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60" r:id="rId4"/>
    <p:sldId id="259" r:id="rId5"/>
    <p:sldId id="262" r:id="rId6"/>
    <p:sldId id="261" r:id="rId7"/>
    <p:sldId id="263" r:id="rId8"/>
    <p:sldId id="264" r:id="rId9"/>
    <p:sldId id="270" r:id="rId10"/>
    <p:sldId id="271" r:id="rId11"/>
    <p:sldId id="284" r:id="rId12"/>
    <p:sldId id="285" r:id="rId13"/>
    <p:sldId id="272" r:id="rId14"/>
    <p:sldId id="274" r:id="rId15"/>
    <p:sldId id="276" r:id="rId16"/>
    <p:sldId id="277" r:id="rId17"/>
    <p:sldId id="275" r:id="rId18"/>
    <p:sldId id="278" r:id="rId19"/>
    <p:sldId id="279" r:id="rId20"/>
    <p:sldId id="280" r:id="rId21"/>
    <p:sldId id="281" r:id="rId22"/>
    <p:sldId id="282" r:id="rId23"/>
    <p:sldId id="283" r:id="rId24"/>
    <p:sldId id="257" r:id="rId25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inleitung" id="{41A7A580-A596-4B95-8DCF-547DC6BB0ACE}">
          <p14:sldIdLst>
            <p14:sldId id="256"/>
            <p14:sldId id="260"/>
            <p14:sldId id="259"/>
            <p14:sldId id="262"/>
            <p14:sldId id="261"/>
            <p14:sldId id="263"/>
            <p14:sldId id="264"/>
            <p14:sldId id="270"/>
            <p14:sldId id="271"/>
            <p14:sldId id="284"/>
            <p14:sldId id="285"/>
            <p14:sldId id="272"/>
            <p14:sldId id="274"/>
            <p14:sldId id="276"/>
            <p14:sldId id="277"/>
            <p14:sldId id="275"/>
            <p14:sldId id="278"/>
            <p14:sldId id="279"/>
            <p14:sldId id="280"/>
            <p14:sldId id="281"/>
            <p14:sldId id="282"/>
            <p14:sldId id="283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1">
          <p15:clr>
            <a:srgbClr val="A4A3A4"/>
          </p15:clr>
        </p15:guide>
        <p15:guide id="3" pos="4929">
          <p15:clr>
            <a:srgbClr val="A4A3A4"/>
          </p15:clr>
        </p15:guide>
        <p15:guide id="4" orient="horz" pos="7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  <a:srgbClr val="80B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211"/>
        <p:guide pos="4929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Roulette</a:t>
            </a:r>
            <a:r>
              <a:rPr lang="en-US" baseline="0" dirty="0"/>
              <a:t>-Rad</a:t>
            </a:r>
            <a:endParaRPr lang="en-US" dirty="0"/>
          </a:p>
        </c:rich>
      </c:tx>
      <c:layout>
        <c:manualLayout>
          <c:xMode val="edge"/>
          <c:yMode val="edge"/>
          <c:x val="0.42049862467150839"/>
          <c:y val="5.7871359149788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12-45B2-BA5F-766E33567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12-45B2-BA5F-766E335678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12-45B2-BA5F-766E335678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12-45B2-BA5F-766E335678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12-45B2-BA5F-766E33567893}"/>
              </c:ext>
            </c:extLst>
          </c:dPt>
          <c:cat>
            <c:strRef>
              <c:f>Sheet1!$A$2:$A$6</c:f>
              <c:strCache>
                <c:ptCount val="5"/>
                <c:pt idx="0">
                  <c:v>Individuum 1, hohe Fitness</c:v>
                </c:pt>
                <c:pt idx="1">
                  <c:v>Individuum 2, mittlere Fitness</c:v>
                </c:pt>
                <c:pt idx="2">
                  <c:v>Individuum 3, niedrige Fitness</c:v>
                </c:pt>
                <c:pt idx="3">
                  <c:v>Individuum 4, niedrige Fitness</c:v>
                </c:pt>
                <c:pt idx="4">
                  <c:v>Individuum 5, schlechteste Fitness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6B-4AD1-BD33-7737F5A64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495323057878517"/>
          <c:y val="0.24358698688509509"/>
          <c:w val="0.33764313178687622"/>
          <c:h val="0.739505477102298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CAD28EE-31DF-4B22-A016-DD91C3B24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F1B5E7-3648-4596-B75E-73E5671AC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46E8-F186-42E5-80D9-72B8BAA14DE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059919-9C10-4C40-9DF2-43580F54B0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551ED4-F8F3-43A6-9EE6-B35A088501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4D026-2293-4E57-8FE7-732FB82089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44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440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39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701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6682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995488"/>
            <a:ext cx="11487150" cy="43053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16314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86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301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427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6233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11184468" y="6546850"/>
            <a:ext cx="637117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86985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977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001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148B23F-0EE7-4FF2-B999-3910E5A55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4067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13210310-1E7C-4DB9-B7D5-67D3415B1D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8969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234E6C6D-BF1B-4C4F-8966-D337A24A3F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3869" y="1978024"/>
            <a:ext cx="2616199" cy="1934865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D32D9FD5-8120-4509-8126-5C73D76303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040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DC53AF61-E957-4F3B-BB21-B718FB7B03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889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C7305D66-F3CC-4012-986D-3F8BFD83A0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3869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535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94128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6479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96774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51717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821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00794"/>
            <a:ext cx="10076388" cy="75119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502062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461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272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0388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6160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0339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09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695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099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34439" y="1052513"/>
            <a:ext cx="1132416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4436" y="1711332"/>
            <a:ext cx="113305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32" name="Textfeld 2"/>
          <p:cNvSpPr txBox="1">
            <a:spLocks noChangeArrowheads="1"/>
          </p:cNvSpPr>
          <p:nvPr userDrawn="1"/>
        </p:nvSpPr>
        <p:spPr bwMode="auto">
          <a:xfrm>
            <a:off x="5465644" y="6547014"/>
            <a:ext cx="12759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3080" name="Textfeld 3"/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364" y="361954"/>
            <a:ext cx="41592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3">
            <a:extLst>
              <a:ext uri="{FF2B5EF4-FFF2-40B4-BE49-F238E27FC236}">
                <a16:creationId xmlns:a16="http://schemas.microsoft.com/office/drawing/2014/main" id="{C26C6307-B1C2-4715-AE58-8611A4B45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47014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 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9DF98067-2F79-41B7-B61E-458FF955E6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7" y="6531933"/>
            <a:ext cx="23457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C6D7380B-FFCC-4560-A386-D958907E2E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513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63" r:id="rId3"/>
    <p:sldLayoutId id="2147483676" r:id="rId4"/>
    <p:sldLayoutId id="2147483690" r:id="rId5"/>
    <p:sldLayoutId id="2147483691" r:id="rId6"/>
    <p:sldLayoutId id="2147483689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94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 typeface="Wingdings" panose="05000000000000000000" pitchFamily="2" charset="2"/>
        <a:buChar char="§"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40787" y="229528"/>
            <a:ext cx="1007638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0422" y="1268413"/>
            <a:ext cx="11522602" cy="496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THM_Logo_RGB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808" y="339612"/>
            <a:ext cx="1066192" cy="35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feld 2">
            <a:extLst>
              <a:ext uri="{FF2B5EF4-FFF2-40B4-BE49-F238E27FC236}">
                <a16:creationId xmlns:a16="http://schemas.microsoft.com/office/drawing/2014/main" id="{2BE956D5-B4A7-423D-BD7B-3898AFBFAE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65643" y="6547014"/>
            <a:ext cx="13092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17" name="Textfeld 3">
            <a:extLst>
              <a:ext uri="{FF2B5EF4-FFF2-40B4-BE49-F238E27FC236}">
                <a16:creationId xmlns:a16="http://schemas.microsoft.com/office/drawing/2014/main" id="{F8E96ADE-32FA-4E14-9E48-CD3FECD4D6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sp>
        <p:nvSpPr>
          <p:cNvPr id="19" name="Textfeld 3">
            <a:extLst>
              <a:ext uri="{FF2B5EF4-FFF2-40B4-BE49-F238E27FC236}">
                <a16:creationId xmlns:a16="http://schemas.microsoft.com/office/drawing/2014/main" id="{A08CC0A9-2922-4AA7-AA4F-B1E4765989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51912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endParaRPr lang="de-DE" sz="1100" dirty="0">
              <a:solidFill>
                <a:schemeClr val="bg1"/>
              </a:solidFill>
              <a:latin typeface="Arial" charset="0"/>
              <a:ea typeface="+mn-ea"/>
            </a:endParaRPr>
          </a:p>
        </p:txBody>
      </p:sp>
      <p:sp>
        <p:nvSpPr>
          <p:cNvPr id="21" name="Textfeld 2">
            <a:extLst>
              <a:ext uri="{FF2B5EF4-FFF2-40B4-BE49-F238E27FC236}">
                <a16:creationId xmlns:a16="http://schemas.microsoft.com/office/drawing/2014/main" id="{0D0A44AB-A619-4938-AAF7-BF0C0E6473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8" y="6531933"/>
            <a:ext cx="241831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23" name="Textfeld 2">
            <a:extLst>
              <a:ext uri="{FF2B5EF4-FFF2-40B4-BE49-F238E27FC236}">
                <a16:creationId xmlns:a16="http://schemas.microsoft.com/office/drawing/2014/main" id="{3E391A5C-1E38-4284-8026-541E81AF2B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18653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92" r:id="rId6"/>
    <p:sldLayoutId id="214748369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5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Tx/>
        <a:buNone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26670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5429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8096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0763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929">
          <p15:clr>
            <a:srgbClr val="F26B43"/>
          </p15:clr>
        </p15:guide>
        <p15:guide id="3" orient="horz" pos="799">
          <p15:clr>
            <a:srgbClr val="F26B43"/>
          </p15:clr>
        </p15:guide>
        <p15:guide id="4" pos="211">
          <p15:clr>
            <a:srgbClr val="F26B43"/>
          </p15:clr>
        </p15:guide>
        <p15:guide id="5" pos="7469">
          <p15:clr>
            <a:srgbClr val="F26B43"/>
          </p15:clr>
        </p15:guide>
        <p15:guide id="6" pos="65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82A634-DF63-4535-8D80-3694CD4FA959}"/>
              </a:ext>
            </a:extLst>
          </p:cNvPr>
          <p:cNvSpPr txBox="1"/>
          <p:nvPr/>
        </p:nvSpPr>
        <p:spPr>
          <a:xfrm>
            <a:off x="5591908" y="4431323"/>
            <a:ext cx="6342184" cy="17392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TSP mit Genetischen Algorithmen</a:t>
            </a:r>
          </a:p>
        </p:txBody>
      </p:sp>
    </p:spTree>
    <p:extLst>
      <p:ext uri="{BB962C8B-B14F-4D97-AF65-F5344CB8AC3E}">
        <p14:creationId xmlns:p14="http://schemas.microsoft.com/office/powerpoint/2010/main" val="300291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4D53-FA1B-4880-A1CF-56289B50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Individuen und Populationen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F0244-9C1E-4459-9C2A-A8603F61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61" y="2151356"/>
            <a:ext cx="6935848" cy="273017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07227E-C642-4D74-B469-34D1CD0FF4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0609" y="1432264"/>
            <a:ext cx="4391503" cy="4868523"/>
          </a:xfrm>
        </p:spPr>
        <p:txBody>
          <a:bodyPr/>
          <a:lstStyle/>
          <a:p>
            <a:pPr lvl="1"/>
            <a:r>
              <a:rPr lang="de-DE" dirty="0"/>
              <a:t>Population: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Menge an Individuen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Start-Stadt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Distanzen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Methoden um den Umgang mit Individuen zu erleichertn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r>
              <a:rPr lang="de-DE" dirty="0"/>
              <a:t>Individuun: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das Chromom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Fitness- und Rating-Funktion werden beim erstellen übergeben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 um das Chromosome zu prüfen</a:t>
            </a:r>
          </a:p>
        </p:txBody>
      </p:sp>
    </p:spTree>
    <p:extLst>
      <p:ext uri="{BB962C8B-B14F-4D97-AF65-F5344CB8AC3E}">
        <p14:creationId xmlns:p14="http://schemas.microsoft.com/office/powerpoint/2010/main" val="323947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0ED4-464F-48BA-95F4-521823CC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einer Rating und Fitness-Funktion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BE3041-B77B-47DC-99BC-A128A7E68E17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465376"/>
            <a:ext cx="7883825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algorithm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func_rating(idx_start,  chromosome, distances){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costs &lt;- get_distance(idx_start,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i &lt;-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.. chromosome.size() – </a:t>
            </a:r>
            <a:r>
              <a:rPr lang="de-DE" altLang="de-DE" sz="1600" dirty="0">
                <a:solidFill>
                  <a:srgbClr val="0000FF"/>
                </a:solidFill>
                <a:latin typeface="JetBrains Mono"/>
              </a:rPr>
              <a:t>2: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b="1" dirty="0">
                <a:solidFill>
                  <a:srgbClr val="0000FF"/>
                </a:solidFill>
                <a:latin typeface="JetBrains Mono"/>
              </a:rPr>
              <a:t>   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city_a = chromosome.at(i);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city_b = chromosome.at(i +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costs += get_distance(city_a, city_b, distances);</a:t>
            </a:r>
            <a:endParaRPr lang="de-DE" altLang="de-DE" sz="1600" b="1" dirty="0">
              <a:solidFill>
                <a:srgbClr val="00008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costs &lt;- costs + get_distance(chromosome.at(chromosome.size() -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 idx_start, distances);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costs;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algorithm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func_fitness(rating){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-rating;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37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Marriage-Algorithmus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BCF92C-8AF0-4D8F-A22A-3FD21EB68B95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251318"/>
            <a:ext cx="6562438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algorithm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marriage_roulette (population)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population.calc_population_fitness()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pair &lt;- (-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-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sum &lt;-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worst_fitness_of_population = population.get_lowest_fitness_individual().fitness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(it : population.get_individuals())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sum &lt;- sum + it.fitness - worst_fitness_of_population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value_p1 &lt;- random(sum);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value_p2 &lt;- random(sum) NOT value_p1</a:t>
            </a:r>
            <a:endParaRPr lang="de-DE" altLang="de-DE" sz="1200" dirty="0">
              <a:solidFill>
                <a:srgbClr val="00000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value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current_idx &lt;-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lang="de-DE" altLang="de-DE" sz="1200" dirty="0">
                <a:solidFill>
                  <a:srgbClr val="000000"/>
                </a:solidFill>
                <a:latin typeface="JetBrains Mono"/>
              </a:rPr>
              <a:t> ..p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opulation.size()-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1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value &lt;- value + population.get_individuals().at(current_idx).fitness - worst_fitness_of_population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value_p1 &lt;= value AND pair.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first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pair.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first </a:t>
            </a:r>
            <a:r>
              <a:rPr lang="de-DE" altLang="de-DE" sz="1200" dirty="0">
                <a:solidFill>
                  <a:srgbClr val="000000"/>
                </a:solidFill>
                <a:latin typeface="JetBrains Mono"/>
              </a:rPr>
              <a:t>&lt;-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current_idx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de-DE" altLang="de-DE" sz="1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value_p2 &lt;= value &amp;&amp; pair.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second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pair.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second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current_idx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de-DE" altLang="de-DE" sz="1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pair.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first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== pair.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second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marriage_roulette_reversed(population,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false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pair;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F1B289A-E92F-4F71-953D-F1F5A06FC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194336"/>
              </p:ext>
            </p:extLst>
          </p:nvPr>
        </p:nvGraphicFramePr>
        <p:xfrm>
          <a:off x="7065818" y="766618"/>
          <a:ext cx="4791219" cy="2872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101E3F3-9FE9-445D-BC8B-4F38BF93F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476268"/>
              </p:ext>
            </p:extLst>
          </p:nvPr>
        </p:nvGraphicFramePr>
        <p:xfrm>
          <a:off x="7666181" y="3790474"/>
          <a:ext cx="3950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996">
                  <a:extLst>
                    <a:ext uri="{9D8B030D-6E8A-4147-A177-3AD203B41FA5}">
                      <a16:colId xmlns:a16="http://schemas.microsoft.com/office/drawing/2014/main" val="3648633298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654060580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2320727881"/>
                    </a:ext>
                  </a:extLst>
                </a:gridCol>
              </a:tblGrid>
              <a:tr h="29564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Individuum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88332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3371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99957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10493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06555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5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44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Crossover-Algorithmen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68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Mutations-Algorithmus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2F850E-7E9B-4622-87C4-FE1420D027EA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2" y="1292791"/>
            <a:ext cx="5471033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b="1" dirty="0">
                <a:solidFill>
                  <a:srgbClr val="000080"/>
                </a:solidFill>
                <a:latin typeface="JetBrains Mono"/>
              </a:rPr>
              <a:t>algorithm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mutation_delete_shift(individual, percentage)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mutate </a:t>
            </a:r>
            <a:r>
              <a:rPr lang="de-DE" altLang="de-DE" sz="1400" dirty="0">
                <a:solidFill>
                  <a:srgbClr val="000000"/>
                </a:solidFill>
                <a:latin typeface="JetBrains Mono"/>
              </a:rPr>
              <a:t>&lt;-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rand() %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101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&lt;= percentage;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mutate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position_a &lt;- random(individual.get_size() -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position_b &lt;- random(individual.get_size() - position_a) + position_a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000000"/>
                </a:solidFill>
                <a:latin typeface="JetBrains Mono"/>
              </a:rPr>
              <a:t>       for i &lt;- idx_position_a..position_b-1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a &lt;- individiual.get_chro</a:t>
            </a:r>
            <a:r>
              <a:rPr lang="de-DE" altLang="de-DE" sz="1400" dirty="0">
                <a:solidFill>
                  <a:srgbClr val="000000"/>
                </a:solidFill>
                <a:latin typeface="JetBrains Mono"/>
              </a:rPr>
              <a:t>mosome().at(position_a)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b &lt;- individiual.get_chro</a:t>
            </a:r>
            <a:r>
              <a:rPr lang="de-DE" altLang="de-DE" sz="1400" dirty="0">
                <a:solidFill>
                  <a:srgbClr val="000000"/>
                </a:solidFill>
                <a:latin typeface="JetBrains Mono"/>
              </a:rPr>
              <a:t>mosome().at(position_b)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de-DE" altLang="de-DE" sz="1400" dirty="0">
                <a:solidFill>
                  <a:srgbClr val="000000"/>
                </a:solidFill>
                <a:latin typeface="JetBrains Mono"/>
              </a:rPr>
              <a:t>      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individiual.update_chromosome(b, position_a)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de-DE" altLang="de-DE" sz="1400" dirty="0">
                <a:solidFill>
                  <a:srgbClr val="000000"/>
                </a:solidFill>
                <a:latin typeface="JetBrains Mono"/>
              </a:rPr>
              <a:t>      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individiual.update_chromosome(a, position_b)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mutate;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881C4-7DE0-4C0F-B2EC-F77D820DCF22}"/>
              </a:ext>
            </a:extLst>
          </p:cNvPr>
          <p:cNvSpPr txBox="1"/>
          <p:nvPr/>
        </p:nvSpPr>
        <p:spPr>
          <a:xfrm>
            <a:off x="5965794" y="1292791"/>
            <a:ext cx="407485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Chromosom: {1,2,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3,4,5,6,7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position_a=3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position_b=7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Ergebnis: {1,2,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4,5,6,7,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Selektions-Algorithmus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5044905" cy="5020628"/>
          </a:xfrm>
        </p:spPr>
        <p:txBody>
          <a:bodyPr/>
          <a:lstStyle/>
          <a:p>
            <a:r>
              <a:rPr lang="de-DE" sz="1000" dirty="0"/>
              <a:t>Population selection_sotf(Population &amp;p_old, Population &amp;p_new) {</a:t>
            </a:r>
          </a:p>
          <a:p>
            <a:r>
              <a:rPr lang="de-DE" sz="1000" dirty="0"/>
              <a:t>    int size = (int) p_old.size();</a:t>
            </a:r>
          </a:p>
          <a:p>
            <a:endParaRPr lang="de-DE" sz="1000" dirty="0"/>
          </a:p>
          <a:p>
            <a:r>
              <a:rPr lang="de-DE" sz="1000" dirty="0"/>
              <a:t>    p_old.calc_population_fitness();</a:t>
            </a:r>
          </a:p>
          <a:p>
            <a:r>
              <a:rPr lang="de-DE" sz="1000" dirty="0"/>
              <a:t>    p_new.calc_population_fitness();</a:t>
            </a:r>
          </a:p>
          <a:p>
            <a:endParaRPr lang="de-DE" sz="1000" dirty="0"/>
          </a:p>
          <a:p>
            <a:r>
              <a:rPr lang="de-DE" sz="1000" dirty="0"/>
              <a:t>    Population result = Population(p_old.get_idx_start(), p_old.get_distances());</a:t>
            </a:r>
          </a:p>
          <a:p>
            <a:endParaRPr lang="de-DE" sz="1000" dirty="0"/>
          </a:p>
          <a:p>
            <a:r>
              <a:rPr lang="de-DE" sz="1000" dirty="0"/>
              <a:t>    std::vector&lt;Individual&gt; individuals_old = p_old.get_individuals();</a:t>
            </a:r>
          </a:p>
          <a:p>
            <a:r>
              <a:rPr lang="de-DE" sz="1000" dirty="0"/>
              <a:t>    std::vector&lt;Individual&gt; individuals_new = p_new.get_individuals();</a:t>
            </a:r>
          </a:p>
          <a:p>
            <a:endParaRPr lang="de-DE" sz="1000" dirty="0"/>
          </a:p>
          <a:p>
            <a:r>
              <a:rPr lang="de-DE" sz="1000" dirty="0"/>
              <a:t>    std::sort(individuals_new.rbegin(), individuals_new.rend());</a:t>
            </a:r>
          </a:p>
          <a:p>
            <a:r>
              <a:rPr lang="de-DE" sz="1000" dirty="0"/>
              <a:t>    std::sort(individuals_old.rbegin(), individuals_old.rend());</a:t>
            </a:r>
          </a:p>
          <a:p>
            <a:endParaRPr lang="de-DE" sz="1000" dirty="0"/>
          </a:p>
          <a:p>
            <a:r>
              <a:rPr lang="de-DE" sz="1000" dirty="0"/>
              <a:t>    int offset_old = 0;</a:t>
            </a:r>
          </a:p>
          <a:p>
            <a:r>
              <a:rPr lang="de-DE" sz="1000" dirty="0"/>
              <a:t>    int offset_new = 0;</a:t>
            </a:r>
          </a:p>
          <a:p>
            <a:r>
              <a:rPr lang="de-DE" sz="1000" dirty="0"/>
              <a:t>    for (int i = 0; i &lt; size; ++i) {</a:t>
            </a:r>
          </a:p>
          <a:p>
            <a:r>
              <a:rPr lang="de-DE" sz="1000" dirty="0"/>
              <a:t>        if (individuals_old.at(offset_old) &lt; individuals_new.at(offset_new)) {</a:t>
            </a:r>
          </a:p>
          <a:p>
            <a:r>
              <a:rPr lang="de-DE" sz="1000" dirty="0"/>
              <a:t>            result.add_individual(individuals_new.at(offset_new));</a:t>
            </a:r>
          </a:p>
          <a:p>
            <a:r>
              <a:rPr lang="de-DE" sz="1000" dirty="0"/>
              <a:t>            offset_new++;</a:t>
            </a:r>
          </a:p>
          <a:p>
            <a:r>
              <a:rPr lang="de-DE" sz="1000" dirty="0"/>
              <a:t>        } else {</a:t>
            </a:r>
          </a:p>
          <a:p>
            <a:r>
              <a:rPr lang="de-DE" sz="1000" dirty="0"/>
              <a:t>            result.add_individual(individuals_old.at(offset_old));</a:t>
            </a:r>
          </a:p>
          <a:p>
            <a:r>
              <a:rPr lang="de-DE" sz="1000" dirty="0"/>
              <a:t>            offset_old++;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endParaRPr lang="de-DE" sz="1000" dirty="0"/>
          </a:p>
          <a:p>
            <a:r>
              <a:rPr lang="de-DE" sz="1000" dirty="0"/>
              <a:t>    return result;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C9841-F177-41CF-A561-5773BA04A59F}"/>
              </a:ext>
            </a:extLst>
          </p:cNvPr>
          <p:cNvSpPr txBox="1"/>
          <p:nvPr/>
        </p:nvSpPr>
        <p:spPr>
          <a:xfrm>
            <a:off x="5699464" y="1280160"/>
            <a:ext cx="5044904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Eingabe: Ausgangspopulation, Neue 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Aktuallisiere die Fitness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Sortiere die Populationen nach der Fitness absteigend.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Speichere die besten Individuen beider Populationen in eine Besten-Population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Ausgabe: Besten-Population</a:t>
            </a:r>
          </a:p>
        </p:txBody>
      </p:sp>
    </p:spTree>
    <p:extLst>
      <p:ext uri="{BB962C8B-B14F-4D97-AF65-F5344CB8AC3E}">
        <p14:creationId xmlns:p14="http://schemas.microsoft.com/office/powerpoint/2010/main" val="318274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C565-4347-4126-AE72-8BBBA3E6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40B8-8447-4615-8F1C-086C3E5114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Simulator nimmt alle Einstellungsmöglichkeiten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dem Aufruf von </a:t>
            </a:r>
            <a:r>
              <a:rPr lang="de-DE" b="1" dirty="0"/>
              <a:t>simulate </a:t>
            </a:r>
            <a:r>
              <a:rPr lang="de-DE" dirty="0"/>
              <a:t>wird eine Generationsstufe durchgeführt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Die Genetischen Algorithmen werden automatisch in der richtigen Reihenfolge aufgerufen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Gibt statistische Ergebnisse zurück (beste, schlechteste, average)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Funktion </a:t>
            </a:r>
            <a:r>
              <a:rPr lang="de-DE" b="1" dirty="0"/>
              <a:t>best_individual</a:t>
            </a:r>
            <a:r>
              <a:rPr lang="de-DE" dirty="0"/>
              <a:t> gibt das Individuum mit der größten Fitness zurücl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822C5-0C67-414D-B6B4-0F36E1BD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85" y="3568731"/>
            <a:ext cx="51530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46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Python-Schnittstelle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18359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Boost Python 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von Schnittstellen zwischen C++ und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und unkompliziert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5D452C1-DD4D-4E05-90BB-0F8EBB7CDC84}"/>
              </a:ext>
            </a:extLst>
          </p:cNvPr>
          <p:cNvSpPr txBox="1">
            <a:spLocks/>
          </p:cNvSpPr>
          <p:nvPr/>
        </p:nvSpPr>
        <p:spPr bwMode="auto">
          <a:xfrm>
            <a:off x="369887" y="2511048"/>
            <a:ext cx="6723371" cy="37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BOOST_PYTHON_MODULE(</a:t>
            </a:r>
            <a:r>
              <a:rPr lang="en-US" sz="1200" dirty="0" err="1"/>
              <a:t>Simulator_Wrapper</a:t>
            </a:r>
            <a:r>
              <a:rPr lang="en-US" sz="1200" dirty="0"/>
              <a:t>)</a:t>
            </a:r>
          </a:p>
          <a:p>
            <a:r>
              <a:rPr lang="en-US" sz="1200" dirty="0"/>
              <a:t>{</a:t>
            </a:r>
          </a:p>
          <a:p>
            <a:r>
              <a:rPr lang="de-DE" sz="1200" dirty="0"/>
              <a:t>    to_python_converter&lt;std::tuple&lt;int, int, int&gt;, TupleToList&lt;int&gt; &gt;();</a:t>
            </a:r>
          </a:p>
          <a:p>
            <a:endParaRPr lang="de-DE" sz="1200" dirty="0"/>
          </a:p>
          <a:p>
            <a:r>
              <a:rPr lang="de-DE" sz="1200" dirty="0"/>
              <a:t>    enum_&lt;Selection_Algorithm&gt;("Selection_Algorithm")</a:t>
            </a:r>
          </a:p>
          <a:p>
            <a:r>
              <a:rPr lang="de-DE" sz="1200" dirty="0"/>
              <a:t>            .value("SOFT", Selection_Algorithm::SOFT);</a:t>
            </a:r>
          </a:p>
          <a:p>
            <a:endParaRPr lang="de-DE" sz="1200" dirty="0"/>
          </a:p>
          <a:p>
            <a:r>
              <a:rPr lang="de-DE" sz="1200" dirty="0"/>
              <a:t>    class_&lt;Simulator&gt;("Simulator", init&lt;</a:t>
            </a:r>
          </a:p>
          <a:p>
            <a:r>
              <a:rPr lang="de-DE" sz="1200" dirty="0"/>
              <a:t>            std::string, std::string, std::string,</a:t>
            </a:r>
          </a:p>
          <a:p>
            <a:r>
              <a:rPr lang="de-DE" sz="1200" dirty="0"/>
              <a:t>            int,int,int,int,</a:t>
            </a:r>
          </a:p>
          <a:p>
            <a:r>
              <a:rPr lang="de-DE" sz="1200" dirty="0"/>
              <a:t>            Crossover_Algorithm, Marriage_Algorithm, Mutation_Algorithm, Selection_Algorithm&gt;(</a:t>
            </a:r>
          </a:p>
          <a:p>
            <a:r>
              <a:rPr lang="de-DE" sz="1200" dirty="0"/>
              <a:t>            ))</a:t>
            </a:r>
          </a:p>
          <a:p>
            <a:r>
              <a:rPr lang="de-DE" sz="1200" dirty="0"/>
              <a:t>            .def("simulate", &amp;Simulator::simulate)</a:t>
            </a:r>
          </a:p>
          <a:p>
            <a:r>
              <a:rPr lang="de-DE" sz="1200" dirty="0"/>
              <a:t>            .def("finished", &amp;Simulator::finished)</a:t>
            </a:r>
          </a:p>
          <a:p>
            <a:r>
              <a:rPr lang="de-DE" sz="1200" dirty="0"/>
              <a:t>            .def(„best_individual", &amp;Simulator::best_individual);</a:t>
            </a:r>
          </a:p>
          <a:p>
            <a:r>
              <a:rPr lang="de-DE" sz="1200" dirty="0"/>
              <a:t>}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580990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ABD1-FA22-4A07-8074-128F2BE7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F1E2D-8B9F-419C-AAF3-98ED1E7877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423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F86E-5409-42C3-8720-C9F27C41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957" y="3053400"/>
            <a:ext cx="10076388" cy="751199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3804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38545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03D2-0CEE-44CB-9ADD-87921ADF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Retrospective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A84AC-0BB0-4390-A9D0-F43811B71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Was lief gut?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 requests wurden gewissenhaft bearbeitet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 Kommunikation über Discord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Arbeitsweisen konnten sich Ergänzen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Faire Arbeitsteilung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Kompromisse konnten immer gefunden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Hohe Codequalität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Was könnte besser sein?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Einsatz von kontinuierlicher Integration (Jenkins)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Zum Start noch klarer Definieren was überhaupt das Zielsystem sein soll (32 Bit vs. 64 Bit)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Umgang mit C++ auf Windows extrem kompliziert...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465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E8B6-F477-47BD-92C1-C5A87EE6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2FD1F-22A7-4CE1-848E-F26C723EE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Funktionalität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Guter Code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, klare Architektur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Erweiterbarkeit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Dokumentation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2. Untersuchung welche Stellschrauben der Genetischen Algorithmen das Resultat in 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Experimente konnten zeigen, dass ... .</a:t>
            </a:r>
          </a:p>
        </p:txBody>
      </p:sp>
    </p:spTree>
    <p:extLst>
      <p:ext uri="{BB962C8B-B14F-4D97-AF65-F5344CB8AC3E}">
        <p14:creationId xmlns:p14="http://schemas.microsoft.com/office/powerpoint/2010/main" val="2484894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81E1-3827-444D-B85D-94516A9B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D160-3911-4D19-84D1-924A7E1168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vollständig von TSP lösen und generischer Gestalten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Performance messen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veröffentlichen</a:t>
            </a:r>
          </a:p>
        </p:txBody>
      </p:sp>
    </p:spTree>
    <p:extLst>
      <p:ext uri="{BB962C8B-B14F-4D97-AF65-F5344CB8AC3E}">
        <p14:creationId xmlns:p14="http://schemas.microsoft.com/office/powerpoint/2010/main" val="2272322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1059048-CA97-4EAA-842D-535F0C108203}"/>
              </a:ext>
            </a:extLst>
          </p:cNvPr>
          <p:cNvSpPr txBox="1"/>
          <p:nvPr/>
        </p:nvSpPr>
        <p:spPr>
          <a:xfrm>
            <a:off x="7825273" y="3205901"/>
            <a:ext cx="3847562" cy="287143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 Dank</a:t>
            </a:r>
            <a:b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</a:t>
            </a:r>
            <a:r>
              <a:rPr lang="de-DE" sz="40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18596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– Genetische Algorithmen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26F86-BE62-4E0E-8E42-EA1419C5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58" y="1877489"/>
            <a:ext cx="8953593" cy="35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4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Travelling Salesman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2517" y="1280160"/>
            <a:ext cx="8131025" cy="3611909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Besuche die Städte in einer Reihenfolge unter den Bedingungen, dass</a:t>
            </a:r>
          </a:p>
          <a:p>
            <a:pPr lvl="2"/>
            <a:r>
              <a:rPr lang="de-DE" dirty="0"/>
              <a:t>... keine Stadt außer der Startstadt zwei mal besucht wird und</a:t>
            </a:r>
          </a:p>
          <a:p>
            <a:pPr lvl="2"/>
            <a:r>
              <a:rPr lang="de-DE" dirty="0"/>
              <a:t>... die zurückgelegte Distanz möglichst kurz ist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Routen =&gt; Individuen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Menge von Routen =&gt;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Datensatz mit 59 deutschen Städten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Distanz zwischen den jeweiligen Städten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  <a:p>
            <a:r>
              <a:rPr lang="de-DE" dirty="0"/>
              <a:t>			</a:t>
            </a:r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C4BDE-B22C-44C8-AD81-8A051CB3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1326906"/>
            <a:ext cx="3105150" cy="3333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F6ED0-6337-4F2E-9028-E0949691FC89}"/>
              </a:ext>
            </a:extLst>
          </p:cNvPr>
          <p:cNvSpPr txBox="1"/>
          <p:nvPr/>
        </p:nvSpPr>
        <p:spPr>
          <a:xfrm>
            <a:off x="328458" y="4707403"/>
            <a:ext cx="83551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6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https://de.wikipedia.org/wiki/Problem_des_Handlungsreisenden#/media/Datei:TSP_Deutschland_3.</a:t>
            </a:r>
            <a:r>
              <a:rPr lang="de-DE" sz="5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endParaRPr lang="de-DE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9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Ziele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73" y="2443135"/>
            <a:ext cx="11487150" cy="5020628"/>
          </a:xfrm>
        </p:spPr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r>
              <a:rPr lang="de-DE" dirty="0"/>
              <a:t>2. Untersuchung welche Stellschrauben der Genetischen Algorithmen das Resultat in 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69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7C8D-D84F-4999-A245-FBCA3056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Konzept - Anforderungsanalyse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44C8A-0F11-48D0-AA8A-A018D3ADED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59"/>
            <a:ext cx="11487150" cy="2368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Liste der Städte (Namen + Distanzen) sollen aus einer Datei (mit bestimmter Formatierung) auslesbar sein, damit diese Daten ohne Programmieraufwand verändert werden können.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mit Genetischen Algorithmen das Travelling Salesman Problem umsetzen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Routen auf Grundlage derer Gesamtdistanz beurteilen und weiterverarbeiten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686D7F-90D2-4241-884B-80578F152948}"/>
              </a:ext>
            </a:extLst>
          </p:cNvPr>
          <p:cNvSpPr txBox="1">
            <a:spLocks/>
          </p:cNvSpPr>
          <p:nvPr/>
        </p:nvSpPr>
        <p:spPr bwMode="auto">
          <a:xfrm>
            <a:off x="352425" y="4034902"/>
            <a:ext cx="11487150" cy="154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Nichtfunktionale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auf Windows 10 ausführbar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vollständig dokumentiert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Testbar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Bedienbar sein.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64506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4C84-A6E2-4F1F-AB9E-70C874E0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- Systemmodellierung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3CC0D-3CB5-49FB-8429-BE09B0929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28" y="1251993"/>
            <a:ext cx="6525312" cy="4625128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B10F8B1-D1B7-4D4C-8AC5-38457F00AC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97444" y="1933251"/>
            <a:ext cx="4551301" cy="49247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Simulator verbirgt Komplexität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Nimmt Befehle des Nutzers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Nutzer stellt den Algorithmus über den Simulator 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hat hohe Wiederverwertbarkeit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leicht erweiterbar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ist sehr gut testbar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Einheitliche Schnittstellen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68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FCD4-68BB-4B84-A0AD-1339218A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Programmiersprachen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D9EC2-CEF7-4CCA-BA01-54F4EEBA6C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–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Maschinennahe Sprache, dadurch hohe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Zeitaufwendige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Genetische Algorithmen bilden den zeitkritischen Teil des Systems.</a:t>
            </a:r>
          </a:p>
          <a:p>
            <a:pPr lvl="2"/>
            <a:r>
              <a:rPr lang="de-DE" dirty="0"/>
              <a:t>=&gt; Aufwand lohnt sich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Frontend – Python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Interpretierte Sprache, langsamere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Sehr schnelle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Das Frontend soll lediglich die Verwendung der Library demonstrieren.</a:t>
            </a:r>
          </a:p>
          <a:p>
            <a:pPr lvl="2"/>
            <a:r>
              <a:rPr lang="de-DE" dirty="0"/>
              <a:t>=&gt; Python besser geeignet als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64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B1B7-EBB1-4F18-880A-71EA0354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Frameworks und Bibliotheken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48387F-F27C-4EFB-AB29-AACD8B2A9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9002"/>
              </p:ext>
            </p:extLst>
          </p:nvPr>
        </p:nvGraphicFramePr>
        <p:xfrm>
          <a:off x="530270" y="2120160"/>
          <a:ext cx="1061048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620">
                  <a:extLst>
                    <a:ext uri="{9D8B030D-6E8A-4147-A177-3AD203B41FA5}">
                      <a16:colId xmlns:a16="http://schemas.microsoft.com/office/drawing/2014/main" val="3052177292"/>
                    </a:ext>
                  </a:extLst>
                </a:gridCol>
                <a:gridCol w="972494">
                  <a:extLst>
                    <a:ext uri="{9D8B030D-6E8A-4147-A177-3AD203B41FA5}">
                      <a16:colId xmlns:a16="http://schemas.microsoft.com/office/drawing/2014/main" val="2198653947"/>
                    </a:ext>
                  </a:extLst>
                </a:gridCol>
                <a:gridCol w="3819660">
                  <a:extLst>
                    <a:ext uri="{9D8B030D-6E8A-4147-A177-3AD203B41FA5}">
                      <a16:colId xmlns:a16="http://schemas.microsoft.com/office/drawing/2014/main" val="3867956626"/>
                    </a:ext>
                  </a:extLst>
                </a:gridCol>
                <a:gridCol w="3165707">
                  <a:extLst>
                    <a:ext uri="{9D8B030D-6E8A-4147-A177-3AD203B41FA5}">
                      <a16:colId xmlns:a16="http://schemas.microsoft.com/office/drawing/2014/main" val="387448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Lizenz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1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Catch2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Unit-Tests der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5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Experimente dokumentieren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Matplotlib License (Open Source)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7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Boost (Python Modul)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Schnittstelle zwischen C++ und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23017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wrap="square" rtlCol="0" anchor="ctr">
        <a:noAutofit/>
      </a:bodyPr>
      <a:lstStyle>
        <a:defPPr algn="ctr">
          <a:spcAft>
            <a:spcPts val="6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dirty="0">
            <a:solidFill>
              <a:srgbClr val="4A5C6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1654</Words>
  <Application>Microsoft Office PowerPoint</Application>
  <PresentationFormat>Widescreen</PresentationFormat>
  <Paragraphs>247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Wingdings</vt:lpstr>
      <vt:lpstr>Arial</vt:lpstr>
      <vt:lpstr>Calibri</vt:lpstr>
      <vt:lpstr>JetBrains Mono</vt:lpstr>
      <vt:lpstr>Folienmaster für Fachbereiche</vt:lpstr>
      <vt:lpstr>1_Folienmaster für Fachbereiche</vt:lpstr>
      <vt:lpstr>PowerPoint Presentation</vt:lpstr>
      <vt:lpstr>Thematischer Ablauf</vt:lpstr>
      <vt:lpstr>Einführung – Genetische Algorithmen</vt:lpstr>
      <vt:lpstr>Einführung - Travelling Salesman Problem</vt:lpstr>
      <vt:lpstr>Einführung - Ziele</vt:lpstr>
      <vt:lpstr>Konzept - Anforderungsanalyse</vt:lpstr>
      <vt:lpstr>Konzept - Systemmodellierung</vt:lpstr>
      <vt:lpstr>Realisierung - Programmiersprachen</vt:lpstr>
      <vt:lpstr>Realisierung – Frameworks und Bibliotheken</vt:lpstr>
      <vt:lpstr>Realisierung – Individuen und Populationen</vt:lpstr>
      <vt:lpstr>Beispiel einer Rating und Fitness-Funktion</vt:lpstr>
      <vt:lpstr>Realisierung – Marriage-Algorithmus</vt:lpstr>
      <vt:lpstr>Realisierung – Crossover-Algorithmen</vt:lpstr>
      <vt:lpstr>Realisierung – Mutations-Algorithmus</vt:lpstr>
      <vt:lpstr>Realisierung – Selektions-Algorithmus</vt:lpstr>
      <vt:lpstr>Realisierung - Simulator</vt:lpstr>
      <vt:lpstr>Realisierung – Python-Schnittstelle</vt:lpstr>
      <vt:lpstr>Experimente</vt:lpstr>
      <vt:lpstr>Demo</vt:lpstr>
      <vt:lpstr>Retrospective</vt:lpstr>
      <vt:lpstr>Fazit</vt:lpstr>
      <vt:lpstr>Ausblick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Jannis Weber</dc:creator>
  <cp:lastModifiedBy>niklas hartinger</cp:lastModifiedBy>
  <cp:revision>137</cp:revision>
  <dcterms:created xsi:type="dcterms:W3CDTF">2020-12-21T04:06:50Z</dcterms:created>
  <dcterms:modified xsi:type="dcterms:W3CDTF">2021-01-19T11:45:31Z</dcterms:modified>
</cp:coreProperties>
</file>