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0" r:id="rId4"/>
    <p:sldId id="259" r:id="rId5"/>
    <p:sldId id="262" r:id="rId6"/>
    <p:sldId id="261" r:id="rId7"/>
    <p:sldId id="263" r:id="rId8"/>
    <p:sldId id="264" r:id="rId9"/>
    <p:sldId id="270" r:id="rId10"/>
    <p:sldId id="271" r:id="rId11"/>
    <p:sldId id="284" r:id="rId12"/>
    <p:sldId id="285" r:id="rId13"/>
    <p:sldId id="272" r:id="rId14"/>
    <p:sldId id="274" r:id="rId15"/>
    <p:sldId id="276" r:id="rId16"/>
    <p:sldId id="277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57" r:id="rId25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60"/>
            <p14:sldId id="259"/>
            <p14:sldId id="262"/>
            <p14:sldId id="261"/>
            <p14:sldId id="263"/>
            <p14:sldId id="264"/>
            <p14:sldId id="270"/>
            <p14:sldId id="271"/>
            <p14:sldId id="284"/>
            <p14:sldId id="285"/>
            <p14:sldId id="272"/>
            <p14:sldId id="274"/>
            <p14:sldId id="276"/>
            <p14:sldId id="277"/>
            <p14:sldId id="275"/>
            <p14:sldId id="278"/>
            <p14:sldId id="279"/>
            <p14:sldId id="280"/>
            <p14:sldId id="281"/>
            <p14:sldId id="282"/>
            <p14:sldId id="28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Roulette</a:t>
            </a:r>
            <a:r>
              <a:rPr lang="en-US" baseline="0" dirty="0"/>
              <a:t>-Rad</a:t>
            </a:r>
            <a:endParaRPr lang="en-US" dirty="0"/>
          </a:p>
        </c:rich>
      </c:tx>
      <c:layout>
        <c:manualLayout>
          <c:xMode val="edge"/>
          <c:yMode val="edge"/>
          <c:x val="0.42049862467150839"/>
          <c:y val="5.787135914978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Individuum 1, hohe Fitness</c:v>
                </c:pt>
                <c:pt idx="1">
                  <c:v>Individuum 2, mittlere Fitness</c:v>
                </c:pt>
                <c:pt idx="2">
                  <c:v>Individuum 3, niedrige Fitness</c:v>
                </c:pt>
                <c:pt idx="3">
                  <c:v>Individuum 4, niedrige Fitness</c:v>
                </c:pt>
                <c:pt idx="4">
                  <c:v>Individuum 5, schlechteste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B-4AD1-BD33-7737F5A64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5323057878517"/>
          <c:y val="0.24358698688509509"/>
          <c:w val="0.33764313178687622"/>
          <c:h val="0.739505477102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00794"/>
            <a:ext cx="10076388" cy="7511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275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47014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7" y="6531933"/>
            <a:ext cx="23457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3" y="6547014"/>
            <a:ext cx="13092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51912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4183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mit Genetischen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D53-FA1B-4880-A1CF-56289B5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Individuen und Populationen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F0244-9C1E-4459-9C2A-A8603F61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1" y="2151356"/>
            <a:ext cx="6935848" cy="273017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07227E-C642-4D74-B469-34D1CD0FF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609" y="1432264"/>
            <a:ext cx="4391503" cy="4868523"/>
          </a:xfrm>
        </p:spPr>
        <p:txBody>
          <a:bodyPr/>
          <a:lstStyle/>
          <a:p>
            <a:pPr lvl="1"/>
            <a:r>
              <a:rPr lang="de-DE" dirty="0"/>
              <a:t>Population: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Menge an Individuen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Start-Stadt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Distanzen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Methoden um den Umgang mit Individuen zu erleichertn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/>
              <a:t>Individuun: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das Chromom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Fitness- und Rating-Funktion werden beim erstellen übergeben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 um das Chromosome zu prüfen</a:t>
            </a:r>
          </a:p>
        </p:txBody>
      </p:sp>
    </p:spTree>
    <p:extLst>
      <p:ext uri="{BB962C8B-B14F-4D97-AF65-F5344CB8AC3E}">
        <p14:creationId xmlns:p14="http://schemas.microsoft.com/office/powerpoint/2010/main" val="323947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ED4-464F-48BA-95F4-521823C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Rating und Fitness-Funktion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E3041-B77B-47DC-99BC-A128A7E68E1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465376"/>
            <a:ext cx="788382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algorithm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func_rating(idx_start,  chromosome, distances){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&lt;- get_distance(idx_start,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i &lt;-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.. chromosome.size() – </a:t>
            </a:r>
            <a:r>
              <a:rPr lang="de-DE" altLang="de-DE" sz="1600" dirty="0">
                <a:solidFill>
                  <a:srgbClr val="0000FF"/>
                </a:solidFill>
                <a:latin typeface="JetBrains Mono"/>
              </a:rPr>
              <a:t>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b="1" dirty="0">
                <a:solidFill>
                  <a:srgbClr val="0000FF"/>
                </a:solidFill>
                <a:latin typeface="JetBrains Mono"/>
              </a:rPr>
              <a:t>   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city_a = chromosome.at(i);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city_b = chromosome.at(i +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costs += get_distance(city_a, city_b, distances);</a:t>
            </a:r>
            <a:endParaRPr lang="de-DE" altLang="de-DE" sz="1600" b="1" dirty="0">
              <a:solidFill>
                <a:srgbClr val="000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&lt;- costs + get_distance(chromosome.at(chromosome.size() -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idx_start, distances);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costs;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algorithm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func_fitness(rating){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-rating;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7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Marriage-Algorithmus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F92C-8AF0-4D8F-A22A-3FD21EB68B9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251318"/>
            <a:ext cx="6562438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algorithm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marriage_roulette (population)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population.calc_population_fitness()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pair &lt;- (-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sum &lt;-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worst_fitness_of_population = population.get_lowest_fitness_individual().fitness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(it : population.get_individuals())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sum &lt;- sum + it.fitness - worst_fitness_of_population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value_p1 &lt;- random(sum);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value_p2 &lt;- random(sum) NOT value_p1</a:t>
            </a:r>
            <a:endParaRPr lang="de-DE" altLang="de-DE" sz="1200" dirty="0">
              <a:solidFill>
                <a:srgbClr val="00000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value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current_idx &lt;-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lang="de-DE" altLang="de-DE" sz="1200" dirty="0">
                <a:solidFill>
                  <a:srgbClr val="000000"/>
                </a:solidFill>
                <a:latin typeface="JetBrains Mono"/>
              </a:rPr>
              <a:t> ..p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opulation.size()-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1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value &lt;- value + population.get_individuals().at(current_idx).fitness - worst_fitness_of_population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value_p1 &lt;= value AND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first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first </a:t>
            </a:r>
            <a:r>
              <a:rPr lang="de-DE" altLang="de-DE" sz="1200" dirty="0">
                <a:solidFill>
                  <a:srgbClr val="000000"/>
                </a:solidFill>
                <a:latin typeface="JetBrains Mono"/>
              </a:rPr>
              <a:t>&lt;-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current_idx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de-DE" altLang="de-DE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value_p2 &lt;= value &amp;&amp;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second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second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current_idx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de-DE" altLang="de-DE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first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==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second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marriage_roulette_reversed(population,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false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pair;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B289A-E92F-4F71-953D-F1F5A06F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194336"/>
              </p:ext>
            </p:extLst>
          </p:nvPr>
        </p:nvGraphicFramePr>
        <p:xfrm>
          <a:off x="7065818" y="766618"/>
          <a:ext cx="4791219" cy="287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01E3F3-9FE9-445D-BC8B-4F38BF93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6268"/>
              </p:ext>
            </p:extLst>
          </p:nvPr>
        </p:nvGraphicFramePr>
        <p:xfrm>
          <a:off x="7666181" y="3790474"/>
          <a:ext cx="3950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6">
                  <a:extLst>
                    <a:ext uri="{9D8B030D-6E8A-4147-A177-3AD203B41FA5}">
                      <a16:colId xmlns:a16="http://schemas.microsoft.com/office/drawing/2014/main" val="3648633298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654060580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2320727881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Individuum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8332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3371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99957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0493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06555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Crossover-Algorithmen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Mutations-Algorithmus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F850E-7E9B-4622-87C4-FE1420D027E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2" y="1292791"/>
            <a:ext cx="547103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b="1" dirty="0">
                <a:solidFill>
                  <a:srgbClr val="000080"/>
                </a:solidFill>
                <a:latin typeface="JetBrains Mono"/>
              </a:rPr>
              <a:t>algorithm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mutation_delete_shift(individual, percentage)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mutate </a:t>
            </a: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&lt;-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rand() %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101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&lt;= percentage;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mutate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position_a &lt;- random(individual.get_size() -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position_b &lt;- random(individual.get_size() - position_a) + position_a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       for i &lt;- idx_position_a..position_b-1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a &lt;- individiual.get_chro</a:t>
            </a: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mosome().at(position_a)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b &lt;- individiual.get_chro</a:t>
            </a: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mosome().at(position_b)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  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individiual.update_chromosome(b, position_a)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  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individiual.update_chromosome(a, position_b)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mutate;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881C4-7DE0-4C0F-B2EC-F77D820DCF22}"/>
              </a:ext>
            </a:extLst>
          </p:cNvPr>
          <p:cNvSpPr txBox="1"/>
          <p:nvPr/>
        </p:nvSpPr>
        <p:spPr>
          <a:xfrm>
            <a:off x="5965794" y="1292791"/>
            <a:ext cx="407485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3,4,5,6,7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position_a=3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position_b=7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Selektions-Algorithmus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74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565-4347-4126-AE72-8BBBA3E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0B8-8447-4615-8F1C-086C3E511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984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Python-Schnittstelle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990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BD1-FA22-4A07-8074-128F2BE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1E2D-8B9F-419C-AAF3-98ED1E787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42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86E-5409-42C3-8720-C9F27C41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957" y="3053400"/>
            <a:ext cx="10076388" cy="751199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804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85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D2-0CEE-44CB-9ADD-87921A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84AC-0BB0-4390-A9D0-F43811B71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 requests wurden gewissenhaft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Kommunikation über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Arbeitsweisen konnten sich Ergänzen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Faire Arbeitsteilung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Kompromisse konnten immer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Codequalität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könnte besser sein?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kontinuierlicher Integration (Jenkins)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Zum Start noch klarer Definieren was überhaupt das Zielsystem sein soll (32 Bit vs. 64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6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8B6-F477-47BD-92C1-C5A87EE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FD1F-22A7-4CE1-848E-F26C723E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Code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, klare Architektur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Erweiterbarkeit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Dokumentation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Experimente konnten zeigen, dass ... .</a:t>
            </a:r>
          </a:p>
        </p:txBody>
      </p:sp>
    </p:spTree>
    <p:extLst>
      <p:ext uri="{BB962C8B-B14F-4D97-AF65-F5344CB8AC3E}">
        <p14:creationId xmlns:p14="http://schemas.microsoft.com/office/powerpoint/2010/main" val="2484894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1E1-3827-444D-B85D-94516A9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160-3911-4D19-84D1-924A7E116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vollständig von TSP lösen und generischer Gestalten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Performance messen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veröffentlichen</a:t>
            </a:r>
          </a:p>
        </p:txBody>
      </p:sp>
    </p:spTree>
    <p:extLst>
      <p:ext uri="{BB962C8B-B14F-4D97-AF65-F5344CB8AC3E}">
        <p14:creationId xmlns:p14="http://schemas.microsoft.com/office/powerpoint/2010/main" val="227232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– Genetische Algorithmen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6F86-BE62-4E0E-8E42-EA1419C5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58" y="1877489"/>
            <a:ext cx="8953593" cy="3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Travelling Salesman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2517" y="1280160"/>
            <a:ext cx="8131025" cy="3611909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Besuche die Städte in einer Reihenfolge unter den Bedingungen, dass</a:t>
            </a:r>
          </a:p>
          <a:p>
            <a:pPr lvl="2"/>
            <a:r>
              <a:rPr lang="de-DE" dirty="0"/>
              <a:t>... keine Stadt außer der Startstadt zwei mal besucht wird und</a:t>
            </a:r>
          </a:p>
          <a:p>
            <a:pPr lvl="2"/>
            <a:r>
              <a:rPr lang="de-DE" dirty="0"/>
              <a:t>... die zurückgelegte Distanz möglichst kurz ist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Routen =&gt; Individuen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Menge von Routen =&gt;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Datensatz mit 59 deutschen Städten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Distanz zwischen den jeweiligen Städten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C4BDE-B22C-44C8-AD81-8A051CB3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1326906"/>
            <a:ext cx="310515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F6ED0-6337-4F2E-9028-E0949691FC89}"/>
              </a:ext>
            </a:extLst>
          </p:cNvPr>
          <p:cNvSpPr txBox="1"/>
          <p:nvPr/>
        </p:nvSpPr>
        <p:spPr>
          <a:xfrm>
            <a:off x="328458" y="4707403"/>
            <a:ext cx="8355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https://de.wikipedia.org/wiki/Problem_des_Handlungsreisenden#/media/Datei:TSP_Deutschland_3.</a:t>
            </a:r>
            <a:r>
              <a:rPr lang="de-DE" sz="5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73" y="2443135"/>
            <a:ext cx="11487150" cy="5020628"/>
          </a:xfrm>
        </p:spPr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C8D-D84F-4999-A245-FBCA305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Konzept - Anforderungsanalyse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C8A-0F11-48D0-AA8A-A018D3ADE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59"/>
            <a:ext cx="11487150" cy="2368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 der Städte (Namen + Distanzen) sollen aus einer Datei auslesbar sein, damit diese Daten ohne Programmieraufwand verändert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mit Genetischen Algorithmen das Travelling Salesman Problem umsetzen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Routen auf Grundlage derer Gesamtdistanz beurteilen und weiterverarbeiten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686D7F-90D2-4241-884B-80578F152948}"/>
              </a:ext>
            </a:extLst>
          </p:cNvPr>
          <p:cNvSpPr txBox="1">
            <a:spLocks/>
          </p:cNvSpPr>
          <p:nvPr/>
        </p:nvSpPr>
        <p:spPr bwMode="auto">
          <a:xfrm>
            <a:off x="352425" y="4034902"/>
            <a:ext cx="11487150" cy="15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Nichtfunktionale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auf Windows 10 ausführbar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vollständig dokumentiert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Testbar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Bedienbar sein.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506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C84-A6E2-4F1F-AB9E-70C874E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Systemmodellierung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3CC0D-3CB5-49FB-8429-BE09B092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8" y="1251993"/>
            <a:ext cx="6525312" cy="4625128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10F8B1-D1B7-4D4C-8AC5-38457F00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7444" y="1933251"/>
            <a:ext cx="4551301" cy="4924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Simulator verbirgt Komplexität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Nimmt Befehle des Nutzers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stellt den Algorithmus über den Simulator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hat hohe Wiederverwertbarkeit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leicht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ist sehr gut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Einheitliche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6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CD4-68BB-4B84-A0AD-1339218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Programmiersprachen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9EC2-CEF7-4CCA-BA01-54F4EEBA6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–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Maschinennahe Sprache, dadurch hohe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Zeitaufwendige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Genetische Algorithmen bilden den zeitkritischen Teil des Systems.</a:t>
            </a:r>
          </a:p>
          <a:p>
            <a:pPr lvl="2"/>
            <a:r>
              <a:rPr lang="de-DE" dirty="0"/>
              <a:t>=&gt; Aufwand lohnt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 – Python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Interpretierte Sprache, langsamere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Sehr schnelle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Das Frontend soll lediglich die Verwendung der Library demonstrieren.</a:t>
            </a:r>
          </a:p>
          <a:p>
            <a:pPr lvl="2"/>
            <a:r>
              <a:rPr lang="de-DE" dirty="0"/>
              <a:t>=&gt; Python besser geeignet als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4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B7-EBB1-4F18-880A-71EA0354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Frameworks und Bibliotheken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8387F-F27C-4EFB-AB29-AACD8B2A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43284"/>
              </p:ext>
            </p:extLst>
          </p:nvPr>
        </p:nvGraphicFramePr>
        <p:xfrm>
          <a:off x="530270" y="2120160"/>
          <a:ext cx="1061048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20">
                  <a:extLst>
                    <a:ext uri="{9D8B030D-6E8A-4147-A177-3AD203B41FA5}">
                      <a16:colId xmlns:a16="http://schemas.microsoft.com/office/drawing/2014/main" val="3052177292"/>
                    </a:ext>
                  </a:extLst>
                </a:gridCol>
                <a:gridCol w="972494">
                  <a:extLst>
                    <a:ext uri="{9D8B030D-6E8A-4147-A177-3AD203B41FA5}">
                      <a16:colId xmlns:a16="http://schemas.microsoft.com/office/drawing/2014/main" val="2198653947"/>
                    </a:ext>
                  </a:extLst>
                </a:gridCol>
                <a:gridCol w="3819660">
                  <a:extLst>
                    <a:ext uri="{9D8B030D-6E8A-4147-A177-3AD203B41FA5}">
                      <a16:colId xmlns:a16="http://schemas.microsoft.com/office/drawing/2014/main" val="3867956626"/>
                    </a:ext>
                  </a:extLst>
                </a:gridCol>
                <a:gridCol w="3165707">
                  <a:extLst>
                    <a:ext uri="{9D8B030D-6E8A-4147-A177-3AD203B41FA5}">
                      <a16:colId xmlns:a16="http://schemas.microsoft.com/office/drawing/2014/main" val="387448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Unit-Tests der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Experimente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Matplotlib License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Boost (Python Modul)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 zwischen C++ und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9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Benutzeroberfläche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01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Microsoft Office PowerPoint</Application>
  <PresentationFormat>Widescreen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Wingdings</vt:lpstr>
      <vt:lpstr>JetBrains Mono</vt:lpstr>
      <vt:lpstr>Arial</vt:lpstr>
      <vt:lpstr>Folienmaster für Fachbereiche</vt:lpstr>
      <vt:lpstr>1_Folienmaster für Fachbereiche</vt:lpstr>
      <vt:lpstr>PowerPoint Presentation</vt:lpstr>
      <vt:lpstr>Thematischer Ablauf</vt:lpstr>
      <vt:lpstr>Einführung – Genetische Algorithmen</vt:lpstr>
      <vt:lpstr>Einführung - Travelling Salesman Problem</vt:lpstr>
      <vt:lpstr>Einführung - Ziele</vt:lpstr>
      <vt:lpstr>Konzept - Anforderungsanalyse</vt:lpstr>
      <vt:lpstr>Konzept - Systemmodellierung</vt:lpstr>
      <vt:lpstr>Realisierung - Programmiersprachen</vt:lpstr>
      <vt:lpstr>Realisierung – Frameworks und Bibliotheken</vt:lpstr>
      <vt:lpstr>Realisierung – Individuen und Populationen</vt:lpstr>
      <vt:lpstr>Beispiel einer Rating und Fitness-Funktion</vt:lpstr>
      <vt:lpstr>Realisierung – Marriage-Algorithmus</vt:lpstr>
      <vt:lpstr>Realisierung – Crossover-Algorithmen</vt:lpstr>
      <vt:lpstr>Realisierung – Mutations-Algorithmus</vt:lpstr>
      <vt:lpstr>Realisierung – Selektions-Algorithmus</vt:lpstr>
      <vt:lpstr>Realisierung - Simulator</vt:lpstr>
      <vt:lpstr>Realisierung – Python-Schnittstelle</vt:lpstr>
      <vt:lpstr>Experimente</vt:lpstr>
      <vt:lpstr>Demo</vt:lpstr>
      <vt:lpstr>Retrospective</vt:lpstr>
      <vt:lpstr>Fazit</vt:lpstr>
      <vt:lpstr>Ausblick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Weber</dc:creator>
  <cp:lastModifiedBy>niklas hartinger</cp:lastModifiedBy>
  <cp:revision>133</cp:revision>
  <dcterms:created xsi:type="dcterms:W3CDTF">2020-12-21T04:06:50Z</dcterms:created>
  <dcterms:modified xsi:type="dcterms:W3CDTF">2021-01-15T12:58:06Z</dcterms:modified>
</cp:coreProperties>
</file>