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78" r:id="rId2"/>
  </p:sldMasterIdLst>
  <p:notesMasterIdLst>
    <p:notesMasterId r:id="rId32"/>
  </p:notesMasterIdLst>
  <p:handoutMasterIdLst>
    <p:handoutMasterId r:id="rId33"/>
  </p:handoutMasterIdLst>
  <p:sldIdLst>
    <p:sldId id="256" r:id="rId3"/>
    <p:sldId id="260" r:id="rId4"/>
    <p:sldId id="259" r:id="rId5"/>
    <p:sldId id="262" r:id="rId6"/>
    <p:sldId id="261" r:id="rId7"/>
    <p:sldId id="263" r:id="rId8"/>
    <p:sldId id="264" r:id="rId9"/>
    <p:sldId id="270" r:id="rId10"/>
    <p:sldId id="271" r:id="rId11"/>
    <p:sldId id="284" r:id="rId12"/>
    <p:sldId id="285" r:id="rId13"/>
    <p:sldId id="272" r:id="rId14"/>
    <p:sldId id="274" r:id="rId15"/>
    <p:sldId id="287" r:id="rId16"/>
    <p:sldId id="288" r:id="rId17"/>
    <p:sldId id="295" r:id="rId18"/>
    <p:sldId id="290" r:id="rId19"/>
    <p:sldId id="292" r:id="rId20"/>
    <p:sldId id="276" r:id="rId21"/>
    <p:sldId id="277" r:id="rId22"/>
    <p:sldId id="275" r:id="rId23"/>
    <p:sldId id="278" r:id="rId24"/>
    <p:sldId id="286" r:id="rId25"/>
    <p:sldId id="279" r:id="rId26"/>
    <p:sldId id="280" r:id="rId27"/>
    <p:sldId id="281" r:id="rId28"/>
    <p:sldId id="282" r:id="rId29"/>
    <p:sldId id="283" r:id="rId30"/>
    <p:sldId id="257" r:id="rId31"/>
  </p:sldIdLst>
  <p:sldSz cx="12192000" cy="6858000"/>
  <p:notesSz cx="6858000" cy="9144000"/>
  <p:embeddedFontLst>
    <p:embeddedFont>
      <p:font typeface="Calibri" panose="020F050202020403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Einleitung" id="{41A7A580-A596-4B95-8DCF-547DC6BB0ACE}">
          <p14:sldIdLst>
            <p14:sldId id="256"/>
            <p14:sldId id="260"/>
            <p14:sldId id="259"/>
            <p14:sldId id="262"/>
            <p14:sldId id="261"/>
            <p14:sldId id="263"/>
            <p14:sldId id="264"/>
            <p14:sldId id="270"/>
            <p14:sldId id="271"/>
            <p14:sldId id="284"/>
            <p14:sldId id="285"/>
            <p14:sldId id="272"/>
            <p14:sldId id="274"/>
            <p14:sldId id="287"/>
            <p14:sldId id="288"/>
            <p14:sldId id="295"/>
            <p14:sldId id="290"/>
            <p14:sldId id="292"/>
            <p14:sldId id="276"/>
            <p14:sldId id="277"/>
            <p14:sldId id="275"/>
            <p14:sldId id="278"/>
            <p14:sldId id="286"/>
            <p14:sldId id="279"/>
            <p14:sldId id="280"/>
            <p14:sldId id="281"/>
            <p14:sldId id="282"/>
            <p14:sldId id="283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11">
          <p15:clr>
            <a:srgbClr val="A4A3A4"/>
          </p15:clr>
        </p15:guide>
        <p15:guide id="3" pos="4929">
          <p15:clr>
            <a:srgbClr val="A4A3A4"/>
          </p15:clr>
        </p15:guide>
        <p15:guide id="4" orient="horz" pos="7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5C66"/>
    <a:srgbClr val="80BA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211"/>
        <p:guide pos="4929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Roulette</a:t>
            </a:r>
            <a:r>
              <a:rPr lang="en-US" baseline="0" dirty="0"/>
              <a:t>-Rad</a:t>
            </a:r>
            <a:endParaRPr lang="en-US" dirty="0"/>
          </a:p>
        </c:rich>
      </c:tx>
      <c:layout>
        <c:manualLayout>
          <c:xMode val="edge"/>
          <c:yMode val="edge"/>
          <c:x val="0.42049862467150839"/>
          <c:y val="5.78713591497885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F12-45B2-BA5F-766E335678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F12-45B2-BA5F-766E335678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F12-45B2-BA5F-766E3356789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F12-45B2-BA5F-766E3356789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F12-45B2-BA5F-766E33567893}"/>
              </c:ext>
            </c:extLst>
          </c:dPt>
          <c:cat>
            <c:strRef>
              <c:f>Sheet1!$A$2:$A$6</c:f>
              <c:strCache>
                <c:ptCount val="5"/>
                <c:pt idx="0">
                  <c:v>Individuum 1, hohe Fitness</c:v>
                </c:pt>
                <c:pt idx="1">
                  <c:v>Individuum 2, mittlere Fitness</c:v>
                </c:pt>
                <c:pt idx="2">
                  <c:v>Individuum 3, niedrige Fitness</c:v>
                </c:pt>
                <c:pt idx="3">
                  <c:v>Individuum 4, niedrige Fitness</c:v>
                </c:pt>
                <c:pt idx="4">
                  <c:v>Individuum 5, schlechteste Fitness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6B-4AD1-BD33-7737F5A64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495323057878517"/>
          <c:y val="0.24358698688509509"/>
          <c:w val="0.33764313178687622"/>
          <c:h val="0.739505477102298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CAD28EE-31DF-4B22-A016-DD91C3B240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F1B5E7-3648-4596-B75E-73E5671ACE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446E8-F186-42E5-80D9-72B8BAA14DE1}" type="datetimeFigureOut">
              <a:rPr lang="de-DE" smtClean="0"/>
              <a:t>21.01.2021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059919-9C10-4C40-9DF2-43580F54B0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551ED4-F8F3-43A6-9EE6-B35A088501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4D026-2293-4E57-8FE7-732FB82089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44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Erhält die absolute Elementposition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2925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Erhält relative Elementposition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372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5" b="6626"/>
          <a:stretch/>
        </p:blipFill>
        <p:spPr>
          <a:xfrm>
            <a:off x="0" y="1238565"/>
            <a:ext cx="12192000" cy="5262748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5591944" y="4437112"/>
            <a:ext cx="6343130" cy="17275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4407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006" y="1124744"/>
            <a:ext cx="4189313" cy="1080120"/>
          </a:xfrm>
        </p:spPr>
        <p:txBody>
          <a:bodyPr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51852" y="1123200"/>
            <a:ext cx="6897885" cy="49700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5366" y="2204865"/>
            <a:ext cx="4189313" cy="388843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398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18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Bildplatzhalter 2"/>
          <p:cNvSpPr>
            <a:spLocks noGrp="1"/>
          </p:cNvSpPr>
          <p:nvPr>
            <p:ph type="pic" idx="1"/>
          </p:nvPr>
        </p:nvSpPr>
        <p:spPr>
          <a:xfrm>
            <a:off x="527384" y="1880828"/>
            <a:ext cx="4800533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1"/>
          </p:nvPr>
        </p:nvSpPr>
        <p:spPr>
          <a:xfrm>
            <a:off x="6192011" y="1880828"/>
            <a:ext cx="4800000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2"/>
          </p:nvPr>
        </p:nvSpPr>
        <p:spPr>
          <a:xfrm>
            <a:off x="6192012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07016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340790" y="1125547"/>
            <a:ext cx="1132416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A5C6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2400" dirty="0"/>
              <a:t>Titelmasterformat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384" y="4869160"/>
            <a:ext cx="8256917" cy="500608"/>
          </a:xfrm>
        </p:spPr>
        <p:txBody>
          <a:bodyPr anchor="b"/>
          <a:lstStyle>
            <a:lvl1pPr algn="l">
              <a:defRPr sz="2000" b="1">
                <a:solidFill>
                  <a:srgbClr val="4A5C66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7384" y="1770386"/>
            <a:ext cx="8256917" cy="302676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373216"/>
            <a:ext cx="8256917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76682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31817-8801-4D47-85FE-1A21DE4A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FEA7AA-9383-4EFB-9DDC-13DF61364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995488"/>
            <a:ext cx="11487150" cy="43053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16314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5" b="6626"/>
          <a:stretch/>
        </p:blipFill>
        <p:spPr>
          <a:xfrm>
            <a:off x="0" y="1238565"/>
            <a:ext cx="12192000" cy="5262748"/>
          </a:xfrm>
          <a:prstGeom prst="rect">
            <a:avLst/>
          </a:prstGeom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5591944" y="4437112"/>
            <a:ext cx="6343130" cy="17275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7864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5324" y="3201997"/>
            <a:ext cx="3839633" cy="287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5301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achbereich oder Instit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1090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790957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4277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31800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31046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191251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906991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318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331046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6191251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906991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76233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7836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3357033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23781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9116484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47836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3357033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623781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9116484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0"/>
          </p:nvPr>
        </p:nvSpPr>
        <p:spPr>
          <a:xfrm>
            <a:off x="11184468" y="6546850"/>
            <a:ext cx="637117" cy="266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869854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300363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787900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8275436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300363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47879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8275436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59977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M-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5324" y="3201997"/>
            <a:ext cx="3839633" cy="287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6001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204068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688969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8173870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204068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4688969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8173870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0148B23F-0EE7-4FF2-B999-3910E5A558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4067" y="1978025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9" name="Textplatzhalter 11">
            <a:extLst>
              <a:ext uri="{FF2B5EF4-FFF2-40B4-BE49-F238E27FC236}">
                <a16:creationId xmlns:a16="http://schemas.microsoft.com/office/drawing/2014/main" id="{13210310-1E7C-4DB9-B7D5-67D3415B1D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88969" y="1978025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0" name="Textplatzhalter 11">
            <a:extLst>
              <a:ext uri="{FF2B5EF4-FFF2-40B4-BE49-F238E27FC236}">
                <a16:creationId xmlns:a16="http://schemas.microsoft.com/office/drawing/2014/main" id="{234E6C6D-BF1B-4C4F-8966-D337A24A3F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73869" y="1978024"/>
            <a:ext cx="2616199" cy="1934865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2" name="Textplatzhalter 11">
            <a:extLst>
              <a:ext uri="{FF2B5EF4-FFF2-40B4-BE49-F238E27FC236}">
                <a16:creationId xmlns:a16="http://schemas.microsoft.com/office/drawing/2014/main" id="{D32D9FD5-8120-4509-8126-5C73D763034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04067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Textplatzhalter 11">
            <a:extLst>
              <a:ext uri="{FF2B5EF4-FFF2-40B4-BE49-F238E27FC236}">
                <a16:creationId xmlns:a16="http://schemas.microsoft.com/office/drawing/2014/main" id="{DC53AF61-E957-4F3B-BB21-B718FB7B035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88967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4" name="Textplatzhalter 11">
            <a:extLst>
              <a:ext uri="{FF2B5EF4-FFF2-40B4-BE49-F238E27FC236}">
                <a16:creationId xmlns:a16="http://schemas.microsoft.com/office/drawing/2014/main" id="{C7305D66-F3CC-4012-986D-3F8BFD83A03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73869" y="4138612"/>
            <a:ext cx="2616199" cy="1962149"/>
          </a:xfrm>
        </p:spPr>
        <p:txBody>
          <a:bodyPr anchor="ctr" anchorCtr="1"/>
          <a:lstStyle>
            <a:lvl1pPr>
              <a:defRPr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65351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94128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700812"/>
            <a:ext cx="5472608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360" y="2564904"/>
            <a:ext cx="5472608" cy="352839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7" y="1700807"/>
            <a:ext cx="5471252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7" y="2564912"/>
            <a:ext cx="5471252" cy="352839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6479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und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6006" y="1124744"/>
            <a:ext cx="4189313" cy="1080120"/>
          </a:xfrm>
        </p:spPr>
        <p:txBody>
          <a:bodyPr/>
          <a:lstStyle>
            <a:lvl1pPr algn="l">
              <a:lnSpc>
                <a:spcPct val="100000"/>
              </a:lnSpc>
              <a:defRPr sz="2400" b="1"/>
            </a:lvl1pPr>
          </a:lstStyle>
          <a:p>
            <a:r>
              <a:rPr lang="de-DE" dirty="0"/>
              <a:t>Titelmasterformat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51852" y="1123200"/>
            <a:ext cx="6897885" cy="49700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5366" y="2204865"/>
            <a:ext cx="4189313" cy="388843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967747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1218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Bildplatzhalter 2"/>
          <p:cNvSpPr>
            <a:spLocks noGrp="1"/>
          </p:cNvSpPr>
          <p:nvPr>
            <p:ph type="pic" idx="1"/>
          </p:nvPr>
        </p:nvSpPr>
        <p:spPr>
          <a:xfrm>
            <a:off x="527384" y="1880828"/>
            <a:ext cx="4800533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6" name="Bildplatzhalter 2"/>
          <p:cNvSpPr>
            <a:spLocks noGrp="1"/>
          </p:cNvSpPr>
          <p:nvPr>
            <p:ph type="pic" idx="11"/>
          </p:nvPr>
        </p:nvSpPr>
        <p:spPr>
          <a:xfrm>
            <a:off x="6192011" y="1880828"/>
            <a:ext cx="4800000" cy="3600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2"/>
          </p:nvPr>
        </p:nvSpPr>
        <p:spPr>
          <a:xfrm>
            <a:off x="6192012" y="5661248"/>
            <a:ext cx="4800533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51717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 userDrawn="1"/>
        </p:nvSpPr>
        <p:spPr bwMode="auto">
          <a:xfrm>
            <a:off x="340790" y="1125547"/>
            <a:ext cx="11324167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4A5C6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A5C66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sz="2400" dirty="0"/>
              <a:t>Titelmasterformat durch Klicken bearbeiten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7384" y="4869160"/>
            <a:ext cx="8256917" cy="500608"/>
          </a:xfrm>
        </p:spPr>
        <p:txBody>
          <a:bodyPr anchor="b"/>
          <a:lstStyle>
            <a:lvl1pPr algn="l">
              <a:defRPr sz="2000" b="1">
                <a:solidFill>
                  <a:srgbClr val="4A5C66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27384" y="1770386"/>
            <a:ext cx="8256917" cy="3026766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27384" y="5373216"/>
            <a:ext cx="8256917" cy="576064"/>
          </a:xfrm>
        </p:spPr>
        <p:txBody>
          <a:bodyPr/>
          <a:lstStyle>
            <a:lvl1pPr marL="0" indent="0">
              <a:buNone/>
              <a:defRPr sz="1400">
                <a:solidFill>
                  <a:srgbClr val="4A5C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28219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B31817-8801-4D47-85FE-1A21DE4A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00794"/>
            <a:ext cx="10076388" cy="751199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0FEA7AA-9383-4EFB-9DDC-13DF61364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1487150" cy="502062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4618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achbereich oder Instit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825"/>
            <a:ext cx="12192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6"/>
          <p:cNvSpPr>
            <a:spLocks noChangeArrowheads="1"/>
          </p:cNvSpPr>
          <p:nvPr userDrawn="1"/>
        </p:nvSpPr>
        <p:spPr bwMode="auto">
          <a:xfrm>
            <a:off x="7821090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790957" y="3201997"/>
            <a:ext cx="3839633" cy="2886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272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31800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331046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6191251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9069917" y="197802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318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331046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6191251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9069917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03885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47836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3357033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6237817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9116484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47836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3357033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9" name="Rectangle 13"/>
          <p:cNvSpPr>
            <a:spLocks noChangeArrowheads="1"/>
          </p:cNvSpPr>
          <p:nvPr userDrawn="1"/>
        </p:nvSpPr>
        <p:spPr bwMode="auto">
          <a:xfrm>
            <a:off x="6237817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9116484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6160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300363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4787900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8275436" y="1938635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1300363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8" name="Rectangle 14"/>
          <p:cNvSpPr>
            <a:spLocks noChangeArrowheads="1"/>
          </p:cNvSpPr>
          <p:nvPr userDrawn="1"/>
        </p:nvSpPr>
        <p:spPr bwMode="auto">
          <a:xfrm>
            <a:off x="4787900" y="4138613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" name="Rectangle 16"/>
          <p:cNvSpPr>
            <a:spLocks noChangeArrowheads="1"/>
          </p:cNvSpPr>
          <p:nvPr userDrawn="1"/>
        </p:nvSpPr>
        <p:spPr bwMode="auto">
          <a:xfrm>
            <a:off x="8275436" y="4138612"/>
            <a:ext cx="2616200" cy="1962150"/>
          </a:xfrm>
          <a:prstGeom prst="rect">
            <a:avLst/>
          </a:prstGeom>
          <a:noFill/>
          <a:ln w="6350">
            <a:solidFill>
              <a:srgbClr val="4A5C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0339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1204068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4688969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6" name="Rectangle 10"/>
          <p:cNvSpPr>
            <a:spLocks noChangeArrowheads="1"/>
          </p:cNvSpPr>
          <p:nvPr userDrawn="1"/>
        </p:nvSpPr>
        <p:spPr bwMode="auto">
          <a:xfrm>
            <a:off x="8173870" y="1978025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204068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dirty="0">
              <a:ea typeface="+mn-ea"/>
              <a:cs typeface="Arial" charset="0"/>
            </a:endParaRPr>
          </a:p>
        </p:txBody>
      </p: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4688969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 userDrawn="1"/>
        </p:nvSpPr>
        <p:spPr bwMode="auto">
          <a:xfrm>
            <a:off x="8173870" y="4138613"/>
            <a:ext cx="2616200" cy="1962150"/>
          </a:xfrm>
          <a:prstGeom prst="rect">
            <a:avLst/>
          </a:prstGeom>
          <a:solidFill>
            <a:srgbClr val="4A5C66"/>
          </a:solidFill>
          <a:ln w="6350">
            <a:solidFill>
              <a:srgbClr val="4A5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>
              <a:ea typeface="+mn-ea"/>
              <a:cs typeface="Arial" charset="0"/>
            </a:endParaRPr>
          </a:p>
        </p:txBody>
      </p:sp>
      <p:sp>
        <p:nvSpPr>
          <p:cNvPr id="21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9095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700808"/>
            <a:ext cx="5472608" cy="43924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396958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6" y="1124808"/>
            <a:ext cx="11323407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700812"/>
            <a:ext cx="5472608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360" y="2564904"/>
            <a:ext cx="5472608" cy="352839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7" y="1700807"/>
            <a:ext cx="5471252" cy="792089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7" y="2564912"/>
            <a:ext cx="5471252" cy="352839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29099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34439" y="1052513"/>
            <a:ext cx="11324167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34436" y="1711332"/>
            <a:ext cx="1133051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 sieht normal aus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6" y="6497638"/>
            <a:ext cx="12187767" cy="360362"/>
          </a:xfrm>
          <a:prstGeom prst="rect">
            <a:avLst/>
          </a:prstGeom>
          <a:solidFill>
            <a:srgbClr val="4A5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sp>
        <p:nvSpPr>
          <p:cNvPr id="1032" name="Textfeld 2"/>
          <p:cNvSpPr txBox="1">
            <a:spLocks noChangeArrowheads="1"/>
          </p:cNvSpPr>
          <p:nvPr userDrawn="1"/>
        </p:nvSpPr>
        <p:spPr bwMode="auto">
          <a:xfrm>
            <a:off x="5465644" y="6547014"/>
            <a:ext cx="12759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Niklas Hartinger</a:t>
            </a:r>
            <a:endParaRPr lang="de-DE" sz="1100" dirty="0"/>
          </a:p>
        </p:txBody>
      </p:sp>
      <p:sp>
        <p:nvSpPr>
          <p:cNvPr id="3080" name="Textfeld 3"/>
          <p:cNvSpPr txBox="1">
            <a:spLocks noChangeArrowheads="1"/>
          </p:cNvSpPr>
          <p:nvPr userDrawn="1"/>
        </p:nvSpPr>
        <p:spPr bwMode="auto">
          <a:xfrm>
            <a:off x="10608739" y="6548438"/>
            <a:ext cx="6134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Seite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364" y="361954"/>
            <a:ext cx="4159250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13" name="Grafik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599238"/>
            <a:ext cx="14414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3">
            <a:extLst>
              <a:ext uri="{FF2B5EF4-FFF2-40B4-BE49-F238E27FC236}">
                <a16:creationId xmlns:a16="http://schemas.microsoft.com/office/drawing/2014/main" id="{C26C6307-B1C2-4715-AE58-8611A4B451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39386" y="6547014"/>
            <a:ext cx="9655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fld id="{8D0160FB-CD21-445D-9769-23F2FCAEF145}" type="slidenum">
              <a:rPr lang="de-DE" sz="1100" smtClean="0">
                <a:solidFill>
                  <a:schemeClr val="bg1"/>
                </a:solidFill>
                <a:latin typeface="Arial" charset="0"/>
                <a:ea typeface="+mn-ea"/>
              </a:rPr>
              <a:pPr algn="ctr" eaLnBrk="1" hangingPunct="1">
                <a:defRPr/>
              </a:pPr>
              <a:t>‹#›</a:t>
            </a:fld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 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9DF98067-2F79-41B7-B61E-458FF955E6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2567" y="6531933"/>
            <a:ext cx="234579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TSP mit Genetischen Algorithmen</a:t>
            </a:r>
            <a:endParaRPr lang="de-DE" sz="1100" dirty="0"/>
          </a:p>
        </p:txBody>
      </p:sp>
      <p:sp>
        <p:nvSpPr>
          <p:cNvPr id="7" name="Textfeld 2">
            <a:extLst>
              <a:ext uri="{FF2B5EF4-FFF2-40B4-BE49-F238E27FC236}">
                <a16:creationId xmlns:a16="http://schemas.microsoft.com/office/drawing/2014/main" id="{C6D7380B-FFCC-4560-A386-D958907E2E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2730" y="6547014"/>
            <a:ext cx="8906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26.01.2020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5131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63" r:id="rId3"/>
    <p:sldLayoutId id="2147483676" r:id="rId4"/>
    <p:sldLayoutId id="2147483690" r:id="rId5"/>
    <p:sldLayoutId id="2147483691" r:id="rId6"/>
    <p:sldLayoutId id="2147483689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94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106000"/>
        <a:buFont typeface="Wingdings" panose="05000000000000000000" pitchFamily="2" charset="2"/>
        <a:buChar char="§"/>
        <a:defRPr kern="1200" baseline="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marL="542925" indent="-276225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9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2pPr>
      <a:lvl3pPr marL="8096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3pPr>
      <a:lvl4pPr marL="10763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4pPr>
      <a:lvl5pPr marL="1343025" indent="-26670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 typeface="Wingdings" panose="05000000000000000000" pitchFamily="2" charset="2"/>
        <a:buChar char="§"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340787" y="229528"/>
            <a:ext cx="10076388" cy="751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330422" y="1268413"/>
            <a:ext cx="11522602" cy="496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 sieht normal aus</a:t>
            </a:r>
          </a:p>
        </p:txBody>
      </p:sp>
      <p:sp>
        <p:nvSpPr>
          <p:cNvPr id="1028" name="Rectangle 5"/>
          <p:cNvSpPr>
            <a:spLocks noChangeArrowheads="1"/>
          </p:cNvSpPr>
          <p:nvPr userDrawn="1"/>
        </p:nvSpPr>
        <p:spPr bwMode="auto">
          <a:xfrm>
            <a:off x="6" y="6497638"/>
            <a:ext cx="12187767" cy="360362"/>
          </a:xfrm>
          <a:prstGeom prst="rect">
            <a:avLst/>
          </a:prstGeom>
          <a:solidFill>
            <a:srgbClr val="4A5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de-DE" altLang="de-DE">
              <a:ea typeface="+mn-ea"/>
            </a:endParaRPr>
          </a:p>
        </p:txBody>
      </p:sp>
      <p:pic>
        <p:nvPicPr>
          <p:cNvPr id="13" name="Grafik 1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599238"/>
            <a:ext cx="144145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 descr="THM_Logo_RGB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808" y="339612"/>
            <a:ext cx="1066192" cy="35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feld 2">
            <a:extLst>
              <a:ext uri="{FF2B5EF4-FFF2-40B4-BE49-F238E27FC236}">
                <a16:creationId xmlns:a16="http://schemas.microsoft.com/office/drawing/2014/main" id="{2BE956D5-B4A7-423D-BD7B-3898AFBFAE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65643" y="6547014"/>
            <a:ext cx="130922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Niklas Hartinger</a:t>
            </a:r>
            <a:endParaRPr lang="de-DE" sz="1100" dirty="0"/>
          </a:p>
        </p:txBody>
      </p:sp>
      <p:sp>
        <p:nvSpPr>
          <p:cNvPr id="17" name="Textfeld 3">
            <a:extLst>
              <a:ext uri="{FF2B5EF4-FFF2-40B4-BE49-F238E27FC236}">
                <a16:creationId xmlns:a16="http://schemas.microsoft.com/office/drawing/2014/main" id="{F8E96ADE-32FA-4E14-9E48-CD3FECD4D6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608739" y="6548438"/>
            <a:ext cx="61344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sz="1100" dirty="0">
                <a:solidFill>
                  <a:schemeClr val="bg1"/>
                </a:solidFill>
                <a:latin typeface="Arial" charset="0"/>
                <a:ea typeface="+mn-ea"/>
              </a:rPr>
              <a:t>Seite</a:t>
            </a:r>
          </a:p>
        </p:txBody>
      </p:sp>
      <p:sp>
        <p:nvSpPr>
          <p:cNvPr id="19" name="Textfeld 3">
            <a:extLst>
              <a:ext uri="{FF2B5EF4-FFF2-40B4-BE49-F238E27FC236}">
                <a16:creationId xmlns:a16="http://schemas.microsoft.com/office/drawing/2014/main" id="{A08CC0A9-2922-4AA7-AA4F-B1E4765989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0739386" y="6551912"/>
            <a:ext cx="96559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fld id="{8D0160FB-CD21-445D-9769-23F2FCAEF145}" type="slidenum">
              <a:rPr lang="de-DE" sz="1100" smtClean="0">
                <a:solidFill>
                  <a:schemeClr val="bg1"/>
                </a:solidFill>
                <a:latin typeface="Arial" charset="0"/>
                <a:ea typeface="+mn-ea"/>
              </a:rPr>
              <a:pPr algn="ctr" eaLnBrk="1" hangingPunct="1">
                <a:defRPr/>
              </a:pPr>
              <a:t>‹#›</a:t>
            </a:fld>
            <a:endParaRPr lang="de-DE" sz="1100" dirty="0">
              <a:solidFill>
                <a:schemeClr val="bg1"/>
              </a:solidFill>
              <a:latin typeface="Arial" charset="0"/>
              <a:ea typeface="+mn-ea"/>
            </a:endParaRPr>
          </a:p>
        </p:txBody>
      </p:sp>
      <p:sp>
        <p:nvSpPr>
          <p:cNvPr id="21" name="Textfeld 2">
            <a:extLst>
              <a:ext uri="{FF2B5EF4-FFF2-40B4-BE49-F238E27FC236}">
                <a16:creationId xmlns:a16="http://schemas.microsoft.com/office/drawing/2014/main" id="{0D0A44AB-A619-4938-AAF7-BF0C0E6473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02568" y="6531933"/>
            <a:ext cx="241831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TSP mit Genetischen Algorithmen</a:t>
            </a:r>
            <a:endParaRPr lang="de-DE" sz="1100" dirty="0"/>
          </a:p>
        </p:txBody>
      </p:sp>
      <p:sp>
        <p:nvSpPr>
          <p:cNvPr id="23" name="Textfeld 2">
            <a:extLst>
              <a:ext uri="{FF2B5EF4-FFF2-40B4-BE49-F238E27FC236}">
                <a16:creationId xmlns:a16="http://schemas.microsoft.com/office/drawing/2014/main" id="{3E391A5C-1E38-4284-8026-541E81AF2B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22730" y="6547014"/>
            <a:ext cx="89067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26.01.2020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186532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92" r:id="rId6"/>
    <p:sldLayoutId id="214748369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95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4A5C66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106000"/>
        <a:buFontTx/>
        <a:buNone/>
        <a:defRPr kern="1200" baseline="0">
          <a:solidFill>
            <a:srgbClr val="4A5C66"/>
          </a:solidFill>
          <a:latin typeface="Arial" pitchFamily="34" charset="0"/>
          <a:ea typeface="MS PGothic" panose="020B0600070205080204" pitchFamily="34" charset="-128"/>
          <a:cs typeface="Arial" pitchFamily="34" charset="0"/>
        </a:defRPr>
      </a:lvl1pPr>
      <a:lvl2pPr marL="266700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9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2pPr>
      <a:lvl3pPr marL="5429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3pPr>
      <a:lvl4pPr marL="8096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4pPr>
      <a:lvl5pPr marL="1076325" indent="0" algn="l" rtl="0" eaLnBrk="0" fontAlgn="base" hangingPunct="0">
        <a:spcBef>
          <a:spcPct val="20000"/>
        </a:spcBef>
        <a:spcAft>
          <a:spcPct val="0"/>
        </a:spcAft>
        <a:buClr>
          <a:srgbClr val="80BA24"/>
        </a:buClr>
        <a:buSzPct val="80000"/>
        <a:buFontTx/>
        <a:buNone/>
        <a:defRPr kern="1200">
          <a:solidFill>
            <a:srgbClr val="4A5C66"/>
          </a:solidFill>
          <a:latin typeface="Arial" pitchFamily="34" charset="0"/>
          <a:ea typeface="Arial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3929">
          <p15:clr>
            <a:srgbClr val="F26B43"/>
          </p15:clr>
        </p15:guide>
        <p15:guide id="3" orient="horz" pos="799">
          <p15:clr>
            <a:srgbClr val="F26B43"/>
          </p15:clr>
        </p15:guide>
        <p15:guide id="4" pos="211">
          <p15:clr>
            <a:srgbClr val="F26B43"/>
          </p15:clr>
        </p15:guide>
        <p15:guide id="5" pos="7469">
          <p15:clr>
            <a:srgbClr val="F26B43"/>
          </p15:clr>
        </p15:guide>
        <p15:guide id="6" pos="656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E82A634-DF63-4535-8D80-3694CD4FA959}"/>
              </a:ext>
            </a:extLst>
          </p:cNvPr>
          <p:cNvSpPr txBox="1"/>
          <p:nvPr/>
        </p:nvSpPr>
        <p:spPr>
          <a:xfrm>
            <a:off x="5591908" y="4431323"/>
            <a:ext cx="6342184" cy="173923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4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TSP mit Genetischen Algorithmen</a:t>
            </a:r>
          </a:p>
        </p:txBody>
      </p:sp>
    </p:spTree>
    <p:extLst>
      <p:ext uri="{BB962C8B-B14F-4D97-AF65-F5344CB8AC3E}">
        <p14:creationId xmlns:p14="http://schemas.microsoft.com/office/powerpoint/2010/main" val="3002911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4D53-FA1B-4880-A1CF-56289B50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Individuen und Populationen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F0244-9C1E-4459-9C2A-A8603F610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61" y="2151356"/>
            <a:ext cx="6935848" cy="2730175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E07227E-C642-4D74-B469-34D1CD0FF4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30609" y="1432264"/>
            <a:ext cx="4391503" cy="4868523"/>
          </a:xfrm>
        </p:spPr>
        <p:txBody>
          <a:bodyPr/>
          <a:lstStyle/>
          <a:p>
            <a:pPr lvl="1"/>
            <a:r>
              <a:rPr lang="de-DE" dirty="0"/>
              <a:t>Population: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Menge an Individuen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die Start-Stadt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die Distanzen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Methoden um den Umgang mit Individuen zu erleichern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/>
            <a:r>
              <a:rPr lang="de-DE" dirty="0"/>
              <a:t>Individuun: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Hält das Chromosom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Fitness- und Rating-Funktion werden beim Erstellen übergeben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Methode um das Chromosom zu prüfen</a:t>
            </a:r>
          </a:p>
        </p:txBody>
      </p:sp>
    </p:spTree>
    <p:extLst>
      <p:ext uri="{BB962C8B-B14F-4D97-AF65-F5344CB8AC3E}">
        <p14:creationId xmlns:p14="http://schemas.microsoft.com/office/powerpoint/2010/main" val="3239479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0ED4-464F-48BA-95F4-521823CC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einer Rating und Fitness-Funktion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4BE3041-B77B-47DC-99BC-A128A7E68E17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342265"/>
            <a:ext cx="7369582" cy="40318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1600" dirty="0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double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func_rating(idx_start,  chromosome, distances){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int city_a, city_b;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int rating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costs += get_distance(idx_start, 0, distances);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for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(unsigned int i = 0; i &lt; chromosome.size() - 1; ++i)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city_a = chromosome.at(i);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city_b = chromosome.at(i + 1);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rating += get_distance(city_a, city_b, distances);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rating += get_distance(chromosome.at(chromosome.size() - 1), idx_start, distances);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JetBrains Mono"/>
              </a:rPr>
              <a:t>return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rating;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lang="de-DE" altLang="de-DE" sz="1600" dirty="0">
                <a:solidFill>
                  <a:srgbClr val="000000"/>
                </a:solidFill>
                <a:latin typeface="JetBrains Mono"/>
              </a:rPr>
            </a:br>
            <a:r>
              <a:rPr lang="en-US" altLang="de-DE" sz="1600" dirty="0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double</a:t>
            </a:r>
            <a:r>
              <a:rPr lang="en-US" altLang="de-DE" sz="16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altLang="de-DE" sz="1600" dirty="0" err="1">
                <a:solidFill>
                  <a:srgbClr val="000000"/>
                </a:solidFill>
                <a:latin typeface="JetBrains Mono"/>
              </a:rPr>
              <a:t>func_fitness</a:t>
            </a:r>
            <a:r>
              <a:rPr lang="en-US" altLang="de-DE" sz="1600" dirty="0">
                <a:solidFill>
                  <a:srgbClr val="000000"/>
                </a:solidFill>
                <a:latin typeface="JetBrains Mono"/>
              </a:rPr>
              <a:t>(double rating){</a:t>
            </a:r>
            <a:br>
              <a:rPr lang="de-DE" altLang="de-DE" sz="1600" dirty="0">
                <a:solidFill>
                  <a:srgbClr val="000000"/>
                </a:solidFill>
                <a:latin typeface="JetBrains Mono"/>
              </a:rPr>
            </a:br>
            <a:r>
              <a:rPr lang="de-DE" altLang="de-DE" sz="1600" dirty="0">
                <a:solidFill>
                  <a:srgbClr val="000000"/>
                </a:solidFill>
                <a:latin typeface="JetBrains Mono"/>
              </a:rPr>
              <a:t>    </a:t>
            </a:r>
            <a:r>
              <a:rPr lang="de-DE" altLang="de-DE" sz="1600" dirty="0">
                <a:solidFill>
                  <a:schemeClr val="accent6">
                    <a:lumMod val="75000"/>
                  </a:schemeClr>
                </a:solidFill>
                <a:latin typeface="JetBrains Mono"/>
              </a:rPr>
              <a:t>return</a:t>
            </a:r>
            <a:r>
              <a:rPr lang="de-DE" altLang="de-DE" sz="1600" dirty="0">
                <a:solidFill>
                  <a:srgbClr val="000000"/>
                </a:solidFill>
                <a:latin typeface="JetBrains Mono"/>
              </a:rPr>
              <a:t> -rating;</a:t>
            </a:r>
            <a:br>
              <a:rPr lang="de-DE" altLang="de-DE" sz="1600" dirty="0">
                <a:solidFill>
                  <a:srgbClr val="000000"/>
                </a:solidFill>
                <a:latin typeface="JetBrains Mono"/>
              </a:rPr>
            </a:br>
            <a:r>
              <a:rPr lang="de-DE" altLang="de-DE" sz="1600" dirty="0">
                <a:solidFill>
                  <a:srgbClr val="000000"/>
                </a:solidFill>
                <a:latin typeface="JetBrains Mono"/>
              </a:rPr>
              <a:t>}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F11B111-D5B6-42A6-BE5F-E1E70D1A4ACC}"/>
              </a:ext>
            </a:extLst>
          </p:cNvPr>
          <p:cNvSpPr txBox="1">
            <a:spLocks/>
          </p:cNvSpPr>
          <p:nvPr/>
        </p:nvSpPr>
        <p:spPr bwMode="auto">
          <a:xfrm>
            <a:off x="7430610" y="1342265"/>
            <a:ext cx="4660776" cy="200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Beispiel einer Rating-Funktion: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Summe aller Distanzen zwischen Städten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/>
              <a:t>Legt das Optimierungskriterium fest</a:t>
            </a:r>
            <a:endParaRPr lang="de-DE" sz="18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68B67B0-C091-4BC7-BEC1-7CB3A2B2A1ED}"/>
              </a:ext>
            </a:extLst>
          </p:cNvPr>
          <p:cNvSpPr txBox="1">
            <a:spLocks/>
          </p:cNvSpPr>
          <p:nvPr/>
        </p:nvSpPr>
        <p:spPr bwMode="auto">
          <a:xfrm>
            <a:off x="7368466" y="4069189"/>
            <a:ext cx="4660776" cy="200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Beispiel einer Fitness-Funktion: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 Distanz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Stadt mit höchster Fitness hat somit niedrigste Distanz. Fitter = Besser</a:t>
            </a:r>
          </a:p>
        </p:txBody>
      </p:sp>
    </p:spTree>
    <p:extLst>
      <p:ext uri="{BB962C8B-B14F-4D97-AF65-F5344CB8AC3E}">
        <p14:creationId xmlns:p14="http://schemas.microsoft.com/office/powerpoint/2010/main" val="1992378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Marriage-Algorithmus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BCF92C-8AF0-4D8F-A22A-3FD21EB68B95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036935"/>
            <a:ext cx="6437981" cy="53737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std::pair&lt;int, int&gt;</a:t>
            </a:r>
            <a:r>
              <a:rPr lang="de-DE" altLang="de-DE" sz="1200" dirty="0"/>
              <a:t> marriage_roulette_reversed(Population &amp;population) {</a:t>
            </a:r>
          </a:p>
          <a:p>
            <a:r>
              <a:rPr lang="de-DE" altLang="de-DE" sz="1200" dirty="0"/>
              <a:t>    std::pair&lt;int, int&gt; pair = std::make_pair(-1, -1);</a:t>
            </a:r>
          </a:p>
          <a:p>
            <a:r>
              <a:rPr lang="de-DE" altLang="de-DE" sz="1200" dirty="0"/>
              <a:t>    int sum = 0;</a:t>
            </a:r>
          </a:p>
          <a:p>
            <a:r>
              <a:rPr lang="de-DE" altLang="de-DE" sz="1200" dirty="0"/>
              <a:t>    int worst_fitness_of_population = (int) population.get_lowest_fitness_individual()</a:t>
            </a:r>
          </a:p>
          <a:p>
            <a:r>
              <a:rPr lang="de-DE" altLang="de-DE" sz="1200" dirty="0"/>
              <a:t>			.get_last_calculates_fitness();</a:t>
            </a:r>
          </a:p>
          <a:p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altLang="de-DE" sz="1200" dirty="0"/>
              <a:t> (auto &amp;it : population.get_individuals()) {</a:t>
            </a:r>
          </a:p>
          <a:p>
            <a:r>
              <a:rPr lang="de-DE" altLang="de-DE" sz="1200" dirty="0"/>
              <a:t>        sum += (int) it.get_last_calculates_fitness() - worst_fitness_of_population;</a:t>
            </a:r>
          </a:p>
          <a:p>
            <a:r>
              <a:rPr lang="de-DE" altLang="de-DE" sz="1200" dirty="0"/>
              <a:t>    }</a:t>
            </a:r>
          </a:p>
          <a:p>
            <a:r>
              <a:rPr lang="de-DE" altLang="de-DE" sz="1200" dirty="0"/>
              <a:t>    int value_p1 = random(sum);</a:t>
            </a:r>
          </a:p>
          <a:p>
            <a:r>
              <a:rPr lang="de-DE" altLang="de-DE" sz="1200" dirty="0"/>
              <a:t>    int value_p2 = random(sum);</a:t>
            </a:r>
          </a:p>
          <a:p>
            <a:endParaRPr lang="de-DE" altLang="de-DE" sz="1200" dirty="0"/>
          </a:p>
          <a:p>
            <a:r>
              <a:rPr lang="de-DE" altLang="de-DE" sz="1200" dirty="0"/>
              <a:t>    int value = 0;</a:t>
            </a:r>
          </a:p>
          <a:p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altLang="de-DE" sz="1200" dirty="0"/>
              <a:t> (unsigned int current_idx = 0; current_idx &lt; population.size(); ++current_idx) {</a:t>
            </a:r>
          </a:p>
          <a:p>
            <a:r>
              <a:rPr lang="de-DE" altLang="de-DE" sz="1200" dirty="0"/>
              <a:t>        value += (int) population.get_individuals().at(current_idx).get_last_calculates_fitness() -</a:t>
            </a:r>
          </a:p>
          <a:p>
            <a:r>
              <a:rPr lang="de-DE" altLang="de-DE" sz="1200" dirty="0"/>
              <a:t>                 worst_fitness_of_population;</a:t>
            </a:r>
          </a:p>
          <a:p>
            <a:r>
              <a:rPr lang="de-DE" altLang="de-DE" sz="1200" dirty="0"/>
              <a:t>    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altLang="de-DE" sz="1200" dirty="0"/>
              <a:t> (value_p1 &lt;= value &amp;&amp; pair.first &lt; 0) {</a:t>
            </a:r>
          </a:p>
          <a:p>
            <a:r>
              <a:rPr lang="de-DE" altLang="de-DE" sz="1200" dirty="0"/>
              <a:t>            pair.first = current_idx;</a:t>
            </a:r>
          </a:p>
          <a:p>
            <a:r>
              <a:rPr lang="de-DE" altLang="de-DE" sz="1200" dirty="0"/>
              <a:t>        }</a:t>
            </a:r>
          </a:p>
          <a:p>
            <a:r>
              <a:rPr lang="de-DE" altLang="de-DE" sz="1200" dirty="0"/>
              <a:t>    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altLang="de-DE" sz="1200" dirty="0"/>
              <a:t> (value_p2 &lt;= value &amp;&amp; pair.second &lt; 0) {</a:t>
            </a:r>
          </a:p>
          <a:p>
            <a:r>
              <a:rPr lang="de-DE" altLang="de-DE" sz="1200" dirty="0"/>
              <a:t>            pair.second = current_idx;</a:t>
            </a:r>
          </a:p>
          <a:p>
            <a:r>
              <a:rPr lang="de-DE" altLang="de-DE" sz="1200" dirty="0"/>
              <a:t>        }</a:t>
            </a:r>
          </a:p>
          <a:p>
            <a:r>
              <a:rPr lang="de-DE" altLang="de-DE" sz="1200" dirty="0"/>
              <a:t>    }</a:t>
            </a:r>
          </a:p>
          <a:p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altLang="de-DE" sz="1200" dirty="0"/>
              <a:t> pair;</a:t>
            </a:r>
          </a:p>
          <a:p>
            <a:r>
              <a:rPr lang="de-DE" altLang="de-DE" sz="1200" dirty="0"/>
              <a:t>}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F1B289A-E92F-4F71-953D-F1F5A06FC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5194336"/>
              </p:ext>
            </p:extLst>
          </p:nvPr>
        </p:nvGraphicFramePr>
        <p:xfrm>
          <a:off x="7065818" y="766618"/>
          <a:ext cx="4791219" cy="2872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101E3F3-9FE9-445D-BC8B-4F38BF93F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476268"/>
              </p:ext>
            </p:extLst>
          </p:nvPr>
        </p:nvGraphicFramePr>
        <p:xfrm>
          <a:off x="7666181" y="3790474"/>
          <a:ext cx="395098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996">
                  <a:extLst>
                    <a:ext uri="{9D8B030D-6E8A-4147-A177-3AD203B41FA5}">
                      <a16:colId xmlns:a16="http://schemas.microsoft.com/office/drawing/2014/main" val="3648633298"/>
                    </a:ext>
                  </a:extLst>
                </a:gridCol>
                <a:gridCol w="1316996">
                  <a:extLst>
                    <a:ext uri="{9D8B030D-6E8A-4147-A177-3AD203B41FA5}">
                      <a16:colId xmlns:a16="http://schemas.microsoft.com/office/drawing/2014/main" val="654060580"/>
                    </a:ext>
                  </a:extLst>
                </a:gridCol>
                <a:gridCol w="1316996">
                  <a:extLst>
                    <a:ext uri="{9D8B030D-6E8A-4147-A177-3AD203B41FA5}">
                      <a16:colId xmlns:a16="http://schemas.microsoft.com/office/drawing/2014/main" val="2320727881"/>
                    </a:ext>
                  </a:extLst>
                </a:gridCol>
              </a:tblGrid>
              <a:tr h="29564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Individuum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Fitness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688332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63371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199957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810493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-1880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06555"/>
                  </a:ext>
                </a:extLst>
              </a:tr>
              <a:tr h="318669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56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44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Crossover-Algorithmen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8A32B-2F75-48CD-BCFD-7CF98F3B67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Wichtigster Teil der Genetischen Algorithmen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Definiert wie aus zwei Eltern nachkommen generiert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Unsere Bibliothek enthält folgende Verfahren: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Partially-Matched-Crossover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Order-Crossover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Cycle-Crossover-All-Cycles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Cycle-Crossover-One-Cyle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Edge-Recombination-Crossover</a:t>
            </a:r>
          </a:p>
        </p:txBody>
      </p:sp>
    </p:spTree>
    <p:extLst>
      <p:ext uri="{BB962C8B-B14F-4D97-AF65-F5344CB8AC3E}">
        <p14:creationId xmlns:p14="http://schemas.microsoft.com/office/powerpoint/2010/main" val="1346688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Partially-Matches-Crossover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en-US" sz="1050" dirty="0"/>
              <a:t> </a:t>
            </a:r>
            <a:r>
              <a:rPr lang="en-US" sz="1050" dirty="0" err="1"/>
              <a:t>partially_matched_crossover</a:t>
            </a:r>
            <a:r>
              <a:rPr lang="en-US" sz="1050" dirty="0"/>
              <a:t>(Individual &amp;p1, Individual &amp;p2, Individual &amp;c1, Individual &amp;c2) {</a:t>
            </a:r>
            <a:r>
              <a:rPr lang="de-DE" sz="1050" dirty="0"/>
              <a:t> </a:t>
            </a:r>
          </a:p>
          <a:p>
            <a:pPr lvl="1"/>
            <a:r>
              <a:rPr lang="de-DE" sz="1050" dirty="0"/>
              <a:t>int length = p1.get_size();</a:t>
            </a:r>
          </a:p>
          <a:p>
            <a:pPr lvl="1"/>
            <a:r>
              <a:rPr lang="de-DE" sz="1050" dirty="0"/>
              <a:t>int interval_border_left = rng.random(length - 2) + 1; // inclusive</a:t>
            </a:r>
          </a:p>
          <a:p>
            <a:pPr lvl="1"/>
            <a:r>
              <a:rPr lang="de-DE" sz="1050" dirty="0"/>
              <a:t>int interval_border_right; // exclusive</a:t>
            </a:r>
          </a:p>
          <a:p>
            <a:pPr lvl="1"/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do</a:t>
            </a:r>
            <a:r>
              <a:rPr lang="de-DE" sz="1050" dirty="0"/>
              <a:t> {</a:t>
            </a:r>
          </a:p>
          <a:p>
            <a:pPr lvl="1"/>
            <a:r>
              <a:rPr lang="de-DE" sz="1050" dirty="0"/>
              <a:t>    interval_border_right = rng.random(length - interval_border_left) + interval_border_left;</a:t>
            </a:r>
          </a:p>
          <a:p>
            <a:pPr lvl="1"/>
            <a:r>
              <a:rPr lang="de-DE" sz="1050" dirty="0"/>
              <a:t>}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while</a:t>
            </a:r>
            <a:r>
              <a:rPr lang="de-DE" sz="1050" dirty="0"/>
              <a:t> (interval_border_left == interval_border_right);</a:t>
            </a:r>
          </a:p>
          <a:p>
            <a:pPr lvl="1"/>
            <a:endParaRPr lang="de-DE" sz="1050" dirty="0"/>
          </a:p>
          <a:p>
            <a:pPr lvl="1"/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i = 0; i &lt; length; ++i) {</a:t>
            </a:r>
          </a:p>
          <a:p>
            <a:pPr lvl="1"/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(i &lt; interval_border_left || i &gt;= interval_border_right) {</a:t>
            </a:r>
          </a:p>
          <a:p>
            <a:pPr lvl="1"/>
            <a:r>
              <a:rPr lang="de-DE" sz="1050" dirty="0"/>
              <a:t>        c1.update_chromosome(p1.get_chromosome().at(i), i);</a:t>
            </a:r>
          </a:p>
          <a:p>
            <a:pPr lvl="1"/>
            <a:r>
              <a:rPr lang="de-DE" sz="1050" dirty="0"/>
              <a:t>        c2.update_chromosome(p2.get_chromosome().at(i), i);</a:t>
            </a:r>
          </a:p>
          <a:p>
            <a:pPr lvl="1"/>
            <a:r>
              <a:rPr lang="de-DE" sz="1050" dirty="0"/>
              <a:t>    }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50" dirty="0"/>
              <a:t> {</a:t>
            </a:r>
          </a:p>
          <a:p>
            <a:pPr lvl="1"/>
            <a:r>
              <a:rPr lang="de-DE" sz="1050" dirty="0"/>
              <a:t>        c1.update_chromosome(p2.get_chromosome().at(i), i);</a:t>
            </a:r>
          </a:p>
          <a:p>
            <a:pPr lvl="1"/>
            <a:r>
              <a:rPr lang="de-DE" sz="1050" dirty="0"/>
              <a:t>        c2.update_chromosome(p1.get_chromosome().at(i), i);</a:t>
            </a:r>
          </a:p>
          <a:p>
            <a:pPr lvl="1"/>
            <a:r>
              <a:rPr lang="de-DE" sz="1050" dirty="0"/>
              <a:t>    }</a:t>
            </a:r>
          </a:p>
          <a:p>
            <a:pPr lvl="1"/>
            <a:r>
              <a:rPr lang="de-DE" sz="1050" dirty="0"/>
              <a:t>}</a:t>
            </a:r>
          </a:p>
          <a:p>
            <a:pPr lvl="1"/>
            <a:endParaRPr lang="de-DE" sz="1050" dirty="0"/>
          </a:p>
          <a:p>
            <a:pPr lvl="1"/>
            <a:r>
              <a:rPr lang="de-DE" sz="1050" dirty="0"/>
              <a:t>duplicate_correction_pmx(p1, p2, c1);</a:t>
            </a:r>
          </a:p>
          <a:p>
            <a:pPr lvl="1"/>
            <a:r>
              <a:rPr lang="de-DE" sz="1050" dirty="0"/>
              <a:t>duplicate_correction_pmx(p2, p1, c2);</a:t>
            </a:r>
          </a:p>
          <a:p>
            <a:pPr lvl="1"/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1050" dirty="0"/>
              <a:t> true;</a:t>
            </a:r>
          </a:p>
          <a:p>
            <a:pPr lvl="1"/>
            <a:r>
              <a:rPr lang="de-DE" sz="1050" dirty="0"/>
              <a:t>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377344" y="1280160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Wähle zwei zufällige Intervallgrenzen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p1 = 1 | 2 3 | 4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5 | 4 3 | 2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Tausche in diesem Intervall die Chromosome der Eltern und schreibe alles in die Kinder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1 | </a:t>
            </a:r>
            <a:r>
              <a:rPr lang="de-DE" sz="1800" dirty="0">
                <a:solidFill>
                  <a:srgbClr val="FF0000"/>
                </a:solidFill>
              </a:rPr>
              <a:t>4</a:t>
            </a:r>
            <a:r>
              <a:rPr lang="de-DE" sz="1800" dirty="0"/>
              <a:t> 3 | </a:t>
            </a:r>
            <a:r>
              <a:rPr lang="de-DE" sz="1800" dirty="0">
                <a:solidFill>
                  <a:srgbClr val="FF0000"/>
                </a:solidFill>
              </a:rPr>
              <a:t>4</a:t>
            </a:r>
            <a:r>
              <a:rPr lang="de-DE" sz="1800" dirty="0"/>
              <a:t>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5 | </a:t>
            </a:r>
            <a:r>
              <a:rPr lang="de-DE" sz="1800" dirty="0">
                <a:solidFill>
                  <a:srgbClr val="FF0000"/>
                </a:solidFill>
              </a:rPr>
              <a:t>2</a:t>
            </a:r>
            <a:r>
              <a:rPr lang="de-DE" sz="1800" dirty="0"/>
              <a:t> 3 | </a:t>
            </a:r>
            <a:r>
              <a:rPr lang="de-DE" sz="1800" dirty="0">
                <a:solidFill>
                  <a:srgbClr val="FF0000"/>
                </a:solidFill>
              </a:rPr>
              <a:t>2</a:t>
            </a:r>
            <a:r>
              <a:rPr lang="de-DE" sz="1800" dirty="0"/>
              <a:t>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Korrigiere doppelte Werte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1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de-DE" sz="1800" dirty="0"/>
              <a:t> 3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de-DE" sz="1800" dirty="0"/>
              <a:t>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5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2</a:t>
            </a:r>
            <a:r>
              <a:rPr lang="de-DE" sz="1800" dirty="0"/>
              <a:t> 3 | </a:t>
            </a:r>
            <a:r>
              <a:rPr lang="de-DE" sz="1800" dirty="0">
                <a:solidFill>
                  <a:schemeClr val="accent3">
                    <a:lumMod val="50000"/>
                  </a:schemeClr>
                </a:solidFill>
              </a:rPr>
              <a:t>4</a:t>
            </a:r>
            <a:r>
              <a:rPr lang="de-DE" sz="1800" dirty="0"/>
              <a:t> 1</a:t>
            </a:r>
          </a:p>
          <a:p>
            <a:pPr lvl="2">
              <a:spcAft>
                <a:spcPts val="600"/>
              </a:spcAft>
            </a:pPr>
            <a:endParaRPr lang="de-DE" sz="1800" dirty="0"/>
          </a:p>
          <a:p>
            <a:pPr>
              <a:spcAft>
                <a:spcPts val="600"/>
              </a:spcAft>
            </a:pPr>
            <a:r>
              <a:rPr lang="de-DE" sz="1800" dirty="0"/>
              <a:t>	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98717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Order-Crossover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1050" dirty="0"/>
              <a:t> order_crossover(Individual &amp;p1, Individual &amp;p2, Individual &amp;c1, Individual &amp;c2) {</a:t>
            </a:r>
          </a:p>
          <a:p>
            <a:r>
              <a:rPr lang="de-DE" sz="1050" dirty="0"/>
              <a:t>    int length = p1.get_size();</a:t>
            </a:r>
          </a:p>
          <a:p>
            <a:r>
              <a:rPr lang="de-DE" sz="1050" dirty="0"/>
              <a:t>    int interval_border_left = calc_two_random_interval_borders(length);</a:t>
            </a:r>
          </a:p>
          <a:p>
            <a:endParaRPr lang="de-DE" sz="1050" dirty="0"/>
          </a:p>
          <a:p>
            <a:r>
              <a:rPr lang="de-DE" sz="1050" dirty="0"/>
              <a:t>    std::unordered_map&lt;int, int&gt; map_p1, map_p2;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i = interval_border_left; i &lt; interval_border_right; ++i) {</a:t>
            </a:r>
          </a:p>
          <a:p>
            <a:r>
              <a:rPr lang="de-DE" sz="1050" dirty="0"/>
              <a:t>        map_p1.insert(std::pair&lt;int, int&gt;(p1.get_chromosome().at(i), i));</a:t>
            </a:r>
          </a:p>
          <a:p>
            <a:r>
              <a:rPr lang="de-DE" sz="1050" dirty="0"/>
              <a:t>        map_p2.insert(std::pair&lt;int, int&gt;(p2.get_chromosome().at(i), i));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    std::vector&lt;int&gt; cache1, cache2;</a:t>
            </a:r>
          </a:p>
          <a:p>
            <a:r>
              <a:rPr lang="de-DE" sz="1050" dirty="0"/>
              <a:t>    set_duplicate_flags(map_p2, c1, p1, cache1, interval_border_left, interval_border_right);</a:t>
            </a:r>
          </a:p>
          <a:p>
            <a:r>
              <a:rPr lang="de-DE" sz="1050" dirty="0"/>
              <a:t>    set_duplicate_flags(map_p1, c2, p2, cache2, interval_border_left, interval_border_right);</a:t>
            </a:r>
          </a:p>
          <a:p>
            <a:r>
              <a:rPr lang="de-DE" sz="1050" dirty="0"/>
              <a:t>    copy_values(c1, cache1, interval_border_left);</a:t>
            </a:r>
          </a:p>
          <a:p>
            <a:r>
              <a:rPr lang="de-DE" sz="1050" dirty="0"/>
              <a:t>    copy_values(c2, cache2, interval_border_left);</a:t>
            </a:r>
          </a:p>
          <a:p>
            <a:endParaRPr lang="de-DE" sz="1050" dirty="0"/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j = interval_border_left; j &lt; interval_border_right; ++j) {</a:t>
            </a:r>
          </a:p>
          <a:p>
            <a:r>
              <a:rPr lang="de-DE" sz="1050" dirty="0"/>
              <a:t>    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(c1.get_chromosome().at(j) == DUPLICATE_FLAG) {</a:t>
            </a:r>
          </a:p>
          <a:p>
            <a:r>
              <a:rPr lang="de-DE" sz="1050" dirty="0"/>
              <a:t>            c1.update_chromosome(p2.get_chromosome().at(j), j);</a:t>
            </a:r>
          </a:p>
          <a:p>
            <a:r>
              <a:rPr lang="de-DE" sz="1050" dirty="0"/>
              <a:t>        }</a:t>
            </a:r>
          </a:p>
          <a:p>
            <a:r>
              <a:rPr lang="de-DE" sz="1050" dirty="0"/>
              <a:t>    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(c2.get_chromosome().at(j) == DUPLICATE_FLAG) {</a:t>
            </a:r>
          </a:p>
          <a:p>
            <a:r>
              <a:rPr lang="de-DE" sz="1050" dirty="0"/>
              <a:t>            c2.update_chromosome(p1.get_chromosome().at(j), j);</a:t>
            </a:r>
          </a:p>
          <a:p>
            <a:r>
              <a:rPr lang="de-DE" sz="1050" dirty="0"/>
              <a:t>        }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1050" dirty="0"/>
              <a:t> true;</a:t>
            </a:r>
          </a:p>
          <a:p>
            <a:r>
              <a:rPr lang="de-DE" sz="1050" dirty="0"/>
              <a:t>}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E207C94-E4AD-4A92-98F0-5A9FCD4F2B49}"/>
              </a:ext>
            </a:extLst>
          </p:cNvPr>
          <p:cNvSpPr txBox="1">
            <a:spLocks/>
          </p:cNvSpPr>
          <p:nvPr/>
        </p:nvSpPr>
        <p:spPr bwMode="auto">
          <a:xfrm>
            <a:off x="7196261" y="885512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Wähle zwei zufällige Intervallgrenzen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p1 = 1 | 2 3 | 4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5 | 4 3 | 2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Markiere die Elemente innerhalb des Intervalls des anderen Elternteils als Lücke X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1 | 2 3 | X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5 | 4 3 | X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Sortiere die Elemente neu an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2 | X 3 | 5 1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4 | X 3 | 1 5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Tausche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c1 = 2 | 4 3 | 5 1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c2 = 4 | 2 3 | 1 5</a:t>
            </a:r>
          </a:p>
          <a:p>
            <a:pPr marL="609600" lvl="1" indent="-342900">
              <a:spcAft>
                <a:spcPts val="600"/>
              </a:spcAft>
              <a:buAutoNum type="arabicPeriod"/>
            </a:pPr>
            <a:endParaRPr lang="de-DE" sz="1800" dirty="0"/>
          </a:p>
          <a:p>
            <a:pPr>
              <a:spcAft>
                <a:spcPts val="600"/>
              </a:spcAft>
            </a:pPr>
            <a:r>
              <a:rPr lang="de-DE" sz="1800" dirty="0"/>
              <a:t>	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458381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Cycle-Crossover-One-Cycle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1050" dirty="0"/>
              <a:t> cycle_crossover_one_cycle(Individual &amp;p1, Individual &amp;p2, Individual &amp;c1, Individual &amp;c2) {</a:t>
            </a:r>
          </a:p>
          <a:p>
            <a:r>
              <a:rPr lang="de-DE" sz="1050" dirty="0"/>
              <a:t>    std::vector&lt;bool&gt; index_flags(p1.get_size(), false);</a:t>
            </a:r>
          </a:p>
          <a:p>
            <a:r>
              <a:rPr lang="de-DE" sz="1050" dirty="0"/>
              <a:t>    Cycle cycle;</a:t>
            </a:r>
          </a:p>
          <a:p>
            <a:r>
              <a:rPr lang="de-DE" sz="1050" dirty="0"/>
              <a:t>    int cycle_start_idx = random(p1.get_size());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(!fill_empty_cycle_with_tuples(cycle, cycle_start_idx, p1, p2, index_flags)) {</a:t>
            </a:r>
          </a:p>
          <a:p>
            <a:r>
              <a:rPr lang="de-DE" sz="1050" dirty="0"/>
              <a:t>        return false;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    int tupleCounter = 0;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50" dirty="0"/>
              <a:t> (int i = 0; (unsigned int) i &lt; index_flags.size(); ++i) {</a:t>
            </a:r>
          </a:p>
          <a:p>
            <a:r>
              <a:rPr lang="de-DE" sz="1050" dirty="0"/>
              <a:t>        bool flag = index_flags.at(i);</a:t>
            </a:r>
          </a:p>
          <a:p>
            <a:r>
              <a:rPr lang="de-DE" sz="1050" dirty="0"/>
              <a:t>    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50" dirty="0"/>
              <a:t> (flag) {</a:t>
            </a:r>
          </a:p>
          <a:p>
            <a:r>
              <a:rPr lang="de-DE" sz="1050" dirty="0"/>
              <a:t>            Tuple &amp;t = cycle.at(tupleCounter);</a:t>
            </a:r>
          </a:p>
          <a:p>
            <a:r>
              <a:rPr lang="de-DE" sz="1050" dirty="0"/>
              <a:t>            tupleCounter++;</a:t>
            </a:r>
          </a:p>
          <a:p>
            <a:r>
              <a:rPr lang="de-DE" sz="1050" dirty="0"/>
              <a:t>            c1.update_chromosome(std::get&lt;1&gt;(t), std::get&lt;0&gt;(t));</a:t>
            </a:r>
          </a:p>
          <a:p>
            <a:r>
              <a:rPr lang="de-DE" sz="1050" dirty="0"/>
              <a:t>            c2.update_chromosome(std::get&lt;2&gt;(t), std::get&lt;0&gt;(t));</a:t>
            </a:r>
          </a:p>
          <a:p>
            <a:r>
              <a:rPr lang="de-DE" sz="1050" dirty="0"/>
              <a:t>        }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50" dirty="0"/>
              <a:t> {</a:t>
            </a:r>
          </a:p>
          <a:p>
            <a:r>
              <a:rPr lang="de-DE" sz="1050" dirty="0"/>
              <a:t>            c1.update_chromosome(p2.get_chromosome().at(i), i);</a:t>
            </a:r>
          </a:p>
          <a:p>
            <a:r>
              <a:rPr lang="de-DE" sz="1050" dirty="0"/>
              <a:t>            c2.update_chromosome(p1.get_chromosome().at(i), i);</a:t>
            </a:r>
          </a:p>
          <a:p>
            <a:r>
              <a:rPr lang="de-DE" sz="1050" dirty="0"/>
              <a:t>        }</a:t>
            </a:r>
          </a:p>
          <a:p>
            <a:r>
              <a:rPr lang="de-DE" sz="1050" dirty="0"/>
              <a:t>    }</a:t>
            </a:r>
          </a:p>
          <a:p>
            <a:r>
              <a:rPr lang="de-DE" sz="1050" dirty="0"/>
              <a:t>    </a:t>
            </a:r>
            <a:r>
              <a:rPr lang="de-DE" sz="105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1050" dirty="0"/>
              <a:t> true;</a:t>
            </a:r>
          </a:p>
          <a:p>
            <a:r>
              <a:rPr lang="de-DE" sz="1050" dirty="0"/>
              <a:t>}</a:t>
            </a:r>
          </a:p>
          <a:p>
            <a:endParaRPr lang="de-DE" sz="105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6678968" y="1049340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endParaRPr lang="de-DE" dirty="0"/>
          </a:p>
          <a:p>
            <a:pPr lvl="2">
              <a:spcAft>
                <a:spcPts val="600"/>
              </a:spcAft>
            </a:pPr>
            <a:endParaRPr lang="de-DE" dirty="0"/>
          </a:p>
          <a:p>
            <a:pPr lvl="2">
              <a:spcAft>
                <a:spcPts val="600"/>
              </a:spcAft>
            </a:pPr>
            <a:r>
              <a:rPr lang="de-DE" dirty="0"/>
              <a:t>p1 = 1 2 3 4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4 3 2 1</a:t>
            </a:r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Wähle zufällige Startposition und finde Cycle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p1 = 1 </a:t>
            </a:r>
            <a:r>
              <a:rPr lang="de-DE" dirty="0">
                <a:highlight>
                  <a:srgbClr val="00FF00"/>
                </a:highlight>
              </a:rPr>
              <a:t>2</a:t>
            </a:r>
            <a:r>
              <a:rPr lang="de-DE" dirty="0"/>
              <a:t> 3 </a:t>
            </a:r>
            <a:r>
              <a:rPr lang="de-DE" dirty="0">
                <a:highlight>
                  <a:srgbClr val="00FF00"/>
                </a:highlight>
              </a:rPr>
              <a:t>4</a:t>
            </a:r>
            <a:r>
              <a:rPr lang="de-DE" dirty="0"/>
              <a:t>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</a:t>
            </a:r>
            <a:r>
              <a:rPr lang="de-DE" dirty="0">
                <a:highlight>
                  <a:srgbClr val="00FF00"/>
                </a:highlight>
              </a:rPr>
              <a:t>4</a:t>
            </a:r>
            <a:r>
              <a:rPr lang="de-DE" dirty="0"/>
              <a:t> 3 </a:t>
            </a:r>
            <a:r>
              <a:rPr lang="de-DE" dirty="0">
                <a:highlight>
                  <a:srgbClr val="00FF00"/>
                </a:highlight>
              </a:rPr>
              <a:t>2</a:t>
            </a:r>
            <a:r>
              <a:rPr lang="de-DE" dirty="0"/>
              <a:t> 1</a:t>
            </a:r>
          </a:p>
          <a:p>
            <a:pPr lvl="2">
              <a:spcAft>
                <a:spcPts val="600"/>
              </a:spcAft>
            </a:pPr>
            <a:endParaRPr lang="de-DE" dirty="0"/>
          </a:p>
          <a:p>
            <a:pPr lvl="2">
              <a:spcAft>
                <a:spcPts val="600"/>
              </a:spcAft>
            </a:pPr>
            <a:endParaRPr lang="de-DE" dirty="0"/>
          </a:p>
          <a:p>
            <a:pPr lvl="2">
              <a:spcAft>
                <a:spcPts val="600"/>
              </a:spcAft>
            </a:pPr>
            <a:endParaRPr lang="de-DE" dirty="0"/>
          </a:p>
          <a:p>
            <a:pPr marL="342900" indent="-342900">
              <a:spcAft>
                <a:spcPts val="600"/>
              </a:spcAft>
              <a:buFontTx/>
              <a:buAutoNum type="arabicPeriod"/>
            </a:pPr>
            <a:r>
              <a:rPr lang="de-DE" dirty="0"/>
              <a:t>Kopiere die Werte des Cycles aus p1 zu c2 und aus p2 zu c1. Kopiere die Lücken von p1 zu c1 und p2 zu c2.</a:t>
            </a:r>
          </a:p>
          <a:p>
            <a:pPr lvl="2">
              <a:spcAft>
                <a:spcPts val="600"/>
              </a:spcAft>
            </a:pPr>
            <a:endParaRPr lang="de-DE" dirty="0"/>
          </a:p>
          <a:p>
            <a:pPr lvl="2">
              <a:spcAft>
                <a:spcPts val="600"/>
              </a:spcAft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204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Cycle-Crossover-All-Cycles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endParaRPr lang="de-DE" sz="700" dirty="0"/>
          </a:p>
          <a:p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1000" dirty="0"/>
              <a:t> cycle_crossover_all_cycles(Individual &amp;p1, Individual &amp;p2, Individual &amp;c1, Individual &amp;c2) {</a:t>
            </a:r>
          </a:p>
          <a:p>
            <a:r>
              <a:rPr lang="de-DE" sz="1000" dirty="0"/>
              <a:t>    std::vector&lt;bool&gt; index_flags(p1.get_size(), false);</a:t>
            </a:r>
          </a:p>
          <a:p>
            <a:r>
              <a:rPr lang="de-DE" sz="1000" dirty="0"/>
              <a:t>    std::vector&lt;Cycle&gt; cycles;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(int cycle_start_idx = 0; cycle_start_idx &lt; p1.get_size(); ++cycle_start_idx) {</a:t>
            </a:r>
          </a:p>
          <a:p>
            <a:r>
              <a:rPr lang="de-DE" sz="1000" dirty="0"/>
              <a:t>        Cycle cycle;</a:t>
            </a:r>
          </a:p>
          <a:p>
            <a:r>
              <a:rPr lang="de-DE" sz="1000" dirty="0"/>
              <a:t>    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00" dirty="0"/>
              <a:t> (!index_flags.at(cycle_start_idx)) {</a:t>
            </a:r>
          </a:p>
          <a:p>
            <a:r>
              <a:rPr lang="de-DE" sz="1000" dirty="0"/>
              <a:t>            if (!fill_empty_cycle_with_tuples(cycle, cycle_start_idx, p1, p2, index_flags)) {</a:t>
            </a:r>
          </a:p>
          <a:p>
            <a:r>
              <a:rPr lang="de-DE" sz="1000" dirty="0"/>
              <a:t>                return false;</a:t>
            </a:r>
          </a:p>
          <a:p>
            <a:r>
              <a:rPr lang="de-DE" sz="1000" dirty="0"/>
              <a:t>            }</a:t>
            </a:r>
          </a:p>
          <a:p>
            <a:r>
              <a:rPr lang="de-DE" sz="1000" dirty="0"/>
              <a:t>            cycles.push_back(cycle);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(int i = 0; (unsigned int) i &lt; cycles.size(); ++i) {</a:t>
            </a:r>
          </a:p>
          <a:p>
            <a:r>
              <a:rPr lang="de-DE" sz="1000" dirty="0"/>
              <a:t>        bool cross_copy = i % 2 != 0;</a:t>
            </a:r>
          </a:p>
          <a:p>
            <a:r>
              <a:rPr lang="de-DE" sz="1000" dirty="0"/>
              <a:t>        Cycle &amp;cycle = cycles.at(i);</a:t>
            </a:r>
          </a:p>
          <a:p>
            <a:r>
              <a:rPr lang="de-DE" sz="1000" dirty="0"/>
              <a:t>    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(Tuple &amp;t : cycle) {</a:t>
            </a:r>
          </a:p>
          <a:p>
            <a:r>
              <a:rPr lang="de-DE" sz="1000" dirty="0"/>
              <a:t>            if (cross_copy) {</a:t>
            </a:r>
          </a:p>
          <a:p>
            <a:r>
              <a:rPr lang="de-DE" sz="1000" dirty="0"/>
              <a:t>                c1.update_chromosome(std::get&lt;2&gt;(t), std::get&lt;0&gt;(t));</a:t>
            </a:r>
          </a:p>
          <a:p>
            <a:r>
              <a:rPr lang="de-DE" sz="1000" dirty="0"/>
              <a:t>                c2.update_chromosome(std::get&lt;1&gt;(t), std::get&lt;0&gt;(t));</a:t>
            </a:r>
          </a:p>
          <a:p>
            <a:r>
              <a:rPr lang="de-DE" sz="1000" dirty="0"/>
              <a:t>            }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00" dirty="0"/>
              <a:t> {</a:t>
            </a:r>
          </a:p>
          <a:p>
            <a:r>
              <a:rPr lang="de-DE" sz="1000" dirty="0"/>
              <a:t>                c1.update_chromosome(std::get&lt;1&gt;(t), std::get&lt;0&gt;(t));</a:t>
            </a:r>
          </a:p>
          <a:p>
            <a:r>
              <a:rPr lang="de-DE" sz="1000" dirty="0"/>
              <a:t>                c2.update_chromosome(std::get&lt;2&gt;(t), std::get&lt;0&gt;(t));</a:t>
            </a:r>
          </a:p>
          <a:p>
            <a:r>
              <a:rPr lang="de-DE" sz="1000" dirty="0"/>
              <a:t>            }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1000" dirty="0"/>
              <a:t> true;</a:t>
            </a:r>
          </a:p>
          <a:p>
            <a:r>
              <a:rPr lang="de-DE" sz="1000" dirty="0"/>
              <a:t>}</a:t>
            </a:r>
            <a:endParaRPr lang="de-DE" sz="9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350711" y="1280160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de-DE" sz="1800" dirty="0"/>
          </a:p>
          <a:p>
            <a:pPr marL="342900" indent="-342900">
              <a:spcAft>
                <a:spcPts val="600"/>
              </a:spcAft>
              <a:buAutoNum type="arabicPeriod"/>
            </a:pPr>
            <a:endParaRPr lang="de-DE" sz="18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63ABA4E-72AD-4EDE-AAE8-E7AFC91596BA}"/>
              </a:ext>
            </a:extLst>
          </p:cNvPr>
          <p:cNvSpPr txBox="1">
            <a:spLocks/>
          </p:cNvSpPr>
          <p:nvPr/>
        </p:nvSpPr>
        <p:spPr bwMode="auto">
          <a:xfrm>
            <a:off x="6436311" y="1325880"/>
            <a:ext cx="5575175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dirty="0"/>
              <a:t>p1 = 1 2 3 4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5 4 3 2 1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Anders als bei One-Cycle wird nun der Startpunkt nicht zufällig gewählt. Es werden alle Cycles gefunden. Beginnt wird mit dem Cycle an Index 0. 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p1 = </a:t>
            </a:r>
            <a:r>
              <a:rPr lang="de-DE" dirty="0">
                <a:highlight>
                  <a:srgbClr val="00FF00"/>
                </a:highlight>
              </a:rPr>
              <a:t>1</a:t>
            </a:r>
            <a:r>
              <a:rPr lang="de-DE" dirty="0"/>
              <a:t> </a:t>
            </a:r>
            <a:r>
              <a:rPr lang="de-DE" dirty="0">
                <a:highlight>
                  <a:srgbClr val="00FFFF"/>
                </a:highlight>
              </a:rPr>
              <a:t>2</a:t>
            </a:r>
            <a:r>
              <a:rPr lang="de-DE" dirty="0"/>
              <a:t> </a:t>
            </a:r>
            <a:r>
              <a:rPr lang="de-DE" dirty="0">
                <a:highlight>
                  <a:srgbClr val="FFFF00"/>
                </a:highlight>
              </a:rPr>
              <a:t>3</a:t>
            </a:r>
            <a:r>
              <a:rPr lang="de-DE" dirty="0"/>
              <a:t> </a:t>
            </a:r>
            <a:r>
              <a:rPr lang="de-DE" dirty="0">
                <a:highlight>
                  <a:srgbClr val="00FFFF"/>
                </a:highlight>
              </a:rPr>
              <a:t>4</a:t>
            </a:r>
            <a:r>
              <a:rPr lang="de-DE" dirty="0"/>
              <a:t> </a:t>
            </a:r>
            <a:r>
              <a:rPr lang="de-DE" dirty="0">
                <a:highlight>
                  <a:srgbClr val="00FF00"/>
                </a:highlight>
              </a:rPr>
              <a:t>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p2 = </a:t>
            </a:r>
            <a:r>
              <a:rPr lang="de-DE" dirty="0">
                <a:highlight>
                  <a:srgbClr val="00FF00"/>
                </a:highlight>
              </a:rPr>
              <a:t>5</a:t>
            </a:r>
            <a:r>
              <a:rPr lang="de-DE" dirty="0"/>
              <a:t> </a:t>
            </a:r>
            <a:r>
              <a:rPr lang="de-DE" dirty="0">
                <a:highlight>
                  <a:srgbClr val="00FFFF"/>
                </a:highlight>
              </a:rPr>
              <a:t>4</a:t>
            </a:r>
            <a:r>
              <a:rPr lang="de-DE" dirty="0"/>
              <a:t> </a:t>
            </a:r>
            <a:r>
              <a:rPr lang="de-DE" dirty="0">
                <a:highlight>
                  <a:srgbClr val="FFFF00"/>
                </a:highlight>
              </a:rPr>
              <a:t>3</a:t>
            </a:r>
            <a:r>
              <a:rPr lang="de-DE" dirty="0"/>
              <a:t> </a:t>
            </a:r>
            <a:r>
              <a:rPr lang="de-DE" dirty="0">
                <a:highlight>
                  <a:srgbClr val="00FFFF"/>
                </a:highlight>
              </a:rPr>
              <a:t>2</a:t>
            </a:r>
            <a:r>
              <a:rPr lang="de-DE" dirty="0"/>
              <a:t> </a:t>
            </a:r>
            <a:r>
              <a:rPr lang="de-DE" dirty="0">
                <a:highlight>
                  <a:srgbClr val="00FF00"/>
                </a:highlight>
              </a:rPr>
              <a:t>1</a:t>
            </a:r>
            <a:endParaRPr lang="de-DE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de-DE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Durchlaufe die i Cycles:</a:t>
            </a:r>
          </a:p>
          <a:p>
            <a:pPr lvl="1">
              <a:spcAft>
                <a:spcPts val="600"/>
              </a:spcAft>
            </a:pPr>
            <a:r>
              <a:rPr lang="de-DE" dirty="0"/>
              <a:t>Falls i gerade: Werte des Cycles i aus p1 zu c1 kopieren und von p2 zu c 2.</a:t>
            </a:r>
          </a:p>
          <a:p>
            <a:pPr lvl="1">
              <a:spcAft>
                <a:spcPts val="600"/>
              </a:spcAft>
            </a:pPr>
            <a:r>
              <a:rPr lang="de-DE" dirty="0"/>
              <a:t>Falls i ungerade: Werte des Cycles i aus p1 zu c2 kopieren und von p2 zu c1.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c1 = 1 4 3 2 5</a:t>
            </a:r>
          </a:p>
          <a:p>
            <a:pPr lvl="2">
              <a:spcAft>
                <a:spcPts val="600"/>
              </a:spcAft>
            </a:pPr>
            <a:r>
              <a:rPr lang="de-DE" dirty="0"/>
              <a:t>c2 = 5 2 3 4 1 </a:t>
            </a:r>
          </a:p>
        </p:txBody>
      </p:sp>
    </p:spTree>
    <p:extLst>
      <p:ext uri="{BB962C8B-B14F-4D97-AF65-F5344CB8AC3E}">
        <p14:creationId xmlns:p14="http://schemas.microsoft.com/office/powerpoint/2010/main" val="62646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88D8-106E-40D0-A4BD-5FF4C2E2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Edge-Rocombination-Algorithm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1354A-B6A2-451D-B387-D4D8507220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6101348" cy="4534714"/>
          </a:xfrm>
        </p:spPr>
        <p:txBody>
          <a:bodyPr/>
          <a:lstStyle/>
          <a:p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sz="900" dirty="0"/>
              <a:t> edge_recombination_crossover(Individual &amp;p1, Individual &amp;p2, Individual &amp;c1, Individual &amp;c2) {</a:t>
            </a:r>
          </a:p>
          <a:p>
            <a:r>
              <a:rPr lang="de-DE" sz="900" dirty="0"/>
              <a:t>    std::map&lt;int, std::set&lt;int&gt;&gt; edge_map = create_edge_map(p1, p2);</a:t>
            </a:r>
          </a:p>
          <a:p>
            <a:r>
              <a:rPr lang="de-DE" sz="900" dirty="0"/>
              <a:t>    edge_recombination(c1, edge_map);</a:t>
            </a:r>
          </a:p>
          <a:p>
            <a:r>
              <a:rPr lang="de-DE" sz="900" dirty="0"/>
              <a:t>    edge_recombination(c2, edge_map);</a:t>
            </a:r>
          </a:p>
          <a:p>
            <a:r>
              <a:rPr lang="de-DE" sz="900" dirty="0"/>
              <a:t>    </a:t>
            </a:r>
            <a:r>
              <a:rPr lang="de-DE" sz="9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900" dirty="0"/>
              <a:t> true;</a:t>
            </a:r>
          </a:p>
          <a:p>
            <a:r>
              <a:rPr lang="de-DE" sz="900" dirty="0"/>
              <a:t>}</a:t>
            </a:r>
          </a:p>
          <a:p>
            <a:endParaRPr lang="de-DE" sz="700" dirty="0"/>
          </a:p>
          <a:p>
            <a:r>
              <a:rPr lang="de-DE" sz="700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de-DE" sz="700" dirty="0"/>
              <a:t> edge_recombination(Individual &amp;i, std::map&lt;int, std::set&lt;int&gt;&gt; edge_map) {</a:t>
            </a:r>
          </a:p>
          <a:p>
            <a:r>
              <a:rPr lang="de-DE" sz="700" dirty="0"/>
              <a:t>    int idx = 0;</a:t>
            </a:r>
          </a:p>
          <a:p>
            <a:r>
              <a:rPr lang="de-DE" sz="700" dirty="0"/>
              <a:t>    std::pair&lt;int, std::set&lt;int&gt;&gt; least_edges;</a:t>
            </a:r>
          </a:p>
          <a:p>
            <a:r>
              <a:rPr lang="de-DE" sz="700" dirty="0"/>
              <a:t>    least_edges = find_edge_least(edge_map)</a:t>
            </a:r>
          </a:p>
          <a:p>
            <a:r>
              <a:rPr lang="de-DE" sz="700" dirty="0"/>
              <a:t>    bool finished = false;</a:t>
            </a:r>
          </a:p>
          <a:p>
            <a:r>
              <a:rPr lang="de-DE" sz="700" dirty="0"/>
              <a:t>    while (!finished) {</a:t>
            </a:r>
          </a:p>
          <a:p>
            <a:r>
              <a:rPr lang="de-DE" sz="700" dirty="0"/>
              <a:t>        i.update_chromosome(current_city, idx);</a:t>
            </a:r>
          </a:p>
          <a:p>
            <a:r>
              <a:rPr lang="de-DE" sz="700" dirty="0"/>
              <a:t>        idx++;</a:t>
            </a:r>
          </a:p>
          <a:p>
            <a:r>
              <a:rPr lang="de-DE" sz="700" dirty="0"/>
              <a:t>        edge_map.erase(current_city);</a:t>
            </a:r>
          </a:p>
          <a:p>
            <a:r>
              <a:rPr lang="de-DE" sz="700" dirty="0"/>
              <a:t>        if (edge_map.empty()) {</a:t>
            </a:r>
          </a:p>
          <a:p>
            <a:r>
              <a:rPr lang="de-DE" sz="700" dirty="0"/>
              <a:t>            finished = true;</a:t>
            </a:r>
          </a:p>
          <a:p>
            <a:r>
              <a:rPr lang="de-DE" sz="700" dirty="0"/>
              <a:t>        } else {</a:t>
            </a:r>
          </a:p>
          <a:p>
            <a:r>
              <a:rPr lang="de-DE" sz="700" dirty="0"/>
              <a:t>            least_edges = *edge_map.begin();</a:t>
            </a:r>
          </a:p>
          <a:p>
            <a:r>
              <a:rPr lang="de-DE" sz="700" dirty="0"/>
              <a:t>            for (auto &amp;city : edge_map) {</a:t>
            </a:r>
          </a:p>
          <a:p>
            <a:r>
              <a:rPr lang="de-DE" sz="700" dirty="0"/>
              <a:t>                city.second.erase(current_city);</a:t>
            </a:r>
          </a:p>
          <a:p>
            <a:r>
              <a:rPr lang="de-DE" sz="700" dirty="0"/>
              <a:t>                if (least_edges.second.size() &gt; city.second.size()) {</a:t>
            </a:r>
          </a:p>
          <a:p>
            <a:r>
              <a:rPr lang="de-DE" sz="700" dirty="0"/>
              <a:t>                    least_edges = city;</a:t>
            </a:r>
          </a:p>
          <a:p>
            <a:r>
              <a:rPr lang="de-DE" sz="700" dirty="0"/>
              <a:t>                } else if (least_edges.second.size() == city.second.size()) {</a:t>
            </a:r>
          </a:p>
          <a:p>
            <a:r>
              <a:rPr lang="de-DE" sz="700" dirty="0"/>
              <a:t>                    if (rng.random(2) == 0) {</a:t>
            </a:r>
          </a:p>
          <a:p>
            <a:r>
              <a:rPr lang="de-DE" sz="700" dirty="0"/>
              <a:t>                        least_edges = city;</a:t>
            </a:r>
          </a:p>
          <a:p>
            <a:r>
              <a:rPr lang="de-DE" sz="700" dirty="0"/>
              <a:t>                    }</a:t>
            </a:r>
          </a:p>
          <a:p>
            <a:r>
              <a:rPr lang="de-DE" sz="700" dirty="0"/>
              <a:t>                }</a:t>
            </a:r>
          </a:p>
          <a:p>
            <a:r>
              <a:rPr lang="de-DE" sz="700" dirty="0"/>
              <a:t>            }</a:t>
            </a:r>
          </a:p>
          <a:p>
            <a:r>
              <a:rPr lang="de-DE" sz="700" dirty="0"/>
              <a:t>            current_city = least_edges.first;</a:t>
            </a:r>
          </a:p>
          <a:p>
            <a:r>
              <a:rPr lang="de-DE" sz="700" dirty="0"/>
              <a:t>        }</a:t>
            </a:r>
          </a:p>
          <a:p>
            <a:r>
              <a:rPr lang="de-DE" sz="700" dirty="0"/>
              <a:t>    }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DAEF8D3-31AA-46E3-BE55-7474D0551DCE}"/>
              </a:ext>
            </a:extLst>
          </p:cNvPr>
          <p:cNvSpPr txBox="1">
            <a:spLocks/>
          </p:cNvSpPr>
          <p:nvPr/>
        </p:nvSpPr>
        <p:spPr bwMode="auto">
          <a:xfrm>
            <a:off x="7196261" y="1093728"/>
            <a:ext cx="4660776" cy="4206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spcAft>
                <a:spcPts val="600"/>
              </a:spcAft>
            </a:pPr>
            <a:r>
              <a:rPr lang="de-DE" sz="1800" dirty="0"/>
              <a:t>p1 = 1 2 3 4 5</a:t>
            </a:r>
          </a:p>
          <a:p>
            <a:pPr lvl="2">
              <a:spcAft>
                <a:spcPts val="600"/>
              </a:spcAft>
            </a:pPr>
            <a:r>
              <a:rPr lang="de-DE" sz="1800" dirty="0"/>
              <a:t>p2 = 5 4 3 2 1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Baue eine Edge-Map:</a:t>
            </a:r>
          </a:p>
          <a:p>
            <a:pPr lvl="1">
              <a:spcAft>
                <a:spcPts val="600"/>
              </a:spcAft>
            </a:pPr>
            <a:r>
              <a:rPr lang="de-DE" sz="1800" dirty="0"/>
              <a:t>Welcher Knoten ist mit welchen Knoten verbunden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800" dirty="0"/>
              <a:t>Edge-Recombination</a:t>
            </a:r>
          </a:p>
          <a:p>
            <a:pPr lvl="1">
              <a:spcAft>
                <a:spcPts val="600"/>
              </a:spcAft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361153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Mutations-Algorithmus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2F850E-7E9B-4622-87C4-FE1420D027EA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334963" y="1131901"/>
            <a:ext cx="5630831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bool</a:t>
            </a:r>
            <a:r>
              <a:rPr lang="de-DE" altLang="de-DE" sz="1200" dirty="0"/>
              <a:t> mutation_delete_shift(Individual &amp;individual, int percentage)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bool mutate = rand() % 100 &lt; percentage;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endParaRPr lang="de-DE" altLang="de-DE" sz="1200" dirty="0"/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altLang="de-DE" sz="1200" dirty="0"/>
              <a:t> (mutate)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int position_a = rand() % (individual.get_size() - 1);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int position_b;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do</a:t>
            </a:r>
            <a:r>
              <a:rPr lang="de-DE" altLang="de-DE" sz="1200" dirty="0"/>
              <a:t>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    position_b = rand() % (individual.get_size() - position_a) + position_a;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}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while</a:t>
            </a:r>
            <a:r>
              <a:rPr lang="de-DE" altLang="de-DE" sz="1200" dirty="0"/>
              <a:t> (position_a == position_b);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</a:t>
            </a:r>
            <a:r>
              <a:rPr lang="de-DE" altLang="de-DE" sz="12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altLang="de-DE" sz="1200" dirty="0"/>
              <a:t> (int i = position_a; i &lt; position_b; i++) {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    swap_chromosome(individual.get_chromosome(), i, i + 1);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}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endParaRPr lang="de-DE" altLang="de-DE" sz="1200" dirty="0"/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    return mutate;</a:t>
            </a:r>
          </a:p>
          <a:p>
            <a:pPr marR="0" lvl="0" defTabSz="914400" latinLnBrk="0">
              <a:lnSpc>
                <a:spcPct val="100000"/>
              </a:lnSpc>
              <a:tabLst/>
            </a:pPr>
            <a:r>
              <a:rPr lang="de-DE" altLang="de-DE" sz="12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A881C4-7DE0-4C0F-B2EC-F77D820DCF22}"/>
              </a:ext>
            </a:extLst>
          </p:cNvPr>
          <p:cNvSpPr txBox="1"/>
          <p:nvPr/>
        </p:nvSpPr>
        <p:spPr>
          <a:xfrm>
            <a:off x="5965794" y="1292791"/>
            <a:ext cx="407485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Chromosom: {1,2,</a:t>
            </a:r>
            <a:r>
              <a:rPr lang="de-DE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,4,5,6,7</a:t>
            </a: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,8,9,10}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position_a=3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position_b=7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Ergebnis: {1,2,</a:t>
            </a:r>
            <a:r>
              <a:rPr lang="de-DE" b="1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4,5,6,7,</a:t>
            </a:r>
            <a:r>
              <a:rPr lang="de-DE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,8,9,10}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E3401A-B07F-4F3A-9D59-1A25E88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Thematischer Ablauf</a:t>
            </a:r>
          </a:p>
        </p:txBody>
      </p:sp>
      <p:sp>
        <p:nvSpPr>
          <p:cNvPr id="5" name="Textfeld 2">
            <a:extLst>
              <a:ext uri="{FF2B5EF4-FFF2-40B4-BE49-F238E27FC236}">
                <a16:creationId xmlns:a16="http://schemas.microsoft.com/office/drawing/2014/main" id="{712AD268-415A-4FD1-9592-79DA89974DD9}"/>
              </a:ext>
            </a:extLst>
          </p:cNvPr>
          <p:cNvSpPr txBox="1"/>
          <p:nvPr/>
        </p:nvSpPr>
        <p:spPr>
          <a:xfrm>
            <a:off x="47271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C25B9DF-5145-40F8-8B93-6D1DDCA76C45}"/>
              </a:ext>
            </a:extLst>
          </p:cNvPr>
          <p:cNvSpPr txBox="1"/>
          <p:nvPr/>
        </p:nvSpPr>
        <p:spPr>
          <a:xfrm>
            <a:off x="3355504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Konzept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B5756B21-FE41-4FE0-8C77-4147D26968C6}"/>
              </a:ext>
            </a:extLst>
          </p:cNvPr>
          <p:cNvSpPr txBox="1"/>
          <p:nvPr/>
        </p:nvSpPr>
        <p:spPr>
          <a:xfrm>
            <a:off x="6253646" y="1988820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Realisierung</a:t>
            </a:r>
          </a:p>
        </p:txBody>
      </p:sp>
      <p:sp>
        <p:nvSpPr>
          <p:cNvPr id="9" name="Textfeld 5">
            <a:extLst>
              <a:ext uri="{FF2B5EF4-FFF2-40B4-BE49-F238E27FC236}">
                <a16:creationId xmlns:a16="http://schemas.microsoft.com/office/drawing/2014/main" id="{2391C764-4573-4386-AFCB-3FBE903052B0}"/>
              </a:ext>
            </a:extLst>
          </p:cNvPr>
          <p:cNvSpPr txBox="1"/>
          <p:nvPr/>
        </p:nvSpPr>
        <p:spPr>
          <a:xfrm>
            <a:off x="9029873" y="2016289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Experimente</a:t>
            </a:r>
          </a:p>
        </p:txBody>
      </p:sp>
      <p:sp>
        <p:nvSpPr>
          <p:cNvPr id="10" name="Textfeld 6">
            <a:extLst>
              <a:ext uri="{FF2B5EF4-FFF2-40B4-BE49-F238E27FC236}">
                <a16:creationId xmlns:a16="http://schemas.microsoft.com/office/drawing/2014/main" id="{4346AE44-45A6-4AAE-9A14-9C0A956BDEAF}"/>
              </a:ext>
            </a:extLst>
          </p:cNvPr>
          <p:cNvSpPr txBox="1"/>
          <p:nvPr/>
        </p:nvSpPr>
        <p:spPr>
          <a:xfrm>
            <a:off x="3253430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Retrospektive</a:t>
            </a:r>
          </a:p>
        </p:txBody>
      </p:sp>
      <p:sp>
        <p:nvSpPr>
          <p:cNvPr id="11" name="Textfeld 7">
            <a:extLst>
              <a:ext uri="{FF2B5EF4-FFF2-40B4-BE49-F238E27FC236}">
                <a16:creationId xmlns:a16="http://schemas.microsoft.com/office/drawing/2014/main" id="{85A08446-20B2-4FAD-B3C4-B9B9C5DE0FF9}"/>
              </a:ext>
            </a:extLst>
          </p:cNvPr>
          <p:cNvSpPr txBox="1"/>
          <p:nvPr/>
        </p:nvSpPr>
        <p:spPr>
          <a:xfrm>
            <a:off x="6194933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2" name="Textfeld 9">
            <a:extLst>
              <a:ext uri="{FF2B5EF4-FFF2-40B4-BE49-F238E27FC236}">
                <a16:creationId xmlns:a16="http://schemas.microsoft.com/office/drawing/2014/main" id="{5A995761-3A48-49A2-A62D-355F53FE485D}"/>
              </a:ext>
            </a:extLst>
          </p:cNvPr>
          <p:cNvSpPr txBox="1"/>
          <p:nvPr/>
        </p:nvSpPr>
        <p:spPr>
          <a:xfrm>
            <a:off x="9136436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Ausblick</a:t>
            </a:r>
          </a:p>
        </p:txBody>
      </p:sp>
      <p:sp>
        <p:nvSpPr>
          <p:cNvPr id="13" name="Textfeld 6">
            <a:extLst>
              <a:ext uri="{FF2B5EF4-FFF2-40B4-BE49-F238E27FC236}">
                <a16:creationId xmlns:a16="http://schemas.microsoft.com/office/drawing/2014/main" id="{B3B97F33-32B3-46C4-A4C2-3FA5E65CD445}"/>
              </a:ext>
            </a:extLst>
          </p:cNvPr>
          <p:cNvSpPr txBox="1"/>
          <p:nvPr/>
        </p:nvSpPr>
        <p:spPr>
          <a:xfrm>
            <a:off x="426664" y="4155586"/>
            <a:ext cx="2628900" cy="19431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38545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52616-A1AA-4C30-9C7B-DBB34145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Selektions-Algorithmus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8A32B-2F75-48CD-BCFD-7CF98F3B67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5044905" cy="5020628"/>
          </a:xfrm>
        </p:spPr>
        <p:txBody>
          <a:bodyPr/>
          <a:lstStyle/>
          <a:p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Population</a:t>
            </a:r>
            <a:r>
              <a:rPr lang="de-DE" sz="1000" dirty="0"/>
              <a:t> selection_sotf(Population &amp;p_old, Population &amp;p_new) {</a:t>
            </a:r>
          </a:p>
          <a:p>
            <a:r>
              <a:rPr lang="de-DE" sz="1000" dirty="0"/>
              <a:t>    int size = (int) p_old.size();</a:t>
            </a:r>
          </a:p>
          <a:p>
            <a:endParaRPr lang="de-DE" sz="1000" dirty="0"/>
          </a:p>
          <a:p>
            <a:r>
              <a:rPr lang="de-DE" sz="1000" dirty="0"/>
              <a:t>    p_old.calc_population_fitness();</a:t>
            </a:r>
          </a:p>
          <a:p>
            <a:r>
              <a:rPr lang="de-DE" sz="1000" dirty="0"/>
              <a:t>    p_new.calc_population_fitness();</a:t>
            </a:r>
          </a:p>
          <a:p>
            <a:endParaRPr lang="de-DE" sz="1000" dirty="0"/>
          </a:p>
          <a:p>
            <a:r>
              <a:rPr lang="de-DE" sz="1000" dirty="0"/>
              <a:t>    Population result = Population(p_old.get_idx_start(), p_old.get_distances());</a:t>
            </a:r>
          </a:p>
          <a:p>
            <a:endParaRPr lang="de-DE" sz="1000" dirty="0"/>
          </a:p>
          <a:p>
            <a:r>
              <a:rPr lang="de-DE" sz="1000" dirty="0"/>
              <a:t>    std::vector&lt;Individual&gt; individuals_old = p_old.get_individuals();</a:t>
            </a:r>
          </a:p>
          <a:p>
            <a:r>
              <a:rPr lang="de-DE" sz="1000" dirty="0"/>
              <a:t>    std::vector&lt;Individual&gt; individuals_new = p_new.get_individuals();</a:t>
            </a:r>
          </a:p>
          <a:p>
            <a:endParaRPr lang="de-DE" sz="1000" dirty="0"/>
          </a:p>
          <a:p>
            <a:r>
              <a:rPr lang="de-DE" sz="1000" dirty="0"/>
              <a:t>    std::sort(individuals_new.rbegin(), individuals_new.rend());</a:t>
            </a:r>
          </a:p>
          <a:p>
            <a:r>
              <a:rPr lang="de-DE" sz="1000" dirty="0"/>
              <a:t>    std::sort(individuals_old.rbegin(), individuals_old.rend());</a:t>
            </a:r>
          </a:p>
          <a:p>
            <a:endParaRPr lang="de-DE" sz="1000" dirty="0"/>
          </a:p>
          <a:p>
            <a:r>
              <a:rPr lang="de-DE" sz="1000" dirty="0"/>
              <a:t>    int offset_old = 0;</a:t>
            </a:r>
          </a:p>
          <a:p>
            <a:r>
              <a:rPr lang="de-DE" sz="1000" dirty="0"/>
              <a:t>    int offset_new = 0;</a:t>
            </a:r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000" dirty="0"/>
              <a:t> (int i = 0; i &lt; size; ++i) {</a:t>
            </a:r>
          </a:p>
          <a:p>
            <a:r>
              <a:rPr lang="de-DE" sz="1000" dirty="0"/>
              <a:t>    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de-DE" sz="1000" dirty="0"/>
              <a:t> (individuals_old.at(offset_old) &lt; individuals_new.at(offset_new)) {</a:t>
            </a:r>
          </a:p>
          <a:p>
            <a:r>
              <a:rPr lang="de-DE" sz="1000" dirty="0"/>
              <a:t>            result.add_individual(individuals_new.at(offset_new));</a:t>
            </a:r>
          </a:p>
          <a:p>
            <a:r>
              <a:rPr lang="de-DE" sz="1000" dirty="0"/>
              <a:t>            offset_new++;</a:t>
            </a:r>
          </a:p>
          <a:p>
            <a:r>
              <a:rPr lang="de-DE" sz="1000" dirty="0"/>
              <a:t>        }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de-DE" sz="1000" dirty="0"/>
              <a:t> {</a:t>
            </a:r>
          </a:p>
          <a:p>
            <a:r>
              <a:rPr lang="de-DE" sz="1000" dirty="0"/>
              <a:t>            result.add_individual(individuals_old.at(offset_old));</a:t>
            </a:r>
          </a:p>
          <a:p>
            <a:r>
              <a:rPr lang="de-DE" sz="1000" dirty="0"/>
              <a:t>            offset_old++;</a:t>
            </a:r>
          </a:p>
          <a:p>
            <a:r>
              <a:rPr lang="de-DE" sz="1000" dirty="0"/>
              <a:t>        }</a:t>
            </a:r>
          </a:p>
          <a:p>
            <a:r>
              <a:rPr lang="de-DE" sz="1000" dirty="0"/>
              <a:t>    }</a:t>
            </a:r>
          </a:p>
          <a:p>
            <a:endParaRPr lang="de-DE" sz="1000" dirty="0"/>
          </a:p>
          <a:p>
            <a:r>
              <a:rPr lang="de-DE" sz="1000" dirty="0"/>
              <a:t>    </a:t>
            </a:r>
            <a:r>
              <a:rPr lang="de-DE" sz="1000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de-DE" sz="1000" dirty="0"/>
              <a:t> result;</a:t>
            </a:r>
          </a:p>
          <a:p>
            <a:r>
              <a:rPr lang="de-DE" sz="1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C9841-F177-41CF-A561-5773BA04A59F}"/>
              </a:ext>
            </a:extLst>
          </p:cNvPr>
          <p:cNvSpPr txBox="1"/>
          <p:nvPr/>
        </p:nvSpPr>
        <p:spPr>
          <a:xfrm>
            <a:off x="5699464" y="1280160"/>
            <a:ext cx="5044904" cy="490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Eingabe: Ausgangspopulation, Neue Population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Aktuallisiere die Fitness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Sortiere die Populationen nach der Fitness absteigend.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Speichere die besten Individuen beider Populationen in eine Besten-Population</a:t>
            </a: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endParaRPr lang="de-DE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de-DE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Ausgabe: Besten-Population</a:t>
            </a:r>
          </a:p>
        </p:txBody>
      </p:sp>
    </p:spTree>
    <p:extLst>
      <p:ext uri="{BB962C8B-B14F-4D97-AF65-F5344CB8AC3E}">
        <p14:creationId xmlns:p14="http://schemas.microsoft.com/office/powerpoint/2010/main" val="3182743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C565-4347-4126-AE72-8BBBA3E6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- Simulator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A40B8-8447-4615-8F1C-086C3E5114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Der Simulator nimmt alle Einstellungsmöglichkeiten entgegen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 dem Aufruf von </a:t>
            </a:r>
            <a:r>
              <a:rPr lang="de-DE" b="1" dirty="0"/>
              <a:t>simulate </a:t>
            </a:r>
            <a:r>
              <a:rPr lang="de-DE" dirty="0"/>
              <a:t>wird eine Generationsstufe durchgeführt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Die Genetischen Algorithmen werden automatisch in der richtigen Reihenfolge aufgerufen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Gibt statistische Ergebnisse zurück (beste, schlechteste, average)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Funktion </a:t>
            </a:r>
            <a:r>
              <a:rPr lang="de-DE" b="1" dirty="0"/>
              <a:t>best_individual</a:t>
            </a:r>
            <a:r>
              <a:rPr lang="de-DE" dirty="0"/>
              <a:t> gibt das Individuum mit der größten Fitness zurücl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822C5-0C67-414D-B6B4-0F36E1BD6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485" y="3568731"/>
            <a:ext cx="515302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46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B697-ABB7-4385-A87F-DE3D50F3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Python-Schnittstelle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E93AF-5E49-4550-AA2C-7CEF1E9BA9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1487150" cy="18359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Boost Python Bibliothek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Erstellung von Schnittstellen zwischen C++ und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Schnell und unkompliziert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5D452C1-DD4D-4E05-90BB-0F8EBB7CDC84}"/>
              </a:ext>
            </a:extLst>
          </p:cNvPr>
          <p:cNvSpPr txBox="1">
            <a:spLocks/>
          </p:cNvSpPr>
          <p:nvPr/>
        </p:nvSpPr>
        <p:spPr bwMode="auto">
          <a:xfrm>
            <a:off x="369887" y="2511048"/>
            <a:ext cx="6723371" cy="37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BOOST_PYTHON_MODULE</a:t>
            </a:r>
            <a:r>
              <a:rPr lang="en-US" sz="1200" dirty="0"/>
              <a:t>(</a:t>
            </a:r>
            <a:r>
              <a:rPr lang="en-US" sz="1200" dirty="0" err="1"/>
              <a:t>Simulator_Wrapper</a:t>
            </a:r>
            <a:r>
              <a:rPr lang="en-US" sz="1200" dirty="0"/>
              <a:t>)</a:t>
            </a:r>
          </a:p>
          <a:p>
            <a:r>
              <a:rPr lang="en-US" sz="1200" dirty="0"/>
              <a:t>{</a:t>
            </a:r>
          </a:p>
          <a:p>
            <a:r>
              <a:rPr lang="de-DE" sz="1200" dirty="0"/>
              <a:t>   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to_python_converter</a:t>
            </a:r>
            <a:r>
              <a:rPr lang="de-DE" sz="1200" dirty="0"/>
              <a:t>&lt;std::tuple&lt;int, int, int&gt;, TupleToList&lt;int&gt; &gt;();</a:t>
            </a:r>
          </a:p>
          <a:p>
            <a:endParaRPr lang="de-DE" sz="1200" dirty="0"/>
          </a:p>
          <a:p>
            <a:r>
              <a:rPr lang="de-DE" sz="1200" dirty="0"/>
              <a:t>   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enum_</a:t>
            </a:r>
            <a:r>
              <a:rPr lang="de-DE" sz="1200" dirty="0"/>
              <a:t>&lt;Selection_Algorithm&gt;("Selection_Algorithm")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de-DE" sz="1200" dirty="0"/>
              <a:t>("SOFT", Selection_Algorithm::SOFT);</a:t>
            </a:r>
          </a:p>
          <a:p>
            <a:endParaRPr lang="de-DE" sz="1200" dirty="0"/>
          </a:p>
          <a:p>
            <a:r>
              <a:rPr lang="de-DE" sz="1200" dirty="0"/>
              <a:t>   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class_</a:t>
            </a:r>
            <a:r>
              <a:rPr lang="de-DE" sz="1200" dirty="0"/>
              <a:t>&lt;Simulator&gt;("Simulator", 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init</a:t>
            </a:r>
            <a:r>
              <a:rPr lang="de-DE" sz="1200" dirty="0"/>
              <a:t>&lt;</a:t>
            </a:r>
          </a:p>
          <a:p>
            <a:r>
              <a:rPr lang="de-DE" sz="1200" dirty="0"/>
              <a:t>            std::string, std::string, std::string,</a:t>
            </a:r>
          </a:p>
          <a:p>
            <a:r>
              <a:rPr lang="de-DE" sz="1200" dirty="0"/>
              <a:t>            int,int,int,int,</a:t>
            </a:r>
          </a:p>
          <a:p>
            <a:r>
              <a:rPr lang="de-DE" sz="1200" dirty="0"/>
              <a:t>            Crossover_Algorithm, Marriage_Algorithm, Mutation_Algorithm, Selection_Algorithm&gt;(</a:t>
            </a:r>
          </a:p>
          <a:p>
            <a:r>
              <a:rPr lang="de-DE" sz="1200" dirty="0"/>
              <a:t>            ))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de-DE" sz="1200" dirty="0"/>
              <a:t>("simulate", &amp;Simulator::simulate)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de-DE" sz="1200" dirty="0"/>
              <a:t>("finished", &amp;Simulator::finished)</a:t>
            </a:r>
          </a:p>
          <a:p>
            <a:r>
              <a:rPr lang="de-DE" sz="1200" dirty="0"/>
              <a:t>            .</a:t>
            </a:r>
            <a:r>
              <a:rPr lang="de-DE" sz="1200" dirty="0">
                <a:solidFill>
                  <a:schemeClr val="accent6">
                    <a:lumMod val="75000"/>
                  </a:schemeClr>
                </a:solidFill>
              </a:rPr>
              <a:t>def</a:t>
            </a:r>
            <a:r>
              <a:rPr lang="de-DE" sz="1200" dirty="0"/>
              <a:t>("best_individual", &amp;Simulator::best_individual);</a:t>
            </a:r>
          </a:p>
          <a:p>
            <a:r>
              <a:rPr lang="de-DE" sz="1200" dirty="0"/>
              <a:t>}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580990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B697-ABB7-4385-A87F-DE3D50F3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Testen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E93AF-5E49-4550-AA2C-7CEF1E9BA9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60"/>
            <a:ext cx="10522427" cy="3380617"/>
          </a:xfrm>
        </p:spPr>
        <p:txBody>
          <a:bodyPr/>
          <a:lstStyle/>
          <a:p>
            <a:r>
              <a:rPr lang="de-DE" dirty="0"/>
              <a:t>Wieso ist Testen wichtig?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Am Anfang lästig am Ende ein Lebensretter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Dokumentiert zusätzlich den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Es ist ersichtlich was der Entwickler wirklich mit der Funktion/Klasse erreichen wollte</a:t>
            </a:r>
          </a:p>
          <a:p>
            <a:r>
              <a:rPr lang="de-DE" dirty="0"/>
              <a:t>Catch2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Schnell im Projekt eingebunden (Single Header Library)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Einfach zu verwenden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Library Entwicklung lief komplett über das Testframework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Entwickler werden zur Testerstellung genötigt</a:t>
            </a:r>
          </a:p>
          <a:p>
            <a:endParaRPr lang="de-DE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E0721A-9F6D-4080-844A-58B901D8E30D}"/>
              </a:ext>
            </a:extLst>
          </p:cNvPr>
          <p:cNvSpPr txBox="1">
            <a:spLocks/>
          </p:cNvSpPr>
          <p:nvPr/>
        </p:nvSpPr>
        <p:spPr bwMode="auto">
          <a:xfrm>
            <a:off x="334963" y="4481645"/>
            <a:ext cx="11487150" cy="187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SCENARIO</a:t>
            </a:r>
            <a:r>
              <a:rPr lang="de-DE" sz="1100" dirty="0"/>
              <a:t>("Test Individual initialization", "[Individual.cpp]")</a:t>
            </a:r>
          </a:p>
          <a:p>
            <a:r>
              <a:rPr lang="de-DE" sz="1100" dirty="0"/>
              <a:t>{</a:t>
            </a:r>
          </a:p>
          <a:p>
            <a:r>
              <a:rPr lang="de-DE" sz="1100" dirty="0"/>
              <a:t>   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de-DE" sz="1100" dirty="0"/>
              <a:t> (int i = 0; i &lt; 100; ++i) {</a:t>
            </a:r>
          </a:p>
          <a:p>
            <a:r>
              <a:rPr lang="de-DE" sz="1100" dirty="0"/>
              <a:t>        Individual individual = Individual(size, idx_start, nullptr, nullptr);</a:t>
            </a:r>
          </a:p>
          <a:p>
            <a:r>
              <a:rPr lang="de-DE" sz="1100" dirty="0"/>
              <a:t>        std::vector&lt;int&gt; chromosome = individual.get_chromosome();</a:t>
            </a:r>
          </a:p>
          <a:p>
            <a:r>
              <a:rPr lang="de-DE" sz="1100" dirty="0"/>
              <a:t>       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REQUIRE</a:t>
            </a:r>
            <a:r>
              <a:rPr lang="de-DE" sz="1100" dirty="0"/>
              <a:t>(chromosome.size() == (unsigned int) size);</a:t>
            </a:r>
          </a:p>
          <a:p>
            <a:r>
              <a:rPr lang="de-DE" sz="1100" dirty="0"/>
              <a:t>        </a:t>
            </a:r>
            <a:r>
              <a:rPr lang="de-DE" sz="1100" dirty="0">
                <a:solidFill>
                  <a:schemeClr val="accent6">
                    <a:lumMod val="75000"/>
                  </a:schemeClr>
                </a:solidFill>
              </a:rPr>
              <a:t>REQUIRE</a:t>
            </a:r>
            <a:r>
              <a:rPr lang="de-DE" sz="1100" dirty="0"/>
              <a:t>(std::unique(chromosome.begin(), chromosome.end()) == chromosome.end());</a:t>
            </a:r>
          </a:p>
          <a:p>
            <a:r>
              <a:rPr lang="de-DE" sz="1100" dirty="0"/>
              <a:t>    }</a:t>
            </a:r>
          </a:p>
          <a:p>
            <a:r>
              <a:rPr lang="de-DE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6170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ABD1-FA22-4A07-8074-128F2BE7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Experimente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F1E2D-8B9F-419C-AAF3-98ED1E7877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2423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F86E-5409-42C3-8720-C9F27C41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957" y="3053400"/>
            <a:ext cx="10076388" cy="751199"/>
          </a:xfrm>
        </p:spPr>
        <p:txBody>
          <a:bodyPr/>
          <a:lstStyle/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38040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03D2-0CEE-44CB-9ADD-87921ADF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Retrospective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A84AC-0BB0-4390-A9D0-F43811B71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Was lief gut?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Pull requests wurden gewissenhaft bearbeitet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Gute Kommunikation über Discord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Verschiedene Arbeitsweisen konnten sich Ergänzen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Faire Arbeitsteilung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Kompromisse konnten immer gefunden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Hohe Codequalität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Was könnte besser sein?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Einsatz von kontinuierlicher Integration (Jenkins)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Zum Start noch klarer Definieren was überhaupt das Zielsystem sein soll (32 Bit vs. 64 Bit)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Umgang mit C++ auf Windows extrem kompliziert...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3465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E8B6-F477-47BD-92C1-C5A87EE6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2FD1F-22A7-4CE1-848E-F26C723EE9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1. Entwicklung eines Systems, das die Möglichkeiten von Genetischen Algorithmen mit dem Beispiel des TSP demonstriert.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Funktionalität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Guter Code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, klare Architektur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Testbarkeit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, Erweiterbarkeit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, Dokumentation </a:t>
            </a:r>
            <a:r>
              <a:rPr lang="de-DE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2. Untersuchung welche Stellschrauben der Genetischen Algorithmen das Resultat in wieweit verbessert/verschlechtert.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Experimente konnten zeigen, dass ... .</a:t>
            </a:r>
          </a:p>
        </p:txBody>
      </p:sp>
    </p:spTree>
    <p:extLst>
      <p:ext uri="{BB962C8B-B14F-4D97-AF65-F5344CB8AC3E}">
        <p14:creationId xmlns:p14="http://schemas.microsoft.com/office/powerpoint/2010/main" val="2484894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81E1-3827-444D-B85D-94516A9B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4D160-3911-4D19-84D1-924A7E1168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vollständig von TSP lösen und generischer Gestalten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Performance messen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veröffentlichen</a:t>
            </a:r>
          </a:p>
        </p:txBody>
      </p:sp>
    </p:spTree>
    <p:extLst>
      <p:ext uri="{BB962C8B-B14F-4D97-AF65-F5344CB8AC3E}">
        <p14:creationId xmlns:p14="http://schemas.microsoft.com/office/powerpoint/2010/main" val="2272322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1059048-CA97-4EAA-842D-535F0C108203}"/>
              </a:ext>
            </a:extLst>
          </p:cNvPr>
          <p:cNvSpPr txBox="1"/>
          <p:nvPr/>
        </p:nvSpPr>
        <p:spPr>
          <a:xfrm>
            <a:off x="7825273" y="3205901"/>
            <a:ext cx="3847562" cy="287143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Viele Dank</a:t>
            </a:r>
            <a:b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00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</a:t>
            </a:r>
            <a:r>
              <a:rPr lang="de-DE" sz="40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4185969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– Genetische Algorithmen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526F86-BE62-4E0E-8E42-EA1419C54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258" y="1877489"/>
            <a:ext cx="8953593" cy="357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4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- Travelling Salesman 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2517" y="1280160"/>
            <a:ext cx="8131025" cy="3611909"/>
          </a:xfrm>
        </p:spPr>
        <p:txBody>
          <a:bodyPr/>
          <a:lstStyle/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Besuche die Städte in einer Reihenfolge unter den Bedingungen, dass</a:t>
            </a:r>
          </a:p>
          <a:p>
            <a:pPr lvl="2"/>
            <a:r>
              <a:rPr lang="de-DE" dirty="0"/>
              <a:t>... keine Stadt außer der Startstadt zwei mal besucht wird und</a:t>
            </a:r>
          </a:p>
          <a:p>
            <a:pPr lvl="2"/>
            <a:r>
              <a:rPr lang="de-DE" dirty="0"/>
              <a:t>... die zurückgelegte Distanz möglichst kurz ist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Routen =&gt; Individuen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Menge von Routen =&gt;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Datensatz mit 59 deutschen Städten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Distanz zwischen den jeweiligen Städten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		</a:t>
            </a:r>
          </a:p>
          <a:p>
            <a:r>
              <a:rPr lang="de-DE" dirty="0"/>
              <a:t>			</a:t>
            </a:r>
          </a:p>
          <a:p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C4BDE-B22C-44C8-AD81-8A051CB3D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1326906"/>
            <a:ext cx="3105150" cy="3333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F6ED0-6337-4F2E-9028-E0949691FC89}"/>
              </a:ext>
            </a:extLst>
          </p:cNvPr>
          <p:cNvSpPr txBox="1"/>
          <p:nvPr/>
        </p:nvSpPr>
        <p:spPr>
          <a:xfrm>
            <a:off x="328458" y="4707403"/>
            <a:ext cx="83551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6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https://de.wikipedia.org/wiki/Problem_des_Handlungsreisenden#/media/Datei:TSP_Deutschland_3.</a:t>
            </a:r>
            <a:r>
              <a:rPr lang="de-DE" sz="500" dirty="0">
                <a:solidFill>
                  <a:srgbClr val="4A5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endParaRPr lang="de-DE" sz="600" dirty="0">
              <a:solidFill>
                <a:srgbClr val="4A5C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69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1B9B6E-E4E0-44F9-84C4-18590295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Einführung - Ziele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36A5E-E807-4CE0-9539-E7DFD1EDC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73" y="2443135"/>
            <a:ext cx="11487150" cy="5020628"/>
          </a:xfrm>
        </p:spPr>
        <p:txBody>
          <a:bodyPr/>
          <a:lstStyle/>
          <a:p>
            <a:r>
              <a:rPr lang="de-DE" dirty="0"/>
              <a:t>1. Entwicklung eines Systems, das die Möglichkeiten von Genetischen Algorithmen mit dem Beispiel des TSP demonstriert.</a:t>
            </a:r>
          </a:p>
          <a:p>
            <a:r>
              <a:rPr lang="de-DE" dirty="0"/>
              <a:t>2. Untersuchung welche Stellschrauben der Genetischen Algorithmen das Resultat in wieweit verbessert/verschlechtert.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69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7C8D-D84F-4999-A245-FBCA30560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528961"/>
            <a:ext cx="10076388" cy="751199"/>
          </a:xfrm>
        </p:spPr>
        <p:txBody>
          <a:bodyPr/>
          <a:lstStyle/>
          <a:p>
            <a:r>
              <a:rPr lang="de-DE" dirty="0"/>
              <a:t>Konzept - Anforderungsanalyse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44C8A-0F11-48D0-AA8A-A018D3ADED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3" y="1280159"/>
            <a:ext cx="11487150" cy="2368563"/>
          </a:xfrm>
        </p:spPr>
        <p:txBody>
          <a:bodyPr/>
          <a:lstStyle/>
          <a:p>
            <a:r>
              <a:rPr lang="de-DE" dirty="0"/>
              <a:t>Funktionale 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Die Liste der Städte (Namen + Distanzen) sollen aus einer Datei (mit bestimmter Formatierung) auslesbar sein, damit diese Daten ohne Programmieraufwand verändert werden können.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System soll mit Genetischen Algorithmen das Travelling Salesman Problem umsetzen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Das System soll Routen auf Grundlage derer Gesamtdistanz beurteilen und weiterverarbeiten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E686D7F-90D2-4241-884B-80578F152948}"/>
              </a:ext>
            </a:extLst>
          </p:cNvPr>
          <p:cNvSpPr txBox="1">
            <a:spLocks/>
          </p:cNvSpPr>
          <p:nvPr/>
        </p:nvSpPr>
        <p:spPr bwMode="auto">
          <a:xfrm>
            <a:off x="352425" y="4034902"/>
            <a:ext cx="11487150" cy="1542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106000"/>
              <a:buFontTx/>
              <a:buNone/>
              <a:defRPr kern="1200" baseline="0">
                <a:solidFill>
                  <a:srgbClr val="4A5C66"/>
                </a:solidFill>
                <a:latin typeface="Arial" pitchFamily="34" charset="0"/>
                <a:ea typeface="MS PGothic" panose="020B0600070205080204" pitchFamily="34" charset="-128"/>
                <a:cs typeface="Arial" pitchFamily="34" charset="0"/>
              </a:defRPr>
            </a:lvl1pPr>
            <a:lvl2pPr marL="26670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9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2pPr>
            <a:lvl3pPr marL="5429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4pPr>
            <a:lvl5pPr marL="10763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BA24"/>
              </a:buClr>
              <a:buSzPct val="80000"/>
              <a:buFontTx/>
              <a:buNone/>
              <a:defRPr kern="1200">
                <a:solidFill>
                  <a:srgbClr val="4A5C66"/>
                </a:solidFill>
                <a:latin typeface="Arial" pitchFamily="34" charset="0"/>
                <a:ea typeface="Arial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/>
              <a:t>Nichtfunktionale 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auf Windows 10 ausführbar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vollständig dokumentiert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leicht Testbar sein.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Das System soll leicht Bedienbar sein.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64506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4C84-A6E2-4F1F-AB9E-70C874E0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- Systemmodellierung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B10F8B1-D1B7-4D4C-8AC5-38457F00AC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97444" y="1933251"/>
            <a:ext cx="4551301" cy="49247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Simulator verbirgt Komplexität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Nimmt Befehle des Nutzers entgegen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Nutzer stellt den Algorithmus über den Simulator 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hat hohe Wiederverwertbarkeit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leicht erweiterbar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ist sehr gut testbar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Einheitliche Schnittstellen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DB8EC7-95AB-41DE-816E-C61FAC8E6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6" y="1393793"/>
            <a:ext cx="6447115" cy="456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8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FCD4-68BB-4B84-A0AD-1339218AA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- Programmiersprachen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D9EC2-CEF7-4CCA-BA01-54F4EEBA6C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Library – C++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Maschinennahe Sprache, dadurch hohe Geschwindigkeiten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Zeitaufwendige Entwicklung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Genetische Algorithmen bilden den zeitkritischen Teil des Systems.</a:t>
            </a:r>
          </a:p>
          <a:p>
            <a:pPr lvl="2"/>
            <a:r>
              <a:rPr lang="de-DE" dirty="0"/>
              <a:t>=&gt; Aufwand lohnt sich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Frontend – Python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Interpretierte Sprache, langsamere Geschwindigkeiten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Sehr schnelle Entwicklung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de-DE" dirty="0"/>
              <a:t>Das Frontend soll lediglich die Verwendung der Library demonstrieren.</a:t>
            </a:r>
          </a:p>
          <a:p>
            <a:pPr lvl="2"/>
            <a:r>
              <a:rPr lang="de-DE" dirty="0"/>
              <a:t>=&gt; Python besser geeignet als C++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164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EB1B7-EBB1-4F18-880A-71EA0354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Realisierung – Frameworks und Bibliotheken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948387F-F27C-4EFB-AB29-AACD8B2A9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99002"/>
              </p:ext>
            </p:extLst>
          </p:nvPr>
        </p:nvGraphicFramePr>
        <p:xfrm>
          <a:off x="530270" y="2120160"/>
          <a:ext cx="1061048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620">
                  <a:extLst>
                    <a:ext uri="{9D8B030D-6E8A-4147-A177-3AD203B41FA5}">
                      <a16:colId xmlns:a16="http://schemas.microsoft.com/office/drawing/2014/main" val="3052177292"/>
                    </a:ext>
                  </a:extLst>
                </a:gridCol>
                <a:gridCol w="972494">
                  <a:extLst>
                    <a:ext uri="{9D8B030D-6E8A-4147-A177-3AD203B41FA5}">
                      <a16:colId xmlns:a16="http://schemas.microsoft.com/office/drawing/2014/main" val="2198653947"/>
                    </a:ext>
                  </a:extLst>
                </a:gridCol>
                <a:gridCol w="3819660">
                  <a:extLst>
                    <a:ext uri="{9D8B030D-6E8A-4147-A177-3AD203B41FA5}">
                      <a16:colId xmlns:a16="http://schemas.microsoft.com/office/drawing/2014/main" val="3867956626"/>
                    </a:ext>
                  </a:extLst>
                </a:gridCol>
                <a:gridCol w="3165707">
                  <a:extLst>
                    <a:ext uri="{9D8B030D-6E8A-4147-A177-3AD203B41FA5}">
                      <a16:colId xmlns:a16="http://schemas.microsoft.com/office/drawing/2014/main" val="3874489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Anwendung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Lizenz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81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Catch2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Unit-Tests der 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 Software License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25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Matplotlib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Experimente dokumentieren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Matplotlib License (Open Source)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474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Boost (Python Modul)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Schnittstelle zwischen C++ und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Boost Software License 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39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230170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für Fachbereich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Folienmaster für Fachbereich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wrap="square" rtlCol="0" anchor="ctr">
        <a:noAutofit/>
      </a:bodyPr>
      <a:lstStyle>
        <a:defPPr algn="ctr">
          <a:spcAft>
            <a:spcPts val="600"/>
          </a:spcAft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>
        <a:ln w="28575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Aft>
            <a:spcPts val="600"/>
          </a:spcAft>
          <a:defRPr dirty="0">
            <a:solidFill>
              <a:srgbClr val="4A5C66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3822</Words>
  <Application>Microsoft Office PowerPoint</Application>
  <PresentationFormat>Widescreen</PresentationFormat>
  <Paragraphs>511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Wingdings</vt:lpstr>
      <vt:lpstr>JetBrains Mono</vt:lpstr>
      <vt:lpstr>Folienmaster für Fachbereiche</vt:lpstr>
      <vt:lpstr>1_Folienmaster für Fachbereiche</vt:lpstr>
      <vt:lpstr>PowerPoint Presentation</vt:lpstr>
      <vt:lpstr>Thematischer Ablauf</vt:lpstr>
      <vt:lpstr>Einführung – Genetische Algorithmen</vt:lpstr>
      <vt:lpstr>Einführung - Travelling Salesman Problem</vt:lpstr>
      <vt:lpstr>Einführung - Ziele</vt:lpstr>
      <vt:lpstr>Konzept - Anforderungsanalyse</vt:lpstr>
      <vt:lpstr>Konzept - Systemmodellierung</vt:lpstr>
      <vt:lpstr>Realisierung - Programmiersprachen</vt:lpstr>
      <vt:lpstr>Realisierung – Frameworks und Bibliotheken</vt:lpstr>
      <vt:lpstr>Realisierung – Individuen und Populationen</vt:lpstr>
      <vt:lpstr>Beispiel einer Rating und Fitness-Funktion</vt:lpstr>
      <vt:lpstr>Realisierung – Marriage-Algorithmus</vt:lpstr>
      <vt:lpstr>Realisierung – Crossover-Algorithmen</vt:lpstr>
      <vt:lpstr>Realisierung – Partially-Matches-Crossover</vt:lpstr>
      <vt:lpstr>Realisierung – Order-Crossover</vt:lpstr>
      <vt:lpstr>Realisierung – Cycle-Crossover-One-Cycle</vt:lpstr>
      <vt:lpstr>Realisierung – Cycle-Crossover-All-Cycles</vt:lpstr>
      <vt:lpstr>Realisierung – Edge-Rocombination-Algorithm</vt:lpstr>
      <vt:lpstr>Realisierung – Mutations-Algorithmus</vt:lpstr>
      <vt:lpstr>Realisierung – Selektions-Algorithmus</vt:lpstr>
      <vt:lpstr>Realisierung - Simulator</vt:lpstr>
      <vt:lpstr>Realisierung – Python-Schnittstelle</vt:lpstr>
      <vt:lpstr>Realisierung – Testen</vt:lpstr>
      <vt:lpstr>Experimente</vt:lpstr>
      <vt:lpstr>Demo</vt:lpstr>
      <vt:lpstr>Retrospective</vt:lpstr>
      <vt:lpstr>Fazit</vt:lpstr>
      <vt:lpstr>Ausblick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Jannis Weber</dc:creator>
  <cp:lastModifiedBy>niklas hartinger</cp:lastModifiedBy>
  <cp:revision>161</cp:revision>
  <dcterms:created xsi:type="dcterms:W3CDTF">2020-12-21T04:06:50Z</dcterms:created>
  <dcterms:modified xsi:type="dcterms:W3CDTF">2021-01-21T09:52:29Z</dcterms:modified>
</cp:coreProperties>
</file>