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  <p:sldMasterId id="2147483678" r:id="rId2"/>
  </p:sldMasterIdLst>
  <p:notesMasterIdLst>
    <p:notesMasterId r:id="rId28"/>
  </p:notesMasterIdLst>
  <p:handoutMasterIdLst>
    <p:handoutMasterId r:id="rId29"/>
  </p:handoutMasterIdLst>
  <p:sldIdLst>
    <p:sldId id="256" r:id="rId3"/>
    <p:sldId id="260" r:id="rId4"/>
    <p:sldId id="259" r:id="rId5"/>
    <p:sldId id="262" r:id="rId6"/>
    <p:sldId id="261" r:id="rId7"/>
    <p:sldId id="263" r:id="rId8"/>
    <p:sldId id="264" r:id="rId9"/>
    <p:sldId id="270" r:id="rId10"/>
    <p:sldId id="271" r:id="rId11"/>
    <p:sldId id="284" r:id="rId12"/>
    <p:sldId id="285" r:id="rId13"/>
    <p:sldId id="272" r:id="rId14"/>
    <p:sldId id="274" r:id="rId15"/>
    <p:sldId id="287" r:id="rId16"/>
    <p:sldId id="276" r:id="rId17"/>
    <p:sldId id="277" r:id="rId18"/>
    <p:sldId id="275" r:id="rId19"/>
    <p:sldId id="278" r:id="rId20"/>
    <p:sldId id="286" r:id="rId21"/>
    <p:sldId id="279" r:id="rId22"/>
    <p:sldId id="280" r:id="rId23"/>
    <p:sldId id="281" r:id="rId24"/>
    <p:sldId id="282" r:id="rId25"/>
    <p:sldId id="283" r:id="rId26"/>
    <p:sldId id="257" r:id="rId27"/>
  </p:sldIdLst>
  <p:sldSz cx="12192000" cy="6858000"/>
  <p:notesSz cx="6858000" cy="9144000"/>
  <p:embeddedFontLst>
    <p:embeddedFont>
      <p:font typeface="Calibri" panose="020F0502020204030204" pitchFamily="34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Einleitung" id="{41A7A580-A596-4B95-8DCF-547DC6BB0ACE}">
          <p14:sldIdLst>
            <p14:sldId id="256"/>
            <p14:sldId id="260"/>
            <p14:sldId id="259"/>
            <p14:sldId id="262"/>
            <p14:sldId id="261"/>
            <p14:sldId id="263"/>
            <p14:sldId id="264"/>
            <p14:sldId id="270"/>
            <p14:sldId id="271"/>
            <p14:sldId id="284"/>
            <p14:sldId id="285"/>
            <p14:sldId id="272"/>
            <p14:sldId id="274"/>
            <p14:sldId id="287"/>
            <p14:sldId id="276"/>
            <p14:sldId id="277"/>
            <p14:sldId id="275"/>
            <p14:sldId id="278"/>
            <p14:sldId id="286"/>
            <p14:sldId id="279"/>
            <p14:sldId id="280"/>
            <p14:sldId id="281"/>
            <p14:sldId id="282"/>
            <p14:sldId id="283"/>
            <p14:sldId id="25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11">
          <p15:clr>
            <a:srgbClr val="A4A3A4"/>
          </p15:clr>
        </p15:guide>
        <p15:guide id="3" pos="4929">
          <p15:clr>
            <a:srgbClr val="A4A3A4"/>
          </p15:clr>
        </p15:guide>
        <p15:guide id="4" orient="horz" pos="79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A5C66"/>
    <a:srgbClr val="80BA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>
        <p:guide orient="horz" pos="2160"/>
        <p:guide pos="211"/>
        <p:guide pos="4929"/>
        <p:guide orient="horz" pos="79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font" Target="fonts/font4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font" Target="fonts/font3.fntdata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2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font" Target="fonts/font1.fntdata"/><Relationship Id="rId35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Roulette</a:t>
            </a:r>
            <a:r>
              <a:rPr lang="en-US" baseline="0" dirty="0"/>
              <a:t>-Rad</a:t>
            </a:r>
            <a:endParaRPr lang="en-US" dirty="0"/>
          </a:p>
        </c:rich>
      </c:tx>
      <c:layout>
        <c:manualLayout>
          <c:xMode val="edge"/>
          <c:yMode val="edge"/>
          <c:x val="0.42049862467150839"/>
          <c:y val="5.787135914978855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F12-45B2-BA5F-766E3356789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F12-45B2-BA5F-766E33567893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1F12-45B2-BA5F-766E33567893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1F12-45B2-BA5F-766E33567893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1F12-45B2-BA5F-766E33567893}"/>
              </c:ext>
            </c:extLst>
          </c:dPt>
          <c:cat>
            <c:strRef>
              <c:f>Sheet1!$A$2:$A$6</c:f>
              <c:strCache>
                <c:ptCount val="5"/>
                <c:pt idx="0">
                  <c:v>Individuum 1, hohe Fitness</c:v>
                </c:pt>
                <c:pt idx="1">
                  <c:v>Individuum 2, mittlere Fitness</c:v>
                </c:pt>
                <c:pt idx="2">
                  <c:v>Individuum 3, niedrige Fitness</c:v>
                </c:pt>
                <c:pt idx="3">
                  <c:v>Individuum 4, niedrige Fitness</c:v>
                </c:pt>
                <c:pt idx="4">
                  <c:v>Individuum 5, schlechteste Fitness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46B-4AD1-BD33-7737F5A6483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4495323057878517"/>
          <c:y val="0.24358698688509509"/>
          <c:w val="0.33764313178687622"/>
          <c:h val="0.7395054771022981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ACAD28EE-31DF-4B22-A016-DD91C3B2406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4F1B5E7-3648-4596-B75E-73E5671ACE6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D446E8-F186-42E5-80D9-72B8BAA14DE1}" type="datetimeFigureOut">
              <a:rPr lang="de-DE" smtClean="0"/>
              <a:t>19.01.2021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1059919-9C10-4C40-9DF2-43580F54B05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F551ED4-F8F3-43A6-9EE6-B35A088501A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84D026-2293-4E57-8FE7-732FB820899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94489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M-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625" b="6626"/>
          <a:stretch/>
        </p:blipFill>
        <p:spPr>
          <a:xfrm>
            <a:off x="0" y="1238565"/>
            <a:ext cx="12192000" cy="5262748"/>
          </a:xfrm>
          <a:prstGeom prst="rect">
            <a:avLst/>
          </a:prstGeom>
        </p:spPr>
      </p:pic>
      <p:sp>
        <p:nvSpPr>
          <p:cNvPr id="3" name="Rectangle 6"/>
          <p:cNvSpPr>
            <a:spLocks noChangeArrowheads="1"/>
          </p:cNvSpPr>
          <p:nvPr userDrawn="1"/>
        </p:nvSpPr>
        <p:spPr bwMode="auto">
          <a:xfrm>
            <a:off x="5591944" y="4437112"/>
            <a:ext cx="6343130" cy="172759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 dirty="0"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64407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 und 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36006" y="1124744"/>
            <a:ext cx="4189313" cy="1080120"/>
          </a:xfrm>
        </p:spPr>
        <p:txBody>
          <a:bodyPr/>
          <a:lstStyle>
            <a:lvl1pPr algn="l">
              <a:lnSpc>
                <a:spcPct val="100000"/>
              </a:lnSpc>
              <a:defRPr sz="2400" b="1"/>
            </a:lvl1pPr>
          </a:lstStyle>
          <a:p>
            <a:r>
              <a:rPr lang="de-DE" dirty="0"/>
              <a:t>Titelmasterformat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751852" y="1123200"/>
            <a:ext cx="6897885" cy="497009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335366" y="2204865"/>
            <a:ext cx="4189313" cy="3888433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83988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Bilder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41218" y="1124808"/>
            <a:ext cx="11323407" cy="576000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4" name="Bildplatzhalter 2"/>
          <p:cNvSpPr>
            <a:spLocks noGrp="1"/>
          </p:cNvSpPr>
          <p:nvPr>
            <p:ph type="pic" idx="1"/>
          </p:nvPr>
        </p:nvSpPr>
        <p:spPr>
          <a:xfrm>
            <a:off x="527384" y="1880828"/>
            <a:ext cx="4800533" cy="36000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dirty="0"/>
          </a:p>
        </p:txBody>
      </p:sp>
      <p:sp>
        <p:nvSpPr>
          <p:cNvPr id="6" name="Bildplatzhalter 2"/>
          <p:cNvSpPr>
            <a:spLocks noGrp="1"/>
          </p:cNvSpPr>
          <p:nvPr>
            <p:ph type="pic" idx="11"/>
          </p:nvPr>
        </p:nvSpPr>
        <p:spPr>
          <a:xfrm>
            <a:off x="6192011" y="1880828"/>
            <a:ext cx="4800000" cy="36000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dirty="0"/>
          </a:p>
        </p:txBody>
      </p:sp>
      <p:sp>
        <p:nvSpPr>
          <p:cNvPr id="7" name="Textplatzhalter 3"/>
          <p:cNvSpPr>
            <a:spLocks noGrp="1"/>
          </p:cNvSpPr>
          <p:nvPr>
            <p:ph type="body" sz="half" idx="2"/>
          </p:nvPr>
        </p:nvSpPr>
        <p:spPr>
          <a:xfrm>
            <a:off x="527384" y="5661248"/>
            <a:ext cx="4800533" cy="576064"/>
          </a:xfrm>
        </p:spPr>
        <p:txBody>
          <a:bodyPr/>
          <a:lstStyle>
            <a:lvl1pPr marL="0" indent="0">
              <a:buNone/>
              <a:defRPr sz="1400">
                <a:solidFill>
                  <a:srgbClr val="4A5C6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8" name="Textplatzhalter 3"/>
          <p:cNvSpPr>
            <a:spLocks noGrp="1"/>
          </p:cNvSpPr>
          <p:nvPr>
            <p:ph type="body" sz="half" idx="12"/>
          </p:nvPr>
        </p:nvSpPr>
        <p:spPr>
          <a:xfrm>
            <a:off x="6192012" y="5661248"/>
            <a:ext cx="4800533" cy="576064"/>
          </a:xfrm>
        </p:spPr>
        <p:txBody>
          <a:bodyPr/>
          <a:lstStyle>
            <a:lvl1pPr marL="0" indent="0">
              <a:buNone/>
              <a:defRPr sz="1400">
                <a:solidFill>
                  <a:srgbClr val="4A5C6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8070166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 txBox="1">
            <a:spLocks/>
          </p:cNvSpPr>
          <p:nvPr userDrawn="1"/>
        </p:nvSpPr>
        <p:spPr bwMode="auto">
          <a:xfrm>
            <a:off x="340790" y="1125547"/>
            <a:ext cx="11324167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4A5C66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4A5C66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4A5C66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4A5C66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4A5C66"/>
                </a:solidFill>
                <a:latin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de-DE" sz="2400" dirty="0"/>
              <a:t>Titelmasterformat durch Klicken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27384" y="4869160"/>
            <a:ext cx="8256917" cy="500608"/>
          </a:xfrm>
        </p:spPr>
        <p:txBody>
          <a:bodyPr anchor="b"/>
          <a:lstStyle>
            <a:lvl1pPr algn="l">
              <a:defRPr sz="2000" b="1">
                <a:solidFill>
                  <a:srgbClr val="4A5C66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27384" y="1770386"/>
            <a:ext cx="8256917" cy="3026766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27384" y="5373216"/>
            <a:ext cx="8256917" cy="576064"/>
          </a:xfrm>
        </p:spPr>
        <p:txBody>
          <a:bodyPr/>
          <a:lstStyle>
            <a:lvl1pPr marL="0" indent="0">
              <a:buNone/>
              <a:defRPr sz="1400">
                <a:solidFill>
                  <a:srgbClr val="4A5C6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0766821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B31817-8801-4D47-85FE-1A21DE4AA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70FEA7AA-9383-4EFB-9DDC-13DF6136445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34963" y="1995488"/>
            <a:ext cx="11487150" cy="4305300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3163145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M-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625" b="6626"/>
          <a:stretch/>
        </p:blipFill>
        <p:spPr>
          <a:xfrm>
            <a:off x="0" y="1238565"/>
            <a:ext cx="12192000" cy="5262748"/>
          </a:xfrm>
          <a:prstGeom prst="rect">
            <a:avLst/>
          </a:prstGeom>
        </p:spPr>
      </p:pic>
      <p:sp>
        <p:nvSpPr>
          <p:cNvPr id="3" name="Rectangle 6"/>
          <p:cNvSpPr>
            <a:spLocks noChangeArrowheads="1"/>
          </p:cNvSpPr>
          <p:nvPr userDrawn="1"/>
        </p:nvSpPr>
        <p:spPr bwMode="auto">
          <a:xfrm>
            <a:off x="5591944" y="4437112"/>
            <a:ext cx="6343130" cy="172759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 dirty="0"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378645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HM-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66825"/>
            <a:ext cx="12192000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6"/>
          <p:cNvSpPr>
            <a:spLocks noChangeArrowheads="1"/>
          </p:cNvSpPr>
          <p:nvPr userDrawn="1"/>
        </p:nvSpPr>
        <p:spPr bwMode="auto">
          <a:xfrm>
            <a:off x="7825324" y="3201997"/>
            <a:ext cx="3839633" cy="28797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 dirty="0"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553015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Fachbereich oder Instit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66825"/>
            <a:ext cx="12192000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6"/>
          <p:cNvSpPr>
            <a:spLocks noChangeArrowheads="1"/>
          </p:cNvSpPr>
          <p:nvPr userDrawn="1"/>
        </p:nvSpPr>
        <p:spPr bwMode="auto">
          <a:xfrm>
            <a:off x="7821090" y="3201997"/>
            <a:ext cx="3839633" cy="28860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4" name="Rectangle 10"/>
          <p:cNvSpPr>
            <a:spLocks noChangeArrowheads="1"/>
          </p:cNvSpPr>
          <p:nvPr userDrawn="1"/>
        </p:nvSpPr>
        <p:spPr bwMode="auto">
          <a:xfrm>
            <a:off x="3790957" y="3201997"/>
            <a:ext cx="3839633" cy="28860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242777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ChangeArrowheads="1"/>
          </p:cNvSpPr>
          <p:nvPr userDrawn="1"/>
        </p:nvSpPr>
        <p:spPr bwMode="auto">
          <a:xfrm>
            <a:off x="431800" y="1978025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4" name="Rectangle 10"/>
          <p:cNvSpPr>
            <a:spLocks noChangeArrowheads="1"/>
          </p:cNvSpPr>
          <p:nvPr userDrawn="1"/>
        </p:nvSpPr>
        <p:spPr bwMode="auto">
          <a:xfrm>
            <a:off x="3310467" y="1978025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5" name="Rectangle 11"/>
          <p:cNvSpPr>
            <a:spLocks noChangeArrowheads="1"/>
          </p:cNvSpPr>
          <p:nvPr userDrawn="1"/>
        </p:nvSpPr>
        <p:spPr bwMode="auto">
          <a:xfrm>
            <a:off x="6191251" y="1978025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6" name="Rectangle 12"/>
          <p:cNvSpPr>
            <a:spLocks noChangeArrowheads="1"/>
          </p:cNvSpPr>
          <p:nvPr userDrawn="1"/>
        </p:nvSpPr>
        <p:spPr bwMode="auto">
          <a:xfrm>
            <a:off x="9069917" y="1978025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7" name="Rectangle 13"/>
          <p:cNvSpPr>
            <a:spLocks noChangeArrowheads="1"/>
          </p:cNvSpPr>
          <p:nvPr userDrawn="1"/>
        </p:nvSpPr>
        <p:spPr bwMode="auto">
          <a:xfrm>
            <a:off x="431800" y="4138613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8" name="Rectangle 14"/>
          <p:cNvSpPr>
            <a:spLocks noChangeArrowheads="1"/>
          </p:cNvSpPr>
          <p:nvPr userDrawn="1"/>
        </p:nvSpPr>
        <p:spPr bwMode="auto">
          <a:xfrm>
            <a:off x="3310467" y="4138613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9" name="Rectangle 15"/>
          <p:cNvSpPr>
            <a:spLocks noChangeArrowheads="1"/>
          </p:cNvSpPr>
          <p:nvPr userDrawn="1"/>
        </p:nvSpPr>
        <p:spPr bwMode="auto">
          <a:xfrm>
            <a:off x="6191251" y="4138613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10" name="Rectangle 16"/>
          <p:cNvSpPr>
            <a:spLocks noChangeArrowheads="1"/>
          </p:cNvSpPr>
          <p:nvPr userDrawn="1"/>
        </p:nvSpPr>
        <p:spPr bwMode="auto">
          <a:xfrm>
            <a:off x="9069917" y="4138613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35366" y="1124808"/>
            <a:ext cx="11323407" cy="576000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4762332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Kap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ChangeArrowheads="1"/>
          </p:cNvSpPr>
          <p:nvPr userDrawn="1"/>
        </p:nvSpPr>
        <p:spPr bwMode="auto">
          <a:xfrm>
            <a:off x="478367" y="1978025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>
              <a:ea typeface="+mn-ea"/>
              <a:cs typeface="Arial" charset="0"/>
            </a:endParaRPr>
          </a:p>
        </p:txBody>
      </p:sp>
      <p:sp>
        <p:nvSpPr>
          <p:cNvPr id="4" name="Rectangle 8"/>
          <p:cNvSpPr>
            <a:spLocks noChangeArrowheads="1"/>
          </p:cNvSpPr>
          <p:nvPr userDrawn="1"/>
        </p:nvSpPr>
        <p:spPr bwMode="auto">
          <a:xfrm>
            <a:off x="3357033" y="1978025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>
              <a:ea typeface="+mn-ea"/>
              <a:cs typeface="Arial" charset="0"/>
            </a:endParaRPr>
          </a:p>
        </p:txBody>
      </p:sp>
      <p:sp>
        <p:nvSpPr>
          <p:cNvPr id="5" name="Rectangle 9"/>
          <p:cNvSpPr>
            <a:spLocks noChangeArrowheads="1"/>
          </p:cNvSpPr>
          <p:nvPr userDrawn="1"/>
        </p:nvSpPr>
        <p:spPr bwMode="auto">
          <a:xfrm>
            <a:off x="6237817" y="1978025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>
              <a:ea typeface="+mn-ea"/>
              <a:cs typeface="Arial" charset="0"/>
            </a:endParaRPr>
          </a:p>
        </p:txBody>
      </p:sp>
      <p:sp>
        <p:nvSpPr>
          <p:cNvPr id="6" name="Rectangle 10"/>
          <p:cNvSpPr>
            <a:spLocks noChangeArrowheads="1"/>
          </p:cNvSpPr>
          <p:nvPr userDrawn="1"/>
        </p:nvSpPr>
        <p:spPr bwMode="auto">
          <a:xfrm>
            <a:off x="9116484" y="1978025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>
              <a:ea typeface="+mn-ea"/>
              <a:cs typeface="Arial" charset="0"/>
            </a:endParaRPr>
          </a:p>
        </p:txBody>
      </p:sp>
      <p:sp>
        <p:nvSpPr>
          <p:cNvPr id="7" name="Rectangle 11"/>
          <p:cNvSpPr>
            <a:spLocks noChangeArrowheads="1"/>
          </p:cNvSpPr>
          <p:nvPr userDrawn="1"/>
        </p:nvSpPr>
        <p:spPr bwMode="auto">
          <a:xfrm>
            <a:off x="478367" y="4138613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>
              <a:ea typeface="+mn-ea"/>
              <a:cs typeface="Arial" charset="0"/>
            </a:endParaRPr>
          </a:p>
        </p:txBody>
      </p:sp>
      <p:sp>
        <p:nvSpPr>
          <p:cNvPr id="8" name="Rectangle 12"/>
          <p:cNvSpPr>
            <a:spLocks noChangeArrowheads="1"/>
          </p:cNvSpPr>
          <p:nvPr userDrawn="1"/>
        </p:nvSpPr>
        <p:spPr bwMode="auto">
          <a:xfrm>
            <a:off x="3357033" y="4138613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>
              <a:ea typeface="+mn-ea"/>
              <a:cs typeface="Arial" charset="0"/>
            </a:endParaRPr>
          </a:p>
        </p:txBody>
      </p:sp>
      <p:sp>
        <p:nvSpPr>
          <p:cNvPr id="9" name="Rectangle 13"/>
          <p:cNvSpPr>
            <a:spLocks noChangeArrowheads="1"/>
          </p:cNvSpPr>
          <p:nvPr userDrawn="1"/>
        </p:nvSpPr>
        <p:spPr bwMode="auto">
          <a:xfrm>
            <a:off x="6237817" y="4138613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>
              <a:ea typeface="+mn-ea"/>
              <a:cs typeface="Arial" charset="0"/>
            </a:endParaRPr>
          </a:p>
        </p:txBody>
      </p:sp>
      <p:sp>
        <p:nvSpPr>
          <p:cNvPr id="10" name="Rectangle 14"/>
          <p:cNvSpPr>
            <a:spLocks noChangeArrowheads="1"/>
          </p:cNvSpPr>
          <p:nvPr userDrawn="1"/>
        </p:nvSpPr>
        <p:spPr bwMode="auto">
          <a:xfrm>
            <a:off x="9116484" y="4138613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>
              <a:ea typeface="+mn-ea"/>
              <a:cs typeface="Arial" charset="0"/>
            </a:endParaRPr>
          </a:p>
        </p:txBody>
      </p:sp>
      <p:sp>
        <p:nvSpPr>
          <p:cNvPr id="21" name="Titel 1"/>
          <p:cNvSpPr>
            <a:spLocks noGrp="1"/>
          </p:cNvSpPr>
          <p:nvPr>
            <p:ph type="title"/>
          </p:nvPr>
        </p:nvSpPr>
        <p:spPr>
          <a:xfrm>
            <a:off x="335366" y="1124808"/>
            <a:ext cx="11323407" cy="576000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11" name="Foliennummernplatzhalter 5"/>
          <p:cNvSpPr>
            <a:spLocks noGrp="1"/>
          </p:cNvSpPr>
          <p:nvPr>
            <p:ph type="sldNum" sz="quarter" idx="10"/>
          </p:nvPr>
        </p:nvSpPr>
        <p:spPr>
          <a:xfrm>
            <a:off x="11184468" y="6546850"/>
            <a:ext cx="637117" cy="2667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98698545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Kap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ChangeArrowheads="1"/>
          </p:cNvSpPr>
          <p:nvPr userDrawn="1"/>
        </p:nvSpPr>
        <p:spPr bwMode="auto">
          <a:xfrm>
            <a:off x="1300363" y="1938635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4" name="Rectangle 10"/>
          <p:cNvSpPr>
            <a:spLocks noChangeArrowheads="1"/>
          </p:cNvSpPr>
          <p:nvPr userDrawn="1"/>
        </p:nvSpPr>
        <p:spPr bwMode="auto">
          <a:xfrm>
            <a:off x="4787900" y="1938635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6" name="Rectangle 12"/>
          <p:cNvSpPr>
            <a:spLocks noChangeArrowheads="1"/>
          </p:cNvSpPr>
          <p:nvPr userDrawn="1"/>
        </p:nvSpPr>
        <p:spPr bwMode="auto">
          <a:xfrm>
            <a:off x="8275436" y="1938635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7" name="Rectangle 13"/>
          <p:cNvSpPr>
            <a:spLocks noChangeArrowheads="1"/>
          </p:cNvSpPr>
          <p:nvPr userDrawn="1"/>
        </p:nvSpPr>
        <p:spPr bwMode="auto">
          <a:xfrm>
            <a:off x="1300363" y="4138612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8" name="Rectangle 14"/>
          <p:cNvSpPr>
            <a:spLocks noChangeArrowheads="1"/>
          </p:cNvSpPr>
          <p:nvPr userDrawn="1"/>
        </p:nvSpPr>
        <p:spPr bwMode="auto">
          <a:xfrm>
            <a:off x="4787900" y="4138613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10" name="Rectangle 16"/>
          <p:cNvSpPr>
            <a:spLocks noChangeArrowheads="1"/>
          </p:cNvSpPr>
          <p:nvPr userDrawn="1"/>
        </p:nvSpPr>
        <p:spPr bwMode="auto">
          <a:xfrm>
            <a:off x="8275436" y="4138612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35366" y="1124808"/>
            <a:ext cx="11323407" cy="576000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599771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HM-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66825"/>
            <a:ext cx="12192000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6"/>
          <p:cNvSpPr>
            <a:spLocks noChangeArrowheads="1"/>
          </p:cNvSpPr>
          <p:nvPr userDrawn="1"/>
        </p:nvSpPr>
        <p:spPr bwMode="auto">
          <a:xfrm>
            <a:off x="7825324" y="3201997"/>
            <a:ext cx="3839633" cy="28797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 dirty="0"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1600160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Kap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ChangeArrowheads="1"/>
          </p:cNvSpPr>
          <p:nvPr userDrawn="1"/>
        </p:nvSpPr>
        <p:spPr bwMode="auto">
          <a:xfrm>
            <a:off x="1204068" y="1978025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 dirty="0">
              <a:ea typeface="+mn-ea"/>
              <a:cs typeface="Arial" charset="0"/>
            </a:endParaRPr>
          </a:p>
        </p:txBody>
      </p:sp>
      <p:sp>
        <p:nvSpPr>
          <p:cNvPr id="4" name="Rectangle 8"/>
          <p:cNvSpPr>
            <a:spLocks noChangeArrowheads="1"/>
          </p:cNvSpPr>
          <p:nvPr userDrawn="1"/>
        </p:nvSpPr>
        <p:spPr bwMode="auto">
          <a:xfrm>
            <a:off x="4688969" y="1978025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 dirty="0">
              <a:ea typeface="+mn-ea"/>
              <a:cs typeface="Arial" charset="0"/>
            </a:endParaRPr>
          </a:p>
        </p:txBody>
      </p:sp>
      <p:sp>
        <p:nvSpPr>
          <p:cNvPr id="6" name="Rectangle 10"/>
          <p:cNvSpPr>
            <a:spLocks noChangeArrowheads="1"/>
          </p:cNvSpPr>
          <p:nvPr userDrawn="1"/>
        </p:nvSpPr>
        <p:spPr bwMode="auto">
          <a:xfrm>
            <a:off x="8173870" y="1978025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>
              <a:ea typeface="+mn-ea"/>
              <a:cs typeface="Arial" charset="0"/>
            </a:endParaRPr>
          </a:p>
        </p:txBody>
      </p:sp>
      <p:sp>
        <p:nvSpPr>
          <p:cNvPr id="7" name="Rectangle 11"/>
          <p:cNvSpPr>
            <a:spLocks noChangeArrowheads="1"/>
          </p:cNvSpPr>
          <p:nvPr userDrawn="1"/>
        </p:nvSpPr>
        <p:spPr bwMode="auto">
          <a:xfrm>
            <a:off x="1204068" y="4138613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 dirty="0">
              <a:ea typeface="+mn-ea"/>
              <a:cs typeface="Arial" charset="0"/>
            </a:endParaRPr>
          </a:p>
        </p:txBody>
      </p:sp>
      <p:sp>
        <p:nvSpPr>
          <p:cNvPr id="8" name="Rectangle 12"/>
          <p:cNvSpPr>
            <a:spLocks noChangeArrowheads="1"/>
          </p:cNvSpPr>
          <p:nvPr userDrawn="1"/>
        </p:nvSpPr>
        <p:spPr bwMode="auto">
          <a:xfrm>
            <a:off x="4688969" y="4138613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>
              <a:ea typeface="+mn-ea"/>
              <a:cs typeface="Arial" charset="0"/>
            </a:endParaRPr>
          </a:p>
        </p:txBody>
      </p:sp>
      <p:sp>
        <p:nvSpPr>
          <p:cNvPr id="10" name="Rectangle 14"/>
          <p:cNvSpPr>
            <a:spLocks noChangeArrowheads="1"/>
          </p:cNvSpPr>
          <p:nvPr userDrawn="1"/>
        </p:nvSpPr>
        <p:spPr bwMode="auto">
          <a:xfrm>
            <a:off x="8173870" y="4138613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>
              <a:ea typeface="+mn-ea"/>
              <a:cs typeface="Arial" charset="0"/>
            </a:endParaRPr>
          </a:p>
        </p:txBody>
      </p:sp>
      <p:sp>
        <p:nvSpPr>
          <p:cNvPr id="21" name="Titel 1"/>
          <p:cNvSpPr>
            <a:spLocks noGrp="1"/>
          </p:cNvSpPr>
          <p:nvPr>
            <p:ph type="title"/>
          </p:nvPr>
        </p:nvSpPr>
        <p:spPr>
          <a:xfrm>
            <a:off x="335366" y="1124808"/>
            <a:ext cx="11323407" cy="576000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0148B23F-0EE7-4FF2-B999-3910E5A558B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04067" y="1978025"/>
            <a:ext cx="2616199" cy="1962149"/>
          </a:xfrm>
        </p:spPr>
        <p:txBody>
          <a:bodyPr anchor="ctr" anchorCtr="1"/>
          <a:lstStyle>
            <a:lvl1pPr>
              <a:defRPr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lvl="0"/>
            <a:endParaRPr lang="de-DE" dirty="0"/>
          </a:p>
        </p:txBody>
      </p:sp>
      <p:sp>
        <p:nvSpPr>
          <p:cNvPr id="19" name="Textplatzhalter 11">
            <a:extLst>
              <a:ext uri="{FF2B5EF4-FFF2-40B4-BE49-F238E27FC236}">
                <a16:creationId xmlns:a16="http://schemas.microsoft.com/office/drawing/2014/main" id="{13210310-1E7C-4DB9-B7D5-67D3415B1D2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688969" y="1978025"/>
            <a:ext cx="2616199" cy="1962149"/>
          </a:xfrm>
        </p:spPr>
        <p:txBody>
          <a:bodyPr anchor="ctr" anchorCtr="1"/>
          <a:lstStyle>
            <a:lvl1pPr>
              <a:defRPr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lvl="0"/>
            <a:endParaRPr lang="de-DE" dirty="0"/>
          </a:p>
        </p:txBody>
      </p:sp>
      <p:sp>
        <p:nvSpPr>
          <p:cNvPr id="20" name="Textplatzhalter 11">
            <a:extLst>
              <a:ext uri="{FF2B5EF4-FFF2-40B4-BE49-F238E27FC236}">
                <a16:creationId xmlns:a16="http://schemas.microsoft.com/office/drawing/2014/main" id="{234E6C6D-BF1B-4C4F-8966-D337A24A3F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173869" y="1978024"/>
            <a:ext cx="2616199" cy="1934865"/>
          </a:xfrm>
        </p:spPr>
        <p:txBody>
          <a:bodyPr anchor="ctr" anchorCtr="1"/>
          <a:lstStyle>
            <a:lvl1pPr>
              <a:defRPr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lvl="0"/>
            <a:endParaRPr lang="de-DE" dirty="0"/>
          </a:p>
        </p:txBody>
      </p:sp>
      <p:sp>
        <p:nvSpPr>
          <p:cNvPr id="22" name="Textplatzhalter 11">
            <a:extLst>
              <a:ext uri="{FF2B5EF4-FFF2-40B4-BE49-F238E27FC236}">
                <a16:creationId xmlns:a16="http://schemas.microsoft.com/office/drawing/2014/main" id="{D32D9FD5-8120-4509-8126-5C73D763034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204067" y="4138612"/>
            <a:ext cx="2616199" cy="1962149"/>
          </a:xfrm>
        </p:spPr>
        <p:txBody>
          <a:bodyPr anchor="ctr" anchorCtr="1"/>
          <a:lstStyle>
            <a:lvl1pPr>
              <a:defRPr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lvl="0"/>
            <a:endParaRPr lang="de-DE" dirty="0"/>
          </a:p>
        </p:txBody>
      </p:sp>
      <p:sp>
        <p:nvSpPr>
          <p:cNvPr id="23" name="Textplatzhalter 11">
            <a:extLst>
              <a:ext uri="{FF2B5EF4-FFF2-40B4-BE49-F238E27FC236}">
                <a16:creationId xmlns:a16="http://schemas.microsoft.com/office/drawing/2014/main" id="{DC53AF61-E957-4F3B-BB21-B718FB7B035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688967" y="4138612"/>
            <a:ext cx="2616199" cy="1962149"/>
          </a:xfrm>
        </p:spPr>
        <p:txBody>
          <a:bodyPr anchor="ctr" anchorCtr="1"/>
          <a:lstStyle>
            <a:lvl1pPr>
              <a:defRPr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lvl="0"/>
            <a:endParaRPr lang="de-DE" dirty="0"/>
          </a:p>
        </p:txBody>
      </p:sp>
      <p:sp>
        <p:nvSpPr>
          <p:cNvPr id="24" name="Textplatzhalter 11">
            <a:extLst>
              <a:ext uri="{FF2B5EF4-FFF2-40B4-BE49-F238E27FC236}">
                <a16:creationId xmlns:a16="http://schemas.microsoft.com/office/drawing/2014/main" id="{C7305D66-F3CC-4012-986D-3F8BFD83A035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173869" y="4138612"/>
            <a:ext cx="2616199" cy="1962149"/>
          </a:xfrm>
        </p:spPr>
        <p:txBody>
          <a:bodyPr anchor="ctr" anchorCtr="1"/>
          <a:lstStyle>
            <a:lvl1pPr>
              <a:defRPr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lv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2653511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35366" y="1124808"/>
            <a:ext cx="11323407" cy="576000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35360" y="1700808"/>
            <a:ext cx="5472608" cy="439248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92011" y="1700808"/>
            <a:ext cx="5472608" cy="439248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69412807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35366" y="1124808"/>
            <a:ext cx="11323407" cy="576000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35360" y="1700812"/>
            <a:ext cx="5472608" cy="792089"/>
          </a:xfrm>
        </p:spPr>
        <p:txBody>
          <a:bodyPr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335360" y="2564904"/>
            <a:ext cx="5472608" cy="3528392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93367" y="1700807"/>
            <a:ext cx="5471252" cy="792089"/>
          </a:xfrm>
        </p:spPr>
        <p:txBody>
          <a:bodyPr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93367" y="2564912"/>
            <a:ext cx="5471252" cy="3528393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6647967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 und 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36006" y="1124744"/>
            <a:ext cx="4189313" cy="1080120"/>
          </a:xfrm>
        </p:spPr>
        <p:txBody>
          <a:bodyPr/>
          <a:lstStyle>
            <a:lvl1pPr algn="l">
              <a:lnSpc>
                <a:spcPct val="100000"/>
              </a:lnSpc>
              <a:defRPr sz="2400" b="1"/>
            </a:lvl1pPr>
          </a:lstStyle>
          <a:p>
            <a:r>
              <a:rPr lang="de-DE" dirty="0"/>
              <a:t>Titelmasterformat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751852" y="1123200"/>
            <a:ext cx="6897885" cy="497009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335366" y="2204865"/>
            <a:ext cx="4189313" cy="3888433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19677478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Bilder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41218" y="1124808"/>
            <a:ext cx="11323407" cy="576000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4" name="Bildplatzhalter 2"/>
          <p:cNvSpPr>
            <a:spLocks noGrp="1"/>
          </p:cNvSpPr>
          <p:nvPr>
            <p:ph type="pic" idx="1"/>
          </p:nvPr>
        </p:nvSpPr>
        <p:spPr>
          <a:xfrm>
            <a:off x="527384" y="1880828"/>
            <a:ext cx="4800533" cy="36000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dirty="0"/>
          </a:p>
        </p:txBody>
      </p:sp>
      <p:sp>
        <p:nvSpPr>
          <p:cNvPr id="6" name="Bildplatzhalter 2"/>
          <p:cNvSpPr>
            <a:spLocks noGrp="1"/>
          </p:cNvSpPr>
          <p:nvPr>
            <p:ph type="pic" idx="11"/>
          </p:nvPr>
        </p:nvSpPr>
        <p:spPr>
          <a:xfrm>
            <a:off x="6192011" y="1880828"/>
            <a:ext cx="4800000" cy="36000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dirty="0"/>
          </a:p>
        </p:txBody>
      </p:sp>
      <p:sp>
        <p:nvSpPr>
          <p:cNvPr id="7" name="Textplatzhalter 3"/>
          <p:cNvSpPr>
            <a:spLocks noGrp="1"/>
          </p:cNvSpPr>
          <p:nvPr>
            <p:ph type="body" sz="half" idx="2"/>
          </p:nvPr>
        </p:nvSpPr>
        <p:spPr>
          <a:xfrm>
            <a:off x="527384" y="5661248"/>
            <a:ext cx="4800533" cy="576064"/>
          </a:xfrm>
        </p:spPr>
        <p:txBody>
          <a:bodyPr/>
          <a:lstStyle>
            <a:lvl1pPr marL="0" indent="0">
              <a:buNone/>
              <a:defRPr sz="1400">
                <a:solidFill>
                  <a:srgbClr val="4A5C6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8" name="Textplatzhalter 3"/>
          <p:cNvSpPr>
            <a:spLocks noGrp="1"/>
          </p:cNvSpPr>
          <p:nvPr>
            <p:ph type="body" sz="half" idx="12"/>
          </p:nvPr>
        </p:nvSpPr>
        <p:spPr>
          <a:xfrm>
            <a:off x="6192012" y="5661248"/>
            <a:ext cx="4800533" cy="576064"/>
          </a:xfrm>
        </p:spPr>
        <p:txBody>
          <a:bodyPr/>
          <a:lstStyle>
            <a:lvl1pPr marL="0" indent="0">
              <a:buNone/>
              <a:defRPr sz="1400">
                <a:solidFill>
                  <a:srgbClr val="4A5C6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35171774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 txBox="1">
            <a:spLocks/>
          </p:cNvSpPr>
          <p:nvPr userDrawn="1"/>
        </p:nvSpPr>
        <p:spPr bwMode="auto">
          <a:xfrm>
            <a:off x="340790" y="1125547"/>
            <a:ext cx="11324167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4A5C66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4A5C66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4A5C66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4A5C66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4A5C66"/>
                </a:solidFill>
                <a:latin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de-DE" sz="2400" dirty="0"/>
              <a:t>Titelmasterformat durch Klicken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27384" y="4869160"/>
            <a:ext cx="8256917" cy="500608"/>
          </a:xfrm>
        </p:spPr>
        <p:txBody>
          <a:bodyPr anchor="b"/>
          <a:lstStyle>
            <a:lvl1pPr algn="l">
              <a:defRPr sz="2000" b="1">
                <a:solidFill>
                  <a:srgbClr val="4A5C66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27384" y="1770386"/>
            <a:ext cx="8256917" cy="3026766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27384" y="5373216"/>
            <a:ext cx="8256917" cy="576064"/>
          </a:xfrm>
        </p:spPr>
        <p:txBody>
          <a:bodyPr/>
          <a:lstStyle>
            <a:lvl1pPr marL="0" indent="0">
              <a:buNone/>
              <a:defRPr sz="1400">
                <a:solidFill>
                  <a:srgbClr val="4A5C6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75282198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B31817-8801-4D47-85FE-1A21DE4AA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500794"/>
            <a:ext cx="10076388" cy="751199"/>
          </a:xfrm>
        </p:spPr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70FEA7AA-9383-4EFB-9DDC-13DF6136445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34963" y="1280160"/>
            <a:ext cx="11487150" cy="5020628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546185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Fachbereich oder Instit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66825"/>
            <a:ext cx="12192000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6"/>
          <p:cNvSpPr>
            <a:spLocks noChangeArrowheads="1"/>
          </p:cNvSpPr>
          <p:nvPr userDrawn="1"/>
        </p:nvSpPr>
        <p:spPr bwMode="auto">
          <a:xfrm>
            <a:off x="7821090" y="3201997"/>
            <a:ext cx="3839633" cy="28860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4" name="Rectangle 10"/>
          <p:cNvSpPr>
            <a:spLocks noChangeArrowheads="1"/>
          </p:cNvSpPr>
          <p:nvPr userDrawn="1"/>
        </p:nvSpPr>
        <p:spPr bwMode="auto">
          <a:xfrm>
            <a:off x="3790957" y="3201997"/>
            <a:ext cx="3839633" cy="28860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12722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ChangeArrowheads="1"/>
          </p:cNvSpPr>
          <p:nvPr userDrawn="1"/>
        </p:nvSpPr>
        <p:spPr bwMode="auto">
          <a:xfrm>
            <a:off x="431800" y="1978025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4" name="Rectangle 10"/>
          <p:cNvSpPr>
            <a:spLocks noChangeArrowheads="1"/>
          </p:cNvSpPr>
          <p:nvPr userDrawn="1"/>
        </p:nvSpPr>
        <p:spPr bwMode="auto">
          <a:xfrm>
            <a:off x="3310467" y="1978025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5" name="Rectangle 11"/>
          <p:cNvSpPr>
            <a:spLocks noChangeArrowheads="1"/>
          </p:cNvSpPr>
          <p:nvPr userDrawn="1"/>
        </p:nvSpPr>
        <p:spPr bwMode="auto">
          <a:xfrm>
            <a:off x="6191251" y="1978025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6" name="Rectangle 12"/>
          <p:cNvSpPr>
            <a:spLocks noChangeArrowheads="1"/>
          </p:cNvSpPr>
          <p:nvPr userDrawn="1"/>
        </p:nvSpPr>
        <p:spPr bwMode="auto">
          <a:xfrm>
            <a:off x="9069917" y="1978025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7" name="Rectangle 13"/>
          <p:cNvSpPr>
            <a:spLocks noChangeArrowheads="1"/>
          </p:cNvSpPr>
          <p:nvPr userDrawn="1"/>
        </p:nvSpPr>
        <p:spPr bwMode="auto">
          <a:xfrm>
            <a:off x="431800" y="4138613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8" name="Rectangle 14"/>
          <p:cNvSpPr>
            <a:spLocks noChangeArrowheads="1"/>
          </p:cNvSpPr>
          <p:nvPr userDrawn="1"/>
        </p:nvSpPr>
        <p:spPr bwMode="auto">
          <a:xfrm>
            <a:off x="3310467" y="4138613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9" name="Rectangle 15"/>
          <p:cNvSpPr>
            <a:spLocks noChangeArrowheads="1"/>
          </p:cNvSpPr>
          <p:nvPr userDrawn="1"/>
        </p:nvSpPr>
        <p:spPr bwMode="auto">
          <a:xfrm>
            <a:off x="6191251" y="4138613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10" name="Rectangle 16"/>
          <p:cNvSpPr>
            <a:spLocks noChangeArrowheads="1"/>
          </p:cNvSpPr>
          <p:nvPr userDrawn="1"/>
        </p:nvSpPr>
        <p:spPr bwMode="auto">
          <a:xfrm>
            <a:off x="9069917" y="4138613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35366" y="1124808"/>
            <a:ext cx="11323407" cy="576000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303885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Kap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ChangeArrowheads="1"/>
          </p:cNvSpPr>
          <p:nvPr userDrawn="1"/>
        </p:nvSpPr>
        <p:spPr bwMode="auto">
          <a:xfrm>
            <a:off x="478367" y="1978025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>
              <a:ea typeface="+mn-ea"/>
              <a:cs typeface="Arial" charset="0"/>
            </a:endParaRPr>
          </a:p>
        </p:txBody>
      </p:sp>
      <p:sp>
        <p:nvSpPr>
          <p:cNvPr id="4" name="Rectangle 8"/>
          <p:cNvSpPr>
            <a:spLocks noChangeArrowheads="1"/>
          </p:cNvSpPr>
          <p:nvPr userDrawn="1"/>
        </p:nvSpPr>
        <p:spPr bwMode="auto">
          <a:xfrm>
            <a:off x="3357033" y="1978025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>
              <a:ea typeface="+mn-ea"/>
              <a:cs typeface="Arial" charset="0"/>
            </a:endParaRPr>
          </a:p>
        </p:txBody>
      </p:sp>
      <p:sp>
        <p:nvSpPr>
          <p:cNvPr id="5" name="Rectangle 9"/>
          <p:cNvSpPr>
            <a:spLocks noChangeArrowheads="1"/>
          </p:cNvSpPr>
          <p:nvPr userDrawn="1"/>
        </p:nvSpPr>
        <p:spPr bwMode="auto">
          <a:xfrm>
            <a:off x="6237817" y="1978025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>
              <a:ea typeface="+mn-ea"/>
              <a:cs typeface="Arial" charset="0"/>
            </a:endParaRPr>
          </a:p>
        </p:txBody>
      </p:sp>
      <p:sp>
        <p:nvSpPr>
          <p:cNvPr id="6" name="Rectangle 10"/>
          <p:cNvSpPr>
            <a:spLocks noChangeArrowheads="1"/>
          </p:cNvSpPr>
          <p:nvPr userDrawn="1"/>
        </p:nvSpPr>
        <p:spPr bwMode="auto">
          <a:xfrm>
            <a:off x="9116484" y="1978025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>
              <a:ea typeface="+mn-ea"/>
              <a:cs typeface="Arial" charset="0"/>
            </a:endParaRPr>
          </a:p>
        </p:txBody>
      </p:sp>
      <p:sp>
        <p:nvSpPr>
          <p:cNvPr id="7" name="Rectangle 11"/>
          <p:cNvSpPr>
            <a:spLocks noChangeArrowheads="1"/>
          </p:cNvSpPr>
          <p:nvPr userDrawn="1"/>
        </p:nvSpPr>
        <p:spPr bwMode="auto">
          <a:xfrm>
            <a:off x="478367" y="4138613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>
              <a:ea typeface="+mn-ea"/>
              <a:cs typeface="Arial" charset="0"/>
            </a:endParaRPr>
          </a:p>
        </p:txBody>
      </p:sp>
      <p:sp>
        <p:nvSpPr>
          <p:cNvPr id="8" name="Rectangle 12"/>
          <p:cNvSpPr>
            <a:spLocks noChangeArrowheads="1"/>
          </p:cNvSpPr>
          <p:nvPr userDrawn="1"/>
        </p:nvSpPr>
        <p:spPr bwMode="auto">
          <a:xfrm>
            <a:off x="3357033" y="4138613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>
              <a:ea typeface="+mn-ea"/>
              <a:cs typeface="Arial" charset="0"/>
            </a:endParaRPr>
          </a:p>
        </p:txBody>
      </p:sp>
      <p:sp>
        <p:nvSpPr>
          <p:cNvPr id="9" name="Rectangle 13"/>
          <p:cNvSpPr>
            <a:spLocks noChangeArrowheads="1"/>
          </p:cNvSpPr>
          <p:nvPr userDrawn="1"/>
        </p:nvSpPr>
        <p:spPr bwMode="auto">
          <a:xfrm>
            <a:off x="6237817" y="4138613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>
              <a:ea typeface="+mn-ea"/>
              <a:cs typeface="Arial" charset="0"/>
            </a:endParaRPr>
          </a:p>
        </p:txBody>
      </p:sp>
      <p:sp>
        <p:nvSpPr>
          <p:cNvPr id="10" name="Rectangle 14"/>
          <p:cNvSpPr>
            <a:spLocks noChangeArrowheads="1"/>
          </p:cNvSpPr>
          <p:nvPr userDrawn="1"/>
        </p:nvSpPr>
        <p:spPr bwMode="auto">
          <a:xfrm>
            <a:off x="9116484" y="4138613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>
              <a:ea typeface="+mn-ea"/>
              <a:cs typeface="Arial" charset="0"/>
            </a:endParaRPr>
          </a:p>
        </p:txBody>
      </p:sp>
      <p:sp>
        <p:nvSpPr>
          <p:cNvPr id="21" name="Titel 1"/>
          <p:cNvSpPr>
            <a:spLocks noGrp="1"/>
          </p:cNvSpPr>
          <p:nvPr>
            <p:ph type="title"/>
          </p:nvPr>
        </p:nvSpPr>
        <p:spPr>
          <a:xfrm>
            <a:off x="335366" y="1124808"/>
            <a:ext cx="11323407" cy="576000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661606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Kap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ChangeArrowheads="1"/>
          </p:cNvSpPr>
          <p:nvPr userDrawn="1"/>
        </p:nvSpPr>
        <p:spPr bwMode="auto">
          <a:xfrm>
            <a:off x="1300363" y="1938635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4" name="Rectangle 10"/>
          <p:cNvSpPr>
            <a:spLocks noChangeArrowheads="1"/>
          </p:cNvSpPr>
          <p:nvPr userDrawn="1"/>
        </p:nvSpPr>
        <p:spPr bwMode="auto">
          <a:xfrm>
            <a:off x="4787900" y="1938635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6" name="Rectangle 12"/>
          <p:cNvSpPr>
            <a:spLocks noChangeArrowheads="1"/>
          </p:cNvSpPr>
          <p:nvPr userDrawn="1"/>
        </p:nvSpPr>
        <p:spPr bwMode="auto">
          <a:xfrm>
            <a:off x="8275436" y="1938635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7" name="Rectangle 13"/>
          <p:cNvSpPr>
            <a:spLocks noChangeArrowheads="1"/>
          </p:cNvSpPr>
          <p:nvPr userDrawn="1"/>
        </p:nvSpPr>
        <p:spPr bwMode="auto">
          <a:xfrm>
            <a:off x="1300363" y="4138612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8" name="Rectangle 14"/>
          <p:cNvSpPr>
            <a:spLocks noChangeArrowheads="1"/>
          </p:cNvSpPr>
          <p:nvPr userDrawn="1"/>
        </p:nvSpPr>
        <p:spPr bwMode="auto">
          <a:xfrm>
            <a:off x="4787900" y="4138613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10" name="Rectangle 16"/>
          <p:cNvSpPr>
            <a:spLocks noChangeArrowheads="1"/>
          </p:cNvSpPr>
          <p:nvPr userDrawn="1"/>
        </p:nvSpPr>
        <p:spPr bwMode="auto">
          <a:xfrm>
            <a:off x="8275436" y="4138612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35366" y="1124808"/>
            <a:ext cx="11323407" cy="576000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003396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Kap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ChangeArrowheads="1"/>
          </p:cNvSpPr>
          <p:nvPr userDrawn="1"/>
        </p:nvSpPr>
        <p:spPr bwMode="auto">
          <a:xfrm>
            <a:off x="1204068" y="1978025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>
              <a:ea typeface="+mn-ea"/>
              <a:cs typeface="Arial" charset="0"/>
            </a:endParaRPr>
          </a:p>
        </p:txBody>
      </p:sp>
      <p:sp>
        <p:nvSpPr>
          <p:cNvPr id="4" name="Rectangle 8"/>
          <p:cNvSpPr>
            <a:spLocks noChangeArrowheads="1"/>
          </p:cNvSpPr>
          <p:nvPr userDrawn="1"/>
        </p:nvSpPr>
        <p:spPr bwMode="auto">
          <a:xfrm>
            <a:off x="4688969" y="1978025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>
              <a:ea typeface="+mn-ea"/>
              <a:cs typeface="Arial" charset="0"/>
            </a:endParaRPr>
          </a:p>
        </p:txBody>
      </p:sp>
      <p:sp>
        <p:nvSpPr>
          <p:cNvPr id="6" name="Rectangle 10"/>
          <p:cNvSpPr>
            <a:spLocks noChangeArrowheads="1"/>
          </p:cNvSpPr>
          <p:nvPr userDrawn="1"/>
        </p:nvSpPr>
        <p:spPr bwMode="auto">
          <a:xfrm>
            <a:off x="8173870" y="1978025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>
              <a:ea typeface="+mn-ea"/>
              <a:cs typeface="Arial" charset="0"/>
            </a:endParaRPr>
          </a:p>
        </p:txBody>
      </p:sp>
      <p:sp>
        <p:nvSpPr>
          <p:cNvPr id="7" name="Rectangle 11"/>
          <p:cNvSpPr>
            <a:spLocks noChangeArrowheads="1"/>
          </p:cNvSpPr>
          <p:nvPr userDrawn="1"/>
        </p:nvSpPr>
        <p:spPr bwMode="auto">
          <a:xfrm>
            <a:off x="1204068" y="4138613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 dirty="0">
              <a:ea typeface="+mn-ea"/>
              <a:cs typeface="Arial" charset="0"/>
            </a:endParaRPr>
          </a:p>
        </p:txBody>
      </p:sp>
      <p:sp>
        <p:nvSpPr>
          <p:cNvPr id="8" name="Rectangle 12"/>
          <p:cNvSpPr>
            <a:spLocks noChangeArrowheads="1"/>
          </p:cNvSpPr>
          <p:nvPr userDrawn="1"/>
        </p:nvSpPr>
        <p:spPr bwMode="auto">
          <a:xfrm>
            <a:off x="4688969" y="4138613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>
              <a:ea typeface="+mn-ea"/>
              <a:cs typeface="Arial" charset="0"/>
            </a:endParaRPr>
          </a:p>
        </p:txBody>
      </p:sp>
      <p:sp>
        <p:nvSpPr>
          <p:cNvPr id="10" name="Rectangle 14"/>
          <p:cNvSpPr>
            <a:spLocks noChangeArrowheads="1"/>
          </p:cNvSpPr>
          <p:nvPr userDrawn="1"/>
        </p:nvSpPr>
        <p:spPr bwMode="auto">
          <a:xfrm>
            <a:off x="8173870" y="4138613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>
              <a:ea typeface="+mn-ea"/>
              <a:cs typeface="Arial" charset="0"/>
            </a:endParaRPr>
          </a:p>
        </p:txBody>
      </p:sp>
      <p:sp>
        <p:nvSpPr>
          <p:cNvPr id="21" name="Titel 1"/>
          <p:cNvSpPr>
            <a:spLocks noGrp="1"/>
          </p:cNvSpPr>
          <p:nvPr>
            <p:ph type="title"/>
          </p:nvPr>
        </p:nvSpPr>
        <p:spPr>
          <a:xfrm>
            <a:off x="335366" y="1124808"/>
            <a:ext cx="11323407" cy="576000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790955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35366" y="1124808"/>
            <a:ext cx="11323407" cy="576000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35360" y="1700808"/>
            <a:ext cx="5472608" cy="439248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92011" y="1700808"/>
            <a:ext cx="5472608" cy="439248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396958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35366" y="1124808"/>
            <a:ext cx="11323407" cy="576000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35360" y="1700812"/>
            <a:ext cx="5472608" cy="792089"/>
          </a:xfrm>
        </p:spPr>
        <p:txBody>
          <a:bodyPr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335360" y="2564904"/>
            <a:ext cx="5472608" cy="3528392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93367" y="1700807"/>
            <a:ext cx="5471252" cy="792089"/>
          </a:xfrm>
        </p:spPr>
        <p:txBody>
          <a:bodyPr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93367" y="2564912"/>
            <a:ext cx="5471252" cy="3528393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290990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6" Type="http://schemas.openxmlformats.org/officeDocument/2006/relationships/image" Target="../media/image5.jpeg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elplatzhalter 1"/>
          <p:cNvSpPr>
            <a:spLocks noGrp="1"/>
          </p:cNvSpPr>
          <p:nvPr>
            <p:ph type="title"/>
          </p:nvPr>
        </p:nvSpPr>
        <p:spPr bwMode="auto">
          <a:xfrm>
            <a:off x="334439" y="1052513"/>
            <a:ext cx="11324167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Titelmasterformat durch Klicken </a:t>
            </a:r>
          </a:p>
        </p:txBody>
      </p:sp>
      <p:sp>
        <p:nvSpPr>
          <p:cNvPr id="1027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334436" y="1711332"/>
            <a:ext cx="11330517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Textmasterformate durch Klicken bearbeiten sieht normal aus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 dirty="0"/>
              <a:t>Fünfte Ebene</a:t>
            </a:r>
          </a:p>
        </p:txBody>
      </p:sp>
      <p:sp>
        <p:nvSpPr>
          <p:cNvPr id="1028" name="Rectangle 5"/>
          <p:cNvSpPr>
            <a:spLocks noChangeArrowheads="1"/>
          </p:cNvSpPr>
          <p:nvPr userDrawn="1"/>
        </p:nvSpPr>
        <p:spPr bwMode="auto">
          <a:xfrm>
            <a:off x="6" y="6497638"/>
            <a:ext cx="12187767" cy="360362"/>
          </a:xfrm>
          <a:prstGeom prst="rect">
            <a:avLst/>
          </a:prstGeom>
          <a:solidFill>
            <a:srgbClr val="4A5C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1032" name="Textfeld 2"/>
          <p:cNvSpPr txBox="1">
            <a:spLocks noChangeArrowheads="1"/>
          </p:cNvSpPr>
          <p:nvPr userDrawn="1"/>
        </p:nvSpPr>
        <p:spPr bwMode="auto">
          <a:xfrm>
            <a:off x="5465644" y="6547014"/>
            <a:ext cx="127597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1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Niklas Hartinger</a:t>
            </a:r>
            <a:endParaRPr lang="de-DE" sz="1100" dirty="0"/>
          </a:p>
        </p:txBody>
      </p:sp>
      <p:sp>
        <p:nvSpPr>
          <p:cNvPr id="3080" name="Textfeld 3"/>
          <p:cNvSpPr txBox="1">
            <a:spLocks noChangeArrowheads="1"/>
          </p:cNvSpPr>
          <p:nvPr userDrawn="1"/>
        </p:nvSpPr>
        <p:spPr bwMode="auto">
          <a:xfrm>
            <a:off x="10608739" y="6548438"/>
            <a:ext cx="613443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100" dirty="0">
                <a:solidFill>
                  <a:schemeClr val="bg1"/>
                </a:solidFill>
                <a:latin typeface="Arial" charset="0"/>
                <a:ea typeface="+mn-ea"/>
              </a:rPr>
              <a:t>Seite</a:t>
            </a:r>
          </a:p>
        </p:txBody>
      </p:sp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0364" y="361954"/>
            <a:ext cx="4159250" cy="53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13" name="Grafik 1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363" y="6599238"/>
            <a:ext cx="1441450" cy="12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feld 3">
            <a:extLst>
              <a:ext uri="{FF2B5EF4-FFF2-40B4-BE49-F238E27FC236}">
                <a16:creationId xmlns:a16="http://schemas.microsoft.com/office/drawing/2014/main" id="{C26C6307-B1C2-4715-AE58-8611A4B4519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0739386" y="6547014"/>
            <a:ext cx="965591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fld id="{8D0160FB-CD21-445D-9769-23F2FCAEF145}" type="slidenum">
              <a:rPr lang="de-DE" sz="1100" smtClean="0">
                <a:solidFill>
                  <a:schemeClr val="bg1"/>
                </a:solidFill>
                <a:latin typeface="Arial" charset="0"/>
                <a:ea typeface="+mn-ea"/>
              </a:rPr>
              <a:pPr algn="ctr" eaLnBrk="1" hangingPunct="1">
                <a:defRPr/>
              </a:pPr>
              <a:t>‹#›</a:t>
            </a:fld>
            <a:r>
              <a:rPr lang="de-DE" sz="1100" dirty="0">
                <a:solidFill>
                  <a:schemeClr val="bg1"/>
                </a:solidFill>
                <a:latin typeface="Arial" charset="0"/>
                <a:ea typeface="+mn-ea"/>
              </a:rPr>
              <a:t> </a:t>
            </a:r>
          </a:p>
        </p:txBody>
      </p:sp>
      <p:sp>
        <p:nvSpPr>
          <p:cNvPr id="4" name="Textfeld 2">
            <a:extLst>
              <a:ext uri="{FF2B5EF4-FFF2-40B4-BE49-F238E27FC236}">
                <a16:creationId xmlns:a16="http://schemas.microsoft.com/office/drawing/2014/main" id="{9DF98067-2F79-41B7-B61E-458FF955E6F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602567" y="6531933"/>
            <a:ext cx="2345797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1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TSP mit Genetischen Algorithmen</a:t>
            </a:r>
            <a:endParaRPr lang="de-DE" sz="1100" dirty="0"/>
          </a:p>
        </p:txBody>
      </p:sp>
      <p:sp>
        <p:nvSpPr>
          <p:cNvPr id="7" name="Textfeld 2">
            <a:extLst>
              <a:ext uri="{FF2B5EF4-FFF2-40B4-BE49-F238E27FC236}">
                <a16:creationId xmlns:a16="http://schemas.microsoft.com/office/drawing/2014/main" id="{C6D7380B-FFCC-4560-A386-D958907E2EE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122730" y="6547014"/>
            <a:ext cx="89067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1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26.01.2020</a:t>
            </a:r>
            <a:endParaRPr lang="de-DE" sz="1100" dirty="0"/>
          </a:p>
        </p:txBody>
      </p:sp>
    </p:spTree>
    <p:extLst>
      <p:ext uri="{BB962C8B-B14F-4D97-AF65-F5344CB8AC3E}">
        <p14:creationId xmlns:p14="http://schemas.microsoft.com/office/powerpoint/2010/main" val="251311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75" r:id="rId2"/>
    <p:sldLayoutId id="2147483663" r:id="rId3"/>
    <p:sldLayoutId id="2147483676" r:id="rId4"/>
    <p:sldLayoutId id="2147483690" r:id="rId5"/>
    <p:sldLayoutId id="2147483691" r:id="rId6"/>
    <p:sldLayoutId id="2147483689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94" r:id="rId13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 kern="1200">
          <a:solidFill>
            <a:srgbClr val="4A5C66"/>
          </a:solidFill>
          <a:latin typeface="Arial" pitchFamily="34" charset="0"/>
          <a:ea typeface="MS PGothic" panose="020B0600070205080204" pitchFamily="34" charset="-128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4A5C66"/>
          </a:solidFill>
          <a:latin typeface="Arial" charset="0"/>
          <a:ea typeface="MS PGothic" panose="020B0600070205080204" pitchFamily="34" charset="-128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4A5C66"/>
          </a:solidFill>
          <a:latin typeface="Arial" charset="0"/>
          <a:ea typeface="MS PGothic" panose="020B0600070205080204" pitchFamily="34" charset="-128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4A5C66"/>
          </a:solidFill>
          <a:latin typeface="Arial" charset="0"/>
          <a:ea typeface="MS PGothic" panose="020B0600070205080204" pitchFamily="34" charset="-128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4A5C66"/>
          </a:solidFill>
          <a:latin typeface="Arial" charset="0"/>
          <a:ea typeface="MS PGothic" panose="020B0600070205080204" pitchFamily="34" charset="-128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266700" indent="-266700" algn="l" rtl="0" eaLnBrk="0" fontAlgn="base" hangingPunct="0">
        <a:spcBef>
          <a:spcPct val="20000"/>
        </a:spcBef>
        <a:spcAft>
          <a:spcPct val="0"/>
        </a:spcAft>
        <a:buClr>
          <a:srgbClr val="80BA24"/>
        </a:buClr>
        <a:buSzPct val="106000"/>
        <a:buFont typeface="Wingdings" panose="05000000000000000000" pitchFamily="2" charset="2"/>
        <a:buChar char="§"/>
        <a:defRPr kern="1200" baseline="0">
          <a:solidFill>
            <a:srgbClr val="4A5C66"/>
          </a:solidFill>
          <a:latin typeface="Arial" pitchFamily="34" charset="0"/>
          <a:ea typeface="MS PGothic" panose="020B0600070205080204" pitchFamily="34" charset="-128"/>
          <a:cs typeface="Arial" pitchFamily="34" charset="0"/>
        </a:defRPr>
      </a:lvl1pPr>
      <a:lvl2pPr marL="542925" indent="-276225" algn="l" rtl="0" eaLnBrk="0" fontAlgn="base" hangingPunct="0">
        <a:spcBef>
          <a:spcPct val="20000"/>
        </a:spcBef>
        <a:spcAft>
          <a:spcPct val="0"/>
        </a:spcAft>
        <a:buClr>
          <a:srgbClr val="80BA24"/>
        </a:buClr>
        <a:buSzPct val="90000"/>
        <a:buFont typeface="Wingdings" panose="05000000000000000000" pitchFamily="2" charset="2"/>
        <a:buChar char="§"/>
        <a:defRPr kern="1200">
          <a:solidFill>
            <a:srgbClr val="4A5C66"/>
          </a:solidFill>
          <a:latin typeface="Arial" pitchFamily="34" charset="0"/>
          <a:ea typeface="Arial" charset="0"/>
          <a:cs typeface="Arial" pitchFamily="34" charset="0"/>
        </a:defRPr>
      </a:lvl2pPr>
      <a:lvl3pPr marL="809625" indent="-266700" algn="l" rtl="0" eaLnBrk="0" fontAlgn="base" hangingPunct="0">
        <a:spcBef>
          <a:spcPct val="20000"/>
        </a:spcBef>
        <a:spcAft>
          <a:spcPct val="0"/>
        </a:spcAft>
        <a:buClr>
          <a:srgbClr val="80BA24"/>
        </a:buClr>
        <a:buSzPct val="80000"/>
        <a:buFont typeface="Wingdings" panose="05000000000000000000" pitchFamily="2" charset="2"/>
        <a:buChar char="§"/>
        <a:defRPr kern="1200">
          <a:solidFill>
            <a:srgbClr val="4A5C66"/>
          </a:solidFill>
          <a:latin typeface="Arial" pitchFamily="34" charset="0"/>
          <a:ea typeface="Arial" charset="0"/>
          <a:cs typeface="Arial" pitchFamily="34" charset="0"/>
        </a:defRPr>
      </a:lvl3pPr>
      <a:lvl4pPr marL="1076325" indent="-266700" algn="l" rtl="0" eaLnBrk="0" fontAlgn="base" hangingPunct="0">
        <a:spcBef>
          <a:spcPct val="20000"/>
        </a:spcBef>
        <a:spcAft>
          <a:spcPct val="0"/>
        </a:spcAft>
        <a:buClr>
          <a:srgbClr val="80BA24"/>
        </a:buClr>
        <a:buSzPct val="80000"/>
        <a:buFont typeface="Wingdings" panose="05000000000000000000" pitchFamily="2" charset="2"/>
        <a:buChar char="§"/>
        <a:defRPr kern="1200">
          <a:solidFill>
            <a:srgbClr val="4A5C66"/>
          </a:solidFill>
          <a:latin typeface="Arial" pitchFamily="34" charset="0"/>
          <a:ea typeface="Arial" charset="0"/>
          <a:cs typeface="Arial" pitchFamily="34" charset="0"/>
        </a:defRPr>
      </a:lvl4pPr>
      <a:lvl5pPr marL="1343025" indent="-266700" algn="l" rtl="0" eaLnBrk="0" fontAlgn="base" hangingPunct="0">
        <a:spcBef>
          <a:spcPct val="20000"/>
        </a:spcBef>
        <a:spcAft>
          <a:spcPct val="0"/>
        </a:spcAft>
        <a:buClr>
          <a:srgbClr val="80BA24"/>
        </a:buClr>
        <a:buSzPct val="80000"/>
        <a:buFont typeface="Wingdings" panose="05000000000000000000" pitchFamily="2" charset="2"/>
        <a:buChar char="§"/>
        <a:defRPr kern="1200">
          <a:solidFill>
            <a:srgbClr val="4A5C66"/>
          </a:solidFill>
          <a:latin typeface="Arial" pitchFamily="34" charset="0"/>
          <a:ea typeface="Arial" charset="0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elplatzhalter 1"/>
          <p:cNvSpPr>
            <a:spLocks noGrp="1"/>
          </p:cNvSpPr>
          <p:nvPr>
            <p:ph type="title"/>
          </p:nvPr>
        </p:nvSpPr>
        <p:spPr bwMode="auto">
          <a:xfrm>
            <a:off x="340787" y="229528"/>
            <a:ext cx="10076388" cy="751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Titelmasterformat durch Klicken </a:t>
            </a:r>
          </a:p>
        </p:txBody>
      </p:sp>
      <p:sp>
        <p:nvSpPr>
          <p:cNvPr id="1027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330422" y="1268413"/>
            <a:ext cx="11522602" cy="4968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Textmasterformate durch Klicken bearbeiten sieht normal aus</a:t>
            </a:r>
          </a:p>
        </p:txBody>
      </p:sp>
      <p:sp>
        <p:nvSpPr>
          <p:cNvPr id="1028" name="Rectangle 5"/>
          <p:cNvSpPr>
            <a:spLocks noChangeArrowheads="1"/>
          </p:cNvSpPr>
          <p:nvPr userDrawn="1"/>
        </p:nvSpPr>
        <p:spPr bwMode="auto">
          <a:xfrm>
            <a:off x="6" y="6497638"/>
            <a:ext cx="12187767" cy="360362"/>
          </a:xfrm>
          <a:prstGeom prst="rect">
            <a:avLst/>
          </a:prstGeom>
          <a:solidFill>
            <a:srgbClr val="4A5C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pic>
        <p:nvPicPr>
          <p:cNvPr id="13" name="Grafik 1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363" y="6599238"/>
            <a:ext cx="1441450" cy="12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4" descr="THM_Logo_RGB"/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9808" y="339612"/>
            <a:ext cx="1066192" cy="356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feld 2">
            <a:extLst>
              <a:ext uri="{FF2B5EF4-FFF2-40B4-BE49-F238E27FC236}">
                <a16:creationId xmlns:a16="http://schemas.microsoft.com/office/drawing/2014/main" id="{2BE956D5-B4A7-423D-BD7B-3898AFBFAE7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465643" y="6547014"/>
            <a:ext cx="1309229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1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Niklas Hartinger</a:t>
            </a:r>
            <a:endParaRPr lang="de-DE" sz="1100" dirty="0"/>
          </a:p>
        </p:txBody>
      </p:sp>
      <p:sp>
        <p:nvSpPr>
          <p:cNvPr id="17" name="Textfeld 3">
            <a:extLst>
              <a:ext uri="{FF2B5EF4-FFF2-40B4-BE49-F238E27FC236}">
                <a16:creationId xmlns:a16="http://schemas.microsoft.com/office/drawing/2014/main" id="{F8E96ADE-32FA-4E14-9E48-CD3FECD4D68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0608739" y="6548438"/>
            <a:ext cx="613443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100" dirty="0">
                <a:solidFill>
                  <a:schemeClr val="bg1"/>
                </a:solidFill>
                <a:latin typeface="Arial" charset="0"/>
                <a:ea typeface="+mn-ea"/>
              </a:rPr>
              <a:t>Seite</a:t>
            </a:r>
          </a:p>
        </p:txBody>
      </p:sp>
      <p:sp>
        <p:nvSpPr>
          <p:cNvPr id="19" name="Textfeld 3">
            <a:extLst>
              <a:ext uri="{FF2B5EF4-FFF2-40B4-BE49-F238E27FC236}">
                <a16:creationId xmlns:a16="http://schemas.microsoft.com/office/drawing/2014/main" id="{A08CC0A9-2922-4AA7-AA4F-B1E47659897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0739386" y="6551912"/>
            <a:ext cx="965591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fld id="{8D0160FB-CD21-445D-9769-23F2FCAEF145}" type="slidenum">
              <a:rPr lang="de-DE" sz="1100" smtClean="0">
                <a:solidFill>
                  <a:schemeClr val="bg1"/>
                </a:solidFill>
                <a:latin typeface="Arial" charset="0"/>
                <a:ea typeface="+mn-ea"/>
              </a:rPr>
              <a:pPr algn="ctr" eaLnBrk="1" hangingPunct="1">
                <a:defRPr/>
              </a:pPr>
              <a:t>‹#›</a:t>
            </a:fld>
            <a:endParaRPr lang="de-DE" sz="1100" dirty="0">
              <a:solidFill>
                <a:schemeClr val="bg1"/>
              </a:solidFill>
              <a:latin typeface="Arial" charset="0"/>
              <a:ea typeface="+mn-ea"/>
            </a:endParaRPr>
          </a:p>
        </p:txBody>
      </p:sp>
      <p:sp>
        <p:nvSpPr>
          <p:cNvPr id="21" name="Textfeld 2">
            <a:extLst>
              <a:ext uri="{FF2B5EF4-FFF2-40B4-BE49-F238E27FC236}">
                <a16:creationId xmlns:a16="http://schemas.microsoft.com/office/drawing/2014/main" id="{0D0A44AB-A619-4938-AAF7-BF0C0E64738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602568" y="6531933"/>
            <a:ext cx="2418319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1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TSP mit Genetischen Algorithmen</a:t>
            </a:r>
            <a:endParaRPr lang="de-DE" sz="1100" dirty="0"/>
          </a:p>
        </p:txBody>
      </p:sp>
      <p:sp>
        <p:nvSpPr>
          <p:cNvPr id="23" name="Textfeld 2">
            <a:extLst>
              <a:ext uri="{FF2B5EF4-FFF2-40B4-BE49-F238E27FC236}">
                <a16:creationId xmlns:a16="http://schemas.microsoft.com/office/drawing/2014/main" id="{3E391A5C-1E38-4284-8026-541E81AF2B8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122730" y="6547014"/>
            <a:ext cx="89067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1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26.01.2020</a:t>
            </a:r>
            <a:endParaRPr lang="de-DE" sz="1100" dirty="0"/>
          </a:p>
        </p:txBody>
      </p:sp>
    </p:spTree>
    <p:extLst>
      <p:ext uri="{BB962C8B-B14F-4D97-AF65-F5344CB8AC3E}">
        <p14:creationId xmlns:p14="http://schemas.microsoft.com/office/powerpoint/2010/main" val="3186532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92" r:id="rId6"/>
    <p:sldLayoutId id="2147483693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95" r:id="rId13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 kern="1200">
          <a:solidFill>
            <a:srgbClr val="4A5C66"/>
          </a:solidFill>
          <a:latin typeface="Arial" pitchFamily="34" charset="0"/>
          <a:ea typeface="MS PGothic" panose="020B0600070205080204" pitchFamily="34" charset="-128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4A5C66"/>
          </a:solidFill>
          <a:latin typeface="Arial" charset="0"/>
          <a:ea typeface="MS PGothic" panose="020B0600070205080204" pitchFamily="34" charset="-128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4A5C66"/>
          </a:solidFill>
          <a:latin typeface="Arial" charset="0"/>
          <a:ea typeface="MS PGothic" panose="020B0600070205080204" pitchFamily="34" charset="-128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4A5C66"/>
          </a:solidFill>
          <a:latin typeface="Arial" charset="0"/>
          <a:ea typeface="MS PGothic" panose="020B0600070205080204" pitchFamily="34" charset="-128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4A5C66"/>
          </a:solidFill>
          <a:latin typeface="Arial" charset="0"/>
          <a:ea typeface="MS PGothic" panose="020B0600070205080204" pitchFamily="34" charset="-128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0" indent="0" algn="l" rtl="0" eaLnBrk="0" fontAlgn="base" hangingPunct="0">
        <a:spcBef>
          <a:spcPct val="20000"/>
        </a:spcBef>
        <a:spcAft>
          <a:spcPct val="0"/>
        </a:spcAft>
        <a:buClr>
          <a:srgbClr val="80BA24"/>
        </a:buClr>
        <a:buSzPct val="106000"/>
        <a:buFontTx/>
        <a:buNone/>
        <a:defRPr kern="1200" baseline="0">
          <a:solidFill>
            <a:srgbClr val="4A5C66"/>
          </a:solidFill>
          <a:latin typeface="Arial" pitchFamily="34" charset="0"/>
          <a:ea typeface="MS PGothic" panose="020B0600070205080204" pitchFamily="34" charset="-128"/>
          <a:cs typeface="Arial" pitchFamily="34" charset="0"/>
        </a:defRPr>
      </a:lvl1pPr>
      <a:lvl2pPr marL="266700" indent="0" algn="l" rtl="0" eaLnBrk="0" fontAlgn="base" hangingPunct="0">
        <a:spcBef>
          <a:spcPct val="20000"/>
        </a:spcBef>
        <a:spcAft>
          <a:spcPct val="0"/>
        </a:spcAft>
        <a:buClr>
          <a:srgbClr val="80BA24"/>
        </a:buClr>
        <a:buSzPct val="90000"/>
        <a:buFontTx/>
        <a:buNone/>
        <a:defRPr kern="1200">
          <a:solidFill>
            <a:srgbClr val="4A5C66"/>
          </a:solidFill>
          <a:latin typeface="Arial" pitchFamily="34" charset="0"/>
          <a:ea typeface="Arial" charset="0"/>
          <a:cs typeface="Arial" pitchFamily="34" charset="0"/>
        </a:defRPr>
      </a:lvl2pPr>
      <a:lvl3pPr marL="542925" indent="0" algn="l" rtl="0" eaLnBrk="0" fontAlgn="base" hangingPunct="0">
        <a:spcBef>
          <a:spcPct val="20000"/>
        </a:spcBef>
        <a:spcAft>
          <a:spcPct val="0"/>
        </a:spcAft>
        <a:buClr>
          <a:srgbClr val="80BA24"/>
        </a:buClr>
        <a:buSzPct val="80000"/>
        <a:buFontTx/>
        <a:buNone/>
        <a:defRPr kern="1200">
          <a:solidFill>
            <a:srgbClr val="4A5C66"/>
          </a:solidFill>
          <a:latin typeface="Arial" pitchFamily="34" charset="0"/>
          <a:ea typeface="Arial" charset="0"/>
          <a:cs typeface="Arial" pitchFamily="34" charset="0"/>
        </a:defRPr>
      </a:lvl3pPr>
      <a:lvl4pPr marL="809625" indent="0" algn="l" rtl="0" eaLnBrk="0" fontAlgn="base" hangingPunct="0">
        <a:spcBef>
          <a:spcPct val="20000"/>
        </a:spcBef>
        <a:spcAft>
          <a:spcPct val="0"/>
        </a:spcAft>
        <a:buClr>
          <a:srgbClr val="80BA24"/>
        </a:buClr>
        <a:buSzPct val="80000"/>
        <a:buFontTx/>
        <a:buNone/>
        <a:defRPr kern="1200">
          <a:solidFill>
            <a:srgbClr val="4A5C66"/>
          </a:solidFill>
          <a:latin typeface="Arial" pitchFamily="34" charset="0"/>
          <a:ea typeface="Arial" charset="0"/>
          <a:cs typeface="Arial" pitchFamily="34" charset="0"/>
        </a:defRPr>
      </a:lvl4pPr>
      <a:lvl5pPr marL="1076325" indent="0" algn="l" rtl="0" eaLnBrk="0" fontAlgn="base" hangingPunct="0">
        <a:spcBef>
          <a:spcPct val="20000"/>
        </a:spcBef>
        <a:spcAft>
          <a:spcPct val="0"/>
        </a:spcAft>
        <a:buClr>
          <a:srgbClr val="80BA24"/>
        </a:buClr>
        <a:buSzPct val="80000"/>
        <a:buFontTx/>
        <a:buNone/>
        <a:defRPr kern="1200">
          <a:solidFill>
            <a:srgbClr val="4A5C66"/>
          </a:solidFill>
          <a:latin typeface="Arial" pitchFamily="34" charset="0"/>
          <a:ea typeface="Arial" charset="0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orient="horz" pos="3929">
          <p15:clr>
            <a:srgbClr val="F26B43"/>
          </p15:clr>
        </p15:guide>
        <p15:guide id="3" orient="horz" pos="799">
          <p15:clr>
            <a:srgbClr val="F26B43"/>
          </p15:clr>
        </p15:guide>
        <p15:guide id="4" pos="211">
          <p15:clr>
            <a:srgbClr val="F26B43"/>
          </p15:clr>
        </p15:guide>
        <p15:guide id="5" pos="7469">
          <p15:clr>
            <a:srgbClr val="F26B43"/>
          </p15:clr>
        </p15:guide>
        <p15:guide id="6" pos="656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3E82A634-DF63-4535-8D80-3694CD4FA959}"/>
              </a:ext>
            </a:extLst>
          </p:cNvPr>
          <p:cNvSpPr txBox="1"/>
          <p:nvPr/>
        </p:nvSpPr>
        <p:spPr>
          <a:xfrm>
            <a:off x="5591908" y="4431323"/>
            <a:ext cx="6342184" cy="1739232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48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TSP mit Genetischen Algorithmen</a:t>
            </a:r>
          </a:p>
        </p:txBody>
      </p:sp>
    </p:spTree>
    <p:extLst>
      <p:ext uri="{BB962C8B-B14F-4D97-AF65-F5344CB8AC3E}">
        <p14:creationId xmlns:p14="http://schemas.microsoft.com/office/powerpoint/2010/main" val="30029115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54D53-FA1B-4880-A1CF-56289B50C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Realisierung – Individuen und Populationen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AF0244-9C1E-4459-9C2A-A8603F6102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761" y="2151356"/>
            <a:ext cx="6935848" cy="2730175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0E07227E-C642-4D74-B469-34D1CD0FF40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430609" y="1432264"/>
            <a:ext cx="4391503" cy="4868523"/>
          </a:xfrm>
        </p:spPr>
        <p:txBody>
          <a:bodyPr/>
          <a:lstStyle/>
          <a:p>
            <a:pPr lvl="1"/>
            <a:r>
              <a:rPr lang="de-DE" dirty="0"/>
              <a:t>Population:</a:t>
            </a:r>
          </a:p>
          <a:p>
            <a:pPr marL="552450" lvl="1" indent="-285750">
              <a:buFont typeface="Arial" panose="020B0604020202020204" pitchFamily="34" charset="0"/>
              <a:buChar char="•"/>
            </a:pPr>
            <a:r>
              <a:rPr lang="de-DE" dirty="0"/>
              <a:t>Menge an Individuen</a:t>
            </a:r>
          </a:p>
          <a:p>
            <a:pPr marL="552450" lvl="1" indent="-285750">
              <a:buFont typeface="Arial" panose="020B0604020202020204" pitchFamily="34" charset="0"/>
              <a:buChar char="•"/>
            </a:pPr>
            <a:r>
              <a:rPr lang="de-DE" dirty="0"/>
              <a:t>Hält die Start-Stadt</a:t>
            </a:r>
          </a:p>
          <a:p>
            <a:pPr marL="552450" lvl="1" indent="-285750">
              <a:buFont typeface="Arial" panose="020B0604020202020204" pitchFamily="34" charset="0"/>
              <a:buChar char="•"/>
            </a:pPr>
            <a:r>
              <a:rPr lang="de-DE" dirty="0"/>
              <a:t>Hält die Distanzen</a:t>
            </a:r>
          </a:p>
          <a:p>
            <a:pPr marL="552450" lvl="1" indent="-285750">
              <a:buFont typeface="Arial" panose="020B0604020202020204" pitchFamily="34" charset="0"/>
              <a:buChar char="•"/>
            </a:pPr>
            <a:r>
              <a:rPr lang="de-DE" dirty="0"/>
              <a:t>Methoden um den Umgang mit Individuen zu erleichern</a:t>
            </a:r>
          </a:p>
          <a:p>
            <a:pPr marL="552450" lvl="1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lvl="1"/>
            <a:r>
              <a:rPr lang="de-DE" dirty="0"/>
              <a:t>Individuun:</a:t>
            </a:r>
          </a:p>
          <a:p>
            <a:pPr marL="552450" lvl="1" indent="-285750">
              <a:buFont typeface="Arial" panose="020B0604020202020204" pitchFamily="34" charset="0"/>
              <a:buChar char="•"/>
            </a:pPr>
            <a:r>
              <a:rPr lang="de-DE" dirty="0"/>
              <a:t>Hält das Chromosom</a:t>
            </a:r>
          </a:p>
          <a:p>
            <a:pPr marL="552450" lvl="1" indent="-285750">
              <a:buFont typeface="Arial" panose="020B0604020202020204" pitchFamily="34" charset="0"/>
              <a:buChar char="•"/>
            </a:pPr>
            <a:r>
              <a:rPr lang="de-DE" dirty="0"/>
              <a:t>Fitness- und Rating-Funktion werden beim Erstellen übergeben</a:t>
            </a:r>
          </a:p>
          <a:p>
            <a:pPr marL="552450" lvl="1" indent="-285750">
              <a:buFont typeface="Arial" panose="020B0604020202020204" pitchFamily="34" charset="0"/>
              <a:buChar char="•"/>
            </a:pPr>
            <a:r>
              <a:rPr lang="de-DE" dirty="0"/>
              <a:t>Methode um das Chromosom zu prüfen</a:t>
            </a:r>
          </a:p>
        </p:txBody>
      </p:sp>
    </p:spTree>
    <p:extLst>
      <p:ext uri="{BB962C8B-B14F-4D97-AF65-F5344CB8AC3E}">
        <p14:creationId xmlns:p14="http://schemas.microsoft.com/office/powerpoint/2010/main" val="32394792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90ED4-464F-48BA-95F4-521823CC1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Beispiel einer Rating und Fitness-Funktion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94BE3041-B77B-47DC-99BC-A128A7E68E17}"/>
              </a:ext>
            </a:extLst>
          </p:cNvPr>
          <p:cNvSpPr>
            <a:spLocks noGrp="1" noChangeArrowheads="1"/>
          </p:cNvSpPr>
          <p:nvPr>
            <p:ph type="body" sz="quarter" idx="11"/>
          </p:nvPr>
        </p:nvSpPr>
        <p:spPr bwMode="auto">
          <a:xfrm>
            <a:off x="334963" y="1342265"/>
            <a:ext cx="7369582" cy="403187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1600" dirty="0">
                <a:solidFill>
                  <a:schemeClr val="accent6">
                    <a:lumMod val="75000"/>
                  </a:schemeClr>
                </a:solidFill>
                <a:latin typeface="JetBrains Mono"/>
              </a:rPr>
              <a:t>double</a:t>
            </a:r>
            <a:r>
              <a:rPr kumimoji="0" lang="de-DE" altLang="de-DE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func_rating(idx_start,  chromosome, distances){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int city_a, city_b;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int rating = 0;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costs += get_distance(idx_start, 0, distances);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JetBrains Mono"/>
              </a:rPr>
              <a:t>for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(unsigned int i = 0; i &lt; chromosome.size() - 1; ++i)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city_a = chromosome.at(i);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city_b = chromosome.at(i + 1);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rating += get_distance(city_a, city_b, distances);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rating += get_distance(chromosome.at(chromosome.size() - 1), idx_start, distances);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JetBrains Mono"/>
              </a:rPr>
              <a:t>return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rating;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lang="de-DE" altLang="de-DE" sz="1600" dirty="0">
                <a:solidFill>
                  <a:srgbClr val="000000"/>
                </a:solidFill>
                <a:latin typeface="JetBrains Mono"/>
              </a:rPr>
            </a:br>
            <a:r>
              <a:rPr lang="en-US" altLang="de-DE" sz="1600" dirty="0">
                <a:solidFill>
                  <a:schemeClr val="accent6">
                    <a:lumMod val="75000"/>
                  </a:schemeClr>
                </a:solidFill>
                <a:latin typeface="JetBrains Mono"/>
              </a:rPr>
              <a:t>double</a:t>
            </a:r>
            <a:r>
              <a:rPr lang="en-US" altLang="de-DE" sz="1600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altLang="de-DE" sz="1600" dirty="0" err="1">
                <a:solidFill>
                  <a:srgbClr val="000000"/>
                </a:solidFill>
                <a:latin typeface="JetBrains Mono"/>
              </a:rPr>
              <a:t>func_fitness</a:t>
            </a:r>
            <a:r>
              <a:rPr lang="en-US" altLang="de-DE" sz="1600" dirty="0">
                <a:solidFill>
                  <a:srgbClr val="000000"/>
                </a:solidFill>
                <a:latin typeface="JetBrains Mono"/>
              </a:rPr>
              <a:t>(double rating){</a:t>
            </a:r>
            <a:br>
              <a:rPr lang="de-DE" altLang="de-DE" sz="1600" dirty="0">
                <a:solidFill>
                  <a:srgbClr val="000000"/>
                </a:solidFill>
                <a:latin typeface="JetBrains Mono"/>
              </a:rPr>
            </a:br>
            <a:r>
              <a:rPr lang="de-DE" altLang="de-DE" sz="1600" dirty="0">
                <a:solidFill>
                  <a:srgbClr val="000000"/>
                </a:solidFill>
                <a:latin typeface="JetBrains Mono"/>
              </a:rPr>
              <a:t>    </a:t>
            </a:r>
            <a:r>
              <a:rPr lang="de-DE" altLang="de-DE" sz="1600" dirty="0">
                <a:solidFill>
                  <a:schemeClr val="accent6">
                    <a:lumMod val="75000"/>
                  </a:schemeClr>
                </a:solidFill>
                <a:latin typeface="JetBrains Mono"/>
              </a:rPr>
              <a:t>return</a:t>
            </a:r>
            <a:r>
              <a:rPr lang="de-DE" altLang="de-DE" sz="1600" dirty="0">
                <a:solidFill>
                  <a:srgbClr val="000000"/>
                </a:solidFill>
                <a:latin typeface="JetBrains Mono"/>
              </a:rPr>
              <a:t> -rating;</a:t>
            </a:r>
            <a:br>
              <a:rPr lang="de-DE" altLang="de-DE" sz="1600" dirty="0">
                <a:solidFill>
                  <a:srgbClr val="000000"/>
                </a:solidFill>
                <a:latin typeface="JetBrains Mono"/>
              </a:rPr>
            </a:br>
            <a:r>
              <a:rPr lang="de-DE" altLang="de-DE" sz="1600" dirty="0">
                <a:solidFill>
                  <a:srgbClr val="000000"/>
                </a:solidFill>
                <a:latin typeface="JetBrains Mono"/>
              </a:rPr>
              <a:t>}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AF11B111-D5B6-42A6-BE5F-E1E70D1A4ACC}"/>
              </a:ext>
            </a:extLst>
          </p:cNvPr>
          <p:cNvSpPr txBox="1">
            <a:spLocks/>
          </p:cNvSpPr>
          <p:nvPr/>
        </p:nvSpPr>
        <p:spPr bwMode="auto">
          <a:xfrm>
            <a:off x="7430610" y="1342265"/>
            <a:ext cx="4660776" cy="20046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106000"/>
              <a:buFontTx/>
              <a:buNone/>
              <a:defRPr kern="1200" baseline="0">
                <a:solidFill>
                  <a:srgbClr val="4A5C66"/>
                </a:solidFill>
                <a:latin typeface="Arial" pitchFamily="34" charset="0"/>
                <a:ea typeface="MS PGothic" panose="020B0600070205080204" pitchFamily="34" charset="-128"/>
                <a:cs typeface="Arial" pitchFamily="34" charset="0"/>
              </a:defRPr>
            </a:lvl1pPr>
            <a:lvl2pPr marL="2667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9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2pPr>
            <a:lvl3pPr marL="542925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3pPr>
            <a:lvl4pPr marL="809625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4pPr>
            <a:lvl5pPr marL="1076325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de-DE" sz="18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Beispiel einer Rating-Funktion: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18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Summe aller Distanzen zwischen Städten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1800" dirty="0"/>
              <a:t>Legt das Optimierungskriterium fest</a:t>
            </a:r>
            <a:endParaRPr lang="de-DE" sz="1800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168B67B0-C091-4BC7-BEC1-7CB3A2B2A1ED}"/>
              </a:ext>
            </a:extLst>
          </p:cNvPr>
          <p:cNvSpPr txBox="1">
            <a:spLocks/>
          </p:cNvSpPr>
          <p:nvPr/>
        </p:nvSpPr>
        <p:spPr bwMode="auto">
          <a:xfrm>
            <a:off x="7368466" y="4069189"/>
            <a:ext cx="4660776" cy="20046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106000"/>
              <a:buFontTx/>
              <a:buNone/>
              <a:defRPr kern="1200" baseline="0">
                <a:solidFill>
                  <a:srgbClr val="4A5C66"/>
                </a:solidFill>
                <a:latin typeface="Arial" pitchFamily="34" charset="0"/>
                <a:ea typeface="MS PGothic" panose="020B0600070205080204" pitchFamily="34" charset="-128"/>
                <a:cs typeface="Arial" pitchFamily="34" charset="0"/>
              </a:defRPr>
            </a:lvl1pPr>
            <a:lvl2pPr marL="2667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9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2pPr>
            <a:lvl3pPr marL="542925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3pPr>
            <a:lvl4pPr marL="809625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4pPr>
            <a:lvl5pPr marL="1076325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de-DE" sz="18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Beispiel einer Fitness-Funktion: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18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Negative Distanz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18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Stadt mit höchster Fitness hat somit niedrigste Distanz. Fitter = Besser</a:t>
            </a:r>
          </a:p>
        </p:txBody>
      </p:sp>
    </p:spTree>
    <p:extLst>
      <p:ext uri="{BB962C8B-B14F-4D97-AF65-F5344CB8AC3E}">
        <p14:creationId xmlns:p14="http://schemas.microsoft.com/office/powerpoint/2010/main" val="19923782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52616-A1AA-4C30-9C7B-DBB341454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Realisierung – Marriage-Algorithmus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20BCF92C-8AF0-4D8F-A22A-3FD21EB68B95}"/>
              </a:ext>
            </a:extLst>
          </p:cNvPr>
          <p:cNvSpPr>
            <a:spLocks noGrp="1" noChangeArrowheads="1"/>
          </p:cNvSpPr>
          <p:nvPr>
            <p:ph type="body" sz="quarter" idx="11"/>
          </p:nvPr>
        </p:nvSpPr>
        <p:spPr bwMode="auto">
          <a:xfrm>
            <a:off x="334963" y="1036935"/>
            <a:ext cx="6437981" cy="537377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de-DE" altLang="de-DE" sz="1200" dirty="0">
                <a:solidFill>
                  <a:schemeClr val="accent6">
                    <a:lumMod val="75000"/>
                  </a:schemeClr>
                </a:solidFill>
              </a:rPr>
              <a:t>std::pair&lt;int, int&gt;</a:t>
            </a:r>
            <a:r>
              <a:rPr lang="de-DE" altLang="de-DE" sz="1200" dirty="0"/>
              <a:t> marriage_roulette_reversed(Population &amp;population) {</a:t>
            </a:r>
          </a:p>
          <a:p>
            <a:r>
              <a:rPr lang="de-DE" altLang="de-DE" sz="1200" dirty="0"/>
              <a:t>    std::pair&lt;int, int&gt; pair = std::make_pair(-1, -1);</a:t>
            </a:r>
          </a:p>
          <a:p>
            <a:r>
              <a:rPr lang="de-DE" altLang="de-DE" sz="1200" dirty="0"/>
              <a:t>    int sum = 0;</a:t>
            </a:r>
          </a:p>
          <a:p>
            <a:r>
              <a:rPr lang="de-DE" altLang="de-DE" sz="1200" dirty="0"/>
              <a:t>    int worst_fitness_of_population = (int) population.get_lowest_fitness_individual()</a:t>
            </a:r>
          </a:p>
          <a:p>
            <a:r>
              <a:rPr lang="de-DE" altLang="de-DE" sz="1200" dirty="0"/>
              <a:t>			.get_last_calculates_fitness();</a:t>
            </a:r>
          </a:p>
          <a:p>
            <a:r>
              <a:rPr lang="de-DE" altLang="de-DE" sz="1200" dirty="0"/>
              <a:t>    </a:t>
            </a:r>
            <a:r>
              <a:rPr lang="de-DE" altLang="de-DE" sz="1200" dirty="0">
                <a:solidFill>
                  <a:schemeClr val="accent6">
                    <a:lumMod val="75000"/>
                  </a:schemeClr>
                </a:solidFill>
              </a:rPr>
              <a:t>for</a:t>
            </a:r>
            <a:r>
              <a:rPr lang="de-DE" altLang="de-DE" sz="1200" dirty="0"/>
              <a:t> (auto &amp;it : population.get_individuals()) {</a:t>
            </a:r>
          </a:p>
          <a:p>
            <a:r>
              <a:rPr lang="de-DE" altLang="de-DE" sz="1200" dirty="0"/>
              <a:t>        sum += (int) it.get_last_calculates_fitness() - worst_fitness_of_population;</a:t>
            </a:r>
          </a:p>
          <a:p>
            <a:r>
              <a:rPr lang="de-DE" altLang="de-DE" sz="1200" dirty="0"/>
              <a:t>    }</a:t>
            </a:r>
          </a:p>
          <a:p>
            <a:r>
              <a:rPr lang="de-DE" altLang="de-DE" sz="1200" dirty="0"/>
              <a:t>    int value_p1 = random(sum);</a:t>
            </a:r>
          </a:p>
          <a:p>
            <a:r>
              <a:rPr lang="de-DE" altLang="de-DE" sz="1200" dirty="0"/>
              <a:t>    int value_p2 = random(sum);</a:t>
            </a:r>
          </a:p>
          <a:p>
            <a:endParaRPr lang="de-DE" altLang="de-DE" sz="1200" dirty="0"/>
          </a:p>
          <a:p>
            <a:r>
              <a:rPr lang="de-DE" altLang="de-DE" sz="1200" dirty="0"/>
              <a:t>    int value = 0;</a:t>
            </a:r>
          </a:p>
          <a:p>
            <a:r>
              <a:rPr lang="de-DE" altLang="de-DE" sz="1200" dirty="0"/>
              <a:t>    </a:t>
            </a:r>
            <a:r>
              <a:rPr lang="de-DE" altLang="de-DE" sz="1200" dirty="0">
                <a:solidFill>
                  <a:schemeClr val="accent6">
                    <a:lumMod val="75000"/>
                  </a:schemeClr>
                </a:solidFill>
              </a:rPr>
              <a:t>for</a:t>
            </a:r>
            <a:r>
              <a:rPr lang="de-DE" altLang="de-DE" sz="1200" dirty="0"/>
              <a:t> (unsigned int current_idx = 0; current_idx &lt; population.size(); ++current_idx) {</a:t>
            </a:r>
          </a:p>
          <a:p>
            <a:r>
              <a:rPr lang="de-DE" altLang="de-DE" sz="1200" dirty="0"/>
              <a:t>        value += (int) population.get_individuals().at(current_idx).get_last_calculates_fitness() -</a:t>
            </a:r>
          </a:p>
          <a:p>
            <a:r>
              <a:rPr lang="de-DE" altLang="de-DE" sz="1200" dirty="0"/>
              <a:t>                 worst_fitness_of_population;</a:t>
            </a:r>
          </a:p>
          <a:p>
            <a:r>
              <a:rPr lang="de-DE" altLang="de-DE" sz="1200" dirty="0"/>
              <a:t>        </a:t>
            </a:r>
            <a:r>
              <a:rPr lang="de-DE" altLang="de-DE" sz="1200" dirty="0">
                <a:solidFill>
                  <a:schemeClr val="accent6">
                    <a:lumMod val="75000"/>
                  </a:schemeClr>
                </a:solidFill>
              </a:rPr>
              <a:t>if</a:t>
            </a:r>
            <a:r>
              <a:rPr lang="de-DE" altLang="de-DE" sz="1200" dirty="0"/>
              <a:t> (value_p1 &lt;= value &amp;&amp; pair.first &lt; 0) {</a:t>
            </a:r>
          </a:p>
          <a:p>
            <a:r>
              <a:rPr lang="de-DE" altLang="de-DE" sz="1200" dirty="0"/>
              <a:t>            pair.first = current_idx;</a:t>
            </a:r>
          </a:p>
          <a:p>
            <a:r>
              <a:rPr lang="de-DE" altLang="de-DE" sz="1200" dirty="0"/>
              <a:t>        }</a:t>
            </a:r>
          </a:p>
          <a:p>
            <a:r>
              <a:rPr lang="de-DE" altLang="de-DE" sz="1200" dirty="0"/>
              <a:t>        </a:t>
            </a:r>
            <a:r>
              <a:rPr lang="de-DE" altLang="de-DE" sz="1200" dirty="0">
                <a:solidFill>
                  <a:schemeClr val="accent6">
                    <a:lumMod val="75000"/>
                  </a:schemeClr>
                </a:solidFill>
              </a:rPr>
              <a:t>if</a:t>
            </a:r>
            <a:r>
              <a:rPr lang="de-DE" altLang="de-DE" sz="1200" dirty="0"/>
              <a:t> (value_p2 &lt;= value &amp;&amp; pair.second &lt; 0) {</a:t>
            </a:r>
          </a:p>
          <a:p>
            <a:r>
              <a:rPr lang="de-DE" altLang="de-DE" sz="1200" dirty="0"/>
              <a:t>            pair.second = current_idx;</a:t>
            </a:r>
          </a:p>
          <a:p>
            <a:r>
              <a:rPr lang="de-DE" altLang="de-DE" sz="1200" dirty="0"/>
              <a:t>        }</a:t>
            </a:r>
          </a:p>
          <a:p>
            <a:r>
              <a:rPr lang="de-DE" altLang="de-DE" sz="1200" dirty="0"/>
              <a:t>    }</a:t>
            </a:r>
          </a:p>
          <a:p>
            <a:r>
              <a:rPr lang="de-DE" altLang="de-DE" sz="1200" dirty="0"/>
              <a:t>    </a:t>
            </a:r>
            <a:r>
              <a:rPr lang="de-DE" altLang="de-DE" sz="1200" dirty="0">
                <a:solidFill>
                  <a:schemeClr val="accent6">
                    <a:lumMod val="75000"/>
                  </a:schemeClr>
                </a:solidFill>
              </a:rPr>
              <a:t>return</a:t>
            </a:r>
            <a:r>
              <a:rPr lang="de-DE" altLang="de-DE" sz="1200" dirty="0"/>
              <a:t> pair;</a:t>
            </a:r>
          </a:p>
          <a:p>
            <a:r>
              <a:rPr lang="de-DE" altLang="de-DE" sz="1200" dirty="0"/>
              <a:t>}</a:t>
            </a: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3F1B289A-E92F-4F71-953D-F1F5A06FC99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45194336"/>
              </p:ext>
            </p:extLst>
          </p:nvPr>
        </p:nvGraphicFramePr>
        <p:xfrm>
          <a:off x="7065818" y="766618"/>
          <a:ext cx="4791219" cy="28725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D101E3F3-9FE9-445D-BC8B-4F38BF93F5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8476268"/>
              </p:ext>
            </p:extLst>
          </p:nvPr>
        </p:nvGraphicFramePr>
        <p:xfrm>
          <a:off x="7666181" y="3790474"/>
          <a:ext cx="3950988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6996">
                  <a:extLst>
                    <a:ext uri="{9D8B030D-6E8A-4147-A177-3AD203B41FA5}">
                      <a16:colId xmlns:a16="http://schemas.microsoft.com/office/drawing/2014/main" val="3648633298"/>
                    </a:ext>
                  </a:extLst>
                </a:gridCol>
                <a:gridCol w="1316996">
                  <a:extLst>
                    <a:ext uri="{9D8B030D-6E8A-4147-A177-3AD203B41FA5}">
                      <a16:colId xmlns:a16="http://schemas.microsoft.com/office/drawing/2014/main" val="654060580"/>
                    </a:ext>
                  </a:extLst>
                </a:gridCol>
                <a:gridCol w="1316996">
                  <a:extLst>
                    <a:ext uri="{9D8B030D-6E8A-4147-A177-3AD203B41FA5}">
                      <a16:colId xmlns:a16="http://schemas.microsoft.com/office/drawing/2014/main" val="2320727881"/>
                    </a:ext>
                  </a:extLst>
                </a:gridCol>
              </a:tblGrid>
              <a:tr h="295649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Individuum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Fitness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Delta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7688332"/>
                  </a:ext>
                </a:extLst>
              </a:tr>
              <a:tr h="318669"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2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-1180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820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063371"/>
                  </a:ext>
                </a:extLst>
              </a:tr>
              <a:tr h="318669"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-1680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8199957"/>
                  </a:ext>
                </a:extLst>
              </a:tr>
              <a:tr h="318669"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rgbClr val="00B05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-1860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5810493"/>
                  </a:ext>
                </a:extLst>
              </a:tr>
              <a:tr h="318669"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rgbClr val="7030A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-1880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3406555"/>
                  </a:ext>
                </a:extLst>
              </a:tr>
              <a:tr h="318669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09561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64404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52616-A1AA-4C30-9C7B-DBB341454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Realisierung – Crossover-Algorithmen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A8A32B-2F75-48CD-BCFD-7CF98F3B67E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Wichtigster Teil der Genetischen Algorithmen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Definiert wie aus zwei Eltern nachkommen generiert werden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Unsere Bibliothek enthält folgende Verfahren:</a:t>
            </a:r>
          </a:p>
          <a:p>
            <a:pPr marL="552450" lvl="1" indent="-285750">
              <a:buFont typeface="Arial" panose="020B0604020202020204" pitchFamily="34" charset="0"/>
              <a:buChar char="•"/>
            </a:pPr>
            <a:r>
              <a:rPr lang="de-DE" dirty="0"/>
              <a:t>Partially-Matched-Crossover</a:t>
            </a:r>
          </a:p>
          <a:p>
            <a:pPr marL="552450" lvl="1" indent="-285750">
              <a:buFont typeface="Arial" panose="020B0604020202020204" pitchFamily="34" charset="0"/>
              <a:buChar char="•"/>
            </a:pPr>
            <a:r>
              <a:rPr lang="de-DE" dirty="0"/>
              <a:t>Order-Crossover</a:t>
            </a:r>
          </a:p>
          <a:p>
            <a:pPr marL="552450" lvl="1" indent="-285750">
              <a:buFont typeface="Arial" panose="020B0604020202020204" pitchFamily="34" charset="0"/>
              <a:buChar char="•"/>
            </a:pPr>
            <a:r>
              <a:rPr lang="de-DE" dirty="0"/>
              <a:t>Cycle-Crossover-All-Cycles</a:t>
            </a:r>
          </a:p>
          <a:p>
            <a:pPr marL="552450" lvl="1" indent="-285750">
              <a:buFont typeface="Arial" panose="020B0604020202020204" pitchFamily="34" charset="0"/>
              <a:buChar char="•"/>
            </a:pPr>
            <a:r>
              <a:rPr lang="de-DE" dirty="0"/>
              <a:t>Cycle-Crossover-One-Cyle</a:t>
            </a:r>
          </a:p>
          <a:p>
            <a:pPr marL="552450" lvl="1" indent="-285750">
              <a:buFont typeface="Arial" panose="020B0604020202020204" pitchFamily="34" charset="0"/>
              <a:buChar char="•"/>
            </a:pPr>
            <a:r>
              <a:rPr lang="de-DE" dirty="0"/>
              <a:t>Edge-Recombination-Crossover</a:t>
            </a:r>
          </a:p>
        </p:txBody>
      </p:sp>
    </p:spTree>
    <p:extLst>
      <p:ext uri="{BB962C8B-B14F-4D97-AF65-F5344CB8AC3E}">
        <p14:creationId xmlns:p14="http://schemas.microsoft.com/office/powerpoint/2010/main" val="13466888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388D8-106E-40D0-A4BD-5FF4C2E29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Realisierung – Partially-Matches-Crossover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F1354A-B6A2-451D-B387-D4D8507220E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34963" y="1280160"/>
            <a:ext cx="6101348" cy="4534714"/>
          </a:xfrm>
        </p:spPr>
        <p:txBody>
          <a:bodyPr/>
          <a:lstStyle/>
          <a:p>
            <a:r>
              <a:rPr lang="en-US" sz="1050" dirty="0">
                <a:solidFill>
                  <a:schemeClr val="accent6">
                    <a:lumMod val="75000"/>
                  </a:schemeClr>
                </a:solidFill>
              </a:rPr>
              <a:t>bool</a:t>
            </a:r>
            <a:r>
              <a:rPr lang="en-US" sz="1050" dirty="0"/>
              <a:t> </a:t>
            </a:r>
            <a:r>
              <a:rPr lang="en-US" sz="1050" dirty="0" err="1"/>
              <a:t>partially_matched_crossover</a:t>
            </a:r>
            <a:r>
              <a:rPr lang="en-US" sz="1050" dirty="0"/>
              <a:t>(Individual &amp;p1, Individual &amp;p2, Individual &amp;c1, Individual &amp;c2) {</a:t>
            </a:r>
            <a:r>
              <a:rPr lang="de-DE" sz="1050" dirty="0"/>
              <a:t> </a:t>
            </a:r>
          </a:p>
          <a:p>
            <a:pPr lvl="1"/>
            <a:r>
              <a:rPr lang="de-DE" sz="1050" dirty="0"/>
              <a:t>int length = p1.get_size();</a:t>
            </a:r>
          </a:p>
          <a:p>
            <a:pPr lvl="1"/>
            <a:r>
              <a:rPr lang="de-DE" sz="1050" dirty="0"/>
              <a:t>int interval_border_left = rng.random(length - 2) + 1; // inclusive</a:t>
            </a:r>
          </a:p>
          <a:p>
            <a:pPr lvl="1"/>
            <a:r>
              <a:rPr lang="de-DE" sz="1050" dirty="0"/>
              <a:t>int interval_border_right; // exclusive</a:t>
            </a:r>
          </a:p>
          <a:p>
            <a:pPr lvl="1"/>
            <a:r>
              <a:rPr lang="de-DE" sz="1050" dirty="0">
                <a:solidFill>
                  <a:schemeClr val="accent6">
                    <a:lumMod val="75000"/>
                  </a:schemeClr>
                </a:solidFill>
              </a:rPr>
              <a:t>do</a:t>
            </a:r>
            <a:r>
              <a:rPr lang="de-DE" sz="1050" dirty="0"/>
              <a:t> {</a:t>
            </a:r>
          </a:p>
          <a:p>
            <a:pPr lvl="1"/>
            <a:r>
              <a:rPr lang="de-DE" sz="1050" dirty="0"/>
              <a:t>    interval_border_right = rng.random(length - interval_border_left) + interval_border_left;</a:t>
            </a:r>
          </a:p>
          <a:p>
            <a:pPr lvl="1"/>
            <a:r>
              <a:rPr lang="de-DE" sz="1050" dirty="0"/>
              <a:t>} </a:t>
            </a:r>
            <a:r>
              <a:rPr lang="de-DE" sz="1050" dirty="0">
                <a:solidFill>
                  <a:schemeClr val="accent6">
                    <a:lumMod val="75000"/>
                  </a:schemeClr>
                </a:solidFill>
              </a:rPr>
              <a:t>while</a:t>
            </a:r>
            <a:r>
              <a:rPr lang="de-DE" sz="1050" dirty="0"/>
              <a:t> (interval_border_left == interval_border_right);</a:t>
            </a:r>
          </a:p>
          <a:p>
            <a:pPr lvl="1"/>
            <a:endParaRPr lang="de-DE" sz="1050" dirty="0"/>
          </a:p>
          <a:p>
            <a:pPr lvl="1"/>
            <a:r>
              <a:rPr lang="de-DE" sz="1050" dirty="0">
                <a:solidFill>
                  <a:schemeClr val="accent6">
                    <a:lumMod val="75000"/>
                  </a:schemeClr>
                </a:solidFill>
              </a:rPr>
              <a:t>for</a:t>
            </a:r>
            <a:r>
              <a:rPr lang="de-DE" sz="1050" dirty="0"/>
              <a:t> (int i = 0; i &lt; length; ++i) {</a:t>
            </a:r>
          </a:p>
          <a:p>
            <a:pPr lvl="1"/>
            <a:r>
              <a:rPr lang="de-DE" sz="1050" dirty="0"/>
              <a:t>    </a:t>
            </a:r>
            <a:r>
              <a:rPr lang="de-DE" sz="1050" dirty="0">
                <a:solidFill>
                  <a:schemeClr val="accent6">
                    <a:lumMod val="75000"/>
                  </a:schemeClr>
                </a:solidFill>
              </a:rPr>
              <a:t>if</a:t>
            </a:r>
            <a:r>
              <a:rPr lang="de-DE" sz="1050" dirty="0"/>
              <a:t> (i &lt; interval_border_left || i &gt;= interval_border_right) {</a:t>
            </a:r>
          </a:p>
          <a:p>
            <a:pPr lvl="1"/>
            <a:r>
              <a:rPr lang="de-DE" sz="1050" dirty="0"/>
              <a:t>        c1.update_chromosome(p1.get_chromosome().at(i), i);</a:t>
            </a:r>
          </a:p>
          <a:p>
            <a:pPr lvl="1"/>
            <a:r>
              <a:rPr lang="de-DE" sz="1050" dirty="0"/>
              <a:t>        c2.update_chromosome(p2.get_chromosome().at(i), i);</a:t>
            </a:r>
          </a:p>
          <a:p>
            <a:pPr lvl="1"/>
            <a:r>
              <a:rPr lang="de-DE" sz="1050" dirty="0"/>
              <a:t>    } </a:t>
            </a:r>
            <a:r>
              <a:rPr lang="de-DE" sz="1050" dirty="0">
                <a:solidFill>
                  <a:schemeClr val="accent6">
                    <a:lumMod val="75000"/>
                  </a:schemeClr>
                </a:solidFill>
              </a:rPr>
              <a:t>else</a:t>
            </a:r>
            <a:r>
              <a:rPr lang="de-DE" sz="1050" dirty="0"/>
              <a:t> {</a:t>
            </a:r>
          </a:p>
          <a:p>
            <a:pPr lvl="1"/>
            <a:r>
              <a:rPr lang="de-DE" sz="1050" dirty="0"/>
              <a:t>        c1.update_chromosome(p2.get_chromosome().at(i), i);</a:t>
            </a:r>
          </a:p>
          <a:p>
            <a:pPr lvl="1"/>
            <a:r>
              <a:rPr lang="de-DE" sz="1050" dirty="0"/>
              <a:t>        c2.update_chromosome(p1.get_chromosome().at(i), i);</a:t>
            </a:r>
          </a:p>
          <a:p>
            <a:pPr lvl="1"/>
            <a:r>
              <a:rPr lang="de-DE" sz="1050" dirty="0"/>
              <a:t>    }</a:t>
            </a:r>
          </a:p>
          <a:p>
            <a:pPr lvl="1"/>
            <a:r>
              <a:rPr lang="de-DE" sz="1050" dirty="0"/>
              <a:t>}</a:t>
            </a:r>
          </a:p>
          <a:p>
            <a:pPr lvl="1"/>
            <a:endParaRPr lang="de-DE" sz="1050" dirty="0"/>
          </a:p>
          <a:p>
            <a:pPr lvl="1"/>
            <a:r>
              <a:rPr lang="de-DE" sz="1050" dirty="0"/>
              <a:t>duplicate_correction_pmx(p1, p2, c1);</a:t>
            </a:r>
          </a:p>
          <a:p>
            <a:pPr lvl="1"/>
            <a:r>
              <a:rPr lang="de-DE" sz="1050" dirty="0"/>
              <a:t>duplicate_correction_pmx(p2, p1, c2);</a:t>
            </a:r>
          </a:p>
          <a:p>
            <a:pPr lvl="1"/>
            <a:r>
              <a:rPr lang="de-DE" sz="1050" dirty="0">
                <a:solidFill>
                  <a:schemeClr val="accent6">
                    <a:lumMod val="75000"/>
                  </a:schemeClr>
                </a:solidFill>
              </a:rPr>
              <a:t>return</a:t>
            </a:r>
            <a:r>
              <a:rPr lang="de-DE" sz="1050" dirty="0"/>
              <a:t> true;</a:t>
            </a:r>
          </a:p>
          <a:p>
            <a:pPr lvl="1"/>
            <a:r>
              <a:rPr lang="de-DE" sz="1050" dirty="0"/>
              <a:t>}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DAEF8D3-31AA-46E3-BE55-7474D0551DCE}"/>
              </a:ext>
            </a:extLst>
          </p:cNvPr>
          <p:cNvSpPr txBox="1">
            <a:spLocks/>
          </p:cNvSpPr>
          <p:nvPr/>
        </p:nvSpPr>
        <p:spPr bwMode="auto">
          <a:xfrm>
            <a:off x="7377344" y="1280160"/>
            <a:ext cx="4660776" cy="4206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106000"/>
              <a:buFontTx/>
              <a:buNone/>
              <a:defRPr kern="1200" baseline="0">
                <a:solidFill>
                  <a:srgbClr val="4A5C66"/>
                </a:solidFill>
                <a:latin typeface="Arial" pitchFamily="34" charset="0"/>
                <a:ea typeface="MS PGothic" panose="020B0600070205080204" pitchFamily="34" charset="-128"/>
                <a:cs typeface="Arial" pitchFamily="34" charset="0"/>
              </a:defRPr>
            </a:lvl1pPr>
            <a:lvl2pPr marL="2667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9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2pPr>
            <a:lvl3pPr marL="542925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3pPr>
            <a:lvl4pPr marL="809625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4pPr>
            <a:lvl5pPr marL="1076325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endParaRPr lang="de-DE" sz="1800" dirty="0"/>
          </a:p>
          <a:p>
            <a:pPr marL="342900" indent="-342900">
              <a:spcAft>
                <a:spcPts val="600"/>
              </a:spcAft>
              <a:buAutoNum type="arabicPeriod"/>
            </a:pPr>
            <a:r>
              <a:rPr lang="de-DE" sz="1800" dirty="0"/>
              <a:t>Wähle zwei zufällige Intervallgrenzen</a:t>
            </a:r>
          </a:p>
          <a:p>
            <a:pPr lvl="2">
              <a:spcAft>
                <a:spcPts val="600"/>
              </a:spcAft>
            </a:pPr>
            <a:r>
              <a:rPr lang="de-DE" sz="1800" dirty="0"/>
              <a:t>p1 = 1 | 2 3 | 4 5</a:t>
            </a:r>
          </a:p>
          <a:p>
            <a:pPr lvl="2">
              <a:spcAft>
                <a:spcPts val="600"/>
              </a:spcAft>
            </a:pPr>
            <a:r>
              <a:rPr lang="de-DE" sz="1800" dirty="0"/>
              <a:t>p2 = 5 | 4 3 | 2 1</a:t>
            </a:r>
          </a:p>
          <a:p>
            <a:pPr marL="342900" indent="-342900">
              <a:spcAft>
                <a:spcPts val="600"/>
              </a:spcAft>
              <a:buAutoNum type="arabicPeriod"/>
            </a:pPr>
            <a:r>
              <a:rPr lang="de-DE" sz="1800" dirty="0"/>
              <a:t>Tausche in diesem Intervall die Chromosome der Eltern und schreibe alles in die Kinder</a:t>
            </a:r>
          </a:p>
          <a:p>
            <a:pPr lvl="2">
              <a:spcAft>
                <a:spcPts val="600"/>
              </a:spcAft>
            </a:pPr>
            <a:r>
              <a:rPr lang="de-DE" sz="1800" dirty="0"/>
              <a:t>c1 = 1 | </a:t>
            </a:r>
            <a:r>
              <a:rPr lang="de-DE" sz="1800" dirty="0">
                <a:solidFill>
                  <a:srgbClr val="FF0000"/>
                </a:solidFill>
              </a:rPr>
              <a:t>4</a:t>
            </a:r>
            <a:r>
              <a:rPr lang="de-DE" sz="1800" dirty="0"/>
              <a:t> 3 | </a:t>
            </a:r>
            <a:r>
              <a:rPr lang="de-DE" sz="1800" dirty="0">
                <a:solidFill>
                  <a:srgbClr val="FF0000"/>
                </a:solidFill>
              </a:rPr>
              <a:t>4</a:t>
            </a:r>
            <a:r>
              <a:rPr lang="de-DE" sz="1800" dirty="0"/>
              <a:t> 5</a:t>
            </a:r>
          </a:p>
          <a:p>
            <a:pPr lvl="2">
              <a:spcAft>
                <a:spcPts val="600"/>
              </a:spcAft>
            </a:pPr>
            <a:r>
              <a:rPr lang="de-DE" sz="1800" dirty="0"/>
              <a:t>c2 = 5 | </a:t>
            </a:r>
            <a:r>
              <a:rPr lang="de-DE" sz="1800" dirty="0">
                <a:solidFill>
                  <a:srgbClr val="FF0000"/>
                </a:solidFill>
              </a:rPr>
              <a:t>2</a:t>
            </a:r>
            <a:r>
              <a:rPr lang="de-DE" sz="1800" dirty="0"/>
              <a:t> 3 | </a:t>
            </a:r>
            <a:r>
              <a:rPr lang="de-DE" sz="1800" dirty="0">
                <a:solidFill>
                  <a:srgbClr val="FF0000"/>
                </a:solidFill>
              </a:rPr>
              <a:t>2</a:t>
            </a:r>
            <a:r>
              <a:rPr lang="de-DE" sz="1800" dirty="0"/>
              <a:t> 1</a:t>
            </a:r>
          </a:p>
          <a:p>
            <a:pPr marL="342900" indent="-342900">
              <a:spcAft>
                <a:spcPts val="600"/>
              </a:spcAft>
              <a:buAutoNum type="arabicPeriod"/>
            </a:pPr>
            <a:r>
              <a:rPr lang="de-DE" sz="1800" dirty="0"/>
              <a:t>Korrigiere doppelte Werte</a:t>
            </a:r>
          </a:p>
          <a:p>
            <a:pPr lvl="2">
              <a:spcAft>
                <a:spcPts val="600"/>
              </a:spcAft>
            </a:pPr>
            <a:r>
              <a:rPr lang="de-DE" sz="1800" dirty="0"/>
              <a:t>c1 = 1 | </a:t>
            </a:r>
            <a:r>
              <a:rPr lang="de-DE" sz="1800" dirty="0">
                <a:solidFill>
                  <a:schemeClr val="accent3">
                    <a:lumMod val="50000"/>
                  </a:schemeClr>
                </a:solidFill>
              </a:rPr>
              <a:t>4</a:t>
            </a:r>
            <a:r>
              <a:rPr lang="de-DE" sz="1800" dirty="0"/>
              <a:t> 3 | </a:t>
            </a:r>
            <a:r>
              <a:rPr lang="de-DE" sz="1800" dirty="0">
                <a:solidFill>
                  <a:schemeClr val="accent3">
                    <a:lumMod val="50000"/>
                  </a:schemeClr>
                </a:solidFill>
              </a:rPr>
              <a:t>2</a:t>
            </a:r>
            <a:r>
              <a:rPr lang="de-DE" sz="1800" dirty="0"/>
              <a:t> 5</a:t>
            </a:r>
          </a:p>
          <a:p>
            <a:pPr lvl="2">
              <a:spcAft>
                <a:spcPts val="600"/>
              </a:spcAft>
            </a:pPr>
            <a:r>
              <a:rPr lang="de-DE" sz="1800" dirty="0"/>
              <a:t>c2 = 5 | </a:t>
            </a:r>
            <a:r>
              <a:rPr lang="de-DE" sz="1800" dirty="0">
                <a:solidFill>
                  <a:schemeClr val="accent3">
                    <a:lumMod val="50000"/>
                  </a:schemeClr>
                </a:solidFill>
              </a:rPr>
              <a:t>2</a:t>
            </a:r>
            <a:r>
              <a:rPr lang="de-DE" sz="1800" dirty="0"/>
              <a:t> 3 | </a:t>
            </a:r>
            <a:r>
              <a:rPr lang="de-DE" sz="1800" dirty="0">
                <a:solidFill>
                  <a:schemeClr val="accent3">
                    <a:lumMod val="50000"/>
                  </a:schemeClr>
                </a:solidFill>
              </a:rPr>
              <a:t>4</a:t>
            </a:r>
            <a:r>
              <a:rPr lang="de-DE" sz="1800" dirty="0"/>
              <a:t> 1</a:t>
            </a:r>
          </a:p>
          <a:p>
            <a:pPr lvl="2">
              <a:spcAft>
                <a:spcPts val="600"/>
              </a:spcAft>
            </a:pPr>
            <a:endParaRPr lang="de-DE" sz="1800" dirty="0"/>
          </a:p>
          <a:p>
            <a:pPr>
              <a:spcAft>
                <a:spcPts val="600"/>
              </a:spcAft>
            </a:pPr>
            <a:r>
              <a:rPr lang="de-DE" sz="1800" dirty="0"/>
              <a:t>	</a:t>
            </a:r>
          </a:p>
          <a:p>
            <a:pPr marL="342900" indent="-342900">
              <a:spcAft>
                <a:spcPts val="600"/>
              </a:spcAft>
              <a:buAutoNum type="arabicPeriod"/>
            </a:pPr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1987172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52616-A1AA-4C30-9C7B-DBB341454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Realisierung – Mutations-Algorithmus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02F850E-7E9B-4622-87C4-FE1420D027EA}"/>
              </a:ext>
            </a:extLst>
          </p:cNvPr>
          <p:cNvSpPr>
            <a:spLocks noGrp="1" noChangeArrowheads="1"/>
          </p:cNvSpPr>
          <p:nvPr>
            <p:ph type="body" sz="quarter" idx="11"/>
          </p:nvPr>
        </p:nvSpPr>
        <p:spPr bwMode="auto">
          <a:xfrm>
            <a:off x="334963" y="1131901"/>
            <a:ext cx="5630831" cy="360098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defTabSz="914400" latinLnBrk="0">
              <a:lnSpc>
                <a:spcPct val="100000"/>
              </a:lnSpc>
              <a:tabLst/>
            </a:pPr>
            <a:r>
              <a:rPr lang="de-DE" altLang="de-DE" sz="1200" dirty="0">
                <a:solidFill>
                  <a:schemeClr val="accent6">
                    <a:lumMod val="75000"/>
                  </a:schemeClr>
                </a:solidFill>
              </a:rPr>
              <a:t>bool</a:t>
            </a:r>
            <a:r>
              <a:rPr lang="de-DE" altLang="de-DE" sz="1200" dirty="0"/>
              <a:t> mutation_delete_shift(Individual &amp;individual, int percentage) {</a:t>
            </a:r>
          </a:p>
          <a:p>
            <a:pPr marR="0" lvl="0" defTabSz="914400" latinLnBrk="0">
              <a:lnSpc>
                <a:spcPct val="100000"/>
              </a:lnSpc>
              <a:tabLst/>
            </a:pPr>
            <a:r>
              <a:rPr lang="de-DE" altLang="de-DE" sz="1200" dirty="0"/>
              <a:t>    bool mutate = rand() % 100 &lt; percentage;</a:t>
            </a:r>
          </a:p>
          <a:p>
            <a:pPr marR="0" lvl="0" defTabSz="914400" latinLnBrk="0">
              <a:lnSpc>
                <a:spcPct val="100000"/>
              </a:lnSpc>
              <a:tabLst/>
            </a:pPr>
            <a:endParaRPr lang="de-DE" altLang="de-DE" sz="1200" dirty="0"/>
          </a:p>
          <a:p>
            <a:pPr marR="0" lvl="0" defTabSz="914400" latinLnBrk="0">
              <a:lnSpc>
                <a:spcPct val="100000"/>
              </a:lnSpc>
              <a:tabLst/>
            </a:pPr>
            <a:r>
              <a:rPr lang="de-DE" altLang="de-DE" sz="1200" dirty="0"/>
              <a:t>    </a:t>
            </a:r>
            <a:r>
              <a:rPr lang="de-DE" altLang="de-DE" sz="1200" dirty="0">
                <a:solidFill>
                  <a:schemeClr val="accent6">
                    <a:lumMod val="75000"/>
                  </a:schemeClr>
                </a:solidFill>
              </a:rPr>
              <a:t>if</a:t>
            </a:r>
            <a:r>
              <a:rPr lang="de-DE" altLang="de-DE" sz="1200" dirty="0"/>
              <a:t> (mutate) {</a:t>
            </a:r>
          </a:p>
          <a:p>
            <a:pPr marR="0" lvl="0" defTabSz="914400" latinLnBrk="0">
              <a:lnSpc>
                <a:spcPct val="100000"/>
              </a:lnSpc>
              <a:tabLst/>
            </a:pPr>
            <a:r>
              <a:rPr lang="de-DE" altLang="de-DE" sz="1200" dirty="0"/>
              <a:t>        int position_a = rand() % (individual.get_size() - 1);</a:t>
            </a:r>
          </a:p>
          <a:p>
            <a:pPr marR="0" lvl="0" defTabSz="914400" latinLnBrk="0">
              <a:lnSpc>
                <a:spcPct val="100000"/>
              </a:lnSpc>
              <a:tabLst/>
            </a:pPr>
            <a:r>
              <a:rPr lang="de-DE" altLang="de-DE" sz="1200" dirty="0"/>
              <a:t>        int position_b;</a:t>
            </a:r>
          </a:p>
          <a:p>
            <a:pPr marR="0" lvl="0" defTabSz="914400" latinLnBrk="0">
              <a:lnSpc>
                <a:spcPct val="100000"/>
              </a:lnSpc>
              <a:tabLst/>
            </a:pPr>
            <a:r>
              <a:rPr lang="de-DE" altLang="de-DE" sz="1200" dirty="0"/>
              <a:t>        </a:t>
            </a:r>
            <a:r>
              <a:rPr lang="de-DE" altLang="de-DE" sz="1200" dirty="0">
                <a:solidFill>
                  <a:schemeClr val="accent6">
                    <a:lumMod val="75000"/>
                  </a:schemeClr>
                </a:solidFill>
              </a:rPr>
              <a:t>do</a:t>
            </a:r>
            <a:r>
              <a:rPr lang="de-DE" altLang="de-DE" sz="1200" dirty="0"/>
              <a:t> {</a:t>
            </a:r>
          </a:p>
          <a:p>
            <a:pPr marR="0" lvl="0" defTabSz="914400" latinLnBrk="0">
              <a:lnSpc>
                <a:spcPct val="100000"/>
              </a:lnSpc>
              <a:tabLst/>
            </a:pPr>
            <a:r>
              <a:rPr lang="de-DE" altLang="de-DE" sz="1200" dirty="0"/>
              <a:t>            position_b = rand() % (individual.get_size() - position_a) + position_a;</a:t>
            </a:r>
          </a:p>
          <a:p>
            <a:pPr marR="0" lvl="0" defTabSz="914400" latinLnBrk="0">
              <a:lnSpc>
                <a:spcPct val="100000"/>
              </a:lnSpc>
              <a:tabLst/>
            </a:pPr>
            <a:r>
              <a:rPr lang="de-DE" altLang="de-DE" sz="1200" dirty="0"/>
              <a:t>        } </a:t>
            </a:r>
            <a:r>
              <a:rPr lang="de-DE" altLang="de-DE" sz="1200" dirty="0">
                <a:solidFill>
                  <a:schemeClr val="accent6">
                    <a:lumMod val="75000"/>
                  </a:schemeClr>
                </a:solidFill>
              </a:rPr>
              <a:t>while</a:t>
            </a:r>
            <a:r>
              <a:rPr lang="de-DE" altLang="de-DE" sz="1200" dirty="0"/>
              <a:t> (position_a == position_b);</a:t>
            </a:r>
          </a:p>
          <a:p>
            <a:pPr marR="0" lvl="0" defTabSz="914400" latinLnBrk="0">
              <a:lnSpc>
                <a:spcPct val="100000"/>
              </a:lnSpc>
              <a:tabLst/>
            </a:pPr>
            <a:r>
              <a:rPr lang="de-DE" altLang="de-DE" sz="1200" dirty="0"/>
              <a:t>    </a:t>
            </a:r>
          </a:p>
          <a:p>
            <a:pPr marR="0" lvl="0" defTabSz="914400" latinLnBrk="0">
              <a:lnSpc>
                <a:spcPct val="100000"/>
              </a:lnSpc>
              <a:tabLst/>
            </a:pPr>
            <a:r>
              <a:rPr lang="de-DE" altLang="de-DE" sz="1200" dirty="0"/>
              <a:t>    </a:t>
            </a:r>
            <a:r>
              <a:rPr lang="de-DE" altLang="de-DE" sz="1200" dirty="0">
                <a:solidFill>
                  <a:schemeClr val="accent6">
                    <a:lumMod val="75000"/>
                  </a:schemeClr>
                </a:solidFill>
              </a:rPr>
              <a:t>for</a:t>
            </a:r>
            <a:r>
              <a:rPr lang="de-DE" altLang="de-DE" sz="1200" dirty="0"/>
              <a:t> (int i = position_a; i &lt; position_b; i++) {</a:t>
            </a:r>
          </a:p>
          <a:p>
            <a:pPr marR="0" lvl="0" defTabSz="914400" latinLnBrk="0">
              <a:lnSpc>
                <a:spcPct val="100000"/>
              </a:lnSpc>
              <a:tabLst/>
            </a:pPr>
            <a:r>
              <a:rPr lang="de-DE" altLang="de-DE" sz="1200" dirty="0"/>
              <a:t>        swap_chromosome(individual.get_chromosome(), i, i + 1);</a:t>
            </a:r>
          </a:p>
          <a:p>
            <a:pPr marR="0" lvl="0" defTabSz="914400" latinLnBrk="0">
              <a:lnSpc>
                <a:spcPct val="100000"/>
              </a:lnSpc>
              <a:tabLst/>
            </a:pPr>
            <a:r>
              <a:rPr lang="de-DE" altLang="de-DE" sz="1200" dirty="0"/>
              <a:t>    }</a:t>
            </a:r>
          </a:p>
          <a:p>
            <a:pPr marR="0" lvl="0" defTabSz="914400" latinLnBrk="0">
              <a:lnSpc>
                <a:spcPct val="100000"/>
              </a:lnSpc>
              <a:tabLst/>
            </a:pPr>
            <a:endParaRPr lang="de-DE" altLang="de-DE" sz="1200" dirty="0"/>
          </a:p>
          <a:p>
            <a:pPr marR="0" lvl="0" defTabSz="914400" latinLnBrk="0">
              <a:lnSpc>
                <a:spcPct val="100000"/>
              </a:lnSpc>
              <a:tabLst/>
            </a:pPr>
            <a:r>
              <a:rPr lang="de-DE" altLang="de-DE" sz="1200" dirty="0"/>
              <a:t>    return mutate;</a:t>
            </a:r>
          </a:p>
          <a:p>
            <a:pPr marR="0" lvl="0" defTabSz="914400" latinLnBrk="0">
              <a:lnSpc>
                <a:spcPct val="100000"/>
              </a:lnSpc>
              <a:tabLst/>
            </a:pPr>
            <a:r>
              <a:rPr lang="de-DE" altLang="de-DE" sz="1200" dirty="0"/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9A881C4-7DE0-4C0F-B2EC-F77D820DCF22}"/>
              </a:ext>
            </a:extLst>
          </p:cNvPr>
          <p:cNvSpPr txBox="1"/>
          <p:nvPr/>
        </p:nvSpPr>
        <p:spPr>
          <a:xfrm>
            <a:off x="5965794" y="1292791"/>
            <a:ext cx="4074850" cy="4108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Chromosom: {1,2,</a:t>
            </a:r>
            <a:r>
              <a:rPr lang="de-DE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de-DE" b="1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,4,5,6,7</a:t>
            </a:r>
            <a:r>
              <a:rPr lang="de-DE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,8,9,10}</a:t>
            </a:r>
          </a:p>
          <a:p>
            <a:pPr>
              <a:spcAft>
                <a:spcPts val="600"/>
              </a:spcAft>
            </a:pPr>
            <a:endParaRPr lang="de-DE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endParaRPr lang="de-DE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r>
              <a:rPr lang="de-DE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position_a=3</a:t>
            </a:r>
          </a:p>
          <a:p>
            <a:pPr>
              <a:spcAft>
                <a:spcPts val="600"/>
              </a:spcAft>
            </a:pPr>
            <a:endParaRPr lang="de-DE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r>
              <a:rPr lang="de-DE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position_b=7</a:t>
            </a:r>
          </a:p>
          <a:p>
            <a:pPr>
              <a:spcAft>
                <a:spcPts val="600"/>
              </a:spcAft>
            </a:pPr>
            <a:endParaRPr lang="de-DE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endParaRPr lang="de-DE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endParaRPr lang="de-DE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endParaRPr lang="de-DE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r>
              <a:rPr lang="de-DE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Ergebnis: {1,2,</a:t>
            </a:r>
            <a:r>
              <a:rPr lang="de-DE" b="1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4,5,6,7,</a:t>
            </a:r>
            <a:r>
              <a:rPr lang="de-DE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de-DE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,8,9,10}</a:t>
            </a:r>
          </a:p>
          <a:p>
            <a:pPr>
              <a:spcAft>
                <a:spcPts val="600"/>
              </a:spcAft>
            </a:pPr>
            <a:endParaRPr lang="de-DE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endParaRPr lang="de-DE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endParaRPr lang="de-DE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063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52616-A1AA-4C30-9C7B-DBB341454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Realisierung – Selektions-Algorithmus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A8A32B-2F75-48CD-BCFD-7CF98F3B67E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34963" y="1280160"/>
            <a:ext cx="5044905" cy="5020628"/>
          </a:xfrm>
        </p:spPr>
        <p:txBody>
          <a:bodyPr/>
          <a:lstStyle/>
          <a:p>
            <a:r>
              <a:rPr lang="de-DE" sz="1000" dirty="0">
                <a:solidFill>
                  <a:schemeClr val="accent6">
                    <a:lumMod val="75000"/>
                  </a:schemeClr>
                </a:solidFill>
              </a:rPr>
              <a:t>Population</a:t>
            </a:r>
            <a:r>
              <a:rPr lang="de-DE" sz="1000" dirty="0"/>
              <a:t> selection_sotf(Population &amp;p_old, Population &amp;p_new) {</a:t>
            </a:r>
          </a:p>
          <a:p>
            <a:r>
              <a:rPr lang="de-DE" sz="1000" dirty="0"/>
              <a:t>    int size = (int) p_old.size();</a:t>
            </a:r>
          </a:p>
          <a:p>
            <a:endParaRPr lang="de-DE" sz="1000" dirty="0"/>
          </a:p>
          <a:p>
            <a:r>
              <a:rPr lang="de-DE" sz="1000" dirty="0"/>
              <a:t>    p_old.calc_population_fitness();</a:t>
            </a:r>
          </a:p>
          <a:p>
            <a:r>
              <a:rPr lang="de-DE" sz="1000" dirty="0"/>
              <a:t>    p_new.calc_population_fitness();</a:t>
            </a:r>
          </a:p>
          <a:p>
            <a:endParaRPr lang="de-DE" sz="1000" dirty="0"/>
          </a:p>
          <a:p>
            <a:r>
              <a:rPr lang="de-DE" sz="1000" dirty="0"/>
              <a:t>    Population result = Population(p_old.get_idx_start(), p_old.get_distances());</a:t>
            </a:r>
          </a:p>
          <a:p>
            <a:endParaRPr lang="de-DE" sz="1000" dirty="0"/>
          </a:p>
          <a:p>
            <a:r>
              <a:rPr lang="de-DE" sz="1000" dirty="0"/>
              <a:t>    std::vector&lt;Individual&gt; individuals_old = p_old.get_individuals();</a:t>
            </a:r>
          </a:p>
          <a:p>
            <a:r>
              <a:rPr lang="de-DE" sz="1000" dirty="0"/>
              <a:t>    std::vector&lt;Individual&gt; individuals_new = p_new.get_individuals();</a:t>
            </a:r>
          </a:p>
          <a:p>
            <a:endParaRPr lang="de-DE" sz="1000" dirty="0"/>
          </a:p>
          <a:p>
            <a:r>
              <a:rPr lang="de-DE" sz="1000" dirty="0"/>
              <a:t>    std::sort(individuals_new.rbegin(), individuals_new.rend());</a:t>
            </a:r>
          </a:p>
          <a:p>
            <a:r>
              <a:rPr lang="de-DE" sz="1000" dirty="0"/>
              <a:t>    std::sort(individuals_old.rbegin(), individuals_old.rend());</a:t>
            </a:r>
          </a:p>
          <a:p>
            <a:endParaRPr lang="de-DE" sz="1000" dirty="0"/>
          </a:p>
          <a:p>
            <a:r>
              <a:rPr lang="de-DE" sz="1000" dirty="0"/>
              <a:t>    int offset_old = 0;</a:t>
            </a:r>
          </a:p>
          <a:p>
            <a:r>
              <a:rPr lang="de-DE" sz="1000" dirty="0"/>
              <a:t>    int offset_new = 0;</a:t>
            </a:r>
          </a:p>
          <a:p>
            <a:r>
              <a:rPr lang="de-DE" sz="1000" dirty="0"/>
              <a:t>    </a:t>
            </a:r>
            <a:r>
              <a:rPr lang="de-DE" sz="1000" dirty="0">
                <a:solidFill>
                  <a:schemeClr val="accent6">
                    <a:lumMod val="75000"/>
                  </a:schemeClr>
                </a:solidFill>
              </a:rPr>
              <a:t>for</a:t>
            </a:r>
            <a:r>
              <a:rPr lang="de-DE" sz="1000" dirty="0"/>
              <a:t> (int i = 0; i &lt; size; ++i) {</a:t>
            </a:r>
          </a:p>
          <a:p>
            <a:r>
              <a:rPr lang="de-DE" sz="1000" dirty="0"/>
              <a:t>        </a:t>
            </a:r>
            <a:r>
              <a:rPr lang="de-DE" sz="1000" dirty="0">
                <a:solidFill>
                  <a:schemeClr val="accent6">
                    <a:lumMod val="75000"/>
                  </a:schemeClr>
                </a:solidFill>
              </a:rPr>
              <a:t>if</a:t>
            </a:r>
            <a:r>
              <a:rPr lang="de-DE" sz="1000" dirty="0"/>
              <a:t> (individuals_old.at(offset_old) &lt; individuals_new.at(offset_new)) {</a:t>
            </a:r>
          </a:p>
          <a:p>
            <a:r>
              <a:rPr lang="de-DE" sz="1000" dirty="0"/>
              <a:t>            result.add_individual(individuals_new.at(offset_new));</a:t>
            </a:r>
          </a:p>
          <a:p>
            <a:r>
              <a:rPr lang="de-DE" sz="1000" dirty="0"/>
              <a:t>            offset_new++;</a:t>
            </a:r>
          </a:p>
          <a:p>
            <a:r>
              <a:rPr lang="de-DE" sz="1000" dirty="0"/>
              <a:t>        } </a:t>
            </a:r>
            <a:r>
              <a:rPr lang="de-DE" sz="1000" dirty="0">
                <a:solidFill>
                  <a:schemeClr val="accent6">
                    <a:lumMod val="75000"/>
                  </a:schemeClr>
                </a:solidFill>
              </a:rPr>
              <a:t>else</a:t>
            </a:r>
            <a:r>
              <a:rPr lang="de-DE" sz="1000" dirty="0"/>
              <a:t> {</a:t>
            </a:r>
          </a:p>
          <a:p>
            <a:r>
              <a:rPr lang="de-DE" sz="1000" dirty="0"/>
              <a:t>            result.add_individual(individuals_old.at(offset_old));</a:t>
            </a:r>
          </a:p>
          <a:p>
            <a:r>
              <a:rPr lang="de-DE" sz="1000" dirty="0"/>
              <a:t>            offset_old++;</a:t>
            </a:r>
          </a:p>
          <a:p>
            <a:r>
              <a:rPr lang="de-DE" sz="1000" dirty="0"/>
              <a:t>        }</a:t>
            </a:r>
          </a:p>
          <a:p>
            <a:r>
              <a:rPr lang="de-DE" sz="1000" dirty="0"/>
              <a:t>    }</a:t>
            </a:r>
          </a:p>
          <a:p>
            <a:endParaRPr lang="de-DE" sz="1000" dirty="0"/>
          </a:p>
          <a:p>
            <a:r>
              <a:rPr lang="de-DE" sz="1000" dirty="0"/>
              <a:t>    </a:t>
            </a:r>
            <a:r>
              <a:rPr lang="de-DE" sz="1000" dirty="0">
                <a:solidFill>
                  <a:schemeClr val="accent6">
                    <a:lumMod val="75000"/>
                  </a:schemeClr>
                </a:solidFill>
              </a:rPr>
              <a:t>return</a:t>
            </a:r>
            <a:r>
              <a:rPr lang="de-DE" sz="1000" dirty="0"/>
              <a:t> result;</a:t>
            </a:r>
          </a:p>
          <a:p>
            <a:r>
              <a:rPr lang="de-DE" sz="1000" dirty="0"/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AC9841-F177-41CF-A561-5773BA04A59F}"/>
              </a:ext>
            </a:extLst>
          </p:cNvPr>
          <p:cNvSpPr txBox="1"/>
          <p:nvPr/>
        </p:nvSpPr>
        <p:spPr>
          <a:xfrm>
            <a:off x="5699464" y="1280160"/>
            <a:ext cx="5044904" cy="49090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Eingabe: Ausgangspopulation, Neue Population</a:t>
            </a:r>
          </a:p>
          <a:p>
            <a:pPr>
              <a:spcAft>
                <a:spcPts val="600"/>
              </a:spcAft>
            </a:pPr>
            <a:endParaRPr lang="de-DE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r>
              <a:rPr lang="de-DE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Aktuallisiere die Fitness</a:t>
            </a:r>
          </a:p>
          <a:p>
            <a:pPr>
              <a:spcAft>
                <a:spcPts val="600"/>
              </a:spcAft>
            </a:pPr>
            <a:endParaRPr lang="de-DE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endParaRPr lang="de-DE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endParaRPr lang="de-DE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endParaRPr lang="de-DE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r>
              <a:rPr lang="de-DE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Sortiere die Populationen nach der Fitness absteigend.</a:t>
            </a:r>
          </a:p>
          <a:p>
            <a:pPr>
              <a:spcAft>
                <a:spcPts val="600"/>
              </a:spcAft>
            </a:pPr>
            <a:endParaRPr lang="de-DE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endParaRPr lang="de-DE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r>
              <a:rPr lang="de-DE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Speichere die besten Individuen beider Populationen in eine Besten-Population</a:t>
            </a:r>
          </a:p>
          <a:p>
            <a:pPr>
              <a:spcAft>
                <a:spcPts val="600"/>
              </a:spcAft>
            </a:pPr>
            <a:endParaRPr lang="de-DE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endParaRPr lang="de-DE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endParaRPr lang="de-DE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endParaRPr lang="de-DE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r>
              <a:rPr lang="de-DE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Ausgabe: Besten-Population</a:t>
            </a:r>
          </a:p>
        </p:txBody>
      </p:sp>
    </p:spTree>
    <p:extLst>
      <p:ext uri="{BB962C8B-B14F-4D97-AF65-F5344CB8AC3E}">
        <p14:creationId xmlns:p14="http://schemas.microsoft.com/office/powerpoint/2010/main" val="31827432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4C565-4347-4126-AE72-8BBBA3E66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Realisierung - Simulator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3A40B8-8447-4615-8F1C-086C3E5114C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Der Simulator nimmt alle Einstellungsmöglichkeiten entgegen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Bei dem Aufruf von </a:t>
            </a:r>
            <a:r>
              <a:rPr lang="de-DE" b="1" dirty="0"/>
              <a:t>simulate </a:t>
            </a:r>
            <a:r>
              <a:rPr lang="de-DE" dirty="0"/>
              <a:t>wird eine Generationsstufe durchgeführt</a:t>
            </a:r>
          </a:p>
          <a:p>
            <a:pPr marL="552450" lvl="1" indent="-285750">
              <a:buFont typeface="Arial" panose="020B0604020202020204" pitchFamily="34" charset="0"/>
              <a:buChar char="•"/>
            </a:pPr>
            <a:r>
              <a:rPr lang="de-DE" dirty="0"/>
              <a:t>Die Genetischen Algorithmen werden automatisch in der richtigen Reihenfolge aufgerufen</a:t>
            </a:r>
          </a:p>
          <a:p>
            <a:pPr marL="552450" lvl="1" indent="-285750">
              <a:buFont typeface="Arial" panose="020B0604020202020204" pitchFamily="34" charset="0"/>
              <a:buChar char="•"/>
            </a:pPr>
            <a:r>
              <a:rPr lang="de-DE" dirty="0"/>
              <a:t>Gibt statistische Ergebnisse zurück (beste, schlechteste, average)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Die Funktion </a:t>
            </a:r>
            <a:r>
              <a:rPr lang="de-DE" b="1" dirty="0"/>
              <a:t>best_individual</a:t>
            </a:r>
            <a:r>
              <a:rPr lang="de-DE" dirty="0"/>
              <a:t> gibt das Individuum mit der größten Fitness zurücl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552450" lvl="1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552450" lvl="1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lvl="1"/>
            <a:endParaRPr lang="de-D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8822C5-0C67-414D-B6B4-0F36E1BD69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8485" y="3568731"/>
            <a:ext cx="5153025" cy="241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8462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FB697-ABB7-4385-A87F-DE3D50F38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Realisierung – Python-Schnittstelle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8E93AF-5E49-4550-AA2C-7CEF1E9BA9D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34963" y="1280160"/>
            <a:ext cx="11487150" cy="183590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Boost Python Bibliothek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Erstellung von Schnittstellen zwischen C++ und Python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Schnell und unkompliziert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E5D452C1-DD4D-4E05-90BB-0F8EBB7CDC84}"/>
              </a:ext>
            </a:extLst>
          </p:cNvPr>
          <p:cNvSpPr txBox="1">
            <a:spLocks/>
          </p:cNvSpPr>
          <p:nvPr/>
        </p:nvSpPr>
        <p:spPr bwMode="auto">
          <a:xfrm>
            <a:off x="369887" y="2511048"/>
            <a:ext cx="6723371" cy="372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106000"/>
              <a:buFontTx/>
              <a:buNone/>
              <a:defRPr kern="1200" baseline="0">
                <a:solidFill>
                  <a:srgbClr val="4A5C66"/>
                </a:solidFill>
                <a:latin typeface="Arial" pitchFamily="34" charset="0"/>
                <a:ea typeface="MS PGothic" panose="020B0600070205080204" pitchFamily="34" charset="-128"/>
                <a:cs typeface="Arial" pitchFamily="34" charset="0"/>
              </a:defRPr>
            </a:lvl1pPr>
            <a:lvl2pPr marL="2667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9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2pPr>
            <a:lvl3pPr marL="542925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3pPr>
            <a:lvl4pPr marL="809625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4pPr>
            <a:lvl5pPr marL="1076325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schemeClr val="accent6">
                    <a:lumMod val="75000"/>
                  </a:schemeClr>
                </a:solidFill>
              </a:rPr>
              <a:t>BOOST_PYTHON_MODULE</a:t>
            </a:r>
            <a:r>
              <a:rPr lang="en-US" sz="1200" dirty="0"/>
              <a:t>(</a:t>
            </a:r>
            <a:r>
              <a:rPr lang="en-US" sz="1200" dirty="0" err="1"/>
              <a:t>Simulator_Wrapper</a:t>
            </a:r>
            <a:r>
              <a:rPr lang="en-US" sz="1200" dirty="0"/>
              <a:t>)</a:t>
            </a:r>
          </a:p>
          <a:p>
            <a:r>
              <a:rPr lang="en-US" sz="1200" dirty="0"/>
              <a:t>{</a:t>
            </a:r>
          </a:p>
          <a:p>
            <a:r>
              <a:rPr lang="de-DE" sz="1200" dirty="0"/>
              <a:t>    </a:t>
            </a:r>
            <a:r>
              <a:rPr lang="de-DE" sz="1200" dirty="0">
                <a:solidFill>
                  <a:schemeClr val="accent6">
                    <a:lumMod val="75000"/>
                  </a:schemeClr>
                </a:solidFill>
              </a:rPr>
              <a:t>to_python_converter</a:t>
            </a:r>
            <a:r>
              <a:rPr lang="de-DE" sz="1200" dirty="0"/>
              <a:t>&lt;std::tuple&lt;int, int, int&gt;, TupleToList&lt;int&gt; &gt;();</a:t>
            </a:r>
          </a:p>
          <a:p>
            <a:endParaRPr lang="de-DE" sz="1200" dirty="0"/>
          </a:p>
          <a:p>
            <a:r>
              <a:rPr lang="de-DE" sz="1200" dirty="0"/>
              <a:t>    </a:t>
            </a:r>
            <a:r>
              <a:rPr lang="de-DE" sz="1200" dirty="0">
                <a:solidFill>
                  <a:schemeClr val="accent6">
                    <a:lumMod val="75000"/>
                  </a:schemeClr>
                </a:solidFill>
              </a:rPr>
              <a:t>enum_</a:t>
            </a:r>
            <a:r>
              <a:rPr lang="de-DE" sz="1200" dirty="0"/>
              <a:t>&lt;Selection_Algorithm&gt;("Selection_Algorithm")</a:t>
            </a:r>
          </a:p>
          <a:p>
            <a:r>
              <a:rPr lang="de-DE" sz="1200" dirty="0"/>
              <a:t>            .</a:t>
            </a:r>
            <a:r>
              <a:rPr lang="de-DE" sz="1200" dirty="0">
                <a:solidFill>
                  <a:schemeClr val="accent6">
                    <a:lumMod val="75000"/>
                  </a:schemeClr>
                </a:solidFill>
              </a:rPr>
              <a:t>value</a:t>
            </a:r>
            <a:r>
              <a:rPr lang="de-DE" sz="1200" dirty="0"/>
              <a:t>("SOFT", Selection_Algorithm::SOFT);</a:t>
            </a:r>
          </a:p>
          <a:p>
            <a:endParaRPr lang="de-DE" sz="1200" dirty="0"/>
          </a:p>
          <a:p>
            <a:r>
              <a:rPr lang="de-DE" sz="1200" dirty="0"/>
              <a:t>    </a:t>
            </a:r>
            <a:r>
              <a:rPr lang="de-DE" sz="1200" dirty="0">
                <a:solidFill>
                  <a:schemeClr val="accent6">
                    <a:lumMod val="75000"/>
                  </a:schemeClr>
                </a:solidFill>
              </a:rPr>
              <a:t>class_</a:t>
            </a:r>
            <a:r>
              <a:rPr lang="de-DE" sz="1200" dirty="0"/>
              <a:t>&lt;Simulator&gt;("Simulator", </a:t>
            </a:r>
            <a:r>
              <a:rPr lang="de-DE" sz="1200" dirty="0">
                <a:solidFill>
                  <a:schemeClr val="accent6">
                    <a:lumMod val="75000"/>
                  </a:schemeClr>
                </a:solidFill>
              </a:rPr>
              <a:t>init</a:t>
            </a:r>
            <a:r>
              <a:rPr lang="de-DE" sz="1200" dirty="0"/>
              <a:t>&lt;</a:t>
            </a:r>
          </a:p>
          <a:p>
            <a:r>
              <a:rPr lang="de-DE" sz="1200" dirty="0"/>
              <a:t>            std::string, std::string, std::string,</a:t>
            </a:r>
          </a:p>
          <a:p>
            <a:r>
              <a:rPr lang="de-DE" sz="1200" dirty="0"/>
              <a:t>            int,int,int,int,</a:t>
            </a:r>
          </a:p>
          <a:p>
            <a:r>
              <a:rPr lang="de-DE" sz="1200" dirty="0"/>
              <a:t>            Crossover_Algorithm, Marriage_Algorithm, Mutation_Algorithm, Selection_Algorithm&gt;(</a:t>
            </a:r>
          </a:p>
          <a:p>
            <a:r>
              <a:rPr lang="de-DE" sz="1200" dirty="0"/>
              <a:t>            ))</a:t>
            </a:r>
          </a:p>
          <a:p>
            <a:r>
              <a:rPr lang="de-DE" sz="1200" dirty="0"/>
              <a:t>            .</a:t>
            </a:r>
            <a:r>
              <a:rPr lang="de-DE" sz="1200" dirty="0">
                <a:solidFill>
                  <a:schemeClr val="accent6">
                    <a:lumMod val="75000"/>
                  </a:schemeClr>
                </a:solidFill>
              </a:rPr>
              <a:t>def</a:t>
            </a:r>
            <a:r>
              <a:rPr lang="de-DE" sz="1200" dirty="0"/>
              <a:t>("simulate", &amp;Simulator::simulate)</a:t>
            </a:r>
          </a:p>
          <a:p>
            <a:r>
              <a:rPr lang="de-DE" sz="1200" dirty="0"/>
              <a:t>            .</a:t>
            </a:r>
            <a:r>
              <a:rPr lang="de-DE" sz="1200" dirty="0">
                <a:solidFill>
                  <a:schemeClr val="accent6">
                    <a:lumMod val="75000"/>
                  </a:schemeClr>
                </a:solidFill>
              </a:rPr>
              <a:t>def</a:t>
            </a:r>
            <a:r>
              <a:rPr lang="de-DE" sz="1200" dirty="0"/>
              <a:t>("finished", &amp;Simulator::finished)</a:t>
            </a:r>
          </a:p>
          <a:p>
            <a:r>
              <a:rPr lang="de-DE" sz="1200" dirty="0"/>
              <a:t>            .</a:t>
            </a:r>
            <a:r>
              <a:rPr lang="de-DE" sz="1200" dirty="0">
                <a:solidFill>
                  <a:schemeClr val="accent6">
                    <a:lumMod val="75000"/>
                  </a:schemeClr>
                </a:solidFill>
              </a:rPr>
              <a:t>def</a:t>
            </a:r>
            <a:r>
              <a:rPr lang="de-DE" sz="1200" dirty="0"/>
              <a:t>("best_individual", &amp;Simulator::best_individual);</a:t>
            </a:r>
          </a:p>
          <a:p>
            <a:r>
              <a:rPr lang="de-DE" sz="1200" dirty="0"/>
              <a:t>}</a:t>
            </a:r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5809905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FB697-ABB7-4385-A87F-DE3D50F38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Realisierung – Testen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8E93AF-5E49-4550-AA2C-7CEF1E9BA9D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34963" y="1280160"/>
            <a:ext cx="10522427" cy="3380617"/>
          </a:xfrm>
        </p:spPr>
        <p:txBody>
          <a:bodyPr/>
          <a:lstStyle/>
          <a:p>
            <a:r>
              <a:rPr lang="de-DE" dirty="0"/>
              <a:t>Wieso ist Testen wichtig?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Am Anfang lästig am Ende ein Lebensretter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Dokumentiert zusätzlich den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Es ist ersichtlich was der Entwickler wirklich mit der Funktion/Klasse erreichen wollte</a:t>
            </a:r>
          </a:p>
          <a:p>
            <a:r>
              <a:rPr lang="de-DE" dirty="0"/>
              <a:t>Catch2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Schnell im Projekt eingebunden (Single Header Library)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Einfach zu verwenden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Die Library Entwicklung lief komplett über das Testframework</a:t>
            </a:r>
          </a:p>
          <a:p>
            <a:pPr marL="552450" lvl="1" indent="-285750">
              <a:buFont typeface="Arial" panose="020B0604020202020204" pitchFamily="34" charset="0"/>
              <a:buChar char="•"/>
            </a:pPr>
            <a:r>
              <a:rPr lang="de-DE" dirty="0"/>
              <a:t>Entwickler werden zur Testerstellung genötigt</a:t>
            </a:r>
          </a:p>
          <a:p>
            <a:endParaRPr lang="de-DE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ACE0721A-9F6D-4080-844A-58B901D8E30D}"/>
              </a:ext>
            </a:extLst>
          </p:cNvPr>
          <p:cNvSpPr txBox="1">
            <a:spLocks/>
          </p:cNvSpPr>
          <p:nvPr/>
        </p:nvSpPr>
        <p:spPr bwMode="auto">
          <a:xfrm>
            <a:off x="334963" y="4481645"/>
            <a:ext cx="11487150" cy="18755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106000"/>
              <a:buFontTx/>
              <a:buNone/>
              <a:defRPr kern="1200" baseline="0">
                <a:solidFill>
                  <a:srgbClr val="4A5C66"/>
                </a:solidFill>
                <a:latin typeface="Arial" pitchFamily="34" charset="0"/>
                <a:ea typeface="MS PGothic" panose="020B0600070205080204" pitchFamily="34" charset="-128"/>
                <a:cs typeface="Arial" pitchFamily="34" charset="0"/>
              </a:defRPr>
            </a:lvl1pPr>
            <a:lvl2pPr marL="2667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9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2pPr>
            <a:lvl3pPr marL="542925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3pPr>
            <a:lvl4pPr marL="809625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4pPr>
            <a:lvl5pPr marL="1076325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100" dirty="0">
                <a:solidFill>
                  <a:schemeClr val="accent6">
                    <a:lumMod val="75000"/>
                  </a:schemeClr>
                </a:solidFill>
              </a:rPr>
              <a:t>SCENARIO</a:t>
            </a:r>
            <a:r>
              <a:rPr lang="de-DE" sz="1100" dirty="0"/>
              <a:t>("Test Individual initialization", "[Individual.cpp]")</a:t>
            </a:r>
          </a:p>
          <a:p>
            <a:r>
              <a:rPr lang="de-DE" sz="1100" dirty="0"/>
              <a:t>{</a:t>
            </a:r>
          </a:p>
          <a:p>
            <a:r>
              <a:rPr lang="de-DE" sz="1100" dirty="0"/>
              <a:t>    </a:t>
            </a:r>
            <a:r>
              <a:rPr lang="de-DE" sz="1100" dirty="0">
                <a:solidFill>
                  <a:schemeClr val="accent6">
                    <a:lumMod val="75000"/>
                  </a:schemeClr>
                </a:solidFill>
              </a:rPr>
              <a:t>for</a:t>
            </a:r>
            <a:r>
              <a:rPr lang="de-DE" sz="1100" dirty="0"/>
              <a:t> (int i = 0; i &lt; 100; ++i) {</a:t>
            </a:r>
          </a:p>
          <a:p>
            <a:r>
              <a:rPr lang="de-DE" sz="1100" dirty="0"/>
              <a:t>        Individual individual = Individual(size, idx_start, nullptr, nullptr);</a:t>
            </a:r>
          </a:p>
          <a:p>
            <a:r>
              <a:rPr lang="de-DE" sz="1100" dirty="0"/>
              <a:t>        std::vector&lt;int&gt; chromosome = individual.get_chromosome();</a:t>
            </a:r>
          </a:p>
          <a:p>
            <a:r>
              <a:rPr lang="de-DE" sz="1100" dirty="0"/>
              <a:t>        </a:t>
            </a:r>
            <a:r>
              <a:rPr lang="de-DE" sz="1100" dirty="0">
                <a:solidFill>
                  <a:schemeClr val="accent6">
                    <a:lumMod val="75000"/>
                  </a:schemeClr>
                </a:solidFill>
              </a:rPr>
              <a:t>REQUIRE</a:t>
            </a:r>
            <a:r>
              <a:rPr lang="de-DE" sz="1100" dirty="0"/>
              <a:t>(chromosome.size() == (unsigned int) size);</a:t>
            </a:r>
          </a:p>
          <a:p>
            <a:r>
              <a:rPr lang="de-DE" sz="1100" dirty="0"/>
              <a:t>        </a:t>
            </a:r>
            <a:r>
              <a:rPr lang="de-DE" sz="1100" dirty="0">
                <a:solidFill>
                  <a:schemeClr val="accent6">
                    <a:lumMod val="75000"/>
                  </a:schemeClr>
                </a:solidFill>
              </a:rPr>
              <a:t>REQUIRE</a:t>
            </a:r>
            <a:r>
              <a:rPr lang="de-DE" sz="1100" dirty="0"/>
              <a:t>(std::unique(chromosome.begin(), chromosome.end()) == chromosome.end());</a:t>
            </a:r>
          </a:p>
          <a:p>
            <a:r>
              <a:rPr lang="de-DE" sz="1100" dirty="0"/>
              <a:t>    }</a:t>
            </a:r>
          </a:p>
          <a:p>
            <a:r>
              <a:rPr lang="de-DE" sz="11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16170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8E3401A-B07F-4F3A-9D59-1A25E88B8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Thematischer Ablauf</a:t>
            </a:r>
          </a:p>
        </p:txBody>
      </p:sp>
      <p:sp>
        <p:nvSpPr>
          <p:cNvPr id="5" name="Textfeld 2">
            <a:extLst>
              <a:ext uri="{FF2B5EF4-FFF2-40B4-BE49-F238E27FC236}">
                <a16:creationId xmlns:a16="http://schemas.microsoft.com/office/drawing/2014/main" id="{712AD268-415A-4FD1-9592-79DA89974DD9}"/>
              </a:ext>
            </a:extLst>
          </p:cNvPr>
          <p:cNvSpPr txBox="1"/>
          <p:nvPr/>
        </p:nvSpPr>
        <p:spPr>
          <a:xfrm>
            <a:off x="472714" y="1988820"/>
            <a:ext cx="2628900" cy="19431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Einführung</a:t>
            </a:r>
          </a:p>
        </p:txBody>
      </p:sp>
      <p:sp>
        <p:nvSpPr>
          <p:cNvPr id="6" name="Textfeld 8">
            <a:extLst>
              <a:ext uri="{FF2B5EF4-FFF2-40B4-BE49-F238E27FC236}">
                <a16:creationId xmlns:a16="http://schemas.microsoft.com/office/drawing/2014/main" id="{1C25B9DF-5145-40F8-8B93-6D1DDCA76C45}"/>
              </a:ext>
            </a:extLst>
          </p:cNvPr>
          <p:cNvSpPr txBox="1"/>
          <p:nvPr/>
        </p:nvSpPr>
        <p:spPr>
          <a:xfrm>
            <a:off x="3355504" y="1988820"/>
            <a:ext cx="2628900" cy="19431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Konzept</a:t>
            </a:r>
          </a:p>
        </p:txBody>
      </p:sp>
      <p:sp>
        <p:nvSpPr>
          <p:cNvPr id="7" name="Textfeld 3">
            <a:extLst>
              <a:ext uri="{FF2B5EF4-FFF2-40B4-BE49-F238E27FC236}">
                <a16:creationId xmlns:a16="http://schemas.microsoft.com/office/drawing/2014/main" id="{B5756B21-FE41-4FE0-8C77-4147D26968C6}"/>
              </a:ext>
            </a:extLst>
          </p:cNvPr>
          <p:cNvSpPr txBox="1"/>
          <p:nvPr/>
        </p:nvSpPr>
        <p:spPr>
          <a:xfrm>
            <a:off x="6253646" y="1988820"/>
            <a:ext cx="2628900" cy="19431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Realisierung</a:t>
            </a:r>
          </a:p>
        </p:txBody>
      </p:sp>
      <p:sp>
        <p:nvSpPr>
          <p:cNvPr id="9" name="Textfeld 5">
            <a:extLst>
              <a:ext uri="{FF2B5EF4-FFF2-40B4-BE49-F238E27FC236}">
                <a16:creationId xmlns:a16="http://schemas.microsoft.com/office/drawing/2014/main" id="{2391C764-4573-4386-AFCB-3FBE903052B0}"/>
              </a:ext>
            </a:extLst>
          </p:cNvPr>
          <p:cNvSpPr txBox="1"/>
          <p:nvPr/>
        </p:nvSpPr>
        <p:spPr>
          <a:xfrm>
            <a:off x="9029873" y="2016289"/>
            <a:ext cx="2628900" cy="19431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Experimente</a:t>
            </a:r>
          </a:p>
        </p:txBody>
      </p:sp>
      <p:sp>
        <p:nvSpPr>
          <p:cNvPr id="10" name="Textfeld 6">
            <a:extLst>
              <a:ext uri="{FF2B5EF4-FFF2-40B4-BE49-F238E27FC236}">
                <a16:creationId xmlns:a16="http://schemas.microsoft.com/office/drawing/2014/main" id="{4346AE44-45A6-4AAE-9A14-9C0A956BDEAF}"/>
              </a:ext>
            </a:extLst>
          </p:cNvPr>
          <p:cNvSpPr txBox="1"/>
          <p:nvPr/>
        </p:nvSpPr>
        <p:spPr>
          <a:xfrm>
            <a:off x="3253430" y="4155586"/>
            <a:ext cx="2628900" cy="19431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Retrospektive</a:t>
            </a:r>
          </a:p>
        </p:txBody>
      </p:sp>
      <p:sp>
        <p:nvSpPr>
          <p:cNvPr id="11" name="Textfeld 7">
            <a:extLst>
              <a:ext uri="{FF2B5EF4-FFF2-40B4-BE49-F238E27FC236}">
                <a16:creationId xmlns:a16="http://schemas.microsoft.com/office/drawing/2014/main" id="{85A08446-20B2-4FAD-B3C4-B9B9C5DE0FF9}"/>
              </a:ext>
            </a:extLst>
          </p:cNvPr>
          <p:cNvSpPr txBox="1"/>
          <p:nvPr/>
        </p:nvSpPr>
        <p:spPr>
          <a:xfrm>
            <a:off x="6194933" y="4155586"/>
            <a:ext cx="2628900" cy="19431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Fazit</a:t>
            </a:r>
          </a:p>
        </p:txBody>
      </p:sp>
      <p:sp>
        <p:nvSpPr>
          <p:cNvPr id="12" name="Textfeld 9">
            <a:extLst>
              <a:ext uri="{FF2B5EF4-FFF2-40B4-BE49-F238E27FC236}">
                <a16:creationId xmlns:a16="http://schemas.microsoft.com/office/drawing/2014/main" id="{5A995761-3A48-49A2-A62D-355F53FE485D}"/>
              </a:ext>
            </a:extLst>
          </p:cNvPr>
          <p:cNvSpPr txBox="1"/>
          <p:nvPr/>
        </p:nvSpPr>
        <p:spPr>
          <a:xfrm>
            <a:off x="9136436" y="4155586"/>
            <a:ext cx="2628900" cy="19431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Ausblick</a:t>
            </a:r>
          </a:p>
        </p:txBody>
      </p:sp>
      <p:sp>
        <p:nvSpPr>
          <p:cNvPr id="13" name="Textfeld 6">
            <a:extLst>
              <a:ext uri="{FF2B5EF4-FFF2-40B4-BE49-F238E27FC236}">
                <a16:creationId xmlns:a16="http://schemas.microsoft.com/office/drawing/2014/main" id="{B3B97F33-32B3-46C4-A4C2-3FA5E65CD445}"/>
              </a:ext>
            </a:extLst>
          </p:cNvPr>
          <p:cNvSpPr txBox="1"/>
          <p:nvPr/>
        </p:nvSpPr>
        <p:spPr>
          <a:xfrm>
            <a:off x="426664" y="4155586"/>
            <a:ext cx="2628900" cy="19431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9385452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7ABD1-FA22-4A07-8074-128F2BE75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Experimente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EF1E2D-8B9F-419C-AAF3-98ED1E7877C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624231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0F86E-5409-42C3-8720-C9F27C41C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1957" y="3053400"/>
            <a:ext cx="10076388" cy="751199"/>
          </a:xfrm>
        </p:spPr>
        <p:txBody>
          <a:bodyPr/>
          <a:lstStyle/>
          <a:p>
            <a:r>
              <a:rPr lang="de-DE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4380401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D03D2-0CEE-44CB-9ADD-87921ADF8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Retrospective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4A84AC-0BB0-4390-A9D0-F43811B71AC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Was lief gut?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Pull requests wurden gewissenhaft bearbeitet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Gute Kommunikation über Discord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Verschiedene Arbeitsweisen konnten sich Ergänzen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Faire Arbeitsteilung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Kompromisse konnten immer gefunden werden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Hohe Codequalität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Was könnte besser sein?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Einsatz von kontinuierlicher Integration (Jenkins)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Zum Start noch klarer Definieren was überhaupt das Zielsystem sein soll (32 Bit vs. 64 Bit)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Umgang mit C++ auf Windows extrem kompliziert...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034651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0E8B6-F477-47BD-92C1-C5A87EE67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Fazit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D2FD1F-22A7-4CE1-848E-F26C723EE9B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1. Entwicklung eines Systems, das die Möglichkeiten von Genetischen Algorithmen mit dem Beispiel des TSP demonstriert.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Funktionalität </a:t>
            </a:r>
            <a:r>
              <a:rPr lang="de-DE" dirty="0">
                <a:solidFill>
                  <a:srgbClr val="00B050"/>
                </a:solidFill>
                <a:latin typeface="Wingdings" panose="05000000000000000000" pitchFamily="2" charset="2"/>
              </a:rPr>
              <a:t>ü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Guter Code </a:t>
            </a:r>
            <a:r>
              <a:rPr lang="de-DE" dirty="0">
                <a:solidFill>
                  <a:srgbClr val="00B050"/>
                </a:solidFill>
                <a:latin typeface="Wingdings" panose="05000000000000000000" pitchFamily="2" charset="2"/>
              </a:rPr>
              <a:t>ü</a:t>
            </a:r>
            <a:r>
              <a:rPr lang="de-DE" dirty="0"/>
              <a:t>, klare Architektur </a:t>
            </a:r>
            <a:r>
              <a:rPr lang="de-DE" dirty="0">
                <a:solidFill>
                  <a:srgbClr val="00B050"/>
                </a:solidFill>
                <a:latin typeface="Wingdings" panose="05000000000000000000" pitchFamily="2" charset="2"/>
              </a:rPr>
              <a:t>ü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Testbarkeit </a:t>
            </a:r>
            <a:r>
              <a:rPr lang="de-DE" dirty="0">
                <a:solidFill>
                  <a:srgbClr val="00B050"/>
                </a:solidFill>
                <a:latin typeface="Wingdings" panose="05000000000000000000" pitchFamily="2" charset="2"/>
              </a:rPr>
              <a:t>ü</a:t>
            </a:r>
            <a:r>
              <a:rPr lang="de-DE" dirty="0"/>
              <a:t> , Erweiterbarkeit </a:t>
            </a:r>
            <a:r>
              <a:rPr lang="de-DE" dirty="0">
                <a:solidFill>
                  <a:srgbClr val="00B050"/>
                </a:solidFill>
                <a:latin typeface="Wingdings" panose="05000000000000000000" pitchFamily="2" charset="2"/>
              </a:rPr>
              <a:t>ü</a:t>
            </a:r>
            <a:r>
              <a:rPr lang="de-DE" dirty="0"/>
              <a:t> , Dokumentation </a:t>
            </a:r>
            <a:r>
              <a:rPr lang="de-DE" dirty="0">
                <a:solidFill>
                  <a:srgbClr val="00B050"/>
                </a:solidFill>
                <a:latin typeface="Wingdings" panose="05000000000000000000" pitchFamily="2" charset="2"/>
              </a:rPr>
              <a:t>ü</a:t>
            </a:r>
            <a:r>
              <a:rPr lang="de-DE" dirty="0"/>
              <a:t> </a:t>
            </a:r>
          </a:p>
          <a:p>
            <a:endParaRPr lang="de-DE" dirty="0"/>
          </a:p>
          <a:p>
            <a:r>
              <a:rPr lang="de-DE" dirty="0"/>
              <a:t>2. Untersuchung welche Stellschrauben der Genetischen Algorithmen das Resultat in wieweit verbessert/verschlechtert.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Experimente konnten zeigen, dass ... .</a:t>
            </a:r>
          </a:p>
        </p:txBody>
      </p:sp>
    </p:spTree>
    <p:extLst>
      <p:ext uri="{BB962C8B-B14F-4D97-AF65-F5344CB8AC3E}">
        <p14:creationId xmlns:p14="http://schemas.microsoft.com/office/powerpoint/2010/main" val="24848942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F81E1-3827-444D-B85D-94516A9BB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Ausblick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94D160-3911-4D19-84D1-924A7E11684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Library vollständig von TSP lösen und generischer Gestalten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Performance messen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Library veröffentlichen</a:t>
            </a:r>
          </a:p>
        </p:txBody>
      </p:sp>
    </p:spTree>
    <p:extLst>
      <p:ext uri="{BB962C8B-B14F-4D97-AF65-F5344CB8AC3E}">
        <p14:creationId xmlns:p14="http://schemas.microsoft.com/office/powerpoint/2010/main" val="22723229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21059048-CA97-4EAA-842D-535F0C108203}"/>
              </a:ext>
            </a:extLst>
          </p:cNvPr>
          <p:cNvSpPr txBox="1"/>
          <p:nvPr/>
        </p:nvSpPr>
        <p:spPr>
          <a:xfrm>
            <a:off x="7825273" y="3205901"/>
            <a:ext cx="3847562" cy="2871437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400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Viele Dank</a:t>
            </a:r>
            <a:br>
              <a:rPr lang="de-DE" sz="400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400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für </a:t>
            </a:r>
            <a:r>
              <a:rPr lang="de-DE" sz="40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eure Aufmerksamkeit</a:t>
            </a:r>
          </a:p>
        </p:txBody>
      </p:sp>
    </p:spTree>
    <p:extLst>
      <p:ext uri="{BB962C8B-B14F-4D97-AF65-F5344CB8AC3E}">
        <p14:creationId xmlns:p14="http://schemas.microsoft.com/office/powerpoint/2010/main" val="4185969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61B9B6E-E4E0-44F9-84C4-185902959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528961"/>
            <a:ext cx="10076388" cy="751199"/>
          </a:xfrm>
        </p:spPr>
        <p:txBody>
          <a:bodyPr/>
          <a:lstStyle/>
          <a:p>
            <a:r>
              <a:rPr lang="de-DE" dirty="0"/>
              <a:t>Einführung – Genetische Algorithmen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236A5E-E807-4CE0-9539-E7DFD1EDC54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			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4526F86-BE62-4E0E-8E42-EA1419C549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2258" y="1877489"/>
            <a:ext cx="8953593" cy="357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242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61B9B6E-E4E0-44F9-84C4-185902959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528961"/>
            <a:ext cx="10076388" cy="751199"/>
          </a:xfrm>
        </p:spPr>
        <p:txBody>
          <a:bodyPr/>
          <a:lstStyle/>
          <a:p>
            <a:r>
              <a:rPr lang="de-DE" dirty="0"/>
              <a:t>Einführung - Travelling Salesman Problem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236A5E-E807-4CE0-9539-E7DFD1EDC54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732517" y="1280160"/>
            <a:ext cx="8131025" cy="3611909"/>
          </a:xfrm>
        </p:spPr>
        <p:txBody>
          <a:bodyPr/>
          <a:lstStyle/>
          <a:p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Besuche die Städte in einer Reihenfolge unter den Bedingungen, dass</a:t>
            </a:r>
          </a:p>
          <a:p>
            <a:pPr lvl="2"/>
            <a:r>
              <a:rPr lang="de-DE" dirty="0"/>
              <a:t>... keine Stadt außer der Startstadt zwei mal besucht wird und</a:t>
            </a:r>
          </a:p>
          <a:p>
            <a:pPr lvl="2"/>
            <a:r>
              <a:rPr lang="de-DE" dirty="0"/>
              <a:t>... die zurückgelegte Distanz möglichst kurz ist</a:t>
            </a:r>
          </a:p>
          <a:p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Routen =&gt; Individuen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Menge von Routen =&gt; Population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Datensatz mit 59 deutschen Städten</a:t>
            </a:r>
          </a:p>
          <a:p>
            <a:pPr marL="552450" lvl="1" indent="-285750">
              <a:buFont typeface="Arial" panose="020B0604020202020204" pitchFamily="34" charset="0"/>
              <a:buChar char="•"/>
            </a:pPr>
            <a:r>
              <a:rPr lang="de-DE" dirty="0"/>
              <a:t>Distanz zwischen den jeweiligen Städten</a:t>
            </a:r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			</a:t>
            </a:r>
          </a:p>
          <a:p>
            <a:r>
              <a:rPr lang="de-DE" dirty="0"/>
              <a:t>			</a:t>
            </a:r>
          </a:p>
          <a:p>
            <a:endParaRPr lang="de-D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DC4BDE-B22C-44C8-AD81-8A051CB3D2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963" y="1326906"/>
            <a:ext cx="3105150" cy="33337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21F6ED0-6337-4F2E-9028-E0949691FC89}"/>
              </a:ext>
            </a:extLst>
          </p:cNvPr>
          <p:cNvSpPr txBox="1"/>
          <p:nvPr/>
        </p:nvSpPr>
        <p:spPr>
          <a:xfrm>
            <a:off x="328458" y="4707403"/>
            <a:ext cx="835517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6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https://de.wikipedia.org/wiki/Problem_des_Handlungsreisenden#/media/Datei:TSP_Deutschland_3.</a:t>
            </a:r>
            <a:r>
              <a:rPr lang="de-DE" sz="5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png</a:t>
            </a:r>
            <a:endParaRPr lang="de-DE" sz="600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1696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61B9B6E-E4E0-44F9-84C4-185902959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528961"/>
            <a:ext cx="10076388" cy="751199"/>
          </a:xfrm>
        </p:spPr>
        <p:txBody>
          <a:bodyPr/>
          <a:lstStyle/>
          <a:p>
            <a:r>
              <a:rPr lang="de-DE" dirty="0"/>
              <a:t>Einführung - Ziele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236A5E-E807-4CE0-9539-E7DFD1EDC54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0373" y="2443135"/>
            <a:ext cx="11487150" cy="5020628"/>
          </a:xfrm>
        </p:spPr>
        <p:txBody>
          <a:bodyPr/>
          <a:lstStyle/>
          <a:p>
            <a:r>
              <a:rPr lang="de-DE" dirty="0"/>
              <a:t>1. Entwicklung eines Systems, das die Möglichkeiten von Genetischen Algorithmen mit dem Beispiel des TSP demonstriert.</a:t>
            </a:r>
          </a:p>
          <a:p>
            <a:r>
              <a:rPr lang="de-DE" dirty="0"/>
              <a:t>2. Untersuchung welche Stellschrauben der Genetischen Algorithmen das Resultat in wieweit verbessert/verschlechtert.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41698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A7C8D-D84F-4999-A245-FBCA30560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528961"/>
            <a:ext cx="10076388" cy="751199"/>
          </a:xfrm>
        </p:spPr>
        <p:txBody>
          <a:bodyPr/>
          <a:lstStyle/>
          <a:p>
            <a:r>
              <a:rPr lang="de-DE" dirty="0"/>
              <a:t>Konzept - Anforderungsanalyse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644C8A-0F11-48D0-AA8A-A018D3ADED0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34963" y="1280159"/>
            <a:ext cx="11487150" cy="2368563"/>
          </a:xfrm>
        </p:spPr>
        <p:txBody>
          <a:bodyPr/>
          <a:lstStyle/>
          <a:p>
            <a:r>
              <a:rPr lang="de-DE" dirty="0"/>
              <a:t>Funktionale Anforderungen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Die Liste der Städte (Namen + Distanzen) sollen aus einer Datei (mit bestimmter Formatierung) auslesbar sein, damit diese Daten ohne Programmieraufwand verändert werden können.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Das System soll mit Genetischen Algorithmen das Travelling Salesman Problem umsetzen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Das System soll Routen auf Grundlage derer Gesamtdistanz beurteilen und weiterverarbeiten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CE686D7F-90D2-4241-884B-80578F152948}"/>
              </a:ext>
            </a:extLst>
          </p:cNvPr>
          <p:cNvSpPr txBox="1">
            <a:spLocks/>
          </p:cNvSpPr>
          <p:nvPr/>
        </p:nvSpPr>
        <p:spPr bwMode="auto">
          <a:xfrm>
            <a:off x="352425" y="4034902"/>
            <a:ext cx="11487150" cy="1542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106000"/>
              <a:buFontTx/>
              <a:buNone/>
              <a:defRPr kern="1200" baseline="0">
                <a:solidFill>
                  <a:srgbClr val="4A5C66"/>
                </a:solidFill>
                <a:latin typeface="Arial" pitchFamily="34" charset="0"/>
                <a:ea typeface="MS PGothic" panose="020B0600070205080204" pitchFamily="34" charset="-128"/>
                <a:cs typeface="Arial" pitchFamily="34" charset="0"/>
              </a:defRPr>
            </a:lvl1pPr>
            <a:lvl2pPr marL="2667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9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2pPr>
            <a:lvl3pPr marL="542925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3pPr>
            <a:lvl4pPr marL="809625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4pPr>
            <a:lvl5pPr marL="1076325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800" dirty="0"/>
              <a:t>Nichtfunktionale Anforderungen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/>
              <a:t>Das System soll auf Windows 10 ausführbar sein.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/>
              <a:t>Das System soll vollständig dokumentiert sein.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/>
              <a:t>Das System soll leicht Testbar sein.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/>
              <a:t>Das System soll leicht Bedienbar sein.</a:t>
            </a:r>
          </a:p>
          <a:p>
            <a:endParaRPr lang="de-DE" sz="1800" dirty="0"/>
          </a:p>
          <a:p>
            <a:endParaRPr lang="de-DE" sz="1800" dirty="0"/>
          </a:p>
          <a:p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26450699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34C84-A6E2-4F1F-AB9E-70C874E05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Konzept - Systemmodellierung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EB10F8B1-D1B7-4D4C-8AC5-38457F00AC4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297444" y="1933251"/>
            <a:ext cx="4551301" cy="4924749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Simulator verbirgt Komplexität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Nimmt Befehle des Nutzers entgegen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Nutzer stellt den Algorithmus über den Simulator ein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Library hat hohe Wiederverwertbarkeit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Library leicht erweiterbar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Library ist sehr gut testbar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Einheitliche Schnittstellen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2DB8EC7-95AB-41DE-816E-C61FAC8E6D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386" y="1393793"/>
            <a:ext cx="6447115" cy="4564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6857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7FCD4-68BB-4B84-A0AD-1339218AA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Realisierung - Programmiersprachen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ED9EC2-CEF7-4CCA-BA01-54F4EEBA6C5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Library – C++</a:t>
            </a:r>
          </a:p>
          <a:p>
            <a:pPr marL="552450" lvl="1" indent="-285750">
              <a:buFont typeface="Arial" panose="020B0604020202020204" pitchFamily="34" charset="0"/>
              <a:buChar char="•"/>
            </a:pPr>
            <a:r>
              <a:rPr lang="de-DE" dirty="0"/>
              <a:t>Maschinennahe Sprache, dadurch hohe Geschwindigkeiten</a:t>
            </a:r>
          </a:p>
          <a:p>
            <a:pPr marL="552450" lvl="1" indent="-285750">
              <a:buFont typeface="Arial" panose="020B0604020202020204" pitchFamily="34" charset="0"/>
              <a:buChar char="•"/>
            </a:pPr>
            <a:r>
              <a:rPr lang="de-DE" dirty="0"/>
              <a:t>Zeitaufwendige Entwicklung</a:t>
            </a:r>
          </a:p>
          <a:p>
            <a:pPr marL="552450" lvl="1" indent="-285750">
              <a:buFont typeface="Arial" panose="020B0604020202020204" pitchFamily="34" charset="0"/>
              <a:buChar char="•"/>
            </a:pPr>
            <a:r>
              <a:rPr lang="de-DE" dirty="0"/>
              <a:t>Genetische Algorithmen bilden den zeitkritischen Teil des Systems.</a:t>
            </a:r>
          </a:p>
          <a:p>
            <a:pPr lvl="2"/>
            <a:r>
              <a:rPr lang="de-DE" dirty="0"/>
              <a:t>=&gt; Aufwand lohnt sich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Frontend – Python</a:t>
            </a:r>
          </a:p>
          <a:p>
            <a:pPr marL="552450" lvl="1" indent="-285750">
              <a:buFont typeface="Arial" panose="020B0604020202020204" pitchFamily="34" charset="0"/>
              <a:buChar char="•"/>
            </a:pPr>
            <a:r>
              <a:rPr lang="de-DE" dirty="0"/>
              <a:t>Interpretierte Sprache, langsamere Geschwindigkeiten</a:t>
            </a:r>
          </a:p>
          <a:p>
            <a:pPr marL="552450" lvl="1" indent="-285750">
              <a:buFont typeface="Arial" panose="020B0604020202020204" pitchFamily="34" charset="0"/>
              <a:buChar char="•"/>
            </a:pPr>
            <a:r>
              <a:rPr lang="de-DE" dirty="0"/>
              <a:t>Sehr schnelle Entwicklung</a:t>
            </a:r>
          </a:p>
          <a:p>
            <a:pPr marL="552450" lvl="1" indent="-285750">
              <a:buFont typeface="Arial" panose="020B0604020202020204" pitchFamily="34" charset="0"/>
              <a:buChar char="•"/>
            </a:pPr>
            <a:r>
              <a:rPr lang="de-DE" dirty="0"/>
              <a:t>Das Frontend soll lediglich die Verwendung der Library demonstrieren.</a:t>
            </a:r>
          </a:p>
          <a:p>
            <a:pPr lvl="2"/>
            <a:r>
              <a:rPr lang="de-DE" dirty="0"/>
              <a:t>=&gt; Python besser geeignet als C++</a:t>
            </a:r>
          </a:p>
          <a:p>
            <a:pPr marL="552450" lvl="1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816499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EB1B7-EBB1-4F18-880A-71EA03540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Realisierung – Frameworks und Bibliotheken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948387F-F27C-4EFB-AB29-AACD8B2A95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499002"/>
              </p:ext>
            </p:extLst>
          </p:nvPr>
        </p:nvGraphicFramePr>
        <p:xfrm>
          <a:off x="530270" y="2120160"/>
          <a:ext cx="10610481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2620">
                  <a:extLst>
                    <a:ext uri="{9D8B030D-6E8A-4147-A177-3AD203B41FA5}">
                      <a16:colId xmlns:a16="http://schemas.microsoft.com/office/drawing/2014/main" val="3052177292"/>
                    </a:ext>
                  </a:extLst>
                </a:gridCol>
                <a:gridCol w="972494">
                  <a:extLst>
                    <a:ext uri="{9D8B030D-6E8A-4147-A177-3AD203B41FA5}">
                      <a16:colId xmlns:a16="http://schemas.microsoft.com/office/drawing/2014/main" val="2198653947"/>
                    </a:ext>
                  </a:extLst>
                </a:gridCol>
                <a:gridCol w="3819660">
                  <a:extLst>
                    <a:ext uri="{9D8B030D-6E8A-4147-A177-3AD203B41FA5}">
                      <a16:colId xmlns:a16="http://schemas.microsoft.com/office/drawing/2014/main" val="3867956626"/>
                    </a:ext>
                  </a:extLst>
                </a:gridCol>
                <a:gridCol w="3165707">
                  <a:extLst>
                    <a:ext uri="{9D8B030D-6E8A-4147-A177-3AD203B41FA5}">
                      <a16:colId xmlns:a16="http://schemas.microsoft.com/office/drawing/2014/main" val="38744891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Version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Anwendung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Lizenz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1817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Catch2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2.13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Unit-Tests der Library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Boost Software License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2256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Matplotlib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Experimente dokumentieren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Matplotlib License (Open Source)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54742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Boost (Python Modul)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Schnittstelle zwischen C++ und Python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Boost Software License 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90393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1230170"/>
      </p:ext>
    </p:extLst>
  </p:cSld>
  <p:clrMapOvr>
    <a:masterClrMapping/>
  </p:clrMapOvr>
</p:sld>
</file>

<file path=ppt/theme/theme1.xml><?xml version="1.0" encoding="utf-8"?>
<a:theme xmlns:a="http://schemas.openxmlformats.org/drawingml/2006/main" name="Folienmaster für Fachbereiche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1_Folienmaster für Fachbereiche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00"/>
        </a:solidFill>
      </a:spPr>
      <a:bodyPr wrap="square" rtlCol="0" anchor="ctr">
        <a:noAutofit/>
      </a:bodyPr>
      <a:lstStyle>
        <a:defPPr algn="ctr">
          <a:spcAft>
            <a:spcPts val="600"/>
          </a:spcAft>
          <a:defRPr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spDef>
    <a:lnDef>
      <a:spPr>
        <a:ln w="28575">
          <a:solidFill>
            <a:srgbClr val="FF000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spcAft>
            <a:spcPts val="600"/>
          </a:spcAft>
          <a:defRPr dirty="0">
            <a:solidFill>
              <a:srgbClr val="4A5C66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2237</Words>
  <Application>Microsoft Office PowerPoint</Application>
  <PresentationFormat>Widescreen</PresentationFormat>
  <Paragraphs>354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Wingdings</vt:lpstr>
      <vt:lpstr>Arial</vt:lpstr>
      <vt:lpstr>Calibri</vt:lpstr>
      <vt:lpstr>JetBrains Mono</vt:lpstr>
      <vt:lpstr>Folienmaster für Fachbereiche</vt:lpstr>
      <vt:lpstr>1_Folienmaster für Fachbereiche</vt:lpstr>
      <vt:lpstr>PowerPoint Presentation</vt:lpstr>
      <vt:lpstr>Thematischer Ablauf</vt:lpstr>
      <vt:lpstr>Einführung – Genetische Algorithmen</vt:lpstr>
      <vt:lpstr>Einführung - Travelling Salesman Problem</vt:lpstr>
      <vt:lpstr>Einführung - Ziele</vt:lpstr>
      <vt:lpstr>Konzept - Anforderungsanalyse</vt:lpstr>
      <vt:lpstr>Konzept - Systemmodellierung</vt:lpstr>
      <vt:lpstr>Realisierung - Programmiersprachen</vt:lpstr>
      <vt:lpstr>Realisierung – Frameworks und Bibliotheken</vt:lpstr>
      <vt:lpstr>Realisierung – Individuen und Populationen</vt:lpstr>
      <vt:lpstr>Beispiel einer Rating und Fitness-Funktion</vt:lpstr>
      <vt:lpstr>Realisierung – Marriage-Algorithmus</vt:lpstr>
      <vt:lpstr>Realisierung – Crossover-Algorithmen</vt:lpstr>
      <vt:lpstr>Realisierung – Partially-Matches-Crossover</vt:lpstr>
      <vt:lpstr>Realisierung – Mutations-Algorithmus</vt:lpstr>
      <vt:lpstr>Realisierung – Selektions-Algorithmus</vt:lpstr>
      <vt:lpstr>Realisierung - Simulator</vt:lpstr>
      <vt:lpstr>Realisierung – Python-Schnittstelle</vt:lpstr>
      <vt:lpstr>Realisierung – Testen</vt:lpstr>
      <vt:lpstr>Experimente</vt:lpstr>
      <vt:lpstr>Demo</vt:lpstr>
      <vt:lpstr>Retrospective</vt:lpstr>
      <vt:lpstr>Fazit</vt:lpstr>
      <vt:lpstr>Ausblick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Jannis Weber</dc:creator>
  <cp:lastModifiedBy>niklas hartinger</cp:lastModifiedBy>
  <cp:revision>148</cp:revision>
  <dcterms:created xsi:type="dcterms:W3CDTF">2020-12-21T04:06:50Z</dcterms:created>
  <dcterms:modified xsi:type="dcterms:W3CDTF">2021-01-19T13:23:35Z</dcterms:modified>
</cp:coreProperties>
</file>