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967E574-8009-4CC5-A6D3-A5749610E78B}" type="datetimeFigureOut">
              <a:rPr lang="en-GB" smtClean="0"/>
              <a:t>20/06/2021</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408580D-5F24-4904-BB0C-75D775BCA3DB}" type="slidenum">
              <a:rPr lang="en-GB" smtClean="0"/>
              <a:t>‹#›</a:t>
            </a:fld>
            <a:endParaRPr lang="en-GB"/>
          </a:p>
        </p:txBody>
      </p:sp>
    </p:spTree>
    <p:extLst>
      <p:ext uri="{BB962C8B-B14F-4D97-AF65-F5344CB8AC3E}">
        <p14:creationId xmlns:p14="http://schemas.microsoft.com/office/powerpoint/2010/main" val="518640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67E574-8009-4CC5-A6D3-A5749610E78B}" type="datetimeFigureOut">
              <a:rPr lang="en-GB" smtClean="0"/>
              <a:t>20/06/2021</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408580D-5F24-4904-BB0C-75D775BCA3DB}" type="slidenum">
              <a:rPr lang="en-GB" smtClean="0"/>
              <a:t>‹#›</a:t>
            </a:fld>
            <a:endParaRPr lang="en-GB"/>
          </a:p>
        </p:txBody>
      </p:sp>
    </p:spTree>
    <p:extLst>
      <p:ext uri="{BB962C8B-B14F-4D97-AF65-F5344CB8AC3E}">
        <p14:creationId xmlns:p14="http://schemas.microsoft.com/office/powerpoint/2010/main" val="2830342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67E574-8009-4CC5-A6D3-A5749610E78B}" type="datetimeFigureOut">
              <a:rPr lang="en-GB" smtClean="0"/>
              <a:t>20/06/2021</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08580D-5F24-4904-BB0C-75D775BCA3DB}" type="slidenum">
              <a:rPr lang="en-GB" smtClean="0"/>
              <a:t>‹#›</a:t>
            </a:fld>
            <a:endParaRPr lang="en-GB"/>
          </a:p>
        </p:txBody>
      </p:sp>
    </p:spTree>
    <p:extLst>
      <p:ext uri="{BB962C8B-B14F-4D97-AF65-F5344CB8AC3E}">
        <p14:creationId xmlns:p14="http://schemas.microsoft.com/office/powerpoint/2010/main" val="71720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67E574-8009-4CC5-A6D3-A5749610E78B}" type="datetimeFigureOut">
              <a:rPr lang="en-GB" smtClean="0"/>
              <a:t>20/06/2021</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08580D-5F24-4904-BB0C-75D775BCA3DB}" type="slidenum">
              <a:rPr lang="en-GB" smtClean="0"/>
              <a:t>‹#›</a:t>
            </a:fld>
            <a:endParaRPr lang="en-GB"/>
          </a:p>
        </p:txBody>
      </p:sp>
    </p:spTree>
    <p:extLst>
      <p:ext uri="{BB962C8B-B14F-4D97-AF65-F5344CB8AC3E}">
        <p14:creationId xmlns:p14="http://schemas.microsoft.com/office/powerpoint/2010/main" val="3498312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67E574-8009-4CC5-A6D3-A5749610E78B}" type="datetimeFigureOut">
              <a:rPr lang="en-GB" smtClean="0"/>
              <a:t>20/06/2021</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08580D-5F24-4904-BB0C-75D775BCA3DB}" type="slidenum">
              <a:rPr lang="en-GB" smtClean="0"/>
              <a:t>‹#›</a:t>
            </a:fld>
            <a:endParaRPr lang="en-GB"/>
          </a:p>
        </p:txBody>
      </p:sp>
    </p:spTree>
    <p:extLst>
      <p:ext uri="{BB962C8B-B14F-4D97-AF65-F5344CB8AC3E}">
        <p14:creationId xmlns:p14="http://schemas.microsoft.com/office/powerpoint/2010/main" val="3239564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67E574-8009-4CC5-A6D3-A5749610E78B}" type="datetimeFigureOut">
              <a:rPr lang="en-GB" smtClean="0"/>
              <a:t>20/06/2021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408580D-5F24-4904-BB0C-75D775BCA3DB}" type="slidenum">
              <a:rPr lang="en-GB" smtClean="0"/>
              <a:t>‹#›</a:t>
            </a:fld>
            <a:endParaRPr lang="en-GB"/>
          </a:p>
        </p:txBody>
      </p:sp>
    </p:spTree>
    <p:extLst>
      <p:ext uri="{BB962C8B-B14F-4D97-AF65-F5344CB8AC3E}">
        <p14:creationId xmlns:p14="http://schemas.microsoft.com/office/powerpoint/2010/main" val="1702455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67E574-8009-4CC5-A6D3-A5749610E78B}" type="datetimeFigureOut">
              <a:rPr lang="en-GB" smtClean="0"/>
              <a:t>20/06/2021</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C408580D-5F24-4904-BB0C-75D775BCA3DB}" type="slidenum">
              <a:rPr lang="en-GB" smtClean="0"/>
              <a:t>‹#›</a:t>
            </a:fld>
            <a:endParaRPr lang="en-GB"/>
          </a:p>
        </p:txBody>
      </p:sp>
    </p:spTree>
    <p:extLst>
      <p:ext uri="{BB962C8B-B14F-4D97-AF65-F5344CB8AC3E}">
        <p14:creationId xmlns:p14="http://schemas.microsoft.com/office/powerpoint/2010/main" val="11622921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967E574-8009-4CC5-A6D3-A5749610E78B}" type="datetimeFigureOut">
              <a:rPr lang="en-GB" smtClean="0"/>
              <a:t>20/06/2021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408580D-5F24-4904-BB0C-75D775BCA3DB}" type="slidenum">
              <a:rPr lang="en-GB" smtClean="0"/>
              <a:t>‹#›</a:t>
            </a:fld>
            <a:endParaRPr lang="en-GB"/>
          </a:p>
        </p:txBody>
      </p:sp>
    </p:spTree>
    <p:extLst>
      <p:ext uri="{BB962C8B-B14F-4D97-AF65-F5344CB8AC3E}">
        <p14:creationId xmlns:p14="http://schemas.microsoft.com/office/powerpoint/2010/main" val="4327803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967E574-8009-4CC5-A6D3-A5749610E78B}" type="datetimeFigureOut">
              <a:rPr lang="en-GB" smtClean="0"/>
              <a:t>20/06/2021</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08580D-5F24-4904-BB0C-75D775BCA3DB}" type="slidenum">
              <a:rPr lang="en-GB" smtClean="0"/>
              <a:t>‹#›</a:t>
            </a:fld>
            <a:endParaRPr lang="en-GB"/>
          </a:p>
        </p:txBody>
      </p:sp>
    </p:spTree>
    <p:extLst>
      <p:ext uri="{BB962C8B-B14F-4D97-AF65-F5344CB8AC3E}">
        <p14:creationId xmlns:p14="http://schemas.microsoft.com/office/powerpoint/2010/main" val="1868704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67E574-8009-4CC5-A6D3-A5749610E78B}" type="datetimeFigureOut">
              <a:rPr lang="en-GB" smtClean="0"/>
              <a:t>20/06/2021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408580D-5F24-4904-BB0C-75D775BCA3DB}" type="slidenum">
              <a:rPr lang="en-GB" smtClean="0"/>
              <a:t>‹#›</a:t>
            </a:fld>
            <a:endParaRPr lang="en-GB"/>
          </a:p>
        </p:txBody>
      </p:sp>
    </p:spTree>
    <p:extLst>
      <p:ext uri="{BB962C8B-B14F-4D97-AF65-F5344CB8AC3E}">
        <p14:creationId xmlns:p14="http://schemas.microsoft.com/office/powerpoint/2010/main" val="136784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67E574-8009-4CC5-A6D3-A5749610E78B}" type="datetimeFigureOut">
              <a:rPr lang="en-GB" smtClean="0"/>
              <a:t>20/06/2021</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08580D-5F24-4904-BB0C-75D775BCA3DB}" type="slidenum">
              <a:rPr lang="en-GB" smtClean="0"/>
              <a:t>‹#›</a:t>
            </a:fld>
            <a:endParaRPr lang="en-GB"/>
          </a:p>
        </p:txBody>
      </p:sp>
    </p:spTree>
    <p:extLst>
      <p:ext uri="{BB962C8B-B14F-4D97-AF65-F5344CB8AC3E}">
        <p14:creationId xmlns:p14="http://schemas.microsoft.com/office/powerpoint/2010/main" val="248249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67E574-8009-4CC5-A6D3-A5749610E78B}" type="datetimeFigureOut">
              <a:rPr lang="en-GB" smtClean="0"/>
              <a:t>20/06/2021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408580D-5F24-4904-BB0C-75D775BCA3DB}" type="slidenum">
              <a:rPr lang="en-GB" smtClean="0"/>
              <a:t>‹#›</a:t>
            </a:fld>
            <a:endParaRPr lang="en-GB"/>
          </a:p>
        </p:txBody>
      </p:sp>
    </p:spTree>
    <p:extLst>
      <p:ext uri="{BB962C8B-B14F-4D97-AF65-F5344CB8AC3E}">
        <p14:creationId xmlns:p14="http://schemas.microsoft.com/office/powerpoint/2010/main" val="2051351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67E574-8009-4CC5-A6D3-A5749610E78B}" type="datetimeFigureOut">
              <a:rPr lang="en-GB" smtClean="0"/>
              <a:t>20/06/2021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408580D-5F24-4904-BB0C-75D775BCA3DB}" type="slidenum">
              <a:rPr lang="en-GB" smtClean="0"/>
              <a:t>‹#›</a:t>
            </a:fld>
            <a:endParaRPr lang="en-GB"/>
          </a:p>
        </p:txBody>
      </p:sp>
    </p:spTree>
    <p:extLst>
      <p:ext uri="{BB962C8B-B14F-4D97-AF65-F5344CB8AC3E}">
        <p14:creationId xmlns:p14="http://schemas.microsoft.com/office/powerpoint/2010/main" val="25304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67E574-8009-4CC5-A6D3-A5749610E78B}" type="datetimeFigureOut">
              <a:rPr lang="en-GB" smtClean="0"/>
              <a:t>20/06/2021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408580D-5F24-4904-BB0C-75D775BCA3DB}" type="slidenum">
              <a:rPr lang="en-GB" smtClean="0"/>
              <a:t>‹#›</a:t>
            </a:fld>
            <a:endParaRPr lang="en-GB"/>
          </a:p>
        </p:txBody>
      </p:sp>
    </p:spTree>
    <p:extLst>
      <p:ext uri="{BB962C8B-B14F-4D97-AF65-F5344CB8AC3E}">
        <p14:creationId xmlns:p14="http://schemas.microsoft.com/office/powerpoint/2010/main" val="2820778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7E574-8009-4CC5-A6D3-A5749610E78B}" type="datetimeFigureOut">
              <a:rPr lang="en-GB" smtClean="0"/>
              <a:t>20/06/2021</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408580D-5F24-4904-BB0C-75D775BCA3DB}" type="slidenum">
              <a:rPr lang="en-GB" smtClean="0"/>
              <a:t>‹#›</a:t>
            </a:fld>
            <a:endParaRPr lang="en-GB"/>
          </a:p>
        </p:txBody>
      </p:sp>
    </p:spTree>
    <p:extLst>
      <p:ext uri="{BB962C8B-B14F-4D97-AF65-F5344CB8AC3E}">
        <p14:creationId xmlns:p14="http://schemas.microsoft.com/office/powerpoint/2010/main" val="312214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67E574-8009-4CC5-A6D3-A5749610E78B}" type="datetimeFigureOut">
              <a:rPr lang="en-GB" smtClean="0"/>
              <a:t>20/06/2021</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408580D-5F24-4904-BB0C-75D775BCA3DB}" type="slidenum">
              <a:rPr lang="en-GB" smtClean="0"/>
              <a:t>‹#›</a:t>
            </a:fld>
            <a:endParaRPr lang="en-GB"/>
          </a:p>
        </p:txBody>
      </p:sp>
    </p:spTree>
    <p:extLst>
      <p:ext uri="{BB962C8B-B14F-4D97-AF65-F5344CB8AC3E}">
        <p14:creationId xmlns:p14="http://schemas.microsoft.com/office/powerpoint/2010/main" val="2765072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67E574-8009-4CC5-A6D3-A5749610E78B}" type="datetimeFigureOut">
              <a:rPr lang="en-GB" smtClean="0"/>
              <a:t>20/06/2021</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408580D-5F24-4904-BB0C-75D775BCA3DB}" type="slidenum">
              <a:rPr lang="en-GB" smtClean="0"/>
              <a:t>‹#›</a:t>
            </a:fld>
            <a:endParaRPr lang="en-GB"/>
          </a:p>
        </p:txBody>
      </p:sp>
    </p:spTree>
    <p:extLst>
      <p:ext uri="{BB962C8B-B14F-4D97-AF65-F5344CB8AC3E}">
        <p14:creationId xmlns:p14="http://schemas.microsoft.com/office/powerpoint/2010/main" val="3515765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967E574-8009-4CC5-A6D3-A5749610E78B}" type="datetimeFigureOut">
              <a:rPr lang="en-GB" smtClean="0"/>
              <a:t>20/06/2021</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408580D-5F24-4904-BB0C-75D775BCA3DB}" type="slidenum">
              <a:rPr lang="en-GB" smtClean="0"/>
              <a:t>‹#›</a:t>
            </a:fld>
            <a:endParaRPr lang="en-GB"/>
          </a:p>
        </p:txBody>
      </p:sp>
    </p:spTree>
    <p:extLst>
      <p:ext uri="{BB962C8B-B14F-4D97-AF65-F5344CB8AC3E}">
        <p14:creationId xmlns:p14="http://schemas.microsoft.com/office/powerpoint/2010/main" val="14458501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trainline-eu/stat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67EEA-AA70-451B-81B4-4CC228F6A8D8}"/>
              </a:ext>
            </a:extLst>
          </p:cNvPr>
          <p:cNvSpPr>
            <a:spLocks noGrp="1"/>
          </p:cNvSpPr>
          <p:nvPr>
            <p:ph type="ctrTitle"/>
          </p:nvPr>
        </p:nvSpPr>
        <p:spPr/>
        <p:txBody>
          <a:bodyPr/>
          <a:lstStyle/>
          <a:p>
            <a:r>
              <a:rPr lang="en-US" dirty="0"/>
              <a:t>Business Opportunities near European Stations</a:t>
            </a:r>
            <a:endParaRPr lang="en-GB" dirty="0"/>
          </a:p>
        </p:txBody>
      </p:sp>
      <p:sp>
        <p:nvSpPr>
          <p:cNvPr id="3" name="Subtitle 2">
            <a:extLst>
              <a:ext uri="{FF2B5EF4-FFF2-40B4-BE49-F238E27FC236}">
                <a16:creationId xmlns:a16="http://schemas.microsoft.com/office/drawing/2014/main" id="{D9855C72-BACB-4F3A-85ED-9F5987F771CE}"/>
              </a:ext>
            </a:extLst>
          </p:cNvPr>
          <p:cNvSpPr>
            <a:spLocks noGrp="1"/>
          </p:cNvSpPr>
          <p:nvPr>
            <p:ph type="subTitle" idx="1"/>
          </p:nvPr>
        </p:nvSpPr>
        <p:spPr/>
        <p:txBody>
          <a:bodyPr/>
          <a:lstStyle/>
          <a:p>
            <a:r>
              <a:rPr lang="en-US" dirty="0"/>
              <a:t>IBM Capstone data project</a:t>
            </a:r>
            <a:endParaRPr lang="en-GB" dirty="0"/>
          </a:p>
        </p:txBody>
      </p:sp>
    </p:spTree>
    <p:extLst>
      <p:ext uri="{BB962C8B-B14F-4D97-AF65-F5344CB8AC3E}">
        <p14:creationId xmlns:p14="http://schemas.microsoft.com/office/powerpoint/2010/main" val="4191328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2AD4-79D1-476B-8FC8-E92077EAEB9A}"/>
              </a:ext>
            </a:extLst>
          </p:cNvPr>
          <p:cNvSpPr>
            <a:spLocks noGrp="1"/>
          </p:cNvSpPr>
          <p:nvPr>
            <p:ph type="title"/>
          </p:nvPr>
        </p:nvSpPr>
        <p:spPr/>
        <p:txBody>
          <a:bodyPr/>
          <a:lstStyle/>
          <a:p>
            <a:r>
              <a:rPr lang="en-US" dirty="0"/>
              <a:t>Clusters</a:t>
            </a:r>
            <a:endParaRPr lang="en-GB" dirty="0"/>
          </a:p>
        </p:txBody>
      </p:sp>
      <p:sp>
        <p:nvSpPr>
          <p:cNvPr id="3" name="Content Placeholder 2">
            <a:extLst>
              <a:ext uri="{FF2B5EF4-FFF2-40B4-BE49-F238E27FC236}">
                <a16:creationId xmlns:a16="http://schemas.microsoft.com/office/drawing/2014/main" id="{DDED2AF8-A190-4346-89EC-779568480C4C}"/>
              </a:ext>
            </a:extLst>
          </p:cNvPr>
          <p:cNvSpPr>
            <a:spLocks noGrp="1"/>
          </p:cNvSpPr>
          <p:nvPr>
            <p:ph idx="1"/>
          </p:nvPr>
        </p:nvSpPr>
        <p:spPr/>
        <p:txBody>
          <a:bodyPr/>
          <a:lstStyle/>
          <a:p>
            <a:r>
              <a:rPr lang="en-US" b="1" dirty="0"/>
              <a:t>Blue cluster: </a:t>
            </a:r>
            <a:r>
              <a:rPr lang="en-US" dirty="0"/>
              <a:t>Entertainment venues are more common in third clusters. Facilities such as hotels, pools, bars, spas and nightclubs are around the stations that fall into third clusters. Apart from these, at least one public building is available near the third cluster.</a:t>
            </a:r>
          </a:p>
          <a:p>
            <a:r>
              <a:rPr lang="en-US" b="1" dirty="0"/>
              <a:t>Navy blue cluster: </a:t>
            </a:r>
            <a:r>
              <a:rPr lang="en-US" dirty="0"/>
              <a:t>Forth cluster covers over 50% of all stations in Europe. This cluster has a good combination of various restaurants, stores and public buildings. Every station in this cluster has 5 or 6 restaurants among the most common venues. Each restaurant has different cuisine. The remaining top venues consists of stores such as pharmacy, game/toy stores, markets along with service buildings.</a:t>
            </a:r>
            <a:endParaRPr lang="en-GB" dirty="0"/>
          </a:p>
        </p:txBody>
      </p:sp>
    </p:spTree>
    <p:extLst>
      <p:ext uri="{BB962C8B-B14F-4D97-AF65-F5344CB8AC3E}">
        <p14:creationId xmlns:p14="http://schemas.microsoft.com/office/powerpoint/2010/main" val="1487586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2FE9B-19CA-4810-ABED-469190670958}"/>
              </a:ext>
            </a:extLst>
          </p:cNvPr>
          <p:cNvSpPr>
            <a:spLocks noGrp="1"/>
          </p:cNvSpPr>
          <p:nvPr>
            <p:ph type="title"/>
          </p:nvPr>
        </p:nvSpPr>
        <p:spPr/>
        <p:txBody>
          <a:bodyPr/>
          <a:lstStyle/>
          <a:p>
            <a:r>
              <a:rPr lang="en-US" dirty="0"/>
              <a:t>Clusters</a:t>
            </a:r>
            <a:endParaRPr lang="en-GB" dirty="0"/>
          </a:p>
        </p:txBody>
      </p:sp>
      <p:sp>
        <p:nvSpPr>
          <p:cNvPr id="3" name="Content Placeholder 2">
            <a:extLst>
              <a:ext uri="{FF2B5EF4-FFF2-40B4-BE49-F238E27FC236}">
                <a16:creationId xmlns:a16="http://schemas.microsoft.com/office/drawing/2014/main" id="{06DD8B7E-E80A-427A-ADDA-B876E5372550}"/>
              </a:ext>
            </a:extLst>
          </p:cNvPr>
          <p:cNvSpPr>
            <a:spLocks noGrp="1"/>
          </p:cNvSpPr>
          <p:nvPr>
            <p:ph idx="1"/>
          </p:nvPr>
        </p:nvSpPr>
        <p:spPr/>
        <p:txBody>
          <a:bodyPr/>
          <a:lstStyle/>
          <a:p>
            <a:r>
              <a:rPr lang="en-US" b="1" dirty="0"/>
              <a:t>Light blue cluster</a:t>
            </a:r>
            <a:r>
              <a:rPr lang="en-US" b="0" i="0" dirty="0">
                <a:solidFill>
                  <a:srgbClr val="000000"/>
                </a:solidFill>
                <a:effectLst/>
                <a:latin typeface="Helvetica Neue"/>
              </a:rPr>
              <a:t>: </a:t>
            </a:r>
            <a:r>
              <a:rPr lang="en-US" dirty="0"/>
              <a:t>Fifth cluster has stations that has a mix of venues and no definitive pattern. </a:t>
            </a:r>
          </a:p>
          <a:p>
            <a:r>
              <a:rPr lang="en-US" b="1" dirty="0"/>
              <a:t>Beige cluster</a:t>
            </a:r>
            <a:r>
              <a:rPr lang="en-US" dirty="0">
                <a:solidFill>
                  <a:srgbClr val="000000"/>
                </a:solidFill>
                <a:latin typeface="Helvetica Neue"/>
              </a:rPr>
              <a:t>: </a:t>
            </a:r>
            <a:r>
              <a:rPr lang="en-US" dirty="0"/>
              <a:t>Sixth cluster has construction spaces, farms and service buildings as most common venues. Restaurants and stores are least favorable here. </a:t>
            </a:r>
          </a:p>
          <a:p>
            <a:r>
              <a:rPr lang="en-US" b="1" dirty="0"/>
              <a:t>Orange cluster</a:t>
            </a:r>
            <a:r>
              <a:rPr lang="en-US" dirty="0">
                <a:solidFill>
                  <a:srgbClr val="000000"/>
                </a:solidFill>
                <a:latin typeface="Helvetica Neue"/>
              </a:rPr>
              <a:t>: </a:t>
            </a:r>
            <a:r>
              <a:rPr lang="en-US" dirty="0"/>
              <a:t>Seventh cluster has banks, Zoos, factories and fairs in their vicinities.</a:t>
            </a:r>
            <a:endParaRPr lang="en-GB" dirty="0"/>
          </a:p>
        </p:txBody>
      </p:sp>
    </p:spTree>
    <p:extLst>
      <p:ext uri="{BB962C8B-B14F-4D97-AF65-F5344CB8AC3E}">
        <p14:creationId xmlns:p14="http://schemas.microsoft.com/office/powerpoint/2010/main" val="3576761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BF78D-D24E-4B09-9063-D82A5A7923CA}"/>
              </a:ext>
            </a:extLst>
          </p:cNvPr>
          <p:cNvSpPr>
            <a:spLocks noGrp="1"/>
          </p:cNvSpPr>
          <p:nvPr>
            <p:ph type="title"/>
          </p:nvPr>
        </p:nvSpPr>
        <p:spPr/>
        <p:txBody>
          <a:bodyPr/>
          <a:lstStyle/>
          <a:p>
            <a:r>
              <a:rPr lang="en-US" dirty="0"/>
              <a:t>Conclusion</a:t>
            </a:r>
            <a:endParaRPr lang="en-GB" dirty="0"/>
          </a:p>
        </p:txBody>
      </p:sp>
      <p:sp>
        <p:nvSpPr>
          <p:cNvPr id="3" name="Content Placeholder 2">
            <a:extLst>
              <a:ext uri="{FF2B5EF4-FFF2-40B4-BE49-F238E27FC236}">
                <a16:creationId xmlns:a16="http://schemas.microsoft.com/office/drawing/2014/main" id="{02C2D53D-B9EA-4664-BC9D-1A214D7E9024}"/>
              </a:ext>
            </a:extLst>
          </p:cNvPr>
          <p:cNvSpPr>
            <a:spLocks noGrp="1"/>
          </p:cNvSpPr>
          <p:nvPr>
            <p:ph idx="1"/>
          </p:nvPr>
        </p:nvSpPr>
        <p:spPr/>
        <p:txBody>
          <a:bodyPr>
            <a:normAutofit lnSpcReduction="10000"/>
          </a:bodyPr>
          <a:lstStyle/>
          <a:p>
            <a:r>
              <a:rPr lang="en-US" dirty="0"/>
              <a:t>Majority of train stations in Italy and Croatia falls under red cluster that has cafes, bars, Italian restaurants along with public service buildings. If investors are interested in these countries, they can invest in common venues of red cluster.</a:t>
            </a:r>
          </a:p>
          <a:p>
            <a:endParaRPr lang="en-US" dirty="0"/>
          </a:p>
          <a:p>
            <a:r>
              <a:rPr lang="en-US" dirty="0"/>
              <a:t>In western Europe (excluding Italy and Croatia), Fourth cluster has most common venues and is safest best for investment.</a:t>
            </a:r>
          </a:p>
          <a:p>
            <a:endParaRPr lang="en-US" dirty="0"/>
          </a:p>
          <a:p>
            <a:r>
              <a:rPr lang="en-US" dirty="0"/>
              <a:t>If investor is interested in stations in Switzerland, a combination of fourth, first and second clusters are present. These three clusters have restaurants and entertainment venues as safe bet options.</a:t>
            </a:r>
            <a:endParaRPr lang="en-GB" dirty="0"/>
          </a:p>
        </p:txBody>
      </p:sp>
    </p:spTree>
    <p:extLst>
      <p:ext uri="{BB962C8B-B14F-4D97-AF65-F5344CB8AC3E}">
        <p14:creationId xmlns:p14="http://schemas.microsoft.com/office/powerpoint/2010/main" val="3600877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DED71-3CC7-4B14-AF36-7E8232C37611}"/>
              </a:ext>
            </a:extLst>
          </p:cNvPr>
          <p:cNvSpPr>
            <a:spLocks noGrp="1"/>
          </p:cNvSpPr>
          <p:nvPr>
            <p:ph type="title"/>
          </p:nvPr>
        </p:nvSpPr>
        <p:spPr/>
        <p:txBody>
          <a:bodyPr/>
          <a:lstStyle/>
          <a:p>
            <a:r>
              <a:rPr lang="en-US" sz="4000" dirty="0"/>
              <a:t>Introduction</a:t>
            </a:r>
            <a:endParaRPr lang="en-GB" sz="4000" dirty="0"/>
          </a:p>
        </p:txBody>
      </p:sp>
      <p:sp>
        <p:nvSpPr>
          <p:cNvPr id="3" name="Content Placeholder 2">
            <a:extLst>
              <a:ext uri="{FF2B5EF4-FFF2-40B4-BE49-F238E27FC236}">
                <a16:creationId xmlns:a16="http://schemas.microsoft.com/office/drawing/2014/main" id="{E34B659D-2164-4473-B1ED-03C34470C047}"/>
              </a:ext>
            </a:extLst>
          </p:cNvPr>
          <p:cNvSpPr>
            <a:spLocks noGrp="1"/>
          </p:cNvSpPr>
          <p:nvPr>
            <p:ph idx="1"/>
          </p:nvPr>
        </p:nvSpPr>
        <p:spPr>
          <a:xfrm>
            <a:off x="1154954" y="2603500"/>
            <a:ext cx="9379307" cy="3416300"/>
          </a:xfrm>
        </p:spPr>
        <p:txBody>
          <a:bodyPr/>
          <a:lstStyle/>
          <a:p>
            <a:r>
              <a:rPr lang="en-US" sz="2000" dirty="0"/>
              <a:t>Europe has 817 major and 56173 minor train stations</a:t>
            </a:r>
          </a:p>
          <a:p>
            <a:r>
              <a:rPr lang="en-US" sz="2000" dirty="0"/>
              <a:t>European railway network carries 8+ billion passengers to their destinations</a:t>
            </a:r>
          </a:p>
          <a:p>
            <a:r>
              <a:rPr lang="en-US" sz="2000" dirty="0"/>
              <a:t>Scope of investment to attract consumers is huge</a:t>
            </a:r>
          </a:p>
          <a:p>
            <a:r>
              <a:rPr lang="en-US" sz="2000" dirty="0"/>
              <a:t>Target is to analyze existing facilities and services in major train stations in Europe</a:t>
            </a:r>
          </a:p>
          <a:p>
            <a:r>
              <a:rPr lang="en-US" sz="2000" dirty="0"/>
              <a:t>To suggest investments as per locations</a:t>
            </a:r>
          </a:p>
          <a:p>
            <a:endParaRPr lang="en-GB" dirty="0"/>
          </a:p>
        </p:txBody>
      </p:sp>
    </p:spTree>
    <p:extLst>
      <p:ext uri="{BB962C8B-B14F-4D97-AF65-F5344CB8AC3E}">
        <p14:creationId xmlns:p14="http://schemas.microsoft.com/office/powerpoint/2010/main" val="27551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2A6D0-5507-4096-87B7-1DDEE20F32AC}"/>
              </a:ext>
            </a:extLst>
          </p:cNvPr>
          <p:cNvSpPr>
            <a:spLocks noGrp="1"/>
          </p:cNvSpPr>
          <p:nvPr>
            <p:ph type="title"/>
          </p:nvPr>
        </p:nvSpPr>
        <p:spPr/>
        <p:txBody>
          <a:bodyPr/>
          <a:lstStyle/>
          <a:p>
            <a:r>
              <a:rPr lang="en-US" sz="4000" dirty="0"/>
              <a:t>Business problem</a:t>
            </a:r>
            <a:endParaRPr lang="en-GB" sz="4000" dirty="0"/>
          </a:p>
        </p:txBody>
      </p:sp>
      <p:sp>
        <p:nvSpPr>
          <p:cNvPr id="3" name="Content Placeholder 2">
            <a:extLst>
              <a:ext uri="{FF2B5EF4-FFF2-40B4-BE49-F238E27FC236}">
                <a16:creationId xmlns:a16="http://schemas.microsoft.com/office/drawing/2014/main" id="{55970A7D-40AF-47C4-985A-C781234AF67C}"/>
              </a:ext>
            </a:extLst>
          </p:cNvPr>
          <p:cNvSpPr>
            <a:spLocks noGrp="1"/>
          </p:cNvSpPr>
          <p:nvPr>
            <p:ph idx="1"/>
          </p:nvPr>
        </p:nvSpPr>
        <p:spPr/>
        <p:txBody>
          <a:bodyPr>
            <a:normAutofit/>
          </a:bodyPr>
          <a:lstStyle/>
          <a:p>
            <a:r>
              <a:rPr lang="en-US" sz="2000" dirty="0"/>
              <a:t>Analyze the most common investments near major train stations across Europe</a:t>
            </a:r>
          </a:p>
          <a:p>
            <a:r>
              <a:rPr lang="en-US" sz="2000" dirty="0"/>
              <a:t>Identify trends among services provided across various regions in Europe</a:t>
            </a:r>
          </a:p>
          <a:p>
            <a:r>
              <a:rPr lang="en-US" sz="2000" dirty="0"/>
              <a:t>Suggest a new business investment opportunity for establishing franchises, expanding to new markets or create a new service industries near train stations</a:t>
            </a:r>
            <a:endParaRPr lang="en-GB" sz="2000" dirty="0"/>
          </a:p>
        </p:txBody>
      </p:sp>
    </p:spTree>
    <p:extLst>
      <p:ext uri="{BB962C8B-B14F-4D97-AF65-F5344CB8AC3E}">
        <p14:creationId xmlns:p14="http://schemas.microsoft.com/office/powerpoint/2010/main" val="3932256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1B70-F3D9-4720-98FB-82BCD001862C}"/>
              </a:ext>
            </a:extLst>
          </p:cNvPr>
          <p:cNvSpPr>
            <a:spLocks noGrp="1"/>
          </p:cNvSpPr>
          <p:nvPr>
            <p:ph type="title"/>
          </p:nvPr>
        </p:nvSpPr>
        <p:spPr/>
        <p:txBody>
          <a:bodyPr/>
          <a:lstStyle/>
          <a:p>
            <a:r>
              <a:rPr lang="en-US" sz="4000" dirty="0"/>
              <a:t>Data acquisition and cleansing</a:t>
            </a:r>
            <a:endParaRPr lang="en-GB" sz="4000" dirty="0"/>
          </a:p>
        </p:txBody>
      </p:sp>
      <p:sp>
        <p:nvSpPr>
          <p:cNvPr id="3" name="Content Placeholder 2">
            <a:extLst>
              <a:ext uri="{FF2B5EF4-FFF2-40B4-BE49-F238E27FC236}">
                <a16:creationId xmlns:a16="http://schemas.microsoft.com/office/drawing/2014/main" id="{CE94D199-0A96-49A3-93A6-C0C2076DCE33}"/>
              </a:ext>
            </a:extLst>
          </p:cNvPr>
          <p:cNvSpPr>
            <a:spLocks noGrp="1"/>
          </p:cNvSpPr>
          <p:nvPr>
            <p:ph idx="1"/>
          </p:nvPr>
        </p:nvSpPr>
        <p:spPr/>
        <p:txBody>
          <a:bodyPr/>
          <a:lstStyle/>
          <a:p>
            <a:r>
              <a:rPr lang="en-US" sz="2000" dirty="0"/>
              <a:t>The data is part of Kaggle dataset and is available at GitHub repository: </a:t>
            </a:r>
            <a:r>
              <a:rPr lang="en-US" sz="2000" b="1" u="sng" dirty="0">
                <a:hlinkClick r:id="rId2"/>
              </a:rPr>
              <a:t>https://github.com/trainline-eu/stations</a:t>
            </a:r>
            <a:endParaRPr lang="en-US" sz="2000" b="1" u="sng" dirty="0"/>
          </a:p>
          <a:p>
            <a:r>
              <a:rPr lang="en-US" sz="2000" dirty="0"/>
              <a:t>Original data frame contains 12 columns and 56,990 rows</a:t>
            </a:r>
          </a:p>
          <a:p>
            <a:r>
              <a:rPr lang="en-US" sz="2000" dirty="0"/>
              <a:t>Due to API limitations, only major train stations are considered.</a:t>
            </a:r>
          </a:p>
          <a:p>
            <a:r>
              <a:rPr lang="en-US" sz="2000" dirty="0"/>
              <a:t>After cleaning the dataset, final dataset contains 3 columns and 791 columns</a:t>
            </a:r>
          </a:p>
          <a:p>
            <a:endParaRPr lang="en-GB" dirty="0"/>
          </a:p>
        </p:txBody>
      </p:sp>
    </p:spTree>
    <p:extLst>
      <p:ext uri="{BB962C8B-B14F-4D97-AF65-F5344CB8AC3E}">
        <p14:creationId xmlns:p14="http://schemas.microsoft.com/office/powerpoint/2010/main" val="4249975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3C3E-FA48-4B3E-968A-FA05886CC1AB}"/>
              </a:ext>
            </a:extLst>
          </p:cNvPr>
          <p:cNvSpPr>
            <a:spLocks noGrp="1"/>
          </p:cNvSpPr>
          <p:nvPr>
            <p:ph type="title"/>
          </p:nvPr>
        </p:nvSpPr>
        <p:spPr/>
        <p:txBody>
          <a:bodyPr/>
          <a:lstStyle/>
          <a:p>
            <a:r>
              <a:rPr lang="en-US" sz="4000" dirty="0"/>
              <a:t>Visualizing initial dataset</a:t>
            </a:r>
            <a:endParaRPr lang="en-GB" sz="4000" dirty="0"/>
          </a:p>
        </p:txBody>
      </p:sp>
      <p:pic>
        <p:nvPicPr>
          <p:cNvPr id="5" name="Content Placeholder 4">
            <a:extLst>
              <a:ext uri="{FF2B5EF4-FFF2-40B4-BE49-F238E27FC236}">
                <a16:creationId xmlns:a16="http://schemas.microsoft.com/office/drawing/2014/main" id="{193C83FF-D222-4C9E-B993-369AEF3DC3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127380"/>
            <a:ext cx="9202026" cy="4478692"/>
          </a:xfrm>
        </p:spPr>
      </p:pic>
    </p:spTree>
    <p:extLst>
      <p:ext uri="{BB962C8B-B14F-4D97-AF65-F5344CB8AC3E}">
        <p14:creationId xmlns:p14="http://schemas.microsoft.com/office/powerpoint/2010/main" val="4113970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9B5DF-93E6-4D91-AE1B-28FD7E1E7ECB}"/>
              </a:ext>
            </a:extLst>
          </p:cNvPr>
          <p:cNvSpPr>
            <a:spLocks noGrp="1"/>
          </p:cNvSpPr>
          <p:nvPr>
            <p:ph type="title"/>
          </p:nvPr>
        </p:nvSpPr>
        <p:spPr/>
        <p:txBody>
          <a:bodyPr/>
          <a:lstStyle/>
          <a:p>
            <a:r>
              <a:rPr lang="en-US" dirty="0"/>
              <a:t>Observations from initial dataset</a:t>
            </a:r>
            <a:endParaRPr lang="en-GB" dirty="0"/>
          </a:p>
        </p:txBody>
      </p:sp>
      <p:sp>
        <p:nvSpPr>
          <p:cNvPr id="3" name="Content Placeholder 2">
            <a:extLst>
              <a:ext uri="{FF2B5EF4-FFF2-40B4-BE49-F238E27FC236}">
                <a16:creationId xmlns:a16="http://schemas.microsoft.com/office/drawing/2014/main" id="{ACA761B3-8CD8-429C-9BEA-1EDC08FFC227}"/>
              </a:ext>
            </a:extLst>
          </p:cNvPr>
          <p:cNvSpPr>
            <a:spLocks noGrp="1"/>
          </p:cNvSpPr>
          <p:nvPr>
            <p:ph idx="1"/>
          </p:nvPr>
        </p:nvSpPr>
        <p:spPr/>
        <p:txBody>
          <a:bodyPr>
            <a:normAutofit/>
          </a:bodyPr>
          <a:lstStyle/>
          <a:p>
            <a:r>
              <a:rPr lang="en-US" sz="2000" dirty="0"/>
              <a:t>A map of Europe is created with each station highlighted in purple color circle</a:t>
            </a:r>
          </a:p>
          <a:p>
            <a:r>
              <a:rPr lang="en-US" sz="2000" dirty="0"/>
              <a:t>A significant number of stations are located in Switzerland</a:t>
            </a:r>
          </a:p>
          <a:p>
            <a:r>
              <a:rPr lang="en-US" sz="2000" dirty="0"/>
              <a:t>The data provides locations heavily centered in western Europe</a:t>
            </a:r>
          </a:p>
          <a:p>
            <a:r>
              <a:rPr lang="en-US" sz="2000" dirty="0"/>
              <a:t>Major train stations are located is higher frequency around financial hubs (such as Greater London area, Frankfurt, Rhine valley, Paris-</a:t>
            </a:r>
            <a:r>
              <a:rPr lang="en-US" sz="2000" dirty="0" err="1"/>
              <a:t>Reim</a:t>
            </a:r>
            <a:r>
              <a:rPr lang="en-US" sz="2000" dirty="0"/>
              <a:t>, etc..)</a:t>
            </a:r>
            <a:endParaRPr lang="en-GB" sz="2000" dirty="0"/>
          </a:p>
        </p:txBody>
      </p:sp>
    </p:spTree>
    <p:extLst>
      <p:ext uri="{BB962C8B-B14F-4D97-AF65-F5344CB8AC3E}">
        <p14:creationId xmlns:p14="http://schemas.microsoft.com/office/powerpoint/2010/main" val="3019154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83C6B-1CC9-49C3-86A9-7B044878B304}"/>
              </a:ext>
            </a:extLst>
          </p:cNvPr>
          <p:cNvSpPr>
            <a:spLocks noGrp="1"/>
          </p:cNvSpPr>
          <p:nvPr>
            <p:ph type="title"/>
          </p:nvPr>
        </p:nvSpPr>
        <p:spPr/>
        <p:txBody>
          <a:bodyPr/>
          <a:lstStyle/>
          <a:p>
            <a:r>
              <a:rPr lang="en-US" dirty="0"/>
              <a:t>Methodology</a:t>
            </a:r>
            <a:endParaRPr lang="en-GB" dirty="0"/>
          </a:p>
        </p:txBody>
      </p:sp>
      <p:sp>
        <p:nvSpPr>
          <p:cNvPr id="3" name="Content Placeholder 2">
            <a:extLst>
              <a:ext uri="{FF2B5EF4-FFF2-40B4-BE49-F238E27FC236}">
                <a16:creationId xmlns:a16="http://schemas.microsoft.com/office/drawing/2014/main" id="{95995CB5-5521-4858-BE17-CE9D43371CD4}"/>
              </a:ext>
            </a:extLst>
          </p:cNvPr>
          <p:cNvSpPr>
            <a:spLocks noGrp="1"/>
          </p:cNvSpPr>
          <p:nvPr>
            <p:ph idx="1"/>
          </p:nvPr>
        </p:nvSpPr>
        <p:spPr/>
        <p:txBody>
          <a:bodyPr/>
          <a:lstStyle/>
          <a:p>
            <a:r>
              <a:rPr lang="en-US" dirty="0"/>
              <a:t>Venue dataset is merged onto initial dataset and data is cleansed again to remove any invalid entries like “Train stations”, “Airport”, etc..</a:t>
            </a:r>
          </a:p>
          <a:p>
            <a:r>
              <a:rPr lang="en-GB" dirty="0"/>
              <a:t>Most common venues are identified and one hot encoded to create a new dataset</a:t>
            </a:r>
          </a:p>
          <a:p>
            <a:r>
              <a:rPr lang="en-GB" dirty="0"/>
              <a:t>This new dataset is used to divide train stations into clusters</a:t>
            </a:r>
          </a:p>
          <a:p>
            <a:r>
              <a:rPr lang="en-GB" dirty="0"/>
              <a:t>A total of 7 clusters are created.</a:t>
            </a:r>
          </a:p>
        </p:txBody>
      </p:sp>
    </p:spTree>
    <p:extLst>
      <p:ext uri="{BB962C8B-B14F-4D97-AF65-F5344CB8AC3E}">
        <p14:creationId xmlns:p14="http://schemas.microsoft.com/office/powerpoint/2010/main" val="1019648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32197-14B2-4B39-BCB0-99AAC66C60BD}"/>
              </a:ext>
            </a:extLst>
          </p:cNvPr>
          <p:cNvSpPr>
            <a:spLocks noGrp="1"/>
          </p:cNvSpPr>
          <p:nvPr>
            <p:ph type="title"/>
          </p:nvPr>
        </p:nvSpPr>
        <p:spPr/>
        <p:txBody>
          <a:bodyPr/>
          <a:lstStyle/>
          <a:p>
            <a:r>
              <a:rPr lang="en-US" dirty="0"/>
              <a:t>Clusters</a:t>
            </a:r>
            <a:endParaRPr lang="en-GB" dirty="0"/>
          </a:p>
        </p:txBody>
      </p:sp>
      <p:pic>
        <p:nvPicPr>
          <p:cNvPr id="5" name="Content Placeholder 4">
            <a:extLst>
              <a:ext uri="{FF2B5EF4-FFF2-40B4-BE49-F238E27FC236}">
                <a16:creationId xmlns:a16="http://schemas.microsoft.com/office/drawing/2014/main" id="{BD57F25B-B2B2-4B32-9E11-414D716664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8963" y="2071396"/>
            <a:ext cx="9377266" cy="4273420"/>
          </a:xfrm>
        </p:spPr>
      </p:pic>
    </p:spTree>
    <p:extLst>
      <p:ext uri="{BB962C8B-B14F-4D97-AF65-F5344CB8AC3E}">
        <p14:creationId xmlns:p14="http://schemas.microsoft.com/office/powerpoint/2010/main" val="2675588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0FC1-6D4F-46DC-8349-4E5F4AEE8639}"/>
              </a:ext>
            </a:extLst>
          </p:cNvPr>
          <p:cNvSpPr>
            <a:spLocks noGrp="1"/>
          </p:cNvSpPr>
          <p:nvPr>
            <p:ph type="title"/>
          </p:nvPr>
        </p:nvSpPr>
        <p:spPr/>
        <p:txBody>
          <a:bodyPr/>
          <a:lstStyle/>
          <a:p>
            <a:r>
              <a:rPr lang="en-US" dirty="0"/>
              <a:t>Clusters</a:t>
            </a:r>
            <a:endParaRPr lang="en-GB" dirty="0"/>
          </a:p>
        </p:txBody>
      </p:sp>
      <p:sp>
        <p:nvSpPr>
          <p:cNvPr id="3" name="Content Placeholder 2">
            <a:extLst>
              <a:ext uri="{FF2B5EF4-FFF2-40B4-BE49-F238E27FC236}">
                <a16:creationId xmlns:a16="http://schemas.microsoft.com/office/drawing/2014/main" id="{04FF2B51-74A6-4BC0-991D-A542F4A70726}"/>
              </a:ext>
            </a:extLst>
          </p:cNvPr>
          <p:cNvSpPr>
            <a:spLocks noGrp="1"/>
          </p:cNvSpPr>
          <p:nvPr>
            <p:ph idx="1"/>
          </p:nvPr>
        </p:nvSpPr>
        <p:spPr/>
        <p:txBody>
          <a:bodyPr/>
          <a:lstStyle/>
          <a:p>
            <a:r>
              <a:rPr lang="en-US" dirty="0"/>
              <a:t>7 clusters are created</a:t>
            </a:r>
          </a:p>
          <a:p>
            <a:r>
              <a:rPr lang="en-US" b="1" dirty="0"/>
              <a:t>Red cluster</a:t>
            </a:r>
            <a:r>
              <a:rPr lang="en-US" dirty="0"/>
              <a:t>: A number of train stations in First cluster are in southern Europe. Most common venues in the first cluster are cafes, bars, Italian restaurants, ice cream shops, etc.. This cluster has at least one public building/service among common venues such as Zoo, exhibit, financial or legal service.</a:t>
            </a:r>
          </a:p>
          <a:p>
            <a:r>
              <a:rPr lang="en-GB" b="1" dirty="0"/>
              <a:t>Purple cluster</a:t>
            </a:r>
            <a:r>
              <a:rPr lang="en-GB" dirty="0"/>
              <a:t>: </a:t>
            </a:r>
            <a:r>
              <a:rPr lang="en-US" dirty="0"/>
              <a:t>Second cluster has stations that are surrounded by service based facilities such as super markets, gas stations and stores. In addition to these facilities, a couple of diners or restaurants were in most favored venues. This cluster has majority of stations spread across France, Germany and Switzerland.</a:t>
            </a:r>
            <a:endParaRPr lang="en-GB" dirty="0"/>
          </a:p>
        </p:txBody>
      </p:sp>
    </p:spTree>
    <p:extLst>
      <p:ext uri="{BB962C8B-B14F-4D97-AF65-F5344CB8AC3E}">
        <p14:creationId xmlns:p14="http://schemas.microsoft.com/office/powerpoint/2010/main" val="14954532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258</TotalTime>
  <Words>705</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Helvetica Neue</vt:lpstr>
      <vt:lpstr>Wingdings 3</vt:lpstr>
      <vt:lpstr>Ion Boardroom</vt:lpstr>
      <vt:lpstr>Business Opportunities near European Stations</vt:lpstr>
      <vt:lpstr>Introduction</vt:lpstr>
      <vt:lpstr>Business problem</vt:lpstr>
      <vt:lpstr>Data acquisition and cleansing</vt:lpstr>
      <vt:lpstr>Visualizing initial dataset</vt:lpstr>
      <vt:lpstr>Observations from initial dataset</vt:lpstr>
      <vt:lpstr>Methodology</vt:lpstr>
      <vt:lpstr>Clusters</vt:lpstr>
      <vt:lpstr>Clusters</vt:lpstr>
      <vt:lpstr>Clusters</vt:lpstr>
      <vt:lpstr>Clusters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Opportunities near European Stations</dc:title>
  <dc:creator>Narala Naga Hrushikesh Reddy</dc:creator>
  <cp:lastModifiedBy>Narala Naga Hrushikesh Reddy</cp:lastModifiedBy>
  <cp:revision>5</cp:revision>
  <dcterms:created xsi:type="dcterms:W3CDTF">2021-06-20T14:15:34Z</dcterms:created>
  <dcterms:modified xsi:type="dcterms:W3CDTF">2021-06-20T18:34:20Z</dcterms:modified>
</cp:coreProperties>
</file>