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9" r:id="rId2"/>
    <p:sldId id="282" r:id="rId3"/>
    <p:sldId id="257" r:id="rId4"/>
    <p:sldId id="266" r:id="rId5"/>
    <p:sldId id="281" r:id="rId6"/>
    <p:sldId id="267" r:id="rId7"/>
    <p:sldId id="268" r:id="rId8"/>
    <p:sldId id="269" r:id="rId9"/>
    <p:sldId id="272" r:id="rId10"/>
    <p:sldId id="270" r:id="rId11"/>
    <p:sldId id="290" r:id="rId12"/>
    <p:sldId id="275" r:id="rId13"/>
    <p:sldId id="276" r:id="rId14"/>
    <p:sldId id="286" r:id="rId15"/>
    <p:sldId id="285" r:id="rId16"/>
    <p:sldId id="277" r:id="rId17"/>
    <p:sldId id="278" r:id="rId18"/>
    <p:sldId id="279" r:id="rId19"/>
    <p:sldId id="287" r:id="rId20"/>
    <p:sldId id="261" r:id="rId21"/>
    <p:sldId id="291" r:id="rId22"/>
    <p:sldId id="262" r:id="rId23"/>
    <p:sldId id="292" r:id="rId24"/>
  </p:sldIdLst>
  <p:sldSz cx="9144000" cy="6858000" type="screen4x3"/>
  <p:notesSz cx="6742113" cy="9872663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idget (BNSSG CCG)" initials="JB(C" lastIdx="5" clrIdx="0"/>
  <p:cmAuthor id="1" name="Davies Marie (BNSSG CCG)" initials="DM(C" lastIdx="5" clrIdx="1"/>
  <p:cmAuthor id="2" name="Artz Gemma (BNSSG CCG)" initials="AG(C" lastIdx="1" clrIdx="2"/>
  <p:cmAuthor id="3" name="Wood Richard (BNSSG CCG)" initials="WR(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00"/>
    <a:srgbClr val="33CC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6" autoAdjust="0"/>
    <p:restoredTop sz="96395" autoAdjust="0"/>
  </p:normalViewPr>
  <p:slideViewPr>
    <p:cSldViewPr snapToObjects="1">
      <p:cViewPr varScale="1">
        <p:scale>
          <a:sx n="86" d="100"/>
          <a:sy n="86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243E-A0C1-4C5D-9F61-50F384EA99C7}" type="datetimeFigureOut">
              <a:rPr lang="en-GB" smtClean="0"/>
              <a:t>03/03/2023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BCC2-F3BD-477F-9171-97C356BC42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64" y="0"/>
            <a:ext cx="280263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5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39074"/>
            <a:ext cx="7794000" cy="3762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1" y="1539074"/>
            <a:ext cx="3771000" cy="37624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3001" y="1556792"/>
            <a:ext cx="3771000" cy="376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89241"/>
            <a:ext cx="7794000" cy="56950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469517"/>
            <a:ext cx="7794000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157485"/>
            <a:ext cx="1800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6446378"/>
            <a:ext cx="5508000" cy="1794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6378"/>
            <a:ext cx="324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14F6F3D1-4E0B-4A1A-8A63-FA953DDDF0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88716" rtl="0" eaLnBrk="1" latinLnBrk="0" hangingPunct="1">
        <a:spcBef>
          <a:spcPct val="0"/>
        </a:spcBef>
        <a:buNone/>
        <a:defRPr sz="36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888716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88716" rtl="0" eaLnBrk="1" latinLnBrk="0" hangingPunct="1">
        <a:spcBef>
          <a:spcPts val="2400"/>
        </a:spcBef>
        <a:buFont typeface="Arial" panose="020B0604020202020204" pitchFamily="34" charset="0"/>
        <a:buNone/>
        <a:defRPr sz="230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14896" indent="-314896" algn="l" defTabSz="888716" rtl="0" eaLnBrk="1" latinLnBrk="0" hangingPunct="1">
        <a:spcBef>
          <a:spcPts val="11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59815" indent="-244913" algn="l" defTabSz="888716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757" indent="-244913" algn="l" defTabSz="888716" rtl="0" eaLnBrk="1" latinLnBrk="0" hangingPunct="1"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970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315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678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036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5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1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067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42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78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14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50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4864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3429000"/>
            <a:ext cx="8093794" cy="350865"/>
          </a:xfrm>
        </p:spPr>
        <p:txBody>
          <a:bodyPr/>
          <a:lstStyle/>
          <a:p>
            <a:r>
              <a:rPr lang="en-GB" sz="2400" dirty="0" smtClean="0"/>
              <a:t>PHM </a:t>
            </a:r>
            <a:r>
              <a:rPr lang="en-GB" sz="2400" dirty="0" err="1" smtClean="0"/>
              <a:t>ExploreR</a:t>
            </a:r>
            <a:r>
              <a:rPr lang="en-GB" sz="2400" dirty="0" smtClean="0"/>
              <a:t> Analysis </a:t>
            </a:r>
            <a:r>
              <a:rPr lang="en-GB" sz="2400" dirty="0"/>
              <a:t>Dataset Construction</a:t>
            </a:r>
            <a:endParaRPr lang="en-GB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4766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358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8716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067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7422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1786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6142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508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4864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Supplementary Material </a:t>
            </a:r>
            <a:r>
              <a:rPr lang="en-GB" b="1" dirty="0" smtClean="0"/>
              <a:t>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42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20114-B336-4BAD-8A6B-188638B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794000" cy="569509"/>
          </a:xfrm>
        </p:spPr>
        <p:txBody>
          <a:bodyPr/>
          <a:lstStyle/>
          <a:p>
            <a:r>
              <a:rPr lang="en-GB" dirty="0"/>
              <a:t>Enter 18 as lower bound for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176CE-244B-40F8-94A9-936F6C51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479F31-5CDF-495D-8DC9-0A9CA7C26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36" y="1197402"/>
            <a:ext cx="9059761" cy="46999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0C49F0C2-13D8-4414-BB20-DF12003F5972}"/>
              </a:ext>
            </a:extLst>
          </p:cNvPr>
          <p:cNvSpPr/>
          <p:nvPr/>
        </p:nvSpPr>
        <p:spPr>
          <a:xfrm>
            <a:off x="5004048" y="2603240"/>
            <a:ext cx="1000708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603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875EE-20AB-42DB-AAD0-A328D9F9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2" y="355424"/>
            <a:ext cx="7886700" cy="813177"/>
          </a:xfrm>
        </p:spPr>
        <p:txBody>
          <a:bodyPr>
            <a:noAutofit/>
          </a:bodyPr>
          <a:lstStyle/>
          <a:p>
            <a:r>
              <a:rPr lang="en-GB" dirty="0"/>
              <a:t>To add hypertension as criteria, we need to add another field.</a:t>
            </a:r>
            <a:br>
              <a:rPr lang="en-GB" dirty="0"/>
            </a:br>
            <a:r>
              <a:rPr lang="en-GB" dirty="0"/>
              <a:t>Press ‘Add New Rule’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7111E-95D6-49E7-99A1-143D424F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11E2C1-F6AC-49FA-9765-D984E7D9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4" y="1639756"/>
            <a:ext cx="9011793" cy="46750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670452A8-9243-4B86-A8EA-241F7BBCCF84}"/>
              </a:ext>
            </a:extLst>
          </p:cNvPr>
          <p:cNvSpPr/>
          <p:nvPr/>
        </p:nvSpPr>
        <p:spPr>
          <a:xfrm>
            <a:off x="1164101" y="3553028"/>
            <a:ext cx="683617" cy="492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1D392F1-480E-4F52-AC5E-D7CFBA3AB59D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1847718" y="3799193"/>
            <a:ext cx="5060617" cy="178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FDAD75-A49B-437A-AF49-58DFD80D148B}"/>
              </a:ext>
            </a:extLst>
          </p:cNvPr>
          <p:cNvSpPr txBox="1"/>
          <p:nvPr/>
        </p:nvSpPr>
        <p:spPr>
          <a:xfrm>
            <a:off x="6908335" y="3723363"/>
            <a:ext cx="1541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Button to add new field</a:t>
            </a:r>
          </a:p>
        </p:txBody>
      </p:sp>
    </p:spTree>
    <p:extLst>
      <p:ext uri="{BB962C8B-B14F-4D97-AF65-F5344CB8AC3E}">
        <p14:creationId xmlns:p14="http://schemas.microsoft.com/office/powerpoint/2010/main" val="15665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A42AB-BDAC-48B6-9BAF-E4EB8357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21" y="116632"/>
            <a:ext cx="7886700" cy="1107996"/>
          </a:xfrm>
        </p:spPr>
        <p:txBody>
          <a:bodyPr/>
          <a:lstStyle/>
          <a:p>
            <a:r>
              <a:rPr lang="en-GB" dirty="0"/>
              <a:t>Once the 2</a:t>
            </a:r>
            <a:r>
              <a:rPr lang="en-GB" baseline="30000" dirty="0"/>
              <a:t>nd</a:t>
            </a:r>
            <a:r>
              <a:rPr lang="en-GB" dirty="0"/>
              <a:t> rule is added, select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DD605-0353-4459-B4BE-73B09C5F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CE633E-F93A-4BCB-8FA2-8495985A6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36" y="1538266"/>
            <a:ext cx="8996664" cy="4672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8F628B9D-8DCF-449D-B885-5CE6A307400C}"/>
              </a:ext>
            </a:extLst>
          </p:cNvPr>
          <p:cNvSpPr/>
          <p:nvPr/>
        </p:nvSpPr>
        <p:spPr>
          <a:xfrm>
            <a:off x="1691680" y="3414844"/>
            <a:ext cx="2029344" cy="27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5967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5368C-B867-4436-B8AE-C2DB0D2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107996"/>
          </a:xfrm>
        </p:spPr>
        <p:txBody>
          <a:bodyPr/>
          <a:lstStyle/>
          <a:p>
            <a:r>
              <a:rPr lang="en-GB" dirty="0"/>
              <a:t>Select value 1 (patient has hypertension)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A39D3-B79E-4980-A0E3-3A6E349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830E04-14E7-41E8-931B-6B1FDC2F5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800"/>
            <a:ext cx="9114471" cy="47091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1B8BAA28-E337-423A-B86C-30AFED9A47FE}"/>
              </a:ext>
            </a:extLst>
          </p:cNvPr>
          <p:cNvSpPr/>
          <p:nvPr/>
        </p:nvSpPr>
        <p:spPr>
          <a:xfrm>
            <a:off x="4939019" y="3501008"/>
            <a:ext cx="434130" cy="293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454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5368C-B867-4436-B8AE-C2DB0D2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77" y="123559"/>
            <a:ext cx="7886700" cy="553998"/>
          </a:xfrm>
        </p:spPr>
        <p:txBody>
          <a:bodyPr/>
          <a:lstStyle/>
          <a:p>
            <a:r>
              <a:rPr lang="en-GB" dirty="0"/>
              <a:t>Write out logic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A39D3-B79E-4980-A0E3-3A6E349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830E04-14E7-41E8-931B-6B1FDC2F5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6" y="980728"/>
            <a:ext cx="8939587" cy="4637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1B8BAA28-E337-423A-B86C-30AFED9A47FE}"/>
              </a:ext>
            </a:extLst>
          </p:cNvPr>
          <p:cNvSpPr/>
          <p:nvPr/>
        </p:nvSpPr>
        <p:spPr>
          <a:xfrm>
            <a:off x="2411760" y="3045919"/>
            <a:ext cx="3473043" cy="748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827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0D181-A0CA-480F-A664-5C933AE1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D129A4-7F38-4388-9551-EF7584FD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need to construct a logic statement to join the rules together</a:t>
            </a:r>
          </a:p>
          <a:p>
            <a:r>
              <a:rPr lang="en-GB" dirty="0"/>
              <a:t>These can consists of brackets, numbers (corresponding to rules) and the words ‘AND’ or ‘OR’</a:t>
            </a:r>
          </a:p>
          <a:p>
            <a:r>
              <a:rPr lang="en-GB" dirty="0"/>
              <a:t>As we want all 18+ patients with hypertension we write: ‘1 AND 2’</a:t>
            </a:r>
          </a:p>
          <a:p>
            <a:r>
              <a:rPr lang="en-GB" dirty="0"/>
              <a:t>Only individuals who satisfy the conditions are included in the analysis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A2B3D-008E-47E1-A21F-BC14024F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2886"/>
            <a:ext cx="7886700" cy="1107996"/>
          </a:xfrm>
        </p:spPr>
        <p:txBody>
          <a:bodyPr/>
          <a:lstStyle/>
          <a:p>
            <a:r>
              <a:rPr lang="en-GB" dirty="0"/>
              <a:t>Now we can get our Analysis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B7F4E0-81D2-4866-844A-89D725C1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09B1F2-E073-411B-9A85-220EB4E0A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40" y="1412776"/>
            <a:ext cx="8937320" cy="46177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C03F3247-C0AF-4FCE-9ED3-1730C78D6CF9}"/>
              </a:ext>
            </a:extLst>
          </p:cNvPr>
          <p:cNvSpPr/>
          <p:nvPr/>
        </p:nvSpPr>
        <p:spPr>
          <a:xfrm>
            <a:off x="1299241" y="4244394"/>
            <a:ext cx="673217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510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4438E-5725-4235-8230-E58B4C8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553998"/>
          </a:xfrm>
        </p:spPr>
        <p:txBody>
          <a:bodyPr/>
          <a:lstStyle/>
          <a:p>
            <a:r>
              <a:rPr lang="en-GB" dirty="0"/>
              <a:t>A success message is displayed.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882AF1-8C38-4449-99F1-5C16699B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24BEE0-EB48-441E-9074-DBC58F51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" y="1340768"/>
            <a:ext cx="8918702" cy="46126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B8A5E5F9-EA69-49C0-BCFD-3343E373D647}"/>
              </a:ext>
            </a:extLst>
          </p:cNvPr>
          <p:cNvSpPr/>
          <p:nvPr/>
        </p:nvSpPr>
        <p:spPr>
          <a:xfrm>
            <a:off x="3131840" y="4293096"/>
            <a:ext cx="1649851" cy="524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482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814EA-7FF7-4EC9-90E1-A57E4F8D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2" y="84514"/>
            <a:ext cx="7886700" cy="1661993"/>
          </a:xfrm>
        </p:spPr>
        <p:txBody>
          <a:bodyPr/>
          <a:lstStyle/>
          <a:p>
            <a:r>
              <a:rPr lang="en-GB" dirty="0"/>
              <a:t>Returning to the landing page, we can see the new Analysis Dataset in the 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824EC9-042C-407C-9866-1E766ED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7194DE-49B9-452B-8801-2CE1F282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" y="1739735"/>
            <a:ext cx="8932304" cy="46150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6C4F29F-8AFD-47C2-8002-199A9EE0E0A6}"/>
              </a:ext>
            </a:extLst>
          </p:cNvPr>
          <p:cNvSpPr/>
          <p:nvPr/>
        </p:nvSpPr>
        <p:spPr>
          <a:xfrm>
            <a:off x="1150411" y="4149080"/>
            <a:ext cx="3461878" cy="608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767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F1EE5-82FB-4018-BEEB-CD555A9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33531-4FD9-429A-90FC-25585900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all </a:t>
            </a:r>
            <a:r>
              <a:rPr lang="en-GB" b="1" dirty="0"/>
              <a:t>adults</a:t>
            </a:r>
            <a:r>
              <a:rPr lang="en-GB" dirty="0"/>
              <a:t> with </a:t>
            </a:r>
            <a:r>
              <a:rPr lang="en-GB" b="1" dirty="0"/>
              <a:t>hypertension</a:t>
            </a:r>
            <a:r>
              <a:rPr lang="en-GB" dirty="0"/>
              <a:t> </a:t>
            </a:r>
            <a:r>
              <a:rPr lang="en-GB" b="1" dirty="0"/>
              <a:t>or</a:t>
            </a:r>
            <a:r>
              <a:rPr lang="en-GB" dirty="0"/>
              <a:t> </a:t>
            </a:r>
            <a:r>
              <a:rPr lang="en-GB" b="1" dirty="0"/>
              <a:t>mental health (QOF)</a:t>
            </a:r>
          </a:p>
          <a:p>
            <a:r>
              <a:rPr lang="en-GB" dirty="0"/>
              <a:t>See next page for a solution</a:t>
            </a:r>
          </a:p>
        </p:txBody>
      </p:sp>
    </p:spTree>
    <p:extLst>
      <p:ext uri="{BB962C8B-B14F-4D97-AF65-F5344CB8AC3E}">
        <p14:creationId xmlns:p14="http://schemas.microsoft.com/office/powerpoint/2010/main" val="1235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35F98-6D49-42FD-8F48-1D42394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03FA9-1265-4B07-B4DD-50E710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note: “Analysis Dataset”, “’segment” and “cohort” are used interchangeably in this presentation, and refer to the same thing: a subset of your Population Dataset (your entire population)</a:t>
            </a:r>
          </a:p>
          <a:p>
            <a:r>
              <a:rPr lang="en-GB" dirty="0"/>
              <a:t>Other guides use “segment” and “cohort” to refer to different subsets of the data (i.e. will not be referring to the Analysis Dataset)</a:t>
            </a:r>
          </a:p>
          <a:p>
            <a:r>
              <a:rPr lang="en-GB" dirty="0"/>
              <a:t>Your screen resolution may result in a different visual experience</a:t>
            </a:r>
          </a:p>
        </p:txBody>
      </p:sp>
    </p:spTree>
    <p:extLst>
      <p:ext uri="{BB962C8B-B14F-4D97-AF65-F5344CB8AC3E}">
        <p14:creationId xmlns:p14="http://schemas.microsoft.com/office/powerpoint/2010/main" val="25956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6B19E-BA42-48DC-81EC-136CA60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2" y="15407"/>
            <a:ext cx="7886700" cy="1661993"/>
          </a:xfrm>
        </p:spPr>
        <p:txBody>
          <a:bodyPr/>
          <a:lstStyle/>
          <a:p>
            <a:r>
              <a:rPr lang="en-GB" dirty="0"/>
              <a:t>Another worked example: select all adults with hypertension or mental health (QOF)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24C24-B77F-48CC-B3F9-DC3F1A13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32F2D0-7661-47E9-B543-2A36C2C49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65" y="1844824"/>
            <a:ext cx="8833070" cy="45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2CE5A-7698-448C-9094-76523882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CBCD3-8D43-4BD7-A3E6-A2A5DA7C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19F02-60B5-4635-A577-58CDDD4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6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8807-7549-4B78-81B8-589F28E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2" y="27479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If you already have a particular cohort, upload a .csv file with IDs – see sidebar for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183AD-C586-43C0-94FE-F5BEF441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0E1425-35E6-4746-B8AF-926B2924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0" y="1574661"/>
            <a:ext cx="8961280" cy="46390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3071EB73-CCD9-4F33-8940-9A7944628A55}"/>
              </a:ext>
            </a:extLst>
          </p:cNvPr>
          <p:cNvSpPr/>
          <p:nvPr/>
        </p:nvSpPr>
        <p:spPr>
          <a:xfrm>
            <a:off x="4097150" y="2492896"/>
            <a:ext cx="678803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65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8807-7549-4B78-81B8-589F28E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2" y="27479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You can also remove existing analysis datasets to reduce clutter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183AD-C586-43C0-94FE-F5BEF441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0E1425-35E6-4746-B8AF-926B2924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32" y="1574661"/>
            <a:ext cx="8934535" cy="46390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3071EB73-CCD9-4F33-8940-9A7944628A55}"/>
              </a:ext>
            </a:extLst>
          </p:cNvPr>
          <p:cNvSpPr/>
          <p:nvPr/>
        </p:nvSpPr>
        <p:spPr>
          <a:xfrm>
            <a:off x="1043608" y="5199127"/>
            <a:ext cx="4536504" cy="744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674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6DCA16-A145-464F-B18E-795B1790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" y="2134772"/>
            <a:ext cx="9132562" cy="43607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34CF8EFB-F228-41F9-9CDE-521C0B3258B3}"/>
              </a:ext>
            </a:extLst>
          </p:cNvPr>
          <p:cNvSpPr/>
          <p:nvPr/>
        </p:nvSpPr>
        <p:spPr>
          <a:xfrm>
            <a:off x="5076056" y="4772093"/>
            <a:ext cx="909734" cy="31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1272E26-C1BB-4718-B230-051EF9464955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852562" y="4591109"/>
            <a:ext cx="1224075" cy="227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5D08318-9E2F-4B7A-90D2-D47B588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87" y="143661"/>
            <a:ext cx="8123165" cy="1107996"/>
          </a:xfrm>
        </p:spPr>
        <p:txBody>
          <a:bodyPr/>
          <a:lstStyle/>
          <a:p>
            <a:r>
              <a:rPr lang="en-GB" dirty="0"/>
              <a:t>By default, the entire Population Dataset is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AD3C5D-B6AC-48D9-BE2C-E7DA8D756B64}"/>
              </a:ext>
            </a:extLst>
          </p:cNvPr>
          <p:cNvSpPr txBox="1"/>
          <p:nvPr/>
        </p:nvSpPr>
        <p:spPr>
          <a:xfrm>
            <a:off x="7076637" y="4422294"/>
            <a:ext cx="18371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Click </a:t>
            </a:r>
            <a:r>
              <a:rPr lang="en-GB" sz="1350"/>
              <a:t>this button</a:t>
            </a: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583C02-8523-47DF-A8D2-552A9DCB7CF4}"/>
              </a:ext>
            </a:extLst>
          </p:cNvPr>
          <p:cNvSpPr txBox="1"/>
          <p:nvPr/>
        </p:nvSpPr>
        <p:spPr>
          <a:xfrm>
            <a:off x="539552" y="14847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dataset = everyone in the data uploaded</a:t>
            </a:r>
          </a:p>
        </p:txBody>
      </p:sp>
    </p:spTree>
    <p:extLst>
      <p:ext uri="{BB962C8B-B14F-4D97-AF65-F5344CB8AC3E}">
        <p14:creationId xmlns:p14="http://schemas.microsoft.com/office/powerpoint/2010/main" val="5229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BE68415-CCAE-48C1-9634-287FEADE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2006"/>
            <a:ext cx="8989873" cy="466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BF3C1-D8AB-4C93-9956-3017E897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1" y="209760"/>
            <a:ext cx="7886700" cy="553998"/>
          </a:xfrm>
        </p:spPr>
        <p:txBody>
          <a:bodyPr/>
          <a:lstStyle/>
          <a:p>
            <a:r>
              <a:rPr lang="en-GB" dirty="0"/>
              <a:t>Analysis Dataset page default look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944896D-3058-4DBE-B1FA-0C05591DC4E1}"/>
              </a:ext>
            </a:extLst>
          </p:cNvPr>
          <p:cNvSpPr/>
          <p:nvPr/>
        </p:nvSpPr>
        <p:spPr>
          <a:xfrm>
            <a:off x="7034283" y="1755262"/>
            <a:ext cx="1573694" cy="1132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F470BD4-008C-4FBE-B867-49F3D4FB58A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821130" y="2887832"/>
            <a:ext cx="432847" cy="1846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6B613F-18B8-4B67-8396-D562C84C0FE0}"/>
              </a:ext>
            </a:extLst>
          </p:cNvPr>
          <p:cNvSpPr txBox="1"/>
          <p:nvPr/>
        </p:nvSpPr>
        <p:spPr>
          <a:xfrm>
            <a:off x="7410575" y="4733845"/>
            <a:ext cx="16868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Info in sidebar</a:t>
            </a:r>
          </a:p>
        </p:txBody>
      </p:sp>
    </p:spTree>
    <p:extLst>
      <p:ext uri="{BB962C8B-B14F-4D97-AF65-F5344CB8AC3E}">
        <p14:creationId xmlns:p14="http://schemas.microsoft.com/office/powerpoint/2010/main" val="2685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9B600-3D36-46CE-B90C-EE1E7E68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62" y="204660"/>
            <a:ext cx="8435179" cy="1114346"/>
          </a:xfrm>
        </p:spPr>
        <p:txBody>
          <a:bodyPr/>
          <a:lstStyle/>
          <a:p>
            <a:r>
              <a:rPr lang="en-GB" dirty="0"/>
              <a:t>It is generally recommended you give your Analysis Dataset a sensible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91D098-F4EC-48B0-BB24-9124CD07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2F3207-83E0-4BF5-B849-25D92AFD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6" y="1628800"/>
            <a:ext cx="9129111" cy="47365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D3A81DFA-F52F-413D-91F6-CE8438713C88}"/>
              </a:ext>
            </a:extLst>
          </p:cNvPr>
          <p:cNvSpPr/>
          <p:nvPr/>
        </p:nvSpPr>
        <p:spPr>
          <a:xfrm>
            <a:off x="1040646" y="2463512"/>
            <a:ext cx="1588446" cy="458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25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D1E75-FE34-4A55-BBC4-BA2B2C85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46" y="256169"/>
            <a:ext cx="7794000" cy="569509"/>
          </a:xfrm>
        </p:spPr>
        <p:txBody>
          <a:bodyPr/>
          <a:lstStyle/>
          <a:p>
            <a:r>
              <a:rPr lang="en-GB" dirty="0"/>
              <a:t>How this page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98820-DA81-4E19-B7BA-103E81FA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have a definition for the population segment of interest, translate the definition into a series of simple rules</a:t>
            </a:r>
          </a:p>
          <a:p>
            <a:r>
              <a:rPr lang="en-GB" dirty="0"/>
              <a:t>Patients are then selected by creating a series of conditions using attributes, and selecting which values of each field means inclusion.</a:t>
            </a:r>
          </a:p>
          <a:p>
            <a:r>
              <a:rPr lang="en-GB" dirty="0"/>
              <a:t>This probably sounds complicated, so let’s look at a couple of examples</a:t>
            </a:r>
          </a:p>
        </p:txBody>
      </p:sp>
    </p:spTree>
    <p:extLst>
      <p:ext uri="{BB962C8B-B14F-4D97-AF65-F5344CB8AC3E}">
        <p14:creationId xmlns:p14="http://schemas.microsoft.com/office/powerpoint/2010/main" val="19171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2BB237-F698-4C53-AB99-110D3E4B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Example 1: selecting all adults with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42F2E-2002-457C-B32D-999695BE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parts to this Analysis Dataset: adults and having hypertension</a:t>
            </a:r>
          </a:p>
          <a:p>
            <a:r>
              <a:rPr lang="en-GB" dirty="0"/>
              <a:t>Adults means we need age &gt;= 18</a:t>
            </a:r>
          </a:p>
          <a:p>
            <a:r>
              <a:rPr lang="en-GB" dirty="0"/>
              <a:t>AND must have hypertension</a:t>
            </a:r>
          </a:p>
          <a:p>
            <a:endParaRPr lang="en-GB" dirty="0"/>
          </a:p>
          <a:p>
            <a:r>
              <a:rPr lang="en-GB" dirty="0"/>
              <a:t>Look at the next couple of slides to see how to set this up.</a:t>
            </a:r>
          </a:p>
        </p:txBody>
      </p:sp>
    </p:spTree>
    <p:extLst>
      <p:ext uri="{BB962C8B-B14F-4D97-AF65-F5344CB8AC3E}">
        <p14:creationId xmlns:p14="http://schemas.microsoft.com/office/powerpoint/2010/main" val="633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71A5B-06F0-4338-B1C7-9D9E1ACD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553998"/>
          </a:xfrm>
        </p:spPr>
        <p:txBody>
          <a:bodyPr/>
          <a:lstStyle/>
          <a:p>
            <a:r>
              <a:rPr lang="en-GB" dirty="0"/>
              <a:t>Select the Age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6F406-2C86-4937-A068-C668BD30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634"/>
            <a:ext cx="7886700" cy="3263504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9CF211-E7C7-4AF8-8B29-73649006A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/>
        </p:blipFill>
        <p:spPr>
          <a:xfrm>
            <a:off x="53743" y="1110786"/>
            <a:ext cx="9055918" cy="46726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D6972552-910F-40EC-94DB-9EEEFE9BA888}"/>
              </a:ext>
            </a:extLst>
          </p:cNvPr>
          <p:cNvSpPr/>
          <p:nvPr/>
        </p:nvSpPr>
        <p:spPr>
          <a:xfrm>
            <a:off x="1691680" y="2809808"/>
            <a:ext cx="1800200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798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88D818-4F18-400A-BF64-7818D4293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 b="263"/>
          <a:stretch/>
        </p:blipFill>
        <p:spPr>
          <a:xfrm>
            <a:off x="107504" y="1064983"/>
            <a:ext cx="9036496" cy="4658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71A5B-06F0-4338-B1C7-9D9E1ACD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15" y="205396"/>
            <a:ext cx="7886700" cy="553998"/>
          </a:xfrm>
        </p:spPr>
        <p:txBody>
          <a:bodyPr/>
          <a:lstStyle/>
          <a:p>
            <a:r>
              <a:rPr lang="en-GB" dirty="0"/>
              <a:t>Select ‘&gt;=‘ operator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6972552-910F-40EC-94DB-9EEEFE9BA888}"/>
              </a:ext>
            </a:extLst>
          </p:cNvPr>
          <p:cNvSpPr/>
          <p:nvPr/>
        </p:nvSpPr>
        <p:spPr>
          <a:xfrm>
            <a:off x="3635896" y="2439655"/>
            <a:ext cx="1371599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3072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NSSG PowerPoint Template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38949</TotalTime>
  <Words>448</Words>
  <Application>Microsoft Office PowerPoint</Application>
  <PresentationFormat>On-screen Show (4:3)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BNSSG PowerPoint Template</vt:lpstr>
      <vt:lpstr>PHM ExploreR Analysis Dataset Construction</vt:lpstr>
      <vt:lpstr>PowerPoint Presentation</vt:lpstr>
      <vt:lpstr>By default, the entire Population Dataset is selected</vt:lpstr>
      <vt:lpstr>Analysis Dataset page default look</vt:lpstr>
      <vt:lpstr>It is generally recommended you give your Analysis Dataset a sensible name</vt:lpstr>
      <vt:lpstr>How this page works</vt:lpstr>
      <vt:lpstr>Example 1: selecting all adults with hypertension</vt:lpstr>
      <vt:lpstr>Select the Age field</vt:lpstr>
      <vt:lpstr>Select ‘&gt;=‘ operator</vt:lpstr>
      <vt:lpstr>Enter 18 as lower bound for age</vt:lpstr>
      <vt:lpstr>To add hypertension as criteria, we need to add another field. Press ‘Add New Rule’ </vt:lpstr>
      <vt:lpstr>Once the 2nd rule is added, select hypertension</vt:lpstr>
      <vt:lpstr>Select value 1 (patient has hypertension)</vt:lpstr>
      <vt:lpstr>Write out logic clause</vt:lpstr>
      <vt:lpstr>Joining rules</vt:lpstr>
      <vt:lpstr>Now we can get our Analysis Dataset</vt:lpstr>
      <vt:lpstr>A success message is displayed.</vt:lpstr>
      <vt:lpstr>Returning to the landing page, we can see the new Analysis Dataset in the dropdown</vt:lpstr>
      <vt:lpstr>Another worked example</vt:lpstr>
      <vt:lpstr>Another worked example: select all adults with hypertension or mental health (QOF)</vt:lpstr>
      <vt:lpstr>Additional features</vt:lpstr>
      <vt:lpstr>If you already have a particular cohort, upload a .csv file with IDs – see sidebar for tips</vt:lpstr>
      <vt:lpstr>You can also remove existing analysis datasets to reduce clutter</vt:lpstr>
    </vt:vector>
  </TitlesOfParts>
  <Company>NHS South West Commissioning Support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 slide</dc:title>
  <dc:creator>Sean Gilchrist</dc:creator>
  <cp:lastModifiedBy>Richard Wood</cp:lastModifiedBy>
  <cp:revision>2504</cp:revision>
  <cp:lastPrinted>2019-01-14T11:51:03Z</cp:lastPrinted>
  <dcterms:created xsi:type="dcterms:W3CDTF">2018-05-24T09:04:24Z</dcterms:created>
  <dcterms:modified xsi:type="dcterms:W3CDTF">2023-03-03T09:45:57Z</dcterms:modified>
</cp:coreProperties>
</file>