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89" r:id="rId2"/>
    <p:sldId id="271" r:id="rId3"/>
    <p:sldId id="263" r:id="rId4"/>
    <p:sldId id="273" r:id="rId5"/>
    <p:sldId id="257" r:id="rId6"/>
    <p:sldId id="259" r:id="rId7"/>
    <p:sldId id="267" r:id="rId8"/>
    <p:sldId id="266" r:id="rId9"/>
    <p:sldId id="261" r:id="rId10"/>
    <p:sldId id="270" r:id="rId11"/>
    <p:sldId id="276" r:id="rId12"/>
    <p:sldId id="274" r:id="rId13"/>
    <p:sldId id="269" r:id="rId14"/>
  </p:sldIdLst>
  <p:sldSz cx="9144000" cy="6858000" type="screen4x3"/>
  <p:notesSz cx="6742113" cy="9872663"/>
  <p:defaultTextStyle>
    <a:defPPr>
      <a:defRPr lang="en-US"/>
    </a:defPPr>
    <a:lvl1pPr marL="0" algn="l" defTabSz="888716" rtl="0" eaLnBrk="1" latinLnBrk="0" hangingPunct="1">
      <a:defRPr sz="1800" kern="1200">
        <a:solidFill>
          <a:schemeClr val="tx1"/>
        </a:solidFill>
        <a:latin typeface="+mn-lt"/>
        <a:ea typeface="+mn-ea"/>
        <a:cs typeface="+mn-cs"/>
      </a:defRPr>
    </a:lvl1pPr>
    <a:lvl2pPr marL="444358" algn="l" defTabSz="888716" rtl="0" eaLnBrk="1" latinLnBrk="0" hangingPunct="1">
      <a:defRPr sz="1800" kern="1200">
        <a:solidFill>
          <a:schemeClr val="tx1"/>
        </a:solidFill>
        <a:latin typeface="+mn-lt"/>
        <a:ea typeface="+mn-ea"/>
        <a:cs typeface="+mn-cs"/>
      </a:defRPr>
    </a:lvl2pPr>
    <a:lvl3pPr marL="888716" algn="l" defTabSz="888716" rtl="0" eaLnBrk="1" latinLnBrk="0" hangingPunct="1">
      <a:defRPr sz="1800" kern="1200">
        <a:solidFill>
          <a:schemeClr val="tx1"/>
        </a:solidFill>
        <a:latin typeface="+mn-lt"/>
        <a:ea typeface="+mn-ea"/>
        <a:cs typeface="+mn-cs"/>
      </a:defRPr>
    </a:lvl3pPr>
    <a:lvl4pPr marL="1333067" algn="l" defTabSz="888716" rtl="0" eaLnBrk="1" latinLnBrk="0" hangingPunct="1">
      <a:defRPr sz="1800" kern="1200">
        <a:solidFill>
          <a:schemeClr val="tx1"/>
        </a:solidFill>
        <a:latin typeface="+mn-lt"/>
        <a:ea typeface="+mn-ea"/>
        <a:cs typeface="+mn-cs"/>
      </a:defRPr>
    </a:lvl4pPr>
    <a:lvl5pPr marL="1777422" algn="l" defTabSz="888716" rtl="0" eaLnBrk="1" latinLnBrk="0" hangingPunct="1">
      <a:defRPr sz="1800" kern="1200">
        <a:solidFill>
          <a:schemeClr val="tx1"/>
        </a:solidFill>
        <a:latin typeface="+mn-lt"/>
        <a:ea typeface="+mn-ea"/>
        <a:cs typeface="+mn-cs"/>
      </a:defRPr>
    </a:lvl5pPr>
    <a:lvl6pPr marL="2221786" algn="l" defTabSz="888716" rtl="0" eaLnBrk="1" latinLnBrk="0" hangingPunct="1">
      <a:defRPr sz="1800" kern="1200">
        <a:solidFill>
          <a:schemeClr val="tx1"/>
        </a:solidFill>
        <a:latin typeface="+mn-lt"/>
        <a:ea typeface="+mn-ea"/>
        <a:cs typeface="+mn-cs"/>
      </a:defRPr>
    </a:lvl6pPr>
    <a:lvl7pPr marL="2666142" algn="l" defTabSz="888716" rtl="0" eaLnBrk="1" latinLnBrk="0" hangingPunct="1">
      <a:defRPr sz="1800" kern="1200">
        <a:solidFill>
          <a:schemeClr val="tx1"/>
        </a:solidFill>
        <a:latin typeface="+mn-lt"/>
        <a:ea typeface="+mn-ea"/>
        <a:cs typeface="+mn-cs"/>
      </a:defRPr>
    </a:lvl7pPr>
    <a:lvl8pPr marL="3110508" algn="l" defTabSz="888716" rtl="0" eaLnBrk="1" latinLnBrk="0" hangingPunct="1">
      <a:defRPr sz="1800" kern="1200">
        <a:solidFill>
          <a:schemeClr val="tx1"/>
        </a:solidFill>
        <a:latin typeface="+mn-lt"/>
        <a:ea typeface="+mn-ea"/>
        <a:cs typeface="+mn-cs"/>
      </a:defRPr>
    </a:lvl8pPr>
    <a:lvl9pPr marL="3554864" algn="l" defTabSz="88871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Bridget (BNSSG CCG)" initials="JB(C" lastIdx="5" clrIdx="0"/>
  <p:cmAuthor id="1" name="Davies Marie (BNSSG CCG)" initials="DM(C" lastIdx="5" clrIdx="1"/>
  <p:cmAuthor id="2" name="Artz Gemma (BNSSG CCG)" initials="AG(C" lastIdx="1" clrIdx="2"/>
  <p:cmAuthor id="3" name="Wood Richard (BNSSG CCG)" initials="WR(C"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FFFF00"/>
    <a:srgbClr val="33CCCC"/>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56" autoAdjust="0"/>
    <p:restoredTop sz="96395" autoAdjust="0"/>
  </p:normalViewPr>
  <p:slideViewPr>
    <p:cSldViewPr snapToObjects="1">
      <p:cViewPr varScale="1">
        <p:scale>
          <a:sx n="114" d="100"/>
          <a:sy n="114" d="100"/>
        </p:scale>
        <p:origin x="1854" y="10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2"/>
            <a:ext cx="2921582" cy="493633"/>
          </a:xfrm>
          <a:prstGeom prst="rect">
            <a:avLst/>
          </a:prstGeom>
        </p:spPr>
        <p:txBody>
          <a:bodyPr vert="horz" lIns="91440" tIns="45720" rIns="91440" bIns="45720" rtlCol="0"/>
          <a:lstStyle>
            <a:lvl1pPr algn="r">
              <a:defRPr sz="1200"/>
            </a:lvl1pPr>
          </a:lstStyle>
          <a:p>
            <a:fld id="{E329243E-A0C1-4C5D-9F61-50F384EA99C7}" type="datetimeFigureOut">
              <a:rPr lang="en-GB" smtClean="0"/>
              <a:t>11/05/2022</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8"/>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18"/>
            <a:ext cx="2921582" cy="493633"/>
          </a:xfrm>
          <a:prstGeom prst="rect">
            <a:avLst/>
          </a:prstGeom>
        </p:spPr>
        <p:txBody>
          <a:bodyPr vert="horz" lIns="91440" tIns="45720" rIns="91440" bIns="45720" rtlCol="0" anchor="b"/>
          <a:lstStyle>
            <a:lvl1pPr algn="r">
              <a:defRPr sz="1200"/>
            </a:lvl1pPr>
          </a:lstStyle>
          <a:p>
            <a:fld id="{5913BCC2-F3BD-477F-9171-97C356BC4286}" type="slidenum">
              <a:rPr lang="en-GB" smtClean="0"/>
              <a:t>‹#›</a:t>
            </a:fld>
            <a:endParaRPr lang="en-GB" dirty="0"/>
          </a:p>
        </p:txBody>
      </p:sp>
    </p:spTree>
    <p:extLst>
      <p:ext uri="{BB962C8B-B14F-4D97-AF65-F5344CB8AC3E}">
        <p14:creationId xmlns:p14="http://schemas.microsoft.com/office/powerpoint/2010/main" val="160805383"/>
      </p:ext>
    </p:extLst>
  </p:cSld>
  <p:clrMap bg1="lt1" tx1="dk1" bg2="lt2" tx2="dk2" accent1="accent1" accent2="accent2" accent3="accent3" accent4="accent4" accent5="accent5" accent6="accent6" hlink="hlink" folHlink="folHlink"/>
  <p:notesStyle>
    <a:lvl1pPr marL="0" algn="l" defTabSz="888716" rtl="0" eaLnBrk="1" latinLnBrk="0" hangingPunct="1">
      <a:defRPr sz="1200" kern="1200">
        <a:solidFill>
          <a:schemeClr val="tx1"/>
        </a:solidFill>
        <a:latin typeface="+mn-lt"/>
        <a:ea typeface="+mn-ea"/>
        <a:cs typeface="+mn-cs"/>
      </a:defRPr>
    </a:lvl1pPr>
    <a:lvl2pPr marL="444358" algn="l" defTabSz="888716" rtl="0" eaLnBrk="1" latinLnBrk="0" hangingPunct="1">
      <a:defRPr sz="1200" kern="1200">
        <a:solidFill>
          <a:schemeClr val="tx1"/>
        </a:solidFill>
        <a:latin typeface="+mn-lt"/>
        <a:ea typeface="+mn-ea"/>
        <a:cs typeface="+mn-cs"/>
      </a:defRPr>
    </a:lvl2pPr>
    <a:lvl3pPr marL="888716" algn="l" defTabSz="888716" rtl="0" eaLnBrk="1" latinLnBrk="0" hangingPunct="1">
      <a:defRPr sz="1200" kern="1200">
        <a:solidFill>
          <a:schemeClr val="tx1"/>
        </a:solidFill>
        <a:latin typeface="+mn-lt"/>
        <a:ea typeface="+mn-ea"/>
        <a:cs typeface="+mn-cs"/>
      </a:defRPr>
    </a:lvl3pPr>
    <a:lvl4pPr marL="1333067" algn="l" defTabSz="888716" rtl="0" eaLnBrk="1" latinLnBrk="0" hangingPunct="1">
      <a:defRPr sz="1200" kern="1200">
        <a:solidFill>
          <a:schemeClr val="tx1"/>
        </a:solidFill>
        <a:latin typeface="+mn-lt"/>
        <a:ea typeface="+mn-ea"/>
        <a:cs typeface="+mn-cs"/>
      </a:defRPr>
    </a:lvl4pPr>
    <a:lvl5pPr marL="1777422" algn="l" defTabSz="888716" rtl="0" eaLnBrk="1" latinLnBrk="0" hangingPunct="1">
      <a:defRPr sz="1200" kern="1200">
        <a:solidFill>
          <a:schemeClr val="tx1"/>
        </a:solidFill>
        <a:latin typeface="+mn-lt"/>
        <a:ea typeface="+mn-ea"/>
        <a:cs typeface="+mn-cs"/>
      </a:defRPr>
    </a:lvl5pPr>
    <a:lvl6pPr marL="2221786" algn="l" defTabSz="888716" rtl="0" eaLnBrk="1" latinLnBrk="0" hangingPunct="1">
      <a:defRPr sz="1200" kern="1200">
        <a:solidFill>
          <a:schemeClr val="tx1"/>
        </a:solidFill>
        <a:latin typeface="+mn-lt"/>
        <a:ea typeface="+mn-ea"/>
        <a:cs typeface="+mn-cs"/>
      </a:defRPr>
    </a:lvl6pPr>
    <a:lvl7pPr marL="2666142" algn="l" defTabSz="888716" rtl="0" eaLnBrk="1" latinLnBrk="0" hangingPunct="1">
      <a:defRPr sz="1200" kern="1200">
        <a:solidFill>
          <a:schemeClr val="tx1"/>
        </a:solidFill>
        <a:latin typeface="+mn-lt"/>
        <a:ea typeface="+mn-ea"/>
        <a:cs typeface="+mn-cs"/>
      </a:defRPr>
    </a:lvl7pPr>
    <a:lvl8pPr marL="3110508" algn="l" defTabSz="888716" rtl="0" eaLnBrk="1" latinLnBrk="0" hangingPunct="1">
      <a:defRPr sz="1200" kern="1200">
        <a:solidFill>
          <a:schemeClr val="tx1"/>
        </a:solidFill>
        <a:latin typeface="+mn-lt"/>
        <a:ea typeface="+mn-ea"/>
        <a:cs typeface="+mn-cs"/>
      </a:defRPr>
    </a:lvl8pPr>
    <a:lvl9pPr marL="3554864" algn="l" defTabSz="88871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1364" y="0"/>
            <a:ext cx="2802636" cy="6858000"/>
          </a:xfrm>
          <a:prstGeom prst="rect">
            <a:avLst/>
          </a:prstGeom>
        </p:spPr>
      </p:pic>
      <p:sp>
        <p:nvSpPr>
          <p:cNvPr id="3" name="Subtitle 2"/>
          <p:cNvSpPr>
            <a:spLocks noGrp="1"/>
          </p:cNvSpPr>
          <p:nvPr>
            <p:ph type="subTitle" idx="1"/>
          </p:nvPr>
        </p:nvSpPr>
        <p:spPr>
          <a:xfrm>
            <a:off x="540000" y="3619629"/>
            <a:ext cx="7794000" cy="384721"/>
          </a:xfrm>
        </p:spPr>
        <p:txBody>
          <a:bodyPr>
            <a:spAutoFit/>
          </a:bodyPr>
          <a:lstStyle>
            <a:lvl1pPr marL="0" indent="0" algn="l">
              <a:buNone/>
              <a:defRPr sz="2500">
                <a:solidFill>
                  <a:schemeClr val="tx1"/>
                </a:solidFill>
              </a:defRPr>
            </a:lvl1pPr>
            <a:lvl2pPr marL="444358" indent="0" algn="ctr">
              <a:buNone/>
              <a:defRPr>
                <a:solidFill>
                  <a:schemeClr val="tx1">
                    <a:tint val="75000"/>
                  </a:schemeClr>
                </a:solidFill>
              </a:defRPr>
            </a:lvl2pPr>
            <a:lvl3pPr marL="888716" indent="0" algn="ctr">
              <a:buNone/>
              <a:defRPr>
                <a:solidFill>
                  <a:schemeClr val="tx1">
                    <a:tint val="75000"/>
                  </a:schemeClr>
                </a:solidFill>
              </a:defRPr>
            </a:lvl3pPr>
            <a:lvl4pPr marL="1333067" indent="0" algn="ctr">
              <a:buNone/>
              <a:defRPr>
                <a:solidFill>
                  <a:schemeClr val="tx1">
                    <a:tint val="75000"/>
                  </a:schemeClr>
                </a:solidFill>
              </a:defRPr>
            </a:lvl4pPr>
            <a:lvl5pPr marL="1777422" indent="0" algn="ctr">
              <a:buNone/>
              <a:defRPr>
                <a:solidFill>
                  <a:schemeClr val="tx1">
                    <a:tint val="75000"/>
                  </a:schemeClr>
                </a:solidFill>
              </a:defRPr>
            </a:lvl5pPr>
            <a:lvl6pPr marL="2221786" indent="0" algn="ctr">
              <a:buNone/>
              <a:defRPr>
                <a:solidFill>
                  <a:schemeClr val="tx1">
                    <a:tint val="75000"/>
                  </a:schemeClr>
                </a:solidFill>
              </a:defRPr>
            </a:lvl6pPr>
            <a:lvl7pPr marL="2666142" indent="0" algn="ctr">
              <a:buNone/>
              <a:defRPr>
                <a:solidFill>
                  <a:schemeClr val="tx1">
                    <a:tint val="75000"/>
                  </a:schemeClr>
                </a:solidFill>
              </a:defRPr>
            </a:lvl7pPr>
            <a:lvl8pPr marL="3110508" indent="0" algn="ctr">
              <a:buNone/>
              <a:defRPr>
                <a:solidFill>
                  <a:schemeClr val="tx1">
                    <a:tint val="75000"/>
                  </a:schemeClr>
                </a:solidFill>
              </a:defRPr>
            </a:lvl8pPr>
            <a:lvl9pPr marL="3554864" indent="0" algn="ctr">
              <a:buNone/>
              <a:defRPr>
                <a:solidFill>
                  <a:schemeClr val="tx1">
                    <a:tint val="75000"/>
                  </a:schemeClr>
                </a:solidFill>
              </a:defRPr>
            </a:lvl9pPr>
          </a:lstStyle>
          <a:p>
            <a:r>
              <a:rPr lang="en-US"/>
              <a:t>Click to edit Master subtitle style</a:t>
            </a:r>
            <a:endParaRPr lang="en-GB" dirty="0"/>
          </a:p>
        </p:txBody>
      </p:sp>
      <p:sp>
        <p:nvSpPr>
          <p:cNvPr id="8" name="Title 7"/>
          <p:cNvSpPr>
            <a:spLocks noGrp="1"/>
          </p:cNvSpPr>
          <p:nvPr>
            <p:ph type="title"/>
          </p:nvPr>
        </p:nvSpPr>
        <p:spPr>
          <a:xfrm>
            <a:off x="540000" y="1957726"/>
            <a:ext cx="7794000" cy="1504337"/>
          </a:xfrm>
        </p:spPr>
        <p:txBody>
          <a:bodyPr anchor="t" anchorCtr="0"/>
          <a:lstStyle>
            <a:lvl1pPr>
              <a:lnSpc>
                <a:spcPct val="95000"/>
              </a:lnSpc>
              <a:defRPr sz="5000">
                <a:solidFill>
                  <a:schemeClr val="accent3"/>
                </a:solidFill>
              </a:defRPr>
            </a:lvl1pPr>
          </a:lstStyle>
          <a:p>
            <a:r>
              <a:rPr lang="en-US"/>
              <a:t>Click to edit Master title style</a:t>
            </a:r>
            <a:endParaRPr lang="en-GB" dirty="0"/>
          </a:p>
        </p:txBody>
      </p:sp>
      <p:sp>
        <p:nvSpPr>
          <p:cNvPr id="10" name="Text Placeholder 9"/>
          <p:cNvSpPr>
            <a:spLocks noGrp="1"/>
          </p:cNvSpPr>
          <p:nvPr>
            <p:ph type="body" sz="quarter" idx="13"/>
          </p:nvPr>
        </p:nvSpPr>
        <p:spPr>
          <a:xfrm>
            <a:off x="540000" y="6433684"/>
            <a:ext cx="5832000" cy="179408"/>
          </a:xfrm>
        </p:spPr>
        <p:txBody>
          <a:bodyPr wrap="square" anchor="b" anchorCtr="0">
            <a:spAutoFit/>
          </a:bodyPr>
          <a:lstStyle>
            <a:lvl1pPr>
              <a:lnSpc>
                <a:spcPct val="106000"/>
              </a:lnSpc>
              <a:defRPr sz="11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74557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0000" y="3619629"/>
            <a:ext cx="7794000" cy="384721"/>
          </a:xfrm>
        </p:spPr>
        <p:txBody>
          <a:bodyPr>
            <a:spAutoFit/>
          </a:bodyPr>
          <a:lstStyle>
            <a:lvl1pPr marL="0" indent="0" algn="l">
              <a:buNone/>
              <a:defRPr sz="2500">
                <a:solidFill>
                  <a:schemeClr val="bg1"/>
                </a:solidFill>
              </a:defRPr>
            </a:lvl1pPr>
            <a:lvl2pPr marL="444358" indent="0" algn="ctr">
              <a:buNone/>
              <a:defRPr>
                <a:solidFill>
                  <a:schemeClr val="tx1">
                    <a:tint val="75000"/>
                  </a:schemeClr>
                </a:solidFill>
              </a:defRPr>
            </a:lvl2pPr>
            <a:lvl3pPr marL="888716" indent="0" algn="ctr">
              <a:buNone/>
              <a:defRPr>
                <a:solidFill>
                  <a:schemeClr val="tx1">
                    <a:tint val="75000"/>
                  </a:schemeClr>
                </a:solidFill>
              </a:defRPr>
            </a:lvl3pPr>
            <a:lvl4pPr marL="1333067" indent="0" algn="ctr">
              <a:buNone/>
              <a:defRPr>
                <a:solidFill>
                  <a:schemeClr val="tx1">
                    <a:tint val="75000"/>
                  </a:schemeClr>
                </a:solidFill>
              </a:defRPr>
            </a:lvl4pPr>
            <a:lvl5pPr marL="1777422" indent="0" algn="ctr">
              <a:buNone/>
              <a:defRPr>
                <a:solidFill>
                  <a:schemeClr val="tx1">
                    <a:tint val="75000"/>
                  </a:schemeClr>
                </a:solidFill>
              </a:defRPr>
            </a:lvl5pPr>
            <a:lvl6pPr marL="2221786" indent="0" algn="ctr">
              <a:buNone/>
              <a:defRPr>
                <a:solidFill>
                  <a:schemeClr val="tx1">
                    <a:tint val="75000"/>
                  </a:schemeClr>
                </a:solidFill>
              </a:defRPr>
            </a:lvl6pPr>
            <a:lvl7pPr marL="2666142" indent="0" algn="ctr">
              <a:buNone/>
              <a:defRPr>
                <a:solidFill>
                  <a:schemeClr val="tx1">
                    <a:tint val="75000"/>
                  </a:schemeClr>
                </a:solidFill>
              </a:defRPr>
            </a:lvl7pPr>
            <a:lvl8pPr marL="3110508" indent="0" algn="ctr">
              <a:buNone/>
              <a:defRPr>
                <a:solidFill>
                  <a:schemeClr val="tx1">
                    <a:tint val="75000"/>
                  </a:schemeClr>
                </a:solidFill>
              </a:defRPr>
            </a:lvl8pPr>
            <a:lvl9pPr marL="3554864" indent="0" algn="ctr">
              <a:buNone/>
              <a:defRPr>
                <a:solidFill>
                  <a:schemeClr val="tx1">
                    <a:tint val="75000"/>
                  </a:schemeClr>
                </a:solidFill>
              </a:defRPr>
            </a:lvl9pPr>
          </a:lstStyle>
          <a:p>
            <a:r>
              <a:rPr lang="en-US"/>
              <a:t>Click to edit Master subtitle style</a:t>
            </a:r>
            <a:endParaRPr lang="en-GB" dirty="0"/>
          </a:p>
        </p:txBody>
      </p:sp>
      <p:sp>
        <p:nvSpPr>
          <p:cNvPr id="8" name="Title 7"/>
          <p:cNvSpPr>
            <a:spLocks noGrp="1"/>
          </p:cNvSpPr>
          <p:nvPr>
            <p:ph type="title"/>
          </p:nvPr>
        </p:nvSpPr>
        <p:spPr>
          <a:xfrm>
            <a:off x="540000" y="1957726"/>
            <a:ext cx="7794000" cy="1504337"/>
          </a:xfrm>
        </p:spPr>
        <p:txBody>
          <a:bodyPr anchor="t" anchorCtr="0"/>
          <a:lstStyle>
            <a:lvl1pPr>
              <a:lnSpc>
                <a:spcPct val="95000"/>
              </a:lnSpc>
              <a:defRPr sz="5000">
                <a:solidFill>
                  <a:schemeClr val="bg1"/>
                </a:solidFill>
              </a:defRPr>
            </a:lvl1pPr>
          </a:lstStyle>
          <a:p>
            <a:r>
              <a:rPr lang="en-US"/>
              <a:t>Click to edit Master title style</a:t>
            </a:r>
            <a:endParaRPr lang="en-GB" dirty="0"/>
          </a:p>
        </p:txBody>
      </p:sp>
      <p:sp>
        <p:nvSpPr>
          <p:cNvPr id="10" name="Text Placeholder 9"/>
          <p:cNvSpPr>
            <a:spLocks noGrp="1"/>
          </p:cNvSpPr>
          <p:nvPr>
            <p:ph type="body" sz="quarter" idx="13"/>
          </p:nvPr>
        </p:nvSpPr>
        <p:spPr>
          <a:xfrm>
            <a:off x="540000" y="6433684"/>
            <a:ext cx="5832000" cy="179408"/>
          </a:xfrm>
        </p:spPr>
        <p:txBody>
          <a:bodyPr wrap="square" anchor="b" anchorCtr="0">
            <a:spAutoFit/>
          </a:bodyPr>
          <a:lstStyle>
            <a:lvl1pPr>
              <a:lnSpc>
                <a:spcPct val="106000"/>
              </a:lnSpc>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81099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Column">
    <p:spTree>
      <p:nvGrpSpPr>
        <p:cNvPr id="1" name=""/>
        <p:cNvGrpSpPr/>
        <p:nvPr/>
      </p:nvGrpSpPr>
      <p:grpSpPr>
        <a:xfrm>
          <a:off x="0" y="0"/>
          <a:ext cx="0" cy="0"/>
          <a:chOff x="0" y="0"/>
          <a:chExt cx="0" cy="0"/>
        </a:xfrm>
      </p:grpSpPr>
      <p:sp>
        <p:nvSpPr>
          <p:cNvPr id="2" name="Title 1"/>
          <p:cNvSpPr>
            <a:spLocks noGrp="1"/>
          </p:cNvSpPr>
          <p:nvPr>
            <p:ph type="title"/>
          </p:nvPr>
        </p:nvSpPr>
        <p:spPr>
          <a:xfrm>
            <a:off x="540000" y="540924"/>
            <a:ext cx="7794000" cy="569509"/>
          </a:xfrm>
        </p:spPr>
        <p:txBody>
          <a:bodyPr/>
          <a:lstStyle>
            <a:lvl1pPr>
              <a:defRPr sz="3600"/>
            </a:lvl1pPr>
          </a:lstStyle>
          <a:p>
            <a:r>
              <a:rPr lang="en-US"/>
              <a:t>Click to edit Master title style</a:t>
            </a:r>
            <a:endParaRPr lang="en-GB" dirty="0"/>
          </a:p>
        </p:txBody>
      </p:sp>
      <p:sp>
        <p:nvSpPr>
          <p:cNvPr id="3" name="Content Placeholder 2"/>
          <p:cNvSpPr>
            <a:spLocks noGrp="1"/>
          </p:cNvSpPr>
          <p:nvPr>
            <p:ph idx="1"/>
          </p:nvPr>
        </p:nvSpPr>
        <p:spPr>
          <a:xfrm>
            <a:off x="539552" y="1539074"/>
            <a:ext cx="7794000" cy="37624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F6F3D1-4E0B-4A1A-8A63-FA953DDDF0A6}" type="slidenum">
              <a:rPr lang="en-GB" smtClean="0"/>
              <a:t>‹#›</a:t>
            </a:fld>
            <a:endParaRPr lang="en-GB" dirty="0"/>
          </a:p>
        </p:txBody>
      </p:sp>
      <p:pic>
        <p:nvPicPr>
          <p:cNvPr id="8" name="Picture 7"/>
          <p:cNvPicPr>
            <a:picLocks noChangeAspect="1"/>
          </p:cNvPicPr>
          <p:nvPr userDrawn="1"/>
        </p:nvPicPr>
        <p:blipFill>
          <a:blip r:embed="rId2"/>
          <a:stretch>
            <a:fillRect/>
          </a:stretch>
        </p:blipFill>
        <p:spPr>
          <a:xfrm>
            <a:off x="8858250" y="0"/>
            <a:ext cx="285750" cy="6858000"/>
          </a:xfrm>
          <a:prstGeom prst="rect">
            <a:avLst/>
          </a:prstGeom>
        </p:spPr>
      </p:pic>
    </p:spTree>
    <p:extLst>
      <p:ext uri="{BB962C8B-B14F-4D97-AF65-F5344CB8AC3E}">
        <p14:creationId xmlns:p14="http://schemas.microsoft.com/office/powerpoint/2010/main" val="163988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2782" y="0"/>
            <a:ext cx="2800349" cy="6858000"/>
          </a:xfrm>
          <a:prstGeom prst="rect">
            <a:avLst/>
          </a:prstGeom>
        </p:spPr>
      </p:pic>
      <p:sp>
        <p:nvSpPr>
          <p:cNvPr id="2" name="Title 1"/>
          <p:cNvSpPr>
            <a:spLocks noGrp="1"/>
          </p:cNvSpPr>
          <p:nvPr>
            <p:ph type="title"/>
          </p:nvPr>
        </p:nvSpPr>
        <p:spPr>
          <a:xfrm>
            <a:off x="540001" y="540924"/>
            <a:ext cx="7794000" cy="569509"/>
          </a:xfrm>
        </p:spPr>
        <p:txBody>
          <a:bodyPr/>
          <a:lstStyle>
            <a:lvl1pPr>
              <a:defRPr sz="3600"/>
            </a:lvl1pPr>
          </a:lstStyle>
          <a:p>
            <a:r>
              <a:rPr lang="en-US"/>
              <a:t>Click to edit Master title style</a:t>
            </a:r>
            <a:endParaRPr lang="en-GB" dirty="0"/>
          </a:p>
        </p:txBody>
      </p:sp>
      <p:sp>
        <p:nvSpPr>
          <p:cNvPr id="3" name="Content Placeholder 2"/>
          <p:cNvSpPr>
            <a:spLocks noGrp="1"/>
          </p:cNvSpPr>
          <p:nvPr>
            <p:ph idx="1"/>
          </p:nvPr>
        </p:nvSpPr>
        <p:spPr>
          <a:xfrm>
            <a:off x="540001" y="1539074"/>
            <a:ext cx="3771000" cy="37624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F6F3D1-4E0B-4A1A-8A63-FA953DDDF0A6}" type="slidenum">
              <a:rPr lang="en-GB" smtClean="0"/>
              <a:t>‹#›</a:t>
            </a:fld>
            <a:endParaRPr lang="en-GB" dirty="0"/>
          </a:p>
        </p:txBody>
      </p:sp>
      <p:sp>
        <p:nvSpPr>
          <p:cNvPr id="9" name="Content Placeholder 8"/>
          <p:cNvSpPr>
            <a:spLocks noGrp="1"/>
          </p:cNvSpPr>
          <p:nvPr>
            <p:ph sz="quarter" idx="13"/>
          </p:nvPr>
        </p:nvSpPr>
        <p:spPr>
          <a:xfrm>
            <a:off x="4563001" y="1556792"/>
            <a:ext cx="3771000" cy="376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8303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2782" y="0"/>
            <a:ext cx="2800349" cy="6858000"/>
          </a:xfrm>
          <a:prstGeom prst="rect">
            <a:avLst/>
          </a:prstGeom>
        </p:spPr>
      </p:pic>
      <p:sp>
        <p:nvSpPr>
          <p:cNvPr id="2" name="Title 1"/>
          <p:cNvSpPr>
            <a:spLocks noGrp="1"/>
          </p:cNvSpPr>
          <p:nvPr>
            <p:ph type="title"/>
          </p:nvPr>
        </p:nvSpPr>
        <p:spPr>
          <a:xfrm>
            <a:off x="539552" y="540924"/>
            <a:ext cx="7794000" cy="569509"/>
          </a:xfrm>
        </p:spPr>
        <p:txBody>
          <a:bodyPr/>
          <a:lstStyle>
            <a:lvl1pPr>
              <a:defRPr sz="3600"/>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F6F3D1-4E0B-4A1A-8A63-FA953DDDF0A6}" type="slidenum">
              <a:rPr lang="en-GB" smtClean="0"/>
              <a:t>‹#›</a:t>
            </a:fld>
            <a:endParaRPr lang="en-GB" dirty="0"/>
          </a:p>
        </p:txBody>
      </p:sp>
    </p:spTree>
    <p:extLst>
      <p:ext uri="{BB962C8B-B14F-4D97-AF65-F5344CB8AC3E}">
        <p14:creationId xmlns:p14="http://schemas.microsoft.com/office/powerpoint/2010/main" val="22259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2782" y="0"/>
            <a:ext cx="2800349" cy="6858000"/>
          </a:xfrm>
          <a:prstGeom prst="rect">
            <a:avLst/>
          </a:prstGeom>
        </p:spPr>
      </p:pic>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F6F3D1-4E0B-4A1A-8A63-FA953DDDF0A6}" type="slidenum">
              <a:rPr lang="en-GB" smtClean="0"/>
              <a:t>‹#›</a:t>
            </a:fld>
            <a:endParaRPr lang="en-GB" dirty="0"/>
          </a:p>
        </p:txBody>
      </p:sp>
    </p:spTree>
    <p:extLst>
      <p:ext uri="{BB962C8B-B14F-4D97-AF65-F5344CB8AC3E}">
        <p14:creationId xmlns:p14="http://schemas.microsoft.com/office/powerpoint/2010/main" val="388283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489241"/>
            <a:ext cx="7794000" cy="569509"/>
          </a:xfrm>
          <a:prstGeom prst="rect">
            <a:avLst/>
          </a:prstGeom>
        </p:spPr>
        <p:txBody>
          <a:bodyPr vert="horz" wrap="square" lIns="0" tIns="0" rIns="0" bIns="0" rtlCol="0" anchor="ctr"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590841" y="1469517"/>
            <a:ext cx="7794000" cy="376240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540000" y="6157485"/>
            <a:ext cx="1800000" cy="179408"/>
          </a:xfrm>
          <a:prstGeom prst="rect">
            <a:avLst/>
          </a:prstGeom>
        </p:spPr>
        <p:txBody>
          <a:bodyPr vert="horz" lIns="0" tIns="0" rIns="0" bIns="0" rtlCol="0" anchor="t" anchorCtr="0">
            <a:spAutoFit/>
          </a:bodyPr>
          <a:lstStyle>
            <a:lvl1pPr algn="l">
              <a:lnSpc>
                <a:spcPct val="106000"/>
              </a:lnSpc>
              <a:defRPr sz="1100">
                <a:solidFill>
                  <a:schemeClr val="tx1"/>
                </a:solidFill>
              </a:defRPr>
            </a:lvl1pPr>
          </a:lstStyle>
          <a:p>
            <a:endParaRPr lang="en-GB" dirty="0"/>
          </a:p>
        </p:txBody>
      </p:sp>
      <p:sp>
        <p:nvSpPr>
          <p:cNvPr id="5" name="Footer Placeholder 4"/>
          <p:cNvSpPr>
            <a:spLocks noGrp="1"/>
          </p:cNvSpPr>
          <p:nvPr>
            <p:ph type="ftr" sz="quarter" idx="3"/>
          </p:nvPr>
        </p:nvSpPr>
        <p:spPr>
          <a:xfrm>
            <a:off x="864000" y="6446378"/>
            <a:ext cx="5508000" cy="179408"/>
          </a:xfrm>
          <a:prstGeom prst="rect">
            <a:avLst/>
          </a:prstGeom>
        </p:spPr>
        <p:txBody>
          <a:bodyPr vert="horz" wrap="square" lIns="0" tIns="0" rIns="0" bIns="0" rtlCol="0" anchor="t" anchorCtr="0">
            <a:spAutoFit/>
          </a:bodyPr>
          <a:lstStyle>
            <a:lvl1pPr algn="l">
              <a:lnSpc>
                <a:spcPct val="106000"/>
              </a:lnSpc>
              <a:defRPr sz="1100">
                <a:solidFill>
                  <a:schemeClr val="tx1"/>
                </a:solidFill>
              </a:defRPr>
            </a:lvl1pPr>
          </a:lstStyle>
          <a:p>
            <a:endParaRPr lang="en-GB" dirty="0"/>
          </a:p>
        </p:txBody>
      </p:sp>
      <p:sp>
        <p:nvSpPr>
          <p:cNvPr id="6" name="Slide Number Placeholder 5"/>
          <p:cNvSpPr>
            <a:spLocks noGrp="1"/>
          </p:cNvSpPr>
          <p:nvPr>
            <p:ph type="sldNum" sz="quarter" idx="4"/>
          </p:nvPr>
        </p:nvSpPr>
        <p:spPr>
          <a:xfrm>
            <a:off x="540000" y="6446378"/>
            <a:ext cx="324000" cy="179408"/>
          </a:xfrm>
          <a:prstGeom prst="rect">
            <a:avLst/>
          </a:prstGeom>
        </p:spPr>
        <p:txBody>
          <a:bodyPr vert="horz" lIns="0" tIns="0" rIns="0" bIns="0" rtlCol="0" anchor="t" anchorCtr="0">
            <a:spAutoFit/>
          </a:bodyPr>
          <a:lstStyle>
            <a:lvl1pPr algn="l">
              <a:lnSpc>
                <a:spcPct val="106000"/>
              </a:lnSpc>
              <a:defRPr sz="1100">
                <a:solidFill>
                  <a:schemeClr val="tx1"/>
                </a:solidFill>
              </a:defRPr>
            </a:lvl1pPr>
          </a:lstStyle>
          <a:p>
            <a:fld id="{14F6F3D1-4E0B-4A1A-8A63-FA953DDDF0A6}" type="slidenum">
              <a:rPr lang="en-GB" smtClean="0"/>
              <a:pPr/>
              <a:t>‹#›</a:t>
            </a:fld>
            <a:endParaRPr lang="en-GB" dirty="0"/>
          </a:p>
        </p:txBody>
      </p:sp>
    </p:spTree>
    <p:extLst>
      <p:ext uri="{BB962C8B-B14F-4D97-AF65-F5344CB8AC3E}">
        <p14:creationId xmlns:p14="http://schemas.microsoft.com/office/powerpoint/2010/main" val="335250807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6"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88716" rtl="0" eaLnBrk="1" latinLnBrk="0" hangingPunct="1">
        <a:spcBef>
          <a:spcPct val="0"/>
        </a:spcBef>
        <a:buNone/>
        <a:defRPr sz="3600" b="1" kern="1200">
          <a:solidFill>
            <a:schemeClr val="accent3"/>
          </a:solidFill>
          <a:latin typeface="+mj-lt"/>
          <a:ea typeface="+mj-ea"/>
          <a:cs typeface="+mj-cs"/>
        </a:defRPr>
      </a:lvl1pPr>
    </p:titleStyle>
    <p:bodyStyle>
      <a:lvl1pPr marL="0" indent="0" algn="l" defTabSz="888716" rtl="0" eaLnBrk="1" latinLnBrk="0" hangingPunct="1">
        <a:spcBef>
          <a:spcPts val="0"/>
        </a:spcBef>
        <a:buFont typeface="Arial" panose="020B0604020202020204" pitchFamily="34" charset="0"/>
        <a:buNone/>
        <a:defRPr sz="2000" kern="1200">
          <a:solidFill>
            <a:schemeClr val="tx1"/>
          </a:solidFill>
          <a:latin typeface="+mn-lt"/>
          <a:ea typeface="+mn-ea"/>
          <a:cs typeface="+mn-cs"/>
        </a:defRPr>
      </a:lvl1pPr>
      <a:lvl2pPr marL="0" indent="0" algn="l" defTabSz="888716" rtl="0" eaLnBrk="1" latinLnBrk="0" hangingPunct="1">
        <a:spcBef>
          <a:spcPts val="2400"/>
        </a:spcBef>
        <a:buFont typeface="Arial" panose="020B0604020202020204" pitchFamily="34" charset="0"/>
        <a:buNone/>
        <a:defRPr sz="2300" b="1" kern="1200">
          <a:solidFill>
            <a:schemeClr val="accent3"/>
          </a:solidFill>
          <a:latin typeface="+mn-lt"/>
          <a:ea typeface="+mn-ea"/>
          <a:cs typeface="+mn-cs"/>
        </a:defRPr>
      </a:lvl2pPr>
      <a:lvl3pPr marL="314896" indent="-314896" algn="l" defTabSz="888716" rtl="0" eaLnBrk="1" latinLnBrk="0" hangingPunct="1">
        <a:spcBef>
          <a:spcPts val="11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559815" indent="-244913" algn="l" defTabSz="888716"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4pPr>
      <a:lvl5pPr marL="804757" indent="-244913" algn="l" defTabSz="888716" rtl="0" eaLnBrk="1" latinLnBrk="0" hangingPunct="1">
        <a:spcBef>
          <a:spcPts val="400"/>
        </a:spcBef>
        <a:buFont typeface="Arial" panose="020B0604020202020204" pitchFamily="34" charset="0"/>
        <a:buChar char="•"/>
        <a:defRPr sz="1800" kern="1200">
          <a:solidFill>
            <a:schemeClr val="tx1"/>
          </a:solidFill>
          <a:latin typeface="+mn-lt"/>
          <a:ea typeface="+mn-ea"/>
          <a:cs typeface="+mn-cs"/>
        </a:defRPr>
      </a:lvl5pPr>
      <a:lvl6pPr marL="2443970" indent="-222187" algn="l" defTabSz="8887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888315" indent="-222187" algn="l" defTabSz="8887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332678" indent="-222187" algn="l" defTabSz="8887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777036" indent="-222187" algn="l" defTabSz="8887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888716" rtl="0" eaLnBrk="1" latinLnBrk="0" hangingPunct="1">
        <a:defRPr sz="1800" kern="1200">
          <a:solidFill>
            <a:schemeClr val="tx1"/>
          </a:solidFill>
          <a:latin typeface="+mn-lt"/>
          <a:ea typeface="+mn-ea"/>
          <a:cs typeface="+mn-cs"/>
        </a:defRPr>
      </a:lvl1pPr>
      <a:lvl2pPr marL="444358" algn="l" defTabSz="888716" rtl="0" eaLnBrk="1" latinLnBrk="0" hangingPunct="1">
        <a:defRPr sz="1800" kern="1200">
          <a:solidFill>
            <a:schemeClr val="tx1"/>
          </a:solidFill>
          <a:latin typeface="+mn-lt"/>
          <a:ea typeface="+mn-ea"/>
          <a:cs typeface="+mn-cs"/>
        </a:defRPr>
      </a:lvl2pPr>
      <a:lvl3pPr marL="888716" algn="l" defTabSz="888716" rtl="0" eaLnBrk="1" latinLnBrk="0" hangingPunct="1">
        <a:defRPr sz="1800" kern="1200">
          <a:solidFill>
            <a:schemeClr val="tx1"/>
          </a:solidFill>
          <a:latin typeface="+mn-lt"/>
          <a:ea typeface="+mn-ea"/>
          <a:cs typeface="+mn-cs"/>
        </a:defRPr>
      </a:lvl3pPr>
      <a:lvl4pPr marL="1333067" algn="l" defTabSz="888716" rtl="0" eaLnBrk="1" latinLnBrk="0" hangingPunct="1">
        <a:defRPr sz="1800" kern="1200">
          <a:solidFill>
            <a:schemeClr val="tx1"/>
          </a:solidFill>
          <a:latin typeface="+mn-lt"/>
          <a:ea typeface="+mn-ea"/>
          <a:cs typeface="+mn-cs"/>
        </a:defRPr>
      </a:lvl4pPr>
      <a:lvl5pPr marL="1777422" algn="l" defTabSz="888716" rtl="0" eaLnBrk="1" latinLnBrk="0" hangingPunct="1">
        <a:defRPr sz="1800" kern="1200">
          <a:solidFill>
            <a:schemeClr val="tx1"/>
          </a:solidFill>
          <a:latin typeface="+mn-lt"/>
          <a:ea typeface="+mn-ea"/>
          <a:cs typeface="+mn-cs"/>
        </a:defRPr>
      </a:lvl5pPr>
      <a:lvl6pPr marL="2221786" algn="l" defTabSz="888716" rtl="0" eaLnBrk="1" latinLnBrk="0" hangingPunct="1">
        <a:defRPr sz="1800" kern="1200">
          <a:solidFill>
            <a:schemeClr val="tx1"/>
          </a:solidFill>
          <a:latin typeface="+mn-lt"/>
          <a:ea typeface="+mn-ea"/>
          <a:cs typeface="+mn-cs"/>
        </a:defRPr>
      </a:lvl6pPr>
      <a:lvl7pPr marL="2666142" algn="l" defTabSz="888716" rtl="0" eaLnBrk="1" latinLnBrk="0" hangingPunct="1">
        <a:defRPr sz="1800" kern="1200">
          <a:solidFill>
            <a:schemeClr val="tx1"/>
          </a:solidFill>
          <a:latin typeface="+mn-lt"/>
          <a:ea typeface="+mn-ea"/>
          <a:cs typeface="+mn-cs"/>
        </a:defRPr>
      </a:lvl7pPr>
      <a:lvl8pPr marL="3110508" algn="l" defTabSz="888716" rtl="0" eaLnBrk="1" latinLnBrk="0" hangingPunct="1">
        <a:defRPr sz="1800" kern="1200">
          <a:solidFill>
            <a:schemeClr val="tx1"/>
          </a:solidFill>
          <a:latin typeface="+mn-lt"/>
          <a:ea typeface="+mn-ea"/>
          <a:cs typeface="+mn-cs"/>
        </a:defRPr>
      </a:lvl8pPr>
      <a:lvl9pPr marL="3554864" algn="l" defTabSz="88871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4670" y="2492896"/>
            <a:ext cx="8093794" cy="409343"/>
          </a:xfrm>
        </p:spPr>
        <p:txBody>
          <a:bodyPr/>
          <a:lstStyle/>
          <a:p>
            <a:r>
              <a:rPr lang="en-GB" sz="2800" dirty="0"/>
              <a:t>PHM </a:t>
            </a:r>
            <a:r>
              <a:rPr lang="en-GB" sz="2800" dirty="0" err="1"/>
              <a:t>ExploreR</a:t>
            </a:r>
            <a:r>
              <a:rPr lang="en-GB" sz="2800" dirty="0"/>
              <a:t> User Guide</a:t>
            </a:r>
            <a:endParaRPr lang="en-GB" sz="3200" b="0" dirty="0">
              <a:solidFill>
                <a:schemeClr val="bg1">
                  <a:lumMod val="65000"/>
                </a:schemeClr>
              </a:solidFill>
            </a:endParaRPr>
          </a:p>
        </p:txBody>
      </p:sp>
      <p:sp>
        <p:nvSpPr>
          <p:cNvPr id="4" name="Title 2"/>
          <p:cNvSpPr txBox="1">
            <a:spLocks/>
          </p:cNvSpPr>
          <p:nvPr/>
        </p:nvSpPr>
        <p:spPr>
          <a:xfrm>
            <a:off x="2051720" y="5373216"/>
            <a:ext cx="6497856" cy="906402"/>
          </a:xfrm>
          <a:prstGeom prst="rect">
            <a:avLst/>
          </a:prstGeom>
        </p:spPr>
        <p:txBody>
          <a:bodyPr vert="horz" wrap="square" lIns="0" tIns="0" rIns="0" bIns="0" rtlCol="0" anchor="t" anchorCtr="0">
            <a:spAutoFit/>
          </a:bodyPr>
          <a:lstStyle>
            <a:lvl1pPr algn="l" defTabSz="888716" rtl="0" eaLnBrk="1" latinLnBrk="0" hangingPunct="1">
              <a:lnSpc>
                <a:spcPct val="95000"/>
              </a:lnSpc>
              <a:spcBef>
                <a:spcPct val="0"/>
              </a:spcBef>
              <a:buNone/>
              <a:defRPr sz="5000" b="1" kern="1200">
                <a:solidFill>
                  <a:schemeClr val="bg1"/>
                </a:solidFill>
                <a:latin typeface="+mj-lt"/>
                <a:ea typeface="+mj-ea"/>
                <a:cs typeface="+mj-cs"/>
              </a:defRPr>
            </a:lvl1pPr>
          </a:lstStyle>
          <a:p>
            <a:pPr algn="r"/>
            <a:r>
              <a:rPr lang="en-GB" sz="2000" dirty="0"/>
              <a:t>Andras </a:t>
            </a:r>
            <a:r>
              <a:rPr lang="en-GB" sz="2000" dirty="0" err="1"/>
              <a:t>Varady</a:t>
            </a:r>
            <a:endParaRPr lang="en-GB" sz="2000" dirty="0"/>
          </a:p>
          <a:p>
            <a:pPr algn="r"/>
            <a:endParaRPr lang="en-GB" sz="1400" b="0" dirty="0"/>
          </a:p>
          <a:p>
            <a:pPr algn="r"/>
            <a:r>
              <a:rPr lang="en-GB" sz="1800" b="0" dirty="0"/>
              <a:t>Modelling and Analytics, BNSSG CCG</a:t>
            </a:r>
          </a:p>
          <a:p>
            <a:pPr algn="r"/>
            <a:endParaRPr lang="en-GB" sz="1000" b="0" dirty="0"/>
          </a:p>
        </p:txBody>
      </p:sp>
    </p:spTree>
    <p:extLst>
      <p:ext uri="{BB962C8B-B14F-4D97-AF65-F5344CB8AC3E}">
        <p14:creationId xmlns:p14="http://schemas.microsoft.com/office/powerpoint/2010/main" val="281428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0248-A72E-45F3-8208-2CD03162D7E4}"/>
              </a:ext>
            </a:extLst>
          </p:cNvPr>
          <p:cNvSpPr>
            <a:spLocks noGrp="1"/>
          </p:cNvSpPr>
          <p:nvPr>
            <p:ph type="title"/>
          </p:nvPr>
        </p:nvSpPr>
        <p:spPr/>
        <p:txBody>
          <a:bodyPr/>
          <a:lstStyle/>
          <a:p>
            <a:r>
              <a:rPr lang="en-GB" dirty="0"/>
              <a:t>Risk Stratification</a:t>
            </a:r>
          </a:p>
        </p:txBody>
      </p:sp>
      <p:sp>
        <p:nvSpPr>
          <p:cNvPr id="3" name="Content Placeholder 2">
            <a:extLst>
              <a:ext uri="{FF2B5EF4-FFF2-40B4-BE49-F238E27FC236}">
                <a16:creationId xmlns:a16="http://schemas.microsoft.com/office/drawing/2014/main" id="{4C6ABFE7-36EC-402F-AC5E-51F089A830DE}"/>
              </a:ext>
            </a:extLst>
          </p:cNvPr>
          <p:cNvSpPr>
            <a:spLocks noGrp="1"/>
          </p:cNvSpPr>
          <p:nvPr>
            <p:ph idx="1"/>
          </p:nvPr>
        </p:nvSpPr>
        <p:spPr/>
        <p:txBody>
          <a:bodyPr/>
          <a:lstStyle/>
          <a:p>
            <a:r>
              <a:rPr lang="en-GB" dirty="0"/>
              <a:t>Stratifies the population into 10 groups ranging from </a:t>
            </a:r>
            <a:r>
              <a:rPr lang="en-GB"/>
              <a:t>least at risk </a:t>
            </a:r>
            <a:r>
              <a:rPr lang="en-GB" dirty="0"/>
              <a:t>to most</a:t>
            </a:r>
          </a:p>
          <a:p>
            <a:r>
              <a:rPr lang="en-GB" dirty="0"/>
              <a:t>Uses attributes and 12 months of historic activity to fit regression curve(s) and predict expected activity usage</a:t>
            </a:r>
          </a:p>
        </p:txBody>
      </p:sp>
    </p:spTree>
    <p:extLst>
      <p:ext uri="{BB962C8B-B14F-4D97-AF65-F5344CB8AC3E}">
        <p14:creationId xmlns:p14="http://schemas.microsoft.com/office/powerpoint/2010/main" val="222047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BFC5-61B8-48C2-AE50-68414DA1695A}"/>
              </a:ext>
            </a:extLst>
          </p:cNvPr>
          <p:cNvSpPr>
            <a:spLocks noGrp="1"/>
          </p:cNvSpPr>
          <p:nvPr>
            <p:ph type="title"/>
          </p:nvPr>
        </p:nvSpPr>
        <p:spPr>
          <a:xfrm>
            <a:off x="210231" y="182136"/>
            <a:ext cx="7886699" cy="699516"/>
          </a:xfrm>
        </p:spPr>
        <p:txBody>
          <a:bodyPr vert="horz" wrap="square" lIns="68580" tIns="34290" rIns="68580" bIns="34290" rtlCol="0" anchor="b" anchorCtr="0">
            <a:normAutofit/>
          </a:bodyPr>
          <a:lstStyle/>
          <a:p>
            <a:r>
              <a:rPr lang="en-US" sz="4050" dirty="0">
                <a:solidFill>
                  <a:schemeClr val="tx1"/>
                </a:solidFill>
              </a:rPr>
              <a:t>Meta Options</a:t>
            </a:r>
          </a:p>
        </p:txBody>
      </p:sp>
      <p:pic>
        <p:nvPicPr>
          <p:cNvPr id="5" name="Content Placeholder 4">
            <a:extLst>
              <a:ext uri="{FF2B5EF4-FFF2-40B4-BE49-F238E27FC236}">
                <a16:creationId xmlns:a16="http://schemas.microsoft.com/office/drawing/2014/main" id="{61530798-4F52-4ED0-980C-9C1E5FF4BFA6}"/>
              </a:ext>
            </a:extLst>
          </p:cNvPr>
          <p:cNvPicPr>
            <a:picLocks noGrp="1" noChangeAspect="1"/>
          </p:cNvPicPr>
          <p:nvPr>
            <p:ph idx="1"/>
          </p:nvPr>
        </p:nvPicPr>
        <p:blipFill>
          <a:blip r:embed="rId2"/>
          <a:stretch>
            <a:fillRect/>
          </a:stretch>
        </p:blipFill>
        <p:spPr>
          <a:xfrm>
            <a:off x="141379" y="1692865"/>
            <a:ext cx="8639615" cy="4471000"/>
          </a:xfrm>
          <a:prstGeom prst="rect">
            <a:avLst/>
          </a:prstGeom>
        </p:spPr>
      </p:pic>
      <p:cxnSp>
        <p:nvCxnSpPr>
          <p:cNvPr id="13" name="Straight Arrow Connector 12">
            <a:extLst>
              <a:ext uri="{FF2B5EF4-FFF2-40B4-BE49-F238E27FC236}">
                <a16:creationId xmlns:a16="http://schemas.microsoft.com/office/drawing/2014/main" id="{EE78890F-1DDC-4DF1-8B41-6BE495C68996}"/>
              </a:ext>
            </a:extLst>
          </p:cNvPr>
          <p:cNvCxnSpPr>
            <a:cxnSpLocks/>
          </p:cNvCxnSpPr>
          <p:nvPr/>
        </p:nvCxnSpPr>
        <p:spPr>
          <a:xfrm flipH="1">
            <a:off x="4153580" y="1484784"/>
            <a:ext cx="1210508" cy="3024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5B7A02F-6015-4D01-9B94-E17081838959}"/>
              </a:ext>
            </a:extLst>
          </p:cNvPr>
          <p:cNvSpPr txBox="1"/>
          <p:nvPr/>
        </p:nvSpPr>
        <p:spPr>
          <a:xfrm>
            <a:off x="4014133" y="975202"/>
            <a:ext cx="4920143" cy="715581"/>
          </a:xfrm>
          <a:prstGeom prst="rect">
            <a:avLst/>
          </a:prstGeom>
          <a:noFill/>
        </p:spPr>
        <p:txBody>
          <a:bodyPr wrap="square" rtlCol="0">
            <a:spAutoFit/>
          </a:bodyPr>
          <a:lstStyle/>
          <a:p>
            <a:r>
              <a:rPr lang="en-GB" sz="1350" dirty="0"/>
              <a:t>The </a:t>
            </a:r>
            <a:r>
              <a:rPr lang="en-GB" sz="1350" dirty="0" err="1"/>
              <a:t>GlobalGroups</a:t>
            </a:r>
            <a:r>
              <a:rPr lang="en-GB" sz="1350" dirty="0"/>
              <a:t> variables are present on every page, and can be edited (i.e. if you have a particular field of interest, add it here)</a:t>
            </a:r>
          </a:p>
        </p:txBody>
      </p:sp>
    </p:spTree>
    <p:extLst>
      <p:ext uri="{BB962C8B-B14F-4D97-AF65-F5344CB8AC3E}">
        <p14:creationId xmlns:p14="http://schemas.microsoft.com/office/powerpoint/2010/main" val="249879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BFC5-61B8-48C2-AE50-68414DA1695A}"/>
              </a:ext>
            </a:extLst>
          </p:cNvPr>
          <p:cNvSpPr>
            <a:spLocks noGrp="1"/>
          </p:cNvSpPr>
          <p:nvPr>
            <p:ph type="title"/>
          </p:nvPr>
        </p:nvSpPr>
        <p:spPr>
          <a:xfrm>
            <a:off x="121117" y="196549"/>
            <a:ext cx="7886699" cy="699516"/>
          </a:xfrm>
        </p:spPr>
        <p:txBody>
          <a:bodyPr vert="horz" wrap="square" lIns="68580" tIns="34290" rIns="68580" bIns="34290" rtlCol="0" anchor="b" anchorCtr="0">
            <a:normAutofit/>
          </a:bodyPr>
          <a:lstStyle/>
          <a:p>
            <a:r>
              <a:rPr lang="en-US" sz="4050" dirty="0">
                <a:solidFill>
                  <a:schemeClr val="tx1"/>
                </a:solidFill>
              </a:rPr>
              <a:t>Meta Options</a:t>
            </a:r>
          </a:p>
        </p:txBody>
      </p:sp>
      <p:pic>
        <p:nvPicPr>
          <p:cNvPr id="5" name="Content Placeholder 4">
            <a:extLst>
              <a:ext uri="{FF2B5EF4-FFF2-40B4-BE49-F238E27FC236}">
                <a16:creationId xmlns:a16="http://schemas.microsoft.com/office/drawing/2014/main" id="{61530798-4F52-4ED0-980C-9C1E5FF4BFA6}"/>
              </a:ext>
            </a:extLst>
          </p:cNvPr>
          <p:cNvPicPr>
            <a:picLocks noGrp="1" noChangeAspect="1"/>
          </p:cNvPicPr>
          <p:nvPr>
            <p:ph idx="1"/>
          </p:nvPr>
        </p:nvPicPr>
        <p:blipFill>
          <a:blip r:embed="rId2"/>
          <a:stretch>
            <a:fillRect/>
          </a:stretch>
        </p:blipFill>
        <p:spPr>
          <a:xfrm>
            <a:off x="124362" y="1832995"/>
            <a:ext cx="8895273" cy="4603303"/>
          </a:xfrm>
          <a:prstGeom prst="rect">
            <a:avLst/>
          </a:prstGeom>
        </p:spPr>
      </p:pic>
      <p:cxnSp>
        <p:nvCxnSpPr>
          <p:cNvPr id="13" name="Straight Arrow Connector 12">
            <a:extLst>
              <a:ext uri="{FF2B5EF4-FFF2-40B4-BE49-F238E27FC236}">
                <a16:creationId xmlns:a16="http://schemas.microsoft.com/office/drawing/2014/main" id="{EE78890F-1DDC-4DF1-8B41-6BE495C68996}"/>
              </a:ext>
            </a:extLst>
          </p:cNvPr>
          <p:cNvCxnSpPr>
            <a:cxnSpLocks/>
          </p:cNvCxnSpPr>
          <p:nvPr/>
        </p:nvCxnSpPr>
        <p:spPr>
          <a:xfrm flipH="1">
            <a:off x="4139952" y="1271043"/>
            <a:ext cx="1057028" cy="35981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5B7A02F-6015-4D01-9B94-E17081838959}"/>
              </a:ext>
            </a:extLst>
          </p:cNvPr>
          <p:cNvSpPr txBox="1"/>
          <p:nvPr/>
        </p:nvSpPr>
        <p:spPr>
          <a:xfrm>
            <a:off x="3995936" y="534687"/>
            <a:ext cx="4624431" cy="923330"/>
          </a:xfrm>
          <a:prstGeom prst="rect">
            <a:avLst/>
          </a:prstGeom>
          <a:noFill/>
        </p:spPr>
        <p:txBody>
          <a:bodyPr wrap="square" rtlCol="0">
            <a:spAutoFit/>
          </a:bodyPr>
          <a:lstStyle/>
          <a:p>
            <a:r>
              <a:rPr lang="en-GB" sz="1350" dirty="0"/>
              <a:t>Only fields with few (&lt;=10) unique values can be added (restricted due to concern over plotting times).</a:t>
            </a:r>
          </a:p>
          <a:p>
            <a:r>
              <a:rPr lang="en-GB" sz="1350" dirty="0"/>
              <a:t>General idea is to allow segmentation on any page by any attribute</a:t>
            </a:r>
          </a:p>
        </p:txBody>
      </p:sp>
    </p:spTree>
    <p:extLst>
      <p:ext uri="{BB962C8B-B14F-4D97-AF65-F5344CB8AC3E}">
        <p14:creationId xmlns:p14="http://schemas.microsoft.com/office/powerpoint/2010/main" val="12743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DF43-E36A-43A2-B2EA-3A4CA850989A}"/>
              </a:ext>
            </a:extLst>
          </p:cNvPr>
          <p:cNvSpPr>
            <a:spLocks noGrp="1"/>
          </p:cNvSpPr>
          <p:nvPr>
            <p:ph type="title"/>
          </p:nvPr>
        </p:nvSpPr>
        <p:spPr/>
        <p:txBody>
          <a:bodyPr/>
          <a:lstStyle/>
          <a:p>
            <a:r>
              <a:rPr lang="en-GB" dirty="0"/>
              <a:t>FAQs</a:t>
            </a:r>
          </a:p>
        </p:txBody>
      </p:sp>
      <p:sp>
        <p:nvSpPr>
          <p:cNvPr id="3" name="Content Placeholder 2">
            <a:extLst>
              <a:ext uri="{FF2B5EF4-FFF2-40B4-BE49-F238E27FC236}">
                <a16:creationId xmlns:a16="http://schemas.microsoft.com/office/drawing/2014/main" id="{70748525-8B0C-4069-8A82-AAF17EA56725}"/>
              </a:ext>
            </a:extLst>
          </p:cNvPr>
          <p:cNvSpPr>
            <a:spLocks noGrp="1"/>
          </p:cNvSpPr>
          <p:nvPr>
            <p:ph idx="1"/>
          </p:nvPr>
        </p:nvSpPr>
        <p:spPr/>
        <p:txBody>
          <a:bodyPr/>
          <a:lstStyle/>
          <a:p>
            <a:r>
              <a:rPr lang="en-GB" dirty="0"/>
              <a:t>Q: What are the 1s or 0s when looking at a clinical condition?</a:t>
            </a:r>
          </a:p>
          <a:p>
            <a:r>
              <a:rPr lang="en-GB" dirty="0"/>
              <a:t>A: All clinical conditions are encoded in a format where 0 means condition not present, 1 means condition present</a:t>
            </a:r>
          </a:p>
        </p:txBody>
      </p:sp>
    </p:spTree>
    <p:extLst>
      <p:ext uri="{BB962C8B-B14F-4D97-AF65-F5344CB8AC3E}">
        <p14:creationId xmlns:p14="http://schemas.microsoft.com/office/powerpoint/2010/main" val="245921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78A8-358F-4BB0-8CFD-C2DBEA7CB496}"/>
              </a:ext>
            </a:extLst>
          </p:cNvPr>
          <p:cNvSpPr>
            <a:spLocks noGrp="1"/>
          </p:cNvSpPr>
          <p:nvPr>
            <p:ph type="title"/>
          </p:nvPr>
        </p:nvSpPr>
        <p:spPr/>
        <p:txBody>
          <a:bodyPr/>
          <a:lstStyle/>
          <a:p>
            <a:r>
              <a:rPr lang="en-GB" dirty="0"/>
              <a:t>About These Guides</a:t>
            </a:r>
          </a:p>
        </p:txBody>
      </p:sp>
      <p:sp>
        <p:nvSpPr>
          <p:cNvPr id="3" name="Content Placeholder 2">
            <a:extLst>
              <a:ext uri="{FF2B5EF4-FFF2-40B4-BE49-F238E27FC236}">
                <a16:creationId xmlns:a16="http://schemas.microsoft.com/office/drawing/2014/main" id="{F49E92CD-0F0D-4CA8-8FCF-5C5717E21F0A}"/>
              </a:ext>
            </a:extLst>
          </p:cNvPr>
          <p:cNvSpPr>
            <a:spLocks noGrp="1"/>
          </p:cNvSpPr>
          <p:nvPr>
            <p:ph idx="1"/>
          </p:nvPr>
        </p:nvSpPr>
        <p:spPr/>
        <p:txBody>
          <a:bodyPr/>
          <a:lstStyle/>
          <a:p>
            <a:r>
              <a:rPr lang="en-GB" dirty="0"/>
              <a:t>This set of documents aims to serve as a user guide for the PHM </a:t>
            </a:r>
            <a:r>
              <a:rPr lang="en-GB" dirty="0" err="1"/>
              <a:t>ExploreR</a:t>
            </a:r>
            <a:r>
              <a:rPr lang="en-GB" dirty="0"/>
              <a:t>. </a:t>
            </a:r>
          </a:p>
          <a:p>
            <a:r>
              <a:rPr lang="en-GB" dirty="0"/>
              <a:t>It is worth noting that this is not an exhaustive set of uses, and mostly server to help get you started, or provide examples as to how it’s been used</a:t>
            </a:r>
          </a:p>
          <a:p>
            <a:r>
              <a:rPr lang="en-GB" dirty="0"/>
              <a:t>This document assume you have already set up the </a:t>
            </a:r>
            <a:r>
              <a:rPr lang="en-GB" dirty="0" err="1"/>
              <a:t>ExploreR</a:t>
            </a:r>
            <a:r>
              <a:rPr lang="en-GB" dirty="0"/>
              <a:t>. See Data Formatting.pptx (should be in the same folder) on an explanation of how to create the tables used</a:t>
            </a:r>
          </a:p>
        </p:txBody>
      </p:sp>
    </p:spTree>
    <p:extLst>
      <p:ext uri="{BB962C8B-B14F-4D97-AF65-F5344CB8AC3E}">
        <p14:creationId xmlns:p14="http://schemas.microsoft.com/office/powerpoint/2010/main" val="32952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AED6-BD48-4241-AC87-7D8B2970D3EB}"/>
              </a:ext>
            </a:extLst>
          </p:cNvPr>
          <p:cNvSpPr>
            <a:spLocks noGrp="1"/>
          </p:cNvSpPr>
          <p:nvPr>
            <p:ph type="title"/>
          </p:nvPr>
        </p:nvSpPr>
        <p:spPr/>
        <p:txBody>
          <a:bodyPr/>
          <a:lstStyle/>
          <a:p>
            <a:r>
              <a:rPr lang="en-GB" dirty="0"/>
              <a:t>General Pathway</a:t>
            </a:r>
          </a:p>
        </p:txBody>
      </p:sp>
      <p:sp>
        <p:nvSpPr>
          <p:cNvPr id="3" name="Content Placeholder 2">
            <a:extLst>
              <a:ext uri="{FF2B5EF4-FFF2-40B4-BE49-F238E27FC236}">
                <a16:creationId xmlns:a16="http://schemas.microsoft.com/office/drawing/2014/main" id="{90E94EE2-02DC-4317-ACB7-B30BC5D290DC}"/>
              </a:ext>
            </a:extLst>
          </p:cNvPr>
          <p:cNvSpPr>
            <a:spLocks noGrp="1"/>
          </p:cNvSpPr>
          <p:nvPr>
            <p:ph idx="1"/>
          </p:nvPr>
        </p:nvSpPr>
        <p:spPr/>
        <p:txBody>
          <a:bodyPr/>
          <a:lstStyle/>
          <a:p>
            <a:r>
              <a:rPr lang="en-GB" dirty="0"/>
              <a:t>If you’re looking to explore a particular cohort:</a:t>
            </a:r>
          </a:p>
          <a:p>
            <a:r>
              <a:rPr lang="en-GB" dirty="0"/>
              <a:t>Create an Analysis Dataset (please refer to PowerPoint </a:t>
            </a:r>
            <a:r>
              <a:rPr lang="en-GB" dirty="0" err="1"/>
              <a:t>ExploreR</a:t>
            </a:r>
            <a:r>
              <a:rPr lang="en-GB" dirty="0"/>
              <a:t> Analysis Dataset Construction for steps on this)</a:t>
            </a:r>
          </a:p>
          <a:p>
            <a:r>
              <a:rPr lang="en-GB" dirty="0"/>
              <a:t>Click ‘Go!’ on the landing page to load the </a:t>
            </a:r>
            <a:r>
              <a:rPr lang="en-GB" dirty="0" err="1"/>
              <a:t>ExploreR</a:t>
            </a:r>
            <a:endParaRPr lang="en-GB" dirty="0"/>
          </a:p>
          <a:p>
            <a:r>
              <a:rPr lang="en-GB" dirty="0"/>
              <a:t>Explore the Analysis Dataset using the tools available in the PHM </a:t>
            </a:r>
            <a:r>
              <a:rPr lang="en-GB" dirty="0" err="1"/>
              <a:t>ExploreR</a:t>
            </a:r>
            <a:endParaRPr lang="en-GB" dirty="0"/>
          </a:p>
        </p:txBody>
      </p:sp>
    </p:spTree>
    <p:extLst>
      <p:ext uri="{BB962C8B-B14F-4D97-AF65-F5344CB8AC3E}">
        <p14:creationId xmlns:p14="http://schemas.microsoft.com/office/powerpoint/2010/main" val="70506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AED6-BD48-4241-AC87-7D8B2970D3EB}"/>
              </a:ext>
            </a:extLst>
          </p:cNvPr>
          <p:cNvSpPr>
            <a:spLocks noGrp="1"/>
          </p:cNvSpPr>
          <p:nvPr>
            <p:ph type="title"/>
          </p:nvPr>
        </p:nvSpPr>
        <p:spPr/>
        <p:txBody>
          <a:bodyPr/>
          <a:lstStyle/>
          <a:p>
            <a:r>
              <a:rPr lang="en-GB" dirty="0"/>
              <a:t>General Pathway</a:t>
            </a:r>
          </a:p>
        </p:txBody>
      </p:sp>
      <p:sp>
        <p:nvSpPr>
          <p:cNvPr id="3" name="Content Placeholder 2">
            <a:extLst>
              <a:ext uri="{FF2B5EF4-FFF2-40B4-BE49-F238E27FC236}">
                <a16:creationId xmlns:a16="http://schemas.microsoft.com/office/drawing/2014/main" id="{90E94EE2-02DC-4317-ACB7-B30BC5D290DC}"/>
              </a:ext>
            </a:extLst>
          </p:cNvPr>
          <p:cNvSpPr>
            <a:spLocks noGrp="1"/>
          </p:cNvSpPr>
          <p:nvPr>
            <p:ph idx="1"/>
          </p:nvPr>
        </p:nvSpPr>
        <p:spPr/>
        <p:txBody>
          <a:bodyPr>
            <a:normAutofit/>
          </a:bodyPr>
          <a:lstStyle/>
          <a:p>
            <a:r>
              <a:rPr lang="en-GB" dirty="0"/>
              <a:t>If you’re looking to compare </a:t>
            </a:r>
            <a:r>
              <a:rPr lang="en-GB" b="1" dirty="0"/>
              <a:t>two</a:t>
            </a:r>
            <a:r>
              <a:rPr lang="en-GB" dirty="0"/>
              <a:t> cohorts, either:</a:t>
            </a:r>
          </a:p>
          <a:p>
            <a:r>
              <a:rPr lang="en-GB" dirty="0"/>
              <a:t>Create two Analysis Datasets (one for each cohort), then run the same analysis on each</a:t>
            </a:r>
          </a:p>
          <a:p>
            <a:r>
              <a:rPr lang="en-GB" dirty="0"/>
              <a:t>Or create an Analysis Dataset the contains both cohorts, then use the Cohort Identification page (naming of this may be a little confusing) to create a field the splits the Analysis Dataset into the two cohorts of interest. This new field will be available on every page to use to segment the population</a:t>
            </a:r>
          </a:p>
          <a:p>
            <a:endParaRPr lang="en-GB" dirty="0"/>
          </a:p>
        </p:txBody>
      </p:sp>
    </p:spTree>
    <p:extLst>
      <p:ext uri="{BB962C8B-B14F-4D97-AF65-F5344CB8AC3E}">
        <p14:creationId xmlns:p14="http://schemas.microsoft.com/office/powerpoint/2010/main" val="34353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BFC5-61B8-48C2-AE50-68414DA1695A}"/>
              </a:ext>
            </a:extLst>
          </p:cNvPr>
          <p:cNvSpPr>
            <a:spLocks noGrp="1"/>
          </p:cNvSpPr>
          <p:nvPr>
            <p:ph type="title"/>
          </p:nvPr>
        </p:nvSpPr>
        <p:spPr>
          <a:xfrm>
            <a:off x="628650" y="1075568"/>
            <a:ext cx="7886699" cy="699516"/>
          </a:xfrm>
        </p:spPr>
        <p:txBody>
          <a:bodyPr vert="horz" wrap="square" lIns="68580" tIns="34290" rIns="68580" bIns="34290" rtlCol="0" anchor="b" anchorCtr="0">
            <a:normAutofit/>
          </a:bodyPr>
          <a:lstStyle/>
          <a:p>
            <a:r>
              <a:rPr lang="en-US" sz="4050" dirty="0">
                <a:solidFill>
                  <a:schemeClr val="tx1"/>
                </a:solidFill>
              </a:rPr>
              <a:t>General Structure</a:t>
            </a:r>
          </a:p>
        </p:txBody>
      </p:sp>
      <p:pic>
        <p:nvPicPr>
          <p:cNvPr id="5" name="Content Placeholder 4">
            <a:extLst>
              <a:ext uri="{FF2B5EF4-FFF2-40B4-BE49-F238E27FC236}">
                <a16:creationId xmlns:a16="http://schemas.microsoft.com/office/drawing/2014/main" id="{61530798-4F52-4ED0-980C-9C1E5FF4BFA6}"/>
              </a:ext>
            </a:extLst>
          </p:cNvPr>
          <p:cNvPicPr>
            <a:picLocks noGrp="1" noChangeAspect="1"/>
          </p:cNvPicPr>
          <p:nvPr>
            <p:ph idx="1"/>
          </p:nvPr>
        </p:nvPicPr>
        <p:blipFill>
          <a:blip r:embed="rId2"/>
          <a:stretch>
            <a:fillRect/>
          </a:stretch>
        </p:blipFill>
        <p:spPr>
          <a:xfrm>
            <a:off x="890281" y="1922041"/>
            <a:ext cx="7363435" cy="3810577"/>
          </a:xfrm>
          <a:prstGeom prst="rect">
            <a:avLst/>
          </a:prstGeom>
        </p:spPr>
      </p:pic>
      <p:cxnSp>
        <p:nvCxnSpPr>
          <p:cNvPr id="7" name="Straight Arrow Connector 6">
            <a:extLst>
              <a:ext uri="{FF2B5EF4-FFF2-40B4-BE49-F238E27FC236}">
                <a16:creationId xmlns:a16="http://schemas.microsoft.com/office/drawing/2014/main" id="{04361E0D-6630-454D-AB91-DC8B92D8F2AF}"/>
              </a:ext>
            </a:extLst>
          </p:cNvPr>
          <p:cNvCxnSpPr>
            <a:cxnSpLocks/>
          </p:cNvCxnSpPr>
          <p:nvPr/>
        </p:nvCxnSpPr>
        <p:spPr>
          <a:xfrm flipV="1">
            <a:off x="342900" y="2987329"/>
            <a:ext cx="558552" cy="5221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924EBB0-163C-4B8F-B602-4C8774797AD9}"/>
              </a:ext>
            </a:extLst>
          </p:cNvPr>
          <p:cNvSpPr txBox="1"/>
          <p:nvPr/>
        </p:nvSpPr>
        <p:spPr>
          <a:xfrm>
            <a:off x="39483" y="3508677"/>
            <a:ext cx="861969" cy="923330"/>
          </a:xfrm>
          <a:prstGeom prst="rect">
            <a:avLst/>
          </a:prstGeom>
          <a:noFill/>
        </p:spPr>
        <p:txBody>
          <a:bodyPr wrap="square" rtlCol="0">
            <a:spAutoFit/>
          </a:bodyPr>
          <a:lstStyle/>
          <a:p>
            <a:r>
              <a:rPr lang="en-GB" sz="1350" dirty="0"/>
              <a:t>Sidebar for navigation</a:t>
            </a:r>
          </a:p>
        </p:txBody>
      </p:sp>
      <p:cxnSp>
        <p:nvCxnSpPr>
          <p:cNvPr id="10" name="Straight Arrow Connector 9">
            <a:extLst>
              <a:ext uri="{FF2B5EF4-FFF2-40B4-BE49-F238E27FC236}">
                <a16:creationId xmlns:a16="http://schemas.microsoft.com/office/drawing/2014/main" id="{9596B510-D51A-40F8-AE36-AA2A0CE04CF3}"/>
              </a:ext>
            </a:extLst>
          </p:cNvPr>
          <p:cNvCxnSpPr>
            <a:cxnSpLocks/>
          </p:cNvCxnSpPr>
          <p:nvPr/>
        </p:nvCxnSpPr>
        <p:spPr>
          <a:xfrm flipH="1" flipV="1">
            <a:off x="7244578" y="2987330"/>
            <a:ext cx="953564" cy="1213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7A102B-294A-4A56-9E9B-D9AB85F64F9A}"/>
              </a:ext>
            </a:extLst>
          </p:cNvPr>
          <p:cNvSpPr txBox="1"/>
          <p:nvPr/>
        </p:nvSpPr>
        <p:spPr>
          <a:xfrm>
            <a:off x="7515122" y="4201174"/>
            <a:ext cx="1349944" cy="923330"/>
          </a:xfrm>
          <a:prstGeom prst="rect">
            <a:avLst/>
          </a:prstGeom>
          <a:noFill/>
        </p:spPr>
        <p:txBody>
          <a:bodyPr wrap="square" rtlCol="0">
            <a:spAutoFit/>
          </a:bodyPr>
          <a:lstStyle/>
          <a:p>
            <a:r>
              <a:rPr lang="en-GB" sz="1350" dirty="0"/>
              <a:t>Most pages have some extra info about contents</a:t>
            </a:r>
          </a:p>
        </p:txBody>
      </p:sp>
      <p:cxnSp>
        <p:nvCxnSpPr>
          <p:cNvPr id="13" name="Straight Arrow Connector 12">
            <a:extLst>
              <a:ext uri="{FF2B5EF4-FFF2-40B4-BE49-F238E27FC236}">
                <a16:creationId xmlns:a16="http://schemas.microsoft.com/office/drawing/2014/main" id="{EE78890F-1DDC-4DF1-8B41-6BE495C68996}"/>
              </a:ext>
            </a:extLst>
          </p:cNvPr>
          <p:cNvCxnSpPr>
            <a:cxnSpLocks/>
          </p:cNvCxnSpPr>
          <p:nvPr/>
        </p:nvCxnSpPr>
        <p:spPr>
          <a:xfrm flipH="1">
            <a:off x="4790798" y="1675177"/>
            <a:ext cx="852896" cy="5617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5B7A02F-6015-4D01-9B94-E17081838959}"/>
              </a:ext>
            </a:extLst>
          </p:cNvPr>
          <p:cNvSpPr txBox="1"/>
          <p:nvPr/>
        </p:nvSpPr>
        <p:spPr>
          <a:xfrm>
            <a:off x="5518384" y="1263546"/>
            <a:ext cx="1119404" cy="507831"/>
          </a:xfrm>
          <a:prstGeom prst="rect">
            <a:avLst/>
          </a:prstGeom>
          <a:noFill/>
        </p:spPr>
        <p:txBody>
          <a:bodyPr wrap="square" rtlCol="0">
            <a:spAutoFit/>
          </a:bodyPr>
          <a:lstStyle/>
          <a:p>
            <a:r>
              <a:rPr lang="en-GB" sz="1350" dirty="0"/>
              <a:t>Selected dataset</a:t>
            </a:r>
          </a:p>
        </p:txBody>
      </p:sp>
      <p:cxnSp>
        <p:nvCxnSpPr>
          <p:cNvPr id="16" name="Straight Arrow Connector 15">
            <a:extLst>
              <a:ext uri="{FF2B5EF4-FFF2-40B4-BE49-F238E27FC236}">
                <a16:creationId xmlns:a16="http://schemas.microsoft.com/office/drawing/2014/main" id="{DA8ABA71-0651-4E1D-AA85-9AAF2FE9CEAF}"/>
              </a:ext>
            </a:extLst>
          </p:cNvPr>
          <p:cNvCxnSpPr>
            <a:cxnSpLocks/>
          </p:cNvCxnSpPr>
          <p:nvPr/>
        </p:nvCxnSpPr>
        <p:spPr>
          <a:xfrm flipH="1">
            <a:off x="7183076" y="1675177"/>
            <a:ext cx="606103" cy="5472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5EED25-DAD9-4FD6-AEA2-0AD281AF95C8}"/>
              </a:ext>
            </a:extLst>
          </p:cNvPr>
          <p:cNvSpPr txBox="1"/>
          <p:nvPr/>
        </p:nvSpPr>
        <p:spPr>
          <a:xfrm>
            <a:off x="7183075" y="1125383"/>
            <a:ext cx="1618022" cy="715581"/>
          </a:xfrm>
          <a:prstGeom prst="rect">
            <a:avLst/>
          </a:prstGeom>
          <a:noFill/>
        </p:spPr>
        <p:txBody>
          <a:bodyPr wrap="square" rtlCol="0">
            <a:spAutoFit/>
          </a:bodyPr>
          <a:lstStyle/>
          <a:p>
            <a:r>
              <a:rPr lang="en-GB" sz="1350" dirty="0"/>
              <a:t>Costs and activity are aggregated over this period</a:t>
            </a:r>
          </a:p>
        </p:txBody>
      </p:sp>
    </p:spTree>
    <p:extLst>
      <p:ext uri="{BB962C8B-B14F-4D97-AF65-F5344CB8AC3E}">
        <p14:creationId xmlns:p14="http://schemas.microsoft.com/office/powerpoint/2010/main" val="20051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AED6-BD48-4241-AC87-7D8B2970D3EB}"/>
              </a:ext>
            </a:extLst>
          </p:cNvPr>
          <p:cNvSpPr>
            <a:spLocks noGrp="1"/>
          </p:cNvSpPr>
          <p:nvPr>
            <p:ph type="title"/>
          </p:nvPr>
        </p:nvSpPr>
        <p:spPr>
          <a:xfrm>
            <a:off x="540000" y="271681"/>
            <a:ext cx="7794000" cy="1107996"/>
          </a:xfrm>
        </p:spPr>
        <p:txBody>
          <a:bodyPr/>
          <a:lstStyle/>
          <a:p>
            <a:r>
              <a:rPr lang="en-GB" dirty="0"/>
              <a:t>What functions are in the </a:t>
            </a:r>
            <a:r>
              <a:rPr lang="en-GB" dirty="0" err="1"/>
              <a:t>ExploreR</a:t>
            </a:r>
            <a:r>
              <a:rPr lang="en-GB" dirty="0"/>
              <a:t>?</a:t>
            </a:r>
          </a:p>
        </p:txBody>
      </p:sp>
      <p:sp>
        <p:nvSpPr>
          <p:cNvPr id="3" name="Content Placeholder 2">
            <a:extLst>
              <a:ext uri="{FF2B5EF4-FFF2-40B4-BE49-F238E27FC236}">
                <a16:creationId xmlns:a16="http://schemas.microsoft.com/office/drawing/2014/main" id="{90E94EE2-02DC-4317-ACB7-B30BC5D290DC}"/>
              </a:ext>
            </a:extLst>
          </p:cNvPr>
          <p:cNvSpPr>
            <a:spLocks noGrp="1"/>
          </p:cNvSpPr>
          <p:nvPr>
            <p:ph idx="1"/>
          </p:nvPr>
        </p:nvSpPr>
        <p:spPr/>
        <p:txBody>
          <a:bodyPr/>
          <a:lstStyle/>
          <a:p>
            <a:r>
              <a:rPr lang="en-GB" dirty="0"/>
              <a:t>The </a:t>
            </a:r>
            <a:r>
              <a:rPr lang="en-GB" dirty="0" err="1"/>
              <a:t>ExploreR</a:t>
            </a:r>
            <a:r>
              <a:rPr lang="en-GB" dirty="0"/>
              <a:t> is a generic tool. This means you may need to think about how you segment the population to obtain the data you’re interested in, and how you use the options available to you</a:t>
            </a:r>
          </a:p>
          <a:p>
            <a:endParaRPr lang="en-GB" dirty="0"/>
          </a:p>
        </p:txBody>
      </p:sp>
    </p:spTree>
    <p:extLst>
      <p:ext uri="{BB962C8B-B14F-4D97-AF65-F5344CB8AC3E}">
        <p14:creationId xmlns:p14="http://schemas.microsoft.com/office/powerpoint/2010/main" val="207953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A7B7-97EF-443E-ACF6-8105D5FC991B}"/>
              </a:ext>
            </a:extLst>
          </p:cNvPr>
          <p:cNvSpPr>
            <a:spLocks noGrp="1"/>
          </p:cNvSpPr>
          <p:nvPr>
            <p:ph type="title"/>
          </p:nvPr>
        </p:nvSpPr>
        <p:spPr/>
        <p:txBody>
          <a:bodyPr/>
          <a:lstStyle/>
          <a:p>
            <a:r>
              <a:rPr lang="en-GB" dirty="0"/>
              <a:t>Descriptive Summaries</a:t>
            </a:r>
          </a:p>
        </p:txBody>
      </p:sp>
      <p:sp>
        <p:nvSpPr>
          <p:cNvPr id="3" name="Content Placeholder 2">
            <a:extLst>
              <a:ext uri="{FF2B5EF4-FFF2-40B4-BE49-F238E27FC236}">
                <a16:creationId xmlns:a16="http://schemas.microsoft.com/office/drawing/2014/main" id="{4F79257C-F48B-4D54-861D-EE9E8AC46075}"/>
              </a:ext>
            </a:extLst>
          </p:cNvPr>
          <p:cNvSpPr>
            <a:spLocks noGrp="1"/>
          </p:cNvSpPr>
          <p:nvPr>
            <p:ph idx="1"/>
          </p:nvPr>
        </p:nvSpPr>
        <p:spPr/>
        <p:txBody>
          <a:bodyPr/>
          <a:lstStyle/>
          <a:p>
            <a:r>
              <a:rPr lang="en-GB" dirty="0"/>
              <a:t>These pages provide a series of graphs summarising ethnicity, multimorbidity, cost, activity, deprivation, etc.</a:t>
            </a:r>
          </a:p>
          <a:p>
            <a:r>
              <a:rPr lang="en-GB" dirty="0"/>
              <a:t>Includes:</a:t>
            </a:r>
          </a:p>
          <a:p>
            <a:pPr lvl="1"/>
            <a:r>
              <a:rPr lang="en-GB" dirty="0"/>
              <a:t>Population pyramid(s), with options to segment by a number of fields, including clinical conditions</a:t>
            </a:r>
          </a:p>
          <a:p>
            <a:pPr lvl="1"/>
            <a:r>
              <a:rPr lang="en-GB" dirty="0"/>
              <a:t>Bar charts to view condition prevalence and multimorbidity in the population</a:t>
            </a:r>
          </a:p>
          <a:p>
            <a:pPr lvl="1"/>
            <a:r>
              <a:rPr lang="en-GB" dirty="0"/>
              <a:t>Bubble plots of spending or activity</a:t>
            </a:r>
          </a:p>
          <a:p>
            <a:pPr lvl="1"/>
            <a:r>
              <a:rPr lang="en-GB" dirty="0"/>
              <a:t>Bar charts to view the population by Deprivation, Geographical features, and wider determinants</a:t>
            </a:r>
          </a:p>
          <a:p>
            <a:r>
              <a:rPr lang="en-GB" dirty="0"/>
              <a:t>For more flexibility, use the ‘Generalised </a:t>
            </a:r>
            <a:r>
              <a:rPr lang="en-GB" dirty="0" err="1"/>
              <a:t>Barcharts</a:t>
            </a:r>
            <a:r>
              <a:rPr lang="en-GB" dirty="0"/>
              <a:t>’ page</a:t>
            </a:r>
          </a:p>
          <a:p>
            <a:endParaRPr lang="en-GB" dirty="0"/>
          </a:p>
        </p:txBody>
      </p:sp>
    </p:spTree>
    <p:extLst>
      <p:ext uri="{BB962C8B-B14F-4D97-AF65-F5344CB8AC3E}">
        <p14:creationId xmlns:p14="http://schemas.microsoft.com/office/powerpoint/2010/main" val="346436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AED6-BD48-4241-AC87-7D8B2970D3EB}"/>
              </a:ext>
            </a:extLst>
          </p:cNvPr>
          <p:cNvSpPr>
            <a:spLocks noGrp="1"/>
          </p:cNvSpPr>
          <p:nvPr>
            <p:ph type="title"/>
          </p:nvPr>
        </p:nvSpPr>
        <p:spPr/>
        <p:txBody>
          <a:bodyPr/>
          <a:lstStyle/>
          <a:p>
            <a:r>
              <a:rPr lang="en-GB" dirty="0"/>
              <a:t>Segmentation</a:t>
            </a:r>
          </a:p>
        </p:txBody>
      </p:sp>
      <p:sp>
        <p:nvSpPr>
          <p:cNvPr id="3" name="Content Placeholder 2">
            <a:extLst>
              <a:ext uri="{FF2B5EF4-FFF2-40B4-BE49-F238E27FC236}">
                <a16:creationId xmlns:a16="http://schemas.microsoft.com/office/drawing/2014/main" id="{90E94EE2-02DC-4317-ACB7-B30BC5D290DC}"/>
              </a:ext>
            </a:extLst>
          </p:cNvPr>
          <p:cNvSpPr>
            <a:spLocks noGrp="1"/>
          </p:cNvSpPr>
          <p:nvPr>
            <p:ph idx="1"/>
          </p:nvPr>
        </p:nvSpPr>
        <p:spPr/>
        <p:txBody>
          <a:bodyPr/>
          <a:lstStyle/>
          <a:p>
            <a:r>
              <a:rPr lang="en-GB" dirty="0"/>
              <a:t>Provides methods to segment the population, usually by patient attributes</a:t>
            </a:r>
          </a:p>
          <a:p>
            <a:r>
              <a:rPr lang="en-GB" dirty="0"/>
              <a:t>Includes data-driven techniques (decision trees, K-means clustering)</a:t>
            </a:r>
          </a:p>
          <a:p>
            <a:endParaRPr lang="en-GB" dirty="0"/>
          </a:p>
        </p:txBody>
      </p:sp>
    </p:spTree>
    <p:extLst>
      <p:ext uri="{BB962C8B-B14F-4D97-AF65-F5344CB8AC3E}">
        <p14:creationId xmlns:p14="http://schemas.microsoft.com/office/powerpoint/2010/main" val="404405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5455-5F3E-4972-B0D0-BAA7770B2A63}"/>
              </a:ext>
            </a:extLst>
          </p:cNvPr>
          <p:cNvSpPr>
            <a:spLocks noGrp="1"/>
          </p:cNvSpPr>
          <p:nvPr>
            <p:ph type="title"/>
          </p:nvPr>
        </p:nvSpPr>
        <p:spPr/>
        <p:txBody>
          <a:bodyPr/>
          <a:lstStyle/>
          <a:p>
            <a:r>
              <a:rPr lang="en-GB" dirty="0"/>
              <a:t> </a:t>
            </a:r>
            <a:r>
              <a:rPr lang="en-GB" dirty="0" err="1"/>
              <a:t>Theoplots</a:t>
            </a:r>
            <a:endParaRPr lang="en-GB" dirty="0"/>
          </a:p>
        </p:txBody>
      </p:sp>
      <p:sp>
        <p:nvSpPr>
          <p:cNvPr id="3" name="Content Placeholder 2">
            <a:extLst>
              <a:ext uri="{FF2B5EF4-FFF2-40B4-BE49-F238E27FC236}">
                <a16:creationId xmlns:a16="http://schemas.microsoft.com/office/drawing/2014/main" id="{B190E6B3-D524-40FF-9359-77C1144D356B}"/>
              </a:ext>
            </a:extLst>
          </p:cNvPr>
          <p:cNvSpPr>
            <a:spLocks noGrp="1"/>
          </p:cNvSpPr>
          <p:nvPr>
            <p:ph idx="1"/>
          </p:nvPr>
        </p:nvSpPr>
        <p:spPr/>
        <p:txBody>
          <a:bodyPr/>
          <a:lstStyle/>
          <a:p>
            <a:r>
              <a:rPr lang="en-GB" dirty="0"/>
              <a:t>Samples and </a:t>
            </a:r>
            <a:r>
              <a:rPr lang="en-GB"/>
              <a:t>graphs patient-level </a:t>
            </a:r>
            <a:r>
              <a:rPr lang="en-GB" dirty="0"/>
              <a:t>activity based on selected criteria</a:t>
            </a:r>
          </a:p>
          <a:p>
            <a:r>
              <a:rPr lang="en-GB" dirty="0"/>
              <a:t>Group </a:t>
            </a:r>
            <a:r>
              <a:rPr lang="en-GB" dirty="0" err="1"/>
              <a:t>theoplots</a:t>
            </a:r>
            <a:r>
              <a:rPr lang="en-GB" dirty="0"/>
              <a:t> useful for comparing multiple patient pathways of a particular activity type</a:t>
            </a:r>
          </a:p>
        </p:txBody>
      </p:sp>
    </p:spTree>
    <p:extLst>
      <p:ext uri="{BB962C8B-B14F-4D97-AF65-F5344CB8AC3E}">
        <p14:creationId xmlns:p14="http://schemas.microsoft.com/office/powerpoint/2010/main" val="38431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NSSG PowerPoint Template">
  <a:themeElements>
    <a:clrScheme name="NHS BNSSG 3-18">
      <a:dk1>
        <a:sysClr val="windowText" lastClr="000000"/>
      </a:dk1>
      <a:lt1>
        <a:sysClr val="window" lastClr="FFFFFF"/>
      </a:lt1>
      <a:dk2>
        <a:srgbClr val="425563"/>
      </a:dk2>
      <a:lt2>
        <a:srgbClr val="E8EDEE"/>
      </a:lt2>
      <a:accent1>
        <a:srgbClr val="005EB8"/>
      </a:accent1>
      <a:accent2>
        <a:srgbClr val="AE2573"/>
      </a:accent2>
      <a:accent3>
        <a:srgbClr val="003087"/>
      </a:accent3>
      <a:accent4>
        <a:srgbClr val="7C2855"/>
      </a:accent4>
      <a:accent5>
        <a:srgbClr val="41B6E6"/>
      </a:accent5>
      <a:accent6>
        <a:srgbClr val="00A499"/>
      </a:accent6>
      <a:hlink>
        <a:srgbClr val="000000"/>
      </a:hlink>
      <a:folHlink>
        <a:srgbClr val="005E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38917</TotalTime>
  <Words>574</Words>
  <Application>Microsoft Office PowerPoint</Application>
  <PresentationFormat>On-screen Show (4:3)</PresentationFormat>
  <Paragraphs>49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BNSSG PowerPoint Template</vt:lpstr>
      <vt:lpstr>PHM ExploreR User Guide</vt:lpstr>
      <vt:lpstr>About These Guides</vt:lpstr>
      <vt:lpstr>General Pathway</vt:lpstr>
      <vt:lpstr>General Pathway</vt:lpstr>
      <vt:lpstr>General Structure</vt:lpstr>
      <vt:lpstr>What functions are in the ExploreR?</vt:lpstr>
      <vt:lpstr>Descriptive Summaries</vt:lpstr>
      <vt:lpstr>Segmentation</vt:lpstr>
      <vt:lpstr> Theoplots</vt:lpstr>
      <vt:lpstr>Risk Stratification</vt:lpstr>
      <vt:lpstr>Meta Options</vt:lpstr>
      <vt:lpstr>Meta Options</vt:lpstr>
      <vt:lpstr>FAQs</vt:lpstr>
    </vt:vector>
  </TitlesOfParts>
  <Company>NHS South West Commissioning Support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of the presentation slide</dc:title>
  <dc:creator>Sean Gilchrist</dc:creator>
  <cp:lastModifiedBy>VARADY, Andras (NHS BRISTOL, NORTH SOMERSET AND SOUTH GLOUCESTERSHIRE CCG)</cp:lastModifiedBy>
  <cp:revision>2482</cp:revision>
  <cp:lastPrinted>2019-01-14T11:51:03Z</cp:lastPrinted>
  <dcterms:created xsi:type="dcterms:W3CDTF">2018-05-24T09:04:24Z</dcterms:created>
  <dcterms:modified xsi:type="dcterms:W3CDTF">2022-05-11T11:52:22Z</dcterms:modified>
</cp:coreProperties>
</file>