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89" r:id="rId2"/>
    <p:sldId id="363" r:id="rId3"/>
    <p:sldId id="364" r:id="rId4"/>
    <p:sldId id="365" r:id="rId5"/>
    <p:sldId id="371" r:id="rId6"/>
    <p:sldId id="367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68" r:id="rId17"/>
    <p:sldId id="381" r:id="rId18"/>
  </p:sldIdLst>
  <p:sldSz cx="9144000" cy="6858000" type="screen4x3"/>
  <p:notesSz cx="6742113" cy="9872663"/>
  <p:defaultTextStyle>
    <a:defPPr>
      <a:defRPr lang="en-US"/>
    </a:defPPr>
    <a:lvl1pPr marL="0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4358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8716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3067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77422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1786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66142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10508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54864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Bridget (BNSSG CCG)" initials="JB(C" lastIdx="5" clrIdx="0"/>
  <p:cmAuthor id="1" name="Davies Marie (BNSSG CCG)" initials="DM(C" lastIdx="5" clrIdx="1"/>
  <p:cmAuthor id="2" name="Artz Gemma (BNSSG CCG)" initials="AG(C" lastIdx="1" clrIdx="2"/>
  <p:cmAuthor id="3" name="Wood Richard (BNSSG CCG)" initials="WR(C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FFFF00"/>
    <a:srgbClr val="33CCC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56" autoAdjust="0"/>
    <p:restoredTop sz="96395" autoAdjust="0"/>
  </p:normalViewPr>
  <p:slideViewPr>
    <p:cSldViewPr snapToObjects="1">
      <p:cViewPr varScale="1">
        <p:scale>
          <a:sx n="114" d="100"/>
          <a:sy n="114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2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9243E-A0C1-4C5D-9F61-50F384EA99C7}" type="datetimeFigureOut">
              <a:rPr lang="en-GB" smtClean="0"/>
              <a:t>10/05/2022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871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3BCC2-F3BD-477F-9171-97C356BC42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0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4358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88716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33067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77422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21786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66142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10508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54864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64" y="0"/>
            <a:ext cx="280263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3619629"/>
            <a:ext cx="7794000" cy="384721"/>
          </a:xfrm>
        </p:spPr>
        <p:txBody>
          <a:bodyPr>
            <a:spAutoFit/>
          </a:bodyPr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44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7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1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6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0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4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0000" y="1957726"/>
            <a:ext cx="7794000" cy="1504337"/>
          </a:xfrm>
        </p:spPr>
        <p:txBody>
          <a:bodyPr anchor="t" anchorCtr="0"/>
          <a:lstStyle>
            <a:lvl1pPr>
              <a:lnSpc>
                <a:spcPct val="95000"/>
              </a:lnSpc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0000" y="6433684"/>
            <a:ext cx="5832000" cy="179408"/>
          </a:xfrm>
        </p:spPr>
        <p:txBody>
          <a:bodyPr wrap="square" anchor="b" anchorCtr="0">
            <a:spAutoFit/>
          </a:bodyPr>
          <a:lstStyle>
            <a:lvl1pPr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55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3619629"/>
            <a:ext cx="7794000" cy="384721"/>
          </a:xfrm>
        </p:spPr>
        <p:txBody>
          <a:bodyPr>
            <a:sp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44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7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1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6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0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4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0000" y="1957726"/>
            <a:ext cx="7794000" cy="1504337"/>
          </a:xfrm>
        </p:spPr>
        <p:txBody>
          <a:bodyPr anchor="t" anchorCtr="0"/>
          <a:lstStyle>
            <a:lvl1pPr>
              <a:lnSpc>
                <a:spcPct val="95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0000" y="6433684"/>
            <a:ext cx="5832000" cy="179408"/>
          </a:xfrm>
        </p:spPr>
        <p:txBody>
          <a:bodyPr wrap="square" anchor="b" anchorCtr="0">
            <a:spAutoFit/>
          </a:bodyPr>
          <a:lstStyle>
            <a:lvl1pPr>
              <a:lnSpc>
                <a:spcPct val="106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9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924"/>
            <a:ext cx="7794000" cy="56950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39074"/>
            <a:ext cx="7794000" cy="3762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8250" y="0"/>
            <a:ext cx="285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8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82" y="0"/>
            <a:ext cx="28003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1" y="540924"/>
            <a:ext cx="7794000" cy="56950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1" y="1539074"/>
            <a:ext cx="3771000" cy="37624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63001" y="1556792"/>
            <a:ext cx="3771000" cy="376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82" y="0"/>
            <a:ext cx="28003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0924"/>
            <a:ext cx="7794000" cy="56950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9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82" y="0"/>
            <a:ext cx="2800349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8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489241"/>
            <a:ext cx="7794000" cy="56950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41" y="1469517"/>
            <a:ext cx="7794000" cy="37624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6157485"/>
            <a:ext cx="1800000" cy="1794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4000" y="6446378"/>
            <a:ext cx="5508000" cy="17940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6446378"/>
            <a:ext cx="324000" cy="1794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14F6F3D1-4E0B-4A1A-8A63-FA953DDDF0A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50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6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888716" rtl="0" eaLnBrk="1" latinLnBrk="0" hangingPunct="1">
        <a:spcBef>
          <a:spcPct val="0"/>
        </a:spcBef>
        <a:buNone/>
        <a:defRPr sz="36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888716" rtl="0" eaLnBrk="1" latinLnBrk="0" hangingPunct="1"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88716" rtl="0" eaLnBrk="1" latinLnBrk="0" hangingPunct="1">
        <a:spcBef>
          <a:spcPts val="2400"/>
        </a:spcBef>
        <a:buFont typeface="Arial" panose="020B0604020202020204" pitchFamily="34" charset="0"/>
        <a:buNone/>
        <a:defRPr sz="2300" b="1" kern="1200">
          <a:solidFill>
            <a:schemeClr val="accent3"/>
          </a:solidFill>
          <a:latin typeface="+mn-lt"/>
          <a:ea typeface="+mn-ea"/>
          <a:cs typeface="+mn-cs"/>
        </a:defRPr>
      </a:lvl2pPr>
      <a:lvl3pPr marL="314896" indent="-314896" algn="l" defTabSz="888716" rtl="0" eaLnBrk="1" latinLnBrk="0" hangingPunct="1">
        <a:spcBef>
          <a:spcPts val="1100"/>
        </a:spcBef>
        <a:buClr>
          <a:schemeClr val="accent2"/>
        </a:buClr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59815" indent="-244913" algn="l" defTabSz="888716" rtl="0" eaLnBrk="1" latinLnBrk="0" hangingPunct="1"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04757" indent="-244913" algn="l" defTabSz="888716" rtl="0" eaLnBrk="1" latinLnBrk="0" hangingPunct="1"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970" indent="-222187" algn="l" defTabSz="8887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8315" indent="-222187" algn="l" defTabSz="8887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2678" indent="-222187" algn="l" defTabSz="8887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7036" indent="-222187" algn="l" defTabSz="8887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358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716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067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7422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1786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142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508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4864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4670" y="2492896"/>
            <a:ext cx="8093794" cy="467820"/>
          </a:xfrm>
        </p:spPr>
        <p:txBody>
          <a:bodyPr/>
          <a:lstStyle/>
          <a:p>
            <a:r>
              <a:rPr lang="en-GB" sz="3200" dirty="0"/>
              <a:t>Data Loading</a:t>
            </a:r>
            <a:endParaRPr lang="en-GB" sz="32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691680" y="4725144"/>
            <a:ext cx="6497856" cy="90640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888716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5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dirty="0"/>
              <a:t>Andras </a:t>
            </a:r>
            <a:r>
              <a:rPr lang="en-GB" sz="2000" dirty="0" err="1"/>
              <a:t>Varady</a:t>
            </a:r>
            <a:endParaRPr lang="en-GB" sz="2000" dirty="0"/>
          </a:p>
          <a:p>
            <a:pPr algn="r"/>
            <a:endParaRPr lang="en-GB" sz="1400" b="0" dirty="0"/>
          </a:p>
          <a:p>
            <a:pPr algn="r"/>
            <a:r>
              <a:rPr lang="en-GB" sz="1800" b="0" dirty="0"/>
              <a:t>Modelling and Analytics, BNSSG CCG</a:t>
            </a:r>
          </a:p>
          <a:p>
            <a:pPr algn="r"/>
            <a:endParaRPr lang="en-GB" sz="1000" b="0" dirty="0"/>
          </a:p>
        </p:txBody>
      </p:sp>
    </p:spTree>
    <p:extLst>
      <p:ext uri="{BB962C8B-B14F-4D97-AF65-F5344CB8AC3E}">
        <p14:creationId xmlns:p14="http://schemas.microsoft.com/office/powerpoint/2010/main" val="281428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3" y="842632"/>
            <a:ext cx="7794000" cy="1218216"/>
          </a:xfrm>
        </p:spPr>
        <p:txBody>
          <a:bodyPr/>
          <a:lstStyle/>
          <a:p>
            <a:r>
              <a:rPr lang="en-GB" dirty="0"/>
              <a:t>For each segment, select field(s) that indicate membership. Multiple fields are joined by OR, i.e. if a patient has any of those attributes, they will be placed in that segment.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01" y="1910912"/>
            <a:ext cx="9079797" cy="4714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156880"/>
            <a:ext cx="8064448" cy="1107996"/>
          </a:xfrm>
        </p:spPr>
        <p:txBody>
          <a:bodyPr/>
          <a:lstStyle/>
          <a:p>
            <a:r>
              <a:rPr lang="en-GB" dirty="0"/>
              <a:t>Attribute mapping: Bridges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27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3" y="842632"/>
            <a:ext cx="7794000" cy="1218216"/>
          </a:xfrm>
        </p:spPr>
        <p:txBody>
          <a:bodyPr/>
          <a:lstStyle/>
          <a:p>
            <a:r>
              <a:rPr lang="en-GB" dirty="0"/>
              <a:t>Example: frailty segment is defined as severe or moderate frailty.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85" y="1628800"/>
            <a:ext cx="9079797" cy="4710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156880"/>
            <a:ext cx="8064448" cy="1107996"/>
          </a:xfrm>
        </p:spPr>
        <p:txBody>
          <a:bodyPr/>
          <a:lstStyle/>
          <a:p>
            <a:r>
              <a:rPr lang="en-GB" dirty="0"/>
              <a:t>Attribute mapping: Bridges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92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3" y="842632"/>
            <a:ext cx="7794000" cy="1218216"/>
          </a:xfrm>
        </p:spPr>
        <p:txBody>
          <a:bodyPr/>
          <a:lstStyle/>
          <a:p>
            <a:r>
              <a:rPr lang="en-GB" dirty="0"/>
              <a:t>Example: short period of decline: cancer or palliative care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01" y="1750421"/>
            <a:ext cx="9079797" cy="4695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156880"/>
            <a:ext cx="8064448" cy="1107996"/>
          </a:xfrm>
        </p:spPr>
        <p:txBody>
          <a:bodyPr/>
          <a:lstStyle/>
          <a:p>
            <a:r>
              <a:rPr lang="en-GB" dirty="0"/>
              <a:t>Attribute mapping: Bridges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0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3" y="842632"/>
            <a:ext cx="7794000" cy="1218216"/>
          </a:xfrm>
        </p:spPr>
        <p:txBody>
          <a:bodyPr/>
          <a:lstStyle/>
          <a:p>
            <a:r>
              <a:rPr lang="en-GB" dirty="0"/>
              <a:t>Summary of basic definition using synthetic dataset 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01" y="1752785"/>
            <a:ext cx="9079797" cy="4691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156880"/>
            <a:ext cx="8064448" cy="1107996"/>
          </a:xfrm>
        </p:spPr>
        <p:txBody>
          <a:bodyPr/>
          <a:lstStyle/>
          <a:p>
            <a:r>
              <a:rPr lang="en-GB" dirty="0"/>
              <a:t>Attribute mapping: Bridges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75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3" y="842632"/>
            <a:ext cx="7794000" cy="1218216"/>
          </a:xfrm>
        </p:spPr>
        <p:txBody>
          <a:bodyPr/>
          <a:lstStyle/>
          <a:p>
            <a:r>
              <a:rPr lang="en-GB" dirty="0"/>
              <a:t>Summary of basic definition using synthetic dataset part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69" y="1750421"/>
            <a:ext cx="9070660" cy="4695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156880"/>
            <a:ext cx="8064448" cy="1107996"/>
          </a:xfrm>
        </p:spPr>
        <p:txBody>
          <a:bodyPr/>
          <a:lstStyle/>
          <a:p>
            <a:r>
              <a:rPr lang="en-GB" dirty="0"/>
              <a:t>Attribute mapping: Bridges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0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3" y="842632"/>
            <a:ext cx="7794000" cy="1218216"/>
          </a:xfrm>
        </p:spPr>
        <p:txBody>
          <a:bodyPr/>
          <a:lstStyle/>
          <a:p>
            <a:r>
              <a:rPr lang="en-GB" dirty="0"/>
              <a:t>Summary of basic definition using synthetic dataset part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69" y="1750421"/>
            <a:ext cx="9070660" cy="4695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156880"/>
            <a:ext cx="8064448" cy="1107996"/>
          </a:xfrm>
        </p:spPr>
        <p:txBody>
          <a:bodyPr/>
          <a:lstStyle/>
          <a:p>
            <a:r>
              <a:rPr lang="en-GB" dirty="0"/>
              <a:t>Attribute mapping: Bridges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17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3065-9C71-44CD-A33A-442AEF0F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8640"/>
            <a:ext cx="7794000" cy="569509"/>
          </a:xfrm>
        </p:spPr>
        <p:txBody>
          <a:bodyPr/>
          <a:lstStyle/>
          <a:p>
            <a:r>
              <a:rPr lang="en-GB" dirty="0"/>
              <a:t>Finally, click ‘Go!’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059B-A31E-4BA4-90FA-1C93415A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73" y="938995"/>
            <a:ext cx="7794000" cy="833822"/>
          </a:xfrm>
        </p:spPr>
        <p:txBody>
          <a:bodyPr/>
          <a:lstStyle/>
          <a:p>
            <a:r>
              <a:rPr lang="en-GB" dirty="0"/>
              <a:t>Once you click, wait for the program to return to the landing page.</a:t>
            </a:r>
          </a:p>
          <a:p>
            <a:r>
              <a:rPr lang="en-GB" dirty="0"/>
              <a:t>It is strongly recommended that you restart once this is done.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90F8A-AF40-4FF6-81CD-59B285D1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16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17485-BA8B-474E-9608-7A99908F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30" y="1910912"/>
            <a:ext cx="9111340" cy="471487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22AD306-F464-46E9-9663-0DF7154F4FE6}"/>
              </a:ext>
            </a:extLst>
          </p:cNvPr>
          <p:cNvSpPr/>
          <p:nvPr/>
        </p:nvSpPr>
        <p:spPr>
          <a:xfrm>
            <a:off x="971600" y="5930443"/>
            <a:ext cx="720080" cy="386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35920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3065-9C71-44CD-A33A-442AEF0F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50" y="171522"/>
            <a:ext cx="7794000" cy="1107996"/>
          </a:xfrm>
        </p:spPr>
        <p:txBody>
          <a:bodyPr/>
          <a:lstStyle/>
          <a:p>
            <a:r>
              <a:rPr lang="en-GB" dirty="0"/>
              <a:t>Wait for the program to return to the landing page, then restart.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059B-A31E-4BA4-90FA-1C93415A6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90F8A-AF40-4FF6-81CD-59B285D1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17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17485-BA8B-474E-9608-7A99908F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30" y="1484784"/>
            <a:ext cx="9111340" cy="46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14AB-88D9-41E1-B27A-CC33D6C8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71681"/>
            <a:ext cx="7794000" cy="1107996"/>
          </a:xfrm>
        </p:spPr>
        <p:txBody>
          <a:bodyPr/>
          <a:lstStyle/>
          <a:p>
            <a:r>
              <a:rPr lang="en-GB" dirty="0"/>
              <a:t>This guide assumes you have two files in the required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0A01-DA14-4152-962D-D042F30E2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files may be named whatever you wish.</a:t>
            </a:r>
          </a:p>
          <a:p>
            <a:r>
              <a:rPr lang="en-GB" dirty="0"/>
              <a:t>Recommended RAM: double the size of the files when both are read into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67C4E-BB02-4C40-BCA0-4B7CA142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7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151D-C268-4281-93F5-1E30C16C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71681"/>
            <a:ext cx="7794000" cy="1107996"/>
          </a:xfrm>
        </p:spPr>
        <p:txBody>
          <a:bodyPr/>
          <a:lstStyle/>
          <a:p>
            <a:r>
              <a:rPr lang="en-GB" dirty="0"/>
              <a:t>To add your data, click ‘Upload Files’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9640-5491-449C-875F-9B7C7E7E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FB2A3-044B-46ED-B905-C3C7E222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81192-7B56-43C9-9AEF-2386F1D7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164"/>
            <a:ext cx="9144000" cy="347367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363DC9-6C90-4983-A46D-55314DD9BC48}"/>
              </a:ext>
            </a:extLst>
          </p:cNvPr>
          <p:cNvSpPr/>
          <p:nvPr/>
        </p:nvSpPr>
        <p:spPr>
          <a:xfrm>
            <a:off x="971600" y="3406299"/>
            <a:ext cx="1431592" cy="38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27195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6D36-713C-49E2-8DBC-B0D3F568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71681"/>
            <a:ext cx="7794000" cy="1107996"/>
          </a:xfrm>
        </p:spPr>
        <p:txBody>
          <a:bodyPr/>
          <a:lstStyle/>
          <a:p>
            <a:r>
              <a:rPr lang="en-GB" dirty="0"/>
              <a:t>Your will need to provide 2 .</a:t>
            </a:r>
            <a:r>
              <a:rPr lang="en-GB" dirty="0" err="1"/>
              <a:t>rds</a:t>
            </a:r>
            <a:r>
              <a:rPr lang="en-GB" dirty="0"/>
              <a:t> local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D632-703D-400F-881B-33684853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option has been permanently disable due to a series of executive decisions and concerns over security.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A042F-CDD0-420F-AE91-65AF4114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23F20-4DCE-4D40-873F-512AD551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968"/>
            <a:ext cx="9144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6D36-713C-49E2-8DBC-B0D3F568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60648"/>
            <a:ext cx="7794000" cy="553998"/>
          </a:xfrm>
        </p:spPr>
        <p:txBody>
          <a:bodyPr/>
          <a:lstStyle/>
          <a:p>
            <a:r>
              <a:rPr lang="en-GB" dirty="0"/>
              <a:t>Upload your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D632-703D-400F-881B-336848537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251042"/>
            <a:ext cx="7794000" cy="3762409"/>
          </a:xfrm>
        </p:spPr>
        <p:txBody>
          <a:bodyPr/>
          <a:lstStyle/>
          <a:p>
            <a:r>
              <a:rPr lang="en-GB" dirty="0"/>
              <a:t>Wait for the files to finish uploading before pressing ‘Go!’.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A042F-CDD0-420F-AE91-65AF4114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0000" y="6158346"/>
            <a:ext cx="324000" cy="179408"/>
          </a:xfrm>
        </p:spPr>
        <p:txBody>
          <a:bodyPr/>
          <a:lstStyle/>
          <a:p>
            <a:fld id="{14F6F3D1-4E0B-4A1A-8A63-FA953DDDF0A6}" type="slidenum">
              <a:rPr lang="en-GB" smtClean="0"/>
              <a:t>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23F20-4DCE-4D40-873F-512AD551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77" y="2640002"/>
            <a:ext cx="8980646" cy="286088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218B5FF-9A4F-4E0A-8627-B873D9D0F701}"/>
              </a:ext>
            </a:extLst>
          </p:cNvPr>
          <p:cNvSpPr/>
          <p:nvPr/>
        </p:nvSpPr>
        <p:spPr>
          <a:xfrm>
            <a:off x="1259632" y="4070444"/>
            <a:ext cx="1431592" cy="38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56A5CA-0472-4C9C-8C09-DE943C99D374}"/>
              </a:ext>
            </a:extLst>
          </p:cNvPr>
          <p:cNvSpPr/>
          <p:nvPr/>
        </p:nvSpPr>
        <p:spPr>
          <a:xfrm>
            <a:off x="4080796" y="4070444"/>
            <a:ext cx="1431592" cy="38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6EE77B-96B9-4768-B93D-E6C593D16502}"/>
              </a:ext>
            </a:extLst>
          </p:cNvPr>
          <p:cNvSpPr/>
          <p:nvPr/>
        </p:nvSpPr>
        <p:spPr>
          <a:xfrm>
            <a:off x="1144974" y="4561151"/>
            <a:ext cx="517347" cy="38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5616A8-FDD0-4E7B-B3F5-721C2D31D14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662321" y="4901341"/>
            <a:ext cx="3197711" cy="1038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B0C248-0CED-4C3E-9F91-65932AE9DB85}"/>
              </a:ext>
            </a:extLst>
          </p:cNvPr>
          <p:cNvSpPr txBox="1"/>
          <p:nvPr/>
        </p:nvSpPr>
        <p:spPr>
          <a:xfrm>
            <a:off x="4860032" y="5685467"/>
            <a:ext cx="18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Once done, press ‘Go!’</a:t>
            </a:r>
          </a:p>
        </p:txBody>
      </p:sp>
    </p:spTree>
    <p:extLst>
      <p:ext uri="{BB962C8B-B14F-4D97-AF65-F5344CB8AC3E}">
        <p14:creationId xmlns:p14="http://schemas.microsoft.com/office/powerpoint/2010/main" val="812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08720"/>
            <a:ext cx="7794000" cy="3762409"/>
          </a:xfrm>
        </p:spPr>
        <p:txBody>
          <a:bodyPr/>
          <a:lstStyle/>
          <a:p>
            <a:r>
              <a:rPr lang="en-GB" dirty="0"/>
              <a:t>Select the fields corresponding to those required.</a:t>
            </a:r>
          </a:p>
          <a:p>
            <a:r>
              <a:rPr lang="en-GB" dirty="0"/>
              <a:t>A field must be selected for each, or it may cause errors.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869"/>
            <a:ext cx="9144000" cy="4729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12363"/>
            <a:ext cx="7794000" cy="569509"/>
          </a:xfrm>
        </p:spPr>
        <p:txBody>
          <a:bodyPr/>
          <a:lstStyle/>
          <a:p>
            <a:r>
              <a:rPr lang="en-GB" dirty="0"/>
              <a:t>Attribute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6</a:t>
            </a:fld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EE602A-ACE6-4074-9A98-3CB15BF37909}"/>
              </a:ext>
            </a:extLst>
          </p:cNvPr>
          <p:cNvSpPr/>
          <p:nvPr/>
        </p:nvSpPr>
        <p:spPr>
          <a:xfrm>
            <a:off x="3856204" y="2411778"/>
            <a:ext cx="1431592" cy="2034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48846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08720"/>
            <a:ext cx="7794000" cy="3762409"/>
          </a:xfrm>
        </p:spPr>
        <p:txBody>
          <a:bodyPr/>
          <a:lstStyle/>
          <a:p>
            <a:r>
              <a:rPr lang="en-GB" dirty="0"/>
              <a:t>Then, select all LTC condition, as well as classify them into simple and complex. At least one option must be selected in each.</a:t>
            </a:r>
          </a:p>
          <a:p>
            <a:r>
              <a:rPr lang="en-GB" dirty="0"/>
              <a:t>Finally, select all wider determinants.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10912"/>
            <a:ext cx="9144000" cy="4714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12363"/>
            <a:ext cx="7794000" cy="569509"/>
          </a:xfrm>
        </p:spPr>
        <p:txBody>
          <a:bodyPr/>
          <a:lstStyle/>
          <a:p>
            <a:r>
              <a:rPr lang="en-GB" dirty="0"/>
              <a:t>Attribute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7</a:t>
            </a:fld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C1B688-B00B-4C82-A80D-B4A1011FFA6C}"/>
              </a:ext>
            </a:extLst>
          </p:cNvPr>
          <p:cNvSpPr/>
          <p:nvPr/>
        </p:nvSpPr>
        <p:spPr>
          <a:xfrm>
            <a:off x="467544" y="4671128"/>
            <a:ext cx="6768752" cy="1160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600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3" y="692696"/>
            <a:ext cx="7794000" cy="3762409"/>
          </a:xfrm>
        </p:spPr>
        <p:txBody>
          <a:bodyPr/>
          <a:lstStyle/>
          <a:p>
            <a:r>
              <a:rPr lang="en-GB" dirty="0"/>
              <a:t>The Bridges to Health (</a:t>
            </a:r>
            <a:r>
              <a:rPr lang="en-GB" dirty="0" err="1"/>
              <a:t>BtH</a:t>
            </a:r>
            <a:r>
              <a:rPr lang="en-GB" dirty="0"/>
              <a:t>) segments are </a:t>
            </a:r>
            <a:r>
              <a:rPr lang="en-GB" u="sng" dirty="0"/>
              <a:t>optional</a:t>
            </a:r>
            <a:r>
              <a:rPr lang="en-GB" dirty="0"/>
              <a:t> (can be left blank). This guide covers one possible definition; other systems may use different definitions. It may be preferable to instead include </a:t>
            </a:r>
            <a:r>
              <a:rPr lang="en-GB" dirty="0" err="1"/>
              <a:t>BtH</a:t>
            </a:r>
            <a:r>
              <a:rPr lang="en-GB" dirty="0"/>
              <a:t> as a </a:t>
            </a:r>
            <a:r>
              <a:rPr lang="en-GB" dirty="0" err="1"/>
              <a:t>clinic.misc</a:t>
            </a:r>
            <a:r>
              <a:rPr lang="en-GB" dirty="0"/>
              <a:t> field in your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01" y="1910912"/>
            <a:ext cx="9079797" cy="4714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156880"/>
            <a:ext cx="8064448" cy="1107996"/>
          </a:xfrm>
        </p:spPr>
        <p:txBody>
          <a:bodyPr/>
          <a:lstStyle/>
          <a:p>
            <a:r>
              <a:rPr lang="en-GB" dirty="0"/>
              <a:t>Attribute mapping: Bridges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5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3" y="842632"/>
            <a:ext cx="7794000" cy="1218216"/>
          </a:xfrm>
        </p:spPr>
        <p:txBody>
          <a:bodyPr/>
          <a:lstStyle/>
          <a:p>
            <a:r>
              <a:rPr lang="en-GB" dirty="0"/>
              <a:t>Otherwise, simple definitions can be used to define </a:t>
            </a:r>
            <a:r>
              <a:rPr lang="en-GB" dirty="0" err="1"/>
              <a:t>BtH</a:t>
            </a:r>
            <a:r>
              <a:rPr lang="en-GB" dirty="0"/>
              <a:t> segments in the </a:t>
            </a:r>
            <a:r>
              <a:rPr lang="en-GB" dirty="0" err="1"/>
              <a:t>ExploreR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01" y="1910912"/>
            <a:ext cx="9079797" cy="4714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156880"/>
            <a:ext cx="8064448" cy="1107996"/>
          </a:xfrm>
        </p:spPr>
        <p:txBody>
          <a:bodyPr/>
          <a:lstStyle/>
          <a:p>
            <a:r>
              <a:rPr lang="en-GB" dirty="0"/>
              <a:t>Attribute mapping: Bridges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9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NSSG PowerPoint Template">
  <a:themeElements>
    <a:clrScheme name="NHS BNSSG 3-18">
      <a:dk1>
        <a:sysClr val="windowText" lastClr="000000"/>
      </a:dk1>
      <a:lt1>
        <a:sysClr val="window" lastClr="FFFFFF"/>
      </a:lt1>
      <a:dk2>
        <a:srgbClr val="425563"/>
      </a:dk2>
      <a:lt2>
        <a:srgbClr val="E8EDEE"/>
      </a:lt2>
      <a:accent1>
        <a:srgbClr val="005EB8"/>
      </a:accent1>
      <a:accent2>
        <a:srgbClr val="AE2573"/>
      </a:accent2>
      <a:accent3>
        <a:srgbClr val="003087"/>
      </a:accent3>
      <a:accent4>
        <a:srgbClr val="7C2855"/>
      </a:accent4>
      <a:accent5>
        <a:srgbClr val="41B6E6"/>
      </a:accent5>
      <a:accent6>
        <a:srgbClr val="00A499"/>
      </a:accent6>
      <a:hlink>
        <a:srgbClr val="000000"/>
      </a:hlink>
      <a:folHlink>
        <a:srgbClr val="005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39110</TotalTime>
  <Words>431</Words>
  <Application>Microsoft Office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BNSSG PowerPoint Template</vt:lpstr>
      <vt:lpstr>Data Loading</vt:lpstr>
      <vt:lpstr>This guide assumes you have two files in the required format</vt:lpstr>
      <vt:lpstr>To add your data, click ‘Upload Files’</vt:lpstr>
      <vt:lpstr>Your will need to provide 2 .rds local files</vt:lpstr>
      <vt:lpstr>Upload your files</vt:lpstr>
      <vt:lpstr>Attribute mapping</vt:lpstr>
      <vt:lpstr>Attribute mapping</vt:lpstr>
      <vt:lpstr>Attribute mapping: Bridges to Health</vt:lpstr>
      <vt:lpstr>Attribute mapping: Bridges to Health</vt:lpstr>
      <vt:lpstr>Attribute mapping: Bridges to Health</vt:lpstr>
      <vt:lpstr>Attribute mapping: Bridges to Health</vt:lpstr>
      <vt:lpstr>Attribute mapping: Bridges to Health</vt:lpstr>
      <vt:lpstr>Attribute mapping: Bridges to Health</vt:lpstr>
      <vt:lpstr>Attribute mapping: Bridges to Health</vt:lpstr>
      <vt:lpstr>Attribute mapping: Bridges to Health</vt:lpstr>
      <vt:lpstr>Finally, click ‘Go!’</vt:lpstr>
      <vt:lpstr>Wait for the program to return to the landing page, then restart.</vt:lpstr>
    </vt:vector>
  </TitlesOfParts>
  <Company>NHS South West Commissioning Support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of the presentation slide</dc:title>
  <dc:creator>Sean Gilchrist</dc:creator>
  <cp:lastModifiedBy>VARADY, Andras (NHS BRISTOL, NORTH SOMERSET AND SOUTH GLOUCESTERSHIRE CCG)</cp:lastModifiedBy>
  <cp:revision>2504</cp:revision>
  <cp:lastPrinted>2019-01-14T11:51:03Z</cp:lastPrinted>
  <dcterms:created xsi:type="dcterms:W3CDTF">2018-05-24T09:04:24Z</dcterms:created>
  <dcterms:modified xsi:type="dcterms:W3CDTF">2022-05-10T16:15:41Z</dcterms:modified>
</cp:coreProperties>
</file>