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7" r:id="rId4"/>
    <p:sldId id="302" r:id="rId5"/>
    <p:sldId id="294" r:id="rId6"/>
    <p:sldId id="299" r:id="rId7"/>
    <p:sldId id="301" r:id="rId8"/>
    <p:sldId id="304" r:id="rId9"/>
    <p:sldId id="305" r:id="rId10"/>
    <p:sldId id="306" r:id="rId11"/>
    <p:sldId id="300" r:id="rId12"/>
    <p:sldId id="309" r:id="rId13"/>
    <p:sldId id="310" r:id="rId14"/>
    <p:sldId id="311" r:id="rId15"/>
    <p:sldId id="312" r:id="rId16"/>
    <p:sldId id="313" r:id="rId17"/>
    <p:sldId id="314" r:id="rId18"/>
    <p:sldId id="307" r:id="rId19"/>
    <p:sldId id="316" r:id="rId20"/>
    <p:sldId id="318" r:id="rId21"/>
    <p:sldId id="319" r:id="rId22"/>
    <p:sldId id="293" r:id="rId23"/>
    <p:sldId id="32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04" autoAdjust="0"/>
  </p:normalViewPr>
  <p:slideViewPr>
    <p:cSldViewPr snapToGrid="0">
      <p:cViewPr varScale="1">
        <p:scale>
          <a:sx n="115" d="100"/>
          <a:sy n="115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32453"/>
            <a:ext cx="7772400" cy="1277509"/>
          </a:xfrm>
        </p:spPr>
        <p:txBody>
          <a:bodyPr anchor="b">
            <a:normAutofit/>
          </a:bodyPr>
          <a:lstStyle>
            <a:lvl1pPr algn="l">
              <a:defRPr sz="4000" b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7315200" cy="1655762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pic>
        <p:nvPicPr>
          <p:cNvPr id="8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1" y="514312"/>
            <a:ext cx="2258112" cy="8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0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" descr="Ho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1" y="6055554"/>
            <a:ext cx="1664988" cy="61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2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14D45-176A-4D02-9AA7-8E29EB686614}" type="datetimeFigureOut">
              <a:rPr lang="en-GB" smtClean="0"/>
              <a:t>30/10/2019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F1488-BFBC-40A2-BD5C-7136972E83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6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0275"/>
            <a:ext cx="7525960" cy="1277509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05EB8"/>
                </a:solidFill>
              </a:rPr>
              <a:t>Understanding the </a:t>
            </a:r>
            <a:r>
              <a:rPr lang="en-GB" sz="2800" b="1" dirty="0" smtClean="0">
                <a:solidFill>
                  <a:srgbClr val="005EB8"/>
                </a:solidFill>
              </a:rPr>
              <a:t>distribution </a:t>
            </a:r>
            <a:r>
              <a:rPr lang="en-GB" sz="2800" b="1" dirty="0">
                <a:solidFill>
                  <a:srgbClr val="005EB8"/>
                </a:solidFill>
              </a:rPr>
              <a:t>of </a:t>
            </a:r>
            <a:r>
              <a:rPr lang="en-GB" sz="2800" b="1" dirty="0" smtClean="0">
                <a:solidFill>
                  <a:srgbClr val="005EB8"/>
                </a:solidFill>
              </a:rPr>
              <a:t>health needs using </a:t>
            </a:r>
            <a:r>
              <a:rPr lang="en-GB" sz="2800" b="1" dirty="0">
                <a:solidFill>
                  <a:srgbClr val="005EB8"/>
                </a:solidFill>
              </a:rPr>
              <a:t>Population </a:t>
            </a:r>
            <a:r>
              <a:rPr lang="en-GB" sz="2800" b="1" dirty="0" smtClean="0">
                <a:solidFill>
                  <a:srgbClr val="005EB8"/>
                </a:solidFill>
              </a:rPr>
              <a:t>Segmentation</a:t>
            </a:r>
            <a:br>
              <a:rPr lang="en-GB" sz="2800" b="1" dirty="0" smtClean="0">
                <a:solidFill>
                  <a:srgbClr val="005EB8"/>
                </a:solidFill>
              </a:rPr>
            </a:b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 applied comparison 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GB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methods 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4756" y="4782593"/>
            <a:ext cx="2357004" cy="1344033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Richard Wood</a:t>
            </a:r>
            <a:b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Ben Murch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Adrian Pratt</a:t>
            </a:r>
            <a:endParaRPr lang="en-GB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5361" y="5485388"/>
            <a:ext cx="186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</a:rPr>
              <a:t>BNSSGAnalytics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Image result for grey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59" y="5503567"/>
            <a:ext cx="363502" cy="32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7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5EB8"/>
                </a:solidFill>
              </a:rPr>
              <a:t>Outline of introduction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Setting and data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rgbClr val="FF0000"/>
                </a:solidFill>
              </a:rPr>
              <a:t>Methods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Comparison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Discussion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853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Judgemental splits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392687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Most basic approach</a:t>
            </a:r>
          </a:p>
          <a:p>
            <a:endParaRPr lang="en-GB" sz="2000" dirty="0"/>
          </a:p>
          <a:p>
            <a:r>
              <a:rPr lang="en-GB" sz="2000" dirty="0" smtClean="0"/>
              <a:t>Simply obtain segments by </a:t>
            </a:r>
            <a:r>
              <a:rPr lang="en-GB" sz="2000" b="1" dirty="0" smtClean="0">
                <a:solidFill>
                  <a:srgbClr val="005EB8"/>
                </a:solidFill>
              </a:rPr>
              <a:t>making arbitrary splits </a:t>
            </a:r>
            <a:r>
              <a:rPr lang="en-GB" sz="2000" dirty="0" smtClean="0"/>
              <a:t>on explanatory variables (patient attributes)</a:t>
            </a:r>
          </a:p>
          <a:p>
            <a:endParaRPr lang="en-GB" sz="2000" dirty="0"/>
          </a:p>
          <a:p>
            <a:r>
              <a:rPr lang="en-GB" sz="2000" dirty="0" smtClean="0"/>
              <a:t>E.g. by age and chronic condition count</a:t>
            </a:r>
            <a:endParaRPr lang="en-GB" sz="2000" b="1" dirty="0">
              <a:solidFill>
                <a:srgbClr val="005EB8"/>
              </a:solidFill>
            </a:endParaRPr>
          </a:p>
          <a:p>
            <a:endParaRPr lang="en-GB" sz="2000" b="1" dirty="0">
              <a:solidFill>
                <a:srgbClr val="005EB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2. METHODS</a:t>
            </a:r>
            <a:endParaRPr lang="en-GB" sz="1400" b="1" dirty="0"/>
          </a:p>
        </p:txBody>
      </p:sp>
      <p:pic>
        <p:nvPicPr>
          <p:cNvPr id="5" name="Picture" descr="Figure 2 Partition grid for Age and Long-term Condition segmentation of Total Sp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30481" y="1537764"/>
            <a:ext cx="4248762" cy="342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32669" y="5321642"/>
            <a:ext cx="4061255" cy="13345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GB" sz="1600" dirty="0" smtClean="0">
                <a:solidFill>
                  <a:schemeClr val="tx1"/>
                </a:solidFill>
              </a:rPr>
              <a:t>Age (0-12, 13-17, 18-49, 50-74, 75+)</a:t>
            </a:r>
          </a:p>
          <a:p>
            <a:pPr marL="342900" indent="-342900">
              <a:buAutoNum type="arabicPeriod"/>
            </a:pPr>
            <a:r>
              <a:rPr lang="en-GB" sz="1600" dirty="0" smtClean="0">
                <a:solidFill>
                  <a:schemeClr val="tx1"/>
                </a:solidFill>
              </a:rPr>
              <a:t>Sex (male/female)</a:t>
            </a:r>
          </a:p>
          <a:p>
            <a:pPr marL="342900" indent="-342900">
              <a:buAutoNum type="arabicPeriod"/>
            </a:pPr>
            <a:r>
              <a:rPr lang="en-GB" sz="1600" dirty="0" smtClean="0">
                <a:solidFill>
                  <a:schemeClr val="tx1"/>
                </a:solidFill>
              </a:rPr>
              <a:t>Chronic conditions (0-4, 5-9, 10-14, 15+)</a:t>
            </a:r>
          </a:p>
          <a:p>
            <a:pPr marL="342900" indent="-342900">
              <a:buAutoNum type="arabicPeriod"/>
            </a:pPr>
            <a:r>
              <a:rPr lang="en-GB" sz="1600" dirty="0" smtClean="0">
                <a:solidFill>
                  <a:schemeClr val="tx1"/>
                </a:solidFill>
              </a:rPr>
              <a:t>Age and chronic conditions </a:t>
            </a:r>
            <a:br>
              <a:rPr lang="en-GB" sz="1600" dirty="0" smtClean="0">
                <a:solidFill>
                  <a:schemeClr val="tx1"/>
                </a:solidFill>
              </a:rPr>
            </a:br>
            <a:r>
              <a:rPr lang="en-GB" sz="1600" dirty="0" smtClean="0">
                <a:solidFill>
                  <a:schemeClr val="tx1"/>
                </a:solidFill>
              </a:rPr>
              <a:t>(0-17, 18-64, 65+ by CCs 0-4, 5-10, 11+)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Prescribed binning criteria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157535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Bin patients according to </a:t>
            </a:r>
            <a:r>
              <a:rPr lang="en-GB" sz="2000" b="1" dirty="0" err="1" smtClean="0">
                <a:solidFill>
                  <a:srgbClr val="005EB8"/>
                </a:solidFill>
              </a:rPr>
              <a:t>preset</a:t>
            </a:r>
            <a:r>
              <a:rPr lang="en-GB" sz="2000" b="1" dirty="0" smtClean="0">
                <a:solidFill>
                  <a:srgbClr val="005EB8"/>
                </a:solidFill>
              </a:rPr>
              <a:t> rules</a:t>
            </a:r>
            <a:r>
              <a:rPr lang="en-GB" sz="2000" dirty="0" smtClean="0"/>
              <a:t> defining segment membership</a:t>
            </a:r>
          </a:p>
          <a:p>
            <a:endParaRPr lang="en-GB" sz="2000" dirty="0"/>
          </a:p>
          <a:p>
            <a:r>
              <a:rPr lang="en-GB" sz="2000" dirty="0" smtClean="0"/>
              <a:t>No guarantee that rules will be:</a:t>
            </a:r>
            <a:endParaRPr lang="en-GB" sz="2000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Discriminative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Relevant to geography/setting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Appropriate to targeted measure</a:t>
            </a:r>
          </a:p>
          <a:p>
            <a:pPr lvl="1">
              <a:buFont typeface="Calibri" panose="020F0502020204030204" pitchFamily="34" charset="0"/>
              <a:buChar char="‒"/>
            </a:pPr>
            <a:endParaRPr lang="en-GB" sz="1800" dirty="0"/>
          </a:p>
          <a:p>
            <a:r>
              <a:rPr lang="en-GB" sz="2000" dirty="0" smtClean="0"/>
              <a:t>Some rules </a:t>
            </a:r>
            <a:r>
              <a:rPr lang="en-GB" sz="2000" b="1" dirty="0" smtClean="0">
                <a:solidFill>
                  <a:srgbClr val="005EB8"/>
                </a:solidFill>
              </a:rPr>
              <a:t>not well-defined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2. METHODS</a:t>
            </a:r>
            <a:endParaRPr lang="en-GB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2932669" y="5535830"/>
            <a:ext cx="4061255" cy="1112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5"/>
            </a:pPr>
            <a:r>
              <a:rPr lang="en-GB" sz="1600" dirty="0" smtClean="0">
                <a:solidFill>
                  <a:schemeClr val="tx1"/>
                </a:solidFill>
              </a:rPr>
              <a:t>Lynn et al, 2017 “Bridges to Health”</a:t>
            </a:r>
          </a:p>
          <a:p>
            <a:pPr marL="342900" indent="-342900">
              <a:buAutoNum type="arabicPeriod" startAt="5"/>
            </a:pPr>
            <a:r>
              <a:rPr lang="en-GB" sz="1600" dirty="0" smtClean="0">
                <a:solidFill>
                  <a:schemeClr val="tx1"/>
                </a:solidFill>
              </a:rPr>
              <a:t>Low et al, 2017 (Singapore)</a:t>
            </a:r>
          </a:p>
          <a:p>
            <a:pPr marL="342900" indent="-342900">
              <a:buAutoNum type="arabicPeriod" startAt="5"/>
            </a:pPr>
            <a:r>
              <a:rPr lang="en-GB" sz="1600" dirty="0" err="1" smtClean="0">
                <a:solidFill>
                  <a:schemeClr val="tx1"/>
                </a:solidFill>
              </a:rPr>
              <a:t>Joynt</a:t>
            </a:r>
            <a:r>
              <a:rPr lang="en-GB" sz="1600" dirty="0" smtClean="0">
                <a:solidFill>
                  <a:schemeClr val="tx1"/>
                </a:solidFill>
              </a:rPr>
              <a:t> et al, 2017 (USA Medicare)</a:t>
            </a:r>
          </a:p>
          <a:p>
            <a:pPr marL="342900" indent="-342900">
              <a:buAutoNum type="arabicPeriod" startAt="5"/>
            </a:pPr>
            <a:r>
              <a:rPr lang="en-GB" sz="1600" dirty="0" smtClean="0">
                <a:solidFill>
                  <a:schemeClr val="tx1"/>
                </a:solidFill>
              </a:rPr>
              <a:t>Electronic Frailty Index (UK, four levels)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221" y="1301578"/>
            <a:ext cx="2437801" cy="4008698"/>
          </a:xfrm>
          <a:prstGeom prst="rect">
            <a:avLst/>
          </a:prstGeom>
          <a:ln>
            <a:solidFill>
              <a:srgbClr val="005EB8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17575" y="5210924"/>
            <a:ext cx="1631092" cy="246221"/>
          </a:xfrm>
          <a:prstGeom prst="rect">
            <a:avLst/>
          </a:prstGeom>
          <a:solidFill>
            <a:schemeClr val="bg1"/>
          </a:solidFill>
          <a:ln>
            <a:solidFill>
              <a:srgbClr val="005EB8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005EB8"/>
                </a:solidFill>
              </a:rPr>
              <a:t>Bridges to Health</a:t>
            </a:r>
            <a:endParaRPr lang="en-GB" sz="1600" b="1" dirty="0">
              <a:solidFill>
                <a:srgbClr val="005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92" y="2004310"/>
            <a:ext cx="5866717" cy="2932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Decision trees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2806529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005EB8"/>
                </a:solidFill>
              </a:rPr>
              <a:t>“derived” </a:t>
            </a:r>
            <a:r>
              <a:rPr lang="en-GB" sz="2000" dirty="0" smtClean="0"/>
              <a:t>approach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 smtClean="0"/>
              <a:t>Objectively </a:t>
            </a:r>
            <a:r>
              <a:rPr lang="en-GB" sz="2000" b="1" dirty="0" smtClean="0">
                <a:solidFill>
                  <a:srgbClr val="005EB8"/>
                </a:solidFill>
              </a:rPr>
              <a:t>seeks discrimination </a:t>
            </a:r>
            <a:r>
              <a:rPr lang="en-GB" sz="2000" dirty="0" smtClean="0"/>
              <a:t>in target variable (spend)</a:t>
            </a:r>
          </a:p>
          <a:p>
            <a:endParaRPr lang="en-GB" sz="2000" dirty="0"/>
          </a:p>
          <a:p>
            <a:r>
              <a:rPr lang="en-GB" sz="2000" dirty="0" smtClean="0"/>
              <a:t>Segment names and definitions may be </a:t>
            </a:r>
            <a:br>
              <a:rPr lang="en-GB" sz="2000" dirty="0" smtClean="0"/>
            </a:br>
            <a:r>
              <a:rPr lang="en-GB" sz="2000" dirty="0" smtClean="0"/>
              <a:t>less intuitive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2. METHODS</a:t>
            </a:r>
            <a:endParaRPr lang="en-GB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3324912" y="1866815"/>
            <a:ext cx="293988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64941" y="2004310"/>
            <a:ext cx="293988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932669" y="5535830"/>
            <a:ext cx="4061255" cy="1112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9"/>
            </a:pPr>
            <a:r>
              <a:rPr lang="en-GB" sz="1600" dirty="0" smtClean="0">
                <a:solidFill>
                  <a:schemeClr val="tx1"/>
                </a:solidFill>
              </a:rPr>
              <a:t>CART (</a:t>
            </a:r>
            <a:r>
              <a:rPr lang="en-GB" sz="1600" dirty="0" err="1" smtClean="0">
                <a:solidFill>
                  <a:schemeClr val="tx1"/>
                </a:solidFill>
              </a:rPr>
              <a:t>Breiman</a:t>
            </a:r>
            <a:r>
              <a:rPr lang="en-GB" sz="1600" dirty="0" smtClean="0">
                <a:solidFill>
                  <a:schemeClr val="tx1"/>
                </a:solidFill>
              </a:rPr>
              <a:t> method)</a:t>
            </a:r>
          </a:p>
          <a:p>
            <a:pPr marL="342900" indent="-342900">
              <a:buAutoNum type="arabicPeriod" startAt="9"/>
            </a:pPr>
            <a:r>
              <a:rPr lang="en-GB" sz="1600" dirty="0" smtClean="0">
                <a:solidFill>
                  <a:schemeClr val="tx1"/>
                </a:solidFill>
              </a:rPr>
              <a:t>Conditional inference trees</a:t>
            </a:r>
          </a:p>
          <a:p>
            <a:pPr marL="342900" indent="-342900">
              <a:buAutoNum type="arabicPeriod" startAt="9"/>
            </a:pPr>
            <a:r>
              <a:rPr lang="en-GB" sz="1600" dirty="0" smtClean="0">
                <a:solidFill>
                  <a:schemeClr val="tx1"/>
                </a:solidFill>
              </a:rPr>
              <a:t>C5.0 (information gain)</a:t>
            </a:r>
          </a:p>
          <a:p>
            <a:pPr marL="342900" indent="-342900">
              <a:buAutoNum type="arabicPeriod" startAt="9"/>
            </a:pPr>
            <a:r>
              <a:rPr lang="en-GB" sz="1600" dirty="0" smtClean="0">
                <a:solidFill>
                  <a:schemeClr val="tx1"/>
                </a:solidFill>
              </a:rPr>
              <a:t>CHAID (Chi-square significance testing)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3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Cluster analysis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4130853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Also a derived approach</a:t>
            </a:r>
          </a:p>
          <a:p>
            <a:endParaRPr lang="en-GB" sz="2000" dirty="0"/>
          </a:p>
          <a:p>
            <a:r>
              <a:rPr lang="en-GB" sz="2000" dirty="0" smtClean="0"/>
              <a:t>Finds groups where observations are </a:t>
            </a:r>
            <a:r>
              <a:rPr lang="en-GB" sz="2000" b="1" dirty="0" smtClean="0">
                <a:solidFill>
                  <a:srgbClr val="005EB8"/>
                </a:solidFill>
              </a:rPr>
              <a:t>most similar</a:t>
            </a:r>
          </a:p>
          <a:p>
            <a:endParaRPr lang="en-GB" sz="2000" dirty="0"/>
          </a:p>
          <a:p>
            <a:r>
              <a:rPr lang="en-GB" sz="2000" b="1" dirty="0" smtClean="0">
                <a:solidFill>
                  <a:srgbClr val="005EB8"/>
                </a:solidFill>
              </a:rPr>
              <a:t>Non-objective</a:t>
            </a:r>
            <a:r>
              <a:rPr lang="en-GB" sz="2000" dirty="0" smtClean="0"/>
              <a:t>: similarity driven by attributes and not target</a:t>
            </a:r>
          </a:p>
          <a:p>
            <a:endParaRPr lang="en-GB" sz="2000" dirty="0"/>
          </a:p>
          <a:p>
            <a:r>
              <a:rPr lang="en-GB" sz="2000" dirty="0" smtClean="0"/>
              <a:t>Need to define “k” upfront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2. METHODS</a:t>
            </a:r>
            <a:endParaRPr lang="en-GB" sz="1400" b="1" dirty="0"/>
          </a:p>
        </p:txBody>
      </p:sp>
      <p:sp>
        <p:nvSpPr>
          <p:cNvPr id="5" name="Rectangle 4"/>
          <p:cNvSpPr/>
          <p:nvPr/>
        </p:nvSpPr>
        <p:spPr>
          <a:xfrm>
            <a:off x="2932669" y="5535830"/>
            <a:ext cx="4061255" cy="1112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 startAt="13"/>
            </a:pPr>
            <a:r>
              <a:rPr lang="en-GB" sz="1600" dirty="0" smtClean="0">
                <a:solidFill>
                  <a:schemeClr val="tx1"/>
                </a:solidFill>
              </a:rPr>
              <a:t>k-means (mean Euclidean distance)</a:t>
            </a:r>
          </a:p>
          <a:p>
            <a:pPr marL="342900" indent="-342900">
              <a:buAutoNum type="arabicPeriod" startAt="13"/>
            </a:pPr>
            <a:r>
              <a:rPr lang="en-GB" sz="1600" dirty="0" smtClean="0">
                <a:solidFill>
                  <a:schemeClr val="tx1"/>
                </a:solidFill>
              </a:rPr>
              <a:t>k-modes (Hamming distance)</a:t>
            </a:r>
          </a:p>
          <a:p>
            <a:pPr marL="342900" indent="-342900">
              <a:buAutoNum type="arabicPeriod" startAt="13"/>
            </a:pPr>
            <a:r>
              <a:rPr lang="en-GB" sz="1600" dirty="0" smtClean="0">
                <a:solidFill>
                  <a:schemeClr val="tx1"/>
                </a:solidFill>
              </a:rPr>
              <a:t>k-prototypes (numeric + categorical data)</a:t>
            </a:r>
          </a:p>
          <a:p>
            <a:pPr marL="342900" indent="-342900">
              <a:buAutoNum type="arabicPeriod" startAt="13"/>
            </a:pPr>
            <a:r>
              <a:rPr lang="en-GB" sz="1600" dirty="0" smtClean="0">
                <a:solidFill>
                  <a:schemeClr val="tx1"/>
                </a:solidFill>
              </a:rPr>
              <a:t>k-</a:t>
            </a:r>
            <a:r>
              <a:rPr lang="en-GB" sz="1600" dirty="0" err="1" smtClean="0">
                <a:solidFill>
                  <a:schemeClr val="tx1"/>
                </a:solidFill>
              </a:rPr>
              <a:t>medoids</a:t>
            </a:r>
            <a:r>
              <a:rPr lang="en-GB" sz="1600" dirty="0" smtClean="0">
                <a:solidFill>
                  <a:schemeClr val="tx1"/>
                </a:solidFill>
              </a:rPr>
              <a:t> (sum of square distance)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upload.wikimedia.org/wikipedia/commons/thumb/b/b7/SLINK-Gaussian-data.svg/1024px-SLINK-Gaussian-data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502" y="921784"/>
            <a:ext cx="4162076" cy="44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77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5EB8"/>
                </a:solidFill>
              </a:rPr>
              <a:t>Outline of introduction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Setting and data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Methods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rgbClr val="FF0000"/>
                </a:solidFill>
              </a:rPr>
              <a:t>Comparison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Discussion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4390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Segment-level spend distributions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2985187" cy="4351338"/>
          </a:xfrm>
        </p:spPr>
        <p:txBody>
          <a:bodyPr>
            <a:normAutofit/>
          </a:bodyPr>
          <a:lstStyle/>
          <a:p>
            <a:r>
              <a:rPr lang="en-GB" sz="2000" dirty="0"/>
              <a:t>Can understand: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/>
              <a:t>Number of segments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/>
              <a:t>Spend profile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/>
              <a:t>Number in segment</a:t>
            </a:r>
          </a:p>
          <a:p>
            <a:endParaRPr lang="en-GB" sz="2000" dirty="0" smtClean="0"/>
          </a:p>
          <a:p>
            <a:r>
              <a:rPr lang="en-GB" sz="2000" dirty="0" smtClean="0"/>
              <a:t>Rules of thumb: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Closer lines = less discrimination</a:t>
            </a:r>
            <a:endParaRPr lang="en-GB" sz="1800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More volatility = less homogeneity</a:t>
            </a:r>
            <a:endParaRPr lang="en-GB" sz="1800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Consistent progression in line shading = larger less expensive to smaller more costly</a:t>
            </a:r>
            <a:endParaRPr lang="en-GB" sz="1800" dirty="0"/>
          </a:p>
          <a:p>
            <a:endParaRPr lang="en-GB" sz="2000" dirty="0" smtClean="0"/>
          </a:p>
          <a:p>
            <a:endParaRPr lang="en-GB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3. COMPARISON</a:t>
            </a:r>
            <a:endParaRPr lang="en-GB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836" y="1690689"/>
            <a:ext cx="4901514" cy="490151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078051" y="2150772"/>
            <a:ext cx="2240924" cy="1990674"/>
          </a:xfrm>
          <a:prstGeom prst="straightConnector1">
            <a:avLst/>
          </a:prstGeom>
          <a:ln w="158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61386" y="3850783"/>
            <a:ext cx="1054994" cy="901521"/>
          </a:xfrm>
          <a:prstGeom prst="straightConnector1">
            <a:avLst/>
          </a:prstGeom>
          <a:ln w="158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59121" y="3574648"/>
            <a:ext cx="1712890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600" i="1" dirty="0" smtClean="0">
                <a:solidFill>
                  <a:srgbClr val="FF0000"/>
                </a:solidFill>
              </a:rPr>
              <a:t>Maternity segment</a:t>
            </a:r>
            <a:endParaRPr lang="en-GB" sz="1600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13836" y="3574648"/>
            <a:ext cx="3907426" cy="1911753"/>
          </a:xfrm>
          <a:prstGeom prst="straightConnector1">
            <a:avLst/>
          </a:prstGeom>
          <a:ln w="158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13836" y="4752304"/>
            <a:ext cx="945285" cy="631065"/>
          </a:xfrm>
          <a:prstGeom prst="straightConnector1">
            <a:avLst/>
          </a:prstGeom>
          <a:ln w="15875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6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Spend and attributes differential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1369886"/>
            <a:ext cx="8528736" cy="54255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3. COMPARISON</a:t>
            </a:r>
            <a:endParaRPr lang="en-GB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1297172" y="3015432"/>
            <a:ext cx="531628" cy="302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161952" y="1711172"/>
            <a:ext cx="1814623" cy="302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54857" y="2405855"/>
            <a:ext cx="1814623" cy="302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4221117" y="5301208"/>
            <a:ext cx="1814623" cy="22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224655" y="5932093"/>
            <a:ext cx="1814623" cy="22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819005" y="5301208"/>
            <a:ext cx="1814623" cy="22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822543" y="5932093"/>
            <a:ext cx="1814623" cy="228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5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Reduction in variance (spend)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195206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To be useful for PHM, methods must be </a:t>
            </a:r>
            <a:r>
              <a:rPr lang="en-GB" sz="2000" b="1" dirty="0" smtClean="0">
                <a:solidFill>
                  <a:srgbClr val="005EB8"/>
                </a:solidFill>
              </a:rPr>
              <a:t>discriminative</a:t>
            </a:r>
          </a:p>
          <a:p>
            <a:endParaRPr lang="en-GB" sz="2000" dirty="0"/>
          </a:p>
          <a:p>
            <a:r>
              <a:rPr lang="en-GB" sz="2000" dirty="0" smtClean="0"/>
              <a:t>Assessed through:</a:t>
            </a:r>
          </a:p>
          <a:p>
            <a:endParaRPr lang="en-GB" sz="2000" b="1" dirty="0">
              <a:solidFill>
                <a:srgbClr val="005EB8"/>
              </a:solidFill>
            </a:endParaRPr>
          </a:p>
          <a:p>
            <a:endParaRPr lang="en-GB" sz="2000" b="1" dirty="0" smtClean="0">
              <a:solidFill>
                <a:srgbClr val="005EB8"/>
              </a:solidFill>
            </a:endParaRPr>
          </a:p>
          <a:p>
            <a:r>
              <a:rPr lang="en-GB" sz="2000" dirty="0" smtClean="0"/>
              <a:t>A </a:t>
            </a:r>
            <a:r>
              <a:rPr lang="en-GB" sz="2000" b="1" dirty="0" smtClean="0">
                <a:solidFill>
                  <a:srgbClr val="005EB8"/>
                </a:solidFill>
              </a:rPr>
              <a:t>mixed bag </a:t>
            </a:r>
            <a:r>
              <a:rPr lang="en-GB" sz="2000" dirty="0" smtClean="0"/>
              <a:t>of results</a:t>
            </a:r>
          </a:p>
          <a:p>
            <a:endParaRPr lang="en-GB" sz="2000" dirty="0"/>
          </a:p>
          <a:p>
            <a:r>
              <a:rPr lang="en-GB" sz="2000" dirty="0" smtClean="0"/>
              <a:t>Some methods “cheat”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987490"/>
              </p:ext>
            </p:extLst>
          </p:nvPr>
        </p:nvGraphicFramePr>
        <p:xfrm>
          <a:off x="3978876" y="1842805"/>
          <a:ext cx="4876800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Category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Variance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Reduction</a:t>
                      </a:r>
                      <a:endParaRPr lang="en-GB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200" i="1" smtClean="0">
                          <a:solidFill>
                            <a:schemeClr val="tx1"/>
                          </a:solidFill>
                          <a:latin typeface="+mn-lt"/>
                        </a:rPr>
                        <a:t>Baseline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Baseline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i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5,433,321</a:t>
                      </a:r>
                      <a:endParaRPr lang="en-GB" sz="1200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Judgemental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Age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4,912,301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Sex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5,418,924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Chronic conditions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3,516,112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Age and chronic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conditions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3,505,768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35%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Prescribed binning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Bridges to Health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4,275,849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21%*</a:t>
                      </a:r>
                      <a:endParaRPr lang="en-GB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Low2017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3,145,663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42%*</a:t>
                      </a:r>
                      <a:endParaRPr lang="en-GB" sz="12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Joynt2017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4,376,765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Elec</a:t>
                      </a:r>
                      <a:r>
                        <a:rPr lang="en-GB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Frailty Index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4,319,655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Decision trees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CART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3,352,816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38%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Conditional 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infererence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3,403,747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37%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C5.0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4,017,665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26%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CHAID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4,180,762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23%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Clustering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K-means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4,088,182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K-modes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4,647,659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k-prototypes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4,564,590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K-</a:t>
                      </a:r>
                      <a:r>
                        <a:rPr lang="en-GB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medoids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5,331,346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2%</a:t>
                      </a:r>
                      <a:endParaRPr lang="en-GB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3. COMPARISON</a:t>
            </a:r>
            <a:endParaRPr lang="en-GB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852086" y="5793440"/>
            <a:ext cx="4061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* methods </a:t>
            </a:r>
            <a:r>
              <a:rPr lang="en-GB" sz="1200" dirty="0">
                <a:solidFill>
                  <a:srgbClr val="FF0000"/>
                </a:solidFill>
              </a:rPr>
              <a:t>in which activity is used as an explanatory </a:t>
            </a:r>
            <a:r>
              <a:rPr lang="en-GB" sz="1200" dirty="0" smtClean="0">
                <a:solidFill>
                  <a:srgbClr val="FF0000"/>
                </a:solidFill>
              </a:rPr>
              <a:t>variable</a:t>
            </a:r>
            <a:endParaRPr lang="en-GB" sz="12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03" y="3485284"/>
            <a:ext cx="15144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7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5EB8"/>
                </a:solidFill>
              </a:rPr>
              <a:t>Outline of introduction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Setting and data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Methods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Comparison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>
                <a:solidFill>
                  <a:srgbClr val="FF0000"/>
                </a:solidFill>
              </a:rPr>
              <a:t>Discussion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Population Health Management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61" y="1815646"/>
            <a:ext cx="2626326" cy="3738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88" y="2014049"/>
            <a:ext cx="3066529" cy="3738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286" y="2217121"/>
            <a:ext cx="2599761" cy="3733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124" y="2420193"/>
            <a:ext cx="2667537" cy="3733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047" y="1815646"/>
            <a:ext cx="2650724" cy="3738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313" y="2115585"/>
            <a:ext cx="2450688" cy="3738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7358" y="2530163"/>
            <a:ext cx="2564720" cy="37382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2657" y="2865443"/>
            <a:ext cx="2931515" cy="37382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026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Considerations for practical use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GB" sz="2000" b="1" dirty="0" smtClean="0"/>
              <a:t>Discrimination vs segment interpretability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CHAID achieves just 4% better discrimination than Joynt2017 method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Really worth this given that Joynt has very comprehendible binning rules?</a:t>
            </a:r>
          </a:p>
          <a:p>
            <a:pPr lvl="1">
              <a:buFont typeface="Calibri" panose="020F0502020204030204" pitchFamily="34" charset="0"/>
              <a:buChar char="‒"/>
            </a:pPr>
            <a:endParaRPr lang="en-GB" sz="1800" dirty="0" smtClean="0"/>
          </a:p>
          <a:p>
            <a:r>
              <a:rPr lang="en-GB" sz="2000" b="1" dirty="0" smtClean="0"/>
              <a:t>Implementation complexity</a:t>
            </a:r>
            <a:endParaRPr lang="en-GB" sz="2000" b="1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Performing a judgemental split is trivial</a:t>
            </a:r>
            <a:endParaRPr lang="en-GB" sz="1800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Performing FAMD based </a:t>
            </a:r>
            <a:r>
              <a:rPr lang="en-GB" sz="1800" i="1" dirty="0" smtClean="0"/>
              <a:t>k</a:t>
            </a:r>
            <a:r>
              <a:rPr lang="en-GB" sz="1800" dirty="0" smtClean="0"/>
              <a:t>-</a:t>
            </a:r>
            <a:r>
              <a:rPr lang="en-GB" sz="1800" dirty="0" err="1" smtClean="0"/>
              <a:t>medoids</a:t>
            </a:r>
            <a:r>
              <a:rPr lang="en-GB" sz="1800" dirty="0" smtClean="0"/>
              <a:t> requires specialist skillset</a:t>
            </a:r>
          </a:p>
          <a:p>
            <a:pPr>
              <a:buFont typeface="Calibri" panose="020F0502020204030204" pitchFamily="34" charset="0"/>
              <a:buChar char="‒"/>
            </a:pPr>
            <a:endParaRPr lang="en-GB" sz="1800" b="1" dirty="0" smtClean="0">
              <a:solidFill>
                <a:srgbClr val="005EB8"/>
              </a:solidFill>
            </a:endParaRPr>
          </a:p>
          <a:p>
            <a:r>
              <a:rPr lang="en-GB" sz="2000" b="1" dirty="0" smtClean="0"/>
              <a:t>Availability of explanatory variables</a:t>
            </a:r>
            <a:endParaRPr lang="en-GB" sz="2000" b="1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Different methods require use of different variables</a:t>
            </a:r>
            <a:endParaRPr lang="en-GB" sz="1800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Derived methods should have lots of candidate variables to choose from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Also raises computational issues</a:t>
            </a:r>
            <a:endParaRPr lang="en-GB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4. DISCUSSION</a:t>
            </a:r>
          </a:p>
        </p:txBody>
      </p:sp>
    </p:spTree>
    <p:extLst>
      <p:ext uri="{BB962C8B-B14F-4D97-AF65-F5344CB8AC3E}">
        <p14:creationId xmlns:p14="http://schemas.microsoft.com/office/powerpoint/2010/main" val="25247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Conclusions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05918" cy="4351338"/>
          </a:xfrm>
        </p:spPr>
        <p:txBody>
          <a:bodyPr>
            <a:noAutofit/>
          </a:bodyPr>
          <a:lstStyle/>
          <a:p>
            <a:r>
              <a:rPr lang="en-GB" sz="2000" dirty="0"/>
              <a:t>There is </a:t>
            </a:r>
            <a:r>
              <a:rPr lang="en-GB" sz="2000" b="1" dirty="0">
                <a:solidFill>
                  <a:srgbClr val="005EB8"/>
                </a:solidFill>
              </a:rPr>
              <a:t>not necessarily a right or wrong method </a:t>
            </a:r>
            <a:r>
              <a:rPr lang="en-GB" sz="2000" dirty="0"/>
              <a:t>for </a:t>
            </a:r>
            <a:r>
              <a:rPr lang="en-GB" sz="2000" dirty="0" smtClean="0"/>
              <a:t>descriptive population segmentation – many factors to weigh w.r.t. discrimination and practicality</a:t>
            </a:r>
          </a:p>
          <a:p>
            <a:endParaRPr lang="en-GB" sz="1000" dirty="0" smtClean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b="1" u="sng" dirty="0" smtClean="0"/>
              <a:t>Cluster analysis</a:t>
            </a:r>
            <a:r>
              <a:rPr lang="en-GB" sz="1800" dirty="0" smtClean="0"/>
              <a:t> on-the-whole unsuitable – computationally expensive, lacking discrimination, laborious pre-processing</a:t>
            </a:r>
          </a:p>
          <a:p>
            <a:pPr lvl="1">
              <a:buFont typeface="Calibri" panose="020F0502020204030204" pitchFamily="34" charset="0"/>
              <a:buChar char="‒"/>
            </a:pPr>
            <a:endParaRPr lang="en-GB" sz="1000" dirty="0" smtClean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b="1" u="sng" dirty="0" smtClean="0"/>
              <a:t>Prescribed binning</a:t>
            </a:r>
            <a:r>
              <a:rPr lang="en-GB" sz="1800" dirty="0" smtClean="0"/>
              <a:t> e.g. Bridges </a:t>
            </a:r>
            <a:r>
              <a:rPr lang="en-GB" sz="1800" dirty="0"/>
              <a:t>to </a:t>
            </a:r>
            <a:r>
              <a:rPr lang="en-GB" sz="1800" dirty="0" smtClean="0"/>
              <a:t>Health: unlikely </a:t>
            </a:r>
            <a:r>
              <a:rPr lang="en-GB" sz="1800" dirty="0"/>
              <a:t>to achieve high levels </a:t>
            </a:r>
            <a:r>
              <a:rPr lang="en-GB" sz="1800" dirty="0" smtClean="0"/>
              <a:t>of discrimination, but </a:t>
            </a:r>
            <a:r>
              <a:rPr lang="en-GB" sz="1800" dirty="0"/>
              <a:t>may be </a:t>
            </a:r>
            <a:r>
              <a:rPr lang="en-GB" sz="1800" dirty="0" smtClean="0"/>
              <a:t>more interpretable and useful for benchmarking</a:t>
            </a:r>
          </a:p>
          <a:p>
            <a:pPr lvl="1">
              <a:buFont typeface="Calibri" panose="020F0502020204030204" pitchFamily="34" charset="0"/>
              <a:buChar char="‒"/>
            </a:pPr>
            <a:endParaRPr lang="en-GB" sz="1000" dirty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b="1" u="sng" dirty="0" smtClean="0"/>
              <a:t>Decision trees</a:t>
            </a:r>
            <a:r>
              <a:rPr lang="en-GB" sz="1800" dirty="0" smtClean="0"/>
              <a:t> arguably preferred </a:t>
            </a:r>
            <a:r>
              <a:rPr lang="en-GB" sz="1800" dirty="0"/>
              <a:t>option since they offer a sound conceptual fit to </a:t>
            </a:r>
            <a:r>
              <a:rPr lang="en-GB" sz="1800" dirty="0" smtClean="0"/>
              <a:t>the problem </a:t>
            </a:r>
            <a:r>
              <a:rPr lang="en-GB" sz="1800" dirty="0"/>
              <a:t>and promote </a:t>
            </a:r>
            <a:r>
              <a:rPr lang="en-GB" sz="1800" dirty="0" smtClean="0"/>
              <a:t>good, data-derived </a:t>
            </a:r>
            <a:r>
              <a:rPr lang="en-GB" sz="1800" dirty="0"/>
              <a:t>discrimination </a:t>
            </a:r>
            <a:endParaRPr lang="en-GB" sz="1800" dirty="0" smtClean="0"/>
          </a:p>
          <a:p>
            <a:pPr lvl="1">
              <a:buFont typeface="Calibri" panose="020F0502020204030204" pitchFamily="34" charset="0"/>
              <a:buChar char="‒"/>
            </a:pPr>
            <a:endParaRPr lang="en-GB" sz="1000" dirty="0" smtClean="0"/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/>
              <a:t>Otherwise, if insufficient </a:t>
            </a:r>
            <a:r>
              <a:rPr lang="en-GB" sz="1800" dirty="0"/>
              <a:t>data or expertise, then </a:t>
            </a:r>
            <a:r>
              <a:rPr lang="en-GB" sz="1800" b="1" u="sng" dirty="0"/>
              <a:t>judgemental splits</a:t>
            </a:r>
            <a:r>
              <a:rPr lang="en-GB" sz="1800" dirty="0"/>
              <a:t> </a:t>
            </a:r>
            <a:r>
              <a:rPr lang="en-GB" sz="1800" dirty="0" smtClean="0"/>
              <a:t>focusing on </a:t>
            </a:r>
            <a:r>
              <a:rPr lang="en-GB" sz="1800" dirty="0"/>
              <a:t>the number of chronic conditions should be </a:t>
            </a:r>
            <a:r>
              <a:rPr lang="en-GB" sz="1800" dirty="0" smtClean="0"/>
              <a:t>favoured</a:t>
            </a:r>
            <a:endParaRPr lang="en-GB" sz="1800" b="1" dirty="0">
              <a:solidFill>
                <a:srgbClr val="005EB8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4. DISCUSSION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11484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3430" y="1146289"/>
            <a:ext cx="4252367" cy="1173831"/>
          </a:xfrm>
        </p:spPr>
        <p:txBody>
          <a:bodyPr anchor="t">
            <a:noAutofit/>
          </a:bodyPr>
          <a:lstStyle/>
          <a:p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Wood, R. M., </a:t>
            </a:r>
            <a:r>
              <a:rPr lang="en-GB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Murch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B. J., &amp; </a:t>
            </a:r>
            <a:r>
              <a:rPr lang="en-GB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Betteridge</a:t>
            </a:r>
            <a:r>
              <a:rPr lang="en-GB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R. C. (2019). A comparison of population segmentation methods. Operations Research for Health Care, 100192.</a:t>
            </a:r>
            <a:endParaRPr lang="en-GB" sz="1800" b="1" i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79420" y="4404733"/>
            <a:ext cx="186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5EB8"/>
                </a:solidFill>
              </a:rPr>
              <a:t>@</a:t>
            </a:r>
            <a:r>
              <a:rPr lang="en-GB" dirty="0" err="1">
                <a:solidFill>
                  <a:srgbClr val="005EB8"/>
                </a:solidFill>
              </a:rPr>
              <a:t>BNSSGAnalytics</a:t>
            </a:r>
            <a:endParaRPr lang="en-GB" dirty="0">
              <a:solidFill>
                <a:srgbClr val="005EB8"/>
              </a:solidFill>
            </a:endParaRPr>
          </a:p>
        </p:txBody>
      </p:sp>
      <p:pic>
        <p:nvPicPr>
          <p:cNvPr id="7" name="Picture 6" descr="Image result for grey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918" y="4422912"/>
            <a:ext cx="363502" cy="32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120641" y="5000982"/>
            <a:ext cx="272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smtClean="0">
                <a:solidFill>
                  <a:srgbClr val="005EB8"/>
                </a:solidFill>
              </a:rPr>
              <a:t>richard.wood16@nhs.net</a:t>
            </a:r>
            <a:endParaRPr lang="en-GB" dirty="0">
              <a:solidFill>
                <a:srgbClr val="005EB8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73" y="292219"/>
            <a:ext cx="4019550" cy="559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5EB8"/>
                </a:solidFill>
              </a:rPr>
              <a:t>Outline of </a:t>
            </a:r>
            <a:r>
              <a:rPr lang="en-GB" b="1" dirty="0" smtClean="0">
                <a:solidFill>
                  <a:srgbClr val="005EB8"/>
                </a:solidFill>
              </a:rPr>
              <a:t>today’s workshop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Understanding the data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Basic segmentation by age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Inclusion of long-term conditions alongside age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Decision tree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Bridges to Health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Report generation via </a:t>
            </a:r>
            <a:r>
              <a:rPr lang="en-GB" sz="2400" dirty="0" err="1" smtClean="0"/>
              <a:t>Rmarkdown</a:t>
            </a: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Further work on R-based PHM suite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4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What is PHM?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4440194" y="277536"/>
            <a:ext cx="4500434" cy="21336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i="1" dirty="0">
                <a:solidFill>
                  <a:schemeClr val="tx1"/>
                </a:solidFill>
                <a:latin typeface="Utopia W01"/>
              </a:rPr>
              <a:t>“Population Health Management focuses on key outcomes for identified groups. Often these groups share more specific common characteristics, not just a disease diagnosis</a:t>
            </a:r>
            <a:r>
              <a:rPr lang="en-GB" sz="1600" i="1" dirty="0" smtClean="0">
                <a:solidFill>
                  <a:schemeClr val="tx1"/>
                </a:solidFill>
                <a:latin typeface="Utopia W01"/>
              </a:rPr>
              <a:t>”</a:t>
            </a:r>
            <a:endParaRPr lang="en-GB" sz="1600" i="1" dirty="0">
              <a:solidFill>
                <a:schemeClr val="tx1"/>
              </a:solidFill>
            </a:endParaRPr>
          </a:p>
        </p:txBody>
      </p:sp>
      <p:sp>
        <p:nvSpPr>
          <p:cNvPr id="8" name="Cloud 7"/>
          <p:cNvSpPr/>
          <p:nvPr/>
        </p:nvSpPr>
        <p:spPr>
          <a:xfrm>
            <a:off x="86883" y="1944753"/>
            <a:ext cx="5284573" cy="247317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i="1" dirty="0">
                <a:solidFill>
                  <a:schemeClr val="tx1"/>
                </a:solidFill>
                <a:latin typeface="Utopia W01"/>
              </a:rPr>
              <a:t>“PHM is the concept of gathering data and insights about population health and wellbeing across multiple care and service settings, </a:t>
            </a:r>
            <a:r>
              <a:rPr lang="en-GB" sz="1600" i="1" dirty="0" smtClean="0">
                <a:solidFill>
                  <a:schemeClr val="tx1"/>
                </a:solidFill>
                <a:latin typeface="Utopia W01"/>
              </a:rPr>
              <a:t>with a </a:t>
            </a:r>
            <a:r>
              <a:rPr lang="en-GB" sz="1600" i="1" dirty="0">
                <a:solidFill>
                  <a:schemeClr val="tx1"/>
                </a:solidFill>
                <a:latin typeface="Utopia W01"/>
              </a:rPr>
              <a:t>view to identifying the main health care needs of the community and adapting services accordingly”</a:t>
            </a:r>
          </a:p>
        </p:txBody>
      </p:sp>
      <p:sp>
        <p:nvSpPr>
          <p:cNvPr id="9" name="Cloud 8"/>
          <p:cNvSpPr/>
          <p:nvPr/>
        </p:nvSpPr>
        <p:spPr>
          <a:xfrm>
            <a:off x="2729170" y="3945925"/>
            <a:ext cx="6324213" cy="2776152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rgbClr val="005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i="1" dirty="0">
                <a:solidFill>
                  <a:schemeClr val="tx1"/>
                </a:solidFill>
                <a:latin typeface="Utopia W01"/>
              </a:rPr>
              <a:t>“During 2019, we will deploy </a:t>
            </a:r>
            <a:r>
              <a:rPr lang="en-GB" sz="1600" i="1" dirty="0" smtClean="0">
                <a:solidFill>
                  <a:schemeClr val="tx1"/>
                </a:solidFill>
                <a:latin typeface="Utopia W01"/>
              </a:rPr>
              <a:t>PHM </a:t>
            </a:r>
            <a:r>
              <a:rPr lang="en-GB" sz="1600" i="1" dirty="0">
                <a:solidFill>
                  <a:schemeClr val="tx1"/>
                </a:solidFill>
                <a:latin typeface="Utopia W01"/>
              </a:rPr>
              <a:t>solutions </a:t>
            </a:r>
            <a:r>
              <a:rPr lang="en-GB" sz="1600" i="1" dirty="0" smtClean="0">
                <a:solidFill>
                  <a:schemeClr val="tx1"/>
                </a:solidFill>
                <a:latin typeface="Utopia W01"/>
              </a:rPr>
              <a:t>to support </a:t>
            </a:r>
            <a:r>
              <a:rPr lang="en-GB" sz="1600" i="1" dirty="0">
                <a:solidFill>
                  <a:schemeClr val="tx1"/>
                </a:solidFill>
                <a:latin typeface="Utopia W01"/>
              </a:rPr>
              <a:t>ICSs to understand the areas of greatest health need and match NHS </a:t>
            </a:r>
            <a:r>
              <a:rPr lang="en-GB" sz="1600" i="1" dirty="0" smtClean="0">
                <a:solidFill>
                  <a:schemeClr val="tx1"/>
                </a:solidFill>
                <a:latin typeface="Utopia W01"/>
              </a:rPr>
              <a:t>services to </a:t>
            </a:r>
            <a:r>
              <a:rPr lang="en-GB" sz="1600" i="1" dirty="0">
                <a:solidFill>
                  <a:schemeClr val="tx1"/>
                </a:solidFill>
                <a:latin typeface="Utopia W01"/>
              </a:rPr>
              <a:t>meet them. Over the coming years these solutions will become increasingly </a:t>
            </a:r>
            <a:r>
              <a:rPr lang="en-GB" sz="1600" i="1" dirty="0" smtClean="0">
                <a:solidFill>
                  <a:schemeClr val="tx1"/>
                </a:solidFill>
                <a:latin typeface="Utopia W01"/>
              </a:rPr>
              <a:t>sophisticated in </a:t>
            </a:r>
            <a:r>
              <a:rPr lang="en-GB" sz="1600" i="1" dirty="0">
                <a:solidFill>
                  <a:schemeClr val="tx1"/>
                </a:solidFill>
                <a:latin typeface="Utopia W01"/>
              </a:rPr>
              <a:t>identifying those groups of people who are at risk of adverse health outcomes”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81102" y="2171923"/>
            <a:ext cx="124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Nuffield Trust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06842" y="4264038"/>
            <a:ext cx="893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Deloitte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7106" y="6414299"/>
            <a:ext cx="168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NHS Long Term Plan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64591" y="822872"/>
            <a:ext cx="1594306" cy="2050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164839" y="1051745"/>
            <a:ext cx="1594306" cy="2050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100648" y="3296556"/>
            <a:ext cx="2183027" cy="2050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684879" y="5795281"/>
            <a:ext cx="1555861" cy="20503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5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Example segmentation</a:t>
            </a:r>
            <a:endParaRPr lang="en-GB" b="1" dirty="0">
              <a:solidFill>
                <a:srgbClr val="005EB8"/>
              </a:solidFill>
            </a:endParaRPr>
          </a:p>
        </p:txBody>
      </p:sp>
      <p:pic>
        <p:nvPicPr>
          <p:cNvPr id="5" name="Picture" descr="Figure 4 Treeplot for Bridges to Health segmentation of Total Spen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54639" y="1690689"/>
            <a:ext cx="5420135" cy="50089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8034" y="2616459"/>
            <a:ext cx="2666486" cy="2037921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rgbClr val="005EB8"/>
                </a:solidFill>
              </a:rPr>
              <a:t>Block size </a:t>
            </a:r>
            <a:r>
              <a:rPr lang="en-GB" sz="2000" dirty="0" smtClean="0"/>
              <a:t>represents segment population</a:t>
            </a:r>
          </a:p>
          <a:p>
            <a:endParaRPr lang="en-GB" sz="2000" dirty="0" smtClean="0"/>
          </a:p>
          <a:p>
            <a:r>
              <a:rPr lang="en-GB" sz="2000" b="1" dirty="0" smtClean="0">
                <a:solidFill>
                  <a:srgbClr val="005EB8"/>
                </a:solidFill>
              </a:rPr>
              <a:t>Colour depth </a:t>
            </a:r>
            <a:r>
              <a:rPr lang="en-GB" sz="2000" dirty="0" smtClean="0"/>
              <a:t>represents spend differential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09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Why segment?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Cut </a:t>
            </a:r>
            <a:r>
              <a:rPr lang="en-GB" sz="2000" dirty="0"/>
              <a:t>through the </a:t>
            </a:r>
            <a:r>
              <a:rPr lang="en-GB" sz="2000" dirty="0" smtClean="0"/>
              <a:t>complexity of </a:t>
            </a:r>
            <a:r>
              <a:rPr lang="en-GB" sz="2000" dirty="0"/>
              <a:t>large and unwieldy datasets in making sense of the </a:t>
            </a:r>
            <a:r>
              <a:rPr lang="en-GB" sz="2000" b="1" dirty="0" smtClean="0">
                <a:solidFill>
                  <a:srgbClr val="005EB8"/>
                </a:solidFill>
              </a:rPr>
              <a:t>key patient-related attributes </a:t>
            </a:r>
            <a:r>
              <a:rPr lang="en-GB" sz="2000" dirty="0"/>
              <a:t>that drive the most significant </a:t>
            </a:r>
            <a:r>
              <a:rPr lang="en-GB" sz="2000" dirty="0" smtClean="0"/>
              <a:t>differences in </a:t>
            </a:r>
            <a:r>
              <a:rPr lang="en-GB" sz="2000" dirty="0"/>
              <a:t>some targeted measure of </a:t>
            </a:r>
            <a:r>
              <a:rPr lang="en-GB" sz="2000" dirty="0" smtClean="0"/>
              <a:t>interest</a:t>
            </a:r>
          </a:p>
          <a:p>
            <a:endParaRPr lang="en-GB" sz="1200" dirty="0" smtClean="0"/>
          </a:p>
          <a:p>
            <a:r>
              <a:rPr lang="en-GB" sz="2000" b="1" dirty="0" smtClean="0">
                <a:solidFill>
                  <a:srgbClr val="005EB8"/>
                </a:solidFill>
              </a:rPr>
              <a:t>Activity or spend </a:t>
            </a:r>
            <a:r>
              <a:rPr lang="en-GB" sz="2000" dirty="0" smtClean="0"/>
              <a:t>can be targeted in representing </a:t>
            </a:r>
            <a:r>
              <a:rPr lang="en-GB" sz="2000" b="1" dirty="0" smtClean="0">
                <a:solidFill>
                  <a:srgbClr val="005EB8"/>
                </a:solidFill>
              </a:rPr>
              <a:t>healthcare </a:t>
            </a:r>
            <a:r>
              <a:rPr lang="en-GB" sz="2000" b="1" dirty="0" smtClean="0">
                <a:solidFill>
                  <a:srgbClr val="005EB8"/>
                </a:solidFill>
              </a:rPr>
              <a:t>need</a:t>
            </a:r>
            <a:endParaRPr lang="en-GB" sz="2000" b="1" dirty="0">
              <a:solidFill>
                <a:srgbClr val="005EB8"/>
              </a:solidFill>
            </a:endParaRPr>
          </a:p>
          <a:p>
            <a:endParaRPr lang="en-GB" sz="1200" dirty="0" smtClean="0"/>
          </a:p>
          <a:p>
            <a:r>
              <a:rPr lang="en-GB" sz="2000" dirty="0" smtClean="0"/>
              <a:t>Identified segments thereafter </a:t>
            </a:r>
            <a:r>
              <a:rPr lang="en-GB" sz="2000" b="1" dirty="0" smtClean="0">
                <a:solidFill>
                  <a:srgbClr val="005EB8"/>
                </a:solidFill>
              </a:rPr>
              <a:t>amenable to tailored interventions</a:t>
            </a:r>
          </a:p>
          <a:p>
            <a:pPr lvl="1">
              <a:buFont typeface="Calibri" panose="020F0502020204030204" pitchFamily="34" charset="0"/>
              <a:buChar char="‒"/>
            </a:pPr>
            <a:r>
              <a:rPr lang="en-GB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E.g. Complex Care Hub for the most seriously ill patients</a:t>
            </a: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697" y="4570401"/>
            <a:ext cx="4247893" cy="2007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71719" y="5312547"/>
            <a:ext cx="1902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 smtClean="0"/>
              <a:t>From Somerset Symphony project</a:t>
            </a:r>
            <a:endParaRPr lang="en-GB" sz="1400" u="sng" dirty="0"/>
          </a:p>
        </p:txBody>
      </p:sp>
    </p:spTree>
    <p:extLst>
      <p:ext uri="{BB962C8B-B14F-4D97-AF65-F5344CB8AC3E}">
        <p14:creationId xmlns:p14="http://schemas.microsoft.com/office/powerpoint/2010/main" val="142806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463932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Aim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To review a number of Population Segmentation methods </a:t>
            </a:r>
            <a:r>
              <a:rPr lang="en-GB" sz="2000" b="1" dirty="0" smtClean="0">
                <a:solidFill>
                  <a:srgbClr val="005EB8"/>
                </a:solidFill>
              </a:rPr>
              <a:t>side-by-side in a consistent manner</a:t>
            </a:r>
            <a:r>
              <a:rPr lang="en-GB" sz="2000" dirty="0" smtClean="0"/>
              <a:t> using a common </a:t>
            </a:r>
            <a:r>
              <a:rPr lang="en-GB" sz="2000" dirty="0" smtClean="0"/>
              <a:t>dataset…</a:t>
            </a:r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…that </a:t>
            </a:r>
            <a:r>
              <a:rPr lang="en-GB" sz="2000" dirty="0"/>
              <a:t>identify meaningful and interpretable population cohorts which are </a:t>
            </a:r>
            <a:r>
              <a:rPr lang="en-GB" sz="2000" b="1" i="1" dirty="0">
                <a:solidFill>
                  <a:srgbClr val="005EB8"/>
                </a:solidFill>
              </a:rPr>
              <a:t>heterogeneous between </a:t>
            </a:r>
            <a:r>
              <a:rPr lang="en-GB" sz="2000" dirty="0"/>
              <a:t>and </a:t>
            </a:r>
            <a:r>
              <a:rPr lang="en-GB" sz="2000" b="1" i="1" dirty="0">
                <a:solidFill>
                  <a:srgbClr val="005EB8"/>
                </a:solidFill>
              </a:rPr>
              <a:t>homogeneous within</a:t>
            </a:r>
          </a:p>
          <a:p>
            <a:endParaRPr lang="en-GB" sz="2000" dirty="0"/>
          </a:p>
          <a:p>
            <a:r>
              <a:rPr lang="en-GB" sz="2000" dirty="0" smtClean="0"/>
              <a:t>To open </a:t>
            </a:r>
            <a:r>
              <a:rPr lang="en-GB" sz="2000" dirty="0"/>
              <a:t>up </a:t>
            </a:r>
            <a:r>
              <a:rPr lang="en-GB" sz="2000" b="1" dirty="0">
                <a:solidFill>
                  <a:srgbClr val="005EB8"/>
                </a:solidFill>
              </a:rPr>
              <a:t>a range of options </a:t>
            </a:r>
            <a:r>
              <a:rPr lang="en-GB" sz="2000" dirty="0"/>
              <a:t>allowing </a:t>
            </a:r>
            <a:r>
              <a:rPr lang="en-GB" sz="2000" dirty="0" smtClean="0"/>
              <a:t>clinicians and </a:t>
            </a:r>
            <a:r>
              <a:rPr lang="en-GB" sz="2000" dirty="0"/>
              <a:t>managers an informed choice on which approach to use for their </a:t>
            </a:r>
            <a:r>
              <a:rPr lang="en-GB" sz="2000" dirty="0" smtClean="0"/>
              <a:t>situation</a:t>
            </a:r>
            <a:endParaRPr lang="en-GB" sz="2000" b="1" dirty="0" smtClean="0">
              <a:solidFill>
                <a:srgbClr val="005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Outline of introduction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Setting and data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Methods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Comparison</a:t>
            </a:r>
          </a:p>
          <a:p>
            <a:pPr marL="457200" indent="-457200">
              <a:buFont typeface="+mj-lt"/>
              <a:buAutoNum type="arabicPeriod"/>
            </a:pPr>
            <a:endParaRPr lang="en-GB" sz="5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 smtClean="0"/>
              <a:t>Discussion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4309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clipart  woman bl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59" y="1872339"/>
            <a:ext cx="1227289" cy="141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Data requirements</a:t>
            </a:r>
            <a:endParaRPr lang="en-GB" b="1" dirty="0">
              <a:solidFill>
                <a:srgbClr val="005EB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7886701" cy="4351338"/>
          </a:xfrm>
        </p:spPr>
        <p:txBody>
          <a:bodyPr>
            <a:normAutofit/>
          </a:bodyPr>
          <a:lstStyle/>
          <a:p>
            <a:r>
              <a:rPr lang="en-GB" sz="2000" b="1" u="sng" dirty="0" smtClean="0"/>
              <a:t>Attributes</a:t>
            </a:r>
            <a:r>
              <a:rPr lang="en-GB" sz="2000" u="sng" dirty="0" smtClean="0"/>
              <a:t/>
            </a:r>
            <a:br>
              <a:rPr lang="en-GB" sz="2000" u="sng" dirty="0" smtClean="0"/>
            </a:br>
            <a:r>
              <a:rPr lang="en-GB" sz="2000" dirty="0" smtClean="0"/>
              <a:t>Demographic – </a:t>
            </a:r>
            <a:r>
              <a:rPr lang="en-GB" sz="2000" i="1" dirty="0" smtClean="0"/>
              <a:t>age, sex, ethnicity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 smtClean="0"/>
              <a:t>Clinical – </a:t>
            </a:r>
            <a:r>
              <a:rPr lang="en-GB" sz="2000" i="1" dirty="0" smtClean="0"/>
              <a:t>listed chronic conditions, obesity, frailty scores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Other – </a:t>
            </a:r>
            <a:r>
              <a:rPr lang="en-GB" sz="2000" i="1" dirty="0" smtClean="0"/>
              <a:t>deprivation, smoking status, housebound</a:t>
            </a:r>
            <a:endParaRPr lang="en-GB" sz="2000" i="1" u="sng" dirty="0"/>
          </a:p>
          <a:p>
            <a:endParaRPr lang="en-GB" sz="2000" u="sng" dirty="0" smtClean="0"/>
          </a:p>
          <a:p>
            <a:r>
              <a:rPr lang="en-GB" sz="2000" b="1" u="sng" dirty="0" smtClean="0"/>
              <a:t>Activity</a:t>
            </a:r>
            <a:br>
              <a:rPr lang="en-GB" sz="2000" b="1" u="sng" dirty="0" smtClean="0"/>
            </a:br>
            <a:r>
              <a:rPr lang="en-GB" sz="2000" dirty="0" smtClean="0"/>
              <a:t>Primary Care contacts – </a:t>
            </a:r>
            <a:r>
              <a:rPr lang="en-GB" sz="2000" i="1" dirty="0" smtClean="0"/>
              <a:t>GP and nurse appointments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Secondary Care contacts – </a:t>
            </a:r>
            <a:r>
              <a:rPr lang="en-GB" sz="2000" i="1" dirty="0" smtClean="0"/>
              <a:t>outpatient, inpatient, A+E</a:t>
            </a:r>
            <a:br>
              <a:rPr lang="en-GB" sz="2000" i="1" dirty="0" smtClean="0"/>
            </a:br>
            <a:r>
              <a:rPr lang="en-GB" sz="2000" dirty="0" smtClean="0"/>
              <a:t>Prescriptions – </a:t>
            </a:r>
            <a:r>
              <a:rPr lang="en-GB" sz="2000" i="1" dirty="0" smtClean="0"/>
              <a:t>medicines</a:t>
            </a:r>
            <a:endParaRPr lang="en-GB" sz="2000" b="1" i="1" u="sng" dirty="0" smtClean="0"/>
          </a:p>
          <a:p>
            <a:endParaRPr lang="en-GB" sz="2000" b="1" dirty="0">
              <a:solidFill>
                <a:srgbClr val="005EB8"/>
              </a:solidFill>
            </a:endParaRPr>
          </a:p>
          <a:p>
            <a:endParaRPr lang="en-GB" sz="2000" b="1" dirty="0" smtClean="0">
              <a:solidFill>
                <a:srgbClr val="005EB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1. SETTING AND DATA</a:t>
            </a:r>
            <a:endParaRPr lang="en-GB" sz="1400" b="1" dirty="0"/>
          </a:p>
        </p:txBody>
      </p:sp>
      <p:pic>
        <p:nvPicPr>
          <p:cNvPr id="2054" name="Picture 6" descr="Image result for clipart old pers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205" y="2248447"/>
            <a:ext cx="922638" cy="136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accident and emergency department southme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182" y="4838481"/>
            <a:ext cx="2208684" cy="1240761"/>
          </a:xfrm>
          <a:prstGeom prst="rect">
            <a:avLst/>
          </a:prstGeom>
          <a:noFill/>
          <a:ln>
            <a:solidFill>
              <a:srgbClr val="005EB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5183929"/>
            <a:ext cx="863820" cy="89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8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17" y="1373423"/>
            <a:ext cx="5280460" cy="5280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422" y="131805"/>
            <a:ext cx="2603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1. SETTING AND DATA</a:t>
            </a:r>
            <a:endParaRPr lang="en-GB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1963179" y="1270559"/>
            <a:ext cx="293988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647428" y="1231302"/>
            <a:ext cx="26232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647427" y="3803588"/>
            <a:ext cx="26232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034740" y="3957848"/>
            <a:ext cx="262323" cy="420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20735" y="1886012"/>
            <a:ext cx="1576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5EB8"/>
                </a:solidFill>
              </a:rPr>
              <a:t>Highly skewed</a:t>
            </a:r>
          </a:p>
          <a:p>
            <a:endParaRPr lang="en-GB" dirty="0">
              <a:solidFill>
                <a:srgbClr val="005EB8"/>
              </a:solidFill>
            </a:endParaRPr>
          </a:p>
          <a:p>
            <a:r>
              <a:rPr lang="en-GB" dirty="0" smtClean="0">
                <a:solidFill>
                  <a:srgbClr val="005EB8"/>
                </a:solidFill>
              </a:rPr>
              <a:t>Mean £853</a:t>
            </a:r>
          </a:p>
          <a:p>
            <a:endParaRPr lang="en-GB" dirty="0">
              <a:solidFill>
                <a:srgbClr val="005EB8"/>
              </a:solidFill>
            </a:endParaRPr>
          </a:p>
          <a:p>
            <a:r>
              <a:rPr lang="en-GB" dirty="0" smtClean="0">
                <a:solidFill>
                  <a:srgbClr val="005EB8"/>
                </a:solidFill>
              </a:rPr>
              <a:t>Median £240</a:t>
            </a:r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6158" y="1535708"/>
            <a:ext cx="1320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rgbClr val="005EB8"/>
                </a:solidFill>
              </a:rPr>
              <a:t>Inequal</a:t>
            </a:r>
            <a:r>
              <a:rPr lang="en-GB" b="1" dirty="0" smtClean="0">
                <a:solidFill>
                  <a:srgbClr val="005EB8"/>
                </a:solidFill>
              </a:rPr>
              <a:t> distribution</a:t>
            </a:r>
          </a:p>
          <a:p>
            <a:endParaRPr lang="en-GB" dirty="0" smtClean="0">
              <a:solidFill>
                <a:srgbClr val="005EB8"/>
              </a:solidFill>
            </a:endParaRPr>
          </a:p>
          <a:p>
            <a:r>
              <a:rPr lang="en-GB" dirty="0" err="1" smtClean="0">
                <a:solidFill>
                  <a:srgbClr val="005EB8"/>
                </a:solidFill>
              </a:rPr>
              <a:t>Gini</a:t>
            </a:r>
            <a:r>
              <a:rPr lang="en-GB" dirty="0" smtClean="0">
                <a:solidFill>
                  <a:srgbClr val="005EB8"/>
                </a:solidFill>
              </a:rPr>
              <a:t> 0.75</a:t>
            </a:r>
            <a:endParaRPr lang="en-GB" dirty="0">
              <a:solidFill>
                <a:srgbClr val="005EB8"/>
              </a:solidFill>
            </a:endParaRPr>
          </a:p>
          <a:p>
            <a:endParaRPr lang="en-GB" dirty="0">
              <a:solidFill>
                <a:srgbClr val="005EB8"/>
              </a:solidFill>
            </a:endParaRPr>
          </a:p>
          <a:p>
            <a:r>
              <a:rPr lang="en-GB" dirty="0" smtClean="0">
                <a:solidFill>
                  <a:srgbClr val="005EB8"/>
                </a:solidFill>
              </a:rPr>
              <a:t>80/20 rule holds </a:t>
            </a:r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0735" y="4636226"/>
            <a:ext cx="1576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5EB8"/>
                </a:solidFill>
              </a:rPr>
              <a:t>Multi-modal</a:t>
            </a:r>
            <a:r>
              <a:rPr lang="en-GB" dirty="0" smtClean="0">
                <a:solidFill>
                  <a:srgbClr val="005EB8"/>
                </a:solidFill>
              </a:rPr>
              <a:t> population in Bristol area</a:t>
            </a:r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6158" y="4277276"/>
            <a:ext cx="1320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005EB8"/>
                </a:solidFill>
              </a:rPr>
              <a:t>61.3%</a:t>
            </a:r>
            <a:r>
              <a:rPr lang="en-GB" dirty="0" smtClean="0">
                <a:solidFill>
                  <a:srgbClr val="005EB8"/>
                </a:solidFill>
              </a:rPr>
              <a:t> of people have at least one chronic condition</a:t>
            </a:r>
            <a:endParaRPr lang="en-GB" dirty="0">
              <a:solidFill>
                <a:srgbClr val="005EB8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224405" cy="1325563"/>
          </a:xfrm>
        </p:spPr>
        <p:txBody>
          <a:bodyPr/>
          <a:lstStyle/>
          <a:p>
            <a:r>
              <a:rPr lang="en-GB" b="1" dirty="0" smtClean="0">
                <a:solidFill>
                  <a:srgbClr val="005EB8"/>
                </a:solidFill>
              </a:rPr>
              <a:t>Sample data at </a:t>
            </a:r>
            <a:r>
              <a:rPr lang="en-GB" b="1" dirty="0" smtClean="0">
                <a:solidFill>
                  <a:srgbClr val="005EB8"/>
                </a:solidFill>
              </a:rPr>
              <a:t>a </a:t>
            </a:r>
            <a:r>
              <a:rPr lang="en-GB" b="1" dirty="0" smtClean="0">
                <a:solidFill>
                  <a:srgbClr val="005EB8"/>
                </a:solidFill>
              </a:rPr>
              <a:t>glance (n=51,072)</a:t>
            </a:r>
            <a:endParaRPr lang="en-GB" b="1" dirty="0">
              <a:solidFill>
                <a:srgbClr val="005E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2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2848</TotalTime>
  <Words>1039</Words>
  <Application>Microsoft Office PowerPoint</Application>
  <PresentationFormat>On-screen Show (4:3)</PresentationFormat>
  <Paragraphs>251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Utopia W01</vt:lpstr>
      <vt:lpstr>Office Theme</vt:lpstr>
      <vt:lpstr>Understanding the distribution of health needs using Population Segmentation An applied comparison of methods </vt:lpstr>
      <vt:lpstr>Population Health Management</vt:lpstr>
      <vt:lpstr>What is PHM?</vt:lpstr>
      <vt:lpstr>Example segmentation</vt:lpstr>
      <vt:lpstr>Why segment?</vt:lpstr>
      <vt:lpstr>Aim</vt:lpstr>
      <vt:lpstr>Outline of introduction</vt:lpstr>
      <vt:lpstr>Data requirements</vt:lpstr>
      <vt:lpstr>Sample data at a glance (n=51,072)</vt:lpstr>
      <vt:lpstr>Outline of introduction</vt:lpstr>
      <vt:lpstr>Judgemental splits</vt:lpstr>
      <vt:lpstr>Prescribed binning criteria</vt:lpstr>
      <vt:lpstr>Decision trees</vt:lpstr>
      <vt:lpstr>Cluster analysis</vt:lpstr>
      <vt:lpstr>Outline of introduction</vt:lpstr>
      <vt:lpstr>Segment-level spend distributions</vt:lpstr>
      <vt:lpstr>Spend and attributes differential</vt:lpstr>
      <vt:lpstr>Reduction in variance (spend)</vt:lpstr>
      <vt:lpstr>Outline of introduction</vt:lpstr>
      <vt:lpstr>Considerations for practical use</vt:lpstr>
      <vt:lpstr>Conclusions</vt:lpstr>
      <vt:lpstr>Wood, R. M., Murch, B. J., &amp; Betteridge, R. C. (2019). A comparison of population segmentation methods. Operations Research for Health Care, 100192.</vt:lpstr>
      <vt:lpstr>Outline of today’s workshop</vt:lpstr>
    </vt:vector>
  </TitlesOfParts>
  <Company>South, Central and West Commissioning Support Unit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Wood Richard (BNSSG CCG)</dc:creator>
  <cp:lastModifiedBy>Wood Richard (BNSSG CCG)</cp:lastModifiedBy>
  <cp:revision>457</cp:revision>
  <dcterms:created xsi:type="dcterms:W3CDTF">2019-08-21T15:16:31Z</dcterms:created>
  <dcterms:modified xsi:type="dcterms:W3CDTF">2019-10-30T11:32:50Z</dcterms:modified>
</cp:coreProperties>
</file>