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4"/>
    <p:sldMasterId id="2147483684" r:id="rId5"/>
    <p:sldMasterId id="2147483681" r:id="rId6"/>
    <p:sldMasterId id="2147483678" r:id="rId7"/>
  </p:sldMasterIdLst>
  <p:notesMasterIdLst>
    <p:notesMasterId r:id="rId35"/>
  </p:notesMasterIdLst>
  <p:sldIdLst>
    <p:sldId id="259" r:id="rId8"/>
    <p:sldId id="262" r:id="rId9"/>
    <p:sldId id="263" r:id="rId10"/>
    <p:sldId id="261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353" r:id="rId24"/>
    <p:sldId id="344" r:id="rId25"/>
    <p:sldId id="345" r:id="rId26"/>
    <p:sldId id="276" r:id="rId27"/>
    <p:sldId id="346" r:id="rId28"/>
    <p:sldId id="347" r:id="rId29"/>
    <p:sldId id="348" r:id="rId30"/>
    <p:sldId id="349" r:id="rId31"/>
    <p:sldId id="350" r:id="rId32"/>
    <p:sldId id="351" r:id="rId33"/>
    <p:sldId id="352" r:id="rId34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CC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DC19BC-6871-46E9-AA2E-65B3850F5F32}" v="104" dt="2024-09-25T12:59:14.778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–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7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ableStyles" Target="tableStyle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E7697-CAA0-1742-857D-B67FD3D2B4D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8DBF2-496B-A842-8775-F438C7EE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74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am contracted to BNSSG ICB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8DBF2-496B-A842-8775-F438C7EE61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56C9-40F4-25C2-AB3F-47395D3525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1549" y="2491980"/>
            <a:ext cx="7764624" cy="1677243"/>
          </a:xfrm>
        </p:spPr>
        <p:txBody>
          <a:bodyPr anchor="b">
            <a:normAutofit/>
          </a:bodyPr>
          <a:lstStyle>
            <a:lvl1pPr algn="l">
              <a:defRPr sz="5800"/>
            </a:lvl1pPr>
          </a:lstStyle>
          <a:p>
            <a:r>
              <a:rPr lang="en-GB">
                <a:effectLst/>
              </a:rPr>
              <a:t>This is the title of </a:t>
            </a:r>
            <a:br>
              <a:rPr lang="en-GB">
                <a:effectLst/>
              </a:rPr>
            </a:br>
            <a:r>
              <a:rPr lang="en-GB">
                <a:effectLst/>
              </a:rPr>
              <a:t>the presentation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A89C3-DF8F-91C4-5C2C-3B54E95C2C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669" y="4442620"/>
            <a:ext cx="3861316" cy="365125"/>
          </a:xfrm>
        </p:spPr>
        <p:txBody>
          <a:bodyPr>
            <a:noAutofit/>
          </a:bodyPr>
          <a:lstStyle>
            <a:lvl1pPr marL="0" indent="0" algn="l">
              <a:buNone/>
              <a:defRPr sz="27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Example sub-header</a:t>
            </a:r>
            <a:endParaRPr lang="en-US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5953A8C8-2A8E-FE9E-D4C8-8005EC111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604" y="809162"/>
            <a:ext cx="2870791" cy="629559"/>
          </a:xfrm>
          <a:prstGeom prst="rect">
            <a:avLst/>
          </a:prstGeom>
        </p:spPr>
      </p:pic>
      <p:pic>
        <p:nvPicPr>
          <p:cNvPr id="22" name="Picture 21" descr="A close-up of a sign&#10;&#10;Description automatically generated">
            <a:extLst>
              <a:ext uri="{FF2B5EF4-FFF2-40B4-BE49-F238E27FC236}">
                <a16:creationId xmlns:a16="http://schemas.microsoft.com/office/drawing/2014/main" id="{68E15A83-C105-6231-2088-1335D779001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080205" y="631456"/>
            <a:ext cx="2261191" cy="74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2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B6A3-1C35-01F1-0B0C-D49BFAAE14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695" y="534458"/>
            <a:ext cx="10515600" cy="1325563"/>
          </a:xfrm>
        </p:spPr>
        <p:txBody>
          <a:bodyPr/>
          <a:lstStyle/>
          <a:p>
            <a:r>
              <a:rPr lang="en-GB"/>
              <a:t>Example title</a:t>
            </a:r>
            <a:endParaRPr lang="en-US"/>
          </a:p>
        </p:txBody>
      </p:sp>
      <p:sp>
        <p:nvSpPr>
          <p:cNvPr id="9" name="Slide Number Placeholder 14">
            <a:extLst>
              <a:ext uri="{FF2B5EF4-FFF2-40B4-BE49-F238E27FC236}">
                <a16:creationId xmlns:a16="http://schemas.microsoft.com/office/drawing/2014/main" id="{341BF005-F903-11D4-6C87-E29CE2F2D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0390E37-E81B-D94E-8F4C-F7866DC26F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DE8E9E6F-E97F-1CCC-3F04-8C4DC2C9780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63588" y="1974850"/>
            <a:ext cx="10515600" cy="3930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6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B6A3-1C35-01F1-0B0C-D49BFAAE14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695" y="534458"/>
            <a:ext cx="10515600" cy="1325563"/>
          </a:xfrm>
        </p:spPr>
        <p:txBody>
          <a:bodyPr/>
          <a:lstStyle/>
          <a:p>
            <a:r>
              <a:rPr lang="en-GB"/>
              <a:t>Example title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FEDA0-53F9-4B0B-3B52-79E81241B8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0470" y="1839702"/>
            <a:ext cx="6043503" cy="4279900"/>
          </a:xfrm>
        </p:spPr>
        <p:txBody>
          <a:bodyPr>
            <a:noAutofit/>
          </a:bodyPr>
          <a:lstStyle>
            <a:lvl1pPr marL="0" indent="0">
              <a:lnSpc>
                <a:spcPts val="2700"/>
              </a:lnSpc>
              <a:buNone/>
              <a:defRPr sz="1800"/>
            </a:lvl1pPr>
          </a:lstStyle>
          <a:p>
            <a:pPr lvl="0"/>
            <a:r>
              <a:rPr lang="en-GB">
                <a:effectLst/>
              </a:rPr>
              <a:t>Lorem ipsum </a:t>
            </a:r>
            <a:r>
              <a:rPr lang="en-GB" err="1">
                <a:effectLst/>
              </a:rPr>
              <a:t>dolor</a:t>
            </a:r>
            <a:r>
              <a:rPr lang="en-GB">
                <a:effectLst/>
              </a:rPr>
              <a:t> sit </a:t>
            </a:r>
            <a:r>
              <a:rPr lang="en-GB" err="1">
                <a:effectLst/>
              </a:rPr>
              <a:t>amet</a:t>
            </a:r>
            <a:r>
              <a:rPr lang="en-GB">
                <a:effectLst/>
              </a:rPr>
              <a:t>, </a:t>
            </a:r>
            <a:r>
              <a:rPr lang="en-GB" err="1">
                <a:effectLst/>
              </a:rPr>
              <a:t>consectetur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adipiscing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elit</a:t>
            </a:r>
            <a:r>
              <a:rPr lang="en-GB">
                <a:effectLst/>
              </a:rPr>
              <a:t>. </a:t>
            </a:r>
            <a:r>
              <a:rPr lang="en-GB" err="1">
                <a:effectLst/>
              </a:rPr>
              <a:t>Sed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hendrerit</a:t>
            </a:r>
            <a:r>
              <a:rPr lang="en-GB">
                <a:effectLst/>
              </a:rPr>
              <a:t> semper </a:t>
            </a:r>
            <a:r>
              <a:rPr lang="en-GB" err="1">
                <a:effectLst/>
              </a:rPr>
              <a:t>leo</a:t>
            </a:r>
            <a:r>
              <a:rPr lang="en-GB">
                <a:effectLst/>
              </a:rPr>
              <a:t>, </a:t>
            </a:r>
            <a:r>
              <a:rPr lang="en-GB" err="1">
                <a:effectLst/>
              </a:rPr>
              <a:t>nec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accumsan</a:t>
            </a:r>
            <a:r>
              <a:rPr lang="en-GB">
                <a:effectLst/>
              </a:rPr>
              <a:t> nisi </a:t>
            </a:r>
            <a:r>
              <a:rPr lang="en-GB" err="1">
                <a:effectLst/>
              </a:rPr>
              <a:t>finibus</a:t>
            </a:r>
            <a:r>
              <a:rPr lang="en-GB">
                <a:effectLst/>
              </a:rPr>
              <a:t> vel. Ut </a:t>
            </a:r>
            <a:r>
              <a:rPr lang="en-GB" err="1">
                <a:effectLst/>
              </a:rPr>
              <a:t>sodales</a:t>
            </a:r>
            <a:r>
              <a:rPr lang="en-GB">
                <a:effectLst/>
              </a:rPr>
              <a:t>, dui </a:t>
            </a:r>
            <a:r>
              <a:rPr lang="en-GB" err="1">
                <a:effectLst/>
              </a:rPr>
              <a:t>vel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vulputate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vehicula</a:t>
            </a:r>
            <a:r>
              <a:rPr lang="en-GB">
                <a:effectLst/>
              </a:rPr>
              <a:t>, </a:t>
            </a:r>
            <a:r>
              <a:rPr lang="en-GB" err="1">
                <a:effectLst/>
              </a:rPr>
              <a:t>arcu</a:t>
            </a:r>
            <a:r>
              <a:rPr lang="en-GB">
                <a:effectLst/>
              </a:rPr>
              <a:t> nisi </a:t>
            </a:r>
            <a:r>
              <a:rPr lang="en-GB" err="1">
                <a:effectLst/>
              </a:rPr>
              <a:t>suscipit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justo</a:t>
            </a:r>
            <a:r>
              <a:rPr lang="en-GB">
                <a:effectLst/>
              </a:rPr>
              <a:t>, ac </a:t>
            </a:r>
            <a:r>
              <a:rPr lang="en-GB" err="1">
                <a:effectLst/>
              </a:rPr>
              <a:t>tincidunt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dolor</a:t>
            </a:r>
            <a:r>
              <a:rPr lang="en-GB">
                <a:effectLst/>
              </a:rPr>
              <a:t> dui a </a:t>
            </a:r>
            <a:r>
              <a:rPr lang="en-GB" err="1">
                <a:effectLst/>
              </a:rPr>
              <a:t>purus</a:t>
            </a:r>
            <a:r>
              <a:rPr lang="en-GB">
                <a:effectLst/>
              </a:rPr>
              <a:t>. Maecenas auctor </a:t>
            </a:r>
            <a:r>
              <a:rPr lang="en-GB" err="1">
                <a:effectLst/>
              </a:rPr>
              <a:t>tincidunt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quam</a:t>
            </a:r>
            <a:r>
              <a:rPr lang="en-GB">
                <a:effectLst/>
              </a:rPr>
              <a:t>, ac </a:t>
            </a:r>
            <a:r>
              <a:rPr lang="en-GB" err="1">
                <a:effectLst/>
              </a:rPr>
              <a:t>facilisis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purus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efficitur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ut.</a:t>
            </a:r>
            <a:r>
              <a:rPr lang="en-GB">
                <a:effectLst/>
              </a:rPr>
              <a:t> Integer ac </a:t>
            </a:r>
            <a:r>
              <a:rPr lang="en-GB" err="1">
                <a:effectLst/>
              </a:rPr>
              <a:t>tortor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eu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velit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interdum</a:t>
            </a:r>
            <a:r>
              <a:rPr lang="en-GB">
                <a:effectLst/>
              </a:rPr>
              <a:t> lacinia et sit.</a:t>
            </a:r>
          </a:p>
          <a:p>
            <a:pPr lvl="0"/>
            <a:r>
              <a:rPr lang="en-GB" err="1">
                <a:effectLst/>
              </a:rPr>
              <a:t>Vivamus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nec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lectus</a:t>
            </a:r>
            <a:r>
              <a:rPr lang="en-GB">
                <a:effectLst/>
              </a:rPr>
              <a:t> id </a:t>
            </a:r>
            <a:r>
              <a:rPr lang="en-GB" err="1">
                <a:effectLst/>
              </a:rPr>
              <a:t>justo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consequat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ultricies</a:t>
            </a:r>
            <a:r>
              <a:rPr lang="en-GB">
                <a:effectLst/>
              </a:rPr>
              <a:t>. In hac </a:t>
            </a:r>
            <a:r>
              <a:rPr lang="en-GB" err="1">
                <a:effectLst/>
              </a:rPr>
              <a:t>habitasse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platea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dictumst</a:t>
            </a:r>
            <a:r>
              <a:rPr lang="en-GB">
                <a:effectLst/>
              </a:rPr>
              <a:t>. </a:t>
            </a:r>
            <a:r>
              <a:rPr lang="en-GB" err="1">
                <a:effectLst/>
              </a:rPr>
              <a:t>Fusce</a:t>
            </a:r>
            <a:r>
              <a:rPr lang="en-GB">
                <a:effectLst/>
              </a:rPr>
              <a:t> vestibulum libero at nisi </a:t>
            </a:r>
            <a:r>
              <a:rPr lang="en-GB" err="1">
                <a:effectLst/>
              </a:rPr>
              <a:t>ullamcorper</a:t>
            </a:r>
            <a:r>
              <a:rPr lang="en-GB">
                <a:effectLst/>
              </a:rPr>
              <a:t>, a </a:t>
            </a:r>
            <a:r>
              <a:rPr lang="en-GB" err="1">
                <a:effectLst/>
              </a:rPr>
              <a:t>dapibus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lectus</a:t>
            </a:r>
            <a:r>
              <a:rPr lang="en-GB">
                <a:effectLst/>
              </a:rPr>
              <a:t> gravida. </a:t>
            </a:r>
            <a:r>
              <a:rPr lang="en-GB" err="1">
                <a:effectLst/>
              </a:rPr>
              <a:t>Sed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sodales</a:t>
            </a:r>
            <a:r>
              <a:rPr lang="en-GB">
                <a:effectLst/>
              </a:rPr>
              <a:t>, </a:t>
            </a:r>
            <a:r>
              <a:rPr lang="en-GB" err="1">
                <a:effectLst/>
              </a:rPr>
              <a:t>purus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nec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aliquet</a:t>
            </a:r>
            <a:r>
              <a:rPr lang="en-GB">
                <a:effectLst/>
              </a:rPr>
              <a:t> fermentum. </a:t>
            </a:r>
            <a:r>
              <a:rPr lang="en-GB" err="1">
                <a:effectLst/>
              </a:rPr>
              <a:t>Sed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sodales</a:t>
            </a:r>
            <a:r>
              <a:rPr lang="en-GB">
                <a:effectLst/>
              </a:rPr>
              <a:t>, </a:t>
            </a:r>
            <a:r>
              <a:rPr lang="en-GB" err="1">
                <a:effectLst/>
              </a:rPr>
              <a:t>purus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nec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aliquet</a:t>
            </a:r>
            <a:r>
              <a:rPr lang="en-GB">
                <a:effectLst/>
              </a:rPr>
              <a:t> fermentum. </a:t>
            </a:r>
            <a:r>
              <a:rPr lang="en-GB" err="1">
                <a:effectLst/>
              </a:rPr>
              <a:t>Sed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sodales</a:t>
            </a:r>
            <a:r>
              <a:rPr lang="en-GB">
                <a:effectLst/>
              </a:rPr>
              <a:t>, </a:t>
            </a:r>
            <a:r>
              <a:rPr lang="en-GB" err="1">
                <a:effectLst/>
              </a:rPr>
              <a:t>purus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nec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aliquet</a:t>
            </a:r>
            <a:r>
              <a:rPr lang="en-GB">
                <a:effectLst/>
              </a:rPr>
              <a:t> fermentum.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67C051-90C9-9760-EE5C-F113B036F2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49622" y="1113167"/>
            <a:ext cx="5442377" cy="5671202"/>
          </a:xfrm>
          <a:custGeom>
            <a:avLst/>
            <a:gdLst>
              <a:gd name="connsiteX0" fmla="*/ 5442377 w 5442377"/>
              <a:gd name="connsiteY0" fmla="*/ 0 h 5671202"/>
              <a:gd name="connsiteX1" fmla="*/ 5442377 w 5442377"/>
              <a:gd name="connsiteY1" fmla="*/ 171263 h 5671202"/>
              <a:gd name="connsiteX2" fmla="*/ 5442377 w 5442377"/>
              <a:gd name="connsiteY2" fmla="*/ 826186 h 5671202"/>
              <a:gd name="connsiteX3" fmla="*/ 5442377 w 5442377"/>
              <a:gd name="connsiteY3" fmla="*/ 5378671 h 5671202"/>
              <a:gd name="connsiteX4" fmla="*/ 5442377 w 5442377"/>
              <a:gd name="connsiteY4" fmla="*/ 5671202 h 5671202"/>
              <a:gd name="connsiteX5" fmla="*/ 0 w 5442377"/>
              <a:gd name="connsiteY5" fmla="*/ 5671202 h 5671202"/>
              <a:gd name="connsiteX6" fmla="*/ 5442377 w 5442377"/>
              <a:gd name="connsiteY6" fmla="*/ 0 h 5671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2377" h="5671202">
                <a:moveTo>
                  <a:pt x="5442377" y="0"/>
                </a:moveTo>
                <a:lnTo>
                  <a:pt x="5442377" y="171263"/>
                </a:lnTo>
                <a:lnTo>
                  <a:pt x="5442377" y="826186"/>
                </a:lnTo>
                <a:lnTo>
                  <a:pt x="5442377" y="5378671"/>
                </a:lnTo>
                <a:lnTo>
                  <a:pt x="5442377" y="5671202"/>
                </a:lnTo>
                <a:lnTo>
                  <a:pt x="0" y="5671202"/>
                </a:lnTo>
                <a:cubicBezTo>
                  <a:pt x="0" y="2508950"/>
                  <a:pt x="2639608" y="96819"/>
                  <a:pt x="54423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09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Resizab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B6A3-1C35-01F1-0B0C-D49BFAAE14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695" y="534458"/>
            <a:ext cx="10515600" cy="1325563"/>
          </a:xfrm>
        </p:spPr>
        <p:txBody>
          <a:bodyPr/>
          <a:lstStyle/>
          <a:p>
            <a:r>
              <a:rPr lang="en-GB"/>
              <a:t>Example title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FEDA0-53F9-4B0B-3B52-79E81241B8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0471" y="1839702"/>
            <a:ext cx="5533440" cy="4279900"/>
          </a:xfrm>
        </p:spPr>
        <p:txBody>
          <a:bodyPr>
            <a:noAutofit/>
          </a:bodyPr>
          <a:lstStyle>
            <a:lvl1pPr marL="0" indent="0">
              <a:lnSpc>
                <a:spcPts val="2700"/>
              </a:lnSpc>
              <a:buNone/>
              <a:defRPr sz="1800"/>
            </a:lvl1pPr>
          </a:lstStyle>
          <a:p>
            <a:pPr lvl="0"/>
            <a:r>
              <a:rPr lang="en-GB">
                <a:effectLst/>
              </a:rPr>
              <a:t>Lorem ipsum </a:t>
            </a:r>
            <a:r>
              <a:rPr lang="en-GB" err="1">
                <a:effectLst/>
              </a:rPr>
              <a:t>dolor</a:t>
            </a:r>
            <a:r>
              <a:rPr lang="en-GB">
                <a:effectLst/>
              </a:rPr>
              <a:t> sit </a:t>
            </a:r>
            <a:r>
              <a:rPr lang="en-GB" err="1">
                <a:effectLst/>
              </a:rPr>
              <a:t>amet</a:t>
            </a:r>
            <a:r>
              <a:rPr lang="en-GB">
                <a:effectLst/>
              </a:rPr>
              <a:t>, </a:t>
            </a:r>
            <a:r>
              <a:rPr lang="en-GB" err="1">
                <a:effectLst/>
              </a:rPr>
              <a:t>consectetur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adipiscing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elit</a:t>
            </a:r>
            <a:r>
              <a:rPr lang="en-GB">
                <a:effectLst/>
              </a:rPr>
              <a:t>. </a:t>
            </a:r>
            <a:r>
              <a:rPr lang="en-GB" err="1">
                <a:effectLst/>
              </a:rPr>
              <a:t>Sed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hendrerit</a:t>
            </a:r>
            <a:r>
              <a:rPr lang="en-GB">
                <a:effectLst/>
              </a:rPr>
              <a:t> semper </a:t>
            </a:r>
            <a:r>
              <a:rPr lang="en-GB" err="1">
                <a:effectLst/>
              </a:rPr>
              <a:t>leo</a:t>
            </a:r>
            <a:r>
              <a:rPr lang="en-GB">
                <a:effectLst/>
              </a:rPr>
              <a:t>, </a:t>
            </a:r>
            <a:r>
              <a:rPr lang="en-GB" err="1">
                <a:effectLst/>
              </a:rPr>
              <a:t>nec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accumsan</a:t>
            </a:r>
            <a:r>
              <a:rPr lang="en-GB">
                <a:effectLst/>
              </a:rPr>
              <a:t> nisi </a:t>
            </a:r>
            <a:r>
              <a:rPr lang="en-GB" err="1">
                <a:effectLst/>
              </a:rPr>
              <a:t>finibus</a:t>
            </a:r>
            <a:r>
              <a:rPr lang="en-GB">
                <a:effectLst/>
              </a:rPr>
              <a:t> vel. Ut </a:t>
            </a:r>
            <a:r>
              <a:rPr lang="en-GB" err="1">
                <a:effectLst/>
              </a:rPr>
              <a:t>sodales</a:t>
            </a:r>
            <a:r>
              <a:rPr lang="en-GB">
                <a:effectLst/>
              </a:rPr>
              <a:t>, dui </a:t>
            </a:r>
            <a:r>
              <a:rPr lang="en-GB" err="1">
                <a:effectLst/>
              </a:rPr>
              <a:t>vel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vulputate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vehicula</a:t>
            </a:r>
            <a:r>
              <a:rPr lang="en-GB">
                <a:effectLst/>
              </a:rPr>
              <a:t>, </a:t>
            </a:r>
            <a:r>
              <a:rPr lang="en-GB" err="1">
                <a:effectLst/>
              </a:rPr>
              <a:t>arcu</a:t>
            </a:r>
            <a:r>
              <a:rPr lang="en-GB">
                <a:effectLst/>
              </a:rPr>
              <a:t> nisi </a:t>
            </a:r>
            <a:r>
              <a:rPr lang="en-GB" err="1">
                <a:effectLst/>
              </a:rPr>
              <a:t>suscipit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justo</a:t>
            </a:r>
            <a:r>
              <a:rPr lang="en-GB">
                <a:effectLst/>
              </a:rPr>
              <a:t>, ac </a:t>
            </a:r>
            <a:r>
              <a:rPr lang="en-GB" err="1">
                <a:effectLst/>
              </a:rPr>
              <a:t>tincidunt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dolor</a:t>
            </a:r>
            <a:r>
              <a:rPr lang="en-GB">
                <a:effectLst/>
              </a:rPr>
              <a:t> dui a </a:t>
            </a:r>
            <a:r>
              <a:rPr lang="en-GB" err="1">
                <a:effectLst/>
              </a:rPr>
              <a:t>purus</a:t>
            </a:r>
            <a:r>
              <a:rPr lang="en-GB">
                <a:effectLst/>
              </a:rPr>
              <a:t>. Maecenas auctor </a:t>
            </a:r>
            <a:r>
              <a:rPr lang="en-GB" err="1">
                <a:effectLst/>
              </a:rPr>
              <a:t>tincidunt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quam</a:t>
            </a:r>
            <a:r>
              <a:rPr lang="en-GB">
                <a:effectLst/>
              </a:rPr>
              <a:t>, ac </a:t>
            </a:r>
            <a:r>
              <a:rPr lang="en-GB" err="1">
                <a:effectLst/>
              </a:rPr>
              <a:t>facilisis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purus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efficitur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ut.</a:t>
            </a:r>
            <a:r>
              <a:rPr lang="en-GB">
                <a:effectLst/>
              </a:rPr>
              <a:t> Integer ac </a:t>
            </a:r>
            <a:r>
              <a:rPr lang="en-GB" err="1">
                <a:effectLst/>
              </a:rPr>
              <a:t>tortor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eu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velit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interdum</a:t>
            </a:r>
            <a:r>
              <a:rPr lang="en-GB">
                <a:effectLst/>
              </a:rPr>
              <a:t> lacinia et sit.</a:t>
            </a:r>
          </a:p>
          <a:p>
            <a:pPr lvl="0"/>
            <a:r>
              <a:rPr lang="en-GB" err="1">
                <a:effectLst/>
              </a:rPr>
              <a:t>Vivamus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nec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lectus</a:t>
            </a:r>
            <a:r>
              <a:rPr lang="en-GB">
                <a:effectLst/>
              </a:rPr>
              <a:t> id </a:t>
            </a:r>
            <a:r>
              <a:rPr lang="en-GB" err="1">
                <a:effectLst/>
              </a:rPr>
              <a:t>justo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consequat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ultricies</a:t>
            </a:r>
            <a:r>
              <a:rPr lang="en-GB">
                <a:effectLst/>
              </a:rPr>
              <a:t>. In hac </a:t>
            </a:r>
            <a:r>
              <a:rPr lang="en-GB" err="1">
                <a:effectLst/>
              </a:rPr>
              <a:t>habitasse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platea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dictumst</a:t>
            </a:r>
            <a:r>
              <a:rPr lang="en-GB">
                <a:effectLst/>
              </a:rPr>
              <a:t>. </a:t>
            </a:r>
            <a:r>
              <a:rPr lang="en-GB" err="1">
                <a:effectLst/>
              </a:rPr>
              <a:t>Fusce</a:t>
            </a:r>
            <a:r>
              <a:rPr lang="en-GB">
                <a:effectLst/>
              </a:rPr>
              <a:t> vestibulum libero at nisi </a:t>
            </a:r>
            <a:r>
              <a:rPr lang="en-GB" err="1">
                <a:effectLst/>
              </a:rPr>
              <a:t>ullamcorper</a:t>
            </a:r>
            <a:r>
              <a:rPr lang="en-GB">
                <a:effectLst/>
              </a:rPr>
              <a:t>, a </a:t>
            </a:r>
            <a:r>
              <a:rPr lang="en-GB" err="1">
                <a:effectLst/>
              </a:rPr>
              <a:t>dapibus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lectus</a:t>
            </a:r>
            <a:r>
              <a:rPr lang="en-GB">
                <a:effectLst/>
              </a:rPr>
              <a:t> gravida. </a:t>
            </a:r>
            <a:r>
              <a:rPr lang="en-GB" err="1">
                <a:effectLst/>
              </a:rPr>
              <a:t>Sed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sodales</a:t>
            </a:r>
            <a:r>
              <a:rPr lang="en-GB">
                <a:effectLst/>
              </a:rPr>
              <a:t>, </a:t>
            </a:r>
            <a:r>
              <a:rPr lang="en-GB" err="1">
                <a:effectLst/>
              </a:rPr>
              <a:t>purus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nec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aliquet</a:t>
            </a:r>
            <a:r>
              <a:rPr lang="en-GB">
                <a:effectLst/>
              </a:rPr>
              <a:t> fermentum. </a:t>
            </a:r>
            <a:r>
              <a:rPr lang="en-GB" err="1">
                <a:effectLst/>
              </a:rPr>
              <a:t>Sed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sodales</a:t>
            </a:r>
            <a:r>
              <a:rPr lang="en-GB">
                <a:effectLst/>
              </a:rPr>
              <a:t>, </a:t>
            </a:r>
            <a:r>
              <a:rPr lang="en-GB" err="1">
                <a:effectLst/>
              </a:rPr>
              <a:t>purus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nec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aliquet</a:t>
            </a:r>
            <a:r>
              <a:rPr lang="en-GB">
                <a:effectLst/>
              </a:rPr>
              <a:t> fermentum. </a:t>
            </a:r>
            <a:r>
              <a:rPr lang="en-GB" err="1">
                <a:effectLst/>
              </a:rPr>
              <a:t>Sed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sodales</a:t>
            </a:r>
            <a:r>
              <a:rPr lang="en-GB">
                <a:effectLst/>
              </a:rPr>
              <a:t>, </a:t>
            </a:r>
            <a:r>
              <a:rPr lang="en-GB" err="1">
                <a:effectLst/>
              </a:rPr>
              <a:t>purus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nec</a:t>
            </a:r>
            <a:r>
              <a:rPr lang="en-GB">
                <a:effectLst/>
              </a:rPr>
              <a:t> fermentum.</a:t>
            </a:r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64CEED-5AE5-5967-EA26-D37F006632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49082" y="1792465"/>
            <a:ext cx="5007932" cy="4384497"/>
          </a:xfrm>
          <a:prstGeom prst="roundRect">
            <a:avLst>
              <a:gd name="adj" fmla="val 5851"/>
            </a:avLst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42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B6A3-1C35-01F1-0B0C-D49BFAAE14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695" y="534458"/>
            <a:ext cx="10515600" cy="1325563"/>
          </a:xfrm>
        </p:spPr>
        <p:txBody>
          <a:bodyPr/>
          <a:lstStyle/>
          <a:p>
            <a:r>
              <a:rPr lang="en-GB"/>
              <a:t>Example title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FEDA0-53F9-4B0B-3B52-79E81241B8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695" y="1826156"/>
            <a:ext cx="8089052" cy="4279900"/>
          </a:xfrm>
        </p:spPr>
        <p:txBody>
          <a:bodyPr>
            <a:noAutofit/>
          </a:bodyPr>
          <a:lstStyle>
            <a:lvl1pPr marL="342900" indent="-342900">
              <a:lnSpc>
                <a:spcPts val="2700"/>
              </a:lnSpc>
              <a:spcAft>
                <a:spcPts val="1400"/>
              </a:spcAft>
              <a:buFont typeface="Arial" panose="020B0604020202020204" pitchFamily="34" charset="0"/>
              <a:buChar char="•"/>
              <a:defRPr sz="1800" spc="0" baseline="0"/>
            </a:lvl1pPr>
          </a:lstStyle>
          <a:p>
            <a:pPr lvl="0"/>
            <a:r>
              <a:rPr lang="en-GB">
                <a:effectLst/>
              </a:rPr>
              <a:t>Lorem ipsum </a:t>
            </a:r>
            <a:r>
              <a:rPr lang="en-GB" err="1">
                <a:effectLst/>
              </a:rPr>
              <a:t>dolor</a:t>
            </a:r>
            <a:r>
              <a:rPr lang="en-GB">
                <a:effectLst/>
              </a:rPr>
              <a:t> sit </a:t>
            </a:r>
            <a:r>
              <a:rPr lang="en-GB" err="1">
                <a:effectLst/>
              </a:rPr>
              <a:t>amet</a:t>
            </a:r>
            <a:r>
              <a:rPr lang="en-GB">
                <a:effectLst/>
              </a:rPr>
              <a:t>, </a:t>
            </a:r>
            <a:r>
              <a:rPr lang="en-GB" err="1">
                <a:effectLst/>
              </a:rPr>
              <a:t>consectetur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adipiscing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elit</a:t>
            </a:r>
            <a:r>
              <a:rPr lang="en-GB">
                <a:effectLst/>
              </a:rPr>
              <a:t>. </a:t>
            </a:r>
            <a:r>
              <a:rPr lang="en-GB" err="1">
                <a:effectLst/>
              </a:rPr>
              <a:t>Sed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hendrerit</a:t>
            </a:r>
            <a:r>
              <a:rPr lang="en-GB">
                <a:effectLst/>
              </a:rPr>
              <a:t> semper </a:t>
            </a:r>
            <a:r>
              <a:rPr lang="en-GB" err="1">
                <a:effectLst/>
              </a:rPr>
              <a:t>leo</a:t>
            </a:r>
            <a:r>
              <a:rPr lang="en-GB">
                <a:effectLst/>
              </a:rPr>
              <a:t>, </a:t>
            </a:r>
            <a:r>
              <a:rPr lang="en-GB" err="1">
                <a:effectLst/>
              </a:rPr>
              <a:t>nec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accumsan</a:t>
            </a:r>
            <a:r>
              <a:rPr lang="en-GB">
                <a:effectLst/>
              </a:rPr>
              <a:t> nisi </a:t>
            </a:r>
            <a:r>
              <a:rPr lang="en-GB" err="1">
                <a:effectLst/>
              </a:rPr>
              <a:t>finibus</a:t>
            </a:r>
            <a:r>
              <a:rPr lang="en-GB">
                <a:effectLst/>
              </a:rPr>
              <a:t> vel. Ut </a:t>
            </a:r>
            <a:r>
              <a:rPr lang="en-GB" err="1">
                <a:effectLst/>
              </a:rPr>
              <a:t>sodales</a:t>
            </a:r>
            <a:r>
              <a:rPr lang="en-GB">
                <a:effectLst/>
              </a:rPr>
              <a:t>, dui </a:t>
            </a:r>
            <a:r>
              <a:rPr lang="en-GB" err="1">
                <a:effectLst/>
              </a:rPr>
              <a:t>vel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vulputate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vehicula</a:t>
            </a:r>
            <a:r>
              <a:rPr lang="en-GB">
                <a:effectLst/>
              </a:rPr>
              <a:t>.</a:t>
            </a:r>
          </a:p>
          <a:p>
            <a:pPr lvl="0"/>
            <a:r>
              <a:rPr lang="en-GB" err="1">
                <a:effectLst/>
              </a:rPr>
              <a:t>Vivamus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nec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lectus</a:t>
            </a:r>
            <a:r>
              <a:rPr lang="en-GB">
                <a:effectLst/>
              </a:rPr>
              <a:t> id </a:t>
            </a:r>
            <a:r>
              <a:rPr lang="en-GB" err="1">
                <a:effectLst/>
              </a:rPr>
              <a:t>justo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consequat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ultricies</a:t>
            </a:r>
            <a:r>
              <a:rPr lang="en-GB">
                <a:effectLst/>
              </a:rPr>
              <a:t>. In hac </a:t>
            </a:r>
            <a:r>
              <a:rPr lang="en-GB" err="1">
                <a:effectLst/>
              </a:rPr>
              <a:t>habitasse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platea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dictumst</a:t>
            </a:r>
            <a:r>
              <a:rPr lang="en-GB">
                <a:effectLst/>
              </a:rPr>
              <a:t>. </a:t>
            </a:r>
            <a:r>
              <a:rPr lang="en-GB" err="1">
                <a:effectLst/>
              </a:rPr>
              <a:t>Fusce</a:t>
            </a:r>
            <a:r>
              <a:rPr lang="en-GB">
                <a:effectLst/>
              </a:rPr>
              <a:t> vestibulum libero at nisi </a:t>
            </a:r>
            <a:r>
              <a:rPr lang="en-GB" err="1">
                <a:effectLst/>
              </a:rPr>
              <a:t>ullamcorper</a:t>
            </a:r>
            <a:r>
              <a:rPr lang="en-GB">
                <a:effectLst/>
              </a:rPr>
              <a:t>, a </a:t>
            </a:r>
            <a:r>
              <a:rPr lang="en-GB" err="1">
                <a:effectLst/>
              </a:rPr>
              <a:t>dapibus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lectus</a:t>
            </a:r>
            <a:r>
              <a:rPr lang="en-GB">
                <a:effectLst/>
              </a:rPr>
              <a:t> gravida. </a:t>
            </a:r>
            <a:r>
              <a:rPr lang="en-GB" err="1">
                <a:effectLst/>
              </a:rPr>
              <a:t>Sed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sodales</a:t>
            </a:r>
            <a:r>
              <a:rPr lang="en-GB">
                <a:effectLst/>
              </a:rPr>
              <a:t>, </a:t>
            </a:r>
            <a:r>
              <a:rPr lang="en-GB" err="1">
                <a:effectLst/>
              </a:rPr>
              <a:t>purus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nec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aliquet</a:t>
            </a:r>
            <a:r>
              <a:rPr lang="en-GB">
                <a:effectLst/>
              </a:rPr>
              <a:t> fermentum.</a:t>
            </a:r>
          </a:p>
          <a:p>
            <a:pPr lvl="0"/>
            <a:r>
              <a:rPr lang="en-GB" err="1">
                <a:effectLst/>
              </a:rPr>
              <a:t>Velit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justo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ultrices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velit</a:t>
            </a:r>
            <a:r>
              <a:rPr lang="en-GB">
                <a:effectLst/>
              </a:rPr>
              <a:t>, sit </a:t>
            </a:r>
            <a:r>
              <a:rPr lang="en-GB" err="1">
                <a:effectLst/>
              </a:rPr>
              <a:t>amet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finibus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tortor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elit</a:t>
            </a:r>
            <a:r>
              <a:rPr lang="en-GB">
                <a:effectLst/>
              </a:rPr>
              <a:t> sit </a:t>
            </a:r>
            <a:r>
              <a:rPr lang="en-GB" err="1">
                <a:effectLst/>
              </a:rPr>
              <a:t>amet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augue</a:t>
            </a:r>
            <a:r>
              <a:rPr lang="en-GB">
                <a:effectLst/>
              </a:rPr>
              <a:t>. </a:t>
            </a:r>
            <a:r>
              <a:rPr lang="en-GB" err="1">
                <a:effectLst/>
              </a:rPr>
              <a:t>Quisque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euismod</a:t>
            </a:r>
            <a:r>
              <a:rPr lang="en-GB">
                <a:effectLst/>
              </a:rPr>
              <a:t> auctor nisi, et </a:t>
            </a:r>
            <a:r>
              <a:rPr lang="en-GB" err="1">
                <a:effectLst/>
              </a:rPr>
              <a:t>tristique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elit</a:t>
            </a:r>
            <a:r>
              <a:rPr lang="en-GB">
                <a:effectLst/>
              </a:rPr>
              <a:t> cursus vitae. </a:t>
            </a:r>
            <a:r>
              <a:rPr lang="en-GB" err="1">
                <a:effectLst/>
              </a:rPr>
              <a:t>Nulla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facilisi</a:t>
            </a:r>
            <a:r>
              <a:rPr lang="en-GB">
                <a:effectLst/>
              </a:rPr>
              <a:t>. </a:t>
            </a:r>
            <a:r>
              <a:rPr lang="en-GB" err="1">
                <a:effectLst/>
              </a:rPr>
              <a:t>Curabitur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tincid</a:t>
            </a:r>
            <a:r>
              <a:rPr lang="en-GB">
                <a:effectLst/>
              </a:rPr>
              <a:t>. </a:t>
            </a:r>
          </a:p>
          <a:p>
            <a:pPr lvl="0"/>
            <a:r>
              <a:rPr lang="en-GB" err="1">
                <a:effectLst/>
              </a:rPr>
              <a:t>Velit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justo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ultrices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velit</a:t>
            </a:r>
            <a:r>
              <a:rPr lang="en-GB">
                <a:effectLst/>
              </a:rPr>
              <a:t>, sit </a:t>
            </a:r>
            <a:r>
              <a:rPr lang="en-GB" err="1">
                <a:effectLst/>
              </a:rPr>
              <a:t>amet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finibus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tortor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elit</a:t>
            </a:r>
            <a:r>
              <a:rPr lang="en-GB">
                <a:effectLst/>
              </a:rPr>
              <a:t> sit </a:t>
            </a:r>
            <a:r>
              <a:rPr lang="en-GB" err="1">
                <a:effectLst/>
              </a:rPr>
              <a:t>amet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augue</a:t>
            </a:r>
            <a:r>
              <a:rPr lang="en-GB">
                <a:effectLst/>
              </a:rPr>
              <a:t>. </a:t>
            </a:r>
            <a:r>
              <a:rPr lang="en-GB" err="1">
                <a:effectLst/>
              </a:rPr>
              <a:t>Quisque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euismod</a:t>
            </a:r>
            <a:r>
              <a:rPr lang="en-GB">
                <a:effectLst/>
              </a:rPr>
              <a:t> auctor nisi, et </a:t>
            </a:r>
            <a:r>
              <a:rPr lang="en-GB" err="1">
                <a:effectLst/>
              </a:rPr>
              <a:t>tristique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elit</a:t>
            </a:r>
            <a:r>
              <a:rPr lang="en-GB">
                <a:effectLst/>
              </a:rPr>
              <a:t> cursus vitae. </a:t>
            </a:r>
            <a:r>
              <a:rPr lang="en-GB" err="1">
                <a:effectLst/>
              </a:rPr>
              <a:t>Nulla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facilisi</a:t>
            </a:r>
            <a:r>
              <a:rPr lang="en-GB">
                <a:effectLst/>
              </a:rPr>
              <a:t>. </a:t>
            </a:r>
            <a:endParaRPr lang="en-GB"/>
          </a:p>
        </p:txBody>
      </p:sp>
      <p:sp>
        <p:nvSpPr>
          <p:cNvPr id="9" name="Slide Number Placeholder 14">
            <a:extLst>
              <a:ext uri="{FF2B5EF4-FFF2-40B4-BE49-F238E27FC236}">
                <a16:creationId xmlns:a16="http://schemas.microsoft.com/office/drawing/2014/main" id="{341BF005-F903-11D4-6C87-E29CE2F2D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0390E37-E81B-D94E-8F4C-F7866DC26F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4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2F96-DB50-49EB-B90B-7A078FAD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51A90-6F41-4AFE-90F7-6349E3CBC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6B2E8-6F57-45A4-AC6C-D6069B8FA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B9C1-C664-4268-8AF7-A90DCF12CAC8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D2BC0-CE39-4E33-BE3D-DBDCFA6FD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00E7A-EE87-4B2A-B928-A73F72CA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3049-66C7-4875-A02F-68A21F090D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874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56C9-40F4-25C2-AB3F-47395D3525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1549" y="2491980"/>
            <a:ext cx="7764624" cy="1677243"/>
          </a:xfrm>
        </p:spPr>
        <p:txBody>
          <a:bodyPr anchor="b">
            <a:normAutofit/>
          </a:bodyPr>
          <a:lstStyle>
            <a:lvl1pPr algn="l">
              <a:defRPr sz="5800"/>
            </a:lvl1pPr>
          </a:lstStyle>
          <a:p>
            <a:r>
              <a:rPr lang="en-GB">
                <a:effectLst/>
              </a:rPr>
              <a:t>This is the title of </a:t>
            </a:r>
            <a:br>
              <a:rPr lang="en-GB">
                <a:effectLst/>
              </a:rPr>
            </a:br>
            <a:r>
              <a:rPr lang="en-GB">
                <a:effectLst/>
              </a:rPr>
              <a:t>the presentation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A89C3-DF8F-91C4-5C2C-3B54E95C2C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669" y="4442620"/>
            <a:ext cx="3861316" cy="365125"/>
          </a:xfrm>
        </p:spPr>
        <p:txBody>
          <a:bodyPr>
            <a:noAutofit/>
          </a:bodyPr>
          <a:lstStyle>
            <a:lvl1pPr marL="0" indent="0" algn="l">
              <a:buNone/>
              <a:defRPr sz="27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Example sub-header</a:t>
            </a:r>
            <a:endParaRPr lang="en-US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5953A8C8-2A8E-FE9E-D4C8-8005EC111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604" y="809162"/>
            <a:ext cx="2870791" cy="629559"/>
          </a:xfrm>
          <a:prstGeom prst="rect">
            <a:avLst/>
          </a:prstGeom>
        </p:spPr>
      </p:pic>
      <p:pic>
        <p:nvPicPr>
          <p:cNvPr id="22" name="Picture 21" descr="A close-up of a sign&#10;&#10;Description automatically generated">
            <a:extLst>
              <a:ext uri="{FF2B5EF4-FFF2-40B4-BE49-F238E27FC236}">
                <a16:creationId xmlns:a16="http://schemas.microsoft.com/office/drawing/2014/main" id="{68E15A83-C105-6231-2088-1335D779001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080205" y="631456"/>
            <a:ext cx="2261191" cy="749140"/>
          </a:xfrm>
          <a:prstGeom prst="rect">
            <a:avLst/>
          </a:prstGeom>
        </p:spPr>
      </p:pic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B59CAEA-0C91-384B-37F6-3CDFB7A40B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82733" y="1935117"/>
            <a:ext cx="5509267" cy="4850216"/>
          </a:xfrm>
          <a:custGeom>
            <a:avLst/>
            <a:gdLst>
              <a:gd name="connsiteX0" fmla="*/ 4125218 w 5509267"/>
              <a:gd name="connsiteY0" fmla="*/ 0 h 4850216"/>
              <a:gd name="connsiteX1" fmla="*/ 5509267 w 5509267"/>
              <a:gd name="connsiteY1" fmla="*/ 0 h 4850216"/>
              <a:gd name="connsiteX2" fmla="*/ 5509267 w 5509267"/>
              <a:gd name="connsiteY2" fmla="*/ 1025249 h 4850216"/>
              <a:gd name="connsiteX3" fmla="*/ 5509267 w 5509267"/>
              <a:gd name="connsiteY3" fmla="*/ 2064733 h 4850216"/>
              <a:gd name="connsiteX4" fmla="*/ 5509267 w 5509267"/>
              <a:gd name="connsiteY4" fmla="*/ 4850216 h 4850216"/>
              <a:gd name="connsiteX5" fmla="*/ 64707 w 5509267"/>
              <a:gd name="connsiteY5" fmla="*/ 4850216 h 4850216"/>
              <a:gd name="connsiteX6" fmla="*/ 0 w 5509267"/>
              <a:gd name="connsiteY6" fmla="*/ 4119462 h 4850216"/>
              <a:gd name="connsiteX7" fmla="*/ 4125218 w 5509267"/>
              <a:gd name="connsiteY7" fmla="*/ 0 h 485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09267" h="4850216">
                <a:moveTo>
                  <a:pt x="4125218" y="0"/>
                </a:moveTo>
                <a:cubicBezTo>
                  <a:pt x="4496940" y="0"/>
                  <a:pt x="4972933" y="0"/>
                  <a:pt x="5509267" y="0"/>
                </a:cubicBezTo>
                <a:lnTo>
                  <a:pt x="5509267" y="1025249"/>
                </a:lnTo>
                <a:lnTo>
                  <a:pt x="5509267" y="2064733"/>
                </a:lnTo>
                <a:lnTo>
                  <a:pt x="5509267" y="4850216"/>
                </a:lnTo>
                <a:lnTo>
                  <a:pt x="64707" y="4850216"/>
                </a:lnTo>
                <a:cubicBezTo>
                  <a:pt x="22190" y="4613050"/>
                  <a:pt x="0" y="4368844"/>
                  <a:pt x="0" y="4119462"/>
                </a:cubicBezTo>
                <a:cubicBezTo>
                  <a:pt x="0" y="1844346"/>
                  <a:pt x="1846923" y="0"/>
                  <a:pt x="412521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301DD6-9D78-B531-24C0-021B75F0655A}"/>
              </a:ext>
            </a:extLst>
          </p:cNvPr>
          <p:cNvSpPr/>
          <p:nvPr userDrawn="1"/>
        </p:nvSpPr>
        <p:spPr>
          <a:xfrm>
            <a:off x="4064965" y="6786000"/>
            <a:ext cx="4064399" cy="7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94C990-3152-5EC2-19CF-4AD01B500B57}"/>
              </a:ext>
            </a:extLst>
          </p:cNvPr>
          <p:cNvSpPr/>
          <p:nvPr userDrawn="1"/>
        </p:nvSpPr>
        <p:spPr>
          <a:xfrm>
            <a:off x="8127601" y="6786000"/>
            <a:ext cx="4064399" cy="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0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Dar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551F9C-AA06-206B-3DFC-247E8F8AC3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285754" y="631456"/>
            <a:ext cx="2038101" cy="74914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173D8B9C-A232-8A25-D920-8CE1CD4DFF7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50605" y="809162"/>
            <a:ext cx="2870789" cy="6295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BB56C9-40F4-25C2-AB3F-47395D3525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1549" y="2491980"/>
            <a:ext cx="7764624" cy="1677243"/>
          </a:xfrm>
        </p:spPr>
        <p:txBody>
          <a:bodyPr anchor="b">
            <a:normAutofit/>
          </a:bodyPr>
          <a:lstStyle>
            <a:lvl1pPr algn="l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GB">
                <a:effectLst/>
              </a:rPr>
              <a:t>This is the title of </a:t>
            </a:r>
            <a:br>
              <a:rPr lang="en-GB">
                <a:effectLst/>
              </a:rPr>
            </a:br>
            <a:r>
              <a:rPr lang="en-GB">
                <a:effectLst/>
              </a:rPr>
              <a:t>the presentation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A89C3-DF8F-91C4-5C2C-3B54E95C2C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669" y="4442620"/>
            <a:ext cx="3861316" cy="365125"/>
          </a:xfrm>
        </p:spPr>
        <p:txBody>
          <a:bodyPr>
            <a:noAutofit/>
          </a:bodyPr>
          <a:lstStyle>
            <a:lvl1pPr marL="0" indent="0" algn="l">
              <a:buNone/>
              <a:defRPr sz="27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Example sub-header</a:t>
            </a:r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B59CAEA-0C91-384B-37F6-3CDFB7A40B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82733" y="1935112"/>
            <a:ext cx="5509267" cy="4850216"/>
          </a:xfrm>
          <a:custGeom>
            <a:avLst/>
            <a:gdLst>
              <a:gd name="connsiteX0" fmla="*/ 4125218 w 5509267"/>
              <a:gd name="connsiteY0" fmla="*/ 0 h 4850216"/>
              <a:gd name="connsiteX1" fmla="*/ 5509267 w 5509267"/>
              <a:gd name="connsiteY1" fmla="*/ 0 h 4850216"/>
              <a:gd name="connsiteX2" fmla="*/ 5509267 w 5509267"/>
              <a:gd name="connsiteY2" fmla="*/ 1025249 h 4850216"/>
              <a:gd name="connsiteX3" fmla="*/ 5509267 w 5509267"/>
              <a:gd name="connsiteY3" fmla="*/ 2064733 h 4850216"/>
              <a:gd name="connsiteX4" fmla="*/ 5509267 w 5509267"/>
              <a:gd name="connsiteY4" fmla="*/ 4850216 h 4850216"/>
              <a:gd name="connsiteX5" fmla="*/ 64707 w 5509267"/>
              <a:gd name="connsiteY5" fmla="*/ 4850216 h 4850216"/>
              <a:gd name="connsiteX6" fmla="*/ 0 w 5509267"/>
              <a:gd name="connsiteY6" fmla="*/ 4119462 h 4850216"/>
              <a:gd name="connsiteX7" fmla="*/ 4125218 w 5509267"/>
              <a:gd name="connsiteY7" fmla="*/ 0 h 485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09267" h="4850216">
                <a:moveTo>
                  <a:pt x="4125218" y="0"/>
                </a:moveTo>
                <a:cubicBezTo>
                  <a:pt x="4496940" y="0"/>
                  <a:pt x="4972933" y="0"/>
                  <a:pt x="5509267" y="0"/>
                </a:cubicBezTo>
                <a:lnTo>
                  <a:pt x="5509267" y="1025249"/>
                </a:lnTo>
                <a:lnTo>
                  <a:pt x="5509267" y="2064733"/>
                </a:lnTo>
                <a:lnTo>
                  <a:pt x="5509267" y="4850216"/>
                </a:lnTo>
                <a:lnTo>
                  <a:pt x="64707" y="4850216"/>
                </a:lnTo>
                <a:cubicBezTo>
                  <a:pt x="22190" y="4613050"/>
                  <a:pt x="0" y="4368844"/>
                  <a:pt x="0" y="4119462"/>
                </a:cubicBezTo>
                <a:cubicBezTo>
                  <a:pt x="0" y="1844346"/>
                  <a:pt x="1846923" y="0"/>
                  <a:pt x="412521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301DD6-9D78-B531-24C0-021B75F0655A}"/>
              </a:ext>
            </a:extLst>
          </p:cNvPr>
          <p:cNvSpPr/>
          <p:nvPr userDrawn="1"/>
        </p:nvSpPr>
        <p:spPr>
          <a:xfrm>
            <a:off x="4064965" y="6786000"/>
            <a:ext cx="4064399" cy="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94C990-3152-5EC2-19CF-4AD01B500B57}"/>
              </a:ext>
            </a:extLst>
          </p:cNvPr>
          <p:cNvSpPr/>
          <p:nvPr userDrawn="1"/>
        </p:nvSpPr>
        <p:spPr>
          <a:xfrm>
            <a:off x="8127601" y="6786000"/>
            <a:ext cx="4064399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44D8EA-A672-6846-C041-D5AC363BC948}"/>
              </a:ext>
            </a:extLst>
          </p:cNvPr>
          <p:cNvSpPr txBox="1"/>
          <p:nvPr userDrawn="1"/>
        </p:nvSpPr>
        <p:spPr>
          <a:xfrm>
            <a:off x="3295291" y="67889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2AA21B-CCFE-B7BD-6A9D-87A7E53C01BE}"/>
              </a:ext>
            </a:extLst>
          </p:cNvPr>
          <p:cNvSpPr/>
          <p:nvPr userDrawn="1"/>
        </p:nvSpPr>
        <p:spPr>
          <a:xfrm>
            <a:off x="566" y="6786000"/>
            <a:ext cx="4064399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57A8E9-961C-6B32-EEC7-CA086250D495}"/>
              </a:ext>
            </a:extLst>
          </p:cNvPr>
          <p:cNvSpPr/>
          <p:nvPr userDrawn="1"/>
        </p:nvSpPr>
        <p:spPr>
          <a:xfrm>
            <a:off x="4064965" y="6786000"/>
            <a:ext cx="4064399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2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49E9807-481F-789A-A4A4-18908DDAA257}"/>
              </a:ext>
            </a:extLst>
          </p:cNvPr>
          <p:cNvSpPr txBox="1"/>
          <p:nvPr userDrawn="1"/>
        </p:nvSpPr>
        <p:spPr>
          <a:xfrm>
            <a:off x="673694" y="2515317"/>
            <a:ext cx="5734228" cy="895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800" b="1" i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5800" b="1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1349BE-906A-ADCF-254A-90974832D6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9578" y="4280572"/>
            <a:ext cx="5327709" cy="751898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5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Placeholder 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5CA63458-9D1B-FB23-96E4-5BE3EFB192D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9577" y="4531523"/>
            <a:ext cx="5327709" cy="512897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err="1"/>
              <a:t>placeholderemail@healthiertogther.org</a:t>
            </a:r>
            <a:endParaRPr lang="en-GB"/>
          </a:p>
          <a:p>
            <a:pPr lvl="0"/>
            <a:r>
              <a:rPr lang="en-GB"/>
              <a:t>01234567890</a:t>
            </a:r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6A58167-8AEE-B552-476D-68E309DA21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604" y="809162"/>
            <a:ext cx="2870791" cy="629559"/>
          </a:xfrm>
          <a:prstGeom prst="rect">
            <a:avLst/>
          </a:prstGeom>
        </p:spPr>
      </p:pic>
      <p:pic>
        <p:nvPicPr>
          <p:cNvPr id="3" name="Picture 2" descr="A close-up of a sign&#10;&#10;Description automatically generated">
            <a:extLst>
              <a:ext uri="{FF2B5EF4-FFF2-40B4-BE49-F238E27FC236}">
                <a16:creationId xmlns:a16="http://schemas.microsoft.com/office/drawing/2014/main" id="{67534328-D49C-520D-1788-15A143AC7D9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080205" y="631456"/>
            <a:ext cx="2261191" cy="74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9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(Dar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56C9-40F4-25C2-AB3F-47395D3525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670" y="2102049"/>
            <a:ext cx="5573746" cy="1677243"/>
          </a:xfrm>
        </p:spPr>
        <p:txBody>
          <a:bodyPr anchor="b">
            <a:normAutofit/>
          </a:bodyPr>
          <a:lstStyle>
            <a:lvl1pPr algn="l"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GB">
                <a:effectLst/>
              </a:rPr>
              <a:t>This is the title of </a:t>
            </a:r>
            <a:br>
              <a:rPr lang="en-GB">
                <a:effectLst/>
              </a:rPr>
            </a:br>
            <a:r>
              <a:rPr lang="en-GB">
                <a:effectLst/>
              </a:rPr>
              <a:t>a section slide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A89C3-DF8F-91C4-5C2C-3B54E95C2C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2395" y="3992037"/>
            <a:ext cx="3861316" cy="365125"/>
          </a:xfrm>
        </p:spPr>
        <p:txBody>
          <a:bodyPr>
            <a:noAutofit/>
          </a:bodyPr>
          <a:lstStyle>
            <a:lvl1pPr marL="0" indent="0" algn="l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Example sub-header</a:t>
            </a:r>
            <a:endParaRPr lang="en-US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5953A8C8-2A8E-FE9E-D4C8-8005EC111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50605" y="809162"/>
            <a:ext cx="2870789" cy="6295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E15A83-C105-6231-2088-1335D779001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85754" y="631456"/>
            <a:ext cx="2038101" cy="7491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DD967D-4A67-91D9-A7CC-CF9C0EDFAFCC}"/>
              </a:ext>
            </a:extLst>
          </p:cNvPr>
          <p:cNvSpPr/>
          <p:nvPr userDrawn="1"/>
        </p:nvSpPr>
        <p:spPr>
          <a:xfrm>
            <a:off x="566" y="6786000"/>
            <a:ext cx="4064399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89886E-B662-D2A8-DA98-6969C6B8F3DB}"/>
              </a:ext>
            </a:extLst>
          </p:cNvPr>
          <p:cNvSpPr/>
          <p:nvPr userDrawn="1"/>
        </p:nvSpPr>
        <p:spPr>
          <a:xfrm>
            <a:off x="4064965" y="6786000"/>
            <a:ext cx="4064399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C8EC3E-E7A1-C70F-D350-8EE458B62BA1}"/>
              </a:ext>
            </a:extLst>
          </p:cNvPr>
          <p:cNvSpPr/>
          <p:nvPr userDrawn="1"/>
        </p:nvSpPr>
        <p:spPr>
          <a:xfrm>
            <a:off x="8127601" y="6786000"/>
            <a:ext cx="4064399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E91CEAF-FF6E-8FD5-BFDA-E38D01BC48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86893" y="1650309"/>
            <a:ext cx="6001412" cy="5140114"/>
          </a:xfrm>
          <a:custGeom>
            <a:avLst/>
            <a:gdLst>
              <a:gd name="connsiteX0" fmla="*/ 3107437 w 6001412"/>
              <a:gd name="connsiteY0" fmla="*/ 0 h 5140114"/>
              <a:gd name="connsiteX1" fmla="*/ 6001412 w 6001412"/>
              <a:gd name="connsiteY1" fmla="*/ 0 h 5140114"/>
              <a:gd name="connsiteX2" fmla="*/ 6001412 w 6001412"/>
              <a:gd name="connsiteY2" fmla="*/ 1209937 h 5140114"/>
              <a:gd name="connsiteX3" fmla="*/ 6001412 w 6001412"/>
              <a:gd name="connsiteY3" fmla="*/ 2458112 h 5140114"/>
              <a:gd name="connsiteX4" fmla="*/ 6001412 w 6001412"/>
              <a:gd name="connsiteY4" fmla="*/ 5140114 h 5140114"/>
              <a:gd name="connsiteX5" fmla="*/ 755013 w 6001412"/>
              <a:gd name="connsiteY5" fmla="*/ 5140114 h 5140114"/>
              <a:gd name="connsiteX6" fmla="*/ 0 w 6001412"/>
              <a:gd name="connsiteY6" fmla="*/ 3108803 h 5140114"/>
              <a:gd name="connsiteX7" fmla="*/ 3107437 w 6001412"/>
              <a:gd name="connsiteY7" fmla="*/ 0 h 51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1412" h="5140114">
                <a:moveTo>
                  <a:pt x="3107437" y="0"/>
                </a:moveTo>
                <a:cubicBezTo>
                  <a:pt x="3775063" y="0"/>
                  <a:pt x="4889204" y="0"/>
                  <a:pt x="6001412" y="0"/>
                </a:cubicBezTo>
                <a:lnTo>
                  <a:pt x="6001412" y="1209937"/>
                </a:lnTo>
                <a:lnTo>
                  <a:pt x="6001412" y="2458112"/>
                </a:lnTo>
                <a:lnTo>
                  <a:pt x="6001412" y="5140114"/>
                </a:lnTo>
                <a:lnTo>
                  <a:pt x="755013" y="5140114"/>
                </a:lnTo>
                <a:cubicBezTo>
                  <a:pt x="284547" y="4595284"/>
                  <a:pt x="0" y="3885290"/>
                  <a:pt x="0" y="3108803"/>
                </a:cubicBezTo>
                <a:cubicBezTo>
                  <a:pt x="0" y="1391855"/>
                  <a:pt x="1391244" y="0"/>
                  <a:pt x="310743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12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56C9-40F4-25C2-AB3F-47395D3525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669" y="2102049"/>
            <a:ext cx="5590999" cy="1677243"/>
          </a:xfrm>
        </p:spPr>
        <p:txBody>
          <a:bodyPr anchor="b">
            <a:normAutofit/>
          </a:bodyPr>
          <a:lstStyle>
            <a:lvl1pPr algn="l"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>
                <a:effectLst/>
              </a:rPr>
              <a:t>This is the title of </a:t>
            </a:r>
            <a:br>
              <a:rPr lang="en-GB">
                <a:effectLst/>
              </a:rPr>
            </a:br>
            <a:r>
              <a:rPr lang="en-GB">
                <a:effectLst/>
              </a:rPr>
              <a:t>a section slide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A89C3-DF8F-91C4-5C2C-3B54E95C2C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2395" y="3992037"/>
            <a:ext cx="3861316" cy="365125"/>
          </a:xfrm>
        </p:spPr>
        <p:txBody>
          <a:bodyPr>
            <a:noAutofit/>
          </a:bodyPr>
          <a:lstStyle>
            <a:lvl1pPr marL="0" indent="0" algn="l">
              <a:buNone/>
              <a:defRPr sz="25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Example sub-header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DD967D-4A67-91D9-A7CC-CF9C0EDFAFCC}"/>
              </a:ext>
            </a:extLst>
          </p:cNvPr>
          <p:cNvSpPr/>
          <p:nvPr userDrawn="1"/>
        </p:nvSpPr>
        <p:spPr>
          <a:xfrm>
            <a:off x="566" y="6786000"/>
            <a:ext cx="4064399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89886E-B662-D2A8-DA98-6969C6B8F3DB}"/>
              </a:ext>
            </a:extLst>
          </p:cNvPr>
          <p:cNvSpPr/>
          <p:nvPr userDrawn="1"/>
        </p:nvSpPr>
        <p:spPr>
          <a:xfrm>
            <a:off x="4064965" y="6786000"/>
            <a:ext cx="4064399" cy="7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C8EC3E-E7A1-C70F-D350-8EE458B62BA1}"/>
              </a:ext>
            </a:extLst>
          </p:cNvPr>
          <p:cNvSpPr/>
          <p:nvPr userDrawn="1"/>
        </p:nvSpPr>
        <p:spPr>
          <a:xfrm>
            <a:off x="8127601" y="6786000"/>
            <a:ext cx="4064399" cy="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E91CEAF-FF6E-8FD5-BFDA-E38D01BC48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90588" y="1645886"/>
            <a:ext cx="6001412" cy="5140114"/>
          </a:xfrm>
          <a:custGeom>
            <a:avLst/>
            <a:gdLst>
              <a:gd name="connsiteX0" fmla="*/ 3107437 w 6001412"/>
              <a:gd name="connsiteY0" fmla="*/ 0 h 5140114"/>
              <a:gd name="connsiteX1" fmla="*/ 6001412 w 6001412"/>
              <a:gd name="connsiteY1" fmla="*/ 0 h 5140114"/>
              <a:gd name="connsiteX2" fmla="*/ 6001412 w 6001412"/>
              <a:gd name="connsiteY2" fmla="*/ 1209937 h 5140114"/>
              <a:gd name="connsiteX3" fmla="*/ 6001412 w 6001412"/>
              <a:gd name="connsiteY3" fmla="*/ 2458112 h 5140114"/>
              <a:gd name="connsiteX4" fmla="*/ 6001412 w 6001412"/>
              <a:gd name="connsiteY4" fmla="*/ 5140114 h 5140114"/>
              <a:gd name="connsiteX5" fmla="*/ 755013 w 6001412"/>
              <a:gd name="connsiteY5" fmla="*/ 5140114 h 5140114"/>
              <a:gd name="connsiteX6" fmla="*/ 0 w 6001412"/>
              <a:gd name="connsiteY6" fmla="*/ 3108803 h 5140114"/>
              <a:gd name="connsiteX7" fmla="*/ 3107437 w 6001412"/>
              <a:gd name="connsiteY7" fmla="*/ 0 h 51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1412" h="5140114">
                <a:moveTo>
                  <a:pt x="3107437" y="0"/>
                </a:moveTo>
                <a:cubicBezTo>
                  <a:pt x="3775063" y="0"/>
                  <a:pt x="4889204" y="0"/>
                  <a:pt x="6001412" y="0"/>
                </a:cubicBezTo>
                <a:lnTo>
                  <a:pt x="6001412" y="1209937"/>
                </a:lnTo>
                <a:lnTo>
                  <a:pt x="6001412" y="2458112"/>
                </a:lnTo>
                <a:lnTo>
                  <a:pt x="6001412" y="5140114"/>
                </a:lnTo>
                <a:lnTo>
                  <a:pt x="755013" y="5140114"/>
                </a:lnTo>
                <a:cubicBezTo>
                  <a:pt x="284547" y="4595284"/>
                  <a:pt x="0" y="3885290"/>
                  <a:pt x="0" y="3108803"/>
                </a:cubicBezTo>
                <a:cubicBezTo>
                  <a:pt x="0" y="1391855"/>
                  <a:pt x="1391244" y="0"/>
                  <a:pt x="310743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542DDCE-6797-AA13-0FA7-65588D86BA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604" y="809162"/>
            <a:ext cx="2870791" cy="629559"/>
          </a:xfrm>
          <a:prstGeom prst="rect">
            <a:avLst/>
          </a:prstGeom>
        </p:spPr>
      </p:pic>
      <p:pic>
        <p:nvPicPr>
          <p:cNvPr id="10" name="Picture 9" descr="A close-up of a sign&#10;&#10;Description automatically generated">
            <a:extLst>
              <a:ext uri="{FF2B5EF4-FFF2-40B4-BE49-F238E27FC236}">
                <a16:creationId xmlns:a16="http://schemas.microsoft.com/office/drawing/2014/main" id="{EBE36A2D-7572-62E9-C3E7-532613D3A6A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080205" y="631456"/>
            <a:ext cx="2261191" cy="74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3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B6A3-1C35-01F1-0B0C-D49BFAAE14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695" y="534458"/>
            <a:ext cx="10515600" cy="1325563"/>
          </a:xfrm>
        </p:spPr>
        <p:txBody>
          <a:bodyPr/>
          <a:lstStyle/>
          <a:p>
            <a:r>
              <a:rPr lang="en-GB"/>
              <a:t>Example title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FEDA0-53F9-4B0B-3B52-79E81241B8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0470" y="1839702"/>
            <a:ext cx="8265157" cy="4279900"/>
          </a:xfrm>
        </p:spPr>
        <p:txBody>
          <a:bodyPr>
            <a:noAutofit/>
          </a:bodyPr>
          <a:lstStyle>
            <a:lvl1pPr marL="0" indent="0">
              <a:lnSpc>
                <a:spcPts val="2700"/>
              </a:lnSpc>
              <a:buNone/>
              <a:defRPr sz="1800"/>
            </a:lvl1pPr>
          </a:lstStyle>
          <a:p>
            <a:pPr lvl="0"/>
            <a:r>
              <a:rPr lang="en-GB">
                <a:effectLst/>
              </a:rPr>
              <a:t>Lorem ipsum </a:t>
            </a:r>
            <a:r>
              <a:rPr lang="en-GB" err="1">
                <a:effectLst/>
              </a:rPr>
              <a:t>dolor</a:t>
            </a:r>
            <a:r>
              <a:rPr lang="en-GB">
                <a:effectLst/>
              </a:rPr>
              <a:t> sit </a:t>
            </a:r>
            <a:r>
              <a:rPr lang="en-GB" err="1">
                <a:effectLst/>
              </a:rPr>
              <a:t>amet</a:t>
            </a:r>
            <a:r>
              <a:rPr lang="en-GB">
                <a:effectLst/>
              </a:rPr>
              <a:t>, </a:t>
            </a:r>
            <a:r>
              <a:rPr lang="en-GB" err="1">
                <a:effectLst/>
              </a:rPr>
              <a:t>consectetur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adipiscing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elit</a:t>
            </a:r>
            <a:r>
              <a:rPr lang="en-GB">
                <a:effectLst/>
              </a:rPr>
              <a:t>. </a:t>
            </a:r>
            <a:r>
              <a:rPr lang="en-GB" err="1">
                <a:effectLst/>
              </a:rPr>
              <a:t>Sed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hendrerit</a:t>
            </a:r>
            <a:r>
              <a:rPr lang="en-GB">
                <a:effectLst/>
              </a:rPr>
              <a:t> semper </a:t>
            </a:r>
            <a:r>
              <a:rPr lang="en-GB" err="1">
                <a:effectLst/>
              </a:rPr>
              <a:t>leo</a:t>
            </a:r>
            <a:r>
              <a:rPr lang="en-GB">
                <a:effectLst/>
              </a:rPr>
              <a:t>, </a:t>
            </a:r>
            <a:r>
              <a:rPr lang="en-GB" err="1">
                <a:effectLst/>
              </a:rPr>
              <a:t>nec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accumsan</a:t>
            </a:r>
            <a:r>
              <a:rPr lang="en-GB">
                <a:effectLst/>
              </a:rPr>
              <a:t> nisi </a:t>
            </a:r>
            <a:r>
              <a:rPr lang="en-GB" err="1">
                <a:effectLst/>
              </a:rPr>
              <a:t>finibus</a:t>
            </a:r>
            <a:r>
              <a:rPr lang="en-GB">
                <a:effectLst/>
              </a:rPr>
              <a:t> vel. Ut </a:t>
            </a:r>
            <a:r>
              <a:rPr lang="en-GB" err="1">
                <a:effectLst/>
              </a:rPr>
              <a:t>sodales</a:t>
            </a:r>
            <a:r>
              <a:rPr lang="en-GB">
                <a:effectLst/>
              </a:rPr>
              <a:t>, dui </a:t>
            </a:r>
            <a:r>
              <a:rPr lang="en-GB" err="1">
                <a:effectLst/>
              </a:rPr>
              <a:t>vel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vulputate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vehicula</a:t>
            </a:r>
            <a:r>
              <a:rPr lang="en-GB">
                <a:effectLst/>
              </a:rPr>
              <a:t>, </a:t>
            </a:r>
            <a:r>
              <a:rPr lang="en-GB" err="1">
                <a:effectLst/>
              </a:rPr>
              <a:t>arcu</a:t>
            </a:r>
            <a:r>
              <a:rPr lang="en-GB">
                <a:effectLst/>
              </a:rPr>
              <a:t> nisi </a:t>
            </a:r>
            <a:r>
              <a:rPr lang="en-GB" err="1">
                <a:effectLst/>
              </a:rPr>
              <a:t>suscipit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justo</a:t>
            </a:r>
            <a:r>
              <a:rPr lang="en-GB">
                <a:effectLst/>
              </a:rPr>
              <a:t>, ac </a:t>
            </a:r>
            <a:r>
              <a:rPr lang="en-GB" err="1">
                <a:effectLst/>
              </a:rPr>
              <a:t>tincidunt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dolor</a:t>
            </a:r>
            <a:r>
              <a:rPr lang="en-GB">
                <a:effectLst/>
              </a:rPr>
              <a:t> dui a </a:t>
            </a:r>
            <a:r>
              <a:rPr lang="en-GB" err="1">
                <a:effectLst/>
              </a:rPr>
              <a:t>purus</a:t>
            </a:r>
            <a:r>
              <a:rPr lang="en-GB">
                <a:effectLst/>
              </a:rPr>
              <a:t>. Maecenas auctor </a:t>
            </a:r>
            <a:r>
              <a:rPr lang="en-GB" err="1">
                <a:effectLst/>
              </a:rPr>
              <a:t>tincidunt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quam</a:t>
            </a:r>
            <a:r>
              <a:rPr lang="en-GB">
                <a:effectLst/>
              </a:rPr>
              <a:t>, ac </a:t>
            </a:r>
            <a:r>
              <a:rPr lang="en-GB" err="1">
                <a:effectLst/>
              </a:rPr>
              <a:t>facilisis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purus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efficitur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ut.</a:t>
            </a:r>
            <a:r>
              <a:rPr lang="en-GB">
                <a:effectLst/>
              </a:rPr>
              <a:t> Integer ac </a:t>
            </a:r>
            <a:r>
              <a:rPr lang="en-GB" err="1">
                <a:effectLst/>
              </a:rPr>
              <a:t>tortor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eu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velit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interdum</a:t>
            </a:r>
            <a:r>
              <a:rPr lang="en-GB">
                <a:effectLst/>
              </a:rPr>
              <a:t> lacinia et </a:t>
            </a:r>
            <a:r>
              <a:rPr lang="en-GB" err="1">
                <a:effectLst/>
              </a:rPr>
              <a:t>sit.Quisque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euismod</a:t>
            </a:r>
            <a:r>
              <a:rPr lang="en-GB">
                <a:effectLst/>
              </a:rPr>
              <a:t> auctor nisi, et </a:t>
            </a:r>
            <a:r>
              <a:rPr lang="en-GB" err="1">
                <a:effectLst/>
              </a:rPr>
              <a:t>tristique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elit</a:t>
            </a:r>
            <a:r>
              <a:rPr lang="en-GB">
                <a:effectLst/>
              </a:rPr>
              <a:t> cursus vitae. </a:t>
            </a:r>
            <a:r>
              <a:rPr lang="en-GB" err="1">
                <a:effectLst/>
              </a:rPr>
              <a:t>Nulla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facilisi</a:t>
            </a:r>
            <a:r>
              <a:rPr lang="en-GB">
                <a:effectLst/>
              </a:rPr>
              <a:t>. </a:t>
            </a:r>
            <a:r>
              <a:rPr lang="en-GB" err="1">
                <a:effectLst/>
              </a:rPr>
              <a:t>Curabitur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tincidunt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odio</a:t>
            </a:r>
            <a:r>
              <a:rPr lang="en-GB">
                <a:effectLst/>
              </a:rPr>
              <a:t> id </a:t>
            </a:r>
            <a:r>
              <a:rPr lang="en-GB" err="1">
                <a:effectLst/>
              </a:rPr>
              <a:t>fringilla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venenatis</a:t>
            </a:r>
            <a:r>
              <a:rPr lang="en-GB">
                <a:effectLst/>
              </a:rPr>
              <a:t>.</a:t>
            </a:r>
          </a:p>
          <a:p>
            <a:pPr lvl="0"/>
            <a:r>
              <a:rPr lang="en-GB" err="1">
                <a:effectLst/>
              </a:rPr>
              <a:t>Vivamus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nec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lectus</a:t>
            </a:r>
            <a:r>
              <a:rPr lang="en-GB">
                <a:effectLst/>
              </a:rPr>
              <a:t> id </a:t>
            </a:r>
            <a:r>
              <a:rPr lang="en-GB" err="1">
                <a:effectLst/>
              </a:rPr>
              <a:t>justo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consequat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ultricies</a:t>
            </a:r>
            <a:r>
              <a:rPr lang="en-GB">
                <a:effectLst/>
              </a:rPr>
              <a:t>. In hac </a:t>
            </a:r>
            <a:r>
              <a:rPr lang="en-GB" err="1">
                <a:effectLst/>
              </a:rPr>
              <a:t>habitasse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platea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dictumst</a:t>
            </a:r>
            <a:r>
              <a:rPr lang="en-GB">
                <a:effectLst/>
              </a:rPr>
              <a:t>. </a:t>
            </a:r>
            <a:r>
              <a:rPr lang="en-GB" err="1">
                <a:effectLst/>
              </a:rPr>
              <a:t>Fusce</a:t>
            </a:r>
            <a:r>
              <a:rPr lang="en-GB">
                <a:effectLst/>
              </a:rPr>
              <a:t> vestibulum libero at nisi </a:t>
            </a:r>
            <a:r>
              <a:rPr lang="en-GB" err="1">
                <a:effectLst/>
              </a:rPr>
              <a:t>ullamcorper</a:t>
            </a:r>
            <a:r>
              <a:rPr lang="en-GB">
                <a:effectLst/>
              </a:rPr>
              <a:t>, a </a:t>
            </a:r>
            <a:r>
              <a:rPr lang="en-GB" err="1">
                <a:effectLst/>
              </a:rPr>
              <a:t>dapibus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lectus</a:t>
            </a:r>
            <a:r>
              <a:rPr lang="en-GB">
                <a:effectLst/>
              </a:rPr>
              <a:t> gravida. </a:t>
            </a:r>
            <a:r>
              <a:rPr lang="en-GB" err="1">
                <a:effectLst/>
              </a:rPr>
              <a:t>Sed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sodales</a:t>
            </a:r>
            <a:r>
              <a:rPr lang="en-GB">
                <a:effectLst/>
              </a:rPr>
              <a:t>, </a:t>
            </a:r>
            <a:r>
              <a:rPr lang="en-GB" err="1">
                <a:effectLst/>
              </a:rPr>
              <a:t>purus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nec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aliquet</a:t>
            </a:r>
            <a:r>
              <a:rPr lang="en-GB">
                <a:effectLst/>
              </a:rPr>
              <a:t> fermentum, </a:t>
            </a:r>
            <a:r>
              <a:rPr lang="en-GB" err="1">
                <a:effectLst/>
              </a:rPr>
              <a:t>velit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justo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ultrices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velit</a:t>
            </a:r>
            <a:r>
              <a:rPr lang="en-GB">
                <a:effectLst/>
              </a:rPr>
              <a:t>, sit </a:t>
            </a:r>
            <a:r>
              <a:rPr lang="en-GB" err="1">
                <a:effectLst/>
              </a:rPr>
              <a:t>amet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finibus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tortor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elit</a:t>
            </a:r>
            <a:r>
              <a:rPr lang="en-GB">
                <a:effectLst/>
              </a:rPr>
              <a:t> sit </a:t>
            </a:r>
            <a:r>
              <a:rPr lang="en-GB" err="1">
                <a:effectLst/>
              </a:rPr>
              <a:t>amet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augue</a:t>
            </a:r>
            <a:r>
              <a:rPr lang="en-GB">
                <a:effectLst/>
              </a:rPr>
              <a:t>. </a:t>
            </a:r>
            <a:r>
              <a:rPr lang="en-GB" err="1">
                <a:effectLst/>
              </a:rPr>
              <a:t>Quisque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euismod</a:t>
            </a:r>
            <a:r>
              <a:rPr lang="en-GB">
                <a:effectLst/>
              </a:rPr>
              <a:t> auctor nisi, et </a:t>
            </a:r>
            <a:r>
              <a:rPr lang="en-GB" err="1">
                <a:effectLst/>
              </a:rPr>
              <a:t>tristique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elit</a:t>
            </a:r>
            <a:r>
              <a:rPr lang="en-GB">
                <a:effectLst/>
              </a:rPr>
              <a:t> cursus vitae. </a:t>
            </a:r>
            <a:r>
              <a:rPr lang="en-GB" err="1">
                <a:effectLst/>
              </a:rPr>
              <a:t>Nulla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facilisi</a:t>
            </a:r>
            <a:r>
              <a:rPr lang="en-GB">
                <a:effectLst/>
              </a:rPr>
              <a:t>. </a:t>
            </a:r>
            <a:r>
              <a:rPr lang="en-GB" err="1">
                <a:effectLst/>
              </a:rPr>
              <a:t>Curabitur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tincidunt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odio</a:t>
            </a:r>
            <a:r>
              <a:rPr lang="en-GB">
                <a:effectLst/>
              </a:rPr>
              <a:t> id </a:t>
            </a:r>
            <a:r>
              <a:rPr lang="en-GB" err="1">
                <a:effectLst/>
              </a:rPr>
              <a:t>fringilla</a:t>
            </a:r>
            <a:r>
              <a:rPr lang="en-GB">
                <a:effectLst/>
              </a:rPr>
              <a:t> </a:t>
            </a:r>
            <a:r>
              <a:rPr lang="en-GB" err="1">
                <a:effectLst/>
              </a:rPr>
              <a:t>venenatis</a:t>
            </a:r>
            <a:r>
              <a:rPr lang="en-GB">
                <a:effectLst/>
              </a:rPr>
              <a:t>. </a:t>
            </a:r>
            <a:endParaRPr lang="en-GB"/>
          </a:p>
        </p:txBody>
      </p:sp>
      <p:sp>
        <p:nvSpPr>
          <p:cNvPr id="9" name="Slide Number Placeholder 14">
            <a:extLst>
              <a:ext uri="{FF2B5EF4-FFF2-40B4-BE49-F238E27FC236}">
                <a16:creationId xmlns:a16="http://schemas.microsoft.com/office/drawing/2014/main" id="{341BF005-F903-11D4-6C87-E29CE2F2D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0390E37-E81B-D94E-8F4C-F7866DC26F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9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4743-9034-6E89-5AB3-52E4D48B25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Example title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E7FE5A-8255-D0E8-0F15-A0DD0B4C6F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90E37-E81B-D94E-8F4C-F7866DC26F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B2FF4A5C-B4CA-D35E-E279-FDC5FBC52F39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842963" y="1819275"/>
            <a:ext cx="10510837" cy="42052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7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CD0E-17BE-EC43-88D0-301055E7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0B7F89-8467-FDC7-A1C2-87492591A9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90E37-E81B-D94E-8F4C-F7866DC26F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5DBC84B0-ED96-F445-2398-BFFA4AE02B4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838200" y="1768475"/>
            <a:ext cx="10515600" cy="40941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3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6EF01-5704-4466-6369-6BEBFD6D7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7AF55-16A8-2519-1E27-F917A7CAB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Subheading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5A5B15-C605-B501-A9DA-9FB5732460FE}"/>
              </a:ext>
            </a:extLst>
          </p:cNvPr>
          <p:cNvSpPr/>
          <p:nvPr userDrawn="1"/>
        </p:nvSpPr>
        <p:spPr>
          <a:xfrm>
            <a:off x="566" y="6786000"/>
            <a:ext cx="4064399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C77AB6-9C58-BC74-D208-808035E1FB1D}"/>
              </a:ext>
            </a:extLst>
          </p:cNvPr>
          <p:cNvSpPr/>
          <p:nvPr userDrawn="1"/>
        </p:nvSpPr>
        <p:spPr>
          <a:xfrm>
            <a:off x="4064965" y="6786000"/>
            <a:ext cx="4064399" cy="7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ECAF34-46E9-ACF2-2448-2A85AE115AEE}"/>
              </a:ext>
            </a:extLst>
          </p:cNvPr>
          <p:cNvSpPr/>
          <p:nvPr userDrawn="1"/>
        </p:nvSpPr>
        <p:spPr>
          <a:xfrm>
            <a:off x="8127601" y="6786000"/>
            <a:ext cx="4064399" cy="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3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6" r:id="rId3"/>
  </p:sldLayoutIdLst>
  <p:hf hdr="0" ftr="0" dt="0"/>
  <p:txStyles>
    <p:titleStyle>
      <a:lvl1pPr algn="l" defTabSz="914400" rtl="0" eaLnBrk="1" latinLnBrk="0" hangingPunct="1">
        <a:lnSpc>
          <a:spcPts val="5400"/>
        </a:lnSpc>
        <a:spcBef>
          <a:spcPct val="0"/>
        </a:spcBef>
        <a:buNone/>
        <a:defRPr sz="5800" b="1" i="0" kern="1200" spc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ts val="2860"/>
        </a:lnSpc>
        <a:spcBef>
          <a:spcPts val="1000"/>
        </a:spcBef>
        <a:buFont typeface="Arial" panose="020B0604020202020204" pitchFamily="34" charset="0"/>
        <a:buChar char="•"/>
        <a:defRPr sz="2800" b="1" i="0" kern="1200" spc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6EF01-5704-4466-6369-6BEBFD6D7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7AF55-16A8-2519-1E27-F917A7CAB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Subheading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5A5B15-C605-B501-A9DA-9FB5732460FE}"/>
              </a:ext>
            </a:extLst>
          </p:cNvPr>
          <p:cNvSpPr/>
          <p:nvPr userDrawn="1"/>
        </p:nvSpPr>
        <p:spPr>
          <a:xfrm>
            <a:off x="566" y="6786000"/>
            <a:ext cx="4064399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C77AB6-9C58-BC74-D208-808035E1FB1D}"/>
              </a:ext>
            </a:extLst>
          </p:cNvPr>
          <p:cNvSpPr/>
          <p:nvPr userDrawn="1"/>
        </p:nvSpPr>
        <p:spPr>
          <a:xfrm>
            <a:off x="4064965" y="6786000"/>
            <a:ext cx="4064399" cy="7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ECAF34-46E9-ACF2-2448-2A85AE115AEE}"/>
              </a:ext>
            </a:extLst>
          </p:cNvPr>
          <p:cNvSpPr/>
          <p:nvPr userDrawn="1"/>
        </p:nvSpPr>
        <p:spPr>
          <a:xfrm>
            <a:off x="8127601" y="6786000"/>
            <a:ext cx="4064399" cy="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3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defTabSz="914400" rtl="0" eaLnBrk="1" latinLnBrk="0" hangingPunct="1">
        <a:lnSpc>
          <a:spcPts val="5400"/>
        </a:lnSpc>
        <a:spcBef>
          <a:spcPct val="0"/>
        </a:spcBef>
        <a:buNone/>
        <a:defRPr sz="5800" b="1" i="0" kern="1200" spc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ts val="2860"/>
        </a:lnSpc>
        <a:spcBef>
          <a:spcPts val="1000"/>
        </a:spcBef>
        <a:buFont typeface="Arial" panose="020B0604020202020204" pitchFamily="34" charset="0"/>
        <a:buChar char="•"/>
        <a:defRPr sz="2800" b="1" i="0" kern="1200" spc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6EF01-5704-4466-6369-6BEBFD6D7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7AF55-16A8-2519-1E27-F917A7CAB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34969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hf hdr="0" ftr="0" dt="0"/>
  <p:txStyles>
    <p:titleStyle>
      <a:lvl1pPr algn="l" defTabSz="914400" rtl="0" eaLnBrk="1" latinLnBrk="0" hangingPunct="1">
        <a:lnSpc>
          <a:spcPts val="5400"/>
        </a:lnSpc>
        <a:spcBef>
          <a:spcPct val="0"/>
        </a:spcBef>
        <a:buNone/>
        <a:defRPr sz="4800" b="1" i="0" kern="1200" spc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ts val="2860"/>
        </a:lnSpc>
        <a:spcBef>
          <a:spcPts val="1000"/>
        </a:spcBef>
        <a:buFont typeface="Arial" panose="020B0604020202020204" pitchFamily="34" charset="0"/>
        <a:buChar char="•"/>
        <a:defRPr sz="2800" b="1" i="0" kern="1200" spc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6EF01-5704-4466-6369-6BEBFD6D7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7AF55-16A8-2519-1E27-F917A7CAB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Subheading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F8D268-8A68-61B5-2284-39B0172A80C2}"/>
              </a:ext>
            </a:extLst>
          </p:cNvPr>
          <p:cNvSpPr/>
          <p:nvPr userDrawn="1"/>
        </p:nvSpPr>
        <p:spPr>
          <a:xfrm>
            <a:off x="566" y="6786000"/>
            <a:ext cx="4064399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78E78-95E4-E6BC-0DB2-64CCDEBD6BAB}"/>
              </a:ext>
            </a:extLst>
          </p:cNvPr>
          <p:cNvSpPr/>
          <p:nvPr userDrawn="1"/>
        </p:nvSpPr>
        <p:spPr>
          <a:xfrm>
            <a:off x="4064965" y="6786000"/>
            <a:ext cx="4064399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255905-17D4-D7EC-D698-C1240143FC85}"/>
              </a:ext>
            </a:extLst>
          </p:cNvPr>
          <p:cNvSpPr/>
          <p:nvPr userDrawn="1"/>
        </p:nvSpPr>
        <p:spPr>
          <a:xfrm>
            <a:off x="8127601" y="6786000"/>
            <a:ext cx="4064399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0F289E1-C4C9-4053-14FE-BB4AECBCF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0390E37-E81B-D94E-8F4C-F7866DC26F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2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1" r:id="rId4"/>
    <p:sldLayoutId id="2147483650" r:id="rId5"/>
    <p:sldLayoutId id="2147483652" r:id="rId6"/>
    <p:sldLayoutId id="2147483649" r:id="rId7"/>
    <p:sldLayoutId id="2147483687" r:id="rId8"/>
  </p:sldLayoutIdLst>
  <p:hf hdr="0" ftr="0" dt="0"/>
  <p:txStyles>
    <p:titleStyle>
      <a:lvl1pPr algn="l" defTabSz="914400" rtl="0" eaLnBrk="1" latinLnBrk="0" hangingPunct="1">
        <a:lnSpc>
          <a:spcPts val="4500"/>
        </a:lnSpc>
        <a:spcBef>
          <a:spcPct val="0"/>
        </a:spcBef>
        <a:buNone/>
        <a:defRPr sz="4500" b="1" i="0" kern="1200" spc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ts val="2700"/>
        </a:lnSpc>
        <a:spcBef>
          <a:spcPts val="1000"/>
        </a:spcBef>
        <a:spcAft>
          <a:spcPts val="1400"/>
        </a:spcAft>
        <a:buFont typeface="Arial" panose="020B0604020202020204" pitchFamily="34" charset="0"/>
        <a:buChar char="•"/>
        <a:defRPr sz="1800" b="0" i="0" kern="1200" spc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ley.nz/data-tidy.html#sec-tidy-data" TargetMode="External"/><Relationship Id="rId2" Type="http://schemas.openxmlformats.org/officeDocument/2006/relationships/hyperlink" Target="https://vita.had.co.nz/papers/tidy-data.pdf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ran.r-project.org/web/packages/unpivotr/vignettes/introduction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ran.r-project.org/web/packages/unpivotr/vignettes/introduction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sw-dsn.shinyapps.io/planner/" TargetMode="Externa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hs-bnssg-analytics/shiny_planner" TargetMode="External"/><Relationship Id="rId2" Type="http://schemas.openxmlformats.org/officeDocument/2006/relationships/hyperlink" Target="https://github.com/nhs-bnssg-analytics/d_and_c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062B8A3-4DB5-4086-A0A3-D0813F13958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2230" r="12230"/>
          <a:stretch>
            <a:fillRect/>
          </a:stretch>
        </p:blipFill>
        <p:spPr>
          <a:xfrm>
            <a:off x="6682733" y="1935117"/>
            <a:ext cx="5509267" cy="485021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5C8B1E-DE02-7DF6-229B-B571CDB50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549" y="2491980"/>
            <a:ext cx="6893106" cy="1677243"/>
          </a:xfrm>
        </p:spPr>
        <p:txBody>
          <a:bodyPr/>
          <a:lstStyle/>
          <a:p>
            <a:r>
              <a:rPr lang="en-US" dirty="0"/>
              <a:t>Future Performance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CDCE7-A2CA-0CA9-6007-66251EBB1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668" y="4442620"/>
            <a:ext cx="5329331" cy="365125"/>
          </a:xfrm>
        </p:spPr>
        <p:txBody>
          <a:bodyPr/>
          <a:lstStyle/>
          <a:p>
            <a:r>
              <a:rPr lang="en-US" dirty="0"/>
              <a:t>Seb Fox</a:t>
            </a:r>
          </a:p>
          <a:p>
            <a:r>
              <a:rPr lang="en-US" dirty="0"/>
              <a:t>Senior Data Scientist</a:t>
            </a:r>
          </a:p>
          <a:p>
            <a:r>
              <a:rPr lang="en-US" dirty="0"/>
              <a:t>SW Decision Support Network</a:t>
            </a:r>
          </a:p>
        </p:txBody>
      </p:sp>
    </p:spTree>
    <p:extLst>
      <p:ext uri="{BB962C8B-B14F-4D97-AF65-F5344CB8AC3E}">
        <p14:creationId xmlns:p14="http://schemas.microsoft.com/office/powerpoint/2010/main" val="742242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C736-7DD5-E8FB-EBE8-F3ADCB9AB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Controlling the analytical environment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7ED859-25CB-09AA-86C7-7D2754972C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90E37-E81B-D94E-8F4C-F7866DC26FF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D2100A88-8C44-EEEC-4BC7-D69507CEEB60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/>
        <p:txBody>
          <a:bodyPr/>
          <a:lstStyle/>
          <a:p>
            <a:r>
              <a:rPr lang="en-GB" dirty="0"/>
              <a:t>Aids preventing the conversation “why does it work on yours but not on mine?”</a:t>
            </a:r>
          </a:p>
          <a:p>
            <a:r>
              <a:rPr lang="en-GB" dirty="0"/>
              <a:t>{</a:t>
            </a:r>
            <a:r>
              <a:rPr lang="en-GB" dirty="0" err="1"/>
              <a:t>renv</a:t>
            </a:r>
            <a:r>
              <a:rPr lang="en-GB" dirty="0"/>
              <a:t>} is an R package which (sometimes) seamlessly does this</a:t>
            </a:r>
          </a:p>
          <a:p>
            <a:pPr lvl="1"/>
            <a:r>
              <a:rPr lang="en-GB" sz="1800" dirty="0" err="1">
                <a:latin typeface="Consolas" panose="020B0609020204030204" pitchFamily="49" charset="0"/>
              </a:rPr>
              <a:t>init</a:t>
            </a:r>
            <a:r>
              <a:rPr lang="en-GB" sz="1800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GB" sz="1800" dirty="0">
                <a:latin typeface="Consolas" panose="020B0609020204030204" pitchFamily="49" charset="0"/>
              </a:rPr>
              <a:t>snapshot()</a:t>
            </a:r>
          </a:p>
          <a:p>
            <a:pPr lvl="1"/>
            <a:r>
              <a:rPr lang="en-GB" sz="1800" dirty="0">
                <a:latin typeface="Consolas" panose="020B0609020204030204" pitchFamily="49" charset="0"/>
              </a:rPr>
              <a:t>restore()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1C75E-2CAD-1B5A-69AC-EEF7994E7086}"/>
              </a:ext>
            </a:extLst>
          </p:cNvPr>
          <p:cNvGrpSpPr/>
          <p:nvPr/>
        </p:nvGrpSpPr>
        <p:grpSpPr>
          <a:xfrm>
            <a:off x="11794834" y="9525"/>
            <a:ext cx="397165" cy="6744077"/>
            <a:chOff x="11794834" y="0"/>
            <a:chExt cx="397165" cy="67440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BB2E79-79EC-BD3D-35FC-46C36702711F}"/>
                </a:ext>
              </a:extLst>
            </p:cNvPr>
            <p:cNvSpPr/>
            <p:nvPr/>
          </p:nvSpPr>
          <p:spPr>
            <a:xfrm rot="5400000">
              <a:off x="11147417" y="647418"/>
              <a:ext cx="1692000" cy="39716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Reproducibility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A3BB76-7807-B4F8-0B44-143D6E788461}"/>
                </a:ext>
              </a:extLst>
            </p:cNvPr>
            <p:cNvSpPr/>
            <p:nvPr/>
          </p:nvSpPr>
          <p:spPr>
            <a:xfrm rot="5400000">
              <a:off x="11147418" y="2347090"/>
              <a:ext cx="1692000" cy="3971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Data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A1421D-33AB-6A10-47E1-170B024DF2B3}"/>
                </a:ext>
              </a:extLst>
            </p:cNvPr>
            <p:cNvSpPr/>
            <p:nvPr/>
          </p:nvSpPr>
          <p:spPr>
            <a:xfrm rot="5400000">
              <a:off x="11147416" y="4035823"/>
              <a:ext cx="1692000" cy="397163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Methods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86BC9E-C099-09CF-C1E2-D3EE93C93293}"/>
                </a:ext>
              </a:extLst>
            </p:cNvPr>
            <p:cNvSpPr/>
            <p:nvPr/>
          </p:nvSpPr>
          <p:spPr>
            <a:xfrm rot="5400000">
              <a:off x="11165418" y="5717495"/>
              <a:ext cx="1656000" cy="39716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Implementation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F268D0DD-C82E-35F9-722B-07DF897BE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227" y="2943225"/>
            <a:ext cx="3459265" cy="3714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FF4D1A7-4557-6D46-1245-28F62E1B7501}"/>
              </a:ext>
            </a:extLst>
          </p:cNvPr>
          <p:cNvSpPr txBox="1"/>
          <p:nvPr/>
        </p:nvSpPr>
        <p:spPr>
          <a:xfrm>
            <a:off x="9945702" y="3877270"/>
            <a:ext cx="1796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solidFill>
                  <a:schemeClr val="tx1"/>
                </a:solidFill>
                <a:latin typeface="+mn-lt"/>
              </a:rPr>
              <a:t>automatically generated </a:t>
            </a:r>
            <a:r>
              <a:rPr lang="en-GB" dirty="0" err="1">
                <a:solidFill>
                  <a:schemeClr val="tx1"/>
                </a:solidFill>
                <a:latin typeface="+mn-lt"/>
              </a:rPr>
              <a:t>renv.lock</a:t>
            </a:r>
            <a:r>
              <a:rPr lang="en-GB" dirty="0">
                <a:solidFill>
                  <a:schemeClr val="tx1"/>
                </a:solidFill>
                <a:latin typeface="+mn-lt"/>
              </a:rPr>
              <a:t> file!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83D60F-8DC5-343D-AE42-B6E18BF102AE}"/>
              </a:ext>
            </a:extLst>
          </p:cNvPr>
          <p:cNvCxnSpPr/>
          <p:nvPr/>
        </p:nvCxnSpPr>
        <p:spPr>
          <a:xfrm flipH="1">
            <a:off x="9390056" y="4333875"/>
            <a:ext cx="458794" cy="161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597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C736-7DD5-E8FB-EBE8-F3ADCB9AB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7ED859-25CB-09AA-86C7-7D2754972C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90E37-E81B-D94E-8F4C-F7866DC26FF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D2100A88-8C44-EEEC-4BC7-D69507CEEB60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/>
        <p:txBody>
          <a:bodyPr/>
          <a:lstStyle/>
          <a:p>
            <a:r>
              <a:rPr lang="en-GB" sz="1800" dirty="0">
                <a:latin typeface="+mj-lt"/>
              </a:rPr>
              <a:t>All public data (on the web)</a:t>
            </a:r>
          </a:p>
          <a:p>
            <a:r>
              <a:rPr lang="en-GB" dirty="0">
                <a:latin typeface="+mj-lt"/>
              </a:rPr>
              <a:t>Challenges</a:t>
            </a:r>
          </a:p>
          <a:p>
            <a:pPr lvl="1"/>
            <a:r>
              <a:rPr lang="en-GB" sz="1800" dirty="0">
                <a:latin typeface="+mj-lt"/>
              </a:rPr>
              <a:t>Frequency of production (daily, monthly, quarterly, annual calendar, annual financial)</a:t>
            </a:r>
          </a:p>
          <a:p>
            <a:pPr lvl="1"/>
            <a:r>
              <a:rPr lang="en-GB" sz="1800" dirty="0">
                <a:latin typeface="+mj-lt"/>
              </a:rPr>
              <a:t>Time periods (metrics start and stop at different times)</a:t>
            </a:r>
          </a:p>
          <a:p>
            <a:pPr lvl="1"/>
            <a:r>
              <a:rPr lang="en-GB" sz="1800" dirty="0">
                <a:latin typeface="+mj-lt"/>
              </a:rPr>
              <a:t>Inconsistent geographies (ICB, Acute, Primary Care, Local Authority)</a:t>
            </a:r>
          </a:p>
          <a:p>
            <a:r>
              <a:rPr lang="en-GB" dirty="0">
                <a:latin typeface="+mj-lt"/>
              </a:rPr>
              <a:t>Need to get into consistent format</a:t>
            </a:r>
          </a:p>
          <a:p>
            <a:endParaRPr lang="en-GB" sz="1200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1C75E-2CAD-1B5A-69AC-EEF7994E7086}"/>
              </a:ext>
            </a:extLst>
          </p:cNvPr>
          <p:cNvGrpSpPr/>
          <p:nvPr/>
        </p:nvGrpSpPr>
        <p:grpSpPr>
          <a:xfrm>
            <a:off x="11794834" y="9525"/>
            <a:ext cx="397165" cy="6744077"/>
            <a:chOff x="11794834" y="0"/>
            <a:chExt cx="397165" cy="67440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BB2E79-79EC-BD3D-35FC-46C36702711F}"/>
                </a:ext>
              </a:extLst>
            </p:cNvPr>
            <p:cNvSpPr/>
            <p:nvPr/>
          </p:nvSpPr>
          <p:spPr>
            <a:xfrm rot="5400000">
              <a:off x="11147417" y="647418"/>
              <a:ext cx="1692000" cy="397163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Reproducibility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A3BB76-7807-B4F8-0B44-143D6E788461}"/>
                </a:ext>
              </a:extLst>
            </p:cNvPr>
            <p:cNvSpPr/>
            <p:nvPr/>
          </p:nvSpPr>
          <p:spPr>
            <a:xfrm rot="5400000">
              <a:off x="11147418" y="2347090"/>
              <a:ext cx="1692000" cy="39716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A1421D-33AB-6A10-47E1-170B024DF2B3}"/>
                </a:ext>
              </a:extLst>
            </p:cNvPr>
            <p:cNvSpPr/>
            <p:nvPr/>
          </p:nvSpPr>
          <p:spPr>
            <a:xfrm rot="5400000">
              <a:off x="11147416" y="4035823"/>
              <a:ext cx="1692000" cy="397163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Methods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86BC9E-C099-09CF-C1E2-D3EE93C93293}"/>
                </a:ext>
              </a:extLst>
            </p:cNvPr>
            <p:cNvSpPr/>
            <p:nvPr/>
          </p:nvSpPr>
          <p:spPr>
            <a:xfrm rot="5400000">
              <a:off x="11165418" y="5717495"/>
              <a:ext cx="1656000" cy="39716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Implementation</a:t>
              </a:r>
            </a:p>
          </p:txBody>
        </p:sp>
      </p:grp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CA558B2-518E-73D8-AFB4-3132E2DC7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517766"/>
              </p:ext>
            </p:extLst>
          </p:nvPr>
        </p:nvGraphicFramePr>
        <p:xfrm>
          <a:off x="1854198" y="4988243"/>
          <a:ext cx="8128002" cy="7416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3765271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37055306"/>
                    </a:ext>
                  </a:extLst>
                </a:gridCol>
                <a:gridCol w="1049866">
                  <a:extLst>
                    <a:ext uri="{9D8B030D-6E8A-4147-A177-3AD203B41FA5}">
                      <a16:colId xmlns:a16="http://schemas.microsoft.com/office/drawing/2014/main" val="138975803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50741730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278976282"/>
                    </a:ext>
                  </a:extLst>
                </a:gridCol>
                <a:gridCol w="1187452">
                  <a:extLst>
                    <a:ext uri="{9D8B030D-6E8A-4147-A177-3AD203B41FA5}">
                      <a16:colId xmlns:a16="http://schemas.microsoft.com/office/drawing/2014/main" val="3787424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Org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Denominator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2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336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700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C736-7DD5-E8FB-EBE8-F3ADCB9AB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Obtaining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7ED859-25CB-09AA-86C7-7D2754972C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90E37-E81B-D94E-8F4C-F7866DC26FF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D2100A88-8C44-EEEC-4BC7-D69507CEEB60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Programmatically scraping data</a:t>
            </a:r>
          </a:p>
          <a:p>
            <a:pPr lvl="1"/>
            <a:endParaRPr lang="en-GB" dirty="0">
              <a:latin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1C75E-2CAD-1B5A-69AC-EEF7994E7086}"/>
              </a:ext>
            </a:extLst>
          </p:cNvPr>
          <p:cNvGrpSpPr/>
          <p:nvPr/>
        </p:nvGrpSpPr>
        <p:grpSpPr>
          <a:xfrm>
            <a:off x="11794834" y="9525"/>
            <a:ext cx="397165" cy="6744077"/>
            <a:chOff x="11794834" y="0"/>
            <a:chExt cx="397165" cy="67440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BB2E79-79EC-BD3D-35FC-46C36702711F}"/>
                </a:ext>
              </a:extLst>
            </p:cNvPr>
            <p:cNvSpPr/>
            <p:nvPr/>
          </p:nvSpPr>
          <p:spPr>
            <a:xfrm rot="5400000">
              <a:off x="11147417" y="647418"/>
              <a:ext cx="1692000" cy="397163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Reproducibility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A3BB76-7807-B4F8-0B44-143D6E788461}"/>
                </a:ext>
              </a:extLst>
            </p:cNvPr>
            <p:cNvSpPr/>
            <p:nvPr/>
          </p:nvSpPr>
          <p:spPr>
            <a:xfrm rot="5400000">
              <a:off x="11147418" y="2347090"/>
              <a:ext cx="1692000" cy="39716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A1421D-33AB-6A10-47E1-170B024DF2B3}"/>
                </a:ext>
              </a:extLst>
            </p:cNvPr>
            <p:cNvSpPr/>
            <p:nvPr/>
          </p:nvSpPr>
          <p:spPr>
            <a:xfrm rot="5400000">
              <a:off x="11147416" y="4035823"/>
              <a:ext cx="1692000" cy="397163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Methods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86BC9E-C099-09CF-C1E2-D3EE93C93293}"/>
                </a:ext>
              </a:extLst>
            </p:cNvPr>
            <p:cNvSpPr/>
            <p:nvPr/>
          </p:nvSpPr>
          <p:spPr>
            <a:xfrm rot="5400000">
              <a:off x="11165418" y="5717495"/>
              <a:ext cx="1656000" cy="39716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Implementation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1AEA7790-9751-E896-AAA4-09CAAE7BB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2609972"/>
            <a:ext cx="3353196" cy="35669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2DF6CE-B873-9F39-C12C-F77DCC235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894" y="1240850"/>
            <a:ext cx="6334124" cy="34210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F7625A-AC48-A653-8BA9-9D437C4BB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894" y="5230436"/>
            <a:ext cx="6382143" cy="106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93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C736-7DD5-E8FB-EBE8-F3ADCB9AB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Tidying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7ED859-25CB-09AA-86C7-7D2754972C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90E37-E81B-D94E-8F4C-F7866DC26FF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D2100A88-8C44-EEEC-4BC7-D69507CEEB60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Some public data is “tidy” (link to </a:t>
            </a:r>
            <a:r>
              <a:rPr lang="en-GB" dirty="0">
                <a:latin typeface="+mj-lt"/>
                <a:hlinkClick r:id="rId2"/>
              </a:rPr>
              <a:t>paper</a:t>
            </a:r>
            <a:r>
              <a:rPr lang="en-GB" dirty="0">
                <a:latin typeface="+mj-lt"/>
              </a:rPr>
              <a:t> on tidy data, and a </a:t>
            </a:r>
            <a:r>
              <a:rPr lang="en-GB" dirty="0">
                <a:latin typeface="+mj-lt"/>
                <a:hlinkClick r:id="rId3"/>
              </a:rPr>
              <a:t>practical example</a:t>
            </a:r>
            <a:r>
              <a:rPr lang="en-GB" dirty="0">
                <a:latin typeface="+mj-lt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600" dirty="0">
                <a:latin typeface="+mj-lt"/>
              </a:rPr>
              <a:t>Each variable is a column; each column is a variable.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600" dirty="0">
                <a:latin typeface="+mj-lt"/>
              </a:rPr>
              <a:t>Each observation is a row; each row is an observation.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600" dirty="0">
                <a:latin typeface="+mj-lt"/>
              </a:rPr>
              <a:t>Each value is a cell; each cell is a single value.</a:t>
            </a:r>
          </a:p>
          <a:p>
            <a:pPr marL="914400" lvl="1" indent="-457200">
              <a:buFont typeface="+mj-lt"/>
              <a:buAutoNum type="arabicPeriod"/>
            </a:pPr>
            <a:endParaRPr lang="en-GB" sz="1600" dirty="0">
              <a:latin typeface="+mj-lt"/>
            </a:endParaRPr>
          </a:p>
          <a:p>
            <a:pPr marL="457200" lvl="1" indent="0">
              <a:buNone/>
            </a:pPr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1C75E-2CAD-1B5A-69AC-EEF7994E7086}"/>
              </a:ext>
            </a:extLst>
          </p:cNvPr>
          <p:cNvGrpSpPr/>
          <p:nvPr/>
        </p:nvGrpSpPr>
        <p:grpSpPr>
          <a:xfrm>
            <a:off x="11794834" y="9525"/>
            <a:ext cx="397165" cy="6744077"/>
            <a:chOff x="11794834" y="0"/>
            <a:chExt cx="397165" cy="67440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BB2E79-79EC-BD3D-35FC-46C36702711F}"/>
                </a:ext>
              </a:extLst>
            </p:cNvPr>
            <p:cNvSpPr/>
            <p:nvPr/>
          </p:nvSpPr>
          <p:spPr>
            <a:xfrm rot="5400000">
              <a:off x="11147417" y="647418"/>
              <a:ext cx="1692000" cy="397163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Reproducibility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A3BB76-7807-B4F8-0B44-143D6E788461}"/>
                </a:ext>
              </a:extLst>
            </p:cNvPr>
            <p:cNvSpPr/>
            <p:nvPr/>
          </p:nvSpPr>
          <p:spPr>
            <a:xfrm rot="5400000">
              <a:off x="11147418" y="2347090"/>
              <a:ext cx="1692000" cy="39716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A1421D-33AB-6A10-47E1-170B024DF2B3}"/>
                </a:ext>
              </a:extLst>
            </p:cNvPr>
            <p:cNvSpPr/>
            <p:nvPr/>
          </p:nvSpPr>
          <p:spPr>
            <a:xfrm rot="5400000">
              <a:off x="11147416" y="4035823"/>
              <a:ext cx="1692000" cy="397163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Methods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86BC9E-C099-09CF-C1E2-D3EE93C93293}"/>
                </a:ext>
              </a:extLst>
            </p:cNvPr>
            <p:cNvSpPr/>
            <p:nvPr/>
          </p:nvSpPr>
          <p:spPr>
            <a:xfrm rot="5400000">
              <a:off x="11165418" y="5717495"/>
              <a:ext cx="1656000" cy="39716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Implementation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35C358D-C575-9CD8-F203-7296DFD5E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523" y="3511959"/>
            <a:ext cx="7172954" cy="22093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E2F2F1-481E-C660-632E-2F185F4FCA70}"/>
              </a:ext>
            </a:extLst>
          </p:cNvPr>
          <p:cNvSpPr txBox="1"/>
          <p:nvPr/>
        </p:nvSpPr>
        <p:spPr>
          <a:xfrm>
            <a:off x="533400" y="6024563"/>
            <a:ext cx="94297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“Is every row self-sufficient? Could I read only one row and understand all the data in it?” – Source: {</a:t>
            </a:r>
            <a:r>
              <a:rPr lang="en-GB" kern="1200" dirty="0" err="1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unpivotr</a:t>
            </a:r>
            <a:r>
              <a:rPr lang="en-GB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} vignette</a:t>
            </a:r>
          </a:p>
        </p:txBody>
      </p:sp>
    </p:spTree>
    <p:extLst>
      <p:ext uri="{BB962C8B-B14F-4D97-AF65-F5344CB8AC3E}">
        <p14:creationId xmlns:p14="http://schemas.microsoft.com/office/powerpoint/2010/main" val="3383497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346E4-24D2-A671-0CC0-46923ADB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Messy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B006E2-431B-57F9-1F01-9F1A494400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90E37-E81B-D94E-8F4C-F7866DC26FF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737AA1-641F-DB4D-5C94-A6E7DC630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67" y="3030001"/>
            <a:ext cx="11059168" cy="2895600"/>
          </a:xfrm>
          <a:prstGeom prst="rect">
            <a:avLst/>
          </a:prstGeom>
        </p:spPr>
      </p:pic>
      <p:sp>
        <p:nvSpPr>
          <p:cNvPr id="7" name="Media Placeholder 3">
            <a:extLst>
              <a:ext uri="{FF2B5EF4-FFF2-40B4-BE49-F238E27FC236}">
                <a16:creationId xmlns:a16="http://schemas.microsoft.com/office/drawing/2014/main" id="{3B70780D-95D4-C5B6-F4A2-1E39BFEDED1D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838200" y="1690688"/>
            <a:ext cx="10510837" cy="4205288"/>
          </a:xfrm>
        </p:spPr>
        <p:txBody>
          <a:bodyPr/>
          <a:lstStyle/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+mj-lt"/>
              </a:rPr>
              <a:t>Merged cells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+mj-lt"/>
              </a:rPr>
              <a:t>Blank rows and columns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+mj-lt"/>
              </a:rPr>
              <a:t>Information about the sheet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+mj-lt"/>
              </a:rPr>
              <a:t>Multiple tabs of data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dirty="0">
              <a:latin typeface="+mj-lt"/>
            </a:endParaRPr>
          </a:p>
          <a:p>
            <a:pPr marL="0" lvl="1">
              <a:lnSpc>
                <a:spcPct val="100000"/>
              </a:lnSpc>
              <a:spcBef>
                <a:spcPts val="0"/>
              </a:spcBef>
            </a:pPr>
            <a:endParaRPr lang="en-GB" dirty="0">
              <a:latin typeface="+mj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6ECD83-4AC8-F7D1-7E6C-1726E1533C51}"/>
              </a:ext>
            </a:extLst>
          </p:cNvPr>
          <p:cNvGrpSpPr/>
          <p:nvPr/>
        </p:nvGrpSpPr>
        <p:grpSpPr>
          <a:xfrm>
            <a:off x="11794834" y="9525"/>
            <a:ext cx="397165" cy="6744077"/>
            <a:chOff x="11794834" y="0"/>
            <a:chExt cx="397165" cy="674407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7867DA-9F68-702C-1E9C-C5AE27F54248}"/>
                </a:ext>
              </a:extLst>
            </p:cNvPr>
            <p:cNvSpPr/>
            <p:nvPr/>
          </p:nvSpPr>
          <p:spPr>
            <a:xfrm rot="5400000">
              <a:off x="11147417" y="647418"/>
              <a:ext cx="1692000" cy="397163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Reproducibility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131ED18-6ACD-5105-CD01-49B146447FCF}"/>
                </a:ext>
              </a:extLst>
            </p:cNvPr>
            <p:cNvSpPr/>
            <p:nvPr/>
          </p:nvSpPr>
          <p:spPr>
            <a:xfrm rot="5400000">
              <a:off x="11147418" y="2347090"/>
              <a:ext cx="1692000" cy="39716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21B8C7B-3446-B3B0-D820-1AB63D368169}"/>
                </a:ext>
              </a:extLst>
            </p:cNvPr>
            <p:cNvSpPr/>
            <p:nvPr/>
          </p:nvSpPr>
          <p:spPr>
            <a:xfrm rot="5400000">
              <a:off x="11147416" y="4035823"/>
              <a:ext cx="1692000" cy="397163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Methods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CD6D86-4262-D730-ECBE-46191E9257B2}"/>
                </a:ext>
              </a:extLst>
            </p:cNvPr>
            <p:cNvSpPr/>
            <p:nvPr/>
          </p:nvSpPr>
          <p:spPr>
            <a:xfrm rot="5400000">
              <a:off x="11165418" y="5717495"/>
              <a:ext cx="1656000" cy="39716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Implementation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7096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346E4-24D2-A671-0CC0-46923ADB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Tidying messy data </a:t>
            </a:r>
            <a:r>
              <a:rPr lang="en-GB" dirty="0" err="1">
                <a:latin typeface="Consolas" panose="020B0609020204030204" pitchFamily="49" charset="0"/>
              </a:rPr>
              <a:t>tidyxl</a:t>
            </a:r>
            <a:r>
              <a:rPr lang="en-GB" dirty="0">
                <a:latin typeface="Consolas" panose="020B0609020204030204" pitchFamily="49" charset="0"/>
              </a:rPr>
              <a:t>::</a:t>
            </a:r>
            <a:r>
              <a:rPr lang="en-GB" dirty="0" err="1">
                <a:latin typeface="Consolas" panose="020B0609020204030204" pitchFamily="49" charset="0"/>
              </a:rPr>
              <a:t>xlsx_cells</a:t>
            </a:r>
            <a:r>
              <a:rPr lang="en-GB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B006E2-431B-57F9-1F01-9F1A494400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90E37-E81B-D94E-8F4C-F7866DC26FF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Media Placeholder 3">
            <a:extLst>
              <a:ext uri="{FF2B5EF4-FFF2-40B4-BE49-F238E27FC236}">
                <a16:creationId xmlns:a16="http://schemas.microsoft.com/office/drawing/2014/main" id="{3B70780D-95D4-C5B6-F4A2-1E39BFEDED1D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838200" y="1690688"/>
            <a:ext cx="10510837" cy="420528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D92CDFC-0ECC-6239-7FA0-D9105B75EF01}"/>
              </a:ext>
            </a:extLst>
          </p:cNvPr>
          <p:cNvGrpSpPr/>
          <p:nvPr/>
        </p:nvGrpSpPr>
        <p:grpSpPr>
          <a:xfrm>
            <a:off x="11794834" y="9525"/>
            <a:ext cx="397165" cy="6744077"/>
            <a:chOff x="11794834" y="0"/>
            <a:chExt cx="397165" cy="674407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FC5A9D-49DA-3C5D-AD0E-7728D111F3CE}"/>
                </a:ext>
              </a:extLst>
            </p:cNvPr>
            <p:cNvSpPr/>
            <p:nvPr/>
          </p:nvSpPr>
          <p:spPr>
            <a:xfrm rot="5400000">
              <a:off x="11147417" y="647418"/>
              <a:ext cx="1692000" cy="397163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Reproducibility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9860B20-CE7E-FC46-AD7B-1B581FB6A18F}"/>
                </a:ext>
              </a:extLst>
            </p:cNvPr>
            <p:cNvSpPr/>
            <p:nvPr/>
          </p:nvSpPr>
          <p:spPr>
            <a:xfrm rot="5400000">
              <a:off x="11147418" y="2347090"/>
              <a:ext cx="1692000" cy="39716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8BE7DA9-5539-0CCA-7EB7-87C625C4D868}"/>
                </a:ext>
              </a:extLst>
            </p:cNvPr>
            <p:cNvSpPr/>
            <p:nvPr/>
          </p:nvSpPr>
          <p:spPr>
            <a:xfrm rot="5400000">
              <a:off x="11147416" y="4035823"/>
              <a:ext cx="1692000" cy="397163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Methods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C3F486-BA55-A361-C95D-06AE4D981EC6}"/>
                </a:ext>
              </a:extLst>
            </p:cNvPr>
            <p:cNvSpPr/>
            <p:nvPr/>
          </p:nvSpPr>
          <p:spPr>
            <a:xfrm rot="5400000">
              <a:off x="11165418" y="5717495"/>
              <a:ext cx="1656000" cy="39716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Implementation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C5A68CB2-7BF2-B2AB-3D06-CC6672CD9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2219325"/>
            <a:ext cx="4983689" cy="28706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9DB3474-53A2-D91F-2423-AE2D0C790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889" y="1861676"/>
            <a:ext cx="5582429" cy="33056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DB5CA90-5EA9-8B9E-8327-7C97588B2363}"/>
              </a:ext>
            </a:extLst>
          </p:cNvPr>
          <p:cNvSpPr txBox="1"/>
          <p:nvPr/>
        </p:nvSpPr>
        <p:spPr>
          <a:xfrm>
            <a:off x="576262" y="5945692"/>
            <a:ext cx="828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400" dirty="0">
                <a:solidFill>
                  <a:schemeClr val="tx1"/>
                </a:solidFill>
                <a:latin typeface="+mn-lt"/>
              </a:rPr>
              <a:t>Source: </a:t>
            </a:r>
            <a:r>
              <a:rPr lang="en-GB" sz="1400" dirty="0" err="1">
                <a:solidFill>
                  <a:schemeClr val="tx1"/>
                </a:solidFill>
                <a:latin typeface="+mn-lt"/>
              </a:rPr>
              <a:t>unpivotr</a:t>
            </a:r>
            <a:r>
              <a:rPr lang="en-GB" sz="1400" dirty="0">
                <a:solidFill>
                  <a:schemeClr val="tx1"/>
                </a:solidFill>
                <a:latin typeface="+mn-lt"/>
              </a:rPr>
              <a:t> vignette (</a:t>
            </a:r>
            <a:r>
              <a:rPr lang="en-GB" sz="1400" dirty="0">
                <a:solidFill>
                  <a:schemeClr val="tx1"/>
                </a:solidFill>
                <a:latin typeface="+mn-lt"/>
                <a:hlinkClick r:id="rId4"/>
              </a:rPr>
              <a:t>https://cran.r-project.org/web/packages/unpivotr/vignettes/introduction.html</a:t>
            </a:r>
            <a:r>
              <a:rPr lang="en-GB" sz="1400" dirty="0">
                <a:solidFill>
                  <a:schemeClr val="tx1"/>
                </a:solidFill>
                <a:latin typeface="+mn-lt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566115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346E4-24D2-A671-0CC0-46923ADB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Tidying messy data </a:t>
            </a:r>
            <a:r>
              <a:rPr lang="en-GB" dirty="0" err="1">
                <a:latin typeface="Consolas" panose="020B0609020204030204" pitchFamily="49" charset="0"/>
              </a:rPr>
              <a:t>unpivotr</a:t>
            </a:r>
            <a:r>
              <a:rPr lang="en-GB" dirty="0">
                <a:latin typeface="Consolas" panose="020B0609020204030204" pitchFamily="49" charset="0"/>
              </a:rPr>
              <a:t>::behead()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B006E2-431B-57F9-1F01-9F1A494400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90E37-E81B-D94E-8F4C-F7866DC26FF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Media Placeholder 3">
            <a:extLst>
              <a:ext uri="{FF2B5EF4-FFF2-40B4-BE49-F238E27FC236}">
                <a16:creationId xmlns:a16="http://schemas.microsoft.com/office/drawing/2014/main" id="{3B70780D-95D4-C5B6-F4A2-1E39BFEDED1D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838200" y="1690688"/>
            <a:ext cx="10510837" cy="420528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D92CDFC-0ECC-6239-7FA0-D9105B75EF01}"/>
              </a:ext>
            </a:extLst>
          </p:cNvPr>
          <p:cNvGrpSpPr/>
          <p:nvPr/>
        </p:nvGrpSpPr>
        <p:grpSpPr>
          <a:xfrm>
            <a:off x="11794834" y="9525"/>
            <a:ext cx="397165" cy="6744077"/>
            <a:chOff x="11794834" y="0"/>
            <a:chExt cx="397165" cy="674407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FC5A9D-49DA-3C5D-AD0E-7728D111F3CE}"/>
                </a:ext>
              </a:extLst>
            </p:cNvPr>
            <p:cNvSpPr/>
            <p:nvPr/>
          </p:nvSpPr>
          <p:spPr>
            <a:xfrm rot="5400000">
              <a:off x="11147417" y="647418"/>
              <a:ext cx="1692000" cy="397163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Reproducibility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9860B20-CE7E-FC46-AD7B-1B581FB6A18F}"/>
                </a:ext>
              </a:extLst>
            </p:cNvPr>
            <p:cNvSpPr/>
            <p:nvPr/>
          </p:nvSpPr>
          <p:spPr>
            <a:xfrm rot="5400000">
              <a:off x="11147418" y="2347090"/>
              <a:ext cx="1692000" cy="39716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8BE7DA9-5539-0CCA-7EB7-87C625C4D868}"/>
                </a:ext>
              </a:extLst>
            </p:cNvPr>
            <p:cNvSpPr/>
            <p:nvPr/>
          </p:nvSpPr>
          <p:spPr>
            <a:xfrm rot="5400000">
              <a:off x="11147416" y="4035823"/>
              <a:ext cx="1692000" cy="397163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Methods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C3F486-BA55-A361-C95D-06AE4D981EC6}"/>
                </a:ext>
              </a:extLst>
            </p:cNvPr>
            <p:cNvSpPr/>
            <p:nvPr/>
          </p:nvSpPr>
          <p:spPr>
            <a:xfrm rot="5400000">
              <a:off x="11165418" y="5717495"/>
              <a:ext cx="1656000" cy="39716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Implementation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6EBBFD4-EEB5-EB6F-13B1-9B70CF7EE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2219325"/>
            <a:ext cx="4983689" cy="28706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F2D733-24B5-9621-73ED-A9AD3A2CD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748" y="2290511"/>
            <a:ext cx="5430578" cy="25862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680F17D-BC1F-C978-2F57-BA9FB4D04186}"/>
              </a:ext>
            </a:extLst>
          </p:cNvPr>
          <p:cNvSpPr txBox="1"/>
          <p:nvPr/>
        </p:nvSpPr>
        <p:spPr>
          <a:xfrm>
            <a:off x="576262" y="5945692"/>
            <a:ext cx="828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400" dirty="0">
                <a:solidFill>
                  <a:schemeClr val="tx1"/>
                </a:solidFill>
                <a:latin typeface="+mn-lt"/>
              </a:rPr>
              <a:t>Source: </a:t>
            </a:r>
            <a:r>
              <a:rPr lang="en-GB" sz="1400" dirty="0" err="1">
                <a:solidFill>
                  <a:schemeClr val="tx1"/>
                </a:solidFill>
                <a:latin typeface="+mn-lt"/>
              </a:rPr>
              <a:t>unpivotr</a:t>
            </a:r>
            <a:r>
              <a:rPr lang="en-GB" sz="1400" dirty="0">
                <a:solidFill>
                  <a:schemeClr val="tx1"/>
                </a:solidFill>
                <a:latin typeface="+mn-lt"/>
              </a:rPr>
              <a:t> vignette (</a:t>
            </a:r>
            <a:r>
              <a:rPr lang="en-GB" sz="1400" dirty="0">
                <a:solidFill>
                  <a:schemeClr val="tx1"/>
                </a:solidFill>
                <a:latin typeface="+mn-lt"/>
                <a:hlinkClick r:id="rId4"/>
              </a:rPr>
              <a:t>https://cran.r-project.org/web/packages/unpivotr/vignettes/introduction.html</a:t>
            </a:r>
            <a:r>
              <a:rPr lang="en-GB" sz="1400" dirty="0">
                <a:solidFill>
                  <a:schemeClr val="tx1"/>
                </a:solidFill>
                <a:latin typeface="+mn-lt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259253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346E4-24D2-A671-0CC0-46923ADB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Tidy bed data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B006E2-431B-57F9-1F01-9F1A494400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90E37-E81B-D94E-8F4C-F7866DC26FF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Media Placeholder 3">
            <a:extLst>
              <a:ext uri="{FF2B5EF4-FFF2-40B4-BE49-F238E27FC236}">
                <a16:creationId xmlns:a16="http://schemas.microsoft.com/office/drawing/2014/main" id="{3B70780D-95D4-C5B6-F4A2-1E39BFEDED1D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838200" y="1690688"/>
            <a:ext cx="10510837" cy="420528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D92CDFC-0ECC-6239-7FA0-D9105B75EF01}"/>
              </a:ext>
            </a:extLst>
          </p:cNvPr>
          <p:cNvGrpSpPr/>
          <p:nvPr/>
        </p:nvGrpSpPr>
        <p:grpSpPr>
          <a:xfrm>
            <a:off x="11794834" y="9525"/>
            <a:ext cx="397165" cy="6744077"/>
            <a:chOff x="11794834" y="0"/>
            <a:chExt cx="397165" cy="674407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FC5A9D-49DA-3C5D-AD0E-7728D111F3CE}"/>
                </a:ext>
              </a:extLst>
            </p:cNvPr>
            <p:cNvSpPr/>
            <p:nvPr/>
          </p:nvSpPr>
          <p:spPr>
            <a:xfrm rot="5400000">
              <a:off x="11147417" y="647418"/>
              <a:ext cx="1692000" cy="397163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Reproducibility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9860B20-CE7E-FC46-AD7B-1B581FB6A18F}"/>
                </a:ext>
              </a:extLst>
            </p:cNvPr>
            <p:cNvSpPr/>
            <p:nvPr/>
          </p:nvSpPr>
          <p:spPr>
            <a:xfrm rot="5400000">
              <a:off x="11147418" y="2347090"/>
              <a:ext cx="1692000" cy="39716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8BE7DA9-5539-0CCA-7EB7-87C625C4D868}"/>
                </a:ext>
              </a:extLst>
            </p:cNvPr>
            <p:cNvSpPr/>
            <p:nvPr/>
          </p:nvSpPr>
          <p:spPr>
            <a:xfrm rot="5400000">
              <a:off x="11147416" y="4035823"/>
              <a:ext cx="1692000" cy="397163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Methods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C3F486-BA55-A361-C95D-06AE4D981EC6}"/>
                </a:ext>
              </a:extLst>
            </p:cNvPr>
            <p:cNvSpPr/>
            <p:nvPr/>
          </p:nvSpPr>
          <p:spPr>
            <a:xfrm rot="5400000">
              <a:off x="11165418" y="5717495"/>
              <a:ext cx="1656000" cy="39716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Implementation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F5D6C5D-5727-07E2-B9CD-E1EB6283F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6" y="1394887"/>
            <a:ext cx="6794950" cy="50979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F14773-9589-CD5E-FFAA-B63291041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95" y="1467987"/>
            <a:ext cx="10123430" cy="502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1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8ABC287-9755-AF69-063D-A5A4729B22CA}"/>
              </a:ext>
            </a:extLst>
          </p:cNvPr>
          <p:cNvSpPr txBox="1"/>
          <p:nvPr/>
        </p:nvSpPr>
        <p:spPr>
          <a:xfrm>
            <a:off x="548357" y="1482270"/>
            <a:ext cx="11095285" cy="45999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rtl="0">
              <a:spcBef>
                <a:spcPts val="600"/>
              </a:spcBef>
            </a:pPr>
            <a:r>
              <a:rPr lang="en-GB" u="sng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Demand metrics:</a:t>
            </a:r>
          </a:p>
          <a:p>
            <a:pPr marL="228600" lvl="0" indent="-228600" algn="l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Population by age</a:t>
            </a:r>
          </a:p>
          <a:p>
            <a:pPr marL="228600" indent="-228600" algn="l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Smoking/obesity prevalence (including child obesity)</a:t>
            </a:r>
          </a:p>
          <a:p>
            <a:pPr marL="228600" indent="-228600" algn="l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Condition prevalence (Atrial Fibrillation, Hypertension, Learning Disabilities (LD), Mental Health)</a:t>
            </a:r>
          </a:p>
          <a:p>
            <a:pPr algn="l" rtl="0">
              <a:spcBef>
                <a:spcPts val="600"/>
              </a:spcBef>
            </a:pPr>
            <a:r>
              <a:rPr lang="en-GB" u="sng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Capacity metrics:</a:t>
            </a:r>
          </a:p>
          <a:p>
            <a:pPr marL="228600" indent="-228600" algn="l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Bed availability (day/night – General &amp; Acute, LD/Maternity/Mental Illness)</a:t>
            </a:r>
          </a:p>
          <a:p>
            <a:pPr marL="228600" indent="-228600" algn="l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Number of beds (General &amp; Acute/LD/Maternity/Mental Illness)</a:t>
            </a:r>
          </a:p>
          <a:p>
            <a:pPr marL="228600" indent="-228600" algn="l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Staff absence and availability (acute and mental health)</a:t>
            </a:r>
          </a:p>
          <a:p>
            <a:pPr marL="228600" indent="-228600" algn="l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Expenditure on mental health</a:t>
            </a:r>
          </a:p>
          <a:p>
            <a:pPr marL="228600" indent="-228600" algn="l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Workforce full time equivalents (acute, A&amp;E, and primary care for different staff categories)</a:t>
            </a:r>
          </a:p>
          <a:p>
            <a:pPr marL="228600" indent="-228600" algn="l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COVID-19 pressures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0C6FE7E-2546-174C-C418-F6C953416C56}"/>
              </a:ext>
            </a:extLst>
          </p:cNvPr>
          <p:cNvGrpSpPr/>
          <p:nvPr/>
        </p:nvGrpSpPr>
        <p:grpSpPr>
          <a:xfrm>
            <a:off x="11794834" y="9525"/>
            <a:ext cx="397165" cy="6744077"/>
            <a:chOff x="11794834" y="0"/>
            <a:chExt cx="397165" cy="674407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820173E-CAC9-CEFD-BD9B-B107AD3C7676}"/>
                </a:ext>
              </a:extLst>
            </p:cNvPr>
            <p:cNvSpPr/>
            <p:nvPr/>
          </p:nvSpPr>
          <p:spPr>
            <a:xfrm rot="5400000">
              <a:off x="11147417" y="647418"/>
              <a:ext cx="1692000" cy="397163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Reproducibility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85B6D0E-BB3C-688F-881E-95CF6B41D3D7}"/>
                </a:ext>
              </a:extLst>
            </p:cNvPr>
            <p:cNvSpPr/>
            <p:nvPr/>
          </p:nvSpPr>
          <p:spPr>
            <a:xfrm rot="5400000">
              <a:off x="11147418" y="2347090"/>
              <a:ext cx="1692000" cy="39716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760BFE2-B5C6-0107-E78C-58EB3A0461F4}"/>
                </a:ext>
              </a:extLst>
            </p:cNvPr>
            <p:cNvSpPr/>
            <p:nvPr/>
          </p:nvSpPr>
          <p:spPr>
            <a:xfrm rot="5400000">
              <a:off x="11147416" y="4035823"/>
              <a:ext cx="1692000" cy="397163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Methods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B1EEC-453F-CC4B-DD5F-ABC5478A9F31}"/>
                </a:ext>
              </a:extLst>
            </p:cNvPr>
            <p:cNvSpPr/>
            <p:nvPr/>
          </p:nvSpPr>
          <p:spPr>
            <a:xfrm rot="5400000">
              <a:off x="11165418" y="5717495"/>
              <a:ext cx="1656000" cy="39716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Implementation</a:t>
              </a: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3FE573E6-A944-BC92-9FDF-AF7EFCF80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Final dataset - inputs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592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8ABC287-9755-AF69-063D-A5A4729B22CA}"/>
              </a:ext>
            </a:extLst>
          </p:cNvPr>
          <p:cNvSpPr txBox="1"/>
          <p:nvPr/>
        </p:nvSpPr>
        <p:spPr>
          <a:xfrm>
            <a:off x="735931" y="1548945"/>
            <a:ext cx="11095285" cy="459992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 rtl="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GB" u="sng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Performance metrics (the “outcome”):</a:t>
            </a:r>
          </a:p>
          <a:p>
            <a:pPr marL="228600" lvl="0" indent="-228600" algn="l" rtl="0">
              <a:lnSpc>
                <a:spcPct val="107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Wait of 62 or greater days from suspected cancer or referral to first definitive treatment</a:t>
            </a:r>
          </a:p>
          <a:p>
            <a:pPr marL="228600" lvl="0" indent="-228600" algn="l" rtl="0">
              <a:lnSpc>
                <a:spcPct val="107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Accident &amp; Emergency attendances greater than four hours at Type 1 Departments, major A&amp;E</a:t>
            </a:r>
          </a:p>
          <a:p>
            <a:pPr marL="228600" lvl="0" indent="-228600" algn="l" rtl="0">
              <a:lnSpc>
                <a:spcPct val="107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Attended primary care appointments with over a four-week waiting time</a:t>
            </a:r>
          </a:p>
          <a:p>
            <a:pPr marL="228600" lvl="0" indent="-228600" algn="l" rtl="0">
              <a:lnSpc>
                <a:spcPct val="107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Incomplete referral to treatment pathways with a greater than </a:t>
            </a:r>
            <a:r>
              <a:rPr lang="en-GB" b="1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18 and 52 </a:t>
            </a:r>
            <a:r>
              <a:rPr lang="en-GB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weeks since referral</a:t>
            </a:r>
          </a:p>
          <a:p>
            <a:pPr marL="342900" lvl="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DAD2774-F63F-9F9B-426D-12D09C62B022}"/>
              </a:ext>
            </a:extLst>
          </p:cNvPr>
          <p:cNvGrpSpPr/>
          <p:nvPr/>
        </p:nvGrpSpPr>
        <p:grpSpPr>
          <a:xfrm>
            <a:off x="11794834" y="9525"/>
            <a:ext cx="397165" cy="6744077"/>
            <a:chOff x="11794834" y="0"/>
            <a:chExt cx="397165" cy="674407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BA88F8B-43B8-57C2-34D0-FB6A937850B9}"/>
                </a:ext>
              </a:extLst>
            </p:cNvPr>
            <p:cNvSpPr/>
            <p:nvPr/>
          </p:nvSpPr>
          <p:spPr>
            <a:xfrm rot="5400000">
              <a:off x="11147417" y="647418"/>
              <a:ext cx="1692000" cy="397163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Reproducibility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E76F6D-90C5-303B-4911-9DA533FC807A}"/>
                </a:ext>
              </a:extLst>
            </p:cNvPr>
            <p:cNvSpPr/>
            <p:nvPr/>
          </p:nvSpPr>
          <p:spPr>
            <a:xfrm rot="5400000">
              <a:off x="11147418" y="2347090"/>
              <a:ext cx="1692000" cy="39716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6BB791-1EBD-EBC5-408D-A153BD4B71DA}"/>
                </a:ext>
              </a:extLst>
            </p:cNvPr>
            <p:cNvSpPr/>
            <p:nvPr/>
          </p:nvSpPr>
          <p:spPr>
            <a:xfrm rot="5400000">
              <a:off x="11147416" y="4035823"/>
              <a:ext cx="1692000" cy="397163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Methods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609A06-D781-FB39-76A1-73889A775183}"/>
                </a:ext>
              </a:extLst>
            </p:cNvPr>
            <p:cNvSpPr/>
            <p:nvPr/>
          </p:nvSpPr>
          <p:spPr>
            <a:xfrm rot="5400000">
              <a:off x="11165418" y="5717495"/>
              <a:ext cx="1656000" cy="39716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Implementation</a:t>
              </a: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356561F8-D0E9-511E-CA95-1EE661450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Final dataset - outputs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9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0461-E4B4-0405-3836-3A64D9D7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brief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582455-13A9-F88A-641E-B2E45D04A6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90E37-E81B-D94E-8F4C-F7866DC26FF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F0079FFD-6204-E921-1579-4EB9A759C8FB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Predict NHS performance metrics from demand and capacity metrics at ICS geography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Provide a tool for decision makers in the SW can interact with and develop future scenarios</a:t>
            </a:r>
          </a:p>
        </p:txBody>
      </p:sp>
    </p:spTree>
    <p:extLst>
      <p:ext uri="{BB962C8B-B14F-4D97-AF65-F5344CB8AC3E}">
        <p14:creationId xmlns:p14="http://schemas.microsoft.com/office/powerpoint/2010/main" val="94122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346E4-24D2-A671-0CC0-46923ADB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B006E2-431B-57F9-1F01-9F1A494400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90E37-E81B-D94E-8F4C-F7866DC26FF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Media Placeholder 3">
            <a:extLst>
              <a:ext uri="{FF2B5EF4-FFF2-40B4-BE49-F238E27FC236}">
                <a16:creationId xmlns:a16="http://schemas.microsoft.com/office/drawing/2014/main" id="{3B70780D-95D4-C5B6-F4A2-1E39BFEDED1D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838200" y="1690688"/>
            <a:ext cx="10510837" cy="420528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D92CDFC-0ECC-6239-7FA0-D9105B75EF01}"/>
              </a:ext>
            </a:extLst>
          </p:cNvPr>
          <p:cNvGrpSpPr/>
          <p:nvPr/>
        </p:nvGrpSpPr>
        <p:grpSpPr>
          <a:xfrm>
            <a:off x="11794834" y="9525"/>
            <a:ext cx="397165" cy="6744077"/>
            <a:chOff x="11794834" y="0"/>
            <a:chExt cx="397165" cy="674407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FC5A9D-49DA-3C5D-AD0E-7728D111F3CE}"/>
                </a:ext>
              </a:extLst>
            </p:cNvPr>
            <p:cNvSpPr/>
            <p:nvPr/>
          </p:nvSpPr>
          <p:spPr>
            <a:xfrm rot="5400000">
              <a:off x="11147417" y="647418"/>
              <a:ext cx="1692000" cy="397163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Reproducibility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9860B20-CE7E-FC46-AD7B-1B581FB6A18F}"/>
                </a:ext>
              </a:extLst>
            </p:cNvPr>
            <p:cNvSpPr/>
            <p:nvPr/>
          </p:nvSpPr>
          <p:spPr>
            <a:xfrm rot="5400000">
              <a:off x="11147418" y="2347090"/>
              <a:ext cx="1692000" cy="3971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Data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8BE7DA9-5539-0CCA-7EB7-87C625C4D868}"/>
                </a:ext>
              </a:extLst>
            </p:cNvPr>
            <p:cNvSpPr/>
            <p:nvPr/>
          </p:nvSpPr>
          <p:spPr>
            <a:xfrm rot="5400000">
              <a:off x="11147416" y="4035823"/>
              <a:ext cx="1692000" cy="397163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Methods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C3F486-BA55-A361-C95D-06AE4D981EC6}"/>
                </a:ext>
              </a:extLst>
            </p:cNvPr>
            <p:cNvSpPr/>
            <p:nvPr/>
          </p:nvSpPr>
          <p:spPr>
            <a:xfrm rot="5400000">
              <a:off x="11165418" y="5717495"/>
              <a:ext cx="1656000" cy="39716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Implementation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ECC7F0-C3AF-1AFD-3810-36F183A05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486056"/>
              </p:ext>
            </p:extLst>
          </p:nvPr>
        </p:nvGraphicFramePr>
        <p:xfrm>
          <a:off x="833437" y="2268809"/>
          <a:ext cx="10041862" cy="4331056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5020931">
                  <a:extLst>
                    <a:ext uri="{9D8B030D-6E8A-4147-A177-3AD203B41FA5}">
                      <a16:colId xmlns:a16="http://schemas.microsoft.com/office/drawing/2014/main" val="2827630724"/>
                    </a:ext>
                  </a:extLst>
                </a:gridCol>
                <a:gridCol w="5020931">
                  <a:extLst>
                    <a:ext uri="{9D8B030D-6E8A-4147-A177-3AD203B41FA5}">
                      <a16:colId xmlns:a16="http://schemas.microsoft.com/office/drawing/2014/main" val="388878770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 dirty="0">
                          <a:solidFill>
                            <a:schemeClr val="tx1"/>
                          </a:solidFill>
                          <a:effectLst/>
                        </a:rPr>
                        <a:t>Inputs to modelling</a:t>
                      </a:r>
                      <a:endParaRPr lang="en-GB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GB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105446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 dirty="0">
                          <a:solidFill>
                            <a:schemeClr val="tx1"/>
                          </a:solidFill>
                          <a:effectLst/>
                        </a:rPr>
                        <a:t>Number of years of data</a:t>
                      </a:r>
                      <a:endParaRPr lang="en-GB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solidFill>
                            <a:schemeClr val="tx1"/>
                          </a:solidFill>
                          <a:effectLst/>
                        </a:rPr>
                        <a:t>3 to 7 years</a:t>
                      </a:r>
                      <a:endParaRPr lang="en-GB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323159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 dirty="0">
                          <a:solidFill>
                            <a:schemeClr val="tx1"/>
                          </a:solidFill>
                          <a:effectLst/>
                        </a:rPr>
                        <a:t>Number of lagged years for predictor variables</a:t>
                      </a:r>
                      <a:endParaRPr lang="en-GB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solidFill>
                            <a:schemeClr val="tx1"/>
                          </a:solidFill>
                          <a:effectLst/>
                        </a:rPr>
                        <a:t>0, 1, or 2 lagged years</a:t>
                      </a:r>
                      <a:endParaRPr lang="en-GB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6136128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 dirty="0">
                          <a:solidFill>
                            <a:schemeClr val="tx1"/>
                          </a:solidFill>
                          <a:effectLst/>
                        </a:rPr>
                        <a:t>Inclusion of previous year’s value for target variable</a:t>
                      </a:r>
                      <a:endParaRPr lang="en-GB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 dirty="0">
                          <a:solidFill>
                            <a:schemeClr val="tx1"/>
                          </a:solidFill>
                          <a:effectLst/>
                        </a:rPr>
                        <a:t>True or false</a:t>
                      </a:r>
                      <a:endParaRPr lang="en-GB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1102427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solidFill>
                            <a:schemeClr val="tx1"/>
                          </a:solidFill>
                          <a:effectLst/>
                        </a:rPr>
                        <a:t>Number of target variables modelled</a:t>
                      </a:r>
                      <a:endParaRPr lang="en-GB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041032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solidFill>
                            <a:schemeClr val="tx1"/>
                          </a:solidFill>
                          <a:effectLst/>
                        </a:rPr>
                        <a:t>Modelling methods explored</a:t>
                      </a:r>
                      <a:endParaRPr lang="en-GB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 dirty="0">
                          <a:solidFill>
                            <a:schemeClr val="tx1"/>
                          </a:solidFill>
                          <a:effectLst/>
                        </a:rPr>
                        <a:t>Generalised linear models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 dirty="0">
                          <a:solidFill>
                            <a:schemeClr val="tx1"/>
                          </a:solidFill>
                          <a:effectLst/>
                        </a:rPr>
                        <a:t>Random forest (on outcome and on change in outcome)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 dirty="0">
                          <a:solidFill>
                            <a:schemeClr val="tx1"/>
                          </a:solidFill>
                          <a:effectLst/>
                        </a:rPr>
                        <a:t>Linear extrapolation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 dirty="0">
                          <a:solidFill>
                            <a:schemeClr val="tx1"/>
                          </a:solidFill>
                          <a:effectLst/>
                        </a:rPr>
                        <a:t>Same as previous year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5285137"/>
                  </a:ext>
                </a:extLst>
              </a:tr>
            </a:tbl>
          </a:graphicData>
        </a:graphic>
      </p:graphicFrame>
      <p:sp>
        <p:nvSpPr>
          <p:cNvPr id="5" name="Media Placeholder 3">
            <a:extLst>
              <a:ext uri="{FF2B5EF4-FFF2-40B4-BE49-F238E27FC236}">
                <a16:creationId xmlns:a16="http://schemas.microsoft.com/office/drawing/2014/main" id="{77F7D830-2A7B-D27E-6AF5-9F1CCB6286FF}"/>
              </a:ext>
            </a:extLst>
          </p:cNvPr>
          <p:cNvSpPr txBox="1">
            <a:spLocks/>
          </p:cNvSpPr>
          <p:nvPr/>
        </p:nvSpPr>
        <p:spPr>
          <a:xfrm>
            <a:off x="842963" y="1819275"/>
            <a:ext cx="10510837" cy="4205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700"/>
              </a:lnSpc>
              <a:spcBef>
                <a:spcPts val="100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 b="0" i="0" kern="12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+mj-lt"/>
              </a:rPr>
              <a:t>Lots of modelling approaches attempted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49677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E46B-9BE4-3FC9-EE9E-9DB8036F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{</a:t>
            </a:r>
            <a:r>
              <a:rPr lang="en-GB" dirty="0" err="1"/>
              <a:t>tidymodels</a:t>
            </a:r>
            <a:r>
              <a:rPr lang="en-GB" dirty="0"/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FA1019-71B2-E635-3883-158D5B5F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90E37-E81B-D94E-8F4C-F7866DC26FF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274813-5A6B-C2FF-DDA4-6C6D5668F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170" y="1843017"/>
            <a:ext cx="3918192" cy="38103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1E7926-9076-40BE-938D-983310A4E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890" y="1843017"/>
            <a:ext cx="4215856" cy="39840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C8A47CE-F458-B87E-00A6-009DC2A66040}"/>
              </a:ext>
            </a:extLst>
          </p:cNvPr>
          <p:cNvGrpSpPr/>
          <p:nvPr/>
        </p:nvGrpSpPr>
        <p:grpSpPr>
          <a:xfrm>
            <a:off x="11794834" y="9525"/>
            <a:ext cx="397165" cy="6744077"/>
            <a:chOff x="11794834" y="0"/>
            <a:chExt cx="397165" cy="67440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25811D-81F2-A0C0-BDEF-0CBDD29CEEFF}"/>
                </a:ext>
              </a:extLst>
            </p:cNvPr>
            <p:cNvSpPr/>
            <p:nvPr/>
          </p:nvSpPr>
          <p:spPr>
            <a:xfrm rot="5400000">
              <a:off x="11147417" y="647418"/>
              <a:ext cx="1692000" cy="397163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Reproducibility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DCC35A-835C-DE64-90B0-0F52B522BF32}"/>
                </a:ext>
              </a:extLst>
            </p:cNvPr>
            <p:cNvSpPr/>
            <p:nvPr/>
          </p:nvSpPr>
          <p:spPr>
            <a:xfrm rot="5400000">
              <a:off x="11147418" y="2347090"/>
              <a:ext cx="1692000" cy="3971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Data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92923D-D4C1-9EF7-65F4-730EF1F9BB81}"/>
                </a:ext>
              </a:extLst>
            </p:cNvPr>
            <p:cNvSpPr/>
            <p:nvPr/>
          </p:nvSpPr>
          <p:spPr>
            <a:xfrm rot="5400000">
              <a:off x="11147416" y="4035823"/>
              <a:ext cx="1692000" cy="397163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Methods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387BFB-8339-043C-D56F-706785D2C275}"/>
                </a:ext>
              </a:extLst>
            </p:cNvPr>
            <p:cNvSpPr/>
            <p:nvPr/>
          </p:nvSpPr>
          <p:spPr>
            <a:xfrm rot="5400000">
              <a:off x="11165418" y="5717495"/>
              <a:ext cx="1656000" cy="39716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Implementation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8574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E46B-9BE4-3FC9-EE9E-9DB8036F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evaluation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FA1019-71B2-E635-3883-158D5B5F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90E37-E81B-D94E-8F4C-F7866DC26FF5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C8A47CE-F458-B87E-00A6-009DC2A66040}"/>
              </a:ext>
            </a:extLst>
          </p:cNvPr>
          <p:cNvGrpSpPr/>
          <p:nvPr/>
        </p:nvGrpSpPr>
        <p:grpSpPr>
          <a:xfrm>
            <a:off x="11794834" y="9525"/>
            <a:ext cx="397165" cy="6744077"/>
            <a:chOff x="11794834" y="0"/>
            <a:chExt cx="397165" cy="67440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25811D-81F2-A0C0-BDEF-0CBDD29CEEFF}"/>
                </a:ext>
              </a:extLst>
            </p:cNvPr>
            <p:cNvSpPr/>
            <p:nvPr/>
          </p:nvSpPr>
          <p:spPr>
            <a:xfrm rot="5400000">
              <a:off x="11147417" y="647418"/>
              <a:ext cx="1692000" cy="397163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Reproducibility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DCC35A-835C-DE64-90B0-0F52B522BF32}"/>
                </a:ext>
              </a:extLst>
            </p:cNvPr>
            <p:cNvSpPr/>
            <p:nvPr/>
          </p:nvSpPr>
          <p:spPr>
            <a:xfrm rot="5400000">
              <a:off x="11147418" y="2347090"/>
              <a:ext cx="1692000" cy="3971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Data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92923D-D4C1-9EF7-65F4-730EF1F9BB81}"/>
                </a:ext>
              </a:extLst>
            </p:cNvPr>
            <p:cNvSpPr/>
            <p:nvPr/>
          </p:nvSpPr>
          <p:spPr>
            <a:xfrm rot="5400000">
              <a:off x="11147416" y="4035823"/>
              <a:ext cx="1692000" cy="397163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Methods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387BFB-8339-043C-D56F-706785D2C275}"/>
                </a:ext>
              </a:extLst>
            </p:cNvPr>
            <p:cNvSpPr/>
            <p:nvPr/>
          </p:nvSpPr>
          <p:spPr>
            <a:xfrm rot="5400000">
              <a:off x="11165418" y="5717495"/>
              <a:ext cx="1656000" cy="39716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Implementation</a:t>
              </a:r>
            </a:p>
          </p:txBody>
        </p:sp>
      </p:grpSp>
      <p:pic>
        <p:nvPicPr>
          <p:cNvPr id="4" name="Picture 3" descr="A graph of progress bar charts&#10;&#10;Description automatically generated with medium confidence">
            <a:extLst>
              <a:ext uri="{FF2B5EF4-FFF2-40B4-BE49-F238E27FC236}">
                <a16:creationId xmlns:a16="http://schemas.microsoft.com/office/drawing/2014/main" id="{5AAD3FB6-7532-E288-D801-1E71F948F7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1" y="2050004"/>
            <a:ext cx="4387850" cy="43878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667B93-656C-7237-EBB8-8DC2FAE0B9A0}"/>
              </a:ext>
            </a:extLst>
          </p:cNvPr>
          <p:cNvSpPr txBox="1"/>
          <p:nvPr/>
        </p:nvSpPr>
        <p:spPr>
          <a:xfrm>
            <a:off x="5343525" y="2382266"/>
            <a:ext cx="62388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+mn-lt"/>
              </a:rPr>
              <a:t>Sophisticated models generally outperformed naïve models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+mn-lt"/>
              </a:rPr>
              <a:t>Random forest model, that modelled the change in outcome from one year to the next, generally performed best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+mn-lt"/>
              </a:rPr>
              <a:t>A&amp;E 4 hr waits had the highest mean absolute percentage error</a:t>
            </a:r>
          </a:p>
        </p:txBody>
      </p:sp>
    </p:spTree>
    <p:extLst>
      <p:ext uri="{BB962C8B-B14F-4D97-AF65-F5344CB8AC3E}">
        <p14:creationId xmlns:p14="http://schemas.microsoft.com/office/powerpoint/2010/main" val="3014543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E46B-9BE4-3FC9-EE9E-9DB8036F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FA1019-71B2-E635-3883-158D5B5F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90E37-E81B-D94E-8F4C-F7866DC26FF5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C8A47CE-F458-B87E-00A6-009DC2A66040}"/>
              </a:ext>
            </a:extLst>
          </p:cNvPr>
          <p:cNvGrpSpPr/>
          <p:nvPr/>
        </p:nvGrpSpPr>
        <p:grpSpPr>
          <a:xfrm>
            <a:off x="11794834" y="9525"/>
            <a:ext cx="397165" cy="6744077"/>
            <a:chOff x="11794834" y="0"/>
            <a:chExt cx="397165" cy="67440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25811D-81F2-A0C0-BDEF-0CBDD29CEEFF}"/>
                </a:ext>
              </a:extLst>
            </p:cNvPr>
            <p:cNvSpPr/>
            <p:nvPr/>
          </p:nvSpPr>
          <p:spPr>
            <a:xfrm rot="5400000">
              <a:off x="11147417" y="647418"/>
              <a:ext cx="1692000" cy="397163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Reproducibility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DCC35A-835C-DE64-90B0-0F52B522BF32}"/>
                </a:ext>
              </a:extLst>
            </p:cNvPr>
            <p:cNvSpPr/>
            <p:nvPr/>
          </p:nvSpPr>
          <p:spPr>
            <a:xfrm rot="5400000">
              <a:off x="11147418" y="2347090"/>
              <a:ext cx="1692000" cy="3971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Data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92923D-D4C1-9EF7-65F4-730EF1F9BB81}"/>
                </a:ext>
              </a:extLst>
            </p:cNvPr>
            <p:cNvSpPr/>
            <p:nvPr/>
          </p:nvSpPr>
          <p:spPr>
            <a:xfrm rot="5400000">
              <a:off x="11147416" y="4035823"/>
              <a:ext cx="1692000" cy="397163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Methods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387BFB-8339-043C-D56F-706785D2C275}"/>
                </a:ext>
              </a:extLst>
            </p:cNvPr>
            <p:cNvSpPr/>
            <p:nvPr/>
          </p:nvSpPr>
          <p:spPr>
            <a:xfrm rot="5400000">
              <a:off x="11165418" y="5717495"/>
              <a:ext cx="1656000" cy="39716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Implementation</a:t>
              </a:r>
            </a:p>
          </p:txBody>
        </p:sp>
      </p:grpSp>
      <p:sp>
        <p:nvSpPr>
          <p:cNvPr id="6" name="Media Placeholder 3">
            <a:extLst>
              <a:ext uri="{FF2B5EF4-FFF2-40B4-BE49-F238E27FC236}">
                <a16:creationId xmlns:a16="http://schemas.microsoft.com/office/drawing/2014/main" id="{2C7DB380-9344-A230-7BB3-1459C97F543F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842963" y="1819275"/>
            <a:ext cx="10510837" cy="4205288"/>
          </a:xfrm>
        </p:spPr>
        <p:txBody>
          <a:bodyPr/>
          <a:lstStyle/>
          <a:p>
            <a:r>
              <a:rPr lang="en-GB" dirty="0" err="1"/>
              <a:t>RShiny</a:t>
            </a:r>
            <a:endParaRPr lang="en-GB" dirty="0"/>
          </a:p>
          <a:p>
            <a:r>
              <a:rPr lang="en-GB" dirty="0"/>
              <a:t>{golem}</a:t>
            </a:r>
          </a:p>
          <a:p>
            <a:r>
              <a:rPr lang="en-GB" dirty="0"/>
              <a:t>shinyapps.io</a:t>
            </a:r>
          </a:p>
        </p:txBody>
      </p:sp>
    </p:spTree>
    <p:extLst>
      <p:ext uri="{BB962C8B-B14F-4D97-AF65-F5344CB8AC3E}">
        <p14:creationId xmlns:p14="http://schemas.microsoft.com/office/powerpoint/2010/main" val="357285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E46B-9BE4-3FC9-EE9E-9DB8036F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RShiny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FA1019-71B2-E635-3883-158D5B5F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90E37-E81B-D94E-8F4C-F7866DC26FF5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C8A47CE-F458-B87E-00A6-009DC2A66040}"/>
              </a:ext>
            </a:extLst>
          </p:cNvPr>
          <p:cNvGrpSpPr/>
          <p:nvPr/>
        </p:nvGrpSpPr>
        <p:grpSpPr>
          <a:xfrm>
            <a:off x="11794834" y="9525"/>
            <a:ext cx="397165" cy="6744077"/>
            <a:chOff x="11794834" y="0"/>
            <a:chExt cx="397165" cy="67440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25811D-81F2-A0C0-BDEF-0CBDD29CEEFF}"/>
                </a:ext>
              </a:extLst>
            </p:cNvPr>
            <p:cNvSpPr/>
            <p:nvPr/>
          </p:nvSpPr>
          <p:spPr>
            <a:xfrm rot="5400000">
              <a:off x="11147417" y="647418"/>
              <a:ext cx="1692000" cy="397163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Reproducibility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DCC35A-835C-DE64-90B0-0F52B522BF32}"/>
                </a:ext>
              </a:extLst>
            </p:cNvPr>
            <p:cNvSpPr/>
            <p:nvPr/>
          </p:nvSpPr>
          <p:spPr>
            <a:xfrm rot="5400000">
              <a:off x="11147418" y="2347090"/>
              <a:ext cx="1692000" cy="3971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Data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92923D-D4C1-9EF7-65F4-730EF1F9BB81}"/>
                </a:ext>
              </a:extLst>
            </p:cNvPr>
            <p:cNvSpPr/>
            <p:nvPr/>
          </p:nvSpPr>
          <p:spPr>
            <a:xfrm rot="5400000">
              <a:off x="11147416" y="4035823"/>
              <a:ext cx="1692000" cy="397163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Methods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387BFB-8339-043C-D56F-706785D2C275}"/>
                </a:ext>
              </a:extLst>
            </p:cNvPr>
            <p:cNvSpPr/>
            <p:nvPr/>
          </p:nvSpPr>
          <p:spPr>
            <a:xfrm rot="5400000">
              <a:off x="11165418" y="5717495"/>
              <a:ext cx="1656000" cy="39716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Implementation</a:t>
              </a:r>
            </a:p>
          </p:txBody>
        </p:sp>
      </p:grpSp>
      <p:sp>
        <p:nvSpPr>
          <p:cNvPr id="6" name="Media Placeholder 3">
            <a:extLst>
              <a:ext uri="{FF2B5EF4-FFF2-40B4-BE49-F238E27FC236}">
                <a16:creationId xmlns:a16="http://schemas.microsoft.com/office/drawing/2014/main" id="{2C7DB380-9344-A230-7BB3-1459C97F543F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842963" y="1819275"/>
            <a:ext cx="10510837" cy="4205288"/>
          </a:xfrm>
        </p:spPr>
        <p:txBody>
          <a:bodyPr/>
          <a:lstStyle/>
          <a:p>
            <a:r>
              <a:rPr lang="en-GB" dirty="0"/>
              <a:t>Customisable</a:t>
            </a:r>
          </a:p>
          <a:p>
            <a:r>
              <a:rPr lang="en-GB" dirty="0"/>
              <a:t>Can take my R outputs from the analysis as inputs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45A065-4C22-0BA3-BEED-3063EABDE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686" y="3051399"/>
            <a:ext cx="6460209" cy="33081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70486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E46B-9BE4-3FC9-EE9E-9DB8036F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{golem}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FA1019-71B2-E635-3883-158D5B5F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90E37-E81B-D94E-8F4C-F7866DC26FF5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C8A47CE-F458-B87E-00A6-009DC2A66040}"/>
              </a:ext>
            </a:extLst>
          </p:cNvPr>
          <p:cNvGrpSpPr/>
          <p:nvPr/>
        </p:nvGrpSpPr>
        <p:grpSpPr>
          <a:xfrm>
            <a:off x="11794834" y="9525"/>
            <a:ext cx="397165" cy="6744077"/>
            <a:chOff x="11794834" y="0"/>
            <a:chExt cx="397165" cy="67440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25811D-81F2-A0C0-BDEF-0CBDD29CEEFF}"/>
                </a:ext>
              </a:extLst>
            </p:cNvPr>
            <p:cNvSpPr/>
            <p:nvPr/>
          </p:nvSpPr>
          <p:spPr>
            <a:xfrm rot="5400000">
              <a:off x="11147417" y="647418"/>
              <a:ext cx="1692000" cy="397163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Reproducibility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DCC35A-835C-DE64-90B0-0F52B522BF32}"/>
                </a:ext>
              </a:extLst>
            </p:cNvPr>
            <p:cNvSpPr/>
            <p:nvPr/>
          </p:nvSpPr>
          <p:spPr>
            <a:xfrm rot="5400000">
              <a:off x="11147418" y="2347090"/>
              <a:ext cx="1692000" cy="3971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Data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92923D-D4C1-9EF7-65F4-730EF1F9BB81}"/>
                </a:ext>
              </a:extLst>
            </p:cNvPr>
            <p:cNvSpPr/>
            <p:nvPr/>
          </p:nvSpPr>
          <p:spPr>
            <a:xfrm rot="5400000">
              <a:off x="11147416" y="4035823"/>
              <a:ext cx="1692000" cy="397163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Methods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387BFB-8339-043C-D56F-706785D2C275}"/>
                </a:ext>
              </a:extLst>
            </p:cNvPr>
            <p:cNvSpPr/>
            <p:nvPr/>
          </p:nvSpPr>
          <p:spPr>
            <a:xfrm rot="5400000">
              <a:off x="11165418" y="5717495"/>
              <a:ext cx="1656000" cy="39716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Implementation</a:t>
              </a:r>
            </a:p>
          </p:txBody>
        </p:sp>
      </p:grpSp>
      <p:sp>
        <p:nvSpPr>
          <p:cNvPr id="6" name="Media Placeholder 3">
            <a:extLst>
              <a:ext uri="{FF2B5EF4-FFF2-40B4-BE49-F238E27FC236}">
                <a16:creationId xmlns:a16="http://schemas.microsoft.com/office/drawing/2014/main" id="{2C7DB380-9344-A230-7BB3-1459C97F543F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842963" y="1819275"/>
            <a:ext cx="10510837" cy="3992563"/>
          </a:xfrm>
        </p:spPr>
        <p:txBody>
          <a:bodyPr/>
          <a:lstStyle/>
          <a:p>
            <a:r>
              <a:rPr lang="en-GB" dirty="0"/>
              <a:t>Modular</a:t>
            </a:r>
          </a:p>
          <a:p>
            <a:r>
              <a:rPr lang="en-GB" dirty="0"/>
              <a:t>Standard project structure</a:t>
            </a:r>
          </a:p>
          <a:p>
            <a:r>
              <a:rPr lang="en-GB" dirty="0"/>
              <a:t>Unit testing</a:t>
            </a:r>
          </a:p>
          <a:p>
            <a:r>
              <a:rPr lang="en-GB" dirty="0"/>
              <a:t>Easily installable</a:t>
            </a:r>
          </a:p>
          <a:p>
            <a:r>
              <a:rPr lang="en-GB" dirty="0"/>
              <a:t>Continuous integration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F3B6E-781D-A9A0-50F3-ED2C3DEC6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702" y="312843"/>
            <a:ext cx="4696539" cy="44847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06E0DC-8280-DD7A-EC1E-D207B3D1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221" y="3962122"/>
            <a:ext cx="2743200" cy="22148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29002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E46B-9BE4-3FC9-EE9E-9DB8036F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shinyapps.io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FA1019-71B2-E635-3883-158D5B5F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90E37-E81B-D94E-8F4C-F7866DC26FF5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C8A47CE-F458-B87E-00A6-009DC2A66040}"/>
              </a:ext>
            </a:extLst>
          </p:cNvPr>
          <p:cNvGrpSpPr/>
          <p:nvPr/>
        </p:nvGrpSpPr>
        <p:grpSpPr>
          <a:xfrm>
            <a:off x="11794834" y="9525"/>
            <a:ext cx="397165" cy="6744077"/>
            <a:chOff x="11794834" y="0"/>
            <a:chExt cx="397165" cy="67440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25811D-81F2-A0C0-BDEF-0CBDD29CEEFF}"/>
                </a:ext>
              </a:extLst>
            </p:cNvPr>
            <p:cNvSpPr/>
            <p:nvPr/>
          </p:nvSpPr>
          <p:spPr>
            <a:xfrm rot="5400000">
              <a:off x="11147417" y="647418"/>
              <a:ext cx="1692000" cy="397163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Reproducibility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DCC35A-835C-DE64-90B0-0F52B522BF32}"/>
                </a:ext>
              </a:extLst>
            </p:cNvPr>
            <p:cNvSpPr/>
            <p:nvPr/>
          </p:nvSpPr>
          <p:spPr>
            <a:xfrm rot="5400000">
              <a:off x="11147418" y="2347090"/>
              <a:ext cx="1692000" cy="3971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Data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92923D-D4C1-9EF7-65F4-730EF1F9BB81}"/>
                </a:ext>
              </a:extLst>
            </p:cNvPr>
            <p:cNvSpPr/>
            <p:nvPr/>
          </p:nvSpPr>
          <p:spPr>
            <a:xfrm rot="5400000">
              <a:off x="11147416" y="4035823"/>
              <a:ext cx="1692000" cy="397163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Methods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387BFB-8339-043C-D56F-706785D2C275}"/>
                </a:ext>
              </a:extLst>
            </p:cNvPr>
            <p:cNvSpPr/>
            <p:nvPr/>
          </p:nvSpPr>
          <p:spPr>
            <a:xfrm rot="5400000">
              <a:off x="11165418" y="5717495"/>
              <a:ext cx="1656000" cy="39716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Implementation</a:t>
              </a:r>
            </a:p>
          </p:txBody>
        </p:sp>
      </p:grpSp>
      <p:sp>
        <p:nvSpPr>
          <p:cNvPr id="6" name="Media Placeholder 3">
            <a:extLst>
              <a:ext uri="{FF2B5EF4-FFF2-40B4-BE49-F238E27FC236}">
                <a16:creationId xmlns:a16="http://schemas.microsoft.com/office/drawing/2014/main" id="{2C7DB380-9344-A230-7BB3-1459C97F543F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842963" y="1819275"/>
            <a:ext cx="10510837" cy="4205288"/>
          </a:xfrm>
        </p:spPr>
        <p:txBody>
          <a:bodyPr/>
          <a:lstStyle/>
          <a:p>
            <a:r>
              <a:rPr lang="en-GB" dirty="0"/>
              <a:t>Free (with big limitations)</a:t>
            </a:r>
          </a:p>
          <a:p>
            <a:r>
              <a:rPr lang="en-GB" dirty="0" err="1"/>
              <a:t>Publically</a:t>
            </a:r>
            <a:r>
              <a:rPr lang="en-GB" dirty="0"/>
              <a:t> available (this is ok because it uses public data)</a:t>
            </a:r>
          </a:p>
          <a:p>
            <a:r>
              <a:rPr lang="en-GB" dirty="0"/>
              <a:t>Easy to set up</a:t>
            </a:r>
          </a:p>
          <a:p>
            <a:pPr marL="0" indent="0">
              <a:buNone/>
            </a:pPr>
            <a:r>
              <a:rPr lang="en-GB" dirty="0"/>
              <a:t>Url: </a:t>
            </a:r>
            <a:r>
              <a:rPr lang="en-GB" dirty="0">
                <a:hlinkClick r:id="rId2"/>
              </a:rPr>
              <a:t>https://sw-dsn.shinyapps.io/planner/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8875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E46B-9BE4-3FC9-EE9E-9DB8036F6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051" y="2766219"/>
            <a:ext cx="7267574" cy="1325562"/>
          </a:xfrm>
        </p:spPr>
        <p:txBody>
          <a:bodyPr>
            <a:normAutofit/>
          </a:bodyPr>
          <a:lstStyle/>
          <a:p>
            <a:pPr algn="ctr"/>
            <a:r>
              <a:rPr lang="en-GB" sz="6600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FA1019-71B2-E635-3883-158D5B5F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90E37-E81B-D94E-8F4C-F7866DC26FF5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C8A47CE-F458-B87E-00A6-009DC2A66040}"/>
              </a:ext>
            </a:extLst>
          </p:cNvPr>
          <p:cNvGrpSpPr/>
          <p:nvPr/>
        </p:nvGrpSpPr>
        <p:grpSpPr>
          <a:xfrm>
            <a:off x="11794834" y="9525"/>
            <a:ext cx="397165" cy="6744077"/>
            <a:chOff x="11794834" y="0"/>
            <a:chExt cx="397165" cy="67440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25811D-81F2-A0C0-BDEF-0CBDD29CEEFF}"/>
                </a:ext>
              </a:extLst>
            </p:cNvPr>
            <p:cNvSpPr/>
            <p:nvPr/>
          </p:nvSpPr>
          <p:spPr>
            <a:xfrm rot="5400000">
              <a:off x="11147417" y="647418"/>
              <a:ext cx="1692000" cy="39716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Reproducibility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DCC35A-835C-DE64-90B0-0F52B522BF32}"/>
                </a:ext>
              </a:extLst>
            </p:cNvPr>
            <p:cNvSpPr/>
            <p:nvPr/>
          </p:nvSpPr>
          <p:spPr>
            <a:xfrm rot="5400000">
              <a:off x="11147418" y="2347090"/>
              <a:ext cx="1692000" cy="39716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92923D-D4C1-9EF7-65F4-730EF1F9BB81}"/>
                </a:ext>
              </a:extLst>
            </p:cNvPr>
            <p:cNvSpPr/>
            <p:nvPr/>
          </p:nvSpPr>
          <p:spPr>
            <a:xfrm rot="5400000">
              <a:off x="11147416" y="4035823"/>
              <a:ext cx="1692000" cy="397163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Methods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387BFB-8339-043C-D56F-706785D2C275}"/>
                </a:ext>
              </a:extLst>
            </p:cNvPr>
            <p:cNvSpPr/>
            <p:nvPr/>
          </p:nvSpPr>
          <p:spPr>
            <a:xfrm rot="5400000">
              <a:off x="11165418" y="5717495"/>
              <a:ext cx="1656000" cy="39716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Implementation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454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3CF80-DA66-A28C-24AD-DE114BC5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constraints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E626D8-C522-1A2A-65FC-D598043C84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90E37-E81B-D94E-8F4C-F7866DC26FF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B4F3F1C0-358E-3614-7067-C48349CC9750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/>
        <p:txBody>
          <a:bodyPr/>
          <a:lstStyle/>
          <a:p>
            <a:r>
              <a:rPr lang="en-GB" b="1" u="sng" dirty="0"/>
              <a:t>Data access </a:t>
            </a:r>
            <a:r>
              <a:rPr lang="en-GB" dirty="0"/>
              <a:t>– I don’t have access to local datasets; </a:t>
            </a:r>
            <a:r>
              <a:rPr lang="en-GB" b="1" dirty="0"/>
              <a:t>use public data</a:t>
            </a:r>
          </a:p>
          <a:p>
            <a:r>
              <a:rPr lang="en-GB" b="1" u="sng" dirty="0"/>
              <a:t>Local variation in capabilities </a:t>
            </a:r>
            <a:r>
              <a:rPr lang="en-GB" dirty="0"/>
              <a:t>– I can’t expect them to be able to understand a big bundle of code and use it locally; </a:t>
            </a:r>
            <a:r>
              <a:rPr lang="en-GB" b="1" dirty="0"/>
              <a:t>provide an application with minimal skills to use</a:t>
            </a:r>
          </a:p>
          <a:p>
            <a:r>
              <a:rPr lang="en-GB" b="1" u="sng" dirty="0"/>
              <a:t>Local variation in technologies </a:t>
            </a:r>
            <a:r>
              <a:rPr lang="en-GB" dirty="0"/>
              <a:t>– not all teams will be able to deploy an application I develop locally; </a:t>
            </a:r>
            <a:r>
              <a:rPr lang="en-GB" b="1" dirty="0"/>
              <a:t>deploy a tool </a:t>
            </a:r>
            <a:r>
              <a:rPr lang="en-GB" b="1" dirty="0" err="1"/>
              <a:t>publically</a:t>
            </a:r>
            <a:endParaRPr lang="en-GB" b="1" dirty="0"/>
          </a:p>
          <a:p>
            <a:r>
              <a:rPr lang="en-GB" b="1" u="sng" dirty="0"/>
              <a:t>Limited support period </a:t>
            </a:r>
            <a:r>
              <a:rPr lang="en-GB" dirty="0"/>
              <a:t>– I am on secondment for 2 years, if teams like this work, it needs to be supported beyond my stay; </a:t>
            </a:r>
            <a:r>
              <a:rPr lang="en-GB" b="1" dirty="0"/>
              <a:t>make reproducible</a:t>
            </a:r>
          </a:p>
        </p:txBody>
      </p:sp>
    </p:spTree>
    <p:extLst>
      <p:ext uri="{BB962C8B-B14F-4D97-AF65-F5344CB8AC3E}">
        <p14:creationId xmlns:p14="http://schemas.microsoft.com/office/powerpoint/2010/main" val="1579685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23EF-9EDA-1CFE-07C6-27BEAFD65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9C080-ECDB-4F93-C51F-5732E6E64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Reproducibility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Implementation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C14C5-B4E1-5F0B-AD33-E0ABED6EC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390E37-E81B-D94E-8F4C-F7866DC26F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4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C736-7DD5-E8FB-EBE8-F3ADCB9AB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Reproducibility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7ED859-25CB-09AA-86C7-7D2754972C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90E37-E81B-D94E-8F4C-F7866DC26FF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D2100A88-8C44-EEEC-4BC7-D69507CEEB60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/>
        <p:txBody>
          <a:bodyPr/>
          <a:lstStyle/>
          <a:p>
            <a:r>
              <a:rPr lang="en-GB" dirty="0"/>
              <a:t>Open source programming software</a:t>
            </a:r>
          </a:p>
          <a:p>
            <a:r>
              <a:rPr lang="en-GB" dirty="0"/>
              <a:t>Coding in the open (using Git/GitHub)</a:t>
            </a:r>
          </a:p>
          <a:p>
            <a:r>
              <a:rPr lang="en-GB" dirty="0"/>
              <a:t>Documented code</a:t>
            </a:r>
          </a:p>
          <a:p>
            <a:r>
              <a:rPr lang="en-GB" dirty="0"/>
              <a:t>Standard project structures</a:t>
            </a:r>
          </a:p>
          <a:p>
            <a:r>
              <a:rPr lang="en-GB" dirty="0"/>
              <a:t>Controlling the analytical/package environment {</a:t>
            </a:r>
            <a:r>
              <a:rPr lang="en-GB" dirty="0" err="1"/>
              <a:t>renv</a:t>
            </a:r>
            <a:r>
              <a:rPr lang="en-GB" dirty="0"/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1C75E-2CAD-1B5A-69AC-EEF7994E7086}"/>
              </a:ext>
            </a:extLst>
          </p:cNvPr>
          <p:cNvGrpSpPr/>
          <p:nvPr/>
        </p:nvGrpSpPr>
        <p:grpSpPr>
          <a:xfrm>
            <a:off x="11794834" y="9525"/>
            <a:ext cx="397165" cy="6744077"/>
            <a:chOff x="11794834" y="0"/>
            <a:chExt cx="397165" cy="67440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BB2E79-79EC-BD3D-35FC-46C36702711F}"/>
                </a:ext>
              </a:extLst>
            </p:cNvPr>
            <p:cNvSpPr/>
            <p:nvPr/>
          </p:nvSpPr>
          <p:spPr>
            <a:xfrm rot="5400000">
              <a:off x="11147417" y="647418"/>
              <a:ext cx="1692000" cy="39716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Reproducibility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A3BB76-7807-B4F8-0B44-143D6E788461}"/>
                </a:ext>
              </a:extLst>
            </p:cNvPr>
            <p:cNvSpPr/>
            <p:nvPr/>
          </p:nvSpPr>
          <p:spPr>
            <a:xfrm rot="5400000">
              <a:off x="11147418" y="2347090"/>
              <a:ext cx="1692000" cy="3971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Data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A1421D-33AB-6A10-47E1-170B024DF2B3}"/>
                </a:ext>
              </a:extLst>
            </p:cNvPr>
            <p:cNvSpPr/>
            <p:nvPr/>
          </p:nvSpPr>
          <p:spPr>
            <a:xfrm rot="5400000">
              <a:off x="11147416" y="4035823"/>
              <a:ext cx="1692000" cy="397163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Methods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86BC9E-C099-09CF-C1E2-D3EE93C93293}"/>
                </a:ext>
              </a:extLst>
            </p:cNvPr>
            <p:cNvSpPr/>
            <p:nvPr/>
          </p:nvSpPr>
          <p:spPr>
            <a:xfrm rot="5400000">
              <a:off x="11165418" y="5717495"/>
              <a:ext cx="1656000" cy="39716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Implementation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431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C736-7DD5-E8FB-EBE8-F3ADCB9AB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source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7ED859-25CB-09AA-86C7-7D2754972C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90E37-E81B-D94E-8F4C-F7866DC26FF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D2100A88-8C44-EEEC-4BC7-D69507CEEB60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/>
        <p:txBody>
          <a:bodyPr/>
          <a:lstStyle/>
          <a:p>
            <a:r>
              <a:rPr lang="en-GB" dirty="0"/>
              <a:t>Anyone can use it (not limited to operating system or budgets etc)</a:t>
            </a:r>
          </a:p>
          <a:p>
            <a:r>
              <a:rPr lang="en-GB" dirty="0"/>
              <a:t>Every step is programmed – there are no manual steps; nothing is hidden</a:t>
            </a:r>
          </a:p>
          <a:p>
            <a:r>
              <a:rPr lang="en-GB" dirty="0"/>
              <a:t>I used 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1C75E-2CAD-1B5A-69AC-EEF7994E7086}"/>
              </a:ext>
            </a:extLst>
          </p:cNvPr>
          <p:cNvGrpSpPr/>
          <p:nvPr/>
        </p:nvGrpSpPr>
        <p:grpSpPr>
          <a:xfrm>
            <a:off x="11794834" y="9525"/>
            <a:ext cx="397165" cy="6744077"/>
            <a:chOff x="11794834" y="0"/>
            <a:chExt cx="397165" cy="67440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BB2E79-79EC-BD3D-35FC-46C36702711F}"/>
                </a:ext>
              </a:extLst>
            </p:cNvPr>
            <p:cNvSpPr/>
            <p:nvPr/>
          </p:nvSpPr>
          <p:spPr>
            <a:xfrm rot="5400000">
              <a:off x="11147417" y="647418"/>
              <a:ext cx="1692000" cy="39716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Reproducibility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A3BB76-7807-B4F8-0B44-143D6E788461}"/>
                </a:ext>
              </a:extLst>
            </p:cNvPr>
            <p:cNvSpPr/>
            <p:nvPr/>
          </p:nvSpPr>
          <p:spPr>
            <a:xfrm rot="5400000">
              <a:off x="11147418" y="2347090"/>
              <a:ext cx="1692000" cy="3971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Data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A1421D-33AB-6A10-47E1-170B024DF2B3}"/>
                </a:ext>
              </a:extLst>
            </p:cNvPr>
            <p:cNvSpPr/>
            <p:nvPr/>
          </p:nvSpPr>
          <p:spPr>
            <a:xfrm rot="5400000">
              <a:off x="11147416" y="4035823"/>
              <a:ext cx="1692000" cy="397163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Methods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86BC9E-C099-09CF-C1E2-D3EE93C93293}"/>
                </a:ext>
              </a:extLst>
            </p:cNvPr>
            <p:cNvSpPr/>
            <p:nvPr/>
          </p:nvSpPr>
          <p:spPr>
            <a:xfrm rot="5400000">
              <a:off x="11165418" y="5717495"/>
              <a:ext cx="1656000" cy="39716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Implementation</a:t>
              </a:r>
            </a:p>
          </p:txBody>
        </p:sp>
      </p:grpSp>
      <p:pic>
        <p:nvPicPr>
          <p:cNvPr id="1026" name="Picture 2" descr="R brand resources: accessing high-guality vector logo SVG, brand colors,  and more.">
            <a:extLst>
              <a:ext uri="{FF2B5EF4-FFF2-40B4-BE49-F238E27FC236}">
                <a16:creationId xmlns:a16="http://schemas.microsoft.com/office/drawing/2014/main" id="{9D67CC66-BF76-626A-8125-DB6AF8245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3533775"/>
            <a:ext cx="25336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847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C736-7DD5-E8FB-EBE8-F3ADCB9AB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 in the open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7ED859-25CB-09AA-86C7-7D2754972C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90E37-E81B-D94E-8F4C-F7866DC26FF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D2100A88-8C44-EEEC-4BC7-D69507CEEB60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/>
        <p:txBody>
          <a:bodyPr/>
          <a:lstStyle/>
          <a:p>
            <a:r>
              <a:rPr lang="en-GB" dirty="0"/>
              <a:t>GitHub for analysis: </a:t>
            </a:r>
            <a:r>
              <a:rPr lang="en-GB" dirty="0">
                <a:hlinkClick r:id="rId2"/>
              </a:rPr>
              <a:t>https://github.com/nhs-bnssg-analytics/d_and_c</a:t>
            </a:r>
            <a:endParaRPr lang="en-GB" dirty="0"/>
          </a:p>
          <a:p>
            <a:r>
              <a:rPr lang="en-GB" dirty="0"/>
              <a:t>GitHub for tool: </a:t>
            </a:r>
            <a:r>
              <a:rPr lang="en-GB" dirty="0">
                <a:hlinkClick r:id="rId3"/>
              </a:rPr>
              <a:t>https://github.com/nhs-bnssg-analytics/shiny_planner</a:t>
            </a:r>
            <a:endParaRPr lang="en-GB" dirty="0"/>
          </a:p>
          <a:p>
            <a:r>
              <a:rPr lang="en-GB" dirty="0"/>
              <a:t>Instructions in the README for how to reuse the code</a:t>
            </a:r>
          </a:p>
          <a:p>
            <a:endParaRPr lang="en-GB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1C75E-2CAD-1B5A-69AC-EEF7994E7086}"/>
              </a:ext>
            </a:extLst>
          </p:cNvPr>
          <p:cNvGrpSpPr/>
          <p:nvPr/>
        </p:nvGrpSpPr>
        <p:grpSpPr>
          <a:xfrm>
            <a:off x="11794834" y="9525"/>
            <a:ext cx="397165" cy="6744077"/>
            <a:chOff x="11794834" y="0"/>
            <a:chExt cx="397165" cy="67440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BB2E79-79EC-BD3D-35FC-46C36702711F}"/>
                </a:ext>
              </a:extLst>
            </p:cNvPr>
            <p:cNvSpPr/>
            <p:nvPr/>
          </p:nvSpPr>
          <p:spPr>
            <a:xfrm rot="5400000">
              <a:off x="11147417" y="647418"/>
              <a:ext cx="1692000" cy="39716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Reproducibility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A3BB76-7807-B4F8-0B44-143D6E788461}"/>
                </a:ext>
              </a:extLst>
            </p:cNvPr>
            <p:cNvSpPr/>
            <p:nvPr/>
          </p:nvSpPr>
          <p:spPr>
            <a:xfrm rot="5400000">
              <a:off x="11147418" y="2347090"/>
              <a:ext cx="1692000" cy="3971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Data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A1421D-33AB-6A10-47E1-170B024DF2B3}"/>
                </a:ext>
              </a:extLst>
            </p:cNvPr>
            <p:cNvSpPr/>
            <p:nvPr/>
          </p:nvSpPr>
          <p:spPr>
            <a:xfrm rot="5400000">
              <a:off x="11147416" y="4035823"/>
              <a:ext cx="1692000" cy="397163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Methods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86BC9E-C099-09CF-C1E2-D3EE93C93293}"/>
                </a:ext>
              </a:extLst>
            </p:cNvPr>
            <p:cNvSpPr/>
            <p:nvPr/>
          </p:nvSpPr>
          <p:spPr>
            <a:xfrm rot="5400000">
              <a:off x="11165418" y="5717495"/>
              <a:ext cx="1656000" cy="39716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Implementation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3CB8273-242F-B1BE-BB59-1B6AE8A01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1766" y="3556839"/>
            <a:ext cx="5410198" cy="30661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8807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C736-7DD5-E8FB-EBE8-F3ADCB9AB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Documented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7ED859-25CB-09AA-86C7-7D2754972C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90E37-E81B-D94E-8F4C-F7866DC26FF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D2100A88-8C44-EEEC-4BC7-D69507CEEB60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/>
        <p:txBody>
          <a:bodyPr/>
          <a:lstStyle/>
          <a:p>
            <a:r>
              <a:rPr lang="en-GB" dirty="0"/>
              <a:t>Helps the users that want more detail (</a:t>
            </a:r>
            <a:r>
              <a:rPr lang="en-GB" u="sng" dirty="0"/>
              <a:t>and future me!</a:t>
            </a:r>
            <a:r>
              <a:rPr lang="en-GB" dirty="0"/>
              <a:t>) on the steps taken</a:t>
            </a:r>
          </a:p>
          <a:p>
            <a:endParaRPr lang="en-GB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1C75E-2CAD-1B5A-69AC-EEF7994E7086}"/>
              </a:ext>
            </a:extLst>
          </p:cNvPr>
          <p:cNvGrpSpPr/>
          <p:nvPr/>
        </p:nvGrpSpPr>
        <p:grpSpPr>
          <a:xfrm>
            <a:off x="11794834" y="9525"/>
            <a:ext cx="397165" cy="6744077"/>
            <a:chOff x="11794834" y="0"/>
            <a:chExt cx="397165" cy="67440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BB2E79-79EC-BD3D-35FC-46C36702711F}"/>
                </a:ext>
              </a:extLst>
            </p:cNvPr>
            <p:cNvSpPr/>
            <p:nvPr/>
          </p:nvSpPr>
          <p:spPr>
            <a:xfrm rot="5400000">
              <a:off x="11147417" y="647418"/>
              <a:ext cx="1692000" cy="39716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Reproducibility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A3BB76-7807-B4F8-0B44-143D6E788461}"/>
                </a:ext>
              </a:extLst>
            </p:cNvPr>
            <p:cNvSpPr/>
            <p:nvPr/>
          </p:nvSpPr>
          <p:spPr>
            <a:xfrm rot="5400000">
              <a:off x="11147418" y="2347090"/>
              <a:ext cx="1692000" cy="3971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Data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A1421D-33AB-6A10-47E1-170B024DF2B3}"/>
                </a:ext>
              </a:extLst>
            </p:cNvPr>
            <p:cNvSpPr/>
            <p:nvPr/>
          </p:nvSpPr>
          <p:spPr>
            <a:xfrm rot="5400000">
              <a:off x="11147416" y="4035823"/>
              <a:ext cx="1692000" cy="397163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Methods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86BC9E-C099-09CF-C1E2-D3EE93C93293}"/>
                </a:ext>
              </a:extLst>
            </p:cNvPr>
            <p:cNvSpPr/>
            <p:nvPr/>
          </p:nvSpPr>
          <p:spPr>
            <a:xfrm rot="5400000">
              <a:off x="11165418" y="5717495"/>
              <a:ext cx="1656000" cy="39716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Implementation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2F28DDA-B852-B8F5-9D86-E00FF367C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2723877"/>
            <a:ext cx="7430179" cy="33006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96902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C736-7DD5-E8FB-EBE8-F3ADCB9AB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project structures and naming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7ED859-25CB-09AA-86C7-7D2754972C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90E37-E81B-D94E-8F4C-F7866DC26FF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D2100A88-8C44-EEEC-4BC7-D69507CEEB60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/>
        <p:txBody>
          <a:bodyPr/>
          <a:lstStyle/>
          <a:p>
            <a:r>
              <a:rPr lang="en-GB" dirty="0"/>
              <a:t>Standard structure help users navigate repositories more easily</a:t>
            </a:r>
          </a:p>
          <a:p>
            <a:endParaRPr lang="en-GB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1C75E-2CAD-1B5A-69AC-EEF7994E7086}"/>
              </a:ext>
            </a:extLst>
          </p:cNvPr>
          <p:cNvGrpSpPr/>
          <p:nvPr/>
        </p:nvGrpSpPr>
        <p:grpSpPr>
          <a:xfrm>
            <a:off x="11794834" y="9525"/>
            <a:ext cx="397165" cy="6744077"/>
            <a:chOff x="11794834" y="0"/>
            <a:chExt cx="397165" cy="67440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BB2E79-79EC-BD3D-35FC-46C36702711F}"/>
                </a:ext>
              </a:extLst>
            </p:cNvPr>
            <p:cNvSpPr/>
            <p:nvPr/>
          </p:nvSpPr>
          <p:spPr>
            <a:xfrm rot="5400000">
              <a:off x="11147417" y="647418"/>
              <a:ext cx="1692000" cy="39716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Reproducibility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A3BB76-7807-B4F8-0B44-143D6E788461}"/>
                </a:ext>
              </a:extLst>
            </p:cNvPr>
            <p:cNvSpPr/>
            <p:nvPr/>
          </p:nvSpPr>
          <p:spPr>
            <a:xfrm rot="5400000">
              <a:off x="11147418" y="2347090"/>
              <a:ext cx="1692000" cy="3971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Data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A1421D-33AB-6A10-47E1-170B024DF2B3}"/>
                </a:ext>
              </a:extLst>
            </p:cNvPr>
            <p:cNvSpPr/>
            <p:nvPr/>
          </p:nvSpPr>
          <p:spPr>
            <a:xfrm rot="5400000">
              <a:off x="11147416" y="4035823"/>
              <a:ext cx="1692000" cy="397163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Methods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86BC9E-C099-09CF-C1E2-D3EE93C93293}"/>
                </a:ext>
              </a:extLst>
            </p:cNvPr>
            <p:cNvSpPr/>
            <p:nvPr/>
          </p:nvSpPr>
          <p:spPr>
            <a:xfrm rot="5400000">
              <a:off x="11165418" y="5717495"/>
              <a:ext cx="1656000" cy="39716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>
                      <a:alpha val="50000"/>
                    </a:schemeClr>
                  </a:solidFill>
                </a:rPr>
                <a:t>Implementation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8F49F6D6-D0E1-DC0B-E63A-EF25F74F9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91" y="2980597"/>
            <a:ext cx="5837384" cy="33548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093A4FA-3885-E52A-0F5E-C89781ECE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324" y="2980597"/>
            <a:ext cx="2643429" cy="33789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29632769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Custom 1">
      <a:dk1>
        <a:srgbClr val="1C1F62"/>
      </a:dk1>
      <a:lt1>
        <a:srgbClr val="FFFFFF"/>
      </a:lt1>
      <a:dk2>
        <a:srgbClr val="1C1F62"/>
      </a:dk2>
      <a:lt2>
        <a:srgbClr val="FFFAED"/>
      </a:lt2>
      <a:accent1>
        <a:srgbClr val="E06CFF"/>
      </a:accent1>
      <a:accent2>
        <a:srgbClr val="BEFE45"/>
      </a:accent2>
      <a:accent3>
        <a:srgbClr val="0DCFFA"/>
      </a:accent3>
      <a:accent4>
        <a:srgbClr val="8504E3"/>
      </a:accent4>
      <a:accent5>
        <a:srgbClr val="00AD5F"/>
      </a:accent5>
      <a:accent6>
        <a:srgbClr val="045EDA"/>
      </a:accent6>
      <a:hlink>
        <a:srgbClr val="1C1F62"/>
      </a:hlink>
      <a:folHlink>
        <a:srgbClr val="1C1F6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ealthier Together PowerPoint template with ICB.pptx  -  Read-Only" id="{62D515E2-082A-45E5-8708-A39CDFD9804E}" vid="{8032439B-0690-4278-8C78-225CAA1E0864}"/>
    </a:ext>
  </a:extLst>
</a:theme>
</file>

<file path=ppt/theme/theme2.xml><?xml version="1.0" encoding="utf-8"?>
<a:theme xmlns:a="http://schemas.openxmlformats.org/drawingml/2006/main" name="End Slide">
  <a:themeElements>
    <a:clrScheme name="NHS">
      <a:dk1>
        <a:srgbClr val="1C1F62"/>
      </a:dk1>
      <a:lt1>
        <a:srgbClr val="FFFFFF"/>
      </a:lt1>
      <a:dk2>
        <a:srgbClr val="1C1F62"/>
      </a:dk2>
      <a:lt2>
        <a:srgbClr val="FFFAED"/>
      </a:lt2>
      <a:accent1>
        <a:srgbClr val="E06CFF"/>
      </a:accent1>
      <a:accent2>
        <a:srgbClr val="BEFE45"/>
      </a:accent2>
      <a:accent3>
        <a:srgbClr val="0DCFFA"/>
      </a:accent3>
      <a:accent4>
        <a:srgbClr val="8504E3"/>
      </a:accent4>
      <a:accent5>
        <a:srgbClr val="00AD5F"/>
      </a:accent5>
      <a:accent6>
        <a:srgbClr val="045EDA"/>
      </a:accent6>
      <a:hlink>
        <a:srgbClr val="1C1F62"/>
      </a:hlink>
      <a:folHlink>
        <a:srgbClr val="1C1F6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ealthier Together PowerPoint template with ICB.pptx  -  Read-Only" id="{62D515E2-082A-45E5-8708-A39CDFD9804E}" vid="{F277B1AF-5C8A-46A0-A86C-3B61A1552CD7}"/>
    </a:ext>
  </a:extLst>
</a:theme>
</file>

<file path=ppt/theme/theme3.xml><?xml version="1.0" encoding="utf-8"?>
<a:theme xmlns:a="http://schemas.openxmlformats.org/drawingml/2006/main" name="Section Slides">
  <a:themeElements>
    <a:clrScheme name="NHS">
      <a:dk1>
        <a:srgbClr val="1C1F62"/>
      </a:dk1>
      <a:lt1>
        <a:srgbClr val="FFFFFF"/>
      </a:lt1>
      <a:dk2>
        <a:srgbClr val="1C1F62"/>
      </a:dk2>
      <a:lt2>
        <a:srgbClr val="FFFAED"/>
      </a:lt2>
      <a:accent1>
        <a:srgbClr val="E06CFF"/>
      </a:accent1>
      <a:accent2>
        <a:srgbClr val="BEFE45"/>
      </a:accent2>
      <a:accent3>
        <a:srgbClr val="0DCFFA"/>
      </a:accent3>
      <a:accent4>
        <a:srgbClr val="8504E3"/>
      </a:accent4>
      <a:accent5>
        <a:srgbClr val="00AD5F"/>
      </a:accent5>
      <a:accent6>
        <a:srgbClr val="045EDA"/>
      </a:accent6>
      <a:hlink>
        <a:srgbClr val="1C1F62"/>
      </a:hlink>
      <a:folHlink>
        <a:srgbClr val="1C1F6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ealthier Together PowerPoint template with ICB.pptx  -  Read-Only" id="{62D515E2-082A-45E5-8708-A39CDFD9804E}" vid="{8A737715-4868-4D8B-9357-4815505A2D9E}"/>
    </a:ext>
  </a:extLst>
</a:theme>
</file>

<file path=ppt/theme/theme4.xml><?xml version="1.0" encoding="utf-8"?>
<a:theme xmlns:a="http://schemas.openxmlformats.org/drawingml/2006/main" name="Body Slides">
  <a:themeElements>
    <a:clrScheme name="Custom 2">
      <a:dk1>
        <a:srgbClr val="1C1F62"/>
      </a:dk1>
      <a:lt1>
        <a:srgbClr val="FFFFFF"/>
      </a:lt1>
      <a:dk2>
        <a:srgbClr val="1C1F62"/>
      </a:dk2>
      <a:lt2>
        <a:srgbClr val="FFFAED"/>
      </a:lt2>
      <a:accent1>
        <a:srgbClr val="8504E3"/>
      </a:accent1>
      <a:accent2>
        <a:srgbClr val="045EDA"/>
      </a:accent2>
      <a:accent3>
        <a:srgbClr val="00AD5F"/>
      </a:accent3>
      <a:accent4>
        <a:srgbClr val="E06CFF"/>
      </a:accent4>
      <a:accent5>
        <a:srgbClr val="BEFE45"/>
      </a:accent5>
      <a:accent6>
        <a:srgbClr val="0DCFFA"/>
      </a:accent6>
      <a:hlink>
        <a:srgbClr val="1C1F62"/>
      </a:hlink>
      <a:folHlink>
        <a:srgbClr val="1C1F6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tx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althier Together PowerPoint template with ICB.pptx  -  Read-Only" id="{62D515E2-082A-45E5-8708-A39CDFD9804E}" vid="{843C4E3B-C95A-4F13-A7F0-96A1476954A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481131a-5ef9-4c1f-b17b-99b9c4b05bfc">
      <Terms xmlns="http://schemas.microsoft.com/office/infopath/2007/PartnerControls"/>
    </lcf76f155ced4ddcb4097134ff3c332f>
    <TaxCatchAll xmlns="321487e1-d70a-4ac7-a45d-cb1aeb6d772e" xsi:nil="true"/>
    <SharedWithUsers xmlns="321487e1-d70a-4ac7-a45d-cb1aeb6d772e">
      <UserInfo>
        <DisplayName>MIDDA, Janette (NHS BRISTOL, NORTH SOMERSET AND SOUTH GLOUCESTERSHIRE ICB - 15C)</DisplayName>
        <AccountId>171</AccountId>
        <AccountType/>
      </UserInfo>
      <UserInfo>
        <DisplayName>HAVERGAL, Naomi (NHS BRISTOL, NORTH SOMERSET AND SOUTH GLOUCESTERSHIRE ICB - 15C)</DisplayName>
        <AccountId>65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27FA4040FC24A80A63F4C2205E1CD" ma:contentTypeVersion="16" ma:contentTypeDescription="Create a new document." ma:contentTypeScope="" ma:versionID="863989d41c3f6d4bf26cb3400801d13a">
  <xsd:schema xmlns:xsd="http://www.w3.org/2001/XMLSchema" xmlns:xs="http://www.w3.org/2001/XMLSchema" xmlns:p="http://schemas.microsoft.com/office/2006/metadata/properties" xmlns:ns2="9481131a-5ef9-4c1f-b17b-99b9c4b05bfc" xmlns:ns3="321487e1-d70a-4ac7-a45d-cb1aeb6d772e" targetNamespace="http://schemas.microsoft.com/office/2006/metadata/properties" ma:root="true" ma:fieldsID="5c90ab8f5065901e82a2cf77f49cff08" ns2:_="" ns3:_="">
    <xsd:import namespace="9481131a-5ef9-4c1f-b17b-99b9c4b05bfc"/>
    <xsd:import namespace="321487e1-d70a-4ac7-a45d-cb1aeb6d77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81131a-5ef9-4c1f-b17b-99b9c4b05b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2c8d5fda-b97d-42c6-97e2-f76465e161c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1487e1-d70a-4ac7-a45d-cb1aeb6d772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828cb318-8806-40fa-b3cd-d3ee06e44939}" ma:internalName="TaxCatchAll" ma:showField="CatchAllData" ma:web="321487e1-d70a-4ac7-a45d-cb1aeb6d772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3BB7FB-BD89-47DF-9FB1-3F904DBEB2A1}">
  <ds:schemaRefs>
    <ds:schemaRef ds:uri="http://www.w3.org/XML/1998/namespace"/>
    <ds:schemaRef ds:uri="9481131a-5ef9-4c1f-b17b-99b9c4b05bfc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321487e1-d70a-4ac7-a45d-cb1aeb6d772e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B5B47CC-B35C-4B2B-96E5-ADE35E9132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27C522-35B8-40C5-8FEF-1A9E344F893A}">
  <ds:schemaRefs>
    <ds:schemaRef ds:uri="321487e1-d70a-4ac7-a45d-cb1aeb6d772e"/>
    <ds:schemaRef ds:uri="9481131a-5ef9-4c1f-b17b-99b9c4b05bf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37c354b2-85b0-47f5-b222-07b48d774ee3}" enabled="0" method="" siteId="{37c354b2-85b0-47f5-b222-07b48d774ee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Healthier Together</Template>
  <TotalTime>406</TotalTime>
  <Words>1060</Words>
  <Application>Microsoft Office PowerPoint</Application>
  <PresentationFormat>Widescreen</PresentationFormat>
  <Paragraphs>251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Aptos</vt:lpstr>
      <vt:lpstr>Arial</vt:lpstr>
      <vt:lpstr>Calibri</vt:lpstr>
      <vt:lpstr>Consolas</vt:lpstr>
      <vt:lpstr>Title Slides</vt:lpstr>
      <vt:lpstr>End Slide</vt:lpstr>
      <vt:lpstr>Section Slides</vt:lpstr>
      <vt:lpstr>Body Slides</vt:lpstr>
      <vt:lpstr>Future Performance Tool</vt:lpstr>
      <vt:lpstr>Project brief</vt:lpstr>
      <vt:lpstr>My constraints</vt:lpstr>
      <vt:lpstr>Topics</vt:lpstr>
      <vt:lpstr>Reproducibility</vt:lpstr>
      <vt:lpstr>Open source</vt:lpstr>
      <vt:lpstr>Coding in the open</vt:lpstr>
      <vt:lpstr>Documented code</vt:lpstr>
      <vt:lpstr>Standard project structures and naming</vt:lpstr>
      <vt:lpstr>Controlling the analytical environment</vt:lpstr>
      <vt:lpstr>Data</vt:lpstr>
      <vt:lpstr>Obtaining data</vt:lpstr>
      <vt:lpstr>Tidying data</vt:lpstr>
      <vt:lpstr>Messy data</vt:lpstr>
      <vt:lpstr>Tidying messy data tidyxl::xlsx_cells()</vt:lpstr>
      <vt:lpstr>Tidying messy data unpivotr::behead()</vt:lpstr>
      <vt:lpstr>Tidy bed data</vt:lpstr>
      <vt:lpstr>Final dataset - inputs</vt:lpstr>
      <vt:lpstr>Final dataset - outputs</vt:lpstr>
      <vt:lpstr>Methods</vt:lpstr>
      <vt:lpstr>Using {tidymodels}</vt:lpstr>
      <vt:lpstr>Model evaluation</vt:lpstr>
      <vt:lpstr>Implementation</vt:lpstr>
      <vt:lpstr>RShiny</vt:lpstr>
      <vt:lpstr>{golem}</vt:lpstr>
      <vt:lpstr>shinyapps.io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FOX, Sebastian (NHS BRISTOL, NORTH SOMERSET AND SOUTH GLOUCESTERSHIRE ICB - 15C)</dc:creator>
  <cp:lastModifiedBy>FOX, Sebastian (NHS BRISTOL, NORTH SOMERSET AND SOUTH GLOUCESTERSHIRE ICB - 15C)</cp:lastModifiedBy>
  <cp:revision>2</cp:revision>
  <dcterms:created xsi:type="dcterms:W3CDTF">2024-09-16T09:28:02Z</dcterms:created>
  <dcterms:modified xsi:type="dcterms:W3CDTF">2024-10-08T15:03:02Z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0x01010013227FA4040FC24A80A63F4C2205E1CD</vt:lpwstr>
  </property>
  <property fmtid="{D5CDD505-2E9C-101B-9397-08002B2CF9AE}" pid="3" name="MediaServiceImageTags">
    <vt:lpwstr/>
  </property>
</Properties>
</file>