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F8BF-2D2E-511E-7E93-BF3ECF25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89C1-9AD4-F08C-3205-0CFFE7E29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A921-3652-A616-A76D-954E7C09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2F78-8558-D8A6-06FC-A5E0BD9D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4D97-F772-850F-55FC-7736CEA3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1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4261-F014-D5B5-5C73-28430044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FC7C5-AA24-828B-8612-5B7E1FC8E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0867-7531-BAE7-ECCD-E34A27A5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3016-EA15-757B-5A31-B8623418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0780-FC80-D74D-DC60-2847A4D5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83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C725-7B3F-E41A-8C5C-B48E27B57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CDE7-F6CE-7BAB-B3E9-F360F86B0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BC72-53D7-66B5-3686-0169009D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E942-7C9E-1E2A-90BC-300D220B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97E0-B51A-988A-A273-5776D3F6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AAA0-1505-F12B-3E0D-C95FC92C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1392-24BE-2CB5-D45D-0589AC3E1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E7E5-B70E-1C8B-0B59-73FEB8E6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23F2-850F-7B24-ADB7-74742517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37BC-8D19-B4AC-FB32-C3DADE9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2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050F-C163-7AE0-665E-58C38C69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494C5-51BD-B0A2-F4CE-B14FB044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D5754-4676-494A-2C86-A4407272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6DE3-D477-FEB3-DA32-CF0571B8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59A0-6CEF-CADA-7AA4-140BAAF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6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D208-6ED2-BF93-DFDF-F0CDA08F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37BC-1A57-0699-20B3-C7DD8EE3B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F427-85FC-68F1-F490-3BBF6BA4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1CEF8-2D2B-198E-CC7F-A575889A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C4FB8-B116-0AA9-7DD7-B5A01D1D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84C9-135A-BC75-A408-5C6FC25F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0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2F0-0308-CCB4-0700-96A7AD6A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D5B49-93DE-AEF4-B554-9526EC2C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0D65-ABC8-0C7E-3CF7-1FE0ACAD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0CD10-4636-E663-CAE6-B2EF9CE54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88587-5F7C-0CFD-25A2-7EAFA62E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049F4-44DB-C360-344E-1266E7E1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68F10-36B7-4BAB-FEA2-E163CDA5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D128E-C61A-EF0B-1403-1B9B5709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8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8AAB-7D0B-03CE-81F2-2C464A13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4556-5A3F-809F-6E8D-5FB2DCFE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6AD3-EB29-1B62-0AD9-CD02F900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51647-81EE-7D97-1919-A3AA6B77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C1BE6-7AB5-1E30-C5C5-A0E7B4D0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ECC10-8830-DEED-FD05-3843FCDC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B526-C9B7-919F-00BB-18D121AB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4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9891-403F-3684-760D-F5A99E0A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1607-96EF-08DA-1633-6C4A09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633A-F461-C2D9-C47F-2CAE0358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BDB49-3387-CEE8-9FD7-AF41B72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3B2-4DFE-38E0-8C6B-2B594DBE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D54B-0125-AC57-F12F-D8A0B43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488F-C997-1367-2D18-6EF086BD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DB70A-F119-F960-029E-98FD5B190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E2059-DAF3-15E3-6CD3-89C2F04B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716B-076D-FD52-4CFC-0A6AF4B7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A3B4-DE81-78F1-CDFE-5B416765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5287-23F9-B638-C9D6-16FCD9A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9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614BA-0BF0-ABDB-054B-A7C04EE1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9C59-2494-3DD8-67BB-05B05338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DA93-0FF1-FC6C-C599-C2B03C580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1E68-A311-4DFA-80DA-C0CAEA98A60D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6D53-446B-9886-953F-322840F5D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5B95-C818-506E-0DE6-3A22D3498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40A5-31D7-4829-891E-5AC20E49D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092B4C-9360-D654-B960-14BC892D32B5}"/>
              </a:ext>
            </a:extLst>
          </p:cNvPr>
          <p:cNvCxnSpPr>
            <a:cxnSpLocks/>
            <a:stCxn id="35" idx="1"/>
          </p:cNvCxnSpPr>
          <p:nvPr/>
        </p:nvCxnSpPr>
        <p:spPr>
          <a:xfrm>
            <a:off x="2147580" y="1304186"/>
            <a:ext cx="6123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BA7663F-7B51-A5E8-C6B4-D50C1F0C6F33}"/>
              </a:ext>
            </a:extLst>
          </p:cNvPr>
          <p:cNvSpPr/>
          <p:nvPr/>
        </p:nvSpPr>
        <p:spPr>
          <a:xfrm>
            <a:off x="2147580" y="863767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888893-962B-2C12-404F-16B2BF050732}"/>
              </a:ext>
            </a:extLst>
          </p:cNvPr>
          <p:cNvSpPr/>
          <p:nvPr/>
        </p:nvSpPr>
        <p:spPr>
          <a:xfrm>
            <a:off x="3857187" y="863767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061D7-5DEB-7D58-21EE-96015BEE1F5D}"/>
              </a:ext>
            </a:extLst>
          </p:cNvPr>
          <p:cNvSpPr/>
          <p:nvPr/>
        </p:nvSpPr>
        <p:spPr>
          <a:xfrm>
            <a:off x="7276401" y="863767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0BD8D1-A89B-3A22-7069-246A7BF134FB}"/>
              </a:ext>
            </a:extLst>
          </p:cNvPr>
          <p:cNvSpPr/>
          <p:nvPr/>
        </p:nvSpPr>
        <p:spPr>
          <a:xfrm>
            <a:off x="5566794" y="863767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C81ADE3-29A8-2EBA-4E1A-E51FD2D48CBA}"/>
              </a:ext>
            </a:extLst>
          </p:cNvPr>
          <p:cNvSpPr/>
          <p:nvPr/>
        </p:nvSpPr>
        <p:spPr>
          <a:xfrm rot="10800000" flipH="1">
            <a:off x="2348916" y="1148307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3E0410-4D56-C736-3474-B10290C0D905}"/>
              </a:ext>
            </a:extLst>
          </p:cNvPr>
          <p:cNvSpPr txBox="1"/>
          <p:nvPr/>
        </p:nvSpPr>
        <p:spPr>
          <a:xfrm>
            <a:off x="2172826" y="416496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EEE0E3-1D09-618F-8852-FBCBD7DDC625}"/>
              </a:ext>
            </a:extLst>
          </p:cNvPr>
          <p:cNvSpPr txBox="1"/>
          <p:nvPr/>
        </p:nvSpPr>
        <p:spPr>
          <a:xfrm>
            <a:off x="3884026" y="416496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94E75E-74BD-0281-263C-DC6AF929FA93}"/>
              </a:ext>
            </a:extLst>
          </p:cNvPr>
          <p:cNvSpPr txBox="1"/>
          <p:nvPr/>
        </p:nvSpPr>
        <p:spPr>
          <a:xfrm>
            <a:off x="5595226" y="416496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5A1C45-394D-50FC-A906-5E01AFD3E4DE}"/>
              </a:ext>
            </a:extLst>
          </p:cNvPr>
          <p:cNvSpPr txBox="1"/>
          <p:nvPr/>
        </p:nvSpPr>
        <p:spPr>
          <a:xfrm>
            <a:off x="7306426" y="416496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F2EAD-E194-218A-FB4E-A53F9282C1CD}"/>
              </a:ext>
            </a:extLst>
          </p:cNvPr>
          <p:cNvSpPr txBox="1"/>
          <p:nvPr/>
        </p:nvSpPr>
        <p:spPr>
          <a:xfrm>
            <a:off x="3062059" y="1819422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</a:t>
            </a: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722C09E1-51FF-8611-81E9-DEBE21275052}"/>
              </a:ext>
            </a:extLst>
          </p:cNvPr>
          <p:cNvSpPr/>
          <p:nvPr/>
        </p:nvSpPr>
        <p:spPr>
          <a:xfrm rot="10800000" flipH="1">
            <a:off x="4024093" y="1127197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F4E84D-F6BF-D300-A712-6558D2FB00AE}"/>
              </a:ext>
            </a:extLst>
          </p:cNvPr>
          <p:cNvSpPr txBox="1"/>
          <p:nvPr/>
        </p:nvSpPr>
        <p:spPr>
          <a:xfrm>
            <a:off x="4737236" y="1798312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9" name="Arrow: Circular 48">
            <a:extLst>
              <a:ext uri="{FF2B5EF4-FFF2-40B4-BE49-F238E27FC236}">
                <a16:creationId xmlns:a16="http://schemas.microsoft.com/office/drawing/2014/main" id="{AE789565-C734-AEFD-9768-8A7E55E0F049}"/>
              </a:ext>
            </a:extLst>
          </p:cNvPr>
          <p:cNvSpPr/>
          <p:nvPr/>
        </p:nvSpPr>
        <p:spPr>
          <a:xfrm rot="10800000" flipH="1">
            <a:off x="5699270" y="1106086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CA82E6-AFD9-F7DB-2920-62BBD1FA22C2}"/>
              </a:ext>
            </a:extLst>
          </p:cNvPr>
          <p:cNvSpPr txBox="1"/>
          <p:nvPr/>
        </p:nvSpPr>
        <p:spPr>
          <a:xfrm>
            <a:off x="6412413" y="1777201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D434D3-4CF7-6CCF-566E-5D8C325115D5}"/>
              </a:ext>
            </a:extLst>
          </p:cNvPr>
          <p:cNvSpPr txBox="1"/>
          <p:nvPr/>
        </p:nvSpPr>
        <p:spPr>
          <a:xfrm>
            <a:off x="163095" y="748493"/>
            <a:ext cx="18672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Initial Population is provided for year </a:t>
            </a:r>
            <a:r>
              <a:rPr lang="en-GB" b="1" dirty="0"/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D970D8-00BF-AA75-E3CE-B34FD6F39109}"/>
              </a:ext>
            </a:extLst>
          </p:cNvPr>
          <p:cNvSpPr txBox="1"/>
          <p:nvPr/>
        </p:nvSpPr>
        <p:spPr>
          <a:xfrm>
            <a:off x="2544659" y="1044147"/>
            <a:ext cx="1306935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First</a:t>
            </a:r>
            <a:r>
              <a:rPr lang="en-GB" sz="1400" dirty="0"/>
              <a:t> transition matrix is from year0 to year1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9C831F-41F8-D705-C722-32A96EB944A8}"/>
              </a:ext>
            </a:extLst>
          </p:cNvPr>
          <p:cNvSpPr/>
          <p:nvPr/>
        </p:nvSpPr>
        <p:spPr>
          <a:xfrm>
            <a:off x="8464492" y="1588589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049AD5-0255-10FF-4FEC-5DFA12284C39}"/>
              </a:ext>
            </a:extLst>
          </p:cNvPr>
          <p:cNvSpPr/>
          <p:nvPr/>
        </p:nvSpPr>
        <p:spPr>
          <a:xfrm>
            <a:off x="8689596" y="1587763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E60F602-1D4A-80EA-65CE-43E17333559B}"/>
              </a:ext>
            </a:extLst>
          </p:cNvPr>
          <p:cNvSpPr/>
          <p:nvPr/>
        </p:nvSpPr>
        <p:spPr>
          <a:xfrm>
            <a:off x="8914700" y="1587762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2316D7-18A2-64DE-C1F2-4824FA80726F}"/>
              </a:ext>
            </a:extLst>
          </p:cNvPr>
          <p:cNvCxnSpPr>
            <a:cxnSpLocks/>
          </p:cNvCxnSpPr>
          <p:nvPr/>
        </p:nvCxnSpPr>
        <p:spPr>
          <a:xfrm>
            <a:off x="9269835" y="1304186"/>
            <a:ext cx="1233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F6D7DD2E-73BE-5018-1DD3-7C5AAAE86AC2}"/>
              </a:ext>
            </a:extLst>
          </p:cNvPr>
          <p:cNvSpPr/>
          <p:nvPr/>
        </p:nvSpPr>
        <p:spPr>
          <a:xfrm rot="10800000" flipH="1">
            <a:off x="9049624" y="1072526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404FF3-781B-DC25-EA91-306019E1B992}"/>
              </a:ext>
            </a:extLst>
          </p:cNvPr>
          <p:cNvSpPr txBox="1"/>
          <p:nvPr/>
        </p:nvSpPr>
        <p:spPr>
          <a:xfrm>
            <a:off x="9781563" y="1743641"/>
            <a:ext cx="43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4361F8-BC1F-96C1-ED0E-F82F25D7220E}"/>
              </a:ext>
            </a:extLst>
          </p:cNvPr>
          <p:cNvSpPr/>
          <p:nvPr/>
        </p:nvSpPr>
        <p:spPr>
          <a:xfrm>
            <a:off x="10564535" y="862803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D85A0A-6F76-DA49-CEA2-A9763A6099E8}"/>
              </a:ext>
            </a:extLst>
          </p:cNvPr>
          <p:cNvSpPr txBox="1"/>
          <p:nvPr/>
        </p:nvSpPr>
        <p:spPr>
          <a:xfrm>
            <a:off x="10594560" y="415532"/>
            <a:ext cx="35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EF6031-510A-A9AC-4208-27C264EA688E}"/>
              </a:ext>
            </a:extLst>
          </p:cNvPr>
          <p:cNvSpPr txBox="1"/>
          <p:nvPr/>
        </p:nvSpPr>
        <p:spPr>
          <a:xfrm>
            <a:off x="163095" y="2748310"/>
            <a:ext cx="1194690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u="sng" dirty="0">
                <a:highlight>
                  <a:srgbClr val="FFFF00"/>
                </a:highlight>
              </a:rPr>
              <a:t>Example if running with SWD data up to Sep 2023:</a:t>
            </a:r>
          </a:p>
          <a:p>
            <a:pPr marL="342900" indent="-342900">
              <a:buAutoNum type="alphaLcParenR"/>
            </a:pPr>
            <a:r>
              <a:rPr lang="en-GB" sz="1600" b="1" dirty="0"/>
              <a:t>ONS forecasts </a:t>
            </a:r>
            <a:r>
              <a:rPr lang="en-GB" sz="1600" dirty="0"/>
              <a:t>are the limiting factor, at time of writing they go up to 2043</a:t>
            </a:r>
          </a:p>
          <a:p>
            <a:pPr marL="342900" indent="-342900">
              <a:buAutoNum type="alphaLcParenR"/>
            </a:pPr>
            <a:r>
              <a:rPr lang="en-GB" sz="1600" dirty="0"/>
              <a:t>That means </a:t>
            </a:r>
            <a:r>
              <a:rPr lang="en-GB" sz="1600" dirty="0" err="1"/>
              <a:t>total_time</a:t>
            </a:r>
            <a:r>
              <a:rPr lang="en-GB" sz="1600" dirty="0"/>
              <a:t> is 2043 – 2024 = 20 and we will have 21 years of population estimates, from 2023 to 2043 inclusive.</a:t>
            </a:r>
          </a:p>
          <a:p>
            <a:pPr marL="342900" indent="-342900">
              <a:buAutoNum type="alphaLcParenR"/>
            </a:pPr>
            <a:r>
              <a:rPr lang="en-GB" sz="1600" dirty="0"/>
              <a:t>We’ll create the initial parameters on data in the SWD using data seen up to Sep 2023. </a:t>
            </a:r>
          </a:p>
          <a:p>
            <a:pPr marL="342900" indent="-342900">
              <a:buAutoNum type="alphaLcParenR"/>
            </a:pPr>
            <a:r>
              <a:rPr lang="en-GB" sz="1600" dirty="0" err="1"/>
              <a:t>date_of_year_zero</a:t>
            </a:r>
            <a:r>
              <a:rPr lang="en-GB" sz="1600" dirty="0"/>
              <a:t> parameter in DPM package should be set to </a:t>
            </a:r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  <a:p>
            <a:endParaRPr lang="en-GB" sz="1600" b="1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6E415C-3D74-E621-3EBB-1E1E883B1130}"/>
              </a:ext>
            </a:extLst>
          </p:cNvPr>
          <p:cNvCxnSpPr>
            <a:cxnSpLocks/>
            <a:stCxn id="95" idx="1"/>
          </p:cNvCxnSpPr>
          <p:nvPr/>
        </p:nvCxnSpPr>
        <p:spPr>
          <a:xfrm>
            <a:off x="2588456" y="5611027"/>
            <a:ext cx="6123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FCFF924-49E8-2B57-F0A3-EB10129B57DC}"/>
              </a:ext>
            </a:extLst>
          </p:cNvPr>
          <p:cNvSpPr/>
          <p:nvPr/>
        </p:nvSpPr>
        <p:spPr>
          <a:xfrm>
            <a:off x="2588456" y="5170608"/>
            <a:ext cx="402672" cy="880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26D9CD4-57A5-46B9-BDB9-6E97709C04D8}"/>
              </a:ext>
            </a:extLst>
          </p:cNvPr>
          <p:cNvSpPr/>
          <p:nvPr/>
        </p:nvSpPr>
        <p:spPr>
          <a:xfrm>
            <a:off x="4298063" y="5170608"/>
            <a:ext cx="402672" cy="880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345BD51-CFD6-F5BD-2D27-8D59EB3B7628}"/>
              </a:ext>
            </a:extLst>
          </p:cNvPr>
          <p:cNvSpPr/>
          <p:nvPr/>
        </p:nvSpPr>
        <p:spPr>
          <a:xfrm>
            <a:off x="7717277" y="5170608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F0CBA2-A4C8-5ADE-2DDF-8C6830EB1696}"/>
              </a:ext>
            </a:extLst>
          </p:cNvPr>
          <p:cNvSpPr/>
          <p:nvPr/>
        </p:nvSpPr>
        <p:spPr>
          <a:xfrm>
            <a:off x="6007670" y="5170608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Arrow: Circular 98">
            <a:extLst>
              <a:ext uri="{FF2B5EF4-FFF2-40B4-BE49-F238E27FC236}">
                <a16:creationId xmlns:a16="http://schemas.microsoft.com/office/drawing/2014/main" id="{38653B1F-B28B-EB6B-358C-BE65386D4A4B}"/>
              </a:ext>
            </a:extLst>
          </p:cNvPr>
          <p:cNvSpPr/>
          <p:nvPr/>
        </p:nvSpPr>
        <p:spPr>
          <a:xfrm rot="10800000" flipH="1">
            <a:off x="2789792" y="5455148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8C62C5-51FE-8A98-8B20-91067F8A2C21}"/>
              </a:ext>
            </a:extLst>
          </p:cNvPr>
          <p:cNvSpPr txBox="1"/>
          <p:nvPr/>
        </p:nvSpPr>
        <p:spPr>
          <a:xfrm>
            <a:off x="2613702" y="4723337"/>
            <a:ext cx="109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23DE6F-CA66-50A3-BA42-568FA95AF68B}"/>
              </a:ext>
            </a:extLst>
          </p:cNvPr>
          <p:cNvSpPr txBox="1"/>
          <p:nvPr/>
        </p:nvSpPr>
        <p:spPr>
          <a:xfrm>
            <a:off x="4116319" y="4817595"/>
            <a:ext cx="102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F9394B-65FA-5B13-F775-ED8A9CFA6805}"/>
              </a:ext>
            </a:extLst>
          </p:cNvPr>
          <p:cNvSpPr txBox="1"/>
          <p:nvPr/>
        </p:nvSpPr>
        <p:spPr>
          <a:xfrm>
            <a:off x="6036102" y="4723337"/>
            <a:ext cx="108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DF686-2A7C-3CE7-661C-46F4585F6C60}"/>
              </a:ext>
            </a:extLst>
          </p:cNvPr>
          <p:cNvSpPr txBox="1"/>
          <p:nvPr/>
        </p:nvSpPr>
        <p:spPr>
          <a:xfrm>
            <a:off x="7747302" y="4723337"/>
            <a:ext cx="93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809CF8-4168-ABA9-F800-02F6EC55E454}"/>
              </a:ext>
            </a:extLst>
          </p:cNvPr>
          <p:cNvSpPr txBox="1"/>
          <p:nvPr/>
        </p:nvSpPr>
        <p:spPr>
          <a:xfrm>
            <a:off x="3253108" y="6110163"/>
            <a:ext cx="88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2023</a:t>
            </a:r>
          </a:p>
        </p:txBody>
      </p:sp>
      <p:sp>
        <p:nvSpPr>
          <p:cNvPr id="105" name="Arrow: Circular 104">
            <a:extLst>
              <a:ext uri="{FF2B5EF4-FFF2-40B4-BE49-F238E27FC236}">
                <a16:creationId xmlns:a16="http://schemas.microsoft.com/office/drawing/2014/main" id="{DE4B0A1B-24A7-70C9-B07D-877125994F74}"/>
              </a:ext>
            </a:extLst>
          </p:cNvPr>
          <p:cNvSpPr/>
          <p:nvPr/>
        </p:nvSpPr>
        <p:spPr>
          <a:xfrm rot="10800000" flipH="1">
            <a:off x="4464969" y="5434038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8CC9058-1F9A-A2B1-EE5B-07A7279265F2}"/>
              </a:ext>
            </a:extLst>
          </p:cNvPr>
          <p:cNvSpPr txBox="1"/>
          <p:nvPr/>
        </p:nvSpPr>
        <p:spPr>
          <a:xfrm>
            <a:off x="4962193" y="6059548"/>
            <a:ext cx="88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2024</a:t>
            </a:r>
          </a:p>
        </p:txBody>
      </p:sp>
      <p:sp>
        <p:nvSpPr>
          <p:cNvPr id="107" name="Arrow: Circular 106">
            <a:extLst>
              <a:ext uri="{FF2B5EF4-FFF2-40B4-BE49-F238E27FC236}">
                <a16:creationId xmlns:a16="http://schemas.microsoft.com/office/drawing/2014/main" id="{B3A3A4F0-6563-D913-2304-960ACB4BC2E7}"/>
              </a:ext>
            </a:extLst>
          </p:cNvPr>
          <p:cNvSpPr/>
          <p:nvPr/>
        </p:nvSpPr>
        <p:spPr>
          <a:xfrm rot="10800000" flipH="1">
            <a:off x="6140146" y="5412927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A2A62-456A-84DC-C023-89736C51C2D8}"/>
              </a:ext>
            </a:extLst>
          </p:cNvPr>
          <p:cNvSpPr txBox="1"/>
          <p:nvPr/>
        </p:nvSpPr>
        <p:spPr>
          <a:xfrm>
            <a:off x="6695898" y="6084042"/>
            <a:ext cx="91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2025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EE8B92-899C-2355-E576-B301D1811FF6}"/>
              </a:ext>
            </a:extLst>
          </p:cNvPr>
          <p:cNvSpPr txBox="1"/>
          <p:nvPr/>
        </p:nvSpPr>
        <p:spPr>
          <a:xfrm>
            <a:off x="163095" y="4329958"/>
            <a:ext cx="1867220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/>
              <a:t>Initial Population is provided for year </a:t>
            </a:r>
            <a:r>
              <a:rPr lang="en-GB" sz="1500" b="1" dirty="0"/>
              <a:t>2023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977BB8-04C0-6498-8B4D-D84E94BE9D7F}"/>
              </a:ext>
            </a:extLst>
          </p:cNvPr>
          <p:cNvSpPr txBox="1"/>
          <p:nvPr/>
        </p:nvSpPr>
        <p:spPr>
          <a:xfrm>
            <a:off x="163835" y="5535359"/>
            <a:ext cx="1853646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 dirty="0"/>
              <a:t>First</a:t>
            </a:r>
            <a:r>
              <a:rPr lang="en-GB" sz="1500" dirty="0"/>
              <a:t> transition matrix is from year 2023 to year 2024 which uses ONS data forecast for the year 2024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B0B9CAA-C074-4ED7-A688-ED3BF464965D}"/>
              </a:ext>
            </a:extLst>
          </p:cNvPr>
          <p:cNvSpPr/>
          <p:nvPr/>
        </p:nvSpPr>
        <p:spPr>
          <a:xfrm>
            <a:off x="8905368" y="5895430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9B16AAB-11A9-BD55-6872-5169F7F85519}"/>
              </a:ext>
            </a:extLst>
          </p:cNvPr>
          <p:cNvSpPr/>
          <p:nvPr/>
        </p:nvSpPr>
        <p:spPr>
          <a:xfrm>
            <a:off x="9130472" y="5894604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AC977D0-B28E-4D3A-7B3A-91BD81C6A0C4}"/>
              </a:ext>
            </a:extLst>
          </p:cNvPr>
          <p:cNvSpPr/>
          <p:nvPr/>
        </p:nvSpPr>
        <p:spPr>
          <a:xfrm>
            <a:off x="9355576" y="5894603"/>
            <a:ext cx="159391" cy="1558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0ACD41-64D3-5FE8-157C-65C0B6058C70}"/>
              </a:ext>
            </a:extLst>
          </p:cNvPr>
          <p:cNvCxnSpPr>
            <a:cxnSpLocks/>
          </p:cNvCxnSpPr>
          <p:nvPr/>
        </p:nvCxnSpPr>
        <p:spPr>
          <a:xfrm>
            <a:off x="9710711" y="5611027"/>
            <a:ext cx="12331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Arrow: Circular 114">
            <a:extLst>
              <a:ext uri="{FF2B5EF4-FFF2-40B4-BE49-F238E27FC236}">
                <a16:creationId xmlns:a16="http://schemas.microsoft.com/office/drawing/2014/main" id="{4EFBFC61-B30B-B5FD-E3F2-5B3F8A16780A}"/>
              </a:ext>
            </a:extLst>
          </p:cNvPr>
          <p:cNvSpPr/>
          <p:nvPr/>
        </p:nvSpPr>
        <p:spPr>
          <a:xfrm rot="10800000" flipH="1">
            <a:off x="9490500" y="5379367"/>
            <a:ext cx="1778466" cy="1342230"/>
          </a:xfrm>
          <a:prstGeom prst="circularArrow">
            <a:avLst>
              <a:gd name="adj1" fmla="val 7221"/>
              <a:gd name="adj2" fmla="val 862300"/>
              <a:gd name="adj3" fmla="val 20457684"/>
              <a:gd name="adj4" fmla="val 11474026"/>
              <a:gd name="adj5" fmla="val 13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726632-C1E4-F4EC-450D-0A9D03903774}"/>
              </a:ext>
            </a:extLst>
          </p:cNvPr>
          <p:cNvSpPr txBox="1"/>
          <p:nvPr/>
        </p:nvSpPr>
        <p:spPr>
          <a:xfrm>
            <a:off x="9980459" y="6031662"/>
            <a:ext cx="92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2043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7B8526-38DA-B8C2-C708-4C1CA7E8211E}"/>
              </a:ext>
            </a:extLst>
          </p:cNvPr>
          <p:cNvSpPr/>
          <p:nvPr/>
        </p:nvSpPr>
        <p:spPr>
          <a:xfrm>
            <a:off x="11005411" y="5169644"/>
            <a:ext cx="402672" cy="880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A6F538-277F-C807-E3B9-B0386E31AC13}"/>
              </a:ext>
            </a:extLst>
          </p:cNvPr>
          <p:cNvSpPr txBox="1"/>
          <p:nvPr/>
        </p:nvSpPr>
        <p:spPr>
          <a:xfrm>
            <a:off x="11035436" y="4722373"/>
            <a:ext cx="108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2043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6A160A-F7C7-31D1-7F4D-0A14EEB60E0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15955" y="4662019"/>
            <a:ext cx="5223" cy="2092341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A3C542-EA35-8AB8-64B2-B74B82205E3A}"/>
              </a:ext>
            </a:extLst>
          </p:cNvPr>
          <p:cNvSpPr txBox="1"/>
          <p:nvPr/>
        </p:nvSpPr>
        <p:spPr>
          <a:xfrm>
            <a:off x="4131234" y="4354242"/>
            <a:ext cx="769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year </a:t>
            </a:r>
            <a:r>
              <a:rPr lang="en-GB" sz="1400" b="1" i="1" dirty="0"/>
              <a:t>0</a:t>
            </a:r>
            <a:endParaRPr lang="en-GB" sz="1400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8998C6-AA18-32D9-DF29-D6A1BDF6518B}"/>
              </a:ext>
            </a:extLst>
          </p:cNvPr>
          <p:cNvGrpSpPr/>
          <p:nvPr/>
        </p:nvGrpSpPr>
        <p:grpSpPr>
          <a:xfrm>
            <a:off x="11150371" y="2746639"/>
            <a:ext cx="1179059" cy="920646"/>
            <a:chOff x="10302498" y="3626603"/>
            <a:chExt cx="1179059" cy="9206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863767-AE1B-2DBA-A31F-00ED600F75A0}"/>
                </a:ext>
              </a:extLst>
            </p:cNvPr>
            <p:cNvSpPr/>
            <p:nvPr/>
          </p:nvSpPr>
          <p:spPr>
            <a:xfrm>
              <a:off x="10379733" y="3688752"/>
              <a:ext cx="143143" cy="30298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C35599-E3A7-924E-0668-9186E4BE029A}"/>
                </a:ext>
              </a:extLst>
            </p:cNvPr>
            <p:cNvSpPr/>
            <p:nvPr/>
          </p:nvSpPr>
          <p:spPr>
            <a:xfrm>
              <a:off x="10379733" y="4035575"/>
              <a:ext cx="143143" cy="3029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C21D24-3004-EA3C-9E88-121267F2FB95}"/>
                </a:ext>
              </a:extLst>
            </p:cNvPr>
            <p:cNvSpPr txBox="1"/>
            <p:nvPr/>
          </p:nvSpPr>
          <p:spPr>
            <a:xfrm>
              <a:off x="10522876" y="3685475"/>
              <a:ext cx="958681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Historic</a:t>
              </a:r>
            </a:p>
            <a:p>
              <a:endParaRPr lang="en-GB" sz="800" dirty="0"/>
            </a:p>
            <a:p>
              <a:r>
                <a:rPr lang="en-GB" sz="1400" dirty="0"/>
                <a:t>Future</a:t>
              </a:r>
            </a:p>
            <a:p>
              <a:endParaRPr lang="en-GB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1CCBF7-5B16-C2BF-9B5E-2636431D35A3}"/>
                </a:ext>
              </a:extLst>
            </p:cNvPr>
            <p:cNvSpPr/>
            <p:nvPr/>
          </p:nvSpPr>
          <p:spPr>
            <a:xfrm>
              <a:off x="10302498" y="3626603"/>
              <a:ext cx="958680" cy="784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517B2D-A963-059A-59AD-264CFD79DBA8}"/>
              </a:ext>
            </a:extLst>
          </p:cNvPr>
          <p:cNvSpPr txBox="1"/>
          <p:nvPr/>
        </p:nvSpPr>
        <p:spPr>
          <a:xfrm>
            <a:off x="163095" y="66863"/>
            <a:ext cx="1194595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u="sng" dirty="0">
                <a:highlight>
                  <a:srgbClr val="FFFF00"/>
                </a:highlight>
              </a:rPr>
              <a:t>Do we index from 0 or 1? Visual DPM Diagram</a:t>
            </a:r>
          </a:p>
          <a:p>
            <a:endParaRPr lang="en-GB" sz="1800" u="sng" dirty="0"/>
          </a:p>
          <a:p>
            <a:endParaRPr lang="en-GB" u="sng" dirty="0"/>
          </a:p>
          <a:p>
            <a:endParaRPr lang="en-GB" sz="1800" u="sng" dirty="0"/>
          </a:p>
          <a:p>
            <a:endParaRPr lang="en-GB" u="sng" dirty="0"/>
          </a:p>
          <a:p>
            <a:endParaRPr lang="en-GB" sz="1800" u="sng" dirty="0"/>
          </a:p>
          <a:p>
            <a:endParaRPr lang="en-GB" u="sng" dirty="0"/>
          </a:p>
          <a:p>
            <a:endParaRPr lang="en-GB" sz="1800" u="sng" dirty="0"/>
          </a:p>
          <a:p>
            <a:endParaRPr lang="en-GB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A0086-6B6B-B035-6555-CCE542CEC32C}"/>
              </a:ext>
            </a:extLst>
          </p:cNvPr>
          <p:cNvSpPr txBox="1"/>
          <p:nvPr/>
        </p:nvSpPr>
        <p:spPr>
          <a:xfrm>
            <a:off x="10962908" y="6310218"/>
            <a:ext cx="7694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year n</a:t>
            </a:r>
          </a:p>
          <a:p>
            <a:r>
              <a:rPr lang="en-GB" sz="1400" i="1" dirty="0"/>
              <a:t>year 20</a:t>
            </a:r>
          </a:p>
        </p:txBody>
      </p:sp>
    </p:spTree>
    <p:extLst>
      <p:ext uri="{BB962C8B-B14F-4D97-AF65-F5344CB8AC3E}">
        <p14:creationId xmlns:p14="http://schemas.microsoft.com/office/powerpoint/2010/main" val="180899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 Luke (BNSSG CCG)</dc:creator>
  <cp:lastModifiedBy>Shaw Luke (BNSSG CCG)</cp:lastModifiedBy>
  <cp:revision>23</cp:revision>
  <dcterms:created xsi:type="dcterms:W3CDTF">2024-01-31T14:31:21Z</dcterms:created>
  <dcterms:modified xsi:type="dcterms:W3CDTF">2024-02-05T22:14:57Z</dcterms:modified>
</cp:coreProperties>
</file>