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3" r:id="rId7"/>
    <p:sldId id="266" r:id="rId8"/>
    <p:sldId id="268" r:id="rId9"/>
    <p:sldId id="264" r:id="rId10"/>
    <p:sldId id="260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3114-0E20-9105-0123-43CEA490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C686E-90E6-AC19-2C76-BE962F6E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1AC7-8A9D-6A15-FF11-8985FCC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1334-D36A-6FAC-2C0F-86003EC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AE5B-C400-218F-7F8B-B8D116E2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79B8-FD9D-533F-8DAA-0D527A0A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781A9-637B-3F40-026D-55D42FBA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7D15-DD6D-E912-9568-ADE505DF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A663-E23C-DBD5-A19F-0C1D055F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D8D5-141C-A805-3B22-1A6C23F8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E6DD7-9966-B82F-8688-5204651EF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E093C-1F60-572F-8ECC-6F6999B8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37AE-7220-E67A-02BA-AFC21B28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8748-5BC9-8643-4223-8ACCC41C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88E0-21A3-A321-F141-CF4BA51B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1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813C-6688-5A89-9E16-DE8CA790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0593-3767-A651-98F5-A14F3638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EC5C-D3A3-E59C-EBA3-D9E7478D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21A6-D8B0-7933-E64A-D67EB56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E17-1C08-F120-D320-5BDEBD0A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227-8A80-CF33-24DE-0BDD8CA1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DB58-1D42-8F85-3157-CCBA6FB2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99C0-3B14-5628-7735-FEBA68EC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63C6-2693-CC7D-4153-FED45C60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5216-BAF5-7191-B2FF-8EAC2858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B4DC-0538-C7BC-429C-C642D80F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4E22-32DB-19AE-9568-3BE2B0CE2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4165D-4DC6-6C36-6DE2-B2226426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3E8-918C-F7C8-1D96-7753429C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EDC61-DBCF-015A-A58E-0F2E52B3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2E19-8368-776B-92F8-E3CBF4CF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3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54E-570F-C02C-6F4F-184EF0F0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3430-6ECC-F47E-D606-D8565501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FBE0F-83AF-63F9-56F2-F8C914A8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7A4EF-BEE2-CD5B-983F-C8DB44D3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77247-3574-0358-175C-87E85BF59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5B530-C77B-83FD-3B3A-7758963D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401D0-FA00-D313-4FE0-1B951565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F188-9511-1C34-A0D5-10EEF22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FEC2-2640-06DC-80C7-AAE069E9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66645-FF65-2239-9939-F09EF78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FE51A-FD99-5B51-B271-6C393844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C2E04-A123-D105-19B3-A8AD205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02493-E37D-1C79-91BE-1D4E5158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4A881-D633-3CF0-3846-76B31F65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91E8-C778-4971-0DB2-2828042F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2BF9-47EC-8D6A-FCFE-E819EF2F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FCC-C900-EF30-9F9B-8BC09448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38F21-3177-110D-2A38-6AE67437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D021-8F7F-05CA-F425-79CE10ED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71A0-C041-6520-D16B-DCCF784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5A3A5-BDBA-5E75-E0AA-344D784D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2DD3-EC3D-7432-C518-4DFE1913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0065E-FFA0-1698-9BE9-63E03881B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C4610-53D7-C848-25C2-98F86C27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1D88-EA89-74A3-C4F9-1A1FDDF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E657-FB7C-3B6A-B104-251B304F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76B9-83CB-301E-A3C2-A5BD96EA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0303D-A122-D049-D23B-608CDE2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61FE-7191-9303-6B11-1DE3A545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BD35-E6EC-0EC3-6088-9F63EF2A1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0135-EA7F-4C47-917D-43901D92578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6732-E224-4FB6-8C2A-2F7CFD5C2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B600-6529-847B-7230-7CFC9F9E8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5078-10E0-45FB-9323-E3A64BD4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35DD-1CB7-EE7D-6ACE-4DEB20216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Patient</a:t>
            </a:r>
            <a:br>
              <a:rPr lang="en-GB" dirty="0"/>
            </a:br>
            <a:r>
              <a:rPr lang="en-GB" dirty="0"/>
              <a:t>Does Not Exist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C444-0062-653F-58A9-F769C84D7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Synthetic Patient Data with a Wasserstein GAN</a:t>
            </a:r>
          </a:p>
          <a:p>
            <a:endParaRPr lang="en-GB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R/</a:t>
            </a:r>
            <a:r>
              <a:rPr lang="en-GB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PySoc</a:t>
            </a: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Conference 2024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2F5D1-94C3-C447-3281-420AE0EA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7A5-9201-7E46-CC85-FA44825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Tips for building a GAN</a:t>
            </a:r>
            <a:br>
              <a:rPr lang="en-GB" sz="4000" dirty="0"/>
            </a:br>
            <a:r>
              <a:rPr lang="en-GB" sz="4000" dirty="0"/>
              <a:t>1 – Use a Wasserstein GAN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76EB-F9AF-A98A-E9E0-7AF7E771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856" cy="4351338"/>
          </a:xfrm>
        </p:spPr>
        <p:txBody>
          <a:bodyPr/>
          <a:lstStyle/>
          <a:p>
            <a:r>
              <a:rPr lang="en-GB" dirty="0"/>
              <a:t>A Wasserstein GAN is a type of GAN in which the discriminator returns a plausibility score, rather than a probability</a:t>
            </a:r>
          </a:p>
          <a:p>
            <a:r>
              <a:rPr lang="en-GB" dirty="0"/>
              <a:t>This gives a linearly differentiable loss function</a:t>
            </a:r>
          </a:p>
          <a:p>
            <a:r>
              <a:rPr lang="en-GB" dirty="0"/>
              <a:t>I.e. it prevents the generator getting discouraged when the fake data is producing is unconvincing</a:t>
            </a:r>
          </a:p>
          <a:p>
            <a:r>
              <a:rPr lang="en-GB" dirty="0"/>
              <a:t>In Short: Wasserstein GANs train much better than traditional GANs – use them!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AD712-F05E-3F99-DFB5-9DE0CA83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EBDF3-182C-CE42-7AE7-90580FBE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056" y="1235024"/>
            <a:ext cx="4599249" cy="5532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48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7A5-9201-7E46-CC85-FA44825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Tips for building a GAN</a:t>
            </a:r>
            <a:br>
              <a:rPr lang="en-GB" sz="4000" dirty="0"/>
            </a:br>
            <a:r>
              <a:rPr lang="en-GB" sz="4000" dirty="0"/>
              <a:t>2 – Use the right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76EB-F9AF-A98A-E9E0-7AF7E771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7393" cy="4424173"/>
          </a:xfrm>
        </p:spPr>
        <p:txBody>
          <a:bodyPr>
            <a:normAutofit/>
          </a:bodyPr>
          <a:lstStyle/>
          <a:p>
            <a:r>
              <a:rPr lang="en-GB" dirty="0"/>
              <a:t>Different data outputs have different structures (e.g. linear, Boolean, 1-hot categorical sets)</a:t>
            </a:r>
          </a:p>
          <a:p>
            <a:r>
              <a:rPr lang="en-GB" dirty="0"/>
              <a:t>Choosing the right activation function for your output layers makes it much easier for the model to fit these types</a:t>
            </a:r>
          </a:p>
          <a:p>
            <a:r>
              <a:rPr lang="en-GB" dirty="0"/>
              <a:t>If you’re working with multiple types, use a generator with multiple output layers (easy to do with the </a:t>
            </a:r>
            <a:r>
              <a:rPr lang="en-GB" dirty="0" err="1"/>
              <a:t>tf.keras</a:t>
            </a:r>
            <a:r>
              <a:rPr lang="en-GB" dirty="0"/>
              <a:t> functional API)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75F02-441B-BD12-D255-87A13161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B49AA-A9E2-7710-150C-59D68E4B9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43276"/>
              </p:ext>
            </p:extLst>
          </p:nvPr>
        </p:nvGraphicFramePr>
        <p:xfrm>
          <a:off x="7736048" y="1825625"/>
          <a:ext cx="361775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801">
                  <a:extLst>
                    <a:ext uri="{9D8B030D-6E8A-4147-A177-3AD203B41FA5}">
                      <a16:colId xmlns:a16="http://schemas.microsoft.com/office/drawing/2014/main" val="2342358383"/>
                    </a:ext>
                  </a:extLst>
                </a:gridCol>
                <a:gridCol w="1811951">
                  <a:extLst>
                    <a:ext uri="{9D8B030D-6E8A-4147-A177-3AD203B41FA5}">
                      <a16:colId xmlns:a16="http://schemas.microsoft.com/office/drawing/2014/main" val="121472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 Activation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Sigmoid (with unit scaled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7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1-hot 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Softmax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1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7A5-9201-7E46-CC85-FA44825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Tips for building a GAN</a:t>
            </a:r>
            <a:br>
              <a:rPr lang="en-GB" sz="4000" dirty="0"/>
            </a:br>
            <a:r>
              <a:rPr lang="en-GB" sz="4000" dirty="0"/>
              <a:t>3 – Use a wide 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76EB-F9AF-A98A-E9E0-7AF7E771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capable discriminator is essential to a successful GAN – it should be larger and more capable than the generator</a:t>
            </a:r>
          </a:p>
          <a:p>
            <a:r>
              <a:rPr lang="en-GB" dirty="0"/>
              <a:t> To be successful, the discriminator should be able to retain the ability to spot older failures by the generator at the same time as learning new ones – otherwise the generator and discriminator may end up chasing each other in circles</a:t>
            </a:r>
          </a:p>
          <a:p>
            <a:r>
              <a:rPr lang="en-GB" dirty="0"/>
              <a:t>Narrow hidden layers make it much harder for the discriminator to retain this kind of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A1F66-8E05-27D5-FAA9-D922C42F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2873-303B-D30C-F663-277B55CCF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F17DB-77B0-D4F0-B936-EC4E75C03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find me later if you’d like to talk more about</a:t>
            </a:r>
            <a:br>
              <a:rPr lang="en-GB" dirty="0"/>
            </a:br>
            <a:r>
              <a:rPr lang="en-GB" dirty="0"/>
              <a:t>the nerdy detail of working with neural networks!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E5196-581D-176B-669B-A3580770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8EE8E-B79A-C30E-250D-B85D94F99F2E}"/>
              </a:ext>
            </a:extLst>
          </p:cNvPr>
          <p:cNvSpPr txBox="1"/>
          <p:nvPr/>
        </p:nvSpPr>
        <p:spPr>
          <a:xfrm rot="19829601">
            <a:off x="98869" y="2080917"/>
            <a:ext cx="11295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b="1" dirty="0">
                <a:solidFill>
                  <a:schemeClr val="bg2">
                    <a:lumMod val="90000"/>
                  </a:schemeClr>
                </a:solidFill>
              </a:rPr>
              <a:t>Synthetic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34AFA3-D36A-7B51-74BA-81823158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Arthur Walker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E34B-4E4A-77FE-A605-83A603B8C5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Snapshot Datetime: Tuesday 6</a:t>
            </a:r>
            <a:r>
              <a:rPr lang="en-GB" baseline="30000" dirty="0"/>
              <a:t>th</a:t>
            </a:r>
            <a:r>
              <a:rPr lang="en-GB" dirty="0"/>
              <a:t> August 2022</a:t>
            </a:r>
          </a:p>
          <a:p>
            <a:r>
              <a:rPr lang="en-GB" dirty="0"/>
              <a:t>Age: 76</a:t>
            </a:r>
          </a:p>
          <a:p>
            <a:r>
              <a:rPr lang="en-GB" dirty="0"/>
              <a:t>Marital Status: Married</a:t>
            </a:r>
          </a:p>
          <a:p>
            <a:r>
              <a:rPr lang="en-GB" dirty="0"/>
              <a:t>Address IMD Decile: 1 (Most deprived)</a:t>
            </a:r>
          </a:p>
          <a:p>
            <a:r>
              <a:rPr lang="en-GB" dirty="0"/>
              <a:t>Gender: Male</a:t>
            </a:r>
          </a:p>
          <a:p>
            <a:r>
              <a:rPr lang="en-GB" dirty="0"/>
              <a:t>NEWS score: 0</a:t>
            </a:r>
          </a:p>
          <a:p>
            <a:r>
              <a:rPr lang="en-GB" dirty="0"/>
              <a:t>Time since Admission: 14 hours</a:t>
            </a:r>
          </a:p>
          <a:p>
            <a:r>
              <a:rPr lang="en-GB" dirty="0"/>
              <a:t>Past year ED attendances: 0</a:t>
            </a:r>
          </a:p>
          <a:p>
            <a:r>
              <a:rPr lang="en-GB" dirty="0"/>
              <a:t>Past year emergency admissions: 0</a:t>
            </a:r>
          </a:p>
          <a:p>
            <a:r>
              <a:rPr lang="en-GB" dirty="0"/>
              <a:t>Current Waiting lists: Ophthalmology</a:t>
            </a:r>
          </a:p>
          <a:p>
            <a:r>
              <a:rPr lang="en-GB" dirty="0"/>
              <a:t>Past Year Procedures: Dialysis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62D113-7C0F-CE0B-E98D-3E92BAB308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Current specialty: Diabetic Medicine</a:t>
            </a:r>
          </a:p>
          <a:p>
            <a:r>
              <a:rPr lang="en-GB" dirty="0"/>
              <a:t>Current ward: Ward 25 (Diabetic Medicine ward)</a:t>
            </a:r>
          </a:p>
          <a:p>
            <a:r>
              <a:rPr lang="en-GB" dirty="0"/>
              <a:t>Fit for Discharge response: No - Requires treatment that can only be delivered in hospital</a:t>
            </a:r>
          </a:p>
          <a:p>
            <a:r>
              <a:rPr lang="en-GB" dirty="0"/>
              <a:t>Manual handling RAG: Red</a:t>
            </a:r>
          </a:p>
          <a:p>
            <a:r>
              <a:rPr lang="en-GB" dirty="0"/>
              <a:t>Falls and Confusion RAG: Amber</a:t>
            </a:r>
          </a:p>
          <a:p>
            <a:r>
              <a:rPr lang="en-GB" dirty="0"/>
              <a:t>Mental Capacity RAG: Green</a:t>
            </a:r>
          </a:p>
          <a:p>
            <a:endParaRPr lang="en-GB" dirty="0"/>
          </a:p>
          <a:p>
            <a:r>
              <a:rPr lang="en-GB" dirty="0"/>
              <a:t>Time until fit for discharge: 24 hours</a:t>
            </a:r>
          </a:p>
          <a:p>
            <a:r>
              <a:rPr lang="en-GB" dirty="0"/>
              <a:t>Time until discharged: 76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CFBF-7945-19D0-1CA5-856F38CD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B5-F1FF-54BB-79F8-5D6A0C67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synthetic data useful?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07C6CFF-B1CD-6EB8-0757-5658EA2BD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02148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7853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979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Randomised synthetic data with independent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Randomised synthetic data with retained feature correlations (E.g. GANs)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be shared without exposing identifiable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be shared without exposing identifiable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5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representative indication of data types and 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representative indication of data types, ranges and feature 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7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statistical correlations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Retains feature correlations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3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be used for machine learning or deep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used for deep data analysis and machine learning (if the synthetic data is good enough)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Computationally 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Computationally expensive (for many column datasets)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7649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FBC5E3-47CF-FD68-DB25-AF6CF558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3701-BB1E-5FF6-3FD3-2B529BE1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CD7-525E-9DCB-7D86-705EB9AC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Our trust participated a Google/NHSE hackathon in May 2024</a:t>
            </a:r>
          </a:p>
          <a:p>
            <a:r>
              <a:rPr lang="en-GB" dirty="0"/>
              <a:t>We wished to focus on using patient-level data insights to support the discharge process</a:t>
            </a:r>
          </a:p>
          <a:p>
            <a:r>
              <a:rPr lang="en-GB" dirty="0"/>
              <a:t>Unfortunately, we did not have the data protection agreements to allow identifiable trust data within the Google cloud platform</a:t>
            </a:r>
          </a:p>
          <a:p>
            <a:r>
              <a:rPr lang="en-GB" dirty="0"/>
              <a:t>So instead, I offered to create synthetic data based on trust data</a:t>
            </a:r>
          </a:p>
          <a:p>
            <a:r>
              <a:rPr lang="en-GB" dirty="0"/>
              <a:t>It was… challenging…</a:t>
            </a:r>
          </a:p>
          <a:p>
            <a:endParaRPr lang="en-GB" dirty="0"/>
          </a:p>
          <a:p>
            <a:r>
              <a:rPr lang="en-GB" dirty="0"/>
              <a:t>But I was able to produce synthetic data good enough for use in early-stage model development… and our team won the people’s choice award!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9B2DE-B4BE-E0CD-8F6C-130CD6C8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3701-BB1E-5FF6-3FD3-2B529BE1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CD7-525E-9DCB-7D86-705EB9AC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Our trust participated a Google/NHSE hackathon in May 2024</a:t>
            </a:r>
          </a:p>
          <a:p>
            <a:r>
              <a:rPr lang="en-GB" dirty="0"/>
              <a:t>We wished to focus on using patient-level data insights to support the discharge process</a:t>
            </a:r>
          </a:p>
          <a:p>
            <a:r>
              <a:rPr lang="en-GB" dirty="0"/>
              <a:t>Unfortunately, we did not have the data protection agreements to allow identifiable trust data within the Google cloud platform</a:t>
            </a:r>
          </a:p>
          <a:p>
            <a:r>
              <a:rPr lang="en-GB" dirty="0"/>
              <a:t>So instead, I offered to create synthetic data based on trust data</a:t>
            </a:r>
          </a:p>
          <a:p>
            <a:r>
              <a:rPr lang="en-GB" dirty="0"/>
              <a:t>It was… challenging…</a:t>
            </a:r>
          </a:p>
          <a:p>
            <a:endParaRPr lang="en-GB" dirty="0"/>
          </a:p>
          <a:p>
            <a:r>
              <a:rPr lang="en-GB" dirty="0"/>
              <a:t>But I was able to produce synthetic data good enough for use in early-stage model development – and our team won the people’s choice award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9B2DE-B4BE-E0CD-8F6C-130CD6C8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  <p:pic>
        <p:nvPicPr>
          <p:cNvPr id="6" name="Picture 5" descr="A group of men standing in front of a large screen&#10;&#10;Description automatically generated">
            <a:extLst>
              <a:ext uri="{FF2B5EF4-FFF2-40B4-BE49-F238E27FC236}">
                <a16:creationId xmlns:a16="http://schemas.microsoft.com/office/drawing/2014/main" id="{31C6D78C-FF78-4B0B-FD93-6B23BD702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5324"/>
          <a:stretch/>
        </p:blipFill>
        <p:spPr>
          <a:xfrm>
            <a:off x="1929324" y="1204331"/>
            <a:ext cx="8195064" cy="54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9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1AAC-181A-187E-34A7-3B811609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GAN?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08FE-25BD-2F76-D64A-ACE7604C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8317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GAN - Generative Adversarial Network</a:t>
            </a:r>
          </a:p>
          <a:p>
            <a:r>
              <a:rPr lang="en-GB" dirty="0"/>
              <a:t>These models are used in all modern AI image generation</a:t>
            </a:r>
          </a:p>
          <a:p>
            <a:r>
              <a:rPr lang="en-GB" dirty="0"/>
              <a:t>Generator: Produces samples based on a random seed, and learns to trick the discriminator</a:t>
            </a:r>
          </a:p>
          <a:p>
            <a:r>
              <a:rPr lang="en-GB" dirty="0"/>
              <a:t>Discriminator: Learns to distinguish real from fake samples</a:t>
            </a:r>
          </a:p>
          <a:p>
            <a:r>
              <a:rPr lang="en-GB" dirty="0"/>
              <a:t>Note: The Generator never has any direct opportunity to learn from original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EFBD-98B4-04AB-6DE9-D6D1C602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  <p:pic>
        <p:nvPicPr>
          <p:cNvPr id="1026" name="Picture 2" descr="Generative Adversarial Network (GAN) - Semiconductor Engineering">
            <a:extLst>
              <a:ext uri="{FF2B5EF4-FFF2-40B4-BE49-F238E27FC236}">
                <a16:creationId xmlns:a16="http://schemas.microsoft.com/office/drawing/2014/main" id="{095FE71C-534E-23FF-920B-2A432D60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8953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8B37-F7E0-9D38-D29D-146A337A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well did our GAN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832BB-E64B-6D32-8DD2-36CBFEEB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39BC621-64EE-483A-C7D8-5ECFEE9A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5" y="1690688"/>
            <a:ext cx="1094533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8B37-F7E0-9D38-D29D-146A337A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well did our GAN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832BB-E64B-6D32-8DD2-36CBFEEB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4B9EF5CB-4161-4E5F-0EA2-5CE41D756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92" y="1188495"/>
            <a:ext cx="6402478" cy="55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2873-303B-D30C-F663-277B55CC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0AE5-C67E-2994-C463-651B0554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GANs were built using Python </a:t>
            </a:r>
            <a:r>
              <a:rPr lang="en-GB" dirty="0" err="1"/>
              <a:t>Tensorflow</a:t>
            </a:r>
            <a:endParaRPr lang="en-GB" dirty="0"/>
          </a:p>
          <a:p>
            <a:r>
              <a:rPr lang="en-GB" dirty="0"/>
              <a:t>The functional API from </a:t>
            </a:r>
            <a:r>
              <a:rPr lang="en-GB" dirty="0" err="1"/>
              <a:t>tf.keras</a:t>
            </a:r>
            <a:r>
              <a:rPr lang="en-GB" dirty="0"/>
              <a:t> was used to design the network structure</a:t>
            </a:r>
          </a:p>
          <a:p>
            <a:r>
              <a:rPr lang="en-GB" dirty="0"/>
              <a:t>Raw </a:t>
            </a:r>
            <a:r>
              <a:rPr lang="en-GB" dirty="0" err="1"/>
              <a:t>tensorflow</a:t>
            </a:r>
            <a:r>
              <a:rPr lang="en-GB" dirty="0"/>
              <a:t> was used to apply the custom loss function needed, within a compiled training loop</a:t>
            </a:r>
          </a:p>
          <a:p>
            <a:r>
              <a:rPr lang="en-GB" dirty="0"/>
              <a:t>Training was done using a small virtual server with specs comparable to a typical laptop – No GPU was available</a:t>
            </a:r>
          </a:p>
          <a:p>
            <a:r>
              <a:rPr lang="en-GB" dirty="0"/>
              <a:t>Training times ranged from hours to days for different runs</a:t>
            </a:r>
          </a:p>
          <a:p>
            <a:r>
              <a:rPr lang="en-GB" dirty="0"/>
              <a:t>Model snapshots were trained at regular intervals</a:t>
            </a:r>
          </a:p>
          <a:p>
            <a:r>
              <a:rPr lang="en-GB" dirty="0"/>
              <a:t>Performance was good for datasets with 100-200 columns, but training times became very long for larger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E5196-581D-176B-669B-A3580770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14" y="161837"/>
            <a:ext cx="2792224" cy="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8" ma:contentTypeDescription="Create a new document." ma:contentTypeScope="" ma:versionID="389a28ef84544cc1093a842271bf6509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519b0fce0f2b744d8321fc8d947910e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3038f7-01d3-45c6-9ff3-08a5a011bc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b47aca-9648-48b1-8f33-95e10af35f83}" ma:internalName="TaxCatchAll" ma:showField="CatchAllData" ma:web="a8393aab-0c98-47e5-9894-d3a389a13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393aab-0c98-47e5-9894-d3a389a13a61" xsi:nil="true"/>
    <lcf76f155ced4ddcb4097134ff3c332f xmlns="b632ed8f-4da2-450d-be64-a214474418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A3BC10-5E00-4E47-9C1A-A2C4C7498B26}"/>
</file>

<file path=customXml/itemProps2.xml><?xml version="1.0" encoding="utf-8"?>
<ds:datastoreItem xmlns:ds="http://schemas.openxmlformats.org/officeDocument/2006/customXml" ds:itemID="{0393A7EE-2A40-432B-9E7B-45F45A73A83C}"/>
</file>

<file path=customXml/itemProps3.xml><?xml version="1.0" encoding="utf-8"?>
<ds:datastoreItem xmlns:ds="http://schemas.openxmlformats.org/officeDocument/2006/customXml" ds:itemID="{23A9354C-6B45-46D3-A484-24A9F7197C14}"/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877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This Patient Does Not Exist</vt:lpstr>
      <vt:lpstr>Arthur Walker</vt:lpstr>
      <vt:lpstr>Why is synthetic data useful?</vt:lpstr>
      <vt:lpstr>Our use case</vt:lpstr>
      <vt:lpstr>Our use case</vt:lpstr>
      <vt:lpstr>What is a GAN?</vt:lpstr>
      <vt:lpstr>How well did our GAN work?</vt:lpstr>
      <vt:lpstr>How well did our GAN work?</vt:lpstr>
      <vt:lpstr>Tools used</vt:lpstr>
      <vt:lpstr>Tips for building a GAN 1 – Use a Wasserstein GAN </vt:lpstr>
      <vt:lpstr>Tips for building a GAN 2 – Use the right Activations</vt:lpstr>
      <vt:lpstr>Tips for building a GAN 3 – Use a wide discriminator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Patient Does Not Exist</dc:title>
  <dc:creator>NEWEY, Simon (DONCASTER AND BASSETLAW TEACHING HOSPITALS NHS FOUNDATION TRUST)</dc:creator>
  <cp:lastModifiedBy>NEWEY, Simon (DONCASTER AND BASSETLAW TEACHING HOSPITALS NHS FOUNDATION TRUST)</cp:lastModifiedBy>
  <cp:revision>4</cp:revision>
  <dcterms:created xsi:type="dcterms:W3CDTF">2024-11-18T15:44:18Z</dcterms:created>
  <dcterms:modified xsi:type="dcterms:W3CDTF">2024-11-20T16:15:30Z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