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310" r:id="rId4"/>
    <p:sldId id="258" r:id="rId5"/>
    <p:sldId id="287" r:id="rId6"/>
    <p:sldId id="259" r:id="rId7"/>
    <p:sldId id="285" r:id="rId8"/>
    <p:sldId id="260" r:id="rId9"/>
    <p:sldId id="280" r:id="rId10"/>
    <p:sldId id="261" r:id="rId11"/>
    <p:sldId id="262" r:id="rId12"/>
    <p:sldId id="305" r:id="rId13"/>
    <p:sldId id="286" r:id="rId14"/>
    <p:sldId id="263" r:id="rId15"/>
    <p:sldId id="264" r:id="rId16"/>
    <p:sldId id="291" r:id="rId17"/>
    <p:sldId id="293" r:id="rId18"/>
    <p:sldId id="267" r:id="rId19"/>
    <p:sldId id="292" r:id="rId20"/>
    <p:sldId id="294" r:id="rId21"/>
    <p:sldId id="268" r:id="rId22"/>
    <p:sldId id="308" r:id="rId23"/>
    <p:sldId id="282" r:id="rId24"/>
    <p:sldId id="283" r:id="rId25"/>
    <p:sldId id="284" r:id="rId26"/>
    <p:sldId id="269" r:id="rId27"/>
    <p:sldId id="281" r:id="rId28"/>
    <p:sldId id="271" r:id="rId29"/>
    <p:sldId id="295" r:id="rId30"/>
    <p:sldId id="298" r:id="rId31"/>
    <p:sldId id="299" r:id="rId32"/>
    <p:sldId id="273" r:id="rId33"/>
    <p:sldId id="274" r:id="rId34"/>
    <p:sldId id="306" r:id="rId35"/>
    <p:sldId id="275" r:id="rId36"/>
    <p:sldId id="307" r:id="rId37"/>
    <p:sldId id="309" r:id="rId38"/>
    <p:sldId id="277" r:id="rId39"/>
    <p:sldId id="278" r:id="rId40"/>
    <p:sldId id="279" r:id="rId41"/>
  </p:sldIdLst>
  <p:sldSz cx="12195175" cy="6858000"/>
  <p:notesSz cx="6858000" cy="9144000"/>
  <p:defaultTextStyle>
    <a:defPPr>
      <a:defRPr lang="en-US"/>
    </a:defPPr>
    <a:lvl1pPr marL="0" algn="l" defTabSz="610545" rtl="0" eaLnBrk="1" latinLnBrk="0" hangingPunct="1">
      <a:defRPr sz="2404" kern="1200">
        <a:solidFill>
          <a:schemeClr val="tx1"/>
        </a:solidFill>
        <a:latin typeface="+mn-lt"/>
        <a:ea typeface="+mn-ea"/>
        <a:cs typeface="+mn-cs"/>
      </a:defRPr>
    </a:lvl1pPr>
    <a:lvl2pPr marL="610545" algn="l" defTabSz="610545" rtl="0" eaLnBrk="1" latinLnBrk="0" hangingPunct="1">
      <a:defRPr sz="2404" kern="1200">
        <a:solidFill>
          <a:schemeClr val="tx1"/>
        </a:solidFill>
        <a:latin typeface="+mn-lt"/>
        <a:ea typeface="+mn-ea"/>
        <a:cs typeface="+mn-cs"/>
      </a:defRPr>
    </a:lvl2pPr>
    <a:lvl3pPr marL="1221090" algn="l" defTabSz="610545" rtl="0" eaLnBrk="1" latinLnBrk="0" hangingPunct="1">
      <a:defRPr sz="2404" kern="1200">
        <a:solidFill>
          <a:schemeClr val="tx1"/>
        </a:solidFill>
        <a:latin typeface="+mn-lt"/>
        <a:ea typeface="+mn-ea"/>
        <a:cs typeface="+mn-cs"/>
      </a:defRPr>
    </a:lvl3pPr>
    <a:lvl4pPr marL="1831635" algn="l" defTabSz="610545" rtl="0" eaLnBrk="1" latinLnBrk="0" hangingPunct="1">
      <a:defRPr sz="2404" kern="1200">
        <a:solidFill>
          <a:schemeClr val="tx1"/>
        </a:solidFill>
        <a:latin typeface="+mn-lt"/>
        <a:ea typeface="+mn-ea"/>
        <a:cs typeface="+mn-cs"/>
      </a:defRPr>
    </a:lvl4pPr>
    <a:lvl5pPr marL="2442180" algn="l" defTabSz="610545" rtl="0" eaLnBrk="1" latinLnBrk="0" hangingPunct="1">
      <a:defRPr sz="2404" kern="1200">
        <a:solidFill>
          <a:schemeClr val="tx1"/>
        </a:solidFill>
        <a:latin typeface="+mn-lt"/>
        <a:ea typeface="+mn-ea"/>
        <a:cs typeface="+mn-cs"/>
      </a:defRPr>
    </a:lvl5pPr>
    <a:lvl6pPr marL="3052724" algn="l" defTabSz="610545" rtl="0" eaLnBrk="1" latinLnBrk="0" hangingPunct="1">
      <a:defRPr sz="2404" kern="1200">
        <a:solidFill>
          <a:schemeClr val="tx1"/>
        </a:solidFill>
        <a:latin typeface="+mn-lt"/>
        <a:ea typeface="+mn-ea"/>
        <a:cs typeface="+mn-cs"/>
      </a:defRPr>
    </a:lvl6pPr>
    <a:lvl7pPr marL="3663269" algn="l" defTabSz="610545" rtl="0" eaLnBrk="1" latinLnBrk="0" hangingPunct="1">
      <a:defRPr sz="2404" kern="1200">
        <a:solidFill>
          <a:schemeClr val="tx1"/>
        </a:solidFill>
        <a:latin typeface="+mn-lt"/>
        <a:ea typeface="+mn-ea"/>
        <a:cs typeface="+mn-cs"/>
      </a:defRPr>
    </a:lvl7pPr>
    <a:lvl8pPr marL="4273814" algn="l" defTabSz="610545" rtl="0" eaLnBrk="1" latinLnBrk="0" hangingPunct="1">
      <a:defRPr sz="2404" kern="1200">
        <a:solidFill>
          <a:schemeClr val="tx1"/>
        </a:solidFill>
        <a:latin typeface="+mn-lt"/>
        <a:ea typeface="+mn-ea"/>
        <a:cs typeface="+mn-cs"/>
      </a:defRPr>
    </a:lvl8pPr>
    <a:lvl9pPr marL="4884359" algn="l" defTabSz="610545" rtl="0" eaLnBrk="1" latinLnBrk="0" hangingPunct="1">
      <a:defRPr sz="2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9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3191" autoAdjust="0"/>
  </p:normalViewPr>
  <p:slideViewPr>
    <p:cSldViewPr snapToGrid="0" snapToObjects="1">
      <p:cViewPr varScale="1">
        <p:scale>
          <a:sx n="82" d="100"/>
          <a:sy n="82" d="100"/>
        </p:scale>
        <p:origin x="1590" y="96"/>
      </p:cViewPr>
      <p:guideLst>
        <p:guide orient="horz" pos="2161"/>
        <p:guide pos="384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BF470-9753-4024-A6B1-2EFFA69710AC}" type="datetimeFigureOut">
              <a:rPr lang="en-GB" smtClean="0"/>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D4F8D-2525-4ED0-BFEE-7674AFE69002}" type="slidenum">
              <a:rPr lang="en-GB" smtClean="0"/>
              <a:t>‹#›</a:t>
            </a:fld>
            <a:endParaRPr lang="en-GB"/>
          </a:p>
        </p:txBody>
      </p:sp>
    </p:spTree>
    <p:extLst>
      <p:ext uri="{BB962C8B-B14F-4D97-AF65-F5344CB8AC3E}">
        <p14:creationId xmlns:p14="http://schemas.microsoft.com/office/powerpoint/2010/main" val="2437697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hsdigital.github.io/rap-community-of-practic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hsdigital.github.io/rap-community-of-practi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RAP- reproducible analytical pipelines (</a:t>
            </a:r>
            <a:r>
              <a:rPr lang="en-GB" dirty="0">
                <a:hlinkClick r:id="rId3"/>
              </a:rPr>
              <a:t>https://nhsdigital.github.io/rap-community-of-practice/</a:t>
            </a:r>
            <a:r>
              <a:rPr lang="en-GB" dirty="0"/>
              <a:t>)</a:t>
            </a:r>
          </a:p>
          <a:p>
            <a:pPr lvl="0"/>
            <a:r>
              <a:rPr lang="en-GB" dirty="0"/>
              <a:t>Code sharing and re-use can reduce workload</a:t>
            </a:r>
          </a:p>
          <a:p>
            <a:pPr lvl="0"/>
            <a:r>
              <a:rPr lang="en-GB" dirty="0"/>
              <a:t>Often less error prone</a:t>
            </a:r>
          </a:p>
          <a:p>
            <a:pPr lvl="0"/>
            <a:r>
              <a:rPr lang="en-GB" dirty="0"/>
              <a:t>We can build in tests to our process</a:t>
            </a:r>
          </a:p>
          <a:p>
            <a:pPr lvl="0"/>
            <a:r>
              <a:rPr lang="en-GB" dirty="0"/>
              <a:t>Version control can improve QA process</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4</a:t>
            </a:fld>
            <a:endParaRPr lang="en-GB"/>
          </a:p>
        </p:txBody>
      </p:sp>
    </p:spTree>
    <p:extLst>
      <p:ext uri="{BB962C8B-B14F-4D97-AF65-F5344CB8AC3E}">
        <p14:creationId xmlns:p14="http://schemas.microsoft.com/office/powerpoint/2010/main" val="33194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14</a:t>
            </a:fld>
            <a:endParaRPr lang="en-GB"/>
          </a:p>
        </p:txBody>
      </p:sp>
    </p:spTree>
    <p:extLst>
      <p:ext uri="{BB962C8B-B14F-4D97-AF65-F5344CB8AC3E}">
        <p14:creationId xmlns:p14="http://schemas.microsoft.com/office/powerpoint/2010/main" val="373026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What about more complex document designs?</a:t>
            </a:r>
          </a:p>
          <a:p>
            <a:pPr lvl="0"/>
            <a:r>
              <a:rPr lang="en-GB" dirty="0"/>
              <a:t>If we want to format the main body differently, we will need to repeat </a:t>
            </a:r>
            <a:r>
              <a:rPr lang="en-GB" dirty="0" err="1"/>
              <a:t>add_font</a:t>
            </a:r>
            <a:r>
              <a:rPr lang="en-GB" dirty="0"/>
              <a:t>, </a:t>
            </a:r>
            <a:r>
              <a:rPr lang="en-GB" dirty="0" err="1"/>
              <a:t>add_border</a:t>
            </a:r>
            <a:r>
              <a:rPr lang="en-GB" dirty="0"/>
              <a:t> and </a:t>
            </a:r>
            <a:r>
              <a:rPr lang="en-GB" dirty="0" err="1"/>
              <a:t>add_fill</a:t>
            </a:r>
            <a:r>
              <a:rPr lang="en-GB" dirty="0"/>
              <a:t> with different dimensions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use functions to build complex reports.</a:t>
            </a:r>
          </a:p>
          <a:p>
            <a:pPr lvl="0"/>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21</a:t>
            </a:fld>
            <a:endParaRPr lang="en-GB"/>
          </a:p>
        </p:txBody>
      </p:sp>
    </p:spTree>
    <p:extLst>
      <p:ext uri="{BB962C8B-B14F-4D97-AF65-F5344CB8AC3E}">
        <p14:creationId xmlns:p14="http://schemas.microsoft.com/office/powerpoint/2010/main" val="751413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1D359-0DA2-88A2-40BC-B18576A99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048E4-4F47-0A7F-8331-B3C8BCE19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2E113C-8C00-0DF4-86CD-142712A57958}"/>
              </a:ext>
            </a:extLst>
          </p:cNvPr>
          <p:cNvSpPr>
            <a:spLocks noGrp="1"/>
          </p:cNvSpPr>
          <p:nvPr>
            <p:ph type="body" idx="1"/>
          </p:nvPr>
        </p:nvSpPr>
        <p:spPr/>
        <p:txBody>
          <a:bodyPr/>
          <a:lstStyle/>
          <a:p>
            <a:pPr lvl="0"/>
            <a:r>
              <a:rPr lang="en-GB" dirty="0"/>
              <a:t>What about more complex document designs?</a:t>
            </a:r>
          </a:p>
          <a:p>
            <a:pPr lvl="0"/>
            <a:r>
              <a:rPr lang="en-GB" dirty="0"/>
              <a:t>If we want to format the main body differently, we will need to repeat </a:t>
            </a:r>
            <a:r>
              <a:rPr lang="en-GB" dirty="0" err="1"/>
              <a:t>add_font</a:t>
            </a:r>
            <a:r>
              <a:rPr lang="en-GB" dirty="0"/>
              <a:t>, </a:t>
            </a:r>
            <a:r>
              <a:rPr lang="en-GB" dirty="0" err="1"/>
              <a:t>add_border</a:t>
            </a:r>
            <a:r>
              <a:rPr lang="en-GB" dirty="0"/>
              <a:t> and </a:t>
            </a:r>
            <a:r>
              <a:rPr lang="en-GB" dirty="0" err="1"/>
              <a:t>add_fill</a:t>
            </a:r>
            <a:r>
              <a:rPr lang="en-GB" dirty="0"/>
              <a:t> with different dimensions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use functions to build complex reports.</a:t>
            </a:r>
          </a:p>
          <a:p>
            <a:pPr lvl="0"/>
            <a:endParaRPr lang="en-GB" dirty="0"/>
          </a:p>
        </p:txBody>
      </p:sp>
      <p:sp>
        <p:nvSpPr>
          <p:cNvPr id="4" name="Slide Number Placeholder 3">
            <a:extLst>
              <a:ext uri="{FF2B5EF4-FFF2-40B4-BE49-F238E27FC236}">
                <a16:creationId xmlns:a16="http://schemas.microsoft.com/office/drawing/2014/main" id="{62802061-59EB-DF3F-EB09-A95B10FBC285}"/>
              </a:ext>
            </a:extLst>
          </p:cNvPr>
          <p:cNvSpPr>
            <a:spLocks noGrp="1"/>
          </p:cNvSpPr>
          <p:nvPr>
            <p:ph type="sldNum" sz="quarter" idx="5"/>
          </p:nvPr>
        </p:nvSpPr>
        <p:spPr/>
        <p:txBody>
          <a:bodyPr/>
          <a:lstStyle/>
          <a:p>
            <a:fld id="{EB1D4F8D-2525-4ED0-BFEE-7674AFE69002}" type="slidenum">
              <a:rPr lang="en-GB" smtClean="0"/>
              <a:t>22</a:t>
            </a:fld>
            <a:endParaRPr lang="en-GB"/>
          </a:p>
        </p:txBody>
      </p:sp>
    </p:spTree>
    <p:extLst>
      <p:ext uri="{BB962C8B-B14F-4D97-AF65-F5344CB8AC3E}">
        <p14:creationId xmlns:p14="http://schemas.microsoft.com/office/powerpoint/2010/main" val="1356298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What about more complex document designs?</a:t>
            </a:r>
          </a:p>
          <a:p>
            <a:pPr lvl="0"/>
            <a:r>
              <a:rPr lang="en-GB" dirty="0"/>
              <a:t>If we want to format the main body differently, we will need to repeat </a:t>
            </a:r>
            <a:r>
              <a:rPr lang="en-GB" dirty="0" err="1"/>
              <a:t>add_font</a:t>
            </a:r>
            <a:r>
              <a:rPr lang="en-GB" dirty="0"/>
              <a:t>, </a:t>
            </a:r>
            <a:r>
              <a:rPr lang="en-GB" dirty="0" err="1"/>
              <a:t>add_border</a:t>
            </a:r>
            <a:r>
              <a:rPr lang="en-GB" dirty="0"/>
              <a:t> and </a:t>
            </a:r>
            <a:r>
              <a:rPr lang="en-GB" dirty="0" err="1"/>
              <a:t>add_fill</a:t>
            </a:r>
            <a:r>
              <a:rPr lang="en-GB" dirty="0"/>
              <a:t> with different dimensions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use functions to build complex reports.</a:t>
            </a:r>
          </a:p>
          <a:p>
            <a:pPr lvl="0"/>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23</a:t>
            </a:fld>
            <a:endParaRPr lang="en-GB"/>
          </a:p>
        </p:txBody>
      </p:sp>
    </p:spTree>
    <p:extLst>
      <p:ext uri="{BB962C8B-B14F-4D97-AF65-F5344CB8AC3E}">
        <p14:creationId xmlns:p14="http://schemas.microsoft.com/office/powerpoint/2010/main" val="353319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What about more complex document designs?</a:t>
            </a:r>
          </a:p>
          <a:p>
            <a:pPr lvl="0"/>
            <a:r>
              <a:rPr lang="en-GB" dirty="0"/>
              <a:t>If we want to format the main body differently, we will need to repeat </a:t>
            </a:r>
            <a:r>
              <a:rPr lang="en-GB" dirty="0" err="1"/>
              <a:t>add_font</a:t>
            </a:r>
            <a:r>
              <a:rPr lang="en-GB" dirty="0"/>
              <a:t>, </a:t>
            </a:r>
            <a:r>
              <a:rPr lang="en-GB" dirty="0" err="1"/>
              <a:t>add_border</a:t>
            </a:r>
            <a:r>
              <a:rPr lang="en-GB" dirty="0"/>
              <a:t> and </a:t>
            </a:r>
            <a:r>
              <a:rPr lang="en-GB" dirty="0" err="1"/>
              <a:t>add_fill</a:t>
            </a:r>
            <a:r>
              <a:rPr lang="en-GB" dirty="0"/>
              <a:t> with different dimensions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use functions to build complex reports.</a:t>
            </a:r>
          </a:p>
          <a:p>
            <a:pPr lvl="0"/>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24</a:t>
            </a:fld>
            <a:endParaRPr lang="en-GB"/>
          </a:p>
        </p:txBody>
      </p:sp>
    </p:spTree>
    <p:extLst>
      <p:ext uri="{BB962C8B-B14F-4D97-AF65-F5344CB8AC3E}">
        <p14:creationId xmlns:p14="http://schemas.microsoft.com/office/powerpoint/2010/main" val="332403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What about more complex document designs?</a:t>
            </a:r>
          </a:p>
          <a:p>
            <a:pPr lvl="0"/>
            <a:r>
              <a:rPr lang="en-GB" dirty="0"/>
              <a:t>If we want to format the main body differently, we will need to repeat </a:t>
            </a:r>
            <a:r>
              <a:rPr lang="en-GB" dirty="0" err="1"/>
              <a:t>add_font</a:t>
            </a:r>
            <a:r>
              <a:rPr lang="en-GB" dirty="0"/>
              <a:t>, </a:t>
            </a:r>
            <a:r>
              <a:rPr lang="en-GB" dirty="0" err="1"/>
              <a:t>add_border</a:t>
            </a:r>
            <a:r>
              <a:rPr lang="en-GB" dirty="0"/>
              <a:t> and </a:t>
            </a:r>
            <a:r>
              <a:rPr lang="en-GB" dirty="0" err="1"/>
              <a:t>add_fill</a:t>
            </a:r>
            <a:r>
              <a:rPr lang="en-GB" dirty="0"/>
              <a:t> with different dimensions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use functions to build complex reports.</a:t>
            </a:r>
          </a:p>
          <a:p>
            <a:pPr lvl="0"/>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25</a:t>
            </a:fld>
            <a:endParaRPr lang="en-GB"/>
          </a:p>
        </p:txBody>
      </p:sp>
    </p:spTree>
    <p:extLst>
      <p:ext uri="{BB962C8B-B14F-4D97-AF65-F5344CB8AC3E}">
        <p14:creationId xmlns:p14="http://schemas.microsoft.com/office/powerpoint/2010/main" val="2837181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26</a:t>
            </a:fld>
            <a:endParaRPr lang="en-GB"/>
          </a:p>
        </p:txBody>
      </p:sp>
    </p:spTree>
    <p:extLst>
      <p:ext uri="{BB962C8B-B14F-4D97-AF65-F5344CB8AC3E}">
        <p14:creationId xmlns:p14="http://schemas.microsoft.com/office/powerpoint/2010/main" val="3874020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27</a:t>
            </a:fld>
            <a:endParaRPr lang="en-GB"/>
          </a:p>
        </p:txBody>
      </p:sp>
    </p:spTree>
    <p:extLst>
      <p:ext uri="{BB962C8B-B14F-4D97-AF65-F5344CB8AC3E}">
        <p14:creationId xmlns:p14="http://schemas.microsoft.com/office/powerpoint/2010/main" val="3787238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readODS</a:t>
            </a:r>
            <a:r>
              <a:rPr lang="en-GB" dirty="0"/>
              <a:t> allows you to write to ODS but text formatting is not possible</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38</a:t>
            </a:fld>
            <a:endParaRPr lang="en-GB"/>
          </a:p>
        </p:txBody>
      </p:sp>
    </p:spTree>
    <p:extLst>
      <p:ext uri="{BB962C8B-B14F-4D97-AF65-F5344CB8AC3E}">
        <p14:creationId xmlns:p14="http://schemas.microsoft.com/office/powerpoint/2010/main" val="888593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40</a:t>
            </a:fld>
            <a:endParaRPr lang="en-GB"/>
          </a:p>
        </p:txBody>
      </p:sp>
    </p:spTree>
    <p:extLst>
      <p:ext uri="{BB962C8B-B14F-4D97-AF65-F5344CB8AC3E}">
        <p14:creationId xmlns:p14="http://schemas.microsoft.com/office/powerpoint/2010/main" val="207027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RAP- reproducible analytical pipelines (</a:t>
            </a:r>
            <a:r>
              <a:rPr lang="en-GB" dirty="0">
                <a:hlinkClick r:id="rId3"/>
              </a:rPr>
              <a:t>https://nhsdigital.github.io/rap-community-of-practice/</a:t>
            </a:r>
            <a:r>
              <a:rPr lang="en-GB" dirty="0"/>
              <a:t>)</a:t>
            </a:r>
          </a:p>
          <a:p>
            <a:pPr lvl="0"/>
            <a:r>
              <a:rPr lang="en-GB" dirty="0"/>
              <a:t>Code sharing and re-use can reduce workload</a:t>
            </a:r>
          </a:p>
          <a:p>
            <a:pPr lvl="0"/>
            <a:r>
              <a:rPr lang="en-GB" dirty="0"/>
              <a:t>Often less error prone</a:t>
            </a:r>
          </a:p>
          <a:p>
            <a:pPr lvl="0"/>
            <a:r>
              <a:rPr lang="en-GB" dirty="0"/>
              <a:t>We can build in tests to our process</a:t>
            </a:r>
          </a:p>
          <a:p>
            <a:pPr lvl="0"/>
            <a:r>
              <a:rPr lang="en-GB" dirty="0"/>
              <a:t>Version control can improve QA process</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5</a:t>
            </a:fld>
            <a:endParaRPr lang="en-GB"/>
          </a:p>
        </p:txBody>
      </p:sp>
    </p:spTree>
    <p:extLst>
      <p:ext uri="{BB962C8B-B14F-4D97-AF65-F5344CB8AC3E}">
        <p14:creationId xmlns:p14="http://schemas.microsoft.com/office/powerpoint/2010/main" val="239185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Accessible and quick way for people without coding skills to do basic analysis and view data</a:t>
            </a:r>
          </a:p>
          <a:p>
            <a:pPr lvl="0"/>
            <a:r>
              <a:rPr lang="en-GB" dirty="0"/>
              <a:t>Can store data with some formatting and visualisation</a:t>
            </a:r>
          </a:p>
          <a:p>
            <a:pPr lvl="0"/>
            <a:r>
              <a:rPr lang="en-GB" dirty="0"/>
              <a:t>Complex analysis in excel is possible but error prone and time-consuming.</a:t>
            </a:r>
          </a:p>
          <a:p>
            <a:pPr lvl="0"/>
            <a:r>
              <a:rPr lang="en-GB" b="1" dirty="0"/>
              <a:t>People very often want to continue to have excel output</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6</a:t>
            </a:fld>
            <a:endParaRPr lang="en-GB"/>
          </a:p>
        </p:txBody>
      </p:sp>
    </p:spTree>
    <p:extLst>
      <p:ext uri="{BB962C8B-B14F-4D97-AF65-F5344CB8AC3E}">
        <p14:creationId xmlns:p14="http://schemas.microsoft.com/office/powerpoint/2010/main" val="87256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Accessible and quick way for people without coding skills to do basic analysis and view data</a:t>
            </a:r>
          </a:p>
          <a:p>
            <a:pPr lvl="0"/>
            <a:r>
              <a:rPr lang="en-GB" dirty="0"/>
              <a:t>Can store data with some formatting and visualisation</a:t>
            </a:r>
          </a:p>
          <a:p>
            <a:pPr lvl="0"/>
            <a:r>
              <a:rPr lang="en-GB" dirty="0"/>
              <a:t>Complex analysis in excel is possible but error prone and time-consuming.</a:t>
            </a:r>
          </a:p>
          <a:p>
            <a:pPr lvl="0"/>
            <a:r>
              <a:rPr lang="en-GB" b="1" dirty="0"/>
              <a:t>People very often want to continue to have excel output</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7</a:t>
            </a:fld>
            <a:endParaRPr lang="en-GB"/>
          </a:p>
        </p:txBody>
      </p:sp>
    </p:spTree>
    <p:extLst>
      <p:ext uri="{BB962C8B-B14F-4D97-AF65-F5344CB8AC3E}">
        <p14:creationId xmlns:p14="http://schemas.microsoft.com/office/powerpoint/2010/main" val="3075013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9</a:t>
            </a:fld>
            <a:endParaRPr lang="en-GB"/>
          </a:p>
        </p:txBody>
      </p:sp>
    </p:spTree>
    <p:extLst>
      <p:ext uri="{BB962C8B-B14F-4D97-AF65-F5344CB8AC3E}">
        <p14:creationId xmlns:p14="http://schemas.microsoft.com/office/powerpoint/2010/main" val="321558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writexl</a:t>
            </a:r>
            <a:r>
              <a:rPr lang="en-GB" dirty="0"/>
              <a:t> - simple, quick running time, limited formatting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requires Java, so setup can be tricky</a:t>
            </a:r>
          </a:p>
          <a:p>
            <a:pPr lvl="0"/>
            <a:r>
              <a:rPr lang="en-GB" dirty="0" err="1"/>
              <a:t>openxlsx</a:t>
            </a:r>
            <a:r>
              <a:rPr lang="en-GB" dirty="0"/>
              <a:t> - does not require Java, advanced formatting options</a:t>
            </a:r>
          </a:p>
          <a:p>
            <a:pPr lvl="0"/>
            <a:r>
              <a:rPr lang="en-GB" b="1" dirty="0"/>
              <a:t>openxlsx2 - does not require Java, upgrade to </a:t>
            </a:r>
            <a:r>
              <a:rPr lang="en-GB" b="1" dirty="0" err="1"/>
              <a:t>openxlsx</a:t>
            </a:r>
            <a:r>
              <a:rPr lang="en-GB" b="1" dirty="0"/>
              <a:t> with slightly more functionality</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10</a:t>
            </a:fld>
            <a:endParaRPr lang="en-GB"/>
          </a:p>
        </p:txBody>
      </p:sp>
    </p:spTree>
    <p:extLst>
      <p:ext uri="{BB962C8B-B14F-4D97-AF65-F5344CB8AC3E}">
        <p14:creationId xmlns:p14="http://schemas.microsoft.com/office/powerpoint/2010/main" val="418908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templates</a:t>
            </a:r>
          </a:p>
          <a:p>
            <a:r>
              <a:rPr lang="en-GB" dirty="0"/>
              <a:t>add formulae to cells</a:t>
            </a:r>
          </a:p>
          <a:p>
            <a:r>
              <a:rPr lang="en-GB" dirty="0"/>
              <a:t>conditional formatting (including icons)</a:t>
            </a:r>
          </a:p>
          <a:p>
            <a:r>
              <a:rPr lang="en-GB" dirty="0"/>
              <a:t>pivot tables</a:t>
            </a:r>
          </a:p>
          <a:p>
            <a:r>
              <a:rPr lang="en-GB" dirty="0"/>
              <a:t>plots and images</a:t>
            </a:r>
          </a:p>
          <a:p>
            <a:r>
              <a:rPr lang="en-GB" dirty="0"/>
              <a:t>complex styling</a:t>
            </a:r>
          </a:p>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11</a:t>
            </a:fld>
            <a:endParaRPr lang="en-GB"/>
          </a:p>
        </p:txBody>
      </p:sp>
    </p:spTree>
    <p:extLst>
      <p:ext uri="{BB962C8B-B14F-4D97-AF65-F5344CB8AC3E}">
        <p14:creationId xmlns:p14="http://schemas.microsoft.com/office/powerpoint/2010/main" val="361389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277C6-5A68-0DC7-FCFF-B5AB4A9AD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CC0BE-EA09-7A5E-B8B7-09B20D353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2CB23-288A-7E6F-9758-FBF952B10A00}"/>
              </a:ext>
            </a:extLst>
          </p:cNvPr>
          <p:cNvSpPr>
            <a:spLocks noGrp="1"/>
          </p:cNvSpPr>
          <p:nvPr>
            <p:ph type="body" idx="1"/>
          </p:nvPr>
        </p:nvSpPr>
        <p:spPr/>
        <p:txBody>
          <a:bodyPr/>
          <a:lstStyle/>
          <a:p>
            <a:r>
              <a:rPr lang="en-GB" dirty="0"/>
              <a:t>using templates</a:t>
            </a:r>
          </a:p>
          <a:p>
            <a:r>
              <a:rPr lang="en-GB" dirty="0"/>
              <a:t>add formulae to cells</a:t>
            </a:r>
          </a:p>
          <a:p>
            <a:r>
              <a:rPr lang="en-GB" dirty="0"/>
              <a:t>conditional formatting (including icons)</a:t>
            </a:r>
          </a:p>
          <a:p>
            <a:r>
              <a:rPr lang="en-GB" dirty="0"/>
              <a:t>pivot tables</a:t>
            </a:r>
          </a:p>
          <a:p>
            <a:r>
              <a:rPr lang="en-GB" dirty="0"/>
              <a:t>plots and images</a:t>
            </a:r>
          </a:p>
          <a:p>
            <a:r>
              <a:rPr lang="en-GB" dirty="0"/>
              <a:t>complex styling</a:t>
            </a:r>
          </a:p>
          <a:p>
            <a:endParaRPr lang="en-GB" dirty="0"/>
          </a:p>
        </p:txBody>
      </p:sp>
      <p:sp>
        <p:nvSpPr>
          <p:cNvPr id="4" name="Slide Number Placeholder 3">
            <a:extLst>
              <a:ext uri="{FF2B5EF4-FFF2-40B4-BE49-F238E27FC236}">
                <a16:creationId xmlns:a16="http://schemas.microsoft.com/office/drawing/2014/main" id="{62792724-4F7A-29FE-E04A-702426BB0C3B}"/>
              </a:ext>
            </a:extLst>
          </p:cNvPr>
          <p:cNvSpPr>
            <a:spLocks noGrp="1"/>
          </p:cNvSpPr>
          <p:nvPr>
            <p:ph type="sldNum" sz="quarter" idx="5"/>
          </p:nvPr>
        </p:nvSpPr>
        <p:spPr/>
        <p:txBody>
          <a:bodyPr/>
          <a:lstStyle/>
          <a:p>
            <a:fld id="{EB1D4F8D-2525-4ED0-BFEE-7674AFE69002}" type="slidenum">
              <a:rPr lang="en-GB" smtClean="0"/>
              <a:t>12</a:t>
            </a:fld>
            <a:endParaRPr lang="en-GB"/>
          </a:p>
        </p:txBody>
      </p:sp>
    </p:spTree>
    <p:extLst>
      <p:ext uri="{BB962C8B-B14F-4D97-AF65-F5344CB8AC3E}">
        <p14:creationId xmlns:p14="http://schemas.microsoft.com/office/powerpoint/2010/main" val="2136452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1D4F8D-2525-4ED0-BFEE-7674AFE69002}" type="slidenum">
              <a:rPr lang="en-GB" smtClean="0"/>
              <a:t>13</a:t>
            </a:fld>
            <a:endParaRPr lang="en-GB"/>
          </a:p>
        </p:txBody>
      </p:sp>
    </p:spTree>
    <p:extLst>
      <p:ext uri="{BB962C8B-B14F-4D97-AF65-F5344CB8AC3E}">
        <p14:creationId xmlns:p14="http://schemas.microsoft.com/office/powerpoint/2010/main" val="1625837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25BB774-E6EF-8C04-0E1C-334D3581A4A9}"/>
              </a:ext>
            </a:extLst>
          </p:cNvPr>
          <p:cNvSpPr>
            <a:spLocks noGrp="1"/>
          </p:cNvSpPr>
          <p:nvPr>
            <p:ph type="ctrTitle"/>
          </p:nvPr>
        </p:nvSpPr>
        <p:spPr>
          <a:xfrm>
            <a:off x="237850" y="245534"/>
            <a:ext cx="7363100" cy="3183467"/>
          </a:xfrm>
          <a:prstGeom prst="rect">
            <a:avLst/>
          </a:prstGeom>
        </p:spPr>
        <p:txBody>
          <a:bodyPr anchor="b">
            <a:normAutofit/>
          </a:bodyPr>
          <a:lstStyle>
            <a:lvl1pPr algn="l">
              <a:defRPr sz="4000" b="1">
                <a:solidFill>
                  <a:schemeClr val="accent3"/>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12" name="Subtitle 2">
            <a:extLst>
              <a:ext uri="{FF2B5EF4-FFF2-40B4-BE49-F238E27FC236}">
                <a16:creationId xmlns:a16="http://schemas.microsoft.com/office/drawing/2014/main" id="{193A3C52-144D-EDA1-59A9-FA54BE3209E3}"/>
              </a:ext>
            </a:extLst>
          </p:cNvPr>
          <p:cNvSpPr>
            <a:spLocks noGrp="1"/>
          </p:cNvSpPr>
          <p:nvPr>
            <p:ph type="subTitle" idx="1"/>
          </p:nvPr>
        </p:nvSpPr>
        <p:spPr>
          <a:xfrm>
            <a:off x="339477" y="3609976"/>
            <a:ext cx="3641974" cy="1828799"/>
          </a:xfrm>
          <a:prstGeom prst="rect">
            <a:avLst/>
          </a:prstGeom>
        </p:spPr>
        <p:txBody>
          <a:bodyPr>
            <a:normAutofit/>
          </a:bodyPr>
          <a:lstStyle>
            <a:lvl1pPr marL="0" indent="0" algn="l">
              <a:buNone/>
              <a:defRPr sz="2400" b="0">
                <a:solidFill>
                  <a:schemeClr val="accent6"/>
                </a:solidFill>
                <a:latin typeface="Arial" panose="020B0604020202020204" pitchFamily="34" charset="0"/>
                <a:cs typeface="Arial" panose="020B0604020202020204" pitchFamily="34" charset="0"/>
              </a:defRPr>
            </a:lvl1pPr>
            <a:lvl2pPr marL="609611" indent="0" algn="ctr">
              <a:buNone/>
              <a:defRPr sz="2667"/>
            </a:lvl2pPr>
            <a:lvl3pPr marL="1219223" indent="0" algn="ctr">
              <a:buNone/>
              <a:defRPr sz="2400"/>
            </a:lvl3pPr>
            <a:lvl4pPr marL="1828834" indent="0" algn="ctr">
              <a:buNone/>
              <a:defRPr sz="2134"/>
            </a:lvl4pPr>
            <a:lvl5pPr marL="2438445" indent="0" algn="ctr">
              <a:buNone/>
              <a:defRPr sz="2134"/>
            </a:lvl5pPr>
            <a:lvl6pPr marL="3048055" indent="0" algn="ctr">
              <a:buNone/>
              <a:defRPr sz="2134"/>
            </a:lvl6pPr>
            <a:lvl7pPr marL="3657667" indent="0" algn="ctr">
              <a:buNone/>
              <a:defRPr sz="2134"/>
            </a:lvl7pPr>
            <a:lvl8pPr marL="4267278" indent="0" algn="ctr">
              <a:buNone/>
              <a:defRPr sz="2134"/>
            </a:lvl8pPr>
            <a:lvl9pPr marL="4876889" indent="0" algn="ctr">
              <a:buNone/>
              <a:defRPr sz="2134"/>
            </a:lvl9pPr>
          </a:lstStyle>
          <a:p>
            <a:r>
              <a:rPr lang="en-US" dirty="0"/>
              <a:t>Click to edit Master subtitle style</a:t>
            </a:r>
            <a:endParaRPr lang="en-GB" dirty="0"/>
          </a:p>
        </p:txBody>
      </p:sp>
      <p:pic>
        <p:nvPicPr>
          <p:cNvPr id="2" name="Picture 1" descr="Schematic&#10;&#10;Description automatically generated">
            <a:extLst>
              <a:ext uri="{FF2B5EF4-FFF2-40B4-BE49-F238E27FC236}">
                <a16:creationId xmlns:a16="http://schemas.microsoft.com/office/drawing/2014/main" id="{4D4E488B-4284-C169-456B-24774B8A40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084" r="36679" b="8253"/>
          <a:stretch/>
        </p:blipFill>
        <p:spPr>
          <a:xfrm>
            <a:off x="4606613" y="1160924"/>
            <a:ext cx="7550720" cy="5689600"/>
          </a:xfrm>
          <a:prstGeom prst="rect">
            <a:avLst/>
          </a:prstGeom>
        </p:spPr>
      </p:pic>
      <p:pic>
        <p:nvPicPr>
          <p:cNvPr id="3" name="Picture 2">
            <a:extLst>
              <a:ext uri="{FF2B5EF4-FFF2-40B4-BE49-F238E27FC236}">
                <a16:creationId xmlns:a16="http://schemas.microsoft.com/office/drawing/2014/main" id="{EF117A0E-7BBF-9964-4526-11EBC9A5271B}"/>
              </a:ext>
            </a:extLst>
          </p:cNvPr>
          <p:cNvPicPr>
            <a:picLocks noChangeAspect="1"/>
          </p:cNvPicPr>
          <p:nvPr userDrawn="1"/>
        </p:nvPicPr>
        <p:blipFill>
          <a:blip r:embed="rId3"/>
          <a:stretch>
            <a:fillRect/>
          </a:stretch>
        </p:blipFill>
        <p:spPr>
          <a:xfrm>
            <a:off x="9957872" y="168926"/>
            <a:ext cx="2047398" cy="918764"/>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B6CAA68A-3205-0069-CEE3-AF0685F9697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486" t="17153" r="16903" b="22689"/>
          <a:stretch/>
        </p:blipFill>
        <p:spPr>
          <a:xfrm>
            <a:off x="30181" y="5976273"/>
            <a:ext cx="2710783" cy="745202"/>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759" y="274638"/>
            <a:ext cx="10975658"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759" y="1600202"/>
            <a:ext cx="10975658"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5" name="Footer Placeholder 4"/>
          <p:cNvSpPr>
            <a:spLocks noGrp="1"/>
          </p:cNvSpPr>
          <p:nvPr>
            <p:ph type="ftr" sz="quarter" idx="11"/>
          </p:nvPr>
        </p:nvSpPr>
        <p:spPr>
          <a:xfrm>
            <a:off x="4166685" y="6356351"/>
            <a:ext cx="3861805" cy="365126"/>
          </a:xfrm>
          <a:prstGeom prst="rect">
            <a:avLst/>
          </a:prstGeom>
        </p:spPr>
        <p:txBody>
          <a:bodyPr/>
          <a:lstStyle/>
          <a:p>
            <a:endParaRPr lang="en-US"/>
          </a:p>
        </p:txBody>
      </p:sp>
      <p:sp>
        <p:nvSpPr>
          <p:cNvPr id="6" name="Slide Number Placeholder 5"/>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38"/>
            <a:ext cx="2743915"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759" y="274638"/>
            <a:ext cx="802849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5" name="Footer Placeholder 4"/>
          <p:cNvSpPr>
            <a:spLocks noGrp="1"/>
          </p:cNvSpPr>
          <p:nvPr>
            <p:ph type="ftr" sz="quarter" idx="11"/>
          </p:nvPr>
        </p:nvSpPr>
        <p:spPr>
          <a:xfrm>
            <a:off x="4166685" y="6356351"/>
            <a:ext cx="3861805" cy="365126"/>
          </a:xfrm>
          <a:prstGeom prst="rect">
            <a:avLst/>
          </a:prstGeom>
        </p:spPr>
        <p:txBody>
          <a:bodyPr/>
          <a:lstStyle/>
          <a:p>
            <a:endParaRPr lang="en-US"/>
          </a:p>
        </p:txBody>
      </p:sp>
      <p:sp>
        <p:nvSpPr>
          <p:cNvPr id="6" name="Slide Number Placeholder 5"/>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BDE3241-3325-45A6-B193-34DA03F23614}"/>
              </a:ext>
            </a:extLst>
          </p:cNvPr>
          <p:cNvPicPr>
            <a:picLocks noChangeAspect="1"/>
          </p:cNvPicPr>
          <p:nvPr userDrawn="1"/>
        </p:nvPicPr>
        <p:blipFill>
          <a:blip r:embed="rId2">
            <a:grayscl/>
          </a:blip>
          <a:stretch>
            <a:fillRect/>
          </a:stretch>
        </p:blipFill>
        <p:spPr>
          <a:xfrm>
            <a:off x="0" y="-11111"/>
            <a:ext cx="12195175" cy="6859585"/>
          </a:xfrm>
          <a:prstGeom prst="rect">
            <a:avLst/>
          </a:prstGeom>
        </p:spPr>
      </p:pic>
      <p:sp>
        <p:nvSpPr>
          <p:cNvPr id="2" name="Title 1">
            <a:extLst>
              <a:ext uri="{FF2B5EF4-FFF2-40B4-BE49-F238E27FC236}">
                <a16:creationId xmlns:a16="http://schemas.microsoft.com/office/drawing/2014/main" id="{EF3BA8AB-536A-4D6C-8DD3-57AD30DF130B}"/>
              </a:ext>
            </a:extLst>
          </p:cNvPr>
          <p:cNvSpPr>
            <a:spLocks noGrp="1"/>
          </p:cNvSpPr>
          <p:nvPr>
            <p:ph type="title"/>
          </p:nvPr>
        </p:nvSpPr>
        <p:spPr>
          <a:xfrm>
            <a:off x="328829" y="674558"/>
            <a:ext cx="5366265" cy="2263515"/>
          </a:xfrm>
        </p:spPr>
        <p:txBody>
          <a:bodyPr>
            <a:normAutofit/>
          </a:bodyPr>
          <a:lstStyle>
            <a:lvl1pPr>
              <a:defRPr sz="3200" b="1">
                <a:solidFill>
                  <a:schemeClr val="bg1"/>
                </a:solidFill>
                <a:latin typeface="+mn-lt"/>
              </a:defRPr>
            </a:lvl1pPr>
          </a:lstStyle>
          <a:p>
            <a:r>
              <a:rPr lang="en-US" dirty="0"/>
              <a:t>Click to edit Master title style</a:t>
            </a:r>
            <a:endParaRPr lang="en-GB" dirty="0"/>
          </a:p>
        </p:txBody>
      </p:sp>
      <p:pic>
        <p:nvPicPr>
          <p:cNvPr id="23" name="Picture 22">
            <a:extLst>
              <a:ext uri="{FF2B5EF4-FFF2-40B4-BE49-F238E27FC236}">
                <a16:creationId xmlns:a16="http://schemas.microsoft.com/office/drawing/2014/main" id="{FD9C78D9-D1C1-41A0-87CC-5DD265914C84}"/>
              </a:ext>
            </a:extLst>
          </p:cNvPr>
          <p:cNvPicPr>
            <a:picLocks noChangeAspect="1"/>
          </p:cNvPicPr>
          <p:nvPr userDrawn="1"/>
        </p:nvPicPr>
        <p:blipFill>
          <a:blip r:embed="rId3">
            <a:grayscl/>
          </a:blip>
          <a:stretch>
            <a:fillRect/>
          </a:stretch>
        </p:blipFill>
        <p:spPr>
          <a:xfrm>
            <a:off x="314407" y="5118899"/>
            <a:ext cx="2715332" cy="1641195"/>
          </a:xfrm>
          <a:prstGeom prst="rect">
            <a:avLst/>
          </a:prstGeom>
        </p:spPr>
      </p:pic>
      <p:grpSp>
        <p:nvGrpSpPr>
          <p:cNvPr id="24" name="Group 23">
            <a:extLst>
              <a:ext uri="{FF2B5EF4-FFF2-40B4-BE49-F238E27FC236}">
                <a16:creationId xmlns:a16="http://schemas.microsoft.com/office/drawing/2014/main" id="{9DD075AC-30C9-4F2D-BB13-B315258787C6}"/>
              </a:ext>
            </a:extLst>
          </p:cNvPr>
          <p:cNvGrpSpPr/>
          <p:nvPr userDrawn="1"/>
        </p:nvGrpSpPr>
        <p:grpSpPr>
          <a:xfrm>
            <a:off x="5695093" y="-11110"/>
            <a:ext cx="6375130" cy="5337853"/>
            <a:chOff x="2298067" y="546114"/>
            <a:chExt cx="6774493" cy="5673714"/>
          </a:xfrm>
        </p:grpSpPr>
        <p:pic>
          <p:nvPicPr>
            <p:cNvPr id="25" name="Picture 24">
              <a:extLst>
                <a:ext uri="{FF2B5EF4-FFF2-40B4-BE49-F238E27FC236}">
                  <a16:creationId xmlns:a16="http://schemas.microsoft.com/office/drawing/2014/main" id="{F205F6A7-D4F3-4BAC-A9AB-DF20A7182DC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416" t="8781" r="36777"/>
            <a:stretch/>
          </p:blipFill>
          <p:spPr>
            <a:xfrm>
              <a:off x="2298067" y="546114"/>
              <a:ext cx="6774493" cy="5673714"/>
            </a:xfrm>
            <a:prstGeom prst="rect">
              <a:avLst/>
            </a:prstGeom>
          </p:spPr>
        </p:pic>
        <p:sp>
          <p:nvSpPr>
            <p:cNvPr id="26" name="Oval 25">
              <a:extLst>
                <a:ext uri="{FF2B5EF4-FFF2-40B4-BE49-F238E27FC236}">
                  <a16:creationId xmlns:a16="http://schemas.microsoft.com/office/drawing/2014/main" id="{4BF1D706-E0CA-4017-B87B-3EB164E183E1}"/>
                </a:ext>
              </a:extLst>
            </p:cNvPr>
            <p:cNvSpPr/>
            <p:nvPr userDrawn="1"/>
          </p:nvSpPr>
          <p:spPr>
            <a:xfrm>
              <a:off x="6920389" y="2281239"/>
              <a:ext cx="288131" cy="288131"/>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4"/>
            </a:p>
          </p:txBody>
        </p:sp>
      </p:grpSp>
      <p:pic>
        <p:nvPicPr>
          <p:cNvPr id="4" name="Picture 3" descr="Graphical user interface, application&#10;&#10;Description automatically generated">
            <a:extLst>
              <a:ext uri="{FF2B5EF4-FFF2-40B4-BE49-F238E27FC236}">
                <a16:creationId xmlns:a16="http://schemas.microsoft.com/office/drawing/2014/main" id="{D0511E31-D393-49F7-BCEC-AB4141DE5B9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567149" y="5521704"/>
            <a:ext cx="4107038" cy="1437452"/>
          </a:xfrm>
          <a:prstGeom prst="rect">
            <a:avLst/>
          </a:prstGeom>
        </p:spPr>
      </p:pic>
      <p:sp>
        <p:nvSpPr>
          <p:cNvPr id="10" name="TextBox 9">
            <a:extLst>
              <a:ext uri="{FF2B5EF4-FFF2-40B4-BE49-F238E27FC236}">
                <a16:creationId xmlns:a16="http://schemas.microsoft.com/office/drawing/2014/main" id="{1EEC8A07-9E5D-449E-88C9-B23D10DC131B}"/>
              </a:ext>
            </a:extLst>
          </p:cNvPr>
          <p:cNvSpPr txBox="1"/>
          <p:nvPr userDrawn="1"/>
        </p:nvSpPr>
        <p:spPr>
          <a:xfrm>
            <a:off x="699045" y="6351801"/>
            <a:ext cx="6337134" cy="338554"/>
          </a:xfrm>
          <a:prstGeom prst="rect">
            <a:avLst/>
          </a:prstGeom>
          <a:solidFill>
            <a:srgbClr val="646464"/>
          </a:solidFill>
        </p:spPr>
        <p:txBody>
          <a:bodyPr wrap="square">
            <a:spAutoFit/>
          </a:bodyPr>
          <a:lstStyle/>
          <a:p>
            <a:r>
              <a:rPr lang="en-GB" sz="1600" dirty="0">
                <a:solidFill>
                  <a:srgbClr val="E3E3E3"/>
                </a:solidFill>
              </a:rPr>
              <a:t>agem.advanced.analytics@nhs.net</a:t>
            </a:r>
          </a:p>
        </p:txBody>
      </p:sp>
    </p:spTree>
    <p:extLst>
      <p:ext uri="{BB962C8B-B14F-4D97-AF65-F5344CB8AC3E}">
        <p14:creationId xmlns:p14="http://schemas.microsoft.com/office/powerpoint/2010/main" val="347312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nchor="ctr">
            <a:normAutofit/>
          </a:bodyPr>
          <a:lstStyle>
            <a:lvl1pPr algn="l">
              <a:defRPr sz="3200" b="1">
                <a:solidFill>
                  <a:schemeClr val="accent3"/>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465788" y="1387142"/>
            <a:ext cx="11446459" cy="4897619"/>
          </a:xfrm>
          <a:prstGeom prst="rect">
            <a:avLst/>
          </a:prstGeom>
        </p:spPr>
        <p:txBody>
          <a:bodyPr/>
          <a:lstStyle>
            <a:lvl1pPr>
              <a:defRPr sz="2667">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1867">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2" name="Group 1">
            <a:extLst>
              <a:ext uri="{FF2B5EF4-FFF2-40B4-BE49-F238E27FC236}">
                <a16:creationId xmlns:a16="http://schemas.microsoft.com/office/drawing/2014/main" id="{8CAB9090-367F-32BC-95BC-A0BAAF4C6CC5}"/>
              </a:ext>
            </a:extLst>
          </p:cNvPr>
          <p:cNvGrpSpPr/>
          <p:nvPr userDrawn="1"/>
        </p:nvGrpSpPr>
        <p:grpSpPr>
          <a:xfrm>
            <a:off x="0" y="5604761"/>
            <a:ext cx="3685310" cy="1258653"/>
            <a:chOff x="0" y="5587971"/>
            <a:chExt cx="3685310" cy="1258653"/>
          </a:xfrm>
        </p:grpSpPr>
        <p:pic>
          <p:nvPicPr>
            <p:cNvPr id="3" name="Picture 2">
              <a:extLst>
                <a:ext uri="{FF2B5EF4-FFF2-40B4-BE49-F238E27FC236}">
                  <a16:creationId xmlns:a16="http://schemas.microsoft.com/office/drawing/2014/main" id="{CF259A45-F4BC-0B3B-6AF7-61EA83277876}"/>
                </a:ext>
              </a:extLst>
            </p:cNvPr>
            <p:cNvPicPr>
              <a:picLocks noChangeAspect="1"/>
            </p:cNvPicPr>
            <p:nvPr userDrawn="1"/>
          </p:nvPicPr>
          <p:blipFill>
            <a:blip r:embed="rId2"/>
            <a:stretch>
              <a:fillRect/>
            </a:stretch>
          </p:blipFill>
          <p:spPr>
            <a:xfrm>
              <a:off x="13855" y="5587971"/>
              <a:ext cx="3671455" cy="1244798"/>
            </a:xfrm>
            <a:prstGeom prst="rect">
              <a:avLst/>
            </a:prstGeom>
          </p:spPr>
        </p:pic>
        <p:sp>
          <p:nvSpPr>
            <p:cNvPr id="5" name="Rectangle 4">
              <a:extLst>
                <a:ext uri="{FF2B5EF4-FFF2-40B4-BE49-F238E27FC236}">
                  <a16:creationId xmlns:a16="http://schemas.microsoft.com/office/drawing/2014/main" id="{82CEF642-BBCC-0472-0954-7D1D7C62E996}"/>
                </a:ext>
              </a:extLst>
            </p:cNvPr>
            <p:cNvSpPr/>
            <p:nvPr userDrawn="1"/>
          </p:nvSpPr>
          <p:spPr>
            <a:xfrm>
              <a:off x="0" y="6359237"/>
              <a:ext cx="1229181" cy="487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320F575-406C-770B-0FAF-C248CCBCB881}"/>
                </a:ext>
              </a:extLst>
            </p:cNvPr>
            <p:cNvSpPr/>
            <p:nvPr userDrawn="1"/>
          </p:nvSpPr>
          <p:spPr>
            <a:xfrm>
              <a:off x="585283" y="6122427"/>
              <a:ext cx="601012" cy="487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9F348192-1D73-B376-4BD1-F28E8E8E460E}"/>
              </a:ext>
            </a:extLst>
          </p:cNvPr>
          <p:cNvGrpSpPr/>
          <p:nvPr userDrawn="1"/>
        </p:nvGrpSpPr>
        <p:grpSpPr>
          <a:xfrm>
            <a:off x="8523638" y="-320055"/>
            <a:ext cx="3712849" cy="1612327"/>
            <a:chOff x="8500554" y="-352722"/>
            <a:chExt cx="3712849" cy="1612327"/>
          </a:xfrm>
        </p:grpSpPr>
        <p:pic>
          <p:nvPicPr>
            <p:cNvPr id="19" name="Picture 18">
              <a:extLst>
                <a:ext uri="{FF2B5EF4-FFF2-40B4-BE49-F238E27FC236}">
                  <a16:creationId xmlns:a16="http://schemas.microsoft.com/office/drawing/2014/main" id="{0773812D-4F12-DAC3-35D7-86A0862D6A57}"/>
                </a:ext>
              </a:extLst>
            </p:cNvPr>
            <p:cNvPicPr>
              <a:picLocks noChangeAspect="1"/>
            </p:cNvPicPr>
            <p:nvPr userDrawn="1"/>
          </p:nvPicPr>
          <p:blipFill>
            <a:blip r:embed="rId2"/>
            <a:stretch>
              <a:fillRect/>
            </a:stretch>
          </p:blipFill>
          <p:spPr>
            <a:xfrm rot="10800000">
              <a:off x="8500554" y="14807"/>
              <a:ext cx="3671455" cy="1244798"/>
            </a:xfrm>
            <a:prstGeom prst="rect">
              <a:avLst/>
            </a:prstGeom>
          </p:spPr>
        </p:pic>
        <p:sp>
          <p:nvSpPr>
            <p:cNvPr id="20" name="Chord 19">
              <a:extLst>
                <a:ext uri="{FF2B5EF4-FFF2-40B4-BE49-F238E27FC236}">
                  <a16:creationId xmlns:a16="http://schemas.microsoft.com/office/drawing/2014/main" id="{9B9387D3-D369-9ACE-757A-75CBB306C069}"/>
                </a:ext>
              </a:extLst>
            </p:cNvPr>
            <p:cNvSpPr/>
            <p:nvPr userDrawn="1"/>
          </p:nvSpPr>
          <p:spPr>
            <a:xfrm rot="17571333">
              <a:off x="11001754" y="-377912"/>
              <a:ext cx="1186460" cy="1236839"/>
            </a:xfrm>
            <a:prstGeom prst="chor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a:extLst>
                <a:ext uri="{FF2B5EF4-FFF2-40B4-BE49-F238E27FC236}">
                  <a16:creationId xmlns:a16="http://schemas.microsoft.com/office/drawing/2014/main" id="{8A44C240-3B98-C62C-3EF7-A9458F39642C}"/>
                </a:ext>
              </a:extLst>
            </p:cNvPr>
            <p:cNvPicPr>
              <a:picLocks noChangeAspect="1"/>
            </p:cNvPicPr>
            <p:nvPr userDrawn="1"/>
          </p:nvPicPr>
          <p:blipFill>
            <a:blip r:embed="rId3"/>
            <a:stretch>
              <a:fillRect/>
            </a:stretch>
          </p:blipFill>
          <p:spPr>
            <a:xfrm>
              <a:off x="10858202" y="143418"/>
              <a:ext cx="1143060" cy="512945"/>
            </a:xfrm>
            <a:prstGeom prst="rect">
              <a:avLst/>
            </a:prstGeom>
          </p:spPr>
        </p:pic>
      </p:grpSp>
      <p:pic>
        <p:nvPicPr>
          <p:cNvPr id="22" name="Picture 21" descr="Graphical user interface, application&#10;&#10;Description automatically generated">
            <a:extLst>
              <a:ext uri="{FF2B5EF4-FFF2-40B4-BE49-F238E27FC236}">
                <a16:creationId xmlns:a16="http://schemas.microsoft.com/office/drawing/2014/main" id="{DE8E7CA1-887B-CA67-FF97-D4AB69F96BD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028" t="9814" r="16386" b="17616"/>
          <a:stretch/>
        </p:blipFill>
        <p:spPr>
          <a:xfrm>
            <a:off x="13855" y="6250878"/>
            <a:ext cx="1507606" cy="487387"/>
          </a:xfrm>
          <a:prstGeom prst="rect">
            <a:avLst/>
          </a:prstGeom>
        </p:spPr>
      </p:pic>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095EAD5-2669-337F-0DD9-D4C676441D4C}"/>
              </a:ext>
            </a:extLst>
          </p:cNvPr>
          <p:cNvGrpSpPr/>
          <p:nvPr userDrawn="1"/>
        </p:nvGrpSpPr>
        <p:grpSpPr>
          <a:xfrm>
            <a:off x="-146811" y="-11111"/>
            <a:ext cx="12338811" cy="6970417"/>
            <a:chOff x="-146811" y="-11111"/>
            <a:chExt cx="12338811" cy="6970417"/>
          </a:xfrm>
        </p:grpSpPr>
        <p:pic>
          <p:nvPicPr>
            <p:cNvPr id="15" name="Picture 14">
              <a:extLst>
                <a:ext uri="{FF2B5EF4-FFF2-40B4-BE49-F238E27FC236}">
                  <a16:creationId xmlns:a16="http://schemas.microsoft.com/office/drawing/2014/main" id="{0F216C8E-6EA9-4F51-0A14-0D30989F8435}"/>
                </a:ext>
              </a:extLst>
            </p:cNvPr>
            <p:cNvPicPr>
              <a:picLocks noChangeAspect="1"/>
            </p:cNvPicPr>
            <p:nvPr userDrawn="1"/>
          </p:nvPicPr>
          <p:blipFill>
            <a:blip r:embed="rId2">
              <a:duotone>
                <a:schemeClr val="accent3">
                  <a:shade val="45000"/>
                  <a:satMod val="135000"/>
                </a:schemeClr>
                <a:prstClr val="white"/>
              </a:duotone>
            </a:blip>
            <a:stretch>
              <a:fillRect/>
            </a:stretch>
          </p:blipFill>
          <p:spPr>
            <a:xfrm>
              <a:off x="0" y="-11111"/>
              <a:ext cx="12192000" cy="6859585"/>
            </a:xfrm>
            <a:prstGeom prst="rect">
              <a:avLst/>
            </a:prstGeom>
          </p:spPr>
        </p:pic>
        <p:pic>
          <p:nvPicPr>
            <p:cNvPr id="16" name="Picture 15" descr="Schematic&#10;&#10;Description automatically generated">
              <a:extLst>
                <a:ext uri="{FF2B5EF4-FFF2-40B4-BE49-F238E27FC236}">
                  <a16:creationId xmlns:a16="http://schemas.microsoft.com/office/drawing/2014/main" id="{7DE2703E-70D7-3134-EE4C-B20E27954F5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0084" r="36679" b="8253"/>
            <a:stretch/>
          </p:blipFill>
          <p:spPr>
            <a:xfrm>
              <a:off x="4608856" y="1168400"/>
              <a:ext cx="7550720" cy="5689600"/>
            </a:xfrm>
            <a:prstGeom prst="rect">
              <a:avLst/>
            </a:prstGeom>
          </p:spPr>
        </p:pic>
        <p:pic>
          <p:nvPicPr>
            <p:cNvPr id="17" name="Picture 16">
              <a:extLst>
                <a:ext uri="{FF2B5EF4-FFF2-40B4-BE49-F238E27FC236}">
                  <a16:creationId xmlns:a16="http://schemas.microsoft.com/office/drawing/2014/main" id="{6A6D8B3F-6F79-5F1C-9374-CFE680587F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88323" y="258874"/>
              <a:ext cx="1651852" cy="723285"/>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60758081-16E6-8150-D498-5BAC3558109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6811" y="5772935"/>
              <a:ext cx="3388776" cy="1186371"/>
            </a:xfrm>
            <a:prstGeom prst="rect">
              <a:avLst/>
            </a:prstGeom>
          </p:spPr>
        </p:pic>
      </p:grpSp>
      <p:sp>
        <p:nvSpPr>
          <p:cNvPr id="18" name="Title 1">
            <a:extLst>
              <a:ext uri="{FF2B5EF4-FFF2-40B4-BE49-F238E27FC236}">
                <a16:creationId xmlns:a16="http://schemas.microsoft.com/office/drawing/2014/main" id="{2D0F7416-32A4-B74B-5665-CF8EBE6CC095}"/>
              </a:ext>
            </a:extLst>
          </p:cNvPr>
          <p:cNvSpPr>
            <a:spLocks noGrp="1"/>
          </p:cNvSpPr>
          <p:nvPr>
            <p:ph type="ctrTitle"/>
          </p:nvPr>
        </p:nvSpPr>
        <p:spPr>
          <a:xfrm>
            <a:off x="276225" y="245534"/>
            <a:ext cx="7315200" cy="3183467"/>
          </a:xfrm>
          <a:prstGeom prst="rect">
            <a:avLst/>
          </a:prstGeom>
        </p:spPr>
        <p:txBody>
          <a:bodyPr anchor="b">
            <a:normAutofit/>
          </a:bodyPr>
          <a:lstStyle>
            <a:lvl1pPr algn="l">
              <a:defRPr sz="40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19" name="Subtitle 2">
            <a:extLst>
              <a:ext uri="{FF2B5EF4-FFF2-40B4-BE49-F238E27FC236}">
                <a16:creationId xmlns:a16="http://schemas.microsoft.com/office/drawing/2014/main" id="{E5E67155-2E44-B27C-0195-BC589328F995}"/>
              </a:ext>
            </a:extLst>
          </p:cNvPr>
          <p:cNvSpPr>
            <a:spLocks noGrp="1"/>
          </p:cNvSpPr>
          <p:nvPr>
            <p:ph type="subTitle" idx="1"/>
          </p:nvPr>
        </p:nvSpPr>
        <p:spPr>
          <a:xfrm>
            <a:off x="276226" y="3540656"/>
            <a:ext cx="3848100" cy="2207682"/>
          </a:xfrm>
          <a:prstGeom prst="rect">
            <a:avLst/>
          </a:prstGeom>
        </p:spPr>
        <p:txBody>
          <a:bodyPr>
            <a:normAutofit/>
          </a:bodyPr>
          <a:lstStyle>
            <a:lvl1pPr marL="0" indent="0" algn="l">
              <a:buNone/>
              <a:defRPr sz="2000" b="0">
                <a:solidFill>
                  <a:schemeClr val="bg1"/>
                </a:solidFill>
                <a:latin typeface="Arial" panose="020B0604020202020204" pitchFamily="34" charset="0"/>
                <a:cs typeface="Arial" panose="020B0604020202020204" pitchFamily="34" charset="0"/>
              </a:defRPr>
            </a:lvl1pPr>
            <a:lvl2pPr marL="609611" indent="0" algn="ctr">
              <a:buNone/>
              <a:defRPr sz="2667"/>
            </a:lvl2pPr>
            <a:lvl3pPr marL="1219223" indent="0" algn="ctr">
              <a:buNone/>
              <a:defRPr sz="2400"/>
            </a:lvl3pPr>
            <a:lvl4pPr marL="1828834" indent="0" algn="ctr">
              <a:buNone/>
              <a:defRPr sz="2134"/>
            </a:lvl4pPr>
            <a:lvl5pPr marL="2438445" indent="0" algn="ctr">
              <a:buNone/>
              <a:defRPr sz="2134"/>
            </a:lvl5pPr>
            <a:lvl6pPr marL="3048055" indent="0" algn="ctr">
              <a:buNone/>
              <a:defRPr sz="2134"/>
            </a:lvl6pPr>
            <a:lvl7pPr marL="3657667" indent="0" algn="ctr">
              <a:buNone/>
              <a:defRPr sz="2134"/>
            </a:lvl7pPr>
            <a:lvl8pPr marL="4267278" indent="0" algn="ctr">
              <a:buNone/>
              <a:defRPr sz="2134"/>
            </a:lvl8pPr>
            <a:lvl9pPr marL="4876889" indent="0" algn="ctr">
              <a:buNone/>
              <a:defRPr sz="2134"/>
            </a:lvl9pPr>
          </a:lstStyle>
          <a:p>
            <a:r>
              <a:rPr lang="en-US" dirty="0"/>
              <a:t>Click to edit Master subtitle style</a:t>
            </a:r>
            <a:endParaRPr lang="en-GB" dirty="0"/>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0" name="Date Placeholder 3">
            <a:extLst>
              <a:ext uri="{FF2B5EF4-FFF2-40B4-BE49-F238E27FC236}">
                <a16:creationId xmlns:a16="http://schemas.microsoft.com/office/drawing/2014/main" id="{F5A456A6-F1F3-5D06-92C8-6D5873B0B138}"/>
              </a:ext>
            </a:extLst>
          </p:cNvPr>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21" name="Title 1">
            <a:extLst>
              <a:ext uri="{FF2B5EF4-FFF2-40B4-BE49-F238E27FC236}">
                <a16:creationId xmlns:a16="http://schemas.microsoft.com/office/drawing/2014/main" id="{36FBB31D-40B8-C392-8136-69115F88BD1C}"/>
              </a:ext>
            </a:extLst>
          </p:cNvPr>
          <p:cNvSpPr>
            <a:spLocks noGrp="1"/>
          </p:cNvSpPr>
          <p:nvPr>
            <p:ph type="title"/>
          </p:nvPr>
        </p:nvSpPr>
        <p:spPr>
          <a:xfrm>
            <a:off x="465788" y="136523"/>
            <a:ext cx="6777632" cy="738627"/>
          </a:xfrm>
          <a:prstGeom prst="rect">
            <a:avLst/>
          </a:prstGeom>
        </p:spPr>
        <p:txBody>
          <a:bodyPr>
            <a:normAutofit/>
          </a:bodyPr>
          <a:lstStyle>
            <a:lvl1pPr>
              <a:defRPr sz="3200" b="1">
                <a:solidFill>
                  <a:schemeClr val="accent3"/>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1" name="Content Placeholder 2">
            <a:extLst>
              <a:ext uri="{FF2B5EF4-FFF2-40B4-BE49-F238E27FC236}">
                <a16:creationId xmlns:a16="http://schemas.microsoft.com/office/drawing/2014/main" id="{64EDE54D-58D5-E7B9-D9C6-EF3D6E7808CA}"/>
              </a:ext>
            </a:extLst>
          </p:cNvPr>
          <p:cNvSpPr>
            <a:spLocks noGrp="1"/>
          </p:cNvSpPr>
          <p:nvPr>
            <p:ph idx="1"/>
          </p:nvPr>
        </p:nvSpPr>
        <p:spPr>
          <a:xfrm>
            <a:off x="478782" y="1093221"/>
            <a:ext cx="5618805" cy="5145079"/>
          </a:xfrm>
          <a:prstGeom prst="rect">
            <a:avLst/>
          </a:prstGeom>
        </p:spPr>
        <p:txBody>
          <a:bodyPr/>
          <a:lstStyle>
            <a:lvl1pPr>
              <a:defRPr sz="2667">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1867">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2" name="Content Placeholder 2">
            <a:extLst>
              <a:ext uri="{FF2B5EF4-FFF2-40B4-BE49-F238E27FC236}">
                <a16:creationId xmlns:a16="http://schemas.microsoft.com/office/drawing/2014/main" id="{9F864A98-3821-5C17-CD2C-4A24977F62BE}"/>
              </a:ext>
            </a:extLst>
          </p:cNvPr>
          <p:cNvSpPr>
            <a:spLocks noGrp="1"/>
          </p:cNvSpPr>
          <p:nvPr>
            <p:ph idx="11"/>
          </p:nvPr>
        </p:nvSpPr>
        <p:spPr>
          <a:xfrm>
            <a:off x="6293444" y="1093222"/>
            <a:ext cx="5618805" cy="5149677"/>
          </a:xfrm>
          <a:prstGeom prst="rect">
            <a:avLst/>
          </a:prstGeom>
        </p:spPr>
        <p:txBody>
          <a:bodyPr/>
          <a:lstStyle>
            <a:lvl1pPr>
              <a:defRPr sz="2667">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1867">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2" name="Group 1">
            <a:extLst>
              <a:ext uri="{FF2B5EF4-FFF2-40B4-BE49-F238E27FC236}">
                <a16:creationId xmlns:a16="http://schemas.microsoft.com/office/drawing/2014/main" id="{F2BBC073-EE74-8E7A-F2C6-C47E7CA7A693}"/>
              </a:ext>
            </a:extLst>
          </p:cNvPr>
          <p:cNvGrpSpPr/>
          <p:nvPr userDrawn="1"/>
        </p:nvGrpSpPr>
        <p:grpSpPr>
          <a:xfrm>
            <a:off x="0" y="5604761"/>
            <a:ext cx="3685310" cy="1258653"/>
            <a:chOff x="0" y="5587971"/>
            <a:chExt cx="3685310" cy="1258653"/>
          </a:xfrm>
        </p:grpSpPr>
        <p:pic>
          <p:nvPicPr>
            <p:cNvPr id="3" name="Picture 2">
              <a:extLst>
                <a:ext uri="{FF2B5EF4-FFF2-40B4-BE49-F238E27FC236}">
                  <a16:creationId xmlns:a16="http://schemas.microsoft.com/office/drawing/2014/main" id="{3170545A-FFEE-8B1D-3CA6-F864B8B8CC89}"/>
                </a:ext>
              </a:extLst>
            </p:cNvPr>
            <p:cNvPicPr>
              <a:picLocks noChangeAspect="1"/>
            </p:cNvPicPr>
            <p:nvPr userDrawn="1"/>
          </p:nvPicPr>
          <p:blipFill>
            <a:blip r:embed="rId2"/>
            <a:stretch>
              <a:fillRect/>
            </a:stretch>
          </p:blipFill>
          <p:spPr>
            <a:xfrm>
              <a:off x="13855" y="5587971"/>
              <a:ext cx="3671455" cy="1244798"/>
            </a:xfrm>
            <a:prstGeom prst="rect">
              <a:avLst/>
            </a:prstGeom>
          </p:spPr>
        </p:pic>
        <p:sp>
          <p:nvSpPr>
            <p:cNvPr id="4" name="Rectangle 3">
              <a:extLst>
                <a:ext uri="{FF2B5EF4-FFF2-40B4-BE49-F238E27FC236}">
                  <a16:creationId xmlns:a16="http://schemas.microsoft.com/office/drawing/2014/main" id="{6DAC8F36-0E55-1A21-77B3-C3E137C7FF80}"/>
                </a:ext>
              </a:extLst>
            </p:cNvPr>
            <p:cNvSpPr/>
            <p:nvPr userDrawn="1"/>
          </p:nvSpPr>
          <p:spPr>
            <a:xfrm>
              <a:off x="0" y="6359237"/>
              <a:ext cx="1229181" cy="487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E8FE88FF-9F93-B4E6-791E-13F18A2131B9}"/>
                </a:ext>
              </a:extLst>
            </p:cNvPr>
            <p:cNvSpPr/>
            <p:nvPr userDrawn="1"/>
          </p:nvSpPr>
          <p:spPr>
            <a:xfrm>
              <a:off x="585283" y="6122427"/>
              <a:ext cx="601012" cy="487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9D955307-027F-73A0-2462-918F35284DB9}"/>
              </a:ext>
            </a:extLst>
          </p:cNvPr>
          <p:cNvGrpSpPr/>
          <p:nvPr userDrawn="1"/>
        </p:nvGrpSpPr>
        <p:grpSpPr>
          <a:xfrm>
            <a:off x="8523638" y="-320055"/>
            <a:ext cx="3712849" cy="1612327"/>
            <a:chOff x="8500554" y="-352722"/>
            <a:chExt cx="3712849" cy="1612327"/>
          </a:xfrm>
        </p:grpSpPr>
        <p:pic>
          <p:nvPicPr>
            <p:cNvPr id="7" name="Picture 6">
              <a:extLst>
                <a:ext uri="{FF2B5EF4-FFF2-40B4-BE49-F238E27FC236}">
                  <a16:creationId xmlns:a16="http://schemas.microsoft.com/office/drawing/2014/main" id="{77286932-3F24-6561-19DE-B0D731A3727A}"/>
                </a:ext>
              </a:extLst>
            </p:cNvPr>
            <p:cNvPicPr>
              <a:picLocks noChangeAspect="1"/>
            </p:cNvPicPr>
            <p:nvPr userDrawn="1"/>
          </p:nvPicPr>
          <p:blipFill>
            <a:blip r:embed="rId2"/>
            <a:stretch>
              <a:fillRect/>
            </a:stretch>
          </p:blipFill>
          <p:spPr>
            <a:xfrm rot="10800000">
              <a:off x="8500554" y="14807"/>
              <a:ext cx="3671455" cy="1244798"/>
            </a:xfrm>
            <a:prstGeom prst="rect">
              <a:avLst/>
            </a:prstGeom>
          </p:spPr>
        </p:pic>
        <p:sp>
          <p:nvSpPr>
            <p:cNvPr id="8" name="Chord 7">
              <a:extLst>
                <a:ext uri="{FF2B5EF4-FFF2-40B4-BE49-F238E27FC236}">
                  <a16:creationId xmlns:a16="http://schemas.microsoft.com/office/drawing/2014/main" id="{D016187D-635C-0330-65C5-D4FCA8C03579}"/>
                </a:ext>
              </a:extLst>
            </p:cNvPr>
            <p:cNvSpPr/>
            <p:nvPr userDrawn="1"/>
          </p:nvSpPr>
          <p:spPr>
            <a:xfrm rot="17571333">
              <a:off x="11001754" y="-377912"/>
              <a:ext cx="1186460" cy="1236839"/>
            </a:xfrm>
            <a:prstGeom prst="chor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8D20F72E-9E64-7FB5-7E5A-7B8AA07F70D9}"/>
                </a:ext>
              </a:extLst>
            </p:cNvPr>
            <p:cNvPicPr>
              <a:picLocks noChangeAspect="1"/>
            </p:cNvPicPr>
            <p:nvPr userDrawn="1"/>
          </p:nvPicPr>
          <p:blipFill>
            <a:blip r:embed="rId3"/>
            <a:stretch>
              <a:fillRect/>
            </a:stretch>
          </p:blipFill>
          <p:spPr>
            <a:xfrm>
              <a:off x="10858202" y="143418"/>
              <a:ext cx="1143060" cy="512945"/>
            </a:xfrm>
            <a:prstGeom prst="rect">
              <a:avLst/>
            </a:prstGeom>
          </p:spPr>
        </p:pic>
      </p:grpSp>
      <p:pic>
        <p:nvPicPr>
          <p:cNvPr id="10" name="Picture 9" descr="Graphical user interface, application&#10;&#10;Description automatically generated">
            <a:extLst>
              <a:ext uri="{FF2B5EF4-FFF2-40B4-BE49-F238E27FC236}">
                <a16:creationId xmlns:a16="http://schemas.microsoft.com/office/drawing/2014/main" id="{98EF1AE1-A0A6-52B9-64A4-DFEB62F531A5}"/>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5028" t="9814" r="16386" b="17616"/>
          <a:stretch/>
        </p:blipFill>
        <p:spPr>
          <a:xfrm>
            <a:off x="13855" y="6250878"/>
            <a:ext cx="1507606" cy="487387"/>
          </a:xfrm>
          <a:prstGeom prst="rect">
            <a:avLst/>
          </a:prstGeom>
        </p:spPr>
      </p:pic>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4638"/>
            <a:ext cx="10975658"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59" y="1535113"/>
            <a:ext cx="5388320" cy="639763"/>
          </a:xfrm>
          <a:prstGeom prst="rect">
            <a:avLst/>
          </a:prstGeom>
        </p:spPr>
        <p:txBody>
          <a:bodyPr anchor="b"/>
          <a:lstStyle>
            <a:lvl1pPr marL="0" indent="0">
              <a:buNone/>
              <a:defRPr sz="2400" b="1"/>
            </a:lvl1pPr>
            <a:lvl2pPr marL="457209" indent="0">
              <a:buNone/>
              <a:defRPr sz="2000" b="1"/>
            </a:lvl2pPr>
            <a:lvl3pPr marL="914416" indent="0">
              <a:buNone/>
              <a:defRPr sz="1800" b="1"/>
            </a:lvl3pPr>
            <a:lvl4pPr marL="1371625" indent="0">
              <a:buNone/>
              <a:defRPr sz="1600" b="1"/>
            </a:lvl4pPr>
            <a:lvl5pPr marL="1828834" indent="0">
              <a:buNone/>
              <a:defRPr sz="1600" b="1"/>
            </a:lvl5pPr>
            <a:lvl6pPr marL="2286042" indent="0">
              <a:buNone/>
              <a:defRPr sz="1600" b="1"/>
            </a:lvl6pPr>
            <a:lvl7pPr marL="2743250" indent="0">
              <a:buNone/>
              <a:defRPr sz="1600" b="1"/>
            </a:lvl7pPr>
            <a:lvl8pPr marL="3200459" indent="0">
              <a:buNone/>
              <a:defRPr sz="1600" b="1"/>
            </a:lvl8pPr>
            <a:lvl9pPr marL="365766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59" y="2174875"/>
            <a:ext cx="5388320" cy="3951288"/>
          </a:xfrm>
          <a:prstGeom prst="rect">
            <a:avLst/>
          </a:prstGeom>
        </p:spPr>
        <p:txBody>
          <a:bodyPr/>
          <a:lstStyle>
            <a:lvl1pPr>
              <a:defRPr sz="2134"/>
            </a:lvl1pPr>
            <a:lvl2pPr>
              <a:defRPr sz="1867"/>
            </a:lvl2pPr>
            <a:lvl3pPr>
              <a:defRPr sz="1600"/>
            </a:lvl3pPr>
            <a:lvl4pPr>
              <a:defRPr sz="1467"/>
            </a:lvl4pPr>
            <a:lvl5pPr>
              <a:defRPr sz="1467"/>
            </a:lvl5pPr>
            <a:lvl6pPr>
              <a:defRPr sz="1600"/>
            </a:lvl6pPr>
            <a:lvl7pPr>
              <a:defRPr sz="1600"/>
            </a:lvl7pPr>
            <a:lvl8pPr>
              <a:defRPr sz="1600"/>
            </a:lvl8pPr>
            <a:lvl9pPr>
              <a:defRPr sz="1600"/>
            </a:lvl9pPr>
          </a:lstStyle>
          <a:p>
            <a:pPr lvl="0"/>
            <a:r>
              <a:rPr lang="en-US" dirty="0"/>
              <a:t>Click to edit Master text styles</a:t>
            </a:r>
          </a:p>
          <a:p>
            <a:pPr lvl="1"/>
            <a:r>
              <a:rPr lang="en-US"/>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4982" y="1535113"/>
            <a:ext cx="5390436" cy="639763"/>
          </a:xfrm>
          <a:prstGeom prst="rect">
            <a:avLst/>
          </a:prstGeom>
        </p:spPr>
        <p:txBody>
          <a:bodyPr anchor="b"/>
          <a:lstStyle>
            <a:lvl1pPr marL="0" indent="0">
              <a:buNone/>
              <a:defRPr sz="2400" b="1"/>
            </a:lvl1pPr>
            <a:lvl2pPr marL="457209" indent="0">
              <a:buNone/>
              <a:defRPr sz="2000" b="1"/>
            </a:lvl2pPr>
            <a:lvl3pPr marL="914416" indent="0">
              <a:buNone/>
              <a:defRPr sz="1800" b="1"/>
            </a:lvl3pPr>
            <a:lvl4pPr marL="1371625" indent="0">
              <a:buNone/>
              <a:defRPr sz="1600" b="1"/>
            </a:lvl4pPr>
            <a:lvl5pPr marL="1828834" indent="0">
              <a:buNone/>
              <a:defRPr sz="1600" b="1"/>
            </a:lvl5pPr>
            <a:lvl6pPr marL="2286042" indent="0">
              <a:buNone/>
              <a:defRPr sz="1600" b="1"/>
            </a:lvl6pPr>
            <a:lvl7pPr marL="2743250" indent="0">
              <a:buNone/>
              <a:defRPr sz="1600" b="1"/>
            </a:lvl7pPr>
            <a:lvl8pPr marL="3200459" indent="0">
              <a:buNone/>
              <a:defRPr sz="1600" b="1"/>
            </a:lvl8pPr>
            <a:lvl9pPr marL="365766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982" y="2174875"/>
            <a:ext cx="5390436" cy="3951288"/>
          </a:xfrm>
          <a:prstGeom prst="rect">
            <a:avLst/>
          </a:prstGeom>
        </p:spPr>
        <p:txBody>
          <a:bodyPr/>
          <a:lstStyle>
            <a:lvl1pPr>
              <a:defRPr sz="2134"/>
            </a:lvl1pPr>
            <a:lvl2pPr>
              <a:defRPr sz="1867"/>
            </a:lvl2pPr>
            <a:lvl3pPr>
              <a:defRPr sz="1600"/>
            </a:lvl3pPr>
            <a:lvl4pPr>
              <a:defRPr sz="1467"/>
            </a:lvl4pPr>
            <a:lvl5pPr>
              <a:defRPr sz="1467"/>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8" name="Footer Placeholder 7"/>
          <p:cNvSpPr>
            <a:spLocks noGrp="1"/>
          </p:cNvSpPr>
          <p:nvPr>
            <p:ph type="ftr" sz="quarter" idx="11"/>
          </p:nvPr>
        </p:nvSpPr>
        <p:spPr>
          <a:xfrm>
            <a:off x="4166685" y="6356351"/>
            <a:ext cx="3861805" cy="365126"/>
          </a:xfrm>
          <a:prstGeom prst="rect">
            <a:avLst/>
          </a:prstGeom>
        </p:spPr>
        <p:txBody>
          <a:bodyPr/>
          <a:lstStyle/>
          <a:p>
            <a:endParaRPr lang="en-US"/>
          </a:p>
        </p:txBody>
      </p:sp>
      <p:sp>
        <p:nvSpPr>
          <p:cNvPr id="9" name="Slide Number Placeholder 8"/>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759" y="274638"/>
            <a:ext cx="10975658"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4" name="Footer Placeholder 3"/>
          <p:cNvSpPr>
            <a:spLocks noGrp="1"/>
          </p:cNvSpPr>
          <p:nvPr>
            <p:ph type="ftr" sz="quarter" idx="11"/>
          </p:nvPr>
        </p:nvSpPr>
        <p:spPr>
          <a:xfrm>
            <a:off x="4166685" y="6356351"/>
            <a:ext cx="3861805" cy="365126"/>
          </a:xfrm>
          <a:prstGeom prst="rect">
            <a:avLst/>
          </a:prstGeom>
        </p:spPr>
        <p:txBody>
          <a:bodyPr/>
          <a:lstStyle/>
          <a:p>
            <a:endParaRPr lang="en-US"/>
          </a:p>
        </p:txBody>
      </p:sp>
      <p:sp>
        <p:nvSpPr>
          <p:cNvPr id="5" name="Slide Number Placeholder 4"/>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3" name="Footer Placeholder 2"/>
          <p:cNvSpPr>
            <a:spLocks noGrp="1"/>
          </p:cNvSpPr>
          <p:nvPr>
            <p:ph type="ftr" sz="quarter" idx="11"/>
          </p:nvPr>
        </p:nvSpPr>
        <p:spPr>
          <a:xfrm>
            <a:off x="4166685" y="6356351"/>
            <a:ext cx="3861805" cy="365126"/>
          </a:xfrm>
          <a:prstGeom prst="rect">
            <a:avLst/>
          </a:prstGeom>
        </p:spPr>
        <p:txBody>
          <a:bodyPr/>
          <a:lstStyle/>
          <a:p>
            <a:endParaRPr lang="en-US"/>
          </a:p>
        </p:txBody>
      </p:sp>
      <p:sp>
        <p:nvSpPr>
          <p:cNvPr id="4" name="Slide Number Placeholder 3"/>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1" y="273049"/>
            <a:ext cx="4012128"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975" y="273051"/>
            <a:ext cx="681744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761" y="1435102"/>
            <a:ext cx="4012128" cy="4691062"/>
          </a:xfrm>
          <a:prstGeom prst="rect">
            <a:avLst/>
          </a:prstGeom>
        </p:spPr>
        <p:txBody>
          <a:bodyPr/>
          <a:lstStyle>
            <a:lvl1pPr marL="0" indent="0">
              <a:buNone/>
              <a:defRPr sz="1400"/>
            </a:lvl1pPr>
            <a:lvl2pPr marL="457209" indent="0">
              <a:buNone/>
              <a:defRPr sz="1200"/>
            </a:lvl2pPr>
            <a:lvl3pPr marL="914416" indent="0">
              <a:buNone/>
              <a:defRPr sz="1000"/>
            </a:lvl3pPr>
            <a:lvl4pPr marL="1371625" indent="0">
              <a:buNone/>
              <a:defRPr sz="900"/>
            </a:lvl4pPr>
            <a:lvl5pPr marL="1828834" indent="0">
              <a:buNone/>
              <a:defRPr sz="900"/>
            </a:lvl5pPr>
            <a:lvl6pPr marL="2286042" indent="0">
              <a:buNone/>
              <a:defRPr sz="900"/>
            </a:lvl6pPr>
            <a:lvl7pPr marL="2743250" indent="0">
              <a:buNone/>
              <a:defRPr sz="900"/>
            </a:lvl7pPr>
            <a:lvl8pPr marL="3200459" indent="0">
              <a:buNone/>
              <a:defRPr sz="900"/>
            </a:lvl8pPr>
            <a:lvl9pPr marL="3657667"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6" name="Footer Placeholder 5"/>
          <p:cNvSpPr>
            <a:spLocks noGrp="1"/>
          </p:cNvSpPr>
          <p:nvPr>
            <p:ph type="ftr" sz="quarter" idx="11"/>
          </p:nvPr>
        </p:nvSpPr>
        <p:spPr>
          <a:xfrm>
            <a:off x="4166685" y="6356351"/>
            <a:ext cx="3861805" cy="365126"/>
          </a:xfrm>
          <a:prstGeom prst="rect">
            <a:avLst/>
          </a:prstGeom>
        </p:spPr>
        <p:txBody>
          <a:bodyPr/>
          <a:lstStyle/>
          <a:p>
            <a:endParaRPr lang="en-US"/>
          </a:p>
        </p:txBody>
      </p:sp>
      <p:sp>
        <p:nvSpPr>
          <p:cNvPr id="7" name="Slide Number Placeholder 6"/>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0" y="4800599"/>
            <a:ext cx="7317105"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340" y="612775"/>
            <a:ext cx="7317105" cy="4114800"/>
          </a:xfrm>
          <a:prstGeom prst="rect">
            <a:avLst/>
          </a:prstGeom>
        </p:spPr>
        <p:txBody>
          <a:bodyPr/>
          <a:lstStyle>
            <a:lvl1pPr marL="0" indent="0">
              <a:buNone/>
              <a:defRPr sz="3200"/>
            </a:lvl1pPr>
            <a:lvl2pPr marL="457209" indent="0">
              <a:buNone/>
              <a:defRPr sz="2800"/>
            </a:lvl2pPr>
            <a:lvl3pPr marL="914416" indent="0">
              <a:buNone/>
              <a:defRPr sz="2400"/>
            </a:lvl3pPr>
            <a:lvl4pPr marL="1371625" indent="0">
              <a:buNone/>
              <a:defRPr sz="2000"/>
            </a:lvl4pPr>
            <a:lvl5pPr marL="1828834" indent="0">
              <a:buNone/>
              <a:defRPr sz="2000"/>
            </a:lvl5pPr>
            <a:lvl6pPr marL="2286042" indent="0">
              <a:buNone/>
              <a:defRPr sz="2000"/>
            </a:lvl6pPr>
            <a:lvl7pPr marL="2743250" indent="0">
              <a:buNone/>
              <a:defRPr sz="2000"/>
            </a:lvl7pPr>
            <a:lvl8pPr marL="3200459" indent="0">
              <a:buNone/>
              <a:defRPr sz="2000"/>
            </a:lvl8pPr>
            <a:lvl9pPr marL="3657667" indent="0">
              <a:buNone/>
              <a:defRPr sz="2000"/>
            </a:lvl9pPr>
          </a:lstStyle>
          <a:p>
            <a:endParaRPr lang="en-US"/>
          </a:p>
        </p:txBody>
      </p:sp>
      <p:sp>
        <p:nvSpPr>
          <p:cNvPr id="4" name="Text Placeholder 3"/>
          <p:cNvSpPr>
            <a:spLocks noGrp="1"/>
          </p:cNvSpPr>
          <p:nvPr>
            <p:ph type="body" sz="half" idx="2"/>
          </p:nvPr>
        </p:nvSpPr>
        <p:spPr>
          <a:xfrm>
            <a:off x="2390340" y="5367339"/>
            <a:ext cx="7317105" cy="804862"/>
          </a:xfrm>
          <a:prstGeom prst="rect">
            <a:avLst/>
          </a:prstGeom>
        </p:spPr>
        <p:txBody>
          <a:bodyPr/>
          <a:lstStyle>
            <a:lvl1pPr marL="0" indent="0">
              <a:buNone/>
              <a:defRPr sz="1400"/>
            </a:lvl1pPr>
            <a:lvl2pPr marL="457209" indent="0">
              <a:buNone/>
              <a:defRPr sz="1200"/>
            </a:lvl2pPr>
            <a:lvl3pPr marL="914416" indent="0">
              <a:buNone/>
              <a:defRPr sz="1000"/>
            </a:lvl3pPr>
            <a:lvl4pPr marL="1371625" indent="0">
              <a:buNone/>
              <a:defRPr sz="900"/>
            </a:lvl4pPr>
            <a:lvl5pPr marL="1828834" indent="0">
              <a:buNone/>
              <a:defRPr sz="900"/>
            </a:lvl5pPr>
            <a:lvl6pPr marL="2286042" indent="0">
              <a:buNone/>
              <a:defRPr sz="900"/>
            </a:lvl6pPr>
            <a:lvl7pPr marL="2743250" indent="0">
              <a:buNone/>
              <a:defRPr sz="900"/>
            </a:lvl7pPr>
            <a:lvl8pPr marL="3200459" indent="0">
              <a:buNone/>
              <a:defRPr sz="900"/>
            </a:lvl8pPr>
            <a:lvl9pPr marL="3657667"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759" y="6356351"/>
            <a:ext cx="2845541" cy="365126"/>
          </a:xfrm>
          <a:prstGeom prst="rect">
            <a:avLst/>
          </a:prstGeom>
        </p:spPr>
        <p:txBody>
          <a:bodyPr/>
          <a:lstStyle/>
          <a:p>
            <a:fld id="{241EB5C9-1307-BA42-ABA2-0BC069CD8E7F}" type="datetimeFigureOut">
              <a:rPr lang="en-US" smtClean="0"/>
              <a:t>11/19/2024</a:t>
            </a:fld>
            <a:endParaRPr lang="en-US"/>
          </a:p>
        </p:txBody>
      </p:sp>
      <p:sp>
        <p:nvSpPr>
          <p:cNvPr id="6" name="Footer Placeholder 5"/>
          <p:cNvSpPr>
            <a:spLocks noGrp="1"/>
          </p:cNvSpPr>
          <p:nvPr>
            <p:ph type="ftr" sz="quarter" idx="11"/>
          </p:nvPr>
        </p:nvSpPr>
        <p:spPr>
          <a:xfrm>
            <a:off x="4166685" y="6356351"/>
            <a:ext cx="3861805" cy="365126"/>
          </a:xfrm>
          <a:prstGeom prst="rect">
            <a:avLst/>
          </a:prstGeom>
        </p:spPr>
        <p:txBody>
          <a:bodyPr/>
          <a:lstStyle/>
          <a:p>
            <a:endParaRPr lang="en-US"/>
          </a:p>
        </p:txBody>
      </p:sp>
      <p:sp>
        <p:nvSpPr>
          <p:cNvPr id="7" name="Slide Number Placeholder 6"/>
          <p:cNvSpPr>
            <a:spLocks noGrp="1"/>
          </p:cNvSpPr>
          <p:nvPr>
            <p:ph type="sldNum" sz="quarter" idx="12"/>
          </p:nvPr>
        </p:nvSpPr>
        <p:spPr>
          <a:xfrm>
            <a:off x="8739876" y="6356351"/>
            <a:ext cx="2845541" cy="365126"/>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9" rtl="0" eaLnBrk="1" latinLnBrk="0" hangingPunct="1">
        <a:spcBef>
          <a:spcPct val="0"/>
        </a:spcBef>
        <a:buNone/>
        <a:defRPr sz="4400" kern="1200">
          <a:solidFill>
            <a:schemeClr val="tx1"/>
          </a:solidFill>
          <a:latin typeface="+mj-lt"/>
          <a:ea typeface="+mj-ea"/>
          <a:cs typeface="+mj-cs"/>
        </a:defRPr>
      </a:lvl1pPr>
    </p:titleStyle>
    <p:bodyStyle>
      <a:lvl1pPr marL="457209" indent="-457209" algn="l" defTabSz="457209" rtl="0" eaLnBrk="1" latinLnBrk="0" hangingPunct="1">
        <a:spcBef>
          <a:spcPct val="20000"/>
        </a:spcBef>
        <a:buFont typeface="Arial"/>
        <a:buChar char="•"/>
        <a:defRPr sz="3200" kern="1200">
          <a:solidFill>
            <a:schemeClr val="tx1"/>
          </a:solidFill>
          <a:latin typeface="+mn-lt"/>
          <a:ea typeface="+mn-ea"/>
          <a:cs typeface="+mn-cs"/>
        </a:defRPr>
      </a:lvl1pPr>
      <a:lvl2pPr marL="914416" indent="-457209" algn="l" defTabSz="457209" rtl="0" eaLnBrk="1" latinLnBrk="0" hangingPunct="1">
        <a:spcBef>
          <a:spcPct val="20000"/>
        </a:spcBef>
        <a:buFont typeface="Arial"/>
        <a:buChar char="–"/>
        <a:defRPr sz="2800" kern="1200">
          <a:solidFill>
            <a:schemeClr val="tx1"/>
          </a:solidFill>
          <a:latin typeface="+mn-lt"/>
          <a:ea typeface="+mn-ea"/>
          <a:cs typeface="+mn-cs"/>
        </a:defRPr>
      </a:lvl2pPr>
      <a:lvl3pPr marL="1371625" indent="-457209" algn="l" defTabSz="457209" rtl="0" eaLnBrk="1" latinLnBrk="0" hangingPunct="1">
        <a:spcBef>
          <a:spcPct val="20000"/>
        </a:spcBef>
        <a:buFont typeface="Arial"/>
        <a:buChar char="•"/>
        <a:defRPr sz="2400" kern="1200">
          <a:solidFill>
            <a:schemeClr val="tx1"/>
          </a:solidFill>
          <a:latin typeface="+mn-lt"/>
          <a:ea typeface="+mn-ea"/>
          <a:cs typeface="+mn-cs"/>
        </a:defRPr>
      </a:lvl3pPr>
      <a:lvl4pPr marL="1828834" indent="-457209" algn="l" defTabSz="457209" rtl="0" eaLnBrk="1" latinLnBrk="0" hangingPunct="1">
        <a:spcBef>
          <a:spcPct val="20000"/>
        </a:spcBef>
        <a:buFont typeface="Arial"/>
        <a:buChar char="–"/>
        <a:defRPr sz="2000" kern="1200">
          <a:solidFill>
            <a:schemeClr val="tx1"/>
          </a:solidFill>
          <a:latin typeface="+mn-lt"/>
          <a:ea typeface="+mn-ea"/>
          <a:cs typeface="+mn-cs"/>
        </a:defRPr>
      </a:lvl4pPr>
      <a:lvl5pPr marL="2286042" indent="-457209" algn="l" defTabSz="457209" rtl="0" eaLnBrk="1" latinLnBrk="0" hangingPunct="1">
        <a:spcBef>
          <a:spcPct val="20000"/>
        </a:spcBef>
        <a:buFont typeface="Arial"/>
        <a:buChar char="»"/>
        <a:defRPr sz="2000" kern="1200">
          <a:solidFill>
            <a:schemeClr val="tx1"/>
          </a:solidFill>
          <a:latin typeface="+mn-lt"/>
          <a:ea typeface="+mn-ea"/>
          <a:cs typeface="+mn-cs"/>
        </a:defRPr>
      </a:lvl5pPr>
      <a:lvl6pPr marL="2743250" indent="-457209" algn="l" defTabSz="457209" rtl="0" eaLnBrk="1" latinLnBrk="0" hangingPunct="1">
        <a:spcBef>
          <a:spcPct val="20000"/>
        </a:spcBef>
        <a:buFont typeface="Arial"/>
        <a:buChar char="•"/>
        <a:defRPr sz="2000" kern="1200">
          <a:solidFill>
            <a:schemeClr val="tx1"/>
          </a:solidFill>
          <a:latin typeface="+mn-lt"/>
          <a:ea typeface="+mn-ea"/>
          <a:cs typeface="+mn-cs"/>
        </a:defRPr>
      </a:lvl6pPr>
      <a:lvl7pPr marL="3200459" indent="-457209" algn="l" defTabSz="457209" rtl="0" eaLnBrk="1" latinLnBrk="0" hangingPunct="1">
        <a:spcBef>
          <a:spcPct val="20000"/>
        </a:spcBef>
        <a:buFont typeface="Arial"/>
        <a:buChar char="•"/>
        <a:defRPr sz="2000" kern="1200">
          <a:solidFill>
            <a:schemeClr val="tx1"/>
          </a:solidFill>
          <a:latin typeface="+mn-lt"/>
          <a:ea typeface="+mn-ea"/>
          <a:cs typeface="+mn-cs"/>
        </a:defRPr>
      </a:lvl7pPr>
      <a:lvl8pPr marL="3657667" indent="-457209" algn="l" defTabSz="457209" rtl="0" eaLnBrk="1" latinLnBrk="0" hangingPunct="1">
        <a:spcBef>
          <a:spcPct val="20000"/>
        </a:spcBef>
        <a:buFont typeface="Arial"/>
        <a:buChar char="•"/>
        <a:defRPr sz="2000" kern="1200">
          <a:solidFill>
            <a:schemeClr val="tx1"/>
          </a:solidFill>
          <a:latin typeface="+mn-lt"/>
          <a:ea typeface="+mn-ea"/>
          <a:cs typeface="+mn-cs"/>
        </a:defRPr>
      </a:lvl8pPr>
      <a:lvl9pPr marL="4114875" indent="-457209" algn="l" defTabSz="45720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9" rtl="0" eaLnBrk="1" latinLnBrk="0" hangingPunct="1">
        <a:defRPr sz="1800" kern="1200">
          <a:solidFill>
            <a:schemeClr val="tx1"/>
          </a:solidFill>
          <a:latin typeface="+mn-lt"/>
          <a:ea typeface="+mn-ea"/>
          <a:cs typeface="+mn-cs"/>
        </a:defRPr>
      </a:lvl1pPr>
      <a:lvl2pPr marL="457209" algn="l" defTabSz="457209" rtl="0" eaLnBrk="1" latinLnBrk="0" hangingPunct="1">
        <a:defRPr sz="1800" kern="1200">
          <a:solidFill>
            <a:schemeClr val="tx1"/>
          </a:solidFill>
          <a:latin typeface="+mn-lt"/>
          <a:ea typeface="+mn-ea"/>
          <a:cs typeface="+mn-cs"/>
        </a:defRPr>
      </a:lvl2pPr>
      <a:lvl3pPr marL="914416" algn="l" defTabSz="457209" rtl="0" eaLnBrk="1" latinLnBrk="0" hangingPunct="1">
        <a:defRPr sz="1800" kern="1200">
          <a:solidFill>
            <a:schemeClr val="tx1"/>
          </a:solidFill>
          <a:latin typeface="+mn-lt"/>
          <a:ea typeface="+mn-ea"/>
          <a:cs typeface="+mn-cs"/>
        </a:defRPr>
      </a:lvl3pPr>
      <a:lvl4pPr marL="1371625" algn="l" defTabSz="457209" rtl="0" eaLnBrk="1" latinLnBrk="0" hangingPunct="1">
        <a:defRPr sz="1800" kern="1200">
          <a:solidFill>
            <a:schemeClr val="tx1"/>
          </a:solidFill>
          <a:latin typeface="+mn-lt"/>
          <a:ea typeface="+mn-ea"/>
          <a:cs typeface="+mn-cs"/>
        </a:defRPr>
      </a:lvl4pPr>
      <a:lvl5pPr marL="1828834" algn="l" defTabSz="457209" rtl="0" eaLnBrk="1" latinLnBrk="0" hangingPunct="1">
        <a:defRPr sz="1800" kern="1200">
          <a:solidFill>
            <a:schemeClr val="tx1"/>
          </a:solidFill>
          <a:latin typeface="+mn-lt"/>
          <a:ea typeface="+mn-ea"/>
          <a:cs typeface="+mn-cs"/>
        </a:defRPr>
      </a:lvl5pPr>
      <a:lvl6pPr marL="2286042" algn="l" defTabSz="457209" rtl="0" eaLnBrk="1" latinLnBrk="0" hangingPunct="1">
        <a:defRPr sz="1800" kern="1200">
          <a:solidFill>
            <a:schemeClr val="tx1"/>
          </a:solidFill>
          <a:latin typeface="+mn-lt"/>
          <a:ea typeface="+mn-ea"/>
          <a:cs typeface="+mn-cs"/>
        </a:defRPr>
      </a:lvl6pPr>
      <a:lvl7pPr marL="2743250" algn="l" defTabSz="457209" rtl="0" eaLnBrk="1" latinLnBrk="0" hangingPunct="1">
        <a:defRPr sz="1800" kern="1200">
          <a:solidFill>
            <a:schemeClr val="tx1"/>
          </a:solidFill>
          <a:latin typeface="+mn-lt"/>
          <a:ea typeface="+mn-ea"/>
          <a:cs typeface="+mn-cs"/>
        </a:defRPr>
      </a:lvl7pPr>
      <a:lvl8pPr marL="3200459" algn="l" defTabSz="457209" rtl="0" eaLnBrk="1" latinLnBrk="0" hangingPunct="1">
        <a:defRPr sz="1800" kern="1200">
          <a:solidFill>
            <a:schemeClr val="tx1"/>
          </a:solidFill>
          <a:latin typeface="+mn-lt"/>
          <a:ea typeface="+mn-ea"/>
          <a:cs typeface="+mn-cs"/>
        </a:defRPr>
      </a:lvl8pPr>
      <a:lvl9pPr marL="3657667" algn="l" defTabSz="4572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department-for-transport/odsconvertr.gi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ruth-keane-nhs/openxlsx2_nhsr" TargetMode="External"/><Relationship Id="rId2" Type="http://schemas.openxmlformats.org/officeDocument/2006/relationships/hyperlink" Target="https://github.com/agem-advanced-analytics/" TargetMode="Externa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hyperlink" Target="https://nhsdigital.github.io/rap-community-of-practi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nalysisfunction.civilservice.gov.uk/support/reproducible-analytical-pipelines/"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gem-advanced-analytics/"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hyperlink" Target="https://nhsdigital.github.io/rap-community-of-practi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nalysisfunction.civilservice.gov.uk/support/reproducible-analytical-pipelin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25BB774-E6EF-8C04-0E1C-334D3581A4A9}"/>
              </a:ext>
            </a:extLst>
          </p:cNvPr>
          <p:cNvSpPr>
            <a:spLocks noGrp="1"/>
          </p:cNvSpPr>
          <p:nvPr>
            <p:ph type="ctrTitle"/>
          </p:nvPr>
        </p:nvSpPr>
        <p:spPr>
          <a:xfrm>
            <a:off x="237850" y="245534"/>
            <a:ext cx="7363100" cy="3183467"/>
          </a:xfrm>
          <a:prstGeom prst="rect">
            <a:avLst/>
          </a:prstGeom>
        </p:spPr>
        <p:txBody>
          <a:bodyPr/>
          <a:lstStyle/>
          <a:p>
            <a:pPr marL="0" lvl="0" indent="0">
              <a:buNone/>
            </a:pPr>
            <a:r>
              <a:t>I’m an opensource girl in an excel world - the benefits of openxlsx2</a:t>
            </a:r>
          </a:p>
        </p:txBody>
      </p:sp>
      <p:sp>
        <p:nvSpPr>
          <p:cNvPr id="12" name="Subtitle 2">
            <a:extLst>
              <a:ext uri="{FF2B5EF4-FFF2-40B4-BE49-F238E27FC236}">
                <a16:creationId xmlns:a16="http://schemas.microsoft.com/office/drawing/2014/main" id="{193A3C52-144D-EDA1-59A9-FA54BE3209E3}"/>
              </a:ext>
            </a:extLst>
          </p:cNvPr>
          <p:cNvSpPr>
            <a:spLocks noGrp="1"/>
          </p:cNvSpPr>
          <p:nvPr>
            <p:ph type="subTitle" idx="1"/>
          </p:nvPr>
        </p:nvSpPr>
        <p:spPr>
          <a:xfrm>
            <a:off x="339477" y="3609976"/>
            <a:ext cx="3641974" cy="1828799"/>
          </a:xfrm>
          <a:prstGeom prst="rect">
            <a:avLst/>
          </a:prstGeo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Creating </a:t>
            </a:r>
            <a:r>
              <a:rPr lang="en-GB" dirty="0"/>
              <a:t>E</a:t>
            </a:r>
            <a:r>
              <a:rPr dirty="0" err="1"/>
              <a:t>xcel</a:t>
            </a:r>
            <a:r>
              <a:rPr dirty="0"/>
              <a:t> from R</a:t>
            </a:r>
          </a:p>
        </p:txBody>
      </p:sp>
      <p:pic>
        <p:nvPicPr>
          <p:cNvPr id="1028" name="Picture 4" descr="R logo">
            <a:extLst>
              <a:ext uri="{FF2B5EF4-FFF2-40B4-BE49-F238E27FC236}">
                <a16:creationId xmlns:a16="http://schemas.microsoft.com/office/drawing/2014/main" id="{8FCA575A-84EE-81B1-22D6-95C8D6E68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909" y="1889694"/>
            <a:ext cx="2923355" cy="22656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A53B956D-C91C-9E9D-8577-C4946D4FC277}"/>
              </a:ext>
            </a:extLst>
          </p:cNvPr>
          <p:cNvSpPr/>
          <p:nvPr/>
        </p:nvSpPr>
        <p:spPr>
          <a:xfrm>
            <a:off x="801067" y="1267295"/>
            <a:ext cx="2788378" cy="12447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b="1" dirty="0" err="1">
                <a:latin typeface="Arial" panose="020B0604020202020204" pitchFamily="34" charset="0"/>
                <a:cs typeface="Arial" panose="020B0604020202020204" pitchFamily="34" charset="0"/>
              </a:rPr>
              <a:t>writexl</a:t>
            </a:r>
            <a:endParaRPr lang="en-GB" b="1"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quick, simple, basic</a:t>
            </a:r>
          </a:p>
        </p:txBody>
      </p:sp>
      <p:sp>
        <p:nvSpPr>
          <p:cNvPr id="4" name="Rectangle: Rounded Corners 3">
            <a:extLst>
              <a:ext uri="{FF2B5EF4-FFF2-40B4-BE49-F238E27FC236}">
                <a16:creationId xmlns:a16="http://schemas.microsoft.com/office/drawing/2014/main" id="{0933F82D-0414-0B10-5634-5CB5BFFB9B77}"/>
              </a:ext>
            </a:extLst>
          </p:cNvPr>
          <p:cNvSpPr/>
          <p:nvPr/>
        </p:nvSpPr>
        <p:spPr>
          <a:xfrm>
            <a:off x="10549391" y="5776929"/>
            <a:ext cx="1645784" cy="10358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this is possible in python too (e.g. </a:t>
            </a:r>
            <a:r>
              <a:rPr lang="en-GB" sz="1400" dirty="0" err="1">
                <a:latin typeface="Arial" panose="020B0604020202020204" pitchFamily="34" charset="0"/>
                <a:cs typeface="Arial" panose="020B0604020202020204" pitchFamily="34" charset="0"/>
              </a:rPr>
              <a:t>xlsxwriter</a:t>
            </a:r>
            <a:r>
              <a:rPr lang="en-GB" sz="1400" dirty="0">
                <a:latin typeface="Arial" panose="020B0604020202020204" pitchFamily="34" charset="0"/>
                <a:cs typeface="Arial" panose="020B0604020202020204" pitchFamily="34" charset="0"/>
              </a:rPr>
              <a:t>)</a:t>
            </a:r>
          </a:p>
        </p:txBody>
      </p:sp>
      <p:pic>
        <p:nvPicPr>
          <p:cNvPr id="1026" name="Picture 2" descr="python logo">
            <a:extLst>
              <a:ext uri="{FF2B5EF4-FFF2-40B4-BE49-F238E27FC236}">
                <a16:creationId xmlns:a16="http://schemas.microsoft.com/office/drawing/2014/main" id="{9FFCFE83-5D1C-5A83-41DD-42727FAF9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6154" y="5121659"/>
            <a:ext cx="656393" cy="720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8FC2C811-99B5-DED8-46CB-8E9BC294917A}"/>
              </a:ext>
            </a:extLst>
          </p:cNvPr>
          <p:cNvSpPr/>
          <p:nvPr/>
        </p:nvSpPr>
        <p:spPr>
          <a:xfrm>
            <a:off x="8897520" y="1267295"/>
            <a:ext cx="2788378" cy="12447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b="1" dirty="0">
                <a:latin typeface="Arial" panose="020B0604020202020204" pitchFamily="34" charset="0"/>
                <a:cs typeface="Arial" panose="020B0604020202020204" pitchFamily="34" charset="0"/>
              </a:rPr>
              <a:t>xlsx</a:t>
            </a:r>
          </a:p>
          <a:p>
            <a:pPr algn="ctr"/>
            <a:r>
              <a:rPr lang="en-GB" sz="2000" dirty="0">
                <a:latin typeface="Arial" panose="020B0604020202020204" pitchFamily="34" charset="0"/>
                <a:cs typeface="Arial" panose="020B0604020202020204" pitchFamily="34" charset="0"/>
              </a:rPr>
              <a:t>requires Java</a:t>
            </a:r>
          </a:p>
        </p:txBody>
      </p:sp>
      <p:sp>
        <p:nvSpPr>
          <p:cNvPr id="6" name="Rectangle: Rounded Corners 5">
            <a:extLst>
              <a:ext uri="{FF2B5EF4-FFF2-40B4-BE49-F238E27FC236}">
                <a16:creationId xmlns:a16="http://schemas.microsoft.com/office/drawing/2014/main" id="{A1FFC20E-0119-9F6B-A709-8C43DFBA4F64}"/>
              </a:ext>
            </a:extLst>
          </p:cNvPr>
          <p:cNvSpPr/>
          <p:nvPr/>
        </p:nvSpPr>
        <p:spPr>
          <a:xfrm>
            <a:off x="9004169" y="3429000"/>
            <a:ext cx="2788378" cy="12447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b="1" dirty="0" err="1">
                <a:latin typeface="Arial" panose="020B0604020202020204" pitchFamily="34" charset="0"/>
                <a:cs typeface="Arial" panose="020B0604020202020204" pitchFamily="34" charset="0"/>
              </a:rPr>
              <a:t>XLConnect</a:t>
            </a:r>
            <a:endParaRPr lang="en-GB" b="1"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requires Java</a:t>
            </a:r>
          </a:p>
        </p:txBody>
      </p:sp>
      <p:sp>
        <p:nvSpPr>
          <p:cNvPr id="8" name="Rectangle: Rounded Corners 7">
            <a:extLst>
              <a:ext uri="{FF2B5EF4-FFF2-40B4-BE49-F238E27FC236}">
                <a16:creationId xmlns:a16="http://schemas.microsoft.com/office/drawing/2014/main" id="{C9695EF9-D399-069E-D6CB-9BB7A86B05E4}"/>
              </a:ext>
            </a:extLst>
          </p:cNvPr>
          <p:cNvSpPr/>
          <p:nvPr/>
        </p:nvSpPr>
        <p:spPr>
          <a:xfrm>
            <a:off x="4345707" y="5088963"/>
            <a:ext cx="3818282" cy="12447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b="1" dirty="0">
                <a:latin typeface="Arial" panose="020B0604020202020204" pitchFamily="34" charset="0"/>
                <a:cs typeface="Arial" panose="020B0604020202020204" pitchFamily="34" charset="0"/>
              </a:rPr>
              <a:t>openxlsx2</a:t>
            </a:r>
          </a:p>
          <a:p>
            <a:pPr algn="ctr"/>
            <a:r>
              <a:rPr lang="en-GB" sz="2000" dirty="0">
                <a:latin typeface="Arial" panose="020B0604020202020204" pitchFamily="34" charset="0"/>
                <a:cs typeface="Arial" panose="020B0604020202020204" pitchFamily="34" charset="0"/>
              </a:rPr>
              <a:t>More advanced formatting </a:t>
            </a:r>
          </a:p>
          <a:p>
            <a:pPr algn="ctr"/>
            <a:r>
              <a:rPr lang="en-GB" sz="2000" dirty="0">
                <a:latin typeface="Arial" panose="020B0604020202020204" pitchFamily="34" charset="0"/>
                <a:cs typeface="Arial" panose="020B0604020202020204" pitchFamily="34" charset="0"/>
              </a:rPr>
              <a:t>Nicer syntax</a:t>
            </a:r>
          </a:p>
        </p:txBody>
      </p:sp>
      <p:sp>
        <p:nvSpPr>
          <p:cNvPr id="9" name="Rectangle: Rounded Corners 8">
            <a:extLst>
              <a:ext uri="{FF2B5EF4-FFF2-40B4-BE49-F238E27FC236}">
                <a16:creationId xmlns:a16="http://schemas.microsoft.com/office/drawing/2014/main" id="{AEF65F08-F2D1-9C72-E3DB-A54FDE04283B}"/>
              </a:ext>
            </a:extLst>
          </p:cNvPr>
          <p:cNvSpPr/>
          <p:nvPr/>
        </p:nvSpPr>
        <p:spPr>
          <a:xfrm>
            <a:off x="917773" y="3419094"/>
            <a:ext cx="2788378" cy="12447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b="1" dirty="0" err="1">
                <a:latin typeface="Arial" panose="020B0604020202020204" pitchFamily="34" charset="0"/>
                <a:cs typeface="Arial" panose="020B0604020202020204" pitchFamily="34" charset="0"/>
              </a:rPr>
              <a:t>openxlsx</a:t>
            </a:r>
            <a:endParaRPr lang="en-GB" b="1" dirty="0">
              <a:latin typeface="Arial" panose="020B0604020202020204" pitchFamily="34" charset="0"/>
              <a:cs typeface="Arial" panose="020B0604020202020204" pitchFamily="34" charset="0"/>
            </a:endParaRPr>
          </a:p>
          <a:p>
            <a:pPr algn="ctr"/>
            <a:r>
              <a:rPr lang="en-GB" sz="2000" dirty="0">
                <a:latin typeface="Arial" panose="020B0604020202020204" pitchFamily="34" charset="0"/>
                <a:cs typeface="Arial" panose="020B0604020202020204" pitchFamily="34" charset="0"/>
              </a:rPr>
              <a:t>Advanced formatting</a:t>
            </a:r>
          </a:p>
          <a:p>
            <a:pPr algn="ctr"/>
            <a:r>
              <a:rPr lang="en-GB" sz="2000" dirty="0">
                <a:latin typeface="Arial" panose="020B0604020202020204" pitchFamily="34" charset="0"/>
                <a:cs typeface="Arial" panose="020B0604020202020204" pitchFamily="34" charset="0"/>
              </a:rPr>
              <a:t>No 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lang="en-GB" dirty="0"/>
              <a:t>O</a:t>
            </a:r>
            <a:r>
              <a:rPr dirty="0"/>
              <a:t>penxlsx2</a:t>
            </a:r>
            <a:r>
              <a:rPr lang="en-GB" dirty="0"/>
              <a:t> features</a:t>
            </a:r>
            <a:endParaRPr dirty="0"/>
          </a:p>
        </p:txBody>
      </p:sp>
      <p:sp>
        <p:nvSpPr>
          <p:cNvPr id="12" name="Rectangle: Rounded Corners 11">
            <a:extLst>
              <a:ext uri="{FF2B5EF4-FFF2-40B4-BE49-F238E27FC236}">
                <a16:creationId xmlns:a16="http://schemas.microsoft.com/office/drawing/2014/main" id="{56226362-E3DC-A9CA-0E1C-3286BC37A614}"/>
              </a:ext>
            </a:extLst>
          </p:cNvPr>
          <p:cNvSpPr/>
          <p:nvPr/>
        </p:nvSpPr>
        <p:spPr>
          <a:xfrm>
            <a:off x="9793193" y="1762972"/>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Pivot tables</a:t>
            </a:r>
          </a:p>
        </p:txBody>
      </p:sp>
      <p:sp>
        <p:nvSpPr>
          <p:cNvPr id="13" name="Rectangle: Rounded Corners 12">
            <a:extLst>
              <a:ext uri="{FF2B5EF4-FFF2-40B4-BE49-F238E27FC236}">
                <a16:creationId xmlns:a16="http://schemas.microsoft.com/office/drawing/2014/main" id="{C56F666B-134B-A33B-F1B6-4E5D664416A4}"/>
              </a:ext>
            </a:extLst>
          </p:cNvPr>
          <p:cNvSpPr/>
          <p:nvPr/>
        </p:nvSpPr>
        <p:spPr>
          <a:xfrm>
            <a:off x="9793193" y="4594433"/>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Formulae</a:t>
            </a:r>
          </a:p>
        </p:txBody>
      </p:sp>
      <p:sp>
        <p:nvSpPr>
          <p:cNvPr id="14" name="Rectangle: Rounded Corners 13">
            <a:extLst>
              <a:ext uri="{FF2B5EF4-FFF2-40B4-BE49-F238E27FC236}">
                <a16:creationId xmlns:a16="http://schemas.microsoft.com/office/drawing/2014/main" id="{8983C247-A908-970B-27F2-99D3A64B1911}"/>
              </a:ext>
            </a:extLst>
          </p:cNvPr>
          <p:cNvSpPr/>
          <p:nvPr/>
        </p:nvSpPr>
        <p:spPr>
          <a:xfrm>
            <a:off x="9793193" y="3249071"/>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Plots</a:t>
            </a:r>
          </a:p>
        </p:txBody>
      </p:sp>
      <p:sp>
        <p:nvSpPr>
          <p:cNvPr id="15" name="Rectangle: Rounded Corners 14">
            <a:extLst>
              <a:ext uri="{FF2B5EF4-FFF2-40B4-BE49-F238E27FC236}">
                <a16:creationId xmlns:a16="http://schemas.microsoft.com/office/drawing/2014/main" id="{FF9CE58A-6492-0C11-4898-09D6598E0160}"/>
              </a:ext>
            </a:extLst>
          </p:cNvPr>
          <p:cNvSpPr/>
          <p:nvPr/>
        </p:nvSpPr>
        <p:spPr>
          <a:xfrm>
            <a:off x="5752130" y="1464134"/>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Images</a:t>
            </a:r>
          </a:p>
        </p:txBody>
      </p:sp>
      <p:sp>
        <p:nvSpPr>
          <p:cNvPr id="16" name="Rectangle: Rounded Corners 15">
            <a:extLst>
              <a:ext uri="{FF2B5EF4-FFF2-40B4-BE49-F238E27FC236}">
                <a16:creationId xmlns:a16="http://schemas.microsoft.com/office/drawing/2014/main" id="{61692F94-4EE7-E807-AFCA-D2BA12C5F1CD}"/>
              </a:ext>
            </a:extLst>
          </p:cNvPr>
          <p:cNvSpPr/>
          <p:nvPr/>
        </p:nvSpPr>
        <p:spPr>
          <a:xfrm>
            <a:off x="1031377" y="1765696"/>
            <a:ext cx="2506344"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Complex styling</a:t>
            </a:r>
          </a:p>
        </p:txBody>
      </p:sp>
      <p:sp>
        <p:nvSpPr>
          <p:cNvPr id="18" name="Rectangle: Rounded Corners 17">
            <a:extLst>
              <a:ext uri="{FF2B5EF4-FFF2-40B4-BE49-F238E27FC236}">
                <a16:creationId xmlns:a16="http://schemas.microsoft.com/office/drawing/2014/main" id="{554531BD-F957-DC67-E5C1-6D23A9426F2D}"/>
              </a:ext>
            </a:extLst>
          </p:cNvPr>
          <p:cNvSpPr/>
          <p:nvPr/>
        </p:nvSpPr>
        <p:spPr>
          <a:xfrm>
            <a:off x="657466" y="3249071"/>
            <a:ext cx="3549648"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Conditional formatting</a:t>
            </a:r>
          </a:p>
        </p:txBody>
      </p:sp>
      <p:sp>
        <p:nvSpPr>
          <p:cNvPr id="19" name="Rectangle: Rounded Corners 18">
            <a:extLst>
              <a:ext uri="{FF2B5EF4-FFF2-40B4-BE49-F238E27FC236}">
                <a16:creationId xmlns:a16="http://schemas.microsoft.com/office/drawing/2014/main" id="{4A18A496-E61E-C5B1-C1DD-C5B13AC2678E}"/>
              </a:ext>
            </a:extLst>
          </p:cNvPr>
          <p:cNvSpPr/>
          <p:nvPr/>
        </p:nvSpPr>
        <p:spPr>
          <a:xfrm>
            <a:off x="657466" y="4599799"/>
            <a:ext cx="3549648"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Multiple tabs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70D79-350A-51CD-9964-65A4CA4E690F}"/>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567607A-9E32-A6C0-73BB-B70EDE652025}"/>
              </a:ext>
            </a:extLst>
          </p:cNvPr>
          <p:cNvSpPr>
            <a:spLocks noGrp="1"/>
          </p:cNvSpPr>
          <p:nvPr>
            <p:ph type="title"/>
          </p:nvPr>
        </p:nvSpPr>
        <p:spPr>
          <a:xfrm>
            <a:off x="465787" y="11376"/>
            <a:ext cx="10244751" cy="1244799"/>
          </a:xfrm>
          <a:prstGeom prst="rect">
            <a:avLst/>
          </a:prstGeom>
        </p:spPr>
        <p:txBody>
          <a:bodyPr/>
          <a:lstStyle/>
          <a:p>
            <a:pPr marL="0" lvl="0" indent="0">
              <a:buNone/>
            </a:pPr>
            <a:r>
              <a:rPr lang="en-GB" dirty="0"/>
              <a:t>O</a:t>
            </a:r>
            <a:r>
              <a:rPr dirty="0"/>
              <a:t>penxlsx2</a:t>
            </a:r>
            <a:r>
              <a:rPr lang="en-GB" dirty="0"/>
              <a:t> features</a:t>
            </a:r>
            <a:endParaRPr dirty="0"/>
          </a:p>
        </p:txBody>
      </p:sp>
      <p:sp>
        <p:nvSpPr>
          <p:cNvPr id="3" name="TextBox 2">
            <a:extLst>
              <a:ext uri="{FF2B5EF4-FFF2-40B4-BE49-F238E27FC236}">
                <a16:creationId xmlns:a16="http://schemas.microsoft.com/office/drawing/2014/main" id="{B2F26DCD-F69E-0EE0-0392-4E31817752F1}"/>
              </a:ext>
            </a:extLst>
          </p:cNvPr>
          <p:cNvSpPr txBox="1"/>
          <p:nvPr/>
        </p:nvSpPr>
        <p:spPr>
          <a:xfrm>
            <a:off x="4311314" y="5503432"/>
            <a:ext cx="8112945" cy="1202252"/>
          </a:xfrm>
          <a:prstGeom prst="rect">
            <a:avLst/>
          </a:prstGeom>
          <a:noFill/>
        </p:spPr>
        <p:txBody>
          <a:bodyPr wrap="square" rtlCol="0">
            <a:spAutoFit/>
          </a:bodyPr>
          <a:lstStyle/>
          <a:p>
            <a:r>
              <a:rPr lang="en-GB" b="0" i="1" dirty="0">
                <a:solidFill>
                  <a:srgbClr val="000000"/>
                </a:solidFill>
                <a:effectLst/>
                <a:latin typeface="Arial" panose="020B0604020202020204" pitchFamily="34" charset="0"/>
                <a:cs typeface="Arial" panose="020B0604020202020204" pitchFamily="34" charset="0"/>
              </a:rPr>
              <a:t>“your scientists were so preoccupied with whether or not they could, they didn’t stop to think if they should</a:t>
            </a:r>
            <a:r>
              <a:rPr lang="en-GB" b="0" i="0" dirty="0">
                <a:solidFill>
                  <a:srgbClr val="000000"/>
                </a:solidFill>
                <a:effectLst/>
                <a:latin typeface="Arial" panose="020B0604020202020204" pitchFamily="34" charset="0"/>
                <a:cs typeface="Arial" panose="020B0604020202020204" pitchFamily="34" charset="0"/>
              </a:rPr>
              <a:t>”</a:t>
            </a:r>
          </a:p>
          <a:p>
            <a:r>
              <a:rPr lang="en-GB" dirty="0">
                <a:solidFill>
                  <a:srgbClr val="000000"/>
                </a:solidFill>
                <a:latin typeface="Arial" panose="020B0604020202020204" pitchFamily="34" charset="0"/>
                <a:cs typeface="Arial" panose="020B0604020202020204" pitchFamily="34" charset="0"/>
              </a:rPr>
              <a:t>- Jurassic Park</a:t>
            </a:r>
            <a:endParaRPr lang="en-GB" dirty="0">
              <a:latin typeface="Arial" panose="020B0604020202020204" pitchFamily="34" charset="0"/>
              <a:cs typeface="Arial" panose="020B0604020202020204" pitchFamily="34" charset="0"/>
            </a:endParaRPr>
          </a:p>
        </p:txBody>
      </p:sp>
      <p:pic>
        <p:nvPicPr>
          <p:cNvPr id="10" name="Graphic 9" descr="Brontosaurus">
            <a:extLst>
              <a:ext uri="{FF2B5EF4-FFF2-40B4-BE49-F238E27FC236}">
                <a16:creationId xmlns:a16="http://schemas.microsoft.com/office/drawing/2014/main" id="{F508C4BE-D1E7-6D44-1AB5-24C13F4798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3302" y="1464134"/>
            <a:ext cx="4443095" cy="4443095"/>
          </a:xfrm>
          <a:prstGeom prst="rect">
            <a:avLst/>
          </a:prstGeom>
        </p:spPr>
      </p:pic>
      <p:sp>
        <p:nvSpPr>
          <p:cNvPr id="12" name="Rectangle: Rounded Corners 11">
            <a:extLst>
              <a:ext uri="{FF2B5EF4-FFF2-40B4-BE49-F238E27FC236}">
                <a16:creationId xmlns:a16="http://schemas.microsoft.com/office/drawing/2014/main" id="{6B2E8A9E-D6C4-7E9A-0E39-62376C767602}"/>
              </a:ext>
            </a:extLst>
          </p:cNvPr>
          <p:cNvSpPr/>
          <p:nvPr/>
        </p:nvSpPr>
        <p:spPr>
          <a:xfrm>
            <a:off x="9793193" y="1762972"/>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Pivot tables</a:t>
            </a:r>
          </a:p>
        </p:txBody>
      </p:sp>
      <p:sp>
        <p:nvSpPr>
          <p:cNvPr id="13" name="Rectangle: Rounded Corners 12">
            <a:extLst>
              <a:ext uri="{FF2B5EF4-FFF2-40B4-BE49-F238E27FC236}">
                <a16:creationId xmlns:a16="http://schemas.microsoft.com/office/drawing/2014/main" id="{192AD6ED-24E2-B506-0246-646D4E43AA55}"/>
              </a:ext>
            </a:extLst>
          </p:cNvPr>
          <p:cNvSpPr/>
          <p:nvPr/>
        </p:nvSpPr>
        <p:spPr>
          <a:xfrm>
            <a:off x="9793193" y="4594433"/>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Formulae</a:t>
            </a:r>
          </a:p>
        </p:txBody>
      </p:sp>
      <p:sp>
        <p:nvSpPr>
          <p:cNvPr id="14" name="Rectangle: Rounded Corners 13">
            <a:extLst>
              <a:ext uri="{FF2B5EF4-FFF2-40B4-BE49-F238E27FC236}">
                <a16:creationId xmlns:a16="http://schemas.microsoft.com/office/drawing/2014/main" id="{D2DD26C3-D4CF-CF8C-2BB9-58CF8C3C0EB7}"/>
              </a:ext>
            </a:extLst>
          </p:cNvPr>
          <p:cNvSpPr/>
          <p:nvPr/>
        </p:nvSpPr>
        <p:spPr>
          <a:xfrm>
            <a:off x="9793193" y="3249071"/>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Plots</a:t>
            </a:r>
          </a:p>
        </p:txBody>
      </p:sp>
      <p:sp>
        <p:nvSpPr>
          <p:cNvPr id="15" name="Rectangle: Rounded Corners 14">
            <a:extLst>
              <a:ext uri="{FF2B5EF4-FFF2-40B4-BE49-F238E27FC236}">
                <a16:creationId xmlns:a16="http://schemas.microsoft.com/office/drawing/2014/main" id="{595443DA-16E0-8CC5-944D-4DA59FDA209B}"/>
              </a:ext>
            </a:extLst>
          </p:cNvPr>
          <p:cNvSpPr/>
          <p:nvPr/>
        </p:nvSpPr>
        <p:spPr>
          <a:xfrm>
            <a:off x="5752130" y="1464134"/>
            <a:ext cx="2103120"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Images</a:t>
            </a:r>
          </a:p>
        </p:txBody>
      </p:sp>
      <p:sp>
        <p:nvSpPr>
          <p:cNvPr id="16" name="Rectangle: Rounded Corners 15">
            <a:extLst>
              <a:ext uri="{FF2B5EF4-FFF2-40B4-BE49-F238E27FC236}">
                <a16:creationId xmlns:a16="http://schemas.microsoft.com/office/drawing/2014/main" id="{2590510A-A6EA-7D11-FF1E-BFDE4E0A2B86}"/>
              </a:ext>
            </a:extLst>
          </p:cNvPr>
          <p:cNvSpPr/>
          <p:nvPr/>
        </p:nvSpPr>
        <p:spPr>
          <a:xfrm>
            <a:off x="1031377" y="1765696"/>
            <a:ext cx="2506344"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Complex styling</a:t>
            </a:r>
          </a:p>
        </p:txBody>
      </p:sp>
      <p:sp>
        <p:nvSpPr>
          <p:cNvPr id="18" name="Rectangle: Rounded Corners 17">
            <a:extLst>
              <a:ext uri="{FF2B5EF4-FFF2-40B4-BE49-F238E27FC236}">
                <a16:creationId xmlns:a16="http://schemas.microsoft.com/office/drawing/2014/main" id="{1F0E52EA-CAC6-94BC-E27B-362E60C2C9FC}"/>
              </a:ext>
            </a:extLst>
          </p:cNvPr>
          <p:cNvSpPr/>
          <p:nvPr/>
        </p:nvSpPr>
        <p:spPr>
          <a:xfrm>
            <a:off x="657466" y="3249071"/>
            <a:ext cx="3549648"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Conditional formatting</a:t>
            </a:r>
          </a:p>
        </p:txBody>
      </p:sp>
      <p:sp>
        <p:nvSpPr>
          <p:cNvPr id="19" name="Rectangle: Rounded Corners 18">
            <a:extLst>
              <a:ext uri="{FF2B5EF4-FFF2-40B4-BE49-F238E27FC236}">
                <a16:creationId xmlns:a16="http://schemas.microsoft.com/office/drawing/2014/main" id="{273EBA6A-68FD-EBE1-B77E-0DF11CDAEBA2}"/>
              </a:ext>
            </a:extLst>
          </p:cNvPr>
          <p:cNvSpPr/>
          <p:nvPr/>
        </p:nvSpPr>
        <p:spPr>
          <a:xfrm>
            <a:off x="657466" y="4599799"/>
            <a:ext cx="3549648" cy="701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Multiple tabs</a:t>
            </a:r>
          </a:p>
        </p:txBody>
      </p:sp>
    </p:spTree>
    <p:extLst>
      <p:ext uri="{BB962C8B-B14F-4D97-AF65-F5344CB8AC3E}">
        <p14:creationId xmlns:p14="http://schemas.microsoft.com/office/powerpoint/2010/main" val="371507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4690DB7-4BC3-C48C-CFFC-99EE1FF9A5B5}"/>
              </a:ext>
            </a:extLst>
          </p:cNvPr>
          <p:cNvSpPr/>
          <p:nvPr/>
        </p:nvSpPr>
        <p:spPr>
          <a:xfrm>
            <a:off x="742512" y="1235794"/>
            <a:ext cx="4755872" cy="4347882"/>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36FBB31D-40B8-C392-8136-69115F88BD1C}"/>
              </a:ext>
            </a:extLst>
          </p:cNvPr>
          <p:cNvSpPr>
            <a:spLocks noGrp="1"/>
          </p:cNvSpPr>
          <p:nvPr>
            <p:ph type="title"/>
          </p:nvPr>
        </p:nvSpPr>
        <p:spPr>
          <a:xfrm>
            <a:off x="478782" y="245787"/>
            <a:ext cx="7638306" cy="738627"/>
          </a:xfrm>
          <a:prstGeom prst="rect">
            <a:avLst/>
          </a:prstGeom>
        </p:spPr>
        <p:txBody>
          <a:bodyPr>
            <a:normAutofit/>
          </a:bodyPr>
          <a:lstStyle/>
          <a:p>
            <a:pPr marL="0" lvl="0" indent="0">
              <a:buNone/>
            </a:pPr>
            <a:r>
              <a:rPr dirty="0"/>
              <a:t>When to consider openxlsx2</a:t>
            </a:r>
          </a:p>
        </p:txBody>
      </p:sp>
      <p:sp>
        <p:nvSpPr>
          <p:cNvPr id="31" name="Content Placeholder 2">
            <a:extLst>
              <a:ext uri="{FF2B5EF4-FFF2-40B4-BE49-F238E27FC236}">
                <a16:creationId xmlns:a16="http://schemas.microsoft.com/office/drawing/2014/main" id="{64EDE54D-58D5-E7B9-D9C6-EF3D6E7808CA}"/>
              </a:ext>
            </a:extLst>
          </p:cNvPr>
          <p:cNvSpPr>
            <a:spLocks noGrp="1"/>
          </p:cNvSpPr>
          <p:nvPr>
            <p:ph idx="1"/>
          </p:nvPr>
        </p:nvSpPr>
        <p:spPr>
          <a:xfrm>
            <a:off x="785085" y="1694019"/>
            <a:ext cx="4514316" cy="3741218"/>
          </a:xfrm>
        </p:spPr>
        <p:txBody>
          <a:bodyPr/>
          <a:lstStyle/>
          <a:p>
            <a:pPr marL="0" indent="0" algn="ctr">
              <a:buNone/>
            </a:pPr>
            <a:r>
              <a:rPr lang="en-GB" b="1" dirty="0"/>
              <a:t>Well suited</a:t>
            </a:r>
          </a:p>
          <a:p>
            <a:pPr marL="0" indent="0" algn="ctr">
              <a:buNone/>
            </a:pPr>
            <a:endParaRPr lang="en-GB" sz="1500" b="1" dirty="0"/>
          </a:p>
          <a:p>
            <a:r>
              <a:rPr lang="en-GB" dirty="0"/>
              <a:t>Part of a RAP</a:t>
            </a:r>
          </a:p>
          <a:p>
            <a:r>
              <a:rPr lang="en-GB" dirty="0"/>
              <a:t>Output needs to be Excel</a:t>
            </a:r>
          </a:p>
          <a:p>
            <a:r>
              <a:rPr lang="en-GB" dirty="0"/>
              <a:t>Complex formatting</a:t>
            </a:r>
          </a:p>
          <a:p>
            <a:r>
              <a:rPr lang="en-GB" dirty="0"/>
              <a:t>Analysis repeated</a:t>
            </a:r>
          </a:p>
        </p:txBody>
      </p:sp>
    </p:spTree>
    <p:extLst>
      <p:ext uri="{BB962C8B-B14F-4D97-AF65-F5344CB8AC3E}">
        <p14:creationId xmlns:p14="http://schemas.microsoft.com/office/powerpoint/2010/main" val="56833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4690DB7-4BC3-C48C-CFFC-99EE1FF9A5B5}"/>
              </a:ext>
            </a:extLst>
          </p:cNvPr>
          <p:cNvSpPr/>
          <p:nvPr/>
        </p:nvSpPr>
        <p:spPr>
          <a:xfrm>
            <a:off x="742512" y="1235794"/>
            <a:ext cx="4755872" cy="4347882"/>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059BA482-B201-3011-E2D9-6927339CF18D}"/>
              </a:ext>
            </a:extLst>
          </p:cNvPr>
          <p:cNvSpPr/>
          <p:nvPr/>
        </p:nvSpPr>
        <p:spPr>
          <a:xfrm>
            <a:off x="6359631" y="1255059"/>
            <a:ext cx="4755872" cy="4347882"/>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36FBB31D-40B8-C392-8136-69115F88BD1C}"/>
              </a:ext>
            </a:extLst>
          </p:cNvPr>
          <p:cNvSpPr>
            <a:spLocks noGrp="1"/>
          </p:cNvSpPr>
          <p:nvPr>
            <p:ph type="title"/>
          </p:nvPr>
        </p:nvSpPr>
        <p:spPr>
          <a:xfrm>
            <a:off x="478782" y="245787"/>
            <a:ext cx="7638306" cy="738627"/>
          </a:xfrm>
          <a:prstGeom prst="rect">
            <a:avLst/>
          </a:prstGeom>
        </p:spPr>
        <p:txBody>
          <a:bodyPr>
            <a:normAutofit/>
          </a:bodyPr>
          <a:lstStyle/>
          <a:p>
            <a:pPr marL="0" lvl="0" indent="0">
              <a:buNone/>
            </a:pPr>
            <a:r>
              <a:rPr dirty="0"/>
              <a:t>When to consider openxlsx2</a:t>
            </a:r>
          </a:p>
        </p:txBody>
      </p:sp>
      <p:sp>
        <p:nvSpPr>
          <p:cNvPr id="31" name="Content Placeholder 2">
            <a:extLst>
              <a:ext uri="{FF2B5EF4-FFF2-40B4-BE49-F238E27FC236}">
                <a16:creationId xmlns:a16="http://schemas.microsoft.com/office/drawing/2014/main" id="{64EDE54D-58D5-E7B9-D9C6-EF3D6E7808CA}"/>
              </a:ext>
            </a:extLst>
          </p:cNvPr>
          <p:cNvSpPr>
            <a:spLocks noGrp="1"/>
          </p:cNvSpPr>
          <p:nvPr>
            <p:ph idx="1"/>
          </p:nvPr>
        </p:nvSpPr>
        <p:spPr>
          <a:xfrm>
            <a:off x="785085" y="1694019"/>
            <a:ext cx="4514316" cy="3741218"/>
          </a:xfrm>
        </p:spPr>
        <p:txBody>
          <a:bodyPr/>
          <a:lstStyle/>
          <a:p>
            <a:pPr marL="0" indent="0" algn="ctr">
              <a:buNone/>
            </a:pPr>
            <a:r>
              <a:rPr lang="en-GB" b="1" dirty="0"/>
              <a:t>Well suited</a:t>
            </a:r>
          </a:p>
          <a:p>
            <a:pPr marL="0" indent="0" algn="ctr">
              <a:buNone/>
            </a:pPr>
            <a:endParaRPr lang="en-GB" sz="1500" b="1" dirty="0"/>
          </a:p>
          <a:p>
            <a:r>
              <a:rPr lang="en-GB" dirty="0"/>
              <a:t>Part of a RAP</a:t>
            </a:r>
          </a:p>
          <a:p>
            <a:r>
              <a:rPr lang="en-GB" dirty="0"/>
              <a:t>Output needs to be Excel</a:t>
            </a:r>
          </a:p>
          <a:p>
            <a:r>
              <a:rPr lang="en-GB" dirty="0"/>
              <a:t>Complex formatting</a:t>
            </a:r>
          </a:p>
          <a:p>
            <a:r>
              <a:rPr lang="en-GB" dirty="0"/>
              <a:t>Analysis repeated</a:t>
            </a:r>
          </a:p>
        </p:txBody>
      </p:sp>
      <p:sp>
        <p:nvSpPr>
          <p:cNvPr id="32" name="Content Placeholder 2">
            <a:extLst>
              <a:ext uri="{FF2B5EF4-FFF2-40B4-BE49-F238E27FC236}">
                <a16:creationId xmlns:a16="http://schemas.microsoft.com/office/drawing/2014/main" id="{9F864A98-3821-5C17-CD2C-4A24977F62BE}"/>
              </a:ext>
            </a:extLst>
          </p:cNvPr>
          <p:cNvSpPr>
            <a:spLocks noGrp="1"/>
          </p:cNvSpPr>
          <p:nvPr>
            <p:ph idx="11"/>
          </p:nvPr>
        </p:nvSpPr>
        <p:spPr>
          <a:xfrm>
            <a:off x="6516038" y="1694020"/>
            <a:ext cx="4599463" cy="3741217"/>
          </a:xfrm>
        </p:spPr>
        <p:txBody>
          <a:bodyPr/>
          <a:lstStyle/>
          <a:p>
            <a:pPr marL="0" lvl="0" indent="0" algn="ctr">
              <a:buNone/>
            </a:pPr>
            <a:r>
              <a:rPr b="1" dirty="0"/>
              <a:t>Might not be worth it</a:t>
            </a:r>
            <a:endParaRPr lang="en-GB" b="1" dirty="0"/>
          </a:p>
          <a:p>
            <a:pPr marL="0" lvl="0" indent="0">
              <a:buNone/>
            </a:pPr>
            <a:endParaRPr sz="2000" b="1" dirty="0"/>
          </a:p>
          <a:p>
            <a:r>
              <a:rPr lang="en-GB" dirty="0"/>
              <a:t>Complex </a:t>
            </a:r>
            <a:r>
              <a:rPr dirty="0"/>
              <a:t>spreadsheet </a:t>
            </a:r>
            <a:r>
              <a:rPr lang="en-GB" dirty="0"/>
              <a:t>for one-off analysis</a:t>
            </a:r>
          </a:p>
          <a:p>
            <a:r>
              <a:rPr lang="en-GB" dirty="0"/>
              <a:t>Formatting </a:t>
            </a:r>
            <a:r>
              <a:rPr dirty="0"/>
              <a:t>not required </a:t>
            </a:r>
            <a:endParaRPr lang="en-GB" dirty="0"/>
          </a:p>
          <a:p>
            <a:r>
              <a:rPr lang="en-GB" dirty="0"/>
              <a:t>A</a:t>
            </a:r>
            <a:r>
              <a:rPr dirty="0" err="1"/>
              <a:t>lternative</a:t>
            </a:r>
            <a:r>
              <a:rPr dirty="0"/>
              <a:t> output more appropriate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D0F7416-32A4-B74B-5665-CF8EBE6CC095}"/>
              </a:ext>
            </a:extLst>
          </p:cNvPr>
          <p:cNvSpPr>
            <a:spLocks noGrp="1"/>
          </p:cNvSpPr>
          <p:nvPr>
            <p:ph type="ctrTitle"/>
          </p:nvPr>
        </p:nvSpPr>
        <p:spPr>
          <a:xfrm>
            <a:off x="276225" y="245534"/>
            <a:ext cx="7315200" cy="3183467"/>
          </a:xfrm>
          <a:prstGeom prst="rect">
            <a:avLst/>
          </a:prstGeom>
        </p:spPr>
        <p:txBody>
          <a:bodyPr/>
          <a:lstStyle/>
          <a:p>
            <a:pPr marL="0" lvl="0" indent="0">
              <a:buNone/>
            </a:pPr>
            <a:r>
              <a:t>How to use openxlsx2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C7F43-753C-3CCC-8492-1A10FE1F5C6F}"/>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1D83D25-0F3C-8309-A738-A385B92F603B}"/>
              </a:ext>
            </a:extLst>
          </p:cNvPr>
          <p:cNvSpPr/>
          <p:nvPr/>
        </p:nvSpPr>
        <p:spPr>
          <a:xfrm>
            <a:off x="172720" y="1562958"/>
            <a:ext cx="11846560" cy="504753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How to use (basic example)?</a:t>
            </a:r>
          </a:p>
        </p:txBody>
      </p:sp>
      <p:sp>
        <p:nvSpPr>
          <p:cNvPr id="14" name="TextBox 13">
            <a:extLst>
              <a:ext uri="{FF2B5EF4-FFF2-40B4-BE49-F238E27FC236}">
                <a16:creationId xmlns:a16="http://schemas.microsoft.com/office/drawing/2014/main" id="{D44B397C-5BF5-820B-5E3A-ABF10A5355CC}"/>
              </a:ext>
            </a:extLst>
          </p:cNvPr>
          <p:cNvSpPr txBox="1"/>
          <p:nvPr/>
        </p:nvSpPr>
        <p:spPr>
          <a:xfrm>
            <a:off x="465787" y="1836884"/>
            <a:ext cx="12195175" cy="5047536"/>
          </a:xfrm>
          <a:prstGeom prst="rect">
            <a:avLst/>
          </a:prstGeom>
          <a:noFill/>
        </p:spPr>
        <p:txBody>
          <a:bodyPr wrap="square">
            <a:spAutoFit/>
          </a:bodyPr>
          <a:lstStyle/>
          <a:p>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&lt;-</a:t>
            </a:r>
            <a:r>
              <a:rPr lang="en-GB" sz="2300" b="0" dirty="0" err="1">
                <a:solidFill>
                  <a:srgbClr val="000000"/>
                </a:solidFill>
                <a:effectLst/>
                <a:latin typeface="Consolas" panose="020B0609020204030204" pitchFamily="49" charset="0"/>
              </a:rPr>
              <a:t>wb_workbook</a:t>
            </a:r>
            <a:r>
              <a:rPr lang="en-GB" sz="2300" b="0" dirty="0">
                <a:solidFill>
                  <a:srgbClr val="000000"/>
                </a:solidFill>
                <a:effectLst/>
                <a:latin typeface="Consolas" panose="020B0609020204030204" pitchFamily="49" charset="0"/>
              </a:rPr>
              <a:t>() </a:t>
            </a:r>
          </a:p>
          <a:p>
            <a:endParaRPr lang="en-GB" sz="2300" b="0" dirty="0">
              <a:solidFill>
                <a:srgbClr val="000000"/>
              </a:solidFill>
              <a:effectLst/>
              <a:latin typeface="Consolas" panose="020B0609020204030204" pitchFamily="49" charset="0"/>
            </a:endParaRPr>
          </a:p>
          <a:p>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&lt;-</a:t>
            </a:r>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wb_add_worksheet</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tab_name,tab_color</a:t>
            </a:r>
            <a:r>
              <a:rPr lang="en-GB" sz="2300" b="0" dirty="0">
                <a:solidFill>
                  <a:srgbClr val="000000"/>
                </a:solidFill>
                <a:effectLst/>
                <a:latin typeface="Consolas" panose="020B0609020204030204" pitchFamily="49" charset="0"/>
              </a:rPr>
              <a:t> = </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"blue"</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wb_add_data</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tab_name,iris</a:t>
            </a:r>
            <a:r>
              <a:rPr lang="en-GB" sz="2300" b="0" dirty="0">
                <a:solidFill>
                  <a:srgbClr val="000000"/>
                </a:solidFill>
                <a:effectLst/>
                <a:latin typeface="Consolas" panose="020B0609020204030204" pitchFamily="49" charset="0"/>
              </a:rPr>
              <a:t>)</a:t>
            </a:r>
          </a:p>
          <a:p>
            <a:endParaRPr lang="en-GB" sz="2300" dirty="0">
              <a:solidFill>
                <a:srgbClr val="000000"/>
              </a:solidFill>
              <a:latin typeface="Consolas" panose="020B0609020204030204" pitchFamily="49" charset="0"/>
            </a:endParaRPr>
          </a:p>
          <a:p>
            <a:endParaRPr lang="en-GB" sz="2300" b="0" dirty="0">
              <a:solidFill>
                <a:srgbClr val="000000"/>
              </a:solidFill>
              <a:effectLst/>
              <a:latin typeface="Consolas" panose="020B0609020204030204" pitchFamily="49" charset="0"/>
            </a:endParaRPr>
          </a:p>
          <a:p>
            <a:endParaRPr lang="en-GB" sz="2300" dirty="0">
              <a:solidFill>
                <a:srgbClr val="000000"/>
              </a:solidFill>
              <a:latin typeface="Consolas" panose="020B0609020204030204" pitchFamily="49" charset="0"/>
            </a:endParaRPr>
          </a:p>
          <a:p>
            <a:endParaRPr lang="en-GB" sz="2300" b="0" dirty="0">
              <a:solidFill>
                <a:srgbClr val="000000"/>
              </a:solidFill>
              <a:effectLst/>
              <a:latin typeface="Consolas" panose="020B0609020204030204" pitchFamily="49" charset="0"/>
            </a:endParaRPr>
          </a:p>
          <a:p>
            <a:endParaRPr lang="en-GB" sz="2300" dirty="0">
              <a:solidFill>
                <a:srgbClr val="000000"/>
              </a:solidFill>
              <a:latin typeface="Consolas" panose="020B0609020204030204" pitchFamily="49" charset="0"/>
            </a:endParaRPr>
          </a:p>
          <a:p>
            <a:endParaRPr lang="en-GB" sz="2300" b="0" dirty="0">
              <a:solidFill>
                <a:srgbClr val="000000"/>
              </a:solidFill>
              <a:effectLst/>
              <a:latin typeface="Consolas" panose="020B0609020204030204" pitchFamily="49" charset="0"/>
            </a:endParaRPr>
          </a:p>
          <a:p>
            <a:r>
              <a:rPr lang="en-GB" sz="2300" b="0" dirty="0" err="1">
                <a:solidFill>
                  <a:srgbClr val="000000"/>
                </a:solidFill>
                <a:effectLst/>
                <a:latin typeface="Consolas" panose="020B0609020204030204" pitchFamily="49" charset="0"/>
              </a:rPr>
              <a:t>wb_save</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"outputs/simple_demo.xlsx"</a:t>
            </a:r>
            <a:r>
              <a:rPr lang="en-GB" sz="2300" b="0" dirty="0">
                <a:solidFill>
                  <a:srgbClr val="000000"/>
                </a:solidFill>
                <a:effectLst/>
                <a:latin typeface="Consolas" panose="020B0609020204030204" pitchFamily="49" charset="0"/>
              </a:rPr>
              <a:t>, overwrite = </a:t>
            </a:r>
            <a:r>
              <a:rPr lang="en-GB" sz="2300" b="0" dirty="0">
                <a:solidFill>
                  <a:srgbClr val="0000FF"/>
                </a:solidFill>
                <a:effectLst/>
                <a:latin typeface="Consolas" panose="020B0609020204030204" pitchFamily="49" charset="0"/>
              </a:rPr>
              <a:t>TRUE</a:t>
            </a:r>
            <a:r>
              <a:rPr lang="en-GB" sz="2300" b="0" dirty="0">
                <a:solidFill>
                  <a:srgbClr val="000000"/>
                </a:solidFill>
                <a:effectLst/>
                <a:latin typeface="Consolas" panose="020B0609020204030204" pitchFamily="49" charset="0"/>
              </a:rPr>
              <a:t>)</a:t>
            </a:r>
          </a:p>
          <a:p>
            <a:br>
              <a:rPr lang="en-GB" sz="2300" b="0" dirty="0">
                <a:solidFill>
                  <a:srgbClr val="000000"/>
                </a:solidFill>
                <a:effectLst/>
                <a:latin typeface="Consolas" panose="020B0609020204030204" pitchFamily="49" charset="0"/>
              </a:rPr>
            </a:br>
            <a:endParaRPr lang="en-GB" sz="23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3539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C7F43-753C-3CCC-8492-1A10FE1F5C6F}"/>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1D83D25-0F3C-8309-A738-A385B92F603B}"/>
              </a:ext>
            </a:extLst>
          </p:cNvPr>
          <p:cNvSpPr/>
          <p:nvPr/>
        </p:nvSpPr>
        <p:spPr>
          <a:xfrm>
            <a:off x="172720" y="1562958"/>
            <a:ext cx="11846560" cy="504753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How to use (basic example)?</a:t>
            </a:r>
          </a:p>
        </p:txBody>
      </p:sp>
      <p:sp>
        <p:nvSpPr>
          <p:cNvPr id="14" name="TextBox 13">
            <a:extLst>
              <a:ext uri="{FF2B5EF4-FFF2-40B4-BE49-F238E27FC236}">
                <a16:creationId xmlns:a16="http://schemas.microsoft.com/office/drawing/2014/main" id="{D44B397C-5BF5-820B-5E3A-ABF10A5355CC}"/>
              </a:ext>
            </a:extLst>
          </p:cNvPr>
          <p:cNvSpPr txBox="1"/>
          <p:nvPr/>
        </p:nvSpPr>
        <p:spPr>
          <a:xfrm>
            <a:off x="465787" y="1836884"/>
            <a:ext cx="12195175" cy="5047536"/>
          </a:xfrm>
          <a:prstGeom prst="rect">
            <a:avLst/>
          </a:prstGeom>
          <a:noFill/>
        </p:spPr>
        <p:txBody>
          <a:bodyPr wrap="square">
            <a:spAutoFit/>
          </a:bodyPr>
          <a:lstStyle/>
          <a:p>
            <a:r>
              <a:rPr lang="en-GB" sz="2300" b="0" dirty="0" err="1">
                <a:solidFill>
                  <a:schemeClr val="bg1">
                    <a:lumMod val="65000"/>
                  </a:schemeClr>
                </a:solidFill>
                <a:effectLst/>
                <a:latin typeface="Consolas" panose="020B0609020204030204" pitchFamily="49" charset="0"/>
              </a:rPr>
              <a:t>wb</a:t>
            </a:r>
            <a:r>
              <a:rPr lang="en-GB" sz="2300" b="0" dirty="0">
                <a:solidFill>
                  <a:schemeClr val="bg1">
                    <a:lumMod val="65000"/>
                  </a:schemeClr>
                </a:solidFill>
                <a:effectLst/>
                <a:latin typeface="Consolas" panose="020B0609020204030204" pitchFamily="49" charset="0"/>
              </a:rPr>
              <a:t>&lt;-</a:t>
            </a:r>
            <a:r>
              <a:rPr lang="en-GB" sz="2300" b="0" dirty="0" err="1">
                <a:solidFill>
                  <a:schemeClr val="bg1">
                    <a:lumMod val="65000"/>
                  </a:schemeClr>
                </a:solidFill>
                <a:effectLst/>
                <a:latin typeface="Consolas" panose="020B0609020204030204" pitchFamily="49" charset="0"/>
              </a:rPr>
              <a:t>wb_workbook</a:t>
            </a:r>
            <a:r>
              <a:rPr lang="en-GB" sz="2300" b="0" dirty="0">
                <a:solidFill>
                  <a:schemeClr val="bg1">
                    <a:lumMod val="65000"/>
                  </a:schemeClr>
                </a:solidFill>
                <a:effectLst/>
                <a:latin typeface="Consolas" panose="020B0609020204030204" pitchFamily="49" charset="0"/>
              </a:rPr>
              <a:t>() </a:t>
            </a:r>
          </a:p>
          <a:p>
            <a:endParaRPr lang="en-GB" sz="2300" b="0" dirty="0">
              <a:solidFill>
                <a:schemeClr val="bg1">
                  <a:lumMod val="65000"/>
                </a:schemeClr>
              </a:solidFill>
              <a:effectLst/>
              <a:latin typeface="Consolas" panose="020B0609020204030204" pitchFamily="49" charset="0"/>
            </a:endParaRPr>
          </a:p>
          <a:p>
            <a:r>
              <a:rPr lang="en-GB" sz="2300" b="0" dirty="0" err="1">
                <a:solidFill>
                  <a:schemeClr val="bg1">
                    <a:lumMod val="65000"/>
                  </a:schemeClr>
                </a:solidFill>
                <a:effectLst/>
                <a:latin typeface="Consolas" panose="020B0609020204030204" pitchFamily="49" charset="0"/>
              </a:rPr>
              <a:t>wb</a:t>
            </a:r>
            <a:r>
              <a:rPr lang="en-GB" sz="2300" b="0" dirty="0">
                <a:solidFill>
                  <a:schemeClr val="bg1">
                    <a:lumMod val="65000"/>
                  </a:schemeClr>
                </a:solidFill>
                <a:effectLst/>
                <a:latin typeface="Consolas" panose="020B0609020204030204" pitchFamily="49" charset="0"/>
              </a:rPr>
              <a:t>&lt;-</a:t>
            </a:r>
            <a:r>
              <a:rPr lang="en-GB" sz="2300" b="0" dirty="0" err="1">
                <a:solidFill>
                  <a:schemeClr val="bg1">
                    <a:lumMod val="65000"/>
                  </a:schemeClr>
                </a:solidFill>
                <a:effectLst/>
                <a:latin typeface="Consolas" panose="020B0609020204030204" pitchFamily="49" charset="0"/>
              </a:rPr>
              <a:t>wb</a:t>
            </a:r>
            <a:r>
              <a:rPr lang="en-GB" sz="2300" b="0" dirty="0">
                <a:solidFill>
                  <a:schemeClr val="bg1">
                    <a:lumMod val="65000"/>
                  </a:schemeClr>
                </a:solidFill>
                <a:effectLst/>
                <a:latin typeface="Consolas" panose="020B0609020204030204" pitchFamily="49" charset="0"/>
              </a:rPr>
              <a:t> |&gt;</a:t>
            </a:r>
          </a:p>
          <a:p>
            <a:r>
              <a:rPr lang="en-GB" sz="2300" b="0" dirty="0">
                <a:solidFill>
                  <a:schemeClr val="bg1">
                    <a:lumMod val="65000"/>
                  </a:schemeClr>
                </a:solidFill>
                <a:effectLst/>
                <a:latin typeface="Consolas" panose="020B0609020204030204" pitchFamily="49" charset="0"/>
              </a:rPr>
              <a:t>  </a:t>
            </a:r>
            <a:r>
              <a:rPr lang="en-GB" sz="2300" b="0" dirty="0" err="1">
                <a:solidFill>
                  <a:schemeClr val="bg1">
                    <a:lumMod val="65000"/>
                  </a:schemeClr>
                </a:solidFill>
                <a:effectLst/>
                <a:latin typeface="Consolas" panose="020B0609020204030204" pitchFamily="49" charset="0"/>
              </a:rPr>
              <a:t>wb_add_worksheet</a:t>
            </a:r>
            <a:r>
              <a:rPr lang="en-GB" sz="2300" b="0" dirty="0">
                <a:solidFill>
                  <a:schemeClr val="bg1">
                    <a:lumMod val="65000"/>
                  </a:schemeClr>
                </a:solidFill>
                <a:effectLst/>
                <a:latin typeface="Consolas" panose="020B0609020204030204" pitchFamily="49" charset="0"/>
              </a:rPr>
              <a:t>(</a:t>
            </a:r>
            <a:r>
              <a:rPr lang="en-GB" sz="2300" b="0" dirty="0" err="1">
                <a:solidFill>
                  <a:schemeClr val="bg1">
                    <a:lumMod val="65000"/>
                  </a:schemeClr>
                </a:solidFill>
                <a:effectLst/>
                <a:latin typeface="Consolas" panose="020B0609020204030204" pitchFamily="49" charset="0"/>
              </a:rPr>
              <a:t>tab_name,tab_color</a:t>
            </a:r>
            <a:r>
              <a:rPr lang="en-GB" sz="2300" b="0" dirty="0">
                <a:solidFill>
                  <a:schemeClr val="bg1">
                    <a:lumMod val="65000"/>
                  </a:schemeClr>
                </a:solidFill>
                <a:effectLst/>
                <a:latin typeface="Consolas" panose="020B0609020204030204" pitchFamily="49" charset="0"/>
              </a:rPr>
              <a:t> = </a:t>
            </a:r>
            <a:r>
              <a:rPr lang="en-GB" sz="2300" b="0" dirty="0" err="1">
                <a:solidFill>
                  <a:schemeClr val="bg1">
                    <a:lumMod val="65000"/>
                  </a:schemeClr>
                </a:solidFill>
                <a:effectLst/>
                <a:latin typeface="Consolas" panose="020B0609020204030204" pitchFamily="49" charset="0"/>
              </a:rPr>
              <a:t>wb_color</a:t>
            </a:r>
            <a:r>
              <a:rPr lang="en-GB" sz="2300" b="0" dirty="0">
                <a:solidFill>
                  <a:schemeClr val="bg1">
                    <a:lumMod val="65000"/>
                  </a:schemeClr>
                </a:solidFill>
                <a:effectLst/>
                <a:latin typeface="Consolas" panose="020B0609020204030204" pitchFamily="49" charset="0"/>
              </a:rPr>
              <a:t>("blue")) |&gt;</a:t>
            </a:r>
          </a:p>
          <a:p>
            <a:r>
              <a:rPr lang="en-GB" sz="2300" b="0" dirty="0">
                <a:solidFill>
                  <a:schemeClr val="bg1">
                    <a:lumMod val="65000"/>
                  </a:schemeClr>
                </a:solidFill>
                <a:effectLst/>
                <a:latin typeface="Consolas" panose="020B0609020204030204" pitchFamily="49" charset="0"/>
              </a:rPr>
              <a:t>  </a:t>
            </a:r>
            <a:r>
              <a:rPr lang="en-GB" sz="2300" b="0" dirty="0" err="1">
                <a:solidFill>
                  <a:schemeClr val="bg1">
                    <a:lumMod val="65000"/>
                  </a:schemeClr>
                </a:solidFill>
                <a:effectLst/>
                <a:latin typeface="Consolas" panose="020B0609020204030204" pitchFamily="49" charset="0"/>
              </a:rPr>
              <a:t>wb_add_data</a:t>
            </a:r>
            <a:r>
              <a:rPr lang="en-GB" sz="2300" b="0" dirty="0">
                <a:solidFill>
                  <a:schemeClr val="bg1">
                    <a:lumMod val="65000"/>
                  </a:schemeClr>
                </a:solidFill>
                <a:effectLst/>
                <a:latin typeface="Consolas" panose="020B0609020204030204" pitchFamily="49" charset="0"/>
              </a:rPr>
              <a:t>(</a:t>
            </a:r>
            <a:r>
              <a:rPr lang="en-GB" sz="2300" b="0" dirty="0" err="1">
                <a:solidFill>
                  <a:schemeClr val="bg1">
                    <a:lumMod val="65000"/>
                  </a:schemeClr>
                </a:solidFill>
                <a:effectLst/>
                <a:latin typeface="Consolas" panose="020B0609020204030204" pitchFamily="49" charset="0"/>
              </a:rPr>
              <a:t>tab_name,iris</a:t>
            </a:r>
            <a:r>
              <a:rPr lang="en-GB" sz="2300" b="0" dirty="0">
                <a:solidFill>
                  <a:schemeClr val="bg1">
                    <a:lumMod val="65000"/>
                  </a:schemeClr>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wb_add_font</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a:t>
            </a:r>
            <a:r>
              <a:rPr lang="en-GB" sz="2300" b="0" dirty="0">
                <a:solidFill>
                  <a:srgbClr val="000000"/>
                </a:solidFill>
                <a:effectLst/>
                <a:latin typeface="Consolas" panose="020B0609020204030204" pitchFamily="49" charset="0"/>
              </a:rPr>
              <a:t>, name=</a:t>
            </a:r>
            <a:r>
              <a:rPr lang="en-GB" sz="2300" b="0" dirty="0">
                <a:solidFill>
                  <a:srgbClr val="A31515"/>
                </a:solidFill>
                <a:effectLst/>
                <a:latin typeface="Consolas" panose="020B0609020204030204" pitchFamily="49" charset="0"/>
              </a:rPr>
              <a:t>"Calibri"</a:t>
            </a:r>
            <a:r>
              <a:rPr lang="en-GB" sz="2300" b="0" dirty="0">
                <a:solidFill>
                  <a:srgbClr val="000000"/>
                </a:solidFill>
                <a:effectLst/>
                <a:latin typeface="Consolas" panose="020B0609020204030204" pitchFamily="49" charset="0"/>
              </a:rPr>
              <a:t>, </a:t>
            </a:r>
          </a:p>
          <a:p>
            <a:r>
              <a:rPr lang="en-GB" sz="2300" dirty="0">
                <a:solidFill>
                  <a:srgbClr val="000000"/>
                </a:solidFill>
                <a:latin typeface="Consolas" panose="020B0609020204030204" pitchFamily="49" charset="0"/>
              </a:rPr>
              <a:t>		</a:t>
            </a:r>
            <a:r>
              <a:rPr lang="en-GB" sz="2300" b="0" dirty="0">
                <a:solidFill>
                  <a:srgbClr val="000000"/>
                </a:solidFill>
                <a:effectLst/>
                <a:latin typeface="Consolas" panose="020B0609020204030204" pitchFamily="49" charset="0"/>
              </a:rPr>
              <a:t>size = </a:t>
            </a:r>
            <a:r>
              <a:rPr lang="en-GB" sz="2300" b="0" dirty="0">
                <a:solidFill>
                  <a:srgbClr val="098658"/>
                </a:solidFill>
                <a:effectLst/>
                <a:latin typeface="Consolas" panose="020B0609020204030204" pitchFamily="49" charset="0"/>
              </a:rPr>
              <a:t>11</a:t>
            </a:r>
            <a:r>
              <a:rPr lang="en-GB" sz="2300" b="0" dirty="0">
                <a:solidFill>
                  <a:srgbClr val="000000"/>
                </a:solidFill>
                <a:effectLst/>
                <a:latin typeface="Consolas" panose="020B0609020204030204" pitchFamily="49" charset="0"/>
              </a:rPr>
              <a:t>, bold = </a:t>
            </a:r>
            <a:r>
              <a:rPr lang="en-GB" sz="2300" b="0" dirty="0">
                <a:solidFill>
                  <a:srgbClr val="A31515"/>
                </a:solidFill>
                <a:effectLst/>
                <a:latin typeface="Consolas" panose="020B0609020204030204" pitchFamily="49" charset="0"/>
              </a:rPr>
              <a:t>"single"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color</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"navy"</a:t>
            </a:r>
            <a:r>
              <a:rPr lang="en-GB" sz="2300" b="0" dirty="0">
                <a:solidFill>
                  <a:srgbClr val="000000"/>
                </a:solidFill>
                <a:effectLst/>
                <a:latin typeface="Consolas" panose="020B0609020204030204" pitchFamily="49" charset="0"/>
              </a:rPr>
              <a:t>) )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wb_add_fill</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dimensions_heading,color</a:t>
            </a:r>
            <a:r>
              <a:rPr lang="en-GB" sz="2300" b="0" dirty="0">
                <a:solidFill>
                  <a:srgbClr val="000000"/>
                </a:solidFill>
                <a:effectLst/>
                <a:latin typeface="Consolas" panose="020B0609020204030204" pitchFamily="49" charset="0"/>
              </a:rPr>
              <a:t> = </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"beige"</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wb_add_border</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wb_set_col_widths</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cols = </a:t>
            </a:r>
            <a:r>
              <a:rPr lang="en-GB" sz="2300" b="0" dirty="0">
                <a:solidFill>
                  <a:srgbClr val="098658"/>
                </a:solidFill>
                <a:effectLst/>
                <a:latin typeface="Consolas" panose="020B0609020204030204" pitchFamily="49" charset="0"/>
              </a:rPr>
              <a:t>1</a:t>
            </a:r>
            <a:r>
              <a:rPr lang="en-GB" sz="2300" b="0" dirty="0">
                <a:solidFill>
                  <a:srgbClr val="0000FF"/>
                </a:solidFill>
                <a:effectLst/>
                <a:latin typeface="Consolas" panose="020B0609020204030204" pitchFamily="49" charset="0"/>
              </a:rPr>
              <a:t>:</a:t>
            </a:r>
            <a:r>
              <a:rPr lang="en-GB" sz="2300" b="0" dirty="0">
                <a:solidFill>
                  <a:srgbClr val="098658"/>
                </a:solidFill>
                <a:effectLst/>
                <a:latin typeface="Consolas" panose="020B0609020204030204" pitchFamily="49" charset="0"/>
              </a:rPr>
              <a:t>5</a:t>
            </a:r>
            <a:r>
              <a:rPr lang="en-GB" sz="2300" b="0" dirty="0">
                <a:solidFill>
                  <a:srgbClr val="000000"/>
                </a:solidFill>
                <a:effectLst/>
                <a:latin typeface="Consolas" panose="020B0609020204030204" pitchFamily="49" charset="0"/>
              </a:rPr>
              <a:t>, widths=c(</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20</a:t>
            </a:r>
            <a:r>
              <a:rPr lang="en-GB" sz="2300" b="0" dirty="0">
                <a:solidFill>
                  <a:srgbClr val="000000"/>
                </a:solidFill>
                <a:effectLst/>
                <a:latin typeface="Consolas" panose="020B0609020204030204" pitchFamily="49" charset="0"/>
              </a:rPr>
              <a:t>))</a:t>
            </a:r>
          </a:p>
          <a:p>
            <a:endParaRPr lang="en-GB" sz="2300" b="0" dirty="0">
              <a:solidFill>
                <a:schemeClr val="bg1">
                  <a:lumMod val="65000"/>
                </a:schemeClr>
              </a:solidFill>
              <a:effectLst/>
              <a:latin typeface="Consolas" panose="020B0609020204030204" pitchFamily="49" charset="0"/>
            </a:endParaRPr>
          </a:p>
          <a:p>
            <a:r>
              <a:rPr lang="en-GB" sz="2300" b="0" dirty="0" err="1">
                <a:solidFill>
                  <a:schemeClr val="bg1">
                    <a:lumMod val="65000"/>
                  </a:schemeClr>
                </a:solidFill>
                <a:effectLst/>
                <a:latin typeface="Consolas" panose="020B0609020204030204" pitchFamily="49" charset="0"/>
              </a:rPr>
              <a:t>wb_save</a:t>
            </a:r>
            <a:r>
              <a:rPr lang="en-GB" sz="2300" b="0" dirty="0">
                <a:solidFill>
                  <a:schemeClr val="bg1">
                    <a:lumMod val="65000"/>
                  </a:schemeClr>
                </a:solidFill>
                <a:effectLst/>
                <a:latin typeface="Consolas" panose="020B0609020204030204" pitchFamily="49" charset="0"/>
              </a:rPr>
              <a:t>(</a:t>
            </a:r>
            <a:r>
              <a:rPr lang="en-GB" sz="2300" b="0" dirty="0" err="1">
                <a:solidFill>
                  <a:schemeClr val="bg1">
                    <a:lumMod val="65000"/>
                  </a:schemeClr>
                </a:solidFill>
                <a:effectLst/>
                <a:latin typeface="Consolas" panose="020B0609020204030204" pitchFamily="49" charset="0"/>
              </a:rPr>
              <a:t>wb</a:t>
            </a:r>
            <a:r>
              <a:rPr lang="en-GB" sz="2300" b="0" dirty="0">
                <a:solidFill>
                  <a:schemeClr val="bg1">
                    <a:lumMod val="65000"/>
                  </a:schemeClr>
                </a:solidFill>
                <a:effectLst/>
                <a:latin typeface="Consolas" panose="020B0609020204030204" pitchFamily="49" charset="0"/>
              </a:rPr>
              <a:t>,"outputs/simple_demo.xlsx", overwrite = TRUE)</a:t>
            </a:r>
          </a:p>
          <a:p>
            <a:br>
              <a:rPr lang="en-GB" sz="2300" b="0" dirty="0">
                <a:solidFill>
                  <a:srgbClr val="000000"/>
                </a:solidFill>
                <a:effectLst/>
                <a:latin typeface="Consolas" panose="020B0609020204030204" pitchFamily="49" charset="0"/>
              </a:rPr>
            </a:br>
            <a:endParaRPr lang="en-GB" sz="23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7110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t>Simple demo</a:t>
            </a:r>
          </a:p>
        </p:txBody>
      </p:sp>
      <p:sp>
        <p:nvSpPr>
          <p:cNvPr id="4" name="Rectangle 3">
            <a:extLst>
              <a:ext uri="{FF2B5EF4-FFF2-40B4-BE49-F238E27FC236}">
                <a16:creationId xmlns:a16="http://schemas.microsoft.com/office/drawing/2014/main" id="{09C57BB5-9BCB-D98C-C983-15D273779A74}"/>
              </a:ext>
            </a:extLst>
          </p:cNvPr>
          <p:cNvSpPr/>
          <p:nvPr/>
        </p:nvSpPr>
        <p:spPr>
          <a:xfrm>
            <a:off x="4774019" y="0"/>
            <a:ext cx="7421156" cy="68580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pic>
        <p:nvPicPr>
          <p:cNvPr id="2" name="Picture 1" descr="Screenshot of the excel spreadsheet which the code on the previous slides created. The \&quot;iris\&quot; dataframe has been printed. The title row has a beige background and the text is blue and bold."/>
          <p:cNvPicPr>
            <a:picLocks noGrp="1" noChangeAspect="1"/>
          </p:cNvPicPr>
          <p:nvPr/>
        </p:nvPicPr>
        <p:blipFill>
          <a:blip r:embed="rId2"/>
          <a:stretch>
            <a:fillRect/>
          </a:stretch>
        </p:blipFill>
        <p:spPr bwMode="auto">
          <a:xfrm>
            <a:off x="3722798" y="150954"/>
            <a:ext cx="9025270" cy="6556092"/>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C7F43-753C-3CCC-8492-1A10FE1F5C6F}"/>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1D83D25-0F3C-8309-A738-A385B92F603B}"/>
              </a:ext>
            </a:extLst>
          </p:cNvPr>
          <p:cNvSpPr/>
          <p:nvPr/>
        </p:nvSpPr>
        <p:spPr>
          <a:xfrm>
            <a:off x="172720" y="1562958"/>
            <a:ext cx="11846560" cy="504753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How to use (basic example)?</a:t>
            </a:r>
          </a:p>
        </p:txBody>
      </p:sp>
      <p:sp>
        <p:nvSpPr>
          <p:cNvPr id="14" name="TextBox 13">
            <a:extLst>
              <a:ext uri="{FF2B5EF4-FFF2-40B4-BE49-F238E27FC236}">
                <a16:creationId xmlns:a16="http://schemas.microsoft.com/office/drawing/2014/main" id="{D44B397C-5BF5-820B-5E3A-ABF10A5355CC}"/>
              </a:ext>
            </a:extLst>
          </p:cNvPr>
          <p:cNvSpPr txBox="1"/>
          <p:nvPr/>
        </p:nvSpPr>
        <p:spPr>
          <a:xfrm>
            <a:off x="465787" y="1836884"/>
            <a:ext cx="12195175" cy="5047536"/>
          </a:xfrm>
          <a:prstGeom prst="rect">
            <a:avLst/>
          </a:prstGeom>
          <a:noFill/>
        </p:spPr>
        <p:txBody>
          <a:bodyPr wrap="square">
            <a:spAutoFit/>
          </a:bodyPr>
          <a:lstStyle/>
          <a:p>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&lt;-</a:t>
            </a:r>
            <a:r>
              <a:rPr lang="en-GB" sz="2300" b="0" dirty="0" err="1">
                <a:solidFill>
                  <a:srgbClr val="000000"/>
                </a:solidFill>
                <a:effectLst/>
                <a:latin typeface="Consolas" panose="020B0609020204030204" pitchFamily="49" charset="0"/>
              </a:rPr>
              <a:t>wb_workbook</a:t>
            </a:r>
            <a:r>
              <a:rPr lang="en-GB" sz="2300" b="0" dirty="0">
                <a:solidFill>
                  <a:srgbClr val="000000"/>
                </a:solidFill>
                <a:effectLst/>
                <a:latin typeface="Consolas" panose="020B0609020204030204" pitchFamily="49" charset="0"/>
              </a:rPr>
              <a:t>() </a:t>
            </a:r>
          </a:p>
          <a:p>
            <a:endParaRPr lang="en-GB" sz="2300" b="0" dirty="0">
              <a:solidFill>
                <a:srgbClr val="000000"/>
              </a:solidFill>
              <a:effectLst/>
              <a:latin typeface="Consolas" panose="020B0609020204030204" pitchFamily="49" charset="0"/>
            </a:endParaRPr>
          </a:p>
          <a:p>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&lt;-</a:t>
            </a:r>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wb_add_worksheet</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tab_name,tab_color</a:t>
            </a:r>
            <a:r>
              <a:rPr lang="en-GB" sz="2300" b="0" dirty="0">
                <a:solidFill>
                  <a:srgbClr val="000000"/>
                </a:solidFill>
                <a:effectLst/>
                <a:latin typeface="Consolas" panose="020B0609020204030204" pitchFamily="49" charset="0"/>
              </a:rPr>
              <a:t> = </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"blue"</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wb_add_data</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tab_name,iris</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wb_add_font</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a:t>
            </a:r>
            <a:r>
              <a:rPr lang="en-GB" sz="2300" b="0" dirty="0">
                <a:solidFill>
                  <a:srgbClr val="000000"/>
                </a:solidFill>
                <a:effectLst/>
                <a:latin typeface="Consolas" panose="020B0609020204030204" pitchFamily="49" charset="0"/>
              </a:rPr>
              <a:t>, name=</a:t>
            </a:r>
            <a:r>
              <a:rPr lang="en-GB" sz="2300" b="0" dirty="0">
                <a:solidFill>
                  <a:srgbClr val="A31515"/>
                </a:solidFill>
                <a:effectLst/>
                <a:latin typeface="Consolas" panose="020B0609020204030204" pitchFamily="49" charset="0"/>
              </a:rPr>
              <a:t>"Calibri"</a:t>
            </a:r>
            <a:r>
              <a:rPr lang="en-GB" sz="2300" b="0" dirty="0">
                <a:solidFill>
                  <a:srgbClr val="000000"/>
                </a:solidFill>
                <a:effectLst/>
                <a:latin typeface="Consolas" panose="020B0609020204030204" pitchFamily="49" charset="0"/>
              </a:rPr>
              <a:t>, </a:t>
            </a:r>
          </a:p>
          <a:p>
            <a:r>
              <a:rPr lang="en-GB" sz="2300" dirty="0">
                <a:solidFill>
                  <a:srgbClr val="000000"/>
                </a:solidFill>
                <a:latin typeface="Consolas" panose="020B0609020204030204" pitchFamily="49" charset="0"/>
              </a:rPr>
              <a:t>		</a:t>
            </a:r>
            <a:r>
              <a:rPr lang="en-GB" sz="2300" b="0" dirty="0">
                <a:solidFill>
                  <a:srgbClr val="000000"/>
                </a:solidFill>
                <a:effectLst/>
                <a:latin typeface="Consolas" panose="020B0609020204030204" pitchFamily="49" charset="0"/>
              </a:rPr>
              <a:t>size = </a:t>
            </a:r>
            <a:r>
              <a:rPr lang="en-GB" sz="2300" b="0" dirty="0">
                <a:solidFill>
                  <a:srgbClr val="098658"/>
                </a:solidFill>
                <a:effectLst/>
                <a:latin typeface="Consolas" panose="020B0609020204030204" pitchFamily="49" charset="0"/>
              </a:rPr>
              <a:t>11</a:t>
            </a:r>
            <a:r>
              <a:rPr lang="en-GB" sz="2300" b="0" dirty="0">
                <a:solidFill>
                  <a:srgbClr val="000000"/>
                </a:solidFill>
                <a:effectLst/>
                <a:latin typeface="Consolas" panose="020B0609020204030204" pitchFamily="49" charset="0"/>
              </a:rPr>
              <a:t>, bold = </a:t>
            </a:r>
            <a:r>
              <a:rPr lang="en-GB" sz="2300" b="0" dirty="0">
                <a:solidFill>
                  <a:srgbClr val="A31515"/>
                </a:solidFill>
                <a:effectLst/>
                <a:latin typeface="Consolas" panose="020B0609020204030204" pitchFamily="49" charset="0"/>
              </a:rPr>
              <a:t>"single"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color</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"navy"</a:t>
            </a:r>
            <a:r>
              <a:rPr lang="en-GB" sz="2300" b="0" dirty="0">
                <a:solidFill>
                  <a:srgbClr val="000000"/>
                </a:solidFill>
                <a:effectLst/>
                <a:latin typeface="Consolas" panose="020B0609020204030204" pitchFamily="49" charset="0"/>
              </a:rPr>
              <a:t>) )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wb_add_fill</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dimensions_heading,color</a:t>
            </a:r>
            <a:r>
              <a:rPr lang="en-GB" sz="2300" b="0" dirty="0">
                <a:solidFill>
                  <a:srgbClr val="000000"/>
                </a:solidFill>
                <a:effectLst/>
                <a:latin typeface="Consolas" panose="020B0609020204030204" pitchFamily="49" charset="0"/>
              </a:rPr>
              <a:t> = </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"beige"</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wb_add_border</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a:t>
            </a:r>
            <a:r>
              <a:rPr lang="en-GB" sz="2300" b="0" dirty="0">
                <a:solidFill>
                  <a:srgbClr val="000000"/>
                </a:solidFill>
                <a:effectLst/>
                <a:latin typeface="Consolas" panose="020B0609020204030204" pitchFamily="49" charset="0"/>
              </a:rPr>
              <a:t>) |&gt;</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wb_set_col_widths</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cols = </a:t>
            </a:r>
            <a:r>
              <a:rPr lang="en-GB" sz="2300" b="0" dirty="0">
                <a:solidFill>
                  <a:srgbClr val="098658"/>
                </a:solidFill>
                <a:effectLst/>
                <a:latin typeface="Consolas" panose="020B0609020204030204" pitchFamily="49" charset="0"/>
              </a:rPr>
              <a:t>1</a:t>
            </a:r>
            <a:r>
              <a:rPr lang="en-GB" sz="2300" b="0" dirty="0">
                <a:solidFill>
                  <a:srgbClr val="0000FF"/>
                </a:solidFill>
                <a:effectLst/>
                <a:latin typeface="Consolas" panose="020B0609020204030204" pitchFamily="49" charset="0"/>
              </a:rPr>
              <a:t>:</a:t>
            </a:r>
            <a:r>
              <a:rPr lang="en-GB" sz="2300" b="0" dirty="0">
                <a:solidFill>
                  <a:srgbClr val="098658"/>
                </a:solidFill>
                <a:effectLst/>
                <a:latin typeface="Consolas" panose="020B0609020204030204" pitchFamily="49" charset="0"/>
              </a:rPr>
              <a:t>5</a:t>
            </a:r>
            <a:r>
              <a:rPr lang="en-GB" sz="2300" b="0" dirty="0">
                <a:solidFill>
                  <a:srgbClr val="000000"/>
                </a:solidFill>
                <a:effectLst/>
                <a:latin typeface="Consolas" panose="020B0609020204030204" pitchFamily="49" charset="0"/>
              </a:rPr>
              <a:t>, widths=c(</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20</a:t>
            </a:r>
            <a:r>
              <a:rPr lang="en-GB" sz="2300" b="0" dirty="0">
                <a:solidFill>
                  <a:srgbClr val="000000"/>
                </a:solidFill>
                <a:effectLst/>
                <a:latin typeface="Consolas" panose="020B0609020204030204" pitchFamily="49" charset="0"/>
              </a:rPr>
              <a:t>))</a:t>
            </a:r>
          </a:p>
          <a:p>
            <a:endParaRPr lang="en-GB" sz="2300" b="0" dirty="0">
              <a:solidFill>
                <a:srgbClr val="000000"/>
              </a:solidFill>
              <a:effectLst/>
              <a:latin typeface="Consolas" panose="020B0609020204030204" pitchFamily="49" charset="0"/>
            </a:endParaRPr>
          </a:p>
          <a:p>
            <a:r>
              <a:rPr lang="en-GB" sz="2300" b="0" dirty="0" err="1">
                <a:solidFill>
                  <a:srgbClr val="000000"/>
                </a:solidFill>
                <a:effectLst/>
                <a:latin typeface="Consolas" panose="020B0609020204030204" pitchFamily="49" charset="0"/>
              </a:rPr>
              <a:t>wb_save</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"outputs/simple_demo.xlsx"</a:t>
            </a:r>
            <a:r>
              <a:rPr lang="en-GB" sz="2300" b="0" dirty="0">
                <a:solidFill>
                  <a:srgbClr val="000000"/>
                </a:solidFill>
                <a:effectLst/>
                <a:latin typeface="Consolas" panose="020B0609020204030204" pitchFamily="49" charset="0"/>
              </a:rPr>
              <a:t>, overwrite = </a:t>
            </a:r>
            <a:r>
              <a:rPr lang="en-GB" sz="2300" b="0" dirty="0">
                <a:solidFill>
                  <a:srgbClr val="0000FF"/>
                </a:solidFill>
                <a:effectLst/>
                <a:latin typeface="Consolas" panose="020B0609020204030204" pitchFamily="49" charset="0"/>
              </a:rPr>
              <a:t>TRUE</a:t>
            </a:r>
            <a:r>
              <a:rPr lang="en-GB" sz="2300" b="0" dirty="0">
                <a:solidFill>
                  <a:srgbClr val="000000"/>
                </a:solidFill>
                <a:effectLst/>
                <a:latin typeface="Consolas" panose="020B0609020204030204" pitchFamily="49" charset="0"/>
              </a:rPr>
              <a:t>)</a:t>
            </a:r>
          </a:p>
          <a:p>
            <a:br>
              <a:rPr lang="en-GB" sz="2300" b="0" dirty="0">
                <a:solidFill>
                  <a:srgbClr val="000000"/>
                </a:solidFill>
                <a:effectLst/>
                <a:latin typeface="Consolas" panose="020B0609020204030204" pitchFamily="49" charset="0"/>
              </a:rPr>
            </a:br>
            <a:endParaRPr lang="en-GB" sz="2300" b="0" dirty="0">
              <a:solidFill>
                <a:srgbClr val="000000"/>
              </a:solidFill>
              <a:effectLst/>
              <a:latin typeface="Consolas" panose="020B0609020204030204" pitchFamily="49" charset="0"/>
            </a:endParaRP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557228" y="1105354"/>
            <a:ext cx="11446459" cy="563578"/>
          </a:xfrm>
        </p:spPr>
        <p:txBody>
          <a:bodyPr/>
          <a:lstStyle/>
          <a:p>
            <a:pPr marL="0" lvl="0" indent="0">
              <a:buNone/>
            </a:pPr>
            <a:r>
              <a:rPr dirty="0"/>
              <a:t>piping syntax- these functions do not modify in </a:t>
            </a:r>
            <a:r>
              <a:rPr dirty="0" err="1"/>
              <a:t>plac</a:t>
            </a:r>
            <a:r>
              <a:rPr lang="en-GB" dirty="0"/>
              <a:t>e</a:t>
            </a:r>
            <a:endParaRPr dirty="0"/>
          </a:p>
        </p:txBody>
      </p:sp>
    </p:spTree>
    <p:extLst>
      <p:ext uri="{BB962C8B-B14F-4D97-AF65-F5344CB8AC3E}">
        <p14:creationId xmlns:p14="http://schemas.microsoft.com/office/powerpoint/2010/main" val="133374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2D0F7416-32A4-B74B-5665-CF8EBE6CC095}"/>
              </a:ext>
            </a:extLst>
          </p:cNvPr>
          <p:cNvSpPr>
            <a:spLocks noGrp="1"/>
          </p:cNvSpPr>
          <p:nvPr>
            <p:ph type="ctrTitle"/>
          </p:nvPr>
        </p:nvSpPr>
        <p:spPr>
          <a:xfrm>
            <a:off x="276225" y="245534"/>
            <a:ext cx="7315200" cy="3183467"/>
          </a:xfrm>
          <a:prstGeom prst="rect">
            <a:avLst/>
          </a:prstGeom>
        </p:spPr>
        <p:txBody>
          <a:bodyPr/>
          <a:lstStyle/>
          <a:p>
            <a:pPr marL="0" lvl="0" indent="0">
              <a:buNone/>
            </a:pPr>
            <a: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C7F43-753C-3CCC-8492-1A10FE1F5C6F}"/>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1D83D25-0F3C-8309-A738-A385B92F603B}"/>
              </a:ext>
            </a:extLst>
          </p:cNvPr>
          <p:cNvSpPr/>
          <p:nvPr/>
        </p:nvSpPr>
        <p:spPr>
          <a:xfrm>
            <a:off x="172720" y="1562958"/>
            <a:ext cx="11846560" cy="5047536"/>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How to use (basic example)?</a:t>
            </a:r>
          </a:p>
        </p:txBody>
      </p:sp>
      <p:sp>
        <p:nvSpPr>
          <p:cNvPr id="14" name="TextBox 13">
            <a:extLst>
              <a:ext uri="{FF2B5EF4-FFF2-40B4-BE49-F238E27FC236}">
                <a16:creationId xmlns:a16="http://schemas.microsoft.com/office/drawing/2014/main" id="{D44B397C-5BF5-820B-5E3A-ABF10A5355CC}"/>
              </a:ext>
            </a:extLst>
          </p:cNvPr>
          <p:cNvSpPr txBox="1"/>
          <p:nvPr/>
        </p:nvSpPr>
        <p:spPr>
          <a:xfrm>
            <a:off x="465787" y="1836884"/>
            <a:ext cx="12195175" cy="4339650"/>
          </a:xfrm>
          <a:prstGeom prst="rect">
            <a:avLst/>
          </a:prstGeom>
          <a:noFill/>
        </p:spPr>
        <p:txBody>
          <a:bodyPr wrap="square">
            <a:spAutoFit/>
          </a:bodyPr>
          <a:lstStyle/>
          <a:p>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&lt;-</a:t>
            </a:r>
            <a:r>
              <a:rPr lang="en-GB" sz="2300" b="0" dirty="0" err="1">
                <a:solidFill>
                  <a:srgbClr val="000000"/>
                </a:solidFill>
                <a:effectLst/>
                <a:latin typeface="Consolas" panose="020B0609020204030204" pitchFamily="49" charset="0"/>
              </a:rPr>
              <a:t>wb_workbook</a:t>
            </a:r>
            <a:r>
              <a:rPr lang="en-GB" sz="2300" b="0" dirty="0">
                <a:solidFill>
                  <a:srgbClr val="000000"/>
                </a:solidFill>
                <a:effectLst/>
                <a:latin typeface="Consolas" panose="020B0609020204030204" pitchFamily="49" charset="0"/>
              </a:rPr>
              <a:t>() </a:t>
            </a:r>
          </a:p>
          <a:p>
            <a:br>
              <a:rPr lang="en-GB" sz="2300" b="0" dirty="0">
                <a:solidFill>
                  <a:srgbClr val="000000"/>
                </a:solidFill>
                <a:effectLst/>
                <a:latin typeface="Consolas" panose="020B0609020204030204" pitchFamily="49" charset="0"/>
              </a:rPr>
            </a:br>
            <a:r>
              <a:rPr lang="en-GB" sz="2300" b="0" dirty="0" err="1">
                <a:solidFill>
                  <a:srgbClr val="000000"/>
                </a:solidFill>
                <a:effectLst/>
                <a:latin typeface="Consolas" panose="020B0609020204030204" pitchFamily="49" charset="0"/>
              </a:rPr>
              <a:t>wb</a:t>
            </a:r>
            <a:r>
              <a:rPr lang="en-GB" sz="2300" b="0" dirty="0">
                <a:solidFill>
                  <a:srgbClr val="000000"/>
                </a:solidFill>
                <a:effectLst/>
                <a:latin typeface="Consolas" panose="020B0609020204030204" pitchFamily="49" charset="0"/>
              </a:rPr>
              <a:t> </a:t>
            </a:r>
            <a:r>
              <a:rPr lang="en-GB" sz="2300" b="0" dirty="0">
                <a:solidFill>
                  <a:srgbClr val="0000FF"/>
                </a:solidFill>
                <a:effectLst/>
                <a:latin typeface="Consolas" panose="020B0609020204030204" pitchFamily="49" charset="0"/>
              </a:rPr>
              <a:t>$</a:t>
            </a:r>
            <a:r>
              <a:rPr lang="en-GB" sz="2300" b="0" dirty="0">
                <a:solidFill>
                  <a:srgbClr val="000000"/>
                </a:solidFill>
                <a:effectLst/>
                <a:latin typeface="Consolas" panose="020B0609020204030204" pitchFamily="49" charset="0"/>
              </a:rPr>
              <a:t> </a:t>
            </a: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add_worksheet</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tab_name,tab_color</a:t>
            </a:r>
            <a:r>
              <a:rPr lang="en-GB" sz="2300" b="0" dirty="0">
                <a:solidFill>
                  <a:srgbClr val="000000"/>
                </a:solidFill>
                <a:effectLst/>
                <a:latin typeface="Consolas" panose="020B0609020204030204" pitchFamily="49" charset="0"/>
              </a:rPr>
              <a:t> = </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"blue"</a:t>
            </a:r>
            <a:r>
              <a:rPr lang="en-GB" sz="2300" b="0" dirty="0">
                <a:solidFill>
                  <a:srgbClr val="000000"/>
                </a:solidFill>
                <a:effectLst/>
                <a:latin typeface="Consolas" panose="020B0609020204030204" pitchFamily="49" charset="0"/>
              </a:rPr>
              <a:t>)) </a:t>
            </a:r>
            <a:r>
              <a:rPr lang="en-GB" sz="2300" b="0" dirty="0">
                <a:solidFill>
                  <a:srgbClr val="0000FF"/>
                </a:solidFill>
                <a:effectLst/>
                <a:latin typeface="Consolas" panose="020B0609020204030204" pitchFamily="49" charset="0"/>
              </a:rPr>
              <a:t>$</a:t>
            </a:r>
            <a:endParaRPr lang="en-GB" sz="2300" b="0" dirty="0">
              <a:solidFill>
                <a:srgbClr val="000000"/>
              </a:solidFill>
              <a:effectLst/>
              <a:latin typeface="Consolas" panose="020B0609020204030204" pitchFamily="49" charset="0"/>
            </a:endParaRP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add_data</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tab_name,iris</a:t>
            </a:r>
            <a:r>
              <a:rPr lang="en-GB" sz="2300" b="0" dirty="0">
                <a:solidFill>
                  <a:srgbClr val="000000"/>
                </a:solidFill>
                <a:effectLst/>
                <a:latin typeface="Consolas" panose="020B0609020204030204" pitchFamily="49" charset="0"/>
              </a:rPr>
              <a:t>)</a:t>
            </a:r>
            <a:r>
              <a:rPr lang="en-GB" sz="2300" b="0" dirty="0">
                <a:solidFill>
                  <a:srgbClr val="0000FF"/>
                </a:solidFill>
                <a:effectLst/>
                <a:latin typeface="Consolas" panose="020B0609020204030204" pitchFamily="49" charset="0"/>
              </a:rPr>
              <a:t>$</a:t>
            </a:r>
            <a:endParaRPr lang="en-GB" sz="2300" b="0" dirty="0">
              <a:solidFill>
                <a:srgbClr val="000000"/>
              </a:solidFill>
              <a:effectLst/>
              <a:latin typeface="Consolas" panose="020B0609020204030204" pitchFamily="49" charset="0"/>
            </a:endParaRP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add_font</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a:t>
            </a:r>
            <a:r>
              <a:rPr lang="en-GB" sz="2300" b="0" dirty="0">
                <a:solidFill>
                  <a:srgbClr val="000000"/>
                </a:solidFill>
                <a:effectLst/>
                <a:latin typeface="Consolas" panose="020B0609020204030204" pitchFamily="49" charset="0"/>
              </a:rPr>
              <a:t>, name=</a:t>
            </a:r>
            <a:r>
              <a:rPr lang="en-GB" sz="2300" b="0" dirty="0">
                <a:solidFill>
                  <a:srgbClr val="A31515"/>
                </a:solidFill>
                <a:effectLst/>
                <a:latin typeface="Consolas" panose="020B0609020204030204" pitchFamily="49" charset="0"/>
              </a:rPr>
              <a:t>"Calibri"</a:t>
            </a:r>
            <a:r>
              <a:rPr lang="en-GB" sz="2300" b="0" dirty="0">
                <a:solidFill>
                  <a:srgbClr val="000000"/>
                </a:solidFill>
                <a:effectLst/>
                <a:latin typeface="Consolas" panose="020B0609020204030204" pitchFamily="49" charset="0"/>
              </a:rPr>
              <a:t>, size = </a:t>
            </a:r>
            <a:r>
              <a:rPr lang="en-GB" sz="2300" b="0" dirty="0">
                <a:solidFill>
                  <a:srgbClr val="098658"/>
                </a:solidFill>
                <a:effectLst/>
                <a:latin typeface="Consolas" panose="020B0609020204030204" pitchFamily="49" charset="0"/>
              </a:rPr>
              <a:t>11</a:t>
            </a:r>
            <a:r>
              <a:rPr lang="en-GB" sz="2300" b="0" dirty="0">
                <a:solidFill>
                  <a:srgbClr val="000000"/>
                </a:solidFill>
                <a:effectLst/>
                <a:latin typeface="Consolas" panose="020B0609020204030204" pitchFamily="49" charset="0"/>
              </a:rPr>
              <a:t>, bold = </a:t>
            </a:r>
            <a:r>
              <a:rPr lang="en-GB" sz="2300" b="0" dirty="0">
                <a:solidFill>
                  <a:srgbClr val="A31515"/>
                </a:solidFill>
                <a:effectLst/>
                <a:latin typeface="Consolas" panose="020B0609020204030204" pitchFamily="49" charset="0"/>
              </a:rPr>
              <a:t>"single"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color</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"navy"</a:t>
            </a:r>
            <a:r>
              <a:rPr lang="en-GB" sz="2300" b="0" dirty="0">
                <a:solidFill>
                  <a:srgbClr val="000000"/>
                </a:solidFill>
                <a:effectLst/>
                <a:latin typeface="Consolas" panose="020B0609020204030204" pitchFamily="49" charset="0"/>
              </a:rPr>
              <a:t>) ) </a:t>
            </a:r>
            <a:r>
              <a:rPr lang="en-GB" sz="2300" b="0" dirty="0">
                <a:solidFill>
                  <a:srgbClr val="0000FF"/>
                </a:solidFill>
                <a:effectLst/>
                <a:latin typeface="Consolas" panose="020B0609020204030204" pitchFamily="49" charset="0"/>
              </a:rPr>
              <a:t>$</a:t>
            </a:r>
            <a:endParaRPr lang="en-GB" sz="2300" b="0" dirty="0">
              <a:solidFill>
                <a:srgbClr val="000000"/>
              </a:solidFill>
              <a:effectLst/>
              <a:latin typeface="Consolas" panose="020B0609020204030204" pitchFamily="49" charset="0"/>
            </a:endParaRP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add_fill</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dimensions_heading,color</a:t>
            </a:r>
            <a:r>
              <a:rPr lang="en-GB" sz="2300" b="0" dirty="0">
                <a:solidFill>
                  <a:srgbClr val="000000"/>
                </a:solidFill>
                <a:effectLst/>
                <a:latin typeface="Consolas" panose="020B0609020204030204" pitchFamily="49" charset="0"/>
              </a:rPr>
              <a:t> = </a:t>
            </a:r>
            <a:r>
              <a:rPr lang="en-GB" sz="2300" b="0" dirty="0" err="1">
                <a:solidFill>
                  <a:srgbClr val="000000"/>
                </a:solidFill>
                <a:effectLst/>
                <a:latin typeface="Consolas" panose="020B0609020204030204" pitchFamily="49" charset="0"/>
              </a:rPr>
              <a:t>wb_color</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"beige"</a:t>
            </a:r>
            <a:r>
              <a:rPr lang="en-GB" sz="2300" b="0" dirty="0">
                <a:solidFill>
                  <a:srgbClr val="000000"/>
                </a:solidFill>
                <a:effectLst/>
                <a:latin typeface="Consolas" panose="020B0609020204030204" pitchFamily="49" charset="0"/>
              </a:rPr>
              <a:t>)) </a:t>
            </a:r>
            <a:r>
              <a:rPr lang="en-GB" sz="2300" b="0" dirty="0">
                <a:solidFill>
                  <a:srgbClr val="0000FF"/>
                </a:solidFill>
                <a:effectLst/>
                <a:latin typeface="Consolas" panose="020B0609020204030204" pitchFamily="49" charset="0"/>
              </a:rPr>
              <a:t>$</a:t>
            </a:r>
            <a:endParaRPr lang="en-GB" sz="2300" b="0" dirty="0">
              <a:solidFill>
                <a:srgbClr val="000000"/>
              </a:solidFill>
              <a:effectLst/>
              <a:latin typeface="Consolas" panose="020B0609020204030204" pitchFamily="49" charset="0"/>
            </a:endParaRP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add_border</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dimensions_heading</a:t>
            </a:r>
            <a:r>
              <a:rPr lang="en-GB" sz="2300" b="0" dirty="0">
                <a:solidFill>
                  <a:srgbClr val="000000"/>
                </a:solidFill>
                <a:effectLst/>
                <a:latin typeface="Consolas" panose="020B0609020204030204" pitchFamily="49" charset="0"/>
              </a:rPr>
              <a:t>) </a:t>
            </a:r>
            <a:r>
              <a:rPr lang="en-GB" sz="2300" b="0" dirty="0">
                <a:solidFill>
                  <a:srgbClr val="0000FF"/>
                </a:solidFill>
                <a:effectLst/>
                <a:latin typeface="Consolas" panose="020B0609020204030204" pitchFamily="49" charset="0"/>
              </a:rPr>
              <a:t>$</a:t>
            </a:r>
            <a:endParaRPr lang="en-GB" sz="2300" b="0" dirty="0">
              <a:solidFill>
                <a:srgbClr val="000000"/>
              </a:solidFill>
              <a:effectLst/>
              <a:latin typeface="Consolas" panose="020B0609020204030204" pitchFamily="49" charset="0"/>
            </a:endParaRPr>
          </a:p>
          <a:p>
            <a:r>
              <a:rPr lang="en-GB" sz="2300" b="0" dirty="0">
                <a:solidFill>
                  <a:srgbClr val="000000"/>
                </a:solidFill>
                <a:effectLst/>
                <a:latin typeface="Consolas" panose="020B0609020204030204" pitchFamily="49" charset="0"/>
              </a:rPr>
              <a:t>  </a:t>
            </a:r>
            <a:r>
              <a:rPr lang="en-GB" sz="2300" b="0" dirty="0" err="1">
                <a:solidFill>
                  <a:srgbClr val="000000"/>
                </a:solidFill>
                <a:effectLst/>
                <a:latin typeface="Consolas" panose="020B0609020204030204" pitchFamily="49" charset="0"/>
              </a:rPr>
              <a:t>set_col_widths</a:t>
            </a:r>
            <a:r>
              <a:rPr lang="en-GB" sz="2300" b="0" dirty="0">
                <a:solidFill>
                  <a:srgbClr val="000000"/>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tab_name</a:t>
            </a:r>
            <a:r>
              <a:rPr lang="en-GB" sz="2300" b="0" dirty="0">
                <a:solidFill>
                  <a:srgbClr val="000000"/>
                </a:solidFill>
                <a:effectLst/>
                <a:latin typeface="Consolas" panose="020B0609020204030204" pitchFamily="49" charset="0"/>
              </a:rPr>
              <a:t>, cols = </a:t>
            </a:r>
            <a:r>
              <a:rPr lang="en-GB" sz="2300" b="0" dirty="0">
                <a:solidFill>
                  <a:srgbClr val="098658"/>
                </a:solidFill>
                <a:effectLst/>
                <a:latin typeface="Consolas" panose="020B0609020204030204" pitchFamily="49" charset="0"/>
              </a:rPr>
              <a:t>1</a:t>
            </a:r>
            <a:r>
              <a:rPr lang="en-GB" sz="2300" b="0" dirty="0">
                <a:solidFill>
                  <a:srgbClr val="0000FF"/>
                </a:solidFill>
                <a:effectLst/>
                <a:latin typeface="Consolas" panose="020B0609020204030204" pitchFamily="49" charset="0"/>
              </a:rPr>
              <a:t>:</a:t>
            </a:r>
            <a:r>
              <a:rPr lang="en-GB" sz="2300" b="0" dirty="0">
                <a:solidFill>
                  <a:srgbClr val="098658"/>
                </a:solidFill>
                <a:effectLst/>
                <a:latin typeface="Consolas" panose="020B0609020204030204" pitchFamily="49" charset="0"/>
              </a:rPr>
              <a:t>5</a:t>
            </a:r>
            <a:r>
              <a:rPr lang="en-GB" sz="2300" b="0" dirty="0">
                <a:solidFill>
                  <a:srgbClr val="000000"/>
                </a:solidFill>
                <a:effectLst/>
                <a:latin typeface="Consolas" panose="020B0609020204030204" pitchFamily="49" charset="0"/>
              </a:rPr>
              <a:t>, widths=c(</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10</a:t>
            </a:r>
            <a:r>
              <a:rPr lang="en-GB" sz="2300" b="0" dirty="0">
                <a:solidFill>
                  <a:srgbClr val="000000"/>
                </a:solidFill>
                <a:effectLst/>
                <a:latin typeface="Consolas" panose="020B0609020204030204" pitchFamily="49" charset="0"/>
              </a:rPr>
              <a:t>,</a:t>
            </a:r>
            <a:r>
              <a:rPr lang="en-GB" sz="2300" b="0" dirty="0">
                <a:solidFill>
                  <a:srgbClr val="098658"/>
                </a:solidFill>
                <a:effectLst/>
                <a:latin typeface="Consolas" panose="020B0609020204030204" pitchFamily="49" charset="0"/>
              </a:rPr>
              <a:t>20</a:t>
            </a:r>
            <a:r>
              <a:rPr lang="en-GB" sz="2300" b="0" dirty="0">
                <a:solidFill>
                  <a:srgbClr val="000000"/>
                </a:solidFill>
                <a:effectLst/>
                <a:latin typeface="Consolas" panose="020B0609020204030204" pitchFamily="49" charset="0"/>
              </a:rPr>
              <a:t>))</a:t>
            </a:r>
          </a:p>
          <a:p>
            <a:r>
              <a:rPr lang="en-GB" sz="2300" b="0" dirty="0" err="1">
                <a:solidFill>
                  <a:srgbClr val="000000"/>
                </a:solidFill>
                <a:effectLst/>
                <a:latin typeface="Consolas" panose="020B0609020204030204" pitchFamily="49" charset="0"/>
              </a:rPr>
              <a:t>wb</a:t>
            </a:r>
            <a:r>
              <a:rPr lang="en-GB" sz="2300" b="0" dirty="0" err="1">
                <a:solidFill>
                  <a:srgbClr val="0000FF"/>
                </a:solidFill>
                <a:effectLst/>
                <a:latin typeface="Consolas" panose="020B0609020204030204" pitchFamily="49" charset="0"/>
              </a:rPr>
              <a:t>$</a:t>
            </a:r>
            <a:r>
              <a:rPr lang="en-GB" sz="2300" b="0" dirty="0" err="1">
                <a:solidFill>
                  <a:srgbClr val="000000"/>
                </a:solidFill>
                <a:effectLst/>
                <a:latin typeface="Consolas" panose="020B0609020204030204" pitchFamily="49" charset="0"/>
              </a:rPr>
              <a:t>save</a:t>
            </a:r>
            <a:r>
              <a:rPr lang="en-GB" sz="2300" b="0" dirty="0">
                <a:solidFill>
                  <a:srgbClr val="000000"/>
                </a:solidFill>
                <a:effectLst/>
                <a:latin typeface="Consolas" panose="020B0609020204030204" pitchFamily="49" charset="0"/>
              </a:rPr>
              <a:t>(</a:t>
            </a:r>
            <a:r>
              <a:rPr lang="en-GB" sz="2300" b="0" dirty="0">
                <a:solidFill>
                  <a:srgbClr val="A31515"/>
                </a:solidFill>
                <a:effectLst/>
                <a:latin typeface="Consolas" panose="020B0609020204030204" pitchFamily="49" charset="0"/>
              </a:rPr>
              <a:t>"outputs/simple_demo.xlsx"</a:t>
            </a:r>
            <a:r>
              <a:rPr lang="en-GB" sz="2300" b="0" dirty="0">
                <a:solidFill>
                  <a:srgbClr val="000000"/>
                </a:solidFill>
                <a:effectLst/>
                <a:latin typeface="Consolas" panose="020B0609020204030204" pitchFamily="49" charset="0"/>
              </a:rPr>
              <a:t>, overwrite = </a:t>
            </a:r>
            <a:r>
              <a:rPr lang="en-GB" sz="2300" b="0" dirty="0">
                <a:solidFill>
                  <a:srgbClr val="0000FF"/>
                </a:solidFill>
                <a:effectLst/>
                <a:latin typeface="Consolas" panose="020B0609020204030204" pitchFamily="49" charset="0"/>
              </a:rPr>
              <a:t>TRUE</a:t>
            </a:r>
            <a:r>
              <a:rPr lang="en-GB" sz="2300" b="0" dirty="0">
                <a:solidFill>
                  <a:srgbClr val="000000"/>
                </a:solidFill>
                <a:effectLst/>
                <a:latin typeface="Consolas" panose="020B0609020204030204" pitchFamily="49" charset="0"/>
              </a:rPr>
              <a:t>)</a:t>
            </a:r>
            <a:br>
              <a:rPr lang="en-GB" sz="2300" b="0" dirty="0">
                <a:solidFill>
                  <a:srgbClr val="000000"/>
                </a:solidFill>
                <a:effectLst/>
                <a:latin typeface="Consolas" panose="020B0609020204030204" pitchFamily="49" charset="0"/>
              </a:rPr>
            </a:br>
            <a:endParaRPr lang="en-GB" sz="2300" b="0" dirty="0">
              <a:solidFill>
                <a:srgbClr val="000000"/>
              </a:solidFill>
              <a:effectLst/>
              <a:latin typeface="Consolas" panose="020B0609020204030204" pitchFamily="49" charset="0"/>
            </a:endParaRPr>
          </a:p>
        </p:txBody>
      </p:sp>
      <p:sp>
        <p:nvSpPr>
          <p:cNvPr id="5" name="Content Placeholder 2">
            <a:extLst>
              <a:ext uri="{FF2B5EF4-FFF2-40B4-BE49-F238E27FC236}">
                <a16:creationId xmlns:a16="http://schemas.microsoft.com/office/drawing/2014/main" id="{1D64C24A-E5E4-CCC3-FAD2-C88EA8FF5B00}"/>
              </a:ext>
            </a:extLst>
          </p:cNvPr>
          <p:cNvSpPr txBox="1">
            <a:spLocks/>
          </p:cNvSpPr>
          <p:nvPr/>
        </p:nvSpPr>
        <p:spPr>
          <a:xfrm>
            <a:off x="557228" y="1105354"/>
            <a:ext cx="11446459" cy="563578"/>
          </a:xfrm>
          <a:prstGeom prst="rect">
            <a:avLst/>
          </a:prstGeom>
        </p:spPr>
        <p:txBody>
          <a:bodyPr/>
          <a:lstStyle>
            <a:lvl1pPr marL="457209" indent="-457209" algn="l" defTabSz="457209" rtl="0" eaLnBrk="1" latinLnBrk="0" hangingPunct="1">
              <a:spcBef>
                <a:spcPct val="20000"/>
              </a:spcBef>
              <a:buFont typeface="Arial"/>
              <a:buChar char="•"/>
              <a:defRPr sz="2667" kern="1200">
                <a:solidFill>
                  <a:schemeClr val="tx1"/>
                </a:solidFill>
                <a:latin typeface="Arial" panose="020B0604020202020204" pitchFamily="34" charset="0"/>
                <a:ea typeface="+mn-ea"/>
                <a:cs typeface="Arial" panose="020B0604020202020204" pitchFamily="34" charset="0"/>
              </a:defRPr>
            </a:lvl1pPr>
            <a:lvl2pPr marL="914416" indent="-457209" algn="l" defTabSz="457209"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371625" indent="-457209" algn="l" defTabSz="457209" rtl="0" eaLnBrk="1" latinLnBrk="0" hangingPunct="1">
              <a:spcBef>
                <a:spcPct val="20000"/>
              </a:spcBef>
              <a:buFont typeface="Arial"/>
              <a:buChar char="•"/>
              <a:defRPr sz="1867" kern="1200">
                <a:solidFill>
                  <a:schemeClr val="tx1"/>
                </a:solidFill>
                <a:latin typeface="Arial" panose="020B0604020202020204" pitchFamily="34" charset="0"/>
                <a:ea typeface="+mn-ea"/>
                <a:cs typeface="Arial" panose="020B0604020202020204" pitchFamily="34" charset="0"/>
              </a:defRPr>
            </a:lvl3pPr>
            <a:lvl4pPr marL="1828834" indent="-457209" algn="l" defTabSz="457209"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286042" indent="-457209" algn="l" defTabSz="457209"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743250" indent="-457209" algn="l" defTabSz="457209" rtl="0" eaLnBrk="1" latinLnBrk="0" hangingPunct="1">
              <a:spcBef>
                <a:spcPct val="20000"/>
              </a:spcBef>
              <a:buFont typeface="Arial"/>
              <a:buChar char="•"/>
              <a:defRPr sz="2000" kern="1200">
                <a:solidFill>
                  <a:schemeClr val="tx1"/>
                </a:solidFill>
                <a:latin typeface="+mn-lt"/>
                <a:ea typeface="+mn-ea"/>
                <a:cs typeface="+mn-cs"/>
              </a:defRPr>
            </a:lvl6pPr>
            <a:lvl7pPr marL="3200459" indent="-457209" algn="l" defTabSz="457209" rtl="0" eaLnBrk="1" latinLnBrk="0" hangingPunct="1">
              <a:spcBef>
                <a:spcPct val="20000"/>
              </a:spcBef>
              <a:buFont typeface="Arial"/>
              <a:buChar char="•"/>
              <a:defRPr sz="2000" kern="1200">
                <a:solidFill>
                  <a:schemeClr val="tx1"/>
                </a:solidFill>
                <a:latin typeface="+mn-lt"/>
                <a:ea typeface="+mn-ea"/>
                <a:cs typeface="+mn-cs"/>
              </a:defRPr>
            </a:lvl7pPr>
            <a:lvl8pPr marL="3657667" indent="-457209" algn="l" defTabSz="457209" rtl="0" eaLnBrk="1" latinLnBrk="0" hangingPunct="1">
              <a:spcBef>
                <a:spcPct val="20000"/>
              </a:spcBef>
              <a:buFont typeface="Arial"/>
              <a:buChar char="•"/>
              <a:defRPr sz="2000" kern="1200">
                <a:solidFill>
                  <a:schemeClr val="tx1"/>
                </a:solidFill>
                <a:latin typeface="+mn-lt"/>
                <a:ea typeface="+mn-ea"/>
                <a:cs typeface="+mn-cs"/>
              </a:defRPr>
            </a:lvl8pPr>
            <a:lvl9pPr marL="4114875" indent="-457209" algn="l" defTabSz="45720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a:t>chaining syntax- these functions modify in place</a:t>
            </a:r>
            <a:endParaRPr lang="en-GB" dirty="0"/>
          </a:p>
        </p:txBody>
      </p:sp>
    </p:spTree>
    <p:extLst>
      <p:ext uri="{BB962C8B-B14F-4D97-AF65-F5344CB8AC3E}">
        <p14:creationId xmlns:p14="http://schemas.microsoft.com/office/powerpoint/2010/main" val="179330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Building up complexity</a:t>
            </a:r>
          </a:p>
        </p:txBody>
      </p:sp>
      <p:grpSp>
        <p:nvGrpSpPr>
          <p:cNvPr id="29" name="Group 28">
            <a:extLst>
              <a:ext uri="{FF2B5EF4-FFF2-40B4-BE49-F238E27FC236}">
                <a16:creationId xmlns:a16="http://schemas.microsoft.com/office/drawing/2014/main" id="{463BE6FF-1BE9-9F0D-AACB-E03C2FC75A02}"/>
              </a:ext>
            </a:extLst>
          </p:cNvPr>
          <p:cNvGrpSpPr/>
          <p:nvPr/>
        </p:nvGrpSpPr>
        <p:grpSpPr>
          <a:xfrm>
            <a:off x="465786" y="1071462"/>
            <a:ext cx="2612694" cy="3038433"/>
            <a:chOff x="465786" y="1071462"/>
            <a:chExt cx="2612694" cy="3038433"/>
          </a:xfrm>
        </p:grpSpPr>
        <p:sp>
          <p:nvSpPr>
            <p:cNvPr id="2" name="Rectangle 1">
              <a:extLst>
                <a:ext uri="{FF2B5EF4-FFF2-40B4-BE49-F238E27FC236}">
                  <a16:creationId xmlns:a16="http://schemas.microsoft.com/office/drawing/2014/main" id="{C3A9175B-0BC0-CA61-13D4-C13E19ABD7B8}"/>
                </a:ext>
              </a:extLst>
            </p:cNvPr>
            <p:cNvSpPr/>
            <p:nvPr/>
          </p:nvSpPr>
          <p:spPr>
            <a:xfrm>
              <a:off x="465787" y="1071462"/>
              <a:ext cx="2612693"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3" name="Rectangle 2">
              <a:extLst>
                <a:ext uri="{FF2B5EF4-FFF2-40B4-BE49-F238E27FC236}">
                  <a16:creationId xmlns:a16="http://schemas.microsoft.com/office/drawing/2014/main" id="{473350AD-C969-1ACC-30B7-0C2E9CCF0DED}"/>
                </a:ext>
              </a:extLst>
            </p:cNvPr>
            <p:cNvSpPr/>
            <p:nvPr/>
          </p:nvSpPr>
          <p:spPr>
            <a:xfrm>
              <a:off x="465786" y="1440887"/>
              <a:ext cx="2612693"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Main body</a:t>
              </a:r>
            </a:p>
          </p:txBody>
        </p:sp>
        <p:sp>
          <p:nvSpPr>
            <p:cNvPr id="14" name="TextBox 13">
              <a:extLst>
                <a:ext uri="{FF2B5EF4-FFF2-40B4-BE49-F238E27FC236}">
                  <a16:creationId xmlns:a16="http://schemas.microsoft.com/office/drawing/2014/main" id="{D24A0E4B-8076-4EF8-4968-CB47DB62D6F7}"/>
                </a:ext>
              </a:extLst>
            </p:cNvPr>
            <p:cNvSpPr txBox="1"/>
            <p:nvPr/>
          </p:nvSpPr>
          <p:spPr>
            <a:xfrm>
              <a:off x="465787" y="3402009"/>
              <a:ext cx="2448560" cy="707886"/>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1 section</a:t>
              </a:r>
            </a:p>
          </p:txBody>
        </p:sp>
      </p:grpSp>
      <p:sp>
        <p:nvSpPr>
          <p:cNvPr id="34" name="TextBox 33">
            <a:extLst>
              <a:ext uri="{FF2B5EF4-FFF2-40B4-BE49-F238E27FC236}">
                <a16:creationId xmlns:a16="http://schemas.microsoft.com/office/drawing/2014/main" id="{9653254B-BE76-10F2-1AB3-4DB73AC790CC}"/>
              </a:ext>
            </a:extLst>
          </p:cNvPr>
          <p:cNvSpPr txBox="1"/>
          <p:nvPr/>
        </p:nvSpPr>
        <p:spPr>
          <a:xfrm>
            <a:off x="301653" y="4154720"/>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75AA0-51F6-FD32-474F-E226EAABEA8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82A7D1C-949D-F446-1BAE-C36ECCEA2D70}"/>
              </a:ext>
            </a:extLst>
          </p:cNvPr>
          <p:cNvSpPr>
            <a:spLocks noGrp="1"/>
          </p:cNvSpPr>
          <p:nvPr>
            <p:ph type="title"/>
          </p:nvPr>
        </p:nvSpPr>
        <p:spPr>
          <a:xfrm>
            <a:off x="465787" y="11376"/>
            <a:ext cx="10244751" cy="1244799"/>
          </a:xfrm>
          <a:prstGeom prst="rect">
            <a:avLst/>
          </a:prstGeom>
        </p:spPr>
        <p:txBody>
          <a:bodyPr/>
          <a:lstStyle/>
          <a:p>
            <a:pPr marL="0" lvl="0" indent="0">
              <a:buNone/>
            </a:pPr>
            <a:r>
              <a:rPr dirty="0"/>
              <a:t>Building up complexity</a:t>
            </a:r>
          </a:p>
        </p:txBody>
      </p:sp>
      <p:grpSp>
        <p:nvGrpSpPr>
          <p:cNvPr id="29" name="Group 28">
            <a:extLst>
              <a:ext uri="{FF2B5EF4-FFF2-40B4-BE49-F238E27FC236}">
                <a16:creationId xmlns:a16="http://schemas.microsoft.com/office/drawing/2014/main" id="{37B7DB5D-B07E-0E5D-BC7F-400BB7A85914}"/>
              </a:ext>
            </a:extLst>
          </p:cNvPr>
          <p:cNvGrpSpPr/>
          <p:nvPr/>
        </p:nvGrpSpPr>
        <p:grpSpPr>
          <a:xfrm>
            <a:off x="465786" y="1071462"/>
            <a:ext cx="2612694" cy="3038433"/>
            <a:chOff x="465786" y="1071462"/>
            <a:chExt cx="2612694" cy="3038433"/>
          </a:xfrm>
        </p:grpSpPr>
        <p:sp>
          <p:nvSpPr>
            <p:cNvPr id="2" name="Rectangle 1">
              <a:extLst>
                <a:ext uri="{FF2B5EF4-FFF2-40B4-BE49-F238E27FC236}">
                  <a16:creationId xmlns:a16="http://schemas.microsoft.com/office/drawing/2014/main" id="{BE2ACD86-41FB-4111-18D8-05B65F7B2156}"/>
                </a:ext>
              </a:extLst>
            </p:cNvPr>
            <p:cNvSpPr/>
            <p:nvPr/>
          </p:nvSpPr>
          <p:spPr>
            <a:xfrm>
              <a:off x="465787" y="1071462"/>
              <a:ext cx="2612693"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3" name="Rectangle 2">
              <a:extLst>
                <a:ext uri="{FF2B5EF4-FFF2-40B4-BE49-F238E27FC236}">
                  <a16:creationId xmlns:a16="http://schemas.microsoft.com/office/drawing/2014/main" id="{F1DCD757-1F19-25FE-662B-06E470B7F41F}"/>
                </a:ext>
              </a:extLst>
            </p:cNvPr>
            <p:cNvSpPr/>
            <p:nvPr/>
          </p:nvSpPr>
          <p:spPr>
            <a:xfrm>
              <a:off x="465786" y="1440887"/>
              <a:ext cx="2612693"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Main body</a:t>
              </a:r>
            </a:p>
            <a:p>
              <a:pPr algn="ctr"/>
              <a:r>
                <a:rPr lang="en-GB" dirty="0">
                  <a:latin typeface="Arial" panose="020B0604020202020204" pitchFamily="34" charset="0"/>
                  <a:cs typeface="Arial" panose="020B0604020202020204" pitchFamily="34" charset="0"/>
                </a:rPr>
                <a:t>(formatted)</a:t>
              </a:r>
            </a:p>
          </p:txBody>
        </p:sp>
        <p:sp>
          <p:nvSpPr>
            <p:cNvPr id="14" name="TextBox 13">
              <a:extLst>
                <a:ext uri="{FF2B5EF4-FFF2-40B4-BE49-F238E27FC236}">
                  <a16:creationId xmlns:a16="http://schemas.microsoft.com/office/drawing/2014/main" id="{EFCB67F1-18AC-7E69-3EB1-EEBAAF75355C}"/>
                </a:ext>
              </a:extLst>
            </p:cNvPr>
            <p:cNvSpPr txBox="1"/>
            <p:nvPr/>
          </p:nvSpPr>
          <p:spPr>
            <a:xfrm>
              <a:off x="465787" y="3402009"/>
              <a:ext cx="2448560" cy="707886"/>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2 sections</a:t>
              </a:r>
            </a:p>
          </p:txBody>
        </p:sp>
      </p:grpSp>
      <p:sp>
        <p:nvSpPr>
          <p:cNvPr id="34" name="TextBox 33">
            <a:extLst>
              <a:ext uri="{FF2B5EF4-FFF2-40B4-BE49-F238E27FC236}">
                <a16:creationId xmlns:a16="http://schemas.microsoft.com/office/drawing/2014/main" id="{7158707C-CCAE-2153-753C-ADA4F81039C6}"/>
              </a:ext>
            </a:extLst>
          </p:cNvPr>
          <p:cNvSpPr txBox="1"/>
          <p:nvPr/>
        </p:nvSpPr>
        <p:spPr>
          <a:xfrm>
            <a:off x="301653" y="4154720"/>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
        <p:nvSpPr>
          <p:cNvPr id="35" name="TextBox 34">
            <a:extLst>
              <a:ext uri="{FF2B5EF4-FFF2-40B4-BE49-F238E27FC236}">
                <a16:creationId xmlns:a16="http://schemas.microsoft.com/office/drawing/2014/main" id="{D6C2A863-8F03-9269-7EF7-3F30655E4D3B}"/>
              </a:ext>
            </a:extLst>
          </p:cNvPr>
          <p:cNvSpPr txBox="1"/>
          <p:nvPr/>
        </p:nvSpPr>
        <p:spPr>
          <a:xfrm>
            <a:off x="841707" y="4473345"/>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26041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Building up complexity</a:t>
            </a:r>
          </a:p>
        </p:txBody>
      </p:sp>
      <p:grpSp>
        <p:nvGrpSpPr>
          <p:cNvPr id="29" name="Group 28">
            <a:extLst>
              <a:ext uri="{FF2B5EF4-FFF2-40B4-BE49-F238E27FC236}">
                <a16:creationId xmlns:a16="http://schemas.microsoft.com/office/drawing/2014/main" id="{463BE6FF-1BE9-9F0D-AACB-E03C2FC75A02}"/>
              </a:ext>
            </a:extLst>
          </p:cNvPr>
          <p:cNvGrpSpPr/>
          <p:nvPr/>
        </p:nvGrpSpPr>
        <p:grpSpPr>
          <a:xfrm>
            <a:off x="465786" y="1071462"/>
            <a:ext cx="2612694" cy="3038433"/>
            <a:chOff x="465786" y="1071462"/>
            <a:chExt cx="2612694" cy="3038433"/>
          </a:xfrm>
        </p:grpSpPr>
        <p:sp>
          <p:nvSpPr>
            <p:cNvPr id="2" name="Rectangle 1">
              <a:extLst>
                <a:ext uri="{FF2B5EF4-FFF2-40B4-BE49-F238E27FC236}">
                  <a16:creationId xmlns:a16="http://schemas.microsoft.com/office/drawing/2014/main" id="{C3A9175B-0BC0-CA61-13D4-C13E19ABD7B8}"/>
                </a:ext>
              </a:extLst>
            </p:cNvPr>
            <p:cNvSpPr/>
            <p:nvPr/>
          </p:nvSpPr>
          <p:spPr>
            <a:xfrm>
              <a:off x="465787" y="1071462"/>
              <a:ext cx="2612693"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3" name="Rectangle 2">
              <a:extLst>
                <a:ext uri="{FF2B5EF4-FFF2-40B4-BE49-F238E27FC236}">
                  <a16:creationId xmlns:a16="http://schemas.microsoft.com/office/drawing/2014/main" id="{473350AD-C969-1ACC-30B7-0C2E9CCF0DED}"/>
                </a:ext>
              </a:extLst>
            </p:cNvPr>
            <p:cNvSpPr/>
            <p:nvPr/>
          </p:nvSpPr>
          <p:spPr>
            <a:xfrm>
              <a:off x="465786" y="1440887"/>
              <a:ext cx="2612693"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Main body</a:t>
              </a:r>
            </a:p>
            <a:p>
              <a:pPr algn="ctr"/>
              <a:r>
                <a:rPr lang="en-GB" dirty="0">
                  <a:latin typeface="Arial" panose="020B0604020202020204" pitchFamily="34" charset="0"/>
                  <a:cs typeface="Arial" panose="020B0604020202020204" pitchFamily="34" charset="0"/>
                </a:rPr>
                <a:t>(formatted)</a:t>
              </a:r>
            </a:p>
          </p:txBody>
        </p:sp>
        <p:sp>
          <p:nvSpPr>
            <p:cNvPr id="14" name="TextBox 13">
              <a:extLst>
                <a:ext uri="{FF2B5EF4-FFF2-40B4-BE49-F238E27FC236}">
                  <a16:creationId xmlns:a16="http://schemas.microsoft.com/office/drawing/2014/main" id="{D24A0E4B-8076-4EF8-4968-CB47DB62D6F7}"/>
                </a:ext>
              </a:extLst>
            </p:cNvPr>
            <p:cNvSpPr txBox="1"/>
            <p:nvPr/>
          </p:nvSpPr>
          <p:spPr>
            <a:xfrm>
              <a:off x="465787" y="3402009"/>
              <a:ext cx="2448560" cy="707886"/>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2 sections</a:t>
              </a:r>
            </a:p>
          </p:txBody>
        </p:sp>
      </p:grpSp>
      <p:grpSp>
        <p:nvGrpSpPr>
          <p:cNvPr id="31" name="Group 30">
            <a:extLst>
              <a:ext uri="{FF2B5EF4-FFF2-40B4-BE49-F238E27FC236}">
                <a16:creationId xmlns:a16="http://schemas.microsoft.com/office/drawing/2014/main" id="{1503EF20-2692-8502-1BB1-848CEDE20514}"/>
              </a:ext>
            </a:extLst>
          </p:cNvPr>
          <p:cNvGrpSpPr/>
          <p:nvPr/>
        </p:nvGrpSpPr>
        <p:grpSpPr>
          <a:xfrm>
            <a:off x="7351872" y="1039149"/>
            <a:ext cx="4118768" cy="2811694"/>
            <a:chOff x="7351872" y="1039149"/>
            <a:chExt cx="4118768" cy="2811694"/>
          </a:xfrm>
        </p:grpSpPr>
        <p:sp>
          <p:nvSpPr>
            <p:cNvPr id="4" name="Rectangle 3">
              <a:extLst>
                <a:ext uri="{FF2B5EF4-FFF2-40B4-BE49-F238E27FC236}">
                  <a16:creationId xmlns:a16="http://schemas.microsoft.com/office/drawing/2014/main" id="{3CE1DCE5-F7B3-C257-481B-0C0117201675}"/>
                </a:ext>
              </a:extLst>
            </p:cNvPr>
            <p:cNvSpPr/>
            <p:nvPr/>
          </p:nvSpPr>
          <p:spPr>
            <a:xfrm>
              <a:off x="7608267" y="1039149"/>
              <a:ext cx="3273094"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5" name="Rectangle 4">
              <a:extLst>
                <a:ext uri="{FF2B5EF4-FFF2-40B4-BE49-F238E27FC236}">
                  <a16:creationId xmlns:a16="http://schemas.microsoft.com/office/drawing/2014/main" id="{20913601-D59A-13B3-0976-3A2593B87A8A}"/>
                </a:ext>
              </a:extLst>
            </p:cNvPr>
            <p:cNvSpPr/>
            <p:nvPr/>
          </p:nvSpPr>
          <p:spPr>
            <a:xfrm>
              <a:off x="7608267" y="1408574"/>
              <a:ext cx="733094"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Bold row headers</a:t>
              </a:r>
            </a:p>
          </p:txBody>
        </p:sp>
        <p:sp>
          <p:nvSpPr>
            <p:cNvPr id="6" name="Rectangle 5">
              <a:extLst>
                <a:ext uri="{FF2B5EF4-FFF2-40B4-BE49-F238E27FC236}">
                  <a16:creationId xmlns:a16="http://schemas.microsoft.com/office/drawing/2014/main" id="{2D7D4748-D229-4D6E-5419-3739D81CA524}"/>
                </a:ext>
              </a:extLst>
            </p:cNvPr>
            <p:cNvSpPr/>
            <p:nvPr/>
          </p:nvSpPr>
          <p:spPr>
            <a:xfrm>
              <a:off x="8341360" y="1408574"/>
              <a:ext cx="1513839"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latin typeface="Arial" panose="020B0604020202020204" pitchFamily="34" charset="0"/>
                  <a:cs typeface="Arial" panose="020B0604020202020204" pitchFamily="34" charset="0"/>
                </a:rPr>
                <a:t>Simple columns</a:t>
              </a:r>
            </a:p>
          </p:txBody>
        </p:sp>
        <p:sp>
          <p:nvSpPr>
            <p:cNvPr id="8" name="Rectangle 7">
              <a:extLst>
                <a:ext uri="{FF2B5EF4-FFF2-40B4-BE49-F238E27FC236}">
                  <a16:creationId xmlns:a16="http://schemas.microsoft.com/office/drawing/2014/main" id="{568204B4-A781-CF63-08F7-8C047CEF1C3C}"/>
                </a:ext>
              </a:extLst>
            </p:cNvPr>
            <p:cNvSpPr/>
            <p:nvPr/>
          </p:nvSpPr>
          <p:spPr>
            <a:xfrm>
              <a:off x="9855199" y="1408574"/>
              <a:ext cx="1026162"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latin typeface="Arial" panose="020B0604020202020204" pitchFamily="34" charset="0"/>
                  <a:cs typeface="Arial" panose="020B0604020202020204" pitchFamily="34" charset="0"/>
                </a:rPr>
                <a:t>Conditionally formatted column</a:t>
              </a:r>
            </a:p>
          </p:txBody>
        </p:sp>
        <p:sp>
          <p:nvSpPr>
            <p:cNvPr id="15" name="TextBox 14">
              <a:extLst>
                <a:ext uri="{FF2B5EF4-FFF2-40B4-BE49-F238E27FC236}">
                  <a16:creationId xmlns:a16="http://schemas.microsoft.com/office/drawing/2014/main" id="{5EBC9DB0-93A6-4092-C454-33D409F396D1}"/>
                </a:ext>
              </a:extLst>
            </p:cNvPr>
            <p:cNvSpPr txBox="1"/>
            <p:nvPr/>
          </p:nvSpPr>
          <p:spPr>
            <a:xfrm>
              <a:off x="7351872" y="3450733"/>
              <a:ext cx="4118768" cy="400110"/>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4 sections</a:t>
              </a:r>
            </a:p>
          </p:txBody>
        </p:sp>
      </p:grpSp>
      <p:sp>
        <p:nvSpPr>
          <p:cNvPr id="10" name="TextBox 9">
            <a:extLst>
              <a:ext uri="{FF2B5EF4-FFF2-40B4-BE49-F238E27FC236}">
                <a16:creationId xmlns:a16="http://schemas.microsoft.com/office/drawing/2014/main" id="{390C0F18-B5EE-92DD-F9A0-3758B4A32857}"/>
              </a:ext>
            </a:extLst>
          </p:cNvPr>
          <p:cNvSpPr txBox="1"/>
          <p:nvPr/>
        </p:nvSpPr>
        <p:spPr>
          <a:xfrm>
            <a:off x="7035014" y="3992362"/>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C89570BA-CDB8-57D5-6F92-33538799AB0A}"/>
              </a:ext>
            </a:extLst>
          </p:cNvPr>
          <p:cNvSpPr txBox="1"/>
          <p:nvPr/>
        </p:nvSpPr>
        <p:spPr>
          <a:xfrm>
            <a:off x="7575068" y="4310987"/>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8BD1568-8F89-1B2D-7239-98709AC0DEA4}"/>
              </a:ext>
            </a:extLst>
          </p:cNvPr>
          <p:cNvSpPr txBox="1"/>
          <p:nvPr/>
        </p:nvSpPr>
        <p:spPr>
          <a:xfrm>
            <a:off x="8097844" y="4615729"/>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9F79A9B-D7A3-78C1-D591-8C682B24BAA3}"/>
              </a:ext>
            </a:extLst>
          </p:cNvPr>
          <p:cNvSpPr txBox="1"/>
          <p:nvPr/>
        </p:nvSpPr>
        <p:spPr>
          <a:xfrm>
            <a:off x="8637898" y="4934354"/>
            <a:ext cx="2612694" cy="1277273"/>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&lt;-</a:t>
            </a:r>
            <a:r>
              <a:rPr lang="en-GB" sz="700" b="0" dirty="0" err="1">
                <a:solidFill>
                  <a:srgbClr val="000000"/>
                </a:solidFill>
                <a:effectLst/>
                <a:latin typeface="Consolas" panose="020B0609020204030204" pitchFamily="49" charset="0"/>
              </a:rPr>
              <a:t>wb</a:t>
            </a:r>
            <a:r>
              <a:rPr lang="en-GB" sz="700" b="0" dirty="0">
                <a:solidFill>
                  <a:srgbClr val="000000"/>
                </a:solidFill>
                <a:effectLst/>
                <a:latin typeface="Consolas" panose="020B0609020204030204" pitchFamily="49" charset="0"/>
              </a:rPr>
              <a:t> |&gt;  </a:t>
            </a:r>
            <a:r>
              <a:rPr lang="en-GB" sz="700" b="0" dirty="0" err="1">
                <a:solidFill>
                  <a:srgbClr val="000000"/>
                </a:solidFill>
                <a:effectLst/>
                <a:latin typeface="Consolas" panose="020B0609020204030204" pitchFamily="49" charset="0"/>
              </a:rPr>
              <a:t>wb_add_data</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tab_name,iris</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wb_add_font</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name=</a:t>
            </a:r>
            <a:r>
              <a:rPr lang="en-GB" sz="700" b="0" dirty="0">
                <a:solidFill>
                  <a:srgbClr val="A31515"/>
                </a:solidFill>
                <a:effectLst/>
                <a:latin typeface="Consolas" panose="020B0609020204030204" pitchFamily="49" charset="0"/>
              </a:rPr>
              <a:t>"Calibri"</a:t>
            </a:r>
            <a:r>
              <a:rPr lang="en-GB" sz="700" b="0" dirty="0">
                <a:solidFill>
                  <a:srgbClr val="000000"/>
                </a:solidFill>
                <a:effectLst/>
                <a:latin typeface="Consolas" panose="020B0609020204030204" pitchFamily="49" charset="0"/>
              </a:rPr>
              <a:t>, </a:t>
            </a:r>
          </a:p>
          <a:p>
            <a:r>
              <a:rPr lang="en-GB" sz="700" dirty="0">
                <a:solidFill>
                  <a:srgbClr val="000000"/>
                </a:solidFill>
                <a:latin typeface="Consolas" panose="020B0609020204030204" pitchFamily="49" charset="0"/>
              </a:rPr>
              <a:t>		</a:t>
            </a:r>
            <a:r>
              <a:rPr lang="en-GB" sz="700" b="0" dirty="0">
                <a:solidFill>
                  <a:srgbClr val="000000"/>
                </a:solidFill>
                <a:effectLst/>
                <a:latin typeface="Consolas" panose="020B0609020204030204" pitchFamily="49" charset="0"/>
              </a:rPr>
              <a:t>size = </a:t>
            </a:r>
            <a:r>
              <a:rPr lang="en-GB" sz="700" b="0" dirty="0">
                <a:solidFill>
                  <a:srgbClr val="098658"/>
                </a:solidFill>
                <a:effectLst/>
                <a:latin typeface="Consolas" panose="020B0609020204030204" pitchFamily="49" charset="0"/>
              </a:rPr>
              <a:t>11</a:t>
            </a:r>
            <a:r>
              <a:rPr lang="en-GB" sz="700" b="0" dirty="0">
                <a:solidFill>
                  <a:srgbClr val="000000"/>
                </a:solidFill>
                <a:effectLst/>
                <a:latin typeface="Consolas" panose="020B0609020204030204" pitchFamily="49" charset="0"/>
              </a:rPr>
              <a:t>, bold = </a:t>
            </a:r>
            <a:r>
              <a:rPr lang="en-GB" sz="700" b="0" dirty="0">
                <a:solidFill>
                  <a:srgbClr val="A31515"/>
                </a:solidFill>
                <a:effectLst/>
                <a:latin typeface="Consolas" panose="020B0609020204030204" pitchFamily="49" charset="0"/>
              </a:rPr>
              <a:t>"single"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color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"navy"</a:t>
            </a:r>
            <a:r>
              <a:rPr lang="en-GB" sz="700" b="0" dirty="0">
                <a:solidFill>
                  <a:srgbClr val="000000"/>
                </a:solidFill>
                <a:effectLst/>
                <a:latin typeface="Consolas" panose="020B0609020204030204" pitchFamily="49" charset="0"/>
              </a:rPr>
              <a:t>) )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wb_add_fill</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dimensions_heading,color</a:t>
            </a:r>
            <a:r>
              <a:rPr lang="en-GB" sz="700" b="0" dirty="0">
                <a:solidFill>
                  <a:srgbClr val="000000"/>
                </a:solidFill>
                <a:effectLst/>
                <a:latin typeface="Consolas" panose="020B0609020204030204" pitchFamily="49" charset="0"/>
              </a:rPr>
              <a:t> = </a:t>
            </a:r>
            <a:r>
              <a:rPr lang="en-GB" sz="700" b="0" dirty="0" err="1">
                <a:solidFill>
                  <a:srgbClr val="000000"/>
                </a:solidFill>
                <a:effectLst/>
                <a:latin typeface="Consolas" panose="020B0609020204030204" pitchFamily="49" charset="0"/>
              </a:rPr>
              <a:t>wb_color</a:t>
            </a:r>
            <a:r>
              <a:rPr lang="en-GB" sz="700" b="0" dirty="0">
                <a:solidFill>
                  <a:srgbClr val="000000"/>
                </a:solidFill>
                <a:effectLst/>
                <a:latin typeface="Consolas" panose="020B0609020204030204" pitchFamily="49" charset="0"/>
              </a:rPr>
              <a:t>(</a:t>
            </a:r>
            <a:r>
              <a:rPr lang="en-GB" sz="700" b="0" dirty="0">
                <a:solidFill>
                  <a:srgbClr val="A31515"/>
                </a:solidFill>
                <a:effectLst/>
                <a:latin typeface="Consolas" panose="020B0609020204030204" pitchFamily="49" charset="0"/>
              </a:rPr>
              <a:t>"beige"</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wb_add_border</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dimensions_heading</a:t>
            </a:r>
            <a:r>
              <a:rPr lang="en-GB" sz="700" b="0" dirty="0">
                <a:solidFill>
                  <a:srgbClr val="000000"/>
                </a:solidFill>
                <a:effectLst/>
                <a:latin typeface="Consolas" panose="020B0609020204030204" pitchFamily="49" charset="0"/>
              </a:rPr>
              <a:t>) |&gt;</a:t>
            </a:r>
          </a:p>
          <a:p>
            <a:r>
              <a:rPr lang="en-GB" sz="700" b="0" dirty="0">
                <a:solidFill>
                  <a:srgbClr val="000000"/>
                </a:solidFill>
                <a:effectLst/>
                <a:latin typeface="Consolas" panose="020B0609020204030204" pitchFamily="49" charset="0"/>
              </a:rPr>
              <a:t>  </a:t>
            </a:r>
            <a:r>
              <a:rPr lang="en-GB" sz="700" b="0" dirty="0" err="1">
                <a:solidFill>
                  <a:srgbClr val="000000"/>
                </a:solidFill>
                <a:effectLst/>
                <a:latin typeface="Consolas" panose="020B0609020204030204" pitchFamily="49" charset="0"/>
              </a:rPr>
              <a:t>wb_set_col_widths</a:t>
            </a:r>
            <a:r>
              <a:rPr lang="en-GB" sz="700" b="0" dirty="0">
                <a:solidFill>
                  <a:srgbClr val="000000"/>
                </a:solidFill>
                <a:effectLst/>
                <a:latin typeface="Consolas" panose="020B0609020204030204" pitchFamily="49" charset="0"/>
              </a:rPr>
              <a:t>(</a:t>
            </a:r>
            <a:r>
              <a:rPr lang="en-GB" sz="700" b="0" dirty="0" err="1">
                <a:solidFill>
                  <a:srgbClr val="000000"/>
                </a:solidFill>
                <a:effectLst/>
                <a:latin typeface="Consolas" panose="020B0609020204030204" pitchFamily="49" charset="0"/>
              </a:rPr>
              <a:t>tab_name</a:t>
            </a:r>
            <a:r>
              <a:rPr lang="en-GB" sz="700" b="0" dirty="0">
                <a:solidFill>
                  <a:srgbClr val="000000"/>
                </a:solidFill>
                <a:effectLst/>
                <a:latin typeface="Consolas" panose="020B0609020204030204" pitchFamily="49" charset="0"/>
              </a:rPr>
              <a:t>, cols = </a:t>
            </a:r>
            <a:r>
              <a:rPr lang="en-GB" sz="700" b="0" dirty="0">
                <a:solidFill>
                  <a:srgbClr val="098658"/>
                </a:solidFill>
                <a:effectLst/>
                <a:latin typeface="Consolas" panose="020B0609020204030204" pitchFamily="49" charset="0"/>
              </a:rPr>
              <a:t>1</a:t>
            </a:r>
            <a:r>
              <a:rPr lang="en-GB" sz="700" b="0" dirty="0">
                <a:solidFill>
                  <a:srgbClr val="0000FF"/>
                </a:solidFill>
                <a:effectLst/>
                <a:latin typeface="Consolas" panose="020B0609020204030204" pitchFamily="49" charset="0"/>
              </a:rPr>
              <a:t>:</a:t>
            </a:r>
            <a:r>
              <a:rPr lang="en-GB" sz="700" b="0" dirty="0">
                <a:solidFill>
                  <a:srgbClr val="098658"/>
                </a:solidFill>
                <a:effectLst/>
                <a:latin typeface="Consolas" panose="020B0609020204030204" pitchFamily="49" charset="0"/>
              </a:rPr>
              <a:t>5</a:t>
            </a:r>
            <a:r>
              <a:rPr lang="en-GB" sz="700" b="0" dirty="0">
                <a:solidFill>
                  <a:srgbClr val="000000"/>
                </a:solidFill>
                <a:effectLst/>
                <a:latin typeface="Consolas" panose="020B0609020204030204" pitchFamily="49" charset="0"/>
              </a:rPr>
              <a:t>, widths=c(</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10</a:t>
            </a:r>
            <a:r>
              <a:rPr lang="en-GB" sz="700" b="0" dirty="0">
                <a:solidFill>
                  <a:srgbClr val="000000"/>
                </a:solidFill>
                <a:effectLst/>
                <a:latin typeface="Consolas" panose="020B0609020204030204" pitchFamily="49" charset="0"/>
              </a:rPr>
              <a:t>,</a:t>
            </a:r>
            <a:r>
              <a:rPr lang="en-GB" sz="700" b="0" dirty="0">
                <a:solidFill>
                  <a:srgbClr val="098658"/>
                </a:solidFill>
                <a:effectLst/>
                <a:latin typeface="Consolas" panose="020B0609020204030204" pitchFamily="49" charset="0"/>
              </a:rPr>
              <a:t>20</a:t>
            </a:r>
            <a:r>
              <a:rPr lang="en-GB" sz="700" b="0" dirty="0">
                <a:solidFill>
                  <a:srgbClr val="000000"/>
                </a:solidFill>
                <a:effectLst/>
                <a:latin typeface="Consolas" panose="020B0609020204030204" pitchFamily="49" charset="0"/>
              </a:rPr>
              <a:t>))</a:t>
            </a:r>
            <a:br>
              <a:rPr lang="en-GB" sz="700" b="0" dirty="0">
                <a:solidFill>
                  <a:srgbClr val="000000"/>
                </a:solidFill>
                <a:effectLst/>
                <a:latin typeface="Consolas" panose="020B0609020204030204" pitchFamily="49" charset="0"/>
              </a:rPr>
            </a:br>
            <a:endParaRPr lang="en-GB" sz="7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76427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Building up complexity</a:t>
            </a:r>
          </a:p>
        </p:txBody>
      </p:sp>
      <p:grpSp>
        <p:nvGrpSpPr>
          <p:cNvPr id="29" name="Group 28">
            <a:extLst>
              <a:ext uri="{FF2B5EF4-FFF2-40B4-BE49-F238E27FC236}">
                <a16:creationId xmlns:a16="http://schemas.microsoft.com/office/drawing/2014/main" id="{463BE6FF-1BE9-9F0D-AACB-E03C2FC75A02}"/>
              </a:ext>
            </a:extLst>
          </p:cNvPr>
          <p:cNvGrpSpPr/>
          <p:nvPr/>
        </p:nvGrpSpPr>
        <p:grpSpPr>
          <a:xfrm>
            <a:off x="465786" y="1071462"/>
            <a:ext cx="2612694" cy="3038433"/>
            <a:chOff x="465786" y="1071462"/>
            <a:chExt cx="2612694" cy="3038433"/>
          </a:xfrm>
        </p:grpSpPr>
        <p:sp>
          <p:nvSpPr>
            <p:cNvPr id="2" name="Rectangle 1">
              <a:extLst>
                <a:ext uri="{FF2B5EF4-FFF2-40B4-BE49-F238E27FC236}">
                  <a16:creationId xmlns:a16="http://schemas.microsoft.com/office/drawing/2014/main" id="{C3A9175B-0BC0-CA61-13D4-C13E19ABD7B8}"/>
                </a:ext>
              </a:extLst>
            </p:cNvPr>
            <p:cNvSpPr/>
            <p:nvPr/>
          </p:nvSpPr>
          <p:spPr>
            <a:xfrm>
              <a:off x="465787" y="1071462"/>
              <a:ext cx="2612693"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3" name="Rectangle 2">
              <a:extLst>
                <a:ext uri="{FF2B5EF4-FFF2-40B4-BE49-F238E27FC236}">
                  <a16:creationId xmlns:a16="http://schemas.microsoft.com/office/drawing/2014/main" id="{473350AD-C969-1ACC-30B7-0C2E9CCF0DED}"/>
                </a:ext>
              </a:extLst>
            </p:cNvPr>
            <p:cNvSpPr/>
            <p:nvPr/>
          </p:nvSpPr>
          <p:spPr>
            <a:xfrm>
              <a:off x="465786" y="1440887"/>
              <a:ext cx="2612693"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Main body</a:t>
              </a:r>
            </a:p>
            <a:p>
              <a:pPr algn="ctr"/>
              <a:r>
                <a:rPr lang="en-GB" dirty="0">
                  <a:latin typeface="Arial" panose="020B0604020202020204" pitchFamily="34" charset="0"/>
                  <a:cs typeface="Arial" panose="020B0604020202020204" pitchFamily="34" charset="0"/>
                </a:rPr>
                <a:t>(formatted)</a:t>
              </a:r>
            </a:p>
          </p:txBody>
        </p:sp>
        <p:sp>
          <p:nvSpPr>
            <p:cNvPr id="14" name="TextBox 13">
              <a:extLst>
                <a:ext uri="{FF2B5EF4-FFF2-40B4-BE49-F238E27FC236}">
                  <a16:creationId xmlns:a16="http://schemas.microsoft.com/office/drawing/2014/main" id="{D24A0E4B-8076-4EF8-4968-CB47DB62D6F7}"/>
                </a:ext>
              </a:extLst>
            </p:cNvPr>
            <p:cNvSpPr txBox="1"/>
            <p:nvPr/>
          </p:nvSpPr>
          <p:spPr>
            <a:xfrm>
              <a:off x="465787" y="3402009"/>
              <a:ext cx="2448560" cy="707886"/>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2 sections</a:t>
              </a:r>
            </a:p>
          </p:txBody>
        </p:sp>
      </p:grpSp>
      <p:grpSp>
        <p:nvGrpSpPr>
          <p:cNvPr id="31" name="Group 30">
            <a:extLst>
              <a:ext uri="{FF2B5EF4-FFF2-40B4-BE49-F238E27FC236}">
                <a16:creationId xmlns:a16="http://schemas.microsoft.com/office/drawing/2014/main" id="{1503EF20-2692-8502-1BB1-848CEDE20514}"/>
              </a:ext>
            </a:extLst>
          </p:cNvPr>
          <p:cNvGrpSpPr/>
          <p:nvPr/>
        </p:nvGrpSpPr>
        <p:grpSpPr>
          <a:xfrm>
            <a:off x="7351872" y="1039149"/>
            <a:ext cx="4118768" cy="2811694"/>
            <a:chOff x="7351872" y="1039149"/>
            <a:chExt cx="4118768" cy="2811694"/>
          </a:xfrm>
        </p:grpSpPr>
        <p:sp>
          <p:nvSpPr>
            <p:cNvPr id="4" name="Rectangle 3">
              <a:extLst>
                <a:ext uri="{FF2B5EF4-FFF2-40B4-BE49-F238E27FC236}">
                  <a16:creationId xmlns:a16="http://schemas.microsoft.com/office/drawing/2014/main" id="{3CE1DCE5-F7B3-C257-481B-0C0117201675}"/>
                </a:ext>
              </a:extLst>
            </p:cNvPr>
            <p:cNvSpPr/>
            <p:nvPr/>
          </p:nvSpPr>
          <p:spPr>
            <a:xfrm>
              <a:off x="7608267" y="1039149"/>
              <a:ext cx="3273094"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5" name="Rectangle 4">
              <a:extLst>
                <a:ext uri="{FF2B5EF4-FFF2-40B4-BE49-F238E27FC236}">
                  <a16:creationId xmlns:a16="http://schemas.microsoft.com/office/drawing/2014/main" id="{20913601-D59A-13B3-0976-3A2593B87A8A}"/>
                </a:ext>
              </a:extLst>
            </p:cNvPr>
            <p:cNvSpPr/>
            <p:nvPr/>
          </p:nvSpPr>
          <p:spPr>
            <a:xfrm>
              <a:off x="7608267" y="1408574"/>
              <a:ext cx="733094"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Bold row headers</a:t>
              </a:r>
            </a:p>
          </p:txBody>
        </p:sp>
        <p:sp>
          <p:nvSpPr>
            <p:cNvPr id="6" name="Rectangle 5">
              <a:extLst>
                <a:ext uri="{FF2B5EF4-FFF2-40B4-BE49-F238E27FC236}">
                  <a16:creationId xmlns:a16="http://schemas.microsoft.com/office/drawing/2014/main" id="{2D7D4748-D229-4D6E-5419-3739D81CA524}"/>
                </a:ext>
              </a:extLst>
            </p:cNvPr>
            <p:cNvSpPr/>
            <p:nvPr/>
          </p:nvSpPr>
          <p:spPr>
            <a:xfrm>
              <a:off x="8341360" y="1408574"/>
              <a:ext cx="1513839"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latin typeface="Arial" panose="020B0604020202020204" pitchFamily="34" charset="0"/>
                  <a:cs typeface="Arial" panose="020B0604020202020204" pitchFamily="34" charset="0"/>
                </a:rPr>
                <a:t>Simple columns</a:t>
              </a:r>
            </a:p>
          </p:txBody>
        </p:sp>
        <p:sp>
          <p:nvSpPr>
            <p:cNvPr id="8" name="Rectangle 7">
              <a:extLst>
                <a:ext uri="{FF2B5EF4-FFF2-40B4-BE49-F238E27FC236}">
                  <a16:creationId xmlns:a16="http://schemas.microsoft.com/office/drawing/2014/main" id="{568204B4-A781-CF63-08F7-8C047CEF1C3C}"/>
                </a:ext>
              </a:extLst>
            </p:cNvPr>
            <p:cNvSpPr/>
            <p:nvPr/>
          </p:nvSpPr>
          <p:spPr>
            <a:xfrm>
              <a:off x="9855199" y="1408574"/>
              <a:ext cx="1026162"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latin typeface="Arial" panose="020B0604020202020204" pitchFamily="34" charset="0"/>
                  <a:cs typeface="Arial" panose="020B0604020202020204" pitchFamily="34" charset="0"/>
                </a:rPr>
                <a:t>Conditionally formatted column</a:t>
              </a:r>
            </a:p>
          </p:txBody>
        </p:sp>
        <p:sp>
          <p:nvSpPr>
            <p:cNvPr id="15" name="TextBox 14">
              <a:extLst>
                <a:ext uri="{FF2B5EF4-FFF2-40B4-BE49-F238E27FC236}">
                  <a16:creationId xmlns:a16="http://schemas.microsoft.com/office/drawing/2014/main" id="{5EBC9DB0-93A6-4092-C454-33D409F396D1}"/>
                </a:ext>
              </a:extLst>
            </p:cNvPr>
            <p:cNvSpPr txBox="1"/>
            <p:nvPr/>
          </p:nvSpPr>
          <p:spPr>
            <a:xfrm>
              <a:off x="7351872" y="3450733"/>
              <a:ext cx="4118768" cy="400110"/>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4 sections</a:t>
              </a:r>
            </a:p>
          </p:txBody>
        </p:sp>
      </p:grpSp>
      <p:grpSp>
        <p:nvGrpSpPr>
          <p:cNvPr id="30" name="Group 29">
            <a:extLst>
              <a:ext uri="{FF2B5EF4-FFF2-40B4-BE49-F238E27FC236}">
                <a16:creationId xmlns:a16="http://schemas.microsoft.com/office/drawing/2014/main" id="{7685DADD-26EC-558D-065B-24DD8515A2D6}"/>
              </a:ext>
            </a:extLst>
          </p:cNvPr>
          <p:cNvGrpSpPr/>
          <p:nvPr/>
        </p:nvGrpSpPr>
        <p:grpSpPr>
          <a:xfrm>
            <a:off x="3237857" y="2178385"/>
            <a:ext cx="4118768" cy="3931644"/>
            <a:chOff x="3237857" y="2178385"/>
            <a:chExt cx="4118768" cy="3931644"/>
          </a:xfrm>
        </p:grpSpPr>
        <p:sp>
          <p:nvSpPr>
            <p:cNvPr id="16" name="Rectangle 15">
              <a:extLst>
                <a:ext uri="{FF2B5EF4-FFF2-40B4-BE49-F238E27FC236}">
                  <a16:creationId xmlns:a16="http://schemas.microsoft.com/office/drawing/2014/main" id="{3C1E6D57-3D4D-18A9-6F01-5D0966C2CE93}"/>
                </a:ext>
              </a:extLst>
            </p:cNvPr>
            <p:cNvSpPr/>
            <p:nvPr/>
          </p:nvSpPr>
          <p:spPr>
            <a:xfrm>
              <a:off x="3661615" y="2889006"/>
              <a:ext cx="3273094"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18" name="Rectangle 17">
              <a:extLst>
                <a:ext uri="{FF2B5EF4-FFF2-40B4-BE49-F238E27FC236}">
                  <a16:creationId xmlns:a16="http://schemas.microsoft.com/office/drawing/2014/main" id="{7EBF6951-B0E1-C981-526B-CB094DB0C741}"/>
                </a:ext>
              </a:extLst>
            </p:cNvPr>
            <p:cNvSpPr/>
            <p:nvPr/>
          </p:nvSpPr>
          <p:spPr>
            <a:xfrm>
              <a:off x="3661615" y="3258431"/>
              <a:ext cx="733094" cy="2282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Bold row headers</a:t>
              </a:r>
            </a:p>
          </p:txBody>
        </p:sp>
        <p:sp>
          <p:nvSpPr>
            <p:cNvPr id="19" name="Rectangle 18">
              <a:extLst>
                <a:ext uri="{FF2B5EF4-FFF2-40B4-BE49-F238E27FC236}">
                  <a16:creationId xmlns:a16="http://schemas.microsoft.com/office/drawing/2014/main" id="{31DEF4F0-8CE7-3B26-C2CC-721265E3280F}"/>
                </a:ext>
              </a:extLst>
            </p:cNvPr>
            <p:cNvSpPr/>
            <p:nvPr/>
          </p:nvSpPr>
          <p:spPr>
            <a:xfrm>
              <a:off x="4394709" y="3258431"/>
              <a:ext cx="848820"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Colour conditional formatting</a:t>
              </a:r>
            </a:p>
          </p:txBody>
        </p:sp>
        <p:sp>
          <p:nvSpPr>
            <p:cNvPr id="20" name="Rectangle 19">
              <a:extLst>
                <a:ext uri="{FF2B5EF4-FFF2-40B4-BE49-F238E27FC236}">
                  <a16:creationId xmlns:a16="http://schemas.microsoft.com/office/drawing/2014/main" id="{16D0D552-FA46-72C5-153E-88FF17733BE6}"/>
                </a:ext>
              </a:extLst>
            </p:cNvPr>
            <p:cNvSpPr/>
            <p:nvPr/>
          </p:nvSpPr>
          <p:spPr>
            <a:xfrm>
              <a:off x="5908547" y="3258431"/>
              <a:ext cx="1026161"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latin typeface="Arial" panose="020B0604020202020204" pitchFamily="34" charset="0"/>
                  <a:cs typeface="Arial" panose="020B0604020202020204" pitchFamily="34" charset="0"/>
                </a:rPr>
                <a:t>Traffic light conditional formatting</a:t>
              </a:r>
            </a:p>
          </p:txBody>
        </p:sp>
        <p:sp>
          <p:nvSpPr>
            <p:cNvPr id="21" name="TextBox 20">
              <a:extLst>
                <a:ext uri="{FF2B5EF4-FFF2-40B4-BE49-F238E27FC236}">
                  <a16:creationId xmlns:a16="http://schemas.microsoft.com/office/drawing/2014/main" id="{2028E302-2FDE-424D-9A05-BBBAC626217F}"/>
                </a:ext>
              </a:extLst>
            </p:cNvPr>
            <p:cNvSpPr txBox="1"/>
            <p:nvPr/>
          </p:nvSpPr>
          <p:spPr>
            <a:xfrm>
              <a:off x="3237857" y="5709919"/>
              <a:ext cx="4118768" cy="400110"/>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8 sections</a:t>
              </a:r>
            </a:p>
          </p:txBody>
        </p:sp>
        <p:sp>
          <p:nvSpPr>
            <p:cNvPr id="22" name="Rectangle 21">
              <a:extLst>
                <a:ext uri="{FF2B5EF4-FFF2-40B4-BE49-F238E27FC236}">
                  <a16:creationId xmlns:a16="http://schemas.microsoft.com/office/drawing/2014/main" id="{51A979FE-D1F2-1051-869C-7512BC5F95B2}"/>
                </a:ext>
              </a:extLst>
            </p:cNvPr>
            <p:cNvSpPr/>
            <p:nvPr/>
          </p:nvSpPr>
          <p:spPr>
            <a:xfrm>
              <a:off x="3660694" y="2178385"/>
              <a:ext cx="3273094" cy="3694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Title</a:t>
              </a:r>
            </a:p>
          </p:txBody>
        </p:sp>
        <p:sp>
          <p:nvSpPr>
            <p:cNvPr id="23" name="Rectangle 22">
              <a:extLst>
                <a:ext uri="{FF2B5EF4-FFF2-40B4-BE49-F238E27FC236}">
                  <a16:creationId xmlns:a16="http://schemas.microsoft.com/office/drawing/2014/main" id="{5A221246-5071-2651-8B88-75E5D91EB8E9}"/>
                </a:ext>
              </a:extLst>
            </p:cNvPr>
            <p:cNvSpPr/>
            <p:nvPr/>
          </p:nvSpPr>
          <p:spPr>
            <a:xfrm>
              <a:off x="3661615" y="2547810"/>
              <a:ext cx="3272173" cy="34119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Date and metadata</a:t>
              </a:r>
            </a:p>
          </p:txBody>
        </p:sp>
        <p:sp>
          <p:nvSpPr>
            <p:cNvPr id="25" name="Rectangle 24">
              <a:extLst>
                <a:ext uri="{FF2B5EF4-FFF2-40B4-BE49-F238E27FC236}">
                  <a16:creationId xmlns:a16="http://schemas.microsoft.com/office/drawing/2014/main" id="{A2279844-EFC7-9DC2-6B39-F770F2E41829}"/>
                </a:ext>
              </a:extLst>
            </p:cNvPr>
            <p:cNvSpPr/>
            <p:nvPr/>
          </p:nvSpPr>
          <p:spPr>
            <a:xfrm>
              <a:off x="4394709" y="5148191"/>
              <a:ext cx="2540000" cy="392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latin typeface="Arial" panose="020B0604020202020204" pitchFamily="34" charset="0"/>
                  <a:cs typeface="Arial" panose="020B0604020202020204" pitchFamily="34" charset="0"/>
                </a:rPr>
                <a:t>Mean (highlighted)</a:t>
              </a:r>
            </a:p>
          </p:txBody>
        </p:sp>
        <p:sp>
          <p:nvSpPr>
            <p:cNvPr id="27" name="Rectangle 26">
              <a:extLst>
                <a:ext uri="{FF2B5EF4-FFF2-40B4-BE49-F238E27FC236}">
                  <a16:creationId xmlns:a16="http://schemas.microsoft.com/office/drawing/2014/main" id="{AD8389C1-02B0-1E8D-5DE2-22053A902434}"/>
                </a:ext>
              </a:extLst>
            </p:cNvPr>
            <p:cNvSpPr/>
            <p:nvPr/>
          </p:nvSpPr>
          <p:spPr>
            <a:xfrm>
              <a:off x="5243529" y="3258431"/>
              <a:ext cx="665018"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Text columns </a:t>
              </a:r>
            </a:p>
          </p:txBody>
        </p:sp>
      </p:grpSp>
      <p:sp>
        <p:nvSpPr>
          <p:cNvPr id="12" name="TextBox 11">
            <a:extLst>
              <a:ext uri="{FF2B5EF4-FFF2-40B4-BE49-F238E27FC236}">
                <a16:creationId xmlns:a16="http://schemas.microsoft.com/office/drawing/2014/main" id="{A4AFD8AD-DABA-5031-CA78-19C52D04380F}"/>
              </a:ext>
            </a:extLst>
          </p:cNvPr>
          <p:cNvSpPr txBox="1"/>
          <p:nvPr/>
        </p:nvSpPr>
        <p:spPr>
          <a:xfrm>
            <a:off x="7035014" y="3992362"/>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421BC1D6-9242-88E7-5D5A-B8B3AEBE7E9A}"/>
              </a:ext>
            </a:extLst>
          </p:cNvPr>
          <p:cNvSpPr txBox="1"/>
          <p:nvPr/>
        </p:nvSpPr>
        <p:spPr>
          <a:xfrm>
            <a:off x="7575068" y="4310987"/>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B2C81484-813A-3375-BB19-86B979A7145B}"/>
              </a:ext>
            </a:extLst>
          </p:cNvPr>
          <p:cNvSpPr txBox="1"/>
          <p:nvPr/>
        </p:nvSpPr>
        <p:spPr>
          <a:xfrm>
            <a:off x="8097844" y="4615729"/>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24" name="TextBox 23">
            <a:extLst>
              <a:ext uri="{FF2B5EF4-FFF2-40B4-BE49-F238E27FC236}">
                <a16:creationId xmlns:a16="http://schemas.microsoft.com/office/drawing/2014/main" id="{8891F645-8AF7-A453-13C0-8E3123B3B57A}"/>
              </a:ext>
            </a:extLst>
          </p:cNvPr>
          <p:cNvSpPr txBox="1"/>
          <p:nvPr/>
        </p:nvSpPr>
        <p:spPr>
          <a:xfrm>
            <a:off x="8637898" y="4934354"/>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C7DDA1A-05F7-E14E-30E1-F6C84197713B}"/>
              </a:ext>
            </a:extLst>
          </p:cNvPr>
          <p:cNvSpPr txBox="1"/>
          <p:nvPr/>
        </p:nvSpPr>
        <p:spPr>
          <a:xfrm>
            <a:off x="7205837" y="4507434"/>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32" name="TextBox 31">
            <a:extLst>
              <a:ext uri="{FF2B5EF4-FFF2-40B4-BE49-F238E27FC236}">
                <a16:creationId xmlns:a16="http://schemas.microsoft.com/office/drawing/2014/main" id="{450524A4-BCE1-E884-DF3B-A42727D8ED58}"/>
              </a:ext>
            </a:extLst>
          </p:cNvPr>
          <p:cNvSpPr txBox="1"/>
          <p:nvPr/>
        </p:nvSpPr>
        <p:spPr>
          <a:xfrm>
            <a:off x="7745891" y="4826059"/>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33" name="TextBox 32">
            <a:extLst>
              <a:ext uri="{FF2B5EF4-FFF2-40B4-BE49-F238E27FC236}">
                <a16:creationId xmlns:a16="http://schemas.microsoft.com/office/drawing/2014/main" id="{60B55E8C-8E31-F14D-EAA8-79D7CD76A358}"/>
              </a:ext>
            </a:extLst>
          </p:cNvPr>
          <p:cNvSpPr txBox="1"/>
          <p:nvPr/>
        </p:nvSpPr>
        <p:spPr>
          <a:xfrm>
            <a:off x="8268667" y="5130801"/>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
        <p:nvSpPr>
          <p:cNvPr id="34" name="TextBox 33">
            <a:extLst>
              <a:ext uri="{FF2B5EF4-FFF2-40B4-BE49-F238E27FC236}">
                <a16:creationId xmlns:a16="http://schemas.microsoft.com/office/drawing/2014/main" id="{2FBD02D8-0BF4-20A2-430F-360E196A1C8E}"/>
              </a:ext>
            </a:extLst>
          </p:cNvPr>
          <p:cNvSpPr txBox="1"/>
          <p:nvPr/>
        </p:nvSpPr>
        <p:spPr>
          <a:xfrm>
            <a:off x="8808721" y="5449426"/>
            <a:ext cx="2072640" cy="938719"/>
          </a:xfrm>
          <a:prstGeom prst="rect">
            <a:avLst/>
          </a:prstGeom>
          <a:solidFill>
            <a:schemeClr val="bg1">
              <a:lumMod val="95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&lt;-</a:t>
            </a:r>
            <a:r>
              <a:rPr lang="en-GB" sz="500" b="0" dirty="0" err="1">
                <a:solidFill>
                  <a:srgbClr val="000000"/>
                </a:solidFill>
                <a:effectLst/>
                <a:latin typeface="Consolas" panose="020B0609020204030204" pitchFamily="49" charset="0"/>
              </a:rPr>
              <a:t>wb</a:t>
            </a:r>
            <a:r>
              <a:rPr lang="en-GB" sz="500" b="0" dirty="0">
                <a:solidFill>
                  <a:srgbClr val="000000"/>
                </a:solidFill>
                <a:effectLst/>
                <a:latin typeface="Consolas" panose="020B0609020204030204" pitchFamily="49" charset="0"/>
              </a:rPr>
              <a:t> |&gt;  </a:t>
            </a:r>
            <a:r>
              <a:rPr lang="en-GB" sz="500" b="0" dirty="0" err="1">
                <a:solidFill>
                  <a:srgbClr val="000000"/>
                </a:solidFill>
                <a:effectLst/>
                <a:latin typeface="Consolas" panose="020B0609020204030204" pitchFamily="49" charset="0"/>
              </a:rPr>
              <a:t>wb_add_data</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tab_name,iris</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wb_add_font</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name=</a:t>
            </a:r>
            <a:r>
              <a:rPr lang="en-GB" sz="500" b="0" dirty="0">
                <a:solidFill>
                  <a:srgbClr val="A31515"/>
                </a:solidFill>
                <a:effectLst/>
                <a:latin typeface="Consolas" panose="020B0609020204030204" pitchFamily="49" charset="0"/>
              </a:rPr>
              <a:t>"Calibri"</a:t>
            </a:r>
            <a:r>
              <a:rPr lang="en-GB" sz="500" b="0" dirty="0">
                <a:solidFill>
                  <a:srgbClr val="000000"/>
                </a:solidFill>
                <a:effectLst/>
                <a:latin typeface="Consolas" panose="020B0609020204030204" pitchFamily="49" charset="0"/>
              </a:rPr>
              <a:t>, </a:t>
            </a:r>
          </a:p>
          <a:p>
            <a:r>
              <a:rPr lang="en-GB" sz="500" dirty="0">
                <a:solidFill>
                  <a:srgbClr val="000000"/>
                </a:solidFill>
                <a:latin typeface="Consolas" panose="020B0609020204030204" pitchFamily="49" charset="0"/>
              </a:rPr>
              <a:t>		</a:t>
            </a:r>
            <a:r>
              <a:rPr lang="en-GB" sz="500" b="0" dirty="0">
                <a:solidFill>
                  <a:srgbClr val="000000"/>
                </a:solidFill>
                <a:effectLst/>
                <a:latin typeface="Consolas" panose="020B0609020204030204" pitchFamily="49" charset="0"/>
              </a:rPr>
              <a:t>size = </a:t>
            </a:r>
            <a:r>
              <a:rPr lang="en-GB" sz="500" b="0" dirty="0">
                <a:solidFill>
                  <a:srgbClr val="098658"/>
                </a:solidFill>
                <a:effectLst/>
                <a:latin typeface="Consolas" panose="020B0609020204030204" pitchFamily="49" charset="0"/>
              </a:rPr>
              <a:t>11</a:t>
            </a:r>
            <a:r>
              <a:rPr lang="en-GB" sz="500" b="0" dirty="0">
                <a:solidFill>
                  <a:srgbClr val="000000"/>
                </a:solidFill>
                <a:effectLst/>
                <a:latin typeface="Consolas" panose="020B0609020204030204" pitchFamily="49" charset="0"/>
              </a:rPr>
              <a:t>, bold = </a:t>
            </a:r>
            <a:r>
              <a:rPr lang="en-GB" sz="500" b="0" dirty="0">
                <a:solidFill>
                  <a:srgbClr val="A31515"/>
                </a:solidFill>
                <a:effectLst/>
                <a:latin typeface="Consolas" panose="020B0609020204030204" pitchFamily="49" charset="0"/>
              </a:rPr>
              <a:t>"single"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color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"navy"</a:t>
            </a:r>
            <a:r>
              <a:rPr lang="en-GB" sz="500" b="0" dirty="0">
                <a:solidFill>
                  <a:srgbClr val="000000"/>
                </a:solidFill>
                <a:effectLst/>
                <a:latin typeface="Consolas" panose="020B0609020204030204" pitchFamily="49" charset="0"/>
              </a:rPr>
              <a:t>) )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wb_add_fill</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dimensions_heading,color</a:t>
            </a:r>
            <a:r>
              <a:rPr lang="en-GB" sz="500" b="0" dirty="0">
                <a:solidFill>
                  <a:srgbClr val="000000"/>
                </a:solidFill>
                <a:effectLst/>
                <a:latin typeface="Consolas" panose="020B0609020204030204" pitchFamily="49" charset="0"/>
              </a:rPr>
              <a:t> = </a:t>
            </a:r>
            <a:r>
              <a:rPr lang="en-GB" sz="500" b="0" dirty="0" err="1">
                <a:solidFill>
                  <a:srgbClr val="000000"/>
                </a:solidFill>
                <a:effectLst/>
                <a:latin typeface="Consolas" panose="020B0609020204030204" pitchFamily="49" charset="0"/>
              </a:rPr>
              <a:t>wb_color</a:t>
            </a:r>
            <a:r>
              <a:rPr lang="en-GB" sz="500" b="0" dirty="0">
                <a:solidFill>
                  <a:srgbClr val="000000"/>
                </a:solidFill>
                <a:effectLst/>
                <a:latin typeface="Consolas" panose="020B0609020204030204" pitchFamily="49" charset="0"/>
              </a:rPr>
              <a:t>(</a:t>
            </a:r>
            <a:r>
              <a:rPr lang="en-GB" sz="500" b="0" dirty="0">
                <a:solidFill>
                  <a:srgbClr val="A31515"/>
                </a:solidFill>
                <a:effectLst/>
                <a:latin typeface="Consolas" panose="020B0609020204030204" pitchFamily="49" charset="0"/>
              </a:rPr>
              <a:t>"beige"</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wb_add_border</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dimensions_heading</a:t>
            </a:r>
            <a:r>
              <a:rPr lang="en-GB" sz="500" b="0" dirty="0">
                <a:solidFill>
                  <a:srgbClr val="000000"/>
                </a:solidFill>
                <a:effectLst/>
                <a:latin typeface="Consolas" panose="020B0609020204030204" pitchFamily="49" charset="0"/>
              </a:rPr>
              <a:t>) |&gt;</a:t>
            </a:r>
          </a:p>
          <a:p>
            <a:r>
              <a:rPr lang="en-GB" sz="500" b="0" dirty="0">
                <a:solidFill>
                  <a:srgbClr val="000000"/>
                </a:solidFill>
                <a:effectLst/>
                <a:latin typeface="Consolas" panose="020B0609020204030204" pitchFamily="49" charset="0"/>
              </a:rPr>
              <a:t>  </a:t>
            </a:r>
            <a:r>
              <a:rPr lang="en-GB" sz="500" b="0" dirty="0" err="1">
                <a:solidFill>
                  <a:srgbClr val="000000"/>
                </a:solidFill>
                <a:effectLst/>
                <a:latin typeface="Consolas" panose="020B0609020204030204" pitchFamily="49" charset="0"/>
              </a:rPr>
              <a:t>wb_set_col_widths</a:t>
            </a:r>
            <a:r>
              <a:rPr lang="en-GB" sz="500" b="0" dirty="0">
                <a:solidFill>
                  <a:srgbClr val="000000"/>
                </a:solidFill>
                <a:effectLst/>
                <a:latin typeface="Consolas" panose="020B0609020204030204" pitchFamily="49" charset="0"/>
              </a:rPr>
              <a:t>(</a:t>
            </a:r>
            <a:r>
              <a:rPr lang="en-GB" sz="500" b="0" dirty="0" err="1">
                <a:solidFill>
                  <a:srgbClr val="000000"/>
                </a:solidFill>
                <a:effectLst/>
                <a:latin typeface="Consolas" panose="020B0609020204030204" pitchFamily="49" charset="0"/>
              </a:rPr>
              <a:t>tab_name</a:t>
            </a:r>
            <a:r>
              <a:rPr lang="en-GB" sz="500" b="0" dirty="0">
                <a:solidFill>
                  <a:srgbClr val="000000"/>
                </a:solidFill>
                <a:effectLst/>
                <a:latin typeface="Consolas" panose="020B0609020204030204" pitchFamily="49" charset="0"/>
              </a:rPr>
              <a:t>, cols = </a:t>
            </a:r>
            <a:r>
              <a:rPr lang="en-GB" sz="500" b="0" dirty="0">
                <a:solidFill>
                  <a:srgbClr val="098658"/>
                </a:solidFill>
                <a:effectLst/>
                <a:latin typeface="Consolas" panose="020B0609020204030204" pitchFamily="49" charset="0"/>
              </a:rPr>
              <a:t>1</a:t>
            </a:r>
            <a:r>
              <a:rPr lang="en-GB" sz="500" b="0" dirty="0">
                <a:solidFill>
                  <a:srgbClr val="0000FF"/>
                </a:solidFill>
                <a:effectLst/>
                <a:latin typeface="Consolas" panose="020B0609020204030204" pitchFamily="49" charset="0"/>
              </a:rPr>
              <a:t>:</a:t>
            </a:r>
            <a:r>
              <a:rPr lang="en-GB" sz="500" b="0" dirty="0">
                <a:solidFill>
                  <a:srgbClr val="098658"/>
                </a:solidFill>
                <a:effectLst/>
                <a:latin typeface="Consolas" panose="020B0609020204030204" pitchFamily="49" charset="0"/>
              </a:rPr>
              <a:t>5</a:t>
            </a:r>
            <a:r>
              <a:rPr lang="en-GB" sz="500" b="0" dirty="0">
                <a:solidFill>
                  <a:srgbClr val="000000"/>
                </a:solidFill>
                <a:effectLst/>
                <a:latin typeface="Consolas" panose="020B0609020204030204" pitchFamily="49" charset="0"/>
              </a:rPr>
              <a:t>, widths=c(</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10</a:t>
            </a:r>
            <a:r>
              <a:rPr lang="en-GB" sz="500" b="0" dirty="0">
                <a:solidFill>
                  <a:srgbClr val="000000"/>
                </a:solidFill>
                <a:effectLst/>
                <a:latin typeface="Consolas" panose="020B0609020204030204" pitchFamily="49" charset="0"/>
              </a:rPr>
              <a:t>,</a:t>
            </a:r>
            <a:r>
              <a:rPr lang="en-GB" sz="500" b="0" dirty="0">
                <a:solidFill>
                  <a:srgbClr val="098658"/>
                </a:solidFill>
                <a:effectLst/>
                <a:latin typeface="Consolas" panose="020B0609020204030204" pitchFamily="49" charset="0"/>
              </a:rPr>
              <a:t>20</a:t>
            </a:r>
            <a:r>
              <a:rPr lang="en-GB" sz="500" b="0" dirty="0">
                <a:solidFill>
                  <a:srgbClr val="000000"/>
                </a:solidFill>
                <a:effectLst/>
                <a:latin typeface="Consolas" panose="020B0609020204030204" pitchFamily="49" charset="0"/>
              </a:rPr>
              <a:t>))</a:t>
            </a:r>
            <a:br>
              <a:rPr lang="en-GB" sz="500" b="0" dirty="0">
                <a:solidFill>
                  <a:srgbClr val="000000"/>
                </a:solidFill>
                <a:effectLst/>
                <a:latin typeface="Consolas" panose="020B0609020204030204" pitchFamily="49" charset="0"/>
              </a:rPr>
            </a:br>
            <a:endParaRPr lang="en-GB" sz="5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32272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Building up complexity</a:t>
            </a:r>
          </a:p>
        </p:txBody>
      </p:sp>
      <p:grpSp>
        <p:nvGrpSpPr>
          <p:cNvPr id="29" name="Group 28">
            <a:extLst>
              <a:ext uri="{FF2B5EF4-FFF2-40B4-BE49-F238E27FC236}">
                <a16:creationId xmlns:a16="http://schemas.microsoft.com/office/drawing/2014/main" id="{463BE6FF-1BE9-9F0D-AACB-E03C2FC75A02}"/>
              </a:ext>
            </a:extLst>
          </p:cNvPr>
          <p:cNvGrpSpPr/>
          <p:nvPr/>
        </p:nvGrpSpPr>
        <p:grpSpPr>
          <a:xfrm>
            <a:off x="465786" y="1071462"/>
            <a:ext cx="2612694" cy="3038433"/>
            <a:chOff x="465786" y="1071462"/>
            <a:chExt cx="2612694" cy="3038433"/>
          </a:xfrm>
        </p:grpSpPr>
        <p:sp>
          <p:nvSpPr>
            <p:cNvPr id="2" name="Rectangle 1">
              <a:extLst>
                <a:ext uri="{FF2B5EF4-FFF2-40B4-BE49-F238E27FC236}">
                  <a16:creationId xmlns:a16="http://schemas.microsoft.com/office/drawing/2014/main" id="{C3A9175B-0BC0-CA61-13D4-C13E19ABD7B8}"/>
                </a:ext>
              </a:extLst>
            </p:cNvPr>
            <p:cNvSpPr/>
            <p:nvPr/>
          </p:nvSpPr>
          <p:spPr>
            <a:xfrm>
              <a:off x="465787" y="1071462"/>
              <a:ext cx="2612693"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3" name="Rectangle 2">
              <a:extLst>
                <a:ext uri="{FF2B5EF4-FFF2-40B4-BE49-F238E27FC236}">
                  <a16:creationId xmlns:a16="http://schemas.microsoft.com/office/drawing/2014/main" id="{473350AD-C969-1ACC-30B7-0C2E9CCF0DED}"/>
                </a:ext>
              </a:extLst>
            </p:cNvPr>
            <p:cNvSpPr/>
            <p:nvPr/>
          </p:nvSpPr>
          <p:spPr>
            <a:xfrm>
              <a:off x="465786" y="1440887"/>
              <a:ext cx="2612693"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Main body</a:t>
              </a:r>
            </a:p>
            <a:p>
              <a:pPr algn="ctr"/>
              <a:r>
                <a:rPr lang="en-GB" dirty="0">
                  <a:latin typeface="Arial" panose="020B0604020202020204" pitchFamily="34" charset="0"/>
                  <a:cs typeface="Arial" panose="020B0604020202020204" pitchFamily="34" charset="0"/>
                </a:rPr>
                <a:t>(formatted)</a:t>
              </a:r>
            </a:p>
          </p:txBody>
        </p:sp>
        <p:sp>
          <p:nvSpPr>
            <p:cNvPr id="14" name="TextBox 13">
              <a:extLst>
                <a:ext uri="{FF2B5EF4-FFF2-40B4-BE49-F238E27FC236}">
                  <a16:creationId xmlns:a16="http://schemas.microsoft.com/office/drawing/2014/main" id="{D24A0E4B-8076-4EF8-4968-CB47DB62D6F7}"/>
                </a:ext>
              </a:extLst>
            </p:cNvPr>
            <p:cNvSpPr txBox="1"/>
            <p:nvPr/>
          </p:nvSpPr>
          <p:spPr>
            <a:xfrm>
              <a:off x="465787" y="3402009"/>
              <a:ext cx="2448560" cy="707886"/>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2 sections</a:t>
              </a:r>
            </a:p>
          </p:txBody>
        </p:sp>
      </p:grpSp>
      <p:grpSp>
        <p:nvGrpSpPr>
          <p:cNvPr id="31" name="Group 30">
            <a:extLst>
              <a:ext uri="{FF2B5EF4-FFF2-40B4-BE49-F238E27FC236}">
                <a16:creationId xmlns:a16="http://schemas.microsoft.com/office/drawing/2014/main" id="{1503EF20-2692-8502-1BB1-848CEDE20514}"/>
              </a:ext>
            </a:extLst>
          </p:cNvPr>
          <p:cNvGrpSpPr/>
          <p:nvPr/>
        </p:nvGrpSpPr>
        <p:grpSpPr>
          <a:xfrm>
            <a:off x="7351872" y="1039149"/>
            <a:ext cx="4118768" cy="2811694"/>
            <a:chOff x="7351872" y="1039149"/>
            <a:chExt cx="4118768" cy="2811694"/>
          </a:xfrm>
        </p:grpSpPr>
        <p:sp>
          <p:nvSpPr>
            <p:cNvPr id="4" name="Rectangle 3">
              <a:extLst>
                <a:ext uri="{FF2B5EF4-FFF2-40B4-BE49-F238E27FC236}">
                  <a16:creationId xmlns:a16="http://schemas.microsoft.com/office/drawing/2014/main" id="{3CE1DCE5-F7B3-C257-481B-0C0117201675}"/>
                </a:ext>
              </a:extLst>
            </p:cNvPr>
            <p:cNvSpPr/>
            <p:nvPr/>
          </p:nvSpPr>
          <p:spPr>
            <a:xfrm>
              <a:off x="7608267" y="1039149"/>
              <a:ext cx="3273094"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5" name="Rectangle 4">
              <a:extLst>
                <a:ext uri="{FF2B5EF4-FFF2-40B4-BE49-F238E27FC236}">
                  <a16:creationId xmlns:a16="http://schemas.microsoft.com/office/drawing/2014/main" id="{20913601-D59A-13B3-0976-3A2593B87A8A}"/>
                </a:ext>
              </a:extLst>
            </p:cNvPr>
            <p:cNvSpPr/>
            <p:nvPr/>
          </p:nvSpPr>
          <p:spPr>
            <a:xfrm>
              <a:off x="7608267" y="1408574"/>
              <a:ext cx="733094"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Bold row headers</a:t>
              </a:r>
            </a:p>
          </p:txBody>
        </p:sp>
        <p:sp>
          <p:nvSpPr>
            <p:cNvPr id="6" name="Rectangle 5">
              <a:extLst>
                <a:ext uri="{FF2B5EF4-FFF2-40B4-BE49-F238E27FC236}">
                  <a16:creationId xmlns:a16="http://schemas.microsoft.com/office/drawing/2014/main" id="{2D7D4748-D229-4D6E-5419-3739D81CA524}"/>
                </a:ext>
              </a:extLst>
            </p:cNvPr>
            <p:cNvSpPr/>
            <p:nvPr/>
          </p:nvSpPr>
          <p:spPr>
            <a:xfrm>
              <a:off x="8341360" y="1408574"/>
              <a:ext cx="1513839"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latin typeface="Arial" panose="020B0604020202020204" pitchFamily="34" charset="0"/>
                  <a:cs typeface="Arial" panose="020B0604020202020204" pitchFamily="34" charset="0"/>
                </a:rPr>
                <a:t>Simple columns</a:t>
              </a:r>
            </a:p>
          </p:txBody>
        </p:sp>
        <p:sp>
          <p:nvSpPr>
            <p:cNvPr id="8" name="Rectangle 7">
              <a:extLst>
                <a:ext uri="{FF2B5EF4-FFF2-40B4-BE49-F238E27FC236}">
                  <a16:creationId xmlns:a16="http://schemas.microsoft.com/office/drawing/2014/main" id="{568204B4-A781-CF63-08F7-8C047CEF1C3C}"/>
                </a:ext>
              </a:extLst>
            </p:cNvPr>
            <p:cNvSpPr/>
            <p:nvPr/>
          </p:nvSpPr>
          <p:spPr>
            <a:xfrm>
              <a:off x="9855199" y="1408574"/>
              <a:ext cx="1026162"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latin typeface="Arial" panose="020B0604020202020204" pitchFamily="34" charset="0"/>
                  <a:cs typeface="Arial" panose="020B0604020202020204" pitchFamily="34" charset="0"/>
                </a:rPr>
                <a:t>Conditionally formatted column</a:t>
              </a:r>
            </a:p>
          </p:txBody>
        </p:sp>
        <p:sp>
          <p:nvSpPr>
            <p:cNvPr id="15" name="TextBox 14">
              <a:extLst>
                <a:ext uri="{FF2B5EF4-FFF2-40B4-BE49-F238E27FC236}">
                  <a16:creationId xmlns:a16="http://schemas.microsoft.com/office/drawing/2014/main" id="{5EBC9DB0-93A6-4092-C454-33D409F396D1}"/>
                </a:ext>
              </a:extLst>
            </p:cNvPr>
            <p:cNvSpPr txBox="1"/>
            <p:nvPr/>
          </p:nvSpPr>
          <p:spPr>
            <a:xfrm>
              <a:off x="7351872" y="3450733"/>
              <a:ext cx="4118768" cy="400110"/>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4 sections</a:t>
              </a:r>
            </a:p>
          </p:txBody>
        </p:sp>
      </p:grpSp>
      <p:grpSp>
        <p:nvGrpSpPr>
          <p:cNvPr id="30" name="Group 29">
            <a:extLst>
              <a:ext uri="{FF2B5EF4-FFF2-40B4-BE49-F238E27FC236}">
                <a16:creationId xmlns:a16="http://schemas.microsoft.com/office/drawing/2014/main" id="{7685DADD-26EC-558D-065B-24DD8515A2D6}"/>
              </a:ext>
            </a:extLst>
          </p:cNvPr>
          <p:cNvGrpSpPr/>
          <p:nvPr/>
        </p:nvGrpSpPr>
        <p:grpSpPr>
          <a:xfrm>
            <a:off x="3237857" y="2178385"/>
            <a:ext cx="4118768" cy="3931644"/>
            <a:chOff x="3237857" y="2178385"/>
            <a:chExt cx="4118768" cy="3931644"/>
          </a:xfrm>
        </p:grpSpPr>
        <p:sp>
          <p:nvSpPr>
            <p:cNvPr id="16" name="Rectangle 15">
              <a:extLst>
                <a:ext uri="{FF2B5EF4-FFF2-40B4-BE49-F238E27FC236}">
                  <a16:creationId xmlns:a16="http://schemas.microsoft.com/office/drawing/2014/main" id="{3C1E6D57-3D4D-18A9-6F01-5D0966C2CE93}"/>
                </a:ext>
              </a:extLst>
            </p:cNvPr>
            <p:cNvSpPr/>
            <p:nvPr/>
          </p:nvSpPr>
          <p:spPr>
            <a:xfrm>
              <a:off x="3661615" y="2889006"/>
              <a:ext cx="3273094" cy="36942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Column headers</a:t>
              </a:r>
            </a:p>
          </p:txBody>
        </p:sp>
        <p:sp>
          <p:nvSpPr>
            <p:cNvPr id="18" name="Rectangle 17">
              <a:extLst>
                <a:ext uri="{FF2B5EF4-FFF2-40B4-BE49-F238E27FC236}">
                  <a16:creationId xmlns:a16="http://schemas.microsoft.com/office/drawing/2014/main" id="{7EBF6951-B0E1-C981-526B-CB094DB0C741}"/>
                </a:ext>
              </a:extLst>
            </p:cNvPr>
            <p:cNvSpPr/>
            <p:nvPr/>
          </p:nvSpPr>
          <p:spPr>
            <a:xfrm>
              <a:off x="3661615" y="3258431"/>
              <a:ext cx="733094" cy="2282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Bold row headers</a:t>
              </a:r>
            </a:p>
          </p:txBody>
        </p:sp>
        <p:sp>
          <p:nvSpPr>
            <p:cNvPr id="19" name="Rectangle 18">
              <a:extLst>
                <a:ext uri="{FF2B5EF4-FFF2-40B4-BE49-F238E27FC236}">
                  <a16:creationId xmlns:a16="http://schemas.microsoft.com/office/drawing/2014/main" id="{31DEF4F0-8CE7-3B26-C2CC-721265E3280F}"/>
                </a:ext>
              </a:extLst>
            </p:cNvPr>
            <p:cNvSpPr/>
            <p:nvPr/>
          </p:nvSpPr>
          <p:spPr>
            <a:xfrm>
              <a:off x="4394709" y="3258431"/>
              <a:ext cx="848820"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Colour conditional formatting</a:t>
              </a:r>
            </a:p>
          </p:txBody>
        </p:sp>
        <p:sp>
          <p:nvSpPr>
            <p:cNvPr id="20" name="Rectangle 19">
              <a:extLst>
                <a:ext uri="{FF2B5EF4-FFF2-40B4-BE49-F238E27FC236}">
                  <a16:creationId xmlns:a16="http://schemas.microsoft.com/office/drawing/2014/main" id="{16D0D552-FA46-72C5-153E-88FF17733BE6}"/>
                </a:ext>
              </a:extLst>
            </p:cNvPr>
            <p:cNvSpPr/>
            <p:nvPr/>
          </p:nvSpPr>
          <p:spPr>
            <a:xfrm>
              <a:off x="5908547" y="3258431"/>
              <a:ext cx="1026161"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latin typeface="Arial" panose="020B0604020202020204" pitchFamily="34" charset="0"/>
                  <a:cs typeface="Arial" panose="020B0604020202020204" pitchFamily="34" charset="0"/>
                </a:rPr>
                <a:t>Traffic light conditional formatting</a:t>
              </a:r>
            </a:p>
          </p:txBody>
        </p:sp>
        <p:sp>
          <p:nvSpPr>
            <p:cNvPr id="21" name="TextBox 20">
              <a:extLst>
                <a:ext uri="{FF2B5EF4-FFF2-40B4-BE49-F238E27FC236}">
                  <a16:creationId xmlns:a16="http://schemas.microsoft.com/office/drawing/2014/main" id="{2028E302-2FDE-424D-9A05-BBBAC626217F}"/>
                </a:ext>
              </a:extLst>
            </p:cNvPr>
            <p:cNvSpPr txBox="1"/>
            <p:nvPr/>
          </p:nvSpPr>
          <p:spPr>
            <a:xfrm>
              <a:off x="3237857" y="5709919"/>
              <a:ext cx="4118768" cy="400110"/>
            </a:xfrm>
            <a:prstGeom prst="rect">
              <a:avLst/>
            </a:prstGeom>
            <a:noFill/>
          </p:spPr>
          <p:txBody>
            <a:bodyPr wrap="square" rtlCol="0">
              <a:spAutoFit/>
            </a:bodyPr>
            <a:lstStyle/>
            <a:p>
              <a:r>
                <a:rPr lang="en-GB" sz="2000" i="1" dirty="0">
                  <a:latin typeface="Arial" panose="020B0604020202020204" pitchFamily="34" charset="0"/>
                  <a:cs typeface="Arial" panose="020B0604020202020204" pitchFamily="34" charset="0"/>
                </a:rPr>
                <a:t>Separate formatting for 8 sections</a:t>
              </a:r>
            </a:p>
          </p:txBody>
        </p:sp>
        <p:sp>
          <p:nvSpPr>
            <p:cNvPr id="22" name="Rectangle 21">
              <a:extLst>
                <a:ext uri="{FF2B5EF4-FFF2-40B4-BE49-F238E27FC236}">
                  <a16:creationId xmlns:a16="http://schemas.microsoft.com/office/drawing/2014/main" id="{51A979FE-D1F2-1051-869C-7512BC5F95B2}"/>
                </a:ext>
              </a:extLst>
            </p:cNvPr>
            <p:cNvSpPr/>
            <p:nvPr/>
          </p:nvSpPr>
          <p:spPr>
            <a:xfrm>
              <a:off x="3660694" y="2178385"/>
              <a:ext cx="3273094" cy="3694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Title</a:t>
              </a:r>
            </a:p>
          </p:txBody>
        </p:sp>
        <p:sp>
          <p:nvSpPr>
            <p:cNvPr id="23" name="Rectangle 22">
              <a:extLst>
                <a:ext uri="{FF2B5EF4-FFF2-40B4-BE49-F238E27FC236}">
                  <a16:creationId xmlns:a16="http://schemas.microsoft.com/office/drawing/2014/main" id="{5A221246-5071-2651-8B88-75E5D91EB8E9}"/>
                </a:ext>
              </a:extLst>
            </p:cNvPr>
            <p:cNvSpPr/>
            <p:nvPr/>
          </p:nvSpPr>
          <p:spPr>
            <a:xfrm>
              <a:off x="3661615" y="2547810"/>
              <a:ext cx="3272173" cy="34119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Date and metadata</a:t>
              </a:r>
            </a:p>
          </p:txBody>
        </p:sp>
        <p:sp>
          <p:nvSpPr>
            <p:cNvPr id="25" name="Rectangle 24">
              <a:extLst>
                <a:ext uri="{FF2B5EF4-FFF2-40B4-BE49-F238E27FC236}">
                  <a16:creationId xmlns:a16="http://schemas.microsoft.com/office/drawing/2014/main" id="{A2279844-EFC7-9DC2-6B39-F770F2E41829}"/>
                </a:ext>
              </a:extLst>
            </p:cNvPr>
            <p:cNvSpPr/>
            <p:nvPr/>
          </p:nvSpPr>
          <p:spPr>
            <a:xfrm>
              <a:off x="4394709" y="5148191"/>
              <a:ext cx="2540000" cy="392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dirty="0">
                  <a:latin typeface="Arial" panose="020B0604020202020204" pitchFamily="34" charset="0"/>
                  <a:cs typeface="Arial" panose="020B0604020202020204" pitchFamily="34" charset="0"/>
                </a:rPr>
                <a:t>Mean (highlighted)</a:t>
              </a:r>
            </a:p>
          </p:txBody>
        </p:sp>
        <p:sp>
          <p:nvSpPr>
            <p:cNvPr id="27" name="Rectangle 26">
              <a:extLst>
                <a:ext uri="{FF2B5EF4-FFF2-40B4-BE49-F238E27FC236}">
                  <a16:creationId xmlns:a16="http://schemas.microsoft.com/office/drawing/2014/main" id="{AD8389C1-02B0-1E8D-5DE2-22053A902434}"/>
                </a:ext>
              </a:extLst>
            </p:cNvPr>
            <p:cNvSpPr/>
            <p:nvPr/>
          </p:nvSpPr>
          <p:spPr>
            <a:xfrm>
              <a:off x="5243529" y="3258431"/>
              <a:ext cx="665018" cy="188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Text columns </a:t>
              </a:r>
            </a:p>
          </p:txBody>
        </p:sp>
      </p:grpSp>
      <p:sp>
        <p:nvSpPr>
          <p:cNvPr id="28" name="Rectangle 27">
            <a:extLst>
              <a:ext uri="{FF2B5EF4-FFF2-40B4-BE49-F238E27FC236}">
                <a16:creationId xmlns:a16="http://schemas.microsoft.com/office/drawing/2014/main" id="{15E6D989-40E6-C564-B34D-ABEEF2C40D15}"/>
              </a:ext>
            </a:extLst>
          </p:cNvPr>
          <p:cNvSpPr/>
          <p:nvPr/>
        </p:nvSpPr>
        <p:spPr>
          <a:xfrm>
            <a:off x="7623884" y="4548012"/>
            <a:ext cx="4462629" cy="18897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4000" dirty="0">
                <a:solidFill>
                  <a:schemeClr val="tx1"/>
                </a:solidFill>
                <a:latin typeface="Arial" panose="020B0604020202020204" pitchFamily="34" charset="0"/>
                <a:cs typeface="Arial" panose="020B0604020202020204" pitchFamily="34" charset="0"/>
              </a:rPr>
              <a:t>What about multiple tabs?</a:t>
            </a:r>
          </a:p>
        </p:txBody>
      </p:sp>
    </p:spTree>
    <p:extLst>
      <p:ext uri="{BB962C8B-B14F-4D97-AF65-F5344CB8AC3E}">
        <p14:creationId xmlns:p14="http://schemas.microsoft.com/office/powerpoint/2010/main" val="2086532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48927-EF52-F310-394D-DB2701616425}"/>
              </a:ext>
            </a:extLst>
          </p:cNvPr>
          <p:cNvSpPr/>
          <p:nvPr/>
        </p:nvSpPr>
        <p:spPr>
          <a:xfrm>
            <a:off x="0" y="2184400"/>
            <a:ext cx="5506720" cy="55778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t>More complex reports</a:t>
            </a:r>
          </a:p>
        </p:txBody>
      </p:sp>
      <p:pic>
        <p:nvPicPr>
          <p:cNvPr id="2" name="Picture 1" descr="Screenshot of formatted excel spreadsheet. The data is from the mtcars built in dataset in R. There is a title section at the top of the spreadsheet with a date. The first two column names are in black font with a dark grey background.  The remaining column names have a black font and green background. The data has been conditionally formatted. One section goes between blue and white, the other section has traffic light icons"/>
          <p:cNvPicPr>
            <a:picLocks noGrp="1" noChangeAspect="1"/>
          </p:cNvPicPr>
          <p:nvPr/>
        </p:nvPicPr>
        <p:blipFill rotWithShape="1">
          <a:blip r:embed="rId3"/>
          <a:srcRect l="1478" t="2960" r="1496"/>
          <a:stretch/>
        </p:blipFill>
        <p:spPr bwMode="auto">
          <a:xfrm>
            <a:off x="11821" y="1371600"/>
            <a:ext cx="12171531" cy="50800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48927-EF52-F310-394D-DB2701616425}"/>
              </a:ext>
            </a:extLst>
          </p:cNvPr>
          <p:cNvSpPr/>
          <p:nvPr/>
        </p:nvSpPr>
        <p:spPr>
          <a:xfrm>
            <a:off x="0" y="2184400"/>
            <a:ext cx="5506720" cy="55778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t>More complex reports</a:t>
            </a:r>
          </a:p>
        </p:txBody>
      </p:sp>
      <p:pic>
        <p:nvPicPr>
          <p:cNvPr id="4" name="Picture 3" descr="Screenshot of formatted excel spreadsheet. The data is from the mtcars built in dataset in R. There is a title section at the top of the spreadsheet with a date. The first two column names are in black font with a dark grey background. The remaining column names have a black font and green background. The data has been conditionally formatted. One section goes between blue and white, the other section has traffic light icons. The page has been split into&quot;title section&quot;, &quot;row info&quot; and &quot;main body&quot;"/>
          <p:cNvPicPr>
            <a:picLocks noGrp="1" noChangeAspect="1"/>
          </p:cNvPicPr>
          <p:nvPr/>
        </p:nvPicPr>
        <p:blipFill>
          <a:blip r:embed="rId3"/>
          <a:stretch>
            <a:fillRect/>
          </a:stretch>
        </p:blipFill>
        <p:spPr bwMode="auto">
          <a:xfrm>
            <a:off x="0" y="1378004"/>
            <a:ext cx="12378379" cy="5275580"/>
          </a:xfrm>
          <a:prstGeom prst="rect">
            <a:avLst/>
          </a:prstGeom>
          <a:noFill/>
          <a:ln w="9525">
            <a:noFill/>
            <a:headEnd/>
            <a:tailEnd/>
          </a:ln>
        </p:spPr>
      </p:pic>
    </p:spTree>
    <p:extLst>
      <p:ext uri="{BB962C8B-B14F-4D97-AF65-F5344CB8AC3E}">
        <p14:creationId xmlns:p14="http://schemas.microsoft.com/office/powerpoint/2010/main" val="3654342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2FFC7E9-F77B-D8B2-6A58-B8FAC8A71204}"/>
              </a:ext>
            </a:extLst>
          </p:cNvPr>
          <p:cNvSpPr/>
          <p:nvPr/>
        </p:nvSpPr>
        <p:spPr>
          <a:xfrm>
            <a:off x="1106807" y="2434097"/>
            <a:ext cx="10058400" cy="3826329"/>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More complex reports</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374357" y="966917"/>
            <a:ext cx="11446459" cy="3753818"/>
          </a:xfrm>
        </p:spPr>
        <p:txBody>
          <a:bodyPr/>
          <a:lstStyle/>
          <a:p>
            <a:pPr marL="0" lvl="0" indent="0">
              <a:buNone/>
            </a:pPr>
            <a:r>
              <a:rPr b="1" dirty="0"/>
              <a:t>For loop to create each sheet</a:t>
            </a:r>
          </a:p>
          <a:p>
            <a:r>
              <a:rPr dirty="0" err="1"/>
              <a:t>report_sheets</a:t>
            </a:r>
            <a:r>
              <a:rPr dirty="0"/>
              <a:t> is a list containing the parameters and data.</a:t>
            </a:r>
            <a:endParaRPr lang="en-GB" dirty="0"/>
          </a:p>
          <a:p>
            <a:r>
              <a:rPr dirty="0"/>
              <a:t>Iterate through it, calling </a:t>
            </a:r>
            <a:r>
              <a:rPr dirty="0" err="1"/>
              <a:t>write_sheet</a:t>
            </a:r>
            <a:r>
              <a:rPr dirty="0"/>
              <a:t> function</a:t>
            </a:r>
          </a:p>
        </p:txBody>
      </p:sp>
      <p:sp>
        <p:nvSpPr>
          <p:cNvPr id="3" name="TextBox 2">
            <a:extLst>
              <a:ext uri="{FF2B5EF4-FFF2-40B4-BE49-F238E27FC236}">
                <a16:creationId xmlns:a16="http://schemas.microsoft.com/office/drawing/2014/main" id="{BC6BC604-02E5-0666-DADE-61399DB9B1E1}"/>
              </a:ext>
            </a:extLst>
          </p:cNvPr>
          <p:cNvSpPr txBox="1"/>
          <p:nvPr/>
        </p:nvSpPr>
        <p:spPr>
          <a:xfrm>
            <a:off x="1471934" y="2636217"/>
            <a:ext cx="9981558" cy="3422091"/>
          </a:xfrm>
          <a:prstGeom prst="rect">
            <a:avLst/>
          </a:prstGeom>
          <a:noFill/>
        </p:spPr>
        <p:txBody>
          <a:bodyPr wrap="square">
            <a:spAutoFit/>
          </a:bodyPr>
          <a:lstStyle/>
          <a:p>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&lt;- </a:t>
            </a:r>
            <a:r>
              <a:rPr lang="en-GB" b="0" dirty="0" err="1">
                <a:solidFill>
                  <a:srgbClr val="000000"/>
                </a:solidFill>
                <a:effectLst/>
                <a:latin typeface="Consolas" panose="020B0609020204030204" pitchFamily="49" charset="0"/>
              </a:rPr>
              <a:t>create_new_workbook</a:t>
            </a:r>
            <a:r>
              <a:rPr lang="en-GB" b="0" dirty="0">
                <a:solidFill>
                  <a:srgbClr val="000000"/>
                </a:solidFill>
                <a:effectLst/>
                <a:latin typeface="Consolas" panose="020B0609020204030204" pitchFamily="49" charset="0"/>
              </a:rPr>
              <a:t>(</a:t>
            </a:r>
            <a:r>
              <a:rPr lang="en-GB" b="0" dirty="0">
                <a:solidFill>
                  <a:srgbClr val="A31515"/>
                </a:solidFill>
                <a:effectLst/>
                <a:latin typeface="Consolas" panose="020B0609020204030204" pitchFamily="49" charset="0"/>
              </a:rPr>
              <a:t>"code/template_excel.xlsx"</a:t>
            </a:r>
            <a:r>
              <a:rPr lang="en-GB" b="0" dirty="0">
                <a:solidFill>
                  <a:srgbClr val="000000"/>
                </a:solidFill>
                <a:effectLst/>
                <a:latin typeface="Consolas" panose="020B0609020204030204" pitchFamily="49" charset="0"/>
              </a:rPr>
              <a:t>) </a:t>
            </a:r>
          </a:p>
          <a:p>
            <a:r>
              <a:rPr lang="en-GB" b="0" dirty="0">
                <a:solidFill>
                  <a:srgbClr val="0000FF"/>
                </a:solidFill>
                <a:effectLst/>
                <a:latin typeface="Consolas" panose="020B0609020204030204" pitchFamily="49" charset="0"/>
              </a:rPr>
              <a:t>for</a:t>
            </a:r>
            <a:r>
              <a:rPr lang="en-GB" b="0" dirty="0">
                <a:solidFill>
                  <a:srgbClr val="000000"/>
                </a:solidFill>
                <a:effectLst/>
                <a:latin typeface="Consolas" panose="020B0609020204030204" pitchFamily="49" charset="0"/>
              </a:rPr>
              <a:t> (sheet </a:t>
            </a:r>
            <a:r>
              <a:rPr lang="en-GB" b="0" dirty="0">
                <a:solidFill>
                  <a:srgbClr val="0000FF"/>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report_sheets</a:t>
            </a:r>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&lt;-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|&gt;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write_sheet</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sheet_info</a:t>
            </a:r>
            <a:r>
              <a:rPr lang="en-GB" b="0" dirty="0">
                <a:solidFill>
                  <a:srgbClr val="000000"/>
                </a:solidFill>
                <a:effectLst/>
                <a:latin typeface="Consolas" panose="020B0609020204030204" pitchFamily="49" charset="0"/>
              </a:rPr>
              <a:t> = </a:t>
            </a:r>
            <a:r>
              <a:rPr lang="en-GB" b="0" dirty="0" err="1">
                <a:solidFill>
                  <a:srgbClr val="000000"/>
                </a:solidFill>
                <a:effectLst/>
                <a:latin typeface="Consolas" panose="020B0609020204030204" pitchFamily="49" charset="0"/>
              </a:rPr>
              <a:t>sheet</a:t>
            </a:r>
            <a:r>
              <a:rPr lang="en-GB" b="0" dirty="0" err="1">
                <a:solidFill>
                  <a:srgbClr val="0000FF"/>
                </a:solidFill>
                <a:effectLst/>
                <a:latin typeface="Consolas" panose="020B0609020204030204" pitchFamily="49" charset="0"/>
              </a:rPr>
              <a:t>$</a:t>
            </a:r>
            <a:r>
              <a:rPr lang="en-GB" b="0" dirty="0" err="1">
                <a:solidFill>
                  <a:srgbClr val="000000"/>
                </a:solidFill>
                <a:effectLst/>
                <a:latin typeface="Consolas" panose="020B0609020204030204" pitchFamily="49" charset="0"/>
              </a:rPr>
              <a:t>sheet_params</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data_list</a:t>
            </a:r>
            <a:r>
              <a:rPr lang="en-GB" b="0" dirty="0">
                <a:solidFill>
                  <a:srgbClr val="000000"/>
                </a:solidFill>
                <a:effectLst/>
                <a:latin typeface="Consolas" panose="020B0609020204030204" pitchFamily="49" charset="0"/>
              </a:rPr>
              <a:t> = </a:t>
            </a:r>
            <a:r>
              <a:rPr lang="en-GB" b="0" dirty="0" err="1">
                <a:solidFill>
                  <a:srgbClr val="000000"/>
                </a:solidFill>
                <a:effectLst/>
                <a:latin typeface="Consolas" panose="020B0609020204030204" pitchFamily="49" charset="0"/>
              </a:rPr>
              <a:t>sheet</a:t>
            </a:r>
            <a:r>
              <a:rPr lang="en-GB" b="0" dirty="0" err="1">
                <a:solidFill>
                  <a:srgbClr val="0000FF"/>
                </a:solidFill>
                <a:effectLst/>
                <a:latin typeface="Consolas" panose="020B0609020204030204" pitchFamily="49" charset="0"/>
              </a:rPr>
              <a:t>$</a:t>
            </a:r>
            <a:r>
              <a:rPr lang="en-GB" b="0" dirty="0" err="1">
                <a:solidFill>
                  <a:srgbClr val="000000"/>
                </a:solidFill>
                <a:effectLst/>
                <a:latin typeface="Consolas" panose="020B0609020204030204" pitchFamily="49" charset="0"/>
              </a:rPr>
              <a:t>data</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date_to_print</a:t>
            </a:r>
            <a:r>
              <a:rPr lang="en-GB" b="0" dirty="0">
                <a:solidFill>
                  <a:srgbClr val="000000"/>
                </a:solidFill>
                <a:effectLst/>
                <a:latin typeface="Consolas" panose="020B0609020204030204" pitchFamily="49" charset="0"/>
              </a:rPr>
              <a:t> = </a:t>
            </a:r>
            <a:r>
              <a:rPr lang="en-GB" b="0" dirty="0" err="1">
                <a:solidFill>
                  <a:srgbClr val="000000"/>
                </a:solidFill>
                <a:effectLst/>
                <a:latin typeface="Consolas" panose="020B0609020204030204" pitchFamily="49" charset="0"/>
              </a:rPr>
              <a:t>date_running</a:t>
            </a:r>
            <a:endParaRPr lang="en-GB" b="0" dirty="0">
              <a:solidFill>
                <a:srgbClr val="000000"/>
              </a:solidFill>
              <a:effectLst/>
              <a:latin typeface="Consolas" panose="020B0609020204030204" pitchFamily="49" charset="0"/>
            </a:endParaRPr>
          </a:p>
          <a:p>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FE62AE-F3A6-2330-6FF9-0562FBA07663}"/>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E1D68D45-B3EF-044C-C30C-1530B58A75CD}"/>
              </a:ext>
            </a:extLst>
          </p:cNvPr>
          <p:cNvSpPr/>
          <p:nvPr/>
        </p:nvSpPr>
        <p:spPr>
          <a:xfrm>
            <a:off x="1" y="1879600"/>
            <a:ext cx="12195174" cy="4826000"/>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a:latin typeface="Courier"/>
              </a:rPr>
              <a:t>write_sheet</a:t>
            </a:r>
            <a:r>
              <a:t> function</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536908" y="925035"/>
            <a:ext cx="11446459" cy="1091898"/>
          </a:xfrm>
        </p:spPr>
        <p:txBody>
          <a:bodyPr/>
          <a:lstStyle/>
          <a:p>
            <a:pPr marL="0" lvl="0" indent="0">
              <a:buNone/>
            </a:pPr>
            <a:r>
              <a:rPr b="1" dirty="0"/>
              <a:t>Build up the sheet</a:t>
            </a:r>
          </a:p>
          <a:p>
            <a:r>
              <a:rPr dirty="0"/>
              <a:t>Create the sheet then add each section sequentially</a:t>
            </a:r>
          </a:p>
        </p:txBody>
      </p:sp>
      <p:sp>
        <p:nvSpPr>
          <p:cNvPr id="3" name="TextBox 2">
            <a:extLst>
              <a:ext uri="{FF2B5EF4-FFF2-40B4-BE49-F238E27FC236}">
                <a16:creationId xmlns:a16="http://schemas.microsoft.com/office/drawing/2014/main" id="{737BBBA0-17CF-B56F-EDA9-E7B9D0AE851C}"/>
              </a:ext>
            </a:extLst>
          </p:cNvPr>
          <p:cNvSpPr txBox="1"/>
          <p:nvPr/>
        </p:nvSpPr>
        <p:spPr>
          <a:xfrm>
            <a:off x="-325121" y="2374227"/>
            <a:ext cx="12845415" cy="1323439"/>
          </a:xfrm>
          <a:prstGeom prst="rect">
            <a:avLst/>
          </a:prstGeom>
          <a:noFill/>
        </p:spPr>
        <p:txBody>
          <a:bodyPr wrap="square">
            <a:spAutoFit/>
          </a:bodyPr>
          <a:lstStyle/>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wb</a:t>
            </a:r>
            <a:r>
              <a:rPr lang="en-GB" sz="2000" b="0" dirty="0">
                <a:solidFill>
                  <a:srgbClr val="000000"/>
                </a:solidFill>
                <a:effectLst/>
                <a:latin typeface="Consolas" panose="020B0609020204030204" pitchFamily="49" charset="0"/>
              </a:rPr>
              <a:t> &lt;-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create_new_sheet</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wb</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style_info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sheet_colour</a:t>
            </a:r>
            <a:r>
              <a:rPr lang="en-GB" sz="2000" b="0" dirty="0">
                <a:solidFill>
                  <a:srgbClr val="000000"/>
                </a:solidFill>
                <a:effectLst/>
                <a:latin typeface="Consolas" panose="020B0609020204030204" pitchFamily="49" charset="0"/>
              </a:rPr>
              <a:t>) |&gt;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add_title_section</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a:t>
            </a:r>
          </a:p>
          <a:p>
            <a:r>
              <a:rPr lang="en-GB" sz="2000" dirty="0">
                <a:solidFill>
                  <a:srgbClr val="000000"/>
                </a:solidFill>
                <a:latin typeface="Consolas" panose="020B0609020204030204" pitchFamily="49" charset="0"/>
              </a:rPr>
              <a:t>						  </a:t>
            </a:r>
            <a:r>
              <a:rPr lang="en-GB" sz="2000" b="0" dirty="0" err="1">
                <a:solidFill>
                  <a:srgbClr val="000000"/>
                </a:solidFill>
                <a:effectLst/>
                <a:latin typeface="Consolas" panose="020B0609020204030204" pitchFamily="49" charset="0"/>
              </a:rPr>
              <a:t>dimensions</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title_dimensions</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title_text</a:t>
            </a:r>
            <a:r>
              <a:rPr lang="en-GB" sz="2000" b="0" dirty="0">
                <a:solidFill>
                  <a:srgbClr val="000000"/>
                </a:solidFill>
                <a:effectLst/>
                <a:latin typeface="Consolas" panose="020B0609020204030204" pitchFamily="49" charset="0"/>
              </a:rPr>
              <a:t>)</a:t>
            </a:r>
          </a:p>
        </p:txBody>
      </p:sp>
      <p:pic>
        <p:nvPicPr>
          <p:cNvPr id="2" name="Picture 1" descr="Screenshot of formatted excel spreadsheet. The data is from the mtcars built in dataset in R. There is a title section at the top of the spreadsheet with a date. The first two column names are in black font with a dark grey background. The remaining column names have a black font and green background. The data has been conditionally formatted. One section goes between blue and white, the other section has traffic light icons. The page has been split into&quot;title section&quot;, &quot;row info&quot; and &quot;main body&quot;">
            <a:extLst>
              <a:ext uri="{FF2B5EF4-FFF2-40B4-BE49-F238E27FC236}">
                <a16:creationId xmlns:a16="http://schemas.microsoft.com/office/drawing/2014/main" id="{6588C66C-D27E-BA6D-3F01-17AEABAFC512}"/>
              </a:ext>
            </a:extLst>
          </p:cNvPr>
          <p:cNvPicPr>
            <a:picLocks noGrp="1" noChangeAspect="1"/>
          </p:cNvPicPr>
          <p:nvPr/>
        </p:nvPicPr>
        <p:blipFill>
          <a:blip r:embed="rId2"/>
          <a:stretch>
            <a:fillRect/>
          </a:stretch>
        </p:blipFill>
        <p:spPr bwMode="auto">
          <a:xfrm>
            <a:off x="7511416" y="4368800"/>
            <a:ext cx="4531360" cy="1931234"/>
          </a:xfrm>
          <a:prstGeom prst="rect">
            <a:avLst/>
          </a:prstGeom>
          <a:noFill/>
          <a:ln w="9525">
            <a:noFill/>
            <a:headEnd/>
            <a:tailEnd/>
          </a:ln>
        </p:spPr>
      </p:pic>
      <p:cxnSp>
        <p:nvCxnSpPr>
          <p:cNvPr id="8" name="Straight Arrow Connector 7">
            <a:extLst>
              <a:ext uri="{FF2B5EF4-FFF2-40B4-BE49-F238E27FC236}">
                <a16:creationId xmlns:a16="http://schemas.microsoft.com/office/drawing/2014/main" id="{94EA149A-87A2-C0D6-AB47-552EEA87FE28}"/>
              </a:ext>
            </a:extLst>
          </p:cNvPr>
          <p:cNvCxnSpPr>
            <a:cxnSpLocks/>
          </p:cNvCxnSpPr>
          <p:nvPr/>
        </p:nvCxnSpPr>
        <p:spPr>
          <a:xfrm>
            <a:off x="5974080" y="3637280"/>
            <a:ext cx="1537336" cy="802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59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02DDF3A-9089-2E44-44F6-1FF761A82CEC}"/>
              </a:ext>
            </a:extLst>
          </p:cNvPr>
          <p:cNvSpPr/>
          <p:nvPr/>
        </p:nvSpPr>
        <p:spPr>
          <a:xfrm>
            <a:off x="1066799" y="2004646"/>
            <a:ext cx="9999785" cy="2719754"/>
          </a:xfrm>
          <a:prstGeom prst="roundRect">
            <a:avLst/>
          </a:prstGeom>
          <a:gradFill flip="none" rotWithShape="1">
            <a:gsLst>
              <a:gs pos="0">
                <a:schemeClr val="accent3">
                  <a:tint val="100000"/>
                  <a:shade val="100000"/>
                  <a:satMod val="130000"/>
                </a:schemeClr>
              </a:gs>
              <a:gs pos="100000">
                <a:schemeClr val="accent3">
                  <a:tint val="50000"/>
                  <a:shade val="100000"/>
                  <a:satMod val="350000"/>
                </a:schemeClr>
              </a:gs>
            </a:gsLst>
            <a:lin ang="16200000" scaled="1"/>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35D66041-8857-DC2E-565C-32144510DE5A}"/>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6A7EF26-E57D-0421-2EDD-7024D62E6183}"/>
              </a:ext>
            </a:extLst>
          </p:cNvPr>
          <p:cNvSpPr>
            <a:spLocks noGrp="1"/>
          </p:cNvSpPr>
          <p:nvPr>
            <p:ph idx="1"/>
          </p:nvPr>
        </p:nvSpPr>
        <p:spPr>
          <a:xfrm>
            <a:off x="1275718" y="2371881"/>
            <a:ext cx="9643738" cy="2446304"/>
          </a:xfrm>
        </p:spPr>
        <p:txBody>
          <a:bodyPr/>
          <a:lstStyle/>
          <a:p>
            <a:pPr marL="514350" indent="-514350">
              <a:buFont typeface="+mj-lt"/>
              <a:buAutoNum type="arabicPeriod"/>
            </a:pPr>
            <a:r>
              <a:rPr lang="en-GB" sz="3600" dirty="0"/>
              <a:t>Reproducible analytical pipelines and Excel</a:t>
            </a:r>
          </a:p>
          <a:p>
            <a:pPr marL="514350" indent="-514350">
              <a:buFont typeface="+mj-lt"/>
              <a:buAutoNum type="arabicPeriod"/>
            </a:pPr>
            <a:r>
              <a:rPr lang="en-GB" sz="3600" dirty="0"/>
              <a:t>Creating simple excel files in R</a:t>
            </a:r>
          </a:p>
          <a:p>
            <a:pPr marL="514350" indent="-514350">
              <a:buFont typeface="+mj-lt"/>
              <a:buAutoNum type="arabicPeriod"/>
            </a:pPr>
            <a:r>
              <a:rPr lang="en-GB" sz="3600" dirty="0"/>
              <a:t>Creating complex excel files in R</a:t>
            </a:r>
          </a:p>
          <a:p>
            <a:pPr marL="514350" indent="-514350">
              <a:buFont typeface="+mj-lt"/>
              <a:buAutoNum type="arabicPeriod"/>
            </a:pPr>
            <a:endParaRPr lang="en-GB" sz="3600" dirty="0"/>
          </a:p>
        </p:txBody>
      </p:sp>
    </p:spTree>
    <p:extLst>
      <p:ext uri="{BB962C8B-B14F-4D97-AF65-F5344CB8AC3E}">
        <p14:creationId xmlns:p14="http://schemas.microsoft.com/office/powerpoint/2010/main" val="1709443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FE62AE-F3A6-2330-6FF9-0562FBA07663}"/>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E8D82595-F4B7-FC54-1E1E-E4D4A83F4493}"/>
              </a:ext>
            </a:extLst>
          </p:cNvPr>
          <p:cNvSpPr/>
          <p:nvPr/>
        </p:nvSpPr>
        <p:spPr>
          <a:xfrm>
            <a:off x="1" y="1879600"/>
            <a:ext cx="12195174" cy="4826000"/>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a:latin typeface="Courier"/>
              </a:rPr>
              <a:t>write_sheet</a:t>
            </a:r>
            <a:r>
              <a:t> function</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536908" y="925035"/>
            <a:ext cx="11446459" cy="1091898"/>
          </a:xfrm>
        </p:spPr>
        <p:txBody>
          <a:bodyPr/>
          <a:lstStyle/>
          <a:p>
            <a:pPr marL="0" lvl="0" indent="0">
              <a:buNone/>
            </a:pPr>
            <a:r>
              <a:rPr b="1" dirty="0"/>
              <a:t>Build up the sheet</a:t>
            </a:r>
          </a:p>
          <a:p>
            <a:r>
              <a:rPr dirty="0"/>
              <a:t>Create the sheet then add each section sequentially</a:t>
            </a:r>
          </a:p>
        </p:txBody>
      </p:sp>
      <p:sp>
        <p:nvSpPr>
          <p:cNvPr id="3" name="TextBox 2">
            <a:extLst>
              <a:ext uri="{FF2B5EF4-FFF2-40B4-BE49-F238E27FC236}">
                <a16:creationId xmlns:a16="http://schemas.microsoft.com/office/drawing/2014/main" id="{737BBBA0-17CF-B56F-EDA9-E7B9D0AE851C}"/>
              </a:ext>
            </a:extLst>
          </p:cNvPr>
          <p:cNvSpPr txBox="1"/>
          <p:nvPr/>
        </p:nvSpPr>
        <p:spPr>
          <a:xfrm>
            <a:off x="-325121" y="2374227"/>
            <a:ext cx="12845415" cy="2246769"/>
          </a:xfrm>
          <a:prstGeom prst="rect">
            <a:avLst/>
          </a:prstGeom>
          <a:noFill/>
        </p:spPr>
        <p:txBody>
          <a:bodyPr wrap="square">
            <a:spAutoFit/>
          </a:bodyPr>
          <a:lstStyle/>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wb</a:t>
            </a:r>
            <a:r>
              <a:rPr lang="en-GB" sz="2000" b="0" dirty="0">
                <a:solidFill>
                  <a:srgbClr val="000000"/>
                </a:solidFill>
                <a:effectLst/>
                <a:latin typeface="Consolas" panose="020B0609020204030204" pitchFamily="49" charset="0"/>
              </a:rPr>
              <a:t> &lt;-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create_new_sheet</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wb</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style_info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sheet_colour</a:t>
            </a:r>
            <a:r>
              <a:rPr lang="en-GB" sz="2000" b="0" dirty="0">
                <a:solidFill>
                  <a:srgbClr val="000000"/>
                </a:solidFill>
                <a:effectLst/>
                <a:latin typeface="Consolas" panose="020B0609020204030204" pitchFamily="49" charset="0"/>
              </a:rPr>
              <a:t>) |&gt;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add_title_section</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a:t>
            </a:r>
          </a:p>
          <a:p>
            <a:r>
              <a:rPr lang="en-GB" sz="2000" dirty="0">
                <a:solidFill>
                  <a:srgbClr val="000000"/>
                </a:solidFill>
                <a:latin typeface="Consolas" panose="020B0609020204030204" pitchFamily="49" charset="0"/>
              </a:rPr>
              <a:t>						  </a:t>
            </a:r>
            <a:r>
              <a:rPr lang="en-GB" sz="2000" b="0" dirty="0" err="1">
                <a:solidFill>
                  <a:srgbClr val="000000"/>
                </a:solidFill>
                <a:effectLst/>
                <a:latin typeface="Consolas" panose="020B0609020204030204" pitchFamily="49" charset="0"/>
              </a:rPr>
              <a:t>dimensions</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title_dimensions</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title_text</a:t>
            </a:r>
            <a:r>
              <a:rPr lang="en-GB" sz="2000" b="0" dirty="0">
                <a:solidFill>
                  <a:srgbClr val="000000"/>
                </a:solidFill>
                <a:effectLst/>
                <a:latin typeface="Consolas" panose="020B0609020204030204" pitchFamily="49" charset="0"/>
              </a:rPr>
              <a:t>) |&gt;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add_row_info_section</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dimensions</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row_info_dimensions</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data_list</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row_info</a:t>
            </a:r>
            <a:r>
              <a:rPr lang="en-GB" sz="2000" b="0" dirty="0">
                <a:solidFill>
                  <a:srgbClr val="000000"/>
                </a:solidFill>
                <a:effectLst/>
                <a:latin typeface="Consolas" panose="020B0609020204030204" pitchFamily="49" charset="0"/>
              </a:rPr>
              <a:t>)</a:t>
            </a:r>
          </a:p>
        </p:txBody>
      </p:sp>
      <p:pic>
        <p:nvPicPr>
          <p:cNvPr id="2" name="Picture 1" descr="Screenshot of formatted excel spreadsheet. The data is from the mtcars built in dataset in R. There is a title section at the top of the spreadsheet with a date. The first two column names are in black font with a dark grey background. The remaining column names have a black font and green background. The data has been conditionally formatted. One section goes between blue and white, the other section has traffic light icons. The page has been split into&quot;title section&quot;, &quot;row info&quot; and &quot;main body&quot;">
            <a:extLst>
              <a:ext uri="{FF2B5EF4-FFF2-40B4-BE49-F238E27FC236}">
                <a16:creationId xmlns:a16="http://schemas.microsoft.com/office/drawing/2014/main" id="{6588C66C-D27E-BA6D-3F01-17AEABAFC512}"/>
              </a:ext>
            </a:extLst>
          </p:cNvPr>
          <p:cNvPicPr>
            <a:picLocks noGrp="1" noChangeAspect="1"/>
          </p:cNvPicPr>
          <p:nvPr/>
        </p:nvPicPr>
        <p:blipFill>
          <a:blip r:embed="rId2"/>
          <a:stretch>
            <a:fillRect/>
          </a:stretch>
        </p:blipFill>
        <p:spPr bwMode="auto">
          <a:xfrm>
            <a:off x="7511416" y="4368800"/>
            <a:ext cx="4531360" cy="1931234"/>
          </a:xfrm>
          <a:prstGeom prst="rect">
            <a:avLst/>
          </a:prstGeom>
          <a:noFill/>
          <a:ln w="9525">
            <a:noFill/>
            <a:headEnd/>
            <a:tailEnd/>
          </a:ln>
        </p:spPr>
      </p:pic>
      <p:cxnSp>
        <p:nvCxnSpPr>
          <p:cNvPr id="8" name="Straight Arrow Connector 7">
            <a:extLst>
              <a:ext uri="{FF2B5EF4-FFF2-40B4-BE49-F238E27FC236}">
                <a16:creationId xmlns:a16="http://schemas.microsoft.com/office/drawing/2014/main" id="{94EA149A-87A2-C0D6-AB47-552EEA87FE28}"/>
              </a:ext>
            </a:extLst>
          </p:cNvPr>
          <p:cNvCxnSpPr>
            <a:cxnSpLocks/>
          </p:cNvCxnSpPr>
          <p:nvPr/>
        </p:nvCxnSpPr>
        <p:spPr>
          <a:xfrm>
            <a:off x="6553200" y="4368800"/>
            <a:ext cx="991874" cy="967833"/>
          </a:xfrm>
          <a:prstGeom prst="straightConnector1">
            <a:avLst/>
          </a:prstGeom>
          <a:ln>
            <a:solidFill>
              <a:srgbClr val="19891C"/>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538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FE62AE-F3A6-2330-6FF9-0562FBA07663}"/>
              </a:ext>
            </a:extLst>
          </p:cNvPr>
          <p:cNvSpPr/>
          <p:nvPr/>
        </p:nvSpPr>
        <p:spPr>
          <a:xfrm>
            <a:off x="0" y="3637280"/>
            <a:ext cx="4683760" cy="324714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2A439FF-0DD3-7114-B89A-3D828166B42A}"/>
              </a:ext>
            </a:extLst>
          </p:cNvPr>
          <p:cNvSpPr/>
          <p:nvPr/>
        </p:nvSpPr>
        <p:spPr>
          <a:xfrm>
            <a:off x="1" y="1879600"/>
            <a:ext cx="12195174" cy="4826000"/>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a:latin typeface="Courier"/>
              </a:rPr>
              <a:t>write_sheet</a:t>
            </a:r>
            <a:r>
              <a:t> function</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536908" y="925035"/>
            <a:ext cx="11446459" cy="1091898"/>
          </a:xfrm>
        </p:spPr>
        <p:txBody>
          <a:bodyPr/>
          <a:lstStyle/>
          <a:p>
            <a:pPr marL="0" lvl="0" indent="0">
              <a:buNone/>
            </a:pPr>
            <a:r>
              <a:rPr b="1" dirty="0"/>
              <a:t>Build up the sheet</a:t>
            </a:r>
          </a:p>
          <a:p>
            <a:r>
              <a:rPr dirty="0"/>
              <a:t>Create the sheet then add each section sequentially</a:t>
            </a:r>
          </a:p>
        </p:txBody>
      </p:sp>
      <p:sp>
        <p:nvSpPr>
          <p:cNvPr id="3" name="TextBox 2">
            <a:extLst>
              <a:ext uri="{FF2B5EF4-FFF2-40B4-BE49-F238E27FC236}">
                <a16:creationId xmlns:a16="http://schemas.microsoft.com/office/drawing/2014/main" id="{737BBBA0-17CF-B56F-EDA9-E7B9D0AE851C}"/>
              </a:ext>
            </a:extLst>
          </p:cNvPr>
          <p:cNvSpPr txBox="1"/>
          <p:nvPr/>
        </p:nvSpPr>
        <p:spPr>
          <a:xfrm>
            <a:off x="-325121" y="2374227"/>
            <a:ext cx="12845415" cy="3785652"/>
          </a:xfrm>
          <a:prstGeom prst="rect">
            <a:avLst/>
          </a:prstGeom>
          <a:noFill/>
        </p:spPr>
        <p:txBody>
          <a:bodyPr wrap="square">
            <a:spAutoFit/>
          </a:bodyPr>
          <a:lstStyle/>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wb</a:t>
            </a:r>
            <a:r>
              <a:rPr lang="en-GB" sz="2000" b="0" dirty="0">
                <a:solidFill>
                  <a:srgbClr val="000000"/>
                </a:solidFill>
                <a:effectLst/>
                <a:latin typeface="Consolas" panose="020B0609020204030204" pitchFamily="49" charset="0"/>
              </a:rPr>
              <a:t> &lt;-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create_new_sheet</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wb</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style_info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sheet_colour</a:t>
            </a:r>
            <a:r>
              <a:rPr lang="en-GB" sz="2000" b="0" dirty="0">
                <a:solidFill>
                  <a:srgbClr val="000000"/>
                </a:solidFill>
                <a:effectLst/>
                <a:latin typeface="Consolas" panose="020B0609020204030204" pitchFamily="49" charset="0"/>
              </a:rPr>
              <a:t>) |&gt;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add_title_section</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a:t>
            </a:r>
          </a:p>
          <a:p>
            <a:r>
              <a:rPr lang="en-GB" sz="2000" dirty="0">
                <a:solidFill>
                  <a:srgbClr val="000000"/>
                </a:solidFill>
                <a:latin typeface="Consolas" panose="020B0609020204030204" pitchFamily="49" charset="0"/>
              </a:rPr>
              <a:t>						  </a:t>
            </a:r>
            <a:r>
              <a:rPr lang="en-GB" sz="2000" b="0" dirty="0" err="1">
                <a:solidFill>
                  <a:srgbClr val="000000"/>
                </a:solidFill>
                <a:effectLst/>
                <a:latin typeface="Consolas" panose="020B0609020204030204" pitchFamily="49" charset="0"/>
              </a:rPr>
              <a:t>dimensions</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title_dimensions</a:t>
            </a:r>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title_text</a:t>
            </a:r>
            <a:r>
              <a:rPr lang="en-GB" sz="2000" b="0" dirty="0">
                <a:solidFill>
                  <a:srgbClr val="000000"/>
                </a:solidFill>
                <a:effectLst/>
                <a:latin typeface="Consolas" panose="020B0609020204030204" pitchFamily="49" charset="0"/>
              </a:rPr>
              <a:t>) |&gt;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add_row_info_section</a:t>
            </a:r>
            <a:r>
              <a:rPr lang="en-GB" sz="2000" b="0" dirty="0">
                <a:solidFill>
                  <a:srgbClr val="000000"/>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dimensions</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row_info_dimensions</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data_list</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row_info</a:t>
            </a:r>
            <a:r>
              <a:rPr lang="en-GB" sz="2000" b="0" dirty="0">
                <a:solidFill>
                  <a:srgbClr val="000000"/>
                </a:solidFill>
                <a:effectLst/>
                <a:latin typeface="Consolas" panose="020B0609020204030204" pitchFamily="49" charset="0"/>
              </a:rPr>
              <a:t>) |&gt;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add_main_body</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sheet_name</a:t>
            </a:r>
            <a:r>
              <a:rPr lang="en-GB" sz="2000" b="0" dirty="0">
                <a:solidFill>
                  <a:srgbClr val="000000"/>
                </a:solidFill>
                <a:effectLst/>
                <a:latin typeface="Consolas" panose="020B0609020204030204" pitchFamily="49" charset="0"/>
              </a:rPr>
              <a:t> = </a:t>
            </a:r>
            <a:r>
              <a:rPr lang="en-GB" sz="2000" b="0" dirty="0" err="1">
                <a:solidFill>
                  <a:srgbClr val="000000"/>
                </a:solidFill>
                <a:effectLst/>
                <a:latin typeface="Consolas" panose="020B0609020204030204" pitchFamily="49" charset="0"/>
              </a:rPr>
              <a:t>sheet_info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tab_name</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main_data</a:t>
            </a:r>
            <a:r>
              <a:rPr lang="en-GB" sz="2000" b="0" dirty="0">
                <a:solidFill>
                  <a:srgbClr val="000000"/>
                </a:solidFill>
                <a:effectLst/>
                <a:latin typeface="Consolas" panose="020B0609020204030204" pitchFamily="49" charset="0"/>
              </a:rPr>
              <a:t> = </a:t>
            </a:r>
            <a:r>
              <a:rPr lang="en-GB" sz="2000" b="0" dirty="0" err="1">
                <a:solidFill>
                  <a:srgbClr val="000000"/>
                </a:solidFill>
                <a:effectLst/>
                <a:latin typeface="Consolas" panose="020B0609020204030204" pitchFamily="49" charset="0"/>
              </a:rPr>
              <a:t>data_list</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main_data</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main_dimensions</a:t>
            </a:r>
            <a:r>
              <a:rPr lang="en-GB" sz="2000" b="0" dirty="0">
                <a:solidFill>
                  <a:srgbClr val="000000"/>
                </a:solidFill>
                <a:effectLst/>
                <a:latin typeface="Consolas" panose="020B0609020204030204" pitchFamily="49" charset="0"/>
              </a:rPr>
              <a:t> = </a:t>
            </a:r>
            <a:r>
              <a:rPr lang="en-GB" sz="2000" b="0" dirty="0" err="1">
                <a:solidFill>
                  <a:srgbClr val="000000"/>
                </a:solidFill>
                <a:effectLst/>
                <a:latin typeface="Consolas" panose="020B0609020204030204" pitchFamily="49" charset="0"/>
              </a:rPr>
              <a:t>dimensions</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main_dimensions</a:t>
            </a:r>
            <a:r>
              <a:rPr lang="en-GB" sz="2000" b="0" dirty="0">
                <a:solidFill>
                  <a:srgbClr val="000000"/>
                </a:solidFill>
                <a:effectLst/>
                <a:latin typeface="Consolas" panose="020B0609020204030204" pitchFamily="49" charset="0"/>
              </a:rPr>
              <a:t>,</a:t>
            </a:r>
          </a:p>
          <a:p>
            <a:r>
              <a:rPr lang="en-GB" sz="2000" b="0" dirty="0">
                <a:solidFill>
                  <a:srgbClr val="000000"/>
                </a:solidFill>
                <a:effectLst/>
                <a:latin typeface="Consolas" panose="020B0609020204030204" pitchFamily="49" charset="0"/>
              </a:rPr>
              <a:t>        </a:t>
            </a:r>
            <a:r>
              <a:rPr lang="en-GB" sz="2000" b="0" dirty="0" err="1">
                <a:solidFill>
                  <a:srgbClr val="000000"/>
                </a:solidFill>
                <a:effectLst/>
                <a:latin typeface="Consolas" panose="020B0609020204030204" pitchFamily="49" charset="0"/>
              </a:rPr>
              <a:t>style_name</a:t>
            </a:r>
            <a:r>
              <a:rPr lang="en-GB" sz="2000" b="0" dirty="0">
                <a:solidFill>
                  <a:srgbClr val="000000"/>
                </a:solidFill>
                <a:effectLst/>
                <a:latin typeface="Consolas" panose="020B0609020204030204" pitchFamily="49" charset="0"/>
              </a:rPr>
              <a:t> = </a:t>
            </a:r>
            <a:r>
              <a:rPr lang="en-GB" sz="2000" b="0" dirty="0" err="1">
                <a:solidFill>
                  <a:srgbClr val="000000"/>
                </a:solidFill>
                <a:effectLst/>
                <a:latin typeface="Consolas" panose="020B0609020204030204" pitchFamily="49" charset="0"/>
              </a:rPr>
              <a:t>style_info</a:t>
            </a:r>
            <a:r>
              <a:rPr lang="en-GB" sz="2000" b="0" dirty="0" err="1">
                <a:solidFill>
                  <a:srgbClr val="0000FF"/>
                </a:solidFill>
                <a:effectLst/>
                <a:latin typeface="Consolas" panose="020B0609020204030204" pitchFamily="49" charset="0"/>
              </a:rPr>
              <a:t>$</a:t>
            </a:r>
            <a:r>
              <a:rPr lang="en-GB" sz="2000" b="0" dirty="0" err="1">
                <a:solidFill>
                  <a:srgbClr val="000000"/>
                </a:solidFill>
                <a:effectLst/>
                <a:latin typeface="Consolas" panose="020B0609020204030204" pitchFamily="49" charset="0"/>
              </a:rPr>
              <a:t>sheet_style</a:t>
            </a:r>
            <a:r>
              <a:rPr lang="en-GB" sz="2000" b="0" dirty="0">
                <a:solidFill>
                  <a:srgbClr val="000000"/>
                </a:solidFill>
                <a:effectLst/>
                <a:latin typeface="Consolas" panose="020B0609020204030204" pitchFamily="49" charset="0"/>
              </a:rPr>
              <a:t>)</a:t>
            </a:r>
          </a:p>
        </p:txBody>
      </p:sp>
      <p:pic>
        <p:nvPicPr>
          <p:cNvPr id="2" name="Picture 1" descr="Screenshot of formatted excel spreadsheet. The data is from the mtcars built in dataset in R. There is a title section at the top of the spreadsheet with a date. The first two column names are in black font with a dark grey background. The remaining column names have a black font and green background. The data has been conditionally formatted. One section goes between blue and white, the other section has traffic light icons. The page has been split into&quot;title section&quot;, &quot;row info&quot; and &quot;main body&quot;">
            <a:extLst>
              <a:ext uri="{FF2B5EF4-FFF2-40B4-BE49-F238E27FC236}">
                <a16:creationId xmlns:a16="http://schemas.microsoft.com/office/drawing/2014/main" id="{6588C66C-D27E-BA6D-3F01-17AEABAFC512}"/>
              </a:ext>
            </a:extLst>
          </p:cNvPr>
          <p:cNvPicPr>
            <a:picLocks noGrp="1" noChangeAspect="1"/>
          </p:cNvPicPr>
          <p:nvPr/>
        </p:nvPicPr>
        <p:blipFill>
          <a:blip r:embed="rId2"/>
          <a:stretch>
            <a:fillRect/>
          </a:stretch>
        </p:blipFill>
        <p:spPr bwMode="auto">
          <a:xfrm>
            <a:off x="7511416" y="4368800"/>
            <a:ext cx="4531360" cy="1931234"/>
          </a:xfrm>
          <a:prstGeom prst="rect">
            <a:avLst/>
          </a:prstGeom>
          <a:noFill/>
          <a:ln w="9525">
            <a:noFill/>
            <a:headEnd/>
            <a:tailEnd/>
          </a:ln>
        </p:spPr>
      </p:pic>
      <p:cxnSp>
        <p:nvCxnSpPr>
          <p:cNvPr id="8" name="Straight Arrow Connector 7">
            <a:extLst>
              <a:ext uri="{FF2B5EF4-FFF2-40B4-BE49-F238E27FC236}">
                <a16:creationId xmlns:a16="http://schemas.microsoft.com/office/drawing/2014/main" id="{94EA149A-87A2-C0D6-AB47-552EEA87FE28}"/>
              </a:ext>
            </a:extLst>
          </p:cNvPr>
          <p:cNvCxnSpPr>
            <a:cxnSpLocks/>
          </p:cNvCxnSpPr>
          <p:nvPr/>
        </p:nvCxnSpPr>
        <p:spPr>
          <a:xfrm flipV="1">
            <a:off x="6492240" y="5628640"/>
            <a:ext cx="2143760" cy="371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57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96145A4-FD3D-BF8C-FB3E-6CDE7583BFDF}"/>
              </a:ext>
            </a:extLst>
          </p:cNvPr>
          <p:cNvSpPr/>
          <p:nvPr/>
        </p:nvSpPr>
        <p:spPr>
          <a:xfrm>
            <a:off x="1853911" y="3326208"/>
            <a:ext cx="9230649" cy="268214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a:latin typeface="Courier"/>
              </a:rPr>
              <a:t>add_main_body</a:t>
            </a:r>
            <a:r>
              <a:t> function</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p:txBody>
          <a:bodyPr/>
          <a:lstStyle/>
          <a:p>
            <a:pPr lvl="0"/>
            <a:r>
              <a:rPr b="1" dirty="0"/>
              <a:t>Add style elements that apply to all main body sections, then call functions to add specific styling</a:t>
            </a:r>
          </a:p>
          <a:p>
            <a:pPr lvl="1"/>
            <a:r>
              <a:rPr dirty="0"/>
              <a:t>This allows us to keep consistent formatting apart from main body of sheet</a:t>
            </a:r>
          </a:p>
          <a:p>
            <a:pPr lvl="1"/>
            <a:r>
              <a:rPr dirty="0"/>
              <a:t>Specific styling:</a:t>
            </a:r>
            <a:endParaRPr dirty="0">
              <a:latin typeface="Courier"/>
            </a:endParaRPr>
          </a:p>
        </p:txBody>
      </p:sp>
      <p:sp>
        <p:nvSpPr>
          <p:cNvPr id="3" name="TextBox 2">
            <a:extLst>
              <a:ext uri="{FF2B5EF4-FFF2-40B4-BE49-F238E27FC236}">
                <a16:creationId xmlns:a16="http://schemas.microsoft.com/office/drawing/2014/main" id="{3D676879-0108-28FD-80AD-658B7308F686}"/>
              </a:ext>
            </a:extLst>
          </p:cNvPr>
          <p:cNvSpPr txBox="1"/>
          <p:nvPr/>
        </p:nvSpPr>
        <p:spPr>
          <a:xfrm>
            <a:off x="1925031" y="3412568"/>
            <a:ext cx="8856627" cy="2312171"/>
          </a:xfrm>
          <a:prstGeom prst="rect">
            <a:avLst/>
          </a:prstGeom>
          <a:noFill/>
        </p:spPr>
        <p:txBody>
          <a:bodyPr wrap="square">
            <a:spAutoFit/>
          </a:bodyPr>
          <a:lstStyle/>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style_name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a:t>
            </a:r>
            <a:r>
              <a:rPr lang="en-GB" b="0" dirty="0" err="1">
                <a:solidFill>
                  <a:srgbClr val="A31515"/>
                </a:solidFill>
                <a:effectLst/>
                <a:latin typeface="Consolas" panose="020B0609020204030204" pitchFamily="49" charset="0"/>
              </a:rPr>
              <a:t>conditional_format_all</a:t>
            </a:r>
            <a:r>
              <a:rPr lang="en-GB" b="0" dirty="0">
                <a:solidFill>
                  <a:srgbClr val="A31515"/>
                </a:solidFill>
                <a:effectLst/>
                <a:latin typeface="Consolas" panose="020B0609020204030204" pitchFamily="49" charset="0"/>
              </a:rPr>
              <a:t>"</a:t>
            </a:r>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&lt;-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|&gt; </a:t>
            </a:r>
            <a:r>
              <a:rPr lang="en-GB" b="0" dirty="0" err="1">
                <a:solidFill>
                  <a:srgbClr val="000000"/>
                </a:solidFill>
                <a:effectLst/>
                <a:latin typeface="Consolas" panose="020B0609020204030204" pitchFamily="49" charset="0"/>
              </a:rPr>
              <a:t>add_main_style_conditional_format_all</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sheet_name</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main_dimensions</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main_data</a:t>
            </a:r>
            <a:r>
              <a:rPr lang="en-GB" b="0" dirty="0">
                <a:solidFill>
                  <a:srgbClr val="000000"/>
                </a:solidFill>
                <a:effectLst/>
                <a:latin typeface="Consolas" panose="020B06090202040302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t>Sheets with different styles</a:t>
            </a:r>
          </a:p>
        </p:txBody>
      </p:sp>
      <p:pic>
        <p:nvPicPr>
          <p:cNvPr id="2" name="Picture 1" descr="Screenshot of formatted excel spreadsheet. The data is from the mtcars built in dataset in R. There is a title section at the top of the spreadsheet with a date. The first two column names are in black font with a dark grey background.  The remaining column names have a black font and green background. The data has been conditionally formatted. One section goes between blue and white, the other section has traffic light icons."/>
          <p:cNvPicPr>
            <a:picLocks noGrp="1" noChangeAspect="1"/>
          </p:cNvPicPr>
          <p:nvPr/>
        </p:nvPicPr>
        <p:blipFill>
          <a:blip r:embed="rId2"/>
          <a:stretch>
            <a:fillRect/>
          </a:stretch>
        </p:blipFill>
        <p:spPr bwMode="auto">
          <a:xfrm>
            <a:off x="0" y="1373355"/>
            <a:ext cx="12265660" cy="5484645"/>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E44AB-96E4-FECB-E4A3-BFB1B80D794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B196DC-543B-A38C-B5F5-CCB28B37502B}"/>
              </a:ext>
            </a:extLst>
          </p:cNvPr>
          <p:cNvSpPr/>
          <p:nvPr/>
        </p:nvSpPr>
        <p:spPr>
          <a:xfrm>
            <a:off x="1853911" y="3326208"/>
            <a:ext cx="9230649" cy="268214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B788D03B-BCDD-69DF-1A39-AD84BD20B579}"/>
              </a:ext>
            </a:extLst>
          </p:cNvPr>
          <p:cNvSpPr>
            <a:spLocks noGrp="1"/>
          </p:cNvSpPr>
          <p:nvPr>
            <p:ph type="title"/>
          </p:nvPr>
        </p:nvSpPr>
        <p:spPr>
          <a:xfrm>
            <a:off x="465787" y="11376"/>
            <a:ext cx="10244751" cy="1244799"/>
          </a:xfrm>
          <a:prstGeom prst="rect">
            <a:avLst/>
          </a:prstGeom>
        </p:spPr>
        <p:txBody>
          <a:bodyPr/>
          <a:lstStyle/>
          <a:p>
            <a:pPr marL="0" lvl="0" indent="0">
              <a:buNone/>
            </a:pPr>
            <a:r>
              <a:rPr>
                <a:latin typeface="Courier"/>
              </a:rPr>
              <a:t>add_main_body</a:t>
            </a:r>
            <a:r>
              <a:t> function</a:t>
            </a:r>
          </a:p>
        </p:txBody>
      </p:sp>
      <p:sp>
        <p:nvSpPr>
          <p:cNvPr id="17" name="Content Placeholder 2">
            <a:extLst>
              <a:ext uri="{FF2B5EF4-FFF2-40B4-BE49-F238E27FC236}">
                <a16:creationId xmlns:a16="http://schemas.microsoft.com/office/drawing/2014/main" id="{96E0BF0F-ED19-557C-6819-0AFD38ABB934}"/>
              </a:ext>
            </a:extLst>
          </p:cNvPr>
          <p:cNvSpPr>
            <a:spLocks noGrp="1"/>
          </p:cNvSpPr>
          <p:nvPr>
            <p:ph idx="1"/>
          </p:nvPr>
        </p:nvSpPr>
        <p:spPr/>
        <p:txBody>
          <a:bodyPr/>
          <a:lstStyle/>
          <a:p>
            <a:pPr lvl="0"/>
            <a:r>
              <a:rPr b="1" dirty="0"/>
              <a:t>Add style elements that apply to all main body sections, then call functions to add specific styling</a:t>
            </a:r>
          </a:p>
          <a:p>
            <a:pPr lvl="1"/>
            <a:r>
              <a:rPr dirty="0"/>
              <a:t>This allows us to keep consistent formatting apart from main body of sheet</a:t>
            </a:r>
          </a:p>
          <a:p>
            <a:pPr lvl="1"/>
            <a:r>
              <a:rPr dirty="0"/>
              <a:t>Specific styling:</a:t>
            </a:r>
            <a:endParaRPr dirty="0">
              <a:latin typeface="Courier"/>
            </a:endParaRPr>
          </a:p>
        </p:txBody>
      </p:sp>
      <p:sp>
        <p:nvSpPr>
          <p:cNvPr id="3" name="TextBox 2">
            <a:extLst>
              <a:ext uri="{FF2B5EF4-FFF2-40B4-BE49-F238E27FC236}">
                <a16:creationId xmlns:a16="http://schemas.microsoft.com/office/drawing/2014/main" id="{EC2B00E5-2E82-FB92-B77A-FFB87F6843C1}"/>
              </a:ext>
            </a:extLst>
          </p:cNvPr>
          <p:cNvSpPr txBox="1"/>
          <p:nvPr/>
        </p:nvSpPr>
        <p:spPr>
          <a:xfrm>
            <a:off x="1925031" y="3412568"/>
            <a:ext cx="8856627" cy="2312171"/>
          </a:xfrm>
          <a:prstGeom prst="rect">
            <a:avLst/>
          </a:prstGeom>
          <a:noFill/>
        </p:spPr>
        <p:txBody>
          <a:bodyPr wrap="square">
            <a:spAutoFit/>
          </a:bodyPr>
          <a:lstStyle/>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style_name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a:t>
            </a:r>
            <a:r>
              <a:rPr lang="en-GB" b="0" dirty="0" err="1">
                <a:solidFill>
                  <a:srgbClr val="A31515"/>
                </a:solidFill>
                <a:effectLst/>
                <a:latin typeface="Consolas" panose="020B0609020204030204" pitchFamily="49" charset="0"/>
              </a:rPr>
              <a:t>months_with_total</a:t>
            </a:r>
            <a:r>
              <a:rPr lang="en-GB" b="0" dirty="0">
                <a:solidFill>
                  <a:srgbClr val="A31515"/>
                </a:solidFill>
                <a:effectLst/>
                <a:latin typeface="Consolas" panose="020B0609020204030204" pitchFamily="49" charset="0"/>
              </a:rPr>
              <a:t>"</a:t>
            </a:r>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&lt;-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|&gt; </a:t>
            </a:r>
            <a:r>
              <a:rPr lang="en-GB" b="0" dirty="0" err="1">
                <a:solidFill>
                  <a:srgbClr val="000000"/>
                </a:solidFill>
                <a:effectLst/>
                <a:latin typeface="Consolas" panose="020B0609020204030204" pitchFamily="49" charset="0"/>
              </a:rPr>
              <a:t>add_main_style_months_with_total</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sheet_name</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main_dimensions</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main_data</a:t>
            </a:r>
            <a:r>
              <a:rPr lang="en-GB"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31961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t>Sheets with different styles</a:t>
            </a:r>
          </a:p>
        </p:txBody>
      </p:sp>
      <p:pic>
        <p:nvPicPr>
          <p:cNvPr id="2" name="Picture 1" descr="Screenshot of formatted excel spreadsheet. The data is from the AirPassengers built in dataset in R. There is a title section at the top of the spreadsheet with a date. The first column name is in black font with a dark grey background.  The remaining column names have a black font and pale blue background, apart from the final total column, which has a dark blue background"/>
          <p:cNvPicPr>
            <a:picLocks noGrp="1" noChangeAspect="1"/>
          </p:cNvPicPr>
          <p:nvPr/>
        </p:nvPicPr>
        <p:blipFill>
          <a:blip r:embed="rId2"/>
          <a:stretch>
            <a:fillRect/>
          </a:stretch>
        </p:blipFill>
        <p:spPr bwMode="auto">
          <a:xfrm>
            <a:off x="-111761" y="1625606"/>
            <a:ext cx="12306935" cy="6906954"/>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DE32-DA28-80C5-9AD0-F0598364B0E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AA586F6-7797-EC14-DE63-7E5A8ED4CBB0}"/>
              </a:ext>
            </a:extLst>
          </p:cNvPr>
          <p:cNvSpPr/>
          <p:nvPr/>
        </p:nvSpPr>
        <p:spPr>
          <a:xfrm>
            <a:off x="1853911" y="3326208"/>
            <a:ext cx="9230649" cy="2682145"/>
          </a:xfrm>
          <a:prstGeom prst="round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F1067E91-C14D-D039-F608-A198D8B6F28C}"/>
              </a:ext>
            </a:extLst>
          </p:cNvPr>
          <p:cNvSpPr>
            <a:spLocks noGrp="1"/>
          </p:cNvSpPr>
          <p:nvPr>
            <p:ph type="title"/>
          </p:nvPr>
        </p:nvSpPr>
        <p:spPr>
          <a:xfrm>
            <a:off x="465787" y="11376"/>
            <a:ext cx="10244751" cy="1244799"/>
          </a:xfrm>
          <a:prstGeom prst="rect">
            <a:avLst/>
          </a:prstGeom>
        </p:spPr>
        <p:txBody>
          <a:bodyPr/>
          <a:lstStyle/>
          <a:p>
            <a:pPr marL="0" lvl="0" indent="0">
              <a:buNone/>
            </a:pPr>
            <a:r>
              <a:rPr>
                <a:latin typeface="Courier"/>
              </a:rPr>
              <a:t>add_main_body</a:t>
            </a:r>
            <a:r>
              <a:t> function</a:t>
            </a:r>
          </a:p>
        </p:txBody>
      </p:sp>
      <p:sp>
        <p:nvSpPr>
          <p:cNvPr id="17" name="Content Placeholder 2">
            <a:extLst>
              <a:ext uri="{FF2B5EF4-FFF2-40B4-BE49-F238E27FC236}">
                <a16:creationId xmlns:a16="http://schemas.microsoft.com/office/drawing/2014/main" id="{D78138D1-55DC-9E6E-FC7A-A1AF3863A85B}"/>
              </a:ext>
            </a:extLst>
          </p:cNvPr>
          <p:cNvSpPr>
            <a:spLocks noGrp="1"/>
          </p:cNvSpPr>
          <p:nvPr>
            <p:ph idx="1"/>
          </p:nvPr>
        </p:nvSpPr>
        <p:spPr/>
        <p:txBody>
          <a:bodyPr/>
          <a:lstStyle/>
          <a:p>
            <a:pPr lvl="0"/>
            <a:r>
              <a:rPr b="1" dirty="0"/>
              <a:t>Add style elements that apply to all main body sections, then call functions to add specific styling</a:t>
            </a:r>
          </a:p>
          <a:p>
            <a:pPr lvl="1"/>
            <a:r>
              <a:rPr dirty="0"/>
              <a:t>This allows us to keep consistent formatting apart from main body of sheet</a:t>
            </a:r>
          </a:p>
          <a:p>
            <a:pPr lvl="1"/>
            <a:r>
              <a:rPr dirty="0"/>
              <a:t>Specific styling:</a:t>
            </a:r>
            <a:endParaRPr dirty="0">
              <a:latin typeface="Courier"/>
            </a:endParaRPr>
          </a:p>
        </p:txBody>
      </p:sp>
      <p:sp>
        <p:nvSpPr>
          <p:cNvPr id="3" name="TextBox 2">
            <a:extLst>
              <a:ext uri="{FF2B5EF4-FFF2-40B4-BE49-F238E27FC236}">
                <a16:creationId xmlns:a16="http://schemas.microsoft.com/office/drawing/2014/main" id="{269ADAE2-C5B1-91A4-3BD3-AE46020835D5}"/>
              </a:ext>
            </a:extLst>
          </p:cNvPr>
          <p:cNvSpPr txBox="1"/>
          <p:nvPr/>
        </p:nvSpPr>
        <p:spPr>
          <a:xfrm>
            <a:off x="1925031" y="3412568"/>
            <a:ext cx="8856627" cy="2312171"/>
          </a:xfrm>
          <a:prstGeom prst="rect">
            <a:avLst/>
          </a:prstGeom>
          <a:noFill/>
        </p:spPr>
        <p:txBody>
          <a:bodyPr wrap="square">
            <a:spAutoFit/>
          </a:bodyPr>
          <a:lstStyle/>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style_name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a:t>
            </a:r>
            <a:r>
              <a:rPr lang="en-GB" dirty="0" err="1">
                <a:solidFill>
                  <a:srgbClr val="A31515"/>
                </a:solidFill>
                <a:latin typeface="Consolas" panose="020B0609020204030204" pitchFamily="49" charset="0"/>
              </a:rPr>
              <a:t>new_style</a:t>
            </a:r>
            <a:r>
              <a:rPr lang="en-GB" b="0" dirty="0">
                <a:solidFill>
                  <a:srgbClr val="A31515"/>
                </a:solidFill>
                <a:effectLst/>
                <a:latin typeface="Consolas" panose="020B0609020204030204" pitchFamily="49" charset="0"/>
              </a:rPr>
              <a:t>"</a:t>
            </a:r>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&lt;-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wb</a:t>
            </a:r>
            <a:r>
              <a:rPr lang="en-GB" b="0" dirty="0">
                <a:solidFill>
                  <a:srgbClr val="000000"/>
                </a:solidFill>
                <a:effectLst/>
                <a:latin typeface="Consolas" panose="020B0609020204030204" pitchFamily="49" charset="0"/>
              </a:rPr>
              <a:t> |&gt; </a:t>
            </a:r>
            <a:r>
              <a:rPr lang="en-GB" b="0" dirty="0" err="1">
                <a:solidFill>
                  <a:srgbClr val="000000"/>
                </a:solidFill>
                <a:effectLst/>
                <a:latin typeface="Consolas" panose="020B0609020204030204" pitchFamily="49" charset="0"/>
              </a:rPr>
              <a:t>add_main_style_NEW_STYLE</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sheet_name</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main_dimensions</a:t>
            </a:r>
            <a:r>
              <a:rPr lang="en-GB" b="0" dirty="0">
                <a:solidFill>
                  <a:srgbClr val="000000"/>
                </a:solidFill>
                <a:effectLst/>
                <a:latin typeface="Consolas" panose="020B0609020204030204" pitchFamily="49" charset="0"/>
              </a:rPr>
              <a:t>,</a:t>
            </a:r>
          </a:p>
          <a:p>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main_data</a:t>
            </a:r>
            <a:r>
              <a:rPr lang="en-GB"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11392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636A-F122-0FD4-D28E-F53423AF5DFD}"/>
              </a:ext>
            </a:extLst>
          </p:cNvPr>
          <p:cNvSpPr>
            <a:spLocks noGrp="1"/>
          </p:cNvSpPr>
          <p:nvPr>
            <p:ph type="title"/>
          </p:nvPr>
        </p:nvSpPr>
        <p:spPr/>
        <p:txBody>
          <a:bodyPr/>
          <a:lstStyle/>
          <a:p>
            <a:r>
              <a:rPr lang="en-GB" dirty="0"/>
              <a:t>Openxlsx2 conclusions</a:t>
            </a:r>
          </a:p>
        </p:txBody>
      </p:sp>
      <p:sp>
        <p:nvSpPr>
          <p:cNvPr id="4" name="Rectangle: Rounded Corners 3">
            <a:extLst>
              <a:ext uri="{FF2B5EF4-FFF2-40B4-BE49-F238E27FC236}">
                <a16:creationId xmlns:a16="http://schemas.microsoft.com/office/drawing/2014/main" id="{25808062-DEB7-B9B8-F3F5-E83344D0647F}"/>
              </a:ext>
            </a:extLst>
          </p:cNvPr>
          <p:cNvSpPr/>
          <p:nvPr/>
        </p:nvSpPr>
        <p:spPr>
          <a:xfrm>
            <a:off x="465787" y="1887415"/>
            <a:ext cx="10754175" cy="3411416"/>
          </a:xfrm>
          <a:prstGeom prst="roundRect">
            <a:avLst/>
          </a:prstGeom>
          <a:solidFill>
            <a:schemeClr val="accent4">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DDB3CD31-18A5-6377-52A5-0E4F91645BFE}"/>
              </a:ext>
            </a:extLst>
          </p:cNvPr>
          <p:cNvSpPr>
            <a:spLocks noGrp="1"/>
          </p:cNvSpPr>
          <p:nvPr>
            <p:ph idx="1"/>
          </p:nvPr>
        </p:nvSpPr>
        <p:spPr>
          <a:xfrm>
            <a:off x="644769" y="2584434"/>
            <a:ext cx="10398369" cy="2081352"/>
          </a:xfrm>
        </p:spPr>
        <p:txBody>
          <a:bodyPr/>
          <a:lstStyle/>
          <a:p>
            <a:r>
              <a:rPr lang="en-GB" sz="3600" dirty="0"/>
              <a:t>openxslxs2 can help (if you really need Excel)</a:t>
            </a:r>
          </a:p>
          <a:p>
            <a:r>
              <a:rPr lang="en-GB" sz="3600" dirty="0"/>
              <a:t>Can create simple or complex excel files easily</a:t>
            </a:r>
          </a:p>
          <a:p>
            <a:r>
              <a:rPr lang="en-GB" sz="3600" dirty="0"/>
              <a:t>Functions can help</a:t>
            </a:r>
          </a:p>
        </p:txBody>
      </p:sp>
    </p:spTree>
    <p:extLst>
      <p:ext uri="{BB962C8B-B14F-4D97-AF65-F5344CB8AC3E}">
        <p14:creationId xmlns:p14="http://schemas.microsoft.com/office/powerpoint/2010/main" val="1411786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Open</a:t>
            </a:r>
            <a:r>
              <a:rPr lang="en-GB" dirty="0"/>
              <a:t>-</a:t>
            </a:r>
            <a:r>
              <a:rPr dirty="0"/>
              <a:t>source spreadsheet</a:t>
            </a:r>
            <a:r>
              <a:rPr lang="en-GB" dirty="0"/>
              <a:t> alternative</a:t>
            </a:r>
            <a:endParaRPr dirty="0"/>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465788" y="1954387"/>
            <a:ext cx="11446459" cy="4897619"/>
          </a:xfrm>
        </p:spPr>
        <p:txBody>
          <a:bodyPr/>
          <a:lstStyle/>
          <a:p>
            <a:pPr marL="514350" lvl="0" indent="-514350">
              <a:buFont typeface="+mj-lt"/>
              <a:buAutoNum type="arabicPeriod"/>
            </a:pPr>
            <a:r>
              <a:rPr lang="en-GB" dirty="0" err="1"/>
              <a:t>readODS</a:t>
            </a:r>
            <a:r>
              <a:rPr lang="en-GB" dirty="0"/>
              <a:t> (no formatting)</a:t>
            </a:r>
          </a:p>
          <a:p>
            <a:pPr marL="514350" lvl="0" indent="-514350">
              <a:buFont typeface="+mj-lt"/>
              <a:buAutoNum type="arabicPeriod"/>
            </a:pPr>
            <a:r>
              <a:rPr lang="en-GB" dirty="0"/>
              <a:t>C</a:t>
            </a:r>
            <a:r>
              <a:rPr dirty="0" err="1"/>
              <a:t>onvert</a:t>
            </a:r>
            <a:r>
              <a:rPr dirty="0"/>
              <a:t> to ODS </a:t>
            </a:r>
            <a:r>
              <a:rPr lang="en-GB" dirty="0"/>
              <a:t>manually</a:t>
            </a:r>
          </a:p>
          <a:p>
            <a:pPr marL="514350" lvl="0" indent="-514350">
              <a:buFont typeface="+mj-lt"/>
              <a:buAutoNum type="arabicPeriod"/>
            </a:pPr>
            <a:r>
              <a:rPr lang="en-GB" dirty="0"/>
              <a:t>Convert to ODS </a:t>
            </a:r>
            <a:r>
              <a:rPr dirty="0"/>
              <a:t>within R.</a:t>
            </a:r>
          </a:p>
          <a:p>
            <a:pPr lvl="1"/>
            <a:r>
              <a:rPr dirty="0">
                <a:hlinkClick r:id="rId3"/>
              </a:rPr>
              <a:t>department-for-transport/</a:t>
            </a:r>
            <a:r>
              <a:rPr dirty="0" err="1">
                <a:hlinkClick r:id="rId3"/>
              </a:rPr>
              <a:t>odsconvertr</a:t>
            </a:r>
            <a:endParaRPr dirty="0">
              <a:hlinkClick r:id="rId3"/>
            </a:endParaRPr>
          </a:p>
          <a:p>
            <a:pPr lvl="1"/>
            <a:r>
              <a:rPr dirty="0"/>
              <a:t>code:</a:t>
            </a:r>
          </a:p>
          <a:p>
            <a:pPr marL="914416" lvl="2" indent="0">
              <a:buNone/>
            </a:pPr>
            <a:r>
              <a:rPr dirty="0" err="1">
                <a:latin typeface="Courier"/>
              </a:rPr>
              <a:t>devtools</a:t>
            </a:r>
            <a:r>
              <a:rPr dirty="0">
                <a:latin typeface="Courier"/>
              </a:rPr>
              <a:t>::</a:t>
            </a:r>
            <a:r>
              <a:rPr dirty="0" err="1">
                <a:latin typeface="Courier"/>
              </a:rPr>
              <a:t>install_github</a:t>
            </a:r>
            <a:r>
              <a:rPr dirty="0">
                <a:latin typeface="Courier"/>
              </a:rPr>
              <a:t>("department-for-transport/</a:t>
            </a:r>
            <a:r>
              <a:rPr dirty="0" err="1">
                <a:latin typeface="Courier"/>
              </a:rPr>
              <a:t>odsconvertr</a:t>
            </a:r>
            <a:r>
              <a:rPr dirty="0">
                <a:latin typeface="Courier"/>
              </a:rPr>
              <a:t>")</a:t>
            </a:r>
          </a:p>
          <a:p>
            <a:pPr marL="914416" lvl="2" indent="0">
              <a:buNone/>
            </a:pPr>
            <a:r>
              <a:rPr dirty="0">
                <a:latin typeface="Courier"/>
              </a:rPr>
              <a:t>library(</a:t>
            </a:r>
            <a:r>
              <a:rPr dirty="0" err="1">
                <a:latin typeface="Courier"/>
              </a:rPr>
              <a:t>odsconvertr</a:t>
            </a:r>
            <a:r>
              <a:rPr dirty="0">
                <a:latin typeface="Courier"/>
              </a:rPr>
              <a:t>)</a:t>
            </a:r>
          </a:p>
          <a:p>
            <a:pPr marL="914416" lvl="2" indent="0">
              <a:buNone/>
            </a:pPr>
            <a:r>
              <a:rPr dirty="0" err="1">
                <a:latin typeface="Courier"/>
              </a:rPr>
              <a:t>convert_to_ods</a:t>
            </a:r>
            <a:r>
              <a:rPr dirty="0">
                <a:latin typeface="Courier"/>
              </a:rPr>
              <a:t>("demo.xlsx")</a:t>
            </a:r>
          </a:p>
          <a:p>
            <a:pPr lvl="1"/>
            <a:r>
              <a:rPr dirty="0"/>
              <a:t>note, functionality limited - e.g. conditional formatting will disappear</a:t>
            </a:r>
          </a:p>
        </p:txBody>
      </p:sp>
      <p:sp>
        <p:nvSpPr>
          <p:cNvPr id="2" name="Rectangle: Rounded Corners 1">
            <a:extLst>
              <a:ext uri="{FF2B5EF4-FFF2-40B4-BE49-F238E27FC236}">
                <a16:creationId xmlns:a16="http://schemas.microsoft.com/office/drawing/2014/main" id="{B7CF2BCA-AC9E-2271-A270-734C207B3CAE}"/>
              </a:ext>
            </a:extLst>
          </p:cNvPr>
          <p:cNvSpPr/>
          <p:nvPr/>
        </p:nvSpPr>
        <p:spPr>
          <a:xfrm>
            <a:off x="538480" y="1168400"/>
            <a:ext cx="9204960" cy="558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chemeClr val="bg2">
                    <a:lumMod val="25000"/>
                  </a:schemeClr>
                </a:solidFill>
                <a:latin typeface="Arial" panose="020B0604020202020204" pitchFamily="34" charset="0"/>
                <a:cs typeface="Arial" panose="020B0604020202020204" pitchFamily="34" charset="0"/>
              </a:rPr>
              <a:t>What are your options for creating an open source spreadsheet?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36FBB31D-40B8-C392-8136-69115F88BD1C}"/>
              </a:ext>
            </a:extLst>
          </p:cNvPr>
          <p:cNvSpPr>
            <a:spLocks noGrp="1"/>
          </p:cNvSpPr>
          <p:nvPr>
            <p:ph type="title"/>
          </p:nvPr>
        </p:nvSpPr>
        <p:spPr>
          <a:xfrm>
            <a:off x="465788" y="136523"/>
            <a:ext cx="6777632" cy="738627"/>
          </a:xfrm>
          <a:prstGeom prst="rect">
            <a:avLst/>
          </a:prstGeom>
        </p:spPr>
        <p:txBody>
          <a:bodyPr/>
          <a:lstStyle/>
          <a:p>
            <a:pPr marL="0" lvl="0" indent="0">
              <a:buNone/>
            </a:pPr>
            <a:r>
              <a:rPr lang="en-GB" dirty="0"/>
              <a:t>Acknowledgements</a:t>
            </a:r>
          </a:p>
        </p:txBody>
      </p:sp>
      <p:sp>
        <p:nvSpPr>
          <p:cNvPr id="31" name="Content Placeholder 2">
            <a:extLst>
              <a:ext uri="{FF2B5EF4-FFF2-40B4-BE49-F238E27FC236}">
                <a16:creationId xmlns:a16="http://schemas.microsoft.com/office/drawing/2014/main" id="{64EDE54D-58D5-E7B9-D9C6-EF3D6E7808CA}"/>
              </a:ext>
            </a:extLst>
          </p:cNvPr>
          <p:cNvSpPr>
            <a:spLocks noGrp="1"/>
          </p:cNvSpPr>
          <p:nvPr>
            <p:ph idx="1"/>
          </p:nvPr>
        </p:nvSpPr>
        <p:spPr>
          <a:xfrm>
            <a:off x="122555" y="1307671"/>
            <a:ext cx="6450338" cy="5145079"/>
          </a:xfrm>
        </p:spPr>
        <p:txBody>
          <a:bodyPr/>
          <a:lstStyle/>
          <a:p>
            <a:pPr lvl="0"/>
            <a:r>
              <a:rPr dirty="0"/>
              <a:t>This work was based on a project with NHS England- Elective Analysis and RAP teams</a:t>
            </a:r>
          </a:p>
          <a:p>
            <a:pPr lvl="0"/>
            <a:r>
              <a:rPr dirty="0"/>
              <a:t>With thanks to Debbie Moon, Chelsea Scott, Nicola Stubbs, Laura Burton, Warren Davies and Jen Struthers</a:t>
            </a:r>
          </a:p>
          <a:p>
            <a:r>
              <a:rPr dirty="0"/>
              <a:t>Code is available at </a:t>
            </a:r>
            <a:r>
              <a:rPr lang="en-GB" dirty="0">
                <a:hlinkClick r:id="rId2"/>
              </a:rPr>
              <a:t>https://github.com/agem-advanced-analytics/</a:t>
            </a:r>
            <a:endParaRPr lang="en-GB" dirty="0">
              <a:solidFill>
                <a:schemeClr val="accent3">
                  <a:lumMod val="60000"/>
                  <a:lumOff val="40000"/>
                </a:schemeClr>
              </a:solidFill>
            </a:endParaRPr>
          </a:p>
          <a:p>
            <a:pPr marL="0" lvl="0" indent="0">
              <a:buNone/>
            </a:pPr>
            <a:endParaRPr dirty="0">
              <a:hlinkClick r:id="rId3"/>
            </a:endParaRPr>
          </a:p>
        </p:txBody>
      </p:sp>
      <p:pic>
        <p:nvPicPr>
          <p:cNvPr id="4" name="Picture 3" descr="A qr code with a white background&#10;&#10;Description automatically generated">
            <a:extLst>
              <a:ext uri="{FF2B5EF4-FFF2-40B4-BE49-F238E27FC236}">
                <a16:creationId xmlns:a16="http://schemas.microsoft.com/office/drawing/2014/main" id="{C13988F6-60A9-6DF1-0CE6-83B62762A64E}"/>
              </a:ext>
            </a:extLst>
          </p:cNvPr>
          <p:cNvPicPr>
            <a:picLocks noChangeAspect="1"/>
          </p:cNvPicPr>
          <p:nvPr/>
        </p:nvPicPr>
        <p:blipFill>
          <a:blip r:embed="rId4"/>
          <a:stretch>
            <a:fillRect/>
          </a:stretch>
        </p:blipFill>
        <p:spPr>
          <a:xfrm>
            <a:off x="7006127" y="1307671"/>
            <a:ext cx="4672194" cy="4672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lang="en-GB" dirty="0"/>
              <a:t>Reproducible analytical pipelines (RAP)</a:t>
            </a:r>
            <a:endParaRPr dirty="0"/>
          </a:p>
        </p:txBody>
      </p:sp>
      <p:grpSp>
        <p:nvGrpSpPr>
          <p:cNvPr id="10" name="Group 9">
            <a:extLst>
              <a:ext uri="{FF2B5EF4-FFF2-40B4-BE49-F238E27FC236}">
                <a16:creationId xmlns:a16="http://schemas.microsoft.com/office/drawing/2014/main" id="{F5D166AA-3725-2667-3A8A-1B8828F16A25}"/>
              </a:ext>
            </a:extLst>
          </p:cNvPr>
          <p:cNvGrpSpPr/>
          <p:nvPr/>
        </p:nvGrpSpPr>
        <p:grpSpPr>
          <a:xfrm>
            <a:off x="467374" y="1895422"/>
            <a:ext cx="4541439" cy="6743991"/>
            <a:chOff x="614801" y="2098622"/>
            <a:chExt cx="4541439" cy="6743991"/>
          </a:xfrm>
        </p:grpSpPr>
        <p:sp>
          <p:nvSpPr>
            <p:cNvPr id="3" name="Rectangle: Rounded Corners 2">
              <a:extLst>
                <a:ext uri="{FF2B5EF4-FFF2-40B4-BE49-F238E27FC236}">
                  <a16:creationId xmlns:a16="http://schemas.microsoft.com/office/drawing/2014/main" id="{BC1FBEA1-ADB8-2552-97BD-7AA442CE6E49}"/>
                </a:ext>
              </a:extLst>
            </p:cNvPr>
            <p:cNvSpPr/>
            <p:nvPr/>
          </p:nvSpPr>
          <p:spPr>
            <a:xfrm>
              <a:off x="614801" y="2098622"/>
              <a:ext cx="4541439" cy="36503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4" name="TextBox 3">
              <a:extLst>
                <a:ext uri="{FF2B5EF4-FFF2-40B4-BE49-F238E27FC236}">
                  <a16:creationId xmlns:a16="http://schemas.microsoft.com/office/drawing/2014/main" id="{C940D164-5418-AE8A-9470-67E7B14075A0}"/>
                </a:ext>
              </a:extLst>
            </p:cNvPr>
            <p:cNvSpPr txBox="1"/>
            <p:nvPr/>
          </p:nvSpPr>
          <p:spPr>
            <a:xfrm>
              <a:off x="994139" y="2460738"/>
              <a:ext cx="4162101" cy="6381875"/>
            </a:xfrm>
            <a:prstGeom prst="rect">
              <a:avLst/>
            </a:prstGeom>
            <a:noFill/>
          </p:spPr>
          <p:txBody>
            <a:bodyPr wrap="square" rtlCol="0">
              <a:spAutoFit/>
            </a:bodyPr>
            <a:lstStyle/>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Minimise manual steps</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Open source</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Version control</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Modular, reusable code</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Code sharing</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Documentation</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Testing</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Peer-review</a:t>
              </a:r>
            </a:p>
            <a:p>
              <a:pPr marL="342900" indent="-342900" algn="ctr">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17114310-E6C2-D07A-376F-A9551F55F6CD}"/>
              </a:ext>
            </a:extLst>
          </p:cNvPr>
          <p:cNvSpPr txBox="1"/>
          <p:nvPr/>
        </p:nvSpPr>
        <p:spPr>
          <a:xfrm>
            <a:off x="2824561" y="1022408"/>
            <a:ext cx="7797468" cy="584775"/>
          </a:xfrm>
          <a:prstGeom prst="rect">
            <a:avLst/>
          </a:prstGeom>
          <a:noFill/>
        </p:spPr>
        <p:txBody>
          <a:bodyPr wrap="square" rtlCol="0">
            <a:spAutoFit/>
          </a:bodyPr>
          <a:lstStyle/>
          <a:p>
            <a:r>
              <a:rPr lang="en-GB" sz="3200" b="1" dirty="0">
                <a:latin typeface="Arial" panose="020B0604020202020204" pitchFamily="34" charset="0"/>
                <a:cs typeface="Arial" panose="020B0604020202020204" pitchFamily="34" charset="0"/>
              </a:rPr>
              <a:t>Automated analytical processes</a:t>
            </a:r>
          </a:p>
        </p:txBody>
      </p:sp>
      <p:sp>
        <p:nvSpPr>
          <p:cNvPr id="6" name="TextBox 5">
            <a:extLst>
              <a:ext uri="{FF2B5EF4-FFF2-40B4-BE49-F238E27FC236}">
                <a16:creationId xmlns:a16="http://schemas.microsoft.com/office/drawing/2014/main" id="{88F5D0D9-F0CD-918D-9B49-F46306E8E1B8}"/>
              </a:ext>
            </a:extLst>
          </p:cNvPr>
          <p:cNvSpPr txBox="1"/>
          <p:nvPr/>
        </p:nvSpPr>
        <p:spPr>
          <a:xfrm>
            <a:off x="8839200" y="6197600"/>
            <a:ext cx="3241040" cy="660400"/>
          </a:xfrm>
          <a:prstGeom prst="rect">
            <a:avLst/>
          </a:prstGeom>
          <a:noFill/>
        </p:spPr>
        <p:txBody>
          <a:bodyPr wrap="square" rtlCol="0">
            <a:spAutoFit/>
          </a:bodyPr>
          <a:lstStyle/>
          <a:p>
            <a:endParaRPr lang="en-GB" dirty="0"/>
          </a:p>
        </p:txBody>
      </p:sp>
      <p:sp>
        <p:nvSpPr>
          <p:cNvPr id="8" name="TextBox 7">
            <a:extLst>
              <a:ext uri="{FF2B5EF4-FFF2-40B4-BE49-F238E27FC236}">
                <a16:creationId xmlns:a16="http://schemas.microsoft.com/office/drawing/2014/main" id="{E41F4E61-C7A5-48B6-FE92-1DD493C90FAF}"/>
              </a:ext>
            </a:extLst>
          </p:cNvPr>
          <p:cNvSpPr txBox="1"/>
          <p:nvPr/>
        </p:nvSpPr>
        <p:spPr>
          <a:xfrm>
            <a:off x="4561840" y="6319463"/>
            <a:ext cx="8029575" cy="584775"/>
          </a:xfrm>
          <a:prstGeom prst="rect">
            <a:avLst/>
          </a:prstGeom>
          <a:noFill/>
        </p:spPr>
        <p:txBody>
          <a:bodyPr wrap="square" rtlCol="0">
            <a:spAutoFit/>
          </a:bodyPr>
          <a:lstStyle/>
          <a:p>
            <a:r>
              <a:rPr lang="en-GB" sz="1600" dirty="0">
                <a:solidFill>
                  <a:schemeClr val="tx1">
                    <a:lumMod val="50000"/>
                    <a:lumOff val="50000"/>
                  </a:schemeClr>
                </a:solidFill>
                <a:latin typeface="Arial" panose="020B0604020202020204" pitchFamily="34" charset="0"/>
                <a:cs typeface="Arial" panose="020B0604020202020204" pitchFamily="34" charset="0"/>
                <a:hlinkClick r:id="rId3" tooltip="https://nhsdigital.github.io/rap-community-of-practice/">
                  <a:extLst>
                    <a:ext uri="{A12FA001-AC4F-418D-AE19-62706E023703}">
                      <ahyp:hlinkClr xmlns:ahyp="http://schemas.microsoft.com/office/drawing/2018/hyperlinkcolor" val="tx"/>
                    </a:ext>
                  </a:extLst>
                </a:hlinkClick>
              </a:rPr>
              <a:t>https://nhsdigital.github.io/rap-community-of-practice/</a:t>
            </a:r>
            <a:endParaRPr lang="en-GB" sz="1600" dirty="0">
              <a:solidFill>
                <a:schemeClr val="tx1">
                  <a:lumMod val="50000"/>
                  <a:lumOff val="50000"/>
                </a:schemeClr>
              </a:solidFill>
              <a:latin typeface="Arial" panose="020B0604020202020204" pitchFamily="34" charset="0"/>
              <a:cs typeface="Arial" panose="020B0604020202020204" pitchFamily="34" charset="0"/>
            </a:endParaRPr>
          </a:p>
          <a:p>
            <a:r>
              <a:rPr lang="en-GB" sz="1600" dirty="0">
                <a:solidFill>
                  <a:schemeClr val="tx1">
                    <a:lumMod val="50000"/>
                    <a:lumOff val="50000"/>
                  </a:schemeClr>
                </a:solidFill>
                <a:latin typeface="Arial" panose="020B0604020202020204" pitchFamily="34" charset="0"/>
                <a:cs typeface="Arial" panose="020B0604020202020204" pitchFamily="34" charset="0"/>
                <a:hlinkClick r:id="rId4" tooltip="https://analysisfunction.civilservice.gov.uk/support/reproducible-analytical-pipelines/">
                  <a:extLst>
                    <a:ext uri="{A12FA001-AC4F-418D-AE19-62706E023703}">
                      <ahyp:hlinkClr xmlns:ahyp="http://schemas.microsoft.com/office/drawing/2018/hyperlinkcolor" val="tx"/>
                    </a:ext>
                  </a:extLst>
                </a:hlinkClick>
              </a:rPr>
              <a:t>https://analysisfunction.civilservice.gov.uk/support/reproducible-analytical-pipelines/</a:t>
            </a:r>
            <a:endParaRPr lang="en-GB" sz="1600" dirty="0">
              <a:solidFill>
                <a:schemeClr val="tx1">
                  <a:lumMod val="50000"/>
                  <a:lumOff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E653A-1428-62D0-3203-FF2C92BD03B1}"/>
              </a:ext>
            </a:extLst>
          </p:cNvPr>
          <p:cNvSpPr txBox="1"/>
          <p:nvPr/>
        </p:nvSpPr>
        <p:spPr>
          <a:xfrm>
            <a:off x="172260" y="4295333"/>
            <a:ext cx="5925327" cy="462306"/>
          </a:xfrm>
          <a:prstGeom prst="rect">
            <a:avLst/>
          </a:prstGeom>
          <a:noFill/>
        </p:spPr>
        <p:txBody>
          <a:bodyPr wrap="square">
            <a:spAutoFit/>
          </a:bodyPr>
          <a:lstStyle/>
          <a:p>
            <a:r>
              <a:rPr lang="en-GB" dirty="0">
                <a:hlinkClick r:id="rId3"/>
              </a:rPr>
              <a:t>https://github.com/agem-advanced-analytics/</a:t>
            </a:r>
            <a:endParaRPr lang="en-GB" dirty="0">
              <a:solidFill>
                <a:schemeClr val="accent3">
                  <a:lumMod val="60000"/>
                  <a:lumOff val="40000"/>
                </a:schemeClr>
              </a:solidFill>
            </a:endParaRPr>
          </a:p>
        </p:txBody>
      </p:sp>
      <p:pic>
        <p:nvPicPr>
          <p:cNvPr id="5" name="Picture 4" descr="A qr code with a white background&#10;&#10;Description automatically generated">
            <a:extLst>
              <a:ext uri="{FF2B5EF4-FFF2-40B4-BE49-F238E27FC236}">
                <a16:creationId xmlns:a16="http://schemas.microsoft.com/office/drawing/2014/main" id="{823EC224-9CE2-33D0-3A74-42B237427A43}"/>
              </a:ext>
            </a:extLst>
          </p:cNvPr>
          <p:cNvPicPr>
            <a:picLocks noChangeAspect="1"/>
          </p:cNvPicPr>
          <p:nvPr/>
        </p:nvPicPr>
        <p:blipFill>
          <a:blip r:embed="rId4"/>
          <a:stretch>
            <a:fillRect/>
          </a:stretch>
        </p:blipFill>
        <p:spPr>
          <a:xfrm>
            <a:off x="882335" y="363416"/>
            <a:ext cx="3665805" cy="3665805"/>
          </a:xfrm>
          <a:prstGeom prst="rect">
            <a:avLst/>
          </a:prstGeom>
        </p:spPr>
      </p:pic>
    </p:spTree>
    <p:extLst>
      <p:ext uri="{BB962C8B-B14F-4D97-AF65-F5344CB8AC3E}">
        <p14:creationId xmlns:p14="http://schemas.microsoft.com/office/powerpoint/2010/main" val="49532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lang="en-GB" dirty="0"/>
              <a:t>Reproducible analytical pipelines (RAP)</a:t>
            </a:r>
            <a:endParaRPr dirty="0"/>
          </a:p>
        </p:txBody>
      </p:sp>
      <p:grpSp>
        <p:nvGrpSpPr>
          <p:cNvPr id="10" name="Group 9">
            <a:extLst>
              <a:ext uri="{FF2B5EF4-FFF2-40B4-BE49-F238E27FC236}">
                <a16:creationId xmlns:a16="http://schemas.microsoft.com/office/drawing/2014/main" id="{F5D166AA-3725-2667-3A8A-1B8828F16A25}"/>
              </a:ext>
            </a:extLst>
          </p:cNvPr>
          <p:cNvGrpSpPr/>
          <p:nvPr/>
        </p:nvGrpSpPr>
        <p:grpSpPr>
          <a:xfrm>
            <a:off x="467374" y="1895422"/>
            <a:ext cx="4541439" cy="6743991"/>
            <a:chOff x="614801" y="2098622"/>
            <a:chExt cx="4541439" cy="6743991"/>
          </a:xfrm>
        </p:grpSpPr>
        <p:sp>
          <p:nvSpPr>
            <p:cNvPr id="3" name="Rectangle: Rounded Corners 2">
              <a:extLst>
                <a:ext uri="{FF2B5EF4-FFF2-40B4-BE49-F238E27FC236}">
                  <a16:creationId xmlns:a16="http://schemas.microsoft.com/office/drawing/2014/main" id="{BC1FBEA1-ADB8-2552-97BD-7AA442CE6E49}"/>
                </a:ext>
              </a:extLst>
            </p:cNvPr>
            <p:cNvSpPr/>
            <p:nvPr/>
          </p:nvSpPr>
          <p:spPr>
            <a:xfrm>
              <a:off x="614801" y="2098622"/>
              <a:ext cx="4541439" cy="36503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4" name="TextBox 3">
              <a:extLst>
                <a:ext uri="{FF2B5EF4-FFF2-40B4-BE49-F238E27FC236}">
                  <a16:creationId xmlns:a16="http://schemas.microsoft.com/office/drawing/2014/main" id="{C940D164-5418-AE8A-9470-67E7B14075A0}"/>
                </a:ext>
              </a:extLst>
            </p:cNvPr>
            <p:cNvSpPr txBox="1"/>
            <p:nvPr/>
          </p:nvSpPr>
          <p:spPr>
            <a:xfrm>
              <a:off x="994139" y="2460738"/>
              <a:ext cx="4162101" cy="6381875"/>
            </a:xfrm>
            <a:prstGeom prst="rect">
              <a:avLst/>
            </a:prstGeom>
            <a:noFill/>
          </p:spPr>
          <p:txBody>
            <a:bodyPr wrap="square" rtlCol="0">
              <a:spAutoFit/>
            </a:bodyPr>
            <a:lstStyle/>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Minimise manual steps</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Open source</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Version control</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Modular, reusable code</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Code sharing</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Documentation</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Testing</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Peer-review</a:t>
              </a:r>
            </a:p>
            <a:p>
              <a:pPr marL="342900" indent="-342900" algn="ctr">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17114310-E6C2-D07A-376F-A9551F55F6CD}"/>
              </a:ext>
            </a:extLst>
          </p:cNvPr>
          <p:cNvSpPr txBox="1"/>
          <p:nvPr/>
        </p:nvSpPr>
        <p:spPr>
          <a:xfrm>
            <a:off x="2824561" y="1022408"/>
            <a:ext cx="7797468" cy="584775"/>
          </a:xfrm>
          <a:prstGeom prst="rect">
            <a:avLst/>
          </a:prstGeom>
          <a:noFill/>
        </p:spPr>
        <p:txBody>
          <a:bodyPr wrap="square" rtlCol="0">
            <a:spAutoFit/>
          </a:bodyPr>
          <a:lstStyle/>
          <a:p>
            <a:r>
              <a:rPr lang="en-GB" sz="3200" b="1" dirty="0">
                <a:latin typeface="Arial" panose="020B0604020202020204" pitchFamily="34" charset="0"/>
                <a:cs typeface="Arial" panose="020B0604020202020204" pitchFamily="34" charset="0"/>
              </a:rPr>
              <a:t>Automated analytical processes</a:t>
            </a:r>
          </a:p>
        </p:txBody>
      </p:sp>
      <p:sp>
        <p:nvSpPr>
          <p:cNvPr id="6" name="TextBox 5">
            <a:extLst>
              <a:ext uri="{FF2B5EF4-FFF2-40B4-BE49-F238E27FC236}">
                <a16:creationId xmlns:a16="http://schemas.microsoft.com/office/drawing/2014/main" id="{88F5D0D9-F0CD-918D-9B49-F46306E8E1B8}"/>
              </a:ext>
            </a:extLst>
          </p:cNvPr>
          <p:cNvSpPr txBox="1"/>
          <p:nvPr/>
        </p:nvSpPr>
        <p:spPr>
          <a:xfrm>
            <a:off x="8839200" y="6197600"/>
            <a:ext cx="3241040" cy="660400"/>
          </a:xfrm>
          <a:prstGeom prst="rect">
            <a:avLst/>
          </a:prstGeom>
          <a:noFill/>
        </p:spPr>
        <p:txBody>
          <a:bodyPr wrap="square" rtlCol="0">
            <a:spAutoFit/>
          </a:bodyPr>
          <a:lstStyle/>
          <a:p>
            <a:endParaRPr lang="en-GB" dirty="0"/>
          </a:p>
        </p:txBody>
      </p:sp>
      <p:sp>
        <p:nvSpPr>
          <p:cNvPr id="8" name="TextBox 7">
            <a:extLst>
              <a:ext uri="{FF2B5EF4-FFF2-40B4-BE49-F238E27FC236}">
                <a16:creationId xmlns:a16="http://schemas.microsoft.com/office/drawing/2014/main" id="{E41F4E61-C7A5-48B6-FE92-1DD493C90FAF}"/>
              </a:ext>
            </a:extLst>
          </p:cNvPr>
          <p:cNvSpPr txBox="1"/>
          <p:nvPr/>
        </p:nvSpPr>
        <p:spPr>
          <a:xfrm>
            <a:off x="4561840" y="6319463"/>
            <a:ext cx="8029575" cy="584775"/>
          </a:xfrm>
          <a:prstGeom prst="rect">
            <a:avLst/>
          </a:prstGeom>
          <a:noFill/>
        </p:spPr>
        <p:txBody>
          <a:bodyPr wrap="square" rtlCol="0">
            <a:spAutoFit/>
          </a:bodyPr>
          <a:lstStyle/>
          <a:p>
            <a:r>
              <a:rPr lang="en-GB" sz="1600" dirty="0">
                <a:solidFill>
                  <a:schemeClr val="tx1">
                    <a:lumMod val="50000"/>
                    <a:lumOff val="50000"/>
                  </a:schemeClr>
                </a:solidFill>
                <a:latin typeface="Arial" panose="020B0604020202020204" pitchFamily="34" charset="0"/>
                <a:cs typeface="Arial" panose="020B0604020202020204" pitchFamily="34" charset="0"/>
                <a:hlinkClick r:id="rId3" tooltip="https://nhsdigital.github.io/rap-community-of-practice/">
                  <a:extLst>
                    <a:ext uri="{A12FA001-AC4F-418D-AE19-62706E023703}">
                      <ahyp:hlinkClr xmlns:ahyp="http://schemas.microsoft.com/office/drawing/2018/hyperlinkcolor" val="tx"/>
                    </a:ext>
                  </a:extLst>
                </a:hlinkClick>
              </a:rPr>
              <a:t>https://nhsdigital.github.io/rap-community-of-practice/</a:t>
            </a:r>
            <a:endParaRPr lang="en-GB" sz="1600" dirty="0">
              <a:solidFill>
                <a:schemeClr val="tx1">
                  <a:lumMod val="50000"/>
                  <a:lumOff val="50000"/>
                </a:schemeClr>
              </a:solidFill>
              <a:latin typeface="Arial" panose="020B0604020202020204" pitchFamily="34" charset="0"/>
              <a:cs typeface="Arial" panose="020B0604020202020204" pitchFamily="34" charset="0"/>
            </a:endParaRPr>
          </a:p>
          <a:p>
            <a:r>
              <a:rPr lang="en-GB" sz="1600" dirty="0">
                <a:solidFill>
                  <a:schemeClr val="tx1">
                    <a:lumMod val="50000"/>
                    <a:lumOff val="50000"/>
                  </a:schemeClr>
                </a:solidFill>
                <a:latin typeface="Arial" panose="020B0604020202020204" pitchFamily="34" charset="0"/>
                <a:cs typeface="Arial" panose="020B0604020202020204" pitchFamily="34" charset="0"/>
                <a:hlinkClick r:id="rId4" tooltip="https://analysisfunction.civilservice.gov.uk/support/reproducible-analytical-pipelines/">
                  <a:extLst>
                    <a:ext uri="{A12FA001-AC4F-418D-AE19-62706E023703}">
                      <ahyp:hlinkClr xmlns:ahyp="http://schemas.microsoft.com/office/drawing/2018/hyperlinkcolor" val="tx"/>
                    </a:ext>
                  </a:extLst>
                </a:hlinkClick>
              </a:rPr>
              <a:t>https://analysisfunction.civilservice.gov.uk/support/reproducible-analytical-pipelines/</a:t>
            </a:r>
            <a:endParaRPr lang="en-GB" sz="16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Arrow: Right 8">
            <a:extLst>
              <a:ext uri="{FF2B5EF4-FFF2-40B4-BE49-F238E27FC236}">
                <a16:creationId xmlns:a16="http://schemas.microsoft.com/office/drawing/2014/main" id="{E38816D5-AC4F-8928-65AE-20396C4AA817}"/>
              </a:ext>
            </a:extLst>
          </p:cNvPr>
          <p:cNvSpPr/>
          <p:nvPr/>
        </p:nvSpPr>
        <p:spPr>
          <a:xfrm>
            <a:off x="5112980" y="2828945"/>
            <a:ext cx="2502077" cy="140208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DB9ABE14-CDE3-76BF-4E70-C0F771AD84A6}"/>
              </a:ext>
            </a:extLst>
          </p:cNvPr>
          <p:cNvGrpSpPr/>
          <p:nvPr/>
        </p:nvGrpSpPr>
        <p:grpSpPr>
          <a:xfrm>
            <a:off x="7699497" y="1895422"/>
            <a:ext cx="4028304" cy="6145266"/>
            <a:chOff x="861817" y="2007871"/>
            <a:chExt cx="4028304" cy="11353365"/>
          </a:xfrm>
        </p:grpSpPr>
        <p:sp>
          <p:nvSpPr>
            <p:cNvPr id="12" name="Rectangle: Rounded Corners 11">
              <a:extLst>
                <a:ext uri="{FF2B5EF4-FFF2-40B4-BE49-F238E27FC236}">
                  <a16:creationId xmlns:a16="http://schemas.microsoft.com/office/drawing/2014/main" id="{F8067D38-D547-38C1-5251-377F2E9F0E83}"/>
                </a:ext>
              </a:extLst>
            </p:cNvPr>
            <p:cNvSpPr/>
            <p:nvPr/>
          </p:nvSpPr>
          <p:spPr>
            <a:xfrm>
              <a:off x="861817" y="2007871"/>
              <a:ext cx="3943864" cy="693755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13" name="TextBox 12">
              <a:extLst>
                <a:ext uri="{FF2B5EF4-FFF2-40B4-BE49-F238E27FC236}">
                  <a16:creationId xmlns:a16="http://schemas.microsoft.com/office/drawing/2014/main" id="{ABDABD04-5E21-25EA-356F-B8A60A07C569}"/>
                </a:ext>
              </a:extLst>
            </p:cNvPr>
            <p:cNvSpPr txBox="1"/>
            <p:nvPr/>
          </p:nvSpPr>
          <p:spPr>
            <a:xfrm>
              <a:off x="1313801" y="2254261"/>
              <a:ext cx="3576320" cy="11106975"/>
            </a:xfrm>
            <a:prstGeom prst="rect">
              <a:avLst/>
            </a:prstGeom>
            <a:noFill/>
          </p:spPr>
          <p:txBody>
            <a:bodyPr wrap="square" rtlCol="0">
              <a:spAutoFit/>
            </a:bodyPr>
            <a:lstStyle/>
            <a:p>
              <a:pPr marL="342900" indent="-3429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Less error prone</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More efficient processes</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Improved quality of analysis</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Improved trust in the analysis</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6515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Use of Excel in public services</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465787" y="2473924"/>
            <a:ext cx="5631800" cy="4897619"/>
          </a:xfrm>
        </p:spPr>
        <p:txBody>
          <a:bodyPr/>
          <a:lstStyle/>
          <a:p>
            <a:pPr lvl="0"/>
            <a:r>
              <a:rPr lang="en-GB" dirty="0"/>
              <a:t>Accessible and quick (basic analysis)</a:t>
            </a:r>
          </a:p>
          <a:p>
            <a:pPr lvl="0"/>
            <a:r>
              <a:rPr lang="en-GB" dirty="0"/>
              <a:t>Formatting and visualisations</a:t>
            </a:r>
          </a:p>
          <a:p>
            <a:pPr lvl="0"/>
            <a:r>
              <a:rPr lang="en-GB" dirty="0"/>
              <a:t>Aesthetically pleasing</a:t>
            </a:r>
          </a:p>
          <a:p>
            <a:pPr lvl="0"/>
            <a:r>
              <a:rPr lang="en-GB" dirty="0"/>
              <a:t>Complex analysis in excel is possible</a:t>
            </a:r>
          </a:p>
        </p:txBody>
      </p:sp>
      <p:grpSp>
        <p:nvGrpSpPr>
          <p:cNvPr id="4" name="Group 3">
            <a:extLst>
              <a:ext uri="{FF2B5EF4-FFF2-40B4-BE49-F238E27FC236}">
                <a16:creationId xmlns:a16="http://schemas.microsoft.com/office/drawing/2014/main" id="{4687E969-FD1B-CAB8-8FC8-5D2786028A14}"/>
              </a:ext>
            </a:extLst>
          </p:cNvPr>
          <p:cNvGrpSpPr/>
          <p:nvPr/>
        </p:nvGrpSpPr>
        <p:grpSpPr>
          <a:xfrm>
            <a:off x="975847" y="1301682"/>
            <a:ext cx="3951753" cy="905455"/>
            <a:chOff x="3443623" y="1029812"/>
            <a:chExt cx="4935551" cy="905455"/>
          </a:xfrm>
        </p:grpSpPr>
        <p:sp>
          <p:nvSpPr>
            <p:cNvPr id="2" name="Rectangle: Rounded Corners 1">
              <a:extLst>
                <a:ext uri="{FF2B5EF4-FFF2-40B4-BE49-F238E27FC236}">
                  <a16:creationId xmlns:a16="http://schemas.microsoft.com/office/drawing/2014/main" id="{10427DC3-4376-842E-C79B-18BB3C83C5AF}"/>
                </a:ext>
              </a:extLst>
            </p:cNvPr>
            <p:cNvSpPr/>
            <p:nvPr/>
          </p:nvSpPr>
          <p:spPr>
            <a:xfrm>
              <a:off x="3443623" y="1029812"/>
              <a:ext cx="4935551" cy="90545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F8C96D33-80B6-B181-7603-79A71C6CCA24}"/>
                </a:ext>
              </a:extLst>
            </p:cNvPr>
            <p:cNvSpPr txBox="1"/>
            <p:nvPr/>
          </p:nvSpPr>
          <p:spPr>
            <a:xfrm>
              <a:off x="4986485" y="1246597"/>
              <a:ext cx="2222203" cy="462306"/>
            </a:xfrm>
            <a:prstGeom prst="rect">
              <a:avLst/>
            </a:prstGeom>
            <a:noFill/>
          </p:spPr>
          <p:txBody>
            <a:bodyPr wrap="square" rtlCol="0">
              <a:spAutoFit/>
            </a:bodyPr>
            <a:lstStyle/>
            <a:p>
              <a:r>
                <a:rPr lang="en-GB" dirty="0">
                  <a:solidFill>
                    <a:schemeClr val="bg2">
                      <a:lumMod val="25000"/>
                    </a:schemeClr>
                  </a:solidFill>
                  <a:latin typeface="Arial" panose="020B0604020202020204" pitchFamily="34" charset="0"/>
                  <a:cs typeface="Arial" panose="020B0604020202020204" pitchFamily="34" charset="0"/>
                </a:rPr>
                <a:t>Why excel?</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5B45F7-FCA4-133A-8386-46A094D1C717}"/>
              </a:ext>
            </a:extLst>
          </p:cNvPr>
          <p:cNvSpPr>
            <a:spLocks noGrp="1"/>
          </p:cNvSpPr>
          <p:nvPr>
            <p:ph type="title"/>
          </p:nvPr>
        </p:nvSpPr>
        <p:spPr>
          <a:xfrm>
            <a:off x="465787" y="11376"/>
            <a:ext cx="10244751" cy="1244799"/>
          </a:xfrm>
          <a:prstGeom prst="rect">
            <a:avLst/>
          </a:prstGeom>
        </p:spPr>
        <p:txBody>
          <a:bodyPr/>
          <a:lstStyle/>
          <a:p>
            <a:pPr marL="0" lvl="0" indent="0">
              <a:buNone/>
            </a:pPr>
            <a:r>
              <a:rPr dirty="0"/>
              <a:t>Use of Excel in public services</a:t>
            </a:r>
          </a:p>
        </p:txBody>
      </p:sp>
      <p:sp>
        <p:nvSpPr>
          <p:cNvPr id="17" name="Content Placeholder 2">
            <a:extLst>
              <a:ext uri="{FF2B5EF4-FFF2-40B4-BE49-F238E27FC236}">
                <a16:creationId xmlns:a16="http://schemas.microsoft.com/office/drawing/2014/main" id="{1D64C24A-E5E4-CCC3-FAD2-C88EA8FF5B00}"/>
              </a:ext>
            </a:extLst>
          </p:cNvPr>
          <p:cNvSpPr>
            <a:spLocks noGrp="1"/>
          </p:cNvSpPr>
          <p:nvPr>
            <p:ph idx="1"/>
          </p:nvPr>
        </p:nvSpPr>
        <p:spPr>
          <a:xfrm>
            <a:off x="465787" y="2473924"/>
            <a:ext cx="5631800" cy="4897619"/>
          </a:xfrm>
        </p:spPr>
        <p:txBody>
          <a:bodyPr/>
          <a:lstStyle/>
          <a:p>
            <a:pPr lvl="0"/>
            <a:r>
              <a:rPr lang="en-GB" dirty="0"/>
              <a:t>Accessible and quick (basic analysis)</a:t>
            </a:r>
          </a:p>
          <a:p>
            <a:pPr lvl="0"/>
            <a:r>
              <a:rPr lang="en-GB" dirty="0"/>
              <a:t>Formatting and visualisations</a:t>
            </a:r>
          </a:p>
          <a:p>
            <a:pPr lvl="0"/>
            <a:r>
              <a:rPr lang="en-GB" dirty="0"/>
              <a:t>Aesthetically pleasing</a:t>
            </a:r>
          </a:p>
          <a:p>
            <a:pPr lvl="0"/>
            <a:r>
              <a:rPr lang="en-GB" dirty="0"/>
              <a:t>Complex analysis in excel is possible</a:t>
            </a:r>
          </a:p>
        </p:txBody>
      </p:sp>
      <p:grpSp>
        <p:nvGrpSpPr>
          <p:cNvPr id="4" name="Group 3">
            <a:extLst>
              <a:ext uri="{FF2B5EF4-FFF2-40B4-BE49-F238E27FC236}">
                <a16:creationId xmlns:a16="http://schemas.microsoft.com/office/drawing/2014/main" id="{4687E969-FD1B-CAB8-8FC8-5D2786028A14}"/>
              </a:ext>
            </a:extLst>
          </p:cNvPr>
          <p:cNvGrpSpPr/>
          <p:nvPr/>
        </p:nvGrpSpPr>
        <p:grpSpPr>
          <a:xfrm>
            <a:off x="975847" y="1301682"/>
            <a:ext cx="3951753" cy="905455"/>
            <a:chOff x="3443623" y="1029812"/>
            <a:chExt cx="4935551" cy="905455"/>
          </a:xfrm>
        </p:grpSpPr>
        <p:sp>
          <p:nvSpPr>
            <p:cNvPr id="2" name="Rectangle: Rounded Corners 1">
              <a:extLst>
                <a:ext uri="{FF2B5EF4-FFF2-40B4-BE49-F238E27FC236}">
                  <a16:creationId xmlns:a16="http://schemas.microsoft.com/office/drawing/2014/main" id="{10427DC3-4376-842E-C79B-18BB3C83C5AF}"/>
                </a:ext>
              </a:extLst>
            </p:cNvPr>
            <p:cNvSpPr/>
            <p:nvPr/>
          </p:nvSpPr>
          <p:spPr>
            <a:xfrm>
              <a:off x="3443623" y="1029812"/>
              <a:ext cx="4935551" cy="90545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F8C96D33-80B6-B181-7603-79A71C6CCA24}"/>
                </a:ext>
              </a:extLst>
            </p:cNvPr>
            <p:cNvSpPr txBox="1"/>
            <p:nvPr/>
          </p:nvSpPr>
          <p:spPr>
            <a:xfrm>
              <a:off x="4986485" y="1246597"/>
              <a:ext cx="2222203" cy="462306"/>
            </a:xfrm>
            <a:prstGeom prst="rect">
              <a:avLst/>
            </a:prstGeom>
            <a:noFill/>
          </p:spPr>
          <p:txBody>
            <a:bodyPr wrap="square" rtlCol="0">
              <a:spAutoFit/>
            </a:bodyPr>
            <a:lstStyle/>
            <a:p>
              <a:r>
                <a:rPr lang="en-GB" dirty="0">
                  <a:solidFill>
                    <a:schemeClr val="bg2">
                      <a:lumMod val="25000"/>
                    </a:schemeClr>
                  </a:solidFill>
                  <a:latin typeface="Arial" panose="020B0604020202020204" pitchFamily="34" charset="0"/>
                  <a:cs typeface="Arial" panose="020B0604020202020204" pitchFamily="34" charset="0"/>
                </a:rPr>
                <a:t>Why excel?</a:t>
              </a:r>
            </a:p>
          </p:txBody>
        </p:sp>
      </p:grpSp>
      <p:sp>
        <p:nvSpPr>
          <p:cNvPr id="6" name="Rectangle: Rounded Corners 5">
            <a:extLst>
              <a:ext uri="{FF2B5EF4-FFF2-40B4-BE49-F238E27FC236}">
                <a16:creationId xmlns:a16="http://schemas.microsoft.com/office/drawing/2014/main" id="{8621ABB3-E75D-47C1-1518-D5B947292A10}"/>
              </a:ext>
            </a:extLst>
          </p:cNvPr>
          <p:cNvSpPr/>
          <p:nvPr/>
        </p:nvSpPr>
        <p:spPr>
          <a:xfrm>
            <a:off x="7227372" y="1301682"/>
            <a:ext cx="3951753" cy="9054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3C83716-AAEA-7B00-40BF-F2398F88555B}"/>
              </a:ext>
            </a:extLst>
          </p:cNvPr>
          <p:cNvSpPr txBox="1"/>
          <p:nvPr/>
        </p:nvSpPr>
        <p:spPr>
          <a:xfrm>
            <a:off x="7823200" y="1518467"/>
            <a:ext cx="2418751" cy="462306"/>
          </a:xfrm>
          <a:prstGeom prst="rect">
            <a:avLst/>
          </a:prstGeom>
          <a:noFill/>
        </p:spPr>
        <p:txBody>
          <a:bodyPr wrap="square" rtlCol="0">
            <a:spAutoFit/>
          </a:bodyPr>
          <a:lstStyle/>
          <a:p>
            <a:r>
              <a:rPr lang="en-GB" dirty="0">
                <a:solidFill>
                  <a:schemeClr val="bg2">
                    <a:lumMod val="25000"/>
                  </a:schemeClr>
                </a:solidFill>
                <a:latin typeface="Arial" panose="020B0604020202020204" pitchFamily="34" charset="0"/>
                <a:cs typeface="Arial" panose="020B0604020202020204" pitchFamily="34" charset="0"/>
              </a:rPr>
              <a:t>Why not Excel?</a:t>
            </a:r>
          </a:p>
        </p:txBody>
      </p:sp>
      <p:sp>
        <p:nvSpPr>
          <p:cNvPr id="9" name="Content Placeholder 2">
            <a:extLst>
              <a:ext uri="{FF2B5EF4-FFF2-40B4-BE49-F238E27FC236}">
                <a16:creationId xmlns:a16="http://schemas.microsoft.com/office/drawing/2014/main" id="{0E014851-4924-DD44-09E8-6924AE217EDE}"/>
              </a:ext>
            </a:extLst>
          </p:cNvPr>
          <p:cNvSpPr txBox="1">
            <a:spLocks/>
          </p:cNvSpPr>
          <p:nvPr/>
        </p:nvSpPr>
        <p:spPr>
          <a:xfrm>
            <a:off x="6634496" y="2473924"/>
            <a:ext cx="5631800" cy="4897619"/>
          </a:xfrm>
          <a:prstGeom prst="rect">
            <a:avLst/>
          </a:prstGeom>
        </p:spPr>
        <p:txBody>
          <a:bodyPr/>
          <a:lstStyle>
            <a:lvl1pPr marL="457209" indent="-457209" algn="l" defTabSz="457209" rtl="0" eaLnBrk="1" latinLnBrk="0" hangingPunct="1">
              <a:spcBef>
                <a:spcPct val="20000"/>
              </a:spcBef>
              <a:buFont typeface="Arial"/>
              <a:buChar char="•"/>
              <a:defRPr sz="2667" kern="1200">
                <a:solidFill>
                  <a:schemeClr val="tx1"/>
                </a:solidFill>
                <a:latin typeface="Arial" panose="020B0604020202020204" pitchFamily="34" charset="0"/>
                <a:ea typeface="+mn-ea"/>
                <a:cs typeface="Arial" panose="020B0604020202020204" pitchFamily="34" charset="0"/>
              </a:defRPr>
            </a:lvl1pPr>
            <a:lvl2pPr marL="914416" indent="-457209" algn="l" defTabSz="457209"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371625" indent="-457209" algn="l" defTabSz="457209" rtl="0" eaLnBrk="1" latinLnBrk="0" hangingPunct="1">
              <a:spcBef>
                <a:spcPct val="20000"/>
              </a:spcBef>
              <a:buFont typeface="Arial"/>
              <a:buChar char="•"/>
              <a:defRPr sz="1867" kern="1200">
                <a:solidFill>
                  <a:schemeClr val="tx1"/>
                </a:solidFill>
                <a:latin typeface="Arial" panose="020B0604020202020204" pitchFamily="34" charset="0"/>
                <a:ea typeface="+mn-ea"/>
                <a:cs typeface="Arial" panose="020B0604020202020204" pitchFamily="34" charset="0"/>
              </a:defRPr>
            </a:lvl3pPr>
            <a:lvl4pPr marL="1828834" indent="-457209" algn="l" defTabSz="457209"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286042" indent="-457209" algn="l" defTabSz="457209"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743250" indent="-457209" algn="l" defTabSz="457209" rtl="0" eaLnBrk="1" latinLnBrk="0" hangingPunct="1">
              <a:spcBef>
                <a:spcPct val="20000"/>
              </a:spcBef>
              <a:buFont typeface="Arial"/>
              <a:buChar char="•"/>
              <a:defRPr sz="2000" kern="1200">
                <a:solidFill>
                  <a:schemeClr val="tx1"/>
                </a:solidFill>
                <a:latin typeface="+mn-lt"/>
                <a:ea typeface="+mn-ea"/>
                <a:cs typeface="+mn-cs"/>
              </a:defRPr>
            </a:lvl6pPr>
            <a:lvl7pPr marL="3200459" indent="-457209" algn="l" defTabSz="457209" rtl="0" eaLnBrk="1" latinLnBrk="0" hangingPunct="1">
              <a:spcBef>
                <a:spcPct val="20000"/>
              </a:spcBef>
              <a:buFont typeface="Arial"/>
              <a:buChar char="•"/>
              <a:defRPr sz="2000" kern="1200">
                <a:solidFill>
                  <a:schemeClr val="tx1"/>
                </a:solidFill>
                <a:latin typeface="+mn-lt"/>
                <a:ea typeface="+mn-ea"/>
                <a:cs typeface="+mn-cs"/>
              </a:defRPr>
            </a:lvl7pPr>
            <a:lvl8pPr marL="3657667" indent="-457209" algn="l" defTabSz="457209" rtl="0" eaLnBrk="1" latinLnBrk="0" hangingPunct="1">
              <a:spcBef>
                <a:spcPct val="20000"/>
              </a:spcBef>
              <a:buFont typeface="Arial"/>
              <a:buChar char="•"/>
              <a:defRPr sz="2000" kern="1200">
                <a:solidFill>
                  <a:schemeClr val="tx1"/>
                </a:solidFill>
                <a:latin typeface="+mn-lt"/>
                <a:ea typeface="+mn-ea"/>
                <a:cs typeface="+mn-cs"/>
              </a:defRPr>
            </a:lvl8pPr>
            <a:lvl9pPr marL="4114875" indent="-457209" algn="l" defTabSz="457209"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Error prone</a:t>
            </a:r>
          </a:p>
          <a:p>
            <a:r>
              <a:rPr lang="en-GB" dirty="0"/>
              <a:t>Time consuming (complex analysis)</a:t>
            </a:r>
          </a:p>
          <a:p>
            <a:r>
              <a:rPr lang="en-GB" dirty="0"/>
              <a:t>Inefficient</a:t>
            </a:r>
          </a:p>
          <a:p>
            <a:r>
              <a:rPr lang="en-GB" dirty="0"/>
              <a:t>Not built for automation</a:t>
            </a:r>
          </a:p>
          <a:p>
            <a:endParaRPr lang="en-GB" dirty="0"/>
          </a:p>
          <a:p>
            <a:endParaRPr lang="en-GB" dirty="0"/>
          </a:p>
        </p:txBody>
      </p:sp>
    </p:spTree>
    <p:extLst>
      <p:ext uri="{BB962C8B-B14F-4D97-AF65-F5344CB8AC3E}">
        <p14:creationId xmlns:p14="http://schemas.microsoft.com/office/powerpoint/2010/main" val="151705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36FBB31D-40B8-C392-8136-69115F88BD1C}"/>
              </a:ext>
            </a:extLst>
          </p:cNvPr>
          <p:cNvSpPr>
            <a:spLocks noGrp="1"/>
          </p:cNvSpPr>
          <p:nvPr>
            <p:ph type="title"/>
          </p:nvPr>
        </p:nvSpPr>
        <p:spPr>
          <a:xfrm>
            <a:off x="465788" y="136523"/>
            <a:ext cx="6777632" cy="738627"/>
          </a:xfrm>
          <a:prstGeom prst="rect">
            <a:avLst/>
          </a:prstGeom>
        </p:spPr>
        <p:txBody>
          <a:bodyPr/>
          <a:lstStyle/>
          <a:p>
            <a:pPr marL="0" lvl="0" indent="0">
              <a:buNone/>
            </a:pPr>
            <a:r>
              <a:rPr lang="en-GB" dirty="0"/>
              <a:t>Use of Excel in public services</a:t>
            </a:r>
            <a:endParaRPr dirty="0"/>
          </a:p>
        </p:txBody>
      </p:sp>
      <p:pic>
        <p:nvPicPr>
          <p:cNvPr id="2" name="Picture 1" descr="Screenshot from NHS England's website. The title of the page is Diagnostic Imaging Dataset 2024-25 Data. The Page features a number of hyperlinks to different excel spreadsheets."/>
          <p:cNvPicPr>
            <a:picLocks noGrp="1" noChangeAspect="1"/>
          </p:cNvPicPr>
          <p:nvPr/>
        </p:nvPicPr>
        <p:blipFill>
          <a:blip r:embed="rId2"/>
          <a:stretch>
            <a:fillRect/>
          </a:stretch>
        </p:blipFill>
        <p:spPr bwMode="auto">
          <a:xfrm>
            <a:off x="200959" y="830032"/>
            <a:ext cx="5799604" cy="4605568"/>
          </a:xfrm>
          <a:prstGeom prst="rect">
            <a:avLst/>
          </a:prstGeom>
          <a:noFill/>
          <a:ln w="9525">
            <a:noFill/>
            <a:headEnd/>
            <a:tailEnd/>
          </a:ln>
        </p:spPr>
      </p:pic>
      <p:pic>
        <p:nvPicPr>
          <p:cNvPr id="3" name="Picture 1" descr="Screenshot from the Office for National Statistics. The title of the page is Public service productivity estimates: eduction. The page featrues a hyperlink to an excel spreadsheet containing the data."/>
          <p:cNvPicPr>
            <a:picLocks noGrp="1" noChangeAspect="1"/>
          </p:cNvPicPr>
          <p:nvPr/>
        </p:nvPicPr>
        <p:blipFill>
          <a:blip r:embed="rId3"/>
          <a:stretch>
            <a:fillRect/>
          </a:stretch>
        </p:blipFill>
        <p:spPr bwMode="auto">
          <a:xfrm>
            <a:off x="6194612" y="1148926"/>
            <a:ext cx="5892987" cy="5213027"/>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36FBB31D-40B8-C392-8136-69115F88BD1C}"/>
              </a:ext>
            </a:extLst>
          </p:cNvPr>
          <p:cNvSpPr>
            <a:spLocks noGrp="1"/>
          </p:cNvSpPr>
          <p:nvPr>
            <p:ph type="title"/>
          </p:nvPr>
        </p:nvSpPr>
        <p:spPr>
          <a:xfrm>
            <a:off x="465788" y="136523"/>
            <a:ext cx="6777632" cy="738627"/>
          </a:xfrm>
          <a:prstGeom prst="rect">
            <a:avLst/>
          </a:prstGeom>
        </p:spPr>
        <p:txBody>
          <a:bodyPr/>
          <a:lstStyle/>
          <a:p>
            <a:pPr marL="0" lvl="0" indent="0">
              <a:buNone/>
            </a:pPr>
            <a:r>
              <a:rPr lang="en-GB" dirty="0"/>
              <a:t>Use of Excel in public services</a:t>
            </a:r>
            <a:endParaRPr dirty="0"/>
          </a:p>
        </p:txBody>
      </p:sp>
      <p:pic>
        <p:nvPicPr>
          <p:cNvPr id="2" name="Picture 1" descr="Screenshot from NHS England's website. The title of the page is Diagnostic Imaging Dataset 2024-25 Data. The Page features a number of hyperlinks to different excel spreadsheets."/>
          <p:cNvPicPr>
            <a:picLocks noGrp="1" noChangeAspect="1"/>
          </p:cNvPicPr>
          <p:nvPr/>
        </p:nvPicPr>
        <p:blipFill>
          <a:blip r:embed="rId3">
            <a:alphaModFix amt="20000"/>
          </a:blip>
          <a:stretch>
            <a:fillRect/>
          </a:stretch>
        </p:blipFill>
        <p:spPr bwMode="auto">
          <a:xfrm>
            <a:off x="200959" y="830032"/>
            <a:ext cx="5799604" cy="4605568"/>
          </a:xfrm>
          <a:prstGeom prst="rect">
            <a:avLst/>
          </a:prstGeom>
          <a:noFill/>
          <a:ln w="9525">
            <a:noFill/>
            <a:headEnd/>
            <a:tailEnd/>
          </a:ln>
        </p:spPr>
      </p:pic>
      <p:pic>
        <p:nvPicPr>
          <p:cNvPr id="3" name="Picture 1" descr="Screenshot from the Office for National Statistics. The title of the page is Public service productivity estimates: eduction. The page featrues a hyperlink to an excel spreadsheet containing the data."/>
          <p:cNvPicPr>
            <a:picLocks noGrp="1" noChangeAspect="1"/>
          </p:cNvPicPr>
          <p:nvPr/>
        </p:nvPicPr>
        <p:blipFill>
          <a:blip r:embed="rId4">
            <a:alphaModFix amt="10000"/>
          </a:blip>
          <a:stretch>
            <a:fillRect/>
          </a:stretch>
        </p:blipFill>
        <p:spPr bwMode="auto">
          <a:xfrm>
            <a:off x="6194612" y="1148926"/>
            <a:ext cx="5892987" cy="5213027"/>
          </a:xfrm>
          <a:prstGeom prst="rect">
            <a:avLst/>
          </a:prstGeom>
          <a:noFill/>
          <a:ln w="9525">
            <a:noFill/>
            <a:headEnd/>
            <a:tailEnd/>
          </a:ln>
        </p:spPr>
      </p:pic>
      <p:sp>
        <p:nvSpPr>
          <p:cNvPr id="12" name="TextBox 11">
            <a:extLst>
              <a:ext uri="{FF2B5EF4-FFF2-40B4-BE49-F238E27FC236}">
                <a16:creationId xmlns:a16="http://schemas.microsoft.com/office/drawing/2014/main" id="{A7B33AED-AD6D-5823-ED9E-08944A045351}"/>
              </a:ext>
            </a:extLst>
          </p:cNvPr>
          <p:cNvSpPr txBox="1"/>
          <p:nvPr/>
        </p:nvSpPr>
        <p:spPr>
          <a:xfrm>
            <a:off x="2164590" y="2144429"/>
            <a:ext cx="8483090" cy="2800767"/>
          </a:xfrm>
          <a:prstGeom prst="rect">
            <a:avLst/>
          </a:prstGeom>
          <a:noFill/>
        </p:spPr>
        <p:txBody>
          <a:bodyPr wrap="square">
            <a:spAutoFit/>
          </a:bodyPr>
          <a:lstStyle/>
          <a:p>
            <a:pPr lvl="0" algn="ctr"/>
            <a:r>
              <a:rPr lang="en-GB" sz="4800" b="1" dirty="0"/>
              <a:t>Many stakeholders still want Excel outputs</a:t>
            </a:r>
          </a:p>
          <a:p>
            <a:pPr lvl="0" algn="ctr"/>
            <a:endParaRPr lang="en-GB" sz="4800" b="1" dirty="0"/>
          </a:p>
          <a:p>
            <a:pPr lvl="0" algn="ctr"/>
            <a:r>
              <a:rPr lang="en-GB" sz="3200" dirty="0"/>
              <a:t>(even in reproducible analytical pipelines)</a:t>
            </a:r>
          </a:p>
        </p:txBody>
      </p:sp>
    </p:spTree>
    <p:extLst>
      <p:ext uri="{BB962C8B-B14F-4D97-AF65-F5344CB8AC3E}">
        <p14:creationId xmlns:p14="http://schemas.microsoft.com/office/powerpoint/2010/main" val="3334347455"/>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332565"/>
      </a:accent1>
      <a:accent2>
        <a:srgbClr val="BC2280"/>
      </a:accent2>
      <a:accent3>
        <a:srgbClr val="4CB6AD"/>
      </a:accent3>
      <a:accent4>
        <a:srgbClr val="1AB1D4"/>
      </a:accent4>
      <a:accent5>
        <a:srgbClr val="FFFFFF"/>
      </a:accent5>
      <a:accent6>
        <a:srgbClr val="525355"/>
      </a:accent6>
      <a:hlink>
        <a:srgbClr val="4CB6AD"/>
      </a:hlink>
      <a:folHlink>
        <a:srgbClr val="008A5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4382</Words>
  <Application>Microsoft Office PowerPoint</Application>
  <PresentationFormat>Custom</PresentationFormat>
  <Paragraphs>501</Paragraphs>
  <Slides>40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Consolas</vt:lpstr>
      <vt:lpstr>Courier</vt:lpstr>
      <vt:lpstr>Office Theme</vt:lpstr>
      <vt:lpstr>I’m an opensource girl in an excel world - the benefits of openxlsx2</vt:lpstr>
      <vt:lpstr>Introduction</vt:lpstr>
      <vt:lpstr>Contents</vt:lpstr>
      <vt:lpstr>Reproducible analytical pipelines (RAP)</vt:lpstr>
      <vt:lpstr>Reproducible analytical pipelines (RAP)</vt:lpstr>
      <vt:lpstr>Use of Excel in public services</vt:lpstr>
      <vt:lpstr>Use of Excel in public services</vt:lpstr>
      <vt:lpstr>Use of Excel in public services</vt:lpstr>
      <vt:lpstr>Use of Excel in public services</vt:lpstr>
      <vt:lpstr>Creating Excel from R</vt:lpstr>
      <vt:lpstr>Openxlsx2 features</vt:lpstr>
      <vt:lpstr>Openxlsx2 features</vt:lpstr>
      <vt:lpstr>When to consider openxlsx2</vt:lpstr>
      <vt:lpstr>When to consider openxlsx2</vt:lpstr>
      <vt:lpstr>How to use openxlsx2</vt:lpstr>
      <vt:lpstr>How to use (basic example)?</vt:lpstr>
      <vt:lpstr>How to use (basic example)?</vt:lpstr>
      <vt:lpstr>Simple demo</vt:lpstr>
      <vt:lpstr>How to use (basic example)?</vt:lpstr>
      <vt:lpstr>How to use (basic example)?</vt:lpstr>
      <vt:lpstr>Building up complexity</vt:lpstr>
      <vt:lpstr>Building up complexity</vt:lpstr>
      <vt:lpstr>Building up complexity</vt:lpstr>
      <vt:lpstr>Building up complexity</vt:lpstr>
      <vt:lpstr>Building up complexity</vt:lpstr>
      <vt:lpstr>More complex reports</vt:lpstr>
      <vt:lpstr>More complex reports</vt:lpstr>
      <vt:lpstr>More complex reports</vt:lpstr>
      <vt:lpstr>write_sheet function</vt:lpstr>
      <vt:lpstr>write_sheet function</vt:lpstr>
      <vt:lpstr>write_sheet function</vt:lpstr>
      <vt:lpstr>add_main_body function</vt:lpstr>
      <vt:lpstr>Sheets with different styles</vt:lpstr>
      <vt:lpstr>add_main_body function</vt:lpstr>
      <vt:lpstr>Sheets with different styles</vt:lpstr>
      <vt:lpstr>add_main_body function</vt:lpstr>
      <vt:lpstr>Openxlsx2 conclusions</vt:lpstr>
      <vt:lpstr>Open-source spreadsheet alternative</vt:lpstr>
      <vt:lpstr>Acknowledgements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33</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 an opensource girl in an excel world - the benefits of openxlsx2</dc:title>
  <dc:creator/>
  <cp:keywords/>
  <cp:lastModifiedBy>KEANE, Ruth (NHS ARDEN AND GREATER EAST MIDLANDS COMMISSIONING SUPPORT UNIT)</cp:lastModifiedBy>
  <cp:revision>20</cp:revision>
  <dcterms:created xsi:type="dcterms:W3CDTF">2024-11-13T13:29:33Z</dcterms:created>
  <dcterms:modified xsi:type="dcterms:W3CDTF">2024-11-19T17:36:39Z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