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4.xml" ContentType="application/vnd.openxmlformats-officedocument.presentationml.notesSlide+xml"/>
  <Override PartName="/ppt/tags/tag61.xml" ContentType="application/vnd.openxmlformats-officedocument.presentationml.tags+xml"/>
  <Override PartName="/ppt/notesSlides/notesSlide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7.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8.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9.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10.xml" ContentType="application/vnd.openxmlformats-officedocument.presentationml.notesSlide+xml"/>
  <Override PartName="/ppt/tags/tag243.xml" ContentType="application/vnd.openxmlformats-officedocument.presentationml.tags+xml"/>
  <Override PartName="/ppt/notesSlides/notesSlide11.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2.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2" r:id="rId5"/>
    <p:sldId id="2147471566" r:id="rId6"/>
    <p:sldId id="2147471656" r:id="rId7"/>
    <p:sldId id="2147471652" r:id="rId8"/>
    <p:sldId id="910" r:id="rId9"/>
    <p:sldId id="322" r:id="rId10"/>
    <p:sldId id="319" r:id="rId11"/>
    <p:sldId id="323" r:id="rId12"/>
    <p:sldId id="402" r:id="rId13"/>
    <p:sldId id="914" r:id="rId14"/>
    <p:sldId id="959" r:id="rId15"/>
    <p:sldId id="2145706991" r:id="rId16"/>
    <p:sldId id="2147471657" r:id="rId17"/>
    <p:sldId id="1300" r:id="rId18"/>
    <p:sldId id="273" r:id="rId19"/>
  </p:sldIdLst>
  <p:sldSz cx="9906000" cy="6858000" type="A4"/>
  <p:notesSz cx="7104063" cy="10234613"/>
  <p:custDataLst>
    <p:tags r:id="rId21"/>
  </p:custDataLst>
  <p:defaultTextStyle>
    <a:defPPr>
      <a:defRPr lang="de-DE"/>
    </a:defPPr>
    <a:lvl1pPr marL="0" algn="l" defTabSz="914342" rtl="0" eaLnBrk="1" latinLnBrk="0" hangingPunct="1">
      <a:defRPr sz="1837" kern="1200">
        <a:solidFill>
          <a:schemeClr val="tx1"/>
        </a:solidFill>
        <a:latin typeface="+mn-lt"/>
        <a:ea typeface="+mn-ea"/>
        <a:cs typeface="+mn-cs"/>
      </a:defRPr>
    </a:lvl1pPr>
    <a:lvl2pPr marL="457171" algn="l" defTabSz="914342" rtl="0" eaLnBrk="1" latinLnBrk="0" hangingPunct="1">
      <a:defRPr sz="1837" kern="1200">
        <a:solidFill>
          <a:schemeClr val="tx1"/>
        </a:solidFill>
        <a:latin typeface="+mn-lt"/>
        <a:ea typeface="+mn-ea"/>
        <a:cs typeface="+mn-cs"/>
      </a:defRPr>
    </a:lvl2pPr>
    <a:lvl3pPr marL="914342" algn="l" defTabSz="914342" rtl="0" eaLnBrk="1" latinLnBrk="0" hangingPunct="1">
      <a:defRPr sz="1837" kern="1200">
        <a:solidFill>
          <a:schemeClr val="tx1"/>
        </a:solidFill>
        <a:latin typeface="+mn-lt"/>
        <a:ea typeface="+mn-ea"/>
        <a:cs typeface="+mn-cs"/>
      </a:defRPr>
    </a:lvl3pPr>
    <a:lvl4pPr marL="1371513" algn="l" defTabSz="914342" rtl="0" eaLnBrk="1" latinLnBrk="0" hangingPunct="1">
      <a:defRPr sz="1837" kern="1200">
        <a:solidFill>
          <a:schemeClr val="tx1"/>
        </a:solidFill>
        <a:latin typeface="+mn-lt"/>
        <a:ea typeface="+mn-ea"/>
        <a:cs typeface="+mn-cs"/>
      </a:defRPr>
    </a:lvl4pPr>
    <a:lvl5pPr marL="1828684" algn="l" defTabSz="914342" rtl="0" eaLnBrk="1" latinLnBrk="0" hangingPunct="1">
      <a:defRPr sz="1837" kern="1200">
        <a:solidFill>
          <a:schemeClr val="tx1"/>
        </a:solidFill>
        <a:latin typeface="+mn-lt"/>
        <a:ea typeface="+mn-ea"/>
        <a:cs typeface="+mn-cs"/>
      </a:defRPr>
    </a:lvl5pPr>
    <a:lvl6pPr marL="2285855" algn="l" defTabSz="914342" rtl="0" eaLnBrk="1" latinLnBrk="0" hangingPunct="1">
      <a:defRPr sz="1837" kern="1200">
        <a:solidFill>
          <a:schemeClr val="tx1"/>
        </a:solidFill>
        <a:latin typeface="+mn-lt"/>
        <a:ea typeface="+mn-ea"/>
        <a:cs typeface="+mn-cs"/>
      </a:defRPr>
    </a:lvl6pPr>
    <a:lvl7pPr marL="2743026" algn="l" defTabSz="914342" rtl="0" eaLnBrk="1" latinLnBrk="0" hangingPunct="1">
      <a:defRPr sz="1837" kern="1200">
        <a:solidFill>
          <a:schemeClr val="tx1"/>
        </a:solidFill>
        <a:latin typeface="+mn-lt"/>
        <a:ea typeface="+mn-ea"/>
        <a:cs typeface="+mn-cs"/>
      </a:defRPr>
    </a:lvl7pPr>
    <a:lvl8pPr marL="3200198" algn="l" defTabSz="914342" rtl="0" eaLnBrk="1" latinLnBrk="0" hangingPunct="1">
      <a:defRPr sz="1837" kern="1200">
        <a:solidFill>
          <a:schemeClr val="tx1"/>
        </a:solidFill>
        <a:latin typeface="+mn-lt"/>
        <a:ea typeface="+mn-ea"/>
        <a:cs typeface="+mn-cs"/>
      </a:defRPr>
    </a:lvl8pPr>
    <a:lvl9pPr marL="3657369" algn="l" defTabSz="914342" rtl="0" eaLnBrk="1" latinLnBrk="0" hangingPunct="1">
      <a:defRPr sz="183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1E6A63-85B4-1711-5D22-0A5AFBA911FD}" name="Weidinger, Simon" initials="SW" userId="S::Simon.Weidinger@d-fine.com::6cf16b98-ba15-4c24-92ba-86af3dec38f4" providerId="AD"/>
  <p188:author id="{01702DA0-D36F-69A5-81C9-BEF9692790A4}" name="Sibbit, James" initials="SJ" userId="S::James.Sibbit@d-fine.com::fef2a317-9752-4b63-8b3a-838fee0a6ea1" providerId="AD"/>
  <p188:author id="{7D595DA1-A33B-D4ED-2158-206BE14CD66D}" name="Altrabsheh, Elias" initials="AE" userId="S::Elias.Altrabsheh@d-fine.com::0e6ca159-8afd-499d-bc24-85a4c1ee9cc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50"/>
    <a:srgbClr val="FFFFFF"/>
    <a:srgbClr val="7DA7B4"/>
    <a:srgbClr val="D9E3E5"/>
    <a:srgbClr val="F6F5F3"/>
    <a:srgbClr val="F6F5E5"/>
    <a:srgbClr val="FEF2E6"/>
    <a:srgbClr val="FAFAF8"/>
    <a:srgbClr val="EFEE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F3BE8-A0EA-4129-A296-188D645B6EBB}" v="1363" vWet="1365" dt="2024-11-19T16:27:57.329"/>
    <p1510:client id="{B649DD51-12C3-47A1-B787-B4E8379B251E}" v="6094" dt="2024-11-19T16:33:06.674"/>
    <p1510:client id="{E00C61F8-0EE5-42A2-A8A0-C4405C62D540}" v="208" vWet="214" dt="2024-11-19T09:12:29.939"/>
    <p1510:client id="{F2423BBE-EEFE-49B7-B402-56FEB93370B4}" vWet="2" dt="2024-11-19T09:30:48.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37" autoAdjust="0"/>
  </p:normalViewPr>
  <p:slideViewPr>
    <p:cSldViewPr snapToGrid="0">
      <p:cViewPr varScale="1">
        <p:scale>
          <a:sx n="80" d="100"/>
          <a:sy n="80" d="100"/>
        </p:scale>
        <p:origin x="23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4E9-4DDA-B707-65331D68A080}"/>
              </c:ext>
            </c:extLst>
          </c:dPt>
          <c:dPt>
            <c:idx val="1"/>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3-E4E9-4DDA-B707-65331D68A08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4E9-4DDA-B707-65331D68A080}"/>
              </c:ext>
            </c:extLst>
          </c:dPt>
          <c:dPt>
            <c:idx val="3"/>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7-E4E9-4DDA-B707-65331D68A080}"/>
              </c:ext>
            </c:extLst>
          </c:dPt>
          <c:dPt>
            <c:idx val="4"/>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9-E4E9-4DDA-B707-65331D68A08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4E9-4DDA-B707-65331D68A080}"/>
              </c:ext>
            </c:extLst>
          </c:dPt>
          <c:dLbls>
            <c:spPr>
              <a:noFill/>
              <a:ln>
                <a:noFill/>
              </a:ln>
              <a:effectLst/>
            </c:spPr>
            <c:txPr>
              <a:bodyPr rot="0" spcFirstLastPara="1" vertOverflow="ellipsis" vert="horz" wrap="square" lIns="38100" tIns="19050" rIns="38100" bIns="19050" anchor="ctr" anchorCtr="1">
                <a:spAutoFit/>
              </a:bodyPr>
              <a:lstStyle/>
              <a:p>
                <a:pPr>
                  <a:defRPr lang="en-US"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Planning</c:v>
                </c:pt>
                <c:pt idx="1">
                  <c:v>Scoping</c:v>
                </c:pt>
                <c:pt idx="2">
                  <c:v>Technology</c:v>
                </c:pt>
                <c:pt idx="3">
                  <c:v>Fragility</c:v>
                </c:pt>
                <c:pt idx="4">
                  <c:v>Cost</c:v>
                </c:pt>
                <c:pt idx="5">
                  <c:v>Hubris</c:v>
                </c:pt>
              </c:strCache>
            </c:strRef>
          </c:cat>
          <c:val>
            <c:numRef>
              <c:f>Sheet1!$B$2:$B$7</c:f>
              <c:numCache>
                <c:formatCode>0%</c:formatCode>
                <c:ptCount val="6"/>
                <c:pt idx="0">
                  <c:v>0.3</c:v>
                </c:pt>
                <c:pt idx="1">
                  <c:v>0.25</c:v>
                </c:pt>
                <c:pt idx="2">
                  <c:v>0.15</c:v>
                </c:pt>
                <c:pt idx="3">
                  <c:v>0.15</c:v>
                </c:pt>
                <c:pt idx="4">
                  <c:v>0.1</c:v>
                </c:pt>
                <c:pt idx="5">
                  <c:v>0.05</c:v>
                </c:pt>
              </c:numCache>
            </c:numRef>
          </c:val>
          <c:extLst>
            <c:ext xmlns:c16="http://schemas.microsoft.com/office/drawing/2014/chart" uri="{C3380CC4-5D6E-409C-BE32-E72D297353CC}">
              <c16:uniqueId val="{0000000C-E4E9-4DDA-B707-65331D68A08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GB" sz="1400"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solidFill>
    <a:ln w="12700">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1731"/>
          </a:xfrm>
          <a:prstGeom prst="rect">
            <a:avLst/>
          </a:prstGeom>
        </p:spPr>
        <p:txBody>
          <a:bodyPr vert="horz" lIns="96650" tIns="48325" rIns="96650" bIns="48325" rtlCol="0"/>
          <a:lstStyle>
            <a:lvl1pPr algn="l">
              <a:defRPr sz="1300"/>
            </a:lvl1pPr>
          </a:lstStyle>
          <a:p>
            <a:endParaRPr lang="de-DE"/>
          </a:p>
        </p:txBody>
      </p:sp>
      <p:sp>
        <p:nvSpPr>
          <p:cNvPr id="3" name="Datumsplatzhalter 2"/>
          <p:cNvSpPr>
            <a:spLocks noGrp="1"/>
          </p:cNvSpPr>
          <p:nvPr>
            <p:ph type="dt" idx="1"/>
          </p:nvPr>
        </p:nvSpPr>
        <p:spPr>
          <a:xfrm>
            <a:off x="4023993" y="0"/>
            <a:ext cx="3078427" cy="511731"/>
          </a:xfrm>
          <a:prstGeom prst="rect">
            <a:avLst/>
          </a:prstGeom>
        </p:spPr>
        <p:txBody>
          <a:bodyPr vert="horz" lIns="96650" tIns="48325" rIns="96650" bIns="48325" rtlCol="0"/>
          <a:lstStyle>
            <a:lvl1pPr algn="r">
              <a:defRPr sz="1300"/>
            </a:lvl1pPr>
          </a:lstStyle>
          <a:p>
            <a:fld id="{4283D6D7-F8DE-40A0-B4C1-6D1380D80BB2}" type="datetimeFigureOut">
              <a:rPr lang="de-DE" smtClean="0"/>
              <a:t>19.11.2024</a:t>
            </a:fld>
            <a:endParaRPr lang="de-DE"/>
          </a:p>
        </p:txBody>
      </p:sp>
      <p:sp>
        <p:nvSpPr>
          <p:cNvPr id="4" name="Folienbildplatzhalter 3"/>
          <p:cNvSpPr>
            <a:spLocks noGrp="1" noRot="1" noChangeAspect="1"/>
          </p:cNvSpPr>
          <p:nvPr>
            <p:ph type="sldImg" idx="2"/>
          </p:nvPr>
        </p:nvSpPr>
        <p:spPr>
          <a:xfrm>
            <a:off x="781050" y="768350"/>
            <a:ext cx="5541963" cy="3838575"/>
          </a:xfrm>
          <a:prstGeom prst="rect">
            <a:avLst/>
          </a:prstGeom>
          <a:noFill/>
          <a:ln w="12700">
            <a:solidFill>
              <a:prstClr val="black"/>
            </a:solidFill>
          </a:ln>
        </p:spPr>
        <p:txBody>
          <a:bodyPr vert="horz" lIns="96650" tIns="48325" rIns="96650" bIns="48325" rtlCol="0" anchor="ctr"/>
          <a:lstStyle/>
          <a:p>
            <a:endParaRPr lang="de-DE"/>
          </a:p>
        </p:txBody>
      </p:sp>
      <p:sp>
        <p:nvSpPr>
          <p:cNvPr id="5" name="Notizenplatzhalter 4"/>
          <p:cNvSpPr>
            <a:spLocks noGrp="1"/>
          </p:cNvSpPr>
          <p:nvPr>
            <p:ph type="body" sz="quarter" idx="3"/>
          </p:nvPr>
        </p:nvSpPr>
        <p:spPr>
          <a:xfrm>
            <a:off x="710408" y="4861441"/>
            <a:ext cx="5683250" cy="4605576"/>
          </a:xfrm>
          <a:prstGeom prst="rect">
            <a:avLst/>
          </a:prstGeom>
        </p:spPr>
        <p:txBody>
          <a:bodyPr vert="horz" lIns="96650" tIns="48325" rIns="96650" bIns="4832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8427" cy="511731"/>
          </a:xfrm>
          <a:prstGeom prst="rect">
            <a:avLst/>
          </a:prstGeom>
        </p:spPr>
        <p:txBody>
          <a:bodyPr vert="horz" lIns="96650" tIns="48325" rIns="96650" bIns="48325" rtlCol="0" anchor="b"/>
          <a:lstStyle>
            <a:lvl1pPr algn="l">
              <a:defRPr sz="1300"/>
            </a:lvl1pPr>
          </a:lstStyle>
          <a:p>
            <a:endParaRPr lang="de-DE"/>
          </a:p>
        </p:txBody>
      </p:sp>
      <p:sp>
        <p:nvSpPr>
          <p:cNvPr id="7" name="Foliennummernplatzhalter 6"/>
          <p:cNvSpPr>
            <a:spLocks noGrp="1"/>
          </p:cNvSpPr>
          <p:nvPr>
            <p:ph type="sldNum" sz="quarter" idx="5"/>
          </p:nvPr>
        </p:nvSpPr>
        <p:spPr>
          <a:xfrm>
            <a:off x="4023993" y="9721107"/>
            <a:ext cx="3078427" cy="511731"/>
          </a:xfrm>
          <a:prstGeom prst="rect">
            <a:avLst/>
          </a:prstGeom>
        </p:spPr>
        <p:txBody>
          <a:bodyPr vert="horz" lIns="96650" tIns="48325" rIns="96650" bIns="48325" rtlCol="0" anchor="b"/>
          <a:lstStyle>
            <a:lvl1pPr algn="r">
              <a:defRPr sz="1300"/>
            </a:lvl1pPr>
          </a:lstStyle>
          <a:p>
            <a:fld id="{02881287-4BA2-4746-A238-0B55DACA8C36}" type="slidenum">
              <a:rPr lang="de-DE" smtClean="0"/>
              <a:t>‹#›</a:t>
            </a:fld>
            <a:endParaRPr lang="de-DE"/>
          </a:p>
        </p:txBody>
      </p:sp>
    </p:spTree>
    <p:extLst>
      <p:ext uri="{BB962C8B-B14F-4D97-AF65-F5344CB8AC3E}">
        <p14:creationId xmlns:p14="http://schemas.microsoft.com/office/powerpoint/2010/main" val="750058759"/>
      </p:ext>
    </p:extLst>
  </p:cSld>
  <p:clrMap bg1="lt1" tx1="dk1" bg2="lt2" tx2="dk2" accent1="accent1" accent2="accent2" accent3="accent3" accent4="accent4" accent5="accent5" accent6="accent6" hlink="hlink" folHlink="folHlink"/>
  <p:notesStyle>
    <a:lvl1pPr marL="0" algn="l" defTabSz="914342" rtl="0" eaLnBrk="1" latinLnBrk="0" hangingPunct="1">
      <a:defRPr sz="1194" kern="1200">
        <a:solidFill>
          <a:schemeClr val="tx1"/>
        </a:solidFill>
        <a:latin typeface="+mn-lt"/>
        <a:ea typeface="+mn-ea"/>
        <a:cs typeface="+mn-cs"/>
      </a:defRPr>
    </a:lvl1pPr>
    <a:lvl2pPr marL="457171" algn="l" defTabSz="914342" rtl="0" eaLnBrk="1" latinLnBrk="0" hangingPunct="1">
      <a:defRPr sz="1194" kern="1200">
        <a:solidFill>
          <a:schemeClr val="tx1"/>
        </a:solidFill>
        <a:latin typeface="+mn-lt"/>
        <a:ea typeface="+mn-ea"/>
        <a:cs typeface="+mn-cs"/>
      </a:defRPr>
    </a:lvl2pPr>
    <a:lvl3pPr marL="914342" algn="l" defTabSz="914342" rtl="0" eaLnBrk="1" latinLnBrk="0" hangingPunct="1">
      <a:defRPr sz="1194" kern="1200">
        <a:solidFill>
          <a:schemeClr val="tx1"/>
        </a:solidFill>
        <a:latin typeface="+mn-lt"/>
        <a:ea typeface="+mn-ea"/>
        <a:cs typeface="+mn-cs"/>
      </a:defRPr>
    </a:lvl3pPr>
    <a:lvl4pPr marL="1371513" algn="l" defTabSz="914342" rtl="0" eaLnBrk="1" latinLnBrk="0" hangingPunct="1">
      <a:defRPr sz="1194" kern="1200">
        <a:solidFill>
          <a:schemeClr val="tx1"/>
        </a:solidFill>
        <a:latin typeface="+mn-lt"/>
        <a:ea typeface="+mn-ea"/>
        <a:cs typeface="+mn-cs"/>
      </a:defRPr>
    </a:lvl4pPr>
    <a:lvl5pPr marL="1828684" algn="l" defTabSz="914342" rtl="0" eaLnBrk="1" latinLnBrk="0" hangingPunct="1">
      <a:defRPr sz="1194" kern="1200">
        <a:solidFill>
          <a:schemeClr val="tx1"/>
        </a:solidFill>
        <a:latin typeface="+mn-lt"/>
        <a:ea typeface="+mn-ea"/>
        <a:cs typeface="+mn-cs"/>
      </a:defRPr>
    </a:lvl5pPr>
    <a:lvl6pPr marL="2285855" algn="l" defTabSz="914342" rtl="0" eaLnBrk="1" latinLnBrk="0" hangingPunct="1">
      <a:defRPr sz="1194" kern="1200">
        <a:solidFill>
          <a:schemeClr val="tx1"/>
        </a:solidFill>
        <a:latin typeface="+mn-lt"/>
        <a:ea typeface="+mn-ea"/>
        <a:cs typeface="+mn-cs"/>
      </a:defRPr>
    </a:lvl6pPr>
    <a:lvl7pPr marL="2743026" algn="l" defTabSz="914342" rtl="0" eaLnBrk="1" latinLnBrk="0" hangingPunct="1">
      <a:defRPr sz="1194" kern="1200">
        <a:solidFill>
          <a:schemeClr val="tx1"/>
        </a:solidFill>
        <a:latin typeface="+mn-lt"/>
        <a:ea typeface="+mn-ea"/>
        <a:cs typeface="+mn-cs"/>
      </a:defRPr>
    </a:lvl7pPr>
    <a:lvl8pPr marL="3200198" algn="l" defTabSz="914342" rtl="0" eaLnBrk="1" latinLnBrk="0" hangingPunct="1">
      <a:defRPr sz="1194" kern="1200">
        <a:solidFill>
          <a:schemeClr val="tx1"/>
        </a:solidFill>
        <a:latin typeface="+mn-lt"/>
        <a:ea typeface="+mn-ea"/>
        <a:cs typeface="+mn-cs"/>
      </a:defRPr>
    </a:lvl8pPr>
    <a:lvl9pPr marL="3657369" algn="l" defTabSz="914342" rtl="0" eaLnBrk="1" latinLnBrk="0" hangingPunct="1">
      <a:defRPr sz="1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Introduction and welcoming</a:t>
            </a:r>
          </a:p>
          <a:p>
            <a:r>
              <a:rPr lang="en-GB"/>
              <a:t>- Two presenters</a:t>
            </a:r>
          </a:p>
          <a:p>
            <a:r>
              <a:rPr lang="en-GB"/>
              <a:t>- Who we are – d-fine</a:t>
            </a:r>
          </a:p>
          <a:p>
            <a:r>
              <a:rPr lang="en-GB"/>
              <a:t>- Objective of the talk: Coming from this Multi-industry view and agnostic approach – We are not here to promote tools but to showcase how can </a:t>
            </a:r>
            <a:r>
              <a:rPr lang="en-GB" err="1"/>
              <a:t>opr</a:t>
            </a:r>
            <a:r>
              <a:rPr lang="en-GB"/>
              <a:t> can be achieved via open-source </a:t>
            </a:r>
          </a:p>
          <a:p>
            <a:r>
              <a:rPr lang="en-GB"/>
              <a:t>- Motivation: From podcast for a radiology-based algorithm – This needed training versions of around 500 and doing this with the traditional setup without MLops would have been a very consuming task also not feasible for a productive ML</a:t>
            </a:r>
          </a:p>
          <a:p>
            <a:endParaRPr lang="en-GB"/>
          </a:p>
        </p:txBody>
      </p:sp>
      <p:sp>
        <p:nvSpPr>
          <p:cNvPr id="4" name="Slide Number Placeholder 3"/>
          <p:cNvSpPr>
            <a:spLocks noGrp="1"/>
          </p:cNvSpPr>
          <p:nvPr>
            <p:ph type="sldNum" sz="quarter" idx="5"/>
          </p:nvPr>
        </p:nvSpPr>
        <p:spPr/>
        <p:txBody>
          <a:bodyPr/>
          <a:lstStyle/>
          <a:p>
            <a:fld id="{02881287-4BA2-4746-A238-0B55DACA8C36}" type="slidenum">
              <a:rPr lang="de-DE" smtClean="0"/>
              <a:t>1</a:t>
            </a:fld>
            <a:endParaRPr lang="de-DE"/>
          </a:p>
        </p:txBody>
      </p:sp>
    </p:spTree>
    <p:extLst>
      <p:ext uri="{BB962C8B-B14F-4D97-AF65-F5344CB8AC3E}">
        <p14:creationId xmlns:p14="http://schemas.microsoft.com/office/powerpoint/2010/main" val="3000322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02881287-4BA2-4746-A238-0B55DACA8C36}" type="slidenum">
              <a:rPr lang="de-DE" smtClean="0"/>
              <a:t>10</a:t>
            </a:fld>
            <a:endParaRPr lang="de-DE"/>
          </a:p>
        </p:txBody>
      </p:sp>
    </p:spTree>
    <p:extLst>
      <p:ext uri="{BB962C8B-B14F-4D97-AF65-F5344CB8AC3E}">
        <p14:creationId xmlns:p14="http://schemas.microsoft.com/office/powerpoint/2010/main" val="1671929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Lean towards the open source but point out the obvious pros and cons of each approach.</a:t>
            </a:r>
          </a:p>
          <a:p>
            <a:endParaRPr lang="en-GB"/>
          </a:p>
          <a:p>
            <a:r>
              <a:rPr lang="en-GB"/>
              <a:t>Highlight procurement </a:t>
            </a:r>
            <a:r>
              <a:rPr lang="en-GB">
                <a:sym typeface="Wingdings" panose="05000000000000000000" pitchFamily="2" charset="2"/>
              </a:rPr>
              <a:t> no licenses needed, easy to onboard, quick way for a smaller team to get setup. This can then be migrated to bigger solutions  can be used as a PoC.</a:t>
            </a:r>
            <a:endParaRPr lang="en-GB"/>
          </a:p>
          <a:p>
            <a:endParaRPr lang="en-GB"/>
          </a:p>
          <a:p>
            <a:r>
              <a:rPr lang="en-GB"/>
              <a:t>Commercial – pros are support &amp; stability. Cons are expense and vendor lock in.</a:t>
            </a:r>
          </a:p>
          <a:p>
            <a:r>
              <a:rPr lang="en-GB"/>
              <a:t>Open source – pros are cost, flexibility &amp; procurement. Cons are support, stability &amp; security.</a:t>
            </a:r>
          </a:p>
        </p:txBody>
      </p:sp>
      <p:sp>
        <p:nvSpPr>
          <p:cNvPr id="4" name="Slide Number Placeholder 3"/>
          <p:cNvSpPr>
            <a:spLocks noGrp="1"/>
          </p:cNvSpPr>
          <p:nvPr>
            <p:ph type="sldNum" sz="quarter" idx="5"/>
          </p:nvPr>
        </p:nvSpPr>
        <p:spPr/>
        <p:txBody>
          <a:bodyPr/>
          <a:lstStyle/>
          <a:p>
            <a:fld id="{02881287-4BA2-4746-A238-0B55DACA8C36}" type="slidenum">
              <a:rPr lang="de-DE" smtClean="0"/>
              <a:t>11</a:t>
            </a:fld>
            <a:endParaRPr lang="de-DE"/>
          </a:p>
        </p:txBody>
      </p:sp>
    </p:spTree>
    <p:extLst>
      <p:ext uri="{BB962C8B-B14F-4D97-AF65-F5344CB8AC3E}">
        <p14:creationId xmlns:p14="http://schemas.microsoft.com/office/powerpoint/2010/main" val="1980420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err="1"/>
              <a:t>MLFlow</a:t>
            </a:r>
            <a:r>
              <a:rPr lang="en-GB" noProof="0" dirty="0"/>
              <a:t> is a great open-source tool to address certain aspects of the </a:t>
            </a:r>
            <a:r>
              <a:rPr lang="en-GB" noProof="0" err="1"/>
              <a:t>MLOps</a:t>
            </a:r>
            <a:r>
              <a:rPr lang="en-GB" noProof="0" dirty="0"/>
              <a:t> pipeline.</a:t>
            </a:r>
          </a:p>
          <a:p>
            <a:endParaRPr lang="en-GB" noProof="0" dirty="0"/>
          </a:p>
          <a:p>
            <a:r>
              <a:rPr lang="en-GB" noProof="0" dirty="0"/>
              <a:t>Pictured is the tracking – used for visualising results of ML code.</a:t>
            </a:r>
          </a:p>
          <a:p>
            <a:r>
              <a:rPr lang="en-GB" noProof="0" dirty="0"/>
              <a:t>Also have sections for packaging models, storing models in a registry and packaging code.</a:t>
            </a:r>
          </a:p>
        </p:txBody>
      </p:sp>
      <p:sp>
        <p:nvSpPr>
          <p:cNvPr id="4" name="Slide Number Placeholder 3"/>
          <p:cNvSpPr>
            <a:spLocks noGrp="1"/>
          </p:cNvSpPr>
          <p:nvPr>
            <p:ph type="sldNum" sz="quarter" idx="5"/>
          </p:nvPr>
        </p:nvSpPr>
        <p:spPr/>
        <p:txBody>
          <a:bodyPr/>
          <a:lstStyle/>
          <a:p>
            <a:fld id="{02881287-4BA2-4746-A238-0B55DACA8C36}" type="slidenum">
              <a:rPr lang="de-DE" smtClean="0"/>
              <a:t>12</a:t>
            </a:fld>
            <a:endParaRPr lang="de-DE"/>
          </a:p>
        </p:txBody>
      </p:sp>
    </p:spTree>
    <p:extLst>
      <p:ext uri="{BB962C8B-B14F-4D97-AF65-F5344CB8AC3E}">
        <p14:creationId xmlns:p14="http://schemas.microsoft.com/office/powerpoint/2010/main" val="378084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point: </a:t>
            </a:r>
          </a:p>
          <a:p>
            <a:endParaRPr lang="en-GB" dirty="0"/>
          </a:p>
          <a:p>
            <a:r>
              <a:rPr lang="en-GB" dirty="0"/>
              <a:t>- initiatives on unifying the </a:t>
            </a:r>
            <a:r>
              <a:rPr lang="en-GB" b="1" dirty="0"/>
              <a:t>data but some of the data’s value is locked in hospitals via silos</a:t>
            </a:r>
          </a:p>
          <a:p>
            <a:pPr marL="0" marR="0" lvl="0" indent="0" algn="l" defTabSz="914342" rtl="0" eaLnBrk="1" fontAlgn="auto" latinLnBrk="0" hangingPunct="1">
              <a:lnSpc>
                <a:spcPct val="100000"/>
              </a:lnSpc>
              <a:spcBef>
                <a:spcPts val="0"/>
              </a:spcBef>
              <a:spcAft>
                <a:spcPts val="0"/>
              </a:spcAft>
              <a:buClrTx/>
              <a:buSzTx/>
              <a:buFontTx/>
              <a:buNone/>
              <a:tabLst/>
              <a:defRPr/>
            </a:pPr>
            <a:r>
              <a:rPr lang="en-US" sz="1200" b="1" dirty="0"/>
              <a:t>Building skills and expertise for development and maintenance is a necessity for progress – this is true for deployment and monitoring scaled systems</a:t>
            </a:r>
          </a:p>
          <a:p>
            <a:pPr marL="0" marR="0" lvl="0" indent="0" algn="l" defTabSz="914342" rtl="0" eaLnBrk="1" fontAlgn="auto" latinLnBrk="0" hangingPunct="1">
              <a:lnSpc>
                <a:spcPct val="100000"/>
              </a:lnSpc>
              <a:spcBef>
                <a:spcPts val="0"/>
              </a:spcBef>
              <a:spcAft>
                <a:spcPts val="0"/>
              </a:spcAft>
              <a:buClrTx/>
              <a:buSzTx/>
              <a:buFontTx/>
              <a:buNone/>
              <a:tabLst/>
              <a:defRPr/>
            </a:pPr>
            <a:r>
              <a:rPr lang="en-US" sz="1200" b="1" dirty="0"/>
              <a:t>- Unrealistic expectation and intervention are not defined </a:t>
            </a:r>
          </a:p>
          <a:p>
            <a:endParaRPr lang="en-GB" b="1" dirty="0"/>
          </a:p>
          <a:p>
            <a:pPr marL="0" marR="0" lvl="0" indent="0" algn="l" defTabSz="914342" rtl="0" eaLnBrk="1" fontAlgn="auto" latinLnBrk="0" hangingPunct="1">
              <a:lnSpc>
                <a:spcPct val="100000"/>
              </a:lnSpc>
              <a:spcBef>
                <a:spcPts val="0"/>
              </a:spcBef>
              <a:spcAft>
                <a:spcPts val="0"/>
              </a:spcAft>
              <a:buClrTx/>
              <a:buSzTx/>
              <a:buFontTx/>
              <a:buNone/>
              <a:tabLst/>
              <a:defRPr/>
            </a:pPr>
            <a:r>
              <a:rPr lang="en-GB" dirty="0"/>
              <a:t>- One of the</a:t>
            </a:r>
            <a:r>
              <a:rPr lang="en-GB" b="1" dirty="0"/>
              <a:t> biggest organisations in the UK in terms of data generated</a:t>
            </a:r>
          </a:p>
          <a:p>
            <a:endParaRPr lang="en-GB" b="1" dirty="0"/>
          </a:p>
          <a:p>
            <a:r>
              <a:rPr lang="en-GB" dirty="0"/>
              <a:t>- </a:t>
            </a:r>
            <a:r>
              <a:rPr lang="en-GB" b="1" dirty="0"/>
              <a:t>On data quality </a:t>
            </a:r>
            <a:r>
              <a:rPr lang="en-GB" dirty="0"/>
              <a:t>– The complexity of </a:t>
            </a:r>
            <a:r>
              <a:rPr lang="en-GB" b="1" dirty="0"/>
              <a:t>modularity of data is needed to tackle real-world problems </a:t>
            </a:r>
            <a:r>
              <a:rPr lang="en-GB" dirty="0"/>
              <a:t>– </a:t>
            </a:r>
            <a:r>
              <a:rPr lang="en-GB" b="1" dirty="0"/>
              <a:t>Like Data needed for Demand modelling </a:t>
            </a:r>
            <a:r>
              <a:rPr lang="en-GB" dirty="0"/>
              <a:t>(not just EHR but also Social care in various formats)</a:t>
            </a:r>
          </a:p>
          <a:p>
            <a:endParaRPr lang="en-GB" dirty="0"/>
          </a:p>
          <a:p>
            <a:r>
              <a:rPr lang="en-GB" dirty="0"/>
              <a:t>- Privacy of identification means that most data needs to be run in federated Environments  and on-prem (meaning redeployment of models in secure pipelines)</a:t>
            </a:r>
          </a:p>
          <a:p>
            <a:endParaRPr lang="en-GB" dirty="0"/>
          </a:p>
          <a:p>
            <a:r>
              <a:rPr lang="en-GB" dirty="0"/>
              <a:t>- </a:t>
            </a:r>
            <a:r>
              <a:rPr lang="en-GB" b="1" dirty="0"/>
              <a:t>From the validation perspective </a:t>
            </a:r>
            <a:r>
              <a:rPr lang="en-GB" dirty="0"/>
              <a:t>– The aspect on requirements is rather local – Making the process difficult, </a:t>
            </a:r>
          </a:p>
          <a:p>
            <a:endParaRPr lang="en-GB" dirty="0"/>
          </a:p>
        </p:txBody>
      </p:sp>
      <p:sp>
        <p:nvSpPr>
          <p:cNvPr id="4" name="Slide Number Placeholder 3"/>
          <p:cNvSpPr>
            <a:spLocks noGrp="1"/>
          </p:cNvSpPr>
          <p:nvPr>
            <p:ph type="sldNum" sz="quarter" idx="5"/>
          </p:nvPr>
        </p:nvSpPr>
        <p:spPr/>
        <p:txBody>
          <a:bodyPr/>
          <a:lstStyle/>
          <a:p>
            <a:fld id="{02881287-4BA2-4746-A238-0B55DACA8C36}" type="slidenum">
              <a:rPr lang="de-DE" smtClean="0"/>
              <a:t>2</a:t>
            </a:fld>
            <a:endParaRPr lang="de-DE"/>
          </a:p>
        </p:txBody>
      </p:sp>
    </p:spTree>
    <p:extLst>
      <p:ext uri="{BB962C8B-B14F-4D97-AF65-F5344CB8AC3E}">
        <p14:creationId xmlns:p14="http://schemas.microsoft.com/office/powerpoint/2010/main" val="397007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So – in reality, quite a few projects fail in the real world.</a:t>
            </a:r>
          </a:p>
          <a:p>
            <a:r>
              <a:rPr lang="en-GB" dirty="0"/>
              <a:t>- Some figures from </a:t>
            </a:r>
            <a:r>
              <a:rPr lang="en-GB" b="1" dirty="0"/>
              <a:t>Nuance suggest that 95% of projects fail in a clinical setting </a:t>
            </a:r>
          </a:p>
          <a:p>
            <a:r>
              <a:rPr lang="en-GB" dirty="0"/>
              <a:t>- We have some reports on why these fail – with the largest segment on</a:t>
            </a:r>
            <a:r>
              <a:rPr lang="en-GB" b="1" dirty="0"/>
              <a:t> Fragility and technology </a:t>
            </a:r>
          </a:p>
          <a:p>
            <a:r>
              <a:rPr lang="en-GB" dirty="0"/>
              <a:t>- Some can be addressed by solved by this concept of MLOps which James will introduce later </a:t>
            </a:r>
          </a:p>
          <a:p>
            <a:r>
              <a:rPr lang="en-GB" dirty="0"/>
              <a:t>- The highlighted issues are very prominent and can be solved with MLOps</a:t>
            </a:r>
          </a:p>
        </p:txBody>
      </p:sp>
      <p:sp>
        <p:nvSpPr>
          <p:cNvPr id="4" name="Slide Number Placeholder 3"/>
          <p:cNvSpPr>
            <a:spLocks noGrp="1"/>
          </p:cNvSpPr>
          <p:nvPr>
            <p:ph type="sldNum" sz="quarter" idx="5"/>
          </p:nvPr>
        </p:nvSpPr>
        <p:spPr/>
        <p:txBody>
          <a:bodyPr/>
          <a:lstStyle/>
          <a:p>
            <a:fld id="{02881287-4BA2-4746-A238-0B55DACA8C36}" type="slidenum">
              <a:rPr lang="de-DE" smtClean="0"/>
              <a:t>3</a:t>
            </a:fld>
            <a:endParaRPr lang="de-DE"/>
          </a:p>
        </p:txBody>
      </p:sp>
    </p:spTree>
    <p:extLst>
      <p:ext uri="{BB962C8B-B14F-4D97-AF65-F5344CB8AC3E}">
        <p14:creationId xmlns:p14="http://schemas.microsoft.com/office/powerpoint/2010/main" val="425950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Key point:</a:t>
            </a:r>
          </a:p>
          <a:p>
            <a:endParaRPr lang="en-GB" b="1"/>
          </a:p>
          <a:p>
            <a:r>
              <a:rPr lang="en-GB"/>
              <a:t>Operation resilient – If we had a model that handled triage direction, we want it to function in the correct way – also if our system is connected to other systems, we want it to have minimal downstream effect. We need our system to be reliable and work on demand with no latency. It also has to be user friendly.</a:t>
            </a:r>
          </a:p>
          <a:p>
            <a:endParaRPr lang="en-GB"/>
          </a:p>
          <a:p>
            <a:endParaRPr lang="en-GB"/>
          </a:p>
          <a:p>
            <a:endParaRPr lang="en-GB"/>
          </a:p>
        </p:txBody>
      </p:sp>
      <p:sp>
        <p:nvSpPr>
          <p:cNvPr id="4" name="Slide Number Placeholder 3"/>
          <p:cNvSpPr>
            <a:spLocks noGrp="1"/>
          </p:cNvSpPr>
          <p:nvPr>
            <p:ph type="sldNum" sz="quarter" idx="5"/>
          </p:nvPr>
        </p:nvSpPr>
        <p:spPr/>
        <p:txBody>
          <a:bodyPr/>
          <a:lstStyle/>
          <a:p>
            <a:fld id="{02881287-4BA2-4746-A238-0B55DACA8C36}" type="slidenum">
              <a:rPr lang="de-DE" smtClean="0"/>
              <a:t>4</a:t>
            </a:fld>
            <a:endParaRPr lang="de-DE"/>
          </a:p>
        </p:txBody>
      </p:sp>
    </p:spTree>
    <p:extLst>
      <p:ext uri="{BB962C8B-B14F-4D97-AF65-F5344CB8AC3E}">
        <p14:creationId xmlns:p14="http://schemas.microsoft.com/office/powerpoint/2010/main" val="209367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 main focus – that the Machine learning system is much more than the model</a:t>
            </a:r>
          </a:p>
          <a:p>
            <a:r>
              <a:rPr lang="en-GB" dirty="0"/>
              <a:t>- The most important aspect for scale is Data, and Ops, Integration is the biggest struggle for scale</a:t>
            </a:r>
          </a:p>
          <a:p>
            <a:r>
              <a:rPr lang="en-GB" dirty="0"/>
              <a:t>- The operation part is also part is where the impact happens for linking the value to other systems – Think Scaled radiology Image recognition (EHR, Scanner Software, Management system )</a:t>
            </a:r>
          </a:p>
          <a:p>
            <a:endParaRPr lang="en-GB" dirty="0"/>
          </a:p>
        </p:txBody>
      </p:sp>
      <p:sp>
        <p:nvSpPr>
          <p:cNvPr id="4" name="Slide Number Placeholder 3"/>
          <p:cNvSpPr>
            <a:spLocks noGrp="1"/>
          </p:cNvSpPr>
          <p:nvPr>
            <p:ph type="sldNum" sz="quarter" idx="5"/>
          </p:nvPr>
        </p:nvSpPr>
        <p:spPr/>
        <p:txBody>
          <a:bodyPr/>
          <a:lstStyle/>
          <a:p>
            <a:fld id="{02881287-4BA2-4746-A238-0B55DACA8C36}" type="slidenum">
              <a:rPr lang="de-DE" smtClean="0"/>
              <a:t>5</a:t>
            </a:fld>
            <a:endParaRPr lang="de-DE"/>
          </a:p>
        </p:txBody>
      </p:sp>
    </p:spTree>
    <p:extLst>
      <p:ext uri="{BB962C8B-B14F-4D97-AF65-F5344CB8AC3E}">
        <p14:creationId xmlns:p14="http://schemas.microsoft.com/office/powerpoint/2010/main" val="255961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Key point:</a:t>
            </a:r>
          </a:p>
          <a:p>
            <a:endParaRPr lang="en-US" dirty="0"/>
          </a:p>
          <a:p>
            <a:r>
              <a:rPr lang="en-US" dirty="0"/>
              <a:t>- Segregated training and deployment pipelines – potentially leads to issues accessing production data</a:t>
            </a:r>
          </a:p>
          <a:p>
            <a:r>
              <a:rPr lang="en-US" dirty="0"/>
              <a:t>- No experiment tracking, means results are not easily reproducible</a:t>
            </a:r>
          </a:p>
          <a:p>
            <a:r>
              <a:rPr lang="en-US" dirty="0"/>
              <a:t>- Modelling &amp; application code may not be separated properly, leading to convoluted builds</a:t>
            </a:r>
          </a:p>
          <a:p>
            <a:r>
              <a:rPr lang="en-US" dirty="0"/>
              <a:t>- No iterative workflow with respect to deployment, re-training </a:t>
            </a:r>
            <a:r>
              <a:rPr lang="en-US" dirty="0" err="1"/>
              <a:t>etc</a:t>
            </a:r>
            <a:endParaRPr lang="en-US" dirty="0"/>
          </a:p>
          <a:p>
            <a:endParaRPr lang="en-US" dirty="0"/>
          </a:p>
          <a:p>
            <a:r>
              <a:rPr lang="en-US" dirty="0"/>
              <a:t>There must be a better way in doing this</a:t>
            </a:r>
          </a:p>
        </p:txBody>
      </p:sp>
      <p:sp>
        <p:nvSpPr>
          <p:cNvPr id="4" name="Slide Number Placeholder 3"/>
          <p:cNvSpPr>
            <a:spLocks noGrp="1"/>
          </p:cNvSpPr>
          <p:nvPr>
            <p:ph type="sldNum" sz="quarter" idx="10"/>
          </p:nvPr>
        </p:nvSpPr>
        <p:spPr/>
        <p:txBody>
          <a:bodyPr/>
          <a:lstStyle/>
          <a:p>
            <a:fld id="{02881287-4BA2-4746-A238-0B55DACA8C36}" type="slidenum">
              <a:rPr lang="de-DE" smtClean="0"/>
              <a:t>6</a:t>
            </a:fld>
            <a:endParaRPr lang="de-DE"/>
          </a:p>
        </p:txBody>
      </p:sp>
    </p:spTree>
    <p:extLst>
      <p:ext uri="{BB962C8B-B14F-4D97-AF65-F5344CB8AC3E}">
        <p14:creationId xmlns:p14="http://schemas.microsoft.com/office/powerpoint/2010/main" val="3110909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a:t>Key </a:t>
            </a:r>
            <a:r>
              <a:rPr lang="de-DE" b="1" dirty="0" err="1"/>
              <a:t>points</a:t>
            </a:r>
            <a:r>
              <a:rPr lang="de-DE" b="1" dirty="0"/>
              <a:t>:</a:t>
            </a:r>
          </a:p>
          <a:p>
            <a:endParaRPr lang="de-DE" dirty="0"/>
          </a:p>
          <a:p>
            <a:r>
              <a:rPr lang="de-DE" dirty="0"/>
              <a:t>- Take the </a:t>
            </a:r>
            <a:r>
              <a:rPr lang="de-DE" dirty="0" err="1"/>
              <a:t>concept</a:t>
            </a:r>
            <a:r>
              <a:rPr lang="de-DE" dirty="0"/>
              <a:t> of </a:t>
            </a:r>
            <a:r>
              <a:rPr lang="de-DE" dirty="0" err="1"/>
              <a:t>DevOps</a:t>
            </a:r>
            <a:r>
              <a:rPr lang="de-DE" dirty="0"/>
              <a:t>, </a:t>
            </a:r>
            <a:r>
              <a:rPr lang="de-DE" dirty="0" err="1"/>
              <a:t>which</a:t>
            </a:r>
            <a:r>
              <a:rPr lang="de-DE" dirty="0"/>
              <a:t> </a:t>
            </a:r>
            <a:r>
              <a:rPr lang="de-DE" dirty="0" err="1"/>
              <a:t>is</a:t>
            </a:r>
            <a:r>
              <a:rPr lang="de-DE" dirty="0"/>
              <a:t> a </a:t>
            </a:r>
            <a:r>
              <a:rPr lang="de-DE" dirty="0" err="1"/>
              <a:t>partnership</a:t>
            </a:r>
            <a:r>
              <a:rPr lang="de-DE" dirty="0"/>
              <a:t> </a:t>
            </a:r>
            <a:r>
              <a:rPr lang="de-DE" dirty="0" err="1"/>
              <a:t>between</a:t>
            </a:r>
            <a:r>
              <a:rPr lang="de-DE" dirty="0"/>
              <a:t> </a:t>
            </a:r>
            <a:r>
              <a:rPr lang="de-DE" dirty="0" err="1"/>
              <a:t>developers</a:t>
            </a:r>
            <a:r>
              <a:rPr lang="de-DE" dirty="0"/>
              <a:t> and IT </a:t>
            </a:r>
            <a:r>
              <a:rPr lang="de-DE" dirty="0" err="1"/>
              <a:t>operations</a:t>
            </a:r>
            <a:r>
              <a:rPr lang="de-DE" dirty="0"/>
              <a:t> </a:t>
            </a:r>
            <a:r>
              <a:rPr lang="de-DE" dirty="0" err="1"/>
              <a:t>to</a:t>
            </a:r>
            <a:r>
              <a:rPr lang="de-DE" dirty="0"/>
              <a:t> </a:t>
            </a:r>
            <a:r>
              <a:rPr lang="de-DE" dirty="0" err="1"/>
              <a:t>iteratively</a:t>
            </a:r>
            <a:r>
              <a:rPr lang="de-DE" dirty="0"/>
              <a:t> </a:t>
            </a:r>
            <a:r>
              <a:rPr lang="de-DE" dirty="0" err="1"/>
              <a:t>integrate</a:t>
            </a:r>
            <a:r>
              <a:rPr lang="de-DE" dirty="0"/>
              <a:t> and deploy code, and </a:t>
            </a:r>
            <a:r>
              <a:rPr lang="de-DE" dirty="0" err="1"/>
              <a:t>apply</a:t>
            </a:r>
            <a:r>
              <a:rPr lang="de-DE" dirty="0"/>
              <a:t> </a:t>
            </a:r>
            <a:r>
              <a:rPr lang="de-DE" dirty="0" err="1"/>
              <a:t>to</a:t>
            </a:r>
            <a:r>
              <a:rPr lang="de-DE" dirty="0"/>
              <a:t> the </a:t>
            </a:r>
            <a:r>
              <a:rPr lang="de-DE" dirty="0" err="1"/>
              <a:t>machine</a:t>
            </a:r>
            <a:r>
              <a:rPr lang="de-DE" dirty="0"/>
              <a:t> </a:t>
            </a:r>
            <a:r>
              <a:rPr lang="de-DE" dirty="0" err="1"/>
              <a:t>learning</a:t>
            </a:r>
            <a:r>
              <a:rPr lang="de-DE" dirty="0"/>
              <a:t> </a:t>
            </a:r>
            <a:r>
              <a:rPr lang="de-DE" dirty="0" err="1"/>
              <a:t>pipeline</a:t>
            </a:r>
            <a:r>
              <a:rPr lang="de-DE" dirty="0"/>
              <a:t>.</a:t>
            </a:r>
          </a:p>
          <a:p>
            <a:r>
              <a:rPr lang="de-DE" dirty="0"/>
              <a:t>- All the </a:t>
            </a:r>
            <a:r>
              <a:rPr lang="de-DE" dirty="0" err="1"/>
              <a:t>issues</a:t>
            </a:r>
            <a:r>
              <a:rPr lang="de-DE" dirty="0"/>
              <a:t> </a:t>
            </a:r>
            <a:r>
              <a:rPr lang="de-DE" dirty="0" err="1"/>
              <a:t>we</a:t>
            </a:r>
            <a:r>
              <a:rPr lang="de-DE" dirty="0"/>
              <a:t> </a:t>
            </a:r>
            <a:r>
              <a:rPr lang="de-DE" dirty="0" err="1"/>
              <a:t>have</a:t>
            </a:r>
            <a:r>
              <a:rPr lang="de-DE" dirty="0"/>
              <a:t> </a:t>
            </a:r>
            <a:r>
              <a:rPr lang="de-DE" dirty="0" err="1"/>
              <a:t>seen</a:t>
            </a:r>
            <a:r>
              <a:rPr lang="de-DE" dirty="0"/>
              <a:t> on the </a:t>
            </a:r>
            <a:r>
              <a:rPr lang="de-DE" dirty="0" err="1"/>
              <a:t>previous</a:t>
            </a:r>
            <a:r>
              <a:rPr lang="de-DE" dirty="0"/>
              <a:t> </a:t>
            </a:r>
            <a:r>
              <a:rPr lang="de-DE" dirty="0" err="1"/>
              <a:t>slide</a:t>
            </a:r>
            <a:r>
              <a:rPr lang="de-DE" dirty="0"/>
              <a:t> (</a:t>
            </a:r>
            <a:r>
              <a:rPr lang="de-DE" dirty="0" err="1"/>
              <a:t>disaparate</a:t>
            </a:r>
            <a:r>
              <a:rPr lang="de-DE" dirty="0"/>
              <a:t> </a:t>
            </a:r>
            <a:r>
              <a:rPr lang="de-DE" dirty="0" err="1"/>
              <a:t>codebase</a:t>
            </a:r>
            <a:r>
              <a:rPr lang="de-DE" dirty="0"/>
              <a:t> </a:t>
            </a:r>
            <a:r>
              <a:rPr lang="de-DE" dirty="0" err="1"/>
              <a:t>for</a:t>
            </a:r>
            <a:r>
              <a:rPr lang="de-DE" dirty="0"/>
              <a:t> </a:t>
            </a:r>
            <a:r>
              <a:rPr lang="de-DE" dirty="0" err="1"/>
              <a:t>model</a:t>
            </a:r>
            <a:r>
              <a:rPr lang="de-DE" dirty="0"/>
              <a:t> &amp; </a:t>
            </a:r>
            <a:r>
              <a:rPr lang="de-DE" dirty="0" err="1"/>
              <a:t>application</a:t>
            </a:r>
            <a:r>
              <a:rPr lang="de-DE" dirty="0"/>
              <a:t> code, </a:t>
            </a:r>
            <a:r>
              <a:rPr lang="de-DE" dirty="0" err="1"/>
              <a:t>segregated</a:t>
            </a:r>
            <a:r>
              <a:rPr lang="de-DE" dirty="0"/>
              <a:t> </a:t>
            </a:r>
            <a:r>
              <a:rPr lang="de-DE" dirty="0" err="1"/>
              <a:t>training</a:t>
            </a:r>
            <a:r>
              <a:rPr lang="de-DE" dirty="0"/>
              <a:t>, lack of robust </a:t>
            </a:r>
            <a:r>
              <a:rPr lang="de-DE" dirty="0" err="1"/>
              <a:t>tracking</a:t>
            </a:r>
            <a:r>
              <a:rPr lang="de-DE" dirty="0"/>
              <a:t>, </a:t>
            </a:r>
            <a:r>
              <a:rPr lang="de-DE" dirty="0" err="1"/>
              <a:t>no</a:t>
            </a:r>
            <a:r>
              <a:rPr lang="de-DE" dirty="0"/>
              <a:t> </a:t>
            </a:r>
            <a:r>
              <a:rPr lang="de-DE" dirty="0" err="1"/>
              <a:t>automated</a:t>
            </a:r>
            <a:r>
              <a:rPr lang="de-DE" dirty="0"/>
              <a:t> </a:t>
            </a:r>
            <a:r>
              <a:rPr lang="de-DE" dirty="0" err="1"/>
              <a:t>training</a:t>
            </a:r>
            <a:r>
              <a:rPr lang="de-DE" dirty="0"/>
              <a:t> </a:t>
            </a:r>
            <a:r>
              <a:rPr lang="de-DE" dirty="0" err="1"/>
              <a:t>or</a:t>
            </a:r>
            <a:r>
              <a:rPr lang="de-DE" dirty="0"/>
              <a:t> </a:t>
            </a:r>
            <a:r>
              <a:rPr lang="de-DE" dirty="0" err="1"/>
              <a:t>serving</a:t>
            </a:r>
            <a:r>
              <a:rPr lang="de-DE" dirty="0"/>
              <a:t> of </a:t>
            </a:r>
            <a:r>
              <a:rPr lang="de-DE" dirty="0" err="1"/>
              <a:t>models</a:t>
            </a:r>
            <a:r>
              <a:rPr lang="de-DE" dirty="0"/>
              <a:t>) </a:t>
            </a:r>
            <a:r>
              <a:rPr lang="de-DE" dirty="0" err="1"/>
              <a:t>can</a:t>
            </a:r>
            <a:r>
              <a:rPr lang="de-DE" dirty="0"/>
              <a:t> </a:t>
            </a:r>
            <a:r>
              <a:rPr lang="de-DE" dirty="0" err="1"/>
              <a:t>be</a:t>
            </a:r>
            <a:r>
              <a:rPr lang="de-DE" dirty="0"/>
              <a:t> </a:t>
            </a:r>
            <a:r>
              <a:rPr lang="de-DE" dirty="0" err="1"/>
              <a:t>solved</a:t>
            </a:r>
            <a:r>
              <a:rPr lang="de-DE" dirty="0"/>
              <a:t> via </a:t>
            </a:r>
            <a:r>
              <a:rPr lang="de-DE" dirty="0" err="1"/>
              <a:t>taking</a:t>
            </a:r>
            <a:r>
              <a:rPr lang="de-DE" dirty="0"/>
              <a:t> </a:t>
            </a:r>
            <a:r>
              <a:rPr lang="de-DE" dirty="0" err="1"/>
              <a:t>devops</a:t>
            </a:r>
            <a:r>
              <a:rPr lang="de-DE" dirty="0"/>
              <a:t> </a:t>
            </a:r>
            <a:r>
              <a:rPr lang="de-DE" dirty="0" err="1"/>
              <a:t>approaches</a:t>
            </a:r>
            <a:r>
              <a:rPr lang="de-DE" dirty="0"/>
              <a:t> and </a:t>
            </a:r>
            <a:r>
              <a:rPr lang="de-DE" dirty="0" err="1"/>
              <a:t>leveraging</a:t>
            </a:r>
            <a:r>
              <a:rPr lang="de-DE" dirty="0"/>
              <a:t> </a:t>
            </a:r>
            <a:r>
              <a:rPr lang="de-DE" dirty="0" err="1"/>
              <a:t>them</a:t>
            </a:r>
            <a:r>
              <a:rPr lang="de-DE" dirty="0"/>
              <a:t> in a </a:t>
            </a:r>
            <a:r>
              <a:rPr lang="de-DE" dirty="0" err="1"/>
              <a:t>machine</a:t>
            </a:r>
            <a:r>
              <a:rPr lang="de-DE" dirty="0"/>
              <a:t> </a:t>
            </a:r>
            <a:r>
              <a:rPr lang="de-DE" dirty="0" err="1"/>
              <a:t>learning</a:t>
            </a:r>
            <a:r>
              <a:rPr lang="de-DE" dirty="0"/>
              <a:t> </a:t>
            </a:r>
            <a:r>
              <a:rPr lang="de-DE" dirty="0" err="1"/>
              <a:t>context</a:t>
            </a:r>
            <a:r>
              <a:rPr lang="de-DE" dirty="0"/>
              <a:t>.</a:t>
            </a:r>
          </a:p>
          <a:p>
            <a:endParaRPr lang="de-DE" dirty="0"/>
          </a:p>
        </p:txBody>
      </p:sp>
      <p:sp>
        <p:nvSpPr>
          <p:cNvPr id="4" name="Slide Number Placeholder 3"/>
          <p:cNvSpPr>
            <a:spLocks noGrp="1"/>
          </p:cNvSpPr>
          <p:nvPr>
            <p:ph type="sldNum" sz="quarter" idx="5"/>
          </p:nvPr>
        </p:nvSpPr>
        <p:spPr/>
        <p:txBody>
          <a:bodyPr/>
          <a:lstStyle/>
          <a:p>
            <a:fld id="{02881287-4BA2-4746-A238-0B55DACA8C36}" type="slidenum">
              <a:rPr lang="de-DE" smtClean="0"/>
              <a:t>7</a:t>
            </a:fld>
            <a:endParaRPr lang="de-DE"/>
          </a:p>
        </p:txBody>
      </p:sp>
    </p:spTree>
    <p:extLst>
      <p:ext uri="{BB962C8B-B14F-4D97-AF65-F5344CB8AC3E}">
        <p14:creationId xmlns:p14="http://schemas.microsoft.com/office/powerpoint/2010/main" val="151729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Solves issues via:</a:t>
            </a:r>
          </a:p>
          <a:p>
            <a:endParaRPr lang="en-US" dirty="0"/>
          </a:p>
          <a:p>
            <a:r>
              <a:rPr lang="en-US" dirty="0"/>
              <a:t>- orchestrated training pipeline can be run via triggers, and experiments are tracked </a:t>
            </a:r>
            <a:r>
              <a:rPr lang="en-US" dirty="0">
                <a:sym typeface="Wingdings" panose="05000000000000000000" pitchFamily="2" charset="2"/>
              </a:rPr>
              <a:t> have a monitored and auditable training workflow</a:t>
            </a:r>
          </a:p>
          <a:p>
            <a:r>
              <a:rPr lang="en-US" dirty="0">
                <a:sym typeface="Wingdings" panose="05000000000000000000" pitchFamily="2" charset="2"/>
              </a:rPr>
              <a:t>- deployment of model &amp; application code is split, model and application code are hosted separately</a:t>
            </a:r>
          </a:p>
          <a:p>
            <a:r>
              <a:rPr lang="en-US" dirty="0">
                <a:sym typeface="Wingdings" panose="05000000000000000000" pitchFamily="2" charset="2"/>
              </a:rPr>
              <a:t>- ML engineering and operations have a clear separation, meaning iterative deployments are possible</a:t>
            </a:r>
          </a:p>
          <a:p>
            <a:r>
              <a:rPr lang="en-US" dirty="0">
                <a:sym typeface="Wingdings" panose="05000000000000000000" pitchFamily="2" charset="2"/>
              </a:rPr>
              <a:t>- top is model experiments, bottom is productive model</a:t>
            </a:r>
          </a:p>
          <a:p>
            <a:r>
              <a:rPr lang="en-US" dirty="0">
                <a:sym typeface="Wingdings" panose="05000000000000000000" pitchFamily="2" charset="2"/>
              </a:rPr>
              <a:t>- performance is monitored and if necessary can automatically trigger re-training/hyper parameter tuning</a:t>
            </a:r>
            <a:endParaRPr lang="en-US" dirty="0"/>
          </a:p>
        </p:txBody>
      </p:sp>
      <p:sp>
        <p:nvSpPr>
          <p:cNvPr id="4" name="Slide Number Placeholder 3"/>
          <p:cNvSpPr>
            <a:spLocks noGrp="1"/>
          </p:cNvSpPr>
          <p:nvPr>
            <p:ph type="sldNum" sz="quarter" idx="10"/>
          </p:nvPr>
        </p:nvSpPr>
        <p:spPr/>
        <p:txBody>
          <a:bodyPr/>
          <a:lstStyle/>
          <a:p>
            <a:fld id="{02881287-4BA2-4746-A238-0B55DACA8C36}" type="slidenum">
              <a:rPr lang="de-DE" smtClean="0"/>
              <a:t>8</a:t>
            </a:fld>
            <a:endParaRPr lang="de-DE"/>
          </a:p>
        </p:txBody>
      </p:sp>
    </p:spTree>
    <p:extLst>
      <p:ext uri="{BB962C8B-B14F-4D97-AF65-F5344CB8AC3E}">
        <p14:creationId xmlns:p14="http://schemas.microsoft.com/office/powerpoint/2010/main" val="58317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__Inter_d65c78"/>
              </a:rPr>
              <a:t>Highlight collaboration potential between trusts </a:t>
            </a:r>
            <a:r>
              <a:rPr lang="en-US" b="0" i="0" dirty="0">
                <a:solidFill>
                  <a:srgbClr val="FFFFFF"/>
                </a:solidFill>
                <a:effectLst/>
                <a:latin typeface="__Inter_d65c78"/>
                <a:sym typeface="Wingdings" panose="05000000000000000000" pitchFamily="2" charset="2"/>
              </a:rPr>
              <a:t> develop stage.</a:t>
            </a:r>
            <a:endParaRPr lang="en-US" b="0" i="0" dirty="0">
              <a:solidFill>
                <a:srgbClr val="FFFFFF"/>
              </a:solidFill>
              <a:effectLst/>
              <a:latin typeface="__Inter_d65c78"/>
            </a:endParaRPr>
          </a:p>
          <a:p>
            <a:pPr algn="l"/>
            <a:endParaRPr lang="en-US" b="1" i="0" dirty="0">
              <a:solidFill>
                <a:srgbClr val="FFFFFF"/>
              </a:solidFill>
              <a:effectLst/>
              <a:latin typeface="__Inter_d65c78"/>
            </a:endParaRPr>
          </a:p>
          <a:p>
            <a:pPr algn="l"/>
            <a:r>
              <a:rPr lang="en-US" b="1" i="0" dirty="0">
                <a:solidFill>
                  <a:srgbClr val="FFFFFF"/>
                </a:solidFill>
                <a:effectLst/>
                <a:latin typeface="__Inter_d65c78"/>
              </a:rPr>
              <a:t>1. Develop</a:t>
            </a:r>
          </a:p>
          <a:p>
            <a:pPr algn="l"/>
            <a:r>
              <a:rPr lang="en-US" b="0" i="0" dirty="0">
                <a:solidFill>
                  <a:srgbClr val="FFFFFF"/>
                </a:solidFill>
                <a:effectLst/>
                <a:latin typeface="__Inter_d65c78"/>
              </a:rPr>
              <a:t>In the development phase, data scientists and engineers collaborate to preprocess data, select algorithms, and build models through exploratory data analysis and feature engineering.</a:t>
            </a:r>
          </a:p>
          <a:p>
            <a:pPr algn="l"/>
            <a:r>
              <a:rPr lang="en-US" b="1" i="0" dirty="0">
                <a:solidFill>
                  <a:srgbClr val="FFFFFF"/>
                </a:solidFill>
                <a:effectLst/>
                <a:latin typeface="__Inter_d65c78"/>
              </a:rPr>
              <a:t>2. Pipelines</a:t>
            </a:r>
          </a:p>
          <a:p>
            <a:pPr algn="l"/>
            <a:r>
              <a:rPr lang="en-US" b="0" i="0" dirty="0">
                <a:solidFill>
                  <a:srgbClr val="FFFFFF"/>
                </a:solidFill>
                <a:effectLst/>
                <a:latin typeface="__Inter_d65c78"/>
              </a:rPr>
              <a:t>Automation is introduced through pipelines that streamline data ingestion, preprocessing, model training, and evaluation using CI/CD practices to reduce errors and improve speed.</a:t>
            </a:r>
          </a:p>
          <a:p>
            <a:pPr algn="l"/>
            <a:r>
              <a:rPr lang="en-US" b="1" i="0" dirty="0">
                <a:solidFill>
                  <a:srgbClr val="FFFFFF"/>
                </a:solidFill>
                <a:effectLst/>
                <a:latin typeface="__Inter_d65c78"/>
              </a:rPr>
              <a:t>3. Versioning</a:t>
            </a:r>
          </a:p>
          <a:p>
            <a:pPr algn="l"/>
            <a:r>
              <a:rPr lang="en-US" b="0" i="0" dirty="0">
                <a:solidFill>
                  <a:srgbClr val="FFFFFF"/>
                </a:solidFill>
                <a:effectLst/>
                <a:latin typeface="__Inter_d65c78"/>
              </a:rPr>
              <a:t>Versioning is implemented to track changes in datasets, models, and code using tools Git, ensuring reproducibility and accountability throughout the ML lifecycle.</a:t>
            </a:r>
          </a:p>
          <a:p>
            <a:pPr algn="l"/>
            <a:r>
              <a:rPr lang="en-US" b="1" i="0" dirty="0">
                <a:solidFill>
                  <a:srgbClr val="FFFFFF"/>
                </a:solidFill>
                <a:effectLst/>
                <a:latin typeface="__Inter_d65c78"/>
              </a:rPr>
              <a:t>4. Train</a:t>
            </a:r>
          </a:p>
          <a:p>
            <a:pPr algn="l"/>
            <a:r>
              <a:rPr lang="en-US" b="0" i="0" dirty="0">
                <a:solidFill>
                  <a:srgbClr val="FFFFFF"/>
                </a:solidFill>
                <a:effectLst/>
                <a:latin typeface="__Inter_d65c78"/>
              </a:rPr>
              <a:t>The training phase involves executing the machine learning model on prepared datasets, often utilizing distributed training and hyperparameter tuning techniques for optimal performance.</a:t>
            </a:r>
          </a:p>
          <a:p>
            <a:pPr algn="l"/>
            <a:r>
              <a:rPr lang="en-US" b="1" i="0" dirty="0">
                <a:solidFill>
                  <a:srgbClr val="FFFFFF"/>
                </a:solidFill>
                <a:effectLst/>
                <a:latin typeface="__Inter_d65c78"/>
              </a:rPr>
              <a:t>5. Track</a:t>
            </a:r>
          </a:p>
          <a:p>
            <a:pPr algn="l"/>
            <a:r>
              <a:rPr lang="en-US" b="0" i="0" dirty="0">
                <a:solidFill>
                  <a:srgbClr val="FFFFFF"/>
                </a:solidFill>
                <a:effectLst/>
                <a:latin typeface="__Inter_d65c78"/>
              </a:rPr>
              <a:t>Metrics and performance indicators are logged during training using tools like </a:t>
            </a:r>
            <a:r>
              <a:rPr lang="en-US" b="0" i="0" dirty="0" err="1">
                <a:solidFill>
                  <a:srgbClr val="FFFFFF"/>
                </a:solidFill>
                <a:effectLst/>
                <a:latin typeface="__Inter_d65c78"/>
              </a:rPr>
              <a:t>MLflow</a:t>
            </a:r>
            <a:r>
              <a:rPr lang="en-US" b="0" i="0" dirty="0">
                <a:solidFill>
                  <a:srgbClr val="FFFFFF"/>
                </a:solidFill>
                <a:effectLst/>
                <a:latin typeface="__Inter_d65c78"/>
              </a:rPr>
              <a:t> or </a:t>
            </a:r>
            <a:r>
              <a:rPr lang="en-US" b="0" i="0" dirty="0" err="1">
                <a:solidFill>
                  <a:srgbClr val="FFFFFF"/>
                </a:solidFill>
                <a:effectLst/>
                <a:latin typeface="__Inter_d65c78"/>
              </a:rPr>
              <a:t>TensorBoard</a:t>
            </a:r>
            <a:r>
              <a:rPr lang="en-US" b="0" i="0" dirty="0">
                <a:solidFill>
                  <a:srgbClr val="FFFFFF"/>
                </a:solidFill>
                <a:effectLst/>
                <a:latin typeface="__Inter_d65c78"/>
              </a:rPr>
              <a:t> to monitor the model’s effectiveness and facilitate experiment comparisons.</a:t>
            </a:r>
          </a:p>
          <a:p>
            <a:pPr algn="l"/>
            <a:r>
              <a:rPr lang="en-US" b="1" i="0" dirty="0">
                <a:solidFill>
                  <a:srgbClr val="FFFFFF"/>
                </a:solidFill>
                <a:effectLst/>
                <a:latin typeface="__Inter_d65c78"/>
              </a:rPr>
              <a:t>6. Deploy</a:t>
            </a:r>
          </a:p>
          <a:p>
            <a:pPr algn="l"/>
            <a:r>
              <a:rPr lang="en-US" b="0" i="0" dirty="0">
                <a:solidFill>
                  <a:srgbClr val="FFFFFF"/>
                </a:solidFill>
                <a:effectLst/>
                <a:latin typeface="__Inter_d65c78"/>
              </a:rPr>
              <a:t>Once optimized, the model is packaged and deployed into a production environment using containerization and automated strategies to minimize risks and downtime.</a:t>
            </a:r>
          </a:p>
          <a:p>
            <a:pPr algn="l"/>
            <a:r>
              <a:rPr lang="en-US" b="1" i="0" dirty="0">
                <a:solidFill>
                  <a:srgbClr val="FFFFFF"/>
                </a:solidFill>
                <a:effectLst/>
                <a:latin typeface="__Inter_d65c78"/>
              </a:rPr>
              <a:t>7. Serve</a:t>
            </a:r>
          </a:p>
          <a:p>
            <a:pPr algn="l"/>
            <a:r>
              <a:rPr lang="en-US" b="0" i="0" dirty="0">
                <a:solidFill>
                  <a:srgbClr val="FFFFFF"/>
                </a:solidFill>
                <a:effectLst/>
                <a:latin typeface="__Inter_d65c78"/>
              </a:rPr>
              <a:t>The model is made available for inference through APIs or as part of applications, focusing on low-latency responses for real-time and batch predictions.</a:t>
            </a:r>
          </a:p>
          <a:p>
            <a:pPr algn="l"/>
            <a:r>
              <a:rPr lang="en-US" b="1" i="0" dirty="0">
                <a:solidFill>
                  <a:srgbClr val="FFFFFF"/>
                </a:solidFill>
                <a:effectLst/>
                <a:latin typeface="__Inter_d65c78"/>
              </a:rPr>
              <a:t>8. Monitor</a:t>
            </a:r>
          </a:p>
          <a:p>
            <a:pPr algn="l"/>
            <a:r>
              <a:rPr lang="en-US" b="0" i="0" dirty="0">
                <a:solidFill>
                  <a:srgbClr val="FFFFFF"/>
                </a:solidFill>
                <a:effectLst/>
                <a:latin typeface="__Inter_d65c78"/>
              </a:rPr>
              <a:t>Ongoing monitoring of model performance, prediction accuracy, and data drift is crucial to trigger alerts and implement corrections to maintain reliability and effectiveness.</a:t>
            </a:r>
          </a:p>
          <a:p>
            <a:endParaRPr lang="de-DE" dirty="0"/>
          </a:p>
        </p:txBody>
      </p:sp>
      <p:sp>
        <p:nvSpPr>
          <p:cNvPr id="4" name="Slide Number Placeholder 3"/>
          <p:cNvSpPr>
            <a:spLocks noGrp="1"/>
          </p:cNvSpPr>
          <p:nvPr>
            <p:ph type="sldNum" sz="quarter" idx="5"/>
          </p:nvPr>
        </p:nvSpPr>
        <p:spPr/>
        <p:txBody>
          <a:bodyPr/>
          <a:lstStyle/>
          <a:p>
            <a:fld id="{02881287-4BA2-4746-A238-0B55DACA8C36}" type="slidenum">
              <a:rPr lang="de-DE" smtClean="0"/>
              <a:t>9</a:t>
            </a:fld>
            <a:endParaRPr lang="de-DE"/>
          </a:p>
        </p:txBody>
      </p:sp>
    </p:spTree>
    <p:extLst>
      <p:ext uri="{BB962C8B-B14F-4D97-AF65-F5344CB8AC3E}">
        <p14:creationId xmlns:p14="http://schemas.microsoft.com/office/powerpoint/2010/main" val="17711619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emf"/><Relationship Id="rId10" Type="http://schemas.openxmlformats.org/officeDocument/2006/relationships/image" Target="../media/image6.emf"/><Relationship Id="rId4" Type="http://schemas.openxmlformats.org/officeDocument/2006/relationships/oleObject" Target="../embeddings/oleObject2.bin"/><Relationship Id="rId9"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3.png"/><Relationship Id="rId3" Type="http://schemas.openxmlformats.org/officeDocument/2006/relationships/image" Target="../media/image6.emf"/><Relationship Id="rId7" Type="http://schemas.openxmlformats.org/officeDocument/2006/relationships/image" Target="../media/image4.emf"/><Relationship Id="rId12" Type="http://schemas.openxmlformats.org/officeDocument/2006/relationships/image" Target="../media/image12.png"/><Relationship Id="rId2" Type="http://schemas.openxmlformats.org/officeDocument/2006/relationships/image" Target="../media/image8.png"/><Relationship Id="rId16" Type="http://schemas.openxmlformats.org/officeDocument/2006/relationships/image" Target="../media/image16.emf"/><Relationship Id="rId1" Type="http://schemas.openxmlformats.org/officeDocument/2006/relationships/slideMaster" Target="../slideMasters/slideMaster1.xml"/><Relationship Id="rId6" Type="http://schemas.openxmlformats.org/officeDocument/2006/relationships/image" Target="../media/image3.emf"/><Relationship Id="rId11" Type="http://schemas.openxmlformats.org/officeDocument/2006/relationships/image" Target="../media/image11.png"/><Relationship Id="rId5" Type="http://schemas.openxmlformats.org/officeDocument/2006/relationships/image" Target="../media/image2.emf"/><Relationship Id="rId15" Type="http://schemas.openxmlformats.org/officeDocument/2006/relationships/image" Target="../media/image15.emf"/><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image" Target="../media/image9.png"/><Relationship Id="rId14" Type="http://schemas.openxmlformats.org/officeDocument/2006/relationships/image" Target="../media/image1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userDrawn="1">
            <p:custDataLst>
              <p:tags r:id="rId1"/>
            </p:custDataLst>
            <p:extLst>
              <p:ext uri="{D42A27DB-BD31-4B8C-83A1-F6EECF244321}">
                <p14:modId xmlns:p14="http://schemas.microsoft.com/office/powerpoint/2010/main" val="1928012733"/>
              </p:ext>
            </p:extLst>
          </p:nvPr>
        </p:nvGraphicFramePr>
        <p:xfrm>
          <a:off x="1587" y="1600"/>
          <a:ext cx="1589"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21" name="Object 20" hidden="1"/>
                      <p:cNvPicPr/>
                      <p:nvPr/>
                    </p:nvPicPr>
                    <p:blipFill>
                      <a:blip r:embed="rId5"/>
                      <a:stretch>
                        <a:fillRect/>
                      </a:stretch>
                    </p:blipFill>
                    <p:spPr>
                      <a:xfrm>
                        <a:off x="1587" y="1600"/>
                        <a:ext cx="1589" cy="1588"/>
                      </a:xfrm>
                      <a:prstGeom prst="rect">
                        <a:avLst/>
                      </a:prstGeom>
                    </p:spPr>
                  </p:pic>
                </p:oleObj>
              </mc:Fallback>
            </mc:AlternateContent>
          </a:graphicData>
        </a:graphic>
      </p:graphicFrame>
      <p:sp>
        <p:nvSpPr>
          <p:cNvPr id="20" name="Rectangle 19" hidden="1"/>
          <p:cNvSpPr/>
          <p:nvPr userDrawn="1">
            <p:custDataLst>
              <p:tags r:id="rId2"/>
            </p:custDataLst>
          </p:nvPr>
        </p:nvSpPr>
        <p:spPr bwMode="gray">
          <a:xfrm>
            <a:off x="18" y="23"/>
            <a:ext cx="158750" cy="158750"/>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de-DE" sz="451" b="0" i="0" baseline="0" err="1">
              <a:solidFill>
                <a:schemeClr val="tx1"/>
              </a:solidFill>
              <a:latin typeface="Roboto" panose="02000000000000000000" pitchFamily="2" charset="0"/>
              <a:ea typeface="+mj-ea"/>
              <a:cs typeface="+mj-cs"/>
              <a:sym typeface="Roboto" panose="02000000000000000000" pitchFamily="2" charset="0"/>
            </a:endParaRPr>
          </a:p>
        </p:txBody>
      </p:sp>
      <p:sp>
        <p:nvSpPr>
          <p:cNvPr id="12" name="background"/>
          <p:cNvSpPr/>
          <p:nvPr userDrawn="1"/>
        </p:nvSpPr>
        <p:spPr bwMode="gray">
          <a:xfrm>
            <a:off x="0" y="0"/>
            <a:ext cx="9906000" cy="6858000"/>
          </a:xfrm>
          <a:prstGeom prst="rect">
            <a:avLst/>
          </a:prstGeom>
          <a:solidFill>
            <a:schemeClr val="l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220868" rIns="469346" rtlCol="0" anchor="ctr"/>
          <a:lstStyle/>
          <a:p>
            <a:pPr algn="ctr"/>
            <a:endParaRPr lang="de-DE" sz="225">
              <a:solidFill>
                <a:schemeClr val="accent2"/>
              </a:solidFill>
              <a:latin typeface="+mn-lt"/>
            </a:endParaRPr>
          </a:p>
        </p:txBody>
      </p:sp>
      <p:sp>
        <p:nvSpPr>
          <p:cNvPr id="2" name="title_box"/>
          <p:cNvSpPr>
            <a:spLocks noGrp="1"/>
          </p:cNvSpPr>
          <p:nvPr userDrawn="1">
            <p:ph type="ctrTitle" hasCustomPrompt="1"/>
          </p:nvPr>
        </p:nvSpPr>
        <p:spPr bwMode="gray">
          <a:xfrm>
            <a:off x="609600" y="1244600"/>
            <a:ext cx="5181600" cy="984885"/>
          </a:xfrm>
          <a:prstGeom prst="rect">
            <a:avLst/>
          </a:prstGeom>
        </p:spPr>
        <p:txBody>
          <a:bodyPr wrap="square" lIns="0" tIns="0" rIns="0" bIns="0" anchor="t" anchorCtr="0">
            <a:noAutofit/>
          </a:bodyPr>
          <a:lstStyle>
            <a:lvl1pPr algn="l">
              <a:defRPr sz="3200" baseline="0">
                <a:latin typeface="+mn-lt"/>
              </a:defRPr>
            </a:lvl1pPr>
          </a:lstStyle>
          <a:p>
            <a:r>
              <a:rPr lang="de-DE" err="1"/>
              <a:t>Presentation</a:t>
            </a:r>
            <a:r>
              <a:rPr lang="de-DE"/>
              <a:t> Title</a:t>
            </a:r>
          </a:p>
        </p:txBody>
      </p:sp>
      <p:sp>
        <p:nvSpPr>
          <p:cNvPr id="3" name="subtitle_box"/>
          <p:cNvSpPr>
            <a:spLocks noGrp="1"/>
          </p:cNvSpPr>
          <p:nvPr userDrawn="1">
            <p:ph type="subTitle" idx="1" hasCustomPrompt="1"/>
          </p:nvPr>
        </p:nvSpPr>
        <p:spPr bwMode="gray">
          <a:xfrm>
            <a:off x="609600" y="2362200"/>
            <a:ext cx="4470400" cy="677100"/>
          </a:xfrm>
          <a:prstGeom prst="rect">
            <a:avLst/>
          </a:prstGeom>
        </p:spPr>
        <p:txBody>
          <a:bodyPr wrap="square" lIns="0" tIns="0" rIns="0" bIns="0">
            <a:noAutofit/>
          </a:bodyPr>
          <a:lstStyle>
            <a:lvl1pPr marL="0" indent="0" algn="l">
              <a:spcBef>
                <a:spcPts val="0"/>
              </a:spcBef>
              <a:buNone/>
              <a:defRPr sz="2200" baseline="0">
                <a:solidFill>
                  <a:schemeClr val="tx1"/>
                </a:solidFill>
                <a:latin typeface="Roboto Light" panose="02000000000000000000" pitchFamily="2" charset="0"/>
                <a:ea typeface="Roboto Light" panose="02000000000000000000" pitchFamily="2" charset="0"/>
              </a:defRPr>
            </a:lvl1pPr>
            <a:lvl2pPr marL="63681" indent="0" algn="ctr">
              <a:buNone/>
              <a:defRPr>
                <a:solidFill>
                  <a:schemeClr val="tx1">
                    <a:tint val="75000"/>
                  </a:schemeClr>
                </a:solidFill>
              </a:defRPr>
            </a:lvl2pPr>
            <a:lvl3pPr marL="127363" indent="0" algn="ctr">
              <a:buNone/>
              <a:defRPr>
                <a:solidFill>
                  <a:schemeClr val="tx1">
                    <a:tint val="75000"/>
                  </a:schemeClr>
                </a:solidFill>
              </a:defRPr>
            </a:lvl3pPr>
            <a:lvl4pPr marL="191043" indent="0" algn="ctr">
              <a:buNone/>
              <a:defRPr>
                <a:solidFill>
                  <a:schemeClr val="tx1">
                    <a:tint val="75000"/>
                  </a:schemeClr>
                </a:solidFill>
              </a:defRPr>
            </a:lvl4pPr>
            <a:lvl5pPr marL="254725" indent="0" algn="ctr">
              <a:buNone/>
              <a:defRPr>
                <a:solidFill>
                  <a:schemeClr val="tx1">
                    <a:tint val="75000"/>
                  </a:schemeClr>
                </a:solidFill>
              </a:defRPr>
            </a:lvl5pPr>
            <a:lvl6pPr marL="318406" indent="0" algn="ctr">
              <a:buNone/>
              <a:defRPr>
                <a:solidFill>
                  <a:schemeClr val="tx1">
                    <a:tint val="75000"/>
                  </a:schemeClr>
                </a:solidFill>
              </a:defRPr>
            </a:lvl6pPr>
            <a:lvl7pPr marL="382088" indent="0" algn="ctr">
              <a:buNone/>
              <a:defRPr>
                <a:solidFill>
                  <a:schemeClr val="tx1">
                    <a:tint val="75000"/>
                  </a:schemeClr>
                </a:solidFill>
              </a:defRPr>
            </a:lvl7pPr>
            <a:lvl8pPr marL="445768" indent="0" algn="ctr">
              <a:buNone/>
              <a:defRPr>
                <a:solidFill>
                  <a:schemeClr val="tx1">
                    <a:tint val="75000"/>
                  </a:schemeClr>
                </a:solidFill>
              </a:defRPr>
            </a:lvl8pPr>
            <a:lvl9pPr marL="509449" indent="0" algn="ctr">
              <a:buNone/>
              <a:defRPr>
                <a:solidFill>
                  <a:schemeClr val="tx1">
                    <a:tint val="75000"/>
                  </a:schemeClr>
                </a:solidFill>
              </a:defRPr>
            </a:lvl9pPr>
          </a:lstStyle>
          <a:p>
            <a:r>
              <a:rPr lang="de-DE" err="1"/>
              <a:t>Presentation</a:t>
            </a:r>
            <a:r>
              <a:rPr lang="de-DE"/>
              <a:t> </a:t>
            </a:r>
            <a:r>
              <a:rPr lang="de-DE" err="1"/>
              <a:t>Subtitle</a:t>
            </a:r>
            <a:endParaRPr lang="de-DE"/>
          </a:p>
        </p:txBody>
      </p:sp>
      <p:sp>
        <p:nvSpPr>
          <p:cNvPr id="9" name="orange_bar"/>
          <p:cNvSpPr/>
          <p:nvPr userDrawn="1"/>
        </p:nvSpPr>
        <p:spPr bwMode="gray">
          <a:xfrm>
            <a:off x="609600" y="954000"/>
            <a:ext cx="406800" cy="6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25">
              <a:latin typeface="+mn-lt"/>
            </a:endParaRPr>
          </a:p>
        </p:txBody>
      </p:sp>
      <p:sp>
        <p:nvSpPr>
          <p:cNvPr id="32" name="triangle_top_right" hidden="1"/>
          <p:cNvSpPr/>
          <p:nvPr userDrawn="1"/>
        </p:nvSpPr>
        <p:spPr>
          <a:xfrm rot="10800000">
            <a:off x="7146899" y="0"/>
            <a:ext cx="3081680" cy="3081680"/>
          </a:xfrm>
          <a:prstGeom prst="rtTriangl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25"/>
          </a:p>
        </p:txBody>
      </p:sp>
      <p:sp>
        <p:nvSpPr>
          <p:cNvPr id="33" name="triangle_top_left" hidden="1"/>
          <p:cNvSpPr/>
          <p:nvPr userDrawn="1"/>
        </p:nvSpPr>
        <p:spPr>
          <a:xfrm rot="5400000">
            <a:off x="0" y="0"/>
            <a:ext cx="1169721" cy="1169721"/>
          </a:xfrm>
          <a:prstGeom prst="rtTriangle">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25"/>
          </a:p>
        </p:txBody>
      </p:sp>
      <p:sp>
        <p:nvSpPr>
          <p:cNvPr id="31" name="triangle_bottom_left"/>
          <p:cNvSpPr/>
          <p:nvPr userDrawn="1"/>
        </p:nvSpPr>
        <p:spPr bwMode="gray">
          <a:xfrm>
            <a:off x="0" y="3776400"/>
            <a:ext cx="3081600" cy="3081600"/>
          </a:xfrm>
          <a:prstGeom prst="rtTriangle">
            <a:avLst/>
          </a:prstGeom>
          <a:solidFill>
            <a:schemeClr val="l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25">
              <a:latin typeface="+mn-lt"/>
            </a:endParaRPr>
          </a:p>
        </p:txBody>
      </p:sp>
      <p:sp>
        <p:nvSpPr>
          <p:cNvPr id="29" name="triangle_bottom_right" hidden="1"/>
          <p:cNvSpPr/>
          <p:nvPr userDrawn="1"/>
        </p:nvSpPr>
        <p:spPr bwMode="gray">
          <a:xfrm flipH="1">
            <a:off x="4320219" y="1524020"/>
            <a:ext cx="5592267" cy="5338648"/>
          </a:xfrm>
          <a:prstGeom prst="rtTriangle">
            <a:avLst/>
          </a:prstGeom>
          <a:solidFill>
            <a:schemeClr val="dk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25">
              <a:latin typeface="+mn-lt"/>
            </a:endParaRPr>
          </a:p>
        </p:txBody>
      </p:sp>
      <p:sp>
        <p:nvSpPr>
          <p:cNvPr id="11" name="place_date"/>
          <p:cNvSpPr>
            <a:spLocks noGrp="1"/>
          </p:cNvSpPr>
          <p:nvPr userDrawn="1">
            <p:ph type="body" sz="quarter" idx="11" hasCustomPrompt="1"/>
          </p:nvPr>
        </p:nvSpPr>
        <p:spPr bwMode="white">
          <a:xfrm>
            <a:off x="609600" y="5864238"/>
            <a:ext cx="1778000" cy="336309"/>
          </a:xfrm>
          <a:prstGeom prst="rect">
            <a:avLst/>
          </a:prstGeom>
        </p:spPr>
        <p:txBody>
          <a:bodyPr lIns="0" tIns="0" rIns="0" bIns="0" anchor="b" anchorCtr="0">
            <a:noAutofit/>
          </a:bodyPr>
          <a:lstStyle>
            <a:lvl1pPr>
              <a:defRPr lang="en-US" sz="1000" smtClean="0">
                <a:solidFill>
                  <a:schemeClr val="lt1"/>
                </a:solidFill>
                <a:latin typeface="+mn-lt"/>
              </a:defRPr>
            </a:lvl1pPr>
            <a:lvl2pPr>
              <a:defRPr lang="en-US" sz="256" smtClean="0"/>
            </a:lvl2pPr>
            <a:lvl3pPr>
              <a:defRPr lang="en-US" sz="256" smtClean="0"/>
            </a:lvl3pPr>
            <a:lvl4pPr>
              <a:defRPr lang="en-US" sz="256" smtClean="0"/>
            </a:lvl4pPr>
            <a:lvl5pPr>
              <a:defRPr lang="de-DE" sz="256"/>
            </a:lvl5pPr>
          </a:lstStyle>
          <a:p>
            <a:pPr lvl="0">
              <a:lnSpc>
                <a:spcPts val="179"/>
              </a:lnSpc>
            </a:pPr>
            <a:r>
              <a:rPr lang="en-US"/>
              <a:t>Place, date</a:t>
            </a:r>
          </a:p>
        </p:txBody>
      </p:sp>
      <p:sp>
        <p:nvSpPr>
          <p:cNvPr id="22" name="cut_shape_right"/>
          <p:cNvSpPr/>
          <p:nvPr userDrawn="1"/>
        </p:nvSpPr>
        <p:spPr bwMode="gray">
          <a:xfrm>
            <a:off x="1774800" y="0"/>
            <a:ext cx="8132399" cy="6858000"/>
          </a:xfrm>
          <a:custGeom>
            <a:avLst/>
            <a:gdLst>
              <a:gd name="connsiteX0" fmla="*/ 5682306 w 8132466"/>
              <a:gd name="connsiteY0" fmla="*/ 0 h 6858001"/>
              <a:gd name="connsiteX1" fmla="*/ 0 w 8132466"/>
              <a:gd name="connsiteY1" fmla="*/ 6858001 h 6858001"/>
              <a:gd name="connsiteX2" fmla="*/ 0 w 8132466"/>
              <a:gd name="connsiteY2" fmla="*/ 6858001 h 6858001"/>
              <a:gd name="connsiteX3" fmla="*/ 0 w 8132466"/>
              <a:gd name="connsiteY3" fmla="*/ 6858001 h 6858001"/>
              <a:gd name="connsiteX4" fmla="*/ 0 w 8132466"/>
              <a:gd name="connsiteY4" fmla="*/ 6858001 h 6858001"/>
              <a:gd name="connsiteX5" fmla="*/ 6858000 w 8132466"/>
              <a:gd name="connsiteY5" fmla="*/ 6858001 h 6858001"/>
              <a:gd name="connsiteX6" fmla="*/ 8132466 w 8132466"/>
              <a:gd name="connsiteY6" fmla="*/ 6858001 h 6858001"/>
              <a:gd name="connsiteX7" fmla="*/ 8132466 w 8132466"/>
              <a:gd name="connsiteY7" fmla="*/ 1 h 6858001"/>
              <a:gd name="connsiteX0" fmla="*/ 6856409 w 8132466"/>
              <a:gd name="connsiteY0" fmla="*/ 0 h 6858001"/>
              <a:gd name="connsiteX1" fmla="*/ 0 w 8132466"/>
              <a:gd name="connsiteY1" fmla="*/ 6858001 h 6858001"/>
              <a:gd name="connsiteX2" fmla="*/ 0 w 8132466"/>
              <a:gd name="connsiteY2" fmla="*/ 6858001 h 6858001"/>
              <a:gd name="connsiteX3" fmla="*/ 0 w 8132466"/>
              <a:gd name="connsiteY3" fmla="*/ 6858001 h 6858001"/>
              <a:gd name="connsiteX4" fmla="*/ 0 w 8132466"/>
              <a:gd name="connsiteY4" fmla="*/ 6858001 h 6858001"/>
              <a:gd name="connsiteX5" fmla="*/ 6858000 w 8132466"/>
              <a:gd name="connsiteY5" fmla="*/ 6858001 h 6858001"/>
              <a:gd name="connsiteX6" fmla="*/ 8132466 w 8132466"/>
              <a:gd name="connsiteY6" fmla="*/ 6858001 h 6858001"/>
              <a:gd name="connsiteX7" fmla="*/ 8132466 w 8132466"/>
              <a:gd name="connsiteY7" fmla="*/ 1 h 6858001"/>
              <a:gd name="connsiteX0" fmla="*/ 5681087 w 8132466"/>
              <a:gd name="connsiteY0" fmla="*/ 0 h 6858001"/>
              <a:gd name="connsiteX1" fmla="*/ 0 w 8132466"/>
              <a:gd name="connsiteY1" fmla="*/ 6858001 h 6858001"/>
              <a:gd name="connsiteX2" fmla="*/ 0 w 8132466"/>
              <a:gd name="connsiteY2" fmla="*/ 6858001 h 6858001"/>
              <a:gd name="connsiteX3" fmla="*/ 0 w 8132466"/>
              <a:gd name="connsiteY3" fmla="*/ 6858001 h 6858001"/>
              <a:gd name="connsiteX4" fmla="*/ 0 w 8132466"/>
              <a:gd name="connsiteY4" fmla="*/ 6858001 h 6858001"/>
              <a:gd name="connsiteX5" fmla="*/ 6858000 w 8132466"/>
              <a:gd name="connsiteY5" fmla="*/ 6858001 h 6858001"/>
              <a:gd name="connsiteX6" fmla="*/ 8132466 w 8132466"/>
              <a:gd name="connsiteY6" fmla="*/ 6858001 h 6858001"/>
              <a:gd name="connsiteX7" fmla="*/ 8132466 w 8132466"/>
              <a:gd name="connsiteY7" fmla="*/ 1 h 6858001"/>
              <a:gd name="connsiteX0" fmla="*/ 5727164 w 8132466"/>
              <a:gd name="connsiteY0" fmla="*/ 0 h 6858002"/>
              <a:gd name="connsiteX1" fmla="*/ 0 w 8132466"/>
              <a:gd name="connsiteY1" fmla="*/ 6858002 h 6858002"/>
              <a:gd name="connsiteX2" fmla="*/ 0 w 8132466"/>
              <a:gd name="connsiteY2" fmla="*/ 6858002 h 6858002"/>
              <a:gd name="connsiteX3" fmla="*/ 0 w 8132466"/>
              <a:gd name="connsiteY3" fmla="*/ 6858002 h 6858002"/>
              <a:gd name="connsiteX4" fmla="*/ 0 w 8132466"/>
              <a:gd name="connsiteY4" fmla="*/ 6858002 h 6858002"/>
              <a:gd name="connsiteX5" fmla="*/ 6858000 w 8132466"/>
              <a:gd name="connsiteY5" fmla="*/ 6858002 h 6858002"/>
              <a:gd name="connsiteX6" fmla="*/ 8132466 w 8132466"/>
              <a:gd name="connsiteY6" fmla="*/ 6858002 h 6858002"/>
              <a:gd name="connsiteX7" fmla="*/ 8132466 w 8132466"/>
              <a:gd name="connsiteY7" fmla="*/ 2 h 6858002"/>
              <a:gd name="connsiteX0" fmla="*/ 5723663 w 8132466"/>
              <a:gd name="connsiteY0" fmla="*/ 0 h 6858003"/>
              <a:gd name="connsiteX1" fmla="*/ 0 w 8132466"/>
              <a:gd name="connsiteY1" fmla="*/ 6858003 h 6858003"/>
              <a:gd name="connsiteX2" fmla="*/ 0 w 8132466"/>
              <a:gd name="connsiteY2" fmla="*/ 6858003 h 6858003"/>
              <a:gd name="connsiteX3" fmla="*/ 0 w 8132466"/>
              <a:gd name="connsiteY3" fmla="*/ 6858003 h 6858003"/>
              <a:gd name="connsiteX4" fmla="*/ 0 w 8132466"/>
              <a:gd name="connsiteY4" fmla="*/ 6858003 h 6858003"/>
              <a:gd name="connsiteX5" fmla="*/ 6858000 w 8132466"/>
              <a:gd name="connsiteY5" fmla="*/ 6858003 h 6858003"/>
              <a:gd name="connsiteX6" fmla="*/ 8132466 w 8132466"/>
              <a:gd name="connsiteY6" fmla="*/ 6858003 h 6858003"/>
              <a:gd name="connsiteX7" fmla="*/ 8132466 w 8132466"/>
              <a:gd name="connsiteY7" fmla="*/ 3 h 6858003"/>
              <a:gd name="connsiteX0" fmla="*/ 5727164 w 8132466"/>
              <a:gd name="connsiteY0" fmla="*/ 0 h 6858004"/>
              <a:gd name="connsiteX1" fmla="*/ 0 w 8132466"/>
              <a:gd name="connsiteY1" fmla="*/ 6858004 h 6858004"/>
              <a:gd name="connsiteX2" fmla="*/ 0 w 8132466"/>
              <a:gd name="connsiteY2" fmla="*/ 6858004 h 6858004"/>
              <a:gd name="connsiteX3" fmla="*/ 0 w 8132466"/>
              <a:gd name="connsiteY3" fmla="*/ 6858004 h 6858004"/>
              <a:gd name="connsiteX4" fmla="*/ 0 w 8132466"/>
              <a:gd name="connsiteY4" fmla="*/ 6858004 h 6858004"/>
              <a:gd name="connsiteX5" fmla="*/ 6858000 w 8132466"/>
              <a:gd name="connsiteY5" fmla="*/ 6858004 h 6858004"/>
              <a:gd name="connsiteX6" fmla="*/ 8132466 w 8132466"/>
              <a:gd name="connsiteY6" fmla="*/ 6858004 h 6858004"/>
              <a:gd name="connsiteX7" fmla="*/ 8132466 w 8132466"/>
              <a:gd name="connsiteY7" fmla="*/ 4 h 6858004"/>
              <a:gd name="connsiteX0" fmla="*/ 5723663 w 8132466"/>
              <a:gd name="connsiteY0" fmla="*/ 0 h 6858005"/>
              <a:gd name="connsiteX1" fmla="*/ 0 w 8132466"/>
              <a:gd name="connsiteY1" fmla="*/ 6858005 h 6858005"/>
              <a:gd name="connsiteX2" fmla="*/ 0 w 8132466"/>
              <a:gd name="connsiteY2" fmla="*/ 6858005 h 6858005"/>
              <a:gd name="connsiteX3" fmla="*/ 0 w 8132466"/>
              <a:gd name="connsiteY3" fmla="*/ 6858005 h 6858005"/>
              <a:gd name="connsiteX4" fmla="*/ 0 w 8132466"/>
              <a:gd name="connsiteY4" fmla="*/ 6858005 h 6858005"/>
              <a:gd name="connsiteX5" fmla="*/ 6858000 w 8132466"/>
              <a:gd name="connsiteY5" fmla="*/ 6858005 h 6858005"/>
              <a:gd name="connsiteX6" fmla="*/ 8132466 w 8132466"/>
              <a:gd name="connsiteY6" fmla="*/ 6858005 h 6858005"/>
              <a:gd name="connsiteX7" fmla="*/ 8132466 w 8132466"/>
              <a:gd name="connsiteY7" fmla="*/ 5 h 6858005"/>
              <a:gd name="connsiteX0" fmla="*/ 5727164 w 8132466"/>
              <a:gd name="connsiteY0" fmla="*/ 0 h 6858006"/>
              <a:gd name="connsiteX1" fmla="*/ 0 w 8132466"/>
              <a:gd name="connsiteY1" fmla="*/ 6858006 h 6858006"/>
              <a:gd name="connsiteX2" fmla="*/ 0 w 8132466"/>
              <a:gd name="connsiteY2" fmla="*/ 6858006 h 6858006"/>
              <a:gd name="connsiteX3" fmla="*/ 0 w 8132466"/>
              <a:gd name="connsiteY3" fmla="*/ 6858006 h 6858006"/>
              <a:gd name="connsiteX4" fmla="*/ 0 w 8132466"/>
              <a:gd name="connsiteY4" fmla="*/ 6858006 h 6858006"/>
              <a:gd name="connsiteX5" fmla="*/ 6858000 w 8132466"/>
              <a:gd name="connsiteY5" fmla="*/ 6858006 h 6858006"/>
              <a:gd name="connsiteX6" fmla="*/ 8132466 w 8132466"/>
              <a:gd name="connsiteY6" fmla="*/ 6858006 h 6858006"/>
              <a:gd name="connsiteX7" fmla="*/ 8132466 w 8132466"/>
              <a:gd name="connsiteY7" fmla="*/ 6 h 6858006"/>
              <a:gd name="connsiteX0" fmla="*/ 5723663 w 8132466"/>
              <a:gd name="connsiteY0" fmla="*/ 0 h 6858007"/>
              <a:gd name="connsiteX1" fmla="*/ 0 w 8132466"/>
              <a:gd name="connsiteY1" fmla="*/ 6858007 h 6858007"/>
              <a:gd name="connsiteX2" fmla="*/ 0 w 8132466"/>
              <a:gd name="connsiteY2" fmla="*/ 6858007 h 6858007"/>
              <a:gd name="connsiteX3" fmla="*/ 0 w 8132466"/>
              <a:gd name="connsiteY3" fmla="*/ 6858007 h 6858007"/>
              <a:gd name="connsiteX4" fmla="*/ 0 w 8132466"/>
              <a:gd name="connsiteY4" fmla="*/ 6858007 h 6858007"/>
              <a:gd name="connsiteX5" fmla="*/ 6858000 w 8132466"/>
              <a:gd name="connsiteY5" fmla="*/ 6858007 h 6858007"/>
              <a:gd name="connsiteX6" fmla="*/ 8132466 w 8132466"/>
              <a:gd name="connsiteY6" fmla="*/ 6858007 h 6858007"/>
              <a:gd name="connsiteX7" fmla="*/ 8132466 w 8132466"/>
              <a:gd name="connsiteY7" fmla="*/ 7 h 6858007"/>
              <a:gd name="connsiteX0" fmla="*/ 5727164 w 8132466"/>
              <a:gd name="connsiteY0" fmla="*/ 0 h 6858008"/>
              <a:gd name="connsiteX1" fmla="*/ 0 w 8132466"/>
              <a:gd name="connsiteY1" fmla="*/ 6858008 h 6858008"/>
              <a:gd name="connsiteX2" fmla="*/ 0 w 8132466"/>
              <a:gd name="connsiteY2" fmla="*/ 6858008 h 6858008"/>
              <a:gd name="connsiteX3" fmla="*/ 0 w 8132466"/>
              <a:gd name="connsiteY3" fmla="*/ 6858008 h 6858008"/>
              <a:gd name="connsiteX4" fmla="*/ 0 w 8132466"/>
              <a:gd name="connsiteY4" fmla="*/ 6858008 h 6858008"/>
              <a:gd name="connsiteX5" fmla="*/ 6858000 w 8132466"/>
              <a:gd name="connsiteY5" fmla="*/ 6858008 h 6858008"/>
              <a:gd name="connsiteX6" fmla="*/ 8132466 w 8132466"/>
              <a:gd name="connsiteY6" fmla="*/ 6858008 h 6858008"/>
              <a:gd name="connsiteX7" fmla="*/ 8132466 w 8132466"/>
              <a:gd name="connsiteY7" fmla="*/ 8 h 6858008"/>
              <a:gd name="connsiteX0" fmla="*/ 5723663 w 8132466"/>
              <a:gd name="connsiteY0" fmla="*/ 0 h 6858009"/>
              <a:gd name="connsiteX1" fmla="*/ 0 w 8132466"/>
              <a:gd name="connsiteY1" fmla="*/ 6858009 h 6858009"/>
              <a:gd name="connsiteX2" fmla="*/ 0 w 8132466"/>
              <a:gd name="connsiteY2" fmla="*/ 6858009 h 6858009"/>
              <a:gd name="connsiteX3" fmla="*/ 0 w 8132466"/>
              <a:gd name="connsiteY3" fmla="*/ 6858009 h 6858009"/>
              <a:gd name="connsiteX4" fmla="*/ 0 w 8132466"/>
              <a:gd name="connsiteY4" fmla="*/ 6858009 h 6858009"/>
              <a:gd name="connsiteX5" fmla="*/ 6858000 w 8132466"/>
              <a:gd name="connsiteY5" fmla="*/ 6858009 h 6858009"/>
              <a:gd name="connsiteX6" fmla="*/ 8132466 w 8132466"/>
              <a:gd name="connsiteY6" fmla="*/ 6858009 h 6858009"/>
              <a:gd name="connsiteX7" fmla="*/ 8132466 w 8132466"/>
              <a:gd name="connsiteY7" fmla="*/ 9 h 6858009"/>
              <a:gd name="connsiteX0" fmla="*/ 5727164 w 8132466"/>
              <a:gd name="connsiteY0" fmla="*/ 0 h 6858010"/>
              <a:gd name="connsiteX1" fmla="*/ 0 w 8132466"/>
              <a:gd name="connsiteY1" fmla="*/ 6858010 h 6858010"/>
              <a:gd name="connsiteX2" fmla="*/ 0 w 8132466"/>
              <a:gd name="connsiteY2" fmla="*/ 6858010 h 6858010"/>
              <a:gd name="connsiteX3" fmla="*/ 0 w 8132466"/>
              <a:gd name="connsiteY3" fmla="*/ 6858010 h 6858010"/>
              <a:gd name="connsiteX4" fmla="*/ 0 w 8132466"/>
              <a:gd name="connsiteY4" fmla="*/ 6858010 h 6858010"/>
              <a:gd name="connsiteX5" fmla="*/ 6858000 w 8132466"/>
              <a:gd name="connsiteY5" fmla="*/ 6858010 h 6858010"/>
              <a:gd name="connsiteX6" fmla="*/ 8132466 w 8132466"/>
              <a:gd name="connsiteY6" fmla="*/ 6858010 h 6858010"/>
              <a:gd name="connsiteX7" fmla="*/ 8132466 w 8132466"/>
              <a:gd name="connsiteY7" fmla="*/ 10 h 6858010"/>
              <a:gd name="connsiteX0" fmla="*/ 5723663 w 8132466"/>
              <a:gd name="connsiteY0" fmla="*/ 0 h 6858011"/>
              <a:gd name="connsiteX1" fmla="*/ 0 w 8132466"/>
              <a:gd name="connsiteY1" fmla="*/ 6858011 h 6858011"/>
              <a:gd name="connsiteX2" fmla="*/ 0 w 8132466"/>
              <a:gd name="connsiteY2" fmla="*/ 6858011 h 6858011"/>
              <a:gd name="connsiteX3" fmla="*/ 0 w 8132466"/>
              <a:gd name="connsiteY3" fmla="*/ 6858011 h 6858011"/>
              <a:gd name="connsiteX4" fmla="*/ 0 w 8132466"/>
              <a:gd name="connsiteY4" fmla="*/ 6858011 h 6858011"/>
              <a:gd name="connsiteX5" fmla="*/ 6858000 w 8132466"/>
              <a:gd name="connsiteY5" fmla="*/ 6858011 h 6858011"/>
              <a:gd name="connsiteX6" fmla="*/ 8132466 w 8132466"/>
              <a:gd name="connsiteY6" fmla="*/ 6858011 h 6858011"/>
              <a:gd name="connsiteX7" fmla="*/ 8132466 w 8132466"/>
              <a:gd name="connsiteY7" fmla="*/ 11 h 6858011"/>
              <a:gd name="connsiteX0" fmla="*/ 5727164 w 8132466"/>
              <a:gd name="connsiteY0" fmla="*/ 0 h 6858012"/>
              <a:gd name="connsiteX1" fmla="*/ 0 w 8132466"/>
              <a:gd name="connsiteY1" fmla="*/ 6858012 h 6858012"/>
              <a:gd name="connsiteX2" fmla="*/ 0 w 8132466"/>
              <a:gd name="connsiteY2" fmla="*/ 6858012 h 6858012"/>
              <a:gd name="connsiteX3" fmla="*/ 0 w 8132466"/>
              <a:gd name="connsiteY3" fmla="*/ 6858012 h 6858012"/>
              <a:gd name="connsiteX4" fmla="*/ 0 w 8132466"/>
              <a:gd name="connsiteY4" fmla="*/ 6858012 h 6858012"/>
              <a:gd name="connsiteX5" fmla="*/ 6858000 w 8132466"/>
              <a:gd name="connsiteY5" fmla="*/ 6858012 h 6858012"/>
              <a:gd name="connsiteX6" fmla="*/ 8132466 w 8132466"/>
              <a:gd name="connsiteY6" fmla="*/ 6858012 h 6858012"/>
              <a:gd name="connsiteX7" fmla="*/ 8132466 w 8132466"/>
              <a:gd name="connsiteY7" fmla="*/ 12 h 6858012"/>
              <a:gd name="connsiteX0" fmla="*/ 6878264 w 8132466"/>
              <a:gd name="connsiteY0" fmla="*/ 0 h 6858013"/>
              <a:gd name="connsiteX1" fmla="*/ 0 w 8132466"/>
              <a:gd name="connsiteY1" fmla="*/ 6858013 h 6858013"/>
              <a:gd name="connsiteX2" fmla="*/ 0 w 8132466"/>
              <a:gd name="connsiteY2" fmla="*/ 6858013 h 6858013"/>
              <a:gd name="connsiteX3" fmla="*/ 0 w 8132466"/>
              <a:gd name="connsiteY3" fmla="*/ 6858013 h 6858013"/>
              <a:gd name="connsiteX4" fmla="*/ 0 w 8132466"/>
              <a:gd name="connsiteY4" fmla="*/ 6858013 h 6858013"/>
              <a:gd name="connsiteX5" fmla="*/ 6858000 w 8132466"/>
              <a:gd name="connsiteY5" fmla="*/ 6858013 h 6858013"/>
              <a:gd name="connsiteX6" fmla="*/ 8132466 w 8132466"/>
              <a:gd name="connsiteY6" fmla="*/ 6858013 h 6858013"/>
              <a:gd name="connsiteX7" fmla="*/ 8132466 w 8132466"/>
              <a:gd name="connsiteY7" fmla="*/ 13 h 685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2466" h="6858013">
                <a:moveTo>
                  <a:pt x="6878264" y="0"/>
                </a:moveTo>
                <a:lnTo>
                  <a:pt x="0" y="6858013"/>
                </a:lnTo>
                <a:lnTo>
                  <a:pt x="0" y="6858013"/>
                </a:lnTo>
                <a:lnTo>
                  <a:pt x="0" y="6858013"/>
                </a:lnTo>
                <a:lnTo>
                  <a:pt x="0" y="6858013"/>
                </a:lnTo>
                <a:lnTo>
                  <a:pt x="6858000" y="6858013"/>
                </a:lnTo>
                <a:lnTo>
                  <a:pt x="8132466" y="6858013"/>
                </a:lnTo>
                <a:lnTo>
                  <a:pt x="8132466" y="13"/>
                </a:lnTo>
                <a:close/>
              </a:path>
            </a:pathLst>
          </a:custGeom>
          <a:solidFill>
            <a:schemeClr val="dk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4" tIns="5074" rIns="5074" bIns="5074" numCol="1" spcCol="0" rtlCol="0" fromWordArt="0" anchor="b" anchorCtr="0" forceAA="0" compatLnSpc="1">
            <a:prstTxWarp prst="textNoShape">
              <a:avLst/>
            </a:prstTxWarp>
            <a:noAutofit/>
          </a:bodyPr>
          <a:lstStyle/>
          <a:p>
            <a:pPr lvl="0" algn="r"/>
            <a:endParaRPr lang="de-DE" sz="197" err="1">
              <a:solidFill>
                <a:schemeClr val="tx1"/>
              </a:solidFill>
            </a:endParaRPr>
          </a:p>
        </p:txBody>
      </p:sp>
      <p:pic>
        <p:nvPicPr>
          <p:cNvPr id="13" name="d-fine_dark_English" hidden="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336799" y="5353200"/>
            <a:ext cx="1958400" cy="849600"/>
          </a:xfrm>
          <a:prstGeom prst="rect">
            <a:avLst/>
          </a:prstGeom>
          <a:solidFill>
            <a:schemeClr val="accent4"/>
          </a:solidFill>
        </p:spPr>
      </p:pic>
      <p:pic>
        <p:nvPicPr>
          <p:cNvPr id="7" name="d-fine_light_English"/>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36799" y="5353200"/>
            <a:ext cx="1958400" cy="849600"/>
          </a:xfrm>
          <a:prstGeom prst="rect">
            <a:avLst/>
          </a:prstGeom>
          <a:solidFill>
            <a:schemeClr val="tx1"/>
          </a:solidFill>
        </p:spPr>
      </p:pic>
      <p:pic>
        <p:nvPicPr>
          <p:cNvPr id="8" name="d-fine_dark_German" hidden="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786000" y="5353200"/>
            <a:ext cx="2512800" cy="849600"/>
          </a:xfrm>
          <a:prstGeom prst="rect">
            <a:avLst/>
          </a:prstGeom>
          <a:solidFill>
            <a:schemeClr val="accent4"/>
          </a:solidFill>
        </p:spPr>
      </p:pic>
      <p:pic>
        <p:nvPicPr>
          <p:cNvPr id="6" name="d-fine_light_German" hidden="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786000" y="5353200"/>
            <a:ext cx="2512800" cy="849600"/>
          </a:xfrm>
          <a:prstGeom prst="rect">
            <a:avLst/>
          </a:prstGeom>
          <a:solidFill>
            <a:schemeClr val="tx1"/>
          </a:solidFill>
        </p:spPr>
      </p:pic>
      <p:pic>
        <p:nvPicPr>
          <p:cNvPr id="18" name="d-fine_dark_Italian" hidden="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925095" y="5353200"/>
            <a:ext cx="2370103" cy="849600"/>
          </a:xfrm>
          <a:prstGeom prst="rect">
            <a:avLst/>
          </a:prstGeom>
        </p:spPr>
      </p:pic>
      <p:pic>
        <p:nvPicPr>
          <p:cNvPr id="4" name="d-fine_light_Italian" hidden="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921963" y="5353200"/>
            <a:ext cx="2373236" cy="849600"/>
          </a:xfrm>
          <a:prstGeom prst="rect">
            <a:avLst/>
          </a:prstGeom>
        </p:spPr>
      </p:pic>
    </p:spTree>
    <p:extLst>
      <p:ext uri="{BB962C8B-B14F-4D97-AF65-F5344CB8AC3E}">
        <p14:creationId xmlns:p14="http://schemas.microsoft.com/office/powerpoint/2010/main" val="20767099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background"/>
          <p:cNvSpPr/>
          <p:nvPr userDrawn="1"/>
        </p:nvSpPr>
        <p:spPr bwMode="white">
          <a:xfrm>
            <a:off x="0" y="0"/>
            <a:ext cx="9906000" cy="6858000"/>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220868" rIns="469346" rtlCol="0" anchor="ctr"/>
          <a:lstStyle/>
          <a:p>
            <a:pPr algn="ctr"/>
            <a:endParaRPr lang="de-DE" sz="225">
              <a:solidFill>
                <a:schemeClr val="accent2"/>
              </a:solidFill>
              <a:latin typeface="+mn-lt"/>
            </a:endParaRPr>
          </a:p>
        </p:txBody>
      </p:sp>
      <p:sp>
        <p:nvSpPr>
          <p:cNvPr id="8" name="header_box"/>
          <p:cNvSpPr>
            <a:spLocks noGrp="1"/>
          </p:cNvSpPr>
          <p:nvPr>
            <p:ph type="title" hasCustomPrompt="1"/>
          </p:nvPr>
        </p:nvSpPr>
        <p:spPr>
          <a:xfrm>
            <a:off x="608400" y="954000"/>
            <a:ext cx="8686800" cy="338400"/>
          </a:xfrm>
          <a:prstGeom prst="rect">
            <a:avLst/>
          </a:prstGeom>
        </p:spPr>
        <p:txBody>
          <a:bodyPr lIns="0" tIns="0" rIns="0" bIns="0">
            <a:noAutofit/>
          </a:bodyPr>
          <a:lstStyle>
            <a:lvl1pPr>
              <a:defRPr sz="2200" baseline="0">
                <a:latin typeface="+mn-lt"/>
              </a:defRPr>
            </a:lvl1pPr>
          </a:lstStyle>
          <a:p>
            <a:r>
              <a:rPr lang="de-DE"/>
              <a:t>Title </a:t>
            </a:r>
            <a:r>
              <a:rPr lang="de-DE" err="1"/>
              <a:t>for</a:t>
            </a:r>
            <a:r>
              <a:rPr lang="de-DE"/>
              <a:t> Table </a:t>
            </a:r>
            <a:r>
              <a:rPr lang="de-DE" err="1"/>
              <a:t>of</a:t>
            </a:r>
            <a:r>
              <a:rPr lang="de-DE"/>
              <a:t> Contents</a:t>
            </a:r>
          </a:p>
        </p:txBody>
      </p:sp>
      <p:sp>
        <p:nvSpPr>
          <p:cNvPr id="11" name="warning_marker"/>
          <p:cNvSpPr/>
          <p:nvPr userDrawn="1">
            <p:custDataLst>
              <p:tags r:id="rId1"/>
            </p:custDataLst>
          </p:nvPr>
        </p:nvSpPr>
        <p:spPr>
          <a:xfrm>
            <a:off x="2152800" y="2044800"/>
            <a:ext cx="5605200" cy="2764800"/>
          </a:xfrm>
          <a:prstGeom prst="irregularSeal2">
            <a:avLst/>
          </a:prstGeom>
          <a:solidFill>
            <a:srgbClr val="FCFF9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23006" tIns="23006" rIns="23006" bIns="23006" rtlCol="0" anchor="ctr"/>
          <a:lstStyle/>
          <a:p>
            <a:pPr algn="ctr"/>
            <a:r>
              <a:rPr lang="en-US" sz="900" noProof="0">
                <a:solidFill>
                  <a:srgbClr val="000000"/>
                </a:solidFill>
                <a:latin typeface="+mn-lt"/>
              </a:rPr>
              <a:t>This layout is to be used for</a:t>
            </a:r>
            <a:r>
              <a:rPr lang="en-US" sz="900" baseline="0" noProof="0">
                <a:solidFill>
                  <a:srgbClr val="000000"/>
                </a:solidFill>
                <a:latin typeface="+mn-lt"/>
              </a:rPr>
              <a:t> table of contents only.</a:t>
            </a:r>
          </a:p>
          <a:p>
            <a:pPr algn="ctr"/>
            <a:endParaRPr lang="en-US" sz="900" baseline="0" noProof="0">
              <a:solidFill>
                <a:srgbClr val="000000"/>
              </a:solidFill>
              <a:latin typeface="+mn-lt"/>
            </a:endParaRPr>
          </a:p>
          <a:p>
            <a:pPr algn="ctr"/>
            <a:r>
              <a:rPr lang="en-US" sz="900" baseline="0" noProof="0">
                <a:solidFill>
                  <a:srgbClr val="000000"/>
                </a:solidFill>
                <a:latin typeface="+mn-lt"/>
              </a:rPr>
              <a:t>Please utilize the respective macro</a:t>
            </a:r>
            <a:br>
              <a:rPr lang="en-US" sz="900" baseline="0" noProof="0">
                <a:solidFill>
                  <a:srgbClr val="000000"/>
                </a:solidFill>
                <a:latin typeface="+mn-lt"/>
              </a:rPr>
            </a:br>
            <a:r>
              <a:rPr lang="en-US" sz="900" baseline="0" noProof="0">
                <a:solidFill>
                  <a:srgbClr val="000000"/>
                </a:solidFill>
                <a:latin typeface="+mn-lt"/>
              </a:rPr>
              <a:t>“d-fine Master” </a:t>
            </a:r>
            <a:r>
              <a:rPr lang="en-US" sz="900" baseline="0" noProof="0">
                <a:solidFill>
                  <a:srgbClr val="000000"/>
                </a:solidFill>
                <a:latin typeface="+mn-lt"/>
                <a:sym typeface="Wingdings" panose="05000000000000000000" pitchFamily="2" charset="2"/>
              </a:rPr>
              <a:t> “Insert Index”. The macro will remove this marker automatically.</a:t>
            </a:r>
            <a:endParaRPr lang="en-US" sz="900" noProof="0">
              <a:solidFill>
                <a:srgbClr val="000000"/>
              </a:solidFill>
              <a:latin typeface="+mn-lt"/>
            </a:endParaRPr>
          </a:p>
        </p:txBody>
      </p:sp>
    </p:spTree>
    <p:extLst>
      <p:ext uri="{BB962C8B-B14F-4D97-AF65-F5344CB8AC3E}">
        <p14:creationId xmlns:p14="http://schemas.microsoft.com/office/powerpoint/2010/main" val="80169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title_box"/>
          <p:cNvSpPr>
            <a:spLocks noGrp="1"/>
          </p:cNvSpPr>
          <p:nvPr>
            <p:ph type="ctrTitle" hasCustomPrompt="1"/>
          </p:nvPr>
        </p:nvSpPr>
        <p:spPr bwMode="gray">
          <a:xfrm>
            <a:off x="1066800" y="2286003"/>
            <a:ext cx="5461000" cy="861774"/>
          </a:xfrm>
          <a:prstGeom prst="rect">
            <a:avLst/>
          </a:prstGeom>
        </p:spPr>
        <p:txBody>
          <a:bodyPr lIns="0" tIns="0" rIns="0" bIns="0" anchor="t" anchorCtr="0">
            <a:noAutofit/>
          </a:bodyPr>
          <a:lstStyle>
            <a:lvl1pPr algn="l">
              <a:defRPr sz="2800">
                <a:solidFill>
                  <a:schemeClr val="tx1"/>
                </a:solidFill>
                <a:latin typeface="+mn-lt"/>
              </a:defRPr>
            </a:lvl1pPr>
          </a:lstStyle>
          <a:p>
            <a:r>
              <a:rPr lang="de-DE"/>
              <a:t>Title</a:t>
            </a:r>
          </a:p>
        </p:txBody>
      </p:sp>
      <p:sp>
        <p:nvSpPr>
          <p:cNvPr id="9" name="orange_bar"/>
          <p:cNvSpPr/>
          <p:nvPr userDrawn="1"/>
        </p:nvSpPr>
        <p:spPr bwMode="gray">
          <a:xfrm>
            <a:off x="1066808" y="3746508"/>
            <a:ext cx="406400" cy="444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mn-lt"/>
            </a:endParaRPr>
          </a:p>
        </p:txBody>
      </p:sp>
      <p:sp>
        <p:nvSpPr>
          <p:cNvPr id="11" name="header_box"/>
          <p:cNvSpPr>
            <a:spLocks noGrp="1"/>
          </p:cNvSpPr>
          <p:nvPr>
            <p:ph type="body" sz="quarter" idx="10" hasCustomPrompt="1"/>
          </p:nvPr>
        </p:nvSpPr>
        <p:spPr bwMode="gray">
          <a:xfrm>
            <a:off x="1066818" y="1930401"/>
            <a:ext cx="4648200" cy="184666"/>
          </a:xfrm>
          <a:prstGeom prst="rect">
            <a:avLst/>
          </a:prstGeom>
        </p:spPr>
        <p:txBody>
          <a:bodyPr lIns="0" tIns="0" rIns="0" bIns="0" anchor="b" anchorCtr="0">
            <a:noAutofit/>
          </a:bodyPr>
          <a:lstStyle>
            <a:lvl1pPr>
              <a:defRPr lang="en-US" sz="1200" cap="all" baseline="0" smtClean="0">
                <a:solidFill>
                  <a:schemeClr val="accent1"/>
                </a:solidFill>
                <a:latin typeface="+mn-lt"/>
                <a:ea typeface="+mj-ea"/>
                <a:cs typeface="+mj-cs"/>
              </a:defRPr>
            </a:lvl1pPr>
            <a:lvl2pPr>
              <a:defRPr lang="en-US" smtClean="0"/>
            </a:lvl2pPr>
            <a:lvl3pPr>
              <a:defRPr lang="en-US" smtClean="0"/>
            </a:lvl3pPr>
            <a:lvl4pPr>
              <a:defRPr lang="en-US" smtClean="0"/>
            </a:lvl4pPr>
            <a:lvl5pPr>
              <a:defRPr lang="de-DE"/>
            </a:lvl5pPr>
          </a:lstStyle>
          <a:p>
            <a:pPr lvl="0">
              <a:spcBef>
                <a:spcPct val="0"/>
              </a:spcBef>
            </a:pPr>
            <a:r>
              <a:rPr lang="en-US"/>
              <a:t>PRESENTATION TOPIC – FILLED BY MACRO</a:t>
            </a:r>
          </a:p>
        </p:txBody>
      </p:sp>
      <p:sp>
        <p:nvSpPr>
          <p:cNvPr id="10" name="top_right_triangle"/>
          <p:cNvSpPr/>
          <p:nvPr userDrawn="1"/>
        </p:nvSpPr>
        <p:spPr bwMode="gray">
          <a:xfrm rot="10800000">
            <a:off x="6778800" y="0"/>
            <a:ext cx="3128400" cy="3063599"/>
          </a:xfrm>
          <a:prstGeom prst="rtTriangle">
            <a:avLst/>
          </a:prstGeom>
          <a:solidFill>
            <a:srgbClr val="F6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mn-lt"/>
            </a:endParaRPr>
          </a:p>
        </p:txBody>
      </p:sp>
      <p:sp>
        <p:nvSpPr>
          <p:cNvPr id="13" name="top_left_triangle"/>
          <p:cNvSpPr/>
          <p:nvPr userDrawn="1"/>
        </p:nvSpPr>
        <p:spPr bwMode="gray">
          <a:xfrm rot="5400000">
            <a:off x="10800" y="-10800"/>
            <a:ext cx="1162800" cy="1188000"/>
          </a:xfrm>
          <a:prstGeom prst="rtTriangle">
            <a:avLst/>
          </a:prstGeom>
          <a:solidFill>
            <a:srgbClr val="FEF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mn-lt"/>
            </a:endParaRPr>
          </a:p>
        </p:txBody>
      </p:sp>
      <p:sp>
        <p:nvSpPr>
          <p:cNvPr id="14" name="bottom_right_triangle"/>
          <p:cNvSpPr/>
          <p:nvPr userDrawn="1"/>
        </p:nvSpPr>
        <p:spPr bwMode="gray">
          <a:xfrm rot="16200000">
            <a:off x="4626001" y="1576800"/>
            <a:ext cx="5223600" cy="5335200"/>
          </a:xfrm>
          <a:prstGeom prst="rtTriangle">
            <a:avLst/>
          </a:prstGeom>
          <a:solidFill>
            <a:srgbClr val="D9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mn-lt"/>
            </a:endParaRPr>
          </a:p>
        </p:txBody>
      </p:sp>
    </p:spTree>
    <p:extLst>
      <p:ext uri="{BB962C8B-B14F-4D97-AF65-F5344CB8AC3E}">
        <p14:creationId xmlns:p14="http://schemas.microsoft.com/office/powerpoint/2010/main" val="293513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_box"/>
          <p:cNvSpPr>
            <a:spLocks noGrp="1"/>
          </p:cNvSpPr>
          <p:nvPr>
            <p:ph type="ctrTitle" hasCustomPrompt="1"/>
          </p:nvPr>
        </p:nvSpPr>
        <p:spPr bwMode="gray">
          <a:xfrm>
            <a:off x="1066800" y="2286007"/>
            <a:ext cx="5461000" cy="677108"/>
          </a:xfrm>
          <a:prstGeom prst="rect">
            <a:avLst/>
          </a:prstGeom>
        </p:spPr>
        <p:txBody>
          <a:bodyPr lIns="0" tIns="0" rIns="0" bIns="0">
            <a:noAutofit/>
          </a:bodyPr>
          <a:lstStyle>
            <a:lvl1pPr>
              <a:defRPr lang="de-DE" sz="2200" baseline="0" dirty="0">
                <a:latin typeface="Roboto" panose="02000000000000000000" pitchFamily="2" charset="0"/>
                <a:ea typeface="Roboto" panose="02000000000000000000" pitchFamily="2" charset="0"/>
                <a:cs typeface="+mn-cs"/>
              </a:defRPr>
            </a:lvl1pPr>
          </a:lstStyle>
          <a:p>
            <a:pPr marL="0" lvl="0" indent="0">
              <a:spcBef>
                <a:spcPct val="20000"/>
              </a:spcBef>
              <a:buFont typeface="Arial" panose="020B0604020202020204" pitchFamily="34" charset="0"/>
            </a:pPr>
            <a:r>
              <a:rPr lang="de-DE"/>
              <a:t>Title</a:t>
            </a:r>
          </a:p>
        </p:txBody>
      </p:sp>
      <p:sp>
        <p:nvSpPr>
          <p:cNvPr id="7" name="header_box"/>
          <p:cNvSpPr>
            <a:spLocks noGrp="1"/>
          </p:cNvSpPr>
          <p:nvPr>
            <p:ph type="body" sz="quarter" idx="10" hasCustomPrompt="1"/>
          </p:nvPr>
        </p:nvSpPr>
        <p:spPr bwMode="gray">
          <a:xfrm>
            <a:off x="1066810" y="1961521"/>
            <a:ext cx="4658879" cy="153569"/>
          </a:xfrm>
          <a:prstGeom prst="rect">
            <a:avLst/>
          </a:prstGeom>
        </p:spPr>
        <p:txBody>
          <a:bodyPr lIns="0" tIns="0" rIns="0" bIns="0" anchor="b" anchorCtr="0">
            <a:noAutofit/>
          </a:bodyPr>
          <a:lstStyle>
            <a:lvl1pPr>
              <a:defRPr lang="en-US" sz="1000" cap="all" baseline="0" dirty="0" smtClean="0">
                <a:solidFill>
                  <a:schemeClr val="accent1"/>
                </a:solidFill>
                <a:latin typeface="Roboto" panose="02000000000000000000" pitchFamily="2" charset="0"/>
                <a:ea typeface="Roboto" panose="02000000000000000000" pitchFamily="2" charset="0"/>
                <a:cs typeface="+mj-cs"/>
              </a:defRPr>
            </a:lvl1pPr>
          </a:lstStyle>
          <a:p>
            <a:pPr lvl="0">
              <a:spcBef>
                <a:spcPct val="0"/>
              </a:spcBef>
            </a:pPr>
            <a:r>
              <a:rPr lang="en-US"/>
              <a:t>CHAPTER TOPIC – FILLED BY MACRO</a:t>
            </a:r>
          </a:p>
        </p:txBody>
      </p:sp>
      <p:sp>
        <p:nvSpPr>
          <p:cNvPr id="9" name="orange_bar"/>
          <p:cNvSpPr/>
          <p:nvPr userDrawn="1"/>
        </p:nvSpPr>
        <p:spPr bwMode="gray">
          <a:xfrm>
            <a:off x="1066802" y="3556000"/>
            <a:ext cx="279401" cy="31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Roboto" panose="02000000000000000000" pitchFamily="2" charset="0"/>
              <a:ea typeface="Roboto" panose="02000000000000000000" pitchFamily="2" charset="0"/>
            </a:endParaRPr>
          </a:p>
        </p:txBody>
      </p:sp>
      <p:sp>
        <p:nvSpPr>
          <p:cNvPr id="10" name="top_right_triangle"/>
          <p:cNvSpPr/>
          <p:nvPr userDrawn="1"/>
        </p:nvSpPr>
        <p:spPr bwMode="gray">
          <a:xfrm rot="10800000">
            <a:off x="6778800" y="0"/>
            <a:ext cx="3128400" cy="3063599"/>
          </a:xfrm>
          <a:prstGeom prst="rtTriangle">
            <a:avLst/>
          </a:prstGeom>
          <a:solidFill>
            <a:srgbClr val="F6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Roboto" panose="02000000000000000000" pitchFamily="2" charset="0"/>
              <a:ea typeface="Roboto" panose="02000000000000000000" pitchFamily="2" charset="0"/>
            </a:endParaRPr>
          </a:p>
        </p:txBody>
      </p:sp>
      <p:sp>
        <p:nvSpPr>
          <p:cNvPr id="11" name="top_left_triangle"/>
          <p:cNvSpPr/>
          <p:nvPr userDrawn="1"/>
        </p:nvSpPr>
        <p:spPr bwMode="gray">
          <a:xfrm rot="5400000">
            <a:off x="10800" y="-10800"/>
            <a:ext cx="1162800" cy="1188000"/>
          </a:xfrm>
          <a:prstGeom prst="rtTriangle">
            <a:avLst/>
          </a:prstGeom>
          <a:solidFill>
            <a:srgbClr val="FEF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Roboto" panose="02000000000000000000" pitchFamily="2" charset="0"/>
              <a:ea typeface="Roboto" panose="02000000000000000000" pitchFamily="2" charset="0"/>
            </a:endParaRPr>
          </a:p>
        </p:txBody>
      </p:sp>
      <p:sp>
        <p:nvSpPr>
          <p:cNvPr id="12" name="bottom_right_triangle"/>
          <p:cNvSpPr/>
          <p:nvPr userDrawn="1"/>
        </p:nvSpPr>
        <p:spPr bwMode="gray">
          <a:xfrm rot="16200000">
            <a:off x="4626001" y="1576800"/>
            <a:ext cx="5223600" cy="5335200"/>
          </a:xfrm>
          <a:prstGeom prst="rtTriangle">
            <a:avLst/>
          </a:prstGeom>
          <a:solidFill>
            <a:srgbClr val="D9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5">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8139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0" name="top_line"/>
          <p:cNvCxnSpPr/>
          <p:nvPr userDrawn="1"/>
        </p:nvCxnSpPr>
        <p:spPr bwMode="gray">
          <a:xfrm>
            <a:off x="266400" y="1144800"/>
            <a:ext cx="9372600" cy="0"/>
          </a:xfrm>
          <a:prstGeom prst="line">
            <a:avLst/>
          </a:prstGeom>
          <a:ln>
            <a:solidFill>
              <a:srgbClr val="003C50"/>
            </a:solidFill>
          </a:ln>
        </p:spPr>
        <p:style>
          <a:lnRef idx="1">
            <a:schemeClr val="accent1"/>
          </a:lnRef>
          <a:fillRef idx="0">
            <a:schemeClr val="accent1"/>
          </a:fillRef>
          <a:effectRef idx="0">
            <a:schemeClr val="accent1"/>
          </a:effectRef>
          <a:fontRef idx="minor">
            <a:schemeClr val="tx1"/>
          </a:fontRef>
        </p:style>
      </p:cxnSp>
      <p:cxnSp>
        <p:nvCxnSpPr>
          <p:cNvPr id="13" name="bottom_line"/>
          <p:cNvCxnSpPr/>
          <p:nvPr userDrawn="1"/>
        </p:nvCxnSpPr>
        <p:spPr bwMode="gray">
          <a:xfrm>
            <a:off x="266400" y="6375599"/>
            <a:ext cx="9372600" cy="0"/>
          </a:xfrm>
          <a:prstGeom prst="line">
            <a:avLst/>
          </a:prstGeom>
          <a:ln>
            <a:solidFill>
              <a:srgbClr val="003C50"/>
            </a:solidFill>
          </a:ln>
        </p:spPr>
        <p:style>
          <a:lnRef idx="1">
            <a:schemeClr val="accent1"/>
          </a:lnRef>
          <a:fillRef idx="0">
            <a:schemeClr val="accent1"/>
          </a:fillRef>
          <a:effectRef idx="0">
            <a:schemeClr val="accent1"/>
          </a:effectRef>
          <a:fontRef idx="minor">
            <a:schemeClr val="tx1"/>
          </a:fontRef>
        </p:style>
      </p:cxnSp>
      <p:grpSp>
        <p:nvGrpSpPr>
          <p:cNvPr id="16" name="CA_marker_top_left"/>
          <p:cNvGrpSpPr/>
          <p:nvPr userDrawn="1"/>
        </p:nvGrpSpPr>
        <p:grpSpPr bwMode="gray">
          <a:xfrm>
            <a:off x="266400" y="-388800"/>
            <a:ext cx="993600" cy="288000"/>
            <a:chOff x="266700" y="-387424"/>
            <a:chExt cx="921597" cy="288032"/>
          </a:xfrm>
        </p:grpSpPr>
        <p:cxnSp>
          <p:nvCxnSpPr>
            <p:cNvPr id="5" name="Straight Connector 4"/>
            <p:cNvCxnSpPr/>
            <p:nvPr userDrawn="1"/>
          </p:nvCxnSpPr>
          <p:spPr bwMode="gray">
            <a:xfrm flipH="1" flipV="1">
              <a:off x="266700"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bwMode="gray">
            <a:xfrm>
              <a:off x="526604" y="-320166"/>
              <a:ext cx="661693" cy="153504"/>
            </a:xfrm>
            <a:prstGeom prst="rect">
              <a:avLst/>
            </a:prstGeom>
            <a:noFill/>
          </p:spPr>
          <p:txBody>
            <a:bodyPr wrap="none" lIns="0" tIns="0" rIns="0" bIns="0" rtlCol="0" anchor="ctr">
              <a:spAutoFit/>
            </a:bodyPr>
            <a:lstStyle/>
            <a:p>
              <a:r>
                <a:rPr lang="en-US" sz="1000">
                  <a:solidFill>
                    <a:schemeClr val="accent6"/>
                  </a:solidFill>
                </a:rPr>
                <a:t>Content</a:t>
              </a:r>
              <a:r>
                <a:rPr lang="en-US" sz="1000" baseline="0">
                  <a:solidFill>
                    <a:schemeClr val="accent6"/>
                  </a:solidFill>
                </a:rPr>
                <a:t> area</a:t>
              </a:r>
              <a:endParaRPr lang="de-DE" sz="1000">
                <a:solidFill>
                  <a:schemeClr val="accent6"/>
                </a:solidFill>
              </a:endParaRPr>
            </a:p>
          </p:txBody>
        </p:sp>
      </p:grpSp>
      <p:grpSp>
        <p:nvGrpSpPr>
          <p:cNvPr id="21" name="CA_marker_bottom_left"/>
          <p:cNvGrpSpPr/>
          <p:nvPr userDrawn="1"/>
        </p:nvGrpSpPr>
        <p:grpSpPr bwMode="gray">
          <a:xfrm>
            <a:off x="266400" y="6958800"/>
            <a:ext cx="993600" cy="288000"/>
            <a:chOff x="266699" y="-387424"/>
            <a:chExt cx="921602" cy="288032"/>
          </a:xfrm>
        </p:grpSpPr>
        <p:cxnSp>
          <p:nvCxnSpPr>
            <p:cNvPr id="22" name="Straight Connector 21"/>
            <p:cNvCxnSpPr/>
            <p:nvPr userDrawn="1"/>
          </p:nvCxnSpPr>
          <p:spPr bwMode="gray">
            <a:xfrm flipH="1" flipV="1">
              <a:off x="266699"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bwMode="gray">
            <a:xfrm>
              <a:off x="526604" y="-320166"/>
              <a:ext cx="661697" cy="153504"/>
            </a:xfrm>
            <a:prstGeom prst="rect">
              <a:avLst/>
            </a:prstGeom>
            <a:noFill/>
          </p:spPr>
          <p:txBody>
            <a:bodyPr wrap="none" lIns="0" tIns="0" rIns="0" bIns="0" rtlCol="0" anchor="ctr">
              <a:spAutoFit/>
            </a:bodyPr>
            <a:lstStyle/>
            <a:p>
              <a:r>
                <a:rPr lang="en-US" sz="1000">
                  <a:solidFill>
                    <a:schemeClr val="accent6"/>
                  </a:solidFill>
                </a:rPr>
                <a:t>Content</a:t>
              </a:r>
              <a:r>
                <a:rPr lang="en-US" sz="1000" baseline="0">
                  <a:solidFill>
                    <a:schemeClr val="accent6"/>
                  </a:solidFill>
                </a:rPr>
                <a:t> area</a:t>
              </a:r>
              <a:endParaRPr lang="de-DE" sz="1000">
                <a:solidFill>
                  <a:schemeClr val="accent6"/>
                </a:solidFill>
              </a:endParaRPr>
            </a:p>
          </p:txBody>
        </p:sp>
      </p:grpSp>
      <p:grpSp>
        <p:nvGrpSpPr>
          <p:cNvPr id="37" name="CA_marker_top_right"/>
          <p:cNvGrpSpPr/>
          <p:nvPr userDrawn="1"/>
        </p:nvGrpSpPr>
        <p:grpSpPr bwMode="gray">
          <a:xfrm flipH="1">
            <a:off x="8650799" y="-388800"/>
            <a:ext cx="993600" cy="288000"/>
            <a:chOff x="266699" y="-387424"/>
            <a:chExt cx="1029346" cy="288032"/>
          </a:xfrm>
        </p:grpSpPr>
        <p:cxnSp>
          <p:nvCxnSpPr>
            <p:cNvPr id="38" name="Straight Connector 37"/>
            <p:cNvCxnSpPr/>
            <p:nvPr userDrawn="1"/>
          </p:nvCxnSpPr>
          <p:spPr bwMode="gray">
            <a:xfrm flipH="1" flipV="1">
              <a:off x="266699"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userDrawn="1"/>
          </p:nvSpPr>
          <p:spPr bwMode="gray">
            <a:xfrm>
              <a:off x="522720" y="-320160"/>
              <a:ext cx="773325" cy="153504"/>
            </a:xfrm>
            <a:prstGeom prst="rect">
              <a:avLst/>
            </a:prstGeom>
            <a:noFill/>
          </p:spPr>
          <p:txBody>
            <a:bodyPr wrap="none" lIns="0" tIns="0" rIns="0" bIns="0" rtlCol="0" anchor="ctr">
              <a:spAutoFit/>
            </a:bodyPr>
            <a:lstStyle/>
            <a:p>
              <a:r>
                <a:rPr lang="en-US" sz="1000">
                  <a:solidFill>
                    <a:schemeClr val="accent6"/>
                  </a:solidFill>
                </a:rPr>
                <a:t>Content</a:t>
              </a:r>
              <a:r>
                <a:rPr lang="en-US" sz="1000" baseline="0">
                  <a:solidFill>
                    <a:schemeClr val="accent6"/>
                  </a:solidFill>
                </a:rPr>
                <a:t> area</a:t>
              </a:r>
              <a:endParaRPr lang="de-DE" sz="1000">
                <a:solidFill>
                  <a:schemeClr val="accent6"/>
                </a:solidFill>
              </a:endParaRPr>
            </a:p>
          </p:txBody>
        </p:sp>
      </p:grpSp>
      <p:grpSp>
        <p:nvGrpSpPr>
          <p:cNvPr id="41" name="CA_marker_bottom_right"/>
          <p:cNvGrpSpPr/>
          <p:nvPr userDrawn="1"/>
        </p:nvGrpSpPr>
        <p:grpSpPr bwMode="gray">
          <a:xfrm flipH="1">
            <a:off x="8650799" y="6958800"/>
            <a:ext cx="993600" cy="288000"/>
            <a:chOff x="266699" y="-387424"/>
            <a:chExt cx="1029346" cy="288032"/>
          </a:xfrm>
        </p:grpSpPr>
        <p:cxnSp>
          <p:nvCxnSpPr>
            <p:cNvPr id="42" name="Straight Connector 41"/>
            <p:cNvCxnSpPr/>
            <p:nvPr userDrawn="1"/>
          </p:nvCxnSpPr>
          <p:spPr bwMode="gray">
            <a:xfrm flipH="1" flipV="1">
              <a:off x="266699"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bwMode="gray">
            <a:xfrm>
              <a:off x="522720" y="-320160"/>
              <a:ext cx="773325" cy="153504"/>
            </a:xfrm>
            <a:prstGeom prst="rect">
              <a:avLst/>
            </a:prstGeom>
            <a:noFill/>
          </p:spPr>
          <p:txBody>
            <a:bodyPr wrap="none" lIns="0" tIns="0" rIns="0" bIns="0" rtlCol="0" anchor="ctr">
              <a:spAutoFit/>
            </a:bodyPr>
            <a:lstStyle/>
            <a:p>
              <a:r>
                <a:rPr lang="en-US" sz="1000">
                  <a:solidFill>
                    <a:schemeClr val="accent6"/>
                  </a:solidFill>
                </a:rPr>
                <a:t>Content</a:t>
              </a:r>
              <a:r>
                <a:rPr lang="en-US" sz="1000" baseline="0">
                  <a:solidFill>
                    <a:schemeClr val="accent6"/>
                  </a:solidFill>
                </a:rPr>
                <a:t> area</a:t>
              </a:r>
              <a:endParaRPr lang="de-DE" sz="1000">
                <a:solidFill>
                  <a:schemeClr val="accent6"/>
                </a:solidFill>
              </a:endParaRPr>
            </a:p>
          </p:txBody>
        </p:sp>
      </p:grpSp>
      <p:grpSp>
        <p:nvGrpSpPr>
          <p:cNvPr id="7" name="CA_marker_left_bottom_NTHM"/>
          <p:cNvGrpSpPr/>
          <p:nvPr userDrawn="1"/>
        </p:nvGrpSpPr>
        <p:grpSpPr bwMode="gray">
          <a:xfrm>
            <a:off x="-421200" y="4770000"/>
            <a:ext cx="288000" cy="1529999"/>
            <a:chOff x="-420221" y="4770550"/>
            <a:chExt cx="288032" cy="1528650"/>
          </a:xfrm>
        </p:grpSpPr>
        <p:cxnSp>
          <p:nvCxnSpPr>
            <p:cNvPr id="47" name="Straight Connector 46"/>
            <p:cNvCxnSpPr/>
            <p:nvPr userDrawn="1"/>
          </p:nvCxnSpPr>
          <p:spPr bwMode="gray">
            <a:xfrm rot="5400000" flipH="1" flipV="1">
              <a:off x="-276206" y="615518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userDrawn="1"/>
          </p:nvCxnSpPr>
          <p:spPr bwMode="gray">
            <a:xfrm rot="16200000" flipH="1" flipV="1">
              <a:off x="-387108" y="6188296"/>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userDrawn="1"/>
          </p:nvSpPr>
          <p:spPr bwMode="gray">
            <a:xfrm>
              <a:off x="-364310" y="4770550"/>
              <a:ext cx="176211" cy="1297385"/>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no THM</a:t>
              </a:r>
              <a:endParaRPr lang="de-DE" sz="1000">
                <a:solidFill>
                  <a:schemeClr val="accent6"/>
                </a:solidFill>
              </a:endParaRPr>
            </a:p>
          </p:txBody>
        </p:sp>
      </p:grpSp>
      <p:grpSp>
        <p:nvGrpSpPr>
          <p:cNvPr id="4" name="CA_marker_left_top_ST"/>
          <p:cNvGrpSpPr/>
          <p:nvPr userDrawn="1"/>
        </p:nvGrpSpPr>
        <p:grpSpPr bwMode="gray">
          <a:xfrm>
            <a:off x="-669600" y="1763999"/>
            <a:ext cx="288000" cy="1879200"/>
            <a:chOff x="-667814" y="1764387"/>
            <a:chExt cx="288032" cy="1880637"/>
          </a:xfrm>
        </p:grpSpPr>
        <p:cxnSp>
          <p:nvCxnSpPr>
            <p:cNvPr id="57" name="Straight Connector 56"/>
            <p:cNvCxnSpPr/>
            <p:nvPr userDrawn="1"/>
          </p:nvCxnSpPr>
          <p:spPr bwMode="gray">
            <a:xfrm rot="5400000" flipH="1" flipV="1">
              <a:off x="-523799" y="1624077"/>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userDrawn="1"/>
          </p:nvCxnSpPr>
          <p:spPr bwMode="gray">
            <a:xfrm rot="5400000" flipH="1">
              <a:off x="-634701" y="187528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userDrawn="1"/>
          </p:nvSpPr>
          <p:spPr bwMode="gray">
            <a:xfrm>
              <a:off x="-611904" y="2051178"/>
              <a:ext cx="176211" cy="1593846"/>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with subtitle</a:t>
              </a:r>
              <a:endParaRPr lang="de-DE" sz="1000">
                <a:solidFill>
                  <a:schemeClr val="accent6"/>
                </a:solidFill>
              </a:endParaRPr>
            </a:p>
          </p:txBody>
        </p:sp>
      </p:grpSp>
      <p:grpSp>
        <p:nvGrpSpPr>
          <p:cNvPr id="6" name="CA_marker_left_bottom_THM"/>
          <p:cNvGrpSpPr/>
          <p:nvPr userDrawn="1"/>
        </p:nvGrpSpPr>
        <p:grpSpPr bwMode="gray">
          <a:xfrm>
            <a:off x="-669600" y="4140001"/>
            <a:ext cx="288000" cy="1630801"/>
            <a:chOff x="-667814" y="4138377"/>
            <a:chExt cx="288032" cy="1629264"/>
          </a:xfrm>
        </p:grpSpPr>
        <p:cxnSp>
          <p:nvCxnSpPr>
            <p:cNvPr id="61" name="Straight Connector 60"/>
            <p:cNvCxnSpPr/>
            <p:nvPr userDrawn="1"/>
          </p:nvCxnSpPr>
          <p:spPr bwMode="gray">
            <a:xfrm rot="5400000" flipH="1" flipV="1">
              <a:off x="-523799" y="5623625"/>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userDrawn="1"/>
          </p:nvCxnSpPr>
          <p:spPr bwMode="gray">
            <a:xfrm rot="16200000" flipH="1" flipV="1">
              <a:off x="-634701" y="5656737"/>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userDrawn="1"/>
          </p:nvSpPr>
          <p:spPr bwMode="gray">
            <a:xfrm>
              <a:off x="-611903" y="4138377"/>
              <a:ext cx="176211" cy="1398000"/>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with THM</a:t>
              </a:r>
              <a:endParaRPr lang="de-DE" sz="1000">
                <a:solidFill>
                  <a:schemeClr val="accent6"/>
                </a:solidFill>
              </a:endParaRPr>
            </a:p>
          </p:txBody>
        </p:sp>
      </p:grpSp>
      <p:grpSp>
        <p:nvGrpSpPr>
          <p:cNvPr id="15" name="CA_marker_right_top_NST"/>
          <p:cNvGrpSpPr/>
          <p:nvPr userDrawn="1"/>
        </p:nvGrpSpPr>
        <p:grpSpPr bwMode="gray">
          <a:xfrm>
            <a:off x="10036800" y="1270800"/>
            <a:ext cx="288000" cy="1753199"/>
            <a:chOff x="10038191" y="1270000"/>
            <a:chExt cx="288032" cy="1752599"/>
          </a:xfrm>
        </p:grpSpPr>
        <p:cxnSp>
          <p:nvCxnSpPr>
            <p:cNvPr id="79" name="Straight Connector 78"/>
            <p:cNvCxnSpPr/>
            <p:nvPr userDrawn="1"/>
          </p:nvCxnSpPr>
          <p:spPr bwMode="gray">
            <a:xfrm rot="16200000" flipV="1">
              <a:off x="10182206" y="1129690"/>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userDrawn="1"/>
          </p:nvCxnSpPr>
          <p:spPr bwMode="gray">
            <a:xfrm rot="16200000">
              <a:off x="10071305" y="1380901"/>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userDrawn="1"/>
          </p:nvSpPr>
          <p:spPr bwMode="gray">
            <a:xfrm flipH="1">
              <a:off x="10094101" y="1556791"/>
              <a:ext cx="176211" cy="1465808"/>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no subtitle</a:t>
              </a:r>
              <a:endParaRPr lang="de-DE" sz="1000">
                <a:solidFill>
                  <a:schemeClr val="accent6"/>
                </a:solidFill>
              </a:endParaRPr>
            </a:p>
          </p:txBody>
        </p:sp>
      </p:grpSp>
      <p:grpSp>
        <p:nvGrpSpPr>
          <p:cNvPr id="9" name="CA_marker_right_bottom_NTHM"/>
          <p:cNvGrpSpPr/>
          <p:nvPr userDrawn="1"/>
        </p:nvGrpSpPr>
        <p:grpSpPr bwMode="gray">
          <a:xfrm>
            <a:off x="10036800" y="4770000"/>
            <a:ext cx="288000" cy="1529999"/>
            <a:chOff x="10038191" y="4770550"/>
            <a:chExt cx="288032" cy="1528650"/>
          </a:xfrm>
        </p:grpSpPr>
        <p:cxnSp>
          <p:nvCxnSpPr>
            <p:cNvPr id="76" name="Straight Connector 75"/>
            <p:cNvCxnSpPr/>
            <p:nvPr userDrawn="1"/>
          </p:nvCxnSpPr>
          <p:spPr bwMode="gray">
            <a:xfrm rot="16200000" flipV="1">
              <a:off x="10182206" y="615518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userDrawn="1"/>
          </p:nvCxnSpPr>
          <p:spPr bwMode="gray">
            <a:xfrm rot="5400000" flipV="1">
              <a:off x="10071305" y="6188296"/>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userDrawn="1"/>
          </p:nvSpPr>
          <p:spPr bwMode="gray">
            <a:xfrm flipH="1">
              <a:off x="10094100" y="4770550"/>
              <a:ext cx="176211" cy="1297385"/>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no THM</a:t>
              </a:r>
              <a:endParaRPr lang="de-DE" sz="1000">
                <a:solidFill>
                  <a:schemeClr val="accent6"/>
                </a:solidFill>
              </a:endParaRPr>
            </a:p>
          </p:txBody>
        </p:sp>
      </p:grpSp>
      <p:grpSp>
        <p:nvGrpSpPr>
          <p:cNvPr id="14" name="CA_marker_right_top_ST"/>
          <p:cNvGrpSpPr/>
          <p:nvPr userDrawn="1"/>
        </p:nvGrpSpPr>
        <p:grpSpPr bwMode="gray">
          <a:xfrm>
            <a:off x="10285200" y="1763999"/>
            <a:ext cx="288000" cy="1879200"/>
            <a:chOff x="10285784" y="1764387"/>
            <a:chExt cx="288032" cy="1880637"/>
          </a:xfrm>
        </p:grpSpPr>
        <p:cxnSp>
          <p:nvCxnSpPr>
            <p:cNvPr id="73" name="Straight Connector 72"/>
            <p:cNvCxnSpPr/>
            <p:nvPr userDrawn="1"/>
          </p:nvCxnSpPr>
          <p:spPr bwMode="gray">
            <a:xfrm rot="16200000" flipV="1">
              <a:off x="10429799" y="1624077"/>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userDrawn="1"/>
          </p:nvCxnSpPr>
          <p:spPr bwMode="gray">
            <a:xfrm rot="16200000">
              <a:off x="10318898" y="187528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userDrawn="1"/>
          </p:nvSpPr>
          <p:spPr bwMode="gray">
            <a:xfrm flipH="1">
              <a:off x="10341694" y="2051178"/>
              <a:ext cx="176211" cy="1593846"/>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with subtitle</a:t>
              </a:r>
              <a:endParaRPr lang="de-DE" sz="1000">
                <a:solidFill>
                  <a:schemeClr val="accent6"/>
                </a:solidFill>
              </a:endParaRPr>
            </a:p>
          </p:txBody>
        </p:sp>
      </p:grpSp>
      <p:grpSp>
        <p:nvGrpSpPr>
          <p:cNvPr id="8" name="CA_marker_right_bottom_THM"/>
          <p:cNvGrpSpPr/>
          <p:nvPr userDrawn="1"/>
        </p:nvGrpSpPr>
        <p:grpSpPr bwMode="gray">
          <a:xfrm>
            <a:off x="10285200" y="4140001"/>
            <a:ext cx="288000" cy="1630801"/>
            <a:chOff x="10285784" y="4138377"/>
            <a:chExt cx="288032" cy="1629264"/>
          </a:xfrm>
        </p:grpSpPr>
        <p:cxnSp>
          <p:nvCxnSpPr>
            <p:cNvPr id="70" name="Straight Connector 69"/>
            <p:cNvCxnSpPr/>
            <p:nvPr userDrawn="1"/>
          </p:nvCxnSpPr>
          <p:spPr bwMode="gray">
            <a:xfrm rot="16200000" flipV="1">
              <a:off x="10429799" y="5623625"/>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userDrawn="1"/>
          </p:nvCxnSpPr>
          <p:spPr bwMode="gray">
            <a:xfrm rot="5400000" flipV="1">
              <a:off x="10318898" y="5656737"/>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userDrawn="1"/>
          </p:nvSpPr>
          <p:spPr bwMode="gray">
            <a:xfrm flipH="1">
              <a:off x="10341693" y="4138377"/>
              <a:ext cx="176211" cy="1398000"/>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with THM</a:t>
              </a:r>
              <a:endParaRPr lang="de-DE" sz="1000">
                <a:solidFill>
                  <a:schemeClr val="accent6"/>
                </a:solidFill>
              </a:endParaRPr>
            </a:p>
          </p:txBody>
        </p:sp>
      </p:grpSp>
      <p:grpSp>
        <p:nvGrpSpPr>
          <p:cNvPr id="3" name="CA_marker_left_top_NST"/>
          <p:cNvGrpSpPr/>
          <p:nvPr userDrawn="1"/>
        </p:nvGrpSpPr>
        <p:grpSpPr bwMode="gray">
          <a:xfrm>
            <a:off x="-421200" y="1270800"/>
            <a:ext cx="288000" cy="1753199"/>
            <a:chOff x="-420221" y="1269999"/>
            <a:chExt cx="288032" cy="1752600"/>
          </a:xfrm>
        </p:grpSpPr>
        <p:cxnSp>
          <p:nvCxnSpPr>
            <p:cNvPr id="35" name="Straight Arrow Connector 34"/>
            <p:cNvCxnSpPr/>
            <p:nvPr userDrawn="1"/>
          </p:nvCxnSpPr>
          <p:spPr bwMode="gray">
            <a:xfrm rot="5400000" flipH="1">
              <a:off x="-387108" y="1380901"/>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bwMode="gray">
            <a:xfrm>
              <a:off x="-364311" y="1556791"/>
              <a:ext cx="176211" cy="1465808"/>
            </a:xfrm>
            <a:prstGeom prst="rect">
              <a:avLst/>
            </a:prstGeom>
            <a:noFill/>
          </p:spPr>
          <p:txBody>
            <a:bodyPr vert="vert" wrap="square" lIns="0" tIns="0" rIns="0" bIns="0" rtlCol="0" anchor="ctr">
              <a:noAutofit/>
            </a:bodyPr>
            <a:lstStyle/>
            <a:p>
              <a:pPr algn="l"/>
              <a:r>
                <a:rPr lang="en-US" sz="1000">
                  <a:solidFill>
                    <a:schemeClr val="accent6"/>
                  </a:solidFill>
                </a:rPr>
                <a:t>Content</a:t>
              </a:r>
              <a:r>
                <a:rPr lang="en-US" sz="1000" baseline="0">
                  <a:solidFill>
                    <a:schemeClr val="accent6"/>
                  </a:solidFill>
                </a:rPr>
                <a:t> area no subtitle</a:t>
              </a:r>
              <a:endParaRPr lang="de-DE" sz="1000">
                <a:solidFill>
                  <a:schemeClr val="accent6"/>
                </a:solidFill>
              </a:endParaRPr>
            </a:p>
          </p:txBody>
        </p:sp>
        <p:cxnSp>
          <p:nvCxnSpPr>
            <p:cNvPr id="87" name="Straight Connector 86"/>
            <p:cNvCxnSpPr/>
            <p:nvPr userDrawn="1"/>
          </p:nvCxnSpPr>
          <p:spPr bwMode="gray">
            <a:xfrm rot="5400000" flipH="1" flipV="1">
              <a:off x="-276206" y="112598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0" name="Slide Number Placeholder 19"/>
          <p:cNvSpPr>
            <a:spLocks noGrp="1"/>
          </p:cNvSpPr>
          <p:nvPr>
            <p:ph type="sldNum" sz="quarter" idx="11"/>
          </p:nvPr>
        </p:nvSpPr>
        <p:spPr>
          <a:xfrm>
            <a:off x="8114399" y="6426001"/>
            <a:ext cx="1522800" cy="216000"/>
          </a:xfrm>
        </p:spPr>
        <p:txBody>
          <a:bodyPr anchor="ctr"/>
          <a:lstStyle>
            <a:lvl1pPr>
              <a:defRPr sz="700">
                <a:solidFill>
                  <a:srgbClr val="003C50"/>
                </a:solidFill>
              </a:defRPr>
            </a:lvl1pPr>
          </a:lstStyle>
          <a:p>
            <a:endParaRPr lang="de-DE"/>
          </a:p>
          <a:p>
            <a:fld id="{24C420F5-194C-40F2-A080-C5F3EDD89037}" type="slidenum">
              <a:rPr lang="de-DE" smtClean="0"/>
              <a:pPr/>
              <a:t>‹#›</a:t>
            </a:fld>
            <a:endParaRPr lang="de-DE"/>
          </a:p>
        </p:txBody>
      </p:sp>
      <p:sp>
        <p:nvSpPr>
          <p:cNvPr id="88" name="header_box">
            <a:extLst>
              <a:ext uri="{FF2B5EF4-FFF2-40B4-BE49-F238E27FC236}">
                <a16:creationId xmlns:a16="http://schemas.microsoft.com/office/drawing/2014/main" id="{D550724F-2D95-4804-A0F3-9F15622FD50E}"/>
              </a:ext>
            </a:extLst>
          </p:cNvPr>
          <p:cNvSpPr>
            <a:spLocks noGrp="1"/>
          </p:cNvSpPr>
          <p:nvPr>
            <p:ph type="title"/>
          </p:nvPr>
        </p:nvSpPr>
        <p:spPr>
          <a:xfrm>
            <a:off x="266400" y="331200"/>
            <a:ext cx="9374401" cy="676800"/>
          </a:xfrm>
          <a:prstGeom prst="rect">
            <a:avLst/>
          </a:prstGeom>
        </p:spPr>
        <p:txBody>
          <a:bodyPr lIns="0" tIns="0" rIns="0" bIns="0" anchor="b"/>
          <a:lstStyle>
            <a:lvl1pPr>
              <a:defRPr sz="2200"/>
            </a:lvl1pPr>
          </a:lstStyle>
          <a:p>
            <a:r>
              <a:rPr lang="en-US"/>
              <a:t>Click to edit Master title style</a:t>
            </a:r>
          </a:p>
        </p:txBody>
      </p:sp>
      <p:sp>
        <p:nvSpPr>
          <p:cNvPr id="2" name="Footer Placeholder 1">
            <a:extLst>
              <a:ext uri="{FF2B5EF4-FFF2-40B4-BE49-F238E27FC236}">
                <a16:creationId xmlns:a16="http://schemas.microsoft.com/office/drawing/2014/main" id="{7CFC8430-0CD9-B9C3-5E01-12B5AACAE7EF}"/>
              </a:ext>
            </a:extLst>
          </p:cNvPr>
          <p:cNvSpPr>
            <a:spLocks noGrp="1"/>
          </p:cNvSpPr>
          <p:nvPr>
            <p:ph type="ftr" sz="quarter" idx="12"/>
          </p:nvPr>
        </p:nvSpPr>
        <p:spPr>
          <a:xfrm>
            <a:off x="270000" y="6534000"/>
            <a:ext cx="1522800" cy="108000"/>
          </a:xfrm>
        </p:spPr>
        <p:txBody>
          <a:bodyPr anchor="ctr"/>
          <a:lstStyle>
            <a:lvl1pPr>
              <a:defRPr sz="700">
                <a:solidFill>
                  <a:srgbClr val="003C50"/>
                </a:solidFill>
              </a:defRPr>
            </a:lvl1pPr>
          </a:lstStyle>
          <a:p>
            <a:r>
              <a:rPr lang="en-GB"/>
              <a:t>© 2024 d-fine</a:t>
            </a:r>
          </a:p>
        </p:txBody>
      </p:sp>
    </p:spTree>
    <p:extLst>
      <p:ext uri="{BB962C8B-B14F-4D97-AF65-F5344CB8AC3E}">
        <p14:creationId xmlns:p14="http://schemas.microsoft.com/office/powerpoint/2010/main" val="1194052702"/>
      </p:ext>
    </p:extLst>
  </p:cSld>
  <p:clrMapOvr>
    <a:masterClrMapping/>
  </p:clrMapOvr>
  <p:extLst>
    <p:ext uri="{DCECCB84-F9BA-43D5-87BE-67443E8EF086}">
      <p15:sldGuideLst xmlns:p15="http://schemas.microsoft.com/office/powerpoint/2012/main">
        <p15:guide id="2" pos="168" userDrawn="1">
          <p15:clr>
            <a:srgbClr val="A4A3A4"/>
          </p15:clr>
        </p15:guide>
        <p15:guide id="3" pos="6072" userDrawn="1">
          <p15:clr>
            <a:srgbClr val="A4A3A4"/>
          </p15:clr>
        </p15:guide>
        <p15:guide id="4" orient="horz" pos="800" userDrawn="1">
          <p15:clr>
            <a:srgbClr val="A4A3A4"/>
          </p15:clr>
        </p15:guide>
        <p15:guide id="5" orient="horz" pos="1110" userDrawn="1">
          <p15:clr>
            <a:srgbClr val="A4A3A4"/>
          </p15:clr>
        </p15:guide>
        <p15:guide id="6" orient="horz" pos="3633" userDrawn="1">
          <p15:clr>
            <a:srgbClr val="A4A3A4"/>
          </p15:clr>
        </p15:guide>
        <p15:guide id="7" orient="horz" pos="3968"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0" name="background"/>
          <p:cNvSpPr/>
          <p:nvPr userDrawn="1"/>
        </p:nvSpPr>
        <p:spPr bwMode="white">
          <a:xfrm>
            <a:off x="0" y="4"/>
            <a:ext cx="9906000" cy="685800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220868" rIns="469346" rtlCol="0" anchor="ctr"/>
          <a:lstStyle/>
          <a:p>
            <a:pPr algn="ctr"/>
            <a:endParaRPr lang="de-DE" sz="225">
              <a:solidFill>
                <a:schemeClr val="accent2"/>
              </a:solidFill>
              <a:latin typeface="+mn-lt"/>
            </a:endParaRPr>
          </a:p>
        </p:txBody>
      </p:sp>
      <p:sp>
        <p:nvSpPr>
          <p:cNvPr id="2" name="header_box"/>
          <p:cNvSpPr>
            <a:spLocks noGrp="1"/>
          </p:cNvSpPr>
          <p:nvPr>
            <p:ph type="title" hasCustomPrompt="1"/>
          </p:nvPr>
        </p:nvSpPr>
        <p:spPr bwMode="gray">
          <a:xfrm>
            <a:off x="608400" y="1245600"/>
            <a:ext cx="8686800" cy="489600"/>
          </a:xfrm>
          <a:prstGeom prst="rect">
            <a:avLst/>
          </a:prstGeom>
        </p:spPr>
        <p:txBody>
          <a:bodyPr lIns="0" tIns="0" rIns="0" bIns="0">
            <a:noAutofit/>
          </a:bodyPr>
          <a:lstStyle>
            <a:lvl1pPr>
              <a:defRPr sz="3200" baseline="0">
                <a:latin typeface="+mn-lt"/>
                <a:ea typeface="Roboto" panose="02000000000000000000" pitchFamily="2" charset="0"/>
              </a:defRPr>
            </a:lvl1pPr>
          </a:lstStyle>
          <a:p>
            <a:r>
              <a:rPr lang="de-DE" err="1"/>
              <a:t>Contact</a:t>
            </a:r>
            <a:r>
              <a:rPr lang="de-DE"/>
              <a:t> Page Title</a:t>
            </a:r>
          </a:p>
        </p:txBody>
      </p:sp>
      <p:cxnSp>
        <p:nvCxnSpPr>
          <p:cNvPr id="4" name="bottom_line"/>
          <p:cNvCxnSpPr/>
          <p:nvPr userDrawn="1"/>
        </p:nvCxnSpPr>
        <p:spPr bwMode="gray">
          <a:xfrm>
            <a:off x="609609" y="6375401"/>
            <a:ext cx="868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act_box"/>
          <p:cNvSpPr>
            <a:spLocks noGrp="1"/>
          </p:cNvSpPr>
          <p:nvPr>
            <p:ph type="body" sz="quarter" idx="10" hasCustomPrompt="1"/>
          </p:nvPr>
        </p:nvSpPr>
        <p:spPr bwMode="gray">
          <a:xfrm>
            <a:off x="609609" y="3965379"/>
            <a:ext cx="2540000" cy="2235199"/>
          </a:xfrm>
          <a:prstGeom prst="rect">
            <a:avLst/>
          </a:prstGeom>
        </p:spPr>
        <p:txBody>
          <a:bodyPr lIns="0" tIns="0" rIns="0" bIns="0" numCol="1" anchor="b" anchorCtr="0"/>
          <a:lstStyle>
            <a:lvl1pPr>
              <a:lnSpc>
                <a:spcPts val="1451"/>
              </a:lnSpc>
              <a:spcBef>
                <a:spcPts val="0"/>
              </a:spcBef>
              <a:defRPr sz="1000" b="0" baseline="0">
                <a:latin typeface="+mn-lt"/>
              </a:defRPr>
            </a:lvl1pPr>
            <a:lvl2pPr marL="0" indent="0">
              <a:lnSpc>
                <a:spcPts val="205"/>
              </a:lnSpc>
              <a:spcBef>
                <a:spcPts val="0"/>
              </a:spcBef>
              <a:defRPr sz="128"/>
            </a:lvl2pPr>
          </a:lstStyle>
          <a:p>
            <a:pPr lvl="0"/>
            <a:r>
              <a:rPr lang="en-US"/>
              <a:t>Dr. First Last</a:t>
            </a:r>
            <a:br>
              <a:rPr lang="en-US"/>
            </a:br>
            <a:r>
              <a:rPr lang="en-US"/>
              <a:t>Title</a:t>
            </a:r>
            <a:br>
              <a:rPr lang="en-US"/>
            </a:br>
            <a:r>
              <a:rPr lang="en-US"/>
              <a:t>+49 69-90737-fff</a:t>
            </a:r>
            <a:br>
              <a:rPr lang="en-US"/>
            </a:br>
            <a:r>
              <a:rPr lang="en-US"/>
              <a:t>+49 162-263-nnnn</a:t>
            </a:r>
            <a:br>
              <a:rPr lang="en-US"/>
            </a:br>
            <a:r>
              <a:rPr lang="en-US"/>
              <a:t>first.last@d-fine.de</a:t>
            </a:r>
            <a:br>
              <a:rPr lang="en-US"/>
            </a:br>
            <a:br>
              <a:rPr lang="en-US"/>
            </a:br>
            <a:r>
              <a:rPr lang="en-US"/>
              <a:t>First Last</a:t>
            </a:r>
            <a:br>
              <a:rPr lang="en-US"/>
            </a:br>
            <a:r>
              <a:rPr lang="en-US"/>
              <a:t>Title</a:t>
            </a:r>
            <a:br>
              <a:rPr lang="en-US"/>
            </a:br>
            <a:r>
              <a:rPr lang="en-US"/>
              <a:t>+49 89-790-8617-mmm</a:t>
            </a:r>
            <a:br>
              <a:rPr lang="en-US"/>
            </a:br>
            <a:r>
              <a:rPr lang="en-US"/>
              <a:t>+49 162-263-nnnn</a:t>
            </a:r>
            <a:br>
              <a:rPr lang="en-US"/>
            </a:br>
            <a:r>
              <a:rPr lang="en-US"/>
              <a:t>first.last@d-fine.de</a:t>
            </a:r>
          </a:p>
        </p:txBody>
      </p:sp>
      <p:sp>
        <p:nvSpPr>
          <p:cNvPr id="9" name="orange_bar"/>
          <p:cNvSpPr/>
          <p:nvPr userDrawn="1"/>
        </p:nvSpPr>
        <p:spPr bwMode="gray">
          <a:xfrm>
            <a:off x="609600" y="954000"/>
            <a:ext cx="406800" cy="6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25">
              <a:latin typeface="+mn-lt"/>
            </a:endParaRPr>
          </a:p>
        </p:txBody>
      </p:sp>
    </p:spTree>
    <p:extLst>
      <p:ext uri="{BB962C8B-B14F-4D97-AF65-F5344CB8AC3E}">
        <p14:creationId xmlns:p14="http://schemas.microsoft.com/office/powerpoint/2010/main" val="42378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ish">
    <p:bg bwMode="gray">
      <p:bgRef idx="1001">
        <a:schemeClr val="bg1"/>
      </p:bgRef>
    </p:bg>
    <p:spTree>
      <p:nvGrpSpPr>
        <p:cNvPr id="1" name=""/>
        <p:cNvGrpSpPr/>
        <p:nvPr/>
      </p:nvGrpSpPr>
      <p:grpSpPr>
        <a:xfrm>
          <a:off x="0" y="0"/>
          <a:ext cx="0" cy="0"/>
          <a:chOff x="0" y="0"/>
          <a:chExt cx="0" cy="0"/>
        </a:xfrm>
      </p:grpSpPr>
      <p:sp>
        <p:nvSpPr>
          <p:cNvPr id="38" name="background_finish"/>
          <p:cNvSpPr/>
          <p:nvPr userDrawn="1"/>
        </p:nvSpPr>
        <p:spPr bwMode="gray">
          <a:xfrm>
            <a:off x="0" y="0"/>
            <a:ext cx="9906000" cy="6858000"/>
          </a:xfrm>
          <a:prstGeom prst="rect">
            <a:avLst/>
          </a:prstGeom>
          <a:solidFill>
            <a:schemeClr val="dk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61283" rIns="130227" rtlCol="0" anchor="ctr"/>
          <a:lstStyle/>
          <a:p>
            <a:pPr algn="ctr"/>
            <a:endParaRPr lang="de-DE" sz="100">
              <a:solidFill>
                <a:schemeClr val="accent2"/>
              </a:solidFill>
              <a:latin typeface="+mn-lt"/>
            </a:endParaRPr>
          </a:p>
        </p:txBody>
      </p:sp>
      <p:sp>
        <p:nvSpPr>
          <p:cNvPr id="28" name="bottom_right_triangle_finish" hidden="1">
            <a:extLst>
              <a:ext uri="{FF2B5EF4-FFF2-40B4-BE49-F238E27FC236}">
                <a16:creationId xmlns:a16="http://schemas.microsoft.com/office/drawing/2014/main" id="{8C7B890C-C61C-4308-A2B9-F548EA682B46}"/>
              </a:ext>
            </a:extLst>
          </p:cNvPr>
          <p:cNvSpPr/>
          <p:nvPr userDrawn="1"/>
        </p:nvSpPr>
        <p:spPr bwMode="gray">
          <a:xfrm rot="16200000">
            <a:off x="5002122" y="1951332"/>
            <a:ext cx="5414099" cy="4398956"/>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
              <a:solidFill>
                <a:schemeClr val="accent2"/>
              </a:solidFill>
              <a:latin typeface="+mn-lt"/>
            </a:endParaRPr>
          </a:p>
        </p:txBody>
      </p:sp>
      <p:grpSp>
        <p:nvGrpSpPr>
          <p:cNvPr id="23" name="d-fine_light_English_old" hidden="1"/>
          <p:cNvGrpSpPr/>
          <p:nvPr userDrawn="1"/>
        </p:nvGrpSpPr>
        <p:grpSpPr>
          <a:xfrm>
            <a:off x="3196381" y="3317447"/>
            <a:ext cx="2701283" cy="502836"/>
            <a:chOff x="6606470" y="5697720"/>
            <a:chExt cx="2701283" cy="502836"/>
          </a:xfrm>
        </p:grpSpPr>
        <p:pic>
          <p:nvPicPr>
            <p:cNvPr id="24" name="d-fine_logo"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white">
            <a:xfrm>
              <a:off x="8497368" y="5697720"/>
              <a:ext cx="810385" cy="240805"/>
            </a:xfrm>
            <a:prstGeom prst="rect">
              <a:avLst/>
            </a:prstGeom>
          </p:spPr>
        </p:pic>
        <p:sp>
          <p:nvSpPr>
            <p:cNvPr id="25" name="d-fine_slogan" hidden="1"/>
            <p:cNvSpPr txBox="1"/>
            <p:nvPr userDrawn="1"/>
          </p:nvSpPr>
          <p:spPr bwMode="gray">
            <a:xfrm>
              <a:off x="6606470" y="6046668"/>
              <a:ext cx="2701283" cy="153888"/>
            </a:xfrm>
            <a:prstGeom prst="rect">
              <a:avLst/>
            </a:prstGeom>
            <a:noFill/>
          </p:spPr>
          <p:txBody>
            <a:bodyPr wrap="square" lIns="0" tIns="0" rIns="0" bIns="0" rtlCol="0" anchor="b" anchorCtr="0">
              <a:noAutofit/>
            </a:bodyPr>
            <a:lstStyle/>
            <a:p>
              <a:pPr algn="r"/>
              <a:r>
                <a:rPr lang="de-DE" sz="100" b="1" err="1">
                  <a:solidFill>
                    <a:schemeClr val="tx1"/>
                  </a:solidFill>
                  <a:latin typeface="+mn-lt"/>
                </a:rPr>
                <a:t>analytical</a:t>
              </a:r>
              <a:r>
                <a:rPr lang="de-DE" sz="100" b="1">
                  <a:solidFill>
                    <a:schemeClr val="tx1"/>
                  </a:solidFill>
                  <a:latin typeface="+mn-lt"/>
                </a:rPr>
                <a:t>. quantitative. </a:t>
              </a:r>
              <a:r>
                <a:rPr lang="de-DE" sz="100" b="1" err="1">
                  <a:solidFill>
                    <a:schemeClr val="tx1"/>
                  </a:solidFill>
                  <a:latin typeface="+mn-lt"/>
                </a:rPr>
                <a:t>tech</a:t>
              </a:r>
              <a:r>
                <a:rPr lang="de-DE" sz="100" b="1">
                  <a:solidFill>
                    <a:schemeClr val="tx1"/>
                  </a:solidFill>
                  <a:latin typeface="+mn-lt"/>
                </a:rPr>
                <a:t>.</a:t>
              </a:r>
            </a:p>
          </p:txBody>
        </p:sp>
      </p:grpSp>
      <p:pic>
        <p:nvPicPr>
          <p:cNvPr id="42" name="d-fine_dark_Italian"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21965" y="5353200"/>
            <a:ext cx="2373236" cy="849600"/>
          </a:xfrm>
          <a:prstGeom prst="rect">
            <a:avLst/>
          </a:prstGeom>
        </p:spPr>
      </p:pic>
      <p:pic>
        <p:nvPicPr>
          <p:cNvPr id="41" name="d-fine_light_Italian"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921965" y="5353200"/>
            <a:ext cx="2373236" cy="849600"/>
          </a:xfrm>
          <a:prstGeom prst="rect">
            <a:avLst/>
          </a:prstGeom>
        </p:spPr>
      </p:pic>
      <p:pic>
        <p:nvPicPr>
          <p:cNvPr id="32" name="d-fine_dark_English"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36799" y="5353200"/>
            <a:ext cx="1958400" cy="849600"/>
          </a:xfrm>
          <a:prstGeom prst="rect">
            <a:avLst/>
          </a:prstGeom>
          <a:solidFill>
            <a:schemeClr val="accent4"/>
          </a:solidFill>
        </p:spPr>
      </p:pic>
      <p:pic>
        <p:nvPicPr>
          <p:cNvPr id="33" name="d-fine_light_English"/>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336799" y="5353200"/>
            <a:ext cx="1958400" cy="849600"/>
          </a:xfrm>
          <a:prstGeom prst="rect">
            <a:avLst/>
          </a:prstGeom>
          <a:solidFill>
            <a:schemeClr val="bg1"/>
          </a:solidFill>
        </p:spPr>
      </p:pic>
      <p:pic>
        <p:nvPicPr>
          <p:cNvPr id="34" name="d-fine_dark_German" hidden="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786000" y="5353200"/>
            <a:ext cx="2512800" cy="849600"/>
          </a:xfrm>
          <a:prstGeom prst="rect">
            <a:avLst/>
          </a:prstGeom>
          <a:solidFill>
            <a:schemeClr val="accent4"/>
          </a:solidFill>
        </p:spPr>
      </p:pic>
      <p:pic>
        <p:nvPicPr>
          <p:cNvPr id="35" name="d-fine_light_German" hidden="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786000" y="5353200"/>
            <a:ext cx="2512800" cy="849600"/>
          </a:xfrm>
          <a:prstGeom prst="rect">
            <a:avLst/>
          </a:prstGeom>
          <a:solidFill>
            <a:schemeClr val="bg1"/>
          </a:solidFill>
        </p:spPr>
      </p:pic>
      <p:pic>
        <p:nvPicPr>
          <p:cNvPr id="27" name="d-fine_logo_only_light" hidden="1">
            <a:extLst>
              <a:ext uri="{FF2B5EF4-FFF2-40B4-BE49-F238E27FC236}">
                <a16:creationId xmlns:a16="http://schemas.microsoft.com/office/drawing/2014/main" id="{70D8B4CD-EF2F-4DB3-BD56-6A4244C0115F}"/>
              </a:ext>
            </a:extLst>
          </p:cNvPr>
          <p:cNvPicPr preferRelativeResize="0">
            <a:picLocks/>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30" name="d-fine_logo_only_dark" hidden="1">
            <a:extLst>
              <a:ext uri="{FF2B5EF4-FFF2-40B4-BE49-F238E27FC236}">
                <a16:creationId xmlns:a16="http://schemas.microsoft.com/office/drawing/2014/main" id="{EA5AC6E8-8680-4663-8D04-290512F99908}"/>
              </a:ext>
            </a:extLst>
          </p:cNvPr>
          <p:cNvPicPr preferRelativeResize="0">
            <a:picLocks/>
          </p:cNvPicPr>
          <p:nvPr userDrawn="1"/>
        </p:nvPicPr>
        <p:blipFill>
          <a:blip r:embed="rId10">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4" name="d-fine_light_logo_slogan_Italian" hidden="1"/>
          <p:cNvPicPr>
            <a:picLocks/>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5" name="d-fine_dark_logo_slogan_Italian" hidden="1"/>
          <p:cNvPicPr>
            <a:picLocks/>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29" name="d-fine_light_logo_slogan_English" hidden="1">
            <a:extLst>
              <a:ext uri="{FF2B5EF4-FFF2-40B4-BE49-F238E27FC236}">
                <a16:creationId xmlns:a16="http://schemas.microsoft.com/office/drawing/2014/main" id="{60324876-845F-441A-AB02-A9FCCC1DDDD0}"/>
              </a:ext>
            </a:extLst>
          </p:cNvPr>
          <p:cNvPicPr preferRelativeResize="0">
            <a:picLocks/>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31" name="d-fine_dark_logo_slogan_English" hidden="1">
            <a:extLst>
              <a:ext uri="{FF2B5EF4-FFF2-40B4-BE49-F238E27FC236}">
                <a16:creationId xmlns:a16="http://schemas.microsoft.com/office/drawing/2014/main" id="{CDE2DF44-FF16-4954-9F9B-8A86DFDD0D46}"/>
              </a:ext>
            </a:extLst>
          </p:cNvPr>
          <p:cNvPicPr preferRelativeResize="0">
            <a:picLocks/>
          </p:cNvPicPr>
          <p:nvPr userDrawn="1"/>
        </p:nvPicPr>
        <p:blipFill>
          <a:blip r:embed="rId14">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36" name="d-fine_light_logo_slogan_German" hidden="1">
            <a:extLst>
              <a:ext uri="{FF2B5EF4-FFF2-40B4-BE49-F238E27FC236}">
                <a16:creationId xmlns:a16="http://schemas.microsoft.com/office/drawing/2014/main" id="{74D028E6-ACF0-4708-BCAF-A1C645A8187B}"/>
              </a:ext>
            </a:extLst>
          </p:cNvPr>
          <p:cNvPicPr preferRelativeResize="0">
            <a:picLocks/>
          </p:cNvPicPr>
          <p:nvPr userDrawn="1"/>
        </p:nvPicPr>
        <p:blipFill>
          <a:blip r:embed="rId15">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37" name="d-fine_dark_logo_slogan_German" hidden="1">
            <a:extLst>
              <a:ext uri="{FF2B5EF4-FFF2-40B4-BE49-F238E27FC236}">
                <a16:creationId xmlns:a16="http://schemas.microsoft.com/office/drawing/2014/main" id="{95DD607C-1A52-4341-ABEC-91DD52BC80B6}"/>
              </a:ext>
            </a:extLst>
          </p:cNvPr>
          <p:cNvPicPr preferRelativeResize="0">
            <a:picLocks/>
          </p:cNvPicPr>
          <p:nvPr userDrawn="1"/>
        </p:nvPicPr>
        <p:blipFill>
          <a:blip r:embed="rId16">
            <a:extLst>
              <a:ext uri="{28A0092B-C50C-407E-A947-70E740481C1C}">
                <a14:useLocalDpi xmlns:a14="http://schemas.microsoft.com/office/drawing/2010/main" val="0"/>
              </a:ext>
            </a:extLst>
          </a:blip>
          <a:stretch>
            <a:fillRect/>
          </a:stretch>
        </p:blipFill>
        <p:spPr>
          <a:xfrm>
            <a:off x="0" y="0"/>
            <a:ext cx="0" cy="0"/>
          </a:xfrm>
          <a:prstGeom prst="rect">
            <a:avLst/>
          </a:prstGeom>
        </p:spPr>
      </p:pic>
      <p:pic>
        <p:nvPicPr>
          <p:cNvPr id="10" name="d-fine_personal_layout_Italian"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86000" y="5353200"/>
            <a:ext cx="2512800" cy="1107154"/>
          </a:xfrm>
          <a:prstGeom prst="rect">
            <a:avLst/>
          </a:prstGeom>
        </p:spPr>
      </p:pic>
      <p:pic>
        <p:nvPicPr>
          <p:cNvPr id="45" name="d-fine_personal_layout_German" hidden="1">
            <a:extLst>
              <a:ext uri="{FF2B5EF4-FFF2-40B4-BE49-F238E27FC236}">
                <a16:creationId xmlns:a16="http://schemas.microsoft.com/office/drawing/2014/main" id="{913F4C77-521C-4BBF-84C6-0BFFCF1D6BE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786000" y="5353200"/>
            <a:ext cx="2512800" cy="1045085"/>
          </a:xfrm>
          <a:prstGeom prst="rect">
            <a:avLst/>
          </a:prstGeom>
        </p:spPr>
      </p:pic>
      <p:pic>
        <p:nvPicPr>
          <p:cNvPr id="47" name="d-fine_personal_layout_English" hidden="1">
            <a:extLst>
              <a:ext uri="{FF2B5EF4-FFF2-40B4-BE49-F238E27FC236}">
                <a16:creationId xmlns:a16="http://schemas.microsoft.com/office/drawing/2014/main" id="{A2DAE8F8-6BCB-4CE4-BE57-0BA92BB9979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336799" y="5353201"/>
            <a:ext cx="1958400" cy="1048481"/>
          </a:xfrm>
          <a:prstGeom prst="rect">
            <a:avLst/>
          </a:prstGeom>
        </p:spPr>
      </p:pic>
      <p:sp>
        <p:nvSpPr>
          <p:cNvPr id="39" name="top_right_triangle_finish"/>
          <p:cNvSpPr/>
          <p:nvPr userDrawn="1"/>
        </p:nvSpPr>
        <p:spPr bwMode="gray">
          <a:xfrm rot="10800000">
            <a:off x="6094800" y="0"/>
            <a:ext cx="3808800" cy="3808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4">
              <a:latin typeface="+mn-lt"/>
            </a:endParaRPr>
          </a:p>
        </p:txBody>
      </p:sp>
      <p:sp>
        <p:nvSpPr>
          <p:cNvPr id="26" name="top_left_triangle_finish" hidden="1">
            <a:extLst>
              <a:ext uri="{FF2B5EF4-FFF2-40B4-BE49-F238E27FC236}">
                <a16:creationId xmlns:a16="http://schemas.microsoft.com/office/drawing/2014/main" id="{2EA26E03-182B-4899-A863-C82B5D5DA9C1}"/>
              </a:ext>
            </a:extLst>
          </p:cNvPr>
          <p:cNvSpPr/>
          <p:nvPr userDrawn="1"/>
        </p:nvSpPr>
        <p:spPr bwMode="gray">
          <a:xfrm rot="5400000">
            <a:off x="-139581" y="139585"/>
            <a:ext cx="1488877" cy="12097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
              <a:solidFill>
                <a:schemeClr val="accent2"/>
              </a:solidFill>
              <a:latin typeface="Roboto" panose="02000000000000000000" pitchFamily="2" charset="0"/>
              <a:ea typeface="Roboto" panose="02000000000000000000" pitchFamily="2" charset="0"/>
            </a:endParaRPr>
          </a:p>
        </p:txBody>
      </p:sp>
      <p:grpSp>
        <p:nvGrpSpPr>
          <p:cNvPr id="3" name="office_locations_group"/>
          <p:cNvGrpSpPr/>
          <p:nvPr userDrawn="1"/>
        </p:nvGrpSpPr>
        <p:grpSpPr>
          <a:xfrm>
            <a:off x="609600" y="4555980"/>
            <a:ext cx="5450539" cy="1653580"/>
            <a:chOff x="609601" y="4555982"/>
            <a:chExt cx="5450539" cy="1653578"/>
          </a:xfrm>
        </p:grpSpPr>
        <p:sp>
          <p:nvSpPr>
            <p:cNvPr id="50" name="office_locations_10"/>
            <p:cNvSpPr txBox="1"/>
            <p:nvPr/>
          </p:nvSpPr>
          <p:spPr bwMode="gray">
            <a:xfrm>
              <a:off x="3334869" y="6071061"/>
              <a:ext cx="1362635"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Zurich</a:t>
              </a:r>
            </a:p>
          </p:txBody>
        </p:sp>
        <p:sp>
          <p:nvSpPr>
            <p:cNvPr id="51" name="office_locations_9"/>
            <p:cNvSpPr txBox="1"/>
            <p:nvPr/>
          </p:nvSpPr>
          <p:spPr bwMode="gray">
            <a:xfrm>
              <a:off x="1972236" y="6071061"/>
              <a:ext cx="1362635"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Vienna</a:t>
              </a:r>
            </a:p>
          </p:txBody>
        </p:sp>
        <p:sp>
          <p:nvSpPr>
            <p:cNvPr id="52" name="office_locations_8"/>
            <p:cNvSpPr txBox="1"/>
            <p:nvPr userDrawn="1"/>
          </p:nvSpPr>
          <p:spPr bwMode="gray">
            <a:xfrm>
              <a:off x="609601" y="6071061"/>
              <a:ext cx="1362635"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Utrecht</a:t>
              </a:r>
            </a:p>
          </p:txBody>
        </p:sp>
        <p:sp>
          <p:nvSpPr>
            <p:cNvPr id="48" name="office_locations_7"/>
            <p:cNvSpPr txBox="1"/>
            <p:nvPr/>
          </p:nvSpPr>
          <p:spPr bwMode="gray">
            <a:xfrm>
              <a:off x="4697505" y="5644526"/>
              <a:ext cx="1362635"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Stockholm</a:t>
              </a:r>
            </a:p>
          </p:txBody>
        </p:sp>
        <p:sp>
          <p:nvSpPr>
            <p:cNvPr id="44" name="office_locations_6"/>
            <p:cNvSpPr txBox="1"/>
            <p:nvPr/>
          </p:nvSpPr>
          <p:spPr bwMode="gray">
            <a:xfrm>
              <a:off x="3334869" y="5644526"/>
              <a:ext cx="1362634"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Munich</a:t>
              </a:r>
            </a:p>
          </p:txBody>
        </p:sp>
        <p:sp>
          <p:nvSpPr>
            <p:cNvPr id="49" name="office_locations_5"/>
            <p:cNvSpPr txBox="1"/>
            <p:nvPr/>
          </p:nvSpPr>
          <p:spPr bwMode="gray">
            <a:xfrm>
              <a:off x="1972235" y="5644526"/>
              <a:ext cx="1362634"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Milan</a:t>
              </a:r>
            </a:p>
          </p:txBody>
        </p:sp>
        <p:sp>
          <p:nvSpPr>
            <p:cNvPr id="46" name="office_locations_4"/>
            <p:cNvSpPr txBox="1"/>
            <p:nvPr/>
          </p:nvSpPr>
          <p:spPr bwMode="gray">
            <a:xfrm>
              <a:off x="609601" y="5644526"/>
              <a:ext cx="1362634"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a:ln>
                    <a:noFill/>
                  </a:ln>
                  <a:solidFill>
                    <a:schemeClr val="accent6"/>
                  </a:solidFill>
                  <a:effectLst/>
                  <a:uLnTx/>
                  <a:uFillTx/>
                  <a:latin typeface="+mn-lt"/>
                  <a:ea typeface="+mn-ea"/>
                  <a:cs typeface="+mn-cs"/>
                </a:rPr>
                <a:t>Hamburg</a:t>
              </a:r>
              <a:endParaRPr kumimoji="0" lang="de-DE" sz="900" b="1" i="0" u="none" strike="noStrike" kern="1200" cap="none" spc="0" normalizeH="0" baseline="0" noProof="0">
                <a:ln>
                  <a:noFill/>
                </a:ln>
                <a:solidFill>
                  <a:schemeClr val="accent6"/>
                </a:solidFill>
                <a:effectLst/>
                <a:uLnTx/>
                <a:uFillTx/>
                <a:latin typeface="+mn-lt"/>
                <a:ea typeface="+mn-ea"/>
                <a:cs typeface="+mn-cs"/>
              </a:endParaRPr>
            </a:p>
          </p:txBody>
        </p:sp>
        <p:sp>
          <p:nvSpPr>
            <p:cNvPr id="53" name="office_locations_3">
              <a:extLst>
                <a:ext uri="{FF2B5EF4-FFF2-40B4-BE49-F238E27FC236}">
                  <a16:creationId xmlns:a16="http://schemas.microsoft.com/office/drawing/2014/main" id="{F28AD8B5-0642-41BB-BBAB-46C0EF69D627}"/>
                </a:ext>
              </a:extLst>
            </p:cNvPr>
            <p:cNvSpPr txBox="1"/>
            <p:nvPr/>
          </p:nvSpPr>
          <p:spPr bwMode="gray">
            <a:xfrm>
              <a:off x="4697503" y="5217991"/>
              <a:ext cx="1362634"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900" b="1" i="0" u="none" strike="noStrike" kern="1200" cap="none" spc="0" normalizeH="0" baseline="0" noProof="0">
                  <a:ln>
                    <a:noFill/>
                  </a:ln>
                  <a:solidFill>
                    <a:schemeClr val="accent6"/>
                  </a:solidFill>
                  <a:effectLst/>
                  <a:uLnTx/>
                  <a:uFillTx/>
                  <a:latin typeface="+mn-lt"/>
                  <a:ea typeface="+mn-ea"/>
                  <a:cs typeface="+mn-cs"/>
                </a:rPr>
                <a:t>Frankfurt</a:t>
              </a:r>
              <a:endParaRPr kumimoji="0" lang="de-DE" sz="900" b="1" i="0" u="none" strike="noStrike" kern="1200" cap="none" spc="0" normalizeH="0" baseline="0" noProof="0">
                <a:ln>
                  <a:noFill/>
                </a:ln>
                <a:solidFill>
                  <a:schemeClr val="accent6"/>
                </a:solidFill>
                <a:effectLst/>
                <a:uLnTx/>
                <a:uFillTx/>
                <a:latin typeface="+mn-lt"/>
                <a:ea typeface="+mn-ea"/>
                <a:cs typeface="+mn-cs"/>
              </a:endParaRPr>
            </a:p>
          </p:txBody>
        </p:sp>
        <p:sp>
          <p:nvSpPr>
            <p:cNvPr id="56" name="office_locations_2"/>
            <p:cNvSpPr txBox="1"/>
            <p:nvPr/>
          </p:nvSpPr>
          <p:spPr bwMode="gray">
            <a:xfrm>
              <a:off x="3334869" y="5217991"/>
              <a:ext cx="1362634"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Dusseldorf</a:t>
              </a:r>
            </a:p>
          </p:txBody>
        </p:sp>
        <p:sp>
          <p:nvSpPr>
            <p:cNvPr id="55" name="office_locations_1"/>
            <p:cNvSpPr txBox="1"/>
            <p:nvPr userDrawn="1"/>
          </p:nvSpPr>
          <p:spPr bwMode="gray">
            <a:xfrm>
              <a:off x="1972235" y="5217991"/>
              <a:ext cx="1362634"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6"/>
                  </a:solidFill>
                  <a:effectLst/>
                  <a:uLnTx/>
                  <a:uFillTx/>
                  <a:latin typeface="+mn-lt"/>
                  <a:ea typeface="+mn-ea"/>
                  <a:cs typeface="+mn-cs"/>
                </a:rPr>
                <a:t>Berlin</a:t>
              </a:r>
            </a:p>
          </p:txBody>
        </p:sp>
        <p:sp>
          <p:nvSpPr>
            <p:cNvPr id="54" name="office_locations_current"/>
            <p:cNvSpPr txBox="1"/>
            <p:nvPr userDrawn="1"/>
          </p:nvSpPr>
          <p:spPr bwMode="gray">
            <a:xfrm>
              <a:off x="609601" y="5217991"/>
              <a:ext cx="1362634" cy="138499"/>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900" b="1" i="0" u="none" strike="noStrike" kern="1200" cap="none" spc="0" normalizeH="0" baseline="0" noProof="0">
                  <a:ln>
                    <a:noFill/>
                  </a:ln>
                  <a:solidFill>
                    <a:schemeClr val="accent1"/>
                  </a:solidFill>
                  <a:effectLst/>
                  <a:uLnTx/>
                  <a:uFillTx/>
                  <a:latin typeface="+mn-lt"/>
                  <a:ea typeface="+mn-ea"/>
                  <a:cs typeface="+mn-cs"/>
                </a:rPr>
                <a:t>London</a:t>
              </a:r>
            </a:p>
          </p:txBody>
        </p:sp>
        <p:sp>
          <p:nvSpPr>
            <p:cNvPr id="58" name="office_locations_display"/>
            <p:cNvSpPr txBox="1"/>
            <p:nvPr/>
          </p:nvSpPr>
          <p:spPr bwMode="gray">
            <a:xfrm>
              <a:off x="609601" y="4555982"/>
              <a:ext cx="1492240" cy="553997"/>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900" b="0" i="0" u="none" strike="noStrike" kern="1200" cap="none" spc="0" normalizeH="0" baseline="0" noProof="0">
                  <a:ln>
                    <a:noFill/>
                  </a:ln>
                  <a:solidFill>
                    <a:schemeClr val="accent6"/>
                  </a:solidFill>
                  <a:effectLst/>
                  <a:uLnTx/>
                  <a:uFillTx/>
                  <a:latin typeface="+mn-lt"/>
                  <a:ea typeface="+mn-ea"/>
                  <a:cs typeface="+mn-cs"/>
                </a:rPr>
                <a:t>d-fine Ltd</a:t>
              </a:r>
            </a:p>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900" b="0" i="0" u="none" strike="noStrike" kern="1200" cap="none" spc="0" normalizeH="0" baseline="0" noProof="0">
                  <a:ln>
                    <a:noFill/>
                  </a:ln>
                  <a:solidFill>
                    <a:schemeClr val="accent6"/>
                  </a:solidFill>
                  <a:effectLst/>
                  <a:uLnTx/>
                  <a:uFillTx/>
                  <a:latin typeface="+mn-lt"/>
                  <a:ea typeface="+mn-ea"/>
                  <a:cs typeface="+mn-cs"/>
                </a:rPr>
                <a:t>14 Aldermanbury Square</a:t>
              </a:r>
            </a:p>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900" b="0" i="0" u="none" strike="noStrike" kern="1200" cap="none" spc="0" normalizeH="0" baseline="0" noProof="0">
                  <a:ln>
                    <a:noFill/>
                  </a:ln>
                  <a:solidFill>
                    <a:schemeClr val="accent6"/>
                  </a:solidFill>
                  <a:effectLst/>
                  <a:uLnTx/>
                  <a:uFillTx/>
                  <a:latin typeface="+mn-lt"/>
                  <a:ea typeface="+mn-ea"/>
                  <a:cs typeface="+mn-cs"/>
                </a:rPr>
                <a:t>London, EC2V 7HR</a:t>
              </a:r>
            </a:p>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900" b="0" i="0" u="none" strike="noStrike" kern="1200" cap="none" spc="0" normalizeH="0" baseline="0" noProof="0">
                  <a:ln>
                    <a:noFill/>
                  </a:ln>
                  <a:solidFill>
                    <a:schemeClr val="accent6"/>
                  </a:solidFill>
                  <a:effectLst/>
                  <a:uLnTx/>
                  <a:uFillTx/>
                  <a:latin typeface="+mn-lt"/>
                  <a:ea typeface="+mn-ea"/>
                  <a:cs typeface="+mn-cs"/>
                </a:rPr>
                <a:t>United Kingdom</a:t>
              </a:r>
              <a:endParaRPr kumimoji="0" lang="de-DE" sz="900" b="0" i="0" u="none" strike="noStrike" kern="1200" cap="none" spc="0" normalizeH="0" baseline="0" noProof="0">
                <a:ln>
                  <a:noFill/>
                </a:ln>
                <a:solidFill>
                  <a:schemeClr val="accent6"/>
                </a:solidFill>
                <a:effectLst/>
                <a:uLnTx/>
                <a:uFillTx/>
                <a:latin typeface="+mn-lt"/>
                <a:ea typeface="+mn-ea"/>
                <a:cs typeface="+mn-cs"/>
              </a:endParaRPr>
            </a:p>
          </p:txBody>
        </p:sp>
      </p:grpSp>
      <p:sp>
        <p:nvSpPr>
          <p:cNvPr id="57" name="head_office"/>
          <p:cNvSpPr txBox="1"/>
          <p:nvPr/>
        </p:nvSpPr>
        <p:spPr bwMode="gray">
          <a:xfrm>
            <a:off x="609600" y="6497596"/>
            <a:ext cx="5450400" cy="107722"/>
          </a:xfrm>
          <a:prstGeom prst="rect">
            <a:avLst/>
          </a:prstGeom>
          <a:noFill/>
        </p:spPr>
        <p:txBody>
          <a:bodyPr wrap="square" lIns="0" tIns="0" rIns="0" bIns="0" numCol="1" rtlCol="0" anchor="b">
            <a:spAutoFit/>
          </a:bodyPr>
          <a:lstStyle/>
          <a:p>
            <a:pPr marL="0" marR="0" lvl="0" indent="0" algn="l" defTabSz="2506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700" b="1" i="0" u="none" strike="noStrike" kern="1200" cap="none" spc="0" normalizeH="0" baseline="0" noProof="0">
                <a:ln>
                  <a:noFill/>
                </a:ln>
                <a:solidFill>
                  <a:schemeClr val="accent6"/>
                </a:solidFill>
                <a:effectLst/>
                <a:uLnTx/>
                <a:uFillTx/>
              </a:rPr>
              <a:t>d-fine Ltd </a:t>
            </a:r>
            <a:r>
              <a:rPr kumimoji="0" lang="de-DE" sz="700" b="0" i="0" u="none" strike="noStrike" kern="1200" cap="none" spc="0" normalizeH="0" baseline="0" noProof="0">
                <a:ln>
                  <a:noFill/>
                </a:ln>
                <a:solidFill>
                  <a:schemeClr val="accent6"/>
                </a:solidFill>
                <a:effectLst/>
                <a:uLnTx/>
                <a:uFillTx/>
              </a:rPr>
              <a:t>|14 Aldermanbury Square London | EC2V 7HR</a:t>
            </a:r>
          </a:p>
        </p:txBody>
      </p:sp>
    </p:spTree>
    <p:extLst>
      <p:ext uri="{BB962C8B-B14F-4D97-AF65-F5344CB8AC3E}">
        <p14:creationId xmlns:p14="http://schemas.microsoft.com/office/powerpoint/2010/main" val="296596693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cxnSp>
        <p:nvCxnSpPr>
          <p:cNvPr id="10" name="top_line"/>
          <p:cNvCxnSpPr/>
          <p:nvPr userDrawn="1"/>
        </p:nvCxnSpPr>
        <p:spPr bwMode="gray">
          <a:xfrm>
            <a:off x="266400" y="1144800"/>
            <a:ext cx="9372600" cy="0"/>
          </a:xfrm>
          <a:prstGeom prst="line">
            <a:avLst/>
          </a:prstGeom>
          <a:ln>
            <a:solidFill>
              <a:srgbClr val="003C50"/>
            </a:solidFill>
          </a:ln>
        </p:spPr>
        <p:style>
          <a:lnRef idx="1">
            <a:schemeClr val="accent1"/>
          </a:lnRef>
          <a:fillRef idx="0">
            <a:schemeClr val="accent1"/>
          </a:fillRef>
          <a:effectRef idx="0">
            <a:schemeClr val="accent1"/>
          </a:effectRef>
          <a:fontRef idx="minor">
            <a:schemeClr val="tx1"/>
          </a:fontRef>
        </p:style>
      </p:cxnSp>
      <p:cxnSp>
        <p:nvCxnSpPr>
          <p:cNvPr id="13" name="bottom_line"/>
          <p:cNvCxnSpPr/>
          <p:nvPr userDrawn="1"/>
        </p:nvCxnSpPr>
        <p:spPr bwMode="gray">
          <a:xfrm>
            <a:off x="266400" y="6375599"/>
            <a:ext cx="9372600" cy="0"/>
          </a:xfrm>
          <a:prstGeom prst="line">
            <a:avLst/>
          </a:prstGeom>
          <a:ln>
            <a:solidFill>
              <a:srgbClr val="003C50"/>
            </a:solidFill>
          </a:ln>
        </p:spPr>
        <p:style>
          <a:lnRef idx="1">
            <a:schemeClr val="accent1"/>
          </a:lnRef>
          <a:fillRef idx="0">
            <a:schemeClr val="accent1"/>
          </a:fillRef>
          <a:effectRef idx="0">
            <a:schemeClr val="accent1"/>
          </a:effectRef>
          <a:fontRef idx="minor">
            <a:schemeClr val="tx1"/>
          </a:fontRef>
        </p:style>
      </p:cxnSp>
      <p:grpSp>
        <p:nvGrpSpPr>
          <p:cNvPr id="16" name="CA_marker_top_left"/>
          <p:cNvGrpSpPr/>
          <p:nvPr userDrawn="1"/>
        </p:nvGrpSpPr>
        <p:grpSpPr bwMode="gray">
          <a:xfrm>
            <a:off x="266401" y="-388800"/>
            <a:ext cx="871719" cy="288000"/>
            <a:chOff x="266700" y="-387424"/>
            <a:chExt cx="808548" cy="288032"/>
          </a:xfrm>
        </p:grpSpPr>
        <p:cxnSp>
          <p:nvCxnSpPr>
            <p:cNvPr id="5" name="Straight Connector 4"/>
            <p:cNvCxnSpPr/>
            <p:nvPr userDrawn="1"/>
          </p:nvCxnSpPr>
          <p:spPr bwMode="gray">
            <a:xfrm flipH="1" flipV="1">
              <a:off x="266700"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bwMode="gray">
            <a:xfrm>
              <a:off x="526604" y="-305970"/>
              <a:ext cx="548644" cy="125113"/>
            </a:xfrm>
            <a:prstGeom prst="rect">
              <a:avLst/>
            </a:prstGeom>
            <a:noFill/>
          </p:spPr>
          <p:txBody>
            <a:bodyPr wrap="none" lIns="0" tIns="0" rIns="0" bIns="0" rtlCol="0" anchor="ctr">
              <a:spAutoFit/>
            </a:bodyPr>
            <a:lstStyle/>
            <a:p>
              <a:r>
                <a:rPr lang="en-US" sz="813">
                  <a:solidFill>
                    <a:schemeClr val="accent6"/>
                  </a:solidFill>
                </a:rPr>
                <a:t>Content</a:t>
              </a:r>
              <a:r>
                <a:rPr lang="en-US" sz="813" baseline="0">
                  <a:solidFill>
                    <a:schemeClr val="accent6"/>
                  </a:solidFill>
                </a:rPr>
                <a:t> area</a:t>
              </a:r>
              <a:endParaRPr lang="de-DE" sz="813">
                <a:solidFill>
                  <a:schemeClr val="accent6"/>
                </a:solidFill>
              </a:endParaRPr>
            </a:p>
          </p:txBody>
        </p:sp>
      </p:grpSp>
      <p:grpSp>
        <p:nvGrpSpPr>
          <p:cNvPr id="21" name="CA_marker_bottom_left"/>
          <p:cNvGrpSpPr/>
          <p:nvPr userDrawn="1"/>
        </p:nvGrpSpPr>
        <p:grpSpPr bwMode="gray">
          <a:xfrm>
            <a:off x="266401" y="6958800"/>
            <a:ext cx="871719" cy="288000"/>
            <a:chOff x="266699" y="-387424"/>
            <a:chExt cx="808552" cy="288032"/>
          </a:xfrm>
        </p:grpSpPr>
        <p:cxnSp>
          <p:nvCxnSpPr>
            <p:cNvPr id="22" name="Straight Connector 21"/>
            <p:cNvCxnSpPr/>
            <p:nvPr userDrawn="1"/>
          </p:nvCxnSpPr>
          <p:spPr bwMode="gray">
            <a:xfrm flipH="1" flipV="1">
              <a:off x="266699"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bwMode="gray">
            <a:xfrm>
              <a:off x="526604" y="-305970"/>
              <a:ext cx="548647" cy="125113"/>
            </a:xfrm>
            <a:prstGeom prst="rect">
              <a:avLst/>
            </a:prstGeom>
            <a:noFill/>
          </p:spPr>
          <p:txBody>
            <a:bodyPr wrap="none" lIns="0" tIns="0" rIns="0" bIns="0" rtlCol="0" anchor="ctr">
              <a:spAutoFit/>
            </a:bodyPr>
            <a:lstStyle/>
            <a:p>
              <a:r>
                <a:rPr lang="en-US" sz="813">
                  <a:solidFill>
                    <a:schemeClr val="accent6"/>
                  </a:solidFill>
                </a:rPr>
                <a:t>Content</a:t>
              </a:r>
              <a:r>
                <a:rPr lang="en-US" sz="813" baseline="0">
                  <a:solidFill>
                    <a:schemeClr val="accent6"/>
                  </a:solidFill>
                </a:rPr>
                <a:t> area</a:t>
              </a:r>
              <a:endParaRPr lang="de-DE" sz="813">
                <a:solidFill>
                  <a:schemeClr val="accent6"/>
                </a:solidFill>
              </a:endParaRPr>
            </a:p>
          </p:txBody>
        </p:sp>
      </p:grpSp>
      <p:grpSp>
        <p:nvGrpSpPr>
          <p:cNvPr id="37" name="CA_marker_top_right"/>
          <p:cNvGrpSpPr/>
          <p:nvPr userDrawn="1"/>
        </p:nvGrpSpPr>
        <p:grpSpPr bwMode="gray">
          <a:xfrm flipH="1">
            <a:off x="8650799" y="-388800"/>
            <a:ext cx="993600" cy="288000"/>
            <a:chOff x="266699" y="-387424"/>
            <a:chExt cx="1029346" cy="288032"/>
          </a:xfrm>
        </p:grpSpPr>
        <p:cxnSp>
          <p:nvCxnSpPr>
            <p:cNvPr id="38" name="Straight Connector 37"/>
            <p:cNvCxnSpPr/>
            <p:nvPr userDrawn="1"/>
          </p:nvCxnSpPr>
          <p:spPr bwMode="gray">
            <a:xfrm flipH="1" flipV="1">
              <a:off x="266699"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userDrawn="1"/>
          </p:nvSpPr>
          <p:spPr bwMode="gray">
            <a:xfrm>
              <a:off x="683256" y="-305964"/>
              <a:ext cx="612789" cy="125113"/>
            </a:xfrm>
            <a:prstGeom prst="rect">
              <a:avLst/>
            </a:prstGeom>
            <a:noFill/>
          </p:spPr>
          <p:txBody>
            <a:bodyPr wrap="none" lIns="0" tIns="0" rIns="0" bIns="0" rtlCol="0" anchor="ctr">
              <a:spAutoFit/>
            </a:bodyPr>
            <a:lstStyle/>
            <a:p>
              <a:r>
                <a:rPr lang="en-US" sz="813">
                  <a:solidFill>
                    <a:schemeClr val="accent6"/>
                  </a:solidFill>
                </a:rPr>
                <a:t>Content</a:t>
              </a:r>
              <a:r>
                <a:rPr lang="en-US" sz="813" baseline="0">
                  <a:solidFill>
                    <a:schemeClr val="accent6"/>
                  </a:solidFill>
                </a:rPr>
                <a:t> area</a:t>
              </a:r>
              <a:endParaRPr lang="de-DE" sz="813">
                <a:solidFill>
                  <a:schemeClr val="accent6"/>
                </a:solidFill>
              </a:endParaRPr>
            </a:p>
          </p:txBody>
        </p:sp>
      </p:grpSp>
      <p:grpSp>
        <p:nvGrpSpPr>
          <p:cNvPr id="41" name="CA_marker_bottom_right"/>
          <p:cNvGrpSpPr/>
          <p:nvPr userDrawn="1"/>
        </p:nvGrpSpPr>
        <p:grpSpPr bwMode="gray">
          <a:xfrm flipH="1">
            <a:off x="8650799" y="6958800"/>
            <a:ext cx="993600" cy="288000"/>
            <a:chOff x="266699" y="-387424"/>
            <a:chExt cx="1029346" cy="288032"/>
          </a:xfrm>
        </p:grpSpPr>
        <p:cxnSp>
          <p:nvCxnSpPr>
            <p:cNvPr id="42" name="Straight Connector 41"/>
            <p:cNvCxnSpPr/>
            <p:nvPr userDrawn="1"/>
          </p:nvCxnSpPr>
          <p:spPr bwMode="gray">
            <a:xfrm flipH="1" flipV="1">
              <a:off x="266699" y="-38742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userDrawn="1"/>
          </p:nvCxnSpPr>
          <p:spPr bwMode="gray">
            <a:xfrm flipH="1">
              <a:off x="266700" y="-24340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bwMode="gray">
            <a:xfrm>
              <a:off x="683256" y="-305964"/>
              <a:ext cx="612789" cy="125113"/>
            </a:xfrm>
            <a:prstGeom prst="rect">
              <a:avLst/>
            </a:prstGeom>
            <a:noFill/>
          </p:spPr>
          <p:txBody>
            <a:bodyPr wrap="none" lIns="0" tIns="0" rIns="0" bIns="0" rtlCol="0" anchor="ctr">
              <a:spAutoFit/>
            </a:bodyPr>
            <a:lstStyle/>
            <a:p>
              <a:r>
                <a:rPr lang="en-US" sz="813">
                  <a:solidFill>
                    <a:schemeClr val="accent6"/>
                  </a:solidFill>
                </a:rPr>
                <a:t>Content</a:t>
              </a:r>
              <a:r>
                <a:rPr lang="en-US" sz="813" baseline="0">
                  <a:solidFill>
                    <a:schemeClr val="accent6"/>
                  </a:solidFill>
                </a:rPr>
                <a:t> area</a:t>
              </a:r>
              <a:endParaRPr lang="de-DE" sz="813">
                <a:solidFill>
                  <a:schemeClr val="accent6"/>
                </a:solidFill>
              </a:endParaRPr>
            </a:p>
          </p:txBody>
        </p:sp>
      </p:grpSp>
      <p:grpSp>
        <p:nvGrpSpPr>
          <p:cNvPr id="7" name="CA_marker_left_bottom_NTHM"/>
          <p:cNvGrpSpPr/>
          <p:nvPr userDrawn="1"/>
        </p:nvGrpSpPr>
        <p:grpSpPr bwMode="gray">
          <a:xfrm>
            <a:off x="-421199" y="4770000"/>
            <a:ext cx="288000" cy="1529999"/>
            <a:chOff x="-420221" y="4770550"/>
            <a:chExt cx="288032" cy="1528650"/>
          </a:xfrm>
        </p:grpSpPr>
        <p:cxnSp>
          <p:nvCxnSpPr>
            <p:cNvPr id="47" name="Straight Connector 46"/>
            <p:cNvCxnSpPr/>
            <p:nvPr userDrawn="1"/>
          </p:nvCxnSpPr>
          <p:spPr bwMode="gray">
            <a:xfrm rot="5400000" flipH="1" flipV="1">
              <a:off x="-276206" y="615518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userDrawn="1"/>
          </p:nvCxnSpPr>
          <p:spPr bwMode="gray">
            <a:xfrm rot="16200000" flipH="1" flipV="1">
              <a:off x="-387108" y="6188296"/>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userDrawn="1"/>
          </p:nvSpPr>
          <p:spPr bwMode="gray">
            <a:xfrm>
              <a:off x="-364310" y="4770550"/>
              <a:ext cx="176211" cy="1297385"/>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no THM</a:t>
              </a:r>
              <a:endParaRPr lang="de-DE" sz="813">
                <a:solidFill>
                  <a:schemeClr val="accent6"/>
                </a:solidFill>
              </a:endParaRPr>
            </a:p>
          </p:txBody>
        </p:sp>
      </p:grpSp>
      <p:grpSp>
        <p:nvGrpSpPr>
          <p:cNvPr id="4" name="CA_marker_left_top_ST"/>
          <p:cNvGrpSpPr/>
          <p:nvPr userDrawn="1"/>
        </p:nvGrpSpPr>
        <p:grpSpPr bwMode="gray">
          <a:xfrm>
            <a:off x="-669600" y="1763999"/>
            <a:ext cx="288000" cy="1879200"/>
            <a:chOff x="-667814" y="1764387"/>
            <a:chExt cx="288032" cy="1880637"/>
          </a:xfrm>
        </p:grpSpPr>
        <p:cxnSp>
          <p:nvCxnSpPr>
            <p:cNvPr id="57" name="Straight Connector 56"/>
            <p:cNvCxnSpPr/>
            <p:nvPr userDrawn="1"/>
          </p:nvCxnSpPr>
          <p:spPr bwMode="gray">
            <a:xfrm rot="5400000" flipH="1" flipV="1">
              <a:off x="-523799" y="1624077"/>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userDrawn="1"/>
          </p:nvCxnSpPr>
          <p:spPr bwMode="gray">
            <a:xfrm rot="5400000" flipH="1">
              <a:off x="-634701" y="187528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userDrawn="1"/>
          </p:nvSpPr>
          <p:spPr bwMode="gray">
            <a:xfrm>
              <a:off x="-611904" y="2051178"/>
              <a:ext cx="176211" cy="1593846"/>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with subtitle</a:t>
              </a:r>
              <a:endParaRPr lang="de-DE" sz="813">
                <a:solidFill>
                  <a:schemeClr val="accent6"/>
                </a:solidFill>
              </a:endParaRPr>
            </a:p>
          </p:txBody>
        </p:sp>
      </p:grpSp>
      <p:grpSp>
        <p:nvGrpSpPr>
          <p:cNvPr id="6" name="CA_marker_left_bottom_THM"/>
          <p:cNvGrpSpPr/>
          <p:nvPr userDrawn="1"/>
        </p:nvGrpSpPr>
        <p:grpSpPr bwMode="gray">
          <a:xfrm>
            <a:off x="-669600" y="4140003"/>
            <a:ext cx="288000" cy="1630800"/>
            <a:chOff x="-667814" y="4138377"/>
            <a:chExt cx="288032" cy="1629264"/>
          </a:xfrm>
        </p:grpSpPr>
        <p:cxnSp>
          <p:nvCxnSpPr>
            <p:cNvPr id="61" name="Straight Connector 60"/>
            <p:cNvCxnSpPr/>
            <p:nvPr userDrawn="1"/>
          </p:nvCxnSpPr>
          <p:spPr bwMode="gray">
            <a:xfrm rot="5400000" flipH="1" flipV="1">
              <a:off x="-523799" y="5623625"/>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userDrawn="1"/>
          </p:nvCxnSpPr>
          <p:spPr bwMode="gray">
            <a:xfrm rot="16200000" flipH="1" flipV="1">
              <a:off x="-634701" y="5656737"/>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userDrawn="1"/>
          </p:nvSpPr>
          <p:spPr bwMode="gray">
            <a:xfrm>
              <a:off x="-611903" y="4138377"/>
              <a:ext cx="176211" cy="1398000"/>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with THM</a:t>
              </a:r>
              <a:endParaRPr lang="de-DE" sz="813">
                <a:solidFill>
                  <a:schemeClr val="accent6"/>
                </a:solidFill>
              </a:endParaRPr>
            </a:p>
          </p:txBody>
        </p:sp>
      </p:grpSp>
      <p:grpSp>
        <p:nvGrpSpPr>
          <p:cNvPr id="15" name="CA_marker_right_top_NST"/>
          <p:cNvGrpSpPr/>
          <p:nvPr userDrawn="1"/>
        </p:nvGrpSpPr>
        <p:grpSpPr bwMode="gray">
          <a:xfrm>
            <a:off x="10036800" y="1270801"/>
            <a:ext cx="288000" cy="1753199"/>
            <a:chOff x="10038191" y="1270000"/>
            <a:chExt cx="288032" cy="1752599"/>
          </a:xfrm>
        </p:grpSpPr>
        <p:cxnSp>
          <p:nvCxnSpPr>
            <p:cNvPr id="79" name="Straight Connector 78"/>
            <p:cNvCxnSpPr/>
            <p:nvPr userDrawn="1"/>
          </p:nvCxnSpPr>
          <p:spPr bwMode="gray">
            <a:xfrm rot="16200000" flipV="1">
              <a:off x="10182206" y="1129690"/>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userDrawn="1"/>
          </p:nvCxnSpPr>
          <p:spPr bwMode="gray">
            <a:xfrm rot="16200000">
              <a:off x="10071305" y="1380901"/>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userDrawn="1"/>
          </p:nvSpPr>
          <p:spPr bwMode="gray">
            <a:xfrm flipH="1">
              <a:off x="10094101" y="1556791"/>
              <a:ext cx="176211" cy="1465808"/>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no subtitle</a:t>
              </a:r>
              <a:endParaRPr lang="de-DE" sz="813">
                <a:solidFill>
                  <a:schemeClr val="accent6"/>
                </a:solidFill>
              </a:endParaRPr>
            </a:p>
          </p:txBody>
        </p:sp>
      </p:grpSp>
      <p:grpSp>
        <p:nvGrpSpPr>
          <p:cNvPr id="9" name="CA_marker_right_bottom_NTHM"/>
          <p:cNvGrpSpPr/>
          <p:nvPr userDrawn="1"/>
        </p:nvGrpSpPr>
        <p:grpSpPr bwMode="gray">
          <a:xfrm>
            <a:off x="10036800" y="4770000"/>
            <a:ext cx="288000" cy="1529999"/>
            <a:chOff x="10038191" y="4770550"/>
            <a:chExt cx="288032" cy="1528650"/>
          </a:xfrm>
        </p:grpSpPr>
        <p:cxnSp>
          <p:nvCxnSpPr>
            <p:cNvPr id="76" name="Straight Connector 75"/>
            <p:cNvCxnSpPr/>
            <p:nvPr userDrawn="1"/>
          </p:nvCxnSpPr>
          <p:spPr bwMode="gray">
            <a:xfrm rot="16200000" flipV="1">
              <a:off x="10182206" y="615518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userDrawn="1"/>
          </p:nvCxnSpPr>
          <p:spPr bwMode="gray">
            <a:xfrm rot="5400000" flipV="1">
              <a:off x="10071305" y="6188296"/>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userDrawn="1"/>
          </p:nvSpPr>
          <p:spPr bwMode="gray">
            <a:xfrm flipH="1">
              <a:off x="10094100" y="4770550"/>
              <a:ext cx="176211" cy="1297385"/>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no THM</a:t>
              </a:r>
              <a:endParaRPr lang="de-DE" sz="813">
                <a:solidFill>
                  <a:schemeClr val="accent6"/>
                </a:solidFill>
              </a:endParaRPr>
            </a:p>
          </p:txBody>
        </p:sp>
      </p:grpSp>
      <p:grpSp>
        <p:nvGrpSpPr>
          <p:cNvPr id="14" name="CA_marker_right_top_ST"/>
          <p:cNvGrpSpPr/>
          <p:nvPr userDrawn="1"/>
        </p:nvGrpSpPr>
        <p:grpSpPr bwMode="gray">
          <a:xfrm>
            <a:off x="10285201" y="1763999"/>
            <a:ext cx="288000" cy="1879200"/>
            <a:chOff x="10285784" y="1764387"/>
            <a:chExt cx="288032" cy="1880637"/>
          </a:xfrm>
        </p:grpSpPr>
        <p:cxnSp>
          <p:nvCxnSpPr>
            <p:cNvPr id="73" name="Straight Connector 72"/>
            <p:cNvCxnSpPr/>
            <p:nvPr userDrawn="1"/>
          </p:nvCxnSpPr>
          <p:spPr bwMode="gray">
            <a:xfrm rot="16200000" flipV="1">
              <a:off x="10429799" y="1624077"/>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userDrawn="1"/>
          </p:nvCxnSpPr>
          <p:spPr bwMode="gray">
            <a:xfrm rot="16200000">
              <a:off x="10318898" y="1875288"/>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userDrawn="1"/>
          </p:nvSpPr>
          <p:spPr bwMode="gray">
            <a:xfrm flipH="1">
              <a:off x="10341694" y="2051178"/>
              <a:ext cx="176211" cy="1593846"/>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with subtitle</a:t>
              </a:r>
              <a:endParaRPr lang="de-DE" sz="813">
                <a:solidFill>
                  <a:schemeClr val="accent6"/>
                </a:solidFill>
              </a:endParaRPr>
            </a:p>
          </p:txBody>
        </p:sp>
      </p:grpSp>
      <p:grpSp>
        <p:nvGrpSpPr>
          <p:cNvPr id="8" name="CA_marker_right_bottom_THM"/>
          <p:cNvGrpSpPr/>
          <p:nvPr userDrawn="1"/>
        </p:nvGrpSpPr>
        <p:grpSpPr bwMode="gray">
          <a:xfrm>
            <a:off x="10285201" y="4140003"/>
            <a:ext cx="288000" cy="1630800"/>
            <a:chOff x="10285784" y="4138377"/>
            <a:chExt cx="288032" cy="1629264"/>
          </a:xfrm>
        </p:grpSpPr>
        <p:cxnSp>
          <p:nvCxnSpPr>
            <p:cNvPr id="70" name="Straight Connector 69"/>
            <p:cNvCxnSpPr/>
            <p:nvPr userDrawn="1"/>
          </p:nvCxnSpPr>
          <p:spPr bwMode="gray">
            <a:xfrm rot="16200000" flipV="1">
              <a:off x="10429799" y="5623625"/>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userDrawn="1"/>
          </p:nvCxnSpPr>
          <p:spPr bwMode="gray">
            <a:xfrm rot="5400000" flipV="1">
              <a:off x="10318898" y="5656737"/>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userDrawn="1"/>
          </p:nvSpPr>
          <p:spPr bwMode="gray">
            <a:xfrm flipH="1">
              <a:off x="10341693" y="4138377"/>
              <a:ext cx="176211" cy="1398000"/>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with THM</a:t>
              </a:r>
              <a:endParaRPr lang="de-DE" sz="813">
                <a:solidFill>
                  <a:schemeClr val="accent6"/>
                </a:solidFill>
              </a:endParaRPr>
            </a:p>
          </p:txBody>
        </p:sp>
      </p:grpSp>
      <p:grpSp>
        <p:nvGrpSpPr>
          <p:cNvPr id="3" name="CA_marker_left_top_NST"/>
          <p:cNvGrpSpPr/>
          <p:nvPr userDrawn="1"/>
        </p:nvGrpSpPr>
        <p:grpSpPr bwMode="gray">
          <a:xfrm>
            <a:off x="-421199" y="1270801"/>
            <a:ext cx="288000" cy="1753199"/>
            <a:chOff x="-420221" y="1269999"/>
            <a:chExt cx="288032" cy="1752600"/>
          </a:xfrm>
        </p:grpSpPr>
        <p:cxnSp>
          <p:nvCxnSpPr>
            <p:cNvPr id="35" name="Straight Arrow Connector 34"/>
            <p:cNvCxnSpPr/>
            <p:nvPr userDrawn="1"/>
          </p:nvCxnSpPr>
          <p:spPr bwMode="gray">
            <a:xfrm rot="5400000" flipH="1">
              <a:off x="-387108" y="1380901"/>
              <a:ext cx="221804"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bwMode="gray">
            <a:xfrm>
              <a:off x="-364311" y="1556791"/>
              <a:ext cx="176211" cy="1465808"/>
            </a:xfrm>
            <a:prstGeom prst="rect">
              <a:avLst/>
            </a:prstGeom>
            <a:noFill/>
          </p:spPr>
          <p:txBody>
            <a:bodyPr vert="vert" wrap="square" lIns="0" tIns="0" rIns="0" bIns="0" rtlCol="0" anchor="ctr">
              <a:noAutofit/>
            </a:bodyPr>
            <a:lstStyle/>
            <a:p>
              <a:pPr algn="l"/>
              <a:r>
                <a:rPr lang="en-US" sz="813">
                  <a:solidFill>
                    <a:schemeClr val="accent6"/>
                  </a:solidFill>
                </a:rPr>
                <a:t>Content</a:t>
              </a:r>
              <a:r>
                <a:rPr lang="en-US" sz="813" baseline="0">
                  <a:solidFill>
                    <a:schemeClr val="accent6"/>
                  </a:solidFill>
                </a:rPr>
                <a:t> area no subtitle</a:t>
              </a:r>
              <a:endParaRPr lang="de-DE" sz="813">
                <a:solidFill>
                  <a:schemeClr val="accent6"/>
                </a:solidFill>
              </a:endParaRPr>
            </a:p>
          </p:txBody>
        </p:sp>
        <p:cxnSp>
          <p:nvCxnSpPr>
            <p:cNvPr id="87" name="Straight Connector 86"/>
            <p:cNvCxnSpPr/>
            <p:nvPr userDrawn="1"/>
          </p:nvCxnSpPr>
          <p:spPr bwMode="gray">
            <a:xfrm rot="5400000" flipH="1" flipV="1">
              <a:off x="-276206" y="1125984"/>
              <a:ext cx="1" cy="2880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0" name="Slide Number Placeholder 19"/>
          <p:cNvSpPr>
            <a:spLocks noGrp="1"/>
          </p:cNvSpPr>
          <p:nvPr>
            <p:ph type="sldNum" sz="quarter" idx="11"/>
          </p:nvPr>
        </p:nvSpPr>
        <p:spPr>
          <a:xfrm>
            <a:off x="8114399" y="6426001"/>
            <a:ext cx="1522800" cy="216000"/>
          </a:xfrm>
        </p:spPr>
        <p:txBody>
          <a:bodyPr anchor="ctr"/>
          <a:lstStyle>
            <a:lvl1pPr>
              <a:defRPr sz="569">
                <a:solidFill>
                  <a:srgbClr val="003C50"/>
                </a:solidFill>
              </a:defRPr>
            </a:lvl1pPr>
          </a:lstStyle>
          <a:p>
            <a:endParaRPr lang="de-DE"/>
          </a:p>
          <a:p>
            <a:fld id="{24C420F5-194C-40F2-A080-C5F3EDD89037}" type="slidenum">
              <a:rPr lang="de-DE" smtClean="0"/>
              <a:pPr/>
              <a:t>‹#›</a:t>
            </a:fld>
            <a:endParaRPr lang="de-DE"/>
          </a:p>
        </p:txBody>
      </p:sp>
      <p:sp>
        <p:nvSpPr>
          <p:cNvPr id="88" name="header_box">
            <a:extLst>
              <a:ext uri="{FF2B5EF4-FFF2-40B4-BE49-F238E27FC236}">
                <a16:creationId xmlns:a16="http://schemas.microsoft.com/office/drawing/2014/main" id="{D550724F-2D95-4804-A0F3-9F15622FD50E}"/>
              </a:ext>
            </a:extLst>
          </p:cNvPr>
          <p:cNvSpPr>
            <a:spLocks noGrp="1"/>
          </p:cNvSpPr>
          <p:nvPr>
            <p:ph type="title"/>
          </p:nvPr>
        </p:nvSpPr>
        <p:spPr>
          <a:xfrm>
            <a:off x="266401" y="331200"/>
            <a:ext cx="9374401" cy="676800"/>
          </a:xfrm>
          <a:prstGeom prst="rect">
            <a:avLst/>
          </a:prstGeom>
        </p:spPr>
        <p:txBody>
          <a:bodyPr lIns="0" tIns="0" rIns="0" bIns="0" anchor="b"/>
          <a:lstStyle>
            <a:lvl1pPr>
              <a:defRPr sz="1787"/>
            </a:lvl1pPr>
          </a:lstStyle>
          <a:p>
            <a:r>
              <a:rPr lang="en-US"/>
              <a:t>Click to edit Master title style</a:t>
            </a:r>
          </a:p>
        </p:txBody>
      </p:sp>
      <p:sp>
        <p:nvSpPr>
          <p:cNvPr id="2" name="Footer Placeholder 1">
            <a:extLst>
              <a:ext uri="{FF2B5EF4-FFF2-40B4-BE49-F238E27FC236}">
                <a16:creationId xmlns:a16="http://schemas.microsoft.com/office/drawing/2014/main" id="{65FCE8E0-3F76-4A1C-8D47-B1196A24C9BE}"/>
              </a:ext>
            </a:extLst>
          </p:cNvPr>
          <p:cNvSpPr>
            <a:spLocks noGrp="1"/>
          </p:cNvSpPr>
          <p:nvPr>
            <p:ph type="ftr" sz="quarter" idx="12"/>
          </p:nvPr>
        </p:nvSpPr>
        <p:spPr>
          <a:xfrm>
            <a:off x="270000" y="6534001"/>
            <a:ext cx="1522800" cy="108000"/>
          </a:xfrm>
        </p:spPr>
        <p:txBody>
          <a:bodyPr anchor="ctr"/>
          <a:lstStyle>
            <a:lvl1pPr>
              <a:defRPr sz="569">
                <a:solidFill>
                  <a:srgbClr val="003C50"/>
                </a:solidFill>
              </a:defRPr>
            </a:lvl1pPr>
          </a:lstStyle>
          <a:p>
            <a:r>
              <a:rPr lang="de-DE"/>
              <a:t>© 2024 d-fine</a:t>
            </a:r>
          </a:p>
        </p:txBody>
      </p:sp>
    </p:spTree>
    <p:extLst>
      <p:ext uri="{BB962C8B-B14F-4D97-AF65-F5344CB8AC3E}">
        <p14:creationId xmlns:p14="http://schemas.microsoft.com/office/powerpoint/2010/main" val="3999017937"/>
      </p:ext>
    </p:extLst>
  </p:cSld>
  <p:clrMapOvr>
    <a:masterClrMapping/>
  </p:clrMapOvr>
  <p:extLst>
    <p:ext uri="{DCECCB84-F9BA-43D5-87BE-67443E8EF086}">
      <p15:sldGuideLst xmlns:p15="http://schemas.microsoft.com/office/powerpoint/2012/main">
        <p15:guide id="2" pos="168">
          <p15:clr>
            <a:srgbClr val="A4A3A4"/>
          </p15:clr>
        </p15:guide>
        <p15:guide id="3" pos="6072">
          <p15:clr>
            <a:srgbClr val="A4A3A4"/>
          </p15:clr>
        </p15:guide>
        <p15:guide id="4" orient="horz" pos="800">
          <p15:clr>
            <a:srgbClr val="A4A3A4"/>
          </p15:clr>
        </p15:guide>
        <p15:guide id="5" orient="horz" pos="1110">
          <p15:clr>
            <a:srgbClr val="A4A3A4"/>
          </p15:clr>
        </p15:guide>
        <p15:guide id="6" orient="horz" pos="3633">
          <p15:clr>
            <a:srgbClr val="A4A3A4"/>
          </p15:clr>
        </p15:guide>
        <p15:guide id="7" orient="horz" pos="3968">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914665506"/>
              </p:ext>
            </p:extLst>
          </p:nvPr>
        </p:nvGraphicFramePr>
        <p:xfrm>
          <a:off x="1587" y="1600"/>
          <a:ext cx="1589" cy="1588"/>
        </p:xfrm>
        <a:graphic>
          <a:graphicData uri="http://schemas.openxmlformats.org/presentationml/2006/ole">
            <mc:AlternateContent xmlns:mc="http://schemas.openxmlformats.org/markup-compatibility/2006">
              <mc:Choice xmlns:v="urn:schemas-microsoft-com:vml" Requires="v">
                <p:oleObj name="think-cell Slide" r:id="rId11" imgW="306" imgH="306" progId="TCLayout.ActiveDocument.1">
                  <p:embed/>
                </p:oleObj>
              </mc:Choice>
              <mc:Fallback>
                <p:oleObj name="think-cell Slide" r:id="rId11" imgW="306" imgH="306" progId="TCLayout.ActiveDocument.1">
                  <p:embed/>
                  <p:pic>
                    <p:nvPicPr>
                      <p:cNvPr id="2" name="Object 1" hidden="1"/>
                      <p:cNvPicPr/>
                      <p:nvPr/>
                    </p:nvPicPr>
                    <p:blipFill>
                      <a:blip r:embed="rId12"/>
                      <a:stretch>
                        <a:fillRect/>
                      </a:stretch>
                    </p:blipFill>
                    <p:spPr>
                      <a:xfrm>
                        <a:off x="1587" y="1600"/>
                        <a:ext cx="1589" cy="1588"/>
                      </a:xfrm>
                      <a:prstGeom prst="rect">
                        <a:avLst/>
                      </a:prstGeom>
                    </p:spPr>
                  </p:pic>
                </p:oleObj>
              </mc:Fallback>
            </mc:AlternateContent>
          </a:graphicData>
        </a:graphic>
      </p:graphicFrame>
      <p:sp>
        <p:nvSpPr>
          <p:cNvPr id="3" name="copyright"/>
          <p:cNvSpPr>
            <a:spLocks noGrp="1"/>
          </p:cNvSpPr>
          <p:nvPr>
            <p:ph type="ftr" sz="quarter" idx="3"/>
          </p:nvPr>
        </p:nvSpPr>
        <p:spPr bwMode="gray">
          <a:xfrm>
            <a:off x="266701" y="6426200"/>
            <a:ext cx="1524000" cy="215444"/>
          </a:xfrm>
          <a:prstGeom prst="rect">
            <a:avLst/>
          </a:prstGeom>
        </p:spPr>
        <p:txBody>
          <a:bodyPr vert="horz" lIns="0" tIns="0" rIns="0" bIns="0" rtlCol="0" anchor="ctr">
            <a:noAutofit/>
          </a:bodyPr>
          <a:lstStyle>
            <a:lvl1pPr algn="l">
              <a:defRPr sz="100">
                <a:solidFill>
                  <a:schemeClr val="tx1"/>
                </a:solidFill>
                <a:latin typeface="+mn-lt"/>
              </a:defRPr>
            </a:lvl1pPr>
          </a:lstStyle>
          <a:p>
            <a:endParaRPr lang="de-DE"/>
          </a:p>
          <a:p>
            <a:r>
              <a:rPr lang="de-DE"/>
              <a:t>© 2022 d-fine</a:t>
            </a:r>
          </a:p>
        </p:txBody>
      </p:sp>
      <p:sp>
        <p:nvSpPr>
          <p:cNvPr id="4" name="page_number"/>
          <p:cNvSpPr>
            <a:spLocks noGrp="1"/>
          </p:cNvSpPr>
          <p:nvPr>
            <p:ph type="sldNum" sz="quarter" idx="4"/>
          </p:nvPr>
        </p:nvSpPr>
        <p:spPr bwMode="gray">
          <a:xfrm>
            <a:off x="8115302" y="6426200"/>
            <a:ext cx="1524000" cy="215444"/>
          </a:xfrm>
          <a:prstGeom prst="rect">
            <a:avLst/>
          </a:prstGeom>
        </p:spPr>
        <p:txBody>
          <a:bodyPr vert="horz" lIns="0" tIns="0" rIns="0" bIns="0" rtlCol="0" anchor="ctr">
            <a:noAutofit/>
          </a:bodyPr>
          <a:lstStyle>
            <a:lvl1pPr algn="r">
              <a:defRPr sz="100">
                <a:solidFill>
                  <a:schemeClr val="tx1"/>
                </a:solidFill>
                <a:latin typeface="+mn-lt"/>
              </a:defRPr>
            </a:lvl1pPr>
          </a:lstStyle>
          <a:p>
            <a:endParaRPr lang="de-DE"/>
          </a:p>
          <a:p>
            <a:fld id="{1B55C882-083C-4829-B2D6-E03DED63596C}" type="slidenum">
              <a:rPr lang="de-DE" smtClean="0"/>
              <a:pPr/>
              <a:t>‹#›</a:t>
            </a:fld>
            <a:endParaRPr lang="de-DE"/>
          </a:p>
        </p:txBody>
      </p:sp>
    </p:spTree>
    <p:extLst>
      <p:ext uri="{BB962C8B-B14F-4D97-AF65-F5344CB8AC3E}">
        <p14:creationId xmlns:p14="http://schemas.microsoft.com/office/powerpoint/2010/main" val="172918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71" r:id="rId4"/>
    <p:sldLayoutId id="2147483663" r:id="rId5"/>
    <p:sldLayoutId id="2147483668" r:id="rId6"/>
    <p:sldLayoutId id="2147483672" r:id="rId7"/>
    <p:sldLayoutId id="2147483673" r:id="rId8"/>
  </p:sldLayoutIdLst>
  <p:hf hdr="0" dt="0"/>
  <p:txStyles>
    <p:titleStyle>
      <a:lvl1pPr algn="l" defTabSz="127363" rtl="0" eaLnBrk="1" latinLnBrk="0" hangingPunct="1">
        <a:spcBef>
          <a:spcPct val="0"/>
        </a:spcBef>
        <a:buNone/>
        <a:defRPr sz="294" kern="1200">
          <a:solidFill>
            <a:schemeClr val="tx1"/>
          </a:solidFill>
          <a:latin typeface="+mj-lt"/>
          <a:ea typeface="+mj-ea"/>
          <a:cs typeface="+mj-cs"/>
        </a:defRPr>
      </a:lvl1pPr>
    </p:titleStyle>
    <p:bodyStyle>
      <a:lvl1pPr marL="0" indent="0" algn="l" defTabSz="127363" rtl="0" eaLnBrk="1" latinLnBrk="0" hangingPunct="1">
        <a:spcBef>
          <a:spcPct val="20000"/>
        </a:spcBef>
        <a:buFont typeface="Arial" panose="020B0604020202020204" pitchFamily="34" charset="0"/>
        <a:buNone/>
        <a:defRPr sz="179" kern="1200">
          <a:solidFill>
            <a:schemeClr val="tx1"/>
          </a:solidFill>
          <a:latin typeface="+mn-lt"/>
          <a:ea typeface="+mn-ea"/>
          <a:cs typeface="+mn-cs"/>
        </a:defRPr>
      </a:lvl1pPr>
      <a:lvl2pPr marL="34724" indent="0" algn="l" defTabSz="127363" rtl="0" eaLnBrk="1" latinLnBrk="0" hangingPunct="1">
        <a:spcBef>
          <a:spcPct val="20000"/>
        </a:spcBef>
        <a:buFont typeface="Arial" panose="020B0604020202020204" pitchFamily="34" charset="0"/>
        <a:buNone/>
        <a:defRPr sz="179" kern="1200">
          <a:solidFill>
            <a:schemeClr val="tx1"/>
          </a:solidFill>
          <a:latin typeface="+mn-lt"/>
          <a:ea typeface="+mn-ea"/>
          <a:cs typeface="+mn-cs"/>
        </a:defRPr>
      </a:lvl2pPr>
      <a:lvl3pPr marL="69448" indent="0" algn="l" defTabSz="127363" rtl="0" eaLnBrk="1" latinLnBrk="0" hangingPunct="1">
        <a:spcBef>
          <a:spcPct val="20000"/>
        </a:spcBef>
        <a:buFont typeface="Arial" panose="020B0604020202020204" pitchFamily="34" charset="0"/>
        <a:buNone/>
        <a:defRPr sz="179" kern="1200">
          <a:solidFill>
            <a:schemeClr val="tx1"/>
          </a:solidFill>
          <a:latin typeface="+mn-lt"/>
          <a:ea typeface="+mn-ea"/>
          <a:cs typeface="+mn-cs"/>
        </a:defRPr>
      </a:lvl3pPr>
      <a:lvl4pPr marL="104172" indent="0" algn="l" defTabSz="127363" rtl="0" eaLnBrk="1" latinLnBrk="0" hangingPunct="1">
        <a:spcBef>
          <a:spcPct val="20000"/>
        </a:spcBef>
        <a:buFont typeface="Arial" panose="020B0604020202020204" pitchFamily="34" charset="0"/>
        <a:buNone/>
        <a:defRPr sz="179" kern="1200">
          <a:solidFill>
            <a:schemeClr val="tx1"/>
          </a:solidFill>
          <a:latin typeface="+mn-lt"/>
          <a:ea typeface="+mn-ea"/>
          <a:cs typeface="+mn-cs"/>
        </a:defRPr>
      </a:lvl4pPr>
      <a:lvl5pPr marL="138692" indent="0" algn="l" defTabSz="127363" rtl="0" eaLnBrk="1" latinLnBrk="0" hangingPunct="1">
        <a:spcBef>
          <a:spcPct val="20000"/>
        </a:spcBef>
        <a:buFont typeface="Arial" panose="020B0604020202020204" pitchFamily="34" charset="0"/>
        <a:buNone/>
        <a:defRPr sz="179" kern="1200">
          <a:solidFill>
            <a:schemeClr val="tx1"/>
          </a:solidFill>
          <a:latin typeface="+mn-lt"/>
          <a:ea typeface="+mn-ea"/>
          <a:cs typeface="+mn-cs"/>
        </a:defRPr>
      </a:lvl5pPr>
      <a:lvl6pPr marL="350247" indent="-31841" algn="l" defTabSz="127363" rtl="0" eaLnBrk="1" latinLnBrk="0" hangingPunct="1">
        <a:spcBef>
          <a:spcPct val="20000"/>
        </a:spcBef>
        <a:buFont typeface="Arial" panose="020B0604020202020204" pitchFamily="34" charset="0"/>
        <a:buChar char="•"/>
        <a:defRPr sz="282" kern="1200">
          <a:solidFill>
            <a:schemeClr val="tx1"/>
          </a:solidFill>
          <a:latin typeface="+mn-lt"/>
          <a:ea typeface="+mn-ea"/>
          <a:cs typeface="+mn-cs"/>
        </a:defRPr>
      </a:lvl6pPr>
      <a:lvl7pPr marL="413928" indent="-31841" algn="l" defTabSz="127363" rtl="0" eaLnBrk="1" latinLnBrk="0" hangingPunct="1">
        <a:spcBef>
          <a:spcPct val="20000"/>
        </a:spcBef>
        <a:buFont typeface="Arial" panose="020B0604020202020204" pitchFamily="34" charset="0"/>
        <a:buChar char="•"/>
        <a:defRPr sz="282" kern="1200">
          <a:solidFill>
            <a:schemeClr val="tx1"/>
          </a:solidFill>
          <a:latin typeface="+mn-lt"/>
          <a:ea typeface="+mn-ea"/>
          <a:cs typeface="+mn-cs"/>
        </a:defRPr>
      </a:lvl7pPr>
      <a:lvl8pPr marL="477609" indent="-31841" algn="l" defTabSz="127363" rtl="0" eaLnBrk="1" latinLnBrk="0" hangingPunct="1">
        <a:spcBef>
          <a:spcPct val="20000"/>
        </a:spcBef>
        <a:buFont typeface="Arial" panose="020B0604020202020204" pitchFamily="34" charset="0"/>
        <a:buChar char="•"/>
        <a:defRPr sz="282" kern="1200">
          <a:solidFill>
            <a:schemeClr val="tx1"/>
          </a:solidFill>
          <a:latin typeface="+mn-lt"/>
          <a:ea typeface="+mn-ea"/>
          <a:cs typeface="+mn-cs"/>
        </a:defRPr>
      </a:lvl8pPr>
      <a:lvl9pPr marL="541291" indent="-31841" algn="l" defTabSz="127363" rtl="0" eaLnBrk="1" latinLnBrk="0" hangingPunct="1">
        <a:spcBef>
          <a:spcPct val="20000"/>
        </a:spcBef>
        <a:buFont typeface="Arial" panose="020B0604020202020204" pitchFamily="34" charset="0"/>
        <a:buChar char="•"/>
        <a:defRPr sz="282" kern="1200">
          <a:solidFill>
            <a:schemeClr val="tx1"/>
          </a:solidFill>
          <a:latin typeface="+mn-lt"/>
          <a:ea typeface="+mn-ea"/>
          <a:cs typeface="+mn-cs"/>
        </a:defRPr>
      </a:lvl9pPr>
    </p:bodyStyle>
    <p:otherStyle>
      <a:defPPr>
        <a:defRPr lang="de-DE"/>
      </a:defPPr>
      <a:lvl1pPr marL="0" algn="l" defTabSz="127363" rtl="0" eaLnBrk="1" latinLnBrk="0" hangingPunct="1">
        <a:defRPr sz="256" kern="1200">
          <a:solidFill>
            <a:schemeClr val="tx1"/>
          </a:solidFill>
          <a:latin typeface="+mn-lt"/>
          <a:ea typeface="+mn-ea"/>
          <a:cs typeface="+mn-cs"/>
        </a:defRPr>
      </a:lvl1pPr>
      <a:lvl2pPr marL="63681" algn="l" defTabSz="127363" rtl="0" eaLnBrk="1" latinLnBrk="0" hangingPunct="1">
        <a:defRPr sz="256" kern="1200">
          <a:solidFill>
            <a:schemeClr val="tx1"/>
          </a:solidFill>
          <a:latin typeface="+mn-lt"/>
          <a:ea typeface="+mn-ea"/>
          <a:cs typeface="+mn-cs"/>
        </a:defRPr>
      </a:lvl2pPr>
      <a:lvl3pPr marL="127363" algn="l" defTabSz="127363" rtl="0" eaLnBrk="1" latinLnBrk="0" hangingPunct="1">
        <a:defRPr sz="256" kern="1200">
          <a:solidFill>
            <a:schemeClr val="tx1"/>
          </a:solidFill>
          <a:latin typeface="+mn-lt"/>
          <a:ea typeface="+mn-ea"/>
          <a:cs typeface="+mn-cs"/>
        </a:defRPr>
      </a:lvl3pPr>
      <a:lvl4pPr marL="191043" algn="l" defTabSz="127363" rtl="0" eaLnBrk="1" latinLnBrk="0" hangingPunct="1">
        <a:defRPr sz="256" kern="1200">
          <a:solidFill>
            <a:schemeClr val="tx1"/>
          </a:solidFill>
          <a:latin typeface="+mn-lt"/>
          <a:ea typeface="+mn-ea"/>
          <a:cs typeface="+mn-cs"/>
        </a:defRPr>
      </a:lvl4pPr>
      <a:lvl5pPr marL="254725" algn="l" defTabSz="127363" rtl="0" eaLnBrk="1" latinLnBrk="0" hangingPunct="1">
        <a:defRPr sz="256" kern="1200">
          <a:solidFill>
            <a:schemeClr val="tx1"/>
          </a:solidFill>
          <a:latin typeface="+mn-lt"/>
          <a:ea typeface="+mn-ea"/>
          <a:cs typeface="+mn-cs"/>
        </a:defRPr>
      </a:lvl5pPr>
      <a:lvl6pPr marL="318406" algn="l" defTabSz="127363" rtl="0" eaLnBrk="1" latinLnBrk="0" hangingPunct="1">
        <a:defRPr sz="256" kern="1200">
          <a:solidFill>
            <a:schemeClr val="tx1"/>
          </a:solidFill>
          <a:latin typeface="+mn-lt"/>
          <a:ea typeface="+mn-ea"/>
          <a:cs typeface="+mn-cs"/>
        </a:defRPr>
      </a:lvl6pPr>
      <a:lvl7pPr marL="382088" algn="l" defTabSz="127363" rtl="0" eaLnBrk="1" latinLnBrk="0" hangingPunct="1">
        <a:defRPr sz="256" kern="1200">
          <a:solidFill>
            <a:schemeClr val="tx1"/>
          </a:solidFill>
          <a:latin typeface="+mn-lt"/>
          <a:ea typeface="+mn-ea"/>
          <a:cs typeface="+mn-cs"/>
        </a:defRPr>
      </a:lvl7pPr>
      <a:lvl8pPr marL="445768" algn="l" defTabSz="127363" rtl="0" eaLnBrk="1" latinLnBrk="0" hangingPunct="1">
        <a:defRPr sz="256" kern="1200">
          <a:solidFill>
            <a:schemeClr val="tx1"/>
          </a:solidFill>
          <a:latin typeface="+mn-lt"/>
          <a:ea typeface="+mn-ea"/>
          <a:cs typeface="+mn-cs"/>
        </a:defRPr>
      </a:lvl8pPr>
      <a:lvl9pPr marL="509449" algn="l" defTabSz="127363" rtl="0" eaLnBrk="1" latinLnBrk="0" hangingPunct="1">
        <a:defRPr sz="2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9" Type="http://schemas.openxmlformats.org/officeDocument/2006/relationships/image" Target="../media/image74.jpeg"/><Relationship Id="rId3" Type="http://schemas.openxmlformats.org/officeDocument/2006/relationships/tags" Target="../tags/tag241.xml"/><Relationship Id="rId21" Type="http://schemas.openxmlformats.org/officeDocument/2006/relationships/image" Target="../media/image56.png"/><Relationship Id="rId34" Type="http://schemas.openxmlformats.org/officeDocument/2006/relationships/image" Target="../media/image69.png"/><Relationship Id="rId42" Type="http://schemas.openxmlformats.org/officeDocument/2006/relationships/image" Target="../media/image77.png"/><Relationship Id="rId47" Type="http://schemas.openxmlformats.org/officeDocument/2006/relationships/image" Target="../media/image82.png"/><Relationship Id="rId50" Type="http://schemas.openxmlformats.org/officeDocument/2006/relationships/image" Target="../media/image85.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33" Type="http://schemas.openxmlformats.org/officeDocument/2006/relationships/image" Target="../media/image68.png"/><Relationship Id="rId38" Type="http://schemas.openxmlformats.org/officeDocument/2006/relationships/image" Target="../media/image73.png"/><Relationship Id="rId46" Type="http://schemas.openxmlformats.org/officeDocument/2006/relationships/image" Target="../media/image81.png"/><Relationship Id="rId2" Type="http://schemas.openxmlformats.org/officeDocument/2006/relationships/tags" Target="../tags/tag240.xml"/><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41" Type="http://schemas.openxmlformats.org/officeDocument/2006/relationships/image" Target="../media/image76.jpeg"/><Relationship Id="rId1" Type="http://schemas.openxmlformats.org/officeDocument/2006/relationships/tags" Target="../tags/tag239.xml"/><Relationship Id="rId6" Type="http://schemas.openxmlformats.org/officeDocument/2006/relationships/notesSlide" Target="../notesSlides/notesSlide10.xml"/><Relationship Id="rId11" Type="http://schemas.openxmlformats.org/officeDocument/2006/relationships/image" Target="../media/image46.png"/><Relationship Id="rId24" Type="http://schemas.openxmlformats.org/officeDocument/2006/relationships/image" Target="../media/image59.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75.png"/><Relationship Id="rId45" Type="http://schemas.openxmlformats.org/officeDocument/2006/relationships/image" Target="../media/image80.png"/><Relationship Id="rId5" Type="http://schemas.openxmlformats.org/officeDocument/2006/relationships/slideLayout" Target="../slideLayouts/slideLayout5.xml"/><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jpeg"/><Relationship Id="rId36" Type="http://schemas.openxmlformats.org/officeDocument/2006/relationships/image" Target="../media/image71.png"/><Relationship Id="rId49" Type="http://schemas.openxmlformats.org/officeDocument/2006/relationships/image" Target="../media/image84.jpeg"/><Relationship Id="rId10" Type="http://schemas.openxmlformats.org/officeDocument/2006/relationships/image" Target="../media/image45.png"/><Relationship Id="rId19" Type="http://schemas.openxmlformats.org/officeDocument/2006/relationships/image" Target="../media/image54.jpeg"/><Relationship Id="rId31" Type="http://schemas.openxmlformats.org/officeDocument/2006/relationships/image" Target="../media/image66.png"/><Relationship Id="rId44" Type="http://schemas.openxmlformats.org/officeDocument/2006/relationships/image" Target="../media/image79.png"/><Relationship Id="rId4" Type="http://schemas.openxmlformats.org/officeDocument/2006/relationships/tags" Target="../tags/tag242.xml"/><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65.png"/><Relationship Id="rId35" Type="http://schemas.openxmlformats.org/officeDocument/2006/relationships/image" Target="../media/image70.png"/><Relationship Id="rId43" Type="http://schemas.openxmlformats.org/officeDocument/2006/relationships/image" Target="../media/image78.png"/><Relationship Id="rId48" Type="http://schemas.openxmlformats.org/officeDocument/2006/relationships/image" Target="../media/image83.png"/><Relationship Id="rId8" Type="http://schemas.openxmlformats.org/officeDocument/2006/relationships/image" Target="../media/image43.png"/><Relationship Id="rId51" Type="http://schemas.openxmlformats.org/officeDocument/2006/relationships/image" Target="../media/image8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243.xml"/><Relationship Id="rId4" Type="http://schemas.openxmlformats.org/officeDocument/2006/relationships/image" Target="../media/image87.png"/></Relationships>
</file>

<file path=ppt/slides/_rels/slide12.xml.rels><?xml version="1.0" encoding="UTF-8" standalone="yes"?>
<Relationships xmlns="http://schemas.openxmlformats.org/package/2006/relationships"><Relationship Id="rId8" Type="http://schemas.openxmlformats.org/officeDocument/2006/relationships/hyperlink" Target="https://mlflow.org/" TargetMode="External"/><Relationship Id="rId3" Type="http://schemas.openxmlformats.org/officeDocument/2006/relationships/tags" Target="../tags/tag246.xml"/><Relationship Id="rId7" Type="http://schemas.openxmlformats.org/officeDocument/2006/relationships/image" Target="../media/image88.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notesSlide" Target="../notesSlides/notesSlide12.xml"/><Relationship Id="rId5" Type="http://schemas.openxmlformats.org/officeDocument/2006/relationships/slideLayout" Target="../slideLayouts/slideLayout5.xml"/><Relationship Id="rId4" Type="http://schemas.openxmlformats.org/officeDocument/2006/relationships/tags" Target="../tags/tag247.xml"/><Relationship Id="rId9" Type="http://schemas.openxmlformats.org/officeDocument/2006/relationships/image" Target="../media/image89.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5.xml"/><Relationship Id="rId1" Type="http://schemas.openxmlformats.org/officeDocument/2006/relationships/tags" Target="../tags/tag248.xml"/><Relationship Id="rId4" Type="http://schemas.openxmlformats.org/officeDocument/2006/relationships/image" Target="../media/image91.sv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image" Target="../media/image93.png"/><Relationship Id="rId4" Type="http://schemas.openxmlformats.org/officeDocument/2006/relationships/image" Target="../media/image9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notesSlide" Target="../notesSlides/notesSlide2.xml"/><Relationship Id="rId3" Type="http://schemas.openxmlformats.org/officeDocument/2006/relationships/tags" Target="../tags/tag8.xml"/><Relationship Id="rId21" Type="http://schemas.openxmlformats.org/officeDocument/2006/relationships/tags" Target="../tags/tag26.xml"/><Relationship Id="rId34" Type="http://schemas.openxmlformats.org/officeDocument/2006/relationships/image" Target="../media/image24.sv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slideLayout" Target="../slideLayouts/slideLayout5.xml"/><Relationship Id="rId33" Type="http://schemas.openxmlformats.org/officeDocument/2006/relationships/image" Target="../media/image23.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image" Target="../media/image19.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image" Target="../media/image22.svg"/><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image" Target="../media/image18.svg"/><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image" Target="../media/image21.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image" Target="../media/image17.png"/><Relationship Id="rId30" Type="http://schemas.openxmlformats.org/officeDocument/2006/relationships/image" Target="../media/image20.svg"/></Relationships>
</file>

<file path=ppt/slides/_rels/slide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21" Type="http://schemas.openxmlformats.org/officeDocument/2006/relationships/slideLayout" Target="../slideLayouts/slideLayout5.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chart" Target="../charts/chart1.xm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notesSlide" Target="../notesSlides/notesSlide4.xml"/><Relationship Id="rId18" Type="http://schemas.openxmlformats.org/officeDocument/2006/relationships/image" Target="../media/image29.svg"/><Relationship Id="rId26" Type="http://schemas.openxmlformats.org/officeDocument/2006/relationships/image" Target="../media/image37.svg"/><Relationship Id="rId3" Type="http://schemas.openxmlformats.org/officeDocument/2006/relationships/tags" Target="../tags/tag52.xml"/><Relationship Id="rId21" Type="http://schemas.openxmlformats.org/officeDocument/2006/relationships/image" Target="../media/image32.png"/><Relationship Id="rId7" Type="http://schemas.openxmlformats.org/officeDocument/2006/relationships/tags" Target="../tags/tag56.xml"/><Relationship Id="rId12" Type="http://schemas.openxmlformats.org/officeDocument/2006/relationships/slideLayout" Target="../slideLayouts/slideLayout8.xml"/><Relationship Id="rId17" Type="http://schemas.openxmlformats.org/officeDocument/2006/relationships/image" Target="../media/image28.svg"/><Relationship Id="rId25" Type="http://schemas.openxmlformats.org/officeDocument/2006/relationships/image" Target="../media/image36.png"/><Relationship Id="rId2" Type="http://schemas.openxmlformats.org/officeDocument/2006/relationships/tags" Target="../tags/tag51.xml"/><Relationship Id="rId16" Type="http://schemas.openxmlformats.org/officeDocument/2006/relationships/image" Target="../media/image27.png"/><Relationship Id="rId20" Type="http://schemas.openxmlformats.org/officeDocument/2006/relationships/image" Target="../media/image31.svg"/><Relationship Id="rId29" Type="http://schemas.openxmlformats.org/officeDocument/2006/relationships/image" Target="../media/image40.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image" Target="../media/image35.svg"/><Relationship Id="rId32" Type="http://schemas.openxmlformats.org/officeDocument/2006/relationships/image" Target="../media/image20.svg"/><Relationship Id="rId5" Type="http://schemas.openxmlformats.org/officeDocument/2006/relationships/tags" Target="../tags/tag54.xml"/><Relationship Id="rId15" Type="http://schemas.openxmlformats.org/officeDocument/2006/relationships/image" Target="../media/image26.svg"/><Relationship Id="rId23" Type="http://schemas.openxmlformats.org/officeDocument/2006/relationships/image" Target="../media/image34.png"/><Relationship Id="rId28" Type="http://schemas.openxmlformats.org/officeDocument/2006/relationships/image" Target="../media/image39.svg"/><Relationship Id="rId10" Type="http://schemas.openxmlformats.org/officeDocument/2006/relationships/tags" Target="../tags/tag59.xml"/><Relationship Id="rId19" Type="http://schemas.openxmlformats.org/officeDocument/2006/relationships/image" Target="../media/image30.png"/><Relationship Id="rId31" Type="http://schemas.openxmlformats.org/officeDocument/2006/relationships/image" Target="../media/image19.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25.png"/><Relationship Id="rId22" Type="http://schemas.openxmlformats.org/officeDocument/2006/relationships/image" Target="../media/image33.svg"/><Relationship Id="rId27" Type="http://schemas.openxmlformats.org/officeDocument/2006/relationships/image" Target="../media/image38.png"/><Relationship Id="rId30" Type="http://schemas.openxmlformats.org/officeDocument/2006/relationships/image" Target="../media/image4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26" Type="http://schemas.openxmlformats.org/officeDocument/2006/relationships/tags" Target="../tags/tag87.xml"/><Relationship Id="rId39" Type="http://schemas.openxmlformats.org/officeDocument/2006/relationships/tags" Target="../tags/tag100.xml"/><Relationship Id="rId3" Type="http://schemas.openxmlformats.org/officeDocument/2006/relationships/tags" Target="../tags/tag64.xml"/><Relationship Id="rId21" Type="http://schemas.openxmlformats.org/officeDocument/2006/relationships/tags" Target="../tags/tag82.xml"/><Relationship Id="rId34" Type="http://schemas.openxmlformats.org/officeDocument/2006/relationships/tags" Target="../tags/tag95.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tags" Target="../tags/tag86.xml"/><Relationship Id="rId33" Type="http://schemas.openxmlformats.org/officeDocument/2006/relationships/tags" Target="../tags/tag94.xml"/><Relationship Id="rId38" Type="http://schemas.openxmlformats.org/officeDocument/2006/relationships/tags" Target="../tags/tag99.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29" Type="http://schemas.openxmlformats.org/officeDocument/2006/relationships/tags" Target="../tags/tag90.xml"/><Relationship Id="rId41" Type="http://schemas.openxmlformats.org/officeDocument/2006/relationships/notesSlide" Target="../notesSlides/notesSlide6.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tags" Target="../tags/tag85.xml"/><Relationship Id="rId32" Type="http://schemas.openxmlformats.org/officeDocument/2006/relationships/tags" Target="../tags/tag93.xml"/><Relationship Id="rId37" Type="http://schemas.openxmlformats.org/officeDocument/2006/relationships/tags" Target="../tags/tag98.xml"/><Relationship Id="rId40" Type="http://schemas.openxmlformats.org/officeDocument/2006/relationships/slideLayout" Target="../slideLayouts/slideLayout5.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tags" Target="../tags/tag84.xml"/><Relationship Id="rId28" Type="http://schemas.openxmlformats.org/officeDocument/2006/relationships/tags" Target="../tags/tag89.xml"/><Relationship Id="rId36" Type="http://schemas.openxmlformats.org/officeDocument/2006/relationships/tags" Target="../tags/tag97.xml"/><Relationship Id="rId10" Type="http://schemas.openxmlformats.org/officeDocument/2006/relationships/tags" Target="../tags/tag71.xml"/><Relationship Id="rId19" Type="http://schemas.openxmlformats.org/officeDocument/2006/relationships/tags" Target="../tags/tag80.xml"/><Relationship Id="rId31" Type="http://schemas.openxmlformats.org/officeDocument/2006/relationships/tags" Target="../tags/tag92.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tags" Target="../tags/tag83.xml"/><Relationship Id="rId27" Type="http://schemas.openxmlformats.org/officeDocument/2006/relationships/tags" Target="../tags/tag88.xml"/><Relationship Id="rId30" Type="http://schemas.openxmlformats.org/officeDocument/2006/relationships/tags" Target="../tags/tag91.xml"/><Relationship Id="rId35" Type="http://schemas.openxmlformats.org/officeDocument/2006/relationships/tags" Target="../tags/tag96.xml"/></Relationships>
</file>

<file path=ppt/slides/_rels/slide7.xml.rels><?xml version="1.0" encoding="UTF-8" standalone="yes"?>
<Relationships xmlns="http://schemas.openxmlformats.org/package/2006/relationships"><Relationship Id="rId13" Type="http://schemas.openxmlformats.org/officeDocument/2006/relationships/tags" Target="../tags/tag113.xml"/><Relationship Id="rId18" Type="http://schemas.openxmlformats.org/officeDocument/2006/relationships/tags" Target="../tags/tag118.xml"/><Relationship Id="rId26" Type="http://schemas.openxmlformats.org/officeDocument/2006/relationships/tags" Target="../tags/tag126.xml"/><Relationship Id="rId39" Type="http://schemas.openxmlformats.org/officeDocument/2006/relationships/tags" Target="../tags/tag139.xml"/><Relationship Id="rId21" Type="http://schemas.openxmlformats.org/officeDocument/2006/relationships/tags" Target="../tags/tag121.xml"/><Relationship Id="rId34" Type="http://schemas.openxmlformats.org/officeDocument/2006/relationships/tags" Target="../tags/tag134.xml"/><Relationship Id="rId42" Type="http://schemas.openxmlformats.org/officeDocument/2006/relationships/tags" Target="../tags/tag142.xml"/><Relationship Id="rId47" Type="http://schemas.openxmlformats.org/officeDocument/2006/relationships/tags" Target="../tags/tag147.xml"/><Relationship Id="rId50" Type="http://schemas.openxmlformats.org/officeDocument/2006/relationships/tags" Target="../tags/tag150.xml"/><Relationship Id="rId55" Type="http://schemas.openxmlformats.org/officeDocument/2006/relationships/tags" Target="../tags/tag155.xml"/><Relationship Id="rId63" Type="http://schemas.openxmlformats.org/officeDocument/2006/relationships/tags" Target="../tags/tag163.xml"/><Relationship Id="rId7" Type="http://schemas.openxmlformats.org/officeDocument/2006/relationships/tags" Target="../tags/tag107.xml"/><Relationship Id="rId2" Type="http://schemas.openxmlformats.org/officeDocument/2006/relationships/tags" Target="../tags/tag102.xml"/><Relationship Id="rId16" Type="http://schemas.openxmlformats.org/officeDocument/2006/relationships/tags" Target="../tags/tag116.xml"/><Relationship Id="rId20" Type="http://schemas.openxmlformats.org/officeDocument/2006/relationships/tags" Target="../tags/tag120.xml"/><Relationship Id="rId29" Type="http://schemas.openxmlformats.org/officeDocument/2006/relationships/tags" Target="../tags/tag129.xml"/><Relationship Id="rId41" Type="http://schemas.openxmlformats.org/officeDocument/2006/relationships/tags" Target="../tags/tag141.xml"/><Relationship Id="rId54" Type="http://schemas.openxmlformats.org/officeDocument/2006/relationships/tags" Target="../tags/tag154.xml"/><Relationship Id="rId62" Type="http://schemas.openxmlformats.org/officeDocument/2006/relationships/tags" Target="../tags/tag16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24" Type="http://schemas.openxmlformats.org/officeDocument/2006/relationships/tags" Target="../tags/tag124.xml"/><Relationship Id="rId32" Type="http://schemas.openxmlformats.org/officeDocument/2006/relationships/tags" Target="../tags/tag132.xml"/><Relationship Id="rId37" Type="http://schemas.openxmlformats.org/officeDocument/2006/relationships/tags" Target="../tags/tag137.xml"/><Relationship Id="rId40" Type="http://schemas.openxmlformats.org/officeDocument/2006/relationships/tags" Target="../tags/tag140.xml"/><Relationship Id="rId45" Type="http://schemas.openxmlformats.org/officeDocument/2006/relationships/tags" Target="../tags/tag145.xml"/><Relationship Id="rId53" Type="http://schemas.openxmlformats.org/officeDocument/2006/relationships/tags" Target="../tags/tag153.xml"/><Relationship Id="rId58" Type="http://schemas.openxmlformats.org/officeDocument/2006/relationships/tags" Target="../tags/tag158.xml"/><Relationship Id="rId5" Type="http://schemas.openxmlformats.org/officeDocument/2006/relationships/tags" Target="../tags/tag105.xml"/><Relationship Id="rId15" Type="http://schemas.openxmlformats.org/officeDocument/2006/relationships/tags" Target="../tags/tag115.xml"/><Relationship Id="rId23" Type="http://schemas.openxmlformats.org/officeDocument/2006/relationships/tags" Target="../tags/tag123.xml"/><Relationship Id="rId28" Type="http://schemas.openxmlformats.org/officeDocument/2006/relationships/tags" Target="../tags/tag128.xml"/><Relationship Id="rId36" Type="http://schemas.openxmlformats.org/officeDocument/2006/relationships/tags" Target="../tags/tag136.xml"/><Relationship Id="rId49" Type="http://schemas.openxmlformats.org/officeDocument/2006/relationships/tags" Target="../tags/tag149.xml"/><Relationship Id="rId57" Type="http://schemas.openxmlformats.org/officeDocument/2006/relationships/tags" Target="../tags/tag157.xml"/><Relationship Id="rId61" Type="http://schemas.openxmlformats.org/officeDocument/2006/relationships/tags" Target="../tags/tag161.xml"/><Relationship Id="rId10" Type="http://schemas.openxmlformats.org/officeDocument/2006/relationships/tags" Target="../tags/tag110.xml"/><Relationship Id="rId19" Type="http://schemas.openxmlformats.org/officeDocument/2006/relationships/tags" Target="../tags/tag119.xml"/><Relationship Id="rId31" Type="http://schemas.openxmlformats.org/officeDocument/2006/relationships/tags" Target="../tags/tag131.xml"/><Relationship Id="rId44" Type="http://schemas.openxmlformats.org/officeDocument/2006/relationships/tags" Target="../tags/tag144.xml"/><Relationship Id="rId52" Type="http://schemas.openxmlformats.org/officeDocument/2006/relationships/tags" Target="../tags/tag152.xml"/><Relationship Id="rId60" Type="http://schemas.openxmlformats.org/officeDocument/2006/relationships/tags" Target="../tags/tag160.xml"/><Relationship Id="rId65" Type="http://schemas.openxmlformats.org/officeDocument/2006/relationships/notesSlide" Target="../notesSlides/notesSlide7.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 Id="rId22" Type="http://schemas.openxmlformats.org/officeDocument/2006/relationships/tags" Target="../tags/tag122.xml"/><Relationship Id="rId27" Type="http://schemas.openxmlformats.org/officeDocument/2006/relationships/tags" Target="../tags/tag127.xml"/><Relationship Id="rId30" Type="http://schemas.openxmlformats.org/officeDocument/2006/relationships/tags" Target="../tags/tag130.xml"/><Relationship Id="rId35" Type="http://schemas.openxmlformats.org/officeDocument/2006/relationships/tags" Target="../tags/tag135.xml"/><Relationship Id="rId43" Type="http://schemas.openxmlformats.org/officeDocument/2006/relationships/tags" Target="../tags/tag143.xml"/><Relationship Id="rId48" Type="http://schemas.openxmlformats.org/officeDocument/2006/relationships/tags" Target="../tags/tag148.xml"/><Relationship Id="rId56" Type="http://schemas.openxmlformats.org/officeDocument/2006/relationships/tags" Target="../tags/tag156.xml"/><Relationship Id="rId64" Type="http://schemas.openxmlformats.org/officeDocument/2006/relationships/slideLayout" Target="../slideLayouts/slideLayout5.xml"/><Relationship Id="rId8" Type="http://schemas.openxmlformats.org/officeDocument/2006/relationships/tags" Target="../tags/tag108.xml"/><Relationship Id="rId51" Type="http://schemas.openxmlformats.org/officeDocument/2006/relationships/tags" Target="../tags/tag151.xml"/><Relationship Id="rId3" Type="http://schemas.openxmlformats.org/officeDocument/2006/relationships/tags" Target="../tags/tag103.xml"/><Relationship Id="rId12" Type="http://schemas.openxmlformats.org/officeDocument/2006/relationships/tags" Target="../tags/tag112.xml"/><Relationship Id="rId17" Type="http://schemas.openxmlformats.org/officeDocument/2006/relationships/tags" Target="../tags/tag117.xml"/><Relationship Id="rId25" Type="http://schemas.openxmlformats.org/officeDocument/2006/relationships/tags" Target="../tags/tag125.xml"/><Relationship Id="rId33" Type="http://schemas.openxmlformats.org/officeDocument/2006/relationships/tags" Target="../tags/tag133.xml"/><Relationship Id="rId38" Type="http://schemas.openxmlformats.org/officeDocument/2006/relationships/tags" Target="../tags/tag138.xml"/><Relationship Id="rId46" Type="http://schemas.openxmlformats.org/officeDocument/2006/relationships/tags" Target="../tags/tag146.xml"/><Relationship Id="rId59" Type="http://schemas.openxmlformats.org/officeDocument/2006/relationships/tags" Target="../tags/tag159.xml"/></Relationships>
</file>

<file path=ppt/slides/_rels/slide8.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tags" Target="../tags/tag181.xml"/><Relationship Id="rId26" Type="http://schemas.openxmlformats.org/officeDocument/2006/relationships/tags" Target="../tags/tag189.xml"/><Relationship Id="rId39" Type="http://schemas.openxmlformats.org/officeDocument/2006/relationships/tags" Target="../tags/tag202.xml"/><Relationship Id="rId3" Type="http://schemas.openxmlformats.org/officeDocument/2006/relationships/tags" Target="../tags/tag166.xml"/><Relationship Id="rId21" Type="http://schemas.openxmlformats.org/officeDocument/2006/relationships/tags" Target="../tags/tag184.xml"/><Relationship Id="rId34" Type="http://schemas.openxmlformats.org/officeDocument/2006/relationships/tags" Target="../tags/tag197.xml"/><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tags" Target="../tags/tag180.xml"/><Relationship Id="rId25" Type="http://schemas.openxmlformats.org/officeDocument/2006/relationships/tags" Target="../tags/tag188.xml"/><Relationship Id="rId33" Type="http://schemas.openxmlformats.org/officeDocument/2006/relationships/tags" Target="../tags/tag196.xml"/><Relationship Id="rId38" Type="http://schemas.openxmlformats.org/officeDocument/2006/relationships/tags" Target="../tags/tag201.xml"/><Relationship Id="rId2" Type="http://schemas.openxmlformats.org/officeDocument/2006/relationships/tags" Target="../tags/tag165.xml"/><Relationship Id="rId16" Type="http://schemas.openxmlformats.org/officeDocument/2006/relationships/tags" Target="../tags/tag179.xml"/><Relationship Id="rId20" Type="http://schemas.openxmlformats.org/officeDocument/2006/relationships/tags" Target="../tags/tag183.xml"/><Relationship Id="rId29" Type="http://schemas.openxmlformats.org/officeDocument/2006/relationships/tags" Target="../tags/tag192.xml"/><Relationship Id="rId41" Type="http://schemas.openxmlformats.org/officeDocument/2006/relationships/notesSlide" Target="../notesSlides/notesSlide8.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24" Type="http://schemas.openxmlformats.org/officeDocument/2006/relationships/tags" Target="../tags/tag187.xml"/><Relationship Id="rId32" Type="http://schemas.openxmlformats.org/officeDocument/2006/relationships/tags" Target="../tags/tag195.xml"/><Relationship Id="rId37" Type="http://schemas.openxmlformats.org/officeDocument/2006/relationships/tags" Target="../tags/tag200.xml"/><Relationship Id="rId40" Type="http://schemas.openxmlformats.org/officeDocument/2006/relationships/slideLayout" Target="../slideLayouts/slideLayout5.xml"/><Relationship Id="rId5" Type="http://schemas.openxmlformats.org/officeDocument/2006/relationships/tags" Target="../tags/tag168.xml"/><Relationship Id="rId15" Type="http://schemas.openxmlformats.org/officeDocument/2006/relationships/tags" Target="../tags/tag178.xml"/><Relationship Id="rId23" Type="http://schemas.openxmlformats.org/officeDocument/2006/relationships/tags" Target="../tags/tag186.xml"/><Relationship Id="rId28" Type="http://schemas.openxmlformats.org/officeDocument/2006/relationships/tags" Target="../tags/tag191.xml"/><Relationship Id="rId36" Type="http://schemas.openxmlformats.org/officeDocument/2006/relationships/tags" Target="../tags/tag199.xml"/><Relationship Id="rId10" Type="http://schemas.openxmlformats.org/officeDocument/2006/relationships/tags" Target="../tags/tag173.xml"/><Relationship Id="rId19" Type="http://schemas.openxmlformats.org/officeDocument/2006/relationships/tags" Target="../tags/tag182.xml"/><Relationship Id="rId31" Type="http://schemas.openxmlformats.org/officeDocument/2006/relationships/tags" Target="../tags/tag194.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tags" Target="../tags/tag185.xml"/><Relationship Id="rId27" Type="http://schemas.openxmlformats.org/officeDocument/2006/relationships/tags" Target="../tags/tag190.xml"/><Relationship Id="rId30" Type="http://schemas.openxmlformats.org/officeDocument/2006/relationships/tags" Target="../tags/tag193.xml"/><Relationship Id="rId35" Type="http://schemas.openxmlformats.org/officeDocument/2006/relationships/tags" Target="../tags/tag198.xml"/></Relationships>
</file>

<file path=ppt/slides/_rels/slide9.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tags" Target="../tags/tag215.xml"/><Relationship Id="rId18" Type="http://schemas.openxmlformats.org/officeDocument/2006/relationships/tags" Target="../tags/tag220.xml"/><Relationship Id="rId26" Type="http://schemas.openxmlformats.org/officeDocument/2006/relationships/tags" Target="../tags/tag228.xml"/><Relationship Id="rId3" Type="http://schemas.openxmlformats.org/officeDocument/2006/relationships/tags" Target="../tags/tag205.xml"/><Relationship Id="rId21" Type="http://schemas.openxmlformats.org/officeDocument/2006/relationships/tags" Target="../tags/tag223.xml"/><Relationship Id="rId34" Type="http://schemas.openxmlformats.org/officeDocument/2006/relationships/tags" Target="../tags/tag236.xml"/><Relationship Id="rId7" Type="http://schemas.openxmlformats.org/officeDocument/2006/relationships/tags" Target="../tags/tag209.xml"/><Relationship Id="rId12" Type="http://schemas.openxmlformats.org/officeDocument/2006/relationships/tags" Target="../tags/tag214.xml"/><Relationship Id="rId17" Type="http://schemas.openxmlformats.org/officeDocument/2006/relationships/tags" Target="../tags/tag219.xml"/><Relationship Id="rId25" Type="http://schemas.openxmlformats.org/officeDocument/2006/relationships/tags" Target="../tags/tag227.xml"/><Relationship Id="rId33" Type="http://schemas.openxmlformats.org/officeDocument/2006/relationships/tags" Target="../tags/tag235.xml"/><Relationship Id="rId38" Type="http://schemas.openxmlformats.org/officeDocument/2006/relationships/notesSlide" Target="../notesSlides/notesSlide9.xml"/><Relationship Id="rId2" Type="http://schemas.openxmlformats.org/officeDocument/2006/relationships/tags" Target="../tags/tag204.xml"/><Relationship Id="rId16" Type="http://schemas.openxmlformats.org/officeDocument/2006/relationships/tags" Target="../tags/tag218.xml"/><Relationship Id="rId20" Type="http://schemas.openxmlformats.org/officeDocument/2006/relationships/tags" Target="../tags/tag222.xml"/><Relationship Id="rId29" Type="http://schemas.openxmlformats.org/officeDocument/2006/relationships/tags" Target="../tags/tag231.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tags" Target="../tags/tag213.xml"/><Relationship Id="rId24" Type="http://schemas.openxmlformats.org/officeDocument/2006/relationships/tags" Target="../tags/tag226.xml"/><Relationship Id="rId32" Type="http://schemas.openxmlformats.org/officeDocument/2006/relationships/tags" Target="../tags/tag234.xml"/><Relationship Id="rId37" Type="http://schemas.openxmlformats.org/officeDocument/2006/relationships/slideLayout" Target="../slideLayouts/slideLayout5.xml"/><Relationship Id="rId5" Type="http://schemas.openxmlformats.org/officeDocument/2006/relationships/tags" Target="../tags/tag207.xml"/><Relationship Id="rId15" Type="http://schemas.openxmlformats.org/officeDocument/2006/relationships/tags" Target="../tags/tag217.xml"/><Relationship Id="rId23" Type="http://schemas.openxmlformats.org/officeDocument/2006/relationships/tags" Target="../tags/tag225.xml"/><Relationship Id="rId28" Type="http://schemas.openxmlformats.org/officeDocument/2006/relationships/tags" Target="../tags/tag230.xml"/><Relationship Id="rId36" Type="http://schemas.openxmlformats.org/officeDocument/2006/relationships/tags" Target="../tags/tag238.xml"/><Relationship Id="rId10" Type="http://schemas.openxmlformats.org/officeDocument/2006/relationships/tags" Target="../tags/tag212.xml"/><Relationship Id="rId19" Type="http://schemas.openxmlformats.org/officeDocument/2006/relationships/tags" Target="../tags/tag221.xml"/><Relationship Id="rId31" Type="http://schemas.openxmlformats.org/officeDocument/2006/relationships/tags" Target="../tags/tag233.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tags" Target="../tags/tag216.xml"/><Relationship Id="rId22" Type="http://schemas.openxmlformats.org/officeDocument/2006/relationships/tags" Target="../tags/tag224.xml"/><Relationship Id="rId27" Type="http://schemas.openxmlformats.org/officeDocument/2006/relationships/tags" Target="../tags/tag229.xml"/><Relationship Id="rId30" Type="http://schemas.openxmlformats.org/officeDocument/2006/relationships/tags" Target="../tags/tag232.xml"/><Relationship Id="rId35" Type="http://schemas.openxmlformats.org/officeDocument/2006/relationships/tags" Target="../tags/tag2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62F6-7F82-1074-B67E-6D6F99A5E2A3}"/>
              </a:ext>
            </a:extLst>
          </p:cNvPr>
          <p:cNvSpPr>
            <a:spLocks noGrp="1"/>
          </p:cNvSpPr>
          <p:nvPr>
            <p:ph type="ctrTitle"/>
          </p:nvPr>
        </p:nvSpPr>
        <p:spPr/>
        <p:txBody>
          <a:bodyPr/>
          <a:lstStyle/>
          <a:p>
            <a:r>
              <a:rPr lang="en-GB" err="1"/>
              <a:t>MLOps</a:t>
            </a:r>
            <a:r>
              <a:rPr lang="en-GB"/>
              <a:t> in the NHS</a:t>
            </a:r>
          </a:p>
        </p:txBody>
      </p:sp>
      <p:sp>
        <p:nvSpPr>
          <p:cNvPr id="3" name="Subtitle 2">
            <a:extLst>
              <a:ext uri="{FF2B5EF4-FFF2-40B4-BE49-F238E27FC236}">
                <a16:creationId xmlns:a16="http://schemas.microsoft.com/office/drawing/2014/main" id="{B842677C-97DC-EA03-1A4C-8402394293A0}"/>
              </a:ext>
            </a:extLst>
          </p:cNvPr>
          <p:cNvSpPr>
            <a:spLocks noGrp="1"/>
          </p:cNvSpPr>
          <p:nvPr>
            <p:ph type="subTitle" idx="1"/>
          </p:nvPr>
        </p:nvSpPr>
        <p:spPr/>
        <p:txBody>
          <a:bodyPr/>
          <a:lstStyle/>
          <a:p>
            <a:r>
              <a:rPr lang="en-GB"/>
              <a:t>Operationalising machine learning via open-source tools </a:t>
            </a:r>
          </a:p>
        </p:txBody>
      </p:sp>
      <p:sp>
        <p:nvSpPr>
          <p:cNvPr id="4" name="Text Placeholder 3">
            <a:extLst>
              <a:ext uri="{FF2B5EF4-FFF2-40B4-BE49-F238E27FC236}">
                <a16:creationId xmlns:a16="http://schemas.microsoft.com/office/drawing/2014/main" id="{0EE19083-7661-4BD2-E887-0CEF31FF5B18}"/>
              </a:ext>
            </a:extLst>
          </p:cNvPr>
          <p:cNvSpPr>
            <a:spLocks noGrp="1"/>
          </p:cNvSpPr>
          <p:nvPr>
            <p:ph type="body" sz="quarter" idx="11"/>
          </p:nvPr>
        </p:nvSpPr>
        <p:spPr/>
        <p:txBody>
          <a:bodyPr/>
          <a:lstStyle/>
          <a:p>
            <a:r>
              <a:rPr lang="en-GB"/>
              <a:t>21st Nov 2024 London</a:t>
            </a:r>
          </a:p>
        </p:txBody>
      </p:sp>
    </p:spTree>
    <p:extLst>
      <p:ext uri="{BB962C8B-B14F-4D97-AF65-F5344CB8AC3E}">
        <p14:creationId xmlns:p14="http://schemas.microsoft.com/office/powerpoint/2010/main" val="730303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lide Number Placeholder 125">
            <a:extLst>
              <a:ext uri="{FF2B5EF4-FFF2-40B4-BE49-F238E27FC236}">
                <a16:creationId xmlns:a16="http://schemas.microsoft.com/office/drawing/2014/main" id="{C1BBFDA6-5949-3B9A-B0E0-66DC7EDAA0AD}"/>
              </a:ext>
            </a:extLst>
          </p:cNvPr>
          <p:cNvSpPr>
            <a:spLocks noGrp="1"/>
          </p:cNvSpPr>
          <p:nvPr>
            <p:ph type="sldNum" sz="quarter" idx="11"/>
          </p:nvPr>
        </p:nvSpPr>
        <p:spPr/>
        <p:txBody>
          <a:bodyPr/>
          <a:lstStyle/>
          <a:p>
            <a:endParaRPr lang="de-DE"/>
          </a:p>
          <a:p>
            <a:fld id="{C585CA07-F987-4B9B-9D32-7F61AFBD2FBE}" type="slidenum">
              <a:rPr lang="de-DE" smtClean="0"/>
              <a:t>10</a:t>
            </a:fld>
            <a:endParaRPr lang="de-DE"/>
          </a:p>
        </p:txBody>
      </p:sp>
      <p:sp>
        <p:nvSpPr>
          <p:cNvPr id="4" name="Title 3">
            <a:extLst>
              <a:ext uri="{FF2B5EF4-FFF2-40B4-BE49-F238E27FC236}">
                <a16:creationId xmlns:a16="http://schemas.microsoft.com/office/drawing/2014/main" id="{404AEE51-7DDF-4649-BDC4-A1C19AD2C7FB}"/>
              </a:ext>
            </a:extLst>
          </p:cNvPr>
          <p:cNvSpPr>
            <a:spLocks noGrp="1"/>
          </p:cNvSpPr>
          <p:nvPr>
            <p:ph type="title"/>
          </p:nvPr>
        </p:nvSpPr>
        <p:spPr/>
        <p:txBody>
          <a:bodyPr>
            <a:normAutofit/>
          </a:bodyPr>
          <a:lstStyle/>
          <a:p>
            <a:r>
              <a:rPr lang="en-US" b="1"/>
              <a:t>It is already easy to get lost in the MLOps tool landscape</a:t>
            </a:r>
            <a:r>
              <a:rPr lang="en-US" b="1" baseline="30000">
                <a:solidFill>
                  <a:srgbClr val="F07D00"/>
                </a:solidFill>
              </a:rPr>
              <a:t>01</a:t>
            </a:r>
            <a:endParaRPr lang="en-GB" b="1"/>
          </a:p>
        </p:txBody>
      </p:sp>
      <p:sp>
        <p:nvSpPr>
          <p:cNvPr id="136" name="Footer Placeholder 135">
            <a:extLst>
              <a:ext uri="{FF2B5EF4-FFF2-40B4-BE49-F238E27FC236}">
                <a16:creationId xmlns:a16="http://schemas.microsoft.com/office/drawing/2014/main" id="{A8EA3388-1361-1C99-CB15-6E78CFB24940}"/>
              </a:ext>
            </a:extLst>
          </p:cNvPr>
          <p:cNvSpPr>
            <a:spLocks noGrp="1"/>
          </p:cNvSpPr>
          <p:nvPr>
            <p:ph type="ftr" sz="quarter" idx="12"/>
          </p:nvPr>
        </p:nvSpPr>
        <p:spPr/>
        <p:txBody>
          <a:bodyPr anchor="ctr"/>
          <a:lstStyle/>
          <a:p>
            <a:r>
              <a:rPr lang="de-DE"/>
              <a:t>© 2024 d-fine</a:t>
            </a:r>
          </a:p>
        </p:txBody>
      </p:sp>
      <p:sp>
        <p:nvSpPr>
          <p:cNvPr id="5" name="TextBox 4">
            <a:extLst>
              <a:ext uri="{FF2B5EF4-FFF2-40B4-BE49-F238E27FC236}">
                <a16:creationId xmlns:a16="http://schemas.microsoft.com/office/drawing/2014/main" id="{6D0D3485-9B64-4FBD-A172-FE2C15B4F732}"/>
              </a:ext>
            </a:extLst>
          </p:cNvPr>
          <p:cNvSpPr txBox="1"/>
          <p:nvPr/>
        </p:nvSpPr>
        <p:spPr>
          <a:xfrm>
            <a:off x="2213747" y="3112217"/>
            <a:ext cx="588955" cy="21645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t>IDEs</a:t>
            </a:r>
          </a:p>
        </p:txBody>
      </p:sp>
      <p:sp>
        <p:nvSpPr>
          <p:cNvPr id="6" name="TextBox 5">
            <a:extLst>
              <a:ext uri="{FF2B5EF4-FFF2-40B4-BE49-F238E27FC236}">
                <a16:creationId xmlns:a16="http://schemas.microsoft.com/office/drawing/2014/main" id="{E3B5B84B-CD45-4058-ABAC-7B1E1069DE5A}"/>
              </a:ext>
            </a:extLst>
          </p:cNvPr>
          <p:cNvSpPr txBox="1"/>
          <p:nvPr/>
        </p:nvSpPr>
        <p:spPr>
          <a:xfrm>
            <a:off x="3618835" y="3112217"/>
            <a:ext cx="588955" cy="21645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t>Code</a:t>
            </a:r>
          </a:p>
        </p:txBody>
      </p:sp>
      <p:sp>
        <p:nvSpPr>
          <p:cNvPr id="7" name="TextBox 6">
            <a:extLst>
              <a:ext uri="{FF2B5EF4-FFF2-40B4-BE49-F238E27FC236}">
                <a16:creationId xmlns:a16="http://schemas.microsoft.com/office/drawing/2014/main" id="{DF742457-FCAD-4A11-9FC7-5F9FC0790290}"/>
              </a:ext>
            </a:extLst>
          </p:cNvPr>
          <p:cNvSpPr txBox="1"/>
          <p:nvPr/>
        </p:nvSpPr>
        <p:spPr>
          <a:xfrm>
            <a:off x="1511204" y="3112217"/>
            <a:ext cx="588955" cy="21645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t>Notebooks</a:t>
            </a:r>
          </a:p>
        </p:txBody>
      </p:sp>
      <p:sp>
        <p:nvSpPr>
          <p:cNvPr id="8" name="TextBox 7">
            <a:extLst>
              <a:ext uri="{FF2B5EF4-FFF2-40B4-BE49-F238E27FC236}">
                <a16:creationId xmlns:a16="http://schemas.microsoft.com/office/drawing/2014/main" id="{509722AE-2CEA-4286-87F1-9B06E408D469}"/>
              </a:ext>
            </a:extLst>
          </p:cNvPr>
          <p:cNvSpPr txBox="1"/>
          <p:nvPr/>
        </p:nvSpPr>
        <p:spPr>
          <a:xfrm>
            <a:off x="4321378" y="3112217"/>
            <a:ext cx="588955" cy="21645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t>Features</a:t>
            </a:r>
          </a:p>
        </p:txBody>
      </p:sp>
      <p:sp>
        <p:nvSpPr>
          <p:cNvPr id="9" name="TextBox 8">
            <a:extLst>
              <a:ext uri="{FF2B5EF4-FFF2-40B4-BE49-F238E27FC236}">
                <a16:creationId xmlns:a16="http://schemas.microsoft.com/office/drawing/2014/main" id="{C473AE32-2BBF-4A3A-A0FC-5636DA5AEDDE}"/>
              </a:ext>
            </a:extLst>
          </p:cNvPr>
          <p:cNvSpPr txBox="1"/>
          <p:nvPr/>
        </p:nvSpPr>
        <p:spPr>
          <a:xfrm>
            <a:off x="6531085" y="4346816"/>
            <a:ext cx="877500" cy="204750"/>
          </a:xfrm>
          <a:prstGeom prst="rect">
            <a:avLst/>
          </a:prstGeom>
          <a:noFill/>
        </p:spPr>
        <p:txBody>
          <a:bodyPr wrap="square" lIns="0" tIns="0" rIns="0" bIns="0" rtlCol="0" anchor="ctr">
            <a:noAutofit/>
          </a:bodyPr>
          <a:lstStyle/>
          <a:p>
            <a:pPr algn="ctr"/>
            <a:r>
              <a:rPr lang="en-GB" sz="813" b="1"/>
              <a:t>Monitor</a:t>
            </a:r>
          </a:p>
        </p:txBody>
      </p:sp>
      <p:sp>
        <p:nvSpPr>
          <p:cNvPr id="10" name="TextBox 9">
            <a:extLst>
              <a:ext uri="{FF2B5EF4-FFF2-40B4-BE49-F238E27FC236}">
                <a16:creationId xmlns:a16="http://schemas.microsoft.com/office/drawing/2014/main" id="{6C317D6F-E179-4A62-AF46-F6DA3EF7F6A2}"/>
              </a:ext>
            </a:extLst>
          </p:cNvPr>
          <p:cNvSpPr txBox="1"/>
          <p:nvPr/>
        </p:nvSpPr>
        <p:spPr>
          <a:xfrm>
            <a:off x="5204778" y="4692232"/>
            <a:ext cx="587925" cy="216450"/>
          </a:xfrm>
          <a:prstGeom prst="hexagon">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solidFill>
                  <a:schemeClr val="bg1"/>
                </a:solidFill>
              </a:rPr>
              <a:t>CI/CD</a:t>
            </a:r>
          </a:p>
        </p:txBody>
      </p:sp>
      <p:sp>
        <p:nvSpPr>
          <p:cNvPr id="11" name="TextBox 10">
            <a:extLst>
              <a:ext uri="{FF2B5EF4-FFF2-40B4-BE49-F238E27FC236}">
                <a16:creationId xmlns:a16="http://schemas.microsoft.com/office/drawing/2014/main" id="{FDCC513D-F1BE-4B3D-B87F-6364DDC06DCF}"/>
              </a:ext>
            </a:extLst>
          </p:cNvPr>
          <p:cNvSpPr txBox="1"/>
          <p:nvPr/>
        </p:nvSpPr>
        <p:spPr>
          <a:xfrm>
            <a:off x="5992368" y="4692232"/>
            <a:ext cx="587925" cy="216450"/>
          </a:xfrm>
          <a:prstGeom prst="hexagon">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solidFill>
                  <a:schemeClr val="bg1"/>
                </a:solidFill>
              </a:rPr>
              <a:t>Container</a:t>
            </a:r>
          </a:p>
        </p:txBody>
      </p:sp>
      <p:sp>
        <p:nvSpPr>
          <p:cNvPr id="12" name="TextBox 11">
            <a:extLst>
              <a:ext uri="{FF2B5EF4-FFF2-40B4-BE49-F238E27FC236}">
                <a16:creationId xmlns:a16="http://schemas.microsoft.com/office/drawing/2014/main" id="{FE85DB0A-04C9-4EFD-B7C1-36BCB6A7935B}"/>
              </a:ext>
            </a:extLst>
          </p:cNvPr>
          <p:cNvSpPr txBox="1"/>
          <p:nvPr/>
        </p:nvSpPr>
        <p:spPr>
          <a:xfrm>
            <a:off x="6429009" y="3112217"/>
            <a:ext cx="588955" cy="21645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solidFill>
                  <a:schemeClr val="bg1"/>
                </a:solidFill>
              </a:rPr>
              <a:t>Pipelines</a:t>
            </a:r>
          </a:p>
        </p:txBody>
      </p:sp>
      <p:sp>
        <p:nvSpPr>
          <p:cNvPr id="13" name="TextBox 12">
            <a:extLst>
              <a:ext uri="{FF2B5EF4-FFF2-40B4-BE49-F238E27FC236}">
                <a16:creationId xmlns:a16="http://schemas.microsoft.com/office/drawing/2014/main" id="{BE94ABC2-E3E7-4E55-B8ED-68CEB4928B35}"/>
              </a:ext>
            </a:extLst>
          </p:cNvPr>
          <p:cNvSpPr txBox="1"/>
          <p:nvPr/>
        </p:nvSpPr>
        <p:spPr>
          <a:xfrm>
            <a:off x="7131552" y="3112217"/>
            <a:ext cx="588955" cy="21645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solidFill>
                  <a:schemeClr val="bg1"/>
                </a:solidFill>
              </a:rPr>
              <a:t>Features</a:t>
            </a:r>
          </a:p>
        </p:txBody>
      </p:sp>
      <p:sp>
        <p:nvSpPr>
          <p:cNvPr id="14" name="Google Shape;8733;p182">
            <a:extLst>
              <a:ext uri="{FF2B5EF4-FFF2-40B4-BE49-F238E27FC236}">
                <a16:creationId xmlns:a16="http://schemas.microsoft.com/office/drawing/2014/main" id="{6130B991-310B-4A6C-B899-9795172F23F6}"/>
              </a:ext>
            </a:extLst>
          </p:cNvPr>
          <p:cNvSpPr>
            <a:spLocks noChangeArrowheads="1"/>
          </p:cNvSpPr>
          <p:nvPr>
            <p:custDataLst>
              <p:tags r:id="rId2"/>
            </p:custDataLst>
          </p:nvPr>
        </p:nvSpPr>
        <p:spPr bwMode="auto">
          <a:xfrm>
            <a:off x="2053469" y="3714187"/>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15" name="Group 14">
            <a:extLst>
              <a:ext uri="{FF2B5EF4-FFF2-40B4-BE49-F238E27FC236}">
                <a16:creationId xmlns:a16="http://schemas.microsoft.com/office/drawing/2014/main" id="{4186FA1E-8E3B-41F5-B8D3-45DFFE4B89C2}"/>
              </a:ext>
            </a:extLst>
          </p:cNvPr>
          <p:cNvGrpSpPr/>
          <p:nvPr/>
        </p:nvGrpSpPr>
        <p:grpSpPr>
          <a:xfrm>
            <a:off x="2163501" y="3843234"/>
            <a:ext cx="356468" cy="360218"/>
            <a:chOff x="848699" y="1764748"/>
            <a:chExt cx="757286" cy="765252"/>
          </a:xfrm>
        </p:grpSpPr>
        <p:sp>
          <p:nvSpPr>
            <p:cNvPr id="16" name="AutoShape 17">
              <a:extLst>
                <a:ext uri="{FF2B5EF4-FFF2-40B4-BE49-F238E27FC236}">
                  <a16:creationId xmlns:a16="http://schemas.microsoft.com/office/drawing/2014/main" id="{037AA4C6-56D6-4E22-B628-8903109E657D}"/>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17" name="AutoShape 21">
              <a:extLst>
                <a:ext uri="{FF2B5EF4-FFF2-40B4-BE49-F238E27FC236}">
                  <a16:creationId xmlns:a16="http://schemas.microsoft.com/office/drawing/2014/main" id="{6EF71CFD-5F20-4990-9B3C-7579E38E1EE0}"/>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18" name="Google Shape;8733;p182">
            <a:extLst>
              <a:ext uri="{FF2B5EF4-FFF2-40B4-BE49-F238E27FC236}">
                <a16:creationId xmlns:a16="http://schemas.microsoft.com/office/drawing/2014/main" id="{EBB74C84-015F-4509-9C1C-23B934976154}"/>
              </a:ext>
            </a:extLst>
          </p:cNvPr>
          <p:cNvSpPr>
            <a:spLocks noChangeArrowheads="1"/>
          </p:cNvSpPr>
          <p:nvPr/>
        </p:nvSpPr>
        <p:spPr bwMode="auto">
          <a:xfrm rot="10800000">
            <a:off x="2716123" y="3707133"/>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19" name="Group 18">
            <a:extLst>
              <a:ext uri="{FF2B5EF4-FFF2-40B4-BE49-F238E27FC236}">
                <a16:creationId xmlns:a16="http://schemas.microsoft.com/office/drawing/2014/main" id="{8815B61D-4AF4-410B-980E-D80653E40B4D}"/>
              </a:ext>
            </a:extLst>
          </p:cNvPr>
          <p:cNvGrpSpPr/>
          <p:nvPr/>
        </p:nvGrpSpPr>
        <p:grpSpPr>
          <a:xfrm rot="10800000">
            <a:off x="2824755" y="3793586"/>
            <a:ext cx="356468" cy="360218"/>
            <a:chOff x="848699" y="1764748"/>
            <a:chExt cx="757286" cy="765252"/>
          </a:xfrm>
        </p:grpSpPr>
        <p:sp>
          <p:nvSpPr>
            <p:cNvPr id="20" name="AutoShape 17">
              <a:extLst>
                <a:ext uri="{FF2B5EF4-FFF2-40B4-BE49-F238E27FC236}">
                  <a16:creationId xmlns:a16="http://schemas.microsoft.com/office/drawing/2014/main" id="{69FB0F4F-DBAF-4AF4-9920-65B6EE5A7337}"/>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21" name="AutoShape 21">
              <a:extLst>
                <a:ext uri="{FF2B5EF4-FFF2-40B4-BE49-F238E27FC236}">
                  <a16:creationId xmlns:a16="http://schemas.microsoft.com/office/drawing/2014/main" id="{CB4C2E96-5155-42BD-98E5-B01A89D2B56E}"/>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22" name="Google Shape;8733;p182">
            <a:extLst>
              <a:ext uri="{FF2B5EF4-FFF2-40B4-BE49-F238E27FC236}">
                <a16:creationId xmlns:a16="http://schemas.microsoft.com/office/drawing/2014/main" id="{386D64CE-2088-440D-A94E-8733AF65ED8D}"/>
              </a:ext>
            </a:extLst>
          </p:cNvPr>
          <p:cNvSpPr>
            <a:spLocks noChangeArrowheads="1"/>
          </p:cNvSpPr>
          <p:nvPr/>
        </p:nvSpPr>
        <p:spPr bwMode="auto">
          <a:xfrm>
            <a:off x="3372173" y="3722723"/>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23" name="Group 22">
            <a:extLst>
              <a:ext uri="{FF2B5EF4-FFF2-40B4-BE49-F238E27FC236}">
                <a16:creationId xmlns:a16="http://schemas.microsoft.com/office/drawing/2014/main" id="{AAF4A29C-1BED-4DF6-ABE7-EDA77370B92C}"/>
              </a:ext>
            </a:extLst>
          </p:cNvPr>
          <p:cNvGrpSpPr/>
          <p:nvPr/>
        </p:nvGrpSpPr>
        <p:grpSpPr>
          <a:xfrm>
            <a:off x="3482204" y="3851771"/>
            <a:ext cx="356468" cy="360218"/>
            <a:chOff x="848699" y="1764748"/>
            <a:chExt cx="757286" cy="765252"/>
          </a:xfrm>
        </p:grpSpPr>
        <p:sp>
          <p:nvSpPr>
            <p:cNvPr id="24" name="AutoShape 17">
              <a:extLst>
                <a:ext uri="{FF2B5EF4-FFF2-40B4-BE49-F238E27FC236}">
                  <a16:creationId xmlns:a16="http://schemas.microsoft.com/office/drawing/2014/main" id="{D225D0C7-2A0F-401F-9797-901DAB4FE0B7}"/>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25" name="AutoShape 21">
              <a:extLst>
                <a:ext uri="{FF2B5EF4-FFF2-40B4-BE49-F238E27FC236}">
                  <a16:creationId xmlns:a16="http://schemas.microsoft.com/office/drawing/2014/main" id="{15B961DF-FF06-4837-8594-63314EC4FF15}"/>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26" name="Google Shape;8733;p182">
            <a:extLst>
              <a:ext uri="{FF2B5EF4-FFF2-40B4-BE49-F238E27FC236}">
                <a16:creationId xmlns:a16="http://schemas.microsoft.com/office/drawing/2014/main" id="{B6CA7F12-8B04-4922-9F81-D189D3467994}"/>
              </a:ext>
            </a:extLst>
          </p:cNvPr>
          <p:cNvSpPr>
            <a:spLocks noChangeArrowheads="1"/>
          </p:cNvSpPr>
          <p:nvPr/>
        </p:nvSpPr>
        <p:spPr bwMode="auto">
          <a:xfrm rot="10800000">
            <a:off x="4037407" y="3715670"/>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27" name="Group 26">
            <a:extLst>
              <a:ext uri="{FF2B5EF4-FFF2-40B4-BE49-F238E27FC236}">
                <a16:creationId xmlns:a16="http://schemas.microsoft.com/office/drawing/2014/main" id="{EF1BF0A7-8D0D-4A36-883A-123BF72CEAD4}"/>
              </a:ext>
            </a:extLst>
          </p:cNvPr>
          <p:cNvGrpSpPr/>
          <p:nvPr/>
        </p:nvGrpSpPr>
        <p:grpSpPr>
          <a:xfrm rot="10800000">
            <a:off x="4146038" y="3802123"/>
            <a:ext cx="356468" cy="360218"/>
            <a:chOff x="848699" y="1764748"/>
            <a:chExt cx="757286" cy="765252"/>
          </a:xfrm>
        </p:grpSpPr>
        <p:sp>
          <p:nvSpPr>
            <p:cNvPr id="28" name="AutoShape 17">
              <a:extLst>
                <a:ext uri="{FF2B5EF4-FFF2-40B4-BE49-F238E27FC236}">
                  <a16:creationId xmlns:a16="http://schemas.microsoft.com/office/drawing/2014/main" id="{00A3F3BE-D64B-4EBC-B9E6-9DFFC554D4EC}"/>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29" name="AutoShape 21">
              <a:extLst>
                <a:ext uri="{FF2B5EF4-FFF2-40B4-BE49-F238E27FC236}">
                  <a16:creationId xmlns:a16="http://schemas.microsoft.com/office/drawing/2014/main" id="{1184B764-8679-433F-AE03-A7FE64B2BD8A}"/>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grpSp>
        <p:nvGrpSpPr>
          <p:cNvPr id="30" name="Group 18">
            <a:extLst>
              <a:ext uri="{FF2B5EF4-FFF2-40B4-BE49-F238E27FC236}">
                <a16:creationId xmlns:a16="http://schemas.microsoft.com/office/drawing/2014/main" id="{63CCC847-F262-417F-92D0-23708CB5D564}"/>
              </a:ext>
            </a:extLst>
          </p:cNvPr>
          <p:cNvGrpSpPr>
            <a:grpSpLocks noChangeAspect="1"/>
          </p:cNvGrpSpPr>
          <p:nvPr>
            <p:custDataLst>
              <p:tags r:id="rId3"/>
            </p:custDataLst>
          </p:nvPr>
        </p:nvGrpSpPr>
        <p:grpSpPr bwMode="auto">
          <a:xfrm>
            <a:off x="2329177" y="3838145"/>
            <a:ext cx="164175" cy="164174"/>
            <a:chOff x="800" y="800"/>
            <a:chExt cx="560" cy="560"/>
          </a:xfrm>
        </p:grpSpPr>
        <p:sp>
          <p:nvSpPr>
            <p:cNvPr id="31" name="AutoShape 17">
              <a:extLst>
                <a:ext uri="{FF2B5EF4-FFF2-40B4-BE49-F238E27FC236}">
                  <a16:creationId xmlns:a16="http://schemas.microsoft.com/office/drawing/2014/main" id="{D997C59E-A1D6-4A61-B80B-9B3A5C6DBC43}"/>
                </a:ext>
              </a:extLst>
            </p:cNvPr>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32" name="Freeform 19">
              <a:extLst>
                <a:ext uri="{FF2B5EF4-FFF2-40B4-BE49-F238E27FC236}">
                  <a16:creationId xmlns:a16="http://schemas.microsoft.com/office/drawing/2014/main" id="{5D2D04EB-756B-43C9-ABA5-88393AAC301D}"/>
                </a:ext>
              </a:extLst>
            </p:cNvPr>
            <p:cNvSpPr>
              <a:spLocks noEditPoints="1"/>
            </p:cNvSpPr>
            <p:nvPr/>
          </p:nvSpPr>
          <p:spPr bwMode="auto">
            <a:xfrm>
              <a:off x="829" y="847"/>
              <a:ext cx="510" cy="482"/>
            </a:xfrm>
            <a:custGeom>
              <a:avLst/>
              <a:gdLst>
                <a:gd name="T0" fmla="*/ 2531 w 6627"/>
                <a:gd name="T1" fmla="*/ 5260 h 6266"/>
                <a:gd name="T2" fmla="*/ 2372 w 6627"/>
                <a:gd name="T3" fmla="*/ 5994 h 6266"/>
                <a:gd name="T4" fmla="*/ 1292 w 6627"/>
                <a:gd name="T5" fmla="*/ 5272 h 6266"/>
                <a:gd name="T6" fmla="*/ 1815 w 6627"/>
                <a:gd name="T7" fmla="*/ 5244 h 6266"/>
                <a:gd name="T8" fmla="*/ 2347 w 6627"/>
                <a:gd name="T9" fmla="*/ 3741 h 6266"/>
                <a:gd name="T10" fmla="*/ 2878 w 6627"/>
                <a:gd name="T11" fmla="*/ 2887 h 6266"/>
                <a:gd name="T12" fmla="*/ 1833 w 6627"/>
                <a:gd name="T13" fmla="*/ 2636 h 6266"/>
                <a:gd name="T14" fmla="*/ 981 w 6627"/>
                <a:gd name="T15" fmla="*/ 2704 h 6266"/>
                <a:gd name="T16" fmla="*/ 1320 w 6627"/>
                <a:gd name="T17" fmla="*/ 3444 h 6266"/>
                <a:gd name="T18" fmla="*/ 1323 w 6627"/>
                <a:gd name="T19" fmla="*/ 4387 h 6266"/>
                <a:gd name="T20" fmla="*/ 2558 w 6627"/>
                <a:gd name="T21" fmla="*/ 4389 h 6266"/>
                <a:gd name="T22" fmla="*/ 1476 w 6627"/>
                <a:gd name="T23" fmla="*/ 4991 h 6266"/>
                <a:gd name="T24" fmla="*/ 2388 w 6627"/>
                <a:gd name="T25" fmla="*/ 4984 h 6266"/>
                <a:gd name="T26" fmla="*/ 1940 w 6627"/>
                <a:gd name="T27" fmla="*/ 891 h 6266"/>
                <a:gd name="T28" fmla="*/ 3253 w 6627"/>
                <a:gd name="T29" fmla="*/ 4065 h 6266"/>
                <a:gd name="T30" fmla="*/ 3880 w 6627"/>
                <a:gd name="T31" fmla="*/ 5501 h 6266"/>
                <a:gd name="T32" fmla="*/ 586 w 6627"/>
                <a:gd name="T33" fmla="*/ 6057 h 6266"/>
                <a:gd name="T34" fmla="*/ 1071 w 6627"/>
                <a:gd name="T35" fmla="*/ 4260 h 6266"/>
                <a:gd name="T36" fmla="*/ 700 w 6627"/>
                <a:gd name="T37" fmla="*/ 1482 h 6266"/>
                <a:gd name="T38" fmla="*/ 3108 w 6627"/>
                <a:gd name="T39" fmla="*/ 3862 h 6266"/>
                <a:gd name="T40" fmla="*/ 1940 w 6627"/>
                <a:gd name="T41" fmla="*/ 1141 h 6266"/>
                <a:gd name="T42" fmla="*/ 771 w 6627"/>
                <a:gd name="T43" fmla="*/ 3862 h 6266"/>
                <a:gd name="T44" fmla="*/ 1093 w 6627"/>
                <a:gd name="T45" fmla="*/ 3549 h 6266"/>
                <a:gd name="T46" fmla="*/ 752 w 6627"/>
                <a:gd name="T47" fmla="*/ 2584 h 6266"/>
                <a:gd name="T48" fmla="*/ 1306 w 6627"/>
                <a:gd name="T49" fmla="*/ 2386 h 6266"/>
                <a:gd name="T50" fmla="*/ 2362 w 6627"/>
                <a:gd name="T51" fmla="*/ 1815 h 6266"/>
                <a:gd name="T52" fmla="*/ 2718 w 6627"/>
                <a:gd name="T53" fmla="*/ 2107 h 6266"/>
                <a:gd name="T54" fmla="*/ 3127 w 6627"/>
                <a:gd name="T55" fmla="*/ 2584 h 6266"/>
                <a:gd name="T56" fmla="*/ 2788 w 6627"/>
                <a:gd name="T57" fmla="*/ 3546 h 6266"/>
                <a:gd name="T58" fmla="*/ 5418 w 6627"/>
                <a:gd name="T59" fmla="*/ 3436 h 6266"/>
                <a:gd name="T60" fmla="*/ 4907 w 6627"/>
                <a:gd name="T61" fmla="*/ 3825 h 6266"/>
                <a:gd name="T62" fmla="*/ 4931 w 6627"/>
                <a:gd name="T63" fmla="*/ 4759 h 6266"/>
                <a:gd name="T64" fmla="*/ 6141 w 6627"/>
                <a:gd name="T65" fmla="*/ 3734 h 6266"/>
                <a:gd name="T66" fmla="*/ 5418 w 6627"/>
                <a:gd name="T67" fmla="*/ 3436 h 6266"/>
                <a:gd name="T68" fmla="*/ 5491 w 6627"/>
                <a:gd name="T69" fmla="*/ 2010 h 6266"/>
                <a:gd name="T70" fmla="*/ 5641 w 6627"/>
                <a:gd name="T71" fmla="*/ 957 h 6266"/>
                <a:gd name="T72" fmla="*/ 4068 w 6627"/>
                <a:gd name="T73" fmla="*/ 454 h 6266"/>
                <a:gd name="T74" fmla="*/ 3598 w 6627"/>
                <a:gd name="T75" fmla="*/ 1360 h 6266"/>
                <a:gd name="T76" fmla="*/ 3631 w 6627"/>
                <a:gd name="T77" fmla="*/ 1741 h 6266"/>
                <a:gd name="T78" fmla="*/ 3936 w 6627"/>
                <a:gd name="T79" fmla="*/ 226 h 6266"/>
                <a:gd name="T80" fmla="*/ 5885 w 6627"/>
                <a:gd name="T81" fmla="*/ 905 h 6266"/>
                <a:gd name="T82" fmla="*/ 5417 w 6627"/>
                <a:gd name="T83" fmla="*/ 2755 h 6266"/>
                <a:gd name="T84" fmla="*/ 5741 w 6627"/>
                <a:gd name="T85" fmla="*/ 3290 h 6266"/>
                <a:gd name="T86" fmla="*/ 6035 w 6627"/>
                <a:gd name="T87" fmla="*/ 4861 h 6266"/>
                <a:gd name="T88" fmla="*/ 3900 w 6627"/>
                <a:gd name="T89" fmla="*/ 4726 h 6266"/>
                <a:gd name="T90" fmla="*/ 4477 w 6627"/>
                <a:gd name="T91" fmla="*/ 3651 h 6266"/>
                <a:gd name="T92" fmla="*/ 3916 w 6627"/>
                <a:gd name="T93" fmla="*/ 3045 h 6266"/>
                <a:gd name="T94" fmla="*/ 3851 w 6627"/>
                <a:gd name="T95" fmla="*/ 2160 h 6266"/>
                <a:gd name="T96" fmla="*/ 4102 w 6627"/>
                <a:gd name="T97" fmla="*/ 2994 h 6266"/>
                <a:gd name="T98" fmla="*/ 5168 w 6627"/>
                <a:gd name="T99" fmla="*/ 2709 h 6266"/>
                <a:gd name="T100" fmla="*/ 4243 w 6627"/>
                <a:gd name="T101" fmla="*/ 3547 h 6266"/>
                <a:gd name="T102" fmla="*/ 5218 w 6627"/>
                <a:gd name="T103" fmla="*/ 3287 h 6266"/>
                <a:gd name="T104" fmla="*/ 4923 w 6627"/>
                <a:gd name="T105" fmla="*/ 3431 h 6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27" h="6266">
                  <a:moveTo>
                    <a:pt x="2372" y="5994"/>
                  </a:moveTo>
                  <a:cubicBezTo>
                    <a:pt x="2397" y="5692"/>
                    <a:pt x="2493" y="5482"/>
                    <a:pt x="2588" y="5270"/>
                  </a:cubicBezTo>
                  <a:cubicBezTo>
                    <a:pt x="2568" y="5266"/>
                    <a:pt x="2550" y="5262"/>
                    <a:pt x="2531" y="5260"/>
                  </a:cubicBezTo>
                  <a:cubicBezTo>
                    <a:pt x="2347" y="5226"/>
                    <a:pt x="2163" y="5194"/>
                    <a:pt x="2065" y="5242"/>
                  </a:cubicBezTo>
                  <a:lnTo>
                    <a:pt x="2065" y="6014"/>
                  </a:lnTo>
                  <a:cubicBezTo>
                    <a:pt x="2162" y="6011"/>
                    <a:pt x="2266" y="6004"/>
                    <a:pt x="2372" y="5994"/>
                  </a:cubicBezTo>
                  <a:close/>
                  <a:moveTo>
                    <a:pt x="1815" y="5244"/>
                  </a:moveTo>
                  <a:cubicBezTo>
                    <a:pt x="1720" y="5202"/>
                    <a:pt x="1535" y="5232"/>
                    <a:pt x="1350" y="5262"/>
                  </a:cubicBezTo>
                  <a:cubicBezTo>
                    <a:pt x="1331" y="5266"/>
                    <a:pt x="1312" y="5269"/>
                    <a:pt x="1292" y="5272"/>
                  </a:cubicBezTo>
                  <a:cubicBezTo>
                    <a:pt x="1387" y="5484"/>
                    <a:pt x="1482" y="5694"/>
                    <a:pt x="1507" y="5994"/>
                  </a:cubicBezTo>
                  <a:cubicBezTo>
                    <a:pt x="1613" y="6004"/>
                    <a:pt x="1717" y="6011"/>
                    <a:pt x="1815" y="6014"/>
                  </a:cubicBezTo>
                  <a:lnTo>
                    <a:pt x="1815" y="5244"/>
                  </a:lnTo>
                  <a:close/>
                  <a:moveTo>
                    <a:pt x="2558" y="4389"/>
                  </a:moveTo>
                  <a:cubicBezTo>
                    <a:pt x="2471" y="4319"/>
                    <a:pt x="2420" y="4229"/>
                    <a:pt x="2390" y="4129"/>
                  </a:cubicBezTo>
                  <a:cubicBezTo>
                    <a:pt x="2352" y="4004"/>
                    <a:pt x="2351" y="3871"/>
                    <a:pt x="2347" y="3741"/>
                  </a:cubicBezTo>
                  <a:cubicBezTo>
                    <a:pt x="2446" y="3645"/>
                    <a:pt x="2502" y="3569"/>
                    <a:pt x="2561" y="3441"/>
                  </a:cubicBezTo>
                  <a:cubicBezTo>
                    <a:pt x="2617" y="3319"/>
                    <a:pt x="2653" y="3194"/>
                    <a:pt x="2688" y="3065"/>
                  </a:cubicBezTo>
                  <a:cubicBezTo>
                    <a:pt x="2777" y="3020"/>
                    <a:pt x="2838" y="2989"/>
                    <a:pt x="2878" y="2887"/>
                  </a:cubicBezTo>
                  <a:cubicBezTo>
                    <a:pt x="2900" y="2835"/>
                    <a:pt x="2907" y="2777"/>
                    <a:pt x="2901" y="2720"/>
                  </a:cubicBezTo>
                  <a:cubicBezTo>
                    <a:pt x="2591" y="2627"/>
                    <a:pt x="2526" y="2426"/>
                    <a:pt x="2471" y="2140"/>
                  </a:cubicBezTo>
                  <a:cubicBezTo>
                    <a:pt x="2336" y="2372"/>
                    <a:pt x="2130" y="2636"/>
                    <a:pt x="1833" y="2636"/>
                  </a:cubicBezTo>
                  <a:lnTo>
                    <a:pt x="1406" y="2636"/>
                  </a:lnTo>
                  <a:cubicBezTo>
                    <a:pt x="1401" y="2636"/>
                    <a:pt x="1348" y="2635"/>
                    <a:pt x="1302" y="2635"/>
                  </a:cubicBezTo>
                  <a:cubicBezTo>
                    <a:pt x="1167" y="2632"/>
                    <a:pt x="1128" y="2632"/>
                    <a:pt x="981" y="2704"/>
                  </a:cubicBezTo>
                  <a:cubicBezTo>
                    <a:pt x="971" y="2766"/>
                    <a:pt x="978" y="2830"/>
                    <a:pt x="1001" y="2887"/>
                  </a:cubicBezTo>
                  <a:cubicBezTo>
                    <a:pt x="1041" y="2989"/>
                    <a:pt x="1101" y="3020"/>
                    <a:pt x="1191" y="3065"/>
                  </a:cubicBezTo>
                  <a:cubicBezTo>
                    <a:pt x="1226" y="3195"/>
                    <a:pt x="1262" y="3321"/>
                    <a:pt x="1320" y="3444"/>
                  </a:cubicBezTo>
                  <a:cubicBezTo>
                    <a:pt x="1378" y="3570"/>
                    <a:pt x="1435" y="3645"/>
                    <a:pt x="1531" y="3740"/>
                  </a:cubicBezTo>
                  <a:cubicBezTo>
                    <a:pt x="1531" y="3874"/>
                    <a:pt x="1528" y="4001"/>
                    <a:pt x="1488" y="4130"/>
                  </a:cubicBezTo>
                  <a:cubicBezTo>
                    <a:pt x="1457" y="4229"/>
                    <a:pt x="1406" y="4319"/>
                    <a:pt x="1323" y="4387"/>
                  </a:cubicBezTo>
                  <a:cubicBezTo>
                    <a:pt x="1372" y="4652"/>
                    <a:pt x="1712" y="4852"/>
                    <a:pt x="1935" y="5015"/>
                  </a:cubicBezTo>
                  <a:cubicBezTo>
                    <a:pt x="2017" y="4942"/>
                    <a:pt x="2105" y="4881"/>
                    <a:pt x="2187" y="4821"/>
                  </a:cubicBezTo>
                  <a:cubicBezTo>
                    <a:pt x="2370" y="4691"/>
                    <a:pt x="2531" y="4576"/>
                    <a:pt x="2558" y="4389"/>
                  </a:cubicBezTo>
                  <a:close/>
                  <a:moveTo>
                    <a:pt x="1177" y="4677"/>
                  </a:moveTo>
                  <a:cubicBezTo>
                    <a:pt x="1125" y="4796"/>
                    <a:pt x="1078" y="4932"/>
                    <a:pt x="1081" y="5050"/>
                  </a:cubicBezTo>
                  <a:cubicBezTo>
                    <a:pt x="1213" y="5036"/>
                    <a:pt x="1345" y="5009"/>
                    <a:pt x="1476" y="4991"/>
                  </a:cubicBezTo>
                  <a:cubicBezTo>
                    <a:pt x="1365" y="4902"/>
                    <a:pt x="1255" y="4799"/>
                    <a:pt x="1177" y="4677"/>
                  </a:cubicBezTo>
                  <a:close/>
                  <a:moveTo>
                    <a:pt x="2693" y="4706"/>
                  </a:moveTo>
                  <a:cubicBezTo>
                    <a:pt x="2616" y="4814"/>
                    <a:pt x="2507" y="4897"/>
                    <a:pt x="2388" y="4984"/>
                  </a:cubicBezTo>
                  <a:cubicBezTo>
                    <a:pt x="2525" y="5002"/>
                    <a:pt x="2660" y="5035"/>
                    <a:pt x="2796" y="5049"/>
                  </a:cubicBezTo>
                  <a:cubicBezTo>
                    <a:pt x="2795" y="4941"/>
                    <a:pt x="2745" y="4817"/>
                    <a:pt x="2693" y="4706"/>
                  </a:cubicBezTo>
                  <a:close/>
                  <a:moveTo>
                    <a:pt x="1940" y="891"/>
                  </a:moveTo>
                  <a:cubicBezTo>
                    <a:pt x="2498" y="891"/>
                    <a:pt x="2902" y="1131"/>
                    <a:pt x="3180" y="1482"/>
                  </a:cubicBezTo>
                  <a:cubicBezTo>
                    <a:pt x="3523" y="1919"/>
                    <a:pt x="3666" y="2525"/>
                    <a:pt x="3666" y="3045"/>
                  </a:cubicBezTo>
                  <a:cubicBezTo>
                    <a:pt x="3666" y="3530"/>
                    <a:pt x="3543" y="3855"/>
                    <a:pt x="3253" y="4065"/>
                  </a:cubicBezTo>
                  <a:cubicBezTo>
                    <a:pt x="3133" y="4151"/>
                    <a:pt x="2986" y="4215"/>
                    <a:pt x="2808" y="4260"/>
                  </a:cubicBezTo>
                  <a:cubicBezTo>
                    <a:pt x="2897" y="4321"/>
                    <a:pt x="2996" y="4376"/>
                    <a:pt x="3095" y="4431"/>
                  </a:cubicBezTo>
                  <a:cubicBezTo>
                    <a:pt x="3487" y="4649"/>
                    <a:pt x="3880" y="4867"/>
                    <a:pt x="3880" y="5501"/>
                  </a:cubicBezTo>
                  <a:cubicBezTo>
                    <a:pt x="3880" y="5755"/>
                    <a:pt x="3635" y="5936"/>
                    <a:pt x="3293" y="6057"/>
                  </a:cubicBezTo>
                  <a:cubicBezTo>
                    <a:pt x="2890" y="6200"/>
                    <a:pt x="2336" y="6266"/>
                    <a:pt x="1940" y="6266"/>
                  </a:cubicBezTo>
                  <a:cubicBezTo>
                    <a:pt x="1543" y="6266"/>
                    <a:pt x="990" y="6200"/>
                    <a:pt x="586" y="6057"/>
                  </a:cubicBezTo>
                  <a:cubicBezTo>
                    <a:pt x="245" y="5936"/>
                    <a:pt x="0" y="5755"/>
                    <a:pt x="0" y="5501"/>
                  </a:cubicBezTo>
                  <a:cubicBezTo>
                    <a:pt x="0" y="4867"/>
                    <a:pt x="392" y="4649"/>
                    <a:pt x="785" y="4431"/>
                  </a:cubicBezTo>
                  <a:cubicBezTo>
                    <a:pt x="883" y="4376"/>
                    <a:pt x="982" y="4321"/>
                    <a:pt x="1071" y="4260"/>
                  </a:cubicBezTo>
                  <a:cubicBezTo>
                    <a:pt x="892" y="4215"/>
                    <a:pt x="746" y="4151"/>
                    <a:pt x="626" y="4065"/>
                  </a:cubicBezTo>
                  <a:cubicBezTo>
                    <a:pt x="336" y="3855"/>
                    <a:pt x="213" y="3530"/>
                    <a:pt x="213" y="3045"/>
                  </a:cubicBezTo>
                  <a:cubicBezTo>
                    <a:pt x="213" y="2525"/>
                    <a:pt x="356" y="1919"/>
                    <a:pt x="700" y="1482"/>
                  </a:cubicBezTo>
                  <a:cubicBezTo>
                    <a:pt x="977" y="1131"/>
                    <a:pt x="1381" y="891"/>
                    <a:pt x="1940" y="891"/>
                  </a:cubicBezTo>
                  <a:close/>
                  <a:moveTo>
                    <a:pt x="2625" y="4045"/>
                  </a:moveTo>
                  <a:cubicBezTo>
                    <a:pt x="2830" y="4007"/>
                    <a:pt x="2988" y="3949"/>
                    <a:pt x="3108" y="3862"/>
                  </a:cubicBezTo>
                  <a:cubicBezTo>
                    <a:pt x="3325" y="3706"/>
                    <a:pt x="3416" y="3445"/>
                    <a:pt x="3416" y="3045"/>
                  </a:cubicBezTo>
                  <a:cubicBezTo>
                    <a:pt x="3416" y="2572"/>
                    <a:pt x="3290" y="2024"/>
                    <a:pt x="2985" y="1636"/>
                  </a:cubicBezTo>
                  <a:cubicBezTo>
                    <a:pt x="2752" y="1342"/>
                    <a:pt x="2412" y="1141"/>
                    <a:pt x="1940" y="1141"/>
                  </a:cubicBezTo>
                  <a:cubicBezTo>
                    <a:pt x="1467" y="1141"/>
                    <a:pt x="1127" y="1342"/>
                    <a:pt x="895" y="1636"/>
                  </a:cubicBezTo>
                  <a:cubicBezTo>
                    <a:pt x="590" y="2024"/>
                    <a:pt x="463" y="2572"/>
                    <a:pt x="463" y="3045"/>
                  </a:cubicBezTo>
                  <a:cubicBezTo>
                    <a:pt x="463" y="3445"/>
                    <a:pt x="555" y="3706"/>
                    <a:pt x="771" y="3862"/>
                  </a:cubicBezTo>
                  <a:cubicBezTo>
                    <a:pt x="891" y="3949"/>
                    <a:pt x="1050" y="4007"/>
                    <a:pt x="1253" y="4045"/>
                  </a:cubicBezTo>
                  <a:cubicBezTo>
                    <a:pt x="1271" y="3982"/>
                    <a:pt x="1278" y="3911"/>
                    <a:pt x="1280" y="3841"/>
                  </a:cubicBezTo>
                  <a:cubicBezTo>
                    <a:pt x="1203" y="3755"/>
                    <a:pt x="1142" y="3655"/>
                    <a:pt x="1093" y="3549"/>
                  </a:cubicBezTo>
                  <a:cubicBezTo>
                    <a:pt x="1046" y="3446"/>
                    <a:pt x="1008" y="3340"/>
                    <a:pt x="978" y="3235"/>
                  </a:cubicBezTo>
                  <a:cubicBezTo>
                    <a:pt x="880" y="3171"/>
                    <a:pt x="810" y="3081"/>
                    <a:pt x="770" y="2980"/>
                  </a:cubicBezTo>
                  <a:cubicBezTo>
                    <a:pt x="720" y="2856"/>
                    <a:pt x="715" y="2714"/>
                    <a:pt x="752" y="2584"/>
                  </a:cubicBezTo>
                  <a:lnTo>
                    <a:pt x="767" y="2531"/>
                  </a:lnTo>
                  <a:lnTo>
                    <a:pt x="816" y="2506"/>
                  </a:lnTo>
                  <a:cubicBezTo>
                    <a:pt x="1065" y="2382"/>
                    <a:pt x="1106" y="2382"/>
                    <a:pt x="1306" y="2386"/>
                  </a:cubicBezTo>
                  <a:lnTo>
                    <a:pt x="1406" y="2386"/>
                  </a:lnTo>
                  <a:lnTo>
                    <a:pt x="1833" y="2386"/>
                  </a:lnTo>
                  <a:cubicBezTo>
                    <a:pt x="2076" y="2386"/>
                    <a:pt x="2267" y="2005"/>
                    <a:pt x="2362" y="1815"/>
                  </a:cubicBezTo>
                  <a:lnTo>
                    <a:pt x="2418" y="1704"/>
                  </a:lnTo>
                  <a:lnTo>
                    <a:pt x="2530" y="1759"/>
                  </a:lnTo>
                  <a:cubicBezTo>
                    <a:pt x="2666" y="1827"/>
                    <a:pt x="2691" y="1957"/>
                    <a:pt x="2718" y="2107"/>
                  </a:cubicBezTo>
                  <a:cubicBezTo>
                    <a:pt x="2748" y="2261"/>
                    <a:pt x="2783" y="2445"/>
                    <a:pt x="3032" y="2495"/>
                  </a:cubicBezTo>
                  <a:lnTo>
                    <a:pt x="3106" y="2510"/>
                  </a:lnTo>
                  <a:lnTo>
                    <a:pt x="3127" y="2584"/>
                  </a:lnTo>
                  <a:cubicBezTo>
                    <a:pt x="3166" y="2715"/>
                    <a:pt x="3160" y="2856"/>
                    <a:pt x="3111" y="2980"/>
                  </a:cubicBezTo>
                  <a:cubicBezTo>
                    <a:pt x="3070" y="3081"/>
                    <a:pt x="3000" y="3171"/>
                    <a:pt x="2901" y="3235"/>
                  </a:cubicBezTo>
                  <a:cubicBezTo>
                    <a:pt x="2871" y="3337"/>
                    <a:pt x="2835" y="3444"/>
                    <a:pt x="2788" y="3546"/>
                  </a:cubicBezTo>
                  <a:cubicBezTo>
                    <a:pt x="2738" y="3652"/>
                    <a:pt x="2678" y="3752"/>
                    <a:pt x="2600" y="3840"/>
                  </a:cubicBezTo>
                  <a:cubicBezTo>
                    <a:pt x="2602" y="3911"/>
                    <a:pt x="2608" y="3982"/>
                    <a:pt x="2625" y="4045"/>
                  </a:cubicBezTo>
                  <a:close/>
                  <a:moveTo>
                    <a:pt x="5418" y="3436"/>
                  </a:moveTo>
                  <a:lnTo>
                    <a:pt x="5105" y="3829"/>
                  </a:lnTo>
                  <a:lnTo>
                    <a:pt x="5003" y="3954"/>
                  </a:lnTo>
                  <a:lnTo>
                    <a:pt x="4907" y="3825"/>
                  </a:lnTo>
                  <a:lnTo>
                    <a:pt x="4795" y="3675"/>
                  </a:lnTo>
                  <a:cubicBezTo>
                    <a:pt x="4773" y="3695"/>
                    <a:pt x="4755" y="3712"/>
                    <a:pt x="4741" y="3726"/>
                  </a:cubicBezTo>
                  <a:cubicBezTo>
                    <a:pt x="4908" y="4061"/>
                    <a:pt x="4928" y="4471"/>
                    <a:pt x="4931" y="4759"/>
                  </a:cubicBezTo>
                  <a:cubicBezTo>
                    <a:pt x="5261" y="4744"/>
                    <a:pt x="5665" y="4702"/>
                    <a:pt x="5972" y="4620"/>
                  </a:cubicBezTo>
                  <a:cubicBezTo>
                    <a:pt x="6207" y="4557"/>
                    <a:pt x="6377" y="4481"/>
                    <a:pt x="6377" y="4391"/>
                  </a:cubicBezTo>
                  <a:cubicBezTo>
                    <a:pt x="6377" y="4157"/>
                    <a:pt x="6313" y="3901"/>
                    <a:pt x="6141" y="3734"/>
                  </a:cubicBezTo>
                  <a:cubicBezTo>
                    <a:pt x="6076" y="3671"/>
                    <a:pt x="5952" y="3626"/>
                    <a:pt x="5851" y="3590"/>
                  </a:cubicBezTo>
                  <a:cubicBezTo>
                    <a:pt x="5791" y="3567"/>
                    <a:pt x="5731" y="3549"/>
                    <a:pt x="5670" y="3530"/>
                  </a:cubicBezTo>
                  <a:cubicBezTo>
                    <a:pt x="5583" y="3504"/>
                    <a:pt x="5507" y="3481"/>
                    <a:pt x="5418" y="3436"/>
                  </a:cubicBezTo>
                  <a:close/>
                  <a:moveTo>
                    <a:pt x="5205" y="2616"/>
                  </a:moveTo>
                  <a:cubicBezTo>
                    <a:pt x="5331" y="2492"/>
                    <a:pt x="5378" y="2261"/>
                    <a:pt x="5422" y="2091"/>
                  </a:cubicBezTo>
                  <a:cubicBezTo>
                    <a:pt x="5432" y="2054"/>
                    <a:pt x="5458" y="2025"/>
                    <a:pt x="5491" y="2010"/>
                  </a:cubicBezTo>
                  <a:cubicBezTo>
                    <a:pt x="5612" y="1947"/>
                    <a:pt x="5646" y="1784"/>
                    <a:pt x="5611" y="1662"/>
                  </a:cubicBezTo>
                  <a:cubicBezTo>
                    <a:pt x="5605" y="1640"/>
                    <a:pt x="5605" y="1619"/>
                    <a:pt x="5610" y="1597"/>
                  </a:cubicBezTo>
                  <a:cubicBezTo>
                    <a:pt x="5671" y="1349"/>
                    <a:pt x="5680" y="1137"/>
                    <a:pt x="5641" y="957"/>
                  </a:cubicBezTo>
                  <a:cubicBezTo>
                    <a:pt x="5543" y="509"/>
                    <a:pt x="5187" y="299"/>
                    <a:pt x="4748" y="269"/>
                  </a:cubicBezTo>
                  <a:cubicBezTo>
                    <a:pt x="4501" y="252"/>
                    <a:pt x="4262" y="301"/>
                    <a:pt x="4146" y="417"/>
                  </a:cubicBezTo>
                  <a:cubicBezTo>
                    <a:pt x="4123" y="440"/>
                    <a:pt x="4096" y="451"/>
                    <a:pt x="4068" y="454"/>
                  </a:cubicBezTo>
                  <a:cubicBezTo>
                    <a:pt x="4042" y="457"/>
                    <a:pt x="4018" y="462"/>
                    <a:pt x="3996" y="469"/>
                  </a:cubicBezTo>
                  <a:cubicBezTo>
                    <a:pt x="3800" y="516"/>
                    <a:pt x="3688" y="632"/>
                    <a:pt x="3632" y="782"/>
                  </a:cubicBezTo>
                  <a:cubicBezTo>
                    <a:pt x="3570" y="946"/>
                    <a:pt x="3568" y="1154"/>
                    <a:pt x="3598" y="1360"/>
                  </a:cubicBezTo>
                  <a:cubicBezTo>
                    <a:pt x="3610" y="1440"/>
                    <a:pt x="3626" y="1521"/>
                    <a:pt x="3645" y="1597"/>
                  </a:cubicBezTo>
                  <a:cubicBezTo>
                    <a:pt x="3651" y="1621"/>
                    <a:pt x="3650" y="1646"/>
                    <a:pt x="3642" y="1667"/>
                  </a:cubicBezTo>
                  <a:cubicBezTo>
                    <a:pt x="3636" y="1691"/>
                    <a:pt x="3632" y="1716"/>
                    <a:pt x="3631" y="1741"/>
                  </a:cubicBezTo>
                  <a:cubicBezTo>
                    <a:pt x="3552" y="1577"/>
                    <a:pt x="3455" y="1422"/>
                    <a:pt x="3338" y="1284"/>
                  </a:cubicBezTo>
                  <a:cubicBezTo>
                    <a:pt x="3320" y="1077"/>
                    <a:pt x="3332" y="871"/>
                    <a:pt x="3398" y="695"/>
                  </a:cubicBezTo>
                  <a:cubicBezTo>
                    <a:pt x="3483" y="471"/>
                    <a:pt x="3648" y="296"/>
                    <a:pt x="3936" y="226"/>
                  </a:cubicBezTo>
                  <a:cubicBezTo>
                    <a:pt x="3957" y="221"/>
                    <a:pt x="3978" y="216"/>
                    <a:pt x="4000" y="212"/>
                  </a:cubicBezTo>
                  <a:cubicBezTo>
                    <a:pt x="4175" y="62"/>
                    <a:pt x="4470" y="0"/>
                    <a:pt x="4766" y="20"/>
                  </a:cubicBezTo>
                  <a:cubicBezTo>
                    <a:pt x="5317" y="57"/>
                    <a:pt x="5765" y="346"/>
                    <a:pt x="5885" y="905"/>
                  </a:cubicBezTo>
                  <a:cubicBezTo>
                    <a:pt x="5930" y="1114"/>
                    <a:pt x="5923" y="1351"/>
                    <a:pt x="5858" y="1627"/>
                  </a:cubicBezTo>
                  <a:cubicBezTo>
                    <a:pt x="5907" y="1839"/>
                    <a:pt x="5836" y="2081"/>
                    <a:pt x="5650" y="2205"/>
                  </a:cubicBezTo>
                  <a:cubicBezTo>
                    <a:pt x="5598" y="2400"/>
                    <a:pt x="5551" y="2599"/>
                    <a:pt x="5417" y="2755"/>
                  </a:cubicBezTo>
                  <a:cubicBezTo>
                    <a:pt x="5413" y="2847"/>
                    <a:pt x="5398" y="2941"/>
                    <a:pt x="5402" y="3034"/>
                  </a:cubicBezTo>
                  <a:cubicBezTo>
                    <a:pt x="5405" y="3084"/>
                    <a:pt x="5407" y="3141"/>
                    <a:pt x="5453" y="3170"/>
                  </a:cubicBezTo>
                  <a:cubicBezTo>
                    <a:pt x="5560" y="3236"/>
                    <a:pt x="5643" y="3261"/>
                    <a:pt x="5741" y="3290"/>
                  </a:cubicBezTo>
                  <a:cubicBezTo>
                    <a:pt x="5923" y="3345"/>
                    <a:pt x="6187" y="3432"/>
                    <a:pt x="6315" y="3555"/>
                  </a:cubicBezTo>
                  <a:cubicBezTo>
                    <a:pt x="6536" y="3771"/>
                    <a:pt x="6627" y="4087"/>
                    <a:pt x="6627" y="4391"/>
                  </a:cubicBezTo>
                  <a:cubicBezTo>
                    <a:pt x="6627" y="4622"/>
                    <a:pt x="6378" y="4770"/>
                    <a:pt x="6035" y="4861"/>
                  </a:cubicBezTo>
                  <a:cubicBezTo>
                    <a:pt x="5598" y="4979"/>
                    <a:pt x="4991" y="5016"/>
                    <a:pt x="4627" y="5016"/>
                  </a:cubicBezTo>
                  <a:cubicBezTo>
                    <a:pt x="4468" y="5016"/>
                    <a:pt x="4263" y="5009"/>
                    <a:pt x="4046" y="4991"/>
                  </a:cubicBezTo>
                  <a:cubicBezTo>
                    <a:pt x="4007" y="4891"/>
                    <a:pt x="3957" y="4804"/>
                    <a:pt x="3900" y="4726"/>
                  </a:cubicBezTo>
                  <a:cubicBezTo>
                    <a:pt x="4058" y="4744"/>
                    <a:pt x="4217" y="4755"/>
                    <a:pt x="4361" y="4760"/>
                  </a:cubicBezTo>
                  <a:cubicBezTo>
                    <a:pt x="4363" y="4472"/>
                    <a:pt x="4382" y="4062"/>
                    <a:pt x="4551" y="3726"/>
                  </a:cubicBezTo>
                  <a:lnTo>
                    <a:pt x="4477" y="3651"/>
                  </a:lnTo>
                  <a:lnTo>
                    <a:pt x="4251" y="3954"/>
                  </a:lnTo>
                  <a:lnTo>
                    <a:pt x="3877" y="3487"/>
                  </a:lnTo>
                  <a:cubicBezTo>
                    <a:pt x="3903" y="3354"/>
                    <a:pt x="3916" y="3206"/>
                    <a:pt x="3916" y="3045"/>
                  </a:cubicBezTo>
                  <a:cubicBezTo>
                    <a:pt x="3916" y="2710"/>
                    <a:pt x="3861" y="2340"/>
                    <a:pt x="3736" y="1992"/>
                  </a:cubicBezTo>
                  <a:cubicBezTo>
                    <a:pt x="3746" y="2000"/>
                    <a:pt x="3756" y="2006"/>
                    <a:pt x="3767" y="2012"/>
                  </a:cubicBezTo>
                  <a:cubicBezTo>
                    <a:pt x="3830" y="2042"/>
                    <a:pt x="3835" y="2101"/>
                    <a:pt x="3851" y="2160"/>
                  </a:cubicBezTo>
                  <a:cubicBezTo>
                    <a:pt x="3895" y="2330"/>
                    <a:pt x="3942" y="2510"/>
                    <a:pt x="4050" y="2616"/>
                  </a:cubicBezTo>
                  <a:cubicBezTo>
                    <a:pt x="4075" y="2641"/>
                    <a:pt x="4087" y="2674"/>
                    <a:pt x="4087" y="2705"/>
                  </a:cubicBezTo>
                  <a:cubicBezTo>
                    <a:pt x="4087" y="2705"/>
                    <a:pt x="4102" y="2970"/>
                    <a:pt x="4102" y="2994"/>
                  </a:cubicBezTo>
                  <a:cubicBezTo>
                    <a:pt x="4206" y="3161"/>
                    <a:pt x="4442" y="3222"/>
                    <a:pt x="4627" y="3222"/>
                  </a:cubicBezTo>
                  <a:cubicBezTo>
                    <a:pt x="4812" y="3222"/>
                    <a:pt x="5048" y="3161"/>
                    <a:pt x="5151" y="2994"/>
                  </a:cubicBezTo>
                  <a:cubicBezTo>
                    <a:pt x="5153" y="2900"/>
                    <a:pt x="5170" y="2800"/>
                    <a:pt x="5168" y="2709"/>
                  </a:cubicBezTo>
                  <a:cubicBezTo>
                    <a:pt x="5167" y="2672"/>
                    <a:pt x="5181" y="2640"/>
                    <a:pt x="5205" y="2616"/>
                  </a:cubicBezTo>
                  <a:close/>
                  <a:moveTo>
                    <a:pt x="4035" y="3286"/>
                  </a:moveTo>
                  <a:lnTo>
                    <a:pt x="4243" y="3547"/>
                  </a:lnTo>
                  <a:lnTo>
                    <a:pt x="4331" y="3431"/>
                  </a:lnTo>
                  <a:cubicBezTo>
                    <a:pt x="4225" y="3402"/>
                    <a:pt x="4122" y="3355"/>
                    <a:pt x="4035" y="3286"/>
                  </a:cubicBezTo>
                  <a:close/>
                  <a:moveTo>
                    <a:pt x="5218" y="3287"/>
                  </a:moveTo>
                  <a:lnTo>
                    <a:pt x="5218" y="3286"/>
                  </a:lnTo>
                  <a:cubicBezTo>
                    <a:pt x="5160" y="3332"/>
                    <a:pt x="5093" y="3370"/>
                    <a:pt x="5021" y="3399"/>
                  </a:cubicBezTo>
                  <a:cubicBezTo>
                    <a:pt x="4990" y="3411"/>
                    <a:pt x="4957" y="3422"/>
                    <a:pt x="4923" y="3431"/>
                  </a:cubicBezTo>
                  <a:lnTo>
                    <a:pt x="5011" y="3547"/>
                  </a:lnTo>
                  <a:lnTo>
                    <a:pt x="5218" y="3287"/>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grpSp>
        <p:nvGrpSpPr>
          <p:cNvPr id="33" name="Group 22">
            <a:extLst>
              <a:ext uri="{FF2B5EF4-FFF2-40B4-BE49-F238E27FC236}">
                <a16:creationId xmlns:a16="http://schemas.microsoft.com/office/drawing/2014/main" id="{3256EC91-9FE6-4CE5-88D5-6390EB02BF8C}"/>
              </a:ext>
            </a:extLst>
          </p:cNvPr>
          <p:cNvGrpSpPr>
            <a:grpSpLocks noChangeAspect="1"/>
          </p:cNvGrpSpPr>
          <p:nvPr>
            <p:custDataLst>
              <p:tags r:id="rId4"/>
            </p:custDataLst>
          </p:nvPr>
        </p:nvGrpSpPr>
        <p:grpSpPr bwMode="auto">
          <a:xfrm>
            <a:off x="2148000" y="3858782"/>
            <a:ext cx="328348" cy="328348"/>
            <a:chOff x="800" y="800"/>
            <a:chExt cx="560" cy="560"/>
          </a:xfrm>
        </p:grpSpPr>
        <p:sp>
          <p:nvSpPr>
            <p:cNvPr id="34" name="AutoShape 21">
              <a:extLst>
                <a:ext uri="{FF2B5EF4-FFF2-40B4-BE49-F238E27FC236}">
                  <a16:creationId xmlns:a16="http://schemas.microsoft.com/office/drawing/2014/main" id="{55791F7A-D744-47C9-A0C2-6C44AC989B61}"/>
                </a:ext>
              </a:extLst>
            </p:cNvPr>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35" name="Freeform 23">
              <a:extLst>
                <a:ext uri="{FF2B5EF4-FFF2-40B4-BE49-F238E27FC236}">
                  <a16:creationId xmlns:a16="http://schemas.microsoft.com/office/drawing/2014/main" id="{C6F83B26-F324-47EC-903D-7C107570A7AE}"/>
                </a:ext>
              </a:extLst>
            </p:cNvPr>
            <p:cNvSpPr>
              <a:spLocks noEditPoints="1"/>
            </p:cNvSpPr>
            <p:nvPr/>
          </p:nvSpPr>
          <p:spPr bwMode="auto">
            <a:xfrm>
              <a:off x="829" y="829"/>
              <a:ext cx="500" cy="500"/>
            </a:xfrm>
            <a:custGeom>
              <a:avLst/>
              <a:gdLst>
                <a:gd name="T0" fmla="*/ 3500 w 6500"/>
                <a:gd name="T1" fmla="*/ 0 h 6500"/>
                <a:gd name="T2" fmla="*/ 3500 w 6500"/>
                <a:gd name="T3" fmla="*/ 2500 h 6500"/>
                <a:gd name="T4" fmla="*/ 1875 w 6500"/>
                <a:gd name="T5" fmla="*/ 2500 h 6500"/>
                <a:gd name="T6" fmla="*/ 1875 w 6500"/>
                <a:gd name="T7" fmla="*/ 3000 h 6500"/>
                <a:gd name="T8" fmla="*/ 2625 w 6500"/>
                <a:gd name="T9" fmla="*/ 3000 h 6500"/>
                <a:gd name="T10" fmla="*/ 2625 w 6500"/>
                <a:gd name="T11" fmla="*/ 3250 h 6500"/>
                <a:gd name="T12" fmla="*/ 875 w 6500"/>
                <a:gd name="T13" fmla="*/ 3250 h 6500"/>
                <a:gd name="T14" fmla="*/ 875 w 6500"/>
                <a:gd name="T15" fmla="*/ 3000 h 6500"/>
                <a:gd name="T16" fmla="*/ 1625 w 6500"/>
                <a:gd name="T17" fmla="*/ 3000 h 6500"/>
                <a:gd name="T18" fmla="*/ 1625 w 6500"/>
                <a:gd name="T19" fmla="*/ 2500 h 6500"/>
                <a:gd name="T20" fmla="*/ 0 w 6500"/>
                <a:gd name="T21" fmla="*/ 2500 h 6500"/>
                <a:gd name="T22" fmla="*/ 0 w 6500"/>
                <a:gd name="T23" fmla="*/ 0 h 6500"/>
                <a:gd name="T24" fmla="*/ 3500 w 6500"/>
                <a:gd name="T25" fmla="*/ 0 h 6500"/>
                <a:gd name="T26" fmla="*/ 3250 w 6500"/>
                <a:gd name="T27" fmla="*/ 250 h 6500"/>
                <a:gd name="T28" fmla="*/ 250 w 6500"/>
                <a:gd name="T29" fmla="*/ 250 h 6500"/>
                <a:gd name="T30" fmla="*/ 250 w 6500"/>
                <a:gd name="T31" fmla="*/ 2250 h 6500"/>
                <a:gd name="T32" fmla="*/ 3250 w 6500"/>
                <a:gd name="T33" fmla="*/ 2250 h 6500"/>
                <a:gd name="T34" fmla="*/ 3250 w 6500"/>
                <a:gd name="T35" fmla="*/ 250 h 6500"/>
                <a:gd name="T36" fmla="*/ 3875 w 6500"/>
                <a:gd name="T37" fmla="*/ 6250 h 6500"/>
                <a:gd name="T38" fmla="*/ 4625 w 6500"/>
                <a:gd name="T39" fmla="*/ 6250 h 6500"/>
                <a:gd name="T40" fmla="*/ 4625 w 6500"/>
                <a:gd name="T41" fmla="*/ 5750 h 6500"/>
                <a:gd name="T42" fmla="*/ 3000 w 6500"/>
                <a:gd name="T43" fmla="*/ 5750 h 6500"/>
                <a:gd name="T44" fmla="*/ 3000 w 6500"/>
                <a:gd name="T45" fmla="*/ 3250 h 6500"/>
                <a:gd name="T46" fmla="*/ 6500 w 6500"/>
                <a:gd name="T47" fmla="*/ 3250 h 6500"/>
                <a:gd name="T48" fmla="*/ 6500 w 6500"/>
                <a:gd name="T49" fmla="*/ 5750 h 6500"/>
                <a:gd name="T50" fmla="*/ 4875 w 6500"/>
                <a:gd name="T51" fmla="*/ 5750 h 6500"/>
                <a:gd name="T52" fmla="*/ 4875 w 6500"/>
                <a:gd name="T53" fmla="*/ 6250 h 6500"/>
                <a:gd name="T54" fmla="*/ 5625 w 6500"/>
                <a:gd name="T55" fmla="*/ 6250 h 6500"/>
                <a:gd name="T56" fmla="*/ 5625 w 6500"/>
                <a:gd name="T57" fmla="*/ 6500 h 6500"/>
                <a:gd name="T58" fmla="*/ 3875 w 6500"/>
                <a:gd name="T59" fmla="*/ 6500 h 6500"/>
                <a:gd name="T60" fmla="*/ 3875 w 6500"/>
                <a:gd name="T61" fmla="*/ 6250 h 6500"/>
                <a:gd name="T62" fmla="*/ 6250 w 6500"/>
                <a:gd name="T63" fmla="*/ 3500 h 6500"/>
                <a:gd name="T64" fmla="*/ 3250 w 6500"/>
                <a:gd name="T65" fmla="*/ 3500 h 6500"/>
                <a:gd name="T66" fmla="*/ 3250 w 6500"/>
                <a:gd name="T67" fmla="*/ 5500 h 6500"/>
                <a:gd name="T68" fmla="*/ 6250 w 6500"/>
                <a:gd name="T69" fmla="*/ 5500 h 6500"/>
                <a:gd name="T70" fmla="*/ 6250 w 6500"/>
                <a:gd name="T71" fmla="*/ 3500 h 6500"/>
                <a:gd name="T72" fmla="*/ 1250 w 6500"/>
                <a:gd name="T73" fmla="*/ 3500 h 6500"/>
                <a:gd name="T74" fmla="*/ 1250 w 6500"/>
                <a:gd name="T75" fmla="*/ 5625 h 6500"/>
                <a:gd name="T76" fmla="*/ 1625 w 6500"/>
                <a:gd name="T77" fmla="*/ 6000 h 6500"/>
                <a:gd name="T78" fmla="*/ 3625 w 6500"/>
                <a:gd name="T79" fmla="*/ 6000 h 6500"/>
                <a:gd name="T80" fmla="*/ 3625 w 6500"/>
                <a:gd name="T81" fmla="*/ 6250 h 6500"/>
                <a:gd name="T82" fmla="*/ 1625 w 6500"/>
                <a:gd name="T83" fmla="*/ 6250 h 6500"/>
                <a:gd name="T84" fmla="*/ 1000 w 6500"/>
                <a:gd name="T85" fmla="*/ 5625 h 6500"/>
                <a:gd name="T86" fmla="*/ 1000 w 6500"/>
                <a:gd name="T87" fmla="*/ 3500 h 6500"/>
                <a:gd name="T88" fmla="*/ 1250 w 6500"/>
                <a:gd name="T89" fmla="*/ 350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00" h="6500">
                  <a:moveTo>
                    <a:pt x="3500" y="0"/>
                  </a:moveTo>
                  <a:lnTo>
                    <a:pt x="3500" y="2500"/>
                  </a:lnTo>
                  <a:lnTo>
                    <a:pt x="1875" y="2500"/>
                  </a:lnTo>
                  <a:lnTo>
                    <a:pt x="1875" y="3000"/>
                  </a:lnTo>
                  <a:lnTo>
                    <a:pt x="2625" y="3000"/>
                  </a:lnTo>
                  <a:lnTo>
                    <a:pt x="2625" y="3250"/>
                  </a:lnTo>
                  <a:lnTo>
                    <a:pt x="875" y="3250"/>
                  </a:lnTo>
                  <a:lnTo>
                    <a:pt x="875" y="3000"/>
                  </a:lnTo>
                  <a:lnTo>
                    <a:pt x="1625" y="3000"/>
                  </a:lnTo>
                  <a:lnTo>
                    <a:pt x="1625" y="2500"/>
                  </a:lnTo>
                  <a:lnTo>
                    <a:pt x="0" y="2500"/>
                  </a:lnTo>
                  <a:lnTo>
                    <a:pt x="0" y="0"/>
                  </a:lnTo>
                  <a:lnTo>
                    <a:pt x="3500" y="0"/>
                  </a:lnTo>
                  <a:close/>
                  <a:moveTo>
                    <a:pt x="3250" y="250"/>
                  </a:moveTo>
                  <a:lnTo>
                    <a:pt x="250" y="250"/>
                  </a:lnTo>
                  <a:lnTo>
                    <a:pt x="250" y="2250"/>
                  </a:lnTo>
                  <a:lnTo>
                    <a:pt x="3250" y="2250"/>
                  </a:lnTo>
                  <a:lnTo>
                    <a:pt x="3250" y="250"/>
                  </a:lnTo>
                  <a:close/>
                  <a:moveTo>
                    <a:pt x="3875" y="6250"/>
                  </a:moveTo>
                  <a:lnTo>
                    <a:pt x="4625" y="6250"/>
                  </a:lnTo>
                  <a:lnTo>
                    <a:pt x="4625" y="5750"/>
                  </a:lnTo>
                  <a:lnTo>
                    <a:pt x="3000" y="5750"/>
                  </a:lnTo>
                  <a:lnTo>
                    <a:pt x="3000" y="3250"/>
                  </a:lnTo>
                  <a:lnTo>
                    <a:pt x="6500" y="3250"/>
                  </a:lnTo>
                  <a:lnTo>
                    <a:pt x="6500" y="5750"/>
                  </a:lnTo>
                  <a:lnTo>
                    <a:pt x="4875" y="5750"/>
                  </a:lnTo>
                  <a:lnTo>
                    <a:pt x="4875" y="6250"/>
                  </a:lnTo>
                  <a:lnTo>
                    <a:pt x="5625" y="6250"/>
                  </a:lnTo>
                  <a:lnTo>
                    <a:pt x="5625" y="6500"/>
                  </a:lnTo>
                  <a:lnTo>
                    <a:pt x="3875" y="6500"/>
                  </a:lnTo>
                  <a:lnTo>
                    <a:pt x="3875" y="6250"/>
                  </a:lnTo>
                  <a:close/>
                  <a:moveTo>
                    <a:pt x="6250" y="3500"/>
                  </a:moveTo>
                  <a:lnTo>
                    <a:pt x="3250" y="3500"/>
                  </a:lnTo>
                  <a:lnTo>
                    <a:pt x="3250" y="5500"/>
                  </a:lnTo>
                  <a:lnTo>
                    <a:pt x="6250" y="5500"/>
                  </a:lnTo>
                  <a:lnTo>
                    <a:pt x="6250" y="3500"/>
                  </a:lnTo>
                  <a:close/>
                  <a:moveTo>
                    <a:pt x="1250" y="3500"/>
                  </a:moveTo>
                  <a:lnTo>
                    <a:pt x="1250" y="5625"/>
                  </a:lnTo>
                  <a:cubicBezTo>
                    <a:pt x="1250" y="5831"/>
                    <a:pt x="1419" y="6000"/>
                    <a:pt x="1625" y="6000"/>
                  </a:cubicBezTo>
                  <a:lnTo>
                    <a:pt x="3625" y="6000"/>
                  </a:lnTo>
                  <a:lnTo>
                    <a:pt x="3625" y="6250"/>
                  </a:lnTo>
                  <a:lnTo>
                    <a:pt x="1625" y="6250"/>
                  </a:lnTo>
                  <a:cubicBezTo>
                    <a:pt x="1281" y="6250"/>
                    <a:pt x="1000" y="5969"/>
                    <a:pt x="1000" y="5625"/>
                  </a:cubicBezTo>
                  <a:lnTo>
                    <a:pt x="1000" y="3500"/>
                  </a:lnTo>
                  <a:lnTo>
                    <a:pt x="1250" y="350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36" name="TextBox 35">
            <a:extLst>
              <a:ext uri="{FF2B5EF4-FFF2-40B4-BE49-F238E27FC236}">
                <a16:creationId xmlns:a16="http://schemas.microsoft.com/office/drawing/2014/main" id="{996E5BD3-5428-4C5B-97F5-6285DD08548D}"/>
              </a:ext>
            </a:extLst>
          </p:cNvPr>
          <p:cNvSpPr txBox="1"/>
          <p:nvPr/>
        </p:nvSpPr>
        <p:spPr>
          <a:xfrm>
            <a:off x="2607937" y="4345779"/>
            <a:ext cx="768106" cy="179225"/>
          </a:xfrm>
          <a:prstGeom prst="rect">
            <a:avLst/>
          </a:prstGeom>
          <a:noFill/>
        </p:spPr>
        <p:txBody>
          <a:bodyPr wrap="square" lIns="0" tIns="0" rIns="0" bIns="0" rtlCol="0" anchor="ctr">
            <a:noAutofit/>
          </a:bodyPr>
          <a:lstStyle/>
          <a:p>
            <a:pPr algn="ctr"/>
            <a:r>
              <a:rPr lang="en-GB" sz="813" b="1"/>
              <a:t>Pipelines</a:t>
            </a:r>
          </a:p>
        </p:txBody>
      </p:sp>
      <p:sp>
        <p:nvSpPr>
          <p:cNvPr id="37" name="TextBox 36">
            <a:extLst>
              <a:ext uri="{FF2B5EF4-FFF2-40B4-BE49-F238E27FC236}">
                <a16:creationId xmlns:a16="http://schemas.microsoft.com/office/drawing/2014/main" id="{1B88D2AD-19AE-4AB4-BADA-0447B2277D07}"/>
              </a:ext>
            </a:extLst>
          </p:cNvPr>
          <p:cNvSpPr txBox="1"/>
          <p:nvPr/>
        </p:nvSpPr>
        <p:spPr>
          <a:xfrm>
            <a:off x="3908429" y="4345779"/>
            <a:ext cx="768106" cy="179225"/>
          </a:xfrm>
          <a:prstGeom prst="rect">
            <a:avLst/>
          </a:prstGeom>
          <a:noFill/>
        </p:spPr>
        <p:txBody>
          <a:bodyPr wrap="square" lIns="0" tIns="0" rIns="0" bIns="0" rtlCol="0" anchor="ctr">
            <a:noAutofit/>
          </a:bodyPr>
          <a:lstStyle/>
          <a:p>
            <a:pPr algn="ctr"/>
            <a:r>
              <a:rPr lang="en-GB" sz="813" b="1"/>
              <a:t>Train</a:t>
            </a:r>
          </a:p>
        </p:txBody>
      </p:sp>
      <p:sp>
        <p:nvSpPr>
          <p:cNvPr id="38" name="TextBox 37">
            <a:extLst>
              <a:ext uri="{FF2B5EF4-FFF2-40B4-BE49-F238E27FC236}">
                <a16:creationId xmlns:a16="http://schemas.microsoft.com/office/drawing/2014/main" id="{5BCA6220-A5B1-49E5-B165-F65C5014F0A5}"/>
              </a:ext>
            </a:extLst>
          </p:cNvPr>
          <p:cNvSpPr txBox="1"/>
          <p:nvPr/>
        </p:nvSpPr>
        <p:spPr>
          <a:xfrm>
            <a:off x="1945124" y="3490392"/>
            <a:ext cx="768106" cy="168071"/>
          </a:xfrm>
          <a:prstGeom prst="rect">
            <a:avLst/>
          </a:prstGeom>
          <a:noFill/>
        </p:spPr>
        <p:txBody>
          <a:bodyPr wrap="square" lIns="0" tIns="0" rIns="0" bIns="0" rtlCol="0" anchor="ctr">
            <a:noAutofit/>
          </a:bodyPr>
          <a:lstStyle/>
          <a:p>
            <a:pPr algn="ctr"/>
            <a:r>
              <a:rPr lang="en-GB" sz="813" b="1"/>
              <a:t>Develop</a:t>
            </a:r>
          </a:p>
        </p:txBody>
      </p:sp>
      <p:sp>
        <p:nvSpPr>
          <p:cNvPr id="39" name="TextBox 38">
            <a:extLst>
              <a:ext uri="{FF2B5EF4-FFF2-40B4-BE49-F238E27FC236}">
                <a16:creationId xmlns:a16="http://schemas.microsoft.com/office/drawing/2014/main" id="{1E4383AC-93D4-4BF6-BFB3-60CAE892F33D}"/>
              </a:ext>
            </a:extLst>
          </p:cNvPr>
          <p:cNvSpPr txBox="1"/>
          <p:nvPr/>
        </p:nvSpPr>
        <p:spPr>
          <a:xfrm>
            <a:off x="3275685" y="3491562"/>
            <a:ext cx="768106" cy="168071"/>
          </a:xfrm>
          <a:prstGeom prst="rect">
            <a:avLst/>
          </a:prstGeom>
          <a:noFill/>
        </p:spPr>
        <p:txBody>
          <a:bodyPr wrap="square" lIns="0" tIns="0" rIns="0" bIns="0" rtlCol="0" anchor="ctr">
            <a:noAutofit/>
          </a:bodyPr>
          <a:lstStyle/>
          <a:p>
            <a:pPr algn="ctr"/>
            <a:r>
              <a:rPr lang="en-GB" sz="813" b="1"/>
              <a:t>Versioning</a:t>
            </a:r>
          </a:p>
        </p:txBody>
      </p:sp>
      <p:sp>
        <p:nvSpPr>
          <p:cNvPr id="40" name="TextBox 39">
            <a:extLst>
              <a:ext uri="{FF2B5EF4-FFF2-40B4-BE49-F238E27FC236}">
                <a16:creationId xmlns:a16="http://schemas.microsoft.com/office/drawing/2014/main" id="{16AEB1B6-447E-4583-BD78-6869FFA91601}"/>
              </a:ext>
            </a:extLst>
          </p:cNvPr>
          <p:cNvSpPr txBox="1"/>
          <p:nvPr/>
        </p:nvSpPr>
        <p:spPr>
          <a:xfrm>
            <a:off x="4570956" y="3492808"/>
            <a:ext cx="768106" cy="168071"/>
          </a:xfrm>
          <a:prstGeom prst="rect">
            <a:avLst/>
          </a:prstGeom>
          <a:noFill/>
        </p:spPr>
        <p:txBody>
          <a:bodyPr wrap="square" lIns="0" tIns="0" rIns="0" bIns="0" rtlCol="0" anchor="ctr">
            <a:noAutofit/>
          </a:bodyPr>
          <a:lstStyle/>
          <a:p>
            <a:pPr algn="ctr"/>
            <a:r>
              <a:rPr lang="en-GB" sz="813" b="1"/>
              <a:t>Track</a:t>
            </a:r>
          </a:p>
        </p:txBody>
      </p:sp>
      <p:sp>
        <p:nvSpPr>
          <p:cNvPr id="41" name="Google Shape;8733;p182">
            <a:extLst>
              <a:ext uri="{FF2B5EF4-FFF2-40B4-BE49-F238E27FC236}">
                <a16:creationId xmlns:a16="http://schemas.microsoft.com/office/drawing/2014/main" id="{78DE4AE0-C414-4FC6-9F31-9D4103A5BA18}"/>
              </a:ext>
            </a:extLst>
          </p:cNvPr>
          <p:cNvSpPr>
            <a:spLocks noChangeArrowheads="1"/>
          </p:cNvSpPr>
          <p:nvPr/>
        </p:nvSpPr>
        <p:spPr bwMode="auto">
          <a:xfrm>
            <a:off x="4694848" y="3729777"/>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42" name="Group 41">
            <a:extLst>
              <a:ext uri="{FF2B5EF4-FFF2-40B4-BE49-F238E27FC236}">
                <a16:creationId xmlns:a16="http://schemas.microsoft.com/office/drawing/2014/main" id="{3E677BA3-80F7-4222-A912-58855B3E73FC}"/>
              </a:ext>
            </a:extLst>
          </p:cNvPr>
          <p:cNvGrpSpPr/>
          <p:nvPr/>
        </p:nvGrpSpPr>
        <p:grpSpPr>
          <a:xfrm>
            <a:off x="4804880" y="3858825"/>
            <a:ext cx="356468" cy="360218"/>
            <a:chOff x="848699" y="1764748"/>
            <a:chExt cx="757286" cy="765252"/>
          </a:xfrm>
        </p:grpSpPr>
        <p:sp>
          <p:nvSpPr>
            <p:cNvPr id="43" name="AutoShape 17">
              <a:extLst>
                <a:ext uri="{FF2B5EF4-FFF2-40B4-BE49-F238E27FC236}">
                  <a16:creationId xmlns:a16="http://schemas.microsoft.com/office/drawing/2014/main" id="{82BD7828-40E9-4468-B571-BA395323730F}"/>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44" name="AutoShape 21">
              <a:extLst>
                <a:ext uri="{FF2B5EF4-FFF2-40B4-BE49-F238E27FC236}">
                  <a16:creationId xmlns:a16="http://schemas.microsoft.com/office/drawing/2014/main" id="{F8B77F51-B086-414D-982A-344FC0B28946}"/>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45" name="Google Shape;8733;p182">
            <a:extLst>
              <a:ext uri="{FF2B5EF4-FFF2-40B4-BE49-F238E27FC236}">
                <a16:creationId xmlns:a16="http://schemas.microsoft.com/office/drawing/2014/main" id="{2359DF27-341B-4688-A0FB-749AEA0117BA}"/>
              </a:ext>
            </a:extLst>
          </p:cNvPr>
          <p:cNvSpPr>
            <a:spLocks noChangeArrowheads="1"/>
          </p:cNvSpPr>
          <p:nvPr/>
        </p:nvSpPr>
        <p:spPr bwMode="auto">
          <a:xfrm rot="10800000">
            <a:off x="5360081" y="3722723"/>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46" name="Group 45">
            <a:extLst>
              <a:ext uri="{FF2B5EF4-FFF2-40B4-BE49-F238E27FC236}">
                <a16:creationId xmlns:a16="http://schemas.microsoft.com/office/drawing/2014/main" id="{DD1D6C97-7595-411D-86A1-35E44451F684}"/>
              </a:ext>
            </a:extLst>
          </p:cNvPr>
          <p:cNvGrpSpPr/>
          <p:nvPr/>
        </p:nvGrpSpPr>
        <p:grpSpPr>
          <a:xfrm rot="10800000">
            <a:off x="5468713" y="3809177"/>
            <a:ext cx="356468" cy="360218"/>
            <a:chOff x="848699" y="1764748"/>
            <a:chExt cx="757286" cy="765252"/>
          </a:xfrm>
        </p:grpSpPr>
        <p:sp>
          <p:nvSpPr>
            <p:cNvPr id="47" name="AutoShape 17">
              <a:extLst>
                <a:ext uri="{FF2B5EF4-FFF2-40B4-BE49-F238E27FC236}">
                  <a16:creationId xmlns:a16="http://schemas.microsoft.com/office/drawing/2014/main" id="{AB0E23F7-1E1C-4D68-A1F9-E68E50D76D28}"/>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48" name="AutoShape 21">
              <a:extLst>
                <a:ext uri="{FF2B5EF4-FFF2-40B4-BE49-F238E27FC236}">
                  <a16:creationId xmlns:a16="http://schemas.microsoft.com/office/drawing/2014/main" id="{FAA84A19-CC76-4B31-A915-71FC35A3F6A5}"/>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49" name="Google Shape;8733;p182">
            <a:extLst>
              <a:ext uri="{FF2B5EF4-FFF2-40B4-BE49-F238E27FC236}">
                <a16:creationId xmlns:a16="http://schemas.microsoft.com/office/drawing/2014/main" id="{55EF2728-24EA-46FB-9A65-39A6881846F6}"/>
              </a:ext>
            </a:extLst>
          </p:cNvPr>
          <p:cNvSpPr>
            <a:spLocks noChangeArrowheads="1"/>
          </p:cNvSpPr>
          <p:nvPr/>
        </p:nvSpPr>
        <p:spPr bwMode="auto">
          <a:xfrm>
            <a:off x="6013937" y="3736831"/>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50" name="Group 49">
            <a:extLst>
              <a:ext uri="{FF2B5EF4-FFF2-40B4-BE49-F238E27FC236}">
                <a16:creationId xmlns:a16="http://schemas.microsoft.com/office/drawing/2014/main" id="{3BAC8B30-4B8C-41BF-9A42-42801A84D91B}"/>
              </a:ext>
            </a:extLst>
          </p:cNvPr>
          <p:cNvGrpSpPr/>
          <p:nvPr/>
        </p:nvGrpSpPr>
        <p:grpSpPr>
          <a:xfrm>
            <a:off x="6123969" y="3865878"/>
            <a:ext cx="356468" cy="360218"/>
            <a:chOff x="848699" y="1764748"/>
            <a:chExt cx="757286" cy="765252"/>
          </a:xfrm>
        </p:grpSpPr>
        <p:sp>
          <p:nvSpPr>
            <p:cNvPr id="51" name="AutoShape 17">
              <a:extLst>
                <a:ext uri="{FF2B5EF4-FFF2-40B4-BE49-F238E27FC236}">
                  <a16:creationId xmlns:a16="http://schemas.microsoft.com/office/drawing/2014/main" id="{2709EA1A-9B62-4A95-B350-2420C3D4C856}"/>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52" name="AutoShape 21">
              <a:extLst>
                <a:ext uri="{FF2B5EF4-FFF2-40B4-BE49-F238E27FC236}">
                  <a16:creationId xmlns:a16="http://schemas.microsoft.com/office/drawing/2014/main" id="{5E553AFB-47B3-4805-8487-2FE61A294350}"/>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53" name="Google Shape;8733;p182">
            <a:extLst>
              <a:ext uri="{FF2B5EF4-FFF2-40B4-BE49-F238E27FC236}">
                <a16:creationId xmlns:a16="http://schemas.microsoft.com/office/drawing/2014/main" id="{E6E2F009-855C-45E4-826B-14C5B3664151}"/>
              </a:ext>
            </a:extLst>
          </p:cNvPr>
          <p:cNvSpPr>
            <a:spLocks noChangeArrowheads="1"/>
          </p:cNvSpPr>
          <p:nvPr/>
        </p:nvSpPr>
        <p:spPr bwMode="auto">
          <a:xfrm rot="10800000">
            <a:off x="6683685" y="3729777"/>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a:latin typeface="Calibri" panose="020F0502020204030204" pitchFamily="34" charset="0"/>
              <a:cs typeface="Calibri" panose="020F0502020204030204" pitchFamily="34" charset="0"/>
              <a:sym typeface="Calibri" panose="020F0502020204030204" pitchFamily="34" charset="0"/>
            </a:endParaRPr>
          </a:p>
        </p:txBody>
      </p:sp>
      <p:grpSp>
        <p:nvGrpSpPr>
          <p:cNvPr id="54" name="Group 53">
            <a:extLst>
              <a:ext uri="{FF2B5EF4-FFF2-40B4-BE49-F238E27FC236}">
                <a16:creationId xmlns:a16="http://schemas.microsoft.com/office/drawing/2014/main" id="{819EA637-E252-4583-BFAD-3B7E2AE2D694}"/>
              </a:ext>
            </a:extLst>
          </p:cNvPr>
          <p:cNvGrpSpPr/>
          <p:nvPr/>
        </p:nvGrpSpPr>
        <p:grpSpPr>
          <a:xfrm>
            <a:off x="2004818" y="3662836"/>
            <a:ext cx="5302005" cy="694010"/>
            <a:chOff x="1740565" y="1949777"/>
            <a:chExt cx="6525545" cy="854166"/>
          </a:xfrm>
        </p:grpSpPr>
        <p:sp>
          <p:nvSpPr>
            <p:cNvPr id="55" name="Google Shape;8739;p182">
              <a:extLst>
                <a:ext uri="{FF2B5EF4-FFF2-40B4-BE49-F238E27FC236}">
                  <a16:creationId xmlns:a16="http://schemas.microsoft.com/office/drawing/2014/main" id="{D99ED046-C067-4A3F-9237-2CE978352DAA}"/>
                </a:ext>
              </a:extLst>
            </p:cNvPr>
            <p:cNvSpPr>
              <a:spLocks/>
            </p:cNvSpPr>
            <p:nvPr/>
          </p:nvSpPr>
          <p:spPr bwMode="auto">
            <a:xfrm>
              <a:off x="1740565" y="1949777"/>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sp>
          <p:nvSpPr>
            <p:cNvPr id="56" name="Google Shape;8739;p182">
              <a:extLst>
                <a:ext uri="{FF2B5EF4-FFF2-40B4-BE49-F238E27FC236}">
                  <a16:creationId xmlns:a16="http://schemas.microsoft.com/office/drawing/2014/main" id="{8962639B-1B5F-4F32-ABCD-8336C48A576A}"/>
                </a:ext>
              </a:extLst>
            </p:cNvPr>
            <p:cNvSpPr>
              <a:spLocks/>
            </p:cNvSpPr>
            <p:nvPr/>
          </p:nvSpPr>
          <p:spPr bwMode="auto">
            <a:xfrm rot="10800000">
              <a:off x="2551661" y="235858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sp>
          <p:nvSpPr>
            <p:cNvPr id="57" name="Google Shape;8739;p182">
              <a:extLst>
                <a:ext uri="{FF2B5EF4-FFF2-40B4-BE49-F238E27FC236}">
                  <a16:creationId xmlns:a16="http://schemas.microsoft.com/office/drawing/2014/main" id="{F961B751-1D7F-42A1-9EF6-C4D260AB64E3}"/>
                </a:ext>
              </a:extLst>
            </p:cNvPr>
            <p:cNvSpPr>
              <a:spLocks/>
            </p:cNvSpPr>
            <p:nvPr/>
          </p:nvSpPr>
          <p:spPr bwMode="auto">
            <a:xfrm>
              <a:off x="3363586" y="196028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sp>
          <p:nvSpPr>
            <p:cNvPr id="58" name="Google Shape;8739;p182">
              <a:extLst>
                <a:ext uri="{FF2B5EF4-FFF2-40B4-BE49-F238E27FC236}">
                  <a16:creationId xmlns:a16="http://schemas.microsoft.com/office/drawing/2014/main" id="{2B3A63A4-8307-46B8-971F-3FBB1AE9ABEA}"/>
                </a:ext>
              </a:extLst>
            </p:cNvPr>
            <p:cNvSpPr>
              <a:spLocks/>
            </p:cNvSpPr>
            <p:nvPr/>
          </p:nvSpPr>
          <p:spPr bwMode="auto">
            <a:xfrm rot="10800000">
              <a:off x="4177857" y="2369091"/>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sp>
          <p:nvSpPr>
            <p:cNvPr id="59" name="Google Shape;8739;p182">
              <a:extLst>
                <a:ext uri="{FF2B5EF4-FFF2-40B4-BE49-F238E27FC236}">
                  <a16:creationId xmlns:a16="http://schemas.microsoft.com/office/drawing/2014/main" id="{FBEEF154-49E9-42E4-AD98-97187D3A9DFF}"/>
                </a:ext>
              </a:extLst>
            </p:cNvPr>
            <p:cNvSpPr>
              <a:spLocks/>
            </p:cNvSpPr>
            <p:nvPr/>
          </p:nvSpPr>
          <p:spPr bwMode="auto">
            <a:xfrm>
              <a:off x="4991494" y="1968965"/>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sp>
          <p:nvSpPr>
            <p:cNvPr id="60" name="Google Shape;8739;p182">
              <a:extLst>
                <a:ext uri="{FF2B5EF4-FFF2-40B4-BE49-F238E27FC236}">
                  <a16:creationId xmlns:a16="http://schemas.microsoft.com/office/drawing/2014/main" id="{9C97F6F2-8B15-41C6-8FE1-2B02BC8570C9}"/>
                </a:ext>
              </a:extLst>
            </p:cNvPr>
            <p:cNvSpPr>
              <a:spLocks/>
            </p:cNvSpPr>
            <p:nvPr/>
          </p:nvSpPr>
          <p:spPr bwMode="auto">
            <a:xfrm rot="10800000">
              <a:off x="5805764" y="2377773"/>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sp>
          <p:nvSpPr>
            <p:cNvPr id="61" name="Google Shape;8739;p182">
              <a:extLst>
                <a:ext uri="{FF2B5EF4-FFF2-40B4-BE49-F238E27FC236}">
                  <a16:creationId xmlns:a16="http://schemas.microsoft.com/office/drawing/2014/main" id="{F3D9A7CF-41C8-4E61-A6F6-6468BA85CDAC}"/>
                </a:ext>
              </a:extLst>
            </p:cNvPr>
            <p:cNvSpPr>
              <a:spLocks/>
            </p:cNvSpPr>
            <p:nvPr/>
          </p:nvSpPr>
          <p:spPr bwMode="auto">
            <a:xfrm>
              <a:off x="6619750" y="1977647"/>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sp>
          <p:nvSpPr>
            <p:cNvPr id="62" name="Google Shape;8739;p182">
              <a:extLst>
                <a:ext uri="{FF2B5EF4-FFF2-40B4-BE49-F238E27FC236}">
                  <a16:creationId xmlns:a16="http://schemas.microsoft.com/office/drawing/2014/main" id="{DDCAA38F-C417-4F72-8A79-71E1D8C5CBBC}"/>
                </a:ext>
              </a:extLst>
            </p:cNvPr>
            <p:cNvSpPr>
              <a:spLocks/>
            </p:cNvSpPr>
            <p:nvPr/>
          </p:nvSpPr>
          <p:spPr bwMode="auto">
            <a:xfrm rot="10800000">
              <a:off x="7434020" y="238645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a:p>
          </p:txBody>
        </p:sp>
      </p:grpSp>
      <p:grpSp>
        <p:nvGrpSpPr>
          <p:cNvPr id="63" name="Group 62">
            <a:extLst>
              <a:ext uri="{FF2B5EF4-FFF2-40B4-BE49-F238E27FC236}">
                <a16:creationId xmlns:a16="http://schemas.microsoft.com/office/drawing/2014/main" id="{7EA6C208-9F7B-48BE-9A08-D5AEF82F2BE1}"/>
              </a:ext>
            </a:extLst>
          </p:cNvPr>
          <p:cNvGrpSpPr/>
          <p:nvPr/>
        </p:nvGrpSpPr>
        <p:grpSpPr>
          <a:xfrm rot="10800000">
            <a:off x="6792316" y="3816231"/>
            <a:ext cx="356468" cy="360218"/>
            <a:chOff x="848699" y="1764748"/>
            <a:chExt cx="757286" cy="765252"/>
          </a:xfrm>
        </p:grpSpPr>
        <p:sp>
          <p:nvSpPr>
            <p:cNvPr id="64" name="AutoShape 17">
              <a:extLst>
                <a:ext uri="{FF2B5EF4-FFF2-40B4-BE49-F238E27FC236}">
                  <a16:creationId xmlns:a16="http://schemas.microsoft.com/office/drawing/2014/main" id="{4CAC937D-C432-4346-A5D7-00E441614D6D}"/>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65" name="AutoShape 21">
              <a:extLst>
                <a:ext uri="{FF2B5EF4-FFF2-40B4-BE49-F238E27FC236}">
                  <a16:creationId xmlns:a16="http://schemas.microsoft.com/office/drawing/2014/main" id="{BE5C4B4F-9574-4DEA-AA18-D2F4143F986D}"/>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grpSp>
      <p:sp>
        <p:nvSpPr>
          <p:cNvPr id="66" name="TextBox 65">
            <a:extLst>
              <a:ext uri="{FF2B5EF4-FFF2-40B4-BE49-F238E27FC236}">
                <a16:creationId xmlns:a16="http://schemas.microsoft.com/office/drawing/2014/main" id="{B111C3BB-31CC-46B2-85BE-BCE8C3D1832A}"/>
              </a:ext>
            </a:extLst>
          </p:cNvPr>
          <p:cNvSpPr txBox="1"/>
          <p:nvPr/>
        </p:nvSpPr>
        <p:spPr>
          <a:xfrm>
            <a:off x="5255682" y="4345779"/>
            <a:ext cx="768106" cy="179225"/>
          </a:xfrm>
          <a:prstGeom prst="rect">
            <a:avLst/>
          </a:prstGeom>
          <a:noFill/>
        </p:spPr>
        <p:txBody>
          <a:bodyPr wrap="square" lIns="0" tIns="0" rIns="0" bIns="0" rtlCol="0" anchor="ctr">
            <a:noAutofit/>
          </a:bodyPr>
          <a:lstStyle/>
          <a:p>
            <a:pPr algn="ctr"/>
            <a:r>
              <a:rPr lang="en-GB" sz="813" b="1"/>
              <a:t>Deploy</a:t>
            </a:r>
          </a:p>
        </p:txBody>
      </p:sp>
      <p:sp>
        <p:nvSpPr>
          <p:cNvPr id="67" name="TextBox 66">
            <a:extLst>
              <a:ext uri="{FF2B5EF4-FFF2-40B4-BE49-F238E27FC236}">
                <a16:creationId xmlns:a16="http://schemas.microsoft.com/office/drawing/2014/main" id="{E4877912-A467-461E-A173-FF6A2B780AE5}"/>
              </a:ext>
            </a:extLst>
          </p:cNvPr>
          <p:cNvSpPr txBox="1"/>
          <p:nvPr/>
        </p:nvSpPr>
        <p:spPr>
          <a:xfrm>
            <a:off x="5917449" y="3512355"/>
            <a:ext cx="768106" cy="168071"/>
          </a:xfrm>
          <a:prstGeom prst="rect">
            <a:avLst/>
          </a:prstGeom>
          <a:noFill/>
        </p:spPr>
        <p:txBody>
          <a:bodyPr wrap="square" lIns="0" tIns="0" rIns="0" bIns="0" rtlCol="0" anchor="ctr">
            <a:noAutofit/>
          </a:bodyPr>
          <a:lstStyle/>
          <a:p>
            <a:pPr algn="ctr"/>
            <a:r>
              <a:rPr lang="en-GB" sz="813" b="1"/>
              <a:t>Serve</a:t>
            </a:r>
          </a:p>
        </p:txBody>
      </p:sp>
      <p:sp>
        <p:nvSpPr>
          <p:cNvPr id="68" name="AutoShape 3">
            <a:extLst>
              <a:ext uri="{FF2B5EF4-FFF2-40B4-BE49-F238E27FC236}">
                <a16:creationId xmlns:a16="http://schemas.microsoft.com/office/drawing/2014/main" id="{331870B9-EE65-47F4-8AF5-5497A32912A5}"/>
              </a:ext>
            </a:extLst>
          </p:cNvPr>
          <p:cNvSpPr>
            <a:spLocks noChangeAspect="1" noChangeArrowheads="1" noTextEdit="1"/>
          </p:cNvSpPr>
          <p:nvPr/>
        </p:nvSpPr>
        <p:spPr bwMode="auto">
          <a:xfrm rot="16200000" flipV="1">
            <a:off x="2771565" y="3771162"/>
            <a:ext cx="470962" cy="470962"/>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69" name="Freeform 5">
            <a:extLst>
              <a:ext uri="{FF2B5EF4-FFF2-40B4-BE49-F238E27FC236}">
                <a16:creationId xmlns:a16="http://schemas.microsoft.com/office/drawing/2014/main" id="{9560D67E-446B-48DE-8668-F6CCB0B49439}"/>
              </a:ext>
            </a:extLst>
          </p:cNvPr>
          <p:cNvSpPr>
            <a:spLocks/>
          </p:cNvSpPr>
          <p:nvPr/>
        </p:nvSpPr>
        <p:spPr bwMode="auto">
          <a:xfrm rot="16200000" flipV="1">
            <a:off x="2913274" y="3810268"/>
            <a:ext cx="184180" cy="383497"/>
          </a:xfrm>
          <a:custGeom>
            <a:avLst/>
            <a:gdLst>
              <a:gd name="T0" fmla="*/ 0 w 2839"/>
              <a:gd name="T1" fmla="*/ 1337 h 5926"/>
              <a:gd name="T2" fmla="*/ 1339 w 2839"/>
              <a:gd name="T3" fmla="*/ 0 h 5926"/>
              <a:gd name="T4" fmla="*/ 2678 w 2839"/>
              <a:gd name="T5" fmla="*/ 1337 h 5926"/>
              <a:gd name="T6" fmla="*/ 2500 w 2839"/>
              <a:gd name="T7" fmla="*/ 1515 h 5926"/>
              <a:gd name="T8" fmla="*/ 1464 w 2839"/>
              <a:gd name="T9" fmla="*/ 477 h 5926"/>
              <a:gd name="T10" fmla="*/ 1464 w 2839"/>
              <a:gd name="T11" fmla="*/ 1681 h 5926"/>
              <a:gd name="T12" fmla="*/ 2839 w 2839"/>
              <a:gd name="T13" fmla="*/ 3176 h 5926"/>
              <a:gd name="T14" fmla="*/ 1464 w 2839"/>
              <a:gd name="T15" fmla="*/ 4671 h 5926"/>
              <a:gd name="T16" fmla="*/ 1464 w 2839"/>
              <a:gd name="T17" fmla="*/ 5926 h 5926"/>
              <a:gd name="T18" fmla="*/ 1214 w 2839"/>
              <a:gd name="T19" fmla="*/ 5926 h 5926"/>
              <a:gd name="T20" fmla="*/ 1214 w 2839"/>
              <a:gd name="T21" fmla="*/ 4551 h 5926"/>
              <a:gd name="T22" fmla="*/ 1339 w 2839"/>
              <a:gd name="T23" fmla="*/ 4426 h 5926"/>
              <a:gd name="T24" fmla="*/ 2589 w 2839"/>
              <a:gd name="T25" fmla="*/ 3176 h 5926"/>
              <a:gd name="T26" fmla="*/ 1339 w 2839"/>
              <a:gd name="T27" fmla="*/ 1926 h 5926"/>
              <a:gd name="T28" fmla="*/ 1214 w 2839"/>
              <a:gd name="T29" fmla="*/ 1801 h 5926"/>
              <a:gd name="T30" fmla="*/ 1214 w 2839"/>
              <a:gd name="T31" fmla="*/ 477 h 5926"/>
              <a:gd name="T32" fmla="*/ 178 w 2839"/>
              <a:gd name="T33" fmla="*/ 1515 h 5926"/>
              <a:gd name="T34" fmla="*/ 0 w 2839"/>
              <a:gd name="T35" fmla="*/ 1337 h 5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9" h="5926">
                <a:moveTo>
                  <a:pt x="0" y="1337"/>
                </a:moveTo>
                <a:lnTo>
                  <a:pt x="1339" y="0"/>
                </a:lnTo>
                <a:lnTo>
                  <a:pt x="2678" y="1337"/>
                </a:lnTo>
                <a:lnTo>
                  <a:pt x="2500" y="1515"/>
                </a:lnTo>
                <a:lnTo>
                  <a:pt x="1464" y="477"/>
                </a:lnTo>
                <a:lnTo>
                  <a:pt x="1464" y="1681"/>
                </a:lnTo>
                <a:cubicBezTo>
                  <a:pt x="2240" y="1745"/>
                  <a:pt x="2839" y="2396"/>
                  <a:pt x="2839" y="3176"/>
                </a:cubicBezTo>
                <a:cubicBezTo>
                  <a:pt x="2839" y="3956"/>
                  <a:pt x="2240" y="4607"/>
                  <a:pt x="1464" y="4671"/>
                </a:cubicBezTo>
                <a:lnTo>
                  <a:pt x="1464" y="5926"/>
                </a:lnTo>
                <a:lnTo>
                  <a:pt x="1214" y="5926"/>
                </a:lnTo>
                <a:lnTo>
                  <a:pt x="1214" y="4551"/>
                </a:lnTo>
                <a:cubicBezTo>
                  <a:pt x="1214" y="4482"/>
                  <a:pt x="1270" y="4426"/>
                  <a:pt x="1339" y="4426"/>
                </a:cubicBezTo>
                <a:cubicBezTo>
                  <a:pt x="2029" y="4426"/>
                  <a:pt x="2589" y="3866"/>
                  <a:pt x="2589" y="3176"/>
                </a:cubicBezTo>
                <a:cubicBezTo>
                  <a:pt x="2589" y="2486"/>
                  <a:pt x="2029" y="1926"/>
                  <a:pt x="1339" y="1926"/>
                </a:cubicBezTo>
                <a:cubicBezTo>
                  <a:pt x="1270" y="1926"/>
                  <a:pt x="1214" y="1870"/>
                  <a:pt x="1214" y="1801"/>
                </a:cubicBezTo>
                <a:lnTo>
                  <a:pt x="1214" y="477"/>
                </a:lnTo>
                <a:lnTo>
                  <a:pt x="178" y="1515"/>
                </a:lnTo>
                <a:lnTo>
                  <a:pt x="0" y="1337"/>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0" name="Freeform 6">
            <a:extLst>
              <a:ext uri="{FF2B5EF4-FFF2-40B4-BE49-F238E27FC236}">
                <a16:creationId xmlns:a16="http://schemas.microsoft.com/office/drawing/2014/main" id="{924FFA59-0012-4E92-BA44-A4A136EAFF43}"/>
              </a:ext>
            </a:extLst>
          </p:cNvPr>
          <p:cNvSpPr>
            <a:spLocks noEditPoints="1"/>
          </p:cNvSpPr>
          <p:nvPr/>
        </p:nvSpPr>
        <p:spPr bwMode="auto">
          <a:xfrm rot="16200000" flipV="1">
            <a:off x="2927151" y="3942726"/>
            <a:ext cx="129514" cy="129514"/>
          </a:xfrm>
          <a:custGeom>
            <a:avLst/>
            <a:gdLst>
              <a:gd name="T0" fmla="*/ 1000 w 2000"/>
              <a:gd name="T1" fmla="*/ 0 h 2000"/>
              <a:gd name="T2" fmla="*/ 2000 w 2000"/>
              <a:gd name="T3" fmla="*/ 1000 h 2000"/>
              <a:gd name="T4" fmla="*/ 1000 w 2000"/>
              <a:gd name="T5" fmla="*/ 2000 h 2000"/>
              <a:gd name="T6" fmla="*/ 0 w 2000"/>
              <a:gd name="T7" fmla="*/ 1000 h 2000"/>
              <a:gd name="T8" fmla="*/ 1000 w 2000"/>
              <a:gd name="T9" fmla="*/ 0 h 2000"/>
              <a:gd name="T10" fmla="*/ 1000 w 2000"/>
              <a:gd name="T11" fmla="*/ 250 h 2000"/>
              <a:gd name="T12" fmla="*/ 250 w 2000"/>
              <a:gd name="T13" fmla="*/ 1000 h 2000"/>
              <a:gd name="T14" fmla="*/ 1000 w 2000"/>
              <a:gd name="T15" fmla="*/ 1750 h 2000"/>
              <a:gd name="T16" fmla="*/ 1750 w 2000"/>
              <a:gd name="T17" fmla="*/ 1000 h 2000"/>
              <a:gd name="T18" fmla="*/ 1000 w 2000"/>
              <a:gd name="T19" fmla="*/ 25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0" h="2000">
                <a:moveTo>
                  <a:pt x="1000" y="0"/>
                </a:moveTo>
                <a:cubicBezTo>
                  <a:pt x="1553" y="0"/>
                  <a:pt x="2000" y="448"/>
                  <a:pt x="2000" y="1000"/>
                </a:cubicBezTo>
                <a:cubicBezTo>
                  <a:pt x="2000" y="1553"/>
                  <a:pt x="1553" y="2000"/>
                  <a:pt x="1000" y="2000"/>
                </a:cubicBezTo>
                <a:cubicBezTo>
                  <a:pt x="448" y="2000"/>
                  <a:pt x="0" y="1553"/>
                  <a:pt x="0" y="1000"/>
                </a:cubicBezTo>
                <a:cubicBezTo>
                  <a:pt x="0" y="448"/>
                  <a:pt x="448" y="0"/>
                  <a:pt x="1000" y="0"/>
                </a:cubicBezTo>
                <a:close/>
                <a:moveTo>
                  <a:pt x="1000" y="250"/>
                </a:moveTo>
                <a:cubicBezTo>
                  <a:pt x="586" y="250"/>
                  <a:pt x="250" y="586"/>
                  <a:pt x="250" y="1000"/>
                </a:cubicBezTo>
                <a:cubicBezTo>
                  <a:pt x="250" y="1414"/>
                  <a:pt x="586" y="1750"/>
                  <a:pt x="1000" y="1750"/>
                </a:cubicBezTo>
                <a:cubicBezTo>
                  <a:pt x="1414" y="1750"/>
                  <a:pt x="1750" y="1414"/>
                  <a:pt x="1750" y="1000"/>
                </a:cubicBezTo>
                <a:cubicBezTo>
                  <a:pt x="1750" y="586"/>
                  <a:pt x="1414" y="250"/>
                  <a:pt x="1000" y="250"/>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1" name="AutoShape 8">
            <a:extLst>
              <a:ext uri="{FF2B5EF4-FFF2-40B4-BE49-F238E27FC236}">
                <a16:creationId xmlns:a16="http://schemas.microsoft.com/office/drawing/2014/main" id="{17FF9E5F-39B6-41E0-A023-F5DA8DBACA3D}"/>
              </a:ext>
            </a:extLst>
          </p:cNvPr>
          <p:cNvSpPr>
            <a:spLocks noChangeAspect="1" noChangeArrowheads="1" noTextEdit="1"/>
          </p:cNvSpPr>
          <p:nvPr/>
        </p:nvSpPr>
        <p:spPr bwMode="auto">
          <a:xfrm>
            <a:off x="4120823" y="3819883"/>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2" name="Freeform 10">
            <a:extLst>
              <a:ext uri="{FF2B5EF4-FFF2-40B4-BE49-F238E27FC236}">
                <a16:creationId xmlns:a16="http://schemas.microsoft.com/office/drawing/2014/main" id="{5942B1C5-DE11-494E-AA42-A43CB08C6E62}"/>
              </a:ext>
            </a:extLst>
          </p:cNvPr>
          <p:cNvSpPr>
            <a:spLocks noEditPoints="1"/>
          </p:cNvSpPr>
          <p:nvPr/>
        </p:nvSpPr>
        <p:spPr bwMode="auto">
          <a:xfrm>
            <a:off x="4321707" y="3835059"/>
            <a:ext cx="168367" cy="164753"/>
          </a:xfrm>
          <a:custGeom>
            <a:avLst/>
            <a:gdLst>
              <a:gd name="T0" fmla="*/ 2176 w 3030"/>
              <a:gd name="T1" fmla="*/ 1982 h 2958"/>
              <a:gd name="T2" fmla="*/ 2360 w 3030"/>
              <a:gd name="T3" fmla="*/ 1822 h 2958"/>
              <a:gd name="T4" fmla="*/ 2763 w 3030"/>
              <a:gd name="T5" fmla="*/ 1635 h 2958"/>
              <a:gd name="T6" fmla="*/ 2419 w 3030"/>
              <a:gd name="T7" fmla="*/ 1357 h 2958"/>
              <a:gd name="T8" fmla="*/ 2314 w 3030"/>
              <a:gd name="T9" fmla="*/ 1252 h 2958"/>
              <a:gd name="T10" fmla="*/ 2238 w 3030"/>
              <a:gd name="T11" fmla="*/ 1070 h 2958"/>
              <a:gd name="T12" fmla="*/ 2234 w 3030"/>
              <a:gd name="T13" fmla="*/ 918 h 2958"/>
              <a:gd name="T14" fmla="*/ 2274 w 3030"/>
              <a:gd name="T15" fmla="*/ 477 h 2958"/>
              <a:gd name="T16" fmla="*/ 1860 w 3030"/>
              <a:gd name="T17" fmla="*/ 635 h 2958"/>
              <a:gd name="T18" fmla="*/ 1620 w 3030"/>
              <a:gd name="T19" fmla="*/ 655 h 2958"/>
              <a:gd name="T20" fmla="*/ 1389 w 3030"/>
              <a:gd name="T21" fmla="*/ 575 h 2958"/>
              <a:gd name="T22" fmla="*/ 1025 w 3030"/>
              <a:gd name="T23" fmla="*/ 320 h 2958"/>
              <a:gd name="T24" fmla="*/ 958 w 3030"/>
              <a:gd name="T25" fmla="*/ 758 h 2958"/>
              <a:gd name="T26" fmla="*/ 854 w 3030"/>
              <a:gd name="T27" fmla="*/ 977 h 2958"/>
              <a:gd name="T28" fmla="*/ 670 w 3030"/>
              <a:gd name="T29" fmla="*/ 1137 h 2958"/>
              <a:gd name="T30" fmla="*/ 268 w 3030"/>
              <a:gd name="T31" fmla="*/ 1323 h 2958"/>
              <a:gd name="T32" fmla="*/ 613 w 3030"/>
              <a:gd name="T33" fmla="*/ 1602 h 2958"/>
              <a:gd name="T34" fmla="*/ 749 w 3030"/>
              <a:gd name="T35" fmla="*/ 1800 h 2958"/>
              <a:gd name="T36" fmla="*/ 796 w 3030"/>
              <a:gd name="T37" fmla="*/ 2040 h 2958"/>
              <a:gd name="T38" fmla="*/ 756 w 3030"/>
              <a:gd name="T39" fmla="*/ 2482 h 2958"/>
              <a:gd name="T40" fmla="*/ 1170 w 3030"/>
              <a:gd name="T41" fmla="*/ 2323 h 2958"/>
              <a:gd name="T42" fmla="*/ 1409 w 3030"/>
              <a:gd name="T43" fmla="*/ 2303 h 2958"/>
              <a:gd name="T44" fmla="*/ 1641 w 3030"/>
              <a:gd name="T45" fmla="*/ 2383 h 2958"/>
              <a:gd name="T46" fmla="*/ 2005 w 3030"/>
              <a:gd name="T47" fmla="*/ 2638 h 2958"/>
              <a:gd name="T48" fmla="*/ 2073 w 3030"/>
              <a:gd name="T49" fmla="*/ 2199 h 2958"/>
              <a:gd name="T50" fmla="*/ 2324 w 3030"/>
              <a:gd name="T51" fmla="*/ 2194 h 2958"/>
              <a:gd name="T52" fmla="*/ 2238 w 3030"/>
              <a:gd name="T53" fmla="*/ 2804 h 2958"/>
              <a:gd name="T54" fmla="*/ 1961 w 3030"/>
              <a:gd name="T55" fmla="*/ 2920 h 2958"/>
              <a:gd name="T56" fmla="*/ 1461 w 3030"/>
              <a:gd name="T57" fmla="*/ 2557 h 2958"/>
              <a:gd name="T58" fmla="*/ 1300 w 3030"/>
              <a:gd name="T59" fmla="*/ 2537 h 2958"/>
              <a:gd name="T60" fmla="*/ 729 w 3030"/>
              <a:gd name="T61" fmla="*/ 2767 h 2958"/>
              <a:gd name="T62" fmla="*/ 490 w 3030"/>
              <a:gd name="T63" fmla="*/ 2587 h 2958"/>
              <a:gd name="T64" fmla="*/ 554 w 3030"/>
              <a:gd name="T65" fmla="*/ 1972 h 2958"/>
              <a:gd name="T66" fmla="*/ 491 w 3030"/>
              <a:gd name="T67" fmla="*/ 1823 h 2958"/>
              <a:gd name="T68" fmla="*/ 6 w 3030"/>
              <a:gd name="T69" fmla="*/ 1443 h 2958"/>
              <a:gd name="T70" fmla="*/ 43 w 3030"/>
              <a:gd name="T71" fmla="*/ 1145 h 2958"/>
              <a:gd name="T72" fmla="*/ 608 w 3030"/>
              <a:gd name="T73" fmla="*/ 893 h 2958"/>
              <a:gd name="T74" fmla="*/ 706 w 3030"/>
              <a:gd name="T75" fmla="*/ 764 h 2958"/>
              <a:gd name="T76" fmla="*/ 794 w 3030"/>
              <a:gd name="T77" fmla="*/ 154 h 2958"/>
              <a:gd name="T78" fmla="*/ 1069 w 3030"/>
              <a:gd name="T79" fmla="*/ 37 h 2958"/>
              <a:gd name="T80" fmla="*/ 1569 w 3030"/>
              <a:gd name="T81" fmla="*/ 402 h 2958"/>
              <a:gd name="T82" fmla="*/ 1730 w 3030"/>
              <a:gd name="T83" fmla="*/ 422 h 2958"/>
              <a:gd name="T84" fmla="*/ 2301 w 3030"/>
              <a:gd name="T85" fmla="*/ 192 h 2958"/>
              <a:gd name="T86" fmla="*/ 2540 w 3030"/>
              <a:gd name="T87" fmla="*/ 372 h 2958"/>
              <a:gd name="T88" fmla="*/ 2476 w 3030"/>
              <a:gd name="T89" fmla="*/ 987 h 2958"/>
              <a:gd name="T90" fmla="*/ 2539 w 3030"/>
              <a:gd name="T91" fmla="*/ 1135 h 2958"/>
              <a:gd name="T92" fmla="*/ 3024 w 3030"/>
              <a:gd name="T93" fmla="*/ 1515 h 2958"/>
              <a:gd name="T94" fmla="*/ 2988 w 3030"/>
              <a:gd name="T95" fmla="*/ 1813 h 2958"/>
              <a:gd name="T96" fmla="*/ 2423 w 3030"/>
              <a:gd name="T97" fmla="*/ 2065 h 2958"/>
              <a:gd name="T98" fmla="*/ 2324 w 3030"/>
              <a:gd name="T99" fmla="*/ 2194 h 2958"/>
              <a:gd name="T100" fmla="*/ 1958 w 3030"/>
              <a:gd name="T101" fmla="*/ 1037 h 2958"/>
              <a:gd name="T102" fmla="*/ 1958 w 3030"/>
              <a:gd name="T103" fmla="*/ 1922 h 2958"/>
              <a:gd name="T104" fmla="*/ 1073 w 3030"/>
              <a:gd name="T105" fmla="*/ 1922 h 2958"/>
              <a:gd name="T106" fmla="*/ 1073 w 3030"/>
              <a:gd name="T107" fmla="*/ 1037 h 2958"/>
              <a:gd name="T108" fmla="*/ 1780 w 3030"/>
              <a:gd name="T109" fmla="*/ 1214 h 2958"/>
              <a:gd name="T110" fmla="*/ 1250 w 3030"/>
              <a:gd name="T111" fmla="*/ 1214 h 2958"/>
              <a:gd name="T112" fmla="*/ 1250 w 3030"/>
              <a:gd name="T113" fmla="*/ 1744 h 2958"/>
              <a:gd name="T114" fmla="*/ 1780 w 3030"/>
              <a:gd name="T115" fmla="*/ 1744 h 2958"/>
              <a:gd name="T116" fmla="*/ 1780 w 3030"/>
              <a:gd name="T117" fmla="*/ 1214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30" h="2958">
                <a:moveTo>
                  <a:pt x="2113" y="2055"/>
                </a:moveTo>
                <a:cubicBezTo>
                  <a:pt x="2135" y="2033"/>
                  <a:pt x="2156" y="2008"/>
                  <a:pt x="2176" y="1982"/>
                </a:cubicBezTo>
                <a:cubicBezTo>
                  <a:pt x="2195" y="1955"/>
                  <a:pt x="2214" y="1929"/>
                  <a:pt x="2231" y="1900"/>
                </a:cubicBezTo>
                <a:cubicBezTo>
                  <a:pt x="2258" y="1855"/>
                  <a:pt x="2310" y="1828"/>
                  <a:pt x="2360" y="1822"/>
                </a:cubicBezTo>
                <a:lnTo>
                  <a:pt x="2735" y="1773"/>
                </a:lnTo>
                <a:cubicBezTo>
                  <a:pt x="2749" y="1770"/>
                  <a:pt x="2760" y="1653"/>
                  <a:pt x="2763" y="1635"/>
                </a:cubicBezTo>
                <a:cubicBezTo>
                  <a:pt x="2765" y="1619"/>
                  <a:pt x="2778" y="1504"/>
                  <a:pt x="2774" y="1498"/>
                </a:cubicBezTo>
                <a:cubicBezTo>
                  <a:pt x="2771" y="1493"/>
                  <a:pt x="2453" y="1370"/>
                  <a:pt x="2419" y="1357"/>
                </a:cubicBezTo>
                <a:cubicBezTo>
                  <a:pt x="2401" y="1350"/>
                  <a:pt x="2385" y="1340"/>
                  <a:pt x="2370" y="1329"/>
                </a:cubicBezTo>
                <a:cubicBezTo>
                  <a:pt x="2355" y="1329"/>
                  <a:pt x="2319" y="1273"/>
                  <a:pt x="2314" y="1252"/>
                </a:cubicBezTo>
                <a:cubicBezTo>
                  <a:pt x="2304" y="1219"/>
                  <a:pt x="2294" y="1188"/>
                  <a:pt x="2281" y="1158"/>
                </a:cubicBezTo>
                <a:cubicBezTo>
                  <a:pt x="2268" y="1128"/>
                  <a:pt x="2254" y="1098"/>
                  <a:pt x="2238" y="1070"/>
                </a:cubicBezTo>
                <a:cubicBezTo>
                  <a:pt x="2223" y="1043"/>
                  <a:pt x="2218" y="1010"/>
                  <a:pt x="2220" y="979"/>
                </a:cubicBezTo>
                <a:cubicBezTo>
                  <a:pt x="2221" y="963"/>
                  <a:pt x="2234" y="922"/>
                  <a:pt x="2234" y="918"/>
                </a:cubicBezTo>
                <a:cubicBezTo>
                  <a:pt x="2249" y="884"/>
                  <a:pt x="2381" y="570"/>
                  <a:pt x="2380" y="564"/>
                </a:cubicBezTo>
                <a:cubicBezTo>
                  <a:pt x="2378" y="558"/>
                  <a:pt x="2286" y="485"/>
                  <a:pt x="2274" y="477"/>
                </a:cubicBezTo>
                <a:cubicBezTo>
                  <a:pt x="2238" y="449"/>
                  <a:pt x="2201" y="424"/>
                  <a:pt x="2165" y="400"/>
                </a:cubicBezTo>
                <a:cubicBezTo>
                  <a:pt x="2154" y="393"/>
                  <a:pt x="1891" y="612"/>
                  <a:pt x="1860" y="635"/>
                </a:cubicBezTo>
                <a:cubicBezTo>
                  <a:pt x="1823" y="667"/>
                  <a:pt x="1765" y="685"/>
                  <a:pt x="1718" y="674"/>
                </a:cubicBezTo>
                <a:cubicBezTo>
                  <a:pt x="1685" y="665"/>
                  <a:pt x="1653" y="659"/>
                  <a:pt x="1620" y="655"/>
                </a:cubicBezTo>
                <a:cubicBezTo>
                  <a:pt x="1588" y="652"/>
                  <a:pt x="1555" y="649"/>
                  <a:pt x="1523" y="649"/>
                </a:cubicBezTo>
                <a:cubicBezTo>
                  <a:pt x="1464" y="642"/>
                  <a:pt x="1425" y="623"/>
                  <a:pt x="1389" y="575"/>
                </a:cubicBezTo>
                <a:cubicBezTo>
                  <a:pt x="1338" y="509"/>
                  <a:pt x="1141" y="247"/>
                  <a:pt x="1150" y="274"/>
                </a:cubicBezTo>
                <a:cubicBezTo>
                  <a:pt x="1104" y="289"/>
                  <a:pt x="1063" y="305"/>
                  <a:pt x="1025" y="320"/>
                </a:cubicBezTo>
                <a:cubicBezTo>
                  <a:pt x="988" y="337"/>
                  <a:pt x="948" y="355"/>
                  <a:pt x="905" y="377"/>
                </a:cubicBezTo>
                <a:cubicBezTo>
                  <a:pt x="894" y="383"/>
                  <a:pt x="951" y="720"/>
                  <a:pt x="958" y="758"/>
                </a:cubicBezTo>
                <a:cubicBezTo>
                  <a:pt x="965" y="808"/>
                  <a:pt x="954" y="865"/>
                  <a:pt x="918" y="903"/>
                </a:cubicBezTo>
                <a:cubicBezTo>
                  <a:pt x="895" y="925"/>
                  <a:pt x="874" y="950"/>
                  <a:pt x="854" y="977"/>
                </a:cubicBezTo>
                <a:cubicBezTo>
                  <a:pt x="835" y="1003"/>
                  <a:pt x="816" y="1029"/>
                  <a:pt x="799" y="1058"/>
                </a:cubicBezTo>
                <a:cubicBezTo>
                  <a:pt x="774" y="1102"/>
                  <a:pt x="719" y="1130"/>
                  <a:pt x="670" y="1137"/>
                </a:cubicBezTo>
                <a:lnTo>
                  <a:pt x="295" y="1185"/>
                </a:lnTo>
                <a:cubicBezTo>
                  <a:pt x="281" y="1188"/>
                  <a:pt x="270" y="1305"/>
                  <a:pt x="268" y="1323"/>
                </a:cubicBezTo>
                <a:cubicBezTo>
                  <a:pt x="265" y="1340"/>
                  <a:pt x="248" y="1458"/>
                  <a:pt x="261" y="1464"/>
                </a:cubicBezTo>
                <a:lnTo>
                  <a:pt x="613" y="1602"/>
                </a:lnTo>
                <a:cubicBezTo>
                  <a:pt x="660" y="1620"/>
                  <a:pt x="703" y="1655"/>
                  <a:pt x="716" y="1707"/>
                </a:cubicBezTo>
                <a:cubicBezTo>
                  <a:pt x="720" y="1719"/>
                  <a:pt x="749" y="1798"/>
                  <a:pt x="749" y="1800"/>
                </a:cubicBezTo>
                <a:cubicBezTo>
                  <a:pt x="774" y="1859"/>
                  <a:pt x="815" y="1912"/>
                  <a:pt x="810" y="1979"/>
                </a:cubicBezTo>
                <a:cubicBezTo>
                  <a:pt x="809" y="1999"/>
                  <a:pt x="804" y="2020"/>
                  <a:pt x="796" y="2040"/>
                </a:cubicBezTo>
                <a:cubicBezTo>
                  <a:pt x="781" y="2075"/>
                  <a:pt x="644" y="2389"/>
                  <a:pt x="654" y="2398"/>
                </a:cubicBezTo>
                <a:cubicBezTo>
                  <a:pt x="689" y="2429"/>
                  <a:pt x="723" y="2457"/>
                  <a:pt x="756" y="2482"/>
                </a:cubicBezTo>
                <a:cubicBezTo>
                  <a:pt x="793" y="2509"/>
                  <a:pt x="829" y="2534"/>
                  <a:pt x="865" y="2558"/>
                </a:cubicBezTo>
                <a:cubicBezTo>
                  <a:pt x="876" y="2565"/>
                  <a:pt x="1139" y="2347"/>
                  <a:pt x="1170" y="2323"/>
                </a:cubicBezTo>
                <a:cubicBezTo>
                  <a:pt x="1209" y="2292"/>
                  <a:pt x="1264" y="2273"/>
                  <a:pt x="1313" y="2284"/>
                </a:cubicBezTo>
                <a:cubicBezTo>
                  <a:pt x="1345" y="2293"/>
                  <a:pt x="1378" y="2299"/>
                  <a:pt x="1409" y="2303"/>
                </a:cubicBezTo>
                <a:cubicBezTo>
                  <a:pt x="1443" y="2307"/>
                  <a:pt x="1475" y="2309"/>
                  <a:pt x="1508" y="2309"/>
                </a:cubicBezTo>
                <a:cubicBezTo>
                  <a:pt x="1560" y="2310"/>
                  <a:pt x="1610" y="2342"/>
                  <a:pt x="1641" y="2383"/>
                </a:cubicBezTo>
                <a:cubicBezTo>
                  <a:pt x="1664" y="2412"/>
                  <a:pt x="1869" y="2683"/>
                  <a:pt x="1875" y="2685"/>
                </a:cubicBezTo>
                <a:cubicBezTo>
                  <a:pt x="1874" y="2690"/>
                  <a:pt x="1990" y="2644"/>
                  <a:pt x="2005" y="2638"/>
                </a:cubicBezTo>
                <a:cubicBezTo>
                  <a:pt x="2020" y="2632"/>
                  <a:pt x="2125" y="2585"/>
                  <a:pt x="2129" y="2578"/>
                </a:cubicBezTo>
                <a:cubicBezTo>
                  <a:pt x="2131" y="2574"/>
                  <a:pt x="2078" y="2235"/>
                  <a:pt x="2073" y="2199"/>
                </a:cubicBezTo>
                <a:cubicBezTo>
                  <a:pt x="2065" y="2150"/>
                  <a:pt x="2078" y="2093"/>
                  <a:pt x="2113" y="2055"/>
                </a:cubicBezTo>
                <a:close/>
                <a:moveTo>
                  <a:pt x="2324" y="2194"/>
                </a:moveTo>
                <a:lnTo>
                  <a:pt x="2376" y="2535"/>
                </a:lnTo>
                <a:cubicBezTo>
                  <a:pt x="2393" y="2647"/>
                  <a:pt x="2336" y="2753"/>
                  <a:pt x="2238" y="2804"/>
                </a:cubicBezTo>
                <a:cubicBezTo>
                  <a:pt x="2193" y="2827"/>
                  <a:pt x="2149" y="2848"/>
                  <a:pt x="2101" y="2868"/>
                </a:cubicBezTo>
                <a:cubicBezTo>
                  <a:pt x="2053" y="2888"/>
                  <a:pt x="2006" y="2905"/>
                  <a:pt x="1961" y="2920"/>
                </a:cubicBezTo>
                <a:cubicBezTo>
                  <a:pt x="1855" y="2958"/>
                  <a:pt x="1741" y="2923"/>
                  <a:pt x="1673" y="2834"/>
                </a:cubicBezTo>
                <a:lnTo>
                  <a:pt x="1461" y="2557"/>
                </a:lnTo>
                <a:cubicBezTo>
                  <a:pt x="1434" y="2555"/>
                  <a:pt x="1405" y="2553"/>
                  <a:pt x="1378" y="2550"/>
                </a:cubicBezTo>
                <a:cubicBezTo>
                  <a:pt x="1351" y="2547"/>
                  <a:pt x="1326" y="2542"/>
                  <a:pt x="1300" y="2537"/>
                </a:cubicBezTo>
                <a:lnTo>
                  <a:pt x="1030" y="2753"/>
                </a:lnTo>
                <a:cubicBezTo>
                  <a:pt x="943" y="2823"/>
                  <a:pt x="823" y="2828"/>
                  <a:pt x="729" y="2767"/>
                </a:cubicBezTo>
                <a:cubicBezTo>
                  <a:pt x="684" y="2738"/>
                  <a:pt x="644" y="2709"/>
                  <a:pt x="606" y="2682"/>
                </a:cubicBezTo>
                <a:cubicBezTo>
                  <a:pt x="565" y="2650"/>
                  <a:pt x="528" y="2619"/>
                  <a:pt x="490" y="2587"/>
                </a:cubicBezTo>
                <a:cubicBezTo>
                  <a:pt x="405" y="2513"/>
                  <a:pt x="378" y="2397"/>
                  <a:pt x="421" y="2293"/>
                </a:cubicBezTo>
                <a:lnTo>
                  <a:pt x="554" y="1972"/>
                </a:lnTo>
                <a:cubicBezTo>
                  <a:pt x="541" y="1947"/>
                  <a:pt x="530" y="1922"/>
                  <a:pt x="519" y="1895"/>
                </a:cubicBezTo>
                <a:cubicBezTo>
                  <a:pt x="518" y="1897"/>
                  <a:pt x="493" y="1829"/>
                  <a:pt x="491" y="1823"/>
                </a:cubicBezTo>
                <a:lnTo>
                  <a:pt x="170" y="1697"/>
                </a:lnTo>
                <a:cubicBezTo>
                  <a:pt x="65" y="1655"/>
                  <a:pt x="0" y="1554"/>
                  <a:pt x="6" y="1443"/>
                </a:cubicBezTo>
                <a:cubicBezTo>
                  <a:pt x="9" y="1389"/>
                  <a:pt x="14" y="1339"/>
                  <a:pt x="19" y="1293"/>
                </a:cubicBezTo>
                <a:cubicBezTo>
                  <a:pt x="25" y="1244"/>
                  <a:pt x="34" y="1195"/>
                  <a:pt x="43" y="1145"/>
                </a:cubicBezTo>
                <a:cubicBezTo>
                  <a:pt x="65" y="1035"/>
                  <a:pt x="153" y="953"/>
                  <a:pt x="263" y="939"/>
                </a:cubicBezTo>
                <a:lnTo>
                  <a:pt x="608" y="893"/>
                </a:lnTo>
                <a:cubicBezTo>
                  <a:pt x="623" y="870"/>
                  <a:pt x="639" y="848"/>
                  <a:pt x="656" y="825"/>
                </a:cubicBezTo>
                <a:cubicBezTo>
                  <a:pt x="671" y="804"/>
                  <a:pt x="689" y="784"/>
                  <a:pt x="706" y="764"/>
                </a:cubicBezTo>
                <a:lnTo>
                  <a:pt x="654" y="423"/>
                </a:lnTo>
                <a:cubicBezTo>
                  <a:pt x="638" y="312"/>
                  <a:pt x="694" y="204"/>
                  <a:pt x="794" y="154"/>
                </a:cubicBezTo>
                <a:cubicBezTo>
                  <a:pt x="838" y="132"/>
                  <a:pt x="881" y="110"/>
                  <a:pt x="929" y="90"/>
                </a:cubicBezTo>
                <a:cubicBezTo>
                  <a:pt x="945" y="84"/>
                  <a:pt x="1060" y="37"/>
                  <a:pt x="1069" y="37"/>
                </a:cubicBezTo>
                <a:cubicBezTo>
                  <a:pt x="1175" y="0"/>
                  <a:pt x="1289" y="35"/>
                  <a:pt x="1358" y="124"/>
                </a:cubicBezTo>
                <a:lnTo>
                  <a:pt x="1569" y="402"/>
                </a:lnTo>
                <a:cubicBezTo>
                  <a:pt x="1596" y="403"/>
                  <a:pt x="1625" y="405"/>
                  <a:pt x="1651" y="408"/>
                </a:cubicBezTo>
                <a:cubicBezTo>
                  <a:pt x="1679" y="412"/>
                  <a:pt x="1704" y="417"/>
                  <a:pt x="1730" y="422"/>
                </a:cubicBezTo>
                <a:lnTo>
                  <a:pt x="2000" y="205"/>
                </a:lnTo>
                <a:cubicBezTo>
                  <a:pt x="2088" y="135"/>
                  <a:pt x="2208" y="130"/>
                  <a:pt x="2301" y="192"/>
                </a:cubicBezTo>
                <a:cubicBezTo>
                  <a:pt x="2346" y="220"/>
                  <a:pt x="2386" y="249"/>
                  <a:pt x="2424" y="277"/>
                </a:cubicBezTo>
                <a:cubicBezTo>
                  <a:pt x="2465" y="308"/>
                  <a:pt x="2503" y="339"/>
                  <a:pt x="2540" y="372"/>
                </a:cubicBezTo>
                <a:cubicBezTo>
                  <a:pt x="2625" y="445"/>
                  <a:pt x="2653" y="562"/>
                  <a:pt x="2609" y="665"/>
                </a:cubicBezTo>
                <a:lnTo>
                  <a:pt x="2476" y="987"/>
                </a:lnTo>
                <a:cubicBezTo>
                  <a:pt x="2489" y="1012"/>
                  <a:pt x="2500" y="1037"/>
                  <a:pt x="2511" y="1063"/>
                </a:cubicBezTo>
                <a:cubicBezTo>
                  <a:pt x="2521" y="1087"/>
                  <a:pt x="2531" y="1112"/>
                  <a:pt x="2539" y="1135"/>
                </a:cubicBezTo>
                <a:lnTo>
                  <a:pt x="2860" y="1262"/>
                </a:lnTo>
                <a:cubicBezTo>
                  <a:pt x="2965" y="1303"/>
                  <a:pt x="3030" y="1404"/>
                  <a:pt x="3024" y="1515"/>
                </a:cubicBezTo>
                <a:cubicBezTo>
                  <a:pt x="3021" y="1569"/>
                  <a:pt x="3016" y="1619"/>
                  <a:pt x="3011" y="1665"/>
                </a:cubicBezTo>
                <a:cubicBezTo>
                  <a:pt x="3005" y="1714"/>
                  <a:pt x="2996" y="1763"/>
                  <a:pt x="2988" y="1813"/>
                </a:cubicBezTo>
                <a:cubicBezTo>
                  <a:pt x="2965" y="1923"/>
                  <a:pt x="2878" y="2005"/>
                  <a:pt x="2768" y="2019"/>
                </a:cubicBezTo>
                <a:lnTo>
                  <a:pt x="2423" y="2065"/>
                </a:lnTo>
                <a:cubicBezTo>
                  <a:pt x="2408" y="2088"/>
                  <a:pt x="2391" y="2110"/>
                  <a:pt x="2374" y="2133"/>
                </a:cubicBezTo>
                <a:cubicBezTo>
                  <a:pt x="2359" y="2154"/>
                  <a:pt x="2341" y="2174"/>
                  <a:pt x="2324" y="2194"/>
                </a:cubicBezTo>
                <a:close/>
                <a:moveTo>
                  <a:pt x="1515" y="854"/>
                </a:moveTo>
                <a:cubicBezTo>
                  <a:pt x="1688" y="854"/>
                  <a:pt x="1844" y="924"/>
                  <a:pt x="1958" y="1037"/>
                </a:cubicBezTo>
                <a:cubicBezTo>
                  <a:pt x="2070" y="1150"/>
                  <a:pt x="2140" y="1307"/>
                  <a:pt x="2140" y="1479"/>
                </a:cubicBezTo>
                <a:cubicBezTo>
                  <a:pt x="2140" y="1652"/>
                  <a:pt x="2070" y="1808"/>
                  <a:pt x="1958" y="1922"/>
                </a:cubicBezTo>
                <a:cubicBezTo>
                  <a:pt x="1844" y="2034"/>
                  <a:pt x="1688" y="2104"/>
                  <a:pt x="1515" y="2104"/>
                </a:cubicBezTo>
                <a:cubicBezTo>
                  <a:pt x="1343" y="2104"/>
                  <a:pt x="1186" y="2034"/>
                  <a:pt x="1073" y="1922"/>
                </a:cubicBezTo>
                <a:cubicBezTo>
                  <a:pt x="960" y="1808"/>
                  <a:pt x="890" y="1652"/>
                  <a:pt x="890" y="1479"/>
                </a:cubicBezTo>
                <a:cubicBezTo>
                  <a:pt x="890" y="1307"/>
                  <a:pt x="960" y="1150"/>
                  <a:pt x="1073" y="1037"/>
                </a:cubicBezTo>
                <a:cubicBezTo>
                  <a:pt x="1186" y="924"/>
                  <a:pt x="1343" y="854"/>
                  <a:pt x="1515" y="854"/>
                </a:cubicBezTo>
                <a:close/>
                <a:moveTo>
                  <a:pt x="1780" y="1214"/>
                </a:moveTo>
                <a:cubicBezTo>
                  <a:pt x="1713" y="1147"/>
                  <a:pt x="1619" y="1104"/>
                  <a:pt x="1515" y="1104"/>
                </a:cubicBezTo>
                <a:cubicBezTo>
                  <a:pt x="1411" y="1104"/>
                  <a:pt x="1318" y="1147"/>
                  <a:pt x="1250" y="1214"/>
                </a:cubicBezTo>
                <a:cubicBezTo>
                  <a:pt x="1183" y="1282"/>
                  <a:pt x="1140" y="1375"/>
                  <a:pt x="1140" y="1479"/>
                </a:cubicBezTo>
                <a:cubicBezTo>
                  <a:pt x="1140" y="1583"/>
                  <a:pt x="1183" y="1677"/>
                  <a:pt x="1250" y="1744"/>
                </a:cubicBezTo>
                <a:cubicBezTo>
                  <a:pt x="1318" y="1812"/>
                  <a:pt x="1411" y="1854"/>
                  <a:pt x="1515" y="1854"/>
                </a:cubicBezTo>
                <a:cubicBezTo>
                  <a:pt x="1619" y="1854"/>
                  <a:pt x="1713" y="1812"/>
                  <a:pt x="1780" y="1744"/>
                </a:cubicBezTo>
                <a:cubicBezTo>
                  <a:pt x="1848" y="1677"/>
                  <a:pt x="1890" y="1583"/>
                  <a:pt x="1890" y="1479"/>
                </a:cubicBezTo>
                <a:cubicBezTo>
                  <a:pt x="1890" y="1375"/>
                  <a:pt x="1848" y="1282"/>
                  <a:pt x="1780" y="121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3" name="Freeform 11">
            <a:extLst>
              <a:ext uri="{FF2B5EF4-FFF2-40B4-BE49-F238E27FC236}">
                <a16:creationId xmlns:a16="http://schemas.microsoft.com/office/drawing/2014/main" id="{20834274-9969-4292-A846-EF8CC3E7C01D}"/>
              </a:ext>
            </a:extLst>
          </p:cNvPr>
          <p:cNvSpPr>
            <a:spLocks noEditPoints="1"/>
          </p:cNvSpPr>
          <p:nvPr/>
        </p:nvSpPr>
        <p:spPr bwMode="auto">
          <a:xfrm>
            <a:off x="4149728" y="3942726"/>
            <a:ext cx="261582" cy="257969"/>
          </a:xfrm>
          <a:custGeom>
            <a:avLst/>
            <a:gdLst>
              <a:gd name="T0" fmla="*/ 3578 w 4700"/>
              <a:gd name="T1" fmla="*/ 975 h 4643"/>
              <a:gd name="T2" fmla="*/ 4391 w 4700"/>
              <a:gd name="T3" fmla="*/ 1130 h 4643"/>
              <a:gd name="T4" fmla="*/ 4110 w 4700"/>
              <a:gd name="T5" fmla="*/ 1908 h 4643"/>
              <a:gd name="T6" fmla="*/ 4524 w 4700"/>
              <a:gd name="T7" fmla="*/ 2253 h 4643"/>
              <a:gd name="T8" fmla="*/ 4624 w 4700"/>
              <a:gd name="T9" fmla="*/ 2888 h 4643"/>
              <a:gd name="T10" fmla="*/ 3905 w 4700"/>
              <a:gd name="T11" fmla="*/ 3204 h 4643"/>
              <a:gd name="T12" fmla="*/ 3980 w 4700"/>
              <a:gd name="T13" fmla="*/ 3987 h 4643"/>
              <a:gd name="T14" fmla="*/ 3376 w 4700"/>
              <a:gd name="T15" fmla="*/ 4210 h 4643"/>
              <a:gd name="T16" fmla="*/ 2954 w 4700"/>
              <a:gd name="T17" fmla="*/ 3992 h 4643"/>
              <a:gd name="T18" fmla="*/ 2510 w 4700"/>
              <a:gd name="T19" fmla="*/ 4638 h 4643"/>
              <a:gd name="T20" fmla="*/ 1904 w 4700"/>
              <a:gd name="T21" fmla="*/ 4422 h 4643"/>
              <a:gd name="T22" fmla="*/ 1648 w 4700"/>
              <a:gd name="T23" fmla="*/ 3952 h 4643"/>
              <a:gd name="T24" fmla="*/ 830 w 4700"/>
              <a:gd name="T25" fmla="*/ 4083 h 4643"/>
              <a:gd name="T26" fmla="*/ 828 w 4700"/>
              <a:gd name="T27" fmla="*/ 3254 h 4643"/>
              <a:gd name="T28" fmla="*/ 323 w 4700"/>
              <a:gd name="T29" fmla="*/ 3079 h 4643"/>
              <a:gd name="T30" fmla="*/ 11 w 4700"/>
              <a:gd name="T31" fmla="*/ 2513 h 4643"/>
              <a:gd name="T32" fmla="*/ 579 w 4700"/>
              <a:gd name="T33" fmla="*/ 1973 h 4643"/>
              <a:gd name="T34" fmla="*/ 238 w 4700"/>
              <a:gd name="T35" fmla="*/ 1265 h 4643"/>
              <a:gd name="T36" fmla="*/ 729 w 4700"/>
              <a:gd name="T37" fmla="*/ 847 h 4643"/>
              <a:gd name="T38" fmla="*/ 1264 w 4700"/>
              <a:gd name="T39" fmla="*/ 858 h 4643"/>
              <a:gd name="T40" fmla="*/ 1558 w 4700"/>
              <a:gd name="T41" fmla="*/ 83 h 4643"/>
              <a:gd name="T42" fmla="*/ 2036 w 4700"/>
              <a:gd name="T43" fmla="*/ 143 h 4643"/>
              <a:gd name="T44" fmla="*/ 2441 w 4700"/>
              <a:gd name="T45" fmla="*/ 495 h 4643"/>
              <a:gd name="T46" fmla="*/ 3164 w 4700"/>
              <a:gd name="T47" fmla="*/ 90 h 4643"/>
              <a:gd name="T48" fmla="*/ 3449 w 4700"/>
              <a:gd name="T49" fmla="*/ 868 h 4643"/>
              <a:gd name="T50" fmla="*/ 3199 w 4700"/>
              <a:gd name="T51" fmla="*/ 867 h 4643"/>
              <a:gd name="T52" fmla="*/ 3078 w 4700"/>
              <a:gd name="T53" fmla="*/ 324 h 4643"/>
              <a:gd name="T54" fmla="*/ 2631 w 4700"/>
              <a:gd name="T55" fmla="*/ 659 h 4643"/>
              <a:gd name="T56" fmla="*/ 2263 w 4700"/>
              <a:gd name="T57" fmla="*/ 745 h 4643"/>
              <a:gd name="T58" fmla="*/ 1793 w 4700"/>
              <a:gd name="T59" fmla="*/ 269 h 4643"/>
              <a:gd name="T60" fmla="*/ 1473 w 4700"/>
              <a:gd name="T61" fmla="*/ 412 h 4643"/>
              <a:gd name="T62" fmla="*/ 1359 w 4700"/>
              <a:gd name="T63" fmla="*/ 1100 h 4643"/>
              <a:gd name="T64" fmla="*/ 661 w 4700"/>
              <a:gd name="T65" fmla="*/ 1087 h 4643"/>
              <a:gd name="T66" fmla="*/ 461 w 4700"/>
              <a:gd name="T67" fmla="*/ 1375 h 4643"/>
              <a:gd name="T68" fmla="*/ 843 w 4700"/>
              <a:gd name="T69" fmla="*/ 1927 h 4643"/>
              <a:gd name="T70" fmla="*/ 691 w 4700"/>
              <a:gd name="T71" fmla="*/ 2270 h 4643"/>
              <a:gd name="T72" fmla="*/ 281 w 4700"/>
              <a:gd name="T73" fmla="*/ 2648 h 4643"/>
              <a:gd name="T74" fmla="*/ 793 w 4700"/>
              <a:gd name="T75" fmla="*/ 2867 h 4643"/>
              <a:gd name="T76" fmla="*/ 1050 w 4700"/>
              <a:gd name="T77" fmla="*/ 3140 h 4643"/>
              <a:gd name="T78" fmla="*/ 874 w 4700"/>
              <a:gd name="T79" fmla="*/ 3787 h 4643"/>
              <a:gd name="T80" fmla="*/ 1156 w 4700"/>
              <a:gd name="T81" fmla="*/ 3993 h 4643"/>
              <a:gd name="T82" fmla="*/ 1810 w 4700"/>
              <a:gd name="T83" fmla="*/ 3749 h 4643"/>
              <a:gd name="T84" fmla="*/ 2146 w 4700"/>
              <a:gd name="T85" fmla="*/ 4362 h 4643"/>
              <a:gd name="T86" fmla="*/ 2496 w 4700"/>
              <a:gd name="T87" fmla="*/ 4389 h 4643"/>
              <a:gd name="T88" fmla="*/ 2783 w 4700"/>
              <a:gd name="T89" fmla="*/ 3784 h 4643"/>
              <a:gd name="T90" fmla="*/ 2959 w 4700"/>
              <a:gd name="T91" fmla="*/ 3722 h 4643"/>
              <a:gd name="T92" fmla="*/ 3564 w 4700"/>
              <a:gd name="T93" fmla="*/ 4008 h 4643"/>
              <a:gd name="T94" fmla="*/ 3815 w 4700"/>
              <a:gd name="T95" fmla="*/ 3767 h 4643"/>
              <a:gd name="T96" fmla="*/ 3690 w 4700"/>
              <a:gd name="T97" fmla="*/ 3078 h 4643"/>
              <a:gd name="T98" fmla="*/ 4351 w 4700"/>
              <a:gd name="T99" fmla="*/ 2852 h 4643"/>
              <a:gd name="T100" fmla="*/ 4439 w 4700"/>
              <a:gd name="T101" fmla="*/ 2514 h 4643"/>
              <a:gd name="T102" fmla="*/ 3893 w 4700"/>
              <a:gd name="T103" fmla="*/ 2127 h 4643"/>
              <a:gd name="T104" fmla="*/ 3918 w 4700"/>
              <a:gd name="T105" fmla="*/ 1748 h 4643"/>
              <a:gd name="T106" fmla="*/ 4174 w 4700"/>
              <a:gd name="T107" fmla="*/ 1254 h 4643"/>
              <a:gd name="T108" fmla="*/ 3619 w 4700"/>
              <a:gd name="T109" fmla="*/ 1224 h 4643"/>
              <a:gd name="T110" fmla="*/ 2350 w 4700"/>
              <a:gd name="T111" fmla="*/ 1419 h 4643"/>
              <a:gd name="T112" fmla="*/ 1475 w 4700"/>
              <a:gd name="T113" fmla="*/ 2294 h 4643"/>
              <a:gd name="T114" fmla="*/ 1725 w 4700"/>
              <a:gd name="T115" fmla="*/ 2294 h 4643"/>
              <a:gd name="T116" fmla="*/ 2350 w 4700"/>
              <a:gd name="T117" fmla="*/ 1669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00" h="4643">
                <a:moveTo>
                  <a:pt x="3449" y="868"/>
                </a:moveTo>
                <a:cubicBezTo>
                  <a:pt x="3473" y="885"/>
                  <a:pt x="3494" y="903"/>
                  <a:pt x="3515" y="920"/>
                </a:cubicBezTo>
                <a:cubicBezTo>
                  <a:pt x="3535" y="938"/>
                  <a:pt x="3556" y="957"/>
                  <a:pt x="3578" y="975"/>
                </a:cubicBezTo>
                <a:lnTo>
                  <a:pt x="3988" y="864"/>
                </a:lnTo>
                <a:cubicBezTo>
                  <a:pt x="4106" y="832"/>
                  <a:pt x="4230" y="879"/>
                  <a:pt x="4298" y="980"/>
                </a:cubicBezTo>
                <a:cubicBezTo>
                  <a:pt x="4333" y="1033"/>
                  <a:pt x="4364" y="1082"/>
                  <a:pt x="4391" y="1130"/>
                </a:cubicBezTo>
                <a:cubicBezTo>
                  <a:pt x="4419" y="1179"/>
                  <a:pt x="4446" y="1230"/>
                  <a:pt x="4473" y="1285"/>
                </a:cubicBezTo>
                <a:cubicBezTo>
                  <a:pt x="4526" y="1398"/>
                  <a:pt x="4504" y="1527"/>
                  <a:pt x="4415" y="1613"/>
                </a:cubicBezTo>
                <a:lnTo>
                  <a:pt x="4110" y="1908"/>
                </a:lnTo>
                <a:cubicBezTo>
                  <a:pt x="4116" y="1937"/>
                  <a:pt x="4121" y="1964"/>
                  <a:pt x="4126" y="1992"/>
                </a:cubicBezTo>
                <a:cubicBezTo>
                  <a:pt x="4131" y="2019"/>
                  <a:pt x="4135" y="2047"/>
                  <a:pt x="4138" y="2075"/>
                </a:cubicBezTo>
                <a:lnTo>
                  <a:pt x="4524" y="2253"/>
                </a:lnTo>
                <a:cubicBezTo>
                  <a:pt x="4635" y="2304"/>
                  <a:pt x="4700" y="2420"/>
                  <a:pt x="4686" y="2542"/>
                </a:cubicBezTo>
                <a:cubicBezTo>
                  <a:pt x="4686" y="2542"/>
                  <a:pt x="4664" y="2702"/>
                  <a:pt x="4661" y="2715"/>
                </a:cubicBezTo>
                <a:cubicBezTo>
                  <a:pt x="4650" y="2777"/>
                  <a:pt x="4638" y="2834"/>
                  <a:pt x="4624" y="2888"/>
                </a:cubicBezTo>
                <a:cubicBezTo>
                  <a:pt x="4594" y="3007"/>
                  <a:pt x="4493" y="3092"/>
                  <a:pt x="4369" y="3100"/>
                </a:cubicBezTo>
                <a:lnTo>
                  <a:pt x="3945" y="3132"/>
                </a:lnTo>
                <a:cubicBezTo>
                  <a:pt x="3933" y="3155"/>
                  <a:pt x="3919" y="3179"/>
                  <a:pt x="3905" y="3204"/>
                </a:cubicBezTo>
                <a:cubicBezTo>
                  <a:pt x="3890" y="3229"/>
                  <a:pt x="3875" y="3253"/>
                  <a:pt x="3860" y="3275"/>
                </a:cubicBezTo>
                <a:lnTo>
                  <a:pt x="4041" y="3659"/>
                </a:lnTo>
                <a:cubicBezTo>
                  <a:pt x="4094" y="3772"/>
                  <a:pt x="4069" y="3902"/>
                  <a:pt x="3980" y="3987"/>
                </a:cubicBezTo>
                <a:cubicBezTo>
                  <a:pt x="3935" y="4029"/>
                  <a:pt x="3891" y="4068"/>
                  <a:pt x="3849" y="4103"/>
                </a:cubicBezTo>
                <a:cubicBezTo>
                  <a:pt x="3806" y="4138"/>
                  <a:pt x="3760" y="4174"/>
                  <a:pt x="3709" y="4210"/>
                </a:cubicBezTo>
                <a:cubicBezTo>
                  <a:pt x="3610" y="4282"/>
                  <a:pt x="3476" y="4282"/>
                  <a:pt x="3376" y="4210"/>
                </a:cubicBezTo>
                <a:lnTo>
                  <a:pt x="3378" y="4210"/>
                </a:lnTo>
                <a:lnTo>
                  <a:pt x="3033" y="3962"/>
                </a:lnTo>
                <a:lnTo>
                  <a:pt x="2954" y="3992"/>
                </a:lnTo>
                <a:cubicBezTo>
                  <a:pt x="2931" y="3999"/>
                  <a:pt x="2905" y="4008"/>
                  <a:pt x="2876" y="4017"/>
                </a:cubicBezTo>
                <a:lnTo>
                  <a:pt x="2768" y="4427"/>
                </a:lnTo>
                <a:cubicBezTo>
                  <a:pt x="2736" y="4547"/>
                  <a:pt x="2634" y="4630"/>
                  <a:pt x="2510" y="4638"/>
                </a:cubicBezTo>
                <a:cubicBezTo>
                  <a:pt x="2453" y="4642"/>
                  <a:pt x="2395" y="4643"/>
                  <a:pt x="2335" y="4643"/>
                </a:cubicBezTo>
                <a:cubicBezTo>
                  <a:pt x="2273" y="4642"/>
                  <a:pt x="2215" y="4640"/>
                  <a:pt x="2159" y="4635"/>
                </a:cubicBezTo>
                <a:cubicBezTo>
                  <a:pt x="2036" y="4627"/>
                  <a:pt x="1934" y="4540"/>
                  <a:pt x="1904" y="4422"/>
                </a:cubicBezTo>
                <a:lnTo>
                  <a:pt x="1800" y="4009"/>
                </a:lnTo>
                <a:cubicBezTo>
                  <a:pt x="1775" y="4000"/>
                  <a:pt x="1749" y="3992"/>
                  <a:pt x="1724" y="3983"/>
                </a:cubicBezTo>
                <a:cubicBezTo>
                  <a:pt x="1696" y="3972"/>
                  <a:pt x="1670" y="3962"/>
                  <a:pt x="1648" y="3952"/>
                </a:cubicBezTo>
                <a:lnTo>
                  <a:pt x="1300" y="4197"/>
                </a:lnTo>
                <a:cubicBezTo>
                  <a:pt x="1200" y="4268"/>
                  <a:pt x="1066" y="4267"/>
                  <a:pt x="969" y="4194"/>
                </a:cubicBezTo>
                <a:cubicBezTo>
                  <a:pt x="923" y="4160"/>
                  <a:pt x="876" y="4123"/>
                  <a:pt x="830" y="4083"/>
                </a:cubicBezTo>
                <a:cubicBezTo>
                  <a:pt x="783" y="4044"/>
                  <a:pt x="740" y="4004"/>
                  <a:pt x="699" y="3964"/>
                </a:cubicBezTo>
                <a:cubicBezTo>
                  <a:pt x="610" y="3878"/>
                  <a:pt x="588" y="3749"/>
                  <a:pt x="641" y="3638"/>
                </a:cubicBezTo>
                <a:lnTo>
                  <a:pt x="828" y="3254"/>
                </a:lnTo>
                <a:cubicBezTo>
                  <a:pt x="813" y="3232"/>
                  <a:pt x="799" y="3208"/>
                  <a:pt x="785" y="3185"/>
                </a:cubicBezTo>
                <a:cubicBezTo>
                  <a:pt x="771" y="3162"/>
                  <a:pt x="759" y="3138"/>
                  <a:pt x="746" y="3114"/>
                </a:cubicBezTo>
                <a:lnTo>
                  <a:pt x="323" y="3079"/>
                </a:lnTo>
                <a:cubicBezTo>
                  <a:pt x="200" y="3068"/>
                  <a:pt x="100" y="2982"/>
                  <a:pt x="71" y="2863"/>
                </a:cubicBezTo>
                <a:cubicBezTo>
                  <a:pt x="56" y="2803"/>
                  <a:pt x="44" y="2745"/>
                  <a:pt x="35" y="2688"/>
                </a:cubicBezTo>
                <a:cubicBezTo>
                  <a:pt x="25" y="2633"/>
                  <a:pt x="18" y="2574"/>
                  <a:pt x="11" y="2513"/>
                </a:cubicBezTo>
                <a:cubicBezTo>
                  <a:pt x="0" y="2390"/>
                  <a:pt x="66" y="2277"/>
                  <a:pt x="179" y="2227"/>
                </a:cubicBezTo>
                <a:lnTo>
                  <a:pt x="566" y="2053"/>
                </a:lnTo>
                <a:cubicBezTo>
                  <a:pt x="569" y="2028"/>
                  <a:pt x="574" y="2002"/>
                  <a:pt x="579" y="1973"/>
                </a:cubicBezTo>
                <a:cubicBezTo>
                  <a:pt x="584" y="1945"/>
                  <a:pt x="589" y="1919"/>
                  <a:pt x="595" y="1893"/>
                </a:cubicBezTo>
                <a:lnTo>
                  <a:pt x="293" y="1593"/>
                </a:lnTo>
                <a:cubicBezTo>
                  <a:pt x="205" y="1505"/>
                  <a:pt x="184" y="1377"/>
                  <a:pt x="238" y="1265"/>
                </a:cubicBezTo>
                <a:cubicBezTo>
                  <a:pt x="264" y="1213"/>
                  <a:pt x="293" y="1162"/>
                  <a:pt x="323" y="1109"/>
                </a:cubicBezTo>
                <a:cubicBezTo>
                  <a:pt x="353" y="1058"/>
                  <a:pt x="384" y="1008"/>
                  <a:pt x="416" y="960"/>
                </a:cubicBezTo>
                <a:cubicBezTo>
                  <a:pt x="486" y="859"/>
                  <a:pt x="610" y="813"/>
                  <a:pt x="729" y="847"/>
                </a:cubicBezTo>
                <a:lnTo>
                  <a:pt x="1138" y="963"/>
                </a:lnTo>
                <a:cubicBezTo>
                  <a:pt x="1156" y="945"/>
                  <a:pt x="1178" y="928"/>
                  <a:pt x="1200" y="909"/>
                </a:cubicBezTo>
                <a:cubicBezTo>
                  <a:pt x="1221" y="892"/>
                  <a:pt x="1243" y="874"/>
                  <a:pt x="1264" y="858"/>
                </a:cubicBezTo>
                <a:lnTo>
                  <a:pt x="1225" y="434"/>
                </a:lnTo>
                <a:cubicBezTo>
                  <a:pt x="1214" y="312"/>
                  <a:pt x="1280" y="198"/>
                  <a:pt x="1393" y="149"/>
                </a:cubicBezTo>
                <a:cubicBezTo>
                  <a:pt x="1445" y="125"/>
                  <a:pt x="1499" y="104"/>
                  <a:pt x="1558" y="83"/>
                </a:cubicBezTo>
                <a:cubicBezTo>
                  <a:pt x="1614" y="63"/>
                  <a:pt x="1670" y="45"/>
                  <a:pt x="1725" y="29"/>
                </a:cubicBezTo>
                <a:cubicBezTo>
                  <a:pt x="1785" y="13"/>
                  <a:pt x="1845" y="15"/>
                  <a:pt x="1899" y="35"/>
                </a:cubicBezTo>
                <a:cubicBezTo>
                  <a:pt x="1954" y="55"/>
                  <a:pt x="2003" y="93"/>
                  <a:pt x="2036" y="143"/>
                </a:cubicBezTo>
                <a:lnTo>
                  <a:pt x="2275" y="495"/>
                </a:lnTo>
                <a:cubicBezTo>
                  <a:pt x="2301" y="494"/>
                  <a:pt x="2329" y="493"/>
                  <a:pt x="2358" y="494"/>
                </a:cubicBezTo>
                <a:cubicBezTo>
                  <a:pt x="2388" y="494"/>
                  <a:pt x="2415" y="494"/>
                  <a:pt x="2441" y="495"/>
                </a:cubicBezTo>
                <a:lnTo>
                  <a:pt x="2684" y="145"/>
                </a:lnTo>
                <a:cubicBezTo>
                  <a:pt x="2755" y="44"/>
                  <a:pt x="2879" y="0"/>
                  <a:pt x="2996" y="35"/>
                </a:cubicBezTo>
                <a:cubicBezTo>
                  <a:pt x="3056" y="53"/>
                  <a:pt x="3113" y="70"/>
                  <a:pt x="3164" y="90"/>
                </a:cubicBezTo>
                <a:cubicBezTo>
                  <a:pt x="3219" y="110"/>
                  <a:pt x="3273" y="133"/>
                  <a:pt x="3328" y="157"/>
                </a:cubicBezTo>
                <a:cubicBezTo>
                  <a:pt x="3439" y="208"/>
                  <a:pt x="3505" y="323"/>
                  <a:pt x="3493" y="445"/>
                </a:cubicBezTo>
                <a:lnTo>
                  <a:pt x="3449" y="868"/>
                </a:lnTo>
                <a:close/>
                <a:moveTo>
                  <a:pt x="3354" y="1110"/>
                </a:moveTo>
                <a:cubicBezTo>
                  <a:pt x="3328" y="1089"/>
                  <a:pt x="3303" y="1069"/>
                  <a:pt x="3280" y="1052"/>
                </a:cubicBezTo>
                <a:cubicBezTo>
                  <a:pt x="3221" y="1008"/>
                  <a:pt x="3191" y="939"/>
                  <a:pt x="3199" y="867"/>
                </a:cubicBezTo>
                <a:lnTo>
                  <a:pt x="3245" y="419"/>
                </a:lnTo>
                <a:cubicBezTo>
                  <a:pt x="3246" y="403"/>
                  <a:pt x="3240" y="392"/>
                  <a:pt x="3225" y="384"/>
                </a:cubicBezTo>
                <a:cubicBezTo>
                  <a:pt x="3175" y="363"/>
                  <a:pt x="3128" y="343"/>
                  <a:pt x="3078" y="324"/>
                </a:cubicBezTo>
                <a:cubicBezTo>
                  <a:pt x="3026" y="305"/>
                  <a:pt x="2976" y="289"/>
                  <a:pt x="2928" y="274"/>
                </a:cubicBezTo>
                <a:cubicBezTo>
                  <a:pt x="2911" y="270"/>
                  <a:pt x="2899" y="275"/>
                  <a:pt x="2889" y="288"/>
                </a:cubicBezTo>
                <a:lnTo>
                  <a:pt x="2631" y="659"/>
                </a:lnTo>
                <a:cubicBezTo>
                  <a:pt x="2591" y="718"/>
                  <a:pt x="2523" y="750"/>
                  <a:pt x="2451" y="747"/>
                </a:cubicBezTo>
                <a:cubicBezTo>
                  <a:pt x="2418" y="744"/>
                  <a:pt x="2385" y="743"/>
                  <a:pt x="2358" y="743"/>
                </a:cubicBezTo>
                <a:cubicBezTo>
                  <a:pt x="2328" y="743"/>
                  <a:pt x="2296" y="743"/>
                  <a:pt x="2263" y="745"/>
                </a:cubicBezTo>
                <a:cubicBezTo>
                  <a:pt x="2190" y="749"/>
                  <a:pt x="2124" y="715"/>
                  <a:pt x="2084" y="655"/>
                </a:cubicBezTo>
                <a:lnTo>
                  <a:pt x="1831" y="283"/>
                </a:lnTo>
                <a:cubicBezTo>
                  <a:pt x="1821" y="270"/>
                  <a:pt x="1808" y="265"/>
                  <a:pt x="1793" y="269"/>
                </a:cubicBezTo>
                <a:cubicBezTo>
                  <a:pt x="1738" y="285"/>
                  <a:pt x="1688" y="300"/>
                  <a:pt x="1641" y="318"/>
                </a:cubicBezTo>
                <a:cubicBezTo>
                  <a:pt x="1595" y="334"/>
                  <a:pt x="1546" y="354"/>
                  <a:pt x="1494" y="377"/>
                </a:cubicBezTo>
                <a:cubicBezTo>
                  <a:pt x="1479" y="384"/>
                  <a:pt x="1471" y="395"/>
                  <a:pt x="1473" y="412"/>
                </a:cubicBezTo>
                <a:lnTo>
                  <a:pt x="1514" y="862"/>
                </a:lnTo>
                <a:cubicBezTo>
                  <a:pt x="1520" y="934"/>
                  <a:pt x="1490" y="1002"/>
                  <a:pt x="1431" y="1044"/>
                </a:cubicBezTo>
                <a:cubicBezTo>
                  <a:pt x="1405" y="1064"/>
                  <a:pt x="1380" y="1083"/>
                  <a:pt x="1359" y="1100"/>
                </a:cubicBezTo>
                <a:cubicBezTo>
                  <a:pt x="1336" y="1119"/>
                  <a:pt x="1314" y="1139"/>
                  <a:pt x="1290" y="1163"/>
                </a:cubicBezTo>
                <a:cubicBezTo>
                  <a:pt x="1236" y="1212"/>
                  <a:pt x="1164" y="1230"/>
                  <a:pt x="1094" y="1210"/>
                </a:cubicBezTo>
                <a:lnTo>
                  <a:pt x="661" y="1087"/>
                </a:lnTo>
                <a:cubicBezTo>
                  <a:pt x="645" y="1083"/>
                  <a:pt x="633" y="1087"/>
                  <a:pt x="623" y="1100"/>
                </a:cubicBezTo>
                <a:cubicBezTo>
                  <a:pt x="591" y="1148"/>
                  <a:pt x="563" y="1192"/>
                  <a:pt x="538" y="1235"/>
                </a:cubicBezTo>
                <a:cubicBezTo>
                  <a:pt x="511" y="1279"/>
                  <a:pt x="486" y="1325"/>
                  <a:pt x="461" y="1375"/>
                </a:cubicBezTo>
                <a:cubicBezTo>
                  <a:pt x="455" y="1390"/>
                  <a:pt x="458" y="1404"/>
                  <a:pt x="469" y="1415"/>
                </a:cubicBezTo>
                <a:lnTo>
                  <a:pt x="789" y="1733"/>
                </a:lnTo>
                <a:cubicBezTo>
                  <a:pt x="840" y="1784"/>
                  <a:pt x="860" y="1855"/>
                  <a:pt x="843" y="1927"/>
                </a:cubicBezTo>
                <a:cubicBezTo>
                  <a:pt x="835" y="1958"/>
                  <a:pt x="829" y="1988"/>
                  <a:pt x="824" y="2017"/>
                </a:cubicBezTo>
                <a:cubicBezTo>
                  <a:pt x="819" y="2043"/>
                  <a:pt x="815" y="2073"/>
                  <a:pt x="810" y="2108"/>
                </a:cubicBezTo>
                <a:cubicBezTo>
                  <a:pt x="801" y="2180"/>
                  <a:pt x="758" y="2240"/>
                  <a:pt x="691" y="2270"/>
                </a:cubicBezTo>
                <a:lnTo>
                  <a:pt x="280" y="2454"/>
                </a:lnTo>
                <a:cubicBezTo>
                  <a:pt x="265" y="2460"/>
                  <a:pt x="259" y="2474"/>
                  <a:pt x="260" y="2489"/>
                </a:cubicBezTo>
                <a:cubicBezTo>
                  <a:pt x="265" y="2542"/>
                  <a:pt x="271" y="2594"/>
                  <a:pt x="281" y="2648"/>
                </a:cubicBezTo>
                <a:cubicBezTo>
                  <a:pt x="290" y="2700"/>
                  <a:pt x="300" y="2752"/>
                  <a:pt x="313" y="2804"/>
                </a:cubicBezTo>
                <a:cubicBezTo>
                  <a:pt x="316" y="2819"/>
                  <a:pt x="328" y="2828"/>
                  <a:pt x="344" y="2829"/>
                </a:cubicBezTo>
                <a:lnTo>
                  <a:pt x="793" y="2867"/>
                </a:lnTo>
                <a:cubicBezTo>
                  <a:pt x="865" y="2873"/>
                  <a:pt x="928" y="2915"/>
                  <a:pt x="959" y="2980"/>
                </a:cubicBezTo>
                <a:cubicBezTo>
                  <a:pt x="973" y="3008"/>
                  <a:pt x="988" y="3035"/>
                  <a:pt x="1003" y="3062"/>
                </a:cubicBezTo>
                <a:cubicBezTo>
                  <a:pt x="1018" y="3089"/>
                  <a:pt x="1034" y="3115"/>
                  <a:pt x="1050" y="3140"/>
                </a:cubicBezTo>
                <a:cubicBezTo>
                  <a:pt x="1090" y="3202"/>
                  <a:pt x="1095" y="3275"/>
                  <a:pt x="1063" y="3340"/>
                </a:cubicBezTo>
                <a:lnTo>
                  <a:pt x="866" y="3747"/>
                </a:lnTo>
                <a:cubicBezTo>
                  <a:pt x="859" y="3760"/>
                  <a:pt x="861" y="3775"/>
                  <a:pt x="874" y="3787"/>
                </a:cubicBezTo>
                <a:cubicBezTo>
                  <a:pt x="914" y="3827"/>
                  <a:pt x="953" y="3862"/>
                  <a:pt x="991" y="3894"/>
                </a:cubicBezTo>
                <a:cubicBezTo>
                  <a:pt x="1028" y="3925"/>
                  <a:pt x="1070" y="3958"/>
                  <a:pt x="1116" y="3993"/>
                </a:cubicBezTo>
                <a:cubicBezTo>
                  <a:pt x="1129" y="4003"/>
                  <a:pt x="1143" y="4003"/>
                  <a:pt x="1156" y="3993"/>
                </a:cubicBezTo>
                <a:lnTo>
                  <a:pt x="1524" y="3734"/>
                </a:lnTo>
                <a:cubicBezTo>
                  <a:pt x="1583" y="3692"/>
                  <a:pt x="1659" y="3684"/>
                  <a:pt x="1724" y="3714"/>
                </a:cubicBezTo>
                <a:cubicBezTo>
                  <a:pt x="1756" y="3728"/>
                  <a:pt x="1785" y="3739"/>
                  <a:pt x="1810" y="3749"/>
                </a:cubicBezTo>
                <a:cubicBezTo>
                  <a:pt x="1840" y="3760"/>
                  <a:pt x="1869" y="3769"/>
                  <a:pt x="1898" y="3779"/>
                </a:cubicBezTo>
                <a:cubicBezTo>
                  <a:pt x="1968" y="3799"/>
                  <a:pt x="2019" y="3854"/>
                  <a:pt x="2036" y="3924"/>
                </a:cubicBezTo>
                <a:lnTo>
                  <a:pt x="2146" y="4362"/>
                </a:lnTo>
                <a:cubicBezTo>
                  <a:pt x="2150" y="4377"/>
                  <a:pt x="2160" y="4385"/>
                  <a:pt x="2178" y="4387"/>
                </a:cubicBezTo>
                <a:cubicBezTo>
                  <a:pt x="2235" y="4390"/>
                  <a:pt x="2288" y="4393"/>
                  <a:pt x="2336" y="4394"/>
                </a:cubicBezTo>
                <a:cubicBezTo>
                  <a:pt x="2386" y="4394"/>
                  <a:pt x="2439" y="4393"/>
                  <a:pt x="2496" y="4389"/>
                </a:cubicBezTo>
                <a:cubicBezTo>
                  <a:pt x="2511" y="4388"/>
                  <a:pt x="2523" y="4379"/>
                  <a:pt x="2526" y="4363"/>
                </a:cubicBezTo>
                <a:lnTo>
                  <a:pt x="2641" y="3929"/>
                </a:lnTo>
                <a:cubicBezTo>
                  <a:pt x="2660" y="3859"/>
                  <a:pt x="2713" y="3804"/>
                  <a:pt x="2783" y="3784"/>
                </a:cubicBezTo>
                <a:lnTo>
                  <a:pt x="2783" y="3785"/>
                </a:lnTo>
                <a:cubicBezTo>
                  <a:pt x="2809" y="3778"/>
                  <a:pt x="2839" y="3768"/>
                  <a:pt x="2871" y="3755"/>
                </a:cubicBezTo>
                <a:cubicBezTo>
                  <a:pt x="2901" y="3745"/>
                  <a:pt x="2930" y="3734"/>
                  <a:pt x="2959" y="3722"/>
                </a:cubicBezTo>
                <a:cubicBezTo>
                  <a:pt x="3025" y="3693"/>
                  <a:pt x="3099" y="3702"/>
                  <a:pt x="3158" y="3744"/>
                </a:cubicBezTo>
                <a:lnTo>
                  <a:pt x="3524" y="4008"/>
                </a:lnTo>
                <a:cubicBezTo>
                  <a:pt x="3536" y="4018"/>
                  <a:pt x="3550" y="4018"/>
                  <a:pt x="3564" y="4008"/>
                </a:cubicBezTo>
                <a:cubicBezTo>
                  <a:pt x="3605" y="3978"/>
                  <a:pt x="3646" y="3947"/>
                  <a:pt x="3689" y="3910"/>
                </a:cubicBezTo>
                <a:cubicBezTo>
                  <a:pt x="3730" y="3877"/>
                  <a:pt x="3770" y="3842"/>
                  <a:pt x="3808" y="3805"/>
                </a:cubicBezTo>
                <a:cubicBezTo>
                  <a:pt x="3820" y="3794"/>
                  <a:pt x="3823" y="3780"/>
                  <a:pt x="3815" y="3767"/>
                </a:cubicBezTo>
                <a:lnTo>
                  <a:pt x="3624" y="3359"/>
                </a:lnTo>
                <a:cubicBezTo>
                  <a:pt x="3593" y="3293"/>
                  <a:pt x="3599" y="3219"/>
                  <a:pt x="3639" y="3159"/>
                </a:cubicBezTo>
                <a:cubicBezTo>
                  <a:pt x="3658" y="3132"/>
                  <a:pt x="3674" y="3105"/>
                  <a:pt x="3690" y="3078"/>
                </a:cubicBezTo>
                <a:cubicBezTo>
                  <a:pt x="3705" y="3053"/>
                  <a:pt x="3720" y="3025"/>
                  <a:pt x="3735" y="2995"/>
                </a:cubicBezTo>
                <a:cubicBezTo>
                  <a:pt x="3768" y="2932"/>
                  <a:pt x="3830" y="2889"/>
                  <a:pt x="3903" y="2884"/>
                </a:cubicBezTo>
                <a:lnTo>
                  <a:pt x="4351" y="2852"/>
                </a:lnTo>
                <a:cubicBezTo>
                  <a:pt x="4368" y="2850"/>
                  <a:pt x="4378" y="2842"/>
                  <a:pt x="4381" y="2827"/>
                </a:cubicBezTo>
                <a:cubicBezTo>
                  <a:pt x="4396" y="2769"/>
                  <a:pt x="4408" y="2719"/>
                  <a:pt x="4416" y="2672"/>
                </a:cubicBezTo>
                <a:cubicBezTo>
                  <a:pt x="4424" y="2632"/>
                  <a:pt x="4439" y="2553"/>
                  <a:pt x="4439" y="2514"/>
                </a:cubicBezTo>
                <a:cubicBezTo>
                  <a:pt x="4440" y="2498"/>
                  <a:pt x="4434" y="2487"/>
                  <a:pt x="4419" y="2479"/>
                </a:cubicBezTo>
                <a:lnTo>
                  <a:pt x="4010" y="2290"/>
                </a:lnTo>
                <a:cubicBezTo>
                  <a:pt x="3945" y="2260"/>
                  <a:pt x="3900" y="2199"/>
                  <a:pt x="3893" y="2127"/>
                </a:cubicBezTo>
                <a:cubicBezTo>
                  <a:pt x="3890" y="2095"/>
                  <a:pt x="3885" y="2064"/>
                  <a:pt x="3880" y="2033"/>
                </a:cubicBezTo>
                <a:cubicBezTo>
                  <a:pt x="3875" y="2002"/>
                  <a:pt x="3869" y="1970"/>
                  <a:pt x="3861" y="1939"/>
                </a:cubicBezTo>
                <a:cubicBezTo>
                  <a:pt x="3845" y="1869"/>
                  <a:pt x="3866" y="1798"/>
                  <a:pt x="3918" y="1748"/>
                </a:cubicBezTo>
                <a:lnTo>
                  <a:pt x="4241" y="1434"/>
                </a:lnTo>
                <a:cubicBezTo>
                  <a:pt x="4253" y="1423"/>
                  <a:pt x="4255" y="1408"/>
                  <a:pt x="4248" y="1394"/>
                </a:cubicBezTo>
                <a:cubicBezTo>
                  <a:pt x="4225" y="1347"/>
                  <a:pt x="4201" y="1300"/>
                  <a:pt x="4174" y="1254"/>
                </a:cubicBezTo>
                <a:cubicBezTo>
                  <a:pt x="4146" y="1207"/>
                  <a:pt x="4119" y="1162"/>
                  <a:pt x="4091" y="1119"/>
                </a:cubicBezTo>
                <a:cubicBezTo>
                  <a:pt x="4081" y="1105"/>
                  <a:pt x="4069" y="1102"/>
                  <a:pt x="4053" y="1105"/>
                </a:cubicBezTo>
                <a:lnTo>
                  <a:pt x="3619" y="1224"/>
                </a:lnTo>
                <a:cubicBezTo>
                  <a:pt x="3548" y="1243"/>
                  <a:pt x="3476" y="1224"/>
                  <a:pt x="3424" y="1174"/>
                </a:cubicBezTo>
                <a:cubicBezTo>
                  <a:pt x="3401" y="1153"/>
                  <a:pt x="3378" y="1132"/>
                  <a:pt x="3354" y="1110"/>
                </a:cubicBezTo>
                <a:close/>
                <a:moveTo>
                  <a:pt x="2350" y="1419"/>
                </a:moveTo>
                <a:cubicBezTo>
                  <a:pt x="2834" y="1419"/>
                  <a:pt x="3225" y="1810"/>
                  <a:pt x="3225" y="2294"/>
                </a:cubicBezTo>
                <a:cubicBezTo>
                  <a:pt x="3225" y="2778"/>
                  <a:pt x="2834" y="3169"/>
                  <a:pt x="2350" y="3169"/>
                </a:cubicBezTo>
                <a:cubicBezTo>
                  <a:pt x="1866" y="3169"/>
                  <a:pt x="1475" y="2778"/>
                  <a:pt x="1475" y="2294"/>
                </a:cubicBezTo>
                <a:cubicBezTo>
                  <a:pt x="1475" y="1810"/>
                  <a:pt x="1866" y="1419"/>
                  <a:pt x="2350" y="1419"/>
                </a:cubicBezTo>
                <a:close/>
                <a:moveTo>
                  <a:pt x="2350" y="1669"/>
                </a:moveTo>
                <a:cubicBezTo>
                  <a:pt x="2005" y="1669"/>
                  <a:pt x="1725" y="1949"/>
                  <a:pt x="1725" y="2294"/>
                </a:cubicBezTo>
                <a:cubicBezTo>
                  <a:pt x="1725" y="2639"/>
                  <a:pt x="2005" y="2919"/>
                  <a:pt x="2350" y="2919"/>
                </a:cubicBezTo>
                <a:cubicBezTo>
                  <a:pt x="2695" y="2919"/>
                  <a:pt x="2975" y="2639"/>
                  <a:pt x="2975" y="2294"/>
                </a:cubicBezTo>
                <a:cubicBezTo>
                  <a:pt x="2975" y="1949"/>
                  <a:pt x="2695" y="1669"/>
                  <a:pt x="2350" y="1669"/>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4" name="AutoShape 13">
            <a:extLst>
              <a:ext uri="{FF2B5EF4-FFF2-40B4-BE49-F238E27FC236}">
                <a16:creationId xmlns:a16="http://schemas.microsoft.com/office/drawing/2014/main" id="{D5B904CF-D708-49BB-8FC4-F01B540DECDB}"/>
              </a:ext>
            </a:extLst>
          </p:cNvPr>
          <p:cNvSpPr>
            <a:spLocks noChangeAspect="1" noChangeArrowheads="1" noTextEdit="1"/>
          </p:cNvSpPr>
          <p:nvPr/>
        </p:nvSpPr>
        <p:spPr bwMode="auto">
          <a:xfrm>
            <a:off x="6792315" y="3802643"/>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5" name="Freeform 15">
            <a:extLst>
              <a:ext uri="{FF2B5EF4-FFF2-40B4-BE49-F238E27FC236}">
                <a16:creationId xmlns:a16="http://schemas.microsoft.com/office/drawing/2014/main" id="{988B2220-6ACA-4D9F-BB88-9CB5790FBBC8}"/>
              </a:ext>
            </a:extLst>
          </p:cNvPr>
          <p:cNvSpPr>
            <a:spLocks noEditPoints="1"/>
          </p:cNvSpPr>
          <p:nvPr/>
        </p:nvSpPr>
        <p:spPr bwMode="auto">
          <a:xfrm>
            <a:off x="6813272" y="3851058"/>
            <a:ext cx="333842" cy="333842"/>
          </a:xfrm>
          <a:custGeom>
            <a:avLst/>
            <a:gdLst>
              <a:gd name="T0" fmla="*/ 250 w 6000"/>
              <a:gd name="T1" fmla="*/ 0 h 6000"/>
              <a:gd name="T2" fmla="*/ 250 w 6000"/>
              <a:gd name="T3" fmla="*/ 5750 h 6000"/>
              <a:gd name="T4" fmla="*/ 6000 w 6000"/>
              <a:gd name="T5" fmla="*/ 5750 h 6000"/>
              <a:gd name="T6" fmla="*/ 6000 w 6000"/>
              <a:gd name="T7" fmla="*/ 6000 h 6000"/>
              <a:gd name="T8" fmla="*/ 0 w 6000"/>
              <a:gd name="T9" fmla="*/ 6000 h 6000"/>
              <a:gd name="T10" fmla="*/ 0 w 6000"/>
              <a:gd name="T11" fmla="*/ 0 h 6000"/>
              <a:gd name="T12" fmla="*/ 250 w 6000"/>
              <a:gd name="T13" fmla="*/ 0 h 6000"/>
              <a:gd name="T14" fmla="*/ 500 w 6000"/>
              <a:gd name="T15" fmla="*/ 2964 h 6000"/>
              <a:gd name="T16" fmla="*/ 619 w 6000"/>
              <a:gd name="T17" fmla="*/ 2588 h 6000"/>
              <a:gd name="T18" fmla="*/ 1283 w 6000"/>
              <a:gd name="T19" fmla="*/ 1650 h 6000"/>
              <a:gd name="T20" fmla="*/ 1870 w 6000"/>
              <a:gd name="T21" fmla="*/ 2196 h 6000"/>
              <a:gd name="T22" fmla="*/ 2205 w 6000"/>
              <a:gd name="T23" fmla="*/ 2584 h 6000"/>
              <a:gd name="T24" fmla="*/ 2540 w 6000"/>
              <a:gd name="T25" fmla="*/ 2196 h 6000"/>
              <a:gd name="T26" fmla="*/ 3128 w 6000"/>
              <a:gd name="T27" fmla="*/ 1650 h 6000"/>
              <a:gd name="T28" fmla="*/ 3678 w 6000"/>
              <a:gd name="T29" fmla="*/ 1921 h 6000"/>
              <a:gd name="T30" fmla="*/ 4050 w 6000"/>
              <a:gd name="T31" fmla="*/ 2116 h 6000"/>
              <a:gd name="T32" fmla="*/ 4390 w 6000"/>
              <a:gd name="T33" fmla="*/ 1279 h 6000"/>
              <a:gd name="T34" fmla="*/ 4973 w 6000"/>
              <a:gd name="T35" fmla="*/ 250 h 6000"/>
              <a:gd name="T36" fmla="*/ 6000 w 6000"/>
              <a:gd name="T37" fmla="*/ 1639 h 6000"/>
              <a:gd name="T38" fmla="*/ 6000 w 6000"/>
              <a:gd name="T39" fmla="*/ 2270 h 6000"/>
              <a:gd name="T40" fmla="*/ 5831 w 6000"/>
              <a:gd name="T41" fmla="*/ 1883 h 6000"/>
              <a:gd name="T42" fmla="*/ 4973 w 6000"/>
              <a:gd name="T43" fmla="*/ 500 h 6000"/>
              <a:gd name="T44" fmla="*/ 4631 w 6000"/>
              <a:gd name="T45" fmla="*/ 1338 h 6000"/>
              <a:gd name="T46" fmla="*/ 4050 w 6000"/>
              <a:gd name="T47" fmla="*/ 2366 h 6000"/>
              <a:gd name="T48" fmla="*/ 3500 w 6000"/>
              <a:gd name="T49" fmla="*/ 2096 h 6000"/>
              <a:gd name="T50" fmla="*/ 3128 w 6000"/>
              <a:gd name="T51" fmla="*/ 1900 h 6000"/>
              <a:gd name="T52" fmla="*/ 2763 w 6000"/>
              <a:gd name="T53" fmla="*/ 2308 h 6000"/>
              <a:gd name="T54" fmla="*/ 2205 w 6000"/>
              <a:gd name="T55" fmla="*/ 2834 h 6000"/>
              <a:gd name="T56" fmla="*/ 1648 w 6000"/>
              <a:gd name="T57" fmla="*/ 2308 h 6000"/>
              <a:gd name="T58" fmla="*/ 1283 w 6000"/>
              <a:gd name="T59" fmla="*/ 1900 h 6000"/>
              <a:gd name="T60" fmla="*/ 858 w 6000"/>
              <a:gd name="T61" fmla="*/ 2660 h 6000"/>
              <a:gd name="T62" fmla="*/ 500 w 6000"/>
              <a:gd name="T63" fmla="*/ 3638 h 6000"/>
              <a:gd name="T64" fmla="*/ 500 w 6000"/>
              <a:gd name="T65" fmla="*/ 2964 h 6000"/>
              <a:gd name="T66" fmla="*/ 500 w 6000"/>
              <a:gd name="T67" fmla="*/ 4333 h 6000"/>
              <a:gd name="T68" fmla="*/ 555 w 6000"/>
              <a:gd name="T69" fmla="*/ 4289 h 6000"/>
              <a:gd name="T70" fmla="*/ 1283 w 6000"/>
              <a:gd name="T71" fmla="*/ 3984 h 6000"/>
              <a:gd name="T72" fmla="*/ 1833 w 6000"/>
              <a:gd name="T73" fmla="*/ 4254 h 6000"/>
              <a:gd name="T74" fmla="*/ 2205 w 6000"/>
              <a:gd name="T75" fmla="*/ 4450 h 6000"/>
              <a:gd name="T76" fmla="*/ 2554 w 6000"/>
              <a:gd name="T77" fmla="*/ 4054 h 6000"/>
              <a:gd name="T78" fmla="*/ 3128 w 6000"/>
              <a:gd name="T79" fmla="*/ 3516 h 6000"/>
              <a:gd name="T80" fmla="*/ 3678 w 6000"/>
              <a:gd name="T81" fmla="*/ 3788 h 6000"/>
              <a:gd name="T82" fmla="*/ 4050 w 6000"/>
              <a:gd name="T83" fmla="*/ 3984 h 6000"/>
              <a:gd name="T84" fmla="*/ 4399 w 6000"/>
              <a:gd name="T85" fmla="*/ 3586 h 6000"/>
              <a:gd name="T86" fmla="*/ 4973 w 6000"/>
              <a:gd name="T87" fmla="*/ 3050 h 6000"/>
              <a:gd name="T88" fmla="*/ 5738 w 6000"/>
              <a:gd name="T89" fmla="*/ 3629 h 6000"/>
              <a:gd name="T90" fmla="*/ 6000 w 6000"/>
              <a:gd name="T91" fmla="*/ 4060 h 6000"/>
              <a:gd name="T92" fmla="*/ 6000 w 6000"/>
              <a:gd name="T93" fmla="*/ 4604 h 6000"/>
              <a:gd name="T94" fmla="*/ 5533 w 6000"/>
              <a:gd name="T95" fmla="*/ 3771 h 6000"/>
              <a:gd name="T96" fmla="*/ 4973 w 6000"/>
              <a:gd name="T97" fmla="*/ 3300 h 6000"/>
              <a:gd name="T98" fmla="*/ 4623 w 6000"/>
              <a:gd name="T99" fmla="*/ 3696 h 6000"/>
              <a:gd name="T100" fmla="*/ 4050 w 6000"/>
              <a:gd name="T101" fmla="*/ 4234 h 6000"/>
              <a:gd name="T102" fmla="*/ 3500 w 6000"/>
              <a:gd name="T103" fmla="*/ 3963 h 6000"/>
              <a:gd name="T104" fmla="*/ 3128 w 6000"/>
              <a:gd name="T105" fmla="*/ 3766 h 6000"/>
              <a:gd name="T106" fmla="*/ 2778 w 6000"/>
              <a:gd name="T107" fmla="*/ 4164 h 6000"/>
              <a:gd name="T108" fmla="*/ 2205 w 6000"/>
              <a:gd name="T109" fmla="*/ 4700 h 6000"/>
              <a:gd name="T110" fmla="*/ 1655 w 6000"/>
              <a:gd name="T111" fmla="*/ 4429 h 6000"/>
              <a:gd name="T112" fmla="*/ 1283 w 6000"/>
              <a:gd name="T113" fmla="*/ 4234 h 6000"/>
              <a:gd name="T114" fmla="*/ 711 w 6000"/>
              <a:gd name="T115" fmla="*/ 4481 h 6000"/>
              <a:gd name="T116" fmla="*/ 500 w 6000"/>
              <a:gd name="T117" fmla="*/ 4639 h 6000"/>
              <a:gd name="T118" fmla="*/ 500 w 6000"/>
              <a:gd name="T119" fmla="*/ 4333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0" h="6000">
                <a:moveTo>
                  <a:pt x="250" y="0"/>
                </a:moveTo>
                <a:lnTo>
                  <a:pt x="250" y="5750"/>
                </a:lnTo>
                <a:lnTo>
                  <a:pt x="6000" y="5750"/>
                </a:lnTo>
                <a:lnTo>
                  <a:pt x="6000" y="6000"/>
                </a:lnTo>
                <a:lnTo>
                  <a:pt x="0" y="6000"/>
                </a:lnTo>
                <a:lnTo>
                  <a:pt x="0" y="0"/>
                </a:lnTo>
                <a:lnTo>
                  <a:pt x="250" y="0"/>
                </a:lnTo>
                <a:close/>
                <a:moveTo>
                  <a:pt x="500" y="2964"/>
                </a:moveTo>
                <a:cubicBezTo>
                  <a:pt x="544" y="2833"/>
                  <a:pt x="583" y="2706"/>
                  <a:pt x="619" y="2588"/>
                </a:cubicBezTo>
                <a:cubicBezTo>
                  <a:pt x="785" y="2044"/>
                  <a:pt x="905" y="1650"/>
                  <a:pt x="1283" y="1650"/>
                </a:cubicBezTo>
                <a:cubicBezTo>
                  <a:pt x="1593" y="1650"/>
                  <a:pt x="1733" y="1925"/>
                  <a:pt x="1870" y="2196"/>
                </a:cubicBezTo>
                <a:cubicBezTo>
                  <a:pt x="1969" y="2391"/>
                  <a:pt x="2066" y="2584"/>
                  <a:pt x="2205" y="2584"/>
                </a:cubicBezTo>
                <a:cubicBezTo>
                  <a:pt x="2343" y="2584"/>
                  <a:pt x="2440" y="2391"/>
                  <a:pt x="2540" y="2196"/>
                </a:cubicBezTo>
                <a:cubicBezTo>
                  <a:pt x="2678" y="1925"/>
                  <a:pt x="2816" y="1650"/>
                  <a:pt x="3128" y="1650"/>
                </a:cubicBezTo>
                <a:cubicBezTo>
                  <a:pt x="3409" y="1650"/>
                  <a:pt x="3544" y="1785"/>
                  <a:pt x="3678" y="1921"/>
                </a:cubicBezTo>
                <a:cubicBezTo>
                  <a:pt x="3774" y="2019"/>
                  <a:pt x="3870" y="2116"/>
                  <a:pt x="4050" y="2116"/>
                </a:cubicBezTo>
                <a:cubicBezTo>
                  <a:pt x="4183" y="2116"/>
                  <a:pt x="4286" y="1698"/>
                  <a:pt x="4390" y="1279"/>
                </a:cubicBezTo>
                <a:cubicBezTo>
                  <a:pt x="4516" y="764"/>
                  <a:pt x="4644" y="250"/>
                  <a:pt x="4973" y="250"/>
                </a:cubicBezTo>
                <a:cubicBezTo>
                  <a:pt x="5384" y="250"/>
                  <a:pt x="5740" y="1026"/>
                  <a:pt x="6000" y="1639"/>
                </a:cubicBezTo>
                <a:lnTo>
                  <a:pt x="6000" y="2270"/>
                </a:lnTo>
                <a:cubicBezTo>
                  <a:pt x="5950" y="2165"/>
                  <a:pt x="5894" y="2033"/>
                  <a:pt x="5831" y="1883"/>
                </a:cubicBezTo>
                <a:cubicBezTo>
                  <a:pt x="5594" y="1316"/>
                  <a:pt x="5251" y="500"/>
                  <a:pt x="4973" y="500"/>
                </a:cubicBezTo>
                <a:cubicBezTo>
                  <a:pt x="4839" y="500"/>
                  <a:pt x="4735" y="919"/>
                  <a:pt x="4631" y="1338"/>
                </a:cubicBezTo>
                <a:cubicBezTo>
                  <a:pt x="4505" y="1853"/>
                  <a:pt x="4378" y="2366"/>
                  <a:pt x="4050" y="2366"/>
                </a:cubicBezTo>
                <a:cubicBezTo>
                  <a:pt x="3768" y="2366"/>
                  <a:pt x="3634" y="2231"/>
                  <a:pt x="3500" y="2096"/>
                </a:cubicBezTo>
                <a:cubicBezTo>
                  <a:pt x="3403" y="1998"/>
                  <a:pt x="3306" y="1900"/>
                  <a:pt x="3128" y="1900"/>
                </a:cubicBezTo>
                <a:cubicBezTo>
                  <a:pt x="2970" y="1900"/>
                  <a:pt x="2865" y="2105"/>
                  <a:pt x="2763" y="2308"/>
                </a:cubicBezTo>
                <a:cubicBezTo>
                  <a:pt x="2628" y="2573"/>
                  <a:pt x="2495" y="2834"/>
                  <a:pt x="2205" y="2834"/>
                </a:cubicBezTo>
                <a:cubicBezTo>
                  <a:pt x="1914" y="2834"/>
                  <a:pt x="1781" y="2573"/>
                  <a:pt x="1648" y="2308"/>
                </a:cubicBezTo>
                <a:cubicBezTo>
                  <a:pt x="1544" y="2105"/>
                  <a:pt x="1440" y="1900"/>
                  <a:pt x="1283" y="1900"/>
                </a:cubicBezTo>
                <a:cubicBezTo>
                  <a:pt x="1089" y="1900"/>
                  <a:pt x="991" y="2219"/>
                  <a:pt x="858" y="2660"/>
                </a:cubicBezTo>
                <a:cubicBezTo>
                  <a:pt x="768" y="2954"/>
                  <a:pt x="664" y="3294"/>
                  <a:pt x="500" y="3638"/>
                </a:cubicBezTo>
                <a:lnTo>
                  <a:pt x="500" y="2964"/>
                </a:lnTo>
                <a:close/>
                <a:moveTo>
                  <a:pt x="500" y="4333"/>
                </a:moveTo>
                <a:cubicBezTo>
                  <a:pt x="519" y="4318"/>
                  <a:pt x="536" y="4303"/>
                  <a:pt x="555" y="4289"/>
                </a:cubicBezTo>
                <a:cubicBezTo>
                  <a:pt x="743" y="4136"/>
                  <a:pt x="931" y="3984"/>
                  <a:pt x="1283" y="3984"/>
                </a:cubicBezTo>
                <a:cubicBezTo>
                  <a:pt x="1565" y="3984"/>
                  <a:pt x="1699" y="4119"/>
                  <a:pt x="1833" y="4254"/>
                </a:cubicBezTo>
                <a:cubicBezTo>
                  <a:pt x="1929" y="4353"/>
                  <a:pt x="2026" y="4450"/>
                  <a:pt x="2205" y="4450"/>
                </a:cubicBezTo>
                <a:cubicBezTo>
                  <a:pt x="2358" y="4450"/>
                  <a:pt x="2456" y="4251"/>
                  <a:pt x="2554" y="4054"/>
                </a:cubicBezTo>
                <a:cubicBezTo>
                  <a:pt x="2686" y="3785"/>
                  <a:pt x="2819" y="3516"/>
                  <a:pt x="3128" y="3516"/>
                </a:cubicBezTo>
                <a:cubicBezTo>
                  <a:pt x="3410" y="3516"/>
                  <a:pt x="3544" y="3653"/>
                  <a:pt x="3678" y="3788"/>
                </a:cubicBezTo>
                <a:cubicBezTo>
                  <a:pt x="3774" y="3885"/>
                  <a:pt x="3870" y="3984"/>
                  <a:pt x="4050" y="3984"/>
                </a:cubicBezTo>
                <a:cubicBezTo>
                  <a:pt x="4203" y="3984"/>
                  <a:pt x="4301" y="3785"/>
                  <a:pt x="4399" y="3586"/>
                </a:cubicBezTo>
                <a:cubicBezTo>
                  <a:pt x="4531" y="3319"/>
                  <a:pt x="4664" y="3050"/>
                  <a:pt x="4973" y="3050"/>
                </a:cubicBezTo>
                <a:cubicBezTo>
                  <a:pt x="5253" y="3050"/>
                  <a:pt x="5515" y="3308"/>
                  <a:pt x="5738" y="3629"/>
                </a:cubicBezTo>
                <a:cubicBezTo>
                  <a:pt x="5833" y="3766"/>
                  <a:pt x="5921" y="3916"/>
                  <a:pt x="6000" y="4060"/>
                </a:cubicBezTo>
                <a:lnTo>
                  <a:pt x="6000" y="4604"/>
                </a:lnTo>
                <a:cubicBezTo>
                  <a:pt x="5886" y="4374"/>
                  <a:pt x="5721" y="4044"/>
                  <a:pt x="5533" y="3771"/>
                </a:cubicBezTo>
                <a:cubicBezTo>
                  <a:pt x="5351" y="3509"/>
                  <a:pt x="5153" y="3300"/>
                  <a:pt x="4973" y="3300"/>
                </a:cubicBezTo>
                <a:cubicBezTo>
                  <a:pt x="4819" y="3300"/>
                  <a:pt x="4720" y="3499"/>
                  <a:pt x="4623" y="3696"/>
                </a:cubicBezTo>
                <a:cubicBezTo>
                  <a:pt x="4490" y="3965"/>
                  <a:pt x="4358" y="4234"/>
                  <a:pt x="4050" y="4234"/>
                </a:cubicBezTo>
                <a:cubicBezTo>
                  <a:pt x="3768" y="4234"/>
                  <a:pt x="3634" y="4098"/>
                  <a:pt x="3500" y="3963"/>
                </a:cubicBezTo>
                <a:cubicBezTo>
                  <a:pt x="3403" y="3865"/>
                  <a:pt x="3306" y="3766"/>
                  <a:pt x="3128" y="3766"/>
                </a:cubicBezTo>
                <a:cubicBezTo>
                  <a:pt x="2974" y="3766"/>
                  <a:pt x="2876" y="3965"/>
                  <a:pt x="2778" y="4164"/>
                </a:cubicBezTo>
                <a:cubicBezTo>
                  <a:pt x="2645" y="4431"/>
                  <a:pt x="2513" y="4700"/>
                  <a:pt x="2205" y="4700"/>
                </a:cubicBezTo>
                <a:cubicBezTo>
                  <a:pt x="1923" y="4700"/>
                  <a:pt x="1789" y="4565"/>
                  <a:pt x="1655" y="4429"/>
                </a:cubicBezTo>
                <a:cubicBezTo>
                  <a:pt x="1558" y="4331"/>
                  <a:pt x="1461" y="4234"/>
                  <a:pt x="1283" y="4234"/>
                </a:cubicBezTo>
                <a:cubicBezTo>
                  <a:pt x="1019" y="4234"/>
                  <a:pt x="865" y="4358"/>
                  <a:pt x="711" y="4481"/>
                </a:cubicBezTo>
                <a:cubicBezTo>
                  <a:pt x="644" y="4536"/>
                  <a:pt x="578" y="4590"/>
                  <a:pt x="500" y="4639"/>
                </a:cubicBezTo>
                <a:lnTo>
                  <a:pt x="500" y="4333"/>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6" name="AutoShape 17">
            <a:extLst>
              <a:ext uri="{FF2B5EF4-FFF2-40B4-BE49-F238E27FC236}">
                <a16:creationId xmlns:a16="http://schemas.microsoft.com/office/drawing/2014/main" id="{8F025A46-CA0C-4B6A-9142-8A2A28923487}"/>
              </a:ext>
            </a:extLst>
          </p:cNvPr>
          <p:cNvSpPr>
            <a:spLocks noChangeAspect="1" noChangeArrowheads="1" noTextEdit="1"/>
          </p:cNvSpPr>
          <p:nvPr/>
        </p:nvSpPr>
        <p:spPr bwMode="auto">
          <a:xfrm flipH="1">
            <a:off x="5456989" y="3802643"/>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7" name="Freeform 19">
            <a:extLst>
              <a:ext uri="{FF2B5EF4-FFF2-40B4-BE49-F238E27FC236}">
                <a16:creationId xmlns:a16="http://schemas.microsoft.com/office/drawing/2014/main" id="{543B18A4-E5AC-4958-8EAE-198B10D8577F}"/>
              </a:ext>
            </a:extLst>
          </p:cNvPr>
          <p:cNvSpPr>
            <a:spLocks noEditPoints="1"/>
          </p:cNvSpPr>
          <p:nvPr/>
        </p:nvSpPr>
        <p:spPr bwMode="auto">
          <a:xfrm flipH="1">
            <a:off x="5482281" y="3852502"/>
            <a:ext cx="344681" cy="332397"/>
          </a:xfrm>
          <a:custGeom>
            <a:avLst/>
            <a:gdLst>
              <a:gd name="T0" fmla="*/ 880 w 6191"/>
              <a:gd name="T1" fmla="*/ 4731 h 5981"/>
              <a:gd name="T2" fmla="*/ 1500 w 6191"/>
              <a:gd name="T3" fmla="*/ 5356 h 5981"/>
              <a:gd name="T4" fmla="*/ 875 w 6191"/>
              <a:gd name="T5" fmla="*/ 5981 h 5981"/>
              <a:gd name="T6" fmla="*/ 250 w 6191"/>
              <a:gd name="T7" fmla="*/ 5356 h 5981"/>
              <a:gd name="T8" fmla="*/ 870 w 6191"/>
              <a:gd name="T9" fmla="*/ 4731 h 5981"/>
              <a:gd name="T10" fmla="*/ 0 w 6191"/>
              <a:gd name="T11" fmla="*/ 4731 h 5981"/>
              <a:gd name="T12" fmla="*/ 0 w 6191"/>
              <a:gd name="T13" fmla="*/ 4481 h 5981"/>
              <a:gd name="T14" fmla="*/ 5000 w 6191"/>
              <a:gd name="T15" fmla="*/ 4481 h 5981"/>
              <a:gd name="T16" fmla="*/ 5000 w 6191"/>
              <a:gd name="T17" fmla="*/ 731 h 5981"/>
              <a:gd name="T18" fmla="*/ 5065 w 6191"/>
              <a:gd name="T19" fmla="*/ 621 h 5981"/>
              <a:gd name="T20" fmla="*/ 6059 w 6191"/>
              <a:gd name="T21" fmla="*/ 0 h 5981"/>
              <a:gd name="T22" fmla="*/ 6191 w 6191"/>
              <a:gd name="T23" fmla="*/ 212 h 5981"/>
              <a:gd name="T24" fmla="*/ 5250 w 6191"/>
              <a:gd name="T25" fmla="*/ 800 h 5981"/>
              <a:gd name="T26" fmla="*/ 5250 w 6191"/>
              <a:gd name="T27" fmla="*/ 4606 h 5981"/>
              <a:gd name="T28" fmla="*/ 5125 w 6191"/>
              <a:gd name="T29" fmla="*/ 4731 h 5981"/>
              <a:gd name="T30" fmla="*/ 4378 w 6191"/>
              <a:gd name="T31" fmla="*/ 4731 h 5981"/>
              <a:gd name="T32" fmla="*/ 5000 w 6191"/>
              <a:gd name="T33" fmla="*/ 5356 h 5981"/>
              <a:gd name="T34" fmla="*/ 4375 w 6191"/>
              <a:gd name="T35" fmla="*/ 5981 h 5981"/>
              <a:gd name="T36" fmla="*/ 3750 w 6191"/>
              <a:gd name="T37" fmla="*/ 5356 h 5981"/>
              <a:gd name="T38" fmla="*/ 4373 w 6191"/>
              <a:gd name="T39" fmla="*/ 4731 h 5981"/>
              <a:gd name="T40" fmla="*/ 880 w 6191"/>
              <a:gd name="T41" fmla="*/ 4731 h 5981"/>
              <a:gd name="T42" fmla="*/ 4375 w 6191"/>
              <a:gd name="T43" fmla="*/ 4981 h 5981"/>
              <a:gd name="T44" fmla="*/ 4000 w 6191"/>
              <a:gd name="T45" fmla="*/ 5356 h 5981"/>
              <a:gd name="T46" fmla="*/ 4375 w 6191"/>
              <a:gd name="T47" fmla="*/ 5731 h 5981"/>
              <a:gd name="T48" fmla="*/ 4750 w 6191"/>
              <a:gd name="T49" fmla="*/ 5356 h 5981"/>
              <a:gd name="T50" fmla="*/ 4375 w 6191"/>
              <a:gd name="T51" fmla="*/ 4981 h 5981"/>
              <a:gd name="T52" fmla="*/ 875 w 6191"/>
              <a:gd name="T53" fmla="*/ 4981 h 5981"/>
              <a:gd name="T54" fmla="*/ 500 w 6191"/>
              <a:gd name="T55" fmla="*/ 5356 h 5981"/>
              <a:gd name="T56" fmla="*/ 875 w 6191"/>
              <a:gd name="T57" fmla="*/ 5731 h 5981"/>
              <a:gd name="T58" fmla="*/ 1250 w 6191"/>
              <a:gd name="T59" fmla="*/ 5356 h 5981"/>
              <a:gd name="T60" fmla="*/ 875 w 6191"/>
              <a:gd name="T61" fmla="*/ 4981 h 5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91" h="5981">
                <a:moveTo>
                  <a:pt x="880" y="4731"/>
                </a:moveTo>
                <a:cubicBezTo>
                  <a:pt x="1224" y="4734"/>
                  <a:pt x="1500" y="5014"/>
                  <a:pt x="1500" y="5356"/>
                </a:cubicBezTo>
                <a:cubicBezTo>
                  <a:pt x="1500" y="5701"/>
                  <a:pt x="1220" y="5981"/>
                  <a:pt x="875" y="5981"/>
                </a:cubicBezTo>
                <a:cubicBezTo>
                  <a:pt x="530" y="5981"/>
                  <a:pt x="250" y="5701"/>
                  <a:pt x="250" y="5356"/>
                </a:cubicBezTo>
                <a:cubicBezTo>
                  <a:pt x="250" y="5014"/>
                  <a:pt x="526" y="4734"/>
                  <a:pt x="870" y="4731"/>
                </a:cubicBezTo>
                <a:lnTo>
                  <a:pt x="0" y="4731"/>
                </a:lnTo>
                <a:lnTo>
                  <a:pt x="0" y="4481"/>
                </a:lnTo>
                <a:lnTo>
                  <a:pt x="5000" y="4481"/>
                </a:lnTo>
                <a:lnTo>
                  <a:pt x="5000" y="731"/>
                </a:lnTo>
                <a:cubicBezTo>
                  <a:pt x="5000" y="684"/>
                  <a:pt x="5026" y="642"/>
                  <a:pt x="5065" y="621"/>
                </a:cubicBezTo>
                <a:lnTo>
                  <a:pt x="6059" y="0"/>
                </a:lnTo>
                <a:lnTo>
                  <a:pt x="6191" y="212"/>
                </a:lnTo>
                <a:lnTo>
                  <a:pt x="5250" y="800"/>
                </a:lnTo>
                <a:lnTo>
                  <a:pt x="5250" y="4606"/>
                </a:lnTo>
                <a:cubicBezTo>
                  <a:pt x="5250" y="4675"/>
                  <a:pt x="5194" y="4731"/>
                  <a:pt x="5125" y="4731"/>
                </a:cubicBezTo>
                <a:lnTo>
                  <a:pt x="4378" y="4731"/>
                </a:lnTo>
                <a:cubicBezTo>
                  <a:pt x="4721" y="4732"/>
                  <a:pt x="5000" y="5012"/>
                  <a:pt x="5000" y="5356"/>
                </a:cubicBezTo>
                <a:cubicBezTo>
                  <a:pt x="5000" y="5701"/>
                  <a:pt x="4720" y="5981"/>
                  <a:pt x="4375" y="5981"/>
                </a:cubicBezTo>
                <a:cubicBezTo>
                  <a:pt x="4030" y="5981"/>
                  <a:pt x="3750" y="5701"/>
                  <a:pt x="3750" y="5356"/>
                </a:cubicBezTo>
                <a:cubicBezTo>
                  <a:pt x="3750" y="5012"/>
                  <a:pt x="4029" y="4732"/>
                  <a:pt x="4373" y="4731"/>
                </a:cubicBezTo>
                <a:lnTo>
                  <a:pt x="880" y="4731"/>
                </a:lnTo>
                <a:close/>
                <a:moveTo>
                  <a:pt x="4375" y="4981"/>
                </a:moveTo>
                <a:cubicBezTo>
                  <a:pt x="4168" y="4981"/>
                  <a:pt x="4000" y="5149"/>
                  <a:pt x="4000" y="5356"/>
                </a:cubicBezTo>
                <a:cubicBezTo>
                  <a:pt x="4000" y="5564"/>
                  <a:pt x="4168" y="5731"/>
                  <a:pt x="4375" y="5731"/>
                </a:cubicBezTo>
                <a:cubicBezTo>
                  <a:pt x="4583" y="5731"/>
                  <a:pt x="4750" y="5564"/>
                  <a:pt x="4750" y="5356"/>
                </a:cubicBezTo>
                <a:cubicBezTo>
                  <a:pt x="4750" y="5149"/>
                  <a:pt x="4583" y="4981"/>
                  <a:pt x="4375" y="4981"/>
                </a:cubicBezTo>
                <a:close/>
                <a:moveTo>
                  <a:pt x="875" y="4981"/>
                </a:moveTo>
                <a:cubicBezTo>
                  <a:pt x="668" y="4981"/>
                  <a:pt x="500" y="5149"/>
                  <a:pt x="500" y="5356"/>
                </a:cubicBezTo>
                <a:cubicBezTo>
                  <a:pt x="500" y="5564"/>
                  <a:pt x="668" y="5731"/>
                  <a:pt x="875" y="5731"/>
                </a:cubicBezTo>
                <a:cubicBezTo>
                  <a:pt x="1083" y="5731"/>
                  <a:pt x="1250" y="5564"/>
                  <a:pt x="1250" y="5356"/>
                </a:cubicBezTo>
                <a:cubicBezTo>
                  <a:pt x="1250" y="5149"/>
                  <a:pt x="1083" y="4981"/>
                  <a:pt x="875" y="4981"/>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8" name="Freeform 20">
            <a:extLst>
              <a:ext uri="{FF2B5EF4-FFF2-40B4-BE49-F238E27FC236}">
                <a16:creationId xmlns:a16="http://schemas.microsoft.com/office/drawing/2014/main" id="{DEA20911-5D9D-4A05-92A3-0AF63BA10DF0}"/>
              </a:ext>
            </a:extLst>
          </p:cNvPr>
          <p:cNvSpPr>
            <a:spLocks noEditPoints="1"/>
          </p:cNvSpPr>
          <p:nvPr/>
        </p:nvSpPr>
        <p:spPr bwMode="auto">
          <a:xfrm flipH="1">
            <a:off x="5576941" y="3906698"/>
            <a:ext cx="221839" cy="180650"/>
          </a:xfrm>
          <a:custGeom>
            <a:avLst/>
            <a:gdLst>
              <a:gd name="T0" fmla="*/ 4000 w 4000"/>
              <a:gd name="T1" fmla="*/ 0 h 3250"/>
              <a:gd name="T2" fmla="*/ 4000 w 4000"/>
              <a:gd name="T3" fmla="*/ 3250 h 3250"/>
              <a:gd name="T4" fmla="*/ 0 w 4000"/>
              <a:gd name="T5" fmla="*/ 3250 h 3250"/>
              <a:gd name="T6" fmla="*/ 0 w 4000"/>
              <a:gd name="T7" fmla="*/ 0 h 3250"/>
              <a:gd name="T8" fmla="*/ 4000 w 4000"/>
              <a:gd name="T9" fmla="*/ 0 h 3250"/>
              <a:gd name="T10" fmla="*/ 2500 w 4000"/>
              <a:gd name="T11" fmla="*/ 250 h 3250"/>
              <a:gd name="T12" fmla="*/ 2500 w 4000"/>
              <a:gd name="T13" fmla="*/ 1000 h 3250"/>
              <a:gd name="T14" fmla="*/ 1500 w 4000"/>
              <a:gd name="T15" fmla="*/ 1000 h 3250"/>
              <a:gd name="T16" fmla="*/ 1500 w 4000"/>
              <a:gd name="T17" fmla="*/ 250 h 3250"/>
              <a:gd name="T18" fmla="*/ 250 w 4000"/>
              <a:gd name="T19" fmla="*/ 250 h 3250"/>
              <a:gd name="T20" fmla="*/ 250 w 4000"/>
              <a:gd name="T21" fmla="*/ 3000 h 3250"/>
              <a:gd name="T22" fmla="*/ 3750 w 4000"/>
              <a:gd name="T23" fmla="*/ 3000 h 3250"/>
              <a:gd name="T24" fmla="*/ 3750 w 4000"/>
              <a:gd name="T25" fmla="*/ 250 h 3250"/>
              <a:gd name="T26" fmla="*/ 2500 w 4000"/>
              <a:gd name="T27" fmla="*/ 250 h 3250"/>
              <a:gd name="T28" fmla="*/ 1750 w 4000"/>
              <a:gd name="T29" fmla="*/ 250 h 3250"/>
              <a:gd name="T30" fmla="*/ 1750 w 4000"/>
              <a:gd name="T31" fmla="*/ 750 h 3250"/>
              <a:gd name="T32" fmla="*/ 2250 w 4000"/>
              <a:gd name="T33" fmla="*/ 750 h 3250"/>
              <a:gd name="T34" fmla="*/ 2250 w 4000"/>
              <a:gd name="T35" fmla="*/ 250 h 3250"/>
              <a:gd name="T36" fmla="*/ 1750 w 4000"/>
              <a:gd name="T37" fmla="*/ 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0" h="3250">
                <a:moveTo>
                  <a:pt x="4000" y="0"/>
                </a:moveTo>
                <a:lnTo>
                  <a:pt x="4000" y="3250"/>
                </a:lnTo>
                <a:lnTo>
                  <a:pt x="0" y="3250"/>
                </a:lnTo>
                <a:lnTo>
                  <a:pt x="0" y="0"/>
                </a:lnTo>
                <a:lnTo>
                  <a:pt x="4000" y="0"/>
                </a:lnTo>
                <a:close/>
                <a:moveTo>
                  <a:pt x="2500" y="250"/>
                </a:moveTo>
                <a:lnTo>
                  <a:pt x="2500" y="1000"/>
                </a:lnTo>
                <a:lnTo>
                  <a:pt x="1500" y="1000"/>
                </a:lnTo>
                <a:lnTo>
                  <a:pt x="1500" y="250"/>
                </a:lnTo>
                <a:lnTo>
                  <a:pt x="250" y="250"/>
                </a:lnTo>
                <a:lnTo>
                  <a:pt x="250" y="3000"/>
                </a:lnTo>
                <a:lnTo>
                  <a:pt x="3750" y="3000"/>
                </a:lnTo>
                <a:lnTo>
                  <a:pt x="3750" y="250"/>
                </a:lnTo>
                <a:lnTo>
                  <a:pt x="2500" y="250"/>
                </a:lnTo>
                <a:close/>
                <a:moveTo>
                  <a:pt x="1750" y="250"/>
                </a:moveTo>
                <a:lnTo>
                  <a:pt x="1750" y="750"/>
                </a:lnTo>
                <a:lnTo>
                  <a:pt x="2250" y="750"/>
                </a:lnTo>
                <a:lnTo>
                  <a:pt x="2250" y="250"/>
                </a:lnTo>
                <a:lnTo>
                  <a:pt x="1750"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79" name="AutoShape 22">
            <a:extLst>
              <a:ext uri="{FF2B5EF4-FFF2-40B4-BE49-F238E27FC236}">
                <a16:creationId xmlns:a16="http://schemas.microsoft.com/office/drawing/2014/main" id="{22B0DD74-76F5-4D26-9916-210FCE01DCFA}"/>
              </a:ext>
            </a:extLst>
          </p:cNvPr>
          <p:cNvSpPr>
            <a:spLocks noChangeAspect="1" noChangeArrowheads="1" noTextEdit="1"/>
          </p:cNvSpPr>
          <p:nvPr/>
        </p:nvSpPr>
        <p:spPr bwMode="auto">
          <a:xfrm>
            <a:off x="6108649" y="3827685"/>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80" name="Freeform 24">
            <a:extLst>
              <a:ext uri="{FF2B5EF4-FFF2-40B4-BE49-F238E27FC236}">
                <a16:creationId xmlns:a16="http://schemas.microsoft.com/office/drawing/2014/main" id="{939C96EC-C932-4FD6-A887-CA0FBE6475F4}"/>
              </a:ext>
            </a:extLst>
          </p:cNvPr>
          <p:cNvSpPr>
            <a:spLocks noEditPoints="1"/>
          </p:cNvSpPr>
          <p:nvPr/>
        </p:nvSpPr>
        <p:spPr bwMode="auto">
          <a:xfrm>
            <a:off x="6129605" y="3968593"/>
            <a:ext cx="361302" cy="121397"/>
          </a:xfrm>
          <a:custGeom>
            <a:avLst/>
            <a:gdLst>
              <a:gd name="T0" fmla="*/ 3286 w 6500"/>
              <a:gd name="T1" fmla="*/ 2000 h 2178"/>
              <a:gd name="T2" fmla="*/ 4074 w 6500"/>
              <a:gd name="T3" fmla="*/ 1214 h 2178"/>
              <a:gd name="T4" fmla="*/ 2000 w 6500"/>
              <a:gd name="T5" fmla="*/ 1214 h 2178"/>
              <a:gd name="T6" fmla="*/ 2000 w 6500"/>
              <a:gd name="T7" fmla="*/ 964 h 2178"/>
              <a:gd name="T8" fmla="*/ 4074 w 6500"/>
              <a:gd name="T9" fmla="*/ 964 h 2178"/>
              <a:gd name="T10" fmla="*/ 3286 w 6500"/>
              <a:gd name="T11" fmla="*/ 178 h 2178"/>
              <a:gd name="T12" fmla="*/ 3464 w 6500"/>
              <a:gd name="T13" fmla="*/ 0 h 2178"/>
              <a:gd name="T14" fmla="*/ 4551 w 6500"/>
              <a:gd name="T15" fmla="*/ 1089 h 2178"/>
              <a:gd name="T16" fmla="*/ 3464 w 6500"/>
              <a:gd name="T17" fmla="*/ 2178 h 2178"/>
              <a:gd name="T18" fmla="*/ 3286 w 6500"/>
              <a:gd name="T19" fmla="*/ 2000 h 2178"/>
              <a:gd name="T20" fmla="*/ 875 w 6500"/>
              <a:gd name="T21" fmla="*/ 214 h 2178"/>
              <a:gd name="T22" fmla="*/ 1750 w 6500"/>
              <a:gd name="T23" fmla="*/ 1089 h 2178"/>
              <a:gd name="T24" fmla="*/ 875 w 6500"/>
              <a:gd name="T25" fmla="*/ 1964 h 2178"/>
              <a:gd name="T26" fmla="*/ 0 w 6500"/>
              <a:gd name="T27" fmla="*/ 1089 h 2178"/>
              <a:gd name="T28" fmla="*/ 875 w 6500"/>
              <a:gd name="T29" fmla="*/ 214 h 2178"/>
              <a:gd name="T30" fmla="*/ 875 w 6500"/>
              <a:gd name="T31" fmla="*/ 464 h 2178"/>
              <a:gd name="T32" fmla="*/ 250 w 6500"/>
              <a:gd name="T33" fmla="*/ 1089 h 2178"/>
              <a:gd name="T34" fmla="*/ 875 w 6500"/>
              <a:gd name="T35" fmla="*/ 1714 h 2178"/>
              <a:gd name="T36" fmla="*/ 1500 w 6500"/>
              <a:gd name="T37" fmla="*/ 1089 h 2178"/>
              <a:gd name="T38" fmla="*/ 875 w 6500"/>
              <a:gd name="T39" fmla="*/ 464 h 2178"/>
              <a:gd name="T40" fmla="*/ 5625 w 6500"/>
              <a:gd name="T41" fmla="*/ 214 h 2178"/>
              <a:gd name="T42" fmla="*/ 6500 w 6500"/>
              <a:gd name="T43" fmla="*/ 1089 h 2178"/>
              <a:gd name="T44" fmla="*/ 5625 w 6500"/>
              <a:gd name="T45" fmla="*/ 1964 h 2178"/>
              <a:gd name="T46" fmla="*/ 4750 w 6500"/>
              <a:gd name="T47" fmla="*/ 1089 h 2178"/>
              <a:gd name="T48" fmla="*/ 5625 w 6500"/>
              <a:gd name="T49" fmla="*/ 214 h 2178"/>
              <a:gd name="T50" fmla="*/ 5625 w 6500"/>
              <a:gd name="T51" fmla="*/ 464 h 2178"/>
              <a:gd name="T52" fmla="*/ 5000 w 6500"/>
              <a:gd name="T53" fmla="*/ 1089 h 2178"/>
              <a:gd name="T54" fmla="*/ 5625 w 6500"/>
              <a:gd name="T55" fmla="*/ 1714 h 2178"/>
              <a:gd name="T56" fmla="*/ 6250 w 6500"/>
              <a:gd name="T57" fmla="*/ 1089 h 2178"/>
              <a:gd name="T58" fmla="*/ 5625 w 6500"/>
              <a:gd name="T59" fmla="*/ 464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00" h="2178">
                <a:moveTo>
                  <a:pt x="3286" y="2000"/>
                </a:moveTo>
                <a:lnTo>
                  <a:pt x="4074" y="1214"/>
                </a:lnTo>
                <a:lnTo>
                  <a:pt x="2000" y="1214"/>
                </a:lnTo>
                <a:lnTo>
                  <a:pt x="2000" y="964"/>
                </a:lnTo>
                <a:lnTo>
                  <a:pt x="4074" y="964"/>
                </a:lnTo>
                <a:lnTo>
                  <a:pt x="3286" y="178"/>
                </a:lnTo>
                <a:lnTo>
                  <a:pt x="3464" y="0"/>
                </a:lnTo>
                <a:lnTo>
                  <a:pt x="4551" y="1089"/>
                </a:lnTo>
                <a:lnTo>
                  <a:pt x="3464" y="2178"/>
                </a:lnTo>
                <a:lnTo>
                  <a:pt x="3286" y="2000"/>
                </a:lnTo>
                <a:close/>
                <a:moveTo>
                  <a:pt x="875" y="214"/>
                </a:moveTo>
                <a:cubicBezTo>
                  <a:pt x="1359" y="214"/>
                  <a:pt x="1750" y="605"/>
                  <a:pt x="1750" y="1089"/>
                </a:cubicBezTo>
                <a:cubicBezTo>
                  <a:pt x="1750" y="1573"/>
                  <a:pt x="1359" y="1964"/>
                  <a:pt x="875" y="1964"/>
                </a:cubicBezTo>
                <a:cubicBezTo>
                  <a:pt x="391" y="1964"/>
                  <a:pt x="0" y="1573"/>
                  <a:pt x="0" y="1089"/>
                </a:cubicBezTo>
                <a:cubicBezTo>
                  <a:pt x="0" y="605"/>
                  <a:pt x="391" y="214"/>
                  <a:pt x="875" y="214"/>
                </a:cubicBezTo>
                <a:close/>
                <a:moveTo>
                  <a:pt x="875" y="464"/>
                </a:moveTo>
                <a:cubicBezTo>
                  <a:pt x="530" y="464"/>
                  <a:pt x="250" y="744"/>
                  <a:pt x="250" y="1089"/>
                </a:cubicBezTo>
                <a:cubicBezTo>
                  <a:pt x="250" y="1434"/>
                  <a:pt x="530" y="1714"/>
                  <a:pt x="875" y="1714"/>
                </a:cubicBezTo>
                <a:cubicBezTo>
                  <a:pt x="1220" y="1714"/>
                  <a:pt x="1500" y="1434"/>
                  <a:pt x="1500" y="1089"/>
                </a:cubicBezTo>
                <a:cubicBezTo>
                  <a:pt x="1500" y="744"/>
                  <a:pt x="1220" y="464"/>
                  <a:pt x="875" y="464"/>
                </a:cubicBezTo>
                <a:close/>
                <a:moveTo>
                  <a:pt x="5625" y="214"/>
                </a:moveTo>
                <a:cubicBezTo>
                  <a:pt x="6109" y="214"/>
                  <a:pt x="6500" y="605"/>
                  <a:pt x="6500" y="1089"/>
                </a:cubicBezTo>
                <a:cubicBezTo>
                  <a:pt x="6500" y="1573"/>
                  <a:pt x="6109" y="1964"/>
                  <a:pt x="5625" y="1964"/>
                </a:cubicBezTo>
                <a:cubicBezTo>
                  <a:pt x="5141" y="1964"/>
                  <a:pt x="4750" y="1573"/>
                  <a:pt x="4750" y="1089"/>
                </a:cubicBezTo>
                <a:cubicBezTo>
                  <a:pt x="4750" y="605"/>
                  <a:pt x="5141" y="214"/>
                  <a:pt x="5625" y="214"/>
                </a:cubicBezTo>
                <a:close/>
                <a:moveTo>
                  <a:pt x="5625" y="464"/>
                </a:moveTo>
                <a:cubicBezTo>
                  <a:pt x="5280" y="464"/>
                  <a:pt x="5000" y="744"/>
                  <a:pt x="5000" y="1089"/>
                </a:cubicBezTo>
                <a:cubicBezTo>
                  <a:pt x="5000" y="1434"/>
                  <a:pt x="5280" y="1714"/>
                  <a:pt x="5625" y="1714"/>
                </a:cubicBezTo>
                <a:cubicBezTo>
                  <a:pt x="5970" y="1714"/>
                  <a:pt x="6250" y="1434"/>
                  <a:pt x="6250" y="1089"/>
                </a:cubicBezTo>
                <a:cubicBezTo>
                  <a:pt x="6250" y="744"/>
                  <a:pt x="5970" y="464"/>
                  <a:pt x="5625" y="46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81" name="AutoShape 26">
            <a:extLst>
              <a:ext uri="{FF2B5EF4-FFF2-40B4-BE49-F238E27FC236}">
                <a16:creationId xmlns:a16="http://schemas.microsoft.com/office/drawing/2014/main" id="{1B4B2CDE-8BBF-4AF5-805A-FEF6CB7DCFAA}"/>
              </a:ext>
            </a:extLst>
          </p:cNvPr>
          <p:cNvSpPr>
            <a:spLocks noChangeAspect="1" noChangeArrowheads="1" noTextEdit="1"/>
          </p:cNvSpPr>
          <p:nvPr/>
        </p:nvSpPr>
        <p:spPr bwMode="auto">
          <a:xfrm>
            <a:off x="4797774" y="3816505"/>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82" name="Freeform 28">
            <a:extLst>
              <a:ext uri="{FF2B5EF4-FFF2-40B4-BE49-F238E27FC236}">
                <a16:creationId xmlns:a16="http://schemas.microsoft.com/office/drawing/2014/main" id="{7C16C302-85D5-4559-BE25-98EEAFF57BA0}"/>
              </a:ext>
            </a:extLst>
          </p:cNvPr>
          <p:cNvSpPr>
            <a:spLocks noEditPoints="1"/>
          </p:cNvSpPr>
          <p:nvPr/>
        </p:nvSpPr>
        <p:spPr bwMode="auto">
          <a:xfrm>
            <a:off x="4901830" y="3955245"/>
            <a:ext cx="195102" cy="195102"/>
          </a:xfrm>
          <a:custGeom>
            <a:avLst/>
            <a:gdLst>
              <a:gd name="T0" fmla="*/ 3500 w 3500"/>
              <a:gd name="T1" fmla="*/ 0 h 3500"/>
              <a:gd name="T2" fmla="*/ 3500 w 3500"/>
              <a:gd name="T3" fmla="*/ 3500 h 3500"/>
              <a:gd name="T4" fmla="*/ 0 w 3500"/>
              <a:gd name="T5" fmla="*/ 3500 h 3500"/>
              <a:gd name="T6" fmla="*/ 0 w 3500"/>
              <a:gd name="T7" fmla="*/ 0 h 3500"/>
              <a:gd name="T8" fmla="*/ 3500 w 3500"/>
              <a:gd name="T9" fmla="*/ 0 h 3500"/>
              <a:gd name="T10" fmla="*/ 3266 w 3500"/>
              <a:gd name="T11" fmla="*/ 234 h 3500"/>
              <a:gd name="T12" fmla="*/ 234 w 3500"/>
              <a:gd name="T13" fmla="*/ 234 h 3500"/>
              <a:gd name="T14" fmla="*/ 234 w 3500"/>
              <a:gd name="T15" fmla="*/ 3266 h 3500"/>
              <a:gd name="T16" fmla="*/ 3266 w 3500"/>
              <a:gd name="T17" fmla="*/ 3266 h 3500"/>
              <a:gd name="T18" fmla="*/ 3266 w 3500"/>
              <a:gd name="T19" fmla="*/ 234 h 3500"/>
              <a:gd name="T20" fmla="*/ 450 w 3500"/>
              <a:gd name="T21" fmla="*/ 2259 h 3500"/>
              <a:gd name="T22" fmla="*/ 450 w 3500"/>
              <a:gd name="T23" fmla="*/ 2848 h 3500"/>
              <a:gd name="T24" fmla="*/ 998 w 3500"/>
              <a:gd name="T25" fmla="*/ 1675 h 3500"/>
              <a:gd name="T26" fmla="*/ 1460 w 3500"/>
              <a:gd name="T27" fmla="*/ 2716 h 3500"/>
              <a:gd name="T28" fmla="*/ 1980 w 3500"/>
              <a:gd name="T29" fmla="*/ 2196 h 3500"/>
              <a:gd name="T30" fmla="*/ 2533 w 3500"/>
              <a:gd name="T31" fmla="*/ 3024 h 3500"/>
              <a:gd name="T32" fmla="*/ 3050 w 3500"/>
              <a:gd name="T33" fmla="*/ 1619 h 3500"/>
              <a:gd name="T34" fmla="*/ 3050 w 3500"/>
              <a:gd name="T35" fmla="*/ 896 h 3500"/>
              <a:gd name="T36" fmla="*/ 2468 w 3500"/>
              <a:gd name="T37" fmla="*/ 2476 h 3500"/>
              <a:gd name="T38" fmla="*/ 2104 w 3500"/>
              <a:gd name="T39" fmla="*/ 1931 h 3500"/>
              <a:gd name="T40" fmla="*/ 2020 w 3500"/>
              <a:gd name="T41" fmla="*/ 1804 h 3500"/>
              <a:gd name="T42" fmla="*/ 1911 w 3500"/>
              <a:gd name="T43" fmla="*/ 1911 h 3500"/>
              <a:gd name="T44" fmla="*/ 1540 w 3500"/>
              <a:gd name="T45" fmla="*/ 2284 h 3500"/>
              <a:gd name="T46" fmla="*/ 1003 w 3500"/>
              <a:gd name="T47" fmla="*/ 1075 h 3500"/>
              <a:gd name="T48" fmla="*/ 450 w 3500"/>
              <a:gd name="T49" fmla="*/ 2259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00" h="3500">
                <a:moveTo>
                  <a:pt x="3500" y="0"/>
                </a:moveTo>
                <a:lnTo>
                  <a:pt x="3500" y="3500"/>
                </a:lnTo>
                <a:lnTo>
                  <a:pt x="0" y="3500"/>
                </a:lnTo>
                <a:lnTo>
                  <a:pt x="0" y="0"/>
                </a:lnTo>
                <a:lnTo>
                  <a:pt x="3500" y="0"/>
                </a:lnTo>
                <a:close/>
                <a:moveTo>
                  <a:pt x="3266" y="234"/>
                </a:moveTo>
                <a:lnTo>
                  <a:pt x="234" y="234"/>
                </a:lnTo>
                <a:lnTo>
                  <a:pt x="234" y="3266"/>
                </a:lnTo>
                <a:lnTo>
                  <a:pt x="3266" y="3266"/>
                </a:lnTo>
                <a:lnTo>
                  <a:pt x="3266" y="234"/>
                </a:lnTo>
                <a:close/>
                <a:moveTo>
                  <a:pt x="450" y="2259"/>
                </a:moveTo>
                <a:lnTo>
                  <a:pt x="450" y="2848"/>
                </a:lnTo>
                <a:lnTo>
                  <a:pt x="998" y="1675"/>
                </a:lnTo>
                <a:lnTo>
                  <a:pt x="1460" y="2716"/>
                </a:lnTo>
                <a:lnTo>
                  <a:pt x="1980" y="2196"/>
                </a:lnTo>
                <a:lnTo>
                  <a:pt x="2533" y="3024"/>
                </a:lnTo>
                <a:lnTo>
                  <a:pt x="3050" y="1619"/>
                </a:lnTo>
                <a:lnTo>
                  <a:pt x="3050" y="896"/>
                </a:lnTo>
                <a:lnTo>
                  <a:pt x="2468" y="2476"/>
                </a:lnTo>
                <a:lnTo>
                  <a:pt x="2104" y="1931"/>
                </a:lnTo>
                <a:lnTo>
                  <a:pt x="2020" y="1804"/>
                </a:lnTo>
                <a:lnTo>
                  <a:pt x="1911" y="1911"/>
                </a:lnTo>
                <a:lnTo>
                  <a:pt x="1540" y="2284"/>
                </a:lnTo>
                <a:lnTo>
                  <a:pt x="1003" y="1075"/>
                </a:lnTo>
                <a:lnTo>
                  <a:pt x="450" y="2259"/>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83" name="Freeform 29">
            <a:extLst>
              <a:ext uri="{FF2B5EF4-FFF2-40B4-BE49-F238E27FC236}">
                <a16:creationId xmlns:a16="http://schemas.microsoft.com/office/drawing/2014/main" id="{F421FCC4-7CCF-4BEE-8C57-0B8161CD20DF}"/>
              </a:ext>
            </a:extLst>
          </p:cNvPr>
          <p:cNvSpPr>
            <a:spLocks noEditPoints="1"/>
          </p:cNvSpPr>
          <p:nvPr/>
        </p:nvSpPr>
        <p:spPr bwMode="auto">
          <a:xfrm>
            <a:off x="4860642" y="3837461"/>
            <a:ext cx="277480" cy="361302"/>
          </a:xfrm>
          <a:custGeom>
            <a:avLst/>
            <a:gdLst>
              <a:gd name="T0" fmla="*/ 4871 w 5000"/>
              <a:gd name="T1" fmla="*/ 1379 h 6500"/>
              <a:gd name="T2" fmla="*/ 5000 w 5000"/>
              <a:gd name="T3" fmla="*/ 1688 h 6500"/>
              <a:gd name="T4" fmla="*/ 5000 w 5000"/>
              <a:gd name="T5" fmla="*/ 6500 h 6500"/>
              <a:gd name="T6" fmla="*/ 0 w 5000"/>
              <a:gd name="T7" fmla="*/ 6500 h 6500"/>
              <a:gd name="T8" fmla="*/ 0 w 5000"/>
              <a:gd name="T9" fmla="*/ 0 h 6500"/>
              <a:gd name="T10" fmla="*/ 3313 w 5000"/>
              <a:gd name="T11" fmla="*/ 0 h 6500"/>
              <a:gd name="T12" fmla="*/ 3621 w 5000"/>
              <a:gd name="T13" fmla="*/ 129 h 6500"/>
              <a:gd name="T14" fmla="*/ 4871 w 5000"/>
              <a:gd name="T15" fmla="*/ 1379 h 6500"/>
              <a:gd name="T16" fmla="*/ 3750 w 5000"/>
              <a:gd name="T17" fmla="*/ 610 h 6500"/>
              <a:gd name="T18" fmla="*/ 3750 w 5000"/>
              <a:gd name="T19" fmla="*/ 1250 h 6500"/>
              <a:gd name="T20" fmla="*/ 4390 w 5000"/>
              <a:gd name="T21" fmla="*/ 1250 h 6500"/>
              <a:gd name="T22" fmla="*/ 3750 w 5000"/>
              <a:gd name="T23" fmla="*/ 610 h 6500"/>
              <a:gd name="T24" fmla="*/ 3313 w 5000"/>
              <a:gd name="T25" fmla="*/ 250 h 6500"/>
              <a:gd name="T26" fmla="*/ 250 w 5000"/>
              <a:gd name="T27" fmla="*/ 250 h 6500"/>
              <a:gd name="T28" fmla="*/ 250 w 5000"/>
              <a:gd name="T29" fmla="*/ 6250 h 6500"/>
              <a:gd name="T30" fmla="*/ 4750 w 5000"/>
              <a:gd name="T31" fmla="*/ 6250 h 6500"/>
              <a:gd name="T32" fmla="*/ 4750 w 5000"/>
              <a:gd name="T33" fmla="*/ 1688 h 6500"/>
              <a:gd name="T34" fmla="*/ 4563 w 5000"/>
              <a:gd name="T35" fmla="*/ 1500 h 6500"/>
              <a:gd name="T36" fmla="*/ 3500 w 5000"/>
              <a:gd name="T37" fmla="*/ 1500 h 6500"/>
              <a:gd name="T38" fmla="*/ 3500 w 5000"/>
              <a:gd name="T39" fmla="*/ 438 h 6500"/>
              <a:gd name="T40" fmla="*/ 3313 w 5000"/>
              <a:gd name="T41" fmla="*/ 25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00" h="6500">
                <a:moveTo>
                  <a:pt x="4871" y="1379"/>
                </a:moveTo>
                <a:cubicBezTo>
                  <a:pt x="4951" y="1458"/>
                  <a:pt x="5000" y="1568"/>
                  <a:pt x="5000" y="1688"/>
                </a:cubicBezTo>
                <a:lnTo>
                  <a:pt x="5000" y="6500"/>
                </a:lnTo>
                <a:lnTo>
                  <a:pt x="0" y="6500"/>
                </a:lnTo>
                <a:lnTo>
                  <a:pt x="0" y="0"/>
                </a:lnTo>
                <a:lnTo>
                  <a:pt x="3313" y="0"/>
                </a:lnTo>
                <a:cubicBezTo>
                  <a:pt x="3433" y="0"/>
                  <a:pt x="3543" y="49"/>
                  <a:pt x="3621" y="129"/>
                </a:cubicBezTo>
                <a:cubicBezTo>
                  <a:pt x="3621" y="133"/>
                  <a:pt x="4750" y="1256"/>
                  <a:pt x="4871" y="1379"/>
                </a:cubicBezTo>
                <a:close/>
                <a:moveTo>
                  <a:pt x="3750" y="610"/>
                </a:moveTo>
                <a:lnTo>
                  <a:pt x="3750" y="1250"/>
                </a:lnTo>
                <a:lnTo>
                  <a:pt x="4390" y="1250"/>
                </a:lnTo>
                <a:lnTo>
                  <a:pt x="3750" y="610"/>
                </a:lnTo>
                <a:close/>
                <a:moveTo>
                  <a:pt x="3313" y="250"/>
                </a:moveTo>
                <a:lnTo>
                  <a:pt x="250" y="250"/>
                </a:lnTo>
                <a:lnTo>
                  <a:pt x="250" y="6250"/>
                </a:lnTo>
                <a:lnTo>
                  <a:pt x="4750" y="6250"/>
                </a:lnTo>
                <a:lnTo>
                  <a:pt x="4750" y="1688"/>
                </a:lnTo>
                <a:cubicBezTo>
                  <a:pt x="4750" y="1584"/>
                  <a:pt x="4666" y="1500"/>
                  <a:pt x="4563" y="1500"/>
                </a:cubicBezTo>
                <a:lnTo>
                  <a:pt x="3500" y="1500"/>
                </a:lnTo>
                <a:lnTo>
                  <a:pt x="3500" y="438"/>
                </a:lnTo>
                <a:cubicBezTo>
                  <a:pt x="3500" y="335"/>
                  <a:pt x="3415" y="250"/>
                  <a:pt x="3313" y="250"/>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84" name="AutoShape 31">
            <a:extLst>
              <a:ext uri="{FF2B5EF4-FFF2-40B4-BE49-F238E27FC236}">
                <a16:creationId xmlns:a16="http://schemas.microsoft.com/office/drawing/2014/main" id="{45F3D6AE-65CD-4FB7-909F-B2822980ABF1}"/>
              </a:ext>
            </a:extLst>
          </p:cNvPr>
          <p:cNvSpPr>
            <a:spLocks noChangeAspect="1" noChangeArrowheads="1" noTextEdit="1"/>
          </p:cNvSpPr>
          <p:nvPr/>
        </p:nvSpPr>
        <p:spPr bwMode="auto">
          <a:xfrm>
            <a:off x="3467261" y="3812886"/>
            <a:ext cx="397061" cy="397061"/>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sp>
        <p:nvSpPr>
          <p:cNvPr id="85" name="Freeform 33">
            <a:extLst>
              <a:ext uri="{FF2B5EF4-FFF2-40B4-BE49-F238E27FC236}">
                <a16:creationId xmlns:a16="http://schemas.microsoft.com/office/drawing/2014/main" id="{80A3134F-0451-4EFA-BB83-F81790E346E7}"/>
              </a:ext>
            </a:extLst>
          </p:cNvPr>
          <p:cNvSpPr>
            <a:spLocks noEditPoints="1"/>
          </p:cNvSpPr>
          <p:nvPr/>
        </p:nvSpPr>
        <p:spPr bwMode="auto">
          <a:xfrm>
            <a:off x="3555889" y="3833448"/>
            <a:ext cx="218384" cy="354519"/>
          </a:xfrm>
          <a:custGeom>
            <a:avLst/>
            <a:gdLst>
              <a:gd name="T0" fmla="*/ 2500 w 4000"/>
              <a:gd name="T1" fmla="*/ 750 h 6500"/>
              <a:gd name="T2" fmla="*/ 3500 w 4000"/>
              <a:gd name="T3" fmla="*/ 750 h 6500"/>
              <a:gd name="T4" fmla="*/ 3500 w 4000"/>
              <a:gd name="T5" fmla="*/ 1250 h 6500"/>
              <a:gd name="T6" fmla="*/ 2500 w 4000"/>
              <a:gd name="T7" fmla="*/ 1250 h 6500"/>
              <a:gd name="T8" fmla="*/ 2500 w 4000"/>
              <a:gd name="T9" fmla="*/ 750 h 6500"/>
              <a:gd name="T10" fmla="*/ 0 w 4000"/>
              <a:gd name="T11" fmla="*/ 6500 h 6500"/>
              <a:gd name="T12" fmla="*/ 0 w 4000"/>
              <a:gd name="T13" fmla="*/ 375 h 6500"/>
              <a:gd name="T14" fmla="*/ 375 w 4000"/>
              <a:gd name="T15" fmla="*/ 0 h 6500"/>
              <a:gd name="T16" fmla="*/ 3625 w 4000"/>
              <a:gd name="T17" fmla="*/ 0 h 6500"/>
              <a:gd name="T18" fmla="*/ 4000 w 4000"/>
              <a:gd name="T19" fmla="*/ 375 h 6500"/>
              <a:gd name="T20" fmla="*/ 4000 w 4000"/>
              <a:gd name="T21" fmla="*/ 6500 h 6500"/>
              <a:gd name="T22" fmla="*/ 0 w 4000"/>
              <a:gd name="T23" fmla="*/ 6500 h 6500"/>
              <a:gd name="T24" fmla="*/ 250 w 4000"/>
              <a:gd name="T25" fmla="*/ 6250 h 6500"/>
              <a:gd name="T26" fmla="*/ 3750 w 4000"/>
              <a:gd name="T27" fmla="*/ 6250 h 6500"/>
              <a:gd name="T28" fmla="*/ 3750 w 4000"/>
              <a:gd name="T29" fmla="*/ 375 h 6500"/>
              <a:gd name="T30" fmla="*/ 3625 w 4000"/>
              <a:gd name="T31" fmla="*/ 250 h 6500"/>
              <a:gd name="T32" fmla="*/ 375 w 4000"/>
              <a:gd name="T33" fmla="*/ 250 h 6500"/>
              <a:gd name="T34" fmla="*/ 250 w 4000"/>
              <a:gd name="T35" fmla="*/ 375 h 6500"/>
              <a:gd name="T36" fmla="*/ 250 w 4000"/>
              <a:gd name="T37" fmla="*/ 6250 h 6500"/>
              <a:gd name="T38" fmla="*/ 500 w 4000"/>
              <a:gd name="T39" fmla="*/ 2750 h 6500"/>
              <a:gd name="T40" fmla="*/ 500 w 4000"/>
              <a:gd name="T41" fmla="*/ 1750 h 6500"/>
              <a:gd name="T42" fmla="*/ 3500 w 4000"/>
              <a:gd name="T43" fmla="*/ 1750 h 6500"/>
              <a:gd name="T44" fmla="*/ 3500 w 4000"/>
              <a:gd name="T45" fmla="*/ 2750 h 6500"/>
              <a:gd name="T46" fmla="*/ 3250 w 4000"/>
              <a:gd name="T47" fmla="*/ 2750 h 6500"/>
              <a:gd name="T48" fmla="*/ 3250 w 4000"/>
              <a:gd name="T49" fmla="*/ 2000 h 6500"/>
              <a:gd name="T50" fmla="*/ 750 w 4000"/>
              <a:gd name="T51" fmla="*/ 2000 h 6500"/>
              <a:gd name="T52" fmla="*/ 750 w 4000"/>
              <a:gd name="T53" fmla="*/ 2750 h 6500"/>
              <a:gd name="T54" fmla="*/ 500 w 4000"/>
              <a:gd name="T55" fmla="*/ 2750 h 6500"/>
              <a:gd name="T56" fmla="*/ 500 w 4000"/>
              <a:gd name="T57" fmla="*/ 4250 h 6500"/>
              <a:gd name="T58" fmla="*/ 500 w 4000"/>
              <a:gd name="T59" fmla="*/ 3250 h 6500"/>
              <a:gd name="T60" fmla="*/ 3500 w 4000"/>
              <a:gd name="T61" fmla="*/ 3250 h 6500"/>
              <a:gd name="T62" fmla="*/ 3500 w 4000"/>
              <a:gd name="T63" fmla="*/ 4250 h 6500"/>
              <a:gd name="T64" fmla="*/ 3250 w 4000"/>
              <a:gd name="T65" fmla="*/ 4250 h 6500"/>
              <a:gd name="T66" fmla="*/ 3250 w 4000"/>
              <a:gd name="T67" fmla="*/ 3500 h 6500"/>
              <a:gd name="T68" fmla="*/ 750 w 4000"/>
              <a:gd name="T69" fmla="*/ 3500 h 6500"/>
              <a:gd name="T70" fmla="*/ 750 w 4000"/>
              <a:gd name="T71" fmla="*/ 4250 h 6500"/>
              <a:gd name="T72" fmla="*/ 500 w 4000"/>
              <a:gd name="T73" fmla="*/ 4250 h 6500"/>
              <a:gd name="T74" fmla="*/ 500 w 4000"/>
              <a:gd name="T75" fmla="*/ 5750 h 6500"/>
              <a:gd name="T76" fmla="*/ 500 w 4000"/>
              <a:gd name="T77" fmla="*/ 4750 h 6500"/>
              <a:gd name="T78" fmla="*/ 3500 w 4000"/>
              <a:gd name="T79" fmla="*/ 4750 h 6500"/>
              <a:gd name="T80" fmla="*/ 3500 w 4000"/>
              <a:gd name="T81" fmla="*/ 5750 h 6500"/>
              <a:gd name="T82" fmla="*/ 3250 w 4000"/>
              <a:gd name="T83" fmla="*/ 5750 h 6500"/>
              <a:gd name="T84" fmla="*/ 3250 w 4000"/>
              <a:gd name="T85" fmla="*/ 5000 h 6500"/>
              <a:gd name="T86" fmla="*/ 750 w 4000"/>
              <a:gd name="T87" fmla="*/ 5000 h 6500"/>
              <a:gd name="T88" fmla="*/ 750 w 4000"/>
              <a:gd name="T89" fmla="*/ 5750 h 6500"/>
              <a:gd name="T90" fmla="*/ 500 w 4000"/>
              <a:gd name="T91" fmla="*/ 575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6500">
                <a:moveTo>
                  <a:pt x="2500" y="750"/>
                </a:moveTo>
                <a:lnTo>
                  <a:pt x="3500" y="750"/>
                </a:lnTo>
                <a:lnTo>
                  <a:pt x="3500" y="1250"/>
                </a:lnTo>
                <a:lnTo>
                  <a:pt x="2500" y="1250"/>
                </a:lnTo>
                <a:lnTo>
                  <a:pt x="2500" y="750"/>
                </a:lnTo>
                <a:close/>
                <a:moveTo>
                  <a:pt x="0" y="6500"/>
                </a:moveTo>
                <a:lnTo>
                  <a:pt x="0" y="375"/>
                </a:lnTo>
                <a:cubicBezTo>
                  <a:pt x="0" y="169"/>
                  <a:pt x="169" y="0"/>
                  <a:pt x="375" y="0"/>
                </a:cubicBezTo>
                <a:lnTo>
                  <a:pt x="3625" y="0"/>
                </a:lnTo>
                <a:cubicBezTo>
                  <a:pt x="3831" y="0"/>
                  <a:pt x="4000" y="169"/>
                  <a:pt x="4000" y="375"/>
                </a:cubicBezTo>
                <a:lnTo>
                  <a:pt x="4000" y="6500"/>
                </a:lnTo>
                <a:lnTo>
                  <a:pt x="0" y="6500"/>
                </a:lnTo>
                <a:close/>
                <a:moveTo>
                  <a:pt x="250" y="6250"/>
                </a:moveTo>
                <a:lnTo>
                  <a:pt x="3750" y="6250"/>
                </a:lnTo>
                <a:lnTo>
                  <a:pt x="3750" y="375"/>
                </a:lnTo>
                <a:cubicBezTo>
                  <a:pt x="3750" y="306"/>
                  <a:pt x="3694" y="250"/>
                  <a:pt x="3625" y="250"/>
                </a:cubicBezTo>
                <a:lnTo>
                  <a:pt x="375" y="250"/>
                </a:lnTo>
                <a:cubicBezTo>
                  <a:pt x="306" y="250"/>
                  <a:pt x="250" y="306"/>
                  <a:pt x="250" y="375"/>
                </a:cubicBezTo>
                <a:lnTo>
                  <a:pt x="250" y="6250"/>
                </a:lnTo>
                <a:close/>
                <a:moveTo>
                  <a:pt x="500" y="2750"/>
                </a:moveTo>
                <a:lnTo>
                  <a:pt x="500" y="1750"/>
                </a:lnTo>
                <a:lnTo>
                  <a:pt x="3500" y="1750"/>
                </a:lnTo>
                <a:lnTo>
                  <a:pt x="3500" y="2750"/>
                </a:lnTo>
                <a:lnTo>
                  <a:pt x="3250" y="2750"/>
                </a:lnTo>
                <a:lnTo>
                  <a:pt x="3250" y="2000"/>
                </a:lnTo>
                <a:lnTo>
                  <a:pt x="750" y="2000"/>
                </a:lnTo>
                <a:lnTo>
                  <a:pt x="750" y="2750"/>
                </a:lnTo>
                <a:lnTo>
                  <a:pt x="500" y="2750"/>
                </a:lnTo>
                <a:close/>
                <a:moveTo>
                  <a:pt x="500" y="4250"/>
                </a:moveTo>
                <a:lnTo>
                  <a:pt x="500" y="3250"/>
                </a:lnTo>
                <a:lnTo>
                  <a:pt x="3500" y="3250"/>
                </a:lnTo>
                <a:lnTo>
                  <a:pt x="3500" y="4250"/>
                </a:lnTo>
                <a:lnTo>
                  <a:pt x="3250" y="4250"/>
                </a:lnTo>
                <a:lnTo>
                  <a:pt x="3250" y="3500"/>
                </a:lnTo>
                <a:lnTo>
                  <a:pt x="750" y="3500"/>
                </a:lnTo>
                <a:lnTo>
                  <a:pt x="750" y="4250"/>
                </a:lnTo>
                <a:lnTo>
                  <a:pt x="500" y="4250"/>
                </a:lnTo>
                <a:close/>
                <a:moveTo>
                  <a:pt x="500" y="5750"/>
                </a:moveTo>
                <a:lnTo>
                  <a:pt x="500" y="4750"/>
                </a:lnTo>
                <a:lnTo>
                  <a:pt x="3500" y="4750"/>
                </a:lnTo>
                <a:lnTo>
                  <a:pt x="3500" y="5750"/>
                </a:lnTo>
                <a:lnTo>
                  <a:pt x="3250" y="5750"/>
                </a:lnTo>
                <a:lnTo>
                  <a:pt x="3250" y="5000"/>
                </a:lnTo>
                <a:lnTo>
                  <a:pt x="750" y="5000"/>
                </a:lnTo>
                <a:lnTo>
                  <a:pt x="750" y="5750"/>
                </a:lnTo>
                <a:lnTo>
                  <a:pt x="500" y="57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a:p>
        </p:txBody>
      </p:sp>
      <p:cxnSp>
        <p:nvCxnSpPr>
          <p:cNvPr id="86" name="Elbow Connector 126">
            <a:extLst>
              <a:ext uri="{FF2B5EF4-FFF2-40B4-BE49-F238E27FC236}">
                <a16:creationId xmlns:a16="http://schemas.microsoft.com/office/drawing/2014/main" id="{997FCA65-0FE3-49FF-8C99-7314C719FE7F}"/>
              </a:ext>
            </a:extLst>
          </p:cNvPr>
          <p:cNvCxnSpPr>
            <a:endCxn id="38" idx="0"/>
          </p:cNvCxnSpPr>
          <p:nvPr/>
        </p:nvCxnSpPr>
        <p:spPr>
          <a:xfrm rot="16200000" flipH="1">
            <a:off x="1634492" y="2795707"/>
            <a:ext cx="161915" cy="1227454"/>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Elbow Connector 127">
            <a:extLst>
              <a:ext uri="{FF2B5EF4-FFF2-40B4-BE49-F238E27FC236}">
                <a16:creationId xmlns:a16="http://schemas.microsoft.com/office/drawing/2014/main" id="{5A46AD84-8786-4E9C-9F47-66CEB306D8E7}"/>
              </a:ext>
            </a:extLst>
          </p:cNvPr>
          <p:cNvCxnSpPr>
            <a:endCxn id="38" idx="0"/>
          </p:cNvCxnSpPr>
          <p:nvPr/>
        </p:nvCxnSpPr>
        <p:spPr>
          <a:xfrm rot="5400000">
            <a:off x="2337194" y="3320650"/>
            <a:ext cx="161725" cy="1777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Elbow Connector 128">
            <a:extLst>
              <a:ext uri="{FF2B5EF4-FFF2-40B4-BE49-F238E27FC236}">
                <a16:creationId xmlns:a16="http://schemas.microsoft.com/office/drawing/2014/main" id="{976C65A8-DA7B-4005-9EDB-49E6BF762451}"/>
              </a:ext>
            </a:extLst>
          </p:cNvPr>
          <p:cNvCxnSpPr>
            <a:endCxn id="39" idx="0"/>
          </p:cNvCxnSpPr>
          <p:nvPr/>
        </p:nvCxnSpPr>
        <p:spPr>
          <a:xfrm rot="5400000">
            <a:off x="4054415" y="2933990"/>
            <a:ext cx="162895" cy="95224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Elbow Connector 129">
            <a:extLst>
              <a:ext uri="{FF2B5EF4-FFF2-40B4-BE49-F238E27FC236}">
                <a16:creationId xmlns:a16="http://schemas.microsoft.com/office/drawing/2014/main" id="{3E072B05-3CFE-4EEE-B8FE-B382BFBF5BCF}"/>
              </a:ext>
            </a:extLst>
          </p:cNvPr>
          <p:cNvCxnSpPr>
            <a:endCxn id="39" idx="0"/>
          </p:cNvCxnSpPr>
          <p:nvPr/>
        </p:nvCxnSpPr>
        <p:spPr>
          <a:xfrm rot="5400000">
            <a:off x="3703143" y="3285263"/>
            <a:ext cx="162895" cy="24970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Elbow Connector 130">
            <a:extLst>
              <a:ext uri="{FF2B5EF4-FFF2-40B4-BE49-F238E27FC236}">
                <a16:creationId xmlns:a16="http://schemas.microsoft.com/office/drawing/2014/main" id="{0C5D5201-EC72-47BF-810C-683EB151E43B}"/>
              </a:ext>
            </a:extLst>
          </p:cNvPr>
          <p:cNvCxnSpPr>
            <a:endCxn id="38" idx="0"/>
          </p:cNvCxnSpPr>
          <p:nvPr/>
        </p:nvCxnSpPr>
        <p:spPr>
          <a:xfrm rot="5400000">
            <a:off x="2688466" y="2969379"/>
            <a:ext cx="161725" cy="88030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Elbow Connector 131">
            <a:extLst>
              <a:ext uri="{FF2B5EF4-FFF2-40B4-BE49-F238E27FC236}">
                <a16:creationId xmlns:a16="http://schemas.microsoft.com/office/drawing/2014/main" id="{784A7446-2FFF-43BC-96E6-6A89A51C1508}"/>
              </a:ext>
            </a:extLst>
          </p:cNvPr>
          <p:cNvCxnSpPr>
            <a:endCxn id="38" idx="0"/>
          </p:cNvCxnSpPr>
          <p:nvPr/>
        </p:nvCxnSpPr>
        <p:spPr>
          <a:xfrm rot="16200000" flipH="1">
            <a:off x="1985921" y="3147137"/>
            <a:ext cx="161725" cy="52478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Elbow Connector 133">
            <a:extLst>
              <a:ext uri="{FF2B5EF4-FFF2-40B4-BE49-F238E27FC236}">
                <a16:creationId xmlns:a16="http://schemas.microsoft.com/office/drawing/2014/main" id="{DD5F89F6-1ADD-4082-8A76-25D6EAB9F3F6}"/>
              </a:ext>
            </a:extLst>
          </p:cNvPr>
          <p:cNvCxnSpPr>
            <a:stCxn id="66" idx="2"/>
          </p:cNvCxnSpPr>
          <p:nvPr/>
        </p:nvCxnSpPr>
        <p:spPr>
          <a:xfrm rot="5400000">
            <a:off x="5485624" y="4538120"/>
            <a:ext cx="167228" cy="14099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Elbow Connector 134">
            <a:extLst>
              <a:ext uri="{FF2B5EF4-FFF2-40B4-BE49-F238E27FC236}">
                <a16:creationId xmlns:a16="http://schemas.microsoft.com/office/drawing/2014/main" id="{50666385-27CC-4A02-AC12-277C9203B873}"/>
              </a:ext>
            </a:extLst>
          </p:cNvPr>
          <p:cNvCxnSpPr>
            <a:stCxn id="37" idx="2"/>
          </p:cNvCxnSpPr>
          <p:nvPr/>
        </p:nvCxnSpPr>
        <p:spPr>
          <a:xfrm rot="16200000" flipH="1">
            <a:off x="4418202" y="4399284"/>
            <a:ext cx="167228" cy="41866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176F369-E35E-49E8-BEF6-45424BAB4673}"/>
              </a:ext>
            </a:extLst>
          </p:cNvPr>
          <p:cNvSpPr txBox="1"/>
          <p:nvPr/>
        </p:nvSpPr>
        <p:spPr>
          <a:xfrm>
            <a:off x="7834099" y="3112217"/>
            <a:ext cx="588955" cy="21645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solidFill>
                  <a:schemeClr val="bg1"/>
                </a:solidFill>
              </a:rPr>
              <a:t>Models</a:t>
            </a:r>
          </a:p>
        </p:txBody>
      </p:sp>
      <p:cxnSp>
        <p:nvCxnSpPr>
          <p:cNvPr id="95" name="Elbow Connector 140">
            <a:extLst>
              <a:ext uri="{FF2B5EF4-FFF2-40B4-BE49-F238E27FC236}">
                <a16:creationId xmlns:a16="http://schemas.microsoft.com/office/drawing/2014/main" id="{AE5C9EDC-097F-4B1E-A9CD-648589272B0D}"/>
              </a:ext>
            </a:extLst>
          </p:cNvPr>
          <p:cNvCxnSpPr>
            <a:endCxn id="67" idx="0"/>
          </p:cNvCxnSpPr>
          <p:nvPr/>
        </p:nvCxnSpPr>
        <p:spPr>
          <a:xfrm rot="5400000">
            <a:off x="6416782" y="3213388"/>
            <a:ext cx="183688" cy="41424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D3DF47F-3C42-45C9-B002-8E1705120D56}"/>
              </a:ext>
            </a:extLst>
          </p:cNvPr>
          <p:cNvSpPr txBox="1"/>
          <p:nvPr/>
        </p:nvSpPr>
        <p:spPr>
          <a:xfrm>
            <a:off x="2916291" y="3112217"/>
            <a:ext cx="588955" cy="21645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t>Annotation</a:t>
            </a:r>
          </a:p>
          <a:p>
            <a:r>
              <a:rPr lang="en-GB" sz="650"/>
              <a:t>Tools</a:t>
            </a:r>
          </a:p>
        </p:txBody>
      </p:sp>
      <p:sp>
        <p:nvSpPr>
          <p:cNvPr id="97" name="TextBox 96">
            <a:extLst>
              <a:ext uri="{FF2B5EF4-FFF2-40B4-BE49-F238E27FC236}">
                <a16:creationId xmlns:a16="http://schemas.microsoft.com/office/drawing/2014/main" id="{5AB0EDEB-5AB7-4A55-A205-E793ABCAAD37}"/>
              </a:ext>
            </a:extLst>
          </p:cNvPr>
          <p:cNvSpPr txBox="1"/>
          <p:nvPr/>
        </p:nvSpPr>
        <p:spPr>
          <a:xfrm>
            <a:off x="5023922" y="3112217"/>
            <a:ext cx="588955" cy="21645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t>Models</a:t>
            </a:r>
          </a:p>
        </p:txBody>
      </p:sp>
      <p:cxnSp>
        <p:nvCxnSpPr>
          <p:cNvPr id="98" name="Elbow Connector 158">
            <a:extLst>
              <a:ext uri="{FF2B5EF4-FFF2-40B4-BE49-F238E27FC236}">
                <a16:creationId xmlns:a16="http://schemas.microsoft.com/office/drawing/2014/main" id="{20536FC3-7F53-4950-AAF3-54F8CB97A8B6}"/>
              </a:ext>
            </a:extLst>
          </p:cNvPr>
          <p:cNvCxnSpPr>
            <a:endCxn id="38" idx="0"/>
          </p:cNvCxnSpPr>
          <p:nvPr/>
        </p:nvCxnSpPr>
        <p:spPr>
          <a:xfrm rot="16200000" flipH="1">
            <a:off x="1985921" y="3147137"/>
            <a:ext cx="161725" cy="52478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Elbow Connector 160">
            <a:extLst>
              <a:ext uri="{FF2B5EF4-FFF2-40B4-BE49-F238E27FC236}">
                <a16:creationId xmlns:a16="http://schemas.microsoft.com/office/drawing/2014/main" id="{57C71ABF-C6FD-4C8F-8BE6-4991AF4BA5C6}"/>
              </a:ext>
            </a:extLst>
          </p:cNvPr>
          <p:cNvCxnSpPr>
            <a:endCxn id="67" idx="0"/>
          </p:cNvCxnSpPr>
          <p:nvPr/>
        </p:nvCxnSpPr>
        <p:spPr>
          <a:xfrm rot="5400000">
            <a:off x="6768054" y="2862117"/>
            <a:ext cx="183688" cy="111678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1062A58-2D37-4F80-85F9-7EA5BCE585B9}"/>
              </a:ext>
            </a:extLst>
          </p:cNvPr>
          <p:cNvSpPr txBox="1"/>
          <p:nvPr/>
        </p:nvSpPr>
        <p:spPr>
          <a:xfrm>
            <a:off x="808410" y="3112217"/>
            <a:ext cx="589206" cy="21626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200">
                <a:solidFill>
                  <a:schemeClr val="tx1"/>
                </a:solidFill>
              </a:defRPr>
            </a:lvl1pPr>
          </a:lstStyle>
          <a:p>
            <a:r>
              <a:rPr lang="en-GB" sz="650"/>
              <a:t>ML</a:t>
            </a:r>
          </a:p>
          <a:p>
            <a:r>
              <a:rPr lang="en-GB" sz="650"/>
              <a:t>Frameworks</a:t>
            </a:r>
          </a:p>
        </p:txBody>
      </p:sp>
      <p:cxnSp>
        <p:nvCxnSpPr>
          <p:cNvPr id="101" name="Elbow Connector 164">
            <a:extLst>
              <a:ext uri="{FF2B5EF4-FFF2-40B4-BE49-F238E27FC236}">
                <a16:creationId xmlns:a16="http://schemas.microsoft.com/office/drawing/2014/main" id="{E0991860-ACAE-4549-9572-9CED3FCE0D4E}"/>
              </a:ext>
            </a:extLst>
          </p:cNvPr>
          <p:cNvCxnSpPr>
            <a:endCxn id="67" idx="0"/>
          </p:cNvCxnSpPr>
          <p:nvPr/>
        </p:nvCxnSpPr>
        <p:spPr>
          <a:xfrm rot="5400000">
            <a:off x="7119327" y="2510843"/>
            <a:ext cx="183688" cy="181933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C656AEF5-028E-4537-9154-D1B6063CB350}"/>
              </a:ext>
            </a:extLst>
          </p:cNvPr>
          <p:cNvSpPr txBox="1"/>
          <p:nvPr/>
        </p:nvSpPr>
        <p:spPr>
          <a:xfrm>
            <a:off x="5726465" y="3112217"/>
            <a:ext cx="588955" cy="216450"/>
          </a:xfrm>
          <a:prstGeom prst="hexagon">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a:solidFill>
                  <a:schemeClr val="bg1"/>
                </a:solidFill>
              </a:rPr>
              <a:t>Experiments</a:t>
            </a:r>
          </a:p>
        </p:txBody>
      </p:sp>
      <p:sp>
        <p:nvSpPr>
          <p:cNvPr id="103" name="TextBox 102">
            <a:extLst>
              <a:ext uri="{FF2B5EF4-FFF2-40B4-BE49-F238E27FC236}">
                <a16:creationId xmlns:a16="http://schemas.microsoft.com/office/drawing/2014/main" id="{DE5F41B1-EE5A-4513-9AF2-863FAB009C42}"/>
              </a:ext>
            </a:extLst>
          </p:cNvPr>
          <p:cNvSpPr txBox="1"/>
          <p:nvPr/>
        </p:nvSpPr>
        <p:spPr>
          <a:xfrm>
            <a:off x="2842006" y="4692232"/>
            <a:ext cx="587925" cy="216450"/>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t>Evaluation</a:t>
            </a:r>
          </a:p>
        </p:txBody>
      </p:sp>
      <p:sp>
        <p:nvSpPr>
          <p:cNvPr id="104" name="TextBox 103">
            <a:extLst>
              <a:ext uri="{FF2B5EF4-FFF2-40B4-BE49-F238E27FC236}">
                <a16:creationId xmlns:a16="http://schemas.microsoft.com/office/drawing/2014/main" id="{8D5E19EF-1E7C-4D09-9549-A4A61EA7CDBD}"/>
              </a:ext>
            </a:extLst>
          </p:cNvPr>
          <p:cNvSpPr txBox="1"/>
          <p:nvPr/>
        </p:nvSpPr>
        <p:spPr>
          <a:xfrm>
            <a:off x="6779958" y="4692232"/>
            <a:ext cx="587925" cy="216450"/>
          </a:xfrm>
          <a:prstGeom prst="hexagon">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solidFill>
                  <a:schemeClr val="bg1"/>
                </a:solidFill>
              </a:rPr>
              <a:t>Dashboards</a:t>
            </a:r>
          </a:p>
        </p:txBody>
      </p:sp>
      <p:sp>
        <p:nvSpPr>
          <p:cNvPr id="105" name="TextBox 104">
            <a:extLst>
              <a:ext uri="{FF2B5EF4-FFF2-40B4-BE49-F238E27FC236}">
                <a16:creationId xmlns:a16="http://schemas.microsoft.com/office/drawing/2014/main" id="{1D63B2F1-8B8A-465E-9A50-EEA53DD00832}"/>
              </a:ext>
            </a:extLst>
          </p:cNvPr>
          <p:cNvSpPr txBox="1"/>
          <p:nvPr/>
        </p:nvSpPr>
        <p:spPr>
          <a:xfrm>
            <a:off x="7567547" y="4692232"/>
            <a:ext cx="587925" cy="216450"/>
          </a:xfrm>
          <a:prstGeom prst="hexagon">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solidFill>
                  <a:schemeClr val="bg1"/>
                </a:solidFill>
              </a:rPr>
              <a:t>Re-Training</a:t>
            </a:r>
          </a:p>
          <a:p>
            <a:r>
              <a:rPr lang="en-GB" sz="650">
                <a:solidFill>
                  <a:schemeClr val="bg1"/>
                </a:solidFill>
              </a:rPr>
              <a:t>Trigger</a:t>
            </a:r>
          </a:p>
        </p:txBody>
      </p:sp>
      <p:cxnSp>
        <p:nvCxnSpPr>
          <p:cNvPr id="106" name="Elbow Connector 174">
            <a:extLst>
              <a:ext uri="{FF2B5EF4-FFF2-40B4-BE49-F238E27FC236}">
                <a16:creationId xmlns:a16="http://schemas.microsoft.com/office/drawing/2014/main" id="{4394BD10-035B-4A35-8852-4906D7FE0BB8}"/>
              </a:ext>
            </a:extLst>
          </p:cNvPr>
          <p:cNvCxnSpPr>
            <a:stCxn id="36" idx="2"/>
          </p:cNvCxnSpPr>
          <p:nvPr/>
        </p:nvCxnSpPr>
        <p:spPr>
          <a:xfrm rot="5400000">
            <a:off x="2192776" y="3893018"/>
            <a:ext cx="167228" cy="143120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4E4C8F4-362B-4E17-9E8B-D8837210221F}"/>
              </a:ext>
            </a:extLst>
          </p:cNvPr>
          <p:cNvSpPr txBox="1"/>
          <p:nvPr/>
        </p:nvSpPr>
        <p:spPr>
          <a:xfrm>
            <a:off x="1266826" y="4692232"/>
            <a:ext cx="587925" cy="216450"/>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t>Pre</a:t>
            </a:r>
          </a:p>
          <a:p>
            <a:r>
              <a:rPr lang="en-GB" sz="650"/>
              <a:t>Processing</a:t>
            </a:r>
          </a:p>
        </p:txBody>
      </p:sp>
      <p:cxnSp>
        <p:nvCxnSpPr>
          <p:cNvPr id="108" name="Elbow Connector 181">
            <a:extLst>
              <a:ext uri="{FF2B5EF4-FFF2-40B4-BE49-F238E27FC236}">
                <a16:creationId xmlns:a16="http://schemas.microsoft.com/office/drawing/2014/main" id="{B888485D-7DE9-4FA8-A190-2E196D1D8F80}"/>
              </a:ext>
            </a:extLst>
          </p:cNvPr>
          <p:cNvCxnSpPr>
            <a:stCxn id="9" idx="2"/>
          </p:cNvCxnSpPr>
          <p:nvPr/>
        </p:nvCxnSpPr>
        <p:spPr>
          <a:xfrm rot="16200000" flipH="1">
            <a:off x="7346629" y="4174771"/>
            <a:ext cx="140666" cy="89425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7326D4E3-080A-4481-88F7-A9DC9AF02106}"/>
              </a:ext>
            </a:extLst>
          </p:cNvPr>
          <p:cNvSpPr txBox="1"/>
          <p:nvPr/>
        </p:nvSpPr>
        <p:spPr>
          <a:xfrm>
            <a:off x="4417187" y="4692232"/>
            <a:ext cx="587925" cy="216450"/>
          </a:xfrm>
          <a:prstGeom prst="hexagon">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solidFill>
                  <a:schemeClr val="bg1"/>
                </a:solidFill>
              </a:rPr>
              <a:t>Scalable</a:t>
            </a:r>
          </a:p>
          <a:p>
            <a:r>
              <a:rPr lang="en-GB" sz="650">
                <a:solidFill>
                  <a:schemeClr val="bg1"/>
                </a:solidFill>
              </a:rPr>
              <a:t>Infrastructure</a:t>
            </a:r>
          </a:p>
        </p:txBody>
      </p:sp>
      <p:cxnSp>
        <p:nvCxnSpPr>
          <p:cNvPr id="110" name="Elbow Connector 190">
            <a:extLst>
              <a:ext uri="{FF2B5EF4-FFF2-40B4-BE49-F238E27FC236}">
                <a16:creationId xmlns:a16="http://schemas.microsoft.com/office/drawing/2014/main" id="{9572CBD9-D671-4766-ABBE-708078FBEA18}"/>
              </a:ext>
            </a:extLst>
          </p:cNvPr>
          <p:cNvCxnSpPr>
            <a:stCxn id="37" idx="2"/>
          </p:cNvCxnSpPr>
          <p:nvPr/>
        </p:nvCxnSpPr>
        <p:spPr>
          <a:xfrm rot="5400000">
            <a:off x="4024408" y="4424157"/>
            <a:ext cx="167228" cy="36892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Elbow Connector 193">
            <a:extLst>
              <a:ext uri="{FF2B5EF4-FFF2-40B4-BE49-F238E27FC236}">
                <a16:creationId xmlns:a16="http://schemas.microsoft.com/office/drawing/2014/main" id="{A8C66417-B3C5-440A-9B52-6162DA1E72A7}"/>
              </a:ext>
            </a:extLst>
          </p:cNvPr>
          <p:cNvCxnSpPr>
            <a:stCxn id="66" idx="2"/>
          </p:cNvCxnSpPr>
          <p:nvPr/>
        </p:nvCxnSpPr>
        <p:spPr>
          <a:xfrm rot="16200000" flipH="1">
            <a:off x="5879419" y="4285320"/>
            <a:ext cx="167228" cy="64659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B4AF1CA1-4DE8-4778-ADB1-3E0179503EDE}"/>
              </a:ext>
            </a:extLst>
          </p:cNvPr>
          <p:cNvSpPr txBox="1"/>
          <p:nvPr/>
        </p:nvSpPr>
        <p:spPr>
          <a:xfrm>
            <a:off x="2054416" y="4692232"/>
            <a:ext cx="587925" cy="216450"/>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t>Continuous</a:t>
            </a:r>
          </a:p>
          <a:p>
            <a:r>
              <a:rPr lang="en-GB" sz="650"/>
              <a:t>Training (CT)</a:t>
            </a:r>
          </a:p>
        </p:txBody>
      </p:sp>
      <p:cxnSp>
        <p:nvCxnSpPr>
          <p:cNvPr id="113" name="Elbow Connector 204">
            <a:extLst>
              <a:ext uri="{FF2B5EF4-FFF2-40B4-BE49-F238E27FC236}">
                <a16:creationId xmlns:a16="http://schemas.microsoft.com/office/drawing/2014/main" id="{7B692B34-EF2B-42F9-8A47-6183F61142DE}"/>
              </a:ext>
            </a:extLst>
          </p:cNvPr>
          <p:cNvCxnSpPr>
            <a:endCxn id="36" idx="2"/>
          </p:cNvCxnSpPr>
          <p:nvPr/>
        </p:nvCxnSpPr>
        <p:spPr>
          <a:xfrm rot="5400000" flipH="1" flipV="1">
            <a:off x="2586571" y="4286814"/>
            <a:ext cx="167228" cy="64361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Elbow Connector 205">
            <a:extLst>
              <a:ext uri="{FF2B5EF4-FFF2-40B4-BE49-F238E27FC236}">
                <a16:creationId xmlns:a16="http://schemas.microsoft.com/office/drawing/2014/main" id="{FD8FEF86-4CC2-4BE7-AC61-174BC9013C0E}"/>
              </a:ext>
            </a:extLst>
          </p:cNvPr>
          <p:cNvCxnSpPr>
            <a:stCxn id="36" idx="2"/>
          </p:cNvCxnSpPr>
          <p:nvPr/>
        </p:nvCxnSpPr>
        <p:spPr>
          <a:xfrm rot="16200000" flipH="1">
            <a:off x="2980366" y="4536628"/>
            <a:ext cx="167228" cy="14397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Elbow Connector 235">
            <a:extLst>
              <a:ext uri="{FF2B5EF4-FFF2-40B4-BE49-F238E27FC236}">
                <a16:creationId xmlns:a16="http://schemas.microsoft.com/office/drawing/2014/main" id="{91F44347-82C9-4B32-81C8-1E5C26A9562E}"/>
              </a:ext>
            </a:extLst>
          </p:cNvPr>
          <p:cNvCxnSpPr>
            <a:endCxn id="39" idx="0"/>
          </p:cNvCxnSpPr>
          <p:nvPr/>
        </p:nvCxnSpPr>
        <p:spPr>
          <a:xfrm rot="5400000">
            <a:off x="4405687" y="2582719"/>
            <a:ext cx="162895" cy="165479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357">
            <a:extLst>
              <a:ext uri="{FF2B5EF4-FFF2-40B4-BE49-F238E27FC236}">
                <a16:creationId xmlns:a16="http://schemas.microsoft.com/office/drawing/2014/main" id="{97C0CD5A-D506-4ED2-A589-AD18A7D886CE}"/>
              </a:ext>
            </a:extLst>
          </p:cNvPr>
          <p:cNvCxnSpPr>
            <a:stCxn id="9" idx="2"/>
          </p:cNvCxnSpPr>
          <p:nvPr/>
        </p:nvCxnSpPr>
        <p:spPr>
          <a:xfrm rot="16200000" flipH="1">
            <a:off x="6952835" y="4568566"/>
            <a:ext cx="140666" cy="1066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343454A-F685-4EEA-B394-95FB23DC9F33}"/>
              </a:ext>
            </a:extLst>
          </p:cNvPr>
          <p:cNvSpPr txBox="1"/>
          <p:nvPr/>
        </p:nvSpPr>
        <p:spPr>
          <a:xfrm>
            <a:off x="3629597" y="4692232"/>
            <a:ext cx="587925" cy="216450"/>
          </a:xfrm>
          <a:prstGeom prst="hexagon">
            <a:avLst/>
          </a:pr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a:t>Hyper</a:t>
            </a:r>
          </a:p>
          <a:p>
            <a:r>
              <a:rPr lang="en-GB" sz="650"/>
              <a:t>Parameter</a:t>
            </a:r>
          </a:p>
        </p:txBody>
      </p:sp>
      <p:cxnSp>
        <p:nvCxnSpPr>
          <p:cNvPr id="118" name="Elbow Connector 425">
            <a:extLst>
              <a:ext uri="{FF2B5EF4-FFF2-40B4-BE49-F238E27FC236}">
                <a16:creationId xmlns:a16="http://schemas.microsoft.com/office/drawing/2014/main" id="{B68D32B1-9662-4DBA-B118-BEF23F523B6E}"/>
              </a:ext>
            </a:extLst>
          </p:cNvPr>
          <p:cNvCxnSpPr>
            <a:endCxn id="40" idx="0"/>
          </p:cNvCxnSpPr>
          <p:nvPr/>
        </p:nvCxnSpPr>
        <p:spPr>
          <a:xfrm rot="5400000">
            <a:off x="5405907" y="2877771"/>
            <a:ext cx="164140" cy="1065934"/>
          </a:xfrm>
          <a:prstGeom prst="bentConnector3">
            <a:avLst>
              <a:gd name="adj1" fmla="val 7640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9" name="Picture 128">
            <a:extLst>
              <a:ext uri="{FF2B5EF4-FFF2-40B4-BE49-F238E27FC236}">
                <a16:creationId xmlns:a16="http://schemas.microsoft.com/office/drawing/2014/main" id="{F5D9802B-94E5-4A82-990D-EAB964041ED4}"/>
              </a:ext>
            </a:extLst>
          </p:cNvPr>
          <p:cNvPicPr>
            <a:picLocks noChangeAspect="1"/>
          </p:cNvPicPr>
          <p:nvPr/>
        </p:nvPicPr>
        <p:blipFill>
          <a:blip r:embed="rId7"/>
          <a:stretch>
            <a:fillRect/>
          </a:stretch>
        </p:blipFill>
        <p:spPr>
          <a:xfrm>
            <a:off x="1484975" y="2099112"/>
            <a:ext cx="638833" cy="108394"/>
          </a:xfrm>
          <a:prstGeom prst="rect">
            <a:avLst/>
          </a:prstGeom>
        </p:spPr>
      </p:pic>
      <p:pic>
        <p:nvPicPr>
          <p:cNvPr id="130" name="Picture 129">
            <a:extLst>
              <a:ext uri="{FF2B5EF4-FFF2-40B4-BE49-F238E27FC236}">
                <a16:creationId xmlns:a16="http://schemas.microsoft.com/office/drawing/2014/main" id="{24C6DA43-575D-4C4D-B8EA-4955AE6E66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3645" y="2787436"/>
            <a:ext cx="604072" cy="274578"/>
          </a:xfrm>
          <a:prstGeom prst="rect">
            <a:avLst/>
          </a:prstGeom>
        </p:spPr>
      </p:pic>
      <p:pic>
        <p:nvPicPr>
          <p:cNvPr id="132" name="Picture 131">
            <a:extLst>
              <a:ext uri="{FF2B5EF4-FFF2-40B4-BE49-F238E27FC236}">
                <a16:creationId xmlns:a16="http://schemas.microsoft.com/office/drawing/2014/main" id="{F0F3D078-DBA9-4DE9-866C-3C068803EA15}"/>
              </a:ext>
            </a:extLst>
          </p:cNvPr>
          <p:cNvPicPr>
            <a:picLocks noChangeAspect="1"/>
          </p:cNvPicPr>
          <p:nvPr/>
        </p:nvPicPr>
        <p:blipFill>
          <a:blip r:embed="rId9"/>
          <a:stretch>
            <a:fillRect/>
          </a:stretch>
        </p:blipFill>
        <p:spPr>
          <a:xfrm>
            <a:off x="1647598" y="2251024"/>
            <a:ext cx="313586" cy="225992"/>
          </a:xfrm>
          <a:prstGeom prst="rect">
            <a:avLst/>
          </a:prstGeom>
        </p:spPr>
      </p:pic>
      <p:pic>
        <p:nvPicPr>
          <p:cNvPr id="133" name="Picture 132">
            <a:extLst>
              <a:ext uri="{FF2B5EF4-FFF2-40B4-BE49-F238E27FC236}">
                <a16:creationId xmlns:a16="http://schemas.microsoft.com/office/drawing/2014/main" id="{4AE3BCAC-B1DF-4F01-9BE0-7DA9CED27D50}"/>
              </a:ext>
            </a:extLst>
          </p:cNvPr>
          <p:cNvPicPr>
            <a:picLocks noChangeAspect="1"/>
          </p:cNvPicPr>
          <p:nvPr/>
        </p:nvPicPr>
        <p:blipFill>
          <a:blip r:embed="rId10"/>
          <a:stretch>
            <a:fillRect/>
          </a:stretch>
        </p:blipFill>
        <p:spPr>
          <a:xfrm>
            <a:off x="1630375" y="2520975"/>
            <a:ext cx="364361" cy="255053"/>
          </a:xfrm>
          <a:prstGeom prst="rect">
            <a:avLst/>
          </a:prstGeom>
        </p:spPr>
      </p:pic>
      <p:pic>
        <p:nvPicPr>
          <p:cNvPr id="134" name="Picture 133">
            <a:extLst>
              <a:ext uri="{FF2B5EF4-FFF2-40B4-BE49-F238E27FC236}">
                <a16:creationId xmlns:a16="http://schemas.microsoft.com/office/drawing/2014/main" id="{C5613A3B-9ED3-49AF-AB22-83AC2A51227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94681" y="2844598"/>
            <a:ext cx="195651" cy="195651"/>
          </a:xfrm>
          <a:prstGeom prst="rect">
            <a:avLst/>
          </a:prstGeom>
        </p:spPr>
      </p:pic>
      <p:pic>
        <p:nvPicPr>
          <p:cNvPr id="135" name="Picture 134">
            <a:extLst>
              <a:ext uri="{FF2B5EF4-FFF2-40B4-BE49-F238E27FC236}">
                <a16:creationId xmlns:a16="http://schemas.microsoft.com/office/drawing/2014/main" id="{ABB71A56-8EE9-4909-8D1F-B74C80EC6F3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59152" y="2482186"/>
            <a:ext cx="266706" cy="266706"/>
          </a:xfrm>
          <a:prstGeom prst="rect">
            <a:avLst/>
          </a:prstGeom>
        </p:spPr>
      </p:pic>
      <p:pic>
        <p:nvPicPr>
          <p:cNvPr id="151" name="Picture 150">
            <a:extLst>
              <a:ext uri="{FF2B5EF4-FFF2-40B4-BE49-F238E27FC236}">
                <a16:creationId xmlns:a16="http://schemas.microsoft.com/office/drawing/2014/main" id="{53F11337-1189-410C-9C05-46B4CA63F8B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674974" y="2600145"/>
            <a:ext cx="733855" cy="137083"/>
          </a:xfrm>
          <a:prstGeom prst="rect">
            <a:avLst/>
          </a:prstGeom>
        </p:spPr>
      </p:pic>
      <p:pic>
        <p:nvPicPr>
          <p:cNvPr id="154" name="Picture 153">
            <a:extLst>
              <a:ext uri="{FF2B5EF4-FFF2-40B4-BE49-F238E27FC236}">
                <a16:creationId xmlns:a16="http://schemas.microsoft.com/office/drawing/2014/main" id="{0A36F2EC-3594-4BEC-979B-AE53A09E95B2}"/>
              </a:ext>
            </a:extLst>
          </p:cNvPr>
          <p:cNvPicPr>
            <a:picLocks noChangeAspect="1"/>
          </p:cNvPicPr>
          <p:nvPr/>
        </p:nvPicPr>
        <p:blipFill>
          <a:blip r:embed="rId14"/>
          <a:stretch>
            <a:fillRect/>
          </a:stretch>
        </p:blipFill>
        <p:spPr>
          <a:xfrm>
            <a:off x="5760823" y="2320679"/>
            <a:ext cx="525507" cy="228181"/>
          </a:xfrm>
          <a:prstGeom prst="rect">
            <a:avLst/>
          </a:prstGeom>
        </p:spPr>
      </p:pic>
      <p:pic>
        <p:nvPicPr>
          <p:cNvPr id="155" name="Picture 154">
            <a:extLst>
              <a:ext uri="{FF2B5EF4-FFF2-40B4-BE49-F238E27FC236}">
                <a16:creationId xmlns:a16="http://schemas.microsoft.com/office/drawing/2014/main" id="{A462EBDE-813F-4B2F-9466-D982F0ED9B5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74736" y="5279909"/>
            <a:ext cx="472563" cy="271886"/>
          </a:xfrm>
          <a:prstGeom prst="rect">
            <a:avLst/>
          </a:prstGeom>
        </p:spPr>
      </p:pic>
      <p:pic>
        <p:nvPicPr>
          <p:cNvPr id="156" name="Picture 155">
            <a:extLst>
              <a:ext uri="{FF2B5EF4-FFF2-40B4-BE49-F238E27FC236}">
                <a16:creationId xmlns:a16="http://schemas.microsoft.com/office/drawing/2014/main" id="{60CAC4A4-DACC-4F8D-B6AE-851BC91D1CB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626699" y="1950128"/>
            <a:ext cx="696050" cy="391528"/>
          </a:xfrm>
          <a:prstGeom prst="rect">
            <a:avLst/>
          </a:prstGeom>
        </p:spPr>
      </p:pic>
      <p:pic>
        <p:nvPicPr>
          <p:cNvPr id="160" name="Picture 159">
            <a:extLst>
              <a:ext uri="{FF2B5EF4-FFF2-40B4-BE49-F238E27FC236}">
                <a16:creationId xmlns:a16="http://schemas.microsoft.com/office/drawing/2014/main" id="{C9EE69B4-27BD-49DC-BC3D-9CF51C32A2CC}"/>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57021"/>
          <a:stretch/>
        </p:blipFill>
        <p:spPr>
          <a:xfrm>
            <a:off x="4402278" y="2733501"/>
            <a:ext cx="404224" cy="358738"/>
          </a:xfrm>
          <a:prstGeom prst="rect">
            <a:avLst/>
          </a:prstGeom>
        </p:spPr>
      </p:pic>
      <p:pic>
        <p:nvPicPr>
          <p:cNvPr id="161" name="Picture 160">
            <a:extLst>
              <a:ext uri="{FF2B5EF4-FFF2-40B4-BE49-F238E27FC236}">
                <a16:creationId xmlns:a16="http://schemas.microsoft.com/office/drawing/2014/main" id="{C4EBC11B-1E85-4DDE-B431-A1DE961978E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11064" y="2370015"/>
            <a:ext cx="346907" cy="323491"/>
          </a:xfrm>
          <a:prstGeom prst="rect">
            <a:avLst/>
          </a:prstGeom>
        </p:spPr>
      </p:pic>
      <p:pic>
        <p:nvPicPr>
          <p:cNvPr id="163" name="Picture 162">
            <a:extLst>
              <a:ext uri="{FF2B5EF4-FFF2-40B4-BE49-F238E27FC236}">
                <a16:creationId xmlns:a16="http://schemas.microsoft.com/office/drawing/2014/main" id="{F3532281-42CF-4E09-B6F8-27365DFCF69C}"/>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2354" t="14445" r="13237" b="13889"/>
          <a:stretch/>
        </p:blipFill>
        <p:spPr>
          <a:xfrm>
            <a:off x="3715066" y="2407945"/>
            <a:ext cx="334505" cy="292056"/>
          </a:xfrm>
          <a:prstGeom prst="rect">
            <a:avLst/>
          </a:prstGeom>
        </p:spPr>
      </p:pic>
      <p:pic>
        <p:nvPicPr>
          <p:cNvPr id="164" name="Picture 163">
            <a:extLst>
              <a:ext uri="{FF2B5EF4-FFF2-40B4-BE49-F238E27FC236}">
                <a16:creationId xmlns:a16="http://schemas.microsoft.com/office/drawing/2014/main" id="{53FC0971-4E6F-4F8B-9975-A7517B039C08}"/>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1802" t="-2316" r="42976" b="2316"/>
          <a:stretch/>
        </p:blipFill>
        <p:spPr>
          <a:xfrm>
            <a:off x="3646170" y="2730320"/>
            <a:ext cx="519370" cy="358738"/>
          </a:xfrm>
          <a:prstGeom prst="rect">
            <a:avLst/>
          </a:prstGeom>
        </p:spPr>
      </p:pic>
      <p:pic>
        <p:nvPicPr>
          <p:cNvPr id="165" name="Picture 164">
            <a:extLst>
              <a:ext uri="{FF2B5EF4-FFF2-40B4-BE49-F238E27FC236}">
                <a16:creationId xmlns:a16="http://schemas.microsoft.com/office/drawing/2014/main" id="{3844FC4E-B61D-447A-BF34-47B0F18B210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117852" y="4987853"/>
            <a:ext cx="233716" cy="238390"/>
          </a:xfrm>
          <a:prstGeom prst="rect">
            <a:avLst/>
          </a:prstGeom>
        </p:spPr>
      </p:pic>
      <p:pic>
        <p:nvPicPr>
          <p:cNvPr id="166" name="Picture 165">
            <a:extLst>
              <a:ext uri="{FF2B5EF4-FFF2-40B4-BE49-F238E27FC236}">
                <a16:creationId xmlns:a16="http://schemas.microsoft.com/office/drawing/2014/main" id="{AA7849E7-5893-4692-8E87-0E940A44950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flipH="1">
            <a:off x="6815395" y="4993029"/>
            <a:ext cx="231674" cy="229743"/>
          </a:xfrm>
          <a:prstGeom prst="rect">
            <a:avLst/>
          </a:prstGeom>
        </p:spPr>
      </p:pic>
      <p:pic>
        <p:nvPicPr>
          <p:cNvPr id="171" name="Picture 170">
            <a:extLst>
              <a:ext uri="{FF2B5EF4-FFF2-40B4-BE49-F238E27FC236}">
                <a16:creationId xmlns:a16="http://schemas.microsoft.com/office/drawing/2014/main" id="{DE74CD1F-5341-4362-853D-93E357157613}"/>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13831" y="5002047"/>
            <a:ext cx="308210" cy="212051"/>
          </a:xfrm>
          <a:prstGeom prst="rect">
            <a:avLst/>
          </a:prstGeom>
        </p:spPr>
      </p:pic>
      <p:pic>
        <p:nvPicPr>
          <p:cNvPr id="173" name="Picture 172">
            <a:extLst>
              <a:ext uri="{FF2B5EF4-FFF2-40B4-BE49-F238E27FC236}">
                <a16:creationId xmlns:a16="http://schemas.microsoft.com/office/drawing/2014/main" id="{7469CCFA-9A2C-4E84-9C1C-BEC1C1492FCB}"/>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213808" y="4927331"/>
            <a:ext cx="683265" cy="384337"/>
          </a:xfrm>
          <a:prstGeom prst="rect">
            <a:avLst/>
          </a:prstGeom>
        </p:spPr>
      </p:pic>
      <p:pic>
        <p:nvPicPr>
          <p:cNvPr id="176" name="Picture 175">
            <a:extLst>
              <a:ext uri="{FF2B5EF4-FFF2-40B4-BE49-F238E27FC236}">
                <a16:creationId xmlns:a16="http://schemas.microsoft.com/office/drawing/2014/main" id="{DCB7B08B-32FA-4432-8120-6A6226D66D3A}"/>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57024" t="18680" r="24434" b="68653"/>
          <a:stretch/>
        </p:blipFill>
        <p:spPr>
          <a:xfrm>
            <a:off x="5047030" y="2839873"/>
            <a:ext cx="535001" cy="191867"/>
          </a:xfrm>
          <a:prstGeom prst="rect">
            <a:avLst/>
          </a:prstGeom>
        </p:spPr>
      </p:pic>
      <p:pic>
        <p:nvPicPr>
          <p:cNvPr id="180" name="Picture 179">
            <a:extLst>
              <a:ext uri="{FF2B5EF4-FFF2-40B4-BE49-F238E27FC236}">
                <a16:creationId xmlns:a16="http://schemas.microsoft.com/office/drawing/2014/main" id="{25550E2B-C2FE-46DE-9E55-B56985DC3693}"/>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803415" y="2240303"/>
            <a:ext cx="570386" cy="172498"/>
          </a:xfrm>
          <a:prstGeom prst="rect">
            <a:avLst/>
          </a:prstGeom>
        </p:spPr>
      </p:pic>
      <p:pic>
        <p:nvPicPr>
          <p:cNvPr id="181" name="Picture 180">
            <a:extLst>
              <a:ext uri="{FF2B5EF4-FFF2-40B4-BE49-F238E27FC236}">
                <a16:creationId xmlns:a16="http://schemas.microsoft.com/office/drawing/2014/main" id="{E8EE88D1-1E10-4755-BBD0-C3D121D32DC4}"/>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7749024" y="2376396"/>
            <a:ext cx="737568" cy="414882"/>
          </a:xfrm>
          <a:prstGeom prst="rect">
            <a:avLst/>
          </a:prstGeom>
        </p:spPr>
      </p:pic>
      <p:pic>
        <p:nvPicPr>
          <p:cNvPr id="183" name="Picture 182">
            <a:extLst>
              <a:ext uri="{FF2B5EF4-FFF2-40B4-BE49-F238E27FC236}">
                <a16:creationId xmlns:a16="http://schemas.microsoft.com/office/drawing/2014/main" id="{97448063-B6EC-4655-9EB5-A82FB130056C}"/>
              </a:ext>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76141" b="75851"/>
          <a:stretch/>
        </p:blipFill>
        <p:spPr>
          <a:xfrm>
            <a:off x="5080355" y="2457294"/>
            <a:ext cx="388357" cy="295111"/>
          </a:xfrm>
          <a:prstGeom prst="rect">
            <a:avLst/>
          </a:prstGeom>
        </p:spPr>
      </p:pic>
      <p:pic>
        <p:nvPicPr>
          <p:cNvPr id="185" name="Picture 184">
            <a:extLst>
              <a:ext uri="{FF2B5EF4-FFF2-40B4-BE49-F238E27FC236}">
                <a16:creationId xmlns:a16="http://schemas.microsoft.com/office/drawing/2014/main" id="{B88ABE0A-68E6-4B59-9FB0-CEBFCA7CBC0A}"/>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4539466" y="4962586"/>
            <a:ext cx="338096" cy="328335"/>
          </a:xfrm>
          <a:prstGeom prst="rect">
            <a:avLst/>
          </a:prstGeom>
        </p:spPr>
      </p:pic>
      <p:pic>
        <p:nvPicPr>
          <p:cNvPr id="186" name="Picture 185">
            <a:extLst>
              <a:ext uri="{FF2B5EF4-FFF2-40B4-BE49-F238E27FC236}">
                <a16:creationId xmlns:a16="http://schemas.microsoft.com/office/drawing/2014/main" id="{AB0513AB-E884-4E23-A9C1-E5E268C13B9C}"/>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6088093" y="5001921"/>
            <a:ext cx="352937" cy="292056"/>
          </a:xfrm>
          <a:prstGeom prst="rect">
            <a:avLst/>
          </a:prstGeom>
        </p:spPr>
      </p:pic>
      <p:pic>
        <p:nvPicPr>
          <p:cNvPr id="188" name="Picture 187">
            <a:extLst>
              <a:ext uri="{FF2B5EF4-FFF2-40B4-BE49-F238E27FC236}">
                <a16:creationId xmlns:a16="http://schemas.microsoft.com/office/drawing/2014/main" id="{9AB14AD1-7ED8-49C2-9813-E370A5B122C1}"/>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2170129" y="4981916"/>
            <a:ext cx="323284" cy="320225"/>
          </a:xfrm>
          <a:prstGeom prst="rect">
            <a:avLst/>
          </a:prstGeom>
        </p:spPr>
      </p:pic>
      <p:pic>
        <p:nvPicPr>
          <p:cNvPr id="190" name="Picture 189">
            <a:extLst>
              <a:ext uri="{FF2B5EF4-FFF2-40B4-BE49-F238E27FC236}">
                <a16:creationId xmlns:a16="http://schemas.microsoft.com/office/drawing/2014/main" id="{3FAF84F7-B127-484D-8FCC-23516CA5094C}"/>
              </a:ext>
            </a:extLst>
          </p:cNvPr>
          <p:cNvPicPr>
            <a:picLocks noChangeAspect="1"/>
          </p:cNvPicPr>
          <p:nvPr/>
        </p:nvPicPr>
        <p:blipFill rotWithShape="1">
          <a:blip r:embed="rId32"/>
          <a:srcRect t="10065" b="7202"/>
          <a:stretch/>
        </p:blipFill>
        <p:spPr>
          <a:xfrm>
            <a:off x="7175876" y="2776028"/>
            <a:ext cx="393603" cy="209658"/>
          </a:xfrm>
          <a:prstGeom prst="rect">
            <a:avLst/>
          </a:prstGeom>
        </p:spPr>
      </p:pic>
      <p:pic>
        <p:nvPicPr>
          <p:cNvPr id="191" name="Picture 190">
            <a:extLst>
              <a:ext uri="{FF2B5EF4-FFF2-40B4-BE49-F238E27FC236}">
                <a16:creationId xmlns:a16="http://schemas.microsoft.com/office/drawing/2014/main" id="{EF205FD5-8329-4FFF-80A1-BEE12BC906A6}"/>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2354" t="14445" r="13237" b="13889"/>
          <a:stretch/>
        </p:blipFill>
        <p:spPr>
          <a:xfrm>
            <a:off x="5332301" y="4987853"/>
            <a:ext cx="334505" cy="292056"/>
          </a:xfrm>
          <a:prstGeom prst="rect">
            <a:avLst/>
          </a:prstGeom>
        </p:spPr>
      </p:pic>
      <p:pic>
        <p:nvPicPr>
          <p:cNvPr id="192" name="Picture 191">
            <a:extLst>
              <a:ext uri="{FF2B5EF4-FFF2-40B4-BE49-F238E27FC236}">
                <a16:creationId xmlns:a16="http://schemas.microsoft.com/office/drawing/2014/main" id="{36FCFFE9-E6E7-4F61-903D-C2685E46BC6B}"/>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9017558" y="4917597"/>
            <a:ext cx="323284" cy="320225"/>
          </a:xfrm>
          <a:prstGeom prst="rect">
            <a:avLst/>
          </a:prstGeom>
        </p:spPr>
      </p:pic>
      <p:pic>
        <p:nvPicPr>
          <p:cNvPr id="196" name="Picture 195">
            <a:extLst>
              <a:ext uri="{FF2B5EF4-FFF2-40B4-BE49-F238E27FC236}">
                <a16:creationId xmlns:a16="http://schemas.microsoft.com/office/drawing/2014/main" id="{79296964-37B6-49E3-B2E5-BC20C5CB2A56}"/>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57024" t="18680" r="24434" b="68653"/>
          <a:stretch/>
        </p:blipFill>
        <p:spPr>
          <a:xfrm>
            <a:off x="5758426" y="2847499"/>
            <a:ext cx="535001" cy="191867"/>
          </a:xfrm>
          <a:prstGeom prst="rect">
            <a:avLst/>
          </a:prstGeom>
        </p:spPr>
      </p:pic>
      <p:pic>
        <p:nvPicPr>
          <p:cNvPr id="197" name="Picture 196">
            <a:extLst>
              <a:ext uri="{FF2B5EF4-FFF2-40B4-BE49-F238E27FC236}">
                <a16:creationId xmlns:a16="http://schemas.microsoft.com/office/drawing/2014/main" id="{7DFAB092-A9F7-4445-BD6A-B5D617CD70B2}"/>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57024" t="18680" r="24434" b="68653"/>
          <a:stretch/>
        </p:blipFill>
        <p:spPr>
          <a:xfrm>
            <a:off x="7862903" y="2850003"/>
            <a:ext cx="535001" cy="191867"/>
          </a:xfrm>
          <a:prstGeom prst="rect">
            <a:avLst/>
          </a:prstGeom>
        </p:spPr>
      </p:pic>
      <p:pic>
        <p:nvPicPr>
          <p:cNvPr id="198" name="Picture 197">
            <a:extLst>
              <a:ext uri="{FF2B5EF4-FFF2-40B4-BE49-F238E27FC236}">
                <a16:creationId xmlns:a16="http://schemas.microsoft.com/office/drawing/2014/main" id="{2F94D019-8165-4102-8E9C-02F7BF51B96C}"/>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730243" y="4944227"/>
            <a:ext cx="755383" cy="424903"/>
          </a:xfrm>
          <a:prstGeom prst="rect">
            <a:avLst/>
          </a:prstGeom>
        </p:spPr>
      </p:pic>
      <p:pic>
        <p:nvPicPr>
          <p:cNvPr id="201" name="Picture 200" descr="Icon&#10;&#10;Description automatically generated">
            <a:extLst>
              <a:ext uri="{FF2B5EF4-FFF2-40B4-BE49-F238E27FC236}">
                <a16:creationId xmlns:a16="http://schemas.microsoft.com/office/drawing/2014/main" id="{E95548FE-8B13-4036-AAFA-D109D42402FC}"/>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498326" y="2670780"/>
            <a:ext cx="415762" cy="415762"/>
          </a:xfrm>
          <a:prstGeom prst="rect">
            <a:avLst/>
          </a:prstGeom>
        </p:spPr>
      </p:pic>
      <p:pic>
        <p:nvPicPr>
          <p:cNvPr id="203" name="Picture 202" descr="Icon&#10;&#10;Description automatically generated">
            <a:extLst>
              <a:ext uri="{FF2B5EF4-FFF2-40B4-BE49-F238E27FC236}">
                <a16:creationId xmlns:a16="http://schemas.microsoft.com/office/drawing/2014/main" id="{1E035855-248D-4866-B95E-050C4A65C9C8}"/>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5334643" y="5369130"/>
            <a:ext cx="292056" cy="292056"/>
          </a:xfrm>
          <a:prstGeom prst="rect">
            <a:avLst/>
          </a:prstGeom>
        </p:spPr>
      </p:pic>
      <p:pic>
        <p:nvPicPr>
          <p:cNvPr id="207" name="Picture 206" descr="Logo, company name&#10;&#10;Description automatically generated">
            <a:extLst>
              <a:ext uri="{FF2B5EF4-FFF2-40B4-BE49-F238E27FC236}">
                <a16:creationId xmlns:a16="http://schemas.microsoft.com/office/drawing/2014/main" id="{5D0E8C56-847B-4ACA-B32C-74503E877662}"/>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3085938" y="2847252"/>
            <a:ext cx="205051" cy="205051"/>
          </a:xfrm>
          <a:prstGeom prst="rect">
            <a:avLst/>
          </a:prstGeom>
        </p:spPr>
      </p:pic>
      <p:pic>
        <p:nvPicPr>
          <p:cNvPr id="209" name="Picture 208" descr="Icon&#10;&#10;Description automatically generated">
            <a:extLst>
              <a:ext uri="{FF2B5EF4-FFF2-40B4-BE49-F238E27FC236}">
                <a16:creationId xmlns:a16="http://schemas.microsoft.com/office/drawing/2014/main" id="{54409042-A488-49EA-AE93-9956B20DE56A}"/>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008639" y="2465412"/>
            <a:ext cx="178744" cy="215713"/>
          </a:xfrm>
          <a:prstGeom prst="rect">
            <a:avLst/>
          </a:prstGeom>
        </p:spPr>
      </p:pic>
      <p:pic>
        <p:nvPicPr>
          <p:cNvPr id="213" name="Picture 212" descr="Logo&#10;&#10;Description automatically generated">
            <a:extLst>
              <a:ext uri="{FF2B5EF4-FFF2-40B4-BE49-F238E27FC236}">
                <a16:creationId xmlns:a16="http://schemas.microsoft.com/office/drawing/2014/main" id="{DBE10A54-C93C-44B8-A0A4-30450BE4FA9B}"/>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908095" y="2216460"/>
            <a:ext cx="330318" cy="118192"/>
          </a:xfrm>
          <a:prstGeom prst="rect">
            <a:avLst/>
          </a:prstGeom>
        </p:spPr>
      </p:pic>
      <p:pic>
        <p:nvPicPr>
          <p:cNvPr id="215" name="Picture 214" descr="Logo&#10;&#10;Description automatically generated">
            <a:extLst>
              <a:ext uri="{FF2B5EF4-FFF2-40B4-BE49-F238E27FC236}">
                <a16:creationId xmlns:a16="http://schemas.microsoft.com/office/drawing/2014/main" id="{8BEE1227-BB79-47BA-979B-1067E42A02AD}"/>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949560" y="2425386"/>
            <a:ext cx="419543" cy="252658"/>
          </a:xfrm>
          <a:prstGeom prst="rect">
            <a:avLst/>
          </a:prstGeom>
        </p:spPr>
      </p:pic>
      <p:pic>
        <p:nvPicPr>
          <p:cNvPr id="217" name="Picture 216" descr="Logo, company name&#10;&#10;Description automatically generated">
            <a:extLst>
              <a:ext uri="{FF2B5EF4-FFF2-40B4-BE49-F238E27FC236}">
                <a16:creationId xmlns:a16="http://schemas.microsoft.com/office/drawing/2014/main" id="{F616E16D-4A11-4D7B-BF56-6CEE071B7286}"/>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898614" y="3746441"/>
            <a:ext cx="556250" cy="292031"/>
          </a:xfrm>
          <a:prstGeom prst="rect">
            <a:avLst/>
          </a:prstGeom>
        </p:spPr>
      </p:pic>
      <p:pic>
        <p:nvPicPr>
          <p:cNvPr id="219" name="Picture 218" descr="Logo, company name&#10;&#10;Description automatically generated">
            <a:extLst>
              <a:ext uri="{FF2B5EF4-FFF2-40B4-BE49-F238E27FC236}">
                <a16:creationId xmlns:a16="http://schemas.microsoft.com/office/drawing/2014/main" id="{A8E24E22-DB9B-47D6-9D7F-A57387FBC2A8}"/>
              </a:ext>
            </a:extLst>
          </p:cNvPr>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8815963" y="3267945"/>
            <a:ext cx="721552" cy="335554"/>
          </a:xfrm>
          <a:prstGeom prst="rect">
            <a:avLst/>
          </a:prstGeom>
        </p:spPr>
      </p:pic>
      <p:pic>
        <p:nvPicPr>
          <p:cNvPr id="221" name="Picture 220" descr="Icon&#10;&#10;Description automatically generated">
            <a:extLst>
              <a:ext uri="{FF2B5EF4-FFF2-40B4-BE49-F238E27FC236}">
                <a16:creationId xmlns:a16="http://schemas.microsoft.com/office/drawing/2014/main" id="{0BF88893-6EF6-4CCF-8684-C479E9AF5082}"/>
              </a:ext>
            </a:extLst>
          </p:cNvPr>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8840828" y="2815247"/>
            <a:ext cx="676074" cy="349352"/>
          </a:xfrm>
          <a:prstGeom prst="rect">
            <a:avLst/>
          </a:prstGeom>
        </p:spPr>
      </p:pic>
      <p:pic>
        <p:nvPicPr>
          <p:cNvPr id="223" name="Picture 222" descr="Icon&#10;&#10;Description automatically generated">
            <a:extLst>
              <a:ext uri="{FF2B5EF4-FFF2-40B4-BE49-F238E27FC236}">
                <a16:creationId xmlns:a16="http://schemas.microsoft.com/office/drawing/2014/main" id="{2DF2FDC5-ED5A-4408-9433-CA184EF3B9FA}"/>
              </a:ext>
            </a:extLst>
          </p:cNvPr>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3799713" y="4990221"/>
            <a:ext cx="268362" cy="373481"/>
          </a:xfrm>
          <a:prstGeom prst="rect">
            <a:avLst/>
          </a:prstGeom>
        </p:spPr>
      </p:pic>
      <p:pic>
        <p:nvPicPr>
          <p:cNvPr id="225" name="Picture 224" descr="Shape&#10;&#10;Description automatically generated">
            <a:extLst>
              <a:ext uri="{FF2B5EF4-FFF2-40B4-BE49-F238E27FC236}">
                <a16:creationId xmlns:a16="http://schemas.microsoft.com/office/drawing/2014/main" id="{16A4550D-7E8C-44A5-BB65-12F28692F9EA}"/>
              </a:ext>
            </a:extLst>
          </p:cNvPr>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973864" y="2776954"/>
            <a:ext cx="248296" cy="265470"/>
          </a:xfrm>
          <a:prstGeom prst="rect">
            <a:avLst/>
          </a:prstGeom>
        </p:spPr>
      </p:pic>
      <p:cxnSp>
        <p:nvCxnSpPr>
          <p:cNvPr id="227" name="Straight Connector 226">
            <a:extLst>
              <a:ext uri="{FF2B5EF4-FFF2-40B4-BE49-F238E27FC236}">
                <a16:creationId xmlns:a16="http://schemas.microsoft.com/office/drawing/2014/main" id="{88873056-1D55-4483-BB50-0117DC92AB60}"/>
              </a:ext>
            </a:extLst>
          </p:cNvPr>
          <p:cNvCxnSpPr/>
          <p:nvPr/>
        </p:nvCxnSpPr>
        <p:spPr>
          <a:xfrm>
            <a:off x="8692515" y="2199680"/>
            <a:ext cx="0" cy="3248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9" name="Picture 228" descr="Icon&#10;&#10;Description automatically generated">
            <a:extLst>
              <a:ext uri="{FF2B5EF4-FFF2-40B4-BE49-F238E27FC236}">
                <a16:creationId xmlns:a16="http://schemas.microsoft.com/office/drawing/2014/main" id="{986505CC-F762-449F-A4D9-A5B08C0460D6}"/>
              </a:ext>
            </a:extLst>
          </p:cNvPr>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3729396" y="1991848"/>
            <a:ext cx="281547" cy="281547"/>
          </a:xfrm>
          <a:prstGeom prst="rect">
            <a:avLst/>
          </a:prstGeom>
        </p:spPr>
      </p:pic>
      <p:pic>
        <p:nvPicPr>
          <p:cNvPr id="230" name="Picture 229">
            <a:extLst>
              <a:ext uri="{FF2B5EF4-FFF2-40B4-BE49-F238E27FC236}">
                <a16:creationId xmlns:a16="http://schemas.microsoft.com/office/drawing/2014/main" id="{6486AAF9-E80A-4EEB-A196-7111535F213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47974" y="2215754"/>
            <a:ext cx="472563" cy="271886"/>
          </a:xfrm>
          <a:prstGeom prst="rect">
            <a:avLst/>
          </a:prstGeom>
        </p:spPr>
      </p:pic>
      <p:pic>
        <p:nvPicPr>
          <p:cNvPr id="231" name="Picture 230">
            <a:extLst>
              <a:ext uri="{FF2B5EF4-FFF2-40B4-BE49-F238E27FC236}">
                <a16:creationId xmlns:a16="http://schemas.microsoft.com/office/drawing/2014/main" id="{0A6224B9-0CE1-448C-BE41-B64A5D2AE34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26465" y="1746192"/>
            <a:ext cx="472563" cy="271886"/>
          </a:xfrm>
          <a:prstGeom prst="rect">
            <a:avLst/>
          </a:prstGeom>
        </p:spPr>
      </p:pic>
      <p:pic>
        <p:nvPicPr>
          <p:cNvPr id="232" name="Picture 231">
            <a:extLst>
              <a:ext uri="{FF2B5EF4-FFF2-40B4-BE49-F238E27FC236}">
                <a16:creationId xmlns:a16="http://schemas.microsoft.com/office/drawing/2014/main" id="{3928BEFF-1CD5-4FC4-9B8B-318E54D48D51}"/>
              </a:ext>
            </a:extLst>
          </p:cNvPr>
          <p:cNvPicPr>
            <a:picLocks noChangeAspect="1"/>
          </p:cNvPicPr>
          <p:nvPr/>
        </p:nvPicPr>
        <p:blipFill rotWithShape="1">
          <a:blip r:embed="rId32"/>
          <a:srcRect t="10065" b="7202"/>
          <a:stretch/>
        </p:blipFill>
        <p:spPr>
          <a:xfrm>
            <a:off x="5058880" y="1946854"/>
            <a:ext cx="393603" cy="209658"/>
          </a:xfrm>
          <a:prstGeom prst="rect">
            <a:avLst/>
          </a:prstGeom>
        </p:spPr>
      </p:pic>
      <p:sp>
        <p:nvSpPr>
          <p:cNvPr id="234" name="TextBox 233">
            <a:extLst>
              <a:ext uri="{FF2B5EF4-FFF2-40B4-BE49-F238E27FC236}">
                <a16:creationId xmlns:a16="http://schemas.microsoft.com/office/drawing/2014/main" id="{B9D623CE-F4FF-4ECB-BAE2-243142E646D1}"/>
              </a:ext>
            </a:extLst>
          </p:cNvPr>
          <p:cNvSpPr txBox="1"/>
          <p:nvPr/>
        </p:nvSpPr>
        <p:spPr>
          <a:xfrm rot="16200000">
            <a:off x="8298993" y="3582746"/>
            <a:ext cx="695425" cy="409500"/>
          </a:xfrm>
          <a:prstGeom prst="rect">
            <a:avLst/>
          </a:prstGeom>
          <a:noFill/>
        </p:spPr>
        <p:txBody>
          <a:bodyPr vert="horz" wrap="square" lIns="0" tIns="0" rIns="0" bIns="0" rtlCol="0" anchor="t">
            <a:noAutofit/>
          </a:bodyPr>
          <a:lstStyle/>
          <a:p>
            <a:r>
              <a:rPr lang="en-GB" sz="1138"/>
              <a:t>Platforms</a:t>
            </a:r>
          </a:p>
        </p:txBody>
      </p:sp>
      <p:sp>
        <p:nvSpPr>
          <p:cNvPr id="235" name="TextBox 234">
            <a:extLst>
              <a:ext uri="{FF2B5EF4-FFF2-40B4-BE49-F238E27FC236}">
                <a16:creationId xmlns:a16="http://schemas.microsoft.com/office/drawing/2014/main" id="{C02B58F8-B952-4691-83B5-BA5F6094B9E8}"/>
              </a:ext>
            </a:extLst>
          </p:cNvPr>
          <p:cNvSpPr txBox="1"/>
          <p:nvPr/>
        </p:nvSpPr>
        <p:spPr>
          <a:xfrm>
            <a:off x="8795737" y="5354945"/>
            <a:ext cx="1099231" cy="409500"/>
          </a:xfrm>
          <a:prstGeom prst="rect">
            <a:avLst/>
          </a:prstGeom>
          <a:noFill/>
        </p:spPr>
        <p:txBody>
          <a:bodyPr vert="horz" wrap="square" lIns="0" tIns="0" rIns="0" bIns="0" rtlCol="0" anchor="t">
            <a:noAutofit/>
          </a:bodyPr>
          <a:lstStyle/>
          <a:p>
            <a:r>
              <a:rPr lang="en-GB" sz="1138"/>
              <a:t>Open Source</a:t>
            </a:r>
          </a:p>
        </p:txBody>
      </p:sp>
      <p:sp>
        <p:nvSpPr>
          <p:cNvPr id="236" name="TextBox 235">
            <a:extLst>
              <a:ext uri="{FF2B5EF4-FFF2-40B4-BE49-F238E27FC236}">
                <a16:creationId xmlns:a16="http://schemas.microsoft.com/office/drawing/2014/main" id="{63604F47-1910-408A-A176-762C5265EC1E}"/>
              </a:ext>
            </a:extLst>
          </p:cNvPr>
          <p:cNvSpPr txBox="1"/>
          <p:nvPr/>
        </p:nvSpPr>
        <p:spPr>
          <a:xfrm>
            <a:off x="8785875" y="2123829"/>
            <a:ext cx="1099231" cy="409500"/>
          </a:xfrm>
          <a:prstGeom prst="rect">
            <a:avLst/>
          </a:prstGeom>
          <a:noFill/>
        </p:spPr>
        <p:txBody>
          <a:bodyPr vert="horz" wrap="square" lIns="0" tIns="0" rIns="0" bIns="0" rtlCol="0" anchor="t">
            <a:noAutofit/>
          </a:bodyPr>
          <a:lstStyle/>
          <a:p>
            <a:r>
              <a:rPr lang="en-GB" sz="1138"/>
              <a:t>Commercial</a:t>
            </a:r>
          </a:p>
        </p:txBody>
      </p:sp>
      <p:pic>
        <p:nvPicPr>
          <p:cNvPr id="170" name="Picture 169">
            <a:extLst>
              <a:ext uri="{FF2B5EF4-FFF2-40B4-BE49-F238E27FC236}">
                <a16:creationId xmlns:a16="http://schemas.microsoft.com/office/drawing/2014/main" id="{0D7042F9-B62C-4D47-9503-0D624EAF5C6E}"/>
              </a:ext>
            </a:extLst>
          </p:cNvPr>
          <p:cNvPicPr>
            <a:picLocks noChangeAspect="1"/>
          </p:cNvPicPr>
          <p:nvPr/>
        </p:nvPicPr>
        <p:blipFill rotWithShape="1">
          <a:blip r:embed="rId32"/>
          <a:srcRect t="10065" b="7202"/>
          <a:stretch/>
        </p:blipFill>
        <p:spPr>
          <a:xfrm>
            <a:off x="2163501" y="5410329"/>
            <a:ext cx="393603" cy="209658"/>
          </a:xfrm>
          <a:prstGeom prst="rect">
            <a:avLst/>
          </a:prstGeom>
        </p:spPr>
      </p:pic>
      <p:pic>
        <p:nvPicPr>
          <p:cNvPr id="172" name="Picture 171">
            <a:extLst>
              <a:ext uri="{FF2B5EF4-FFF2-40B4-BE49-F238E27FC236}">
                <a16:creationId xmlns:a16="http://schemas.microsoft.com/office/drawing/2014/main" id="{F6CC7668-2BDA-4236-B474-9296E63721DC}"/>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6516327" y="1999395"/>
            <a:ext cx="323284" cy="320225"/>
          </a:xfrm>
          <a:prstGeom prst="rect">
            <a:avLst/>
          </a:prstGeom>
        </p:spPr>
      </p:pic>
      <p:pic>
        <p:nvPicPr>
          <p:cNvPr id="174" name="Picture 173">
            <a:extLst>
              <a:ext uri="{FF2B5EF4-FFF2-40B4-BE49-F238E27FC236}">
                <a16:creationId xmlns:a16="http://schemas.microsoft.com/office/drawing/2014/main" id="{FD3DCCB9-DA9E-45E9-8CA6-1FC8A29AEA71}"/>
              </a:ext>
            </a:extLst>
          </p:cNvPr>
          <p:cNvPicPr>
            <a:picLocks noChangeAspect="1"/>
          </p:cNvPicPr>
          <p:nvPr/>
        </p:nvPicPr>
        <p:blipFill rotWithShape="1">
          <a:blip r:embed="rId32"/>
          <a:srcRect t="10065" b="7202"/>
          <a:stretch/>
        </p:blipFill>
        <p:spPr>
          <a:xfrm>
            <a:off x="6509699" y="2427808"/>
            <a:ext cx="393603" cy="209658"/>
          </a:xfrm>
          <a:prstGeom prst="rect">
            <a:avLst/>
          </a:prstGeom>
        </p:spPr>
      </p:pic>
      <p:pic>
        <p:nvPicPr>
          <p:cNvPr id="224" name="Picture 223" descr="Text&#10;&#10;Description automatically generated with medium confidence">
            <a:extLst>
              <a:ext uri="{FF2B5EF4-FFF2-40B4-BE49-F238E27FC236}">
                <a16:creationId xmlns:a16="http://schemas.microsoft.com/office/drawing/2014/main" id="{42B9E4E4-7D49-408E-84C1-B0C042716FFA}"/>
              </a:ext>
            </a:extLst>
          </p:cNvPr>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3809686" y="5725692"/>
            <a:ext cx="216450" cy="216450"/>
          </a:xfrm>
          <a:prstGeom prst="rect">
            <a:avLst/>
          </a:prstGeom>
        </p:spPr>
      </p:pic>
      <p:pic>
        <p:nvPicPr>
          <p:cNvPr id="228" name="Picture 227" descr="Logo, icon&#10;&#10;Description automatically generated">
            <a:extLst>
              <a:ext uri="{FF2B5EF4-FFF2-40B4-BE49-F238E27FC236}">
                <a16:creationId xmlns:a16="http://schemas.microsoft.com/office/drawing/2014/main" id="{6AD95C90-2349-4587-BC61-27BE2A3FC27F}"/>
              </a:ext>
            </a:extLst>
          </p:cNvPr>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3832903" y="5412954"/>
            <a:ext cx="173150" cy="209657"/>
          </a:xfrm>
          <a:prstGeom prst="rect">
            <a:avLst/>
          </a:prstGeom>
        </p:spPr>
      </p:pic>
      <p:pic>
        <p:nvPicPr>
          <p:cNvPr id="239" name="Picture 238" descr="A picture containing text, sign, clipart&#10;&#10;Description automatically generated">
            <a:extLst>
              <a:ext uri="{FF2B5EF4-FFF2-40B4-BE49-F238E27FC236}">
                <a16:creationId xmlns:a16="http://schemas.microsoft.com/office/drawing/2014/main" id="{D35B386B-CD11-4402-8476-0900342AE6D2}"/>
              </a:ext>
            </a:extLst>
          </p:cNvPr>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1386891" y="5352366"/>
            <a:ext cx="364785" cy="189517"/>
          </a:xfrm>
          <a:prstGeom prst="rect">
            <a:avLst/>
          </a:prstGeom>
        </p:spPr>
      </p:pic>
      <p:pic>
        <p:nvPicPr>
          <p:cNvPr id="241" name="Picture 240" descr="Logo&#10;&#10;Description automatically generated">
            <a:extLst>
              <a:ext uri="{FF2B5EF4-FFF2-40B4-BE49-F238E27FC236}">
                <a16:creationId xmlns:a16="http://schemas.microsoft.com/office/drawing/2014/main" id="{BA92B0D2-725F-4ABF-9B18-3E7D808D842E}"/>
              </a:ext>
            </a:extLst>
          </p:cNvPr>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7205320" y="2422232"/>
            <a:ext cx="284988" cy="284988"/>
          </a:xfrm>
          <a:prstGeom prst="rect">
            <a:avLst/>
          </a:prstGeom>
        </p:spPr>
      </p:pic>
      <p:pic>
        <p:nvPicPr>
          <p:cNvPr id="243" name="Picture 242" descr="A picture containing text, clipart&#10;&#10;Description automatically generated">
            <a:extLst>
              <a:ext uri="{FF2B5EF4-FFF2-40B4-BE49-F238E27FC236}">
                <a16:creationId xmlns:a16="http://schemas.microsoft.com/office/drawing/2014/main" id="{CDB30591-BF24-45B0-9A1A-5997DB8EB54B}"/>
              </a:ext>
            </a:extLst>
          </p:cNvPr>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7150488" y="2246101"/>
            <a:ext cx="410383" cy="61985"/>
          </a:xfrm>
          <a:prstGeom prst="rect">
            <a:avLst/>
          </a:prstGeom>
        </p:spPr>
      </p:pic>
      <p:pic>
        <p:nvPicPr>
          <p:cNvPr id="245" name="Picture 244" descr="Icon&#10;&#10;Description automatically generated">
            <a:extLst>
              <a:ext uri="{FF2B5EF4-FFF2-40B4-BE49-F238E27FC236}">
                <a16:creationId xmlns:a16="http://schemas.microsoft.com/office/drawing/2014/main" id="{0A877DED-D671-4536-B933-0AA223A98973}"/>
              </a:ext>
            </a:extLst>
          </p:cNvPr>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7905243" y="1872423"/>
            <a:ext cx="335946" cy="256270"/>
          </a:xfrm>
          <a:prstGeom prst="rect">
            <a:avLst/>
          </a:prstGeom>
        </p:spPr>
      </p:pic>
      <p:sp>
        <p:nvSpPr>
          <p:cNvPr id="139" name="f00tBox">
            <a:extLst>
              <a:ext uri="{FF2B5EF4-FFF2-40B4-BE49-F238E27FC236}">
                <a16:creationId xmlns:a16="http://schemas.microsoft.com/office/drawing/2014/main" id="{8C8E2BAF-B6D2-EBF3-3B0A-52A752467E50}"/>
              </a:ext>
            </a:extLst>
          </p:cNvPr>
          <p:cNvSpPr txBox="1"/>
          <p:nvPr/>
        </p:nvSpPr>
        <p:spPr>
          <a:xfrm>
            <a:off x="266700" y="6191478"/>
            <a:ext cx="5270400" cy="107722"/>
          </a:xfrm>
          <a:prstGeom prst="rect">
            <a:avLst/>
          </a:prstGeom>
          <a:noFill/>
        </p:spPr>
        <p:txBody>
          <a:bodyPr vert="horz" wrap="square" lIns="0" tIns="0" rIns="0" bIns="0" rtlCol="0" anchor="t">
            <a:spAutoFit/>
          </a:bodyPr>
          <a:lstStyle/>
          <a:p>
            <a:r>
              <a:rPr lang="de-DE" sz="700" b="1" i="1">
                <a:solidFill>
                  <a:srgbClr val="F07D00"/>
                </a:solidFill>
              </a:rPr>
              <a:t>01</a:t>
            </a:r>
            <a:r>
              <a:rPr lang="de-DE" sz="700" i="1">
                <a:solidFill>
                  <a:srgbClr val="003C50"/>
                </a:solidFill>
              </a:rPr>
              <a:t> https://github.com/visenger/awesome-mlops </a:t>
            </a:r>
          </a:p>
        </p:txBody>
      </p:sp>
      <p:cxnSp>
        <p:nvCxnSpPr>
          <p:cNvPr id="140" name="f00tline">
            <a:extLst>
              <a:ext uri="{FF2B5EF4-FFF2-40B4-BE49-F238E27FC236}">
                <a16:creationId xmlns:a16="http://schemas.microsoft.com/office/drawing/2014/main" id="{80C4C774-4470-FEBE-1230-3939651C276B}"/>
              </a:ext>
            </a:extLst>
          </p:cNvPr>
          <p:cNvCxnSpPr/>
          <p:nvPr/>
        </p:nvCxnSpPr>
        <p:spPr>
          <a:xfrm>
            <a:off x="266700" y="6133691"/>
            <a:ext cx="5270400" cy="0"/>
          </a:xfrm>
          <a:prstGeom prst="line">
            <a:avLst/>
          </a:prstGeom>
          <a:ln w="6350">
            <a:solidFill>
              <a:srgbClr val="003C50"/>
            </a:solidFill>
            <a:prstDash val="soli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D548FD2-5747-9695-AA92-C8C57CFBA16F}"/>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57024" t="18680" r="24434" b="68653"/>
          <a:stretch/>
        </p:blipFill>
        <p:spPr>
          <a:xfrm>
            <a:off x="8937536" y="4600775"/>
            <a:ext cx="535001" cy="191867"/>
          </a:xfrm>
          <a:prstGeom prst="rect">
            <a:avLst/>
          </a:prstGeom>
        </p:spPr>
      </p:pic>
    </p:spTree>
    <p:custDataLst>
      <p:tags r:id="rId1"/>
    </p:custDataLst>
    <p:extLst>
      <p:ext uri="{BB962C8B-B14F-4D97-AF65-F5344CB8AC3E}">
        <p14:creationId xmlns:p14="http://schemas.microsoft.com/office/powerpoint/2010/main" val="392895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Slide Number Placeholder 1034">
            <a:extLst>
              <a:ext uri="{FF2B5EF4-FFF2-40B4-BE49-F238E27FC236}">
                <a16:creationId xmlns:a16="http://schemas.microsoft.com/office/drawing/2014/main" id="{D71D3529-BF0C-69B3-78D4-EBEB004C3AF8}"/>
              </a:ext>
            </a:extLst>
          </p:cNvPr>
          <p:cNvSpPr>
            <a:spLocks noGrp="1"/>
          </p:cNvSpPr>
          <p:nvPr>
            <p:ph type="sldNum" sz="quarter" idx="11"/>
          </p:nvPr>
        </p:nvSpPr>
        <p:spPr/>
        <p:txBody>
          <a:bodyPr/>
          <a:lstStyle/>
          <a:p>
            <a:endParaRPr lang="de-DE"/>
          </a:p>
          <a:p>
            <a:fld id="{783E49AA-2C3D-4CC2-92A8-5ED405641C60}" type="slidenum">
              <a:rPr lang="de-DE" smtClean="0"/>
              <a:t>11</a:t>
            </a:fld>
            <a:endParaRPr lang="de-DE"/>
          </a:p>
        </p:txBody>
      </p:sp>
      <p:sp>
        <p:nvSpPr>
          <p:cNvPr id="2" name="Title 1">
            <a:extLst>
              <a:ext uri="{FF2B5EF4-FFF2-40B4-BE49-F238E27FC236}">
                <a16:creationId xmlns:a16="http://schemas.microsoft.com/office/drawing/2014/main" id="{C568221E-C189-4527-A719-C742ADA3DEB8}"/>
              </a:ext>
            </a:extLst>
          </p:cNvPr>
          <p:cNvSpPr>
            <a:spLocks noGrp="1"/>
          </p:cNvSpPr>
          <p:nvPr>
            <p:ph type="title"/>
          </p:nvPr>
        </p:nvSpPr>
        <p:spPr/>
        <p:txBody>
          <a:bodyPr/>
          <a:lstStyle/>
          <a:p>
            <a:r>
              <a:rPr lang="de-DE" b="1"/>
              <a:t>Open source vs. Commercial</a:t>
            </a:r>
          </a:p>
        </p:txBody>
      </p:sp>
      <p:sp>
        <p:nvSpPr>
          <p:cNvPr id="1039" name="Footer Placeholder 1038">
            <a:extLst>
              <a:ext uri="{FF2B5EF4-FFF2-40B4-BE49-F238E27FC236}">
                <a16:creationId xmlns:a16="http://schemas.microsoft.com/office/drawing/2014/main" id="{E4EEE6DC-B68D-E039-808A-0070750DA715}"/>
              </a:ext>
            </a:extLst>
          </p:cNvPr>
          <p:cNvSpPr>
            <a:spLocks noGrp="1"/>
          </p:cNvSpPr>
          <p:nvPr>
            <p:ph type="ftr" sz="quarter" idx="12"/>
          </p:nvPr>
        </p:nvSpPr>
        <p:spPr/>
        <p:txBody>
          <a:bodyPr anchor="ctr"/>
          <a:lstStyle/>
          <a:p>
            <a:r>
              <a:rPr lang="de-DE"/>
              <a:t>© 2024 d-fine</a:t>
            </a:r>
          </a:p>
        </p:txBody>
      </p:sp>
      <p:sp>
        <p:nvSpPr>
          <p:cNvPr id="7" name="TextBox 6">
            <a:extLst>
              <a:ext uri="{FF2B5EF4-FFF2-40B4-BE49-F238E27FC236}">
                <a16:creationId xmlns:a16="http://schemas.microsoft.com/office/drawing/2014/main" id="{5C3B6C0F-5417-43D0-8A87-DA9679CD049F}"/>
              </a:ext>
            </a:extLst>
          </p:cNvPr>
          <p:cNvSpPr txBox="1"/>
          <p:nvPr/>
        </p:nvSpPr>
        <p:spPr>
          <a:xfrm>
            <a:off x="609599" y="1255554"/>
            <a:ext cx="6391191" cy="2259249"/>
          </a:xfrm>
          <a:prstGeom prst="rect">
            <a:avLst/>
          </a:prstGeom>
          <a:noFill/>
        </p:spPr>
        <p:txBody>
          <a:bodyPr wrap="square" numCol="2" spcCol="180000">
            <a:noAutofit/>
          </a:bodyPr>
          <a:lstStyle/>
          <a:p>
            <a:pPr>
              <a:buClr>
                <a:srgbClr val="003C50"/>
              </a:buClr>
            </a:pPr>
            <a:r>
              <a:rPr lang="en-US" sz="1400">
                <a:solidFill>
                  <a:schemeClr val="tx2"/>
                </a:solidFill>
                <a:latin typeface="+mj-lt"/>
              </a:rPr>
              <a:t>Pros</a:t>
            </a:r>
          </a:p>
          <a:p>
            <a:pPr marL="180023" indent="-180023">
              <a:spcAft>
                <a:spcPts val="300"/>
              </a:spcAft>
              <a:buClr>
                <a:srgbClr val="003C50"/>
              </a:buClr>
              <a:buFont typeface="Wingdings" panose="05000000000000000000" pitchFamily="2" charset="2"/>
              <a:buChar char="§"/>
            </a:pPr>
            <a:r>
              <a:rPr lang="en-US" sz="1200" b="1">
                <a:latin typeface="+mj-lt"/>
              </a:rPr>
              <a:t>Cost-effective: </a:t>
            </a:r>
            <a:r>
              <a:rPr lang="en-US" sz="1200">
                <a:latin typeface="+mj-lt"/>
              </a:rPr>
              <a:t>Often free to use, giving cost-savings for licensing fees</a:t>
            </a:r>
          </a:p>
          <a:p>
            <a:pPr marL="180023" indent="-180023">
              <a:spcAft>
                <a:spcPts val="300"/>
              </a:spcAft>
              <a:buClr>
                <a:srgbClr val="003C50"/>
              </a:buClr>
              <a:buFont typeface="Wingdings" panose="05000000000000000000" pitchFamily="2" charset="2"/>
              <a:buChar char="§"/>
            </a:pPr>
            <a:r>
              <a:rPr lang="en-US" sz="1200" b="1">
                <a:latin typeface="+mj-lt"/>
              </a:rPr>
              <a:t>Customizable</a:t>
            </a:r>
            <a:r>
              <a:rPr lang="en-US" sz="1200">
                <a:latin typeface="+mj-lt"/>
              </a:rPr>
              <a:t>: Can often be easily customized</a:t>
            </a:r>
          </a:p>
          <a:p>
            <a:pPr marL="180023" indent="-180023">
              <a:spcAft>
                <a:spcPts val="300"/>
              </a:spcAft>
              <a:buClr>
                <a:srgbClr val="003C50"/>
              </a:buClr>
              <a:buFont typeface="Wingdings" panose="05000000000000000000" pitchFamily="2" charset="2"/>
              <a:buChar char="§"/>
            </a:pPr>
            <a:r>
              <a:rPr lang="en-US" sz="1200" b="1">
                <a:latin typeface="+mj-lt"/>
              </a:rPr>
              <a:t>Large community</a:t>
            </a:r>
            <a:r>
              <a:rPr lang="en-US" sz="1200">
                <a:latin typeface="+mj-lt"/>
              </a:rPr>
              <a:t>: Some projects have active communities that offer support</a:t>
            </a:r>
          </a:p>
          <a:p>
            <a:pPr marL="180023" indent="-180023">
              <a:spcAft>
                <a:spcPts val="300"/>
              </a:spcAft>
              <a:buClr>
                <a:srgbClr val="003C50"/>
              </a:buClr>
              <a:buFont typeface="Wingdings" panose="05000000000000000000" pitchFamily="2" charset="2"/>
              <a:buChar char="§"/>
            </a:pPr>
            <a:r>
              <a:rPr lang="en-US" sz="1200" b="1">
                <a:latin typeface="+mj-lt"/>
              </a:rPr>
              <a:t>Flexibility</a:t>
            </a:r>
            <a:r>
              <a:rPr lang="en-US" sz="1200">
                <a:latin typeface="+mj-lt"/>
              </a:rPr>
              <a:t>: Can potentially be integrated with other systems</a:t>
            </a:r>
          </a:p>
          <a:p>
            <a:pPr marL="180023" indent="-180023">
              <a:spcAft>
                <a:spcPts val="600"/>
              </a:spcAft>
              <a:buClr>
                <a:srgbClr val="003C50"/>
              </a:buClr>
              <a:buFont typeface="Wingdings" panose="05000000000000000000" pitchFamily="2" charset="2"/>
              <a:buChar char="§"/>
            </a:pPr>
            <a:r>
              <a:rPr lang="en-US" sz="1200" b="1">
                <a:latin typeface="+mj-lt"/>
              </a:rPr>
              <a:t>Procurement: </a:t>
            </a:r>
            <a:r>
              <a:rPr lang="en-US" sz="1200">
                <a:latin typeface="+mj-lt"/>
              </a:rPr>
              <a:t>no licensing fees or vendor lock-in, which makes onboarding simpler</a:t>
            </a:r>
            <a:endParaRPr lang="en-US" sz="1400">
              <a:solidFill>
                <a:schemeClr val="accent1"/>
              </a:solidFill>
              <a:latin typeface="+mj-lt"/>
            </a:endParaRPr>
          </a:p>
          <a:p>
            <a:pPr>
              <a:spcAft>
                <a:spcPts val="300"/>
              </a:spcAft>
              <a:buClr>
                <a:srgbClr val="003C50"/>
              </a:buClr>
            </a:pPr>
            <a:endParaRPr lang="en-US" sz="1400">
              <a:solidFill>
                <a:schemeClr val="accent2"/>
              </a:solidFill>
              <a:latin typeface="+mj-lt"/>
            </a:endParaRPr>
          </a:p>
          <a:p>
            <a:pPr>
              <a:spcAft>
                <a:spcPts val="300"/>
              </a:spcAft>
              <a:buClr>
                <a:srgbClr val="003C50"/>
              </a:buClr>
            </a:pPr>
            <a:r>
              <a:rPr lang="en-US" sz="1400">
                <a:solidFill>
                  <a:schemeClr val="accent2"/>
                </a:solidFill>
                <a:latin typeface="+mj-lt"/>
              </a:rPr>
              <a:t>Cons </a:t>
            </a:r>
          </a:p>
          <a:p>
            <a:pPr marL="180023" indent="-180023">
              <a:spcAft>
                <a:spcPts val="300"/>
              </a:spcAft>
              <a:buClr>
                <a:srgbClr val="003C50"/>
              </a:buClr>
              <a:buFont typeface="Wingdings" panose="05000000000000000000" pitchFamily="2" charset="2"/>
              <a:buChar char="§"/>
            </a:pPr>
            <a:r>
              <a:rPr lang="en-US" sz="1200" b="1">
                <a:latin typeface="+mj-lt"/>
              </a:rPr>
              <a:t>Limited Support: </a:t>
            </a:r>
            <a:r>
              <a:rPr lang="en-US" sz="1200">
                <a:latin typeface="+mj-lt"/>
              </a:rPr>
              <a:t>No enterprise support,                                              which can lead to problems in providing stable services</a:t>
            </a:r>
          </a:p>
          <a:p>
            <a:pPr marL="180023" indent="-180023">
              <a:spcAft>
                <a:spcPts val="300"/>
              </a:spcAft>
              <a:buClr>
                <a:srgbClr val="003C50"/>
              </a:buClr>
              <a:buFont typeface="Wingdings" panose="05000000000000000000" pitchFamily="2" charset="2"/>
              <a:buChar char="§"/>
            </a:pPr>
            <a:r>
              <a:rPr lang="en-US" sz="1200" b="1">
                <a:latin typeface="+mj-lt"/>
              </a:rPr>
              <a:t>Stability</a:t>
            </a:r>
            <a:r>
              <a:rPr lang="en-US" sz="1200">
                <a:latin typeface="+mj-lt"/>
              </a:rPr>
              <a:t>: May not be as stable as proprietary software, which can lead to more bugs and other issues</a:t>
            </a:r>
          </a:p>
          <a:p>
            <a:pPr marL="180023" indent="-180023">
              <a:spcAft>
                <a:spcPts val="300"/>
              </a:spcAft>
              <a:buClr>
                <a:srgbClr val="003C50"/>
              </a:buClr>
              <a:buFont typeface="Wingdings" panose="05000000000000000000" pitchFamily="2" charset="2"/>
              <a:buChar char="§"/>
            </a:pPr>
            <a:r>
              <a:rPr lang="en-US" sz="1200" b="1">
                <a:latin typeface="+mj-lt"/>
              </a:rPr>
              <a:t>Security</a:t>
            </a:r>
            <a:r>
              <a:rPr lang="en-US" sz="1200">
                <a:latin typeface="+mj-lt"/>
              </a:rPr>
              <a:t>: May not be as secure as proprietary software, as anyone can view and potentially exploit the source code</a:t>
            </a:r>
          </a:p>
          <a:p>
            <a:pPr marL="180023" indent="-180023">
              <a:spcAft>
                <a:spcPts val="300"/>
              </a:spcAft>
              <a:buClr>
                <a:srgbClr val="003C50"/>
              </a:buClr>
              <a:buFont typeface="Wingdings" panose="05000000000000000000" pitchFamily="2" charset="2"/>
              <a:buChar char="§"/>
            </a:pPr>
            <a:r>
              <a:rPr lang="en-US" sz="1200" b="1">
                <a:latin typeface="+mj-lt"/>
              </a:rPr>
              <a:t>Legal</a:t>
            </a:r>
            <a:r>
              <a:rPr lang="en-US" sz="1200">
                <a:latin typeface="+mj-lt"/>
              </a:rPr>
              <a:t>: Situation for building commercial products be unclear or confusing</a:t>
            </a:r>
          </a:p>
        </p:txBody>
      </p:sp>
      <p:grpSp>
        <p:nvGrpSpPr>
          <p:cNvPr id="14" name="THM_bar">
            <a:extLst>
              <a:ext uri="{FF2B5EF4-FFF2-40B4-BE49-F238E27FC236}">
                <a16:creationId xmlns:a16="http://schemas.microsoft.com/office/drawing/2014/main" id="{B9CCFD4C-9EB3-4E61-A22B-D67E9E4490EA}"/>
              </a:ext>
            </a:extLst>
          </p:cNvPr>
          <p:cNvGrpSpPr/>
          <p:nvPr>
            <p:custDataLst>
              <p:tags r:id="rId1"/>
            </p:custDataLst>
          </p:nvPr>
        </p:nvGrpSpPr>
        <p:grpSpPr>
          <a:xfrm>
            <a:off x="266700" y="5812554"/>
            <a:ext cx="9372600" cy="468059"/>
            <a:chOff x="266700" y="5831141"/>
            <a:chExt cx="9372600" cy="468059"/>
          </a:xfrm>
        </p:grpSpPr>
        <p:sp>
          <p:nvSpPr>
            <p:cNvPr id="8" name="THM_bar_background">
              <a:extLst>
                <a:ext uri="{FF2B5EF4-FFF2-40B4-BE49-F238E27FC236}">
                  <a16:creationId xmlns:a16="http://schemas.microsoft.com/office/drawing/2014/main" id="{49FA4158-2ACC-44EA-8CCA-74CF73C4E328}"/>
                </a:ext>
              </a:extLst>
            </p:cNvPr>
            <p:cNvSpPr/>
            <p:nvPr/>
          </p:nvSpPr>
          <p:spPr bwMode="gray">
            <a:xfrm>
              <a:off x="266700" y="5831141"/>
              <a:ext cx="9372600" cy="468059"/>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45" tIns="0" rIns="144018" bIns="0" rtlCol="0" anchor="ctr">
              <a:noAutofit/>
            </a:bodyPr>
            <a:lstStyle/>
            <a:p>
              <a:r>
                <a:rPr lang="en-GB" sz="1400">
                  <a:solidFill>
                    <a:srgbClr val="003C50"/>
                  </a:solidFill>
                  <a:latin typeface="Roboto" panose="02000000000000000000" pitchFamily="2" charset="0"/>
                </a:rPr>
                <a:t>There are trade-offs in both cases, but good results can be achieved via open-source approaches</a:t>
              </a:r>
              <a:endParaRPr lang="en-US" sz="1400">
                <a:solidFill>
                  <a:srgbClr val="003C50"/>
                </a:solidFill>
                <a:latin typeface="Roboto" panose="02000000000000000000" pitchFamily="2" charset="0"/>
              </a:endParaRPr>
            </a:p>
          </p:txBody>
        </p:sp>
        <p:grpSp>
          <p:nvGrpSpPr>
            <p:cNvPr id="13" name="thm_triangle_i16605">
              <a:extLst>
                <a:ext uri="{FF2B5EF4-FFF2-40B4-BE49-F238E27FC236}">
                  <a16:creationId xmlns:a16="http://schemas.microsoft.com/office/drawing/2014/main" id="{BE06F913-D564-4ACF-87B7-32D287640FD3}"/>
                </a:ext>
              </a:extLst>
            </p:cNvPr>
            <p:cNvGrpSpPr/>
            <p:nvPr/>
          </p:nvGrpSpPr>
          <p:grpSpPr>
            <a:xfrm>
              <a:off x="266700" y="5831141"/>
              <a:ext cx="234029" cy="468058"/>
              <a:chOff x="117014" y="-117014"/>
              <a:chExt cx="234029" cy="468058"/>
            </a:xfrm>
          </p:grpSpPr>
          <p:sp>
            <p:nvSpPr>
              <p:cNvPr id="9" name="box">
                <a:extLst>
                  <a:ext uri="{FF2B5EF4-FFF2-40B4-BE49-F238E27FC236}">
                    <a16:creationId xmlns:a16="http://schemas.microsoft.com/office/drawing/2014/main" id="{F602E591-C967-4698-A5EE-3956372B0BBA}"/>
                  </a:ext>
                </a:extLst>
              </p:cNvPr>
              <p:cNvSpPr/>
              <p:nvPr/>
            </p:nvSpPr>
            <p:spPr bwMode="white">
              <a:xfrm rot="16200000">
                <a:off x="-117015" y="117015"/>
                <a:ext cx="468058" cy="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err="1">
                  <a:solidFill>
                    <a:schemeClr val="tx1"/>
                  </a:solidFill>
                </a:endParaRPr>
              </a:p>
            </p:txBody>
          </p:sp>
          <p:sp>
            <p:nvSpPr>
              <p:cNvPr id="10" name="triangle_1">
                <a:extLst>
                  <a:ext uri="{FF2B5EF4-FFF2-40B4-BE49-F238E27FC236}">
                    <a16:creationId xmlns:a16="http://schemas.microsoft.com/office/drawing/2014/main" id="{71EE0DDB-7B04-41DB-90F7-903C74C42665}"/>
                  </a:ext>
                </a:extLst>
              </p:cNvPr>
              <p:cNvSpPr/>
              <p:nvPr/>
            </p:nvSpPr>
            <p:spPr bwMode="white">
              <a:xfrm rot="5400000">
                <a:off x="0" y="0"/>
                <a:ext cx="468058" cy="234029"/>
              </a:xfrm>
              <a:prstGeom prst="triangle">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err="1">
                  <a:solidFill>
                    <a:schemeClr val="tx1"/>
                  </a:solidFill>
                </a:endParaRPr>
              </a:p>
            </p:txBody>
          </p:sp>
          <p:sp>
            <p:nvSpPr>
              <p:cNvPr id="11" name="triangle_2">
                <a:extLst>
                  <a:ext uri="{FF2B5EF4-FFF2-40B4-BE49-F238E27FC236}">
                    <a16:creationId xmlns:a16="http://schemas.microsoft.com/office/drawing/2014/main" id="{B5B2E9C8-49F1-4A29-A328-CFF5AC3311B6}"/>
                  </a:ext>
                </a:extLst>
              </p:cNvPr>
              <p:cNvSpPr/>
              <p:nvPr/>
            </p:nvSpPr>
            <p:spPr bwMode="gray">
              <a:xfrm rot="5400000">
                <a:off x="0" y="0"/>
                <a:ext cx="468058" cy="234029"/>
              </a:xfrm>
              <a:prstGeom prst="triangle">
                <a:avLst/>
              </a:prstGeom>
              <a:solidFill>
                <a:srgbClr val="F07D00"/>
              </a:solidFill>
              <a:ln w="9525">
                <a:solidFill>
                  <a:srgbClr val="F07D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err="1">
                  <a:solidFill>
                    <a:schemeClr val="tx1"/>
                  </a:solidFill>
                </a:endParaRPr>
              </a:p>
            </p:txBody>
          </p:sp>
        </p:grpSp>
      </p:grpSp>
      <p:cxnSp>
        <p:nvCxnSpPr>
          <p:cNvPr id="15" name="Straight Connector 14">
            <a:extLst>
              <a:ext uri="{FF2B5EF4-FFF2-40B4-BE49-F238E27FC236}">
                <a16:creationId xmlns:a16="http://schemas.microsoft.com/office/drawing/2014/main" id="{CE2C0EF7-9F62-44CF-B56A-8A9695D16BC7}"/>
              </a:ext>
            </a:extLst>
          </p:cNvPr>
          <p:cNvCxnSpPr>
            <a:cxnSpLocks/>
          </p:cNvCxnSpPr>
          <p:nvPr/>
        </p:nvCxnSpPr>
        <p:spPr>
          <a:xfrm flipH="1">
            <a:off x="609596" y="3775584"/>
            <a:ext cx="61812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A86F7B6F-F032-4DFE-9494-8F5D2B40054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468" b="-31341"/>
          <a:stretch/>
        </p:blipFill>
        <p:spPr bwMode="auto">
          <a:xfrm>
            <a:off x="6953588" y="2552700"/>
            <a:ext cx="2638509" cy="2165350"/>
          </a:xfrm>
          <a:prstGeom prst="rect">
            <a:avLst/>
          </a:prstGeom>
          <a:solidFill>
            <a:schemeClr val="bg1"/>
          </a:solidFill>
          <a:ln>
            <a:solidFill>
              <a:schemeClr val="tx1"/>
            </a:solidFill>
          </a:ln>
        </p:spPr>
      </p:pic>
      <p:sp>
        <p:nvSpPr>
          <p:cNvPr id="16" name="TextBox 15">
            <a:extLst>
              <a:ext uri="{FF2B5EF4-FFF2-40B4-BE49-F238E27FC236}">
                <a16:creationId xmlns:a16="http://schemas.microsoft.com/office/drawing/2014/main" id="{B3361514-63F0-4914-BB33-A878E27EC98A}"/>
              </a:ext>
            </a:extLst>
          </p:cNvPr>
          <p:cNvSpPr txBox="1"/>
          <p:nvPr/>
        </p:nvSpPr>
        <p:spPr>
          <a:xfrm>
            <a:off x="6953588" y="4383078"/>
            <a:ext cx="2550745" cy="307777"/>
          </a:xfrm>
          <a:prstGeom prst="rect">
            <a:avLst/>
          </a:prstGeom>
          <a:noFill/>
        </p:spPr>
        <p:txBody>
          <a:bodyPr wrap="square">
            <a:spAutoFit/>
          </a:bodyPr>
          <a:lstStyle/>
          <a:p>
            <a:r>
              <a:rPr lang="de-DE" sz="700" b="1"/>
              <a:t>Source: </a:t>
            </a:r>
            <a:r>
              <a:rPr lang="de-DE" sz="700"/>
              <a:t>https://www.aoe.com/en/insights/open-source-blogpost.html</a:t>
            </a:r>
          </a:p>
        </p:txBody>
      </p:sp>
      <p:sp>
        <p:nvSpPr>
          <p:cNvPr id="18" name="TextBox 17">
            <a:extLst>
              <a:ext uri="{FF2B5EF4-FFF2-40B4-BE49-F238E27FC236}">
                <a16:creationId xmlns:a16="http://schemas.microsoft.com/office/drawing/2014/main" id="{581599E2-C492-418D-B4D9-BF63E5CCD8A4}"/>
              </a:ext>
            </a:extLst>
          </p:cNvPr>
          <p:cNvSpPr txBox="1"/>
          <p:nvPr/>
        </p:nvSpPr>
        <p:spPr>
          <a:xfrm>
            <a:off x="609596" y="3858892"/>
            <a:ext cx="6391191" cy="1840360"/>
          </a:xfrm>
          <a:prstGeom prst="rect">
            <a:avLst/>
          </a:prstGeom>
          <a:noFill/>
        </p:spPr>
        <p:txBody>
          <a:bodyPr wrap="square" numCol="2" spcCol="180000">
            <a:noAutofit/>
          </a:bodyPr>
          <a:lstStyle/>
          <a:p>
            <a:pPr marL="180023" indent="-180023" algn="l">
              <a:spcAft>
                <a:spcPts val="600"/>
              </a:spcAft>
              <a:buClr>
                <a:srgbClr val="003C50"/>
              </a:buClr>
              <a:buFont typeface="Wingdings" panose="05000000000000000000" pitchFamily="2" charset="2"/>
              <a:buChar char="§"/>
            </a:pPr>
            <a:r>
              <a:rPr lang="en-US" sz="1200" b="1">
                <a:latin typeface="+mj-lt"/>
              </a:rPr>
              <a:t>User-Experience:</a:t>
            </a:r>
            <a:r>
              <a:rPr lang="en-US" sz="1200">
                <a:latin typeface="+mj-lt"/>
              </a:rPr>
              <a:t> Generally considered more user-friendly</a:t>
            </a:r>
          </a:p>
          <a:p>
            <a:pPr marL="180023" indent="-180023" algn="l">
              <a:spcAft>
                <a:spcPts val="600"/>
              </a:spcAft>
              <a:buClr>
                <a:srgbClr val="003C50"/>
              </a:buClr>
              <a:buFont typeface="Wingdings" panose="05000000000000000000" pitchFamily="2" charset="2"/>
              <a:buChar char="§"/>
            </a:pPr>
            <a:r>
              <a:rPr lang="en-US" sz="1200" b="1">
                <a:latin typeface="+mj-lt"/>
              </a:rPr>
              <a:t>Support: </a:t>
            </a:r>
            <a:r>
              <a:rPr lang="en-US" sz="1200">
                <a:latin typeface="+mj-lt"/>
              </a:rPr>
              <a:t>Offers better technical support and SLAs as well as faster fixes</a:t>
            </a:r>
          </a:p>
          <a:p>
            <a:pPr marL="180023" indent="-180023" algn="l">
              <a:spcAft>
                <a:spcPts val="600"/>
              </a:spcAft>
              <a:buClr>
                <a:srgbClr val="003C50"/>
              </a:buClr>
              <a:buFont typeface="Wingdings" panose="05000000000000000000" pitchFamily="2" charset="2"/>
              <a:buChar char="§"/>
            </a:pPr>
            <a:r>
              <a:rPr lang="en-US" sz="1200" b="1">
                <a:latin typeface="+mj-lt"/>
              </a:rPr>
              <a:t>Stability</a:t>
            </a:r>
            <a:r>
              <a:rPr lang="en-US" sz="1200">
                <a:latin typeface="+mj-lt"/>
              </a:rPr>
              <a:t>: Typically, more reliable, tested better and more secure</a:t>
            </a:r>
          </a:p>
          <a:p>
            <a:pPr marL="180023" indent="-180023">
              <a:spcAft>
                <a:spcPts val="600"/>
              </a:spcAft>
              <a:buClr>
                <a:srgbClr val="003C50"/>
              </a:buClr>
              <a:buFont typeface="Wingdings" panose="05000000000000000000" pitchFamily="2" charset="2"/>
              <a:buChar char="§"/>
            </a:pPr>
            <a:r>
              <a:rPr lang="en-US" sz="1200" b="1">
                <a:latin typeface="+mj-lt"/>
              </a:rPr>
              <a:t>Features: </a:t>
            </a:r>
            <a:r>
              <a:rPr lang="en-US" sz="1200">
                <a:latin typeface="+mj-lt"/>
              </a:rPr>
              <a:t>May have more features</a:t>
            </a:r>
          </a:p>
          <a:p>
            <a:pPr marL="180023" indent="-180023">
              <a:spcAft>
                <a:spcPts val="600"/>
              </a:spcAft>
              <a:buClr>
                <a:srgbClr val="003C50"/>
              </a:buClr>
              <a:buFont typeface="Wingdings" panose="05000000000000000000" pitchFamily="2" charset="2"/>
              <a:buChar char="§"/>
            </a:pPr>
            <a:endParaRPr lang="en-US" sz="1200">
              <a:latin typeface="+mj-lt"/>
            </a:endParaRPr>
          </a:p>
          <a:p>
            <a:pPr marL="180023" indent="-180023" algn="l">
              <a:spcAft>
                <a:spcPts val="600"/>
              </a:spcAft>
              <a:buClr>
                <a:srgbClr val="003C50"/>
              </a:buClr>
              <a:buFont typeface="Wingdings" panose="05000000000000000000" pitchFamily="2" charset="2"/>
              <a:buChar char="§"/>
            </a:pPr>
            <a:r>
              <a:rPr lang="en-US" sz="1200" b="1">
                <a:latin typeface="+mj-lt"/>
              </a:rPr>
              <a:t>Licensing fees</a:t>
            </a:r>
            <a:r>
              <a:rPr lang="en-US" sz="1200">
                <a:latin typeface="+mj-lt"/>
              </a:rPr>
              <a:t>: Can become quite expensive</a:t>
            </a:r>
          </a:p>
          <a:p>
            <a:pPr marL="180023" indent="-180023" algn="l">
              <a:spcAft>
                <a:spcPts val="600"/>
              </a:spcAft>
              <a:buClr>
                <a:srgbClr val="003C50"/>
              </a:buClr>
              <a:buFont typeface="Wingdings" panose="05000000000000000000" pitchFamily="2" charset="2"/>
              <a:buChar char="§"/>
            </a:pPr>
            <a:r>
              <a:rPr lang="en-US" sz="1200" b="1">
                <a:latin typeface="+mj-lt"/>
              </a:rPr>
              <a:t>Inflexible:</a:t>
            </a:r>
            <a:r>
              <a:rPr lang="en-US" sz="1200">
                <a:latin typeface="+mj-lt"/>
              </a:rPr>
              <a:t> May be tied to proprietary file formats and protocols</a:t>
            </a:r>
          </a:p>
          <a:p>
            <a:pPr marL="180023" indent="-180023" algn="l">
              <a:spcAft>
                <a:spcPts val="600"/>
              </a:spcAft>
              <a:buClr>
                <a:srgbClr val="003C50"/>
              </a:buClr>
              <a:buFont typeface="Wingdings" panose="05000000000000000000" pitchFamily="2" charset="2"/>
              <a:buChar char="§"/>
            </a:pPr>
            <a:r>
              <a:rPr lang="en-US" sz="1200" b="1">
                <a:latin typeface="+mj-lt"/>
              </a:rPr>
              <a:t>Vendor lock-in: </a:t>
            </a:r>
            <a:r>
              <a:rPr lang="en-US" sz="1200">
                <a:latin typeface="+mj-lt"/>
              </a:rPr>
              <a:t>May have vendor lock-in, making it difficult to switch to another provider</a:t>
            </a:r>
          </a:p>
          <a:p>
            <a:pPr marL="180023" indent="-180023">
              <a:spcAft>
                <a:spcPts val="300"/>
              </a:spcAft>
              <a:buClr>
                <a:srgbClr val="003C50"/>
              </a:buClr>
              <a:buFont typeface="Wingdings" panose="05000000000000000000" pitchFamily="2" charset="2"/>
              <a:buChar char="§"/>
            </a:pPr>
            <a:endParaRPr lang="en-US" sz="1200">
              <a:latin typeface="+mj-lt"/>
            </a:endParaRPr>
          </a:p>
        </p:txBody>
      </p:sp>
      <p:sp>
        <p:nvSpPr>
          <p:cNvPr id="12" name="Rectangle 11">
            <a:extLst>
              <a:ext uri="{FF2B5EF4-FFF2-40B4-BE49-F238E27FC236}">
                <a16:creationId xmlns:a16="http://schemas.microsoft.com/office/drawing/2014/main" id="{90E136E9-4052-41CD-B769-5F459B723CD3}"/>
              </a:ext>
            </a:extLst>
          </p:cNvPr>
          <p:cNvSpPr/>
          <p:nvPr/>
        </p:nvSpPr>
        <p:spPr bwMode="gray">
          <a:xfrm>
            <a:off x="266700" y="1563652"/>
            <a:ext cx="264059" cy="216277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noAutofit/>
          </a:bodyPr>
          <a:lstStyle/>
          <a:p>
            <a:pPr algn="ctr"/>
            <a:r>
              <a:rPr lang="de-DE" sz="1400">
                <a:solidFill>
                  <a:schemeClr val="bg1"/>
                </a:solidFill>
              </a:rPr>
              <a:t>Open Source</a:t>
            </a:r>
          </a:p>
        </p:txBody>
      </p:sp>
      <p:sp>
        <p:nvSpPr>
          <p:cNvPr id="20" name="Rectangle 19">
            <a:extLst>
              <a:ext uri="{FF2B5EF4-FFF2-40B4-BE49-F238E27FC236}">
                <a16:creationId xmlns:a16="http://schemas.microsoft.com/office/drawing/2014/main" id="{AE3DCBBD-7B6F-4915-AAFC-E7148C3F8711}"/>
              </a:ext>
            </a:extLst>
          </p:cNvPr>
          <p:cNvSpPr/>
          <p:nvPr/>
        </p:nvSpPr>
        <p:spPr bwMode="gray">
          <a:xfrm>
            <a:off x="266700" y="3790392"/>
            <a:ext cx="264059" cy="1925734"/>
          </a:xfrm>
          <a:prstGeom prst="rect">
            <a:avLst/>
          </a:prstGeom>
          <a:solidFill>
            <a:schemeClr val="accent6">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noAutofit/>
          </a:bodyPr>
          <a:lstStyle/>
          <a:p>
            <a:pPr algn="ctr"/>
            <a:r>
              <a:rPr lang="de-DE" sz="1400">
                <a:solidFill>
                  <a:schemeClr val="tx1"/>
                </a:solidFill>
              </a:rPr>
              <a:t>Commercial</a:t>
            </a:r>
          </a:p>
        </p:txBody>
      </p:sp>
      <p:cxnSp>
        <p:nvCxnSpPr>
          <p:cNvPr id="22" name="Straight Connector 21">
            <a:extLst>
              <a:ext uri="{FF2B5EF4-FFF2-40B4-BE49-F238E27FC236}">
                <a16:creationId xmlns:a16="http://schemas.microsoft.com/office/drawing/2014/main" id="{6CA7EECF-41B4-4B3B-9B03-CBDA173FC149}"/>
              </a:ext>
            </a:extLst>
          </p:cNvPr>
          <p:cNvCxnSpPr>
            <a:cxnSpLocks/>
          </p:cNvCxnSpPr>
          <p:nvPr/>
        </p:nvCxnSpPr>
        <p:spPr>
          <a:xfrm flipV="1">
            <a:off x="6865908" y="1563652"/>
            <a:ext cx="0" cy="4130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4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Lflow eine Plattform für den Machine Learning Lifecycle">
            <a:extLst>
              <a:ext uri="{FF2B5EF4-FFF2-40B4-BE49-F238E27FC236}">
                <a16:creationId xmlns:a16="http://schemas.microsoft.com/office/drawing/2014/main" id="{E9F4F6DC-28A2-4A2A-96A9-4EBF39EBBF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4353" y="457381"/>
            <a:ext cx="1325499" cy="662750"/>
          </a:xfrm>
          <a:prstGeom prst="rect">
            <a:avLst/>
          </a:prstGeom>
          <a:noFill/>
          <a:extLst>
            <a:ext uri="{909E8E84-426E-40DD-AFC4-6F175D3DCCD1}">
              <a14:hiddenFill xmlns:a14="http://schemas.microsoft.com/office/drawing/2010/main">
                <a:solidFill>
                  <a:srgbClr val="FFFFFF"/>
                </a:solidFill>
              </a14:hiddenFill>
            </a:ext>
          </a:extLst>
        </p:spPr>
      </p:pic>
      <p:sp>
        <p:nvSpPr>
          <p:cNvPr id="144" name="Rectangle: Rounded Corners 143">
            <a:extLst>
              <a:ext uri="{FF2B5EF4-FFF2-40B4-BE49-F238E27FC236}">
                <a16:creationId xmlns:a16="http://schemas.microsoft.com/office/drawing/2014/main" id="{085FF4EC-A7B6-4406-B0D7-2751CAF7683C}"/>
              </a:ext>
            </a:extLst>
          </p:cNvPr>
          <p:cNvSpPr/>
          <p:nvPr/>
        </p:nvSpPr>
        <p:spPr bwMode="gray">
          <a:xfrm>
            <a:off x="3605395" y="2777766"/>
            <a:ext cx="597083" cy="441674"/>
          </a:xfrm>
          <a:prstGeom prst="roundRect">
            <a:avLst/>
          </a:prstGeom>
          <a:noFill/>
          <a:ln w="95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dirty="0">
              <a:solidFill>
                <a:schemeClr val="tx1"/>
              </a:solidFill>
            </a:endParaRPr>
          </a:p>
        </p:txBody>
      </p:sp>
      <p:sp>
        <p:nvSpPr>
          <p:cNvPr id="143" name="Rectangle: Rounded Corners 142">
            <a:extLst>
              <a:ext uri="{FF2B5EF4-FFF2-40B4-BE49-F238E27FC236}">
                <a16:creationId xmlns:a16="http://schemas.microsoft.com/office/drawing/2014/main" id="{A02F7875-2309-4154-B7C5-DE37CD9FF0E9}"/>
              </a:ext>
            </a:extLst>
          </p:cNvPr>
          <p:cNvSpPr/>
          <p:nvPr/>
        </p:nvSpPr>
        <p:spPr bwMode="gray">
          <a:xfrm>
            <a:off x="8105895" y="2777766"/>
            <a:ext cx="574801" cy="441674"/>
          </a:xfrm>
          <a:prstGeom prst="roundRect">
            <a:avLst/>
          </a:prstGeom>
          <a:noFill/>
          <a:ln w="95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dirty="0">
              <a:solidFill>
                <a:schemeClr val="tx1"/>
              </a:solidFill>
            </a:endParaRPr>
          </a:p>
        </p:txBody>
      </p:sp>
      <p:sp>
        <p:nvSpPr>
          <p:cNvPr id="142" name="Rectangle: Rounded Corners 141">
            <a:extLst>
              <a:ext uri="{FF2B5EF4-FFF2-40B4-BE49-F238E27FC236}">
                <a16:creationId xmlns:a16="http://schemas.microsoft.com/office/drawing/2014/main" id="{5AA8F89D-823B-4C71-B2B0-BD987C76E3A9}"/>
              </a:ext>
            </a:extLst>
          </p:cNvPr>
          <p:cNvSpPr/>
          <p:nvPr/>
        </p:nvSpPr>
        <p:spPr bwMode="gray">
          <a:xfrm>
            <a:off x="8354296" y="1275700"/>
            <a:ext cx="1200441" cy="441674"/>
          </a:xfrm>
          <a:prstGeom prst="roundRect">
            <a:avLst/>
          </a:prstGeom>
          <a:noFill/>
          <a:ln w="95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dirty="0">
              <a:solidFill>
                <a:schemeClr val="tx1"/>
              </a:solidFill>
            </a:endParaRPr>
          </a:p>
        </p:txBody>
      </p:sp>
      <p:sp>
        <p:nvSpPr>
          <p:cNvPr id="8" name="Rectangle: Rounded Corners 7">
            <a:extLst>
              <a:ext uri="{FF2B5EF4-FFF2-40B4-BE49-F238E27FC236}">
                <a16:creationId xmlns:a16="http://schemas.microsoft.com/office/drawing/2014/main" id="{9CE88CCE-D64C-40F7-A7A3-0B50A4E26A26}"/>
              </a:ext>
            </a:extLst>
          </p:cNvPr>
          <p:cNvSpPr/>
          <p:nvPr/>
        </p:nvSpPr>
        <p:spPr bwMode="gray">
          <a:xfrm>
            <a:off x="6697938" y="1275700"/>
            <a:ext cx="1145612" cy="441674"/>
          </a:xfrm>
          <a:prstGeom prst="roundRect">
            <a:avLst/>
          </a:prstGeom>
          <a:noFill/>
          <a:ln w="95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dirty="0">
              <a:solidFill>
                <a:schemeClr val="tx1"/>
              </a:solidFill>
            </a:endParaRPr>
          </a:p>
        </p:txBody>
      </p:sp>
      <p:sp>
        <p:nvSpPr>
          <p:cNvPr id="13329" name="Slide Number Placeholder 13328">
            <a:extLst>
              <a:ext uri="{FF2B5EF4-FFF2-40B4-BE49-F238E27FC236}">
                <a16:creationId xmlns:a16="http://schemas.microsoft.com/office/drawing/2014/main" id="{99747AE7-10CB-F821-8507-7A93FB1A93FE}"/>
              </a:ext>
            </a:extLst>
          </p:cNvPr>
          <p:cNvSpPr>
            <a:spLocks noGrp="1"/>
          </p:cNvSpPr>
          <p:nvPr>
            <p:ph type="sldNum" sz="quarter" idx="11"/>
          </p:nvPr>
        </p:nvSpPr>
        <p:spPr/>
        <p:txBody>
          <a:bodyPr/>
          <a:lstStyle/>
          <a:p>
            <a:endParaRPr lang="en-GB" dirty="0"/>
          </a:p>
          <a:p>
            <a:fld id="{EC272757-0D49-4070-A603-78A7BE811B24}" type="slidenum">
              <a:rPr lang="en-GB" smtClean="0"/>
              <a:t>12</a:t>
            </a:fld>
            <a:endParaRPr lang="en-GB" dirty="0"/>
          </a:p>
        </p:txBody>
      </p:sp>
      <p:sp>
        <p:nvSpPr>
          <p:cNvPr id="2" name="Title 1">
            <a:extLst>
              <a:ext uri="{FF2B5EF4-FFF2-40B4-BE49-F238E27FC236}">
                <a16:creationId xmlns:a16="http://schemas.microsoft.com/office/drawing/2014/main" id="{640BF8CF-0914-4767-9E51-29D2F3A52CA7}"/>
              </a:ext>
            </a:extLst>
          </p:cNvPr>
          <p:cNvSpPr>
            <a:spLocks noGrp="1"/>
          </p:cNvSpPr>
          <p:nvPr>
            <p:ph type="title"/>
          </p:nvPr>
        </p:nvSpPr>
        <p:spPr>
          <a:xfrm>
            <a:off x="266400" y="297644"/>
            <a:ext cx="9374401" cy="676800"/>
          </a:xfrm>
        </p:spPr>
        <p:txBody>
          <a:bodyPr/>
          <a:lstStyle/>
          <a:p>
            <a:r>
              <a:rPr lang="en-GB" dirty="0"/>
              <a:t>MLOps tool profile: </a:t>
            </a:r>
            <a:r>
              <a:rPr lang="en-GB" b="1" dirty="0"/>
              <a:t>MLflow</a:t>
            </a:r>
          </a:p>
        </p:txBody>
      </p:sp>
      <p:sp>
        <p:nvSpPr>
          <p:cNvPr id="13333" name="Footer Placeholder 13332">
            <a:extLst>
              <a:ext uri="{FF2B5EF4-FFF2-40B4-BE49-F238E27FC236}">
                <a16:creationId xmlns:a16="http://schemas.microsoft.com/office/drawing/2014/main" id="{C3417CB1-5A9C-7C37-6691-6A763F56F5BE}"/>
              </a:ext>
            </a:extLst>
          </p:cNvPr>
          <p:cNvSpPr>
            <a:spLocks noGrp="1"/>
          </p:cNvSpPr>
          <p:nvPr>
            <p:ph type="ftr" sz="quarter" idx="12"/>
          </p:nvPr>
        </p:nvSpPr>
        <p:spPr/>
        <p:txBody>
          <a:bodyPr anchor="ctr"/>
          <a:lstStyle/>
          <a:p>
            <a:r>
              <a:rPr lang="en-GB" dirty="0"/>
              <a:t>© 2024 d-fine</a:t>
            </a:r>
          </a:p>
        </p:txBody>
      </p:sp>
      <p:sp>
        <p:nvSpPr>
          <p:cNvPr id="9" name="Rectangle 8">
            <a:extLst>
              <a:ext uri="{FF2B5EF4-FFF2-40B4-BE49-F238E27FC236}">
                <a16:creationId xmlns:a16="http://schemas.microsoft.com/office/drawing/2014/main" id="{7F18D116-5531-4E5A-98C5-BDDC9B1B1D7B}"/>
              </a:ext>
            </a:extLst>
          </p:cNvPr>
          <p:cNvSpPr/>
          <p:nvPr>
            <p:custDataLst>
              <p:tags r:id="rId1"/>
            </p:custDataLst>
          </p:nvPr>
        </p:nvSpPr>
        <p:spPr bwMode="gray">
          <a:xfrm>
            <a:off x="3192088" y="3436406"/>
            <a:ext cx="6447212" cy="28458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dirty="0">
              <a:solidFill>
                <a:schemeClr val="tx1"/>
              </a:solidFill>
            </a:endParaRPr>
          </a:p>
        </p:txBody>
      </p:sp>
      <p:sp>
        <p:nvSpPr>
          <p:cNvPr id="11" name="TextBox 10">
            <a:extLst>
              <a:ext uri="{FF2B5EF4-FFF2-40B4-BE49-F238E27FC236}">
                <a16:creationId xmlns:a16="http://schemas.microsoft.com/office/drawing/2014/main" id="{D0DC25EC-0C28-483E-B266-C23BDC7A6CCD}"/>
              </a:ext>
            </a:extLst>
          </p:cNvPr>
          <p:cNvSpPr txBox="1"/>
          <p:nvPr/>
        </p:nvSpPr>
        <p:spPr>
          <a:xfrm>
            <a:off x="266699" y="3413972"/>
            <a:ext cx="2865920" cy="2939266"/>
          </a:xfrm>
          <a:prstGeom prst="rect">
            <a:avLst/>
          </a:prstGeom>
          <a:noFill/>
        </p:spPr>
        <p:txBody>
          <a:bodyPr wrap="square">
            <a:spAutoFit/>
          </a:bodyPr>
          <a:lstStyle/>
          <a:p>
            <a:pPr>
              <a:spcAft>
                <a:spcPts val="600"/>
              </a:spcAft>
            </a:pPr>
            <a:r>
              <a:rPr lang="en-GB" sz="1200" b="1" dirty="0"/>
              <a:t>MLflow</a:t>
            </a:r>
            <a:r>
              <a:rPr lang="en-GB" sz="1200" dirty="0"/>
              <a:t> lets you train, reuse, and deploy models and package them. The four MLflow components are</a:t>
            </a:r>
          </a:p>
          <a:p>
            <a:pPr marL="180023" indent="-180023">
              <a:buClr>
                <a:srgbClr val="003C50"/>
              </a:buClr>
              <a:buFont typeface="Wingdings" panose="05000000000000000000" pitchFamily="2" charset="2"/>
              <a:buChar char="§"/>
            </a:pPr>
            <a:r>
              <a:rPr lang="en-GB" sz="1200" b="1" dirty="0"/>
              <a:t>MLflow Tracking</a:t>
            </a:r>
            <a:r>
              <a:rPr lang="en-GB" sz="1200" dirty="0"/>
              <a:t>: API and UI for logging parameters, code versions, metrics, and artifacts </a:t>
            </a:r>
          </a:p>
          <a:p>
            <a:pPr marL="180023" indent="-180023">
              <a:buClr>
                <a:srgbClr val="003C50"/>
              </a:buClr>
              <a:buFont typeface="Wingdings" panose="05000000000000000000" pitchFamily="2" charset="2"/>
              <a:buChar char="§"/>
            </a:pPr>
            <a:r>
              <a:rPr lang="en-GB" sz="1200" b="1" dirty="0"/>
              <a:t>MLflow Projects: </a:t>
            </a:r>
            <a:r>
              <a:rPr lang="en-GB" sz="1200" dirty="0"/>
              <a:t>standard format for packaging reusable data science code</a:t>
            </a:r>
            <a:endParaRPr lang="en-GB" sz="1200" b="1" dirty="0"/>
          </a:p>
          <a:p>
            <a:pPr marL="180023" indent="-180023">
              <a:buClr>
                <a:srgbClr val="003C50"/>
              </a:buClr>
              <a:buFont typeface="Wingdings" panose="05000000000000000000" pitchFamily="2" charset="2"/>
              <a:buChar char="§"/>
            </a:pPr>
            <a:r>
              <a:rPr lang="en-GB" sz="1200" b="1" dirty="0"/>
              <a:t>MLflow Models: </a:t>
            </a:r>
            <a:r>
              <a:rPr lang="en-GB" sz="1200" dirty="0"/>
              <a:t>convention for packaging machine learning models in multiple flavours, and a variety of tools to help you deploy them</a:t>
            </a:r>
            <a:endParaRPr lang="en-GB" sz="1200" b="1" dirty="0"/>
          </a:p>
          <a:p>
            <a:pPr marL="180023" indent="-180023">
              <a:buClr>
                <a:srgbClr val="003C50"/>
              </a:buClr>
              <a:buFont typeface="Wingdings" panose="05000000000000000000" pitchFamily="2" charset="2"/>
              <a:buChar char="§"/>
            </a:pPr>
            <a:r>
              <a:rPr lang="en-GB" sz="1200" b="1" dirty="0"/>
              <a:t>MLflow Registry</a:t>
            </a:r>
            <a:r>
              <a:rPr lang="en-GB" sz="1200" dirty="0"/>
              <a:t>: centralised model store, set of APIs, and UI</a:t>
            </a:r>
          </a:p>
        </p:txBody>
      </p:sp>
      <p:cxnSp>
        <p:nvCxnSpPr>
          <p:cNvPr id="13" name="Straight Connector 12">
            <a:extLst>
              <a:ext uri="{FF2B5EF4-FFF2-40B4-BE49-F238E27FC236}">
                <a16:creationId xmlns:a16="http://schemas.microsoft.com/office/drawing/2014/main" id="{DED776E1-03AD-4279-8453-D09C218BBF3E}"/>
              </a:ext>
            </a:extLst>
          </p:cNvPr>
          <p:cNvCxnSpPr>
            <a:cxnSpLocks/>
          </p:cNvCxnSpPr>
          <p:nvPr/>
        </p:nvCxnSpPr>
        <p:spPr>
          <a:xfrm>
            <a:off x="3221480" y="3271757"/>
            <a:ext cx="64332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07E04B-6F3D-4EB7-AE7E-247286FD9DF7}"/>
              </a:ext>
            </a:extLst>
          </p:cNvPr>
          <p:cNvGrpSpPr/>
          <p:nvPr/>
        </p:nvGrpSpPr>
        <p:grpSpPr>
          <a:xfrm>
            <a:off x="3215430" y="1474129"/>
            <a:ext cx="6284483" cy="1584287"/>
            <a:chOff x="715186" y="1884662"/>
            <a:chExt cx="7707868" cy="1943115"/>
          </a:xfrm>
        </p:grpSpPr>
        <p:sp>
          <p:nvSpPr>
            <p:cNvPr id="15" name="TextBox 14">
              <a:extLst>
                <a:ext uri="{FF2B5EF4-FFF2-40B4-BE49-F238E27FC236}">
                  <a16:creationId xmlns:a16="http://schemas.microsoft.com/office/drawing/2014/main" id="{20D31D11-565F-4C66-B794-474546FC6EEA}"/>
                </a:ext>
              </a:extLst>
            </p:cNvPr>
            <p:cNvSpPr txBox="1"/>
            <p:nvPr/>
          </p:nvSpPr>
          <p:spPr>
            <a:xfrm>
              <a:off x="2213747" y="1932641"/>
              <a:ext cx="588955" cy="21645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t>IDEs</a:t>
              </a:r>
            </a:p>
          </p:txBody>
        </p:sp>
        <p:sp>
          <p:nvSpPr>
            <p:cNvPr id="20" name="TextBox 19">
              <a:extLst>
                <a:ext uri="{FF2B5EF4-FFF2-40B4-BE49-F238E27FC236}">
                  <a16:creationId xmlns:a16="http://schemas.microsoft.com/office/drawing/2014/main" id="{995793BC-10ED-48DB-ACA2-C118FC122635}"/>
                </a:ext>
              </a:extLst>
            </p:cNvPr>
            <p:cNvSpPr txBox="1"/>
            <p:nvPr/>
          </p:nvSpPr>
          <p:spPr>
            <a:xfrm>
              <a:off x="3618835" y="1932641"/>
              <a:ext cx="588955" cy="21645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t>Code</a:t>
              </a:r>
            </a:p>
          </p:txBody>
        </p:sp>
        <p:sp>
          <p:nvSpPr>
            <p:cNvPr id="22" name="TextBox 21">
              <a:extLst>
                <a:ext uri="{FF2B5EF4-FFF2-40B4-BE49-F238E27FC236}">
                  <a16:creationId xmlns:a16="http://schemas.microsoft.com/office/drawing/2014/main" id="{B7433A18-24E5-4592-AB99-F0D1982BD413}"/>
                </a:ext>
              </a:extLst>
            </p:cNvPr>
            <p:cNvSpPr txBox="1"/>
            <p:nvPr/>
          </p:nvSpPr>
          <p:spPr>
            <a:xfrm>
              <a:off x="1511204" y="1932641"/>
              <a:ext cx="588955" cy="21645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t>Notebooks</a:t>
              </a:r>
            </a:p>
          </p:txBody>
        </p:sp>
        <p:sp>
          <p:nvSpPr>
            <p:cNvPr id="23" name="TextBox 22">
              <a:extLst>
                <a:ext uri="{FF2B5EF4-FFF2-40B4-BE49-F238E27FC236}">
                  <a16:creationId xmlns:a16="http://schemas.microsoft.com/office/drawing/2014/main" id="{64CF1C1A-0325-4ED2-8852-3EE24AB156D5}"/>
                </a:ext>
              </a:extLst>
            </p:cNvPr>
            <p:cNvSpPr txBox="1"/>
            <p:nvPr/>
          </p:nvSpPr>
          <p:spPr>
            <a:xfrm>
              <a:off x="4321378" y="1932641"/>
              <a:ext cx="588955" cy="21645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t>Features</a:t>
              </a:r>
            </a:p>
          </p:txBody>
        </p:sp>
        <p:sp>
          <p:nvSpPr>
            <p:cNvPr id="24" name="TextBox 23">
              <a:extLst>
                <a:ext uri="{FF2B5EF4-FFF2-40B4-BE49-F238E27FC236}">
                  <a16:creationId xmlns:a16="http://schemas.microsoft.com/office/drawing/2014/main" id="{4FB3FA69-D72C-4AB2-AF8A-91125B05C765}"/>
                </a:ext>
              </a:extLst>
            </p:cNvPr>
            <p:cNvSpPr txBox="1"/>
            <p:nvPr/>
          </p:nvSpPr>
          <p:spPr>
            <a:xfrm>
              <a:off x="6531085" y="3167240"/>
              <a:ext cx="877500" cy="204750"/>
            </a:xfrm>
            <a:prstGeom prst="rect">
              <a:avLst/>
            </a:prstGeom>
            <a:noFill/>
          </p:spPr>
          <p:txBody>
            <a:bodyPr wrap="square" lIns="0" tIns="0" rIns="0" bIns="0" rtlCol="0" anchor="ctr">
              <a:noAutofit/>
            </a:bodyPr>
            <a:lstStyle/>
            <a:p>
              <a:pPr algn="ctr"/>
              <a:r>
                <a:rPr lang="en-GB" sz="813" b="1" dirty="0"/>
                <a:t>Monitor</a:t>
              </a:r>
            </a:p>
          </p:txBody>
        </p:sp>
        <p:sp>
          <p:nvSpPr>
            <p:cNvPr id="25" name="TextBox 24">
              <a:extLst>
                <a:ext uri="{FF2B5EF4-FFF2-40B4-BE49-F238E27FC236}">
                  <a16:creationId xmlns:a16="http://schemas.microsoft.com/office/drawing/2014/main" id="{E8442F8D-B20A-4B4B-856C-227C7F336786}"/>
                </a:ext>
              </a:extLst>
            </p:cNvPr>
            <p:cNvSpPr txBox="1"/>
            <p:nvPr/>
          </p:nvSpPr>
          <p:spPr>
            <a:xfrm>
              <a:off x="5204778" y="3512656"/>
              <a:ext cx="587925" cy="216450"/>
            </a:xfrm>
            <a:prstGeom prst="hexagon">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solidFill>
                    <a:schemeClr val="bg1"/>
                  </a:solidFill>
                </a:rPr>
                <a:t>CI/CD</a:t>
              </a:r>
            </a:p>
          </p:txBody>
        </p:sp>
        <p:sp>
          <p:nvSpPr>
            <p:cNvPr id="26" name="TextBox 25">
              <a:extLst>
                <a:ext uri="{FF2B5EF4-FFF2-40B4-BE49-F238E27FC236}">
                  <a16:creationId xmlns:a16="http://schemas.microsoft.com/office/drawing/2014/main" id="{03FB9E73-20EC-4240-A900-E9DA59895508}"/>
                </a:ext>
              </a:extLst>
            </p:cNvPr>
            <p:cNvSpPr txBox="1"/>
            <p:nvPr/>
          </p:nvSpPr>
          <p:spPr>
            <a:xfrm>
              <a:off x="5992368" y="3512656"/>
              <a:ext cx="587925" cy="216450"/>
            </a:xfrm>
            <a:prstGeom prst="hexagon">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solidFill>
                    <a:schemeClr val="bg1"/>
                  </a:solidFill>
                </a:rPr>
                <a:t>Container</a:t>
              </a:r>
            </a:p>
          </p:txBody>
        </p:sp>
        <p:sp>
          <p:nvSpPr>
            <p:cNvPr id="27" name="TextBox 26">
              <a:extLst>
                <a:ext uri="{FF2B5EF4-FFF2-40B4-BE49-F238E27FC236}">
                  <a16:creationId xmlns:a16="http://schemas.microsoft.com/office/drawing/2014/main" id="{84A5C461-288F-4A83-BF38-624DEF85290E}"/>
                </a:ext>
              </a:extLst>
            </p:cNvPr>
            <p:cNvSpPr txBox="1"/>
            <p:nvPr/>
          </p:nvSpPr>
          <p:spPr>
            <a:xfrm>
              <a:off x="6429009" y="1932641"/>
              <a:ext cx="588955" cy="21645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solidFill>
                    <a:schemeClr val="bg1"/>
                  </a:solidFill>
                </a:rPr>
                <a:t>Pipelines</a:t>
              </a:r>
            </a:p>
          </p:txBody>
        </p:sp>
        <p:sp>
          <p:nvSpPr>
            <p:cNvPr id="28" name="TextBox 27">
              <a:extLst>
                <a:ext uri="{FF2B5EF4-FFF2-40B4-BE49-F238E27FC236}">
                  <a16:creationId xmlns:a16="http://schemas.microsoft.com/office/drawing/2014/main" id="{F3EA2368-5476-4761-8B8D-400A767266F5}"/>
                </a:ext>
              </a:extLst>
            </p:cNvPr>
            <p:cNvSpPr txBox="1"/>
            <p:nvPr/>
          </p:nvSpPr>
          <p:spPr>
            <a:xfrm>
              <a:off x="7131552" y="1932641"/>
              <a:ext cx="588955" cy="21645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solidFill>
                    <a:schemeClr val="bg1"/>
                  </a:solidFill>
                </a:rPr>
                <a:t>Features</a:t>
              </a:r>
            </a:p>
          </p:txBody>
        </p:sp>
        <p:sp>
          <p:nvSpPr>
            <p:cNvPr id="29" name="Google Shape;8733;p182">
              <a:extLst>
                <a:ext uri="{FF2B5EF4-FFF2-40B4-BE49-F238E27FC236}">
                  <a16:creationId xmlns:a16="http://schemas.microsoft.com/office/drawing/2014/main" id="{1A9C7295-A852-46D9-AE65-28B0CD91974B}"/>
                </a:ext>
              </a:extLst>
            </p:cNvPr>
            <p:cNvSpPr>
              <a:spLocks noChangeArrowheads="1"/>
            </p:cNvSpPr>
            <p:nvPr>
              <p:custDataLst>
                <p:tags r:id="rId2"/>
              </p:custDataLst>
            </p:nvPr>
          </p:nvSpPr>
          <p:spPr bwMode="auto">
            <a:xfrm>
              <a:off x="2053469" y="2534611"/>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30" name="Group 29">
              <a:extLst>
                <a:ext uri="{FF2B5EF4-FFF2-40B4-BE49-F238E27FC236}">
                  <a16:creationId xmlns:a16="http://schemas.microsoft.com/office/drawing/2014/main" id="{51FE10ED-687E-448D-AF64-9FAF27DAA6A6}"/>
                </a:ext>
              </a:extLst>
            </p:cNvPr>
            <p:cNvGrpSpPr/>
            <p:nvPr/>
          </p:nvGrpSpPr>
          <p:grpSpPr>
            <a:xfrm>
              <a:off x="2163501" y="2663658"/>
              <a:ext cx="356468" cy="360218"/>
              <a:chOff x="848699" y="1764748"/>
              <a:chExt cx="757286" cy="765252"/>
            </a:xfrm>
          </p:grpSpPr>
          <p:sp>
            <p:nvSpPr>
              <p:cNvPr id="132" name="AutoShape 17">
                <a:extLst>
                  <a:ext uri="{FF2B5EF4-FFF2-40B4-BE49-F238E27FC236}">
                    <a16:creationId xmlns:a16="http://schemas.microsoft.com/office/drawing/2014/main" id="{F2ACD542-3C78-4B7D-89F0-34C5D367277E}"/>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33" name="AutoShape 21">
                <a:extLst>
                  <a:ext uri="{FF2B5EF4-FFF2-40B4-BE49-F238E27FC236}">
                    <a16:creationId xmlns:a16="http://schemas.microsoft.com/office/drawing/2014/main" id="{AFB53366-6A6E-488F-A428-1C478CF59B61}"/>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31" name="Google Shape;8733;p182">
              <a:extLst>
                <a:ext uri="{FF2B5EF4-FFF2-40B4-BE49-F238E27FC236}">
                  <a16:creationId xmlns:a16="http://schemas.microsoft.com/office/drawing/2014/main" id="{6814DB0A-418C-45D4-BC63-B5A347050034}"/>
                </a:ext>
              </a:extLst>
            </p:cNvPr>
            <p:cNvSpPr>
              <a:spLocks noChangeArrowheads="1"/>
            </p:cNvSpPr>
            <p:nvPr/>
          </p:nvSpPr>
          <p:spPr bwMode="auto">
            <a:xfrm rot="10800000">
              <a:off x="2716123" y="2527557"/>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32" name="Group 31">
              <a:extLst>
                <a:ext uri="{FF2B5EF4-FFF2-40B4-BE49-F238E27FC236}">
                  <a16:creationId xmlns:a16="http://schemas.microsoft.com/office/drawing/2014/main" id="{C21D0246-08D4-424C-B27C-06159D84DB2D}"/>
                </a:ext>
              </a:extLst>
            </p:cNvPr>
            <p:cNvGrpSpPr/>
            <p:nvPr/>
          </p:nvGrpSpPr>
          <p:grpSpPr>
            <a:xfrm rot="10800000">
              <a:off x="2824755" y="2614010"/>
              <a:ext cx="356468" cy="360218"/>
              <a:chOff x="848699" y="1764748"/>
              <a:chExt cx="757286" cy="765252"/>
            </a:xfrm>
          </p:grpSpPr>
          <p:sp>
            <p:nvSpPr>
              <p:cNvPr id="130" name="AutoShape 17">
                <a:extLst>
                  <a:ext uri="{FF2B5EF4-FFF2-40B4-BE49-F238E27FC236}">
                    <a16:creationId xmlns:a16="http://schemas.microsoft.com/office/drawing/2014/main" id="{5A1F98AB-B315-44D7-ABF9-F4A690B50CB6}"/>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31" name="AutoShape 21">
                <a:extLst>
                  <a:ext uri="{FF2B5EF4-FFF2-40B4-BE49-F238E27FC236}">
                    <a16:creationId xmlns:a16="http://schemas.microsoft.com/office/drawing/2014/main" id="{616FA4CD-F07D-4916-8A97-254A6FB33DB0}"/>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33" name="Google Shape;8733;p182">
              <a:extLst>
                <a:ext uri="{FF2B5EF4-FFF2-40B4-BE49-F238E27FC236}">
                  <a16:creationId xmlns:a16="http://schemas.microsoft.com/office/drawing/2014/main" id="{5F6FED4D-10E4-49AD-90F2-2F820EC5E40C}"/>
                </a:ext>
              </a:extLst>
            </p:cNvPr>
            <p:cNvSpPr>
              <a:spLocks noChangeArrowheads="1"/>
            </p:cNvSpPr>
            <p:nvPr/>
          </p:nvSpPr>
          <p:spPr bwMode="auto">
            <a:xfrm>
              <a:off x="3372173" y="2543147"/>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34" name="Group 33">
              <a:extLst>
                <a:ext uri="{FF2B5EF4-FFF2-40B4-BE49-F238E27FC236}">
                  <a16:creationId xmlns:a16="http://schemas.microsoft.com/office/drawing/2014/main" id="{F85F34BB-5D99-4E09-A6E0-D6AA0418D436}"/>
                </a:ext>
              </a:extLst>
            </p:cNvPr>
            <p:cNvGrpSpPr/>
            <p:nvPr/>
          </p:nvGrpSpPr>
          <p:grpSpPr>
            <a:xfrm>
              <a:off x="3482204" y="2672195"/>
              <a:ext cx="356468" cy="360218"/>
              <a:chOff x="848699" y="1764748"/>
              <a:chExt cx="757286" cy="765252"/>
            </a:xfrm>
          </p:grpSpPr>
          <p:sp>
            <p:nvSpPr>
              <p:cNvPr id="128" name="AutoShape 17">
                <a:extLst>
                  <a:ext uri="{FF2B5EF4-FFF2-40B4-BE49-F238E27FC236}">
                    <a16:creationId xmlns:a16="http://schemas.microsoft.com/office/drawing/2014/main" id="{0DC9C1E7-20B2-4EF4-B4E3-28ABFCC623CE}"/>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29" name="AutoShape 21">
                <a:extLst>
                  <a:ext uri="{FF2B5EF4-FFF2-40B4-BE49-F238E27FC236}">
                    <a16:creationId xmlns:a16="http://schemas.microsoft.com/office/drawing/2014/main" id="{4AD5317B-99E8-483A-BADA-D57D75886555}"/>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35" name="Google Shape;8733;p182">
              <a:extLst>
                <a:ext uri="{FF2B5EF4-FFF2-40B4-BE49-F238E27FC236}">
                  <a16:creationId xmlns:a16="http://schemas.microsoft.com/office/drawing/2014/main" id="{D1F02839-CD4D-40B8-9B38-5FEC49F9C9C1}"/>
                </a:ext>
              </a:extLst>
            </p:cNvPr>
            <p:cNvSpPr>
              <a:spLocks noChangeArrowheads="1"/>
            </p:cNvSpPr>
            <p:nvPr/>
          </p:nvSpPr>
          <p:spPr bwMode="auto">
            <a:xfrm rot="10800000">
              <a:off x="4037407" y="2536094"/>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36" name="Group 35">
              <a:extLst>
                <a:ext uri="{FF2B5EF4-FFF2-40B4-BE49-F238E27FC236}">
                  <a16:creationId xmlns:a16="http://schemas.microsoft.com/office/drawing/2014/main" id="{86F473BA-8E56-40F9-B090-2D5BDE582F47}"/>
                </a:ext>
              </a:extLst>
            </p:cNvPr>
            <p:cNvGrpSpPr/>
            <p:nvPr/>
          </p:nvGrpSpPr>
          <p:grpSpPr>
            <a:xfrm rot="10800000">
              <a:off x="4146038" y="2622547"/>
              <a:ext cx="356468" cy="360218"/>
              <a:chOff x="848699" y="1764748"/>
              <a:chExt cx="757286" cy="765252"/>
            </a:xfrm>
          </p:grpSpPr>
          <p:sp>
            <p:nvSpPr>
              <p:cNvPr id="126" name="AutoShape 17">
                <a:extLst>
                  <a:ext uri="{FF2B5EF4-FFF2-40B4-BE49-F238E27FC236}">
                    <a16:creationId xmlns:a16="http://schemas.microsoft.com/office/drawing/2014/main" id="{1B8FF42D-9903-4C1C-9E79-A9636500CF35}"/>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27" name="AutoShape 21">
                <a:extLst>
                  <a:ext uri="{FF2B5EF4-FFF2-40B4-BE49-F238E27FC236}">
                    <a16:creationId xmlns:a16="http://schemas.microsoft.com/office/drawing/2014/main" id="{4347D883-2703-4EB6-B3D6-D4D6B0F9F3D2}"/>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grpSp>
          <p:nvGrpSpPr>
            <p:cNvPr id="37" name="Group 18">
              <a:extLst>
                <a:ext uri="{FF2B5EF4-FFF2-40B4-BE49-F238E27FC236}">
                  <a16:creationId xmlns:a16="http://schemas.microsoft.com/office/drawing/2014/main" id="{BAE4B397-9645-4674-BFA7-D2EFCBE3A4C2}"/>
                </a:ext>
              </a:extLst>
            </p:cNvPr>
            <p:cNvGrpSpPr>
              <a:grpSpLocks noChangeAspect="1"/>
            </p:cNvGrpSpPr>
            <p:nvPr>
              <p:custDataLst>
                <p:tags r:id="rId3"/>
              </p:custDataLst>
            </p:nvPr>
          </p:nvGrpSpPr>
          <p:grpSpPr bwMode="auto">
            <a:xfrm>
              <a:off x="2329177" y="2658569"/>
              <a:ext cx="164175" cy="164174"/>
              <a:chOff x="800" y="800"/>
              <a:chExt cx="560" cy="560"/>
            </a:xfrm>
          </p:grpSpPr>
          <p:sp>
            <p:nvSpPr>
              <p:cNvPr id="124" name="AutoShape 17">
                <a:extLst>
                  <a:ext uri="{FF2B5EF4-FFF2-40B4-BE49-F238E27FC236}">
                    <a16:creationId xmlns:a16="http://schemas.microsoft.com/office/drawing/2014/main" id="{5C5B74A9-96C8-4674-8FFD-95CD93B9DA8E}"/>
                  </a:ext>
                </a:extLst>
              </p:cNvPr>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25" name="Freeform 19">
                <a:extLst>
                  <a:ext uri="{FF2B5EF4-FFF2-40B4-BE49-F238E27FC236}">
                    <a16:creationId xmlns:a16="http://schemas.microsoft.com/office/drawing/2014/main" id="{F69F34D9-395C-4587-A696-D67DEFB9EF5B}"/>
                  </a:ext>
                </a:extLst>
              </p:cNvPr>
              <p:cNvSpPr>
                <a:spLocks noEditPoints="1"/>
              </p:cNvSpPr>
              <p:nvPr/>
            </p:nvSpPr>
            <p:spPr bwMode="auto">
              <a:xfrm>
                <a:off x="829" y="847"/>
                <a:ext cx="510" cy="482"/>
              </a:xfrm>
              <a:custGeom>
                <a:avLst/>
                <a:gdLst>
                  <a:gd name="T0" fmla="*/ 2531 w 6627"/>
                  <a:gd name="T1" fmla="*/ 5260 h 6266"/>
                  <a:gd name="T2" fmla="*/ 2372 w 6627"/>
                  <a:gd name="T3" fmla="*/ 5994 h 6266"/>
                  <a:gd name="T4" fmla="*/ 1292 w 6627"/>
                  <a:gd name="T5" fmla="*/ 5272 h 6266"/>
                  <a:gd name="T6" fmla="*/ 1815 w 6627"/>
                  <a:gd name="T7" fmla="*/ 5244 h 6266"/>
                  <a:gd name="T8" fmla="*/ 2347 w 6627"/>
                  <a:gd name="T9" fmla="*/ 3741 h 6266"/>
                  <a:gd name="T10" fmla="*/ 2878 w 6627"/>
                  <a:gd name="T11" fmla="*/ 2887 h 6266"/>
                  <a:gd name="T12" fmla="*/ 1833 w 6627"/>
                  <a:gd name="T13" fmla="*/ 2636 h 6266"/>
                  <a:gd name="T14" fmla="*/ 981 w 6627"/>
                  <a:gd name="T15" fmla="*/ 2704 h 6266"/>
                  <a:gd name="T16" fmla="*/ 1320 w 6627"/>
                  <a:gd name="T17" fmla="*/ 3444 h 6266"/>
                  <a:gd name="T18" fmla="*/ 1323 w 6627"/>
                  <a:gd name="T19" fmla="*/ 4387 h 6266"/>
                  <a:gd name="T20" fmla="*/ 2558 w 6627"/>
                  <a:gd name="T21" fmla="*/ 4389 h 6266"/>
                  <a:gd name="T22" fmla="*/ 1476 w 6627"/>
                  <a:gd name="T23" fmla="*/ 4991 h 6266"/>
                  <a:gd name="T24" fmla="*/ 2388 w 6627"/>
                  <a:gd name="T25" fmla="*/ 4984 h 6266"/>
                  <a:gd name="T26" fmla="*/ 1940 w 6627"/>
                  <a:gd name="T27" fmla="*/ 891 h 6266"/>
                  <a:gd name="T28" fmla="*/ 3253 w 6627"/>
                  <a:gd name="T29" fmla="*/ 4065 h 6266"/>
                  <a:gd name="T30" fmla="*/ 3880 w 6627"/>
                  <a:gd name="T31" fmla="*/ 5501 h 6266"/>
                  <a:gd name="T32" fmla="*/ 586 w 6627"/>
                  <a:gd name="T33" fmla="*/ 6057 h 6266"/>
                  <a:gd name="T34" fmla="*/ 1071 w 6627"/>
                  <a:gd name="T35" fmla="*/ 4260 h 6266"/>
                  <a:gd name="T36" fmla="*/ 700 w 6627"/>
                  <a:gd name="T37" fmla="*/ 1482 h 6266"/>
                  <a:gd name="T38" fmla="*/ 3108 w 6627"/>
                  <a:gd name="T39" fmla="*/ 3862 h 6266"/>
                  <a:gd name="T40" fmla="*/ 1940 w 6627"/>
                  <a:gd name="T41" fmla="*/ 1141 h 6266"/>
                  <a:gd name="T42" fmla="*/ 771 w 6627"/>
                  <a:gd name="T43" fmla="*/ 3862 h 6266"/>
                  <a:gd name="T44" fmla="*/ 1093 w 6627"/>
                  <a:gd name="T45" fmla="*/ 3549 h 6266"/>
                  <a:gd name="T46" fmla="*/ 752 w 6627"/>
                  <a:gd name="T47" fmla="*/ 2584 h 6266"/>
                  <a:gd name="T48" fmla="*/ 1306 w 6627"/>
                  <a:gd name="T49" fmla="*/ 2386 h 6266"/>
                  <a:gd name="T50" fmla="*/ 2362 w 6627"/>
                  <a:gd name="T51" fmla="*/ 1815 h 6266"/>
                  <a:gd name="T52" fmla="*/ 2718 w 6627"/>
                  <a:gd name="T53" fmla="*/ 2107 h 6266"/>
                  <a:gd name="T54" fmla="*/ 3127 w 6627"/>
                  <a:gd name="T55" fmla="*/ 2584 h 6266"/>
                  <a:gd name="T56" fmla="*/ 2788 w 6627"/>
                  <a:gd name="T57" fmla="*/ 3546 h 6266"/>
                  <a:gd name="T58" fmla="*/ 5418 w 6627"/>
                  <a:gd name="T59" fmla="*/ 3436 h 6266"/>
                  <a:gd name="T60" fmla="*/ 4907 w 6627"/>
                  <a:gd name="T61" fmla="*/ 3825 h 6266"/>
                  <a:gd name="T62" fmla="*/ 4931 w 6627"/>
                  <a:gd name="T63" fmla="*/ 4759 h 6266"/>
                  <a:gd name="T64" fmla="*/ 6141 w 6627"/>
                  <a:gd name="T65" fmla="*/ 3734 h 6266"/>
                  <a:gd name="T66" fmla="*/ 5418 w 6627"/>
                  <a:gd name="T67" fmla="*/ 3436 h 6266"/>
                  <a:gd name="T68" fmla="*/ 5491 w 6627"/>
                  <a:gd name="T69" fmla="*/ 2010 h 6266"/>
                  <a:gd name="T70" fmla="*/ 5641 w 6627"/>
                  <a:gd name="T71" fmla="*/ 957 h 6266"/>
                  <a:gd name="T72" fmla="*/ 4068 w 6627"/>
                  <a:gd name="T73" fmla="*/ 454 h 6266"/>
                  <a:gd name="T74" fmla="*/ 3598 w 6627"/>
                  <a:gd name="T75" fmla="*/ 1360 h 6266"/>
                  <a:gd name="T76" fmla="*/ 3631 w 6627"/>
                  <a:gd name="T77" fmla="*/ 1741 h 6266"/>
                  <a:gd name="T78" fmla="*/ 3936 w 6627"/>
                  <a:gd name="T79" fmla="*/ 226 h 6266"/>
                  <a:gd name="T80" fmla="*/ 5885 w 6627"/>
                  <a:gd name="T81" fmla="*/ 905 h 6266"/>
                  <a:gd name="T82" fmla="*/ 5417 w 6627"/>
                  <a:gd name="T83" fmla="*/ 2755 h 6266"/>
                  <a:gd name="T84" fmla="*/ 5741 w 6627"/>
                  <a:gd name="T85" fmla="*/ 3290 h 6266"/>
                  <a:gd name="T86" fmla="*/ 6035 w 6627"/>
                  <a:gd name="T87" fmla="*/ 4861 h 6266"/>
                  <a:gd name="T88" fmla="*/ 3900 w 6627"/>
                  <a:gd name="T89" fmla="*/ 4726 h 6266"/>
                  <a:gd name="T90" fmla="*/ 4477 w 6627"/>
                  <a:gd name="T91" fmla="*/ 3651 h 6266"/>
                  <a:gd name="T92" fmla="*/ 3916 w 6627"/>
                  <a:gd name="T93" fmla="*/ 3045 h 6266"/>
                  <a:gd name="T94" fmla="*/ 3851 w 6627"/>
                  <a:gd name="T95" fmla="*/ 2160 h 6266"/>
                  <a:gd name="T96" fmla="*/ 4102 w 6627"/>
                  <a:gd name="T97" fmla="*/ 2994 h 6266"/>
                  <a:gd name="T98" fmla="*/ 5168 w 6627"/>
                  <a:gd name="T99" fmla="*/ 2709 h 6266"/>
                  <a:gd name="T100" fmla="*/ 4243 w 6627"/>
                  <a:gd name="T101" fmla="*/ 3547 h 6266"/>
                  <a:gd name="T102" fmla="*/ 5218 w 6627"/>
                  <a:gd name="T103" fmla="*/ 3287 h 6266"/>
                  <a:gd name="T104" fmla="*/ 4923 w 6627"/>
                  <a:gd name="T105" fmla="*/ 3431 h 6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27" h="6266">
                    <a:moveTo>
                      <a:pt x="2372" y="5994"/>
                    </a:moveTo>
                    <a:cubicBezTo>
                      <a:pt x="2397" y="5692"/>
                      <a:pt x="2493" y="5482"/>
                      <a:pt x="2588" y="5270"/>
                    </a:cubicBezTo>
                    <a:cubicBezTo>
                      <a:pt x="2568" y="5266"/>
                      <a:pt x="2550" y="5262"/>
                      <a:pt x="2531" y="5260"/>
                    </a:cubicBezTo>
                    <a:cubicBezTo>
                      <a:pt x="2347" y="5226"/>
                      <a:pt x="2163" y="5194"/>
                      <a:pt x="2065" y="5242"/>
                    </a:cubicBezTo>
                    <a:lnTo>
                      <a:pt x="2065" y="6014"/>
                    </a:lnTo>
                    <a:cubicBezTo>
                      <a:pt x="2162" y="6011"/>
                      <a:pt x="2266" y="6004"/>
                      <a:pt x="2372" y="5994"/>
                    </a:cubicBezTo>
                    <a:close/>
                    <a:moveTo>
                      <a:pt x="1815" y="5244"/>
                    </a:moveTo>
                    <a:cubicBezTo>
                      <a:pt x="1720" y="5202"/>
                      <a:pt x="1535" y="5232"/>
                      <a:pt x="1350" y="5262"/>
                    </a:cubicBezTo>
                    <a:cubicBezTo>
                      <a:pt x="1331" y="5266"/>
                      <a:pt x="1312" y="5269"/>
                      <a:pt x="1292" y="5272"/>
                    </a:cubicBezTo>
                    <a:cubicBezTo>
                      <a:pt x="1387" y="5484"/>
                      <a:pt x="1482" y="5694"/>
                      <a:pt x="1507" y="5994"/>
                    </a:cubicBezTo>
                    <a:cubicBezTo>
                      <a:pt x="1613" y="6004"/>
                      <a:pt x="1717" y="6011"/>
                      <a:pt x="1815" y="6014"/>
                    </a:cubicBezTo>
                    <a:lnTo>
                      <a:pt x="1815" y="5244"/>
                    </a:lnTo>
                    <a:close/>
                    <a:moveTo>
                      <a:pt x="2558" y="4389"/>
                    </a:moveTo>
                    <a:cubicBezTo>
                      <a:pt x="2471" y="4319"/>
                      <a:pt x="2420" y="4229"/>
                      <a:pt x="2390" y="4129"/>
                    </a:cubicBezTo>
                    <a:cubicBezTo>
                      <a:pt x="2352" y="4004"/>
                      <a:pt x="2351" y="3871"/>
                      <a:pt x="2347" y="3741"/>
                    </a:cubicBezTo>
                    <a:cubicBezTo>
                      <a:pt x="2446" y="3645"/>
                      <a:pt x="2502" y="3569"/>
                      <a:pt x="2561" y="3441"/>
                    </a:cubicBezTo>
                    <a:cubicBezTo>
                      <a:pt x="2617" y="3319"/>
                      <a:pt x="2653" y="3194"/>
                      <a:pt x="2688" y="3065"/>
                    </a:cubicBezTo>
                    <a:cubicBezTo>
                      <a:pt x="2777" y="3020"/>
                      <a:pt x="2838" y="2989"/>
                      <a:pt x="2878" y="2887"/>
                    </a:cubicBezTo>
                    <a:cubicBezTo>
                      <a:pt x="2900" y="2835"/>
                      <a:pt x="2907" y="2777"/>
                      <a:pt x="2901" y="2720"/>
                    </a:cubicBezTo>
                    <a:cubicBezTo>
                      <a:pt x="2591" y="2627"/>
                      <a:pt x="2526" y="2426"/>
                      <a:pt x="2471" y="2140"/>
                    </a:cubicBezTo>
                    <a:cubicBezTo>
                      <a:pt x="2336" y="2372"/>
                      <a:pt x="2130" y="2636"/>
                      <a:pt x="1833" y="2636"/>
                    </a:cubicBezTo>
                    <a:lnTo>
                      <a:pt x="1406" y="2636"/>
                    </a:lnTo>
                    <a:cubicBezTo>
                      <a:pt x="1401" y="2636"/>
                      <a:pt x="1348" y="2635"/>
                      <a:pt x="1302" y="2635"/>
                    </a:cubicBezTo>
                    <a:cubicBezTo>
                      <a:pt x="1167" y="2632"/>
                      <a:pt x="1128" y="2632"/>
                      <a:pt x="981" y="2704"/>
                    </a:cubicBezTo>
                    <a:cubicBezTo>
                      <a:pt x="971" y="2766"/>
                      <a:pt x="978" y="2830"/>
                      <a:pt x="1001" y="2887"/>
                    </a:cubicBezTo>
                    <a:cubicBezTo>
                      <a:pt x="1041" y="2989"/>
                      <a:pt x="1101" y="3020"/>
                      <a:pt x="1191" y="3065"/>
                    </a:cubicBezTo>
                    <a:cubicBezTo>
                      <a:pt x="1226" y="3195"/>
                      <a:pt x="1262" y="3321"/>
                      <a:pt x="1320" y="3444"/>
                    </a:cubicBezTo>
                    <a:cubicBezTo>
                      <a:pt x="1378" y="3570"/>
                      <a:pt x="1435" y="3645"/>
                      <a:pt x="1531" y="3740"/>
                    </a:cubicBezTo>
                    <a:cubicBezTo>
                      <a:pt x="1531" y="3874"/>
                      <a:pt x="1528" y="4001"/>
                      <a:pt x="1488" y="4130"/>
                    </a:cubicBezTo>
                    <a:cubicBezTo>
                      <a:pt x="1457" y="4229"/>
                      <a:pt x="1406" y="4319"/>
                      <a:pt x="1323" y="4387"/>
                    </a:cubicBezTo>
                    <a:cubicBezTo>
                      <a:pt x="1372" y="4652"/>
                      <a:pt x="1712" y="4852"/>
                      <a:pt x="1935" y="5015"/>
                    </a:cubicBezTo>
                    <a:cubicBezTo>
                      <a:pt x="2017" y="4942"/>
                      <a:pt x="2105" y="4881"/>
                      <a:pt x="2187" y="4821"/>
                    </a:cubicBezTo>
                    <a:cubicBezTo>
                      <a:pt x="2370" y="4691"/>
                      <a:pt x="2531" y="4576"/>
                      <a:pt x="2558" y="4389"/>
                    </a:cubicBezTo>
                    <a:close/>
                    <a:moveTo>
                      <a:pt x="1177" y="4677"/>
                    </a:moveTo>
                    <a:cubicBezTo>
                      <a:pt x="1125" y="4796"/>
                      <a:pt x="1078" y="4932"/>
                      <a:pt x="1081" y="5050"/>
                    </a:cubicBezTo>
                    <a:cubicBezTo>
                      <a:pt x="1213" y="5036"/>
                      <a:pt x="1345" y="5009"/>
                      <a:pt x="1476" y="4991"/>
                    </a:cubicBezTo>
                    <a:cubicBezTo>
                      <a:pt x="1365" y="4902"/>
                      <a:pt x="1255" y="4799"/>
                      <a:pt x="1177" y="4677"/>
                    </a:cubicBezTo>
                    <a:close/>
                    <a:moveTo>
                      <a:pt x="2693" y="4706"/>
                    </a:moveTo>
                    <a:cubicBezTo>
                      <a:pt x="2616" y="4814"/>
                      <a:pt x="2507" y="4897"/>
                      <a:pt x="2388" y="4984"/>
                    </a:cubicBezTo>
                    <a:cubicBezTo>
                      <a:pt x="2525" y="5002"/>
                      <a:pt x="2660" y="5035"/>
                      <a:pt x="2796" y="5049"/>
                    </a:cubicBezTo>
                    <a:cubicBezTo>
                      <a:pt x="2795" y="4941"/>
                      <a:pt x="2745" y="4817"/>
                      <a:pt x="2693" y="4706"/>
                    </a:cubicBezTo>
                    <a:close/>
                    <a:moveTo>
                      <a:pt x="1940" y="891"/>
                    </a:moveTo>
                    <a:cubicBezTo>
                      <a:pt x="2498" y="891"/>
                      <a:pt x="2902" y="1131"/>
                      <a:pt x="3180" y="1482"/>
                    </a:cubicBezTo>
                    <a:cubicBezTo>
                      <a:pt x="3523" y="1919"/>
                      <a:pt x="3666" y="2525"/>
                      <a:pt x="3666" y="3045"/>
                    </a:cubicBezTo>
                    <a:cubicBezTo>
                      <a:pt x="3666" y="3530"/>
                      <a:pt x="3543" y="3855"/>
                      <a:pt x="3253" y="4065"/>
                    </a:cubicBezTo>
                    <a:cubicBezTo>
                      <a:pt x="3133" y="4151"/>
                      <a:pt x="2986" y="4215"/>
                      <a:pt x="2808" y="4260"/>
                    </a:cubicBezTo>
                    <a:cubicBezTo>
                      <a:pt x="2897" y="4321"/>
                      <a:pt x="2996" y="4376"/>
                      <a:pt x="3095" y="4431"/>
                    </a:cubicBezTo>
                    <a:cubicBezTo>
                      <a:pt x="3487" y="4649"/>
                      <a:pt x="3880" y="4867"/>
                      <a:pt x="3880" y="5501"/>
                    </a:cubicBezTo>
                    <a:cubicBezTo>
                      <a:pt x="3880" y="5755"/>
                      <a:pt x="3635" y="5936"/>
                      <a:pt x="3293" y="6057"/>
                    </a:cubicBezTo>
                    <a:cubicBezTo>
                      <a:pt x="2890" y="6200"/>
                      <a:pt x="2336" y="6266"/>
                      <a:pt x="1940" y="6266"/>
                    </a:cubicBezTo>
                    <a:cubicBezTo>
                      <a:pt x="1543" y="6266"/>
                      <a:pt x="990" y="6200"/>
                      <a:pt x="586" y="6057"/>
                    </a:cubicBezTo>
                    <a:cubicBezTo>
                      <a:pt x="245" y="5936"/>
                      <a:pt x="0" y="5755"/>
                      <a:pt x="0" y="5501"/>
                    </a:cubicBezTo>
                    <a:cubicBezTo>
                      <a:pt x="0" y="4867"/>
                      <a:pt x="392" y="4649"/>
                      <a:pt x="785" y="4431"/>
                    </a:cubicBezTo>
                    <a:cubicBezTo>
                      <a:pt x="883" y="4376"/>
                      <a:pt x="982" y="4321"/>
                      <a:pt x="1071" y="4260"/>
                    </a:cubicBezTo>
                    <a:cubicBezTo>
                      <a:pt x="892" y="4215"/>
                      <a:pt x="746" y="4151"/>
                      <a:pt x="626" y="4065"/>
                    </a:cubicBezTo>
                    <a:cubicBezTo>
                      <a:pt x="336" y="3855"/>
                      <a:pt x="213" y="3530"/>
                      <a:pt x="213" y="3045"/>
                    </a:cubicBezTo>
                    <a:cubicBezTo>
                      <a:pt x="213" y="2525"/>
                      <a:pt x="356" y="1919"/>
                      <a:pt x="700" y="1482"/>
                    </a:cubicBezTo>
                    <a:cubicBezTo>
                      <a:pt x="977" y="1131"/>
                      <a:pt x="1381" y="891"/>
                      <a:pt x="1940" y="891"/>
                    </a:cubicBezTo>
                    <a:close/>
                    <a:moveTo>
                      <a:pt x="2625" y="4045"/>
                    </a:moveTo>
                    <a:cubicBezTo>
                      <a:pt x="2830" y="4007"/>
                      <a:pt x="2988" y="3949"/>
                      <a:pt x="3108" y="3862"/>
                    </a:cubicBezTo>
                    <a:cubicBezTo>
                      <a:pt x="3325" y="3706"/>
                      <a:pt x="3416" y="3445"/>
                      <a:pt x="3416" y="3045"/>
                    </a:cubicBezTo>
                    <a:cubicBezTo>
                      <a:pt x="3416" y="2572"/>
                      <a:pt x="3290" y="2024"/>
                      <a:pt x="2985" y="1636"/>
                    </a:cubicBezTo>
                    <a:cubicBezTo>
                      <a:pt x="2752" y="1342"/>
                      <a:pt x="2412" y="1141"/>
                      <a:pt x="1940" y="1141"/>
                    </a:cubicBezTo>
                    <a:cubicBezTo>
                      <a:pt x="1467" y="1141"/>
                      <a:pt x="1127" y="1342"/>
                      <a:pt x="895" y="1636"/>
                    </a:cubicBezTo>
                    <a:cubicBezTo>
                      <a:pt x="590" y="2024"/>
                      <a:pt x="463" y="2572"/>
                      <a:pt x="463" y="3045"/>
                    </a:cubicBezTo>
                    <a:cubicBezTo>
                      <a:pt x="463" y="3445"/>
                      <a:pt x="555" y="3706"/>
                      <a:pt x="771" y="3862"/>
                    </a:cubicBezTo>
                    <a:cubicBezTo>
                      <a:pt x="891" y="3949"/>
                      <a:pt x="1050" y="4007"/>
                      <a:pt x="1253" y="4045"/>
                    </a:cubicBezTo>
                    <a:cubicBezTo>
                      <a:pt x="1271" y="3982"/>
                      <a:pt x="1278" y="3911"/>
                      <a:pt x="1280" y="3841"/>
                    </a:cubicBezTo>
                    <a:cubicBezTo>
                      <a:pt x="1203" y="3755"/>
                      <a:pt x="1142" y="3655"/>
                      <a:pt x="1093" y="3549"/>
                    </a:cubicBezTo>
                    <a:cubicBezTo>
                      <a:pt x="1046" y="3446"/>
                      <a:pt x="1008" y="3340"/>
                      <a:pt x="978" y="3235"/>
                    </a:cubicBezTo>
                    <a:cubicBezTo>
                      <a:pt x="880" y="3171"/>
                      <a:pt x="810" y="3081"/>
                      <a:pt x="770" y="2980"/>
                    </a:cubicBezTo>
                    <a:cubicBezTo>
                      <a:pt x="720" y="2856"/>
                      <a:pt x="715" y="2714"/>
                      <a:pt x="752" y="2584"/>
                    </a:cubicBezTo>
                    <a:lnTo>
                      <a:pt x="767" y="2531"/>
                    </a:lnTo>
                    <a:lnTo>
                      <a:pt x="816" y="2506"/>
                    </a:lnTo>
                    <a:cubicBezTo>
                      <a:pt x="1065" y="2382"/>
                      <a:pt x="1106" y="2382"/>
                      <a:pt x="1306" y="2386"/>
                    </a:cubicBezTo>
                    <a:lnTo>
                      <a:pt x="1406" y="2386"/>
                    </a:lnTo>
                    <a:lnTo>
                      <a:pt x="1833" y="2386"/>
                    </a:lnTo>
                    <a:cubicBezTo>
                      <a:pt x="2076" y="2386"/>
                      <a:pt x="2267" y="2005"/>
                      <a:pt x="2362" y="1815"/>
                    </a:cubicBezTo>
                    <a:lnTo>
                      <a:pt x="2418" y="1704"/>
                    </a:lnTo>
                    <a:lnTo>
                      <a:pt x="2530" y="1759"/>
                    </a:lnTo>
                    <a:cubicBezTo>
                      <a:pt x="2666" y="1827"/>
                      <a:pt x="2691" y="1957"/>
                      <a:pt x="2718" y="2107"/>
                    </a:cubicBezTo>
                    <a:cubicBezTo>
                      <a:pt x="2748" y="2261"/>
                      <a:pt x="2783" y="2445"/>
                      <a:pt x="3032" y="2495"/>
                    </a:cubicBezTo>
                    <a:lnTo>
                      <a:pt x="3106" y="2510"/>
                    </a:lnTo>
                    <a:lnTo>
                      <a:pt x="3127" y="2584"/>
                    </a:lnTo>
                    <a:cubicBezTo>
                      <a:pt x="3166" y="2715"/>
                      <a:pt x="3160" y="2856"/>
                      <a:pt x="3111" y="2980"/>
                    </a:cubicBezTo>
                    <a:cubicBezTo>
                      <a:pt x="3070" y="3081"/>
                      <a:pt x="3000" y="3171"/>
                      <a:pt x="2901" y="3235"/>
                    </a:cubicBezTo>
                    <a:cubicBezTo>
                      <a:pt x="2871" y="3337"/>
                      <a:pt x="2835" y="3444"/>
                      <a:pt x="2788" y="3546"/>
                    </a:cubicBezTo>
                    <a:cubicBezTo>
                      <a:pt x="2738" y="3652"/>
                      <a:pt x="2678" y="3752"/>
                      <a:pt x="2600" y="3840"/>
                    </a:cubicBezTo>
                    <a:cubicBezTo>
                      <a:pt x="2602" y="3911"/>
                      <a:pt x="2608" y="3982"/>
                      <a:pt x="2625" y="4045"/>
                    </a:cubicBezTo>
                    <a:close/>
                    <a:moveTo>
                      <a:pt x="5418" y="3436"/>
                    </a:moveTo>
                    <a:lnTo>
                      <a:pt x="5105" y="3829"/>
                    </a:lnTo>
                    <a:lnTo>
                      <a:pt x="5003" y="3954"/>
                    </a:lnTo>
                    <a:lnTo>
                      <a:pt x="4907" y="3825"/>
                    </a:lnTo>
                    <a:lnTo>
                      <a:pt x="4795" y="3675"/>
                    </a:lnTo>
                    <a:cubicBezTo>
                      <a:pt x="4773" y="3695"/>
                      <a:pt x="4755" y="3712"/>
                      <a:pt x="4741" y="3726"/>
                    </a:cubicBezTo>
                    <a:cubicBezTo>
                      <a:pt x="4908" y="4061"/>
                      <a:pt x="4928" y="4471"/>
                      <a:pt x="4931" y="4759"/>
                    </a:cubicBezTo>
                    <a:cubicBezTo>
                      <a:pt x="5261" y="4744"/>
                      <a:pt x="5665" y="4702"/>
                      <a:pt x="5972" y="4620"/>
                    </a:cubicBezTo>
                    <a:cubicBezTo>
                      <a:pt x="6207" y="4557"/>
                      <a:pt x="6377" y="4481"/>
                      <a:pt x="6377" y="4391"/>
                    </a:cubicBezTo>
                    <a:cubicBezTo>
                      <a:pt x="6377" y="4157"/>
                      <a:pt x="6313" y="3901"/>
                      <a:pt x="6141" y="3734"/>
                    </a:cubicBezTo>
                    <a:cubicBezTo>
                      <a:pt x="6076" y="3671"/>
                      <a:pt x="5952" y="3626"/>
                      <a:pt x="5851" y="3590"/>
                    </a:cubicBezTo>
                    <a:cubicBezTo>
                      <a:pt x="5791" y="3567"/>
                      <a:pt x="5731" y="3549"/>
                      <a:pt x="5670" y="3530"/>
                    </a:cubicBezTo>
                    <a:cubicBezTo>
                      <a:pt x="5583" y="3504"/>
                      <a:pt x="5507" y="3481"/>
                      <a:pt x="5418" y="3436"/>
                    </a:cubicBezTo>
                    <a:close/>
                    <a:moveTo>
                      <a:pt x="5205" y="2616"/>
                    </a:moveTo>
                    <a:cubicBezTo>
                      <a:pt x="5331" y="2492"/>
                      <a:pt x="5378" y="2261"/>
                      <a:pt x="5422" y="2091"/>
                    </a:cubicBezTo>
                    <a:cubicBezTo>
                      <a:pt x="5432" y="2054"/>
                      <a:pt x="5458" y="2025"/>
                      <a:pt x="5491" y="2010"/>
                    </a:cubicBezTo>
                    <a:cubicBezTo>
                      <a:pt x="5612" y="1947"/>
                      <a:pt x="5646" y="1784"/>
                      <a:pt x="5611" y="1662"/>
                    </a:cubicBezTo>
                    <a:cubicBezTo>
                      <a:pt x="5605" y="1640"/>
                      <a:pt x="5605" y="1619"/>
                      <a:pt x="5610" y="1597"/>
                    </a:cubicBezTo>
                    <a:cubicBezTo>
                      <a:pt x="5671" y="1349"/>
                      <a:pt x="5680" y="1137"/>
                      <a:pt x="5641" y="957"/>
                    </a:cubicBezTo>
                    <a:cubicBezTo>
                      <a:pt x="5543" y="509"/>
                      <a:pt x="5187" y="299"/>
                      <a:pt x="4748" y="269"/>
                    </a:cubicBezTo>
                    <a:cubicBezTo>
                      <a:pt x="4501" y="252"/>
                      <a:pt x="4262" y="301"/>
                      <a:pt x="4146" y="417"/>
                    </a:cubicBezTo>
                    <a:cubicBezTo>
                      <a:pt x="4123" y="440"/>
                      <a:pt x="4096" y="451"/>
                      <a:pt x="4068" y="454"/>
                    </a:cubicBezTo>
                    <a:cubicBezTo>
                      <a:pt x="4042" y="457"/>
                      <a:pt x="4018" y="462"/>
                      <a:pt x="3996" y="469"/>
                    </a:cubicBezTo>
                    <a:cubicBezTo>
                      <a:pt x="3800" y="516"/>
                      <a:pt x="3688" y="632"/>
                      <a:pt x="3632" y="782"/>
                    </a:cubicBezTo>
                    <a:cubicBezTo>
                      <a:pt x="3570" y="946"/>
                      <a:pt x="3568" y="1154"/>
                      <a:pt x="3598" y="1360"/>
                    </a:cubicBezTo>
                    <a:cubicBezTo>
                      <a:pt x="3610" y="1440"/>
                      <a:pt x="3626" y="1521"/>
                      <a:pt x="3645" y="1597"/>
                    </a:cubicBezTo>
                    <a:cubicBezTo>
                      <a:pt x="3651" y="1621"/>
                      <a:pt x="3650" y="1646"/>
                      <a:pt x="3642" y="1667"/>
                    </a:cubicBezTo>
                    <a:cubicBezTo>
                      <a:pt x="3636" y="1691"/>
                      <a:pt x="3632" y="1716"/>
                      <a:pt x="3631" y="1741"/>
                    </a:cubicBezTo>
                    <a:cubicBezTo>
                      <a:pt x="3552" y="1577"/>
                      <a:pt x="3455" y="1422"/>
                      <a:pt x="3338" y="1284"/>
                    </a:cubicBezTo>
                    <a:cubicBezTo>
                      <a:pt x="3320" y="1077"/>
                      <a:pt x="3332" y="871"/>
                      <a:pt x="3398" y="695"/>
                    </a:cubicBezTo>
                    <a:cubicBezTo>
                      <a:pt x="3483" y="471"/>
                      <a:pt x="3648" y="296"/>
                      <a:pt x="3936" y="226"/>
                    </a:cubicBezTo>
                    <a:cubicBezTo>
                      <a:pt x="3957" y="221"/>
                      <a:pt x="3978" y="216"/>
                      <a:pt x="4000" y="212"/>
                    </a:cubicBezTo>
                    <a:cubicBezTo>
                      <a:pt x="4175" y="62"/>
                      <a:pt x="4470" y="0"/>
                      <a:pt x="4766" y="20"/>
                    </a:cubicBezTo>
                    <a:cubicBezTo>
                      <a:pt x="5317" y="57"/>
                      <a:pt x="5765" y="346"/>
                      <a:pt x="5885" y="905"/>
                    </a:cubicBezTo>
                    <a:cubicBezTo>
                      <a:pt x="5930" y="1114"/>
                      <a:pt x="5923" y="1351"/>
                      <a:pt x="5858" y="1627"/>
                    </a:cubicBezTo>
                    <a:cubicBezTo>
                      <a:pt x="5907" y="1839"/>
                      <a:pt x="5836" y="2081"/>
                      <a:pt x="5650" y="2205"/>
                    </a:cubicBezTo>
                    <a:cubicBezTo>
                      <a:pt x="5598" y="2400"/>
                      <a:pt x="5551" y="2599"/>
                      <a:pt x="5417" y="2755"/>
                    </a:cubicBezTo>
                    <a:cubicBezTo>
                      <a:pt x="5413" y="2847"/>
                      <a:pt x="5398" y="2941"/>
                      <a:pt x="5402" y="3034"/>
                    </a:cubicBezTo>
                    <a:cubicBezTo>
                      <a:pt x="5405" y="3084"/>
                      <a:pt x="5407" y="3141"/>
                      <a:pt x="5453" y="3170"/>
                    </a:cubicBezTo>
                    <a:cubicBezTo>
                      <a:pt x="5560" y="3236"/>
                      <a:pt x="5643" y="3261"/>
                      <a:pt x="5741" y="3290"/>
                    </a:cubicBezTo>
                    <a:cubicBezTo>
                      <a:pt x="5923" y="3345"/>
                      <a:pt x="6187" y="3432"/>
                      <a:pt x="6315" y="3555"/>
                    </a:cubicBezTo>
                    <a:cubicBezTo>
                      <a:pt x="6536" y="3771"/>
                      <a:pt x="6627" y="4087"/>
                      <a:pt x="6627" y="4391"/>
                    </a:cubicBezTo>
                    <a:cubicBezTo>
                      <a:pt x="6627" y="4622"/>
                      <a:pt x="6378" y="4770"/>
                      <a:pt x="6035" y="4861"/>
                    </a:cubicBezTo>
                    <a:cubicBezTo>
                      <a:pt x="5598" y="4979"/>
                      <a:pt x="4991" y="5016"/>
                      <a:pt x="4627" y="5016"/>
                    </a:cubicBezTo>
                    <a:cubicBezTo>
                      <a:pt x="4468" y="5016"/>
                      <a:pt x="4263" y="5009"/>
                      <a:pt x="4046" y="4991"/>
                    </a:cubicBezTo>
                    <a:cubicBezTo>
                      <a:pt x="4007" y="4891"/>
                      <a:pt x="3957" y="4804"/>
                      <a:pt x="3900" y="4726"/>
                    </a:cubicBezTo>
                    <a:cubicBezTo>
                      <a:pt x="4058" y="4744"/>
                      <a:pt x="4217" y="4755"/>
                      <a:pt x="4361" y="4760"/>
                    </a:cubicBezTo>
                    <a:cubicBezTo>
                      <a:pt x="4363" y="4472"/>
                      <a:pt x="4382" y="4062"/>
                      <a:pt x="4551" y="3726"/>
                    </a:cubicBezTo>
                    <a:lnTo>
                      <a:pt x="4477" y="3651"/>
                    </a:lnTo>
                    <a:lnTo>
                      <a:pt x="4251" y="3954"/>
                    </a:lnTo>
                    <a:lnTo>
                      <a:pt x="3877" y="3487"/>
                    </a:lnTo>
                    <a:cubicBezTo>
                      <a:pt x="3903" y="3354"/>
                      <a:pt x="3916" y="3206"/>
                      <a:pt x="3916" y="3045"/>
                    </a:cubicBezTo>
                    <a:cubicBezTo>
                      <a:pt x="3916" y="2710"/>
                      <a:pt x="3861" y="2340"/>
                      <a:pt x="3736" y="1992"/>
                    </a:cubicBezTo>
                    <a:cubicBezTo>
                      <a:pt x="3746" y="2000"/>
                      <a:pt x="3756" y="2006"/>
                      <a:pt x="3767" y="2012"/>
                    </a:cubicBezTo>
                    <a:cubicBezTo>
                      <a:pt x="3830" y="2042"/>
                      <a:pt x="3835" y="2101"/>
                      <a:pt x="3851" y="2160"/>
                    </a:cubicBezTo>
                    <a:cubicBezTo>
                      <a:pt x="3895" y="2330"/>
                      <a:pt x="3942" y="2510"/>
                      <a:pt x="4050" y="2616"/>
                    </a:cubicBezTo>
                    <a:cubicBezTo>
                      <a:pt x="4075" y="2641"/>
                      <a:pt x="4087" y="2674"/>
                      <a:pt x="4087" y="2705"/>
                    </a:cubicBezTo>
                    <a:cubicBezTo>
                      <a:pt x="4087" y="2705"/>
                      <a:pt x="4102" y="2970"/>
                      <a:pt x="4102" y="2994"/>
                    </a:cubicBezTo>
                    <a:cubicBezTo>
                      <a:pt x="4206" y="3161"/>
                      <a:pt x="4442" y="3222"/>
                      <a:pt x="4627" y="3222"/>
                    </a:cubicBezTo>
                    <a:cubicBezTo>
                      <a:pt x="4812" y="3222"/>
                      <a:pt x="5048" y="3161"/>
                      <a:pt x="5151" y="2994"/>
                    </a:cubicBezTo>
                    <a:cubicBezTo>
                      <a:pt x="5153" y="2900"/>
                      <a:pt x="5170" y="2800"/>
                      <a:pt x="5168" y="2709"/>
                    </a:cubicBezTo>
                    <a:cubicBezTo>
                      <a:pt x="5167" y="2672"/>
                      <a:pt x="5181" y="2640"/>
                      <a:pt x="5205" y="2616"/>
                    </a:cubicBezTo>
                    <a:close/>
                    <a:moveTo>
                      <a:pt x="4035" y="3286"/>
                    </a:moveTo>
                    <a:lnTo>
                      <a:pt x="4243" y="3547"/>
                    </a:lnTo>
                    <a:lnTo>
                      <a:pt x="4331" y="3431"/>
                    </a:lnTo>
                    <a:cubicBezTo>
                      <a:pt x="4225" y="3402"/>
                      <a:pt x="4122" y="3355"/>
                      <a:pt x="4035" y="3286"/>
                    </a:cubicBezTo>
                    <a:close/>
                    <a:moveTo>
                      <a:pt x="5218" y="3287"/>
                    </a:moveTo>
                    <a:lnTo>
                      <a:pt x="5218" y="3286"/>
                    </a:lnTo>
                    <a:cubicBezTo>
                      <a:pt x="5160" y="3332"/>
                      <a:pt x="5093" y="3370"/>
                      <a:pt x="5021" y="3399"/>
                    </a:cubicBezTo>
                    <a:cubicBezTo>
                      <a:pt x="4990" y="3411"/>
                      <a:pt x="4957" y="3422"/>
                      <a:pt x="4923" y="3431"/>
                    </a:cubicBezTo>
                    <a:lnTo>
                      <a:pt x="5011" y="3547"/>
                    </a:lnTo>
                    <a:lnTo>
                      <a:pt x="5218" y="3287"/>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grpSp>
          <p:nvGrpSpPr>
            <p:cNvPr id="38" name="Group 22">
              <a:extLst>
                <a:ext uri="{FF2B5EF4-FFF2-40B4-BE49-F238E27FC236}">
                  <a16:creationId xmlns:a16="http://schemas.microsoft.com/office/drawing/2014/main" id="{75BC510B-9A09-4FAE-A77C-E08510EBB989}"/>
                </a:ext>
              </a:extLst>
            </p:cNvPr>
            <p:cNvGrpSpPr>
              <a:grpSpLocks noChangeAspect="1"/>
            </p:cNvGrpSpPr>
            <p:nvPr>
              <p:custDataLst>
                <p:tags r:id="rId4"/>
              </p:custDataLst>
            </p:nvPr>
          </p:nvGrpSpPr>
          <p:grpSpPr bwMode="auto">
            <a:xfrm>
              <a:off x="2148000" y="2679206"/>
              <a:ext cx="328348" cy="328348"/>
              <a:chOff x="800" y="800"/>
              <a:chExt cx="560" cy="560"/>
            </a:xfrm>
          </p:grpSpPr>
          <p:sp>
            <p:nvSpPr>
              <p:cNvPr id="122" name="AutoShape 21">
                <a:extLst>
                  <a:ext uri="{FF2B5EF4-FFF2-40B4-BE49-F238E27FC236}">
                    <a16:creationId xmlns:a16="http://schemas.microsoft.com/office/drawing/2014/main" id="{4C63E39F-02B4-475E-BC66-0AEF1CFD2061}"/>
                  </a:ext>
                </a:extLst>
              </p:cNvPr>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23" name="Freeform 23">
                <a:extLst>
                  <a:ext uri="{FF2B5EF4-FFF2-40B4-BE49-F238E27FC236}">
                    <a16:creationId xmlns:a16="http://schemas.microsoft.com/office/drawing/2014/main" id="{9DC69C10-0291-445C-9DA7-FD44438FB3D5}"/>
                  </a:ext>
                </a:extLst>
              </p:cNvPr>
              <p:cNvSpPr>
                <a:spLocks noEditPoints="1"/>
              </p:cNvSpPr>
              <p:nvPr/>
            </p:nvSpPr>
            <p:spPr bwMode="auto">
              <a:xfrm>
                <a:off x="829" y="829"/>
                <a:ext cx="500" cy="500"/>
              </a:xfrm>
              <a:custGeom>
                <a:avLst/>
                <a:gdLst>
                  <a:gd name="T0" fmla="*/ 3500 w 6500"/>
                  <a:gd name="T1" fmla="*/ 0 h 6500"/>
                  <a:gd name="T2" fmla="*/ 3500 w 6500"/>
                  <a:gd name="T3" fmla="*/ 2500 h 6500"/>
                  <a:gd name="T4" fmla="*/ 1875 w 6500"/>
                  <a:gd name="T5" fmla="*/ 2500 h 6500"/>
                  <a:gd name="T6" fmla="*/ 1875 w 6500"/>
                  <a:gd name="T7" fmla="*/ 3000 h 6500"/>
                  <a:gd name="T8" fmla="*/ 2625 w 6500"/>
                  <a:gd name="T9" fmla="*/ 3000 h 6500"/>
                  <a:gd name="T10" fmla="*/ 2625 w 6500"/>
                  <a:gd name="T11" fmla="*/ 3250 h 6500"/>
                  <a:gd name="T12" fmla="*/ 875 w 6500"/>
                  <a:gd name="T13" fmla="*/ 3250 h 6500"/>
                  <a:gd name="T14" fmla="*/ 875 w 6500"/>
                  <a:gd name="T15" fmla="*/ 3000 h 6500"/>
                  <a:gd name="T16" fmla="*/ 1625 w 6500"/>
                  <a:gd name="T17" fmla="*/ 3000 h 6500"/>
                  <a:gd name="T18" fmla="*/ 1625 w 6500"/>
                  <a:gd name="T19" fmla="*/ 2500 h 6500"/>
                  <a:gd name="T20" fmla="*/ 0 w 6500"/>
                  <a:gd name="T21" fmla="*/ 2500 h 6500"/>
                  <a:gd name="T22" fmla="*/ 0 w 6500"/>
                  <a:gd name="T23" fmla="*/ 0 h 6500"/>
                  <a:gd name="T24" fmla="*/ 3500 w 6500"/>
                  <a:gd name="T25" fmla="*/ 0 h 6500"/>
                  <a:gd name="T26" fmla="*/ 3250 w 6500"/>
                  <a:gd name="T27" fmla="*/ 250 h 6500"/>
                  <a:gd name="T28" fmla="*/ 250 w 6500"/>
                  <a:gd name="T29" fmla="*/ 250 h 6500"/>
                  <a:gd name="T30" fmla="*/ 250 w 6500"/>
                  <a:gd name="T31" fmla="*/ 2250 h 6500"/>
                  <a:gd name="T32" fmla="*/ 3250 w 6500"/>
                  <a:gd name="T33" fmla="*/ 2250 h 6500"/>
                  <a:gd name="T34" fmla="*/ 3250 w 6500"/>
                  <a:gd name="T35" fmla="*/ 250 h 6500"/>
                  <a:gd name="T36" fmla="*/ 3875 w 6500"/>
                  <a:gd name="T37" fmla="*/ 6250 h 6500"/>
                  <a:gd name="T38" fmla="*/ 4625 w 6500"/>
                  <a:gd name="T39" fmla="*/ 6250 h 6500"/>
                  <a:gd name="T40" fmla="*/ 4625 w 6500"/>
                  <a:gd name="T41" fmla="*/ 5750 h 6500"/>
                  <a:gd name="T42" fmla="*/ 3000 w 6500"/>
                  <a:gd name="T43" fmla="*/ 5750 h 6500"/>
                  <a:gd name="T44" fmla="*/ 3000 w 6500"/>
                  <a:gd name="T45" fmla="*/ 3250 h 6500"/>
                  <a:gd name="T46" fmla="*/ 6500 w 6500"/>
                  <a:gd name="T47" fmla="*/ 3250 h 6500"/>
                  <a:gd name="T48" fmla="*/ 6500 w 6500"/>
                  <a:gd name="T49" fmla="*/ 5750 h 6500"/>
                  <a:gd name="T50" fmla="*/ 4875 w 6500"/>
                  <a:gd name="T51" fmla="*/ 5750 h 6500"/>
                  <a:gd name="T52" fmla="*/ 4875 w 6500"/>
                  <a:gd name="T53" fmla="*/ 6250 h 6500"/>
                  <a:gd name="T54" fmla="*/ 5625 w 6500"/>
                  <a:gd name="T55" fmla="*/ 6250 h 6500"/>
                  <a:gd name="T56" fmla="*/ 5625 w 6500"/>
                  <a:gd name="T57" fmla="*/ 6500 h 6500"/>
                  <a:gd name="T58" fmla="*/ 3875 w 6500"/>
                  <a:gd name="T59" fmla="*/ 6500 h 6500"/>
                  <a:gd name="T60" fmla="*/ 3875 w 6500"/>
                  <a:gd name="T61" fmla="*/ 6250 h 6500"/>
                  <a:gd name="T62" fmla="*/ 6250 w 6500"/>
                  <a:gd name="T63" fmla="*/ 3500 h 6500"/>
                  <a:gd name="T64" fmla="*/ 3250 w 6500"/>
                  <a:gd name="T65" fmla="*/ 3500 h 6500"/>
                  <a:gd name="T66" fmla="*/ 3250 w 6500"/>
                  <a:gd name="T67" fmla="*/ 5500 h 6500"/>
                  <a:gd name="T68" fmla="*/ 6250 w 6500"/>
                  <a:gd name="T69" fmla="*/ 5500 h 6500"/>
                  <a:gd name="T70" fmla="*/ 6250 w 6500"/>
                  <a:gd name="T71" fmla="*/ 3500 h 6500"/>
                  <a:gd name="T72" fmla="*/ 1250 w 6500"/>
                  <a:gd name="T73" fmla="*/ 3500 h 6500"/>
                  <a:gd name="T74" fmla="*/ 1250 w 6500"/>
                  <a:gd name="T75" fmla="*/ 5625 h 6500"/>
                  <a:gd name="T76" fmla="*/ 1625 w 6500"/>
                  <a:gd name="T77" fmla="*/ 6000 h 6500"/>
                  <a:gd name="T78" fmla="*/ 3625 w 6500"/>
                  <a:gd name="T79" fmla="*/ 6000 h 6500"/>
                  <a:gd name="T80" fmla="*/ 3625 w 6500"/>
                  <a:gd name="T81" fmla="*/ 6250 h 6500"/>
                  <a:gd name="T82" fmla="*/ 1625 w 6500"/>
                  <a:gd name="T83" fmla="*/ 6250 h 6500"/>
                  <a:gd name="T84" fmla="*/ 1000 w 6500"/>
                  <a:gd name="T85" fmla="*/ 5625 h 6500"/>
                  <a:gd name="T86" fmla="*/ 1000 w 6500"/>
                  <a:gd name="T87" fmla="*/ 3500 h 6500"/>
                  <a:gd name="T88" fmla="*/ 1250 w 6500"/>
                  <a:gd name="T89" fmla="*/ 350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00" h="6500">
                    <a:moveTo>
                      <a:pt x="3500" y="0"/>
                    </a:moveTo>
                    <a:lnTo>
                      <a:pt x="3500" y="2500"/>
                    </a:lnTo>
                    <a:lnTo>
                      <a:pt x="1875" y="2500"/>
                    </a:lnTo>
                    <a:lnTo>
                      <a:pt x="1875" y="3000"/>
                    </a:lnTo>
                    <a:lnTo>
                      <a:pt x="2625" y="3000"/>
                    </a:lnTo>
                    <a:lnTo>
                      <a:pt x="2625" y="3250"/>
                    </a:lnTo>
                    <a:lnTo>
                      <a:pt x="875" y="3250"/>
                    </a:lnTo>
                    <a:lnTo>
                      <a:pt x="875" y="3000"/>
                    </a:lnTo>
                    <a:lnTo>
                      <a:pt x="1625" y="3000"/>
                    </a:lnTo>
                    <a:lnTo>
                      <a:pt x="1625" y="2500"/>
                    </a:lnTo>
                    <a:lnTo>
                      <a:pt x="0" y="2500"/>
                    </a:lnTo>
                    <a:lnTo>
                      <a:pt x="0" y="0"/>
                    </a:lnTo>
                    <a:lnTo>
                      <a:pt x="3500" y="0"/>
                    </a:lnTo>
                    <a:close/>
                    <a:moveTo>
                      <a:pt x="3250" y="250"/>
                    </a:moveTo>
                    <a:lnTo>
                      <a:pt x="250" y="250"/>
                    </a:lnTo>
                    <a:lnTo>
                      <a:pt x="250" y="2250"/>
                    </a:lnTo>
                    <a:lnTo>
                      <a:pt x="3250" y="2250"/>
                    </a:lnTo>
                    <a:lnTo>
                      <a:pt x="3250" y="250"/>
                    </a:lnTo>
                    <a:close/>
                    <a:moveTo>
                      <a:pt x="3875" y="6250"/>
                    </a:moveTo>
                    <a:lnTo>
                      <a:pt x="4625" y="6250"/>
                    </a:lnTo>
                    <a:lnTo>
                      <a:pt x="4625" y="5750"/>
                    </a:lnTo>
                    <a:lnTo>
                      <a:pt x="3000" y="5750"/>
                    </a:lnTo>
                    <a:lnTo>
                      <a:pt x="3000" y="3250"/>
                    </a:lnTo>
                    <a:lnTo>
                      <a:pt x="6500" y="3250"/>
                    </a:lnTo>
                    <a:lnTo>
                      <a:pt x="6500" y="5750"/>
                    </a:lnTo>
                    <a:lnTo>
                      <a:pt x="4875" y="5750"/>
                    </a:lnTo>
                    <a:lnTo>
                      <a:pt x="4875" y="6250"/>
                    </a:lnTo>
                    <a:lnTo>
                      <a:pt x="5625" y="6250"/>
                    </a:lnTo>
                    <a:lnTo>
                      <a:pt x="5625" y="6500"/>
                    </a:lnTo>
                    <a:lnTo>
                      <a:pt x="3875" y="6500"/>
                    </a:lnTo>
                    <a:lnTo>
                      <a:pt x="3875" y="6250"/>
                    </a:lnTo>
                    <a:close/>
                    <a:moveTo>
                      <a:pt x="6250" y="3500"/>
                    </a:moveTo>
                    <a:lnTo>
                      <a:pt x="3250" y="3500"/>
                    </a:lnTo>
                    <a:lnTo>
                      <a:pt x="3250" y="5500"/>
                    </a:lnTo>
                    <a:lnTo>
                      <a:pt x="6250" y="5500"/>
                    </a:lnTo>
                    <a:lnTo>
                      <a:pt x="6250" y="3500"/>
                    </a:lnTo>
                    <a:close/>
                    <a:moveTo>
                      <a:pt x="1250" y="3500"/>
                    </a:moveTo>
                    <a:lnTo>
                      <a:pt x="1250" y="5625"/>
                    </a:lnTo>
                    <a:cubicBezTo>
                      <a:pt x="1250" y="5831"/>
                      <a:pt x="1419" y="6000"/>
                      <a:pt x="1625" y="6000"/>
                    </a:cubicBezTo>
                    <a:lnTo>
                      <a:pt x="3625" y="6000"/>
                    </a:lnTo>
                    <a:lnTo>
                      <a:pt x="3625" y="6250"/>
                    </a:lnTo>
                    <a:lnTo>
                      <a:pt x="1625" y="6250"/>
                    </a:lnTo>
                    <a:cubicBezTo>
                      <a:pt x="1281" y="6250"/>
                      <a:pt x="1000" y="5969"/>
                      <a:pt x="1000" y="5625"/>
                    </a:cubicBezTo>
                    <a:lnTo>
                      <a:pt x="1000" y="3500"/>
                    </a:lnTo>
                    <a:lnTo>
                      <a:pt x="1250" y="350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39" name="TextBox 38">
              <a:extLst>
                <a:ext uri="{FF2B5EF4-FFF2-40B4-BE49-F238E27FC236}">
                  <a16:creationId xmlns:a16="http://schemas.microsoft.com/office/drawing/2014/main" id="{E6CDA985-7333-4999-946F-4D8914110AC2}"/>
                </a:ext>
              </a:extLst>
            </p:cNvPr>
            <p:cNvSpPr txBox="1"/>
            <p:nvPr/>
          </p:nvSpPr>
          <p:spPr>
            <a:xfrm>
              <a:off x="2607937" y="3166203"/>
              <a:ext cx="768106" cy="179225"/>
            </a:xfrm>
            <a:prstGeom prst="rect">
              <a:avLst/>
            </a:prstGeom>
            <a:noFill/>
          </p:spPr>
          <p:txBody>
            <a:bodyPr wrap="square" lIns="0" tIns="0" rIns="0" bIns="0" rtlCol="0" anchor="ctr">
              <a:noAutofit/>
            </a:bodyPr>
            <a:lstStyle/>
            <a:p>
              <a:pPr algn="ctr"/>
              <a:r>
                <a:rPr lang="en-GB" sz="813" b="1" dirty="0"/>
                <a:t>Pipelines</a:t>
              </a:r>
            </a:p>
          </p:txBody>
        </p:sp>
        <p:sp>
          <p:nvSpPr>
            <p:cNvPr id="40" name="TextBox 39">
              <a:extLst>
                <a:ext uri="{FF2B5EF4-FFF2-40B4-BE49-F238E27FC236}">
                  <a16:creationId xmlns:a16="http://schemas.microsoft.com/office/drawing/2014/main" id="{FE8F9756-45B1-42A0-A53B-8647AE7747C4}"/>
                </a:ext>
              </a:extLst>
            </p:cNvPr>
            <p:cNvSpPr txBox="1"/>
            <p:nvPr/>
          </p:nvSpPr>
          <p:spPr>
            <a:xfrm>
              <a:off x="3908429" y="3166203"/>
              <a:ext cx="768106" cy="179225"/>
            </a:xfrm>
            <a:prstGeom prst="rect">
              <a:avLst/>
            </a:prstGeom>
            <a:noFill/>
          </p:spPr>
          <p:txBody>
            <a:bodyPr wrap="square" lIns="0" tIns="0" rIns="0" bIns="0" rtlCol="0" anchor="ctr">
              <a:noAutofit/>
            </a:bodyPr>
            <a:lstStyle/>
            <a:p>
              <a:pPr algn="ctr"/>
              <a:r>
                <a:rPr lang="en-GB" sz="813" b="1" dirty="0"/>
                <a:t>Train</a:t>
              </a:r>
            </a:p>
          </p:txBody>
        </p:sp>
        <p:sp>
          <p:nvSpPr>
            <p:cNvPr id="41" name="TextBox 40">
              <a:extLst>
                <a:ext uri="{FF2B5EF4-FFF2-40B4-BE49-F238E27FC236}">
                  <a16:creationId xmlns:a16="http://schemas.microsoft.com/office/drawing/2014/main" id="{CD003077-8ED1-42E8-A443-BC245DA59323}"/>
                </a:ext>
              </a:extLst>
            </p:cNvPr>
            <p:cNvSpPr txBox="1"/>
            <p:nvPr/>
          </p:nvSpPr>
          <p:spPr>
            <a:xfrm>
              <a:off x="1945124" y="2310816"/>
              <a:ext cx="768106" cy="168071"/>
            </a:xfrm>
            <a:prstGeom prst="rect">
              <a:avLst/>
            </a:prstGeom>
            <a:noFill/>
          </p:spPr>
          <p:txBody>
            <a:bodyPr wrap="square" lIns="0" tIns="0" rIns="0" bIns="0" rtlCol="0" anchor="ctr">
              <a:noAutofit/>
            </a:bodyPr>
            <a:lstStyle/>
            <a:p>
              <a:pPr algn="ctr"/>
              <a:r>
                <a:rPr lang="en-GB" sz="813" b="1" dirty="0"/>
                <a:t>Develop</a:t>
              </a:r>
            </a:p>
          </p:txBody>
        </p:sp>
        <p:sp>
          <p:nvSpPr>
            <p:cNvPr id="42" name="TextBox 41">
              <a:extLst>
                <a:ext uri="{FF2B5EF4-FFF2-40B4-BE49-F238E27FC236}">
                  <a16:creationId xmlns:a16="http://schemas.microsoft.com/office/drawing/2014/main" id="{2CD1B4FB-C5F5-4316-BFAA-3798534BCC0C}"/>
                </a:ext>
              </a:extLst>
            </p:cNvPr>
            <p:cNvSpPr txBox="1"/>
            <p:nvPr/>
          </p:nvSpPr>
          <p:spPr>
            <a:xfrm>
              <a:off x="3275685" y="2311986"/>
              <a:ext cx="768106" cy="168071"/>
            </a:xfrm>
            <a:prstGeom prst="rect">
              <a:avLst/>
            </a:prstGeom>
            <a:noFill/>
          </p:spPr>
          <p:txBody>
            <a:bodyPr wrap="square" lIns="0" tIns="0" rIns="0" bIns="0" rtlCol="0" anchor="ctr">
              <a:noAutofit/>
            </a:bodyPr>
            <a:lstStyle/>
            <a:p>
              <a:pPr algn="ctr"/>
              <a:r>
                <a:rPr lang="en-GB" sz="813" b="1" dirty="0"/>
                <a:t>Versioning</a:t>
              </a:r>
            </a:p>
          </p:txBody>
        </p:sp>
        <p:sp>
          <p:nvSpPr>
            <p:cNvPr id="43" name="TextBox 42">
              <a:extLst>
                <a:ext uri="{FF2B5EF4-FFF2-40B4-BE49-F238E27FC236}">
                  <a16:creationId xmlns:a16="http://schemas.microsoft.com/office/drawing/2014/main" id="{D3613C1E-BF7A-4EB2-A799-9A4C21774BA5}"/>
                </a:ext>
              </a:extLst>
            </p:cNvPr>
            <p:cNvSpPr txBox="1"/>
            <p:nvPr/>
          </p:nvSpPr>
          <p:spPr>
            <a:xfrm>
              <a:off x="4570956" y="2313232"/>
              <a:ext cx="768106" cy="168071"/>
            </a:xfrm>
            <a:prstGeom prst="rect">
              <a:avLst/>
            </a:prstGeom>
            <a:noFill/>
          </p:spPr>
          <p:txBody>
            <a:bodyPr wrap="square" lIns="0" tIns="0" rIns="0" bIns="0" rtlCol="0" anchor="ctr">
              <a:noAutofit/>
            </a:bodyPr>
            <a:lstStyle/>
            <a:p>
              <a:pPr algn="ctr"/>
              <a:r>
                <a:rPr lang="en-GB" sz="813" b="1" dirty="0"/>
                <a:t>Track</a:t>
              </a:r>
            </a:p>
          </p:txBody>
        </p:sp>
        <p:sp>
          <p:nvSpPr>
            <p:cNvPr id="44" name="Google Shape;8733;p182">
              <a:extLst>
                <a:ext uri="{FF2B5EF4-FFF2-40B4-BE49-F238E27FC236}">
                  <a16:creationId xmlns:a16="http://schemas.microsoft.com/office/drawing/2014/main" id="{B1462FEB-4EFC-4957-9388-3A1399D2EEF1}"/>
                </a:ext>
              </a:extLst>
            </p:cNvPr>
            <p:cNvSpPr>
              <a:spLocks noChangeArrowheads="1"/>
            </p:cNvSpPr>
            <p:nvPr/>
          </p:nvSpPr>
          <p:spPr bwMode="auto">
            <a:xfrm>
              <a:off x="4694848" y="2550201"/>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45" name="Group 44">
              <a:extLst>
                <a:ext uri="{FF2B5EF4-FFF2-40B4-BE49-F238E27FC236}">
                  <a16:creationId xmlns:a16="http://schemas.microsoft.com/office/drawing/2014/main" id="{47F22F5F-1219-49E5-A142-F192070AA364}"/>
                </a:ext>
              </a:extLst>
            </p:cNvPr>
            <p:cNvGrpSpPr/>
            <p:nvPr/>
          </p:nvGrpSpPr>
          <p:grpSpPr>
            <a:xfrm>
              <a:off x="4804880" y="2679249"/>
              <a:ext cx="356468" cy="360218"/>
              <a:chOff x="848699" y="1764748"/>
              <a:chExt cx="757286" cy="765252"/>
            </a:xfrm>
          </p:grpSpPr>
          <p:sp>
            <p:nvSpPr>
              <p:cNvPr id="120" name="AutoShape 17">
                <a:extLst>
                  <a:ext uri="{FF2B5EF4-FFF2-40B4-BE49-F238E27FC236}">
                    <a16:creationId xmlns:a16="http://schemas.microsoft.com/office/drawing/2014/main" id="{7BEB961C-A2C5-4DD3-A477-6CEE8F37214F}"/>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21" name="AutoShape 21">
                <a:extLst>
                  <a:ext uri="{FF2B5EF4-FFF2-40B4-BE49-F238E27FC236}">
                    <a16:creationId xmlns:a16="http://schemas.microsoft.com/office/drawing/2014/main" id="{1D104176-46F2-4056-9850-50E87BA9B2BD}"/>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46" name="Google Shape;8733;p182">
              <a:extLst>
                <a:ext uri="{FF2B5EF4-FFF2-40B4-BE49-F238E27FC236}">
                  <a16:creationId xmlns:a16="http://schemas.microsoft.com/office/drawing/2014/main" id="{49C92C21-6CDE-4364-8A7A-C150B8F5CAD3}"/>
                </a:ext>
              </a:extLst>
            </p:cNvPr>
            <p:cNvSpPr>
              <a:spLocks noChangeArrowheads="1"/>
            </p:cNvSpPr>
            <p:nvPr/>
          </p:nvSpPr>
          <p:spPr bwMode="auto">
            <a:xfrm rot="10800000">
              <a:off x="5360081" y="2543147"/>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47" name="Group 46">
              <a:extLst>
                <a:ext uri="{FF2B5EF4-FFF2-40B4-BE49-F238E27FC236}">
                  <a16:creationId xmlns:a16="http://schemas.microsoft.com/office/drawing/2014/main" id="{3810388A-C947-48B8-861A-5021C78D5CEC}"/>
                </a:ext>
              </a:extLst>
            </p:cNvPr>
            <p:cNvGrpSpPr/>
            <p:nvPr/>
          </p:nvGrpSpPr>
          <p:grpSpPr>
            <a:xfrm rot="10800000">
              <a:off x="5468713" y="2629601"/>
              <a:ext cx="356468" cy="360218"/>
              <a:chOff x="848699" y="1764748"/>
              <a:chExt cx="757286" cy="765252"/>
            </a:xfrm>
          </p:grpSpPr>
          <p:sp>
            <p:nvSpPr>
              <p:cNvPr id="118" name="AutoShape 17">
                <a:extLst>
                  <a:ext uri="{FF2B5EF4-FFF2-40B4-BE49-F238E27FC236}">
                    <a16:creationId xmlns:a16="http://schemas.microsoft.com/office/drawing/2014/main" id="{70B7DEC1-D8E0-439D-AB54-29D4FA534919}"/>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19" name="AutoShape 21">
                <a:extLst>
                  <a:ext uri="{FF2B5EF4-FFF2-40B4-BE49-F238E27FC236}">
                    <a16:creationId xmlns:a16="http://schemas.microsoft.com/office/drawing/2014/main" id="{14EB3AF6-5C90-492E-9FEC-65F5FE4D31D4}"/>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48" name="Google Shape;8733;p182">
              <a:extLst>
                <a:ext uri="{FF2B5EF4-FFF2-40B4-BE49-F238E27FC236}">
                  <a16:creationId xmlns:a16="http://schemas.microsoft.com/office/drawing/2014/main" id="{0DDC1398-DEFB-4260-AF63-3091DEDD58C7}"/>
                </a:ext>
              </a:extLst>
            </p:cNvPr>
            <p:cNvSpPr>
              <a:spLocks noChangeArrowheads="1"/>
            </p:cNvSpPr>
            <p:nvPr/>
          </p:nvSpPr>
          <p:spPr bwMode="auto">
            <a:xfrm>
              <a:off x="6013937" y="2557255"/>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49" name="Group 48">
              <a:extLst>
                <a:ext uri="{FF2B5EF4-FFF2-40B4-BE49-F238E27FC236}">
                  <a16:creationId xmlns:a16="http://schemas.microsoft.com/office/drawing/2014/main" id="{2BCB3F6E-2C75-4531-AD00-009C4DB527F3}"/>
                </a:ext>
              </a:extLst>
            </p:cNvPr>
            <p:cNvGrpSpPr/>
            <p:nvPr/>
          </p:nvGrpSpPr>
          <p:grpSpPr>
            <a:xfrm>
              <a:off x="6123969" y="2686302"/>
              <a:ext cx="356468" cy="360218"/>
              <a:chOff x="848699" y="1764748"/>
              <a:chExt cx="757286" cy="765252"/>
            </a:xfrm>
          </p:grpSpPr>
          <p:sp>
            <p:nvSpPr>
              <p:cNvPr id="116" name="AutoShape 17">
                <a:extLst>
                  <a:ext uri="{FF2B5EF4-FFF2-40B4-BE49-F238E27FC236}">
                    <a16:creationId xmlns:a16="http://schemas.microsoft.com/office/drawing/2014/main" id="{5D64D18E-DBE8-435C-B79C-AD42B159C44B}"/>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17" name="AutoShape 21">
                <a:extLst>
                  <a:ext uri="{FF2B5EF4-FFF2-40B4-BE49-F238E27FC236}">
                    <a16:creationId xmlns:a16="http://schemas.microsoft.com/office/drawing/2014/main" id="{09E2BBDC-C3EC-4419-907F-518E2260D8C5}"/>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50" name="Google Shape;8733;p182">
              <a:extLst>
                <a:ext uri="{FF2B5EF4-FFF2-40B4-BE49-F238E27FC236}">
                  <a16:creationId xmlns:a16="http://schemas.microsoft.com/office/drawing/2014/main" id="{D3F47F70-7C5C-463A-A881-600892EB829D}"/>
                </a:ext>
              </a:extLst>
            </p:cNvPr>
            <p:cNvSpPr>
              <a:spLocks noChangeArrowheads="1"/>
            </p:cNvSpPr>
            <p:nvPr/>
          </p:nvSpPr>
          <p:spPr bwMode="auto">
            <a:xfrm rot="10800000">
              <a:off x="6683685" y="2550201"/>
              <a:ext cx="575131" cy="575718"/>
            </a:xfrm>
            <a:prstGeom prst="ellipse">
              <a:avLst/>
            </a:prstGeom>
            <a:solidFill>
              <a:schemeClr val="bg1"/>
            </a:solidFill>
            <a:ln w="28575">
              <a:solidFill>
                <a:schemeClr val="accent6"/>
              </a:solidFill>
            </a:ln>
          </p:spPr>
          <p:txBody>
            <a:bodyPr lIns="74283" tIns="37131" rIns="74283" bIns="37131"/>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463" dirty="0">
                <a:latin typeface="Calibri" panose="020F0502020204030204" pitchFamily="34" charset="0"/>
                <a:cs typeface="Calibri" panose="020F0502020204030204" pitchFamily="34" charset="0"/>
                <a:sym typeface="Calibri" panose="020F0502020204030204" pitchFamily="34" charset="0"/>
              </a:endParaRPr>
            </a:p>
          </p:txBody>
        </p:sp>
        <p:grpSp>
          <p:nvGrpSpPr>
            <p:cNvPr id="51" name="Group 50">
              <a:extLst>
                <a:ext uri="{FF2B5EF4-FFF2-40B4-BE49-F238E27FC236}">
                  <a16:creationId xmlns:a16="http://schemas.microsoft.com/office/drawing/2014/main" id="{A209F07C-9200-4B8D-92D4-5837741006DC}"/>
                </a:ext>
              </a:extLst>
            </p:cNvPr>
            <p:cNvGrpSpPr/>
            <p:nvPr/>
          </p:nvGrpSpPr>
          <p:grpSpPr>
            <a:xfrm>
              <a:off x="2004818" y="2483260"/>
              <a:ext cx="5302005" cy="694010"/>
              <a:chOff x="1740565" y="1949777"/>
              <a:chExt cx="6525545" cy="854166"/>
            </a:xfrm>
          </p:grpSpPr>
          <p:sp>
            <p:nvSpPr>
              <p:cNvPr id="108" name="Google Shape;8739;p182">
                <a:extLst>
                  <a:ext uri="{FF2B5EF4-FFF2-40B4-BE49-F238E27FC236}">
                    <a16:creationId xmlns:a16="http://schemas.microsoft.com/office/drawing/2014/main" id="{23763D05-270D-453B-81DB-CD0E00F5DBCE}"/>
                  </a:ext>
                </a:extLst>
              </p:cNvPr>
              <p:cNvSpPr>
                <a:spLocks/>
              </p:cNvSpPr>
              <p:nvPr/>
            </p:nvSpPr>
            <p:spPr bwMode="auto">
              <a:xfrm>
                <a:off x="1740565" y="1949777"/>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sp>
            <p:nvSpPr>
              <p:cNvPr id="109" name="Google Shape;8739;p182">
                <a:extLst>
                  <a:ext uri="{FF2B5EF4-FFF2-40B4-BE49-F238E27FC236}">
                    <a16:creationId xmlns:a16="http://schemas.microsoft.com/office/drawing/2014/main" id="{B3F1E248-D3C1-46F4-AFEA-ABFB179B40F4}"/>
                  </a:ext>
                </a:extLst>
              </p:cNvPr>
              <p:cNvSpPr>
                <a:spLocks/>
              </p:cNvSpPr>
              <p:nvPr/>
            </p:nvSpPr>
            <p:spPr bwMode="auto">
              <a:xfrm rot="10800000">
                <a:off x="2551661" y="235858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sp>
            <p:nvSpPr>
              <p:cNvPr id="110" name="Google Shape;8739;p182">
                <a:extLst>
                  <a:ext uri="{FF2B5EF4-FFF2-40B4-BE49-F238E27FC236}">
                    <a16:creationId xmlns:a16="http://schemas.microsoft.com/office/drawing/2014/main" id="{2F8D3921-7C75-4BD5-AFEA-D3CF34FA803F}"/>
                  </a:ext>
                </a:extLst>
              </p:cNvPr>
              <p:cNvSpPr>
                <a:spLocks/>
              </p:cNvSpPr>
              <p:nvPr/>
            </p:nvSpPr>
            <p:spPr bwMode="auto">
              <a:xfrm>
                <a:off x="3363586" y="196028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sp>
            <p:nvSpPr>
              <p:cNvPr id="111" name="Google Shape;8739;p182">
                <a:extLst>
                  <a:ext uri="{FF2B5EF4-FFF2-40B4-BE49-F238E27FC236}">
                    <a16:creationId xmlns:a16="http://schemas.microsoft.com/office/drawing/2014/main" id="{052AECC1-BBB2-4FCE-A402-1BB33C6A19FF}"/>
                  </a:ext>
                </a:extLst>
              </p:cNvPr>
              <p:cNvSpPr>
                <a:spLocks/>
              </p:cNvSpPr>
              <p:nvPr/>
            </p:nvSpPr>
            <p:spPr bwMode="auto">
              <a:xfrm rot="10800000">
                <a:off x="4177857" y="2369091"/>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sp>
            <p:nvSpPr>
              <p:cNvPr id="112" name="Google Shape;8739;p182">
                <a:extLst>
                  <a:ext uri="{FF2B5EF4-FFF2-40B4-BE49-F238E27FC236}">
                    <a16:creationId xmlns:a16="http://schemas.microsoft.com/office/drawing/2014/main" id="{AFE84956-5C61-445B-B222-0B753B86E9DF}"/>
                  </a:ext>
                </a:extLst>
              </p:cNvPr>
              <p:cNvSpPr>
                <a:spLocks/>
              </p:cNvSpPr>
              <p:nvPr/>
            </p:nvSpPr>
            <p:spPr bwMode="auto">
              <a:xfrm>
                <a:off x="4991494" y="1968965"/>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sp>
            <p:nvSpPr>
              <p:cNvPr id="113" name="Google Shape;8739;p182">
                <a:extLst>
                  <a:ext uri="{FF2B5EF4-FFF2-40B4-BE49-F238E27FC236}">
                    <a16:creationId xmlns:a16="http://schemas.microsoft.com/office/drawing/2014/main" id="{82061A21-29A2-43EA-80CB-15CB74D94CD8}"/>
                  </a:ext>
                </a:extLst>
              </p:cNvPr>
              <p:cNvSpPr>
                <a:spLocks/>
              </p:cNvSpPr>
              <p:nvPr/>
            </p:nvSpPr>
            <p:spPr bwMode="auto">
              <a:xfrm rot="10800000">
                <a:off x="5805764" y="2377773"/>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sp>
            <p:nvSpPr>
              <p:cNvPr id="114" name="Google Shape;8739;p182">
                <a:extLst>
                  <a:ext uri="{FF2B5EF4-FFF2-40B4-BE49-F238E27FC236}">
                    <a16:creationId xmlns:a16="http://schemas.microsoft.com/office/drawing/2014/main" id="{9CEA2DEE-40D3-4493-98CC-0E7EB531A9A4}"/>
                  </a:ext>
                </a:extLst>
              </p:cNvPr>
              <p:cNvSpPr>
                <a:spLocks/>
              </p:cNvSpPr>
              <p:nvPr/>
            </p:nvSpPr>
            <p:spPr bwMode="auto">
              <a:xfrm>
                <a:off x="6619750" y="1977647"/>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sp>
            <p:nvSpPr>
              <p:cNvPr id="115" name="Google Shape;8739;p182">
                <a:extLst>
                  <a:ext uri="{FF2B5EF4-FFF2-40B4-BE49-F238E27FC236}">
                    <a16:creationId xmlns:a16="http://schemas.microsoft.com/office/drawing/2014/main" id="{68C79927-FA0A-4F49-BE0F-36E5ADB7D555}"/>
                  </a:ext>
                </a:extLst>
              </p:cNvPr>
              <p:cNvSpPr>
                <a:spLocks/>
              </p:cNvSpPr>
              <p:nvPr/>
            </p:nvSpPr>
            <p:spPr bwMode="auto">
              <a:xfrm rot="10800000">
                <a:off x="7434020" y="238645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74283" tIns="37131" rIns="74283" bIns="37131"/>
              <a:lstStyle/>
              <a:p>
                <a:endParaRPr lang="en-GB" sz="1493" dirty="0"/>
              </a:p>
            </p:txBody>
          </p:sp>
        </p:grpSp>
        <p:grpSp>
          <p:nvGrpSpPr>
            <p:cNvPr id="52" name="Group 51">
              <a:extLst>
                <a:ext uri="{FF2B5EF4-FFF2-40B4-BE49-F238E27FC236}">
                  <a16:creationId xmlns:a16="http://schemas.microsoft.com/office/drawing/2014/main" id="{EC862A63-2B11-4A05-B096-A9EE721B88BA}"/>
                </a:ext>
              </a:extLst>
            </p:cNvPr>
            <p:cNvGrpSpPr/>
            <p:nvPr/>
          </p:nvGrpSpPr>
          <p:grpSpPr>
            <a:xfrm rot="10800000">
              <a:off x="6792316" y="2636655"/>
              <a:ext cx="356468" cy="360218"/>
              <a:chOff x="848699" y="1764748"/>
              <a:chExt cx="757286" cy="765252"/>
            </a:xfrm>
          </p:grpSpPr>
          <p:sp>
            <p:nvSpPr>
              <p:cNvPr id="106" name="AutoShape 17">
                <a:extLst>
                  <a:ext uri="{FF2B5EF4-FFF2-40B4-BE49-F238E27FC236}">
                    <a16:creationId xmlns:a16="http://schemas.microsoft.com/office/drawing/2014/main" id="{D5FD0984-5C0C-428E-8E62-BB60F62C106F}"/>
                  </a:ext>
                </a:extLst>
              </p:cNvPr>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107" name="AutoShape 21">
                <a:extLst>
                  <a:ext uri="{FF2B5EF4-FFF2-40B4-BE49-F238E27FC236}">
                    <a16:creationId xmlns:a16="http://schemas.microsoft.com/office/drawing/2014/main" id="{64F3DDA1-060B-4286-B7B3-DC915F6F533B}"/>
                  </a:ext>
                </a:extLst>
              </p:cNvPr>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grpSp>
        <p:sp>
          <p:nvSpPr>
            <p:cNvPr id="53" name="TextBox 52">
              <a:extLst>
                <a:ext uri="{FF2B5EF4-FFF2-40B4-BE49-F238E27FC236}">
                  <a16:creationId xmlns:a16="http://schemas.microsoft.com/office/drawing/2014/main" id="{4EF93C73-AB0B-4F58-8537-086B7ED7229D}"/>
                </a:ext>
              </a:extLst>
            </p:cNvPr>
            <p:cNvSpPr txBox="1"/>
            <p:nvPr/>
          </p:nvSpPr>
          <p:spPr>
            <a:xfrm>
              <a:off x="5255682" y="3166203"/>
              <a:ext cx="768106" cy="179225"/>
            </a:xfrm>
            <a:prstGeom prst="rect">
              <a:avLst/>
            </a:prstGeom>
            <a:noFill/>
          </p:spPr>
          <p:txBody>
            <a:bodyPr wrap="square" lIns="0" tIns="0" rIns="0" bIns="0" rtlCol="0" anchor="ctr">
              <a:noAutofit/>
            </a:bodyPr>
            <a:lstStyle/>
            <a:p>
              <a:pPr algn="ctr"/>
              <a:r>
                <a:rPr lang="en-GB" sz="813" b="1" dirty="0"/>
                <a:t>Deploy</a:t>
              </a:r>
            </a:p>
          </p:txBody>
        </p:sp>
        <p:sp>
          <p:nvSpPr>
            <p:cNvPr id="54" name="TextBox 53">
              <a:extLst>
                <a:ext uri="{FF2B5EF4-FFF2-40B4-BE49-F238E27FC236}">
                  <a16:creationId xmlns:a16="http://schemas.microsoft.com/office/drawing/2014/main" id="{2BA4BC49-6BC9-4B33-A11A-60B2B274F50E}"/>
                </a:ext>
              </a:extLst>
            </p:cNvPr>
            <p:cNvSpPr txBox="1"/>
            <p:nvPr/>
          </p:nvSpPr>
          <p:spPr>
            <a:xfrm>
              <a:off x="5917449" y="2332779"/>
              <a:ext cx="768106" cy="168071"/>
            </a:xfrm>
            <a:prstGeom prst="rect">
              <a:avLst/>
            </a:prstGeom>
            <a:noFill/>
          </p:spPr>
          <p:txBody>
            <a:bodyPr wrap="square" lIns="0" tIns="0" rIns="0" bIns="0" rtlCol="0" anchor="ctr">
              <a:noAutofit/>
            </a:bodyPr>
            <a:lstStyle/>
            <a:p>
              <a:pPr algn="ctr"/>
              <a:r>
                <a:rPr lang="en-GB" sz="813" b="1" dirty="0"/>
                <a:t>Serve</a:t>
              </a:r>
            </a:p>
          </p:txBody>
        </p:sp>
        <p:sp>
          <p:nvSpPr>
            <p:cNvPr id="55" name="AutoShape 3">
              <a:extLst>
                <a:ext uri="{FF2B5EF4-FFF2-40B4-BE49-F238E27FC236}">
                  <a16:creationId xmlns:a16="http://schemas.microsoft.com/office/drawing/2014/main" id="{D5133E33-E266-4508-A6FC-21A43943BF51}"/>
                </a:ext>
              </a:extLst>
            </p:cNvPr>
            <p:cNvSpPr>
              <a:spLocks noChangeAspect="1" noChangeArrowheads="1" noTextEdit="1"/>
            </p:cNvSpPr>
            <p:nvPr/>
          </p:nvSpPr>
          <p:spPr bwMode="auto">
            <a:xfrm rot="16200000" flipV="1">
              <a:off x="2771565" y="2591586"/>
              <a:ext cx="470962" cy="470962"/>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56" name="Freeform 5">
              <a:extLst>
                <a:ext uri="{FF2B5EF4-FFF2-40B4-BE49-F238E27FC236}">
                  <a16:creationId xmlns:a16="http://schemas.microsoft.com/office/drawing/2014/main" id="{B03F5B41-A6F9-4B2D-8076-7A1C9FD3655C}"/>
                </a:ext>
              </a:extLst>
            </p:cNvPr>
            <p:cNvSpPr>
              <a:spLocks/>
            </p:cNvSpPr>
            <p:nvPr/>
          </p:nvSpPr>
          <p:spPr bwMode="auto">
            <a:xfrm rot="16200000" flipV="1">
              <a:off x="2913274" y="2630692"/>
              <a:ext cx="184180" cy="383497"/>
            </a:xfrm>
            <a:custGeom>
              <a:avLst/>
              <a:gdLst>
                <a:gd name="T0" fmla="*/ 0 w 2839"/>
                <a:gd name="T1" fmla="*/ 1337 h 5926"/>
                <a:gd name="T2" fmla="*/ 1339 w 2839"/>
                <a:gd name="T3" fmla="*/ 0 h 5926"/>
                <a:gd name="T4" fmla="*/ 2678 w 2839"/>
                <a:gd name="T5" fmla="*/ 1337 h 5926"/>
                <a:gd name="T6" fmla="*/ 2500 w 2839"/>
                <a:gd name="T7" fmla="*/ 1515 h 5926"/>
                <a:gd name="T8" fmla="*/ 1464 w 2839"/>
                <a:gd name="T9" fmla="*/ 477 h 5926"/>
                <a:gd name="T10" fmla="*/ 1464 w 2839"/>
                <a:gd name="T11" fmla="*/ 1681 h 5926"/>
                <a:gd name="T12" fmla="*/ 2839 w 2839"/>
                <a:gd name="T13" fmla="*/ 3176 h 5926"/>
                <a:gd name="T14" fmla="*/ 1464 w 2839"/>
                <a:gd name="T15" fmla="*/ 4671 h 5926"/>
                <a:gd name="T16" fmla="*/ 1464 w 2839"/>
                <a:gd name="T17" fmla="*/ 5926 h 5926"/>
                <a:gd name="T18" fmla="*/ 1214 w 2839"/>
                <a:gd name="T19" fmla="*/ 5926 h 5926"/>
                <a:gd name="T20" fmla="*/ 1214 w 2839"/>
                <a:gd name="T21" fmla="*/ 4551 h 5926"/>
                <a:gd name="T22" fmla="*/ 1339 w 2839"/>
                <a:gd name="T23" fmla="*/ 4426 h 5926"/>
                <a:gd name="T24" fmla="*/ 2589 w 2839"/>
                <a:gd name="T25" fmla="*/ 3176 h 5926"/>
                <a:gd name="T26" fmla="*/ 1339 w 2839"/>
                <a:gd name="T27" fmla="*/ 1926 h 5926"/>
                <a:gd name="T28" fmla="*/ 1214 w 2839"/>
                <a:gd name="T29" fmla="*/ 1801 h 5926"/>
                <a:gd name="T30" fmla="*/ 1214 w 2839"/>
                <a:gd name="T31" fmla="*/ 477 h 5926"/>
                <a:gd name="T32" fmla="*/ 178 w 2839"/>
                <a:gd name="T33" fmla="*/ 1515 h 5926"/>
                <a:gd name="T34" fmla="*/ 0 w 2839"/>
                <a:gd name="T35" fmla="*/ 1337 h 5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9" h="5926">
                  <a:moveTo>
                    <a:pt x="0" y="1337"/>
                  </a:moveTo>
                  <a:lnTo>
                    <a:pt x="1339" y="0"/>
                  </a:lnTo>
                  <a:lnTo>
                    <a:pt x="2678" y="1337"/>
                  </a:lnTo>
                  <a:lnTo>
                    <a:pt x="2500" y="1515"/>
                  </a:lnTo>
                  <a:lnTo>
                    <a:pt x="1464" y="477"/>
                  </a:lnTo>
                  <a:lnTo>
                    <a:pt x="1464" y="1681"/>
                  </a:lnTo>
                  <a:cubicBezTo>
                    <a:pt x="2240" y="1745"/>
                    <a:pt x="2839" y="2396"/>
                    <a:pt x="2839" y="3176"/>
                  </a:cubicBezTo>
                  <a:cubicBezTo>
                    <a:pt x="2839" y="3956"/>
                    <a:pt x="2240" y="4607"/>
                    <a:pt x="1464" y="4671"/>
                  </a:cubicBezTo>
                  <a:lnTo>
                    <a:pt x="1464" y="5926"/>
                  </a:lnTo>
                  <a:lnTo>
                    <a:pt x="1214" y="5926"/>
                  </a:lnTo>
                  <a:lnTo>
                    <a:pt x="1214" y="4551"/>
                  </a:lnTo>
                  <a:cubicBezTo>
                    <a:pt x="1214" y="4482"/>
                    <a:pt x="1270" y="4426"/>
                    <a:pt x="1339" y="4426"/>
                  </a:cubicBezTo>
                  <a:cubicBezTo>
                    <a:pt x="2029" y="4426"/>
                    <a:pt x="2589" y="3866"/>
                    <a:pt x="2589" y="3176"/>
                  </a:cubicBezTo>
                  <a:cubicBezTo>
                    <a:pt x="2589" y="2486"/>
                    <a:pt x="2029" y="1926"/>
                    <a:pt x="1339" y="1926"/>
                  </a:cubicBezTo>
                  <a:cubicBezTo>
                    <a:pt x="1270" y="1926"/>
                    <a:pt x="1214" y="1870"/>
                    <a:pt x="1214" y="1801"/>
                  </a:cubicBezTo>
                  <a:lnTo>
                    <a:pt x="1214" y="477"/>
                  </a:lnTo>
                  <a:lnTo>
                    <a:pt x="178" y="1515"/>
                  </a:lnTo>
                  <a:lnTo>
                    <a:pt x="0" y="1337"/>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57" name="Freeform 6">
              <a:extLst>
                <a:ext uri="{FF2B5EF4-FFF2-40B4-BE49-F238E27FC236}">
                  <a16:creationId xmlns:a16="http://schemas.microsoft.com/office/drawing/2014/main" id="{009E6B7D-934C-4BB9-87AE-F8998459A477}"/>
                </a:ext>
              </a:extLst>
            </p:cNvPr>
            <p:cNvSpPr>
              <a:spLocks noEditPoints="1"/>
            </p:cNvSpPr>
            <p:nvPr/>
          </p:nvSpPr>
          <p:spPr bwMode="auto">
            <a:xfrm rot="16200000" flipV="1">
              <a:off x="2927151" y="2763150"/>
              <a:ext cx="129514" cy="129514"/>
            </a:xfrm>
            <a:custGeom>
              <a:avLst/>
              <a:gdLst>
                <a:gd name="T0" fmla="*/ 1000 w 2000"/>
                <a:gd name="T1" fmla="*/ 0 h 2000"/>
                <a:gd name="T2" fmla="*/ 2000 w 2000"/>
                <a:gd name="T3" fmla="*/ 1000 h 2000"/>
                <a:gd name="T4" fmla="*/ 1000 w 2000"/>
                <a:gd name="T5" fmla="*/ 2000 h 2000"/>
                <a:gd name="T6" fmla="*/ 0 w 2000"/>
                <a:gd name="T7" fmla="*/ 1000 h 2000"/>
                <a:gd name="T8" fmla="*/ 1000 w 2000"/>
                <a:gd name="T9" fmla="*/ 0 h 2000"/>
                <a:gd name="T10" fmla="*/ 1000 w 2000"/>
                <a:gd name="T11" fmla="*/ 250 h 2000"/>
                <a:gd name="T12" fmla="*/ 250 w 2000"/>
                <a:gd name="T13" fmla="*/ 1000 h 2000"/>
                <a:gd name="T14" fmla="*/ 1000 w 2000"/>
                <a:gd name="T15" fmla="*/ 1750 h 2000"/>
                <a:gd name="T16" fmla="*/ 1750 w 2000"/>
                <a:gd name="T17" fmla="*/ 1000 h 2000"/>
                <a:gd name="T18" fmla="*/ 1000 w 2000"/>
                <a:gd name="T19" fmla="*/ 25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0" h="2000">
                  <a:moveTo>
                    <a:pt x="1000" y="0"/>
                  </a:moveTo>
                  <a:cubicBezTo>
                    <a:pt x="1553" y="0"/>
                    <a:pt x="2000" y="448"/>
                    <a:pt x="2000" y="1000"/>
                  </a:cubicBezTo>
                  <a:cubicBezTo>
                    <a:pt x="2000" y="1553"/>
                    <a:pt x="1553" y="2000"/>
                    <a:pt x="1000" y="2000"/>
                  </a:cubicBezTo>
                  <a:cubicBezTo>
                    <a:pt x="448" y="2000"/>
                    <a:pt x="0" y="1553"/>
                    <a:pt x="0" y="1000"/>
                  </a:cubicBezTo>
                  <a:cubicBezTo>
                    <a:pt x="0" y="448"/>
                    <a:pt x="448" y="0"/>
                    <a:pt x="1000" y="0"/>
                  </a:cubicBezTo>
                  <a:close/>
                  <a:moveTo>
                    <a:pt x="1000" y="250"/>
                  </a:moveTo>
                  <a:cubicBezTo>
                    <a:pt x="586" y="250"/>
                    <a:pt x="250" y="586"/>
                    <a:pt x="250" y="1000"/>
                  </a:cubicBezTo>
                  <a:cubicBezTo>
                    <a:pt x="250" y="1414"/>
                    <a:pt x="586" y="1750"/>
                    <a:pt x="1000" y="1750"/>
                  </a:cubicBezTo>
                  <a:cubicBezTo>
                    <a:pt x="1414" y="1750"/>
                    <a:pt x="1750" y="1414"/>
                    <a:pt x="1750" y="1000"/>
                  </a:cubicBezTo>
                  <a:cubicBezTo>
                    <a:pt x="1750" y="586"/>
                    <a:pt x="1414" y="250"/>
                    <a:pt x="1000" y="250"/>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58" name="AutoShape 8">
              <a:extLst>
                <a:ext uri="{FF2B5EF4-FFF2-40B4-BE49-F238E27FC236}">
                  <a16:creationId xmlns:a16="http://schemas.microsoft.com/office/drawing/2014/main" id="{25ED62DE-F4E6-4B50-8689-33CA5D5FCB44}"/>
                </a:ext>
              </a:extLst>
            </p:cNvPr>
            <p:cNvSpPr>
              <a:spLocks noChangeAspect="1" noChangeArrowheads="1" noTextEdit="1"/>
            </p:cNvSpPr>
            <p:nvPr/>
          </p:nvSpPr>
          <p:spPr bwMode="auto">
            <a:xfrm>
              <a:off x="4120823" y="2640307"/>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59" name="Freeform 10">
              <a:extLst>
                <a:ext uri="{FF2B5EF4-FFF2-40B4-BE49-F238E27FC236}">
                  <a16:creationId xmlns:a16="http://schemas.microsoft.com/office/drawing/2014/main" id="{8EF86927-E760-4D45-92B3-AF9FFBE12F72}"/>
                </a:ext>
              </a:extLst>
            </p:cNvPr>
            <p:cNvSpPr>
              <a:spLocks noEditPoints="1"/>
            </p:cNvSpPr>
            <p:nvPr/>
          </p:nvSpPr>
          <p:spPr bwMode="auto">
            <a:xfrm>
              <a:off x="4321707" y="2655483"/>
              <a:ext cx="168367" cy="164753"/>
            </a:xfrm>
            <a:custGeom>
              <a:avLst/>
              <a:gdLst>
                <a:gd name="T0" fmla="*/ 2176 w 3030"/>
                <a:gd name="T1" fmla="*/ 1982 h 2958"/>
                <a:gd name="T2" fmla="*/ 2360 w 3030"/>
                <a:gd name="T3" fmla="*/ 1822 h 2958"/>
                <a:gd name="T4" fmla="*/ 2763 w 3030"/>
                <a:gd name="T5" fmla="*/ 1635 h 2958"/>
                <a:gd name="T6" fmla="*/ 2419 w 3030"/>
                <a:gd name="T7" fmla="*/ 1357 h 2958"/>
                <a:gd name="T8" fmla="*/ 2314 w 3030"/>
                <a:gd name="T9" fmla="*/ 1252 h 2958"/>
                <a:gd name="T10" fmla="*/ 2238 w 3030"/>
                <a:gd name="T11" fmla="*/ 1070 h 2958"/>
                <a:gd name="T12" fmla="*/ 2234 w 3030"/>
                <a:gd name="T13" fmla="*/ 918 h 2958"/>
                <a:gd name="T14" fmla="*/ 2274 w 3030"/>
                <a:gd name="T15" fmla="*/ 477 h 2958"/>
                <a:gd name="T16" fmla="*/ 1860 w 3030"/>
                <a:gd name="T17" fmla="*/ 635 h 2958"/>
                <a:gd name="T18" fmla="*/ 1620 w 3030"/>
                <a:gd name="T19" fmla="*/ 655 h 2958"/>
                <a:gd name="T20" fmla="*/ 1389 w 3030"/>
                <a:gd name="T21" fmla="*/ 575 h 2958"/>
                <a:gd name="T22" fmla="*/ 1025 w 3030"/>
                <a:gd name="T23" fmla="*/ 320 h 2958"/>
                <a:gd name="T24" fmla="*/ 958 w 3030"/>
                <a:gd name="T25" fmla="*/ 758 h 2958"/>
                <a:gd name="T26" fmla="*/ 854 w 3030"/>
                <a:gd name="T27" fmla="*/ 977 h 2958"/>
                <a:gd name="T28" fmla="*/ 670 w 3030"/>
                <a:gd name="T29" fmla="*/ 1137 h 2958"/>
                <a:gd name="T30" fmla="*/ 268 w 3030"/>
                <a:gd name="T31" fmla="*/ 1323 h 2958"/>
                <a:gd name="T32" fmla="*/ 613 w 3030"/>
                <a:gd name="T33" fmla="*/ 1602 h 2958"/>
                <a:gd name="T34" fmla="*/ 749 w 3030"/>
                <a:gd name="T35" fmla="*/ 1800 h 2958"/>
                <a:gd name="T36" fmla="*/ 796 w 3030"/>
                <a:gd name="T37" fmla="*/ 2040 h 2958"/>
                <a:gd name="T38" fmla="*/ 756 w 3030"/>
                <a:gd name="T39" fmla="*/ 2482 h 2958"/>
                <a:gd name="T40" fmla="*/ 1170 w 3030"/>
                <a:gd name="T41" fmla="*/ 2323 h 2958"/>
                <a:gd name="T42" fmla="*/ 1409 w 3030"/>
                <a:gd name="T43" fmla="*/ 2303 h 2958"/>
                <a:gd name="T44" fmla="*/ 1641 w 3030"/>
                <a:gd name="T45" fmla="*/ 2383 h 2958"/>
                <a:gd name="T46" fmla="*/ 2005 w 3030"/>
                <a:gd name="T47" fmla="*/ 2638 h 2958"/>
                <a:gd name="T48" fmla="*/ 2073 w 3030"/>
                <a:gd name="T49" fmla="*/ 2199 h 2958"/>
                <a:gd name="T50" fmla="*/ 2324 w 3030"/>
                <a:gd name="T51" fmla="*/ 2194 h 2958"/>
                <a:gd name="T52" fmla="*/ 2238 w 3030"/>
                <a:gd name="T53" fmla="*/ 2804 h 2958"/>
                <a:gd name="T54" fmla="*/ 1961 w 3030"/>
                <a:gd name="T55" fmla="*/ 2920 h 2958"/>
                <a:gd name="T56" fmla="*/ 1461 w 3030"/>
                <a:gd name="T57" fmla="*/ 2557 h 2958"/>
                <a:gd name="T58" fmla="*/ 1300 w 3030"/>
                <a:gd name="T59" fmla="*/ 2537 h 2958"/>
                <a:gd name="T60" fmla="*/ 729 w 3030"/>
                <a:gd name="T61" fmla="*/ 2767 h 2958"/>
                <a:gd name="T62" fmla="*/ 490 w 3030"/>
                <a:gd name="T63" fmla="*/ 2587 h 2958"/>
                <a:gd name="T64" fmla="*/ 554 w 3030"/>
                <a:gd name="T65" fmla="*/ 1972 h 2958"/>
                <a:gd name="T66" fmla="*/ 491 w 3030"/>
                <a:gd name="T67" fmla="*/ 1823 h 2958"/>
                <a:gd name="T68" fmla="*/ 6 w 3030"/>
                <a:gd name="T69" fmla="*/ 1443 h 2958"/>
                <a:gd name="T70" fmla="*/ 43 w 3030"/>
                <a:gd name="T71" fmla="*/ 1145 h 2958"/>
                <a:gd name="T72" fmla="*/ 608 w 3030"/>
                <a:gd name="T73" fmla="*/ 893 h 2958"/>
                <a:gd name="T74" fmla="*/ 706 w 3030"/>
                <a:gd name="T75" fmla="*/ 764 h 2958"/>
                <a:gd name="T76" fmla="*/ 794 w 3030"/>
                <a:gd name="T77" fmla="*/ 154 h 2958"/>
                <a:gd name="T78" fmla="*/ 1069 w 3030"/>
                <a:gd name="T79" fmla="*/ 37 h 2958"/>
                <a:gd name="T80" fmla="*/ 1569 w 3030"/>
                <a:gd name="T81" fmla="*/ 402 h 2958"/>
                <a:gd name="T82" fmla="*/ 1730 w 3030"/>
                <a:gd name="T83" fmla="*/ 422 h 2958"/>
                <a:gd name="T84" fmla="*/ 2301 w 3030"/>
                <a:gd name="T85" fmla="*/ 192 h 2958"/>
                <a:gd name="T86" fmla="*/ 2540 w 3030"/>
                <a:gd name="T87" fmla="*/ 372 h 2958"/>
                <a:gd name="T88" fmla="*/ 2476 w 3030"/>
                <a:gd name="T89" fmla="*/ 987 h 2958"/>
                <a:gd name="T90" fmla="*/ 2539 w 3030"/>
                <a:gd name="T91" fmla="*/ 1135 h 2958"/>
                <a:gd name="T92" fmla="*/ 3024 w 3030"/>
                <a:gd name="T93" fmla="*/ 1515 h 2958"/>
                <a:gd name="T94" fmla="*/ 2988 w 3030"/>
                <a:gd name="T95" fmla="*/ 1813 h 2958"/>
                <a:gd name="T96" fmla="*/ 2423 w 3030"/>
                <a:gd name="T97" fmla="*/ 2065 h 2958"/>
                <a:gd name="T98" fmla="*/ 2324 w 3030"/>
                <a:gd name="T99" fmla="*/ 2194 h 2958"/>
                <a:gd name="T100" fmla="*/ 1958 w 3030"/>
                <a:gd name="T101" fmla="*/ 1037 h 2958"/>
                <a:gd name="T102" fmla="*/ 1958 w 3030"/>
                <a:gd name="T103" fmla="*/ 1922 h 2958"/>
                <a:gd name="T104" fmla="*/ 1073 w 3030"/>
                <a:gd name="T105" fmla="*/ 1922 h 2958"/>
                <a:gd name="T106" fmla="*/ 1073 w 3030"/>
                <a:gd name="T107" fmla="*/ 1037 h 2958"/>
                <a:gd name="T108" fmla="*/ 1780 w 3030"/>
                <a:gd name="T109" fmla="*/ 1214 h 2958"/>
                <a:gd name="T110" fmla="*/ 1250 w 3030"/>
                <a:gd name="T111" fmla="*/ 1214 h 2958"/>
                <a:gd name="T112" fmla="*/ 1250 w 3030"/>
                <a:gd name="T113" fmla="*/ 1744 h 2958"/>
                <a:gd name="T114" fmla="*/ 1780 w 3030"/>
                <a:gd name="T115" fmla="*/ 1744 h 2958"/>
                <a:gd name="T116" fmla="*/ 1780 w 3030"/>
                <a:gd name="T117" fmla="*/ 1214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30" h="2958">
                  <a:moveTo>
                    <a:pt x="2113" y="2055"/>
                  </a:moveTo>
                  <a:cubicBezTo>
                    <a:pt x="2135" y="2033"/>
                    <a:pt x="2156" y="2008"/>
                    <a:pt x="2176" y="1982"/>
                  </a:cubicBezTo>
                  <a:cubicBezTo>
                    <a:pt x="2195" y="1955"/>
                    <a:pt x="2214" y="1929"/>
                    <a:pt x="2231" y="1900"/>
                  </a:cubicBezTo>
                  <a:cubicBezTo>
                    <a:pt x="2258" y="1855"/>
                    <a:pt x="2310" y="1828"/>
                    <a:pt x="2360" y="1822"/>
                  </a:cubicBezTo>
                  <a:lnTo>
                    <a:pt x="2735" y="1773"/>
                  </a:lnTo>
                  <a:cubicBezTo>
                    <a:pt x="2749" y="1770"/>
                    <a:pt x="2760" y="1653"/>
                    <a:pt x="2763" y="1635"/>
                  </a:cubicBezTo>
                  <a:cubicBezTo>
                    <a:pt x="2765" y="1619"/>
                    <a:pt x="2778" y="1504"/>
                    <a:pt x="2774" y="1498"/>
                  </a:cubicBezTo>
                  <a:cubicBezTo>
                    <a:pt x="2771" y="1493"/>
                    <a:pt x="2453" y="1370"/>
                    <a:pt x="2419" y="1357"/>
                  </a:cubicBezTo>
                  <a:cubicBezTo>
                    <a:pt x="2401" y="1350"/>
                    <a:pt x="2385" y="1340"/>
                    <a:pt x="2370" y="1329"/>
                  </a:cubicBezTo>
                  <a:cubicBezTo>
                    <a:pt x="2355" y="1329"/>
                    <a:pt x="2319" y="1273"/>
                    <a:pt x="2314" y="1252"/>
                  </a:cubicBezTo>
                  <a:cubicBezTo>
                    <a:pt x="2304" y="1219"/>
                    <a:pt x="2294" y="1188"/>
                    <a:pt x="2281" y="1158"/>
                  </a:cubicBezTo>
                  <a:cubicBezTo>
                    <a:pt x="2268" y="1128"/>
                    <a:pt x="2254" y="1098"/>
                    <a:pt x="2238" y="1070"/>
                  </a:cubicBezTo>
                  <a:cubicBezTo>
                    <a:pt x="2223" y="1043"/>
                    <a:pt x="2218" y="1010"/>
                    <a:pt x="2220" y="979"/>
                  </a:cubicBezTo>
                  <a:cubicBezTo>
                    <a:pt x="2221" y="963"/>
                    <a:pt x="2234" y="922"/>
                    <a:pt x="2234" y="918"/>
                  </a:cubicBezTo>
                  <a:cubicBezTo>
                    <a:pt x="2249" y="884"/>
                    <a:pt x="2381" y="570"/>
                    <a:pt x="2380" y="564"/>
                  </a:cubicBezTo>
                  <a:cubicBezTo>
                    <a:pt x="2378" y="558"/>
                    <a:pt x="2286" y="485"/>
                    <a:pt x="2274" y="477"/>
                  </a:cubicBezTo>
                  <a:cubicBezTo>
                    <a:pt x="2238" y="449"/>
                    <a:pt x="2201" y="424"/>
                    <a:pt x="2165" y="400"/>
                  </a:cubicBezTo>
                  <a:cubicBezTo>
                    <a:pt x="2154" y="393"/>
                    <a:pt x="1891" y="612"/>
                    <a:pt x="1860" y="635"/>
                  </a:cubicBezTo>
                  <a:cubicBezTo>
                    <a:pt x="1823" y="667"/>
                    <a:pt x="1765" y="685"/>
                    <a:pt x="1718" y="674"/>
                  </a:cubicBezTo>
                  <a:cubicBezTo>
                    <a:pt x="1685" y="665"/>
                    <a:pt x="1653" y="659"/>
                    <a:pt x="1620" y="655"/>
                  </a:cubicBezTo>
                  <a:cubicBezTo>
                    <a:pt x="1588" y="652"/>
                    <a:pt x="1555" y="649"/>
                    <a:pt x="1523" y="649"/>
                  </a:cubicBezTo>
                  <a:cubicBezTo>
                    <a:pt x="1464" y="642"/>
                    <a:pt x="1425" y="623"/>
                    <a:pt x="1389" y="575"/>
                  </a:cubicBezTo>
                  <a:cubicBezTo>
                    <a:pt x="1338" y="509"/>
                    <a:pt x="1141" y="247"/>
                    <a:pt x="1150" y="274"/>
                  </a:cubicBezTo>
                  <a:cubicBezTo>
                    <a:pt x="1104" y="289"/>
                    <a:pt x="1063" y="305"/>
                    <a:pt x="1025" y="320"/>
                  </a:cubicBezTo>
                  <a:cubicBezTo>
                    <a:pt x="988" y="337"/>
                    <a:pt x="948" y="355"/>
                    <a:pt x="905" y="377"/>
                  </a:cubicBezTo>
                  <a:cubicBezTo>
                    <a:pt x="894" y="383"/>
                    <a:pt x="951" y="720"/>
                    <a:pt x="958" y="758"/>
                  </a:cubicBezTo>
                  <a:cubicBezTo>
                    <a:pt x="965" y="808"/>
                    <a:pt x="954" y="865"/>
                    <a:pt x="918" y="903"/>
                  </a:cubicBezTo>
                  <a:cubicBezTo>
                    <a:pt x="895" y="925"/>
                    <a:pt x="874" y="950"/>
                    <a:pt x="854" y="977"/>
                  </a:cubicBezTo>
                  <a:cubicBezTo>
                    <a:pt x="835" y="1003"/>
                    <a:pt x="816" y="1029"/>
                    <a:pt x="799" y="1058"/>
                  </a:cubicBezTo>
                  <a:cubicBezTo>
                    <a:pt x="774" y="1102"/>
                    <a:pt x="719" y="1130"/>
                    <a:pt x="670" y="1137"/>
                  </a:cubicBezTo>
                  <a:lnTo>
                    <a:pt x="295" y="1185"/>
                  </a:lnTo>
                  <a:cubicBezTo>
                    <a:pt x="281" y="1188"/>
                    <a:pt x="270" y="1305"/>
                    <a:pt x="268" y="1323"/>
                  </a:cubicBezTo>
                  <a:cubicBezTo>
                    <a:pt x="265" y="1340"/>
                    <a:pt x="248" y="1458"/>
                    <a:pt x="261" y="1464"/>
                  </a:cubicBezTo>
                  <a:lnTo>
                    <a:pt x="613" y="1602"/>
                  </a:lnTo>
                  <a:cubicBezTo>
                    <a:pt x="660" y="1620"/>
                    <a:pt x="703" y="1655"/>
                    <a:pt x="716" y="1707"/>
                  </a:cubicBezTo>
                  <a:cubicBezTo>
                    <a:pt x="720" y="1719"/>
                    <a:pt x="749" y="1798"/>
                    <a:pt x="749" y="1800"/>
                  </a:cubicBezTo>
                  <a:cubicBezTo>
                    <a:pt x="774" y="1859"/>
                    <a:pt x="815" y="1912"/>
                    <a:pt x="810" y="1979"/>
                  </a:cubicBezTo>
                  <a:cubicBezTo>
                    <a:pt x="809" y="1999"/>
                    <a:pt x="804" y="2020"/>
                    <a:pt x="796" y="2040"/>
                  </a:cubicBezTo>
                  <a:cubicBezTo>
                    <a:pt x="781" y="2075"/>
                    <a:pt x="644" y="2389"/>
                    <a:pt x="654" y="2398"/>
                  </a:cubicBezTo>
                  <a:cubicBezTo>
                    <a:pt x="689" y="2429"/>
                    <a:pt x="723" y="2457"/>
                    <a:pt x="756" y="2482"/>
                  </a:cubicBezTo>
                  <a:cubicBezTo>
                    <a:pt x="793" y="2509"/>
                    <a:pt x="829" y="2534"/>
                    <a:pt x="865" y="2558"/>
                  </a:cubicBezTo>
                  <a:cubicBezTo>
                    <a:pt x="876" y="2565"/>
                    <a:pt x="1139" y="2347"/>
                    <a:pt x="1170" y="2323"/>
                  </a:cubicBezTo>
                  <a:cubicBezTo>
                    <a:pt x="1209" y="2292"/>
                    <a:pt x="1264" y="2273"/>
                    <a:pt x="1313" y="2284"/>
                  </a:cubicBezTo>
                  <a:cubicBezTo>
                    <a:pt x="1345" y="2293"/>
                    <a:pt x="1378" y="2299"/>
                    <a:pt x="1409" y="2303"/>
                  </a:cubicBezTo>
                  <a:cubicBezTo>
                    <a:pt x="1443" y="2307"/>
                    <a:pt x="1475" y="2309"/>
                    <a:pt x="1508" y="2309"/>
                  </a:cubicBezTo>
                  <a:cubicBezTo>
                    <a:pt x="1560" y="2310"/>
                    <a:pt x="1610" y="2342"/>
                    <a:pt x="1641" y="2383"/>
                  </a:cubicBezTo>
                  <a:cubicBezTo>
                    <a:pt x="1664" y="2412"/>
                    <a:pt x="1869" y="2683"/>
                    <a:pt x="1875" y="2685"/>
                  </a:cubicBezTo>
                  <a:cubicBezTo>
                    <a:pt x="1874" y="2690"/>
                    <a:pt x="1990" y="2644"/>
                    <a:pt x="2005" y="2638"/>
                  </a:cubicBezTo>
                  <a:cubicBezTo>
                    <a:pt x="2020" y="2632"/>
                    <a:pt x="2125" y="2585"/>
                    <a:pt x="2129" y="2578"/>
                  </a:cubicBezTo>
                  <a:cubicBezTo>
                    <a:pt x="2131" y="2574"/>
                    <a:pt x="2078" y="2235"/>
                    <a:pt x="2073" y="2199"/>
                  </a:cubicBezTo>
                  <a:cubicBezTo>
                    <a:pt x="2065" y="2150"/>
                    <a:pt x="2078" y="2093"/>
                    <a:pt x="2113" y="2055"/>
                  </a:cubicBezTo>
                  <a:close/>
                  <a:moveTo>
                    <a:pt x="2324" y="2194"/>
                  </a:moveTo>
                  <a:lnTo>
                    <a:pt x="2376" y="2535"/>
                  </a:lnTo>
                  <a:cubicBezTo>
                    <a:pt x="2393" y="2647"/>
                    <a:pt x="2336" y="2753"/>
                    <a:pt x="2238" y="2804"/>
                  </a:cubicBezTo>
                  <a:cubicBezTo>
                    <a:pt x="2193" y="2827"/>
                    <a:pt x="2149" y="2848"/>
                    <a:pt x="2101" y="2868"/>
                  </a:cubicBezTo>
                  <a:cubicBezTo>
                    <a:pt x="2053" y="2888"/>
                    <a:pt x="2006" y="2905"/>
                    <a:pt x="1961" y="2920"/>
                  </a:cubicBezTo>
                  <a:cubicBezTo>
                    <a:pt x="1855" y="2958"/>
                    <a:pt x="1741" y="2923"/>
                    <a:pt x="1673" y="2834"/>
                  </a:cubicBezTo>
                  <a:lnTo>
                    <a:pt x="1461" y="2557"/>
                  </a:lnTo>
                  <a:cubicBezTo>
                    <a:pt x="1434" y="2555"/>
                    <a:pt x="1405" y="2553"/>
                    <a:pt x="1378" y="2550"/>
                  </a:cubicBezTo>
                  <a:cubicBezTo>
                    <a:pt x="1351" y="2547"/>
                    <a:pt x="1326" y="2542"/>
                    <a:pt x="1300" y="2537"/>
                  </a:cubicBezTo>
                  <a:lnTo>
                    <a:pt x="1030" y="2753"/>
                  </a:lnTo>
                  <a:cubicBezTo>
                    <a:pt x="943" y="2823"/>
                    <a:pt x="823" y="2828"/>
                    <a:pt x="729" y="2767"/>
                  </a:cubicBezTo>
                  <a:cubicBezTo>
                    <a:pt x="684" y="2738"/>
                    <a:pt x="644" y="2709"/>
                    <a:pt x="606" y="2682"/>
                  </a:cubicBezTo>
                  <a:cubicBezTo>
                    <a:pt x="565" y="2650"/>
                    <a:pt x="528" y="2619"/>
                    <a:pt x="490" y="2587"/>
                  </a:cubicBezTo>
                  <a:cubicBezTo>
                    <a:pt x="405" y="2513"/>
                    <a:pt x="378" y="2397"/>
                    <a:pt x="421" y="2293"/>
                  </a:cubicBezTo>
                  <a:lnTo>
                    <a:pt x="554" y="1972"/>
                  </a:lnTo>
                  <a:cubicBezTo>
                    <a:pt x="541" y="1947"/>
                    <a:pt x="530" y="1922"/>
                    <a:pt x="519" y="1895"/>
                  </a:cubicBezTo>
                  <a:cubicBezTo>
                    <a:pt x="518" y="1897"/>
                    <a:pt x="493" y="1829"/>
                    <a:pt x="491" y="1823"/>
                  </a:cubicBezTo>
                  <a:lnTo>
                    <a:pt x="170" y="1697"/>
                  </a:lnTo>
                  <a:cubicBezTo>
                    <a:pt x="65" y="1655"/>
                    <a:pt x="0" y="1554"/>
                    <a:pt x="6" y="1443"/>
                  </a:cubicBezTo>
                  <a:cubicBezTo>
                    <a:pt x="9" y="1389"/>
                    <a:pt x="14" y="1339"/>
                    <a:pt x="19" y="1293"/>
                  </a:cubicBezTo>
                  <a:cubicBezTo>
                    <a:pt x="25" y="1244"/>
                    <a:pt x="34" y="1195"/>
                    <a:pt x="43" y="1145"/>
                  </a:cubicBezTo>
                  <a:cubicBezTo>
                    <a:pt x="65" y="1035"/>
                    <a:pt x="153" y="953"/>
                    <a:pt x="263" y="939"/>
                  </a:cubicBezTo>
                  <a:lnTo>
                    <a:pt x="608" y="893"/>
                  </a:lnTo>
                  <a:cubicBezTo>
                    <a:pt x="623" y="870"/>
                    <a:pt x="639" y="848"/>
                    <a:pt x="656" y="825"/>
                  </a:cubicBezTo>
                  <a:cubicBezTo>
                    <a:pt x="671" y="804"/>
                    <a:pt x="689" y="784"/>
                    <a:pt x="706" y="764"/>
                  </a:cubicBezTo>
                  <a:lnTo>
                    <a:pt x="654" y="423"/>
                  </a:lnTo>
                  <a:cubicBezTo>
                    <a:pt x="638" y="312"/>
                    <a:pt x="694" y="204"/>
                    <a:pt x="794" y="154"/>
                  </a:cubicBezTo>
                  <a:cubicBezTo>
                    <a:pt x="838" y="132"/>
                    <a:pt x="881" y="110"/>
                    <a:pt x="929" y="90"/>
                  </a:cubicBezTo>
                  <a:cubicBezTo>
                    <a:pt x="945" y="84"/>
                    <a:pt x="1060" y="37"/>
                    <a:pt x="1069" y="37"/>
                  </a:cubicBezTo>
                  <a:cubicBezTo>
                    <a:pt x="1175" y="0"/>
                    <a:pt x="1289" y="35"/>
                    <a:pt x="1358" y="124"/>
                  </a:cubicBezTo>
                  <a:lnTo>
                    <a:pt x="1569" y="402"/>
                  </a:lnTo>
                  <a:cubicBezTo>
                    <a:pt x="1596" y="403"/>
                    <a:pt x="1625" y="405"/>
                    <a:pt x="1651" y="408"/>
                  </a:cubicBezTo>
                  <a:cubicBezTo>
                    <a:pt x="1679" y="412"/>
                    <a:pt x="1704" y="417"/>
                    <a:pt x="1730" y="422"/>
                  </a:cubicBezTo>
                  <a:lnTo>
                    <a:pt x="2000" y="205"/>
                  </a:lnTo>
                  <a:cubicBezTo>
                    <a:pt x="2088" y="135"/>
                    <a:pt x="2208" y="130"/>
                    <a:pt x="2301" y="192"/>
                  </a:cubicBezTo>
                  <a:cubicBezTo>
                    <a:pt x="2346" y="220"/>
                    <a:pt x="2386" y="249"/>
                    <a:pt x="2424" y="277"/>
                  </a:cubicBezTo>
                  <a:cubicBezTo>
                    <a:pt x="2465" y="308"/>
                    <a:pt x="2503" y="339"/>
                    <a:pt x="2540" y="372"/>
                  </a:cubicBezTo>
                  <a:cubicBezTo>
                    <a:pt x="2625" y="445"/>
                    <a:pt x="2653" y="562"/>
                    <a:pt x="2609" y="665"/>
                  </a:cubicBezTo>
                  <a:lnTo>
                    <a:pt x="2476" y="987"/>
                  </a:lnTo>
                  <a:cubicBezTo>
                    <a:pt x="2489" y="1012"/>
                    <a:pt x="2500" y="1037"/>
                    <a:pt x="2511" y="1063"/>
                  </a:cubicBezTo>
                  <a:cubicBezTo>
                    <a:pt x="2521" y="1087"/>
                    <a:pt x="2531" y="1112"/>
                    <a:pt x="2539" y="1135"/>
                  </a:cubicBezTo>
                  <a:lnTo>
                    <a:pt x="2860" y="1262"/>
                  </a:lnTo>
                  <a:cubicBezTo>
                    <a:pt x="2965" y="1303"/>
                    <a:pt x="3030" y="1404"/>
                    <a:pt x="3024" y="1515"/>
                  </a:cubicBezTo>
                  <a:cubicBezTo>
                    <a:pt x="3021" y="1569"/>
                    <a:pt x="3016" y="1619"/>
                    <a:pt x="3011" y="1665"/>
                  </a:cubicBezTo>
                  <a:cubicBezTo>
                    <a:pt x="3005" y="1714"/>
                    <a:pt x="2996" y="1763"/>
                    <a:pt x="2988" y="1813"/>
                  </a:cubicBezTo>
                  <a:cubicBezTo>
                    <a:pt x="2965" y="1923"/>
                    <a:pt x="2878" y="2005"/>
                    <a:pt x="2768" y="2019"/>
                  </a:cubicBezTo>
                  <a:lnTo>
                    <a:pt x="2423" y="2065"/>
                  </a:lnTo>
                  <a:cubicBezTo>
                    <a:pt x="2408" y="2088"/>
                    <a:pt x="2391" y="2110"/>
                    <a:pt x="2374" y="2133"/>
                  </a:cubicBezTo>
                  <a:cubicBezTo>
                    <a:pt x="2359" y="2154"/>
                    <a:pt x="2341" y="2174"/>
                    <a:pt x="2324" y="2194"/>
                  </a:cubicBezTo>
                  <a:close/>
                  <a:moveTo>
                    <a:pt x="1515" y="854"/>
                  </a:moveTo>
                  <a:cubicBezTo>
                    <a:pt x="1688" y="854"/>
                    <a:pt x="1844" y="924"/>
                    <a:pt x="1958" y="1037"/>
                  </a:cubicBezTo>
                  <a:cubicBezTo>
                    <a:pt x="2070" y="1150"/>
                    <a:pt x="2140" y="1307"/>
                    <a:pt x="2140" y="1479"/>
                  </a:cubicBezTo>
                  <a:cubicBezTo>
                    <a:pt x="2140" y="1652"/>
                    <a:pt x="2070" y="1808"/>
                    <a:pt x="1958" y="1922"/>
                  </a:cubicBezTo>
                  <a:cubicBezTo>
                    <a:pt x="1844" y="2034"/>
                    <a:pt x="1688" y="2104"/>
                    <a:pt x="1515" y="2104"/>
                  </a:cubicBezTo>
                  <a:cubicBezTo>
                    <a:pt x="1343" y="2104"/>
                    <a:pt x="1186" y="2034"/>
                    <a:pt x="1073" y="1922"/>
                  </a:cubicBezTo>
                  <a:cubicBezTo>
                    <a:pt x="960" y="1808"/>
                    <a:pt x="890" y="1652"/>
                    <a:pt x="890" y="1479"/>
                  </a:cubicBezTo>
                  <a:cubicBezTo>
                    <a:pt x="890" y="1307"/>
                    <a:pt x="960" y="1150"/>
                    <a:pt x="1073" y="1037"/>
                  </a:cubicBezTo>
                  <a:cubicBezTo>
                    <a:pt x="1186" y="924"/>
                    <a:pt x="1343" y="854"/>
                    <a:pt x="1515" y="854"/>
                  </a:cubicBezTo>
                  <a:close/>
                  <a:moveTo>
                    <a:pt x="1780" y="1214"/>
                  </a:moveTo>
                  <a:cubicBezTo>
                    <a:pt x="1713" y="1147"/>
                    <a:pt x="1619" y="1104"/>
                    <a:pt x="1515" y="1104"/>
                  </a:cubicBezTo>
                  <a:cubicBezTo>
                    <a:pt x="1411" y="1104"/>
                    <a:pt x="1318" y="1147"/>
                    <a:pt x="1250" y="1214"/>
                  </a:cubicBezTo>
                  <a:cubicBezTo>
                    <a:pt x="1183" y="1282"/>
                    <a:pt x="1140" y="1375"/>
                    <a:pt x="1140" y="1479"/>
                  </a:cubicBezTo>
                  <a:cubicBezTo>
                    <a:pt x="1140" y="1583"/>
                    <a:pt x="1183" y="1677"/>
                    <a:pt x="1250" y="1744"/>
                  </a:cubicBezTo>
                  <a:cubicBezTo>
                    <a:pt x="1318" y="1812"/>
                    <a:pt x="1411" y="1854"/>
                    <a:pt x="1515" y="1854"/>
                  </a:cubicBezTo>
                  <a:cubicBezTo>
                    <a:pt x="1619" y="1854"/>
                    <a:pt x="1713" y="1812"/>
                    <a:pt x="1780" y="1744"/>
                  </a:cubicBezTo>
                  <a:cubicBezTo>
                    <a:pt x="1848" y="1677"/>
                    <a:pt x="1890" y="1583"/>
                    <a:pt x="1890" y="1479"/>
                  </a:cubicBezTo>
                  <a:cubicBezTo>
                    <a:pt x="1890" y="1375"/>
                    <a:pt x="1848" y="1282"/>
                    <a:pt x="1780" y="121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0" name="Freeform 11">
              <a:extLst>
                <a:ext uri="{FF2B5EF4-FFF2-40B4-BE49-F238E27FC236}">
                  <a16:creationId xmlns:a16="http://schemas.microsoft.com/office/drawing/2014/main" id="{0A7A7412-54C7-46F6-83D0-BE2C6E329B82}"/>
                </a:ext>
              </a:extLst>
            </p:cNvPr>
            <p:cNvSpPr>
              <a:spLocks noEditPoints="1"/>
            </p:cNvSpPr>
            <p:nvPr/>
          </p:nvSpPr>
          <p:spPr bwMode="auto">
            <a:xfrm>
              <a:off x="4149728" y="2763150"/>
              <a:ext cx="261582" cy="257969"/>
            </a:xfrm>
            <a:custGeom>
              <a:avLst/>
              <a:gdLst>
                <a:gd name="T0" fmla="*/ 3578 w 4700"/>
                <a:gd name="T1" fmla="*/ 975 h 4643"/>
                <a:gd name="T2" fmla="*/ 4391 w 4700"/>
                <a:gd name="T3" fmla="*/ 1130 h 4643"/>
                <a:gd name="T4" fmla="*/ 4110 w 4700"/>
                <a:gd name="T5" fmla="*/ 1908 h 4643"/>
                <a:gd name="T6" fmla="*/ 4524 w 4700"/>
                <a:gd name="T7" fmla="*/ 2253 h 4643"/>
                <a:gd name="T8" fmla="*/ 4624 w 4700"/>
                <a:gd name="T9" fmla="*/ 2888 h 4643"/>
                <a:gd name="T10" fmla="*/ 3905 w 4700"/>
                <a:gd name="T11" fmla="*/ 3204 h 4643"/>
                <a:gd name="T12" fmla="*/ 3980 w 4700"/>
                <a:gd name="T13" fmla="*/ 3987 h 4643"/>
                <a:gd name="T14" fmla="*/ 3376 w 4700"/>
                <a:gd name="T15" fmla="*/ 4210 h 4643"/>
                <a:gd name="T16" fmla="*/ 2954 w 4700"/>
                <a:gd name="T17" fmla="*/ 3992 h 4643"/>
                <a:gd name="T18" fmla="*/ 2510 w 4700"/>
                <a:gd name="T19" fmla="*/ 4638 h 4643"/>
                <a:gd name="T20" fmla="*/ 1904 w 4700"/>
                <a:gd name="T21" fmla="*/ 4422 h 4643"/>
                <a:gd name="T22" fmla="*/ 1648 w 4700"/>
                <a:gd name="T23" fmla="*/ 3952 h 4643"/>
                <a:gd name="T24" fmla="*/ 830 w 4700"/>
                <a:gd name="T25" fmla="*/ 4083 h 4643"/>
                <a:gd name="T26" fmla="*/ 828 w 4700"/>
                <a:gd name="T27" fmla="*/ 3254 h 4643"/>
                <a:gd name="T28" fmla="*/ 323 w 4700"/>
                <a:gd name="T29" fmla="*/ 3079 h 4643"/>
                <a:gd name="T30" fmla="*/ 11 w 4700"/>
                <a:gd name="T31" fmla="*/ 2513 h 4643"/>
                <a:gd name="T32" fmla="*/ 579 w 4700"/>
                <a:gd name="T33" fmla="*/ 1973 h 4643"/>
                <a:gd name="T34" fmla="*/ 238 w 4700"/>
                <a:gd name="T35" fmla="*/ 1265 h 4643"/>
                <a:gd name="T36" fmla="*/ 729 w 4700"/>
                <a:gd name="T37" fmla="*/ 847 h 4643"/>
                <a:gd name="T38" fmla="*/ 1264 w 4700"/>
                <a:gd name="T39" fmla="*/ 858 h 4643"/>
                <a:gd name="T40" fmla="*/ 1558 w 4700"/>
                <a:gd name="T41" fmla="*/ 83 h 4643"/>
                <a:gd name="T42" fmla="*/ 2036 w 4700"/>
                <a:gd name="T43" fmla="*/ 143 h 4643"/>
                <a:gd name="T44" fmla="*/ 2441 w 4700"/>
                <a:gd name="T45" fmla="*/ 495 h 4643"/>
                <a:gd name="T46" fmla="*/ 3164 w 4700"/>
                <a:gd name="T47" fmla="*/ 90 h 4643"/>
                <a:gd name="T48" fmla="*/ 3449 w 4700"/>
                <a:gd name="T49" fmla="*/ 868 h 4643"/>
                <a:gd name="T50" fmla="*/ 3199 w 4700"/>
                <a:gd name="T51" fmla="*/ 867 h 4643"/>
                <a:gd name="T52" fmla="*/ 3078 w 4700"/>
                <a:gd name="T53" fmla="*/ 324 h 4643"/>
                <a:gd name="T54" fmla="*/ 2631 w 4700"/>
                <a:gd name="T55" fmla="*/ 659 h 4643"/>
                <a:gd name="T56" fmla="*/ 2263 w 4700"/>
                <a:gd name="T57" fmla="*/ 745 h 4643"/>
                <a:gd name="T58" fmla="*/ 1793 w 4700"/>
                <a:gd name="T59" fmla="*/ 269 h 4643"/>
                <a:gd name="T60" fmla="*/ 1473 w 4700"/>
                <a:gd name="T61" fmla="*/ 412 h 4643"/>
                <a:gd name="T62" fmla="*/ 1359 w 4700"/>
                <a:gd name="T63" fmla="*/ 1100 h 4643"/>
                <a:gd name="T64" fmla="*/ 661 w 4700"/>
                <a:gd name="T65" fmla="*/ 1087 h 4643"/>
                <a:gd name="T66" fmla="*/ 461 w 4700"/>
                <a:gd name="T67" fmla="*/ 1375 h 4643"/>
                <a:gd name="T68" fmla="*/ 843 w 4700"/>
                <a:gd name="T69" fmla="*/ 1927 h 4643"/>
                <a:gd name="T70" fmla="*/ 691 w 4700"/>
                <a:gd name="T71" fmla="*/ 2270 h 4643"/>
                <a:gd name="T72" fmla="*/ 281 w 4700"/>
                <a:gd name="T73" fmla="*/ 2648 h 4643"/>
                <a:gd name="T74" fmla="*/ 793 w 4700"/>
                <a:gd name="T75" fmla="*/ 2867 h 4643"/>
                <a:gd name="T76" fmla="*/ 1050 w 4700"/>
                <a:gd name="T77" fmla="*/ 3140 h 4643"/>
                <a:gd name="T78" fmla="*/ 874 w 4700"/>
                <a:gd name="T79" fmla="*/ 3787 h 4643"/>
                <a:gd name="T80" fmla="*/ 1156 w 4700"/>
                <a:gd name="T81" fmla="*/ 3993 h 4643"/>
                <a:gd name="T82" fmla="*/ 1810 w 4700"/>
                <a:gd name="T83" fmla="*/ 3749 h 4643"/>
                <a:gd name="T84" fmla="*/ 2146 w 4700"/>
                <a:gd name="T85" fmla="*/ 4362 h 4643"/>
                <a:gd name="T86" fmla="*/ 2496 w 4700"/>
                <a:gd name="T87" fmla="*/ 4389 h 4643"/>
                <a:gd name="T88" fmla="*/ 2783 w 4700"/>
                <a:gd name="T89" fmla="*/ 3784 h 4643"/>
                <a:gd name="T90" fmla="*/ 2959 w 4700"/>
                <a:gd name="T91" fmla="*/ 3722 h 4643"/>
                <a:gd name="T92" fmla="*/ 3564 w 4700"/>
                <a:gd name="T93" fmla="*/ 4008 h 4643"/>
                <a:gd name="T94" fmla="*/ 3815 w 4700"/>
                <a:gd name="T95" fmla="*/ 3767 h 4643"/>
                <a:gd name="T96" fmla="*/ 3690 w 4700"/>
                <a:gd name="T97" fmla="*/ 3078 h 4643"/>
                <a:gd name="T98" fmla="*/ 4351 w 4700"/>
                <a:gd name="T99" fmla="*/ 2852 h 4643"/>
                <a:gd name="T100" fmla="*/ 4439 w 4700"/>
                <a:gd name="T101" fmla="*/ 2514 h 4643"/>
                <a:gd name="T102" fmla="*/ 3893 w 4700"/>
                <a:gd name="T103" fmla="*/ 2127 h 4643"/>
                <a:gd name="T104" fmla="*/ 3918 w 4700"/>
                <a:gd name="T105" fmla="*/ 1748 h 4643"/>
                <a:gd name="T106" fmla="*/ 4174 w 4700"/>
                <a:gd name="T107" fmla="*/ 1254 h 4643"/>
                <a:gd name="T108" fmla="*/ 3619 w 4700"/>
                <a:gd name="T109" fmla="*/ 1224 h 4643"/>
                <a:gd name="T110" fmla="*/ 2350 w 4700"/>
                <a:gd name="T111" fmla="*/ 1419 h 4643"/>
                <a:gd name="T112" fmla="*/ 1475 w 4700"/>
                <a:gd name="T113" fmla="*/ 2294 h 4643"/>
                <a:gd name="T114" fmla="*/ 1725 w 4700"/>
                <a:gd name="T115" fmla="*/ 2294 h 4643"/>
                <a:gd name="T116" fmla="*/ 2350 w 4700"/>
                <a:gd name="T117" fmla="*/ 1669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00" h="4643">
                  <a:moveTo>
                    <a:pt x="3449" y="868"/>
                  </a:moveTo>
                  <a:cubicBezTo>
                    <a:pt x="3473" y="885"/>
                    <a:pt x="3494" y="903"/>
                    <a:pt x="3515" y="920"/>
                  </a:cubicBezTo>
                  <a:cubicBezTo>
                    <a:pt x="3535" y="938"/>
                    <a:pt x="3556" y="957"/>
                    <a:pt x="3578" y="975"/>
                  </a:cubicBezTo>
                  <a:lnTo>
                    <a:pt x="3988" y="864"/>
                  </a:lnTo>
                  <a:cubicBezTo>
                    <a:pt x="4106" y="832"/>
                    <a:pt x="4230" y="879"/>
                    <a:pt x="4298" y="980"/>
                  </a:cubicBezTo>
                  <a:cubicBezTo>
                    <a:pt x="4333" y="1033"/>
                    <a:pt x="4364" y="1082"/>
                    <a:pt x="4391" y="1130"/>
                  </a:cubicBezTo>
                  <a:cubicBezTo>
                    <a:pt x="4419" y="1179"/>
                    <a:pt x="4446" y="1230"/>
                    <a:pt x="4473" y="1285"/>
                  </a:cubicBezTo>
                  <a:cubicBezTo>
                    <a:pt x="4526" y="1398"/>
                    <a:pt x="4504" y="1527"/>
                    <a:pt x="4415" y="1613"/>
                  </a:cubicBezTo>
                  <a:lnTo>
                    <a:pt x="4110" y="1908"/>
                  </a:lnTo>
                  <a:cubicBezTo>
                    <a:pt x="4116" y="1937"/>
                    <a:pt x="4121" y="1964"/>
                    <a:pt x="4126" y="1992"/>
                  </a:cubicBezTo>
                  <a:cubicBezTo>
                    <a:pt x="4131" y="2019"/>
                    <a:pt x="4135" y="2047"/>
                    <a:pt x="4138" y="2075"/>
                  </a:cubicBezTo>
                  <a:lnTo>
                    <a:pt x="4524" y="2253"/>
                  </a:lnTo>
                  <a:cubicBezTo>
                    <a:pt x="4635" y="2304"/>
                    <a:pt x="4700" y="2420"/>
                    <a:pt x="4686" y="2542"/>
                  </a:cubicBezTo>
                  <a:cubicBezTo>
                    <a:pt x="4686" y="2542"/>
                    <a:pt x="4664" y="2702"/>
                    <a:pt x="4661" y="2715"/>
                  </a:cubicBezTo>
                  <a:cubicBezTo>
                    <a:pt x="4650" y="2777"/>
                    <a:pt x="4638" y="2834"/>
                    <a:pt x="4624" y="2888"/>
                  </a:cubicBezTo>
                  <a:cubicBezTo>
                    <a:pt x="4594" y="3007"/>
                    <a:pt x="4493" y="3092"/>
                    <a:pt x="4369" y="3100"/>
                  </a:cubicBezTo>
                  <a:lnTo>
                    <a:pt x="3945" y="3132"/>
                  </a:lnTo>
                  <a:cubicBezTo>
                    <a:pt x="3933" y="3155"/>
                    <a:pt x="3919" y="3179"/>
                    <a:pt x="3905" y="3204"/>
                  </a:cubicBezTo>
                  <a:cubicBezTo>
                    <a:pt x="3890" y="3229"/>
                    <a:pt x="3875" y="3253"/>
                    <a:pt x="3860" y="3275"/>
                  </a:cubicBezTo>
                  <a:lnTo>
                    <a:pt x="4041" y="3659"/>
                  </a:lnTo>
                  <a:cubicBezTo>
                    <a:pt x="4094" y="3772"/>
                    <a:pt x="4069" y="3902"/>
                    <a:pt x="3980" y="3987"/>
                  </a:cubicBezTo>
                  <a:cubicBezTo>
                    <a:pt x="3935" y="4029"/>
                    <a:pt x="3891" y="4068"/>
                    <a:pt x="3849" y="4103"/>
                  </a:cubicBezTo>
                  <a:cubicBezTo>
                    <a:pt x="3806" y="4138"/>
                    <a:pt x="3760" y="4174"/>
                    <a:pt x="3709" y="4210"/>
                  </a:cubicBezTo>
                  <a:cubicBezTo>
                    <a:pt x="3610" y="4282"/>
                    <a:pt x="3476" y="4282"/>
                    <a:pt x="3376" y="4210"/>
                  </a:cubicBezTo>
                  <a:lnTo>
                    <a:pt x="3378" y="4210"/>
                  </a:lnTo>
                  <a:lnTo>
                    <a:pt x="3033" y="3962"/>
                  </a:lnTo>
                  <a:lnTo>
                    <a:pt x="2954" y="3992"/>
                  </a:lnTo>
                  <a:cubicBezTo>
                    <a:pt x="2931" y="3999"/>
                    <a:pt x="2905" y="4008"/>
                    <a:pt x="2876" y="4017"/>
                  </a:cubicBezTo>
                  <a:lnTo>
                    <a:pt x="2768" y="4427"/>
                  </a:lnTo>
                  <a:cubicBezTo>
                    <a:pt x="2736" y="4547"/>
                    <a:pt x="2634" y="4630"/>
                    <a:pt x="2510" y="4638"/>
                  </a:cubicBezTo>
                  <a:cubicBezTo>
                    <a:pt x="2453" y="4642"/>
                    <a:pt x="2395" y="4643"/>
                    <a:pt x="2335" y="4643"/>
                  </a:cubicBezTo>
                  <a:cubicBezTo>
                    <a:pt x="2273" y="4642"/>
                    <a:pt x="2215" y="4640"/>
                    <a:pt x="2159" y="4635"/>
                  </a:cubicBezTo>
                  <a:cubicBezTo>
                    <a:pt x="2036" y="4627"/>
                    <a:pt x="1934" y="4540"/>
                    <a:pt x="1904" y="4422"/>
                  </a:cubicBezTo>
                  <a:lnTo>
                    <a:pt x="1800" y="4009"/>
                  </a:lnTo>
                  <a:cubicBezTo>
                    <a:pt x="1775" y="4000"/>
                    <a:pt x="1749" y="3992"/>
                    <a:pt x="1724" y="3983"/>
                  </a:cubicBezTo>
                  <a:cubicBezTo>
                    <a:pt x="1696" y="3972"/>
                    <a:pt x="1670" y="3962"/>
                    <a:pt x="1648" y="3952"/>
                  </a:cubicBezTo>
                  <a:lnTo>
                    <a:pt x="1300" y="4197"/>
                  </a:lnTo>
                  <a:cubicBezTo>
                    <a:pt x="1200" y="4268"/>
                    <a:pt x="1066" y="4267"/>
                    <a:pt x="969" y="4194"/>
                  </a:cubicBezTo>
                  <a:cubicBezTo>
                    <a:pt x="923" y="4160"/>
                    <a:pt x="876" y="4123"/>
                    <a:pt x="830" y="4083"/>
                  </a:cubicBezTo>
                  <a:cubicBezTo>
                    <a:pt x="783" y="4044"/>
                    <a:pt x="740" y="4004"/>
                    <a:pt x="699" y="3964"/>
                  </a:cubicBezTo>
                  <a:cubicBezTo>
                    <a:pt x="610" y="3878"/>
                    <a:pt x="588" y="3749"/>
                    <a:pt x="641" y="3638"/>
                  </a:cubicBezTo>
                  <a:lnTo>
                    <a:pt x="828" y="3254"/>
                  </a:lnTo>
                  <a:cubicBezTo>
                    <a:pt x="813" y="3232"/>
                    <a:pt x="799" y="3208"/>
                    <a:pt x="785" y="3185"/>
                  </a:cubicBezTo>
                  <a:cubicBezTo>
                    <a:pt x="771" y="3162"/>
                    <a:pt x="759" y="3138"/>
                    <a:pt x="746" y="3114"/>
                  </a:cubicBezTo>
                  <a:lnTo>
                    <a:pt x="323" y="3079"/>
                  </a:lnTo>
                  <a:cubicBezTo>
                    <a:pt x="200" y="3068"/>
                    <a:pt x="100" y="2982"/>
                    <a:pt x="71" y="2863"/>
                  </a:cubicBezTo>
                  <a:cubicBezTo>
                    <a:pt x="56" y="2803"/>
                    <a:pt x="44" y="2745"/>
                    <a:pt x="35" y="2688"/>
                  </a:cubicBezTo>
                  <a:cubicBezTo>
                    <a:pt x="25" y="2633"/>
                    <a:pt x="18" y="2574"/>
                    <a:pt x="11" y="2513"/>
                  </a:cubicBezTo>
                  <a:cubicBezTo>
                    <a:pt x="0" y="2390"/>
                    <a:pt x="66" y="2277"/>
                    <a:pt x="179" y="2227"/>
                  </a:cubicBezTo>
                  <a:lnTo>
                    <a:pt x="566" y="2053"/>
                  </a:lnTo>
                  <a:cubicBezTo>
                    <a:pt x="569" y="2028"/>
                    <a:pt x="574" y="2002"/>
                    <a:pt x="579" y="1973"/>
                  </a:cubicBezTo>
                  <a:cubicBezTo>
                    <a:pt x="584" y="1945"/>
                    <a:pt x="589" y="1919"/>
                    <a:pt x="595" y="1893"/>
                  </a:cubicBezTo>
                  <a:lnTo>
                    <a:pt x="293" y="1593"/>
                  </a:lnTo>
                  <a:cubicBezTo>
                    <a:pt x="205" y="1505"/>
                    <a:pt x="184" y="1377"/>
                    <a:pt x="238" y="1265"/>
                  </a:cubicBezTo>
                  <a:cubicBezTo>
                    <a:pt x="264" y="1213"/>
                    <a:pt x="293" y="1162"/>
                    <a:pt x="323" y="1109"/>
                  </a:cubicBezTo>
                  <a:cubicBezTo>
                    <a:pt x="353" y="1058"/>
                    <a:pt x="384" y="1008"/>
                    <a:pt x="416" y="960"/>
                  </a:cubicBezTo>
                  <a:cubicBezTo>
                    <a:pt x="486" y="859"/>
                    <a:pt x="610" y="813"/>
                    <a:pt x="729" y="847"/>
                  </a:cubicBezTo>
                  <a:lnTo>
                    <a:pt x="1138" y="963"/>
                  </a:lnTo>
                  <a:cubicBezTo>
                    <a:pt x="1156" y="945"/>
                    <a:pt x="1178" y="928"/>
                    <a:pt x="1200" y="909"/>
                  </a:cubicBezTo>
                  <a:cubicBezTo>
                    <a:pt x="1221" y="892"/>
                    <a:pt x="1243" y="874"/>
                    <a:pt x="1264" y="858"/>
                  </a:cubicBezTo>
                  <a:lnTo>
                    <a:pt x="1225" y="434"/>
                  </a:lnTo>
                  <a:cubicBezTo>
                    <a:pt x="1214" y="312"/>
                    <a:pt x="1280" y="198"/>
                    <a:pt x="1393" y="149"/>
                  </a:cubicBezTo>
                  <a:cubicBezTo>
                    <a:pt x="1445" y="125"/>
                    <a:pt x="1499" y="104"/>
                    <a:pt x="1558" y="83"/>
                  </a:cubicBezTo>
                  <a:cubicBezTo>
                    <a:pt x="1614" y="63"/>
                    <a:pt x="1670" y="45"/>
                    <a:pt x="1725" y="29"/>
                  </a:cubicBezTo>
                  <a:cubicBezTo>
                    <a:pt x="1785" y="13"/>
                    <a:pt x="1845" y="15"/>
                    <a:pt x="1899" y="35"/>
                  </a:cubicBezTo>
                  <a:cubicBezTo>
                    <a:pt x="1954" y="55"/>
                    <a:pt x="2003" y="93"/>
                    <a:pt x="2036" y="143"/>
                  </a:cubicBezTo>
                  <a:lnTo>
                    <a:pt x="2275" y="495"/>
                  </a:lnTo>
                  <a:cubicBezTo>
                    <a:pt x="2301" y="494"/>
                    <a:pt x="2329" y="493"/>
                    <a:pt x="2358" y="494"/>
                  </a:cubicBezTo>
                  <a:cubicBezTo>
                    <a:pt x="2388" y="494"/>
                    <a:pt x="2415" y="494"/>
                    <a:pt x="2441" y="495"/>
                  </a:cubicBezTo>
                  <a:lnTo>
                    <a:pt x="2684" y="145"/>
                  </a:lnTo>
                  <a:cubicBezTo>
                    <a:pt x="2755" y="44"/>
                    <a:pt x="2879" y="0"/>
                    <a:pt x="2996" y="35"/>
                  </a:cubicBezTo>
                  <a:cubicBezTo>
                    <a:pt x="3056" y="53"/>
                    <a:pt x="3113" y="70"/>
                    <a:pt x="3164" y="90"/>
                  </a:cubicBezTo>
                  <a:cubicBezTo>
                    <a:pt x="3219" y="110"/>
                    <a:pt x="3273" y="133"/>
                    <a:pt x="3328" y="157"/>
                  </a:cubicBezTo>
                  <a:cubicBezTo>
                    <a:pt x="3439" y="208"/>
                    <a:pt x="3505" y="323"/>
                    <a:pt x="3493" y="445"/>
                  </a:cubicBezTo>
                  <a:lnTo>
                    <a:pt x="3449" y="868"/>
                  </a:lnTo>
                  <a:close/>
                  <a:moveTo>
                    <a:pt x="3354" y="1110"/>
                  </a:moveTo>
                  <a:cubicBezTo>
                    <a:pt x="3328" y="1089"/>
                    <a:pt x="3303" y="1069"/>
                    <a:pt x="3280" y="1052"/>
                  </a:cubicBezTo>
                  <a:cubicBezTo>
                    <a:pt x="3221" y="1008"/>
                    <a:pt x="3191" y="939"/>
                    <a:pt x="3199" y="867"/>
                  </a:cubicBezTo>
                  <a:lnTo>
                    <a:pt x="3245" y="419"/>
                  </a:lnTo>
                  <a:cubicBezTo>
                    <a:pt x="3246" y="403"/>
                    <a:pt x="3240" y="392"/>
                    <a:pt x="3225" y="384"/>
                  </a:cubicBezTo>
                  <a:cubicBezTo>
                    <a:pt x="3175" y="363"/>
                    <a:pt x="3128" y="343"/>
                    <a:pt x="3078" y="324"/>
                  </a:cubicBezTo>
                  <a:cubicBezTo>
                    <a:pt x="3026" y="305"/>
                    <a:pt x="2976" y="289"/>
                    <a:pt x="2928" y="274"/>
                  </a:cubicBezTo>
                  <a:cubicBezTo>
                    <a:pt x="2911" y="270"/>
                    <a:pt x="2899" y="275"/>
                    <a:pt x="2889" y="288"/>
                  </a:cubicBezTo>
                  <a:lnTo>
                    <a:pt x="2631" y="659"/>
                  </a:lnTo>
                  <a:cubicBezTo>
                    <a:pt x="2591" y="718"/>
                    <a:pt x="2523" y="750"/>
                    <a:pt x="2451" y="747"/>
                  </a:cubicBezTo>
                  <a:cubicBezTo>
                    <a:pt x="2418" y="744"/>
                    <a:pt x="2385" y="743"/>
                    <a:pt x="2358" y="743"/>
                  </a:cubicBezTo>
                  <a:cubicBezTo>
                    <a:pt x="2328" y="743"/>
                    <a:pt x="2296" y="743"/>
                    <a:pt x="2263" y="745"/>
                  </a:cubicBezTo>
                  <a:cubicBezTo>
                    <a:pt x="2190" y="749"/>
                    <a:pt x="2124" y="715"/>
                    <a:pt x="2084" y="655"/>
                  </a:cubicBezTo>
                  <a:lnTo>
                    <a:pt x="1831" y="283"/>
                  </a:lnTo>
                  <a:cubicBezTo>
                    <a:pt x="1821" y="270"/>
                    <a:pt x="1808" y="265"/>
                    <a:pt x="1793" y="269"/>
                  </a:cubicBezTo>
                  <a:cubicBezTo>
                    <a:pt x="1738" y="285"/>
                    <a:pt x="1688" y="300"/>
                    <a:pt x="1641" y="318"/>
                  </a:cubicBezTo>
                  <a:cubicBezTo>
                    <a:pt x="1595" y="334"/>
                    <a:pt x="1546" y="354"/>
                    <a:pt x="1494" y="377"/>
                  </a:cubicBezTo>
                  <a:cubicBezTo>
                    <a:pt x="1479" y="384"/>
                    <a:pt x="1471" y="395"/>
                    <a:pt x="1473" y="412"/>
                  </a:cubicBezTo>
                  <a:lnTo>
                    <a:pt x="1514" y="862"/>
                  </a:lnTo>
                  <a:cubicBezTo>
                    <a:pt x="1520" y="934"/>
                    <a:pt x="1490" y="1002"/>
                    <a:pt x="1431" y="1044"/>
                  </a:cubicBezTo>
                  <a:cubicBezTo>
                    <a:pt x="1405" y="1064"/>
                    <a:pt x="1380" y="1083"/>
                    <a:pt x="1359" y="1100"/>
                  </a:cubicBezTo>
                  <a:cubicBezTo>
                    <a:pt x="1336" y="1119"/>
                    <a:pt x="1314" y="1139"/>
                    <a:pt x="1290" y="1163"/>
                  </a:cubicBezTo>
                  <a:cubicBezTo>
                    <a:pt x="1236" y="1212"/>
                    <a:pt x="1164" y="1230"/>
                    <a:pt x="1094" y="1210"/>
                  </a:cubicBezTo>
                  <a:lnTo>
                    <a:pt x="661" y="1087"/>
                  </a:lnTo>
                  <a:cubicBezTo>
                    <a:pt x="645" y="1083"/>
                    <a:pt x="633" y="1087"/>
                    <a:pt x="623" y="1100"/>
                  </a:cubicBezTo>
                  <a:cubicBezTo>
                    <a:pt x="591" y="1148"/>
                    <a:pt x="563" y="1192"/>
                    <a:pt x="538" y="1235"/>
                  </a:cubicBezTo>
                  <a:cubicBezTo>
                    <a:pt x="511" y="1279"/>
                    <a:pt x="486" y="1325"/>
                    <a:pt x="461" y="1375"/>
                  </a:cubicBezTo>
                  <a:cubicBezTo>
                    <a:pt x="455" y="1390"/>
                    <a:pt x="458" y="1404"/>
                    <a:pt x="469" y="1415"/>
                  </a:cubicBezTo>
                  <a:lnTo>
                    <a:pt x="789" y="1733"/>
                  </a:lnTo>
                  <a:cubicBezTo>
                    <a:pt x="840" y="1784"/>
                    <a:pt x="860" y="1855"/>
                    <a:pt x="843" y="1927"/>
                  </a:cubicBezTo>
                  <a:cubicBezTo>
                    <a:pt x="835" y="1958"/>
                    <a:pt x="829" y="1988"/>
                    <a:pt x="824" y="2017"/>
                  </a:cubicBezTo>
                  <a:cubicBezTo>
                    <a:pt x="819" y="2043"/>
                    <a:pt x="815" y="2073"/>
                    <a:pt x="810" y="2108"/>
                  </a:cubicBezTo>
                  <a:cubicBezTo>
                    <a:pt x="801" y="2180"/>
                    <a:pt x="758" y="2240"/>
                    <a:pt x="691" y="2270"/>
                  </a:cubicBezTo>
                  <a:lnTo>
                    <a:pt x="280" y="2454"/>
                  </a:lnTo>
                  <a:cubicBezTo>
                    <a:pt x="265" y="2460"/>
                    <a:pt x="259" y="2474"/>
                    <a:pt x="260" y="2489"/>
                  </a:cubicBezTo>
                  <a:cubicBezTo>
                    <a:pt x="265" y="2542"/>
                    <a:pt x="271" y="2594"/>
                    <a:pt x="281" y="2648"/>
                  </a:cubicBezTo>
                  <a:cubicBezTo>
                    <a:pt x="290" y="2700"/>
                    <a:pt x="300" y="2752"/>
                    <a:pt x="313" y="2804"/>
                  </a:cubicBezTo>
                  <a:cubicBezTo>
                    <a:pt x="316" y="2819"/>
                    <a:pt x="328" y="2828"/>
                    <a:pt x="344" y="2829"/>
                  </a:cubicBezTo>
                  <a:lnTo>
                    <a:pt x="793" y="2867"/>
                  </a:lnTo>
                  <a:cubicBezTo>
                    <a:pt x="865" y="2873"/>
                    <a:pt x="928" y="2915"/>
                    <a:pt x="959" y="2980"/>
                  </a:cubicBezTo>
                  <a:cubicBezTo>
                    <a:pt x="973" y="3008"/>
                    <a:pt x="988" y="3035"/>
                    <a:pt x="1003" y="3062"/>
                  </a:cubicBezTo>
                  <a:cubicBezTo>
                    <a:pt x="1018" y="3089"/>
                    <a:pt x="1034" y="3115"/>
                    <a:pt x="1050" y="3140"/>
                  </a:cubicBezTo>
                  <a:cubicBezTo>
                    <a:pt x="1090" y="3202"/>
                    <a:pt x="1095" y="3275"/>
                    <a:pt x="1063" y="3340"/>
                  </a:cubicBezTo>
                  <a:lnTo>
                    <a:pt x="866" y="3747"/>
                  </a:lnTo>
                  <a:cubicBezTo>
                    <a:pt x="859" y="3760"/>
                    <a:pt x="861" y="3775"/>
                    <a:pt x="874" y="3787"/>
                  </a:cubicBezTo>
                  <a:cubicBezTo>
                    <a:pt x="914" y="3827"/>
                    <a:pt x="953" y="3862"/>
                    <a:pt x="991" y="3894"/>
                  </a:cubicBezTo>
                  <a:cubicBezTo>
                    <a:pt x="1028" y="3925"/>
                    <a:pt x="1070" y="3958"/>
                    <a:pt x="1116" y="3993"/>
                  </a:cubicBezTo>
                  <a:cubicBezTo>
                    <a:pt x="1129" y="4003"/>
                    <a:pt x="1143" y="4003"/>
                    <a:pt x="1156" y="3993"/>
                  </a:cubicBezTo>
                  <a:lnTo>
                    <a:pt x="1524" y="3734"/>
                  </a:lnTo>
                  <a:cubicBezTo>
                    <a:pt x="1583" y="3692"/>
                    <a:pt x="1659" y="3684"/>
                    <a:pt x="1724" y="3714"/>
                  </a:cubicBezTo>
                  <a:cubicBezTo>
                    <a:pt x="1756" y="3728"/>
                    <a:pt x="1785" y="3739"/>
                    <a:pt x="1810" y="3749"/>
                  </a:cubicBezTo>
                  <a:cubicBezTo>
                    <a:pt x="1840" y="3760"/>
                    <a:pt x="1869" y="3769"/>
                    <a:pt x="1898" y="3779"/>
                  </a:cubicBezTo>
                  <a:cubicBezTo>
                    <a:pt x="1968" y="3799"/>
                    <a:pt x="2019" y="3854"/>
                    <a:pt x="2036" y="3924"/>
                  </a:cubicBezTo>
                  <a:lnTo>
                    <a:pt x="2146" y="4362"/>
                  </a:lnTo>
                  <a:cubicBezTo>
                    <a:pt x="2150" y="4377"/>
                    <a:pt x="2160" y="4385"/>
                    <a:pt x="2178" y="4387"/>
                  </a:cubicBezTo>
                  <a:cubicBezTo>
                    <a:pt x="2235" y="4390"/>
                    <a:pt x="2288" y="4393"/>
                    <a:pt x="2336" y="4394"/>
                  </a:cubicBezTo>
                  <a:cubicBezTo>
                    <a:pt x="2386" y="4394"/>
                    <a:pt x="2439" y="4393"/>
                    <a:pt x="2496" y="4389"/>
                  </a:cubicBezTo>
                  <a:cubicBezTo>
                    <a:pt x="2511" y="4388"/>
                    <a:pt x="2523" y="4379"/>
                    <a:pt x="2526" y="4363"/>
                  </a:cubicBezTo>
                  <a:lnTo>
                    <a:pt x="2641" y="3929"/>
                  </a:lnTo>
                  <a:cubicBezTo>
                    <a:pt x="2660" y="3859"/>
                    <a:pt x="2713" y="3804"/>
                    <a:pt x="2783" y="3784"/>
                  </a:cubicBezTo>
                  <a:lnTo>
                    <a:pt x="2783" y="3785"/>
                  </a:lnTo>
                  <a:cubicBezTo>
                    <a:pt x="2809" y="3778"/>
                    <a:pt x="2839" y="3768"/>
                    <a:pt x="2871" y="3755"/>
                  </a:cubicBezTo>
                  <a:cubicBezTo>
                    <a:pt x="2901" y="3745"/>
                    <a:pt x="2930" y="3734"/>
                    <a:pt x="2959" y="3722"/>
                  </a:cubicBezTo>
                  <a:cubicBezTo>
                    <a:pt x="3025" y="3693"/>
                    <a:pt x="3099" y="3702"/>
                    <a:pt x="3158" y="3744"/>
                  </a:cubicBezTo>
                  <a:lnTo>
                    <a:pt x="3524" y="4008"/>
                  </a:lnTo>
                  <a:cubicBezTo>
                    <a:pt x="3536" y="4018"/>
                    <a:pt x="3550" y="4018"/>
                    <a:pt x="3564" y="4008"/>
                  </a:cubicBezTo>
                  <a:cubicBezTo>
                    <a:pt x="3605" y="3978"/>
                    <a:pt x="3646" y="3947"/>
                    <a:pt x="3689" y="3910"/>
                  </a:cubicBezTo>
                  <a:cubicBezTo>
                    <a:pt x="3730" y="3877"/>
                    <a:pt x="3770" y="3842"/>
                    <a:pt x="3808" y="3805"/>
                  </a:cubicBezTo>
                  <a:cubicBezTo>
                    <a:pt x="3820" y="3794"/>
                    <a:pt x="3823" y="3780"/>
                    <a:pt x="3815" y="3767"/>
                  </a:cubicBezTo>
                  <a:lnTo>
                    <a:pt x="3624" y="3359"/>
                  </a:lnTo>
                  <a:cubicBezTo>
                    <a:pt x="3593" y="3293"/>
                    <a:pt x="3599" y="3219"/>
                    <a:pt x="3639" y="3159"/>
                  </a:cubicBezTo>
                  <a:cubicBezTo>
                    <a:pt x="3658" y="3132"/>
                    <a:pt x="3674" y="3105"/>
                    <a:pt x="3690" y="3078"/>
                  </a:cubicBezTo>
                  <a:cubicBezTo>
                    <a:pt x="3705" y="3053"/>
                    <a:pt x="3720" y="3025"/>
                    <a:pt x="3735" y="2995"/>
                  </a:cubicBezTo>
                  <a:cubicBezTo>
                    <a:pt x="3768" y="2932"/>
                    <a:pt x="3830" y="2889"/>
                    <a:pt x="3903" y="2884"/>
                  </a:cubicBezTo>
                  <a:lnTo>
                    <a:pt x="4351" y="2852"/>
                  </a:lnTo>
                  <a:cubicBezTo>
                    <a:pt x="4368" y="2850"/>
                    <a:pt x="4378" y="2842"/>
                    <a:pt x="4381" y="2827"/>
                  </a:cubicBezTo>
                  <a:cubicBezTo>
                    <a:pt x="4396" y="2769"/>
                    <a:pt x="4408" y="2719"/>
                    <a:pt x="4416" y="2672"/>
                  </a:cubicBezTo>
                  <a:cubicBezTo>
                    <a:pt x="4424" y="2632"/>
                    <a:pt x="4439" y="2553"/>
                    <a:pt x="4439" y="2514"/>
                  </a:cubicBezTo>
                  <a:cubicBezTo>
                    <a:pt x="4440" y="2498"/>
                    <a:pt x="4434" y="2487"/>
                    <a:pt x="4419" y="2479"/>
                  </a:cubicBezTo>
                  <a:lnTo>
                    <a:pt x="4010" y="2290"/>
                  </a:lnTo>
                  <a:cubicBezTo>
                    <a:pt x="3945" y="2260"/>
                    <a:pt x="3900" y="2199"/>
                    <a:pt x="3893" y="2127"/>
                  </a:cubicBezTo>
                  <a:cubicBezTo>
                    <a:pt x="3890" y="2095"/>
                    <a:pt x="3885" y="2064"/>
                    <a:pt x="3880" y="2033"/>
                  </a:cubicBezTo>
                  <a:cubicBezTo>
                    <a:pt x="3875" y="2002"/>
                    <a:pt x="3869" y="1970"/>
                    <a:pt x="3861" y="1939"/>
                  </a:cubicBezTo>
                  <a:cubicBezTo>
                    <a:pt x="3845" y="1869"/>
                    <a:pt x="3866" y="1798"/>
                    <a:pt x="3918" y="1748"/>
                  </a:cubicBezTo>
                  <a:lnTo>
                    <a:pt x="4241" y="1434"/>
                  </a:lnTo>
                  <a:cubicBezTo>
                    <a:pt x="4253" y="1423"/>
                    <a:pt x="4255" y="1408"/>
                    <a:pt x="4248" y="1394"/>
                  </a:cubicBezTo>
                  <a:cubicBezTo>
                    <a:pt x="4225" y="1347"/>
                    <a:pt x="4201" y="1300"/>
                    <a:pt x="4174" y="1254"/>
                  </a:cubicBezTo>
                  <a:cubicBezTo>
                    <a:pt x="4146" y="1207"/>
                    <a:pt x="4119" y="1162"/>
                    <a:pt x="4091" y="1119"/>
                  </a:cubicBezTo>
                  <a:cubicBezTo>
                    <a:pt x="4081" y="1105"/>
                    <a:pt x="4069" y="1102"/>
                    <a:pt x="4053" y="1105"/>
                  </a:cubicBezTo>
                  <a:lnTo>
                    <a:pt x="3619" y="1224"/>
                  </a:lnTo>
                  <a:cubicBezTo>
                    <a:pt x="3548" y="1243"/>
                    <a:pt x="3476" y="1224"/>
                    <a:pt x="3424" y="1174"/>
                  </a:cubicBezTo>
                  <a:cubicBezTo>
                    <a:pt x="3401" y="1153"/>
                    <a:pt x="3378" y="1132"/>
                    <a:pt x="3354" y="1110"/>
                  </a:cubicBezTo>
                  <a:close/>
                  <a:moveTo>
                    <a:pt x="2350" y="1419"/>
                  </a:moveTo>
                  <a:cubicBezTo>
                    <a:pt x="2834" y="1419"/>
                    <a:pt x="3225" y="1810"/>
                    <a:pt x="3225" y="2294"/>
                  </a:cubicBezTo>
                  <a:cubicBezTo>
                    <a:pt x="3225" y="2778"/>
                    <a:pt x="2834" y="3169"/>
                    <a:pt x="2350" y="3169"/>
                  </a:cubicBezTo>
                  <a:cubicBezTo>
                    <a:pt x="1866" y="3169"/>
                    <a:pt x="1475" y="2778"/>
                    <a:pt x="1475" y="2294"/>
                  </a:cubicBezTo>
                  <a:cubicBezTo>
                    <a:pt x="1475" y="1810"/>
                    <a:pt x="1866" y="1419"/>
                    <a:pt x="2350" y="1419"/>
                  </a:cubicBezTo>
                  <a:close/>
                  <a:moveTo>
                    <a:pt x="2350" y="1669"/>
                  </a:moveTo>
                  <a:cubicBezTo>
                    <a:pt x="2005" y="1669"/>
                    <a:pt x="1725" y="1949"/>
                    <a:pt x="1725" y="2294"/>
                  </a:cubicBezTo>
                  <a:cubicBezTo>
                    <a:pt x="1725" y="2639"/>
                    <a:pt x="2005" y="2919"/>
                    <a:pt x="2350" y="2919"/>
                  </a:cubicBezTo>
                  <a:cubicBezTo>
                    <a:pt x="2695" y="2919"/>
                    <a:pt x="2975" y="2639"/>
                    <a:pt x="2975" y="2294"/>
                  </a:cubicBezTo>
                  <a:cubicBezTo>
                    <a:pt x="2975" y="1949"/>
                    <a:pt x="2695" y="1669"/>
                    <a:pt x="2350" y="1669"/>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1" name="AutoShape 13">
              <a:extLst>
                <a:ext uri="{FF2B5EF4-FFF2-40B4-BE49-F238E27FC236}">
                  <a16:creationId xmlns:a16="http://schemas.microsoft.com/office/drawing/2014/main" id="{A7DB089B-10AE-4B4D-B0DA-679F5BB4DF72}"/>
                </a:ext>
              </a:extLst>
            </p:cNvPr>
            <p:cNvSpPr>
              <a:spLocks noChangeAspect="1" noChangeArrowheads="1" noTextEdit="1"/>
            </p:cNvSpPr>
            <p:nvPr/>
          </p:nvSpPr>
          <p:spPr bwMode="auto">
            <a:xfrm>
              <a:off x="6792315" y="2623067"/>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2" name="Freeform 15">
              <a:extLst>
                <a:ext uri="{FF2B5EF4-FFF2-40B4-BE49-F238E27FC236}">
                  <a16:creationId xmlns:a16="http://schemas.microsoft.com/office/drawing/2014/main" id="{25249112-6F36-4B9D-A648-07BFF6E4DB9C}"/>
                </a:ext>
              </a:extLst>
            </p:cNvPr>
            <p:cNvSpPr>
              <a:spLocks noEditPoints="1"/>
            </p:cNvSpPr>
            <p:nvPr/>
          </p:nvSpPr>
          <p:spPr bwMode="auto">
            <a:xfrm>
              <a:off x="6813272" y="2671482"/>
              <a:ext cx="333842" cy="333842"/>
            </a:xfrm>
            <a:custGeom>
              <a:avLst/>
              <a:gdLst>
                <a:gd name="T0" fmla="*/ 250 w 6000"/>
                <a:gd name="T1" fmla="*/ 0 h 6000"/>
                <a:gd name="T2" fmla="*/ 250 w 6000"/>
                <a:gd name="T3" fmla="*/ 5750 h 6000"/>
                <a:gd name="T4" fmla="*/ 6000 w 6000"/>
                <a:gd name="T5" fmla="*/ 5750 h 6000"/>
                <a:gd name="T6" fmla="*/ 6000 w 6000"/>
                <a:gd name="T7" fmla="*/ 6000 h 6000"/>
                <a:gd name="T8" fmla="*/ 0 w 6000"/>
                <a:gd name="T9" fmla="*/ 6000 h 6000"/>
                <a:gd name="T10" fmla="*/ 0 w 6000"/>
                <a:gd name="T11" fmla="*/ 0 h 6000"/>
                <a:gd name="T12" fmla="*/ 250 w 6000"/>
                <a:gd name="T13" fmla="*/ 0 h 6000"/>
                <a:gd name="T14" fmla="*/ 500 w 6000"/>
                <a:gd name="T15" fmla="*/ 2964 h 6000"/>
                <a:gd name="T16" fmla="*/ 619 w 6000"/>
                <a:gd name="T17" fmla="*/ 2588 h 6000"/>
                <a:gd name="T18" fmla="*/ 1283 w 6000"/>
                <a:gd name="T19" fmla="*/ 1650 h 6000"/>
                <a:gd name="T20" fmla="*/ 1870 w 6000"/>
                <a:gd name="T21" fmla="*/ 2196 h 6000"/>
                <a:gd name="T22" fmla="*/ 2205 w 6000"/>
                <a:gd name="T23" fmla="*/ 2584 h 6000"/>
                <a:gd name="T24" fmla="*/ 2540 w 6000"/>
                <a:gd name="T25" fmla="*/ 2196 h 6000"/>
                <a:gd name="T26" fmla="*/ 3128 w 6000"/>
                <a:gd name="T27" fmla="*/ 1650 h 6000"/>
                <a:gd name="T28" fmla="*/ 3678 w 6000"/>
                <a:gd name="T29" fmla="*/ 1921 h 6000"/>
                <a:gd name="T30" fmla="*/ 4050 w 6000"/>
                <a:gd name="T31" fmla="*/ 2116 h 6000"/>
                <a:gd name="T32" fmla="*/ 4390 w 6000"/>
                <a:gd name="T33" fmla="*/ 1279 h 6000"/>
                <a:gd name="T34" fmla="*/ 4973 w 6000"/>
                <a:gd name="T35" fmla="*/ 250 h 6000"/>
                <a:gd name="T36" fmla="*/ 6000 w 6000"/>
                <a:gd name="T37" fmla="*/ 1639 h 6000"/>
                <a:gd name="T38" fmla="*/ 6000 w 6000"/>
                <a:gd name="T39" fmla="*/ 2270 h 6000"/>
                <a:gd name="T40" fmla="*/ 5831 w 6000"/>
                <a:gd name="T41" fmla="*/ 1883 h 6000"/>
                <a:gd name="T42" fmla="*/ 4973 w 6000"/>
                <a:gd name="T43" fmla="*/ 500 h 6000"/>
                <a:gd name="T44" fmla="*/ 4631 w 6000"/>
                <a:gd name="T45" fmla="*/ 1338 h 6000"/>
                <a:gd name="T46" fmla="*/ 4050 w 6000"/>
                <a:gd name="T47" fmla="*/ 2366 h 6000"/>
                <a:gd name="T48" fmla="*/ 3500 w 6000"/>
                <a:gd name="T49" fmla="*/ 2096 h 6000"/>
                <a:gd name="T50" fmla="*/ 3128 w 6000"/>
                <a:gd name="T51" fmla="*/ 1900 h 6000"/>
                <a:gd name="T52" fmla="*/ 2763 w 6000"/>
                <a:gd name="T53" fmla="*/ 2308 h 6000"/>
                <a:gd name="T54" fmla="*/ 2205 w 6000"/>
                <a:gd name="T55" fmla="*/ 2834 h 6000"/>
                <a:gd name="T56" fmla="*/ 1648 w 6000"/>
                <a:gd name="T57" fmla="*/ 2308 h 6000"/>
                <a:gd name="T58" fmla="*/ 1283 w 6000"/>
                <a:gd name="T59" fmla="*/ 1900 h 6000"/>
                <a:gd name="T60" fmla="*/ 858 w 6000"/>
                <a:gd name="T61" fmla="*/ 2660 h 6000"/>
                <a:gd name="T62" fmla="*/ 500 w 6000"/>
                <a:gd name="T63" fmla="*/ 3638 h 6000"/>
                <a:gd name="T64" fmla="*/ 500 w 6000"/>
                <a:gd name="T65" fmla="*/ 2964 h 6000"/>
                <a:gd name="T66" fmla="*/ 500 w 6000"/>
                <a:gd name="T67" fmla="*/ 4333 h 6000"/>
                <a:gd name="T68" fmla="*/ 555 w 6000"/>
                <a:gd name="T69" fmla="*/ 4289 h 6000"/>
                <a:gd name="T70" fmla="*/ 1283 w 6000"/>
                <a:gd name="T71" fmla="*/ 3984 h 6000"/>
                <a:gd name="T72" fmla="*/ 1833 w 6000"/>
                <a:gd name="T73" fmla="*/ 4254 h 6000"/>
                <a:gd name="T74" fmla="*/ 2205 w 6000"/>
                <a:gd name="T75" fmla="*/ 4450 h 6000"/>
                <a:gd name="T76" fmla="*/ 2554 w 6000"/>
                <a:gd name="T77" fmla="*/ 4054 h 6000"/>
                <a:gd name="T78" fmla="*/ 3128 w 6000"/>
                <a:gd name="T79" fmla="*/ 3516 h 6000"/>
                <a:gd name="T80" fmla="*/ 3678 w 6000"/>
                <a:gd name="T81" fmla="*/ 3788 h 6000"/>
                <a:gd name="T82" fmla="*/ 4050 w 6000"/>
                <a:gd name="T83" fmla="*/ 3984 h 6000"/>
                <a:gd name="T84" fmla="*/ 4399 w 6000"/>
                <a:gd name="T85" fmla="*/ 3586 h 6000"/>
                <a:gd name="T86" fmla="*/ 4973 w 6000"/>
                <a:gd name="T87" fmla="*/ 3050 h 6000"/>
                <a:gd name="T88" fmla="*/ 5738 w 6000"/>
                <a:gd name="T89" fmla="*/ 3629 h 6000"/>
                <a:gd name="T90" fmla="*/ 6000 w 6000"/>
                <a:gd name="T91" fmla="*/ 4060 h 6000"/>
                <a:gd name="T92" fmla="*/ 6000 w 6000"/>
                <a:gd name="T93" fmla="*/ 4604 h 6000"/>
                <a:gd name="T94" fmla="*/ 5533 w 6000"/>
                <a:gd name="T95" fmla="*/ 3771 h 6000"/>
                <a:gd name="T96" fmla="*/ 4973 w 6000"/>
                <a:gd name="T97" fmla="*/ 3300 h 6000"/>
                <a:gd name="T98" fmla="*/ 4623 w 6000"/>
                <a:gd name="T99" fmla="*/ 3696 h 6000"/>
                <a:gd name="T100" fmla="*/ 4050 w 6000"/>
                <a:gd name="T101" fmla="*/ 4234 h 6000"/>
                <a:gd name="T102" fmla="*/ 3500 w 6000"/>
                <a:gd name="T103" fmla="*/ 3963 h 6000"/>
                <a:gd name="T104" fmla="*/ 3128 w 6000"/>
                <a:gd name="T105" fmla="*/ 3766 h 6000"/>
                <a:gd name="T106" fmla="*/ 2778 w 6000"/>
                <a:gd name="T107" fmla="*/ 4164 h 6000"/>
                <a:gd name="T108" fmla="*/ 2205 w 6000"/>
                <a:gd name="T109" fmla="*/ 4700 h 6000"/>
                <a:gd name="T110" fmla="*/ 1655 w 6000"/>
                <a:gd name="T111" fmla="*/ 4429 h 6000"/>
                <a:gd name="T112" fmla="*/ 1283 w 6000"/>
                <a:gd name="T113" fmla="*/ 4234 h 6000"/>
                <a:gd name="T114" fmla="*/ 711 w 6000"/>
                <a:gd name="T115" fmla="*/ 4481 h 6000"/>
                <a:gd name="T116" fmla="*/ 500 w 6000"/>
                <a:gd name="T117" fmla="*/ 4639 h 6000"/>
                <a:gd name="T118" fmla="*/ 500 w 6000"/>
                <a:gd name="T119" fmla="*/ 4333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0" h="6000">
                  <a:moveTo>
                    <a:pt x="250" y="0"/>
                  </a:moveTo>
                  <a:lnTo>
                    <a:pt x="250" y="5750"/>
                  </a:lnTo>
                  <a:lnTo>
                    <a:pt x="6000" y="5750"/>
                  </a:lnTo>
                  <a:lnTo>
                    <a:pt x="6000" y="6000"/>
                  </a:lnTo>
                  <a:lnTo>
                    <a:pt x="0" y="6000"/>
                  </a:lnTo>
                  <a:lnTo>
                    <a:pt x="0" y="0"/>
                  </a:lnTo>
                  <a:lnTo>
                    <a:pt x="250" y="0"/>
                  </a:lnTo>
                  <a:close/>
                  <a:moveTo>
                    <a:pt x="500" y="2964"/>
                  </a:moveTo>
                  <a:cubicBezTo>
                    <a:pt x="544" y="2833"/>
                    <a:pt x="583" y="2706"/>
                    <a:pt x="619" y="2588"/>
                  </a:cubicBezTo>
                  <a:cubicBezTo>
                    <a:pt x="785" y="2044"/>
                    <a:pt x="905" y="1650"/>
                    <a:pt x="1283" y="1650"/>
                  </a:cubicBezTo>
                  <a:cubicBezTo>
                    <a:pt x="1593" y="1650"/>
                    <a:pt x="1733" y="1925"/>
                    <a:pt x="1870" y="2196"/>
                  </a:cubicBezTo>
                  <a:cubicBezTo>
                    <a:pt x="1969" y="2391"/>
                    <a:pt x="2066" y="2584"/>
                    <a:pt x="2205" y="2584"/>
                  </a:cubicBezTo>
                  <a:cubicBezTo>
                    <a:pt x="2343" y="2584"/>
                    <a:pt x="2440" y="2391"/>
                    <a:pt x="2540" y="2196"/>
                  </a:cubicBezTo>
                  <a:cubicBezTo>
                    <a:pt x="2678" y="1925"/>
                    <a:pt x="2816" y="1650"/>
                    <a:pt x="3128" y="1650"/>
                  </a:cubicBezTo>
                  <a:cubicBezTo>
                    <a:pt x="3409" y="1650"/>
                    <a:pt x="3544" y="1785"/>
                    <a:pt x="3678" y="1921"/>
                  </a:cubicBezTo>
                  <a:cubicBezTo>
                    <a:pt x="3774" y="2019"/>
                    <a:pt x="3870" y="2116"/>
                    <a:pt x="4050" y="2116"/>
                  </a:cubicBezTo>
                  <a:cubicBezTo>
                    <a:pt x="4183" y="2116"/>
                    <a:pt x="4286" y="1698"/>
                    <a:pt x="4390" y="1279"/>
                  </a:cubicBezTo>
                  <a:cubicBezTo>
                    <a:pt x="4516" y="764"/>
                    <a:pt x="4644" y="250"/>
                    <a:pt x="4973" y="250"/>
                  </a:cubicBezTo>
                  <a:cubicBezTo>
                    <a:pt x="5384" y="250"/>
                    <a:pt x="5740" y="1026"/>
                    <a:pt x="6000" y="1639"/>
                  </a:cubicBezTo>
                  <a:lnTo>
                    <a:pt x="6000" y="2270"/>
                  </a:lnTo>
                  <a:cubicBezTo>
                    <a:pt x="5950" y="2165"/>
                    <a:pt x="5894" y="2033"/>
                    <a:pt x="5831" y="1883"/>
                  </a:cubicBezTo>
                  <a:cubicBezTo>
                    <a:pt x="5594" y="1316"/>
                    <a:pt x="5251" y="500"/>
                    <a:pt x="4973" y="500"/>
                  </a:cubicBezTo>
                  <a:cubicBezTo>
                    <a:pt x="4839" y="500"/>
                    <a:pt x="4735" y="919"/>
                    <a:pt x="4631" y="1338"/>
                  </a:cubicBezTo>
                  <a:cubicBezTo>
                    <a:pt x="4505" y="1853"/>
                    <a:pt x="4378" y="2366"/>
                    <a:pt x="4050" y="2366"/>
                  </a:cubicBezTo>
                  <a:cubicBezTo>
                    <a:pt x="3768" y="2366"/>
                    <a:pt x="3634" y="2231"/>
                    <a:pt x="3500" y="2096"/>
                  </a:cubicBezTo>
                  <a:cubicBezTo>
                    <a:pt x="3403" y="1998"/>
                    <a:pt x="3306" y="1900"/>
                    <a:pt x="3128" y="1900"/>
                  </a:cubicBezTo>
                  <a:cubicBezTo>
                    <a:pt x="2970" y="1900"/>
                    <a:pt x="2865" y="2105"/>
                    <a:pt x="2763" y="2308"/>
                  </a:cubicBezTo>
                  <a:cubicBezTo>
                    <a:pt x="2628" y="2573"/>
                    <a:pt x="2495" y="2834"/>
                    <a:pt x="2205" y="2834"/>
                  </a:cubicBezTo>
                  <a:cubicBezTo>
                    <a:pt x="1914" y="2834"/>
                    <a:pt x="1781" y="2573"/>
                    <a:pt x="1648" y="2308"/>
                  </a:cubicBezTo>
                  <a:cubicBezTo>
                    <a:pt x="1544" y="2105"/>
                    <a:pt x="1440" y="1900"/>
                    <a:pt x="1283" y="1900"/>
                  </a:cubicBezTo>
                  <a:cubicBezTo>
                    <a:pt x="1089" y="1900"/>
                    <a:pt x="991" y="2219"/>
                    <a:pt x="858" y="2660"/>
                  </a:cubicBezTo>
                  <a:cubicBezTo>
                    <a:pt x="768" y="2954"/>
                    <a:pt x="664" y="3294"/>
                    <a:pt x="500" y="3638"/>
                  </a:cubicBezTo>
                  <a:lnTo>
                    <a:pt x="500" y="2964"/>
                  </a:lnTo>
                  <a:close/>
                  <a:moveTo>
                    <a:pt x="500" y="4333"/>
                  </a:moveTo>
                  <a:cubicBezTo>
                    <a:pt x="519" y="4318"/>
                    <a:pt x="536" y="4303"/>
                    <a:pt x="555" y="4289"/>
                  </a:cubicBezTo>
                  <a:cubicBezTo>
                    <a:pt x="743" y="4136"/>
                    <a:pt x="931" y="3984"/>
                    <a:pt x="1283" y="3984"/>
                  </a:cubicBezTo>
                  <a:cubicBezTo>
                    <a:pt x="1565" y="3984"/>
                    <a:pt x="1699" y="4119"/>
                    <a:pt x="1833" y="4254"/>
                  </a:cubicBezTo>
                  <a:cubicBezTo>
                    <a:pt x="1929" y="4353"/>
                    <a:pt x="2026" y="4450"/>
                    <a:pt x="2205" y="4450"/>
                  </a:cubicBezTo>
                  <a:cubicBezTo>
                    <a:pt x="2358" y="4450"/>
                    <a:pt x="2456" y="4251"/>
                    <a:pt x="2554" y="4054"/>
                  </a:cubicBezTo>
                  <a:cubicBezTo>
                    <a:pt x="2686" y="3785"/>
                    <a:pt x="2819" y="3516"/>
                    <a:pt x="3128" y="3516"/>
                  </a:cubicBezTo>
                  <a:cubicBezTo>
                    <a:pt x="3410" y="3516"/>
                    <a:pt x="3544" y="3653"/>
                    <a:pt x="3678" y="3788"/>
                  </a:cubicBezTo>
                  <a:cubicBezTo>
                    <a:pt x="3774" y="3885"/>
                    <a:pt x="3870" y="3984"/>
                    <a:pt x="4050" y="3984"/>
                  </a:cubicBezTo>
                  <a:cubicBezTo>
                    <a:pt x="4203" y="3984"/>
                    <a:pt x="4301" y="3785"/>
                    <a:pt x="4399" y="3586"/>
                  </a:cubicBezTo>
                  <a:cubicBezTo>
                    <a:pt x="4531" y="3319"/>
                    <a:pt x="4664" y="3050"/>
                    <a:pt x="4973" y="3050"/>
                  </a:cubicBezTo>
                  <a:cubicBezTo>
                    <a:pt x="5253" y="3050"/>
                    <a:pt x="5515" y="3308"/>
                    <a:pt x="5738" y="3629"/>
                  </a:cubicBezTo>
                  <a:cubicBezTo>
                    <a:pt x="5833" y="3766"/>
                    <a:pt x="5921" y="3916"/>
                    <a:pt x="6000" y="4060"/>
                  </a:cubicBezTo>
                  <a:lnTo>
                    <a:pt x="6000" y="4604"/>
                  </a:lnTo>
                  <a:cubicBezTo>
                    <a:pt x="5886" y="4374"/>
                    <a:pt x="5721" y="4044"/>
                    <a:pt x="5533" y="3771"/>
                  </a:cubicBezTo>
                  <a:cubicBezTo>
                    <a:pt x="5351" y="3509"/>
                    <a:pt x="5153" y="3300"/>
                    <a:pt x="4973" y="3300"/>
                  </a:cubicBezTo>
                  <a:cubicBezTo>
                    <a:pt x="4819" y="3300"/>
                    <a:pt x="4720" y="3499"/>
                    <a:pt x="4623" y="3696"/>
                  </a:cubicBezTo>
                  <a:cubicBezTo>
                    <a:pt x="4490" y="3965"/>
                    <a:pt x="4358" y="4234"/>
                    <a:pt x="4050" y="4234"/>
                  </a:cubicBezTo>
                  <a:cubicBezTo>
                    <a:pt x="3768" y="4234"/>
                    <a:pt x="3634" y="4098"/>
                    <a:pt x="3500" y="3963"/>
                  </a:cubicBezTo>
                  <a:cubicBezTo>
                    <a:pt x="3403" y="3865"/>
                    <a:pt x="3306" y="3766"/>
                    <a:pt x="3128" y="3766"/>
                  </a:cubicBezTo>
                  <a:cubicBezTo>
                    <a:pt x="2974" y="3766"/>
                    <a:pt x="2876" y="3965"/>
                    <a:pt x="2778" y="4164"/>
                  </a:cubicBezTo>
                  <a:cubicBezTo>
                    <a:pt x="2645" y="4431"/>
                    <a:pt x="2513" y="4700"/>
                    <a:pt x="2205" y="4700"/>
                  </a:cubicBezTo>
                  <a:cubicBezTo>
                    <a:pt x="1923" y="4700"/>
                    <a:pt x="1789" y="4565"/>
                    <a:pt x="1655" y="4429"/>
                  </a:cubicBezTo>
                  <a:cubicBezTo>
                    <a:pt x="1558" y="4331"/>
                    <a:pt x="1461" y="4234"/>
                    <a:pt x="1283" y="4234"/>
                  </a:cubicBezTo>
                  <a:cubicBezTo>
                    <a:pt x="1019" y="4234"/>
                    <a:pt x="865" y="4358"/>
                    <a:pt x="711" y="4481"/>
                  </a:cubicBezTo>
                  <a:cubicBezTo>
                    <a:pt x="644" y="4536"/>
                    <a:pt x="578" y="4590"/>
                    <a:pt x="500" y="4639"/>
                  </a:cubicBezTo>
                  <a:lnTo>
                    <a:pt x="500" y="4333"/>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3" name="AutoShape 17">
              <a:extLst>
                <a:ext uri="{FF2B5EF4-FFF2-40B4-BE49-F238E27FC236}">
                  <a16:creationId xmlns:a16="http://schemas.microsoft.com/office/drawing/2014/main" id="{6FB9D4B4-71C1-4022-A3C8-E78460EADFAF}"/>
                </a:ext>
              </a:extLst>
            </p:cNvPr>
            <p:cNvSpPr>
              <a:spLocks noChangeAspect="1" noChangeArrowheads="1" noTextEdit="1"/>
            </p:cNvSpPr>
            <p:nvPr/>
          </p:nvSpPr>
          <p:spPr bwMode="auto">
            <a:xfrm flipH="1">
              <a:off x="5456989" y="2623067"/>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4" name="Freeform 19">
              <a:extLst>
                <a:ext uri="{FF2B5EF4-FFF2-40B4-BE49-F238E27FC236}">
                  <a16:creationId xmlns:a16="http://schemas.microsoft.com/office/drawing/2014/main" id="{E216D9D5-D6D8-461C-B380-C05B5555D3E7}"/>
                </a:ext>
              </a:extLst>
            </p:cNvPr>
            <p:cNvSpPr>
              <a:spLocks noEditPoints="1"/>
            </p:cNvSpPr>
            <p:nvPr/>
          </p:nvSpPr>
          <p:spPr bwMode="auto">
            <a:xfrm flipH="1">
              <a:off x="5482281" y="2672926"/>
              <a:ext cx="344681" cy="332397"/>
            </a:xfrm>
            <a:custGeom>
              <a:avLst/>
              <a:gdLst>
                <a:gd name="T0" fmla="*/ 880 w 6191"/>
                <a:gd name="T1" fmla="*/ 4731 h 5981"/>
                <a:gd name="T2" fmla="*/ 1500 w 6191"/>
                <a:gd name="T3" fmla="*/ 5356 h 5981"/>
                <a:gd name="T4" fmla="*/ 875 w 6191"/>
                <a:gd name="T5" fmla="*/ 5981 h 5981"/>
                <a:gd name="T6" fmla="*/ 250 w 6191"/>
                <a:gd name="T7" fmla="*/ 5356 h 5981"/>
                <a:gd name="T8" fmla="*/ 870 w 6191"/>
                <a:gd name="T9" fmla="*/ 4731 h 5981"/>
                <a:gd name="T10" fmla="*/ 0 w 6191"/>
                <a:gd name="T11" fmla="*/ 4731 h 5981"/>
                <a:gd name="T12" fmla="*/ 0 w 6191"/>
                <a:gd name="T13" fmla="*/ 4481 h 5981"/>
                <a:gd name="T14" fmla="*/ 5000 w 6191"/>
                <a:gd name="T15" fmla="*/ 4481 h 5981"/>
                <a:gd name="T16" fmla="*/ 5000 w 6191"/>
                <a:gd name="T17" fmla="*/ 731 h 5981"/>
                <a:gd name="T18" fmla="*/ 5065 w 6191"/>
                <a:gd name="T19" fmla="*/ 621 h 5981"/>
                <a:gd name="T20" fmla="*/ 6059 w 6191"/>
                <a:gd name="T21" fmla="*/ 0 h 5981"/>
                <a:gd name="T22" fmla="*/ 6191 w 6191"/>
                <a:gd name="T23" fmla="*/ 212 h 5981"/>
                <a:gd name="T24" fmla="*/ 5250 w 6191"/>
                <a:gd name="T25" fmla="*/ 800 h 5981"/>
                <a:gd name="T26" fmla="*/ 5250 w 6191"/>
                <a:gd name="T27" fmla="*/ 4606 h 5981"/>
                <a:gd name="T28" fmla="*/ 5125 w 6191"/>
                <a:gd name="T29" fmla="*/ 4731 h 5981"/>
                <a:gd name="T30" fmla="*/ 4378 w 6191"/>
                <a:gd name="T31" fmla="*/ 4731 h 5981"/>
                <a:gd name="T32" fmla="*/ 5000 w 6191"/>
                <a:gd name="T33" fmla="*/ 5356 h 5981"/>
                <a:gd name="T34" fmla="*/ 4375 w 6191"/>
                <a:gd name="T35" fmla="*/ 5981 h 5981"/>
                <a:gd name="T36" fmla="*/ 3750 w 6191"/>
                <a:gd name="T37" fmla="*/ 5356 h 5981"/>
                <a:gd name="T38" fmla="*/ 4373 w 6191"/>
                <a:gd name="T39" fmla="*/ 4731 h 5981"/>
                <a:gd name="T40" fmla="*/ 880 w 6191"/>
                <a:gd name="T41" fmla="*/ 4731 h 5981"/>
                <a:gd name="T42" fmla="*/ 4375 w 6191"/>
                <a:gd name="T43" fmla="*/ 4981 h 5981"/>
                <a:gd name="T44" fmla="*/ 4000 w 6191"/>
                <a:gd name="T45" fmla="*/ 5356 h 5981"/>
                <a:gd name="T46" fmla="*/ 4375 w 6191"/>
                <a:gd name="T47" fmla="*/ 5731 h 5981"/>
                <a:gd name="T48" fmla="*/ 4750 w 6191"/>
                <a:gd name="T49" fmla="*/ 5356 h 5981"/>
                <a:gd name="T50" fmla="*/ 4375 w 6191"/>
                <a:gd name="T51" fmla="*/ 4981 h 5981"/>
                <a:gd name="T52" fmla="*/ 875 w 6191"/>
                <a:gd name="T53" fmla="*/ 4981 h 5981"/>
                <a:gd name="T54" fmla="*/ 500 w 6191"/>
                <a:gd name="T55" fmla="*/ 5356 h 5981"/>
                <a:gd name="T56" fmla="*/ 875 w 6191"/>
                <a:gd name="T57" fmla="*/ 5731 h 5981"/>
                <a:gd name="T58" fmla="*/ 1250 w 6191"/>
                <a:gd name="T59" fmla="*/ 5356 h 5981"/>
                <a:gd name="T60" fmla="*/ 875 w 6191"/>
                <a:gd name="T61" fmla="*/ 4981 h 5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91" h="5981">
                  <a:moveTo>
                    <a:pt x="880" y="4731"/>
                  </a:moveTo>
                  <a:cubicBezTo>
                    <a:pt x="1224" y="4734"/>
                    <a:pt x="1500" y="5014"/>
                    <a:pt x="1500" y="5356"/>
                  </a:cubicBezTo>
                  <a:cubicBezTo>
                    <a:pt x="1500" y="5701"/>
                    <a:pt x="1220" y="5981"/>
                    <a:pt x="875" y="5981"/>
                  </a:cubicBezTo>
                  <a:cubicBezTo>
                    <a:pt x="530" y="5981"/>
                    <a:pt x="250" y="5701"/>
                    <a:pt x="250" y="5356"/>
                  </a:cubicBezTo>
                  <a:cubicBezTo>
                    <a:pt x="250" y="5014"/>
                    <a:pt x="526" y="4734"/>
                    <a:pt x="870" y="4731"/>
                  </a:cubicBezTo>
                  <a:lnTo>
                    <a:pt x="0" y="4731"/>
                  </a:lnTo>
                  <a:lnTo>
                    <a:pt x="0" y="4481"/>
                  </a:lnTo>
                  <a:lnTo>
                    <a:pt x="5000" y="4481"/>
                  </a:lnTo>
                  <a:lnTo>
                    <a:pt x="5000" y="731"/>
                  </a:lnTo>
                  <a:cubicBezTo>
                    <a:pt x="5000" y="684"/>
                    <a:pt x="5026" y="642"/>
                    <a:pt x="5065" y="621"/>
                  </a:cubicBezTo>
                  <a:lnTo>
                    <a:pt x="6059" y="0"/>
                  </a:lnTo>
                  <a:lnTo>
                    <a:pt x="6191" y="212"/>
                  </a:lnTo>
                  <a:lnTo>
                    <a:pt x="5250" y="800"/>
                  </a:lnTo>
                  <a:lnTo>
                    <a:pt x="5250" y="4606"/>
                  </a:lnTo>
                  <a:cubicBezTo>
                    <a:pt x="5250" y="4675"/>
                    <a:pt x="5194" y="4731"/>
                    <a:pt x="5125" y="4731"/>
                  </a:cubicBezTo>
                  <a:lnTo>
                    <a:pt x="4378" y="4731"/>
                  </a:lnTo>
                  <a:cubicBezTo>
                    <a:pt x="4721" y="4732"/>
                    <a:pt x="5000" y="5012"/>
                    <a:pt x="5000" y="5356"/>
                  </a:cubicBezTo>
                  <a:cubicBezTo>
                    <a:pt x="5000" y="5701"/>
                    <a:pt x="4720" y="5981"/>
                    <a:pt x="4375" y="5981"/>
                  </a:cubicBezTo>
                  <a:cubicBezTo>
                    <a:pt x="4030" y="5981"/>
                    <a:pt x="3750" y="5701"/>
                    <a:pt x="3750" y="5356"/>
                  </a:cubicBezTo>
                  <a:cubicBezTo>
                    <a:pt x="3750" y="5012"/>
                    <a:pt x="4029" y="4732"/>
                    <a:pt x="4373" y="4731"/>
                  </a:cubicBezTo>
                  <a:lnTo>
                    <a:pt x="880" y="4731"/>
                  </a:lnTo>
                  <a:close/>
                  <a:moveTo>
                    <a:pt x="4375" y="4981"/>
                  </a:moveTo>
                  <a:cubicBezTo>
                    <a:pt x="4168" y="4981"/>
                    <a:pt x="4000" y="5149"/>
                    <a:pt x="4000" y="5356"/>
                  </a:cubicBezTo>
                  <a:cubicBezTo>
                    <a:pt x="4000" y="5564"/>
                    <a:pt x="4168" y="5731"/>
                    <a:pt x="4375" y="5731"/>
                  </a:cubicBezTo>
                  <a:cubicBezTo>
                    <a:pt x="4583" y="5731"/>
                    <a:pt x="4750" y="5564"/>
                    <a:pt x="4750" y="5356"/>
                  </a:cubicBezTo>
                  <a:cubicBezTo>
                    <a:pt x="4750" y="5149"/>
                    <a:pt x="4583" y="4981"/>
                    <a:pt x="4375" y="4981"/>
                  </a:cubicBezTo>
                  <a:close/>
                  <a:moveTo>
                    <a:pt x="875" y="4981"/>
                  </a:moveTo>
                  <a:cubicBezTo>
                    <a:pt x="668" y="4981"/>
                    <a:pt x="500" y="5149"/>
                    <a:pt x="500" y="5356"/>
                  </a:cubicBezTo>
                  <a:cubicBezTo>
                    <a:pt x="500" y="5564"/>
                    <a:pt x="668" y="5731"/>
                    <a:pt x="875" y="5731"/>
                  </a:cubicBezTo>
                  <a:cubicBezTo>
                    <a:pt x="1083" y="5731"/>
                    <a:pt x="1250" y="5564"/>
                    <a:pt x="1250" y="5356"/>
                  </a:cubicBezTo>
                  <a:cubicBezTo>
                    <a:pt x="1250" y="5149"/>
                    <a:pt x="1083" y="4981"/>
                    <a:pt x="875" y="4981"/>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5" name="Freeform 20">
              <a:extLst>
                <a:ext uri="{FF2B5EF4-FFF2-40B4-BE49-F238E27FC236}">
                  <a16:creationId xmlns:a16="http://schemas.microsoft.com/office/drawing/2014/main" id="{8DC79E98-AB48-47A7-A9C3-2471A088604B}"/>
                </a:ext>
              </a:extLst>
            </p:cNvPr>
            <p:cNvSpPr>
              <a:spLocks noEditPoints="1"/>
            </p:cNvSpPr>
            <p:nvPr/>
          </p:nvSpPr>
          <p:spPr bwMode="auto">
            <a:xfrm flipH="1">
              <a:off x="5576941" y="2727122"/>
              <a:ext cx="221839" cy="180650"/>
            </a:xfrm>
            <a:custGeom>
              <a:avLst/>
              <a:gdLst>
                <a:gd name="T0" fmla="*/ 4000 w 4000"/>
                <a:gd name="T1" fmla="*/ 0 h 3250"/>
                <a:gd name="T2" fmla="*/ 4000 w 4000"/>
                <a:gd name="T3" fmla="*/ 3250 h 3250"/>
                <a:gd name="T4" fmla="*/ 0 w 4000"/>
                <a:gd name="T5" fmla="*/ 3250 h 3250"/>
                <a:gd name="T6" fmla="*/ 0 w 4000"/>
                <a:gd name="T7" fmla="*/ 0 h 3250"/>
                <a:gd name="T8" fmla="*/ 4000 w 4000"/>
                <a:gd name="T9" fmla="*/ 0 h 3250"/>
                <a:gd name="T10" fmla="*/ 2500 w 4000"/>
                <a:gd name="T11" fmla="*/ 250 h 3250"/>
                <a:gd name="T12" fmla="*/ 2500 w 4000"/>
                <a:gd name="T13" fmla="*/ 1000 h 3250"/>
                <a:gd name="T14" fmla="*/ 1500 w 4000"/>
                <a:gd name="T15" fmla="*/ 1000 h 3250"/>
                <a:gd name="T16" fmla="*/ 1500 w 4000"/>
                <a:gd name="T17" fmla="*/ 250 h 3250"/>
                <a:gd name="T18" fmla="*/ 250 w 4000"/>
                <a:gd name="T19" fmla="*/ 250 h 3250"/>
                <a:gd name="T20" fmla="*/ 250 w 4000"/>
                <a:gd name="T21" fmla="*/ 3000 h 3250"/>
                <a:gd name="T22" fmla="*/ 3750 w 4000"/>
                <a:gd name="T23" fmla="*/ 3000 h 3250"/>
                <a:gd name="T24" fmla="*/ 3750 w 4000"/>
                <a:gd name="T25" fmla="*/ 250 h 3250"/>
                <a:gd name="T26" fmla="*/ 2500 w 4000"/>
                <a:gd name="T27" fmla="*/ 250 h 3250"/>
                <a:gd name="T28" fmla="*/ 1750 w 4000"/>
                <a:gd name="T29" fmla="*/ 250 h 3250"/>
                <a:gd name="T30" fmla="*/ 1750 w 4000"/>
                <a:gd name="T31" fmla="*/ 750 h 3250"/>
                <a:gd name="T32" fmla="*/ 2250 w 4000"/>
                <a:gd name="T33" fmla="*/ 750 h 3250"/>
                <a:gd name="T34" fmla="*/ 2250 w 4000"/>
                <a:gd name="T35" fmla="*/ 250 h 3250"/>
                <a:gd name="T36" fmla="*/ 1750 w 4000"/>
                <a:gd name="T37" fmla="*/ 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0" h="3250">
                  <a:moveTo>
                    <a:pt x="4000" y="0"/>
                  </a:moveTo>
                  <a:lnTo>
                    <a:pt x="4000" y="3250"/>
                  </a:lnTo>
                  <a:lnTo>
                    <a:pt x="0" y="3250"/>
                  </a:lnTo>
                  <a:lnTo>
                    <a:pt x="0" y="0"/>
                  </a:lnTo>
                  <a:lnTo>
                    <a:pt x="4000" y="0"/>
                  </a:lnTo>
                  <a:close/>
                  <a:moveTo>
                    <a:pt x="2500" y="250"/>
                  </a:moveTo>
                  <a:lnTo>
                    <a:pt x="2500" y="1000"/>
                  </a:lnTo>
                  <a:lnTo>
                    <a:pt x="1500" y="1000"/>
                  </a:lnTo>
                  <a:lnTo>
                    <a:pt x="1500" y="250"/>
                  </a:lnTo>
                  <a:lnTo>
                    <a:pt x="250" y="250"/>
                  </a:lnTo>
                  <a:lnTo>
                    <a:pt x="250" y="3000"/>
                  </a:lnTo>
                  <a:lnTo>
                    <a:pt x="3750" y="3000"/>
                  </a:lnTo>
                  <a:lnTo>
                    <a:pt x="3750" y="250"/>
                  </a:lnTo>
                  <a:lnTo>
                    <a:pt x="2500" y="250"/>
                  </a:lnTo>
                  <a:close/>
                  <a:moveTo>
                    <a:pt x="1750" y="250"/>
                  </a:moveTo>
                  <a:lnTo>
                    <a:pt x="1750" y="750"/>
                  </a:lnTo>
                  <a:lnTo>
                    <a:pt x="2250" y="750"/>
                  </a:lnTo>
                  <a:lnTo>
                    <a:pt x="2250" y="250"/>
                  </a:lnTo>
                  <a:lnTo>
                    <a:pt x="1750"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6" name="AutoShape 22">
              <a:extLst>
                <a:ext uri="{FF2B5EF4-FFF2-40B4-BE49-F238E27FC236}">
                  <a16:creationId xmlns:a16="http://schemas.microsoft.com/office/drawing/2014/main" id="{95FBF560-2456-4B70-8DE7-8529E5F6CFE8}"/>
                </a:ext>
              </a:extLst>
            </p:cNvPr>
            <p:cNvSpPr>
              <a:spLocks noChangeAspect="1" noChangeArrowheads="1" noTextEdit="1"/>
            </p:cNvSpPr>
            <p:nvPr/>
          </p:nvSpPr>
          <p:spPr bwMode="auto">
            <a:xfrm>
              <a:off x="6108649" y="2648109"/>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7" name="Freeform 24">
              <a:extLst>
                <a:ext uri="{FF2B5EF4-FFF2-40B4-BE49-F238E27FC236}">
                  <a16:creationId xmlns:a16="http://schemas.microsoft.com/office/drawing/2014/main" id="{91E1F5B0-EE75-417A-B123-32413268690F}"/>
                </a:ext>
              </a:extLst>
            </p:cNvPr>
            <p:cNvSpPr>
              <a:spLocks noEditPoints="1"/>
            </p:cNvSpPr>
            <p:nvPr/>
          </p:nvSpPr>
          <p:spPr bwMode="auto">
            <a:xfrm>
              <a:off x="6129605" y="2789017"/>
              <a:ext cx="361302" cy="121397"/>
            </a:xfrm>
            <a:custGeom>
              <a:avLst/>
              <a:gdLst>
                <a:gd name="T0" fmla="*/ 3286 w 6500"/>
                <a:gd name="T1" fmla="*/ 2000 h 2178"/>
                <a:gd name="T2" fmla="*/ 4074 w 6500"/>
                <a:gd name="T3" fmla="*/ 1214 h 2178"/>
                <a:gd name="T4" fmla="*/ 2000 w 6500"/>
                <a:gd name="T5" fmla="*/ 1214 h 2178"/>
                <a:gd name="T6" fmla="*/ 2000 w 6500"/>
                <a:gd name="T7" fmla="*/ 964 h 2178"/>
                <a:gd name="T8" fmla="*/ 4074 w 6500"/>
                <a:gd name="T9" fmla="*/ 964 h 2178"/>
                <a:gd name="T10" fmla="*/ 3286 w 6500"/>
                <a:gd name="T11" fmla="*/ 178 h 2178"/>
                <a:gd name="T12" fmla="*/ 3464 w 6500"/>
                <a:gd name="T13" fmla="*/ 0 h 2178"/>
                <a:gd name="T14" fmla="*/ 4551 w 6500"/>
                <a:gd name="T15" fmla="*/ 1089 h 2178"/>
                <a:gd name="T16" fmla="*/ 3464 w 6500"/>
                <a:gd name="T17" fmla="*/ 2178 h 2178"/>
                <a:gd name="T18" fmla="*/ 3286 w 6500"/>
                <a:gd name="T19" fmla="*/ 2000 h 2178"/>
                <a:gd name="T20" fmla="*/ 875 w 6500"/>
                <a:gd name="T21" fmla="*/ 214 h 2178"/>
                <a:gd name="T22" fmla="*/ 1750 w 6500"/>
                <a:gd name="T23" fmla="*/ 1089 h 2178"/>
                <a:gd name="T24" fmla="*/ 875 w 6500"/>
                <a:gd name="T25" fmla="*/ 1964 h 2178"/>
                <a:gd name="T26" fmla="*/ 0 w 6500"/>
                <a:gd name="T27" fmla="*/ 1089 h 2178"/>
                <a:gd name="T28" fmla="*/ 875 w 6500"/>
                <a:gd name="T29" fmla="*/ 214 h 2178"/>
                <a:gd name="T30" fmla="*/ 875 w 6500"/>
                <a:gd name="T31" fmla="*/ 464 h 2178"/>
                <a:gd name="T32" fmla="*/ 250 w 6500"/>
                <a:gd name="T33" fmla="*/ 1089 h 2178"/>
                <a:gd name="T34" fmla="*/ 875 w 6500"/>
                <a:gd name="T35" fmla="*/ 1714 h 2178"/>
                <a:gd name="T36" fmla="*/ 1500 w 6500"/>
                <a:gd name="T37" fmla="*/ 1089 h 2178"/>
                <a:gd name="T38" fmla="*/ 875 w 6500"/>
                <a:gd name="T39" fmla="*/ 464 h 2178"/>
                <a:gd name="T40" fmla="*/ 5625 w 6500"/>
                <a:gd name="T41" fmla="*/ 214 h 2178"/>
                <a:gd name="T42" fmla="*/ 6500 w 6500"/>
                <a:gd name="T43" fmla="*/ 1089 h 2178"/>
                <a:gd name="T44" fmla="*/ 5625 w 6500"/>
                <a:gd name="T45" fmla="*/ 1964 h 2178"/>
                <a:gd name="T46" fmla="*/ 4750 w 6500"/>
                <a:gd name="T47" fmla="*/ 1089 h 2178"/>
                <a:gd name="T48" fmla="*/ 5625 w 6500"/>
                <a:gd name="T49" fmla="*/ 214 h 2178"/>
                <a:gd name="T50" fmla="*/ 5625 w 6500"/>
                <a:gd name="T51" fmla="*/ 464 h 2178"/>
                <a:gd name="T52" fmla="*/ 5000 w 6500"/>
                <a:gd name="T53" fmla="*/ 1089 h 2178"/>
                <a:gd name="T54" fmla="*/ 5625 w 6500"/>
                <a:gd name="T55" fmla="*/ 1714 h 2178"/>
                <a:gd name="T56" fmla="*/ 6250 w 6500"/>
                <a:gd name="T57" fmla="*/ 1089 h 2178"/>
                <a:gd name="T58" fmla="*/ 5625 w 6500"/>
                <a:gd name="T59" fmla="*/ 464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00" h="2178">
                  <a:moveTo>
                    <a:pt x="3286" y="2000"/>
                  </a:moveTo>
                  <a:lnTo>
                    <a:pt x="4074" y="1214"/>
                  </a:lnTo>
                  <a:lnTo>
                    <a:pt x="2000" y="1214"/>
                  </a:lnTo>
                  <a:lnTo>
                    <a:pt x="2000" y="964"/>
                  </a:lnTo>
                  <a:lnTo>
                    <a:pt x="4074" y="964"/>
                  </a:lnTo>
                  <a:lnTo>
                    <a:pt x="3286" y="178"/>
                  </a:lnTo>
                  <a:lnTo>
                    <a:pt x="3464" y="0"/>
                  </a:lnTo>
                  <a:lnTo>
                    <a:pt x="4551" y="1089"/>
                  </a:lnTo>
                  <a:lnTo>
                    <a:pt x="3464" y="2178"/>
                  </a:lnTo>
                  <a:lnTo>
                    <a:pt x="3286" y="2000"/>
                  </a:lnTo>
                  <a:close/>
                  <a:moveTo>
                    <a:pt x="875" y="214"/>
                  </a:moveTo>
                  <a:cubicBezTo>
                    <a:pt x="1359" y="214"/>
                    <a:pt x="1750" y="605"/>
                    <a:pt x="1750" y="1089"/>
                  </a:cubicBezTo>
                  <a:cubicBezTo>
                    <a:pt x="1750" y="1573"/>
                    <a:pt x="1359" y="1964"/>
                    <a:pt x="875" y="1964"/>
                  </a:cubicBezTo>
                  <a:cubicBezTo>
                    <a:pt x="391" y="1964"/>
                    <a:pt x="0" y="1573"/>
                    <a:pt x="0" y="1089"/>
                  </a:cubicBezTo>
                  <a:cubicBezTo>
                    <a:pt x="0" y="605"/>
                    <a:pt x="391" y="214"/>
                    <a:pt x="875" y="214"/>
                  </a:cubicBezTo>
                  <a:close/>
                  <a:moveTo>
                    <a:pt x="875" y="464"/>
                  </a:moveTo>
                  <a:cubicBezTo>
                    <a:pt x="530" y="464"/>
                    <a:pt x="250" y="744"/>
                    <a:pt x="250" y="1089"/>
                  </a:cubicBezTo>
                  <a:cubicBezTo>
                    <a:pt x="250" y="1434"/>
                    <a:pt x="530" y="1714"/>
                    <a:pt x="875" y="1714"/>
                  </a:cubicBezTo>
                  <a:cubicBezTo>
                    <a:pt x="1220" y="1714"/>
                    <a:pt x="1500" y="1434"/>
                    <a:pt x="1500" y="1089"/>
                  </a:cubicBezTo>
                  <a:cubicBezTo>
                    <a:pt x="1500" y="744"/>
                    <a:pt x="1220" y="464"/>
                    <a:pt x="875" y="464"/>
                  </a:cubicBezTo>
                  <a:close/>
                  <a:moveTo>
                    <a:pt x="5625" y="214"/>
                  </a:moveTo>
                  <a:cubicBezTo>
                    <a:pt x="6109" y="214"/>
                    <a:pt x="6500" y="605"/>
                    <a:pt x="6500" y="1089"/>
                  </a:cubicBezTo>
                  <a:cubicBezTo>
                    <a:pt x="6500" y="1573"/>
                    <a:pt x="6109" y="1964"/>
                    <a:pt x="5625" y="1964"/>
                  </a:cubicBezTo>
                  <a:cubicBezTo>
                    <a:pt x="5141" y="1964"/>
                    <a:pt x="4750" y="1573"/>
                    <a:pt x="4750" y="1089"/>
                  </a:cubicBezTo>
                  <a:cubicBezTo>
                    <a:pt x="4750" y="605"/>
                    <a:pt x="5141" y="214"/>
                    <a:pt x="5625" y="214"/>
                  </a:cubicBezTo>
                  <a:close/>
                  <a:moveTo>
                    <a:pt x="5625" y="464"/>
                  </a:moveTo>
                  <a:cubicBezTo>
                    <a:pt x="5280" y="464"/>
                    <a:pt x="5000" y="744"/>
                    <a:pt x="5000" y="1089"/>
                  </a:cubicBezTo>
                  <a:cubicBezTo>
                    <a:pt x="5000" y="1434"/>
                    <a:pt x="5280" y="1714"/>
                    <a:pt x="5625" y="1714"/>
                  </a:cubicBezTo>
                  <a:cubicBezTo>
                    <a:pt x="5970" y="1714"/>
                    <a:pt x="6250" y="1434"/>
                    <a:pt x="6250" y="1089"/>
                  </a:cubicBezTo>
                  <a:cubicBezTo>
                    <a:pt x="6250" y="744"/>
                    <a:pt x="5970" y="464"/>
                    <a:pt x="5625" y="46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8" name="AutoShape 26">
              <a:extLst>
                <a:ext uri="{FF2B5EF4-FFF2-40B4-BE49-F238E27FC236}">
                  <a16:creationId xmlns:a16="http://schemas.microsoft.com/office/drawing/2014/main" id="{ED6E0C1A-B5E3-4B9C-AE72-17E42D1F0F95}"/>
                </a:ext>
              </a:extLst>
            </p:cNvPr>
            <p:cNvSpPr>
              <a:spLocks noChangeAspect="1" noChangeArrowheads="1" noTextEdit="1"/>
            </p:cNvSpPr>
            <p:nvPr/>
          </p:nvSpPr>
          <p:spPr bwMode="auto">
            <a:xfrm>
              <a:off x="4797774" y="2636929"/>
              <a:ext cx="404658" cy="404658"/>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69" name="Freeform 28">
              <a:extLst>
                <a:ext uri="{FF2B5EF4-FFF2-40B4-BE49-F238E27FC236}">
                  <a16:creationId xmlns:a16="http://schemas.microsoft.com/office/drawing/2014/main" id="{DE0BB47D-3709-470F-910A-8781CE51DE4B}"/>
                </a:ext>
              </a:extLst>
            </p:cNvPr>
            <p:cNvSpPr>
              <a:spLocks noEditPoints="1"/>
            </p:cNvSpPr>
            <p:nvPr/>
          </p:nvSpPr>
          <p:spPr bwMode="auto">
            <a:xfrm>
              <a:off x="4901830" y="2775669"/>
              <a:ext cx="195102" cy="195102"/>
            </a:xfrm>
            <a:custGeom>
              <a:avLst/>
              <a:gdLst>
                <a:gd name="T0" fmla="*/ 3500 w 3500"/>
                <a:gd name="T1" fmla="*/ 0 h 3500"/>
                <a:gd name="T2" fmla="*/ 3500 w 3500"/>
                <a:gd name="T3" fmla="*/ 3500 h 3500"/>
                <a:gd name="T4" fmla="*/ 0 w 3500"/>
                <a:gd name="T5" fmla="*/ 3500 h 3500"/>
                <a:gd name="T6" fmla="*/ 0 w 3500"/>
                <a:gd name="T7" fmla="*/ 0 h 3500"/>
                <a:gd name="T8" fmla="*/ 3500 w 3500"/>
                <a:gd name="T9" fmla="*/ 0 h 3500"/>
                <a:gd name="T10" fmla="*/ 3266 w 3500"/>
                <a:gd name="T11" fmla="*/ 234 h 3500"/>
                <a:gd name="T12" fmla="*/ 234 w 3500"/>
                <a:gd name="T13" fmla="*/ 234 h 3500"/>
                <a:gd name="T14" fmla="*/ 234 w 3500"/>
                <a:gd name="T15" fmla="*/ 3266 h 3500"/>
                <a:gd name="T16" fmla="*/ 3266 w 3500"/>
                <a:gd name="T17" fmla="*/ 3266 h 3500"/>
                <a:gd name="T18" fmla="*/ 3266 w 3500"/>
                <a:gd name="T19" fmla="*/ 234 h 3500"/>
                <a:gd name="T20" fmla="*/ 450 w 3500"/>
                <a:gd name="T21" fmla="*/ 2259 h 3500"/>
                <a:gd name="T22" fmla="*/ 450 w 3500"/>
                <a:gd name="T23" fmla="*/ 2848 h 3500"/>
                <a:gd name="T24" fmla="*/ 998 w 3500"/>
                <a:gd name="T25" fmla="*/ 1675 h 3500"/>
                <a:gd name="T26" fmla="*/ 1460 w 3500"/>
                <a:gd name="T27" fmla="*/ 2716 h 3500"/>
                <a:gd name="T28" fmla="*/ 1980 w 3500"/>
                <a:gd name="T29" fmla="*/ 2196 h 3500"/>
                <a:gd name="T30" fmla="*/ 2533 w 3500"/>
                <a:gd name="T31" fmla="*/ 3024 h 3500"/>
                <a:gd name="T32" fmla="*/ 3050 w 3500"/>
                <a:gd name="T33" fmla="*/ 1619 h 3500"/>
                <a:gd name="T34" fmla="*/ 3050 w 3500"/>
                <a:gd name="T35" fmla="*/ 896 h 3500"/>
                <a:gd name="T36" fmla="*/ 2468 w 3500"/>
                <a:gd name="T37" fmla="*/ 2476 h 3500"/>
                <a:gd name="T38" fmla="*/ 2104 w 3500"/>
                <a:gd name="T39" fmla="*/ 1931 h 3500"/>
                <a:gd name="T40" fmla="*/ 2020 w 3500"/>
                <a:gd name="T41" fmla="*/ 1804 h 3500"/>
                <a:gd name="T42" fmla="*/ 1911 w 3500"/>
                <a:gd name="T43" fmla="*/ 1911 h 3500"/>
                <a:gd name="T44" fmla="*/ 1540 w 3500"/>
                <a:gd name="T45" fmla="*/ 2284 h 3500"/>
                <a:gd name="T46" fmla="*/ 1003 w 3500"/>
                <a:gd name="T47" fmla="*/ 1075 h 3500"/>
                <a:gd name="T48" fmla="*/ 450 w 3500"/>
                <a:gd name="T49" fmla="*/ 2259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00" h="3500">
                  <a:moveTo>
                    <a:pt x="3500" y="0"/>
                  </a:moveTo>
                  <a:lnTo>
                    <a:pt x="3500" y="3500"/>
                  </a:lnTo>
                  <a:lnTo>
                    <a:pt x="0" y="3500"/>
                  </a:lnTo>
                  <a:lnTo>
                    <a:pt x="0" y="0"/>
                  </a:lnTo>
                  <a:lnTo>
                    <a:pt x="3500" y="0"/>
                  </a:lnTo>
                  <a:close/>
                  <a:moveTo>
                    <a:pt x="3266" y="234"/>
                  </a:moveTo>
                  <a:lnTo>
                    <a:pt x="234" y="234"/>
                  </a:lnTo>
                  <a:lnTo>
                    <a:pt x="234" y="3266"/>
                  </a:lnTo>
                  <a:lnTo>
                    <a:pt x="3266" y="3266"/>
                  </a:lnTo>
                  <a:lnTo>
                    <a:pt x="3266" y="234"/>
                  </a:lnTo>
                  <a:close/>
                  <a:moveTo>
                    <a:pt x="450" y="2259"/>
                  </a:moveTo>
                  <a:lnTo>
                    <a:pt x="450" y="2848"/>
                  </a:lnTo>
                  <a:lnTo>
                    <a:pt x="998" y="1675"/>
                  </a:lnTo>
                  <a:lnTo>
                    <a:pt x="1460" y="2716"/>
                  </a:lnTo>
                  <a:lnTo>
                    <a:pt x="1980" y="2196"/>
                  </a:lnTo>
                  <a:lnTo>
                    <a:pt x="2533" y="3024"/>
                  </a:lnTo>
                  <a:lnTo>
                    <a:pt x="3050" y="1619"/>
                  </a:lnTo>
                  <a:lnTo>
                    <a:pt x="3050" y="896"/>
                  </a:lnTo>
                  <a:lnTo>
                    <a:pt x="2468" y="2476"/>
                  </a:lnTo>
                  <a:lnTo>
                    <a:pt x="2104" y="1931"/>
                  </a:lnTo>
                  <a:lnTo>
                    <a:pt x="2020" y="1804"/>
                  </a:lnTo>
                  <a:lnTo>
                    <a:pt x="1911" y="1911"/>
                  </a:lnTo>
                  <a:lnTo>
                    <a:pt x="1540" y="2284"/>
                  </a:lnTo>
                  <a:lnTo>
                    <a:pt x="1003" y="1075"/>
                  </a:lnTo>
                  <a:lnTo>
                    <a:pt x="450" y="2259"/>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70" name="Freeform 29">
              <a:extLst>
                <a:ext uri="{FF2B5EF4-FFF2-40B4-BE49-F238E27FC236}">
                  <a16:creationId xmlns:a16="http://schemas.microsoft.com/office/drawing/2014/main" id="{1576AE6D-E323-4FFB-9F2F-AC407B8D85FB}"/>
                </a:ext>
              </a:extLst>
            </p:cNvPr>
            <p:cNvSpPr>
              <a:spLocks noEditPoints="1"/>
            </p:cNvSpPr>
            <p:nvPr/>
          </p:nvSpPr>
          <p:spPr bwMode="auto">
            <a:xfrm>
              <a:off x="4860642" y="2657885"/>
              <a:ext cx="277480" cy="361302"/>
            </a:xfrm>
            <a:custGeom>
              <a:avLst/>
              <a:gdLst>
                <a:gd name="T0" fmla="*/ 4871 w 5000"/>
                <a:gd name="T1" fmla="*/ 1379 h 6500"/>
                <a:gd name="T2" fmla="*/ 5000 w 5000"/>
                <a:gd name="T3" fmla="*/ 1688 h 6500"/>
                <a:gd name="T4" fmla="*/ 5000 w 5000"/>
                <a:gd name="T5" fmla="*/ 6500 h 6500"/>
                <a:gd name="T6" fmla="*/ 0 w 5000"/>
                <a:gd name="T7" fmla="*/ 6500 h 6500"/>
                <a:gd name="T8" fmla="*/ 0 w 5000"/>
                <a:gd name="T9" fmla="*/ 0 h 6500"/>
                <a:gd name="T10" fmla="*/ 3313 w 5000"/>
                <a:gd name="T11" fmla="*/ 0 h 6500"/>
                <a:gd name="T12" fmla="*/ 3621 w 5000"/>
                <a:gd name="T13" fmla="*/ 129 h 6500"/>
                <a:gd name="T14" fmla="*/ 4871 w 5000"/>
                <a:gd name="T15" fmla="*/ 1379 h 6500"/>
                <a:gd name="T16" fmla="*/ 3750 w 5000"/>
                <a:gd name="T17" fmla="*/ 610 h 6500"/>
                <a:gd name="T18" fmla="*/ 3750 w 5000"/>
                <a:gd name="T19" fmla="*/ 1250 h 6500"/>
                <a:gd name="T20" fmla="*/ 4390 w 5000"/>
                <a:gd name="T21" fmla="*/ 1250 h 6500"/>
                <a:gd name="T22" fmla="*/ 3750 w 5000"/>
                <a:gd name="T23" fmla="*/ 610 h 6500"/>
                <a:gd name="T24" fmla="*/ 3313 w 5000"/>
                <a:gd name="T25" fmla="*/ 250 h 6500"/>
                <a:gd name="T26" fmla="*/ 250 w 5000"/>
                <a:gd name="T27" fmla="*/ 250 h 6500"/>
                <a:gd name="T28" fmla="*/ 250 w 5000"/>
                <a:gd name="T29" fmla="*/ 6250 h 6500"/>
                <a:gd name="T30" fmla="*/ 4750 w 5000"/>
                <a:gd name="T31" fmla="*/ 6250 h 6500"/>
                <a:gd name="T32" fmla="*/ 4750 w 5000"/>
                <a:gd name="T33" fmla="*/ 1688 h 6500"/>
                <a:gd name="T34" fmla="*/ 4563 w 5000"/>
                <a:gd name="T35" fmla="*/ 1500 h 6500"/>
                <a:gd name="T36" fmla="*/ 3500 w 5000"/>
                <a:gd name="T37" fmla="*/ 1500 h 6500"/>
                <a:gd name="T38" fmla="*/ 3500 w 5000"/>
                <a:gd name="T39" fmla="*/ 438 h 6500"/>
                <a:gd name="T40" fmla="*/ 3313 w 5000"/>
                <a:gd name="T41" fmla="*/ 25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00" h="6500">
                  <a:moveTo>
                    <a:pt x="4871" y="1379"/>
                  </a:moveTo>
                  <a:cubicBezTo>
                    <a:pt x="4951" y="1458"/>
                    <a:pt x="5000" y="1568"/>
                    <a:pt x="5000" y="1688"/>
                  </a:cubicBezTo>
                  <a:lnTo>
                    <a:pt x="5000" y="6500"/>
                  </a:lnTo>
                  <a:lnTo>
                    <a:pt x="0" y="6500"/>
                  </a:lnTo>
                  <a:lnTo>
                    <a:pt x="0" y="0"/>
                  </a:lnTo>
                  <a:lnTo>
                    <a:pt x="3313" y="0"/>
                  </a:lnTo>
                  <a:cubicBezTo>
                    <a:pt x="3433" y="0"/>
                    <a:pt x="3543" y="49"/>
                    <a:pt x="3621" y="129"/>
                  </a:cubicBezTo>
                  <a:cubicBezTo>
                    <a:pt x="3621" y="133"/>
                    <a:pt x="4750" y="1256"/>
                    <a:pt x="4871" y="1379"/>
                  </a:cubicBezTo>
                  <a:close/>
                  <a:moveTo>
                    <a:pt x="3750" y="610"/>
                  </a:moveTo>
                  <a:lnTo>
                    <a:pt x="3750" y="1250"/>
                  </a:lnTo>
                  <a:lnTo>
                    <a:pt x="4390" y="1250"/>
                  </a:lnTo>
                  <a:lnTo>
                    <a:pt x="3750" y="610"/>
                  </a:lnTo>
                  <a:close/>
                  <a:moveTo>
                    <a:pt x="3313" y="250"/>
                  </a:moveTo>
                  <a:lnTo>
                    <a:pt x="250" y="250"/>
                  </a:lnTo>
                  <a:lnTo>
                    <a:pt x="250" y="6250"/>
                  </a:lnTo>
                  <a:lnTo>
                    <a:pt x="4750" y="6250"/>
                  </a:lnTo>
                  <a:lnTo>
                    <a:pt x="4750" y="1688"/>
                  </a:lnTo>
                  <a:cubicBezTo>
                    <a:pt x="4750" y="1584"/>
                    <a:pt x="4666" y="1500"/>
                    <a:pt x="4563" y="1500"/>
                  </a:cubicBezTo>
                  <a:lnTo>
                    <a:pt x="3500" y="1500"/>
                  </a:lnTo>
                  <a:lnTo>
                    <a:pt x="3500" y="438"/>
                  </a:lnTo>
                  <a:cubicBezTo>
                    <a:pt x="3500" y="335"/>
                    <a:pt x="3415" y="250"/>
                    <a:pt x="3313" y="250"/>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71" name="AutoShape 31">
              <a:extLst>
                <a:ext uri="{FF2B5EF4-FFF2-40B4-BE49-F238E27FC236}">
                  <a16:creationId xmlns:a16="http://schemas.microsoft.com/office/drawing/2014/main" id="{0ECC4A5C-7EFC-48C4-94CE-A574A791562D}"/>
                </a:ext>
              </a:extLst>
            </p:cNvPr>
            <p:cNvSpPr>
              <a:spLocks noChangeAspect="1" noChangeArrowheads="1" noTextEdit="1"/>
            </p:cNvSpPr>
            <p:nvPr/>
          </p:nvSpPr>
          <p:spPr bwMode="auto">
            <a:xfrm>
              <a:off x="3467261" y="2633310"/>
              <a:ext cx="397061" cy="397061"/>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sp>
          <p:nvSpPr>
            <p:cNvPr id="72" name="Freeform 33">
              <a:extLst>
                <a:ext uri="{FF2B5EF4-FFF2-40B4-BE49-F238E27FC236}">
                  <a16:creationId xmlns:a16="http://schemas.microsoft.com/office/drawing/2014/main" id="{63850EF3-85C2-460D-A3C6-F6DD802DF406}"/>
                </a:ext>
              </a:extLst>
            </p:cNvPr>
            <p:cNvSpPr>
              <a:spLocks noEditPoints="1"/>
            </p:cNvSpPr>
            <p:nvPr/>
          </p:nvSpPr>
          <p:spPr bwMode="auto">
            <a:xfrm>
              <a:off x="3555889" y="2653872"/>
              <a:ext cx="218384" cy="354519"/>
            </a:xfrm>
            <a:custGeom>
              <a:avLst/>
              <a:gdLst>
                <a:gd name="T0" fmla="*/ 2500 w 4000"/>
                <a:gd name="T1" fmla="*/ 750 h 6500"/>
                <a:gd name="T2" fmla="*/ 3500 w 4000"/>
                <a:gd name="T3" fmla="*/ 750 h 6500"/>
                <a:gd name="T4" fmla="*/ 3500 w 4000"/>
                <a:gd name="T5" fmla="*/ 1250 h 6500"/>
                <a:gd name="T6" fmla="*/ 2500 w 4000"/>
                <a:gd name="T7" fmla="*/ 1250 h 6500"/>
                <a:gd name="T8" fmla="*/ 2500 w 4000"/>
                <a:gd name="T9" fmla="*/ 750 h 6500"/>
                <a:gd name="T10" fmla="*/ 0 w 4000"/>
                <a:gd name="T11" fmla="*/ 6500 h 6500"/>
                <a:gd name="T12" fmla="*/ 0 w 4000"/>
                <a:gd name="T13" fmla="*/ 375 h 6500"/>
                <a:gd name="T14" fmla="*/ 375 w 4000"/>
                <a:gd name="T15" fmla="*/ 0 h 6500"/>
                <a:gd name="T16" fmla="*/ 3625 w 4000"/>
                <a:gd name="T17" fmla="*/ 0 h 6500"/>
                <a:gd name="T18" fmla="*/ 4000 w 4000"/>
                <a:gd name="T19" fmla="*/ 375 h 6500"/>
                <a:gd name="T20" fmla="*/ 4000 w 4000"/>
                <a:gd name="T21" fmla="*/ 6500 h 6500"/>
                <a:gd name="T22" fmla="*/ 0 w 4000"/>
                <a:gd name="T23" fmla="*/ 6500 h 6500"/>
                <a:gd name="T24" fmla="*/ 250 w 4000"/>
                <a:gd name="T25" fmla="*/ 6250 h 6500"/>
                <a:gd name="T26" fmla="*/ 3750 w 4000"/>
                <a:gd name="T27" fmla="*/ 6250 h 6500"/>
                <a:gd name="T28" fmla="*/ 3750 w 4000"/>
                <a:gd name="T29" fmla="*/ 375 h 6500"/>
                <a:gd name="T30" fmla="*/ 3625 w 4000"/>
                <a:gd name="T31" fmla="*/ 250 h 6500"/>
                <a:gd name="T32" fmla="*/ 375 w 4000"/>
                <a:gd name="T33" fmla="*/ 250 h 6500"/>
                <a:gd name="T34" fmla="*/ 250 w 4000"/>
                <a:gd name="T35" fmla="*/ 375 h 6500"/>
                <a:gd name="T36" fmla="*/ 250 w 4000"/>
                <a:gd name="T37" fmla="*/ 6250 h 6500"/>
                <a:gd name="T38" fmla="*/ 500 w 4000"/>
                <a:gd name="T39" fmla="*/ 2750 h 6500"/>
                <a:gd name="T40" fmla="*/ 500 w 4000"/>
                <a:gd name="T41" fmla="*/ 1750 h 6500"/>
                <a:gd name="T42" fmla="*/ 3500 w 4000"/>
                <a:gd name="T43" fmla="*/ 1750 h 6500"/>
                <a:gd name="T44" fmla="*/ 3500 w 4000"/>
                <a:gd name="T45" fmla="*/ 2750 h 6500"/>
                <a:gd name="T46" fmla="*/ 3250 w 4000"/>
                <a:gd name="T47" fmla="*/ 2750 h 6500"/>
                <a:gd name="T48" fmla="*/ 3250 w 4000"/>
                <a:gd name="T49" fmla="*/ 2000 h 6500"/>
                <a:gd name="T50" fmla="*/ 750 w 4000"/>
                <a:gd name="T51" fmla="*/ 2000 h 6500"/>
                <a:gd name="T52" fmla="*/ 750 w 4000"/>
                <a:gd name="T53" fmla="*/ 2750 h 6500"/>
                <a:gd name="T54" fmla="*/ 500 w 4000"/>
                <a:gd name="T55" fmla="*/ 2750 h 6500"/>
                <a:gd name="T56" fmla="*/ 500 w 4000"/>
                <a:gd name="T57" fmla="*/ 4250 h 6500"/>
                <a:gd name="T58" fmla="*/ 500 w 4000"/>
                <a:gd name="T59" fmla="*/ 3250 h 6500"/>
                <a:gd name="T60" fmla="*/ 3500 w 4000"/>
                <a:gd name="T61" fmla="*/ 3250 h 6500"/>
                <a:gd name="T62" fmla="*/ 3500 w 4000"/>
                <a:gd name="T63" fmla="*/ 4250 h 6500"/>
                <a:gd name="T64" fmla="*/ 3250 w 4000"/>
                <a:gd name="T65" fmla="*/ 4250 h 6500"/>
                <a:gd name="T66" fmla="*/ 3250 w 4000"/>
                <a:gd name="T67" fmla="*/ 3500 h 6500"/>
                <a:gd name="T68" fmla="*/ 750 w 4000"/>
                <a:gd name="T69" fmla="*/ 3500 h 6500"/>
                <a:gd name="T70" fmla="*/ 750 w 4000"/>
                <a:gd name="T71" fmla="*/ 4250 h 6500"/>
                <a:gd name="T72" fmla="*/ 500 w 4000"/>
                <a:gd name="T73" fmla="*/ 4250 h 6500"/>
                <a:gd name="T74" fmla="*/ 500 w 4000"/>
                <a:gd name="T75" fmla="*/ 5750 h 6500"/>
                <a:gd name="T76" fmla="*/ 500 w 4000"/>
                <a:gd name="T77" fmla="*/ 4750 h 6500"/>
                <a:gd name="T78" fmla="*/ 3500 w 4000"/>
                <a:gd name="T79" fmla="*/ 4750 h 6500"/>
                <a:gd name="T80" fmla="*/ 3500 w 4000"/>
                <a:gd name="T81" fmla="*/ 5750 h 6500"/>
                <a:gd name="T82" fmla="*/ 3250 w 4000"/>
                <a:gd name="T83" fmla="*/ 5750 h 6500"/>
                <a:gd name="T84" fmla="*/ 3250 w 4000"/>
                <a:gd name="T85" fmla="*/ 5000 h 6500"/>
                <a:gd name="T86" fmla="*/ 750 w 4000"/>
                <a:gd name="T87" fmla="*/ 5000 h 6500"/>
                <a:gd name="T88" fmla="*/ 750 w 4000"/>
                <a:gd name="T89" fmla="*/ 5750 h 6500"/>
                <a:gd name="T90" fmla="*/ 500 w 4000"/>
                <a:gd name="T91" fmla="*/ 575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6500">
                  <a:moveTo>
                    <a:pt x="2500" y="750"/>
                  </a:moveTo>
                  <a:lnTo>
                    <a:pt x="3500" y="750"/>
                  </a:lnTo>
                  <a:lnTo>
                    <a:pt x="3500" y="1250"/>
                  </a:lnTo>
                  <a:lnTo>
                    <a:pt x="2500" y="1250"/>
                  </a:lnTo>
                  <a:lnTo>
                    <a:pt x="2500" y="750"/>
                  </a:lnTo>
                  <a:close/>
                  <a:moveTo>
                    <a:pt x="0" y="6500"/>
                  </a:moveTo>
                  <a:lnTo>
                    <a:pt x="0" y="375"/>
                  </a:lnTo>
                  <a:cubicBezTo>
                    <a:pt x="0" y="169"/>
                    <a:pt x="169" y="0"/>
                    <a:pt x="375" y="0"/>
                  </a:cubicBezTo>
                  <a:lnTo>
                    <a:pt x="3625" y="0"/>
                  </a:lnTo>
                  <a:cubicBezTo>
                    <a:pt x="3831" y="0"/>
                    <a:pt x="4000" y="169"/>
                    <a:pt x="4000" y="375"/>
                  </a:cubicBezTo>
                  <a:lnTo>
                    <a:pt x="4000" y="6500"/>
                  </a:lnTo>
                  <a:lnTo>
                    <a:pt x="0" y="6500"/>
                  </a:lnTo>
                  <a:close/>
                  <a:moveTo>
                    <a:pt x="250" y="6250"/>
                  </a:moveTo>
                  <a:lnTo>
                    <a:pt x="3750" y="6250"/>
                  </a:lnTo>
                  <a:lnTo>
                    <a:pt x="3750" y="375"/>
                  </a:lnTo>
                  <a:cubicBezTo>
                    <a:pt x="3750" y="306"/>
                    <a:pt x="3694" y="250"/>
                    <a:pt x="3625" y="250"/>
                  </a:cubicBezTo>
                  <a:lnTo>
                    <a:pt x="375" y="250"/>
                  </a:lnTo>
                  <a:cubicBezTo>
                    <a:pt x="306" y="250"/>
                    <a:pt x="250" y="306"/>
                    <a:pt x="250" y="375"/>
                  </a:cubicBezTo>
                  <a:lnTo>
                    <a:pt x="250" y="6250"/>
                  </a:lnTo>
                  <a:close/>
                  <a:moveTo>
                    <a:pt x="500" y="2750"/>
                  </a:moveTo>
                  <a:lnTo>
                    <a:pt x="500" y="1750"/>
                  </a:lnTo>
                  <a:lnTo>
                    <a:pt x="3500" y="1750"/>
                  </a:lnTo>
                  <a:lnTo>
                    <a:pt x="3500" y="2750"/>
                  </a:lnTo>
                  <a:lnTo>
                    <a:pt x="3250" y="2750"/>
                  </a:lnTo>
                  <a:lnTo>
                    <a:pt x="3250" y="2000"/>
                  </a:lnTo>
                  <a:lnTo>
                    <a:pt x="750" y="2000"/>
                  </a:lnTo>
                  <a:lnTo>
                    <a:pt x="750" y="2750"/>
                  </a:lnTo>
                  <a:lnTo>
                    <a:pt x="500" y="2750"/>
                  </a:lnTo>
                  <a:close/>
                  <a:moveTo>
                    <a:pt x="500" y="4250"/>
                  </a:moveTo>
                  <a:lnTo>
                    <a:pt x="500" y="3250"/>
                  </a:lnTo>
                  <a:lnTo>
                    <a:pt x="3500" y="3250"/>
                  </a:lnTo>
                  <a:lnTo>
                    <a:pt x="3500" y="4250"/>
                  </a:lnTo>
                  <a:lnTo>
                    <a:pt x="3250" y="4250"/>
                  </a:lnTo>
                  <a:lnTo>
                    <a:pt x="3250" y="3500"/>
                  </a:lnTo>
                  <a:lnTo>
                    <a:pt x="750" y="3500"/>
                  </a:lnTo>
                  <a:lnTo>
                    <a:pt x="750" y="4250"/>
                  </a:lnTo>
                  <a:lnTo>
                    <a:pt x="500" y="4250"/>
                  </a:lnTo>
                  <a:close/>
                  <a:moveTo>
                    <a:pt x="500" y="5750"/>
                  </a:moveTo>
                  <a:lnTo>
                    <a:pt x="500" y="4750"/>
                  </a:lnTo>
                  <a:lnTo>
                    <a:pt x="3500" y="4750"/>
                  </a:lnTo>
                  <a:lnTo>
                    <a:pt x="3500" y="5750"/>
                  </a:lnTo>
                  <a:lnTo>
                    <a:pt x="3250" y="5750"/>
                  </a:lnTo>
                  <a:lnTo>
                    <a:pt x="3250" y="5000"/>
                  </a:lnTo>
                  <a:lnTo>
                    <a:pt x="750" y="5000"/>
                  </a:lnTo>
                  <a:lnTo>
                    <a:pt x="750" y="5750"/>
                  </a:lnTo>
                  <a:lnTo>
                    <a:pt x="500" y="57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74295" tIns="37148" rIns="74295" bIns="37148" numCol="1" anchor="t" anchorCtr="0" compatLnSpc="1">
              <a:prstTxWarp prst="textNoShape">
                <a:avLst/>
              </a:prstTxWarp>
            </a:bodyPr>
            <a:lstStyle/>
            <a:p>
              <a:endParaRPr lang="en-GB" sz="1493" dirty="0"/>
            </a:p>
          </p:txBody>
        </p:sp>
        <p:cxnSp>
          <p:nvCxnSpPr>
            <p:cNvPr id="73" name="Elbow Connector 126">
              <a:extLst>
                <a:ext uri="{FF2B5EF4-FFF2-40B4-BE49-F238E27FC236}">
                  <a16:creationId xmlns:a16="http://schemas.microsoft.com/office/drawing/2014/main" id="{104C31FC-1F54-45CA-B8CB-08A52066E696}"/>
                </a:ext>
              </a:extLst>
            </p:cNvPr>
            <p:cNvCxnSpPr>
              <a:endCxn id="41" idx="0"/>
            </p:cNvCxnSpPr>
            <p:nvPr/>
          </p:nvCxnSpPr>
          <p:spPr>
            <a:xfrm rot="16200000" flipH="1">
              <a:off x="1634492" y="1616131"/>
              <a:ext cx="161915" cy="1227454"/>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127">
              <a:extLst>
                <a:ext uri="{FF2B5EF4-FFF2-40B4-BE49-F238E27FC236}">
                  <a16:creationId xmlns:a16="http://schemas.microsoft.com/office/drawing/2014/main" id="{0E22F726-55F1-459E-86ED-673E13496FA3}"/>
                </a:ext>
              </a:extLst>
            </p:cNvPr>
            <p:cNvCxnSpPr>
              <a:endCxn id="41" idx="0"/>
            </p:cNvCxnSpPr>
            <p:nvPr/>
          </p:nvCxnSpPr>
          <p:spPr>
            <a:xfrm rot="5400000">
              <a:off x="2337194" y="2141074"/>
              <a:ext cx="161725" cy="1777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128">
              <a:extLst>
                <a:ext uri="{FF2B5EF4-FFF2-40B4-BE49-F238E27FC236}">
                  <a16:creationId xmlns:a16="http://schemas.microsoft.com/office/drawing/2014/main" id="{E216B90B-390E-4208-9114-017C1ECB021D}"/>
                </a:ext>
              </a:extLst>
            </p:cNvPr>
            <p:cNvCxnSpPr>
              <a:endCxn id="42" idx="0"/>
            </p:cNvCxnSpPr>
            <p:nvPr/>
          </p:nvCxnSpPr>
          <p:spPr>
            <a:xfrm rot="5400000">
              <a:off x="4054415" y="1754414"/>
              <a:ext cx="162895" cy="95224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Elbow Connector 129">
              <a:extLst>
                <a:ext uri="{FF2B5EF4-FFF2-40B4-BE49-F238E27FC236}">
                  <a16:creationId xmlns:a16="http://schemas.microsoft.com/office/drawing/2014/main" id="{99CE8BA1-1B75-444E-95DE-E0EA7EA5A82D}"/>
                </a:ext>
              </a:extLst>
            </p:cNvPr>
            <p:cNvCxnSpPr>
              <a:endCxn id="42" idx="0"/>
            </p:cNvCxnSpPr>
            <p:nvPr/>
          </p:nvCxnSpPr>
          <p:spPr>
            <a:xfrm rot="5400000">
              <a:off x="3703143" y="2105687"/>
              <a:ext cx="162895" cy="24970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Elbow Connector 130">
              <a:extLst>
                <a:ext uri="{FF2B5EF4-FFF2-40B4-BE49-F238E27FC236}">
                  <a16:creationId xmlns:a16="http://schemas.microsoft.com/office/drawing/2014/main" id="{BA50B815-2E07-405C-BE0F-9E5BCC6ADDA0}"/>
                </a:ext>
              </a:extLst>
            </p:cNvPr>
            <p:cNvCxnSpPr>
              <a:endCxn id="41" idx="0"/>
            </p:cNvCxnSpPr>
            <p:nvPr/>
          </p:nvCxnSpPr>
          <p:spPr>
            <a:xfrm rot="5400000">
              <a:off x="2688466" y="1789803"/>
              <a:ext cx="161725" cy="88030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Elbow Connector 131">
              <a:extLst>
                <a:ext uri="{FF2B5EF4-FFF2-40B4-BE49-F238E27FC236}">
                  <a16:creationId xmlns:a16="http://schemas.microsoft.com/office/drawing/2014/main" id="{2FDC30E7-7D9E-4032-A8D7-F4F9A15BA95F}"/>
                </a:ext>
              </a:extLst>
            </p:cNvPr>
            <p:cNvCxnSpPr>
              <a:endCxn id="41" idx="0"/>
            </p:cNvCxnSpPr>
            <p:nvPr/>
          </p:nvCxnSpPr>
          <p:spPr>
            <a:xfrm rot="16200000" flipH="1">
              <a:off x="1985921" y="1967561"/>
              <a:ext cx="161725" cy="52478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Elbow Connector 133">
              <a:extLst>
                <a:ext uri="{FF2B5EF4-FFF2-40B4-BE49-F238E27FC236}">
                  <a16:creationId xmlns:a16="http://schemas.microsoft.com/office/drawing/2014/main" id="{4CDFB74A-F3C6-4CE1-8B0E-7BB90B1A3BB1}"/>
                </a:ext>
              </a:extLst>
            </p:cNvPr>
            <p:cNvCxnSpPr>
              <a:stCxn id="53" idx="2"/>
            </p:cNvCxnSpPr>
            <p:nvPr/>
          </p:nvCxnSpPr>
          <p:spPr>
            <a:xfrm rot="5400000">
              <a:off x="5485624" y="3358544"/>
              <a:ext cx="167228" cy="14099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Elbow Connector 134">
              <a:extLst>
                <a:ext uri="{FF2B5EF4-FFF2-40B4-BE49-F238E27FC236}">
                  <a16:creationId xmlns:a16="http://schemas.microsoft.com/office/drawing/2014/main" id="{4E02BB6D-2F30-4A9D-8741-D22BC241A3F6}"/>
                </a:ext>
              </a:extLst>
            </p:cNvPr>
            <p:cNvCxnSpPr>
              <a:stCxn id="40" idx="2"/>
            </p:cNvCxnSpPr>
            <p:nvPr/>
          </p:nvCxnSpPr>
          <p:spPr>
            <a:xfrm rot="16200000" flipH="1">
              <a:off x="4418202" y="3219708"/>
              <a:ext cx="167228" cy="41866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613E7C6-4CA1-4789-BC53-AB3E3D63CD9E}"/>
                </a:ext>
              </a:extLst>
            </p:cNvPr>
            <p:cNvSpPr txBox="1"/>
            <p:nvPr/>
          </p:nvSpPr>
          <p:spPr>
            <a:xfrm>
              <a:off x="7834099" y="1932641"/>
              <a:ext cx="588955" cy="21645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solidFill>
                    <a:schemeClr val="bg1"/>
                  </a:solidFill>
                </a:rPr>
                <a:t>Models</a:t>
              </a:r>
            </a:p>
          </p:txBody>
        </p:sp>
        <p:cxnSp>
          <p:nvCxnSpPr>
            <p:cNvPr id="82" name="Elbow Connector 140">
              <a:extLst>
                <a:ext uri="{FF2B5EF4-FFF2-40B4-BE49-F238E27FC236}">
                  <a16:creationId xmlns:a16="http://schemas.microsoft.com/office/drawing/2014/main" id="{24BAB49C-A344-4A25-B8D2-E968FAA8D644}"/>
                </a:ext>
              </a:extLst>
            </p:cNvPr>
            <p:cNvCxnSpPr>
              <a:endCxn id="54" idx="0"/>
            </p:cNvCxnSpPr>
            <p:nvPr/>
          </p:nvCxnSpPr>
          <p:spPr>
            <a:xfrm rot="5400000">
              <a:off x="6416782" y="2033812"/>
              <a:ext cx="183688" cy="41424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EAE28FE6-20A5-46F2-B181-06715565B6E7}"/>
                </a:ext>
              </a:extLst>
            </p:cNvPr>
            <p:cNvSpPr txBox="1"/>
            <p:nvPr/>
          </p:nvSpPr>
          <p:spPr>
            <a:xfrm>
              <a:off x="2874328" y="1897595"/>
              <a:ext cx="661690" cy="251497"/>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t>Annotation</a:t>
              </a:r>
            </a:p>
            <a:p>
              <a:r>
                <a:rPr lang="en-GB" sz="650" dirty="0"/>
                <a:t>Tools</a:t>
              </a:r>
            </a:p>
          </p:txBody>
        </p:sp>
        <p:sp>
          <p:nvSpPr>
            <p:cNvPr id="84" name="TextBox 83">
              <a:extLst>
                <a:ext uri="{FF2B5EF4-FFF2-40B4-BE49-F238E27FC236}">
                  <a16:creationId xmlns:a16="http://schemas.microsoft.com/office/drawing/2014/main" id="{12886F27-8D1B-4258-9A7E-402DADE61810}"/>
                </a:ext>
              </a:extLst>
            </p:cNvPr>
            <p:cNvSpPr txBox="1"/>
            <p:nvPr/>
          </p:nvSpPr>
          <p:spPr>
            <a:xfrm>
              <a:off x="5023922" y="1932641"/>
              <a:ext cx="588955" cy="21645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t>Models</a:t>
              </a:r>
            </a:p>
          </p:txBody>
        </p:sp>
        <p:cxnSp>
          <p:nvCxnSpPr>
            <p:cNvPr id="85" name="Elbow Connector 158">
              <a:extLst>
                <a:ext uri="{FF2B5EF4-FFF2-40B4-BE49-F238E27FC236}">
                  <a16:creationId xmlns:a16="http://schemas.microsoft.com/office/drawing/2014/main" id="{74244258-37BE-455E-B253-E5EE027EEF2D}"/>
                </a:ext>
              </a:extLst>
            </p:cNvPr>
            <p:cNvCxnSpPr>
              <a:endCxn id="41" idx="0"/>
            </p:cNvCxnSpPr>
            <p:nvPr/>
          </p:nvCxnSpPr>
          <p:spPr>
            <a:xfrm rot="16200000" flipH="1">
              <a:off x="1985921" y="1967561"/>
              <a:ext cx="161725" cy="52478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Elbow Connector 160">
              <a:extLst>
                <a:ext uri="{FF2B5EF4-FFF2-40B4-BE49-F238E27FC236}">
                  <a16:creationId xmlns:a16="http://schemas.microsoft.com/office/drawing/2014/main" id="{7B37AF37-72C5-40E4-8732-EF1ED091A58F}"/>
                </a:ext>
              </a:extLst>
            </p:cNvPr>
            <p:cNvCxnSpPr>
              <a:endCxn id="54" idx="0"/>
            </p:cNvCxnSpPr>
            <p:nvPr/>
          </p:nvCxnSpPr>
          <p:spPr>
            <a:xfrm rot="5400000">
              <a:off x="6768054" y="1682541"/>
              <a:ext cx="183688" cy="111678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70D5322-7A95-41E4-A016-DC37C861AB7E}"/>
                </a:ext>
              </a:extLst>
            </p:cNvPr>
            <p:cNvSpPr txBox="1"/>
            <p:nvPr/>
          </p:nvSpPr>
          <p:spPr>
            <a:xfrm>
              <a:off x="715186" y="1884662"/>
              <a:ext cx="759930" cy="264239"/>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200">
                  <a:solidFill>
                    <a:schemeClr val="tx1"/>
                  </a:solidFill>
                </a:defRPr>
              </a:lvl1pPr>
            </a:lstStyle>
            <a:p>
              <a:r>
                <a:rPr lang="en-GB" sz="650" dirty="0"/>
                <a:t>ML</a:t>
              </a:r>
            </a:p>
            <a:p>
              <a:r>
                <a:rPr lang="en-GB" sz="650" dirty="0"/>
                <a:t>Frameworks</a:t>
              </a:r>
            </a:p>
          </p:txBody>
        </p:sp>
        <p:cxnSp>
          <p:nvCxnSpPr>
            <p:cNvPr id="88" name="Elbow Connector 164">
              <a:extLst>
                <a:ext uri="{FF2B5EF4-FFF2-40B4-BE49-F238E27FC236}">
                  <a16:creationId xmlns:a16="http://schemas.microsoft.com/office/drawing/2014/main" id="{55C383CE-8323-4A2F-8897-0979524CCE9D}"/>
                </a:ext>
              </a:extLst>
            </p:cNvPr>
            <p:cNvCxnSpPr>
              <a:endCxn id="54" idx="0"/>
            </p:cNvCxnSpPr>
            <p:nvPr/>
          </p:nvCxnSpPr>
          <p:spPr>
            <a:xfrm rot="5400000">
              <a:off x="7119327" y="1331267"/>
              <a:ext cx="183688" cy="181933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900B482-D681-42CB-A513-708579710AEE}"/>
                </a:ext>
              </a:extLst>
            </p:cNvPr>
            <p:cNvSpPr txBox="1"/>
            <p:nvPr/>
          </p:nvSpPr>
          <p:spPr>
            <a:xfrm>
              <a:off x="5684901" y="1932641"/>
              <a:ext cx="677248" cy="216450"/>
            </a:xfrm>
            <a:prstGeom prst="hexagon">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650" dirty="0">
                  <a:solidFill>
                    <a:schemeClr val="bg1"/>
                  </a:solidFill>
                </a:rPr>
                <a:t>Experiments</a:t>
              </a:r>
            </a:p>
          </p:txBody>
        </p:sp>
        <p:sp>
          <p:nvSpPr>
            <p:cNvPr id="90" name="TextBox 89">
              <a:extLst>
                <a:ext uri="{FF2B5EF4-FFF2-40B4-BE49-F238E27FC236}">
                  <a16:creationId xmlns:a16="http://schemas.microsoft.com/office/drawing/2014/main" id="{B1012A5B-C3D2-4D0E-AFB6-2E8C8A0AB4C9}"/>
                </a:ext>
              </a:extLst>
            </p:cNvPr>
            <p:cNvSpPr txBox="1"/>
            <p:nvPr/>
          </p:nvSpPr>
          <p:spPr>
            <a:xfrm>
              <a:off x="2842006" y="3512656"/>
              <a:ext cx="587925" cy="216450"/>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t>Evaluation</a:t>
              </a:r>
            </a:p>
          </p:txBody>
        </p:sp>
        <p:sp>
          <p:nvSpPr>
            <p:cNvPr id="91" name="TextBox 90">
              <a:extLst>
                <a:ext uri="{FF2B5EF4-FFF2-40B4-BE49-F238E27FC236}">
                  <a16:creationId xmlns:a16="http://schemas.microsoft.com/office/drawing/2014/main" id="{4D3B8407-40C7-492E-AB98-D2DB987BDBEE}"/>
                </a:ext>
              </a:extLst>
            </p:cNvPr>
            <p:cNvSpPr txBox="1"/>
            <p:nvPr/>
          </p:nvSpPr>
          <p:spPr>
            <a:xfrm>
              <a:off x="6779958" y="3512656"/>
              <a:ext cx="587925" cy="216450"/>
            </a:xfrm>
            <a:prstGeom prst="hexagon">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solidFill>
                    <a:schemeClr val="bg1"/>
                  </a:solidFill>
                </a:rPr>
                <a:t>Dashboards</a:t>
              </a:r>
            </a:p>
          </p:txBody>
        </p:sp>
        <p:sp>
          <p:nvSpPr>
            <p:cNvPr id="92" name="TextBox 91">
              <a:extLst>
                <a:ext uri="{FF2B5EF4-FFF2-40B4-BE49-F238E27FC236}">
                  <a16:creationId xmlns:a16="http://schemas.microsoft.com/office/drawing/2014/main" id="{E3959F58-DE4B-4E04-A022-AFC2DCF6A520}"/>
                </a:ext>
              </a:extLst>
            </p:cNvPr>
            <p:cNvSpPr txBox="1"/>
            <p:nvPr/>
          </p:nvSpPr>
          <p:spPr>
            <a:xfrm>
              <a:off x="7528370" y="3512656"/>
              <a:ext cx="658254" cy="299565"/>
            </a:xfrm>
            <a:prstGeom prst="hexagon">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solidFill>
                    <a:schemeClr val="bg1"/>
                  </a:solidFill>
                </a:rPr>
                <a:t>Re-Training</a:t>
              </a:r>
            </a:p>
            <a:p>
              <a:r>
                <a:rPr lang="en-GB" sz="650" dirty="0">
                  <a:solidFill>
                    <a:schemeClr val="bg1"/>
                  </a:solidFill>
                </a:rPr>
                <a:t>Trigger</a:t>
              </a:r>
            </a:p>
          </p:txBody>
        </p:sp>
        <p:cxnSp>
          <p:nvCxnSpPr>
            <p:cNvPr id="93" name="Elbow Connector 174">
              <a:extLst>
                <a:ext uri="{FF2B5EF4-FFF2-40B4-BE49-F238E27FC236}">
                  <a16:creationId xmlns:a16="http://schemas.microsoft.com/office/drawing/2014/main" id="{073BDF21-B524-412A-8DE8-45D3A84049F0}"/>
                </a:ext>
              </a:extLst>
            </p:cNvPr>
            <p:cNvCxnSpPr>
              <a:stCxn id="39" idx="2"/>
            </p:cNvCxnSpPr>
            <p:nvPr/>
          </p:nvCxnSpPr>
          <p:spPr>
            <a:xfrm rot="5400000">
              <a:off x="2192776" y="2713442"/>
              <a:ext cx="167228" cy="143120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51DE515-4C24-4A0E-A46F-1CD4598D10B1}"/>
                </a:ext>
              </a:extLst>
            </p:cNvPr>
            <p:cNvSpPr txBox="1"/>
            <p:nvPr/>
          </p:nvSpPr>
          <p:spPr>
            <a:xfrm>
              <a:off x="1227885" y="3512656"/>
              <a:ext cx="658257" cy="292077"/>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t>Pre</a:t>
              </a:r>
            </a:p>
            <a:p>
              <a:r>
                <a:rPr lang="en-GB" sz="650" dirty="0"/>
                <a:t>Processing</a:t>
              </a:r>
            </a:p>
          </p:txBody>
        </p:sp>
        <p:cxnSp>
          <p:nvCxnSpPr>
            <p:cNvPr id="95" name="Elbow Connector 181">
              <a:extLst>
                <a:ext uri="{FF2B5EF4-FFF2-40B4-BE49-F238E27FC236}">
                  <a16:creationId xmlns:a16="http://schemas.microsoft.com/office/drawing/2014/main" id="{531DA31F-05B5-44EE-8528-E2D47CC0CBD0}"/>
                </a:ext>
              </a:extLst>
            </p:cNvPr>
            <p:cNvCxnSpPr>
              <a:stCxn id="24" idx="2"/>
            </p:cNvCxnSpPr>
            <p:nvPr/>
          </p:nvCxnSpPr>
          <p:spPr>
            <a:xfrm rot="16200000" flipH="1">
              <a:off x="7346629" y="2995195"/>
              <a:ext cx="140666" cy="89425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4D586F8-3F8A-4AE3-80BA-D7B8A211E2BF}"/>
                </a:ext>
              </a:extLst>
            </p:cNvPr>
            <p:cNvSpPr txBox="1"/>
            <p:nvPr/>
          </p:nvSpPr>
          <p:spPr>
            <a:xfrm>
              <a:off x="4339305" y="3512656"/>
              <a:ext cx="762343" cy="299568"/>
            </a:xfrm>
            <a:prstGeom prst="hexagon">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solidFill>
                    <a:schemeClr val="bg1"/>
                  </a:solidFill>
                </a:rPr>
                <a:t>Scalable</a:t>
              </a:r>
            </a:p>
            <a:p>
              <a:r>
                <a:rPr lang="en-GB" sz="650" dirty="0">
                  <a:solidFill>
                    <a:schemeClr val="bg1"/>
                  </a:solidFill>
                </a:rPr>
                <a:t>Infrastructure</a:t>
              </a:r>
            </a:p>
          </p:txBody>
        </p:sp>
        <p:cxnSp>
          <p:nvCxnSpPr>
            <p:cNvPr id="97" name="Elbow Connector 190">
              <a:extLst>
                <a:ext uri="{FF2B5EF4-FFF2-40B4-BE49-F238E27FC236}">
                  <a16:creationId xmlns:a16="http://schemas.microsoft.com/office/drawing/2014/main" id="{12420B37-00BF-4F20-BD34-C6C64F01A971}"/>
                </a:ext>
              </a:extLst>
            </p:cNvPr>
            <p:cNvCxnSpPr>
              <a:stCxn id="40" idx="2"/>
            </p:cNvCxnSpPr>
            <p:nvPr/>
          </p:nvCxnSpPr>
          <p:spPr>
            <a:xfrm rot="5400000">
              <a:off x="4024408" y="3244581"/>
              <a:ext cx="167228" cy="36892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Elbow Connector 193">
              <a:extLst>
                <a:ext uri="{FF2B5EF4-FFF2-40B4-BE49-F238E27FC236}">
                  <a16:creationId xmlns:a16="http://schemas.microsoft.com/office/drawing/2014/main" id="{57B49CCF-53FA-4D99-A6EF-97C6F6FF12B9}"/>
                </a:ext>
              </a:extLst>
            </p:cNvPr>
            <p:cNvCxnSpPr>
              <a:stCxn id="53" idx="2"/>
            </p:cNvCxnSpPr>
            <p:nvPr/>
          </p:nvCxnSpPr>
          <p:spPr>
            <a:xfrm rot="16200000" flipH="1">
              <a:off x="5879419" y="3105744"/>
              <a:ext cx="167228" cy="64659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8CBCAE-3F13-4DAC-A411-C2A39E959967}"/>
                </a:ext>
              </a:extLst>
            </p:cNvPr>
            <p:cNvSpPr txBox="1"/>
            <p:nvPr/>
          </p:nvSpPr>
          <p:spPr>
            <a:xfrm>
              <a:off x="1999854" y="3512656"/>
              <a:ext cx="698172" cy="315121"/>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t>Continuous</a:t>
              </a:r>
            </a:p>
            <a:p>
              <a:r>
                <a:rPr lang="en-GB" sz="650" dirty="0"/>
                <a:t>Training (CT)</a:t>
              </a:r>
            </a:p>
          </p:txBody>
        </p:sp>
        <p:cxnSp>
          <p:nvCxnSpPr>
            <p:cNvPr id="100" name="Elbow Connector 204">
              <a:extLst>
                <a:ext uri="{FF2B5EF4-FFF2-40B4-BE49-F238E27FC236}">
                  <a16:creationId xmlns:a16="http://schemas.microsoft.com/office/drawing/2014/main" id="{47A6EFEA-3FBB-4EE1-8570-A181C36B999A}"/>
                </a:ext>
              </a:extLst>
            </p:cNvPr>
            <p:cNvCxnSpPr>
              <a:endCxn id="39" idx="2"/>
            </p:cNvCxnSpPr>
            <p:nvPr/>
          </p:nvCxnSpPr>
          <p:spPr>
            <a:xfrm rot="5400000" flipH="1" flipV="1">
              <a:off x="2586571" y="3107238"/>
              <a:ext cx="167228" cy="64361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Elbow Connector 205">
              <a:extLst>
                <a:ext uri="{FF2B5EF4-FFF2-40B4-BE49-F238E27FC236}">
                  <a16:creationId xmlns:a16="http://schemas.microsoft.com/office/drawing/2014/main" id="{4A67CEAB-C774-46F9-ABA0-FF8CF7219EF3}"/>
                </a:ext>
              </a:extLst>
            </p:cNvPr>
            <p:cNvCxnSpPr>
              <a:stCxn id="39" idx="2"/>
            </p:cNvCxnSpPr>
            <p:nvPr/>
          </p:nvCxnSpPr>
          <p:spPr>
            <a:xfrm rot="16200000" flipH="1">
              <a:off x="2980366" y="3357052"/>
              <a:ext cx="167228" cy="14397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Elbow Connector 235">
              <a:extLst>
                <a:ext uri="{FF2B5EF4-FFF2-40B4-BE49-F238E27FC236}">
                  <a16:creationId xmlns:a16="http://schemas.microsoft.com/office/drawing/2014/main" id="{41D92CC1-2027-4CB1-A027-ED324DBB1C55}"/>
                </a:ext>
              </a:extLst>
            </p:cNvPr>
            <p:cNvCxnSpPr>
              <a:endCxn id="42" idx="0"/>
            </p:cNvCxnSpPr>
            <p:nvPr/>
          </p:nvCxnSpPr>
          <p:spPr>
            <a:xfrm rot="5400000">
              <a:off x="4405687" y="1403143"/>
              <a:ext cx="162895" cy="165479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Elbow Connector 357">
              <a:extLst>
                <a:ext uri="{FF2B5EF4-FFF2-40B4-BE49-F238E27FC236}">
                  <a16:creationId xmlns:a16="http://schemas.microsoft.com/office/drawing/2014/main" id="{F032EF1D-A9CE-42D1-8C96-C72F704060E4}"/>
                </a:ext>
              </a:extLst>
            </p:cNvPr>
            <p:cNvCxnSpPr>
              <a:stCxn id="24" idx="2"/>
            </p:cNvCxnSpPr>
            <p:nvPr/>
          </p:nvCxnSpPr>
          <p:spPr>
            <a:xfrm rot="16200000" flipH="1">
              <a:off x="6952835" y="3388990"/>
              <a:ext cx="140666" cy="1066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DA37470-7317-447D-A20F-90DCB978928B}"/>
                </a:ext>
              </a:extLst>
            </p:cNvPr>
            <p:cNvSpPr txBox="1"/>
            <p:nvPr/>
          </p:nvSpPr>
          <p:spPr>
            <a:xfrm>
              <a:off x="3619928" y="3512656"/>
              <a:ext cx="613172" cy="276319"/>
            </a:xfrm>
            <a:prstGeom prst="hexagon">
              <a:avLst/>
            </a:pr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8507" tIns="58507" rIns="58507" bIns="58507"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650" dirty="0"/>
                <a:t>Hyper</a:t>
              </a:r>
            </a:p>
            <a:p>
              <a:r>
                <a:rPr lang="en-GB" sz="650" dirty="0"/>
                <a:t>Parameter</a:t>
              </a:r>
            </a:p>
          </p:txBody>
        </p:sp>
        <p:cxnSp>
          <p:nvCxnSpPr>
            <p:cNvPr id="105" name="Elbow Connector 425">
              <a:extLst>
                <a:ext uri="{FF2B5EF4-FFF2-40B4-BE49-F238E27FC236}">
                  <a16:creationId xmlns:a16="http://schemas.microsoft.com/office/drawing/2014/main" id="{919B007A-DAD4-4223-B57E-4495B15F756C}"/>
                </a:ext>
              </a:extLst>
            </p:cNvPr>
            <p:cNvCxnSpPr>
              <a:endCxn id="43" idx="0"/>
            </p:cNvCxnSpPr>
            <p:nvPr/>
          </p:nvCxnSpPr>
          <p:spPr>
            <a:xfrm rot="5400000">
              <a:off x="5405907" y="1698195"/>
              <a:ext cx="164140" cy="1065934"/>
            </a:xfrm>
            <a:prstGeom prst="bentConnector3">
              <a:avLst>
                <a:gd name="adj1" fmla="val 7640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box_subtitle">
            <a:extLst>
              <a:ext uri="{FF2B5EF4-FFF2-40B4-BE49-F238E27FC236}">
                <a16:creationId xmlns:a16="http://schemas.microsoft.com/office/drawing/2014/main" id="{87265976-4CAD-4D54-9FEA-20247101045A}"/>
              </a:ext>
            </a:extLst>
          </p:cNvPr>
          <p:cNvSpPr txBox="1"/>
          <p:nvPr/>
        </p:nvSpPr>
        <p:spPr bwMode="gray">
          <a:xfrm>
            <a:off x="266700" y="1270000"/>
            <a:ext cx="2954780" cy="430887"/>
          </a:xfrm>
          <a:prstGeom prst="rect">
            <a:avLst/>
          </a:prstGeom>
          <a:noFill/>
        </p:spPr>
        <p:txBody>
          <a:bodyPr vert="horz" wrap="square" lIns="0" tIns="0" rIns="0" bIns="0" rtlCol="0" anchor="t">
            <a:noAutofit/>
          </a:bodyPr>
          <a:lstStyle/>
          <a:p>
            <a:r>
              <a:rPr lang="en-GB" sz="1400" dirty="0">
                <a:solidFill>
                  <a:schemeClr val="accent1"/>
                </a:solidFill>
                <a:latin typeface="Roboto" panose="02000000000000000000" pitchFamily="2" charset="0"/>
              </a:rPr>
              <a:t>Overview</a:t>
            </a:r>
          </a:p>
        </p:txBody>
      </p:sp>
      <p:sp>
        <p:nvSpPr>
          <p:cNvPr id="138" name="box_subtitle">
            <a:extLst>
              <a:ext uri="{FF2B5EF4-FFF2-40B4-BE49-F238E27FC236}">
                <a16:creationId xmlns:a16="http://schemas.microsoft.com/office/drawing/2014/main" id="{F501C364-6F98-415E-B1A2-8D37D15AA96B}"/>
              </a:ext>
            </a:extLst>
          </p:cNvPr>
          <p:cNvSpPr txBox="1"/>
          <p:nvPr/>
        </p:nvSpPr>
        <p:spPr bwMode="gray">
          <a:xfrm>
            <a:off x="296776" y="3166510"/>
            <a:ext cx="2954780" cy="215444"/>
          </a:xfrm>
          <a:prstGeom prst="rect">
            <a:avLst/>
          </a:prstGeom>
          <a:noFill/>
        </p:spPr>
        <p:txBody>
          <a:bodyPr vert="horz" wrap="square" lIns="0" tIns="0" rIns="0" bIns="0" rtlCol="0" anchor="t">
            <a:noAutofit/>
          </a:bodyPr>
          <a:lstStyle/>
          <a:p>
            <a:r>
              <a:rPr lang="en-GB" sz="1400" dirty="0">
                <a:solidFill>
                  <a:schemeClr val="accent1"/>
                </a:solidFill>
                <a:latin typeface="Roboto" panose="02000000000000000000" pitchFamily="2" charset="0"/>
              </a:rPr>
              <a:t>Features</a:t>
            </a:r>
          </a:p>
        </p:txBody>
      </p:sp>
      <p:cxnSp>
        <p:nvCxnSpPr>
          <p:cNvPr id="139" name="Straight Connector 138">
            <a:extLst>
              <a:ext uri="{FF2B5EF4-FFF2-40B4-BE49-F238E27FC236}">
                <a16:creationId xmlns:a16="http://schemas.microsoft.com/office/drawing/2014/main" id="{7EE384F7-3D07-49C1-8203-F72CDB23C438}"/>
              </a:ext>
            </a:extLst>
          </p:cNvPr>
          <p:cNvCxnSpPr>
            <a:cxnSpLocks/>
          </p:cNvCxnSpPr>
          <p:nvPr/>
        </p:nvCxnSpPr>
        <p:spPr>
          <a:xfrm>
            <a:off x="3102139" y="1279811"/>
            <a:ext cx="0" cy="5002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87745D09-9D11-475A-B4EC-14002FBDFB90}"/>
              </a:ext>
            </a:extLst>
          </p:cNvPr>
          <p:cNvSpPr txBox="1"/>
          <p:nvPr/>
        </p:nvSpPr>
        <p:spPr>
          <a:xfrm>
            <a:off x="265386" y="1484673"/>
            <a:ext cx="2865920" cy="1615827"/>
          </a:xfrm>
          <a:prstGeom prst="rect">
            <a:avLst/>
          </a:prstGeom>
          <a:noFill/>
        </p:spPr>
        <p:txBody>
          <a:bodyPr wrap="square">
            <a:spAutoFit/>
          </a:bodyPr>
          <a:lstStyle/>
          <a:p>
            <a:pPr>
              <a:spcAft>
                <a:spcPts val="600"/>
              </a:spcAft>
            </a:pPr>
            <a:r>
              <a:rPr lang="en-GB" sz="1200" b="1" dirty="0"/>
              <a:t>Type: </a:t>
            </a:r>
            <a:r>
              <a:rPr lang="en-GB" sz="1200" dirty="0"/>
              <a:t>Fast-growing tracking solution</a:t>
            </a:r>
          </a:p>
          <a:p>
            <a:pPr>
              <a:spcAft>
                <a:spcPts val="600"/>
              </a:spcAft>
            </a:pPr>
            <a:r>
              <a:rPr lang="en-GB" sz="1200" b="1" dirty="0"/>
              <a:t>History: </a:t>
            </a:r>
            <a:r>
              <a:rPr lang="en-GB" sz="1200" dirty="0"/>
              <a:t>Originally developed by startup databricks, donated to the Linux foundation. Commercial version is still provided by databricks.</a:t>
            </a:r>
          </a:p>
          <a:p>
            <a:pPr>
              <a:spcAft>
                <a:spcPts val="600"/>
              </a:spcAft>
            </a:pPr>
            <a:r>
              <a:rPr lang="en-GB" sz="1200" b="1" dirty="0"/>
              <a:t>License: </a:t>
            </a:r>
            <a:r>
              <a:rPr lang="en-GB" sz="1200" dirty="0"/>
              <a:t>Apache License 2.0 (free)</a:t>
            </a:r>
          </a:p>
          <a:p>
            <a:pPr>
              <a:spcAft>
                <a:spcPts val="600"/>
              </a:spcAft>
            </a:pPr>
            <a:r>
              <a:rPr lang="en-GB" sz="1200" b="1" dirty="0"/>
              <a:t>Link: </a:t>
            </a:r>
            <a:r>
              <a:rPr lang="en-GB" sz="1200" dirty="0">
                <a:hlinkClick r:id="rId8"/>
              </a:rPr>
              <a:t>https://mlflow.org/</a:t>
            </a:r>
            <a:r>
              <a:rPr lang="en-GB" sz="1200" dirty="0"/>
              <a:t>   </a:t>
            </a:r>
          </a:p>
        </p:txBody>
      </p:sp>
      <p:sp>
        <p:nvSpPr>
          <p:cNvPr id="10" name="TextBox 9">
            <a:extLst>
              <a:ext uri="{FF2B5EF4-FFF2-40B4-BE49-F238E27FC236}">
                <a16:creationId xmlns:a16="http://schemas.microsoft.com/office/drawing/2014/main" id="{77809072-293C-4A41-9E38-5B187C493E1C}"/>
              </a:ext>
            </a:extLst>
          </p:cNvPr>
          <p:cNvSpPr txBox="1"/>
          <p:nvPr/>
        </p:nvSpPr>
        <p:spPr>
          <a:xfrm>
            <a:off x="5573640" y="3326226"/>
            <a:ext cx="1678322" cy="221845"/>
          </a:xfrm>
          <a:prstGeom prst="rect">
            <a:avLst/>
          </a:prstGeom>
          <a:solidFill>
            <a:srgbClr val="FFFFFF"/>
          </a:solidFill>
        </p:spPr>
        <p:txBody>
          <a:bodyPr vert="horz" wrap="square" lIns="0" tIns="0" rIns="0" bIns="0" rtlCol="0" anchor="t">
            <a:noAutofit/>
          </a:bodyPr>
          <a:lstStyle/>
          <a:p>
            <a:pPr algn="ctr"/>
            <a:r>
              <a:rPr lang="en-GB" sz="1400" dirty="0"/>
              <a:t>MLflow tracking UI</a:t>
            </a:r>
            <a:endParaRPr lang="en-GB" sz="1400" baseline="30000" dirty="0">
              <a:solidFill>
                <a:srgbClr val="F07D00"/>
              </a:solidFill>
            </a:endParaRPr>
          </a:p>
        </p:txBody>
      </p:sp>
      <p:pic>
        <p:nvPicPr>
          <p:cNvPr id="152" name="Picture 2" descr="MLflow eine Plattform für den Machine Learning Lifecycle">
            <a:extLst>
              <a:ext uri="{FF2B5EF4-FFF2-40B4-BE49-F238E27FC236}">
                <a16:creationId xmlns:a16="http://schemas.microsoft.com/office/drawing/2014/main" id="{668BB966-8B62-404F-8A9F-2BAEEAC71D5F}"/>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8183" b="18419"/>
          <a:stretch/>
        </p:blipFill>
        <p:spPr bwMode="auto">
          <a:xfrm>
            <a:off x="3686444" y="3015905"/>
            <a:ext cx="488745" cy="154927"/>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 descr="MLflow eine Plattform für den Machine Learning Lifecycle">
            <a:extLst>
              <a:ext uri="{FF2B5EF4-FFF2-40B4-BE49-F238E27FC236}">
                <a16:creationId xmlns:a16="http://schemas.microsoft.com/office/drawing/2014/main" id="{6179A8CD-4FA6-41EA-9AA5-9138B310CA1C}"/>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8183" b="18419"/>
          <a:stretch/>
        </p:blipFill>
        <p:spPr bwMode="auto">
          <a:xfrm>
            <a:off x="8183102" y="3034458"/>
            <a:ext cx="488745" cy="154927"/>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MLflow eine Plattform für den Machine Learning Lifecycle">
            <a:extLst>
              <a:ext uri="{FF2B5EF4-FFF2-40B4-BE49-F238E27FC236}">
                <a16:creationId xmlns:a16="http://schemas.microsoft.com/office/drawing/2014/main" id="{ACA0BE96-A75A-48A7-85C9-49113ED3693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8183" b="18419"/>
          <a:stretch/>
        </p:blipFill>
        <p:spPr bwMode="auto">
          <a:xfrm>
            <a:off x="7007974" y="1297604"/>
            <a:ext cx="488745" cy="15492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MLflow eine Plattform für den Machine Learning Lifecycle">
            <a:extLst>
              <a:ext uri="{FF2B5EF4-FFF2-40B4-BE49-F238E27FC236}">
                <a16:creationId xmlns:a16="http://schemas.microsoft.com/office/drawing/2014/main" id="{18994819-67C5-4A43-B958-6E0030744963}"/>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8183" b="18419"/>
          <a:stretch/>
        </p:blipFill>
        <p:spPr bwMode="auto">
          <a:xfrm>
            <a:off x="8710143" y="1297604"/>
            <a:ext cx="488745" cy="154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98880C1-1F59-3379-EA55-7901E8E51CE6}"/>
              </a:ext>
            </a:extLst>
          </p:cNvPr>
          <p:cNvPicPr>
            <a:picLocks noChangeAspect="1"/>
          </p:cNvPicPr>
          <p:nvPr/>
        </p:nvPicPr>
        <p:blipFill>
          <a:blip r:embed="rId9"/>
          <a:stretch>
            <a:fillRect/>
          </a:stretch>
        </p:blipFill>
        <p:spPr>
          <a:xfrm>
            <a:off x="3223732" y="3552049"/>
            <a:ext cx="6411323" cy="2689087"/>
          </a:xfrm>
          <a:prstGeom prst="rect">
            <a:avLst/>
          </a:prstGeom>
        </p:spPr>
      </p:pic>
      <p:sp>
        <p:nvSpPr>
          <p:cNvPr id="4" name="Rectangle: Rounded Corners 3">
            <a:extLst>
              <a:ext uri="{FF2B5EF4-FFF2-40B4-BE49-F238E27FC236}">
                <a16:creationId xmlns:a16="http://schemas.microsoft.com/office/drawing/2014/main" id="{E0959352-8968-9946-8385-8AE89603C31F}"/>
              </a:ext>
            </a:extLst>
          </p:cNvPr>
          <p:cNvSpPr/>
          <p:nvPr/>
        </p:nvSpPr>
        <p:spPr bwMode="gray">
          <a:xfrm>
            <a:off x="5530226" y="2784079"/>
            <a:ext cx="597083" cy="441674"/>
          </a:xfrm>
          <a:prstGeom prst="roundRect">
            <a:avLst/>
          </a:prstGeom>
          <a:noFill/>
          <a:ln w="95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dirty="0">
              <a:solidFill>
                <a:schemeClr val="tx1"/>
              </a:solidFill>
            </a:endParaRPr>
          </a:p>
        </p:txBody>
      </p:sp>
      <p:pic>
        <p:nvPicPr>
          <p:cNvPr id="5" name="Picture 2" descr="MLflow eine Plattform für den Machine Learning Lifecycle">
            <a:extLst>
              <a:ext uri="{FF2B5EF4-FFF2-40B4-BE49-F238E27FC236}">
                <a16:creationId xmlns:a16="http://schemas.microsoft.com/office/drawing/2014/main" id="{AA034332-8199-7C76-CCC6-99731E433A0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8183" b="18419"/>
          <a:stretch/>
        </p:blipFill>
        <p:spPr bwMode="auto">
          <a:xfrm>
            <a:off x="5611275" y="3022218"/>
            <a:ext cx="488745" cy="15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66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CDCB0-6FCA-F7CF-4C57-721B90ADBCE0}"/>
              </a:ext>
            </a:extLst>
          </p:cNvPr>
          <p:cNvSpPr>
            <a:spLocks noGrp="1"/>
          </p:cNvSpPr>
          <p:nvPr>
            <p:ph type="sldNum" sz="quarter" idx="11"/>
          </p:nvPr>
        </p:nvSpPr>
        <p:spPr/>
        <p:txBody>
          <a:bodyPr/>
          <a:lstStyle/>
          <a:p>
            <a:endParaRPr lang="de-DE"/>
          </a:p>
          <a:p>
            <a:fld id="{24C420F5-194C-40F2-A080-C5F3EDD89037}" type="slidenum">
              <a:rPr lang="de-DE" smtClean="0"/>
              <a:pPr/>
              <a:t>13</a:t>
            </a:fld>
            <a:endParaRPr lang="de-DE"/>
          </a:p>
        </p:txBody>
      </p:sp>
      <p:sp>
        <p:nvSpPr>
          <p:cNvPr id="3" name="Title 2">
            <a:extLst>
              <a:ext uri="{FF2B5EF4-FFF2-40B4-BE49-F238E27FC236}">
                <a16:creationId xmlns:a16="http://schemas.microsoft.com/office/drawing/2014/main" id="{BCE7280D-2C14-D547-7167-8FAB2FDD6CE2}"/>
              </a:ext>
            </a:extLst>
          </p:cNvPr>
          <p:cNvSpPr>
            <a:spLocks noGrp="1"/>
          </p:cNvSpPr>
          <p:nvPr>
            <p:ph type="title"/>
          </p:nvPr>
        </p:nvSpPr>
        <p:spPr/>
        <p:txBody>
          <a:bodyPr/>
          <a:lstStyle/>
          <a:p>
            <a:r>
              <a:rPr lang="en-GB" b="1"/>
              <a:t>Questions</a:t>
            </a:r>
          </a:p>
        </p:txBody>
      </p:sp>
      <p:sp>
        <p:nvSpPr>
          <p:cNvPr id="4" name="Footer Placeholder 3">
            <a:extLst>
              <a:ext uri="{FF2B5EF4-FFF2-40B4-BE49-F238E27FC236}">
                <a16:creationId xmlns:a16="http://schemas.microsoft.com/office/drawing/2014/main" id="{22400F10-ABE4-943C-3D96-36F55505C325}"/>
              </a:ext>
            </a:extLst>
          </p:cNvPr>
          <p:cNvSpPr>
            <a:spLocks noGrp="1"/>
          </p:cNvSpPr>
          <p:nvPr>
            <p:ph type="ftr" sz="quarter" idx="12"/>
          </p:nvPr>
        </p:nvSpPr>
        <p:spPr/>
        <p:txBody>
          <a:bodyPr/>
          <a:lstStyle/>
          <a:p>
            <a:r>
              <a:rPr lang="en-GB"/>
              <a:t>© 2024 d-fine</a:t>
            </a:r>
          </a:p>
        </p:txBody>
      </p:sp>
      <p:grpSp>
        <p:nvGrpSpPr>
          <p:cNvPr id="8" name="Group 7">
            <a:extLst>
              <a:ext uri="{FF2B5EF4-FFF2-40B4-BE49-F238E27FC236}">
                <a16:creationId xmlns:a16="http://schemas.microsoft.com/office/drawing/2014/main" id="{7C01F216-42E9-F93E-9778-1D6EEA416DC2}"/>
              </a:ext>
            </a:extLst>
          </p:cNvPr>
          <p:cNvGrpSpPr>
            <a:grpSpLocks noChangeAspect="1"/>
          </p:cNvGrpSpPr>
          <p:nvPr>
            <p:custDataLst>
              <p:tags r:id="rId1"/>
            </p:custDataLst>
          </p:nvPr>
        </p:nvGrpSpPr>
        <p:grpSpPr>
          <a:xfrm>
            <a:off x="3244850" y="2008850"/>
            <a:ext cx="3416300" cy="3416300"/>
            <a:chOff x="1270000" y="1270000"/>
            <a:chExt cx="889000" cy="889000"/>
          </a:xfrm>
        </p:grpSpPr>
        <p:sp>
          <p:nvSpPr>
            <p:cNvPr id="5" name="Rectangle 4" hidden="1">
              <a:extLst>
                <a:ext uri="{FF2B5EF4-FFF2-40B4-BE49-F238E27FC236}">
                  <a16:creationId xmlns:a16="http://schemas.microsoft.com/office/drawing/2014/main" id="{F6C299C7-BB42-B5F8-4B6D-6C830C55112D}"/>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pic>
          <p:nvPicPr>
            <p:cNvPr id="7" name="Graphic 6">
              <a:extLst>
                <a:ext uri="{FF2B5EF4-FFF2-40B4-BE49-F238E27FC236}">
                  <a16:creationId xmlns:a16="http://schemas.microsoft.com/office/drawing/2014/main" id="{A83A8EB8-D8D6-57BE-155F-6001247430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00" y="1270000"/>
              <a:ext cx="889000" cy="889000"/>
            </a:xfrm>
            <a:prstGeom prst="rect">
              <a:avLst/>
            </a:prstGeom>
          </p:spPr>
        </p:pic>
      </p:grpSp>
    </p:spTree>
    <p:extLst>
      <p:ext uri="{BB962C8B-B14F-4D97-AF65-F5344CB8AC3E}">
        <p14:creationId xmlns:p14="http://schemas.microsoft.com/office/powerpoint/2010/main" val="63754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95C2A3-5371-468E-BD39-1428F3F99BDA}"/>
              </a:ext>
            </a:extLst>
          </p:cNvPr>
          <p:cNvSpPr>
            <a:spLocks noGrp="1"/>
          </p:cNvSpPr>
          <p:nvPr>
            <p:ph type="title"/>
          </p:nvPr>
        </p:nvSpPr>
        <p:spPr/>
        <p:txBody>
          <a:bodyPr/>
          <a:lstStyle/>
          <a:p>
            <a:r>
              <a:rPr lang="en-GB"/>
              <a:t>Your contacts</a:t>
            </a:r>
          </a:p>
        </p:txBody>
      </p:sp>
      <p:sp>
        <p:nvSpPr>
          <p:cNvPr id="6" name="Text Placeholder 5" hidden="1">
            <a:extLst>
              <a:ext uri="{FF2B5EF4-FFF2-40B4-BE49-F238E27FC236}">
                <a16:creationId xmlns:a16="http://schemas.microsoft.com/office/drawing/2014/main" id="{3488356E-81E4-4EF7-8784-C94361AC264B}"/>
              </a:ext>
            </a:extLst>
          </p:cNvPr>
          <p:cNvSpPr>
            <a:spLocks noGrp="1"/>
          </p:cNvSpPr>
          <p:nvPr>
            <p:ph type="body" sz="quarter" idx="10"/>
          </p:nvPr>
        </p:nvSpPr>
        <p:spPr/>
        <p:txBody>
          <a:bodyPr/>
          <a:lstStyle/>
          <a:p>
            <a:endParaRPr lang="en-GB"/>
          </a:p>
        </p:txBody>
      </p:sp>
      <p:sp>
        <p:nvSpPr>
          <p:cNvPr id="4" name="Contact_Box 2">
            <a:extLst>
              <a:ext uri="{FF2B5EF4-FFF2-40B4-BE49-F238E27FC236}">
                <a16:creationId xmlns:a16="http://schemas.microsoft.com/office/drawing/2014/main" id="{5A557DF0-27C6-1BD1-8CE8-53BCAA3020B2}"/>
              </a:ext>
            </a:extLst>
          </p:cNvPr>
          <p:cNvSpPr/>
          <p:nvPr>
            <p:custDataLst>
              <p:tags r:id="rId1"/>
            </p:custDataLst>
          </p:nvPr>
        </p:nvSpPr>
        <p:spPr bwMode="gray">
          <a:xfrm>
            <a:off x="1915972" y="5122801"/>
            <a:ext cx="2202485" cy="67310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p>
            <a:r>
              <a:rPr lang="pt-BR" sz="900" b="1">
                <a:solidFill>
                  <a:schemeClr val="tx1"/>
                </a:solidFill>
              </a:rPr>
              <a:t>James Sibbit</a:t>
            </a:r>
            <a:r>
              <a:rPr lang="pt-BR" sz="900">
                <a:solidFill>
                  <a:schemeClr val="tx1"/>
                </a:solidFill>
              </a:rPr>
              <a:t>
Senior Consultant – UK Technoogy &amp; AI
Tel +44 20 7776-1000
Mobile +44 7825 613757
James.Sibbit@d-fine.com</a:t>
            </a:r>
            <a:endParaRPr lang="de-DE" sz="900">
              <a:solidFill>
                <a:schemeClr val="tx1"/>
              </a:solidFill>
            </a:endParaRPr>
          </a:p>
        </p:txBody>
      </p:sp>
      <p:pic>
        <p:nvPicPr>
          <p:cNvPr id="11" name="Picture 10">
            <a:extLst>
              <a:ext uri="{FF2B5EF4-FFF2-40B4-BE49-F238E27FC236}">
                <a16:creationId xmlns:a16="http://schemas.microsoft.com/office/drawing/2014/main" id="{0B325313-7AD5-62D1-D5A7-8C57CEE4495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08400" y="4957730"/>
            <a:ext cx="975984" cy="975984"/>
          </a:xfrm>
          <a:prstGeom prst="rect">
            <a:avLst/>
          </a:prstGeom>
        </p:spPr>
      </p:pic>
      <p:sp>
        <p:nvSpPr>
          <p:cNvPr id="7" name="Contact_Box 2">
            <a:extLst>
              <a:ext uri="{FF2B5EF4-FFF2-40B4-BE49-F238E27FC236}">
                <a16:creationId xmlns:a16="http://schemas.microsoft.com/office/drawing/2014/main" id="{74B2DB40-2B0B-1856-FBB2-FC770044E213}"/>
              </a:ext>
            </a:extLst>
          </p:cNvPr>
          <p:cNvSpPr/>
          <p:nvPr>
            <p:custDataLst>
              <p:tags r:id="rId2"/>
            </p:custDataLst>
          </p:nvPr>
        </p:nvSpPr>
        <p:spPr bwMode="gray">
          <a:xfrm>
            <a:off x="1915973" y="3907302"/>
            <a:ext cx="1993900" cy="67310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p>
            <a:r>
              <a:rPr lang="pt-BR" sz="900" b="1">
                <a:solidFill>
                  <a:schemeClr val="tx1"/>
                </a:solidFill>
              </a:rPr>
              <a:t>Elias Altrabsheh</a:t>
            </a:r>
            <a:r>
              <a:rPr lang="pt-BR" sz="900">
                <a:solidFill>
                  <a:schemeClr val="tx1"/>
                </a:solidFill>
              </a:rPr>
              <a:t>
Manager - UK Healthcare
Tel +44 20 7776-1000
Mobile +44 7799 543948
Elias.Altrabsheh@d-fine.com</a:t>
            </a:r>
            <a:endParaRPr lang="de-DE" sz="900" err="1">
              <a:solidFill>
                <a:schemeClr val="tx1"/>
              </a:solidFill>
            </a:endParaRPr>
          </a:p>
        </p:txBody>
      </p:sp>
      <p:pic>
        <p:nvPicPr>
          <p:cNvPr id="8" name="Picture 7" descr="A person smiling at the camera&#10;&#10;Description automatically generated">
            <a:extLst>
              <a:ext uri="{FF2B5EF4-FFF2-40B4-BE49-F238E27FC236}">
                <a16:creationId xmlns:a16="http://schemas.microsoft.com/office/drawing/2014/main" id="{A9ABEC52-02DB-BC41-51B7-5C5C594F4F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400" y="3742231"/>
            <a:ext cx="975984" cy="975984"/>
          </a:xfrm>
          <a:prstGeom prst="rect">
            <a:avLst/>
          </a:prstGeom>
        </p:spPr>
      </p:pic>
    </p:spTree>
    <p:extLst>
      <p:ext uri="{BB962C8B-B14F-4D97-AF65-F5344CB8AC3E}">
        <p14:creationId xmlns:p14="http://schemas.microsoft.com/office/powerpoint/2010/main" val="223868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2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CC4C97-3CE5-336C-65E4-F6B620C8451C}"/>
              </a:ext>
            </a:extLst>
          </p:cNvPr>
          <p:cNvSpPr>
            <a:spLocks noGrp="1"/>
          </p:cNvSpPr>
          <p:nvPr>
            <p:ph type="title"/>
          </p:nvPr>
        </p:nvSpPr>
        <p:spPr/>
        <p:txBody>
          <a:bodyPr/>
          <a:lstStyle/>
          <a:p>
            <a:r>
              <a:rPr lang="en-GB" sz="2000" b="1" dirty="0"/>
              <a:t>Challenges with scaling Machine Learning (ML) in a healthcare setting</a:t>
            </a:r>
            <a:br>
              <a:rPr lang="en-GB" dirty="0"/>
            </a:br>
            <a:endParaRPr lang="en-US" dirty="0"/>
          </a:p>
        </p:txBody>
      </p:sp>
      <p:sp>
        <p:nvSpPr>
          <p:cNvPr id="122" name="Slide Number Placeholder 121">
            <a:extLst>
              <a:ext uri="{FF2B5EF4-FFF2-40B4-BE49-F238E27FC236}">
                <a16:creationId xmlns:a16="http://schemas.microsoft.com/office/drawing/2014/main" id="{CBB5D304-2C14-2DE8-1AE2-75F6A9406DE8}"/>
              </a:ext>
            </a:extLst>
          </p:cNvPr>
          <p:cNvSpPr>
            <a:spLocks noGrp="1"/>
          </p:cNvSpPr>
          <p:nvPr>
            <p:ph type="sldNum" sz="quarter" idx="11"/>
          </p:nvPr>
        </p:nvSpPr>
        <p:spPr/>
        <p:txBody>
          <a:bodyPr/>
          <a:lstStyle/>
          <a:p>
            <a:endParaRPr lang="de-DE"/>
          </a:p>
          <a:p>
            <a:fld id="{FCAD48DB-E87D-45F0-B91C-8F572778EBF6}" type="slidenum">
              <a:rPr lang="de-DE" smtClean="0"/>
              <a:t>2</a:t>
            </a:fld>
            <a:endParaRPr lang="de-DE"/>
          </a:p>
        </p:txBody>
      </p:sp>
      <p:sp>
        <p:nvSpPr>
          <p:cNvPr id="123" name="Footer Placeholder 122">
            <a:extLst>
              <a:ext uri="{FF2B5EF4-FFF2-40B4-BE49-F238E27FC236}">
                <a16:creationId xmlns:a16="http://schemas.microsoft.com/office/drawing/2014/main" id="{02B093D9-8D7B-E8F3-18D2-927C6DE8AEB6}"/>
              </a:ext>
            </a:extLst>
          </p:cNvPr>
          <p:cNvSpPr>
            <a:spLocks noGrp="1"/>
          </p:cNvSpPr>
          <p:nvPr>
            <p:ph type="ftr" sz="quarter" idx="12"/>
          </p:nvPr>
        </p:nvSpPr>
        <p:spPr>
          <a:xfrm>
            <a:off x="270000" y="6534000"/>
            <a:ext cx="1522800" cy="108000"/>
          </a:xfrm>
        </p:spPr>
        <p:txBody>
          <a:bodyPr anchor="ctr"/>
          <a:lstStyle/>
          <a:p>
            <a:r>
              <a:rPr lang="de-DE"/>
              <a:t>© 2024 d-fine</a:t>
            </a:r>
          </a:p>
        </p:txBody>
      </p:sp>
      <p:grpSp>
        <p:nvGrpSpPr>
          <p:cNvPr id="121" name="Group 120">
            <a:extLst>
              <a:ext uri="{FF2B5EF4-FFF2-40B4-BE49-F238E27FC236}">
                <a16:creationId xmlns:a16="http://schemas.microsoft.com/office/drawing/2014/main" id="{604C5974-F636-CDCD-A522-4312A7D3E7BF}"/>
              </a:ext>
            </a:extLst>
          </p:cNvPr>
          <p:cNvGrpSpPr/>
          <p:nvPr/>
        </p:nvGrpSpPr>
        <p:grpSpPr>
          <a:xfrm>
            <a:off x="311185" y="1572808"/>
            <a:ext cx="9283630" cy="4288385"/>
            <a:chOff x="266400" y="1321617"/>
            <a:chExt cx="9283630" cy="4288385"/>
          </a:xfrm>
        </p:grpSpPr>
        <p:cxnSp>
          <p:nvCxnSpPr>
            <p:cNvPr id="119" name="Straight Connector 118">
              <a:extLst>
                <a:ext uri="{FF2B5EF4-FFF2-40B4-BE49-F238E27FC236}">
                  <a16:creationId xmlns:a16="http://schemas.microsoft.com/office/drawing/2014/main" id="{A1771912-E02C-5B6D-AD3D-150747CE4B3D}"/>
                </a:ext>
              </a:extLst>
            </p:cNvPr>
            <p:cNvCxnSpPr>
              <a:cxnSpLocks/>
            </p:cNvCxnSpPr>
            <p:nvPr/>
          </p:nvCxnSpPr>
          <p:spPr>
            <a:xfrm>
              <a:off x="266400" y="3481977"/>
              <a:ext cx="928362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00CC5EE-8160-631D-5F19-5C1B2A5A8FFF}"/>
                </a:ext>
              </a:extLst>
            </p:cNvPr>
            <p:cNvCxnSpPr>
              <a:cxnSpLocks/>
            </p:cNvCxnSpPr>
            <p:nvPr/>
          </p:nvCxnSpPr>
          <p:spPr>
            <a:xfrm>
              <a:off x="4908215" y="1353952"/>
              <a:ext cx="0" cy="425605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DE7067-2346-7879-FC9F-87634AEE98A9}"/>
                </a:ext>
              </a:extLst>
            </p:cNvPr>
            <p:cNvSpPr txBox="1"/>
            <p:nvPr/>
          </p:nvSpPr>
          <p:spPr>
            <a:xfrm>
              <a:off x="6634796" y="1321617"/>
              <a:ext cx="2548229" cy="488117"/>
            </a:xfrm>
            <a:prstGeom prst="rect">
              <a:avLst/>
            </a:prstGeom>
            <a:noFill/>
          </p:spPr>
          <p:txBody>
            <a:bodyPr wrap="none" lIns="0" tIns="0" rIns="0" bIns="0" rtlCol="0" anchor="t">
              <a:noAutofit/>
            </a:bodyPr>
            <a:lstStyle/>
            <a:p>
              <a:pPr algn="ctr"/>
              <a:endParaRPr lang="en-US" sz="1600" b="1" baseline="30000">
                <a:solidFill>
                  <a:srgbClr val="F07D00"/>
                </a:solidFill>
              </a:endParaRPr>
            </a:p>
          </p:txBody>
        </p:sp>
        <p:grpSp>
          <p:nvGrpSpPr>
            <p:cNvPr id="72" name="Group 71">
              <a:extLst>
                <a:ext uri="{FF2B5EF4-FFF2-40B4-BE49-F238E27FC236}">
                  <a16:creationId xmlns:a16="http://schemas.microsoft.com/office/drawing/2014/main" id="{A07D101D-18E0-47DC-78C9-4BFE2326DFB7}"/>
                </a:ext>
              </a:extLst>
            </p:cNvPr>
            <p:cNvGrpSpPr/>
            <p:nvPr/>
          </p:nvGrpSpPr>
          <p:grpSpPr>
            <a:xfrm>
              <a:off x="266401" y="1353953"/>
              <a:ext cx="4488282" cy="2001334"/>
              <a:chOff x="-3645776" y="3809777"/>
              <a:chExt cx="4142883" cy="1979097"/>
            </a:xfrm>
          </p:grpSpPr>
          <p:grpSp>
            <p:nvGrpSpPr>
              <p:cNvPr id="20" name="Group 19">
                <a:extLst>
                  <a:ext uri="{FF2B5EF4-FFF2-40B4-BE49-F238E27FC236}">
                    <a16:creationId xmlns:a16="http://schemas.microsoft.com/office/drawing/2014/main" id="{8E937596-CEEE-7C95-99D7-CE9AF9425745}"/>
                  </a:ext>
                </a:extLst>
              </p:cNvPr>
              <p:cNvGrpSpPr/>
              <p:nvPr>
                <p:custDataLst>
                  <p:tags r:id="rId19"/>
                </p:custDataLst>
              </p:nvPr>
            </p:nvGrpSpPr>
            <p:grpSpPr>
              <a:xfrm>
                <a:off x="-3645776" y="3809777"/>
                <a:ext cx="4142883" cy="1979097"/>
                <a:chOff x="3512819" y="2528888"/>
                <a:chExt cx="4142883" cy="1979097"/>
              </a:xfrm>
            </p:grpSpPr>
            <p:sp>
              <p:nvSpPr>
                <p:cNvPr id="24" name="TextBox 23">
                  <a:extLst>
                    <a:ext uri="{FF2B5EF4-FFF2-40B4-BE49-F238E27FC236}">
                      <a16:creationId xmlns:a16="http://schemas.microsoft.com/office/drawing/2014/main" id="{8203CEE2-923B-AC77-8328-FBD8D981CBB8}"/>
                    </a:ext>
                  </a:extLst>
                </p:cNvPr>
                <p:cNvSpPr txBox="1"/>
                <p:nvPr>
                  <p:custDataLst>
                    <p:tags r:id="rId21"/>
                  </p:custDataLst>
                </p:nvPr>
              </p:nvSpPr>
              <p:spPr bwMode="gray">
                <a:xfrm>
                  <a:off x="3512819" y="3036889"/>
                  <a:ext cx="4142883" cy="1471096"/>
                </a:xfrm>
                <a:prstGeom prst="rect">
                  <a:avLst/>
                </a:prstGeom>
                <a:solidFill>
                  <a:srgbClr val="EFEEEB"/>
                </a:solidFill>
                <a:ln>
                  <a:solidFill>
                    <a:srgbClr val="EFEEEB"/>
                  </a:solidFill>
                </a:ln>
              </p:spPr>
              <p:txBody>
                <a:bodyPr vert="horz" wrap="square" lIns="72009" tIns="72009" rIns="72009" bIns="72009" rtlCol="0" anchor="t">
                  <a:noAutofit/>
                </a:bodyPr>
                <a:lstStyle/>
                <a:p>
                  <a:pPr marL="180023" indent="-180023">
                    <a:buClr>
                      <a:srgbClr val="003C50"/>
                    </a:buClr>
                    <a:buFont typeface="Wingdings" panose="05000000000000000000" pitchFamily="2" charset="2"/>
                    <a:buChar char="§"/>
                  </a:pPr>
                  <a:r>
                    <a:rPr lang="en-US" sz="1400"/>
                    <a:t>The NHSE has </a:t>
                  </a:r>
                  <a:r>
                    <a:rPr lang="en-GB" sz="1400"/>
                    <a:t>90,000 data flows originating from 7,000 healthcare providers across hundreds of organisations</a:t>
                  </a:r>
                </a:p>
                <a:p>
                  <a:pPr>
                    <a:buClr>
                      <a:srgbClr val="003C50"/>
                    </a:buClr>
                  </a:pPr>
                  <a:endParaRPr lang="en-US" sz="1400"/>
                </a:p>
                <a:p>
                  <a:pPr marL="180023" indent="-180023">
                    <a:buClr>
                      <a:srgbClr val="003C50"/>
                    </a:buClr>
                    <a:buFont typeface="Wingdings" panose="05000000000000000000" pitchFamily="2" charset="2"/>
                    <a:buChar char="§"/>
                  </a:pPr>
                  <a:r>
                    <a:rPr lang="en-GB" sz="1400"/>
                    <a:t>Fragmentation leads to challenges in building united infrastructures for scaled projects</a:t>
                  </a:r>
                  <a:endParaRPr lang="en-US" sz="1400"/>
                </a:p>
                <a:p>
                  <a:endParaRPr lang="en-GB" sz="1200">
                    <a:solidFill>
                      <a:srgbClr val="003C50"/>
                    </a:solidFill>
                    <a:latin typeface="Roboto" panose="02000000000000000000" pitchFamily="2" charset="0"/>
                  </a:endParaRPr>
                </a:p>
              </p:txBody>
            </p:sp>
            <p:sp>
              <p:nvSpPr>
                <p:cNvPr id="28" name="Rectangle 27">
                  <a:extLst>
                    <a:ext uri="{FF2B5EF4-FFF2-40B4-BE49-F238E27FC236}">
                      <a16:creationId xmlns:a16="http://schemas.microsoft.com/office/drawing/2014/main" id="{3262CA24-B9BD-36E4-1D4E-EB118A2EB050}"/>
                    </a:ext>
                  </a:extLst>
                </p:cNvPr>
                <p:cNvSpPr/>
                <p:nvPr>
                  <p:custDataLst>
                    <p:tags r:id="rId22"/>
                  </p:custDataLst>
                </p:nvPr>
              </p:nvSpPr>
              <p:spPr bwMode="gray">
                <a:xfrm>
                  <a:off x="4020819" y="2528888"/>
                  <a:ext cx="3634877" cy="50800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r>
                    <a:rPr lang="en-US" sz="1600" b="1">
                      <a:solidFill>
                        <a:schemeClr val="tx1"/>
                      </a:solidFill>
                    </a:rPr>
                    <a:t>Fragmentation of systems</a:t>
                  </a:r>
                  <a:endParaRPr lang="en-US" sz="1600" b="1" baseline="30000">
                    <a:solidFill>
                      <a:schemeClr val="tx1"/>
                    </a:solidFill>
                  </a:endParaRPr>
                </a:p>
              </p:txBody>
            </p:sp>
            <p:cxnSp>
              <p:nvCxnSpPr>
                <p:cNvPr id="64" name="Straight Connector 63">
                  <a:extLst>
                    <a:ext uri="{FF2B5EF4-FFF2-40B4-BE49-F238E27FC236}">
                      <a16:creationId xmlns:a16="http://schemas.microsoft.com/office/drawing/2014/main" id="{24F883DC-E318-9492-D68F-CA5F4A8C20E1}"/>
                    </a:ext>
                  </a:extLst>
                </p:cNvPr>
                <p:cNvCxnSpPr>
                  <a:cxnSpLocks/>
                </p:cNvCxnSpPr>
                <p:nvPr>
                  <p:custDataLst>
                    <p:tags r:id="rId23"/>
                  </p:custDataLst>
                </p:nvPr>
              </p:nvCxnSpPr>
              <p:spPr>
                <a:xfrm>
                  <a:off x="3512820" y="3036888"/>
                  <a:ext cx="4142876" cy="0"/>
                </a:xfrm>
                <a:prstGeom prst="line">
                  <a:avLst/>
                </a:prstGeom>
                <a:ln w="19050">
                  <a:solidFill>
                    <a:srgbClr val="99B1B9"/>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9EB41FF-2079-8D39-455A-CAA1E88BBC5E}"/>
                    </a:ext>
                  </a:extLst>
                </p:cNvPr>
                <p:cNvSpPr/>
                <p:nvPr>
                  <p:custDataLst>
                    <p:tags r:id="rId24"/>
                  </p:custDataLst>
                </p:nvPr>
              </p:nvSpPr>
              <p:spPr bwMode="gray">
                <a:xfrm>
                  <a:off x="3512820" y="2528888"/>
                  <a:ext cx="508000" cy="508000"/>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grpSp>
            <p:nvGrpSpPr>
              <p:cNvPr id="67" name="Group 66">
                <a:extLst>
                  <a:ext uri="{FF2B5EF4-FFF2-40B4-BE49-F238E27FC236}">
                    <a16:creationId xmlns:a16="http://schemas.microsoft.com/office/drawing/2014/main" id="{BEE8B9E5-5697-B32B-B742-D0887D44D934}"/>
                  </a:ext>
                </a:extLst>
              </p:cNvPr>
              <p:cNvGrpSpPr>
                <a:grpSpLocks noChangeAspect="1"/>
              </p:cNvGrpSpPr>
              <p:nvPr>
                <p:custDataLst>
                  <p:tags r:id="rId20"/>
                </p:custDataLst>
              </p:nvPr>
            </p:nvGrpSpPr>
            <p:grpSpPr>
              <a:xfrm>
                <a:off x="-3579016" y="3873633"/>
                <a:ext cx="393342" cy="393341"/>
                <a:chOff x="1117356" y="1108696"/>
                <a:chExt cx="1253679" cy="1253680"/>
              </a:xfrm>
            </p:grpSpPr>
            <p:sp>
              <p:nvSpPr>
                <p:cNvPr id="68" name="Rectangle 67" hidden="1">
                  <a:extLst>
                    <a:ext uri="{FF2B5EF4-FFF2-40B4-BE49-F238E27FC236}">
                      <a16:creationId xmlns:a16="http://schemas.microsoft.com/office/drawing/2014/main" id="{F3A8B10D-ADE3-62AC-52A6-EEED3040CF9A}"/>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a:solidFill>
                      <a:schemeClr val="tx1"/>
                    </a:solidFill>
                  </a:endParaRPr>
                </a:p>
              </p:txBody>
            </p:sp>
            <p:pic>
              <p:nvPicPr>
                <p:cNvPr id="69" name="Graphic 68">
                  <a:extLst>
                    <a:ext uri="{FF2B5EF4-FFF2-40B4-BE49-F238E27FC236}">
                      <a16:creationId xmlns:a16="http://schemas.microsoft.com/office/drawing/2014/main" id="{E1C61E0B-52B2-8F01-1AB9-D000513A7F73}"/>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117356" y="1108696"/>
                  <a:ext cx="1253679" cy="1253680"/>
                </a:xfrm>
                <a:prstGeom prst="rect">
                  <a:avLst/>
                </a:prstGeom>
              </p:spPr>
            </p:pic>
          </p:grpSp>
        </p:grpSp>
        <p:grpSp>
          <p:nvGrpSpPr>
            <p:cNvPr id="86" name="Group 85">
              <a:extLst>
                <a:ext uri="{FF2B5EF4-FFF2-40B4-BE49-F238E27FC236}">
                  <a16:creationId xmlns:a16="http://schemas.microsoft.com/office/drawing/2014/main" id="{7FFEA55C-2FD5-088A-DCF6-A827A730376C}"/>
                </a:ext>
              </a:extLst>
            </p:cNvPr>
            <p:cNvGrpSpPr/>
            <p:nvPr/>
          </p:nvGrpSpPr>
          <p:grpSpPr>
            <a:xfrm>
              <a:off x="5061748" y="1350372"/>
              <a:ext cx="4488282" cy="2001334"/>
              <a:chOff x="8128456" y="1256359"/>
              <a:chExt cx="4488282" cy="2001334"/>
            </a:xfrm>
          </p:grpSpPr>
          <p:grpSp>
            <p:nvGrpSpPr>
              <p:cNvPr id="74" name="Group 73">
                <a:extLst>
                  <a:ext uri="{FF2B5EF4-FFF2-40B4-BE49-F238E27FC236}">
                    <a16:creationId xmlns:a16="http://schemas.microsoft.com/office/drawing/2014/main" id="{46695B3C-DABE-EC3F-EB28-FD66098DBA0D}"/>
                  </a:ext>
                </a:extLst>
              </p:cNvPr>
              <p:cNvGrpSpPr/>
              <p:nvPr/>
            </p:nvGrpSpPr>
            <p:grpSpPr>
              <a:xfrm>
                <a:off x="8128456" y="1256359"/>
                <a:ext cx="4488282" cy="2001334"/>
                <a:chOff x="-3645776" y="3809777"/>
                <a:chExt cx="4142883" cy="1979097"/>
              </a:xfrm>
            </p:grpSpPr>
            <p:grpSp>
              <p:nvGrpSpPr>
                <p:cNvPr id="75" name="Group 74">
                  <a:extLst>
                    <a:ext uri="{FF2B5EF4-FFF2-40B4-BE49-F238E27FC236}">
                      <a16:creationId xmlns:a16="http://schemas.microsoft.com/office/drawing/2014/main" id="{C5DD9A23-B72C-EDC1-B012-DF66F1F4367C}"/>
                    </a:ext>
                  </a:extLst>
                </p:cNvPr>
                <p:cNvGrpSpPr/>
                <p:nvPr>
                  <p:custDataLst>
                    <p:tags r:id="rId14"/>
                  </p:custDataLst>
                </p:nvPr>
              </p:nvGrpSpPr>
              <p:grpSpPr>
                <a:xfrm>
                  <a:off x="-3645776" y="3809777"/>
                  <a:ext cx="4142883" cy="1979097"/>
                  <a:chOff x="3512819" y="2528888"/>
                  <a:chExt cx="4142883" cy="1979097"/>
                </a:xfrm>
              </p:grpSpPr>
              <p:sp>
                <p:nvSpPr>
                  <p:cNvPr id="79" name="TextBox 78">
                    <a:extLst>
                      <a:ext uri="{FF2B5EF4-FFF2-40B4-BE49-F238E27FC236}">
                        <a16:creationId xmlns:a16="http://schemas.microsoft.com/office/drawing/2014/main" id="{7FDC1234-A534-FE6A-C980-330C219ADD1B}"/>
                      </a:ext>
                    </a:extLst>
                  </p:cNvPr>
                  <p:cNvSpPr txBox="1"/>
                  <p:nvPr>
                    <p:custDataLst>
                      <p:tags r:id="rId15"/>
                    </p:custDataLst>
                  </p:nvPr>
                </p:nvSpPr>
                <p:spPr bwMode="gray">
                  <a:xfrm>
                    <a:off x="3512819" y="3036889"/>
                    <a:ext cx="4142883" cy="1471096"/>
                  </a:xfrm>
                  <a:prstGeom prst="rect">
                    <a:avLst/>
                  </a:prstGeom>
                  <a:solidFill>
                    <a:srgbClr val="EFEEEB"/>
                  </a:solidFill>
                  <a:ln>
                    <a:solidFill>
                      <a:srgbClr val="EFEEEB"/>
                    </a:solidFill>
                  </a:ln>
                </p:spPr>
                <p:txBody>
                  <a:bodyPr vert="horz" wrap="square" lIns="72009" tIns="72009" rIns="72009" bIns="72009" rtlCol="0" anchor="b">
                    <a:noAutofit/>
                  </a:bodyPr>
                  <a:lstStyle/>
                  <a:p>
                    <a:pPr marL="180023" indent="-180023">
                      <a:buClr>
                        <a:srgbClr val="003C50"/>
                      </a:buClr>
                      <a:buFont typeface="Wingdings" panose="05000000000000000000" pitchFamily="2" charset="2"/>
                      <a:buChar char="§"/>
                    </a:pPr>
                    <a:r>
                      <a:rPr lang="en-US" sz="1400" dirty="0"/>
                      <a:t>Building skills and expertise for development and maintenance is a necessity for progress</a:t>
                    </a:r>
                  </a:p>
                  <a:p>
                    <a:pPr marL="180023" indent="-180023">
                      <a:buClr>
                        <a:srgbClr val="003C50"/>
                      </a:buClr>
                      <a:buFont typeface="Wingdings" panose="05000000000000000000" pitchFamily="2" charset="2"/>
                      <a:buChar char="§"/>
                    </a:pPr>
                    <a:endParaRPr lang="en-US" sz="1400" dirty="0"/>
                  </a:p>
                  <a:p>
                    <a:pPr marL="180023" indent="-180023">
                      <a:buClr>
                        <a:srgbClr val="003C50"/>
                      </a:buClr>
                      <a:buFont typeface="Wingdings" panose="05000000000000000000" pitchFamily="2" charset="2"/>
                      <a:buChar char="§"/>
                    </a:pPr>
                    <a:r>
                      <a:rPr lang="en-US" sz="1400" dirty="0"/>
                      <a:t>Unrealistic expectations about the potential of ML - </a:t>
                    </a:r>
                    <a:r>
                      <a:rPr lang="en-GB" sz="1400" dirty="0"/>
                      <a:t>interventions are not defined or do not add value</a:t>
                    </a:r>
                    <a:endParaRPr lang="en-US" sz="1400" dirty="0"/>
                  </a:p>
                  <a:p>
                    <a:endParaRPr lang="en-GB" sz="1200" dirty="0">
                      <a:solidFill>
                        <a:srgbClr val="003C50"/>
                      </a:solidFill>
                      <a:latin typeface="Roboto" panose="02000000000000000000" pitchFamily="2" charset="0"/>
                    </a:endParaRPr>
                  </a:p>
                </p:txBody>
              </p:sp>
              <p:sp>
                <p:nvSpPr>
                  <p:cNvPr id="80" name="Rectangle 79">
                    <a:extLst>
                      <a:ext uri="{FF2B5EF4-FFF2-40B4-BE49-F238E27FC236}">
                        <a16:creationId xmlns:a16="http://schemas.microsoft.com/office/drawing/2014/main" id="{D4F23AEF-94CA-9C89-1CE3-9A0EA3FD7BEC}"/>
                      </a:ext>
                    </a:extLst>
                  </p:cNvPr>
                  <p:cNvSpPr/>
                  <p:nvPr>
                    <p:custDataLst>
                      <p:tags r:id="rId16"/>
                    </p:custDataLst>
                  </p:nvPr>
                </p:nvSpPr>
                <p:spPr bwMode="gray">
                  <a:xfrm>
                    <a:off x="4020819" y="2528888"/>
                    <a:ext cx="3634877" cy="50800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r>
                      <a:rPr lang="en-US" sz="1600" b="1">
                        <a:solidFill>
                          <a:schemeClr val="tx1"/>
                        </a:solidFill>
                      </a:rPr>
                      <a:t>Organizational change management</a:t>
                    </a:r>
                    <a:endParaRPr lang="en-US" sz="1600" b="1" baseline="30000">
                      <a:solidFill>
                        <a:schemeClr val="tx1"/>
                      </a:solidFill>
                    </a:endParaRPr>
                  </a:p>
                </p:txBody>
              </p:sp>
              <p:cxnSp>
                <p:nvCxnSpPr>
                  <p:cNvPr id="81" name="Straight Connector 80">
                    <a:extLst>
                      <a:ext uri="{FF2B5EF4-FFF2-40B4-BE49-F238E27FC236}">
                        <a16:creationId xmlns:a16="http://schemas.microsoft.com/office/drawing/2014/main" id="{58A39EEA-BA85-3EF8-BF70-EF49CABF196D}"/>
                      </a:ext>
                    </a:extLst>
                  </p:cNvPr>
                  <p:cNvCxnSpPr>
                    <a:cxnSpLocks/>
                  </p:cNvCxnSpPr>
                  <p:nvPr>
                    <p:custDataLst>
                      <p:tags r:id="rId17"/>
                    </p:custDataLst>
                  </p:nvPr>
                </p:nvCxnSpPr>
                <p:spPr>
                  <a:xfrm>
                    <a:off x="3512820" y="3036888"/>
                    <a:ext cx="4142876" cy="0"/>
                  </a:xfrm>
                  <a:prstGeom prst="line">
                    <a:avLst/>
                  </a:prstGeom>
                  <a:ln w="19050">
                    <a:solidFill>
                      <a:srgbClr val="99B1B9"/>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27A0063-5ADB-CD17-5100-2B9E83C95D2F}"/>
                      </a:ext>
                    </a:extLst>
                  </p:cNvPr>
                  <p:cNvSpPr/>
                  <p:nvPr>
                    <p:custDataLst>
                      <p:tags r:id="rId18"/>
                    </p:custDataLst>
                  </p:nvPr>
                </p:nvSpPr>
                <p:spPr bwMode="gray">
                  <a:xfrm>
                    <a:off x="3512820" y="2528888"/>
                    <a:ext cx="508000" cy="508000"/>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sp>
              <p:nvSpPr>
                <p:cNvPr id="77" name="Rectangle 76" hidden="1">
                  <a:extLst>
                    <a:ext uri="{FF2B5EF4-FFF2-40B4-BE49-F238E27FC236}">
                      <a16:creationId xmlns:a16="http://schemas.microsoft.com/office/drawing/2014/main" id="{9D0138E3-40B2-7C4C-C270-05E7EFF65BDC}"/>
                    </a:ext>
                  </a:extLst>
                </p:cNvPr>
                <p:cNvSpPr/>
                <p:nvPr/>
              </p:nvSpPr>
              <p:spPr bwMode="gray">
                <a:xfrm>
                  <a:off x="-3531124" y="3924242"/>
                  <a:ext cx="278925" cy="278923"/>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a:solidFill>
                      <a:schemeClr val="tx1"/>
                    </a:solidFill>
                  </a:endParaRPr>
                </a:p>
              </p:txBody>
            </p:sp>
          </p:grpSp>
          <p:grpSp>
            <p:nvGrpSpPr>
              <p:cNvPr id="83" name="Group 82">
                <a:extLst>
                  <a:ext uri="{FF2B5EF4-FFF2-40B4-BE49-F238E27FC236}">
                    <a16:creationId xmlns:a16="http://schemas.microsoft.com/office/drawing/2014/main" id="{D3A61102-B8CE-B8A4-0FAD-49DE9246EE17}"/>
                  </a:ext>
                </a:extLst>
              </p:cNvPr>
              <p:cNvGrpSpPr>
                <a:grpSpLocks noChangeAspect="1"/>
              </p:cNvGrpSpPr>
              <p:nvPr>
                <p:custDataLst>
                  <p:tags r:id="rId13"/>
                </p:custDataLst>
              </p:nvPr>
            </p:nvGrpSpPr>
            <p:grpSpPr>
              <a:xfrm>
                <a:off x="8163901" y="1278127"/>
                <a:ext cx="479463" cy="479463"/>
                <a:chOff x="1270000" y="1270000"/>
                <a:chExt cx="889000" cy="889000"/>
              </a:xfrm>
            </p:grpSpPr>
            <p:sp>
              <p:nvSpPr>
                <p:cNvPr id="84" name="Rectangle 83" hidden="1">
                  <a:extLst>
                    <a:ext uri="{FF2B5EF4-FFF2-40B4-BE49-F238E27FC236}">
                      <a16:creationId xmlns:a16="http://schemas.microsoft.com/office/drawing/2014/main" id="{B9ABAE73-CC9A-6B2E-FD1D-BB55B7B993BD}"/>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pic>
              <p:nvPicPr>
                <p:cNvPr id="85" name="Graphic 84">
                  <a:extLst>
                    <a:ext uri="{FF2B5EF4-FFF2-40B4-BE49-F238E27FC236}">
                      <a16:creationId xmlns:a16="http://schemas.microsoft.com/office/drawing/2014/main" id="{A512CF8D-8B7C-E376-3FDE-569FC1489B90}"/>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70000" y="1270000"/>
                  <a:ext cx="889000" cy="889000"/>
                </a:xfrm>
                <a:prstGeom prst="rect">
                  <a:avLst/>
                </a:prstGeom>
              </p:spPr>
            </p:pic>
          </p:grpSp>
        </p:grpSp>
        <p:grpSp>
          <p:nvGrpSpPr>
            <p:cNvPr id="90" name="Group 89">
              <a:extLst>
                <a:ext uri="{FF2B5EF4-FFF2-40B4-BE49-F238E27FC236}">
                  <a16:creationId xmlns:a16="http://schemas.microsoft.com/office/drawing/2014/main" id="{171CD0E6-7E76-942C-06B1-751CDF70C0CF}"/>
                </a:ext>
              </a:extLst>
            </p:cNvPr>
            <p:cNvGrpSpPr/>
            <p:nvPr/>
          </p:nvGrpSpPr>
          <p:grpSpPr>
            <a:xfrm>
              <a:off x="5061748" y="3608668"/>
              <a:ext cx="4488282" cy="2001334"/>
              <a:chOff x="8128456" y="1256359"/>
              <a:chExt cx="4488282" cy="2001334"/>
            </a:xfrm>
          </p:grpSpPr>
          <p:grpSp>
            <p:nvGrpSpPr>
              <p:cNvPr id="91" name="Group 90">
                <a:extLst>
                  <a:ext uri="{FF2B5EF4-FFF2-40B4-BE49-F238E27FC236}">
                    <a16:creationId xmlns:a16="http://schemas.microsoft.com/office/drawing/2014/main" id="{AD16E36E-A061-A795-24E2-093FBEC1BE00}"/>
                  </a:ext>
                </a:extLst>
              </p:cNvPr>
              <p:cNvGrpSpPr/>
              <p:nvPr/>
            </p:nvGrpSpPr>
            <p:grpSpPr>
              <a:xfrm>
                <a:off x="8128456" y="1256359"/>
                <a:ext cx="4488282" cy="2001334"/>
                <a:chOff x="-3645776" y="3809777"/>
                <a:chExt cx="4142883" cy="1979097"/>
              </a:xfrm>
            </p:grpSpPr>
            <p:grpSp>
              <p:nvGrpSpPr>
                <p:cNvPr id="96" name="Group 95">
                  <a:extLst>
                    <a:ext uri="{FF2B5EF4-FFF2-40B4-BE49-F238E27FC236}">
                      <a16:creationId xmlns:a16="http://schemas.microsoft.com/office/drawing/2014/main" id="{6DFCED41-0219-1700-C107-4580733F63BC}"/>
                    </a:ext>
                  </a:extLst>
                </p:cNvPr>
                <p:cNvGrpSpPr/>
                <p:nvPr>
                  <p:custDataLst>
                    <p:tags r:id="rId8"/>
                  </p:custDataLst>
                </p:nvPr>
              </p:nvGrpSpPr>
              <p:grpSpPr>
                <a:xfrm>
                  <a:off x="-3645776" y="3809777"/>
                  <a:ext cx="4142883" cy="1979097"/>
                  <a:chOff x="3512819" y="2528888"/>
                  <a:chExt cx="4142883" cy="1979097"/>
                </a:xfrm>
              </p:grpSpPr>
              <p:sp>
                <p:nvSpPr>
                  <p:cNvPr id="99" name="TextBox 98">
                    <a:extLst>
                      <a:ext uri="{FF2B5EF4-FFF2-40B4-BE49-F238E27FC236}">
                        <a16:creationId xmlns:a16="http://schemas.microsoft.com/office/drawing/2014/main" id="{83B9F034-188F-DBB9-B7E7-0729A2898D31}"/>
                      </a:ext>
                    </a:extLst>
                  </p:cNvPr>
                  <p:cNvSpPr txBox="1"/>
                  <p:nvPr>
                    <p:custDataLst>
                      <p:tags r:id="rId9"/>
                    </p:custDataLst>
                  </p:nvPr>
                </p:nvSpPr>
                <p:spPr bwMode="gray">
                  <a:xfrm>
                    <a:off x="3512819" y="3036889"/>
                    <a:ext cx="4142883" cy="1471096"/>
                  </a:xfrm>
                  <a:prstGeom prst="rect">
                    <a:avLst/>
                  </a:prstGeom>
                  <a:solidFill>
                    <a:srgbClr val="EFEEEB"/>
                  </a:solidFill>
                  <a:ln>
                    <a:solidFill>
                      <a:srgbClr val="EFEEEB"/>
                    </a:solidFill>
                  </a:ln>
                </p:spPr>
                <p:txBody>
                  <a:bodyPr vert="horz" wrap="square" lIns="72009" tIns="72009" rIns="72009" bIns="72009" rtlCol="0" anchor="ctr">
                    <a:noAutofit/>
                  </a:bodyPr>
                  <a:lstStyle/>
                  <a:p>
                    <a:pPr marL="180023" indent="-180023">
                      <a:buClr>
                        <a:srgbClr val="003C50"/>
                      </a:buClr>
                      <a:buFont typeface="Wingdings" panose="05000000000000000000" pitchFamily="2" charset="2"/>
                      <a:buChar char="§"/>
                    </a:pPr>
                    <a:r>
                      <a:rPr lang="en-US" sz="1400"/>
                      <a:t>Rigorous testing and validation is done based on different requirements of each trust and new local data</a:t>
                    </a:r>
                  </a:p>
                  <a:p>
                    <a:endParaRPr lang="en-GB" sz="1200">
                      <a:solidFill>
                        <a:srgbClr val="003C50"/>
                      </a:solidFill>
                      <a:latin typeface="Roboto" panose="02000000000000000000" pitchFamily="2" charset="0"/>
                    </a:endParaRPr>
                  </a:p>
                </p:txBody>
              </p:sp>
              <p:sp>
                <p:nvSpPr>
                  <p:cNvPr id="100" name="Rectangle 99">
                    <a:extLst>
                      <a:ext uri="{FF2B5EF4-FFF2-40B4-BE49-F238E27FC236}">
                        <a16:creationId xmlns:a16="http://schemas.microsoft.com/office/drawing/2014/main" id="{8B2F910B-F8D7-75C5-C339-72D447B91473}"/>
                      </a:ext>
                    </a:extLst>
                  </p:cNvPr>
                  <p:cNvSpPr/>
                  <p:nvPr>
                    <p:custDataLst>
                      <p:tags r:id="rId10"/>
                    </p:custDataLst>
                  </p:nvPr>
                </p:nvSpPr>
                <p:spPr bwMode="gray">
                  <a:xfrm>
                    <a:off x="4020819" y="2528888"/>
                    <a:ext cx="3634877" cy="50800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r>
                      <a:rPr lang="en-US" sz="1600" b="1">
                        <a:solidFill>
                          <a:schemeClr val="tx1"/>
                        </a:solidFill>
                      </a:rPr>
                      <a:t>Validation</a:t>
                    </a:r>
                    <a:endParaRPr lang="en-US" sz="1600" b="1" baseline="30000">
                      <a:solidFill>
                        <a:schemeClr val="tx1"/>
                      </a:solidFill>
                    </a:endParaRPr>
                  </a:p>
                </p:txBody>
              </p:sp>
              <p:cxnSp>
                <p:nvCxnSpPr>
                  <p:cNvPr id="101" name="Straight Connector 100">
                    <a:extLst>
                      <a:ext uri="{FF2B5EF4-FFF2-40B4-BE49-F238E27FC236}">
                        <a16:creationId xmlns:a16="http://schemas.microsoft.com/office/drawing/2014/main" id="{7DC16D0F-27DE-22C1-5C3D-8365417C6327}"/>
                      </a:ext>
                    </a:extLst>
                  </p:cNvPr>
                  <p:cNvCxnSpPr>
                    <a:cxnSpLocks/>
                  </p:cNvCxnSpPr>
                  <p:nvPr>
                    <p:custDataLst>
                      <p:tags r:id="rId11"/>
                    </p:custDataLst>
                  </p:nvPr>
                </p:nvCxnSpPr>
                <p:spPr>
                  <a:xfrm>
                    <a:off x="3512820" y="3036888"/>
                    <a:ext cx="4142876" cy="0"/>
                  </a:xfrm>
                  <a:prstGeom prst="line">
                    <a:avLst/>
                  </a:prstGeom>
                  <a:ln w="19050">
                    <a:solidFill>
                      <a:srgbClr val="99B1B9"/>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7141F54A-A898-DFA4-699C-E66518CBD946}"/>
                      </a:ext>
                    </a:extLst>
                  </p:cNvPr>
                  <p:cNvSpPr/>
                  <p:nvPr>
                    <p:custDataLst>
                      <p:tags r:id="rId12"/>
                    </p:custDataLst>
                  </p:nvPr>
                </p:nvSpPr>
                <p:spPr bwMode="gray">
                  <a:xfrm>
                    <a:off x="3512820" y="2528888"/>
                    <a:ext cx="508000" cy="508000"/>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sp>
              <p:nvSpPr>
                <p:cNvPr id="98" name="Rectangle 97" hidden="1">
                  <a:extLst>
                    <a:ext uri="{FF2B5EF4-FFF2-40B4-BE49-F238E27FC236}">
                      <a16:creationId xmlns:a16="http://schemas.microsoft.com/office/drawing/2014/main" id="{BF1EF9F6-658A-8316-036A-104FD10626D2}"/>
                    </a:ext>
                  </a:extLst>
                </p:cNvPr>
                <p:cNvSpPr/>
                <p:nvPr/>
              </p:nvSpPr>
              <p:spPr bwMode="gray">
                <a:xfrm>
                  <a:off x="-3531124" y="3924242"/>
                  <a:ext cx="278925" cy="278923"/>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a:solidFill>
                      <a:schemeClr val="tx1"/>
                    </a:solidFill>
                  </a:endParaRPr>
                </a:p>
              </p:txBody>
            </p:sp>
          </p:grpSp>
          <p:grpSp>
            <p:nvGrpSpPr>
              <p:cNvPr id="92" name="Group 91">
                <a:extLst>
                  <a:ext uri="{FF2B5EF4-FFF2-40B4-BE49-F238E27FC236}">
                    <a16:creationId xmlns:a16="http://schemas.microsoft.com/office/drawing/2014/main" id="{ED8E40DB-199E-2EB9-6B97-14B92E751C81}"/>
                  </a:ext>
                </a:extLst>
              </p:cNvPr>
              <p:cNvGrpSpPr>
                <a:grpSpLocks noChangeAspect="1"/>
              </p:cNvGrpSpPr>
              <p:nvPr>
                <p:custDataLst>
                  <p:tags r:id="rId7"/>
                </p:custDataLst>
              </p:nvPr>
            </p:nvGrpSpPr>
            <p:grpSpPr>
              <a:xfrm>
                <a:off x="8163901" y="1278127"/>
                <a:ext cx="479463" cy="479463"/>
                <a:chOff x="1270000" y="1270000"/>
                <a:chExt cx="889000" cy="889000"/>
              </a:xfrm>
            </p:grpSpPr>
            <p:sp>
              <p:nvSpPr>
                <p:cNvPr id="93" name="Rectangle 92" hidden="1">
                  <a:extLst>
                    <a:ext uri="{FF2B5EF4-FFF2-40B4-BE49-F238E27FC236}">
                      <a16:creationId xmlns:a16="http://schemas.microsoft.com/office/drawing/2014/main" id="{BFDDF723-9326-48F2-ED38-D2AD3168D92B}"/>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pic>
              <p:nvPicPr>
                <p:cNvPr id="94" name="Graphic 93">
                  <a:extLst>
                    <a:ext uri="{FF2B5EF4-FFF2-40B4-BE49-F238E27FC236}">
                      <a16:creationId xmlns:a16="http://schemas.microsoft.com/office/drawing/2014/main" id="{036B07BE-DCD6-1C9F-8271-FA0CCBE1C127}"/>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270000" y="1270000"/>
                  <a:ext cx="889000" cy="889000"/>
                </a:xfrm>
                <a:prstGeom prst="rect">
                  <a:avLst/>
                </a:prstGeom>
              </p:spPr>
            </p:pic>
          </p:grpSp>
        </p:grpSp>
        <p:grpSp>
          <p:nvGrpSpPr>
            <p:cNvPr id="106" name="Group 105">
              <a:extLst>
                <a:ext uri="{FF2B5EF4-FFF2-40B4-BE49-F238E27FC236}">
                  <a16:creationId xmlns:a16="http://schemas.microsoft.com/office/drawing/2014/main" id="{D6080309-D07E-B73C-5F8A-A3FC70D96EF5}"/>
                </a:ext>
              </a:extLst>
            </p:cNvPr>
            <p:cNvGrpSpPr/>
            <p:nvPr/>
          </p:nvGrpSpPr>
          <p:grpSpPr>
            <a:xfrm>
              <a:off x="266400" y="3608668"/>
              <a:ext cx="4488282" cy="2001334"/>
              <a:chOff x="8128456" y="1256359"/>
              <a:chExt cx="4488282" cy="2001334"/>
            </a:xfrm>
          </p:grpSpPr>
          <p:grpSp>
            <p:nvGrpSpPr>
              <p:cNvPr id="107" name="Group 106">
                <a:extLst>
                  <a:ext uri="{FF2B5EF4-FFF2-40B4-BE49-F238E27FC236}">
                    <a16:creationId xmlns:a16="http://schemas.microsoft.com/office/drawing/2014/main" id="{772954AC-FE5A-DF3B-6B9F-7F5CC857A798}"/>
                  </a:ext>
                </a:extLst>
              </p:cNvPr>
              <p:cNvGrpSpPr/>
              <p:nvPr/>
            </p:nvGrpSpPr>
            <p:grpSpPr>
              <a:xfrm>
                <a:off x="8128456" y="1256359"/>
                <a:ext cx="4488282" cy="2001334"/>
                <a:chOff x="-3645776" y="3809777"/>
                <a:chExt cx="4142883" cy="1979097"/>
              </a:xfrm>
            </p:grpSpPr>
            <p:grpSp>
              <p:nvGrpSpPr>
                <p:cNvPr id="112" name="Group 111">
                  <a:extLst>
                    <a:ext uri="{FF2B5EF4-FFF2-40B4-BE49-F238E27FC236}">
                      <a16:creationId xmlns:a16="http://schemas.microsoft.com/office/drawing/2014/main" id="{8ADC3E8D-F87E-908A-C46C-E5C15C93B1D9}"/>
                    </a:ext>
                  </a:extLst>
                </p:cNvPr>
                <p:cNvGrpSpPr/>
                <p:nvPr>
                  <p:custDataLst>
                    <p:tags r:id="rId2"/>
                  </p:custDataLst>
                </p:nvPr>
              </p:nvGrpSpPr>
              <p:grpSpPr>
                <a:xfrm>
                  <a:off x="-3645776" y="3809777"/>
                  <a:ext cx="4142883" cy="1979097"/>
                  <a:chOff x="3512819" y="2528888"/>
                  <a:chExt cx="4142883" cy="1979097"/>
                </a:xfrm>
              </p:grpSpPr>
              <p:sp>
                <p:nvSpPr>
                  <p:cNvPr id="114" name="TextBox 113">
                    <a:extLst>
                      <a:ext uri="{FF2B5EF4-FFF2-40B4-BE49-F238E27FC236}">
                        <a16:creationId xmlns:a16="http://schemas.microsoft.com/office/drawing/2014/main" id="{11C10D06-A55F-07A4-F523-C7D5197C0894}"/>
                      </a:ext>
                    </a:extLst>
                  </p:cNvPr>
                  <p:cNvSpPr txBox="1"/>
                  <p:nvPr>
                    <p:custDataLst>
                      <p:tags r:id="rId3"/>
                    </p:custDataLst>
                  </p:nvPr>
                </p:nvSpPr>
                <p:spPr bwMode="gray">
                  <a:xfrm>
                    <a:off x="3512819" y="3036889"/>
                    <a:ext cx="4142883" cy="1471096"/>
                  </a:xfrm>
                  <a:prstGeom prst="rect">
                    <a:avLst/>
                  </a:prstGeom>
                  <a:solidFill>
                    <a:srgbClr val="EFEEEB"/>
                  </a:solidFill>
                  <a:ln>
                    <a:solidFill>
                      <a:srgbClr val="EFEEEB"/>
                    </a:solidFill>
                  </a:ln>
                </p:spPr>
                <p:txBody>
                  <a:bodyPr vert="horz" wrap="square" lIns="72009" tIns="72009" rIns="72009" bIns="72009" rtlCol="0" anchor="ctr">
                    <a:noAutofit/>
                  </a:bodyPr>
                  <a:lstStyle/>
                  <a:p>
                    <a:pPr marL="285750" indent="-285750">
                      <a:buFont typeface="Wingdings" panose="05000000000000000000" pitchFamily="2" charset="2"/>
                      <a:buChar char="§"/>
                    </a:pPr>
                    <a:r>
                      <a:rPr lang="en-GB" sz="1400"/>
                      <a:t>Around 200 million docs of unstructured and 1 trillion rows of hospital legacy data</a:t>
                    </a:r>
                  </a:p>
                  <a:p>
                    <a:endParaRPr lang="en-GB" sz="1400"/>
                  </a:p>
                  <a:p>
                    <a:pPr marL="285750" indent="-285750">
                      <a:buFont typeface="Wingdings" panose="05000000000000000000" pitchFamily="2" charset="2"/>
                      <a:buChar char="§"/>
                    </a:pPr>
                    <a:r>
                      <a:rPr lang="en-GB" sz="1400"/>
                      <a:t>Personal data de-identified before processing/subject to on-prem requirements</a:t>
                    </a:r>
                  </a:p>
                </p:txBody>
              </p:sp>
              <p:sp>
                <p:nvSpPr>
                  <p:cNvPr id="115" name="Rectangle 114">
                    <a:extLst>
                      <a:ext uri="{FF2B5EF4-FFF2-40B4-BE49-F238E27FC236}">
                        <a16:creationId xmlns:a16="http://schemas.microsoft.com/office/drawing/2014/main" id="{7E3C7285-1732-8B46-FBF5-CAC864F000F4}"/>
                      </a:ext>
                    </a:extLst>
                  </p:cNvPr>
                  <p:cNvSpPr/>
                  <p:nvPr>
                    <p:custDataLst>
                      <p:tags r:id="rId4"/>
                    </p:custDataLst>
                  </p:nvPr>
                </p:nvSpPr>
                <p:spPr bwMode="gray">
                  <a:xfrm>
                    <a:off x="4020819" y="2528888"/>
                    <a:ext cx="3634877" cy="50800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r>
                      <a:rPr lang="en-US" sz="1600" b="1">
                        <a:solidFill>
                          <a:schemeClr val="tx1"/>
                        </a:solidFill>
                      </a:rPr>
                      <a:t>Data quality and privacy</a:t>
                    </a:r>
                  </a:p>
                </p:txBody>
              </p:sp>
              <p:cxnSp>
                <p:nvCxnSpPr>
                  <p:cNvPr id="116" name="Straight Connector 115">
                    <a:extLst>
                      <a:ext uri="{FF2B5EF4-FFF2-40B4-BE49-F238E27FC236}">
                        <a16:creationId xmlns:a16="http://schemas.microsoft.com/office/drawing/2014/main" id="{730983EB-1C49-5ED9-169A-AA919E4F238F}"/>
                      </a:ext>
                    </a:extLst>
                  </p:cNvPr>
                  <p:cNvCxnSpPr>
                    <a:cxnSpLocks/>
                  </p:cNvCxnSpPr>
                  <p:nvPr>
                    <p:custDataLst>
                      <p:tags r:id="rId5"/>
                    </p:custDataLst>
                  </p:nvPr>
                </p:nvCxnSpPr>
                <p:spPr>
                  <a:xfrm>
                    <a:off x="3512820" y="3036888"/>
                    <a:ext cx="4142876" cy="0"/>
                  </a:xfrm>
                  <a:prstGeom prst="line">
                    <a:avLst/>
                  </a:prstGeom>
                  <a:ln w="19050">
                    <a:solidFill>
                      <a:srgbClr val="99B1B9"/>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176DA439-525E-6335-1336-3352EBAAC3FF}"/>
                      </a:ext>
                    </a:extLst>
                  </p:cNvPr>
                  <p:cNvSpPr/>
                  <p:nvPr>
                    <p:custDataLst>
                      <p:tags r:id="rId6"/>
                    </p:custDataLst>
                  </p:nvPr>
                </p:nvSpPr>
                <p:spPr bwMode="gray">
                  <a:xfrm>
                    <a:off x="3512820" y="2528888"/>
                    <a:ext cx="508000" cy="508000"/>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sp>
              <p:nvSpPr>
                <p:cNvPr id="113" name="Rectangle 112" hidden="1">
                  <a:extLst>
                    <a:ext uri="{FF2B5EF4-FFF2-40B4-BE49-F238E27FC236}">
                      <a16:creationId xmlns:a16="http://schemas.microsoft.com/office/drawing/2014/main" id="{E9788F02-1164-A986-BD4F-EF8B77CFC568}"/>
                    </a:ext>
                  </a:extLst>
                </p:cNvPr>
                <p:cNvSpPr/>
                <p:nvPr/>
              </p:nvSpPr>
              <p:spPr bwMode="gray">
                <a:xfrm>
                  <a:off x="-3531124" y="3924242"/>
                  <a:ext cx="278925" cy="278923"/>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a:solidFill>
                      <a:schemeClr val="tx1"/>
                    </a:solidFill>
                  </a:endParaRPr>
                </a:p>
              </p:txBody>
            </p:sp>
          </p:grpSp>
          <p:grpSp>
            <p:nvGrpSpPr>
              <p:cNvPr id="108" name="Group 107">
                <a:extLst>
                  <a:ext uri="{FF2B5EF4-FFF2-40B4-BE49-F238E27FC236}">
                    <a16:creationId xmlns:a16="http://schemas.microsoft.com/office/drawing/2014/main" id="{3146960E-8A41-3CA9-E874-7695F12AEAC3}"/>
                  </a:ext>
                </a:extLst>
              </p:cNvPr>
              <p:cNvGrpSpPr>
                <a:grpSpLocks noChangeAspect="1"/>
              </p:cNvGrpSpPr>
              <p:nvPr>
                <p:custDataLst>
                  <p:tags r:id="rId1"/>
                </p:custDataLst>
              </p:nvPr>
            </p:nvGrpSpPr>
            <p:grpSpPr>
              <a:xfrm>
                <a:off x="8163901" y="1278127"/>
                <a:ext cx="479463" cy="479463"/>
                <a:chOff x="1270000" y="1270000"/>
                <a:chExt cx="889000" cy="889000"/>
              </a:xfrm>
            </p:grpSpPr>
            <p:sp>
              <p:nvSpPr>
                <p:cNvPr id="109" name="Rectangle 108" hidden="1">
                  <a:extLst>
                    <a:ext uri="{FF2B5EF4-FFF2-40B4-BE49-F238E27FC236}">
                      <a16:creationId xmlns:a16="http://schemas.microsoft.com/office/drawing/2014/main" id="{42BFC117-39F3-CB33-E5DF-40F7D722B191}"/>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pic>
              <p:nvPicPr>
                <p:cNvPr id="111" name="Graphic 110">
                  <a:extLst>
                    <a:ext uri="{FF2B5EF4-FFF2-40B4-BE49-F238E27FC236}">
                      <a16:creationId xmlns:a16="http://schemas.microsoft.com/office/drawing/2014/main" id="{C88E9D4F-8B3B-8B03-F7FE-7D66140F2E5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rcRect/>
                <a:stretch/>
              </p:blipFill>
              <p:spPr>
                <a:xfrm>
                  <a:off x="1270000" y="1270000"/>
                  <a:ext cx="889000" cy="889000"/>
                </a:xfrm>
                <a:prstGeom prst="rect">
                  <a:avLst/>
                </a:prstGeom>
              </p:spPr>
            </p:pic>
          </p:grpSp>
        </p:grpSp>
      </p:grpSp>
    </p:spTree>
    <p:extLst>
      <p:ext uri="{BB962C8B-B14F-4D97-AF65-F5344CB8AC3E}">
        <p14:creationId xmlns:p14="http://schemas.microsoft.com/office/powerpoint/2010/main" val="90071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13CC2A-C2B5-4D46-EFB1-B142B9F3FB56}"/>
              </a:ext>
            </a:extLst>
          </p:cNvPr>
          <p:cNvSpPr>
            <a:spLocks noGrp="1"/>
          </p:cNvSpPr>
          <p:nvPr>
            <p:ph type="sldNum" sz="quarter" idx="11"/>
          </p:nvPr>
        </p:nvSpPr>
        <p:spPr/>
        <p:txBody>
          <a:bodyPr/>
          <a:lstStyle/>
          <a:p>
            <a:endParaRPr lang="de-DE"/>
          </a:p>
          <a:p>
            <a:fld id="{24C420F5-194C-40F2-A080-C5F3EDD89037}" type="slidenum">
              <a:rPr lang="de-DE" smtClean="0"/>
              <a:pPr/>
              <a:t>3</a:t>
            </a:fld>
            <a:endParaRPr lang="de-DE"/>
          </a:p>
        </p:txBody>
      </p:sp>
      <p:sp>
        <p:nvSpPr>
          <p:cNvPr id="5" name="Title 4">
            <a:extLst>
              <a:ext uri="{FF2B5EF4-FFF2-40B4-BE49-F238E27FC236}">
                <a16:creationId xmlns:a16="http://schemas.microsoft.com/office/drawing/2014/main" id="{4A27BB04-7D7B-F75E-066D-94A59EEEF1DE}"/>
              </a:ext>
            </a:extLst>
          </p:cNvPr>
          <p:cNvSpPr>
            <a:spLocks noGrp="1"/>
          </p:cNvSpPr>
          <p:nvPr>
            <p:ph type="title"/>
          </p:nvPr>
        </p:nvSpPr>
        <p:spPr/>
        <p:txBody>
          <a:bodyPr/>
          <a:lstStyle/>
          <a:p>
            <a:r>
              <a:rPr lang="en-GB" sz="2000" b="1"/>
              <a:t>ML projects in the real world (sometimes!)</a:t>
            </a:r>
            <a:br>
              <a:rPr lang="en-GB" sz="2000"/>
            </a:br>
            <a:r>
              <a:rPr lang="en-GB" sz="2000"/>
              <a:t>Root causes of ML projects’ failures</a:t>
            </a:r>
          </a:p>
        </p:txBody>
      </p:sp>
      <p:sp>
        <p:nvSpPr>
          <p:cNvPr id="4" name="Footer Placeholder 3">
            <a:extLst>
              <a:ext uri="{FF2B5EF4-FFF2-40B4-BE49-F238E27FC236}">
                <a16:creationId xmlns:a16="http://schemas.microsoft.com/office/drawing/2014/main" id="{18CE319F-2E2E-F6E0-D5BB-3C870966B957}"/>
              </a:ext>
            </a:extLst>
          </p:cNvPr>
          <p:cNvSpPr>
            <a:spLocks noGrp="1"/>
          </p:cNvSpPr>
          <p:nvPr>
            <p:ph type="ftr" sz="quarter" idx="12"/>
          </p:nvPr>
        </p:nvSpPr>
        <p:spPr/>
        <p:txBody>
          <a:bodyPr/>
          <a:lstStyle/>
          <a:p>
            <a:r>
              <a:rPr lang="en-GB"/>
              <a:t>© 2024 d-fine</a:t>
            </a:r>
          </a:p>
        </p:txBody>
      </p:sp>
      <p:graphicFrame>
        <p:nvGraphicFramePr>
          <p:cNvPr id="3" name="Chart 2">
            <a:extLst>
              <a:ext uri="{FF2B5EF4-FFF2-40B4-BE49-F238E27FC236}">
                <a16:creationId xmlns:a16="http://schemas.microsoft.com/office/drawing/2014/main" id="{4FDC2FBC-09A4-489C-19B6-76568ED42944}"/>
              </a:ext>
            </a:extLst>
          </p:cNvPr>
          <p:cNvGraphicFramePr/>
          <p:nvPr>
            <p:extLst>
              <p:ext uri="{D42A27DB-BD31-4B8C-83A1-F6EECF244321}">
                <p14:modId xmlns:p14="http://schemas.microsoft.com/office/powerpoint/2010/main" val="2187988491"/>
              </p:ext>
            </p:extLst>
          </p:nvPr>
        </p:nvGraphicFramePr>
        <p:xfrm>
          <a:off x="266932" y="1770611"/>
          <a:ext cx="4446745" cy="3427092"/>
        </p:xfrm>
        <a:graphic>
          <a:graphicData uri="http://schemas.openxmlformats.org/drawingml/2006/chart">
            <c:chart xmlns:c="http://schemas.openxmlformats.org/drawingml/2006/chart" xmlns:r="http://schemas.openxmlformats.org/officeDocument/2006/relationships" r:id="rId23"/>
          </a:graphicData>
        </a:graphic>
      </p:graphicFrame>
      <p:sp>
        <p:nvSpPr>
          <p:cNvPr id="6" name="TextBox 5">
            <a:extLst>
              <a:ext uri="{FF2B5EF4-FFF2-40B4-BE49-F238E27FC236}">
                <a16:creationId xmlns:a16="http://schemas.microsoft.com/office/drawing/2014/main" id="{D9527E22-8A7C-7D41-6AED-6C9333B2EC7F}"/>
              </a:ext>
            </a:extLst>
          </p:cNvPr>
          <p:cNvSpPr txBox="1"/>
          <p:nvPr/>
        </p:nvSpPr>
        <p:spPr>
          <a:xfrm>
            <a:off x="119132" y="5288911"/>
            <a:ext cx="6396481" cy="200055"/>
          </a:xfrm>
          <a:prstGeom prst="rect">
            <a:avLst/>
          </a:prstGeom>
          <a:noFill/>
        </p:spPr>
        <p:txBody>
          <a:bodyPr wrap="square">
            <a:spAutoFit/>
          </a:bodyPr>
          <a:lstStyle/>
          <a:p>
            <a:r>
              <a:rPr lang="en-GB" sz="700" dirty="0"/>
              <a:t>[1] Machine Learning Engineering for the Real World : step-by-step guide, Databricks,  Manning Publications Co. 2021</a:t>
            </a:r>
          </a:p>
        </p:txBody>
      </p:sp>
      <p:sp>
        <p:nvSpPr>
          <p:cNvPr id="9" name="TextBox 8">
            <a:extLst>
              <a:ext uri="{FF2B5EF4-FFF2-40B4-BE49-F238E27FC236}">
                <a16:creationId xmlns:a16="http://schemas.microsoft.com/office/drawing/2014/main" id="{6BFF6F36-F7AA-32F7-947F-3D7B48CE4EC0}"/>
              </a:ext>
            </a:extLst>
          </p:cNvPr>
          <p:cNvSpPr txBox="1"/>
          <p:nvPr/>
        </p:nvSpPr>
        <p:spPr>
          <a:xfrm>
            <a:off x="574354" y="1354808"/>
            <a:ext cx="5116004" cy="338554"/>
          </a:xfrm>
          <a:prstGeom prst="rect">
            <a:avLst/>
          </a:prstGeom>
          <a:noFill/>
        </p:spPr>
        <p:txBody>
          <a:bodyPr wrap="square">
            <a:spAutoFit/>
          </a:bodyPr>
          <a:lstStyle/>
          <a:p>
            <a:r>
              <a:rPr lang="en-GB" sz="1600" b="1" i="0" u="none" strike="noStrike" baseline="0"/>
              <a:t>Primary reasons for ML project failures</a:t>
            </a:r>
            <a:endParaRPr lang="en-GB" sz="1600" b="1"/>
          </a:p>
        </p:txBody>
      </p:sp>
      <p:sp>
        <p:nvSpPr>
          <p:cNvPr id="10" name="box_header_text">
            <a:extLst>
              <a:ext uri="{FF2B5EF4-FFF2-40B4-BE49-F238E27FC236}">
                <a16:creationId xmlns:a16="http://schemas.microsoft.com/office/drawing/2014/main" id="{0D71A15B-AC29-3069-A147-6B9067019C48}"/>
              </a:ext>
            </a:extLst>
          </p:cNvPr>
          <p:cNvSpPr/>
          <p:nvPr>
            <p:custDataLst>
              <p:tags r:id="rId1"/>
            </p:custDataLst>
          </p:nvPr>
        </p:nvSpPr>
        <p:spPr bwMode="gray">
          <a:xfrm>
            <a:off x="4402182" y="1246106"/>
            <a:ext cx="5777303" cy="727990"/>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en-GB" sz="1600" b="1">
                <a:solidFill>
                  <a:schemeClr val="tx1"/>
                </a:solidFill>
              </a:rPr>
              <a:t>Unfortunate</a:t>
            </a:r>
            <a:r>
              <a:rPr lang="en-GB" sz="1800">
                <a:solidFill>
                  <a:schemeClr val="tx2"/>
                </a:solidFill>
              </a:rPr>
              <a:t> </a:t>
            </a:r>
            <a:r>
              <a:rPr lang="en-GB" sz="1600" b="1">
                <a:solidFill>
                  <a:schemeClr val="tx1"/>
                </a:solidFill>
              </a:rPr>
              <a:t>detours of ML projects</a:t>
            </a:r>
            <a:br>
              <a:rPr lang="en-GB" sz="1600" b="1">
                <a:solidFill>
                  <a:schemeClr val="tx1"/>
                </a:solidFill>
              </a:rPr>
            </a:br>
            <a:r>
              <a:rPr lang="en-GB" sz="1600" b="1">
                <a:solidFill>
                  <a:schemeClr val="tx1"/>
                </a:solidFill>
              </a:rPr>
              <a:t>on their road to production</a:t>
            </a:r>
          </a:p>
        </p:txBody>
      </p:sp>
      <p:grpSp>
        <p:nvGrpSpPr>
          <p:cNvPr id="11" name="Group 10">
            <a:extLst>
              <a:ext uri="{FF2B5EF4-FFF2-40B4-BE49-F238E27FC236}">
                <a16:creationId xmlns:a16="http://schemas.microsoft.com/office/drawing/2014/main" id="{FA4005BF-D68B-1760-D34C-09AEC39AF6ED}"/>
              </a:ext>
            </a:extLst>
          </p:cNvPr>
          <p:cNvGrpSpPr/>
          <p:nvPr/>
        </p:nvGrpSpPr>
        <p:grpSpPr>
          <a:xfrm>
            <a:off x="5094387" y="3260596"/>
            <a:ext cx="2160000" cy="1800000"/>
            <a:chOff x="8489246" y="2228952"/>
            <a:chExt cx="2345311" cy="1467728"/>
          </a:xfrm>
        </p:grpSpPr>
        <p:sp>
          <p:nvSpPr>
            <p:cNvPr id="12" name="box_text_1">
              <a:extLst>
                <a:ext uri="{FF2B5EF4-FFF2-40B4-BE49-F238E27FC236}">
                  <a16:creationId xmlns:a16="http://schemas.microsoft.com/office/drawing/2014/main" id="{EE092DC0-97C7-8CED-6A7D-0406B249EEAD}"/>
                </a:ext>
              </a:extLst>
            </p:cNvPr>
            <p:cNvSpPr/>
            <p:nvPr>
              <p:custDataLst>
                <p:tags r:id="rId18"/>
              </p:custDataLst>
            </p:nvPr>
          </p:nvSpPr>
          <p:spPr bwMode="gray">
            <a:xfrm>
              <a:off x="8489246" y="2506341"/>
              <a:ext cx="2337650" cy="11903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6005" tIns="144018" rIns="36005" bIns="36005" rtlCol="0" anchor="t">
              <a:noAutofit/>
            </a:bodyPr>
            <a:lstStyle/>
            <a:p>
              <a:pPr marL="180023" indent="-180023">
                <a:buClr>
                  <a:srgbClr val="003C50"/>
                </a:buClr>
                <a:buFont typeface="Wingdings" panose="05000000000000000000" pitchFamily="2" charset="2"/>
                <a:buChar char="ü"/>
              </a:pPr>
              <a:r>
                <a:rPr lang="en-GB" sz="1200">
                  <a:solidFill>
                    <a:schemeClr val="bg2"/>
                  </a:solidFill>
                </a:rPr>
                <a:t>Non-reproducible results</a:t>
              </a:r>
            </a:p>
            <a:p>
              <a:pPr marL="180023" indent="-180023">
                <a:buClr>
                  <a:srgbClr val="003C50"/>
                </a:buClr>
                <a:buFont typeface="Wingdings" panose="05000000000000000000" pitchFamily="2" charset="2"/>
                <a:buChar char="ü"/>
              </a:pPr>
              <a:r>
                <a:rPr lang="en-GB" sz="1200">
                  <a:solidFill>
                    <a:schemeClr val="bg2"/>
                  </a:solidFill>
                </a:rPr>
                <a:t>Over-engineered complexity</a:t>
              </a:r>
            </a:p>
          </p:txBody>
        </p:sp>
        <p:grpSp>
          <p:nvGrpSpPr>
            <p:cNvPr id="13" name="underline_box">
              <a:extLst>
                <a:ext uri="{FF2B5EF4-FFF2-40B4-BE49-F238E27FC236}">
                  <a16:creationId xmlns:a16="http://schemas.microsoft.com/office/drawing/2014/main" id="{25C88ED8-3A2B-DA75-FF7B-A23663650E2D}"/>
                </a:ext>
              </a:extLst>
            </p:cNvPr>
            <p:cNvGrpSpPr/>
            <p:nvPr>
              <p:custDataLst>
                <p:tags r:id="rId19"/>
              </p:custDataLst>
            </p:nvPr>
          </p:nvGrpSpPr>
          <p:grpSpPr bwMode="gray">
            <a:xfrm>
              <a:off x="8496908" y="2228952"/>
              <a:ext cx="2337649" cy="396050"/>
              <a:chOff x="0" y="0"/>
              <a:chExt cx="1800225" cy="396050"/>
            </a:xfrm>
          </p:grpSpPr>
          <p:sp>
            <p:nvSpPr>
              <p:cNvPr id="14" name="content">
                <a:extLst>
                  <a:ext uri="{FF2B5EF4-FFF2-40B4-BE49-F238E27FC236}">
                    <a16:creationId xmlns:a16="http://schemas.microsoft.com/office/drawing/2014/main" id="{23A9312D-1CAB-A9CC-BE75-D333169B416B}"/>
                  </a:ext>
                </a:extLst>
              </p:cNvPr>
              <p:cNvSpPr txBox="1"/>
              <p:nvPr/>
            </p:nvSpPr>
            <p:spPr bwMode="gray">
              <a:xfrm>
                <a:off x="0" y="0"/>
                <a:ext cx="1800225" cy="288036"/>
              </a:xfrm>
              <a:prstGeom prst="rect">
                <a:avLst/>
              </a:prstGeom>
              <a:noFill/>
            </p:spPr>
            <p:txBody>
              <a:bodyPr vert="horz" wrap="none" lIns="0" tIns="0" rIns="0" bIns="0" rtlCol="0" anchor="ctr">
                <a:noAutofit/>
              </a:bodyPr>
              <a:lstStyle/>
              <a:p>
                <a:r>
                  <a:rPr lang="en-GB" sz="1200" b="1" dirty="0">
                    <a:solidFill>
                      <a:srgbClr val="005F9E"/>
                    </a:solidFill>
                  </a:rPr>
                  <a:t>03  Experimentation issues</a:t>
                </a:r>
              </a:p>
            </p:txBody>
          </p:sp>
          <p:sp>
            <p:nvSpPr>
              <p:cNvPr id="15" name="line_bottom">
                <a:extLst>
                  <a:ext uri="{FF2B5EF4-FFF2-40B4-BE49-F238E27FC236}">
                    <a16:creationId xmlns:a16="http://schemas.microsoft.com/office/drawing/2014/main" id="{3F7E9D5D-549E-D910-AEFB-CB1351B362AB}"/>
                  </a:ext>
                </a:extLst>
              </p:cNvPr>
              <p:cNvSpPr/>
              <p:nvPr>
                <p:custDataLst>
                  <p:tags r:id="rId20"/>
                </p:custDataLst>
              </p:nvPr>
            </p:nvSpPr>
            <p:spPr bwMode="gray">
              <a:xfrm>
                <a:off x="0" y="288036"/>
                <a:ext cx="1800225" cy="108014"/>
              </a:xfrm>
              <a:custGeom>
                <a:avLst/>
                <a:gdLst>
                  <a:gd name="connsiteX0" fmla="*/ 0 w 1800225"/>
                  <a:gd name="connsiteY0" fmla="*/ 0 h 114300"/>
                  <a:gd name="connsiteX1" fmla="*/ 830148 w 1800225"/>
                  <a:gd name="connsiteY1" fmla="*/ 0 h 114300"/>
                  <a:gd name="connsiteX2" fmla="*/ 900113 w 1800225"/>
                  <a:gd name="connsiteY2" fmla="*/ 114300 h 114300"/>
                  <a:gd name="connsiteX3" fmla="*/ 1014413 w 1800225"/>
                  <a:gd name="connsiteY3" fmla="*/ 0 h 114300"/>
                  <a:gd name="connsiteX4" fmla="*/ 1800225 w 1800225"/>
                  <a:gd name="connsiteY4" fmla="*/ 0 h 114300"/>
                  <a:gd name="connsiteX0" fmla="*/ 0 w 1800225"/>
                  <a:gd name="connsiteY0" fmla="*/ 0 h 108014"/>
                  <a:gd name="connsiteX1" fmla="*/ 830148 w 1800225"/>
                  <a:gd name="connsiteY1" fmla="*/ 0 h 108014"/>
                  <a:gd name="connsiteX2" fmla="*/ 900111 w 1800225"/>
                  <a:gd name="connsiteY2" fmla="*/ 108014 h 108014"/>
                  <a:gd name="connsiteX3" fmla="*/ 1014413 w 1800225"/>
                  <a:gd name="connsiteY3" fmla="*/ 0 h 108014"/>
                  <a:gd name="connsiteX4" fmla="*/ 1800225 w 1800225"/>
                  <a:gd name="connsiteY4" fmla="*/ 0 h 108014"/>
                  <a:gd name="connsiteX0" fmla="*/ 0 w 1800225"/>
                  <a:gd name="connsiteY0" fmla="*/ 0 h 108014"/>
                  <a:gd name="connsiteX1" fmla="*/ 830148 w 1800225"/>
                  <a:gd name="connsiteY1" fmla="*/ 0 h 108014"/>
                  <a:gd name="connsiteX2" fmla="*/ 900111 w 1800225"/>
                  <a:gd name="connsiteY2" fmla="*/ 108014 h 108014"/>
                  <a:gd name="connsiteX3" fmla="*/ 970076 w 1800225"/>
                  <a:gd name="connsiteY3" fmla="*/ 0 h 108014"/>
                  <a:gd name="connsiteX4" fmla="*/ 1800225 w 1800225"/>
                  <a:gd name="connsiteY4" fmla="*/ 0 h 10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5" h="108014">
                    <a:moveTo>
                      <a:pt x="0" y="0"/>
                    </a:moveTo>
                    <a:lnTo>
                      <a:pt x="830148" y="0"/>
                    </a:lnTo>
                    <a:lnTo>
                      <a:pt x="900111" y="108014"/>
                    </a:lnTo>
                    <a:lnTo>
                      <a:pt x="970076" y="0"/>
                    </a:lnTo>
                    <a:lnTo>
                      <a:pt x="1800225" y="0"/>
                    </a:lnTo>
                  </a:path>
                </a:pathLst>
              </a:custGeom>
              <a:ln w="19050">
                <a:solidFill>
                  <a:srgbClr val="D8D8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grpSp>
      <p:grpSp>
        <p:nvGrpSpPr>
          <p:cNvPr id="16" name="Group 15">
            <a:extLst>
              <a:ext uri="{FF2B5EF4-FFF2-40B4-BE49-F238E27FC236}">
                <a16:creationId xmlns:a16="http://schemas.microsoft.com/office/drawing/2014/main" id="{C8CE326B-4C7E-7D46-C456-E4A5E3C550BD}"/>
              </a:ext>
            </a:extLst>
          </p:cNvPr>
          <p:cNvGrpSpPr/>
          <p:nvPr/>
        </p:nvGrpSpPr>
        <p:grpSpPr>
          <a:xfrm>
            <a:off x="7479970" y="1954769"/>
            <a:ext cx="2160000" cy="1800000"/>
            <a:chOff x="8489246" y="2228952"/>
            <a:chExt cx="2345311" cy="1467728"/>
          </a:xfrm>
        </p:grpSpPr>
        <p:sp>
          <p:nvSpPr>
            <p:cNvPr id="17" name="box_text_1">
              <a:extLst>
                <a:ext uri="{FF2B5EF4-FFF2-40B4-BE49-F238E27FC236}">
                  <a16:creationId xmlns:a16="http://schemas.microsoft.com/office/drawing/2014/main" id="{4971BA82-FF38-49E7-F3F3-FFE7990A5ED7}"/>
                </a:ext>
              </a:extLst>
            </p:cNvPr>
            <p:cNvSpPr/>
            <p:nvPr>
              <p:custDataLst>
                <p:tags r:id="rId15"/>
              </p:custDataLst>
            </p:nvPr>
          </p:nvSpPr>
          <p:spPr bwMode="gray">
            <a:xfrm>
              <a:off x="8489246" y="2506341"/>
              <a:ext cx="2345311" cy="11903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6005" tIns="144018" rIns="36005" bIns="36005" rtlCol="0" anchor="t">
              <a:noAutofit/>
            </a:bodyPr>
            <a:lstStyle/>
            <a:p>
              <a:pPr marL="180023" indent="-180023">
                <a:buClr>
                  <a:srgbClr val="003C50"/>
                </a:buClr>
                <a:buFont typeface="Wingdings" panose="05000000000000000000" pitchFamily="2" charset="2"/>
                <a:buChar char="ü"/>
              </a:pPr>
              <a:r>
                <a:rPr lang="en-GB" sz="1200">
                  <a:solidFill>
                    <a:schemeClr val="bg2"/>
                  </a:solidFill>
                </a:rPr>
                <a:t>Solution takes too long to develop</a:t>
              </a:r>
            </a:p>
            <a:p>
              <a:pPr marL="180023" indent="-180023">
                <a:buClr>
                  <a:srgbClr val="003C50"/>
                </a:buClr>
                <a:buFont typeface="Wingdings" panose="05000000000000000000" pitchFamily="2" charset="2"/>
                <a:buChar char="ü"/>
              </a:pPr>
              <a:r>
                <a:rPr lang="en-GB" sz="1200">
                  <a:solidFill>
                    <a:schemeClr val="bg2"/>
                  </a:solidFill>
                </a:rPr>
                <a:t>Insufficient time for skills acquisition</a:t>
              </a:r>
            </a:p>
          </p:txBody>
        </p:sp>
        <p:grpSp>
          <p:nvGrpSpPr>
            <p:cNvPr id="18" name="underline_box">
              <a:extLst>
                <a:ext uri="{FF2B5EF4-FFF2-40B4-BE49-F238E27FC236}">
                  <a16:creationId xmlns:a16="http://schemas.microsoft.com/office/drawing/2014/main" id="{579AEF21-AA69-48D5-043C-FFBDBDC11B75}"/>
                </a:ext>
              </a:extLst>
            </p:cNvPr>
            <p:cNvGrpSpPr/>
            <p:nvPr>
              <p:custDataLst>
                <p:tags r:id="rId16"/>
              </p:custDataLst>
            </p:nvPr>
          </p:nvGrpSpPr>
          <p:grpSpPr bwMode="gray">
            <a:xfrm>
              <a:off x="8496908" y="2228952"/>
              <a:ext cx="2337649" cy="396050"/>
              <a:chOff x="0" y="0"/>
              <a:chExt cx="1800225" cy="396050"/>
            </a:xfrm>
          </p:grpSpPr>
          <p:sp>
            <p:nvSpPr>
              <p:cNvPr id="19" name="content">
                <a:extLst>
                  <a:ext uri="{FF2B5EF4-FFF2-40B4-BE49-F238E27FC236}">
                    <a16:creationId xmlns:a16="http://schemas.microsoft.com/office/drawing/2014/main" id="{8406C2FD-C1E9-A72B-C2EE-3CE440740793}"/>
                  </a:ext>
                </a:extLst>
              </p:cNvPr>
              <p:cNvSpPr txBox="1"/>
              <p:nvPr/>
            </p:nvSpPr>
            <p:spPr bwMode="gray">
              <a:xfrm>
                <a:off x="0" y="0"/>
                <a:ext cx="1800225" cy="288036"/>
              </a:xfrm>
              <a:prstGeom prst="rect">
                <a:avLst/>
              </a:prstGeom>
              <a:noFill/>
            </p:spPr>
            <p:txBody>
              <a:bodyPr vert="horz" wrap="none" lIns="0" tIns="0" rIns="0" bIns="0" rtlCol="0" anchor="ctr">
                <a:noAutofit/>
              </a:bodyPr>
              <a:lstStyle/>
              <a:p>
                <a:r>
                  <a:rPr lang="en-GB" sz="1200" b="1">
                    <a:solidFill>
                      <a:srgbClr val="005F9E"/>
                    </a:solidFill>
                  </a:rPr>
                  <a:t>02  Scoping problems</a:t>
                </a:r>
                <a:endParaRPr lang="en-GB" sz="1200">
                  <a:solidFill>
                    <a:srgbClr val="000000"/>
                  </a:solidFill>
                </a:endParaRPr>
              </a:p>
            </p:txBody>
          </p:sp>
          <p:sp>
            <p:nvSpPr>
              <p:cNvPr id="20" name="line_bottom">
                <a:extLst>
                  <a:ext uri="{FF2B5EF4-FFF2-40B4-BE49-F238E27FC236}">
                    <a16:creationId xmlns:a16="http://schemas.microsoft.com/office/drawing/2014/main" id="{06AEC0AA-CB81-AACE-3025-35EE8F2895C0}"/>
                  </a:ext>
                </a:extLst>
              </p:cNvPr>
              <p:cNvSpPr/>
              <p:nvPr>
                <p:custDataLst>
                  <p:tags r:id="rId17"/>
                </p:custDataLst>
              </p:nvPr>
            </p:nvSpPr>
            <p:spPr bwMode="gray">
              <a:xfrm>
                <a:off x="0" y="288036"/>
                <a:ext cx="1800225" cy="108014"/>
              </a:xfrm>
              <a:custGeom>
                <a:avLst/>
                <a:gdLst>
                  <a:gd name="connsiteX0" fmla="*/ 0 w 1800225"/>
                  <a:gd name="connsiteY0" fmla="*/ 0 h 114300"/>
                  <a:gd name="connsiteX1" fmla="*/ 830148 w 1800225"/>
                  <a:gd name="connsiteY1" fmla="*/ 0 h 114300"/>
                  <a:gd name="connsiteX2" fmla="*/ 900113 w 1800225"/>
                  <a:gd name="connsiteY2" fmla="*/ 114300 h 114300"/>
                  <a:gd name="connsiteX3" fmla="*/ 1014413 w 1800225"/>
                  <a:gd name="connsiteY3" fmla="*/ 0 h 114300"/>
                  <a:gd name="connsiteX4" fmla="*/ 1800225 w 1800225"/>
                  <a:gd name="connsiteY4" fmla="*/ 0 h 114300"/>
                  <a:gd name="connsiteX0" fmla="*/ 0 w 1800225"/>
                  <a:gd name="connsiteY0" fmla="*/ 0 h 108014"/>
                  <a:gd name="connsiteX1" fmla="*/ 830148 w 1800225"/>
                  <a:gd name="connsiteY1" fmla="*/ 0 h 108014"/>
                  <a:gd name="connsiteX2" fmla="*/ 900111 w 1800225"/>
                  <a:gd name="connsiteY2" fmla="*/ 108014 h 108014"/>
                  <a:gd name="connsiteX3" fmla="*/ 1014413 w 1800225"/>
                  <a:gd name="connsiteY3" fmla="*/ 0 h 108014"/>
                  <a:gd name="connsiteX4" fmla="*/ 1800225 w 1800225"/>
                  <a:gd name="connsiteY4" fmla="*/ 0 h 108014"/>
                  <a:gd name="connsiteX0" fmla="*/ 0 w 1800225"/>
                  <a:gd name="connsiteY0" fmla="*/ 0 h 108014"/>
                  <a:gd name="connsiteX1" fmla="*/ 830148 w 1800225"/>
                  <a:gd name="connsiteY1" fmla="*/ 0 h 108014"/>
                  <a:gd name="connsiteX2" fmla="*/ 900111 w 1800225"/>
                  <a:gd name="connsiteY2" fmla="*/ 108014 h 108014"/>
                  <a:gd name="connsiteX3" fmla="*/ 970076 w 1800225"/>
                  <a:gd name="connsiteY3" fmla="*/ 0 h 108014"/>
                  <a:gd name="connsiteX4" fmla="*/ 1800225 w 1800225"/>
                  <a:gd name="connsiteY4" fmla="*/ 0 h 10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5" h="108014">
                    <a:moveTo>
                      <a:pt x="0" y="0"/>
                    </a:moveTo>
                    <a:lnTo>
                      <a:pt x="830148" y="0"/>
                    </a:lnTo>
                    <a:lnTo>
                      <a:pt x="900111" y="108014"/>
                    </a:lnTo>
                    <a:lnTo>
                      <a:pt x="970076" y="0"/>
                    </a:lnTo>
                    <a:lnTo>
                      <a:pt x="1800225" y="0"/>
                    </a:lnTo>
                  </a:path>
                </a:pathLst>
              </a:custGeom>
              <a:ln w="19050">
                <a:solidFill>
                  <a:srgbClr val="D8D8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grpSp>
      <p:grpSp>
        <p:nvGrpSpPr>
          <p:cNvPr id="21" name="Group 20">
            <a:extLst>
              <a:ext uri="{FF2B5EF4-FFF2-40B4-BE49-F238E27FC236}">
                <a16:creationId xmlns:a16="http://schemas.microsoft.com/office/drawing/2014/main" id="{353C6A40-1DDE-B3CF-7CB0-91BDA5BC1A0E}"/>
              </a:ext>
            </a:extLst>
          </p:cNvPr>
          <p:cNvGrpSpPr/>
          <p:nvPr/>
        </p:nvGrpSpPr>
        <p:grpSpPr>
          <a:xfrm>
            <a:off x="5087330" y="1932748"/>
            <a:ext cx="2160000" cy="1800000"/>
            <a:chOff x="8496907" y="2228952"/>
            <a:chExt cx="2337650" cy="1433208"/>
          </a:xfrm>
        </p:grpSpPr>
        <p:sp>
          <p:nvSpPr>
            <p:cNvPr id="22" name="box_text_1">
              <a:extLst>
                <a:ext uri="{FF2B5EF4-FFF2-40B4-BE49-F238E27FC236}">
                  <a16:creationId xmlns:a16="http://schemas.microsoft.com/office/drawing/2014/main" id="{6A3361C0-B5E8-9CCB-48E4-0B581CBDB347}"/>
                </a:ext>
              </a:extLst>
            </p:cNvPr>
            <p:cNvSpPr/>
            <p:nvPr>
              <p:custDataLst>
                <p:tags r:id="rId12"/>
              </p:custDataLst>
            </p:nvPr>
          </p:nvSpPr>
          <p:spPr bwMode="gray">
            <a:xfrm>
              <a:off x="8496907" y="2471821"/>
              <a:ext cx="2337650" cy="11903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6005" tIns="144018" rIns="36005" bIns="36005" rtlCol="0" anchor="t">
              <a:noAutofit/>
            </a:bodyPr>
            <a:lstStyle/>
            <a:p>
              <a:pPr marL="180023" indent="-180023">
                <a:buClr>
                  <a:srgbClr val="003C50"/>
                </a:buClr>
                <a:buFont typeface="Wingdings" panose="05000000000000000000" pitchFamily="2" charset="2"/>
                <a:buChar char="§"/>
              </a:pPr>
              <a:r>
                <a:rPr lang="en-GB" sz="1200">
                  <a:solidFill>
                    <a:schemeClr val="tx1"/>
                  </a:solidFill>
                </a:rPr>
                <a:t>Solution doesn’t solve the problem</a:t>
              </a:r>
            </a:p>
            <a:p>
              <a:pPr marL="180023" indent="-180023">
                <a:buClr>
                  <a:srgbClr val="003C50"/>
                </a:buClr>
                <a:buFont typeface="Wingdings" panose="05000000000000000000" pitchFamily="2" charset="2"/>
                <a:buChar char="§"/>
              </a:pPr>
              <a:r>
                <a:rPr lang="en-GB" sz="1200">
                  <a:solidFill>
                    <a:schemeClr val="tx1"/>
                  </a:solidFill>
                </a:rPr>
                <a:t>Lack of explainability</a:t>
              </a:r>
            </a:p>
          </p:txBody>
        </p:sp>
        <p:grpSp>
          <p:nvGrpSpPr>
            <p:cNvPr id="23" name="underline_box">
              <a:extLst>
                <a:ext uri="{FF2B5EF4-FFF2-40B4-BE49-F238E27FC236}">
                  <a16:creationId xmlns:a16="http://schemas.microsoft.com/office/drawing/2014/main" id="{1797110D-2F6C-E214-8B17-1A881C7EA888}"/>
                </a:ext>
              </a:extLst>
            </p:cNvPr>
            <p:cNvGrpSpPr/>
            <p:nvPr>
              <p:custDataLst>
                <p:tags r:id="rId13"/>
              </p:custDataLst>
            </p:nvPr>
          </p:nvGrpSpPr>
          <p:grpSpPr bwMode="gray">
            <a:xfrm>
              <a:off x="8496908" y="2228952"/>
              <a:ext cx="2337649" cy="396050"/>
              <a:chOff x="0" y="0"/>
              <a:chExt cx="1800225" cy="396050"/>
            </a:xfrm>
          </p:grpSpPr>
          <p:sp>
            <p:nvSpPr>
              <p:cNvPr id="24" name="content">
                <a:extLst>
                  <a:ext uri="{FF2B5EF4-FFF2-40B4-BE49-F238E27FC236}">
                    <a16:creationId xmlns:a16="http://schemas.microsoft.com/office/drawing/2014/main" id="{0DBB890C-9AC3-AB66-2994-BF49C895BDC0}"/>
                  </a:ext>
                </a:extLst>
              </p:cNvPr>
              <p:cNvSpPr txBox="1"/>
              <p:nvPr/>
            </p:nvSpPr>
            <p:spPr bwMode="gray">
              <a:xfrm>
                <a:off x="0" y="0"/>
                <a:ext cx="1800225" cy="288036"/>
              </a:xfrm>
              <a:prstGeom prst="rect">
                <a:avLst/>
              </a:prstGeom>
              <a:noFill/>
            </p:spPr>
            <p:txBody>
              <a:bodyPr vert="horz" wrap="none" lIns="0" tIns="0" rIns="0" bIns="0" rtlCol="0" anchor="ctr">
                <a:noAutofit/>
              </a:bodyPr>
              <a:lstStyle/>
              <a:p>
                <a:r>
                  <a:rPr lang="en-GB" sz="1200" b="1">
                    <a:solidFill>
                      <a:srgbClr val="005F9E"/>
                    </a:solidFill>
                  </a:rPr>
                  <a:t>01  Planning problems</a:t>
                </a:r>
                <a:endParaRPr lang="en-GB" sz="1200">
                  <a:solidFill>
                    <a:srgbClr val="000000"/>
                  </a:solidFill>
                </a:endParaRPr>
              </a:p>
            </p:txBody>
          </p:sp>
          <p:sp>
            <p:nvSpPr>
              <p:cNvPr id="25" name="line_bottom">
                <a:extLst>
                  <a:ext uri="{FF2B5EF4-FFF2-40B4-BE49-F238E27FC236}">
                    <a16:creationId xmlns:a16="http://schemas.microsoft.com/office/drawing/2014/main" id="{10FEA26E-D565-1CE5-8465-64814E305989}"/>
                  </a:ext>
                </a:extLst>
              </p:cNvPr>
              <p:cNvSpPr/>
              <p:nvPr>
                <p:custDataLst>
                  <p:tags r:id="rId14"/>
                </p:custDataLst>
              </p:nvPr>
            </p:nvSpPr>
            <p:spPr bwMode="gray">
              <a:xfrm>
                <a:off x="0" y="288036"/>
                <a:ext cx="1800225" cy="108014"/>
              </a:xfrm>
              <a:custGeom>
                <a:avLst/>
                <a:gdLst>
                  <a:gd name="connsiteX0" fmla="*/ 0 w 1800225"/>
                  <a:gd name="connsiteY0" fmla="*/ 0 h 114300"/>
                  <a:gd name="connsiteX1" fmla="*/ 830148 w 1800225"/>
                  <a:gd name="connsiteY1" fmla="*/ 0 h 114300"/>
                  <a:gd name="connsiteX2" fmla="*/ 900113 w 1800225"/>
                  <a:gd name="connsiteY2" fmla="*/ 114300 h 114300"/>
                  <a:gd name="connsiteX3" fmla="*/ 1014413 w 1800225"/>
                  <a:gd name="connsiteY3" fmla="*/ 0 h 114300"/>
                  <a:gd name="connsiteX4" fmla="*/ 1800225 w 1800225"/>
                  <a:gd name="connsiteY4" fmla="*/ 0 h 114300"/>
                  <a:gd name="connsiteX0" fmla="*/ 0 w 1800225"/>
                  <a:gd name="connsiteY0" fmla="*/ 0 h 108014"/>
                  <a:gd name="connsiteX1" fmla="*/ 830148 w 1800225"/>
                  <a:gd name="connsiteY1" fmla="*/ 0 h 108014"/>
                  <a:gd name="connsiteX2" fmla="*/ 900111 w 1800225"/>
                  <a:gd name="connsiteY2" fmla="*/ 108014 h 108014"/>
                  <a:gd name="connsiteX3" fmla="*/ 1014413 w 1800225"/>
                  <a:gd name="connsiteY3" fmla="*/ 0 h 108014"/>
                  <a:gd name="connsiteX4" fmla="*/ 1800225 w 1800225"/>
                  <a:gd name="connsiteY4" fmla="*/ 0 h 108014"/>
                  <a:gd name="connsiteX0" fmla="*/ 0 w 1800225"/>
                  <a:gd name="connsiteY0" fmla="*/ 0 h 108014"/>
                  <a:gd name="connsiteX1" fmla="*/ 830148 w 1800225"/>
                  <a:gd name="connsiteY1" fmla="*/ 0 h 108014"/>
                  <a:gd name="connsiteX2" fmla="*/ 900111 w 1800225"/>
                  <a:gd name="connsiteY2" fmla="*/ 108014 h 108014"/>
                  <a:gd name="connsiteX3" fmla="*/ 970076 w 1800225"/>
                  <a:gd name="connsiteY3" fmla="*/ 0 h 108014"/>
                  <a:gd name="connsiteX4" fmla="*/ 1800225 w 1800225"/>
                  <a:gd name="connsiteY4" fmla="*/ 0 h 10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5" h="108014">
                    <a:moveTo>
                      <a:pt x="0" y="0"/>
                    </a:moveTo>
                    <a:lnTo>
                      <a:pt x="830148" y="0"/>
                    </a:lnTo>
                    <a:lnTo>
                      <a:pt x="900111" y="108014"/>
                    </a:lnTo>
                    <a:lnTo>
                      <a:pt x="970076" y="0"/>
                    </a:lnTo>
                    <a:lnTo>
                      <a:pt x="1800225" y="0"/>
                    </a:lnTo>
                  </a:path>
                </a:pathLst>
              </a:custGeom>
              <a:ln w="19050">
                <a:solidFill>
                  <a:srgbClr val="D8D8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grpSp>
      <p:grpSp>
        <p:nvGrpSpPr>
          <p:cNvPr id="26" name="Group 25">
            <a:extLst>
              <a:ext uri="{FF2B5EF4-FFF2-40B4-BE49-F238E27FC236}">
                <a16:creationId xmlns:a16="http://schemas.microsoft.com/office/drawing/2014/main" id="{EAA45FF2-6711-D3F0-3BA5-77006E61E3EE}"/>
              </a:ext>
            </a:extLst>
          </p:cNvPr>
          <p:cNvGrpSpPr/>
          <p:nvPr/>
        </p:nvGrpSpPr>
        <p:grpSpPr>
          <a:xfrm>
            <a:off x="7468508" y="3279038"/>
            <a:ext cx="2163527" cy="1695956"/>
            <a:chOff x="8398341" y="2138173"/>
            <a:chExt cx="2481879" cy="1509824"/>
          </a:xfrm>
        </p:grpSpPr>
        <p:sp>
          <p:nvSpPr>
            <p:cNvPr id="27" name="box_text_1">
              <a:extLst>
                <a:ext uri="{FF2B5EF4-FFF2-40B4-BE49-F238E27FC236}">
                  <a16:creationId xmlns:a16="http://schemas.microsoft.com/office/drawing/2014/main" id="{6E362787-C47F-81FB-8A6B-32007EE3C436}"/>
                </a:ext>
              </a:extLst>
            </p:cNvPr>
            <p:cNvSpPr/>
            <p:nvPr>
              <p:custDataLst>
                <p:tags r:id="rId9"/>
              </p:custDataLst>
            </p:nvPr>
          </p:nvSpPr>
          <p:spPr bwMode="gray">
            <a:xfrm>
              <a:off x="8481584" y="2457658"/>
              <a:ext cx="2337650" cy="11903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6005" tIns="144018" rIns="36005" bIns="36005" rtlCol="0" anchor="t">
              <a:noAutofit/>
            </a:bodyPr>
            <a:lstStyle/>
            <a:p>
              <a:pPr marL="180023" indent="-180023">
                <a:buClr>
                  <a:srgbClr val="003C50"/>
                </a:buClr>
                <a:buFont typeface="Wingdings" panose="05000000000000000000" pitchFamily="2" charset="2"/>
                <a:buChar char="ü"/>
              </a:pPr>
              <a:r>
                <a:rPr lang="en-GB" sz="1200">
                  <a:solidFill>
                    <a:schemeClr val="bg2"/>
                  </a:solidFill>
                </a:rPr>
                <a:t>Unstable/fragile code</a:t>
              </a:r>
            </a:p>
            <a:p>
              <a:pPr marL="180023" indent="-180023">
                <a:buClr>
                  <a:srgbClr val="003C50"/>
                </a:buClr>
                <a:buFont typeface="Wingdings" panose="05000000000000000000" pitchFamily="2" charset="2"/>
                <a:buChar char="ü"/>
              </a:pPr>
              <a:r>
                <a:rPr lang="en-GB" sz="1200">
                  <a:solidFill>
                    <a:schemeClr val="bg2"/>
                  </a:solidFill>
                </a:rPr>
                <a:t>Late-stage implementation change</a:t>
              </a:r>
            </a:p>
          </p:txBody>
        </p:sp>
        <p:grpSp>
          <p:nvGrpSpPr>
            <p:cNvPr id="28" name="underline_box">
              <a:extLst>
                <a:ext uri="{FF2B5EF4-FFF2-40B4-BE49-F238E27FC236}">
                  <a16:creationId xmlns:a16="http://schemas.microsoft.com/office/drawing/2014/main" id="{8E7DAEC6-C2E1-1414-CDEC-AEE154DB107A}"/>
                </a:ext>
              </a:extLst>
            </p:cNvPr>
            <p:cNvGrpSpPr/>
            <p:nvPr>
              <p:custDataLst>
                <p:tags r:id="rId10"/>
              </p:custDataLst>
            </p:nvPr>
          </p:nvGrpSpPr>
          <p:grpSpPr bwMode="gray">
            <a:xfrm>
              <a:off x="8398341" y="2138173"/>
              <a:ext cx="2481879" cy="413929"/>
              <a:chOff x="-75907" y="-90779"/>
              <a:chExt cx="1911297" cy="413929"/>
            </a:xfrm>
          </p:grpSpPr>
          <p:sp>
            <p:nvSpPr>
              <p:cNvPr id="29" name="content">
                <a:extLst>
                  <a:ext uri="{FF2B5EF4-FFF2-40B4-BE49-F238E27FC236}">
                    <a16:creationId xmlns:a16="http://schemas.microsoft.com/office/drawing/2014/main" id="{BC000947-79A5-F0FA-C3B4-ABF529F81F70}"/>
                  </a:ext>
                </a:extLst>
              </p:cNvPr>
              <p:cNvSpPr txBox="1"/>
              <p:nvPr/>
            </p:nvSpPr>
            <p:spPr bwMode="gray">
              <a:xfrm>
                <a:off x="35165" y="-90779"/>
                <a:ext cx="1800225" cy="288036"/>
              </a:xfrm>
              <a:prstGeom prst="rect">
                <a:avLst/>
              </a:prstGeom>
              <a:noFill/>
            </p:spPr>
            <p:txBody>
              <a:bodyPr vert="horz" wrap="none" lIns="0" tIns="0" rIns="0" bIns="0" rtlCol="0" anchor="ctr">
                <a:noAutofit/>
              </a:bodyPr>
              <a:lstStyle/>
              <a:p>
                <a:r>
                  <a:rPr lang="en-GB" sz="1200" b="1">
                    <a:solidFill>
                      <a:srgbClr val="005F9E"/>
                    </a:solidFill>
                  </a:rPr>
                  <a:t>04  Development issues</a:t>
                </a:r>
              </a:p>
            </p:txBody>
          </p:sp>
          <p:sp>
            <p:nvSpPr>
              <p:cNvPr id="30" name="line_bottom">
                <a:extLst>
                  <a:ext uri="{FF2B5EF4-FFF2-40B4-BE49-F238E27FC236}">
                    <a16:creationId xmlns:a16="http://schemas.microsoft.com/office/drawing/2014/main" id="{4E858E7D-EFC2-C299-FF2C-F6690706558A}"/>
                  </a:ext>
                </a:extLst>
              </p:cNvPr>
              <p:cNvSpPr/>
              <p:nvPr>
                <p:custDataLst>
                  <p:tags r:id="rId11"/>
                </p:custDataLst>
              </p:nvPr>
            </p:nvSpPr>
            <p:spPr bwMode="gray">
              <a:xfrm>
                <a:off x="-75907" y="215136"/>
                <a:ext cx="1800225" cy="108014"/>
              </a:xfrm>
              <a:custGeom>
                <a:avLst/>
                <a:gdLst>
                  <a:gd name="connsiteX0" fmla="*/ 0 w 1800225"/>
                  <a:gd name="connsiteY0" fmla="*/ 0 h 114300"/>
                  <a:gd name="connsiteX1" fmla="*/ 830148 w 1800225"/>
                  <a:gd name="connsiteY1" fmla="*/ 0 h 114300"/>
                  <a:gd name="connsiteX2" fmla="*/ 900113 w 1800225"/>
                  <a:gd name="connsiteY2" fmla="*/ 114300 h 114300"/>
                  <a:gd name="connsiteX3" fmla="*/ 1014413 w 1800225"/>
                  <a:gd name="connsiteY3" fmla="*/ 0 h 114300"/>
                  <a:gd name="connsiteX4" fmla="*/ 1800225 w 1800225"/>
                  <a:gd name="connsiteY4" fmla="*/ 0 h 114300"/>
                  <a:gd name="connsiteX0" fmla="*/ 0 w 1800225"/>
                  <a:gd name="connsiteY0" fmla="*/ 0 h 108014"/>
                  <a:gd name="connsiteX1" fmla="*/ 830148 w 1800225"/>
                  <a:gd name="connsiteY1" fmla="*/ 0 h 108014"/>
                  <a:gd name="connsiteX2" fmla="*/ 900111 w 1800225"/>
                  <a:gd name="connsiteY2" fmla="*/ 108014 h 108014"/>
                  <a:gd name="connsiteX3" fmla="*/ 1014413 w 1800225"/>
                  <a:gd name="connsiteY3" fmla="*/ 0 h 108014"/>
                  <a:gd name="connsiteX4" fmla="*/ 1800225 w 1800225"/>
                  <a:gd name="connsiteY4" fmla="*/ 0 h 108014"/>
                  <a:gd name="connsiteX0" fmla="*/ 0 w 1800225"/>
                  <a:gd name="connsiteY0" fmla="*/ 0 h 108014"/>
                  <a:gd name="connsiteX1" fmla="*/ 830148 w 1800225"/>
                  <a:gd name="connsiteY1" fmla="*/ 0 h 108014"/>
                  <a:gd name="connsiteX2" fmla="*/ 900111 w 1800225"/>
                  <a:gd name="connsiteY2" fmla="*/ 108014 h 108014"/>
                  <a:gd name="connsiteX3" fmla="*/ 970076 w 1800225"/>
                  <a:gd name="connsiteY3" fmla="*/ 0 h 108014"/>
                  <a:gd name="connsiteX4" fmla="*/ 1800225 w 1800225"/>
                  <a:gd name="connsiteY4" fmla="*/ 0 h 10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5" h="108014">
                    <a:moveTo>
                      <a:pt x="0" y="0"/>
                    </a:moveTo>
                    <a:lnTo>
                      <a:pt x="830148" y="0"/>
                    </a:lnTo>
                    <a:lnTo>
                      <a:pt x="900111" y="108014"/>
                    </a:lnTo>
                    <a:lnTo>
                      <a:pt x="970076" y="0"/>
                    </a:lnTo>
                    <a:lnTo>
                      <a:pt x="1800225" y="0"/>
                    </a:lnTo>
                  </a:path>
                </a:pathLst>
              </a:custGeom>
              <a:ln w="19050">
                <a:solidFill>
                  <a:srgbClr val="D8D8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grpSp>
      <p:grpSp>
        <p:nvGrpSpPr>
          <p:cNvPr id="31" name="Group 30">
            <a:extLst>
              <a:ext uri="{FF2B5EF4-FFF2-40B4-BE49-F238E27FC236}">
                <a16:creationId xmlns:a16="http://schemas.microsoft.com/office/drawing/2014/main" id="{060180C0-89DB-3DBB-431A-7EF181A59DBD}"/>
              </a:ext>
            </a:extLst>
          </p:cNvPr>
          <p:cNvGrpSpPr/>
          <p:nvPr/>
        </p:nvGrpSpPr>
        <p:grpSpPr>
          <a:xfrm>
            <a:off x="5130834" y="4332624"/>
            <a:ext cx="2160000" cy="1800000"/>
            <a:chOff x="8489246" y="2228952"/>
            <a:chExt cx="2345311" cy="1467728"/>
          </a:xfrm>
        </p:grpSpPr>
        <p:sp>
          <p:nvSpPr>
            <p:cNvPr id="32" name="box_text_1">
              <a:extLst>
                <a:ext uri="{FF2B5EF4-FFF2-40B4-BE49-F238E27FC236}">
                  <a16:creationId xmlns:a16="http://schemas.microsoft.com/office/drawing/2014/main" id="{2DA015FB-19F0-12D0-0E96-17BE9589730F}"/>
                </a:ext>
              </a:extLst>
            </p:cNvPr>
            <p:cNvSpPr/>
            <p:nvPr>
              <p:custDataLst>
                <p:tags r:id="rId6"/>
              </p:custDataLst>
            </p:nvPr>
          </p:nvSpPr>
          <p:spPr bwMode="gray">
            <a:xfrm>
              <a:off x="8489246" y="2506341"/>
              <a:ext cx="2337650" cy="11903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6005" tIns="144018" rIns="36005" bIns="36005" rtlCol="0" anchor="t">
              <a:noAutofit/>
            </a:bodyPr>
            <a:lstStyle/>
            <a:p>
              <a:pPr marL="180023" indent="-180023">
                <a:buClr>
                  <a:srgbClr val="003C50"/>
                </a:buClr>
                <a:buFont typeface="Wingdings" panose="05000000000000000000" pitchFamily="2" charset="2"/>
                <a:buChar char="ü"/>
              </a:pPr>
              <a:r>
                <a:rPr lang="en-GB" sz="1200">
                  <a:solidFill>
                    <a:schemeClr val="bg2"/>
                  </a:solidFill>
                </a:rPr>
                <a:t>Scalability issues</a:t>
              </a:r>
            </a:p>
            <a:p>
              <a:pPr marL="180023" indent="-180023">
                <a:buClr>
                  <a:srgbClr val="003C50"/>
                </a:buClr>
                <a:buFont typeface="Wingdings" panose="05000000000000000000" pitchFamily="2" charset="2"/>
                <a:buChar char="ü"/>
              </a:pPr>
              <a:r>
                <a:rPr lang="en-GB" sz="1200">
                  <a:solidFill>
                    <a:schemeClr val="bg2"/>
                  </a:solidFill>
                </a:rPr>
                <a:t>Inadequate architecture</a:t>
              </a:r>
            </a:p>
          </p:txBody>
        </p:sp>
        <p:grpSp>
          <p:nvGrpSpPr>
            <p:cNvPr id="33" name="underline_box">
              <a:extLst>
                <a:ext uri="{FF2B5EF4-FFF2-40B4-BE49-F238E27FC236}">
                  <a16:creationId xmlns:a16="http://schemas.microsoft.com/office/drawing/2014/main" id="{06BBB738-318B-2725-CEC5-A5A1787E339D}"/>
                </a:ext>
              </a:extLst>
            </p:cNvPr>
            <p:cNvGrpSpPr/>
            <p:nvPr>
              <p:custDataLst>
                <p:tags r:id="rId7"/>
              </p:custDataLst>
            </p:nvPr>
          </p:nvGrpSpPr>
          <p:grpSpPr bwMode="gray">
            <a:xfrm>
              <a:off x="8496908" y="2228952"/>
              <a:ext cx="2337649" cy="396050"/>
              <a:chOff x="0" y="0"/>
              <a:chExt cx="1800225" cy="396050"/>
            </a:xfrm>
          </p:grpSpPr>
          <p:sp>
            <p:nvSpPr>
              <p:cNvPr id="34" name="content">
                <a:extLst>
                  <a:ext uri="{FF2B5EF4-FFF2-40B4-BE49-F238E27FC236}">
                    <a16:creationId xmlns:a16="http://schemas.microsoft.com/office/drawing/2014/main" id="{DEC5ED59-B462-B5D1-27B0-33EF78159B29}"/>
                  </a:ext>
                </a:extLst>
              </p:cNvPr>
              <p:cNvSpPr txBox="1"/>
              <p:nvPr/>
            </p:nvSpPr>
            <p:spPr bwMode="gray">
              <a:xfrm>
                <a:off x="0" y="0"/>
                <a:ext cx="1800225" cy="288036"/>
              </a:xfrm>
              <a:prstGeom prst="rect">
                <a:avLst/>
              </a:prstGeom>
              <a:noFill/>
            </p:spPr>
            <p:txBody>
              <a:bodyPr vert="horz" wrap="none" lIns="0" tIns="0" rIns="0" bIns="0" rtlCol="0" anchor="ctr">
                <a:noAutofit/>
              </a:bodyPr>
              <a:lstStyle/>
              <a:p>
                <a:r>
                  <a:rPr lang="en-GB" sz="1200" b="1">
                    <a:solidFill>
                      <a:srgbClr val="005F9E"/>
                    </a:solidFill>
                  </a:rPr>
                  <a:t>05  Deployment issues</a:t>
                </a:r>
                <a:endParaRPr lang="en-GB" sz="1200">
                  <a:solidFill>
                    <a:srgbClr val="000000"/>
                  </a:solidFill>
                </a:endParaRPr>
              </a:p>
            </p:txBody>
          </p:sp>
          <p:sp>
            <p:nvSpPr>
              <p:cNvPr id="35" name="line_bottom">
                <a:extLst>
                  <a:ext uri="{FF2B5EF4-FFF2-40B4-BE49-F238E27FC236}">
                    <a16:creationId xmlns:a16="http://schemas.microsoft.com/office/drawing/2014/main" id="{908EBF30-C6E0-6C0D-D718-4B00FE1F0379}"/>
                  </a:ext>
                </a:extLst>
              </p:cNvPr>
              <p:cNvSpPr/>
              <p:nvPr>
                <p:custDataLst>
                  <p:tags r:id="rId8"/>
                </p:custDataLst>
              </p:nvPr>
            </p:nvSpPr>
            <p:spPr bwMode="gray">
              <a:xfrm>
                <a:off x="0" y="288036"/>
                <a:ext cx="1800225" cy="108014"/>
              </a:xfrm>
              <a:custGeom>
                <a:avLst/>
                <a:gdLst>
                  <a:gd name="connsiteX0" fmla="*/ 0 w 1800225"/>
                  <a:gd name="connsiteY0" fmla="*/ 0 h 114300"/>
                  <a:gd name="connsiteX1" fmla="*/ 830148 w 1800225"/>
                  <a:gd name="connsiteY1" fmla="*/ 0 h 114300"/>
                  <a:gd name="connsiteX2" fmla="*/ 900113 w 1800225"/>
                  <a:gd name="connsiteY2" fmla="*/ 114300 h 114300"/>
                  <a:gd name="connsiteX3" fmla="*/ 1014413 w 1800225"/>
                  <a:gd name="connsiteY3" fmla="*/ 0 h 114300"/>
                  <a:gd name="connsiteX4" fmla="*/ 1800225 w 1800225"/>
                  <a:gd name="connsiteY4" fmla="*/ 0 h 114300"/>
                  <a:gd name="connsiteX0" fmla="*/ 0 w 1800225"/>
                  <a:gd name="connsiteY0" fmla="*/ 0 h 108014"/>
                  <a:gd name="connsiteX1" fmla="*/ 830148 w 1800225"/>
                  <a:gd name="connsiteY1" fmla="*/ 0 h 108014"/>
                  <a:gd name="connsiteX2" fmla="*/ 900111 w 1800225"/>
                  <a:gd name="connsiteY2" fmla="*/ 108014 h 108014"/>
                  <a:gd name="connsiteX3" fmla="*/ 1014413 w 1800225"/>
                  <a:gd name="connsiteY3" fmla="*/ 0 h 108014"/>
                  <a:gd name="connsiteX4" fmla="*/ 1800225 w 1800225"/>
                  <a:gd name="connsiteY4" fmla="*/ 0 h 108014"/>
                  <a:gd name="connsiteX0" fmla="*/ 0 w 1800225"/>
                  <a:gd name="connsiteY0" fmla="*/ 0 h 108014"/>
                  <a:gd name="connsiteX1" fmla="*/ 830148 w 1800225"/>
                  <a:gd name="connsiteY1" fmla="*/ 0 h 108014"/>
                  <a:gd name="connsiteX2" fmla="*/ 900111 w 1800225"/>
                  <a:gd name="connsiteY2" fmla="*/ 108014 h 108014"/>
                  <a:gd name="connsiteX3" fmla="*/ 970076 w 1800225"/>
                  <a:gd name="connsiteY3" fmla="*/ 0 h 108014"/>
                  <a:gd name="connsiteX4" fmla="*/ 1800225 w 1800225"/>
                  <a:gd name="connsiteY4" fmla="*/ 0 h 10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5" h="108014">
                    <a:moveTo>
                      <a:pt x="0" y="0"/>
                    </a:moveTo>
                    <a:lnTo>
                      <a:pt x="830148" y="0"/>
                    </a:lnTo>
                    <a:lnTo>
                      <a:pt x="900111" y="108014"/>
                    </a:lnTo>
                    <a:lnTo>
                      <a:pt x="970076" y="0"/>
                    </a:lnTo>
                    <a:lnTo>
                      <a:pt x="1800225" y="0"/>
                    </a:lnTo>
                  </a:path>
                </a:pathLst>
              </a:custGeom>
              <a:ln w="19050">
                <a:solidFill>
                  <a:srgbClr val="D8D8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grpSp>
      <p:grpSp>
        <p:nvGrpSpPr>
          <p:cNvPr id="36" name="Group 35">
            <a:extLst>
              <a:ext uri="{FF2B5EF4-FFF2-40B4-BE49-F238E27FC236}">
                <a16:creationId xmlns:a16="http://schemas.microsoft.com/office/drawing/2014/main" id="{D1A765EF-C836-3FCC-DE5A-E5FB334AC568}"/>
              </a:ext>
            </a:extLst>
          </p:cNvPr>
          <p:cNvGrpSpPr/>
          <p:nvPr/>
        </p:nvGrpSpPr>
        <p:grpSpPr>
          <a:xfrm>
            <a:off x="7477885" y="4351157"/>
            <a:ext cx="2160000" cy="1800000"/>
            <a:chOff x="8489246" y="2228952"/>
            <a:chExt cx="2345311" cy="1467728"/>
          </a:xfrm>
        </p:grpSpPr>
        <p:sp>
          <p:nvSpPr>
            <p:cNvPr id="37" name="box_text_1">
              <a:extLst>
                <a:ext uri="{FF2B5EF4-FFF2-40B4-BE49-F238E27FC236}">
                  <a16:creationId xmlns:a16="http://schemas.microsoft.com/office/drawing/2014/main" id="{E4FA938F-DC56-BF78-2D96-0EC46ECDC1EB}"/>
                </a:ext>
              </a:extLst>
            </p:cNvPr>
            <p:cNvSpPr/>
            <p:nvPr>
              <p:custDataLst>
                <p:tags r:id="rId3"/>
              </p:custDataLst>
            </p:nvPr>
          </p:nvSpPr>
          <p:spPr bwMode="gray">
            <a:xfrm>
              <a:off x="8489246" y="2506341"/>
              <a:ext cx="2130466" cy="11903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6005" tIns="144018" rIns="36005" bIns="36005" rtlCol="0" anchor="t">
              <a:noAutofit/>
            </a:bodyPr>
            <a:lstStyle/>
            <a:p>
              <a:pPr marL="180023" indent="-180023">
                <a:buClr>
                  <a:srgbClr val="003C50"/>
                </a:buClr>
                <a:buFont typeface="Wingdings" panose="05000000000000000000" pitchFamily="2" charset="2"/>
                <a:buChar char="ü"/>
              </a:pPr>
              <a:r>
                <a:rPr lang="en-GB" sz="1200">
                  <a:solidFill>
                    <a:schemeClr val="bg2"/>
                  </a:solidFill>
                </a:rPr>
                <a:t>Drift causing instability</a:t>
              </a:r>
            </a:p>
            <a:p>
              <a:pPr marL="180023" indent="-180023">
                <a:buClr>
                  <a:srgbClr val="003C50"/>
                </a:buClr>
                <a:buFont typeface="Wingdings" panose="05000000000000000000" pitchFamily="2" charset="2"/>
                <a:buChar char="§"/>
              </a:pPr>
              <a:r>
                <a:rPr lang="en-GB" sz="1200">
                  <a:solidFill>
                    <a:schemeClr val="tx1"/>
                  </a:solidFill>
                </a:rPr>
                <a:t>Can’t explain solution value</a:t>
              </a:r>
            </a:p>
          </p:txBody>
        </p:sp>
        <p:grpSp>
          <p:nvGrpSpPr>
            <p:cNvPr id="38" name="underline_box">
              <a:extLst>
                <a:ext uri="{FF2B5EF4-FFF2-40B4-BE49-F238E27FC236}">
                  <a16:creationId xmlns:a16="http://schemas.microsoft.com/office/drawing/2014/main" id="{FBEFE061-DB66-42DD-ABA9-8364657B6C8D}"/>
                </a:ext>
              </a:extLst>
            </p:cNvPr>
            <p:cNvGrpSpPr/>
            <p:nvPr>
              <p:custDataLst>
                <p:tags r:id="rId4"/>
              </p:custDataLst>
            </p:nvPr>
          </p:nvGrpSpPr>
          <p:grpSpPr bwMode="gray">
            <a:xfrm>
              <a:off x="8496908" y="2228952"/>
              <a:ext cx="2337649" cy="396050"/>
              <a:chOff x="0" y="0"/>
              <a:chExt cx="1800225" cy="396050"/>
            </a:xfrm>
          </p:grpSpPr>
          <p:sp>
            <p:nvSpPr>
              <p:cNvPr id="39" name="content">
                <a:extLst>
                  <a:ext uri="{FF2B5EF4-FFF2-40B4-BE49-F238E27FC236}">
                    <a16:creationId xmlns:a16="http://schemas.microsoft.com/office/drawing/2014/main" id="{B147A49F-DF38-AFBD-C30B-8E4A32B02976}"/>
                  </a:ext>
                </a:extLst>
              </p:cNvPr>
              <p:cNvSpPr txBox="1"/>
              <p:nvPr/>
            </p:nvSpPr>
            <p:spPr bwMode="gray">
              <a:xfrm>
                <a:off x="0" y="0"/>
                <a:ext cx="1800225" cy="288036"/>
              </a:xfrm>
              <a:prstGeom prst="rect">
                <a:avLst/>
              </a:prstGeom>
              <a:noFill/>
            </p:spPr>
            <p:txBody>
              <a:bodyPr vert="horz" wrap="none" lIns="0" tIns="0" rIns="0" bIns="0" rtlCol="0" anchor="ctr">
                <a:noAutofit/>
              </a:bodyPr>
              <a:lstStyle/>
              <a:p>
                <a:r>
                  <a:rPr lang="en-GB" sz="1200" b="1">
                    <a:solidFill>
                      <a:srgbClr val="005F9E"/>
                    </a:solidFill>
                  </a:rPr>
                  <a:t>06  </a:t>
                </a:r>
                <a:r>
                  <a:rPr lang="en-GB" sz="1200" b="1">
                    <a:solidFill>
                      <a:srgbClr val="005F9E"/>
                    </a:solidFill>
                    <a:latin typeface="Roboto" panose="02000000000000000000" pitchFamily="2" charset="0"/>
                  </a:rPr>
                  <a:t>Evaluation</a:t>
                </a:r>
                <a:r>
                  <a:rPr lang="en-GB" sz="1200" b="1">
                    <a:solidFill>
                      <a:srgbClr val="005F9E"/>
                    </a:solidFill>
                  </a:rPr>
                  <a:t> issues</a:t>
                </a:r>
              </a:p>
            </p:txBody>
          </p:sp>
          <p:sp>
            <p:nvSpPr>
              <p:cNvPr id="40" name="line_bottom">
                <a:extLst>
                  <a:ext uri="{FF2B5EF4-FFF2-40B4-BE49-F238E27FC236}">
                    <a16:creationId xmlns:a16="http://schemas.microsoft.com/office/drawing/2014/main" id="{5D18AF31-8EF0-5542-672B-C589D3A5CC69}"/>
                  </a:ext>
                </a:extLst>
              </p:cNvPr>
              <p:cNvSpPr/>
              <p:nvPr>
                <p:custDataLst>
                  <p:tags r:id="rId5"/>
                </p:custDataLst>
              </p:nvPr>
            </p:nvSpPr>
            <p:spPr bwMode="gray">
              <a:xfrm>
                <a:off x="0" y="288036"/>
                <a:ext cx="1800225" cy="108014"/>
              </a:xfrm>
              <a:custGeom>
                <a:avLst/>
                <a:gdLst>
                  <a:gd name="connsiteX0" fmla="*/ 0 w 1800225"/>
                  <a:gd name="connsiteY0" fmla="*/ 0 h 114300"/>
                  <a:gd name="connsiteX1" fmla="*/ 830148 w 1800225"/>
                  <a:gd name="connsiteY1" fmla="*/ 0 h 114300"/>
                  <a:gd name="connsiteX2" fmla="*/ 900113 w 1800225"/>
                  <a:gd name="connsiteY2" fmla="*/ 114300 h 114300"/>
                  <a:gd name="connsiteX3" fmla="*/ 1014413 w 1800225"/>
                  <a:gd name="connsiteY3" fmla="*/ 0 h 114300"/>
                  <a:gd name="connsiteX4" fmla="*/ 1800225 w 1800225"/>
                  <a:gd name="connsiteY4" fmla="*/ 0 h 114300"/>
                  <a:gd name="connsiteX0" fmla="*/ 0 w 1800225"/>
                  <a:gd name="connsiteY0" fmla="*/ 0 h 108014"/>
                  <a:gd name="connsiteX1" fmla="*/ 830148 w 1800225"/>
                  <a:gd name="connsiteY1" fmla="*/ 0 h 108014"/>
                  <a:gd name="connsiteX2" fmla="*/ 900111 w 1800225"/>
                  <a:gd name="connsiteY2" fmla="*/ 108014 h 108014"/>
                  <a:gd name="connsiteX3" fmla="*/ 1014413 w 1800225"/>
                  <a:gd name="connsiteY3" fmla="*/ 0 h 108014"/>
                  <a:gd name="connsiteX4" fmla="*/ 1800225 w 1800225"/>
                  <a:gd name="connsiteY4" fmla="*/ 0 h 108014"/>
                  <a:gd name="connsiteX0" fmla="*/ 0 w 1800225"/>
                  <a:gd name="connsiteY0" fmla="*/ 0 h 108014"/>
                  <a:gd name="connsiteX1" fmla="*/ 830148 w 1800225"/>
                  <a:gd name="connsiteY1" fmla="*/ 0 h 108014"/>
                  <a:gd name="connsiteX2" fmla="*/ 900111 w 1800225"/>
                  <a:gd name="connsiteY2" fmla="*/ 108014 h 108014"/>
                  <a:gd name="connsiteX3" fmla="*/ 970076 w 1800225"/>
                  <a:gd name="connsiteY3" fmla="*/ 0 h 108014"/>
                  <a:gd name="connsiteX4" fmla="*/ 1800225 w 1800225"/>
                  <a:gd name="connsiteY4" fmla="*/ 0 h 10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5" h="108014">
                    <a:moveTo>
                      <a:pt x="0" y="0"/>
                    </a:moveTo>
                    <a:lnTo>
                      <a:pt x="830148" y="0"/>
                    </a:lnTo>
                    <a:lnTo>
                      <a:pt x="900111" y="108014"/>
                    </a:lnTo>
                    <a:lnTo>
                      <a:pt x="970076" y="0"/>
                    </a:lnTo>
                    <a:lnTo>
                      <a:pt x="1800225" y="0"/>
                    </a:lnTo>
                  </a:path>
                </a:pathLst>
              </a:custGeom>
              <a:ln w="19050">
                <a:solidFill>
                  <a:srgbClr val="D8D8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grpSp>
      <p:grpSp>
        <p:nvGrpSpPr>
          <p:cNvPr id="43" name="THM_bar">
            <a:extLst>
              <a:ext uri="{FF2B5EF4-FFF2-40B4-BE49-F238E27FC236}">
                <a16:creationId xmlns:a16="http://schemas.microsoft.com/office/drawing/2014/main" id="{B73168B2-D91A-E908-B33D-985F47F18093}"/>
              </a:ext>
            </a:extLst>
          </p:cNvPr>
          <p:cNvGrpSpPr/>
          <p:nvPr>
            <p:custDataLst>
              <p:tags r:id="rId2"/>
            </p:custDataLst>
          </p:nvPr>
        </p:nvGrpSpPr>
        <p:grpSpPr>
          <a:xfrm>
            <a:off x="267370" y="5831230"/>
            <a:ext cx="9372600" cy="468059"/>
            <a:chOff x="266700" y="5831141"/>
            <a:chExt cx="9372600" cy="468059"/>
          </a:xfrm>
        </p:grpSpPr>
        <p:sp>
          <p:nvSpPr>
            <p:cNvPr id="44" name="THM_bar_background">
              <a:extLst>
                <a:ext uri="{FF2B5EF4-FFF2-40B4-BE49-F238E27FC236}">
                  <a16:creationId xmlns:a16="http://schemas.microsoft.com/office/drawing/2014/main" id="{F8E2B6C1-9B5C-5895-2C31-E3CBA9C4CBB5}"/>
                </a:ext>
              </a:extLst>
            </p:cNvPr>
            <p:cNvSpPr/>
            <p:nvPr/>
          </p:nvSpPr>
          <p:spPr bwMode="gray">
            <a:xfrm>
              <a:off x="266700" y="5831141"/>
              <a:ext cx="9372600" cy="468059"/>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45" tIns="0" rIns="144018" bIns="0" rtlCol="0" anchor="ctr">
              <a:noAutofit/>
            </a:bodyPr>
            <a:lstStyle/>
            <a:p>
              <a:r>
                <a:rPr lang="en-GB" sz="1400">
                  <a:solidFill>
                    <a:srgbClr val="003C50"/>
                  </a:solidFill>
                  <a:latin typeface="Roboto" panose="02000000000000000000" pitchFamily="2" charset="0"/>
                </a:rPr>
                <a:t>The problems highlighted in </a:t>
              </a:r>
              <a:r>
                <a:rPr lang="en-GB" sz="1400">
                  <a:solidFill>
                    <a:schemeClr val="bg2"/>
                  </a:solidFill>
                  <a:latin typeface="Roboto" panose="02000000000000000000" pitchFamily="2" charset="0"/>
                </a:rPr>
                <a:t>orange</a:t>
              </a:r>
              <a:r>
                <a:rPr lang="en-GB" sz="1400">
                  <a:solidFill>
                    <a:srgbClr val="003C50"/>
                  </a:solidFill>
                  <a:latin typeface="Roboto" panose="02000000000000000000" pitchFamily="2" charset="0"/>
                </a:rPr>
                <a:t> are issues that can potentially be addressed by </a:t>
              </a:r>
              <a:r>
                <a:rPr lang="en-GB" sz="1400" err="1">
                  <a:solidFill>
                    <a:srgbClr val="003C50"/>
                  </a:solidFill>
                  <a:latin typeface="Roboto" panose="02000000000000000000" pitchFamily="2" charset="0"/>
                </a:rPr>
                <a:t>MLOps</a:t>
              </a:r>
              <a:r>
                <a:rPr lang="en-GB" sz="1400">
                  <a:solidFill>
                    <a:srgbClr val="003C50"/>
                  </a:solidFill>
                  <a:latin typeface="Roboto" panose="02000000000000000000" pitchFamily="2" charset="0"/>
                </a:rPr>
                <a:t> techniques</a:t>
              </a:r>
            </a:p>
          </p:txBody>
        </p:sp>
        <p:grpSp>
          <p:nvGrpSpPr>
            <p:cNvPr id="45" name="thm_triangle_i15330">
              <a:extLst>
                <a:ext uri="{FF2B5EF4-FFF2-40B4-BE49-F238E27FC236}">
                  <a16:creationId xmlns:a16="http://schemas.microsoft.com/office/drawing/2014/main" id="{C6CDECB2-3EB5-0D38-3B64-4F367A9EB671}"/>
                </a:ext>
              </a:extLst>
            </p:cNvPr>
            <p:cNvGrpSpPr/>
            <p:nvPr/>
          </p:nvGrpSpPr>
          <p:grpSpPr>
            <a:xfrm>
              <a:off x="266700" y="5831141"/>
              <a:ext cx="234029" cy="468058"/>
              <a:chOff x="117014" y="-117014"/>
              <a:chExt cx="234029" cy="468058"/>
            </a:xfrm>
          </p:grpSpPr>
          <p:sp>
            <p:nvSpPr>
              <p:cNvPr id="46" name="box">
                <a:extLst>
                  <a:ext uri="{FF2B5EF4-FFF2-40B4-BE49-F238E27FC236}">
                    <a16:creationId xmlns:a16="http://schemas.microsoft.com/office/drawing/2014/main" id="{4A8B8FA1-F5A3-2BDF-A031-4365BC21AD64}"/>
                  </a:ext>
                </a:extLst>
              </p:cNvPr>
              <p:cNvSpPr/>
              <p:nvPr/>
            </p:nvSpPr>
            <p:spPr bwMode="white">
              <a:xfrm rot="16200000">
                <a:off x="-117015" y="117015"/>
                <a:ext cx="468058" cy="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47" name="triangle_1">
                <a:extLst>
                  <a:ext uri="{FF2B5EF4-FFF2-40B4-BE49-F238E27FC236}">
                    <a16:creationId xmlns:a16="http://schemas.microsoft.com/office/drawing/2014/main" id="{A657D597-873E-1909-B02B-6DA5F47A3C52}"/>
                  </a:ext>
                </a:extLst>
              </p:cNvPr>
              <p:cNvSpPr/>
              <p:nvPr/>
            </p:nvSpPr>
            <p:spPr bwMode="white">
              <a:xfrm rot="5400000">
                <a:off x="0" y="0"/>
                <a:ext cx="468058" cy="234029"/>
              </a:xfrm>
              <a:prstGeom prst="triangle">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48" name="triangle_2">
                <a:extLst>
                  <a:ext uri="{FF2B5EF4-FFF2-40B4-BE49-F238E27FC236}">
                    <a16:creationId xmlns:a16="http://schemas.microsoft.com/office/drawing/2014/main" id="{51B581F7-C4E5-0F69-FF89-1C0834C7844D}"/>
                  </a:ext>
                </a:extLst>
              </p:cNvPr>
              <p:cNvSpPr/>
              <p:nvPr/>
            </p:nvSpPr>
            <p:spPr bwMode="gray">
              <a:xfrm rot="5400000">
                <a:off x="0" y="0"/>
                <a:ext cx="468058" cy="234029"/>
              </a:xfrm>
              <a:prstGeom prst="triangle">
                <a:avLst/>
              </a:prstGeom>
              <a:solidFill>
                <a:srgbClr val="F07D00"/>
              </a:solidFill>
              <a:ln w="9525">
                <a:solidFill>
                  <a:srgbClr val="F07D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grpSp>
    </p:spTree>
    <p:extLst>
      <p:ext uri="{BB962C8B-B14F-4D97-AF65-F5344CB8AC3E}">
        <p14:creationId xmlns:p14="http://schemas.microsoft.com/office/powerpoint/2010/main" val="22064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791734-2C69-C810-07C0-BF6BA4AA0489}"/>
              </a:ext>
            </a:extLst>
          </p:cNvPr>
          <p:cNvSpPr>
            <a:spLocks noGrp="1"/>
          </p:cNvSpPr>
          <p:nvPr>
            <p:ph type="sldNum" sz="quarter" idx="11"/>
          </p:nvPr>
        </p:nvSpPr>
        <p:spPr/>
        <p:txBody>
          <a:bodyPr/>
          <a:lstStyle/>
          <a:p>
            <a:endParaRPr lang="en-US"/>
          </a:p>
          <a:p>
            <a:fld id="{24C420F5-194C-40F2-A080-C5F3EDD89037}" type="slidenum">
              <a:rPr lang="en-US" smtClean="0"/>
              <a:pPr/>
              <a:t>4</a:t>
            </a:fld>
            <a:endParaRPr lang="en-US"/>
          </a:p>
        </p:txBody>
      </p:sp>
      <p:sp>
        <p:nvSpPr>
          <p:cNvPr id="3" name="Title 2">
            <a:extLst>
              <a:ext uri="{FF2B5EF4-FFF2-40B4-BE49-F238E27FC236}">
                <a16:creationId xmlns:a16="http://schemas.microsoft.com/office/drawing/2014/main" id="{0D1E203A-8918-CA13-EFD5-871601F7EA6D}"/>
              </a:ext>
            </a:extLst>
          </p:cNvPr>
          <p:cNvSpPr>
            <a:spLocks noGrp="1"/>
          </p:cNvSpPr>
          <p:nvPr>
            <p:ph type="title"/>
          </p:nvPr>
        </p:nvSpPr>
        <p:spPr/>
        <p:txBody>
          <a:bodyPr/>
          <a:lstStyle/>
          <a:p>
            <a:r>
              <a:rPr lang="en-GB" sz="1833" b="1"/>
              <a:t>What we mean by productive ML</a:t>
            </a:r>
            <a:br>
              <a:rPr lang="en-US" sz="1833" b="1"/>
            </a:br>
            <a:r>
              <a:rPr lang="en-US" sz="1833"/>
              <a:t>A productive ML system effectively solves real-world problems, where the model is trusted and managed for evolving new data</a:t>
            </a:r>
          </a:p>
        </p:txBody>
      </p:sp>
      <p:sp>
        <p:nvSpPr>
          <p:cNvPr id="4" name="Footer Placeholder 3">
            <a:extLst>
              <a:ext uri="{FF2B5EF4-FFF2-40B4-BE49-F238E27FC236}">
                <a16:creationId xmlns:a16="http://schemas.microsoft.com/office/drawing/2014/main" id="{5DB70FBB-6813-3230-8CE8-3A115D24E5B0}"/>
              </a:ext>
            </a:extLst>
          </p:cNvPr>
          <p:cNvSpPr>
            <a:spLocks noGrp="1"/>
          </p:cNvSpPr>
          <p:nvPr>
            <p:ph type="ftr" sz="quarter" idx="12"/>
          </p:nvPr>
        </p:nvSpPr>
        <p:spPr/>
        <p:txBody>
          <a:bodyPr/>
          <a:lstStyle/>
          <a:p>
            <a:r>
              <a:rPr lang="en-US" sz="700"/>
              <a:t>© 2024 d-fine</a:t>
            </a:r>
          </a:p>
        </p:txBody>
      </p:sp>
      <p:sp>
        <p:nvSpPr>
          <p:cNvPr id="9" name="Rectangle: Rounded Corners 8">
            <a:extLst>
              <a:ext uri="{FF2B5EF4-FFF2-40B4-BE49-F238E27FC236}">
                <a16:creationId xmlns:a16="http://schemas.microsoft.com/office/drawing/2014/main" id="{E6C6299F-3FF8-36D8-F2AE-2339914EC6F9}"/>
              </a:ext>
            </a:extLst>
          </p:cNvPr>
          <p:cNvSpPr/>
          <p:nvPr/>
        </p:nvSpPr>
        <p:spPr bwMode="gray">
          <a:xfrm>
            <a:off x="774890" y="3890396"/>
            <a:ext cx="3060000" cy="1800000"/>
          </a:xfrm>
          <a:prstGeom prst="roundRect">
            <a:avLst/>
          </a:prstGeom>
          <a:solidFill>
            <a:schemeClr val="accent4"/>
          </a:solidFill>
          <a:ln w="19050">
            <a:solidFill>
              <a:srgbClr val="5997B3"/>
            </a:solidFill>
          </a:ln>
        </p:spPr>
        <p:style>
          <a:lnRef idx="2">
            <a:schemeClr val="accent1">
              <a:shade val="50000"/>
            </a:schemeClr>
          </a:lnRef>
          <a:fillRef idx="1">
            <a:schemeClr val="accent1"/>
          </a:fillRef>
          <a:effectRef idx="0">
            <a:schemeClr val="accent1"/>
          </a:effectRef>
          <a:fontRef idx="minor">
            <a:schemeClr val="lt1"/>
          </a:fontRef>
        </p:style>
        <p:txBody>
          <a:bodyPr lIns="29250" tIns="58500" rIns="614250" bIns="468000" rtlCol="0" anchor="t">
            <a:noAutofit/>
          </a:bodyPr>
          <a:lstStyle/>
          <a:p>
            <a:pPr marL="200699" indent="-171450">
              <a:spcAft>
                <a:spcPts val="488"/>
              </a:spcAft>
              <a:buFont typeface="Wingdings" panose="05000000000000000000" pitchFamily="2" charset="2"/>
              <a:buChar char="§"/>
            </a:pPr>
            <a:r>
              <a:rPr lang="en-US" sz="1200" b="1">
                <a:solidFill>
                  <a:schemeClr val="tx1"/>
                </a:solidFill>
              </a:rPr>
              <a:t>Data Sources: </a:t>
            </a:r>
            <a:r>
              <a:rPr lang="en-US" sz="1200">
                <a:solidFill>
                  <a:schemeClr val="tx1"/>
                </a:solidFill>
              </a:rPr>
              <a:t>Data sources that keep its performance over time with no data drift </a:t>
            </a:r>
          </a:p>
          <a:p>
            <a:pPr marL="200699" indent="-171450">
              <a:spcAft>
                <a:spcPts val="488"/>
              </a:spcAft>
              <a:buFont typeface="Wingdings" panose="05000000000000000000" pitchFamily="2" charset="2"/>
              <a:buChar char="§"/>
            </a:pPr>
            <a:r>
              <a:rPr lang="en-US" sz="1200" b="1">
                <a:solidFill>
                  <a:schemeClr val="tx1"/>
                </a:solidFill>
              </a:rPr>
              <a:t>Infrastructure </a:t>
            </a:r>
            <a:r>
              <a:rPr lang="en-US" sz="1200">
                <a:solidFill>
                  <a:schemeClr val="tx1"/>
                </a:solidFill>
              </a:rPr>
              <a:t>: </a:t>
            </a:r>
            <a:r>
              <a:rPr lang="en-GB" sz="1200">
                <a:solidFill>
                  <a:schemeClr val="tx1"/>
                </a:solidFill>
              </a:rPr>
              <a:t>Seamlessly fitting into existing workflows and IT infrastructure</a:t>
            </a:r>
            <a:endParaRPr lang="en-US" sz="1000">
              <a:solidFill>
                <a:schemeClr val="tx1"/>
              </a:solidFill>
            </a:endParaRPr>
          </a:p>
        </p:txBody>
      </p:sp>
      <p:sp>
        <p:nvSpPr>
          <p:cNvPr id="10" name="Rectangle: Rounded Corners 9">
            <a:extLst>
              <a:ext uri="{FF2B5EF4-FFF2-40B4-BE49-F238E27FC236}">
                <a16:creationId xmlns:a16="http://schemas.microsoft.com/office/drawing/2014/main" id="{34BB88C1-799D-ED42-2F88-378FB5EDD8BC}"/>
              </a:ext>
            </a:extLst>
          </p:cNvPr>
          <p:cNvSpPr/>
          <p:nvPr>
            <p:custDataLst>
              <p:tags r:id="rId1"/>
            </p:custDataLst>
          </p:nvPr>
        </p:nvSpPr>
        <p:spPr bwMode="gray">
          <a:xfrm>
            <a:off x="6123146" y="3890397"/>
            <a:ext cx="3060000" cy="1800000"/>
          </a:xfrm>
          <a:prstGeom prst="roundRect">
            <a:avLst/>
          </a:prstGeom>
          <a:solidFill>
            <a:schemeClr val="accent4"/>
          </a:solidFill>
          <a:ln w="19050">
            <a:solidFill>
              <a:srgbClr val="4289A9"/>
            </a:solidFill>
          </a:ln>
        </p:spPr>
        <p:style>
          <a:lnRef idx="2">
            <a:schemeClr val="accent1">
              <a:shade val="50000"/>
            </a:schemeClr>
          </a:lnRef>
          <a:fillRef idx="1">
            <a:schemeClr val="accent1"/>
          </a:fillRef>
          <a:effectRef idx="0">
            <a:schemeClr val="accent1"/>
          </a:effectRef>
          <a:fontRef idx="minor">
            <a:schemeClr val="lt1"/>
          </a:fontRef>
        </p:style>
        <p:txBody>
          <a:bodyPr lIns="672750" tIns="58500" rIns="117000" bIns="234000" rtlCol="0" anchor="t">
            <a:noAutofit/>
          </a:bodyPr>
          <a:lstStyle/>
          <a:p>
            <a:pPr marL="174588" indent="-174588">
              <a:spcAft>
                <a:spcPts val="488"/>
              </a:spcAft>
              <a:buFont typeface="Wingdings" panose="05000000000000000000" pitchFamily="2" charset="2"/>
              <a:buChar char="§"/>
            </a:pPr>
            <a:r>
              <a:rPr lang="en-GB" sz="1200" b="1">
                <a:solidFill>
                  <a:schemeClr val="tx1"/>
                </a:solidFill>
              </a:rPr>
              <a:t>Robust monitoring setup: </a:t>
            </a:r>
            <a:r>
              <a:rPr lang="en-GB" sz="1200">
                <a:solidFill>
                  <a:schemeClr val="tx1"/>
                </a:solidFill>
              </a:rPr>
              <a:t>Incorporating systems for tracking performance, detecting drift, and updating models as needed to ensure continued effectiveness</a:t>
            </a:r>
            <a:endParaRPr lang="en-US" sz="1200">
              <a:solidFill>
                <a:schemeClr val="tx1"/>
              </a:solidFill>
            </a:endParaRPr>
          </a:p>
        </p:txBody>
      </p:sp>
      <p:sp>
        <p:nvSpPr>
          <p:cNvPr id="11" name="Rectangle: Rounded Corners 10">
            <a:extLst>
              <a:ext uri="{FF2B5EF4-FFF2-40B4-BE49-F238E27FC236}">
                <a16:creationId xmlns:a16="http://schemas.microsoft.com/office/drawing/2014/main" id="{C4CA284F-3085-6393-E395-3B3808E9151F}"/>
              </a:ext>
            </a:extLst>
          </p:cNvPr>
          <p:cNvSpPr/>
          <p:nvPr>
            <p:custDataLst>
              <p:tags r:id="rId2"/>
            </p:custDataLst>
          </p:nvPr>
        </p:nvSpPr>
        <p:spPr bwMode="gray">
          <a:xfrm>
            <a:off x="6123145" y="1735443"/>
            <a:ext cx="3240000" cy="1800000"/>
          </a:xfrm>
          <a:prstGeom prst="roundRect">
            <a:avLst/>
          </a:prstGeom>
          <a:solidFill>
            <a:schemeClr val="accent4"/>
          </a:solidFill>
          <a:ln w="19050">
            <a:solidFill>
              <a:srgbClr val="4289A9"/>
            </a:solidFill>
          </a:ln>
        </p:spPr>
        <p:style>
          <a:lnRef idx="2">
            <a:schemeClr val="accent1">
              <a:shade val="50000"/>
            </a:schemeClr>
          </a:lnRef>
          <a:fillRef idx="1">
            <a:schemeClr val="accent1"/>
          </a:fillRef>
          <a:effectRef idx="0">
            <a:schemeClr val="accent1"/>
          </a:effectRef>
          <a:fontRef idx="minor">
            <a:schemeClr val="lt1"/>
          </a:fontRef>
        </p:style>
        <p:txBody>
          <a:bodyPr lIns="672750" tIns="58500" rIns="117000" bIns="234000" rtlCol="0" anchor="t">
            <a:noAutofit/>
          </a:bodyPr>
          <a:lstStyle/>
          <a:p>
            <a:pPr marL="174588" indent="-174588">
              <a:spcAft>
                <a:spcPts val="488"/>
              </a:spcAft>
              <a:buFont typeface="Wingdings" panose="05000000000000000000" pitchFamily="2" charset="2"/>
              <a:buChar char="§"/>
            </a:pPr>
            <a:r>
              <a:rPr lang="en-US" sz="1200" b="1">
                <a:solidFill>
                  <a:schemeClr val="tx1"/>
                </a:solidFill>
              </a:rPr>
              <a:t>Auditable: </a:t>
            </a:r>
            <a:r>
              <a:rPr lang="en-US" sz="1200">
                <a:solidFill>
                  <a:schemeClr val="tx1"/>
                </a:solidFill>
              </a:rPr>
              <a:t>the</a:t>
            </a:r>
            <a:r>
              <a:rPr lang="en-US" sz="1200" b="1">
                <a:solidFill>
                  <a:schemeClr val="tx1"/>
                </a:solidFill>
              </a:rPr>
              <a:t> </a:t>
            </a:r>
            <a:r>
              <a:rPr lang="en-GB" sz="1200">
                <a:solidFill>
                  <a:schemeClr val="tx1"/>
                </a:solidFill>
              </a:rPr>
              <a:t>model was changed can be tracked </a:t>
            </a:r>
          </a:p>
          <a:p>
            <a:pPr marL="174588" indent="-174588">
              <a:spcAft>
                <a:spcPts val="488"/>
              </a:spcAft>
              <a:buFont typeface="Wingdings" panose="05000000000000000000" pitchFamily="2" charset="2"/>
              <a:buChar char="§"/>
            </a:pPr>
            <a:r>
              <a:rPr lang="en-US" sz="1200" b="1">
                <a:solidFill>
                  <a:schemeClr val="tx1"/>
                </a:solidFill>
              </a:rPr>
              <a:t>Explainable</a:t>
            </a:r>
            <a:r>
              <a:rPr lang="en-US" sz="1200">
                <a:solidFill>
                  <a:schemeClr val="tx1"/>
                </a:solidFill>
              </a:rPr>
              <a:t>: the </a:t>
            </a:r>
            <a:r>
              <a:rPr lang="en-GB" sz="1200">
                <a:solidFill>
                  <a:schemeClr val="tx1"/>
                </a:solidFill>
              </a:rPr>
              <a:t>ability to describe how a model arrives at its decisions</a:t>
            </a:r>
            <a:endParaRPr lang="en-US" sz="1200">
              <a:solidFill>
                <a:schemeClr val="tx1"/>
              </a:solidFill>
            </a:endParaRPr>
          </a:p>
          <a:p>
            <a:pPr marL="174588" indent="-174588">
              <a:spcAft>
                <a:spcPts val="488"/>
              </a:spcAft>
              <a:buFont typeface="Wingdings" panose="05000000000000000000" pitchFamily="2" charset="2"/>
              <a:buChar char="§"/>
            </a:pPr>
            <a:r>
              <a:rPr lang="en-US" sz="1200" b="1">
                <a:solidFill>
                  <a:schemeClr val="tx1"/>
                </a:solidFill>
              </a:rPr>
              <a:t>Fair: </a:t>
            </a:r>
            <a:r>
              <a:rPr lang="en-GB" sz="1200">
                <a:solidFill>
                  <a:schemeClr val="tx1"/>
                </a:solidFill>
              </a:rPr>
              <a:t>shouldn’t use features that may unfairly bias predictions</a:t>
            </a:r>
            <a:endParaRPr lang="en-US" sz="1200">
              <a:solidFill>
                <a:schemeClr val="tx1"/>
              </a:solidFill>
            </a:endParaRPr>
          </a:p>
        </p:txBody>
      </p:sp>
      <p:sp>
        <p:nvSpPr>
          <p:cNvPr id="12" name="Rectangle: Rounded Corners 11">
            <a:extLst>
              <a:ext uri="{FF2B5EF4-FFF2-40B4-BE49-F238E27FC236}">
                <a16:creationId xmlns:a16="http://schemas.microsoft.com/office/drawing/2014/main" id="{2762D910-5802-F05B-123F-0C509E6772EB}"/>
              </a:ext>
            </a:extLst>
          </p:cNvPr>
          <p:cNvSpPr/>
          <p:nvPr>
            <p:custDataLst>
              <p:tags r:id="rId3"/>
            </p:custDataLst>
          </p:nvPr>
        </p:nvSpPr>
        <p:spPr bwMode="gray">
          <a:xfrm>
            <a:off x="774890" y="1735442"/>
            <a:ext cx="3060000" cy="1800000"/>
          </a:xfrm>
          <a:prstGeom prst="roundRect">
            <a:avLst/>
          </a:prstGeom>
          <a:solidFill>
            <a:schemeClr val="accent4"/>
          </a:solidFill>
          <a:ln w="19050">
            <a:solidFill>
              <a:srgbClr val="5997B3"/>
            </a:solidFill>
          </a:ln>
        </p:spPr>
        <p:style>
          <a:lnRef idx="2">
            <a:schemeClr val="accent1">
              <a:shade val="50000"/>
            </a:schemeClr>
          </a:lnRef>
          <a:fillRef idx="1">
            <a:schemeClr val="accent1"/>
          </a:fillRef>
          <a:effectRef idx="0">
            <a:schemeClr val="accent1"/>
          </a:effectRef>
          <a:fontRef idx="minor">
            <a:schemeClr val="lt1"/>
          </a:fontRef>
        </p:style>
        <p:txBody>
          <a:bodyPr lIns="29250" tIns="58500" rIns="614250" bIns="468000" rtlCol="0" anchor="t">
            <a:noAutofit/>
          </a:bodyPr>
          <a:lstStyle/>
          <a:p>
            <a:pPr marL="200699" indent="-171450">
              <a:spcAft>
                <a:spcPts val="488"/>
              </a:spcAft>
              <a:buFont typeface="Wingdings" panose="05000000000000000000" pitchFamily="2" charset="2"/>
              <a:buChar char="§"/>
            </a:pPr>
            <a:r>
              <a:rPr lang="en-US" sz="1200" b="1">
                <a:solidFill>
                  <a:schemeClr val="tx1"/>
                </a:solidFill>
              </a:rPr>
              <a:t>Reliable</a:t>
            </a:r>
            <a:r>
              <a:rPr lang="en-US" sz="1200">
                <a:solidFill>
                  <a:schemeClr val="tx1"/>
                </a:solidFill>
              </a:rPr>
              <a:t>: model that does not crash or cause impact on other systems</a:t>
            </a:r>
          </a:p>
          <a:p>
            <a:pPr marL="200699" indent="-171450">
              <a:spcAft>
                <a:spcPts val="488"/>
              </a:spcAft>
              <a:buFont typeface="Wingdings" panose="05000000000000000000" pitchFamily="2" charset="2"/>
              <a:buChar char="§"/>
            </a:pPr>
            <a:r>
              <a:rPr lang="en-GB" sz="1200" b="1">
                <a:solidFill>
                  <a:schemeClr val="tx1"/>
                </a:solidFill>
              </a:rPr>
              <a:t>Available</a:t>
            </a:r>
            <a:r>
              <a:rPr lang="en-GB" sz="1200">
                <a:solidFill>
                  <a:schemeClr val="tx1"/>
                </a:solidFill>
              </a:rPr>
              <a:t> the model operates when it’s needed</a:t>
            </a:r>
          </a:p>
          <a:p>
            <a:pPr marL="200699" indent="-171450">
              <a:spcAft>
                <a:spcPts val="488"/>
              </a:spcAft>
              <a:buFont typeface="Wingdings" panose="05000000000000000000" pitchFamily="2" charset="2"/>
              <a:buChar char="§"/>
            </a:pPr>
            <a:r>
              <a:rPr lang="en-GB" sz="1200" b="1">
                <a:solidFill>
                  <a:schemeClr val="tx1"/>
                </a:solidFill>
              </a:rPr>
              <a:t>Performant</a:t>
            </a:r>
            <a:r>
              <a:rPr lang="en-GB" sz="1200">
                <a:solidFill>
                  <a:schemeClr val="tx1"/>
                </a:solidFill>
              </a:rPr>
              <a:t>: The model performs well at the task it was designed</a:t>
            </a:r>
            <a:endParaRPr lang="en-US" sz="1000">
              <a:solidFill>
                <a:schemeClr val="tx1"/>
              </a:solidFill>
            </a:endParaRPr>
          </a:p>
        </p:txBody>
      </p:sp>
      <p:grpSp>
        <p:nvGrpSpPr>
          <p:cNvPr id="13" name="!!Group 26">
            <a:extLst>
              <a:ext uri="{FF2B5EF4-FFF2-40B4-BE49-F238E27FC236}">
                <a16:creationId xmlns:a16="http://schemas.microsoft.com/office/drawing/2014/main" id="{FFEF9127-5B0C-4D84-6E8E-5C6F7E4DC187}"/>
              </a:ext>
            </a:extLst>
          </p:cNvPr>
          <p:cNvGrpSpPr/>
          <p:nvPr/>
        </p:nvGrpSpPr>
        <p:grpSpPr>
          <a:xfrm>
            <a:off x="4448854" y="1813137"/>
            <a:ext cx="2348180" cy="1882425"/>
            <a:chOff x="4332511" y="1453304"/>
            <a:chExt cx="2890068" cy="2316831"/>
          </a:xfrm>
        </p:grpSpPr>
        <p:pic>
          <p:nvPicPr>
            <p:cNvPr id="14" name="Grafik 10">
              <a:extLst>
                <a:ext uri="{FF2B5EF4-FFF2-40B4-BE49-F238E27FC236}">
                  <a16:creationId xmlns:a16="http://schemas.microsoft.com/office/drawing/2014/main" id="{807AF67F-57B7-3DBA-836C-621E0E31224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511" y="1453304"/>
              <a:ext cx="2890068" cy="2316831"/>
            </a:xfrm>
            <a:prstGeom prst="rect">
              <a:avLst/>
            </a:prstGeom>
          </p:spPr>
        </p:pic>
        <p:sp>
          <p:nvSpPr>
            <p:cNvPr id="15" name="TextBox 14">
              <a:extLst>
                <a:ext uri="{FF2B5EF4-FFF2-40B4-BE49-F238E27FC236}">
                  <a16:creationId xmlns:a16="http://schemas.microsoft.com/office/drawing/2014/main" id="{373EFC67-A9FE-470D-4677-E0BEA3EBD4E2}"/>
                </a:ext>
              </a:extLst>
            </p:cNvPr>
            <p:cNvSpPr txBox="1"/>
            <p:nvPr/>
          </p:nvSpPr>
          <p:spPr>
            <a:xfrm>
              <a:off x="6028371" y="1814502"/>
              <a:ext cx="79" cy="276921"/>
            </a:xfrm>
            <a:prstGeom prst="rect">
              <a:avLst/>
            </a:prstGeom>
            <a:noFill/>
          </p:spPr>
          <p:txBody>
            <a:bodyPr wrap="none" lIns="0" tIns="0" rIns="0" bIns="0" rtlCol="0" anchor="t">
              <a:spAutoFit/>
            </a:bodyPr>
            <a:lstStyle/>
            <a:p>
              <a:pPr algn="ctr"/>
              <a:endParaRPr lang="en-US" sz="1462" b="1">
                <a:solidFill>
                  <a:schemeClr val="bg1"/>
                </a:solidFill>
                <a:latin typeface="Roboto" panose="02000000000000000000" pitchFamily="2" charset="0"/>
              </a:endParaRPr>
            </a:p>
          </p:txBody>
        </p:sp>
      </p:grpSp>
      <p:grpSp>
        <p:nvGrpSpPr>
          <p:cNvPr id="16" name="!!Group 9">
            <a:extLst>
              <a:ext uri="{FF2B5EF4-FFF2-40B4-BE49-F238E27FC236}">
                <a16:creationId xmlns:a16="http://schemas.microsoft.com/office/drawing/2014/main" id="{646F05E5-8EB5-329C-1FAE-32A6672F41CF}"/>
              </a:ext>
            </a:extLst>
          </p:cNvPr>
          <p:cNvGrpSpPr/>
          <p:nvPr/>
        </p:nvGrpSpPr>
        <p:grpSpPr>
          <a:xfrm>
            <a:off x="4916517" y="3158944"/>
            <a:ext cx="1882425" cy="2348180"/>
            <a:chOff x="4908097" y="3096623"/>
            <a:chExt cx="2316831" cy="2890068"/>
          </a:xfrm>
        </p:grpSpPr>
        <p:pic>
          <p:nvPicPr>
            <p:cNvPr id="17" name="Grafik 13">
              <a:extLst>
                <a:ext uri="{FF2B5EF4-FFF2-40B4-BE49-F238E27FC236}">
                  <a16:creationId xmlns:a16="http://schemas.microsoft.com/office/drawing/2014/main" id="{994404F6-B220-DE89-CD4B-AE566D356C0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0800000">
              <a:off x="4908097" y="3096623"/>
              <a:ext cx="2316831" cy="2890068"/>
            </a:xfrm>
            <a:prstGeom prst="rect">
              <a:avLst/>
            </a:prstGeom>
          </p:spPr>
        </p:pic>
        <p:sp>
          <p:nvSpPr>
            <p:cNvPr id="18" name="TextBox 17">
              <a:extLst>
                <a:ext uri="{FF2B5EF4-FFF2-40B4-BE49-F238E27FC236}">
                  <a16:creationId xmlns:a16="http://schemas.microsoft.com/office/drawing/2014/main" id="{95447037-3564-661C-FEF7-29C6F90E4CB8}"/>
                </a:ext>
              </a:extLst>
            </p:cNvPr>
            <p:cNvSpPr txBox="1"/>
            <p:nvPr/>
          </p:nvSpPr>
          <p:spPr>
            <a:xfrm>
              <a:off x="6268178" y="5025471"/>
              <a:ext cx="80" cy="169356"/>
            </a:xfrm>
            <a:prstGeom prst="rect">
              <a:avLst/>
            </a:prstGeom>
            <a:noFill/>
          </p:spPr>
          <p:txBody>
            <a:bodyPr wrap="none" lIns="0" tIns="0" rIns="0" bIns="0" rtlCol="0" anchor="t">
              <a:spAutoFit/>
            </a:bodyPr>
            <a:lstStyle/>
            <a:p>
              <a:pPr algn="ctr"/>
              <a:endParaRPr lang="en-US" sz="894" b="1">
                <a:solidFill>
                  <a:schemeClr val="bg1"/>
                </a:solidFill>
              </a:endParaRPr>
            </a:p>
          </p:txBody>
        </p:sp>
      </p:grpSp>
      <p:grpSp>
        <p:nvGrpSpPr>
          <p:cNvPr id="19" name="!!Group 28">
            <a:extLst>
              <a:ext uri="{FF2B5EF4-FFF2-40B4-BE49-F238E27FC236}">
                <a16:creationId xmlns:a16="http://schemas.microsoft.com/office/drawing/2014/main" id="{A1A88606-8AA2-82F8-5271-695C927171C5}"/>
              </a:ext>
            </a:extLst>
          </p:cNvPr>
          <p:cNvGrpSpPr/>
          <p:nvPr/>
        </p:nvGrpSpPr>
        <p:grpSpPr>
          <a:xfrm>
            <a:off x="3114298" y="3622713"/>
            <a:ext cx="2348180" cy="1882425"/>
            <a:chOff x="2689981" y="3667415"/>
            <a:chExt cx="2890068" cy="2316831"/>
          </a:xfrm>
        </p:grpSpPr>
        <p:pic>
          <p:nvPicPr>
            <p:cNvPr id="20" name="Grafik 12">
              <a:extLst>
                <a:ext uri="{FF2B5EF4-FFF2-40B4-BE49-F238E27FC236}">
                  <a16:creationId xmlns:a16="http://schemas.microsoft.com/office/drawing/2014/main" id="{9643CDC3-A0FF-1D93-A1E3-2CE302D369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2976599" y="3380797"/>
              <a:ext cx="2316831" cy="2890068"/>
            </a:xfrm>
            <a:prstGeom prst="rect">
              <a:avLst/>
            </a:prstGeom>
          </p:spPr>
        </p:pic>
        <p:sp>
          <p:nvSpPr>
            <p:cNvPr id="21" name="TextBox 20">
              <a:extLst>
                <a:ext uri="{FF2B5EF4-FFF2-40B4-BE49-F238E27FC236}">
                  <a16:creationId xmlns:a16="http://schemas.microsoft.com/office/drawing/2014/main" id="{4D416D43-3635-EF82-5CB1-B1F4A40B371C}"/>
                </a:ext>
              </a:extLst>
            </p:cNvPr>
            <p:cNvSpPr txBox="1"/>
            <p:nvPr/>
          </p:nvSpPr>
          <p:spPr>
            <a:xfrm>
              <a:off x="2852489" y="5490838"/>
              <a:ext cx="1216665" cy="340922"/>
            </a:xfrm>
            <a:prstGeom prst="rect">
              <a:avLst/>
            </a:prstGeom>
            <a:noFill/>
          </p:spPr>
          <p:txBody>
            <a:bodyPr wrap="none" lIns="0" tIns="0" rIns="0" bIns="0" rtlCol="0" anchor="t">
              <a:spAutoFit/>
            </a:bodyPr>
            <a:lstStyle/>
            <a:p>
              <a:pPr algn="ctr"/>
              <a:r>
                <a:rPr lang="en-GB" sz="1800" b="1" i="0" u="none" strike="noStrike" baseline="0">
                  <a:solidFill>
                    <a:srgbClr val="FFFFFF"/>
                  </a:solidFill>
                  <a:latin typeface="IBMPlexSans-Bold"/>
                </a:rPr>
                <a:t>Integrated</a:t>
              </a:r>
              <a:endParaRPr lang="en-US" sz="894">
                <a:solidFill>
                  <a:schemeClr val="bg1"/>
                </a:solidFill>
                <a:latin typeface="Roboto" panose="02000000000000000000" pitchFamily="2" charset="0"/>
              </a:endParaRPr>
            </a:p>
          </p:txBody>
        </p:sp>
      </p:grpSp>
      <p:grpSp>
        <p:nvGrpSpPr>
          <p:cNvPr id="22" name="!!Group 2074">
            <a:extLst>
              <a:ext uri="{FF2B5EF4-FFF2-40B4-BE49-F238E27FC236}">
                <a16:creationId xmlns:a16="http://schemas.microsoft.com/office/drawing/2014/main" id="{8837D0AA-E750-7DCC-DBF1-4A0AFB7D66A7}"/>
              </a:ext>
            </a:extLst>
          </p:cNvPr>
          <p:cNvGrpSpPr/>
          <p:nvPr/>
        </p:nvGrpSpPr>
        <p:grpSpPr>
          <a:xfrm>
            <a:off x="3107059" y="1813137"/>
            <a:ext cx="1882425" cy="2348180"/>
            <a:chOff x="2681072" y="1440245"/>
            <a:chExt cx="2316831" cy="2890068"/>
          </a:xfrm>
        </p:grpSpPr>
        <p:pic>
          <p:nvPicPr>
            <p:cNvPr id="23" name="Grafik 11">
              <a:extLst>
                <a:ext uri="{FF2B5EF4-FFF2-40B4-BE49-F238E27FC236}">
                  <a16:creationId xmlns:a16="http://schemas.microsoft.com/office/drawing/2014/main" id="{CCB21CF5-73B0-5CD4-C873-652F318EED7A}"/>
                </a:ext>
              </a:extLst>
            </p:cNvPr>
            <p:cNvPicPr>
              <a:picLocks noChangeAspect="1"/>
            </p:cNvPicPr>
            <p:nvPr/>
          </p:nvPicPr>
          <p:blipFill>
            <a:blip r:embed="rId16">
              <a:extLst>
                <a:ext uri="{96DAC541-7B7A-43D3-8B79-37D633B846F1}">
                  <asvg:svgBlip xmlns:asvg="http://schemas.microsoft.com/office/drawing/2016/SVG/main" r:embed="rId18"/>
                </a:ext>
              </a:extLst>
            </a:blip>
            <a:stretch>
              <a:fillRect/>
            </a:stretch>
          </p:blipFill>
          <p:spPr>
            <a:xfrm>
              <a:off x="2681072" y="1440245"/>
              <a:ext cx="2316831" cy="2890068"/>
            </a:xfrm>
            <a:prstGeom prst="rect">
              <a:avLst/>
            </a:prstGeom>
          </p:spPr>
        </p:pic>
        <p:sp>
          <p:nvSpPr>
            <p:cNvPr id="24" name="TextBox 23">
              <a:extLst>
                <a:ext uri="{FF2B5EF4-FFF2-40B4-BE49-F238E27FC236}">
                  <a16:creationId xmlns:a16="http://schemas.microsoft.com/office/drawing/2014/main" id="{559B65E5-FF3A-6BE1-40A2-BC4A50F32AF3}"/>
                </a:ext>
              </a:extLst>
            </p:cNvPr>
            <p:cNvSpPr txBox="1"/>
            <p:nvPr/>
          </p:nvSpPr>
          <p:spPr>
            <a:xfrm>
              <a:off x="3722905" y="1801802"/>
              <a:ext cx="80" cy="276921"/>
            </a:xfrm>
            <a:prstGeom prst="rect">
              <a:avLst/>
            </a:prstGeom>
            <a:noFill/>
          </p:spPr>
          <p:txBody>
            <a:bodyPr wrap="none" lIns="0" tIns="0" rIns="0" bIns="0" rtlCol="0" anchor="t">
              <a:spAutoFit/>
            </a:bodyPr>
            <a:lstStyle/>
            <a:p>
              <a:pPr algn="ctr"/>
              <a:endParaRPr lang="en-US" sz="1462" b="1">
                <a:solidFill>
                  <a:schemeClr val="bg1"/>
                </a:solidFill>
                <a:latin typeface="Roboto" panose="02000000000000000000" pitchFamily="2" charset="0"/>
              </a:endParaRPr>
            </a:p>
          </p:txBody>
        </p:sp>
      </p:grpSp>
      <p:sp>
        <p:nvSpPr>
          <p:cNvPr id="25" name="invisible_spacer_4_1_1">
            <a:extLst>
              <a:ext uri="{FF2B5EF4-FFF2-40B4-BE49-F238E27FC236}">
                <a16:creationId xmlns:a16="http://schemas.microsoft.com/office/drawing/2014/main" id="{C66CA098-82E1-AAF3-25FC-4EFD6828B948}"/>
              </a:ext>
            </a:extLst>
          </p:cNvPr>
          <p:cNvSpPr/>
          <p:nvPr/>
        </p:nvSpPr>
        <p:spPr bwMode="gray">
          <a:xfrm>
            <a:off x="3197780" y="3470275"/>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sp>
        <p:nvSpPr>
          <p:cNvPr id="26" name="invisible_spacer_1_1_1">
            <a:extLst>
              <a:ext uri="{FF2B5EF4-FFF2-40B4-BE49-F238E27FC236}">
                <a16:creationId xmlns:a16="http://schemas.microsoft.com/office/drawing/2014/main" id="{B37B1901-0CCA-846A-6C77-E302A52F7316}"/>
              </a:ext>
            </a:extLst>
          </p:cNvPr>
          <p:cNvSpPr/>
          <p:nvPr/>
        </p:nvSpPr>
        <p:spPr bwMode="gray">
          <a:xfrm>
            <a:off x="3197780" y="1715056"/>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sp>
        <p:nvSpPr>
          <p:cNvPr id="27" name="invisible_spacer_3_1_2">
            <a:extLst>
              <a:ext uri="{FF2B5EF4-FFF2-40B4-BE49-F238E27FC236}">
                <a16:creationId xmlns:a16="http://schemas.microsoft.com/office/drawing/2014/main" id="{0183FDDA-6692-4004-DA54-B3A024F30DD6}"/>
              </a:ext>
            </a:extLst>
          </p:cNvPr>
          <p:cNvSpPr/>
          <p:nvPr/>
        </p:nvSpPr>
        <p:spPr bwMode="gray">
          <a:xfrm>
            <a:off x="6708219" y="3470275"/>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28" name="invisible_spacer_2_1_2">
            <a:extLst>
              <a:ext uri="{FF2B5EF4-FFF2-40B4-BE49-F238E27FC236}">
                <a16:creationId xmlns:a16="http://schemas.microsoft.com/office/drawing/2014/main" id="{7FED1B55-0829-DEC1-45C4-371EF9C36AF8}"/>
              </a:ext>
            </a:extLst>
          </p:cNvPr>
          <p:cNvSpPr/>
          <p:nvPr/>
        </p:nvSpPr>
        <p:spPr bwMode="gray">
          <a:xfrm>
            <a:off x="6708219" y="1715056"/>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29" name="invisible_spacer_4_2_1">
            <a:extLst>
              <a:ext uri="{FF2B5EF4-FFF2-40B4-BE49-F238E27FC236}">
                <a16:creationId xmlns:a16="http://schemas.microsoft.com/office/drawing/2014/main" id="{17FA640F-4102-DB90-6CDD-93803B8C08D7}"/>
              </a:ext>
            </a:extLst>
          </p:cNvPr>
          <p:cNvSpPr/>
          <p:nvPr/>
        </p:nvSpPr>
        <p:spPr bwMode="gray">
          <a:xfrm>
            <a:off x="3197780" y="5225495"/>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30" name="invisible_spacer_1_2_1">
            <a:extLst>
              <a:ext uri="{FF2B5EF4-FFF2-40B4-BE49-F238E27FC236}">
                <a16:creationId xmlns:a16="http://schemas.microsoft.com/office/drawing/2014/main" id="{527379BD-D949-80A7-30C5-4533A9F066EE}"/>
              </a:ext>
            </a:extLst>
          </p:cNvPr>
          <p:cNvSpPr/>
          <p:nvPr/>
        </p:nvSpPr>
        <p:spPr bwMode="gray">
          <a:xfrm>
            <a:off x="3197780" y="3470275"/>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31" name="invisible_spacer_3_2_2">
            <a:extLst>
              <a:ext uri="{FF2B5EF4-FFF2-40B4-BE49-F238E27FC236}">
                <a16:creationId xmlns:a16="http://schemas.microsoft.com/office/drawing/2014/main" id="{3B0A1EE2-F9B9-5A0C-DE17-8358300054F8}"/>
              </a:ext>
            </a:extLst>
          </p:cNvPr>
          <p:cNvSpPr/>
          <p:nvPr/>
        </p:nvSpPr>
        <p:spPr bwMode="gray">
          <a:xfrm>
            <a:off x="6708219" y="5225495"/>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32" name="invisible_spacer_2_2_2">
            <a:extLst>
              <a:ext uri="{FF2B5EF4-FFF2-40B4-BE49-F238E27FC236}">
                <a16:creationId xmlns:a16="http://schemas.microsoft.com/office/drawing/2014/main" id="{8244D1E4-63DF-CBA1-548B-CF20E600DABB}"/>
              </a:ext>
            </a:extLst>
          </p:cNvPr>
          <p:cNvSpPr/>
          <p:nvPr/>
        </p:nvSpPr>
        <p:spPr bwMode="gray">
          <a:xfrm>
            <a:off x="6708219" y="3470275"/>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grpSp>
        <p:nvGrpSpPr>
          <p:cNvPr id="36" name="Group 35">
            <a:extLst>
              <a:ext uri="{FF2B5EF4-FFF2-40B4-BE49-F238E27FC236}">
                <a16:creationId xmlns:a16="http://schemas.microsoft.com/office/drawing/2014/main" id="{3F521D94-452A-67C4-D30B-4A2FD25CDE75}"/>
              </a:ext>
            </a:extLst>
          </p:cNvPr>
          <p:cNvGrpSpPr/>
          <p:nvPr/>
        </p:nvGrpSpPr>
        <p:grpSpPr>
          <a:xfrm>
            <a:off x="3973126" y="2738051"/>
            <a:ext cx="1959750" cy="1959750"/>
            <a:chOff x="3747000" y="2578600"/>
            <a:chExt cx="2412000" cy="2412000"/>
          </a:xfrm>
        </p:grpSpPr>
        <p:sp>
          <p:nvSpPr>
            <p:cNvPr id="37" name="Oval 36">
              <a:extLst>
                <a:ext uri="{FF2B5EF4-FFF2-40B4-BE49-F238E27FC236}">
                  <a16:creationId xmlns:a16="http://schemas.microsoft.com/office/drawing/2014/main" id="{6615BF9C-9C01-38CE-2A5D-AA2AA82139A3}"/>
                </a:ext>
              </a:extLst>
            </p:cNvPr>
            <p:cNvSpPr>
              <a:spLocks noChangeAspect="1"/>
            </p:cNvSpPr>
            <p:nvPr/>
          </p:nvSpPr>
          <p:spPr bwMode="gray">
            <a:xfrm>
              <a:off x="3747000" y="2578600"/>
              <a:ext cx="2412000" cy="2412000"/>
            </a:xfrm>
            <a:prstGeom prst="ellipse">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grpSp>
          <p:nvGrpSpPr>
            <p:cNvPr id="38" name="Group 37">
              <a:extLst>
                <a:ext uri="{FF2B5EF4-FFF2-40B4-BE49-F238E27FC236}">
                  <a16:creationId xmlns:a16="http://schemas.microsoft.com/office/drawing/2014/main" id="{DCC08E60-8A68-114B-E5A5-2AEE12FBF567}"/>
                </a:ext>
              </a:extLst>
            </p:cNvPr>
            <p:cNvGrpSpPr/>
            <p:nvPr/>
          </p:nvGrpSpPr>
          <p:grpSpPr>
            <a:xfrm>
              <a:off x="4317804" y="3154600"/>
              <a:ext cx="1265197" cy="1260000"/>
              <a:chOff x="4317802" y="3154600"/>
              <a:chExt cx="1265197" cy="1260000"/>
            </a:xfrm>
          </p:grpSpPr>
          <p:sp>
            <p:nvSpPr>
              <p:cNvPr id="39" name="Oval 38">
                <a:extLst>
                  <a:ext uri="{FF2B5EF4-FFF2-40B4-BE49-F238E27FC236}">
                    <a16:creationId xmlns:a16="http://schemas.microsoft.com/office/drawing/2014/main" id="{F63B6F82-4939-6977-AA02-A60A47723F50}"/>
                  </a:ext>
                </a:extLst>
              </p:cNvPr>
              <p:cNvSpPr/>
              <p:nvPr>
                <p:custDataLst>
                  <p:tags r:id="rId11"/>
                </p:custDataLst>
              </p:nvPr>
            </p:nvSpPr>
            <p:spPr bwMode="gray">
              <a:xfrm>
                <a:off x="4322999" y="3154600"/>
                <a:ext cx="1260000" cy="1260000"/>
              </a:xfrm>
              <a:prstGeom prst="ellipse">
                <a:avLst/>
              </a:prstGeom>
              <a:solidFill>
                <a:schemeClr val="accent5"/>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sp>
            <p:nvSpPr>
              <p:cNvPr id="49" name="Rectangle 48" hidden="1">
                <a:extLst>
                  <a:ext uri="{FF2B5EF4-FFF2-40B4-BE49-F238E27FC236}">
                    <a16:creationId xmlns:a16="http://schemas.microsoft.com/office/drawing/2014/main" id="{95A12B09-1980-12CC-9A78-FCF5D05681D2}"/>
                  </a:ext>
                </a:extLst>
              </p:cNvPr>
              <p:cNvSpPr/>
              <p:nvPr/>
            </p:nvSpPr>
            <p:spPr bwMode="gray">
              <a:xfrm>
                <a:off x="4317802" y="3569422"/>
                <a:ext cx="390712" cy="390711"/>
              </a:xfrm>
              <a:prstGeom prst="rect">
                <a:avLst/>
              </a:prstGeom>
              <a:solidFill>
                <a:schemeClr val="tx1"/>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grpSp>
            <p:nvGrpSpPr>
              <p:cNvPr id="42" name="Group 41">
                <a:extLst>
                  <a:ext uri="{FF2B5EF4-FFF2-40B4-BE49-F238E27FC236}">
                    <a16:creationId xmlns:a16="http://schemas.microsoft.com/office/drawing/2014/main" id="{26DEFB8F-0A36-1D78-10FD-D3091AA9E454}"/>
                  </a:ext>
                </a:extLst>
              </p:cNvPr>
              <p:cNvGrpSpPr>
                <a:grpSpLocks noChangeAspect="1"/>
              </p:cNvGrpSpPr>
              <p:nvPr/>
            </p:nvGrpSpPr>
            <p:grpSpPr>
              <a:xfrm>
                <a:off x="4574096" y="3405698"/>
                <a:ext cx="757805" cy="757805"/>
                <a:chOff x="1289818" y="3455338"/>
                <a:chExt cx="889000" cy="889000"/>
              </a:xfrm>
            </p:grpSpPr>
            <p:sp>
              <p:nvSpPr>
                <p:cNvPr id="48" name="Rectangle 47" hidden="1">
                  <a:extLst>
                    <a:ext uri="{FF2B5EF4-FFF2-40B4-BE49-F238E27FC236}">
                      <a16:creationId xmlns:a16="http://schemas.microsoft.com/office/drawing/2014/main" id="{BB26C584-7684-F305-7535-27E3C3956C93}"/>
                    </a:ext>
                  </a:extLst>
                </p:cNvPr>
                <p:cNvSpPr/>
                <p:nvPr/>
              </p:nvSpPr>
              <p:spPr bwMode="gray">
                <a:xfrm>
                  <a:off x="1289818" y="3455338"/>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sp>
              <p:nvSpPr>
                <p:cNvPr id="45" name="Rectangle 44" hidden="1">
                  <a:extLst>
                    <a:ext uri="{FF2B5EF4-FFF2-40B4-BE49-F238E27FC236}">
                      <a16:creationId xmlns:a16="http://schemas.microsoft.com/office/drawing/2014/main" id="{ACA4FAAE-524A-3286-0DA5-2CD6A32B8E39}"/>
                    </a:ext>
                  </a:extLst>
                </p:cNvPr>
                <p:cNvSpPr/>
                <p:nvPr/>
              </p:nvSpPr>
              <p:spPr bwMode="gray">
                <a:xfrm rot="660000">
                  <a:off x="1515583" y="3519520"/>
                  <a:ext cx="437470" cy="43747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grpSp>
        </p:grpSp>
      </p:grpSp>
      <p:sp>
        <p:nvSpPr>
          <p:cNvPr id="58" name="invisible_spacer_3_1_1">
            <a:extLst>
              <a:ext uri="{FF2B5EF4-FFF2-40B4-BE49-F238E27FC236}">
                <a16:creationId xmlns:a16="http://schemas.microsoft.com/office/drawing/2014/main" id="{8FF25C45-39B2-CC23-BDB8-F87F7B04B6E4}"/>
              </a:ext>
            </a:extLst>
          </p:cNvPr>
          <p:cNvSpPr/>
          <p:nvPr/>
        </p:nvSpPr>
        <p:spPr bwMode="gray">
          <a:xfrm>
            <a:off x="4963029" y="3713311"/>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sp>
        <p:nvSpPr>
          <p:cNvPr id="59" name="invisible_spacer_4_1_2">
            <a:extLst>
              <a:ext uri="{FF2B5EF4-FFF2-40B4-BE49-F238E27FC236}">
                <a16:creationId xmlns:a16="http://schemas.microsoft.com/office/drawing/2014/main" id="{9A79B28D-D29D-9C8C-92C6-DA8C8FEA4E44}"/>
              </a:ext>
            </a:extLst>
          </p:cNvPr>
          <p:cNvSpPr/>
          <p:nvPr/>
        </p:nvSpPr>
        <p:spPr bwMode="gray">
          <a:xfrm>
            <a:off x="4963029" y="3713311"/>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60" name="invisible_spacer_2_2_1">
            <a:extLst>
              <a:ext uri="{FF2B5EF4-FFF2-40B4-BE49-F238E27FC236}">
                <a16:creationId xmlns:a16="http://schemas.microsoft.com/office/drawing/2014/main" id="{2D3C3028-C5B6-B66C-0C9F-1FF4B867C8DB}"/>
              </a:ext>
            </a:extLst>
          </p:cNvPr>
          <p:cNvSpPr/>
          <p:nvPr/>
        </p:nvSpPr>
        <p:spPr bwMode="gray">
          <a:xfrm>
            <a:off x="4963029" y="3713311"/>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61" name="invisible_spacer_1_2_2">
            <a:extLst>
              <a:ext uri="{FF2B5EF4-FFF2-40B4-BE49-F238E27FC236}">
                <a16:creationId xmlns:a16="http://schemas.microsoft.com/office/drawing/2014/main" id="{ACE5F57C-89A5-8317-73C8-21889263922C}"/>
              </a:ext>
            </a:extLst>
          </p:cNvPr>
          <p:cNvSpPr/>
          <p:nvPr/>
        </p:nvSpPr>
        <p:spPr bwMode="gray">
          <a:xfrm>
            <a:off x="4963029" y="3713311"/>
            <a:ext cx="0" cy="0"/>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accent5"/>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b="1">
              <a:solidFill>
                <a:schemeClr val="tx1"/>
              </a:solidFill>
            </a:endParaRPr>
          </a:p>
        </p:txBody>
      </p:sp>
      <p:sp>
        <p:nvSpPr>
          <p:cNvPr id="62" name="TextBox 61">
            <a:extLst>
              <a:ext uri="{FF2B5EF4-FFF2-40B4-BE49-F238E27FC236}">
                <a16:creationId xmlns:a16="http://schemas.microsoft.com/office/drawing/2014/main" id="{08077F2C-9AD4-E0AA-C3CC-A08FD116C0D3}"/>
              </a:ext>
            </a:extLst>
          </p:cNvPr>
          <p:cNvSpPr txBox="1"/>
          <p:nvPr/>
        </p:nvSpPr>
        <p:spPr>
          <a:xfrm>
            <a:off x="5278265" y="3808373"/>
            <a:ext cx="828960" cy="192360"/>
          </a:xfrm>
          <a:prstGeom prst="rect">
            <a:avLst/>
          </a:prstGeom>
          <a:noFill/>
        </p:spPr>
        <p:txBody>
          <a:bodyPr wrap="square" lIns="0" tIns="0" rIns="0" bIns="0" rtlCol="0" anchor="t">
            <a:spAutoFit/>
          </a:bodyPr>
          <a:lstStyle/>
          <a:p>
            <a:pPr algn="ctr"/>
            <a:r>
              <a:rPr lang="en-US" sz="500" b="1"/>
              <a:t>External</a:t>
            </a:r>
            <a:r>
              <a:rPr lang="en-US" sz="750" b="1"/>
              <a:t> </a:t>
            </a:r>
          </a:p>
          <a:p>
            <a:pPr algn="ctr"/>
            <a:r>
              <a:rPr lang="en-US" sz="500" b="1"/>
              <a:t>valuation</a:t>
            </a:r>
          </a:p>
        </p:txBody>
      </p:sp>
      <p:sp>
        <p:nvSpPr>
          <p:cNvPr id="63" name="TextBox 62">
            <a:extLst>
              <a:ext uri="{FF2B5EF4-FFF2-40B4-BE49-F238E27FC236}">
                <a16:creationId xmlns:a16="http://schemas.microsoft.com/office/drawing/2014/main" id="{F456FA99-48F5-62A8-FD98-DDD62B1E4112}"/>
              </a:ext>
            </a:extLst>
          </p:cNvPr>
          <p:cNvSpPr txBox="1"/>
          <p:nvPr/>
        </p:nvSpPr>
        <p:spPr>
          <a:xfrm>
            <a:off x="3996621" y="3844575"/>
            <a:ext cx="409481" cy="153888"/>
          </a:xfrm>
          <a:prstGeom prst="rect">
            <a:avLst/>
          </a:prstGeom>
          <a:noFill/>
        </p:spPr>
        <p:txBody>
          <a:bodyPr wrap="square" lIns="0" tIns="0" rIns="0" bIns="0" rtlCol="0" anchor="t">
            <a:spAutoFit/>
          </a:bodyPr>
          <a:lstStyle/>
          <a:p>
            <a:pPr algn="ctr"/>
            <a:r>
              <a:rPr lang="en-US" sz="500" b="1"/>
              <a:t>Business logic</a:t>
            </a:r>
          </a:p>
        </p:txBody>
      </p:sp>
      <p:grpSp>
        <p:nvGrpSpPr>
          <p:cNvPr id="64" name="Group 63">
            <a:extLst>
              <a:ext uri="{FF2B5EF4-FFF2-40B4-BE49-F238E27FC236}">
                <a16:creationId xmlns:a16="http://schemas.microsoft.com/office/drawing/2014/main" id="{005EB4B5-E9EB-16E1-8A11-CA43114D56F9}"/>
              </a:ext>
            </a:extLst>
          </p:cNvPr>
          <p:cNvGrpSpPr>
            <a:grpSpLocks noChangeAspect="1"/>
          </p:cNvGrpSpPr>
          <p:nvPr>
            <p:custDataLst>
              <p:tags r:id="rId4"/>
            </p:custDataLst>
          </p:nvPr>
        </p:nvGrpSpPr>
        <p:grpSpPr>
          <a:xfrm>
            <a:off x="4113337" y="3609926"/>
            <a:ext cx="216000" cy="216000"/>
            <a:chOff x="1270000" y="1270000"/>
            <a:chExt cx="889000" cy="889000"/>
          </a:xfrm>
        </p:grpSpPr>
        <p:sp>
          <p:nvSpPr>
            <p:cNvPr id="65" name="Rectangle 64" hidden="1">
              <a:extLst>
                <a:ext uri="{FF2B5EF4-FFF2-40B4-BE49-F238E27FC236}">
                  <a16:creationId xmlns:a16="http://schemas.microsoft.com/office/drawing/2014/main" id="{577BA792-2332-AF6E-BD9D-C7F86A83488A}"/>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pic>
          <p:nvPicPr>
            <p:cNvPr id="66" name="Graphic 65">
              <a:extLst>
                <a:ext uri="{FF2B5EF4-FFF2-40B4-BE49-F238E27FC236}">
                  <a16:creationId xmlns:a16="http://schemas.microsoft.com/office/drawing/2014/main" id="{100CF93D-B373-3EF7-F937-8CC3A701101C}"/>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70000" y="1270000"/>
              <a:ext cx="889000" cy="889000"/>
            </a:xfrm>
            <a:prstGeom prst="rect">
              <a:avLst/>
            </a:prstGeom>
          </p:spPr>
        </p:pic>
      </p:grpSp>
      <p:grpSp>
        <p:nvGrpSpPr>
          <p:cNvPr id="67" name="Group 66">
            <a:extLst>
              <a:ext uri="{FF2B5EF4-FFF2-40B4-BE49-F238E27FC236}">
                <a16:creationId xmlns:a16="http://schemas.microsoft.com/office/drawing/2014/main" id="{B7D6027B-6AAE-67F5-0C55-7F62ABA3998A}"/>
              </a:ext>
            </a:extLst>
          </p:cNvPr>
          <p:cNvGrpSpPr>
            <a:grpSpLocks noChangeAspect="1"/>
          </p:cNvGrpSpPr>
          <p:nvPr>
            <p:custDataLst>
              <p:tags r:id="rId5"/>
            </p:custDataLst>
          </p:nvPr>
        </p:nvGrpSpPr>
        <p:grpSpPr>
          <a:xfrm>
            <a:off x="5583105" y="3610127"/>
            <a:ext cx="216000" cy="216000"/>
            <a:chOff x="1270000" y="1270000"/>
            <a:chExt cx="889000" cy="889000"/>
          </a:xfrm>
        </p:grpSpPr>
        <p:sp>
          <p:nvSpPr>
            <p:cNvPr id="68" name="Rectangle 67" hidden="1">
              <a:extLst>
                <a:ext uri="{FF2B5EF4-FFF2-40B4-BE49-F238E27FC236}">
                  <a16:creationId xmlns:a16="http://schemas.microsoft.com/office/drawing/2014/main" id="{E50990C7-4DE1-DB23-C780-575853120D57}"/>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pic>
          <p:nvPicPr>
            <p:cNvPr id="69" name="Graphic 68">
              <a:extLst>
                <a:ext uri="{FF2B5EF4-FFF2-40B4-BE49-F238E27FC236}">
                  <a16:creationId xmlns:a16="http://schemas.microsoft.com/office/drawing/2014/main" id="{0CEE0F9D-3266-239C-E691-F07F956ED85C}"/>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70000" y="1270000"/>
              <a:ext cx="889000" cy="889000"/>
            </a:xfrm>
            <a:prstGeom prst="rect">
              <a:avLst/>
            </a:prstGeom>
          </p:spPr>
        </p:pic>
      </p:grpSp>
      <p:sp>
        <p:nvSpPr>
          <p:cNvPr id="70" name="TextBox 69">
            <a:extLst>
              <a:ext uri="{FF2B5EF4-FFF2-40B4-BE49-F238E27FC236}">
                <a16:creationId xmlns:a16="http://schemas.microsoft.com/office/drawing/2014/main" id="{9A9934CD-E011-267D-F4BC-8CC1D2B2AD4C}"/>
              </a:ext>
            </a:extLst>
          </p:cNvPr>
          <p:cNvSpPr txBox="1"/>
          <p:nvPr/>
        </p:nvSpPr>
        <p:spPr>
          <a:xfrm>
            <a:off x="4569481" y="3337423"/>
            <a:ext cx="786091" cy="750205"/>
          </a:xfrm>
          <a:prstGeom prst="rect">
            <a:avLst/>
          </a:prstGeom>
          <a:noFill/>
        </p:spPr>
        <p:txBody>
          <a:bodyPr wrap="square" lIns="0" tIns="0" rIns="0" bIns="0" rtlCol="0" anchor="t">
            <a:spAutoFit/>
          </a:bodyPr>
          <a:lstStyle/>
          <a:p>
            <a:pPr algn="ctr"/>
            <a:r>
              <a:rPr lang="en-US" sz="975" b="1"/>
              <a:t>Productive</a:t>
            </a:r>
            <a:br>
              <a:rPr lang="en-US" sz="975" b="1"/>
            </a:br>
            <a:br>
              <a:rPr lang="en-US" sz="975" b="1"/>
            </a:br>
            <a:br>
              <a:rPr lang="en-US" sz="975" b="1"/>
            </a:br>
            <a:br>
              <a:rPr lang="en-US" sz="975" b="1"/>
            </a:br>
            <a:r>
              <a:rPr lang="en-US" sz="975" b="1"/>
              <a:t>ML</a:t>
            </a:r>
          </a:p>
        </p:txBody>
      </p:sp>
      <p:grpSp>
        <p:nvGrpSpPr>
          <p:cNvPr id="72" name="Group 71">
            <a:extLst>
              <a:ext uri="{FF2B5EF4-FFF2-40B4-BE49-F238E27FC236}">
                <a16:creationId xmlns:a16="http://schemas.microsoft.com/office/drawing/2014/main" id="{A9C619AE-10E3-8B79-89FB-EC811D955CEA}"/>
              </a:ext>
            </a:extLst>
          </p:cNvPr>
          <p:cNvGrpSpPr>
            <a:grpSpLocks noChangeAspect="1"/>
          </p:cNvGrpSpPr>
          <p:nvPr>
            <p:custDataLst>
              <p:tags r:id="rId6"/>
            </p:custDataLst>
          </p:nvPr>
        </p:nvGrpSpPr>
        <p:grpSpPr>
          <a:xfrm>
            <a:off x="4466378" y="2988650"/>
            <a:ext cx="216000" cy="216000"/>
            <a:chOff x="1270000" y="1270000"/>
            <a:chExt cx="889000" cy="889000"/>
          </a:xfrm>
        </p:grpSpPr>
        <p:sp>
          <p:nvSpPr>
            <p:cNvPr id="73" name="Rectangle 72" hidden="1">
              <a:extLst>
                <a:ext uri="{FF2B5EF4-FFF2-40B4-BE49-F238E27FC236}">
                  <a16:creationId xmlns:a16="http://schemas.microsoft.com/office/drawing/2014/main" id="{A8B95846-9E89-5CBA-1B10-C7FFC391AB3A}"/>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pic>
          <p:nvPicPr>
            <p:cNvPr id="74" name="Graphic 73">
              <a:extLst>
                <a:ext uri="{FF2B5EF4-FFF2-40B4-BE49-F238E27FC236}">
                  <a16:creationId xmlns:a16="http://schemas.microsoft.com/office/drawing/2014/main" id="{028B4CE3-329E-ABA4-D9D4-45F24FBC72EC}"/>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270000" y="1270000"/>
              <a:ext cx="889000" cy="889000"/>
            </a:xfrm>
            <a:prstGeom prst="rect">
              <a:avLst/>
            </a:prstGeom>
          </p:spPr>
        </p:pic>
      </p:grpSp>
      <p:sp>
        <p:nvSpPr>
          <p:cNvPr id="75" name="TextBox 74">
            <a:extLst>
              <a:ext uri="{FF2B5EF4-FFF2-40B4-BE49-F238E27FC236}">
                <a16:creationId xmlns:a16="http://schemas.microsoft.com/office/drawing/2014/main" id="{C68BBF1D-47EC-FB3C-8C35-BD5A537D9402}"/>
              </a:ext>
            </a:extLst>
          </p:cNvPr>
          <p:cNvSpPr txBox="1"/>
          <p:nvPr/>
        </p:nvSpPr>
        <p:spPr>
          <a:xfrm>
            <a:off x="4452679" y="4386652"/>
            <a:ext cx="343043" cy="192360"/>
          </a:xfrm>
          <a:prstGeom prst="rect">
            <a:avLst/>
          </a:prstGeom>
          <a:noFill/>
        </p:spPr>
        <p:txBody>
          <a:bodyPr wrap="none" lIns="0" tIns="0" rIns="0" bIns="0" rtlCol="0" anchor="t">
            <a:spAutoFit/>
          </a:bodyPr>
          <a:lstStyle/>
          <a:p>
            <a:pPr algn="ctr"/>
            <a:r>
              <a:rPr lang="en-US" sz="500" b="1"/>
              <a:t>Integration</a:t>
            </a:r>
            <a:r>
              <a:rPr lang="en-US" sz="750" b="1"/>
              <a:t> </a:t>
            </a:r>
          </a:p>
          <a:p>
            <a:pPr algn="ctr"/>
            <a:r>
              <a:rPr lang="en-US" sz="500" b="1"/>
              <a:t>tested</a:t>
            </a:r>
          </a:p>
        </p:txBody>
      </p:sp>
      <p:grpSp>
        <p:nvGrpSpPr>
          <p:cNvPr id="76" name="Group 75">
            <a:extLst>
              <a:ext uri="{FF2B5EF4-FFF2-40B4-BE49-F238E27FC236}">
                <a16:creationId xmlns:a16="http://schemas.microsoft.com/office/drawing/2014/main" id="{D116DCD9-34DD-B9C2-8473-811A9746A166}"/>
              </a:ext>
            </a:extLst>
          </p:cNvPr>
          <p:cNvGrpSpPr>
            <a:grpSpLocks noChangeAspect="1"/>
          </p:cNvGrpSpPr>
          <p:nvPr>
            <p:custDataLst>
              <p:tags r:id="rId7"/>
            </p:custDataLst>
          </p:nvPr>
        </p:nvGrpSpPr>
        <p:grpSpPr>
          <a:xfrm>
            <a:off x="4461481" y="4180484"/>
            <a:ext cx="216000" cy="216000"/>
            <a:chOff x="1270000" y="1270000"/>
            <a:chExt cx="889000" cy="889000"/>
          </a:xfrm>
        </p:grpSpPr>
        <p:sp>
          <p:nvSpPr>
            <p:cNvPr id="77" name="Rectangle 76" hidden="1">
              <a:extLst>
                <a:ext uri="{FF2B5EF4-FFF2-40B4-BE49-F238E27FC236}">
                  <a16:creationId xmlns:a16="http://schemas.microsoft.com/office/drawing/2014/main" id="{94B27597-149F-D7DA-092F-F4373B8FE4BF}"/>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pic>
          <p:nvPicPr>
            <p:cNvPr id="78" name="Graphic 77">
              <a:extLst>
                <a:ext uri="{FF2B5EF4-FFF2-40B4-BE49-F238E27FC236}">
                  <a16:creationId xmlns:a16="http://schemas.microsoft.com/office/drawing/2014/main" id="{F26C2A77-EC30-3D2A-5B31-1311E04B7A15}"/>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270000" y="1270000"/>
              <a:ext cx="889000" cy="889000"/>
            </a:xfrm>
            <a:prstGeom prst="rect">
              <a:avLst/>
            </a:prstGeom>
          </p:spPr>
        </p:pic>
      </p:grpSp>
      <p:sp>
        <p:nvSpPr>
          <p:cNvPr id="5" name="TextBox 4">
            <a:extLst>
              <a:ext uri="{FF2B5EF4-FFF2-40B4-BE49-F238E27FC236}">
                <a16:creationId xmlns:a16="http://schemas.microsoft.com/office/drawing/2014/main" id="{A34318E1-DBFB-3F5D-82DD-A3468219ED42}"/>
              </a:ext>
            </a:extLst>
          </p:cNvPr>
          <p:cNvSpPr txBox="1"/>
          <p:nvPr/>
        </p:nvSpPr>
        <p:spPr>
          <a:xfrm>
            <a:off x="3255346" y="1939820"/>
            <a:ext cx="1353769" cy="553998"/>
          </a:xfrm>
          <a:prstGeom prst="rect">
            <a:avLst/>
          </a:prstGeom>
          <a:noFill/>
        </p:spPr>
        <p:txBody>
          <a:bodyPr wrap="none" lIns="0" tIns="0" rIns="0" bIns="0" rtlCol="0" anchor="t">
            <a:spAutoFit/>
          </a:bodyPr>
          <a:lstStyle/>
          <a:p>
            <a:pPr algn="ctr"/>
            <a:r>
              <a:rPr lang="en-GB" sz="1800" b="1">
                <a:solidFill>
                  <a:srgbClr val="FFFFFF"/>
                </a:solidFill>
                <a:latin typeface="IBMPlexSans-Bold"/>
              </a:rPr>
              <a:t>Operationally </a:t>
            </a:r>
          </a:p>
          <a:p>
            <a:r>
              <a:rPr lang="en-GB" sz="1800" b="1">
                <a:solidFill>
                  <a:srgbClr val="FFFFFF"/>
                </a:solidFill>
                <a:latin typeface="IBMPlexSans-Bold"/>
              </a:rPr>
              <a:t>resilient</a:t>
            </a:r>
            <a:endParaRPr lang="en-US" sz="894">
              <a:solidFill>
                <a:schemeClr val="bg1"/>
              </a:solidFill>
              <a:latin typeface="Roboto" panose="02000000000000000000" pitchFamily="2" charset="0"/>
            </a:endParaRPr>
          </a:p>
        </p:txBody>
      </p:sp>
      <p:sp>
        <p:nvSpPr>
          <p:cNvPr id="6" name="TextBox 5">
            <a:extLst>
              <a:ext uri="{FF2B5EF4-FFF2-40B4-BE49-F238E27FC236}">
                <a16:creationId xmlns:a16="http://schemas.microsoft.com/office/drawing/2014/main" id="{C1FC050F-43F0-FAE6-D691-598E0E3D4576}"/>
              </a:ext>
            </a:extLst>
          </p:cNvPr>
          <p:cNvSpPr txBox="1"/>
          <p:nvPr/>
        </p:nvSpPr>
        <p:spPr>
          <a:xfrm>
            <a:off x="5924333" y="1947758"/>
            <a:ext cx="718145" cy="246221"/>
          </a:xfrm>
          <a:prstGeom prst="rect">
            <a:avLst/>
          </a:prstGeom>
          <a:noFill/>
        </p:spPr>
        <p:txBody>
          <a:bodyPr wrap="none" lIns="0" tIns="0" rIns="0" bIns="0" rtlCol="0" anchor="t">
            <a:spAutoFit/>
          </a:bodyPr>
          <a:lstStyle/>
          <a:p>
            <a:pPr algn="ctr"/>
            <a:r>
              <a:rPr lang="en-US" sz="1600" b="1">
                <a:solidFill>
                  <a:schemeClr val="bg1"/>
                </a:solidFill>
                <a:latin typeface="Roboto" panose="02000000000000000000" pitchFamily="2" charset="0"/>
              </a:rPr>
              <a:t>Trusted</a:t>
            </a:r>
          </a:p>
        </p:txBody>
      </p:sp>
      <p:sp>
        <p:nvSpPr>
          <p:cNvPr id="7" name="TextBox 6">
            <a:extLst>
              <a:ext uri="{FF2B5EF4-FFF2-40B4-BE49-F238E27FC236}">
                <a16:creationId xmlns:a16="http://schemas.microsoft.com/office/drawing/2014/main" id="{B8D40F55-38B5-B471-6C2D-1CFFB0430CB5}"/>
              </a:ext>
            </a:extLst>
          </p:cNvPr>
          <p:cNvSpPr txBox="1"/>
          <p:nvPr/>
        </p:nvSpPr>
        <p:spPr>
          <a:xfrm>
            <a:off x="5617266" y="5122639"/>
            <a:ext cx="1077218" cy="276999"/>
          </a:xfrm>
          <a:prstGeom prst="rect">
            <a:avLst/>
          </a:prstGeom>
          <a:noFill/>
        </p:spPr>
        <p:txBody>
          <a:bodyPr wrap="none" lIns="0" tIns="0" rIns="0" bIns="0" rtlCol="0" anchor="t">
            <a:spAutoFit/>
          </a:bodyPr>
          <a:lstStyle/>
          <a:p>
            <a:pPr algn="ctr"/>
            <a:r>
              <a:rPr lang="en-GB" sz="1800" b="1" i="0" u="none" strike="noStrike" baseline="0">
                <a:solidFill>
                  <a:srgbClr val="FFFFFF"/>
                </a:solidFill>
                <a:latin typeface="IBMPlexSans-Bold"/>
              </a:rPr>
              <a:t>Monitored </a:t>
            </a:r>
            <a:endParaRPr lang="en-US" sz="894">
              <a:solidFill>
                <a:schemeClr val="bg1"/>
              </a:solidFill>
              <a:latin typeface="Roboto" panose="02000000000000000000" pitchFamily="2" charset="0"/>
            </a:endParaRPr>
          </a:p>
        </p:txBody>
      </p:sp>
      <p:grpSp>
        <p:nvGrpSpPr>
          <p:cNvPr id="35" name="Group 34">
            <a:extLst>
              <a:ext uri="{FF2B5EF4-FFF2-40B4-BE49-F238E27FC236}">
                <a16:creationId xmlns:a16="http://schemas.microsoft.com/office/drawing/2014/main" id="{8D4DA27F-6016-B693-4768-734AB53BB7E3}"/>
              </a:ext>
            </a:extLst>
          </p:cNvPr>
          <p:cNvGrpSpPr>
            <a:grpSpLocks noChangeAspect="1"/>
          </p:cNvGrpSpPr>
          <p:nvPr>
            <p:custDataLst>
              <p:tags r:id="rId8"/>
            </p:custDataLst>
          </p:nvPr>
        </p:nvGrpSpPr>
        <p:grpSpPr>
          <a:xfrm>
            <a:off x="4772190" y="3520272"/>
            <a:ext cx="361620" cy="361620"/>
            <a:chOff x="1270000" y="1270000"/>
            <a:chExt cx="889000" cy="889000"/>
          </a:xfrm>
        </p:grpSpPr>
        <p:sp>
          <p:nvSpPr>
            <p:cNvPr id="8" name="Rectangle 7" hidden="1">
              <a:extLst>
                <a:ext uri="{FF2B5EF4-FFF2-40B4-BE49-F238E27FC236}">
                  <a16:creationId xmlns:a16="http://schemas.microsoft.com/office/drawing/2014/main" id="{BA76CCFB-9610-AD07-91CC-DC259DDCB519}"/>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pic>
          <p:nvPicPr>
            <p:cNvPr id="34" name="Graphic 33">
              <a:extLst>
                <a:ext uri="{FF2B5EF4-FFF2-40B4-BE49-F238E27FC236}">
                  <a16:creationId xmlns:a16="http://schemas.microsoft.com/office/drawing/2014/main" id="{F4DDAF33-C78D-579A-0F88-DF6F39FC75D5}"/>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270000" y="1270000"/>
              <a:ext cx="889000" cy="889000"/>
            </a:xfrm>
            <a:prstGeom prst="rect">
              <a:avLst/>
            </a:prstGeom>
          </p:spPr>
        </p:pic>
      </p:grpSp>
      <p:sp>
        <p:nvSpPr>
          <p:cNvPr id="40" name="Rectangle 39" hidden="1">
            <a:extLst>
              <a:ext uri="{FF2B5EF4-FFF2-40B4-BE49-F238E27FC236}">
                <a16:creationId xmlns:a16="http://schemas.microsoft.com/office/drawing/2014/main" id="{F41D83E8-9B7C-BE91-5B40-8EF18E90C4CE}"/>
              </a:ext>
            </a:extLst>
          </p:cNvPr>
          <p:cNvSpPr/>
          <p:nvPr/>
        </p:nvSpPr>
        <p:spPr bwMode="gray">
          <a:xfrm>
            <a:off x="4350450" y="3024533"/>
            <a:ext cx="188742" cy="188742"/>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1137">
              <a:solidFill>
                <a:schemeClr val="tx1"/>
              </a:solidFill>
            </a:endParaRPr>
          </a:p>
        </p:txBody>
      </p:sp>
      <p:sp>
        <p:nvSpPr>
          <p:cNvPr id="43" name="TextBox 42">
            <a:extLst>
              <a:ext uri="{FF2B5EF4-FFF2-40B4-BE49-F238E27FC236}">
                <a16:creationId xmlns:a16="http://schemas.microsoft.com/office/drawing/2014/main" id="{9D22284B-6B83-A0A6-3E39-80432C9C8A27}"/>
              </a:ext>
            </a:extLst>
          </p:cNvPr>
          <p:cNvSpPr txBox="1"/>
          <p:nvPr/>
        </p:nvSpPr>
        <p:spPr>
          <a:xfrm>
            <a:off x="4152820" y="3212424"/>
            <a:ext cx="596550" cy="76944"/>
          </a:xfrm>
          <a:prstGeom prst="rect">
            <a:avLst/>
          </a:prstGeom>
          <a:noFill/>
        </p:spPr>
        <p:txBody>
          <a:bodyPr wrap="square" lIns="0" tIns="0" rIns="0" bIns="0" rtlCol="0" anchor="t">
            <a:spAutoFit/>
          </a:bodyPr>
          <a:lstStyle/>
          <a:p>
            <a:pPr algn="ctr"/>
            <a:r>
              <a:rPr lang="en-US" sz="500" b="1"/>
              <a:t>Infrastructure</a:t>
            </a:r>
          </a:p>
        </p:txBody>
      </p:sp>
      <p:sp>
        <p:nvSpPr>
          <p:cNvPr id="44" name="Rectangle 43" hidden="1">
            <a:extLst>
              <a:ext uri="{FF2B5EF4-FFF2-40B4-BE49-F238E27FC236}">
                <a16:creationId xmlns:a16="http://schemas.microsoft.com/office/drawing/2014/main" id="{5E1B6604-F3F7-DADB-31A4-45C37CE823A3}"/>
              </a:ext>
            </a:extLst>
          </p:cNvPr>
          <p:cNvSpPr/>
          <p:nvPr/>
        </p:nvSpPr>
        <p:spPr bwMode="gray">
          <a:xfrm>
            <a:off x="5505102" y="3448323"/>
            <a:ext cx="216000" cy="216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51" name="TextBox 50">
            <a:extLst>
              <a:ext uri="{FF2B5EF4-FFF2-40B4-BE49-F238E27FC236}">
                <a16:creationId xmlns:a16="http://schemas.microsoft.com/office/drawing/2014/main" id="{E3AB1102-CBF8-5F3D-D197-60517348101C}"/>
              </a:ext>
            </a:extLst>
          </p:cNvPr>
          <p:cNvSpPr txBox="1"/>
          <p:nvPr/>
        </p:nvSpPr>
        <p:spPr>
          <a:xfrm>
            <a:off x="5253073" y="4396484"/>
            <a:ext cx="299761" cy="76944"/>
          </a:xfrm>
          <a:prstGeom prst="rect">
            <a:avLst/>
          </a:prstGeom>
          <a:noFill/>
        </p:spPr>
        <p:txBody>
          <a:bodyPr wrap="none" lIns="0" tIns="0" rIns="0" bIns="0" rtlCol="0" anchor="t">
            <a:spAutoFit/>
          </a:bodyPr>
          <a:lstStyle/>
          <a:p>
            <a:pPr algn="ctr"/>
            <a:r>
              <a:rPr lang="en-US" sz="500" b="1"/>
              <a:t>Relevance</a:t>
            </a:r>
          </a:p>
        </p:txBody>
      </p:sp>
      <p:grpSp>
        <p:nvGrpSpPr>
          <p:cNvPr id="55" name="Group 54">
            <a:extLst>
              <a:ext uri="{FF2B5EF4-FFF2-40B4-BE49-F238E27FC236}">
                <a16:creationId xmlns:a16="http://schemas.microsoft.com/office/drawing/2014/main" id="{56A9B8FA-49BD-C330-242B-649071A55C9C}"/>
              </a:ext>
            </a:extLst>
          </p:cNvPr>
          <p:cNvGrpSpPr>
            <a:grpSpLocks noChangeAspect="1"/>
          </p:cNvGrpSpPr>
          <p:nvPr>
            <p:custDataLst>
              <p:tags r:id="rId9"/>
            </p:custDataLst>
          </p:nvPr>
        </p:nvGrpSpPr>
        <p:grpSpPr>
          <a:xfrm>
            <a:off x="5302386" y="4178933"/>
            <a:ext cx="216000" cy="216000"/>
            <a:chOff x="1270000" y="1270000"/>
            <a:chExt cx="889000" cy="889000"/>
          </a:xfrm>
        </p:grpSpPr>
        <p:sp>
          <p:nvSpPr>
            <p:cNvPr id="52" name="Rectangle 51" hidden="1">
              <a:extLst>
                <a:ext uri="{FF2B5EF4-FFF2-40B4-BE49-F238E27FC236}">
                  <a16:creationId xmlns:a16="http://schemas.microsoft.com/office/drawing/2014/main" id="{2546D4F5-D5C6-ECF9-92E1-4994A9E34933}"/>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pic>
          <p:nvPicPr>
            <p:cNvPr id="54" name="Graphic 53">
              <a:extLst>
                <a:ext uri="{FF2B5EF4-FFF2-40B4-BE49-F238E27FC236}">
                  <a16:creationId xmlns:a16="http://schemas.microsoft.com/office/drawing/2014/main" id="{76D718C3-B184-1BF2-87F6-E9CC54D53073}"/>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70000" y="1270000"/>
              <a:ext cx="889000" cy="889000"/>
            </a:xfrm>
            <a:prstGeom prst="rect">
              <a:avLst/>
            </a:prstGeom>
          </p:spPr>
        </p:pic>
      </p:grpSp>
      <p:grpSp>
        <p:nvGrpSpPr>
          <p:cNvPr id="79" name="Group 78">
            <a:extLst>
              <a:ext uri="{FF2B5EF4-FFF2-40B4-BE49-F238E27FC236}">
                <a16:creationId xmlns:a16="http://schemas.microsoft.com/office/drawing/2014/main" id="{7CD9BB4D-9667-7C11-1233-B2CAC47A6F51}"/>
              </a:ext>
            </a:extLst>
          </p:cNvPr>
          <p:cNvGrpSpPr>
            <a:grpSpLocks noChangeAspect="1"/>
          </p:cNvGrpSpPr>
          <p:nvPr>
            <p:custDataLst>
              <p:tags r:id="rId10"/>
            </p:custDataLst>
          </p:nvPr>
        </p:nvGrpSpPr>
        <p:grpSpPr>
          <a:xfrm>
            <a:off x="5343060" y="2991338"/>
            <a:ext cx="216000" cy="216000"/>
            <a:chOff x="1270000" y="1270000"/>
            <a:chExt cx="889000" cy="889000"/>
          </a:xfrm>
        </p:grpSpPr>
        <p:sp>
          <p:nvSpPr>
            <p:cNvPr id="56" name="Rectangle 55" hidden="1">
              <a:extLst>
                <a:ext uri="{FF2B5EF4-FFF2-40B4-BE49-F238E27FC236}">
                  <a16:creationId xmlns:a16="http://schemas.microsoft.com/office/drawing/2014/main" id="{A182E8EE-B36C-CF25-CCDB-7D7099E587D9}"/>
                </a:ext>
              </a:extLst>
            </p:cNvPr>
            <p:cNvSpPr/>
            <p:nvPr/>
          </p:nvSpPr>
          <p:spPr bwMode="gray">
            <a:xfrm>
              <a:off x="1270000" y="1270000"/>
              <a:ext cx="889000" cy="889000"/>
            </a:xfrm>
            <a:prstGeom prst="rect">
              <a:avLst/>
            </a:prstGeom>
            <a:solidFill>
              <a:schemeClr val="accent5">
                <a:alpha val="0"/>
              </a:schemeClr>
            </a:solidFill>
            <a:ln w="9525">
              <a:solidFill>
                <a:schemeClr val="accent5"/>
              </a:solidFill>
            </a:ln>
            <a:effectLst/>
            <a:extLst>
              <a:ext uri="{AF507438-7753-43E0-B8FC-AC1667EBCBE1}">
                <a14:hiddenEffects xmlns:a14="http://schemas.microsoft.com/office/drawing/2010/main">
                  <a:effectLst>
                    <a:outerShdw blurRad="63500" dist="37357" dir="2700000" rotWithShape="0">
                      <a:scrgbClr r="0" g="0" b="0">
                        <a:alpha val="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pic>
          <p:nvPicPr>
            <p:cNvPr id="71" name="Graphic 70">
              <a:extLst>
                <a:ext uri="{FF2B5EF4-FFF2-40B4-BE49-F238E27FC236}">
                  <a16:creationId xmlns:a16="http://schemas.microsoft.com/office/drawing/2014/main" id="{53FFC24E-AF91-8124-EB69-6FDEE55E520E}"/>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270000" y="1270000"/>
              <a:ext cx="889000" cy="889000"/>
            </a:xfrm>
            <a:prstGeom prst="rect">
              <a:avLst/>
            </a:prstGeom>
          </p:spPr>
        </p:pic>
      </p:grpSp>
      <p:sp>
        <p:nvSpPr>
          <p:cNvPr id="80" name="TextBox 79">
            <a:extLst>
              <a:ext uri="{FF2B5EF4-FFF2-40B4-BE49-F238E27FC236}">
                <a16:creationId xmlns:a16="http://schemas.microsoft.com/office/drawing/2014/main" id="{91B1D9C8-E34A-1387-89A2-0FAA547A7337}"/>
              </a:ext>
            </a:extLst>
          </p:cNvPr>
          <p:cNvSpPr txBox="1"/>
          <p:nvPr/>
        </p:nvSpPr>
        <p:spPr>
          <a:xfrm>
            <a:off x="5383734" y="3214489"/>
            <a:ext cx="134652" cy="76944"/>
          </a:xfrm>
          <a:prstGeom prst="rect">
            <a:avLst/>
          </a:prstGeom>
          <a:noFill/>
        </p:spPr>
        <p:txBody>
          <a:bodyPr wrap="none" lIns="0" tIns="0" rIns="0" bIns="0" rtlCol="0" anchor="t">
            <a:spAutoFit/>
          </a:bodyPr>
          <a:lstStyle/>
          <a:p>
            <a:pPr algn="ctr"/>
            <a:r>
              <a:rPr lang="en-US" sz="500" b="1"/>
              <a:t>User</a:t>
            </a:r>
          </a:p>
        </p:txBody>
      </p:sp>
    </p:spTree>
    <p:extLst>
      <p:ext uri="{BB962C8B-B14F-4D97-AF65-F5344CB8AC3E}">
        <p14:creationId xmlns:p14="http://schemas.microsoft.com/office/powerpoint/2010/main" val="361420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926431-10A5-4C45-A23F-C1457B1D2251}"/>
              </a:ext>
            </a:extLst>
          </p:cNvPr>
          <p:cNvSpPr>
            <a:spLocks noGrp="1"/>
          </p:cNvSpPr>
          <p:nvPr>
            <p:ph type="title"/>
          </p:nvPr>
        </p:nvSpPr>
        <p:spPr>
          <a:xfrm>
            <a:off x="247571" y="119245"/>
            <a:ext cx="9374401" cy="676800"/>
          </a:xfrm>
        </p:spPr>
        <p:txBody>
          <a:bodyPr>
            <a:normAutofit/>
          </a:bodyPr>
          <a:lstStyle/>
          <a:p>
            <a:r>
              <a:rPr lang="en-US" sz="2000" b="1"/>
              <a:t>The actual model is only a small part of an enterprise Machine Learning system</a:t>
            </a:r>
            <a:endParaRPr lang="en-GB" sz="2000" b="1"/>
          </a:p>
        </p:txBody>
      </p:sp>
      <p:grpSp>
        <p:nvGrpSpPr>
          <p:cNvPr id="251" name="Group 250">
            <a:extLst>
              <a:ext uri="{FF2B5EF4-FFF2-40B4-BE49-F238E27FC236}">
                <a16:creationId xmlns:a16="http://schemas.microsoft.com/office/drawing/2014/main" id="{F0C148F6-72D9-42AB-9C98-258EB3A8B40C}"/>
              </a:ext>
            </a:extLst>
          </p:cNvPr>
          <p:cNvGrpSpPr/>
          <p:nvPr/>
        </p:nvGrpSpPr>
        <p:grpSpPr>
          <a:xfrm>
            <a:off x="266400" y="1449503"/>
            <a:ext cx="9139109" cy="3797759"/>
            <a:chOff x="1276300" y="1589304"/>
            <a:chExt cx="9229700" cy="3835404"/>
          </a:xfrm>
        </p:grpSpPr>
        <p:sp>
          <p:nvSpPr>
            <p:cNvPr id="5" name="Arrow: Right 4">
              <a:extLst>
                <a:ext uri="{FF2B5EF4-FFF2-40B4-BE49-F238E27FC236}">
                  <a16:creationId xmlns:a16="http://schemas.microsoft.com/office/drawing/2014/main" id="{BAA195CA-50B3-4D97-8697-A375328081CD}"/>
                </a:ext>
              </a:extLst>
            </p:cNvPr>
            <p:cNvSpPr/>
            <p:nvPr/>
          </p:nvSpPr>
          <p:spPr bwMode="gray">
            <a:xfrm>
              <a:off x="1686000" y="1589304"/>
              <a:ext cx="8820000" cy="235012"/>
            </a:xfrm>
            <a:prstGeom prst="rightArrow">
              <a:avLst>
                <a:gd name="adj1" fmla="val 34850"/>
                <a:gd name="adj2" fmla="val 50000"/>
              </a:avLst>
            </a:prstGeom>
            <a:solidFill>
              <a:srgbClr val="EFEEEB"/>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975" err="1">
                <a:solidFill>
                  <a:schemeClr val="tx1"/>
                </a:solidFill>
              </a:endParaRPr>
            </a:p>
          </p:txBody>
        </p:sp>
        <p:sp>
          <p:nvSpPr>
            <p:cNvPr id="6" name="TextBox 5">
              <a:extLst>
                <a:ext uri="{FF2B5EF4-FFF2-40B4-BE49-F238E27FC236}">
                  <a16:creationId xmlns:a16="http://schemas.microsoft.com/office/drawing/2014/main" id="{9E15810C-2619-4F35-9135-2A2C43A2845D}"/>
                </a:ext>
              </a:extLst>
            </p:cNvPr>
            <p:cNvSpPr txBox="1">
              <a:spLocks/>
            </p:cNvSpPr>
            <p:nvPr/>
          </p:nvSpPr>
          <p:spPr bwMode="gray">
            <a:xfrm>
              <a:off x="2149625" y="1599949"/>
              <a:ext cx="366053" cy="184666"/>
            </a:xfrm>
            <a:prstGeom prst="rect">
              <a:avLst/>
            </a:prstGeom>
            <a:solidFill>
              <a:schemeClr val="bg1"/>
            </a:solidFill>
            <a:ln>
              <a:noFill/>
            </a:ln>
          </p:spPr>
          <p:txBody>
            <a:bodyPr vert="horz" wrap="none" lIns="29250" tIns="29250" rIns="29250" bIns="29250" rtlCol="0" anchor="ctr">
              <a:noAutofit/>
            </a:bodyPr>
            <a:lstStyle>
              <a:defPPr>
                <a:defRPr lang="de-DE"/>
              </a:defPPr>
              <a:lvl1pPr algn="ctr">
                <a:defRPr sz="1200" b="1">
                  <a:solidFill>
                    <a:schemeClr val="bg1">
                      <a:lumMod val="50000"/>
                    </a:schemeClr>
                  </a:solidFill>
                  <a:latin typeface="Roboto" panose="02000000000000000000" pitchFamily="2" charset="0"/>
                </a:defRPr>
              </a:lvl1pPr>
            </a:lstStyle>
            <a:p>
              <a:r>
                <a:rPr lang="en-GB" sz="975">
                  <a:solidFill>
                    <a:schemeClr val="accent6">
                      <a:lumMod val="75000"/>
                    </a:schemeClr>
                  </a:solidFill>
                </a:rPr>
                <a:t>Idea</a:t>
              </a:r>
            </a:p>
          </p:txBody>
        </p:sp>
        <p:sp>
          <p:nvSpPr>
            <p:cNvPr id="7" name="TextBox 6">
              <a:extLst>
                <a:ext uri="{FF2B5EF4-FFF2-40B4-BE49-F238E27FC236}">
                  <a16:creationId xmlns:a16="http://schemas.microsoft.com/office/drawing/2014/main" id="{1E1FED32-69CD-4879-9D08-1F5525924543}"/>
                </a:ext>
              </a:extLst>
            </p:cNvPr>
            <p:cNvSpPr txBox="1">
              <a:spLocks/>
            </p:cNvSpPr>
            <p:nvPr/>
          </p:nvSpPr>
          <p:spPr bwMode="gray">
            <a:xfrm>
              <a:off x="3631567" y="1601541"/>
              <a:ext cx="405468" cy="184666"/>
            </a:xfrm>
            <a:prstGeom prst="rect">
              <a:avLst/>
            </a:prstGeom>
            <a:solidFill>
              <a:schemeClr val="bg1"/>
            </a:solidFill>
            <a:ln>
              <a:noFill/>
            </a:ln>
          </p:spPr>
          <p:txBody>
            <a:bodyPr vert="horz" wrap="none" lIns="29250" tIns="29250" rIns="29250" bIns="29250" rtlCol="0" anchor="ctr">
              <a:noAutofit/>
            </a:bodyPr>
            <a:lstStyle>
              <a:defPPr>
                <a:defRPr lang="de-DE"/>
              </a:defPPr>
              <a:lvl1pPr algn="ctr">
                <a:defRPr sz="1200" b="1">
                  <a:solidFill>
                    <a:schemeClr val="bg1">
                      <a:lumMod val="50000"/>
                    </a:schemeClr>
                  </a:solidFill>
                  <a:latin typeface="Roboto" panose="02000000000000000000" pitchFamily="2" charset="0"/>
                </a:defRPr>
              </a:lvl1pPr>
            </a:lstStyle>
            <a:p>
              <a:r>
                <a:rPr lang="en-GB" sz="975">
                  <a:solidFill>
                    <a:schemeClr val="accent6">
                      <a:lumMod val="75000"/>
                    </a:schemeClr>
                  </a:solidFill>
                </a:rPr>
                <a:t>Data</a:t>
              </a:r>
            </a:p>
          </p:txBody>
        </p:sp>
        <p:sp>
          <p:nvSpPr>
            <p:cNvPr id="8" name="TextBox 7">
              <a:extLst>
                <a:ext uri="{FF2B5EF4-FFF2-40B4-BE49-F238E27FC236}">
                  <a16:creationId xmlns:a16="http://schemas.microsoft.com/office/drawing/2014/main" id="{FAFCBA9B-0EE7-4AA8-8086-BCB33A29E72B}"/>
                </a:ext>
              </a:extLst>
            </p:cNvPr>
            <p:cNvSpPr txBox="1">
              <a:spLocks/>
            </p:cNvSpPr>
            <p:nvPr/>
          </p:nvSpPr>
          <p:spPr bwMode="gray">
            <a:xfrm>
              <a:off x="5511494" y="1609203"/>
              <a:ext cx="505256" cy="184666"/>
            </a:xfrm>
            <a:prstGeom prst="rect">
              <a:avLst/>
            </a:prstGeom>
            <a:solidFill>
              <a:schemeClr val="bg1"/>
            </a:solidFill>
            <a:ln>
              <a:noFill/>
            </a:ln>
          </p:spPr>
          <p:txBody>
            <a:bodyPr vert="horz" wrap="none" lIns="29250" tIns="29250" rIns="29250" bIns="29250" rtlCol="0" anchor="ctr">
              <a:noAutofit/>
            </a:bodyPr>
            <a:lstStyle>
              <a:defPPr>
                <a:defRPr lang="de-DE"/>
              </a:defPPr>
              <a:lvl1pPr algn="ctr">
                <a:defRPr sz="1200" b="1">
                  <a:solidFill>
                    <a:schemeClr val="bg1">
                      <a:lumMod val="50000"/>
                    </a:schemeClr>
                  </a:solidFill>
                  <a:latin typeface="Roboto" panose="02000000000000000000" pitchFamily="2" charset="0"/>
                </a:defRPr>
              </a:lvl1pPr>
            </a:lstStyle>
            <a:p>
              <a:r>
                <a:rPr lang="en-GB" sz="975">
                  <a:solidFill>
                    <a:schemeClr val="accent6">
                      <a:lumMod val="75000"/>
                    </a:schemeClr>
                  </a:solidFill>
                </a:rPr>
                <a:t>Model</a:t>
              </a:r>
            </a:p>
          </p:txBody>
        </p:sp>
        <p:sp>
          <p:nvSpPr>
            <p:cNvPr id="9" name="TextBox 8">
              <a:extLst>
                <a:ext uri="{FF2B5EF4-FFF2-40B4-BE49-F238E27FC236}">
                  <a16:creationId xmlns:a16="http://schemas.microsoft.com/office/drawing/2014/main" id="{B697CFDD-48A4-4000-8610-9B2B9CFD131F}"/>
                </a:ext>
              </a:extLst>
            </p:cNvPr>
            <p:cNvSpPr txBox="1">
              <a:spLocks/>
            </p:cNvSpPr>
            <p:nvPr/>
          </p:nvSpPr>
          <p:spPr bwMode="gray">
            <a:xfrm>
              <a:off x="7528634" y="1604725"/>
              <a:ext cx="385276" cy="184666"/>
            </a:xfrm>
            <a:prstGeom prst="rect">
              <a:avLst/>
            </a:prstGeom>
            <a:solidFill>
              <a:schemeClr val="bg1"/>
            </a:solidFill>
            <a:ln>
              <a:noFill/>
            </a:ln>
          </p:spPr>
          <p:txBody>
            <a:bodyPr vert="horz" wrap="none" lIns="29250" tIns="29250" rIns="29250" bIns="29250" rtlCol="0" anchor="ctr">
              <a:noAutofit/>
            </a:bodyPr>
            <a:lstStyle>
              <a:defPPr>
                <a:defRPr lang="de-DE"/>
              </a:defPPr>
              <a:lvl1pPr algn="ctr">
                <a:defRPr sz="1200" b="1">
                  <a:solidFill>
                    <a:schemeClr val="bg1">
                      <a:lumMod val="50000"/>
                    </a:schemeClr>
                  </a:solidFill>
                  <a:latin typeface="Roboto" panose="02000000000000000000" pitchFamily="2" charset="0"/>
                </a:defRPr>
              </a:lvl1pPr>
            </a:lstStyle>
            <a:p>
              <a:r>
                <a:rPr lang="en-GB" sz="975">
                  <a:solidFill>
                    <a:schemeClr val="accent6">
                      <a:lumMod val="75000"/>
                    </a:schemeClr>
                  </a:solidFill>
                </a:rPr>
                <a:t>Ops</a:t>
              </a:r>
            </a:p>
          </p:txBody>
        </p:sp>
        <p:sp>
          <p:nvSpPr>
            <p:cNvPr id="10" name="TextBox 9">
              <a:extLst>
                <a:ext uri="{FF2B5EF4-FFF2-40B4-BE49-F238E27FC236}">
                  <a16:creationId xmlns:a16="http://schemas.microsoft.com/office/drawing/2014/main" id="{524B2B5A-0AA7-403D-AE4A-09D08981D889}"/>
                </a:ext>
              </a:extLst>
            </p:cNvPr>
            <p:cNvSpPr txBox="1">
              <a:spLocks/>
            </p:cNvSpPr>
            <p:nvPr/>
          </p:nvSpPr>
          <p:spPr bwMode="gray">
            <a:xfrm>
              <a:off x="9080010" y="1606317"/>
              <a:ext cx="847909" cy="184666"/>
            </a:xfrm>
            <a:prstGeom prst="rect">
              <a:avLst/>
            </a:prstGeom>
            <a:solidFill>
              <a:schemeClr val="bg1"/>
            </a:solidFill>
            <a:ln>
              <a:noFill/>
            </a:ln>
          </p:spPr>
          <p:txBody>
            <a:bodyPr vert="horz" wrap="none" lIns="29250" tIns="29250" rIns="29250" bIns="29250" rtlCol="0" anchor="ctr">
              <a:noAutofit/>
            </a:bodyPr>
            <a:lstStyle>
              <a:defPPr>
                <a:defRPr lang="de-DE"/>
              </a:defPPr>
              <a:lvl1pPr algn="ctr">
                <a:defRPr sz="1200" b="1">
                  <a:solidFill>
                    <a:schemeClr val="bg1">
                      <a:lumMod val="50000"/>
                    </a:schemeClr>
                  </a:solidFill>
                  <a:latin typeface="Roboto" panose="02000000000000000000" pitchFamily="2" charset="0"/>
                </a:defRPr>
              </a:lvl1pPr>
            </a:lstStyle>
            <a:p>
              <a:r>
                <a:rPr lang="en-GB" sz="975">
                  <a:solidFill>
                    <a:schemeClr val="accent6">
                      <a:lumMod val="75000"/>
                    </a:schemeClr>
                  </a:solidFill>
                </a:rPr>
                <a:t>Integration</a:t>
              </a:r>
            </a:p>
          </p:txBody>
        </p:sp>
        <p:sp>
          <p:nvSpPr>
            <p:cNvPr id="11" name="Rectangle 10">
              <a:extLst>
                <a:ext uri="{FF2B5EF4-FFF2-40B4-BE49-F238E27FC236}">
                  <a16:creationId xmlns:a16="http://schemas.microsoft.com/office/drawing/2014/main" id="{E715FB2F-F597-4353-BA95-283619195169}"/>
                </a:ext>
              </a:extLst>
            </p:cNvPr>
            <p:cNvSpPr>
              <a:spLocks noChangeAspect="1"/>
            </p:cNvSpPr>
            <p:nvPr/>
          </p:nvSpPr>
          <p:spPr bwMode="gray">
            <a:xfrm>
              <a:off x="2967943" y="1609171"/>
              <a:ext cx="180000" cy="180000"/>
            </a:xfrm>
            <a:prstGeom prst="rect">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975" err="1">
                <a:solidFill>
                  <a:schemeClr val="tx1"/>
                </a:solidFill>
              </a:endParaRPr>
            </a:p>
          </p:txBody>
        </p:sp>
        <p:sp>
          <p:nvSpPr>
            <p:cNvPr id="12" name="Rectangle 11">
              <a:extLst>
                <a:ext uri="{FF2B5EF4-FFF2-40B4-BE49-F238E27FC236}">
                  <a16:creationId xmlns:a16="http://schemas.microsoft.com/office/drawing/2014/main" id="{5BD6F4EC-3348-4DB2-AE84-04001643699B}"/>
                </a:ext>
              </a:extLst>
            </p:cNvPr>
            <p:cNvSpPr>
              <a:spLocks noChangeAspect="1"/>
            </p:cNvSpPr>
            <p:nvPr/>
          </p:nvSpPr>
          <p:spPr bwMode="gray">
            <a:xfrm>
              <a:off x="4520660" y="1606097"/>
              <a:ext cx="180000" cy="180000"/>
            </a:xfrm>
            <a:prstGeom prst="rect">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975" err="1">
                <a:solidFill>
                  <a:schemeClr val="tx1"/>
                </a:solidFill>
              </a:endParaRPr>
            </a:p>
          </p:txBody>
        </p:sp>
        <p:sp>
          <p:nvSpPr>
            <p:cNvPr id="13" name="Rectangle 12">
              <a:extLst>
                <a:ext uri="{FF2B5EF4-FFF2-40B4-BE49-F238E27FC236}">
                  <a16:creationId xmlns:a16="http://schemas.microsoft.com/office/drawing/2014/main" id="{47A92CCA-0C01-4D86-B9B8-298A08F4BDD4}"/>
                </a:ext>
              </a:extLst>
            </p:cNvPr>
            <p:cNvSpPr>
              <a:spLocks noChangeAspect="1"/>
            </p:cNvSpPr>
            <p:nvPr/>
          </p:nvSpPr>
          <p:spPr bwMode="gray">
            <a:xfrm>
              <a:off x="6813672" y="1603023"/>
              <a:ext cx="180000" cy="180000"/>
            </a:xfrm>
            <a:prstGeom prst="rect">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975" err="1">
                <a:solidFill>
                  <a:schemeClr val="tx1"/>
                </a:solidFill>
              </a:endParaRPr>
            </a:p>
          </p:txBody>
        </p:sp>
        <p:sp>
          <p:nvSpPr>
            <p:cNvPr id="14" name="Rectangle 13">
              <a:extLst>
                <a:ext uri="{FF2B5EF4-FFF2-40B4-BE49-F238E27FC236}">
                  <a16:creationId xmlns:a16="http://schemas.microsoft.com/office/drawing/2014/main" id="{0BE548CC-2FD6-43A2-BF3F-B90A43BA03A5}"/>
                </a:ext>
              </a:extLst>
            </p:cNvPr>
            <p:cNvSpPr>
              <a:spLocks noChangeAspect="1"/>
            </p:cNvSpPr>
            <p:nvPr/>
          </p:nvSpPr>
          <p:spPr bwMode="gray">
            <a:xfrm>
              <a:off x="8496401" y="1612245"/>
              <a:ext cx="180000" cy="180000"/>
            </a:xfrm>
            <a:prstGeom prst="rect">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250" tIns="29250" rIns="29250" bIns="29250" rtlCol="0" anchor="ctr">
              <a:noAutofit/>
            </a:bodyPr>
            <a:lstStyle/>
            <a:p>
              <a:pPr algn="ctr"/>
              <a:endParaRPr lang="en-US" sz="975" err="1">
                <a:solidFill>
                  <a:schemeClr val="tx1"/>
                </a:solidFill>
              </a:endParaRPr>
            </a:p>
          </p:txBody>
        </p:sp>
        <p:sp>
          <p:nvSpPr>
            <p:cNvPr id="15" name="Hexagon 14">
              <a:extLst>
                <a:ext uri="{FF2B5EF4-FFF2-40B4-BE49-F238E27FC236}">
                  <a16:creationId xmlns:a16="http://schemas.microsoft.com/office/drawing/2014/main" id="{7610CFE0-26AE-425D-BA3A-802CDA87E4BC}"/>
                </a:ext>
              </a:extLst>
            </p:cNvPr>
            <p:cNvSpPr>
              <a:spLocks noChangeAspect="1"/>
            </p:cNvSpPr>
            <p:nvPr/>
          </p:nvSpPr>
          <p:spPr bwMode="gray">
            <a:xfrm rot="5400000">
              <a:off x="6244544" y="4750399"/>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6" name="Hexagon 15">
              <a:extLst>
                <a:ext uri="{FF2B5EF4-FFF2-40B4-BE49-F238E27FC236}">
                  <a16:creationId xmlns:a16="http://schemas.microsoft.com/office/drawing/2014/main" id="{6357F38C-DF3C-47A3-8025-CDE585AD0E2D}"/>
                </a:ext>
              </a:extLst>
            </p:cNvPr>
            <p:cNvSpPr>
              <a:spLocks noChangeAspect="1"/>
            </p:cNvSpPr>
            <p:nvPr/>
          </p:nvSpPr>
          <p:spPr bwMode="gray">
            <a:xfrm rot="5400000">
              <a:off x="6602222" y="4750399"/>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7" name="Hexagon 16">
              <a:extLst>
                <a:ext uri="{FF2B5EF4-FFF2-40B4-BE49-F238E27FC236}">
                  <a16:creationId xmlns:a16="http://schemas.microsoft.com/office/drawing/2014/main" id="{9184A9E7-CD50-43F6-97C5-BB1783CF0EA0}"/>
                </a:ext>
              </a:extLst>
            </p:cNvPr>
            <p:cNvSpPr>
              <a:spLocks noChangeAspect="1"/>
            </p:cNvSpPr>
            <p:nvPr/>
          </p:nvSpPr>
          <p:spPr bwMode="gray">
            <a:xfrm rot="5400000">
              <a:off x="6959902" y="4750399"/>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8" name="Hexagon 17">
              <a:extLst>
                <a:ext uri="{FF2B5EF4-FFF2-40B4-BE49-F238E27FC236}">
                  <a16:creationId xmlns:a16="http://schemas.microsoft.com/office/drawing/2014/main" id="{8E222845-8188-4137-9567-6EE1ABF1AC0B}"/>
                </a:ext>
              </a:extLst>
            </p:cNvPr>
            <p:cNvSpPr>
              <a:spLocks noChangeAspect="1"/>
            </p:cNvSpPr>
            <p:nvPr/>
          </p:nvSpPr>
          <p:spPr bwMode="gray">
            <a:xfrm rot="5400000">
              <a:off x="7317582" y="4750399"/>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9" name="Hexagon 18">
              <a:extLst>
                <a:ext uri="{FF2B5EF4-FFF2-40B4-BE49-F238E27FC236}">
                  <a16:creationId xmlns:a16="http://schemas.microsoft.com/office/drawing/2014/main" id="{C9B41449-E363-4C19-8FC7-C17FC179A076}"/>
                </a:ext>
              </a:extLst>
            </p:cNvPr>
            <p:cNvSpPr>
              <a:spLocks noChangeAspect="1"/>
            </p:cNvSpPr>
            <p:nvPr/>
          </p:nvSpPr>
          <p:spPr bwMode="gray">
            <a:xfrm rot="5400000">
              <a:off x="7675260" y="4750399"/>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0" name="Hexagon 19">
              <a:extLst>
                <a:ext uri="{FF2B5EF4-FFF2-40B4-BE49-F238E27FC236}">
                  <a16:creationId xmlns:a16="http://schemas.microsoft.com/office/drawing/2014/main" id="{4B400AAD-2E8E-4450-846D-77766655BC2D}"/>
                </a:ext>
              </a:extLst>
            </p:cNvPr>
            <p:cNvSpPr>
              <a:spLocks noChangeAspect="1"/>
            </p:cNvSpPr>
            <p:nvPr/>
          </p:nvSpPr>
          <p:spPr bwMode="gray">
            <a:xfrm rot="5400000">
              <a:off x="7866766" y="2573479"/>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1" name="Hexagon 20">
              <a:extLst>
                <a:ext uri="{FF2B5EF4-FFF2-40B4-BE49-F238E27FC236}">
                  <a16:creationId xmlns:a16="http://schemas.microsoft.com/office/drawing/2014/main" id="{8D1CA961-9E94-48C0-BB63-76E87614091A}"/>
                </a:ext>
              </a:extLst>
            </p:cNvPr>
            <p:cNvSpPr>
              <a:spLocks noChangeAspect="1"/>
            </p:cNvSpPr>
            <p:nvPr/>
          </p:nvSpPr>
          <p:spPr bwMode="gray">
            <a:xfrm rot="5400000">
              <a:off x="5184533" y="2245894"/>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22" name="Hexagon 21">
              <a:extLst>
                <a:ext uri="{FF2B5EF4-FFF2-40B4-BE49-F238E27FC236}">
                  <a16:creationId xmlns:a16="http://schemas.microsoft.com/office/drawing/2014/main" id="{FD2D5B91-E154-4973-B0DE-9E5B466B68F7}"/>
                </a:ext>
              </a:extLst>
            </p:cNvPr>
            <p:cNvSpPr>
              <a:spLocks noChangeAspect="1"/>
            </p:cNvSpPr>
            <p:nvPr/>
          </p:nvSpPr>
          <p:spPr bwMode="gray">
            <a:xfrm rot="5400000">
              <a:off x="5542211" y="2245894"/>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 name="Hexagon 22">
              <a:extLst>
                <a:ext uri="{FF2B5EF4-FFF2-40B4-BE49-F238E27FC236}">
                  <a16:creationId xmlns:a16="http://schemas.microsoft.com/office/drawing/2014/main" id="{58AA2EFA-2809-43DC-BE2A-57B01DF044DB}"/>
                </a:ext>
              </a:extLst>
            </p:cNvPr>
            <p:cNvSpPr>
              <a:spLocks noChangeAspect="1"/>
            </p:cNvSpPr>
            <p:nvPr/>
          </p:nvSpPr>
          <p:spPr bwMode="gray">
            <a:xfrm rot="5400000">
              <a:off x="5899891" y="2245894"/>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25" name="Hexagon 24">
              <a:extLst>
                <a:ext uri="{FF2B5EF4-FFF2-40B4-BE49-F238E27FC236}">
                  <a16:creationId xmlns:a16="http://schemas.microsoft.com/office/drawing/2014/main" id="{80A5493E-9DBF-497A-8006-E474A34C91FA}"/>
                </a:ext>
              </a:extLst>
            </p:cNvPr>
            <p:cNvSpPr>
              <a:spLocks noChangeAspect="1"/>
            </p:cNvSpPr>
            <p:nvPr/>
          </p:nvSpPr>
          <p:spPr bwMode="gray">
            <a:xfrm rot="5400000">
              <a:off x="5185735" y="3500244"/>
              <a:ext cx="373767" cy="323692"/>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26" name="Hexagon 25">
              <a:extLst>
                <a:ext uri="{FF2B5EF4-FFF2-40B4-BE49-F238E27FC236}">
                  <a16:creationId xmlns:a16="http://schemas.microsoft.com/office/drawing/2014/main" id="{929D4993-1C8C-4007-B4CA-B9B29EF887AB}"/>
                </a:ext>
              </a:extLst>
            </p:cNvPr>
            <p:cNvSpPr>
              <a:spLocks noChangeAspect="1"/>
            </p:cNvSpPr>
            <p:nvPr/>
          </p:nvSpPr>
          <p:spPr bwMode="gray">
            <a:xfrm rot="5400000">
              <a:off x="1430103"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7" name="Hexagon 26">
              <a:extLst>
                <a:ext uri="{FF2B5EF4-FFF2-40B4-BE49-F238E27FC236}">
                  <a16:creationId xmlns:a16="http://schemas.microsoft.com/office/drawing/2014/main" id="{E2AD938A-4849-4A39-B520-53BDDC71A3E8}"/>
                </a:ext>
              </a:extLst>
            </p:cNvPr>
            <p:cNvSpPr>
              <a:spLocks noChangeAspect="1"/>
            </p:cNvSpPr>
            <p:nvPr/>
          </p:nvSpPr>
          <p:spPr bwMode="gray">
            <a:xfrm rot="5400000">
              <a:off x="1787781"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8" name="Hexagon 27">
              <a:extLst>
                <a:ext uri="{FF2B5EF4-FFF2-40B4-BE49-F238E27FC236}">
                  <a16:creationId xmlns:a16="http://schemas.microsoft.com/office/drawing/2014/main" id="{6D52DEDB-166B-4AB9-B137-738BAD2950A3}"/>
                </a:ext>
              </a:extLst>
            </p:cNvPr>
            <p:cNvSpPr>
              <a:spLocks noChangeAspect="1"/>
            </p:cNvSpPr>
            <p:nvPr/>
          </p:nvSpPr>
          <p:spPr bwMode="gray">
            <a:xfrm rot="5400000">
              <a:off x="2145461"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9" name="Hexagon 28">
              <a:extLst>
                <a:ext uri="{FF2B5EF4-FFF2-40B4-BE49-F238E27FC236}">
                  <a16:creationId xmlns:a16="http://schemas.microsoft.com/office/drawing/2014/main" id="{8DB5902D-8E71-4D17-B73B-C13077F90DFB}"/>
                </a:ext>
              </a:extLst>
            </p:cNvPr>
            <p:cNvSpPr>
              <a:spLocks noChangeAspect="1"/>
            </p:cNvSpPr>
            <p:nvPr/>
          </p:nvSpPr>
          <p:spPr bwMode="gray">
            <a:xfrm rot="5400000">
              <a:off x="2503141" y="2570966"/>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0" name="Hexagon 29">
              <a:extLst>
                <a:ext uri="{FF2B5EF4-FFF2-40B4-BE49-F238E27FC236}">
                  <a16:creationId xmlns:a16="http://schemas.microsoft.com/office/drawing/2014/main" id="{95DBE7DC-607F-49F6-A83F-9EABB5DDD00F}"/>
                </a:ext>
              </a:extLst>
            </p:cNvPr>
            <p:cNvSpPr>
              <a:spLocks noChangeAspect="1"/>
            </p:cNvSpPr>
            <p:nvPr/>
          </p:nvSpPr>
          <p:spPr bwMode="gray">
            <a:xfrm rot="5400000">
              <a:off x="2860819"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1" name="Hexagon 30">
              <a:extLst>
                <a:ext uri="{FF2B5EF4-FFF2-40B4-BE49-F238E27FC236}">
                  <a16:creationId xmlns:a16="http://schemas.microsoft.com/office/drawing/2014/main" id="{AE71BA12-3288-47B7-AB2A-0D3DF6A29F63}"/>
                </a:ext>
              </a:extLst>
            </p:cNvPr>
            <p:cNvSpPr>
              <a:spLocks noChangeAspect="1"/>
            </p:cNvSpPr>
            <p:nvPr/>
          </p:nvSpPr>
          <p:spPr bwMode="gray">
            <a:xfrm rot="5400000">
              <a:off x="3218499"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2" name="Hexagon 31">
              <a:extLst>
                <a:ext uri="{FF2B5EF4-FFF2-40B4-BE49-F238E27FC236}">
                  <a16:creationId xmlns:a16="http://schemas.microsoft.com/office/drawing/2014/main" id="{313437B5-67C9-4F9B-932D-3868AB3015F5}"/>
                </a:ext>
              </a:extLst>
            </p:cNvPr>
            <p:cNvSpPr>
              <a:spLocks noChangeAspect="1"/>
            </p:cNvSpPr>
            <p:nvPr/>
          </p:nvSpPr>
          <p:spPr bwMode="gray">
            <a:xfrm rot="5400000">
              <a:off x="3576179"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3" name="Hexagon 32">
              <a:extLst>
                <a:ext uri="{FF2B5EF4-FFF2-40B4-BE49-F238E27FC236}">
                  <a16:creationId xmlns:a16="http://schemas.microsoft.com/office/drawing/2014/main" id="{FE644B21-92F1-468C-BA0F-156EDFCCA233}"/>
                </a:ext>
              </a:extLst>
            </p:cNvPr>
            <p:cNvSpPr>
              <a:spLocks noChangeAspect="1"/>
            </p:cNvSpPr>
            <p:nvPr/>
          </p:nvSpPr>
          <p:spPr bwMode="gray">
            <a:xfrm rot="5400000">
              <a:off x="3933857"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4" name="Hexagon 33">
              <a:extLst>
                <a:ext uri="{FF2B5EF4-FFF2-40B4-BE49-F238E27FC236}">
                  <a16:creationId xmlns:a16="http://schemas.microsoft.com/office/drawing/2014/main" id="{FABB2892-124F-4096-A5C3-A4DEA19F3ED4}"/>
                </a:ext>
              </a:extLst>
            </p:cNvPr>
            <p:cNvSpPr>
              <a:spLocks noChangeAspect="1"/>
            </p:cNvSpPr>
            <p:nvPr/>
          </p:nvSpPr>
          <p:spPr bwMode="gray">
            <a:xfrm rot="5400000">
              <a:off x="4291537"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5" name="Hexagon 34">
              <a:extLst>
                <a:ext uri="{FF2B5EF4-FFF2-40B4-BE49-F238E27FC236}">
                  <a16:creationId xmlns:a16="http://schemas.microsoft.com/office/drawing/2014/main" id="{FB2D8574-1F1E-49B4-8A77-FE743670BCF4}"/>
                </a:ext>
              </a:extLst>
            </p:cNvPr>
            <p:cNvSpPr>
              <a:spLocks noChangeAspect="1"/>
            </p:cNvSpPr>
            <p:nvPr/>
          </p:nvSpPr>
          <p:spPr bwMode="gray">
            <a:xfrm rot="5400000">
              <a:off x="4649217" y="2570966"/>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6" name="Hexagon 35">
              <a:extLst>
                <a:ext uri="{FF2B5EF4-FFF2-40B4-BE49-F238E27FC236}">
                  <a16:creationId xmlns:a16="http://schemas.microsoft.com/office/drawing/2014/main" id="{8EFAE3AC-09D9-492F-935A-08640A222965}"/>
                </a:ext>
              </a:extLst>
            </p:cNvPr>
            <p:cNvSpPr>
              <a:spLocks noChangeAspect="1"/>
            </p:cNvSpPr>
            <p:nvPr/>
          </p:nvSpPr>
          <p:spPr bwMode="gray">
            <a:xfrm rot="5400000">
              <a:off x="5006895"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7" name="Hexagon 36">
              <a:extLst>
                <a:ext uri="{FF2B5EF4-FFF2-40B4-BE49-F238E27FC236}">
                  <a16:creationId xmlns:a16="http://schemas.microsoft.com/office/drawing/2014/main" id="{D2C58BF3-6181-46C6-B18A-5089C56BDF97}"/>
                </a:ext>
              </a:extLst>
            </p:cNvPr>
            <p:cNvSpPr>
              <a:spLocks noChangeAspect="1"/>
            </p:cNvSpPr>
            <p:nvPr/>
          </p:nvSpPr>
          <p:spPr bwMode="gray">
            <a:xfrm rot="5400000">
              <a:off x="5364575"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8" name="Hexagon 37">
              <a:extLst>
                <a:ext uri="{FF2B5EF4-FFF2-40B4-BE49-F238E27FC236}">
                  <a16:creationId xmlns:a16="http://schemas.microsoft.com/office/drawing/2014/main" id="{F8013709-A35B-4DA4-86B3-B25299EE90B6}"/>
                </a:ext>
              </a:extLst>
            </p:cNvPr>
            <p:cNvSpPr>
              <a:spLocks noChangeAspect="1"/>
            </p:cNvSpPr>
            <p:nvPr/>
          </p:nvSpPr>
          <p:spPr bwMode="gray">
            <a:xfrm rot="5400000">
              <a:off x="5722254"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39" name="Hexagon 38">
              <a:extLst>
                <a:ext uri="{FF2B5EF4-FFF2-40B4-BE49-F238E27FC236}">
                  <a16:creationId xmlns:a16="http://schemas.microsoft.com/office/drawing/2014/main" id="{59253530-27DF-453E-BAD5-901538EB23C3}"/>
                </a:ext>
              </a:extLst>
            </p:cNvPr>
            <p:cNvSpPr>
              <a:spLocks noChangeAspect="1"/>
            </p:cNvSpPr>
            <p:nvPr/>
          </p:nvSpPr>
          <p:spPr bwMode="gray">
            <a:xfrm rot="5400000">
              <a:off x="6079933"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0" name="Hexagon 39">
              <a:extLst>
                <a:ext uri="{FF2B5EF4-FFF2-40B4-BE49-F238E27FC236}">
                  <a16:creationId xmlns:a16="http://schemas.microsoft.com/office/drawing/2014/main" id="{3640F1D8-8F7E-48D1-8119-916F315379B9}"/>
                </a:ext>
              </a:extLst>
            </p:cNvPr>
            <p:cNvSpPr>
              <a:spLocks noChangeAspect="1"/>
            </p:cNvSpPr>
            <p:nvPr/>
          </p:nvSpPr>
          <p:spPr bwMode="gray">
            <a:xfrm rot="5400000">
              <a:off x="6437613" y="2570966"/>
              <a:ext cx="373766"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1" name="Hexagon 40">
              <a:extLst>
                <a:ext uri="{FF2B5EF4-FFF2-40B4-BE49-F238E27FC236}">
                  <a16:creationId xmlns:a16="http://schemas.microsoft.com/office/drawing/2014/main" id="{33A2E836-B2AC-4916-BE33-2B52F114CB03}"/>
                </a:ext>
              </a:extLst>
            </p:cNvPr>
            <p:cNvSpPr>
              <a:spLocks noChangeAspect="1"/>
            </p:cNvSpPr>
            <p:nvPr/>
          </p:nvSpPr>
          <p:spPr bwMode="gray">
            <a:xfrm rot="5400000">
              <a:off x="6795292"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2" name="Hexagon 41">
              <a:extLst>
                <a:ext uri="{FF2B5EF4-FFF2-40B4-BE49-F238E27FC236}">
                  <a16:creationId xmlns:a16="http://schemas.microsoft.com/office/drawing/2014/main" id="{1A0A7A5F-3292-407E-85D9-0F552EE3B6B5}"/>
                </a:ext>
              </a:extLst>
            </p:cNvPr>
            <p:cNvSpPr>
              <a:spLocks noChangeAspect="1"/>
            </p:cNvSpPr>
            <p:nvPr/>
          </p:nvSpPr>
          <p:spPr bwMode="gray">
            <a:xfrm rot="5400000">
              <a:off x="7152971" y="2570966"/>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3" name="Hexagon 42">
              <a:extLst>
                <a:ext uri="{FF2B5EF4-FFF2-40B4-BE49-F238E27FC236}">
                  <a16:creationId xmlns:a16="http://schemas.microsoft.com/office/drawing/2014/main" id="{D23F3ADC-451F-431B-948E-11E4792AF57F}"/>
                </a:ext>
              </a:extLst>
            </p:cNvPr>
            <p:cNvSpPr>
              <a:spLocks noChangeAspect="1"/>
            </p:cNvSpPr>
            <p:nvPr/>
          </p:nvSpPr>
          <p:spPr bwMode="gray">
            <a:xfrm rot="5400000">
              <a:off x="7510651"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4" name="Hexagon 43">
              <a:extLst>
                <a:ext uri="{FF2B5EF4-FFF2-40B4-BE49-F238E27FC236}">
                  <a16:creationId xmlns:a16="http://schemas.microsoft.com/office/drawing/2014/main" id="{7E386A9D-2748-4922-8E94-0D0FB010AE8C}"/>
                </a:ext>
              </a:extLst>
            </p:cNvPr>
            <p:cNvSpPr>
              <a:spLocks noChangeAspect="1"/>
            </p:cNvSpPr>
            <p:nvPr/>
          </p:nvSpPr>
          <p:spPr bwMode="gray">
            <a:xfrm rot="5400000">
              <a:off x="7868330"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5" name="Hexagon 44">
              <a:extLst>
                <a:ext uri="{FF2B5EF4-FFF2-40B4-BE49-F238E27FC236}">
                  <a16:creationId xmlns:a16="http://schemas.microsoft.com/office/drawing/2014/main" id="{B5593DDA-A597-4C2E-85DE-65BFC15455D2}"/>
                </a:ext>
              </a:extLst>
            </p:cNvPr>
            <p:cNvSpPr>
              <a:spLocks noChangeAspect="1"/>
            </p:cNvSpPr>
            <p:nvPr/>
          </p:nvSpPr>
          <p:spPr bwMode="gray">
            <a:xfrm rot="5400000">
              <a:off x="8226009"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6" name="Hexagon 45">
              <a:extLst>
                <a:ext uri="{FF2B5EF4-FFF2-40B4-BE49-F238E27FC236}">
                  <a16:creationId xmlns:a16="http://schemas.microsoft.com/office/drawing/2014/main" id="{6F76CCE3-5C5D-4020-9A67-7F29589D4312}"/>
                </a:ext>
              </a:extLst>
            </p:cNvPr>
            <p:cNvSpPr>
              <a:spLocks noChangeAspect="1"/>
            </p:cNvSpPr>
            <p:nvPr/>
          </p:nvSpPr>
          <p:spPr bwMode="gray">
            <a:xfrm rot="5400000">
              <a:off x="8583689" y="2570966"/>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7" name="Hexagon 46">
              <a:extLst>
                <a:ext uri="{FF2B5EF4-FFF2-40B4-BE49-F238E27FC236}">
                  <a16:creationId xmlns:a16="http://schemas.microsoft.com/office/drawing/2014/main" id="{D075475D-2AEB-4182-98F0-7E85481DBF83}"/>
                </a:ext>
              </a:extLst>
            </p:cNvPr>
            <p:cNvSpPr>
              <a:spLocks noChangeAspect="1"/>
            </p:cNvSpPr>
            <p:nvPr/>
          </p:nvSpPr>
          <p:spPr bwMode="gray">
            <a:xfrm rot="5400000">
              <a:off x="8941369" y="2570966"/>
              <a:ext cx="373767" cy="323691"/>
            </a:xfrm>
            <a:prstGeom prst="hexagon">
              <a:avLst>
                <a:gd name="adj" fmla="val 28868"/>
                <a:gd name="vf" fmla="val 115470"/>
              </a:avLst>
            </a:prstGeom>
            <a:solidFill>
              <a:schemeClr val="accent3">
                <a:lumMod val="20000"/>
                <a:lumOff val="80000"/>
                <a:alpha val="44000"/>
              </a:schemeClr>
            </a:solid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48" name="Hexagon 47">
              <a:extLst>
                <a:ext uri="{FF2B5EF4-FFF2-40B4-BE49-F238E27FC236}">
                  <a16:creationId xmlns:a16="http://schemas.microsoft.com/office/drawing/2014/main" id="{C4113BF5-636F-43AB-BBEF-F92CFD084E59}"/>
                </a:ext>
              </a:extLst>
            </p:cNvPr>
            <p:cNvSpPr>
              <a:spLocks noChangeAspect="1"/>
            </p:cNvSpPr>
            <p:nvPr/>
          </p:nvSpPr>
          <p:spPr bwMode="gray">
            <a:xfrm rot="5400000">
              <a:off x="9656727" y="2570966"/>
              <a:ext cx="373768"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49" name="Hexagon 48">
              <a:extLst>
                <a:ext uri="{FF2B5EF4-FFF2-40B4-BE49-F238E27FC236}">
                  <a16:creationId xmlns:a16="http://schemas.microsoft.com/office/drawing/2014/main" id="{961FD7A7-799F-4168-9DF8-5E0A039185B7}"/>
                </a:ext>
              </a:extLst>
            </p:cNvPr>
            <p:cNvSpPr>
              <a:spLocks noChangeAspect="1"/>
            </p:cNvSpPr>
            <p:nvPr/>
          </p:nvSpPr>
          <p:spPr bwMode="gray">
            <a:xfrm rot="5400000">
              <a:off x="10014407" y="2570966"/>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50" name="Hexagon 49">
              <a:extLst>
                <a:ext uri="{FF2B5EF4-FFF2-40B4-BE49-F238E27FC236}">
                  <a16:creationId xmlns:a16="http://schemas.microsoft.com/office/drawing/2014/main" id="{46E42C90-225D-4F1A-BC49-1A7E4E04B2DC}"/>
                </a:ext>
              </a:extLst>
            </p:cNvPr>
            <p:cNvSpPr>
              <a:spLocks noChangeAspect="1"/>
            </p:cNvSpPr>
            <p:nvPr/>
          </p:nvSpPr>
          <p:spPr bwMode="gray">
            <a:xfrm rot="5400000">
              <a:off x="1251262" y="2880725"/>
              <a:ext cx="373767" cy="323692"/>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51" name="Hexagon 50">
              <a:extLst>
                <a:ext uri="{FF2B5EF4-FFF2-40B4-BE49-F238E27FC236}">
                  <a16:creationId xmlns:a16="http://schemas.microsoft.com/office/drawing/2014/main" id="{F0577E99-34B7-4A9F-BA5D-DD555CF9267B}"/>
                </a:ext>
              </a:extLst>
            </p:cNvPr>
            <p:cNvSpPr>
              <a:spLocks noChangeAspect="1"/>
            </p:cNvSpPr>
            <p:nvPr/>
          </p:nvSpPr>
          <p:spPr bwMode="gray">
            <a:xfrm rot="5400000">
              <a:off x="1608942" y="2880725"/>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52" name="Hexagon 51">
              <a:extLst>
                <a:ext uri="{FF2B5EF4-FFF2-40B4-BE49-F238E27FC236}">
                  <a16:creationId xmlns:a16="http://schemas.microsoft.com/office/drawing/2014/main" id="{71358711-A419-4D31-B3BC-B02F72F28FD1}"/>
                </a:ext>
              </a:extLst>
            </p:cNvPr>
            <p:cNvSpPr>
              <a:spLocks noChangeAspect="1"/>
            </p:cNvSpPr>
            <p:nvPr/>
          </p:nvSpPr>
          <p:spPr bwMode="gray">
            <a:xfrm rot="5400000">
              <a:off x="1966622" y="2880725"/>
              <a:ext cx="373767" cy="323692"/>
            </a:xfrm>
            <a:prstGeom prst="hexagon">
              <a:avLst>
                <a:gd name="adj" fmla="val 28868"/>
                <a:gd name="vf" fmla="val 115470"/>
              </a:avLst>
            </a:prstGeom>
            <a:solidFill>
              <a:schemeClr val="accent2">
                <a:lumMod val="20000"/>
                <a:lumOff val="80000"/>
                <a:alpha val="5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53" name="Hexagon 52">
              <a:extLst>
                <a:ext uri="{FF2B5EF4-FFF2-40B4-BE49-F238E27FC236}">
                  <a16:creationId xmlns:a16="http://schemas.microsoft.com/office/drawing/2014/main" id="{0D429794-C312-4E92-BBAE-74D72F696220}"/>
                </a:ext>
              </a:extLst>
            </p:cNvPr>
            <p:cNvSpPr>
              <a:spLocks noChangeAspect="1"/>
            </p:cNvSpPr>
            <p:nvPr/>
          </p:nvSpPr>
          <p:spPr bwMode="gray">
            <a:xfrm rot="5400000">
              <a:off x="2324300" y="2880725"/>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54" name="Hexagon 53">
              <a:extLst>
                <a:ext uri="{FF2B5EF4-FFF2-40B4-BE49-F238E27FC236}">
                  <a16:creationId xmlns:a16="http://schemas.microsoft.com/office/drawing/2014/main" id="{6CE836FE-1EA3-49C7-B152-129D9DA47B6B}"/>
                </a:ext>
              </a:extLst>
            </p:cNvPr>
            <p:cNvSpPr>
              <a:spLocks noChangeAspect="1"/>
            </p:cNvSpPr>
            <p:nvPr/>
          </p:nvSpPr>
          <p:spPr bwMode="gray">
            <a:xfrm rot="5400000">
              <a:off x="2681980" y="2880725"/>
              <a:ext cx="373767" cy="323692"/>
            </a:xfrm>
            <a:prstGeom prst="hexagon">
              <a:avLst>
                <a:gd name="adj" fmla="val 28868"/>
                <a:gd name="vf" fmla="val 115470"/>
              </a:avLst>
            </a:prstGeom>
            <a:solidFill>
              <a:schemeClr val="accent2">
                <a:lumMod val="20000"/>
                <a:lumOff val="80000"/>
                <a:alpha val="5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55" name="Hexagon 54">
              <a:extLst>
                <a:ext uri="{FF2B5EF4-FFF2-40B4-BE49-F238E27FC236}">
                  <a16:creationId xmlns:a16="http://schemas.microsoft.com/office/drawing/2014/main" id="{24E565E4-32E2-465C-8BB1-8340EAB032D5}"/>
                </a:ext>
              </a:extLst>
            </p:cNvPr>
            <p:cNvSpPr>
              <a:spLocks noChangeAspect="1"/>
            </p:cNvSpPr>
            <p:nvPr/>
          </p:nvSpPr>
          <p:spPr bwMode="gray">
            <a:xfrm rot="5400000">
              <a:off x="3039660" y="2880725"/>
              <a:ext cx="373766"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56" name="Hexagon 55">
              <a:extLst>
                <a:ext uri="{FF2B5EF4-FFF2-40B4-BE49-F238E27FC236}">
                  <a16:creationId xmlns:a16="http://schemas.microsoft.com/office/drawing/2014/main" id="{521DBC31-BD2D-4BBD-83C9-967C0883399F}"/>
                </a:ext>
              </a:extLst>
            </p:cNvPr>
            <p:cNvSpPr>
              <a:spLocks noChangeAspect="1"/>
            </p:cNvSpPr>
            <p:nvPr/>
          </p:nvSpPr>
          <p:spPr bwMode="gray">
            <a:xfrm rot="5400000">
              <a:off x="3397338" y="2880725"/>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57" name="Hexagon 56">
              <a:extLst>
                <a:ext uri="{FF2B5EF4-FFF2-40B4-BE49-F238E27FC236}">
                  <a16:creationId xmlns:a16="http://schemas.microsoft.com/office/drawing/2014/main" id="{31142A0B-390F-49DB-AF08-4E5E5F7EEABC}"/>
                </a:ext>
              </a:extLst>
            </p:cNvPr>
            <p:cNvSpPr>
              <a:spLocks noChangeAspect="1"/>
            </p:cNvSpPr>
            <p:nvPr/>
          </p:nvSpPr>
          <p:spPr bwMode="gray">
            <a:xfrm rot="5400000">
              <a:off x="3755018" y="2880725"/>
              <a:ext cx="373767" cy="323692"/>
            </a:xfrm>
            <a:prstGeom prst="hexagon">
              <a:avLst>
                <a:gd name="adj" fmla="val 28868"/>
                <a:gd name="vf" fmla="val 115470"/>
              </a:avLst>
            </a:prstGeom>
            <a:solidFill>
              <a:schemeClr val="accent2">
                <a:lumMod val="20000"/>
                <a:lumOff val="80000"/>
                <a:alpha val="5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58" name="Hexagon 57">
              <a:extLst>
                <a:ext uri="{FF2B5EF4-FFF2-40B4-BE49-F238E27FC236}">
                  <a16:creationId xmlns:a16="http://schemas.microsoft.com/office/drawing/2014/main" id="{C10E41EE-F1A6-4FEE-A43F-0494DA967B65}"/>
                </a:ext>
              </a:extLst>
            </p:cNvPr>
            <p:cNvSpPr>
              <a:spLocks noChangeAspect="1"/>
            </p:cNvSpPr>
            <p:nvPr/>
          </p:nvSpPr>
          <p:spPr bwMode="gray">
            <a:xfrm rot="5400000">
              <a:off x="4112698" y="2880725"/>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59" name="Hexagon 58">
              <a:extLst>
                <a:ext uri="{FF2B5EF4-FFF2-40B4-BE49-F238E27FC236}">
                  <a16:creationId xmlns:a16="http://schemas.microsoft.com/office/drawing/2014/main" id="{D50D400C-CE9E-4880-9434-85FA1E0705C4}"/>
                </a:ext>
              </a:extLst>
            </p:cNvPr>
            <p:cNvSpPr>
              <a:spLocks noChangeAspect="1"/>
            </p:cNvSpPr>
            <p:nvPr/>
          </p:nvSpPr>
          <p:spPr bwMode="gray">
            <a:xfrm rot="5400000">
              <a:off x="4470376" y="2880725"/>
              <a:ext cx="373767" cy="323692"/>
            </a:xfrm>
            <a:prstGeom prst="hexagon">
              <a:avLst>
                <a:gd name="adj" fmla="val 28868"/>
                <a:gd name="vf" fmla="val 115470"/>
              </a:avLst>
            </a:prstGeom>
            <a:solidFill>
              <a:schemeClr val="accent4">
                <a:alpha val="78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60" name="Hexagon 59">
              <a:extLst>
                <a:ext uri="{FF2B5EF4-FFF2-40B4-BE49-F238E27FC236}">
                  <a16:creationId xmlns:a16="http://schemas.microsoft.com/office/drawing/2014/main" id="{5F509A75-6649-46B2-BC3E-35FC1DC764F1}"/>
                </a:ext>
              </a:extLst>
            </p:cNvPr>
            <p:cNvSpPr>
              <a:spLocks noChangeAspect="1"/>
            </p:cNvSpPr>
            <p:nvPr/>
          </p:nvSpPr>
          <p:spPr bwMode="gray">
            <a:xfrm rot="5400000">
              <a:off x="4828056" y="2880725"/>
              <a:ext cx="373767" cy="323692"/>
            </a:xfrm>
            <a:prstGeom prst="hexagon">
              <a:avLst>
                <a:gd name="adj" fmla="val 28868"/>
                <a:gd name="vf" fmla="val 115470"/>
              </a:avLst>
            </a:prstGeom>
            <a:solidFill>
              <a:schemeClr val="accent4">
                <a:alpha val="78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61" name="Hexagon 60">
              <a:extLst>
                <a:ext uri="{FF2B5EF4-FFF2-40B4-BE49-F238E27FC236}">
                  <a16:creationId xmlns:a16="http://schemas.microsoft.com/office/drawing/2014/main" id="{BF428C9F-2337-4AE8-B3FA-A04CA6C1CAC3}"/>
                </a:ext>
              </a:extLst>
            </p:cNvPr>
            <p:cNvSpPr>
              <a:spLocks noChangeAspect="1"/>
            </p:cNvSpPr>
            <p:nvPr/>
          </p:nvSpPr>
          <p:spPr bwMode="gray">
            <a:xfrm rot="5400000">
              <a:off x="5185735" y="2880725"/>
              <a:ext cx="373767" cy="323692"/>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62" name="Hexagon 61">
              <a:extLst>
                <a:ext uri="{FF2B5EF4-FFF2-40B4-BE49-F238E27FC236}">
                  <a16:creationId xmlns:a16="http://schemas.microsoft.com/office/drawing/2014/main" id="{13A85FCE-593A-4658-ACED-2CA0436CB8D5}"/>
                </a:ext>
              </a:extLst>
            </p:cNvPr>
            <p:cNvSpPr>
              <a:spLocks noChangeAspect="1"/>
            </p:cNvSpPr>
            <p:nvPr/>
          </p:nvSpPr>
          <p:spPr bwMode="gray">
            <a:xfrm rot="5400000">
              <a:off x="5543414" y="2880725"/>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63" name="Hexagon 62">
              <a:extLst>
                <a:ext uri="{FF2B5EF4-FFF2-40B4-BE49-F238E27FC236}">
                  <a16:creationId xmlns:a16="http://schemas.microsoft.com/office/drawing/2014/main" id="{0EF854E3-1352-4512-B050-EBED805D8A10}"/>
                </a:ext>
              </a:extLst>
            </p:cNvPr>
            <p:cNvSpPr>
              <a:spLocks noChangeAspect="1"/>
            </p:cNvSpPr>
            <p:nvPr/>
          </p:nvSpPr>
          <p:spPr bwMode="gray">
            <a:xfrm rot="5400000">
              <a:off x="5901094" y="2880725"/>
              <a:ext cx="373767" cy="323692"/>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64" name="Hexagon 63">
              <a:extLst>
                <a:ext uri="{FF2B5EF4-FFF2-40B4-BE49-F238E27FC236}">
                  <a16:creationId xmlns:a16="http://schemas.microsoft.com/office/drawing/2014/main" id="{953BFF95-AD6A-4080-974F-F310A33A3640}"/>
                </a:ext>
              </a:extLst>
            </p:cNvPr>
            <p:cNvSpPr>
              <a:spLocks noChangeAspect="1"/>
            </p:cNvSpPr>
            <p:nvPr/>
          </p:nvSpPr>
          <p:spPr bwMode="gray">
            <a:xfrm rot="5400000">
              <a:off x="6258774" y="2880725"/>
              <a:ext cx="373766"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65" name="Hexagon 64">
              <a:extLst>
                <a:ext uri="{FF2B5EF4-FFF2-40B4-BE49-F238E27FC236}">
                  <a16:creationId xmlns:a16="http://schemas.microsoft.com/office/drawing/2014/main" id="{D2AF98C0-DB5B-4D19-ABBD-2F9618E7E75A}"/>
                </a:ext>
              </a:extLst>
            </p:cNvPr>
            <p:cNvSpPr>
              <a:spLocks noChangeAspect="1"/>
            </p:cNvSpPr>
            <p:nvPr/>
          </p:nvSpPr>
          <p:spPr bwMode="gray">
            <a:xfrm rot="5400000">
              <a:off x="6616452" y="2880725"/>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66" name="Hexagon 65">
              <a:extLst>
                <a:ext uri="{FF2B5EF4-FFF2-40B4-BE49-F238E27FC236}">
                  <a16:creationId xmlns:a16="http://schemas.microsoft.com/office/drawing/2014/main" id="{107DAE39-47BE-4D2E-B616-EFA80B34A6FF}"/>
                </a:ext>
              </a:extLst>
            </p:cNvPr>
            <p:cNvSpPr>
              <a:spLocks noChangeAspect="1"/>
            </p:cNvSpPr>
            <p:nvPr/>
          </p:nvSpPr>
          <p:spPr bwMode="gray">
            <a:xfrm rot="5400000">
              <a:off x="6974132" y="2880725"/>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67" name="Hexagon 66">
              <a:extLst>
                <a:ext uri="{FF2B5EF4-FFF2-40B4-BE49-F238E27FC236}">
                  <a16:creationId xmlns:a16="http://schemas.microsoft.com/office/drawing/2014/main" id="{B3DF55C3-E819-4746-B0CA-A97D4292F47A}"/>
                </a:ext>
              </a:extLst>
            </p:cNvPr>
            <p:cNvSpPr>
              <a:spLocks noChangeAspect="1"/>
            </p:cNvSpPr>
            <p:nvPr/>
          </p:nvSpPr>
          <p:spPr bwMode="gray">
            <a:xfrm rot="5400000">
              <a:off x="7331811" y="2880725"/>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68" name="Hexagon 67">
              <a:extLst>
                <a:ext uri="{FF2B5EF4-FFF2-40B4-BE49-F238E27FC236}">
                  <a16:creationId xmlns:a16="http://schemas.microsoft.com/office/drawing/2014/main" id="{7B76D220-437F-4FF3-92F7-1770ACCD2535}"/>
                </a:ext>
              </a:extLst>
            </p:cNvPr>
            <p:cNvSpPr>
              <a:spLocks noChangeAspect="1"/>
            </p:cNvSpPr>
            <p:nvPr/>
          </p:nvSpPr>
          <p:spPr bwMode="gray">
            <a:xfrm rot="5400000">
              <a:off x="7689490" y="2880725"/>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69" name="Hexagon 68">
              <a:extLst>
                <a:ext uri="{FF2B5EF4-FFF2-40B4-BE49-F238E27FC236}">
                  <a16:creationId xmlns:a16="http://schemas.microsoft.com/office/drawing/2014/main" id="{7D730457-A7B1-43A6-B957-8EF181F6B040}"/>
                </a:ext>
              </a:extLst>
            </p:cNvPr>
            <p:cNvSpPr>
              <a:spLocks noChangeAspect="1"/>
            </p:cNvSpPr>
            <p:nvPr/>
          </p:nvSpPr>
          <p:spPr bwMode="gray">
            <a:xfrm rot="5400000">
              <a:off x="8047170" y="2880725"/>
              <a:ext cx="373766"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70" name="Hexagon 69">
              <a:extLst>
                <a:ext uri="{FF2B5EF4-FFF2-40B4-BE49-F238E27FC236}">
                  <a16:creationId xmlns:a16="http://schemas.microsoft.com/office/drawing/2014/main" id="{138F812F-DE63-4BEB-A393-8E90A7E781C3}"/>
                </a:ext>
              </a:extLst>
            </p:cNvPr>
            <p:cNvSpPr>
              <a:spLocks noChangeAspect="1"/>
            </p:cNvSpPr>
            <p:nvPr/>
          </p:nvSpPr>
          <p:spPr bwMode="gray">
            <a:xfrm rot="5400000">
              <a:off x="8404849" y="2880725"/>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71" name="Hexagon 70">
              <a:extLst>
                <a:ext uri="{FF2B5EF4-FFF2-40B4-BE49-F238E27FC236}">
                  <a16:creationId xmlns:a16="http://schemas.microsoft.com/office/drawing/2014/main" id="{ECCF4041-F47E-4014-872A-8CC84ECC77C3}"/>
                </a:ext>
              </a:extLst>
            </p:cNvPr>
            <p:cNvSpPr>
              <a:spLocks noChangeAspect="1"/>
            </p:cNvSpPr>
            <p:nvPr/>
          </p:nvSpPr>
          <p:spPr bwMode="gray">
            <a:xfrm rot="5400000">
              <a:off x="8762530" y="2880725"/>
              <a:ext cx="373767" cy="323692"/>
            </a:xfrm>
            <a:prstGeom prst="hexagon">
              <a:avLst>
                <a:gd name="adj" fmla="val 28868"/>
                <a:gd name="vf" fmla="val 115470"/>
              </a:avLst>
            </a:prstGeom>
            <a:solidFill>
              <a:schemeClr val="accent3">
                <a:lumMod val="20000"/>
                <a:lumOff val="80000"/>
                <a:alpha val="44000"/>
              </a:schemeClr>
            </a:solid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72" name="Hexagon 71">
              <a:extLst>
                <a:ext uri="{FF2B5EF4-FFF2-40B4-BE49-F238E27FC236}">
                  <a16:creationId xmlns:a16="http://schemas.microsoft.com/office/drawing/2014/main" id="{3CEDC56E-7F7B-41EA-B6A6-CFB41F6BCCEA}"/>
                </a:ext>
              </a:extLst>
            </p:cNvPr>
            <p:cNvSpPr>
              <a:spLocks noChangeAspect="1"/>
            </p:cNvSpPr>
            <p:nvPr/>
          </p:nvSpPr>
          <p:spPr bwMode="gray">
            <a:xfrm rot="5400000">
              <a:off x="9120208" y="2880725"/>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99B1B9"/>
                </a:solidFill>
              </a:endParaRPr>
            </a:p>
          </p:txBody>
        </p:sp>
        <p:sp>
          <p:nvSpPr>
            <p:cNvPr id="73" name="Hexagon 72">
              <a:extLst>
                <a:ext uri="{FF2B5EF4-FFF2-40B4-BE49-F238E27FC236}">
                  <a16:creationId xmlns:a16="http://schemas.microsoft.com/office/drawing/2014/main" id="{4926BAA7-7F90-4B1E-9AE1-38518A3C669F}"/>
                </a:ext>
              </a:extLst>
            </p:cNvPr>
            <p:cNvSpPr>
              <a:spLocks noChangeAspect="1"/>
            </p:cNvSpPr>
            <p:nvPr/>
          </p:nvSpPr>
          <p:spPr bwMode="gray">
            <a:xfrm rot="5400000">
              <a:off x="9477888" y="2880725"/>
              <a:ext cx="373767" cy="323692"/>
            </a:xfrm>
            <a:prstGeom prst="hexagon">
              <a:avLst>
                <a:gd name="adj" fmla="val 28868"/>
                <a:gd name="vf" fmla="val 115470"/>
              </a:avLst>
            </a:prstGeom>
            <a:solidFill>
              <a:schemeClr val="accent3">
                <a:lumMod val="20000"/>
                <a:lumOff val="80000"/>
                <a:alpha val="44000"/>
              </a:schemeClr>
            </a:solid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74" name="Hexagon 73">
              <a:extLst>
                <a:ext uri="{FF2B5EF4-FFF2-40B4-BE49-F238E27FC236}">
                  <a16:creationId xmlns:a16="http://schemas.microsoft.com/office/drawing/2014/main" id="{7FF80AD7-CA0A-4331-B26E-B1EF552A0913}"/>
                </a:ext>
              </a:extLst>
            </p:cNvPr>
            <p:cNvSpPr>
              <a:spLocks noChangeAspect="1"/>
            </p:cNvSpPr>
            <p:nvPr/>
          </p:nvSpPr>
          <p:spPr bwMode="gray">
            <a:xfrm rot="5400000">
              <a:off x="1430103" y="3190485"/>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75" name="Hexagon 74">
              <a:extLst>
                <a:ext uri="{FF2B5EF4-FFF2-40B4-BE49-F238E27FC236}">
                  <a16:creationId xmlns:a16="http://schemas.microsoft.com/office/drawing/2014/main" id="{A652DD52-7A0E-4E29-9D10-975F09DC363F}"/>
                </a:ext>
              </a:extLst>
            </p:cNvPr>
            <p:cNvSpPr>
              <a:spLocks noChangeAspect="1"/>
            </p:cNvSpPr>
            <p:nvPr/>
          </p:nvSpPr>
          <p:spPr bwMode="gray">
            <a:xfrm rot="5400000">
              <a:off x="1787781" y="3190485"/>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76" name="Hexagon 75">
              <a:extLst>
                <a:ext uri="{FF2B5EF4-FFF2-40B4-BE49-F238E27FC236}">
                  <a16:creationId xmlns:a16="http://schemas.microsoft.com/office/drawing/2014/main" id="{9BC995B4-84B5-4FEF-98CC-A3FB171D61C9}"/>
                </a:ext>
              </a:extLst>
            </p:cNvPr>
            <p:cNvSpPr>
              <a:spLocks noChangeAspect="1"/>
            </p:cNvSpPr>
            <p:nvPr/>
          </p:nvSpPr>
          <p:spPr bwMode="gray">
            <a:xfrm rot="5400000">
              <a:off x="2145461" y="3190485"/>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77" name="Hexagon 76">
              <a:extLst>
                <a:ext uri="{FF2B5EF4-FFF2-40B4-BE49-F238E27FC236}">
                  <a16:creationId xmlns:a16="http://schemas.microsoft.com/office/drawing/2014/main" id="{865A72D3-E3DD-4316-A455-12F4A285612F}"/>
                </a:ext>
              </a:extLst>
            </p:cNvPr>
            <p:cNvSpPr>
              <a:spLocks noChangeAspect="1"/>
            </p:cNvSpPr>
            <p:nvPr/>
          </p:nvSpPr>
          <p:spPr bwMode="gray">
            <a:xfrm rot="5400000">
              <a:off x="2503141" y="3190485"/>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78" name="Hexagon 77">
              <a:extLst>
                <a:ext uri="{FF2B5EF4-FFF2-40B4-BE49-F238E27FC236}">
                  <a16:creationId xmlns:a16="http://schemas.microsoft.com/office/drawing/2014/main" id="{AD59E2DE-9169-4737-B020-5A8C269A6F58}"/>
                </a:ext>
              </a:extLst>
            </p:cNvPr>
            <p:cNvSpPr>
              <a:spLocks noChangeAspect="1"/>
            </p:cNvSpPr>
            <p:nvPr/>
          </p:nvSpPr>
          <p:spPr bwMode="gray">
            <a:xfrm rot="5400000">
              <a:off x="2860819" y="3190485"/>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79" name="Hexagon 78">
              <a:extLst>
                <a:ext uri="{FF2B5EF4-FFF2-40B4-BE49-F238E27FC236}">
                  <a16:creationId xmlns:a16="http://schemas.microsoft.com/office/drawing/2014/main" id="{997EA6EF-2724-440B-B765-94CA68793EF6}"/>
                </a:ext>
              </a:extLst>
            </p:cNvPr>
            <p:cNvSpPr>
              <a:spLocks noChangeAspect="1"/>
            </p:cNvSpPr>
            <p:nvPr/>
          </p:nvSpPr>
          <p:spPr bwMode="gray">
            <a:xfrm rot="5400000">
              <a:off x="3218499" y="3190485"/>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80" name="Hexagon 79">
              <a:extLst>
                <a:ext uri="{FF2B5EF4-FFF2-40B4-BE49-F238E27FC236}">
                  <a16:creationId xmlns:a16="http://schemas.microsoft.com/office/drawing/2014/main" id="{92C772AF-C560-43FB-AE3E-E5A49F26B648}"/>
                </a:ext>
              </a:extLst>
            </p:cNvPr>
            <p:cNvSpPr>
              <a:spLocks noChangeAspect="1"/>
            </p:cNvSpPr>
            <p:nvPr/>
          </p:nvSpPr>
          <p:spPr bwMode="gray">
            <a:xfrm rot="5400000">
              <a:off x="3576179" y="3190485"/>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81" name="Hexagon 80">
              <a:extLst>
                <a:ext uri="{FF2B5EF4-FFF2-40B4-BE49-F238E27FC236}">
                  <a16:creationId xmlns:a16="http://schemas.microsoft.com/office/drawing/2014/main" id="{9DD84745-91E0-41E2-A1C3-ED95F6324D8A}"/>
                </a:ext>
              </a:extLst>
            </p:cNvPr>
            <p:cNvSpPr>
              <a:spLocks noChangeAspect="1"/>
            </p:cNvSpPr>
            <p:nvPr/>
          </p:nvSpPr>
          <p:spPr bwMode="gray">
            <a:xfrm rot="5400000">
              <a:off x="3933857" y="3190485"/>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82" name="Hexagon 81">
              <a:extLst>
                <a:ext uri="{FF2B5EF4-FFF2-40B4-BE49-F238E27FC236}">
                  <a16:creationId xmlns:a16="http://schemas.microsoft.com/office/drawing/2014/main" id="{44F6AD3A-0F8E-4597-BC3D-851D0B374E97}"/>
                </a:ext>
              </a:extLst>
            </p:cNvPr>
            <p:cNvSpPr>
              <a:spLocks noChangeAspect="1"/>
            </p:cNvSpPr>
            <p:nvPr/>
          </p:nvSpPr>
          <p:spPr bwMode="gray">
            <a:xfrm rot="5400000">
              <a:off x="4291537" y="3190485"/>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83" name="Hexagon 82">
              <a:extLst>
                <a:ext uri="{FF2B5EF4-FFF2-40B4-BE49-F238E27FC236}">
                  <a16:creationId xmlns:a16="http://schemas.microsoft.com/office/drawing/2014/main" id="{B2634262-2ABE-458F-9EB6-5DA455D742F9}"/>
                </a:ext>
              </a:extLst>
            </p:cNvPr>
            <p:cNvSpPr>
              <a:spLocks noChangeAspect="1"/>
            </p:cNvSpPr>
            <p:nvPr/>
          </p:nvSpPr>
          <p:spPr bwMode="gray">
            <a:xfrm rot="5400000">
              <a:off x="4649217" y="3190485"/>
              <a:ext cx="373767" cy="323691"/>
            </a:xfrm>
            <a:prstGeom prst="hexagon">
              <a:avLst>
                <a:gd name="adj" fmla="val 28868"/>
                <a:gd name="vf" fmla="val 115470"/>
              </a:avLst>
            </a:prstGeom>
            <a:solidFill>
              <a:schemeClr val="accent4">
                <a:alpha val="78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84" name="Hexagon 83">
              <a:extLst>
                <a:ext uri="{FF2B5EF4-FFF2-40B4-BE49-F238E27FC236}">
                  <a16:creationId xmlns:a16="http://schemas.microsoft.com/office/drawing/2014/main" id="{DCB53141-8B37-4BB3-A467-8027D21D602B}"/>
                </a:ext>
              </a:extLst>
            </p:cNvPr>
            <p:cNvSpPr>
              <a:spLocks noChangeAspect="1"/>
            </p:cNvSpPr>
            <p:nvPr/>
          </p:nvSpPr>
          <p:spPr bwMode="gray">
            <a:xfrm rot="5400000">
              <a:off x="5006895" y="3190485"/>
              <a:ext cx="373767" cy="323691"/>
            </a:xfrm>
            <a:prstGeom prst="hexagon">
              <a:avLst>
                <a:gd name="adj" fmla="val 28868"/>
                <a:gd name="vf" fmla="val 115470"/>
              </a:avLst>
            </a:prstGeom>
            <a:solidFill>
              <a:schemeClr val="accent4">
                <a:alpha val="78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85" name="Hexagon 84">
              <a:extLst>
                <a:ext uri="{FF2B5EF4-FFF2-40B4-BE49-F238E27FC236}">
                  <a16:creationId xmlns:a16="http://schemas.microsoft.com/office/drawing/2014/main" id="{19CBD27E-E5E1-4C47-971B-51D01D72CE0E}"/>
                </a:ext>
              </a:extLst>
            </p:cNvPr>
            <p:cNvSpPr>
              <a:spLocks noChangeAspect="1"/>
            </p:cNvSpPr>
            <p:nvPr/>
          </p:nvSpPr>
          <p:spPr bwMode="gray">
            <a:xfrm rot="5400000">
              <a:off x="5364575" y="3190485"/>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86" name="Hexagon 85">
              <a:extLst>
                <a:ext uri="{FF2B5EF4-FFF2-40B4-BE49-F238E27FC236}">
                  <a16:creationId xmlns:a16="http://schemas.microsoft.com/office/drawing/2014/main" id="{EF21D84D-4FBA-4C59-B056-733D7B6CFCCD}"/>
                </a:ext>
              </a:extLst>
            </p:cNvPr>
            <p:cNvSpPr>
              <a:spLocks noChangeAspect="1"/>
            </p:cNvSpPr>
            <p:nvPr/>
          </p:nvSpPr>
          <p:spPr bwMode="gray">
            <a:xfrm rot="5400000">
              <a:off x="5722254" y="3190485"/>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87" name="Hexagon 86">
              <a:extLst>
                <a:ext uri="{FF2B5EF4-FFF2-40B4-BE49-F238E27FC236}">
                  <a16:creationId xmlns:a16="http://schemas.microsoft.com/office/drawing/2014/main" id="{E8472945-BA94-44C7-B3B2-A2D479172945}"/>
                </a:ext>
              </a:extLst>
            </p:cNvPr>
            <p:cNvSpPr>
              <a:spLocks noChangeAspect="1"/>
            </p:cNvSpPr>
            <p:nvPr/>
          </p:nvSpPr>
          <p:spPr bwMode="gray">
            <a:xfrm rot="5400000">
              <a:off x="6079933" y="3190485"/>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88" name="Hexagon 87">
              <a:extLst>
                <a:ext uri="{FF2B5EF4-FFF2-40B4-BE49-F238E27FC236}">
                  <a16:creationId xmlns:a16="http://schemas.microsoft.com/office/drawing/2014/main" id="{56297981-305D-48AE-80CF-71FD01DA199B}"/>
                </a:ext>
              </a:extLst>
            </p:cNvPr>
            <p:cNvSpPr>
              <a:spLocks noChangeAspect="1"/>
            </p:cNvSpPr>
            <p:nvPr/>
          </p:nvSpPr>
          <p:spPr bwMode="gray">
            <a:xfrm rot="5400000">
              <a:off x="6437613" y="3190485"/>
              <a:ext cx="373766"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89" name="Hexagon 88">
              <a:extLst>
                <a:ext uri="{FF2B5EF4-FFF2-40B4-BE49-F238E27FC236}">
                  <a16:creationId xmlns:a16="http://schemas.microsoft.com/office/drawing/2014/main" id="{57C12F22-E47C-4567-8AA1-4B7646F27DD2}"/>
                </a:ext>
              </a:extLst>
            </p:cNvPr>
            <p:cNvSpPr>
              <a:spLocks noChangeAspect="1"/>
            </p:cNvSpPr>
            <p:nvPr/>
          </p:nvSpPr>
          <p:spPr bwMode="gray">
            <a:xfrm rot="5400000">
              <a:off x="6795292" y="3190485"/>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90" name="Hexagon 89">
              <a:extLst>
                <a:ext uri="{FF2B5EF4-FFF2-40B4-BE49-F238E27FC236}">
                  <a16:creationId xmlns:a16="http://schemas.microsoft.com/office/drawing/2014/main" id="{D4BA63BD-61C0-400C-AA9F-05C7B0E8C2EE}"/>
                </a:ext>
              </a:extLst>
            </p:cNvPr>
            <p:cNvSpPr>
              <a:spLocks noChangeAspect="1"/>
            </p:cNvSpPr>
            <p:nvPr/>
          </p:nvSpPr>
          <p:spPr bwMode="gray">
            <a:xfrm rot="5400000">
              <a:off x="7152971" y="3190485"/>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91" name="Hexagon 90">
              <a:extLst>
                <a:ext uri="{FF2B5EF4-FFF2-40B4-BE49-F238E27FC236}">
                  <a16:creationId xmlns:a16="http://schemas.microsoft.com/office/drawing/2014/main" id="{8250A141-FE2C-44C6-9154-37B8F3502741}"/>
                </a:ext>
              </a:extLst>
            </p:cNvPr>
            <p:cNvSpPr>
              <a:spLocks noChangeAspect="1"/>
            </p:cNvSpPr>
            <p:nvPr/>
          </p:nvSpPr>
          <p:spPr bwMode="gray">
            <a:xfrm rot="5400000">
              <a:off x="7510651" y="3190485"/>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92" name="Hexagon 91">
              <a:extLst>
                <a:ext uri="{FF2B5EF4-FFF2-40B4-BE49-F238E27FC236}">
                  <a16:creationId xmlns:a16="http://schemas.microsoft.com/office/drawing/2014/main" id="{B2A3F283-35A1-4963-A05C-A70D35DF0C56}"/>
                </a:ext>
              </a:extLst>
            </p:cNvPr>
            <p:cNvSpPr>
              <a:spLocks noChangeAspect="1"/>
            </p:cNvSpPr>
            <p:nvPr/>
          </p:nvSpPr>
          <p:spPr bwMode="gray">
            <a:xfrm rot="5400000">
              <a:off x="7868330" y="3190485"/>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93" name="Hexagon 92">
              <a:extLst>
                <a:ext uri="{FF2B5EF4-FFF2-40B4-BE49-F238E27FC236}">
                  <a16:creationId xmlns:a16="http://schemas.microsoft.com/office/drawing/2014/main" id="{B9FAC06B-4B37-46AE-BC96-670DFD0AD70F}"/>
                </a:ext>
              </a:extLst>
            </p:cNvPr>
            <p:cNvSpPr>
              <a:spLocks noChangeAspect="1"/>
            </p:cNvSpPr>
            <p:nvPr/>
          </p:nvSpPr>
          <p:spPr bwMode="gray">
            <a:xfrm rot="5400000">
              <a:off x="8226009" y="3190485"/>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94" name="Hexagon 93">
              <a:extLst>
                <a:ext uri="{FF2B5EF4-FFF2-40B4-BE49-F238E27FC236}">
                  <a16:creationId xmlns:a16="http://schemas.microsoft.com/office/drawing/2014/main" id="{1AB7B8A2-5258-463F-92D5-1105105910EB}"/>
                </a:ext>
              </a:extLst>
            </p:cNvPr>
            <p:cNvSpPr>
              <a:spLocks noChangeAspect="1"/>
            </p:cNvSpPr>
            <p:nvPr/>
          </p:nvSpPr>
          <p:spPr bwMode="gray">
            <a:xfrm rot="5400000">
              <a:off x="8583689" y="3190485"/>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95" name="Hexagon 94">
              <a:extLst>
                <a:ext uri="{FF2B5EF4-FFF2-40B4-BE49-F238E27FC236}">
                  <a16:creationId xmlns:a16="http://schemas.microsoft.com/office/drawing/2014/main" id="{498F0A32-6FAD-4A23-8AFD-1D19BA7BFC69}"/>
                </a:ext>
              </a:extLst>
            </p:cNvPr>
            <p:cNvSpPr>
              <a:spLocks noChangeAspect="1"/>
            </p:cNvSpPr>
            <p:nvPr/>
          </p:nvSpPr>
          <p:spPr bwMode="gray">
            <a:xfrm rot="5400000">
              <a:off x="8941369" y="3190485"/>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96" name="Hexagon 95">
              <a:extLst>
                <a:ext uri="{FF2B5EF4-FFF2-40B4-BE49-F238E27FC236}">
                  <a16:creationId xmlns:a16="http://schemas.microsoft.com/office/drawing/2014/main" id="{D4B70210-8477-450A-AA7A-8F6F960078C3}"/>
                </a:ext>
              </a:extLst>
            </p:cNvPr>
            <p:cNvSpPr>
              <a:spLocks noChangeAspect="1"/>
            </p:cNvSpPr>
            <p:nvPr/>
          </p:nvSpPr>
          <p:spPr bwMode="gray">
            <a:xfrm rot="5400000">
              <a:off x="9299047" y="3190485"/>
              <a:ext cx="373768"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97" name="Hexagon 96">
              <a:extLst>
                <a:ext uri="{FF2B5EF4-FFF2-40B4-BE49-F238E27FC236}">
                  <a16:creationId xmlns:a16="http://schemas.microsoft.com/office/drawing/2014/main" id="{34ADEA18-8B19-4FF6-A484-12D75A5DF78B}"/>
                </a:ext>
              </a:extLst>
            </p:cNvPr>
            <p:cNvSpPr>
              <a:spLocks noChangeAspect="1"/>
            </p:cNvSpPr>
            <p:nvPr/>
          </p:nvSpPr>
          <p:spPr bwMode="gray">
            <a:xfrm rot="5400000">
              <a:off x="9656727" y="3190485"/>
              <a:ext cx="373768"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98" name="Hexagon 97">
              <a:extLst>
                <a:ext uri="{FF2B5EF4-FFF2-40B4-BE49-F238E27FC236}">
                  <a16:creationId xmlns:a16="http://schemas.microsoft.com/office/drawing/2014/main" id="{C589B5D9-897F-4ACB-A2B7-F4645C307941}"/>
                </a:ext>
              </a:extLst>
            </p:cNvPr>
            <p:cNvSpPr>
              <a:spLocks noChangeAspect="1"/>
            </p:cNvSpPr>
            <p:nvPr/>
          </p:nvSpPr>
          <p:spPr bwMode="gray">
            <a:xfrm rot="5400000">
              <a:off x="10014407" y="3190485"/>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99" name="Hexagon 98">
              <a:extLst>
                <a:ext uri="{FF2B5EF4-FFF2-40B4-BE49-F238E27FC236}">
                  <a16:creationId xmlns:a16="http://schemas.microsoft.com/office/drawing/2014/main" id="{D753B6B9-87BF-42AC-A183-6D972FDCE79B}"/>
                </a:ext>
              </a:extLst>
            </p:cNvPr>
            <p:cNvSpPr>
              <a:spLocks noChangeAspect="1"/>
            </p:cNvSpPr>
            <p:nvPr/>
          </p:nvSpPr>
          <p:spPr bwMode="gray">
            <a:xfrm rot="5400000">
              <a:off x="1251262" y="3500244"/>
              <a:ext cx="373767" cy="323692"/>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00" name="Hexagon 99">
              <a:extLst>
                <a:ext uri="{FF2B5EF4-FFF2-40B4-BE49-F238E27FC236}">
                  <a16:creationId xmlns:a16="http://schemas.microsoft.com/office/drawing/2014/main" id="{DBCF553D-89BF-4F16-8E0D-50460B52186B}"/>
                </a:ext>
              </a:extLst>
            </p:cNvPr>
            <p:cNvSpPr>
              <a:spLocks noChangeAspect="1"/>
            </p:cNvSpPr>
            <p:nvPr/>
          </p:nvSpPr>
          <p:spPr bwMode="gray">
            <a:xfrm rot="5400000">
              <a:off x="1608942" y="3500244"/>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01" name="Hexagon 100">
              <a:extLst>
                <a:ext uri="{FF2B5EF4-FFF2-40B4-BE49-F238E27FC236}">
                  <a16:creationId xmlns:a16="http://schemas.microsoft.com/office/drawing/2014/main" id="{C652306D-0E42-4445-9715-CF0E9C5AA3ED}"/>
                </a:ext>
              </a:extLst>
            </p:cNvPr>
            <p:cNvSpPr>
              <a:spLocks noChangeAspect="1"/>
            </p:cNvSpPr>
            <p:nvPr/>
          </p:nvSpPr>
          <p:spPr bwMode="gray">
            <a:xfrm rot="5400000">
              <a:off x="1966622" y="3500244"/>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02" name="Hexagon 101">
              <a:extLst>
                <a:ext uri="{FF2B5EF4-FFF2-40B4-BE49-F238E27FC236}">
                  <a16:creationId xmlns:a16="http://schemas.microsoft.com/office/drawing/2014/main" id="{34529603-F556-4A55-B50B-7C7C15E858DA}"/>
                </a:ext>
              </a:extLst>
            </p:cNvPr>
            <p:cNvSpPr>
              <a:spLocks noChangeAspect="1"/>
            </p:cNvSpPr>
            <p:nvPr/>
          </p:nvSpPr>
          <p:spPr bwMode="gray">
            <a:xfrm rot="5400000">
              <a:off x="2324300" y="3500244"/>
              <a:ext cx="373767" cy="323692"/>
            </a:xfrm>
            <a:prstGeom prst="hexagon">
              <a:avLst>
                <a:gd name="adj" fmla="val 28868"/>
                <a:gd name="vf" fmla="val 115470"/>
              </a:avLst>
            </a:prstGeom>
            <a:solidFill>
              <a:schemeClr val="accent2">
                <a:lumMod val="20000"/>
                <a:lumOff val="80000"/>
                <a:alpha val="5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03" name="Hexagon 102">
              <a:extLst>
                <a:ext uri="{FF2B5EF4-FFF2-40B4-BE49-F238E27FC236}">
                  <a16:creationId xmlns:a16="http://schemas.microsoft.com/office/drawing/2014/main" id="{5A5CBAB1-2D77-41D7-B2C0-EEE4053A2C1F}"/>
                </a:ext>
              </a:extLst>
            </p:cNvPr>
            <p:cNvSpPr>
              <a:spLocks noChangeAspect="1"/>
            </p:cNvSpPr>
            <p:nvPr/>
          </p:nvSpPr>
          <p:spPr bwMode="gray">
            <a:xfrm rot="5400000">
              <a:off x="2681980" y="3500244"/>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04" name="Hexagon 103">
              <a:extLst>
                <a:ext uri="{FF2B5EF4-FFF2-40B4-BE49-F238E27FC236}">
                  <a16:creationId xmlns:a16="http://schemas.microsoft.com/office/drawing/2014/main" id="{72B90309-E67E-45DE-A75F-F3503DE16035}"/>
                </a:ext>
              </a:extLst>
            </p:cNvPr>
            <p:cNvSpPr>
              <a:spLocks noChangeAspect="1"/>
            </p:cNvSpPr>
            <p:nvPr/>
          </p:nvSpPr>
          <p:spPr bwMode="gray">
            <a:xfrm rot="5400000">
              <a:off x="3039660" y="3500244"/>
              <a:ext cx="373766"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05" name="Hexagon 104">
              <a:extLst>
                <a:ext uri="{FF2B5EF4-FFF2-40B4-BE49-F238E27FC236}">
                  <a16:creationId xmlns:a16="http://schemas.microsoft.com/office/drawing/2014/main" id="{D2F23653-6B21-47D9-9385-E466BD239C0C}"/>
                </a:ext>
              </a:extLst>
            </p:cNvPr>
            <p:cNvSpPr>
              <a:spLocks noChangeAspect="1"/>
            </p:cNvSpPr>
            <p:nvPr/>
          </p:nvSpPr>
          <p:spPr bwMode="gray">
            <a:xfrm rot="5400000">
              <a:off x="3397338" y="3500244"/>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06" name="Hexagon 105">
              <a:extLst>
                <a:ext uri="{FF2B5EF4-FFF2-40B4-BE49-F238E27FC236}">
                  <a16:creationId xmlns:a16="http://schemas.microsoft.com/office/drawing/2014/main" id="{A6700E8C-B576-4565-84B1-843008F74230}"/>
                </a:ext>
              </a:extLst>
            </p:cNvPr>
            <p:cNvSpPr>
              <a:spLocks noChangeAspect="1"/>
            </p:cNvSpPr>
            <p:nvPr/>
          </p:nvSpPr>
          <p:spPr bwMode="gray">
            <a:xfrm rot="5400000">
              <a:off x="3755018" y="3500244"/>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07" name="Hexagon 106">
              <a:extLst>
                <a:ext uri="{FF2B5EF4-FFF2-40B4-BE49-F238E27FC236}">
                  <a16:creationId xmlns:a16="http://schemas.microsoft.com/office/drawing/2014/main" id="{C09EB6F3-84C2-45AD-AA79-4D231B278728}"/>
                </a:ext>
              </a:extLst>
            </p:cNvPr>
            <p:cNvSpPr>
              <a:spLocks noChangeAspect="1"/>
            </p:cNvSpPr>
            <p:nvPr/>
          </p:nvSpPr>
          <p:spPr bwMode="gray">
            <a:xfrm rot="5400000">
              <a:off x="4112698" y="3500244"/>
              <a:ext cx="373767" cy="323692"/>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08" name="Hexagon 107">
              <a:extLst>
                <a:ext uri="{FF2B5EF4-FFF2-40B4-BE49-F238E27FC236}">
                  <a16:creationId xmlns:a16="http://schemas.microsoft.com/office/drawing/2014/main" id="{5A46E26F-95EE-4414-B9A1-C8F21B67C673}"/>
                </a:ext>
              </a:extLst>
            </p:cNvPr>
            <p:cNvSpPr>
              <a:spLocks noChangeAspect="1"/>
            </p:cNvSpPr>
            <p:nvPr/>
          </p:nvSpPr>
          <p:spPr bwMode="gray">
            <a:xfrm rot="5400000">
              <a:off x="4470376" y="3500244"/>
              <a:ext cx="373767" cy="323692"/>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09" name="Hexagon 108">
              <a:extLst>
                <a:ext uri="{FF2B5EF4-FFF2-40B4-BE49-F238E27FC236}">
                  <a16:creationId xmlns:a16="http://schemas.microsoft.com/office/drawing/2014/main" id="{7BC8782F-1BEB-4ACA-9185-6F798DBC3126}"/>
                </a:ext>
              </a:extLst>
            </p:cNvPr>
            <p:cNvSpPr>
              <a:spLocks noChangeAspect="1"/>
            </p:cNvSpPr>
            <p:nvPr/>
          </p:nvSpPr>
          <p:spPr bwMode="gray">
            <a:xfrm rot="5400000">
              <a:off x="4828056" y="3500244"/>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10" name="Hexagon 109">
              <a:extLst>
                <a:ext uri="{FF2B5EF4-FFF2-40B4-BE49-F238E27FC236}">
                  <a16:creationId xmlns:a16="http://schemas.microsoft.com/office/drawing/2014/main" id="{E1660561-BF13-4540-BECA-00C246FC3E12}"/>
                </a:ext>
              </a:extLst>
            </p:cNvPr>
            <p:cNvSpPr>
              <a:spLocks noChangeAspect="1"/>
            </p:cNvSpPr>
            <p:nvPr/>
          </p:nvSpPr>
          <p:spPr bwMode="gray">
            <a:xfrm rot="5400000">
              <a:off x="5543414" y="3500244"/>
              <a:ext cx="373767" cy="323692"/>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11" name="Hexagon 110">
              <a:extLst>
                <a:ext uri="{FF2B5EF4-FFF2-40B4-BE49-F238E27FC236}">
                  <a16:creationId xmlns:a16="http://schemas.microsoft.com/office/drawing/2014/main" id="{0632CC5B-16C4-4469-A3E9-FC0BA66F3271}"/>
                </a:ext>
              </a:extLst>
            </p:cNvPr>
            <p:cNvSpPr>
              <a:spLocks noChangeAspect="1"/>
            </p:cNvSpPr>
            <p:nvPr/>
          </p:nvSpPr>
          <p:spPr bwMode="gray">
            <a:xfrm rot="5400000">
              <a:off x="5901094" y="3500244"/>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12" name="Hexagon 111">
              <a:extLst>
                <a:ext uri="{FF2B5EF4-FFF2-40B4-BE49-F238E27FC236}">
                  <a16:creationId xmlns:a16="http://schemas.microsoft.com/office/drawing/2014/main" id="{BF58C0B3-1A67-4307-B450-FA5085B69936}"/>
                </a:ext>
              </a:extLst>
            </p:cNvPr>
            <p:cNvSpPr>
              <a:spLocks noChangeAspect="1"/>
            </p:cNvSpPr>
            <p:nvPr/>
          </p:nvSpPr>
          <p:spPr bwMode="gray">
            <a:xfrm rot="5400000">
              <a:off x="6258774" y="3500244"/>
              <a:ext cx="373766"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13" name="Hexagon 112">
              <a:extLst>
                <a:ext uri="{FF2B5EF4-FFF2-40B4-BE49-F238E27FC236}">
                  <a16:creationId xmlns:a16="http://schemas.microsoft.com/office/drawing/2014/main" id="{FED6291B-1BFE-4173-B4F7-672284AE5EED}"/>
                </a:ext>
              </a:extLst>
            </p:cNvPr>
            <p:cNvSpPr>
              <a:spLocks noChangeAspect="1"/>
            </p:cNvSpPr>
            <p:nvPr/>
          </p:nvSpPr>
          <p:spPr bwMode="gray">
            <a:xfrm rot="5400000">
              <a:off x="6616452" y="3500244"/>
              <a:ext cx="373767" cy="323692"/>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14" name="Hexagon 113">
              <a:extLst>
                <a:ext uri="{FF2B5EF4-FFF2-40B4-BE49-F238E27FC236}">
                  <a16:creationId xmlns:a16="http://schemas.microsoft.com/office/drawing/2014/main" id="{F84A3E77-CCC2-46B5-8137-6ACB1F9F7DF5}"/>
                </a:ext>
              </a:extLst>
            </p:cNvPr>
            <p:cNvSpPr>
              <a:spLocks noChangeAspect="1"/>
            </p:cNvSpPr>
            <p:nvPr/>
          </p:nvSpPr>
          <p:spPr bwMode="gray">
            <a:xfrm rot="5400000">
              <a:off x="6974132" y="3500244"/>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15" name="Hexagon 114">
              <a:extLst>
                <a:ext uri="{FF2B5EF4-FFF2-40B4-BE49-F238E27FC236}">
                  <a16:creationId xmlns:a16="http://schemas.microsoft.com/office/drawing/2014/main" id="{9F7792BA-ECF3-4810-98B9-42AE095B00A0}"/>
                </a:ext>
              </a:extLst>
            </p:cNvPr>
            <p:cNvSpPr>
              <a:spLocks noChangeAspect="1"/>
            </p:cNvSpPr>
            <p:nvPr/>
          </p:nvSpPr>
          <p:spPr bwMode="gray">
            <a:xfrm rot="5400000">
              <a:off x="7331811" y="3500244"/>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16" name="Hexagon 115">
              <a:extLst>
                <a:ext uri="{FF2B5EF4-FFF2-40B4-BE49-F238E27FC236}">
                  <a16:creationId xmlns:a16="http://schemas.microsoft.com/office/drawing/2014/main" id="{0CAC47DD-D182-4AA7-8A70-1F681CCFD9C0}"/>
                </a:ext>
              </a:extLst>
            </p:cNvPr>
            <p:cNvSpPr>
              <a:spLocks noChangeAspect="1"/>
            </p:cNvSpPr>
            <p:nvPr/>
          </p:nvSpPr>
          <p:spPr bwMode="gray">
            <a:xfrm rot="5400000">
              <a:off x="7689490" y="3500244"/>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17" name="Hexagon 116">
              <a:extLst>
                <a:ext uri="{FF2B5EF4-FFF2-40B4-BE49-F238E27FC236}">
                  <a16:creationId xmlns:a16="http://schemas.microsoft.com/office/drawing/2014/main" id="{DD370A3E-19AD-4BAB-BB9F-AE8B16A9BFC1}"/>
                </a:ext>
              </a:extLst>
            </p:cNvPr>
            <p:cNvSpPr>
              <a:spLocks noChangeAspect="1"/>
            </p:cNvSpPr>
            <p:nvPr/>
          </p:nvSpPr>
          <p:spPr bwMode="gray">
            <a:xfrm rot="5400000">
              <a:off x="8047170" y="3500244"/>
              <a:ext cx="373766"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18" name="Hexagon 117">
              <a:extLst>
                <a:ext uri="{FF2B5EF4-FFF2-40B4-BE49-F238E27FC236}">
                  <a16:creationId xmlns:a16="http://schemas.microsoft.com/office/drawing/2014/main" id="{D407921D-9B02-4433-8FF5-18515F5FCBF4}"/>
                </a:ext>
              </a:extLst>
            </p:cNvPr>
            <p:cNvSpPr>
              <a:spLocks noChangeAspect="1"/>
            </p:cNvSpPr>
            <p:nvPr/>
          </p:nvSpPr>
          <p:spPr bwMode="gray">
            <a:xfrm rot="5400000">
              <a:off x="8404849" y="3500244"/>
              <a:ext cx="373767" cy="323692"/>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19" name="Hexagon 118">
              <a:extLst>
                <a:ext uri="{FF2B5EF4-FFF2-40B4-BE49-F238E27FC236}">
                  <a16:creationId xmlns:a16="http://schemas.microsoft.com/office/drawing/2014/main" id="{4BDBF248-1B2F-4AC6-BA70-48A2AEFE126C}"/>
                </a:ext>
              </a:extLst>
            </p:cNvPr>
            <p:cNvSpPr>
              <a:spLocks noChangeAspect="1"/>
            </p:cNvSpPr>
            <p:nvPr/>
          </p:nvSpPr>
          <p:spPr bwMode="gray">
            <a:xfrm rot="5400000">
              <a:off x="8762530" y="3500244"/>
              <a:ext cx="373767" cy="323692"/>
            </a:xfrm>
            <a:prstGeom prst="hexagon">
              <a:avLst>
                <a:gd name="adj" fmla="val 28868"/>
                <a:gd name="vf" fmla="val 115470"/>
              </a:avLst>
            </a:prstGeom>
            <a:solidFill>
              <a:schemeClr val="accent3">
                <a:lumMod val="20000"/>
                <a:lumOff val="80000"/>
                <a:alpha val="44000"/>
              </a:schemeClr>
            </a:solid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20" name="Hexagon 119">
              <a:extLst>
                <a:ext uri="{FF2B5EF4-FFF2-40B4-BE49-F238E27FC236}">
                  <a16:creationId xmlns:a16="http://schemas.microsoft.com/office/drawing/2014/main" id="{3FD20675-3858-4BC6-978E-A2A9C2097893}"/>
                </a:ext>
              </a:extLst>
            </p:cNvPr>
            <p:cNvSpPr>
              <a:spLocks noChangeAspect="1"/>
            </p:cNvSpPr>
            <p:nvPr/>
          </p:nvSpPr>
          <p:spPr bwMode="gray">
            <a:xfrm rot="5400000">
              <a:off x="9120208" y="3500244"/>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21" name="Hexagon 120">
              <a:extLst>
                <a:ext uri="{FF2B5EF4-FFF2-40B4-BE49-F238E27FC236}">
                  <a16:creationId xmlns:a16="http://schemas.microsoft.com/office/drawing/2014/main" id="{685F092E-800C-433B-9FE1-167B9E2E7EAE}"/>
                </a:ext>
              </a:extLst>
            </p:cNvPr>
            <p:cNvSpPr>
              <a:spLocks noChangeAspect="1"/>
            </p:cNvSpPr>
            <p:nvPr/>
          </p:nvSpPr>
          <p:spPr bwMode="gray">
            <a:xfrm rot="5400000">
              <a:off x="9477888" y="3500244"/>
              <a:ext cx="373767" cy="323692"/>
            </a:xfrm>
            <a:prstGeom prst="hexagon">
              <a:avLst>
                <a:gd name="adj" fmla="val 28868"/>
                <a:gd name="vf" fmla="val 115470"/>
              </a:avLst>
            </a:prstGeom>
            <a:solidFill>
              <a:schemeClr val="accent3">
                <a:lumMod val="20000"/>
                <a:lumOff val="80000"/>
                <a:alpha val="44000"/>
              </a:schemeClr>
            </a:solid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22" name="Hexagon 121">
              <a:extLst>
                <a:ext uri="{FF2B5EF4-FFF2-40B4-BE49-F238E27FC236}">
                  <a16:creationId xmlns:a16="http://schemas.microsoft.com/office/drawing/2014/main" id="{CB0CBF8F-6A13-4C91-8CB4-7C1137F8D827}"/>
                </a:ext>
              </a:extLst>
            </p:cNvPr>
            <p:cNvSpPr>
              <a:spLocks noChangeAspect="1"/>
            </p:cNvSpPr>
            <p:nvPr/>
          </p:nvSpPr>
          <p:spPr bwMode="gray">
            <a:xfrm rot="5400000">
              <a:off x="9835566" y="3500244"/>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23" name="Hexagon 122">
              <a:extLst>
                <a:ext uri="{FF2B5EF4-FFF2-40B4-BE49-F238E27FC236}">
                  <a16:creationId xmlns:a16="http://schemas.microsoft.com/office/drawing/2014/main" id="{E4B9F4A6-43F5-482B-AFEE-17DAEAD4C72E}"/>
                </a:ext>
              </a:extLst>
            </p:cNvPr>
            <p:cNvSpPr>
              <a:spLocks noChangeAspect="1"/>
            </p:cNvSpPr>
            <p:nvPr/>
          </p:nvSpPr>
          <p:spPr bwMode="gray">
            <a:xfrm rot="5400000">
              <a:off x="1430103"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24" name="Hexagon 123">
              <a:extLst>
                <a:ext uri="{FF2B5EF4-FFF2-40B4-BE49-F238E27FC236}">
                  <a16:creationId xmlns:a16="http://schemas.microsoft.com/office/drawing/2014/main" id="{CE14F73F-206C-42A4-B03E-2802397A19D8}"/>
                </a:ext>
              </a:extLst>
            </p:cNvPr>
            <p:cNvSpPr>
              <a:spLocks noChangeAspect="1"/>
            </p:cNvSpPr>
            <p:nvPr/>
          </p:nvSpPr>
          <p:spPr bwMode="gray">
            <a:xfrm rot="5400000">
              <a:off x="1787781" y="3810004"/>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25" name="Hexagon 124">
              <a:extLst>
                <a:ext uri="{FF2B5EF4-FFF2-40B4-BE49-F238E27FC236}">
                  <a16:creationId xmlns:a16="http://schemas.microsoft.com/office/drawing/2014/main" id="{436869AD-F370-43C1-A630-D46EF08360DD}"/>
                </a:ext>
              </a:extLst>
            </p:cNvPr>
            <p:cNvSpPr>
              <a:spLocks noChangeAspect="1"/>
            </p:cNvSpPr>
            <p:nvPr/>
          </p:nvSpPr>
          <p:spPr bwMode="gray">
            <a:xfrm rot="5400000">
              <a:off x="2145461"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26" name="Hexagon 125">
              <a:extLst>
                <a:ext uri="{FF2B5EF4-FFF2-40B4-BE49-F238E27FC236}">
                  <a16:creationId xmlns:a16="http://schemas.microsoft.com/office/drawing/2014/main" id="{F409DC6D-3073-405D-A26E-66847815FDCD}"/>
                </a:ext>
              </a:extLst>
            </p:cNvPr>
            <p:cNvSpPr>
              <a:spLocks noChangeAspect="1"/>
            </p:cNvSpPr>
            <p:nvPr/>
          </p:nvSpPr>
          <p:spPr bwMode="gray">
            <a:xfrm rot="5400000">
              <a:off x="2503141"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27" name="Hexagon 126">
              <a:extLst>
                <a:ext uri="{FF2B5EF4-FFF2-40B4-BE49-F238E27FC236}">
                  <a16:creationId xmlns:a16="http://schemas.microsoft.com/office/drawing/2014/main" id="{25619D9E-6FB2-4E3A-8DF7-DBB9328A5EF6}"/>
                </a:ext>
              </a:extLst>
            </p:cNvPr>
            <p:cNvSpPr>
              <a:spLocks noChangeAspect="1"/>
            </p:cNvSpPr>
            <p:nvPr/>
          </p:nvSpPr>
          <p:spPr bwMode="gray">
            <a:xfrm rot="5400000">
              <a:off x="2860819"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28" name="Hexagon 127">
              <a:extLst>
                <a:ext uri="{FF2B5EF4-FFF2-40B4-BE49-F238E27FC236}">
                  <a16:creationId xmlns:a16="http://schemas.microsoft.com/office/drawing/2014/main" id="{9ED35F94-9AB6-4046-BFE3-2F388F1B6016}"/>
                </a:ext>
              </a:extLst>
            </p:cNvPr>
            <p:cNvSpPr>
              <a:spLocks noChangeAspect="1"/>
            </p:cNvSpPr>
            <p:nvPr/>
          </p:nvSpPr>
          <p:spPr bwMode="gray">
            <a:xfrm rot="5400000">
              <a:off x="3218499"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29" name="Hexagon 128">
              <a:extLst>
                <a:ext uri="{FF2B5EF4-FFF2-40B4-BE49-F238E27FC236}">
                  <a16:creationId xmlns:a16="http://schemas.microsoft.com/office/drawing/2014/main" id="{54381AE7-EDB3-4D9B-894C-E191DAD20A3C}"/>
                </a:ext>
              </a:extLst>
            </p:cNvPr>
            <p:cNvSpPr>
              <a:spLocks noChangeAspect="1"/>
            </p:cNvSpPr>
            <p:nvPr/>
          </p:nvSpPr>
          <p:spPr bwMode="gray">
            <a:xfrm rot="5400000">
              <a:off x="3576179" y="3810004"/>
              <a:ext cx="373767" cy="323691"/>
            </a:xfrm>
            <a:prstGeom prst="hexagon">
              <a:avLst>
                <a:gd name="adj" fmla="val 28868"/>
                <a:gd name="vf" fmla="val 115470"/>
              </a:avLst>
            </a:prstGeom>
            <a:solidFill>
              <a:schemeClr val="accent2">
                <a:lumMod val="20000"/>
                <a:lumOff val="80000"/>
                <a:alpha val="5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30" name="Hexagon 129">
              <a:extLst>
                <a:ext uri="{FF2B5EF4-FFF2-40B4-BE49-F238E27FC236}">
                  <a16:creationId xmlns:a16="http://schemas.microsoft.com/office/drawing/2014/main" id="{CADFE652-8826-450A-9C81-37136CB6968E}"/>
                </a:ext>
              </a:extLst>
            </p:cNvPr>
            <p:cNvSpPr>
              <a:spLocks noChangeAspect="1"/>
            </p:cNvSpPr>
            <p:nvPr/>
          </p:nvSpPr>
          <p:spPr bwMode="gray">
            <a:xfrm rot="5400000">
              <a:off x="3933857" y="3810004"/>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31" name="Hexagon 130">
              <a:extLst>
                <a:ext uri="{FF2B5EF4-FFF2-40B4-BE49-F238E27FC236}">
                  <a16:creationId xmlns:a16="http://schemas.microsoft.com/office/drawing/2014/main" id="{D5225B7D-7F5E-4724-8CA5-46FBB8F84F0F}"/>
                </a:ext>
              </a:extLst>
            </p:cNvPr>
            <p:cNvSpPr>
              <a:spLocks noChangeAspect="1"/>
            </p:cNvSpPr>
            <p:nvPr/>
          </p:nvSpPr>
          <p:spPr bwMode="gray">
            <a:xfrm rot="5400000">
              <a:off x="4291537"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32" name="Hexagon 131">
              <a:extLst>
                <a:ext uri="{FF2B5EF4-FFF2-40B4-BE49-F238E27FC236}">
                  <a16:creationId xmlns:a16="http://schemas.microsoft.com/office/drawing/2014/main" id="{AA3CFEEB-820A-4ED7-AF8C-D729C22BE99D}"/>
                </a:ext>
              </a:extLst>
            </p:cNvPr>
            <p:cNvSpPr>
              <a:spLocks noChangeAspect="1"/>
            </p:cNvSpPr>
            <p:nvPr/>
          </p:nvSpPr>
          <p:spPr bwMode="gray">
            <a:xfrm rot="5400000">
              <a:off x="4649217" y="3810004"/>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33" name="Hexagon 132">
              <a:extLst>
                <a:ext uri="{FF2B5EF4-FFF2-40B4-BE49-F238E27FC236}">
                  <a16:creationId xmlns:a16="http://schemas.microsoft.com/office/drawing/2014/main" id="{E69D9ED5-9208-45EF-9882-2A65CB2AAB80}"/>
                </a:ext>
              </a:extLst>
            </p:cNvPr>
            <p:cNvSpPr>
              <a:spLocks noChangeAspect="1"/>
            </p:cNvSpPr>
            <p:nvPr/>
          </p:nvSpPr>
          <p:spPr bwMode="gray">
            <a:xfrm rot="5400000">
              <a:off x="5006895" y="3810004"/>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34" name="Hexagon 133">
              <a:extLst>
                <a:ext uri="{FF2B5EF4-FFF2-40B4-BE49-F238E27FC236}">
                  <a16:creationId xmlns:a16="http://schemas.microsoft.com/office/drawing/2014/main" id="{C05E2594-0C96-4BEA-873F-71310AC7C6B2}"/>
                </a:ext>
              </a:extLst>
            </p:cNvPr>
            <p:cNvSpPr>
              <a:spLocks noChangeAspect="1"/>
            </p:cNvSpPr>
            <p:nvPr/>
          </p:nvSpPr>
          <p:spPr bwMode="gray">
            <a:xfrm rot="5400000">
              <a:off x="5364575" y="3810004"/>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35" name="Hexagon 134">
              <a:extLst>
                <a:ext uri="{FF2B5EF4-FFF2-40B4-BE49-F238E27FC236}">
                  <a16:creationId xmlns:a16="http://schemas.microsoft.com/office/drawing/2014/main" id="{8464B082-970A-4F69-950F-39E34BE9BF03}"/>
                </a:ext>
              </a:extLst>
            </p:cNvPr>
            <p:cNvSpPr>
              <a:spLocks noChangeAspect="1"/>
            </p:cNvSpPr>
            <p:nvPr/>
          </p:nvSpPr>
          <p:spPr bwMode="gray">
            <a:xfrm rot="5400000">
              <a:off x="5722254" y="3810004"/>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36" name="Hexagon 135">
              <a:extLst>
                <a:ext uri="{FF2B5EF4-FFF2-40B4-BE49-F238E27FC236}">
                  <a16:creationId xmlns:a16="http://schemas.microsoft.com/office/drawing/2014/main" id="{838EC0D5-D4EA-4516-86E0-DA9544B1EA77}"/>
                </a:ext>
              </a:extLst>
            </p:cNvPr>
            <p:cNvSpPr>
              <a:spLocks noChangeAspect="1"/>
            </p:cNvSpPr>
            <p:nvPr/>
          </p:nvSpPr>
          <p:spPr bwMode="gray">
            <a:xfrm rot="5400000">
              <a:off x="6079933"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37" name="Hexagon 136">
              <a:extLst>
                <a:ext uri="{FF2B5EF4-FFF2-40B4-BE49-F238E27FC236}">
                  <a16:creationId xmlns:a16="http://schemas.microsoft.com/office/drawing/2014/main" id="{FFCAF9B8-5C6C-4E4C-9672-8C42EB2CD171}"/>
                </a:ext>
              </a:extLst>
            </p:cNvPr>
            <p:cNvSpPr>
              <a:spLocks noChangeAspect="1"/>
            </p:cNvSpPr>
            <p:nvPr/>
          </p:nvSpPr>
          <p:spPr bwMode="gray">
            <a:xfrm rot="5400000">
              <a:off x="6437613" y="3810004"/>
              <a:ext cx="373766" cy="323691"/>
            </a:xfrm>
            <a:prstGeom prst="hexagon">
              <a:avLst>
                <a:gd name="adj" fmla="val 28868"/>
                <a:gd name="vf" fmla="val 115470"/>
              </a:avLst>
            </a:prstGeom>
            <a:solidFill>
              <a:schemeClr val="accent4">
                <a:alpha val="9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38" name="Hexagon 137">
              <a:extLst>
                <a:ext uri="{FF2B5EF4-FFF2-40B4-BE49-F238E27FC236}">
                  <a16:creationId xmlns:a16="http://schemas.microsoft.com/office/drawing/2014/main" id="{16AA0DCB-F7D9-493B-90E4-A76F11D044FC}"/>
                </a:ext>
              </a:extLst>
            </p:cNvPr>
            <p:cNvSpPr>
              <a:spLocks noChangeAspect="1"/>
            </p:cNvSpPr>
            <p:nvPr/>
          </p:nvSpPr>
          <p:spPr bwMode="gray">
            <a:xfrm rot="5400000">
              <a:off x="6795292" y="3810004"/>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39" name="Hexagon 138">
              <a:extLst>
                <a:ext uri="{FF2B5EF4-FFF2-40B4-BE49-F238E27FC236}">
                  <a16:creationId xmlns:a16="http://schemas.microsoft.com/office/drawing/2014/main" id="{E3C75386-03A8-4CCD-A397-5474BE396222}"/>
                </a:ext>
              </a:extLst>
            </p:cNvPr>
            <p:cNvSpPr>
              <a:spLocks noChangeAspect="1"/>
            </p:cNvSpPr>
            <p:nvPr/>
          </p:nvSpPr>
          <p:spPr bwMode="gray">
            <a:xfrm rot="5400000">
              <a:off x="7152971" y="3810004"/>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40" name="Hexagon 139">
              <a:extLst>
                <a:ext uri="{FF2B5EF4-FFF2-40B4-BE49-F238E27FC236}">
                  <a16:creationId xmlns:a16="http://schemas.microsoft.com/office/drawing/2014/main" id="{82F7D507-CC82-40C9-95CB-524479C9EA4E}"/>
                </a:ext>
              </a:extLst>
            </p:cNvPr>
            <p:cNvSpPr>
              <a:spLocks noChangeAspect="1"/>
            </p:cNvSpPr>
            <p:nvPr/>
          </p:nvSpPr>
          <p:spPr bwMode="gray">
            <a:xfrm rot="5400000">
              <a:off x="7510651" y="3810004"/>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41" name="Hexagon 140">
              <a:extLst>
                <a:ext uri="{FF2B5EF4-FFF2-40B4-BE49-F238E27FC236}">
                  <a16:creationId xmlns:a16="http://schemas.microsoft.com/office/drawing/2014/main" id="{7279A0BA-C85A-4976-A569-35520A1B9C20}"/>
                </a:ext>
              </a:extLst>
            </p:cNvPr>
            <p:cNvSpPr>
              <a:spLocks noChangeAspect="1"/>
            </p:cNvSpPr>
            <p:nvPr/>
          </p:nvSpPr>
          <p:spPr bwMode="gray">
            <a:xfrm rot="5400000">
              <a:off x="7868330" y="3810004"/>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42" name="Hexagon 141">
              <a:extLst>
                <a:ext uri="{FF2B5EF4-FFF2-40B4-BE49-F238E27FC236}">
                  <a16:creationId xmlns:a16="http://schemas.microsoft.com/office/drawing/2014/main" id="{689A9800-963D-4F50-966E-3C860F7D6DD8}"/>
                </a:ext>
              </a:extLst>
            </p:cNvPr>
            <p:cNvSpPr>
              <a:spLocks noChangeAspect="1"/>
            </p:cNvSpPr>
            <p:nvPr/>
          </p:nvSpPr>
          <p:spPr bwMode="gray">
            <a:xfrm rot="5400000">
              <a:off x="8226009" y="3810004"/>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43" name="Hexagon 142">
              <a:extLst>
                <a:ext uri="{FF2B5EF4-FFF2-40B4-BE49-F238E27FC236}">
                  <a16:creationId xmlns:a16="http://schemas.microsoft.com/office/drawing/2014/main" id="{2542F8E5-94D7-4C1E-9D4C-23B35D30B49F}"/>
                </a:ext>
              </a:extLst>
            </p:cNvPr>
            <p:cNvSpPr>
              <a:spLocks noChangeAspect="1"/>
            </p:cNvSpPr>
            <p:nvPr/>
          </p:nvSpPr>
          <p:spPr bwMode="gray">
            <a:xfrm rot="5400000">
              <a:off x="8583689" y="3810004"/>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44" name="Hexagon 143">
              <a:extLst>
                <a:ext uri="{FF2B5EF4-FFF2-40B4-BE49-F238E27FC236}">
                  <a16:creationId xmlns:a16="http://schemas.microsoft.com/office/drawing/2014/main" id="{48FE9157-E255-4CC8-BDBF-0B311D38DA00}"/>
                </a:ext>
              </a:extLst>
            </p:cNvPr>
            <p:cNvSpPr>
              <a:spLocks noChangeAspect="1"/>
            </p:cNvSpPr>
            <p:nvPr/>
          </p:nvSpPr>
          <p:spPr bwMode="gray">
            <a:xfrm rot="5400000">
              <a:off x="8941369" y="3810004"/>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45" name="Hexagon 144">
              <a:extLst>
                <a:ext uri="{FF2B5EF4-FFF2-40B4-BE49-F238E27FC236}">
                  <a16:creationId xmlns:a16="http://schemas.microsoft.com/office/drawing/2014/main" id="{28689809-6F58-4A9B-9AE5-18B45C267787}"/>
                </a:ext>
              </a:extLst>
            </p:cNvPr>
            <p:cNvSpPr>
              <a:spLocks noChangeAspect="1"/>
            </p:cNvSpPr>
            <p:nvPr/>
          </p:nvSpPr>
          <p:spPr bwMode="gray">
            <a:xfrm rot="5400000">
              <a:off x="9299047" y="3810004"/>
              <a:ext cx="373768"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46" name="Hexagon 145">
              <a:extLst>
                <a:ext uri="{FF2B5EF4-FFF2-40B4-BE49-F238E27FC236}">
                  <a16:creationId xmlns:a16="http://schemas.microsoft.com/office/drawing/2014/main" id="{272F8AE6-FDF2-49C3-88A0-CD9A307FA560}"/>
                </a:ext>
              </a:extLst>
            </p:cNvPr>
            <p:cNvSpPr>
              <a:spLocks noChangeAspect="1"/>
            </p:cNvSpPr>
            <p:nvPr/>
          </p:nvSpPr>
          <p:spPr bwMode="gray">
            <a:xfrm rot="5400000">
              <a:off x="9656727" y="3810004"/>
              <a:ext cx="373768"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47" name="Hexagon 146">
              <a:extLst>
                <a:ext uri="{FF2B5EF4-FFF2-40B4-BE49-F238E27FC236}">
                  <a16:creationId xmlns:a16="http://schemas.microsoft.com/office/drawing/2014/main" id="{30C73CA1-B6E8-4B38-A16C-393239298D33}"/>
                </a:ext>
              </a:extLst>
            </p:cNvPr>
            <p:cNvSpPr>
              <a:spLocks noChangeAspect="1"/>
            </p:cNvSpPr>
            <p:nvPr/>
          </p:nvSpPr>
          <p:spPr bwMode="gray">
            <a:xfrm rot="5400000">
              <a:off x="10014407" y="3810004"/>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48" name="Hexagon 147">
              <a:extLst>
                <a:ext uri="{FF2B5EF4-FFF2-40B4-BE49-F238E27FC236}">
                  <a16:creationId xmlns:a16="http://schemas.microsoft.com/office/drawing/2014/main" id="{78B346AB-ACB9-4B40-A8A6-643C85E80B6D}"/>
                </a:ext>
              </a:extLst>
            </p:cNvPr>
            <p:cNvSpPr>
              <a:spLocks noChangeAspect="1"/>
            </p:cNvSpPr>
            <p:nvPr/>
          </p:nvSpPr>
          <p:spPr bwMode="gray">
            <a:xfrm rot="5400000">
              <a:off x="1251262" y="4119763"/>
              <a:ext cx="373767" cy="323692"/>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49" name="Hexagon 148">
              <a:extLst>
                <a:ext uri="{FF2B5EF4-FFF2-40B4-BE49-F238E27FC236}">
                  <a16:creationId xmlns:a16="http://schemas.microsoft.com/office/drawing/2014/main" id="{F8B58274-77AC-44F9-B0DB-E8BED9E2764E}"/>
                </a:ext>
              </a:extLst>
            </p:cNvPr>
            <p:cNvSpPr>
              <a:spLocks noChangeAspect="1"/>
            </p:cNvSpPr>
            <p:nvPr/>
          </p:nvSpPr>
          <p:spPr bwMode="gray">
            <a:xfrm rot="5400000">
              <a:off x="1608942" y="4119763"/>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0" name="Hexagon 149">
              <a:extLst>
                <a:ext uri="{FF2B5EF4-FFF2-40B4-BE49-F238E27FC236}">
                  <a16:creationId xmlns:a16="http://schemas.microsoft.com/office/drawing/2014/main" id="{96C429C0-28F7-4B4F-BBF2-1D0A74F3A106}"/>
                </a:ext>
              </a:extLst>
            </p:cNvPr>
            <p:cNvSpPr>
              <a:spLocks noChangeAspect="1"/>
            </p:cNvSpPr>
            <p:nvPr/>
          </p:nvSpPr>
          <p:spPr bwMode="gray">
            <a:xfrm rot="5400000">
              <a:off x="1966622" y="4119763"/>
              <a:ext cx="373767"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1" name="Hexagon 150">
              <a:extLst>
                <a:ext uri="{FF2B5EF4-FFF2-40B4-BE49-F238E27FC236}">
                  <a16:creationId xmlns:a16="http://schemas.microsoft.com/office/drawing/2014/main" id="{A6D18BD2-3401-42E7-8063-2A495B8F91B6}"/>
                </a:ext>
              </a:extLst>
            </p:cNvPr>
            <p:cNvSpPr>
              <a:spLocks noChangeAspect="1"/>
            </p:cNvSpPr>
            <p:nvPr/>
          </p:nvSpPr>
          <p:spPr bwMode="gray">
            <a:xfrm rot="5400000">
              <a:off x="2324300" y="4119763"/>
              <a:ext cx="373767" cy="323692"/>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52" name="Hexagon 151">
              <a:extLst>
                <a:ext uri="{FF2B5EF4-FFF2-40B4-BE49-F238E27FC236}">
                  <a16:creationId xmlns:a16="http://schemas.microsoft.com/office/drawing/2014/main" id="{9B3587F1-B644-42C3-99ED-673B8EF4EDDE}"/>
                </a:ext>
              </a:extLst>
            </p:cNvPr>
            <p:cNvSpPr>
              <a:spLocks noChangeAspect="1"/>
            </p:cNvSpPr>
            <p:nvPr/>
          </p:nvSpPr>
          <p:spPr bwMode="gray">
            <a:xfrm rot="5400000">
              <a:off x="2681980" y="4119763"/>
              <a:ext cx="373767" cy="323692"/>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3" name="Hexagon 152">
              <a:extLst>
                <a:ext uri="{FF2B5EF4-FFF2-40B4-BE49-F238E27FC236}">
                  <a16:creationId xmlns:a16="http://schemas.microsoft.com/office/drawing/2014/main" id="{ED4F2762-1EE4-49E2-820A-F3E45EACE7AA}"/>
                </a:ext>
              </a:extLst>
            </p:cNvPr>
            <p:cNvSpPr>
              <a:spLocks noChangeAspect="1"/>
            </p:cNvSpPr>
            <p:nvPr/>
          </p:nvSpPr>
          <p:spPr bwMode="gray">
            <a:xfrm rot="5400000">
              <a:off x="3039660" y="4119763"/>
              <a:ext cx="373766" cy="323692"/>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4" name="Hexagon 153">
              <a:extLst>
                <a:ext uri="{FF2B5EF4-FFF2-40B4-BE49-F238E27FC236}">
                  <a16:creationId xmlns:a16="http://schemas.microsoft.com/office/drawing/2014/main" id="{E7BCD701-F5F8-4E4E-BBDB-F1C614CA8FE7}"/>
                </a:ext>
              </a:extLst>
            </p:cNvPr>
            <p:cNvSpPr>
              <a:spLocks noChangeAspect="1"/>
            </p:cNvSpPr>
            <p:nvPr/>
          </p:nvSpPr>
          <p:spPr bwMode="gray">
            <a:xfrm rot="5400000">
              <a:off x="3397338" y="4119763"/>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5" name="Hexagon 154">
              <a:extLst>
                <a:ext uri="{FF2B5EF4-FFF2-40B4-BE49-F238E27FC236}">
                  <a16:creationId xmlns:a16="http://schemas.microsoft.com/office/drawing/2014/main" id="{B27EA7EF-0678-41D2-AF8C-F34A68877BE7}"/>
                </a:ext>
              </a:extLst>
            </p:cNvPr>
            <p:cNvSpPr>
              <a:spLocks noChangeAspect="1"/>
            </p:cNvSpPr>
            <p:nvPr/>
          </p:nvSpPr>
          <p:spPr bwMode="gray">
            <a:xfrm rot="5400000">
              <a:off x="3755018" y="4119763"/>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6" name="Hexagon 155">
              <a:extLst>
                <a:ext uri="{FF2B5EF4-FFF2-40B4-BE49-F238E27FC236}">
                  <a16:creationId xmlns:a16="http://schemas.microsoft.com/office/drawing/2014/main" id="{2AD909B1-8AB8-4157-BFA3-5A0A37F1738F}"/>
                </a:ext>
              </a:extLst>
            </p:cNvPr>
            <p:cNvSpPr>
              <a:spLocks noChangeAspect="1"/>
            </p:cNvSpPr>
            <p:nvPr/>
          </p:nvSpPr>
          <p:spPr bwMode="gray">
            <a:xfrm rot="5400000">
              <a:off x="4112698" y="4119763"/>
              <a:ext cx="373767" cy="323692"/>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7" name="Hexagon 156">
              <a:extLst>
                <a:ext uri="{FF2B5EF4-FFF2-40B4-BE49-F238E27FC236}">
                  <a16:creationId xmlns:a16="http://schemas.microsoft.com/office/drawing/2014/main" id="{726EFCB0-7123-48A2-ADD6-34F0549F5268}"/>
                </a:ext>
              </a:extLst>
            </p:cNvPr>
            <p:cNvSpPr>
              <a:spLocks noChangeAspect="1"/>
            </p:cNvSpPr>
            <p:nvPr/>
          </p:nvSpPr>
          <p:spPr bwMode="gray">
            <a:xfrm rot="5400000">
              <a:off x="4470376" y="4119763"/>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8" name="Hexagon 157">
              <a:extLst>
                <a:ext uri="{FF2B5EF4-FFF2-40B4-BE49-F238E27FC236}">
                  <a16:creationId xmlns:a16="http://schemas.microsoft.com/office/drawing/2014/main" id="{3EC4E733-AA33-4EE5-9ACB-BFEEDECDC40C}"/>
                </a:ext>
              </a:extLst>
            </p:cNvPr>
            <p:cNvSpPr>
              <a:spLocks noChangeAspect="1"/>
            </p:cNvSpPr>
            <p:nvPr/>
          </p:nvSpPr>
          <p:spPr bwMode="gray">
            <a:xfrm rot="5400000">
              <a:off x="4828056" y="4119763"/>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59" name="Hexagon 158">
              <a:extLst>
                <a:ext uri="{FF2B5EF4-FFF2-40B4-BE49-F238E27FC236}">
                  <a16:creationId xmlns:a16="http://schemas.microsoft.com/office/drawing/2014/main" id="{F2D99251-2E19-43E4-B000-0239BA040B9A}"/>
                </a:ext>
              </a:extLst>
            </p:cNvPr>
            <p:cNvSpPr>
              <a:spLocks noChangeAspect="1"/>
            </p:cNvSpPr>
            <p:nvPr/>
          </p:nvSpPr>
          <p:spPr bwMode="gray">
            <a:xfrm rot="5400000">
              <a:off x="5185735" y="4119763"/>
              <a:ext cx="373767" cy="323692"/>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60" name="Hexagon 159">
              <a:extLst>
                <a:ext uri="{FF2B5EF4-FFF2-40B4-BE49-F238E27FC236}">
                  <a16:creationId xmlns:a16="http://schemas.microsoft.com/office/drawing/2014/main" id="{E76032EA-1866-42D1-8C8D-B00E39C9953B}"/>
                </a:ext>
              </a:extLst>
            </p:cNvPr>
            <p:cNvSpPr>
              <a:spLocks noChangeAspect="1"/>
            </p:cNvSpPr>
            <p:nvPr/>
          </p:nvSpPr>
          <p:spPr bwMode="gray">
            <a:xfrm rot="5400000">
              <a:off x="5543414" y="4119763"/>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61" name="Hexagon 160">
              <a:extLst>
                <a:ext uri="{FF2B5EF4-FFF2-40B4-BE49-F238E27FC236}">
                  <a16:creationId xmlns:a16="http://schemas.microsoft.com/office/drawing/2014/main" id="{A7D562FB-E74E-42F6-A891-25F200F4F66D}"/>
                </a:ext>
              </a:extLst>
            </p:cNvPr>
            <p:cNvSpPr>
              <a:spLocks noChangeAspect="1"/>
            </p:cNvSpPr>
            <p:nvPr/>
          </p:nvSpPr>
          <p:spPr bwMode="gray">
            <a:xfrm rot="5400000">
              <a:off x="5901094" y="4119763"/>
              <a:ext cx="373767" cy="323692"/>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62" name="Hexagon 161">
              <a:extLst>
                <a:ext uri="{FF2B5EF4-FFF2-40B4-BE49-F238E27FC236}">
                  <a16:creationId xmlns:a16="http://schemas.microsoft.com/office/drawing/2014/main" id="{AAABF587-03EA-4B20-BB4D-83BFEB90F192}"/>
                </a:ext>
              </a:extLst>
            </p:cNvPr>
            <p:cNvSpPr>
              <a:spLocks noChangeAspect="1"/>
            </p:cNvSpPr>
            <p:nvPr/>
          </p:nvSpPr>
          <p:spPr bwMode="gray">
            <a:xfrm rot="5400000">
              <a:off x="6258774" y="4119763"/>
              <a:ext cx="373766" cy="323692"/>
            </a:xfrm>
            <a:prstGeom prst="hexagon">
              <a:avLst>
                <a:gd name="adj" fmla="val 28868"/>
                <a:gd name="vf" fmla="val 115470"/>
              </a:avLst>
            </a:prstGeom>
            <a:solidFill>
              <a:schemeClr val="accent4">
                <a:alpha val="9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63" name="Hexagon 162">
              <a:extLst>
                <a:ext uri="{FF2B5EF4-FFF2-40B4-BE49-F238E27FC236}">
                  <a16:creationId xmlns:a16="http://schemas.microsoft.com/office/drawing/2014/main" id="{046504BC-6085-409A-BFE7-95DEDC50754E}"/>
                </a:ext>
              </a:extLst>
            </p:cNvPr>
            <p:cNvSpPr>
              <a:spLocks noChangeAspect="1"/>
            </p:cNvSpPr>
            <p:nvPr/>
          </p:nvSpPr>
          <p:spPr bwMode="gray">
            <a:xfrm rot="5400000">
              <a:off x="6616452" y="4119763"/>
              <a:ext cx="373767" cy="323692"/>
            </a:xfrm>
            <a:prstGeom prst="hexagon">
              <a:avLst>
                <a:gd name="adj" fmla="val 28868"/>
                <a:gd name="vf" fmla="val 115470"/>
              </a:avLst>
            </a:prstGeom>
            <a:solidFill>
              <a:schemeClr val="accent4">
                <a:alpha val="9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64" name="Hexagon 163">
              <a:extLst>
                <a:ext uri="{FF2B5EF4-FFF2-40B4-BE49-F238E27FC236}">
                  <a16:creationId xmlns:a16="http://schemas.microsoft.com/office/drawing/2014/main" id="{D29AA43D-699E-4AFC-A0E0-3267CD94C876}"/>
                </a:ext>
              </a:extLst>
            </p:cNvPr>
            <p:cNvSpPr>
              <a:spLocks noChangeAspect="1"/>
            </p:cNvSpPr>
            <p:nvPr/>
          </p:nvSpPr>
          <p:spPr bwMode="gray">
            <a:xfrm rot="5400000">
              <a:off x="6974132" y="4119763"/>
              <a:ext cx="373767" cy="323692"/>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65" name="Hexagon 164">
              <a:extLst>
                <a:ext uri="{FF2B5EF4-FFF2-40B4-BE49-F238E27FC236}">
                  <a16:creationId xmlns:a16="http://schemas.microsoft.com/office/drawing/2014/main" id="{A7A807FA-8F36-4655-BBA6-1A549DAFAD4E}"/>
                </a:ext>
              </a:extLst>
            </p:cNvPr>
            <p:cNvSpPr>
              <a:spLocks noChangeAspect="1"/>
            </p:cNvSpPr>
            <p:nvPr/>
          </p:nvSpPr>
          <p:spPr bwMode="gray">
            <a:xfrm rot="5400000">
              <a:off x="7331811" y="4119763"/>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66" name="Hexagon 165">
              <a:extLst>
                <a:ext uri="{FF2B5EF4-FFF2-40B4-BE49-F238E27FC236}">
                  <a16:creationId xmlns:a16="http://schemas.microsoft.com/office/drawing/2014/main" id="{45D575B0-0B47-42BC-BBCA-286BAAB1B429}"/>
                </a:ext>
              </a:extLst>
            </p:cNvPr>
            <p:cNvSpPr>
              <a:spLocks noChangeAspect="1"/>
            </p:cNvSpPr>
            <p:nvPr/>
          </p:nvSpPr>
          <p:spPr bwMode="gray">
            <a:xfrm rot="5400000">
              <a:off x="7689490" y="4119763"/>
              <a:ext cx="373767" cy="323692"/>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67" name="Hexagon 166">
              <a:extLst>
                <a:ext uri="{FF2B5EF4-FFF2-40B4-BE49-F238E27FC236}">
                  <a16:creationId xmlns:a16="http://schemas.microsoft.com/office/drawing/2014/main" id="{FC7AF46F-127C-4A06-9F46-62C7814DF6DE}"/>
                </a:ext>
              </a:extLst>
            </p:cNvPr>
            <p:cNvSpPr>
              <a:spLocks noChangeAspect="1"/>
            </p:cNvSpPr>
            <p:nvPr/>
          </p:nvSpPr>
          <p:spPr bwMode="gray">
            <a:xfrm rot="5400000">
              <a:off x="8047170" y="4119763"/>
              <a:ext cx="373766" cy="323692"/>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68" name="Hexagon 167">
              <a:extLst>
                <a:ext uri="{FF2B5EF4-FFF2-40B4-BE49-F238E27FC236}">
                  <a16:creationId xmlns:a16="http://schemas.microsoft.com/office/drawing/2014/main" id="{BA1E8583-FDE0-4A29-8772-7484EE4B675A}"/>
                </a:ext>
              </a:extLst>
            </p:cNvPr>
            <p:cNvSpPr>
              <a:spLocks noChangeAspect="1"/>
            </p:cNvSpPr>
            <p:nvPr/>
          </p:nvSpPr>
          <p:spPr bwMode="gray">
            <a:xfrm rot="5400000">
              <a:off x="8404849" y="4119763"/>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69" name="Hexagon 168">
              <a:extLst>
                <a:ext uri="{FF2B5EF4-FFF2-40B4-BE49-F238E27FC236}">
                  <a16:creationId xmlns:a16="http://schemas.microsoft.com/office/drawing/2014/main" id="{732C09F0-4F97-485D-93A1-EF18E5885F42}"/>
                </a:ext>
              </a:extLst>
            </p:cNvPr>
            <p:cNvSpPr>
              <a:spLocks noChangeAspect="1"/>
            </p:cNvSpPr>
            <p:nvPr/>
          </p:nvSpPr>
          <p:spPr bwMode="gray">
            <a:xfrm rot="5400000">
              <a:off x="8762530" y="4119763"/>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70" name="Hexagon 169">
              <a:extLst>
                <a:ext uri="{FF2B5EF4-FFF2-40B4-BE49-F238E27FC236}">
                  <a16:creationId xmlns:a16="http://schemas.microsoft.com/office/drawing/2014/main" id="{A428BFF0-AE2A-46FE-87CD-515B6412C160}"/>
                </a:ext>
              </a:extLst>
            </p:cNvPr>
            <p:cNvSpPr>
              <a:spLocks noChangeAspect="1"/>
            </p:cNvSpPr>
            <p:nvPr/>
          </p:nvSpPr>
          <p:spPr bwMode="gray">
            <a:xfrm rot="5400000">
              <a:off x="9120208" y="4119763"/>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71" name="Hexagon 170">
              <a:extLst>
                <a:ext uri="{FF2B5EF4-FFF2-40B4-BE49-F238E27FC236}">
                  <a16:creationId xmlns:a16="http://schemas.microsoft.com/office/drawing/2014/main" id="{4C95B321-997A-4D3E-85A7-A3CAB75F8B32}"/>
                </a:ext>
              </a:extLst>
            </p:cNvPr>
            <p:cNvSpPr>
              <a:spLocks noChangeAspect="1"/>
            </p:cNvSpPr>
            <p:nvPr/>
          </p:nvSpPr>
          <p:spPr bwMode="gray">
            <a:xfrm rot="5400000">
              <a:off x="9477888" y="4119763"/>
              <a:ext cx="373767" cy="323692"/>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72" name="Hexagon 171">
              <a:extLst>
                <a:ext uri="{FF2B5EF4-FFF2-40B4-BE49-F238E27FC236}">
                  <a16:creationId xmlns:a16="http://schemas.microsoft.com/office/drawing/2014/main" id="{B28DBEC7-A02B-426E-8F67-0657FBB81129}"/>
                </a:ext>
              </a:extLst>
            </p:cNvPr>
            <p:cNvSpPr>
              <a:spLocks noChangeAspect="1"/>
            </p:cNvSpPr>
            <p:nvPr/>
          </p:nvSpPr>
          <p:spPr bwMode="gray">
            <a:xfrm rot="5400000">
              <a:off x="9835566" y="4119763"/>
              <a:ext cx="373767" cy="323692"/>
            </a:xfrm>
            <a:prstGeom prst="hexagon">
              <a:avLst>
                <a:gd name="adj" fmla="val 28868"/>
                <a:gd name="vf" fmla="val 115470"/>
              </a:avLst>
            </a:prstGeom>
            <a:solidFill>
              <a:schemeClr val="accent3">
                <a:lumMod val="20000"/>
                <a:lumOff val="80000"/>
                <a:alpha val="44000"/>
              </a:schemeClr>
            </a:solid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73" name="Hexagon 172">
              <a:extLst>
                <a:ext uri="{FF2B5EF4-FFF2-40B4-BE49-F238E27FC236}">
                  <a16:creationId xmlns:a16="http://schemas.microsoft.com/office/drawing/2014/main" id="{19599385-5267-4F74-8FE5-D9CFC6B4BC86}"/>
                </a:ext>
              </a:extLst>
            </p:cNvPr>
            <p:cNvSpPr>
              <a:spLocks noChangeAspect="1"/>
            </p:cNvSpPr>
            <p:nvPr/>
          </p:nvSpPr>
          <p:spPr bwMode="gray">
            <a:xfrm rot="5400000">
              <a:off x="1430103" y="44295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74" name="Hexagon 173">
              <a:extLst>
                <a:ext uri="{FF2B5EF4-FFF2-40B4-BE49-F238E27FC236}">
                  <a16:creationId xmlns:a16="http://schemas.microsoft.com/office/drawing/2014/main" id="{8077870E-80EC-4C88-B80B-AD80E8B91C3E}"/>
                </a:ext>
              </a:extLst>
            </p:cNvPr>
            <p:cNvSpPr>
              <a:spLocks noChangeAspect="1"/>
            </p:cNvSpPr>
            <p:nvPr/>
          </p:nvSpPr>
          <p:spPr bwMode="gray">
            <a:xfrm rot="5400000">
              <a:off x="1787781" y="4429523"/>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75" name="Hexagon 174">
              <a:extLst>
                <a:ext uri="{FF2B5EF4-FFF2-40B4-BE49-F238E27FC236}">
                  <a16:creationId xmlns:a16="http://schemas.microsoft.com/office/drawing/2014/main" id="{22776C2E-207A-4F27-B168-6B38C1A70737}"/>
                </a:ext>
              </a:extLst>
            </p:cNvPr>
            <p:cNvSpPr>
              <a:spLocks noChangeAspect="1"/>
            </p:cNvSpPr>
            <p:nvPr/>
          </p:nvSpPr>
          <p:spPr bwMode="gray">
            <a:xfrm rot="5400000">
              <a:off x="2145461" y="4429523"/>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76" name="Hexagon 175">
              <a:extLst>
                <a:ext uri="{FF2B5EF4-FFF2-40B4-BE49-F238E27FC236}">
                  <a16:creationId xmlns:a16="http://schemas.microsoft.com/office/drawing/2014/main" id="{D2C98518-C341-4670-8FCF-006DFE57C5C0}"/>
                </a:ext>
              </a:extLst>
            </p:cNvPr>
            <p:cNvSpPr>
              <a:spLocks noChangeAspect="1"/>
            </p:cNvSpPr>
            <p:nvPr/>
          </p:nvSpPr>
          <p:spPr bwMode="gray">
            <a:xfrm rot="5400000">
              <a:off x="2503141" y="4429523"/>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77" name="Hexagon 176">
              <a:extLst>
                <a:ext uri="{FF2B5EF4-FFF2-40B4-BE49-F238E27FC236}">
                  <a16:creationId xmlns:a16="http://schemas.microsoft.com/office/drawing/2014/main" id="{F0B91473-8A5E-45B4-97A3-85B2B59D770B}"/>
                </a:ext>
              </a:extLst>
            </p:cNvPr>
            <p:cNvSpPr>
              <a:spLocks noChangeAspect="1"/>
            </p:cNvSpPr>
            <p:nvPr/>
          </p:nvSpPr>
          <p:spPr bwMode="gray">
            <a:xfrm rot="5400000">
              <a:off x="2860819" y="4429523"/>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78" name="Hexagon 177">
              <a:extLst>
                <a:ext uri="{FF2B5EF4-FFF2-40B4-BE49-F238E27FC236}">
                  <a16:creationId xmlns:a16="http://schemas.microsoft.com/office/drawing/2014/main" id="{7326AAEB-055E-477F-A480-57B844E38357}"/>
                </a:ext>
              </a:extLst>
            </p:cNvPr>
            <p:cNvSpPr>
              <a:spLocks noChangeAspect="1"/>
            </p:cNvSpPr>
            <p:nvPr/>
          </p:nvSpPr>
          <p:spPr bwMode="gray">
            <a:xfrm rot="5400000">
              <a:off x="3218499" y="4429523"/>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79" name="Hexagon 178">
              <a:extLst>
                <a:ext uri="{FF2B5EF4-FFF2-40B4-BE49-F238E27FC236}">
                  <a16:creationId xmlns:a16="http://schemas.microsoft.com/office/drawing/2014/main" id="{AE53AF8C-6121-4318-802D-4A44629A1ED6}"/>
                </a:ext>
              </a:extLst>
            </p:cNvPr>
            <p:cNvSpPr>
              <a:spLocks noChangeAspect="1"/>
            </p:cNvSpPr>
            <p:nvPr/>
          </p:nvSpPr>
          <p:spPr bwMode="gray">
            <a:xfrm rot="5400000">
              <a:off x="3576179" y="4429523"/>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180" name="Hexagon 179">
              <a:extLst>
                <a:ext uri="{FF2B5EF4-FFF2-40B4-BE49-F238E27FC236}">
                  <a16:creationId xmlns:a16="http://schemas.microsoft.com/office/drawing/2014/main" id="{1F66CE08-8915-467B-BDBA-F655BA45B96C}"/>
                </a:ext>
              </a:extLst>
            </p:cNvPr>
            <p:cNvSpPr>
              <a:spLocks noChangeAspect="1"/>
            </p:cNvSpPr>
            <p:nvPr/>
          </p:nvSpPr>
          <p:spPr bwMode="gray">
            <a:xfrm rot="5400000">
              <a:off x="3933857" y="44295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81" name="Hexagon 180">
              <a:extLst>
                <a:ext uri="{FF2B5EF4-FFF2-40B4-BE49-F238E27FC236}">
                  <a16:creationId xmlns:a16="http://schemas.microsoft.com/office/drawing/2014/main" id="{FFAD5D2C-55B8-4A78-B0F7-528733AB2922}"/>
                </a:ext>
              </a:extLst>
            </p:cNvPr>
            <p:cNvSpPr>
              <a:spLocks noChangeAspect="1"/>
            </p:cNvSpPr>
            <p:nvPr/>
          </p:nvSpPr>
          <p:spPr bwMode="gray">
            <a:xfrm rot="5400000">
              <a:off x="4291537" y="4429523"/>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82" name="Hexagon 181">
              <a:extLst>
                <a:ext uri="{FF2B5EF4-FFF2-40B4-BE49-F238E27FC236}">
                  <a16:creationId xmlns:a16="http://schemas.microsoft.com/office/drawing/2014/main" id="{92F2804E-A5B9-4646-AAF7-EB3FB1C07EC9}"/>
                </a:ext>
              </a:extLst>
            </p:cNvPr>
            <p:cNvSpPr>
              <a:spLocks noChangeAspect="1"/>
            </p:cNvSpPr>
            <p:nvPr/>
          </p:nvSpPr>
          <p:spPr bwMode="gray">
            <a:xfrm rot="5400000">
              <a:off x="4649217" y="4429523"/>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83" name="Hexagon 182">
              <a:extLst>
                <a:ext uri="{FF2B5EF4-FFF2-40B4-BE49-F238E27FC236}">
                  <a16:creationId xmlns:a16="http://schemas.microsoft.com/office/drawing/2014/main" id="{7B47218F-FBE3-4F32-92FD-F6DD8DC644E3}"/>
                </a:ext>
              </a:extLst>
            </p:cNvPr>
            <p:cNvSpPr>
              <a:spLocks noChangeAspect="1"/>
            </p:cNvSpPr>
            <p:nvPr/>
          </p:nvSpPr>
          <p:spPr bwMode="gray">
            <a:xfrm rot="5400000">
              <a:off x="5006895" y="44295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84" name="Hexagon 183">
              <a:extLst>
                <a:ext uri="{FF2B5EF4-FFF2-40B4-BE49-F238E27FC236}">
                  <a16:creationId xmlns:a16="http://schemas.microsoft.com/office/drawing/2014/main" id="{0A51B2B8-675D-466E-ACC2-AEBF18D6574E}"/>
                </a:ext>
              </a:extLst>
            </p:cNvPr>
            <p:cNvSpPr>
              <a:spLocks noChangeAspect="1"/>
            </p:cNvSpPr>
            <p:nvPr/>
          </p:nvSpPr>
          <p:spPr bwMode="gray">
            <a:xfrm rot="5400000">
              <a:off x="5364575" y="4429523"/>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85" name="Hexagon 184">
              <a:extLst>
                <a:ext uri="{FF2B5EF4-FFF2-40B4-BE49-F238E27FC236}">
                  <a16:creationId xmlns:a16="http://schemas.microsoft.com/office/drawing/2014/main" id="{AFED26FF-9D41-443C-9EFF-9D159591A731}"/>
                </a:ext>
              </a:extLst>
            </p:cNvPr>
            <p:cNvSpPr>
              <a:spLocks noChangeAspect="1"/>
            </p:cNvSpPr>
            <p:nvPr/>
          </p:nvSpPr>
          <p:spPr bwMode="gray">
            <a:xfrm rot="5400000">
              <a:off x="5722254" y="4429523"/>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86" name="Hexagon 185">
              <a:extLst>
                <a:ext uri="{FF2B5EF4-FFF2-40B4-BE49-F238E27FC236}">
                  <a16:creationId xmlns:a16="http://schemas.microsoft.com/office/drawing/2014/main" id="{FB91CECC-8D44-49F1-A30B-FE17D451AA34}"/>
                </a:ext>
              </a:extLst>
            </p:cNvPr>
            <p:cNvSpPr>
              <a:spLocks noChangeAspect="1"/>
            </p:cNvSpPr>
            <p:nvPr/>
          </p:nvSpPr>
          <p:spPr bwMode="gray">
            <a:xfrm rot="5400000">
              <a:off x="6079933" y="4429523"/>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87" name="Hexagon 186">
              <a:extLst>
                <a:ext uri="{FF2B5EF4-FFF2-40B4-BE49-F238E27FC236}">
                  <a16:creationId xmlns:a16="http://schemas.microsoft.com/office/drawing/2014/main" id="{6031805C-9CB1-48A1-8112-9259B4FDFD8E}"/>
                </a:ext>
              </a:extLst>
            </p:cNvPr>
            <p:cNvSpPr>
              <a:spLocks noChangeAspect="1"/>
            </p:cNvSpPr>
            <p:nvPr/>
          </p:nvSpPr>
          <p:spPr bwMode="gray">
            <a:xfrm rot="5400000">
              <a:off x="6437613" y="4429523"/>
              <a:ext cx="373766"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88" name="Hexagon 187">
              <a:extLst>
                <a:ext uri="{FF2B5EF4-FFF2-40B4-BE49-F238E27FC236}">
                  <a16:creationId xmlns:a16="http://schemas.microsoft.com/office/drawing/2014/main" id="{2B5A1193-D4F1-4CD8-9F80-49F333F1F029}"/>
                </a:ext>
              </a:extLst>
            </p:cNvPr>
            <p:cNvSpPr>
              <a:spLocks noChangeAspect="1"/>
            </p:cNvSpPr>
            <p:nvPr/>
          </p:nvSpPr>
          <p:spPr bwMode="gray">
            <a:xfrm rot="5400000">
              <a:off x="6795292" y="4429523"/>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89" name="Hexagon 188">
              <a:extLst>
                <a:ext uri="{FF2B5EF4-FFF2-40B4-BE49-F238E27FC236}">
                  <a16:creationId xmlns:a16="http://schemas.microsoft.com/office/drawing/2014/main" id="{14A4AA06-B631-4546-9197-BF13D89FD21A}"/>
                </a:ext>
              </a:extLst>
            </p:cNvPr>
            <p:cNvSpPr>
              <a:spLocks noChangeAspect="1"/>
            </p:cNvSpPr>
            <p:nvPr/>
          </p:nvSpPr>
          <p:spPr bwMode="gray">
            <a:xfrm rot="5400000">
              <a:off x="7152971" y="4429523"/>
              <a:ext cx="373767" cy="323691"/>
            </a:xfrm>
            <a:prstGeom prst="hexagon">
              <a:avLst>
                <a:gd name="adj" fmla="val 28868"/>
                <a:gd name="vf" fmla="val 115470"/>
              </a:avLst>
            </a:prstGeom>
            <a:solidFill>
              <a:schemeClr val="accent4">
                <a:alpha val="36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90" name="Hexagon 189">
              <a:extLst>
                <a:ext uri="{FF2B5EF4-FFF2-40B4-BE49-F238E27FC236}">
                  <a16:creationId xmlns:a16="http://schemas.microsoft.com/office/drawing/2014/main" id="{BE677F7B-E8F5-4839-9C64-592E52407283}"/>
                </a:ext>
              </a:extLst>
            </p:cNvPr>
            <p:cNvSpPr>
              <a:spLocks noChangeAspect="1"/>
            </p:cNvSpPr>
            <p:nvPr/>
          </p:nvSpPr>
          <p:spPr bwMode="gray">
            <a:xfrm rot="5400000">
              <a:off x="7510651" y="4429523"/>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91" name="Hexagon 190">
              <a:extLst>
                <a:ext uri="{FF2B5EF4-FFF2-40B4-BE49-F238E27FC236}">
                  <a16:creationId xmlns:a16="http://schemas.microsoft.com/office/drawing/2014/main" id="{65468E95-0ACC-418D-AEA2-A4AD3C01345D}"/>
                </a:ext>
              </a:extLst>
            </p:cNvPr>
            <p:cNvSpPr>
              <a:spLocks noChangeAspect="1"/>
            </p:cNvSpPr>
            <p:nvPr/>
          </p:nvSpPr>
          <p:spPr bwMode="gray">
            <a:xfrm rot="5400000">
              <a:off x="7868330" y="44295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92" name="Hexagon 191">
              <a:extLst>
                <a:ext uri="{FF2B5EF4-FFF2-40B4-BE49-F238E27FC236}">
                  <a16:creationId xmlns:a16="http://schemas.microsoft.com/office/drawing/2014/main" id="{4D46B7F4-0376-47F3-ABC0-FC7762B09424}"/>
                </a:ext>
              </a:extLst>
            </p:cNvPr>
            <p:cNvSpPr>
              <a:spLocks noChangeAspect="1"/>
            </p:cNvSpPr>
            <p:nvPr/>
          </p:nvSpPr>
          <p:spPr bwMode="gray">
            <a:xfrm rot="5400000">
              <a:off x="8226009" y="44295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93" name="Hexagon 192">
              <a:extLst>
                <a:ext uri="{FF2B5EF4-FFF2-40B4-BE49-F238E27FC236}">
                  <a16:creationId xmlns:a16="http://schemas.microsoft.com/office/drawing/2014/main" id="{A2B9B17B-2915-4A96-B4C3-2D976AF1FDE5}"/>
                </a:ext>
              </a:extLst>
            </p:cNvPr>
            <p:cNvSpPr>
              <a:spLocks noChangeAspect="1"/>
            </p:cNvSpPr>
            <p:nvPr/>
          </p:nvSpPr>
          <p:spPr bwMode="gray">
            <a:xfrm rot="5400000">
              <a:off x="8583689" y="44295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94" name="Hexagon 193">
              <a:extLst>
                <a:ext uri="{FF2B5EF4-FFF2-40B4-BE49-F238E27FC236}">
                  <a16:creationId xmlns:a16="http://schemas.microsoft.com/office/drawing/2014/main" id="{9D7B9A9D-9777-4E8A-BC44-FA61C9D07DBE}"/>
                </a:ext>
              </a:extLst>
            </p:cNvPr>
            <p:cNvSpPr>
              <a:spLocks noChangeAspect="1"/>
            </p:cNvSpPr>
            <p:nvPr/>
          </p:nvSpPr>
          <p:spPr bwMode="gray">
            <a:xfrm rot="5400000">
              <a:off x="8941369" y="4429523"/>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95" name="Hexagon 194">
              <a:extLst>
                <a:ext uri="{FF2B5EF4-FFF2-40B4-BE49-F238E27FC236}">
                  <a16:creationId xmlns:a16="http://schemas.microsoft.com/office/drawing/2014/main" id="{8FE22B05-9633-4A1E-B4DA-F74160F9451C}"/>
                </a:ext>
              </a:extLst>
            </p:cNvPr>
            <p:cNvSpPr>
              <a:spLocks noChangeAspect="1"/>
            </p:cNvSpPr>
            <p:nvPr/>
          </p:nvSpPr>
          <p:spPr bwMode="gray">
            <a:xfrm rot="5400000">
              <a:off x="9299047" y="4429523"/>
              <a:ext cx="373768" cy="323691"/>
            </a:xfrm>
            <a:prstGeom prst="hexagon">
              <a:avLst>
                <a:gd name="adj" fmla="val 28868"/>
                <a:gd name="vf" fmla="val 115470"/>
              </a:avLst>
            </a:prstGeom>
            <a:solidFill>
              <a:schemeClr val="accent3">
                <a:lumMod val="20000"/>
                <a:lumOff val="80000"/>
                <a:alpha val="44000"/>
              </a:schemeClr>
            </a:solid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196" name="Hexagon 195">
              <a:extLst>
                <a:ext uri="{FF2B5EF4-FFF2-40B4-BE49-F238E27FC236}">
                  <a16:creationId xmlns:a16="http://schemas.microsoft.com/office/drawing/2014/main" id="{FDF6D23E-39ED-4D6B-AA98-16E398398BE2}"/>
                </a:ext>
              </a:extLst>
            </p:cNvPr>
            <p:cNvSpPr>
              <a:spLocks noChangeAspect="1"/>
            </p:cNvSpPr>
            <p:nvPr/>
          </p:nvSpPr>
          <p:spPr bwMode="gray">
            <a:xfrm rot="5400000">
              <a:off x="9656727" y="4429523"/>
              <a:ext cx="373768"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97" name="Hexagon 196">
              <a:extLst>
                <a:ext uri="{FF2B5EF4-FFF2-40B4-BE49-F238E27FC236}">
                  <a16:creationId xmlns:a16="http://schemas.microsoft.com/office/drawing/2014/main" id="{E6BE1BDE-55DD-4297-B560-DB03B9203904}"/>
                </a:ext>
              </a:extLst>
            </p:cNvPr>
            <p:cNvSpPr>
              <a:spLocks noChangeAspect="1"/>
            </p:cNvSpPr>
            <p:nvPr/>
          </p:nvSpPr>
          <p:spPr bwMode="gray">
            <a:xfrm rot="5400000">
              <a:off x="10014407" y="4429523"/>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198" name="Овал 23">
              <a:extLst>
                <a:ext uri="{FF2B5EF4-FFF2-40B4-BE49-F238E27FC236}">
                  <a16:creationId xmlns:a16="http://schemas.microsoft.com/office/drawing/2014/main" id="{5941CEEA-15DF-434E-BB25-94B0610AE65C}"/>
                </a:ext>
              </a:extLst>
            </p:cNvPr>
            <p:cNvSpPr/>
            <p:nvPr/>
          </p:nvSpPr>
          <p:spPr>
            <a:xfrm rot="5400000">
              <a:off x="3056834" y="2939236"/>
              <a:ext cx="900000" cy="900000"/>
            </a:xfrm>
            <a:prstGeom prst="hexagon">
              <a:avLst/>
            </a:prstGeom>
            <a:solidFill>
              <a:schemeClr val="accent3">
                <a:lumMod val="20000"/>
                <a:lumOff val="80000"/>
                <a:alpha val="88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813" b="1">
                  <a:solidFill>
                    <a:srgbClr val="003C50"/>
                  </a:solidFill>
                </a:rPr>
                <a:t>Data</a:t>
              </a:r>
            </a:p>
            <a:p>
              <a:pPr algn="ctr"/>
              <a:r>
                <a:rPr lang="en-GB" sz="813" b="1">
                  <a:solidFill>
                    <a:srgbClr val="003C50"/>
                  </a:solidFill>
                </a:rPr>
                <a:t>Collection</a:t>
              </a:r>
            </a:p>
          </p:txBody>
        </p:sp>
        <p:sp>
          <p:nvSpPr>
            <p:cNvPr id="199" name="Овал 25">
              <a:extLst>
                <a:ext uri="{FF2B5EF4-FFF2-40B4-BE49-F238E27FC236}">
                  <a16:creationId xmlns:a16="http://schemas.microsoft.com/office/drawing/2014/main" id="{81B17602-734E-4ABE-8990-35B9B0AC3C81}"/>
                </a:ext>
              </a:extLst>
            </p:cNvPr>
            <p:cNvSpPr/>
            <p:nvPr/>
          </p:nvSpPr>
          <p:spPr>
            <a:xfrm rot="5400000">
              <a:off x="7838294" y="3599320"/>
              <a:ext cx="900000" cy="900000"/>
            </a:xfrm>
            <a:prstGeom prst="hexagon">
              <a:avLst/>
            </a:prstGeom>
            <a:solidFill>
              <a:schemeClr val="accent2">
                <a:lumMod val="60000"/>
                <a:lumOff val="40000"/>
                <a:alpha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r>
                <a:rPr lang="en-GB" sz="813" b="1">
                  <a:solidFill>
                    <a:srgbClr val="003C50"/>
                  </a:solidFill>
                </a:rPr>
                <a:t>Model</a:t>
              </a:r>
            </a:p>
            <a:p>
              <a:pPr algn="ctr"/>
              <a:r>
                <a:rPr lang="en-GB" sz="813" b="1">
                  <a:solidFill>
                    <a:srgbClr val="003C50"/>
                  </a:solidFill>
                </a:rPr>
                <a:t>Serving</a:t>
              </a:r>
            </a:p>
            <a:p>
              <a:pPr algn="ctr"/>
              <a:r>
                <a:rPr lang="en-GB" sz="813" b="1">
                  <a:solidFill>
                    <a:srgbClr val="003C50"/>
                  </a:solidFill>
                </a:rPr>
                <a:t>APIs</a:t>
              </a:r>
            </a:p>
          </p:txBody>
        </p:sp>
        <p:sp>
          <p:nvSpPr>
            <p:cNvPr id="200" name="Овал 26">
              <a:extLst>
                <a:ext uri="{FF2B5EF4-FFF2-40B4-BE49-F238E27FC236}">
                  <a16:creationId xmlns:a16="http://schemas.microsoft.com/office/drawing/2014/main" id="{15AAEDE0-BE95-4A55-8926-D64622BC8A7B}"/>
                </a:ext>
              </a:extLst>
            </p:cNvPr>
            <p:cNvSpPr/>
            <p:nvPr/>
          </p:nvSpPr>
          <p:spPr>
            <a:xfrm rot="5400000">
              <a:off x="4656507" y="2920966"/>
              <a:ext cx="576000" cy="576000"/>
            </a:xfrm>
            <a:prstGeom prst="hexagon">
              <a:avLst>
                <a:gd name="adj" fmla="val 27181"/>
                <a:gd name="vf" fmla="val 115470"/>
              </a:avLst>
            </a:prstGeom>
            <a:solidFill>
              <a:schemeClr val="tx2">
                <a:lumMod val="60000"/>
                <a:lumOff val="40000"/>
                <a:alpha val="42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Pre-</a:t>
              </a:r>
            </a:p>
            <a:p>
              <a:pPr algn="ctr"/>
              <a:r>
                <a:rPr lang="en-GB" sz="569" b="1">
                  <a:solidFill>
                    <a:srgbClr val="003C50"/>
                  </a:solidFill>
                </a:rPr>
                <a:t>Processing</a:t>
              </a:r>
            </a:p>
          </p:txBody>
        </p:sp>
        <p:sp>
          <p:nvSpPr>
            <p:cNvPr id="201" name="Овал 28">
              <a:extLst>
                <a:ext uri="{FF2B5EF4-FFF2-40B4-BE49-F238E27FC236}">
                  <a16:creationId xmlns:a16="http://schemas.microsoft.com/office/drawing/2014/main" id="{65780453-BBC8-422F-B432-52C5E300972D}"/>
                </a:ext>
              </a:extLst>
            </p:cNvPr>
            <p:cNvSpPr/>
            <p:nvPr/>
          </p:nvSpPr>
          <p:spPr>
            <a:xfrm rot="5400000">
              <a:off x="7106906" y="3644842"/>
              <a:ext cx="576000" cy="576000"/>
            </a:xfrm>
            <a:prstGeom prst="hexagon">
              <a:avLst/>
            </a:prstGeom>
            <a:solidFill>
              <a:schemeClr val="accent2">
                <a:lumMod val="60000"/>
                <a:lumOff val="40000"/>
                <a:alpha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29250" tIns="29250" rIns="29250" bIns="29250" rtlCol="0" anchor="ctr">
              <a:noAutofit/>
            </a:bodyPr>
            <a:lstStyle/>
            <a:p>
              <a:pPr algn="ctr"/>
              <a:r>
                <a:rPr lang="en-GB" sz="569" b="1">
                  <a:solidFill>
                    <a:srgbClr val="003C50"/>
                  </a:solidFill>
                </a:rPr>
                <a:t>Configuration</a:t>
              </a:r>
            </a:p>
          </p:txBody>
        </p:sp>
        <p:sp>
          <p:nvSpPr>
            <p:cNvPr id="202" name="Овал 31">
              <a:extLst>
                <a:ext uri="{FF2B5EF4-FFF2-40B4-BE49-F238E27FC236}">
                  <a16:creationId xmlns:a16="http://schemas.microsoft.com/office/drawing/2014/main" id="{98AF1647-45A4-4649-8D04-6F82708D8A45}"/>
                </a:ext>
              </a:extLst>
            </p:cNvPr>
            <p:cNvSpPr/>
            <p:nvPr/>
          </p:nvSpPr>
          <p:spPr>
            <a:xfrm rot="5400000">
              <a:off x="6935066" y="2553635"/>
              <a:ext cx="576000" cy="576000"/>
            </a:xfrm>
            <a:prstGeom prst="hexagon">
              <a:avLst/>
            </a:prstGeom>
            <a:solidFill>
              <a:schemeClr val="accent2">
                <a:lumMod val="60000"/>
                <a:lumOff val="40000"/>
                <a:alpha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29250" tIns="29250" rIns="29250" bIns="29250" rtlCol="0" anchor="ctr">
              <a:noAutofit/>
            </a:bodyPr>
            <a:lstStyle/>
            <a:p>
              <a:pPr algn="ctr"/>
              <a:r>
                <a:rPr lang="en-GB" sz="569" b="1">
                  <a:solidFill>
                    <a:srgbClr val="003C50"/>
                  </a:solidFill>
                </a:rPr>
                <a:t>Monitoring</a:t>
              </a:r>
            </a:p>
          </p:txBody>
        </p:sp>
        <p:sp>
          <p:nvSpPr>
            <p:cNvPr id="203" name="Овал 32">
              <a:extLst>
                <a:ext uri="{FF2B5EF4-FFF2-40B4-BE49-F238E27FC236}">
                  <a16:creationId xmlns:a16="http://schemas.microsoft.com/office/drawing/2014/main" id="{D2F36687-B5A8-45CC-BEA5-8F82240490BB}"/>
                </a:ext>
              </a:extLst>
            </p:cNvPr>
            <p:cNvSpPr/>
            <p:nvPr/>
          </p:nvSpPr>
          <p:spPr>
            <a:xfrm rot="5400000">
              <a:off x="3555169" y="3676681"/>
              <a:ext cx="900000" cy="900000"/>
            </a:xfrm>
            <a:prstGeom prst="hexagon">
              <a:avLst/>
            </a:prstGeom>
            <a:solidFill>
              <a:schemeClr val="accent3">
                <a:lumMod val="20000"/>
                <a:lumOff val="80000"/>
                <a:alpha val="88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813" b="1">
                  <a:solidFill>
                    <a:srgbClr val="003C50"/>
                  </a:solidFill>
                </a:rPr>
                <a:t>Data</a:t>
              </a:r>
            </a:p>
            <a:p>
              <a:pPr algn="ctr"/>
              <a:r>
                <a:rPr lang="en-GB" sz="813" b="1">
                  <a:solidFill>
                    <a:srgbClr val="003C50"/>
                  </a:solidFill>
                </a:rPr>
                <a:t>Cleaning</a:t>
              </a:r>
            </a:p>
          </p:txBody>
        </p:sp>
        <p:sp>
          <p:nvSpPr>
            <p:cNvPr id="204" name="Овал 34">
              <a:extLst>
                <a:ext uri="{FF2B5EF4-FFF2-40B4-BE49-F238E27FC236}">
                  <a16:creationId xmlns:a16="http://schemas.microsoft.com/office/drawing/2014/main" id="{E06384CE-01B0-4706-9493-854259534533}"/>
                </a:ext>
              </a:extLst>
            </p:cNvPr>
            <p:cNvSpPr/>
            <p:nvPr/>
          </p:nvSpPr>
          <p:spPr>
            <a:xfrm rot="5400000">
              <a:off x="8849133" y="3623301"/>
              <a:ext cx="900000" cy="900000"/>
            </a:xfrm>
            <a:prstGeom prst="hexagon">
              <a:avLst/>
            </a:prstGeom>
            <a:solidFill>
              <a:schemeClr val="accent6">
                <a:lumMod val="50000"/>
                <a:alpha val="57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813" b="1">
                  <a:solidFill>
                    <a:schemeClr val="bg1"/>
                  </a:solidFill>
                </a:rPr>
                <a:t>Testing</a:t>
              </a:r>
            </a:p>
          </p:txBody>
        </p:sp>
        <p:sp>
          <p:nvSpPr>
            <p:cNvPr id="205" name="Овал 35">
              <a:extLst>
                <a:ext uri="{FF2B5EF4-FFF2-40B4-BE49-F238E27FC236}">
                  <a16:creationId xmlns:a16="http://schemas.microsoft.com/office/drawing/2014/main" id="{63F700B6-9100-472A-92FE-E2D5D987EECB}"/>
                </a:ext>
              </a:extLst>
            </p:cNvPr>
            <p:cNvSpPr/>
            <p:nvPr/>
          </p:nvSpPr>
          <p:spPr>
            <a:xfrm rot="5400000">
              <a:off x="4025940" y="3154872"/>
              <a:ext cx="576000" cy="576000"/>
            </a:xfrm>
            <a:prstGeom prst="hexagon">
              <a:avLst>
                <a:gd name="adj" fmla="val 25000"/>
                <a:gd name="vf" fmla="val 115470"/>
              </a:avLst>
            </a:prstGeom>
            <a:solidFill>
              <a:schemeClr val="accent3">
                <a:lumMod val="20000"/>
                <a:lumOff val="80000"/>
                <a:alpha val="88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Meta data</a:t>
              </a:r>
            </a:p>
            <a:p>
              <a:pPr algn="ctr"/>
              <a:r>
                <a:rPr lang="en-GB" sz="569" b="1">
                  <a:solidFill>
                    <a:srgbClr val="003C50"/>
                  </a:solidFill>
                </a:rPr>
                <a:t>management</a:t>
              </a:r>
            </a:p>
          </p:txBody>
        </p:sp>
        <p:sp>
          <p:nvSpPr>
            <p:cNvPr id="206" name="Hexagon 205">
              <a:extLst>
                <a:ext uri="{FF2B5EF4-FFF2-40B4-BE49-F238E27FC236}">
                  <a16:creationId xmlns:a16="http://schemas.microsoft.com/office/drawing/2014/main" id="{7B95BF1C-F2E2-4B84-BABB-E7C32442E732}"/>
                </a:ext>
              </a:extLst>
            </p:cNvPr>
            <p:cNvSpPr>
              <a:spLocks noChangeAspect="1"/>
            </p:cNvSpPr>
            <p:nvPr/>
          </p:nvSpPr>
          <p:spPr bwMode="gray">
            <a:xfrm rot="5400000">
              <a:off x="5256504" y="2615814"/>
              <a:ext cx="1469371" cy="1389600"/>
            </a:xfrm>
            <a:prstGeom prst="hexagon">
              <a:avLst>
                <a:gd name="adj" fmla="val 28868"/>
                <a:gd name="vf" fmla="val 115470"/>
              </a:avLst>
            </a:prstGeom>
            <a:solidFill>
              <a:schemeClr val="tx2">
                <a:lumMod val="60000"/>
                <a:lumOff val="40000"/>
                <a:alpha val="42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1493" b="1">
                  <a:solidFill>
                    <a:srgbClr val="003C50"/>
                  </a:solidFill>
                </a:rPr>
                <a:t>Machine</a:t>
              </a:r>
            </a:p>
            <a:p>
              <a:pPr algn="ctr"/>
              <a:r>
                <a:rPr lang="en-GB" sz="1493" b="1">
                  <a:solidFill>
                    <a:srgbClr val="003C50"/>
                  </a:solidFill>
                </a:rPr>
                <a:t>Learning</a:t>
              </a:r>
            </a:p>
            <a:p>
              <a:pPr algn="ctr"/>
              <a:r>
                <a:rPr lang="en-GB" sz="1493" b="1">
                  <a:solidFill>
                    <a:srgbClr val="003C50"/>
                  </a:solidFill>
                </a:rPr>
                <a:t>Model</a:t>
              </a:r>
              <a:endParaRPr lang="en-GB" sz="1463" b="1">
                <a:solidFill>
                  <a:srgbClr val="003C50"/>
                </a:solidFill>
              </a:endParaRPr>
            </a:p>
          </p:txBody>
        </p:sp>
        <p:sp>
          <p:nvSpPr>
            <p:cNvPr id="207" name="Овал 34">
              <a:extLst>
                <a:ext uri="{FF2B5EF4-FFF2-40B4-BE49-F238E27FC236}">
                  <a16:creationId xmlns:a16="http://schemas.microsoft.com/office/drawing/2014/main" id="{1015ECE7-4FA9-4EE2-B2E0-AD260990E51F}"/>
                </a:ext>
              </a:extLst>
            </p:cNvPr>
            <p:cNvSpPr/>
            <p:nvPr/>
          </p:nvSpPr>
          <p:spPr>
            <a:xfrm rot="5400000">
              <a:off x="9233560" y="2440687"/>
              <a:ext cx="576000" cy="576000"/>
            </a:xfrm>
            <a:prstGeom prst="hexagon">
              <a:avLst/>
            </a:prstGeom>
            <a:solidFill>
              <a:schemeClr val="accent6">
                <a:lumMod val="50000"/>
                <a:alpha val="57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chemeClr val="bg1"/>
                  </a:solidFill>
                </a:rPr>
                <a:t>Integration</a:t>
              </a:r>
            </a:p>
            <a:p>
              <a:pPr algn="ctr"/>
              <a:r>
                <a:rPr lang="en-GB" sz="569" b="1">
                  <a:solidFill>
                    <a:schemeClr val="bg1"/>
                  </a:solidFill>
                </a:rPr>
                <a:t>and</a:t>
              </a:r>
            </a:p>
            <a:p>
              <a:pPr algn="ctr"/>
              <a:r>
                <a:rPr lang="en-GB" sz="569" b="1">
                  <a:solidFill>
                    <a:schemeClr val="bg1"/>
                  </a:solidFill>
                </a:rPr>
                <a:t>Embedding</a:t>
              </a:r>
            </a:p>
          </p:txBody>
        </p:sp>
        <p:sp>
          <p:nvSpPr>
            <p:cNvPr id="208" name="Овал 34">
              <a:extLst>
                <a:ext uri="{FF2B5EF4-FFF2-40B4-BE49-F238E27FC236}">
                  <a16:creationId xmlns:a16="http://schemas.microsoft.com/office/drawing/2014/main" id="{E3C83C94-376D-4859-B6DA-0A06B733B318}"/>
                </a:ext>
              </a:extLst>
            </p:cNvPr>
            <p:cNvSpPr/>
            <p:nvPr/>
          </p:nvSpPr>
          <p:spPr>
            <a:xfrm rot="5400000">
              <a:off x="9794300" y="3464717"/>
              <a:ext cx="576000" cy="576000"/>
            </a:xfrm>
            <a:prstGeom prst="hexagon">
              <a:avLst/>
            </a:prstGeom>
            <a:solidFill>
              <a:schemeClr val="accent6">
                <a:lumMod val="50000"/>
                <a:alpha val="57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chemeClr val="bg1"/>
                  </a:solidFill>
                </a:rPr>
                <a:t>Dashboards</a:t>
              </a:r>
            </a:p>
          </p:txBody>
        </p:sp>
        <p:sp>
          <p:nvSpPr>
            <p:cNvPr id="209" name="Овал 34">
              <a:extLst>
                <a:ext uri="{FF2B5EF4-FFF2-40B4-BE49-F238E27FC236}">
                  <a16:creationId xmlns:a16="http://schemas.microsoft.com/office/drawing/2014/main" id="{4EC26394-4446-4E2D-9004-07C9A6ACA27D}"/>
                </a:ext>
              </a:extLst>
            </p:cNvPr>
            <p:cNvSpPr/>
            <p:nvPr/>
          </p:nvSpPr>
          <p:spPr>
            <a:xfrm rot="5400000">
              <a:off x="8520214" y="2817080"/>
              <a:ext cx="900000" cy="900000"/>
            </a:xfrm>
            <a:prstGeom prst="hexagon">
              <a:avLst/>
            </a:prstGeom>
            <a:solidFill>
              <a:schemeClr val="accent6">
                <a:lumMod val="50000"/>
                <a:alpha val="57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813" b="1">
                  <a:solidFill>
                    <a:schemeClr val="bg1"/>
                  </a:solidFill>
                </a:rPr>
                <a:t>CI / CD</a:t>
              </a:r>
            </a:p>
            <a:p>
              <a:pPr algn="ctr"/>
              <a:r>
                <a:rPr lang="en-GB" sz="813" b="1">
                  <a:solidFill>
                    <a:schemeClr val="bg1"/>
                  </a:solidFill>
                </a:rPr>
                <a:t>Setup</a:t>
              </a:r>
            </a:p>
          </p:txBody>
        </p:sp>
        <p:sp>
          <p:nvSpPr>
            <p:cNvPr id="210" name="Овал 34">
              <a:extLst>
                <a:ext uri="{FF2B5EF4-FFF2-40B4-BE49-F238E27FC236}">
                  <a16:creationId xmlns:a16="http://schemas.microsoft.com/office/drawing/2014/main" id="{186BCF61-A3A0-46EB-BDAB-A28C8BF9FA8D}"/>
                </a:ext>
              </a:extLst>
            </p:cNvPr>
            <p:cNvSpPr/>
            <p:nvPr/>
          </p:nvSpPr>
          <p:spPr>
            <a:xfrm rot="5400000">
              <a:off x="9497438" y="2965987"/>
              <a:ext cx="576000" cy="576000"/>
            </a:xfrm>
            <a:prstGeom prst="hexagon">
              <a:avLst/>
            </a:prstGeom>
            <a:solidFill>
              <a:schemeClr val="accent6">
                <a:lumMod val="50000"/>
                <a:alpha val="57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chemeClr val="bg1"/>
                  </a:solidFill>
                </a:rPr>
                <a:t>Software</a:t>
              </a:r>
            </a:p>
            <a:p>
              <a:pPr algn="ctr"/>
              <a:r>
                <a:rPr lang="en-GB" sz="569" b="1">
                  <a:solidFill>
                    <a:schemeClr val="bg1"/>
                  </a:solidFill>
                </a:rPr>
                <a:t>Development</a:t>
              </a:r>
            </a:p>
          </p:txBody>
        </p:sp>
        <p:sp>
          <p:nvSpPr>
            <p:cNvPr id="211" name="Овал 34">
              <a:extLst>
                <a:ext uri="{FF2B5EF4-FFF2-40B4-BE49-F238E27FC236}">
                  <a16:creationId xmlns:a16="http://schemas.microsoft.com/office/drawing/2014/main" id="{22E9A4BC-514A-438B-9D12-272CFFF7E2A9}"/>
                </a:ext>
              </a:extLst>
            </p:cNvPr>
            <p:cNvSpPr/>
            <p:nvPr/>
          </p:nvSpPr>
          <p:spPr>
            <a:xfrm rot="5400000">
              <a:off x="1783090" y="2938119"/>
              <a:ext cx="576000" cy="576000"/>
            </a:xfrm>
            <a:prstGeom prst="hexagon">
              <a:avLst/>
            </a:prstGeom>
            <a:solidFill>
              <a:schemeClr val="accent2">
                <a:lumMod val="20000"/>
                <a:lumOff val="80000"/>
                <a:alpha val="42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Design</a:t>
              </a:r>
            </a:p>
            <a:p>
              <a:pPr algn="ctr"/>
              <a:r>
                <a:rPr lang="en-GB" sz="569" b="1">
                  <a:solidFill>
                    <a:srgbClr val="003C50"/>
                  </a:solidFill>
                </a:rPr>
                <a:t>Thinking</a:t>
              </a:r>
            </a:p>
          </p:txBody>
        </p:sp>
        <p:sp>
          <p:nvSpPr>
            <p:cNvPr id="212" name="Овал 34">
              <a:extLst>
                <a:ext uri="{FF2B5EF4-FFF2-40B4-BE49-F238E27FC236}">
                  <a16:creationId xmlns:a16="http://schemas.microsoft.com/office/drawing/2014/main" id="{CDC6C9AA-0E75-49E4-B272-CA19EB4085CE}"/>
                </a:ext>
              </a:extLst>
            </p:cNvPr>
            <p:cNvSpPr/>
            <p:nvPr/>
          </p:nvSpPr>
          <p:spPr>
            <a:xfrm rot="5400000">
              <a:off x="2114127" y="3437729"/>
              <a:ext cx="576000" cy="576000"/>
            </a:xfrm>
            <a:prstGeom prst="hexagon">
              <a:avLst/>
            </a:prstGeom>
            <a:solidFill>
              <a:schemeClr val="accent2">
                <a:lumMod val="20000"/>
                <a:lumOff val="80000"/>
                <a:alpha val="42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Feasibility</a:t>
              </a:r>
            </a:p>
            <a:p>
              <a:pPr algn="ctr"/>
              <a:r>
                <a:rPr lang="en-GB" sz="569" b="1">
                  <a:solidFill>
                    <a:srgbClr val="003C50"/>
                  </a:solidFill>
                </a:rPr>
                <a:t>Analysis</a:t>
              </a:r>
            </a:p>
          </p:txBody>
        </p:sp>
        <p:sp>
          <p:nvSpPr>
            <p:cNvPr id="213" name="Овал 34">
              <a:extLst>
                <a:ext uri="{FF2B5EF4-FFF2-40B4-BE49-F238E27FC236}">
                  <a16:creationId xmlns:a16="http://schemas.microsoft.com/office/drawing/2014/main" id="{A265043A-460C-478C-AE26-2303C77C341B}"/>
                </a:ext>
              </a:extLst>
            </p:cNvPr>
            <p:cNvSpPr/>
            <p:nvPr/>
          </p:nvSpPr>
          <p:spPr>
            <a:xfrm rot="5400000">
              <a:off x="2438668" y="2922547"/>
              <a:ext cx="576000" cy="576000"/>
            </a:xfrm>
            <a:prstGeom prst="hexagon">
              <a:avLst/>
            </a:prstGeom>
            <a:solidFill>
              <a:schemeClr val="accent2">
                <a:lumMod val="20000"/>
                <a:lumOff val="80000"/>
                <a:alpha val="42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Requirements</a:t>
              </a:r>
            </a:p>
            <a:p>
              <a:pPr algn="ctr"/>
              <a:r>
                <a:rPr lang="en-GB" sz="569" b="1">
                  <a:solidFill>
                    <a:srgbClr val="003C50"/>
                  </a:solidFill>
                </a:rPr>
                <a:t>Engineering</a:t>
              </a:r>
            </a:p>
          </p:txBody>
        </p:sp>
        <p:sp>
          <p:nvSpPr>
            <p:cNvPr id="214" name="Hexagon 213">
              <a:extLst>
                <a:ext uri="{FF2B5EF4-FFF2-40B4-BE49-F238E27FC236}">
                  <a16:creationId xmlns:a16="http://schemas.microsoft.com/office/drawing/2014/main" id="{431A629A-3582-454A-8AAA-19AA2C4A4430}"/>
                </a:ext>
              </a:extLst>
            </p:cNvPr>
            <p:cNvSpPr>
              <a:spLocks noChangeAspect="1"/>
            </p:cNvSpPr>
            <p:nvPr/>
          </p:nvSpPr>
          <p:spPr bwMode="gray">
            <a:xfrm rot="5400000">
              <a:off x="2328893" y="47626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15" name="Hexagon 214">
              <a:extLst>
                <a:ext uri="{FF2B5EF4-FFF2-40B4-BE49-F238E27FC236}">
                  <a16:creationId xmlns:a16="http://schemas.microsoft.com/office/drawing/2014/main" id="{72D9C27C-FAA0-46A8-AA00-5361A61D8CEC}"/>
                </a:ext>
              </a:extLst>
            </p:cNvPr>
            <p:cNvSpPr>
              <a:spLocks noChangeAspect="1"/>
            </p:cNvSpPr>
            <p:nvPr/>
          </p:nvSpPr>
          <p:spPr bwMode="gray">
            <a:xfrm rot="5400000">
              <a:off x="2686571" y="4762623"/>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16" name="Hexagon 215">
              <a:extLst>
                <a:ext uri="{FF2B5EF4-FFF2-40B4-BE49-F238E27FC236}">
                  <a16:creationId xmlns:a16="http://schemas.microsoft.com/office/drawing/2014/main" id="{D90759CE-B59D-4F0A-9169-0FE7C821F14D}"/>
                </a:ext>
              </a:extLst>
            </p:cNvPr>
            <p:cNvSpPr>
              <a:spLocks noChangeAspect="1"/>
            </p:cNvSpPr>
            <p:nvPr/>
          </p:nvSpPr>
          <p:spPr bwMode="gray">
            <a:xfrm rot="5400000">
              <a:off x="3044251" y="4762623"/>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217" name="Hexagon 216">
              <a:extLst>
                <a:ext uri="{FF2B5EF4-FFF2-40B4-BE49-F238E27FC236}">
                  <a16:creationId xmlns:a16="http://schemas.microsoft.com/office/drawing/2014/main" id="{5C3A8C35-C941-4E71-95B8-74B5AC572BAA}"/>
                </a:ext>
              </a:extLst>
            </p:cNvPr>
            <p:cNvSpPr>
              <a:spLocks noChangeAspect="1"/>
            </p:cNvSpPr>
            <p:nvPr/>
          </p:nvSpPr>
          <p:spPr bwMode="gray">
            <a:xfrm rot="5400000">
              <a:off x="3401931" y="4762623"/>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218" name="Hexagon 217">
              <a:extLst>
                <a:ext uri="{FF2B5EF4-FFF2-40B4-BE49-F238E27FC236}">
                  <a16:creationId xmlns:a16="http://schemas.microsoft.com/office/drawing/2014/main" id="{45F3FE07-72F4-4FA1-9851-3C4A19B19972}"/>
                </a:ext>
              </a:extLst>
            </p:cNvPr>
            <p:cNvSpPr>
              <a:spLocks noChangeAspect="1"/>
            </p:cNvSpPr>
            <p:nvPr/>
          </p:nvSpPr>
          <p:spPr bwMode="gray">
            <a:xfrm rot="5400000">
              <a:off x="3759609" y="4762623"/>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19" name="Hexagon 218">
              <a:extLst>
                <a:ext uri="{FF2B5EF4-FFF2-40B4-BE49-F238E27FC236}">
                  <a16:creationId xmlns:a16="http://schemas.microsoft.com/office/drawing/2014/main" id="{B9782DF2-7082-4259-BFA7-EB8BFC810972}"/>
                </a:ext>
              </a:extLst>
            </p:cNvPr>
            <p:cNvSpPr>
              <a:spLocks noChangeAspect="1"/>
            </p:cNvSpPr>
            <p:nvPr/>
          </p:nvSpPr>
          <p:spPr bwMode="gray">
            <a:xfrm rot="5400000">
              <a:off x="4117289" y="4762623"/>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220" name="Hexagon 219">
              <a:extLst>
                <a:ext uri="{FF2B5EF4-FFF2-40B4-BE49-F238E27FC236}">
                  <a16:creationId xmlns:a16="http://schemas.microsoft.com/office/drawing/2014/main" id="{3AF5BF8D-453A-4CCE-8DD1-7B18E2CD2193}"/>
                </a:ext>
              </a:extLst>
            </p:cNvPr>
            <p:cNvSpPr>
              <a:spLocks noChangeAspect="1"/>
            </p:cNvSpPr>
            <p:nvPr/>
          </p:nvSpPr>
          <p:spPr bwMode="gray">
            <a:xfrm rot="5400000">
              <a:off x="4474969" y="4762623"/>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221" name="Hexagon 220">
              <a:extLst>
                <a:ext uri="{FF2B5EF4-FFF2-40B4-BE49-F238E27FC236}">
                  <a16:creationId xmlns:a16="http://schemas.microsoft.com/office/drawing/2014/main" id="{8C1457DC-24F0-4E65-9094-721390CF5A42}"/>
                </a:ext>
              </a:extLst>
            </p:cNvPr>
            <p:cNvSpPr>
              <a:spLocks noChangeAspect="1"/>
            </p:cNvSpPr>
            <p:nvPr/>
          </p:nvSpPr>
          <p:spPr bwMode="gray">
            <a:xfrm rot="5400000">
              <a:off x="4832647" y="476262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22" name="Hexagon 221">
              <a:extLst>
                <a:ext uri="{FF2B5EF4-FFF2-40B4-BE49-F238E27FC236}">
                  <a16:creationId xmlns:a16="http://schemas.microsoft.com/office/drawing/2014/main" id="{F8F4E6D8-6622-415C-9D4D-1FB57D616747}"/>
                </a:ext>
              </a:extLst>
            </p:cNvPr>
            <p:cNvSpPr>
              <a:spLocks noChangeAspect="1"/>
            </p:cNvSpPr>
            <p:nvPr/>
          </p:nvSpPr>
          <p:spPr bwMode="gray">
            <a:xfrm rot="5400000">
              <a:off x="5190327" y="4762623"/>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23" name="Hexagon 222">
              <a:extLst>
                <a:ext uri="{FF2B5EF4-FFF2-40B4-BE49-F238E27FC236}">
                  <a16:creationId xmlns:a16="http://schemas.microsoft.com/office/drawing/2014/main" id="{57513190-A27D-4990-AF5B-13EED94C6DD0}"/>
                </a:ext>
              </a:extLst>
            </p:cNvPr>
            <p:cNvSpPr>
              <a:spLocks noChangeAspect="1"/>
            </p:cNvSpPr>
            <p:nvPr/>
          </p:nvSpPr>
          <p:spPr bwMode="gray">
            <a:xfrm rot="5400000">
              <a:off x="5548007" y="4762623"/>
              <a:ext cx="373767" cy="323691"/>
            </a:xfrm>
            <a:prstGeom prst="hexagon">
              <a:avLst>
                <a:gd name="adj" fmla="val 28868"/>
                <a:gd name="vf" fmla="val 1154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24" name="Hexagon 223">
              <a:extLst>
                <a:ext uri="{FF2B5EF4-FFF2-40B4-BE49-F238E27FC236}">
                  <a16:creationId xmlns:a16="http://schemas.microsoft.com/office/drawing/2014/main" id="{3561D2E4-19E6-47EF-BB15-73BCA89D4D21}"/>
                </a:ext>
              </a:extLst>
            </p:cNvPr>
            <p:cNvSpPr>
              <a:spLocks noChangeAspect="1"/>
            </p:cNvSpPr>
            <p:nvPr/>
          </p:nvSpPr>
          <p:spPr bwMode="gray">
            <a:xfrm rot="5400000">
              <a:off x="8398011" y="2244554"/>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225" name="Hexagon 224">
              <a:extLst>
                <a:ext uri="{FF2B5EF4-FFF2-40B4-BE49-F238E27FC236}">
                  <a16:creationId xmlns:a16="http://schemas.microsoft.com/office/drawing/2014/main" id="{1D7B2933-9A8B-467B-A0E1-538E403D8F55}"/>
                </a:ext>
              </a:extLst>
            </p:cNvPr>
            <p:cNvSpPr>
              <a:spLocks noChangeAspect="1"/>
            </p:cNvSpPr>
            <p:nvPr/>
          </p:nvSpPr>
          <p:spPr bwMode="gray">
            <a:xfrm rot="5400000">
              <a:off x="8755689" y="2244554"/>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26" name="Hexagon 225">
              <a:extLst>
                <a:ext uri="{FF2B5EF4-FFF2-40B4-BE49-F238E27FC236}">
                  <a16:creationId xmlns:a16="http://schemas.microsoft.com/office/drawing/2014/main" id="{786AD146-130D-4385-A219-A04DD97FA0DA}"/>
                </a:ext>
              </a:extLst>
            </p:cNvPr>
            <p:cNvSpPr>
              <a:spLocks noChangeAspect="1"/>
            </p:cNvSpPr>
            <p:nvPr/>
          </p:nvSpPr>
          <p:spPr bwMode="gray">
            <a:xfrm rot="5400000">
              <a:off x="2321128" y="2244554"/>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227" name="Hexagon 226">
              <a:extLst>
                <a:ext uri="{FF2B5EF4-FFF2-40B4-BE49-F238E27FC236}">
                  <a16:creationId xmlns:a16="http://schemas.microsoft.com/office/drawing/2014/main" id="{2183CD27-666E-4B76-B0C4-F9DBEAB70FF2}"/>
                </a:ext>
              </a:extLst>
            </p:cNvPr>
            <p:cNvSpPr>
              <a:spLocks noChangeAspect="1"/>
            </p:cNvSpPr>
            <p:nvPr/>
          </p:nvSpPr>
          <p:spPr bwMode="gray">
            <a:xfrm rot="5400000">
              <a:off x="4658786" y="5075656"/>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28" name="Hexagon 227">
              <a:extLst>
                <a:ext uri="{FF2B5EF4-FFF2-40B4-BE49-F238E27FC236}">
                  <a16:creationId xmlns:a16="http://schemas.microsoft.com/office/drawing/2014/main" id="{96AA62A5-D6DA-4A6F-B220-F9F5C26EBBE9}"/>
                </a:ext>
              </a:extLst>
            </p:cNvPr>
            <p:cNvSpPr>
              <a:spLocks noChangeAspect="1"/>
            </p:cNvSpPr>
            <p:nvPr/>
          </p:nvSpPr>
          <p:spPr bwMode="gray">
            <a:xfrm rot="5400000">
              <a:off x="8401633" y="4762096"/>
              <a:ext cx="373767" cy="323691"/>
            </a:xfrm>
            <a:prstGeom prst="hexagon">
              <a:avLst>
                <a:gd name="adj" fmla="val 28868"/>
                <a:gd name="vf" fmla="val 115470"/>
              </a:avLst>
            </a:prstGeom>
            <a:solidFill>
              <a:schemeClr val="accent4"/>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29250" tIns="29250" rIns="29250" bIns="29250" numCol="1" spcCol="0" rtlCol="0" fromWordArt="0" anchor="ctr" anchorCtr="0" forceAA="0" compatLnSpc="1">
              <a:prstTxWarp prst="textNoShape">
                <a:avLst/>
              </a:prstTxWarp>
              <a:noAutofit/>
            </a:bodyPr>
            <a:lstStyle/>
            <a:p>
              <a:pPr algn="ctr"/>
              <a:endParaRPr lang="en-US" sz="1138" err="1">
                <a:solidFill>
                  <a:srgbClr val="003C50"/>
                </a:solidFill>
              </a:endParaRPr>
            </a:p>
          </p:txBody>
        </p:sp>
        <p:sp>
          <p:nvSpPr>
            <p:cNvPr id="229" name="Hexagon 228">
              <a:extLst>
                <a:ext uri="{FF2B5EF4-FFF2-40B4-BE49-F238E27FC236}">
                  <a16:creationId xmlns:a16="http://schemas.microsoft.com/office/drawing/2014/main" id="{42AC8A2B-9946-4769-B9F7-2FBAA8280988}"/>
                </a:ext>
              </a:extLst>
            </p:cNvPr>
            <p:cNvSpPr>
              <a:spLocks noChangeAspect="1"/>
            </p:cNvSpPr>
            <p:nvPr/>
          </p:nvSpPr>
          <p:spPr bwMode="gray">
            <a:xfrm rot="5400000">
              <a:off x="8759311" y="4762096"/>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0" name="Hexagon 229">
              <a:extLst>
                <a:ext uri="{FF2B5EF4-FFF2-40B4-BE49-F238E27FC236}">
                  <a16:creationId xmlns:a16="http://schemas.microsoft.com/office/drawing/2014/main" id="{4CDE58F2-16B3-4478-B619-D0CF26D0D353}"/>
                </a:ext>
              </a:extLst>
            </p:cNvPr>
            <p:cNvSpPr>
              <a:spLocks noChangeAspect="1"/>
            </p:cNvSpPr>
            <p:nvPr/>
          </p:nvSpPr>
          <p:spPr bwMode="gray">
            <a:xfrm rot="5400000">
              <a:off x="10021571" y="2343406"/>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1" name="Hexagon 230">
              <a:extLst>
                <a:ext uri="{FF2B5EF4-FFF2-40B4-BE49-F238E27FC236}">
                  <a16:creationId xmlns:a16="http://schemas.microsoft.com/office/drawing/2014/main" id="{0BCDE82A-600E-4E03-88C5-32FF2C700D5E}"/>
                </a:ext>
              </a:extLst>
            </p:cNvPr>
            <p:cNvSpPr>
              <a:spLocks noChangeAspect="1"/>
            </p:cNvSpPr>
            <p:nvPr/>
          </p:nvSpPr>
          <p:spPr bwMode="gray">
            <a:xfrm rot="5400000">
              <a:off x="4294691" y="5075656"/>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2" name="Овал 24">
              <a:extLst>
                <a:ext uri="{FF2B5EF4-FFF2-40B4-BE49-F238E27FC236}">
                  <a16:creationId xmlns:a16="http://schemas.microsoft.com/office/drawing/2014/main" id="{08A0F5C4-DA4D-423C-9951-79E2081CFDEA}"/>
                </a:ext>
              </a:extLst>
            </p:cNvPr>
            <p:cNvSpPr/>
            <p:nvPr/>
          </p:nvSpPr>
          <p:spPr>
            <a:xfrm rot="5400000">
              <a:off x="6141151" y="3798419"/>
              <a:ext cx="893521" cy="900000"/>
            </a:xfrm>
            <a:prstGeom prst="hexagon">
              <a:avLst>
                <a:gd name="adj" fmla="val 29922"/>
                <a:gd name="vf" fmla="val 115470"/>
              </a:avLst>
            </a:prstGeom>
            <a:solidFill>
              <a:schemeClr val="tx2">
                <a:lumMod val="60000"/>
                <a:lumOff val="40000"/>
                <a:alpha val="42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813" b="1">
                  <a:solidFill>
                    <a:srgbClr val="003C50"/>
                  </a:solidFill>
                </a:rPr>
                <a:t>Model</a:t>
              </a:r>
            </a:p>
            <a:p>
              <a:pPr algn="ctr"/>
              <a:r>
                <a:rPr lang="en-GB" sz="813" b="1">
                  <a:solidFill>
                    <a:srgbClr val="003C50"/>
                  </a:solidFill>
                </a:rPr>
                <a:t>Evaluation</a:t>
              </a:r>
            </a:p>
          </p:txBody>
        </p:sp>
        <p:sp>
          <p:nvSpPr>
            <p:cNvPr id="233" name="Овал 29">
              <a:extLst>
                <a:ext uri="{FF2B5EF4-FFF2-40B4-BE49-F238E27FC236}">
                  <a16:creationId xmlns:a16="http://schemas.microsoft.com/office/drawing/2014/main" id="{F4A41769-5AFF-4445-BAB5-7EFF77271D6C}"/>
                </a:ext>
              </a:extLst>
            </p:cNvPr>
            <p:cNvSpPr/>
            <p:nvPr/>
          </p:nvSpPr>
          <p:spPr>
            <a:xfrm rot="5400000">
              <a:off x="4505598" y="3544068"/>
              <a:ext cx="900000" cy="900000"/>
            </a:xfrm>
            <a:prstGeom prst="hexagon">
              <a:avLst>
                <a:gd name="adj" fmla="val 29886"/>
                <a:gd name="vf" fmla="val 115470"/>
              </a:avLst>
            </a:prstGeom>
            <a:solidFill>
              <a:schemeClr val="tx2">
                <a:lumMod val="60000"/>
                <a:lumOff val="40000"/>
                <a:alpha val="42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813" b="1">
                  <a:solidFill>
                    <a:srgbClr val="003C50"/>
                  </a:solidFill>
                </a:rPr>
                <a:t>Feature</a:t>
              </a:r>
            </a:p>
            <a:p>
              <a:pPr algn="ctr"/>
              <a:r>
                <a:rPr lang="en-GB" sz="813" b="1">
                  <a:solidFill>
                    <a:srgbClr val="003C50"/>
                  </a:solidFill>
                </a:rPr>
                <a:t>Engineering</a:t>
              </a:r>
            </a:p>
          </p:txBody>
        </p:sp>
        <p:sp>
          <p:nvSpPr>
            <p:cNvPr id="234" name="Hexagon 233">
              <a:extLst>
                <a:ext uri="{FF2B5EF4-FFF2-40B4-BE49-F238E27FC236}">
                  <a16:creationId xmlns:a16="http://schemas.microsoft.com/office/drawing/2014/main" id="{E62ADDBF-09E1-48CE-AF25-5DCF7A01671E}"/>
                </a:ext>
              </a:extLst>
            </p:cNvPr>
            <p:cNvSpPr>
              <a:spLocks noChangeAspect="1"/>
            </p:cNvSpPr>
            <p:nvPr/>
          </p:nvSpPr>
          <p:spPr bwMode="gray">
            <a:xfrm rot="5400000">
              <a:off x="7685170" y="2247531"/>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5" name="Hexagon 234">
              <a:extLst>
                <a:ext uri="{FF2B5EF4-FFF2-40B4-BE49-F238E27FC236}">
                  <a16:creationId xmlns:a16="http://schemas.microsoft.com/office/drawing/2014/main" id="{B08D7A12-8D17-42F9-8839-0F6FB068020B}"/>
                </a:ext>
              </a:extLst>
            </p:cNvPr>
            <p:cNvSpPr>
              <a:spLocks noChangeAspect="1"/>
            </p:cNvSpPr>
            <p:nvPr/>
          </p:nvSpPr>
          <p:spPr bwMode="gray">
            <a:xfrm rot="5400000">
              <a:off x="7149580" y="1934498"/>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236" name="Hexagon 235">
              <a:extLst>
                <a:ext uri="{FF2B5EF4-FFF2-40B4-BE49-F238E27FC236}">
                  <a16:creationId xmlns:a16="http://schemas.microsoft.com/office/drawing/2014/main" id="{DFABDAE0-76AD-44E1-8257-357FFB2124BD}"/>
                </a:ext>
              </a:extLst>
            </p:cNvPr>
            <p:cNvSpPr>
              <a:spLocks noChangeAspect="1"/>
            </p:cNvSpPr>
            <p:nvPr/>
          </p:nvSpPr>
          <p:spPr bwMode="gray">
            <a:xfrm rot="5400000">
              <a:off x="7507258" y="1934498"/>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7" name="Hexagon 236">
              <a:extLst>
                <a:ext uri="{FF2B5EF4-FFF2-40B4-BE49-F238E27FC236}">
                  <a16:creationId xmlns:a16="http://schemas.microsoft.com/office/drawing/2014/main" id="{51DE67BD-545D-4143-A796-FDE67B4A4D8D}"/>
                </a:ext>
              </a:extLst>
            </p:cNvPr>
            <p:cNvSpPr>
              <a:spLocks noChangeAspect="1"/>
            </p:cNvSpPr>
            <p:nvPr/>
          </p:nvSpPr>
          <p:spPr bwMode="gray">
            <a:xfrm rot="5400000">
              <a:off x="7333397" y="2247531"/>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8" name="Hexagon 237">
              <a:extLst>
                <a:ext uri="{FF2B5EF4-FFF2-40B4-BE49-F238E27FC236}">
                  <a16:creationId xmlns:a16="http://schemas.microsoft.com/office/drawing/2014/main" id="{3218B62B-CA49-4385-AFE7-0DE444ED443F}"/>
                </a:ext>
              </a:extLst>
            </p:cNvPr>
            <p:cNvSpPr>
              <a:spLocks noChangeAspect="1"/>
            </p:cNvSpPr>
            <p:nvPr/>
          </p:nvSpPr>
          <p:spPr bwMode="gray">
            <a:xfrm rot="5400000">
              <a:off x="6969302" y="2247531"/>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39" name="Hexagon 238">
              <a:extLst>
                <a:ext uri="{FF2B5EF4-FFF2-40B4-BE49-F238E27FC236}">
                  <a16:creationId xmlns:a16="http://schemas.microsoft.com/office/drawing/2014/main" id="{E4DE5A0E-04A4-44CE-8929-DFDA5EA3A010}"/>
                </a:ext>
              </a:extLst>
            </p:cNvPr>
            <p:cNvSpPr>
              <a:spLocks noChangeAspect="1"/>
            </p:cNvSpPr>
            <p:nvPr/>
          </p:nvSpPr>
          <p:spPr bwMode="gray">
            <a:xfrm rot="5400000">
              <a:off x="9120207" y="4762096"/>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40" name="Hexagon 239">
              <a:extLst>
                <a:ext uri="{FF2B5EF4-FFF2-40B4-BE49-F238E27FC236}">
                  <a16:creationId xmlns:a16="http://schemas.microsoft.com/office/drawing/2014/main" id="{DEE1573E-B5E4-449E-94F3-D94AD12837D9}"/>
                </a:ext>
              </a:extLst>
            </p:cNvPr>
            <p:cNvSpPr>
              <a:spLocks noChangeAspect="1"/>
            </p:cNvSpPr>
            <p:nvPr/>
          </p:nvSpPr>
          <p:spPr bwMode="gray">
            <a:xfrm rot="5400000">
              <a:off x="8581076" y="5075979"/>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41" name="Hexagon 240">
              <a:extLst>
                <a:ext uri="{FF2B5EF4-FFF2-40B4-BE49-F238E27FC236}">
                  <a16:creationId xmlns:a16="http://schemas.microsoft.com/office/drawing/2014/main" id="{DE5E25D3-9F21-46D3-AE4D-616292880961}"/>
                </a:ext>
              </a:extLst>
            </p:cNvPr>
            <p:cNvSpPr>
              <a:spLocks noChangeAspect="1"/>
            </p:cNvSpPr>
            <p:nvPr/>
          </p:nvSpPr>
          <p:spPr bwMode="gray">
            <a:xfrm rot="5400000">
              <a:off x="8941972" y="5075979"/>
              <a:ext cx="373767" cy="323691"/>
            </a:xfrm>
            <a:prstGeom prst="hexagon">
              <a:avLst>
                <a:gd name="adj" fmla="val 28868"/>
                <a:gd name="vf" fmla="val 115470"/>
              </a:avLst>
            </a:prstGeom>
            <a:no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42" name="Hexagon 241">
              <a:extLst>
                <a:ext uri="{FF2B5EF4-FFF2-40B4-BE49-F238E27FC236}">
                  <a16:creationId xmlns:a16="http://schemas.microsoft.com/office/drawing/2014/main" id="{15A14746-B284-4190-B810-CD7E2B010D46}"/>
                </a:ext>
              </a:extLst>
            </p:cNvPr>
            <p:cNvSpPr>
              <a:spLocks noChangeAspect="1"/>
            </p:cNvSpPr>
            <p:nvPr/>
          </p:nvSpPr>
          <p:spPr bwMode="gray">
            <a:xfrm rot="5400000">
              <a:off x="7149580" y="5062343"/>
              <a:ext cx="373767" cy="323691"/>
            </a:xfrm>
            <a:prstGeom prst="hexagon">
              <a:avLst>
                <a:gd name="adj" fmla="val 28868"/>
                <a:gd name="vf" fmla="val 115470"/>
              </a:avLst>
            </a:prstGeom>
            <a:solidFill>
              <a:schemeClr val="tx2">
                <a:lumMod val="20000"/>
                <a:lumOff val="80000"/>
                <a:alpha val="50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003C50"/>
                </a:solidFill>
              </a:endParaRPr>
            </a:p>
          </p:txBody>
        </p:sp>
        <p:sp>
          <p:nvSpPr>
            <p:cNvPr id="243" name="Hexagon 242">
              <a:extLst>
                <a:ext uri="{FF2B5EF4-FFF2-40B4-BE49-F238E27FC236}">
                  <a16:creationId xmlns:a16="http://schemas.microsoft.com/office/drawing/2014/main" id="{833C705C-156B-4FBE-8B14-7ED1FA37ECE5}"/>
                </a:ext>
              </a:extLst>
            </p:cNvPr>
            <p:cNvSpPr>
              <a:spLocks noChangeAspect="1"/>
            </p:cNvSpPr>
            <p:nvPr/>
          </p:nvSpPr>
          <p:spPr bwMode="gray">
            <a:xfrm rot="5400000">
              <a:off x="7507258" y="5062343"/>
              <a:ext cx="373767" cy="323691"/>
            </a:xfrm>
            <a:prstGeom prst="hexagon">
              <a:avLst>
                <a:gd name="adj" fmla="val 28868"/>
                <a:gd name="vf" fmla="val 115470"/>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44" name="Hexagon 243">
              <a:extLst>
                <a:ext uri="{FF2B5EF4-FFF2-40B4-BE49-F238E27FC236}">
                  <a16:creationId xmlns:a16="http://schemas.microsoft.com/office/drawing/2014/main" id="{BBAB5C73-0138-4DDD-80BA-B6387349096A}"/>
                </a:ext>
              </a:extLst>
            </p:cNvPr>
            <p:cNvSpPr>
              <a:spLocks noChangeAspect="1"/>
            </p:cNvSpPr>
            <p:nvPr/>
          </p:nvSpPr>
          <p:spPr bwMode="gray">
            <a:xfrm rot="5400000">
              <a:off x="2500697" y="5068937"/>
              <a:ext cx="373767" cy="323691"/>
            </a:xfrm>
            <a:prstGeom prst="hexagon">
              <a:avLst>
                <a:gd name="adj" fmla="val 28868"/>
                <a:gd name="vf" fmla="val 115470"/>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lIns="29250" tIns="29250" rIns="29250" bIns="29250" rtlCol="0" anchor="ctr">
              <a:noAutofit/>
            </a:bodyPr>
            <a:lstStyle/>
            <a:p>
              <a:pPr algn="ctr"/>
              <a:endParaRPr lang="en-US" sz="1138" err="1">
                <a:solidFill>
                  <a:srgbClr val="99B1B9"/>
                </a:solidFill>
              </a:endParaRPr>
            </a:p>
          </p:txBody>
        </p:sp>
        <p:sp>
          <p:nvSpPr>
            <p:cNvPr id="245" name="Овал 27">
              <a:extLst>
                <a:ext uri="{FF2B5EF4-FFF2-40B4-BE49-F238E27FC236}">
                  <a16:creationId xmlns:a16="http://schemas.microsoft.com/office/drawing/2014/main" id="{E313B7AB-87B1-406F-BBA2-F6BBAD6E482A}"/>
                </a:ext>
              </a:extLst>
            </p:cNvPr>
            <p:cNvSpPr/>
            <p:nvPr/>
          </p:nvSpPr>
          <p:spPr>
            <a:xfrm rot="5400000">
              <a:off x="6722070" y="3107849"/>
              <a:ext cx="576000" cy="576000"/>
            </a:xfrm>
            <a:prstGeom prst="hexagon">
              <a:avLst/>
            </a:prstGeom>
            <a:solidFill>
              <a:schemeClr val="tx2">
                <a:lumMod val="60000"/>
                <a:lumOff val="40000"/>
                <a:alpha val="42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Back</a:t>
              </a:r>
            </a:p>
            <a:p>
              <a:pPr algn="ctr"/>
              <a:r>
                <a:rPr lang="en-GB" sz="569" b="1">
                  <a:solidFill>
                    <a:srgbClr val="003C50"/>
                  </a:solidFill>
                </a:rPr>
                <a:t>testing</a:t>
              </a:r>
            </a:p>
          </p:txBody>
        </p:sp>
        <p:sp>
          <p:nvSpPr>
            <p:cNvPr id="246" name="Овал 27">
              <a:extLst>
                <a:ext uri="{FF2B5EF4-FFF2-40B4-BE49-F238E27FC236}">
                  <a16:creationId xmlns:a16="http://schemas.microsoft.com/office/drawing/2014/main" id="{BC607574-804D-4B50-9454-6838DA7871AC}"/>
                </a:ext>
              </a:extLst>
            </p:cNvPr>
            <p:cNvSpPr/>
            <p:nvPr/>
          </p:nvSpPr>
          <p:spPr>
            <a:xfrm rot="5400000">
              <a:off x="7993772" y="2483947"/>
              <a:ext cx="576000" cy="576000"/>
            </a:xfrm>
            <a:prstGeom prst="hexagon">
              <a:avLst/>
            </a:prstGeom>
            <a:solidFill>
              <a:schemeClr val="accent2">
                <a:lumMod val="60000"/>
                <a:lumOff val="40000"/>
                <a:alpha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29250" tIns="29250" rIns="29250" bIns="29250" rtlCol="0" anchor="ctr">
              <a:noAutofit/>
            </a:bodyPr>
            <a:lstStyle/>
            <a:p>
              <a:pPr algn="ctr"/>
              <a:r>
                <a:rPr lang="en-GB" sz="569" b="1">
                  <a:solidFill>
                    <a:srgbClr val="003C50"/>
                  </a:solidFill>
                </a:rPr>
                <a:t>Resource</a:t>
              </a:r>
            </a:p>
            <a:p>
              <a:pPr algn="ctr"/>
              <a:r>
                <a:rPr lang="en-GB" sz="569" b="1">
                  <a:solidFill>
                    <a:srgbClr val="003C50"/>
                  </a:solidFill>
                </a:rPr>
                <a:t>Management</a:t>
              </a:r>
            </a:p>
          </p:txBody>
        </p:sp>
        <p:sp>
          <p:nvSpPr>
            <p:cNvPr id="247" name="Овал 30">
              <a:extLst>
                <a:ext uri="{FF2B5EF4-FFF2-40B4-BE49-F238E27FC236}">
                  <a16:creationId xmlns:a16="http://schemas.microsoft.com/office/drawing/2014/main" id="{5D195190-0D41-4AC1-AEF5-5CE9849409A6}"/>
                </a:ext>
              </a:extLst>
            </p:cNvPr>
            <p:cNvSpPr/>
            <p:nvPr/>
          </p:nvSpPr>
          <p:spPr>
            <a:xfrm rot="5400000">
              <a:off x="7346124" y="2895680"/>
              <a:ext cx="900000" cy="900000"/>
            </a:xfrm>
            <a:prstGeom prst="hexagon">
              <a:avLst/>
            </a:prstGeom>
            <a:solidFill>
              <a:schemeClr val="accent2">
                <a:lumMod val="60000"/>
                <a:lumOff val="40000"/>
                <a:alpha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29250" tIns="29250" rIns="29250" bIns="29250" rtlCol="0" anchor="ctr">
              <a:noAutofit/>
            </a:bodyPr>
            <a:lstStyle/>
            <a:p>
              <a:pPr algn="ctr"/>
              <a:r>
                <a:rPr lang="en-GB" sz="813" b="1">
                  <a:solidFill>
                    <a:srgbClr val="003C50"/>
                  </a:solidFill>
                </a:rPr>
                <a:t>Serving</a:t>
              </a:r>
            </a:p>
            <a:p>
              <a:pPr algn="ctr"/>
              <a:r>
                <a:rPr lang="en-GB" sz="813" b="1">
                  <a:solidFill>
                    <a:srgbClr val="003C50"/>
                  </a:solidFill>
                </a:rPr>
                <a:t>Infrastructure</a:t>
              </a:r>
            </a:p>
          </p:txBody>
        </p:sp>
        <p:sp>
          <p:nvSpPr>
            <p:cNvPr id="248" name="Овал 27">
              <a:extLst>
                <a:ext uri="{FF2B5EF4-FFF2-40B4-BE49-F238E27FC236}">
                  <a16:creationId xmlns:a16="http://schemas.microsoft.com/office/drawing/2014/main" id="{76C9CFCD-3056-4D82-85A4-7AA2D9CCFC3B}"/>
                </a:ext>
              </a:extLst>
            </p:cNvPr>
            <p:cNvSpPr/>
            <p:nvPr/>
          </p:nvSpPr>
          <p:spPr>
            <a:xfrm rot="5400000">
              <a:off x="5499906" y="4014545"/>
              <a:ext cx="576000" cy="576000"/>
            </a:xfrm>
            <a:prstGeom prst="hexagon">
              <a:avLst>
                <a:gd name="adj" fmla="val 28272"/>
                <a:gd name="vf" fmla="val 115470"/>
              </a:avLst>
            </a:prstGeom>
            <a:solidFill>
              <a:schemeClr val="tx2">
                <a:lumMod val="60000"/>
                <a:lumOff val="40000"/>
                <a:alpha val="42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Hyper</a:t>
              </a:r>
            </a:p>
            <a:p>
              <a:pPr algn="ctr"/>
              <a:r>
                <a:rPr lang="en-GB" sz="569" b="1">
                  <a:solidFill>
                    <a:srgbClr val="003C50"/>
                  </a:solidFill>
                </a:rPr>
                <a:t>parameter</a:t>
              </a:r>
            </a:p>
            <a:p>
              <a:pPr algn="ctr"/>
              <a:r>
                <a:rPr lang="en-GB" sz="569" b="1">
                  <a:solidFill>
                    <a:srgbClr val="003C50"/>
                  </a:solidFill>
                </a:rPr>
                <a:t>tuning</a:t>
              </a:r>
            </a:p>
          </p:txBody>
        </p:sp>
        <p:sp>
          <p:nvSpPr>
            <p:cNvPr id="249" name="Овал 26">
              <a:extLst>
                <a:ext uri="{FF2B5EF4-FFF2-40B4-BE49-F238E27FC236}">
                  <a16:creationId xmlns:a16="http://schemas.microsoft.com/office/drawing/2014/main" id="{7F6318CF-7188-4D67-B8B9-383747E31092}"/>
                </a:ext>
              </a:extLst>
            </p:cNvPr>
            <p:cNvSpPr/>
            <p:nvPr/>
          </p:nvSpPr>
          <p:spPr>
            <a:xfrm rot="5400000">
              <a:off x="4865805" y="2386089"/>
              <a:ext cx="576000" cy="576000"/>
            </a:xfrm>
            <a:prstGeom prst="hexagon">
              <a:avLst>
                <a:gd name="adj" fmla="val 28272"/>
                <a:gd name="vf" fmla="val 115470"/>
              </a:avLst>
            </a:prstGeom>
            <a:solidFill>
              <a:schemeClr val="tx2">
                <a:lumMod val="60000"/>
                <a:lumOff val="40000"/>
                <a:alpha val="42000"/>
              </a:schemeClr>
            </a:soli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noAutofit/>
            </a:bodyPr>
            <a:lstStyle/>
            <a:p>
              <a:pPr algn="ctr"/>
              <a:r>
                <a:rPr lang="en-GB" sz="569" b="1">
                  <a:solidFill>
                    <a:srgbClr val="003C50"/>
                  </a:solidFill>
                </a:rPr>
                <a:t>Sampling</a:t>
              </a:r>
            </a:p>
          </p:txBody>
        </p:sp>
      </p:grpSp>
      <p:grpSp>
        <p:nvGrpSpPr>
          <p:cNvPr id="252" name="THM_bar">
            <a:extLst>
              <a:ext uri="{FF2B5EF4-FFF2-40B4-BE49-F238E27FC236}">
                <a16:creationId xmlns:a16="http://schemas.microsoft.com/office/drawing/2014/main" id="{08B14426-F83D-4911-A795-43171F737164}"/>
              </a:ext>
            </a:extLst>
          </p:cNvPr>
          <p:cNvGrpSpPr/>
          <p:nvPr>
            <p:custDataLst>
              <p:tags r:id="rId1"/>
            </p:custDataLst>
          </p:nvPr>
        </p:nvGrpSpPr>
        <p:grpSpPr>
          <a:xfrm>
            <a:off x="266700" y="5831141"/>
            <a:ext cx="9372600" cy="468059"/>
            <a:chOff x="266700" y="5831141"/>
            <a:chExt cx="9372600" cy="468059"/>
          </a:xfrm>
        </p:grpSpPr>
        <p:sp>
          <p:nvSpPr>
            <p:cNvPr id="253" name="THM_bar_background">
              <a:extLst>
                <a:ext uri="{FF2B5EF4-FFF2-40B4-BE49-F238E27FC236}">
                  <a16:creationId xmlns:a16="http://schemas.microsoft.com/office/drawing/2014/main" id="{5CB5960F-DAD0-4B0B-A3B8-00B653BA0644}"/>
                </a:ext>
              </a:extLst>
            </p:cNvPr>
            <p:cNvSpPr/>
            <p:nvPr/>
          </p:nvSpPr>
          <p:spPr bwMode="gray">
            <a:xfrm>
              <a:off x="266700" y="5831141"/>
              <a:ext cx="9372600" cy="468059"/>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45" tIns="0" rIns="144018" bIns="0" rtlCol="0" anchor="ctr">
              <a:noAutofit/>
            </a:bodyPr>
            <a:lstStyle/>
            <a:p>
              <a:r>
                <a:rPr lang="en-GB" sz="1400">
                  <a:solidFill>
                    <a:srgbClr val="003C50"/>
                  </a:solidFill>
                  <a:latin typeface="Roboto" panose="02000000000000000000" pitchFamily="2" charset="0"/>
                </a:rPr>
                <a:t>Sophisticated MLOps concepts automate all machine learning specific process steps.</a:t>
              </a:r>
            </a:p>
          </p:txBody>
        </p:sp>
        <p:grpSp>
          <p:nvGrpSpPr>
            <p:cNvPr id="254" name="thm_triangle_i15330">
              <a:extLst>
                <a:ext uri="{FF2B5EF4-FFF2-40B4-BE49-F238E27FC236}">
                  <a16:creationId xmlns:a16="http://schemas.microsoft.com/office/drawing/2014/main" id="{BA8C4BD4-A642-40B7-924F-79BC15451B76}"/>
                </a:ext>
              </a:extLst>
            </p:cNvPr>
            <p:cNvGrpSpPr/>
            <p:nvPr/>
          </p:nvGrpSpPr>
          <p:grpSpPr>
            <a:xfrm>
              <a:off x="266700" y="5831141"/>
              <a:ext cx="234029" cy="468058"/>
              <a:chOff x="117014" y="-117014"/>
              <a:chExt cx="234029" cy="468058"/>
            </a:xfrm>
          </p:grpSpPr>
          <p:sp>
            <p:nvSpPr>
              <p:cNvPr id="255" name="box">
                <a:extLst>
                  <a:ext uri="{FF2B5EF4-FFF2-40B4-BE49-F238E27FC236}">
                    <a16:creationId xmlns:a16="http://schemas.microsoft.com/office/drawing/2014/main" id="{5AD80A92-5A90-4E88-9D98-F111B09252C6}"/>
                  </a:ext>
                </a:extLst>
              </p:cNvPr>
              <p:cNvSpPr/>
              <p:nvPr/>
            </p:nvSpPr>
            <p:spPr bwMode="white">
              <a:xfrm rot="16200000">
                <a:off x="-117015" y="117015"/>
                <a:ext cx="468058" cy="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256" name="triangle_1">
                <a:extLst>
                  <a:ext uri="{FF2B5EF4-FFF2-40B4-BE49-F238E27FC236}">
                    <a16:creationId xmlns:a16="http://schemas.microsoft.com/office/drawing/2014/main" id="{B9932270-069C-4BAF-B33F-EC5F6405C376}"/>
                  </a:ext>
                </a:extLst>
              </p:cNvPr>
              <p:cNvSpPr/>
              <p:nvPr/>
            </p:nvSpPr>
            <p:spPr bwMode="white">
              <a:xfrm rot="5400000">
                <a:off x="0" y="0"/>
                <a:ext cx="468058" cy="234029"/>
              </a:xfrm>
              <a:prstGeom prst="triangle">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257" name="triangle_2">
                <a:extLst>
                  <a:ext uri="{FF2B5EF4-FFF2-40B4-BE49-F238E27FC236}">
                    <a16:creationId xmlns:a16="http://schemas.microsoft.com/office/drawing/2014/main" id="{ED48DAC7-5624-44D1-BD59-AC31E4DDF674}"/>
                  </a:ext>
                </a:extLst>
              </p:cNvPr>
              <p:cNvSpPr/>
              <p:nvPr/>
            </p:nvSpPr>
            <p:spPr bwMode="gray">
              <a:xfrm rot="5400000">
                <a:off x="0" y="0"/>
                <a:ext cx="468058" cy="234029"/>
              </a:xfrm>
              <a:prstGeom prst="triangle">
                <a:avLst/>
              </a:prstGeom>
              <a:solidFill>
                <a:srgbClr val="F07D00"/>
              </a:solidFill>
              <a:ln w="9525">
                <a:solidFill>
                  <a:srgbClr val="F07D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grpSp>
      <p:sp>
        <p:nvSpPr>
          <p:cNvPr id="280" name="Slide Number Placeholder 279">
            <a:extLst>
              <a:ext uri="{FF2B5EF4-FFF2-40B4-BE49-F238E27FC236}">
                <a16:creationId xmlns:a16="http://schemas.microsoft.com/office/drawing/2014/main" id="{B56E5EE6-CC05-1A04-36CB-5AC69BE379AB}"/>
              </a:ext>
            </a:extLst>
          </p:cNvPr>
          <p:cNvSpPr>
            <a:spLocks noGrp="1"/>
          </p:cNvSpPr>
          <p:nvPr>
            <p:ph type="sldNum" sz="quarter" idx="11"/>
          </p:nvPr>
        </p:nvSpPr>
        <p:spPr/>
        <p:txBody>
          <a:bodyPr/>
          <a:lstStyle/>
          <a:p>
            <a:endParaRPr lang="de-DE"/>
          </a:p>
          <a:p>
            <a:fld id="{CABEA074-2834-4154-9F1F-AB69DDEB5911}" type="slidenum">
              <a:rPr lang="de-DE" smtClean="0"/>
              <a:t>5</a:t>
            </a:fld>
            <a:endParaRPr lang="de-DE"/>
          </a:p>
        </p:txBody>
      </p:sp>
      <p:sp>
        <p:nvSpPr>
          <p:cNvPr id="284" name="Footer Placeholder 283">
            <a:extLst>
              <a:ext uri="{FF2B5EF4-FFF2-40B4-BE49-F238E27FC236}">
                <a16:creationId xmlns:a16="http://schemas.microsoft.com/office/drawing/2014/main" id="{75C7C85B-6D33-FEB9-624D-322E83151D1B}"/>
              </a:ext>
            </a:extLst>
          </p:cNvPr>
          <p:cNvSpPr>
            <a:spLocks noGrp="1"/>
          </p:cNvSpPr>
          <p:nvPr>
            <p:ph type="ftr" sz="quarter" idx="12"/>
          </p:nvPr>
        </p:nvSpPr>
        <p:spPr>
          <a:xfrm>
            <a:off x="270000" y="6534000"/>
            <a:ext cx="1522800" cy="108000"/>
          </a:xfrm>
        </p:spPr>
        <p:txBody>
          <a:bodyPr anchor="ctr"/>
          <a:lstStyle/>
          <a:p>
            <a:r>
              <a:rPr lang="de-DE"/>
              <a:t>© 2024 d-fine</a:t>
            </a:r>
          </a:p>
        </p:txBody>
      </p:sp>
    </p:spTree>
    <p:extLst>
      <p:ext uri="{BB962C8B-B14F-4D97-AF65-F5344CB8AC3E}">
        <p14:creationId xmlns:p14="http://schemas.microsoft.com/office/powerpoint/2010/main" val="14474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1">
            <a:extLst>
              <a:ext uri="{FF2B5EF4-FFF2-40B4-BE49-F238E27FC236}">
                <a16:creationId xmlns:a16="http://schemas.microsoft.com/office/drawing/2014/main" id="{C003C3C8-D061-E558-C3AD-FE1FA781C64D}"/>
              </a:ext>
            </a:extLst>
          </p:cNvPr>
          <p:cNvSpPr>
            <a:spLocks noGrp="1"/>
          </p:cNvSpPr>
          <p:nvPr>
            <p:ph type="sldNum" sz="quarter" idx="11"/>
          </p:nvPr>
        </p:nvSpPr>
        <p:spPr/>
        <p:txBody>
          <a:bodyPr/>
          <a:lstStyle/>
          <a:p>
            <a:endParaRPr lang="de-DE"/>
          </a:p>
          <a:p>
            <a:fld id="{F5608E2F-6C59-4FC3-8662-A5E5F74C9A16}" type="slidenum">
              <a:rPr lang="de-DE" smtClean="0"/>
              <a:t>6</a:t>
            </a:fld>
            <a:endParaRPr lang="de-DE"/>
          </a:p>
        </p:txBody>
      </p:sp>
      <p:sp>
        <p:nvSpPr>
          <p:cNvPr id="2" name="Title 1"/>
          <p:cNvSpPr>
            <a:spLocks noGrp="1"/>
          </p:cNvSpPr>
          <p:nvPr>
            <p:ph type="title"/>
          </p:nvPr>
        </p:nvSpPr>
        <p:spPr>
          <a:xfrm>
            <a:off x="258322" y="615242"/>
            <a:ext cx="9374401" cy="676800"/>
          </a:xfrm>
        </p:spPr>
        <p:txBody>
          <a:bodyPr/>
          <a:lstStyle/>
          <a:p>
            <a:br>
              <a:rPr lang="en-US" sz="2000" b="1"/>
            </a:br>
            <a:br>
              <a:rPr lang="en-US" sz="2000" b="1"/>
            </a:br>
            <a:br>
              <a:rPr lang="en-US" sz="2000" b="1"/>
            </a:br>
            <a:r>
              <a:rPr lang="en-GB" sz="2000" b="1"/>
              <a:t>The classic data science workflow is not always suitable for productive ML</a:t>
            </a:r>
            <a:br>
              <a:rPr lang="en-GB" sz="2000" b="1"/>
            </a:br>
            <a:r>
              <a:rPr lang="en-GB" sz="2000"/>
              <a:t>Many projects start off the experimentation stage in notebooks</a:t>
            </a:r>
            <a:br>
              <a:rPr lang="en-US"/>
            </a:br>
            <a:endParaRPr lang="en-GB"/>
          </a:p>
        </p:txBody>
      </p:sp>
      <p:sp>
        <p:nvSpPr>
          <p:cNvPr id="62" name="Footer Placeholder 61">
            <a:extLst>
              <a:ext uri="{FF2B5EF4-FFF2-40B4-BE49-F238E27FC236}">
                <a16:creationId xmlns:a16="http://schemas.microsoft.com/office/drawing/2014/main" id="{645BC00D-4EA3-29C0-0FAC-9CA728CD63A1}"/>
              </a:ext>
            </a:extLst>
          </p:cNvPr>
          <p:cNvSpPr>
            <a:spLocks noGrp="1"/>
          </p:cNvSpPr>
          <p:nvPr>
            <p:ph type="ftr" sz="quarter" idx="12"/>
          </p:nvPr>
        </p:nvSpPr>
        <p:spPr/>
        <p:txBody>
          <a:bodyPr anchor="ctr"/>
          <a:lstStyle/>
          <a:p>
            <a:r>
              <a:rPr lang="de-DE"/>
              <a:t>© 2024 d-fine</a:t>
            </a:r>
          </a:p>
        </p:txBody>
      </p:sp>
      <p:sp>
        <p:nvSpPr>
          <p:cNvPr id="5" name="Rectangle 4"/>
          <p:cNvSpPr/>
          <p:nvPr/>
        </p:nvSpPr>
        <p:spPr bwMode="gray">
          <a:xfrm>
            <a:off x="455451" y="2298677"/>
            <a:ext cx="1552353" cy="589388"/>
          </a:xfrm>
          <a:prstGeom prst="rect">
            <a:avLst/>
          </a:prstGeom>
          <a:solidFill>
            <a:schemeClr val="accent1">
              <a:lumMod val="60000"/>
              <a:lumOff val="4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Data extraction and exploration</a:t>
            </a:r>
          </a:p>
        </p:txBody>
      </p:sp>
      <p:sp>
        <p:nvSpPr>
          <p:cNvPr id="10" name="Rectangle 9"/>
          <p:cNvSpPr/>
          <p:nvPr/>
        </p:nvSpPr>
        <p:spPr bwMode="gray">
          <a:xfrm>
            <a:off x="2296968" y="1945404"/>
            <a:ext cx="5361132" cy="1051162"/>
          </a:xfrm>
          <a:prstGeom prst="rect">
            <a:avLst/>
          </a:prstGeom>
          <a:solidFill>
            <a:schemeClr val="accent1">
              <a:lumMod val="40000"/>
              <a:lumOff val="60000"/>
            </a:schemeClr>
          </a:solidFill>
          <a:ln w="1905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nvGrpSpPr>
          <p:cNvPr id="11" name="Group 4"/>
          <p:cNvGrpSpPr>
            <a:grpSpLocks noChangeAspect="1"/>
          </p:cNvGrpSpPr>
          <p:nvPr>
            <p:custDataLst>
              <p:tags r:id="rId1"/>
            </p:custDataLst>
          </p:nvPr>
        </p:nvGrpSpPr>
        <p:grpSpPr bwMode="auto">
          <a:xfrm>
            <a:off x="788406" y="1249363"/>
            <a:ext cx="889000" cy="889000"/>
            <a:chOff x="800" y="800"/>
            <a:chExt cx="560" cy="560"/>
          </a:xfrm>
        </p:grpSpPr>
        <p:sp>
          <p:nvSpPr>
            <p:cNvPr id="12" name="AutoShape 3"/>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5"/>
            <p:cNvSpPr>
              <a:spLocks noEditPoints="1"/>
            </p:cNvSpPr>
            <p:nvPr/>
          </p:nvSpPr>
          <p:spPr bwMode="auto">
            <a:xfrm>
              <a:off x="829" y="829"/>
              <a:ext cx="270" cy="327"/>
            </a:xfrm>
            <a:custGeom>
              <a:avLst/>
              <a:gdLst>
                <a:gd name="T0" fmla="*/ 3225 w 3503"/>
                <a:gd name="T1" fmla="*/ 0 h 4250"/>
                <a:gd name="T2" fmla="*/ 3503 w 3503"/>
                <a:gd name="T3" fmla="*/ 274 h 4250"/>
                <a:gd name="T4" fmla="*/ 3503 w 3503"/>
                <a:gd name="T5" fmla="*/ 976 h 4250"/>
                <a:gd name="T6" fmla="*/ 3351 w 3503"/>
                <a:gd name="T7" fmla="*/ 1126 h 4250"/>
                <a:gd name="T8" fmla="*/ 3500 w 3503"/>
                <a:gd name="T9" fmla="*/ 1274 h 4250"/>
                <a:gd name="T10" fmla="*/ 3500 w 3503"/>
                <a:gd name="T11" fmla="*/ 1976 h 4250"/>
                <a:gd name="T12" fmla="*/ 3351 w 3503"/>
                <a:gd name="T13" fmla="*/ 2124 h 4250"/>
                <a:gd name="T14" fmla="*/ 3465 w 3503"/>
                <a:gd name="T15" fmla="*/ 2236 h 4250"/>
                <a:gd name="T16" fmla="*/ 3479 w 3503"/>
                <a:gd name="T17" fmla="*/ 2250 h 4250"/>
                <a:gd name="T18" fmla="*/ 381 w 3503"/>
                <a:gd name="T19" fmla="*/ 2250 h 4250"/>
                <a:gd name="T20" fmla="*/ 253 w 3503"/>
                <a:gd name="T21" fmla="*/ 2376 h 4250"/>
                <a:gd name="T22" fmla="*/ 253 w 3503"/>
                <a:gd name="T23" fmla="*/ 2874 h 4250"/>
                <a:gd name="T24" fmla="*/ 381 w 3503"/>
                <a:gd name="T25" fmla="*/ 3000 h 4250"/>
                <a:gd name="T26" fmla="*/ 2250 w 3503"/>
                <a:gd name="T27" fmla="*/ 3000 h 4250"/>
                <a:gd name="T28" fmla="*/ 2250 w 3503"/>
                <a:gd name="T29" fmla="*/ 3250 h 4250"/>
                <a:gd name="T30" fmla="*/ 381 w 3503"/>
                <a:gd name="T31" fmla="*/ 3250 h 4250"/>
                <a:gd name="T32" fmla="*/ 253 w 3503"/>
                <a:gd name="T33" fmla="*/ 3376 h 4250"/>
                <a:gd name="T34" fmla="*/ 253 w 3503"/>
                <a:gd name="T35" fmla="*/ 3874 h 4250"/>
                <a:gd name="T36" fmla="*/ 381 w 3503"/>
                <a:gd name="T37" fmla="*/ 4000 h 4250"/>
                <a:gd name="T38" fmla="*/ 2250 w 3503"/>
                <a:gd name="T39" fmla="*/ 4000 h 4250"/>
                <a:gd name="T40" fmla="*/ 2250 w 3503"/>
                <a:gd name="T41" fmla="*/ 4250 h 4250"/>
                <a:gd name="T42" fmla="*/ 280 w 3503"/>
                <a:gd name="T43" fmla="*/ 4250 h 4250"/>
                <a:gd name="T44" fmla="*/ 3 w 3503"/>
                <a:gd name="T45" fmla="*/ 3976 h 4250"/>
                <a:gd name="T46" fmla="*/ 3 w 3503"/>
                <a:gd name="T47" fmla="*/ 3274 h 4250"/>
                <a:gd name="T48" fmla="*/ 154 w 3503"/>
                <a:gd name="T49" fmla="*/ 3125 h 4250"/>
                <a:gd name="T50" fmla="*/ 3 w 3503"/>
                <a:gd name="T51" fmla="*/ 2976 h 4250"/>
                <a:gd name="T52" fmla="*/ 3 w 3503"/>
                <a:gd name="T53" fmla="*/ 2274 h 4250"/>
                <a:gd name="T54" fmla="*/ 151 w 3503"/>
                <a:gd name="T55" fmla="*/ 2126 h 4250"/>
                <a:gd name="T56" fmla="*/ 0 w 3503"/>
                <a:gd name="T57" fmla="*/ 1976 h 4250"/>
                <a:gd name="T58" fmla="*/ 0 w 3503"/>
                <a:gd name="T59" fmla="*/ 1274 h 4250"/>
                <a:gd name="T60" fmla="*/ 151 w 3503"/>
                <a:gd name="T61" fmla="*/ 1124 h 4250"/>
                <a:gd name="T62" fmla="*/ 3 w 3503"/>
                <a:gd name="T63" fmla="*/ 976 h 4250"/>
                <a:gd name="T64" fmla="*/ 3 w 3503"/>
                <a:gd name="T65" fmla="*/ 274 h 4250"/>
                <a:gd name="T66" fmla="*/ 280 w 3503"/>
                <a:gd name="T67" fmla="*/ 0 h 4250"/>
                <a:gd name="T68" fmla="*/ 3225 w 3503"/>
                <a:gd name="T69" fmla="*/ 0 h 4250"/>
                <a:gd name="T70" fmla="*/ 3121 w 3503"/>
                <a:gd name="T71" fmla="*/ 1250 h 4250"/>
                <a:gd name="T72" fmla="*/ 379 w 3503"/>
                <a:gd name="T73" fmla="*/ 1250 h 4250"/>
                <a:gd name="T74" fmla="*/ 250 w 3503"/>
                <a:gd name="T75" fmla="*/ 1376 h 4250"/>
                <a:gd name="T76" fmla="*/ 250 w 3503"/>
                <a:gd name="T77" fmla="*/ 1874 h 4250"/>
                <a:gd name="T78" fmla="*/ 379 w 3503"/>
                <a:gd name="T79" fmla="*/ 2000 h 4250"/>
                <a:gd name="T80" fmla="*/ 3121 w 3503"/>
                <a:gd name="T81" fmla="*/ 2000 h 4250"/>
                <a:gd name="T82" fmla="*/ 3250 w 3503"/>
                <a:gd name="T83" fmla="*/ 1874 h 4250"/>
                <a:gd name="T84" fmla="*/ 3250 w 3503"/>
                <a:gd name="T85" fmla="*/ 1376 h 4250"/>
                <a:gd name="T86" fmla="*/ 3121 w 3503"/>
                <a:gd name="T87" fmla="*/ 1250 h 4250"/>
                <a:gd name="T88" fmla="*/ 3124 w 3503"/>
                <a:gd name="T89" fmla="*/ 250 h 4250"/>
                <a:gd name="T90" fmla="*/ 381 w 3503"/>
                <a:gd name="T91" fmla="*/ 250 h 4250"/>
                <a:gd name="T92" fmla="*/ 253 w 3503"/>
                <a:gd name="T93" fmla="*/ 376 h 4250"/>
                <a:gd name="T94" fmla="*/ 253 w 3503"/>
                <a:gd name="T95" fmla="*/ 874 h 4250"/>
                <a:gd name="T96" fmla="*/ 381 w 3503"/>
                <a:gd name="T97" fmla="*/ 1000 h 4250"/>
                <a:gd name="T98" fmla="*/ 3124 w 3503"/>
                <a:gd name="T99" fmla="*/ 1000 h 4250"/>
                <a:gd name="T100" fmla="*/ 3253 w 3503"/>
                <a:gd name="T101" fmla="*/ 874 h 4250"/>
                <a:gd name="T102" fmla="*/ 3253 w 3503"/>
                <a:gd name="T103" fmla="*/ 376 h 4250"/>
                <a:gd name="T104" fmla="*/ 3124 w 3503"/>
                <a:gd name="T105" fmla="*/ 250 h 4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3" h="4250">
                  <a:moveTo>
                    <a:pt x="3225" y="0"/>
                  </a:moveTo>
                  <a:lnTo>
                    <a:pt x="3503" y="274"/>
                  </a:lnTo>
                  <a:lnTo>
                    <a:pt x="3503" y="976"/>
                  </a:lnTo>
                  <a:lnTo>
                    <a:pt x="3351" y="1126"/>
                  </a:lnTo>
                  <a:lnTo>
                    <a:pt x="3500" y="1274"/>
                  </a:lnTo>
                  <a:lnTo>
                    <a:pt x="3500" y="1976"/>
                  </a:lnTo>
                  <a:lnTo>
                    <a:pt x="3351" y="2124"/>
                  </a:lnTo>
                  <a:lnTo>
                    <a:pt x="3465" y="2236"/>
                  </a:lnTo>
                  <a:lnTo>
                    <a:pt x="3479" y="2250"/>
                  </a:lnTo>
                  <a:lnTo>
                    <a:pt x="381" y="2250"/>
                  </a:lnTo>
                  <a:lnTo>
                    <a:pt x="253" y="2376"/>
                  </a:lnTo>
                  <a:lnTo>
                    <a:pt x="253" y="2874"/>
                  </a:lnTo>
                  <a:lnTo>
                    <a:pt x="381" y="3000"/>
                  </a:lnTo>
                  <a:lnTo>
                    <a:pt x="2250" y="3000"/>
                  </a:lnTo>
                  <a:lnTo>
                    <a:pt x="2250" y="3250"/>
                  </a:lnTo>
                  <a:lnTo>
                    <a:pt x="381" y="3250"/>
                  </a:lnTo>
                  <a:lnTo>
                    <a:pt x="253" y="3376"/>
                  </a:lnTo>
                  <a:lnTo>
                    <a:pt x="253" y="3874"/>
                  </a:lnTo>
                  <a:lnTo>
                    <a:pt x="381" y="4000"/>
                  </a:lnTo>
                  <a:lnTo>
                    <a:pt x="2250" y="4000"/>
                  </a:lnTo>
                  <a:lnTo>
                    <a:pt x="2250" y="4250"/>
                  </a:lnTo>
                  <a:lnTo>
                    <a:pt x="280" y="4250"/>
                  </a:lnTo>
                  <a:lnTo>
                    <a:pt x="3" y="3976"/>
                  </a:lnTo>
                  <a:lnTo>
                    <a:pt x="3" y="3274"/>
                  </a:lnTo>
                  <a:lnTo>
                    <a:pt x="154" y="3125"/>
                  </a:lnTo>
                  <a:lnTo>
                    <a:pt x="3" y="2976"/>
                  </a:lnTo>
                  <a:lnTo>
                    <a:pt x="3" y="2274"/>
                  </a:lnTo>
                  <a:lnTo>
                    <a:pt x="151" y="2126"/>
                  </a:lnTo>
                  <a:lnTo>
                    <a:pt x="0" y="1976"/>
                  </a:lnTo>
                  <a:lnTo>
                    <a:pt x="0" y="1274"/>
                  </a:lnTo>
                  <a:lnTo>
                    <a:pt x="151" y="1124"/>
                  </a:lnTo>
                  <a:lnTo>
                    <a:pt x="3" y="976"/>
                  </a:lnTo>
                  <a:lnTo>
                    <a:pt x="3" y="274"/>
                  </a:lnTo>
                  <a:lnTo>
                    <a:pt x="280" y="0"/>
                  </a:lnTo>
                  <a:lnTo>
                    <a:pt x="3225" y="0"/>
                  </a:lnTo>
                  <a:close/>
                  <a:moveTo>
                    <a:pt x="3121" y="1250"/>
                  </a:moveTo>
                  <a:lnTo>
                    <a:pt x="379" y="1250"/>
                  </a:lnTo>
                  <a:lnTo>
                    <a:pt x="250" y="1376"/>
                  </a:lnTo>
                  <a:lnTo>
                    <a:pt x="250" y="1874"/>
                  </a:lnTo>
                  <a:lnTo>
                    <a:pt x="379" y="2000"/>
                  </a:lnTo>
                  <a:lnTo>
                    <a:pt x="3121" y="2000"/>
                  </a:lnTo>
                  <a:lnTo>
                    <a:pt x="3250" y="1874"/>
                  </a:lnTo>
                  <a:lnTo>
                    <a:pt x="3250" y="1376"/>
                  </a:lnTo>
                  <a:lnTo>
                    <a:pt x="3121" y="1250"/>
                  </a:lnTo>
                  <a:close/>
                  <a:moveTo>
                    <a:pt x="3124" y="250"/>
                  </a:moveTo>
                  <a:lnTo>
                    <a:pt x="381" y="250"/>
                  </a:lnTo>
                  <a:lnTo>
                    <a:pt x="253" y="376"/>
                  </a:lnTo>
                  <a:lnTo>
                    <a:pt x="253" y="874"/>
                  </a:lnTo>
                  <a:lnTo>
                    <a:pt x="381" y="1000"/>
                  </a:lnTo>
                  <a:lnTo>
                    <a:pt x="3124" y="1000"/>
                  </a:lnTo>
                  <a:lnTo>
                    <a:pt x="3253" y="874"/>
                  </a:lnTo>
                  <a:lnTo>
                    <a:pt x="3253" y="376"/>
                  </a:lnTo>
                  <a:lnTo>
                    <a:pt x="3124"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6"/>
            <p:cNvSpPr>
              <a:spLocks noEditPoints="1"/>
            </p:cNvSpPr>
            <p:nvPr/>
          </p:nvSpPr>
          <p:spPr bwMode="auto">
            <a:xfrm>
              <a:off x="1021" y="1021"/>
              <a:ext cx="308" cy="308"/>
            </a:xfrm>
            <a:custGeom>
              <a:avLst/>
              <a:gdLst>
                <a:gd name="T0" fmla="*/ 4000 w 4000"/>
                <a:gd name="T1" fmla="*/ 0 h 4000"/>
                <a:gd name="T2" fmla="*/ 4000 w 4000"/>
                <a:gd name="T3" fmla="*/ 4000 h 4000"/>
                <a:gd name="T4" fmla="*/ 324 w 4000"/>
                <a:gd name="T5" fmla="*/ 4000 h 4000"/>
                <a:gd name="T6" fmla="*/ 0 w 4000"/>
                <a:gd name="T7" fmla="*/ 3678 h 4000"/>
                <a:gd name="T8" fmla="*/ 0 w 4000"/>
                <a:gd name="T9" fmla="*/ 0 h 4000"/>
                <a:gd name="T10" fmla="*/ 4000 w 4000"/>
                <a:gd name="T11" fmla="*/ 0 h 4000"/>
                <a:gd name="T12" fmla="*/ 1250 w 4000"/>
                <a:gd name="T13" fmla="*/ 3500 h 4000"/>
                <a:gd name="T14" fmla="*/ 1250 w 4000"/>
                <a:gd name="T15" fmla="*/ 2750 h 4000"/>
                <a:gd name="T16" fmla="*/ 1750 w 4000"/>
                <a:gd name="T17" fmla="*/ 2750 h 4000"/>
                <a:gd name="T18" fmla="*/ 1750 w 4000"/>
                <a:gd name="T19" fmla="*/ 3000 h 4000"/>
                <a:gd name="T20" fmla="*/ 1500 w 4000"/>
                <a:gd name="T21" fmla="*/ 3000 h 4000"/>
                <a:gd name="T22" fmla="*/ 1500 w 4000"/>
                <a:gd name="T23" fmla="*/ 3500 h 4000"/>
                <a:gd name="T24" fmla="*/ 1250 w 4000"/>
                <a:gd name="T25" fmla="*/ 3500 h 4000"/>
                <a:gd name="T26" fmla="*/ 3000 w 4000"/>
                <a:gd name="T27" fmla="*/ 2250 h 4000"/>
                <a:gd name="T28" fmla="*/ 3000 w 4000"/>
                <a:gd name="T29" fmla="*/ 3750 h 4000"/>
                <a:gd name="T30" fmla="*/ 3750 w 4000"/>
                <a:gd name="T31" fmla="*/ 3750 h 4000"/>
                <a:gd name="T32" fmla="*/ 3750 w 4000"/>
                <a:gd name="T33" fmla="*/ 250 h 4000"/>
                <a:gd name="T34" fmla="*/ 3500 w 4000"/>
                <a:gd name="T35" fmla="*/ 250 h 4000"/>
                <a:gd name="T36" fmla="*/ 3500 w 4000"/>
                <a:gd name="T37" fmla="*/ 1375 h 4000"/>
                <a:gd name="T38" fmla="*/ 3125 w 4000"/>
                <a:gd name="T39" fmla="*/ 1750 h 4000"/>
                <a:gd name="T40" fmla="*/ 875 w 4000"/>
                <a:gd name="T41" fmla="*/ 1750 h 4000"/>
                <a:gd name="T42" fmla="*/ 500 w 4000"/>
                <a:gd name="T43" fmla="*/ 1375 h 4000"/>
                <a:gd name="T44" fmla="*/ 500 w 4000"/>
                <a:gd name="T45" fmla="*/ 250 h 4000"/>
                <a:gd name="T46" fmla="*/ 250 w 4000"/>
                <a:gd name="T47" fmla="*/ 250 h 4000"/>
                <a:gd name="T48" fmla="*/ 250 w 4000"/>
                <a:gd name="T49" fmla="*/ 3573 h 4000"/>
                <a:gd name="T50" fmla="*/ 426 w 4000"/>
                <a:gd name="T51" fmla="*/ 3750 h 4000"/>
                <a:gd name="T52" fmla="*/ 750 w 4000"/>
                <a:gd name="T53" fmla="*/ 3750 h 4000"/>
                <a:gd name="T54" fmla="*/ 750 w 4000"/>
                <a:gd name="T55" fmla="*/ 2250 h 4000"/>
                <a:gd name="T56" fmla="*/ 3000 w 4000"/>
                <a:gd name="T57" fmla="*/ 2250 h 4000"/>
                <a:gd name="T58" fmla="*/ 2750 w 4000"/>
                <a:gd name="T59" fmla="*/ 2500 h 4000"/>
                <a:gd name="T60" fmla="*/ 1000 w 4000"/>
                <a:gd name="T61" fmla="*/ 2500 h 4000"/>
                <a:gd name="T62" fmla="*/ 1000 w 4000"/>
                <a:gd name="T63" fmla="*/ 3750 h 4000"/>
                <a:gd name="T64" fmla="*/ 2750 w 4000"/>
                <a:gd name="T65" fmla="*/ 3750 h 4000"/>
                <a:gd name="T66" fmla="*/ 2750 w 4000"/>
                <a:gd name="T67" fmla="*/ 2500 h 4000"/>
                <a:gd name="T68" fmla="*/ 1000 w 4000"/>
                <a:gd name="T69" fmla="*/ 500 h 4000"/>
                <a:gd name="T70" fmla="*/ 3000 w 4000"/>
                <a:gd name="T71" fmla="*/ 500 h 4000"/>
                <a:gd name="T72" fmla="*/ 3000 w 4000"/>
                <a:gd name="T73" fmla="*/ 750 h 4000"/>
                <a:gd name="T74" fmla="*/ 1000 w 4000"/>
                <a:gd name="T75" fmla="*/ 750 h 4000"/>
                <a:gd name="T76" fmla="*/ 1000 w 4000"/>
                <a:gd name="T77" fmla="*/ 500 h 4000"/>
                <a:gd name="T78" fmla="*/ 750 w 4000"/>
                <a:gd name="T79" fmla="*/ 250 h 4000"/>
                <a:gd name="T80" fmla="*/ 750 w 4000"/>
                <a:gd name="T81" fmla="*/ 1375 h 4000"/>
                <a:gd name="T82" fmla="*/ 875 w 4000"/>
                <a:gd name="T83" fmla="*/ 1500 h 4000"/>
                <a:gd name="T84" fmla="*/ 3125 w 4000"/>
                <a:gd name="T85" fmla="*/ 1500 h 4000"/>
                <a:gd name="T86" fmla="*/ 3250 w 4000"/>
                <a:gd name="T87" fmla="*/ 1375 h 4000"/>
                <a:gd name="T88" fmla="*/ 3250 w 4000"/>
                <a:gd name="T89" fmla="*/ 250 h 4000"/>
                <a:gd name="T90" fmla="*/ 750 w 4000"/>
                <a:gd name="T91" fmla="*/ 25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000">
                  <a:moveTo>
                    <a:pt x="4000" y="0"/>
                  </a:moveTo>
                  <a:lnTo>
                    <a:pt x="4000" y="4000"/>
                  </a:lnTo>
                  <a:lnTo>
                    <a:pt x="324" y="4000"/>
                  </a:lnTo>
                  <a:lnTo>
                    <a:pt x="0" y="3678"/>
                  </a:lnTo>
                  <a:lnTo>
                    <a:pt x="0" y="0"/>
                  </a:lnTo>
                  <a:lnTo>
                    <a:pt x="4000" y="0"/>
                  </a:lnTo>
                  <a:close/>
                  <a:moveTo>
                    <a:pt x="1250" y="3500"/>
                  </a:moveTo>
                  <a:lnTo>
                    <a:pt x="1250" y="2750"/>
                  </a:lnTo>
                  <a:lnTo>
                    <a:pt x="1750" y="2750"/>
                  </a:lnTo>
                  <a:lnTo>
                    <a:pt x="1750" y="3000"/>
                  </a:lnTo>
                  <a:lnTo>
                    <a:pt x="1500" y="3000"/>
                  </a:lnTo>
                  <a:lnTo>
                    <a:pt x="1500" y="3500"/>
                  </a:lnTo>
                  <a:lnTo>
                    <a:pt x="1250" y="3500"/>
                  </a:lnTo>
                  <a:close/>
                  <a:moveTo>
                    <a:pt x="3000" y="2250"/>
                  </a:moveTo>
                  <a:lnTo>
                    <a:pt x="3000" y="3750"/>
                  </a:lnTo>
                  <a:lnTo>
                    <a:pt x="3750" y="3750"/>
                  </a:lnTo>
                  <a:lnTo>
                    <a:pt x="3750" y="250"/>
                  </a:lnTo>
                  <a:lnTo>
                    <a:pt x="3500" y="250"/>
                  </a:lnTo>
                  <a:lnTo>
                    <a:pt x="3500" y="1375"/>
                  </a:lnTo>
                  <a:cubicBezTo>
                    <a:pt x="3500" y="1581"/>
                    <a:pt x="3331" y="1750"/>
                    <a:pt x="3125" y="1750"/>
                  </a:cubicBezTo>
                  <a:lnTo>
                    <a:pt x="875" y="1750"/>
                  </a:lnTo>
                  <a:cubicBezTo>
                    <a:pt x="669" y="1750"/>
                    <a:pt x="500" y="1581"/>
                    <a:pt x="500" y="1375"/>
                  </a:cubicBezTo>
                  <a:lnTo>
                    <a:pt x="500" y="250"/>
                  </a:lnTo>
                  <a:lnTo>
                    <a:pt x="250" y="250"/>
                  </a:lnTo>
                  <a:lnTo>
                    <a:pt x="250" y="3573"/>
                  </a:lnTo>
                  <a:lnTo>
                    <a:pt x="426" y="3750"/>
                  </a:lnTo>
                  <a:lnTo>
                    <a:pt x="750" y="3750"/>
                  </a:lnTo>
                  <a:lnTo>
                    <a:pt x="750" y="2250"/>
                  </a:lnTo>
                  <a:lnTo>
                    <a:pt x="3000" y="2250"/>
                  </a:lnTo>
                  <a:close/>
                  <a:moveTo>
                    <a:pt x="2750" y="2500"/>
                  </a:moveTo>
                  <a:lnTo>
                    <a:pt x="1000" y="2500"/>
                  </a:lnTo>
                  <a:lnTo>
                    <a:pt x="1000" y="3750"/>
                  </a:lnTo>
                  <a:lnTo>
                    <a:pt x="2750" y="3750"/>
                  </a:lnTo>
                  <a:lnTo>
                    <a:pt x="2750" y="2500"/>
                  </a:lnTo>
                  <a:close/>
                  <a:moveTo>
                    <a:pt x="1000" y="500"/>
                  </a:moveTo>
                  <a:lnTo>
                    <a:pt x="3000" y="500"/>
                  </a:lnTo>
                  <a:lnTo>
                    <a:pt x="3000" y="750"/>
                  </a:lnTo>
                  <a:lnTo>
                    <a:pt x="1000" y="750"/>
                  </a:lnTo>
                  <a:lnTo>
                    <a:pt x="1000" y="500"/>
                  </a:lnTo>
                  <a:close/>
                  <a:moveTo>
                    <a:pt x="750" y="250"/>
                  </a:moveTo>
                  <a:lnTo>
                    <a:pt x="750" y="1375"/>
                  </a:lnTo>
                  <a:cubicBezTo>
                    <a:pt x="750" y="1444"/>
                    <a:pt x="806" y="1500"/>
                    <a:pt x="875" y="1500"/>
                  </a:cubicBezTo>
                  <a:lnTo>
                    <a:pt x="3125" y="1500"/>
                  </a:lnTo>
                  <a:cubicBezTo>
                    <a:pt x="3194" y="1500"/>
                    <a:pt x="3250" y="1444"/>
                    <a:pt x="3250" y="1375"/>
                  </a:cubicBezTo>
                  <a:lnTo>
                    <a:pt x="3250" y="250"/>
                  </a:lnTo>
                  <a:lnTo>
                    <a:pt x="750"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5" name="Rectangle 14"/>
          <p:cNvSpPr/>
          <p:nvPr/>
        </p:nvSpPr>
        <p:spPr bwMode="gray">
          <a:xfrm>
            <a:off x="2451715" y="2298677"/>
            <a:ext cx="1552353" cy="58938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Pre-processing</a:t>
            </a:r>
          </a:p>
        </p:txBody>
      </p:sp>
      <p:sp>
        <p:nvSpPr>
          <p:cNvPr id="16" name="Rectangle 15"/>
          <p:cNvSpPr/>
          <p:nvPr/>
        </p:nvSpPr>
        <p:spPr bwMode="gray">
          <a:xfrm>
            <a:off x="4203175" y="2297665"/>
            <a:ext cx="1552353" cy="58938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Model training</a:t>
            </a:r>
          </a:p>
        </p:txBody>
      </p:sp>
      <p:sp>
        <p:nvSpPr>
          <p:cNvPr id="17" name="Rectangle 16"/>
          <p:cNvSpPr/>
          <p:nvPr/>
        </p:nvSpPr>
        <p:spPr bwMode="gray">
          <a:xfrm>
            <a:off x="5954635" y="2297665"/>
            <a:ext cx="1552353" cy="58938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Model evaluation</a:t>
            </a:r>
          </a:p>
        </p:txBody>
      </p:sp>
      <p:sp>
        <p:nvSpPr>
          <p:cNvPr id="18" name="TextBox 17"/>
          <p:cNvSpPr txBox="1"/>
          <p:nvPr/>
        </p:nvSpPr>
        <p:spPr>
          <a:xfrm>
            <a:off x="2406525" y="2013669"/>
            <a:ext cx="2183982" cy="504000"/>
          </a:xfrm>
          <a:prstGeom prst="rect">
            <a:avLst/>
          </a:prstGeom>
          <a:noFill/>
        </p:spPr>
        <p:txBody>
          <a:bodyPr vert="horz" wrap="square" lIns="0" tIns="0" rIns="0" bIns="0" rtlCol="0" anchor="t">
            <a:noAutofit/>
          </a:bodyPr>
          <a:lstStyle/>
          <a:p>
            <a:r>
              <a:rPr lang="en-GB" sz="1400"/>
              <a:t>ML-Pipeline (Experiment)</a:t>
            </a:r>
          </a:p>
        </p:txBody>
      </p:sp>
      <p:cxnSp>
        <p:nvCxnSpPr>
          <p:cNvPr id="29" name="Straight Arrow Connector 28"/>
          <p:cNvCxnSpPr>
            <a:stCxn id="5" idx="3"/>
            <a:endCxn id="15" idx="1"/>
          </p:cNvCxnSpPr>
          <p:nvPr/>
        </p:nvCxnSpPr>
        <p:spPr>
          <a:xfrm>
            <a:off x="2007804" y="2593371"/>
            <a:ext cx="4439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3"/>
            <a:endCxn id="16" idx="1"/>
          </p:cNvCxnSpPr>
          <p:nvPr/>
        </p:nvCxnSpPr>
        <p:spPr>
          <a:xfrm flipV="1">
            <a:off x="4004068" y="2592359"/>
            <a:ext cx="199107" cy="1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5" idx="0"/>
          </p:cNvCxnSpPr>
          <p:nvPr/>
        </p:nvCxnSpPr>
        <p:spPr>
          <a:xfrm flipH="1">
            <a:off x="1231628" y="2138363"/>
            <a:ext cx="1278" cy="16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3"/>
            <a:endCxn id="17" idx="1"/>
          </p:cNvCxnSpPr>
          <p:nvPr/>
        </p:nvCxnSpPr>
        <p:spPr>
          <a:xfrm>
            <a:off x="5755528" y="2592359"/>
            <a:ext cx="1991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a:endCxn id="15" idx="1"/>
          </p:cNvCxnSpPr>
          <p:nvPr/>
        </p:nvCxnSpPr>
        <p:spPr>
          <a:xfrm>
            <a:off x="1677406" y="1693863"/>
            <a:ext cx="774309" cy="8995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37101" y="1346111"/>
            <a:ext cx="1393708" cy="504000"/>
          </a:xfrm>
          <a:prstGeom prst="rect">
            <a:avLst/>
          </a:prstGeom>
          <a:noFill/>
        </p:spPr>
        <p:txBody>
          <a:bodyPr vert="horz" wrap="square" lIns="0" tIns="0" rIns="0" bIns="0" rtlCol="0" anchor="t">
            <a:noAutofit/>
          </a:bodyPr>
          <a:lstStyle/>
          <a:p>
            <a:r>
              <a:rPr lang="en-GB" sz="1400"/>
              <a:t>Data-Dump</a:t>
            </a:r>
          </a:p>
        </p:txBody>
      </p:sp>
      <p:sp>
        <p:nvSpPr>
          <p:cNvPr id="44" name="Snip and Round Single Corner Rectangle 43"/>
          <p:cNvSpPr/>
          <p:nvPr/>
        </p:nvSpPr>
        <p:spPr bwMode="gray">
          <a:xfrm>
            <a:off x="7820894" y="2297665"/>
            <a:ext cx="1457325" cy="590400"/>
          </a:xfrm>
          <a:prstGeom prst="snipRoundRect">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bg1"/>
                </a:solidFill>
              </a:rPr>
              <a:t>Trained model</a:t>
            </a:r>
          </a:p>
        </p:txBody>
      </p:sp>
      <p:cxnSp>
        <p:nvCxnSpPr>
          <p:cNvPr id="45" name="Straight Arrow Connector 44"/>
          <p:cNvCxnSpPr>
            <a:stCxn id="17" idx="3"/>
            <a:endCxn id="44" idx="2"/>
          </p:cNvCxnSpPr>
          <p:nvPr/>
        </p:nvCxnSpPr>
        <p:spPr>
          <a:xfrm>
            <a:off x="7506988" y="2592359"/>
            <a:ext cx="313906" cy="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3050" y="3321099"/>
            <a:ext cx="9359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Snip and Round Single Corner Rectangle 53"/>
          <p:cNvSpPr/>
          <p:nvPr/>
        </p:nvSpPr>
        <p:spPr bwMode="gray">
          <a:xfrm>
            <a:off x="301625" y="5121401"/>
            <a:ext cx="1457325" cy="590400"/>
          </a:xfrm>
          <a:prstGeom prst="snipRoundRect">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bg1"/>
                </a:solidFill>
              </a:rPr>
              <a:t>Trained model</a:t>
            </a:r>
          </a:p>
        </p:txBody>
      </p:sp>
      <p:sp>
        <p:nvSpPr>
          <p:cNvPr id="55" name="Snip and Round Single Corner Rectangle 54"/>
          <p:cNvSpPr/>
          <p:nvPr/>
        </p:nvSpPr>
        <p:spPr bwMode="gray">
          <a:xfrm>
            <a:off x="295274" y="4339496"/>
            <a:ext cx="1457325" cy="590400"/>
          </a:xfrm>
          <a:prstGeom prst="snipRoundRect">
            <a:avLst/>
          </a:prstGeom>
          <a:solidFill>
            <a:schemeClr val="tx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bg1"/>
                </a:solidFill>
              </a:rPr>
              <a:t>Application code</a:t>
            </a:r>
          </a:p>
        </p:txBody>
      </p:sp>
      <p:sp>
        <p:nvSpPr>
          <p:cNvPr id="56" name="Can 55"/>
          <p:cNvSpPr/>
          <p:nvPr/>
        </p:nvSpPr>
        <p:spPr bwMode="gray">
          <a:xfrm>
            <a:off x="2296968" y="4573952"/>
            <a:ext cx="1351107" cy="842649"/>
          </a:xfrm>
          <a:prstGeom prst="can">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Registry</a:t>
            </a:r>
          </a:p>
        </p:txBody>
      </p:sp>
      <p:cxnSp>
        <p:nvCxnSpPr>
          <p:cNvPr id="57" name="Elbow Connector 56"/>
          <p:cNvCxnSpPr>
            <a:stCxn id="55" idx="0"/>
            <a:endCxn id="56" idx="2"/>
          </p:cNvCxnSpPr>
          <p:nvPr/>
        </p:nvCxnSpPr>
        <p:spPr>
          <a:xfrm>
            <a:off x="1752599" y="4634696"/>
            <a:ext cx="544369" cy="3605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4" idx="0"/>
            <a:endCxn id="56" idx="2"/>
          </p:cNvCxnSpPr>
          <p:nvPr/>
        </p:nvCxnSpPr>
        <p:spPr>
          <a:xfrm flipV="1">
            <a:off x="1758950" y="4995277"/>
            <a:ext cx="538018" cy="42132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THM_bar"/>
          <p:cNvGrpSpPr/>
          <p:nvPr>
            <p:custDataLst>
              <p:tags r:id="rId2"/>
            </p:custDataLst>
          </p:nvPr>
        </p:nvGrpSpPr>
        <p:grpSpPr>
          <a:xfrm>
            <a:off x="266700" y="5831141"/>
            <a:ext cx="9372600" cy="468059"/>
            <a:chOff x="266700" y="5831141"/>
            <a:chExt cx="9372600" cy="468059"/>
          </a:xfrm>
        </p:grpSpPr>
        <p:sp>
          <p:nvSpPr>
            <p:cNvPr id="66" name="THM_bar_background"/>
            <p:cNvSpPr/>
            <p:nvPr/>
          </p:nvSpPr>
          <p:spPr bwMode="gray">
            <a:xfrm>
              <a:off x="266700" y="5831141"/>
              <a:ext cx="9372600" cy="468059"/>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45" tIns="0" rIns="144018" bIns="0" numCol="1" spcCol="0" rtlCol="0" fromWordArt="0" anchor="ctr" anchorCtr="0" forceAA="0" compatLnSpc="1">
              <a:prstTxWarp prst="textNoShape">
                <a:avLst/>
              </a:prstTxWarp>
              <a:noAutofit/>
            </a:bodyPr>
            <a:lstStyle/>
            <a:p>
              <a:r>
                <a:rPr lang="en-US" sz="1400" dirty="0">
                  <a:solidFill>
                    <a:srgbClr val="003C50"/>
                  </a:solidFill>
                  <a:latin typeface="Roboto" panose="02000000000000000000" pitchFamily="2" charset="0"/>
                </a:rPr>
                <a:t>Model creation and productive usage are classically completely decoupled, requiring manual development and deployment for each new model version.</a:t>
              </a:r>
              <a:endParaRPr lang="en-GB" sz="1400" dirty="0">
                <a:solidFill>
                  <a:srgbClr val="003C50"/>
                </a:solidFill>
                <a:latin typeface="Roboto" panose="02000000000000000000" pitchFamily="2" charset="0"/>
              </a:endParaRPr>
            </a:p>
          </p:txBody>
        </p:sp>
        <p:grpSp>
          <p:nvGrpSpPr>
            <p:cNvPr id="71" name="thm_triangle_i19502"/>
            <p:cNvGrpSpPr/>
            <p:nvPr/>
          </p:nvGrpSpPr>
          <p:grpSpPr>
            <a:xfrm>
              <a:off x="266700" y="5831141"/>
              <a:ext cx="234029" cy="468058"/>
              <a:chOff x="117014" y="-117014"/>
              <a:chExt cx="234029" cy="468058"/>
            </a:xfrm>
          </p:grpSpPr>
          <p:sp>
            <p:nvSpPr>
              <p:cNvPr id="67" name="box"/>
              <p:cNvSpPr/>
              <p:nvPr/>
            </p:nvSpPr>
            <p:spPr bwMode="white">
              <a:xfrm rot="16200000">
                <a:off x="-117015" y="117015"/>
                <a:ext cx="468058" cy="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sp>
            <p:nvSpPr>
              <p:cNvPr id="68" name="triangle_1"/>
              <p:cNvSpPr/>
              <p:nvPr/>
            </p:nvSpPr>
            <p:spPr bwMode="white">
              <a:xfrm rot="5400000">
                <a:off x="0" y="0"/>
                <a:ext cx="468058" cy="234029"/>
              </a:xfrm>
              <a:prstGeom prst="triangle">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sp>
            <p:nvSpPr>
              <p:cNvPr id="69" name="triangle_2"/>
              <p:cNvSpPr/>
              <p:nvPr/>
            </p:nvSpPr>
            <p:spPr bwMode="gray">
              <a:xfrm rot="5400000">
                <a:off x="0" y="0"/>
                <a:ext cx="468058" cy="234029"/>
              </a:xfrm>
              <a:prstGeom prst="triangle">
                <a:avLst/>
              </a:prstGeom>
              <a:solidFill>
                <a:srgbClr val="F07D00"/>
              </a:solidFill>
              <a:ln w="9525">
                <a:solidFill>
                  <a:srgbClr val="F07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cxnSp>
        <p:nvCxnSpPr>
          <p:cNvPr id="73" name="Straight Connector 72"/>
          <p:cNvCxnSpPr/>
          <p:nvPr/>
        </p:nvCxnSpPr>
        <p:spPr>
          <a:xfrm>
            <a:off x="6872218" y="3400823"/>
            <a:ext cx="0" cy="2260118"/>
          </a:xfrm>
          <a:prstGeom prst="line">
            <a:avLst/>
          </a:prstGeom>
          <a:solidFill>
            <a:schemeClr val="bg1"/>
          </a:solid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Arrow Connector 76"/>
          <p:cNvCxnSpPr>
            <a:stCxn id="56" idx="4"/>
            <a:endCxn id="76" idx="1"/>
          </p:cNvCxnSpPr>
          <p:nvPr/>
        </p:nvCxnSpPr>
        <p:spPr>
          <a:xfrm>
            <a:off x="3648075" y="4995277"/>
            <a:ext cx="13294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bwMode="gray">
          <a:xfrm>
            <a:off x="7137753" y="4573952"/>
            <a:ext cx="1751392" cy="842649"/>
          </a:xfrm>
          <a:prstGeom prst="roundRect">
            <a:avLst/>
          </a:prstGeom>
          <a:solidFill>
            <a:schemeClr val="accent2">
              <a:lumMod val="60000"/>
              <a:lumOff val="4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Productive</a:t>
            </a:r>
          </a:p>
          <a:p>
            <a:pPr algn="ctr"/>
            <a:r>
              <a:rPr lang="en-GB" sz="1400">
                <a:solidFill>
                  <a:schemeClr val="tx1"/>
                </a:solidFill>
              </a:rPr>
              <a:t>hosting</a:t>
            </a:r>
          </a:p>
        </p:txBody>
      </p:sp>
      <p:cxnSp>
        <p:nvCxnSpPr>
          <p:cNvPr id="83" name="Elbow Connector 82"/>
          <p:cNvCxnSpPr>
            <a:stCxn id="56" idx="4"/>
            <a:endCxn id="82" idx="2"/>
          </p:cNvCxnSpPr>
          <p:nvPr/>
        </p:nvCxnSpPr>
        <p:spPr>
          <a:xfrm>
            <a:off x="3648075" y="4995277"/>
            <a:ext cx="4365374" cy="421324"/>
          </a:xfrm>
          <a:prstGeom prst="bentConnector4">
            <a:avLst>
              <a:gd name="adj1" fmla="val 15096"/>
              <a:gd name="adj2" fmla="val 1542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
          <p:cNvGrpSpPr>
            <a:grpSpLocks noChangeAspect="1"/>
          </p:cNvGrpSpPr>
          <p:nvPr>
            <p:custDataLst>
              <p:tags r:id="rId3"/>
            </p:custDataLst>
          </p:nvPr>
        </p:nvGrpSpPr>
        <p:grpSpPr bwMode="auto">
          <a:xfrm>
            <a:off x="7645509" y="3616258"/>
            <a:ext cx="736600" cy="736600"/>
            <a:chOff x="800" y="800"/>
            <a:chExt cx="560" cy="560"/>
          </a:xfrm>
        </p:grpSpPr>
        <p:sp>
          <p:nvSpPr>
            <p:cNvPr id="96" name="AutoShape 8"/>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0"/>
            <p:cNvSpPr>
              <a:spLocks/>
            </p:cNvSpPr>
            <p:nvPr/>
          </p:nvSpPr>
          <p:spPr bwMode="auto">
            <a:xfrm>
              <a:off x="848" y="829"/>
              <a:ext cx="327" cy="404"/>
            </a:xfrm>
            <a:custGeom>
              <a:avLst/>
              <a:gdLst>
                <a:gd name="T0" fmla="*/ 426 w 4250"/>
                <a:gd name="T1" fmla="*/ 3750 h 5250"/>
                <a:gd name="T2" fmla="*/ 1500 w 4250"/>
                <a:gd name="T3" fmla="*/ 3750 h 5250"/>
                <a:gd name="T4" fmla="*/ 1500 w 4250"/>
                <a:gd name="T5" fmla="*/ 4000 h 5250"/>
                <a:gd name="T6" fmla="*/ 426 w 4250"/>
                <a:gd name="T7" fmla="*/ 4000 h 5250"/>
                <a:gd name="T8" fmla="*/ 250 w 4250"/>
                <a:gd name="T9" fmla="*/ 4176 h 5250"/>
                <a:gd name="T10" fmla="*/ 250 w 4250"/>
                <a:gd name="T11" fmla="*/ 4824 h 5250"/>
                <a:gd name="T12" fmla="*/ 426 w 4250"/>
                <a:gd name="T13" fmla="*/ 5000 h 5250"/>
                <a:gd name="T14" fmla="*/ 1500 w 4250"/>
                <a:gd name="T15" fmla="*/ 5000 h 5250"/>
                <a:gd name="T16" fmla="*/ 1500 w 4250"/>
                <a:gd name="T17" fmla="*/ 5250 h 5250"/>
                <a:gd name="T18" fmla="*/ 324 w 4250"/>
                <a:gd name="T19" fmla="*/ 5250 h 5250"/>
                <a:gd name="T20" fmla="*/ 0 w 4250"/>
                <a:gd name="T21" fmla="*/ 4926 h 5250"/>
                <a:gd name="T22" fmla="*/ 0 w 4250"/>
                <a:gd name="T23" fmla="*/ 4074 h 5250"/>
                <a:gd name="T24" fmla="*/ 199 w 4250"/>
                <a:gd name="T25" fmla="*/ 3875 h 5250"/>
                <a:gd name="T26" fmla="*/ 0 w 4250"/>
                <a:gd name="T27" fmla="*/ 3676 h 5250"/>
                <a:gd name="T28" fmla="*/ 0 w 4250"/>
                <a:gd name="T29" fmla="*/ 2824 h 5250"/>
                <a:gd name="T30" fmla="*/ 199 w 4250"/>
                <a:gd name="T31" fmla="*/ 2625 h 5250"/>
                <a:gd name="T32" fmla="*/ 0 w 4250"/>
                <a:gd name="T33" fmla="*/ 2426 h 5250"/>
                <a:gd name="T34" fmla="*/ 0 w 4250"/>
                <a:gd name="T35" fmla="*/ 1574 h 5250"/>
                <a:gd name="T36" fmla="*/ 199 w 4250"/>
                <a:gd name="T37" fmla="*/ 1375 h 5250"/>
                <a:gd name="T38" fmla="*/ 0 w 4250"/>
                <a:gd name="T39" fmla="*/ 1176 h 5250"/>
                <a:gd name="T40" fmla="*/ 0 w 4250"/>
                <a:gd name="T41" fmla="*/ 324 h 5250"/>
                <a:gd name="T42" fmla="*/ 324 w 4250"/>
                <a:gd name="T43" fmla="*/ 0 h 5250"/>
                <a:gd name="T44" fmla="*/ 3926 w 4250"/>
                <a:gd name="T45" fmla="*/ 0 h 5250"/>
                <a:gd name="T46" fmla="*/ 4250 w 4250"/>
                <a:gd name="T47" fmla="*/ 324 h 5250"/>
                <a:gd name="T48" fmla="*/ 4250 w 4250"/>
                <a:gd name="T49" fmla="*/ 1000 h 5250"/>
                <a:gd name="T50" fmla="*/ 4000 w 4250"/>
                <a:gd name="T51" fmla="*/ 1000 h 5250"/>
                <a:gd name="T52" fmla="*/ 4000 w 4250"/>
                <a:gd name="T53" fmla="*/ 426 h 5250"/>
                <a:gd name="T54" fmla="*/ 3824 w 4250"/>
                <a:gd name="T55" fmla="*/ 250 h 5250"/>
                <a:gd name="T56" fmla="*/ 426 w 4250"/>
                <a:gd name="T57" fmla="*/ 250 h 5250"/>
                <a:gd name="T58" fmla="*/ 250 w 4250"/>
                <a:gd name="T59" fmla="*/ 426 h 5250"/>
                <a:gd name="T60" fmla="*/ 250 w 4250"/>
                <a:gd name="T61" fmla="*/ 1074 h 5250"/>
                <a:gd name="T62" fmla="*/ 426 w 4250"/>
                <a:gd name="T63" fmla="*/ 1250 h 5250"/>
                <a:gd name="T64" fmla="*/ 1500 w 4250"/>
                <a:gd name="T65" fmla="*/ 1250 h 5250"/>
                <a:gd name="T66" fmla="*/ 1500 w 4250"/>
                <a:gd name="T67" fmla="*/ 1500 h 5250"/>
                <a:gd name="T68" fmla="*/ 426 w 4250"/>
                <a:gd name="T69" fmla="*/ 1500 h 5250"/>
                <a:gd name="T70" fmla="*/ 250 w 4250"/>
                <a:gd name="T71" fmla="*/ 1676 h 5250"/>
                <a:gd name="T72" fmla="*/ 250 w 4250"/>
                <a:gd name="T73" fmla="*/ 2324 h 5250"/>
                <a:gd name="T74" fmla="*/ 426 w 4250"/>
                <a:gd name="T75" fmla="*/ 2500 h 5250"/>
                <a:gd name="T76" fmla="*/ 1500 w 4250"/>
                <a:gd name="T77" fmla="*/ 2500 h 5250"/>
                <a:gd name="T78" fmla="*/ 1500 w 4250"/>
                <a:gd name="T79" fmla="*/ 2750 h 5250"/>
                <a:gd name="T80" fmla="*/ 426 w 4250"/>
                <a:gd name="T81" fmla="*/ 2750 h 5250"/>
                <a:gd name="T82" fmla="*/ 250 w 4250"/>
                <a:gd name="T83" fmla="*/ 2926 h 5250"/>
                <a:gd name="T84" fmla="*/ 250 w 4250"/>
                <a:gd name="T85" fmla="*/ 3574 h 5250"/>
                <a:gd name="T86" fmla="*/ 426 w 4250"/>
                <a:gd name="T87" fmla="*/ 3750 h 5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50" h="5250">
                  <a:moveTo>
                    <a:pt x="426" y="3750"/>
                  </a:moveTo>
                  <a:lnTo>
                    <a:pt x="1500" y="3750"/>
                  </a:lnTo>
                  <a:lnTo>
                    <a:pt x="1500" y="4000"/>
                  </a:lnTo>
                  <a:lnTo>
                    <a:pt x="426" y="4000"/>
                  </a:lnTo>
                  <a:lnTo>
                    <a:pt x="250" y="4176"/>
                  </a:lnTo>
                  <a:lnTo>
                    <a:pt x="250" y="4824"/>
                  </a:lnTo>
                  <a:lnTo>
                    <a:pt x="426" y="5000"/>
                  </a:lnTo>
                  <a:lnTo>
                    <a:pt x="1500" y="5000"/>
                  </a:lnTo>
                  <a:lnTo>
                    <a:pt x="1500" y="5250"/>
                  </a:lnTo>
                  <a:lnTo>
                    <a:pt x="324" y="5250"/>
                  </a:lnTo>
                  <a:lnTo>
                    <a:pt x="0" y="4926"/>
                  </a:lnTo>
                  <a:lnTo>
                    <a:pt x="0" y="4074"/>
                  </a:lnTo>
                  <a:lnTo>
                    <a:pt x="199" y="3875"/>
                  </a:lnTo>
                  <a:lnTo>
                    <a:pt x="0" y="3676"/>
                  </a:lnTo>
                  <a:lnTo>
                    <a:pt x="0" y="2824"/>
                  </a:lnTo>
                  <a:lnTo>
                    <a:pt x="199" y="2625"/>
                  </a:lnTo>
                  <a:lnTo>
                    <a:pt x="0" y="2426"/>
                  </a:lnTo>
                  <a:lnTo>
                    <a:pt x="0" y="1574"/>
                  </a:lnTo>
                  <a:lnTo>
                    <a:pt x="199" y="1375"/>
                  </a:lnTo>
                  <a:lnTo>
                    <a:pt x="0" y="1176"/>
                  </a:lnTo>
                  <a:lnTo>
                    <a:pt x="0" y="324"/>
                  </a:lnTo>
                  <a:cubicBezTo>
                    <a:pt x="108" y="215"/>
                    <a:pt x="215" y="108"/>
                    <a:pt x="324" y="0"/>
                  </a:cubicBezTo>
                  <a:lnTo>
                    <a:pt x="3926" y="0"/>
                  </a:lnTo>
                  <a:cubicBezTo>
                    <a:pt x="4035" y="108"/>
                    <a:pt x="4143" y="215"/>
                    <a:pt x="4250" y="324"/>
                  </a:cubicBezTo>
                  <a:lnTo>
                    <a:pt x="4250" y="1000"/>
                  </a:lnTo>
                  <a:lnTo>
                    <a:pt x="4000" y="1000"/>
                  </a:lnTo>
                  <a:lnTo>
                    <a:pt x="4000" y="426"/>
                  </a:lnTo>
                  <a:lnTo>
                    <a:pt x="3824" y="250"/>
                  </a:lnTo>
                  <a:lnTo>
                    <a:pt x="426" y="250"/>
                  </a:lnTo>
                  <a:lnTo>
                    <a:pt x="250" y="426"/>
                  </a:lnTo>
                  <a:lnTo>
                    <a:pt x="250" y="1074"/>
                  </a:lnTo>
                  <a:lnTo>
                    <a:pt x="426" y="1250"/>
                  </a:lnTo>
                  <a:lnTo>
                    <a:pt x="1500" y="1250"/>
                  </a:lnTo>
                  <a:lnTo>
                    <a:pt x="1500" y="1500"/>
                  </a:lnTo>
                  <a:lnTo>
                    <a:pt x="426" y="1500"/>
                  </a:lnTo>
                  <a:lnTo>
                    <a:pt x="250" y="1676"/>
                  </a:lnTo>
                  <a:lnTo>
                    <a:pt x="250" y="2324"/>
                  </a:lnTo>
                  <a:lnTo>
                    <a:pt x="426" y="2500"/>
                  </a:lnTo>
                  <a:lnTo>
                    <a:pt x="1500" y="2500"/>
                  </a:lnTo>
                  <a:lnTo>
                    <a:pt x="1500" y="2750"/>
                  </a:lnTo>
                  <a:lnTo>
                    <a:pt x="426" y="2750"/>
                  </a:lnTo>
                  <a:lnTo>
                    <a:pt x="250" y="2926"/>
                  </a:lnTo>
                  <a:lnTo>
                    <a:pt x="250" y="3574"/>
                  </a:lnTo>
                  <a:lnTo>
                    <a:pt x="426" y="37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1"/>
            <p:cNvSpPr>
              <a:spLocks noEditPoints="1"/>
            </p:cNvSpPr>
            <p:nvPr/>
          </p:nvSpPr>
          <p:spPr bwMode="auto">
            <a:xfrm>
              <a:off x="983" y="925"/>
              <a:ext cx="327" cy="405"/>
            </a:xfrm>
            <a:custGeom>
              <a:avLst/>
              <a:gdLst>
                <a:gd name="T0" fmla="*/ 3927 w 4249"/>
                <a:gd name="T1" fmla="*/ 0 h 5258"/>
                <a:gd name="T2" fmla="*/ 4249 w 4249"/>
                <a:gd name="T3" fmla="*/ 324 h 5258"/>
                <a:gd name="T4" fmla="*/ 4249 w 4249"/>
                <a:gd name="T5" fmla="*/ 1176 h 5258"/>
                <a:gd name="T6" fmla="*/ 4050 w 4249"/>
                <a:gd name="T7" fmla="*/ 1375 h 5258"/>
                <a:gd name="T8" fmla="*/ 4249 w 4249"/>
                <a:gd name="T9" fmla="*/ 1574 h 5258"/>
                <a:gd name="T10" fmla="*/ 4249 w 4249"/>
                <a:gd name="T11" fmla="*/ 2426 h 5258"/>
                <a:gd name="T12" fmla="*/ 4050 w 4249"/>
                <a:gd name="T13" fmla="*/ 2625 h 5258"/>
                <a:gd name="T14" fmla="*/ 4249 w 4249"/>
                <a:gd name="T15" fmla="*/ 2824 h 5258"/>
                <a:gd name="T16" fmla="*/ 4249 w 4249"/>
                <a:gd name="T17" fmla="*/ 3676 h 5258"/>
                <a:gd name="T18" fmla="*/ 4050 w 4249"/>
                <a:gd name="T19" fmla="*/ 3875 h 5258"/>
                <a:gd name="T20" fmla="*/ 4249 w 4249"/>
                <a:gd name="T21" fmla="*/ 4074 h 5258"/>
                <a:gd name="T22" fmla="*/ 4249 w 4249"/>
                <a:gd name="T23" fmla="*/ 4926 h 5258"/>
                <a:gd name="T24" fmla="*/ 3927 w 4249"/>
                <a:gd name="T25" fmla="*/ 5250 h 5258"/>
                <a:gd name="T26" fmla="*/ 323 w 4249"/>
                <a:gd name="T27" fmla="*/ 5258 h 5258"/>
                <a:gd name="T28" fmla="*/ 0 w 4249"/>
                <a:gd name="T29" fmla="*/ 4935 h 5258"/>
                <a:gd name="T30" fmla="*/ 0 w 4249"/>
                <a:gd name="T31" fmla="*/ 4081 h 5258"/>
                <a:gd name="T32" fmla="*/ 199 w 4249"/>
                <a:gd name="T33" fmla="*/ 3883 h 5258"/>
                <a:gd name="T34" fmla="*/ 0 w 4249"/>
                <a:gd name="T35" fmla="*/ 3685 h 5258"/>
                <a:gd name="T36" fmla="*/ 0 w 4249"/>
                <a:gd name="T37" fmla="*/ 2831 h 5258"/>
                <a:gd name="T38" fmla="*/ 199 w 4249"/>
                <a:gd name="T39" fmla="*/ 2633 h 5258"/>
                <a:gd name="T40" fmla="*/ 0 w 4249"/>
                <a:gd name="T41" fmla="*/ 2435 h 5258"/>
                <a:gd name="T42" fmla="*/ 0 w 4249"/>
                <a:gd name="T43" fmla="*/ 1581 h 5258"/>
                <a:gd name="T44" fmla="*/ 199 w 4249"/>
                <a:gd name="T45" fmla="*/ 1383 h 5258"/>
                <a:gd name="T46" fmla="*/ 0 w 4249"/>
                <a:gd name="T47" fmla="*/ 1185 h 5258"/>
                <a:gd name="T48" fmla="*/ 0 w 4249"/>
                <a:gd name="T49" fmla="*/ 331 h 5258"/>
                <a:gd name="T50" fmla="*/ 323 w 4249"/>
                <a:gd name="T51" fmla="*/ 9 h 5258"/>
                <a:gd name="T52" fmla="*/ 3927 w 4249"/>
                <a:gd name="T53" fmla="*/ 0 h 5258"/>
                <a:gd name="T54" fmla="*/ 3822 w 4249"/>
                <a:gd name="T55" fmla="*/ 4000 h 5258"/>
                <a:gd name="T56" fmla="*/ 428 w 4249"/>
                <a:gd name="T57" fmla="*/ 4008 h 5258"/>
                <a:gd name="T58" fmla="*/ 250 w 4249"/>
                <a:gd name="T59" fmla="*/ 4185 h 5258"/>
                <a:gd name="T60" fmla="*/ 250 w 4249"/>
                <a:gd name="T61" fmla="*/ 4831 h 5258"/>
                <a:gd name="T62" fmla="*/ 428 w 4249"/>
                <a:gd name="T63" fmla="*/ 5008 h 5258"/>
                <a:gd name="T64" fmla="*/ 3822 w 4249"/>
                <a:gd name="T65" fmla="*/ 5000 h 5258"/>
                <a:gd name="T66" fmla="*/ 3999 w 4249"/>
                <a:gd name="T67" fmla="*/ 4824 h 5258"/>
                <a:gd name="T68" fmla="*/ 3999 w 4249"/>
                <a:gd name="T69" fmla="*/ 4176 h 5258"/>
                <a:gd name="T70" fmla="*/ 3822 w 4249"/>
                <a:gd name="T71" fmla="*/ 4000 h 5258"/>
                <a:gd name="T72" fmla="*/ 3822 w 4249"/>
                <a:gd name="T73" fmla="*/ 2750 h 5258"/>
                <a:gd name="T74" fmla="*/ 428 w 4249"/>
                <a:gd name="T75" fmla="*/ 2758 h 5258"/>
                <a:gd name="T76" fmla="*/ 250 w 4249"/>
                <a:gd name="T77" fmla="*/ 2935 h 5258"/>
                <a:gd name="T78" fmla="*/ 250 w 4249"/>
                <a:gd name="T79" fmla="*/ 3581 h 5258"/>
                <a:gd name="T80" fmla="*/ 428 w 4249"/>
                <a:gd name="T81" fmla="*/ 3758 h 5258"/>
                <a:gd name="T82" fmla="*/ 3822 w 4249"/>
                <a:gd name="T83" fmla="*/ 3750 h 5258"/>
                <a:gd name="T84" fmla="*/ 3999 w 4249"/>
                <a:gd name="T85" fmla="*/ 3574 h 5258"/>
                <a:gd name="T86" fmla="*/ 3999 w 4249"/>
                <a:gd name="T87" fmla="*/ 2926 h 5258"/>
                <a:gd name="T88" fmla="*/ 3822 w 4249"/>
                <a:gd name="T89" fmla="*/ 2750 h 5258"/>
                <a:gd name="T90" fmla="*/ 3822 w 4249"/>
                <a:gd name="T91" fmla="*/ 1500 h 5258"/>
                <a:gd name="T92" fmla="*/ 428 w 4249"/>
                <a:gd name="T93" fmla="*/ 1508 h 5258"/>
                <a:gd name="T94" fmla="*/ 250 w 4249"/>
                <a:gd name="T95" fmla="*/ 1685 h 5258"/>
                <a:gd name="T96" fmla="*/ 250 w 4249"/>
                <a:gd name="T97" fmla="*/ 2331 h 5258"/>
                <a:gd name="T98" fmla="*/ 428 w 4249"/>
                <a:gd name="T99" fmla="*/ 2508 h 5258"/>
                <a:gd name="T100" fmla="*/ 3822 w 4249"/>
                <a:gd name="T101" fmla="*/ 2500 h 5258"/>
                <a:gd name="T102" fmla="*/ 3999 w 4249"/>
                <a:gd name="T103" fmla="*/ 2324 h 5258"/>
                <a:gd name="T104" fmla="*/ 3999 w 4249"/>
                <a:gd name="T105" fmla="*/ 1676 h 5258"/>
                <a:gd name="T106" fmla="*/ 3822 w 4249"/>
                <a:gd name="T107" fmla="*/ 1500 h 5258"/>
                <a:gd name="T108" fmla="*/ 3822 w 4249"/>
                <a:gd name="T109" fmla="*/ 250 h 5258"/>
                <a:gd name="T110" fmla="*/ 428 w 4249"/>
                <a:gd name="T111" fmla="*/ 258 h 5258"/>
                <a:gd name="T112" fmla="*/ 250 w 4249"/>
                <a:gd name="T113" fmla="*/ 435 h 5258"/>
                <a:gd name="T114" fmla="*/ 250 w 4249"/>
                <a:gd name="T115" fmla="*/ 1081 h 5258"/>
                <a:gd name="T116" fmla="*/ 428 w 4249"/>
                <a:gd name="T117" fmla="*/ 1258 h 5258"/>
                <a:gd name="T118" fmla="*/ 3822 w 4249"/>
                <a:gd name="T119" fmla="*/ 1250 h 5258"/>
                <a:gd name="T120" fmla="*/ 3999 w 4249"/>
                <a:gd name="T121" fmla="*/ 1074 h 5258"/>
                <a:gd name="T122" fmla="*/ 3999 w 4249"/>
                <a:gd name="T123" fmla="*/ 426 h 5258"/>
                <a:gd name="T124" fmla="*/ 3822 w 4249"/>
                <a:gd name="T125" fmla="*/ 250 h 5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9" h="5258">
                  <a:moveTo>
                    <a:pt x="3927" y="0"/>
                  </a:moveTo>
                  <a:lnTo>
                    <a:pt x="4249" y="324"/>
                  </a:lnTo>
                  <a:lnTo>
                    <a:pt x="4249" y="1176"/>
                  </a:lnTo>
                  <a:lnTo>
                    <a:pt x="4050" y="1375"/>
                  </a:lnTo>
                  <a:lnTo>
                    <a:pt x="4249" y="1574"/>
                  </a:lnTo>
                  <a:lnTo>
                    <a:pt x="4249" y="2426"/>
                  </a:lnTo>
                  <a:lnTo>
                    <a:pt x="4050" y="2625"/>
                  </a:lnTo>
                  <a:lnTo>
                    <a:pt x="4249" y="2824"/>
                  </a:lnTo>
                  <a:lnTo>
                    <a:pt x="4249" y="3676"/>
                  </a:lnTo>
                  <a:lnTo>
                    <a:pt x="4050" y="3875"/>
                  </a:lnTo>
                  <a:lnTo>
                    <a:pt x="4249" y="4074"/>
                  </a:lnTo>
                  <a:lnTo>
                    <a:pt x="4249" y="4926"/>
                  </a:lnTo>
                  <a:lnTo>
                    <a:pt x="3927" y="5250"/>
                  </a:lnTo>
                  <a:lnTo>
                    <a:pt x="323" y="5258"/>
                  </a:lnTo>
                  <a:lnTo>
                    <a:pt x="0" y="4935"/>
                  </a:lnTo>
                  <a:lnTo>
                    <a:pt x="0" y="4081"/>
                  </a:lnTo>
                  <a:lnTo>
                    <a:pt x="199" y="3883"/>
                  </a:lnTo>
                  <a:lnTo>
                    <a:pt x="0" y="3685"/>
                  </a:lnTo>
                  <a:lnTo>
                    <a:pt x="0" y="2831"/>
                  </a:lnTo>
                  <a:lnTo>
                    <a:pt x="199" y="2633"/>
                  </a:lnTo>
                  <a:lnTo>
                    <a:pt x="0" y="2435"/>
                  </a:lnTo>
                  <a:lnTo>
                    <a:pt x="0" y="1581"/>
                  </a:lnTo>
                  <a:lnTo>
                    <a:pt x="199" y="1383"/>
                  </a:lnTo>
                  <a:lnTo>
                    <a:pt x="0" y="1185"/>
                  </a:lnTo>
                  <a:lnTo>
                    <a:pt x="0" y="331"/>
                  </a:lnTo>
                  <a:lnTo>
                    <a:pt x="323" y="9"/>
                  </a:lnTo>
                  <a:lnTo>
                    <a:pt x="3927" y="0"/>
                  </a:lnTo>
                  <a:close/>
                  <a:moveTo>
                    <a:pt x="3822" y="4000"/>
                  </a:moveTo>
                  <a:lnTo>
                    <a:pt x="428" y="4008"/>
                  </a:lnTo>
                  <a:lnTo>
                    <a:pt x="250" y="4185"/>
                  </a:lnTo>
                  <a:lnTo>
                    <a:pt x="250" y="4831"/>
                  </a:lnTo>
                  <a:lnTo>
                    <a:pt x="428" y="5008"/>
                  </a:lnTo>
                  <a:lnTo>
                    <a:pt x="3822" y="5000"/>
                  </a:lnTo>
                  <a:lnTo>
                    <a:pt x="3999" y="4824"/>
                  </a:lnTo>
                  <a:lnTo>
                    <a:pt x="3999" y="4176"/>
                  </a:lnTo>
                  <a:lnTo>
                    <a:pt x="3822" y="4000"/>
                  </a:lnTo>
                  <a:close/>
                  <a:moveTo>
                    <a:pt x="3822" y="2750"/>
                  </a:moveTo>
                  <a:lnTo>
                    <a:pt x="428" y="2758"/>
                  </a:lnTo>
                  <a:lnTo>
                    <a:pt x="250" y="2935"/>
                  </a:lnTo>
                  <a:lnTo>
                    <a:pt x="250" y="3581"/>
                  </a:lnTo>
                  <a:lnTo>
                    <a:pt x="428" y="3758"/>
                  </a:lnTo>
                  <a:lnTo>
                    <a:pt x="3822" y="3750"/>
                  </a:lnTo>
                  <a:lnTo>
                    <a:pt x="3999" y="3574"/>
                  </a:lnTo>
                  <a:lnTo>
                    <a:pt x="3999" y="2926"/>
                  </a:lnTo>
                  <a:lnTo>
                    <a:pt x="3822" y="2750"/>
                  </a:lnTo>
                  <a:close/>
                  <a:moveTo>
                    <a:pt x="3822" y="1500"/>
                  </a:moveTo>
                  <a:lnTo>
                    <a:pt x="428" y="1508"/>
                  </a:lnTo>
                  <a:lnTo>
                    <a:pt x="250" y="1685"/>
                  </a:lnTo>
                  <a:lnTo>
                    <a:pt x="250" y="2331"/>
                  </a:lnTo>
                  <a:lnTo>
                    <a:pt x="428" y="2508"/>
                  </a:lnTo>
                  <a:lnTo>
                    <a:pt x="3822" y="2500"/>
                  </a:lnTo>
                  <a:lnTo>
                    <a:pt x="3999" y="2324"/>
                  </a:lnTo>
                  <a:lnTo>
                    <a:pt x="3999" y="1676"/>
                  </a:lnTo>
                  <a:lnTo>
                    <a:pt x="3822" y="1500"/>
                  </a:lnTo>
                  <a:close/>
                  <a:moveTo>
                    <a:pt x="3822" y="250"/>
                  </a:moveTo>
                  <a:lnTo>
                    <a:pt x="428" y="258"/>
                  </a:lnTo>
                  <a:lnTo>
                    <a:pt x="250" y="435"/>
                  </a:lnTo>
                  <a:lnTo>
                    <a:pt x="250" y="1081"/>
                  </a:lnTo>
                  <a:lnTo>
                    <a:pt x="428" y="1258"/>
                  </a:lnTo>
                  <a:lnTo>
                    <a:pt x="3822" y="1250"/>
                  </a:lnTo>
                  <a:lnTo>
                    <a:pt x="3999" y="1074"/>
                  </a:lnTo>
                  <a:lnTo>
                    <a:pt x="3999" y="426"/>
                  </a:lnTo>
                  <a:lnTo>
                    <a:pt x="3822"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0" name="Group 14"/>
          <p:cNvGrpSpPr>
            <a:grpSpLocks noChangeAspect="1"/>
          </p:cNvGrpSpPr>
          <p:nvPr>
            <p:custDataLst>
              <p:tags r:id="rId4"/>
            </p:custDataLst>
          </p:nvPr>
        </p:nvGrpSpPr>
        <p:grpSpPr bwMode="auto">
          <a:xfrm>
            <a:off x="5491496" y="3614045"/>
            <a:ext cx="736600" cy="736600"/>
            <a:chOff x="800" y="800"/>
            <a:chExt cx="560" cy="560"/>
          </a:xfrm>
        </p:grpSpPr>
        <p:sp>
          <p:nvSpPr>
            <p:cNvPr id="101" name="AutoShape 13"/>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5"/>
            <p:cNvSpPr>
              <a:spLocks/>
            </p:cNvSpPr>
            <p:nvPr/>
          </p:nvSpPr>
          <p:spPr bwMode="auto">
            <a:xfrm>
              <a:off x="848" y="829"/>
              <a:ext cx="327" cy="404"/>
            </a:xfrm>
            <a:custGeom>
              <a:avLst/>
              <a:gdLst>
                <a:gd name="T0" fmla="*/ 426 w 4250"/>
                <a:gd name="T1" fmla="*/ 3750 h 5250"/>
                <a:gd name="T2" fmla="*/ 1500 w 4250"/>
                <a:gd name="T3" fmla="*/ 3750 h 5250"/>
                <a:gd name="T4" fmla="*/ 1500 w 4250"/>
                <a:gd name="T5" fmla="*/ 4000 h 5250"/>
                <a:gd name="T6" fmla="*/ 426 w 4250"/>
                <a:gd name="T7" fmla="*/ 4000 h 5250"/>
                <a:gd name="T8" fmla="*/ 250 w 4250"/>
                <a:gd name="T9" fmla="*/ 4176 h 5250"/>
                <a:gd name="T10" fmla="*/ 250 w 4250"/>
                <a:gd name="T11" fmla="*/ 4824 h 5250"/>
                <a:gd name="T12" fmla="*/ 426 w 4250"/>
                <a:gd name="T13" fmla="*/ 5000 h 5250"/>
                <a:gd name="T14" fmla="*/ 1500 w 4250"/>
                <a:gd name="T15" fmla="*/ 5000 h 5250"/>
                <a:gd name="T16" fmla="*/ 1500 w 4250"/>
                <a:gd name="T17" fmla="*/ 5250 h 5250"/>
                <a:gd name="T18" fmla="*/ 324 w 4250"/>
                <a:gd name="T19" fmla="*/ 5250 h 5250"/>
                <a:gd name="T20" fmla="*/ 0 w 4250"/>
                <a:gd name="T21" fmla="*/ 4926 h 5250"/>
                <a:gd name="T22" fmla="*/ 0 w 4250"/>
                <a:gd name="T23" fmla="*/ 4074 h 5250"/>
                <a:gd name="T24" fmla="*/ 199 w 4250"/>
                <a:gd name="T25" fmla="*/ 3875 h 5250"/>
                <a:gd name="T26" fmla="*/ 0 w 4250"/>
                <a:gd name="T27" fmla="*/ 3676 h 5250"/>
                <a:gd name="T28" fmla="*/ 0 w 4250"/>
                <a:gd name="T29" fmla="*/ 2824 h 5250"/>
                <a:gd name="T30" fmla="*/ 199 w 4250"/>
                <a:gd name="T31" fmla="*/ 2625 h 5250"/>
                <a:gd name="T32" fmla="*/ 0 w 4250"/>
                <a:gd name="T33" fmla="*/ 2426 h 5250"/>
                <a:gd name="T34" fmla="*/ 0 w 4250"/>
                <a:gd name="T35" fmla="*/ 1574 h 5250"/>
                <a:gd name="T36" fmla="*/ 199 w 4250"/>
                <a:gd name="T37" fmla="*/ 1375 h 5250"/>
                <a:gd name="T38" fmla="*/ 0 w 4250"/>
                <a:gd name="T39" fmla="*/ 1176 h 5250"/>
                <a:gd name="T40" fmla="*/ 0 w 4250"/>
                <a:gd name="T41" fmla="*/ 324 h 5250"/>
                <a:gd name="T42" fmla="*/ 324 w 4250"/>
                <a:gd name="T43" fmla="*/ 0 h 5250"/>
                <a:gd name="T44" fmla="*/ 3926 w 4250"/>
                <a:gd name="T45" fmla="*/ 0 h 5250"/>
                <a:gd name="T46" fmla="*/ 4250 w 4250"/>
                <a:gd name="T47" fmla="*/ 324 h 5250"/>
                <a:gd name="T48" fmla="*/ 4250 w 4250"/>
                <a:gd name="T49" fmla="*/ 1000 h 5250"/>
                <a:gd name="T50" fmla="*/ 4000 w 4250"/>
                <a:gd name="T51" fmla="*/ 1000 h 5250"/>
                <a:gd name="T52" fmla="*/ 4000 w 4250"/>
                <a:gd name="T53" fmla="*/ 426 h 5250"/>
                <a:gd name="T54" fmla="*/ 3824 w 4250"/>
                <a:gd name="T55" fmla="*/ 250 h 5250"/>
                <a:gd name="T56" fmla="*/ 426 w 4250"/>
                <a:gd name="T57" fmla="*/ 250 h 5250"/>
                <a:gd name="T58" fmla="*/ 250 w 4250"/>
                <a:gd name="T59" fmla="*/ 426 h 5250"/>
                <a:gd name="T60" fmla="*/ 250 w 4250"/>
                <a:gd name="T61" fmla="*/ 1074 h 5250"/>
                <a:gd name="T62" fmla="*/ 426 w 4250"/>
                <a:gd name="T63" fmla="*/ 1250 h 5250"/>
                <a:gd name="T64" fmla="*/ 1500 w 4250"/>
                <a:gd name="T65" fmla="*/ 1250 h 5250"/>
                <a:gd name="T66" fmla="*/ 1500 w 4250"/>
                <a:gd name="T67" fmla="*/ 1500 h 5250"/>
                <a:gd name="T68" fmla="*/ 426 w 4250"/>
                <a:gd name="T69" fmla="*/ 1500 h 5250"/>
                <a:gd name="T70" fmla="*/ 250 w 4250"/>
                <a:gd name="T71" fmla="*/ 1676 h 5250"/>
                <a:gd name="T72" fmla="*/ 250 w 4250"/>
                <a:gd name="T73" fmla="*/ 2324 h 5250"/>
                <a:gd name="T74" fmla="*/ 426 w 4250"/>
                <a:gd name="T75" fmla="*/ 2500 h 5250"/>
                <a:gd name="T76" fmla="*/ 1500 w 4250"/>
                <a:gd name="T77" fmla="*/ 2500 h 5250"/>
                <a:gd name="T78" fmla="*/ 1500 w 4250"/>
                <a:gd name="T79" fmla="*/ 2750 h 5250"/>
                <a:gd name="T80" fmla="*/ 426 w 4250"/>
                <a:gd name="T81" fmla="*/ 2750 h 5250"/>
                <a:gd name="T82" fmla="*/ 250 w 4250"/>
                <a:gd name="T83" fmla="*/ 2926 h 5250"/>
                <a:gd name="T84" fmla="*/ 250 w 4250"/>
                <a:gd name="T85" fmla="*/ 3574 h 5250"/>
                <a:gd name="T86" fmla="*/ 426 w 4250"/>
                <a:gd name="T87" fmla="*/ 3750 h 5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50" h="5250">
                  <a:moveTo>
                    <a:pt x="426" y="3750"/>
                  </a:moveTo>
                  <a:lnTo>
                    <a:pt x="1500" y="3750"/>
                  </a:lnTo>
                  <a:lnTo>
                    <a:pt x="1500" y="4000"/>
                  </a:lnTo>
                  <a:lnTo>
                    <a:pt x="426" y="4000"/>
                  </a:lnTo>
                  <a:lnTo>
                    <a:pt x="250" y="4176"/>
                  </a:lnTo>
                  <a:lnTo>
                    <a:pt x="250" y="4824"/>
                  </a:lnTo>
                  <a:lnTo>
                    <a:pt x="426" y="5000"/>
                  </a:lnTo>
                  <a:lnTo>
                    <a:pt x="1500" y="5000"/>
                  </a:lnTo>
                  <a:lnTo>
                    <a:pt x="1500" y="5250"/>
                  </a:lnTo>
                  <a:lnTo>
                    <a:pt x="324" y="5250"/>
                  </a:lnTo>
                  <a:lnTo>
                    <a:pt x="0" y="4926"/>
                  </a:lnTo>
                  <a:lnTo>
                    <a:pt x="0" y="4074"/>
                  </a:lnTo>
                  <a:lnTo>
                    <a:pt x="199" y="3875"/>
                  </a:lnTo>
                  <a:lnTo>
                    <a:pt x="0" y="3676"/>
                  </a:lnTo>
                  <a:lnTo>
                    <a:pt x="0" y="2824"/>
                  </a:lnTo>
                  <a:lnTo>
                    <a:pt x="199" y="2625"/>
                  </a:lnTo>
                  <a:lnTo>
                    <a:pt x="0" y="2426"/>
                  </a:lnTo>
                  <a:lnTo>
                    <a:pt x="0" y="1574"/>
                  </a:lnTo>
                  <a:lnTo>
                    <a:pt x="199" y="1375"/>
                  </a:lnTo>
                  <a:lnTo>
                    <a:pt x="0" y="1176"/>
                  </a:lnTo>
                  <a:lnTo>
                    <a:pt x="0" y="324"/>
                  </a:lnTo>
                  <a:cubicBezTo>
                    <a:pt x="108" y="215"/>
                    <a:pt x="215" y="108"/>
                    <a:pt x="324" y="0"/>
                  </a:cubicBezTo>
                  <a:lnTo>
                    <a:pt x="3926" y="0"/>
                  </a:lnTo>
                  <a:cubicBezTo>
                    <a:pt x="4035" y="108"/>
                    <a:pt x="4143" y="215"/>
                    <a:pt x="4250" y="324"/>
                  </a:cubicBezTo>
                  <a:lnTo>
                    <a:pt x="4250" y="1000"/>
                  </a:lnTo>
                  <a:lnTo>
                    <a:pt x="4000" y="1000"/>
                  </a:lnTo>
                  <a:lnTo>
                    <a:pt x="4000" y="426"/>
                  </a:lnTo>
                  <a:lnTo>
                    <a:pt x="3824" y="250"/>
                  </a:lnTo>
                  <a:lnTo>
                    <a:pt x="426" y="250"/>
                  </a:lnTo>
                  <a:lnTo>
                    <a:pt x="250" y="426"/>
                  </a:lnTo>
                  <a:lnTo>
                    <a:pt x="250" y="1074"/>
                  </a:lnTo>
                  <a:lnTo>
                    <a:pt x="426" y="1250"/>
                  </a:lnTo>
                  <a:lnTo>
                    <a:pt x="1500" y="1250"/>
                  </a:lnTo>
                  <a:lnTo>
                    <a:pt x="1500" y="1500"/>
                  </a:lnTo>
                  <a:lnTo>
                    <a:pt x="426" y="1500"/>
                  </a:lnTo>
                  <a:lnTo>
                    <a:pt x="250" y="1676"/>
                  </a:lnTo>
                  <a:lnTo>
                    <a:pt x="250" y="2324"/>
                  </a:lnTo>
                  <a:lnTo>
                    <a:pt x="426" y="2500"/>
                  </a:lnTo>
                  <a:lnTo>
                    <a:pt x="1500" y="2500"/>
                  </a:lnTo>
                  <a:lnTo>
                    <a:pt x="1500" y="2750"/>
                  </a:lnTo>
                  <a:lnTo>
                    <a:pt x="426" y="2750"/>
                  </a:lnTo>
                  <a:lnTo>
                    <a:pt x="250" y="2926"/>
                  </a:lnTo>
                  <a:lnTo>
                    <a:pt x="250" y="3574"/>
                  </a:lnTo>
                  <a:lnTo>
                    <a:pt x="426" y="37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6"/>
            <p:cNvSpPr>
              <a:spLocks noEditPoints="1"/>
            </p:cNvSpPr>
            <p:nvPr/>
          </p:nvSpPr>
          <p:spPr bwMode="auto">
            <a:xfrm>
              <a:off x="983" y="925"/>
              <a:ext cx="327" cy="405"/>
            </a:xfrm>
            <a:custGeom>
              <a:avLst/>
              <a:gdLst>
                <a:gd name="T0" fmla="*/ 3927 w 4249"/>
                <a:gd name="T1" fmla="*/ 0 h 5258"/>
                <a:gd name="T2" fmla="*/ 4249 w 4249"/>
                <a:gd name="T3" fmla="*/ 324 h 5258"/>
                <a:gd name="T4" fmla="*/ 4249 w 4249"/>
                <a:gd name="T5" fmla="*/ 1176 h 5258"/>
                <a:gd name="T6" fmla="*/ 4050 w 4249"/>
                <a:gd name="T7" fmla="*/ 1375 h 5258"/>
                <a:gd name="T8" fmla="*/ 4249 w 4249"/>
                <a:gd name="T9" fmla="*/ 1574 h 5258"/>
                <a:gd name="T10" fmla="*/ 4249 w 4249"/>
                <a:gd name="T11" fmla="*/ 2426 h 5258"/>
                <a:gd name="T12" fmla="*/ 4050 w 4249"/>
                <a:gd name="T13" fmla="*/ 2625 h 5258"/>
                <a:gd name="T14" fmla="*/ 4249 w 4249"/>
                <a:gd name="T15" fmla="*/ 2824 h 5258"/>
                <a:gd name="T16" fmla="*/ 4249 w 4249"/>
                <a:gd name="T17" fmla="*/ 3676 h 5258"/>
                <a:gd name="T18" fmla="*/ 4050 w 4249"/>
                <a:gd name="T19" fmla="*/ 3875 h 5258"/>
                <a:gd name="T20" fmla="*/ 4249 w 4249"/>
                <a:gd name="T21" fmla="*/ 4074 h 5258"/>
                <a:gd name="T22" fmla="*/ 4249 w 4249"/>
                <a:gd name="T23" fmla="*/ 4926 h 5258"/>
                <a:gd name="T24" fmla="*/ 3927 w 4249"/>
                <a:gd name="T25" fmla="*/ 5250 h 5258"/>
                <a:gd name="T26" fmla="*/ 323 w 4249"/>
                <a:gd name="T27" fmla="*/ 5258 h 5258"/>
                <a:gd name="T28" fmla="*/ 0 w 4249"/>
                <a:gd name="T29" fmla="*/ 4935 h 5258"/>
                <a:gd name="T30" fmla="*/ 0 w 4249"/>
                <a:gd name="T31" fmla="*/ 4081 h 5258"/>
                <a:gd name="T32" fmla="*/ 199 w 4249"/>
                <a:gd name="T33" fmla="*/ 3883 h 5258"/>
                <a:gd name="T34" fmla="*/ 0 w 4249"/>
                <a:gd name="T35" fmla="*/ 3685 h 5258"/>
                <a:gd name="T36" fmla="*/ 0 w 4249"/>
                <a:gd name="T37" fmla="*/ 2831 h 5258"/>
                <a:gd name="T38" fmla="*/ 199 w 4249"/>
                <a:gd name="T39" fmla="*/ 2633 h 5258"/>
                <a:gd name="T40" fmla="*/ 0 w 4249"/>
                <a:gd name="T41" fmla="*/ 2435 h 5258"/>
                <a:gd name="T42" fmla="*/ 0 w 4249"/>
                <a:gd name="T43" fmla="*/ 1581 h 5258"/>
                <a:gd name="T44" fmla="*/ 199 w 4249"/>
                <a:gd name="T45" fmla="*/ 1383 h 5258"/>
                <a:gd name="T46" fmla="*/ 0 w 4249"/>
                <a:gd name="T47" fmla="*/ 1185 h 5258"/>
                <a:gd name="T48" fmla="*/ 0 w 4249"/>
                <a:gd name="T49" fmla="*/ 331 h 5258"/>
                <a:gd name="T50" fmla="*/ 323 w 4249"/>
                <a:gd name="T51" fmla="*/ 9 h 5258"/>
                <a:gd name="T52" fmla="*/ 3927 w 4249"/>
                <a:gd name="T53" fmla="*/ 0 h 5258"/>
                <a:gd name="T54" fmla="*/ 3822 w 4249"/>
                <a:gd name="T55" fmla="*/ 4000 h 5258"/>
                <a:gd name="T56" fmla="*/ 428 w 4249"/>
                <a:gd name="T57" fmla="*/ 4008 h 5258"/>
                <a:gd name="T58" fmla="*/ 250 w 4249"/>
                <a:gd name="T59" fmla="*/ 4185 h 5258"/>
                <a:gd name="T60" fmla="*/ 250 w 4249"/>
                <a:gd name="T61" fmla="*/ 4831 h 5258"/>
                <a:gd name="T62" fmla="*/ 428 w 4249"/>
                <a:gd name="T63" fmla="*/ 5008 h 5258"/>
                <a:gd name="T64" fmla="*/ 3822 w 4249"/>
                <a:gd name="T65" fmla="*/ 5000 h 5258"/>
                <a:gd name="T66" fmla="*/ 3999 w 4249"/>
                <a:gd name="T67" fmla="*/ 4824 h 5258"/>
                <a:gd name="T68" fmla="*/ 3999 w 4249"/>
                <a:gd name="T69" fmla="*/ 4176 h 5258"/>
                <a:gd name="T70" fmla="*/ 3822 w 4249"/>
                <a:gd name="T71" fmla="*/ 4000 h 5258"/>
                <a:gd name="T72" fmla="*/ 3822 w 4249"/>
                <a:gd name="T73" fmla="*/ 2750 h 5258"/>
                <a:gd name="T74" fmla="*/ 428 w 4249"/>
                <a:gd name="T75" fmla="*/ 2758 h 5258"/>
                <a:gd name="T76" fmla="*/ 250 w 4249"/>
                <a:gd name="T77" fmla="*/ 2935 h 5258"/>
                <a:gd name="T78" fmla="*/ 250 w 4249"/>
                <a:gd name="T79" fmla="*/ 3581 h 5258"/>
                <a:gd name="T80" fmla="*/ 428 w 4249"/>
                <a:gd name="T81" fmla="*/ 3758 h 5258"/>
                <a:gd name="T82" fmla="*/ 3822 w 4249"/>
                <a:gd name="T83" fmla="*/ 3750 h 5258"/>
                <a:gd name="T84" fmla="*/ 3999 w 4249"/>
                <a:gd name="T85" fmla="*/ 3574 h 5258"/>
                <a:gd name="T86" fmla="*/ 3999 w 4249"/>
                <a:gd name="T87" fmla="*/ 2926 h 5258"/>
                <a:gd name="T88" fmla="*/ 3822 w 4249"/>
                <a:gd name="T89" fmla="*/ 2750 h 5258"/>
                <a:gd name="T90" fmla="*/ 3822 w 4249"/>
                <a:gd name="T91" fmla="*/ 1500 h 5258"/>
                <a:gd name="T92" fmla="*/ 428 w 4249"/>
                <a:gd name="T93" fmla="*/ 1508 h 5258"/>
                <a:gd name="T94" fmla="*/ 250 w 4249"/>
                <a:gd name="T95" fmla="*/ 1685 h 5258"/>
                <a:gd name="T96" fmla="*/ 250 w 4249"/>
                <a:gd name="T97" fmla="*/ 2331 h 5258"/>
                <a:gd name="T98" fmla="*/ 428 w 4249"/>
                <a:gd name="T99" fmla="*/ 2508 h 5258"/>
                <a:gd name="T100" fmla="*/ 3822 w 4249"/>
                <a:gd name="T101" fmla="*/ 2500 h 5258"/>
                <a:gd name="T102" fmla="*/ 3999 w 4249"/>
                <a:gd name="T103" fmla="*/ 2324 h 5258"/>
                <a:gd name="T104" fmla="*/ 3999 w 4249"/>
                <a:gd name="T105" fmla="*/ 1676 h 5258"/>
                <a:gd name="T106" fmla="*/ 3822 w 4249"/>
                <a:gd name="T107" fmla="*/ 1500 h 5258"/>
                <a:gd name="T108" fmla="*/ 3822 w 4249"/>
                <a:gd name="T109" fmla="*/ 250 h 5258"/>
                <a:gd name="T110" fmla="*/ 428 w 4249"/>
                <a:gd name="T111" fmla="*/ 258 h 5258"/>
                <a:gd name="T112" fmla="*/ 250 w 4249"/>
                <a:gd name="T113" fmla="*/ 435 h 5258"/>
                <a:gd name="T114" fmla="*/ 250 w 4249"/>
                <a:gd name="T115" fmla="*/ 1081 h 5258"/>
                <a:gd name="T116" fmla="*/ 428 w 4249"/>
                <a:gd name="T117" fmla="*/ 1258 h 5258"/>
                <a:gd name="T118" fmla="*/ 3822 w 4249"/>
                <a:gd name="T119" fmla="*/ 1250 h 5258"/>
                <a:gd name="T120" fmla="*/ 3999 w 4249"/>
                <a:gd name="T121" fmla="*/ 1074 h 5258"/>
                <a:gd name="T122" fmla="*/ 3999 w 4249"/>
                <a:gd name="T123" fmla="*/ 426 h 5258"/>
                <a:gd name="T124" fmla="*/ 3822 w 4249"/>
                <a:gd name="T125" fmla="*/ 250 h 5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9" h="5258">
                  <a:moveTo>
                    <a:pt x="3927" y="0"/>
                  </a:moveTo>
                  <a:lnTo>
                    <a:pt x="4249" y="324"/>
                  </a:lnTo>
                  <a:lnTo>
                    <a:pt x="4249" y="1176"/>
                  </a:lnTo>
                  <a:lnTo>
                    <a:pt x="4050" y="1375"/>
                  </a:lnTo>
                  <a:lnTo>
                    <a:pt x="4249" y="1574"/>
                  </a:lnTo>
                  <a:lnTo>
                    <a:pt x="4249" y="2426"/>
                  </a:lnTo>
                  <a:lnTo>
                    <a:pt x="4050" y="2625"/>
                  </a:lnTo>
                  <a:lnTo>
                    <a:pt x="4249" y="2824"/>
                  </a:lnTo>
                  <a:lnTo>
                    <a:pt x="4249" y="3676"/>
                  </a:lnTo>
                  <a:lnTo>
                    <a:pt x="4050" y="3875"/>
                  </a:lnTo>
                  <a:lnTo>
                    <a:pt x="4249" y="4074"/>
                  </a:lnTo>
                  <a:lnTo>
                    <a:pt x="4249" y="4926"/>
                  </a:lnTo>
                  <a:lnTo>
                    <a:pt x="3927" y="5250"/>
                  </a:lnTo>
                  <a:lnTo>
                    <a:pt x="323" y="5258"/>
                  </a:lnTo>
                  <a:lnTo>
                    <a:pt x="0" y="4935"/>
                  </a:lnTo>
                  <a:lnTo>
                    <a:pt x="0" y="4081"/>
                  </a:lnTo>
                  <a:lnTo>
                    <a:pt x="199" y="3883"/>
                  </a:lnTo>
                  <a:lnTo>
                    <a:pt x="0" y="3685"/>
                  </a:lnTo>
                  <a:lnTo>
                    <a:pt x="0" y="2831"/>
                  </a:lnTo>
                  <a:lnTo>
                    <a:pt x="199" y="2633"/>
                  </a:lnTo>
                  <a:lnTo>
                    <a:pt x="0" y="2435"/>
                  </a:lnTo>
                  <a:lnTo>
                    <a:pt x="0" y="1581"/>
                  </a:lnTo>
                  <a:lnTo>
                    <a:pt x="199" y="1383"/>
                  </a:lnTo>
                  <a:lnTo>
                    <a:pt x="0" y="1185"/>
                  </a:lnTo>
                  <a:lnTo>
                    <a:pt x="0" y="331"/>
                  </a:lnTo>
                  <a:lnTo>
                    <a:pt x="323" y="9"/>
                  </a:lnTo>
                  <a:lnTo>
                    <a:pt x="3927" y="0"/>
                  </a:lnTo>
                  <a:close/>
                  <a:moveTo>
                    <a:pt x="3822" y="4000"/>
                  </a:moveTo>
                  <a:lnTo>
                    <a:pt x="428" y="4008"/>
                  </a:lnTo>
                  <a:lnTo>
                    <a:pt x="250" y="4185"/>
                  </a:lnTo>
                  <a:lnTo>
                    <a:pt x="250" y="4831"/>
                  </a:lnTo>
                  <a:lnTo>
                    <a:pt x="428" y="5008"/>
                  </a:lnTo>
                  <a:lnTo>
                    <a:pt x="3822" y="5000"/>
                  </a:lnTo>
                  <a:lnTo>
                    <a:pt x="3999" y="4824"/>
                  </a:lnTo>
                  <a:lnTo>
                    <a:pt x="3999" y="4176"/>
                  </a:lnTo>
                  <a:lnTo>
                    <a:pt x="3822" y="4000"/>
                  </a:lnTo>
                  <a:close/>
                  <a:moveTo>
                    <a:pt x="3822" y="2750"/>
                  </a:moveTo>
                  <a:lnTo>
                    <a:pt x="428" y="2758"/>
                  </a:lnTo>
                  <a:lnTo>
                    <a:pt x="250" y="2935"/>
                  </a:lnTo>
                  <a:lnTo>
                    <a:pt x="250" y="3581"/>
                  </a:lnTo>
                  <a:lnTo>
                    <a:pt x="428" y="3758"/>
                  </a:lnTo>
                  <a:lnTo>
                    <a:pt x="3822" y="3750"/>
                  </a:lnTo>
                  <a:lnTo>
                    <a:pt x="3999" y="3574"/>
                  </a:lnTo>
                  <a:lnTo>
                    <a:pt x="3999" y="2926"/>
                  </a:lnTo>
                  <a:lnTo>
                    <a:pt x="3822" y="2750"/>
                  </a:lnTo>
                  <a:close/>
                  <a:moveTo>
                    <a:pt x="3822" y="1500"/>
                  </a:moveTo>
                  <a:lnTo>
                    <a:pt x="428" y="1508"/>
                  </a:lnTo>
                  <a:lnTo>
                    <a:pt x="250" y="1685"/>
                  </a:lnTo>
                  <a:lnTo>
                    <a:pt x="250" y="2331"/>
                  </a:lnTo>
                  <a:lnTo>
                    <a:pt x="428" y="2508"/>
                  </a:lnTo>
                  <a:lnTo>
                    <a:pt x="3822" y="2500"/>
                  </a:lnTo>
                  <a:lnTo>
                    <a:pt x="3999" y="2324"/>
                  </a:lnTo>
                  <a:lnTo>
                    <a:pt x="3999" y="1676"/>
                  </a:lnTo>
                  <a:lnTo>
                    <a:pt x="3822" y="1500"/>
                  </a:lnTo>
                  <a:close/>
                  <a:moveTo>
                    <a:pt x="3822" y="250"/>
                  </a:moveTo>
                  <a:lnTo>
                    <a:pt x="428" y="258"/>
                  </a:lnTo>
                  <a:lnTo>
                    <a:pt x="250" y="435"/>
                  </a:lnTo>
                  <a:lnTo>
                    <a:pt x="250" y="1081"/>
                  </a:lnTo>
                  <a:lnTo>
                    <a:pt x="428" y="1258"/>
                  </a:lnTo>
                  <a:lnTo>
                    <a:pt x="3822" y="1250"/>
                  </a:lnTo>
                  <a:lnTo>
                    <a:pt x="3999" y="1074"/>
                  </a:lnTo>
                  <a:lnTo>
                    <a:pt x="3999" y="426"/>
                  </a:lnTo>
                  <a:lnTo>
                    <a:pt x="3822"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cxnSp>
        <p:nvCxnSpPr>
          <p:cNvPr id="105" name="Straight Arrow Connector 104"/>
          <p:cNvCxnSpPr>
            <a:cxnSpLocks/>
            <a:stCxn id="101" idx="2"/>
            <a:endCxn id="76" idx="0"/>
          </p:cNvCxnSpPr>
          <p:nvPr/>
        </p:nvCxnSpPr>
        <p:spPr>
          <a:xfrm flipH="1">
            <a:off x="5853230" y="4350645"/>
            <a:ext cx="6566" cy="2233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a:stCxn id="96" idx="2"/>
            <a:endCxn id="82" idx="0"/>
          </p:cNvCxnSpPr>
          <p:nvPr/>
        </p:nvCxnSpPr>
        <p:spPr>
          <a:xfrm flipH="1">
            <a:off x="8013449" y="4352858"/>
            <a:ext cx="360" cy="22109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cxnSpLocks/>
            <a:stCxn id="96" idx="0"/>
            <a:endCxn id="12" idx="1"/>
          </p:cNvCxnSpPr>
          <p:nvPr/>
        </p:nvCxnSpPr>
        <p:spPr>
          <a:xfrm rot="16200000" flipV="1">
            <a:off x="3439911" y="-957641"/>
            <a:ext cx="1922395" cy="7225403"/>
          </a:xfrm>
          <a:prstGeom prst="bentConnector4">
            <a:avLst>
              <a:gd name="adj1" fmla="val 27043"/>
              <a:gd name="adj2" fmla="val 1058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373120" y="3829387"/>
            <a:ext cx="855908" cy="504000"/>
          </a:xfrm>
          <a:prstGeom prst="rect">
            <a:avLst/>
          </a:prstGeom>
          <a:noFill/>
        </p:spPr>
        <p:txBody>
          <a:bodyPr vert="horz" wrap="square" lIns="0" tIns="0" rIns="0" bIns="0" rtlCol="0" anchor="t">
            <a:noAutofit/>
          </a:bodyPr>
          <a:lstStyle/>
          <a:p>
            <a:r>
              <a:rPr lang="en-GB" sz="1400"/>
              <a:t>Productive </a:t>
            </a:r>
          </a:p>
          <a:p>
            <a:r>
              <a:rPr lang="en-GB" sz="1400"/>
              <a:t>data</a:t>
            </a:r>
          </a:p>
        </p:txBody>
      </p:sp>
      <p:sp>
        <p:nvSpPr>
          <p:cNvPr id="116" name="TextBox 115"/>
          <p:cNvSpPr txBox="1"/>
          <p:nvPr/>
        </p:nvSpPr>
        <p:spPr>
          <a:xfrm>
            <a:off x="6221581" y="3817704"/>
            <a:ext cx="1393708" cy="504000"/>
          </a:xfrm>
          <a:prstGeom prst="rect">
            <a:avLst/>
          </a:prstGeom>
          <a:noFill/>
        </p:spPr>
        <p:txBody>
          <a:bodyPr vert="horz" wrap="square" lIns="0" tIns="0" rIns="0" bIns="0" rtlCol="0" anchor="t">
            <a:noAutofit/>
          </a:bodyPr>
          <a:lstStyle/>
          <a:p>
            <a:r>
              <a:rPr lang="en-GB" sz="1400"/>
              <a:t>Test</a:t>
            </a:r>
          </a:p>
          <a:p>
            <a:r>
              <a:rPr lang="en-GB" sz="1400"/>
              <a:t>data</a:t>
            </a:r>
          </a:p>
        </p:txBody>
      </p:sp>
      <p:sp>
        <p:nvSpPr>
          <p:cNvPr id="117" name="TextBox 116"/>
          <p:cNvSpPr txBox="1"/>
          <p:nvPr/>
        </p:nvSpPr>
        <p:spPr>
          <a:xfrm>
            <a:off x="7023507" y="3388662"/>
            <a:ext cx="961833" cy="219746"/>
          </a:xfrm>
          <a:prstGeom prst="rect">
            <a:avLst/>
          </a:prstGeom>
          <a:noFill/>
        </p:spPr>
        <p:txBody>
          <a:bodyPr vert="horz" wrap="square" lIns="0" tIns="0" rIns="0" bIns="0" rtlCol="0" anchor="t">
            <a:noAutofit/>
          </a:bodyPr>
          <a:lstStyle/>
          <a:p>
            <a:r>
              <a:rPr lang="en-GB" sz="1400"/>
              <a:t>Production</a:t>
            </a:r>
          </a:p>
        </p:txBody>
      </p:sp>
      <p:sp>
        <p:nvSpPr>
          <p:cNvPr id="118" name="TextBox 117"/>
          <p:cNvSpPr txBox="1"/>
          <p:nvPr/>
        </p:nvSpPr>
        <p:spPr>
          <a:xfrm>
            <a:off x="5552216" y="3387134"/>
            <a:ext cx="1357396" cy="283882"/>
          </a:xfrm>
          <a:prstGeom prst="rect">
            <a:avLst/>
          </a:prstGeom>
          <a:noFill/>
        </p:spPr>
        <p:txBody>
          <a:bodyPr vert="horz" wrap="square" lIns="0" tIns="0" rIns="0" bIns="0" rtlCol="0" anchor="t">
            <a:noAutofit/>
          </a:bodyPr>
          <a:lstStyle/>
          <a:p>
            <a:r>
              <a:rPr lang="en-GB" sz="1400"/>
              <a:t>Pre-production</a:t>
            </a:r>
          </a:p>
        </p:txBody>
      </p:sp>
      <p:sp>
        <p:nvSpPr>
          <p:cNvPr id="121" name="TextBox 120"/>
          <p:cNvSpPr txBox="1"/>
          <p:nvPr/>
        </p:nvSpPr>
        <p:spPr>
          <a:xfrm>
            <a:off x="2986328" y="4530882"/>
            <a:ext cx="2713321" cy="380597"/>
          </a:xfrm>
          <a:prstGeom prst="rect">
            <a:avLst/>
          </a:prstGeom>
          <a:noFill/>
        </p:spPr>
        <p:txBody>
          <a:bodyPr vert="horz" wrap="square" lIns="0" tIns="0" rIns="0" bIns="0" rtlCol="0" anchor="t">
            <a:noAutofit/>
          </a:bodyPr>
          <a:lstStyle/>
          <a:p>
            <a:pPr algn="ctr"/>
            <a:r>
              <a:rPr lang="en-GB" sz="1400"/>
              <a:t>Code </a:t>
            </a:r>
          </a:p>
          <a:p>
            <a:pPr algn="ctr"/>
            <a:r>
              <a:rPr lang="en-GB" sz="1400"/>
              <a:t>Deployment</a:t>
            </a:r>
          </a:p>
        </p:txBody>
      </p:sp>
      <p:sp>
        <p:nvSpPr>
          <p:cNvPr id="76" name="Rounded Rectangle 75"/>
          <p:cNvSpPr/>
          <p:nvPr/>
        </p:nvSpPr>
        <p:spPr bwMode="gray">
          <a:xfrm>
            <a:off x="4977534" y="4573952"/>
            <a:ext cx="1751392" cy="842649"/>
          </a:xfrm>
          <a:prstGeom prst="roundRect">
            <a:avLst/>
          </a:prstGeom>
          <a:solidFill>
            <a:schemeClr val="accent2">
              <a:lumMod val="60000"/>
              <a:lumOff val="4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Development / Test </a:t>
            </a:r>
          </a:p>
          <a:p>
            <a:pPr algn="ctr"/>
            <a:r>
              <a:rPr lang="en-GB" sz="1400">
                <a:solidFill>
                  <a:schemeClr val="tx1"/>
                </a:solidFill>
              </a:rPr>
              <a:t>hosting</a:t>
            </a:r>
          </a:p>
        </p:txBody>
      </p:sp>
      <p:sp>
        <p:nvSpPr>
          <p:cNvPr id="4" name="Rectangle 3"/>
          <p:cNvSpPr/>
          <p:nvPr/>
        </p:nvSpPr>
        <p:spPr bwMode="gray">
          <a:xfrm>
            <a:off x="9386471" y="1288236"/>
            <a:ext cx="246479" cy="1985543"/>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noAutofit/>
          </a:bodyPr>
          <a:lstStyle/>
          <a:p>
            <a:pPr algn="ctr"/>
            <a:r>
              <a:rPr lang="en-GB" sz="1400">
                <a:solidFill>
                  <a:schemeClr val="tx1"/>
                </a:solidFill>
              </a:rPr>
              <a:t>ML</a:t>
            </a:r>
          </a:p>
        </p:txBody>
      </p:sp>
      <p:sp>
        <p:nvSpPr>
          <p:cNvPr id="63" name="Rectangle 62"/>
          <p:cNvSpPr/>
          <p:nvPr/>
        </p:nvSpPr>
        <p:spPr bwMode="gray">
          <a:xfrm>
            <a:off x="9386471" y="3400778"/>
            <a:ext cx="246252" cy="2363991"/>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noAutofit/>
          </a:bodyPr>
          <a:lstStyle/>
          <a:p>
            <a:pPr algn="ctr"/>
            <a:r>
              <a:rPr lang="en-GB" sz="1400">
                <a:solidFill>
                  <a:schemeClr val="tx1"/>
                </a:solidFill>
              </a:rPr>
              <a:t>Dev &amp; Ops</a:t>
            </a:r>
          </a:p>
        </p:txBody>
      </p:sp>
      <p:grpSp>
        <p:nvGrpSpPr>
          <p:cNvPr id="53" name="Group 52"/>
          <p:cNvGrpSpPr/>
          <p:nvPr>
            <p:custDataLst>
              <p:tags r:id="rId5"/>
            </p:custDataLst>
          </p:nvPr>
        </p:nvGrpSpPr>
        <p:grpSpPr>
          <a:xfrm>
            <a:off x="2397125" y="1364300"/>
            <a:ext cx="2304000" cy="360000"/>
            <a:chOff x="3797299" y="1383159"/>
            <a:chExt cx="2555875" cy="429065"/>
          </a:xfrm>
        </p:grpSpPr>
        <p:grpSp>
          <p:nvGrpSpPr>
            <p:cNvPr id="87" name="Group 86"/>
            <p:cNvGrpSpPr/>
            <p:nvPr>
              <p:custDataLst>
                <p:tags r:id="rId34"/>
              </p:custDataLst>
            </p:nvPr>
          </p:nvGrpSpPr>
          <p:grpSpPr>
            <a:xfrm>
              <a:off x="3797299" y="1383159"/>
              <a:ext cx="2555875" cy="429065"/>
              <a:chOff x="3512821" y="2528888"/>
              <a:chExt cx="1585225" cy="508000"/>
            </a:xfrm>
          </p:grpSpPr>
          <p:sp>
            <p:nvSpPr>
              <p:cNvPr id="91" name="Rectangle 90"/>
              <p:cNvSpPr/>
              <p:nvPr>
                <p:custDataLst>
                  <p:tags r:id="rId38"/>
                </p:custDataLst>
              </p:nvPr>
            </p:nvSpPr>
            <p:spPr bwMode="gray">
              <a:xfrm>
                <a:off x="3778939" y="2528888"/>
                <a:ext cx="1319107" cy="508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Potentially not executable on productive data</a:t>
                </a:r>
                <a:endParaRPr lang="en-GB" sz="1000" b="1">
                  <a:solidFill>
                    <a:srgbClr val="003C50"/>
                  </a:solidFill>
                </a:endParaRPr>
              </a:p>
            </p:txBody>
          </p:sp>
          <p:sp>
            <p:nvSpPr>
              <p:cNvPr id="92" name="Rectangle 91"/>
              <p:cNvSpPr/>
              <p:nvPr>
                <p:custDataLst>
                  <p:tags r:id="rId39"/>
                </p:custDataLst>
              </p:nvPr>
            </p:nvSpPr>
            <p:spPr bwMode="gray">
              <a:xfrm>
                <a:off x="3512821" y="2528888"/>
                <a:ext cx="266118" cy="50800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47" name="Group 8"/>
            <p:cNvGrpSpPr>
              <a:grpSpLocks/>
            </p:cNvGrpSpPr>
            <p:nvPr>
              <p:custDataLst>
                <p:tags r:id="rId35"/>
              </p:custDataLst>
            </p:nvPr>
          </p:nvGrpSpPr>
          <p:grpSpPr bwMode="auto">
            <a:xfrm>
              <a:off x="3840206" y="1426065"/>
              <a:ext cx="343252" cy="343252"/>
              <a:chOff x="800" y="800"/>
              <a:chExt cx="560" cy="560"/>
            </a:xfrm>
          </p:grpSpPr>
          <p:sp>
            <p:nvSpPr>
              <p:cNvPr id="48" name="AutoShape 7"/>
              <p:cNvSpPr>
                <a:spLocks noChangeAspect="1" noChangeArrowheads="1" noTextEdit="1"/>
              </p:cNvSpPr>
              <p:nvPr>
                <p:custDataLst>
                  <p:tags r:id="rId36"/>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custDataLst>
                  <p:tags r:id="rId37"/>
                </p:custDataLst>
              </p:nvPr>
            </p:nvSpPr>
            <p:spPr bwMode="auto">
              <a:xfrm>
                <a:off x="969" y="822"/>
                <a:ext cx="233" cy="511"/>
              </a:xfrm>
              <a:custGeom>
                <a:avLst/>
                <a:gdLst>
                  <a:gd name="T0" fmla="*/ 1746 w 3030"/>
                  <a:gd name="T1" fmla="*/ 4669 h 6627"/>
                  <a:gd name="T2" fmla="*/ 2582 w 3030"/>
                  <a:gd name="T3" fmla="*/ 2670 h 6627"/>
                  <a:gd name="T4" fmla="*/ 0 w 3030"/>
                  <a:gd name="T5" fmla="*/ 3580 h 6627"/>
                  <a:gd name="T6" fmla="*/ 1475 w 3030"/>
                  <a:gd name="T7" fmla="*/ 0 h 6627"/>
                  <a:gd name="T8" fmla="*/ 1705 w 3030"/>
                  <a:gd name="T9" fmla="*/ 95 h 6627"/>
                  <a:gd name="T10" fmla="*/ 442 w 3030"/>
                  <a:gd name="T11" fmla="*/ 3160 h 6627"/>
                  <a:gd name="T12" fmla="*/ 3030 w 3030"/>
                  <a:gd name="T13" fmla="*/ 2248 h 6627"/>
                  <a:gd name="T14" fmla="*/ 1976 w 3030"/>
                  <a:gd name="T15" fmla="*/ 4767 h 6627"/>
                  <a:gd name="T16" fmla="*/ 2822 w 3030"/>
                  <a:gd name="T17" fmla="*/ 5125 h 6627"/>
                  <a:gd name="T18" fmla="*/ 1061 w 3030"/>
                  <a:gd name="T19" fmla="*/ 6627 h 6627"/>
                  <a:gd name="T20" fmla="*/ 917 w 3030"/>
                  <a:gd name="T21" fmla="*/ 4317 h 6627"/>
                  <a:gd name="T22" fmla="*/ 1746 w 3030"/>
                  <a:gd name="T23" fmla="*/ 4669 h 6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0" h="6627">
                    <a:moveTo>
                      <a:pt x="1746" y="4669"/>
                    </a:moveTo>
                    <a:lnTo>
                      <a:pt x="2582" y="2670"/>
                    </a:lnTo>
                    <a:lnTo>
                      <a:pt x="0" y="3580"/>
                    </a:lnTo>
                    <a:lnTo>
                      <a:pt x="1475" y="0"/>
                    </a:lnTo>
                    <a:lnTo>
                      <a:pt x="1705" y="95"/>
                    </a:lnTo>
                    <a:lnTo>
                      <a:pt x="442" y="3160"/>
                    </a:lnTo>
                    <a:lnTo>
                      <a:pt x="3030" y="2248"/>
                    </a:lnTo>
                    <a:lnTo>
                      <a:pt x="1976" y="4767"/>
                    </a:lnTo>
                    <a:lnTo>
                      <a:pt x="2822" y="5125"/>
                    </a:lnTo>
                    <a:lnTo>
                      <a:pt x="1061" y="6627"/>
                    </a:lnTo>
                    <a:lnTo>
                      <a:pt x="917" y="4317"/>
                    </a:lnTo>
                    <a:lnTo>
                      <a:pt x="1746" y="4669"/>
                    </a:lnTo>
                    <a:close/>
                  </a:path>
                </a:pathLst>
              </a:custGeom>
              <a:solidFill>
                <a:schemeClr val="bg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94" name="Group 93"/>
          <p:cNvGrpSpPr/>
          <p:nvPr>
            <p:custDataLst>
              <p:tags r:id="rId6"/>
            </p:custDataLst>
          </p:nvPr>
        </p:nvGrpSpPr>
        <p:grpSpPr>
          <a:xfrm>
            <a:off x="5108541" y="1368887"/>
            <a:ext cx="2304000" cy="360000"/>
            <a:chOff x="3797299" y="1383159"/>
            <a:chExt cx="2555875" cy="429065"/>
          </a:xfrm>
        </p:grpSpPr>
        <p:grpSp>
          <p:nvGrpSpPr>
            <p:cNvPr id="99" name="Group 98"/>
            <p:cNvGrpSpPr/>
            <p:nvPr>
              <p:custDataLst>
                <p:tags r:id="rId28"/>
              </p:custDataLst>
            </p:nvPr>
          </p:nvGrpSpPr>
          <p:grpSpPr>
            <a:xfrm>
              <a:off x="3797299" y="1383159"/>
              <a:ext cx="2555875" cy="429065"/>
              <a:chOff x="3512821" y="2528888"/>
              <a:chExt cx="1585225" cy="508000"/>
            </a:xfrm>
          </p:grpSpPr>
          <p:sp>
            <p:nvSpPr>
              <p:cNvPr id="109" name="Rectangle 108"/>
              <p:cNvSpPr/>
              <p:nvPr>
                <p:custDataLst>
                  <p:tags r:id="rId32"/>
                </p:custDataLst>
              </p:nvPr>
            </p:nvSpPr>
            <p:spPr bwMode="gray">
              <a:xfrm>
                <a:off x="3778939" y="2528888"/>
                <a:ext cx="1319107" cy="508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Experiments are not tracked and are not reproducible</a:t>
                </a:r>
                <a:endParaRPr lang="en-GB" sz="1000" b="1">
                  <a:solidFill>
                    <a:srgbClr val="003C50"/>
                  </a:solidFill>
                </a:endParaRPr>
              </a:p>
            </p:txBody>
          </p:sp>
          <p:sp>
            <p:nvSpPr>
              <p:cNvPr id="111" name="Rectangle 110"/>
              <p:cNvSpPr/>
              <p:nvPr>
                <p:custDataLst>
                  <p:tags r:id="rId33"/>
                </p:custDataLst>
              </p:nvPr>
            </p:nvSpPr>
            <p:spPr bwMode="gray">
              <a:xfrm>
                <a:off x="3512821" y="2528888"/>
                <a:ext cx="266118" cy="50800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104" name="Group 8"/>
            <p:cNvGrpSpPr>
              <a:grpSpLocks/>
            </p:cNvGrpSpPr>
            <p:nvPr>
              <p:custDataLst>
                <p:tags r:id="rId29"/>
              </p:custDataLst>
            </p:nvPr>
          </p:nvGrpSpPr>
          <p:grpSpPr bwMode="auto">
            <a:xfrm>
              <a:off x="3840206" y="1426065"/>
              <a:ext cx="343252" cy="343252"/>
              <a:chOff x="800" y="800"/>
              <a:chExt cx="560" cy="560"/>
            </a:xfrm>
          </p:grpSpPr>
          <p:sp>
            <p:nvSpPr>
              <p:cNvPr id="107" name="AutoShape 7"/>
              <p:cNvSpPr>
                <a:spLocks noChangeAspect="1" noChangeArrowheads="1" noTextEdit="1"/>
              </p:cNvSpPr>
              <p:nvPr>
                <p:custDataLst>
                  <p:tags r:id="rId30"/>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9"/>
              <p:cNvSpPr>
                <a:spLocks/>
              </p:cNvSpPr>
              <p:nvPr>
                <p:custDataLst>
                  <p:tags r:id="rId31"/>
                </p:custDataLst>
              </p:nvPr>
            </p:nvSpPr>
            <p:spPr bwMode="auto">
              <a:xfrm>
                <a:off x="969" y="822"/>
                <a:ext cx="233" cy="511"/>
              </a:xfrm>
              <a:custGeom>
                <a:avLst/>
                <a:gdLst>
                  <a:gd name="T0" fmla="*/ 1746 w 3030"/>
                  <a:gd name="T1" fmla="*/ 4669 h 6627"/>
                  <a:gd name="T2" fmla="*/ 2582 w 3030"/>
                  <a:gd name="T3" fmla="*/ 2670 h 6627"/>
                  <a:gd name="T4" fmla="*/ 0 w 3030"/>
                  <a:gd name="T5" fmla="*/ 3580 h 6627"/>
                  <a:gd name="T6" fmla="*/ 1475 w 3030"/>
                  <a:gd name="T7" fmla="*/ 0 h 6627"/>
                  <a:gd name="T8" fmla="*/ 1705 w 3030"/>
                  <a:gd name="T9" fmla="*/ 95 h 6627"/>
                  <a:gd name="T10" fmla="*/ 442 w 3030"/>
                  <a:gd name="T11" fmla="*/ 3160 h 6627"/>
                  <a:gd name="T12" fmla="*/ 3030 w 3030"/>
                  <a:gd name="T13" fmla="*/ 2248 h 6627"/>
                  <a:gd name="T14" fmla="*/ 1976 w 3030"/>
                  <a:gd name="T15" fmla="*/ 4767 h 6627"/>
                  <a:gd name="T16" fmla="*/ 2822 w 3030"/>
                  <a:gd name="T17" fmla="*/ 5125 h 6627"/>
                  <a:gd name="T18" fmla="*/ 1061 w 3030"/>
                  <a:gd name="T19" fmla="*/ 6627 h 6627"/>
                  <a:gd name="T20" fmla="*/ 917 w 3030"/>
                  <a:gd name="T21" fmla="*/ 4317 h 6627"/>
                  <a:gd name="T22" fmla="*/ 1746 w 3030"/>
                  <a:gd name="T23" fmla="*/ 4669 h 6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0" h="6627">
                    <a:moveTo>
                      <a:pt x="1746" y="4669"/>
                    </a:moveTo>
                    <a:lnTo>
                      <a:pt x="2582" y="2670"/>
                    </a:lnTo>
                    <a:lnTo>
                      <a:pt x="0" y="3580"/>
                    </a:lnTo>
                    <a:lnTo>
                      <a:pt x="1475" y="0"/>
                    </a:lnTo>
                    <a:lnTo>
                      <a:pt x="1705" y="95"/>
                    </a:lnTo>
                    <a:lnTo>
                      <a:pt x="442" y="3160"/>
                    </a:lnTo>
                    <a:lnTo>
                      <a:pt x="3030" y="2248"/>
                    </a:lnTo>
                    <a:lnTo>
                      <a:pt x="1976" y="4767"/>
                    </a:lnTo>
                    <a:lnTo>
                      <a:pt x="2822" y="5125"/>
                    </a:lnTo>
                    <a:lnTo>
                      <a:pt x="1061" y="6627"/>
                    </a:lnTo>
                    <a:lnTo>
                      <a:pt x="917" y="4317"/>
                    </a:lnTo>
                    <a:lnTo>
                      <a:pt x="1746" y="4669"/>
                    </a:lnTo>
                    <a:close/>
                  </a:path>
                </a:pathLst>
              </a:custGeom>
              <a:solidFill>
                <a:schemeClr val="bg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12" name="Group 111"/>
          <p:cNvGrpSpPr/>
          <p:nvPr>
            <p:custDataLst>
              <p:tags r:id="rId7"/>
            </p:custDataLst>
          </p:nvPr>
        </p:nvGrpSpPr>
        <p:grpSpPr>
          <a:xfrm>
            <a:off x="6550297" y="5308849"/>
            <a:ext cx="2304000" cy="360000"/>
            <a:chOff x="3797299" y="1383159"/>
            <a:chExt cx="2555875" cy="429065"/>
          </a:xfrm>
        </p:grpSpPr>
        <p:grpSp>
          <p:nvGrpSpPr>
            <p:cNvPr id="113" name="Group 112"/>
            <p:cNvGrpSpPr/>
            <p:nvPr>
              <p:custDataLst>
                <p:tags r:id="rId22"/>
              </p:custDataLst>
            </p:nvPr>
          </p:nvGrpSpPr>
          <p:grpSpPr>
            <a:xfrm>
              <a:off x="3797299" y="1383159"/>
              <a:ext cx="2555875" cy="429065"/>
              <a:chOff x="3512821" y="2528888"/>
              <a:chExt cx="1585225" cy="508000"/>
            </a:xfrm>
          </p:grpSpPr>
          <p:sp>
            <p:nvSpPr>
              <p:cNvPr id="122" name="Rectangle 121"/>
              <p:cNvSpPr/>
              <p:nvPr>
                <p:custDataLst>
                  <p:tags r:id="rId26"/>
                </p:custDataLst>
              </p:nvPr>
            </p:nvSpPr>
            <p:spPr bwMode="gray">
              <a:xfrm>
                <a:off x="3778939" y="2528888"/>
                <a:ext cx="1319107" cy="508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Models not continuously re-trained on new data</a:t>
                </a:r>
                <a:endParaRPr lang="en-GB" sz="1000" b="1">
                  <a:solidFill>
                    <a:srgbClr val="003C50"/>
                  </a:solidFill>
                </a:endParaRPr>
              </a:p>
            </p:txBody>
          </p:sp>
          <p:sp>
            <p:nvSpPr>
              <p:cNvPr id="123" name="Rectangle 122"/>
              <p:cNvSpPr/>
              <p:nvPr>
                <p:custDataLst>
                  <p:tags r:id="rId27"/>
                </p:custDataLst>
              </p:nvPr>
            </p:nvSpPr>
            <p:spPr bwMode="gray">
              <a:xfrm>
                <a:off x="3512821" y="2528888"/>
                <a:ext cx="266118" cy="50800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114" name="Group 8"/>
            <p:cNvGrpSpPr>
              <a:grpSpLocks/>
            </p:cNvGrpSpPr>
            <p:nvPr>
              <p:custDataLst>
                <p:tags r:id="rId23"/>
              </p:custDataLst>
            </p:nvPr>
          </p:nvGrpSpPr>
          <p:grpSpPr bwMode="auto">
            <a:xfrm>
              <a:off x="3840206" y="1426065"/>
              <a:ext cx="343252" cy="343252"/>
              <a:chOff x="800" y="800"/>
              <a:chExt cx="560" cy="560"/>
            </a:xfrm>
          </p:grpSpPr>
          <p:sp>
            <p:nvSpPr>
              <p:cNvPr id="119" name="AutoShape 7"/>
              <p:cNvSpPr>
                <a:spLocks noChangeAspect="1" noChangeArrowheads="1" noTextEdit="1"/>
              </p:cNvSpPr>
              <p:nvPr>
                <p:custDataLst>
                  <p:tags r:id="rId24"/>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9"/>
              <p:cNvSpPr>
                <a:spLocks/>
              </p:cNvSpPr>
              <p:nvPr>
                <p:custDataLst>
                  <p:tags r:id="rId25"/>
                </p:custDataLst>
              </p:nvPr>
            </p:nvSpPr>
            <p:spPr bwMode="auto">
              <a:xfrm>
                <a:off x="969" y="822"/>
                <a:ext cx="233" cy="511"/>
              </a:xfrm>
              <a:custGeom>
                <a:avLst/>
                <a:gdLst>
                  <a:gd name="T0" fmla="*/ 1746 w 3030"/>
                  <a:gd name="T1" fmla="*/ 4669 h 6627"/>
                  <a:gd name="T2" fmla="*/ 2582 w 3030"/>
                  <a:gd name="T3" fmla="*/ 2670 h 6627"/>
                  <a:gd name="T4" fmla="*/ 0 w 3030"/>
                  <a:gd name="T5" fmla="*/ 3580 h 6627"/>
                  <a:gd name="T6" fmla="*/ 1475 w 3030"/>
                  <a:gd name="T7" fmla="*/ 0 h 6627"/>
                  <a:gd name="T8" fmla="*/ 1705 w 3030"/>
                  <a:gd name="T9" fmla="*/ 95 h 6627"/>
                  <a:gd name="T10" fmla="*/ 442 w 3030"/>
                  <a:gd name="T11" fmla="*/ 3160 h 6627"/>
                  <a:gd name="T12" fmla="*/ 3030 w 3030"/>
                  <a:gd name="T13" fmla="*/ 2248 h 6627"/>
                  <a:gd name="T14" fmla="*/ 1976 w 3030"/>
                  <a:gd name="T15" fmla="*/ 4767 h 6627"/>
                  <a:gd name="T16" fmla="*/ 2822 w 3030"/>
                  <a:gd name="T17" fmla="*/ 5125 h 6627"/>
                  <a:gd name="T18" fmla="*/ 1061 w 3030"/>
                  <a:gd name="T19" fmla="*/ 6627 h 6627"/>
                  <a:gd name="T20" fmla="*/ 917 w 3030"/>
                  <a:gd name="T21" fmla="*/ 4317 h 6627"/>
                  <a:gd name="T22" fmla="*/ 1746 w 3030"/>
                  <a:gd name="T23" fmla="*/ 4669 h 6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0" h="6627">
                    <a:moveTo>
                      <a:pt x="1746" y="4669"/>
                    </a:moveTo>
                    <a:lnTo>
                      <a:pt x="2582" y="2670"/>
                    </a:lnTo>
                    <a:lnTo>
                      <a:pt x="0" y="3580"/>
                    </a:lnTo>
                    <a:lnTo>
                      <a:pt x="1475" y="0"/>
                    </a:lnTo>
                    <a:lnTo>
                      <a:pt x="1705" y="95"/>
                    </a:lnTo>
                    <a:lnTo>
                      <a:pt x="442" y="3160"/>
                    </a:lnTo>
                    <a:lnTo>
                      <a:pt x="3030" y="2248"/>
                    </a:lnTo>
                    <a:lnTo>
                      <a:pt x="1976" y="4767"/>
                    </a:lnTo>
                    <a:lnTo>
                      <a:pt x="2822" y="5125"/>
                    </a:lnTo>
                    <a:lnTo>
                      <a:pt x="1061" y="6627"/>
                    </a:lnTo>
                    <a:lnTo>
                      <a:pt x="917" y="4317"/>
                    </a:lnTo>
                    <a:lnTo>
                      <a:pt x="1746" y="4669"/>
                    </a:lnTo>
                    <a:close/>
                  </a:path>
                </a:pathLst>
              </a:custGeom>
              <a:solidFill>
                <a:schemeClr val="bg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24" name="Group 123"/>
          <p:cNvGrpSpPr/>
          <p:nvPr>
            <p:custDataLst>
              <p:tags r:id="rId8"/>
            </p:custDataLst>
          </p:nvPr>
        </p:nvGrpSpPr>
        <p:grpSpPr>
          <a:xfrm>
            <a:off x="421574" y="3766310"/>
            <a:ext cx="2304000" cy="360000"/>
            <a:chOff x="3797299" y="1383159"/>
            <a:chExt cx="2555875" cy="429065"/>
          </a:xfrm>
        </p:grpSpPr>
        <p:grpSp>
          <p:nvGrpSpPr>
            <p:cNvPr id="125" name="Group 124"/>
            <p:cNvGrpSpPr/>
            <p:nvPr>
              <p:custDataLst>
                <p:tags r:id="rId16"/>
              </p:custDataLst>
            </p:nvPr>
          </p:nvGrpSpPr>
          <p:grpSpPr>
            <a:xfrm>
              <a:off x="3797299" y="1383159"/>
              <a:ext cx="2555875" cy="429065"/>
              <a:chOff x="3512821" y="2528888"/>
              <a:chExt cx="1585225" cy="508000"/>
            </a:xfrm>
          </p:grpSpPr>
          <p:sp>
            <p:nvSpPr>
              <p:cNvPr id="129" name="Rectangle 128"/>
              <p:cNvSpPr/>
              <p:nvPr>
                <p:custDataLst>
                  <p:tags r:id="rId20"/>
                </p:custDataLst>
              </p:nvPr>
            </p:nvSpPr>
            <p:spPr bwMode="gray">
              <a:xfrm>
                <a:off x="3778939" y="2528888"/>
                <a:ext cx="1319107" cy="508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Model and application code may not be separated</a:t>
                </a:r>
                <a:endParaRPr lang="en-GB" sz="1000" b="1">
                  <a:solidFill>
                    <a:srgbClr val="003C50"/>
                  </a:solidFill>
                </a:endParaRPr>
              </a:p>
            </p:txBody>
          </p:sp>
          <p:sp>
            <p:nvSpPr>
              <p:cNvPr id="130" name="Rectangle 129"/>
              <p:cNvSpPr/>
              <p:nvPr>
                <p:custDataLst>
                  <p:tags r:id="rId21"/>
                </p:custDataLst>
              </p:nvPr>
            </p:nvSpPr>
            <p:spPr bwMode="gray">
              <a:xfrm>
                <a:off x="3512821" y="2528888"/>
                <a:ext cx="266118" cy="50800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126" name="Group 8"/>
            <p:cNvGrpSpPr>
              <a:grpSpLocks/>
            </p:cNvGrpSpPr>
            <p:nvPr>
              <p:custDataLst>
                <p:tags r:id="rId17"/>
              </p:custDataLst>
            </p:nvPr>
          </p:nvGrpSpPr>
          <p:grpSpPr bwMode="auto">
            <a:xfrm>
              <a:off x="3840206" y="1426065"/>
              <a:ext cx="343252" cy="343252"/>
              <a:chOff x="800" y="800"/>
              <a:chExt cx="560" cy="560"/>
            </a:xfrm>
          </p:grpSpPr>
          <p:sp>
            <p:nvSpPr>
              <p:cNvPr id="127" name="AutoShape 7"/>
              <p:cNvSpPr>
                <a:spLocks noChangeAspect="1" noChangeArrowheads="1" noTextEdit="1"/>
              </p:cNvSpPr>
              <p:nvPr>
                <p:custDataLst>
                  <p:tags r:id="rId18"/>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9"/>
              <p:cNvSpPr>
                <a:spLocks/>
              </p:cNvSpPr>
              <p:nvPr>
                <p:custDataLst>
                  <p:tags r:id="rId19"/>
                </p:custDataLst>
              </p:nvPr>
            </p:nvSpPr>
            <p:spPr bwMode="auto">
              <a:xfrm>
                <a:off x="969" y="822"/>
                <a:ext cx="233" cy="511"/>
              </a:xfrm>
              <a:custGeom>
                <a:avLst/>
                <a:gdLst>
                  <a:gd name="T0" fmla="*/ 1746 w 3030"/>
                  <a:gd name="T1" fmla="*/ 4669 h 6627"/>
                  <a:gd name="T2" fmla="*/ 2582 w 3030"/>
                  <a:gd name="T3" fmla="*/ 2670 h 6627"/>
                  <a:gd name="T4" fmla="*/ 0 w 3030"/>
                  <a:gd name="T5" fmla="*/ 3580 h 6627"/>
                  <a:gd name="T6" fmla="*/ 1475 w 3030"/>
                  <a:gd name="T7" fmla="*/ 0 h 6627"/>
                  <a:gd name="T8" fmla="*/ 1705 w 3030"/>
                  <a:gd name="T9" fmla="*/ 95 h 6627"/>
                  <a:gd name="T10" fmla="*/ 442 w 3030"/>
                  <a:gd name="T11" fmla="*/ 3160 h 6627"/>
                  <a:gd name="T12" fmla="*/ 3030 w 3030"/>
                  <a:gd name="T13" fmla="*/ 2248 h 6627"/>
                  <a:gd name="T14" fmla="*/ 1976 w 3030"/>
                  <a:gd name="T15" fmla="*/ 4767 h 6627"/>
                  <a:gd name="T16" fmla="*/ 2822 w 3030"/>
                  <a:gd name="T17" fmla="*/ 5125 h 6627"/>
                  <a:gd name="T18" fmla="*/ 1061 w 3030"/>
                  <a:gd name="T19" fmla="*/ 6627 h 6627"/>
                  <a:gd name="T20" fmla="*/ 917 w 3030"/>
                  <a:gd name="T21" fmla="*/ 4317 h 6627"/>
                  <a:gd name="T22" fmla="*/ 1746 w 3030"/>
                  <a:gd name="T23" fmla="*/ 4669 h 6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0" h="6627">
                    <a:moveTo>
                      <a:pt x="1746" y="4669"/>
                    </a:moveTo>
                    <a:lnTo>
                      <a:pt x="2582" y="2670"/>
                    </a:lnTo>
                    <a:lnTo>
                      <a:pt x="0" y="3580"/>
                    </a:lnTo>
                    <a:lnTo>
                      <a:pt x="1475" y="0"/>
                    </a:lnTo>
                    <a:lnTo>
                      <a:pt x="1705" y="95"/>
                    </a:lnTo>
                    <a:lnTo>
                      <a:pt x="442" y="3160"/>
                    </a:lnTo>
                    <a:lnTo>
                      <a:pt x="3030" y="2248"/>
                    </a:lnTo>
                    <a:lnTo>
                      <a:pt x="1976" y="4767"/>
                    </a:lnTo>
                    <a:lnTo>
                      <a:pt x="2822" y="5125"/>
                    </a:lnTo>
                    <a:lnTo>
                      <a:pt x="1061" y="6627"/>
                    </a:lnTo>
                    <a:lnTo>
                      <a:pt x="917" y="4317"/>
                    </a:lnTo>
                    <a:lnTo>
                      <a:pt x="1746" y="4669"/>
                    </a:lnTo>
                    <a:close/>
                  </a:path>
                </a:pathLst>
              </a:custGeom>
              <a:solidFill>
                <a:schemeClr val="bg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31" name="Group 130"/>
          <p:cNvGrpSpPr/>
          <p:nvPr>
            <p:custDataLst>
              <p:tags r:id="rId9"/>
            </p:custDataLst>
          </p:nvPr>
        </p:nvGrpSpPr>
        <p:grpSpPr>
          <a:xfrm>
            <a:off x="3125167" y="3089820"/>
            <a:ext cx="4291764" cy="743776"/>
            <a:chOff x="-577486" y="1426065"/>
            <a:chExt cx="4760944" cy="886469"/>
          </a:xfrm>
        </p:grpSpPr>
        <p:grpSp>
          <p:nvGrpSpPr>
            <p:cNvPr id="132" name="Group 131"/>
            <p:cNvGrpSpPr/>
            <p:nvPr>
              <p:custDataLst>
                <p:tags r:id="rId10"/>
              </p:custDataLst>
            </p:nvPr>
          </p:nvGrpSpPr>
          <p:grpSpPr>
            <a:xfrm>
              <a:off x="-577486" y="1882820"/>
              <a:ext cx="2526018" cy="429714"/>
              <a:chOff x="799458" y="3120475"/>
              <a:chExt cx="1566708" cy="508769"/>
            </a:xfrm>
          </p:grpSpPr>
          <p:sp>
            <p:nvSpPr>
              <p:cNvPr id="136" name="Rectangle 135"/>
              <p:cNvSpPr/>
              <p:nvPr>
                <p:custDataLst>
                  <p:tags r:id="rId14"/>
                </p:custDataLst>
              </p:nvPr>
            </p:nvSpPr>
            <p:spPr bwMode="gray">
              <a:xfrm>
                <a:off x="1047059" y="3121244"/>
                <a:ext cx="1319107" cy="508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ML Engineering and operations are separated</a:t>
                </a:r>
                <a:endParaRPr lang="en-GB" sz="1000" b="1">
                  <a:solidFill>
                    <a:srgbClr val="003C50"/>
                  </a:solidFill>
                </a:endParaRPr>
              </a:p>
            </p:txBody>
          </p:sp>
          <p:sp>
            <p:nvSpPr>
              <p:cNvPr id="137" name="Rectangle 136"/>
              <p:cNvSpPr/>
              <p:nvPr>
                <p:custDataLst>
                  <p:tags r:id="rId15"/>
                </p:custDataLst>
              </p:nvPr>
            </p:nvSpPr>
            <p:spPr bwMode="gray">
              <a:xfrm>
                <a:off x="799458" y="3120475"/>
                <a:ext cx="266118" cy="508003"/>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a:solidFill>
                    <a:schemeClr val="tx1"/>
                  </a:solidFill>
                </a:endParaRPr>
              </a:p>
            </p:txBody>
          </p:sp>
        </p:grpSp>
        <p:grpSp>
          <p:nvGrpSpPr>
            <p:cNvPr id="133" name="Group 8"/>
            <p:cNvGrpSpPr>
              <a:grpSpLocks/>
            </p:cNvGrpSpPr>
            <p:nvPr>
              <p:custDataLst>
                <p:tags r:id="rId11"/>
              </p:custDataLst>
            </p:nvPr>
          </p:nvGrpSpPr>
          <p:grpSpPr bwMode="auto">
            <a:xfrm>
              <a:off x="-447379" y="1426065"/>
              <a:ext cx="4630837" cy="826259"/>
              <a:chOff x="-6195" y="800"/>
              <a:chExt cx="7555" cy="1348"/>
            </a:xfrm>
          </p:grpSpPr>
          <p:sp>
            <p:nvSpPr>
              <p:cNvPr id="134" name="AutoShape 7"/>
              <p:cNvSpPr>
                <a:spLocks noChangeAspect="1" noChangeArrowheads="1" noTextEdit="1"/>
              </p:cNvSpPr>
              <p:nvPr>
                <p:custDataLst>
                  <p:tags r:id="rId12"/>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9"/>
              <p:cNvSpPr>
                <a:spLocks/>
              </p:cNvSpPr>
              <p:nvPr>
                <p:custDataLst>
                  <p:tags r:id="rId13"/>
                </p:custDataLst>
              </p:nvPr>
            </p:nvSpPr>
            <p:spPr bwMode="auto">
              <a:xfrm>
                <a:off x="-6195" y="1637"/>
                <a:ext cx="233" cy="511"/>
              </a:xfrm>
              <a:custGeom>
                <a:avLst/>
                <a:gdLst>
                  <a:gd name="T0" fmla="*/ 1746 w 3030"/>
                  <a:gd name="T1" fmla="*/ 4669 h 6627"/>
                  <a:gd name="T2" fmla="*/ 2582 w 3030"/>
                  <a:gd name="T3" fmla="*/ 2670 h 6627"/>
                  <a:gd name="T4" fmla="*/ 0 w 3030"/>
                  <a:gd name="T5" fmla="*/ 3580 h 6627"/>
                  <a:gd name="T6" fmla="*/ 1475 w 3030"/>
                  <a:gd name="T7" fmla="*/ 0 h 6627"/>
                  <a:gd name="T8" fmla="*/ 1705 w 3030"/>
                  <a:gd name="T9" fmla="*/ 95 h 6627"/>
                  <a:gd name="T10" fmla="*/ 442 w 3030"/>
                  <a:gd name="T11" fmla="*/ 3160 h 6627"/>
                  <a:gd name="T12" fmla="*/ 3030 w 3030"/>
                  <a:gd name="T13" fmla="*/ 2248 h 6627"/>
                  <a:gd name="T14" fmla="*/ 1976 w 3030"/>
                  <a:gd name="T15" fmla="*/ 4767 h 6627"/>
                  <a:gd name="T16" fmla="*/ 2822 w 3030"/>
                  <a:gd name="T17" fmla="*/ 5125 h 6627"/>
                  <a:gd name="T18" fmla="*/ 1061 w 3030"/>
                  <a:gd name="T19" fmla="*/ 6627 h 6627"/>
                  <a:gd name="T20" fmla="*/ 917 w 3030"/>
                  <a:gd name="T21" fmla="*/ 4317 h 6627"/>
                  <a:gd name="T22" fmla="*/ 1746 w 3030"/>
                  <a:gd name="T23" fmla="*/ 4669 h 6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0" h="6627">
                    <a:moveTo>
                      <a:pt x="1746" y="4669"/>
                    </a:moveTo>
                    <a:lnTo>
                      <a:pt x="2582" y="2670"/>
                    </a:lnTo>
                    <a:lnTo>
                      <a:pt x="0" y="3580"/>
                    </a:lnTo>
                    <a:lnTo>
                      <a:pt x="1475" y="0"/>
                    </a:lnTo>
                    <a:lnTo>
                      <a:pt x="1705" y="95"/>
                    </a:lnTo>
                    <a:lnTo>
                      <a:pt x="442" y="3160"/>
                    </a:lnTo>
                    <a:lnTo>
                      <a:pt x="3030" y="2248"/>
                    </a:lnTo>
                    <a:lnTo>
                      <a:pt x="1976" y="4767"/>
                    </a:lnTo>
                    <a:lnTo>
                      <a:pt x="2822" y="5125"/>
                    </a:lnTo>
                    <a:lnTo>
                      <a:pt x="1061" y="6627"/>
                    </a:lnTo>
                    <a:lnTo>
                      <a:pt x="917" y="4317"/>
                    </a:lnTo>
                    <a:lnTo>
                      <a:pt x="1746" y="4669"/>
                    </a:lnTo>
                    <a:close/>
                  </a:path>
                </a:pathLst>
              </a:custGeom>
              <a:solidFill>
                <a:schemeClr val="bg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spTree>
    <p:extLst>
      <p:ext uri="{BB962C8B-B14F-4D97-AF65-F5344CB8AC3E}">
        <p14:creationId xmlns:p14="http://schemas.microsoft.com/office/powerpoint/2010/main" val="357422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lide Number Placeholder 238">
            <a:extLst>
              <a:ext uri="{FF2B5EF4-FFF2-40B4-BE49-F238E27FC236}">
                <a16:creationId xmlns:a16="http://schemas.microsoft.com/office/drawing/2014/main" id="{671C24DD-43D9-7C43-68C1-501148B1927E}"/>
              </a:ext>
            </a:extLst>
          </p:cNvPr>
          <p:cNvSpPr>
            <a:spLocks noGrp="1"/>
          </p:cNvSpPr>
          <p:nvPr>
            <p:ph type="sldNum" sz="quarter" idx="11"/>
          </p:nvPr>
        </p:nvSpPr>
        <p:spPr/>
        <p:txBody>
          <a:bodyPr/>
          <a:lstStyle/>
          <a:p>
            <a:endParaRPr lang="de-DE"/>
          </a:p>
          <a:p>
            <a:fld id="{C9B5F782-9DED-4EAD-85FC-CB3A815D0D45}" type="slidenum">
              <a:rPr lang="de-DE" smtClean="0"/>
              <a:t>7</a:t>
            </a:fld>
            <a:endParaRPr lang="de-DE"/>
          </a:p>
        </p:txBody>
      </p:sp>
      <p:sp>
        <p:nvSpPr>
          <p:cNvPr id="5" name="Title 4">
            <a:extLst>
              <a:ext uri="{FF2B5EF4-FFF2-40B4-BE49-F238E27FC236}">
                <a16:creationId xmlns:a16="http://schemas.microsoft.com/office/drawing/2014/main" id="{0F0B07DE-3096-4395-9A14-42080D3B978E}"/>
              </a:ext>
            </a:extLst>
          </p:cNvPr>
          <p:cNvSpPr>
            <a:spLocks noGrp="1"/>
          </p:cNvSpPr>
          <p:nvPr>
            <p:ph type="title"/>
          </p:nvPr>
        </p:nvSpPr>
        <p:spPr/>
        <p:txBody>
          <a:bodyPr/>
          <a:lstStyle/>
          <a:p>
            <a:r>
              <a:rPr lang="en-GB" b="1" dirty="0"/>
              <a:t>MLOps is the extension of DevOps principles in the context of Machine Learning </a:t>
            </a:r>
          </a:p>
        </p:txBody>
      </p:sp>
      <p:sp>
        <p:nvSpPr>
          <p:cNvPr id="243" name="Footer Placeholder 242">
            <a:extLst>
              <a:ext uri="{FF2B5EF4-FFF2-40B4-BE49-F238E27FC236}">
                <a16:creationId xmlns:a16="http://schemas.microsoft.com/office/drawing/2014/main" id="{6B9C5768-C30D-0604-4D50-3980535473D1}"/>
              </a:ext>
            </a:extLst>
          </p:cNvPr>
          <p:cNvSpPr>
            <a:spLocks noGrp="1"/>
          </p:cNvSpPr>
          <p:nvPr>
            <p:ph type="ftr" sz="quarter" idx="12"/>
          </p:nvPr>
        </p:nvSpPr>
        <p:spPr/>
        <p:txBody>
          <a:bodyPr anchor="ctr"/>
          <a:lstStyle/>
          <a:p>
            <a:r>
              <a:rPr lang="de-DE"/>
              <a:t>© 2024 d-fine</a:t>
            </a:r>
          </a:p>
        </p:txBody>
      </p:sp>
      <p:cxnSp>
        <p:nvCxnSpPr>
          <p:cNvPr id="114" name="Elbow Connector 113"/>
          <p:cNvCxnSpPr>
            <a:stCxn id="196" idx="0"/>
            <a:endCxn id="121" idx="2"/>
          </p:cNvCxnSpPr>
          <p:nvPr/>
        </p:nvCxnSpPr>
        <p:spPr>
          <a:xfrm rot="5400000" flipH="1" flipV="1">
            <a:off x="7442777" y="4086599"/>
            <a:ext cx="501400" cy="69003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204" idx="0"/>
            <a:endCxn id="121" idx="2"/>
          </p:cNvCxnSpPr>
          <p:nvPr/>
        </p:nvCxnSpPr>
        <p:spPr>
          <a:xfrm rot="16200000" flipV="1">
            <a:off x="8043289" y="4176122"/>
            <a:ext cx="501400" cy="51098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cxnSpLocks/>
            <a:stCxn id="165" idx="2"/>
          </p:cNvCxnSpPr>
          <p:nvPr/>
        </p:nvCxnSpPr>
        <p:spPr>
          <a:xfrm rot="16200000" flipH="1">
            <a:off x="6100269" y="2402902"/>
            <a:ext cx="1038534" cy="52283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174" idx="2"/>
            <a:endCxn id="125" idx="0"/>
          </p:cNvCxnSpPr>
          <p:nvPr/>
        </p:nvCxnSpPr>
        <p:spPr>
          <a:xfrm rot="16200000" flipH="1">
            <a:off x="7258778" y="2670483"/>
            <a:ext cx="506199" cy="32683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bwMode="gray">
          <a:xfrm>
            <a:off x="8094402" y="3041229"/>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sp>
        <p:nvSpPr>
          <p:cNvPr id="119" name="Rectangle 118"/>
          <p:cNvSpPr/>
          <p:nvPr/>
        </p:nvSpPr>
        <p:spPr bwMode="gray">
          <a:xfrm>
            <a:off x="8763220" y="3190558"/>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sp>
        <p:nvSpPr>
          <p:cNvPr id="120" name="Rectangle 119"/>
          <p:cNvSpPr/>
          <p:nvPr/>
        </p:nvSpPr>
        <p:spPr bwMode="gray">
          <a:xfrm>
            <a:off x="8739039" y="4040710"/>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sp>
        <p:nvSpPr>
          <p:cNvPr id="121" name="Rectangle 120"/>
          <p:cNvSpPr/>
          <p:nvPr/>
        </p:nvSpPr>
        <p:spPr bwMode="gray">
          <a:xfrm>
            <a:off x="8014313" y="4126544"/>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sp>
        <p:nvSpPr>
          <p:cNvPr id="122" name="Rectangle 121"/>
          <p:cNvSpPr/>
          <p:nvPr/>
        </p:nvSpPr>
        <p:spPr bwMode="gray">
          <a:xfrm>
            <a:off x="7675294" y="4013524"/>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sp>
        <p:nvSpPr>
          <p:cNvPr id="123" name="Rectangle 122"/>
          <p:cNvSpPr/>
          <p:nvPr/>
        </p:nvSpPr>
        <p:spPr bwMode="gray">
          <a:xfrm>
            <a:off x="6908970" y="4040309"/>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sp>
        <p:nvSpPr>
          <p:cNvPr id="124" name="Rectangle 123"/>
          <p:cNvSpPr/>
          <p:nvPr/>
        </p:nvSpPr>
        <p:spPr bwMode="gray">
          <a:xfrm>
            <a:off x="6856772" y="3201636"/>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sp>
        <p:nvSpPr>
          <p:cNvPr id="125" name="Rectangle 124"/>
          <p:cNvSpPr/>
          <p:nvPr/>
        </p:nvSpPr>
        <p:spPr bwMode="gray">
          <a:xfrm>
            <a:off x="7651113" y="3087001"/>
            <a:ext cx="48363" cy="5437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000" err="1">
              <a:solidFill>
                <a:schemeClr val="tx1"/>
              </a:solidFill>
            </a:endParaRPr>
          </a:p>
        </p:txBody>
      </p:sp>
      <p:cxnSp>
        <p:nvCxnSpPr>
          <p:cNvPr id="126" name="Elbow Connector 125"/>
          <p:cNvCxnSpPr>
            <a:cxnSpLocks/>
            <a:stCxn id="186" idx="0"/>
          </p:cNvCxnSpPr>
          <p:nvPr/>
        </p:nvCxnSpPr>
        <p:spPr>
          <a:xfrm rot="5400000" flipH="1" flipV="1">
            <a:off x="6081944" y="4317188"/>
            <a:ext cx="1065861" cy="63615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81" idx="2"/>
            <a:endCxn id="125" idx="0"/>
          </p:cNvCxnSpPr>
          <p:nvPr/>
        </p:nvCxnSpPr>
        <p:spPr>
          <a:xfrm rot="5400000">
            <a:off x="7859290" y="2396807"/>
            <a:ext cx="506199" cy="87418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cxnSpLocks/>
            <a:endCxn id="119" idx="3"/>
          </p:cNvCxnSpPr>
          <p:nvPr/>
        </p:nvCxnSpPr>
        <p:spPr>
          <a:xfrm rot="5400000">
            <a:off x="8568973" y="2402497"/>
            <a:ext cx="1057858" cy="57263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cxnSpLocks/>
          </p:cNvCxnSpPr>
          <p:nvPr/>
        </p:nvCxnSpPr>
        <p:spPr>
          <a:xfrm rot="16200000" flipV="1">
            <a:off x="8497903" y="4375103"/>
            <a:ext cx="1154748" cy="575747"/>
          </a:xfrm>
          <a:prstGeom prst="bentConnector3">
            <a:avLst>
              <a:gd name="adj1" fmla="val 5506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Freeform 54">
            <a:extLst>
              <a:ext uri="{FF2B5EF4-FFF2-40B4-BE49-F238E27FC236}">
                <a16:creationId xmlns:a16="http://schemas.microsoft.com/office/drawing/2014/main" id="{35BAA3DC-6FB1-FF4A-B867-7E070D9990E5}"/>
              </a:ext>
            </a:extLst>
          </p:cNvPr>
          <p:cNvSpPr>
            <a:spLocks/>
          </p:cNvSpPr>
          <p:nvPr/>
        </p:nvSpPr>
        <p:spPr bwMode="auto">
          <a:xfrm rot="5954594" flipH="1">
            <a:off x="8248356" y="3553624"/>
            <a:ext cx="872155" cy="726923"/>
          </a:xfrm>
          <a:custGeom>
            <a:avLst/>
            <a:gdLst>
              <a:gd name="T0" fmla="*/ 59 w 519"/>
              <a:gd name="T1" fmla="*/ 401 h 430"/>
              <a:gd name="T2" fmla="*/ 220 w 519"/>
              <a:gd name="T3" fmla="*/ 430 h 430"/>
              <a:gd name="T4" fmla="*/ 220 w 519"/>
              <a:gd name="T5" fmla="*/ 422 h 430"/>
              <a:gd name="T6" fmla="*/ 374 w 519"/>
              <a:gd name="T7" fmla="*/ 252 h 430"/>
              <a:gd name="T8" fmla="*/ 406 w 519"/>
              <a:gd name="T9" fmla="*/ 68 h 430"/>
              <a:gd name="T10" fmla="*/ 519 w 519"/>
              <a:gd name="T11" fmla="*/ 16 h 430"/>
              <a:gd name="T12" fmla="*/ 402 w 519"/>
              <a:gd name="T13" fmla="*/ 0 h 430"/>
              <a:gd name="T14" fmla="*/ 402 w 519"/>
              <a:gd name="T15" fmla="*/ 0 h 430"/>
              <a:gd name="T16" fmla="*/ 0 w 519"/>
              <a:gd name="T17" fmla="*/ 274 h 430"/>
              <a:gd name="T18" fmla="*/ 59 w 519"/>
              <a:gd name="T19" fmla="*/ 401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9" h="430">
                <a:moveTo>
                  <a:pt x="59" y="401"/>
                </a:moveTo>
                <a:cubicBezTo>
                  <a:pt x="220" y="430"/>
                  <a:pt x="220" y="430"/>
                  <a:pt x="220" y="430"/>
                </a:cubicBezTo>
                <a:cubicBezTo>
                  <a:pt x="220" y="427"/>
                  <a:pt x="220" y="425"/>
                  <a:pt x="220" y="422"/>
                </a:cubicBezTo>
                <a:cubicBezTo>
                  <a:pt x="225" y="336"/>
                  <a:pt x="290" y="265"/>
                  <a:pt x="374" y="252"/>
                </a:cubicBezTo>
                <a:cubicBezTo>
                  <a:pt x="406" y="68"/>
                  <a:pt x="406" y="68"/>
                  <a:pt x="406" y="68"/>
                </a:cubicBezTo>
                <a:cubicBezTo>
                  <a:pt x="519" y="16"/>
                  <a:pt x="519" y="16"/>
                  <a:pt x="519" y="16"/>
                </a:cubicBezTo>
                <a:cubicBezTo>
                  <a:pt x="482" y="5"/>
                  <a:pt x="442" y="0"/>
                  <a:pt x="402" y="0"/>
                </a:cubicBezTo>
                <a:cubicBezTo>
                  <a:pt x="402" y="0"/>
                  <a:pt x="402" y="0"/>
                  <a:pt x="402" y="0"/>
                </a:cubicBezTo>
                <a:cubicBezTo>
                  <a:pt x="219" y="0"/>
                  <a:pt x="63" y="114"/>
                  <a:pt x="0" y="274"/>
                </a:cubicBezTo>
                <a:lnTo>
                  <a:pt x="59" y="401"/>
                </a:lnTo>
                <a:close/>
              </a:path>
            </a:pathLst>
          </a:custGeom>
          <a:solidFill>
            <a:schemeClr val="tx2">
              <a:lumMod val="40000"/>
              <a:lumOff val="60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31" name="Group 130"/>
          <p:cNvGrpSpPr/>
          <p:nvPr/>
        </p:nvGrpSpPr>
        <p:grpSpPr>
          <a:xfrm>
            <a:off x="6591059" y="2884843"/>
            <a:ext cx="2506786" cy="1471118"/>
            <a:chOff x="3985583" y="2094801"/>
            <a:chExt cx="4746550" cy="2802697"/>
          </a:xfrm>
        </p:grpSpPr>
        <p:sp>
          <p:nvSpPr>
            <p:cNvPr id="132" name="Freeform 56">
              <a:extLst>
                <a:ext uri="{FF2B5EF4-FFF2-40B4-BE49-F238E27FC236}">
                  <a16:creationId xmlns:a16="http://schemas.microsoft.com/office/drawing/2014/main" id="{E9F11D54-27AF-7A41-A2B9-A821AA662139}"/>
                </a:ext>
              </a:extLst>
            </p:cNvPr>
            <p:cNvSpPr>
              <a:spLocks/>
            </p:cNvSpPr>
            <p:nvPr/>
          </p:nvSpPr>
          <p:spPr bwMode="auto">
            <a:xfrm rot="5954594" flipH="1">
              <a:off x="6125638" y="3327040"/>
              <a:ext cx="1286830" cy="1658732"/>
            </a:xfrm>
            <a:custGeom>
              <a:avLst/>
              <a:gdLst>
                <a:gd name="T0" fmla="*/ 402 w 430"/>
                <a:gd name="T1" fmla="*/ 460 h 518"/>
                <a:gd name="T2" fmla="*/ 430 w 430"/>
                <a:gd name="T3" fmla="*/ 298 h 518"/>
                <a:gd name="T4" fmla="*/ 252 w 430"/>
                <a:gd name="T5" fmla="*/ 145 h 518"/>
                <a:gd name="T6" fmla="*/ 69 w 430"/>
                <a:gd name="T7" fmla="*/ 112 h 518"/>
                <a:gd name="T8" fmla="*/ 16 w 430"/>
                <a:gd name="T9" fmla="*/ 0 h 518"/>
                <a:gd name="T10" fmla="*/ 0 w 430"/>
                <a:gd name="T11" fmla="*/ 116 h 518"/>
                <a:gd name="T12" fmla="*/ 0 w 430"/>
                <a:gd name="T13" fmla="*/ 116 h 518"/>
                <a:gd name="T14" fmla="*/ 275 w 430"/>
                <a:gd name="T15" fmla="*/ 518 h 518"/>
                <a:gd name="T16" fmla="*/ 402 w 430"/>
                <a:gd name="T17" fmla="*/ 460 h 518"/>
                <a:gd name="connsiteX0" fmla="*/ 9349 w 9581"/>
                <a:gd name="connsiteY0" fmla="*/ 8880 h 10000"/>
                <a:gd name="connsiteX1" fmla="*/ 9079 w 9581"/>
                <a:gd name="connsiteY1" fmla="*/ 5803 h 10000"/>
                <a:gd name="connsiteX2" fmla="*/ 5860 w 9581"/>
                <a:gd name="connsiteY2" fmla="*/ 2799 h 10000"/>
                <a:gd name="connsiteX3" fmla="*/ 1605 w 9581"/>
                <a:gd name="connsiteY3" fmla="*/ 2162 h 10000"/>
                <a:gd name="connsiteX4" fmla="*/ 372 w 9581"/>
                <a:gd name="connsiteY4" fmla="*/ 0 h 10000"/>
                <a:gd name="connsiteX5" fmla="*/ 0 w 9581"/>
                <a:gd name="connsiteY5" fmla="*/ 2239 h 10000"/>
                <a:gd name="connsiteX6" fmla="*/ 0 w 9581"/>
                <a:gd name="connsiteY6" fmla="*/ 2239 h 10000"/>
                <a:gd name="connsiteX7" fmla="*/ 6395 w 9581"/>
                <a:gd name="connsiteY7" fmla="*/ 10000 h 10000"/>
                <a:gd name="connsiteX8" fmla="*/ 9349 w 9581"/>
                <a:gd name="connsiteY8" fmla="*/ 8880 h 10000"/>
                <a:gd name="connsiteX0" fmla="*/ 9758 w 10032"/>
                <a:gd name="connsiteY0" fmla="*/ 8880 h 10000"/>
                <a:gd name="connsiteX1" fmla="*/ 9644 w 10032"/>
                <a:gd name="connsiteY1" fmla="*/ 6232 h 10000"/>
                <a:gd name="connsiteX2" fmla="*/ 6116 w 10032"/>
                <a:gd name="connsiteY2" fmla="*/ 2799 h 10000"/>
                <a:gd name="connsiteX3" fmla="*/ 1675 w 10032"/>
                <a:gd name="connsiteY3" fmla="*/ 2162 h 10000"/>
                <a:gd name="connsiteX4" fmla="*/ 388 w 10032"/>
                <a:gd name="connsiteY4" fmla="*/ 0 h 10000"/>
                <a:gd name="connsiteX5" fmla="*/ 0 w 10032"/>
                <a:gd name="connsiteY5" fmla="*/ 2239 h 10000"/>
                <a:gd name="connsiteX6" fmla="*/ 0 w 10032"/>
                <a:gd name="connsiteY6" fmla="*/ 2239 h 10000"/>
                <a:gd name="connsiteX7" fmla="*/ 6675 w 10032"/>
                <a:gd name="connsiteY7" fmla="*/ 10000 h 10000"/>
                <a:gd name="connsiteX8" fmla="*/ 9758 w 10032"/>
                <a:gd name="connsiteY8" fmla="*/ 8880 h 10000"/>
                <a:gd name="connsiteX0" fmla="*/ 9758 w 10043"/>
                <a:gd name="connsiteY0" fmla="*/ 8880 h 10000"/>
                <a:gd name="connsiteX1" fmla="*/ 9644 w 10043"/>
                <a:gd name="connsiteY1" fmla="*/ 6232 h 10000"/>
                <a:gd name="connsiteX2" fmla="*/ 6116 w 10043"/>
                <a:gd name="connsiteY2" fmla="*/ 2799 h 10000"/>
                <a:gd name="connsiteX3" fmla="*/ 1675 w 10043"/>
                <a:gd name="connsiteY3" fmla="*/ 2162 h 10000"/>
                <a:gd name="connsiteX4" fmla="*/ 388 w 10043"/>
                <a:gd name="connsiteY4" fmla="*/ 0 h 10000"/>
                <a:gd name="connsiteX5" fmla="*/ 0 w 10043"/>
                <a:gd name="connsiteY5" fmla="*/ 2239 h 10000"/>
                <a:gd name="connsiteX6" fmla="*/ 0 w 10043"/>
                <a:gd name="connsiteY6" fmla="*/ 2239 h 10000"/>
                <a:gd name="connsiteX7" fmla="*/ 6675 w 10043"/>
                <a:gd name="connsiteY7" fmla="*/ 10000 h 10000"/>
                <a:gd name="connsiteX8" fmla="*/ 9758 w 10043"/>
                <a:gd name="connsiteY8" fmla="*/ 8880 h 10000"/>
                <a:gd name="connsiteX0" fmla="*/ 9758 w 9758"/>
                <a:gd name="connsiteY0" fmla="*/ 8880 h 10000"/>
                <a:gd name="connsiteX1" fmla="*/ 9644 w 9758"/>
                <a:gd name="connsiteY1" fmla="*/ 6232 h 10000"/>
                <a:gd name="connsiteX2" fmla="*/ 6116 w 9758"/>
                <a:gd name="connsiteY2" fmla="*/ 2799 h 10000"/>
                <a:gd name="connsiteX3" fmla="*/ 1675 w 9758"/>
                <a:gd name="connsiteY3" fmla="*/ 2162 h 10000"/>
                <a:gd name="connsiteX4" fmla="*/ 388 w 9758"/>
                <a:gd name="connsiteY4" fmla="*/ 0 h 10000"/>
                <a:gd name="connsiteX5" fmla="*/ 0 w 9758"/>
                <a:gd name="connsiteY5" fmla="*/ 2239 h 10000"/>
                <a:gd name="connsiteX6" fmla="*/ 0 w 9758"/>
                <a:gd name="connsiteY6" fmla="*/ 2239 h 10000"/>
                <a:gd name="connsiteX7" fmla="*/ 6675 w 9758"/>
                <a:gd name="connsiteY7" fmla="*/ 10000 h 10000"/>
                <a:gd name="connsiteX8" fmla="*/ 9758 w 9758"/>
                <a:gd name="connsiteY8" fmla="*/ 8880 h 10000"/>
                <a:gd name="connsiteX0" fmla="*/ 10000 w 10000"/>
                <a:gd name="connsiteY0" fmla="*/ 8880 h 10000"/>
                <a:gd name="connsiteX1" fmla="*/ 9476 w 10000"/>
                <a:gd name="connsiteY1" fmla="*/ 6297 h 10000"/>
                <a:gd name="connsiteX2" fmla="*/ 6268 w 10000"/>
                <a:gd name="connsiteY2" fmla="*/ 2799 h 10000"/>
                <a:gd name="connsiteX3" fmla="*/ 1717 w 10000"/>
                <a:gd name="connsiteY3" fmla="*/ 2162 h 10000"/>
                <a:gd name="connsiteX4" fmla="*/ 398 w 10000"/>
                <a:gd name="connsiteY4" fmla="*/ 0 h 10000"/>
                <a:gd name="connsiteX5" fmla="*/ 0 w 10000"/>
                <a:gd name="connsiteY5" fmla="*/ 2239 h 10000"/>
                <a:gd name="connsiteX6" fmla="*/ 0 w 10000"/>
                <a:gd name="connsiteY6" fmla="*/ 2239 h 10000"/>
                <a:gd name="connsiteX7" fmla="*/ 6841 w 10000"/>
                <a:gd name="connsiteY7" fmla="*/ 10000 h 10000"/>
                <a:gd name="connsiteX8" fmla="*/ 10000 w 10000"/>
                <a:gd name="connsiteY8" fmla="*/ 88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10000" y="8880"/>
                  </a:moveTo>
                  <a:lnTo>
                    <a:pt x="9476" y="6297"/>
                  </a:lnTo>
                  <a:cubicBezTo>
                    <a:pt x="7238" y="6278"/>
                    <a:pt x="6617" y="4459"/>
                    <a:pt x="6268" y="2799"/>
                  </a:cubicBezTo>
                  <a:lnTo>
                    <a:pt x="1717" y="2162"/>
                  </a:lnTo>
                  <a:lnTo>
                    <a:pt x="398" y="0"/>
                  </a:lnTo>
                  <a:cubicBezTo>
                    <a:pt x="150" y="714"/>
                    <a:pt x="0" y="1467"/>
                    <a:pt x="0" y="2239"/>
                  </a:cubicBezTo>
                  <a:lnTo>
                    <a:pt x="0" y="2239"/>
                  </a:lnTo>
                  <a:cubicBezTo>
                    <a:pt x="0" y="5772"/>
                    <a:pt x="2836" y="8803"/>
                    <a:pt x="6841" y="10000"/>
                  </a:cubicBezTo>
                  <a:lnTo>
                    <a:pt x="10000" y="8880"/>
                  </a:lnTo>
                  <a:close/>
                </a:path>
              </a:pathLst>
            </a:custGeom>
            <a:solidFill>
              <a:schemeClr val="tx2">
                <a:lumMod val="20000"/>
                <a:lumOff val="80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3" name="Freeform 53">
              <a:extLst>
                <a:ext uri="{FF2B5EF4-FFF2-40B4-BE49-F238E27FC236}">
                  <a16:creationId xmlns:a16="http://schemas.microsoft.com/office/drawing/2014/main" id="{40E765C2-6BBD-AB48-B8DC-C6FAA2D26618}"/>
                </a:ext>
              </a:extLst>
            </p:cNvPr>
            <p:cNvSpPr>
              <a:spLocks/>
            </p:cNvSpPr>
            <p:nvPr/>
          </p:nvSpPr>
          <p:spPr bwMode="auto">
            <a:xfrm rot="20993331">
              <a:off x="5291992" y="2094801"/>
              <a:ext cx="1373563" cy="1538129"/>
            </a:xfrm>
            <a:custGeom>
              <a:avLst/>
              <a:gdLst>
                <a:gd name="T0" fmla="*/ 28 w 429"/>
                <a:gd name="T1" fmla="*/ 59 h 519"/>
                <a:gd name="T2" fmla="*/ 0 w 429"/>
                <a:gd name="T3" fmla="*/ 221 h 519"/>
                <a:gd name="T4" fmla="*/ 178 w 429"/>
                <a:gd name="T5" fmla="*/ 374 h 519"/>
                <a:gd name="T6" fmla="*/ 361 w 429"/>
                <a:gd name="T7" fmla="*/ 406 h 519"/>
                <a:gd name="T8" fmla="*/ 413 w 429"/>
                <a:gd name="T9" fmla="*/ 519 h 519"/>
                <a:gd name="T10" fmla="*/ 429 w 429"/>
                <a:gd name="T11" fmla="*/ 402 h 519"/>
                <a:gd name="T12" fmla="*/ 429 w 429"/>
                <a:gd name="T13" fmla="*/ 402 h 519"/>
                <a:gd name="T14" fmla="*/ 155 w 429"/>
                <a:gd name="T15" fmla="*/ 0 h 519"/>
                <a:gd name="T16" fmla="*/ 28 w 429"/>
                <a:gd name="T17" fmla="*/ 59 h 519"/>
                <a:gd name="connsiteX0" fmla="*/ 653 w 10000"/>
                <a:gd name="connsiteY0" fmla="*/ 1137 h 9257"/>
                <a:gd name="connsiteX1" fmla="*/ 0 w 10000"/>
                <a:gd name="connsiteY1" fmla="*/ 4258 h 9257"/>
                <a:gd name="connsiteX2" fmla="*/ 4149 w 10000"/>
                <a:gd name="connsiteY2" fmla="*/ 7206 h 9257"/>
                <a:gd name="connsiteX3" fmla="*/ 8415 w 10000"/>
                <a:gd name="connsiteY3" fmla="*/ 7823 h 9257"/>
                <a:gd name="connsiteX4" fmla="*/ 9822 w 10000"/>
                <a:gd name="connsiteY4" fmla="*/ 9257 h 9257"/>
                <a:gd name="connsiteX5" fmla="*/ 10000 w 10000"/>
                <a:gd name="connsiteY5" fmla="*/ 7746 h 9257"/>
                <a:gd name="connsiteX6" fmla="*/ 10000 w 10000"/>
                <a:gd name="connsiteY6" fmla="*/ 7746 h 9257"/>
                <a:gd name="connsiteX7" fmla="*/ 3613 w 10000"/>
                <a:gd name="connsiteY7" fmla="*/ 0 h 9257"/>
                <a:gd name="connsiteX8" fmla="*/ 653 w 10000"/>
                <a:gd name="connsiteY8" fmla="*/ 1137 h 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9257">
                  <a:moveTo>
                    <a:pt x="653" y="1137"/>
                  </a:moveTo>
                  <a:lnTo>
                    <a:pt x="0" y="4258"/>
                  </a:lnTo>
                  <a:cubicBezTo>
                    <a:pt x="2098" y="4258"/>
                    <a:pt x="3823" y="5549"/>
                    <a:pt x="4149" y="7206"/>
                  </a:cubicBezTo>
                  <a:cubicBezTo>
                    <a:pt x="8415" y="7823"/>
                    <a:pt x="7470" y="7481"/>
                    <a:pt x="8415" y="7823"/>
                  </a:cubicBezTo>
                  <a:cubicBezTo>
                    <a:pt x="9361" y="8165"/>
                    <a:pt x="9822" y="9257"/>
                    <a:pt x="9822" y="9257"/>
                  </a:cubicBezTo>
                  <a:cubicBezTo>
                    <a:pt x="10078" y="8544"/>
                    <a:pt x="9970" y="7998"/>
                    <a:pt x="10000" y="7746"/>
                  </a:cubicBezTo>
                  <a:lnTo>
                    <a:pt x="10000" y="7746"/>
                  </a:lnTo>
                  <a:cubicBezTo>
                    <a:pt x="10000" y="4220"/>
                    <a:pt x="7366" y="1214"/>
                    <a:pt x="3613" y="0"/>
                  </a:cubicBezTo>
                  <a:lnTo>
                    <a:pt x="653" y="1137"/>
                  </a:lnTo>
                  <a:close/>
                </a:path>
              </a:pathLst>
            </a:custGeom>
            <a:solidFill>
              <a:schemeClr val="bg1">
                <a:lumMod val="85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4" name="Freeform 54">
              <a:extLst>
                <a:ext uri="{FF2B5EF4-FFF2-40B4-BE49-F238E27FC236}">
                  <a16:creationId xmlns:a16="http://schemas.microsoft.com/office/drawing/2014/main" id="{35BAA3DC-6FB1-FF4A-B867-7E070D9990E5}"/>
                </a:ext>
              </a:extLst>
            </p:cNvPr>
            <p:cNvSpPr>
              <a:spLocks/>
            </p:cNvSpPr>
            <p:nvPr/>
          </p:nvSpPr>
          <p:spPr bwMode="auto">
            <a:xfrm rot="20993331">
              <a:off x="3985583" y="2206187"/>
              <a:ext cx="1661584" cy="1376416"/>
            </a:xfrm>
            <a:custGeom>
              <a:avLst/>
              <a:gdLst>
                <a:gd name="T0" fmla="*/ 59 w 519"/>
                <a:gd name="T1" fmla="*/ 401 h 430"/>
                <a:gd name="T2" fmla="*/ 220 w 519"/>
                <a:gd name="T3" fmla="*/ 430 h 430"/>
                <a:gd name="T4" fmla="*/ 220 w 519"/>
                <a:gd name="T5" fmla="*/ 422 h 430"/>
                <a:gd name="T6" fmla="*/ 374 w 519"/>
                <a:gd name="T7" fmla="*/ 252 h 430"/>
                <a:gd name="T8" fmla="*/ 406 w 519"/>
                <a:gd name="T9" fmla="*/ 68 h 430"/>
                <a:gd name="T10" fmla="*/ 519 w 519"/>
                <a:gd name="T11" fmla="*/ 16 h 430"/>
                <a:gd name="T12" fmla="*/ 402 w 519"/>
                <a:gd name="T13" fmla="*/ 0 h 430"/>
                <a:gd name="T14" fmla="*/ 402 w 519"/>
                <a:gd name="T15" fmla="*/ 0 h 430"/>
                <a:gd name="T16" fmla="*/ 0 w 519"/>
                <a:gd name="T17" fmla="*/ 274 h 430"/>
                <a:gd name="T18" fmla="*/ 59 w 519"/>
                <a:gd name="T19" fmla="*/ 401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9" h="430">
                  <a:moveTo>
                    <a:pt x="59" y="401"/>
                  </a:moveTo>
                  <a:cubicBezTo>
                    <a:pt x="220" y="430"/>
                    <a:pt x="220" y="430"/>
                    <a:pt x="220" y="430"/>
                  </a:cubicBezTo>
                  <a:cubicBezTo>
                    <a:pt x="220" y="427"/>
                    <a:pt x="220" y="425"/>
                    <a:pt x="220" y="422"/>
                  </a:cubicBezTo>
                  <a:cubicBezTo>
                    <a:pt x="225" y="336"/>
                    <a:pt x="290" y="265"/>
                    <a:pt x="374" y="252"/>
                  </a:cubicBezTo>
                  <a:cubicBezTo>
                    <a:pt x="406" y="68"/>
                    <a:pt x="406" y="68"/>
                    <a:pt x="406" y="68"/>
                  </a:cubicBezTo>
                  <a:cubicBezTo>
                    <a:pt x="519" y="16"/>
                    <a:pt x="519" y="16"/>
                    <a:pt x="519" y="16"/>
                  </a:cubicBezTo>
                  <a:cubicBezTo>
                    <a:pt x="482" y="5"/>
                    <a:pt x="442" y="0"/>
                    <a:pt x="402" y="0"/>
                  </a:cubicBezTo>
                  <a:cubicBezTo>
                    <a:pt x="402" y="0"/>
                    <a:pt x="402" y="0"/>
                    <a:pt x="402" y="0"/>
                  </a:cubicBezTo>
                  <a:cubicBezTo>
                    <a:pt x="219" y="0"/>
                    <a:pt x="63" y="114"/>
                    <a:pt x="0" y="274"/>
                  </a:cubicBezTo>
                  <a:lnTo>
                    <a:pt x="59" y="401"/>
                  </a:lnTo>
                  <a:close/>
                </a:path>
              </a:pathLst>
            </a:custGeom>
            <a:solidFill>
              <a:schemeClr val="bg1">
                <a:lumMod val="75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5" name="Freeform 56">
              <a:extLst>
                <a:ext uri="{FF2B5EF4-FFF2-40B4-BE49-F238E27FC236}">
                  <a16:creationId xmlns:a16="http://schemas.microsoft.com/office/drawing/2014/main" id="{E9F11D54-27AF-7A41-A2B9-A821AA662139}"/>
                </a:ext>
              </a:extLst>
            </p:cNvPr>
            <p:cNvSpPr>
              <a:spLocks/>
            </p:cNvSpPr>
            <p:nvPr/>
          </p:nvSpPr>
          <p:spPr bwMode="auto">
            <a:xfrm rot="20993331">
              <a:off x="4095123" y="3238766"/>
              <a:ext cx="1376414" cy="1658732"/>
            </a:xfrm>
            <a:custGeom>
              <a:avLst/>
              <a:gdLst>
                <a:gd name="T0" fmla="*/ 402 w 430"/>
                <a:gd name="T1" fmla="*/ 460 h 518"/>
                <a:gd name="T2" fmla="*/ 430 w 430"/>
                <a:gd name="T3" fmla="*/ 298 h 518"/>
                <a:gd name="T4" fmla="*/ 252 w 430"/>
                <a:gd name="T5" fmla="*/ 145 h 518"/>
                <a:gd name="T6" fmla="*/ 69 w 430"/>
                <a:gd name="T7" fmla="*/ 112 h 518"/>
                <a:gd name="T8" fmla="*/ 16 w 430"/>
                <a:gd name="T9" fmla="*/ 0 h 518"/>
                <a:gd name="T10" fmla="*/ 0 w 430"/>
                <a:gd name="T11" fmla="*/ 116 h 518"/>
                <a:gd name="T12" fmla="*/ 0 w 430"/>
                <a:gd name="T13" fmla="*/ 116 h 518"/>
                <a:gd name="T14" fmla="*/ 275 w 430"/>
                <a:gd name="T15" fmla="*/ 518 h 518"/>
                <a:gd name="T16" fmla="*/ 402 w 430"/>
                <a:gd name="T17" fmla="*/ 46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518">
                  <a:moveTo>
                    <a:pt x="402" y="460"/>
                  </a:moveTo>
                  <a:cubicBezTo>
                    <a:pt x="430" y="298"/>
                    <a:pt x="430" y="298"/>
                    <a:pt x="430" y="298"/>
                  </a:cubicBezTo>
                  <a:cubicBezTo>
                    <a:pt x="340" y="297"/>
                    <a:pt x="266" y="231"/>
                    <a:pt x="252" y="145"/>
                  </a:cubicBezTo>
                  <a:cubicBezTo>
                    <a:pt x="69" y="112"/>
                    <a:pt x="69" y="112"/>
                    <a:pt x="69" y="112"/>
                  </a:cubicBezTo>
                  <a:cubicBezTo>
                    <a:pt x="16" y="0"/>
                    <a:pt x="16" y="0"/>
                    <a:pt x="16" y="0"/>
                  </a:cubicBezTo>
                  <a:cubicBezTo>
                    <a:pt x="6" y="37"/>
                    <a:pt x="0" y="76"/>
                    <a:pt x="0" y="116"/>
                  </a:cubicBezTo>
                  <a:cubicBezTo>
                    <a:pt x="0" y="116"/>
                    <a:pt x="0" y="116"/>
                    <a:pt x="0" y="116"/>
                  </a:cubicBezTo>
                  <a:cubicBezTo>
                    <a:pt x="0" y="299"/>
                    <a:pt x="114" y="456"/>
                    <a:pt x="275" y="518"/>
                  </a:cubicBezTo>
                  <a:lnTo>
                    <a:pt x="402" y="460"/>
                  </a:lnTo>
                  <a:close/>
                </a:path>
              </a:pathLst>
            </a:custGeom>
            <a:solidFill>
              <a:schemeClr val="bg1">
                <a:lumMod val="65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6" name="Freeform 53">
              <a:extLst>
                <a:ext uri="{FF2B5EF4-FFF2-40B4-BE49-F238E27FC236}">
                  <a16:creationId xmlns:a16="http://schemas.microsoft.com/office/drawing/2014/main" id="{40E765C2-6BBD-AB48-B8DC-C6FAA2D26618}"/>
                </a:ext>
              </a:extLst>
            </p:cNvPr>
            <p:cNvSpPr>
              <a:spLocks/>
            </p:cNvSpPr>
            <p:nvPr/>
          </p:nvSpPr>
          <p:spPr bwMode="auto">
            <a:xfrm rot="5954594" flipH="1">
              <a:off x="7214559" y="2057938"/>
              <a:ext cx="1373564" cy="1661584"/>
            </a:xfrm>
            <a:custGeom>
              <a:avLst/>
              <a:gdLst>
                <a:gd name="T0" fmla="*/ 28 w 429"/>
                <a:gd name="T1" fmla="*/ 59 h 519"/>
                <a:gd name="T2" fmla="*/ 0 w 429"/>
                <a:gd name="T3" fmla="*/ 221 h 519"/>
                <a:gd name="T4" fmla="*/ 178 w 429"/>
                <a:gd name="T5" fmla="*/ 374 h 519"/>
                <a:gd name="T6" fmla="*/ 361 w 429"/>
                <a:gd name="T7" fmla="*/ 406 h 519"/>
                <a:gd name="T8" fmla="*/ 413 w 429"/>
                <a:gd name="T9" fmla="*/ 519 h 519"/>
                <a:gd name="T10" fmla="*/ 429 w 429"/>
                <a:gd name="T11" fmla="*/ 402 h 519"/>
                <a:gd name="T12" fmla="*/ 429 w 429"/>
                <a:gd name="T13" fmla="*/ 402 h 519"/>
                <a:gd name="T14" fmla="*/ 155 w 429"/>
                <a:gd name="T15" fmla="*/ 0 h 519"/>
                <a:gd name="T16" fmla="*/ 28 w 429"/>
                <a:gd name="T17" fmla="*/ 5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519">
                  <a:moveTo>
                    <a:pt x="28" y="59"/>
                  </a:moveTo>
                  <a:cubicBezTo>
                    <a:pt x="0" y="221"/>
                    <a:pt x="0" y="221"/>
                    <a:pt x="0" y="221"/>
                  </a:cubicBezTo>
                  <a:cubicBezTo>
                    <a:pt x="90" y="221"/>
                    <a:pt x="164" y="288"/>
                    <a:pt x="178" y="374"/>
                  </a:cubicBezTo>
                  <a:cubicBezTo>
                    <a:pt x="361" y="406"/>
                    <a:pt x="361" y="406"/>
                    <a:pt x="361" y="406"/>
                  </a:cubicBezTo>
                  <a:cubicBezTo>
                    <a:pt x="413" y="519"/>
                    <a:pt x="413" y="519"/>
                    <a:pt x="413" y="519"/>
                  </a:cubicBezTo>
                  <a:cubicBezTo>
                    <a:pt x="424" y="482"/>
                    <a:pt x="429" y="443"/>
                    <a:pt x="429" y="402"/>
                  </a:cubicBezTo>
                  <a:cubicBezTo>
                    <a:pt x="429" y="402"/>
                    <a:pt x="429" y="402"/>
                    <a:pt x="429" y="402"/>
                  </a:cubicBezTo>
                  <a:cubicBezTo>
                    <a:pt x="429" y="219"/>
                    <a:pt x="316" y="63"/>
                    <a:pt x="155" y="0"/>
                  </a:cubicBezTo>
                  <a:lnTo>
                    <a:pt x="28" y="59"/>
                  </a:lnTo>
                  <a:close/>
                </a:path>
              </a:pathLst>
            </a:custGeom>
            <a:solidFill>
              <a:schemeClr val="tx2">
                <a:lumMod val="60000"/>
                <a:lumOff val="40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7" name="Freeform 55">
              <a:extLst>
                <a:ext uri="{FF2B5EF4-FFF2-40B4-BE49-F238E27FC236}">
                  <a16:creationId xmlns:a16="http://schemas.microsoft.com/office/drawing/2014/main" id="{C579AC32-2431-844D-A4D5-F2383F22146D}"/>
                </a:ext>
              </a:extLst>
            </p:cNvPr>
            <p:cNvSpPr>
              <a:spLocks/>
            </p:cNvSpPr>
            <p:nvPr/>
          </p:nvSpPr>
          <p:spPr bwMode="auto">
            <a:xfrm rot="5954594" flipH="1">
              <a:off x="6036824" y="2130492"/>
              <a:ext cx="1420453" cy="1377053"/>
            </a:xfrm>
            <a:custGeom>
              <a:avLst/>
              <a:gdLst>
                <a:gd name="T0" fmla="*/ 460 w 519"/>
                <a:gd name="T1" fmla="*/ 28 h 430"/>
                <a:gd name="T2" fmla="*/ 299 w 519"/>
                <a:gd name="T3" fmla="*/ 0 h 430"/>
                <a:gd name="T4" fmla="*/ 299 w 519"/>
                <a:gd name="T5" fmla="*/ 8 h 430"/>
                <a:gd name="T6" fmla="*/ 145 w 519"/>
                <a:gd name="T7" fmla="*/ 178 h 430"/>
                <a:gd name="T8" fmla="*/ 113 w 519"/>
                <a:gd name="T9" fmla="*/ 362 h 430"/>
                <a:gd name="T10" fmla="*/ 0 w 519"/>
                <a:gd name="T11" fmla="*/ 414 h 430"/>
                <a:gd name="T12" fmla="*/ 117 w 519"/>
                <a:gd name="T13" fmla="*/ 430 h 430"/>
                <a:gd name="T14" fmla="*/ 117 w 519"/>
                <a:gd name="T15" fmla="*/ 430 h 430"/>
                <a:gd name="T16" fmla="*/ 519 w 519"/>
                <a:gd name="T17" fmla="*/ 155 h 430"/>
                <a:gd name="T18" fmla="*/ 460 w 519"/>
                <a:gd name="T19" fmla="*/ 28 h 430"/>
                <a:gd name="connsiteX0" fmla="*/ 8863 w 10000"/>
                <a:gd name="connsiteY0" fmla="*/ 651 h 10000"/>
                <a:gd name="connsiteX1" fmla="*/ 5761 w 10000"/>
                <a:gd name="connsiteY1" fmla="*/ 0 h 10000"/>
                <a:gd name="connsiteX2" fmla="*/ 5761 w 10000"/>
                <a:gd name="connsiteY2" fmla="*/ 186 h 10000"/>
                <a:gd name="connsiteX3" fmla="*/ 565 w 10000"/>
                <a:gd name="connsiteY3" fmla="*/ 4088 h 10000"/>
                <a:gd name="connsiteX4" fmla="*/ 2177 w 10000"/>
                <a:gd name="connsiteY4" fmla="*/ 8419 h 10000"/>
                <a:gd name="connsiteX5" fmla="*/ 0 w 10000"/>
                <a:gd name="connsiteY5" fmla="*/ 9628 h 10000"/>
                <a:gd name="connsiteX6" fmla="*/ 2254 w 10000"/>
                <a:gd name="connsiteY6" fmla="*/ 10000 h 10000"/>
                <a:gd name="connsiteX7" fmla="*/ 2254 w 10000"/>
                <a:gd name="connsiteY7" fmla="*/ 10000 h 10000"/>
                <a:gd name="connsiteX8" fmla="*/ 10000 w 10000"/>
                <a:gd name="connsiteY8" fmla="*/ 3605 h 10000"/>
                <a:gd name="connsiteX9" fmla="*/ 8863 w 10000"/>
                <a:gd name="connsiteY9" fmla="*/ 651 h 10000"/>
                <a:gd name="connsiteX0" fmla="*/ 8863 w 10000"/>
                <a:gd name="connsiteY0" fmla="*/ 651 h 10000"/>
                <a:gd name="connsiteX1" fmla="*/ 5761 w 10000"/>
                <a:gd name="connsiteY1" fmla="*/ 0 h 10000"/>
                <a:gd name="connsiteX2" fmla="*/ 5761 w 10000"/>
                <a:gd name="connsiteY2" fmla="*/ 186 h 10000"/>
                <a:gd name="connsiteX3" fmla="*/ 565 w 10000"/>
                <a:gd name="connsiteY3" fmla="*/ 4088 h 10000"/>
                <a:gd name="connsiteX4" fmla="*/ 2177 w 10000"/>
                <a:gd name="connsiteY4" fmla="*/ 8419 h 10000"/>
                <a:gd name="connsiteX5" fmla="*/ 0 w 10000"/>
                <a:gd name="connsiteY5" fmla="*/ 9628 h 10000"/>
                <a:gd name="connsiteX6" fmla="*/ 2254 w 10000"/>
                <a:gd name="connsiteY6" fmla="*/ 10000 h 10000"/>
                <a:gd name="connsiteX7" fmla="*/ 2254 w 10000"/>
                <a:gd name="connsiteY7" fmla="*/ 10000 h 10000"/>
                <a:gd name="connsiteX8" fmla="*/ 10000 w 10000"/>
                <a:gd name="connsiteY8" fmla="*/ 3605 h 10000"/>
                <a:gd name="connsiteX9" fmla="*/ 8863 w 10000"/>
                <a:gd name="connsiteY9" fmla="*/ 651 h 10000"/>
                <a:gd name="connsiteX0" fmla="*/ 8863 w 10000"/>
                <a:gd name="connsiteY0" fmla="*/ 651 h 10000"/>
                <a:gd name="connsiteX1" fmla="*/ 5761 w 10000"/>
                <a:gd name="connsiteY1" fmla="*/ 0 h 10000"/>
                <a:gd name="connsiteX2" fmla="*/ 5761 w 10000"/>
                <a:gd name="connsiteY2" fmla="*/ 186 h 10000"/>
                <a:gd name="connsiteX3" fmla="*/ 565 w 10000"/>
                <a:gd name="connsiteY3" fmla="*/ 4088 h 10000"/>
                <a:gd name="connsiteX4" fmla="*/ 2177 w 10000"/>
                <a:gd name="connsiteY4" fmla="*/ 8419 h 10000"/>
                <a:gd name="connsiteX5" fmla="*/ 0 w 10000"/>
                <a:gd name="connsiteY5" fmla="*/ 9628 h 10000"/>
                <a:gd name="connsiteX6" fmla="*/ 2254 w 10000"/>
                <a:gd name="connsiteY6" fmla="*/ 10000 h 10000"/>
                <a:gd name="connsiteX7" fmla="*/ 2254 w 10000"/>
                <a:gd name="connsiteY7" fmla="*/ 10000 h 10000"/>
                <a:gd name="connsiteX8" fmla="*/ 10000 w 10000"/>
                <a:gd name="connsiteY8" fmla="*/ 3605 h 10000"/>
                <a:gd name="connsiteX9" fmla="*/ 8863 w 10000"/>
                <a:gd name="connsiteY9" fmla="*/ 651 h 10000"/>
                <a:gd name="connsiteX0" fmla="*/ 8863 w 10000"/>
                <a:gd name="connsiteY0" fmla="*/ 651 h 10000"/>
                <a:gd name="connsiteX1" fmla="*/ 5761 w 10000"/>
                <a:gd name="connsiteY1" fmla="*/ 0 h 10000"/>
                <a:gd name="connsiteX2" fmla="*/ 5761 w 10000"/>
                <a:gd name="connsiteY2" fmla="*/ 186 h 10000"/>
                <a:gd name="connsiteX3" fmla="*/ 565 w 10000"/>
                <a:gd name="connsiteY3" fmla="*/ 4088 h 10000"/>
                <a:gd name="connsiteX4" fmla="*/ 2177 w 10000"/>
                <a:gd name="connsiteY4" fmla="*/ 8419 h 10000"/>
                <a:gd name="connsiteX5" fmla="*/ 0 w 10000"/>
                <a:gd name="connsiteY5" fmla="*/ 9628 h 10000"/>
                <a:gd name="connsiteX6" fmla="*/ 2254 w 10000"/>
                <a:gd name="connsiteY6" fmla="*/ 10000 h 10000"/>
                <a:gd name="connsiteX7" fmla="*/ 2254 w 10000"/>
                <a:gd name="connsiteY7" fmla="*/ 10000 h 10000"/>
                <a:gd name="connsiteX8" fmla="*/ 10000 w 10000"/>
                <a:gd name="connsiteY8" fmla="*/ 3605 h 10000"/>
                <a:gd name="connsiteX9" fmla="*/ 8863 w 10000"/>
                <a:gd name="connsiteY9" fmla="*/ 651 h 10000"/>
                <a:gd name="connsiteX0" fmla="*/ 8966 w 10103"/>
                <a:gd name="connsiteY0" fmla="*/ 651 h 10000"/>
                <a:gd name="connsiteX1" fmla="*/ 5864 w 10103"/>
                <a:gd name="connsiteY1" fmla="*/ 0 h 10000"/>
                <a:gd name="connsiteX2" fmla="*/ 5864 w 10103"/>
                <a:gd name="connsiteY2" fmla="*/ 186 h 10000"/>
                <a:gd name="connsiteX3" fmla="*/ 668 w 10103"/>
                <a:gd name="connsiteY3" fmla="*/ 4088 h 10000"/>
                <a:gd name="connsiteX4" fmla="*/ 408 w 10103"/>
                <a:gd name="connsiteY4" fmla="*/ 7876 h 10000"/>
                <a:gd name="connsiteX5" fmla="*/ 103 w 10103"/>
                <a:gd name="connsiteY5" fmla="*/ 9628 h 10000"/>
                <a:gd name="connsiteX6" fmla="*/ 2357 w 10103"/>
                <a:gd name="connsiteY6" fmla="*/ 10000 h 10000"/>
                <a:gd name="connsiteX7" fmla="*/ 2357 w 10103"/>
                <a:gd name="connsiteY7" fmla="*/ 10000 h 10000"/>
                <a:gd name="connsiteX8" fmla="*/ 10103 w 10103"/>
                <a:gd name="connsiteY8" fmla="*/ 3605 h 10000"/>
                <a:gd name="connsiteX9" fmla="*/ 8966 w 10103"/>
                <a:gd name="connsiteY9" fmla="*/ 651 h 10000"/>
                <a:gd name="connsiteX0" fmla="*/ 8966 w 10103"/>
                <a:gd name="connsiteY0" fmla="*/ 651 h 10000"/>
                <a:gd name="connsiteX1" fmla="*/ 5864 w 10103"/>
                <a:gd name="connsiteY1" fmla="*/ 0 h 10000"/>
                <a:gd name="connsiteX2" fmla="*/ 5864 w 10103"/>
                <a:gd name="connsiteY2" fmla="*/ 186 h 10000"/>
                <a:gd name="connsiteX3" fmla="*/ 668 w 10103"/>
                <a:gd name="connsiteY3" fmla="*/ 4088 h 10000"/>
                <a:gd name="connsiteX4" fmla="*/ 408 w 10103"/>
                <a:gd name="connsiteY4" fmla="*/ 7876 h 10000"/>
                <a:gd name="connsiteX5" fmla="*/ 103 w 10103"/>
                <a:gd name="connsiteY5" fmla="*/ 9628 h 10000"/>
                <a:gd name="connsiteX6" fmla="*/ 2357 w 10103"/>
                <a:gd name="connsiteY6" fmla="*/ 10000 h 10000"/>
                <a:gd name="connsiteX7" fmla="*/ 2357 w 10103"/>
                <a:gd name="connsiteY7" fmla="*/ 10000 h 10000"/>
                <a:gd name="connsiteX8" fmla="*/ 10103 w 10103"/>
                <a:gd name="connsiteY8" fmla="*/ 3605 h 10000"/>
                <a:gd name="connsiteX9" fmla="*/ 8966 w 10103"/>
                <a:gd name="connsiteY9" fmla="*/ 651 h 10000"/>
                <a:gd name="connsiteX0" fmla="*/ 8959 w 10096"/>
                <a:gd name="connsiteY0" fmla="*/ 651 h 10000"/>
                <a:gd name="connsiteX1" fmla="*/ 5857 w 10096"/>
                <a:gd name="connsiteY1" fmla="*/ 0 h 10000"/>
                <a:gd name="connsiteX2" fmla="*/ 5857 w 10096"/>
                <a:gd name="connsiteY2" fmla="*/ 186 h 10000"/>
                <a:gd name="connsiteX3" fmla="*/ 237 w 10096"/>
                <a:gd name="connsiteY3" fmla="*/ 4005 h 10000"/>
                <a:gd name="connsiteX4" fmla="*/ 401 w 10096"/>
                <a:gd name="connsiteY4" fmla="*/ 7876 h 10000"/>
                <a:gd name="connsiteX5" fmla="*/ 96 w 10096"/>
                <a:gd name="connsiteY5" fmla="*/ 9628 h 10000"/>
                <a:gd name="connsiteX6" fmla="*/ 2350 w 10096"/>
                <a:gd name="connsiteY6" fmla="*/ 10000 h 10000"/>
                <a:gd name="connsiteX7" fmla="*/ 2350 w 10096"/>
                <a:gd name="connsiteY7" fmla="*/ 10000 h 10000"/>
                <a:gd name="connsiteX8" fmla="*/ 10096 w 10096"/>
                <a:gd name="connsiteY8" fmla="*/ 3605 h 10000"/>
                <a:gd name="connsiteX9" fmla="*/ 8959 w 10096"/>
                <a:gd name="connsiteY9" fmla="*/ 651 h 10000"/>
                <a:gd name="connsiteX0" fmla="*/ 8959 w 10096"/>
                <a:gd name="connsiteY0" fmla="*/ 651 h 10000"/>
                <a:gd name="connsiteX1" fmla="*/ 5857 w 10096"/>
                <a:gd name="connsiteY1" fmla="*/ 0 h 10000"/>
                <a:gd name="connsiteX2" fmla="*/ 5857 w 10096"/>
                <a:gd name="connsiteY2" fmla="*/ 186 h 10000"/>
                <a:gd name="connsiteX3" fmla="*/ 237 w 10096"/>
                <a:gd name="connsiteY3" fmla="*/ 4005 h 10000"/>
                <a:gd name="connsiteX4" fmla="*/ 401 w 10096"/>
                <a:gd name="connsiteY4" fmla="*/ 7876 h 10000"/>
                <a:gd name="connsiteX5" fmla="*/ 96 w 10096"/>
                <a:gd name="connsiteY5" fmla="*/ 9628 h 10000"/>
                <a:gd name="connsiteX6" fmla="*/ 2350 w 10096"/>
                <a:gd name="connsiteY6" fmla="*/ 10000 h 10000"/>
                <a:gd name="connsiteX7" fmla="*/ 2350 w 10096"/>
                <a:gd name="connsiteY7" fmla="*/ 10000 h 10000"/>
                <a:gd name="connsiteX8" fmla="*/ 10096 w 10096"/>
                <a:gd name="connsiteY8" fmla="*/ 3605 h 10000"/>
                <a:gd name="connsiteX9" fmla="*/ 8959 w 10096"/>
                <a:gd name="connsiteY9" fmla="*/ 651 h 10000"/>
                <a:gd name="connsiteX0" fmla="*/ 8959 w 10096"/>
                <a:gd name="connsiteY0" fmla="*/ 651 h 10000"/>
                <a:gd name="connsiteX1" fmla="*/ 5857 w 10096"/>
                <a:gd name="connsiteY1" fmla="*/ 0 h 10000"/>
                <a:gd name="connsiteX2" fmla="*/ 5857 w 10096"/>
                <a:gd name="connsiteY2" fmla="*/ 186 h 10000"/>
                <a:gd name="connsiteX3" fmla="*/ 237 w 10096"/>
                <a:gd name="connsiteY3" fmla="*/ 4005 h 10000"/>
                <a:gd name="connsiteX4" fmla="*/ 401 w 10096"/>
                <a:gd name="connsiteY4" fmla="*/ 7876 h 10000"/>
                <a:gd name="connsiteX5" fmla="*/ 96 w 10096"/>
                <a:gd name="connsiteY5" fmla="*/ 9628 h 10000"/>
                <a:gd name="connsiteX6" fmla="*/ 2350 w 10096"/>
                <a:gd name="connsiteY6" fmla="*/ 10000 h 10000"/>
                <a:gd name="connsiteX7" fmla="*/ 2350 w 10096"/>
                <a:gd name="connsiteY7" fmla="*/ 10000 h 10000"/>
                <a:gd name="connsiteX8" fmla="*/ 10096 w 10096"/>
                <a:gd name="connsiteY8" fmla="*/ 3605 h 10000"/>
                <a:gd name="connsiteX9" fmla="*/ 8959 w 10096"/>
                <a:gd name="connsiteY9" fmla="*/ 651 h 10000"/>
                <a:gd name="connsiteX0" fmla="*/ 8974 w 10111"/>
                <a:gd name="connsiteY0" fmla="*/ 651 h 10000"/>
                <a:gd name="connsiteX1" fmla="*/ 5872 w 10111"/>
                <a:gd name="connsiteY1" fmla="*/ 0 h 10000"/>
                <a:gd name="connsiteX2" fmla="*/ 5872 w 10111"/>
                <a:gd name="connsiteY2" fmla="*/ 186 h 10000"/>
                <a:gd name="connsiteX3" fmla="*/ 1048 w 10111"/>
                <a:gd name="connsiteY3" fmla="*/ 3916 h 10000"/>
                <a:gd name="connsiteX4" fmla="*/ 416 w 10111"/>
                <a:gd name="connsiteY4" fmla="*/ 7876 h 10000"/>
                <a:gd name="connsiteX5" fmla="*/ 111 w 10111"/>
                <a:gd name="connsiteY5" fmla="*/ 9628 h 10000"/>
                <a:gd name="connsiteX6" fmla="*/ 2365 w 10111"/>
                <a:gd name="connsiteY6" fmla="*/ 10000 h 10000"/>
                <a:gd name="connsiteX7" fmla="*/ 2365 w 10111"/>
                <a:gd name="connsiteY7" fmla="*/ 10000 h 10000"/>
                <a:gd name="connsiteX8" fmla="*/ 10111 w 10111"/>
                <a:gd name="connsiteY8" fmla="*/ 3605 h 10000"/>
                <a:gd name="connsiteX9" fmla="*/ 8974 w 10111"/>
                <a:gd name="connsiteY9" fmla="*/ 651 h 10000"/>
                <a:gd name="connsiteX0" fmla="*/ 8987 w 10124"/>
                <a:gd name="connsiteY0" fmla="*/ 651 h 10000"/>
                <a:gd name="connsiteX1" fmla="*/ 5885 w 10124"/>
                <a:gd name="connsiteY1" fmla="*/ 0 h 10000"/>
                <a:gd name="connsiteX2" fmla="*/ 5885 w 10124"/>
                <a:gd name="connsiteY2" fmla="*/ 186 h 10000"/>
                <a:gd name="connsiteX3" fmla="*/ 1575 w 10124"/>
                <a:gd name="connsiteY3" fmla="*/ 3982 h 10000"/>
                <a:gd name="connsiteX4" fmla="*/ 429 w 10124"/>
                <a:gd name="connsiteY4" fmla="*/ 7876 h 10000"/>
                <a:gd name="connsiteX5" fmla="*/ 124 w 10124"/>
                <a:gd name="connsiteY5" fmla="*/ 9628 h 10000"/>
                <a:gd name="connsiteX6" fmla="*/ 2378 w 10124"/>
                <a:gd name="connsiteY6" fmla="*/ 10000 h 10000"/>
                <a:gd name="connsiteX7" fmla="*/ 2378 w 10124"/>
                <a:gd name="connsiteY7" fmla="*/ 10000 h 10000"/>
                <a:gd name="connsiteX8" fmla="*/ 10124 w 10124"/>
                <a:gd name="connsiteY8" fmla="*/ 3605 h 10000"/>
                <a:gd name="connsiteX9" fmla="*/ 8987 w 10124"/>
                <a:gd name="connsiteY9" fmla="*/ 651 h 10000"/>
                <a:gd name="connsiteX0" fmla="*/ 8864 w 10001"/>
                <a:gd name="connsiteY0" fmla="*/ 651 h 10051"/>
                <a:gd name="connsiteX1" fmla="*/ 5762 w 10001"/>
                <a:gd name="connsiteY1" fmla="*/ 0 h 10051"/>
                <a:gd name="connsiteX2" fmla="*/ 5762 w 10001"/>
                <a:gd name="connsiteY2" fmla="*/ 186 h 10051"/>
                <a:gd name="connsiteX3" fmla="*/ 1452 w 10001"/>
                <a:gd name="connsiteY3" fmla="*/ 3982 h 10051"/>
                <a:gd name="connsiteX4" fmla="*/ 2445 w 10001"/>
                <a:gd name="connsiteY4" fmla="*/ 6229 h 10051"/>
                <a:gd name="connsiteX5" fmla="*/ 1 w 10001"/>
                <a:gd name="connsiteY5" fmla="*/ 9628 h 10051"/>
                <a:gd name="connsiteX6" fmla="*/ 2255 w 10001"/>
                <a:gd name="connsiteY6" fmla="*/ 10000 h 10051"/>
                <a:gd name="connsiteX7" fmla="*/ 2255 w 10001"/>
                <a:gd name="connsiteY7" fmla="*/ 10000 h 10051"/>
                <a:gd name="connsiteX8" fmla="*/ 10001 w 10001"/>
                <a:gd name="connsiteY8" fmla="*/ 3605 h 10051"/>
                <a:gd name="connsiteX9" fmla="*/ 8864 w 10001"/>
                <a:gd name="connsiteY9" fmla="*/ 651 h 10051"/>
                <a:gd name="connsiteX0" fmla="*/ 8864 w 10001"/>
                <a:gd name="connsiteY0" fmla="*/ 651 h 10051"/>
                <a:gd name="connsiteX1" fmla="*/ 5762 w 10001"/>
                <a:gd name="connsiteY1" fmla="*/ 0 h 10051"/>
                <a:gd name="connsiteX2" fmla="*/ 5762 w 10001"/>
                <a:gd name="connsiteY2" fmla="*/ 186 h 10051"/>
                <a:gd name="connsiteX3" fmla="*/ 1452 w 10001"/>
                <a:gd name="connsiteY3" fmla="*/ 3982 h 10051"/>
                <a:gd name="connsiteX4" fmla="*/ 2445 w 10001"/>
                <a:gd name="connsiteY4" fmla="*/ 6229 h 10051"/>
                <a:gd name="connsiteX5" fmla="*/ 1 w 10001"/>
                <a:gd name="connsiteY5" fmla="*/ 9628 h 10051"/>
                <a:gd name="connsiteX6" fmla="*/ 2255 w 10001"/>
                <a:gd name="connsiteY6" fmla="*/ 10000 h 10051"/>
                <a:gd name="connsiteX7" fmla="*/ 2255 w 10001"/>
                <a:gd name="connsiteY7" fmla="*/ 10000 h 10051"/>
                <a:gd name="connsiteX8" fmla="*/ 10001 w 10001"/>
                <a:gd name="connsiteY8" fmla="*/ 3605 h 10051"/>
                <a:gd name="connsiteX9" fmla="*/ 8864 w 10001"/>
                <a:gd name="connsiteY9" fmla="*/ 651 h 10051"/>
                <a:gd name="connsiteX0" fmla="*/ 8864 w 10001"/>
                <a:gd name="connsiteY0" fmla="*/ 651 h 10051"/>
                <a:gd name="connsiteX1" fmla="*/ 5762 w 10001"/>
                <a:gd name="connsiteY1" fmla="*/ 0 h 10051"/>
                <a:gd name="connsiteX2" fmla="*/ 5762 w 10001"/>
                <a:gd name="connsiteY2" fmla="*/ 186 h 10051"/>
                <a:gd name="connsiteX3" fmla="*/ 1452 w 10001"/>
                <a:gd name="connsiteY3" fmla="*/ 3982 h 10051"/>
                <a:gd name="connsiteX4" fmla="*/ 2445 w 10001"/>
                <a:gd name="connsiteY4" fmla="*/ 6229 h 10051"/>
                <a:gd name="connsiteX5" fmla="*/ 1 w 10001"/>
                <a:gd name="connsiteY5" fmla="*/ 9628 h 10051"/>
                <a:gd name="connsiteX6" fmla="*/ 2255 w 10001"/>
                <a:gd name="connsiteY6" fmla="*/ 10000 h 10051"/>
                <a:gd name="connsiteX7" fmla="*/ 2255 w 10001"/>
                <a:gd name="connsiteY7" fmla="*/ 10000 h 10051"/>
                <a:gd name="connsiteX8" fmla="*/ 10001 w 10001"/>
                <a:gd name="connsiteY8" fmla="*/ 3605 h 10051"/>
                <a:gd name="connsiteX9" fmla="*/ 8864 w 10001"/>
                <a:gd name="connsiteY9" fmla="*/ 651 h 10051"/>
                <a:gd name="connsiteX0" fmla="*/ 8864 w 10001"/>
                <a:gd name="connsiteY0" fmla="*/ 651 h 10051"/>
                <a:gd name="connsiteX1" fmla="*/ 5762 w 10001"/>
                <a:gd name="connsiteY1" fmla="*/ 0 h 10051"/>
                <a:gd name="connsiteX2" fmla="*/ 5762 w 10001"/>
                <a:gd name="connsiteY2" fmla="*/ 186 h 10051"/>
                <a:gd name="connsiteX3" fmla="*/ 1452 w 10001"/>
                <a:gd name="connsiteY3" fmla="*/ 3982 h 10051"/>
                <a:gd name="connsiteX4" fmla="*/ 2445 w 10001"/>
                <a:gd name="connsiteY4" fmla="*/ 6229 h 10051"/>
                <a:gd name="connsiteX5" fmla="*/ 1 w 10001"/>
                <a:gd name="connsiteY5" fmla="*/ 9628 h 10051"/>
                <a:gd name="connsiteX6" fmla="*/ 2255 w 10001"/>
                <a:gd name="connsiteY6" fmla="*/ 10000 h 10051"/>
                <a:gd name="connsiteX7" fmla="*/ 2255 w 10001"/>
                <a:gd name="connsiteY7" fmla="*/ 10000 h 10051"/>
                <a:gd name="connsiteX8" fmla="*/ 10001 w 10001"/>
                <a:gd name="connsiteY8" fmla="*/ 3605 h 10051"/>
                <a:gd name="connsiteX9" fmla="*/ 8864 w 10001"/>
                <a:gd name="connsiteY9" fmla="*/ 651 h 10051"/>
                <a:gd name="connsiteX0" fmla="*/ 8864 w 10001"/>
                <a:gd name="connsiteY0" fmla="*/ 651 h 10051"/>
                <a:gd name="connsiteX1" fmla="*/ 5762 w 10001"/>
                <a:gd name="connsiteY1" fmla="*/ 0 h 10051"/>
                <a:gd name="connsiteX2" fmla="*/ 5762 w 10001"/>
                <a:gd name="connsiteY2" fmla="*/ 186 h 10051"/>
                <a:gd name="connsiteX3" fmla="*/ 1452 w 10001"/>
                <a:gd name="connsiteY3" fmla="*/ 3982 h 10051"/>
                <a:gd name="connsiteX4" fmla="*/ 2445 w 10001"/>
                <a:gd name="connsiteY4" fmla="*/ 6229 h 10051"/>
                <a:gd name="connsiteX5" fmla="*/ 1 w 10001"/>
                <a:gd name="connsiteY5" fmla="*/ 9628 h 10051"/>
                <a:gd name="connsiteX6" fmla="*/ 2255 w 10001"/>
                <a:gd name="connsiteY6" fmla="*/ 10000 h 10051"/>
                <a:gd name="connsiteX7" fmla="*/ 2255 w 10001"/>
                <a:gd name="connsiteY7" fmla="*/ 10000 h 10051"/>
                <a:gd name="connsiteX8" fmla="*/ 10001 w 10001"/>
                <a:gd name="connsiteY8" fmla="*/ 3605 h 10051"/>
                <a:gd name="connsiteX9" fmla="*/ 8864 w 10001"/>
                <a:gd name="connsiteY9" fmla="*/ 651 h 10051"/>
                <a:gd name="connsiteX0" fmla="*/ 7567 w 8704"/>
                <a:gd name="connsiteY0" fmla="*/ 651 h 10000"/>
                <a:gd name="connsiteX1" fmla="*/ 4465 w 8704"/>
                <a:gd name="connsiteY1" fmla="*/ 0 h 10000"/>
                <a:gd name="connsiteX2" fmla="*/ 4465 w 8704"/>
                <a:gd name="connsiteY2" fmla="*/ 186 h 10000"/>
                <a:gd name="connsiteX3" fmla="*/ 155 w 8704"/>
                <a:gd name="connsiteY3" fmla="*/ 3982 h 10000"/>
                <a:gd name="connsiteX4" fmla="*/ 1148 w 8704"/>
                <a:gd name="connsiteY4" fmla="*/ 6229 h 10000"/>
                <a:gd name="connsiteX5" fmla="*/ 1331 w 8704"/>
                <a:gd name="connsiteY5" fmla="*/ 7271 h 10000"/>
                <a:gd name="connsiteX6" fmla="*/ 958 w 8704"/>
                <a:gd name="connsiteY6" fmla="*/ 10000 h 10000"/>
                <a:gd name="connsiteX7" fmla="*/ 958 w 8704"/>
                <a:gd name="connsiteY7" fmla="*/ 10000 h 10000"/>
                <a:gd name="connsiteX8" fmla="*/ 8704 w 8704"/>
                <a:gd name="connsiteY8" fmla="*/ 3605 h 10000"/>
                <a:gd name="connsiteX9" fmla="*/ 7567 w 8704"/>
                <a:gd name="connsiteY9" fmla="*/ 651 h 10000"/>
                <a:gd name="connsiteX0" fmla="*/ 8694 w 10000"/>
                <a:gd name="connsiteY0" fmla="*/ 651 h 10000"/>
                <a:gd name="connsiteX1" fmla="*/ 5130 w 10000"/>
                <a:gd name="connsiteY1" fmla="*/ 0 h 10000"/>
                <a:gd name="connsiteX2" fmla="*/ 5130 w 10000"/>
                <a:gd name="connsiteY2" fmla="*/ 186 h 10000"/>
                <a:gd name="connsiteX3" fmla="*/ 178 w 10000"/>
                <a:gd name="connsiteY3" fmla="*/ 3982 h 10000"/>
                <a:gd name="connsiteX4" fmla="*/ 1319 w 10000"/>
                <a:gd name="connsiteY4" fmla="*/ 6229 h 10000"/>
                <a:gd name="connsiteX5" fmla="*/ 1529 w 10000"/>
                <a:gd name="connsiteY5" fmla="*/ 7271 h 10000"/>
                <a:gd name="connsiteX6" fmla="*/ 1101 w 10000"/>
                <a:gd name="connsiteY6" fmla="*/ 10000 h 10000"/>
                <a:gd name="connsiteX7" fmla="*/ 1101 w 10000"/>
                <a:gd name="connsiteY7" fmla="*/ 10000 h 10000"/>
                <a:gd name="connsiteX8" fmla="*/ 10000 w 10000"/>
                <a:gd name="connsiteY8" fmla="*/ 3605 h 10000"/>
                <a:gd name="connsiteX9" fmla="*/ 8694 w 10000"/>
                <a:gd name="connsiteY9" fmla="*/ 651 h 10000"/>
                <a:gd name="connsiteX0" fmla="*/ 8639 w 9945"/>
                <a:gd name="connsiteY0" fmla="*/ 651 h 10000"/>
                <a:gd name="connsiteX1" fmla="*/ 5075 w 9945"/>
                <a:gd name="connsiteY1" fmla="*/ 0 h 10000"/>
                <a:gd name="connsiteX2" fmla="*/ 5075 w 9945"/>
                <a:gd name="connsiteY2" fmla="*/ 186 h 10000"/>
                <a:gd name="connsiteX3" fmla="*/ 123 w 9945"/>
                <a:gd name="connsiteY3" fmla="*/ 3982 h 10000"/>
                <a:gd name="connsiteX4" fmla="*/ 1474 w 9945"/>
                <a:gd name="connsiteY4" fmla="*/ 7271 h 10000"/>
                <a:gd name="connsiteX5" fmla="*/ 1046 w 9945"/>
                <a:gd name="connsiteY5" fmla="*/ 10000 h 10000"/>
                <a:gd name="connsiteX6" fmla="*/ 1046 w 9945"/>
                <a:gd name="connsiteY6" fmla="*/ 10000 h 10000"/>
                <a:gd name="connsiteX7" fmla="*/ 9945 w 9945"/>
                <a:gd name="connsiteY7" fmla="*/ 3605 h 10000"/>
                <a:gd name="connsiteX8" fmla="*/ 8639 w 9945"/>
                <a:gd name="connsiteY8" fmla="*/ 651 h 10000"/>
                <a:gd name="connsiteX0" fmla="*/ 8687 w 10000"/>
                <a:gd name="connsiteY0" fmla="*/ 651 h 10000"/>
                <a:gd name="connsiteX1" fmla="*/ 5103 w 10000"/>
                <a:gd name="connsiteY1" fmla="*/ 0 h 10000"/>
                <a:gd name="connsiteX2" fmla="*/ 5103 w 10000"/>
                <a:gd name="connsiteY2" fmla="*/ 186 h 10000"/>
                <a:gd name="connsiteX3" fmla="*/ 124 w 10000"/>
                <a:gd name="connsiteY3" fmla="*/ 3982 h 10000"/>
                <a:gd name="connsiteX4" fmla="*/ 1482 w 10000"/>
                <a:gd name="connsiteY4" fmla="*/ 7271 h 10000"/>
                <a:gd name="connsiteX5" fmla="*/ 1052 w 10000"/>
                <a:gd name="connsiteY5" fmla="*/ 10000 h 10000"/>
                <a:gd name="connsiteX6" fmla="*/ 1052 w 10000"/>
                <a:gd name="connsiteY6" fmla="*/ 10000 h 10000"/>
                <a:gd name="connsiteX7" fmla="*/ 10000 w 10000"/>
                <a:gd name="connsiteY7" fmla="*/ 3605 h 10000"/>
                <a:gd name="connsiteX8" fmla="*/ 8687 w 10000"/>
                <a:gd name="connsiteY8" fmla="*/ 651 h 10000"/>
                <a:gd name="connsiteX0" fmla="*/ 8687 w 10000"/>
                <a:gd name="connsiteY0" fmla="*/ 651 h 10000"/>
                <a:gd name="connsiteX1" fmla="*/ 5103 w 10000"/>
                <a:gd name="connsiteY1" fmla="*/ 0 h 10000"/>
                <a:gd name="connsiteX2" fmla="*/ 5103 w 10000"/>
                <a:gd name="connsiteY2" fmla="*/ 186 h 10000"/>
                <a:gd name="connsiteX3" fmla="*/ 124 w 10000"/>
                <a:gd name="connsiteY3" fmla="*/ 3982 h 10000"/>
                <a:gd name="connsiteX4" fmla="*/ 1482 w 10000"/>
                <a:gd name="connsiteY4" fmla="*/ 7271 h 10000"/>
                <a:gd name="connsiteX5" fmla="*/ 1052 w 10000"/>
                <a:gd name="connsiteY5" fmla="*/ 10000 h 10000"/>
                <a:gd name="connsiteX6" fmla="*/ 1052 w 10000"/>
                <a:gd name="connsiteY6" fmla="*/ 10000 h 10000"/>
                <a:gd name="connsiteX7" fmla="*/ 10000 w 10000"/>
                <a:gd name="connsiteY7" fmla="*/ 3605 h 10000"/>
                <a:gd name="connsiteX8" fmla="*/ 8687 w 10000"/>
                <a:gd name="connsiteY8" fmla="*/ 651 h 10000"/>
                <a:gd name="connsiteX0" fmla="*/ 8563 w 9876"/>
                <a:gd name="connsiteY0" fmla="*/ 651 h 10000"/>
                <a:gd name="connsiteX1" fmla="*/ 4979 w 9876"/>
                <a:gd name="connsiteY1" fmla="*/ 0 h 10000"/>
                <a:gd name="connsiteX2" fmla="*/ 4979 w 9876"/>
                <a:gd name="connsiteY2" fmla="*/ 186 h 10000"/>
                <a:gd name="connsiteX3" fmla="*/ 0 w 9876"/>
                <a:gd name="connsiteY3" fmla="*/ 3982 h 10000"/>
                <a:gd name="connsiteX4" fmla="*/ 1358 w 9876"/>
                <a:gd name="connsiteY4" fmla="*/ 7271 h 10000"/>
                <a:gd name="connsiteX5" fmla="*/ 928 w 9876"/>
                <a:gd name="connsiteY5" fmla="*/ 10000 h 10000"/>
                <a:gd name="connsiteX6" fmla="*/ 928 w 9876"/>
                <a:gd name="connsiteY6" fmla="*/ 10000 h 10000"/>
                <a:gd name="connsiteX7" fmla="*/ 9876 w 9876"/>
                <a:gd name="connsiteY7" fmla="*/ 3605 h 10000"/>
                <a:gd name="connsiteX8" fmla="*/ 8563 w 9876"/>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1375 w 10000"/>
                <a:gd name="connsiteY4" fmla="*/ 7271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1375 w 10000"/>
                <a:gd name="connsiteY4" fmla="*/ 7271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994 w 10000"/>
                <a:gd name="connsiteY4" fmla="*/ 6454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1029 w 10000"/>
                <a:gd name="connsiteY4" fmla="*/ 6232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1031 w 10000"/>
                <a:gd name="connsiteY4" fmla="*/ 6110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1031 w 10000"/>
                <a:gd name="connsiteY4" fmla="*/ 6110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1047 w 10000"/>
                <a:gd name="connsiteY4" fmla="*/ 6008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000"/>
                <a:gd name="connsiteX1" fmla="*/ 5042 w 10000"/>
                <a:gd name="connsiteY1" fmla="*/ 0 h 10000"/>
                <a:gd name="connsiteX2" fmla="*/ 5042 w 10000"/>
                <a:gd name="connsiteY2" fmla="*/ 186 h 10000"/>
                <a:gd name="connsiteX3" fmla="*/ 0 w 10000"/>
                <a:gd name="connsiteY3" fmla="*/ 3982 h 10000"/>
                <a:gd name="connsiteX4" fmla="*/ 1047 w 10000"/>
                <a:gd name="connsiteY4" fmla="*/ 6008 h 10000"/>
                <a:gd name="connsiteX5" fmla="*/ 940 w 10000"/>
                <a:gd name="connsiteY5" fmla="*/ 10000 h 10000"/>
                <a:gd name="connsiteX6" fmla="*/ 940 w 10000"/>
                <a:gd name="connsiteY6" fmla="*/ 10000 h 10000"/>
                <a:gd name="connsiteX7" fmla="*/ 10000 w 10000"/>
                <a:gd name="connsiteY7" fmla="*/ 3605 h 10000"/>
                <a:gd name="connsiteX8" fmla="*/ 8671 w 10000"/>
                <a:gd name="connsiteY8" fmla="*/ 651 h 10000"/>
                <a:gd name="connsiteX0" fmla="*/ 8671 w 10000"/>
                <a:gd name="connsiteY0" fmla="*/ 651 h 10258"/>
                <a:gd name="connsiteX1" fmla="*/ 5042 w 10000"/>
                <a:gd name="connsiteY1" fmla="*/ 0 h 10258"/>
                <a:gd name="connsiteX2" fmla="*/ 5042 w 10000"/>
                <a:gd name="connsiteY2" fmla="*/ 186 h 10258"/>
                <a:gd name="connsiteX3" fmla="*/ 0 w 10000"/>
                <a:gd name="connsiteY3" fmla="*/ 3982 h 10258"/>
                <a:gd name="connsiteX4" fmla="*/ 1047 w 10000"/>
                <a:gd name="connsiteY4" fmla="*/ 6008 h 10258"/>
                <a:gd name="connsiteX5" fmla="*/ 940 w 10000"/>
                <a:gd name="connsiteY5" fmla="*/ 10000 h 10258"/>
                <a:gd name="connsiteX6" fmla="*/ 438 w 10000"/>
                <a:gd name="connsiteY6" fmla="*/ 9846 h 10258"/>
                <a:gd name="connsiteX7" fmla="*/ 10000 w 10000"/>
                <a:gd name="connsiteY7" fmla="*/ 3605 h 10258"/>
                <a:gd name="connsiteX8" fmla="*/ 8671 w 10000"/>
                <a:gd name="connsiteY8" fmla="*/ 651 h 10258"/>
                <a:gd name="connsiteX0" fmla="*/ 8671 w 10000"/>
                <a:gd name="connsiteY0" fmla="*/ 651 h 9886"/>
                <a:gd name="connsiteX1" fmla="*/ 5042 w 10000"/>
                <a:gd name="connsiteY1" fmla="*/ 0 h 9886"/>
                <a:gd name="connsiteX2" fmla="*/ 5042 w 10000"/>
                <a:gd name="connsiteY2" fmla="*/ 186 h 9886"/>
                <a:gd name="connsiteX3" fmla="*/ 0 w 10000"/>
                <a:gd name="connsiteY3" fmla="*/ 3982 h 9886"/>
                <a:gd name="connsiteX4" fmla="*/ 1047 w 10000"/>
                <a:gd name="connsiteY4" fmla="*/ 6008 h 9886"/>
                <a:gd name="connsiteX5" fmla="*/ 599 w 10000"/>
                <a:gd name="connsiteY5" fmla="*/ 9365 h 9886"/>
                <a:gd name="connsiteX6" fmla="*/ 438 w 10000"/>
                <a:gd name="connsiteY6" fmla="*/ 9846 h 9886"/>
                <a:gd name="connsiteX7" fmla="*/ 10000 w 10000"/>
                <a:gd name="connsiteY7" fmla="*/ 3605 h 9886"/>
                <a:gd name="connsiteX8" fmla="*/ 8671 w 10000"/>
                <a:gd name="connsiteY8" fmla="*/ 651 h 9886"/>
                <a:gd name="connsiteX0" fmla="*/ 8671 w 10000"/>
                <a:gd name="connsiteY0" fmla="*/ 659 h 10130"/>
                <a:gd name="connsiteX1" fmla="*/ 5042 w 10000"/>
                <a:gd name="connsiteY1" fmla="*/ 0 h 10130"/>
                <a:gd name="connsiteX2" fmla="*/ 5042 w 10000"/>
                <a:gd name="connsiteY2" fmla="*/ 188 h 10130"/>
                <a:gd name="connsiteX3" fmla="*/ 0 w 10000"/>
                <a:gd name="connsiteY3" fmla="*/ 4028 h 10130"/>
                <a:gd name="connsiteX4" fmla="*/ 1047 w 10000"/>
                <a:gd name="connsiteY4" fmla="*/ 6077 h 10130"/>
                <a:gd name="connsiteX5" fmla="*/ 599 w 10000"/>
                <a:gd name="connsiteY5" fmla="*/ 9473 h 10130"/>
                <a:gd name="connsiteX6" fmla="*/ 397 w 10000"/>
                <a:gd name="connsiteY6" fmla="*/ 10113 h 10130"/>
                <a:gd name="connsiteX7" fmla="*/ 10000 w 10000"/>
                <a:gd name="connsiteY7" fmla="*/ 3647 h 10130"/>
                <a:gd name="connsiteX8" fmla="*/ 8671 w 10000"/>
                <a:gd name="connsiteY8" fmla="*/ 659 h 10130"/>
                <a:gd name="connsiteX0" fmla="*/ 8792 w 10121"/>
                <a:gd name="connsiteY0" fmla="*/ 659 h 10146"/>
                <a:gd name="connsiteX1" fmla="*/ 5163 w 10121"/>
                <a:gd name="connsiteY1" fmla="*/ 0 h 10146"/>
                <a:gd name="connsiteX2" fmla="*/ 5163 w 10121"/>
                <a:gd name="connsiteY2" fmla="*/ 188 h 10146"/>
                <a:gd name="connsiteX3" fmla="*/ 121 w 10121"/>
                <a:gd name="connsiteY3" fmla="*/ 4028 h 10146"/>
                <a:gd name="connsiteX4" fmla="*/ 1168 w 10121"/>
                <a:gd name="connsiteY4" fmla="*/ 6077 h 10146"/>
                <a:gd name="connsiteX5" fmla="*/ 518 w 10121"/>
                <a:gd name="connsiteY5" fmla="*/ 10113 h 10146"/>
                <a:gd name="connsiteX6" fmla="*/ 10121 w 10121"/>
                <a:gd name="connsiteY6" fmla="*/ 3647 h 10146"/>
                <a:gd name="connsiteX7" fmla="*/ 8792 w 10121"/>
                <a:gd name="connsiteY7" fmla="*/ 659 h 10146"/>
                <a:gd name="connsiteX0" fmla="*/ 8792 w 10121"/>
                <a:gd name="connsiteY0" fmla="*/ 659 h 10146"/>
                <a:gd name="connsiteX1" fmla="*/ 5163 w 10121"/>
                <a:gd name="connsiteY1" fmla="*/ 0 h 10146"/>
                <a:gd name="connsiteX2" fmla="*/ 5163 w 10121"/>
                <a:gd name="connsiteY2" fmla="*/ 188 h 10146"/>
                <a:gd name="connsiteX3" fmla="*/ 121 w 10121"/>
                <a:gd name="connsiteY3" fmla="*/ 4028 h 10146"/>
                <a:gd name="connsiteX4" fmla="*/ 1168 w 10121"/>
                <a:gd name="connsiteY4" fmla="*/ 6077 h 10146"/>
                <a:gd name="connsiteX5" fmla="*/ 518 w 10121"/>
                <a:gd name="connsiteY5" fmla="*/ 10113 h 10146"/>
                <a:gd name="connsiteX6" fmla="*/ 10121 w 10121"/>
                <a:gd name="connsiteY6" fmla="*/ 3647 h 10146"/>
                <a:gd name="connsiteX7" fmla="*/ 8792 w 10121"/>
                <a:gd name="connsiteY7" fmla="*/ 659 h 10146"/>
                <a:gd name="connsiteX0" fmla="*/ 8671 w 10000"/>
                <a:gd name="connsiteY0" fmla="*/ 659 h 10113"/>
                <a:gd name="connsiteX1" fmla="*/ 5042 w 10000"/>
                <a:gd name="connsiteY1" fmla="*/ 0 h 10113"/>
                <a:gd name="connsiteX2" fmla="*/ 5042 w 10000"/>
                <a:gd name="connsiteY2" fmla="*/ 188 h 10113"/>
                <a:gd name="connsiteX3" fmla="*/ 0 w 10000"/>
                <a:gd name="connsiteY3" fmla="*/ 4028 h 10113"/>
                <a:gd name="connsiteX4" fmla="*/ 1047 w 10000"/>
                <a:gd name="connsiteY4" fmla="*/ 6077 h 10113"/>
                <a:gd name="connsiteX5" fmla="*/ 397 w 10000"/>
                <a:gd name="connsiteY5" fmla="*/ 10113 h 10113"/>
                <a:gd name="connsiteX6" fmla="*/ 10000 w 10000"/>
                <a:gd name="connsiteY6" fmla="*/ 3647 h 10113"/>
                <a:gd name="connsiteX7" fmla="*/ 8671 w 10000"/>
                <a:gd name="connsiteY7" fmla="*/ 659 h 10113"/>
                <a:gd name="connsiteX0" fmla="*/ 8671 w 10000"/>
                <a:gd name="connsiteY0" fmla="*/ 659 h 10113"/>
                <a:gd name="connsiteX1" fmla="*/ 5042 w 10000"/>
                <a:gd name="connsiteY1" fmla="*/ 0 h 10113"/>
                <a:gd name="connsiteX2" fmla="*/ 5042 w 10000"/>
                <a:gd name="connsiteY2" fmla="*/ 188 h 10113"/>
                <a:gd name="connsiteX3" fmla="*/ 0 w 10000"/>
                <a:gd name="connsiteY3" fmla="*/ 4028 h 10113"/>
                <a:gd name="connsiteX4" fmla="*/ 1047 w 10000"/>
                <a:gd name="connsiteY4" fmla="*/ 6077 h 10113"/>
                <a:gd name="connsiteX5" fmla="*/ 397 w 10000"/>
                <a:gd name="connsiteY5" fmla="*/ 10113 h 10113"/>
                <a:gd name="connsiteX6" fmla="*/ 10000 w 10000"/>
                <a:gd name="connsiteY6" fmla="*/ 3647 h 10113"/>
                <a:gd name="connsiteX7" fmla="*/ 8671 w 10000"/>
                <a:gd name="connsiteY7" fmla="*/ 659 h 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113">
                  <a:moveTo>
                    <a:pt x="8671" y="659"/>
                  </a:moveTo>
                  <a:lnTo>
                    <a:pt x="5042" y="0"/>
                  </a:lnTo>
                  <a:lnTo>
                    <a:pt x="5042" y="188"/>
                  </a:lnTo>
                  <a:cubicBezTo>
                    <a:pt x="4929" y="2211"/>
                    <a:pt x="4553" y="4741"/>
                    <a:pt x="0" y="4028"/>
                  </a:cubicBezTo>
                  <a:cubicBezTo>
                    <a:pt x="455" y="5031"/>
                    <a:pt x="592" y="5118"/>
                    <a:pt x="1047" y="6077"/>
                  </a:cubicBezTo>
                  <a:cubicBezTo>
                    <a:pt x="804" y="7659"/>
                    <a:pt x="889" y="7382"/>
                    <a:pt x="397" y="10113"/>
                  </a:cubicBezTo>
                  <a:cubicBezTo>
                    <a:pt x="4521" y="10113"/>
                    <a:pt x="8579" y="7434"/>
                    <a:pt x="10000" y="3647"/>
                  </a:cubicBezTo>
                  <a:lnTo>
                    <a:pt x="8671" y="659"/>
                  </a:lnTo>
                  <a:close/>
                </a:path>
              </a:pathLst>
            </a:custGeom>
            <a:solidFill>
              <a:schemeClr val="accent1">
                <a:lumMod val="50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8" name="Freeform 55">
              <a:extLst>
                <a:ext uri="{FF2B5EF4-FFF2-40B4-BE49-F238E27FC236}">
                  <a16:creationId xmlns:a16="http://schemas.microsoft.com/office/drawing/2014/main" id="{C579AC32-2431-844D-A4D5-F2383F22146D}"/>
                </a:ext>
              </a:extLst>
            </p:cNvPr>
            <p:cNvSpPr>
              <a:spLocks/>
            </p:cNvSpPr>
            <p:nvPr/>
          </p:nvSpPr>
          <p:spPr bwMode="auto">
            <a:xfrm rot="20993331">
              <a:off x="5126981" y="3406261"/>
              <a:ext cx="1708442" cy="1377367"/>
            </a:xfrm>
            <a:custGeom>
              <a:avLst/>
              <a:gdLst>
                <a:gd name="T0" fmla="*/ 460 w 519"/>
                <a:gd name="T1" fmla="*/ 28 h 430"/>
                <a:gd name="T2" fmla="*/ 299 w 519"/>
                <a:gd name="T3" fmla="*/ 0 h 430"/>
                <a:gd name="T4" fmla="*/ 299 w 519"/>
                <a:gd name="T5" fmla="*/ 8 h 430"/>
                <a:gd name="T6" fmla="*/ 145 w 519"/>
                <a:gd name="T7" fmla="*/ 178 h 430"/>
                <a:gd name="T8" fmla="*/ 113 w 519"/>
                <a:gd name="T9" fmla="*/ 362 h 430"/>
                <a:gd name="T10" fmla="*/ 0 w 519"/>
                <a:gd name="T11" fmla="*/ 414 h 430"/>
                <a:gd name="T12" fmla="*/ 117 w 519"/>
                <a:gd name="T13" fmla="*/ 430 h 430"/>
                <a:gd name="T14" fmla="*/ 117 w 519"/>
                <a:gd name="T15" fmla="*/ 430 h 430"/>
                <a:gd name="T16" fmla="*/ 519 w 519"/>
                <a:gd name="T17" fmla="*/ 155 h 430"/>
                <a:gd name="T18" fmla="*/ 460 w 519"/>
                <a:gd name="T19" fmla="*/ 28 h 430"/>
                <a:gd name="connsiteX0" fmla="*/ 8863 w 10282"/>
                <a:gd name="connsiteY0" fmla="*/ 651 h 10000"/>
                <a:gd name="connsiteX1" fmla="*/ 5761 w 10282"/>
                <a:gd name="connsiteY1" fmla="*/ 0 h 10000"/>
                <a:gd name="connsiteX2" fmla="*/ 5761 w 10282"/>
                <a:gd name="connsiteY2" fmla="*/ 186 h 10000"/>
                <a:gd name="connsiteX3" fmla="*/ 2794 w 10282"/>
                <a:gd name="connsiteY3" fmla="*/ 4140 h 10000"/>
                <a:gd name="connsiteX4" fmla="*/ 2177 w 10282"/>
                <a:gd name="connsiteY4" fmla="*/ 8419 h 10000"/>
                <a:gd name="connsiteX5" fmla="*/ 0 w 10282"/>
                <a:gd name="connsiteY5" fmla="*/ 9628 h 10000"/>
                <a:gd name="connsiteX6" fmla="*/ 2254 w 10282"/>
                <a:gd name="connsiteY6" fmla="*/ 10000 h 10000"/>
                <a:gd name="connsiteX7" fmla="*/ 2254 w 10282"/>
                <a:gd name="connsiteY7" fmla="*/ 10000 h 10000"/>
                <a:gd name="connsiteX8" fmla="*/ 10282 w 10282"/>
                <a:gd name="connsiteY8" fmla="*/ 2682 h 10000"/>
                <a:gd name="connsiteX9" fmla="*/ 8863 w 10282"/>
                <a:gd name="connsiteY9" fmla="*/ 65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2" h="10000">
                  <a:moveTo>
                    <a:pt x="8863" y="651"/>
                  </a:moveTo>
                  <a:lnTo>
                    <a:pt x="5761" y="0"/>
                  </a:lnTo>
                  <a:lnTo>
                    <a:pt x="5761" y="186"/>
                  </a:lnTo>
                  <a:cubicBezTo>
                    <a:pt x="5665" y="2186"/>
                    <a:pt x="4412" y="3837"/>
                    <a:pt x="2794" y="4140"/>
                  </a:cubicBezTo>
                  <a:lnTo>
                    <a:pt x="2177" y="8419"/>
                  </a:lnTo>
                  <a:lnTo>
                    <a:pt x="0" y="9628"/>
                  </a:lnTo>
                  <a:cubicBezTo>
                    <a:pt x="713" y="9860"/>
                    <a:pt x="1464" y="10000"/>
                    <a:pt x="2254" y="10000"/>
                  </a:cubicBezTo>
                  <a:lnTo>
                    <a:pt x="2254" y="10000"/>
                  </a:lnTo>
                  <a:cubicBezTo>
                    <a:pt x="5780" y="10000"/>
                    <a:pt x="9068" y="6426"/>
                    <a:pt x="10282" y="2682"/>
                  </a:cubicBezTo>
                  <a:lnTo>
                    <a:pt x="8863" y="651"/>
                  </a:lnTo>
                  <a:close/>
                </a:path>
              </a:pathLst>
            </a:custGeom>
            <a:solidFill>
              <a:schemeClr val="bg1">
                <a:lumMod val="50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9" name="TextBox 138"/>
            <p:cNvSpPr txBox="1"/>
            <p:nvPr/>
          </p:nvSpPr>
          <p:spPr>
            <a:xfrm>
              <a:off x="4908136" y="3264952"/>
              <a:ext cx="957234" cy="478617"/>
            </a:xfrm>
            <a:prstGeom prst="rect">
              <a:avLst/>
            </a:prstGeom>
            <a:noFill/>
          </p:spPr>
          <p:txBody>
            <a:bodyPr vert="horz" wrap="square" lIns="0" tIns="0" rIns="0" bIns="0" rtlCol="0" anchor="ctr">
              <a:noAutofit/>
            </a:bodyPr>
            <a:lstStyle/>
            <a:p>
              <a:pPr algn="ctr"/>
              <a:r>
                <a:rPr lang="en-GB" sz="1100" b="1"/>
                <a:t>DEV</a:t>
              </a:r>
            </a:p>
          </p:txBody>
        </p:sp>
        <p:sp>
          <p:nvSpPr>
            <p:cNvPr id="140" name="TextBox 139"/>
            <p:cNvSpPr txBox="1"/>
            <p:nvPr/>
          </p:nvSpPr>
          <p:spPr>
            <a:xfrm>
              <a:off x="6855688" y="3264952"/>
              <a:ext cx="957234" cy="478617"/>
            </a:xfrm>
            <a:prstGeom prst="rect">
              <a:avLst/>
            </a:prstGeom>
            <a:noFill/>
          </p:spPr>
          <p:txBody>
            <a:bodyPr vert="horz" wrap="square" lIns="0" tIns="0" rIns="0" bIns="0" rtlCol="0" anchor="ctr">
              <a:noAutofit/>
            </a:bodyPr>
            <a:lstStyle/>
            <a:p>
              <a:pPr algn="ctr"/>
              <a:r>
                <a:rPr lang="en-GB" sz="1100" b="1"/>
                <a:t>OPS</a:t>
              </a:r>
            </a:p>
          </p:txBody>
        </p:sp>
        <p:sp>
          <p:nvSpPr>
            <p:cNvPr id="141" name="TextBox 140"/>
            <p:cNvSpPr txBox="1"/>
            <p:nvPr/>
          </p:nvSpPr>
          <p:spPr>
            <a:xfrm rot="18883706">
              <a:off x="6224394" y="2537601"/>
              <a:ext cx="957234" cy="478617"/>
            </a:xfrm>
            <a:prstGeom prst="rect">
              <a:avLst/>
            </a:prstGeom>
            <a:noFill/>
          </p:spPr>
          <p:txBody>
            <a:bodyPr vert="horz" wrap="square" lIns="0" tIns="0" rIns="0" bIns="0" rtlCol="0" anchor="ctr">
              <a:noAutofit/>
            </a:bodyPr>
            <a:lstStyle/>
            <a:p>
              <a:pPr algn="ctr"/>
              <a:r>
                <a:rPr lang="en-GB" sz="900" b="1">
                  <a:solidFill>
                    <a:schemeClr val="bg1"/>
                  </a:solidFill>
                </a:rPr>
                <a:t>Release</a:t>
              </a:r>
            </a:p>
          </p:txBody>
        </p:sp>
        <p:sp>
          <p:nvSpPr>
            <p:cNvPr id="142" name="TextBox 141"/>
            <p:cNvSpPr txBox="1"/>
            <p:nvPr/>
          </p:nvSpPr>
          <p:spPr>
            <a:xfrm rot="18281859">
              <a:off x="5655913" y="3794189"/>
              <a:ext cx="957234" cy="478617"/>
            </a:xfrm>
            <a:prstGeom prst="rect">
              <a:avLst/>
            </a:prstGeom>
            <a:noFill/>
          </p:spPr>
          <p:txBody>
            <a:bodyPr vert="horz" wrap="square" lIns="0" tIns="0" rIns="0" bIns="0" rtlCol="0" anchor="ctr">
              <a:noAutofit/>
            </a:bodyPr>
            <a:lstStyle/>
            <a:p>
              <a:pPr algn="ctr"/>
              <a:r>
                <a:rPr lang="en-GB" sz="900" b="1"/>
                <a:t>Test</a:t>
              </a:r>
            </a:p>
          </p:txBody>
        </p:sp>
        <p:sp>
          <p:nvSpPr>
            <p:cNvPr id="143" name="TextBox 142"/>
            <p:cNvSpPr txBox="1"/>
            <p:nvPr/>
          </p:nvSpPr>
          <p:spPr>
            <a:xfrm rot="2112736">
              <a:off x="4291473" y="3956530"/>
              <a:ext cx="957234" cy="478617"/>
            </a:xfrm>
            <a:prstGeom prst="rect">
              <a:avLst/>
            </a:prstGeom>
            <a:noFill/>
          </p:spPr>
          <p:txBody>
            <a:bodyPr vert="horz" wrap="square" lIns="0" tIns="0" rIns="0" bIns="0" rtlCol="0" anchor="ctr">
              <a:noAutofit/>
            </a:bodyPr>
            <a:lstStyle/>
            <a:p>
              <a:pPr algn="ctr"/>
              <a:r>
                <a:rPr lang="en-GB" sz="900" b="1"/>
                <a:t>Build</a:t>
              </a:r>
            </a:p>
          </p:txBody>
        </p:sp>
        <p:sp>
          <p:nvSpPr>
            <p:cNvPr id="144" name="TextBox 143"/>
            <p:cNvSpPr txBox="1"/>
            <p:nvPr/>
          </p:nvSpPr>
          <p:spPr>
            <a:xfrm rot="1887526">
              <a:off x="5445350" y="2459347"/>
              <a:ext cx="957234" cy="478617"/>
            </a:xfrm>
            <a:prstGeom prst="rect">
              <a:avLst/>
            </a:prstGeom>
            <a:noFill/>
          </p:spPr>
          <p:txBody>
            <a:bodyPr vert="horz" wrap="square" lIns="0" tIns="0" rIns="0" bIns="0" rtlCol="0" anchor="ctr">
              <a:noAutofit/>
            </a:bodyPr>
            <a:lstStyle/>
            <a:p>
              <a:pPr algn="ctr"/>
              <a:r>
                <a:rPr lang="en-GB" sz="900" b="1"/>
                <a:t>Plan</a:t>
              </a:r>
            </a:p>
          </p:txBody>
        </p:sp>
        <p:sp>
          <p:nvSpPr>
            <p:cNvPr id="145" name="TextBox 144"/>
            <p:cNvSpPr txBox="1"/>
            <p:nvPr/>
          </p:nvSpPr>
          <p:spPr>
            <a:xfrm rot="2669885">
              <a:off x="7560321" y="2608616"/>
              <a:ext cx="957234" cy="478617"/>
            </a:xfrm>
            <a:prstGeom prst="rect">
              <a:avLst/>
            </a:prstGeom>
            <a:noFill/>
          </p:spPr>
          <p:txBody>
            <a:bodyPr vert="horz" wrap="square" lIns="0" tIns="0" rIns="0" bIns="0" rtlCol="0" anchor="ctr">
              <a:noAutofit/>
            </a:bodyPr>
            <a:lstStyle/>
            <a:p>
              <a:pPr algn="ctr"/>
              <a:r>
                <a:rPr lang="en-GB" sz="900" b="1">
                  <a:solidFill>
                    <a:schemeClr val="bg1"/>
                  </a:solidFill>
                </a:rPr>
                <a:t>Deploy</a:t>
              </a:r>
            </a:p>
          </p:txBody>
        </p:sp>
        <p:sp>
          <p:nvSpPr>
            <p:cNvPr id="146" name="TextBox 145"/>
            <p:cNvSpPr txBox="1"/>
            <p:nvPr/>
          </p:nvSpPr>
          <p:spPr>
            <a:xfrm rot="19221642">
              <a:off x="7485394" y="3981871"/>
              <a:ext cx="957234" cy="478617"/>
            </a:xfrm>
            <a:prstGeom prst="rect">
              <a:avLst/>
            </a:prstGeom>
            <a:noFill/>
          </p:spPr>
          <p:txBody>
            <a:bodyPr vert="horz" wrap="square" lIns="0" tIns="0" rIns="0" bIns="0" rtlCol="0" anchor="ctr">
              <a:noAutofit/>
            </a:bodyPr>
            <a:lstStyle/>
            <a:p>
              <a:pPr algn="ctr"/>
              <a:r>
                <a:rPr lang="en-GB" sz="900" b="1"/>
                <a:t>Operate</a:t>
              </a:r>
            </a:p>
          </p:txBody>
        </p:sp>
        <p:sp>
          <p:nvSpPr>
            <p:cNvPr id="147" name="TextBox 146"/>
            <p:cNvSpPr txBox="1"/>
            <p:nvPr/>
          </p:nvSpPr>
          <p:spPr>
            <a:xfrm rot="1821808">
              <a:off x="6338524" y="4089576"/>
              <a:ext cx="957234" cy="478617"/>
            </a:xfrm>
            <a:prstGeom prst="rect">
              <a:avLst/>
            </a:prstGeom>
            <a:noFill/>
          </p:spPr>
          <p:txBody>
            <a:bodyPr vert="horz" wrap="square" lIns="0" tIns="0" rIns="0" bIns="0" rtlCol="0" anchor="ctr">
              <a:noAutofit/>
            </a:bodyPr>
            <a:lstStyle/>
            <a:p>
              <a:pPr algn="ctr"/>
              <a:r>
                <a:rPr lang="en-GB" sz="900" b="1"/>
                <a:t>Monitor</a:t>
              </a:r>
            </a:p>
          </p:txBody>
        </p:sp>
        <p:sp>
          <p:nvSpPr>
            <p:cNvPr id="148" name="TextBox 147"/>
            <p:cNvSpPr txBox="1"/>
            <p:nvPr/>
          </p:nvSpPr>
          <p:spPr>
            <a:xfrm rot="18505756">
              <a:off x="4174240" y="2659249"/>
              <a:ext cx="957234" cy="478617"/>
            </a:xfrm>
            <a:prstGeom prst="rect">
              <a:avLst/>
            </a:prstGeom>
            <a:noFill/>
          </p:spPr>
          <p:txBody>
            <a:bodyPr vert="horz" wrap="square" lIns="0" tIns="0" rIns="0" bIns="0" rtlCol="0" anchor="ctr">
              <a:noAutofit/>
            </a:bodyPr>
            <a:lstStyle/>
            <a:p>
              <a:pPr algn="ctr"/>
              <a:r>
                <a:rPr lang="en-GB" sz="900" b="1"/>
                <a:t>Code</a:t>
              </a:r>
            </a:p>
          </p:txBody>
        </p:sp>
      </p:grpSp>
      <p:grpSp>
        <p:nvGrpSpPr>
          <p:cNvPr id="149" name="Group 148"/>
          <p:cNvGrpSpPr/>
          <p:nvPr/>
        </p:nvGrpSpPr>
        <p:grpSpPr>
          <a:xfrm>
            <a:off x="4733594" y="2899187"/>
            <a:ext cx="1459368" cy="1450433"/>
            <a:chOff x="468509" y="2122129"/>
            <a:chExt cx="2763285" cy="2763288"/>
          </a:xfrm>
        </p:grpSpPr>
        <p:grpSp>
          <p:nvGrpSpPr>
            <p:cNvPr id="150" name="Группа 18">
              <a:extLst>
                <a:ext uri="{FF2B5EF4-FFF2-40B4-BE49-F238E27FC236}">
                  <a16:creationId xmlns:a16="http://schemas.microsoft.com/office/drawing/2014/main" id="{55267832-08A0-7F45-9E46-A320FAC15B8D}"/>
                </a:ext>
              </a:extLst>
            </p:cNvPr>
            <p:cNvGrpSpPr/>
            <p:nvPr/>
          </p:nvGrpSpPr>
          <p:grpSpPr>
            <a:xfrm>
              <a:off x="468509" y="2122129"/>
              <a:ext cx="2763285" cy="2763288"/>
              <a:chOff x="8916243" y="6568853"/>
              <a:chExt cx="4614862" cy="4614863"/>
            </a:xfrm>
          </p:grpSpPr>
          <p:sp>
            <p:nvSpPr>
              <p:cNvPr id="157" name="Freeform 57">
                <a:extLst>
                  <a:ext uri="{FF2B5EF4-FFF2-40B4-BE49-F238E27FC236}">
                    <a16:creationId xmlns:a16="http://schemas.microsoft.com/office/drawing/2014/main" id="{10FDD336-4C7B-DA46-A750-EFB9E368CBFA}"/>
                  </a:ext>
                </a:extLst>
              </p:cNvPr>
              <p:cNvSpPr>
                <a:spLocks/>
              </p:cNvSpPr>
              <p:nvPr/>
            </p:nvSpPr>
            <p:spPr bwMode="auto">
              <a:xfrm>
                <a:off x="8916243" y="7580091"/>
                <a:ext cx="1722437" cy="2668589"/>
              </a:xfrm>
              <a:custGeom>
                <a:avLst/>
                <a:gdLst>
                  <a:gd name="T0" fmla="*/ 205 w 322"/>
                  <a:gd name="T1" fmla="*/ 499 h 499"/>
                  <a:gd name="T2" fmla="*/ 322 w 322"/>
                  <a:gd name="T3" fmla="*/ 387 h 499"/>
                  <a:gd name="T4" fmla="*/ 250 w 322"/>
                  <a:gd name="T5" fmla="*/ 242 h 499"/>
                  <a:gd name="T6" fmla="*/ 253 w 322"/>
                  <a:gd name="T7" fmla="*/ 210 h 499"/>
                  <a:gd name="T8" fmla="*/ 88 w 322"/>
                  <a:gd name="T9" fmla="*/ 121 h 499"/>
                  <a:gd name="T10" fmla="*/ 75 w 322"/>
                  <a:gd name="T11" fmla="*/ 0 h 499"/>
                  <a:gd name="T12" fmla="*/ 0 w 322"/>
                  <a:gd name="T13" fmla="*/ 242 h 499"/>
                  <a:gd name="T14" fmla="*/ 0 w 322"/>
                  <a:gd name="T15" fmla="*/ 242 h 499"/>
                  <a:gd name="T16" fmla="*/ 66 w 322"/>
                  <a:gd name="T17" fmla="*/ 471 h 499"/>
                  <a:gd name="T18" fmla="*/ 205 w 322"/>
                  <a:gd name="T19" fmla="*/ 49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499">
                    <a:moveTo>
                      <a:pt x="205" y="499"/>
                    </a:moveTo>
                    <a:cubicBezTo>
                      <a:pt x="322" y="387"/>
                      <a:pt x="322" y="387"/>
                      <a:pt x="322" y="387"/>
                    </a:cubicBezTo>
                    <a:cubicBezTo>
                      <a:pt x="278" y="354"/>
                      <a:pt x="250" y="301"/>
                      <a:pt x="250" y="242"/>
                    </a:cubicBezTo>
                    <a:cubicBezTo>
                      <a:pt x="250" y="231"/>
                      <a:pt x="251" y="221"/>
                      <a:pt x="253" y="210"/>
                    </a:cubicBezTo>
                    <a:cubicBezTo>
                      <a:pt x="88" y="121"/>
                      <a:pt x="88" y="121"/>
                      <a:pt x="88" y="121"/>
                    </a:cubicBezTo>
                    <a:cubicBezTo>
                      <a:pt x="75" y="0"/>
                      <a:pt x="75" y="0"/>
                      <a:pt x="75" y="0"/>
                    </a:cubicBezTo>
                    <a:cubicBezTo>
                      <a:pt x="28" y="69"/>
                      <a:pt x="0" y="153"/>
                      <a:pt x="0" y="242"/>
                    </a:cubicBezTo>
                    <a:cubicBezTo>
                      <a:pt x="0" y="242"/>
                      <a:pt x="0" y="242"/>
                      <a:pt x="0" y="242"/>
                    </a:cubicBezTo>
                    <a:cubicBezTo>
                      <a:pt x="0" y="326"/>
                      <a:pt x="24" y="405"/>
                      <a:pt x="66" y="471"/>
                    </a:cubicBezTo>
                    <a:lnTo>
                      <a:pt x="205" y="499"/>
                    </a:lnTo>
                    <a:close/>
                  </a:path>
                </a:pathLst>
              </a:custGeom>
              <a:solidFill>
                <a:schemeClr val="accent5"/>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8" name="Freeform 58">
                <a:extLst>
                  <a:ext uri="{FF2B5EF4-FFF2-40B4-BE49-F238E27FC236}">
                    <a16:creationId xmlns:a16="http://schemas.microsoft.com/office/drawing/2014/main" id="{1DBD04BD-DA68-6C4B-B395-65CF9F2BDDA7}"/>
                  </a:ext>
                </a:extLst>
              </p:cNvPr>
              <p:cNvSpPr>
                <a:spLocks/>
              </p:cNvSpPr>
              <p:nvPr/>
            </p:nvSpPr>
            <p:spPr bwMode="auto">
              <a:xfrm>
                <a:off x="9451230" y="6568853"/>
                <a:ext cx="2379663" cy="1979612"/>
              </a:xfrm>
              <a:custGeom>
                <a:avLst/>
                <a:gdLst>
                  <a:gd name="T0" fmla="*/ 16 w 445"/>
                  <a:gd name="T1" fmla="*/ 292 h 370"/>
                  <a:gd name="T2" fmla="*/ 161 w 445"/>
                  <a:gd name="T3" fmla="*/ 370 h 370"/>
                  <a:gd name="T4" fmla="*/ 303 w 445"/>
                  <a:gd name="T5" fmla="*/ 252 h 370"/>
                  <a:gd name="T6" fmla="*/ 336 w 445"/>
                  <a:gd name="T7" fmla="*/ 66 h 370"/>
                  <a:gd name="T8" fmla="*/ 445 w 445"/>
                  <a:gd name="T9" fmla="*/ 15 h 370"/>
                  <a:gd name="T10" fmla="*/ 332 w 445"/>
                  <a:gd name="T11" fmla="*/ 0 h 370"/>
                  <a:gd name="T12" fmla="*/ 332 w 445"/>
                  <a:gd name="T13" fmla="*/ 0 h 370"/>
                  <a:gd name="T14" fmla="*/ 0 w 445"/>
                  <a:gd name="T15" fmla="*/ 155 h 370"/>
                  <a:gd name="T16" fmla="*/ 16 w 445"/>
                  <a:gd name="T17" fmla="*/ 29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5" h="370">
                    <a:moveTo>
                      <a:pt x="16" y="292"/>
                    </a:moveTo>
                    <a:cubicBezTo>
                      <a:pt x="161" y="370"/>
                      <a:pt x="161" y="370"/>
                      <a:pt x="161" y="370"/>
                    </a:cubicBezTo>
                    <a:cubicBezTo>
                      <a:pt x="183" y="309"/>
                      <a:pt x="237" y="262"/>
                      <a:pt x="303" y="252"/>
                    </a:cubicBezTo>
                    <a:cubicBezTo>
                      <a:pt x="336" y="66"/>
                      <a:pt x="336" y="66"/>
                      <a:pt x="336" y="66"/>
                    </a:cubicBezTo>
                    <a:cubicBezTo>
                      <a:pt x="445" y="15"/>
                      <a:pt x="445" y="15"/>
                      <a:pt x="445" y="15"/>
                    </a:cubicBezTo>
                    <a:cubicBezTo>
                      <a:pt x="409" y="5"/>
                      <a:pt x="371" y="0"/>
                      <a:pt x="332" y="0"/>
                    </a:cubicBezTo>
                    <a:cubicBezTo>
                      <a:pt x="332" y="0"/>
                      <a:pt x="332" y="0"/>
                      <a:pt x="332" y="0"/>
                    </a:cubicBezTo>
                    <a:cubicBezTo>
                      <a:pt x="199" y="0"/>
                      <a:pt x="79" y="60"/>
                      <a:pt x="0" y="155"/>
                    </a:cubicBezTo>
                    <a:lnTo>
                      <a:pt x="16" y="292"/>
                    </a:lnTo>
                    <a:close/>
                  </a:path>
                </a:pathLst>
              </a:custGeom>
              <a:solidFill>
                <a:schemeClr val="accent1"/>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9" name="Freeform 59">
                <a:extLst>
                  <a:ext uri="{FF2B5EF4-FFF2-40B4-BE49-F238E27FC236}">
                    <a16:creationId xmlns:a16="http://schemas.microsoft.com/office/drawing/2014/main" id="{B6E874B2-7697-164D-8CD3-AAE9111A45D3}"/>
                  </a:ext>
                </a:extLst>
              </p:cNvPr>
              <p:cNvSpPr>
                <a:spLocks/>
              </p:cNvSpPr>
              <p:nvPr/>
            </p:nvSpPr>
            <p:spPr bwMode="auto">
              <a:xfrm>
                <a:off x="11232405" y="6719666"/>
                <a:ext cx="2298700" cy="2031998"/>
              </a:xfrm>
              <a:custGeom>
                <a:avLst/>
                <a:gdLst>
                  <a:gd name="T0" fmla="*/ 29 w 430"/>
                  <a:gd name="T1" fmla="*/ 58 h 380"/>
                  <a:gd name="T2" fmla="*/ 0 w 430"/>
                  <a:gd name="T3" fmla="*/ 222 h 380"/>
                  <a:gd name="T4" fmla="*/ 159 w 430"/>
                  <a:gd name="T5" fmla="*/ 317 h 380"/>
                  <a:gd name="T6" fmla="*/ 345 w 430"/>
                  <a:gd name="T7" fmla="*/ 290 h 380"/>
                  <a:gd name="T8" fmla="*/ 430 w 430"/>
                  <a:gd name="T9" fmla="*/ 380 h 380"/>
                  <a:gd name="T10" fmla="*/ 153 w 430"/>
                  <a:gd name="T11" fmla="*/ 0 h 380"/>
                  <a:gd name="T12" fmla="*/ 29 w 430"/>
                  <a:gd name="T13" fmla="*/ 58 h 380"/>
                </a:gdLst>
                <a:ahLst/>
                <a:cxnLst>
                  <a:cxn ang="0">
                    <a:pos x="T0" y="T1"/>
                  </a:cxn>
                  <a:cxn ang="0">
                    <a:pos x="T2" y="T3"/>
                  </a:cxn>
                  <a:cxn ang="0">
                    <a:pos x="T4" y="T5"/>
                  </a:cxn>
                  <a:cxn ang="0">
                    <a:pos x="T6" y="T7"/>
                  </a:cxn>
                  <a:cxn ang="0">
                    <a:pos x="T8" y="T9"/>
                  </a:cxn>
                  <a:cxn ang="0">
                    <a:pos x="T10" y="T11"/>
                  </a:cxn>
                  <a:cxn ang="0">
                    <a:pos x="T12" y="T13"/>
                  </a:cxn>
                </a:cxnLst>
                <a:rect l="0" t="0" r="r" b="b"/>
                <a:pathLst>
                  <a:path w="430" h="380">
                    <a:moveTo>
                      <a:pt x="29" y="58"/>
                    </a:moveTo>
                    <a:cubicBezTo>
                      <a:pt x="0" y="222"/>
                      <a:pt x="0" y="222"/>
                      <a:pt x="0" y="222"/>
                    </a:cubicBezTo>
                    <a:cubicBezTo>
                      <a:pt x="69" y="222"/>
                      <a:pt x="129" y="261"/>
                      <a:pt x="159" y="317"/>
                    </a:cubicBezTo>
                    <a:cubicBezTo>
                      <a:pt x="345" y="290"/>
                      <a:pt x="345" y="290"/>
                      <a:pt x="345" y="290"/>
                    </a:cubicBezTo>
                    <a:cubicBezTo>
                      <a:pt x="430" y="380"/>
                      <a:pt x="430" y="380"/>
                      <a:pt x="430" y="380"/>
                    </a:cubicBezTo>
                    <a:cubicBezTo>
                      <a:pt x="420" y="206"/>
                      <a:pt x="308" y="59"/>
                      <a:pt x="153" y="0"/>
                    </a:cubicBezTo>
                    <a:lnTo>
                      <a:pt x="29" y="58"/>
                    </a:lnTo>
                    <a:close/>
                  </a:path>
                </a:pathLst>
              </a:custGeom>
              <a:solidFill>
                <a:schemeClr val="tx2">
                  <a:lumMod val="60000"/>
                  <a:lumOff val="40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0" name="Freeform 60">
                <a:extLst>
                  <a:ext uri="{FF2B5EF4-FFF2-40B4-BE49-F238E27FC236}">
                    <a16:creationId xmlns:a16="http://schemas.microsoft.com/office/drawing/2014/main" id="{EAB7A62E-8F78-7546-A1B0-D39EC31D399B}"/>
                  </a:ext>
                </a:extLst>
              </p:cNvPr>
              <p:cNvSpPr>
                <a:spLocks/>
              </p:cNvSpPr>
              <p:nvPr/>
            </p:nvSpPr>
            <p:spPr bwMode="auto">
              <a:xfrm>
                <a:off x="11921380" y="8435752"/>
                <a:ext cx="1609725" cy="2603501"/>
              </a:xfrm>
              <a:custGeom>
                <a:avLst/>
                <a:gdLst>
                  <a:gd name="T0" fmla="*/ 205 w 301"/>
                  <a:gd name="T1" fmla="*/ 0 h 487"/>
                  <a:gd name="T2" fmla="*/ 42 w 301"/>
                  <a:gd name="T3" fmla="*/ 24 h 487"/>
                  <a:gd name="T4" fmla="*/ 52 w 301"/>
                  <a:gd name="T5" fmla="*/ 82 h 487"/>
                  <a:gd name="T6" fmla="*/ 0 w 301"/>
                  <a:gd name="T7" fmla="*/ 210 h 487"/>
                  <a:gd name="T8" fmla="*/ 81 w 301"/>
                  <a:gd name="T9" fmla="*/ 375 h 487"/>
                  <a:gd name="T10" fmla="*/ 19 w 301"/>
                  <a:gd name="T11" fmla="*/ 487 h 487"/>
                  <a:gd name="T12" fmla="*/ 301 w 301"/>
                  <a:gd name="T13" fmla="*/ 102 h 487"/>
                  <a:gd name="T14" fmla="*/ 205 w 301"/>
                  <a:gd name="T15" fmla="*/ 0 h 4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1" h="487">
                    <a:moveTo>
                      <a:pt x="205" y="0"/>
                    </a:moveTo>
                    <a:cubicBezTo>
                      <a:pt x="42" y="24"/>
                      <a:pt x="42" y="24"/>
                      <a:pt x="42" y="24"/>
                    </a:cubicBezTo>
                    <a:cubicBezTo>
                      <a:pt x="48" y="42"/>
                      <a:pt x="52" y="62"/>
                      <a:pt x="52" y="82"/>
                    </a:cubicBezTo>
                    <a:cubicBezTo>
                      <a:pt x="52" y="132"/>
                      <a:pt x="32" y="177"/>
                      <a:pt x="0" y="210"/>
                    </a:cubicBezTo>
                    <a:cubicBezTo>
                      <a:pt x="81" y="375"/>
                      <a:pt x="81" y="375"/>
                      <a:pt x="81" y="375"/>
                    </a:cubicBezTo>
                    <a:cubicBezTo>
                      <a:pt x="19" y="487"/>
                      <a:pt x="19" y="487"/>
                      <a:pt x="19" y="487"/>
                    </a:cubicBezTo>
                    <a:cubicBezTo>
                      <a:pt x="178" y="429"/>
                      <a:pt x="293" y="279"/>
                      <a:pt x="301" y="102"/>
                    </a:cubicBezTo>
                    <a:lnTo>
                      <a:pt x="205" y="0"/>
                    </a:lnTo>
                    <a:close/>
                  </a:path>
                </a:pathLst>
              </a:custGeom>
              <a:solidFill>
                <a:schemeClr val="tx2">
                  <a:lumMod val="20000"/>
                  <a:lumOff val="80000"/>
                </a:schemeClr>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1" name="Freeform 61">
                <a:extLst>
                  <a:ext uri="{FF2B5EF4-FFF2-40B4-BE49-F238E27FC236}">
                    <a16:creationId xmlns:a16="http://schemas.microsoft.com/office/drawing/2014/main" id="{687C0242-813A-F449-9C8F-2B87C6BBBAA2}"/>
                  </a:ext>
                </a:extLst>
              </p:cNvPr>
              <p:cNvSpPr>
                <a:spLocks/>
              </p:cNvSpPr>
              <p:nvPr/>
            </p:nvSpPr>
            <p:spPr bwMode="auto">
              <a:xfrm>
                <a:off x="9397253" y="9659716"/>
                <a:ext cx="2781301" cy="1524000"/>
              </a:xfrm>
              <a:custGeom>
                <a:avLst/>
                <a:gdLst>
                  <a:gd name="T0" fmla="*/ 520 w 520"/>
                  <a:gd name="T1" fmla="*/ 145 h 285"/>
                  <a:gd name="T2" fmla="*/ 449 w 520"/>
                  <a:gd name="T3" fmla="*/ 0 h 285"/>
                  <a:gd name="T4" fmla="*/ 342 w 520"/>
                  <a:gd name="T5" fmla="*/ 35 h 285"/>
                  <a:gd name="T6" fmla="*/ 257 w 520"/>
                  <a:gd name="T7" fmla="*/ 14 h 285"/>
                  <a:gd name="T8" fmla="*/ 124 w 520"/>
                  <a:gd name="T9" fmla="*/ 141 h 285"/>
                  <a:gd name="T10" fmla="*/ 0 w 520"/>
                  <a:gd name="T11" fmla="*/ 116 h 285"/>
                  <a:gd name="T12" fmla="*/ 342 w 520"/>
                  <a:gd name="T13" fmla="*/ 285 h 285"/>
                  <a:gd name="T14" fmla="*/ 342 w 520"/>
                  <a:gd name="T15" fmla="*/ 285 h 285"/>
                  <a:gd name="T16" fmla="*/ 451 w 520"/>
                  <a:gd name="T17" fmla="*/ 271 h 285"/>
                  <a:gd name="T18" fmla="*/ 520 w 520"/>
                  <a:gd name="T19" fmla="*/ 1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0" h="285">
                    <a:moveTo>
                      <a:pt x="520" y="145"/>
                    </a:moveTo>
                    <a:cubicBezTo>
                      <a:pt x="449" y="0"/>
                      <a:pt x="449" y="0"/>
                      <a:pt x="449" y="0"/>
                    </a:cubicBezTo>
                    <a:cubicBezTo>
                      <a:pt x="419" y="22"/>
                      <a:pt x="382" y="35"/>
                      <a:pt x="342" y="35"/>
                    </a:cubicBezTo>
                    <a:cubicBezTo>
                      <a:pt x="311" y="35"/>
                      <a:pt x="282" y="28"/>
                      <a:pt x="257" y="14"/>
                    </a:cubicBezTo>
                    <a:cubicBezTo>
                      <a:pt x="124" y="141"/>
                      <a:pt x="124" y="141"/>
                      <a:pt x="124" y="141"/>
                    </a:cubicBezTo>
                    <a:cubicBezTo>
                      <a:pt x="0" y="116"/>
                      <a:pt x="0" y="116"/>
                      <a:pt x="0" y="116"/>
                    </a:cubicBezTo>
                    <a:cubicBezTo>
                      <a:pt x="79" y="219"/>
                      <a:pt x="203" y="285"/>
                      <a:pt x="342" y="285"/>
                    </a:cubicBezTo>
                    <a:cubicBezTo>
                      <a:pt x="342" y="285"/>
                      <a:pt x="342" y="285"/>
                      <a:pt x="342" y="285"/>
                    </a:cubicBezTo>
                    <a:cubicBezTo>
                      <a:pt x="380" y="285"/>
                      <a:pt x="416" y="280"/>
                      <a:pt x="451" y="271"/>
                    </a:cubicBezTo>
                    <a:lnTo>
                      <a:pt x="520" y="145"/>
                    </a:lnTo>
                    <a:close/>
                  </a:path>
                </a:pathLst>
              </a:custGeom>
              <a:solidFill>
                <a:schemeClr val="accent4"/>
              </a:solidFill>
              <a:ln>
                <a:noFill/>
              </a:ln>
            </p:spPr>
            <p:txBody>
              <a:bodyPr vert="horz" wrap="square" lIns="91439" tIns="45719" rIns="91439" bIns="45719" numCol="1" anchor="t" anchorCtr="0" compatLnSpc="1">
                <a:prstTxWarp prst="textNoShape">
                  <a:avLst/>
                </a:prstTxWarp>
              </a:bodyPr>
              <a:lstStyle/>
              <a:p>
                <a:endParaRPr lang="en-GB"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51" name="TextBox 150"/>
            <p:cNvSpPr txBox="1"/>
            <p:nvPr/>
          </p:nvSpPr>
          <p:spPr>
            <a:xfrm>
              <a:off x="1344628" y="3274432"/>
              <a:ext cx="957232" cy="478617"/>
            </a:xfrm>
            <a:prstGeom prst="rect">
              <a:avLst/>
            </a:prstGeom>
            <a:noFill/>
          </p:spPr>
          <p:txBody>
            <a:bodyPr vert="horz" wrap="square" lIns="0" tIns="0" rIns="0" bIns="0" rtlCol="0" anchor="ctr">
              <a:noAutofit/>
            </a:bodyPr>
            <a:lstStyle/>
            <a:p>
              <a:pPr algn="ctr"/>
              <a:r>
                <a:rPr lang="en-GB" sz="1100" b="1"/>
                <a:t>ML</a:t>
              </a:r>
            </a:p>
          </p:txBody>
        </p:sp>
        <p:sp>
          <p:nvSpPr>
            <p:cNvPr id="152" name="TextBox 151"/>
            <p:cNvSpPr txBox="1"/>
            <p:nvPr/>
          </p:nvSpPr>
          <p:spPr>
            <a:xfrm rot="19345645">
              <a:off x="741327" y="2417488"/>
              <a:ext cx="1159301" cy="537781"/>
            </a:xfrm>
            <a:prstGeom prst="rect">
              <a:avLst/>
            </a:prstGeom>
            <a:noFill/>
          </p:spPr>
          <p:txBody>
            <a:bodyPr vert="horz" wrap="square" lIns="0" tIns="0" rIns="0" bIns="0" rtlCol="0" anchor="ctr">
              <a:noAutofit/>
            </a:bodyPr>
            <a:lstStyle/>
            <a:p>
              <a:pPr algn="ctr"/>
              <a:r>
                <a:rPr lang="en-GB" sz="900" b="1">
                  <a:solidFill>
                    <a:schemeClr val="bg1"/>
                  </a:solidFill>
                </a:rPr>
                <a:t>Pipelines</a:t>
              </a:r>
            </a:p>
          </p:txBody>
        </p:sp>
        <p:sp>
          <p:nvSpPr>
            <p:cNvPr id="153" name="TextBox 152"/>
            <p:cNvSpPr txBox="1"/>
            <p:nvPr/>
          </p:nvSpPr>
          <p:spPr>
            <a:xfrm rot="2153933">
              <a:off x="1857260" y="2474539"/>
              <a:ext cx="1159301" cy="537781"/>
            </a:xfrm>
            <a:prstGeom prst="rect">
              <a:avLst/>
            </a:prstGeom>
            <a:noFill/>
          </p:spPr>
          <p:txBody>
            <a:bodyPr vert="horz" wrap="square" lIns="0" tIns="0" rIns="0" bIns="0" rtlCol="0" anchor="ctr">
              <a:noAutofit/>
            </a:bodyPr>
            <a:lstStyle/>
            <a:p>
              <a:pPr algn="ctr"/>
              <a:r>
                <a:rPr lang="en-GB" sz="900" b="1">
                  <a:solidFill>
                    <a:schemeClr val="bg1"/>
                  </a:solidFill>
                </a:rPr>
                <a:t>Tracking</a:t>
              </a:r>
            </a:p>
          </p:txBody>
        </p:sp>
        <p:sp>
          <p:nvSpPr>
            <p:cNvPr id="154" name="TextBox 153"/>
            <p:cNvSpPr txBox="1"/>
            <p:nvPr/>
          </p:nvSpPr>
          <p:spPr>
            <a:xfrm rot="3760938">
              <a:off x="340261" y="3484158"/>
              <a:ext cx="1159299" cy="537783"/>
            </a:xfrm>
            <a:prstGeom prst="rect">
              <a:avLst/>
            </a:prstGeom>
            <a:noFill/>
          </p:spPr>
          <p:txBody>
            <a:bodyPr vert="horz" wrap="square" lIns="0" tIns="0" rIns="0" bIns="0" rtlCol="0" anchor="ctr">
              <a:noAutofit/>
            </a:bodyPr>
            <a:lstStyle/>
            <a:p>
              <a:pPr algn="ctr"/>
              <a:r>
                <a:rPr lang="en-GB" sz="900" b="1"/>
                <a:t>Serving</a:t>
              </a:r>
            </a:p>
          </p:txBody>
        </p:sp>
        <p:sp>
          <p:nvSpPr>
            <p:cNvPr id="155" name="TextBox 154"/>
            <p:cNvSpPr txBox="1"/>
            <p:nvPr/>
          </p:nvSpPr>
          <p:spPr>
            <a:xfrm>
              <a:off x="1178958" y="4228983"/>
              <a:ext cx="1159301" cy="537781"/>
            </a:xfrm>
            <a:prstGeom prst="rect">
              <a:avLst/>
            </a:prstGeom>
            <a:noFill/>
          </p:spPr>
          <p:txBody>
            <a:bodyPr vert="horz" wrap="square" lIns="0" tIns="0" rIns="0" bIns="0" rtlCol="0" anchor="ctr">
              <a:noAutofit/>
            </a:bodyPr>
            <a:lstStyle/>
            <a:p>
              <a:pPr algn="ctr"/>
              <a:r>
                <a:rPr lang="en-GB" sz="900" b="1"/>
                <a:t>Evaluation</a:t>
              </a:r>
            </a:p>
          </p:txBody>
        </p:sp>
        <p:sp>
          <p:nvSpPr>
            <p:cNvPr id="156" name="TextBox 155"/>
            <p:cNvSpPr txBox="1"/>
            <p:nvPr/>
          </p:nvSpPr>
          <p:spPr>
            <a:xfrm rot="17517630">
              <a:off x="2176958" y="3529201"/>
              <a:ext cx="1159299" cy="537783"/>
            </a:xfrm>
            <a:prstGeom prst="rect">
              <a:avLst/>
            </a:prstGeom>
            <a:noFill/>
          </p:spPr>
          <p:txBody>
            <a:bodyPr vert="horz" wrap="square" lIns="0" tIns="0" rIns="0" bIns="0" rtlCol="0" anchor="ctr">
              <a:noAutofit/>
            </a:bodyPr>
            <a:lstStyle/>
            <a:p>
              <a:pPr algn="ctr"/>
              <a:r>
                <a:rPr lang="en-GB" sz="900" b="1"/>
                <a:t>Re-Training</a:t>
              </a:r>
            </a:p>
          </p:txBody>
        </p:sp>
      </p:grpSp>
      <p:grpSp>
        <p:nvGrpSpPr>
          <p:cNvPr id="162" name="Group 161"/>
          <p:cNvGrpSpPr/>
          <p:nvPr>
            <p:custDataLst>
              <p:tags r:id="rId1"/>
            </p:custDataLst>
          </p:nvPr>
        </p:nvGrpSpPr>
        <p:grpSpPr>
          <a:xfrm>
            <a:off x="6276075" y="1872553"/>
            <a:ext cx="1081116" cy="288808"/>
            <a:chOff x="1618974" y="2220682"/>
            <a:chExt cx="2047072" cy="550222"/>
          </a:xfrm>
        </p:grpSpPr>
        <p:grpSp>
          <p:nvGrpSpPr>
            <p:cNvPr id="163" name="Group 162"/>
            <p:cNvGrpSpPr/>
            <p:nvPr>
              <p:custDataLst>
                <p:tags r:id="rId58"/>
              </p:custDataLst>
            </p:nvPr>
          </p:nvGrpSpPr>
          <p:grpSpPr>
            <a:xfrm>
              <a:off x="1618974" y="2220682"/>
              <a:ext cx="2047072" cy="550222"/>
              <a:chOff x="3512821" y="2137277"/>
              <a:chExt cx="1542566" cy="899614"/>
            </a:xfrm>
          </p:grpSpPr>
          <p:sp>
            <p:nvSpPr>
              <p:cNvPr id="167" name="Rectangle 166"/>
              <p:cNvSpPr/>
              <p:nvPr>
                <p:custDataLst>
                  <p:tags r:id="rId62"/>
                </p:custDataLst>
              </p:nvPr>
            </p:nvSpPr>
            <p:spPr bwMode="gray">
              <a:xfrm>
                <a:off x="3704293" y="2137277"/>
                <a:ext cx="1351094" cy="899611"/>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Model versioning</a:t>
                </a:r>
              </a:p>
            </p:txBody>
          </p:sp>
          <p:sp>
            <p:nvSpPr>
              <p:cNvPr id="168" name="Rectangle 167"/>
              <p:cNvSpPr/>
              <p:nvPr>
                <p:custDataLst>
                  <p:tags r:id="rId63"/>
                </p:custDataLst>
              </p:nvPr>
            </p:nvSpPr>
            <p:spPr bwMode="gray">
              <a:xfrm>
                <a:off x="3512821" y="2137280"/>
                <a:ext cx="234130" cy="899611"/>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grpSp>
          <p:nvGrpSpPr>
            <p:cNvPr id="164" name="Group 12"/>
            <p:cNvGrpSpPr>
              <a:grpSpLocks/>
            </p:cNvGrpSpPr>
            <p:nvPr>
              <p:custDataLst>
                <p:tags r:id="rId59"/>
              </p:custDataLst>
            </p:nvPr>
          </p:nvGrpSpPr>
          <p:grpSpPr bwMode="auto">
            <a:xfrm>
              <a:off x="1650042" y="2398063"/>
              <a:ext cx="248561" cy="341772"/>
              <a:chOff x="800" y="590"/>
              <a:chExt cx="560" cy="770"/>
            </a:xfrm>
          </p:grpSpPr>
          <p:sp>
            <p:nvSpPr>
              <p:cNvPr id="165" name="AutoShape 11"/>
              <p:cNvSpPr>
                <a:spLocks noChangeAspect="1" noChangeArrowheads="1" noTextEdit="1"/>
              </p:cNvSpPr>
              <p:nvPr>
                <p:custDataLst>
                  <p:tags r:id="rId60"/>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166" name="Freeform 13"/>
              <p:cNvSpPr>
                <a:spLocks noEditPoints="1"/>
              </p:cNvSpPr>
              <p:nvPr>
                <p:custDataLst>
                  <p:tags r:id="rId61"/>
                </p:custDataLst>
              </p:nvPr>
            </p:nvSpPr>
            <p:spPr bwMode="auto">
              <a:xfrm>
                <a:off x="865" y="590"/>
                <a:ext cx="462" cy="462"/>
              </a:xfrm>
              <a:custGeom>
                <a:avLst/>
                <a:gdLst>
                  <a:gd name="T0" fmla="*/ 2000 w 6000"/>
                  <a:gd name="T1" fmla="*/ 910 h 6000"/>
                  <a:gd name="T2" fmla="*/ 3285 w 6000"/>
                  <a:gd name="T3" fmla="*/ 1094 h 6000"/>
                  <a:gd name="T4" fmla="*/ 3250 w 6000"/>
                  <a:gd name="T5" fmla="*/ 1340 h 6000"/>
                  <a:gd name="T6" fmla="*/ 1965 w 6000"/>
                  <a:gd name="T7" fmla="*/ 1156 h 6000"/>
                  <a:gd name="T8" fmla="*/ 2000 w 6000"/>
                  <a:gd name="T9" fmla="*/ 910 h 6000"/>
                  <a:gd name="T10" fmla="*/ 4748 w 6000"/>
                  <a:gd name="T11" fmla="*/ 2436 h 6000"/>
                  <a:gd name="T12" fmla="*/ 4995 w 6000"/>
                  <a:gd name="T13" fmla="*/ 3508 h 6000"/>
                  <a:gd name="T14" fmla="*/ 4753 w 6000"/>
                  <a:gd name="T15" fmla="*/ 3564 h 6000"/>
                  <a:gd name="T16" fmla="*/ 4505 w 6000"/>
                  <a:gd name="T17" fmla="*/ 2493 h 6000"/>
                  <a:gd name="T18" fmla="*/ 4748 w 6000"/>
                  <a:gd name="T19" fmla="*/ 2436 h 6000"/>
                  <a:gd name="T20" fmla="*/ 4035 w 6000"/>
                  <a:gd name="T21" fmla="*/ 4906 h 6000"/>
                  <a:gd name="T22" fmla="*/ 2750 w 6000"/>
                  <a:gd name="T23" fmla="*/ 5090 h 6000"/>
                  <a:gd name="T24" fmla="*/ 2715 w 6000"/>
                  <a:gd name="T25" fmla="*/ 4844 h 6000"/>
                  <a:gd name="T26" fmla="*/ 4000 w 6000"/>
                  <a:gd name="T27" fmla="*/ 4660 h 6000"/>
                  <a:gd name="T28" fmla="*/ 4035 w 6000"/>
                  <a:gd name="T29" fmla="*/ 4906 h 6000"/>
                  <a:gd name="T30" fmla="*/ 2186 w 6000"/>
                  <a:gd name="T31" fmla="*/ 4150 h 6000"/>
                  <a:gd name="T32" fmla="*/ 3614 w 6000"/>
                  <a:gd name="T33" fmla="*/ 2203 h 6000"/>
                  <a:gd name="T34" fmla="*/ 3814 w 6000"/>
                  <a:gd name="T35" fmla="*/ 2350 h 6000"/>
                  <a:gd name="T36" fmla="*/ 2386 w 6000"/>
                  <a:gd name="T37" fmla="*/ 4298 h 6000"/>
                  <a:gd name="T38" fmla="*/ 2186 w 6000"/>
                  <a:gd name="T39" fmla="*/ 4150 h 6000"/>
                  <a:gd name="T40" fmla="*/ 875 w 6000"/>
                  <a:gd name="T41" fmla="*/ 0 h 6000"/>
                  <a:gd name="T42" fmla="*/ 1750 w 6000"/>
                  <a:gd name="T43" fmla="*/ 875 h 6000"/>
                  <a:gd name="T44" fmla="*/ 875 w 6000"/>
                  <a:gd name="T45" fmla="*/ 1750 h 6000"/>
                  <a:gd name="T46" fmla="*/ 0 w 6000"/>
                  <a:gd name="T47" fmla="*/ 875 h 6000"/>
                  <a:gd name="T48" fmla="*/ 875 w 6000"/>
                  <a:gd name="T49" fmla="*/ 0 h 6000"/>
                  <a:gd name="T50" fmla="*/ 875 w 6000"/>
                  <a:gd name="T51" fmla="*/ 250 h 6000"/>
                  <a:gd name="T52" fmla="*/ 250 w 6000"/>
                  <a:gd name="T53" fmla="*/ 875 h 6000"/>
                  <a:gd name="T54" fmla="*/ 875 w 6000"/>
                  <a:gd name="T55" fmla="*/ 1500 h 6000"/>
                  <a:gd name="T56" fmla="*/ 1500 w 6000"/>
                  <a:gd name="T57" fmla="*/ 875 h 6000"/>
                  <a:gd name="T58" fmla="*/ 875 w 6000"/>
                  <a:gd name="T59" fmla="*/ 250 h 6000"/>
                  <a:gd name="T60" fmla="*/ 4375 w 6000"/>
                  <a:gd name="T61" fmla="*/ 500 h 6000"/>
                  <a:gd name="T62" fmla="*/ 5250 w 6000"/>
                  <a:gd name="T63" fmla="*/ 1375 h 6000"/>
                  <a:gd name="T64" fmla="*/ 4375 w 6000"/>
                  <a:gd name="T65" fmla="*/ 2250 h 6000"/>
                  <a:gd name="T66" fmla="*/ 3500 w 6000"/>
                  <a:gd name="T67" fmla="*/ 1375 h 6000"/>
                  <a:gd name="T68" fmla="*/ 4375 w 6000"/>
                  <a:gd name="T69" fmla="*/ 500 h 6000"/>
                  <a:gd name="T70" fmla="*/ 4375 w 6000"/>
                  <a:gd name="T71" fmla="*/ 750 h 6000"/>
                  <a:gd name="T72" fmla="*/ 3750 w 6000"/>
                  <a:gd name="T73" fmla="*/ 1375 h 6000"/>
                  <a:gd name="T74" fmla="*/ 4375 w 6000"/>
                  <a:gd name="T75" fmla="*/ 2000 h 6000"/>
                  <a:gd name="T76" fmla="*/ 5000 w 6000"/>
                  <a:gd name="T77" fmla="*/ 1375 h 6000"/>
                  <a:gd name="T78" fmla="*/ 4375 w 6000"/>
                  <a:gd name="T79" fmla="*/ 750 h 6000"/>
                  <a:gd name="T80" fmla="*/ 1625 w 6000"/>
                  <a:gd name="T81" fmla="*/ 4250 h 6000"/>
                  <a:gd name="T82" fmla="*/ 2500 w 6000"/>
                  <a:gd name="T83" fmla="*/ 5125 h 6000"/>
                  <a:gd name="T84" fmla="*/ 1625 w 6000"/>
                  <a:gd name="T85" fmla="*/ 6000 h 6000"/>
                  <a:gd name="T86" fmla="*/ 750 w 6000"/>
                  <a:gd name="T87" fmla="*/ 5125 h 6000"/>
                  <a:gd name="T88" fmla="*/ 1625 w 6000"/>
                  <a:gd name="T89" fmla="*/ 4250 h 6000"/>
                  <a:gd name="T90" fmla="*/ 1625 w 6000"/>
                  <a:gd name="T91" fmla="*/ 4500 h 6000"/>
                  <a:gd name="T92" fmla="*/ 1000 w 6000"/>
                  <a:gd name="T93" fmla="*/ 5125 h 6000"/>
                  <a:gd name="T94" fmla="*/ 1625 w 6000"/>
                  <a:gd name="T95" fmla="*/ 5750 h 6000"/>
                  <a:gd name="T96" fmla="*/ 2250 w 6000"/>
                  <a:gd name="T97" fmla="*/ 5125 h 6000"/>
                  <a:gd name="T98" fmla="*/ 1625 w 6000"/>
                  <a:gd name="T99" fmla="*/ 4500 h 6000"/>
                  <a:gd name="T100" fmla="*/ 5125 w 6000"/>
                  <a:gd name="T101" fmla="*/ 3750 h 6000"/>
                  <a:gd name="T102" fmla="*/ 6000 w 6000"/>
                  <a:gd name="T103" fmla="*/ 4625 h 6000"/>
                  <a:gd name="T104" fmla="*/ 5125 w 6000"/>
                  <a:gd name="T105" fmla="*/ 5500 h 6000"/>
                  <a:gd name="T106" fmla="*/ 4250 w 6000"/>
                  <a:gd name="T107" fmla="*/ 4625 h 6000"/>
                  <a:gd name="T108" fmla="*/ 5125 w 6000"/>
                  <a:gd name="T109" fmla="*/ 3750 h 6000"/>
                  <a:gd name="T110" fmla="*/ 5125 w 6000"/>
                  <a:gd name="T111" fmla="*/ 4000 h 6000"/>
                  <a:gd name="T112" fmla="*/ 4500 w 6000"/>
                  <a:gd name="T113" fmla="*/ 4625 h 6000"/>
                  <a:gd name="T114" fmla="*/ 5125 w 6000"/>
                  <a:gd name="T115" fmla="*/ 5250 h 6000"/>
                  <a:gd name="T116" fmla="*/ 5750 w 6000"/>
                  <a:gd name="T117" fmla="*/ 4625 h 6000"/>
                  <a:gd name="T118" fmla="*/ 5125 w 6000"/>
                  <a:gd name="T119" fmla="*/ 4000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0" h="6000">
                    <a:moveTo>
                      <a:pt x="2000" y="910"/>
                    </a:moveTo>
                    <a:lnTo>
                      <a:pt x="3285" y="1094"/>
                    </a:lnTo>
                    <a:cubicBezTo>
                      <a:pt x="3265" y="1173"/>
                      <a:pt x="3254" y="1255"/>
                      <a:pt x="3250" y="1340"/>
                    </a:cubicBezTo>
                    <a:lnTo>
                      <a:pt x="1965" y="1156"/>
                    </a:lnTo>
                    <a:cubicBezTo>
                      <a:pt x="1985" y="1078"/>
                      <a:pt x="1996" y="995"/>
                      <a:pt x="2000" y="910"/>
                    </a:cubicBezTo>
                    <a:close/>
                    <a:moveTo>
                      <a:pt x="4748" y="2436"/>
                    </a:moveTo>
                    <a:lnTo>
                      <a:pt x="4995" y="3508"/>
                    </a:lnTo>
                    <a:cubicBezTo>
                      <a:pt x="4911" y="3518"/>
                      <a:pt x="4830" y="3536"/>
                      <a:pt x="4753" y="3564"/>
                    </a:cubicBezTo>
                    <a:lnTo>
                      <a:pt x="4505" y="2493"/>
                    </a:lnTo>
                    <a:cubicBezTo>
                      <a:pt x="4589" y="2483"/>
                      <a:pt x="4670" y="2464"/>
                      <a:pt x="4748" y="2436"/>
                    </a:cubicBezTo>
                    <a:close/>
                    <a:moveTo>
                      <a:pt x="4035" y="4906"/>
                    </a:moveTo>
                    <a:lnTo>
                      <a:pt x="2750" y="5090"/>
                    </a:lnTo>
                    <a:cubicBezTo>
                      <a:pt x="2746" y="5005"/>
                      <a:pt x="2735" y="4923"/>
                      <a:pt x="2715" y="4844"/>
                    </a:cubicBezTo>
                    <a:lnTo>
                      <a:pt x="4000" y="4660"/>
                    </a:lnTo>
                    <a:cubicBezTo>
                      <a:pt x="4004" y="4745"/>
                      <a:pt x="4015" y="4828"/>
                      <a:pt x="4035" y="4906"/>
                    </a:cubicBezTo>
                    <a:close/>
                    <a:moveTo>
                      <a:pt x="2186" y="4150"/>
                    </a:moveTo>
                    <a:lnTo>
                      <a:pt x="3614" y="2203"/>
                    </a:lnTo>
                    <a:cubicBezTo>
                      <a:pt x="3675" y="2259"/>
                      <a:pt x="3741" y="2309"/>
                      <a:pt x="3814" y="2350"/>
                    </a:cubicBezTo>
                    <a:lnTo>
                      <a:pt x="2386" y="4298"/>
                    </a:lnTo>
                    <a:cubicBezTo>
                      <a:pt x="2325" y="4241"/>
                      <a:pt x="2259" y="4191"/>
                      <a:pt x="2186" y="4150"/>
                    </a:cubicBezTo>
                    <a:close/>
                    <a:moveTo>
                      <a:pt x="875" y="0"/>
                    </a:moveTo>
                    <a:cubicBezTo>
                      <a:pt x="1359" y="0"/>
                      <a:pt x="1750" y="391"/>
                      <a:pt x="1750" y="875"/>
                    </a:cubicBezTo>
                    <a:cubicBezTo>
                      <a:pt x="1750" y="1359"/>
                      <a:pt x="1359" y="1750"/>
                      <a:pt x="875" y="1750"/>
                    </a:cubicBezTo>
                    <a:cubicBezTo>
                      <a:pt x="391" y="1750"/>
                      <a:pt x="0" y="1359"/>
                      <a:pt x="0" y="875"/>
                    </a:cubicBezTo>
                    <a:cubicBezTo>
                      <a:pt x="0" y="391"/>
                      <a:pt x="391" y="0"/>
                      <a:pt x="875" y="0"/>
                    </a:cubicBezTo>
                    <a:close/>
                    <a:moveTo>
                      <a:pt x="875" y="250"/>
                    </a:moveTo>
                    <a:cubicBezTo>
                      <a:pt x="530" y="250"/>
                      <a:pt x="250" y="530"/>
                      <a:pt x="250" y="875"/>
                    </a:cubicBezTo>
                    <a:cubicBezTo>
                      <a:pt x="250" y="1220"/>
                      <a:pt x="530" y="1500"/>
                      <a:pt x="875" y="1500"/>
                    </a:cubicBezTo>
                    <a:cubicBezTo>
                      <a:pt x="1220" y="1500"/>
                      <a:pt x="1500" y="1220"/>
                      <a:pt x="1500" y="875"/>
                    </a:cubicBezTo>
                    <a:cubicBezTo>
                      <a:pt x="1500" y="530"/>
                      <a:pt x="1220" y="250"/>
                      <a:pt x="875" y="250"/>
                    </a:cubicBezTo>
                    <a:close/>
                    <a:moveTo>
                      <a:pt x="4375" y="500"/>
                    </a:moveTo>
                    <a:cubicBezTo>
                      <a:pt x="4859" y="500"/>
                      <a:pt x="5250" y="891"/>
                      <a:pt x="5250" y="1375"/>
                    </a:cubicBezTo>
                    <a:cubicBezTo>
                      <a:pt x="5250" y="1859"/>
                      <a:pt x="4859" y="2250"/>
                      <a:pt x="4375" y="2250"/>
                    </a:cubicBezTo>
                    <a:cubicBezTo>
                      <a:pt x="3891" y="2250"/>
                      <a:pt x="3500" y="1859"/>
                      <a:pt x="3500" y="1375"/>
                    </a:cubicBezTo>
                    <a:cubicBezTo>
                      <a:pt x="3500" y="891"/>
                      <a:pt x="3891" y="500"/>
                      <a:pt x="4375" y="500"/>
                    </a:cubicBezTo>
                    <a:close/>
                    <a:moveTo>
                      <a:pt x="4375" y="750"/>
                    </a:moveTo>
                    <a:cubicBezTo>
                      <a:pt x="4030" y="750"/>
                      <a:pt x="3750" y="1030"/>
                      <a:pt x="3750" y="1375"/>
                    </a:cubicBezTo>
                    <a:cubicBezTo>
                      <a:pt x="3750" y="1720"/>
                      <a:pt x="4030" y="2000"/>
                      <a:pt x="4375" y="2000"/>
                    </a:cubicBezTo>
                    <a:cubicBezTo>
                      <a:pt x="4720" y="2000"/>
                      <a:pt x="5000" y="1720"/>
                      <a:pt x="5000" y="1375"/>
                    </a:cubicBezTo>
                    <a:cubicBezTo>
                      <a:pt x="5000" y="1030"/>
                      <a:pt x="4720" y="750"/>
                      <a:pt x="4375" y="750"/>
                    </a:cubicBezTo>
                    <a:close/>
                    <a:moveTo>
                      <a:pt x="1625" y="4250"/>
                    </a:moveTo>
                    <a:cubicBezTo>
                      <a:pt x="2109" y="4250"/>
                      <a:pt x="2500" y="4641"/>
                      <a:pt x="2500" y="5125"/>
                    </a:cubicBezTo>
                    <a:cubicBezTo>
                      <a:pt x="2500" y="5609"/>
                      <a:pt x="2109" y="6000"/>
                      <a:pt x="1625" y="6000"/>
                    </a:cubicBezTo>
                    <a:cubicBezTo>
                      <a:pt x="1141" y="6000"/>
                      <a:pt x="750" y="5609"/>
                      <a:pt x="750" y="5125"/>
                    </a:cubicBezTo>
                    <a:cubicBezTo>
                      <a:pt x="750" y="4641"/>
                      <a:pt x="1141" y="4250"/>
                      <a:pt x="1625" y="4250"/>
                    </a:cubicBezTo>
                    <a:close/>
                    <a:moveTo>
                      <a:pt x="1625" y="4500"/>
                    </a:moveTo>
                    <a:cubicBezTo>
                      <a:pt x="1280" y="4500"/>
                      <a:pt x="1000" y="4780"/>
                      <a:pt x="1000" y="5125"/>
                    </a:cubicBezTo>
                    <a:cubicBezTo>
                      <a:pt x="1000" y="5470"/>
                      <a:pt x="1280" y="5750"/>
                      <a:pt x="1625" y="5750"/>
                    </a:cubicBezTo>
                    <a:cubicBezTo>
                      <a:pt x="1970" y="5750"/>
                      <a:pt x="2250" y="5470"/>
                      <a:pt x="2250" y="5125"/>
                    </a:cubicBezTo>
                    <a:cubicBezTo>
                      <a:pt x="2250" y="4780"/>
                      <a:pt x="1970" y="4500"/>
                      <a:pt x="1625" y="4500"/>
                    </a:cubicBezTo>
                    <a:close/>
                    <a:moveTo>
                      <a:pt x="5125" y="3750"/>
                    </a:moveTo>
                    <a:cubicBezTo>
                      <a:pt x="5609" y="3750"/>
                      <a:pt x="6000" y="4141"/>
                      <a:pt x="6000" y="4625"/>
                    </a:cubicBezTo>
                    <a:cubicBezTo>
                      <a:pt x="6000" y="5109"/>
                      <a:pt x="5609" y="5500"/>
                      <a:pt x="5125" y="5500"/>
                    </a:cubicBezTo>
                    <a:cubicBezTo>
                      <a:pt x="4641" y="5500"/>
                      <a:pt x="4250" y="5109"/>
                      <a:pt x="4250" y="4625"/>
                    </a:cubicBezTo>
                    <a:cubicBezTo>
                      <a:pt x="4250" y="4141"/>
                      <a:pt x="4641" y="3750"/>
                      <a:pt x="5125" y="3750"/>
                    </a:cubicBezTo>
                    <a:close/>
                    <a:moveTo>
                      <a:pt x="5125" y="4000"/>
                    </a:moveTo>
                    <a:cubicBezTo>
                      <a:pt x="4780" y="4000"/>
                      <a:pt x="4500" y="4280"/>
                      <a:pt x="4500" y="4625"/>
                    </a:cubicBezTo>
                    <a:cubicBezTo>
                      <a:pt x="4500" y="4970"/>
                      <a:pt x="4780" y="5250"/>
                      <a:pt x="5125" y="5250"/>
                    </a:cubicBezTo>
                    <a:cubicBezTo>
                      <a:pt x="5470" y="5250"/>
                      <a:pt x="5750" y="4970"/>
                      <a:pt x="5750" y="4625"/>
                    </a:cubicBezTo>
                    <a:cubicBezTo>
                      <a:pt x="5750" y="4280"/>
                      <a:pt x="5470" y="4000"/>
                      <a:pt x="5125" y="4000"/>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169" name="Group 168"/>
          <p:cNvGrpSpPr/>
          <p:nvPr>
            <p:custDataLst>
              <p:tags r:id="rId2"/>
            </p:custDataLst>
          </p:nvPr>
        </p:nvGrpSpPr>
        <p:grpSpPr>
          <a:xfrm>
            <a:off x="6710909" y="2291995"/>
            <a:ext cx="1111011" cy="288807"/>
            <a:chOff x="3098190" y="1333872"/>
            <a:chExt cx="2103678" cy="550220"/>
          </a:xfrm>
        </p:grpSpPr>
        <p:grpSp>
          <p:nvGrpSpPr>
            <p:cNvPr id="170" name="Group 169"/>
            <p:cNvGrpSpPr/>
            <p:nvPr>
              <p:custDataLst>
                <p:tags r:id="rId52"/>
              </p:custDataLst>
            </p:nvPr>
          </p:nvGrpSpPr>
          <p:grpSpPr>
            <a:xfrm>
              <a:off x="3098190" y="1333872"/>
              <a:ext cx="2103678" cy="550220"/>
              <a:chOff x="3470166" y="2137280"/>
              <a:chExt cx="1585225" cy="899611"/>
            </a:xfrm>
          </p:grpSpPr>
          <p:sp>
            <p:nvSpPr>
              <p:cNvPr id="174" name="Rectangle 173"/>
              <p:cNvSpPr/>
              <p:nvPr>
                <p:custDataLst>
                  <p:tags r:id="rId56"/>
                </p:custDataLst>
              </p:nvPr>
            </p:nvSpPr>
            <p:spPr bwMode="gray">
              <a:xfrm>
                <a:off x="3704296" y="2137280"/>
                <a:ext cx="1351095" cy="899611"/>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Data versioning</a:t>
                </a:r>
              </a:p>
            </p:txBody>
          </p:sp>
          <p:sp>
            <p:nvSpPr>
              <p:cNvPr id="175" name="Rectangle 174"/>
              <p:cNvSpPr/>
              <p:nvPr>
                <p:custDataLst>
                  <p:tags r:id="rId57"/>
                </p:custDataLst>
              </p:nvPr>
            </p:nvSpPr>
            <p:spPr bwMode="gray">
              <a:xfrm>
                <a:off x="3470166" y="2137280"/>
                <a:ext cx="234130" cy="899611"/>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grpSp>
          <p:nvGrpSpPr>
            <p:cNvPr id="171" name="Group 8"/>
            <p:cNvGrpSpPr>
              <a:grpSpLocks/>
            </p:cNvGrpSpPr>
            <p:nvPr>
              <p:custDataLst>
                <p:tags r:id="rId53"/>
              </p:custDataLst>
            </p:nvPr>
          </p:nvGrpSpPr>
          <p:grpSpPr bwMode="auto">
            <a:xfrm>
              <a:off x="3149914" y="1506808"/>
              <a:ext cx="284515" cy="346211"/>
              <a:chOff x="719" y="580"/>
              <a:chExt cx="641" cy="780"/>
            </a:xfrm>
          </p:grpSpPr>
          <p:sp>
            <p:nvSpPr>
              <p:cNvPr id="172" name="AutoShape 7"/>
              <p:cNvSpPr>
                <a:spLocks noChangeAspect="1" noChangeArrowheads="1" noTextEdit="1"/>
              </p:cNvSpPr>
              <p:nvPr>
                <p:custDataLst>
                  <p:tags r:id="rId54"/>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173" name="Freeform 9"/>
              <p:cNvSpPr>
                <a:spLocks noEditPoints="1"/>
              </p:cNvSpPr>
              <p:nvPr>
                <p:custDataLst>
                  <p:tags r:id="rId55"/>
                </p:custDataLst>
              </p:nvPr>
            </p:nvSpPr>
            <p:spPr bwMode="auto">
              <a:xfrm>
                <a:off x="719" y="580"/>
                <a:ext cx="500" cy="500"/>
              </a:xfrm>
              <a:custGeom>
                <a:avLst/>
                <a:gdLst>
                  <a:gd name="T0" fmla="*/ 3500 w 6500"/>
                  <a:gd name="T1" fmla="*/ 2524 h 6500"/>
                  <a:gd name="T2" fmla="*/ 3354 w 6500"/>
                  <a:gd name="T3" fmla="*/ 3370 h 6500"/>
                  <a:gd name="T4" fmla="*/ 3500 w 6500"/>
                  <a:gd name="T5" fmla="*/ 4236 h 6500"/>
                  <a:gd name="T6" fmla="*/ 3500 w 6500"/>
                  <a:gd name="T7" fmla="*/ 4524 h 6500"/>
                  <a:gd name="T8" fmla="*/ 3350 w 6500"/>
                  <a:gd name="T9" fmla="*/ 5375 h 6500"/>
                  <a:gd name="T10" fmla="*/ 3500 w 6500"/>
                  <a:gd name="T11" fmla="*/ 6226 h 6500"/>
                  <a:gd name="T12" fmla="*/ 278 w 6500"/>
                  <a:gd name="T13" fmla="*/ 6500 h 6500"/>
                  <a:gd name="T14" fmla="*/ 0 w 6500"/>
                  <a:gd name="T15" fmla="*/ 5524 h 6500"/>
                  <a:gd name="T16" fmla="*/ 0 w 6500"/>
                  <a:gd name="T17" fmla="*/ 5226 h 6500"/>
                  <a:gd name="T18" fmla="*/ 155 w 6500"/>
                  <a:gd name="T19" fmla="*/ 4370 h 6500"/>
                  <a:gd name="T20" fmla="*/ 9 w 6500"/>
                  <a:gd name="T21" fmla="*/ 3524 h 6500"/>
                  <a:gd name="T22" fmla="*/ 0 w 6500"/>
                  <a:gd name="T23" fmla="*/ 3226 h 6500"/>
                  <a:gd name="T24" fmla="*/ 278 w 6500"/>
                  <a:gd name="T25" fmla="*/ 2250 h 6500"/>
                  <a:gd name="T26" fmla="*/ 6500 w 6500"/>
                  <a:gd name="T27" fmla="*/ 0 h 6500"/>
                  <a:gd name="T28" fmla="*/ 3750 w 6500"/>
                  <a:gd name="T29" fmla="*/ 4500 h 6500"/>
                  <a:gd name="T30" fmla="*/ 1250 w 6500"/>
                  <a:gd name="T31" fmla="*/ 2000 h 6500"/>
                  <a:gd name="T32" fmla="*/ 6500 w 6500"/>
                  <a:gd name="T33" fmla="*/ 0 h 6500"/>
                  <a:gd name="T34" fmla="*/ 5000 w 6500"/>
                  <a:gd name="T35" fmla="*/ 1750 h 6500"/>
                  <a:gd name="T36" fmla="*/ 4000 w 6500"/>
                  <a:gd name="T37" fmla="*/ 750 h 6500"/>
                  <a:gd name="T38" fmla="*/ 5250 w 6500"/>
                  <a:gd name="T39" fmla="*/ 1750 h 6500"/>
                  <a:gd name="T40" fmla="*/ 6250 w 6500"/>
                  <a:gd name="T41" fmla="*/ 750 h 6500"/>
                  <a:gd name="T42" fmla="*/ 5250 w 6500"/>
                  <a:gd name="T43" fmla="*/ 1750 h 6500"/>
                  <a:gd name="T44" fmla="*/ 5250 w 6500"/>
                  <a:gd name="T45" fmla="*/ 2000 h 6500"/>
                  <a:gd name="T46" fmla="*/ 6250 w 6500"/>
                  <a:gd name="T47" fmla="*/ 3000 h 6500"/>
                  <a:gd name="T48" fmla="*/ 5000 w 6500"/>
                  <a:gd name="T49" fmla="*/ 2000 h 6500"/>
                  <a:gd name="T50" fmla="*/ 4000 w 6500"/>
                  <a:gd name="T51" fmla="*/ 3003 h 6500"/>
                  <a:gd name="T52" fmla="*/ 5000 w 6500"/>
                  <a:gd name="T53" fmla="*/ 2000 h 6500"/>
                  <a:gd name="T54" fmla="*/ 5250 w 6500"/>
                  <a:gd name="T55" fmla="*/ 3250 h 6500"/>
                  <a:gd name="T56" fmla="*/ 6250 w 6500"/>
                  <a:gd name="T57" fmla="*/ 4250 h 6500"/>
                  <a:gd name="T58" fmla="*/ 5000 w 6500"/>
                  <a:gd name="T59" fmla="*/ 3250 h 6500"/>
                  <a:gd name="T60" fmla="*/ 4000 w 6500"/>
                  <a:gd name="T61" fmla="*/ 4250 h 6500"/>
                  <a:gd name="T62" fmla="*/ 5000 w 6500"/>
                  <a:gd name="T63" fmla="*/ 3250 h 6500"/>
                  <a:gd name="T64" fmla="*/ 2500 w 6500"/>
                  <a:gd name="T65" fmla="*/ 750 h 6500"/>
                  <a:gd name="T66" fmla="*/ 1500 w 6500"/>
                  <a:gd name="T67" fmla="*/ 1750 h 6500"/>
                  <a:gd name="T68" fmla="*/ 2750 w 6500"/>
                  <a:gd name="T69" fmla="*/ 750 h 6500"/>
                  <a:gd name="T70" fmla="*/ 3750 w 6500"/>
                  <a:gd name="T71" fmla="*/ 1750 h 6500"/>
                  <a:gd name="T72" fmla="*/ 2750 w 6500"/>
                  <a:gd name="T73" fmla="*/ 750 h 6500"/>
                  <a:gd name="T74" fmla="*/ 6250 w 6500"/>
                  <a:gd name="T75" fmla="*/ 500 h 6500"/>
                  <a:gd name="T76" fmla="*/ 1500 w 6500"/>
                  <a:gd name="T77" fmla="*/ 250 h 6500"/>
                  <a:gd name="T78" fmla="*/ 3121 w 6500"/>
                  <a:gd name="T79" fmla="*/ 4500 h 6500"/>
                  <a:gd name="T80" fmla="*/ 250 w 6500"/>
                  <a:gd name="T81" fmla="*/ 4626 h 6500"/>
                  <a:gd name="T82" fmla="*/ 379 w 6500"/>
                  <a:gd name="T83" fmla="*/ 5250 h 6500"/>
                  <a:gd name="T84" fmla="*/ 3250 w 6500"/>
                  <a:gd name="T85" fmla="*/ 5124 h 6500"/>
                  <a:gd name="T86" fmla="*/ 3121 w 6500"/>
                  <a:gd name="T87" fmla="*/ 4500 h 6500"/>
                  <a:gd name="T88" fmla="*/ 379 w 6500"/>
                  <a:gd name="T89" fmla="*/ 5500 h 6500"/>
                  <a:gd name="T90" fmla="*/ 250 w 6500"/>
                  <a:gd name="T91" fmla="*/ 6124 h 6500"/>
                  <a:gd name="T92" fmla="*/ 3121 w 6500"/>
                  <a:gd name="T93" fmla="*/ 6250 h 6500"/>
                  <a:gd name="T94" fmla="*/ 3250 w 6500"/>
                  <a:gd name="T95" fmla="*/ 5626 h 6500"/>
                  <a:gd name="T96" fmla="*/ 3130 w 6500"/>
                  <a:gd name="T97" fmla="*/ 3500 h 6500"/>
                  <a:gd name="T98" fmla="*/ 259 w 6500"/>
                  <a:gd name="T99" fmla="*/ 3626 h 6500"/>
                  <a:gd name="T100" fmla="*/ 388 w 6500"/>
                  <a:gd name="T101" fmla="*/ 4250 h 6500"/>
                  <a:gd name="T102" fmla="*/ 3259 w 6500"/>
                  <a:gd name="T103" fmla="*/ 4124 h 6500"/>
                  <a:gd name="T104" fmla="*/ 3130 w 6500"/>
                  <a:gd name="T105" fmla="*/ 3500 h 6500"/>
                  <a:gd name="T106" fmla="*/ 379 w 6500"/>
                  <a:gd name="T107" fmla="*/ 2500 h 6500"/>
                  <a:gd name="T108" fmla="*/ 250 w 6500"/>
                  <a:gd name="T109" fmla="*/ 3124 h 6500"/>
                  <a:gd name="T110" fmla="*/ 3121 w 6500"/>
                  <a:gd name="T111" fmla="*/ 3250 h 6500"/>
                  <a:gd name="T112" fmla="*/ 3250 w 6500"/>
                  <a:gd name="T113" fmla="*/ 2626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00" h="6500">
                    <a:moveTo>
                      <a:pt x="3223" y="2250"/>
                    </a:moveTo>
                    <a:lnTo>
                      <a:pt x="3500" y="2524"/>
                    </a:lnTo>
                    <a:lnTo>
                      <a:pt x="3500" y="3226"/>
                    </a:lnTo>
                    <a:lnTo>
                      <a:pt x="3354" y="3370"/>
                    </a:lnTo>
                    <a:lnTo>
                      <a:pt x="3500" y="3514"/>
                    </a:lnTo>
                    <a:lnTo>
                      <a:pt x="3500" y="4236"/>
                    </a:lnTo>
                    <a:lnTo>
                      <a:pt x="3354" y="4380"/>
                    </a:lnTo>
                    <a:lnTo>
                      <a:pt x="3500" y="4524"/>
                    </a:lnTo>
                    <a:lnTo>
                      <a:pt x="3500" y="5226"/>
                    </a:lnTo>
                    <a:lnTo>
                      <a:pt x="3350" y="5375"/>
                    </a:lnTo>
                    <a:lnTo>
                      <a:pt x="3500" y="5523"/>
                    </a:lnTo>
                    <a:lnTo>
                      <a:pt x="3500" y="6226"/>
                    </a:lnTo>
                    <a:lnTo>
                      <a:pt x="3223" y="6500"/>
                    </a:lnTo>
                    <a:lnTo>
                      <a:pt x="278" y="6500"/>
                    </a:lnTo>
                    <a:lnTo>
                      <a:pt x="0" y="6226"/>
                    </a:lnTo>
                    <a:lnTo>
                      <a:pt x="0" y="5524"/>
                    </a:lnTo>
                    <a:lnTo>
                      <a:pt x="150" y="5375"/>
                    </a:lnTo>
                    <a:lnTo>
                      <a:pt x="0" y="5226"/>
                    </a:lnTo>
                    <a:lnTo>
                      <a:pt x="0" y="4524"/>
                    </a:lnTo>
                    <a:lnTo>
                      <a:pt x="155" y="4370"/>
                    </a:lnTo>
                    <a:lnTo>
                      <a:pt x="9" y="4226"/>
                    </a:lnTo>
                    <a:lnTo>
                      <a:pt x="9" y="3524"/>
                    </a:lnTo>
                    <a:lnTo>
                      <a:pt x="155" y="3380"/>
                    </a:lnTo>
                    <a:lnTo>
                      <a:pt x="0" y="3226"/>
                    </a:lnTo>
                    <a:lnTo>
                      <a:pt x="0" y="2524"/>
                    </a:lnTo>
                    <a:lnTo>
                      <a:pt x="278" y="2250"/>
                    </a:lnTo>
                    <a:lnTo>
                      <a:pt x="3223" y="2250"/>
                    </a:lnTo>
                    <a:close/>
                    <a:moveTo>
                      <a:pt x="6500" y="0"/>
                    </a:moveTo>
                    <a:lnTo>
                      <a:pt x="6500" y="4500"/>
                    </a:lnTo>
                    <a:lnTo>
                      <a:pt x="3750" y="4500"/>
                    </a:lnTo>
                    <a:lnTo>
                      <a:pt x="3750" y="2000"/>
                    </a:lnTo>
                    <a:lnTo>
                      <a:pt x="1250" y="2000"/>
                    </a:lnTo>
                    <a:lnTo>
                      <a:pt x="1250" y="0"/>
                    </a:lnTo>
                    <a:lnTo>
                      <a:pt x="6500" y="0"/>
                    </a:lnTo>
                    <a:close/>
                    <a:moveTo>
                      <a:pt x="4000" y="1750"/>
                    </a:moveTo>
                    <a:lnTo>
                      <a:pt x="5000" y="1750"/>
                    </a:lnTo>
                    <a:lnTo>
                      <a:pt x="5000" y="750"/>
                    </a:lnTo>
                    <a:lnTo>
                      <a:pt x="4000" y="750"/>
                    </a:lnTo>
                    <a:lnTo>
                      <a:pt x="4000" y="1750"/>
                    </a:lnTo>
                    <a:close/>
                    <a:moveTo>
                      <a:pt x="5250" y="1750"/>
                    </a:moveTo>
                    <a:lnTo>
                      <a:pt x="6250" y="1750"/>
                    </a:lnTo>
                    <a:lnTo>
                      <a:pt x="6250" y="750"/>
                    </a:lnTo>
                    <a:lnTo>
                      <a:pt x="5250" y="750"/>
                    </a:lnTo>
                    <a:lnTo>
                      <a:pt x="5250" y="1750"/>
                    </a:lnTo>
                    <a:close/>
                    <a:moveTo>
                      <a:pt x="6250" y="2000"/>
                    </a:moveTo>
                    <a:lnTo>
                      <a:pt x="5250" y="2000"/>
                    </a:lnTo>
                    <a:lnTo>
                      <a:pt x="5250" y="3001"/>
                    </a:lnTo>
                    <a:lnTo>
                      <a:pt x="6250" y="3000"/>
                    </a:lnTo>
                    <a:lnTo>
                      <a:pt x="6250" y="2000"/>
                    </a:lnTo>
                    <a:close/>
                    <a:moveTo>
                      <a:pt x="5000" y="2000"/>
                    </a:moveTo>
                    <a:lnTo>
                      <a:pt x="4000" y="2000"/>
                    </a:lnTo>
                    <a:lnTo>
                      <a:pt x="4000" y="3003"/>
                    </a:lnTo>
                    <a:lnTo>
                      <a:pt x="5000" y="3001"/>
                    </a:lnTo>
                    <a:lnTo>
                      <a:pt x="5000" y="2000"/>
                    </a:lnTo>
                    <a:close/>
                    <a:moveTo>
                      <a:pt x="6250" y="3250"/>
                    </a:moveTo>
                    <a:lnTo>
                      <a:pt x="5250" y="3250"/>
                    </a:lnTo>
                    <a:lnTo>
                      <a:pt x="5250" y="4250"/>
                    </a:lnTo>
                    <a:lnTo>
                      <a:pt x="6250" y="4250"/>
                    </a:lnTo>
                    <a:lnTo>
                      <a:pt x="6250" y="3250"/>
                    </a:lnTo>
                    <a:close/>
                    <a:moveTo>
                      <a:pt x="5000" y="3250"/>
                    </a:moveTo>
                    <a:lnTo>
                      <a:pt x="4000" y="3251"/>
                    </a:lnTo>
                    <a:lnTo>
                      <a:pt x="4000" y="4250"/>
                    </a:lnTo>
                    <a:lnTo>
                      <a:pt x="5000" y="4250"/>
                    </a:lnTo>
                    <a:lnTo>
                      <a:pt x="5000" y="3250"/>
                    </a:lnTo>
                    <a:close/>
                    <a:moveTo>
                      <a:pt x="2500" y="1750"/>
                    </a:moveTo>
                    <a:lnTo>
                      <a:pt x="2500" y="750"/>
                    </a:lnTo>
                    <a:lnTo>
                      <a:pt x="1500" y="750"/>
                    </a:lnTo>
                    <a:lnTo>
                      <a:pt x="1500" y="1750"/>
                    </a:lnTo>
                    <a:lnTo>
                      <a:pt x="2500" y="1750"/>
                    </a:lnTo>
                    <a:close/>
                    <a:moveTo>
                      <a:pt x="2750" y="750"/>
                    </a:moveTo>
                    <a:lnTo>
                      <a:pt x="2750" y="1750"/>
                    </a:lnTo>
                    <a:lnTo>
                      <a:pt x="3750" y="1750"/>
                    </a:lnTo>
                    <a:lnTo>
                      <a:pt x="3750" y="750"/>
                    </a:lnTo>
                    <a:lnTo>
                      <a:pt x="2750" y="750"/>
                    </a:lnTo>
                    <a:close/>
                    <a:moveTo>
                      <a:pt x="1500" y="500"/>
                    </a:moveTo>
                    <a:lnTo>
                      <a:pt x="6250" y="500"/>
                    </a:lnTo>
                    <a:lnTo>
                      <a:pt x="6250" y="250"/>
                    </a:lnTo>
                    <a:lnTo>
                      <a:pt x="1500" y="250"/>
                    </a:lnTo>
                    <a:lnTo>
                      <a:pt x="1500" y="500"/>
                    </a:lnTo>
                    <a:close/>
                    <a:moveTo>
                      <a:pt x="3121" y="4500"/>
                    </a:moveTo>
                    <a:lnTo>
                      <a:pt x="379" y="4500"/>
                    </a:lnTo>
                    <a:lnTo>
                      <a:pt x="250" y="4626"/>
                    </a:lnTo>
                    <a:lnTo>
                      <a:pt x="250" y="5124"/>
                    </a:lnTo>
                    <a:lnTo>
                      <a:pt x="379" y="5250"/>
                    </a:lnTo>
                    <a:lnTo>
                      <a:pt x="3121" y="5250"/>
                    </a:lnTo>
                    <a:lnTo>
                      <a:pt x="3250" y="5124"/>
                    </a:lnTo>
                    <a:lnTo>
                      <a:pt x="3250" y="4626"/>
                    </a:lnTo>
                    <a:lnTo>
                      <a:pt x="3121" y="4500"/>
                    </a:lnTo>
                    <a:close/>
                    <a:moveTo>
                      <a:pt x="3121" y="5500"/>
                    </a:moveTo>
                    <a:lnTo>
                      <a:pt x="379" y="5500"/>
                    </a:lnTo>
                    <a:lnTo>
                      <a:pt x="250" y="5626"/>
                    </a:lnTo>
                    <a:lnTo>
                      <a:pt x="250" y="6124"/>
                    </a:lnTo>
                    <a:lnTo>
                      <a:pt x="379" y="6250"/>
                    </a:lnTo>
                    <a:lnTo>
                      <a:pt x="3121" y="6250"/>
                    </a:lnTo>
                    <a:lnTo>
                      <a:pt x="3250" y="6124"/>
                    </a:lnTo>
                    <a:lnTo>
                      <a:pt x="3250" y="5626"/>
                    </a:lnTo>
                    <a:lnTo>
                      <a:pt x="3121" y="5500"/>
                    </a:lnTo>
                    <a:close/>
                    <a:moveTo>
                      <a:pt x="3130" y="3500"/>
                    </a:moveTo>
                    <a:lnTo>
                      <a:pt x="388" y="3500"/>
                    </a:lnTo>
                    <a:lnTo>
                      <a:pt x="259" y="3626"/>
                    </a:lnTo>
                    <a:lnTo>
                      <a:pt x="259" y="4124"/>
                    </a:lnTo>
                    <a:lnTo>
                      <a:pt x="388" y="4250"/>
                    </a:lnTo>
                    <a:lnTo>
                      <a:pt x="3130" y="4250"/>
                    </a:lnTo>
                    <a:lnTo>
                      <a:pt x="3259" y="4124"/>
                    </a:lnTo>
                    <a:lnTo>
                      <a:pt x="3259" y="3626"/>
                    </a:lnTo>
                    <a:lnTo>
                      <a:pt x="3130" y="3500"/>
                    </a:lnTo>
                    <a:close/>
                    <a:moveTo>
                      <a:pt x="3121" y="2500"/>
                    </a:moveTo>
                    <a:lnTo>
                      <a:pt x="379" y="2500"/>
                    </a:lnTo>
                    <a:lnTo>
                      <a:pt x="250" y="2626"/>
                    </a:lnTo>
                    <a:lnTo>
                      <a:pt x="250" y="3124"/>
                    </a:lnTo>
                    <a:lnTo>
                      <a:pt x="379" y="3250"/>
                    </a:lnTo>
                    <a:lnTo>
                      <a:pt x="3121" y="3250"/>
                    </a:lnTo>
                    <a:lnTo>
                      <a:pt x="3250" y="3124"/>
                    </a:lnTo>
                    <a:lnTo>
                      <a:pt x="3250" y="2626"/>
                    </a:lnTo>
                    <a:lnTo>
                      <a:pt x="3121" y="250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176" name="Group 175"/>
          <p:cNvGrpSpPr/>
          <p:nvPr>
            <p:custDataLst>
              <p:tags r:id="rId3"/>
            </p:custDataLst>
          </p:nvPr>
        </p:nvGrpSpPr>
        <p:grpSpPr>
          <a:xfrm>
            <a:off x="7911932" y="2291995"/>
            <a:ext cx="1111011" cy="288807"/>
            <a:chOff x="5288303" y="1332273"/>
            <a:chExt cx="2103678" cy="550220"/>
          </a:xfrm>
        </p:grpSpPr>
        <p:grpSp>
          <p:nvGrpSpPr>
            <p:cNvPr id="177" name="Group 176"/>
            <p:cNvGrpSpPr/>
            <p:nvPr>
              <p:custDataLst>
                <p:tags r:id="rId46"/>
              </p:custDataLst>
            </p:nvPr>
          </p:nvGrpSpPr>
          <p:grpSpPr>
            <a:xfrm>
              <a:off x="5288303" y="1332273"/>
              <a:ext cx="2103678" cy="550220"/>
              <a:chOff x="3470166" y="2137280"/>
              <a:chExt cx="1585225" cy="899611"/>
            </a:xfrm>
          </p:grpSpPr>
          <p:sp>
            <p:nvSpPr>
              <p:cNvPr id="181" name="Rectangle 180"/>
              <p:cNvSpPr/>
              <p:nvPr>
                <p:custDataLst>
                  <p:tags r:id="rId50"/>
                </p:custDataLst>
              </p:nvPr>
            </p:nvSpPr>
            <p:spPr bwMode="gray">
              <a:xfrm>
                <a:off x="3704296" y="2137280"/>
                <a:ext cx="1351095" cy="899611"/>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Experiment tracking</a:t>
                </a:r>
              </a:p>
            </p:txBody>
          </p:sp>
          <p:sp>
            <p:nvSpPr>
              <p:cNvPr id="182" name="Rectangle 181"/>
              <p:cNvSpPr/>
              <p:nvPr>
                <p:custDataLst>
                  <p:tags r:id="rId51"/>
                </p:custDataLst>
              </p:nvPr>
            </p:nvSpPr>
            <p:spPr bwMode="gray">
              <a:xfrm>
                <a:off x="3470166" y="2137280"/>
                <a:ext cx="234130" cy="899611"/>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grpSp>
          <p:nvGrpSpPr>
            <p:cNvPr id="178" name="Group 29"/>
            <p:cNvGrpSpPr>
              <a:grpSpLocks/>
            </p:cNvGrpSpPr>
            <p:nvPr>
              <p:custDataLst>
                <p:tags r:id="rId47"/>
              </p:custDataLst>
            </p:nvPr>
          </p:nvGrpSpPr>
          <p:grpSpPr bwMode="auto">
            <a:xfrm>
              <a:off x="5357779" y="1520302"/>
              <a:ext cx="266760" cy="331120"/>
              <a:chOff x="759" y="614"/>
              <a:chExt cx="601" cy="746"/>
            </a:xfrm>
          </p:grpSpPr>
          <p:sp>
            <p:nvSpPr>
              <p:cNvPr id="179" name="AutoShape 28"/>
              <p:cNvSpPr>
                <a:spLocks noChangeAspect="1" noChangeArrowheads="1" noTextEdit="1"/>
              </p:cNvSpPr>
              <p:nvPr>
                <p:custDataLst>
                  <p:tags r:id="rId48"/>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180" name="Freeform 30"/>
              <p:cNvSpPr>
                <a:spLocks noEditPoints="1"/>
              </p:cNvSpPr>
              <p:nvPr>
                <p:custDataLst>
                  <p:tags r:id="rId49"/>
                </p:custDataLst>
              </p:nvPr>
            </p:nvSpPr>
            <p:spPr bwMode="auto">
              <a:xfrm>
                <a:off x="759" y="614"/>
                <a:ext cx="442" cy="499"/>
              </a:xfrm>
              <a:custGeom>
                <a:avLst/>
                <a:gdLst>
                  <a:gd name="T0" fmla="*/ 1100 w 5750"/>
                  <a:gd name="T1" fmla="*/ 2849 h 6490"/>
                  <a:gd name="T2" fmla="*/ 2111 w 5750"/>
                  <a:gd name="T3" fmla="*/ 2729 h 6490"/>
                  <a:gd name="T4" fmla="*/ 3095 w 5750"/>
                  <a:gd name="T5" fmla="*/ 3513 h 6490"/>
                  <a:gd name="T6" fmla="*/ 4118 w 5750"/>
                  <a:gd name="T7" fmla="*/ 3138 h 6490"/>
                  <a:gd name="T8" fmla="*/ 5125 w 5750"/>
                  <a:gd name="T9" fmla="*/ 2228 h 6490"/>
                  <a:gd name="T10" fmla="*/ 4709 w 5750"/>
                  <a:gd name="T11" fmla="*/ 2606 h 6490"/>
                  <a:gd name="T12" fmla="*/ 3646 w 5750"/>
                  <a:gd name="T13" fmla="*/ 2883 h 6490"/>
                  <a:gd name="T14" fmla="*/ 2545 w 5750"/>
                  <a:gd name="T15" fmla="*/ 3224 h 6490"/>
                  <a:gd name="T16" fmla="*/ 1639 w 5750"/>
                  <a:gd name="T17" fmla="*/ 3396 h 6490"/>
                  <a:gd name="T18" fmla="*/ 625 w 5750"/>
                  <a:gd name="T19" fmla="*/ 3676 h 6490"/>
                  <a:gd name="T20" fmla="*/ 625 w 5750"/>
                  <a:gd name="T21" fmla="*/ 2281 h 6490"/>
                  <a:gd name="T22" fmla="*/ 1625 w 5750"/>
                  <a:gd name="T23" fmla="*/ 1449 h 6490"/>
                  <a:gd name="T24" fmla="*/ 2638 w 5750"/>
                  <a:gd name="T25" fmla="*/ 1585 h 6490"/>
                  <a:gd name="T26" fmla="*/ 3615 w 5750"/>
                  <a:gd name="T27" fmla="*/ 1439 h 6490"/>
                  <a:gd name="T28" fmla="*/ 4538 w 5750"/>
                  <a:gd name="T29" fmla="*/ 1411 h 6490"/>
                  <a:gd name="T30" fmla="*/ 5125 w 5750"/>
                  <a:gd name="T31" fmla="*/ 1095 h 6490"/>
                  <a:gd name="T32" fmla="*/ 3990 w 5750"/>
                  <a:gd name="T33" fmla="*/ 2168 h 6490"/>
                  <a:gd name="T34" fmla="*/ 3135 w 5750"/>
                  <a:gd name="T35" fmla="*/ 2436 h 6490"/>
                  <a:gd name="T36" fmla="*/ 2113 w 5750"/>
                  <a:gd name="T37" fmla="*/ 2290 h 6490"/>
                  <a:gd name="T38" fmla="*/ 1189 w 5750"/>
                  <a:gd name="T39" fmla="*/ 2238 h 6490"/>
                  <a:gd name="T40" fmla="*/ 625 w 5750"/>
                  <a:gd name="T41" fmla="*/ 2281 h 6490"/>
                  <a:gd name="T42" fmla="*/ 125 w 5750"/>
                  <a:gd name="T43" fmla="*/ 4250 h 6490"/>
                  <a:gd name="T44" fmla="*/ 0 w 5750"/>
                  <a:gd name="T45" fmla="*/ 250 h 6490"/>
                  <a:gd name="T46" fmla="*/ 5750 w 5750"/>
                  <a:gd name="T47" fmla="*/ 0 h 6490"/>
                  <a:gd name="T48" fmla="*/ 5625 w 5750"/>
                  <a:gd name="T49" fmla="*/ 250 h 6490"/>
                  <a:gd name="T50" fmla="*/ 5750 w 5750"/>
                  <a:gd name="T51" fmla="*/ 4250 h 6490"/>
                  <a:gd name="T52" fmla="*/ 3000 w 5750"/>
                  <a:gd name="T53" fmla="*/ 4500 h 6490"/>
                  <a:gd name="T54" fmla="*/ 4423 w 5750"/>
                  <a:gd name="T55" fmla="*/ 6260 h 6490"/>
                  <a:gd name="T56" fmla="*/ 2875 w 5750"/>
                  <a:gd name="T57" fmla="*/ 5885 h 6490"/>
                  <a:gd name="T58" fmla="*/ 1328 w 5750"/>
                  <a:gd name="T59" fmla="*/ 6260 h 6490"/>
                  <a:gd name="T60" fmla="*/ 2750 w 5750"/>
                  <a:gd name="T61" fmla="*/ 4500 h 6490"/>
                  <a:gd name="T62" fmla="*/ 0 w 5750"/>
                  <a:gd name="T63" fmla="*/ 4250 h 6490"/>
                  <a:gd name="T64" fmla="*/ 375 w 5750"/>
                  <a:gd name="T65" fmla="*/ 250 h 6490"/>
                  <a:gd name="T66" fmla="*/ 5375 w 5750"/>
                  <a:gd name="T67" fmla="*/ 4250 h 6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50" h="6490">
                    <a:moveTo>
                      <a:pt x="625" y="3324"/>
                    </a:moveTo>
                    <a:lnTo>
                      <a:pt x="1100" y="2849"/>
                    </a:lnTo>
                    <a:lnTo>
                      <a:pt x="1611" y="3104"/>
                    </a:lnTo>
                    <a:lnTo>
                      <a:pt x="2111" y="2729"/>
                    </a:lnTo>
                    <a:lnTo>
                      <a:pt x="2705" y="3026"/>
                    </a:lnTo>
                    <a:lnTo>
                      <a:pt x="3095" y="3513"/>
                    </a:lnTo>
                    <a:lnTo>
                      <a:pt x="3604" y="2368"/>
                    </a:lnTo>
                    <a:lnTo>
                      <a:pt x="4118" y="3138"/>
                    </a:lnTo>
                    <a:lnTo>
                      <a:pt x="4541" y="2394"/>
                    </a:lnTo>
                    <a:lnTo>
                      <a:pt x="5125" y="2228"/>
                    </a:lnTo>
                    <a:lnTo>
                      <a:pt x="5125" y="2488"/>
                    </a:lnTo>
                    <a:lnTo>
                      <a:pt x="4709" y="2606"/>
                    </a:lnTo>
                    <a:lnTo>
                      <a:pt x="4133" y="3613"/>
                    </a:lnTo>
                    <a:lnTo>
                      <a:pt x="3646" y="2883"/>
                    </a:lnTo>
                    <a:lnTo>
                      <a:pt x="3156" y="3988"/>
                    </a:lnTo>
                    <a:lnTo>
                      <a:pt x="2545" y="3224"/>
                    </a:lnTo>
                    <a:lnTo>
                      <a:pt x="2139" y="3021"/>
                    </a:lnTo>
                    <a:lnTo>
                      <a:pt x="1639" y="3396"/>
                    </a:lnTo>
                    <a:lnTo>
                      <a:pt x="1150" y="3151"/>
                    </a:lnTo>
                    <a:lnTo>
                      <a:pt x="625" y="3676"/>
                    </a:lnTo>
                    <a:lnTo>
                      <a:pt x="625" y="3324"/>
                    </a:lnTo>
                    <a:close/>
                    <a:moveTo>
                      <a:pt x="625" y="2281"/>
                    </a:moveTo>
                    <a:lnTo>
                      <a:pt x="1034" y="2040"/>
                    </a:lnTo>
                    <a:lnTo>
                      <a:pt x="1625" y="1449"/>
                    </a:lnTo>
                    <a:lnTo>
                      <a:pt x="2138" y="1960"/>
                    </a:lnTo>
                    <a:lnTo>
                      <a:pt x="2638" y="1585"/>
                    </a:lnTo>
                    <a:lnTo>
                      <a:pt x="3115" y="2064"/>
                    </a:lnTo>
                    <a:lnTo>
                      <a:pt x="3615" y="1439"/>
                    </a:lnTo>
                    <a:lnTo>
                      <a:pt x="4010" y="1833"/>
                    </a:lnTo>
                    <a:lnTo>
                      <a:pt x="4538" y="1411"/>
                    </a:lnTo>
                    <a:lnTo>
                      <a:pt x="5125" y="705"/>
                    </a:lnTo>
                    <a:lnTo>
                      <a:pt x="5125" y="1095"/>
                    </a:lnTo>
                    <a:lnTo>
                      <a:pt x="4713" y="1589"/>
                    </a:lnTo>
                    <a:lnTo>
                      <a:pt x="3990" y="2168"/>
                    </a:lnTo>
                    <a:lnTo>
                      <a:pt x="3635" y="1811"/>
                    </a:lnTo>
                    <a:lnTo>
                      <a:pt x="3135" y="2436"/>
                    </a:lnTo>
                    <a:lnTo>
                      <a:pt x="2613" y="1915"/>
                    </a:lnTo>
                    <a:lnTo>
                      <a:pt x="2113" y="2290"/>
                    </a:lnTo>
                    <a:lnTo>
                      <a:pt x="1625" y="1801"/>
                    </a:lnTo>
                    <a:lnTo>
                      <a:pt x="1189" y="2238"/>
                    </a:lnTo>
                    <a:lnTo>
                      <a:pt x="625" y="2571"/>
                    </a:lnTo>
                    <a:lnTo>
                      <a:pt x="625" y="2281"/>
                    </a:lnTo>
                    <a:close/>
                    <a:moveTo>
                      <a:pt x="0" y="4250"/>
                    </a:moveTo>
                    <a:lnTo>
                      <a:pt x="125" y="4250"/>
                    </a:lnTo>
                    <a:lnTo>
                      <a:pt x="125" y="250"/>
                    </a:lnTo>
                    <a:lnTo>
                      <a:pt x="0" y="250"/>
                    </a:lnTo>
                    <a:lnTo>
                      <a:pt x="0" y="0"/>
                    </a:lnTo>
                    <a:lnTo>
                      <a:pt x="5750" y="0"/>
                    </a:lnTo>
                    <a:lnTo>
                      <a:pt x="5750" y="250"/>
                    </a:lnTo>
                    <a:lnTo>
                      <a:pt x="5625" y="250"/>
                    </a:lnTo>
                    <a:lnTo>
                      <a:pt x="5625" y="4250"/>
                    </a:lnTo>
                    <a:lnTo>
                      <a:pt x="5750" y="4250"/>
                    </a:lnTo>
                    <a:lnTo>
                      <a:pt x="5750" y="4500"/>
                    </a:lnTo>
                    <a:lnTo>
                      <a:pt x="3000" y="4500"/>
                    </a:lnTo>
                    <a:lnTo>
                      <a:pt x="3000" y="5668"/>
                    </a:lnTo>
                    <a:lnTo>
                      <a:pt x="4423" y="6260"/>
                    </a:lnTo>
                    <a:lnTo>
                      <a:pt x="4328" y="6490"/>
                    </a:lnTo>
                    <a:lnTo>
                      <a:pt x="2875" y="5885"/>
                    </a:lnTo>
                    <a:lnTo>
                      <a:pt x="1423" y="6490"/>
                    </a:lnTo>
                    <a:lnTo>
                      <a:pt x="1328" y="6260"/>
                    </a:lnTo>
                    <a:lnTo>
                      <a:pt x="2750" y="5668"/>
                    </a:lnTo>
                    <a:lnTo>
                      <a:pt x="2750" y="4500"/>
                    </a:lnTo>
                    <a:lnTo>
                      <a:pt x="0" y="4500"/>
                    </a:lnTo>
                    <a:lnTo>
                      <a:pt x="0" y="4250"/>
                    </a:lnTo>
                    <a:close/>
                    <a:moveTo>
                      <a:pt x="5375" y="250"/>
                    </a:moveTo>
                    <a:lnTo>
                      <a:pt x="375" y="250"/>
                    </a:lnTo>
                    <a:lnTo>
                      <a:pt x="375" y="4250"/>
                    </a:lnTo>
                    <a:lnTo>
                      <a:pt x="5375" y="4250"/>
                    </a:lnTo>
                    <a:lnTo>
                      <a:pt x="5375"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2" name="Group 1">
            <a:extLst>
              <a:ext uri="{FF2B5EF4-FFF2-40B4-BE49-F238E27FC236}">
                <a16:creationId xmlns:a16="http://schemas.microsoft.com/office/drawing/2014/main" id="{DE9252A7-E1A4-4FFF-92CC-BF17DFF6A5DA}"/>
              </a:ext>
            </a:extLst>
          </p:cNvPr>
          <p:cNvGrpSpPr/>
          <p:nvPr/>
        </p:nvGrpSpPr>
        <p:grpSpPr>
          <a:xfrm>
            <a:off x="6231163" y="5126809"/>
            <a:ext cx="1093818" cy="288810"/>
            <a:chOff x="4847573" y="4442401"/>
            <a:chExt cx="1093818" cy="288810"/>
          </a:xfrm>
        </p:grpSpPr>
        <p:grpSp>
          <p:nvGrpSpPr>
            <p:cNvPr id="184" name="Group 183"/>
            <p:cNvGrpSpPr/>
            <p:nvPr>
              <p:custDataLst>
                <p:tags r:id="rId39"/>
              </p:custDataLst>
            </p:nvPr>
          </p:nvGrpSpPr>
          <p:grpSpPr>
            <a:xfrm>
              <a:off x="4860273" y="4442401"/>
              <a:ext cx="1081118" cy="288810"/>
              <a:chOff x="3512821" y="2137271"/>
              <a:chExt cx="1542572" cy="899620"/>
            </a:xfrm>
          </p:grpSpPr>
          <p:sp>
            <p:nvSpPr>
              <p:cNvPr id="189" name="Rectangle 188"/>
              <p:cNvSpPr/>
              <p:nvPr>
                <p:custDataLst>
                  <p:tags r:id="rId44"/>
                </p:custDataLst>
              </p:nvPr>
            </p:nvSpPr>
            <p:spPr bwMode="gray">
              <a:xfrm>
                <a:off x="3704297" y="2137280"/>
                <a:ext cx="1351096" cy="899611"/>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Model training</a:t>
                </a:r>
              </a:p>
            </p:txBody>
          </p:sp>
          <p:sp>
            <p:nvSpPr>
              <p:cNvPr id="190" name="Rectangle 189"/>
              <p:cNvSpPr/>
              <p:nvPr>
                <p:custDataLst>
                  <p:tags r:id="rId45"/>
                </p:custDataLst>
              </p:nvPr>
            </p:nvSpPr>
            <p:spPr bwMode="gray">
              <a:xfrm>
                <a:off x="3512821" y="2137271"/>
                <a:ext cx="234130" cy="899614"/>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grpSp>
          <p:nvGrpSpPr>
            <p:cNvPr id="185" name="Group 24"/>
            <p:cNvGrpSpPr>
              <a:grpSpLocks/>
            </p:cNvGrpSpPr>
            <p:nvPr>
              <p:custDataLst>
                <p:tags r:id="rId40"/>
              </p:custDataLst>
            </p:nvPr>
          </p:nvGrpSpPr>
          <p:grpSpPr bwMode="auto">
            <a:xfrm>
              <a:off x="4847573" y="4483785"/>
              <a:ext cx="154714" cy="231116"/>
              <a:chOff x="672" y="368"/>
              <a:chExt cx="660" cy="992"/>
            </a:xfrm>
          </p:grpSpPr>
          <p:sp>
            <p:nvSpPr>
              <p:cNvPr id="186" name="AutoShape 23"/>
              <p:cNvSpPr>
                <a:spLocks noChangeAspect="1" noChangeArrowheads="1" noTextEdit="1"/>
              </p:cNvSpPr>
              <p:nvPr>
                <p:custDataLst>
                  <p:tags r:id="rId41"/>
                </p:custDataLst>
              </p:nvPr>
            </p:nvSpPr>
            <p:spPr bwMode="auto">
              <a:xfrm>
                <a:off x="672" y="368"/>
                <a:ext cx="560" cy="992"/>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187" name="Freeform 25"/>
              <p:cNvSpPr>
                <a:spLocks noEditPoints="1"/>
              </p:cNvSpPr>
              <p:nvPr>
                <p:custDataLst>
                  <p:tags r:id="rId42"/>
                </p:custDataLst>
              </p:nvPr>
            </p:nvSpPr>
            <p:spPr bwMode="auto">
              <a:xfrm>
                <a:off x="1099" y="578"/>
                <a:ext cx="233" cy="228"/>
              </a:xfrm>
              <a:custGeom>
                <a:avLst/>
                <a:gdLst>
                  <a:gd name="T0" fmla="*/ 2176 w 3030"/>
                  <a:gd name="T1" fmla="*/ 1982 h 2958"/>
                  <a:gd name="T2" fmla="*/ 2360 w 3030"/>
                  <a:gd name="T3" fmla="*/ 1822 h 2958"/>
                  <a:gd name="T4" fmla="*/ 2763 w 3030"/>
                  <a:gd name="T5" fmla="*/ 1635 h 2958"/>
                  <a:gd name="T6" fmla="*/ 2419 w 3030"/>
                  <a:gd name="T7" fmla="*/ 1357 h 2958"/>
                  <a:gd name="T8" fmla="*/ 2314 w 3030"/>
                  <a:gd name="T9" fmla="*/ 1252 h 2958"/>
                  <a:gd name="T10" fmla="*/ 2238 w 3030"/>
                  <a:gd name="T11" fmla="*/ 1070 h 2958"/>
                  <a:gd name="T12" fmla="*/ 2234 w 3030"/>
                  <a:gd name="T13" fmla="*/ 918 h 2958"/>
                  <a:gd name="T14" fmla="*/ 2274 w 3030"/>
                  <a:gd name="T15" fmla="*/ 477 h 2958"/>
                  <a:gd name="T16" fmla="*/ 1860 w 3030"/>
                  <a:gd name="T17" fmla="*/ 635 h 2958"/>
                  <a:gd name="T18" fmla="*/ 1620 w 3030"/>
                  <a:gd name="T19" fmla="*/ 655 h 2958"/>
                  <a:gd name="T20" fmla="*/ 1389 w 3030"/>
                  <a:gd name="T21" fmla="*/ 575 h 2958"/>
                  <a:gd name="T22" fmla="*/ 1025 w 3030"/>
                  <a:gd name="T23" fmla="*/ 320 h 2958"/>
                  <a:gd name="T24" fmla="*/ 958 w 3030"/>
                  <a:gd name="T25" fmla="*/ 758 h 2958"/>
                  <a:gd name="T26" fmla="*/ 854 w 3030"/>
                  <a:gd name="T27" fmla="*/ 977 h 2958"/>
                  <a:gd name="T28" fmla="*/ 670 w 3030"/>
                  <a:gd name="T29" fmla="*/ 1137 h 2958"/>
                  <a:gd name="T30" fmla="*/ 268 w 3030"/>
                  <a:gd name="T31" fmla="*/ 1323 h 2958"/>
                  <a:gd name="T32" fmla="*/ 613 w 3030"/>
                  <a:gd name="T33" fmla="*/ 1602 h 2958"/>
                  <a:gd name="T34" fmla="*/ 749 w 3030"/>
                  <a:gd name="T35" fmla="*/ 1800 h 2958"/>
                  <a:gd name="T36" fmla="*/ 796 w 3030"/>
                  <a:gd name="T37" fmla="*/ 2040 h 2958"/>
                  <a:gd name="T38" fmla="*/ 756 w 3030"/>
                  <a:gd name="T39" fmla="*/ 2482 h 2958"/>
                  <a:gd name="T40" fmla="*/ 1170 w 3030"/>
                  <a:gd name="T41" fmla="*/ 2323 h 2958"/>
                  <a:gd name="T42" fmla="*/ 1409 w 3030"/>
                  <a:gd name="T43" fmla="*/ 2303 h 2958"/>
                  <a:gd name="T44" fmla="*/ 1641 w 3030"/>
                  <a:gd name="T45" fmla="*/ 2383 h 2958"/>
                  <a:gd name="T46" fmla="*/ 2005 w 3030"/>
                  <a:gd name="T47" fmla="*/ 2638 h 2958"/>
                  <a:gd name="T48" fmla="*/ 2073 w 3030"/>
                  <a:gd name="T49" fmla="*/ 2199 h 2958"/>
                  <a:gd name="T50" fmla="*/ 2324 w 3030"/>
                  <a:gd name="T51" fmla="*/ 2194 h 2958"/>
                  <a:gd name="T52" fmla="*/ 2238 w 3030"/>
                  <a:gd name="T53" fmla="*/ 2804 h 2958"/>
                  <a:gd name="T54" fmla="*/ 1961 w 3030"/>
                  <a:gd name="T55" fmla="*/ 2920 h 2958"/>
                  <a:gd name="T56" fmla="*/ 1461 w 3030"/>
                  <a:gd name="T57" fmla="*/ 2557 h 2958"/>
                  <a:gd name="T58" fmla="*/ 1300 w 3030"/>
                  <a:gd name="T59" fmla="*/ 2537 h 2958"/>
                  <a:gd name="T60" fmla="*/ 729 w 3030"/>
                  <a:gd name="T61" fmla="*/ 2767 h 2958"/>
                  <a:gd name="T62" fmla="*/ 490 w 3030"/>
                  <a:gd name="T63" fmla="*/ 2587 h 2958"/>
                  <a:gd name="T64" fmla="*/ 554 w 3030"/>
                  <a:gd name="T65" fmla="*/ 1972 h 2958"/>
                  <a:gd name="T66" fmla="*/ 491 w 3030"/>
                  <a:gd name="T67" fmla="*/ 1823 h 2958"/>
                  <a:gd name="T68" fmla="*/ 6 w 3030"/>
                  <a:gd name="T69" fmla="*/ 1443 h 2958"/>
                  <a:gd name="T70" fmla="*/ 43 w 3030"/>
                  <a:gd name="T71" fmla="*/ 1145 h 2958"/>
                  <a:gd name="T72" fmla="*/ 608 w 3030"/>
                  <a:gd name="T73" fmla="*/ 893 h 2958"/>
                  <a:gd name="T74" fmla="*/ 706 w 3030"/>
                  <a:gd name="T75" fmla="*/ 764 h 2958"/>
                  <a:gd name="T76" fmla="*/ 794 w 3030"/>
                  <a:gd name="T77" fmla="*/ 154 h 2958"/>
                  <a:gd name="T78" fmla="*/ 1069 w 3030"/>
                  <a:gd name="T79" fmla="*/ 37 h 2958"/>
                  <a:gd name="T80" fmla="*/ 1569 w 3030"/>
                  <a:gd name="T81" fmla="*/ 402 h 2958"/>
                  <a:gd name="T82" fmla="*/ 1730 w 3030"/>
                  <a:gd name="T83" fmla="*/ 422 h 2958"/>
                  <a:gd name="T84" fmla="*/ 2301 w 3030"/>
                  <a:gd name="T85" fmla="*/ 192 h 2958"/>
                  <a:gd name="T86" fmla="*/ 2540 w 3030"/>
                  <a:gd name="T87" fmla="*/ 372 h 2958"/>
                  <a:gd name="T88" fmla="*/ 2476 w 3030"/>
                  <a:gd name="T89" fmla="*/ 987 h 2958"/>
                  <a:gd name="T90" fmla="*/ 2539 w 3030"/>
                  <a:gd name="T91" fmla="*/ 1135 h 2958"/>
                  <a:gd name="T92" fmla="*/ 3024 w 3030"/>
                  <a:gd name="T93" fmla="*/ 1515 h 2958"/>
                  <a:gd name="T94" fmla="*/ 2988 w 3030"/>
                  <a:gd name="T95" fmla="*/ 1813 h 2958"/>
                  <a:gd name="T96" fmla="*/ 2423 w 3030"/>
                  <a:gd name="T97" fmla="*/ 2065 h 2958"/>
                  <a:gd name="T98" fmla="*/ 2324 w 3030"/>
                  <a:gd name="T99" fmla="*/ 2194 h 2958"/>
                  <a:gd name="T100" fmla="*/ 1958 w 3030"/>
                  <a:gd name="T101" fmla="*/ 1037 h 2958"/>
                  <a:gd name="T102" fmla="*/ 1958 w 3030"/>
                  <a:gd name="T103" fmla="*/ 1922 h 2958"/>
                  <a:gd name="T104" fmla="*/ 1073 w 3030"/>
                  <a:gd name="T105" fmla="*/ 1922 h 2958"/>
                  <a:gd name="T106" fmla="*/ 1073 w 3030"/>
                  <a:gd name="T107" fmla="*/ 1037 h 2958"/>
                  <a:gd name="T108" fmla="*/ 1780 w 3030"/>
                  <a:gd name="T109" fmla="*/ 1214 h 2958"/>
                  <a:gd name="T110" fmla="*/ 1250 w 3030"/>
                  <a:gd name="T111" fmla="*/ 1214 h 2958"/>
                  <a:gd name="T112" fmla="*/ 1250 w 3030"/>
                  <a:gd name="T113" fmla="*/ 1744 h 2958"/>
                  <a:gd name="T114" fmla="*/ 1780 w 3030"/>
                  <a:gd name="T115" fmla="*/ 1744 h 2958"/>
                  <a:gd name="T116" fmla="*/ 1780 w 3030"/>
                  <a:gd name="T117" fmla="*/ 1214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30" h="2958">
                    <a:moveTo>
                      <a:pt x="2113" y="2055"/>
                    </a:moveTo>
                    <a:cubicBezTo>
                      <a:pt x="2135" y="2033"/>
                      <a:pt x="2156" y="2008"/>
                      <a:pt x="2176" y="1982"/>
                    </a:cubicBezTo>
                    <a:cubicBezTo>
                      <a:pt x="2195" y="1955"/>
                      <a:pt x="2214" y="1929"/>
                      <a:pt x="2231" y="1900"/>
                    </a:cubicBezTo>
                    <a:cubicBezTo>
                      <a:pt x="2258" y="1855"/>
                      <a:pt x="2310" y="1828"/>
                      <a:pt x="2360" y="1822"/>
                    </a:cubicBezTo>
                    <a:lnTo>
                      <a:pt x="2735" y="1773"/>
                    </a:lnTo>
                    <a:cubicBezTo>
                      <a:pt x="2749" y="1770"/>
                      <a:pt x="2760" y="1653"/>
                      <a:pt x="2763" y="1635"/>
                    </a:cubicBezTo>
                    <a:cubicBezTo>
                      <a:pt x="2765" y="1619"/>
                      <a:pt x="2778" y="1504"/>
                      <a:pt x="2774" y="1498"/>
                    </a:cubicBezTo>
                    <a:cubicBezTo>
                      <a:pt x="2771" y="1493"/>
                      <a:pt x="2453" y="1370"/>
                      <a:pt x="2419" y="1357"/>
                    </a:cubicBezTo>
                    <a:cubicBezTo>
                      <a:pt x="2401" y="1350"/>
                      <a:pt x="2385" y="1340"/>
                      <a:pt x="2370" y="1329"/>
                    </a:cubicBezTo>
                    <a:cubicBezTo>
                      <a:pt x="2355" y="1329"/>
                      <a:pt x="2319" y="1273"/>
                      <a:pt x="2314" y="1252"/>
                    </a:cubicBezTo>
                    <a:cubicBezTo>
                      <a:pt x="2304" y="1219"/>
                      <a:pt x="2294" y="1188"/>
                      <a:pt x="2281" y="1158"/>
                    </a:cubicBezTo>
                    <a:cubicBezTo>
                      <a:pt x="2268" y="1128"/>
                      <a:pt x="2254" y="1098"/>
                      <a:pt x="2238" y="1070"/>
                    </a:cubicBezTo>
                    <a:cubicBezTo>
                      <a:pt x="2223" y="1043"/>
                      <a:pt x="2218" y="1010"/>
                      <a:pt x="2220" y="979"/>
                    </a:cubicBezTo>
                    <a:cubicBezTo>
                      <a:pt x="2221" y="963"/>
                      <a:pt x="2234" y="922"/>
                      <a:pt x="2234" y="918"/>
                    </a:cubicBezTo>
                    <a:cubicBezTo>
                      <a:pt x="2249" y="884"/>
                      <a:pt x="2381" y="570"/>
                      <a:pt x="2380" y="564"/>
                    </a:cubicBezTo>
                    <a:cubicBezTo>
                      <a:pt x="2378" y="558"/>
                      <a:pt x="2286" y="485"/>
                      <a:pt x="2274" y="477"/>
                    </a:cubicBezTo>
                    <a:cubicBezTo>
                      <a:pt x="2238" y="449"/>
                      <a:pt x="2201" y="424"/>
                      <a:pt x="2165" y="400"/>
                    </a:cubicBezTo>
                    <a:cubicBezTo>
                      <a:pt x="2154" y="393"/>
                      <a:pt x="1891" y="612"/>
                      <a:pt x="1860" y="635"/>
                    </a:cubicBezTo>
                    <a:cubicBezTo>
                      <a:pt x="1823" y="667"/>
                      <a:pt x="1765" y="685"/>
                      <a:pt x="1718" y="674"/>
                    </a:cubicBezTo>
                    <a:cubicBezTo>
                      <a:pt x="1685" y="665"/>
                      <a:pt x="1653" y="659"/>
                      <a:pt x="1620" y="655"/>
                    </a:cubicBezTo>
                    <a:cubicBezTo>
                      <a:pt x="1588" y="652"/>
                      <a:pt x="1555" y="649"/>
                      <a:pt x="1523" y="649"/>
                    </a:cubicBezTo>
                    <a:cubicBezTo>
                      <a:pt x="1464" y="642"/>
                      <a:pt x="1425" y="623"/>
                      <a:pt x="1389" y="575"/>
                    </a:cubicBezTo>
                    <a:cubicBezTo>
                      <a:pt x="1338" y="509"/>
                      <a:pt x="1141" y="247"/>
                      <a:pt x="1150" y="274"/>
                    </a:cubicBezTo>
                    <a:cubicBezTo>
                      <a:pt x="1104" y="289"/>
                      <a:pt x="1063" y="305"/>
                      <a:pt x="1025" y="320"/>
                    </a:cubicBezTo>
                    <a:cubicBezTo>
                      <a:pt x="988" y="337"/>
                      <a:pt x="948" y="355"/>
                      <a:pt x="905" y="377"/>
                    </a:cubicBezTo>
                    <a:cubicBezTo>
                      <a:pt x="894" y="383"/>
                      <a:pt x="951" y="720"/>
                      <a:pt x="958" y="758"/>
                    </a:cubicBezTo>
                    <a:cubicBezTo>
                      <a:pt x="965" y="808"/>
                      <a:pt x="954" y="865"/>
                      <a:pt x="918" y="903"/>
                    </a:cubicBezTo>
                    <a:cubicBezTo>
                      <a:pt x="895" y="925"/>
                      <a:pt x="874" y="950"/>
                      <a:pt x="854" y="977"/>
                    </a:cubicBezTo>
                    <a:cubicBezTo>
                      <a:pt x="835" y="1003"/>
                      <a:pt x="816" y="1029"/>
                      <a:pt x="799" y="1058"/>
                    </a:cubicBezTo>
                    <a:cubicBezTo>
                      <a:pt x="774" y="1102"/>
                      <a:pt x="719" y="1130"/>
                      <a:pt x="670" y="1137"/>
                    </a:cubicBezTo>
                    <a:lnTo>
                      <a:pt x="295" y="1185"/>
                    </a:lnTo>
                    <a:cubicBezTo>
                      <a:pt x="281" y="1188"/>
                      <a:pt x="270" y="1305"/>
                      <a:pt x="268" y="1323"/>
                    </a:cubicBezTo>
                    <a:cubicBezTo>
                      <a:pt x="265" y="1340"/>
                      <a:pt x="248" y="1458"/>
                      <a:pt x="261" y="1464"/>
                    </a:cubicBezTo>
                    <a:lnTo>
                      <a:pt x="613" y="1602"/>
                    </a:lnTo>
                    <a:cubicBezTo>
                      <a:pt x="660" y="1620"/>
                      <a:pt x="703" y="1655"/>
                      <a:pt x="716" y="1707"/>
                    </a:cubicBezTo>
                    <a:cubicBezTo>
                      <a:pt x="720" y="1719"/>
                      <a:pt x="749" y="1798"/>
                      <a:pt x="749" y="1800"/>
                    </a:cubicBezTo>
                    <a:cubicBezTo>
                      <a:pt x="774" y="1859"/>
                      <a:pt x="815" y="1912"/>
                      <a:pt x="810" y="1979"/>
                    </a:cubicBezTo>
                    <a:cubicBezTo>
                      <a:pt x="809" y="1999"/>
                      <a:pt x="804" y="2020"/>
                      <a:pt x="796" y="2040"/>
                    </a:cubicBezTo>
                    <a:cubicBezTo>
                      <a:pt x="781" y="2075"/>
                      <a:pt x="644" y="2389"/>
                      <a:pt x="654" y="2398"/>
                    </a:cubicBezTo>
                    <a:cubicBezTo>
                      <a:pt x="689" y="2429"/>
                      <a:pt x="723" y="2457"/>
                      <a:pt x="756" y="2482"/>
                    </a:cubicBezTo>
                    <a:cubicBezTo>
                      <a:pt x="793" y="2509"/>
                      <a:pt x="829" y="2534"/>
                      <a:pt x="865" y="2558"/>
                    </a:cubicBezTo>
                    <a:cubicBezTo>
                      <a:pt x="876" y="2565"/>
                      <a:pt x="1139" y="2347"/>
                      <a:pt x="1170" y="2323"/>
                    </a:cubicBezTo>
                    <a:cubicBezTo>
                      <a:pt x="1209" y="2292"/>
                      <a:pt x="1264" y="2273"/>
                      <a:pt x="1313" y="2284"/>
                    </a:cubicBezTo>
                    <a:cubicBezTo>
                      <a:pt x="1345" y="2293"/>
                      <a:pt x="1378" y="2299"/>
                      <a:pt x="1409" y="2303"/>
                    </a:cubicBezTo>
                    <a:cubicBezTo>
                      <a:pt x="1443" y="2307"/>
                      <a:pt x="1475" y="2309"/>
                      <a:pt x="1508" y="2309"/>
                    </a:cubicBezTo>
                    <a:cubicBezTo>
                      <a:pt x="1560" y="2310"/>
                      <a:pt x="1610" y="2342"/>
                      <a:pt x="1641" y="2383"/>
                    </a:cubicBezTo>
                    <a:cubicBezTo>
                      <a:pt x="1664" y="2412"/>
                      <a:pt x="1869" y="2683"/>
                      <a:pt x="1875" y="2685"/>
                    </a:cubicBezTo>
                    <a:cubicBezTo>
                      <a:pt x="1874" y="2690"/>
                      <a:pt x="1990" y="2644"/>
                      <a:pt x="2005" y="2638"/>
                    </a:cubicBezTo>
                    <a:cubicBezTo>
                      <a:pt x="2020" y="2632"/>
                      <a:pt x="2125" y="2585"/>
                      <a:pt x="2129" y="2578"/>
                    </a:cubicBezTo>
                    <a:cubicBezTo>
                      <a:pt x="2131" y="2574"/>
                      <a:pt x="2078" y="2235"/>
                      <a:pt x="2073" y="2199"/>
                    </a:cubicBezTo>
                    <a:cubicBezTo>
                      <a:pt x="2065" y="2150"/>
                      <a:pt x="2078" y="2093"/>
                      <a:pt x="2113" y="2055"/>
                    </a:cubicBezTo>
                    <a:close/>
                    <a:moveTo>
                      <a:pt x="2324" y="2194"/>
                    </a:moveTo>
                    <a:lnTo>
                      <a:pt x="2376" y="2535"/>
                    </a:lnTo>
                    <a:cubicBezTo>
                      <a:pt x="2393" y="2647"/>
                      <a:pt x="2336" y="2753"/>
                      <a:pt x="2238" y="2804"/>
                    </a:cubicBezTo>
                    <a:cubicBezTo>
                      <a:pt x="2193" y="2827"/>
                      <a:pt x="2149" y="2848"/>
                      <a:pt x="2101" y="2868"/>
                    </a:cubicBezTo>
                    <a:cubicBezTo>
                      <a:pt x="2053" y="2888"/>
                      <a:pt x="2006" y="2905"/>
                      <a:pt x="1961" y="2920"/>
                    </a:cubicBezTo>
                    <a:cubicBezTo>
                      <a:pt x="1855" y="2958"/>
                      <a:pt x="1741" y="2923"/>
                      <a:pt x="1673" y="2834"/>
                    </a:cubicBezTo>
                    <a:lnTo>
                      <a:pt x="1461" y="2557"/>
                    </a:lnTo>
                    <a:cubicBezTo>
                      <a:pt x="1434" y="2555"/>
                      <a:pt x="1405" y="2553"/>
                      <a:pt x="1378" y="2550"/>
                    </a:cubicBezTo>
                    <a:cubicBezTo>
                      <a:pt x="1351" y="2547"/>
                      <a:pt x="1326" y="2542"/>
                      <a:pt x="1300" y="2537"/>
                    </a:cubicBezTo>
                    <a:lnTo>
                      <a:pt x="1030" y="2753"/>
                    </a:lnTo>
                    <a:cubicBezTo>
                      <a:pt x="943" y="2823"/>
                      <a:pt x="823" y="2828"/>
                      <a:pt x="729" y="2767"/>
                    </a:cubicBezTo>
                    <a:cubicBezTo>
                      <a:pt x="684" y="2738"/>
                      <a:pt x="644" y="2709"/>
                      <a:pt x="606" y="2682"/>
                    </a:cubicBezTo>
                    <a:cubicBezTo>
                      <a:pt x="565" y="2650"/>
                      <a:pt x="528" y="2619"/>
                      <a:pt x="490" y="2587"/>
                    </a:cubicBezTo>
                    <a:cubicBezTo>
                      <a:pt x="405" y="2513"/>
                      <a:pt x="378" y="2397"/>
                      <a:pt x="421" y="2293"/>
                    </a:cubicBezTo>
                    <a:lnTo>
                      <a:pt x="554" y="1972"/>
                    </a:lnTo>
                    <a:cubicBezTo>
                      <a:pt x="541" y="1947"/>
                      <a:pt x="530" y="1922"/>
                      <a:pt x="519" y="1895"/>
                    </a:cubicBezTo>
                    <a:cubicBezTo>
                      <a:pt x="518" y="1897"/>
                      <a:pt x="493" y="1829"/>
                      <a:pt x="491" y="1823"/>
                    </a:cubicBezTo>
                    <a:lnTo>
                      <a:pt x="170" y="1697"/>
                    </a:lnTo>
                    <a:cubicBezTo>
                      <a:pt x="65" y="1655"/>
                      <a:pt x="0" y="1554"/>
                      <a:pt x="6" y="1443"/>
                    </a:cubicBezTo>
                    <a:cubicBezTo>
                      <a:pt x="9" y="1389"/>
                      <a:pt x="14" y="1339"/>
                      <a:pt x="19" y="1293"/>
                    </a:cubicBezTo>
                    <a:cubicBezTo>
                      <a:pt x="25" y="1244"/>
                      <a:pt x="34" y="1195"/>
                      <a:pt x="43" y="1145"/>
                    </a:cubicBezTo>
                    <a:cubicBezTo>
                      <a:pt x="65" y="1035"/>
                      <a:pt x="153" y="953"/>
                      <a:pt x="263" y="939"/>
                    </a:cubicBezTo>
                    <a:lnTo>
                      <a:pt x="608" y="893"/>
                    </a:lnTo>
                    <a:cubicBezTo>
                      <a:pt x="623" y="870"/>
                      <a:pt x="639" y="848"/>
                      <a:pt x="656" y="825"/>
                    </a:cubicBezTo>
                    <a:cubicBezTo>
                      <a:pt x="671" y="804"/>
                      <a:pt x="689" y="784"/>
                      <a:pt x="706" y="764"/>
                    </a:cubicBezTo>
                    <a:lnTo>
                      <a:pt x="654" y="423"/>
                    </a:lnTo>
                    <a:cubicBezTo>
                      <a:pt x="638" y="312"/>
                      <a:pt x="694" y="204"/>
                      <a:pt x="794" y="154"/>
                    </a:cubicBezTo>
                    <a:cubicBezTo>
                      <a:pt x="838" y="132"/>
                      <a:pt x="881" y="110"/>
                      <a:pt x="929" y="90"/>
                    </a:cubicBezTo>
                    <a:cubicBezTo>
                      <a:pt x="945" y="84"/>
                      <a:pt x="1060" y="37"/>
                      <a:pt x="1069" y="37"/>
                    </a:cubicBezTo>
                    <a:cubicBezTo>
                      <a:pt x="1175" y="0"/>
                      <a:pt x="1289" y="35"/>
                      <a:pt x="1358" y="124"/>
                    </a:cubicBezTo>
                    <a:lnTo>
                      <a:pt x="1569" y="402"/>
                    </a:lnTo>
                    <a:cubicBezTo>
                      <a:pt x="1596" y="403"/>
                      <a:pt x="1625" y="405"/>
                      <a:pt x="1651" y="408"/>
                    </a:cubicBezTo>
                    <a:cubicBezTo>
                      <a:pt x="1679" y="412"/>
                      <a:pt x="1704" y="417"/>
                      <a:pt x="1730" y="422"/>
                    </a:cubicBezTo>
                    <a:lnTo>
                      <a:pt x="2000" y="205"/>
                    </a:lnTo>
                    <a:cubicBezTo>
                      <a:pt x="2088" y="135"/>
                      <a:pt x="2208" y="130"/>
                      <a:pt x="2301" y="192"/>
                    </a:cubicBezTo>
                    <a:cubicBezTo>
                      <a:pt x="2346" y="220"/>
                      <a:pt x="2386" y="249"/>
                      <a:pt x="2424" y="277"/>
                    </a:cubicBezTo>
                    <a:cubicBezTo>
                      <a:pt x="2465" y="308"/>
                      <a:pt x="2503" y="339"/>
                      <a:pt x="2540" y="372"/>
                    </a:cubicBezTo>
                    <a:cubicBezTo>
                      <a:pt x="2625" y="445"/>
                      <a:pt x="2653" y="562"/>
                      <a:pt x="2609" y="665"/>
                    </a:cubicBezTo>
                    <a:lnTo>
                      <a:pt x="2476" y="987"/>
                    </a:lnTo>
                    <a:cubicBezTo>
                      <a:pt x="2489" y="1012"/>
                      <a:pt x="2500" y="1037"/>
                      <a:pt x="2511" y="1063"/>
                    </a:cubicBezTo>
                    <a:cubicBezTo>
                      <a:pt x="2521" y="1087"/>
                      <a:pt x="2531" y="1112"/>
                      <a:pt x="2539" y="1135"/>
                    </a:cubicBezTo>
                    <a:lnTo>
                      <a:pt x="2860" y="1262"/>
                    </a:lnTo>
                    <a:cubicBezTo>
                      <a:pt x="2965" y="1303"/>
                      <a:pt x="3030" y="1404"/>
                      <a:pt x="3024" y="1515"/>
                    </a:cubicBezTo>
                    <a:cubicBezTo>
                      <a:pt x="3021" y="1569"/>
                      <a:pt x="3016" y="1619"/>
                      <a:pt x="3011" y="1665"/>
                    </a:cubicBezTo>
                    <a:cubicBezTo>
                      <a:pt x="3005" y="1714"/>
                      <a:pt x="2996" y="1763"/>
                      <a:pt x="2988" y="1813"/>
                    </a:cubicBezTo>
                    <a:cubicBezTo>
                      <a:pt x="2965" y="1923"/>
                      <a:pt x="2878" y="2005"/>
                      <a:pt x="2768" y="2019"/>
                    </a:cubicBezTo>
                    <a:lnTo>
                      <a:pt x="2423" y="2065"/>
                    </a:lnTo>
                    <a:cubicBezTo>
                      <a:pt x="2408" y="2088"/>
                      <a:pt x="2391" y="2110"/>
                      <a:pt x="2374" y="2133"/>
                    </a:cubicBezTo>
                    <a:cubicBezTo>
                      <a:pt x="2359" y="2154"/>
                      <a:pt x="2341" y="2174"/>
                      <a:pt x="2324" y="2194"/>
                    </a:cubicBezTo>
                    <a:close/>
                    <a:moveTo>
                      <a:pt x="1515" y="854"/>
                    </a:moveTo>
                    <a:cubicBezTo>
                      <a:pt x="1688" y="854"/>
                      <a:pt x="1844" y="924"/>
                      <a:pt x="1958" y="1037"/>
                    </a:cubicBezTo>
                    <a:cubicBezTo>
                      <a:pt x="2070" y="1150"/>
                      <a:pt x="2140" y="1307"/>
                      <a:pt x="2140" y="1479"/>
                    </a:cubicBezTo>
                    <a:cubicBezTo>
                      <a:pt x="2140" y="1652"/>
                      <a:pt x="2070" y="1808"/>
                      <a:pt x="1958" y="1922"/>
                    </a:cubicBezTo>
                    <a:cubicBezTo>
                      <a:pt x="1844" y="2034"/>
                      <a:pt x="1688" y="2104"/>
                      <a:pt x="1515" y="2104"/>
                    </a:cubicBezTo>
                    <a:cubicBezTo>
                      <a:pt x="1343" y="2104"/>
                      <a:pt x="1186" y="2034"/>
                      <a:pt x="1073" y="1922"/>
                    </a:cubicBezTo>
                    <a:cubicBezTo>
                      <a:pt x="960" y="1808"/>
                      <a:pt x="890" y="1652"/>
                      <a:pt x="890" y="1479"/>
                    </a:cubicBezTo>
                    <a:cubicBezTo>
                      <a:pt x="890" y="1307"/>
                      <a:pt x="960" y="1150"/>
                      <a:pt x="1073" y="1037"/>
                    </a:cubicBezTo>
                    <a:cubicBezTo>
                      <a:pt x="1186" y="924"/>
                      <a:pt x="1343" y="854"/>
                      <a:pt x="1515" y="854"/>
                    </a:cubicBezTo>
                    <a:close/>
                    <a:moveTo>
                      <a:pt x="1780" y="1214"/>
                    </a:moveTo>
                    <a:cubicBezTo>
                      <a:pt x="1713" y="1147"/>
                      <a:pt x="1619" y="1104"/>
                      <a:pt x="1515" y="1104"/>
                    </a:cubicBezTo>
                    <a:cubicBezTo>
                      <a:pt x="1411" y="1104"/>
                      <a:pt x="1318" y="1147"/>
                      <a:pt x="1250" y="1214"/>
                    </a:cubicBezTo>
                    <a:cubicBezTo>
                      <a:pt x="1183" y="1282"/>
                      <a:pt x="1140" y="1375"/>
                      <a:pt x="1140" y="1479"/>
                    </a:cubicBezTo>
                    <a:cubicBezTo>
                      <a:pt x="1140" y="1583"/>
                      <a:pt x="1183" y="1677"/>
                      <a:pt x="1250" y="1744"/>
                    </a:cubicBezTo>
                    <a:cubicBezTo>
                      <a:pt x="1318" y="1812"/>
                      <a:pt x="1411" y="1854"/>
                      <a:pt x="1515" y="1854"/>
                    </a:cubicBezTo>
                    <a:cubicBezTo>
                      <a:pt x="1619" y="1854"/>
                      <a:pt x="1713" y="1812"/>
                      <a:pt x="1780" y="1744"/>
                    </a:cubicBezTo>
                    <a:cubicBezTo>
                      <a:pt x="1848" y="1677"/>
                      <a:pt x="1890" y="1583"/>
                      <a:pt x="1890" y="1479"/>
                    </a:cubicBezTo>
                    <a:cubicBezTo>
                      <a:pt x="1890" y="1375"/>
                      <a:pt x="1848" y="1282"/>
                      <a:pt x="1780" y="121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188" name="Freeform 26"/>
              <p:cNvSpPr>
                <a:spLocks noEditPoints="1"/>
              </p:cNvSpPr>
              <p:nvPr>
                <p:custDataLst>
                  <p:tags r:id="rId43"/>
                </p:custDataLst>
              </p:nvPr>
            </p:nvSpPr>
            <p:spPr bwMode="auto">
              <a:xfrm>
                <a:off x="861" y="727"/>
                <a:ext cx="362" cy="357"/>
              </a:xfrm>
              <a:custGeom>
                <a:avLst/>
                <a:gdLst>
                  <a:gd name="T0" fmla="*/ 3578 w 4700"/>
                  <a:gd name="T1" fmla="*/ 975 h 4643"/>
                  <a:gd name="T2" fmla="*/ 4391 w 4700"/>
                  <a:gd name="T3" fmla="*/ 1130 h 4643"/>
                  <a:gd name="T4" fmla="*/ 4110 w 4700"/>
                  <a:gd name="T5" fmla="*/ 1908 h 4643"/>
                  <a:gd name="T6" fmla="*/ 4524 w 4700"/>
                  <a:gd name="T7" fmla="*/ 2253 h 4643"/>
                  <a:gd name="T8" fmla="*/ 4624 w 4700"/>
                  <a:gd name="T9" fmla="*/ 2888 h 4643"/>
                  <a:gd name="T10" fmla="*/ 3905 w 4700"/>
                  <a:gd name="T11" fmla="*/ 3204 h 4643"/>
                  <a:gd name="T12" fmla="*/ 3980 w 4700"/>
                  <a:gd name="T13" fmla="*/ 3987 h 4643"/>
                  <a:gd name="T14" fmla="*/ 3376 w 4700"/>
                  <a:gd name="T15" fmla="*/ 4210 h 4643"/>
                  <a:gd name="T16" fmla="*/ 2954 w 4700"/>
                  <a:gd name="T17" fmla="*/ 3992 h 4643"/>
                  <a:gd name="T18" fmla="*/ 2510 w 4700"/>
                  <a:gd name="T19" fmla="*/ 4638 h 4643"/>
                  <a:gd name="T20" fmla="*/ 1904 w 4700"/>
                  <a:gd name="T21" fmla="*/ 4422 h 4643"/>
                  <a:gd name="T22" fmla="*/ 1648 w 4700"/>
                  <a:gd name="T23" fmla="*/ 3952 h 4643"/>
                  <a:gd name="T24" fmla="*/ 830 w 4700"/>
                  <a:gd name="T25" fmla="*/ 4083 h 4643"/>
                  <a:gd name="T26" fmla="*/ 828 w 4700"/>
                  <a:gd name="T27" fmla="*/ 3254 h 4643"/>
                  <a:gd name="T28" fmla="*/ 323 w 4700"/>
                  <a:gd name="T29" fmla="*/ 3079 h 4643"/>
                  <a:gd name="T30" fmla="*/ 11 w 4700"/>
                  <a:gd name="T31" fmla="*/ 2513 h 4643"/>
                  <a:gd name="T32" fmla="*/ 579 w 4700"/>
                  <a:gd name="T33" fmla="*/ 1973 h 4643"/>
                  <a:gd name="T34" fmla="*/ 238 w 4700"/>
                  <a:gd name="T35" fmla="*/ 1265 h 4643"/>
                  <a:gd name="T36" fmla="*/ 729 w 4700"/>
                  <a:gd name="T37" fmla="*/ 847 h 4643"/>
                  <a:gd name="T38" fmla="*/ 1264 w 4700"/>
                  <a:gd name="T39" fmla="*/ 858 h 4643"/>
                  <a:gd name="T40" fmla="*/ 1558 w 4700"/>
                  <a:gd name="T41" fmla="*/ 83 h 4643"/>
                  <a:gd name="T42" fmla="*/ 2036 w 4700"/>
                  <a:gd name="T43" fmla="*/ 143 h 4643"/>
                  <a:gd name="T44" fmla="*/ 2441 w 4700"/>
                  <a:gd name="T45" fmla="*/ 495 h 4643"/>
                  <a:gd name="T46" fmla="*/ 3164 w 4700"/>
                  <a:gd name="T47" fmla="*/ 90 h 4643"/>
                  <a:gd name="T48" fmla="*/ 3449 w 4700"/>
                  <a:gd name="T49" fmla="*/ 868 h 4643"/>
                  <a:gd name="T50" fmla="*/ 3199 w 4700"/>
                  <a:gd name="T51" fmla="*/ 867 h 4643"/>
                  <a:gd name="T52" fmla="*/ 3078 w 4700"/>
                  <a:gd name="T53" fmla="*/ 324 h 4643"/>
                  <a:gd name="T54" fmla="*/ 2631 w 4700"/>
                  <a:gd name="T55" fmla="*/ 659 h 4643"/>
                  <a:gd name="T56" fmla="*/ 2263 w 4700"/>
                  <a:gd name="T57" fmla="*/ 745 h 4643"/>
                  <a:gd name="T58" fmla="*/ 1793 w 4700"/>
                  <a:gd name="T59" fmla="*/ 269 h 4643"/>
                  <a:gd name="T60" fmla="*/ 1473 w 4700"/>
                  <a:gd name="T61" fmla="*/ 412 h 4643"/>
                  <a:gd name="T62" fmla="*/ 1359 w 4700"/>
                  <a:gd name="T63" fmla="*/ 1100 h 4643"/>
                  <a:gd name="T64" fmla="*/ 661 w 4700"/>
                  <a:gd name="T65" fmla="*/ 1087 h 4643"/>
                  <a:gd name="T66" fmla="*/ 461 w 4700"/>
                  <a:gd name="T67" fmla="*/ 1375 h 4643"/>
                  <a:gd name="T68" fmla="*/ 843 w 4700"/>
                  <a:gd name="T69" fmla="*/ 1927 h 4643"/>
                  <a:gd name="T70" fmla="*/ 691 w 4700"/>
                  <a:gd name="T71" fmla="*/ 2270 h 4643"/>
                  <a:gd name="T72" fmla="*/ 281 w 4700"/>
                  <a:gd name="T73" fmla="*/ 2648 h 4643"/>
                  <a:gd name="T74" fmla="*/ 793 w 4700"/>
                  <a:gd name="T75" fmla="*/ 2867 h 4643"/>
                  <a:gd name="T76" fmla="*/ 1050 w 4700"/>
                  <a:gd name="T77" fmla="*/ 3140 h 4643"/>
                  <a:gd name="T78" fmla="*/ 874 w 4700"/>
                  <a:gd name="T79" fmla="*/ 3787 h 4643"/>
                  <a:gd name="T80" fmla="*/ 1156 w 4700"/>
                  <a:gd name="T81" fmla="*/ 3993 h 4643"/>
                  <a:gd name="T82" fmla="*/ 1810 w 4700"/>
                  <a:gd name="T83" fmla="*/ 3749 h 4643"/>
                  <a:gd name="T84" fmla="*/ 2146 w 4700"/>
                  <a:gd name="T85" fmla="*/ 4362 h 4643"/>
                  <a:gd name="T86" fmla="*/ 2496 w 4700"/>
                  <a:gd name="T87" fmla="*/ 4389 h 4643"/>
                  <a:gd name="T88" fmla="*/ 2783 w 4700"/>
                  <a:gd name="T89" fmla="*/ 3784 h 4643"/>
                  <a:gd name="T90" fmla="*/ 2959 w 4700"/>
                  <a:gd name="T91" fmla="*/ 3722 h 4643"/>
                  <a:gd name="T92" fmla="*/ 3564 w 4700"/>
                  <a:gd name="T93" fmla="*/ 4008 h 4643"/>
                  <a:gd name="T94" fmla="*/ 3815 w 4700"/>
                  <a:gd name="T95" fmla="*/ 3767 h 4643"/>
                  <a:gd name="T96" fmla="*/ 3690 w 4700"/>
                  <a:gd name="T97" fmla="*/ 3078 h 4643"/>
                  <a:gd name="T98" fmla="*/ 4351 w 4700"/>
                  <a:gd name="T99" fmla="*/ 2852 h 4643"/>
                  <a:gd name="T100" fmla="*/ 4439 w 4700"/>
                  <a:gd name="T101" fmla="*/ 2514 h 4643"/>
                  <a:gd name="T102" fmla="*/ 3893 w 4700"/>
                  <a:gd name="T103" fmla="*/ 2127 h 4643"/>
                  <a:gd name="T104" fmla="*/ 3918 w 4700"/>
                  <a:gd name="T105" fmla="*/ 1748 h 4643"/>
                  <a:gd name="T106" fmla="*/ 4174 w 4700"/>
                  <a:gd name="T107" fmla="*/ 1254 h 4643"/>
                  <a:gd name="T108" fmla="*/ 3619 w 4700"/>
                  <a:gd name="T109" fmla="*/ 1224 h 4643"/>
                  <a:gd name="T110" fmla="*/ 2350 w 4700"/>
                  <a:gd name="T111" fmla="*/ 1419 h 4643"/>
                  <a:gd name="T112" fmla="*/ 1475 w 4700"/>
                  <a:gd name="T113" fmla="*/ 2294 h 4643"/>
                  <a:gd name="T114" fmla="*/ 1725 w 4700"/>
                  <a:gd name="T115" fmla="*/ 2294 h 4643"/>
                  <a:gd name="T116" fmla="*/ 2350 w 4700"/>
                  <a:gd name="T117" fmla="*/ 1669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00" h="4643">
                    <a:moveTo>
                      <a:pt x="3449" y="868"/>
                    </a:moveTo>
                    <a:cubicBezTo>
                      <a:pt x="3473" y="885"/>
                      <a:pt x="3494" y="903"/>
                      <a:pt x="3515" y="920"/>
                    </a:cubicBezTo>
                    <a:cubicBezTo>
                      <a:pt x="3535" y="938"/>
                      <a:pt x="3556" y="957"/>
                      <a:pt x="3578" y="975"/>
                    </a:cubicBezTo>
                    <a:lnTo>
                      <a:pt x="3988" y="864"/>
                    </a:lnTo>
                    <a:cubicBezTo>
                      <a:pt x="4106" y="832"/>
                      <a:pt x="4230" y="879"/>
                      <a:pt x="4298" y="980"/>
                    </a:cubicBezTo>
                    <a:cubicBezTo>
                      <a:pt x="4333" y="1033"/>
                      <a:pt x="4364" y="1082"/>
                      <a:pt x="4391" y="1130"/>
                    </a:cubicBezTo>
                    <a:cubicBezTo>
                      <a:pt x="4419" y="1179"/>
                      <a:pt x="4446" y="1230"/>
                      <a:pt x="4473" y="1285"/>
                    </a:cubicBezTo>
                    <a:cubicBezTo>
                      <a:pt x="4526" y="1398"/>
                      <a:pt x="4504" y="1527"/>
                      <a:pt x="4415" y="1613"/>
                    </a:cubicBezTo>
                    <a:lnTo>
                      <a:pt x="4110" y="1908"/>
                    </a:lnTo>
                    <a:cubicBezTo>
                      <a:pt x="4116" y="1937"/>
                      <a:pt x="4121" y="1964"/>
                      <a:pt x="4126" y="1992"/>
                    </a:cubicBezTo>
                    <a:cubicBezTo>
                      <a:pt x="4131" y="2019"/>
                      <a:pt x="4135" y="2047"/>
                      <a:pt x="4138" y="2075"/>
                    </a:cubicBezTo>
                    <a:lnTo>
                      <a:pt x="4524" y="2253"/>
                    </a:lnTo>
                    <a:cubicBezTo>
                      <a:pt x="4635" y="2304"/>
                      <a:pt x="4700" y="2420"/>
                      <a:pt x="4686" y="2542"/>
                    </a:cubicBezTo>
                    <a:cubicBezTo>
                      <a:pt x="4686" y="2542"/>
                      <a:pt x="4664" y="2702"/>
                      <a:pt x="4661" y="2715"/>
                    </a:cubicBezTo>
                    <a:cubicBezTo>
                      <a:pt x="4650" y="2777"/>
                      <a:pt x="4638" y="2834"/>
                      <a:pt x="4624" y="2888"/>
                    </a:cubicBezTo>
                    <a:cubicBezTo>
                      <a:pt x="4594" y="3007"/>
                      <a:pt x="4493" y="3092"/>
                      <a:pt x="4369" y="3100"/>
                    </a:cubicBezTo>
                    <a:lnTo>
                      <a:pt x="3945" y="3132"/>
                    </a:lnTo>
                    <a:cubicBezTo>
                      <a:pt x="3933" y="3155"/>
                      <a:pt x="3919" y="3179"/>
                      <a:pt x="3905" y="3204"/>
                    </a:cubicBezTo>
                    <a:cubicBezTo>
                      <a:pt x="3890" y="3229"/>
                      <a:pt x="3875" y="3253"/>
                      <a:pt x="3860" y="3275"/>
                    </a:cubicBezTo>
                    <a:lnTo>
                      <a:pt x="4041" y="3659"/>
                    </a:lnTo>
                    <a:cubicBezTo>
                      <a:pt x="4094" y="3772"/>
                      <a:pt x="4069" y="3902"/>
                      <a:pt x="3980" y="3987"/>
                    </a:cubicBezTo>
                    <a:cubicBezTo>
                      <a:pt x="3935" y="4029"/>
                      <a:pt x="3891" y="4068"/>
                      <a:pt x="3849" y="4103"/>
                    </a:cubicBezTo>
                    <a:cubicBezTo>
                      <a:pt x="3806" y="4138"/>
                      <a:pt x="3760" y="4174"/>
                      <a:pt x="3709" y="4210"/>
                    </a:cubicBezTo>
                    <a:cubicBezTo>
                      <a:pt x="3610" y="4282"/>
                      <a:pt x="3476" y="4282"/>
                      <a:pt x="3376" y="4210"/>
                    </a:cubicBezTo>
                    <a:lnTo>
                      <a:pt x="3378" y="4210"/>
                    </a:lnTo>
                    <a:lnTo>
                      <a:pt x="3033" y="3962"/>
                    </a:lnTo>
                    <a:lnTo>
                      <a:pt x="2954" y="3992"/>
                    </a:lnTo>
                    <a:cubicBezTo>
                      <a:pt x="2931" y="3999"/>
                      <a:pt x="2905" y="4008"/>
                      <a:pt x="2876" y="4017"/>
                    </a:cubicBezTo>
                    <a:lnTo>
                      <a:pt x="2768" y="4427"/>
                    </a:lnTo>
                    <a:cubicBezTo>
                      <a:pt x="2736" y="4547"/>
                      <a:pt x="2634" y="4630"/>
                      <a:pt x="2510" y="4638"/>
                    </a:cubicBezTo>
                    <a:cubicBezTo>
                      <a:pt x="2453" y="4642"/>
                      <a:pt x="2395" y="4643"/>
                      <a:pt x="2335" y="4643"/>
                    </a:cubicBezTo>
                    <a:cubicBezTo>
                      <a:pt x="2273" y="4642"/>
                      <a:pt x="2215" y="4640"/>
                      <a:pt x="2159" y="4635"/>
                    </a:cubicBezTo>
                    <a:cubicBezTo>
                      <a:pt x="2036" y="4627"/>
                      <a:pt x="1934" y="4540"/>
                      <a:pt x="1904" y="4422"/>
                    </a:cubicBezTo>
                    <a:lnTo>
                      <a:pt x="1800" y="4009"/>
                    </a:lnTo>
                    <a:cubicBezTo>
                      <a:pt x="1775" y="4000"/>
                      <a:pt x="1749" y="3992"/>
                      <a:pt x="1724" y="3983"/>
                    </a:cubicBezTo>
                    <a:cubicBezTo>
                      <a:pt x="1696" y="3972"/>
                      <a:pt x="1670" y="3962"/>
                      <a:pt x="1648" y="3952"/>
                    </a:cubicBezTo>
                    <a:lnTo>
                      <a:pt x="1300" y="4197"/>
                    </a:lnTo>
                    <a:cubicBezTo>
                      <a:pt x="1200" y="4268"/>
                      <a:pt x="1066" y="4267"/>
                      <a:pt x="969" y="4194"/>
                    </a:cubicBezTo>
                    <a:cubicBezTo>
                      <a:pt x="923" y="4160"/>
                      <a:pt x="876" y="4123"/>
                      <a:pt x="830" y="4083"/>
                    </a:cubicBezTo>
                    <a:cubicBezTo>
                      <a:pt x="783" y="4044"/>
                      <a:pt x="740" y="4004"/>
                      <a:pt x="699" y="3964"/>
                    </a:cubicBezTo>
                    <a:cubicBezTo>
                      <a:pt x="610" y="3878"/>
                      <a:pt x="588" y="3749"/>
                      <a:pt x="641" y="3638"/>
                    </a:cubicBezTo>
                    <a:lnTo>
                      <a:pt x="828" y="3254"/>
                    </a:lnTo>
                    <a:cubicBezTo>
                      <a:pt x="813" y="3232"/>
                      <a:pt x="799" y="3208"/>
                      <a:pt x="785" y="3185"/>
                    </a:cubicBezTo>
                    <a:cubicBezTo>
                      <a:pt x="771" y="3162"/>
                      <a:pt x="759" y="3138"/>
                      <a:pt x="746" y="3114"/>
                    </a:cubicBezTo>
                    <a:lnTo>
                      <a:pt x="323" y="3079"/>
                    </a:lnTo>
                    <a:cubicBezTo>
                      <a:pt x="200" y="3068"/>
                      <a:pt x="100" y="2982"/>
                      <a:pt x="71" y="2863"/>
                    </a:cubicBezTo>
                    <a:cubicBezTo>
                      <a:pt x="56" y="2803"/>
                      <a:pt x="44" y="2745"/>
                      <a:pt x="35" y="2688"/>
                    </a:cubicBezTo>
                    <a:cubicBezTo>
                      <a:pt x="25" y="2633"/>
                      <a:pt x="18" y="2574"/>
                      <a:pt x="11" y="2513"/>
                    </a:cubicBezTo>
                    <a:cubicBezTo>
                      <a:pt x="0" y="2390"/>
                      <a:pt x="66" y="2277"/>
                      <a:pt x="179" y="2227"/>
                    </a:cubicBezTo>
                    <a:lnTo>
                      <a:pt x="566" y="2053"/>
                    </a:lnTo>
                    <a:cubicBezTo>
                      <a:pt x="569" y="2028"/>
                      <a:pt x="574" y="2002"/>
                      <a:pt x="579" y="1973"/>
                    </a:cubicBezTo>
                    <a:cubicBezTo>
                      <a:pt x="584" y="1945"/>
                      <a:pt x="589" y="1919"/>
                      <a:pt x="595" y="1893"/>
                    </a:cubicBezTo>
                    <a:lnTo>
                      <a:pt x="293" y="1593"/>
                    </a:lnTo>
                    <a:cubicBezTo>
                      <a:pt x="205" y="1505"/>
                      <a:pt x="184" y="1377"/>
                      <a:pt x="238" y="1265"/>
                    </a:cubicBezTo>
                    <a:cubicBezTo>
                      <a:pt x="264" y="1213"/>
                      <a:pt x="293" y="1162"/>
                      <a:pt x="323" y="1109"/>
                    </a:cubicBezTo>
                    <a:cubicBezTo>
                      <a:pt x="353" y="1058"/>
                      <a:pt x="384" y="1008"/>
                      <a:pt x="416" y="960"/>
                    </a:cubicBezTo>
                    <a:cubicBezTo>
                      <a:pt x="486" y="859"/>
                      <a:pt x="610" y="813"/>
                      <a:pt x="729" y="847"/>
                    </a:cubicBezTo>
                    <a:lnTo>
                      <a:pt x="1138" y="963"/>
                    </a:lnTo>
                    <a:cubicBezTo>
                      <a:pt x="1156" y="945"/>
                      <a:pt x="1178" y="928"/>
                      <a:pt x="1200" y="909"/>
                    </a:cubicBezTo>
                    <a:cubicBezTo>
                      <a:pt x="1221" y="892"/>
                      <a:pt x="1243" y="874"/>
                      <a:pt x="1264" y="858"/>
                    </a:cubicBezTo>
                    <a:lnTo>
                      <a:pt x="1225" y="434"/>
                    </a:lnTo>
                    <a:cubicBezTo>
                      <a:pt x="1214" y="312"/>
                      <a:pt x="1280" y="198"/>
                      <a:pt x="1393" y="149"/>
                    </a:cubicBezTo>
                    <a:cubicBezTo>
                      <a:pt x="1445" y="125"/>
                      <a:pt x="1499" y="104"/>
                      <a:pt x="1558" y="83"/>
                    </a:cubicBezTo>
                    <a:cubicBezTo>
                      <a:pt x="1614" y="63"/>
                      <a:pt x="1670" y="45"/>
                      <a:pt x="1725" y="29"/>
                    </a:cubicBezTo>
                    <a:cubicBezTo>
                      <a:pt x="1785" y="13"/>
                      <a:pt x="1845" y="15"/>
                      <a:pt x="1899" y="35"/>
                    </a:cubicBezTo>
                    <a:cubicBezTo>
                      <a:pt x="1954" y="55"/>
                      <a:pt x="2003" y="93"/>
                      <a:pt x="2036" y="143"/>
                    </a:cubicBezTo>
                    <a:lnTo>
                      <a:pt x="2275" y="495"/>
                    </a:lnTo>
                    <a:cubicBezTo>
                      <a:pt x="2301" y="494"/>
                      <a:pt x="2329" y="493"/>
                      <a:pt x="2358" y="494"/>
                    </a:cubicBezTo>
                    <a:cubicBezTo>
                      <a:pt x="2388" y="494"/>
                      <a:pt x="2415" y="494"/>
                      <a:pt x="2441" y="495"/>
                    </a:cubicBezTo>
                    <a:lnTo>
                      <a:pt x="2684" y="145"/>
                    </a:lnTo>
                    <a:cubicBezTo>
                      <a:pt x="2755" y="44"/>
                      <a:pt x="2879" y="0"/>
                      <a:pt x="2996" y="35"/>
                    </a:cubicBezTo>
                    <a:cubicBezTo>
                      <a:pt x="3056" y="53"/>
                      <a:pt x="3113" y="70"/>
                      <a:pt x="3164" y="90"/>
                    </a:cubicBezTo>
                    <a:cubicBezTo>
                      <a:pt x="3219" y="110"/>
                      <a:pt x="3273" y="133"/>
                      <a:pt x="3328" y="157"/>
                    </a:cubicBezTo>
                    <a:cubicBezTo>
                      <a:pt x="3439" y="208"/>
                      <a:pt x="3505" y="323"/>
                      <a:pt x="3493" y="445"/>
                    </a:cubicBezTo>
                    <a:lnTo>
                      <a:pt x="3449" y="868"/>
                    </a:lnTo>
                    <a:close/>
                    <a:moveTo>
                      <a:pt x="3354" y="1110"/>
                    </a:moveTo>
                    <a:cubicBezTo>
                      <a:pt x="3328" y="1089"/>
                      <a:pt x="3303" y="1069"/>
                      <a:pt x="3280" y="1052"/>
                    </a:cubicBezTo>
                    <a:cubicBezTo>
                      <a:pt x="3221" y="1008"/>
                      <a:pt x="3191" y="939"/>
                      <a:pt x="3199" y="867"/>
                    </a:cubicBezTo>
                    <a:lnTo>
                      <a:pt x="3245" y="419"/>
                    </a:lnTo>
                    <a:cubicBezTo>
                      <a:pt x="3246" y="403"/>
                      <a:pt x="3240" y="392"/>
                      <a:pt x="3225" y="384"/>
                    </a:cubicBezTo>
                    <a:cubicBezTo>
                      <a:pt x="3175" y="363"/>
                      <a:pt x="3128" y="343"/>
                      <a:pt x="3078" y="324"/>
                    </a:cubicBezTo>
                    <a:cubicBezTo>
                      <a:pt x="3026" y="305"/>
                      <a:pt x="2976" y="289"/>
                      <a:pt x="2928" y="274"/>
                    </a:cubicBezTo>
                    <a:cubicBezTo>
                      <a:pt x="2911" y="270"/>
                      <a:pt x="2899" y="275"/>
                      <a:pt x="2889" y="288"/>
                    </a:cubicBezTo>
                    <a:lnTo>
                      <a:pt x="2631" y="659"/>
                    </a:lnTo>
                    <a:cubicBezTo>
                      <a:pt x="2591" y="718"/>
                      <a:pt x="2523" y="750"/>
                      <a:pt x="2451" y="747"/>
                    </a:cubicBezTo>
                    <a:cubicBezTo>
                      <a:pt x="2418" y="744"/>
                      <a:pt x="2385" y="743"/>
                      <a:pt x="2358" y="743"/>
                    </a:cubicBezTo>
                    <a:cubicBezTo>
                      <a:pt x="2328" y="743"/>
                      <a:pt x="2296" y="743"/>
                      <a:pt x="2263" y="745"/>
                    </a:cubicBezTo>
                    <a:cubicBezTo>
                      <a:pt x="2190" y="749"/>
                      <a:pt x="2124" y="715"/>
                      <a:pt x="2084" y="655"/>
                    </a:cubicBezTo>
                    <a:lnTo>
                      <a:pt x="1831" y="283"/>
                    </a:lnTo>
                    <a:cubicBezTo>
                      <a:pt x="1821" y="270"/>
                      <a:pt x="1808" y="265"/>
                      <a:pt x="1793" y="269"/>
                    </a:cubicBezTo>
                    <a:cubicBezTo>
                      <a:pt x="1738" y="285"/>
                      <a:pt x="1688" y="300"/>
                      <a:pt x="1641" y="318"/>
                    </a:cubicBezTo>
                    <a:cubicBezTo>
                      <a:pt x="1595" y="334"/>
                      <a:pt x="1546" y="354"/>
                      <a:pt x="1494" y="377"/>
                    </a:cubicBezTo>
                    <a:cubicBezTo>
                      <a:pt x="1479" y="384"/>
                      <a:pt x="1471" y="395"/>
                      <a:pt x="1473" y="412"/>
                    </a:cubicBezTo>
                    <a:lnTo>
                      <a:pt x="1514" y="862"/>
                    </a:lnTo>
                    <a:cubicBezTo>
                      <a:pt x="1520" y="934"/>
                      <a:pt x="1490" y="1002"/>
                      <a:pt x="1431" y="1044"/>
                    </a:cubicBezTo>
                    <a:cubicBezTo>
                      <a:pt x="1405" y="1064"/>
                      <a:pt x="1380" y="1083"/>
                      <a:pt x="1359" y="1100"/>
                    </a:cubicBezTo>
                    <a:cubicBezTo>
                      <a:pt x="1336" y="1119"/>
                      <a:pt x="1314" y="1139"/>
                      <a:pt x="1290" y="1163"/>
                    </a:cubicBezTo>
                    <a:cubicBezTo>
                      <a:pt x="1236" y="1212"/>
                      <a:pt x="1164" y="1230"/>
                      <a:pt x="1094" y="1210"/>
                    </a:cubicBezTo>
                    <a:lnTo>
                      <a:pt x="661" y="1087"/>
                    </a:lnTo>
                    <a:cubicBezTo>
                      <a:pt x="645" y="1083"/>
                      <a:pt x="633" y="1087"/>
                      <a:pt x="623" y="1100"/>
                    </a:cubicBezTo>
                    <a:cubicBezTo>
                      <a:pt x="591" y="1148"/>
                      <a:pt x="563" y="1192"/>
                      <a:pt x="538" y="1235"/>
                    </a:cubicBezTo>
                    <a:cubicBezTo>
                      <a:pt x="511" y="1279"/>
                      <a:pt x="486" y="1325"/>
                      <a:pt x="461" y="1375"/>
                    </a:cubicBezTo>
                    <a:cubicBezTo>
                      <a:pt x="455" y="1390"/>
                      <a:pt x="458" y="1404"/>
                      <a:pt x="469" y="1415"/>
                    </a:cubicBezTo>
                    <a:lnTo>
                      <a:pt x="789" y="1733"/>
                    </a:lnTo>
                    <a:cubicBezTo>
                      <a:pt x="840" y="1784"/>
                      <a:pt x="860" y="1855"/>
                      <a:pt x="843" y="1927"/>
                    </a:cubicBezTo>
                    <a:cubicBezTo>
                      <a:pt x="835" y="1958"/>
                      <a:pt x="829" y="1988"/>
                      <a:pt x="824" y="2017"/>
                    </a:cubicBezTo>
                    <a:cubicBezTo>
                      <a:pt x="819" y="2043"/>
                      <a:pt x="815" y="2073"/>
                      <a:pt x="810" y="2108"/>
                    </a:cubicBezTo>
                    <a:cubicBezTo>
                      <a:pt x="801" y="2180"/>
                      <a:pt x="758" y="2240"/>
                      <a:pt x="691" y="2270"/>
                    </a:cubicBezTo>
                    <a:lnTo>
                      <a:pt x="280" y="2454"/>
                    </a:lnTo>
                    <a:cubicBezTo>
                      <a:pt x="265" y="2460"/>
                      <a:pt x="259" y="2474"/>
                      <a:pt x="260" y="2489"/>
                    </a:cubicBezTo>
                    <a:cubicBezTo>
                      <a:pt x="265" y="2542"/>
                      <a:pt x="271" y="2594"/>
                      <a:pt x="281" y="2648"/>
                    </a:cubicBezTo>
                    <a:cubicBezTo>
                      <a:pt x="290" y="2700"/>
                      <a:pt x="300" y="2752"/>
                      <a:pt x="313" y="2804"/>
                    </a:cubicBezTo>
                    <a:cubicBezTo>
                      <a:pt x="316" y="2819"/>
                      <a:pt x="328" y="2828"/>
                      <a:pt x="344" y="2829"/>
                    </a:cubicBezTo>
                    <a:lnTo>
                      <a:pt x="793" y="2867"/>
                    </a:lnTo>
                    <a:cubicBezTo>
                      <a:pt x="865" y="2873"/>
                      <a:pt x="928" y="2915"/>
                      <a:pt x="959" y="2980"/>
                    </a:cubicBezTo>
                    <a:cubicBezTo>
                      <a:pt x="973" y="3008"/>
                      <a:pt x="988" y="3035"/>
                      <a:pt x="1003" y="3062"/>
                    </a:cubicBezTo>
                    <a:cubicBezTo>
                      <a:pt x="1018" y="3089"/>
                      <a:pt x="1034" y="3115"/>
                      <a:pt x="1050" y="3140"/>
                    </a:cubicBezTo>
                    <a:cubicBezTo>
                      <a:pt x="1090" y="3202"/>
                      <a:pt x="1095" y="3275"/>
                      <a:pt x="1063" y="3340"/>
                    </a:cubicBezTo>
                    <a:lnTo>
                      <a:pt x="866" y="3747"/>
                    </a:lnTo>
                    <a:cubicBezTo>
                      <a:pt x="859" y="3760"/>
                      <a:pt x="861" y="3775"/>
                      <a:pt x="874" y="3787"/>
                    </a:cubicBezTo>
                    <a:cubicBezTo>
                      <a:pt x="914" y="3827"/>
                      <a:pt x="953" y="3862"/>
                      <a:pt x="991" y="3894"/>
                    </a:cubicBezTo>
                    <a:cubicBezTo>
                      <a:pt x="1028" y="3925"/>
                      <a:pt x="1070" y="3958"/>
                      <a:pt x="1116" y="3993"/>
                    </a:cubicBezTo>
                    <a:cubicBezTo>
                      <a:pt x="1129" y="4003"/>
                      <a:pt x="1143" y="4003"/>
                      <a:pt x="1156" y="3993"/>
                    </a:cubicBezTo>
                    <a:lnTo>
                      <a:pt x="1524" y="3734"/>
                    </a:lnTo>
                    <a:cubicBezTo>
                      <a:pt x="1583" y="3692"/>
                      <a:pt x="1659" y="3684"/>
                      <a:pt x="1724" y="3714"/>
                    </a:cubicBezTo>
                    <a:cubicBezTo>
                      <a:pt x="1756" y="3728"/>
                      <a:pt x="1785" y="3739"/>
                      <a:pt x="1810" y="3749"/>
                    </a:cubicBezTo>
                    <a:cubicBezTo>
                      <a:pt x="1840" y="3760"/>
                      <a:pt x="1869" y="3769"/>
                      <a:pt x="1898" y="3779"/>
                    </a:cubicBezTo>
                    <a:cubicBezTo>
                      <a:pt x="1968" y="3799"/>
                      <a:pt x="2019" y="3854"/>
                      <a:pt x="2036" y="3924"/>
                    </a:cubicBezTo>
                    <a:lnTo>
                      <a:pt x="2146" y="4362"/>
                    </a:lnTo>
                    <a:cubicBezTo>
                      <a:pt x="2150" y="4377"/>
                      <a:pt x="2160" y="4385"/>
                      <a:pt x="2178" y="4387"/>
                    </a:cubicBezTo>
                    <a:cubicBezTo>
                      <a:pt x="2235" y="4390"/>
                      <a:pt x="2288" y="4393"/>
                      <a:pt x="2336" y="4394"/>
                    </a:cubicBezTo>
                    <a:cubicBezTo>
                      <a:pt x="2386" y="4394"/>
                      <a:pt x="2439" y="4393"/>
                      <a:pt x="2496" y="4389"/>
                    </a:cubicBezTo>
                    <a:cubicBezTo>
                      <a:pt x="2511" y="4388"/>
                      <a:pt x="2523" y="4379"/>
                      <a:pt x="2526" y="4363"/>
                    </a:cubicBezTo>
                    <a:lnTo>
                      <a:pt x="2641" y="3929"/>
                    </a:lnTo>
                    <a:cubicBezTo>
                      <a:pt x="2660" y="3859"/>
                      <a:pt x="2713" y="3804"/>
                      <a:pt x="2783" y="3784"/>
                    </a:cubicBezTo>
                    <a:lnTo>
                      <a:pt x="2783" y="3785"/>
                    </a:lnTo>
                    <a:cubicBezTo>
                      <a:pt x="2809" y="3778"/>
                      <a:pt x="2839" y="3768"/>
                      <a:pt x="2871" y="3755"/>
                    </a:cubicBezTo>
                    <a:cubicBezTo>
                      <a:pt x="2901" y="3745"/>
                      <a:pt x="2930" y="3734"/>
                      <a:pt x="2959" y="3722"/>
                    </a:cubicBezTo>
                    <a:cubicBezTo>
                      <a:pt x="3025" y="3693"/>
                      <a:pt x="3099" y="3702"/>
                      <a:pt x="3158" y="3744"/>
                    </a:cubicBezTo>
                    <a:lnTo>
                      <a:pt x="3524" y="4008"/>
                    </a:lnTo>
                    <a:cubicBezTo>
                      <a:pt x="3536" y="4018"/>
                      <a:pt x="3550" y="4018"/>
                      <a:pt x="3564" y="4008"/>
                    </a:cubicBezTo>
                    <a:cubicBezTo>
                      <a:pt x="3605" y="3978"/>
                      <a:pt x="3646" y="3947"/>
                      <a:pt x="3689" y="3910"/>
                    </a:cubicBezTo>
                    <a:cubicBezTo>
                      <a:pt x="3730" y="3877"/>
                      <a:pt x="3770" y="3842"/>
                      <a:pt x="3808" y="3805"/>
                    </a:cubicBezTo>
                    <a:cubicBezTo>
                      <a:pt x="3820" y="3794"/>
                      <a:pt x="3823" y="3780"/>
                      <a:pt x="3815" y="3767"/>
                    </a:cubicBezTo>
                    <a:lnTo>
                      <a:pt x="3624" y="3359"/>
                    </a:lnTo>
                    <a:cubicBezTo>
                      <a:pt x="3593" y="3293"/>
                      <a:pt x="3599" y="3219"/>
                      <a:pt x="3639" y="3159"/>
                    </a:cubicBezTo>
                    <a:cubicBezTo>
                      <a:pt x="3658" y="3132"/>
                      <a:pt x="3674" y="3105"/>
                      <a:pt x="3690" y="3078"/>
                    </a:cubicBezTo>
                    <a:cubicBezTo>
                      <a:pt x="3705" y="3053"/>
                      <a:pt x="3720" y="3025"/>
                      <a:pt x="3735" y="2995"/>
                    </a:cubicBezTo>
                    <a:cubicBezTo>
                      <a:pt x="3768" y="2932"/>
                      <a:pt x="3830" y="2889"/>
                      <a:pt x="3903" y="2884"/>
                    </a:cubicBezTo>
                    <a:lnTo>
                      <a:pt x="4351" y="2852"/>
                    </a:lnTo>
                    <a:cubicBezTo>
                      <a:pt x="4368" y="2850"/>
                      <a:pt x="4378" y="2842"/>
                      <a:pt x="4381" y="2827"/>
                    </a:cubicBezTo>
                    <a:cubicBezTo>
                      <a:pt x="4396" y="2769"/>
                      <a:pt x="4408" y="2719"/>
                      <a:pt x="4416" y="2672"/>
                    </a:cubicBezTo>
                    <a:cubicBezTo>
                      <a:pt x="4424" y="2632"/>
                      <a:pt x="4439" y="2553"/>
                      <a:pt x="4439" y="2514"/>
                    </a:cubicBezTo>
                    <a:cubicBezTo>
                      <a:pt x="4440" y="2498"/>
                      <a:pt x="4434" y="2487"/>
                      <a:pt x="4419" y="2479"/>
                    </a:cubicBezTo>
                    <a:lnTo>
                      <a:pt x="4010" y="2290"/>
                    </a:lnTo>
                    <a:cubicBezTo>
                      <a:pt x="3945" y="2260"/>
                      <a:pt x="3900" y="2199"/>
                      <a:pt x="3893" y="2127"/>
                    </a:cubicBezTo>
                    <a:cubicBezTo>
                      <a:pt x="3890" y="2095"/>
                      <a:pt x="3885" y="2064"/>
                      <a:pt x="3880" y="2033"/>
                    </a:cubicBezTo>
                    <a:cubicBezTo>
                      <a:pt x="3875" y="2002"/>
                      <a:pt x="3869" y="1970"/>
                      <a:pt x="3861" y="1939"/>
                    </a:cubicBezTo>
                    <a:cubicBezTo>
                      <a:pt x="3845" y="1869"/>
                      <a:pt x="3866" y="1798"/>
                      <a:pt x="3918" y="1748"/>
                    </a:cubicBezTo>
                    <a:lnTo>
                      <a:pt x="4241" y="1434"/>
                    </a:lnTo>
                    <a:cubicBezTo>
                      <a:pt x="4253" y="1423"/>
                      <a:pt x="4255" y="1408"/>
                      <a:pt x="4248" y="1394"/>
                    </a:cubicBezTo>
                    <a:cubicBezTo>
                      <a:pt x="4225" y="1347"/>
                      <a:pt x="4201" y="1300"/>
                      <a:pt x="4174" y="1254"/>
                    </a:cubicBezTo>
                    <a:cubicBezTo>
                      <a:pt x="4146" y="1207"/>
                      <a:pt x="4119" y="1162"/>
                      <a:pt x="4091" y="1119"/>
                    </a:cubicBezTo>
                    <a:cubicBezTo>
                      <a:pt x="4081" y="1105"/>
                      <a:pt x="4069" y="1102"/>
                      <a:pt x="4053" y="1105"/>
                    </a:cubicBezTo>
                    <a:lnTo>
                      <a:pt x="3619" y="1224"/>
                    </a:lnTo>
                    <a:cubicBezTo>
                      <a:pt x="3548" y="1243"/>
                      <a:pt x="3476" y="1224"/>
                      <a:pt x="3424" y="1174"/>
                    </a:cubicBezTo>
                    <a:cubicBezTo>
                      <a:pt x="3401" y="1153"/>
                      <a:pt x="3378" y="1132"/>
                      <a:pt x="3354" y="1110"/>
                    </a:cubicBezTo>
                    <a:close/>
                    <a:moveTo>
                      <a:pt x="2350" y="1419"/>
                    </a:moveTo>
                    <a:cubicBezTo>
                      <a:pt x="2834" y="1419"/>
                      <a:pt x="3225" y="1810"/>
                      <a:pt x="3225" y="2294"/>
                    </a:cubicBezTo>
                    <a:cubicBezTo>
                      <a:pt x="3225" y="2778"/>
                      <a:pt x="2834" y="3169"/>
                      <a:pt x="2350" y="3169"/>
                    </a:cubicBezTo>
                    <a:cubicBezTo>
                      <a:pt x="1866" y="3169"/>
                      <a:pt x="1475" y="2778"/>
                      <a:pt x="1475" y="2294"/>
                    </a:cubicBezTo>
                    <a:cubicBezTo>
                      <a:pt x="1475" y="1810"/>
                      <a:pt x="1866" y="1419"/>
                      <a:pt x="2350" y="1419"/>
                    </a:cubicBezTo>
                    <a:close/>
                    <a:moveTo>
                      <a:pt x="2350" y="1669"/>
                    </a:moveTo>
                    <a:cubicBezTo>
                      <a:pt x="2005" y="1669"/>
                      <a:pt x="1725" y="1949"/>
                      <a:pt x="1725" y="2294"/>
                    </a:cubicBezTo>
                    <a:cubicBezTo>
                      <a:pt x="1725" y="2639"/>
                      <a:pt x="2005" y="2919"/>
                      <a:pt x="2350" y="2919"/>
                    </a:cubicBezTo>
                    <a:cubicBezTo>
                      <a:pt x="2695" y="2919"/>
                      <a:pt x="2975" y="2639"/>
                      <a:pt x="2975" y="2294"/>
                    </a:cubicBezTo>
                    <a:cubicBezTo>
                      <a:pt x="2975" y="1949"/>
                      <a:pt x="2695" y="1669"/>
                      <a:pt x="2350" y="1669"/>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191" name="Group 190"/>
          <p:cNvGrpSpPr/>
          <p:nvPr>
            <p:custDataLst>
              <p:tags r:id="rId4"/>
            </p:custDataLst>
          </p:nvPr>
        </p:nvGrpSpPr>
        <p:grpSpPr>
          <a:xfrm>
            <a:off x="6710909" y="4682316"/>
            <a:ext cx="1111011" cy="288807"/>
            <a:chOff x="3098190" y="4984362"/>
            <a:chExt cx="2103678" cy="550220"/>
          </a:xfrm>
        </p:grpSpPr>
        <p:grpSp>
          <p:nvGrpSpPr>
            <p:cNvPr id="192" name="Group 191"/>
            <p:cNvGrpSpPr/>
            <p:nvPr>
              <p:custDataLst>
                <p:tags r:id="rId33"/>
              </p:custDataLst>
            </p:nvPr>
          </p:nvGrpSpPr>
          <p:grpSpPr>
            <a:xfrm>
              <a:off x="3098190" y="4984362"/>
              <a:ext cx="2103678" cy="550220"/>
              <a:chOff x="3470166" y="2137280"/>
              <a:chExt cx="1585225" cy="899611"/>
            </a:xfrm>
          </p:grpSpPr>
          <p:sp>
            <p:nvSpPr>
              <p:cNvPr id="196" name="Rectangle 195"/>
              <p:cNvSpPr/>
              <p:nvPr>
                <p:custDataLst>
                  <p:tags r:id="rId37"/>
                </p:custDataLst>
              </p:nvPr>
            </p:nvSpPr>
            <p:spPr bwMode="gray">
              <a:xfrm>
                <a:off x="3704296" y="2137280"/>
                <a:ext cx="1351095" cy="899611"/>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Performance Evaluation</a:t>
                </a:r>
              </a:p>
            </p:txBody>
          </p:sp>
          <p:sp>
            <p:nvSpPr>
              <p:cNvPr id="197" name="Rectangle 196"/>
              <p:cNvSpPr/>
              <p:nvPr>
                <p:custDataLst>
                  <p:tags r:id="rId38"/>
                </p:custDataLst>
              </p:nvPr>
            </p:nvSpPr>
            <p:spPr bwMode="gray">
              <a:xfrm>
                <a:off x="3470166" y="2137280"/>
                <a:ext cx="234130" cy="899611"/>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grpSp>
          <p:nvGrpSpPr>
            <p:cNvPr id="193" name="Group 20"/>
            <p:cNvGrpSpPr>
              <a:grpSpLocks/>
            </p:cNvGrpSpPr>
            <p:nvPr>
              <p:custDataLst>
                <p:tags r:id="rId34"/>
              </p:custDataLst>
            </p:nvPr>
          </p:nvGrpSpPr>
          <p:grpSpPr bwMode="auto">
            <a:xfrm>
              <a:off x="3158791" y="5165733"/>
              <a:ext cx="275638" cy="337778"/>
              <a:chOff x="739" y="599"/>
              <a:chExt cx="621" cy="761"/>
            </a:xfrm>
          </p:grpSpPr>
          <p:sp>
            <p:nvSpPr>
              <p:cNvPr id="194" name="AutoShape 19"/>
              <p:cNvSpPr>
                <a:spLocks noChangeAspect="1" noChangeArrowheads="1" noTextEdit="1"/>
              </p:cNvSpPr>
              <p:nvPr>
                <p:custDataLst>
                  <p:tags r:id="rId35"/>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195" name="Freeform 21"/>
              <p:cNvSpPr>
                <a:spLocks noEditPoints="1"/>
              </p:cNvSpPr>
              <p:nvPr>
                <p:custDataLst>
                  <p:tags r:id="rId36"/>
                </p:custDataLst>
              </p:nvPr>
            </p:nvSpPr>
            <p:spPr bwMode="auto">
              <a:xfrm>
                <a:off x="739" y="599"/>
                <a:ext cx="462" cy="462"/>
              </a:xfrm>
              <a:custGeom>
                <a:avLst/>
                <a:gdLst>
                  <a:gd name="T0" fmla="*/ 250 w 6000"/>
                  <a:gd name="T1" fmla="*/ 5750 h 6000"/>
                  <a:gd name="T2" fmla="*/ 6000 w 6000"/>
                  <a:gd name="T3" fmla="*/ 6000 h 6000"/>
                  <a:gd name="T4" fmla="*/ 0 w 6000"/>
                  <a:gd name="T5" fmla="*/ 0 h 6000"/>
                  <a:gd name="T6" fmla="*/ 5000 w 6000"/>
                  <a:gd name="T7" fmla="*/ 1750 h 6000"/>
                  <a:gd name="T8" fmla="*/ 5250 w 6000"/>
                  <a:gd name="T9" fmla="*/ 1000 h 6000"/>
                  <a:gd name="T10" fmla="*/ 5500 w 6000"/>
                  <a:gd name="T11" fmla="*/ 1750 h 6000"/>
                  <a:gd name="T12" fmla="*/ 5250 w 6000"/>
                  <a:gd name="T13" fmla="*/ 4000 h 6000"/>
                  <a:gd name="T14" fmla="*/ 5000 w 6000"/>
                  <a:gd name="T15" fmla="*/ 4375 h 6000"/>
                  <a:gd name="T16" fmla="*/ 4750 w 6000"/>
                  <a:gd name="T17" fmla="*/ 4000 h 6000"/>
                  <a:gd name="T18" fmla="*/ 5000 w 6000"/>
                  <a:gd name="T19" fmla="*/ 1750 h 6000"/>
                  <a:gd name="T20" fmla="*/ 2000 w 6000"/>
                  <a:gd name="T21" fmla="*/ 125 h 6000"/>
                  <a:gd name="T22" fmla="*/ 2250 w 6000"/>
                  <a:gd name="T23" fmla="*/ 1000 h 6000"/>
                  <a:gd name="T24" fmla="*/ 2500 w 6000"/>
                  <a:gd name="T25" fmla="*/ 2875 h 6000"/>
                  <a:gd name="T26" fmla="*/ 2250 w 6000"/>
                  <a:gd name="T27" fmla="*/ 3625 h 6000"/>
                  <a:gd name="T28" fmla="*/ 2000 w 6000"/>
                  <a:gd name="T29" fmla="*/ 2875 h 6000"/>
                  <a:gd name="T30" fmla="*/ 1750 w 6000"/>
                  <a:gd name="T31" fmla="*/ 1000 h 6000"/>
                  <a:gd name="T32" fmla="*/ 1000 w 6000"/>
                  <a:gd name="T33" fmla="*/ 2000 h 6000"/>
                  <a:gd name="T34" fmla="*/ 1250 w 6000"/>
                  <a:gd name="T35" fmla="*/ 1375 h 6000"/>
                  <a:gd name="T36" fmla="*/ 1500 w 6000"/>
                  <a:gd name="T37" fmla="*/ 2000 h 6000"/>
                  <a:gd name="T38" fmla="*/ 1250 w 6000"/>
                  <a:gd name="T39" fmla="*/ 4375 h 6000"/>
                  <a:gd name="T40" fmla="*/ 1000 w 6000"/>
                  <a:gd name="T41" fmla="*/ 5125 h 6000"/>
                  <a:gd name="T42" fmla="*/ 750 w 6000"/>
                  <a:gd name="T43" fmla="*/ 4375 h 6000"/>
                  <a:gd name="T44" fmla="*/ 1000 w 6000"/>
                  <a:gd name="T45" fmla="*/ 2000 h 6000"/>
                  <a:gd name="T46" fmla="*/ 4250 w 6000"/>
                  <a:gd name="T47" fmla="*/ 3250 h 6000"/>
                  <a:gd name="T48" fmla="*/ 4500 w 6000"/>
                  <a:gd name="T49" fmla="*/ 4375 h 6000"/>
                  <a:gd name="T50" fmla="*/ 4250 w 6000"/>
                  <a:gd name="T51" fmla="*/ 4875 h 6000"/>
                  <a:gd name="T52" fmla="*/ 4000 w 6000"/>
                  <a:gd name="T53" fmla="*/ 4375 h 6000"/>
                  <a:gd name="T54" fmla="*/ 3750 w 6000"/>
                  <a:gd name="T55" fmla="*/ 3250 h 6000"/>
                  <a:gd name="T56" fmla="*/ 4000 w 6000"/>
                  <a:gd name="T57" fmla="*/ 2625 h 6000"/>
                  <a:gd name="T58" fmla="*/ 3250 w 6000"/>
                  <a:gd name="T59" fmla="*/ 1750 h 6000"/>
                  <a:gd name="T60" fmla="*/ 3500 w 6000"/>
                  <a:gd name="T61" fmla="*/ 2375 h 6000"/>
                  <a:gd name="T62" fmla="*/ 3250 w 6000"/>
                  <a:gd name="T63" fmla="*/ 3875 h 6000"/>
                  <a:gd name="T64" fmla="*/ 3000 w 6000"/>
                  <a:gd name="T65" fmla="*/ 4500 h 6000"/>
                  <a:gd name="T66" fmla="*/ 2750 w 6000"/>
                  <a:gd name="T67" fmla="*/ 3875 h 6000"/>
                  <a:gd name="T68" fmla="*/ 3000 w 6000"/>
                  <a:gd name="T69" fmla="*/ 2375 h 6000"/>
                  <a:gd name="T70" fmla="*/ 3250 w 6000"/>
                  <a:gd name="T71" fmla="*/ 1750 h 6000"/>
                  <a:gd name="T72" fmla="*/ 1000 w 6000"/>
                  <a:gd name="T73" fmla="*/ 2250 h 6000"/>
                  <a:gd name="T74" fmla="*/ 1250 w 6000"/>
                  <a:gd name="T75" fmla="*/ 4125 h 6000"/>
                  <a:gd name="T76" fmla="*/ 2250 w 6000"/>
                  <a:gd name="T77" fmla="*/ 1250 h 6000"/>
                  <a:gd name="T78" fmla="*/ 2000 w 6000"/>
                  <a:gd name="T79" fmla="*/ 2625 h 6000"/>
                  <a:gd name="T80" fmla="*/ 2250 w 6000"/>
                  <a:gd name="T81" fmla="*/ 1250 h 6000"/>
                  <a:gd name="T82" fmla="*/ 5000 w 6000"/>
                  <a:gd name="T83" fmla="*/ 2000 h 6000"/>
                  <a:gd name="T84" fmla="*/ 5250 w 6000"/>
                  <a:gd name="T85" fmla="*/ 3750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6000">
                    <a:moveTo>
                      <a:pt x="250" y="0"/>
                    </a:moveTo>
                    <a:lnTo>
                      <a:pt x="250" y="5750"/>
                    </a:lnTo>
                    <a:lnTo>
                      <a:pt x="6000" y="5750"/>
                    </a:lnTo>
                    <a:lnTo>
                      <a:pt x="6000" y="6000"/>
                    </a:lnTo>
                    <a:lnTo>
                      <a:pt x="0" y="6000"/>
                    </a:lnTo>
                    <a:lnTo>
                      <a:pt x="0" y="0"/>
                    </a:lnTo>
                    <a:lnTo>
                      <a:pt x="250" y="0"/>
                    </a:lnTo>
                    <a:close/>
                    <a:moveTo>
                      <a:pt x="5000" y="1750"/>
                    </a:moveTo>
                    <a:lnTo>
                      <a:pt x="5000" y="1000"/>
                    </a:lnTo>
                    <a:lnTo>
                      <a:pt x="5250" y="1000"/>
                    </a:lnTo>
                    <a:lnTo>
                      <a:pt x="5250" y="1750"/>
                    </a:lnTo>
                    <a:lnTo>
                      <a:pt x="5500" y="1750"/>
                    </a:lnTo>
                    <a:lnTo>
                      <a:pt x="5500" y="4000"/>
                    </a:lnTo>
                    <a:lnTo>
                      <a:pt x="5250" y="4000"/>
                    </a:lnTo>
                    <a:lnTo>
                      <a:pt x="5250" y="4375"/>
                    </a:lnTo>
                    <a:lnTo>
                      <a:pt x="5000" y="4375"/>
                    </a:lnTo>
                    <a:lnTo>
                      <a:pt x="5000" y="4000"/>
                    </a:lnTo>
                    <a:lnTo>
                      <a:pt x="4750" y="4000"/>
                    </a:lnTo>
                    <a:lnTo>
                      <a:pt x="4750" y="1750"/>
                    </a:lnTo>
                    <a:lnTo>
                      <a:pt x="5000" y="1750"/>
                    </a:lnTo>
                    <a:close/>
                    <a:moveTo>
                      <a:pt x="2000" y="1000"/>
                    </a:moveTo>
                    <a:lnTo>
                      <a:pt x="2000" y="125"/>
                    </a:lnTo>
                    <a:lnTo>
                      <a:pt x="2250" y="125"/>
                    </a:lnTo>
                    <a:lnTo>
                      <a:pt x="2250" y="1000"/>
                    </a:lnTo>
                    <a:lnTo>
                      <a:pt x="2500" y="1000"/>
                    </a:lnTo>
                    <a:lnTo>
                      <a:pt x="2500" y="2875"/>
                    </a:lnTo>
                    <a:lnTo>
                      <a:pt x="2250" y="2875"/>
                    </a:lnTo>
                    <a:lnTo>
                      <a:pt x="2250" y="3625"/>
                    </a:lnTo>
                    <a:lnTo>
                      <a:pt x="2000" y="3625"/>
                    </a:lnTo>
                    <a:lnTo>
                      <a:pt x="2000" y="2875"/>
                    </a:lnTo>
                    <a:lnTo>
                      <a:pt x="1750" y="2875"/>
                    </a:lnTo>
                    <a:lnTo>
                      <a:pt x="1750" y="1000"/>
                    </a:lnTo>
                    <a:lnTo>
                      <a:pt x="2000" y="1000"/>
                    </a:lnTo>
                    <a:close/>
                    <a:moveTo>
                      <a:pt x="1000" y="2000"/>
                    </a:moveTo>
                    <a:lnTo>
                      <a:pt x="1000" y="1375"/>
                    </a:lnTo>
                    <a:lnTo>
                      <a:pt x="1250" y="1375"/>
                    </a:lnTo>
                    <a:lnTo>
                      <a:pt x="1250" y="2000"/>
                    </a:lnTo>
                    <a:lnTo>
                      <a:pt x="1500" y="2000"/>
                    </a:lnTo>
                    <a:lnTo>
                      <a:pt x="1500" y="4375"/>
                    </a:lnTo>
                    <a:lnTo>
                      <a:pt x="1250" y="4375"/>
                    </a:lnTo>
                    <a:lnTo>
                      <a:pt x="1250" y="5125"/>
                    </a:lnTo>
                    <a:lnTo>
                      <a:pt x="1000" y="5125"/>
                    </a:lnTo>
                    <a:lnTo>
                      <a:pt x="1000" y="4375"/>
                    </a:lnTo>
                    <a:lnTo>
                      <a:pt x="750" y="4375"/>
                    </a:lnTo>
                    <a:lnTo>
                      <a:pt x="750" y="2000"/>
                    </a:lnTo>
                    <a:lnTo>
                      <a:pt x="1000" y="2000"/>
                    </a:lnTo>
                    <a:close/>
                    <a:moveTo>
                      <a:pt x="4250" y="2625"/>
                    </a:moveTo>
                    <a:lnTo>
                      <a:pt x="4250" y="3250"/>
                    </a:lnTo>
                    <a:lnTo>
                      <a:pt x="4500" y="3250"/>
                    </a:lnTo>
                    <a:lnTo>
                      <a:pt x="4500" y="4375"/>
                    </a:lnTo>
                    <a:lnTo>
                      <a:pt x="4250" y="4375"/>
                    </a:lnTo>
                    <a:lnTo>
                      <a:pt x="4250" y="4875"/>
                    </a:lnTo>
                    <a:lnTo>
                      <a:pt x="4000" y="4875"/>
                    </a:lnTo>
                    <a:lnTo>
                      <a:pt x="4000" y="4375"/>
                    </a:lnTo>
                    <a:lnTo>
                      <a:pt x="3750" y="4375"/>
                    </a:lnTo>
                    <a:lnTo>
                      <a:pt x="3750" y="3250"/>
                    </a:lnTo>
                    <a:lnTo>
                      <a:pt x="4000" y="3250"/>
                    </a:lnTo>
                    <a:lnTo>
                      <a:pt x="4000" y="2625"/>
                    </a:lnTo>
                    <a:lnTo>
                      <a:pt x="4250" y="2625"/>
                    </a:lnTo>
                    <a:close/>
                    <a:moveTo>
                      <a:pt x="3250" y="1750"/>
                    </a:moveTo>
                    <a:lnTo>
                      <a:pt x="3250" y="2375"/>
                    </a:lnTo>
                    <a:lnTo>
                      <a:pt x="3500" y="2375"/>
                    </a:lnTo>
                    <a:lnTo>
                      <a:pt x="3500" y="3875"/>
                    </a:lnTo>
                    <a:lnTo>
                      <a:pt x="3250" y="3875"/>
                    </a:lnTo>
                    <a:lnTo>
                      <a:pt x="3250" y="4500"/>
                    </a:lnTo>
                    <a:lnTo>
                      <a:pt x="3000" y="4500"/>
                    </a:lnTo>
                    <a:lnTo>
                      <a:pt x="3000" y="3875"/>
                    </a:lnTo>
                    <a:lnTo>
                      <a:pt x="2750" y="3875"/>
                    </a:lnTo>
                    <a:lnTo>
                      <a:pt x="2750" y="2375"/>
                    </a:lnTo>
                    <a:lnTo>
                      <a:pt x="3000" y="2375"/>
                    </a:lnTo>
                    <a:lnTo>
                      <a:pt x="3000" y="1750"/>
                    </a:lnTo>
                    <a:lnTo>
                      <a:pt x="3250" y="1750"/>
                    </a:lnTo>
                    <a:close/>
                    <a:moveTo>
                      <a:pt x="1250" y="2250"/>
                    </a:moveTo>
                    <a:lnTo>
                      <a:pt x="1000" y="2250"/>
                    </a:lnTo>
                    <a:lnTo>
                      <a:pt x="1000" y="4125"/>
                    </a:lnTo>
                    <a:lnTo>
                      <a:pt x="1250" y="4125"/>
                    </a:lnTo>
                    <a:lnTo>
                      <a:pt x="1250" y="2250"/>
                    </a:lnTo>
                    <a:close/>
                    <a:moveTo>
                      <a:pt x="2250" y="1250"/>
                    </a:moveTo>
                    <a:lnTo>
                      <a:pt x="2000" y="1250"/>
                    </a:lnTo>
                    <a:lnTo>
                      <a:pt x="2000" y="2625"/>
                    </a:lnTo>
                    <a:lnTo>
                      <a:pt x="2250" y="2625"/>
                    </a:lnTo>
                    <a:lnTo>
                      <a:pt x="2250" y="1250"/>
                    </a:lnTo>
                    <a:close/>
                    <a:moveTo>
                      <a:pt x="5250" y="2000"/>
                    </a:moveTo>
                    <a:lnTo>
                      <a:pt x="5000" y="2000"/>
                    </a:lnTo>
                    <a:lnTo>
                      <a:pt x="5000" y="3750"/>
                    </a:lnTo>
                    <a:lnTo>
                      <a:pt x="5250" y="3750"/>
                    </a:lnTo>
                    <a:lnTo>
                      <a:pt x="5250" y="200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198" name="Group 197"/>
          <p:cNvGrpSpPr/>
          <p:nvPr>
            <p:custDataLst>
              <p:tags r:id="rId5"/>
            </p:custDataLst>
          </p:nvPr>
        </p:nvGrpSpPr>
        <p:grpSpPr>
          <a:xfrm>
            <a:off x="7911932" y="4682316"/>
            <a:ext cx="1111011" cy="288807"/>
            <a:chOff x="5284633" y="4984224"/>
            <a:chExt cx="2103678" cy="550220"/>
          </a:xfrm>
        </p:grpSpPr>
        <p:grpSp>
          <p:nvGrpSpPr>
            <p:cNvPr id="199" name="Group 198"/>
            <p:cNvGrpSpPr/>
            <p:nvPr>
              <p:custDataLst>
                <p:tags r:id="rId26"/>
              </p:custDataLst>
            </p:nvPr>
          </p:nvGrpSpPr>
          <p:grpSpPr>
            <a:xfrm>
              <a:off x="5284633" y="4984224"/>
              <a:ext cx="2103678" cy="550220"/>
              <a:chOff x="3470166" y="2137280"/>
              <a:chExt cx="1585225" cy="899611"/>
            </a:xfrm>
          </p:grpSpPr>
          <p:sp>
            <p:nvSpPr>
              <p:cNvPr id="204" name="Rectangle 203"/>
              <p:cNvSpPr/>
              <p:nvPr>
                <p:custDataLst>
                  <p:tags r:id="rId31"/>
                </p:custDataLst>
              </p:nvPr>
            </p:nvSpPr>
            <p:spPr bwMode="gray">
              <a:xfrm>
                <a:off x="3704296" y="2137280"/>
                <a:ext cx="1351095" cy="899611"/>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Productive Retraining</a:t>
                </a:r>
              </a:p>
            </p:txBody>
          </p:sp>
          <p:sp>
            <p:nvSpPr>
              <p:cNvPr id="205" name="Rectangle 204"/>
              <p:cNvSpPr/>
              <p:nvPr>
                <p:custDataLst>
                  <p:tags r:id="rId32"/>
                </p:custDataLst>
              </p:nvPr>
            </p:nvSpPr>
            <p:spPr bwMode="gray">
              <a:xfrm>
                <a:off x="3470166" y="2137280"/>
                <a:ext cx="234130" cy="899611"/>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grpSp>
          <p:nvGrpSpPr>
            <p:cNvPr id="200" name="Group 37"/>
            <p:cNvGrpSpPr>
              <a:grpSpLocks/>
            </p:cNvGrpSpPr>
            <p:nvPr>
              <p:custDataLst>
                <p:tags r:id="rId27"/>
              </p:custDataLst>
            </p:nvPr>
          </p:nvGrpSpPr>
          <p:grpSpPr bwMode="auto">
            <a:xfrm>
              <a:off x="5349673" y="5156277"/>
              <a:ext cx="271200" cy="347100"/>
              <a:chOff x="749" y="578"/>
              <a:chExt cx="611" cy="782"/>
            </a:xfrm>
          </p:grpSpPr>
          <p:sp>
            <p:nvSpPr>
              <p:cNvPr id="201" name="AutoShape 36"/>
              <p:cNvSpPr>
                <a:spLocks noChangeAspect="1" noChangeArrowheads="1" noTextEdit="1"/>
              </p:cNvSpPr>
              <p:nvPr>
                <p:custDataLst>
                  <p:tags r:id="rId28"/>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202" name="Freeform 38"/>
              <p:cNvSpPr>
                <a:spLocks noEditPoints="1"/>
              </p:cNvSpPr>
              <p:nvPr>
                <p:custDataLst>
                  <p:tags r:id="rId29"/>
                </p:custDataLst>
              </p:nvPr>
            </p:nvSpPr>
            <p:spPr bwMode="auto">
              <a:xfrm>
                <a:off x="987" y="578"/>
                <a:ext cx="233" cy="228"/>
              </a:xfrm>
              <a:custGeom>
                <a:avLst/>
                <a:gdLst>
                  <a:gd name="T0" fmla="*/ 2176 w 3030"/>
                  <a:gd name="T1" fmla="*/ 1982 h 2958"/>
                  <a:gd name="T2" fmla="*/ 2360 w 3030"/>
                  <a:gd name="T3" fmla="*/ 1822 h 2958"/>
                  <a:gd name="T4" fmla="*/ 2763 w 3030"/>
                  <a:gd name="T5" fmla="*/ 1635 h 2958"/>
                  <a:gd name="T6" fmla="*/ 2419 w 3030"/>
                  <a:gd name="T7" fmla="*/ 1357 h 2958"/>
                  <a:gd name="T8" fmla="*/ 2314 w 3030"/>
                  <a:gd name="T9" fmla="*/ 1252 h 2958"/>
                  <a:gd name="T10" fmla="*/ 2238 w 3030"/>
                  <a:gd name="T11" fmla="*/ 1070 h 2958"/>
                  <a:gd name="T12" fmla="*/ 2234 w 3030"/>
                  <a:gd name="T13" fmla="*/ 918 h 2958"/>
                  <a:gd name="T14" fmla="*/ 2274 w 3030"/>
                  <a:gd name="T15" fmla="*/ 477 h 2958"/>
                  <a:gd name="T16" fmla="*/ 1860 w 3030"/>
                  <a:gd name="T17" fmla="*/ 635 h 2958"/>
                  <a:gd name="T18" fmla="*/ 1620 w 3030"/>
                  <a:gd name="T19" fmla="*/ 655 h 2958"/>
                  <a:gd name="T20" fmla="*/ 1389 w 3030"/>
                  <a:gd name="T21" fmla="*/ 575 h 2958"/>
                  <a:gd name="T22" fmla="*/ 1025 w 3030"/>
                  <a:gd name="T23" fmla="*/ 320 h 2958"/>
                  <a:gd name="T24" fmla="*/ 958 w 3030"/>
                  <a:gd name="T25" fmla="*/ 758 h 2958"/>
                  <a:gd name="T26" fmla="*/ 854 w 3030"/>
                  <a:gd name="T27" fmla="*/ 977 h 2958"/>
                  <a:gd name="T28" fmla="*/ 670 w 3030"/>
                  <a:gd name="T29" fmla="*/ 1137 h 2958"/>
                  <a:gd name="T30" fmla="*/ 268 w 3030"/>
                  <a:gd name="T31" fmla="*/ 1323 h 2958"/>
                  <a:gd name="T32" fmla="*/ 613 w 3030"/>
                  <a:gd name="T33" fmla="*/ 1602 h 2958"/>
                  <a:gd name="T34" fmla="*/ 749 w 3030"/>
                  <a:gd name="T35" fmla="*/ 1800 h 2958"/>
                  <a:gd name="T36" fmla="*/ 796 w 3030"/>
                  <a:gd name="T37" fmla="*/ 2040 h 2958"/>
                  <a:gd name="T38" fmla="*/ 756 w 3030"/>
                  <a:gd name="T39" fmla="*/ 2482 h 2958"/>
                  <a:gd name="T40" fmla="*/ 1170 w 3030"/>
                  <a:gd name="T41" fmla="*/ 2323 h 2958"/>
                  <a:gd name="T42" fmla="*/ 1409 w 3030"/>
                  <a:gd name="T43" fmla="*/ 2303 h 2958"/>
                  <a:gd name="T44" fmla="*/ 1641 w 3030"/>
                  <a:gd name="T45" fmla="*/ 2383 h 2958"/>
                  <a:gd name="T46" fmla="*/ 2005 w 3030"/>
                  <a:gd name="T47" fmla="*/ 2638 h 2958"/>
                  <a:gd name="T48" fmla="*/ 2073 w 3030"/>
                  <a:gd name="T49" fmla="*/ 2199 h 2958"/>
                  <a:gd name="T50" fmla="*/ 2324 w 3030"/>
                  <a:gd name="T51" fmla="*/ 2194 h 2958"/>
                  <a:gd name="T52" fmla="*/ 2238 w 3030"/>
                  <a:gd name="T53" fmla="*/ 2804 h 2958"/>
                  <a:gd name="T54" fmla="*/ 1961 w 3030"/>
                  <a:gd name="T55" fmla="*/ 2920 h 2958"/>
                  <a:gd name="T56" fmla="*/ 1461 w 3030"/>
                  <a:gd name="T57" fmla="*/ 2557 h 2958"/>
                  <a:gd name="T58" fmla="*/ 1300 w 3030"/>
                  <a:gd name="T59" fmla="*/ 2537 h 2958"/>
                  <a:gd name="T60" fmla="*/ 729 w 3030"/>
                  <a:gd name="T61" fmla="*/ 2767 h 2958"/>
                  <a:gd name="T62" fmla="*/ 490 w 3030"/>
                  <a:gd name="T63" fmla="*/ 2587 h 2958"/>
                  <a:gd name="T64" fmla="*/ 554 w 3030"/>
                  <a:gd name="T65" fmla="*/ 1972 h 2958"/>
                  <a:gd name="T66" fmla="*/ 491 w 3030"/>
                  <a:gd name="T67" fmla="*/ 1823 h 2958"/>
                  <a:gd name="T68" fmla="*/ 6 w 3030"/>
                  <a:gd name="T69" fmla="*/ 1443 h 2958"/>
                  <a:gd name="T70" fmla="*/ 43 w 3030"/>
                  <a:gd name="T71" fmla="*/ 1145 h 2958"/>
                  <a:gd name="T72" fmla="*/ 608 w 3030"/>
                  <a:gd name="T73" fmla="*/ 893 h 2958"/>
                  <a:gd name="T74" fmla="*/ 706 w 3030"/>
                  <a:gd name="T75" fmla="*/ 764 h 2958"/>
                  <a:gd name="T76" fmla="*/ 794 w 3030"/>
                  <a:gd name="T77" fmla="*/ 154 h 2958"/>
                  <a:gd name="T78" fmla="*/ 1069 w 3030"/>
                  <a:gd name="T79" fmla="*/ 37 h 2958"/>
                  <a:gd name="T80" fmla="*/ 1569 w 3030"/>
                  <a:gd name="T81" fmla="*/ 402 h 2958"/>
                  <a:gd name="T82" fmla="*/ 1730 w 3030"/>
                  <a:gd name="T83" fmla="*/ 422 h 2958"/>
                  <a:gd name="T84" fmla="*/ 2301 w 3030"/>
                  <a:gd name="T85" fmla="*/ 192 h 2958"/>
                  <a:gd name="T86" fmla="*/ 2540 w 3030"/>
                  <a:gd name="T87" fmla="*/ 372 h 2958"/>
                  <a:gd name="T88" fmla="*/ 2476 w 3030"/>
                  <a:gd name="T89" fmla="*/ 987 h 2958"/>
                  <a:gd name="T90" fmla="*/ 2539 w 3030"/>
                  <a:gd name="T91" fmla="*/ 1135 h 2958"/>
                  <a:gd name="T92" fmla="*/ 3024 w 3030"/>
                  <a:gd name="T93" fmla="*/ 1515 h 2958"/>
                  <a:gd name="T94" fmla="*/ 2988 w 3030"/>
                  <a:gd name="T95" fmla="*/ 1813 h 2958"/>
                  <a:gd name="T96" fmla="*/ 2423 w 3030"/>
                  <a:gd name="T97" fmla="*/ 2065 h 2958"/>
                  <a:gd name="T98" fmla="*/ 2324 w 3030"/>
                  <a:gd name="T99" fmla="*/ 2194 h 2958"/>
                  <a:gd name="T100" fmla="*/ 1958 w 3030"/>
                  <a:gd name="T101" fmla="*/ 1037 h 2958"/>
                  <a:gd name="T102" fmla="*/ 1958 w 3030"/>
                  <a:gd name="T103" fmla="*/ 1922 h 2958"/>
                  <a:gd name="T104" fmla="*/ 1073 w 3030"/>
                  <a:gd name="T105" fmla="*/ 1922 h 2958"/>
                  <a:gd name="T106" fmla="*/ 1073 w 3030"/>
                  <a:gd name="T107" fmla="*/ 1037 h 2958"/>
                  <a:gd name="T108" fmla="*/ 1780 w 3030"/>
                  <a:gd name="T109" fmla="*/ 1214 h 2958"/>
                  <a:gd name="T110" fmla="*/ 1250 w 3030"/>
                  <a:gd name="T111" fmla="*/ 1214 h 2958"/>
                  <a:gd name="T112" fmla="*/ 1250 w 3030"/>
                  <a:gd name="T113" fmla="*/ 1744 h 2958"/>
                  <a:gd name="T114" fmla="*/ 1780 w 3030"/>
                  <a:gd name="T115" fmla="*/ 1744 h 2958"/>
                  <a:gd name="T116" fmla="*/ 1780 w 3030"/>
                  <a:gd name="T117" fmla="*/ 1214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30" h="2958">
                    <a:moveTo>
                      <a:pt x="2113" y="2055"/>
                    </a:moveTo>
                    <a:cubicBezTo>
                      <a:pt x="2135" y="2033"/>
                      <a:pt x="2156" y="2008"/>
                      <a:pt x="2176" y="1982"/>
                    </a:cubicBezTo>
                    <a:cubicBezTo>
                      <a:pt x="2195" y="1955"/>
                      <a:pt x="2214" y="1929"/>
                      <a:pt x="2231" y="1900"/>
                    </a:cubicBezTo>
                    <a:cubicBezTo>
                      <a:pt x="2258" y="1855"/>
                      <a:pt x="2310" y="1828"/>
                      <a:pt x="2360" y="1822"/>
                    </a:cubicBezTo>
                    <a:lnTo>
                      <a:pt x="2735" y="1773"/>
                    </a:lnTo>
                    <a:cubicBezTo>
                      <a:pt x="2749" y="1770"/>
                      <a:pt x="2760" y="1653"/>
                      <a:pt x="2763" y="1635"/>
                    </a:cubicBezTo>
                    <a:cubicBezTo>
                      <a:pt x="2765" y="1619"/>
                      <a:pt x="2778" y="1504"/>
                      <a:pt x="2774" y="1498"/>
                    </a:cubicBezTo>
                    <a:cubicBezTo>
                      <a:pt x="2771" y="1493"/>
                      <a:pt x="2453" y="1370"/>
                      <a:pt x="2419" y="1357"/>
                    </a:cubicBezTo>
                    <a:cubicBezTo>
                      <a:pt x="2401" y="1350"/>
                      <a:pt x="2385" y="1340"/>
                      <a:pt x="2370" y="1329"/>
                    </a:cubicBezTo>
                    <a:cubicBezTo>
                      <a:pt x="2355" y="1329"/>
                      <a:pt x="2319" y="1273"/>
                      <a:pt x="2314" y="1252"/>
                    </a:cubicBezTo>
                    <a:cubicBezTo>
                      <a:pt x="2304" y="1219"/>
                      <a:pt x="2294" y="1188"/>
                      <a:pt x="2281" y="1158"/>
                    </a:cubicBezTo>
                    <a:cubicBezTo>
                      <a:pt x="2268" y="1128"/>
                      <a:pt x="2254" y="1098"/>
                      <a:pt x="2238" y="1070"/>
                    </a:cubicBezTo>
                    <a:cubicBezTo>
                      <a:pt x="2223" y="1043"/>
                      <a:pt x="2218" y="1010"/>
                      <a:pt x="2220" y="979"/>
                    </a:cubicBezTo>
                    <a:cubicBezTo>
                      <a:pt x="2221" y="963"/>
                      <a:pt x="2234" y="922"/>
                      <a:pt x="2234" y="918"/>
                    </a:cubicBezTo>
                    <a:cubicBezTo>
                      <a:pt x="2249" y="884"/>
                      <a:pt x="2381" y="570"/>
                      <a:pt x="2380" y="564"/>
                    </a:cubicBezTo>
                    <a:cubicBezTo>
                      <a:pt x="2378" y="558"/>
                      <a:pt x="2286" y="485"/>
                      <a:pt x="2274" y="477"/>
                    </a:cubicBezTo>
                    <a:cubicBezTo>
                      <a:pt x="2238" y="449"/>
                      <a:pt x="2201" y="424"/>
                      <a:pt x="2165" y="400"/>
                    </a:cubicBezTo>
                    <a:cubicBezTo>
                      <a:pt x="2154" y="393"/>
                      <a:pt x="1891" y="612"/>
                      <a:pt x="1860" y="635"/>
                    </a:cubicBezTo>
                    <a:cubicBezTo>
                      <a:pt x="1823" y="667"/>
                      <a:pt x="1765" y="685"/>
                      <a:pt x="1718" y="674"/>
                    </a:cubicBezTo>
                    <a:cubicBezTo>
                      <a:pt x="1685" y="665"/>
                      <a:pt x="1653" y="659"/>
                      <a:pt x="1620" y="655"/>
                    </a:cubicBezTo>
                    <a:cubicBezTo>
                      <a:pt x="1588" y="652"/>
                      <a:pt x="1555" y="649"/>
                      <a:pt x="1523" y="649"/>
                    </a:cubicBezTo>
                    <a:cubicBezTo>
                      <a:pt x="1464" y="642"/>
                      <a:pt x="1425" y="623"/>
                      <a:pt x="1389" y="575"/>
                    </a:cubicBezTo>
                    <a:cubicBezTo>
                      <a:pt x="1338" y="509"/>
                      <a:pt x="1141" y="247"/>
                      <a:pt x="1150" y="274"/>
                    </a:cubicBezTo>
                    <a:cubicBezTo>
                      <a:pt x="1104" y="289"/>
                      <a:pt x="1063" y="305"/>
                      <a:pt x="1025" y="320"/>
                    </a:cubicBezTo>
                    <a:cubicBezTo>
                      <a:pt x="988" y="337"/>
                      <a:pt x="948" y="355"/>
                      <a:pt x="905" y="377"/>
                    </a:cubicBezTo>
                    <a:cubicBezTo>
                      <a:pt x="894" y="383"/>
                      <a:pt x="951" y="720"/>
                      <a:pt x="958" y="758"/>
                    </a:cubicBezTo>
                    <a:cubicBezTo>
                      <a:pt x="965" y="808"/>
                      <a:pt x="954" y="865"/>
                      <a:pt x="918" y="903"/>
                    </a:cubicBezTo>
                    <a:cubicBezTo>
                      <a:pt x="895" y="925"/>
                      <a:pt x="874" y="950"/>
                      <a:pt x="854" y="977"/>
                    </a:cubicBezTo>
                    <a:cubicBezTo>
                      <a:pt x="835" y="1003"/>
                      <a:pt x="816" y="1029"/>
                      <a:pt x="799" y="1058"/>
                    </a:cubicBezTo>
                    <a:cubicBezTo>
                      <a:pt x="774" y="1102"/>
                      <a:pt x="719" y="1130"/>
                      <a:pt x="670" y="1137"/>
                    </a:cubicBezTo>
                    <a:lnTo>
                      <a:pt x="295" y="1185"/>
                    </a:lnTo>
                    <a:cubicBezTo>
                      <a:pt x="281" y="1188"/>
                      <a:pt x="270" y="1305"/>
                      <a:pt x="268" y="1323"/>
                    </a:cubicBezTo>
                    <a:cubicBezTo>
                      <a:pt x="265" y="1340"/>
                      <a:pt x="248" y="1458"/>
                      <a:pt x="261" y="1464"/>
                    </a:cubicBezTo>
                    <a:lnTo>
                      <a:pt x="613" y="1602"/>
                    </a:lnTo>
                    <a:cubicBezTo>
                      <a:pt x="660" y="1620"/>
                      <a:pt x="703" y="1655"/>
                      <a:pt x="716" y="1707"/>
                    </a:cubicBezTo>
                    <a:cubicBezTo>
                      <a:pt x="720" y="1719"/>
                      <a:pt x="749" y="1798"/>
                      <a:pt x="749" y="1800"/>
                    </a:cubicBezTo>
                    <a:cubicBezTo>
                      <a:pt x="774" y="1859"/>
                      <a:pt x="815" y="1912"/>
                      <a:pt x="810" y="1979"/>
                    </a:cubicBezTo>
                    <a:cubicBezTo>
                      <a:pt x="809" y="1999"/>
                      <a:pt x="804" y="2020"/>
                      <a:pt x="796" y="2040"/>
                    </a:cubicBezTo>
                    <a:cubicBezTo>
                      <a:pt x="781" y="2075"/>
                      <a:pt x="644" y="2389"/>
                      <a:pt x="654" y="2398"/>
                    </a:cubicBezTo>
                    <a:cubicBezTo>
                      <a:pt x="689" y="2429"/>
                      <a:pt x="723" y="2457"/>
                      <a:pt x="756" y="2482"/>
                    </a:cubicBezTo>
                    <a:cubicBezTo>
                      <a:pt x="793" y="2509"/>
                      <a:pt x="829" y="2534"/>
                      <a:pt x="865" y="2558"/>
                    </a:cubicBezTo>
                    <a:cubicBezTo>
                      <a:pt x="876" y="2565"/>
                      <a:pt x="1139" y="2347"/>
                      <a:pt x="1170" y="2323"/>
                    </a:cubicBezTo>
                    <a:cubicBezTo>
                      <a:pt x="1209" y="2292"/>
                      <a:pt x="1264" y="2273"/>
                      <a:pt x="1313" y="2284"/>
                    </a:cubicBezTo>
                    <a:cubicBezTo>
                      <a:pt x="1345" y="2293"/>
                      <a:pt x="1378" y="2299"/>
                      <a:pt x="1409" y="2303"/>
                    </a:cubicBezTo>
                    <a:cubicBezTo>
                      <a:pt x="1443" y="2307"/>
                      <a:pt x="1475" y="2309"/>
                      <a:pt x="1508" y="2309"/>
                    </a:cubicBezTo>
                    <a:cubicBezTo>
                      <a:pt x="1560" y="2310"/>
                      <a:pt x="1610" y="2342"/>
                      <a:pt x="1641" y="2383"/>
                    </a:cubicBezTo>
                    <a:cubicBezTo>
                      <a:pt x="1664" y="2412"/>
                      <a:pt x="1869" y="2683"/>
                      <a:pt x="1875" y="2685"/>
                    </a:cubicBezTo>
                    <a:cubicBezTo>
                      <a:pt x="1874" y="2690"/>
                      <a:pt x="1990" y="2644"/>
                      <a:pt x="2005" y="2638"/>
                    </a:cubicBezTo>
                    <a:cubicBezTo>
                      <a:pt x="2020" y="2632"/>
                      <a:pt x="2125" y="2585"/>
                      <a:pt x="2129" y="2578"/>
                    </a:cubicBezTo>
                    <a:cubicBezTo>
                      <a:pt x="2131" y="2574"/>
                      <a:pt x="2078" y="2235"/>
                      <a:pt x="2073" y="2199"/>
                    </a:cubicBezTo>
                    <a:cubicBezTo>
                      <a:pt x="2065" y="2150"/>
                      <a:pt x="2078" y="2093"/>
                      <a:pt x="2113" y="2055"/>
                    </a:cubicBezTo>
                    <a:close/>
                    <a:moveTo>
                      <a:pt x="2324" y="2194"/>
                    </a:moveTo>
                    <a:lnTo>
                      <a:pt x="2376" y="2535"/>
                    </a:lnTo>
                    <a:cubicBezTo>
                      <a:pt x="2393" y="2647"/>
                      <a:pt x="2336" y="2753"/>
                      <a:pt x="2238" y="2804"/>
                    </a:cubicBezTo>
                    <a:cubicBezTo>
                      <a:pt x="2193" y="2827"/>
                      <a:pt x="2149" y="2848"/>
                      <a:pt x="2101" y="2868"/>
                    </a:cubicBezTo>
                    <a:cubicBezTo>
                      <a:pt x="2053" y="2888"/>
                      <a:pt x="2006" y="2905"/>
                      <a:pt x="1961" y="2920"/>
                    </a:cubicBezTo>
                    <a:cubicBezTo>
                      <a:pt x="1855" y="2958"/>
                      <a:pt x="1741" y="2923"/>
                      <a:pt x="1673" y="2834"/>
                    </a:cubicBezTo>
                    <a:lnTo>
                      <a:pt x="1461" y="2557"/>
                    </a:lnTo>
                    <a:cubicBezTo>
                      <a:pt x="1434" y="2555"/>
                      <a:pt x="1405" y="2553"/>
                      <a:pt x="1378" y="2550"/>
                    </a:cubicBezTo>
                    <a:cubicBezTo>
                      <a:pt x="1351" y="2547"/>
                      <a:pt x="1326" y="2542"/>
                      <a:pt x="1300" y="2537"/>
                    </a:cubicBezTo>
                    <a:lnTo>
                      <a:pt x="1030" y="2753"/>
                    </a:lnTo>
                    <a:cubicBezTo>
                      <a:pt x="943" y="2823"/>
                      <a:pt x="823" y="2828"/>
                      <a:pt x="729" y="2767"/>
                    </a:cubicBezTo>
                    <a:cubicBezTo>
                      <a:pt x="684" y="2738"/>
                      <a:pt x="644" y="2709"/>
                      <a:pt x="606" y="2682"/>
                    </a:cubicBezTo>
                    <a:cubicBezTo>
                      <a:pt x="565" y="2650"/>
                      <a:pt x="528" y="2619"/>
                      <a:pt x="490" y="2587"/>
                    </a:cubicBezTo>
                    <a:cubicBezTo>
                      <a:pt x="405" y="2513"/>
                      <a:pt x="378" y="2397"/>
                      <a:pt x="421" y="2293"/>
                    </a:cubicBezTo>
                    <a:lnTo>
                      <a:pt x="554" y="1972"/>
                    </a:lnTo>
                    <a:cubicBezTo>
                      <a:pt x="541" y="1947"/>
                      <a:pt x="530" y="1922"/>
                      <a:pt x="519" y="1895"/>
                    </a:cubicBezTo>
                    <a:cubicBezTo>
                      <a:pt x="518" y="1897"/>
                      <a:pt x="493" y="1829"/>
                      <a:pt x="491" y="1823"/>
                    </a:cubicBezTo>
                    <a:lnTo>
                      <a:pt x="170" y="1697"/>
                    </a:lnTo>
                    <a:cubicBezTo>
                      <a:pt x="65" y="1655"/>
                      <a:pt x="0" y="1554"/>
                      <a:pt x="6" y="1443"/>
                    </a:cubicBezTo>
                    <a:cubicBezTo>
                      <a:pt x="9" y="1389"/>
                      <a:pt x="14" y="1339"/>
                      <a:pt x="19" y="1293"/>
                    </a:cubicBezTo>
                    <a:cubicBezTo>
                      <a:pt x="25" y="1244"/>
                      <a:pt x="34" y="1195"/>
                      <a:pt x="43" y="1145"/>
                    </a:cubicBezTo>
                    <a:cubicBezTo>
                      <a:pt x="65" y="1035"/>
                      <a:pt x="153" y="953"/>
                      <a:pt x="263" y="939"/>
                    </a:cubicBezTo>
                    <a:lnTo>
                      <a:pt x="608" y="893"/>
                    </a:lnTo>
                    <a:cubicBezTo>
                      <a:pt x="623" y="870"/>
                      <a:pt x="639" y="848"/>
                      <a:pt x="656" y="825"/>
                    </a:cubicBezTo>
                    <a:cubicBezTo>
                      <a:pt x="671" y="804"/>
                      <a:pt x="689" y="784"/>
                      <a:pt x="706" y="764"/>
                    </a:cubicBezTo>
                    <a:lnTo>
                      <a:pt x="654" y="423"/>
                    </a:lnTo>
                    <a:cubicBezTo>
                      <a:pt x="638" y="312"/>
                      <a:pt x="694" y="204"/>
                      <a:pt x="794" y="154"/>
                    </a:cubicBezTo>
                    <a:cubicBezTo>
                      <a:pt x="838" y="132"/>
                      <a:pt x="881" y="110"/>
                      <a:pt x="929" y="90"/>
                    </a:cubicBezTo>
                    <a:cubicBezTo>
                      <a:pt x="945" y="84"/>
                      <a:pt x="1060" y="37"/>
                      <a:pt x="1069" y="37"/>
                    </a:cubicBezTo>
                    <a:cubicBezTo>
                      <a:pt x="1175" y="0"/>
                      <a:pt x="1289" y="35"/>
                      <a:pt x="1358" y="124"/>
                    </a:cubicBezTo>
                    <a:lnTo>
                      <a:pt x="1569" y="402"/>
                    </a:lnTo>
                    <a:cubicBezTo>
                      <a:pt x="1596" y="403"/>
                      <a:pt x="1625" y="405"/>
                      <a:pt x="1651" y="408"/>
                    </a:cubicBezTo>
                    <a:cubicBezTo>
                      <a:pt x="1679" y="412"/>
                      <a:pt x="1704" y="417"/>
                      <a:pt x="1730" y="422"/>
                    </a:cubicBezTo>
                    <a:lnTo>
                      <a:pt x="2000" y="205"/>
                    </a:lnTo>
                    <a:cubicBezTo>
                      <a:pt x="2088" y="135"/>
                      <a:pt x="2208" y="130"/>
                      <a:pt x="2301" y="192"/>
                    </a:cubicBezTo>
                    <a:cubicBezTo>
                      <a:pt x="2346" y="220"/>
                      <a:pt x="2386" y="249"/>
                      <a:pt x="2424" y="277"/>
                    </a:cubicBezTo>
                    <a:cubicBezTo>
                      <a:pt x="2465" y="308"/>
                      <a:pt x="2503" y="339"/>
                      <a:pt x="2540" y="372"/>
                    </a:cubicBezTo>
                    <a:cubicBezTo>
                      <a:pt x="2625" y="445"/>
                      <a:pt x="2653" y="562"/>
                      <a:pt x="2609" y="665"/>
                    </a:cubicBezTo>
                    <a:lnTo>
                      <a:pt x="2476" y="987"/>
                    </a:lnTo>
                    <a:cubicBezTo>
                      <a:pt x="2489" y="1012"/>
                      <a:pt x="2500" y="1037"/>
                      <a:pt x="2511" y="1063"/>
                    </a:cubicBezTo>
                    <a:cubicBezTo>
                      <a:pt x="2521" y="1087"/>
                      <a:pt x="2531" y="1112"/>
                      <a:pt x="2539" y="1135"/>
                    </a:cubicBezTo>
                    <a:lnTo>
                      <a:pt x="2860" y="1262"/>
                    </a:lnTo>
                    <a:cubicBezTo>
                      <a:pt x="2965" y="1303"/>
                      <a:pt x="3030" y="1404"/>
                      <a:pt x="3024" y="1515"/>
                    </a:cubicBezTo>
                    <a:cubicBezTo>
                      <a:pt x="3021" y="1569"/>
                      <a:pt x="3016" y="1619"/>
                      <a:pt x="3011" y="1665"/>
                    </a:cubicBezTo>
                    <a:cubicBezTo>
                      <a:pt x="3005" y="1714"/>
                      <a:pt x="2996" y="1763"/>
                      <a:pt x="2988" y="1813"/>
                    </a:cubicBezTo>
                    <a:cubicBezTo>
                      <a:pt x="2965" y="1923"/>
                      <a:pt x="2878" y="2005"/>
                      <a:pt x="2768" y="2019"/>
                    </a:cubicBezTo>
                    <a:lnTo>
                      <a:pt x="2423" y="2065"/>
                    </a:lnTo>
                    <a:cubicBezTo>
                      <a:pt x="2408" y="2088"/>
                      <a:pt x="2391" y="2110"/>
                      <a:pt x="2374" y="2133"/>
                    </a:cubicBezTo>
                    <a:cubicBezTo>
                      <a:pt x="2359" y="2154"/>
                      <a:pt x="2341" y="2174"/>
                      <a:pt x="2324" y="2194"/>
                    </a:cubicBezTo>
                    <a:close/>
                    <a:moveTo>
                      <a:pt x="1515" y="854"/>
                    </a:moveTo>
                    <a:cubicBezTo>
                      <a:pt x="1688" y="854"/>
                      <a:pt x="1844" y="924"/>
                      <a:pt x="1958" y="1037"/>
                    </a:cubicBezTo>
                    <a:cubicBezTo>
                      <a:pt x="2070" y="1150"/>
                      <a:pt x="2140" y="1307"/>
                      <a:pt x="2140" y="1479"/>
                    </a:cubicBezTo>
                    <a:cubicBezTo>
                      <a:pt x="2140" y="1652"/>
                      <a:pt x="2070" y="1808"/>
                      <a:pt x="1958" y="1922"/>
                    </a:cubicBezTo>
                    <a:cubicBezTo>
                      <a:pt x="1844" y="2034"/>
                      <a:pt x="1688" y="2104"/>
                      <a:pt x="1515" y="2104"/>
                    </a:cubicBezTo>
                    <a:cubicBezTo>
                      <a:pt x="1343" y="2104"/>
                      <a:pt x="1186" y="2034"/>
                      <a:pt x="1073" y="1922"/>
                    </a:cubicBezTo>
                    <a:cubicBezTo>
                      <a:pt x="960" y="1808"/>
                      <a:pt x="890" y="1652"/>
                      <a:pt x="890" y="1479"/>
                    </a:cubicBezTo>
                    <a:cubicBezTo>
                      <a:pt x="890" y="1307"/>
                      <a:pt x="960" y="1150"/>
                      <a:pt x="1073" y="1037"/>
                    </a:cubicBezTo>
                    <a:cubicBezTo>
                      <a:pt x="1186" y="924"/>
                      <a:pt x="1343" y="854"/>
                      <a:pt x="1515" y="854"/>
                    </a:cubicBezTo>
                    <a:close/>
                    <a:moveTo>
                      <a:pt x="1780" y="1214"/>
                    </a:moveTo>
                    <a:cubicBezTo>
                      <a:pt x="1713" y="1147"/>
                      <a:pt x="1619" y="1104"/>
                      <a:pt x="1515" y="1104"/>
                    </a:cubicBezTo>
                    <a:cubicBezTo>
                      <a:pt x="1411" y="1104"/>
                      <a:pt x="1318" y="1147"/>
                      <a:pt x="1250" y="1214"/>
                    </a:cubicBezTo>
                    <a:cubicBezTo>
                      <a:pt x="1183" y="1282"/>
                      <a:pt x="1140" y="1375"/>
                      <a:pt x="1140" y="1479"/>
                    </a:cubicBezTo>
                    <a:cubicBezTo>
                      <a:pt x="1140" y="1583"/>
                      <a:pt x="1183" y="1677"/>
                      <a:pt x="1250" y="1744"/>
                    </a:cubicBezTo>
                    <a:cubicBezTo>
                      <a:pt x="1318" y="1812"/>
                      <a:pt x="1411" y="1854"/>
                      <a:pt x="1515" y="1854"/>
                    </a:cubicBezTo>
                    <a:cubicBezTo>
                      <a:pt x="1619" y="1854"/>
                      <a:pt x="1713" y="1812"/>
                      <a:pt x="1780" y="1744"/>
                    </a:cubicBezTo>
                    <a:cubicBezTo>
                      <a:pt x="1848" y="1677"/>
                      <a:pt x="1890" y="1583"/>
                      <a:pt x="1890" y="1479"/>
                    </a:cubicBezTo>
                    <a:cubicBezTo>
                      <a:pt x="1890" y="1375"/>
                      <a:pt x="1848" y="1282"/>
                      <a:pt x="1780" y="121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203" name="Freeform 39"/>
              <p:cNvSpPr>
                <a:spLocks noEditPoints="1"/>
              </p:cNvSpPr>
              <p:nvPr>
                <p:custDataLst>
                  <p:tags r:id="rId30"/>
                </p:custDataLst>
              </p:nvPr>
            </p:nvSpPr>
            <p:spPr bwMode="auto">
              <a:xfrm>
                <a:off x="749" y="727"/>
                <a:ext cx="362" cy="357"/>
              </a:xfrm>
              <a:custGeom>
                <a:avLst/>
                <a:gdLst>
                  <a:gd name="T0" fmla="*/ 3578 w 4700"/>
                  <a:gd name="T1" fmla="*/ 975 h 4643"/>
                  <a:gd name="T2" fmla="*/ 4391 w 4700"/>
                  <a:gd name="T3" fmla="*/ 1130 h 4643"/>
                  <a:gd name="T4" fmla="*/ 4110 w 4700"/>
                  <a:gd name="T5" fmla="*/ 1908 h 4643"/>
                  <a:gd name="T6" fmla="*/ 4524 w 4700"/>
                  <a:gd name="T7" fmla="*/ 2253 h 4643"/>
                  <a:gd name="T8" fmla="*/ 4624 w 4700"/>
                  <a:gd name="T9" fmla="*/ 2888 h 4643"/>
                  <a:gd name="T10" fmla="*/ 3905 w 4700"/>
                  <a:gd name="T11" fmla="*/ 3204 h 4643"/>
                  <a:gd name="T12" fmla="*/ 3980 w 4700"/>
                  <a:gd name="T13" fmla="*/ 3987 h 4643"/>
                  <a:gd name="T14" fmla="*/ 3376 w 4700"/>
                  <a:gd name="T15" fmla="*/ 4210 h 4643"/>
                  <a:gd name="T16" fmla="*/ 2954 w 4700"/>
                  <a:gd name="T17" fmla="*/ 3992 h 4643"/>
                  <a:gd name="T18" fmla="*/ 2510 w 4700"/>
                  <a:gd name="T19" fmla="*/ 4638 h 4643"/>
                  <a:gd name="T20" fmla="*/ 1904 w 4700"/>
                  <a:gd name="T21" fmla="*/ 4422 h 4643"/>
                  <a:gd name="T22" fmla="*/ 1648 w 4700"/>
                  <a:gd name="T23" fmla="*/ 3952 h 4643"/>
                  <a:gd name="T24" fmla="*/ 830 w 4700"/>
                  <a:gd name="T25" fmla="*/ 4083 h 4643"/>
                  <a:gd name="T26" fmla="*/ 828 w 4700"/>
                  <a:gd name="T27" fmla="*/ 3254 h 4643"/>
                  <a:gd name="T28" fmla="*/ 323 w 4700"/>
                  <a:gd name="T29" fmla="*/ 3079 h 4643"/>
                  <a:gd name="T30" fmla="*/ 11 w 4700"/>
                  <a:gd name="T31" fmla="*/ 2513 h 4643"/>
                  <a:gd name="T32" fmla="*/ 579 w 4700"/>
                  <a:gd name="T33" fmla="*/ 1973 h 4643"/>
                  <a:gd name="T34" fmla="*/ 238 w 4700"/>
                  <a:gd name="T35" fmla="*/ 1265 h 4643"/>
                  <a:gd name="T36" fmla="*/ 729 w 4700"/>
                  <a:gd name="T37" fmla="*/ 847 h 4643"/>
                  <a:gd name="T38" fmla="*/ 1264 w 4700"/>
                  <a:gd name="T39" fmla="*/ 858 h 4643"/>
                  <a:gd name="T40" fmla="*/ 1558 w 4700"/>
                  <a:gd name="T41" fmla="*/ 83 h 4643"/>
                  <a:gd name="T42" fmla="*/ 2036 w 4700"/>
                  <a:gd name="T43" fmla="*/ 143 h 4643"/>
                  <a:gd name="T44" fmla="*/ 2441 w 4700"/>
                  <a:gd name="T45" fmla="*/ 495 h 4643"/>
                  <a:gd name="T46" fmla="*/ 3164 w 4700"/>
                  <a:gd name="T47" fmla="*/ 90 h 4643"/>
                  <a:gd name="T48" fmla="*/ 3449 w 4700"/>
                  <a:gd name="T49" fmla="*/ 868 h 4643"/>
                  <a:gd name="T50" fmla="*/ 3199 w 4700"/>
                  <a:gd name="T51" fmla="*/ 867 h 4643"/>
                  <a:gd name="T52" fmla="*/ 3078 w 4700"/>
                  <a:gd name="T53" fmla="*/ 324 h 4643"/>
                  <a:gd name="T54" fmla="*/ 2631 w 4700"/>
                  <a:gd name="T55" fmla="*/ 659 h 4643"/>
                  <a:gd name="T56" fmla="*/ 2263 w 4700"/>
                  <a:gd name="T57" fmla="*/ 745 h 4643"/>
                  <a:gd name="T58" fmla="*/ 1793 w 4700"/>
                  <a:gd name="T59" fmla="*/ 269 h 4643"/>
                  <a:gd name="T60" fmla="*/ 1473 w 4700"/>
                  <a:gd name="T61" fmla="*/ 412 h 4643"/>
                  <a:gd name="T62" fmla="*/ 1359 w 4700"/>
                  <a:gd name="T63" fmla="*/ 1100 h 4643"/>
                  <a:gd name="T64" fmla="*/ 661 w 4700"/>
                  <a:gd name="T65" fmla="*/ 1087 h 4643"/>
                  <a:gd name="T66" fmla="*/ 461 w 4700"/>
                  <a:gd name="T67" fmla="*/ 1375 h 4643"/>
                  <a:gd name="T68" fmla="*/ 843 w 4700"/>
                  <a:gd name="T69" fmla="*/ 1927 h 4643"/>
                  <a:gd name="T70" fmla="*/ 691 w 4700"/>
                  <a:gd name="T71" fmla="*/ 2270 h 4643"/>
                  <a:gd name="T72" fmla="*/ 281 w 4700"/>
                  <a:gd name="T73" fmla="*/ 2648 h 4643"/>
                  <a:gd name="T74" fmla="*/ 793 w 4700"/>
                  <a:gd name="T75" fmla="*/ 2867 h 4643"/>
                  <a:gd name="T76" fmla="*/ 1050 w 4700"/>
                  <a:gd name="T77" fmla="*/ 3140 h 4643"/>
                  <a:gd name="T78" fmla="*/ 874 w 4700"/>
                  <a:gd name="T79" fmla="*/ 3787 h 4643"/>
                  <a:gd name="T80" fmla="*/ 1156 w 4700"/>
                  <a:gd name="T81" fmla="*/ 3993 h 4643"/>
                  <a:gd name="T82" fmla="*/ 1810 w 4700"/>
                  <a:gd name="T83" fmla="*/ 3749 h 4643"/>
                  <a:gd name="T84" fmla="*/ 2146 w 4700"/>
                  <a:gd name="T85" fmla="*/ 4362 h 4643"/>
                  <a:gd name="T86" fmla="*/ 2496 w 4700"/>
                  <a:gd name="T87" fmla="*/ 4389 h 4643"/>
                  <a:gd name="T88" fmla="*/ 2783 w 4700"/>
                  <a:gd name="T89" fmla="*/ 3784 h 4643"/>
                  <a:gd name="T90" fmla="*/ 2959 w 4700"/>
                  <a:gd name="T91" fmla="*/ 3722 h 4643"/>
                  <a:gd name="T92" fmla="*/ 3564 w 4700"/>
                  <a:gd name="T93" fmla="*/ 4008 h 4643"/>
                  <a:gd name="T94" fmla="*/ 3815 w 4700"/>
                  <a:gd name="T95" fmla="*/ 3767 h 4643"/>
                  <a:gd name="T96" fmla="*/ 3690 w 4700"/>
                  <a:gd name="T97" fmla="*/ 3078 h 4643"/>
                  <a:gd name="T98" fmla="*/ 4351 w 4700"/>
                  <a:gd name="T99" fmla="*/ 2852 h 4643"/>
                  <a:gd name="T100" fmla="*/ 4439 w 4700"/>
                  <a:gd name="T101" fmla="*/ 2514 h 4643"/>
                  <a:gd name="T102" fmla="*/ 3893 w 4700"/>
                  <a:gd name="T103" fmla="*/ 2127 h 4643"/>
                  <a:gd name="T104" fmla="*/ 3918 w 4700"/>
                  <a:gd name="T105" fmla="*/ 1748 h 4643"/>
                  <a:gd name="T106" fmla="*/ 4174 w 4700"/>
                  <a:gd name="T107" fmla="*/ 1254 h 4643"/>
                  <a:gd name="T108" fmla="*/ 3619 w 4700"/>
                  <a:gd name="T109" fmla="*/ 1224 h 4643"/>
                  <a:gd name="T110" fmla="*/ 2350 w 4700"/>
                  <a:gd name="T111" fmla="*/ 1419 h 4643"/>
                  <a:gd name="T112" fmla="*/ 1475 w 4700"/>
                  <a:gd name="T113" fmla="*/ 2294 h 4643"/>
                  <a:gd name="T114" fmla="*/ 1725 w 4700"/>
                  <a:gd name="T115" fmla="*/ 2294 h 4643"/>
                  <a:gd name="T116" fmla="*/ 2350 w 4700"/>
                  <a:gd name="T117" fmla="*/ 1669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00" h="4643">
                    <a:moveTo>
                      <a:pt x="3449" y="868"/>
                    </a:moveTo>
                    <a:cubicBezTo>
                      <a:pt x="3473" y="885"/>
                      <a:pt x="3494" y="903"/>
                      <a:pt x="3515" y="920"/>
                    </a:cubicBezTo>
                    <a:cubicBezTo>
                      <a:pt x="3535" y="938"/>
                      <a:pt x="3556" y="957"/>
                      <a:pt x="3578" y="975"/>
                    </a:cubicBezTo>
                    <a:lnTo>
                      <a:pt x="3988" y="864"/>
                    </a:lnTo>
                    <a:cubicBezTo>
                      <a:pt x="4106" y="832"/>
                      <a:pt x="4230" y="879"/>
                      <a:pt x="4298" y="980"/>
                    </a:cubicBezTo>
                    <a:cubicBezTo>
                      <a:pt x="4333" y="1033"/>
                      <a:pt x="4364" y="1082"/>
                      <a:pt x="4391" y="1130"/>
                    </a:cubicBezTo>
                    <a:cubicBezTo>
                      <a:pt x="4419" y="1179"/>
                      <a:pt x="4446" y="1230"/>
                      <a:pt x="4473" y="1285"/>
                    </a:cubicBezTo>
                    <a:cubicBezTo>
                      <a:pt x="4526" y="1398"/>
                      <a:pt x="4504" y="1527"/>
                      <a:pt x="4415" y="1613"/>
                    </a:cubicBezTo>
                    <a:lnTo>
                      <a:pt x="4110" y="1908"/>
                    </a:lnTo>
                    <a:cubicBezTo>
                      <a:pt x="4116" y="1937"/>
                      <a:pt x="4121" y="1964"/>
                      <a:pt x="4126" y="1992"/>
                    </a:cubicBezTo>
                    <a:cubicBezTo>
                      <a:pt x="4131" y="2019"/>
                      <a:pt x="4135" y="2047"/>
                      <a:pt x="4138" y="2075"/>
                    </a:cubicBezTo>
                    <a:lnTo>
                      <a:pt x="4524" y="2253"/>
                    </a:lnTo>
                    <a:cubicBezTo>
                      <a:pt x="4635" y="2304"/>
                      <a:pt x="4700" y="2420"/>
                      <a:pt x="4686" y="2542"/>
                    </a:cubicBezTo>
                    <a:cubicBezTo>
                      <a:pt x="4686" y="2542"/>
                      <a:pt x="4664" y="2702"/>
                      <a:pt x="4661" y="2715"/>
                    </a:cubicBezTo>
                    <a:cubicBezTo>
                      <a:pt x="4650" y="2777"/>
                      <a:pt x="4638" y="2834"/>
                      <a:pt x="4624" y="2888"/>
                    </a:cubicBezTo>
                    <a:cubicBezTo>
                      <a:pt x="4594" y="3007"/>
                      <a:pt x="4493" y="3092"/>
                      <a:pt x="4369" y="3100"/>
                    </a:cubicBezTo>
                    <a:lnTo>
                      <a:pt x="3945" y="3132"/>
                    </a:lnTo>
                    <a:cubicBezTo>
                      <a:pt x="3933" y="3155"/>
                      <a:pt x="3919" y="3179"/>
                      <a:pt x="3905" y="3204"/>
                    </a:cubicBezTo>
                    <a:cubicBezTo>
                      <a:pt x="3890" y="3229"/>
                      <a:pt x="3875" y="3253"/>
                      <a:pt x="3860" y="3275"/>
                    </a:cubicBezTo>
                    <a:lnTo>
                      <a:pt x="4041" y="3659"/>
                    </a:lnTo>
                    <a:cubicBezTo>
                      <a:pt x="4094" y="3772"/>
                      <a:pt x="4069" y="3902"/>
                      <a:pt x="3980" y="3987"/>
                    </a:cubicBezTo>
                    <a:cubicBezTo>
                      <a:pt x="3935" y="4029"/>
                      <a:pt x="3891" y="4068"/>
                      <a:pt x="3849" y="4103"/>
                    </a:cubicBezTo>
                    <a:cubicBezTo>
                      <a:pt x="3806" y="4138"/>
                      <a:pt x="3760" y="4174"/>
                      <a:pt x="3709" y="4210"/>
                    </a:cubicBezTo>
                    <a:cubicBezTo>
                      <a:pt x="3610" y="4282"/>
                      <a:pt x="3476" y="4282"/>
                      <a:pt x="3376" y="4210"/>
                    </a:cubicBezTo>
                    <a:lnTo>
                      <a:pt x="3378" y="4210"/>
                    </a:lnTo>
                    <a:lnTo>
                      <a:pt x="3033" y="3962"/>
                    </a:lnTo>
                    <a:lnTo>
                      <a:pt x="2954" y="3992"/>
                    </a:lnTo>
                    <a:cubicBezTo>
                      <a:pt x="2931" y="3999"/>
                      <a:pt x="2905" y="4008"/>
                      <a:pt x="2876" y="4017"/>
                    </a:cubicBezTo>
                    <a:lnTo>
                      <a:pt x="2768" y="4427"/>
                    </a:lnTo>
                    <a:cubicBezTo>
                      <a:pt x="2736" y="4547"/>
                      <a:pt x="2634" y="4630"/>
                      <a:pt x="2510" y="4638"/>
                    </a:cubicBezTo>
                    <a:cubicBezTo>
                      <a:pt x="2453" y="4642"/>
                      <a:pt x="2395" y="4643"/>
                      <a:pt x="2335" y="4643"/>
                    </a:cubicBezTo>
                    <a:cubicBezTo>
                      <a:pt x="2273" y="4642"/>
                      <a:pt x="2215" y="4640"/>
                      <a:pt x="2159" y="4635"/>
                    </a:cubicBezTo>
                    <a:cubicBezTo>
                      <a:pt x="2036" y="4627"/>
                      <a:pt x="1934" y="4540"/>
                      <a:pt x="1904" y="4422"/>
                    </a:cubicBezTo>
                    <a:lnTo>
                      <a:pt x="1800" y="4009"/>
                    </a:lnTo>
                    <a:cubicBezTo>
                      <a:pt x="1775" y="4000"/>
                      <a:pt x="1749" y="3992"/>
                      <a:pt x="1724" y="3983"/>
                    </a:cubicBezTo>
                    <a:cubicBezTo>
                      <a:pt x="1696" y="3972"/>
                      <a:pt x="1670" y="3962"/>
                      <a:pt x="1648" y="3952"/>
                    </a:cubicBezTo>
                    <a:lnTo>
                      <a:pt x="1300" y="4197"/>
                    </a:lnTo>
                    <a:cubicBezTo>
                      <a:pt x="1200" y="4268"/>
                      <a:pt x="1066" y="4267"/>
                      <a:pt x="969" y="4194"/>
                    </a:cubicBezTo>
                    <a:cubicBezTo>
                      <a:pt x="923" y="4160"/>
                      <a:pt x="876" y="4123"/>
                      <a:pt x="830" y="4083"/>
                    </a:cubicBezTo>
                    <a:cubicBezTo>
                      <a:pt x="783" y="4044"/>
                      <a:pt x="740" y="4004"/>
                      <a:pt x="699" y="3964"/>
                    </a:cubicBezTo>
                    <a:cubicBezTo>
                      <a:pt x="610" y="3878"/>
                      <a:pt x="588" y="3749"/>
                      <a:pt x="641" y="3638"/>
                    </a:cubicBezTo>
                    <a:lnTo>
                      <a:pt x="828" y="3254"/>
                    </a:lnTo>
                    <a:cubicBezTo>
                      <a:pt x="813" y="3232"/>
                      <a:pt x="799" y="3208"/>
                      <a:pt x="785" y="3185"/>
                    </a:cubicBezTo>
                    <a:cubicBezTo>
                      <a:pt x="771" y="3162"/>
                      <a:pt x="759" y="3138"/>
                      <a:pt x="746" y="3114"/>
                    </a:cubicBezTo>
                    <a:lnTo>
                      <a:pt x="323" y="3079"/>
                    </a:lnTo>
                    <a:cubicBezTo>
                      <a:pt x="200" y="3068"/>
                      <a:pt x="100" y="2982"/>
                      <a:pt x="71" y="2863"/>
                    </a:cubicBezTo>
                    <a:cubicBezTo>
                      <a:pt x="56" y="2803"/>
                      <a:pt x="44" y="2745"/>
                      <a:pt x="35" y="2688"/>
                    </a:cubicBezTo>
                    <a:cubicBezTo>
                      <a:pt x="25" y="2633"/>
                      <a:pt x="18" y="2574"/>
                      <a:pt x="11" y="2513"/>
                    </a:cubicBezTo>
                    <a:cubicBezTo>
                      <a:pt x="0" y="2390"/>
                      <a:pt x="66" y="2277"/>
                      <a:pt x="179" y="2227"/>
                    </a:cubicBezTo>
                    <a:lnTo>
                      <a:pt x="566" y="2053"/>
                    </a:lnTo>
                    <a:cubicBezTo>
                      <a:pt x="569" y="2028"/>
                      <a:pt x="574" y="2002"/>
                      <a:pt x="579" y="1973"/>
                    </a:cubicBezTo>
                    <a:cubicBezTo>
                      <a:pt x="584" y="1945"/>
                      <a:pt x="589" y="1919"/>
                      <a:pt x="595" y="1893"/>
                    </a:cubicBezTo>
                    <a:lnTo>
                      <a:pt x="293" y="1593"/>
                    </a:lnTo>
                    <a:cubicBezTo>
                      <a:pt x="205" y="1505"/>
                      <a:pt x="184" y="1377"/>
                      <a:pt x="238" y="1265"/>
                    </a:cubicBezTo>
                    <a:cubicBezTo>
                      <a:pt x="264" y="1213"/>
                      <a:pt x="293" y="1162"/>
                      <a:pt x="323" y="1109"/>
                    </a:cubicBezTo>
                    <a:cubicBezTo>
                      <a:pt x="353" y="1058"/>
                      <a:pt x="384" y="1008"/>
                      <a:pt x="416" y="960"/>
                    </a:cubicBezTo>
                    <a:cubicBezTo>
                      <a:pt x="486" y="859"/>
                      <a:pt x="610" y="813"/>
                      <a:pt x="729" y="847"/>
                    </a:cubicBezTo>
                    <a:lnTo>
                      <a:pt x="1138" y="963"/>
                    </a:lnTo>
                    <a:cubicBezTo>
                      <a:pt x="1156" y="945"/>
                      <a:pt x="1178" y="928"/>
                      <a:pt x="1200" y="909"/>
                    </a:cubicBezTo>
                    <a:cubicBezTo>
                      <a:pt x="1221" y="892"/>
                      <a:pt x="1243" y="874"/>
                      <a:pt x="1264" y="858"/>
                    </a:cubicBezTo>
                    <a:lnTo>
                      <a:pt x="1225" y="434"/>
                    </a:lnTo>
                    <a:cubicBezTo>
                      <a:pt x="1214" y="312"/>
                      <a:pt x="1280" y="198"/>
                      <a:pt x="1393" y="149"/>
                    </a:cubicBezTo>
                    <a:cubicBezTo>
                      <a:pt x="1445" y="125"/>
                      <a:pt x="1499" y="104"/>
                      <a:pt x="1558" y="83"/>
                    </a:cubicBezTo>
                    <a:cubicBezTo>
                      <a:pt x="1614" y="63"/>
                      <a:pt x="1670" y="45"/>
                      <a:pt x="1725" y="29"/>
                    </a:cubicBezTo>
                    <a:cubicBezTo>
                      <a:pt x="1785" y="13"/>
                      <a:pt x="1845" y="15"/>
                      <a:pt x="1899" y="35"/>
                    </a:cubicBezTo>
                    <a:cubicBezTo>
                      <a:pt x="1954" y="55"/>
                      <a:pt x="2003" y="93"/>
                      <a:pt x="2036" y="143"/>
                    </a:cubicBezTo>
                    <a:lnTo>
                      <a:pt x="2275" y="495"/>
                    </a:lnTo>
                    <a:cubicBezTo>
                      <a:pt x="2301" y="494"/>
                      <a:pt x="2329" y="493"/>
                      <a:pt x="2358" y="494"/>
                    </a:cubicBezTo>
                    <a:cubicBezTo>
                      <a:pt x="2388" y="494"/>
                      <a:pt x="2415" y="494"/>
                      <a:pt x="2441" y="495"/>
                    </a:cubicBezTo>
                    <a:lnTo>
                      <a:pt x="2684" y="145"/>
                    </a:lnTo>
                    <a:cubicBezTo>
                      <a:pt x="2755" y="44"/>
                      <a:pt x="2879" y="0"/>
                      <a:pt x="2996" y="35"/>
                    </a:cubicBezTo>
                    <a:cubicBezTo>
                      <a:pt x="3056" y="53"/>
                      <a:pt x="3113" y="70"/>
                      <a:pt x="3164" y="90"/>
                    </a:cubicBezTo>
                    <a:cubicBezTo>
                      <a:pt x="3219" y="110"/>
                      <a:pt x="3273" y="133"/>
                      <a:pt x="3328" y="157"/>
                    </a:cubicBezTo>
                    <a:cubicBezTo>
                      <a:pt x="3439" y="208"/>
                      <a:pt x="3505" y="323"/>
                      <a:pt x="3493" y="445"/>
                    </a:cubicBezTo>
                    <a:lnTo>
                      <a:pt x="3449" y="868"/>
                    </a:lnTo>
                    <a:close/>
                    <a:moveTo>
                      <a:pt x="3354" y="1110"/>
                    </a:moveTo>
                    <a:cubicBezTo>
                      <a:pt x="3328" y="1089"/>
                      <a:pt x="3303" y="1069"/>
                      <a:pt x="3280" y="1052"/>
                    </a:cubicBezTo>
                    <a:cubicBezTo>
                      <a:pt x="3221" y="1008"/>
                      <a:pt x="3191" y="939"/>
                      <a:pt x="3199" y="867"/>
                    </a:cubicBezTo>
                    <a:lnTo>
                      <a:pt x="3245" y="419"/>
                    </a:lnTo>
                    <a:cubicBezTo>
                      <a:pt x="3246" y="403"/>
                      <a:pt x="3240" y="392"/>
                      <a:pt x="3225" y="384"/>
                    </a:cubicBezTo>
                    <a:cubicBezTo>
                      <a:pt x="3175" y="363"/>
                      <a:pt x="3128" y="343"/>
                      <a:pt x="3078" y="324"/>
                    </a:cubicBezTo>
                    <a:cubicBezTo>
                      <a:pt x="3026" y="305"/>
                      <a:pt x="2976" y="289"/>
                      <a:pt x="2928" y="274"/>
                    </a:cubicBezTo>
                    <a:cubicBezTo>
                      <a:pt x="2911" y="270"/>
                      <a:pt x="2899" y="275"/>
                      <a:pt x="2889" y="288"/>
                    </a:cubicBezTo>
                    <a:lnTo>
                      <a:pt x="2631" y="659"/>
                    </a:lnTo>
                    <a:cubicBezTo>
                      <a:pt x="2591" y="718"/>
                      <a:pt x="2523" y="750"/>
                      <a:pt x="2451" y="747"/>
                    </a:cubicBezTo>
                    <a:cubicBezTo>
                      <a:pt x="2418" y="744"/>
                      <a:pt x="2385" y="743"/>
                      <a:pt x="2358" y="743"/>
                    </a:cubicBezTo>
                    <a:cubicBezTo>
                      <a:pt x="2328" y="743"/>
                      <a:pt x="2296" y="743"/>
                      <a:pt x="2263" y="745"/>
                    </a:cubicBezTo>
                    <a:cubicBezTo>
                      <a:pt x="2190" y="749"/>
                      <a:pt x="2124" y="715"/>
                      <a:pt x="2084" y="655"/>
                    </a:cubicBezTo>
                    <a:lnTo>
                      <a:pt x="1831" y="283"/>
                    </a:lnTo>
                    <a:cubicBezTo>
                      <a:pt x="1821" y="270"/>
                      <a:pt x="1808" y="265"/>
                      <a:pt x="1793" y="269"/>
                    </a:cubicBezTo>
                    <a:cubicBezTo>
                      <a:pt x="1738" y="285"/>
                      <a:pt x="1688" y="300"/>
                      <a:pt x="1641" y="318"/>
                    </a:cubicBezTo>
                    <a:cubicBezTo>
                      <a:pt x="1595" y="334"/>
                      <a:pt x="1546" y="354"/>
                      <a:pt x="1494" y="377"/>
                    </a:cubicBezTo>
                    <a:cubicBezTo>
                      <a:pt x="1479" y="384"/>
                      <a:pt x="1471" y="395"/>
                      <a:pt x="1473" y="412"/>
                    </a:cubicBezTo>
                    <a:lnTo>
                      <a:pt x="1514" y="862"/>
                    </a:lnTo>
                    <a:cubicBezTo>
                      <a:pt x="1520" y="934"/>
                      <a:pt x="1490" y="1002"/>
                      <a:pt x="1431" y="1044"/>
                    </a:cubicBezTo>
                    <a:cubicBezTo>
                      <a:pt x="1405" y="1064"/>
                      <a:pt x="1380" y="1083"/>
                      <a:pt x="1359" y="1100"/>
                    </a:cubicBezTo>
                    <a:cubicBezTo>
                      <a:pt x="1336" y="1119"/>
                      <a:pt x="1314" y="1139"/>
                      <a:pt x="1290" y="1163"/>
                    </a:cubicBezTo>
                    <a:cubicBezTo>
                      <a:pt x="1236" y="1212"/>
                      <a:pt x="1164" y="1230"/>
                      <a:pt x="1094" y="1210"/>
                    </a:cubicBezTo>
                    <a:lnTo>
                      <a:pt x="661" y="1087"/>
                    </a:lnTo>
                    <a:cubicBezTo>
                      <a:pt x="645" y="1083"/>
                      <a:pt x="633" y="1087"/>
                      <a:pt x="623" y="1100"/>
                    </a:cubicBezTo>
                    <a:cubicBezTo>
                      <a:pt x="591" y="1148"/>
                      <a:pt x="563" y="1192"/>
                      <a:pt x="538" y="1235"/>
                    </a:cubicBezTo>
                    <a:cubicBezTo>
                      <a:pt x="511" y="1279"/>
                      <a:pt x="486" y="1325"/>
                      <a:pt x="461" y="1375"/>
                    </a:cubicBezTo>
                    <a:cubicBezTo>
                      <a:pt x="455" y="1390"/>
                      <a:pt x="458" y="1404"/>
                      <a:pt x="469" y="1415"/>
                    </a:cubicBezTo>
                    <a:lnTo>
                      <a:pt x="789" y="1733"/>
                    </a:lnTo>
                    <a:cubicBezTo>
                      <a:pt x="840" y="1784"/>
                      <a:pt x="860" y="1855"/>
                      <a:pt x="843" y="1927"/>
                    </a:cubicBezTo>
                    <a:cubicBezTo>
                      <a:pt x="835" y="1958"/>
                      <a:pt x="829" y="1988"/>
                      <a:pt x="824" y="2017"/>
                    </a:cubicBezTo>
                    <a:cubicBezTo>
                      <a:pt x="819" y="2043"/>
                      <a:pt x="815" y="2073"/>
                      <a:pt x="810" y="2108"/>
                    </a:cubicBezTo>
                    <a:cubicBezTo>
                      <a:pt x="801" y="2180"/>
                      <a:pt x="758" y="2240"/>
                      <a:pt x="691" y="2270"/>
                    </a:cubicBezTo>
                    <a:lnTo>
                      <a:pt x="280" y="2454"/>
                    </a:lnTo>
                    <a:cubicBezTo>
                      <a:pt x="265" y="2460"/>
                      <a:pt x="259" y="2474"/>
                      <a:pt x="260" y="2489"/>
                    </a:cubicBezTo>
                    <a:cubicBezTo>
                      <a:pt x="265" y="2542"/>
                      <a:pt x="271" y="2594"/>
                      <a:pt x="281" y="2648"/>
                    </a:cubicBezTo>
                    <a:cubicBezTo>
                      <a:pt x="290" y="2700"/>
                      <a:pt x="300" y="2752"/>
                      <a:pt x="313" y="2804"/>
                    </a:cubicBezTo>
                    <a:cubicBezTo>
                      <a:pt x="316" y="2819"/>
                      <a:pt x="328" y="2828"/>
                      <a:pt x="344" y="2829"/>
                    </a:cubicBezTo>
                    <a:lnTo>
                      <a:pt x="793" y="2867"/>
                    </a:lnTo>
                    <a:cubicBezTo>
                      <a:pt x="865" y="2873"/>
                      <a:pt x="928" y="2915"/>
                      <a:pt x="959" y="2980"/>
                    </a:cubicBezTo>
                    <a:cubicBezTo>
                      <a:pt x="973" y="3008"/>
                      <a:pt x="988" y="3035"/>
                      <a:pt x="1003" y="3062"/>
                    </a:cubicBezTo>
                    <a:cubicBezTo>
                      <a:pt x="1018" y="3089"/>
                      <a:pt x="1034" y="3115"/>
                      <a:pt x="1050" y="3140"/>
                    </a:cubicBezTo>
                    <a:cubicBezTo>
                      <a:pt x="1090" y="3202"/>
                      <a:pt x="1095" y="3275"/>
                      <a:pt x="1063" y="3340"/>
                    </a:cubicBezTo>
                    <a:lnTo>
                      <a:pt x="866" y="3747"/>
                    </a:lnTo>
                    <a:cubicBezTo>
                      <a:pt x="859" y="3760"/>
                      <a:pt x="861" y="3775"/>
                      <a:pt x="874" y="3787"/>
                    </a:cubicBezTo>
                    <a:cubicBezTo>
                      <a:pt x="914" y="3827"/>
                      <a:pt x="953" y="3862"/>
                      <a:pt x="991" y="3894"/>
                    </a:cubicBezTo>
                    <a:cubicBezTo>
                      <a:pt x="1028" y="3925"/>
                      <a:pt x="1070" y="3958"/>
                      <a:pt x="1116" y="3993"/>
                    </a:cubicBezTo>
                    <a:cubicBezTo>
                      <a:pt x="1129" y="4003"/>
                      <a:pt x="1143" y="4003"/>
                      <a:pt x="1156" y="3993"/>
                    </a:cubicBezTo>
                    <a:lnTo>
                      <a:pt x="1524" y="3734"/>
                    </a:lnTo>
                    <a:cubicBezTo>
                      <a:pt x="1583" y="3692"/>
                      <a:pt x="1659" y="3684"/>
                      <a:pt x="1724" y="3714"/>
                    </a:cubicBezTo>
                    <a:cubicBezTo>
                      <a:pt x="1756" y="3728"/>
                      <a:pt x="1785" y="3739"/>
                      <a:pt x="1810" y="3749"/>
                    </a:cubicBezTo>
                    <a:cubicBezTo>
                      <a:pt x="1840" y="3760"/>
                      <a:pt x="1869" y="3769"/>
                      <a:pt x="1898" y="3779"/>
                    </a:cubicBezTo>
                    <a:cubicBezTo>
                      <a:pt x="1968" y="3799"/>
                      <a:pt x="2019" y="3854"/>
                      <a:pt x="2036" y="3924"/>
                    </a:cubicBezTo>
                    <a:lnTo>
                      <a:pt x="2146" y="4362"/>
                    </a:lnTo>
                    <a:cubicBezTo>
                      <a:pt x="2150" y="4377"/>
                      <a:pt x="2160" y="4385"/>
                      <a:pt x="2178" y="4387"/>
                    </a:cubicBezTo>
                    <a:cubicBezTo>
                      <a:pt x="2235" y="4390"/>
                      <a:pt x="2288" y="4393"/>
                      <a:pt x="2336" y="4394"/>
                    </a:cubicBezTo>
                    <a:cubicBezTo>
                      <a:pt x="2386" y="4394"/>
                      <a:pt x="2439" y="4393"/>
                      <a:pt x="2496" y="4389"/>
                    </a:cubicBezTo>
                    <a:cubicBezTo>
                      <a:pt x="2511" y="4388"/>
                      <a:pt x="2523" y="4379"/>
                      <a:pt x="2526" y="4363"/>
                    </a:cubicBezTo>
                    <a:lnTo>
                      <a:pt x="2641" y="3929"/>
                    </a:lnTo>
                    <a:cubicBezTo>
                      <a:pt x="2660" y="3859"/>
                      <a:pt x="2713" y="3804"/>
                      <a:pt x="2783" y="3784"/>
                    </a:cubicBezTo>
                    <a:lnTo>
                      <a:pt x="2783" y="3785"/>
                    </a:lnTo>
                    <a:cubicBezTo>
                      <a:pt x="2809" y="3778"/>
                      <a:pt x="2839" y="3768"/>
                      <a:pt x="2871" y="3755"/>
                    </a:cubicBezTo>
                    <a:cubicBezTo>
                      <a:pt x="2901" y="3745"/>
                      <a:pt x="2930" y="3734"/>
                      <a:pt x="2959" y="3722"/>
                    </a:cubicBezTo>
                    <a:cubicBezTo>
                      <a:pt x="3025" y="3693"/>
                      <a:pt x="3099" y="3702"/>
                      <a:pt x="3158" y="3744"/>
                    </a:cubicBezTo>
                    <a:lnTo>
                      <a:pt x="3524" y="4008"/>
                    </a:lnTo>
                    <a:cubicBezTo>
                      <a:pt x="3536" y="4018"/>
                      <a:pt x="3550" y="4018"/>
                      <a:pt x="3564" y="4008"/>
                    </a:cubicBezTo>
                    <a:cubicBezTo>
                      <a:pt x="3605" y="3978"/>
                      <a:pt x="3646" y="3947"/>
                      <a:pt x="3689" y="3910"/>
                    </a:cubicBezTo>
                    <a:cubicBezTo>
                      <a:pt x="3730" y="3877"/>
                      <a:pt x="3770" y="3842"/>
                      <a:pt x="3808" y="3805"/>
                    </a:cubicBezTo>
                    <a:cubicBezTo>
                      <a:pt x="3820" y="3794"/>
                      <a:pt x="3823" y="3780"/>
                      <a:pt x="3815" y="3767"/>
                    </a:cubicBezTo>
                    <a:lnTo>
                      <a:pt x="3624" y="3359"/>
                    </a:lnTo>
                    <a:cubicBezTo>
                      <a:pt x="3593" y="3293"/>
                      <a:pt x="3599" y="3219"/>
                      <a:pt x="3639" y="3159"/>
                    </a:cubicBezTo>
                    <a:cubicBezTo>
                      <a:pt x="3658" y="3132"/>
                      <a:pt x="3674" y="3105"/>
                      <a:pt x="3690" y="3078"/>
                    </a:cubicBezTo>
                    <a:cubicBezTo>
                      <a:pt x="3705" y="3053"/>
                      <a:pt x="3720" y="3025"/>
                      <a:pt x="3735" y="2995"/>
                    </a:cubicBezTo>
                    <a:cubicBezTo>
                      <a:pt x="3768" y="2932"/>
                      <a:pt x="3830" y="2889"/>
                      <a:pt x="3903" y="2884"/>
                    </a:cubicBezTo>
                    <a:lnTo>
                      <a:pt x="4351" y="2852"/>
                    </a:lnTo>
                    <a:cubicBezTo>
                      <a:pt x="4368" y="2850"/>
                      <a:pt x="4378" y="2842"/>
                      <a:pt x="4381" y="2827"/>
                    </a:cubicBezTo>
                    <a:cubicBezTo>
                      <a:pt x="4396" y="2769"/>
                      <a:pt x="4408" y="2719"/>
                      <a:pt x="4416" y="2672"/>
                    </a:cubicBezTo>
                    <a:cubicBezTo>
                      <a:pt x="4424" y="2632"/>
                      <a:pt x="4439" y="2553"/>
                      <a:pt x="4439" y="2514"/>
                    </a:cubicBezTo>
                    <a:cubicBezTo>
                      <a:pt x="4440" y="2498"/>
                      <a:pt x="4434" y="2487"/>
                      <a:pt x="4419" y="2479"/>
                    </a:cubicBezTo>
                    <a:lnTo>
                      <a:pt x="4010" y="2290"/>
                    </a:lnTo>
                    <a:cubicBezTo>
                      <a:pt x="3945" y="2260"/>
                      <a:pt x="3900" y="2199"/>
                      <a:pt x="3893" y="2127"/>
                    </a:cubicBezTo>
                    <a:cubicBezTo>
                      <a:pt x="3890" y="2095"/>
                      <a:pt x="3885" y="2064"/>
                      <a:pt x="3880" y="2033"/>
                    </a:cubicBezTo>
                    <a:cubicBezTo>
                      <a:pt x="3875" y="2002"/>
                      <a:pt x="3869" y="1970"/>
                      <a:pt x="3861" y="1939"/>
                    </a:cubicBezTo>
                    <a:cubicBezTo>
                      <a:pt x="3845" y="1869"/>
                      <a:pt x="3866" y="1798"/>
                      <a:pt x="3918" y="1748"/>
                    </a:cubicBezTo>
                    <a:lnTo>
                      <a:pt x="4241" y="1434"/>
                    </a:lnTo>
                    <a:cubicBezTo>
                      <a:pt x="4253" y="1423"/>
                      <a:pt x="4255" y="1408"/>
                      <a:pt x="4248" y="1394"/>
                    </a:cubicBezTo>
                    <a:cubicBezTo>
                      <a:pt x="4225" y="1347"/>
                      <a:pt x="4201" y="1300"/>
                      <a:pt x="4174" y="1254"/>
                    </a:cubicBezTo>
                    <a:cubicBezTo>
                      <a:pt x="4146" y="1207"/>
                      <a:pt x="4119" y="1162"/>
                      <a:pt x="4091" y="1119"/>
                    </a:cubicBezTo>
                    <a:cubicBezTo>
                      <a:pt x="4081" y="1105"/>
                      <a:pt x="4069" y="1102"/>
                      <a:pt x="4053" y="1105"/>
                    </a:cubicBezTo>
                    <a:lnTo>
                      <a:pt x="3619" y="1224"/>
                    </a:lnTo>
                    <a:cubicBezTo>
                      <a:pt x="3548" y="1243"/>
                      <a:pt x="3476" y="1224"/>
                      <a:pt x="3424" y="1174"/>
                    </a:cubicBezTo>
                    <a:cubicBezTo>
                      <a:pt x="3401" y="1153"/>
                      <a:pt x="3378" y="1132"/>
                      <a:pt x="3354" y="1110"/>
                    </a:cubicBezTo>
                    <a:close/>
                    <a:moveTo>
                      <a:pt x="2350" y="1419"/>
                    </a:moveTo>
                    <a:cubicBezTo>
                      <a:pt x="2834" y="1419"/>
                      <a:pt x="3225" y="1810"/>
                      <a:pt x="3225" y="2294"/>
                    </a:cubicBezTo>
                    <a:cubicBezTo>
                      <a:pt x="3225" y="2778"/>
                      <a:pt x="2834" y="3169"/>
                      <a:pt x="2350" y="3169"/>
                    </a:cubicBezTo>
                    <a:cubicBezTo>
                      <a:pt x="1866" y="3169"/>
                      <a:pt x="1475" y="2778"/>
                      <a:pt x="1475" y="2294"/>
                    </a:cubicBezTo>
                    <a:cubicBezTo>
                      <a:pt x="1475" y="1810"/>
                      <a:pt x="1866" y="1419"/>
                      <a:pt x="2350" y="1419"/>
                    </a:cubicBezTo>
                    <a:close/>
                    <a:moveTo>
                      <a:pt x="2350" y="1669"/>
                    </a:moveTo>
                    <a:cubicBezTo>
                      <a:pt x="2005" y="1669"/>
                      <a:pt x="1725" y="1949"/>
                      <a:pt x="1725" y="2294"/>
                    </a:cubicBezTo>
                    <a:cubicBezTo>
                      <a:pt x="1725" y="2639"/>
                      <a:pt x="2005" y="2919"/>
                      <a:pt x="2350" y="2919"/>
                    </a:cubicBezTo>
                    <a:cubicBezTo>
                      <a:pt x="2695" y="2919"/>
                      <a:pt x="2975" y="2639"/>
                      <a:pt x="2975" y="2294"/>
                    </a:cubicBezTo>
                    <a:cubicBezTo>
                      <a:pt x="2975" y="1949"/>
                      <a:pt x="2695" y="1669"/>
                      <a:pt x="2350" y="1669"/>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8" name="Group 7">
            <a:extLst>
              <a:ext uri="{FF2B5EF4-FFF2-40B4-BE49-F238E27FC236}">
                <a16:creationId xmlns:a16="http://schemas.microsoft.com/office/drawing/2014/main" id="{567911AB-497C-4A79-B371-AE0079DEAD89}"/>
              </a:ext>
            </a:extLst>
          </p:cNvPr>
          <p:cNvGrpSpPr/>
          <p:nvPr/>
        </p:nvGrpSpPr>
        <p:grpSpPr>
          <a:xfrm>
            <a:off x="8412867" y="1883069"/>
            <a:ext cx="1124609" cy="288809"/>
            <a:chOff x="8433446" y="2052082"/>
            <a:chExt cx="1124609" cy="288809"/>
          </a:xfrm>
        </p:grpSpPr>
        <p:sp>
          <p:nvSpPr>
            <p:cNvPr id="211" name="Rectangle 210"/>
            <p:cNvSpPr/>
            <p:nvPr>
              <p:custDataLst>
                <p:tags r:id="rId21"/>
              </p:custDataLst>
            </p:nvPr>
          </p:nvSpPr>
          <p:spPr bwMode="gray">
            <a:xfrm>
              <a:off x="8611134" y="2052084"/>
              <a:ext cx="946921" cy="288807"/>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Pipeline deployment</a:t>
              </a:r>
            </a:p>
          </p:txBody>
        </p:sp>
        <p:sp>
          <p:nvSpPr>
            <p:cNvPr id="212" name="Rectangle 211"/>
            <p:cNvSpPr/>
            <p:nvPr>
              <p:custDataLst>
                <p:tags r:id="rId22"/>
              </p:custDataLst>
            </p:nvPr>
          </p:nvSpPr>
          <p:spPr bwMode="gray">
            <a:xfrm>
              <a:off x="8447043" y="2052082"/>
              <a:ext cx="164091" cy="288808"/>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nvGrpSpPr>
            <p:cNvPr id="208" name="Group 42"/>
            <p:cNvGrpSpPr>
              <a:grpSpLocks/>
            </p:cNvGrpSpPr>
            <p:nvPr>
              <p:custDataLst>
                <p:tags r:id="rId23"/>
              </p:custDataLst>
            </p:nvPr>
          </p:nvGrpSpPr>
          <p:grpSpPr bwMode="auto">
            <a:xfrm>
              <a:off x="8433446" y="2093465"/>
              <a:ext cx="154011" cy="231116"/>
              <a:chOff x="672" y="368"/>
              <a:chExt cx="657" cy="992"/>
            </a:xfrm>
          </p:grpSpPr>
          <p:sp>
            <p:nvSpPr>
              <p:cNvPr id="209" name="AutoShape 41"/>
              <p:cNvSpPr>
                <a:spLocks noChangeAspect="1" noChangeArrowheads="1" noTextEdit="1"/>
              </p:cNvSpPr>
              <p:nvPr>
                <p:custDataLst>
                  <p:tags r:id="rId24"/>
                </p:custDataLst>
              </p:nvPr>
            </p:nvSpPr>
            <p:spPr bwMode="auto">
              <a:xfrm>
                <a:off x="672" y="368"/>
                <a:ext cx="560" cy="992"/>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210" name="Freeform 43"/>
              <p:cNvSpPr>
                <a:spLocks noEditPoints="1"/>
              </p:cNvSpPr>
              <p:nvPr>
                <p:custDataLst>
                  <p:tags r:id="rId25"/>
                </p:custDataLst>
              </p:nvPr>
            </p:nvSpPr>
            <p:spPr bwMode="auto">
              <a:xfrm>
                <a:off x="829" y="746"/>
                <a:ext cx="500" cy="168"/>
              </a:xfrm>
              <a:custGeom>
                <a:avLst/>
                <a:gdLst>
                  <a:gd name="T0" fmla="*/ 3286 w 6500"/>
                  <a:gd name="T1" fmla="*/ 2000 h 2178"/>
                  <a:gd name="T2" fmla="*/ 4074 w 6500"/>
                  <a:gd name="T3" fmla="*/ 1214 h 2178"/>
                  <a:gd name="T4" fmla="*/ 2000 w 6500"/>
                  <a:gd name="T5" fmla="*/ 1214 h 2178"/>
                  <a:gd name="T6" fmla="*/ 2000 w 6500"/>
                  <a:gd name="T7" fmla="*/ 964 h 2178"/>
                  <a:gd name="T8" fmla="*/ 4074 w 6500"/>
                  <a:gd name="T9" fmla="*/ 964 h 2178"/>
                  <a:gd name="T10" fmla="*/ 3286 w 6500"/>
                  <a:gd name="T11" fmla="*/ 178 h 2178"/>
                  <a:gd name="T12" fmla="*/ 3464 w 6500"/>
                  <a:gd name="T13" fmla="*/ 0 h 2178"/>
                  <a:gd name="T14" fmla="*/ 4551 w 6500"/>
                  <a:gd name="T15" fmla="*/ 1089 h 2178"/>
                  <a:gd name="T16" fmla="*/ 3464 w 6500"/>
                  <a:gd name="T17" fmla="*/ 2178 h 2178"/>
                  <a:gd name="T18" fmla="*/ 3286 w 6500"/>
                  <a:gd name="T19" fmla="*/ 2000 h 2178"/>
                  <a:gd name="T20" fmla="*/ 875 w 6500"/>
                  <a:gd name="T21" fmla="*/ 214 h 2178"/>
                  <a:gd name="T22" fmla="*/ 1750 w 6500"/>
                  <a:gd name="T23" fmla="*/ 1089 h 2178"/>
                  <a:gd name="T24" fmla="*/ 875 w 6500"/>
                  <a:gd name="T25" fmla="*/ 1964 h 2178"/>
                  <a:gd name="T26" fmla="*/ 0 w 6500"/>
                  <a:gd name="T27" fmla="*/ 1089 h 2178"/>
                  <a:gd name="T28" fmla="*/ 875 w 6500"/>
                  <a:gd name="T29" fmla="*/ 214 h 2178"/>
                  <a:gd name="T30" fmla="*/ 875 w 6500"/>
                  <a:gd name="T31" fmla="*/ 464 h 2178"/>
                  <a:gd name="T32" fmla="*/ 250 w 6500"/>
                  <a:gd name="T33" fmla="*/ 1089 h 2178"/>
                  <a:gd name="T34" fmla="*/ 875 w 6500"/>
                  <a:gd name="T35" fmla="*/ 1714 h 2178"/>
                  <a:gd name="T36" fmla="*/ 1500 w 6500"/>
                  <a:gd name="T37" fmla="*/ 1089 h 2178"/>
                  <a:gd name="T38" fmla="*/ 875 w 6500"/>
                  <a:gd name="T39" fmla="*/ 464 h 2178"/>
                  <a:gd name="T40" fmla="*/ 5625 w 6500"/>
                  <a:gd name="T41" fmla="*/ 214 h 2178"/>
                  <a:gd name="T42" fmla="*/ 6500 w 6500"/>
                  <a:gd name="T43" fmla="*/ 1089 h 2178"/>
                  <a:gd name="T44" fmla="*/ 5625 w 6500"/>
                  <a:gd name="T45" fmla="*/ 1964 h 2178"/>
                  <a:gd name="T46" fmla="*/ 4750 w 6500"/>
                  <a:gd name="T47" fmla="*/ 1089 h 2178"/>
                  <a:gd name="T48" fmla="*/ 5625 w 6500"/>
                  <a:gd name="T49" fmla="*/ 214 h 2178"/>
                  <a:gd name="T50" fmla="*/ 5625 w 6500"/>
                  <a:gd name="T51" fmla="*/ 464 h 2178"/>
                  <a:gd name="T52" fmla="*/ 5000 w 6500"/>
                  <a:gd name="T53" fmla="*/ 1089 h 2178"/>
                  <a:gd name="T54" fmla="*/ 5625 w 6500"/>
                  <a:gd name="T55" fmla="*/ 1714 h 2178"/>
                  <a:gd name="T56" fmla="*/ 6250 w 6500"/>
                  <a:gd name="T57" fmla="*/ 1089 h 2178"/>
                  <a:gd name="T58" fmla="*/ 5625 w 6500"/>
                  <a:gd name="T59" fmla="*/ 464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00" h="2178">
                    <a:moveTo>
                      <a:pt x="3286" y="2000"/>
                    </a:moveTo>
                    <a:lnTo>
                      <a:pt x="4074" y="1214"/>
                    </a:lnTo>
                    <a:lnTo>
                      <a:pt x="2000" y="1214"/>
                    </a:lnTo>
                    <a:lnTo>
                      <a:pt x="2000" y="964"/>
                    </a:lnTo>
                    <a:lnTo>
                      <a:pt x="4074" y="964"/>
                    </a:lnTo>
                    <a:lnTo>
                      <a:pt x="3286" y="178"/>
                    </a:lnTo>
                    <a:lnTo>
                      <a:pt x="3464" y="0"/>
                    </a:lnTo>
                    <a:lnTo>
                      <a:pt x="4551" y="1089"/>
                    </a:lnTo>
                    <a:lnTo>
                      <a:pt x="3464" y="2178"/>
                    </a:lnTo>
                    <a:lnTo>
                      <a:pt x="3286" y="2000"/>
                    </a:lnTo>
                    <a:close/>
                    <a:moveTo>
                      <a:pt x="875" y="214"/>
                    </a:moveTo>
                    <a:cubicBezTo>
                      <a:pt x="1359" y="214"/>
                      <a:pt x="1750" y="605"/>
                      <a:pt x="1750" y="1089"/>
                    </a:cubicBezTo>
                    <a:cubicBezTo>
                      <a:pt x="1750" y="1573"/>
                      <a:pt x="1359" y="1964"/>
                      <a:pt x="875" y="1964"/>
                    </a:cubicBezTo>
                    <a:cubicBezTo>
                      <a:pt x="391" y="1964"/>
                      <a:pt x="0" y="1573"/>
                      <a:pt x="0" y="1089"/>
                    </a:cubicBezTo>
                    <a:cubicBezTo>
                      <a:pt x="0" y="605"/>
                      <a:pt x="391" y="214"/>
                      <a:pt x="875" y="214"/>
                    </a:cubicBezTo>
                    <a:close/>
                    <a:moveTo>
                      <a:pt x="875" y="464"/>
                    </a:moveTo>
                    <a:cubicBezTo>
                      <a:pt x="530" y="464"/>
                      <a:pt x="250" y="744"/>
                      <a:pt x="250" y="1089"/>
                    </a:cubicBezTo>
                    <a:cubicBezTo>
                      <a:pt x="250" y="1434"/>
                      <a:pt x="530" y="1714"/>
                      <a:pt x="875" y="1714"/>
                    </a:cubicBezTo>
                    <a:cubicBezTo>
                      <a:pt x="1220" y="1714"/>
                      <a:pt x="1500" y="1434"/>
                      <a:pt x="1500" y="1089"/>
                    </a:cubicBezTo>
                    <a:cubicBezTo>
                      <a:pt x="1500" y="744"/>
                      <a:pt x="1220" y="464"/>
                      <a:pt x="875" y="464"/>
                    </a:cubicBezTo>
                    <a:close/>
                    <a:moveTo>
                      <a:pt x="5625" y="214"/>
                    </a:moveTo>
                    <a:cubicBezTo>
                      <a:pt x="6109" y="214"/>
                      <a:pt x="6500" y="605"/>
                      <a:pt x="6500" y="1089"/>
                    </a:cubicBezTo>
                    <a:cubicBezTo>
                      <a:pt x="6500" y="1573"/>
                      <a:pt x="6109" y="1964"/>
                      <a:pt x="5625" y="1964"/>
                    </a:cubicBezTo>
                    <a:cubicBezTo>
                      <a:pt x="5141" y="1964"/>
                      <a:pt x="4750" y="1573"/>
                      <a:pt x="4750" y="1089"/>
                    </a:cubicBezTo>
                    <a:cubicBezTo>
                      <a:pt x="4750" y="605"/>
                      <a:pt x="5141" y="214"/>
                      <a:pt x="5625" y="214"/>
                    </a:cubicBezTo>
                    <a:close/>
                    <a:moveTo>
                      <a:pt x="5625" y="464"/>
                    </a:moveTo>
                    <a:cubicBezTo>
                      <a:pt x="5280" y="464"/>
                      <a:pt x="5000" y="744"/>
                      <a:pt x="5000" y="1089"/>
                    </a:cubicBezTo>
                    <a:cubicBezTo>
                      <a:pt x="5000" y="1434"/>
                      <a:pt x="5280" y="1714"/>
                      <a:pt x="5625" y="1714"/>
                    </a:cubicBezTo>
                    <a:cubicBezTo>
                      <a:pt x="5970" y="1714"/>
                      <a:pt x="6250" y="1434"/>
                      <a:pt x="6250" y="1089"/>
                    </a:cubicBezTo>
                    <a:cubicBezTo>
                      <a:pt x="6250" y="744"/>
                      <a:pt x="5970" y="464"/>
                      <a:pt x="5625" y="46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9" name="Group 8">
            <a:extLst>
              <a:ext uri="{FF2B5EF4-FFF2-40B4-BE49-F238E27FC236}">
                <a16:creationId xmlns:a16="http://schemas.microsoft.com/office/drawing/2014/main" id="{55468F33-4740-40E7-902A-004EE1CAD853}"/>
              </a:ext>
            </a:extLst>
          </p:cNvPr>
          <p:cNvGrpSpPr/>
          <p:nvPr/>
        </p:nvGrpSpPr>
        <p:grpSpPr>
          <a:xfrm>
            <a:off x="8411459" y="5126809"/>
            <a:ext cx="1111011" cy="288807"/>
            <a:chOff x="8433446" y="4442403"/>
            <a:chExt cx="1111011" cy="288807"/>
          </a:xfrm>
        </p:grpSpPr>
        <p:sp>
          <p:nvSpPr>
            <p:cNvPr id="218" name="Rectangle 217"/>
            <p:cNvSpPr/>
            <p:nvPr>
              <p:custDataLst>
                <p:tags r:id="rId16"/>
              </p:custDataLst>
            </p:nvPr>
          </p:nvSpPr>
          <p:spPr bwMode="gray">
            <a:xfrm>
              <a:off x="8597537" y="4442403"/>
              <a:ext cx="946920" cy="288807"/>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900">
                  <a:solidFill>
                    <a:srgbClr val="003C50"/>
                  </a:solidFill>
                </a:rPr>
                <a:t>Model serving</a:t>
              </a:r>
            </a:p>
          </p:txBody>
        </p:sp>
        <p:sp>
          <p:nvSpPr>
            <p:cNvPr id="219" name="Rectangle 218"/>
            <p:cNvSpPr/>
            <p:nvPr>
              <p:custDataLst>
                <p:tags r:id="rId17"/>
              </p:custDataLst>
            </p:nvPr>
          </p:nvSpPr>
          <p:spPr bwMode="gray">
            <a:xfrm>
              <a:off x="8433446" y="4442403"/>
              <a:ext cx="164091" cy="288807"/>
            </a:xfrm>
            <a:prstGeom prst="rect">
              <a:avLst/>
            </a:prstGeom>
            <a:solidFill>
              <a:srgbClr val="99B1B9"/>
            </a:solidFill>
            <a:ln w="9525">
              <a:solidFill>
                <a:srgbClr val="99B1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000" err="1">
                <a:solidFill>
                  <a:schemeClr val="tx1"/>
                </a:solidFill>
              </a:endParaRPr>
            </a:p>
          </p:txBody>
        </p:sp>
        <p:grpSp>
          <p:nvGrpSpPr>
            <p:cNvPr id="215" name="Group 33"/>
            <p:cNvGrpSpPr>
              <a:grpSpLocks/>
            </p:cNvGrpSpPr>
            <p:nvPr>
              <p:custDataLst>
                <p:tags r:id="rId18"/>
              </p:custDataLst>
            </p:nvPr>
          </p:nvGrpSpPr>
          <p:grpSpPr bwMode="auto">
            <a:xfrm>
              <a:off x="8463340" y="4541797"/>
              <a:ext cx="147681" cy="173104"/>
              <a:chOff x="730" y="617"/>
              <a:chExt cx="630" cy="743"/>
            </a:xfrm>
          </p:grpSpPr>
          <p:sp>
            <p:nvSpPr>
              <p:cNvPr id="216" name="AutoShape 32"/>
              <p:cNvSpPr>
                <a:spLocks noChangeAspect="1" noChangeArrowheads="1" noTextEdit="1"/>
              </p:cNvSpPr>
              <p:nvPr>
                <p:custDataLst>
                  <p:tags r:id="rId19"/>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217" name="Freeform 34"/>
              <p:cNvSpPr>
                <a:spLocks noEditPoints="1"/>
              </p:cNvSpPr>
              <p:nvPr>
                <p:custDataLst>
                  <p:tags r:id="rId20"/>
                </p:custDataLst>
              </p:nvPr>
            </p:nvSpPr>
            <p:spPr bwMode="auto">
              <a:xfrm>
                <a:off x="730" y="617"/>
                <a:ext cx="500" cy="500"/>
              </a:xfrm>
              <a:custGeom>
                <a:avLst/>
                <a:gdLst>
                  <a:gd name="T0" fmla="*/ 3500 w 6500"/>
                  <a:gd name="T1" fmla="*/ 0 h 6500"/>
                  <a:gd name="T2" fmla="*/ 3500 w 6500"/>
                  <a:gd name="T3" fmla="*/ 2500 h 6500"/>
                  <a:gd name="T4" fmla="*/ 1875 w 6500"/>
                  <a:gd name="T5" fmla="*/ 2500 h 6500"/>
                  <a:gd name="T6" fmla="*/ 1875 w 6500"/>
                  <a:gd name="T7" fmla="*/ 3000 h 6500"/>
                  <a:gd name="T8" fmla="*/ 2625 w 6500"/>
                  <a:gd name="T9" fmla="*/ 3000 h 6500"/>
                  <a:gd name="T10" fmla="*/ 2625 w 6500"/>
                  <a:gd name="T11" fmla="*/ 3250 h 6500"/>
                  <a:gd name="T12" fmla="*/ 875 w 6500"/>
                  <a:gd name="T13" fmla="*/ 3250 h 6500"/>
                  <a:gd name="T14" fmla="*/ 875 w 6500"/>
                  <a:gd name="T15" fmla="*/ 3000 h 6500"/>
                  <a:gd name="T16" fmla="*/ 1625 w 6500"/>
                  <a:gd name="T17" fmla="*/ 3000 h 6500"/>
                  <a:gd name="T18" fmla="*/ 1625 w 6500"/>
                  <a:gd name="T19" fmla="*/ 2500 h 6500"/>
                  <a:gd name="T20" fmla="*/ 0 w 6500"/>
                  <a:gd name="T21" fmla="*/ 2500 h 6500"/>
                  <a:gd name="T22" fmla="*/ 0 w 6500"/>
                  <a:gd name="T23" fmla="*/ 0 h 6500"/>
                  <a:gd name="T24" fmla="*/ 3500 w 6500"/>
                  <a:gd name="T25" fmla="*/ 0 h 6500"/>
                  <a:gd name="T26" fmla="*/ 3250 w 6500"/>
                  <a:gd name="T27" fmla="*/ 250 h 6500"/>
                  <a:gd name="T28" fmla="*/ 250 w 6500"/>
                  <a:gd name="T29" fmla="*/ 250 h 6500"/>
                  <a:gd name="T30" fmla="*/ 250 w 6500"/>
                  <a:gd name="T31" fmla="*/ 2250 h 6500"/>
                  <a:gd name="T32" fmla="*/ 3250 w 6500"/>
                  <a:gd name="T33" fmla="*/ 2250 h 6500"/>
                  <a:gd name="T34" fmla="*/ 3250 w 6500"/>
                  <a:gd name="T35" fmla="*/ 250 h 6500"/>
                  <a:gd name="T36" fmla="*/ 3875 w 6500"/>
                  <a:gd name="T37" fmla="*/ 6250 h 6500"/>
                  <a:gd name="T38" fmla="*/ 4625 w 6500"/>
                  <a:gd name="T39" fmla="*/ 6250 h 6500"/>
                  <a:gd name="T40" fmla="*/ 4625 w 6500"/>
                  <a:gd name="T41" fmla="*/ 5750 h 6500"/>
                  <a:gd name="T42" fmla="*/ 3000 w 6500"/>
                  <a:gd name="T43" fmla="*/ 5750 h 6500"/>
                  <a:gd name="T44" fmla="*/ 3000 w 6500"/>
                  <a:gd name="T45" fmla="*/ 3250 h 6500"/>
                  <a:gd name="T46" fmla="*/ 6500 w 6500"/>
                  <a:gd name="T47" fmla="*/ 3250 h 6500"/>
                  <a:gd name="T48" fmla="*/ 6500 w 6500"/>
                  <a:gd name="T49" fmla="*/ 5750 h 6500"/>
                  <a:gd name="T50" fmla="*/ 4875 w 6500"/>
                  <a:gd name="T51" fmla="*/ 5750 h 6500"/>
                  <a:gd name="T52" fmla="*/ 4875 w 6500"/>
                  <a:gd name="T53" fmla="*/ 6250 h 6500"/>
                  <a:gd name="T54" fmla="*/ 5625 w 6500"/>
                  <a:gd name="T55" fmla="*/ 6250 h 6500"/>
                  <a:gd name="T56" fmla="*/ 5625 w 6500"/>
                  <a:gd name="T57" fmla="*/ 6500 h 6500"/>
                  <a:gd name="T58" fmla="*/ 3875 w 6500"/>
                  <a:gd name="T59" fmla="*/ 6500 h 6500"/>
                  <a:gd name="T60" fmla="*/ 3875 w 6500"/>
                  <a:gd name="T61" fmla="*/ 6250 h 6500"/>
                  <a:gd name="T62" fmla="*/ 6250 w 6500"/>
                  <a:gd name="T63" fmla="*/ 3500 h 6500"/>
                  <a:gd name="T64" fmla="*/ 3250 w 6500"/>
                  <a:gd name="T65" fmla="*/ 3500 h 6500"/>
                  <a:gd name="T66" fmla="*/ 3250 w 6500"/>
                  <a:gd name="T67" fmla="*/ 5500 h 6500"/>
                  <a:gd name="T68" fmla="*/ 6250 w 6500"/>
                  <a:gd name="T69" fmla="*/ 5500 h 6500"/>
                  <a:gd name="T70" fmla="*/ 6250 w 6500"/>
                  <a:gd name="T71" fmla="*/ 3500 h 6500"/>
                  <a:gd name="T72" fmla="*/ 1250 w 6500"/>
                  <a:gd name="T73" fmla="*/ 3500 h 6500"/>
                  <a:gd name="T74" fmla="*/ 1250 w 6500"/>
                  <a:gd name="T75" fmla="*/ 5625 h 6500"/>
                  <a:gd name="T76" fmla="*/ 1625 w 6500"/>
                  <a:gd name="T77" fmla="*/ 6000 h 6500"/>
                  <a:gd name="T78" fmla="*/ 3625 w 6500"/>
                  <a:gd name="T79" fmla="*/ 6000 h 6500"/>
                  <a:gd name="T80" fmla="*/ 3625 w 6500"/>
                  <a:gd name="T81" fmla="*/ 6250 h 6500"/>
                  <a:gd name="T82" fmla="*/ 1625 w 6500"/>
                  <a:gd name="T83" fmla="*/ 6250 h 6500"/>
                  <a:gd name="T84" fmla="*/ 1000 w 6500"/>
                  <a:gd name="T85" fmla="*/ 5625 h 6500"/>
                  <a:gd name="T86" fmla="*/ 1000 w 6500"/>
                  <a:gd name="T87" fmla="*/ 3500 h 6500"/>
                  <a:gd name="T88" fmla="*/ 1250 w 6500"/>
                  <a:gd name="T89" fmla="*/ 350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00" h="6500">
                    <a:moveTo>
                      <a:pt x="3500" y="0"/>
                    </a:moveTo>
                    <a:lnTo>
                      <a:pt x="3500" y="2500"/>
                    </a:lnTo>
                    <a:lnTo>
                      <a:pt x="1875" y="2500"/>
                    </a:lnTo>
                    <a:lnTo>
                      <a:pt x="1875" y="3000"/>
                    </a:lnTo>
                    <a:lnTo>
                      <a:pt x="2625" y="3000"/>
                    </a:lnTo>
                    <a:lnTo>
                      <a:pt x="2625" y="3250"/>
                    </a:lnTo>
                    <a:lnTo>
                      <a:pt x="875" y="3250"/>
                    </a:lnTo>
                    <a:lnTo>
                      <a:pt x="875" y="3000"/>
                    </a:lnTo>
                    <a:lnTo>
                      <a:pt x="1625" y="3000"/>
                    </a:lnTo>
                    <a:lnTo>
                      <a:pt x="1625" y="2500"/>
                    </a:lnTo>
                    <a:lnTo>
                      <a:pt x="0" y="2500"/>
                    </a:lnTo>
                    <a:lnTo>
                      <a:pt x="0" y="0"/>
                    </a:lnTo>
                    <a:lnTo>
                      <a:pt x="3500" y="0"/>
                    </a:lnTo>
                    <a:close/>
                    <a:moveTo>
                      <a:pt x="3250" y="250"/>
                    </a:moveTo>
                    <a:lnTo>
                      <a:pt x="250" y="250"/>
                    </a:lnTo>
                    <a:lnTo>
                      <a:pt x="250" y="2250"/>
                    </a:lnTo>
                    <a:lnTo>
                      <a:pt x="3250" y="2250"/>
                    </a:lnTo>
                    <a:lnTo>
                      <a:pt x="3250" y="250"/>
                    </a:lnTo>
                    <a:close/>
                    <a:moveTo>
                      <a:pt x="3875" y="6250"/>
                    </a:moveTo>
                    <a:lnTo>
                      <a:pt x="4625" y="6250"/>
                    </a:lnTo>
                    <a:lnTo>
                      <a:pt x="4625" y="5750"/>
                    </a:lnTo>
                    <a:lnTo>
                      <a:pt x="3000" y="5750"/>
                    </a:lnTo>
                    <a:lnTo>
                      <a:pt x="3000" y="3250"/>
                    </a:lnTo>
                    <a:lnTo>
                      <a:pt x="6500" y="3250"/>
                    </a:lnTo>
                    <a:lnTo>
                      <a:pt x="6500" y="5750"/>
                    </a:lnTo>
                    <a:lnTo>
                      <a:pt x="4875" y="5750"/>
                    </a:lnTo>
                    <a:lnTo>
                      <a:pt x="4875" y="6250"/>
                    </a:lnTo>
                    <a:lnTo>
                      <a:pt x="5625" y="6250"/>
                    </a:lnTo>
                    <a:lnTo>
                      <a:pt x="5625" y="6500"/>
                    </a:lnTo>
                    <a:lnTo>
                      <a:pt x="3875" y="6500"/>
                    </a:lnTo>
                    <a:lnTo>
                      <a:pt x="3875" y="6250"/>
                    </a:lnTo>
                    <a:close/>
                    <a:moveTo>
                      <a:pt x="6250" y="3500"/>
                    </a:moveTo>
                    <a:lnTo>
                      <a:pt x="3250" y="3500"/>
                    </a:lnTo>
                    <a:lnTo>
                      <a:pt x="3250" y="5500"/>
                    </a:lnTo>
                    <a:lnTo>
                      <a:pt x="6250" y="5500"/>
                    </a:lnTo>
                    <a:lnTo>
                      <a:pt x="6250" y="3500"/>
                    </a:lnTo>
                    <a:close/>
                    <a:moveTo>
                      <a:pt x="1250" y="3500"/>
                    </a:moveTo>
                    <a:lnTo>
                      <a:pt x="1250" y="5625"/>
                    </a:lnTo>
                    <a:cubicBezTo>
                      <a:pt x="1250" y="5831"/>
                      <a:pt x="1419" y="6000"/>
                      <a:pt x="1625" y="6000"/>
                    </a:cubicBezTo>
                    <a:lnTo>
                      <a:pt x="3625" y="6000"/>
                    </a:lnTo>
                    <a:lnTo>
                      <a:pt x="3625" y="6250"/>
                    </a:lnTo>
                    <a:lnTo>
                      <a:pt x="1625" y="6250"/>
                    </a:lnTo>
                    <a:cubicBezTo>
                      <a:pt x="1281" y="6250"/>
                      <a:pt x="1000" y="5969"/>
                      <a:pt x="1000" y="5625"/>
                    </a:cubicBezTo>
                    <a:lnTo>
                      <a:pt x="1000" y="3500"/>
                    </a:lnTo>
                    <a:lnTo>
                      <a:pt x="1250" y="350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grpSp>
      <p:grpSp>
        <p:nvGrpSpPr>
          <p:cNvPr id="220" name="Group 4"/>
          <p:cNvGrpSpPr>
            <a:grpSpLocks noChangeAspect="1"/>
          </p:cNvGrpSpPr>
          <p:nvPr>
            <p:custDataLst>
              <p:tags r:id="rId6"/>
            </p:custDataLst>
          </p:nvPr>
        </p:nvGrpSpPr>
        <p:grpSpPr bwMode="auto">
          <a:xfrm rot="2676841">
            <a:off x="6159985" y="3381620"/>
            <a:ext cx="469506" cy="466631"/>
            <a:chOff x="800" y="800"/>
            <a:chExt cx="560" cy="560"/>
          </a:xfrm>
        </p:grpSpPr>
        <p:sp>
          <p:nvSpPr>
            <p:cNvPr id="221" name="AutoShape 3"/>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sp>
          <p:nvSpPr>
            <p:cNvPr id="222" name="Freeform 5"/>
            <p:cNvSpPr>
              <a:spLocks noEditPoints="1"/>
            </p:cNvSpPr>
            <p:nvPr/>
          </p:nvSpPr>
          <p:spPr bwMode="auto">
            <a:xfrm>
              <a:off x="847" y="847"/>
              <a:ext cx="464" cy="464"/>
            </a:xfrm>
            <a:custGeom>
              <a:avLst/>
              <a:gdLst>
                <a:gd name="T0" fmla="*/ 3898 w 6029"/>
                <a:gd name="T1" fmla="*/ 1954 h 6029"/>
                <a:gd name="T2" fmla="*/ 4075 w 6029"/>
                <a:gd name="T3" fmla="*/ 1954 h 6029"/>
                <a:gd name="T4" fmla="*/ 4075 w 6029"/>
                <a:gd name="T5" fmla="*/ 2131 h 6029"/>
                <a:gd name="T6" fmla="*/ 2130 w 6029"/>
                <a:gd name="T7" fmla="*/ 4076 h 6029"/>
                <a:gd name="T8" fmla="*/ 1953 w 6029"/>
                <a:gd name="T9" fmla="*/ 4076 h 6029"/>
                <a:gd name="T10" fmla="*/ 1953 w 6029"/>
                <a:gd name="T11" fmla="*/ 3899 h 6029"/>
                <a:gd name="T12" fmla="*/ 3898 w 6029"/>
                <a:gd name="T13" fmla="*/ 1954 h 6029"/>
                <a:gd name="T14" fmla="*/ 2914 w 6029"/>
                <a:gd name="T15" fmla="*/ 3645 h 6029"/>
                <a:gd name="T16" fmla="*/ 2788 w 6029"/>
                <a:gd name="T17" fmla="*/ 5010 h 6029"/>
                <a:gd name="T18" fmla="*/ 2184 w 6029"/>
                <a:gd name="T19" fmla="*/ 5614 h 6029"/>
                <a:gd name="T20" fmla="*/ 667 w 6029"/>
                <a:gd name="T21" fmla="*/ 5614 h 6029"/>
                <a:gd name="T22" fmla="*/ 415 w 6029"/>
                <a:gd name="T23" fmla="*/ 5363 h 6029"/>
                <a:gd name="T24" fmla="*/ 415 w 6029"/>
                <a:gd name="T25" fmla="*/ 3845 h 6029"/>
                <a:gd name="T26" fmla="*/ 1019 w 6029"/>
                <a:gd name="T27" fmla="*/ 3241 h 6029"/>
                <a:gd name="T28" fmla="*/ 2384 w 6029"/>
                <a:gd name="T29" fmla="*/ 3115 h 6029"/>
                <a:gd name="T30" fmla="*/ 2203 w 6029"/>
                <a:gd name="T31" fmla="*/ 3295 h 6029"/>
                <a:gd name="T32" fmla="*/ 1197 w 6029"/>
                <a:gd name="T33" fmla="*/ 3419 h 6029"/>
                <a:gd name="T34" fmla="*/ 593 w 6029"/>
                <a:gd name="T35" fmla="*/ 4023 h 6029"/>
                <a:gd name="T36" fmla="*/ 593 w 6029"/>
                <a:gd name="T37" fmla="*/ 5186 h 6029"/>
                <a:gd name="T38" fmla="*/ 843 w 6029"/>
                <a:gd name="T39" fmla="*/ 5436 h 6029"/>
                <a:gd name="T40" fmla="*/ 2007 w 6029"/>
                <a:gd name="T41" fmla="*/ 5436 h 6029"/>
                <a:gd name="T42" fmla="*/ 2610 w 6029"/>
                <a:gd name="T43" fmla="*/ 4833 h 6029"/>
                <a:gd name="T44" fmla="*/ 2734 w 6029"/>
                <a:gd name="T45" fmla="*/ 3826 h 6029"/>
                <a:gd name="T46" fmla="*/ 2914 w 6029"/>
                <a:gd name="T47" fmla="*/ 3645 h 6029"/>
                <a:gd name="T48" fmla="*/ 5364 w 6029"/>
                <a:gd name="T49" fmla="*/ 415 h 6029"/>
                <a:gd name="T50" fmla="*/ 5614 w 6029"/>
                <a:gd name="T51" fmla="*/ 665 h 6029"/>
                <a:gd name="T52" fmla="*/ 5614 w 6029"/>
                <a:gd name="T53" fmla="*/ 2183 h 6029"/>
                <a:gd name="T54" fmla="*/ 5010 w 6029"/>
                <a:gd name="T55" fmla="*/ 2786 h 6029"/>
                <a:gd name="T56" fmla="*/ 3645 w 6029"/>
                <a:gd name="T57" fmla="*/ 2914 h 6029"/>
                <a:gd name="T58" fmla="*/ 3827 w 6029"/>
                <a:gd name="T59" fmla="*/ 2733 h 6029"/>
                <a:gd name="T60" fmla="*/ 4834 w 6029"/>
                <a:gd name="T61" fmla="*/ 2610 h 6029"/>
                <a:gd name="T62" fmla="*/ 5437 w 6029"/>
                <a:gd name="T63" fmla="*/ 2006 h 6029"/>
                <a:gd name="T64" fmla="*/ 5437 w 6029"/>
                <a:gd name="T65" fmla="*/ 843 h 6029"/>
                <a:gd name="T66" fmla="*/ 5187 w 6029"/>
                <a:gd name="T67" fmla="*/ 593 h 6029"/>
                <a:gd name="T68" fmla="*/ 4023 w 6029"/>
                <a:gd name="T69" fmla="*/ 593 h 6029"/>
                <a:gd name="T70" fmla="*/ 3419 w 6029"/>
                <a:gd name="T71" fmla="*/ 1195 h 6029"/>
                <a:gd name="T72" fmla="*/ 3297 w 6029"/>
                <a:gd name="T73" fmla="*/ 2203 h 6029"/>
                <a:gd name="T74" fmla="*/ 3115 w 6029"/>
                <a:gd name="T75" fmla="*/ 2384 h 6029"/>
                <a:gd name="T76" fmla="*/ 3243 w 6029"/>
                <a:gd name="T77" fmla="*/ 1019 h 6029"/>
                <a:gd name="T78" fmla="*/ 3847 w 6029"/>
                <a:gd name="T79" fmla="*/ 415 h 6029"/>
                <a:gd name="T80" fmla="*/ 5364 w 6029"/>
                <a:gd name="T81" fmla="*/ 415 h 6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29" h="6029">
                  <a:moveTo>
                    <a:pt x="3898" y="1954"/>
                  </a:moveTo>
                  <a:cubicBezTo>
                    <a:pt x="3947" y="1905"/>
                    <a:pt x="4025" y="1905"/>
                    <a:pt x="4075" y="1954"/>
                  </a:cubicBezTo>
                  <a:cubicBezTo>
                    <a:pt x="4124" y="2004"/>
                    <a:pt x="4124" y="2083"/>
                    <a:pt x="4075" y="2131"/>
                  </a:cubicBezTo>
                  <a:lnTo>
                    <a:pt x="2130" y="4076"/>
                  </a:lnTo>
                  <a:cubicBezTo>
                    <a:pt x="2082" y="4125"/>
                    <a:pt x="2003" y="4125"/>
                    <a:pt x="1953" y="4076"/>
                  </a:cubicBezTo>
                  <a:cubicBezTo>
                    <a:pt x="1904" y="4026"/>
                    <a:pt x="1904" y="3948"/>
                    <a:pt x="1953" y="3899"/>
                  </a:cubicBezTo>
                  <a:lnTo>
                    <a:pt x="3898" y="1954"/>
                  </a:lnTo>
                  <a:close/>
                  <a:moveTo>
                    <a:pt x="2914" y="3645"/>
                  </a:moveTo>
                  <a:cubicBezTo>
                    <a:pt x="3203" y="4068"/>
                    <a:pt x="3149" y="4648"/>
                    <a:pt x="2788" y="5010"/>
                  </a:cubicBezTo>
                  <a:lnTo>
                    <a:pt x="2184" y="5614"/>
                  </a:lnTo>
                  <a:cubicBezTo>
                    <a:pt x="1768" y="6029"/>
                    <a:pt x="1082" y="6029"/>
                    <a:pt x="667" y="5614"/>
                  </a:cubicBezTo>
                  <a:lnTo>
                    <a:pt x="415" y="5363"/>
                  </a:lnTo>
                  <a:cubicBezTo>
                    <a:pt x="0" y="4948"/>
                    <a:pt x="0" y="4261"/>
                    <a:pt x="415" y="3845"/>
                  </a:cubicBezTo>
                  <a:lnTo>
                    <a:pt x="1019" y="3241"/>
                  </a:lnTo>
                  <a:cubicBezTo>
                    <a:pt x="1382" y="2880"/>
                    <a:pt x="1962" y="2826"/>
                    <a:pt x="2384" y="3115"/>
                  </a:cubicBezTo>
                  <a:lnTo>
                    <a:pt x="2203" y="3295"/>
                  </a:lnTo>
                  <a:cubicBezTo>
                    <a:pt x="1883" y="3104"/>
                    <a:pt x="1462" y="3154"/>
                    <a:pt x="1197" y="3419"/>
                  </a:cubicBezTo>
                  <a:lnTo>
                    <a:pt x="593" y="4023"/>
                  </a:lnTo>
                  <a:cubicBezTo>
                    <a:pt x="274" y="4340"/>
                    <a:pt x="274" y="4868"/>
                    <a:pt x="593" y="5186"/>
                  </a:cubicBezTo>
                  <a:lnTo>
                    <a:pt x="843" y="5436"/>
                  </a:lnTo>
                  <a:cubicBezTo>
                    <a:pt x="1162" y="5755"/>
                    <a:pt x="1689" y="5755"/>
                    <a:pt x="2007" y="5436"/>
                  </a:cubicBezTo>
                  <a:lnTo>
                    <a:pt x="2610" y="4833"/>
                  </a:lnTo>
                  <a:cubicBezTo>
                    <a:pt x="2875" y="4568"/>
                    <a:pt x="2925" y="4146"/>
                    <a:pt x="2734" y="3826"/>
                  </a:cubicBezTo>
                  <a:lnTo>
                    <a:pt x="2914" y="3645"/>
                  </a:lnTo>
                  <a:close/>
                  <a:moveTo>
                    <a:pt x="5364" y="415"/>
                  </a:moveTo>
                  <a:lnTo>
                    <a:pt x="5614" y="665"/>
                  </a:lnTo>
                  <a:cubicBezTo>
                    <a:pt x="6029" y="1081"/>
                    <a:pt x="6029" y="1768"/>
                    <a:pt x="5614" y="2183"/>
                  </a:cubicBezTo>
                  <a:lnTo>
                    <a:pt x="5010" y="2786"/>
                  </a:lnTo>
                  <a:cubicBezTo>
                    <a:pt x="4648" y="3149"/>
                    <a:pt x="4068" y="3201"/>
                    <a:pt x="3645" y="2914"/>
                  </a:cubicBezTo>
                  <a:lnTo>
                    <a:pt x="3827" y="2733"/>
                  </a:lnTo>
                  <a:cubicBezTo>
                    <a:pt x="4148" y="2925"/>
                    <a:pt x="4568" y="2875"/>
                    <a:pt x="4834" y="2610"/>
                  </a:cubicBezTo>
                  <a:lnTo>
                    <a:pt x="5437" y="2006"/>
                  </a:lnTo>
                  <a:cubicBezTo>
                    <a:pt x="5755" y="1688"/>
                    <a:pt x="5755" y="1160"/>
                    <a:pt x="5437" y="843"/>
                  </a:cubicBezTo>
                  <a:lnTo>
                    <a:pt x="5187" y="593"/>
                  </a:lnTo>
                  <a:cubicBezTo>
                    <a:pt x="4869" y="274"/>
                    <a:pt x="4342" y="274"/>
                    <a:pt x="4023" y="593"/>
                  </a:cubicBezTo>
                  <a:lnTo>
                    <a:pt x="3419" y="1195"/>
                  </a:lnTo>
                  <a:cubicBezTo>
                    <a:pt x="3154" y="1461"/>
                    <a:pt x="3104" y="1881"/>
                    <a:pt x="3297" y="2203"/>
                  </a:cubicBezTo>
                  <a:lnTo>
                    <a:pt x="3115" y="2384"/>
                  </a:lnTo>
                  <a:cubicBezTo>
                    <a:pt x="2828" y="1961"/>
                    <a:pt x="2880" y="1381"/>
                    <a:pt x="3243" y="1019"/>
                  </a:cubicBezTo>
                  <a:lnTo>
                    <a:pt x="3847" y="415"/>
                  </a:lnTo>
                  <a:cubicBezTo>
                    <a:pt x="4262" y="0"/>
                    <a:pt x="4948" y="0"/>
                    <a:pt x="5364" y="415"/>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sz="1200"/>
            </a:p>
          </p:txBody>
        </p:sp>
      </p:grpSp>
      <p:sp>
        <p:nvSpPr>
          <p:cNvPr id="23" name="Rectangle 22">
            <a:extLst>
              <a:ext uri="{FF2B5EF4-FFF2-40B4-BE49-F238E27FC236}">
                <a16:creationId xmlns:a16="http://schemas.microsoft.com/office/drawing/2014/main" id="{7AD385BA-1BA3-45E4-BB34-9906BE07592A}"/>
              </a:ext>
            </a:extLst>
          </p:cNvPr>
          <p:cNvSpPr/>
          <p:nvPr/>
        </p:nvSpPr>
        <p:spPr bwMode="gray">
          <a:xfrm>
            <a:off x="4613945" y="1502585"/>
            <a:ext cx="5025356" cy="408887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223" name="TextBox 222">
            <a:extLst>
              <a:ext uri="{FF2B5EF4-FFF2-40B4-BE49-F238E27FC236}">
                <a16:creationId xmlns:a16="http://schemas.microsoft.com/office/drawing/2014/main" id="{6F2A058F-2514-4F67-9125-3D4B7305210B}"/>
              </a:ext>
            </a:extLst>
          </p:cNvPr>
          <p:cNvSpPr txBox="1"/>
          <p:nvPr/>
        </p:nvSpPr>
        <p:spPr>
          <a:xfrm>
            <a:off x="4912620" y="1399296"/>
            <a:ext cx="4343910" cy="220584"/>
          </a:xfrm>
          <a:prstGeom prst="rect">
            <a:avLst/>
          </a:prstGeom>
          <a:solidFill>
            <a:schemeClr val="bg1"/>
          </a:solidFill>
        </p:spPr>
        <p:txBody>
          <a:bodyPr wrap="square" lIns="0" tIns="0" rIns="0" bIns="0" rtlCol="0" anchor="ctr">
            <a:noAutofit/>
          </a:bodyPr>
          <a:lstStyle/>
          <a:p>
            <a:pPr algn="ctr"/>
            <a:r>
              <a:rPr lang="en-GB" sz="1200"/>
              <a:t>Extension of DevOps in context of Machine Learning use cases</a:t>
            </a:r>
          </a:p>
        </p:txBody>
      </p:sp>
      <p:grpSp>
        <p:nvGrpSpPr>
          <p:cNvPr id="30" name="THM_bar">
            <a:extLst>
              <a:ext uri="{FF2B5EF4-FFF2-40B4-BE49-F238E27FC236}">
                <a16:creationId xmlns:a16="http://schemas.microsoft.com/office/drawing/2014/main" id="{784AE11E-C694-489E-B0CF-FD3CEC6AD651}"/>
              </a:ext>
            </a:extLst>
          </p:cNvPr>
          <p:cNvGrpSpPr/>
          <p:nvPr>
            <p:custDataLst>
              <p:tags r:id="rId7"/>
            </p:custDataLst>
          </p:nvPr>
        </p:nvGrpSpPr>
        <p:grpSpPr>
          <a:xfrm>
            <a:off x="266700" y="5831141"/>
            <a:ext cx="9372600" cy="468059"/>
            <a:chOff x="266700" y="5831141"/>
            <a:chExt cx="9372600" cy="468059"/>
          </a:xfrm>
        </p:grpSpPr>
        <p:sp>
          <p:nvSpPr>
            <p:cNvPr id="24" name="THM_bar_background">
              <a:extLst>
                <a:ext uri="{FF2B5EF4-FFF2-40B4-BE49-F238E27FC236}">
                  <a16:creationId xmlns:a16="http://schemas.microsoft.com/office/drawing/2014/main" id="{B8265A2C-C8AB-4529-ADCF-29D531802DE2}"/>
                </a:ext>
              </a:extLst>
            </p:cNvPr>
            <p:cNvSpPr/>
            <p:nvPr/>
          </p:nvSpPr>
          <p:spPr bwMode="gray">
            <a:xfrm>
              <a:off x="266700" y="5831141"/>
              <a:ext cx="9372600" cy="468059"/>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45" tIns="0" rIns="144018" bIns="0" rtlCol="0" anchor="ctr">
              <a:noAutofit/>
            </a:bodyPr>
            <a:lstStyle/>
            <a:p>
              <a:r>
                <a:rPr lang="en-GB" sz="1400">
                  <a:solidFill>
                    <a:srgbClr val="003C50"/>
                  </a:solidFill>
                  <a:latin typeface="Roboto" panose="02000000000000000000" pitchFamily="2" charset="0"/>
                </a:rPr>
                <a:t>End-to-end </a:t>
              </a:r>
              <a:r>
                <a:rPr lang="en-GB" sz="1400" err="1">
                  <a:solidFill>
                    <a:srgbClr val="003C50"/>
                  </a:solidFill>
                  <a:latin typeface="Roboto" panose="02000000000000000000" pitchFamily="2" charset="0"/>
                </a:rPr>
                <a:t>MLOps</a:t>
              </a:r>
              <a:r>
                <a:rPr lang="en-GB" sz="1400">
                  <a:solidFill>
                    <a:srgbClr val="003C50"/>
                  </a:solidFill>
                  <a:latin typeface="Roboto" panose="02000000000000000000" pitchFamily="2" charset="0"/>
                </a:rPr>
                <a:t> processes are an integral aspect of a resource-efficient and agile business approach. </a:t>
              </a:r>
            </a:p>
          </p:txBody>
        </p:sp>
        <p:grpSp>
          <p:nvGrpSpPr>
            <p:cNvPr id="29" name="thm_triangle_i5794">
              <a:extLst>
                <a:ext uri="{FF2B5EF4-FFF2-40B4-BE49-F238E27FC236}">
                  <a16:creationId xmlns:a16="http://schemas.microsoft.com/office/drawing/2014/main" id="{CE584457-78DB-47E3-9537-946723B890DC}"/>
                </a:ext>
              </a:extLst>
            </p:cNvPr>
            <p:cNvGrpSpPr/>
            <p:nvPr/>
          </p:nvGrpSpPr>
          <p:grpSpPr>
            <a:xfrm>
              <a:off x="266700" y="5831141"/>
              <a:ext cx="234029" cy="468058"/>
              <a:chOff x="117014" y="-117014"/>
              <a:chExt cx="234029" cy="468058"/>
            </a:xfrm>
          </p:grpSpPr>
          <p:sp>
            <p:nvSpPr>
              <p:cNvPr id="25" name="box">
                <a:extLst>
                  <a:ext uri="{FF2B5EF4-FFF2-40B4-BE49-F238E27FC236}">
                    <a16:creationId xmlns:a16="http://schemas.microsoft.com/office/drawing/2014/main" id="{13091437-80B5-46BF-82A3-B04FFF24F812}"/>
                  </a:ext>
                </a:extLst>
              </p:cNvPr>
              <p:cNvSpPr/>
              <p:nvPr/>
            </p:nvSpPr>
            <p:spPr bwMode="white">
              <a:xfrm rot="16200000">
                <a:off x="-117015" y="117015"/>
                <a:ext cx="468058" cy="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26" name="triangle_1">
                <a:extLst>
                  <a:ext uri="{FF2B5EF4-FFF2-40B4-BE49-F238E27FC236}">
                    <a16:creationId xmlns:a16="http://schemas.microsoft.com/office/drawing/2014/main" id="{2852E2B2-43F1-4486-8150-6CA61A790C57}"/>
                  </a:ext>
                </a:extLst>
              </p:cNvPr>
              <p:cNvSpPr/>
              <p:nvPr/>
            </p:nvSpPr>
            <p:spPr bwMode="white">
              <a:xfrm rot="5400000">
                <a:off x="0" y="0"/>
                <a:ext cx="468058" cy="234029"/>
              </a:xfrm>
              <a:prstGeom prst="triangle">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27" name="triangle_2">
                <a:extLst>
                  <a:ext uri="{FF2B5EF4-FFF2-40B4-BE49-F238E27FC236}">
                    <a16:creationId xmlns:a16="http://schemas.microsoft.com/office/drawing/2014/main" id="{70790624-49B9-4644-87CD-9C63EB94F8B7}"/>
                  </a:ext>
                </a:extLst>
              </p:cNvPr>
              <p:cNvSpPr/>
              <p:nvPr/>
            </p:nvSpPr>
            <p:spPr bwMode="gray">
              <a:xfrm rot="5400000">
                <a:off x="0" y="0"/>
                <a:ext cx="468058" cy="234029"/>
              </a:xfrm>
              <a:prstGeom prst="triangle">
                <a:avLst/>
              </a:prstGeom>
              <a:solidFill>
                <a:srgbClr val="F07D00"/>
              </a:solidFill>
              <a:ln w="9525">
                <a:solidFill>
                  <a:srgbClr val="F07D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grpSp>
      </p:grpSp>
      <p:grpSp>
        <p:nvGrpSpPr>
          <p:cNvPr id="225" name="header_box">
            <a:extLst>
              <a:ext uri="{FF2B5EF4-FFF2-40B4-BE49-F238E27FC236}">
                <a16:creationId xmlns:a16="http://schemas.microsoft.com/office/drawing/2014/main" id="{BDD45BD6-BBC6-4C93-8EF8-958FD2B3CC18}"/>
              </a:ext>
            </a:extLst>
          </p:cNvPr>
          <p:cNvGrpSpPr/>
          <p:nvPr>
            <p:custDataLst>
              <p:tags r:id="rId8"/>
            </p:custDataLst>
          </p:nvPr>
        </p:nvGrpSpPr>
        <p:grpSpPr bwMode="gray">
          <a:xfrm>
            <a:off x="273518" y="1269825"/>
            <a:ext cx="4045463" cy="2081495"/>
            <a:chOff x="3512819" y="2527299"/>
            <a:chExt cx="2880362" cy="2575815"/>
          </a:xfrm>
        </p:grpSpPr>
        <p:sp>
          <p:nvSpPr>
            <p:cNvPr id="226" name="box_text">
              <a:extLst>
                <a:ext uri="{FF2B5EF4-FFF2-40B4-BE49-F238E27FC236}">
                  <a16:creationId xmlns:a16="http://schemas.microsoft.com/office/drawing/2014/main" id="{43683CB6-0729-465A-8A78-CED60B3833D4}"/>
                </a:ext>
              </a:extLst>
            </p:cNvPr>
            <p:cNvSpPr/>
            <p:nvPr>
              <p:custDataLst>
                <p:tags r:id="rId13"/>
              </p:custDataLst>
            </p:nvPr>
          </p:nvSpPr>
          <p:spPr bwMode="gray">
            <a:xfrm>
              <a:off x="3512819" y="2815336"/>
              <a:ext cx="2880361" cy="2287778"/>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t">
              <a:noAutofit/>
            </a:bodyPr>
            <a:lstStyle/>
            <a:p>
              <a:pPr marL="180023" indent="-180023">
                <a:spcAft>
                  <a:spcPts val="600"/>
                </a:spcAft>
                <a:buClr>
                  <a:srgbClr val="003C50"/>
                </a:buClr>
                <a:buFont typeface="Wingdings" panose="05000000000000000000" pitchFamily="2" charset="2"/>
                <a:buChar char="§"/>
              </a:pPr>
              <a:r>
                <a:rPr lang="en-GB" sz="1200" dirty="0">
                  <a:solidFill>
                    <a:srgbClr val="003C50"/>
                  </a:solidFill>
                  <a:latin typeface="Roboto" panose="02000000000000000000" pitchFamily="2" charset="0"/>
                </a:rPr>
                <a:t>The transition from "prototype" to "production" is usually associated with great effort</a:t>
              </a:r>
            </a:p>
            <a:p>
              <a:pPr marL="180023" indent="-180023">
                <a:spcAft>
                  <a:spcPts val="600"/>
                </a:spcAft>
                <a:buClr>
                  <a:srgbClr val="003C50"/>
                </a:buClr>
                <a:buFont typeface="Wingdings" panose="05000000000000000000" pitchFamily="2" charset="2"/>
                <a:buChar char="§"/>
              </a:pPr>
              <a:r>
                <a:rPr lang="en-GB" sz="1200" dirty="0">
                  <a:solidFill>
                    <a:srgbClr val="003C50"/>
                  </a:solidFill>
                  <a:latin typeface="Roboto" panose="02000000000000000000" pitchFamily="2" charset="0"/>
                </a:rPr>
                <a:t>Data science and ML model development involves a lot of experimentation and is typically an iterative process</a:t>
              </a:r>
            </a:p>
            <a:p>
              <a:pPr marL="180023" indent="-180023">
                <a:spcAft>
                  <a:spcPts val="600"/>
                </a:spcAft>
                <a:buClr>
                  <a:srgbClr val="003C50"/>
                </a:buClr>
                <a:buFont typeface="Wingdings" panose="05000000000000000000" pitchFamily="2" charset="2"/>
                <a:buChar char="§"/>
              </a:pPr>
              <a:r>
                <a:rPr lang="en-GB" sz="1200" dirty="0">
                  <a:solidFill>
                    <a:srgbClr val="003C50"/>
                  </a:solidFill>
                  <a:latin typeface="Roboto" panose="02000000000000000000" pitchFamily="2" charset="0"/>
                </a:rPr>
                <a:t>This does not fit well in the classical software development approach and can result in a segmented approach to model training and deployment</a:t>
              </a:r>
            </a:p>
          </p:txBody>
        </p:sp>
        <p:sp>
          <p:nvSpPr>
            <p:cNvPr id="227" name="box_header">
              <a:extLst>
                <a:ext uri="{FF2B5EF4-FFF2-40B4-BE49-F238E27FC236}">
                  <a16:creationId xmlns:a16="http://schemas.microsoft.com/office/drawing/2014/main" id="{96984902-648D-4042-9349-05983CB054A3}"/>
                </a:ext>
              </a:extLst>
            </p:cNvPr>
            <p:cNvSpPr/>
            <p:nvPr>
              <p:custDataLst>
                <p:tags r:id="rId14"/>
              </p:custDataLst>
            </p:nvPr>
          </p:nvSpPr>
          <p:spPr bwMode="gray">
            <a:xfrm>
              <a:off x="3512819" y="2527299"/>
              <a:ext cx="2880362" cy="396052"/>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396051">
                  <a:moveTo>
                    <a:pt x="0" y="0"/>
                  </a:moveTo>
                  <a:lnTo>
                    <a:pt x="2880362" y="0"/>
                  </a:lnTo>
                  <a:lnTo>
                    <a:pt x="2880362" y="288036"/>
                  </a:lnTo>
                  <a:lnTo>
                    <a:pt x="1489116" y="288036"/>
                  </a:lnTo>
                  <a:lnTo>
                    <a:pt x="1440181" y="396051"/>
                  </a:lnTo>
                  <a:lnTo>
                    <a:pt x="1391246" y="288036"/>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GB" sz="1200">
                <a:solidFill>
                  <a:srgbClr val="003C50"/>
                </a:solidFill>
                <a:latin typeface="Roboto" panose="02000000000000000000" pitchFamily="2" charset="0"/>
              </a:endParaRPr>
            </a:p>
          </p:txBody>
        </p:sp>
        <p:sp>
          <p:nvSpPr>
            <p:cNvPr id="228" name="box_header_text">
              <a:extLst>
                <a:ext uri="{FF2B5EF4-FFF2-40B4-BE49-F238E27FC236}">
                  <a16:creationId xmlns:a16="http://schemas.microsoft.com/office/drawing/2014/main" id="{C5BF633D-729F-4EF6-A198-6F062B28E550}"/>
                </a:ext>
              </a:extLst>
            </p:cNvPr>
            <p:cNvSpPr/>
            <p:nvPr>
              <p:custDataLst>
                <p:tags r:id="rId15"/>
              </p:custDataLst>
            </p:nvPr>
          </p:nvSpPr>
          <p:spPr bwMode="gray">
            <a:xfrm>
              <a:off x="3512819" y="2527300"/>
              <a:ext cx="2880361" cy="288037"/>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en-GB" sz="1200" b="1">
                  <a:solidFill>
                    <a:srgbClr val="003C50"/>
                  </a:solidFill>
                  <a:latin typeface="Roboto" panose="02000000000000000000" pitchFamily="2" charset="0"/>
                </a:rPr>
                <a:t>Challenges</a:t>
              </a:r>
            </a:p>
          </p:txBody>
        </p:sp>
      </p:grpSp>
      <p:grpSp>
        <p:nvGrpSpPr>
          <p:cNvPr id="229" name="header_box">
            <a:extLst>
              <a:ext uri="{FF2B5EF4-FFF2-40B4-BE49-F238E27FC236}">
                <a16:creationId xmlns:a16="http://schemas.microsoft.com/office/drawing/2014/main" id="{66E37815-171D-4932-AC24-E232D3B05AEC}"/>
              </a:ext>
            </a:extLst>
          </p:cNvPr>
          <p:cNvGrpSpPr/>
          <p:nvPr>
            <p:custDataLst>
              <p:tags r:id="rId9"/>
            </p:custDataLst>
          </p:nvPr>
        </p:nvGrpSpPr>
        <p:grpSpPr bwMode="gray">
          <a:xfrm>
            <a:off x="273518" y="3509969"/>
            <a:ext cx="4045463" cy="2081495"/>
            <a:chOff x="3512819" y="2527299"/>
            <a:chExt cx="2880362" cy="2575815"/>
          </a:xfrm>
        </p:grpSpPr>
        <p:sp>
          <p:nvSpPr>
            <p:cNvPr id="230" name="box_text">
              <a:extLst>
                <a:ext uri="{FF2B5EF4-FFF2-40B4-BE49-F238E27FC236}">
                  <a16:creationId xmlns:a16="http://schemas.microsoft.com/office/drawing/2014/main" id="{120C87C0-2699-4740-9DA2-A1680D090F64}"/>
                </a:ext>
              </a:extLst>
            </p:cNvPr>
            <p:cNvSpPr/>
            <p:nvPr>
              <p:custDataLst>
                <p:tags r:id="rId10"/>
              </p:custDataLst>
            </p:nvPr>
          </p:nvSpPr>
          <p:spPr bwMode="gray">
            <a:xfrm>
              <a:off x="3512819" y="2815336"/>
              <a:ext cx="2880361" cy="2287778"/>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t">
              <a:noAutofit/>
            </a:bodyPr>
            <a:lstStyle/>
            <a:p>
              <a:pPr marL="180023" indent="-180023">
                <a:spcAft>
                  <a:spcPts val="600"/>
                </a:spcAft>
                <a:buClr>
                  <a:srgbClr val="003C50"/>
                </a:buClr>
                <a:buFont typeface="Wingdings" panose="05000000000000000000" pitchFamily="2" charset="2"/>
                <a:buChar char="§"/>
              </a:pPr>
              <a:r>
                <a:rPr lang="en-GB" sz="1200">
                  <a:solidFill>
                    <a:schemeClr val="tx1"/>
                  </a:solidFill>
                  <a:latin typeface="Roboto" panose="02000000000000000000" pitchFamily="2" charset="0"/>
                </a:rPr>
                <a:t>Faster time to production in a more automated/tools-assisted approach </a:t>
              </a:r>
            </a:p>
            <a:p>
              <a:pPr marL="180023" indent="-180023">
                <a:spcAft>
                  <a:spcPts val="600"/>
                </a:spcAft>
                <a:buClr>
                  <a:srgbClr val="003C50"/>
                </a:buClr>
                <a:buFont typeface="Wingdings" panose="05000000000000000000" pitchFamily="2" charset="2"/>
                <a:buChar char="§"/>
              </a:pPr>
              <a:r>
                <a:rPr lang="en-GB" sz="1200">
                  <a:solidFill>
                    <a:schemeClr val="tx1"/>
                  </a:solidFill>
                  <a:latin typeface="Roboto" panose="02000000000000000000" pitchFamily="2" charset="0"/>
                </a:rPr>
                <a:t>From prototype to production in a self-service approach, orchestrated by a single team</a:t>
              </a:r>
            </a:p>
            <a:p>
              <a:pPr marL="180023" indent="-180023">
                <a:spcAft>
                  <a:spcPts val="600"/>
                </a:spcAft>
                <a:buClr>
                  <a:srgbClr val="003C50"/>
                </a:buClr>
                <a:buFont typeface="Wingdings" panose="05000000000000000000" pitchFamily="2" charset="2"/>
                <a:buChar char="§"/>
              </a:pPr>
              <a:r>
                <a:rPr lang="en-GB" sz="1200">
                  <a:solidFill>
                    <a:schemeClr val="tx1"/>
                  </a:solidFill>
                  <a:latin typeface="Roboto" panose="02000000000000000000" pitchFamily="2" charset="0"/>
                </a:rPr>
                <a:t>Easier collaboration and access to data and compute resources</a:t>
              </a:r>
            </a:p>
            <a:p>
              <a:pPr marL="180023" indent="-180023">
                <a:spcAft>
                  <a:spcPts val="600"/>
                </a:spcAft>
                <a:buClr>
                  <a:srgbClr val="003C50"/>
                </a:buClr>
                <a:buFont typeface="Wingdings" panose="05000000000000000000" pitchFamily="2" charset="2"/>
                <a:buChar char="§"/>
              </a:pPr>
              <a:r>
                <a:rPr lang="en-GB" sz="1200">
                  <a:solidFill>
                    <a:schemeClr val="tx1"/>
                  </a:solidFill>
                  <a:latin typeface="Roboto" panose="02000000000000000000" pitchFamily="2" charset="0"/>
                </a:rPr>
                <a:t>Reusability of components, sophisticated versioning of code and models</a:t>
              </a:r>
            </a:p>
          </p:txBody>
        </p:sp>
        <p:sp>
          <p:nvSpPr>
            <p:cNvPr id="231" name="box_header">
              <a:extLst>
                <a:ext uri="{FF2B5EF4-FFF2-40B4-BE49-F238E27FC236}">
                  <a16:creationId xmlns:a16="http://schemas.microsoft.com/office/drawing/2014/main" id="{36032EFF-BAE5-44F1-95F2-F63A846477E1}"/>
                </a:ext>
              </a:extLst>
            </p:cNvPr>
            <p:cNvSpPr/>
            <p:nvPr>
              <p:custDataLst>
                <p:tags r:id="rId11"/>
              </p:custDataLst>
            </p:nvPr>
          </p:nvSpPr>
          <p:spPr bwMode="gray">
            <a:xfrm>
              <a:off x="3512819" y="2527299"/>
              <a:ext cx="2880362" cy="396052"/>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396051">
                  <a:moveTo>
                    <a:pt x="0" y="0"/>
                  </a:moveTo>
                  <a:lnTo>
                    <a:pt x="2880362" y="0"/>
                  </a:lnTo>
                  <a:lnTo>
                    <a:pt x="2880362" y="288036"/>
                  </a:lnTo>
                  <a:lnTo>
                    <a:pt x="1489116" y="288036"/>
                  </a:lnTo>
                  <a:lnTo>
                    <a:pt x="1440181" y="396051"/>
                  </a:lnTo>
                  <a:lnTo>
                    <a:pt x="1391246" y="288036"/>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GB" sz="1200">
                <a:solidFill>
                  <a:srgbClr val="003C50"/>
                </a:solidFill>
                <a:latin typeface="Roboto" panose="02000000000000000000" pitchFamily="2" charset="0"/>
              </a:endParaRPr>
            </a:p>
          </p:txBody>
        </p:sp>
        <p:sp>
          <p:nvSpPr>
            <p:cNvPr id="232" name="box_header_text">
              <a:extLst>
                <a:ext uri="{FF2B5EF4-FFF2-40B4-BE49-F238E27FC236}">
                  <a16:creationId xmlns:a16="http://schemas.microsoft.com/office/drawing/2014/main" id="{FA06B8C0-53D9-4705-A15E-86168D11CB75}"/>
                </a:ext>
              </a:extLst>
            </p:cNvPr>
            <p:cNvSpPr/>
            <p:nvPr>
              <p:custDataLst>
                <p:tags r:id="rId12"/>
              </p:custDataLst>
            </p:nvPr>
          </p:nvSpPr>
          <p:spPr bwMode="gray">
            <a:xfrm>
              <a:off x="3512819" y="2527300"/>
              <a:ext cx="2880361" cy="288037"/>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en-GB" sz="1200" b="1">
                  <a:solidFill>
                    <a:srgbClr val="003C50"/>
                  </a:solidFill>
                  <a:latin typeface="Roboto" panose="02000000000000000000" pitchFamily="2" charset="0"/>
                </a:rPr>
                <a:t>Benefits of an </a:t>
              </a:r>
              <a:r>
                <a:rPr lang="en-GB" sz="1200" b="1" err="1">
                  <a:solidFill>
                    <a:srgbClr val="003C50"/>
                  </a:solidFill>
                  <a:latin typeface="Roboto" panose="02000000000000000000" pitchFamily="2" charset="0"/>
                </a:rPr>
                <a:t>MLOps</a:t>
              </a:r>
              <a:r>
                <a:rPr lang="en-GB" sz="1200" b="1">
                  <a:solidFill>
                    <a:srgbClr val="003C50"/>
                  </a:solidFill>
                  <a:latin typeface="Roboto" panose="02000000000000000000" pitchFamily="2" charset="0"/>
                </a:rPr>
                <a:t> approach</a:t>
              </a:r>
            </a:p>
          </p:txBody>
        </p:sp>
      </p:grpSp>
    </p:spTree>
    <p:extLst>
      <p:ext uri="{BB962C8B-B14F-4D97-AF65-F5344CB8AC3E}">
        <p14:creationId xmlns:p14="http://schemas.microsoft.com/office/powerpoint/2010/main" val="14837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lide Number Placeholder 238">
            <a:extLst>
              <a:ext uri="{FF2B5EF4-FFF2-40B4-BE49-F238E27FC236}">
                <a16:creationId xmlns:a16="http://schemas.microsoft.com/office/drawing/2014/main" id="{F706B7FB-5428-C001-1741-BB1ED59D8B31}"/>
              </a:ext>
            </a:extLst>
          </p:cNvPr>
          <p:cNvSpPr>
            <a:spLocks noGrp="1"/>
          </p:cNvSpPr>
          <p:nvPr>
            <p:ph type="sldNum" sz="quarter" idx="11"/>
          </p:nvPr>
        </p:nvSpPr>
        <p:spPr/>
        <p:txBody>
          <a:bodyPr/>
          <a:lstStyle/>
          <a:p>
            <a:endParaRPr lang="de-DE"/>
          </a:p>
          <a:p>
            <a:fld id="{35BB1EFC-A961-4388-B769-8B85163F8817}" type="slidenum">
              <a:rPr lang="de-DE" smtClean="0"/>
              <a:t>8</a:t>
            </a:fld>
            <a:endParaRPr lang="de-DE"/>
          </a:p>
        </p:txBody>
      </p:sp>
      <p:sp>
        <p:nvSpPr>
          <p:cNvPr id="2" name="Title 1"/>
          <p:cNvSpPr>
            <a:spLocks noGrp="1"/>
          </p:cNvSpPr>
          <p:nvPr>
            <p:ph type="title"/>
          </p:nvPr>
        </p:nvSpPr>
        <p:spPr/>
        <p:txBody>
          <a:bodyPr/>
          <a:lstStyle/>
          <a:p>
            <a:r>
              <a:rPr lang="en-US" sz="2000" b="1"/>
              <a:t>With ML-Ops, modern methods integrate with proven agile IT processes</a:t>
            </a:r>
            <a:endParaRPr lang="en-GB" sz="2000" b="1"/>
          </a:p>
        </p:txBody>
      </p:sp>
      <p:sp>
        <p:nvSpPr>
          <p:cNvPr id="243" name="Footer Placeholder 242">
            <a:extLst>
              <a:ext uri="{FF2B5EF4-FFF2-40B4-BE49-F238E27FC236}">
                <a16:creationId xmlns:a16="http://schemas.microsoft.com/office/drawing/2014/main" id="{712E0F85-423F-BC14-419A-0F6E41205B66}"/>
              </a:ext>
            </a:extLst>
          </p:cNvPr>
          <p:cNvSpPr>
            <a:spLocks noGrp="1"/>
          </p:cNvSpPr>
          <p:nvPr>
            <p:ph type="ftr" sz="quarter" idx="12"/>
          </p:nvPr>
        </p:nvSpPr>
        <p:spPr/>
        <p:txBody>
          <a:bodyPr anchor="ctr"/>
          <a:lstStyle/>
          <a:p>
            <a:r>
              <a:rPr lang="de-DE"/>
              <a:t>© 2024 d-fine</a:t>
            </a:r>
          </a:p>
        </p:txBody>
      </p:sp>
      <p:sp>
        <p:nvSpPr>
          <p:cNvPr id="21" name="Snip and Round Single Corner Rectangle 20"/>
          <p:cNvSpPr/>
          <p:nvPr/>
        </p:nvSpPr>
        <p:spPr bwMode="gray">
          <a:xfrm>
            <a:off x="6128472" y="2153546"/>
            <a:ext cx="1100504" cy="445843"/>
          </a:xfrm>
          <a:prstGeom prst="snipRoundRect">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200">
                <a:solidFill>
                  <a:schemeClr val="bg1"/>
                </a:solidFill>
              </a:rPr>
              <a:t>Source Code</a:t>
            </a:r>
          </a:p>
        </p:txBody>
      </p:sp>
      <p:cxnSp>
        <p:nvCxnSpPr>
          <p:cNvPr id="22" name="Straight Arrow Connector 21"/>
          <p:cNvCxnSpPr>
            <a:cxnSpLocks/>
            <a:stCxn id="13" idx="3"/>
            <a:endCxn id="21" idx="2"/>
          </p:cNvCxnSpPr>
          <p:nvPr/>
        </p:nvCxnSpPr>
        <p:spPr>
          <a:xfrm flipV="1">
            <a:off x="5853553" y="2376468"/>
            <a:ext cx="274919" cy="4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gray">
          <a:xfrm>
            <a:off x="7384398" y="2056807"/>
            <a:ext cx="1020293" cy="636329"/>
          </a:xfrm>
          <a:prstGeom prst="can">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Registry</a:t>
            </a:r>
          </a:p>
        </p:txBody>
      </p:sp>
      <p:grpSp>
        <p:nvGrpSpPr>
          <p:cNvPr id="35" name="Group 9"/>
          <p:cNvGrpSpPr>
            <a:grpSpLocks noChangeAspect="1"/>
          </p:cNvGrpSpPr>
          <p:nvPr>
            <p:custDataLst>
              <p:tags r:id="rId1"/>
            </p:custDataLst>
          </p:nvPr>
        </p:nvGrpSpPr>
        <p:grpSpPr bwMode="auto">
          <a:xfrm>
            <a:off x="434861" y="3111123"/>
            <a:ext cx="556246" cy="556246"/>
            <a:chOff x="800" y="800"/>
            <a:chExt cx="560" cy="560"/>
          </a:xfrm>
        </p:grpSpPr>
        <p:sp>
          <p:nvSpPr>
            <p:cNvPr id="36" name="AutoShape 8"/>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0"/>
            <p:cNvSpPr>
              <a:spLocks/>
            </p:cNvSpPr>
            <p:nvPr/>
          </p:nvSpPr>
          <p:spPr bwMode="auto">
            <a:xfrm>
              <a:off x="848" y="829"/>
              <a:ext cx="327" cy="404"/>
            </a:xfrm>
            <a:custGeom>
              <a:avLst/>
              <a:gdLst>
                <a:gd name="T0" fmla="*/ 426 w 4250"/>
                <a:gd name="T1" fmla="*/ 3750 h 5250"/>
                <a:gd name="T2" fmla="*/ 1500 w 4250"/>
                <a:gd name="T3" fmla="*/ 3750 h 5250"/>
                <a:gd name="T4" fmla="*/ 1500 w 4250"/>
                <a:gd name="T5" fmla="*/ 4000 h 5250"/>
                <a:gd name="T6" fmla="*/ 426 w 4250"/>
                <a:gd name="T7" fmla="*/ 4000 h 5250"/>
                <a:gd name="T8" fmla="*/ 250 w 4250"/>
                <a:gd name="T9" fmla="*/ 4176 h 5250"/>
                <a:gd name="T10" fmla="*/ 250 w 4250"/>
                <a:gd name="T11" fmla="*/ 4824 h 5250"/>
                <a:gd name="T12" fmla="*/ 426 w 4250"/>
                <a:gd name="T13" fmla="*/ 5000 h 5250"/>
                <a:gd name="T14" fmla="*/ 1500 w 4250"/>
                <a:gd name="T15" fmla="*/ 5000 h 5250"/>
                <a:gd name="T16" fmla="*/ 1500 w 4250"/>
                <a:gd name="T17" fmla="*/ 5250 h 5250"/>
                <a:gd name="T18" fmla="*/ 324 w 4250"/>
                <a:gd name="T19" fmla="*/ 5250 h 5250"/>
                <a:gd name="T20" fmla="*/ 0 w 4250"/>
                <a:gd name="T21" fmla="*/ 4926 h 5250"/>
                <a:gd name="T22" fmla="*/ 0 w 4250"/>
                <a:gd name="T23" fmla="*/ 4074 h 5250"/>
                <a:gd name="T24" fmla="*/ 199 w 4250"/>
                <a:gd name="T25" fmla="*/ 3875 h 5250"/>
                <a:gd name="T26" fmla="*/ 0 w 4250"/>
                <a:gd name="T27" fmla="*/ 3676 h 5250"/>
                <a:gd name="T28" fmla="*/ 0 w 4250"/>
                <a:gd name="T29" fmla="*/ 2824 h 5250"/>
                <a:gd name="T30" fmla="*/ 199 w 4250"/>
                <a:gd name="T31" fmla="*/ 2625 h 5250"/>
                <a:gd name="T32" fmla="*/ 0 w 4250"/>
                <a:gd name="T33" fmla="*/ 2426 h 5250"/>
                <a:gd name="T34" fmla="*/ 0 w 4250"/>
                <a:gd name="T35" fmla="*/ 1574 h 5250"/>
                <a:gd name="T36" fmla="*/ 199 w 4250"/>
                <a:gd name="T37" fmla="*/ 1375 h 5250"/>
                <a:gd name="T38" fmla="*/ 0 w 4250"/>
                <a:gd name="T39" fmla="*/ 1176 h 5250"/>
                <a:gd name="T40" fmla="*/ 0 w 4250"/>
                <a:gd name="T41" fmla="*/ 324 h 5250"/>
                <a:gd name="T42" fmla="*/ 324 w 4250"/>
                <a:gd name="T43" fmla="*/ 0 h 5250"/>
                <a:gd name="T44" fmla="*/ 3926 w 4250"/>
                <a:gd name="T45" fmla="*/ 0 h 5250"/>
                <a:gd name="T46" fmla="*/ 4250 w 4250"/>
                <a:gd name="T47" fmla="*/ 324 h 5250"/>
                <a:gd name="T48" fmla="*/ 4250 w 4250"/>
                <a:gd name="T49" fmla="*/ 1000 h 5250"/>
                <a:gd name="T50" fmla="*/ 4000 w 4250"/>
                <a:gd name="T51" fmla="*/ 1000 h 5250"/>
                <a:gd name="T52" fmla="*/ 4000 w 4250"/>
                <a:gd name="T53" fmla="*/ 426 h 5250"/>
                <a:gd name="T54" fmla="*/ 3824 w 4250"/>
                <a:gd name="T55" fmla="*/ 250 h 5250"/>
                <a:gd name="T56" fmla="*/ 426 w 4250"/>
                <a:gd name="T57" fmla="*/ 250 h 5250"/>
                <a:gd name="T58" fmla="*/ 250 w 4250"/>
                <a:gd name="T59" fmla="*/ 426 h 5250"/>
                <a:gd name="T60" fmla="*/ 250 w 4250"/>
                <a:gd name="T61" fmla="*/ 1074 h 5250"/>
                <a:gd name="T62" fmla="*/ 426 w 4250"/>
                <a:gd name="T63" fmla="*/ 1250 h 5250"/>
                <a:gd name="T64" fmla="*/ 1500 w 4250"/>
                <a:gd name="T65" fmla="*/ 1250 h 5250"/>
                <a:gd name="T66" fmla="*/ 1500 w 4250"/>
                <a:gd name="T67" fmla="*/ 1500 h 5250"/>
                <a:gd name="T68" fmla="*/ 426 w 4250"/>
                <a:gd name="T69" fmla="*/ 1500 h 5250"/>
                <a:gd name="T70" fmla="*/ 250 w 4250"/>
                <a:gd name="T71" fmla="*/ 1676 h 5250"/>
                <a:gd name="T72" fmla="*/ 250 w 4250"/>
                <a:gd name="T73" fmla="*/ 2324 h 5250"/>
                <a:gd name="T74" fmla="*/ 426 w 4250"/>
                <a:gd name="T75" fmla="*/ 2500 h 5250"/>
                <a:gd name="T76" fmla="*/ 1500 w 4250"/>
                <a:gd name="T77" fmla="*/ 2500 h 5250"/>
                <a:gd name="T78" fmla="*/ 1500 w 4250"/>
                <a:gd name="T79" fmla="*/ 2750 h 5250"/>
                <a:gd name="T80" fmla="*/ 426 w 4250"/>
                <a:gd name="T81" fmla="*/ 2750 h 5250"/>
                <a:gd name="T82" fmla="*/ 250 w 4250"/>
                <a:gd name="T83" fmla="*/ 2926 h 5250"/>
                <a:gd name="T84" fmla="*/ 250 w 4250"/>
                <a:gd name="T85" fmla="*/ 3574 h 5250"/>
                <a:gd name="T86" fmla="*/ 426 w 4250"/>
                <a:gd name="T87" fmla="*/ 3750 h 5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50" h="5250">
                  <a:moveTo>
                    <a:pt x="426" y="3750"/>
                  </a:moveTo>
                  <a:lnTo>
                    <a:pt x="1500" y="3750"/>
                  </a:lnTo>
                  <a:lnTo>
                    <a:pt x="1500" y="4000"/>
                  </a:lnTo>
                  <a:lnTo>
                    <a:pt x="426" y="4000"/>
                  </a:lnTo>
                  <a:lnTo>
                    <a:pt x="250" y="4176"/>
                  </a:lnTo>
                  <a:lnTo>
                    <a:pt x="250" y="4824"/>
                  </a:lnTo>
                  <a:lnTo>
                    <a:pt x="426" y="5000"/>
                  </a:lnTo>
                  <a:lnTo>
                    <a:pt x="1500" y="5000"/>
                  </a:lnTo>
                  <a:lnTo>
                    <a:pt x="1500" y="5250"/>
                  </a:lnTo>
                  <a:lnTo>
                    <a:pt x="324" y="5250"/>
                  </a:lnTo>
                  <a:lnTo>
                    <a:pt x="0" y="4926"/>
                  </a:lnTo>
                  <a:lnTo>
                    <a:pt x="0" y="4074"/>
                  </a:lnTo>
                  <a:lnTo>
                    <a:pt x="199" y="3875"/>
                  </a:lnTo>
                  <a:lnTo>
                    <a:pt x="0" y="3676"/>
                  </a:lnTo>
                  <a:lnTo>
                    <a:pt x="0" y="2824"/>
                  </a:lnTo>
                  <a:lnTo>
                    <a:pt x="199" y="2625"/>
                  </a:lnTo>
                  <a:lnTo>
                    <a:pt x="0" y="2426"/>
                  </a:lnTo>
                  <a:lnTo>
                    <a:pt x="0" y="1574"/>
                  </a:lnTo>
                  <a:lnTo>
                    <a:pt x="199" y="1375"/>
                  </a:lnTo>
                  <a:lnTo>
                    <a:pt x="0" y="1176"/>
                  </a:lnTo>
                  <a:lnTo>
                    <a:pt x="0" y="324"/>
                  </a:lnTo>
                  <a:cubicBezTo>
                    <a:pt x="108" y="215"/>
                    <a:pt x="215" y="108"/>
                    <a:pt x="324" y="0"/>
                  </a:cubicBezTo>
                  <a:lnTo>
                    <a:pt x="3926" y="0"/>
                  </a:lnTo>
                  <a:cubicBezTo>
                    <a:pt x="4035" y="108"/>
                    <a:pt x="4143" y="215"/>
                    <a:pt x="4250" y="324"/>
                  </a:cubicBezTo>
                  <a:lnTo>
                    <a:pt x="4250" y="1000"/>
                  </a:lnTo>
                  <a:lnTo>
                    <a:pt x="4000" y="1000"/>
                  </a:lnTo>
                  <a:lnTo>
                    <a:pt x="4000" y="426"/>
                  </a:lnTo>
                  <a:lnTo>
                    <a:pt x="3824" y="250"/>
                  </a:lnTo>
                  <a:lnTo>
                    <a:pt x="426" y="250"/>
                  </a:lnTo>
                  <a:lnTo>
                    <a:pt x="250" y="426"/>
                  </a:lnTo>
                  <a:lnTo>
                    <a:pt x="250" y="1074"/>
                  </a:lnTo>
                  <a:lnTo>
                    <a:pt x="426" y="1250"/>
                  </a:lnTo>
                  <a:lnTo>
                    <a:pt x="1500" y="1250"/>
                  </a:lnTo>
                  <a:lnTo>
                    <a:pt x="1500" y="1500"/>
                  </a:lnTo>
                  <a:lnTo>
                    <a:pt x="426" y="1500"/>
                  </a:lnTo>
                  <a:lnTo>
                    <a:pt x="250" y="1676"/>
                  </a:lnTo>
                  <a:lnTo>
                    <a:pt x="250" y="2324"/>
                  </a:lnTo>
                  <a:lnTo>
                    <a:pt x="426" y="2500"/>
                  </a:lnTo>
                  <a:lnTo>
                    <a:pt x="1500" y="2500"/>
                  </a:lnTo>
                  <a:lnTo>
                    <a:pt x="1500" y="2750"/>
                  </a:lnTo>
                  <a:lnTo>
                    <a:pt x="426" y="2750"/>
                  </a:lnTo>
                  <a:lnTo>
                    <a:pt x="250" y="2926"/>
                  </a:lnTo>
                  <a:lnTo>
                    <a:pt x="250" y="3574"/>
                  </a:lnTo>
                  <a:lnTo>
                    <a:pt x="426" y="37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1"/>
            <p:cNvSpPr>
              <a:spLocks noEditPoints="1"/>
            </p:cNvSpPr>
            <p:nvPr/>
          </p:nvSpPr>
          <p:spPr bwMode="auto">
            <a:xfrm>
              <a:off x="983" y="925"/>
              <a:ext cx="327" cy="405"/>
            </a:xfrm>
            <a:custGeom>
              <a:avLst/>
              <a:gdLst>
                <a:gd name="T0" fmla="*/ 3927 w 4249"/>
                <a:gd name="T1" fmla="*/ 0 h 5258"/>
                <a:gd name="T2" fmla="*/ 4249 w 4249"/>
                <a:gd name="T3" fmla="*/ 324 h 5258"/>
                <a:gd name="T4" fmla="*/ 4249 w 4249"/>
                <a:gd name="T5" fmla="*/ 1176 h 5258"/>
                <a:gd name="T6" fmla="*/ 4050 w 4249"/>
                <a:gd name="T7" fmla="*/ 1375 h 5258"/>
                <a:gd name="T8" fmla="*/ 4249 w 4249"/>
                <a:gd name="T9" fmla="*/ 1574 h 5258"/>
                <a:gd name="T10" fmla="*/ 4249 w 4249"/>
                <a:gd name="T11" fmla="*/ 2426 h 5258"/>
                <a:gd name="T12" fmla="*/ 4050 w 4249"/>
                <a:gd name="T13" fmla="*/ 2625 h 5258"/>
                <a:gd name="T14" fmla="*/ 4249 w 4249"/>
                <a:gd name="T15" fmla="*/ 2824 h 5258"/>
                <a:gd name="T16" fmla="*/ 4249 w 4249"/>
                <a:gd name="T17" fmla="*/ 3676 h 5258"/>
                <a:gd name="T18" fmla="*/ 4050 w 4249"/>
                <a:gd name="T19" fmla="*/ 3875 h 5258"/>
                <a:gd name="T20" fmla="*/ 4249 w 4249"/>
                <a:gd name="T21" fmla="*/ 4074 h 5258"/>
                <a:gd name="T22" fmla="*/ 4249 w 4249"/>
                <a:gd name="T23" fmla="*/ 4926 h 5258"/>
                <a:gd name="T24" fmla="*/ 3927 w 4249"/>
                <a:gd name="T25" fmla="*/ 5250 h 5258"/>
                <a:gd name="T26" fmla="*/ 323 w 4249"/>
                <a:gd name="T27" fmla="*/ 5258 h 5258"/>
                <a:gd name="T28" fmla="*/ 0 w 4249"/>
                <a:gd name="T29" fmla="*/ 4935 h 5258"/>
                <a:gd name="T30" fmla="*/ 0 w 4249"/>
                <a:gd name="T31" fmla="*/ 4081 h 5258"/>
                <a:gd name="T32" fmla="*/ 199 w 4249"/>
                <a:gd name="T33" fmla="*/ 3883 h 5258"/>
                <a:gd name="T34" fmla="*/ 0 w 4249"/>
                <a:gd name="T35" fmla="*/ 3685 h 5258"/>
                <a:gd name="T36" fmla="*/ 0 w 4249"/>
                <a:gd name="T37" fmla="*/ 2831 h 5258"/>
                <a:gd name="T38" fmla="*/ 199 w 4249"/>
                <a:gd name="T39" fmla="*/ 2633 h 5258"/>
                <a:gd name="T40" fmla="*/ 0 w 4249"/>
                <a:gd name="T41" fmla="*/ 2435 h 5258"/>
                <a:gd name="T42" fmla="*/ 0 w 4249"/>
                <a:gd name="T43" fmla="*/ 1581 h 5258"/>
                <a:gd name="T44" fmla="*/ 199 w 4249"/>
                <a:gd name="T45" fmla="*/ 1383 h 5258"/>
                <a:gd name="T46" fmla="*/ 0 w 4249"/>
                <a:gd name="T47" fmla="*/ 1185 h 5258"/>
                <a:gd name="T48" fmla="*/ 0 w 4249"/>
                <a:gd name="T49" fmla="*/ 331 h 5258"/>
                <a:gd name="T50" fmla="*/ 323 w 4249"/>
                <a:gd name="T51" fmla="*/ 9 h 5258"/>
                <a:gd name="T52" fmla="*/ 3927 w 4249"/>
                <a:gd name="T53" fmla="*/ 0 h 5258"/>
                <a:gd name="T54" fmla="*/ 3822 w 4249"/>
                <a:gd name="T55" fmla="*/ 4000 h 5258"/>
                <a:gd name="T56" fmla="*/ 428 w 4249"/>
                <a:gd name="T57" fmla="*/ 4008 h 5258"/>
                <a:gd name="T58" fmla="*/ 250 w 4249"/>
                <a:gd name="T59" fmla="*/ 4185 h 5258"/>
                <a:gd name="T60" fmla="*/ 250 w 4249"/>
                <a:gd name="T61" fmla="*/ 4831 h 5258"/>
                <a:gd name="T62" fmla="*/ 428 w 4249"/>
                <a:gd name="T63" fmla="*/ 5008 h 5258"/>
                <a:gd name="T64" fmla="*/ 3822 w 4249"/>
                <a:gd name="T65" fmla="*/ 5000 h 5258"/>
                <a:gd name="T66" fmla="*/ 3999 w 4249"/>
                <a:gd name="T67" fmla="*/ 4824 h 5258"/>
                <a:gd name="T68" fmla="*/ 3999 w 4249"/>
                <a:gd name="T69" fmla="*/ 4176 h 5258"/>
                <a:gd name="T70" fmla="*/ 3822 w 4249"/>
                <a:gd name="T71" fmla="*/ 4000 h 5258"/>
                <a:gd name="T72" fmla="*/ 3822 w 4249"/>
                <a:gd name="T73" fmla="*/ 2750 h 5258"/>
                <a:gd name="T74" fmla="*/ 428 w 4249"/>
                <a:gd name="T75" fmla="*/ 2758 h 5258"/>
                <a:gd name="T76" fmla="*/ 250 w 4249"/>
                <a:gd name="T77" fmla="*/ 2935 h 5258"/>
                <a:gd name="T78" fmla="*/ 250 w 4249"/>
                <a:gd name="T79" fmla="*/ 3581 h 5258"/>
                <a:gd name="T80" fmla="*/ 428 w 4249"/>
                <a:gd name="T81" fmla="*/ 3758 h 5258"/>
                <a:gd name="T82" fmla="*/ 3822 w 4249"/>
                <a:gd name="T83" fmla="*/ 3750 h 5258"/>
                <a:gd name="T84" fmla="*/ 3999 w 4249"/>
                <a:gd name="T85" fmla="*/ 3574 h 5258"/>
                <a:gd name="T86" fmla="*/ 3999 w 4249"/>
                <a:gd name="T87" fmla="*/ 2926 h 5258"/>
                <a:gd name="T88" fmla="*/ 3822 w 4249"/>
                <a:gd name="T89" fmla="*/ 2750 h 5258"/>
                <a:gd name="T90" fmla="*/ 3822 w 4249"/>
                <a:gd name="T91" fmla="*/ 1500 h 5258"/>
                <a:gd name="T92" fmla="*/ 428 w 4249"/>
                <a:gd name="T93" fmla="*/ 1508 h 5258"/>
                <a:gd name="T94" fmla="*/ 250 w 4249"/>
                <a:gd name="T95" fmla="*/ 1685 h 5258"/>
                <a:gd name="T96" fmla="*/ 250 w 4249"/>
                <a:gd name="T97" fmla="*/ 2331 h 5258"/>
                <a:gd name="T98" fmla="*/ 428 w 4249"/>
                <a:gd name="T99" fmla="*/ 2508 h 5258"/>
                <a:gd name="T100" fmla="*/ 3822 w 4249"/>
                <a:gd name="T101" fmla="*/ 2500 h 5258"/>
                <a:gd name="T102" fmla="*/ 3999 w 4249"/>
                <a:gd name="T103" fmla="*/ 2324 h 5258"/>
                <a:gd name="T104" fmla="*/ 3999 w 4249"/>
                <a:gd name="T105" fmla="*/ 1676 h 5258"/>
                <a:gd name="T106" fmla="*/ 3822 w 4249"/>
                <a:gd name="T107" fmla="*/ 1500 h 5258"/>
                <a:gd name="T108" fmla="*/ 3822 w 4249"/>
                <a:gd name="T109" fmla="*/ 250 h 5258"/>
                <a:gd name="T110" fmla="*/ 428 w 4249"/>
                <a:gd name="T111" fmla="*/ 258 h 5258"/>
                <a:gd name="T112" fmla="*/ 250 w 4249"/>
                <a:gd name="T113" fmla="*/ 435 h 5258"/>
                <a:gd name="T114" fmla="*/ 250 w 4249"/>
                <a:gd name="T115" fmla="*/ 1081 h 5258"/>
                <a:gd name="T116" fmla="*/ 428 w 4249"/>
                <a:gd name="T117" fmla="*/ 1258 h 5258"/>
                <a:gd name="T118" fmla="*/ 3822 w 4249"/>
                <a:gd name="T119" fmla="*/ 1250 h 5258"/>
                <a:gd name="T120" fmla="*/ 3999 w 4249"/>
                <a:gd name="T121" fmla="*/ 1074 h 5258"/>
                <a:gd name="T122" fmla="*/ 3999 w 4249"/>
                <a:gd name="T123" fmla="*/ 426 h 5258"/>
                <a:gd name="T124" fmla="*/ 3822 w 4249"/>
                <a:gd name="T125" fmla="*/ 250 h 5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9" h="5258">
                  <a:moveTo>
                    <a:pt x="3927" y="0"/>
                  </a:moveTo>
                  <a:lnTo>
                    <a:pt x="4249" y="324"/>
                  </a:lnTo>
                  <a:lnTo>
                    <a:pt x="4249" y="1176"/>
                  </a:lnTo>
                  <a:lnTo>
                    <a:pt x="4050" y="1375"/>
                  </a:lnTo>
                  <a:lnTo>
                    <a:pt x="4249" y="1574"/>
                  </a:lnTo>
                  <a:lnTo>
                    <a:pt x="4249" y="2426"/>
                  </a:lnTo>
                  <a:lnTo>
                    <a:pt x="4050" y="2625"/>
                  </a:lnTo>
                  <a:lnTo>
                    <a:pt x="4249" y="2824"/>
                  </a:lnTo>
                  <a:lnTo>
                    <a:pt x="4249" y="3676"/>
                  </a:lnTo>
                  <a:lnTo>
                    <a:pt x="4050" y="3875"/>
                  </a:lnTo>
                  <a:lnTo>
                    <a:pt x="4249" y="4074"/>
                  </a:lnTo>
                  <a:lnTo>
                    <a:pt x="4249" y="4926"/>
                  </a:lnTo>
                  <a:lnTo>
                    <a:pt x="3927" y="5250"/>
                  </a:lnTo>
                  <a:lnTo>
                    <a:pt x="323" y="5258"/>
                  </a:lnTo>
                  <a:lnTo>
                    <a:pt x="0" y="4935"/>
                  </a:lnTo>
                  <a:lnTo>
                    <a:pt x="0" y="4081"/>
                  </a:lnTo>
                  <a:lnTo>
                    <a:pt x="199" y="3883"/>
                  </a:lnTo>
                  <a:lnTo>
                    <a:pt x="0" y="3685"/>
                  </a:lnTo>
                  <a:lnTo>
                    <a:pt x="0" y="2831"/>
                  </a:lnTo>
                  <a:lnTo>
                    <a:pt x="199" y="2633"/>
                  </a:lnTo>
                  <a:lnTo>
                    <a:pt x="0" y="2435"/>
                  </a:lnTo>
                  <a:lnTo>
                    <a:pt x="0" y="1581"/>
                  </a:lnTo>
                  <a:lnTo>
                    <a:pt x="199" y="1383"/>
                  </a:lnTo>
                  <a:lnTo>
                    <a:pt x="0" y="1185"/>
                  </a:lnTo>
                  <a:lnTo>
                    <a:pt x="0" y="331"/>
                  </a:lnTo>
                  <a:lnTo>
                    <a:pt x="323" y="9"/>
                  </a:lnTo>
                  <a:lnTo>
                    <a:pt x="3927" y="0"/>
                  </a:lnTo>
                  <a:close/>
                  <a:moveTo>
                    <a:pt x="3822" y="4000"/>
                  </a:moveTo>
                  <a:lnTo>
                    <a:pt x="428" y="4008"/>
                  </a:lnTo>
                  <a:lnTo>
                    <a:pt x="250" y="4185"/>
                  </a:lnTo>
                  <a:lnTo>
                    <a:pt x="250" y="4831"/>
                  </a:lnTo>
                  <a:lnTo>
                    <a:pt x="428" y="5008"/>
                  </a:lnTo>
                  <a:lnTo>
                    <a:pt x="3822" y="5000"/>
                  </a:lnTo>
                  <a:lnTo>
                    <a:pt x="3999" y="4824"/>
                  </a:lnTo>
                  <a:lnTo>
                    <a:pt x="3999" y="4176"/>
                  </a:lnTo>
                  <a:lnTo>
                    <a:pt x="3822" y="4000"/>
                  </a:lnTo>
                  <a:close/>
                  <a:moveTo>
                    <a:pt x="3822" y="2750"/>
                  </a:moveTo>
                  <a:lnTo>
                    <a:pt x="428" y="2758"/>
                  </a:lnTo>
                  <a:lnTo>
                    <a:pt x="250" y="2935"/>
                  </a:lnTo>
                  <a:lnTo>
                    <a:pt x="250" y="3581"/>
                  </a:lnTo>
                  <a:lnTo>
                    <a:pt x="428" y="3758"/>
                  </a:lnTo>
                  <a:lnTo>
                    <a:pt x="3822" y="3750"/>
                  </a:lnTo>
                  <a:lnTo>
                    <a:pt x="3999" y="3574"/>
                  </a:lnTo>
                  <a:lnTo>
                    <a:pt x="3999" y="2926"/>
                  </a:lnTo>
                  <a:lnTo>
                    <a:pt x="3822" y="2750"/>
                  </a:lnTo>
                  <a:close/>
                  <a:moveTo>
                    <a:pt x="3822" y="1500"/>
                  </a:moveTo>
                  <a:lnTo>
                    <a:pt x="428" y="1508"/>
                  </a:lnTo>
                  <a:lnTo>
                    <a:pt x="250" y="1685"/>
                  </a:lnTo>
                  <a:lnTo>
                    <a:pt x="250" y="2331"/>
                  </a:lnTo>
                  <a:lnTo>
                    <a:pt x="428" y="2508"/>
                  </a:lnTo>
                  <a:lnTo>
                    <a:pt x="3822" y="2500"/>
                  </a:lnTo>
                  <a:lnTo>
                    <a:pt x="3999" y="2324"/>
                  </a:lnTo>
                  <a:lnTo>
                    <a:pt x="3999" y="1676"/>
                  </a:lnTo>
                  <a:lnTo>
                    <a:pt x="3822" y="1500"/>
                  </a:lnTo>
                  <a:close/>
                  <a:moveTo>
                    <a:pt x="3822" y="250"/>
                  </a:moveTo>
                  <a:lnTo>
                    <a:pt x="428" y="258"/>
                  </a:lnTo>
                  <a:lnTo>
                    <a:pt x="250" y="435"/>
                  </a:lnTo>
                  <a:lnTo>
                    <a:pt x="250" y="1081"/>
                  </a:lnTo>
                  <a:lnTo>
                    <a:pt x="428" y="1258"/>
                  </a:lnTo>
                  <a:lnTo>
                    <a:pt x="3822" y="1250"/>
                  </a:lnTo>
                  <a:lnTo>
                    <a:pt x="3999" y="1074"/>
                  </a:lnTo>
                  <a:lnTo>
                    <a:pt x="3999" y="426"/>
                  </a:lnTo>
                  <a:lnTo>
                    <a:pt x="3822"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6" name="TextBox 45"/>
          <p:cNvSpPr txBox="1"/>
          <p:nvPr/>
        </p:nvSpPr>
        <p:spPr>
          <a:xfrm>
            <a:off x="1028699" y="3239264"/>
            <a:ext cx="1052463" cy="380597"/>
          </a:xfrm>
          <a:prstGeom prst="rect">
            <a:avLst/>
          </a:prstGeom>
          <a:noFill/>
        </p:spPr>
        <p:txBody>
          <a:bodyPr vert="horz" wrap="square" lIns="0" tIns="0" rIns="0" bIns="0" rtlCol="0" anchor="t">
            <a:noAutofit/>
          </a:bodyPr>
          <a:lstStyle/>
          <a:p>
            <a:r>
              <a:rPr lang="en-GB" sz="1400"/>
              <a:t>Productive data</a:t>
            </a:r>
          </a:p>
        </p:txBody>
      </p:sp>
      <p:grpSp>
        <p:nvGrpSpPr>
          <p:cNvPr id="118" name="Group 117"/>
          <p:cNvGrpSpPr/>
          <p:nvPr/>
        </p:nvGrpSpPr>
        <p:grpSpPr>
          <a:xfrm>
            <a:off x="974129" y="1962123"/>
            <a:ext cx="4972835" cy="679872"/>
            <a:chOff x="1133966" y="1848207"/>
            <a:chExt cx="5806057" cy="793788"/>
          </a:xfrm>
        </p:grpSpPr>
        <p:sp>
          <p:nvSpPr>
            <p:cNvPr id="6" name="Rectangle 5"/>
            <p:cNvSpPr/>
            <p:nvPr/>
          </p:nvSpPr>
          <p:spPr bwMode="gray">
            <a:xfrm>
              <a:off x="1133966" y="1848207"/>
              <a:ext cx="5806057" cy="793788"/>
            </a:xfrm>
            <a:prstGeom prst="rect">
              <a:avLst/>
            </a:prstGeom>
            <a:solidFill>
              <a:schemeClr val="accent1">
                <a:lumMod val="40000"/>
                <a:lumOff val="60000"/>
              </a:schemeClr>
            </a:solidFill>
            <a:ln w="1905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11" name="Rectangle 10"/>
            <p:cNvSpPr/>
            <p:nvPr/>
          </p:nvSpPr>
          <p:spPr bwMode="gray">
            <a:xfrm>
              <a:off x="2783988"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Pre- processing</a:t>
              </a:r>
            </a:p>
          </p:txBody>
        </p:sp>
        <p:sp>
          <p:nvSpPr>
            <p:cNvPr id="12" name="Rectangle 11"/>
            <p:cNvSpPr/>
            <p:nvPr/>
          </p:nvSpPr>
          <p:spPr bwMode="gray">
            <a:xfrm>
              <a:off x="4240438"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Model training</a:t>
              </a:r>
            </a:p>
          </p:txBody>
        </p:sp>
        <p:sp>
          <p:nvSpPr>
            <p:cNvPr id="13" name="Rectangle 12"/>
            <p:cNvSpPr/>
            <p:nvPr/>
          </p:nvSpPr>
          <p:spPr bwMode="gray">
            <a:xfrm>
              <a:off x="5658696"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Model evaluation</a:t>
              </a:r>
            </a:p>
          </p:txBody>
        </p:sp>
        <p:sp>
          <p:nvSpPr>
            <p:cNvPr id="14" name="TextBox 13"/>
            <p:cNvSpPr txBox="1"/>
            <p:nvPr/>
          </p:nvSpPr>
          <p:spPr>
            <a:xfrm>
              <a:off x="1226109" y="1872301"/>
              <a:ext cx="4633028" cy="207860"/>
            </a:xfrm>
            <a:prstGeom prst="rect">
              <a:avLst/>
            </a:prstGeom>
            <a:noFill/>
          </p:spPr>
          <p:txBody>
            <a:bodyPr vert="horz" wrap="square" lIns="0" tIns="0" rIns="0" bIns="0" rtlCol="0" anchor="t">
              <a:noAutofit/>
            </a:bodyPr>
            <a:lstStyle/>
            <a:p>
              <a:r>
                <a:rPr lang="en-GB" sz="1400"/>
                <a:t>Orchestrated ML pipeline (experiment)</a:t>
              </a:r>
            </a:p>
          </p:txBody>
        </p:sp>
        <p:cxnSp>
          <p:nvCxnSpPr>
            <p:cNvPr id="15" name="Straight Arrow Connector 14"/>
            <p:cNvCxnSpPr>
              <a:stCxn id="5" idx="3"/>
              <a:endCxn id="11" idx="1"/>
            </p:cNvCxnSpPr>
            <p:nvPr/>
          </p:nvCxnSpPr>
          <p:spPr>
            <a:xfrm>
              <a:off x="2448768" y="2337521"/>
              <a:ext cx="335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2" idx="1"/>
            </p:cNvCxnSpPr>
            <p:nvPr/>
          </p:nvCxnSpPr>
          <p:spPr>
            <a:xfrm>
              <a:off x="3956253" y="2337521"/>
              <a:ext cx="2841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3" idx="1"/>
            </p:cNvCxnSpPr>
            <p:nvPr/>
          </p:nvCxnSpPr>
          <p:spPr>
            <a:xfrm>
              <a:off x="5412703" y="2337521"/>
              <a:ext cx="2459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4"/>
            <p:cNvGrpSpPr>
              <a:grpSpLocks noChangeAspect="1"/>
            </p:cNvGrpSpPr>
            <p:nvPr>
              <p:custDataLst>
                <p:tags r:id="rId39"/>
              </p:custDataLst>
            </p:nvPr>
          </p:nvGrpSpPr>
          <p:grpSpPr bwMode="auto">
            <a:xfrm>
              <a:off x="6634456" y="1876347"/>
              <a:ext cx="206375" cy="206375"/>
              <a:chOff x="800" y="800"/>
              <a:chExt cx="560" cy="560"/>
            </a:xfrm>
          </p:grpSpPr>
          <p:sp>
            <p:nvSpPr>
              <p:cNvPr id="95" name="AutoShape 3"/>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5"/>
              <p:cNvSpPr>
                <a:spLocks noEditPoints="1"/>
              </p:cNvSpPr>
              <p:nvPr/>
            </p:nvSpPr>
            <p:spPr bwMode="auto">
              <a:xfrm>
                <a:off x="1078" y="821"/>
                <a:ext cx="233" cy="228"/>
              </a:xfrm>
              <a:custGeom>
                <a:avLst/>
                <a:gdLst>
                  <a:gd name="T0" fmla="*/ 2176 w 3030"/>
                  <a:gd name="T1" fmla="*/ 1982 h 2958"/>
                  <a:gd name="T2" fmla="*/ 2360 w 3030"/>
                  <a:gd name="T3" fmla="*/ 1822 h 2958"/>
                  <a:gd name="T4" fmla="*/ 2763 w 3030"/>
                  <a:gd name="T5" fmla="*/ 1635 h 2958"/>
                  <a:gd name="T6" fmla="*/ 2419 w 3030"/>
                  <a:gd name="T7" fmla="*/ 1357 h 2958"/>
                  <a:gd name="T8" fmla="*/ 2314 w 3030"/>
                  <a:gd name="T9" fmla="*/ 1252 h 2958"/>
                  <a:gd name="T10" fmla="*/ 2238 w 3030"/>
                  <a:gd name="T11" fmla="*/ 1070 h 2958"/>
                  <a:gd name="T12" fmla="*/ 2234 w 3030"/>
                  <a:gd name="T13" fmla="*/ 918 h 2958"/>
                  <a:gd name="T14" fmla="*/ 2274 w 3030"/>
                  <a:gd name="T15" fmla="*/ 477 h 2958"/>
                  <a:gd name="T16" fmla="*/ 1860 w 3030"/>
                  <a:gd name="T17" fmla="*/ 635 h 2958"/>
                  <a:gd name="T18" fmla="*/ 1620 w 3030"/>
                  <a:gd name="T19" fmla="*/ 655 h 2958"/>
                  <a:gd name="T20" fmla="*/ 1389 w 3030"/>
                  <a:gd name="T21" fmla="*/ 575 h 2958"/>
                  <a:gd name="T22" fmla="*/ 1025 w 3030"/>
                  <a:gd name="T23" fmla="*/ 320 h 2958"/>
                  <a:gd name="T24" fmla="*/ 958 w 3030"/>
                  <a:gd name="T25" fmla="*/ 758 h 2958"/>
                  <a:gd name="T26" fmla="*/ 854 w 3030"/>
                  <a:gd name="T27" fmla="*/ 977 h 2958"/>
                  <a:gd name="T28" fmla="*/ 670 w 3030"/>
                  <a:gd name="T29" fmla="*/ 1137 h 2958"/>
                  <a:gd name="T30" fmla="*/ 268 w 3030"/>
                  <a:gd name="T31" fmla="*/ 1323 h 2958"/>
                  <a:gd name="T32" fmla="*/ 613 w 3030"/>
                  <a:gd name="T33" fmla="*/ 1602 h 2958"/>
                  <a:gd name="T34" fmla="*/ 749 w 3030"/>
                  <a:gd name="T35" fmla="*/ 1800 h 2958"/>
                  <a:gd name="T36" fmla="*/ 796 w 3030"/>
                  <a:gd name="T37" fmla="*/ 2040 h 2958"/>
                  <a:gd name="T38" fmla="*/ 756 w 3030"/>
                  <a:gd name="T39" fmla="*/ 2482 h 2958"/>
                  <a:gd name="T40" fmla="*/ 1170 w 3030"/>
                  <a:gd name="T41" fmla="*/ 2323 h 2958"/>
                  <a:gd name="T42" fmla="*/ 1409 w 3030"/>
                  <a:gd name="T43" fmla="*/ 2303 h 2958"/>
                  <a:gd name="T44" fmla="*/ 1641 w 3030"/>
                  <a:gd name="T45" fmla="*/ 2383 h 2958"/>
                  <a:gd name="T46" fmla="*/ 2005 w 3030"/>
                  <a:gd name="T47" fmla="*/ 2638 h 2958"/>
                  <a:gd name="T48" fmla="*/ 2073 w 3030"/>
                  <a:gd name="T49" fmla="*/ 2199 h 2958"/>
                  <a:gd name="T50" fmla="*/ 2324 w 3030"/>
                  <a:gd name="T51" fmla="*/ 2194 h 2958"/>
                  <a:gd name="T52" fmla="*/ 2238 w 3030"/>
                  <a:gd name="T53" fmla="*/ 2804 h 2958"/>
                  <a:gd name="T54" fmla="*/ 1961 w 3030"/>
                  <a:gd name="T55" fmla="*/ 2920 h 2958"/>
                  <a:gd name="T56" fmla="*/ 1461 w 3030"/>
                  <a:gd name="T57" fmla="*/ 2557 h 2958"/>
                  <a:gd name="T58" fmla="*/ 1300 w 3030"/>
                  <a:gd name="T59" fmla="*/ 2537 h 2958"/>
                  <a:gd name="T60" fmla="*/ 729 w 3030"/>
                  <a:gd name="T61" fmla="*/ 2767 h 2958"/>
                  <a:gd name="T62" fmla="*/ 490 w 3030"/>
                  <a:gd name="T63" fmla="*/ 2587 h 2958"/>
                  <a:gd name="T64" fmla="*/ 554 w 3030"/>
                  <a:gd name="T65" fmla="*/ 1972 h 2958"/>
                  <a:gd name="T66" fmla="*/ 491 w 3030"/>
                  <a:gd name="T67" fmla="*/ 1823 h 2958"/>
                  <a:gd name="T68" fmla="*/ 6 w 3030"/>
                  <a:gd name="T69" fmla="*/ 1443 h 2958"/>
                  <a:gd name="T70" fmla="*/ 43 w 3030"/>
                  <a:gd name="T71" fmla="*/ 1145 h 2958"/>
                  <a:gd name="T72" fmla="*/ 608 w 3030"/>
                  <a:gd name="T73" fmla="*/ 893 h 2958"/>
                  <a:gd name="T74" fmla="*/ 706 w 3030"/>
                  <a:gd name="T75" fmla="*/ 764 h 2958"/>
                  <a:gd name="T76" fmla="*/ 794 w 3030"/>
                  <a:gd name="T77" fmla="*/ 154 h 2958"/>
                  <a:gd name="T78" fmla="*/ 1069 w 3030"/>
                  <a:gd name="T79" fmla="*/ 37 h 2958"/>
                  <a:gd name="T80" fmla="*/ 1569 w 3030"/>
                  <a:gd name="T81" fmla="*/ 402 h 2958"/>
                  <a:gd name="T82" fmla="*/ 1730 w 3030"/>
                  <a:gd name="T83" fmla="*/ 422 h 2958"/>
                  <a:gd name="T84" fmla="*/ 2301 w 3030"/>
                  <a:gd name="T85" fmla="*/ 192 h 2958"/>
                  <a:gd name="T86" fmla="*/ 2540 w 3030"/>
                  <a:gd name="T87" fmla="*/ 372 h 2958"/>
                  <a:gd name="T88" fmla="*/ 2476 w 3030"/>
                  <a:gd name="T89" fmla="*/ 987 h 2958"/>
                  <a:gd name="T90" fmla="*/ 2539 w 3030"/>
                  <a:gd name="T91" fmla="*/ 1135 h 2958"/>
                  <a:gd name="T92" fmla="*/ 3024 w 3030"/>
                  <a:gd name="T93" fmla="*/ 1515 h 2958"/>
                  <a:gd name="T94" fmla="*/ 2988 w 3030"/>
                  <a:gd name="T95" fmla="*/ 1813 h 2958"/>
                  <a:gd name="T96" fmla="*/ 2423 w 3030"/>
                  <a:gd name="T97" fmla="*/ 2065 h 2958"/>
                  <a:gd name="T98" fmla="*/ 2324 w 3030"/>
                  <a:gd name="T99" fmla="*/ 2194 h 2958"/>
                  <a:gd name="T100" fmla="*/ 1958 w 3030"/>
                  <a:gd name="T101" fmla="*/ 1037 h 2958"/>
                  <a:gd name="T102" fmla="*/ 1958 w 3030"/>
                  <a:gd name="T103" fmla="*/ 1922 h 2958"/>
                  <a:gd name="T104" fmla="*/ 1073 w 3030"/>
                  <a:gd name="T105" fmla="*/ 1922 h 2958"/>
                  <a:gd name="T106" fmla="*/ 1073 w 3030"/>
                  <a:gd name="T107" fmla="*/ 1037 h 2958"/>
                  <a:gd name="T108" fmla="*/ 1780 w 3030"/>
                  <a:gd name="T109" fmla="*/ 1214 h 2958"/>
                  <a:gd name="T110" fmla="*/ 1250 w 3030"/>
                  <a:gd name="T111" fmla="*/ 1214 h 2958"/>
                  <a:gd name="T112" fmla="*/ 1250 w 3030"/>
                  <a:gd name="T113" fmla="*/ 1744 h 2958"/>
                  <a:gd name="T114" fmla="*/ 1780 w 3030"/>
                  <a:gd name="T115" fmla="*/ 1744 h 2958"/>
                  <a:gd name="T116" fmla="*/ 1780 w 3030"/>
                  <a:gd name="T117" fmla="*/ 1214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30" h="2958">
                    <a:moveTo>
                      <a:pt x="2113" y="2055"/>
                    </a:moveTo>
                    <a:cubicBezTo>
                      <a:pt x="2135" y="2033"/>
                      <a:pt x="2156" y="2008"/>
                      <a:pt x="2176" y="1982"/>
                    </a:cubicBezTo>
                    <a:cubicBezTo>
                      <a:pt x="2195" y="1955"/>
                      <a:pt x="2214" y="1929"/>
                      <a:pt x="2231" y="1900"/>
                    </a:cubicBezTo>
                    <a:cubicBezTo>
                      <a:pt x="2258" y="1855"/>
                      <a:pt x="2310" y="1828"/>
                      <a:pt x="2360" y="1822"/>
                    </a:cubicBezTo>
                    <a:lnTo>
                      <a:pt x="2735" y="1773"/>
                    </a:lnTo>
                    <a:cubicBezTo>
                      <a:pt x="2749" y="1770"/>
                      <a:pt x="2760" y="1653"/>
                      <a:pt x="2763" y="1635"/>
                    </a:cubicBezTo>
                    <a:cubicBezTo>
                      <a:pt x="2765" y="1619"/>
                      <a:pt x="2778" y="1504"/>
                      <a:pt x="2774" y="1498"/>
                    </a:cubicBezTo>
                    <a:cubicBezTo>
                      <a:pt x="2771" y="1493"/>
                      <a:pt x="2453" y="1370"/>
                      <a:pt x="2419" y="1357"/>
                    </a:cubicBezTo>
                    <a:cubicBezTo>
                      <a:pt x="2401" y="1350"/>
                      <a:pt x="2385" y="1340"/>
                      <a:pt x="2370" y="1329"/>
                    </a:cubicBezTo>
                    <a:cubicBezTo>
                      <a:pt x="2355" y="1329"/>
                      <a:pt x="2319" y="1273"/>
                      <a:pt x="2314" y="1252"/>
                    </a:cubicBezTo>
                    <a:cubicBezTo>
                      <a:pt x="2304" y="1219"/>
                      <a:pt x="2294" y="1188"/>
                      <a:pt x="2281" y="1158"/>
                    </a:cubicBezTo>
                    <a:cubicBezTo>
                      <a:pt x="2268" y="1128"/>
                      <a:pt x="2254" y="1098"/>
                      <a:pt x="2238" y="1070"/>
                    </a:cubicBezTo>
                    <a:cubicBezTo>
                      <a:pt x="2223" y="1043"/>
                      <a:pt x="2218" y="1010"/>
                      <a:pt x="2220" y="979"/>
                    </a:cubicBezTo>
                    <a:cubicBezTo>
                      <a:pt x="2221" y="963"/>
                      <a:pt x="2234" y="922"/>
                      <a:pt x="2234" y="918"/>
                    </a:cubicBezTo>
                    <a:cubicBezTo>
                      <a:pt x="2249" y="884"/>
                      <a:pt x="2381" y="570"/>
                      <a:pt x="2380" y="564"/>
                    </a:cubicBezTo>
                    <a:cubicBezTo>
                      <a:pt x="2378" y="558"/>
                      <a:pt x="2286" y="485"/>
                      <a:pt x="2274" y="477"/>
                    </a:cubicBezTo>
                    <a:cubicBezTo>
                      <a:pt x="2238" y="449"/>
                      <a:pt x="2201" y="424"/>
                      <a:pt x="2165" y="400"/>
                    </a:cubicBezTo>
                    <a:cubicBezTo>
                      <a:pt x="2154" y="393"/>
                      <a:pt x="1891" y="612"/>
                      <a:pt x="1860" y="635"/>
                    </a:cubicBezTo>
                    <a:cubicBezTo>
                      <a:pt x="1823" y="667"/>
                      <a:pt x="1765" y="685"/>
                      <a:pt x="1718" y="674"/>
                    </a:cubicBezTo>
                    <a:cubicBezTo>
                      <a:pt x="1685" y="665"/>
                      <a:pt x="1653" y="659"/>
                      <a:pt x="1620" y="655"/>
                    </a:cubicBezTo>
                    <a:cubicBezTo>
                      <a:pt x="1588" y="652"/>
                      <a:pt x="1555" y="649"/>
                      <a:pt x="1523" y="649"/>
                    </a:cubicBezTo>
                    <a:cubicBezTo>
                      <a:pt x="1464" y="642"/>
                      <a:pt x="1425" y="623"/>
                      <a:pt x="1389" y="575"/>
                    </a:cubicBezTo>
                    <a:cubicBezTo>
                      <a:pt x="1338" y="509"/>
                      <a:pt x="1141" y="247"/>
                      <a:pt x="1150" y="274"/>
                    </a:cubicBezTo>
                    <a:cubicBezTo>
                      <a:pt x="1104" y="289"/>
                      <a:pt x="1063" y="305"/>
                      <a:pt x="1025" y="320"/>
                    </a:cubicBezTo>
                    <a:cubicBezTo>
                      <a:pt x="988" y="337"/>
                      <a:pt x="948" y="355"/>
                      <a:pt x="905" y="377"/>
                    </a:cubicBezTo>
                    <a:cubicBezTo>
                      <a:pt x="894" y="383"/>
                      <a:pt x="951" y="720"/>
                      <a:pt x="958" y="758"/>
                    </a:cubicBezTo>
                    <a:cubicBezTo>
                      <a:pt x="965" y="808"/>
                      <a:pt x="954" y="865"/>
                      <a:pt x="918" y="903"/>
                    </a:cubicBezTo>
                    <a:cubicBezTo>
                      <a:pt x="895" y="925"/>
                      <a:pt x="874" y="950"/>
                      <a:pt x="854" y="977"/>
                    </a:cubicBezTo>
                    <a:cubicBezTo>
                      <a:pt x="835" y="1003"/>
                      <a:pt x="816" y="1029"/>
                      <a:pt x="799" y="1058"/>
                    </a:cubicBezTo>
                    <a:cubicBezTo>
                      <a:pt x="774" y="1102"/>
                      <a:pt x="719" y="1130"/>
                      <a:pt x="670" y="1137"/>
                    </a:cubicBezTo>
                    <a:lnTo>
                      <a:pt x="295" y="1185"/>
                    </a:lnTo>
                    <a:cubicBezTo>
                      <a:pt x="281" y="1188"/>
                      <a:pt x="270" y="1305"/>
                      <a:pt x="268" y="1323"/>
                    </a:cubicBezTo>
                    <a:cubicBezTo>
                      <a:pt x="265" y="1340"/>
                      <a:pt x="248" y="1458"/>
                      <a:pt x="261" y="1464"/>
                    </a:cubicBezTo>
                    <a:lnTo>
                      <a:pt x="613" y="1602"/>
                    </a:lnTo>
                    <a:cubicBezTo>
                      <a:pt x="660" y="1620"/>
                      <a:pt x="703" y="1655"/>
                      <a:pt x="716" y="1707"/>
                    </a:cubicBezTo>
                    <a:cubicBezTo>
                      <a:pt x="720" y="1719"/>
                      <a:pt x="749" y="1798"/>
                      <a:pt x="749" y="1800"/>
                    </a:cubicBezTo>
                    <a:cubicBezTo>
                      <a:pt x="774" y="1859"/>
                      <a:pt x="815" y="1912"/>
                      <a:pt x="810" y="1979"/>
                    </a:cubicBezTo>
                    <a:cubicBezTo>
                      <a:pt x="809" y="1999"/>
                      <a:pt x="804" y="2020"/>
                      <a:pt x="796" y="2040"/>
                    </a:cubicBezTo>
                    <a:cubicBezTo>
                      <a:pt x="781" y="2075"/>
                      <a:pt x="644" y="2389"/>
                      <a:pt x="654" y="2398"/>
                    </a:cubicBezTo>
                    <a:cubicBezTo>
                      <a:pt x="689" y="2429"/>
                      <a:pt x="723" y="2457"/>
                      <a:pt x="756" y="2482"/>
                    </a:cubicBezTo>
                    <a:cubicBezTo>
                      <a:pt x="793" y="2509"/>
                      <a:pt x="829" y="2534"/>
                      <a:pt x="865" y="2558"/>
                    </a:cubicBezTo>
                    <a:cubicBezTo>
                      <a:pt x="876" y="2565"/>
                      <a:pt x="1139" y="2347"/>
                      <a:pt x="1170" y="2323"/>
                    </a:cubicBezTo>
                    <a:cubicBezTo>
                      <a:pt x="1209" y="2292"/>
                      <a:pt x="1264" y="2273"/>
                      <a:pt x="1313" y="2284"/>
                    </a:cubicBezTo>
                    <a:cubicBezTo>
                      <a:pt x="1345" y="2293"/>
                      <a:pt x="1378" y="2299"/>
                      <a:pt x="1409" y="2303"/>
                    </a:cubicBezTo>
                    <a:cubicBezTo>
                      <a:pt x="1443" y="2307"/>
                      <a:pt x="1475" y="2309"/>
                      <a:pt x="1508" y="2309"/>
                    </a:cubicBezTo>
                    <a:cubicBezTo>
                      <a:pt x="1560" y="2310"/>
                      <a:pt x="1610" y="2342"/>
                      <a:pt x="1641" y="2383"/>
                    </a:cubicBezTo>
                    <a:cubicBezTo>
                      <a:pt x="1664" y="2412"/>
                      <a:pt x="1869" y="2683"/>
                      <a:pt x="1875" y="2685"/>
                    </a:cubicBezTo>
                    <a:cubicBezTo>
                      <a:pt x="1874" y="2690"/>
                      <a:pt x="1990" y="2644"/>
                      <a:pt x="2005" y="2638"/>
                    </a:cubicBezTo>
                    <a:cubicBezTo>
                      <a:pt x="2020" y="2632"/>
                      <a:pt x="2125" y="2585"/>
                      <a:pt x="2129" y="2578"/>
                    </a:cubicBezTo>
                    <a:cubicBezTo>
                      <a:pt x="2131" y="2574"/>
                      <a:pt x="2078" y="2235"/>
                      <a:pt x="2073" y="2199"/>
                    </a:cubicBezTo>
                    <a:cubicBezTo>
                      <a:pt x="2065" y="2150"/>
                      <a:pt x="2078" y="2093"/>
                      <a:pt x="2113" y="2055"/>
                    </a:cubicBezTo>
                    <a:close/>
                    <a:moveTo>
                      <a:pt x="2324" y="2194"/>
                    </a:moveTo>
                    <a:lnTo>
                      <a:pt x="2376" y="2535"/>
                    </a:lnTo>
                    <a:cubicBezTo>
                      <a:pt x="2393" y="2647"/>
                      <a:pt x="2336" y="2753"/>
                      <a:pt x="2238" y="2804"/>
                    </a:cubicBezTo>
                    <a:cubicBezTo>
                      <a:pt x="2193" y="2827"/>
                      <a:pt x="2149" y="2848"/>
                      <a:pt x="2101" y="2868"/>
                    </a:cubicBezTo>
                    <a:cubicBezTo>
                      <a:pt x="2053" y="2888"/>
                      <a:pt x="2006" y="2905"/>
                      <a:pt x="1961" y="2920"/>
                    </a:cubicBezTo>
                    <a:cubicBezTo>
                      <a:pt x="1855" y="2958"/>
                      <a:pt x="1741" y="2923"/>
                      <a:pt x="1673" y="2834"/>
                    </a:cubicBezTo>
                    <a:lnTo>
                      <a:pt x="1461" y="2557"/>
                    </a:lnTo>
                    <a:cubicBezTo>
                      <a:pt x="1434" y="2555"/>
                      <a:pt x="1405" y="2553"/>
                      <a:pt x="1378" y="2550"/>
                    </a:cubicBezTo>
                    <a:cubicBezTo>
                      <a:pt x="1351" y="2547"/>
                      <a:pt x="1326" y="2542"/>
                      <a:pt x="1300" y="2537"/>
                    </a:cubicBezTo>
                    <a:lnTo>
                      <a:pt x="1030" y="2753"/>
                    </a:lnTo>
                    <a:cubicBezTo>
                      <a:pt x="943" y="2823"/>
                      <a:pt x="823" y="2828"/>
                      <a:pt x="729" y="2767"/>
                    </a:cubicBezTo>
                    <a:cubicBezTo>
                      <a:pt x="684" y="2738"/>
                      <a:pt x="644" y="2709"/>
                      <a:pt x="606" y="2682"/>
                    </a:cubicBezTo>
                    <a:cubicBezTo>
                      <a:pt x="565" y="2650"/>
                      <a:pt x="528" y="2619"/>
                      <a:pt x="490" y="2587"/>
                    </a:cubicBezTo>
                    <a:cubicBezTo>
                      <a:pt x="405" y="2513"/>
                      <a:pt x="378" y="2397"/>
                      <a:pt x="421" y="2293"/>
                    </a:cubicBezTo>
                    <a:lnTo>
                      <a:pt x="554" y="1972"/>
                    </a:lnTo>
                    <a:cubicBezTo>
                      <a:pt x="541" y="1947"/>
                      <a:pt x="530" y="1922"/>
                      <a:pt x="519" y="1895"/>
                    </a:cubicBezTo>
                    <a:cubicBezTo>
                      <a:pt x="518" y="1897"/>
                      <a:pt x="493" y="1829"/>
                      <a:pt x="491" y="1823"/>
                    </a:cubicBezTo>
                    <a:lnTo>
                      <a:pt x="170" y="1697"/>
                    </a:lnTo>
                    <a:cubicBezTo>
                      <a:pt x="65" y="1655"/>
                      <a:pt x="0" y="1554"/>
                      <a:pt x="6" y="1443"/>
                    </a:cubicBezTo>
                    <a:cubicBezTo>
                      <a:pt x="9" y="1389"/>
                      <a:pt x="14" y="1339"/>
                      <a:pt x="19" y="1293"/>
                    </a:cubicBezTo>
                    <a:cubicBezTo>
                      <a:pt x="25" y="1244"/>
                      <a:pt x="34" y="1195"/>
                      <a:pt x="43" y="1145"/>
                    </a:cubicBezTo>
                    <a:cubicBezTo>
                      <a:pt x="65" y="1035"/>
                      <a:pt x="153" y="953"/>
                      <a:pt x="263" y="939"/>
                    </a:cubicBezTo>
                    <a:lnTo>
                      <a:pt x="608" y="893"/>
                    </a:lnTo>
                    <a:cubicBezTo>
                      <a:pt x="623" y="870"/>
                      <a:pt x="639" y="848"/>
                      <a:pt x="656" y="825"/>
                    </a:cubicBezTo>
                    <a:cubicBezTo>
                      <a:pt x="671" y="804"/>
                      <a:pt x="689" y="784"/>
                      <a:pt x="706" y="764"/>
                    </a:cubicBezTo>
                    <a:lnTo>
                      <a:pt x="654" y="423"/>
                    </a:lnTo>
                    <a:cubicBezTo>
                      <a:pt x="638" y="312"/>
                      <a:pt x="694" y="204"/>
                      <a:pt x="794" y="154"/>
                    </a:cubicBezTo>
                    <a:cubicBezTo>
                      <a:pt x="838" y="132"/>
                      <a:pt x="881" y="110"/>
                      <a:pt x="929" y="90"/>
                    </a:cubicBezTo>
                    <a:cubicBezTo>
                      <a:pt x="945" y="84"/>
                      <a:pt x="1060" y="37"/>
                      <a:pt x="1069" y="37"/>
                    </a:cubicBezTo>
                    <a:cubicBezTo>
                      <a:pt x="1175" y="0"/>
                      <a:pt x="1289" y="35"/>
                      <a:pt x="1358" y="124"/>
                    </a:cubicBezTo>
                    <a:lnTo>
                      <a:pt x="1569" y="402"/>
                    </a:lnTo>
                    <a:cubicBezTo>
                      <a:pt x="1596" y="403"/>
                      <a:pt x="1625" y="405"/>
                      <a:pt x="1651" y="408"/>
                    </a:cubicBezTo>
                    <a:cubicBezTo>
                      <a:pt x="1679" y="412"/>
                      <a:pt x="1704" y="417"/>
                      <a:pt x="1730" y="422"/>
                    </a:cubicBezTo>
                    <a:lnTo>
                      <a:pt x="2000" y="205"/>
                    </a:lnTo>
                    <a:cubicBezTo>
                      <a:pt x="2088" y="135"/>
                      <a:pt x="2208" y="130"/>
                      <a:pt x="2301" y="192"/>
                    </a:cubicBezTo>
                    <a:cubicBezTo>
                      <a:pt x="2346" y="220"/>
                      <a:pt x="2386" y="249"/>
                      <a:pt x="2424" y="277"/>
                    </a:cubicBezTo>
                    <a:cubicBezTo>
                      <a:pt x="2465" y="308"/>
                      <a:pt x="2503" y="339"/>
                      <a:pt x="2540" y="372"/>
                    </a:cubicBezTo>
                    <a:cubicBezTo>
                      <a:pt x="2625" y="445"/>
                      <a:pt x="2653" y="562"/>
                      <a:pt x="2609" y="665"/>
                    </a:cubicBezTo>
                    <a:lnTo>
                      <a:pt x="2476" y="987"/>
                    </a:lnTo>
                    <a:cubicBezTo>
                      <a:pt x="2489" y="1012"/>
                      <a:pt x="2500" y="1037"/>
                      <a:pt x="2511" y="1063"/>
                    </a:cubicBezTo>
                    <a:cubicBezTo>
                      <a:pt x="2521" y="1087"/>
                      <a:pt x="2531" y="1112"/>
                      <a:pt x="2539" y="1135"/>
                    </a:cubicBezTo>
                    <a:lnTo>
                      <a:pt x="2860" y="1262"/>
                    </a:lnTo>
                    <a:cubicBezTo>
                      <a:pt x="2965" y="1303"/>
                      <a:pt x="3030" y="1404"/>
                      <a:pt x="3024" y="1515"/>
                    </a:cubicBezTo>
                    <a:cubicBezTo>
                      <a:pt x="3021" y="1569"/>
                      <a:pt x="3016" y="1619"/>
                      <a:pt x="3011" y="1665"/>
                    </a:cubicBezTo>
                    <a:cubicBezTo>
                      <a:pt x="3005" y="1714"/>
                      <a:pt x="2996" y="1763"/>
                      <a:pt x="2988" y="1813"/>
                    </a:cubicBezTo>
                    <a:cubicBezTo>
                      <a:pt x="2965" y="1923"/>
                      <a:pt x="2878" y="2005"/>
                      <a:pt x="2768" y="2019"/>
                    </a:cubicBezTo>
                    <a:lnTo>
                      <a:pt x="2423" y="2065"/>
                    </a:lnTo>
                    <a:cubicBezTo>
                      <a:pt x="2408" y="2088"/>
                      <a:pt x="2391" y="2110"/>
                      <a:pt x="2374" y="2133"/>
                    </a:cubicBezTo>
                    <a:cubicBezTo>
                      <a:pt x="2359" y="2154"/>
                      <a:pt x="2341" y="2174"/>
                      <a:pt x="2324" y="2194"/>
                    </a:cubicBezTo>
                    <a:close/>
                    <a:moveTo>
                      <a:pt x="1515" y="854"/>
                    </a:moveTo>
                    <a:cubicBezTo>
                      <a:pt x="1688" y="854"/>
                      <a:pt x="1844" y="924"/>
                      <a:pt x="1958" y="1037"/>
                    </a:cubicBezTo>
                    <a:cubicBezTo>
                      <a:pt x="2070" y="1150"/>
                      <a:pt x="2140" y="1307"/>
                      <a:pt x="2140" y="1479"/>
                    </a:cubicBezTo>
                    <a:cubicBezTo>
                      <a:pt x="2140" y="1652"/>
                      <a:pt x="2070" y="1808"/>
                      <a:pt x="1958" y="1922"/>
                    </a:cubicBezTo>
                    <a:cubicBezTo>
                      <a:pt x="1844" y="2034"/>
                      <a:pt x="1688" y="2104"/>
                      <a:pt x="1515" y="2104"/>
                    </a:cubicBezTo>
                    <a:cubicBezTo>
                      <a:pt x="1343" y="2104"/>
                      <a:pt x="1186" y="2034"/>
                      <a:pt x="1073" y="1922"/>
                    </a:cubicBezTo>
                    <a:cubicBezTo>
                      <a:pt x="960" y="1808"/>
                      <a:pt x="890" y="1652"/>
                      <a:pt x="890" y="1479"/>
                    </a:cubicBezTo>
                    <a:cubicBezTo>
                      <a:pt x="890" y="1307"/>
                      <a:pt x="960" y="1150"/>
                      <a:pt x="1073" y="1037"/>
                    </a:cubicBezTo>
                    <a:cubicBezTo>
                      <a:pt x="1186" y="924"/>
                      <a:pt x="1343" y="854"/>
                      <a:pt x="1515" y="854"/>
                    </a:cubicBezTo>
                    <a:close/>
                    <a:moveTo>
                      <a:pt x="1780" y="1214"/>
                    </a:moveTo>
                    <a:cubicBezTo>
                      <a:pt x="1713" y="1147"/>
                      <a:pt x="1619" y="1104"/>
                      <a:pt x="1515" y="1104"/>
                    </a:cubicBezTo>
                    <a:cubicBezTo>
                      <a:pt x="1411" y="1104"/>
                      <a:pt x="1318" y="1147"/>
                      <a:pt x="1250" y="1214"/>
                    </a:cubicBezTo>
                    <a:cubicBezTo>
                      <a:pt x="1183" y="1282"/>
                      <a:pt x="1140" y="1375"/>
                      <a:pt x="1140" y="1479"/>
                    </a:cubicBezTo>
                    <a:cubicBezTo>
                      <a:pt x="1140" y="1583"/>
                      <a:pt x="1183" y="1677"/>
                      <a:pt x="1250" y="1744"/>
                    </a:cubicBezTo>
                    <a:cubicBezTo>
                      <a:pt x="1318" y="1812"/>
                      <a:pt x="1411" y="1854"/>
                      <a:pt x="1515" y="1854"/>
                    </a:cubicBezTo>
                    <a:cubicBezTo>
                      <a:pt x="1619" y="1854"/>
                      <a:pt x="1713" y="1812"/>
                      <a:pt x="1780" y="1744"/>
                    </a:cubicBezTo>
                    <a:cubicBezTo>
                      <a:pt x="1848" y="1677"/>
                      <a:pt x="1890" y="1583"/>
                      <a:pt x="1890" y="1479"/>
                    </a:cubicBezTo>
                    <a:cubicBezTo>
                      <a:pt x="1890" y="1375"/>
                      <a:pt x="1848" y="1282"/>
                      <a:pt x="1780" y="121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6"/>
              <p:cNvSpPr>
                <a:spLocks noEditPoints="1"/>
              </p:cNvSpPr>
              <p:nvPr/>
            </p:nvSpPr>
            <p:spPr bwMode="auto">
              <a:xfrm>
                <a:off x="840" y="970"/>
                <a:ext cx="362" cy="357"/>
              </a:xfrm>
              <a:custGeom>
                <a:avLst/>
                <a:gdLst>
                  <a:gd name="T0" fmla="*/ 3578 w 4700"/>
                  <a:gd name="T1" fmla="*/ 975 h 4643"/>
                  <a:gd name="T2" fmla="*/ 4391 w 4700"/>
                  <a:gd name="T3" fmla="*/ 1130 h 4643"/>
                  <a:gd name="T4" fmla="*/ 4110 w 4700"/>
                  <a:gd name="T5" fmla="*/ 1908 h 4643"/>
                  <a:gd name="T6" fmla="*/ 4524 w 4700"/>
                  <a:gd name="T7" fmla="*/ 2253 h 4643"/>
                  <a:gd name="T8" fmla="*/ 4624 w 4700"/>
                  <a:gd name="T9" fmla="*/ 2888 h 4643"/>
                  <a:gd name="T10" fmla="*/ 3905 w 4700"/>
                  <a:gd name="T11" fmla="*/ 3204 h 4643"/>
                  <a:gd name="T12" fmla="*/ 3980 w 4700"/>
                  <a:gd name="T13" fmla="*/ 3987 h 4643"/>
                  <a:gd name="T14" fmla="*/ 3376 w 4700"/>
                  <a:gd name="T15" fmla="*/ 4210 h 4643"/>
                  <a:gd name="T16" fmla="*/ 2954 w 4700"/>
                  <a:gd name="T17" fmla="*/ 3992 h 4643"/>
                  <a:gd name="T18" fmla="*/ 2510 w 4700"/>
                  <a:gd name="T19" fmla="*/ 4638 h 4643"/>
                  <a:gd name="T20" fmla="*/ 1904 w 4700"/>
                  <a:gd name="T21" fmla="*/ 4422 h 4643"/>
                  <a:gd name="T22" fmla="*/ 1648 w 4700"/>
                  <a:gd name="T23" fmla="*/ 3952 h 4643"/>
                  <a:gd name="T24" fmla="*/ 830 w 4700"/>
                  <a:gd name="T25" fmla="*/ 4083 h 4643"/>
                  <a:gd name="T26" fmla="*/ 828 w 4700"/>
                  <a:gd name="T27" fmla="*/ 3254 h 4643"/>
                  <a:gd name="T28" fmla="*/ 323 w 4700"/>
                  <a:gd name="T29" fmla="*/ 3079 h 4643"/>
                  <a:gd name="T30" fmla="*/ 11 w 4700"/>
                  <a:gd name="T31" fmla="*/ 2513 h 4643"/>
                  <a:gd name="T32" fmla="*/ 579 w 4700"/>
                  <a:gd name="T33" fmla="*/ 1973 h 4643"/>
                  <a:gd name="T34" fmla="*/ 238 w 4700"/>
                  <a:gd name="T35" fmla="*/ 1265 h 4643"/>
                  <a:gd name="T36" fmla="*/ 729 w 4700"/>
                  <a:gd name="T37" fmla="*/ 847 h 4643"/>
                  <a:gd name="T38" fmla="*/ 1264 w 4700"/>
                  <a:gd name="T39" fmla="*/ 858 h 4643"/>
                  <a:gd name="T40" fmla="*/ 1558 w 4700"/>
                  <a:gd name="T41" fmla="*/ 83 h 4643"/>
                  <a:gd name="T42" fmla="*/ 2036 w 4700"/>
                  <a:gd name="T43" fmla="*/ 143 h 4643"/>
                  <a:gd name="T44" fmla="*/ 2441 w 4700"/>
                  <a:gd name="T45" fmla="*/ 495 h 4643"/>
                  <a:gd name="T46" fmla="*/ 3164 w 4700"/>
                  <a:gd name="T47" fmla="*/ 90 h 4643"/>
                  <a:gd name="T48" fmla="*/ 3449 w 4700"/>
                  <a:gd name="T49" fmla="*/ 868 h 4643"/>
                  <a:gd name="T50" fmla="*/ 3199 w 4700"/>
                  <a:gd name="T51" fmla="*/ 867 h 4643"/>
                  <a:gd name="T52" fmla="*/ 3078 w 4700"/>
                  <a:gd name="T53" fmla="*/ 324 h 4643"/>
                  <a:gd name="T54" fmla="*/ 2631 w 4700"/>
                  <a:gd name="T55" fmla="*/ 659 h 4643"/>
                  <a:gd name="T56" fmla="*/ 2263 w 4700"/>
                  <a:gd name="T57" fmla="*/ 745 h 4643"/>
                  <a:gd name="T58" fmla="*/ 1793 w 4700"/>
                  <a:gd name="T59" fmla="*/ 269 h 4643"/>
                  <a:gd name="T60" fmla="*/ 1473 w 4700"/>
                  <a:gd name="T61" fmla="*/ 412 h 4643"/>
                  <a:gd name="T62" fmla="*/ 1359 w 4700"/>
                  <a:gd name="T63" fmla="*/ 1100 h 4643"/>
                  <a:gd name="T64" fmla="*/ 661 w 4700"/>
                  <a:gd name="T65" fmla="*/ 1087 h 4643"/>
                  <a:gd name="T66" fmla="*/ 461 w 4700"/>
                  <a:gd name="T67" fmla="*/ 1375 h 4643"/>
                  <a:gd name="T68" fmla="*/ 843 w 4700"/>
                  <a:gd name="T69" fmla="*/ 1927 h 4643"/>
                  <a:gd name="T70" fmla="*/ 691 w 4700"/>
                  <a:gd name="T71" fmla="*/ 2270 h 4643"/>
                  <a:gd name="T72" fmla="*/ 281 w 4700"/>
                  <a:gd name="T73" fmla="*/ 2648 h 4643"/>
                  <a:gd name="T74" fmla="*/ 793 w 4700"/>
                  <a:gd name="T75" fmla="*/ 2867 h 4643"/>
                  <a:gd name="T76" fmla="*/ 1050 w 4700"/>
                  <a:gd name="T77" fmla="*/ 3140 h 4643"/>
                  <a:gd name="T78" fmla="*/ 874 w 4700"/>
                  <a:gd name="T79" fmla="*/ 3787 h 4643"/>
                  <a:gd name="T80" fmla="*/ 1156 w 4700"/>
                  <a:gd name="T81" fmla="*/ 3993 h 4643"/>
                  <a:gd name="T82" fmla="*/ 1810 w 4700"/>
                  <a:gd name="T83" fmla="*/ 3749 h 4643"/>
                  <a:gd name="T84" fmla="*/ 2146 w 4700"/>
                  <a:gd name="T85" fmla="*/ 4362 h 4643"/>
                  <a:gd name="T86" fmla="*/ 2496 w 4700"/>
                  <a:gd name="T87" fmla="*/ 4389 h 4643"/>
                  <a:gd name="T88" fmla="*/ 2783 w 4700"/>
                  <a:gd name="T89" fmla="*/ 3784 h 4643"/>
                  <a:gd name="T90" fmla="*/ 2959 w 4700"/>
                  <a:gd name="T91" fmla="*/ 3722 h 4643"/>
                  <a:gd name="T92" fmla="*/ 3564 w 4700"/>
                  <a:gd name="T93" fmla="*/ 4008 h 4643"/>
                  <a:gd name="T94" fmla="*/ 3815 w 4700"/>
                  <a:gd name="T95" fmla="*/ 3767 h 4643"/>
                  <a:gd name="T96" fmla="*/ 3690 w 4700"/>
                  <a:gd name="T97" fmla="*/ 3078 h 4643"/>
                  <a:gd name="T98" fmla="*/ 4351 w 4700"/>
                  <a:gd name="T99" fmla="*/ 2852 h 4643"/>
                  <a:gd name="T100" fmla="*/ 4439 w 4700"/>
                  <a:gd name="T101" fmla="*/ 2514 h 4643"/>
                  <a:gd name="T102" fmla="*/ 3893 w 4700"/>
                  <a:gd name="T103" fmla="*/ 2127 h 4643"/>
                  <a:gd name="T104" fmla="*/ 3918 w 4700"/>
                  <a:gd name="T105" fmla="*/ 1748 h 4643"/>
                  <a:gd name="T106" fmla="*/ 4174 w 4700"/>
                  <a:gd name="T107" fmla="*/ 1254 h 4643"/>
                  <a:gd name="T108" fmla="*/ 3619 w 4700"/>
                  <a:gd name="T109" fmla="*/ 1224 h 4643"/>
                  <a:gd name="T110" fmla="*/ 2350 w 4700"/>
                  <a:gd name="T111" fmla="*/ 1419 h 4643"/>
                  <a:gd name="T112" fmla="*/ 1475 w 4700"/>
                  <a:gd name="T113" fmla="*/ 2294 h 4643"/>
                  <a:gd name="T114" fmla="*/ 1725 w 4700"/>
                  <a:gd name="T115" fmla="*/ 2294 h 4643"/>
                  <a:gd name="T116" fmla="*/ 2350 w 4700"/>
                  <a:gd name="T117" fmla="*/ 1669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00" h="4643">
                    <a:moveTo>
                      <a:pt x="3449" y="868"/>
                    </a:moveTo>
                    <a:cubicBezTo>
                      <a:pt x="3473" y="885"/>
                      <a:pt x="3494" y="903"/>
                      <a:pt x="3515" y="920"/>
                    </a:cubicBezTo>
                    <a:cubicBezTo>
                      <a:pt x="3535" y="938"/>
                      <a:pt x="3556" y="957"/>
                      <a:pt x="3578" y="975"/>
                    </a:cubicBezTo>
                    <a:lnTo>
                      <a:pt x="3988" y="864"/>
                    </a:lnTo>
                    <a:cubicBezTo>
                      <a:pt x="4106" y="832"/>
                      <a:pt x="4230" y="879"/>
                      <a:pt x="4298" y="980"/>
                    </a:cubicBezTo>
                    <a:cubicBezTo>
                      <a:pt x="4333" y="1033"/>
                      <a:pt x="4364" y="1082"/>
                      <a:pt x="4391" y="1130"/>
                    </a:cubicBezTo>
                    <a:cubicBezTo>
                      <a:pt x="4419" y="1179"/>
                      <a:pt x="4446" y="1230"/>
                      <a:pt x="4473" y="1285"/>
                    </a:cubicBezTo>
                    <a:cubicBezTo>
                      <a:pt x="4526" y="1398"/>
                      <a:pt x="4504" y="1527"/>
                      <a:pt x="4415" y="1613"/>
                    </a:cubicBezTo>
                    <a:lnTo>
                      <a:pt x="4110" y="1908"/>
                    </a:lnTo>
                    <a:cubicBezTo>
                      <a:pt x="4116" y="1937"/>
                      <a:pt x="4121" y="1964"/>
                      <a:pt x="4126" y="1992"/>
                    </a:cubicBezTo>
                    <a:cubicBezTo>
                      <a:pt x="4131" y="2019"/>
                      <a:pt x="4135" y="2047"/>
                      <a:pt x="4138" y="2075"/>
                    </a:cubicBezTo>
                    <a:lnTo>
                      <a:pt x="4524" y="2253"/>
                    </a:lnTo>
                    <a:cubicBezTo>
                      <a:pt x="4635" y="2304"/>
                      <a:pt x="4700" y="2420"/>
                      <a:pt x="4686" y="2542"/>
                    </a:cubicBezTo>
                    <a:cubicBezTo>
                      <a:pt x="4686" y="2542"/>
                      <a:pt x="4664" y="2702"/>
                      <a:pt x="4661" y="2715"/>
                    </a:cubicBezTo>
                    <a:cubicBezTo>
                      <a:pt x="4650" y="2777"/>
                      <a:pt x="4638" y="2834"/>
                      <a:pt x="4624" y="2888"/>
                    </a:cubicBezTo>
                    <a:cubicBezTo>
                      <a:pt x="4594" y="3007"/>
                      <a:pt x="4493" y="3092"/>
                      <a:pt x="4369" y="3100"/>
                    </a:cubicBezTo>
                    <a:lnTo>
                      <a:pt x="3945" y="3132"/>
                    </a:lnTo>
                    <a:cubicBezTo>
                      <a:pt x="3933" y="3155"/>
                      <a:pt x="3919" y="3179"/>
                      <a:pt x="3905" y="3204"/>
                    </a:cubicBezTo>
                    <a:cubicBezTo>
                      <a:pt x="3890" y="3229"/>
                      <a:pt x="3875" y="3253"/>
                      <a:pt x="3860" y="3275"/>
                    </a:cubicBezTo>
                    <a:lnTo>
                      <a:pt x="4041" y="3659"/>
                    </a:lnTo>
                    <a:cubicBezTo>
                      <a:pt x="4094" y="3772"/>
                      <a:pt x="4069" y="3902"/>
                      <a:pt x="3980" y="3987"/>
                    </a:cubicBezTo>
                    <a:cubicBezTo>
                      <a:pt x="3935" y="4029"/>
                      <a:pt x="3891" y="4068"/>
                      <a:pt x="3849" y="4103"/>
                    </a:cubicBezTo>
                    <a:cubicBezTo>
                      <a:pt x="3806" y="4138"/>
                      <a:pt x="3760" y="4174"/>
                      <a:pt x="3709" y="4210"/>
                    </a:cubicBezTo>
                    <a:cubicBezTo>
                      <a:pt x="3610" y="4282"/>
                      <a:pt x="3476" y="4282"/>
                      <a:pt x="3376" y="4210"/>
                    </a:cubicBezTo>
                    <a:lnTo>
                      <a:pt x="3378" y="4210"/>
                    </a:lnTo>
                    <a:lnTo>
                      <a:pt x="3033" y="3962"/>
                    </a:lnTo>
                    <a:lnTo>
                      <a:pt x="2954" y="3992"/>
                    </a:lnTo>
                    <a:cubicBezTo>
                      <a:pt x="2931" y="3999"/>
                      <a:pt x="2905" y="4008"/>
                      <a:pt x="2876" y="4017"/>
                    </a:cubicBezTo>
                    <a:lnTo>
                      <a:pt x="2768" y="4427"/>
                    </a:lnTo>
                    <a:cubicBezTo>
                      <a:pt x="2736" y="4547"/>
                      <a:pt x="2634" y="4630"/>
                      <a:pt x="2510" y="4638"/>
                    </a:cubicBezTo>
                    <a:cubicBezTo>
                      <a:pt x="2453" y="4642"/>
                      <a:pt x="2395" y="4643"/>
                      <a:pt x="2335" y="4643"/>
                    </a:cubicBezTo>
                    <a:cubicBezTo>
                      <a:pt x="2273" y="4642"/>
                      <a:pt x="2215" y="4640"/>
                      <a:pt x="2159" y="4635"/>
                    </a:cubicBezTo>
                    <a:cubicBezTo>
                      <a:pt x="2036" y="4627"/>
                      <a:pt x="1934" y="4540"/>
                      <a:pt x="1904" y="4422"/>
                    </a:cubicBezTo>
                    <a:lnTo>
                      <a:pt x="1800" y="4009"/>
                    </a:lnTo>
                    <a:cubicBezTo>
                      <a:pt x="1775" y="4000"/>
                      <a:pt x="1749" y="3992"/>
                      <a:pt x="1724" y="3983"/>
                    </a:cubicBezTo>
                    <a:cubicBezTo>
                      <a:pt x="1696" y="3972"/>
                      <a:pt x="1670" y="3962"/>
                      <a:pt x="1648" y="3952"/>
                    </a:cubicBezTo>
                    <a:lnTo>
                      <a:pt x="1300" y="4197"/>
                    </a:lnTo>
                    <a:cubicBezTo>
                      <a:pt x="1200" y="4268"/>
                      <a:pt x="1066" y="4267"/>
                      <a:pt x="969" y="4194"/>
                    </a:cubicBezTo>
                    <a:cubicBezTo>
                      <a:pt x="923" y="4160"/>
                      <a:pt x="876" y="4123"/>
                      <a:pt x="830" y="4083"/>
                    </a:cubicBezTo>
                    <a:cubicBezTo>
                      <a:pt x="783" y="4044"/>
                      <a:pt x="740" y="4004"/>
                      <a:pt x="699" y="3964"/>
                    </a:cubicBezTo>
                    <a:cubicBezTo>
                      <a:pt x="610" y="3878"/>
                      <a:pt x="588" y="3749"/>
                      <a:pt x="641" y="3638"/>
                    </a:cubicBezTo>
                    <a:lnTo>
                      <a:pt x="828" y="3254"/>
                    </a:lnTo>
                    <a:cubicBezTo>
                      <a:pt x="813" y="3232"/>
                      <a:pt x="799" y="3208"/>
                      <a:pt x="785" y="3185"/>
                    </a:cubicBezTo>
                    <a:cubicBezTo>
                      <a:pt x="771" y="3162"/>
                      <a:pt x="759" y="3138"/>
                      <a:pt x="746" y="3114"/>
                    </a:cubicBezTo>
                    <a:lnTo>
                      <a:pt x="323" y="3079"/>
                    </a:lnTo>
                    <a:cubicBezTo>
                      <a:pt x="200" y="3068"/>
                      <a:pt x="100" y="2982"/>
                      <a:pt x="71" y="2863"/>
                    </a:cubicBezTo>
                    <a:cubicBezTo>
                      <a:pt x="56" y="2803"/>
                      <a:pt x="44" y="2745"/>
                      <a:pt x="35" y="2688"/>
                    </a:cubicBezTo>
                    <a:cubicBezTo>
                      <a:pt x="25" y="2633"/>
                      <a:pt x="18" y="2574"/>
                      <a:pt x="11" y="2513"/>
                    </a:cubicBezTo>
                    <a:cubicBezTo>
                      <a:pt x="0" y="2390"/>
                      <a:pt x="66" y="2277"/>
                      <a:pt x="179" y="2227"/>
                    </a:cubicBezTo>
                    <a:lnTo>
                      <a:pt x="566" y="2053"/>
                    </a:lnTo>
                    <a:cubicBezTo>
                      <a:pt x="569" y="2028"/>
                      <a:pt x="574" y="2002"/>
                      <a:pt x="579" y="1973"/>
                    </a:cubicBezTo>
                    <a:cubicBezTo>
                      <a:pt x="584" y="1945"/>
                      <a:pt x="589" y="1919"/>
                      <a:pt x="595" y="1893"/>
                    </a:cubicBezTo>
                    <a:lnTo>
                      <a:pt x="293" y="1593"/>
                    </a:lnTo>
                    <a:cubicBezTo>
                      <a:pt x="205" y="1505"/>
                      <a:pt x="184" y="1377"/>
                      <a:pt x="238" y="1265"/>
                    </a:cubicBezTo>
                    <a:cubicBezTo>
                      <a:pt x="264" y="1213"/>
                      <a:pt x="293" y="1162"/>
                      <a:pt x="323" y="1109"/>
                    </a:cubicBezTo>
                    <a:cubicBezTo>
                      <a:pt x="353" y="1058"/>
                      <a:pt x="384" y="1008"/>
                      <a:pt x="416" y="960"/>
                    </a:cubicBezTo>
                    <a:cubicBezTo>
                      <a:pt x="486" y="859"/>
                      <a:pt x="610" y="813"/>
                      <a:pt x="729" y="847"/>
                    </a:cubicBezTo>
                    <a:lnTo>
                      <a:pt x="1138" y="963"/>
                    </a:lnTo>
                    <a:cubicBezTo>
                      <a:pt x="1156" y="945"/>
                      <a:pt x="1178" y="928"/>
                      <a:pt x="1200" y="909"/>
                    </a:cubicBezTo>
                    <a:cubicBezTo>
                      <a:pt x="1221" y="892"/>
                      <a:pt x="1243" y="874"/>
                      <a:pt x="1264" y="858"/>
                    </a:cubicBezTo>
                    <a:lnTo>
                      <a:pt x="1225" y="434"/>
                    </a:lnTo>
                    <a:cubicBezTo>
                      <a:pt x="1214" y="312"/>
                      <a:pt x="1280" y="198"/>
                      <a:pt x="1393" y="149"/>
                    </a:cubicBezTo>
                    <a:cubicBezTo>
                      <a:pt x="1445" y="125"/>
                      <a:pt x="1499" y="104"/>
                      <a:pt x="1558" y="83"/>
                    </a:cubicBezTo>
                    <a:cubicBezTo>
                      <a:pt x="1614" y="63"/>
                      <a:pt x="1670" y="45"/>
                      <a:pt x="1725" y="29"/>
                    </a:cubicBezTo>
                    <a:cubicBezTo>
                      <a:pt x="1785" y="13"/>
                      <a:pt x="1845" y="15"/>
                      <a:pt x="1899" y="35"/>
                    </a:cubicBezTo>
                    <a:cubicBezTo>
                      <a:pt x="1954" y="55"/>
                      <a:pt x="2003" y="93"/>
                      <a:pt x="2036" y="143"/>
                    </a:cubicBezTo>
                    <a:lnTo>
                      <a:pt x="2275" y="495"/>
                    </a:lnTo>
                    <a:cubicBezTo>
                      <a:pt x="2301" y="494"/>
                      <a:pt x="2329" y="493"/>
                      <a:pt x="2358" y="494"/>
                    </a:cubicBezTo>
                    <a:cubicBezTo>
                      <a:pt x="2388" y="494"/>
                      <a:pt x="2415" y="494"/>
                      <a:pt x="2441" y="495"/>
                    </a:cubicBezTo>
                    <a:lnTo>
                      <a:pt x="2684" y="145"/>
                    </a:lnTo>
                    <a:cubicBezTo>
                      <a:pt x="2755" y="44"/>
                      <a:pt x="2879" y="0"/>
                      <a:pt x="2996" y="35"/>
                    </a:cubicBezTo>
                    <a:cubicBezTo>
                      <a:pt x="3056" y="53"/>
                      <a:pt x="3113" y="70"/>
                      <a:pt x="3164" y="90"/>
                    </a:cubicBezTo>
                    <a:cubicBezTo>
                      <a:pt x="3219" y="110"/>
                      <a:pt x="3273" y="133"/>
                      <a:pt x="3328" y="157"/>
                    </a:cubicBezTo>
                    <a:cubicBezTo>
                      <a:pt x="3439" y="208"/>
                      <a:pt x="3505" y="323"/>
                      <a:pt x="3493" y="445"/>
                    </a:cubicBezTo>
                    <a:lnTo>
                      <a:pt x="3449" y="868"/>
                    </a:lnTo>
                    <a:close/>
                    <a:moveTo>
                      <a:pt x="3354" y="1110"/>
                    </a:moveTo>
                    <a:cubicBezTo>
                      <a:pt x="3328" y="1089"/>
                      <a:pt x="3303" y="1069"/>
                      <a:pt x="3280" y="1052"/>
                    </a:cubicBezTo>
                    <a:cubicBezTo>
                      <a:pt x="3221" y="1008"/>
                      <a:pt x="3191" y="939"/>
                      <a:pt x="3199" y="867"/>
                    </a:cubicBezTo>
                    <a:lnTo>
                      <a:pt x="3245" y="419"/>
                    </a:lnTo>
                    <a:cubicBezTo>
                      <a:pt x="3246" y="403"/>
                      <a:pt x="3240" y="392"/>
                      <a:pt x="3225" y="384"/>
                    </a:cubicBezTo>
                    <a:cubicBezTo>
                      <a:pt x="3175" y="363"/>
                      <a:pt x="3128" y="343"/>
                      <a:pt x="3078" y="324"/>
                    </a:cubicBezTo>
                    <a:cubicBezTo>
                      <a:pt x="3026" y="305"/>
                      <a:pt x="2976" y="289"/>
                      <a:pt x="2928" y="274"/>
                    </a:cubicBezTo>
                    <a:cubicBezTo>
                      <a:pt x="2911" y="270"/>
                      <a:pt x="2899" y="275"/>
                      <a:pt x="2889" y="288"/>
                    </a:cubicBezTo>
                    <a:lnTo>
                      <a:pt x="2631" y="659"/>
                    </a:lnTo>
                    <a:cubicBezTo>
                      <a:pt x="2591" y="718"/>
                      <a:pt x="2523" y="750"/>
                      <a:pt x="2451" y="747"/>
                    </a:cubicBezTo>
                    <a:cubicBezTo>
                      <a:pt x="2418" y="744"/>
                      <a:pt x="2385" y="743"/>
                      <a:pt x="2358" y="743"/>
                    </a:cubicBezTo>
                    <a:cubicBezTo>
                      <a:pt x="2328" y="743"/>
                      <a:pt x="2296" y="743"/>
                      <a:pt x="2263" y="745"/>
                    </a:cubicBezTo>
                    <a:cubicBezTo>
                      <a:pt x="2190" y="749"/>
                      <a:pt x="2124" y="715"/>
                      <a:pt x="2084" y="655"/>
                    </a:cubicBezTo>
                    <a:lnTo>
                      <a:pt x="1831" y="283"/>
                    </a:lnTo>
                    <a:cubicBezTo>
                      <a:pt x="1821" y="270"/>
                      <a:pt x="1808" y="265"/>
                      <a:pt x="1793" y="269"/>
                    </a:cubicBezTo>
                    <a:cubicBezTo>
                      <a:pt x="1738" y="285"/>
                      <a:pt x="1688" y="300"/>
                      <a:pt x="1641" y="318"/>
                    </a:cubicBezTo>
                    <a:cubicBezTo>
                      <a:pt x="1595" y="334"/>
                      <a:pt x="1546" y="354"/>
                      <a:pt x="1494" y="377"/>
                    </a:cubicBezTo>
                    <a:cubicBezTo>
                      <a:pt x="1479" y="384"/>
                      <a:pt x="1471" y="395"/>
                      <a:pt x="1473" y="412"/>
                    </a:cubicBezTo>
                    <a:lnTo>
                      <a:pt x="1514" y="862"/>
                    </a:lnTo>
                    <a:cubicBezTo>
                      <a:pt x="1520" y="934"/>
                      <a:pt x="1490" y="1002"/>
                      <a:pt x="1431" y="1044"/>
                    </a:cubicBezTo>
                    <a:cubicBezTo>
                      <a:pt x="1405" y="1064"/>
                      <a:pt x="1380" y="1083"/>
                      <a:pt x="1359" y="1100"/>
                    </a:cubicBezTo>
                    <a:cubicBezTo>
                      <a:pt x="1336" y="1119"/>
                      <a:pt x="1314" y="1139"/>
                      <a:pt x="1290" y="1163"/>
                    </a:cubicBezTo>
                    <a:cubicBezTo>
                      <a:pt x="1236" y="1212"/>
                      <a:pt x="1164" y="1230"/>
                      <a:pt x="1094" y="1210"/>
                    </a:cubicBezTo>
                    <a:lnTo>
                      <a:pt x="661" y="1087"/>
                    </a:lnTo>
                    <a:cubicBezTo>
                      <a:pt x="645" y="1083"/>
                      <a:pt x="633" y="1087"/>
                      <a:pt x="623" y="1100"/>
                    </a:cubicBezTo>
                    <a:cubicBezTo>
                      <a:pt x="591" y="1148"/>
                      <a:pt x="563" y="1192"/>
                      <a:pt x="538" y="1235"/>
                    </a:cubicBezTo>
                    <a:cubicBezTo>
                      <a:pt x="511" y="1279"/>
                      <a:pt x="486" y="1325"/>
                      <a:pt x="461" y="1375"/>
                    </a:cubicBezTo>
                    <a:cubicBezTo>
                      <a:pt x="455" y="1390"/>
                      <a:pt x="458" y="1404"/>
                      <a:pt x="469" y="1415"/>
                    </a:cubicBezTo>
                    <a:lnTo>
                      <a:pt x="789" y="1733"/>
                    </a:lnTo>
                    <a:cubicBezTo>
                      <a:pt x="840" y="1784"/>
                      <a:pt x="860" y="1855"/>
                      <a:pt x="843" y="1927"/>
                    </a:cubicBezTo>
                    <a:cubicBezTo>
                      <a:pt x="835" y="1958"/>
                      <a:pt x="829" y="1988"/>
                      <a:pt x="824" y="2017"/>
                    </a:cubicBezTo>
                    <a:cubicBezTo>
                      <a:pt x="819" y="2043"/>
                      <a:pt x="815" y="2073"/>
                      <a:pt x="810" y="2108"/>
                    </a:cubicBezTo>
                    <a:cubicBezTo>
                      <a:pt x="801" y="2180"/>
                      <a:pt x="758" y="2240"/>
                      <a:pt x="691" y="2270"/>
                    </a:cubicBezTo>
                    <a:lnTo>
                      <a:pt x="280" y="2454"/>
                    </a:lnTo>
                    <a:cubicBezTo>
                      <a:pt x="265" y="2460"/>
                      <a:pt x="259" y="2474"/>
                      <a:pt x="260" y="2489"/>
                    </a:cubicBezTo>
                    <a:cubicBezTo>
                      <a:pt x="265" y="2542"/>
                      <a:pt x="271" y="2594"/>
                      <a:pt x="281" y="2648"/>
                    </a:cubicBezTo>
                    <a:cubicBezTo>
                      <a:pt x="290" y="2700"/>
                      <a:pt x="300" y="2752"/>
                      <a:pt x="313" y="2804"/>
                    </a:cubicBezTo>
                    <a:cubicBezTo>
                      <a:pt x="316" y="2819"/>
                      <a:pt x="328" y="2828"/>
                      <a:pt x="344" y="2829"/>
                    </a:cubicBezTo>
                    <a:lnTo>
                      <a:pt x="793" y="2867"/>
                    </a:lnTo>
                    <a:cubicBezTo>
                      <a:pt x="865" y="2873"/>
                      <a:pt x="928" y="2915"/>
                      <a:pt x="959" y="2980"/>
                    </a:cubicBezTo>
                    <a:cubicBezTo>
                      <a:pt x="973" y="3008"/>
                      <a:pt x="988" y="3035"/>
                      <a:pt x="1003" y="3062"/>
                    </a:cubicBezTo>
                    <a:cubicBezTo>
                      <a:pt x="1018" y="3089"/>
                      <a:pt x="1034" y="3115"/>
                      <a:pt x="1050" y="3140"/>
                    </a:cubicBezTo>
                    <a:cubicBezTo>
                      <a:pt x="1090" y="3202"/>
                      <a:pt x="1095" y="3275"/>
                      <a:pt x="1063" y="3340"/>
                    </a:cubicBezTo>
                    <a:lnTo>
                      <a:pt x="866" y="3747"/>
                    </a:lnTo>
                    <a:cubicBezTo>
                      <a:pt x="859" y="3760"/>
                      <a:pt x="861" y="3775"/>
                      <a:pt x="874" y="3787"/>
                    </a:cubicBezTo>
                    <a:cubicBezTo>
                      <a:pt x="914" y="3827"/>
                      <a:pt x="953" y="3862"/>
                      <a:pt x="991" y="3894"/>
                    </a:cubicBezTo>
                    <a:cubicBezTo>
                      <a:pt x="1028" y="3925"/>
                      <a:pt x="1070" y="3958"/>
                      <a:pt x="1116" y="3993"/>
                    </a:cubicBezTo>
                    <a:cubicBezTo>
                      <a:pt x="1129" y="4003"/>
                      <a:pt x="1143" y="4003"/>
                      <a:pt x="1156" y="3993"/>
                    </a:cubicBezTo>
                    <a:lnTo>
                      <a:pt x="1524" y="3734"/>
                    </a:lnTo>
                    <a:cubicBezTo>
                      <a:pt x="1583" y="3692"/>
                      <a:pt x="1659" y="3684"/>
                      <a:pt x="1724" y="3714"/>
                    </a:cubicBezTo>
                    <a:cubicBezTo>
                      <a:pt x="1756" y="3728"/>
                      <a:pt x="1785" y="3739"/>
                      <a:pt x="1810" y="3749"/>
                    </a:cubicBezTo>
                    <a:cubicBezTo>
                      <a:pt x="1840" y="3760"/>
                      <a:pt x="1869" y="3769"/>
                      <a:pt x="1898" y="3779"/>
                    </a:cubicBezTo>
                    <a:cubicBezTo>
                      <a:pt x="1968" y="3799"/>
                      <a:pt x="2019" y="3854"/>
                      <a:pt x="2036" y="3924"/>
                    </a:cubicBezTo>
                    <a:lnTo>
                      <a:pt x="2146" y="4362"/>
                    </a:lnTo>
                    <a:cubicBezTo>
                      <a:pt x="2150" y="4377"/>
                      <a:pt x="2160" y="4385"/>
                      <a:pt x="2178" y="4387"/>
                    </a:cubicBezTo>
                    <a:cubicBezTo>
                      <a:pt x="2235" y="4390"/>
                      <a:pt x="2288" y="4393"/>
                      <a:pt x="2336" y="4394"/>
                    </a:cubicBezTo>
                    <a:cubicBezTo>
                      <a:pt x="2386" y="4394"/>
                      <a:pt x="2439" y="4393"/>
                      <a:pt x="2496" y="4389"/>
                    </a:cubicBezTo>
                    <a:cubicBezTo>
                      <a:pt x="2511" y="4388"/>
                      <a:pt x="2523" y="4379"/>
                      <a:pt x="2526" y="4363"/>
                    </a:cubicBezTo>
                    <a:lnTo>
                      <a:pt x="2641" y="3929"/>
                    </a:lnTo>
                    <a:cubicBezTo>
                      <a:pt x="2660" y="3859"/>
                      <a:pt x="2713" y="3804"/>
                      <a:pt x="2783" y="3784"/>
                    </a:cubicBezTo>
                    <a:lnTo>
                      <a:pt x="2783" y="3785"/>
                    </a:lnTo>
                    <a:cubicBezTo>
                      <a:pt x="2809" y="3778"/>
                      <a:pt x="2839" y="3768"/>
                      <a:pt x="2871" y="3755"/>
                    </a:cubicBezTo>
                    <a:cubicBezTo>
                      <a:pt x="2901" y="3745"/>
                      <a:pt x="2930" y="3734"/>
                      <a:pt x="2959" y="3722"/>
                    </a:cubicBezTo>
                    <a:cubicBezTo>
                      <a:pt x="3025" y="3693"/>
                      <a:pt x="3099" y="3702"/>
                      <a:pt x="3158" y="3744"/>
                    </a:cubicBezTo>
                    <a:lnTo>
                      <a:pt x="3524" y="4008"/>
                    </a:lnTo>
                    <a:cubicBezTo>
                      <a:pt x="3536" y="4018"/>
                      <a:pt x="3550" y="4018"/>
                      <a:pt x="3564" y="4008"/>
                    </a:cubicBezTo>
                    <a:cubicBezTo>
                      <a:pt x="3605" y="3978"/>
                      <a:pt x="3646" y="3947"/>
                      <a:pt x="3689" y="3910"/>
                    </a:cubicBezTo>
                    <a:cubicBezTo>
                      <a:pt x="3730" y="3877"/>
                      <a:pt x="3770" y="3842"/>
                      <a:pt x="3808" y="3805"/>
                    </a:cubicBezTo>
                    <a:cubicBezTo>
                      <a:pt x="3820" y="3794"/>
                      <a:pt x="3823" y="3780"/>
                      <a:pt x="3815" y="3767"/>
                    </a:cubicBezTo>
                    <a:lnTo>
                      <a:pt x="3624" y="3359"/>
                    </a:lnTo>
                    <a:cubicBezTo>
                      <a:pt x="3593" y="3293"/>
                      <a:pt x="3599" y="3219"/>
                      <a:pt x="3639" y="3159"/>
                    </a:cubicBezTo>
                    <a:cubicBezTo>
                      <a:pt x="3658" y="3132"/>
                      <a:pt x="3674" y="3105"/>
                      <a:pt x="3690" y="3078"/>
                    </a:cubicBezTo>
                    <a:cubicBezTo>
                      <a:pt x="3705" y="3053"/>
                      <a:pt x="3720" y="3025"/>
                      <a:pt x="3735" y="2995"/>
                    </a:cubicBezTo>
                    <a:cubicBezTo>
                      <a:pt x="3768" y="2932"/>
                      <a:pt x="3830" y="2889"/>
                      <a:pt x="3903" y="2884"/>
                    </a:cubicBezTo>
                    <a:lnTo>
                      <a:pt x="4351" y="2852"/>
                    </a:lnTo>
                    <a:cubicBezTo>
                      <a:pt x="4368" y="2850"/>
                      <a:pt x="4378" y="2842"/>
                      <a:pt x="4381" y="2827"/>
                    </a:cubicBezTo>
                    <a:cubicBezTo>
                      <a:pt x="4396" y="2769"/>
                      <a:pt x="4408" y="2719"/>
                      <a:pt x="4416" y="2672"/>
                    </a:cubicBezTo>
                    <a:cubicBezTo>
                      <a:pt x="4424" y="2632"/>
                      <a:pt x="4439" y="2553"/>
                      <a:pt x="4439" y="2514"/>
                    </a:cubicBezTo>
                    <a:cubicBezTo>
                      <a:pt x="4440" y="2498"/>
                      <a:pt x="4434" y="2487"/>
                      <a:pt x="4419" y="2479"/>
                    </a:cubicBezTo>
                    <a:lnTo>
                      <a:pt x="4010" y="2290"/>
                    </a:lnTo>
                    <a:cubicBezTo>
                      <a:pt x="3945" y="2260"/>
                      <a:pt x="3900" y="2199"/>
                      <a:pt x="3893" y="2127"/>
                    </a:cubicBezTo>
                    <a:cubicBezTo>
                      <a:pt x="3890" y="2095"/>
                      <a:pt x="3885" y="2064"/>
                      <a:pt x="3880" y="2033"/>
                    </a:cubicBezTo>
                    <a:cubicBezTo>
                      <a:pt x="3875" y="2002"/>
                      <a:pt x="3869" y="1970"/>
                      <a:pt x="3861" y="1939"/>
                    </a:cubicBezTo>
                    <a:cubicBezTo>
                      <a:pt x="3845" y="1869"/>
                      <a:pt x="3866" y="1798"/>
                      <a:pt x="3918" y="1748"/>
                    </a:cubicBezTo>
                    <a:lnTo>
                      <a:pt x="4241" y="1434"/>
                    </a:lnTo>
                    <a:cubicBezTo>
                      <a:pt x="4253" y="1423"/>
                      <a:pt x="4255" y="1408"/>
                      <a:pt x="4248" y="1394"/>
                    </a:cubicBezTo>
                    <a:cubicBezTo>
                      <a:pt x="4225" y="1347"/>
                      <a:pt x="4201" y="1300"/>
                      <a:pt x="4174" y="1254"/>
                    </a:cubicBezTo>
                    <a:cubicBezTo>
                      <a:pt x="4146" y="1207"/>
                      <a:pt x="4119" y="1162"/>
                      <a:pt x="4091" y="1119"/>
                    </a:cubicBezTo>
                    <a:cubicBezTo>
                      <a:pt x="4081" y="1105"/>
                      <a:pt x="4069" y="1102"/>
                      <a:pt x="4053" y="1105"/>
                    </a:cubicBezTo>
                    <a:lnTo>
                      <a:pt x="3619" y="1224"/>
                    </a:lnTo>
                    <a:cubicBezTo>
                      <a:pt x="3548" y="1243"/>
                      <a:pt x="3476" y="1224"/>
                      <a:pt x="3424" y="1174"/>
                    </a:cubicBezTo>
                    <a:cubicBezTo>
                      <a:pt x="3401" y="1153"/>
                      <a:pt x="3378" y="1132"/>
                      <a:pt x="3354" y="1110"/>
                    </a:cubicBezTo>
                    <a:close/>
                    <a:moveTo>
                      <a:pt x="2350" y="1419"/>
                    </a:moveTo>
                    <a:cubicBezTo>
                      <a:pt x="2834" y="1419"/>
                      <a:pt x="3225" y="1810"/>
                      <a:pt x="3225" y="2294"/>
                    </a:cubicBezTo>
                    <a:cubicBezTo>
                      <a:pt x="3225" y="2778"/>
                      <a:pt x="2834" y="3169"/>
                      <a:pt x="2350" y="3169"/>
                    </a:cubicBezTo>
                    <a:cubicBezTo>
                      <a:pt x="1866" y="3169"/>
                      <a:pt x="1475" y="2778"/>
                      <a:pt x="1475" y="2294"/>
                    </a:cubicBezTo>
                    <a:cubicBezTo>
                      <a:pt x="1475" y="1810"/>
                      <a:pt x="1866" y="1419"/>
                      <a:pt x="2350" y="1419"/>
                    </a:cubicBezTo>
                    <a:close/>
                    <a:moveTo>
                      <a:pt x="2350" y="1669"/>
                    </a:moveTo>
                    <a:cubicBezTo>
                      <a:pt x="2005" y="1669"/>
                      <a:pt x="1725" y="1949"/>
                      <a:pt x="1725" y="2294"/>
                    </a:cubicBezTo>
                    <a:cubicBezTo>
                      <a:pt x="1725" y="2639"/>
                      <a:pt x="2005" y="2919"/>
                      <a:pt x="2350" y="2919"/>
                    </a:cubicBezTo>
                    <a:cubicBezTo>
                      <a:pt x="2695" y="2919"/>
                      <a:pt x="2975" y="2639"/>
                      <a:pt x="2975" y="2294"/>
                    </a:cubicBezTo>
                    <a:cubicBezTo>
                      <a:pt x="2975" y="1949"/>
                      <a:pt x="2695" y="1669"/>
                      <a:pt x="2350" y="1669"/>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 name="Rectangle 4"/>
            <p:cNvSpPr/>
            <p:nvPr/>
          </p:nvSpPr>
          <p:spPr bwMode="gray">
            <a:xfrm>
              <a:off x="1276503"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Data extraction</a:t>
              </a:r>
            </a:p>
          </p:txBody>
        </p:sp>
      </p:grpSp>
      <p:sp>
        <p:nvSpPr>
          <p:cNvPr id="102" name="Rounded Rectangle 101"/>
          <p:cNvSpPr/>
          <p:nvPr/>
        </p:nvSpPr>
        <p:spPr bwMode="gray">
          <a:xfrm>
            <a:off x="2850648" y="1296080"/>
            <a:ext cx="1220472" cy="362612"/>
          </a:xfrm>
          <a:prstGeom prst="roundRect">
            <a:avLst/>
          </a:prstGeom>
          <a:solidFill>
            <a:schemeClr val="accent2">
              <a:lumMod val="60000"/>
              <a:lumOff val="4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Exploration</a:t>
            </a:r>
          </a:p>
        </p:txBody>
      </p:sp>
      <p:cxnSp>
        <p:nvCxnSpPr>
          <p:cNvPr id="103" name="Straight Arrow Connector 102"/>
          <p:cNvCxnSpPr>
            <a:cxnSpLocks/>
            <a:stCxn id="102" idx="2"/>
            <a:endCxn id="6" idx="0"/>
          </p:cNvCxnSpPr>
          <p:nvPr/>
        </p:nvCxnSpPr>
        <p:spPr>
          <a:xfrm flipH="1">
            <a:off x="3460547" y="1658692"/>
            <a:ext cx="337" cy="3034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21" idx="0"/>
            <a:endCxn id="28" idx="2"/>
          </p:cNvCxnSpPr>
          <p:nvPr/>
        </p:nvCxnSpPr>
        <p:spPr>
          <a:xfrm flipV="1">
            <a:off x="7228976" y="2374972"/>
            <a:ext cx="155422" cy="1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266702" y="2981325"/>
            <a:ext cx="9050164" cy="23731"/>
          </a:xfrm>
          <a:prstGeom prst="line">
            <a:avLst/>
          </a:prstGeom>
          <a:solidFill>
            <a:schemeClr val="bg1"/>
          </a:solid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14" name="Elbow Connector 113"/>
          <p:cNvCxnSpPr>
            <a:cxnSpLocks/>
            <a:stCxn id="36" idx="0"/>
            <a:endCxn id="6" idx="1"/>
          </p:cNvCxnSpPr>
          <p:nvPr/>
        </p:nvCxnSpPr>
        <p:spPr>
          <a:xfrm rot="5400000" flipH="1" flipV="1">
            <a:off x="439024" y="2576019"/>
            <a:ext cx="809064" cy="2611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42147" y="3818527"/>
            <a:ext cx="4972835" cy="679872"/>
            <a:chOff x="1133966" y="1848207"/>
            <a:chExt cx="5806057" cy="793788"/>
          </a:xfrm>
        </p:grpSpPr>
        <p:sp>
          <p:nvSpPr>
            <p:cNvPr id="120" name="Rectangle 119"/>
            <p:cNvSpPr/>
            <p:nvPr/>
          </p:nvSpPr>
          <p:spPr bwMode="gray">
            <a:xfrm>
              <a:off x="1133966" y="1848207"/>
              <a:ext cx="5806057" cy="793788"/>
            </a:xfrm>
            <a:prstGeom prst="rect">
              <a:avLst/>
            </a:prstGeom>
            <a:solidFill>
              <a:schemeClr val="accent1">
                <a:lumMod val="40000"/>
                <a:lumOff val="60000"/>
              </a:schemeClr>
            </a:solidFill>
            <a:ln w="1905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GB" sz="1400" err="1">
                <a:solidFill>
                  <a:schemeClr val="tx1"/>
                </a:solidFill>
              </a:endParaRPr>
            </a:p>
          </p:txBody>
        </p:sp>
        <p:sp>
          <p:nvSpPr>
            <p:cNvPr id="121" name="Rectangle 120"/>
            <p:cNvSpPr/>
            <p:nvPr/>
          </p:nvSpPr>
          <p:spPr bwMode="gray">
            <a:xfrm>
              <a:off x="2783988"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Pre-Processing</a:t>
              </a:r>
            </a:p>
          </p:txBody>
        </p:sp>
        <p:sp>
          <p:nvSpPr>
            <p:cNvPr id="122" name="Rectangle 121"/>
            <p:cNvSpPr/>
            <p:nvPr/>
          </p:nvSpPr>
          <p:spPr bwMode="gray">
            <a:xfrm>
              <a:off x="4240438"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Model training</a:t>
              </a:r>
            </a:p>
          </p:txBody>
        </p:sp>
        <p:sp>
          <p:nvSpPr>
            <p:cNvPr id="123" name="Rectangle 122"/>
            <p:cNvSpPr/>
            <p:nvPr/>
          </p:nvSpPr>
          <p:spPr bwMode="gray">
            <a:xfrm>
              <a:off x="5658696"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Model evaluation</a:t>
              </a:r>
            </a:p>
          </p:txBody>
        </p:sp>
        <p:sp>
          <p:nvSpPr>
            <p:cNvPr id="124" name="TextBox 123"/>
            <p:cNvSpPr txBox="1"/>
            <p:nvPr/>
          </p:nvSpPr>
          <p:spPr>
            <a:xfrm>
              <a:off x="1226109" y="1872301"/>
              <a:ext cx="3571414" cy="170804"/>
            </a:xfrm>
            <a:prstGeom prst="rect">
              <a:avLst/>
            </a:prstGeom>
            <a:noFill/>
          </p:spPr>
          <p:txBody>
            <a:bodyPr vert="horz" wrap="square" lIns="0" tIns="0" rIns="0" bIns="0" rtlCol="0" anchor="t">
              <a:noAutofit/>
            </a:bodyPr>
            <a:lstStyle/>
            <a:p>
              <a:r>
                <a:rPr lang="en-GB" sz="1400"/>
                <a:t>Automated ML pipeline (experiment)</a:t>
              </a:r>
            </a:p>
          </p:txBody>
        </p:sp>
        <p:cxnSp>
          <p:nvCxnSpPr>
            <p:cNvPr id="125" name="Straight Arrow Connector 124"/>
            <p:cNvCxnSpPr>
              <a:stCxn id="129" idx="3"/>
              <a:endCxn id="121" idx="1"/>
            </p:cNvCxnSpPr>
            <p:nvPr/>
          </p:nvCxnSpPr>
          <p:spPr>
            <a:xfrm>
              <a:off x="2448768" y="2337521"/>
              <a:ext cx="335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1" idx="3"/>
              <a:endCxn id="122" idx="1"/>
            </p:cNvCxnSpPr>
            <p:nvPr/>
          </p:nvCxnSpPr>
          <p:spPr>
            <a:xfrm>
              <a:off x="3956253" y="2337521"/>
              <a:ext cx="2841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22" idx="3"/>
              <a:endCxn id="123" idx="1"/>
            </p:cNvCxnSpPr>
            <p:nvPr/>
          </p:nvCxnSpPr>
          <p:spPr>
            <a:xfrm>
              <a:off x="5412703" y="2337521"/>
              <a:ext cx="2459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4"/>
            <p:cNvGrpSpPr>
              <a:grpSpLocks noChangeAspect="1"/>
            </p:cNvGrpSpPr>
            <p:nvPr>
              <p:custDataLst>
                <p:tags r:id="rId38"/>
              </p:custDataLst>
            </p:nvPr>
          </p:nvGrpSpPr>
          <p:grpSpPr bwMode="auto">
            <a:xfrm>
              <a:off x="6634456" y="1876347"/>
              <a:ext cx="206375" cy="206375"/>
              <a:chOff x="800" y="800"/>
              <a:chExt cx="560" cy="560"/>
            </a:xfrm>
          </p:grpSpPr>
          <p:sp>
            <p:nvSpPr>
              <p:cNvPr id="130" name="AutoShape 3"/>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Freeform 5"/>
              <p:cNvSpPr>
                <a:spLocks noEditPoints="1"/>
              </p:cNvSpPr>
              <p:nvPr/>
            </p:nvSpPr>
            <p:spPr bwMode="auto">
              <a:xfrm>
                <a:off x="1078" y="821"/>
                <a:ext cx="233" cy="228"/>
              </a:xfrm>
              <a:custGeom>
                <a:avLst/>
                <a:gdLst>
                  <a:gd name="T0" fmla="*/ 2176 w 3030"/>
                  <a:gd name="T1" fmla="*/ 1982 h 2958"/>
                  <a:gd name="T2" fmla="*/ 2360 w 3030"/>
                  <a:gd name="T3" fmla="*/ 1822 h 2958"/>
                  <a:gd name="T4" fmla="*/ 2763 w 3030"/>
                  <a:gd name="T5" fmla="*/ 1635 h 2958"/>
                  <a:gd name="T6" fmla="*/ 2419 w 3030"/>
                  <a:gd name="T7" fmla="*/ 1357 h 2958"/>
                  <a:gd name="T8" fmla="*/ 2314 w 3030"/>
                  <a:gd name="T9" fmla="*/ 1252 h 2958"/>
                  <a:gd name="T10" fmla="*/ 2238 w 3030"/>
                  <a:gd name="T11" fmla="*/ 1070 h 2958"/>
                  <a:gd name="T12" fmla="*/ 2234 w 3030"/>
                  <a:gd name="T13" fmla="*/ 918 h 2958"/>
                  <a:gd name="T14" fmla="*/ 2274 w 3030"/>
                  <a:gd name="T15" fmla="*/ 477 h 2958"/>
                  <a:gd name="T16" fmla="*/ 1860 w 3030"/>
                  <a:gd name="T17" fmla="*/ 635 h 2958"/>
                  <a:gd name="T18" fmla="*/ 1620 w 3030"/>
                  <a:gd name="T19" fmla="*/ 655 h 2958"/>
                  <a:gd name="T20" fmla="*/ 1389 w 3030"/>
                  <a:gd name="T21" fmla="*/ 575 h 2958"/>
                  <a:gd name="T22" fmla="*/ 1025 w 3030"/>
                  <a:gd name="T23" fmla="*/ 320 h 2958"/>
                  <a:gd name="T24" fmla="*/ 958 w 3030"/>
                  <a:gd name="T25" fmla="*/ 758 h 2958"/>
                  <a:gd name="T26" fmla="*/ 854 w 3030"/>
                  <a:gd name="T27" fmla="*/ 977 h 2958"/>
                  <a:gd name="T28" fmla="*/ 670 w 3030"/>
                  <a:gd name="T29" fmla="*/ 1137 h 2958"/>
                  <a:gd name="T30" fmla="*/ 268 w 3030"/>
                  <a:gd name="T31" fmla="*/ 1323 h 2958"/>
                  <a:gd name="T32" fmla="*/ 613 w 3030"/>
                  <a:gd name="T33" fmla="*/ 1602 h 2958"/>
                  <a:gd name="T34" fmla="*/ 749 w 3030"/>
                  <a:gd name="T35" fmla="*/ 1800 h 2958"/>
                  <a:gd name="T36" fmla="*/ 796 w 3030"/>
                  <a:gd name="T37" fmla="*/ 2040 h 2958"/>
                  <a:gd name="T38" fmla="*/ 756 w 3030"/>
                  <a:gd name="T39" fmla="*/ 2482 h 2958"/>
                  <a:gd name="T40" fmla="*/ 1170 w 3030"/>
                  <a:gd name="T41" fmla="*/ 2323 h 2958"/>
                  <a:gd name="T42" fmla="*/ 1409 w 3030"/>
                  <a:gd name="T43" fmla="*/ 2303 h 2958"/>
                  <a:gd name="T44" fmla="*/ 1641 w 3030"/>
                  <a:gd name="T45" fmla="*/ 2383 h 2958"/>
                  <a:gd name="T46" fmla="*/ 2005 w 3030"/>
                  <a:gd name="T47" fmla="*/ 2638 h 2958"/>
                  <a:gd name="T48" fmla="*/ 2073 w 3030"/>
                  <a:gd name="T49" fmla="*/ 2199 h 2958"/>
                  <a:gd name="T50" fmla="*/ 2324 w 3030"/>
                  <a:gd name="T51" fmla="*/ 2194 h 2958"/>
                  <a:gd name="T52" fmla="*/ 2238 w 3030"/>
                  <a:gd name="T53" fmla="*/ 2804 h 2958"/>
                  <a:gd name="T54" fmla="*/ 1961 w 3030"/>
                  <a:gd name="T55" fmla="*/ 2920 h 2958"/>
                  <a:gd name="T56" fmla="*/ 1461 w 3030"/>
                  <a:gd name="T57" fmla="*/ 2557 h 2958"/>
                  <a:gd name="T58" fmla="*/ 1300 w 3030"/>
                  <a:gd name="T59" fmla="*/ 2537 h 2958"/>
                  <a:gd name="T60" fmla="*/ 729 w 3030"/>
                  <a:gd name="T61" fmla="*/ 2767 h 2958"/>
                  <a:gd name="T62" fmla="*/ 490 w 3030"/>
                  <a:gd name="T63" fmla="*/ 2587 h 2958"/>
                  <a:gd name="T64" fmla="*/ 554 w 3030"/>
                  <a:gd name="T65" fmla="*/ 1972 h 2958"/>
                  <a:gd name="T66" fmla="*/ 491 w 3030"/>
                  <a:gd name="T67" fmla="*/ 1823 h 2958"/>
                  <a:gd name="T68" fmla="*/ 6 w 3030"/>
                  <a:gd name="T69" fmla="*/ 1443 h 2958"/>
                  <a:gd name="T70" fmla="*/ 43 w 3030"/>
                  <a:gd name="T71" fmla="*/ 1145 h 2958"/>
                  <a:gd name="T72" fmla="*/ 608 w 3030"/>
                  <a:gd name="T73" fmla="*/ 893 h 2958"/>
                  <a:gd name="T74" fmla="*/ 706 w 3030"/>
                  <a:gd name="T75" fmla="*/ 764 h 2958"/>
                  <a:gd name="T76" fmla="*/ 794 w 3030"/>
                  <a:gd name="T77" fmla="*/ 154 h 2958"/>
                  <a:gd name="T78" fmla="*/ 1069 w 3030"/>
                  <a:gd name="T79" fmla="*/ 37 h 2958"/>
                  <a:gd name="T80" fmla="*/ 1569 w 3030"/>
                  <a:gd name="T81" fmla="*/ 402 h 2958"/>
                  <a:gd name="T82" fmla="*/ 1730 w 3030"/>
                  <a:gd name="T83" fmla="*/ 422 h 2958"/>
                  <a:gd name="T84" fmla="*/ 2301 w 3030"/>
                  <a:gd name="T85" fmla="*/ 192 h 2958"/>
                  <a:gd name="T86" fmla="*/ 2540 w 3030"/>
                  <a:gd name="T87" fmla="*/ 372 h 2958"/>
                  <a:gd name="T88" fmla="*/ 2476 w 3030"/>
                  <a:gd name="T89" fmla="*/ 987 h 2958"/>
                  <a:gd name="T90" fmla="*/ 2539 w 3030"/>
                  <a:gd name="T91" fmla="*/ 1135 h 2958"/>
                  <a:gd name="T92" fmla="*/ 3024 w 3030"/>
                  <a:gd name="T93" fmla="*/ 1515 h 2958"/>
                  <a:gd name="T94" fmla="*/ 2988 w 3030"/>
                  <a:gd name="T95" fmla="*/ 1813 h 2958"/>
                  <a:gd name="T96" fmla="*/ 2423 w 3030"/>
                  <a:gd name="T97" fmla="*/ 2065 h 2958"/>
                  <a:gd name="T98" fmla="*/ 2324 w 3030"/>
                  <a:gd name="T99" fmla="*/ 2194 h 2958"/>
                  <a:gd name="T100" fmla="*/ 1958 w 3030"/>
                  <a:gd name="T101" fmla="*/ 1037 h 2958"/>
                  <a:gd name="T102" fmla="*/ 1958 w 3030"/>
                  <a:gd name="T103" fmla="*/ 1922 h 2958"/>
                  <a:gd name="T104" fmla="*/ 1073 w 3030"/>
                  <a:gd name="T105" fmla="*/ 1922 h 2958"/>
                  <a:gd name="T106" fmla="*/ 1073 w 3030"/>
                  <a:gd name="T107" fmla="*/ 1037 h 2958"/>
                  <a:gd name="T108" fmla="*/ 1780 w 3030"/>
                  <a:gd name="T109" fmla="*/ 1214 h 2958"/>
                  <a:gd name="T110" fmla="*/ 1250 w 3030"/>
                  <a:gd name="T111" fmla="*/ 1214 h 2958"/>
                  <a:gd name="T112" fmla="*/ 1250 w 3030"/>
                  <a:gd name="T113" fmla="*/ 1744 h 2958"/>
                  <a:gd name="T114" fmla="*/ 1780 w 3030"/>
                  <a:gd name="T115" fmla="*/ 1744 h 2958"/>
                  <a:gd name="T116" fmla="*/ 1780 w 3030"/>
                  <a:gd name="T117" fmla="*/ 1214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30" h="2958">
                    <a:moveTo>
                      <a:pt x="2113" y="2055"/>
                    </a:moveTo>
                    <a:cubicBezTo>
                      <a:pt x="2135" y="2033"/>
                      <a:pt x="2156" y="2008"/>
                      <a:pt x="2176" y="1982"/>
                    </a:cubicBezTo>
                    <a:cubicBezTo>
                      <a:pt x="2195" y="1955"/>
                      <a:pt x="2214" y="1929"/>
                      <a:pt x="2231" y="1900"/>
                    </a:cubicBezTo>
                    <a:cubicBezTo>
                      <a:pt x="2258" y="1855"/>
                      <a:pt x="2310" y="1828"/>
                      <a:pt x="2360" y="1822"/>
                    </a:cubicBezTo>
                    <a:lnTo>
                      <a:pt x="2735" y="1773"/>
                    </a:lnTo>
                    <a:cubicBezTo>
                      <a:pt x="2749" y="1770"/>
                      <a:pt x="2760" y="1653"/>
                      <a:pt x="2763" y="1635"/>
                    </a:cubicBezTo>
                    <a:cubicBezTo>
                      <a:pt x="2765" y="1619"/>
                      <a:pt x="2778" y="1504"/>
                      <a:pt x="2774" y="1498"/>
                    </a:cubicBezTo>
                    <a:cubicBezTo>
                      <a:pt x="2771" y="1493"/>
                      <a:pt x="2453" y="1370"/>
                      <a:pt x="2419" y="1357"/>
                    </a:cubicBezTo>
                    <a:cubicBezTo>
                      <a:pt x="2401" y="1350"/>
                      <a:pt x="2385" y="1340"/>
                      <a:pt x="2370" y="1329"/>
                    </a:cubicBezTo>
                    <a:cubicBezTo>
                      <a:pt x="2355" y="1329"/>
                      <a:pt x="2319" y="1273"/>
                      <a:pt x="2314" y="1252"/>
                    </a:cubicBezTo>
                    <a:cubicBezTo>
                      <a:pt x="2304" y="1219"/>
                      <a:pt x="2294" y="1188"/>
                      <a:pt x="2281" y="1158"/>
                    </a:cubicBezTo>
                    <a:cubicBezTo>
                      <a:pt x="2268" y="1128"/>
                      <a:pt x="2254" y="1098"/>
                      <a:pt x="2238" y="1070"/>
                    </a:cubicBezTo>
                    <a:cubicBezTo>
                      <a:pt x="2223" y="1043"/>
                      <a:pt x="2218" y="1010"/>
                      <a:pt x="2220" y="979"/>
                    </a:cubicBezTo>
                    <a:cubicBezTo>
                      <a:pt x="2221" y="963"/>
                      <a:pt x="2234" y="922"/>
                      <a:pt x="2234" y="918"/>
                    </a:cubicBezTo>
                    <a:cubicBezTo>
                      <a:pt x="2249" y="884"/>
                      <a:pt x="2381" y="570"/>
                      <a:pt x="2380" y="564"/>
                    </a:cubicBezTo>
                    <a:cubicBezTo>
                      <a:pt x="2378" y="558"/>
                      <a:pt x="2286" y="485"/>
                      <a:pt x="2274" y="477"/>
                    </a:cubicBezTo>
                    <a:cubicBezTo>
                      <a:pt x="2238" y="449"/>
                      <a:pt x="2201" y="424"/>
                      <a:pt x="2165" y="400"/>
                    </a:cubicBezTo>
                    <a:cubicBezTo>
                      <a:pt x="2154" y="393"/>
                      <a:pt x="1891" y="612"/>
                      <a:pt x="1860" y="635"/>
                    </a:cubicBezTo>
                    <a:cubicBezTo>
                      <a:pt x="1823" y="667"/>
                      <a:pt x="1765" y="685"/>
                      <a:pt x="1718" y="674"/>
                    </a:cubicBezTo>
                    <a:cubicBezTo>
                      <a:pt x="1685" y="665"/>
                      <a:pt x="1653" y="659"/>
                      <a:pt x="1620" y="655"/>
                    </a:cubicBezTo>
                    <a:cubicBezTo>
                      <a:pt x="1588" y="652"/>
                      <a:pt x="1555" y="649"/>
                      <a:pt x="1523" y="649"/>
                    </a:cubicBezTo>
                    <a:cubicBezTo>
                      <a:pt x="1464" y="642"/>
                      <a:pt x="1425" y="623"/>
                      <a:pt x="1389" y="575"/>
                    </a:cubicBezTo>
                    <a:cubicBezTo>
                      <a:pt x="1338" y="509"/>
                      <a:pt x="1141" y="247"/>
                      <a:pt x="1150" y="274"/>
                    </a:cubicBezTo>
                    <a:cubicBezTo>
                      <a:pt x="1104" y="289"/>
                      <a:pt x="1063" y="305"/>
                      <a:pt x="1025" y="320"/>
                    </a:cubicBezTo>
                    <a:cubicBezTo>
                      <a:pt x="988" y="337"/>
                      <a:pt x="948" y="355"/>
                      <a:pt x="905" y="377"/>
                    </a:cubicBezTo>
                    <a:cubicBezTo>
                      <a:pt x="894" y="383"/>
                      <a:pt x="951" y="720"/>
                      <a:pt x="958" y="758"/>
                    </a:cubicBezTo>
                    <a:cubicBezTo>
                      <a:pt x="965" y="808"/>
                      <a:pt x="954" y="865"/>
                      <a:pt x="918" y="903"/>
                    </a:cubicBezTo>
                    <a:cubicBezTo>
                      <a:pt x="895" y="925"/>
                      <a:pt x="874" y="950"/>
                      <a:pt x="854" y="977"/>
                    </a:cubicBezTo>
                    <a:cubicBezTo>
                      <a:pt x="835" y="1003"/>
                      <a:pt x="816" y="1029"/>
                      <a:pt x="799" y="1058"/>
                    </a:cubicBezTo>
                    <a:cubicBezTo>
                      <a:pt x="774" y="1102"/>
                      <a:pt x="719" y="1130"/>
                      <a:pt x="670" y="1137"/>
                    </a:cubicBezTo>
                    <a:lnTo>
                      <a:pt x="295" y="1185"/>
                    </a:lnTo>
                    <a:cubicBezTo>
                      <a:pt x="281" y="1188"/>
                      <a:pt x="270" y="1305"/>
                      <a:pt x="268" y="1323"/>
                    </a:cubicBezTo>
                    <a:cubicBezTo>
                      <a:pt x="265" y="1340"/>
                      <a:pt x="248" y="1458"/>
                      <a:pt x="261" y="1464"/>
                    </a:cubicBezTo>
                    <a:lnTo>
                      <a:pt x="613" y="1602"/>
                    </a:lnTo>
                    <a:cubicBezTo>
                      <a:pt x="660" y="1620"/>
                      <a:pt x="703" y="1655"/>
                      <a:pt x="716" y="1707"/>
                    </a:cubicBezTo>
                    <a:cubicBezTo>
                      <a:pt x="720" y="1719"/>
                      <a:pt x="749" y="1798"/>
                      <a:pt x="749" y="1800"/>
                    </a:cubicBezTo>
                    <a:cubicBezTo>
                      <a:pt x="774" y="1859"/>
                      <a:pt x="815" y="1912"/>
                      <a:pt x="810" y="1979"/>
                    </a:cubicBezTo>
                    <a:cubicBezTo>
                      <a:pt x="809" y="1999"/>
                      <a:pt x="804" y="2020"/>
                      <a:pt x="796" y="2040"/>
                    </a:cubicBezTo>
                    <a:cubicBezTo>
                      <a:pt x="781" y="2075"/>
                      <a:pt x="644" y="2389"/>
                      <a:pt x="654" y="2398"/>
                    </a:cubicBezTo>
                    <a:cubicBezTo>
                      <a:pt x="689" y="2429"/>
                      <a:pt x="723" y="2457"/>
                      <a:pt x="756" y="2482"/>
                    </a:cubicBezTo>
                    <a:cubicBezTo>
                      <a:pt x="793" y="2509"/>
                      <a:pt x="829" y="2534"/>
                      <a:pt x="865" y="2558"/>
                    </a:cubicBezTo>
                    <a:cubicBezTo>
                      <a:pt x="876" y="2565"/>
                      <a:pt x="1139" y="2347"/>
                      <a:pt x="1170" y="2323"/>
                    </a:cubicBezTo>
                    <a:cubicBezTo>
                      <a:pt x="1209" y="2292"/>
                      <a:pt x="1264" y="2273"/>
                      <a:pt x="1313" y="2284"/>
                    </a:cubicBezTo>
                    <a:cubicBezTo>
                      <a:pt x="1345" y="2293"/>
                      <a:pt x="1378" y="2299"/>
                      <a:pt x="1409" y="2303"/>
                    </a:cubicBezTo>
                    <a:cubicBezTo>
                      <a:pt x="1443" y="2307"/>
                      <a:pt x="1475" y="2309"/>
                      <a:pt x="1508" y="2309"/>
                    </a:cubicBezTo>
                    <a:cubicBezTo>
                      <a:pt x="1560" y="2310"/>
                      <a:pt x="1610" y="2342"/>
                      <a:pt x="1641" y="2383"/>
                    </a:cubicBezTo>
                    <a:cubicBezTo>
                      <a:pt x="1664" y="2412"/>
                      <a:pt x="1869" y="2683"/>
                      <a:pt x="1875" y="2685"/>
                    </a:cubicBezTo>
                    <a:cubicBezTo>
                      <a:pt x="1874" y="2690"/>
                      <a:pt x="1990" y="2644"/>
                      <a:pt x="2005" y="2638"/>
                    </a:cubicBezTo>
                    <a:cubicBezTo>
                      <a:pt x="2020" y="2632"/>
                      <a:pt x="2125" y="2585"/>
                      <a:pt x="2129" y="2578"/>
                    </a:cubicBezTo>
                    <a:cubicBezTo>
                      <a:pt x="2131" y="2574"/>
                      <a:pt x="2078" y="2235"/>
                      <a:pt x="2073" y="2199"/>
                    </a:cubicBezTo>
                    <a:cubicBezTo>
                      <a:pt x="2065" y="2150"/>
                      <a:pt x="2078" y="2093"/>
                      <a:pt x="2113" y="2055"/>
                    </a:cubicBezTo>
                    <a:close/>
                    <a:moveTo>
                      <a:pt x="2324" y="2194"/>
                    </a:moveTo>
                    <a:lnTo>
                      <a:pt x="2376" y="2535"/>
                    </a:lnTo>
                    <a:cubicBezTo>
                      <a:pt x="2393" y="2647"/>
                      <a:pt x="2336" y="2753"/>
                      <a:pt x="2238" y="2804"/>
                    </a:cubicBezTo>
                    <a:cubicBezTo>
                      <a:pt x="2193" y="2827"/>
                      <a:pt x="2149" y="2848"/>
                      <a:pt x="2101" y="2868"/>
                    </a:cubicBezTo>
                    <a:cubicBezTo>
                      <a:pt x="2053" y="2888"/>
                      <a:pt x="2006" y="2905"/>
                      <a:pt x="1961" y="2920"/>
                    </a:cubicBezTo>
                    <a:cubicBezTo>
                      <a:pt x="1855" y="2958"/>
                      <a:pt x="1741" y="2923"/>
                      <a:pt x="1673" y="2834"/>
                    </a:cubicBezTo>
                    <a:lnTo>
                      <a:pt x="1461" y="2557"/>
                    </a:lnTo>
                    <a:cubicBezTo>
                      <a:pt x="1434" y="2555"/>
                      <a:pt x="1405" y="2553"/>
                      <a:pt x="1378" y="2550"/>
                    </a:cubicBezTo>
                    <a:cubicBezTo>
                      <a:pt x="1351" y="2547"/>
                      <a:pt x="1326" y="2542"/>
                      <a:pt x="1300" y="2537"/>
                    </a:cubicBezTo>
                    <a:lnTo>
                      <a:pt x="1030" y="2753"/>
                    </a:lnTo>
                    <a:cubicBezTo>
                      <a:pt x="943" y="2823"/>
                      <a:pt x="823" y="2828"/>
                      <a:pt x="729" y="2767"/>
                    </a:cubicBezTo>
                    <a:cubicBezTo>
                      <a:pt x="684" y="2738"/>
                      <a:pt x="644" y="2709"/>
                      <a:pt x="606" y="2682"/>
                    </a:cubicBezTo>
                    <a:cubicBezTo>
                      <a:pt x="565" y="2650"/>
                      <a:pt x="528" y="2619"/>
                      <a:pt x="490" y="2587"/>
                    </a:cubicBezTo>
                    <a:cubicBezTo>
                      <a:pt x="405" y="2513"/>
                      <a:pt x="378" y="2397"/>
                      <a:pt x="421" y="2293"/>
                    </a:cubicBezTo>
                    <a:lnTo>
                      <a:pt x="554" y="1972"/>
                    </a:lnTo>
                    <a:cubicBezTo>
                      <a:pt x="541" y="1947"/>
                      <a:pt x="530" y="1922"/>
                      <a:pt x="519" y="1895"/>
                    </a:cubicBezTo>
                    <a:cubicBezTo>
                      <a:pt x="518" y="1897"/>
                      <a:pt x="493" y="1829"/>
                      <a:pt x="491" y="1823"/>
                    </a:cubicBezTo>
                    <a:lnTo>
                      <a:pt x="170" y="1697"/>
                    </a:lnTo>
                    <a:cubicBezTo>
                      <a:pt x="65" y="1655"/>
                      <a:pt x="0" y="1554"/>
                      <a:pt x="6" y="1443"/>
                    </a:cubicBezTo>
                    <a:cubicBezTo>
                      <a:pt x="9" y="1389"/>
                      <a:pt x="14" y="1339"/>
                      <a:pt x="19" y="1293"/>
                    </a:cubicBezTo>
                    <a:cubicBezTo>
                      <a:pt x="25" y="1244"/>
                      <a:pt x="34" y="1195"/>
                      <a:pt x="43" y="1145"/>
                    </a:cubicBezTo>
                    <a:cubicBezTo>
                      <a:pt x="65" y="1035"/>
                      <a:pt x="153" y="953"/>
                      <a:pt x="263" y="939"/>
                    </a:cubicBezTo>
                    <a:lnTo>
                      <a:pt x="608" y="893"/>
                    </a:lnTo>
                    <a:cubicBezTo>
                      <a:pt x="623" y="870"/>
                      <a:pt x="639" y="848"/>
                      <a:pt x="656" y="825"/>
                    </a:cubicBezTo>
                    <a:cubicBezTo>
                      <a:pt x="671" y="804"/>
                      <a:pt x="689" y="784"/>
                      <a:pt x="706" y="764"/>
                    </a:cubicBezTo>
                    <a:lnTo>
                      <a:pt x="654" y="423"/>
                    </a:lnTo>
                    <a:cubicBezTo>
                      <a:pt x="638" y="312"/>
                      <a:pt x="694" y="204"/>
                      <a:pt x="794" y="154"/>
                    </a:cubicBezTo>
                    <a:cubicBezTo>
                      <a:pt x="838" y="132"/>
                      <a:pt x="881" y="110"/>
                      <a:pt x="929" y="90"/>
                    </a:cubicBezTo>
                    <a:cubicBezTo>
                      <a:pt x="945" y="84"/>
                      <a:pt x="1060" y="37"/>
                      <a:pt x="1069" y="37"/>
                    </a:cubicBezTo>
                    <a:cubicBezTo>
                      <a:pt x="1175" y="0"/>
                      <a:pt x="1289" y="35"/>
                      <a:pt x="1358" y="124"/>
                    </a:cubicBezTo>
                    <a:lnTo>
                      <a:pt x="1569" y="402"/>
                    </a:lnTo>
                    <a:cubicBezTo>
                      <a:pt x="1596" y="403"/>
                      <a:pt x="1625" y="405"/>
                      <a:pt x="1651" y="408"/>
                    </a:cubicBezTo>
                    <a:cubicBezTo>
                      <a:pt x="1679" y="412"/>
                      <a:pt x="1704" y="417"/>
                      <a:pt x="1730" y="422"/>
                    </a:cubicBezTo>
                    <a:lnTo>
                      <a:pt x="2000" y="205"/>
                    </a:lnTo>
                    <a:cubicBezTo>
                      <a:pt x="2088" y="135"/>
                      <a:pt x="2208" y="130"/>
                      <a:pt x="2301" y="192"/>
                    </a:cubicBezTo>
                    <a:cubicBezTo>
                      <a:pt x="2346" y="220"/>
                      <a:pt x="2386" y="249"/>
                      <a:pt x="2424" y="277"/>
                    </a:cubicBezTo>
                    <a:cubicBezTo>
                      <a:pt x="2465" y="308"/>
                      <a:pt x="2503" y="339"/>
                      <a:pt x="2540" y="372"/>
                    </a:cubicBezTo>
                    <a:cubicBezTo>
                      <a:pt x="2625" y="445"/>
                      <a:pt x="2653" y="562"/>
                      <a:pt x="2609" y="665"/>
                    </a:cubicBezTo>
                    <a:lnTo>
                      <a:pt x="2476" y="987"/>
                    </a:lnTo>
                    <a:cubicBezTo>
                      <a:pt x="2489" y="1012"/>
                      <a:pt x="2500" y="1037"/>
                      <a:pt x="2511" y="1063"/>
                    </a:cubicBezTo>
                    <a:cubicBezTo>
                      <a:pt x="2521" y="1087"/>
                      <a:pt x="2531" y="1112"/>
                      <a:pt x="2539" y="1135"/>
                    </a:cubicBezTo>
                    <a:lnTo>
                      <a:pt x="2860" y="1262"/>
                    </a:lnTo>
                    <a:cubicBezTo>
                      <a:pt x="2965" y="1303"/>
                      <a:pt x="3030" y="1404"/>
                      <a:pt x="3024" y="1515"/>
                    </a:cubicBezTo>
                    <a:cubicBezTo>
                      <a:pt x="3021" y="1569"/>
                      <a:pt x="3016" y="1619"/>
                      <a:pt x="3011" y="1665"/>
                    </a:cubicBezTo>
                    <a:cubicBezTo>
                      <a:pt x="3005" y="1714"/>
                      <a:pt x="2996" y="1763"/>
                      <a:pt x="2988" y="1813"/>
                    </a:cubicBezTo>
                    <a:cubicBezTo>
                      <a:pt x="2965" y="1923"/>
                      <a:pt x="2878" y="2005"/>
                      <a:pt x="2768" y="2019"/>
                    </a:cubicBezTo>
                    <a:lnTo>
                      <a:pt x="2423" y="2065"/>
                    </a:lnTo>
                    <a:cubicBezTo>
                      <a:pt x="2408" y="2088"/>
                      <a:pt x="2391" y="2110"/>
                      <a:pt x="2374" y="2133"/>
                    </a:cubicBezTo>
                    <a:cubicBezTo>
                      <a:pt x="2359" y="2154"/>
                      <a:pt x="2341" y="2174"/>
                      <a:pt x="2324" y="2194"/>
                    </a:cubicBezTo>
                    <a:close/>
                    <a:moveTo>
                      <a:pt x="1515" y="854"/>
                    </a:moveTo>
                    <a:cubicBezTo>
                      <a:pt x="1688" y="854"/>
                      <a:pt x="1844" y="924"/>
                      <a:pt x="1958" y="1037"/>
                    </a:cubicBezTo>
                    <a:cubicBezTo>
                      <a:pt x="2070" y="1150"/>
                      <a:pt x="2140" y="1307"/>
                      <a:pt x="2140" y="1479"/>
                    </a:cubicBezTo>
                    <a:cubicBezTo>
                      <a:pt x="2140" y="1652"/>
                      <a:pt x="2070" y="1808"/>
                      <a:pt x="1958" y="1922"/>
                    </a:cubicBezTo>
                    <a:cubicBezTo>
                      <a:pt x="1844" y="2034"/>
                      <a:pt x="1688" y="2104"/>
                      <a:pt x="1515" y="2104"/>
                    </a:cubicBezTo>
                    <a:cubicBezTo>
                      <a:pt x="1343" y="2104"/>
                      <a:pt x="1186" y="2034"/>
                      <a:pt x="1073" y="1922"/>
                    </a:cubicBezTo>
                    <a:cubicBezTo>
                      <a:pt x="960" y="1808"/>
                      <a:pt x="890" y="1652"/>
                      <a:pt x="890" y="1479"/>
                    </a:cubicBezTo>
                    <a:cubicBezTo>
                      <a:pt x="890" y="1307"/>
                      <a:pt x="960" y="1150"/>
                      <a:pt x="1073" y="1037"/>
                    </a:cubicBezTo>
                    <a:cubicBezTo>
                      <a:pt x="1186" y="924"/>
                      <a:pt x="1343" y="854"/>
                      <a:pt x="1515" y="854"/>
                    </a:cubicBezTo>
                    <a:close/>
                    <a:moveTo>
                      <a:pt x="1780" y="1214"/>
                    </a:moveTo>
                    <a:cubicBezTo>
                      <a:pt x="1713" y="1147"/>
                      <a:pt x="1619" y="1104"/>
                      <a:pt x="1515" y="1104"/>
                    </a:cubicBezTo>
                    <a:cubicBezTo>
                      <a:pt x="1411" y="1104"/>
                      <a:pt x="1318" y="1147"/>
                      <a:pt x="1250" y="1214"/>
                    </a:cubicBezTo>
                    <a:cubicBezTo>
                      <a:pt x="1183" y="1282"/>
                      <a:pt x="1140" y="1375"/>
                      <a:pt x="1140" y="1479"/>
                    </a:cubicBezTo>
                    <a:cubicBezTo>
                      <a:pt x="1140" y="1583"/>
                      <a:pt x="1183" y="1677"/>
                      <a:pt x="1250" y="1744"/>
                    </a:cubicBezTo>
                    <a:cubicBezTo>
                      <a:pt x="1318" y="1812"/>
                      <a:pt x="1411" y="1854"/>
                      <a:pt x="1515" y="1854"/>
                    </a:cubicBezTo>
                    <a:cubicBezTo>
                      <a:pt x="1619" y="1854"/>
                      <a:pt x="1713" y="1812"/>
                      <a:pt x="1780" y="1744"/>
                    </a:cubicBezTo>
                    <a:cubicBezTo>
                      <a:pt x="1848" y="1677"/>
                      <a:pt x="1890" y="1583"/>
                      <a:pt x="1890" y="1479"/>
                    </a:cubicBezTo>
                    <a:cubicBezTo>
                      <a:pt x="1890" y="1375"/>
                      <a:pt x="1848" y="1282"/>
                      <a:pt x="1780" y="121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6"/>
              <p:cNvSpPr>
                <a:spLocks noEditPoints="1"/>
              </p:cNvSpPr>
              <p:nvPr/>
            </p:nvSpPr>
            <p:spPr bwMode="auto">
              <a:xfrm>
                <a:off x="840" y="970"/>
                <a:ext cx="362" cy="357"/>
              </a:xfrm>
              <a:custGeom>
                <a:avLst/>
                <a:gdLst>
                  <a:gd name="T0" fmla="*/ 3578 w 4700"/>
                  <a:gd name="T1" fmla="*/ 975 h 4643"/>
                  <a:gd name="T2" fmla="*/ 4391 w 4700"/>
                  <a:gd name="T3" fmla="*/ 1130 h 4643"/>
                  <a:gd name="T4" fmla="*/ 4110 w 4700"/>
                  <a:gd name="T5" fmla="*/ 1908 h 4643"/>
                  <a:gd name="T6" fmla="*/ 4524 w 4700"/>
                  <a:gd name="T7" fmla="*/ 2253 h 4643"/>
                  <a:gd name="T8" fmla="*/ 4624 w 4700"/>
                  <a:gd name="T9" fmla="*/ 2888 h 4643"/>
                  <a:gd name="T10" fmla="*/ 3905 w 4700"/>
                  <a:gd name="T11" fmla="*/ 3204 h 4643"/>
                  <a:gd name="T12" fmla="*/ 3980 w 4700"/>
                  <a:gd name="T13" fmla="*/ 3987 h 4643"/>
                  <a:gd name="T14" fmla="*/ 3376 w 4700"/>
                  <a:gd name="T15" fmla="*/ 4210 h 4643"/>
                  <a:gd name="T16" fmla="*/ 2954 w 4700"/>
                  <a:gd name="T17" fmla="*/ 3992 h 4643"/>
                  <a:gd name="T18" fmla="*/ 2510 w 4700"/>
                  <a:gd name="T19" fmla="*/ 4638 h 4643"/>
                  <a:gd name="T20" fmla="*/ 1904 w 4700"/>
                  <a:gd name="T21" fmla="*/ 4422 h 4643"/>
                  <a:gd name="T22" fmla="*/ 1648 w 4700"/>
                  <a:gd name="T23" fmla="*/ 3952 h 4643"/>
                  <a:gd name="T24" fmla="*/ 830 w 4700"/>
                  <a:gd name="T25" fmla="*/ 4083 h 4643"/>
                  <a:gd name="T26" fmla="*/ 828 w 4700"/>
                  <a:gd name="T27" fmla="*/ 3254 h 4643"/>
                  <a:gd name="T28" fmla="*/ 323 w 4700"/>
                  <a:gd name="T29" fmla="*/ 3079 h 4643"/>
                  <a:gd name="T30" fmla="*/ 11 w 4700"/>
                  <a:gd name="T31" fmla="*/ 2513 h 4643"/>
                  <a:gd name="T32" fmla="*/ 579 w 4700"/>
                  <a:gd name="T33" fmla="*/ 1973 h 4643"/>
                  <a:gd name="T34" fmla="*/ 238 w 4700"/>
                  <a:gd name="T35" fmla="*/ 1265 h 4643"/>
                  <a:gd name="T36" fmla="*/ 729 w 4700"/>
                  <a:gd name="T37" fmla="*/ 847 h 4643"/>
                  <a:gd name="T38" fmla="*/ 1264 w 4700"/>
                  <a:gd name="T39" fmla="*/ 858 h 4643"/>
                  <a:gd name="T40" fmla="*/ 1558 w 4700"/>
                  <a:gd name="T41" fmla="*/ 83 h 4643"/>
                  <a:gd name="T42" fmla="*/ 2036 w 4700"/>
                  <a:gd name="T43" fmla="*/ 143 h 4643"/>
                  <a:gd name="T44" fmla="*/ 2441 w 4700"/>
                  <a:gd name="T45" fmla="*/ 495 h 4643"/>
                  <a:gd name="T46" fmla="*/ 3164 w 4700"/>
                  <a:gd name="T47" fmla="*/ 90 h 4643"/>
                  <a:gd name="T48" fmla="*/ 3449 w 4700"/>
                  <a:gd name="T49" fmla="*/ 868 h 4643"/>
                  <a:gd name="T50" fmla="*/ 3199 w 4700"/>
                  <a:gd name="T51" fmla="*/ 867 h 4643"/>
                  <a:gd name="T52" fmla="*/ 3078 w 4700"/>
                  <a:gd name="T53" fmla="*/ 324 h 4643"/>
                  <a:gd name="T54" fmla="*/ 2631 w 4700"/>
                  <a:gd name="T55" fmla="*/ 659 h 4643"/>
                  <a:gd name="T56" fmla="*/ 2263 w 4700"/>
                  <a:gd name="T57" fmla="*/ 745 h 4643"/>
                  <a:gd name="T58" fmla="*/ 1793 w 4700"/>
                  <a:gd name="T59" fmla="*/ 269 h 4643"/>
                  <a:gd name="T60" fmla="*/ 1473 w 4700"/>
                  <a:gd name="T61" fmla="*/ 412 h 4643"/>
                  <a:gd name="T62" fmla="*/ 1359 w 4700"/>
                  <a:gd name="T63" fmla="*/ 1100 h 4643"/>
                  <a:gd name="T64" fmla="*/ 661 w 4700"/>
                  <a:gd name="T65" fmla="*/ 1087 h 4643"/>
                  <a:gd name="T66" fmla="*/ 461 w 4700"/>
                  <a:gd name="T67" fmla="*/ 1375 h 4643"/>
                  <a:gd name="T68" fmla="*/ 843 w 4700"/>
                  <a:gd name="T69" fmla="*/ 1927 h 4643"/>
                  <a:gd name="T70" fmla="*/ 691 w 4700"/>
                  <a:gd name="T71" fmla="*/ 2270 h 4643"/>
                  <a:gd name="T72" fmla="*/ 281 w 4700"/>
                  <a:gd name="T73" fmla="*/ 2648 h 4643"/>
                  <a:gd name="T74" fmla="*/ 793 w 4700"/>
                  <a:gd name="T75" fmla="*/ 2867 h 4643"/>
                  <a:gd name="T76" fmla="*/ 1050 w 4700"/>
                  <a:gd name="T77" fmla="*/ 3140 h 4643"/>
                  <a:gd name="T78" fmla="*/ 874 w 4700"/>
                  <a:gd name="T79" fmla="*/ 3787 h 4643"/>
                  <a:gd name="T80" fmla="*/ 1156 w 4700"/>
                  <a:gd name="T81" fmla="*/ 3993 h 4643"/>
                  <a:gd name="T82" fmla="*/ 1810 w 4700"/>
                  <a:gd name="T83" fmla="*/ 3749 h 4643"/>
                  <a:gd name="T84" fmla="*/ 2146 w 4700"/>
                  <a:gd name="T85" fmla="*/ 4362 h 4643"/>
                  <a:gd name="T86" fmla="*/ 2496 w 4700"/>
                  <a:gd name="T87" fmla="*/ 4389 h 4643"/>
                  <a:gd name="T88" fmla="*/ 2783 w 4700"/>
                  <a:gd name="T89" fmla="*/ 3784 h 4643"/>
                  <a:gd name="T90" fmla="*/ 2959 w 4700"/>
                  <a:gd name="T91" fmla="*/ 3722 h 4643"/>
                  <a:gd name="T92" fmla="*/ 3564 w 4700"/>
                  <a:gd name="T93" fmla="*/ 4008 h 4643"/>
                  <a:gd name="T94" fmla="*/ 3815 w 4700"/>
                  <a:gd name="T95" fmla="*/ 3767 h 4643"/>
                  <a:gd name="T96" fmla="*/ 3690 w 4700"/>
                  <a:gd name="T97" fmla="*/ 3078 h 4643"/>
                  <a:gd name="T98" fmla="*/ 4351 w 4700"/>
                  <a:gd name="T99" fmla="*/ 2852 h 4643"/>
                  <a:gd name="T100" fmla="*/ 4439 w 4700"/>
                  <a:gd name="T101" fmla="*/ 2514 h 4643"/>
                  <a:gd name="T102" fmla="*/ 3893 w 4700"/>
                  <a:gd name="T103" fmla="*/ 2127 h 4643"/>
                  <a:gd name="T104" fmla="*/ 3918 w 4700"/>
                  <a:gd name="T105" fmla="*/ 1748 h 4643"/>
                  <a:gd name="T106" fmla="*/ 4174 w 4700"/>
                  <a:gd name="T107" fmla="*/ 1254 h 4643"/>
                  <a:gd name="T108" fmla="*/ 3619 w 4700"/>
                  <a:gd name="T109" fmla="*/ 1224 h 4643"/>
                  <a:gd name="T110" fmla="*/ 2350 w 4700"/>
                  <a:gd name="T111" fmla="*/ 1419 h 4643"/>
                  <a:gd name="T112" fmla="*/ 1475 w 4700"/>
                  <a:gd name="T113" fmla="*/ 2294 h 4643"/>
                  <a:gd name="T114" fmla="*/ 1725 w 4700"/>
                  <a:gd name="T115" fmla="*/ 2294 h 4643"/>
                  <a:gd name="T116" fmla="*/ 2350 w 4700"/>
                  <a:gd name="T117" fmla="*/ 1669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00" h="4643">
                    <a:moveTo>
                      <a:pt x="3449" y="868"/>
                    </a:moveTo>
                    <a:cubicBezTo>
                      <a:pt x="3473" y="885"/>
                      <a:pt x="3494" y="903"/>
                      <a:pt x="3515" y="920"/>
                    </a:cubicBezTo>
                    <a:cubicBezTo>
                      <a:pt x="3535" y="938"/>
                      <a:pt x="3556" y="957"/>
                      <a:pt x="3578" y="975"/>
                    </a:cubicBezTo>
                    <a:lnTo>
                      <a:pt x="3988" y="864"/>
                    </a:lnTo>
                    <a:cubicBezTo>
                      <a:pt x="4106" y="832"/>
                      <a:pt x="4230" y="879"/>
                      <a:pt x="4298" y="980"/>
                    </a:cubicBezTo>
                    <a:cubicBezTo>
                      <a:pt x="4333" y="1033"/>
                      <a:pt x="4364" y="1082"/>
                      <a:pt x="4391" y="1130"/>
                    </a:cubicBezTo>
                    <a:cubicBezTo>
                      <a:pt x="4419" y="1179"/>
                      <a:pt x="4446" y="1230"/>
                      <a:pt x="4473" y="1285"/>
                    </a:cubicBezTo>
                    <a:cubicBezTo>
                      <a:pt x="4526" y="1398"/>
                      <a:pt x="4504" y="1527"/>
                      <a:pt x="4415" y="1613"/>
                    </a:cubicBezTo>
                    <a:lnTo>
                      <a:pt x="4110" y="1908"/>
                    </a:lnTo>
                    <a:cubicBezTo>
                      <a:pt x="4116" y="1937"/>
                      <a:pt x="4121" y="1964"/>
                      <a:pt x="4126" y="1992"/>
                    </a:cubicBezTo>
                    <a:cubicBezTo>
                      <a:pt x="4131" y="2019"/>
                      <a:pt x="4135" y="2047"/>
                      <a:pt x="4138" y="2075"/>
                    </a:cubicBezTo>
                    <a:lnTo>
                      <a:pt x="4524" y="2253"/>
                    </a:lnTo>
                    <a:cubicBezTo>
                      <a:pt x="4635" y="2304"/>
                      <a:pt x="4700" y="2420"/>
                      <a:pt x="4686" y="2542"/>
                    </a:cubicBezTo>
                    <a:cubicBezTo>
                      <a:pt x="4686" y="2542"/>
                      <a:pt x="4664" y="2702"/>
                      <a:pt x="4661" y="2715"/>
                    </a:cubicBezTo>
                    <a:cubicBezTo>
                      <a:pt x="4650" y="2777"/>
                      <a:pt x="4638" y="2834"/>
                      <a:pt x="4624" y="2888"/>
                    </a:cubicBezTo>
                    <a:cubicBezTo>
                      <a:pt x="4594" y="3007"/>
                      <a:pt x="4493" y="3092"/>
                      <a:pt x="4369" y="3100"/>
                    </a:cubicBezTo>
                    <a:lnTo>
                      <a:pt x="3945" y="3132"/>
                    </a:lnTo>
                    <a:cubicBezTo>
                      <a:pt x="3933" y="3155"/>
                      <a:pt x="3919" y="3179"/>
                      <a:pt x="3905" y="3204"/>
                    </a:cubicBezTo>
                    <a:cubicBezTo>
                      <a:pt x="3890" y="3229"/>
                      <a:pt x="3875" y="3253"/>
                      <a:pt x="3860" y="3275"/>
                    </a:cubicBezTo>
                    <a:lnTo>
                      <a:pt x="4041" y="3659"/>
                    </a:lnTo>
                    <a:cubicBezTo>
                      <a:pt x="4094" y="3772"/>
                      <a:pt x="4069" y="3902"/>
                      <a:pt x="3980" y="3987"/>
                    </a:cubicBezTo>
                    <a:cubicBezTo>
                      <a:pt x="3935" y="4029"/>
                      <a:pt x="3891" y="4068"/>
                      <a:pt x="3849" y="4103"/>
                    </a:cubicBezTo>
                    <a:cubicBezTo>
                      <a:pt x="3806" y="4138"/>
                      <a:pt x="3760" y="4174"/>
                      <a:pt x="3709" y="4210"/>
                    </a:cubicBezTo>
                    <a:cubicBezTo>
                      <a:pt x="3610" y="4282"/>
                      <a:pt x="3476" y="4282"/>
                      <a:pt x="3376" y="4210"/>
                    </a:cubicBezTo>
                    <a:lnTo>
                      <a:pt x="3378" y="4210"/>
                    </a:lnTo>
                    <a:lnTo>
                      <a:pt x="3033" y="3962"/>
                    </a:lnTo>
                    <a:lnTo>
                      <a:pt x="2954" y="3992"/>
                    </a:lnTo>
                    <a:cubicBezTo>
                      <a:pt x="2931" y="3999"/>
                      <a:pt x="2905" y="4008"/>
                      <a:pt x="2876" y="4017"/>
                    </a:cubicBezTo>
                    <a:lnTo>
                      <a:pt x="2768" y="4427"/>
                    </a:lnTo>
                    <a:cubicBezTo>
                      <a:pt x="2736" y="4547"/>
                      <a:pt x="2634" y="4630"/>
                      <a:pt x="2510" y="4638"/>
                    </a:cubicBezTo>
                    <a:cubicBezTo>
                      <a:pt x="2453" y="4642"/>
                      <a:pt x="2395" y="4643"/>
                      <a:pt x="2335" y="4643"/>
                    </a:cubicBezTo>
                    <a:cubicBezTo>
                      <a:pt x="2273" y="4642"/>
                      <a:pt x="2215" y="4640"/>
                      <a:pt x="2159" y="4635"/>
                    </a:cubicBezTo>
                    <a:cubicBezTo>
                      <a:pt x="2036" y="4627"/>
                      <a:pt x="1934" y="4540"/>
                      <a:pt x="1904" y="4422"/>
                    </a:cubicBezTo>
                    <a:lnTo>
                      <a:pt x="1800" y="4009"/>
                    </a:lnTo>
                    <a:cubicBezTo>
                      <a:pt x="1775" y="4000"/>
                      <a:pt x="1749" y="3992"/>
                      <a:pt x="1724" y="3983"/>
                    </a:cubicBezTo>
                    <a:cubicBezTo>
                      <a:pt x="1696" y="3972"/>
                      <a:pt x="1670" y="3962"/>
                      <a:pt x="1648" y="3952"/>
                    </a:cubicBezTo>
                    <a:lnTo>
                      <a:pt x="1300" y="4197"/>
                    </a:lnTo>
                    <a:cubicBezTo>
                      <a:pt x="1200" y="4268"/>
                      <a:pt x="1066" y="4267"/>
                      <a:pt x="969" y="4194"/>
                    </a:cubicBezTo>
                    <a:cubicBezTo>
                      <a:pt x="923" y="4160"/>
                      <a:pt x="876" y="4123"/>
                      <a:pt x="830" y="4083"/>
                    </a:cubicBezTo>
                    <a:cubicBezTo>
                      <a:pt x="783" y="4044"/>
                      <a:pt x="740" y="4004"/>
                      <a:pt x="699" y="3964"/>
                    </a:cubicBezTo>
                    <a:cubicBezTo>
                      <a:pt x="610" y="3878"/>
                      <a:pt x="588" y="3749"/>
                      <a:pt x="641" y="3638"/>
                    </a:cubicBezTo>
                    <a:lnTo>
                      <a:pt x="828" y="3254"/>
                    </a:lnTo>
                    <a:cubicBezTo>
                      <a:pt x="813" y="3232"/>
                      <a:pt x="799" y="3208"/>
                      <a:pt x="785" y="3185"/>
                    </a:cubicBezTo>
                    <a:cubicBezTo>
                      <a:pt x="771" y="3162"/>
                      <a:pt x="759" y="3138"/>
                      <a:pt x="746" y="3114"/>
                    </a:cubicBezTo>
                    <a:lnTo>
                      <a:pt x="323" y="3079"/>
                    </a:lnTo>
                    <a:cubicBezTo>
                      <a:pt x="200" y="3068"/>
                      <a:pt x="100" y="2982"/>
                      <a:pt x="71" y="2863"/>
                    </a:cubicBezTo>
                    <a:cubicBezTo>
                      <a:pt x="56" y="2803"/>
                      <a:pt x="44" y="2745"/>
                      <a:pt x="35" y="2688"/>
                    </a:cubicBezTo>
                    <a:cubicBezTo>
                      <a:pt x="25" y="2633"/>
                      <a:pt x="18" y="2574"/>
                      <a:pt x="11" y="2513"/>
                    </a:cubicBezTo>
                    <a:cubicBezTo>
                      <a:pt x="0" y="2390"/>
                      <a:pt x="66" y="2277"/>
                      <a:pt x="179" y="2227"/>
                    </a:cubicBezTo>
                    <a:lnTo>
                      <a:pt x="566" y="2053"/>
                    </a:lnTo>
                    <a:cubicBezTo>
                      <a:pt x="569" y="2028"/>
                      <a:pt x="574" y="2002"/>
                      <a:pt x="579" y="1973"/>
                    </a:cubicBezTo>
                    <a:cubicBezTo>
                      <a:pt x="584" y="1945"/>
                      <a:pt x="589" y="1919"/>
                      <a:pt x="595" y="1893"/>
                    </a:cubicBezTo>
                    <a:lnTo>
                      <a:pt x="293" y="1593"/>
                    </a:lnTo>
                    <a:cubicBezTo>
                      <a:pt x="205" y="1505"/>
                      <a:pt x="184" y="1377"/>
                      <a:pt x="238" y="1265"/>
                    </a:cubicBezTo>
                    <a:cubicBezTo>
                      <a:pt x="264" y="1213"/>
                      <a:pt x="293" y="1162"/>
                      <a:pt x="323" y="1109"/>
                    </a:cubicBezTo>
                    <a:cubicBezTo>
                      <a:pt x="353" y="1058"/>
                      <a:pt x="384" y="1008"/>
                      <a:pt x="416" y="960"/>
                    </a:cubicBezTo>
                    <a:cubicBezTo>
                      <a:pt x="486" y="859"/>
                      <a:pt x="610" y="813"/>
                      <a:pt x="729" y="847"/>
                    </a:cubicBezTo>
                    <a:lnTo>
                      <a:pt x="1138" y="963"/>
                    </a:lnTo>
                    <a:cubicBezTo>
                      <a:pt x="1156" y="945"/>
                      <a:pt x="1178" y="928"/>
                      <a:pt x="1200" y="909"/>
                    </a:cubicBezTo>
                    <a:cubicBezTo>
                      <a:pt x="1221" y="892"/>
                      <a:pt x="1243" y="874"/>
                      <a:pt x="1264" y="858"/>
                    </a:cubicBezTo>
                    <a:lnTo>
                      <a:pt x="1225" y="434"/>
                    </a:lnTo>
                    <a:cubicBezTo>
                      <a:pt x="1214" y="312"/>
                      <a:pt x="1280" y="198"/>
                      <a:pt x="1393" y="149"/>
                    </a:cubicBezTo>
                    <a:cubicBezTo>
                      <a:pt x="1445" y="125"/>
                      <a:pt x="1499" y="104"/>
                      <a:pt x="1558" y="83"/>
                    </a:cubicBezTo>
                    <a:cubicBezTo>
                      <a:pt x="1614" y="63"/>
                      <a:pt x="1670" y="45"/>
                      <a:pt x="1725" y="29"/>
                    </a:cubicBezTo>
                    <a:cubicBezTo>
                      <a:pt x="1785" y="13"/>
                      <a:pt x="1845" y="15"/>
                      <a:pt x="1899" y="35"/>
                    </a:cubicBezTo>
                    <a:cubicBezTo>
                      <a:pt x="1954" y="55"/>
                      <a:pt x="2003" y="93"/>
                      <a:pt x="2036" y="143"/>
                    </a:cubicBezTo>
                    <a:lnTo>
                      <a:pt x="2275" y="495"/>
                    </a:lnTo>
                    <a:cubicBezTo>
                      <a:pt x="2301" y="494"/>
                      <a:pt x="2329" y="493"/>
                      <a:pt x="2358" y="494"/>
                    </a:cubicBezTo>
                    <a:cubicBezTo>
                      <a:pt x="2388" y="494"/>
                      <a:pt x="2415" y="494"/>
                      <a:pt x="2441" y="495"/>
                    </a:cubicBezTo>
                    <a:lnTo>
                      <a:pt x="2684" y="145"/>
                    </a:lnTo>
                    <a:cubicBezTo>
                      <a:pt x="2755" y="44"/>
                      <a:pt x="2879" y="0"/>
                      <a:pt x="2996" y="35"/>
                    </a:cubicBezTo>
                    <a:cubicBezTo>
                      <a:pt x="3056" y="53"/>
                      <a:pt x="3113" y="70"/>
                      <a:pt x="3164" y="90"/>
                    </a:cubicBezTo>
                    <a:cubicBezTo>
                      <a:pt x="3219" y="110"/>
                      <a:pt x="3273" y="133"/>
                      <a:pt x="3328" y="157"/>
                    </a:cubicBezTo>
                    <a:cubicBezTo>
                      <a:pt x="3439" y="208"/>
                      <a:pt x="3505" y="323"/>
                      <a:pt x="3493" y="445"/>
                    </a:cubicBezTo>
                    <a:lnTo>
                      <a:pt x="3449" y="868"/>
                    </a:lnTo>
                    <a:close/>
                    <a:moveTo>
                      <a:pt x="3354" y="1110"/>
                    </a:moveTo>
                    <a:cubicBezTo>
                      <a:pt x="3328" y="1089"/>
                      <a:pt x="3303" y="1069"/>
                      <a:pt x="3280" y="1052"/>
                    </a:cubicBezTo>
                    <a:cubicBezTo>
                      <a:pt x="3221" y="1008"/>
                      <a:pt x="3191" y="939"/>
                      <a:pt x="3199" y="867"/>
                    </a:cubicBezTo>
                    <a:lnTo>
                      <a:pt x="3245" y="419"/>
                    </a:lnTo>
                    <a:cubicBezTo>
                      <a:pt x="3246" y="403"/>
                      <a:pt x="3240" y="392"/>
                      <a:pt x="3225" y="384"/>
                    </a:cubicBezTo>
                    <a:cubicBezTo>
                      <a:pt x="3175" y="363"/>
                      <a:pt x="3128" y="343"/>
                      <a:pt x="3078" y="324"/>
                    </a:cubicBezTo>
                    <a:cubicBezTo>
                      <a:pt x="3026" y="305"/>
                      <a:pt x="2976" y="289"/>
                      <a:pt x="2928" y="274"/>
                    </a:cubicBezTo>
                    <a:cubicBezTo>
                      <a:pt x="2911" y="270"/>
                      <a:pt x="2899" y="275"/>
                      <a:pt x="2889" y="288"/>
                    </a:cubicBezTo>
                    <a:lnTo>
                      <a:pt x="2631" y="659"/>
                    </a:lnTo>
                    <a:cubicBezTo>
                      <a:pt x="2591" y="718"/>
                      <a:pt x="2523" y="750"/>
                      <a:pt x="2451" y="747"/>
                    </a:cubicBezTo>
                    <a:cubicBezTo>
                      <a:pt x="2418" y="744"/>
                      <a:pt x="2385" y="743"/>
                      <a:pt x="2358" y="743"/>
                    </a:cubicBezTo>
                    <a:cubicBezTo>
                      <a:pt x="2328" y="743"/>
                      <a:pt x="2296" y="743"/>
                      <a:pt x="2263" y="745"/>
                    </a:cubicBezTo>
                    <a:cubicBezTo>
                      <a:pt x="2190" y="749"/>
                      <a:pt x="2124" y="715"/>
                      <a:pt x="2084" y="655"/>
                    </a:cubicBezTo>
                    <a:lnTo>
                      <a:pt x="1831" y="283"/>
                    </a:lnTo>
                    <a:cubicBezTo>
                      <a:pt x="1821" y="270"/>
                      <a:pt x="1808" y="265"/>
                      <a:pt x="1793" y="269"/>
                    </a:cubicBezTo>
                    <a:cubicBezTo>
                      <a:pt x="1738" y="285"/>
                      <a:pt x="1688" y="300"/>
                      <a:pt x="1641" y="318"/>
                    </a:cubicBezTo>
                    <a:cubicBezTo>
                      <a:pt x="1595" y="334"/>
                      <a:pt x="1546" y="354"/>
                      <a:pt x="1494" y="377"/>
                    </a:cubicBezTo>
                    <a:cubicBezTo>
                      <a:pt x="1479" y="384"/>
                      <a:pt x="1471" y="395"/>
                      <a:pt x="1473" y="412"/>
                    </a:cubicBezTo>
                    <a:lnTo>
                      <a:pt x="1514" y="862"/>
                    </a:lnTo>
                    <a:cubicBezTo>
                      <a:pt x="1520" y="934"/>
                      <a:pt x="1490" y="1002"/>
                      <a:pt x="1431" y="1044"/>
                    </a:cubicBezTo>
                    <a:cubicBezTo>
                      <a:pt x="1405" y="1064"/>
                      <a:pt x="1380" y="1083"/>
                      <a:pt x="1359" y="1100"/>
                    </a:cubicBezTo>
                    <a:cubicBezTo>
                      <a:pt x="1336" y="1119"/>
                      <a:pt x="1314" y="1139"/>
                      <a:pt x="1290" y="1163"/>
                    </a:cubicBezTo>
                    <a:cubicBezTo>
                      <a:pt x="1236" y="1212"/>
                      <a:pt x="1164" y="1230"/>
                      <a:pt x="1094" y="1210"/>
                    </a:cubicBezTo>
                    <a:lnTo>
                      <a:pt x="661" y="1087"/>
                    </a:lnTo>
                    <a:cubicBezTo>
                      <a:pt x="645" y="1083"/>
                      <a:pt x="633" y="1087"/>
                      <a:pt x="623" y="1100"/>
                    </a:cubicBezTo>
                    <a:cubicBezTo>
                      <a:pt x="591" y="1148"/>
                      <a:pt x="563" y="1192"/>
                      <a:pt x="538" y="1235"/>
                    </a:cubicBezTo>
                    <a:cubicBezTo>
                      <a:pt x="511" y="1279"/>
                      <a:pt x="486" y="1325"/>
                      <a:pt x="461" y="1375"/>
                    </a:cubicBezTo>
                    <a:cubicBezTo>
                      <a:pt x="455" y="1390"/>
                      <a:pt x="458" y="1404"/>
                      <a:pt x="469" y="1415"/>
                    </a:cubicBezTo>
                    <a:lnTo>
                      <a:pt x="789" y="1733"/>
                    </a:lnTo>
                    <a:cubicBezTo>
                      <a:pt x="840" y="1784"/>
                      <a:pt x="860" y="1855"/>
                      <a:pt x="843" y="1927"/>
                    </a:cubicBezTo>
                    <a:cubicBezTo>
                      <a:pt x="835" y="1958"/>
                      <a:pt x="829" y="1988"/>
                      <a:pt x="824" y="2017"/>
                    </a:cubicBezTo>
                    <a:cubicBezTo>
                      <a:pt x="819" y="2043"/>
                      <a:pt x="815" y="2073"/>
                      <a:pt x="810" y="2108"/>
                    </a:cubicBezTo>
                    <a:cubicBezTo>
                      <a:pt x="801" y="2180"/>
                      <a:pt x="758" y="2240"/>
                      <a:pt x="691" y="2270"/>
                    </a:cubicBezTo>
                    <a:lnTo>
                      <a:pt x="280" y="2454"/>
                    </a:lnTo>
                    <a:cubicBezTo>
                      <a:pt x="265" y="2460"/>
                      <a:pt x="259" y="2474"/>
                      <a:pt x="260" y="2489"/>
                    </a:cubicBezTo>
                    <a:cubicBezTo>
                      <a:pt x="265" y="2542"/>
                      <a:pt x="271" y="2594"/>
                      <a:pt x="281" y="2648"/>
                    </a:cubicBezTo>
                    <a:cubicBezTo>
                      <a:pt x="290" y="2700"/>
                      <a:pt x="300" y="2752"/>
                      <a:pt x="313" y="2804"/>
                    </a:cubicBezTo>
                    <a:cubicBezTo>
                      <a:pt x="316" y="2819"/>
                      <a:pt x="328" y="2828"/>
                      <a:pt x="344" y="2829"/>
                    </a:cubicBezTo>
                    <a:lnTo>
                      <a:pt x="793" y="2867"/>
                    </a:lnTo>
                    <a:cubicBezTo>
                      <a:pt x="865" y="2873"/>
                      <a:pt x="928" y="2915"/>
                      <a:pt x="959" y="2980"/>
                    </a:cubicBezTo>
                    <a:cubicBezTo>
                      <a:pt x="973" y="3008"/>
                      <a:pt x="988" y="3035"/>
                      <a:pt x="1003" y="3062"/>
                    </a:cubicBezTo>
                    <a:cubicBezTo>
                      <a:pt x="1018" y="3089"/>
                      <a:pt x="1034" y="3115"/>
                      <a:pt x="1050" y="3140"/>
                    </a:cubicBezTo>
                    <a:cubicBezTo>
                      <a:pt x="1090" y="3202"/>
                      <a:pt x="1095" y="3275"/>
                      <a:pt x="1063" y="3340"/>
                    </a:cubicBezTo>
                    <a:lnTo>
                      <a:pt x="866" y="3747"/>
                    </a:lnTo>
                    <a:cubicBezTo>
                      <a:pt x="859" y="3760"/>
                      <a:pt x="861" y="3775"/>
                      <a:pt x="874" y="3787"/>
                    </a:cubicBezTo>
                    <a:cubicBezTo>
                      <a:pt x="914" y="3827"/>
                      <a:pt x="953" y="3862"/>
                      <a:pt x="991" y="3894"/>
                    </a:cubicBezTo>
                    <a:cubicBezTo>
                      <a:pt x="1028" y="3925"/>
                      <a:pt x="1070" y="3958"/>
                      <a:pt x="1116" y="3993"/>
                    </a:cubicBezTo>
                    <a:cubicBezTo>
                      <a:pt x="1129" y="4003"/>
                      <a:pt x="1143" y="4003"/>
                      <a:pt x="1156" y="3993"/>
                    </a:cubicBezTo>
                    <a:lnTo>
                      <a:pt x="1524" y="3734"/>
                    </a:lnTo>
                    <a:cubicBezTo>
                      <a:pt x="1583" y="3692"/>
                      <a:pt x="1659" y="3684"/>
                      <a:pt x="1724" y="3714"/>
                    </a:cubicBezTo>
                    <a:cubicBezTo>
                      <a:pt x="1756" y="3728"/>
                      <a:pt x="1785" y="3739"/>
                      <a:pt x="1810" y="3749"/>
                    </a:cubicBezTo>
                    <a:cubicBezTo>
                      <a:pt x="1840" y="3760"/>
                      <a:pt x="1869" y="3769"/>
                      <a:pt x="1898" y="3779"/>
                    </a:cubicBezTo>
                    <a:cubicBezTo>
                      <a:pt x="1968" y="3799"/>
                      <a:pt x="2019" y="3854"/>
                      <a:pt x="2036" y="3924"/>
                    </a:cubicBezTo>
                    <a:lnTo>
                      <a:pt x="2146" y="4362"/>
                    </a:lnTo>
                    <a:cubicBezTo>
                      <a:pt x="2150" y="4377"/>
                      <a:pt x="2160" y="4385"/>
                      <a:pt x="2178" y="4387"/>
                    </a:cubicBezTo>
                    <a:cubicBezTo>
                      <a:pt x="2235" y="4390"/>
                      <a:pt x="2288" y="4393"/>
                      <a:pt x="2336" y="4394"/>
                    </a:cubicBezTo>
                    <a:cubicBezTo>
                      <a:pt x="2386" y="4394"/>
                      <a:pt x="2439" y="4393"/>
                      <a:pt x="2496" y="4389"/>
                    </a:cubicBezTo>
                    <a:cubicBezTo>
                      <a:pt x="2511" y="4388"/>
                      <a:pt x="2523" y="4379"/>
                      <a:pt x="2526" y="4363"/>
                    </a:cubicBezTo>
                    <a:lnTo>
                      <a:pt x="2641" y="3929"/>
                    </a:lnTo>
                    <a:cubicBezTo>
                      <a:pt x="2660" y="3859"/>
                      <a:pt x="2713" y="3804"/>
                      <a:pt x="2783" y="3784"/>
                    </a:cubicBezTo>
                    <a:lnTo>
                      <a:pt x="2783" y="3785"/>
                    </a:lnTo>
                    <a:cubicBezTo>
                      <a:pt x="2809" y="3778"/>
                      <a:pt x="2839" y="3768"/>
                      <a:pt x="2871" y="3755"/>
                    </a:cubicBezTo>
                    <a:cubicBezTo>
                      <a:pt x="2901" y="3745"/>
                      <a:pt x="2930" y="3734"/>
                      <a:pt x="2959" y="3722"/>
                    </a:cubicBezTo>
                    <a:cubicBezTo>
                      <a:pt x="3025" y="3693"/>
                      <a:pt x="3099" y="3702"/>
                      <a:pt x="3158" y="3744"/>
                    </a:cubicBezTo>
                    <a:lnTo>
                      <a:pt x="3524" y="4008"/>
                    </a:lnTo>
                    <a:cubicBezTo>
                      <a:pt x="3536" y="4018"/>
                      <a:pt x="3550" y="4018"/>
                      <a:pt x="3564" y="4008"/>
                    </a:cubicBezTo>
                    <a:cubicBezTo>
                      <a:pt x="3605" y="3978"/>
                      <a:pt x="3646" y="3947"/>
                      <a:pt x="3689" y="3910"/>
                    </a:cubicBezTo>
                    <a:cubicBezTo>
                      <a:pt x="3730" y="3877"/>
                      <a:pt x="3770" y="3842"/>
                      <a:pt x="3808" y="3805"/>
                    </a:cubicBezTo>
                    <a:cubicBezTo>
                      <a:pt x="3820" y="3794"/>
                      <a:pt x="3823" y="3780"/>
                      <a:pt x="3815" y="3767"/>
                    </a:cubicBezTo>
                    <a:lnTo>
                      <a:pt x="3624" y="3359"/>
                    </a:lnTo>
                    <a:cubicBezTo>
                      <a:pt x="3593" y="3293"/>
                      <a:pt x="3599" y="3219"/>
                      <a:pt x="3639" y="3159"/>
                    </a:cubicBezTo>
                    <a:cubicBezTo>
                      <a:pt x="3658" y="3132"/>
                      <a:pt x="3674" y="3105"/>
                      <a:pt x="3690" y="3078"/>
                    </a:cubicBezTo>
                    <a:cubicBezTo>
                      <a:pt x="3705" y="3053"/>
                      <a:pt x="3720" y="3025"/>
                      <a:pt x="3735" y="2995"/>
                    </a:cubicBezTo>
                    <a:cubicBezTo>
                      <a:pt x="3768" y="2932"/>
                      <a:pt x="3830" y="2889"/>
                      <a:pt x="3903" y="2884"/>
                    </a:cubicBezTo>
                    <a:lnTo>
                      <a:pt x="4351" y="2852"/>
                    </a:lnTo>
                    <a:cubicBezTo>
                      <a:pt x="4368" y="2850"/>
                      <a:pt x="4378" y="2842"/>
                      <a:pt x="4381" y="2827"/>
                    </a:cubicBezTo>
                    <a:cubicBezTo>
                      <a:pt x="4396" y="2769"/>
                      <a:pt x="4408" y="2719"/>
                      <a:pt x="4416" y="2672"/>
                    </a:cubicBezTo>
                    <a:cubicBezTo>
                      <a:pt x="4424" y="2632"/>
                      <a:pt x="4439" y="2553"/>
                      <a:pt x="4439" y="2514"/>
                    </a:cubicBezTo>
                    <a:cubicBezTo>
                      <a:pt x="4440" y="2498"/>
                      <a:pt x="4434" y="2487"/>
                      <a:pt x="4419" y="2479"/>
                    </a:cubicBezTo>
                    <a:lnTo>
                      <a:pt x="4010" y="2290"/>
                    </a:lnTo>
                    <a:cubicBezTo>
                      <a:pt x="3945" y="2260"/>
                      <a:pt x="3900" y="2199"/>
                      <a:pt x="3893" y="2127"/>
                    </a:cubicBezTo>
                    <a:cubicBezTo>
                      <a:pt x="3890" y="2095"/>
                      <a:pt x="3885" y="2064"/>
                      <a:pt x="3880" y="2033"/>
                    </a:cubicBezTo>
                    <a:cubicBezTo>
                      <a:pt x="3875" y="2002"/>
                      <a:pt x="3869" y="1970"/>
                      <a:pt x="3861" y="1939"/>
                    </a:cubicBezTo>
                    <a:cubicBezTo>
                      <a:pt x="3845" y="1869"/>
                      <a:pt x="3866" y="1798"/>
                      <a:pt x="3918" y="1748"/>
                    </a:cubicBezTo>
                    <a:lnTo>
                      <a:pt x="4241" y="1434"/>
                    </a:lnTo>
                    <a:cubicBezTo>
                      <a:pt x="4253" y="1423"/>
                      <a:pt x="4255" y="1408"/>
                      <a:pt x="4248" y="1394"/>
                    </a:cubicBezTo>
                    <a:cubicBezTo>
                      <a:pt x="4225" y="1347"/>
                      <a:pt x="4201" y="1300"/>
                      <a:pt x="4174" y="1254"/>
                    </a:cubicBezTo>
                    <a:cubicBezTo>
                      <a:pt x="4146" y="1207"/>
                      <a:pt x="4119" y="1162"/>
                      <a:pt x="4091" y="1119"/>
                    </a:cubicBezTo>
                    <a:cubicBezTo>
                      <a:pt x="4081" y="1105"/>
                      <a:pt x="4069" y="1102"/>
                      <a:pt x="4053" y="1105"/>
                    </a:cubicBezTo>
                    <a:lnTo>
                      <a:pt x="3619" y="1224"/>
                    </a:lnTo>
                    <a:cubicBezTo>
                      <a:pt x="3548" y="1243"/>
                      <a:pt x="3476" y="1224"/>
                      <a:pt x="3424" y="1174"/>
                    </a:cubicBezTo>
                    <a:cubicBezTo>
                      <a:pt x="3401" y="1153"/>
                      <a:pt x="3378" y="1132"/>
                      <a:pt x="3354" y="1110"/>
                    </a:cubicBezTo>
                    <a:close/>
                    <a:moveTo>
                      <a:pt x="2350" y="1419"/>
                    </a:moveTo>
                    <a:cubicBezTo>
                      <a:pt x="2834" y="1419"/>
                      <a:pt x="3225" y="1810"/>
                      <a:pt x="3225" y="2294"/>
                    </a:cubicBezTo>
                    <a:cubicBezTo>
                      <a:pt x="3225" y="2778"/>
                      <a:pt x="2834" y="3169"/>
                      <a:pt x="2350" y="3169"/>
                    </a:cubicBezTo>
                    <a:cubicBezTo>
                      <a:pt x="1866" y="3169"/>
                      <a:pt x="1475" y="2778"/>
                      <a:pt x="1475" y="2294"/>
                    </a:cubicBezTo>
                    <a:cubicBezTo>
                      <a:pt x="1475" y="1810"/>
                      <a:pt x="1866" y="1419"/>
                      <a:pt x="2350" y="1419"/>
                    </a:cubicBezTo>
                    <a:close/>
                    <a:moveTo>
                      <a:pt x="2350" y="1669"/>
                    </a:moveTo>
                    <a:cubicBezTo>
                      <a:pt x="2005" y="1669"/>
                      <a:pt x="1725" y="1949"/>
                      <a:pt x="1725" y="2294"/>
                    </a:cubicBezTo>
                    <a:cubicBezTo>
                      <a:pt x="1725" y="2639"/>
                      <a:pt x="2005" y="2919"/>
                      <a:pt x="2350" y="2919"/>
                    </a:cubicBezTo>
                    <a:cubicBezTo>
                      <a:pt x="2695" y="2919"/>
                      <a:pt x="2975" y="2639"/>
                      <a:pt x="2975" y="2294"/>
                    </a:cubicBezTo>
                    <a:cubicBezTo>
                      <a:pt x="2975" y="1949"/>
                      <a:pt x="2695" y="1669"/>
                      <a:pt x="2350" y="1669"/>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29" name="Rectangle 128"/>
            <p:cNvSpPr/>
            <p:nvPr/>
          </p:nvSpPr>
          <p:spPr bwMode="gray">
            <a:xfrm>
              <a:off x="1276503" y="2114982"/>
              <a:ext cx="1172265" cy="44507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Data extraction</a:t>
              </a:r>
            </a:p>
          </p:txBody>
        </p:sp>
      </p:grpSp>
      <p:cxnSp>
        <p:nvCxnSpPr>
          <p:cNvPr id="133" name="Elbow Connector 132"/>
          <p:cNvCxnSpPr>
            <a:cxnSpLocks/>
            <a:stCxn id="28" idx="3"/>
            <a:endCxn id="120" idx="0"/>
          </p:cNvCxnSpPr>
          <p:nvPr/>
        </p:nvCxnSpPr>
        <p:spPr>
          <a:xfrm rot="5400000">
            <a:off x="5098860" y="1022841"/>
            <a:ext cx="1125391" cy="4465980"/>
          </a:xfrm>
          <a:prstGeom prst="bentConnector3">
            <a:avLst>
              <a:gd name="adj1" fmla="val 612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603616" y="3448492"/>
            <a:ext cx="1825629" cy="380597"/>
          </a:xfrm>
          <a:prstGeom prst="rect">
            <a:avLst/>
          </a:prstGeom>
          <a:noFill/>
        </p:spPr>
        <p:txBody>
          <a:bodyPr vert="horz" wrap="square" lIns="0" tIns="0" rIns="0" bIns="0" rtlCol="0" anchor="t">
            <a:noAutofit/>
          </a:bodyPr>
          <a:lstStyle/>
          <a:p>
            <a:r>
              <a:rPr lang="en-GB" sz="1400"/>
              <a:t>Pipeline</a:t>
            </a:r>
          </a:p>
        </p:txBody>
      </p:sp>
      <p:sp>
        <p:nvSpPr>
          <p:cNvPr id="138" name="Snip and Round Single Corner Rectangle 137"/>
          <p:cNvSpPr/>
          <p:nvPr/>
        </p:nvSpPr>
        <p:spPr bwMode="gray">
          <a:xfrm>
            <a:off x="6162224" y="4013141"/>
            <a:ext cx="1072319" cy="445843"/>
          </a:xfrm>
          <a:prstGeom prst="snipRoundRect">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200">
                <a:solidFill>
                  <a:schemeClr val="bg1"/>
                </a:solidFill>
              </a:rPr>
              <a:t>Trained model</a:t>
            </a:r>
          </a:p>
        </p:txBody>
      </p:sp>
      <p:sp>
        <p:nvSpPr>
          <p:cNvPr id="139" name="Can 138"/>
          <p:cNvSpPr/>
          <p:nvPr/>
        </p:nvSpPr>
        <p:spPr bwMode="gray">
          <a:xfrm>
            <a:off x="7384397" y="3921019"/>
            <a:ext cx="1020293" cy="636329"/>
          </a:xfrm>
          <a:prstGeom prst="can">
            <a:avLst/>
          </a:prstGeom>
          <a:solidFill>
            <a:schemeClr val="bg1">
              <a:lumMod val="75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Model registry</a:t>
            </a:r>
          </a:p>
        </p:txBody>
      </p:sp>
      <p:cxnSp>
        <p:nvCxnSpPr>
          <p:cNvPr id="141" name="Elbow Connector 140"/>
          <p:cNvCxnSpPr>
            <a:cxnSpLocks/>
            <a:stCxn id="36" idx="2"/>
            <a:endCxn id="129" idx="1"/>
          </p:cNvCxnSpPr>
          <p:nvPr/>
        </p:nvCxnSpPr>
        <p:spPr>
          <a:xfrm rot="16200000" flipH="1">
            <a:off x="603481" y="3776871"/>
            <a:ext cx="570251" cy="3512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cxnSpLocks/>
            <a:stCxn id="123" idx="3"/>
            <a:endCxn id="138" idx="2"/>
          </p:cNvCxnSpPr>
          <p:nvPr/>
        </p:nvCxnSpPr>
        <p:spPr>
          <a:xfrm flipV="1">
            <a:off x="5821571" y="4236063"/>
            <a:ext cx="340653" cy="1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8" idx="0"/>
            <a:endCxn id="139" idx="2"/>
          </p:cNvCxnSpPr>
          <p:nvPr/>
        </p:nvCxnSpPr>
        <p:spPr>
          <a:xfrm>
            <a:off x="7234543" y="4236063"/>
            <a:ext cx="149854" cy="3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39" idx="3"/>
            <a:endCxn id="174" idx="0"/>
          </p:cNvCxnSpPr>
          <p:nvPr/>
        </p:nvCxnSpPr>
        <p:spPr>
          <a:xfrm rot="5400000">
            <a:off x="6998058" y="3995772"/>
            <a:ext cx="334910" cy="14580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Snip and Round Single Corner Rectangle 157"/>
          <p:cNvSpPr/>
          <p:nvPr/>
        </p:nvSpPr>
        <p:spPr bwMode="gray">
          <a:xfrm>
            <a:off x="7366517" y="1374982"/>
            <a:ext cx="1056051" cy="427834"/>
          </a:xfrm>
          <a:prstGeom prst="snipRoundRect">
            <a:avLst/>
          </a:prstGeom>
          <a:solidFill>
            <a:schemeClr val="tx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200">
                <a:solidFill>
                  <a:schemeClr val="bg1"/>
                </a:solidFill>
              </a:rPr>
              <a:t>Application Code</a:t>
            </a:r>
          </a:p>
        </p:txBody>
      </p:sp>
      <p:cxnSp>
        <p:nvCxnSpPr>
          <p:cNvPr id="165" name="Straight Arrow Connector 164"/>
          <p:cNvCxnSpPr>
            <a:stCxn id="158" idx="1"/>
            <a:endCxn id="28" idx="1"/>
          </p:cNvCxnSpPr>
          <p:nvPr/>
        </p:nvCxnSpPr>
        <p:spPr>
          <a:xfrm>
            <a:off x="7894543" y="1802816"/>
            <a:ext cx="2" cy="253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Rounded Rectangle 172"/>
          <p:cNvSpPr/>
          <p:nvPr/>
        </p:nvSpPr>
        <p:spPr bwMode="gray">
          <a:xfrm>
            <a:off x="8151379" y="4892258"/>
            <a:ext cx="1165487" cy="560752"/>
          </a:xfrm>
          <a:prstGeom prst="roundRect">
            <a:avLst/>
          </a:prstGeom>
          <a:solidFill>
            <a:schemeClr val="accent2">
              <a:lumMod val="60000"/>
              <a:lumOff val="4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Productive</a:t>
            </a:r>
          </a:p>
          <a:p>
            <a:pPr algn="ctr"/>
            <a:r>
              <a:rPr lang="en-GB" sz="1400">
                <a:solidFill>
                  <a:schemeClr val="tx1"/>
                </a:solidFill>
              </a:rPr>
              <a:t>hosting</a:t>
            </a:r>
          </a:p>
        </p:txBody>
      </p:sp>
      <p:sp>
        <p:nvSpPr>
          <p:cNvPr id="174" name="Rounded Rectangle 173"/>
          <p:cNvSpPr/>
          <p:nvPr/>
        </p:nvSpPr>
        <p:spPr bwMode="gray">
          <a:xfrm>
            <a:off x="5853737" y="4892258"/>
            <a:ext cx="1165487" cy="560752"/>
          </a:xfrm>
          <a:prstGeom prst="roundRect">
            <a:avLst/>
          </a:prstGeom>
          <a:solidFill>
            <a:schemeClr val="accent2">
              <a:lumMod val="60000"/>
              <a:lumOff val="4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Model serving</a:t>
            </a:r>
          </a:p>
        </p:txBody>
      </p:sp>
      <p:cxnSp>
        <p:nvCxnSpPr>
          <p:cNvPr id="178" name="Straight Arrow Connector 177"/>
          <p:cNvCxnSpPr>
            <a:stCxn id="173" idx="1"/>
            <a:endCxn id="174" idx="3"/>
          </p:cNvCxnSpPr>
          <p:nvPr/>
        </p:nvCxnSpPr>
        <p:spPr>
          <a:xfrm flipH="1">
            <a:off x="7019224" y="5172634"/>
            <a:ext cx="11321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185"/>
          <p:cNvCxnSpPr>
            <a:stCxn id="28" idx="3"/>
            <a:endCxn id="173" idx="0"/>
          </p:cNvCxnSpPr>
          <p:nvPr/>
        </p:nvCxnSpPr>
        <p:spPr>
          <a:xfrm rot="16200000" flipH="1">
            <a:off x="7214773" y="3372908"/>
            <a:ext cx="2199122" cy="839578"/>
          </a:xfrm>
          <a:prstGeom prst="bentConnector3">
            <a:avLst>
              <a:gd name="adj1" fmla="val 313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8112680" y="3436427"/>
            <a:ext cx="507445" cy="380597"/>
          </a:xfrm>
          <a:prstGeom prst="rect">
            <a:avLst/>
          </a:prstGeom>
          <a:noFill/>
        </p:spPr>
        <p:txBody>
          <a:bodyPr vert="horz" wrap="square" lIns="0" tIns="0" rIns="0" bIns="0" rtlCol="0" anchor="t">
            <a:noAutofit/>
          </a:bodyPr>
          <a:lstStyle/>
          <a:p>
            <a:r>
              <a:rPr lang="en-GB" sz="1400"/>
              <a:t>Code</a:t>
            </a:r>
          </a:p>
        </p:txBody>
      </p:sp>
      <p:sp>
        <p:nvSpPr>
          <p:cNvPr id="191" name="TextBox 190"/>
          <p:cNvSpPr txBox="1"/>
          <p:nvPr/>
        </p:nvSpPr>
        <p:spPr>
          <a:xfrm>
            <a:off x="7459853" y="4921347"/>
            <a:ext cx="455525" cy="311910"/>
          </a:xfrm>
          <a:prstGeom prst="rect">
            <a:avLst/>
          </a:prstGeom>
          <a:noFill/>
        </p:spPr>
        <p:txBody>
          <a:bodyPr vert="horz" wrap="square" lIns="0" tIns="0" rIns="0" bIns="0" rtlCol="0" anchor="t">
            <a:noAutofit/>
          </a:bodyPr>
          <a:lstStyle/>
          <a:p>
            <a:r>
              <a:rPr lang="en-GB" sz="1400"/>
              <a:t>API</a:t>
            </a:r>
          </a:p>
        </p:txBody>
      </p:sp>
      <p:cxnSp>
        <p:nvCxnSpPr>
          <p:cNvPr id="192" name="Elbow Connector 191"/>
          <p:cNvCxnSpPr>
            <a:stCxn id="36" idx="1"/>
            <a:endCxn id="173" idx="2"/>
          </p:cNvCxnSpPr>
          <p:nvPr/>
        </p:nvCxnSpPr>
        <p:spPr>
          <a:xfrm rot="10800000" flipH="1" flipV="1">
            <a:off x="434861" y="3389246"/>
            <a:ext cx="8299262" cy="2063764"/>
          </a:xfrm>
          <a:prstGeom prst="bentConnector4">
            <a:avLst>
              <a:gd name="adj1" fmla="val -2754"/>
              <a:gd name="adj2" fmla="val 111077"/>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bwMode="gray">
          <a:xfrm>
            <a:off x="3845040" y="4891950"/>
            <a:ext cx="1239264" cy="559744"/>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en-GB" sz="1400">
                <a:solidFill>
                  <a:schemeClr val="tx1"/>
                </a:solidFill>
              </a:rPr>
              <a:t>Performance monitoring</a:t>
            </a:r>
          </a:p>
        </p:txBody>
      </p:sp>
      <p:sp>
        <p:nvSpPr>
          <p:cNvPr id="200" name="Oval 199"/>
          <p:cNvSpPr/>
          <p:nvPr/>
        </p:nvSpPr>
        <p:spPr bwMode="gray">
          <a:xfrm>
            <a:off x="1384383" y="4904901"/>
            <a:ext cx="1351077" cy="548538"/>
          </a:xfrm>
          <a:prstGeom prst="ellipse">
            <a:avLst/>
          </a:prstGeom>
          <a:solidFill>
            <a:schemeClr val="accent3">
              <a:lumMod val="60000"/>
              <a:lumOff val="4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400">
                <a:solidFill>
                  <a:schemeClr val="tx1"/>
                </a:solidFill>
              </a:rPr>
              <a:t>Trigger re-execution</a:t>
            </a:r>
          </a:p>
        </p:txBody>
      </p:sp>
      <p:cxnSp>
        <p:nvCxnSpPr>
          <p:cNvPr id="201" name="Straight Arrow Connector 200"/>
          <p:cNvCxnSpPr>
            <a:stCxn id="174" idx="1"/>
            <a:endCxn id="199" idx="3"/>
          </p:cNvCxnSpPr>
          <p:nvPr/>
        </p:nvCxnSpPr>
        <p:spPr>
          <a:xfrm flipH="1" flipV="1">
            <a:off x="5084304" y="5171822"/>
            <a:ext cx="769433" cy="81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99" idx="1"/>
            <a:endCxn id="200" idx="6"/>
          </p:cNvCxnSpPr>
          <p:nvPr/>
        </p:nvCxnSpPr>
        <p:spPr>
          <a:xfrm flipH="1">
            <a:off x="2735460" y="5171822"/>
            <a:ext cx="1109580" cy="7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p:cNvCxnSpPr>
            <a:cxnSpLocks/>
          </p:cNvCxnSpPr>
          <p:nvPr/>
        </p:nvCxnSpPr>
        <p:spPr>
          <a:xfrm rot="10800000">
            <a:off x="1055351" y="4237620"/>
            <a:ext cx="320154" cy="941550"/>
          </a:xfrm>
          <a:prstGeom prst="bentConnector3">
            <a:avLst>
              <a:gd name="adj1" fmla="val 20643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25" name="THM_bar"/>
          <p:cNvGrpSpPr/>
          <p:nvPr>
            <p:custDataLst>
              <p:tags r:id="rId2"/>
            </p:custDataLst>
          </p:nvPr>
        </p:nvGrpSpPr>
        <p:grpSpPr>
          <a:xfrm>
            <a:off x="266700" y="5850597"/>
            <a:ext cx="9372600" cy="468059"/>
            <a:chOff x="266700" y="5831141"/>
            <a:chExt cx="9372600" cy="468059"/>
          </a:xfrm>
        </p:grpSpPr>
        <p:sp>
          <p:nvSpPr>
            <p:cNvPr id="219" name="THM_bar_background"/>
            <p:cNvSpPr/>
            <p:nvPr/>
          </p:nvSpPr>
          <p:spPr bwMode="gray">
            <a:xfrm>
              <a:off x="266700" y="5831141"/>
              <a:ext cx="9372600" cy="468059"/>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45" tIns="0" rIns="144018" bIns="0" numCol="1" spcCol="0" rtlCol="0" fromWordArt="0" anchor="ctr" anchorCtr="0" forceAA="0" compatLnSpc="1">
              <a:prstTxWarp prst="textNoShape">
                <a:avLst/>
              </a:prstTxWarp>
              <a:noAutofit/>
            </a:bodyPr>
            <a:lstStyle/>
            <a:p>
              <a:r>
                <a:rPr lang="en-US" sz="1400">
                  <a:solidFill>
                    <a:srgbClr val="003C50"/>
                  </a:solidFill>
                  <a:latin typeface="Roboto" panose="02000000000000000000" pitchFamily="2" charset="0"/>
                </a:rPr>
                <a:t>By separating model and application code, as well as additional deployment of the ML pipeline</a:t>
              </a:r>
            </a:p>
            <a:p>
              <a:r>
                <a:rPr lang="en-US" sz="1400">
                  <a:solidFill>
                    <a:srgbClr val="003C50"/>
                  </a:solidFill>
                  <a:latin typeface="Roboto" panose="02000000000000000000" pitchFamily="2" charset="0"/>
                </a:rPr>
                <a:t>and performance monitoring, ML applications can be adaptively re-trained in production.</a:t>
              </a:r>
              <a:endParaRPr lang="en-GB" sz="1400">
                <a:solidFill>
                  <a:srgbClr val="003C50"/>
                </a:solidFill>
                <a:latin typeface="Roboto" panose="02000000000000000000" pitchFamily="2" charset="0"/>
              </a:endParaRPr>
            </a:p>
          </p:txBody>
        </p:sp>
        <p:grpSp>
          <p:nvGrpSpPr>
            <p:cNvPr id="224" name="thm_triangle_i20607"/>
            <p:cNvGrpSpPr/>
            <p:nvPr/>
          </p:nvGrpSpPr>
          <p:grpSpPr>
            <a:xfrm>
              <a:off x="266700" y="5831141"/>
              <a:ext cx="234029" cy="468058"/>
              <a:chOff x="117014" y="-117014"/>
              <a:chExt cx="234029" cy="468058"/>
            </a:xfrm>
          </p:grpSpPr>
          <p:sp>
            <p:nvSpPr>
              <p:cNvPr id="220" name="box"/>
              <p:cNvSpPr/>
              <p:nvPr/>
            </p:nvSpPr>
            <p:spPr bwMode="white">
              <a:xfrm rot="16200000">
                <a:off x="-117015" y="117015"/>
                <a:ext cx="468058" cy="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sp>
            <p:nvSpPr>
              <p:cNvPr id="221" name="triangle_1"/>
              <p:cNvSpPr/>
              <p:nvPr/>
            </p:nvSpPr>
            <p:spPr bwMode="white">
              <a:xfrm rot="5400000">
                <a:off x="0" y="0"/>
                <a:ext cx="468058" cy="234029"/>
              </a:xfrm>
              <a:prstGeom prst="triangle">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sp>
            <p:nvSpPr>
              <p:cNvPr id="222" name="triangle_2"/>
              <p:cNvSpPr/>
              <p:nvPr/>
            </p:nvSpPr>
            <p:spPr bwMode="gray">
              <a:xfrm rot="5400000">
                <a:off x="0" y="0"/>
                <a:ext cx="468058" cy="234029"/>
              </a:xfrm>
              <a:prstGeom prst="triangle">
                <a:avLst/>
              </a:prstGeom>
              <a:solidFill>
                <a:srgbClr val="F07D00"/>
              </a:solidFill>
              <a:ln w="9525">
                <a:solidFill>
                  <a:srgbClr val="F07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sp>
        <p:nvSpPr>
          <p:cNvPr id="90" name="Rectangle 89"/>
          <p:cNvSpPr/>
          <p:nvPr/>
        </p:nvSpPr>
        <p:spPr bwMode="gray">
          <a:xfrm>
            <a:off x="9386471" y="1288236"/>
            <a:ext cx="246479" cy="4480739"/>
          </a:xfrm>
          <a:prstGeom prst="rect">
            <a:avLst/>
          </a:prstGeom>
          <a:gradFill>
            <a:gsLst>
              <a:gs pos="86000">
                <a:schemeClr val="accent4">
                  <a:lumMod val="75000"/>
                </a:schemeClr>
              </a:gs>
              <a:gs pos="0">
                <a:schemeClr val="bg2"/>
              </a:gs>
            </a:gsLst>
            <a:lin ang="27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noAutofit/>
          </a:bodyPr>
          <a:lstStyle/>
          <a:p>
            <a:pPr algn="ctr"/>
            <a:r>
              <a:rPr lang="en-GB" sz="1400" err="1">
                <a:solidFill>
                  <a:schemeClr val="tx1"/>
                </a:solidFill>
              </a:rPr>
              <a:t>MLOps</a:t>
            </a:r>
            <a:endParaRPr lang="en-GB" sz="1400">
              <a:solidFill>
                <a:schemeClr val="tx1"/>
              </a:solidFill>
            </a:endParaRPr>
          </a:p>
        </p:txBody>
      </p:sp>
      <p:sp>
        <p:nvSpPr>
          <p:cNvPr id="91" name="TextBox 90"/>
          <p:cNvSpPr txBox="1"/>
          <p:nvPr/>
        </p:nvSpPr>
        <p:spPr>
          <a:xfrm>
            <a:off x="7937243" y="3065994"/>
            <a:ext cx="1379623" cy="380597"/>
          </a:xfrm>
          <a:prstGeom prst="rect">
            <a:avLst/>
          </a:prstGeom>
          <a:noFill/>
        </p:spPr>
        <p:txBody>
          <a:bodyPr vert="horz" wrap="square" lIns="0" tIns="0" rIns="0" bIns="0" rtlCol="0" anchor="t">
            <a:noAutofit/>
          </a:bodyPr>
          <a:lstStyle/>
          <a:p>
            <a:r>
              <a:rPr lang="en-GB" sz="1400"/>
              <a:t>Deployment</a:t>
            </a:r>
          </a:p>
        </p:txBody>
      </p:sp>
      <p:grpSp>
        <p:nvGrpSpPr>
          <p:cNvPr id="231" name="Group 230"/>
          <p:cNvGrpSpPr/>
          <p:nvPr>
            <p:custDataLst>
              <p:tags r:id="rId3"/>
            </p:custDataLst>
          </p:nvPr>
        </p:nvGrpSpPr>
        <p:grpSpPr>
          <a:xfrm>
            <a:off x="4273503" y="1448304"/>
            <a:ext cx="2340000" cy="360000"/>
            <a:chOff x="4383617" y="1289980"/>
            <a:chExt cx="2555875" cy="429065"/>
          </a:xfrm>
        </p:grpSpPr>
        <p:grpSp>
          <p:nvGrpSpPr>
            <p:cNvPr id="99" name="Group 98"/>
            <p:cNvGrpSpPr/>
            <p:nvPr>
              <p:custDataLst>
                <p:tags r:id="rId32"/>
              </p:custDataLst>
            </p:nvPr>
          </p:nvGrpSpPr>
          <p:grpSpPr>
            <a:xfrm>
              <a:off x="4383617" y="1289980"/>
              <a:ext cx="2555875" cy="429065"/>
              <a:chOff x="3512821" y="2528888"/>
              <a:chExt cx="1585225" cy="508000"/>
            </a:xfrm>
          </p:grpSpPr>
          <p:sp>
            <p:nvSpPr>
              <p:cNvPr id="105" name="Rectangle 104"/>
              <p:cNvSpPr/>
              <p:nvPr>
                <p:custDataLst>
                  <p:tags r:id="rId36"/>
                </p:custDataLst>
              </p:nvPr>
            </p:nvSpPr>
            <p:spPr bwMode="gray">
              <a:xfrm>
                <a:off x="3778939" y="2528888"/>
                <a:ext cx="1319107" cy="508000"/>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Experiments are tracked, everything is reproducible</a:t>
                </a:r>
                <a:endParaRPr lang="en-GB" sz="1000" b="1">
                  <a:solidFill>
                    <a:srgbClr val="003C50"/>
                  </a:solidFill>
                </a:endParaRPr>
              </a:p>
            </p:txBody>
          </p:sp>
          <p:sp>
            <p:nvSpPr>
              <p:cNvPr id="107" name="Rectangle 106"/>
              <p:cNvSpPr/>
              <p:nvPr>
                <p:custDataLst>
                  <p:tags r:id="rId37"/>
                </p:custDataLst>
              </p:nvPr>
            </p:nvSpPr>
            <p:spPr bwMode="gray">
              <a:xfrm>
                <a:off x="3512821" y="2528888"/>
                <a:ext cx="266118" cy="508000"/>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228" name="Group 8"/>
            <p:cNvGrpSpPr>
              <a:grpSpLocks/>
            </p:cNvGrpSpPr>
            <p:nvPr>
              <p:custDataLst>
                <p:tags r:id="rId33"/>
              </p:custDataLst>
            </p:nvPr>
          </p:nvGrpSpPr>
          <p:grpSpPr bwMode="auto">
            <a:xfrm>
              <a:off x="4426524" y="1332886"/>
              <a:ext cx="343252" cy="343252"/>
              <a:chOff x="800" y="800"/>
              <a:chExt cx="560" cy="560"/>
            </a:xfrm>
          </p:grpSpPr>
          <p:sp>
            <p:nvSpPr>
              <p:cNvPr id="229" name="AutoShape 7"/>
              <p:cNvSpPr>
                <a:spLocks noChangeAspect="1" noChangeArrowheads="1" noTextEdit="1"/>
              </p:cNvSpPr>
              <p:nvPr>
                <p:custDataLst>
                  <p:tags r:id="rId34"/>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9525" cap="flat" cmpd="sng" algn="ctr">
                    <a:solidFill>
                      <a:schemeClr val="lt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230" name="Freeform 9"/>
              <p:cNvSpPr>
                <a:spLocks/>
              </p:cNvSpPr>
              <p:nvPr>
                <p:custDataLst>
                  <p:tags r:id="rId35"/>
                </p:custDataLst>
              </p:nvPr>
            </p:nvSpPr>
            <p:spPr bwMode="auto">
              <a:xfrm>
                <a:off x="841" y="918"/>
                <a:ext cx="476" cy="329"/>
              </a:xfrm>
              <a:custGeom>
                <a:avLst/>
                <a:gdLst>
                  <a:gd name="T0" fmla="*/ 178 w 6178"/>
                  <a:gd name="T1" fmla="*/ 2000 h 4265"/>
                  <a:gd name="T2" fmla="*/ 2089 w 6178"/>
                  <a:gd name="T3" fmla="*/ 3913 h 4265"/>
                  <a:gd name="T4" fmla="*/ 6000 w 6178"/>
                  <a:gd name="T5" fmla="*/ 0 h 4265"/>
                  <a:gd name="T6" fmla="*/ 6178 w 6178"/>
                  <a:gd name="T7" fmla="*/ 178 h 4265"/>
                  <a:gd name="T8" fmla="*/ 2089 w 6178"/>
                  <a:gd name="T9" fmla="*/ 4265 h 4265"/>
                  <a:gd name="T10" fmla="*/ 0 w 6178"/>
                  <a:gd name="T11" fmla="*/ 2178 h 4265"/>
                  <a:gd name="T12" fmla="*/ 178 w 6178"/>
                  <a:gd name="T13" fmla="*/ 2000 h 4265"/>
                </a:gdLst>
                <a:ahLst/>
                <a:cxnLst>
                  <a:cxn ang="0">
                    <a:pos x="T0" y="T1"/>
                  </a:cxn>
                  <a:cxn ang="0">
                    <a:pos x="T2" y="T3"/>
                  </a:cxn>
                  <a:cxn ang="0">
                    <a:pos x="T4" y="T5"/>
                  </a:cxn>
                  <a:cxn ang="0">
                    <a:pos x="T6" y="T7"/>
                  </a:cxn>
                  <a:cxn ang="0">
                    <a:pos x="T8" y="T9"/>
                  </a:cxn>
                  <a:cxn ang="0">
                    <a:pos x="T10" y="T11"/>
                  </a:cxn>
                  <a:cxn ang="0">
                    <a:pos x="T12" y="T13"/>
                  </a:cxn>
                </a:cxnLst>
                <a:rect l="0" t="0" r="r" b="b"/>
                <a:pathLst>
                  <a:path w="6178" h="4265">
                    <a:moveTo>
                      <a:pt x="178" y="2000"/>
                    </a:moveTo>
                    <a:lnTo>
                      <a:pt x="2089" y="3913"/>
                    </a:lnTo>
                    <a:lnTo>
                      <a:pt x="6000" y="0"/>
                    </a:lnTo>
                    <a:lnTo>
                      <a:pt x="6178" y="178"/>
                    </a:lnTo>
                    <a:lnTo>
                      <a:pt x="2089" y="4265"/>
                    </a:lnTo>
                    <a:lnTo>
                      <a:pt x="0" y="2178"/>
                    </a:lnTo>
                    <a:lnTo>
                      <a:pt x="178" y="2000"/>
                    </a:lnTo>
                    <a:close/>
                  </a:path>
                </a:pathLst>
              </a:custGeom>
              <a:solidFill>
                <a:schemeClr val="lt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lt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11" name="Group 110"/>
          <p:cNvGrpSpPr/>
          <p:nvPr>
            <p:custDataLst>
              <p:tags r:id="rId4"/>
            </p:custDataLst>
          </p:nvPr>
        </p:nvGrpSpPr>
        <p:grpSpPr>
          <a:xfrm>
            <a:off x="6214397" y="5436755"/>
            <a:ext cx="2340000" cy="360000"/>
            <a:chOff x="4383617" y="1289980"/>
            <a:chExt cx="2555875" cy="429065"/>
          </a:xfrm>
        </p:grpSpPr>
        <p:grpSp>
          <p:nvGrpSpPr>
            <p:cNvPr id="112" name="Group 111"/>
            <p:cNvGrpSpPr/>
            <p:nvPr>
              <p:custDataLst>
                <p:tags r:id="rId26"/>
              </p:custDataLst>
            </p:nvPr>
          </p:nvGrpSpPr>
          <p:grpSpPr>
            <a:xfrm>
              <a:off x="4383617" y="1289980"/>
              <a:ext cx="2555875" cy="429065"/>
              <a:chOff x="3512821" y="2528888"/>
              <a:chExt cx="1585225" cy="508000"/>
            </a:xfrm>
          </p:grpSpPr>
          <p:sp>
            <p:nvSpPr>
              <p:cNvPr id="117" name="Rectangle 116"/>
              <p:cNvSpPr/>
              <p:nvPr>
                <p:custDataLst>
                  <p:tags r:id="rId30"/>
                </p:custDataLst>
              </p:nvPr>
            </p:nvSpPr>
            <p:spPr bwMode="gray">
              <a:xfrm>
                <a:off x="3778939" y="2528888"/>
                <a:ext cx="1319107" cy="508000"/>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Models and applications are separated</a:t>
                </a:r>
                <a:endParaRPr lang="en-GB" sz="1000" b="1">
                  <a:solidFill>
                    <a:srgbClr val="003C50"/>
                  </a:solidFill>
                </a:endParaRPr>
              </a:p>
            </p:txBody>
          </p:sp>
          <p:sp>
            <p:nvSpPr>
              <p:cNvPr id="134" name="Rectangle 133"/>
              <p:cNvSpPr/>
              <p:nvPr>
                <p:custDataLst>
                  <p:tags r:id="rId31"/>
                </p:custDataLst>
              </p:nvPr>
            </p:nvSpPr>
            <p:spPr bwMode="gray">
              <a:xfrm>
                <a:off x="3512821" y="2528888"/>
                <a:ext cx="266118" cy="508000"/>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113" name="Group 8"/>
            <p:cNvGrpSpPr>
              <a:grpSpLocks/>
            </p:cNvGrpSpPr>
            <p:nvPr>
              <p:custDataLst>
                <p:tags r:id="rId27"/>
              </p:custDataLst>
            </p:nvPr>
          </p:nvGrpSpPr>
          <p:grpSpPr bwMode="auto">
            <a:xfrm>
              <a:off x="4426524" y="1332886"/>
              <a:ext cx="343252" cy="343252"/>
              <a:chOff x="800" y="800"/>
              <a:chExt cx="560" cy="560"/>
            </a:xfrm>
          </p:grpSpPr>
          <p:sp>
            <p:nvSpPr>
              <p:cNvPr id="115" name="AutoShape 7"/>
              <p:cNvSpPr>
                <a:spLocks noChangeAspect="1" noChangeArrowheads="1" noTextEdit="1"/>
              </p:cNvSpPr>
              <p:nvPr>
                <p:custDataLst>
                  <p:tags r:id="rId28"/>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9525" cap="flat" cmpd="sng" algn="ctr">
                    <a:solidFill>
                      <a:schemeClr val="lt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9"/>
              <p:cNvSpPr>
                <a:spLocks/>
              </p:cNvSpPr>
              <p:nvPr>
                <p:custDataLst>
                  <p:tags r:id="rId29"/>
                </p:custDataLst>
              </p:nvPr>
            </p:nvSpPr>
            <p:spPr bwMode="auto">
              <a:xfrm>
                <a:off x="841" y="918"/>
                <a:ext cx="476" cy="329"/>
              </a:xfrm>
              <a:custGeom>
                <a:avLst/>
                <a:gdLst>
                  <a:gd name="T0" fmla="*/ 178 w 6178"/>
                  <a:gd name="T1" fmla="*/ 2000 h 4265"/>
                  <a:gd name="T2" fmla="*/ 2089 w 6178"/>
                  <a:gd name="T3" fmla="*/ 3913 h 4265"/>
                  <a:gd name="T4" fmla="*/ 6000 w 6178"/>
                  <a:gd name="T5" fmla="*/ 0 h 4265"/>
                  <a:gd name="T6" fmla="*/ 6178 w 6178"/>
                  <a:gd name="T7" fmla="*/ 178 h 4265"/>
                  <a:gd name="T8" fmla="*/ 2089 w 6178"/>
                  <a:gd name="T9" fmla="*/ 4265 h 4265"/>
                  <a:gd name="T10" fmla="*/ 0 w 6178"/>
                  <a:gd name="T11" fmla="*/ 2178 h 4265"/>
                  <a:gd name="T12" fmla="*/ 178 w 6178"/>
                  <a:gd name="T13" fmla="*/ 2000 h 4265"/>
                </a:gdLst>
                <a:ahLst/>
                <a:cxnLst>
                  <a:cxn ang="0">
                    <a:pos x="T0" y="T1"/>
                  </a:cxn>
                  <a:cxn ang="0">
                    <a:pos x="T2" y="T3"/>
                  </a:cxn>
                  <a:cxn ang="0">
                    <a:pos x="T4" y="T5"/>
                  </a:cxn>
                  <a:cxn ang="0">
                    <a:pos x="T6" y="T7"/>
                  </a:cxn>
                  <a:cxn ang="0">
                    <a:pos x="T8" y="T9"/>
                  </a:cxn>
                  <a:cxn ang="0">
                    <a:pos x="T10" y="T11"/>
                  </a:cxn>
                  <a:cxn ang="0">
                    <a:pos x="T12" y="T13"/>
                  </a:cxn>
                </a:cxnLst>
                <a:rect l="0" t="0" r="r" b="b"/>
                <a:pathLst>
                  <a:path w="6178" h="4265">
                    <a:moveTo>
                      <a:pt x="178" y="2000"/>
                    </a:moveTo>
                    <a:lnTo>
                      <a:pt x="2089" y="3913"/>
                    </a:lnTo>
                    <a:lnTo>
                      <a:pt x="6000" y="0"/>
                    </a:lnTo>
                    <a:lnTo>
                      <a:pt x="6178" y="178"/>
                    </a:lnTo>
                    <a:lnTo>
                      <a:pt x="2089" y="4265"/>
                    </a:lnTo>
                    <a:lnTo>
                      <a:pt x="0" y="2178"/>
                    </a:lnTo>
                    <a:lnTo>
                      <a:pt x="178" y="2000"/>
                    </a:lnTo>
                    <a:close/>
                  </a:path>
                </a:pathLst>
              </a:custGeom>
              <a:solidFill>
                <a:schemeClr val="lt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lt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35" name="Group 134"/>
          <p:cNvGrpSpPr/>
          <p:nvPr>
            <p:custDataLst>
              <p:tags r:id="rId5"/>
            </p:custDataLst>
          </p:nvPr>
        </p:nvGrpSpPr>
        <p:grpSpPr>
          <a:xfrm>
            <a:off x="898263" y="2767899"/>
            <a:ext cx="2340000" cy="360000"/>
            <a:chOff x="4383617" y="1289980"/>
            <a:chExt cx="2555875" cy="429065"/>
          </a:xfrm>
        </p:grpSpPr>
        <p:grpSp>
          <p:nvGrpSpPr>
            <p:cNvPr id="136" name="Group 135"/>
            <p:cNvGrpSpPr/>
            <p:nvPr>
              <p:custDataLst>
                <p:tags r:id="rId20"/>
              </p:custDataLst>
            </p:nvPr>
          </p:nvGrpSpPr>
          <p:grpSpPr>
            <a:xfrm>
              <a:off x="4383617" y="1289980"/>
              <a:ext cx="2555875" cy="429065"/>
              <a:chOff x="3512821" y="2528888"/>
              <a:chExt cx="1585225" cy="508000"/>
            </a:xfrm>
          </p:grpSpPr>
          <p:sp>
            <p:nvSpPr>
              <p:cNvPr id="145" name="Rectangle 144"/>
              <p:cNvSpPr/>
              <p:nvPr>
                <p:custDataLst>
                  <p:tags r:id="rId24"/>
                </p:custDataLst>
              </p:nvPr>
            </p:nvSpPr>
            <p:spPr bwMode="gray">
              <a:xfrm>
                <a:off x="3778939" y="2528888"/>
                <a:ext cx="1319107" cy="508000"/>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No refactoring necessary to run on productive data</a:t>
                </a:r>
                <a:endParaRPr lang="en-GB" sz="1000" b="1">
                  <a:solidFill>
                    <a:srgbClr val="003C50"/>
                  </a:solidFill>
                </a:endParaRPr>
              </a:p>
            </p:txBody>
          </p:sp>
          <p:sp>
            <p:nvSpPr>
              <p:cNvPr id="146" name="Rectangle 145"/>
              <p:cNvSpPr/>
              <p:nvPr>
                <p:custDataLst>
                  <p:tags r:id="rId25"/>
                </p:custDataLst>
              </p:nvPr>
            </p:nvSpPr>
            <p:spPr bwMode="gray">
              <a:xfrm>
                <a:off x="3512821" y="2528888"/>
                <a:ext cx="266118" cy="508000"/>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140" name="Group 8"/>
            <p:cNvGrpSpPr>
              <a:grpSpLocks/>
            </p:cNvGrpSpPr>
            <p:nvPr>
              <p:custDataLst>
                <p:tags r:id="rId21"/>
              </p:custDataLst>
            </p:nvPr>
          </p:nvGrpSpPr>
          <p:grpSpPr bwMode="auto">
            <a:xfrm>
              <a:off x="4426524" y="1332886"/>
              <a:ext cx="343252" cy="343252"/>
              <a:chOff x="800" y="800"/>
              <a:chExt cx="560" cy="560"/>
            </a:xfrm>
          </p:grpSpPr>
          <p:sp>
            <p:nvSpPr>
              <p:cNvPr id="142" name="AutoShape 7"/>
              <p:cNvSpPr>
                <a:spLocks noChangeAspect="1" noChangeArrowheads="1" noTextEdit="1"/>
              </p:cNvSpPr>
              <p:nvPr>
                <p:custDataLst>
                  <p:tags r:id="rId22"/>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9525" cap="flat" cmpd="sng" algn="ctr">
                    <a:solidFill>
                      <a:schemeClr val="lt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9"/>
              <p:cNvSpPr>
                <a:spLocks/>
              </p:cNvSpPr>
              <p:nvPr>
                <p:custDataLst>
                  <p:tags r:id="rId23"/>
                </p:custDataLst>
              </p:nvPr>
            </p:nvSpPr>
            <p:spPr bwMode="auto">
              <a:xfrm>
                <a:off x="841" y="918"/>
                <a:ext cx="476" cy="329"/>
              </a:xfrm>
              <a:custGeom>
                <a:avLst/>
                <a:gdLst>
                  <a:gd name="T0" fmla="*/ 178 w 6178"/>
                  <a:gd name="T1" fmla="*/ 2000 h 4265"/>
                  <a:gd name="T2" fmla="*/ 2089 w 6178"/>
                  <a:gd name="T3" fmla="*/ 3913 h 4265"/>
                  <a:gd name="T4" fmla="*/ 6000 w 6178"/>
                  <a:gd name="T5" fmla="*/ 0 h 4265"/>
                  <a:gd name="T6" fmla="*/ 6178 w 6178"/>
                  <a:gd name="T7" fmla="*/ 178 h 4265"/>
                  <a:gd name="T8" fmla="*/ 2089 w 6178"/>
                  <a:gd name="T9" fmla="*/ 4265 h 4265"/>
                  <a:gd name="T10" fmla="*/ 0 w 6178"/>
                  <a:gd name="T11" fmla="*/ 2178 h 4265"/>
                  <a:gd name="T12" fmla="*/ 178 w 6178"/>
                  <a:gd name="T13" fmla="*/ 2000 h 4265"/>
                </a:gdLst>
                <a:ahLst/>
                <a:cxnLst>
                  <a:cxn ang="0">
                    <a:pos x="T0" y="T1"/>
                  </a:cxn>
                  <a:cxn ang="0">
                    <a:pos x="T2" y="T3"/>
                  </a:cxn>
                  <a:cxn ang="0">
                    <a:pos x="T4" y="T5"/>
                  </a:cxn>
                  <a:cxn ang="0">
                    <a:pos x="T6" y="T7"/>
                  </a:cxn>
                  <a:cxn ang="0">
                    <a:pos x="T8" y="T9"/>
                  </a:cxn>
                  <a:cxn ang="0">
                    <a:pos x="T10" y="T11"/>
                  </a:cxn>
                  <a:cxn ang="0">
                    <a:pos x="T12" y="T13"/>
                  </a:cxn>
                </a:cxnLst>
                <a:rect l="0" t="0" r="r" b="b"/>
                <a:pathLst>
                  <a:path w="6178" h="4265">
                    <a:moveTo>
                      <a:pt x="178" y="2000"/>
                    </a:moveTo>
                    <a:lnTo>
                      <a:pt x="2089" y="3913"/>
                    </a:lnTo>
                    <a:lnTo>
                      <a:pt x="6000" y="0"/>
                    </a:lnTo>
                    <a:lnTo>
                      <a:pt x="6178" y="178"/>
                    </a:lnTo>
                    <a:lnTo>
                      <a:pt x="2089" y="4265"/>
                    </a:lnTo>
                    <a:lnTo>
                      <a:pt x="0" y="2178"/>
                    </a:lnTo>
                    <a:lnTo>
                      <a:pt x="178" y="2000"/>
                    </a:lnTo>
                    <a:close/>
                  </a:path>
                </a:pathLst>
              </a:custGeom>
              <a:solidFill>
                <a:schemeClr val="lt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lt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48" name="Group 147"/>
          <p:cNvGrpSpPr/>
          <p:nvPr>
            <p:custDataLst>
              <p:tags r:id="rId6"/>
            </p:custDataLst>
          </p:nvPr>
        </p:nvGrpSpPr>
        <p:grpSpPr>
          <a:xfrm>
            <a:off x="5497327" y="2948358"/>
            <a:ext cx="2340000" cy="360000"/>
            <a:chOff x="4383617" y="1289980"/>
            <a:chExt cx="2555875" cy="429065"/>
          </a:xfrm>
        </p:grpSpPr>
        <p:grpSp>
          <p:nvGrpSpPr>
            <p:cNvPr id="149" name="Group 148"/>
            <p:cNvGrpSpPr/>
            <p:nvPr>
              <p:custDataLst>
                <p:tags r:id="rId14"/>
              </p:custDataLst>
            </p:nvPr>
          </p:nvGrpSpPr>
          <p:grpSpPr>
            <a:xfrm>
              <a:off x="4383617" y="1289980"/>
              <a:ext cx="2555875" cy="429065"/>
              <a:chOff x="3512821" y="2528888"/>
              <a:chExt cx="1585225" cy="508000"/>
            </a:xfrm>
          </p:grpSpPr>
          <p:sp>
            <p:nvSpPr>
              <p:cNvPr id="154" name="Rectangle 153"/>
              <p:cNvSpPr/>
              <p:nvPr>
                <p:custDataLst>
                  <p:tags r:id="rId18"/>
                </p:custDataLst>
              </p:nvPr>
            </p:nvSpPr>
            <p:spPr bwMode="gray">
              <a:xfrm>
                <a:off x="3778939" y="2528888"/>
                <a:ext cx="1319107" cy="508000"/>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GB" sz="1000" b="1">
                    <a:solidFill>
                      <a:srgbClr val="003C50"/>
                    </a:solidFill>
                  </a:rPr>
                  <a:t>ML Engineering and operations are integrated</a:t>
                </a:r>
              </a:p>
            </p:txBody>
          </p:sp>
          <p:sp>
            <p:nvSpPr>
              <p:cNvPr id="155" name="Rectangle 154"/>
              <p:cNvSpPr/>
              <p:nvPr>
                <p:custDataLst>
                  <p:tags r:id="rId19"/>
                </p:custDataLst>
              </p:nvPr>
            </p:nvSpPr>
            <p:spPr bwMode="gray">
              <a:xfrm>
                <a:off x="3512821" y="2528888"/>
                <a:ext cx="266118" cy="508000"/>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150" name="Group 8"/>
            <p:cNvGrpSpPr>
              <a:grpSpLocks/>
            </p:cNvGrpSpPr>
            <p:nvPr>
              <p:custDataLst>
                <p:tags r:id="rId15"/>
              </p:custDataLst>
            </p:nvPr>
          </p:nvGrpSpPr>
          <p:grpSpPr bwMode="auto">
            <a:xfrm>
              <a:off x="4426524" y="1332886"/>
              <a:ext cx="343252" cy="343252"/>
              <a:chOff x="800" y="800"/>
              <a:chExt cx="560" cy="560"/>
            </a:xfrm>
          </p:grpSpPr>
          <p:sp>
            <p:nvSpPr>
              <p:cNvPr id="152" name="AutoShape 7"/>
              <p:cNvSpPr>
                <a:spLocks noChangeAspect="1" noChangeArrowheads="1" noTextEdit="1"/>
              </p:cNvSpPr>
              <p:nvPr>
                <p:custDataLst>
                  <p:tags r:id="rId16"/>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9525" cap="flat" cmpd="sng" algn="ctr">
                    <a:solidFill>
                      <a:schemeClr val="lt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53" name="Freeform 9"/>
              <p:cNvSpPr>
                <a:spLocks/>
              </p:cNvSpPr>
              <p:nvPr>
                <p:custDataLst>
                  <p:tags r:id="rId17"/>
                </p:custDataLst>
              </p:nvPr>
            </p:nvSpPr>
            <p:spPr bwMode="auto">
              <a:xfrm>
                <a:off x="841" y="918"/>
                <a:ext cx="476" cy="329"/>
              </a:xfrm>
              <a:custGeom>
                <a:avLst/>
                <a:gdLst>
                  <a:gd name="T0" fmla="*/ 178 w 6178"/>
                  <a:gd name="T1" fmla="*/ 2000 h 4265"/>
                  <a:gd name="T2" fmla="*/ 2089 w 6178"/>
                  <a:gd name="T3" fmla="*/ 3913 h 4265"/>
                  <a:gd name="T4" fmla="*/ 6000 w 6178"/>
                  <a:gd name="T5" fmla="*/ 0 h 4265"/>
                  <a:gd name="T6" fmla="*/ 6178 w 6178"/>
                  <a:gd name="T7" fmla="*/ 178 h 4265"/>
                  <a:gd name="T8" fmla="*/ 2089 w 6178"/>
                  <a:gd name="T9" fmla="*/ 4265 h 4265"/>
                  <a:gd name="T10" fmla="*/ 0 w 6178"/>
                  <a:gd name="T11" fmla="*/ 2178 h 4265"/>
                  <a:gd name="T12" fmla="*/ 178 w 6178"/>
                  <a:gd name="T13" fmla="*/ 2000 h 4265"/>
                </a:gdLst>
                <a:ahLst/>
                <a:cxnLst>
                  <a:cxn ang="0">
                    <a:pos x="T0" y="T1"/>
                  </a:cxn>
                  <a:cxn ang="0">
                    <a:pos x="T2" y="T3"/>
                  </a:cxn>
                  <a:cxn ang="0">
                    <a:pos x="T4" y="T5"/>
                  </a:cxn>
                  <a:cxn ang="0">
                    <a:pos x="T6" y="T7"/>
                  </a:cxn>
                  <a:cxn ang="0">
                    <a:pos x="T8" y="T9"/>
                  </a:cxn>
                  <a:cxn ang="0">
                    <a:pos x="T10" y="T11"/>
                  </a:cxn>
                  <a:cxn ang="0">
                    <a:pos x="T12" y="T13"/>
                  </a:cxn>
                </a:cxnLst>
                <a:rect l="0" t="0" r="r" b="b"/>
                <a:pathLst>
                  <a:path w="6178" h="4265">
                    <a:moveTo>
                      <a:pt x="178" y="2000"/>
                    </a:moveTo>
                    <a:lnTo>
                      <a:pt x="2089" y="3913"/>
                    </a:lnTo>
                    <a:lnTo>
                      <a:pt x="6000" y="0"/>
                    </a:lnTo>
                    <a:lnTo>
                      <a:pt x="6178" y="178"/>
                    </a:lnTo>
                    <a:lnTo>
                      <a:pt x="2089" y="4265"/>
                    </a:lnTo>
                    <a:lnTo>
                      <a:pt x="0" y="2178"/>
                    </a:lnTo>
                    <a:lnTo>
                      <a:pt x="178" y="2000"/>
                    </a:lnTo>
                    <a:close/>
                  </a:path>
                </a:pathLst>
              </a:custGeom>
              <a:solidFill>
                <a:schemeClr val="lt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lt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56" name="Group 155"/>
          <p:cNvGrpSpPr/>
          <p:nvPr>
            <p:custDataLst>
              <p:tags r:id="rId7"/>
            </p:custDataLst>
          </p:nvPr>
        </p:nvGrpSpPr>
        <p:grpSpPr>
          <a:xfrm>
            <a:off x="2241191" y="3241895"/>
            <a:ext cx="2340000" cy="360000"/>
            <a:chOff x="4383618" y="1289980"/>
            <a:chExt cx="2555874" cy="429065"/>
          </a:xfrm>
        </p:grpSpPr>
        <p:grpSp>
          <p:nvGrpSpPr>
            <p:cNvPr id="157" name="Group 156"/>
            <p:cNvGrpSpPr/>
            <p:nvPr>
              <p:custDataLst>
                <p:tags r:id="rId8"/>
              </p:custDataLst>
            </p:nvPr>
          </p:nvGrpSpPr>
          <p:grpSpPr>
            <a:xfrm>
              <a:off x="4383618" y="1289980"/>
              <a:ext cx="2555874" cy="429065"/>
              <a:chOff x="3512821" y="2528888"/>
              <a:chExt cx="1585224" cy="508000"/>
            </a:xfrm>
          </p:grpSpPr>
          <p:sp>
            <p:nvSpPr>
              <p:cNvPr id="162" name="Rectangle 161"/>
              <p:cNvSpPr/>
              <p:nvPr>
                <p:custDataLst>
                  <p:tags r:id="rId12"/>
                </p:custDataLst>
              </p:nvPr>
            </p:nvSpPr>
            <p:spPr bwMode="gray">
              <a:xfrm>
                <a:off x="3778938" y="2528888"/>
                <a:ext cx="1319107" cy="508000"/>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72009" rIns="72009" bIns="72009" numCol="1" spcCol="0" rtlCol="0" fromWordArt="0" anchor="ctr" anchorCtr="0" forceAA="0" compatLnSpc="1">
                <a:prstTxWarp prst="textNoShape">
                  <a:avLst/>
                </a:prstTxWarp>
                <a:noAutofit/>
              </a:bodyPr>
              <a:lstStyle/>
              <a:p>
                <a:r>
                  <a:rPr lang="en-US" sz="1000" b="1">
                    <a:solidFill>
                      <a:srgbClr val="003C50"/>
                    </a:solidFill>
                  </a:rPr>
                  <a:t>Models can be re-trained on productive/new data</a:t>
                </a:r>
                <a:endParaRPr lang="en-GB" sz="1000" b="1">
                  <a:solidFill>
                    <a:srgbClr val="003C50"/>
                  </a:solidFill>
                </a:endParaRPr>
              </a:p>
            </p:txBody>
          </p:sp>
          <p:sp>
            <p:nvSpPr>
              <p:cNvPr id="163" name="Rectangle 162"/>
              <p:cNvSpPr/>
              <p:nvPr>
                <p:custDataLst>
                  <p:tags r:id="rId13"/>
                </p:custDataLst>
              </p:nvPr>
            </p:nvSpPr>
            <p:spPr bwMode="gray">
              <a:xfrm>
                <a:off x="3512821" y="2528888"/>
                <a:ext cx="266118" cy="508000"/>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err="1">
                  <a:solidFill>
                    <a:schemeClr val="tx1"/>
                  </a:solidFill>
                </a:endParaRPr>
              </a:p>
            </p:txBody>
          </p:sp>
        </p:grpSp>
        <p:grpSp>
          <p:nvGrpSpPr>
            <p:cNvPr id="159" name="Group 8"/>
            <p:cNvGrpSpPr>
              <a:grpSpLocks/>
            </p:cNvGrpSpPr>
            <p:nvPr>
              <p:custDataLst>
                <p:tags r:id="rId9"/>
              </p:custDataLst>
            </p:nvPr>
          </p:nvGrpSpPr>
          <p:grpSpPr bwMode="auto">
            <a:xfrm>
              <a:off x="4426524" y="1332886"/>
              <a:ext cx="343252" cy="343252"/>
              <a:chOff x="800" y="800"/>
              <a:chExt cx="560" cy="560"/>
            </a:xfrm>
          </p:grpSpPr>
          <p:sp>
            <p:nvSpPr>
              <p:cNvPr id="160" name="AutoShape 7"/>
              <p:cNvSpPr>
                <a:spLocks noChangeAspect="1" noChangeArrowheads="1" noTextEdit="1"/>
              </p:cNvSpPr>
              <p:nvPr>
                <p:custDataLst>
                  <p:tags r:id="rId10"/>
                </p:custDataLst>
              </p:nvPr>
            </p:nvSpPr>
            <p:spPr bwMode="auto">
              <a:xfrm>
                <a:off x="800" y="800"/>
                <a:ext cx="560" cy="560"/>
              </a:xfrm>
              <a:prstGeom prst="rect">
                <a:avLst/>
              </a:prstGeom>
              <a:noFill/>
              <a:ln>
                <a:noFill/>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9525" cap="flat" cmpd="sng" algn="ctr">
                    <a:solidFill>
                      <a:schemeClr val="lt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61" name="Freeform 9"/>
              <p:cNvSpPr>
                <a:spLocks/>
              </p:cNvSpPr>
              <p:nvPr>
                <p:custDataLst>
                  <p:tags r:id="rId11"/>
                </p:custDataLst>
              </p:nvPr>
            </p:nvSpPr>
            <p:spPr bwMode="auto">
              <a:xfrm>
                <a:off x="841" y="918"/>
                <a:ext cx="476" cy="329"/>
              </a:xfrm>
              <a:custGeom>
                <a:avLst/>
                <a:gdLst>
                  <a:gd name="T0" fmla="*/ 178 w 6178"/>
                  <a:gd name="T1" fmla="*/ 2000 h 4265"/>
                  <a:gd name="T2" fmla="*/ 2089 w 6178"/>
                  <a:gd name="T3" fmla="*/ 3913 h 4265"/>
                  <a:gd name="T4" fmla="*/ 6000 w 6178"/>
                  <a:gd name="T5" fmla="*/ 0 h 4265"/>
                  <a:gd name="T6" fmla="*/ 6178 w 6178"/>
                  <a:gd name="T7" fmla="*/ 178 h 4265"/>
                  <a:gd name="T8" fmla="*/ 2089 w 6178"/>
                  <a:gd name="T9" fmla="*/ 4265 h 4265"/>
                  <a:gd name="T10" fmla="*/ 0 w 6178"/>
                  <a:gd name="T11" fmla="*/ 2178 h 4265"/>
                  <a:gd name="T12" fmla="*/ 178 w 6178"/>
                  <a:gd name="T13" fmla="*/ 2000 h 4265"/>
                </a:gdLst>
                <a:ahLst/>
                <a:cxnLst>
                  <a:cxn ang="0">
                    <a:pos x="T0" y="T1"/>
                  </a:cxn>
                  <a:cxn ang="0">
                    <a:pos x="T2" y="T3"/>
                  </a:cxn>
                  <a:cxn ang="0">
                    <a:pos x="T4" y="T5"/>
                  </a:cxn>
                  <a:cxn ang="0">
                    <a:pos x="T6" y="T7"/>
                  </a:cxn>
                  <a:cxn ang="0">
                    <a:pos x="T8" y="T9"/>
                  </a:cxn>
                  <a:cxn ang="0">
                    <a:pos x="T10" y="T11"/>
                  </a:cxn>
                  <a:cxn ang="0">
                    <a:pos x="T12" y="T13"/>
                  </a:cxn>
                </a:cxnLst>
                <a:rect l="0" t="0" r="r" b="b"/>
                <a:pathLst>
                  <a:path w="6178" h="4265">
                    <a:moveTo>
                      <a:pt x="178" y="2000"/>
                    </a:moveTo>
                    <a:lnTo>
                      <a:pt x="2089" y="3913"/>
                    </a:lnTo>
                    <a:lnTo>
                      <a:pt x="6000" y="0"/>
                    </a:lnTo>
                    <a:lnTo>
                      <a:pt x="6178" y="178"/>
                    </a:lnTo>
                    <a:lnTo>
                      <a:pt x="2089" y="4265"/>
                    </a:lnTo>
                    <a:lnTo>
                      <a:pt x="0" y="2178"/>
                    </a:lnTo>
                    <a:lnTo>
                      <a:pt x="178" y="2000"/>
                    </a:lnTo>
                    <a:close/>
                  </a:path>
                </a:pathLst>
              </a:custGeom>
              <a:solidFill>
                <a:schemeClr val="lt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lt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spTree>
    <p:extLst>
      <p:ext uri="{BB962C8B-B14F-4D97-AF65-F5344CB8AC3E}">
        <p14:creationId xmlns:p14="http://schemas.microsoft.com/office/powerpoint/2010/main" val="350042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lide Number Placeholder 472">
            <a:extLst>
              <a:ext uri="{FF2B5EF4-FFF2-40B4-BE49-F238E27FC236}">
                <a16:creationId xmlns:a16="http://schemas.microsoft.com/office/drawing/2014/main" id="{DCCB3C36-A4AF-37F8-0F9B-1FBCD0B877F3}"/>
              </a:ext>
            </a:extLst>
          </p:cNvPr>
          <p:cNvSpPr>
            <a:spLocks noGrp="1"/>
          </p:cNvSpPr>
          <p:nvPr>
            <p:ph type="sldNum" sz="quarter" idx="11"/>
          </p:nvPr>
        </p:nvSpPr>
        <p:spPr/>
        <p:txBody>
          <a:bodyPr/>
          <a:lstStyle/>
          <a:p>
            <a:endParaRPr lang="de-DE"/>
          </a:p>
          <a:p>
            <a:fld id="{A8874DB3-0CB5-4CC9-8784-B04B470E0CA1}" type="slidenum">
              <a:rPr lang="de-DE" smtClean="0"/>
              <a:t>9</a:t>
            </a:fld>
            <a:endParaRPr lang="de-DE"/>
          </a:p>
        </p:txBody>
      </p:sp>
      <p:sp>
        <p:nvSpPr>
          <p:cNvPr id="2" name="Title 1">
            <a:extLst>
              <a:ext uri="{FF2B5EF4-FFF2-40B4-BE49-F238E27FC236}">
                <a16:creationId xmlns:a16="http://schemas.microsoft.com/office/drawing/2014/main" id="{D9B8FF65-7AE6-40E1-8087-3ED0005D7228}"/>
              </a:ext>
            </a:extLst>
          </p:cNvPr>
          <p:cNvSpPr>
            <a:spLocks noGrp="1"/>
          </p:cNvSpPr>
          <p:nvPr>
            <p:ph type="title"/>
          </p:nvPr>
        </p:nvSpPr>
        <p:spPr/>
        <p:txBody>
          <a:bodyPr/>
          <a:lstStyle/>
          <a:p>
            <a:r>
              <a:rPr lang="de-DE" b="1"/>
              <a:t>The end-</a:t>
            </a:r>
            <a:r>
              <a:rPr lang="de-DE" b="1" err="1"/>
              <a:t>to</a:t>
            </a:r>
            <a:r>
              <a:rPr lang="de-DE" b="1"/>
              <a:t>-end MLOps </a:t>
            </a:r>
            <a:r>
              <a:rPr lang="de-DE" b="1" err="1"/>
              <a:t>workflow</a:t>
            </a:r>
            <a:endParaRPr lang="de-DE" b="1"/>
          </a:p>
        </p:txBody>
      </p:sp>
      <p:sp>
        <p:nvSpPr>
          <p:cNvPr id="477" name="Footer Placeholder 476">
            <a:extLst>
              <a:ext uri="{FF2B5EF4-FFF2-40B4-BE49-F238E27FC236}">
                <a16:creationId xmlns:a16="http://schemas.microsoft.com/office/drawing/2014/main" id="{8D96A672-9C30-4315-DF56-628B95FC990E}"/>
              </a:ext>
            </a:extLst>
          </p:cNvPr>
          <p:cNvSpPr>
            <a:spLocks noGrp="1"/>
          </p:cNvSpPr>
          <p:nvPr>
            <p:ph type="ftr" sz="quarter" idx="12"/>
          </p:nvPr>
        </p:nvSpPr>
        <p:spPr/>
        <p:txBody>
          <a:bodyPr anchor="ctr"/>
          <a:lstStyle/>
          <a:p>
            <a:r>
              <a:rPr lang="de-DE"/>
              <a:t>© 2024 d-fine</a:t>
            </a:r>
          </a:p>
        </p:txBody>
      </p:sp>
      <p:sp>
        <p:nvSpPr>
          <p:cNvPr id="41" name="TextBox 40"/>
          <p:cNvSpPr txBox="1"/>
          <p:nvPr/>
        </p:nvSpPr>
        <p:spPr>
          <a:xfrm>
            <a:off x="1997076" y="2397121"/>
            <a:ext cx="724868" cy="26640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t>IDEs</a:t>
            </a:r>
          </a:p>
        </p:txBody>
      </p:sp>
      <p:sp>
        <p:nvSpPr>
          <p:cNvPr id="44" name="TextBox 43"/>
          <p:cNvSpPr txBox="1"/>
          <p:nvPr/>
        </p:nvSpPr>
        <p:spPr>
          <a:xfrm>
            <a:off x="3726414" y="2397121"/>
            <a:ext cx="724868" cy="26640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t>Code</a:t>
            </a:r>
          </a:p>
        </p:txBody>
      </p:sp>
      <p:sp>
        <p:nvSpPr>
          <p:cNvPr id="47" name="TextBox 46"/>
          <p:cNvSpPr txBox="1"/>
          <p:nvPr/>
        </p:nvSpPr>
        <p:spPr>
          <a:xfrm>
            <a:off x="1132407" y="2397121"/>
            <a:ext cx="724868" cy="26640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t>Notebooks</a:t>
            </a:r>
          </a:p>
        </p:txBody>
      </p:sp>
      <p:sp>
        <p:nvSpPr>
          <p:cNvPr id="54" name="TextBox 53"/>
          <p:cNvSpPr txBox="1"/>
          <p:nvPr/>
        </p:nvSpPr>
        <p:spPr>
          <a:xfrm>
            <a:off x="4591083" y="2397121"/>
            <a:ext cx="724868" cy="26640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t>Features</a:t>
            </a:r>
          </a:p>
        </p:txBody>
      </p:sp>
      <p:sp>
        <p:nvSpPr>
          <p:cNvPr id="82" name="TextBox 81"/>
          <p:cNvSpPr txBox="1"/>
          <p:nvPr/>
        </p:nvSpPr>
        <p:spPr>
          <a:xfrm>
            <a:off x="7310722" y="3916628"/>
            <a:ext cx="1080000" cy="252000"/>
          </a:xfrm>
          <a:prstGeom prst="rect">
            <a:avLst/>
          </a:prstGeom>
          <a:noFill/>
        </p:spPr>
        <p:txBody>
          <a:bodyPr wrap="square" lIns="0" tIns="0" rIns="0" bIns="0" rtlCol="0" anchor="ctr">
            <a:noAutofit/>
          </a:bodyPr>
          <a:lstStyle/>
          <a:p>
            <a:pPr algn="ctr"/>
            <a:r>
              <a:rPr lang="en-GB" sz="1000" b="1"/>
              <a:t>Monitor</a:t>
            </a:r>
          </a:p>
        </p:txBody>
      </p:sp>
      <p:sp>
        <p:nvSpPr>
          <p:cNvPr id="85" name="TextBox 84"/>
          <p:cNvSpPr txBox="1"/>
          <p:nvPr/>
        </p:nvSpPr>
        <p:spPr>
          <a:xfrm>
            <a:off x="5678344" y="4341755"/>
            <a:ext cx="723600" cy="266400"/>
          </a:xfrm>
          <a:prstGeom prst="hexagon">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solidFill>
                  <a:schemeClr val="bg1"/>
                </a:solidFill>
              </a:rPr>
              <a:t>CI/CD</a:t>
            </a:r>
          </a:p>
        </p:txBody>
      </p:sp>
      <p:sp>
        <p:nvSpPr>
          <p:cNvPr id="88" name="TextBox 87"/>
          <p:cNvSpPr txBox="1"/>
          <p:nvPr/>
        </p:nvSpPr>
        <p:spPr>
          <a:xfrm>
            <a:off x="6647686" y="4341755"/>
            <a:ext cx="723600" cy="266400"/>
          </a:xfrm>
          <a:prstGeom prst="hexagon">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solidFill>
                  <a:schemeClr val="bg1"/>
                </a:solidFill>
              </a:rPr>
              <a:t>Container</a:t>
            </a:r>
          </a:p>
        </p:txBody>
      </p:sp>
      <p:sp>
        <p:nvSpPr>
          <p:cNvPr id="91" name="TextBox 90"/>
          <p:cNvSpPr txBox="1"/>
          <p:nvPr/>
        </p:nvSpPr>
        <p:spPr>
          <a:xfrm>
            <a:off x="7185090" y="2397121"/>
            <a:ext cx="724868" cy="26640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solidFill>
                  <a:schemeClr val="bg1"/>
                </a:solidFill>
              </a:rPr>
              <a:t>Pipelines</a:t>
            </a:r>
          </a:p>
        </p:txBody>
      </p:sp>
      <p:sp>
        <p:nvSpPr>
          <p:cNvPr id="140" name="TextBox 139"/>
          <p:cNvSpPr txBox="1"/>
          <p:nvPr/>
        </p:nvSpPr>
        <p:spPr>
          <a:xfrm>
            <a:off x="8049759" y="2397121"/>
            <a:ext cx="724868" cy="26640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solidFill>
                  <a:schemeClr val="bg1"/>
                </a:solidFill>
              </a:rPr>
              <a:t>Features</a:t>
            </a:r>
          </a:p>
        </p:txBody>
      </p:sp>
      <p:sp>
        <p:nvSpPr>
          <p:cNvPr id="7" name="Google Shape;8733;p182"/>
          <p:cNvSpPr>
            <a:spLocks noChangeArrowheads="1"/>
          </p:cNvSpPr>
          <p:nvPr>
            <p:custDataLst>
              <p:tags r:id="rId1"/>
            </p:custDataLst>
          </p:nvPr>
        </p:nvSpPr>
        <p:spPr bwMode="auto">
          <a:xfrm>
            <a:off x="1799810" y="3138007"/>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9" name="Group 8"/>
          <p:cNvGrpSpPr/>
          <p:nvPr/>
        </p:nvGrpSpPr>
        <p:grpSpPr>
          <a:xfrm>
            <a:off x="1935234" y="3296834"/>
            <a:ext cx="438730" cy="443345"/>
            <a:chOff x="848699" y="1764748"/>
            <a:chExt cx="757286" cy="765252"/>
          </a:xfrm>
        </p:grpSpPr>
        <p:sp>
          <p:nvSpPr>
            <p:cNvPr id="10"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3" name="Google Shape;8733;p182"/>
          <p:cNvSpPr>
            <a:spLocks noChangeArrowheads="1"/>
          </p:cNvSpPr>
          <p:nvPr/>
        </p:nvSpPr>
        <p:spPr bwMode="auto">
          <a:xfrm rot="10800000">
            <a:off x="2615384" y="3129325"/>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15" name="Group 14"/>
          <p:cNvGrpSpPr/>
          <p:nvPr/>
        </p:nvGrpSpPr>
        <p:grpSpPr>
          <a:xfrm rot="10800000">
            <a:off x="2749085" y="3235729"/>
            <a:ext cx="438730" cy="443345"/>
            <a:chOff x="848699" y="1764748"/>
            <a:chExt cx="757286" cy="765252"/>
          </a:xfrm>
        </p:grpSpPr>
        <p:sp>
          <p:nvSpPr>
            <p:cNvPr id="16"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9" name="Google Shape;8733;p182"/>
          <p:cNvSpPr>
            <a:spLocks noChangeArrowheads="1"/>
          </p:cNvSpPr>
          <p:nvPr/>
        </p:nvSpPr>
        <p:spPr bwMode="auto">
          <a:xfrm>
            <a:off x="3422831" y="3148513"/>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21" name="Group 20"/>
          <p:cNvGrpSpPr/>
          <p:nvPr/>
        </p:nvGrpSpPr>
        <p:grpSpPr>
          <a:xfrm>
            <a:off x="3558254" y="3307341"/>
            <a:ext cx="438730" cy="443345"/>
            <a:chOff x="848699" y="1764748"/>
            <a:chExt cx="757286" cy="765252"/>
          </a:xfrm>
        </p:grpSpPr>
        <p:sp>
          <p:nvSpPr>
            <p:cNvPr id="22"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5" name="Google Shape;8733;p182"/>
          <p:cNvSpPr>
            <a:spLocks noChangeArrowheads="1"/>
          </p:cNvSpPr>
          <p:nvPr/>
        </p:nvSpPr>
        <p:spPr bwMode="auto">
          <a:xfrm rot="10800000">
            <a:off x="4241580" y="3139832"/>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27" name="Group 26"/>
          <p:cNvGrpSpPr/>
          <p:nvPr/>
        </p:nvGrpSpPr>
        <p:grpSpPr>
          <a:xfrm rot="10800000">
            <a:off x="4375280" y="3246236"/>
            <a:ext cx="438730" cy="443345"/>
            <a:chOff x="848699" y="1764748"/>
            <a:chExt cx="757286" cy="765252"/>
          </a:xfrm>
        </p:grpSpPr>
        <p:sp>
          <p:nvSpPr>
            <p:cNvPr id="28"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1" name="Group 18"/>
          <p:cNvGrpSpPr>
            <a:grpSpLocks noChangeAspect="1"/>
          </p:cNvGrpSpPr>
          <p:nvPr>
            <p:custDataLst>
              <p:tags r:id="rId2"/>
            </p:custDataLst>
          </p:nvPr>
        </p:nvGrpSpPr>
        <p:grpSpPr bwMode="auto">
          <a:xfrm>
            <a:off x="2139143" y="3290571"/>
            <a:ext cx="202061" cy="202060"/>
            <a:chOff x="800" y="800"/>
            <a:chExt cx="560" cy="560"/>
          </a:xfrm>
        </p:grpSpPr>
        <p:sp>
          <p:nvSpPr>
            <p:cNvPr id="35" name="AutoShape 17"/>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9"/>
            <p:cNvSpPr>
              <a:spLocks noEditPoints="1"/>
            </p:cNvSpPr>
            <p:nvPr/>
          </p:nvSpPr>
          <p:spPr bwMode="auto">
            <a:xfrm>
              <a:off x="829" y="847"/>
              <a:ext cx="510" cy="482"/>
            </a:xfrm>
            <a:custGeom>
              <a:avLst/>
              <a:gdLst>
                <a:gd name="T0" fmla="*/ 2531 w 6627"/>
                <a:gd name="T1" fmla="*/ 5260 h 6266"/>
                <a:gd name="T2" fmla="*/ 2372 w 6627"/>
                <a:gd name="T3" fmla="*/ 5994 h 6266"/>
                <a:gd name="T4" fmla="*/ 1292 w 6627"/>
                <a:gd name="T5" fmla="*/ 5272 h 6266"/>
                <a:gd name="T6" fmla="*/ 1815 w 6627"/>
                <a:gd name="T7" fmla="*/ 5244 h 6266"/>
                <a:gd name="T8" fmla="*/ 2347 w 6627"/>
                <a:gd name="T9" fmla="*/ 3741 h 6266"/>
                <a:gd name="T10" fmla="*/ 2878 w 6627"/>
                <a:gd name="T11" fmla="*/ 2887 h 6266"/>
                <a:gd name="T12" fmla="*/ 1833 w 6627"/>
                <a:gd name="T13" fmla="*/ 2636 h 6266"/>
                <a:gd name="T14" fmla="*/ 981 w 6627"/>
                <a:gd name="T15" fmla="*/ 2704 h 6266"/>
                <a:gd name="T16" fmla="*/ 1320 w 6627"/>
                <a:gd name="T17" fmla="*/ 3444 h 6266"/>
                <a:gd name="T18" fmla="*/ 1323 w 6627"/>
                <a:gd name="T19" fmla="*/ 4387 h 6266"/>
                <a:gd name="T20" fmla="*/ 2558 w 6627"/>
                <a:gd name="T21" fmla="*/ 4389 h 6266"/>
                <a:gd name="T22" fmla="*/ 1476 w 6627"/>
                <a:gd name="T23" fmla="*/ 4991 h 6266"/>
                <a:gd name="T24" fmla="*/ 2388 w 6627"/>
                <a:gd name="T25" fmla="*/ 4984 h 6266"/>
                <a:gd name="T26" fmla="*/ 1940 w 6627"/>
                <a:gd name="T27" fmla="*/ 891 h 6266"/>
                <a:gd name="T28" fmla="*/ 3253 w 6627"/>
                <a:gd name="T29" fmla="*/ 4065 h 6266"/>
                <a:gd name="T30" fmla="*/ 3880 w 6627"/>
                <a:gd name="T31" fmla="*/ 5501 h 6266"/>
                <a:gd name="T32" fmla="*/ 586 w 6627"/>
                <a:gd name="T33" fmla="*/ 6057 h 6266"/>
                <a:gd name="T34" fmla="*/ 1071 w 6627"/>
                <a:gd name="T35" fmla="*/ 4260 h 6266"/>
                <a:gd name="T36" fmla="*/ 700 w 6627"/>
                <a:gd name="T37" fmla="*/ 1482 h 6266"/>
                <a:gd name="T38" fmla="*/ 3108 w 6627"/>
                <a:gd name="T39" fmla="*/ 3862 h 6266"/>
                <a:gd name="T40" fmla="*/ 1940 w 6627"/>
                <a:gd name="T41" fmla="*/ 1141 h 6266"/>
                <a:gd name="T42" fmla="*/ 771 w 6627"/>
                <a:gd name="T43" fmla="*/ 3862 h 6266"/>
                <a:gd name="T44" fmla="*/ 1093 w 6627"/>
                <a:gd name="T45" fmla="*/ 3549 h 6266"/>
                <a:gd name="T46" fmla="*/ 752 w 6627"/>
                <a:gd name="T47" fmla="*/ 2584 h 6266"/>
                <a:gd name="T48" fmla="*/ 1306 w 6627"/>
                <a:gd name="T49" fmla="*/ 2386 h 6266"/>
                <a:gd name="T50" fmla="*/ 2362 w 6627"/>
                <a:gd name="T51" fmla="*/ 1815 h 6266"/>
                <a:gd name="T52" fmla="*/ 2718 w 6627"/>
                <a:gd name="T53" fmla="*/ 2107 h 6266"/>
                <a:gd name="T54" fmla="*/ 3127 w 6627"/>
                <a:gd name="T55" fmla="*/ 2584 h 6266"/>
                <a:gd name="T56" fmla="*/ 2788 w 6627"/>
                <a:gd name="T57" fmla="*/ 3546 h 6266"/>
                <a:gd name="T58" fmla="*/ 5418 w 6627"/>
                <a:gd name="T59" fmla="*/ 3436 h 6266"/>
                <a:gd name="T60" fmla="*/ 4907 w 6627"/>
                <a:gd name="T61" fmla="*/ 3825 h 6266"/>
                <a:gd name="T62" fmla="*/ 4931 w 6627"/>
                <a:gd name="T63" fmla="*/ 4759 h 6266"/>
                <a:gd name="T64" fmla="*/ 6141 w 6627"/>
                <a:gd name="T65" fmla="*/ 3734 h 6266"/>
                <a:gd name="T66" fmla="*/ 5418 w 6627"/>
                <a:gd name="T67" fmla="*/ 3436 h 6266"/>
                <a:gd name="T68" fmla="*/ 5491 w 6627"/>
                <a:gd name="T69" fmla="*/ 2010 h 6266"/>
                <a:gd name="T70" fmla="*/ 5641 w 6627"/>
                <a:gd name="T71" fmla="*/ 957 h 6266"/>
                <a:gd name="T72" fmla="*/ 4068 w 6627"/>
                <a:gd name="T73" fmla="*/ 454 h 6266"/>
                <a:gd name="T74" fmla="*/ 3598 w 6627"/>
                <a:gd name="T75" fmla="*/ 1360 h 6266"/>
                <a:gd name="T76" fmla="*/ 3631 w 6627"/>
                <a:gd name="T77" fmla="*/ 1741 h 6266"/>
                <a:gd name="T78" fmla="*/ 3936 w 6627"/>
                <a:gd name="T79" fmla="*/ 226 h 6266"/>
                <a:gd name="T80" fmla="*/ 5885 w 6627"/>
                <a:gd name="T81" fmla="*/ 905 h 6266"/>
                <a:gd name="T82" fmla="*/ 5417 w 6627"/>
                <a:gd name="T83" fmla="*/ 2755 h 6266"/>
                <a:gd name="T84" fmla="*/ 5741 w 6627"/>
                <a:gd name="T85" fmla="*/ 3290 h 6266"/>
                <a:gd name="T86" fmla="*/ 6035 w 6627"/>
                <a:gd name="T87" fmla="*/ 4861 h 6266"/>
                <a:gd name="T88" fmla="*/ 3900 w 6627"/>
                <a:gd name="T89" fmla="*/ 4726 h 6266"/>
                <a:gd name="T90" fmla="*/ 4477 w 6627"/>
                <a:gd name="T91" fmla="*/ 3651 h 6266"/>
                <a:gd name="T92" fmla="*/ 3916 w 6627"/>
                <a:gd name="T93" fmla="*/ 3045 h 6266"/>
                <a:gd name="T94" fmla="*/ 3851 w 6627"/>
                <a:gd name="T95" fmla="*/ 2160 h 6266"/>
                <a:gd name="T96" fmla="*/ 4102 w 6627"/>
                <a:gd name="T97" fmla="*/ 2994 h 6266"/>
                <a:gd name="T98" fmla="*/ 5168 w 6627"/>
                <a:gd name="T99" fmla="*/ 2709 h 6266"/>
                <a:gd name="T100" fmla="*/ 4243 w 6627"/>
                <a:gd name="T101" fmla="*/ 3547 h 6266"/>
                <a:gd name="T102" fmla="*/ 5218 w 6627"/>
                <a:gd name="T103" fmla="*/ 3287 h 6266"/>
                <a:gd name="T104" fmla="*/ 4923 w 6627"/>
                <a:gd name="T105" fmla="*/ 3431 h 6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27" h="6266">
                  <a:moveTo>
                    <a:pt x="2372" y="5994"/>
                  </a:moveTo>
                  <a:cubicBezTo>
                    <a:pt x="2397" y="5692"/>
                    <a:pt x="2493" y="5482"/>
                    <a:pt x="2588" y="5270"/>
                  </a:cubicBezTo>
                  <a:cubicBezTo>
                    <a:pt x="2568" y="5266"/>
                    <a:pt x="2550" y="5262"/>
                    <a:pt x="2531" y="5260"/>
                  </a:cubicBezTo>
                  <a:cubicBezTo>
                    <a:pt x="2347" y="5226"/>
                    <a:pt x="2163" y="5194"/>
                    <a:pt x="2065" y="5242"/>
                  </a:cubicBezTo>
                  <a:lnTo>
                    <a:pt x="2065" y="6014"/>
                  </a:lnTo>
                  <a:cubicBezTo>
                    <a:pt x="2162" y="6011"/>
                    <a:pt x="2266" y="6004"/>
                    <a:pt x="2372" y="5994"/>
                  </a:cubicBezTo>
                  <a:close/>
                  <a:moveTo>
                    <a:pt x="1815" y="5244"/>
                  </a:moveTo>
                  <a:cubicBezTo>
                    <a:pt x="1720" y="5202"/>
                    <a:pt x="1535" y="5232"/>
                    <a:pt x="1350" y="5262"/>
                  </a:cubicBezTo>
                  <a:cubicBezTo>
                    <a:pt x="1331" y="5266"/>
                    <a:pt x="1312" y="5269"/>
                    <a:pt x="1292" y="5272"/>
                  </a:cubicBezTo>
                  <a:cubicBezTo>
                    <a:pt x="1387" y="5484"/>
                    <a:pt x="1482" y="5694"/>
                    <a:pt x="1507" y="5994"/>
                  </a:cubicBezTo>
                  <a:cubicBezTo>
                    <a:pt x="1613" y="6004"/>
                    <a:pt x="1717" y="6011"/>
                    <a:pt x="1815" y="6014"/>
                  </a:cubicBezTo>
                  <a:lnTo>
                    <a:pt x="1815" y="5244"/>
                  </a:lnTo>
                  <a:close/>
                  <a:moveTo>
                    <a:pt x="2558" y="4389"/>
                  </a:moveTo>
                  <a:cubicBezTo>
                    <a:pt x="2471" y="4319"/>
                    <a:pt x="2420" y="4229"/>
                    <a:pt x="2390" y="4129"/>
                  </a:cubicBezTo>
                  <a:cubicBezTo>
                    <a:pt x="2352" y="4004"/>
                    <a:pt x="2351" y="3871"/>
                    <a:pt x="2347" y="3741"/>
                  </a:cubicBezTo>
                  <a:cubicBezTo>
                    <a:pt x="2446" y="3645"/>
                    <a:pt x="2502" y="3569"/>
                    <a:pt x="2561" y="3441"/>
                  </a:cubicBezTo>
                  <a:cubicBezTo>
                    <a:pt x="2617" y="3319"/>
                    <a:pt x="2653" y="3194"/>
                    <a:pt x="2688" y="3065"/>
                  </a:cubicBezTo>
                  <a:cubicBezTo>
                    <a:pt x="2777" y="3020"/>
                    <a:pt x="2838" y="2989"/>
                    <a:pt x="2878" y="2887"/>
                  </a:cubicBezTo>
                  <a:cubicBezTo>
                    <a:pt x="2900" y="2835"/>
                    <a:pt x="2907" y="2777"/>
                    <a:pt x="2901" y="2720"/>
                  </a:cubicBezTo>
                  <a:cubicBezTo>
                    <a:pt x="2591" y="2627"/>
                    <a:pt x="2526" y="2426"/>
                    <a:pt x="2471" y="2140"/>
                  </a:cubicBezTo>
                  <a:cubicBezTo>
                    <a:pt x="2336" y="2372"/>
                    <a:pt x="2130" y="2636"/>
                    <a:pt x="1833" y="2636"/>
                  </a:cubicBezTo>
                  <a:lnTo>
                    <a:pt x="1406" y="2636"/>
                  </a:lnTo>
                  <a:cubicBezTo>
                    <a:pt x="1401" y="2636"/>
                    <a:pt x="1348" y="2635"/>
                    <a:pt x="1302" y="2635"/>
                  </a:cubicBezTo>
                  <a:cubicBezTo>
                    <a:pt x="1167" y="2632"/>
                    <a:pt x="1128" y="2632"/>
                    <a:pt x="981" y="2704"/>
                  </a:cubicBezTo>
                  <a:cubicBezTo>
                    <a:pt x="971" y="2766"/>
                    <a:pt x="978" y="2830"/>
                    <a:pt x="1001" y="2887"/>
                  </a:cubicBezTo>
                  <a:cubicBezTo>
                    <a:pt x="1041" y="2989"/>
                    <a:pt x="1101" y="3020"/>
                    <a:pt x="1191" y="3065"/>
                  </a:cubicBezTo>
                  <a:cubicBezTo>
                    <a:pt x="1226" y="3195"/>
                    <a:pt x="1262" y="3321"/>
                    <a:pt x="1320" y="3444"/>
                  </a:cubicBezTo>
                  <a:cubicBezTo>
                    <a:pt x="1378" y="3570"/>
                    <a:pt x="1435" y="3645"/>
                    <a:pt x="1531" y="3740"/>
                  </a:cubicBezTo>
                  <a:cubicBezTo>
                    <a:pt x="1531" y="3874"/>
                    <a:pt x="1528" y="4001"/>
                    <a:pt x="1488" y="4130"/>
                  </a:cubicBezTo>
                  <a:cubicBezTo>
                    <a:pt x="1457" y="4229"/>
                    <a:pt x="1406" y="4319"/>
                    <a:pt x="1323" y="4387"/>
                  </a:cubicBezTo>
                  <a:cubicBezTo>
                    <a:pt x="1372" y="4652"/>
                    <a:pt x="1712" y="4852"/>
                    <a:pt x="1935" y="5015"/>
                  </a:cubicBezTo>
                  <a:cubicBezTo>
                    <a:pt x="2017" y="4942"/>
                    <a:pt x="2105" y="4881"/>
                    <a:pt x="2187" y="4821"/>
                  </a:cubicBezTo>
                  <a:cubicBezTo>
                    <a:pt x="2370" y="4691"/>
                    <a:pt x="2531" y="4576"/>
                    <a:pt x="2558" y="4389"/>
                  </a:cubicBezTo>
                  <a:close/>
                  <a:moveTo>
                    <a:pt x="1177" y="4677"/>
                  </a:moveTo>
                  <a:cubicBezTo>
                    <a:pt x="1125" y="4796"/>
                    <a:pt x="1078" y="4932"/>
                    <a:pt x="1081" y="5050"/>
                  </a:cubicBezTo>
                  <a:cubicBezTo>
                    <a:pt x="1213" y="5036"/>
                    <a:pt x="1345" y="5009"/>
                    <a:pt x="1476" y="4991"/>
                  </a:cubicBezTo>
                  <a:cubicBezTo>
                    <a:pt x="1365" y="4902"/>
                    <a:pt x="1255" y="4799"/>
                    <a:pt x="1177" y="4677"/>
                  </a:cubicBezTo>
                  <a:close/>
                  <a:moveTo>
                    <a:pt x="2693" y="4706"/>
                  </a:moveTo>
                  <a:cubicBezTo>
                    <a:pt x="2616" y="4814"/>
                    <a:pt x="2507" y="4897"/>
                    <a:pt x="2388" y="4984"/>
                  </a:cubicBezTo>
                  <a:cubicBezTo>
                    <a:pt x="2525" y="5002"/>
                    <a:pt x="2660" y="5035"/>
                    <a:pt x="2796" y="5049"/>
                  </a:cubicBezTo>
                  <a:cubicBezTo>
                    <a:pt x="2795" y="4941"/>
                    <a:pt x="2745" y="4817"/>
                    <a:pt x="2693" y="4706"/>
                  </a:cubicBezTo>
                  <a:close/>
                  <a:moveTo>
                    <a:pt x="1940" y="891"/>
                  </a:moveTo>
                  <a:cubicBezTo>
                    <a:pt x="2498" y="891"/>
                    <a:pt x="2902" y="1131"/>
                    <a:pt x="3180" y="1482"/>
                  </a:cubicBezTo>
                  <a:cubicBezTo>
                    <a:pt x="3523" y="1919"/>
                    <a:pt x="3666" y="2525"/>
                    <a:pt x="3666" y="3045"/>
                  </a:cubicBezTo>
                  <a:cubicBezTo>
                    <a:pt x="3666" y="3530"/>
                    <a:pt x="3543" y="3855"/>
                    <a:pt x="3253" y="4065"/>
                  </a:cubicBezTo>
                  <a:cubicBezTo>
                    <a:pt x="3133" y="4151"/>
                    <a:pt x="2986" y="4215"/>
                    <a:pt x="2808" y="4260"/>
                  </a:cubicBezTo>
                  <a:cubicBezTo>
                    <a:pt x="2897" y="4321"/>
                    <a:pt x="2996" y="4376"/>
                    <a:pt x="3095" y="4431"/>
                  </a:cubicBezTo>
                  <a:cubicBezTo>
                    <a:pt x="3487" y="4649"/>
                    <a:pt x="3880" y="4867"/>
                    <a:pt x="3880" y="5501"/>
                  </a:cubicBezTo>
                  <a:cubicBezTo>
                    <a:pt x="3880" y="5755"/>
                    <a:pt x="3635" y="5936"/>
                    <a:pt x="3293" y="6057"/>
                  </a:cubicBezTo>
                  <a:cubicBezTo>
                    <a:pt x="2890" y="6200"/>
                    <a:pt x="2336" y="6266"/>
                    <a:pt x="1940" y="6266"/>
                  </a:cubicBezTo>
                  <a:cubicBezTo>
                    <a:pt x="1543" y="6266"/>
                    <a:pt x="990" y="6200"/>
                    <a:pt x="586" y="6057"/>
                  </a:cubicBezTo>
                  <a:cubicBezTo>
                    <a:pt x="245" y="5936"/>
                    <a:pt x="0" y="5755"/>
                    <a:pt x="0" y="5501"/>
                  </a:cubicBezTo>
                  <a:cubicBezTo>
                    <a:pt x="0" y="4867"/>
                    <a:pt x="392" y="4649"/>
                    <a:pt x="785" y="4431"/>
                  </a:cubicBezTo>
                  <a:cubicBezTo>
                    <a:pt x="883" y="4376"/>
                    <a:pt x="982" y="4321"/>
                    <a:pt x="1071" y="4260"/>
                  </a:cubicBezTo>
                  <a:cubicBezTo>
                    <a:pt x="892" y="4215"/>
                    <a:pt x="746" y="4151"/>
                    <a:pt x="626" y="4065"/>
                  </a:cubicBezTo>
                  <a:cubicBezTo>
                    <a:pt x="336" y="3855"/>
                    <a:pt x="213" y="3530"/>
                    <a:pt x="213" y="3045"/>
                  </a:cubicBezTo>
                  <a:cubicBezTo>
                    <a:pt x="213" y="2525"/>
                    <a:pt x="356" y="1919"/>
                    <a:pt x="700" y="1482"/>
                  </a:cubicBezTo>
                  <a:cubicBezTo>
                    <a:pt x="977" y="1131"/>
                    <a:pt x="1381" y="891"/>
                    <a:pt x="1940" y="891"/>
                  </a:cubicBezTo>
                  <a:close/>
                  <a:moveTo>
                    <a:pt x="2625" y="4045"/>
                  </a:moveTo>
                  <a:cubicBezTo>
                    <a:pt x="2830" y="4007"/>
                    <a:pt x="2988" y="3949"/>
                    <a:pt x="3108" y="3862"/>
                  </a:cubicBezTo>
                  <a:cubicBezTo>
                    <a:pt x="3325" y="3706"/>
                    <a:pt x="3416" y="3445"/>
                    <a:pt x="3416" y="3045"/>
                  </a:cubicBezTo>
                  <a:cubicBezTo>
                    <a:pt x="3416" y="2572"/>
                    <a:pt x="3290" y="2024"/>
                    <a:pt x="2985" y="1636"/>
                  </a:cubicBezTo>
                  <a:cubicBezTo>
                    <a:pt x="2752" y="1342"/>
                    <a:pt x="2412" y="1141"/>
                    <a:pt x="1940" y="1141"/>
                  </a:cubicBezTo>
                  <a:cubicBezTo>
                    <a:pt x="1467" y="1141"/>
                    <a:pt x="1127" y="1342"/>
                    <a:pt x="895" y="1636"/>
                  </a:cubicBezTo>
                  <a:cubicBezTo>
                    <a:pt x="590" y="2024"/>
                    <a:pt x="463" y="2572"/>
                    <a:pt x="463" y="3045"/>
                  </a:cubicBezTo>
                  <a:cubicBezTo>
                    <a:pt x="463" y="3445"/>
                    <a:pt x="555" y="3706"/>
                    <a:pt x="771" y="3862"/>
                  </a:cubicBezTo>
                  <a:cubicBezTo>
                    <a:pt x="891" y="3949"/>
                    <a:pt x="1050" y="4007"/>
                    <a:pt x="1253" y="4045"/>
                  </a:cubicBezTo>
                  <a:cubicBezTo>
                    <a:pt x="1271" y="3982"/>
                    <a:pt x="1278" y="3911"/>
                    <a:pt x="1280" y="3841"/>
                  </a:cubicBezTo>
                  <a:cubicBezTo>
                    <a:pt x="1203" y="3755"/>
                    <a:pt x="1142" y="3655"/>
                    <a:pt x="1093" y="3549"/>
                  </a:cubicBezTo>
                  <a:cubicBezTo>
                    <a:pt x="1046" y="3446"/>
                    <a:pt x="1008" y="3340"/>
                    <a:pt x="978" y="3235"/>
                  </a:cubicBezTo>
                  <a:cubicBezTo>
                    <a:pt x="880" y="3171"/>
                    <a:pt x="810" y="3081"/>
                    <a:pt x="770" y="2980"/>
                  </a:cubicBezTo>
                  <a:cubicBezTo>
                    <a:pt x="720" y="2856"/>
                    <a:pt x="715" y="2714"/>
                    <a:pt x="752" y="2584"/>
                  </a:cubicBezTo>
                  <a:lnTo>
                    <a:pt x="767" y="2531"/>
                  </a:lnTo>
                  <a:lnTo>
                    <a:pt x="816" y="2506"/>
                  </a:lnTo>
                  <a:cubicBezTo>
                    <a:pt x="1065" y="2382"/>
                    <a:pt x="1106" y="2382"/>
                    <a:pt x="1306" y="2386"/>
                  </a:cubicBezTo>
                  <a:lnTo>
                    <a:pt x="1406" y="2386"/>
                  </a:lnTo>
                  <a:lnTo>
                    <a:pt x="1833" y="2386"/>
                  </a:lnTo>
                  <a:cubicBezTo>
                    <a:pt x="2076" y="2386"/>
                    <a:pt x="2267" y="2005"/>
                    <a:pt x="2362" y="1815"/>
                  </a:cubicBezTo>
                  <a:lnTo>
                    <a:pt x="2418" y="1704"/>
                  </a:lnTo>
                  <a:lnTo>
                    <a:pt x="2530" y="1759"/>
                  </a:lnTo>
                  <a:cubicBezTo>
                    <a:pt x="2666" y="1827"/>
                    <a:pt x="2691" y="1957"/>
                    <a:pt x="2718" y="2107"/>
                  </a:cubicBezTo>
                  <a:cubicBezTo>
                    <a:pt x="2748" y="2261"/>
                    <a:pt x="2783" y="2445"/>
                    <a:pt x="3032" y="2495"/>
                  </a:cubicBezTo>
                  <a:lnTo>
                    <a:pt x="3106" y="2510"/>
                  </a:lnTo>
                  <a:lnTo>
                    <a:pt x="3127" y="2584"/>
                  </a:lnTo>
                  <a:cubicBezTo>
                    <a:pt x="3166" y="2715"/>
                    <a:pt x="3160" y="2856"/>
                    <a:pt x="3111" y="2980"/>
                  </a:cubicBezTo>
                  <a:cubicBezTo>
                    <a:pt x="3070" y="3081"/>
                    <a:pt x="3000" y="3171"/>
                    <a:pt x="2901" y="3235"/>
                  </a:cubicBezTo>
                  <a:cubicBezTo>
                    <a:pt x="2871" y="3337"/>
                    <a:pt x="2835" y="3444"/>
                    <a:pt x="2788" y="3546"/>
                  </a:cubicBezTo>
                  <a:cubicBezTo>
                    <a:pt x="2738" y="3652"/>
                    <a:pt x="2678" y="3752"/>
                    <a:pt x="2600" y="3840"/>
                  </a:cubicBezTo>
                  <a:cubicBezTo>
                    <a:pt x="2602" y="3911"/>
                    <a:pt x="2608" y="3982"/>
                    <a:pt x="2625" y="4045"/>
                  </a:cubicBezTo>
                  <a:close/>
                  <a:moveTo>
                    <a:pt x="5418" y="3436"/>
                  </a:moveTo>
                  <a:lnTo>
                    <a:pt x="5105" y="3829"/>
                  </a:lnTo>
                  <a:lnTo>
                    <a:pt x="5003" y="3954"/>
                  </a:lnTo>
                  <a:lnTo>
                    <a:pt x="4907" y="3825"/>
                  </a:lnTo>
                  <a:lnTo>
                    <a:pt x="4795" y="3675"/>
                  </a:lnTo>
                  <a:cubicBezTo>
                    <a:pt x="4773" y="3695"/>
                    <a:pt x="4755" y="3712"/>
                    <a:pt x="4741" y="3726"/>
                  </a:cubicBezTo>
                  <a:cubicBezTo>
                    <a:pt x="4908" y="4061"/>
                    <a:pt x="4928" y="4471"/>
                    <a:pt x="4931" y="4759"/>
                  </a:cubicBezTo>
                  <a:cubicBezTo>
                    <a:pt x="5261" y="4744"/>
                    <a:pt x="5665" y="4702"/>
                    <a:pt x="5972" y="4620"/>
                  </a:cubicBezTo>
                  <a:cubicBezTo>
                    <a:pt x="6207" y="4557"/>
                    <a:pt x="6377" y="4481"/>
                    <a:pt x="6377" y="4391"/>
                  </a:cubicBezTo>
                  <a:cubicBezTo>
                    <a:pt x="6377" y="4157"/>
                    <a:pt x="6313" y="3901"/>
                    <a:pt x="6141" y="3734"/>
                  </a:cubicBezTo>
                  <a:cubicBezTo>
                    <a:pt x="6076" y="3671"/>
                    <a:pt x="5952" y="3626"/>
                    <a:pt x="5851" y="3590"/>
                  </a:cubicBezTo>
                  <a:cubicBezTo>
                    <a:pt x="5791" y="3567"/>
                    <a:pt x="5731" y="3549"/>
                    <a:pt x="5670" y="3530"/>
                  </a:cubicBezTo>
                  <a:cubicBezTo>
                    <a:pt x="5583" y="3504"/>
                    <a:pt x="5507" y="3481"/>
                    <a:pt x="5418" y="3436"/>
                  </a:cubicBezTo>
                  <a:close/>
                  <a:moveTo>
                    <a:pt x="5205" y="2616"/>
                  </a:moveTo>
                  <a:cubicBezTo>
                    <a:pt x="5331" y="2492"/>
                    <a:pt x="5378" y="2261"/>
                    <a:pt x="5422" y="2091"/>
                  </a:cubicBezTo>
                  <a:cubicBezTo>
                    <a:pt x="5432" y="2054"/>
                    <a:pt x="5458" y="2025"/>
                    <a:pt x="5491" y="2010"/>
                  </a:cubicBezTo>
                  <a:cubicBezTo>
                    <a:pt x="5612" y="1947"/>
                    <a:pt x="5646" y="1784"/>
                    <a:pt x="5611" y="1662"/>
                  </a:cubicBezTo>
                  <a:cubicBezTo>
                    <a:pt x="5605" y="1640"/>
                    <a:pt x="5605" y="1619"/>
                    <a:pt x="5610" y="1597"/>
                  </a:cubicBezTo>
                  <a:cubicBezTo>
                    <a:pt x="5671" y="1349"/>
                    <a:pt x="5680" y="1137"/>
                    <a:pt x="5641" y="957"/>
                  </a:cubicBezTo>
                  <a:cubicBezTo>
                    <a:pt x="5543" y="509"/>
                    <a:pt x="5187" y="299"/>
                    <a:pt x="4748" y="269"/>
                  </a:cubicBezTo>
                  <a:cubicBezTo>
                    <a:pt x="4501" y="252"/>
                    <a:pt x="4262" y="301"/>
                    <a:pt x="4146" y="417"/>
                  </a:cubicBezTo>
                  <a:cubicBezTo>
                    <a:pt x="4123" y="440"/>
                    <a:pt x="4096" y="451"/>
                    <a:pt x="4068" y="454"/>
                  </a:cubicBezTo>
                  <a:cubicBezTo>
                    <a:pt x="4042" y="457"/>
                    <a:pt x="4018" y="462"/>
                    <a:pt x="3996" y="469"/>
                  </a:cubicBezTo>
                  <a:cubicBezTo>
                    <a:pt x="3800" y="516"/>
                    <a:pt x="3688" y="632"/>
                    <a:pt x="3632" y="782"/>
                  </a:cubicBezTo>
                  <a:cubicBezTo>
                    <a:pt x="3570" y="946"/>
                    <a:pt x="3568" y="1154"/>
                    <a:pt x="3598" y="1360"/>
                  </a:cubicBezTo>
                  <a:cubicBezTo>
                    <a:pt x="3610" y="1440"/>
                    <a:pt x="3626" y="1521"/>
                    <a:pt x="3645" y="1597"/>
                  </a:cubicBezTo>
                  <a:cubicBezTo>
                    <a:pt x="3651" y="1621"/>
                    <a:pt x="3650" y="1646"/>
                    <a:pt x="3642" y="1667"/>
                  </a:cubicBezTo>
                  <a:cubicBezTo>
                    <a:pt x="3636" y="1691"/>
                    <a:pt x="3632" y="1716"/>
                    <a:pt x="3631" y="1741"/>
                  </a:cubicBezTo>
                  <a:cubicBezTo>
                    <a:pt x="3552" y="1577"/>
                    <a:pt x="3455" y="1422"/>
                    <a:pt x="3338" y="1284"/>
                  </a:cubicBezTo>
                  <a:cubicBezTo>
                    <a:pt x="3320" y="1077"/>
                    <a:pt x="3332" y="871"/>
                    <a:pt x="3398" y="695"/>
                  </a:cubicBezTo>
                  <a:cubicBezTo>
                    <a:pt x="3483" y="471"/>
                    <a:pt x="3648" y="296"/>
                    <a:pt x="3936" y="226"/>
                  </a:cubicBezTo>
                  <a:cubicBezTo>
                    <a:pt x="3957" y="221"/>
                    <a:pt x="3978" y="216"/>
                    <a:pt x="4000" y="212"/>
                  </a:cubicBezTo>
                  <a:cubicBezTo>
                    <a:pt x="4175" y="62"/>
                    <a:pt x="4470" y="0"/>
                    <a:pt x="4766" y="20"/>
                  </a:cubicBezTo>
                  <a:cubicBezTo>
                    <a:pt x="5317" y="57"/>
                    <a:pt x="5765" y="346"/>
                    <a:pt x="5885" y="905"/>
                  </a:cubicBezTo>
                  <a:cubicBezTo>
                    <a:pt x="5930" y="1114"/>
                    <a:pt x="5923" y="1351"/>
                    <a:pt x="5858" y="1627"/>
                  </a:cubicBezTo>
                  <a:cubicBezTo>
                    <a:pt x="5907" y="1839"/>
                    <a:pt x="5836" y="2081"/>
                    <a:pt x="5650" y="2205"/>
                  </a:cubicBezTo>
                  <a:cubicBezTo>
                    <a:pt x="5598" y="2400"/>
                    <a:pt x="5551" y="2599"/>
                    <a:pt x="5417" y="2755"/>
                  </a:cubicBezTo>
                  <a:cubicBezTo>
                    <a:pt x="5413" y="2847"/>
                    <a:pt x="5398" y="2941"/>
                    <a:pt x="5402" y="3034"/>
                  </a:cubicBezTo>
                  <a:cubicBezTo>
                    <a:pt x="5405" y="3084"/>
                    <a:pt x="5407" y="3141"/>
                    <a:pt x="5453" y="3170"/>
                  </a:cubicBezTo>
                  <a:cubicBezTo>
                    <a:pt x="5560" y="3236"/>
                    <a:pt x="5643" y="3261"/>
                    <a:pt x="5741" y="3290"/>
                  </a:cubicBezTo>
                  <a:cubicBezTo>
                    <a:pt x="5923" y="3345"/>
                    <a:pt x="6187" y="3432"/>
                    <a:pt x="6315" y="3555"/>
                  </a:cubicBezTo>
                  <a:cubicBezTo>
                    <a:pt x="6536" y="3771"/>
                    <a:pt x="6627" y="4087"/>
                    <a:pt x="6627" y="4391"/>
                  </a:cubicBezTo>
                  <a:cubicBezTo>
                    <a:pt x="6627" y="4622"/>
                    <a:pt x="6378" y="4770"/>
                    <a:pt x="6035" y="4861"/>
                  </a:cubicBezTo>
                  <a:cubicBezTo>
                    <a:pt x="5598" y="4979"/>
                    <a:pt x="4991" y="5016"/>
                    <a:pt x="4627" y="5016"/>
                  </a:cubicBezTo>
                  <a:cubicBezTo>
                    <a:pt x="4468" y="5016"/>
                    <a:pt x="4263" y="5009"/>
                    <a:pt x="4046" y="4991"/>
                  </a:cubicBezTo>
                  <a:cubicBezTo>
                    <a:pt x="4007" y="4891"/>
                    <a:pt x="3957" y="4804"/>
                    <a:pt x="3900" y="4726"/>
                  </a:cubicBezTo>
                  <a:cubicBezTo>
                    <a:pt x="4058" y="4744"/>
                    <a:pt x="4217" y="4755"/>
                    <a:pt x="4361" y="4760"/>
                  </a:cubicBezTo>
                  <a:cubicBezTo>
                    <a:pt x="4363" y="4472"/>
                    <a:pt x="4382" y="4062"/>
                    <a:pt x="4551" y="3726"/>
                  </a:cubicBezTo>
                  <a:lnTo>
                    <a:pt x="4477" y="3651"/>
                  </a:lnTo>
                  <a:lnTo>
                    <a:pt x="4251" y="3954"/>
                  </a:lnTo>
                  <a:lnTo>
                    <a:pt x="3877" y="3487"/>
                  </a:lnTo>
                  <a:cubicBezTo>
                    <a:pt x="3903" y="3354"/>
                    <a:pt x="3916" y="3206"/>
                    <a:pt x="3916" y="3045"/>
                  </a:cubicBezTo>
                  <a:cubicBezTo>
                    <a:pt x="3916" y="2710"/>
                    <a:pt x="3861" y="2340"/>
                    <a:pt x="3736" y="1992"/>
                  </a:cubicBezTo>
                  <a:cubicBezTo>
                    <a:pt x="3746" y="2000"/>
                    <a:pt x="3756" y="2006"/>
                    <a:pt x="3767" y="2012"/>
                  </a:cubicBezTo>
                  <a:cubicBezTo>
                    <a:pt x="3830" y="2042"/>
                    <a:pt x="3835" y="2101"/>
                    <a:pt x="3851" y="2160"/>
                  </a:cubicBezTo>
                  <a:cubicBezTo>
                    <a:pt x="3895" y="2330"/>
                    <a:pt x="3942" y="2510"/>
                    <a:pt x="4050" y="2616"/>
                  </a:cubicBezTo>
                  <a:cubicBezTo>
                    <a:pt x="4075" y="2641"/>
                    <a:pt x="4087" y="2674"/>
                    <a:pt x="4087" y="2705"/>
                  </a:cubicBezTo>
                  <a:cubicBezTo>
                    <a:pt x="4087" y="2705"/>
                    <a:pt x="4102" y="2970"/>
                    <a:pt x="4102" y="2994"/>
                  </a:cubicBezTo>
                  <a:cubicBezTo>
                    <a:pt x="4206" y="3161"/>
                    <a:pt x="4442" y="3222"/>
                    <a:pt x="4627" y="3222"/>
                  </a:cubicBezTo>
                  <a:cubicBezTo>
                    <a:pt x="4812" y="3222"/>
                    <a:pt x="5048" y="3161"/>
                    <a:pt x="5151" y="2994"/>
                  </a:cubicBezTo>
                  <a:cubicBezTo>
                    <a:pt x="5153" y="2900"/>
                    <a:pt x="5170" y="2800"/>
                    <a:pt x="5168" y="2709"/>
                  </a:cubicBezTo>
                  <a:cubicBezTo>
                    <a:pt x="5167" y="2672"/>
                    <a:pt x="5181" y="2640"/>
                    <a:pt x="5205" y="2616"/>
                  </a:cubicBezTo>
                  <a:close/>
                  <a:moveTo>
                    <a:pt x="4035" y="3286"/>
                  </a:moveTo>
                  <a:lnTo>
                    <a:pt x="4243" y="3547"/>
                  </a:lnTo>
                  <a:lnTo>
                    <a:pt x="4331" y="3431"/>
                  </a:lnTo>
                  <a:cubicBezTo>
                    <a:pt x="4225" y="3402"/>
                    <a:pt x="4122" y="3355"/>
                    <a:pt x="4035" y="3286"/>
                  </a:cubicBezTo>
                  <a:close/>
                  <a:moveTo>
                    <a:pt x="5218" y="3287"/>
                  </a:moveTo>
                  <a:lnTo>
                    <a:pt x="5218" y="3286"/>
                  </a:lnTo>
                  <a:cubicBezTo>
                    <a:pt x="5160" y="3332"/>
                    <a:pt x="5093" y="3370"/>
                    <a:pt x="5021" y="3399"/>
                  </a:cubicBezTo>
                  <a:cubicBezTo>
                    <a:pt x="4990" y="3411"/>
                    <a:pt x="4957" y="3422"/>
                    <a:pt x="4923" y="3431"/>
                  </a:cubicBezTo>
                  <a:lnTo>
                    <a:pt x="5011" y="3547"/>
                  </a:lnTo>
                  <a:lnTo>
                    <a:pt x="5218" y="3287"/>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2" name="Group 22"/>
          <p:cNvGrpSpPr>
            <a:grpSpLocks noChangeAspect="1"/>
          </p:cNvGrpSpPr>
          <p:nvPr>
            <p:custDataLst>
              <p:tags r:id="rId3"/>
            </p:custDataLst>
          </p:nvPr>
        </p:nvGrpSpPr>
        <p:grpSpPr bwMode="auto">
          <a:xfrm>
            <a:off x="1916155" y="3315969"/>
            <a:ext cx="404121" cy="404121"/>
            <a:chOff x="800" y="800"/>
            <a:chExt cx="560" cy="560"/>
          </a:xfrm>
        </p:grpSpPr>
        <p:sp>
          <p:nvSpPr>
            <p:cNvPr id="33" name="AutoShape 21"/>
            <p:cNvSpPr>
              <a:spLocks noChangeAspect="1" noChangeArrowheads="1" noTextEdit="1"/>
            </p:cNvSpPr>
            <p:nvPr/>
          </p:nvSpPr>
          <p:spPr bwMode="auto">
            <a:xfrm>
              <a:off x="800" y="800"/>
              <a:ext cx="560" cy="56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23"/>
            <p:cNvSpPr>
              <a:spLocks noEditPoints="1"/>
            </p:cNvSpPr>
            <p:nvPr/>
          </p:nvSpPr>
          <p:spPr bwMode="auto">
            <a:xfrm>
              <a:off x="829" y="829"/>
              <a:ext cx="500" cy="500"/>
            </a:xfrm>
            <a:custGeom>
              <a:avLst/>
              <a:gdLst>
                <a:gd name="T0" fmla="*/ 3500 w 6500"/>
                <a:gd name="T1" fmla="*/ 0 h 6500"/>
                <a:gd name="T2" fmla="*/ 3500 w 6500"/>
                <a:gd name="T3" fmla="*/ 2500 h 6500"/>
                <a:gd name="T4" fmla="*/ 1875 w 6500"/>
                <a:gd name="T5" fmla="*/ 2500 h 6500"/>
                <a:gd name="T6" fmla="*/ 1875 w 6500"/>
                <a:gd name="T7" fmla="*/ 3000 h 6500"/>
                <a:gd name="T8" fmla="*/ 2625 w 6500"/>
                <a:gd name="T9" fmla="*/ 3000 h 6500"/>
                <a:gd name="T10" fmla="*/ 2625 w 6500"/>
                <a:gd name="T11" fmla="*/ 3250 h 6500"/>
                <a:gd name="T12" fmla="*/ 875 w 6500"/>
                <a:gd name="T13" fmla="*/ 3250 h 6500"/>
                <a:gd name="T14" fmla="*/ 875 w 6500"/>
                <a:gd name="T15" fmla="*/ 3000 h 6500"/>
                <a:gd name="T16" fmla="*/ 1625 w 6500"/>
                <a:gd name="T17" fmla="*/ 3000 h 6500"/>
                <a:gd name="T18" fmla="*/ 1625 w 6500"/>
                <a:gd name="T19" fmla="*/ 2500 h 6500"/>
                <a:gd name="T20" fmla="*/ 0 w 6500"/>
                <a:gd name="T21" fmla="*/ 2500 h 6500"/>
                <a:gd name="T22" fmla="*/ 0 w 6500"/>
                <a:gd name="T23" fmla="*/ 0 h 6500"/>
                <a:gd name="T24" fmla="*/ 3500 w 6500"/>
                <a:gd name="T25" fmla="*/ 0 h 6500"/>
                <a:gd name="T26" fmla="*/ 3250 w 6500"/>
                <a:gd name="T27" fmla="*/ 250 h 6500"/>
                <a:gd name="T28" fmla="*/ 250 w 6500"/>
                <a:gd name="T29" fmla="*/ 250 h 6500"/>
                <a:gd name="T30" fmla="*/ 250 w 6500"/>
                <a:gd name="T31" fmla="*/ 2250 h 6500"/>
                <a:gd name="T32" fmla="*/ 3250 w 6500"/>
                <a:gd name="T33" fmla="*/ 2250 h 6500"/>
                <a:gd name="T34" fmla="*/ 3250 w 6500"/>
                <a:gd name="T35" fmla="*/ 250 h 6500"/>
                <a:gd name="T36" fmla="*/ 3875 w 6500"/>
                <a:gd name="T37" fmla="*/ 6250 h 6500"/>
                <a:gd name="T38" fmla="*/ 4625 w 6500"/>
                <a:gd name="T39" fmla="*/ 6250 h 6500"/>
                <a:gd name="T40" fmla="*/ 4625 w 6500"/>
                <a:gd name="T41" fmla="*/ 5750 h 6500"/>
                <a:gd name="T42" fmla="*/ 3000 w 6500"/>
                <a:gd name="T43" fmla="*/ 5750 h 6500"/>
                <a:gd name="T44" fmla="*/ 3000 w 6500"/>
                <a:gd name="T45" fmla="*/ 3250 h 6500"/>
                <a:gd name="T46" fmla="*/ 6500 w 6500"/>
                <a:gd name="T47" fmla="*/ 3250 h 6500"/>
                <a:gd name="T48" fmla="*/ 6500 w 6500"/>
                <a:gd name="T49" fmla="*/ 5750 h 6500"/>
                <a:gd name="T50" fmla="*/ 4875 w 6500"/>
                <a:gd name="T51" fmla="*/ 5750 h 6500"/>
                <a:gd name="T52" fmla="*/ 4875 w 6500"/>
                <a:gd name="T53" fmla="*/ 6250 h 6500"/>
                <a:gd name="T54" fmla="*/ 5625 w 6500"/>
                <a:gd name="T55" fmla="*/ 6250 h 6500"/>
                <a:gd name="T56" fmla="*/ 5625 w 6500"/>
                <a:gd name="T57" fmla="*/ 6500 h 6500"/>
                <a:gd name="T58" fmla="*/ 3875 w 6500"/>
                <a:gd name="T59" fmla="*/ 6500 h 6500"/>
                <a:gd name="T60" fmla="*/ 3875 w 6500"/>
                <a:gd name="T61" fmla="*/ 6250 h 6500"/>
                <a:gd name="T62" fmla="*/ 6250 w 6500"/>
                <a:gd name="T63" fmla="*/ 3500 h 6500"/>
                <a:gd name="T64" fmla="*/ 3250 w 6500"/>
                <a:gd name="T65" fmla="*/ 3500 h 6500"/>
                <a:gd name="T66" fmla="*/ 3250 w 6500"/>
                <a:gd name="T67" fmla="*/ 5500 h 6500"/>
                <a:gd name="T68" fmla="*/ 6250 w 6500"/>
                <a:gd name="T69" fmla="*/ 5500 h 6500"/>
                <a:gd name="T70" fmla="*/ 6250 w 6500"/>
                <a:gd name="T71" fmla="*/ 3500 h 6500"/>
                <a:gd name="T72" fmla="*/ 1250 w 6500"/>
                <a:gd name="T73" fmla="*/ 3500 h 6500"/>
                <a:gd name="T74" fmla="*/ 1250 w 6500"/>
                <a:gd name="T75" fmla="*/ 5625 h 6500"/>
                <a:gd name="T76" fmla="*/ 1625 w 6500"/>
                <a:gd name="T77" fmla="*/ 6000 h 6500"/>
                <a:gd name="T78" fmla="*/ 3625 w 6500"/>
                <a:gd name="T79" fmla="*/ 6000 h 6500"/>
                <a:gd name="T80" fmla="*/ 3625 w 6500"/>
                <a:gd name="T81" fmla="*/ 6250 h 6500"/>
                <a:gd name="T82" fmla="*/ 1625 w 6500"/>
                <a:gd name="T83" fmla="*/ 6250 h 6500"/>
                <a:gd name="T84" fmla="*/ 1000 w 6500"/>
                <a:gd name="T85" fmla="*/ 5625 h 6500"/>
                <a:gd name="T86" fmla="*/ 1000 w 6500"/>
                <a:gd name="T87" fmla="*/ 3500 h 6500"/>
                <a:gd name="T88" fmla="*/ 1250 w 6500"/>
                <a:gd name="T89" fmla="*/ 350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00" h="6500">
                  <a:moveTo>
                    <a:pt x="3500" y="0"/>
                  </a:moveTo>
                  <a:lnTo>
                    <a:pt x="3500" y="2500"/>
                  </a:lnTo>
                  <a:lnTo>
                    <a:pt x="1875" y="2500"/>
                  </a:lnTo>
                  <a:lnTo>
                    <a:pt x="1875" y="3000"/>
                  </a:lnTo>
                  <a:lnTo>
                    <a:pt x="2625" y="3000"/>
                  </a:lnTo>
                  <a:lnTo>
                    <a:pt x="2625" y="3250"/>
                  </a:lnTo>
                  <a:lnTo>
                    <a:pt x="875" y="3250"/>
                  </a:lnTo>
                  <a:lnTo>
                    <a:pt x="875" y="3000"/>
                  </a:lnTo>
                  <a:lnTo>
                    <a:pt x="1625" y="3000"/>
                  </a:lnTo>
                  <a:lnTo>
                    <a:pt x="1625" y="2500"/>
                  </a:lnTo>
                  <a:lnTo>
                    <a:pt x="0" y="2500"/>
                  </a:lnTo>
                  <a:lnTo>
                    <a:pt x="0" y="0"/>
                  </a:lnTo>
                  <a:lnTo>
                    <a:pt x="3500" y="0"/>
                  </a:lnTo>
                  <a:close/>
                  <a:moveTo>
                    <a:pt x="3250" y="250"/>
                  </a:moveTo>
                  <a:lnTo>
                    <a:pt x="250" y="250"/>
                  </a:lnTo>
                  <a:lnTo>
                    <a:pt x="250" y="2250"/>
                  </a:lnTo>
                  <a:lnTo>
                    <a:pt x="3250" y="2250"/>
                  </a:lnTo>
                  <a:lnTo>
                    <a:pt x="3250" y="250"/>
                  </a:lnTo>
                  <a:close/>
                  <a:moveTo>
                    <a:pt x="3875" y="6250"/>
                  </a:moveTo>
                  <a:lnTo>
                    <a:pt x="4625" y="6250"/>
                  </a:lnTo>
                  <a:lnTo>
                    <a:pt x="4625" y="5750"/>
                  </a:lnTo>
                  <a:lnTo>
                    <a:pt x="3000" y="5750"/>
                  </a:lnTo>
                  <a:lnTo>
                    <a:pt x="3000" y="3250"/>
                  </a:lnTo>
                  <a:lnTo>
                    <a:pt x="6500" y="3250"/>
                  </a:lnTo>
                  <a:lnTo>
                    <a:pt x="6500" y="5750"/>
                  </a:lnTo>
                  <a:lnTo>
                    <a:pt x="4875" y="5750"/>
                  </a:lnTo>
                  <a:lnTo>
                    <a:pt x="4875" y="6250"/>
                  </a:lnTo>
                  <a:lnTo>
                    <a:pt x="5625" y="6250"/>
                  </a:lnTo>
                  <a:lnTo>
                    <a:pt x="5625" y="6500"/>
                  </a:lnTo>
                  <a:lnTo>
                    <a:pt x="3875" y="6500"/>
                  </a:lnTo>
                  <a:lnTo>
                    <a:pt x="3875" y="6250"/>
                  </a:lnTo>
                  <a:close/>
                  <a:moveTo>
                    <a:pt x="6250" y="3500"/>
                  </a:moveTo>
                  <a:lnTo>
                    <a:pt x="3250" y="3500"/>
                  </a:lnTo>
                  <a:lnTo>
                    <a:pt x="3250" y="5500"/>
                  </a:lnTo>
                  <a:lnTo>
                    <a:pt x="6250" y="5500"/>
                  </a:lnTo>
                  <a:lnTo>
                    <a:pt x="6250" y="3500"/>
                  </a:lnTo>
                  <a:close/>
                  <a:moveTo>
                    <a:pt x="1250" y="3500"/>
                  </a:moveTo>
                  <a:lnTo>
                    <a:pt x="1250" y="5625"/>
                  </a:lnTo>
                  <a:cubicBezTo>
                    <a:pt x="1250" y="5831"/>
                    <a:pt x="1419" y="6000"/>
                    <a:pt x="1625" y="6000"/>
                  </a:cubicBezTo>
                  <a:lnTo>
                    <a:pt x="3625" y="6000"/>
                  </a:lnTo>
                  <a:lnTo>
                    <a:pt x="3625" y="6250"/>
                  </a:lnTo>
                  <a:lnTo>
                    <a:pt x="1625" y="6250"/>
                  </a:lnTo>
                  <a:cubicBezTo>
                    <a:pt x="1281" y="6250"/>
                    <a:pt x="1000" y="5969"/>
                    <a:pt x="1000" y="5625"/>
                  </a:cubicBezTo>
                  <a:lnTo>
                    <a:pt x="1000" y="3500"/>
                  </a:lnTo>
                  <a:lnTo>
                    <a:pt x="1250" y="350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7" name="TextBox 36"/>
          <p:cNvSpPr txBox="1"/>
          <p:nvPr/>
        </p:nvSpPr>
        <p:spPr>
          <a:xfrm>
            <a:off x="2482232" y="3915352"/>
            <a:ext cx="945361" cy="220584"/>
          </a:xfrm>
          <a:prstGeom prst="rect">
            <a:avLst/>
          </a:prstGeom>
          <a:noFill/>
        </p:spPr>
        <p:txBody>
          <a:bodyPr wrap="square" lIns="0" tIns="0" rIns="0" bIns="0" rtlCol="0" anchor="ctr">
            <a:noAutofit/>
          </a:bodyPr>
          <a:lstStyle/>
          <a:p>
            <a:pPr algn="ctr"/>
            <a:r>
              <a:rPr lang="en-GB" sz="1000" b="1"/>
              <a:t>Pipelines</a:t>
            </a:r>
          </a:p>
        </p:txBody>
      </p:sp>
      <p:sp>
        <p:nvSpPr>
          <p:cNvPr id="38" name="TextBox 37"/>
          <p:cNvSpPr txBox="1"/>
          <p:nvPr/>
        </p:nvSpPr>
        <p:spPr>
          <a:xfrm>
            <a:off x="4082838" y="3915352"/>
            <a:ext cx="945361" cy="220584"/>
          </a:xfrm>
          <a:prstGeom prst="rect">
            <a:avLst/>
          </a:prstGeom>
          <a:noFill/>
        </p:spPr>
        <p:txBody>
          <a:bodyPr wrap="square" lIns="0" tIns="0" rIns="0" bIns="0" rtlCol="0" anchor="ctr">
            <a:noAutofit/>
          </a:bodyPr>
          <a:lstStyle/>
          <a:p>
            <a:pPr algn="ctr"/>
            <a:r>
              <a:rPr lang="en-GB" sz="1000" b="1"/>
              <a:t>Train</a:t>
            </a:r>
          </a:p>
        </p:txBody>
      </p:sp>
      <p:sp>
        <p:nvSpPr>
          <p:cNvPr id="51" name="TextBox 50"/>
          <p:cNvSpPr txBox="1"/>
          <p:nvPr/>
        </p:nvSpPr>
        <p:spPr>
          <a:xfrm>
            <a:off x="1666462" y="2862567"/>
            <a:ext cx="945361" cy="206857"/>
          </a:xfrm>
          <a:prstGeom prst="rect">
            <a:avLst/>
          </a:prstGeom>
          <a:noFill/>
        </p:spPr>
        <p:txBody>
          <a:bodyPr wrap="square" lIns="0" tIns="0" rIns="0" bIns="0" rtlCol="0" anchor="ctr">
            <a:noAutofit/>
          </a:bodyPr>
          <a:lstStyle/>
          <a:p>
            <a:pPr algn="ctr"/>
            <a:r>
              <a:rPr lang="en-GB" sz="1000" b="1"/>
              <a:t>Develop</a:t>
            </a:r>
          </a:p>
        </p:txBody>
      </p:sp>
      <p:sp>
        <p:nvSpPr>
          <p:cNvPr id="55" name="TextBox 54"/>
          <p:cNvSpPr txBox="1"/>
          <p:nvPr/>
        </p:nvSpPr>
        <p:spPr>
          <a:xfrm>
            <a:off x="3304076" y="2864007"/>
            <a:ext cx="945361" cy="206857"/>
          </a:xfrm>
          <a:prstGeom prst="rect">
            <a:avLst/>
          </a:prstGeom>
          <a:noFill/>
        </p:spPr>
        <p:txBody>
          <a:bodyPr wrap="square" lIns="0" tIns="0" rIns="0" bIns="0" rtlCol="0" anchor="ctr">
            <a:noAutofit/>
          </a:bodyPr>
          <a:lstStyle/>
          <a:p>
            <a:pPr algn="ctr"/>
            <a:r>
              <a:rPr lang="en-GB" sz="1000" b="1"/>
              <a:t>Versioning</a:t>
            </a:r>
          </a:p>
        </p:txBody>
      </p:sp>
      <p:sp>
        <p:nvSpPr>
          <p:cNvPr id="56" name="TextBox 55"/>
          <p:cNvSpPr txBox="1"/>
          <p:nvPr/>
        </p:nvSpPr>
        <p:spPr>
          <a:xfrm>
            <a:off x="4898255" y="2865540"/>
            <a:ext cx="945361" cy="206857"/>
          </a:xfrm>
          <a:prstGeom prst="rect">
            <a:avLst/>
          </a:prstGeom>
          <a:noFill/>
        </p:spPr>
        <p:txBody>
          <a:bodyPr wrap="square" lIns="0" tIns="0" rIns="0" bIns="0" rtlCol="0" anchor="ctr">
            <a:noAutofit/>
          </a:bodyPr>
          <a:lstStyle/>
          <a:p>
            <a:pPr algn="ctr"/>
            <a:r>
              <a:rPr lang="en-GB" sz="1000" b="1"/>
              <a:t>Track</a:t>
            </a:r>
          </a:p>
        </p:txBody>
      </p:sp>
      <p:sp>
        <p:nvSpPr>
          <p:cNvPr id="58" name="Google Shape;8733;p182"/>
          <p:cNvSpPr>
            <a:spLocks noChangeArrowheads="1"/>
          </p:cNvSpPr>
          <p:nvPr/>
        </p:nvSpPr>
        <p:spPr bwMode="auto">
          <a:xfrm>
            <a:off x="5050738" y="3157195"/>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60" name="Group 59"/>
          <p:cNvGrpSpPr/>
          <p:nvPr/>
        </p:nvGrpSpPr>
        <p:grpSpPr>
          <a:xfrm>
            <a:off x="5186162" y="3316023"/>
            <a:ext cx="438730" cy="443345"/>
            <a:chOff x="848699" y="1764748"/>
            <a:chExt cx="757286" cy="765252"/>
          </a:xfrm>
        </p:grpSpPr>
        <p:sp>
          <p:nvSpPr>
            <p:cNvPr id="61"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4" name="Google Shape;8733;p182"/>
          <p:cNvSpPr>
            <a:spLocks noChangeArrowheads="1"/>
          </p:cNvSpPr>
          <p:nvPr/>
        </p:nvSpPr>
        <p:spPr bwMode="auto">
          <a:xfrm rot="10800000">
            <a:off x="5869487" y="3148513"/>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66" name="Group 65"/>
          <p:cNvGrpSpPr/>
          <p:nvPr/>
        </p:nvGrpSpPr>
        <p:grpSpPr>
          <a:xfrm rot="10800000">
            <a:off x="6003188" y="3254917"/>
            <a:ext cx="438730" cy="443345"/>
            <a:chOff x="848699" y="1764748"/>
            <a:chExt cx="757286" cy="765252"/>
          </a:xfrm>
        </p:grpSpPr>
        <p:sp>
          <p:nvSpPr>
            <p:cNvPr id="67"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70" name="Google Shape;8733;p182"/>
          <p:cNvSpPr>
            <a:spLocks noChangeArrowheads="1"/>
          </p:cNvSpPr>
          <p:nvPr/>
        </p:nvSpPr>
        <p:spPr bwMode="auto">
          <a:xfrm>
            <a:off x="6674232" y="3165877"/>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72" name="Group 71"/>
          <p:cNvGrpSpPr/>
          <p:nvPr/>
        </p:nvGrpSpPr>
        <p:grpSpPr>
          <a:xfrm>
            <a:off x="6809656" y="3324704"/>
            <a:ext cx="438730" cy="443345"/>
            <a:chOff x="848699" y="1764748"/>
            <a:chExt cx="757286" cy="765252"/>
          </a:xfrm>
        </p:grpSpPr>
        <p:sp>
          <p:nvSpPr>
            <p:cNvPr id="73"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76" name="Google Shape;8733;p182"/>
          <p:cNvSpPr>
            <a:spLocks noChangeArrowheads="1"/>
          </p:cNvSpPr>
          <p:nvPr/>
        </p:nvSpPr>
        <p:spPr bwMode="auto">
          <a:xfrm rot="10800000">
            <a:off x="7498538" y="3157195"/>
            <a:ext cx="707854" cy="708576"/>
          </a:xfrm>
          <a:prstGeom prst="ellipse">
            <a:avLst/>
          </a:prstGeom>
          <a:solidFill>
            <a:schemeClr val="bg1"/>
          </a:solidFill>
          <a:ln w="28575">
            <a:solidFill>
              <a:schemeClr val="accent6"/>
            </a:solid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GB" altLang="en-US" sz="1800">
              <a:latin typeface="Calibri" panose="020F0502020204030204" pitchFamily="34" charset="0"/>
              <a:cs typeface="Calibri" panose="020F0502020204030204" pitchFamily="34" charset="0"/>
              <a:sym typeface="Calibri" panose="020F0502020204030204" pitchFamily="34" charset="0"/>
            </a:endParaRPr>
          </a:p>
        </p:txBody>
      </p:sp>
      <p:grpSp>
        <p:nvGrpSpPr>
          <p:cNvPr id="5" name="Group 4">
            <a:extLst>
              <a:ext uri="{FF2B5EF4-FFF2-40B4-BE49-F238E27FC236}">
                <a16:creationId xmlns:a16="http://schemas.microsoft.com/office/drawing/2014/main" id="{E07D42EF-5234-4B92-B1AF-A5A09CDA49C1}"/>
              </a:ext>
            </a:extLst>
          </p:cNvPr>
          <p:cNvGrpSpPr/>
          <p:nvPr/>
        </p:nvGrpSpPr>
        <p:grpSpPr>
          <a:xfrm>
            <a:off x="1739931" y="3074806"/>
            <a:ext cx="6527926" cy="845482"/>
            <a:chOff x="1740565" y="1949777"/>
            <a:chExt cx="6527926" cy="845482"/>
          </a:xfrm>
        </p:grpSpPr>
        <p:sp>
          <p:nvSpPr>
            <p:cNvPr id="8" name="Google Shape;8739;p182"/>
            <p:cNvSpPr>
              <a:spLocks/>
            </p:cNvSpPr>
            <p:nvPr/>
          </p:nvSpPr>
          <p:spPr bwMode="auto">
            <a:xfrm>
              <a:off x="1740565" y="1949777"/>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sp>
          <p:nvSpPr>
            <p:cNvPr id="14" name="Google Shape;8739;p182"/>
            <p:cNvSpPr>
              <a:spLocks/>
            </p:cNvSpPr>
            <p:nvPr/>
          </p:nvSpPr>
          <p:spPr bwMode="auto">
            <a:xfrm rot="10800000">
              <a:off x="2551661" y="235858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sp>
          <p:nvSpPr>
            <p:cNvPr id="20" name="Google Shape;8739;p182"/>
            <p:cNvSpPr>
              <a:spLocks/>
            </p:cNvSpPr>
            <p:nvPr/>
          </p:nvSpPr>
          <p:spPr bwMode="auto">
            <a:xfrm>
              <a:off x="3363586" y="1960284"/>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sp>
          <p:nvSpPr>
            <p:cNvPr id="26" name="Google Shape;8739;p182"/>
            <p:cNvSpPr>
              <a:spLocks/>
            </p:cNvSpPr>
            <p:nvPr/>
          </p:nvSpPr>
          <p:spPr bwMode="auto">
            <a:xfrm rot="10800000">
              <a:off x="4177857" y="2369091"/>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sp>
          <p:nvSpPr>
            <p:cNvPr id="59" name="Google Shape;8739;p182"/>
            <p:cNvSpPr>
              <a:spLocks/>
            </p:cNvSpPr>
            <p:nvPr/>
          </p:nvSpPr>
          <p:spPr bwMode="auto">
            <a:xfrm>
              <a:off x="4991494" y="1968965"/>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sp>
          <p:nvSpPr>
            <p:cNvPr id="65" name="Google Shape;8739;p182"/>
            <p:cNvSpPr>
              <a:spLocks/>
            </p:cNvSpPr>
            <p:nvPr/>
          </p:nvSpPr>
          <p:spPr bwMode="auto">
            <a:xfrm rot="10800000">
              <a:off x="5804737" y="2377770"/>
              <a:ext cx="834436"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sp>
          <p:nvSpPr>
            <p:cNvPr id="71" name="Google Shape;8739;p182"/>
            <p:cNvSpPr>
              <a:spLocks/>
            </p:cNvSpPr>
            <p:nvPr/>
          </p:nvSpPr>
          <p:spPr bwMode="auto">
            <a:xfrm>
              <a:off x="6619750" y="1977647"/>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sp>
          <p:nvSpPr>
            <p:cNvPr id="77" name="Google Shape;8739;p182"/>
            <p:cNvSpPr>
              <a:spLocks/>
            </p:cNvSpPr>
            <p:nvPr/>
          </p:nvSpPr>
          <p:spPr bwMode="auto">
            <a:xfrm rot="10800000">
              <a:off x="7436401" y="2377770"/>
              <a:ext cx="832090" cy="417489"/>
            </a:xfrm>
            <a:custGeom>
              <a:avLst/>
              <a:gdLst>
                <a:gd name="T0" fmla="*/ 2147483646 w 429"/>
                <a:gd name="T1" fmla="*/ 2147483646 h 215"/>
                <a:gd name="T2" fmla="*/ 2147483646 w 429"/>
                <a:gd name="T3" fmla="*/ 2147483646 h 215"/>
                <a:gd name="T4" fmla="*/ 2147483646 w 429"/>
                <a:gd name="T5" fmla="*/ 2147483646 h 215"/>
                <a:gd name="T6" fmla="*/ 2147483646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extrusionOk="0">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solidFill>
            <a:ln w="3175">
              <a:solidFill>
                <a:schemeClr val="tx1"/>
              </a:solidFill>
            </a:ln>
          </p:spPr>
          <p:txBody>
            <a:bodyPr lIns="91425" tIns="45700" rIns="91425" bIns="45700"/>
            <a:lstStyle/>
            <a:p>
              <a:endParaRPr lang="en-GB"/>
            </a:p>
          </p:txBody>
        </p:sp>
      </p:grpSp>
      <p:grpSp>
        <p:nvGrpSpPr>
          <p:cNvPr id="78" name="Group 77"/>
          <p:cNvGrpSpPr/>
          <p:nvPr/>
        </p:nvGrpSpPr>
        <p:grpSpPr>
          <a:xfrm rot="10800000">
            <a:off x="7632238" y="3263599"/>
            <a:ext cx="438730" cy="443345"/>
            <a:chOff x="848699" y="1764748"/>
            <a:chExt cx="757286" cy="765252"/>
          </a:xfrm>
        </p:grpSpPr>
        <p:sp>
          <p:nvSpPr>
            <p:cNvPr id="79" name="AutoShape 17"/>
            <p:cNvSpPr>
              <a:spLocks noChangeAspect="1" noChangeArrowheads="1" noTextEdit="1"/>
            </p:cNvSpPr>
            <p:nvPr/>
          </p:nvSpPr>
          <p:spPr bwMode="auto">
            <a:xfrm>
              <a:off x="1245985" y="1764748"/>
              <a:ext cx="360000" cy="36000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AutoShape 21"/>
            <p:cNvSpPr>
              <a:spLocks noChangeAspect="1" noChangeArrowheads="1" noTextEdit="1"/>
            </p:cNvSpPr>
            <p:nvPr/>
          </p:nvSpPr>
          <p:spPr bwMode="auto">
            <a:xfrm>
              <a:off x="848699" y="1810001"/>
              <a:ext cx="720001" cy="719999"/>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1" name="TextBox 80"/>
          <p:cNvSpPr txBox="1"/>
          <p:nvPr/>
        </p:nvSpPr>
        <p:spPr>
          <a:xfrm>
            <a:off x="5740995" y="3915352"/>
            <a:ext cx="945361" cy="220584"/>
          </a:xfrm>
          <a:prstGeom prst="rect">
            <a:avLst/>
          </a:prstGeom>
          <a:noFill/>
        </p:spPr>
        <p:txBody>
          <a:bodyPr wrap="square" lIns="0" tIns="0" rIns="0" bIns="0" rtlCol="0" anchor="ctr">
            <a:noAutofit/>
          </a:bodyPr>
          <a:lstStyle/>
          <a:p>
            <a:pPr algn="ctr"/>
            <a:r>
              <a:rPr lang="en-GB" sz="1000" b="1"/>
              <a:t>Deploy</a:t>
            </a:r>
          </a:p>
        </p:txBody>
      </p:sp>
      <p:sp>
        <p:nvSpPr>
          <p:cNvPr id="95" name="TextBox 94"/>
          <p:cNvSpPr txBox="1"/>
          <p:nvPr/>
        </p:nvSpPr>
        <p:spPr>
          <a:xfrm>
            <a:off x="6555478" y="2889598"/>
            <a:ext cx="945361" cy="206857"/>
          </a:xfrm>
          <a:prstGeom prst="rect">
            <a:avLst/>
          </a:prstGeom>
          <a:noFill/>
        </p:spPr>
        <p:txBody>
          <a:bodyPr wrap="square" lIns="0" tIns="0" rIns="0" bIns="0" rtlCol="0" anchor="ctr">
            <a:noAutofit/>
          </a:bodyPr>
          <a:lstStyle/>
          <a:p>
            <a:pPr algn="ctr"/>
            <a:r>
              <a:rPr lang="en-GB" sz="1000" b="1"/>
              <a:t>Serve</a:t>
            </a:r>
          </a:p>
        </p:txBody>
      </p:sp>
      <p:sp>
        <p:nvSpPr>
          <p:cNvPr id="103" name="AutoShape 3"/>
          <p:cNvSpPr>
            <a:spLocks noChangeAspect="1" noChangeArrowheads="1" noTextEdit="1"/>
          </p:cNvSpPr>
          <p:nvPr/>
        </p:nvSpPr>
        <p:spPr bwMode="auto">
          <a:xfrm rot="16200000" flipV="1">
            <a:off x="2683621" y="3208130"/>
            <a:ext cx="579645" cy="579645"/>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5"/>
          <p:cNvSpPr>
            <a:spLocks/>
          </p:cNvSpPr>
          <p:nvPr/>
        </p:nvSpPr>
        <p:spPr bwMode="auto">
          <a:xfrm rot="16200000" flipV="1">
            <a:off x="2858032" y="3256261"/>
            <a:ext cx="226683" cy="471996"/>
          </a:xfrm>
          <a:custGeom>
            <a:avLst/>
            <a:gdLst>
              <a:gd name="T0" fmla="*/ 0 w 2839"/>
              <a:gd name="T1" fmla="*/ 1337 h 5926"/>
              <a:gd name="T2" fmla="*/ 1339 w 2839"/>
              <a:gd name="T3" fmla="*/ 0 h 5926"/>
              <a:gd name="T4" fmla="*/ 2678 w 2839"/>
              <a:gd name="T5" fmla="*/ 1337 h 5926"/>
              <a:gd name="T6" fmla="*/ 2500 w 2839"/>
              <a:gd name="T7" fmla="*/ 1515 h 5926"/>
              <a:gd name="T8" fmla="*/ 1464 w 2839"/>
              <a:gd name="T9" fmla="*/ 477 h 5926"/>
              <a:gd name="T10" fmla="*/ 1464 w 2839"/>
              <a:gd name="T11" fmla="*/ 1681 h 5926"/>
              <a:gd name="T12" fmla="*/ 2839 w 2839"/>
              <a:gd name="T13" fmla="*/ 3176 h 5926"/>
              <a:gd name="T14" fmla="*/ 1464 w 2839"/>
              <a:gd name="T15" fmla="*/ 4671 h 5926"/>
              <a:gd name="T16" fmla="*/ 1464 w 2839"/>
              <a:gd name="T17" fmla="*/ 5926 h 5926"/>
              <a:gd name="T18" fmla="*/ 1214 w 2839"/>
              <a:gd name="T19" fmla="*/ 5926 h 5926"/>
              <a:gd name="T20" fmla="*/ 1214 w 2839"/>
              <a:gd name="T21" fmla="*/ 4551 h 5926"/>
              <a:gd name="T22" fmla="*/ 1339 w 2839"/>
              <a:gd name="T23" fmla="*/ 4426 h 5926"/>
              <a:gd name="T24" fmla="*/ 2589 w 2839"/>
              <a:gd name="T25" fmla="*/ 3176 h 5926"/>
              <a:gd name="T26" fmla="*/ 1339 w 2839"/>
              <a:gd name="T27" fmla="*/ 1926 h 5926"/>
              <a:gd name="T28" fmla="*/ 1214 w 2839"/>
              <a:gd name="T29" fmla="*/ 1801 h 5926"/>
              <a:gd name="T30" fmla="*/ 1214 w 2839"/>
              <a:gd name="T31" fmla="*/ 477 h 5926"/>
              <a:gd name="T32" fmla="*/ 178 w 2839"/>
              <a:gd name="T33" fmla="*/ 1515 h 5926"/>
              <a:gd name="T34" fmla="*/ 0 w 2839"/>
              <a:gd name="T35" fmla="*/ 1337 h 5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9" h="5926">
                <a:moveTo>
                  <a:pt x="0" y="1337"/>
                </a:moveTo>
                <a:lnTo>
                  <a:pt x="1339" y="0"/>
                </a:lnTo>
                <a:lnTo>
                  <a:pt x="2678" y="1337"/>
                </a:lnTo>
                <a:lnTo>
                  <a:pt x="2500" y="1515"/>
                </a:lnTo>
                <a:lnTo>
                  <a:pt x="1464" y="477"/>
                </a:lnTo>
                <a:lnTo>
                  <a:pt x="1464" y="1681"/>
                </a:lnTo>
                <a:cubicBezTo>
                  <a:pt x="2240" y="1745"/>
                  <a:pt x="2839" y="2396"/>
                  <a:pt x="2839" y="3176"/>
                </a:cubicBezTo>
                <a:cubicBezTo>
                  <a:pt x="2839" y="3956"/>
                  <a:pt x="2240" y="4607"/>
                  <a:pt x="1464" y="4671"/>
                </a:cubicBezTo>
                <a:lnTo>
                  <a:pt x="1464" y="5926"/>
                </a:lnTo>
                <a:lnTo>
                  <a:pt x="1214" y="5926"/>
                </a:lnTo>
                <a:lnTo>
                  <a:pt x="1214" y="4551"/>
                </a:lnTo>
                <a:cubicBezTo>
                  <a:pt x="1214" y="4482"/>
                  <a:pt x="1270" y="4426"/>
                  <a:pt x="1339" y="4426"/>
                </a:cubicBezTo>
                <a:cubicBezTo>
                  <a:pt x="2029" y="4426"/>
                  <a:pt x="2589" y="3866"/>
                  <a:pt x="2589" y="3176"/>
                </a:cubicBezTo>
                <a:cubicBezTo>
                  <a:pt x="2589" y="2486"/>
                  <a:pt x="2029" y="1926"/>
                  <a:pt x="1339" y="1926"/>
                </a:cubicBezTo>
                <a:cubicBezTo>
                  <a:pt x="1270" y="1926"/>
                  <a:pt x="1214" y="1870"/>
                  <a:pt x="1214" y="1801"/>
                </a:cubicBezTo>
                <a:lnTo>
                  <a:pt x="1214" y="477"/>
                </a:lnTo>
                <a:lnTo>
                  <a:pt x="178" y="1515"/>
                </a:lnTo>
                <a:lnTo>
                  <a:pt x="0" y="1337"/>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6"/>
          <p:cNvSpPr>
            <a:spLocks noEditPoints="1"/>
          </p:cNvSpPr>
          <p:nvPr/>
        </p:nvSpPr>
        <p:spPr bwMode="auto">
          <a:xfrm rot="16200000" flipV="1">
            <a:off x="2875111" y="3419286"/>
            <a:ext cx="159402" cy="159402"/>
          </a:xfrm>
          <a:custGeom>
            <a:avLst/>
            <a:gdLst>
              <a:gd name="T0" fmla="*/ 1000 w 2000"/>
              <a:gd name="T1" fmla="*/ 0 h 2000"/>
              <a:gd name="T2" fmla="*/ 2000 w 2000"/>
              <a:gd name="T3" fmla="*/ 1000 h 2000"/>
              <a:gd name="T4" fmla="*/ 1000 w 2000"/>
              <a:gd name="T5" fmla="*/ 2000 h 2000"/>
              <a:gd name="T6" fmla="*/ 0 w 2000"/>
              <a:gd name="T7" fmla="*/ 1000 h 2000"/>
              <a:gd name="T8" fmla="*/ 1000 w 2000"/>
              <a:gd name="T9" fmla="*/ 0 h 2000"/>
              <a:gd name="T10" fmla="*/ 1000 w 2000"/>
              <a:gd name="T11" fmla="*/ 250 h 2000"/>
              <a:gd name="T12" fmla="*/ 250 w 2000"/>
              <a:gd name="T13" fmla="*/ 1000 h 2000"/>
              <a:gd name="T14" fmla="*/ 1000 w 2000"/>
              <a:gd name="T15" fmla="*/ 1750 h 2000"/>
              <a:gd name="T16" fmla="*/ 1750 w 2000"/>
              <a:gd name="T17" fmla="*/ 1000 h 2000"/>
              <a:gd name="T18" fmla="*/ 1000 w 2000"/>
              <a:gd name="T19" fmla="*/ 25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0" h="2000">
                <a:moveTo>
                  <a:pt x="1000" y="0"/>
                </a:moveTo>
                <a:cubicBezTo>
                  <a:pt x="1553" y="0"/>
                  <a:pt x="2000" y="448"/>
                  <a:pt x="2000" y="1000"/>
                </a:cubicBezTo>
                <a:cubicBezTo>
                  <a:pt x="2000" y="1553"/>
                  <a:pt x="1553" y="2000"/>
                  <a:pt x="1000" y="2000"/>
                </a:cubicBezTo>
                <a:cubicBezTo>
                  <a:pt x="448" y="2000"/>
                  <a:pt x="0" y="1553"/>
                  <a:pt x="0" y="1000"/>
                </a:cubicBezTo>
                <a:cubicBezTo>
                  <a:pt x="0" y="448"/>
                  <a:pt x="448" y="0"/>
                  <a:pt x="1000" y="0"/>
                </a:cubicBezTo>
                <a:close/>
                <a:moveTo>
                  <a:pt x="1000" y="250"/>
                </a:moveTo>
                <a:cubicBezTo>
                  <a:pt x="586" y="250"/>
                  <a:pt x="250" y="586"/>
                  <a:pt x="250" y="1000"/>
                </a:cubicBezTo>
                <a:cubicBezTo>
                  <a:pt x="250" y="1414"/>
                  <a:pt x="586" y="1750"/>
                  <a:pt x="1000" y="1750"/>
                </a:cubicBezTo>
                <a:cubicBezTo>
                  <a:pt x="1414" y="1750"/>
                  <a:pt x="1750" y="1414"/>
                  <a:pt x="1750" y="1000"/>
                </a:cubicBezTo>
                <a:cubicBezTo>
                  <a:pt x="1750" y="586"/>
                  <a:pt x="1414" y="250"/>
                  <a:pt x="1000" y="250"/>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AutoShape 8"/>
          <p:cNvSpPr>
            <a:spLocks noChangeAspect="1" noChangeArrowheads="1" noTextEdit="1"/>
          </p:cNvSpPr>
          <p:nvPr/>
        </p:nvSpPr>
        <p:spPr bwMode="auto">
          <a:xfrm>
            <a:off x="4344246" y="3268095"/>
            <a:ext cx="498040" cy="49804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0"/>
          <p:cNvSpPr>
            <a:spLocks noEditPoints="1"/>
          </p:cNvSpPr>
          <p:nvPr/>
        </p:nvSpPr>
        <p:spPr bwMode="auto">
          <a:xfrm>
            <a:off x="4591487" y="3286772"/>
            <a:ext cx="207221" cy="202773"/>
          </a:xfrm>
          <a:custGeom>
            <a:avLst/>
            <a:gdLst>
              <a:gd name="T0" fmla="*/ 2176 w 3030"/>
              <a:gd name="T1" fmla="*/ 1982 h 2958"/>
              <a:gd name="T2" fmla="*/ 2360 w 3030"/>
              <a:gd name="T3" fmla="*/ 1822 h 2958"/>
              <a:gd name="T4" fmla="*/ 2763 w 3030"/>
              <a:gd name="T5" fmla="*/ 1635 h 2958"/>
              <a:gd name="T6" fmla="*/ 2419 w 3030"/>
              <a:gd name="T7" fmla="*/ 1357 h 2958"/>
              <a:gd name="T8" fmla="*/ 2314 w 3030"/>
              <a:gd name="T9" fmla="*/ 1252 h 2958"/>
              <a:gd name="T10" fmla="*/ 2238 w 3030"/>
              <a:gd name="T11" fmla="*/ 1070 h 2958"/>
              <a:gd name="T12" fmla="*/ 2234 w 3030"/>
              <a:gd name="T13" fmla="*/ 918 h 2958"/>
              <a:gd name="T14" fmla="*/ 2274 w 3030"/>
              <a:gd name="T15" fmla="*/ 477 h 2958"/>
              <a:gd name="T16" fmla="*/ 1860 w 3030"/>
              <a:gd name="T17" fmla="*/ 635 h 2958"/>
              <a:gd name="T18" fmla="*/ 1620 w 3030"/>
              <a:gd name="T19" fmla="*/ 655 h 2958"/>
              <a:gd name="T20" fmla="*/ 1389 w 3030"/>
              <a:gd name="T21" fmla="*/ 575 h 2958"/>
              <a:gd name="T22" fmla="*/ 1025 w 3030"/>
              <a:gd name="T23" fmla="*/ 320 h 2958"/>
              <a:gd name="T24" fmla="*/ 958 w 3030"/>
              <a:gd name="T25" fmla="*/ 758 h 2958"/>
              <a:gd name="T26" fmla="*/ 854 w 3030"/>
              <a:gd name="T27" fmla="*/ 977 h 2958"/>
              <a:gd name="T28" fmla="*/ 670 w 3030"/>
              <a:gd name="T29" fmla="*/ 1137 h 2958"/>
              <a:gd name="T30" fmla="*/ 268 w 3030"/>
              <a:gd name="T31" fmla="*/ 1323 h 2958"/>
              <a:gd name="T32" fmla="*/ 613 w 3030"/>
              <a:gd name="T33" fmla="*/ 1602 h 2958"/>
              <a:gd name="T34" fmla="*/ 749 w 3030"/>
              <a:gd name="T35" fmla="*/ 1800 h 2958"/>
              <a:gd name="T36" fmla="*/ 796 w 3030"/>
              <a:gd name="T37" fmla="*/ 2040 h 2958"/>
              <a:gd name="T38" fmla="*/ 756 w 3030"/>
              <a:gd name="T39" fmla="*/ 2482 h 2958"/>
              <a:gd name="T40" fmla="*/ 1170 w 3030"/>
              <a:gd name="T41" fmla="*/ 2323 h 2958"/>
              <a:gd name="T42" fmla="*/ 1409 w 3030"/>
              <a:gd name="T43" fmla="*/ 2303 h 2958"/>
              <a:gd name="T44" fmla="*/ 1641 w 3030"/>
              <a:gd name="T45" fmla="*/ 2383 h 2958"/>
              <a:gd name="T46" fmla="*/ 2005 w 3030"/>
              <a:gd name="T47" fmla="*/ 2638 h 2958"/>
              <a:gd name="T48" fmla="*/ 2073 w 3030"/>
              <a:gd name="T49" fmla="*/ 2199 h 2958"/>
              <a:gd name="T50" fmla="*/ 2324 w 3030"/>
              <a:gd name="T51" fmla="*/ 2194 h 2958"/>
              <a:gd name="T52" fmla="*/ 2238 w 3030"/>
              <a:gd name="T53" fmla="*/ 2804 h 2958"/>
              <a:gd name="T54" fmla="*/ 1961 w 3030"/>
              <a:gd name="T55" fmla="*/ 2920 h 2958"/>
              <a:gd name="T56" fmla="*/ 1461 w 3030"/>
              <a:gd name="T57" fmla="*/ 2557 h 2958"/>
              <a:gd name="T58" fmla="*/ 1300 w 3030"/>
              <a:gd name="T59" fmla="*/ 2537 h 2958"/>
              <a:gd name="T60" fmla="*/ 729 w 3030"/>
              <a:gd name="T61" fmla="*/ 2767 h 2958"/>
              <a:gd name="T62" fmla="*/ 490 w 3030"/>
              <a:gd name="T63" fmla="*/ 2587 h 2958"/>
              <a:gd name="T64" fmla="*/ 554 w 3030"/>
              <a:gd name="T65" fmla="*/ 1972 h 2958"/>
              <a:gd name="T66" fmla="*/ 491 w 3030"/>
              <a:gd name="T67" fmla="*/ 1823 h 2958"/>
              <a:gd name="T68" fmla="*/ 6 w 3030"/>
              <a:gd name="T69" fmla="*/ 1443 h 2958"/>
              <a:gd name="T70" fmla="*/ 43 w 3030"/>
              <a:gd name="T71" fmla="*/ 1145 h 2958"/>
              <a:gd name="T72" fmla="*/ 608 w 3030"/>
              <a:gd name="T73" fmla="*/ 893 h 2958"/>
              <a:gd name="T74" fmla="*/ 706 w 3030"/>
              <a:gd name="T75" fmla="*/ 764 h 2958"/>
              <a:gd name="T76" fmla="*/ 794 w 3030"/>
              <a:gd name="T77" fmla="*/ 154 h 2958"/>
              <a:gd name="T78" fmla="*/ 1069 w 3030"/>
              <a:gd name="T79" fmla="*/ 37 h 2958"/>
              <a:gd name="T80" fmla="*/ 1569 w 3030"/>
              <a:gd name="T81" fmla="*/ 402 h 2958"/>
              <a:gd name="T82" fmla="*/ 1730 w 3030"/>
              <a:gd name="T83" fmla="*/ 422 h 2958"/>
              <a:gd name="T84" fmla="*/ 2301 w 3030"/>
              <a:gd name="T85" fmla="*/ 192 h 2958"/>
              <a:gd name="T86" fmla="*/ 2540 w 3030"/>
              <a:gd name="T87" fmla="*/ 372 h 2958"/>
              <a:gd name="T88" fmla="*/ 2476 w 3030"/>
              <a:gd name="T89" fmla="*/ 987 h 2958"/>
              <a:gd name="T90" fmla="*/ 2539 w 3030"/>
              <a:gd name="T91" fmla="*/ 1135 h 2958"/>
              <a:gd name="T92" fmla="*/ 3024 w 3030"/>
              <a:gd name="T93" fmla="*/ 1515 h 2958"/>
              <a:gd name="T94" fmla="*/ 2988 w 3030"/>
              <a:gd name="T95" fmla="*/ 1813 h 2958"/>
              <a:gd name="T96" fmla="*/ 2423 w 3030"/>
              <a:gd name="T97" fmla="*/ 2065 h 2958"/>
              <a:gd name="T98" fmla="*/ 2324 w 3030"/>
              <a:gd name="T99" fmla="*/ 2194 h 2958"/>
              <a:gd name="T100" fmla="*/ 1958 w 3030"/>
              <a:gd name="T101" fmla="*/ 1037 h 2958"/>
              <a:gd name="T102" fmla="*/ 1958 w 3030"/>
              <a:gd name="T103" fmla="*/ 1922 h 2958"/>
              <a:gd name="T104" fmla="*/ 1073 w 3030"/>
              <a:gd name="T105" fmla="*/ 1922 h 2958"/>
              <a:gd name="T106" fmla="*/ 1073 w 3030"/>
              <a:gd name="T107" fmla="*/ 1037 h 2958"/>
              <a:gd name="T108" fmla="*/ 1780 w 3030"/>
              <a:gd name="T109" fmla="*/ 1214 h 2958"/>
              <a:gd name="T110" fmla="*/ 1250 w 3030"/>
              <a:gd name="T111" fmla="*/ 1214 h 2958"/>
              <a:gd name="T112" fmla="*/ 1250 w 3030"/>
              <a:gd name="T113" fmla="*/ 1744 h 2958"/>
              <a:gd name="T114" fmla="*/ 1780 w 3030"/>
              <a:gd name="T115" fmla="*/ 1744 h 2958"/>
              <a:gd name="T116" fmla="*/ 1780 w 3030"/>
              <a:gd name="T117" fmla="*/ 1214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30" h="2958">
                <a:moveTo>
                  <a:pt x="2113" y="2055"/>
                </a:moveTo>
                <a:cubicBezTo>
                  <a:pt x="2135" y="2033"/>
                  <a:pt x="2156" y="2008"/>
                  <a:pt x="2176" y="1982"/>
                </a:cubicBezTo>
                <a:cubicBezTo>
                  <a:pt x="2195" y="1955"/>
                  <a:pt x="2214" y="1929"/>
                  <a:pt x="2231" y="1900"/>
                </a:cubicBezTo>
                <a:cubicBezTo>
                  <a:pt x="2258" y="1855"/>
                  <a:pt x="2310" y="1828"/>
                  <a:pt x="2360" y="1822"/>
                </a:cubicBezTo>
                <a:lnTo>
                  <a:pt x="2735" y="1773"/>
                </a:lnTo>
                <a:cubicBezTo>
                  <a:pt x="2749" y="1770"/>
                  <a:pt x="2760" y="1653"/>
                  <a:pt x="2763" y="1635"/>
                </a:cubicBezTo>
                <a:cubicBezTo>
                  <a:pt x="2765" y="1619"/>
                  <a:pt x="2778" y="1504"/>
                  <a:pt x="2774" y="1498"/>
                </a:cubicBezTo>
                <a:cubicBezTo>
                  <a:pt x="2771" y="1493"/>
                  <a:pt x="2453" y="1370"/>
                  <a:pt x="2419" y="1357"/>
                </a:cubicBezTo>
                <a:cubicBezTo>
                  <a:pt x="2401" y="1350"/>
                  <a:pt x="2385" y="1340"/>
                  <a:pt x="2370" y="1329"/>
                </a:cubicBezTo>
                <a:cubicBezTo>
                  <a:pt x="2355" y="1329"/>
                  <a:pt x="2319" y="1273"/>
                  <a:pt x="2314" y="1252"/>
                </a:cubicBezTo>
                <a:cubicBezTo>
                  <a:pt x="2304" y="1219"/>
                  <a:pt x="2294" y="1188"/>
                  <a:pt x="2281" y="1158"/>
                </a:cubicBezTo>
                <a:cubicBezTo>
                  <a:pt x="2268" y="1128"/>
                  <a:pt x="2254" y="1098"/>
                  <a:pt x="2238" y="1070"/>
                </a:cubicBezTo>
                <a:cubicBezTo>
                  <a:pt x="2223" y="1043"/>
                  <a:pt x="2218" y="1010"/>
                  <a:pt x="2220" y="979"/>
                </a:cubicBezTo>
                <a:cubicBezTo>
                  <a:pt x="2221" y="963"/>
                  <a:pt x="2234" y="922"/>
                  <a:pt x="2234" y="918"/>
                </a:cubicBezTo>
                <a:cubicBezTo>
                  <a:pt x="2249" y="884"/>
                  <a:pt x="2381" y="570"/>
                  <a:pt x="2380" y="564"/>
                </a:cubicBezTo>
                <a:cubicBezTo>
                  <a:pt x="2378" y="558"/>
                  <a:pt x="2286" y="485"/>
                  <a:pt x="2274" y="477"/>
                </a:cubicBezTo>
                <a:cubicBezTo>
                  <a:pt x="2238" y="449"/>
                  <a:pt x="2201" y="424"/>
                  <a:pt x="2165" y="400"/>
                </a:cubicBezTo>
                <a:cubicBezTo>
                  <a:pt x="2154" y="393"/>
                  <a:pt x="1891" y="612"/>
                  <a:pt x="1860" y="635"/>
                </a:cubicBezTo>
                <a:cubicBezTo>
                  <a:pt x="1823" y="667"/>
                  <a:pt x="1765" y="685"/>
                  <a:pt x="1718" y="674"/>
                </a:cubicBezTo>
                <a:cubicBezTo>
                  <a:pt x="1685" y="665"/>
                  <a:pt x="1653" y="659"/>
                  <a:pt x="1620" y="655"/>
                </a:cubicBezTo>
                <a:cubicBezTo>
                  <a:pt x="1588" y="652"/>
                  <a:pt x="1555" y="649"/>
                  <a:pt x="1523" y="649"/>
                </a:cubicBezTo>
                <a:cubicBezTo>
                  <a:pt x="1464" y="642"/>
                  <a:pt x="1425" y="623"/>
                  <a:pt x="1389" y="575"/>
                </a:cubicBezTo>
                <a:cubicBezTo>
                  <a:pt x="1338" y="509"/>
                  <a:pt x="1141" y="247"/>
                  <a:pt x="1150" y="274"/>
                </a:cubicBezTo>
                <a:cubicBezTo>
                  <a:pt x="1104" y="289"/>
                  <a:pt x="1063" y="305"/>
                  <a:pt x="1025" y="320"/>
                </a:cubicBezTo>
                <a:cubicBezTo>
                  <a:pt x="988" y="337"/>
                  <a:pt x="948" y="355"/>
                  <a:pt x="905" y="377"/>
                </a:cubicBezTo>
                <a:cubicBezTo>
                  <a:pt x="894" y="383"/>
                  <a:pt x="951" y="720"/>
                  <a:pt x="958" y="758"/>
                </a:cubicBezTo>
                <a:cubicBezTo>
                  <a:pt x="965" y="808"/>
                  <a:pt x="954" y="865"/>
                  <a:pt x="918" y="903"/>
                </a:cubicBezTo>
                <a:cubicBezTo>
                  <a:pt x="895" y="925"/>
                  <a:pt x="874" y="950"/>
                  <a:pt x="854" y="977"/>
                </a:cubicBezTo>
                <a:cubicBezTo>
                  <a:pt x="835" y="1003"/>
                  <a:pt x="816" y="1029"/>
                  <a:pt x="799" y="1058"/>
                </a:cubicBezTo>
                <a:cubicBezTo>
                  <a:pt x="774" y="1102"/>
                  <a:pt x="719" y="1130"/>
                  <a:pt x="670" y="1137"/>
                </a:cubicBezTo>
                <a:lnTo>
                  <a:pt x="295" y="1185"/>
                </a:lnTo>
                <a:cubicBezTo>
                  <a:pt x="281" y="1188"/>
                  <a:pt x="270" y="1305"/>
                  <a:pt x="268" y="1323"/>
                </a:cubicBezTo>
                <a:cubicBezTo>
                  <a:pt x="265" y="1340"/>
                  <a:pt x="248" y="1458"/>
                  <a:pt x="261" y="1464"/>
                </a:cubicBezTo>
                <a:lnTo>
                  <a:pt x="613" y="1602"/>
                </a:lnTo>
                <a:cubicBezTo>
                  <a:pt x="660" y="1620"/>
                  <a:pt x="703" y="1655"/>
                  <a:pt x="716" y="1707"/>
                </a:cubicBezTo>
                <a:cubicBezTo>
                  <a:pt x="720" y="1719"/>
                  <a:pt x="749" y="1798"/>
                  <a:pt x="749" y="1800"/>
                </a:cubicBezTo>
                <a:cubicBezTo>
                  <a:pt x="774" y="1859"/>
                  <a:pt x="815" y="1912"/>
                  <a:pt x="810" y="1979"/>
                </a:cubicBezTo>
                <a:cubicBezTo>
                  <a:pt x="809" y="1999"/>
                  <a:pt x="804" y="2020"/>
                  <a:pt x="796" y="2040"/>
                </a:cubicBezTo>
                <a:cubicBezTo>
                  <a:pt x="781" y="2075"/>
                  <a:pt x="644" y="2389"/>
                  <a:pt x="654" y="2398"/>
                </a:cubicBezTo>
                <a:cubicBezTo>
                  <a:pt x="689" y="2429"/>
                  <a:pt x="723" y="2457"/>
                  <a:pt x="756" y="2482"/>
                </a:cubicBezTo>
                <a:cubicBezTo>
                  <a:pt x="793" y="2509"/>
                  <a:pt x="829" y="2534"/>
                  <a:pt x="865" y="2558"/>
                </a:cubicBezTo>
                <a:cubicBezTo>
                  <a:pt x="876" y="2565"/>
                  <a:pt x="1139" y="2347"/>
                  <a:pt x="1170" y="2323"/>
                </a:cubicBezTo>
                <a:cubicBezTo>
                  <a:pt x="1209" y="2292"/>
                  <a:pt x="1264" y="2273"/>
                  <a:pt x="1313" y="2284"/>
                </a:cubicBezTo>
                <a:cubicBezTo>
                  <a:pt x="1345" y="2293"/>
                  <a:pt x="1378" y="2299"/>
                  <a:pt x="1409" y="2303"/>
                </a:cubicBezTo>
                <a:cubicBezTo>
                  <a:pt x="1443" y="2307"/>
                  <a:pt x="1475" y="2309"/>
                  <a:pt x="1508" y="2309"/>
                </a:cubicBezTo>
                <a:cubicBezTo>
                  <a:pt x="1560" y="2310"/>
                  <a:pt x="1610" y="2342"/>
                  <a:pt x="1641" y="2383"/>
                </a:cubicBezTo>
                <a:cubicBezTo>
                  <a:pt x="1664" y="2412"/>
                  <a:pt x="1869" y="2683"/>
                  <a:pt x="1875" y="2685"/>
                </a:cubicBezTo>
                <a:cubicBezTo>
                  <a:pt x="1874" y="2690"/>
                  <a:pt x="1990" y="2644"/>
                  <a:pt x="2005" y="2638"/>
                </a:cubicBezTo>
                <a:cubicBezTo>
                  <a:pt x="2020" y="2632"/>
                  <a:pt x="2125" y="2585"/>
                  <a:pt x="2129" y="2578"/>
                </a:cubicBezTo>
                <a:cubicBezTo>
                  <a:pt x="2131" y="2574"/>
                  <a:pt x="2078" y="2235"/>
                  <a:pt x="2073" y="2199"/>
                </a:cubicBezTo>
                <a:cubicBezTo>
                  <a:pt x="2065" y="2150"/>
                  <a:pt x="2078" y="2093"/>
                  <a:pt x="2113" y="2055"/>
                </a:cubicBezTo>
                <a:close/>
                <a:moveTo>
                  <a:pt x="2324" y="2194"/>
                </a:moveTo>
                <a:lnTo>
                  <a:pt x="2376" y="2535"/>
                </a:lnTo>
                <a:cubicBezTo>
                  <a:pt x="2393" y="2647"/>
                  <a:pt x="2336" y="2753"/>
                  <a:pt x="2238" y="2804"/>
                </a:cubicBezTo>
                <a:cubicBezTo>
                  <a:pt x="2193" y="2827"/>
                  <a:pt x="2149" y="2848"/>
                  <a:pt x="2101" y="2868"/>
                </a:cubicBezTo>
                <a:cubicBezTo>
                  <a:pt x="2053" y="2888"/>
                  <a:pt x="2006" y="2905"/>
                  <a:pt x="1961" y="2920"/>
                </a:cubicBezTo>
                <a:cubicBezTo>
                  <a:pt x="1855" y="2958"/>
                  <a:pt x="1741" y="2923"/>
                  <a:pt x="1673" y="2834"/>
                </a:cubicBezTo>
                <a:lnTo>
                  <a:pt x="1461" y="2557"/>
                </a:lnTo>
                <a:cubicBezTo>
                  <a:pt x="1434" y="2555"/>
                  <a:pt x="1405" y="2553"/>
                  <a:pt x="1378" y="2550"/>
                </a:cubicBezTo>
                <a:cubicBezTo>
                  <a:pt x="1351" y="2547"/>
                  <a:pt x="1326" y="2542"/>
                  <a:pt x="1300" y="2537"/>
                </a:cubicBezTo>
                <a:lnTo>
                  <a:pt x="1030" y="2753"/>
                </a:lnTo>
                <a:cubicBezTo>
                  <a:pt x="943" y="2823"/>
                  <a:pt x="823" y="2828"/>
                  <a:pt x="729" y="2767"/>
                </a:cubicBezTo>
                <a:cubicBezTo>
                  <a:pt x="684" y="2738"/>
                  <a:pt x="644" y="2709"/>
                  <a:pt x="606" y="2682"/>
                </a:cubicBezTo>
                <a:cubicBezTo>
                  <a:pt x="565" y="2650"/>
                  <a:pt x="528" y="2619"/>
                  <a:pt x="490" y="2587"/>
                </a:cubicBezTo>
                <a:cubicBezTo>
                  <a:pt x="405" y="2513"/>
                  <a:pt x="378" y="2397"/>
                  <a:pt x="421" y="2293"/>
                </a:cubicBezTo>
                <a:lnTo>
                  <a:pt x="554" y="1972"/>
                </a:lnTo>
                <a:cubicBezTo>
                  <a:pt x="541" y="1947"/>
                  <a:pt x="530" y="1922"/>
                  <a:pt x="519" y="1895"/>
                </a:cubicBezTo>
                <a:cubicBezTo>
                  <a:pt x="518" y="1897"/>
                  <a:pt x="493" y="1829"/>
                  <a:pt x="491" y="1823"/>
                </a:cubicBezTo>
                <a:lnTo>
                  <a:pt x="170" y="1697"/>
                </a:lnTo>
                <a:cubicBezTo>
                  <a:pt x="65" y="1655"/>
                  <a:pt x="0" y="1554"/>
                  <a:pt x="6" y="1443"/>
                </a:cubicBezTo>
                <a:cubicBezTo>
                  <a:pt x="9" y="1389"/>
                  <a:pt x="14" y="1339"/>
                  <a:pt x="19" y="1293"/>
                </a:cubicBezTo>
                <a:cubicBezTo>
                  <a:pt x="25" y="1244"/>
                  <a:pt x="34" y="1195"/>
                  <a:pt x="43" y="1145"/>
                </a:cubicBezTo>
                <a:cubicBezTo>
                  <a:pt x="65" y="1035"/>
                  <a:pt x="153" y="953"/>
                  <a:pt x="263" y="939"/>
                </a:cubicBezTo>
                <a:lnTo>
                  <a:pt x="608" y="893"/>
                </a:lnTo>
                <a:cubicBezTo>
                  <a:pt x="623" y="870"/>
                  <a:pt x="639" y="848"/>
                  <a:pt x="656" y="825"/>
                </a:cubicBezTo>
                <a:cubicBezTo>
                  <a:pt x="671" y="804"/>
                  <a:pt x="689" y="784"/>
                  <a:pt x="706" y="764"/>
                </a:cubicBezTo>
                <a:lnTo>
                  <a:pt x="654" y="423"/>
                </a:lnTo>
                <a:cubicBezTo>
                  <a:pt x="638" y="312"/>
                  <a:pt x="694" y="204"/>
                  <a:pt x="794" y="154"/>
                </a:cubicBezTo>
                <a:cubicBezTo>
                  <a:pt x="838" y="132"/>
                  <a:pt x="881" y="110"/>
                  <a:pt x="929" y="90"/>
                </a:cubicBezTo>
                <a:cubicBezTo>
                  <a:pt x="945" y="84"/>
                  <a:pt x="1060" y="37"/>
                  <a:pt x="1069" y="37"/>
                </a:cubicBezTo>
                <a:cubicBezTo>
                  <a:pt x="1175" y="0"/>
                  <a:pt x="1289" y="35"/>
                  <a:pt x="1358" y="124"/>
                </a:cubicBezTo>
                <a:lnTo>
                  <a:pt x="1569" y="402"/>
                </a:lnTo>
                <a:cubicBezTo>
                  <a:pt x="1596" y="403"/>
                  <a:pt x="1625" y="405"/>
                  <a:pt x="1651" y="408"/>
                </a:cubicBezTo>
                <a:cubicBezTo>
                  <a:pt x="1679" y="412"/>
                  <a:pt x="1704" y="417"/>
                  <a:pt x="1730" y="422"/>
                </a:cubicBezTo>
                <a:lnTo>
                  <a:pt x="2000" y="205"/>
                </a:lnTo>
                <a:cubicBezTo>
                  <a:pt x="2088" y="135"/>
                  <a:pt x="2208" y="130"/>
                  <a:pt x="2301" y="192"/>
                </a:cubicBezTo>
                <a:cubicBezTo>
                  <a:pt x="2346" y="220"/>
                  <a:pt x="2386" y="249"/>
                  <a:pt x="2424" y="277"/>
                </a:cubicBezTo>
                <a:cubicBezTo>
                  <a:pt x="2465" y="308"/>
                  <a:pt x="2503" y="339"/>
                  <a:pt x="2540" y="372"/>
                </a:cubicBezTo>
                <a:cubicBezTo>
                  <a:pt x="2625" y="445"/>
                  <a:pt x="2653" y="562"/>
                  <a:pt x="2609" y="665"/>
                </a:cubicBezTo>
                <a:lnTo>
                  <a:pt x="2476" y="987"/>
                </a:lnTo>
                <a:cubicBezTo>
                  <a:pt x="2489" y="1012"/>
                  <a:pt x="2500" y="1037"/>
                  <a:pt x="2511" y="1063"/>
                </a:cubicBezTo>
                <a:cubicBezTo>
                  <a:pt x="2521" y="1087"/>
                  <a:pt x="2531" y="1112"/>
                  <a:pt x="2539" y="1135"/>
                </a:cubicBezTo>
                <a:lnTo>
                  <a:pt x="2860" y="1262"/>
                </a:lnTo>
                <a:cubicBezTo>
                  <a:pt x="2965" y="1303"/>
                  <a:pt x="3030" y="1404"/>
                  <a:pt x="3024" y="1515"/>
                </a:cubicBezTo>
                <a:cubicBezTo>
                  <a:pt x="3021" y="1569"/>
                  <a:pt x="3016" y="1619"/>
                  <a:pt x="3011" y="1665"/>
                </a:cubicBezTo>
                <a:cubicBezTo>
                  <a:pt x="3005" y="1714"/>
                  <a:pt x="2996" y="1763"/>
                  <a:pt x="2988" y="1813"/>
                </a:cubicBezTo>
                <a:cubicBezTo>
                  <a:pt x="2965" y="1923"/>
                  <a:pt x="2878" y="2005"/>
                  <a:pt x="2768" y="2019"/>
                </a:cubicBezTo>
                <a:lnTo>
                  <a:pt x="2423" y="2065"/>
                </a:lnTo>
                <a:cubicBezTo>
                  <a:pt x="2408" y="2088"/>
                  <a:pt x="2391" y="2110"/>
                  <a:pt x="2374" y="2133"/>
                </a:cubicBezTo>
                <a:cubicBezTo>
                  <a:pt x="2359" y="2154"/>
                  <a:pt x="2341" y="2174"/>
                  <a:pt x="2324" y="2194"/>
                </a:cubicBezTo>
                <a:close/>
                <a:moveTo>
                  <a:pt x="1515" y="854"/>
                </a:moveTo>
                <a:cubicBezTo>
                  <a:pt x="1688" y="854"/>
                  <a:pt x="1844" y="924"/>
                  <a:pt x="1958" y="1037"/>
                </a:cubicBezTo>
                <a:cubicBezTo>
                  <a:pt x="2070" y="1150"/>
                  <a:pt x="2140" y="1307"/>
                  <a:pt x="2140" y="1479"/>
                </a:cubicBezTo>
                <a:cubicBezTo>
                  <a:pt x="2140" y="1652"/>
                  <a:pt x="2070" y="1808"/>
                  <a:pt x="1958" y="1922"/>
                </a:cubicBezTo>
                <a:cubicBezTo>
                  <a:pt x="1844" y="2034"/>
                  <a:pt x="1688" y="2104"/>
                  <a:pt x="1515" y="2104"/>
                </a:cubicBezTo>
                <a:cubicBezTo>
                  <a:pt x="1343" y="2104"/>
                  <a:pt x="1186" y="2034"/>
                  <a:pt x="1073" y="1922"/>
                </a:cubicBezTo>
                <a:cubicBezTo>
                  <a:pt x="960" y="1808"/>
                  <a:pt x="890" y="1652"/>
                  <a:pt x="890" y="1479"/>
                </a:cubicBezTo>
                <a:cubicBezTo>
                  <a:pt x="890" y="1307"/>
                  <a:pt x="960" y="1150"/>
                  <a:pt x="1073" y="1037"/>
                </a:cubicBezTo>
                <a:cubicBezTo>
                  <a:pt x="1186" y="924"/>
                  <a:pt x="1343" y="854"/>
                  <a:pt x="1515" y="854"/>
                </a:cubicBezTo>
                <a:close/>
                <a:moveTo>
                  <a:pt x="1780" y="1214"/>
                </a:moveTo>
                <a:cubicBezTo>
                  <a:pt x="1713" y="1147"/>
                  <a:pt x="1619" y="1104"/>
                  <a:pt x="1515" y="1104"/>
                </a:cubicBezTo>
                <a:cubicBezTo>
                  <a:pt x="1411" y="1104"/>
                  <a:pt x="1318" y="1147"/>
                  <a:pt x="1250" y="1214"/>
                </a:cubicBezTo>
                <a:cubicBezTo>
                  <a:pt x="1183" y="1282"/>
                  <a:pt x="1140" y="1375"/>
                  <a:pt x="1140" y="1479"/>
                </a:cubicBezTo>
                <a:cubicBezTo>
                  <a:pt x="1140" y="1583"/>
                  <a:pt x="1183" y="1677"/>
                  <a:pt x="1250" y="1744"/>
                </a:cubicBezTo>
                <a:cubicBezTo>
                  <a:pt x="1318" y="1812"/>
                  <a:pt x="1411" y="1854"/>
                  <a:pt x="1515" y="1854"/>
                </a:cubicBezTo>
                <a:cubicBezTo>
                  <a:pt x="1619" y="1854"/>
                  <a:pt x="1713" y="1812"/>
                  <a:pt x="1780" y="1744"/>
                </a:cubicBezTo>
                <a:cubicBezTo>
                  <a:pt x="1848" y="1677"/>
                  <a:pt x="1890" y="1583"/>
                  <a:pt x="1890" y="1479"/>
                </a:cubicBezTo>
                <a:cubicBezTo>
                  <a:pt x="1890" y="1375"/>
                  <a:pt x="1848" y="1282"/>
                  <a:pt x="1780" y="121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1"/>
          <p:cNvSpPr>
            <a:spLocks noEditPoints="1"/>
          </p:cNvSpPr>
          <p:nvPr/>
        </p:nvSpPr>
        <p:spPr bwMode="auto">
          <a:xfrm>
            <a:off x="4379821" y="3419286"/>
            <a:ext cx="321947" cy="317500"/>
          </a:xfrm>
          <a:custGeom>
            <a:avLst/>
            <a:gdLst>
              <a:gd name="T0" fmla="*/ 3578 w 4700"/>
              <a:gd name="T1" fmla="*/ 975 h 4643"/>
              <a:gd name="T2" fmla="*/ 4391 w 4700"/>
              <a:gd name="T3" fmla="*/ 1130 h 4643"/>
              <a:gd name="T4" fmla="*/ 4110 w 4700"/>
              <a:gd name="T5" fmla="*/ 1908 h 4643"/>
              <a:gd name="T6" fmla="*/ 4524 w 4700"/>
              <a:gd name="T7" fmla="*/ 2253 h 4643"/>
              <a:gd name="T8" fmla="*/ 4624 w 4700"/>
              <a:gd name="T9" fmla="*/ 2888 h 4643"/>
              <a:gd name="T10" fmla="*/ 3905 w 4700"/>
              <a:gd name="T11" fmla="*/ 3204 h 4643"/>
              <a:gd name="T12" fmla="*/ 3980 w 4700"/>
              <a:gd name="T13" fmla="*/ 3987 h 4643"/>
              <a:gd name="T14" fmla="*/ 3376 w 4700"/>
              <a:gd name="T15" fmla="*/ 4210 h 4643"/>
              <a:gd name="T16" fmla="*/ 2954 w 4700"/>
              <a:gd name="T17" fmla="*/ 3992 h 4643"/>
              <a:gd name="T18" fmla="*/ 2510 w 4700"/>
              <a:gd name="T19" fmla="*/ 4638 h 4643"/>
              <a:gd name="T20" fmla="*/ 1904 w 4700"/>
              <a:gd name="T21" fmla="*/ 4422 h 4643"/>
              <a:gd name="T22" fmla="*/ 1648 w 4700"/>
              <a:gd name="T23" fmla="*/ 3952 h 4643"/>
              <a:gd name="T24" fmla="*/ 830 w 4700"/>
              <a:gd name="T25" fmla="*/ 4083 h 4643"/>
              <a:gd name="T26" fmla="*/ 828 w 4700"/>
              <a:gd name="T27" fmla="*/ 3254 h 4643"/>
              <a:gd name="T28" fmla="*/ 323 w 4700"/>
              <a:gd name="T29" fmla="*/ 3079 h 4643"/>
              <a:gd name="T30" fmla="*/ 11 w 4700"/>
              <a:gd name="T31" fmla="*/ 2513 h 4643"/>
              <a:gd name="T32" fmla="*/ 579 w 4700"/>
              <a:gd name="T33" fmla="*/ 1973 h 4643"/>
              <a:gd name="T34" fmla="*/ 238 w 4700"/>
              <a:gd name="T35" fmla="*/ 1265 h 4643"/>
              <a:gd name="T36" fmla="*/ 729 w 4700"/>
              <a:gd name="T37" fmla="*/ 847 h 4643"/>
              <a:gd name="T38" fmla="*/ 1264 w 4700"/>
              <a:gd name="T39" fmla="*/ 858 h 4643"/>
              <a:gd name="T40" fmla="*/ 1558 w 4700"/>
              <a:gd name="T41" fmla="*/ 83 h 4643"/>
              <a:gd name="T42" fmla="*/ 2036 w 4700"/>
              <a:gd name="T43" fmla="*/ 143 h 4643"/>
              <a:gd name="T44" fmla="*/ 2441 w 4700"/>
              <a:gd name="T45" fmla="*/ 495 h 4643"/>
              <a:gd name="T46" fmla="*/ 3164 w 4700"/>
              <a:gd name="T47" fmla="*/ 90 h 4643"/>
              <a:gd name="T48" fmla="*/ 3449 w 4700"/>
              <a:gd name="T49" fmla="*/ 868 h 4643"/>
              <a:gd name="T50" fmla="*/ 3199 w 4700"/>
              <a:gd name="T51" fmla="*/ 867 h 4643"/>
              <a:gd name="T52" fmla="*/ 3078 w 4700"/>
              <a:gd name="T53" fmla="*/ 324 h 4643"/>
              <a:gd name="T54" fmla="*/ 2631 w 4700"/>
              <a:gd name="T55" fmla="*/ 659 h 4643"/>
              <a:gd name="T56" fmla="*/ 2263 w 4700"/>
              <a:gd name="T57" fmla="*/ 745 h 4643"/>
              <a:gd name="T58" fmla="*/ 1793 w 4700"/>
              <a:gd name="T59" fmla="*/ 269 h 4643"/>
              <a:gd name="T60" fmla="*/ 1473 w 4700"/>
              <a:gd name="T61" fmla="*/ 412 h 4643"/>
              <a:gd name="T62" fmla="*/ 1359 w 4700"/>
              <a:gd name="T63" fmla="*/ 1100 h 4643"/>
              <a:gd name="T64" fmla="*/ 661 w 4700"/>
              <a:gd name="T65" fmla="*/ 1087 h 4643"/>
              <a:gd name="T66" fmla="*/ 461 w 4700"/>
              <a:gd name="T67" fmla="*/ 1375 h 4643"/>
              <a:gd name="T68" fmla="*/ 843 w 4700"/>
              <a:gd name="T69" fmla="*/ 1927 h 4643"/>
              <a:gd name="T70" fmla="*/ 691 w 4700"/>
              <a:gd name="T71" fmla="*/ 2270 h 4643"/>
              <a:gd name="T72" fmla="*/ 281 w 4700"/>
              <a:gd name="T73" fmla="*/ 2648 h 4643"/>
              <a:gd name="T74" fmla="*/ 793 w 4700"/>
              <a:gd name="T75" fmla="*/ 2867 h 4643"/>
              <a:gd name="T76" fmla="*/ 1050 w 4700"/>
              <a:gd name="T77" fmla="*/ 3140 h 4643"/>
              <a:gd name="T78" fmla="*/ 874 w 4700"/>
              <a:gd name="T79" fmla="*/ 3787 h 4643"/>
              <a:gd name="T80" fmla="*/ 1156 w 4700"/>
              <a:gd name="T81" fmla="*/ 3993 h 4643"/>
              <a:gd name="T82" fmla="*/ 1810 w 4700"/>
              <a:gd name="T83" fmla="*/ 3749 h 4643"/>
              <a:gd name="T84" fmla="*/ 2146 w 4700"/>
              <a:gd name="T85" fmla="*/ 4362 h 4643"/>
              <a:gd name="T86" fmla="*/ 2496 w 4700"/>
              <a:gd name="T87" fmla="*/ 4389 h 4643"/>
              <a:gd name="T88" fmla="*/ 2783 w 4700"/>
              <a:gd name="T89" fmla="*/ 3784 h 4643"/>
              <a:gd name="T90" fmla="*/ 2959 w 4700"/>
              <a:gd name="T91" fmla="*/ 3722 h 4643"/>
              <a:gd name="T92" fmla="*/ 3564 w 4700"/>
              <a:gd name="T93" fmla="*/ 4008 h 4643"/>
              <a:gd name="T94" fmla="*/ 3815 w 4700"/>
              <a:gd name="T95" fmla="*/ 3767 h 4643"/>
              <a:gd name="T96" fmla="*/ 3690 w 4700"/>
              <a:gd name="T97" fmla="*/ 3078 h 4643"/>
              <a:gd name="T98" fmla="*/ 4351 w 4700"/>
              <a:gd name="T99" fmla="*/ 2852 h 4643"/>
              <a:gd name="T100" fmla="*/ 4439 w 4700"/>
              <a:gd name="T101" fmla="*/ 2514 h 4643"/>
              <a:gd name="T102" fmla="*/ 3893 w 4700"/>
              <a:gd name="T103" fmla="*/ 2127 h 4643"/>
              <a:gd name="T104" fmla="*/ 3918 w 4700"/>
              <a:gd name="T105" fmla="*/ 1748 h 4643"/>
              <a:gd name="T106" fmla="*/ 4174 w 4700"/>
              <a:gd name="T107" fmla="*/ 1254 h 4643"/>
              <a:gd name="T108" fmla="*/ 3619 w 4700"/>
              <a:gd name="T109" fmla="*/ 1224 h 4643"/>
              <a:gd name="T110" fmla="*/ 2350 w 4700"/>
              <a:gd name="T111" fmla="*/ 1419 h 4643"/>
              <a:gd name="T112" fmla="*/ 1475 w 4700"/>
              <a:gd name="T113" fmla="*/ 2294 h 4643"/>
              <a:gd name="T114" fmla="*/ 1725 w 4700"/>
              <a:gd name="T115" fmla="*/ 2294 h 4643"/>
              <a:gd name="T116" fmla="*/ 2350 w 4700"/>
              <a:gd name="T117" fmla="*/ 1669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00" h="4643">
                <a:moveTo>
                  <a:pt x="3449" y="868"/>
                </a:moveTo>
                <a:cubicBezTo>
                  <a:pt x="3473" y="885"/>
                  <a:pt x="3494" y="903"/>
                  <a:pt x="3515" y="920"/>
                </a:cubicBezTo>
                <a:cubicBezTo>
                  <a:pt x="3535" y="938"/>
                  <a:pt x="3556" y="957"/>
                  <a:pt x="3578" y="975"/>
                </a:cubicBezTo>
                <a:lnTo>
                  <a:pt x="3988" y="864"/>
                </a:lnTo>
                <a:cubicBezTo>
                  <a:pt x="4106" y="832"/>
                  <a:pt x="4230" y="879"/>
                  <a:pt x="4298" y="980"/>
                </a:cubicBezTo>
                <a:cubicBezTo>
                  <a:pt x="4333" y="1033"/>
                  <a:pt x="4364" y="1082"/>
                  <a:pt x="4391" y="1130"/>
                </a:cubicBezTo>
                <a:cubicBezTo>
                  <a:pt x="4419" y="1179"/>
                  <a:pt x="4446" y="1230"/>
                  <a:pt x="4473" y="1285"/>
                </a:cubicBezTo>
                <a:cubicBezTo>
                  <a:pt x="4526" y="1398"/>
                  <a:pt x="4504" y="1527"/>
                  <a:pt x="4415" y="1613"/>
                </a:cubicBezTo>
                <a:lnTo>
                  <a:pt x="4110" y="1908"/>
                </a:lnTo>
                <a:cubicBezTo>
                  <a:pt x="4116" y="1937"/>
                  <a:pt x="4121" y="1964"/>
                  <a:pt x="4126" y="1992"/>
                </a:cubicBezTo>
                <a:cubicBezTo>
                  <a:pt x="4131" y="2019"/>
                  <a:pt x="4135" y="2047"/>
                  <a:pt x="4138" y="2075"/>
                </a:cubicBezTo>
                <a:lnTo>
                  <a:pt x="4524" y="2253"/>
                </a:lnTo>
                <a:cubicBezTo>
                  <a:pt x="4635" y="2304"/>
                  <a:pt x="4700" y="2420"/>
                  <a:pt x="4686" y="2542"/>
                </a:cubicBezTo>
                <a:cubicBezTo>
                  <a:pt x="4686" y="2542"/>
                  <a:pt x="4664" y="2702"/>
                  <a:pt x="4661" y="2715"/>
                </a:cubicBezTo>
                <a:cubicBezTo>
                  <a:pt x="4650" y="2777"/>
                  <a:pt x="4638" y="2834"/>
                  <a:pt x="4624" y="2888"/>
                </a:cubicBezTo>
                <a:cubicBezTo>
                  <a:pt x="4594" y="3007"/>
                  <a:pt x="4493" y="3092"/>
                  <a:pt x="4369" y="3100"/>
                </a:cubicBezTo>
                <a:lnTo>
                  <a:pt x="3945" y="3132"/>
                </a:lnTo>
                <a:cubicBezTo>
                  <a:pt x="3933" y="3155"/>
                  <a:pt x="3919" y="3179"/>
                  <a:pt x="3905" y="3204"/>
                </a:cubicBezTo>
                <a:cubicBezTo>
                  <a:pt x="3890" y="3229"/>
                  <a:pt x="3875" y="3253"/>
                  <a:pt x="3860" y="3275"/>
                </a:cubicBezTo>
                <a:lnTo>
                  <a:pt x="4041" y="3659"/>
                </a:lnTo>
                <a:cubicBezTo>
                  <a:pt x="4094" y="3772"/>
                  <a:pt x="4069" y="3902"/>
                  <a:pt x="3980" y="3987"/>
                </a:cubicBezTo>
                <a:cubicBezTo>
                  <a:pt x="3935" y="4029"/>
                  <a:pt x="3891" y="4068"/>
                  <a:pt x="3849" y="4103"/>
                </a:cubicBezTo>
                <a:cubicBezTo>
                  <a:pt x="3806" y="4138"/>
                  <a:pt x="3760" y="4174"/>
                  <a:pt x="3709" y="4210"/>
                </a:cubicBezTo>
                <a:cubicBezTo>
                  <a:pt x="3610" y="4282"/>
                  <a:pt x="3476" y="4282"/>
                  <a:pt x="3376" y="4210"/>
                </a:cubicBezTo>
                <a:lnTo>
                  <a:pt x="3378" y="4210"/>
                </a:lnTo>
                <a:lnTo>
                  <a:pt x="3033" y="3962"/>
                </a:lnTo>
                <a:lnTo>
                  <a:pt x="2954" y="3992"/>
                </a:lnTo>
                <a:cubicBezTo>
                  <a:pt x="2931" y="3999"/>
                  <a:pt x="2905" y="4008"/>
                  <a:pt x="2876" y="4017"/>
                </a:cubicBezTo>
                <a:lnTo>
                  <a:pt x="2768" y="4427"/>
                </a:lnTo>
                <a:cubicBezTo>
                  <a:pt x="2736" y="4547"/>
                  <a:pt x="2634" y="4630"/>
                  <a:pt x="2510" y="4638"/>
                </a:cubicBezTo>
                <a:cubicBezTo>
                  <a:pt x="2453" y="4642"/>
                  <a:pt x="2395" y="4643"/>
                  <a:pt x="2335" y="4643"/>
                </a:cubicBezTo>
                <a:cubicBezTo>
                  <a:pt x="2273" y="4642"/>
                  <a:pt x="2215" y="4640"/>
                  <a:pt x="2159" y="4635"/>
                </a:cubicBezTo>
                <a:cubicBezTo>
                  <a:pt x="2036" y="4627"/>
                  <a:pt x="1934" y="4540"/>
                  <a:pt x="1904" y="4422"/>
                </a:cubicBezTo>
                <a:lnTo>
                  <a:pt x="1800" y="4009"/>
                </a:lnTo>
                <a:cubicBezTo>
                  <a:pt x="1775" y="4000"/>
                  <a:pt x="1749" y="3992"/>
                  <a:pt x="1724" y="3983"/>
                </a:cubicBezTo>
                <a:cubicBezTo>
                  <a:pt x="1696" y="3972"/>
                  <a:pt x="1670" y="3962"/>
                  <a:pt x="1648" y="3952"/>
                </a:cubicBezTo>
                <a:lnTo>
                  <a:pt x="1300" y="4197"/>
                </a:lnTo>
                <a:cubicBezTo>
                  <a:pt x="1200" y="4268"/>
                  <a:pt x="1066" y="4267"/>
                  <a:pt x="969" y="4194"/>
                </a:cubicBezTo>
                <a:cubicBezTo>
                  <a:pt x="923" y="4160"/>
                  <a:pt x="876" y="4123"/>
                  <a:pt x="830" y="4083"/>
                </a:cubicBezTo>
                <a:cubicBezTo>
                  <a:pt x="783" y="4044"/>
                  <a:pt x="740" y="4004"/>
                  <a:pt x="699" y="3964"/>
                </a:cubicBezTo>
                <a:cubicBezTo>
                  <a:pt x="610" y="3878"/>
                  <a:pt x="588" y="3749"/>
                  <a:pt x="641" y="3638"/>
                </a:cubicBezTo>
                <a:lnTo>
                  <a:pt x="828" y="3254"/>
                </a:lnTo>
                <a:cubicBezTo>
                  <a:pt x="813" y="3232"/>
                  <a:pt x="799" y="3208"/>
                  <a:pt x="785" y="3185"/>
                </a:cubicBezTo>
                <a:cubicBezTo>
                  <a:pt x="771" y="3162"/>
                  <a:pt x="759" y="3138"/>
                  <a:pt x="746" y="3114"/>
                </a:cubicBezTo>
                <a:lnTo>
                  <a:pt x="323" y="3079"/>
                </a:lnTo>
                <a:cubicBezTo>
                  <a:pt x="200" y="3068"/>
                  <a:pt x="100" y="2982"/>
                  <a:pt x="71" y="2863"/>
                </a:cubicBezTo>
                <a:cubicBezTo>
                  <a:pt x="56" y="2803"/>
                  <a:pt x="44" y="2745"/>
                  <a:pt x="35" y="2688"/>
                </a:cubicBezTo>
                <a:cubicBezTo>
                  <a:pt x="25" y="2633"/>
                  <a:pt x="18" y="2574"/>
                  <a:pt x="11" y="2513"/>
                </a:cubicBezTo>
                <a:cubicBezTo>
                  <a:pt x="0" y="2390"/>
                  <a:pt x="66" y="2277"/>
                  <a:pt x="179" y="2227"/>
                </a:cubicBezTo>
                <a:lnTo>
                  <a:pt x="566" y="2053"/>
                </a:lnTo>
                <a:cubicBezTo>
                  <a:pt x="569" y="2028"/>
                  <a:pt x="574" y="2002"/>
                  <a:pt x="579" y="1973"/>
                </a:cubicBezTo>
                <a:cubicBezTo>
                  <a:pt x="584" y="1945"/>
                  <a:pt x="589" y="1919"/>
                  <a:pt x="595" y="1893"/>
                </a:cubicBezTo>
                <a:lnTo>
                  <a:pt x="293" y="1593"/>
                </a:lnTo>
                <a:cubicBezTo>
                  <a:pt x="205" y="1505"/>
                  <a:pt x="184" y="1377"/>
                  <a:pt x="238" y="1265"/>
                </a:cubicBezTo>
                <a:cubicBezTo>
                  <a:pt x="264" y="1213"/>
                  <a:pt x="293" y="1162"/>
                  <a:pt x="323" y="1109"/>
                </a:cubicBezTo>
                <a:cubicBezTo>
                  <a:pt x="353" y="1058"/>
                  <a:pt x="384" y="1008"/>
                  <a:pt x="416" y="960"/>
                </a:cubicBezTo>
                <a:cubicBezTo>
                  <a:pt x="486" y="859"/>
                  <a:pt x="610" y="813"/>
                  <a:pt x="729" y="847"/>
                </a:cubicBezTo>
                <a:lnTo>
                  <a:pt x="1138" y="963"/>
                </a:lnTo>
                <a:cubicBezTo>
                  <a:pt x="1156" y="945"/>
                  <a:pt x="1178" y="928"/>
                  <a:pt x="1200" y="909"/>
                </a:cubicBezTo>
                <a:cubicBezTo>
                  <a:pt x="1221" y="892"/>
                  <a:pt x="1243" y="874"/>
                  <a:pt x="1264" y="858"/>
                </a:cubicBezTo>
                <a:lnTo>
                  <a:pt x="1225" y="434"/>
                </a:lnTo>
                <a:cubicBezTo>
                  <a:pt x="1214" y="312"/>
                  <a:pt x="1280" y="198"/>
                  <a:pt x="1393" y="149"/>
                </a:cubicBezTo>
                <a:cubicBezTo>
                  <a:pt x="1445" y="125"/>
                  <a:pt x="1499" y="104"/>
                  <a:pt x="1558" y="83"/>
                </a:cubicBezTo>
                <a:cubicBezTo>
                  <a:pt x="1614" y="63"/>
                  <a:pt x="1670" y="45"/>
                  <a:pt x="1725" y="29"/>
                </a:cubicBezTo>
                <a:cubicBezTo>
                  <a:pt x="1785" y="13"/>
                  <a:pt x="1845" y="15"/>
                  <a:pt x="1899" y="35"/>
                </a:cubicBezTo>
                <a:cubicBezTo>
                  <a:pt x="1954" y="55"/>
                  <a:pt x="2003" y="93"/>
                  <a:pt x="2036" y="143"/>
                </a:cubicBezTo>
                <a:lnTo>
                  <a:pt x="2275" y="495"/>
                </a:lnTo>
                <a:cubicBezTo>
                  <a:pt x="2301" y="494"/>
                  <a:pt x="2329" y="493"/>
                  <a:pt x="2358" y="494"/>
                </a:cubicBezTo>
                <a:cubicBezTo>
                  <a:pt x="2388" y="494"/>
                  <a:pt x="2415" y="494"/>
                  <a:pt x="2441" y="495"/>
                </a:cubicBezTo>
                <a:lnTo>
                  <a:pt x="2684" y="145"/>
                </a:lnTo>
                <a:cubicBezTo>
                  <a:pt x="2755" y="44"/>
                  <a:pt x="2879" y="0"/>
                  <a:pt x="2996" y="35"/>
                </a:cubicBezTo>
                <a:cubicBezTo>
                  <a:pt x="3056" y="53"/>
                  <a:pt x="3113" y="70"/>
                  <a:pt x="3164" y="90"/>
                </a:cubicBezTo>
                <a:cubicBezTo>
                  <a:pt x="3219" y="110"/>
                  <a:pt x="3273" y="133"/>
                  <a:pt x="3328" y="157"/>
                </a:cubicBezTo>
                <a:cubicBezTo>
                  <a:pt x="3439" y="208"/>
                  <a:pt x="3505" y="323"/>
                  <a:pt x="3493" y="445"/>
                </a:cubicBezTo>
                <a:lnTo>
                  <a:pt x="3449" y="868"/>
                </a:lnTo>
                <a:close/>
                <a:moveTo>
                  <a:pt x="3354" y="1110"/>
                </a:moveTo>
                <a:cubicBezTo>
                  <a:pt x="3328" y="1089"/>
                  <a:pt x="3303" y="1069"/>
                  <a:pt x="3280" y="1052"/>
                </a:cubicBezTo>
                <a:cubicBezTo>
                  <a:pt x="3221" y="1008"/>
                  <a:pt x="3191" y="939"/>
                  <a:pt x="3199" y="867"/>
                </a:cubicBezTo>
                <a:lnTo>
                  <a:pt x="3245" y="419"/>
                </a:lnTo>
                <a:cubicBezTo>
                  <a:pt x="3246" y="403"/>
                  <a:pt x="3240" y="392"/>
                  <a:pt x="3225" y="384"/>
                </a:cubicBezTo>
                <a:cubicBezTo>
                  <a:pt x="3175" y="363"/>
                  <a:pt x="3128" y="343"/>
                  <a:pt x="3078" y="324"/>
                </a:cubicBezTo>
                <a:cubicBezTo>
                  <a:pt x="3026" y="305"/>
                  <a:pt x="2976" y="289"/>
                  <a:pt x="2928" y="274"/>
                </a:cubicBezTo>
                <a:cubicBezTo>
                  <a:pt x="2911" y="270"/>
                  <a:pt x="2899" y="275"/>
                  <a:pt x="2889" y="288"/>
                </a:cubicBezTo>
                <a:lnTo>
                  <a:pt x="2631" y="659"/>
                </a:lnTo>
                <a:cubicBezTo>
                  <a:pt x="2591" y="718"/>
                  <a:pt x="2523" y="750"/>
                  <a:pt x="2451" y="747"/>
                </a:cubicBezTo>
                <a:cubicBezTo>
                  <a:pt x="2418" y="744"/>
                  <a:pt x="2385" y="743"/>
                  <a:pt x="2358" y="743"/>
                </a:cubicBezTo>
                <a:cubicBezTo>
                  <a:pt x="2328" y="743"/>
                  <a:pt x="2296" y="743"/>
                  <a:pt x="2263" y="745"/>
                </a:cubicBezTo>
                <a:cubicBezTo>
                  <a:pt x="2190" y="749"/>
                  <a:pt x="2124" y="715"/>
                  <a:pt x="2084" y="655"/>
                </a:cubicBezTo>
                <a:lnTo>
                  <a:pt x="1831" y="283"/>
                </a:lnTo>
                <a:cubicBezTo>
                  <a:pt x="1821" y="270"/>
                  <a:pt x="1808" y="265"/>
                  <a:pt x="1793" y="269"/>
                </a:cubicBezTo>
                <a:cubicBezTo>
                  <a:pt x="1738" y="285"/>
                  <a:pt x="1688" y="300"/>
                  <a:pt x="1641" y="318"/>
                </a:cubicBezTo>
                <a:cubicBezTo>
                  <a:pt x="1595" y="334"/>
                  <a:pt x="1546" y="354"/>
                  <a:pt x="1494" y="377"/>
                </a:cubicBezTo>
                <a:cubicBezTo>
                  <a:pt x="1479" y="384"/>
                  <a:pt x="1471" y="395"/>
                  <a:pt x="1473" y="412"/>
                </a:cubicBezTo>
                <a:lnTo>
                  <a:pt x="1514" y="862"/>
                </a:lnTo>
                <a:cubicBezTo>
                  <a:pt x="1520" y="934"/>
                  <a:pt x="1490" y="1002"/>
                  <a:pt x="1431" y="1044"/>
                </a:cubicBezTo>
                <a:cubicBezTo>
                  <a:pt x="1405" y="1064"/>
                  <a:pt x="1380" y="1083"/>
                  <a:pt x="1359" y="1100"/>
                </a:cubicBezTo>
                <a:cubicBezTo>
                  <a:pt x="1336" y="1119"/>
                  <a:pt x="1314" y="1139"/>
                  <a:pt x="1290" y="1163"/>
                </a:cubicBezTo>
                <a:cubicBezTo>
                  <a:pt x="1236" y="1212"/>
                  <a:pt x="1164" y="1230"/>
                  <a:pt x="1094" y="1210"/>
                </a:cubicBezTo>
                <a:lnTo>
                  <a:pt x="661" y="1087"/>
                </a:lnTo>
                <a:cubicBezTo>
                  <a:pt x="645" y="1083"/>
                  <a:pt x="633" y="1087"/>
                  <a:pt x="623" y="1100"/>
                </a:cubicBezTo>
                <a:cubicBezTo>
                  <a:pt x="591" y="1148"/>
                  <a:pt x="563" y="1192"/>
                  <a:pt x="538" y="1235"/>
                </a:cubicBezTo>
                <a:cubicBezTo>
                  <a:pt x="511" y="1279"/>
                  <a:pt x="486" y="1325"/>
                  <a:pt x="461" y="1375"/>
                </a:cubicBezTo>
                <a:cubicBezTo>
                  <a:pt x="455" y="1390"/>
                  <a:pt x="458" y="1404"/>
                  <a:pt x="469" y="1415"/>
                </a:cubicBezTo>
                <a:lnTo>
                  <a:pt x="789" y="1733"/>
                </a:lnTo>
                <a:cubicBezTo>
                  <a:pt x="840" y="1784"/>
                  <a:pt x="860" y="1855"/>
                  <a:pt x="843" y="1927"/>
                </a:cubicBezTo>
                <a:cubicBezTo>
                  <a:pt x="835" y="1958"/>
                  <a:pt x="829" y="1988"/>
                  <a:pt x="824" y="2017"/>
                </a:cubicBezTo>
                <a:cubicBezTo>
                  <a:pt x="819" y="2043"/>
                  <a:pt x="815" y="2073"/>
                  <a:pt x="810" y="2108"/>
                </a:cubicBezTo>
                <a:cubicBezTo>
                  <a:pt x="801" y="2180"/>
                  <a:pt x="758" y="2240"/>
                  <a:pt x="691" y="2270"/>
                </a:cubicBezTo>
                <a:lnTo>
                  <a:pt x="280" y="2454"/>
                </a:lnTo>
                <a:cubicBezTo>
                  <a:pt x="265" y="2460"/>
                  <a:pt x="259" y="2474"/>
                  <a:pt x="260" y="2489"/>
                </a:cubicBezTo>
                <a:cubicBezTo>
                  <a:pt x="265" y="2542"/>
                  <a:pt x="271" y="2594"/>
                  <a:pt x="281" y="2648"/>
                </a:cubicBezTo>
                <a:cubicBezTo>
                  <a:pt x="290" y="2700"/>
                  <a:pt x="300" y="2752"/>
                  <a:pt x="313" y="2804"/>
                </a:cubicBezTo>
                <a:cubicBezTo>
                  <a:pt x="316" y="2819"/>
                  <a:pt x="328" y="2828"/>
                  <a:pt x="344" y="2829"/>
                </a:cubicBezTo>
                <a:lnTo>
                  <a:pt x="793" y="2867"/>
                </a:lnTo>
                <a:cubicBezTo>
                  <a:pt x="865" y="2873"/>
                  <a:pt x="928" y="2915"/>
                  <a:pt x="959" y="2980"/>
                </a:cubicBezTo>
                <a:cubicBezTo>
                  <a:pt x="973" y="3008"/>
                  <a:pt x="988" y="3035"/>
                  <a:pt x="1003" y="3062"/>
                </a:cubicBezTo>
                <a:cubicBezTo>
                  <a:pt x="1018" y="3089"/>
                  <a:pt x="1034" y="3115"/>
                  <a:pt x="1050" y="3140"/>
                </a:cubicBezTo>
                <a:cubicBezTo>
                  <a:pt x="1090" y="3202"/>
                  <a:pt x="1095" y="3275"/>
                  <a:pt x="1063" y="3340"/>
                </a:cubicBezTo>
                <a:lnTo>
                  <a:pt x="866" y="3747"/>
                </a:lnTo>
                <a:cubicBezTo>
                  <a:pt x="859" y="3760"/>
                  <a:pt x="861" y="3775"/>
                  <a:pt x="874" y="3787"/>
                </a:cubicBezTo>
                <a:cubicBezTo>
                  <a:pt x="914" y="3827"/>
                  <a:pt x="953" y="3862"/>
                  <a:pt x="991" y="3894"/>
                </a:cubicBezTo>
                <a:cubicBezTo>
                  <a:pt x="1028" y="3925"/>
                  <a:pt x="1070" y="3958"/>
                  <a:pt x="1116" y="3993"/>
                </a:cubicBezTo>
                <a:cubicBezTo>
                  <a:pt x="1129" y="4003"/>
                  <a:pt x="1143" y="4003"/>
                  <a:pt x="1156" y="3993"/>
                </a:cubicBezTo>
                <a:lnTo>
                  <a:pt x="1524" y="3734"/>
                </a:lnTo>
                <a:cubicBezTo>
                  <a:pt x="1583" y="3692"/>
                  <a:pt x="1659" y="3684"/>
                  <a:pt x="1724" y="3714"/>
                </a:cubicBezTo>
                <a:cubicBezTo>
                  <a:pt x="1756" y="3728"/>
                  <a:pt x="1785" y="3739"/>
                  <a:pt x="1810" y="3749"/>
                </a:cubicBezTo>
                <a:cubicBezTo>
                  <a:pt x="1840" y="3760"/>
                  <a:pt x="1869" y="3769"/>
                  <a:pt x="1898" y="3779"/>
                </a:cubicBezTo>
                <a:cubicBezTo>
                  <a:pt x="1968" y="3799"/>
                  <a:pt x="2019" y="3854"/>
                  <a:pt x="2036" y="3924"/>
                </a:cubicBezTo>
                <a:lnTo>
                  <a:pt x="2146" y="4362"/>
                </a:lnTo>
                <a:cubicBezTo>
                  <a:pt x="2150" y="4377"/>
                  <a:pt x="2160" y="4385"/>
                  <a:pt x="2178" y="4387"/>
                </a:cubicBezTo>
                <a:cubicBezTo>
                  <a:pt x="2235" y="4390"/>
                  <a:pt x="2288" y="4393"/>
                  <a:pt x="2336" y="4394"/>
                </a:cubicBezTo>
                <a:cubicBezTo>
                  <a:pt x="2386" y="4394"/>
                  <a:pt x="2439" y="4393"/>
                  <a:pt x="2496" y="4389"/>
                </a:cubicBezTo>
                <a:cubicBezTo>
                  <a:pt x="2511" y="4388"/>
                  <a:pt x="2523" y="4379"/>
                  <a:pt x="2526" y="4363"/>
                </a:cubicBezTo>
                <a:lnTo>
                  <a:pt x="2641" y="3929"/>
                </a:lnTo>
                <a:cubicBezTo>
                  <a:pt x="2660" y="3859"/>
                  <a:pt x="2713" y="3804"/>
                  <a:pt x="2783" y="3784"/>
                </a:cubicBezTo>
                <a:lnTo>
                  <a:pt x="2783" y="3785"/>
                </a:lnTo>
                <a:cubicBezTo>
                  <a:pt x="2809" y="3778"/>
                  <a:pt x="2839" y="3768"/>
                  <a:pt x="2871" y="3755"/>
                </a:cubicBezTo>
                <a:cubicBezTo>
                  <a:pt x="2901" y="3745"/>
                  <a:pt x="2930" y="3734"/>
                  <a:pt x="2959" y="3722"/>
                </a:cubicBezTo>
                <a:cubicBezTo>
                  <a:pt x="3025" y="3693"/>
                  <a:pt x="3099" y="3702"/>
                  <a:pt x="3158" y="3744"/>
                </a:cubicBezTo>
                <a:lnTo>
                  <a:pt x="3524" y="4008"/>
                </a:lnTo>
                <a:cubicBezTo>
                  <a:pt x="3536" y="4018"/>
                  <a:pt x="3550" y="4018"/>
                  <a:pt x="3564" y="4008"/>
                </a:cubicBezTo>
                <a:cubicBezTo>
                  <a:pt x="3605" y="3978"/>
                  <a:pt x="3646" y="3947"/>
                  <a:pt x="3689" y="3910"/>
                </a:cubicBezTo>
                <a:cubicBezTo>
                  <a:pt x="3730" y="3877"/>
                  <a:pt x="3770" y="3842"/>
                  <a:pt x="3808" y="3805"/>
                </a:cubicBezTo>
                <a:cubicBezTo>
                  <a:pt x="3820" y="3794"/>
                  <a:pt x="3823" y="3780"/>
                  <a:pt x="3815" y="3767"/>
                </a:cubicBezTo>
                <a:lnTo>
                  <a:pt x="3624" y="3359"/>
                </a:lnTo>
                <a:cubicBezTo>
                  <a:pt x="3593" y="3293"/>
                  <a:pt x="3599" y="3219"/>
                  <a:pt x="3639" y="3159"/>
                </a:cubicBezTo>
                <a:cubicBezTo>
                  <a:pt x="3658" y="3132"/>
                  <a:pt x="3674" y="3105"/>
                  <a:pt x="3690" y="3078"/>
                </a:cubicBezTo>
                <a:cubicBezTo>
                  <a:pt x="3705" y="3053"/>
                  <a:pt x="3720" y="3025"/>
                  <a:pt x="3735" y="2995"/>
                </a:cubicBezTo>
                <a:cubicBezTo>
                  <a:pt x="3768" y="2932"/>
                  <a:pt x="3830" y="2889"/>
                  <a:pt x="3903" y="2884"/>
                </a:cubicBezTo>
                <a:lnTo>
                  <a:pt x="4351" y="2852"/>
                </a:lnTo>
                <a:cubicBezTo>
                  <a:pt x="4368" y="2850"/>
                  <a:pt x="4378" y="2842"/>
                  <a:pt x="4381" y="2827"/>
                </a:cubicBezTo>
                <a:cubicBezTo>
                  <a:pt x="4396" y="2769"/>
                  <a:pt x="4408" y="2719"/>
                  <a:pt x="4416" y="2672"/>
                </a:cubicBezTo>
                <a:cubicBezTo>
                  <a:pt x="4424" y="2632"/>
                  <a:pt x="4439" y="2553"/>
                  <a:pt x="4439" y="2514"/>
                </a:cubicBezTo>
                <a:cubicBezTo>
                  <a:pt x="4440" y="2498"/>
                  <a:pt x="4434" y="2487"/>
                  <a:pt x="4419" y="2479"/>
                </a:cubicBezTo>
                <a:lnTo>
                  <a:pt x="4010" y="2290"/>
                </a:lnTo>
                <a:cubicBezTo>
                  <a:pt x="3945" y="2260"/>
                  <a:pt x="3900" y="2199"/>
                  <a:pt x="3893" y="2127"/>
                </a:cubicBezTo>
                <a:cubicBezTo>
                  <a:pt x="3890" y="2095"/>
                  <a:pt x="3885" y="2064"/>
                  <a:pt x="3880" y="2033"/>
                </a:cubicBezTo>
                <a:cubicBezTo>
                  <a:pt x="3875" y="2002"/>
                  <a:pt x="3869" y="1970"/>
                  <a:pt x="3861" y="1939"/>
                </a:cubicBezTo>
                <a:cubicBezTo>
                  <a:pt x="3845" y="1869"/>
                  <a:pt x="3866" y="1798"/>
                  <a:pt x="3918" y="1748"/>
                </a:cubicBezTo>
                <a:lnTo>
                  <a:pt x="4241" y="1434"/>
                </a:lnTo>
                <a:cubicBezTo>
                  <a:pt x="4253" y="1423"/>
                  <a:pt x="4255" y="1408"/>
                  <a:pt x="4248" y="1394"/>
                </a:cubicBezTo>
                <a:cubicBezTo>
                  <a:pt x="4225" y="1347"/>
                  <a:pt x="4201" y="1300"/>
                  <a:pt x="4174" y="1254"/>
                </a:cubicBezTo>
                <a:cubicBezTo>
                  <a:pt x="4146" y="1207"/>
                  <a:pt x="4119" y="1162"/>
                  <a:pt x="4091" y="1119"/>
                </a:cubicBezTo>
                <a:cubicBezTo>
                  <a:pt x="4081" y="1105"/>
                  <a:pt x="4069" y="1102"/>
                  <a:pt x="4053" y="1105"/>
                </a:cubicBezTo>
                <a:lnTo>
                  <a:pt x="3619" y="1224"/>
                </a:lnTo>
                <a:cubicBezTo>
                  <a:pt x="3548" y="1243"/>
                  <a:pt x="3476" y="1224"/>
                  <a:pt x="3424" y="1174"/>
                </a:cubicBezTo>
                <a:cubicBezTo>
                  <a:pt x="3401" y="1153"/>
                  <a:pt x="3378" y="1132"/>
                  <a:pt x="3354" y="1110"/>
                </a:cubicBezTo>
                <a:close/>
                <a:moveTo>
                  <a:pt x="2350" y="1419"/>
                </a:moveTo>
                <a:cubicBezTo>
                  <a:pt x="2834" y="1419"/>
                  <a:pt x="3225" y="1810"/>
                  <a:pt x="3225" y="2294"/>
                </a:cubicBezTo>
                <a:cubicBezTo>
                  <a:pt x="3225" y="2778"/>
                  <a:pt x="2834" y="3169"/>
                  <a:pt x="2350" y="3169"/>
                </a:cubicBezTo>
                <a:cubicBezTo>
                  <a:pt x="1866" y="3169"/>
                  <a:pt x="1475" y="2778"/>
                  <a:pt x="1475" y="2294"/>
                </a:cubicBezTo>
                <a:cubicBezTo>
                  <a:pt x="1475" y="1810"/>
                  <a:pt x="1866" y="1419"/>
                  <a:pt x="2350" y="1419"/>
                </a:cubicBezTo>
                <a:close/>
                <a:moveTo>
                  <a:pt x="2350" y="1669"/>
                </a:moveTo>
                <a:cubicBezTo>
                  <a:pt x="2005" y="1669"/>
                  <a:pt x="1725" y="1949"/>
                  <a:pt x="1725" y="2294"/>
                </a:cubicBezTo>
                <a:cubicBezTo>
                  <a:pt x="1725" y="2639"/>
                  <a:pt x="2005" y="2919"/>
                  <a:pt x="2350" y="2919"/>
                </a:cubicBezTo>
                <a:cubicBezTo>
                  <a:pt x="2695" y="2919"/>
                  <a:pt x="2975" y="2639"/>
                  <a:pt x="2975" y="2294"/>
                </a:cubicBezTo>
                <a:cubicBezTo>
                  <a:pt x="2975" y="1949"/>
                  <a:pt x="2695" y="1669"/>
                  <a:pt x="2350" y="1669"/>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AutoShape 13"/>
          <p:cNvSpPr>
            <a:spLocks noChangeAspect="1" noChangeArrowheads="1" noTextEdit="1"/>
          </p:cNvSpPr>
          <p:nvPr/>
        </p:nvSpPr>
        <p:spPr bwMode="auto">
          <a:xfrm>
            <a:off x="7632237" y="3246877"/>
            <a:ext cx="498040" cy="49804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5"/>
          <p:cNvSpPr>
            <a:spLocks noEditPoints="1"/>
          </p:cNvSpPr>
          <p:nvPr/>
        </p:nvSpPr>
        <p:spPr bwMode="auto">
          <a:xfrm>
            <a:off x="7658029" y="3306463"/>
            <a:ext cx="410883" cy="410883"/>
          </a:xfrm>
          <a:custGeom>
            <a:avLst/>
            <a:gdLst>
              <a:gd name="T0" fmla="*/ 250 w 6000"/>
              <a:gd name="T1" fmla="*/ 0 h 6000"/>
              <a:gd name="T2" fmla="*/ 250 w 6000"/>
              <a:gd name="T3" fmla="*/ 5750 h 6000"/>
              <a:gd name="T4" fmla="*/ 6000 w 6000"/>
              <a:gd name="T5" fmla="*/ 5750 h 6000"/>
              <a:gd name="T6" fmla="*/ 6000 w 6000"/>
              <a:gd name="T7" fmla="*/ 6000 h 6000"/>
              <a:gd name="T8" fmla="*/ 0 w 6000"/>
              <a:gd name="T9" fmla="*/ 6000 h 6000"/>
              <a:gd name="T10" fmla="*/ 0 w 6000"/>
              <a:gd name="T11" fmla="*/ 0 h 6000"/>
              <a:gd name="T12" fmla="*/ 250 w 6000"/>
              <a:gd name="T13" fmla="*/ 0 h 6000"/>
              <a:gd name="T14" fmla="*/ 500 w 6000"/>
              <a:gd name="T15" fmla="*/ 2964 h 6000"/>
              <a:gd name="T16" fmla="*/ 619 w 6000"/>
              <a:gd name="T17" fmla="*/ 2588 h 6000"/>
              <a:gd name="T18" fmla="*/ 1283 w 6000"/>
              <a:gd name="T19" fmla="*/ 1650 h 6000"/>
              <a:gd name="T20" fmla="*/ 1870 w 6000"/>
              <a:gd name="T21" fmla="*/ 2196 h 6000"/>
              <a:gd name="T22" fmla="*/ 2205 w 6000"/>
              <a:gd name="T23" fmla="*/ 2584 h 6000"/>
              <a:gd name="T24" fmla="*/ 2540 w 6000"/>
              <a:gd name="T25" fmla="*/ 2196 h 6000"/>
              <a:gd name="T26" fmla="*/ 3128 w 6000"/>
              <a:gd name="T27" fmla="*/ 1650 h 6000"/>
              <a:gd name="T28" fmla="*/ 3678 w 6000"/>
              <a:gd name="T29" fmla="*/ 1921 h 6000"/>
              <a:gd name="T30" fmla="*/ 4050 w 6000"/>
              <a:gd name="T31" fmla="*/ 2116 h 6000"/>
              <a:gd name="T32" fmla="*/ 4390 w 6000"/>
              <a:gd name="T33" fmla="*/ 1279 h 6000"/>
              <a:gd name="T34" fmla="*/ 4973 w 6000"/>
              <a:gd name="T35" fmla="*/ 250 h 6000"/>
              <a:gd name="T36" fmla="*/ 6000 w 6000"/>
              <a:gd name="T37" fmla="*/ 1639 h 6000"/>
              <a:gd name="T38" fmla="*/ 6000 w 6000"/>
              <a:gd name="T39" fmla="*/ 2270 h 6000"/>
              <a:gd name="T40" fmla="*/ 5831 w 6000"/>
              <a:gd name="T41" fmla="*/ 1883 h 6000"/>
              <a:gd name="T42" fmla="*/ 4973 w 6000"/>
              <a:gd name="T43" fmla="*/ 500 h 6000"/>
              <a:gd name="T44" fmla="*/ 4631 w 6000"/>
              <a:gd name="T45" fmla="*/ 1338 h 6000"/>
              <a:gd name="T46" fmla="*/ 4050 w 6000"/>
              <a:gd name="T47" fmla="*/ 2366 h 6000"/>
              <a:gd name="T48" fmla="*/ 3500 w 6000"/>
              <a:gd name="T49" fmla="*/ 2096 h 6000"/>
              <a:gd name="T50" fmla="*/ 3128 w 6000"/>
              <a:gd name="T51" fmla="*/ 1900 h 6000"/>
              <a:gd name="T52" fmla="*/ 2763 w 6000"/>
              <a:gd name="T53" fmla="*/ 2308 h 6000"/>
              <a:gd name="T54" fmla="*/ 2205 w 6000"/>
              <a:gd name="T55" fmla="*/ 2834 h 6000"/>
              <a:gd name="T56" fmla="*/ 1648 w 6000"/>
              <a:gd name="T57" fmla="*/ 2308 h 6000"/>
              <a:gd name="T58" fmla="*/ 1283 w 6000"/>
              <a:gd name="T59" fmla="*/ 1900 h 6000"/>
              <a:gd name="T60" fmla="*/ 858 w 6000"/>
              <a:gd name="T61" fmla="*/ 2660 h 6000"/>
              <a:gd name="T62" fmla="*/ 500 w 6000"/>
              <a:gd name="T63" fmla="*/ 3638 h 6000"/>
              <a:gd name="T64" fmla="*/ 500 w 6000"/>
              <a:gd name="T65" fmla="*/ 2964 h 6000"/>
              <a:gd name="T66" fmla="*/ 500 w 6000"/>
              <a:gd name="T67" fmla="*/ 4333 h 6000"/>
              <a:gd name="T68" fmla="*/ 555 w 6000"/>
              <a:gd name="T69" fmla="*/ 4289 h 6000"/>
              <a:gd name="T70" fmla="*/ 1283 w 6000"/>
              <a:gd name="T71" fmla="*/ 3984 h 6000"/>
              <a:gd name="T72" fmla="*/ 1833 w 6000"/>
              <a:gd name="T73" fmla="*/ 4254 h 6000"/>
              <a:gd name="T74" fmla="*/ 2205 w 6000"/>
              <a:gd name="T75" fmla="*/ 4450 h 6000"/>
              <a:gd name="T76" fmla="*/ 2554 w 6000"/>
              <a:gd name="T77" fmla="*/ 4054 h 6000"/>
              <a:gd name="T78" fmla="*/ 3128 w 6000"/>
              <a:gd name="T79" fmla="*/ 3516 h 6000"/>
              <a:gd name="T80" fmla="*/ 3678 w 6000"/>
              <a:gd name="T81" fmla="*/ 3788 h 6000"/>
              <a:gd name="T82" fmla="*/ 4050 w 6000"/>
              <a:gd name="T83" fmla="*/ 3984 h 6000"/>
              <a:gd name="T84" fmla="*/ 4399 w 6000"/>
              <a:gd name="T85" fmla="*/ 3586 h 6000"/>
              <a:gd name="T86" fmla="*/ 4973 w 6000"/>
              <a:gd name="T87" fmla="*/ 3050 h 6000"/>
              <a:gd name="T88" fmla="*/ 5738 w 6000"/>
              <a:gd name="T89" fmla="*/ 3629 h 6000"/>
              <a:gd name="T90" fmla="*/ 6000 w 6000"/>
              <a:gd name="T91" fmla="*/ 4060 h 6000"/>
              <a:gd name="T92" fmla="*/ 6000 w 6000"/>
              <a:gd name="T93" fmla="*/ 4604 h 6000"/>
              <a:gd name="T94" fmla="*/ 5533 w 6000"/>
              <a:gd name="T95" fmla="*/ 3771 h 6000"/>
              <a:gd name="T96" fmla="*/ 4973 w 6000"/>
              <a:gd name="T97" fmla="*/ 3300 h 6000"/>
              <a:gd name="T98" fmla="*/ 4623 w 6000"/>
              <a:gd name="T99" fmla="*/ 3696 h 6000"/>
              <a:gd name="T100" fmla="*/ 4050 w 6000"/>
              <a:gd name="T101" fmla="*/ 4234 h 6000"/>
              <a:gd name="T102" fmla="*/ 3500 w 6000"/>
              <a:gd name="T103" fmla="*/ 3963 h 6000"/>
              <a:gd name="T104" fmla="*/ 3128 w 6000"/>
              <a:gd name="T105" fmla="*/ 3766 h 6000"/>
              <a:gd name="T106" fmla="*/ 2778 w 6000"/>
              <a:gd name="T107" fmla="*/ 4164 h 6000"/>
              <a:gd name="T108" fmla="*/ 2205 w 6000"/>
              <a:gd name="T109" fmla="*/ 4700 h 6000"/>
              <a:gd name="T110" fmla="*/ 1655 w 6000"/>
              <a:gd name="T111" fmla="*/ 4429 h 6000"/>
              <a:gd name="T112" fmla="*/ 1283 w 6000"/>
              <a:gd name="T113" fmla="*/ 4234 h 6000"/>
              <a:gd name="T114" fmla="*/ 711 w 6000"/>
              <a:gd name="T115" fmla="*/ 4481 h 6000"/>
              <a:gd name="T116" fmla="*/ 500 w 6000"/>
              <a:gd name="T117" fmla="*/ 4639 h 6000"/>
              <a:gd name="T118" fmla="*/ 500 w 6000"/>
              <a:gd name="T119" fmla="*/ 4333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0" h="6000">
                <a:moveTo>
                  <a:pt x="250" y="0"/>
                </a:moveTo>
                <a:lnTo>
                  <a:pt x="250" y="5750"/>
                </a:lnTo>
                <a:lnTo>
                  <a:pt x="6000" y="5750"/>
                </a:lnTo>
                <a:lnTo>
                  <a:pt x="6000" y="6000"/>
                </a:lnTo>
                <a:lnTo>
                  <a:pt x="0" y="6000"/>
                </a:lnTo>
                <a:lnTo>
                  <a:pt x="0" y="0"/>
                </a:lnTo>
                <a:lnTo>
                  <a:pt x="250" y="0"/>
                </a:lnTo>
                <a:close/>
                <a:moveTo>
                  <a:pt x="500" y="2964"/>
                </a:moveTo>
                <a:cubicBezTo>
                  <a:pt x="544" y="2833"/>
                  <a:pt x="583" y="2706"/>
                  <a:pt x="619" y="2588"/>
                </a:cubicBezTo>
                <a:cubicBezTo>
                  <a:pt x="785" y="2044"/>
                  <a:pt x="905" y="1650"/>
                  <a:pt x="1283" y="1650"/>
                </a:cubicBezTo>
                <a:cubicBezTo>
                  <a:pt x="1593" y="1650"/>
                  <a:pt x="1733" y="1925"/>
                  <a:pt x="1870" y="2196"/>
                </a:cubicBezTo>
                <a:cubicBezTo>
                  <a:pt x="1969" y="2391"/>
                  <a:pt x="2066" y="2584"/>
                  <a:pt x="2205" y="2584"/>
                </a:cubicBezTo>
                <a:cubicBezTo>
                  <a:pt x="2343" y="2584"/>
                  <a:pt x="2440" y="2391"/>
                  <a:pt x="2540" y="2196"/>
                </a:cubicBezTo>
                <a:cubicBezTo>
                  <a:pt x="2678" y="1925"/>
                  <a:pt x="2816" y="1650"/>
                  <a:pt x="3128" y="1650"/>
                </a:cubicBezTo>
                <a:cubicBezTo>
                  <a:pt x="3409" y="1650"/>
                  <a:pt x="3544" y="1785"/>
                  <a:pt x="3678" y="1921"/>
                </a:cubicBezTo>
                <a:cubicBezTo>
                  <a:pt x="3774" y="2019"/>
                  <a:pt x="3870" y="2116"/>
                  <a:pt x="4050" y="2116"/>
                </a:cubicBezTo>
                <a:cubicBezTo>
                  <a:pt x="4183" y="2116"/>
                  <a:pt x="4286" y="1698"/>
                  <a:pt x="4390" y="1279"/>
                </a:cubicBezTo>
                <a:cubicBezTo>
                  <a:pt x="4516" y="764"/>
                  <a:pt x="4644" y="250"/>
                  <a:pt x="4973" y="250"/>
                </a:cubicBezTo>
                <a:cubicBezTo>
                  <a:pt x="5384" y="250"/>
                  <a:pt x="5740" y="1026"/>
                  <a:pt x="6000" y="1639"/>
                </a:cubicBezTo>
                <a:lnTo>
                  <a:pt x="6000" y="2270"/>
                </a:lnTo>
                <a:cubicBezTo>
                  <a:pt x="5950" y="2165"/>
                  <a:pt x="5894" y="2033"/>
                  <a:pt x="5831" y="1883"/>
                </a:cubicBezTo>
                <a:cubicBezTo>
                  <a:pt x="5594" y="1316"/>
                  <a:pt x="5251" y="500"/>
                  <a:pt x="4973" y="500"/>
                </a:cubicBezTo>
                <a:cubicBezTo>
                  <a:pt x="4839" y="500"/>
                  <a:pt x="4735" y="919"/>
                  <a:pt x="4631" y="1338"/>
                </a:cubicBezTo>
                <a:cubicBezTo>
                  <a:pt x="4505" y="1853"/>
                  <a:pt x="4378" y="2366"/>
                  <a:pt x="4050" y="2366"/>
                </a:cubicBezTo>
                <a:cubicBezTo>
                  <a:pt x="3768" y="2366"/>
                  <a:pt x="3634" y="2231"/>
                  <a:pt x="3500" y="2096"/>
                </a:cubicBezTo>
                <a:cubicBezTo>
                  <a:pt x="3403" y="1998"/>
                  <a:pt x="3306" y="1900"/>
                  <a:pt x="3128" y="1900"/>
                </a:cubicBezTo>
                <a:cubicBezTo>
                  <a:pt x="2970" y="1900"/>
                  <a:pt x="2865" y="2105"/>
                  <a:pt x="2763" y="2308"/>
                </a:cubicBezTo>
                <a:cubicBezTo>
                  <a:pt x="2628" y="2573"/>
                  <a:pt x="2495" y="2834"/>
                  <a:pt x="2205" y="2834"/>
                </a:cubicBezTo>
                <a:cubicBezTo>
                  <a:pt x="1914" y="2834"/>
                  <a:pt x="1781" y="2573"/>
                  <a:pt x="1648" y="2308"/>
                </a:cubicBezTo>
                <a:cubicBezTo>
                  <a:pt x="1544" y="2105"/>
                  <a:pt x="1440" y="1900"/>
                  <a:pt x="1283" y="1900"/>
                </a:cubicBezTo>
                <a:cubicBezTo>
                  <a:pt x="1089" y="1900"/>
                  <a:pt x="991" y="2219"/>
                  <a:pt x="858" y="2660"/>
                </a:cubicBezTo>
                <a:cubicBezTo>
                  <a:pt x="768" y="2954"/>
                  <a:pt x="664" y="3294"/>
                  <a:pt x="500" y="3638"/>
                </a:cubicBezTo>
                <a:lnTo>
                  <a:pt x="500" y="2964"/>
                </a:lnTo>
                <a:close/>
                <a:moveTo>
                  <a:pt x="500" y="4333"/>
                </a:moveTo>
                <a:cubicBezTo>
                  <a:pt x="519" y="4318"/>
                  <a:pt x="536" y="4303"/>
                  <a:pt x="555" y="4289"/>
                </a:cubicBezTo>
                <a:cubicBezTo>
                  <a:pt x="743" y="4136"/>
                  <a:pt x="931" y="3984"/>
                  <a:pt x="1283" y="3984"/>
                </a:cubicBezTo>
                <a:cubicBezTo>
                  <a:pt x="1565" y="3984"/>
                  <a:pt x="1699" y="4119"/>
                  <a:pt x="1833" y="4254"/>
                </a:cubicBezTo>
                <a:cubicBezTo>
                  <a:pt x="1929" y="4353"/>
                  <a:pt x="2026" y="4450"/>
                  <a:pt x="2205" y="4450"/>
                </a:cubicBezTo>
                <a:cubicBezTo>
                  <a:pt x="2358" y="4450"/>
                  <a:pt x="2456" y="4251"/>
                  <a:pt x="2554" y="4054"/>
                </a:cubicBezTo>
                <a:cubicBezTo>
                  <a:pt x="2686" y="3785"/>
                  <a:pt x="2819" y="3516"/>
                  <a:pt x="3128" y="3516"/>
                </a:cubicBezTo>
                <a:cubicBezTo>
                  <a:pt x="3410" y="3516"/>
                  <a:pt x="3544" y="3653"/>
                  <a:pt x="3678" y="3788"/>
                </a:cubicBezTo>
                <a:cubicBezTo>
                  <a:pt x="3774" y="3885"/>
                  <a:pt x="3870" y="3984"/>
                  <a:pt x="4050" y="3984"/>
                </a:cubicBezTo>
                <a:cubicBezTo>
                  <a:pt x="4203" y="3984"/>
                  <a:pt x="4301" y="3785"/>
                  <a:pt x="4399" y="3586"/>
                </a:cubicBezTo>
                <a:cubicBezTo>
                  <a:pt x="4531" y="3319"/>
                  <a:pt x="4664" y="3050"/>
                  <a:pt x="4973" y="3050"/>
                </a:cubicBezTo>
                <a:cubicBezTo>
                  <a:pt x="5253" y="3050"/>
                  <a:pt x="5515" y="3308"/>
                  <a:pt x="5738" y="3629"/>
                </a:cubicBezTo>
                <a:cubicBezTo>
                  <a:pt x="5833" y="3766"/>
                  <a:pt x="5921" y="3916"/>
                  <a:pt x="6000" y="4060"/>
                </a:cubicBezTo>
                <a:lnTo>
                  <a:pt x="6000" y="4604"/>
                </a:lnTo>
                <a:cubicBezTo>
                  <a:pt x="5886" y="4374"/>
                  <a:pt x="5721" y="4044"/>
                  <a:pt x="5533" y="3771"/>
                </a:cubicBezTo>
                <a:cubicBezTo>
                  <a:pt x="5351" y="3509"/>
                  <a:pt x="5153" y="3300"/>
                  <a:pt x="4973" y="3300"/>
                </a:cubicBezTo>
                <a:cubicBezTo>
                  <a:pt x="4819" y="3300"/>
                  <a:pt x="4720" y="3499"/>
                  <a:pt x="4623" y="3696"/>
                </a:cubicBezTo>
                <a:cubicBezTo>
                  <a:pt x="4490" y="3965"/>
                  <a:pt x="4358" y="4234"/>
                  <a:pt x="4050" y="4234"/>
                </a:cubicBezTo>
                <a:cubicBezTo>
                  <a:pt x="3768" y="4234"/>
                  <a:pt x="3634" y="4098"/>
                  <a:pt x="3500" y="3963"/>
                </a:cubicBezTo>
                <a:cubicBezTo>
                  <a:pt x="3403" y="3865"/>
                  <a:pt x="3306" y="3766"/>
                  <a:pt x="3128" y="3766"/>
                </a:cubicBezTo>
                <a:cubicBezTo>
                  <a:pt x="2974" y="3766"/>
                  <a:pt x="2876" y="3965"/>
                  <a:pt x="2778" y="4164"/>
                </a:cubicBezTo>
                <a:cubicBezTo>
                  <a:pt x="2645" y="4431"/>
                  <a:pt x="2513" y="4700"/>
                  <a:pt x="2205" y="4700"/>
                </a:cubicBezTo>
                <a:cubicBezTo>
                  <a:pt x="1923" y="4700"/>
                  <a:pt x="1789" y="4565"/>
                  <a:pt x="1655" y="4429"/>
                </a:cubicBezTo>
                <a:cubicBezTo>
                  <a:pt x="1558" y="4331"/>
                  <a:pt x="1461" y="4234"/>
                  <a:pt x="1283" y="4234"/>
                </a:cubicBezTo>
                <a:cubicBezTo>
                  <a:pt x="1019" y="4234"/>
                  <a:pt x="865" y="4358"/>
                  <a:pt x="711" y="4481"/>
                </a:cubicBezTo>
                <a:cubicBezTo>
                  <a:pt x="644" y="4536"/>
                  <a:pt x="578" y="4590"/>
                  <a:pt x="500" y="4639"/>
                </a:cubicBezTo>
                <a:lnTo>
                  <a:pt x="500" y="4333"/>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AutoShape 17"/>
          <p:cNvSpPr>
            <a:spLocks noChangeAspect="1" noChangeArrowheads="1" noTextEdit="1"/>
          </p:cNvSpPr>
          <p:nvPr/>
        </p:nvSpPr>
        <p:spPr bwMode="auto">
          <a:xfrm flipH="1">
            <a:off x="5988758" y="3246876"/>
            <a:ext cx="498040" cy="49804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9"/>
          <p:cNvSpPr>
            <a:spLocks noEditPoints="1"/>
          </p:cNvSpPr>
          <p:nvPr/>
        </p:nvSpPr>
        <p:spPr bwMode="auto">
          <a:xfrm flipH="1">
            <a:off x="6019886" y="3308241"/>
            <a:ext cx="424223" cy="409104"/>
          </a:xfrm>
          <a:custGeom>
            <a:avLst/>
            <a:gdLst>
              <a:gd name="T0" fmla="*/ 880 w 6191"/>
              <a:gd name="T1" fmla="*/ 4731 h 5981"/>
              <a:gd name="T2" fmla="*/ 1500 w 6191"/>
              <a:gd name="T3" fmla="*/ 5356 h 5981"/>
              <a:gd name="T4" fmla="*/ 875 w 6191"/>
              <a:gd name="T5" fmla="*/ 5981 h 5981"/>
              <a:gd name="T6" fmla="*/ 250 w 6191"/>
              <a:gd name="T7" fmla="*/ 5356 h 5981"/>
              <a:gd name="T8" fmla="*/ 870 w 6191"/>
              <a:gd name="T9" fmla="*/ 4731 h 5981"/>
              <a:gd name="T10" fmla="*/ 0 w 6191"/>
              <a:gd name="T11" fmla="*/ 4731 h 5981"/>
              <a:gd name="T12" fmla="*/ 0 w 6191"/>
              <a:gd name="T13" fmla="*/ 4481 h 5981"/>
              <a:gd name="T14" fmla="*/ 5000 w 6191"/>
              <a:gd name="T15" fmla="*/ 4481 h 5981"/>
              <a:gd name="T16" fmla="*/ 5000 w 6191"/>
              <a:gd name="T17" fmla="*/ 731 h 5981"/>
              <a:gd name="T18" fmla="*/ 5065 w 6191"/>
              <a:gd name="T19" fmla="*/ 621 h 5981"/>
              <a:gd name="T20" fmla="*/ 6059 w 6191"/>
              <a:gd name="T21" fmla="*/ 0 h 5981"/>
              <a:gd name="T22" fmla="*/ 6191 w 6191"/>
              <a:gd name="T23" fmla="*/ 212 h 5981"/>
              <a:gd name="T24" fmla="*/ 5250 w 6191"/>
              <a:gd name="T25" fmla="*/ 800 h 5981"/>
              <a:gd name="T26" fmla="*/ 5250 w 6191"/>
              <a:gd name="T27" fmla="*/ 4606 h 5981"/>
              <a:gd name="T28" fmla="*/ 5125 w 6191"/>
              <a:gd name="T29" fmla="*/ 4731 h 5981"/>
              <a:gd name="T30" fmla="*/ 4378 w 6191"/>
              <a:gd name="T31" fmla="*/ 4731 h 5981"/>
              <a:gd name="T32" fmla="*/ 5000 w 6191"/>
              <a:gd name="T33" fmla="*/ 5356 h 5981"/>
              <a:gd name="T34" fmla="*/ 4375 w 6191"/>
              <a:gd name="T35" fmla="*/ 5981 h 5981"/>
              <a:gd name="T36" fmla="*/ 3750 w 6191"/>
              <a:gd name="T37" fmla="*/ 5356 h 5981"/>
              <a:gd name="T38" fmla="*/ 4373 w 6191"/>
              <a:gd name="T39" fmla="*/ 4731 h 5981"/>
              <a:gd name="T40" fmla="*/ 880 w 6191"/>
              <a:gd name="T41" fmla="*/ 4731 h 5981"/>
              <a:gd name="T42" fmla="*/ 4375 w 6191"/>
              <a:gd name="T43" fmla="*/ 4981 h 5981"/>
              <a:gd name="T44" fmla="*/ 4000 w 6191"/>
              <a:gd name="T45" fmla="*/ 5356 h 5981"/>
              <a:gd name="T46" fmla="*/ 4375 w 6191"/>
              <a:gd name="T47" fmla="*/ 5731 h 5981"/>
              <a:gd name="T48" fmla="*/ 4750 w 6191"/>
              <a:gd name="T49" fmla="*/ 5356 h 5981"/>
              <a:gd name="T50" fmla="*/ 4375 w 6191"/>
              <a:gd name="T51" fmla="*/ 4981 h 5981"/>
              <a:gd name="T52" fmla="*/ 875 w 6191"/>
              <a:gd name="T53" fmla="*/ 4981 h 5981"/>
              <a:gd name="T54" fmla="*/ 500 w 6191"/>
              <a:gd name="T55" fmla="*/ 5356 h 5981"/>
              <a:gd name="T56" fmla="*/ 875 w 6191"/>
              <a:gd name="T57" fmla="*/ 5731 h 5981"/>
              <a:gd name="T58" fmla="*/ 1250 w 6191"/>
              <a:gd name="T59" fmla="*/ 5356 h 5981"/>
              <a:gd name="T60" fmla="*/ 875 w 6191"/>
              <a:gd name="T61" fmla="*/ 4981 h 5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91" h="5981">
                <a:moveTo>
                  <a:pt x="880" y="4731"/>
                </a:moveTo>
                <a:cubicBezTo>
                  <a:pt x="1224" y="4734"/>
                  <a:pt x="1500" y="5014"/>
                  <a:pt x="1500" y="5356"/>
                </a:cubicBezTo>
                <a:cubicBezTo>
                  <a:pt x="1500" y="5701"/>
                  <a:pt x="1220" y="5981"/>
                  <a:pt x="875" y="5981"/>
                </a:cubicBezTo>
                <a:cubicBezTo>
                  <a:pt x="530" y="5981"/>
                  <a:pt x="250" y="5701"/>
                  <a:pt x="250" y="5356"/>
                </a:cubicBezTo>
                <a:cubicBezTo>
                  <a:pt x="250" y="5014"/>
                  <a:pt x="526" y="4734"/>
                  <a:pt x="870" y="4731"/>
                </a:cubicBezTo>
                <a:lnTo>
                  <a:pt x="0" y="4731"/>
                </a:lnTo>
                <a:lnTo>
                  <a:pt x="0" y="4481"/>
                </a:lnTo>
                <a:lnTo>
                  <a:pt x="5000" y="4481"/>
                </a:lnTo>
                <a:lnTo>
                  <a:pt x="5000" y="731"/>
                </a:lnTo>
                <a:cubicBezTo>
                  <a:pt x="5000" y="684"/>
                  <a:pt x="5026" y="642"/>
                  <a:pt x="5065" y="621"/>
                </a:cubicBezTo>
                <a:lnTo>
                  <a:pt x="6059" y="0"/>
                </a:lnTo>
                <a:lnTo>
                  <a:pt x="6191" y="212"/>
                </a:lnTo>
                <a:lnTo>
                  <a:pt x="5250" y="800"/>
                </a:lnTo>
                <a:lnTo>
                  <a:pt x="5250" y="4606"/>
                </a:lnTo>
                <a:cubicBezTo>
                  <a:pt x="5250" y="4675"/>
                  <a:pt x="5194" y="4731"/>
                  <a:pt x="5125" y="4731"/>
                </a:cubicBezTo>
                <a:lnTo>
                  <a:pt x="4378" y="4731"/>
                </a:lnTo>
                <a:cubicBezTo>
                  <a:pt x="4721" y="4732"/>
                  <a:pt x="5000" y="5012"/>
                  <a:pt x="5000" y="5356"/>
                </a:cubicBezTo>
                <a:cubicBezTo>
                  <a:pt x="5000" y="5701"/>
                  <a:pt x="4720" y="5981"/>
                  <a:pt x="4375" y="5981"/>
                </a:cubicBezTo>
                <a:cubicBezTo>
                  <a:pt x="4030" y="5981"/>
                  <a:pt x="3750" y="5701"/>
                  <a:pt x="3750" y="5356"/>
                </a:cubicBezTo>
                <a:cubicBezTo>
                  <a:pt x="3750" y="5012"/>
                  <a:pt x="4029" y="4732"/>
                  <a:pt x="4373" y="4731"/>
                </a:cubicBezTo>
                <a:lnTo>
                  <a:pt x="880" y="4731"/>
                </a:lnTo>
                <a:close/>
                <a:moveTo>
                  <a:pt x="4375" y="4981"/>
                </a:moveTo>
                <a:cubicBezTo>
                  <a:pt x="4168" y="4981"/>
                  <a:pt x="4000" y="5149"/>
                  <a:pt x="4000" y="5356"/>
                </a:cubicBezTo>
                <a:cubicBezTo>
                  <a:pt x="4000" y="5564"/>
                  <a:pt x="4168" y="5731"/>
                  <a:pt x="4375" y="5731"/>
                </a:cubicBezTo>
                <a:cubicBezTo>
                  <a:pt x="4583" y="5731"/>
                  <a:pt x="4750" y="5564"/>
                  <a:pt x="4750" y="5356"/>
                </a:cubicBezTo>
                <a:cubicBezTo>
                  <a:pt x="4750" y="5149"/>
                  <a:pt x="4583" y="4981"/>
                  <a:pt x="4375" y="4981"/>
                </a:cubicBezTo>
                <a:close/>
                <a:moveTo>
                  <a:pt x="875" y="4981"/>
                </a:moveTo>
                <a:cubicBezTo>
                  <a:pt x="668" y="4981"/>
                  <a:pt x="500" y="5149"/>
                  <a:pt x="500" y="5356"/>
                </a:cubicBezTo>
                <a:cubicBezTo>
                  <a:pt x="500" y="5564"/>
                  <a:pt x="668" y="5731"/>
                  <a:pt x="875" y="5731"/>
                </a:cubicBezTo>
                <a:cubicBezTo>
                  <a:pt x="1083" y="5731"/>
                  <a:pt x="1250" y="5564"/>
                  <a:pt x="1250" y="5356"/>
                </a:cubicBezTo>
                <a:cubicBezTo>
                  <a:pt x="1250" y="5149"/>
                  <a:pt x="1083" y="4981"/>
                  <a:pt x="875" y="4981"/>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20"/>
          <p:cNvSpPr>
            <a:spLocks noEditPoints="1"/>
          </p:cNvSpPr>
          <p:nvPr/>
        </p:nvSpPr>
        <p:spPr bwMode="auto">
          <a:xfrm flipH="1">
            <a:off x="6136391" y="3374943"/>
            <a:ext cx="273033" cy="222339"/>
          </a:xfrm>
          <a:custGeom>
            <a:avLst/>
            <a:gdLst>
              <a:gd name="T0" fmla="*/ 4000 w 4000"/>
              <a:gd name="T1" fmla="*/ 0 h 3250"/>
              <a:gd name="T2" fmla="*/ 4000 w 4000"/>
              <a:gd name="T3" fmla="*/ 3250 h 3250"/>
              <a:gd name="T4" fmla="*/ 0 w 4000"/>
              <a:gd name="T5" fmla="*/ 3250 h 3250"/>
              <a:gd name="T6" fmla="*/ 0 w 4000"/>
              <a:gd name="T7" fmla="*/ 0 h 3250"/>
              <a:gd name="T8" fmla="*/ 4000 w 4000"/>
              <a:gd name="T9" fmla="*/ 0 h 3250"/>
              <a:gd name="T10" fmla="*/ 2500 w 4000"/>
              <a:gd name="T11" fmla="*/ 250 h 3250"/>
              <a:gd name="T12" fmla="*/ 2500 w 4000"/>
              <a:gd name="T13" fmla="*/ 1000 h 3250"/>
              <a:gd name="T14" fmla="*/ 1500 w 4000"/>
              <a:gd name="T15" fmla="*/ 1000 h 3250"/>
              <a:gd name="T16" fmla="*/ 1500 w 4000"/>
              <a:gd name="T17" fmla="*/ 250 h 3250"/>
              <a:gd name="T18" fmla="*/ 250 w 4000"/>
              <a:gd name="T19" fmla="*/ 250 h 3250"/>
              <a:gd name="T20" fmla="*/ 250 w 4000"/>
              <a:gd name="T21" fmla="*/ 3000 h 3250"/>
              <a:gd name="T22" fmla="*/ 3750 w 4000"/>
              <a:gd name="T23" fmla="*/ 3000 h 3250"/>
              <a:gd name="T24" fmla="*/ 3750 w 4000"/>
              <a:gd name="T25" fmla="*/ 250 h 3250"/>
              <a:gd name="T26" fmla="*/ 2500 w 4000"/>
              <a:gd name="T27" fmla="*/ 250 h 3250"/>
              <a:gd name="T28" fmla="*/ 1750 w 4000"/>
              <a:gd name="T29" fmla="*/ 250 h 3250"/>
              <a:gd name="T30" fmla="*/ 1750 w 4000"/>
              <a:gd name="T31" fmla="*/ 750 h 3250"/>
              <a:gd name="T32" fmla="*/ 2250 w 4000"/>
              <a:gd name="T33" fmla="*/ 750 h 3250"/>
              <a:gd name="T34" fmla="*/ 2250 w 4000"/>
              <a:gd name="T35" fmla="*/ 250 h 3250"/>
              <a:gd name="T36" fmla="*/ 1750 w 4000"/>
              <a:gd name="T37" fmla="*/ 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0" h="3250">
                <a:moveTo>
                  <a:pt x="4000" y="0"/>
                </a:moveTo>
                <a:lnTo>
                  <a:pt x="4000" y="3250"/>
                </a:lnTo>
                <a:lnTo>
                  <a:pt x="0" y="3250"/>
                </a:lnTo>
                <a:lnTo>
                  <a:pt x="0" y="0"/>
                </a:lnTo>
                <a:lnTo>
                  <a:pt x="4000" y="0"/>
                </a:lnTo>
                <a:close/>
                <a:moveTo>
                  <a:pt x="2500" y="250"/>
                </a:moveTo>
                <a:lnTo>
                  <a:pt x="2500" y="1000"/>
                </a:lnTo>
                <a:lnTo>
                  <a:pt x="1500" y="1000"/>
                </a:lnTo>
                <a:lnTo>
                  <a:pt x="1500" y="250"/>
                </a:lnTo>
                <a:lnTo>
                  <a:pt x="250" y="250"/>
                </a:lnTo>
                <a:lnTo>
                  <a:pt x="250" y="3000"/>
                </a:lnTo>
                <a:lnTo>
                  <a:pt x="3750" y="3000"/>
                </a:lnTo>
                <a:lnTo>
                  <a:pt x="3750" y="250"/>
                </a:lnTo>
                <a:lnTo>
                  <a:pt x="2500" y="250"/>
                </a:lnTo>
                <a:close/>
                <a:moveTo>
                  <a:pt x="1750" y="250"/>
                </a:moveTo>
                <a:lnTo>
                  <a:pt x="1750" y="750"/>
                </a:lnTo>
                <a:lnTo>
                  <a:pt x="2250" y="750"/>
                </a:lnTo>
                <a:lnTo>
                  <a:pt x="2250" y="250"/>
                </a:lnTo>
                <a:lnTo>
                  <a:pt x="1750" y="2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AutoShape 22"/>
          <p:cNvSpPr>
            <a:spLocks noChangeAspect="1" noChangeArrowheads="1" noTextEdit="1"/>
          </p:cNvSpPr>
          <p:nvPr/>
        </p:nvSpPr>
        <p:spPr bwMode="auto">
          <a:xfrm>
            <a:off x="6790801" y="3277697"/>
            <a:ext cx="498040" cy="49804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24"/>
          <p:cNvSpPr>
            <a:spLocks noEditPoints="1"/>
          </p:cNvSpPr>
          <p:nvPr/>
        </p:nvSpPr>
        <p:spPr bwMode="auto">
          <a:xfrm>
            <a:off x="6816593" y="3451122"/>
            <a:ext cx="444679" cy="149412"/>
          </a:xfrm>
          <a:custGeom>
            <a:avLst/>
            <a:gdLst>
              <a:gd name="T0" fmla="*/ 3286 w 6500"/>
              <a:gd name="T1" fmla="*/ 2000 h 2178"/>
              <a:gd name="T2" fmla="*/ 4074 w 6500"/>
              <a:gd name="T3" fmla="*/ 1214 h 2178"/>
              <a:gd name="T4" fmla="*/ 2000 w 6500"/>
              <a:gd name="T5" fmla="*/ 1214 h 2178"/>
              <a:gd name="T6" fmla="*/ 2000 w 6500"/>
              <a:gd name="T7" fmla="*/ 964 h 2178"/>
              <a:gd name="T8" fmla="*/ 4074 w 6500"/>
              <a:gd name="T9" fmla="*/ 964 h 2178"/>
              <a:gd name="T10" fmla="*/ 3286 w 6500"/>
              <a:gd name="T11" fmla="*/ 178 h 2178"/>
              <a:gd name="T12" fmla="*/ 3464 w 6500"/>
              <a:gd name="T13" fmla="*/ 0 h 2178"/>
              <a:gd name="T14" fmla="*/ 4551 w 6500"/>
              <a:gd name="T15" fmla="*/ 1089 h 2178"/>
              <a:gd name="T16" fmla="*/ 3464 w 6500"/>
              <a:gd name="T17" fmla="*/ 2178 h 2178"/>
              <a:gd name="T18" fmla="*/ 3286 w 6500"/>
              <a:gd name="T19" fmla="*/ 2000 h 2178"/>
              <a:gd name="T20" fmla="*/ 875 w 6500"/>
              <a:gd name="T21" fmla="*/ 214 h 2178"/>
              <a:gd name="T22" fmla="*/ 1750 w 6500"/>
              <a:gd name="T23" fmla="*/ 1089 h 2178"/>
              <a:gd name="T24" fmla="*/ 875 w 6500"/>
              <a:gd name="T25" fmla="*/ 1964 h 2178"/>
              <a:gd name="T26" fmla="*/ 0 w 6500"/>
              <a:gd name="T27" fmla="*/ 1089 h 2178"/>
              <a:gd name="T28" fmla="*/ 875 w 6500"/>
              <a:gd name="T29" fmla="*/ 214 h 2178"/>
              <a:gd name="T30" fmla="*/ 875 w 6500"/>
              <a:gd name="T31" fmla="*/ 464 h 2178"/>
              <a:gd name="T32" fmla="*/ 250 w 6500"/>
              <a:gd name="T33" fmla="*/ 1089 h 2178"/>
              <a:gd name="T34" fmla="*/ 875 w 6500"/>
              <a:gd name="T35" fmla="*/ 1714 h 2178"/>
              <a:gd name="T36" fmla="*/ 1500 w 6500"/>
              <a:gd name="T37" fmla="*/ 1089 h 2178"/>
              <a:gd name="T38" fmla="*/ 875 w 6500"/>
              <a:gd name="T39" fmla="*/ 464 h 2178"/>
              <a:gd name="T40" fmla="*/ 5625 w 6500"/>
              <a:gd name="T41" fmla="*/ 214 h 2178"/>
              <a:gd name="T42" fmla="*/ 6500 w 6500"/>
              <a:gd name="T43" fmla="*/ 1089 h 2178"/>
              <a:gd name="T44" fmla="*/ 5625 w 6500"/>
              <a:gd name="T45" fmla="*/ 1964 h 2178"/>
              <a:gd name="T46" fmla="*/ 4750 w 6500"/>
              <a:gd name="T47" fmla="*/ 1089 h 2178"/>
              <a:gd name="T48" fmla="*/ 5625 w 6500"/>
              <a:gd name="T49" fmla="*/ 214 h 2178"/>
              <a:gd name="T50" fmla="*/ 5625 w 6500"/>
              <a:gd name="T51" fmla="*/ 464 h 2178"/>
              <a:gd name="T52" fmla="*/ 5000 w 6500"/>
              <a:gd name="T53" fmla="*/ 1089 h 2178"/>
              <a:gd name="T54" fmla="*/ 5625 w 6500"/>
              <a:gd name="T55" fmla="*/ 1714 h 2178"/>
              <a:gd name="T56" fmla="*/ 6250 w 6500"/>
              <a:gd name="T57" fmla="*/ 1089 h 2178"/>
              <a:gd name="T58" fmla="*/ 5625 w 6500"/>
              <a:gd name="T59" fmla="*/ 464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00" h="2178">
                <a:moveTo>
                  <a:pt x="3286" y="2000"/>
                </a:moveTo>
                <a:lnTo>
                  <a:pt x="4074" y="1214"/>
                </a:lnTo>
                <a:lnTo>
                  <a:pt x="2000" y="1214"/>
                </a:lnTo>
                <a:lnTo>
                  <a:pt x="2000" y="964"/>
                </a:lnTo>
                <a:lnTo>
                  <a:pt x="4074" y="964"/>
                </a:lnTo>
                <a:lnTo>
                  <a:pt x="3286" y="178"/>
                </a:lnTo>
                <a:lnTo>
                  <a:pt x="3464" y="0"/>
                </a:lnTo>
                <a:lnTo>
                  <a:pt x="4551" y="1089"/>
                </a:lnTo>
                <a:lnTo>
                  <a:pt x="3464" y="2178"/>
                </a:lnTo>
                <a:lnTo>
                  <a:pt x="3286" y="2000"/>
                </a:lnTo>
                <a:close/>
                <a:moveTo>
                  <a:pt x="875" y="214"/>
                </a:moveTo>
                <a:cubicBezTo>
                  <a:pt x="1359" y="214"/>
                  <a:pt x="1750" y="605"/>
                  <a:pt x="1750" y="1089"/>
                </a:cubicBezTo>
                <a:cubicBezTo>
                  <a:pt x="1750" y="1573"/>
                  <a:pt x="1359" y="1964"/>
                  <a:pt x="875" y="1964"/>
                </a:cubicBezTo>
                <a:cubicBezTo>
                  <a:pt x="391" y="1964"/>
                  <a:pt x="0" y="1573"/>
                  <a:pt x="0" y="1089"/>
                </a:cubicBezTo>
                <a:cubicBezTo>
                  <a:pt x="0" y="605"/>
                  <a:pt x="391" y="214"/>
                  <a:pt x="875" y="214"/>
                </a:cubicBezTo>
                <a:close/>
                <a:moveTo>
                  <a:pt x="875" y="464"/>
                </a:moveTo>
                <a:cubicBezTo>
                  <a:pt x="530" y="464"/>
                  <a:pt x="250" y="744"/>
                  <a:pt x="250" y="1089"/>
                </a:cubicBezTo>
                <a:cubicBezTo>
                  <a:pt x="250" y="1434"/>
                  <a:pt x="530" y="1714"/>
                  <a:pt x="875" y="1714"/>
                </a:cubicBezTo>
                <a:cubicBezTo>
                  <a:pt x="1220" y="1714"/>
                  <a:pt x="1500" y="1434"/>
                  <a:pt x="1500" y="1089"/>
                </a:cubicBezTo>
                <a:cubicBezTo>
                  <a:pt x="1500" y="744"/>
                  <a:pt x="1220" y="464"/>
                  <a:pt x="875" y="464"/>
                </a:cubicBezTo>
                <a:close/>
                <a:moveTo>
                  <a:pt x="5625" y="214"/>
                </a:moveTo>
                <a:cubicBezTo>
                  <a:pt x="6109" y="214"/>
                  <a:pt x="6500" y="605"/>
                  <a:pt x="6500" y="1089"/>
                </a:cubicBezTo>
                <a:cubicBezTo>
                  <a:pt x="6500" y="1573"/>
                  <a:pt x="6109" y="1964"/>
                  <a:pt x="5625" y="1964"/>
                </a:cubicBezTo>
                <a:cubicBezTo>
                  <a:pt x="5141" y="1964"/>
                  <a:pt x="4750" y="1573"/>
                  <a:pt x="4750" y="1089"/>
                </a:cubicBezTo>
                <a:cubicBezTo>
                  <a:pt x="4750" y="605"/>
                  <a:pt x="5141" y="214"/>
                  <a:pt x="5625" y="214"/>
                </a:cubicBezTo>
                <a:close/>
                <a:moveTo>
                  <a:pt x="5625" y="464"/>
                </a:moveTo>
                <a:cubicBezTo>
                  <a:pt x="5280" y="464"/>
                  <a:pt x="5000" y="744"/>
                  <a:pt x="5000" y="1089"/>
                </a:cubicBezTo>
                <a:cubicBezTo>
                  <a:pt x="5000" y="1434"/>
                  <a:pt x="5280" y="1714"/>
                  <a:pt x="5625" y="1714"/>
                </a:cubicBezTo>
                <a:cubicBezTo>
                  <a:pt x="5970" y="1714"/>
                  <a:pt x="6250" y="1434"/>
                  <a:pt x="6250" y="1089"/>
                </a:cubicBezTo>
                <a:cubicBezTo>
                  <a:pt x="6250" y="744"/>
                  <a:pt x="5970" y="464"/>
                  <a:pt x="5625" y="464"/>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AutoShape 26"/>
          <p:cNvSpPr>
            <a:spLocks noChangeAspect="1" noChangeArrowheads="1" noTextEdit="1"/>
          </p:cNvSpPr>
          <p:nvPr/>
        </p:nvSpPr>
        <p:spPr bwMode="auto">
          <a:xfrm>
            <a:off x="5177417" y="3263937"/>
            <a:ext cx="498040" cy="498040"/>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28"/>
          <p:cNvSpPr>
            <a:spLocks noEditPoints="1"/>
          </p:cNvSpPr>
          <p:nvPr/>
        </p:nvSpPr>
        <p:spPr bwMode="auto">
          <a:xfrm>
            <a:off x="5305485" y="3434694"/>
            <a:ext cx="240126" cy="240126"/>
          </a:xfrm>
          <a:custGeom>
            <a:avLst/>
            <a:gdLst>
              <a:gd name="T0" fmla="*/ 3500 w 3500"/>
              <a:gd name="T1" fmla="*/ 0 h 3500"/>
              <a:gd name="T2" fmla="*/ 3500 w 3500"/>
              <a:gd name="T3" fmla="*/ 3500 h 3500"/>
              <a:gd name="T4" fmla="*/ 0 w 3500"/>
              <a:gd name="T5" fmla="*/ 3500 h 3500"/>
              <a:gd name="T6" fmla="*/ 0 w 3500"/>
              <a:gd name="T7" fmla="*/ 0 h 3500"/>
              <a:gd name="T8" fmla="*/ 3500 w 3500"/>
              <a:gd name="T9" fmla="*/ 0 h 3500"/>
              <a:gd name="T10" fmla="*/ 3266 w 3500"/>
              <a:gd name="T11" fmla="*/ 234 h 3500"/>
              <a:gd name="T12" fmla="*/ 234 w 3500"/>
              <a:gd name="T13" fmla="*/ 234 h 3500"/>
              <a:gd name="T14" fmla="*/ 234 w 3500"/>
              <a:gd name="T15" fmla="*/ 3266 h 3500"/>
              <a:gd name="T16" fmla="*/ 3266 w 3500"/>
              <a:gd name="T17" fmla="*/ 3266 h 3500"/>
              <a:gd name="T18" fmla="*/ 3266 w 3500"/>
              <a:gd name="T19" fmla="*/ 234 h 3500"/>
              <a:gd name="T20" fmla="*/ 450 w 3500"/>
              <a:gd name="T21" fmla="*/ 2259 h 3500"/>
              <a:gd name="T22" fmla="*/ 450 w 3500"/>
              <a:gd name="T23" fmla="*/ 2848 h 3500"/>
              <a:gd name="T24" fmla="*/ 998 w 3500"/>
              <a:gd name="T25" fmla="*/ 1675 h 3500"/>
              <a:gd name="T26" fmla="*/ 1460 w 3500"/>
              <a:gd name="T27" fmla="*/ 2716 h 3500"/>
              <a:gd name="T28" fmla="*/ 1980 w 3500"/>
              <a:gd name="T29" fmla="*/ 2196 h 3500"/>
              <a:gd name="T30" fmla="*/ 2533 w 3500"/>
              <a:gd name="T31" fmla="*/ 3024 h 3500"/>
              <a:gd name="T32" fmla="*/ 3050 w 3500"/>
              <a:gd name="T33" fmla="*/ 1619 h 3500"/>
              <a:gd name="T34" fmla="*/ 3050 w 3500"/>
              <a:gd name="T35" fmla="*/ 896 h 3500"/>
              <a:gd name="T36" fmla="*/ 2468 w 3500"/>
              <a:gd name="T37" fmla="*/ 2476 h 3500"/>
              <a:gd name="T38" fmla="*/ 2104 w 3500"/>
              <a:gd name="T39" fmla="*/ 1931 h 3500"/>
              <a:gd name="T40" fmla="*/ 2020 w 3500"/>
              <a:gd name="T41" fmla="*/ 1804 h 3500"/>
              <a:gd name="T42" fmla="*/ 1911 w 3500"/>
              <a:gd name="T43" fmla="*/ 1911 h 3500"/>
              <a:gd name="T44" fmla="*/ 1540 w 3500"/>
              <a:gd name="T45" fmla="*/ 2284 h 3500"/>
              <a:gd name="T46" fmla="*/ 1003 w 3500"/>
              <a:gd name="T47" fmla="*/ 1075 h 3500"/>
              <a:gd name="T48" fmla="*/ 450 w 3500"/>
              <a:gd name="T49" fmla="*/ 2259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00" h="3500">
                <a:moveTo>
                  <a:pt x="3500" y="0"/>
                </a:moveTo>
                <a:lnTo>
                  <a:pt x="3500" y="3500"/>
                </a:lnTo>
                <a:lnTo>
                  <a:pt x="0" y="3500"/>
                </a:lnTo>
                <a:lnTo>
                  <a:pt x="0" y="0"/>
                </a:lnTo>
                <a:lnTo>
                  <a:pt x="3500" y="0"/>
                </a:lnTo>
                <a:close/>
                <a:moveTo>
                  <a:pt x="3266" y="234"/>
                </a:moveTo>
                <a:lnTo>
                  <a:pt x="234" y="234"/>
                </a:lnTo>
                <a:lnTo>
                  <a:pt x="234" y="3266"/>
                </a:lnTo>
                <a:lnTo>
                  <a:pt x="3266" y="3266"/>
                </a:lnTo>
                <a:lnTo>
                  <a:pt x="3266" y="234"/>
                </a:lnTo>
                <a:close/>
                <a:moveTo>
                  <a:pt x="450" y="2259"/>
                </a:moveTo>
                <a:lnTo>
                  <a:pt x="450" y="2848"/>
                </a:lnTo>
                <a:lnTo>
                  <a:pt x="998" y="1675"/>
                </a:lnTo>
                <a:lnTo>
                  <a:pt x="1460" y="2716"/>
                </a:lnTo>
                <a:lnTo>
                  <a:pt x="1980" y="2196"/>
                </a:lnTo>
                <a:lnTo>
                  <a:pt x="2533" y="3024"/>
                </a:lnTo>
                <a:lnTo>
                  <a:pt x="3050" y="1619"/>
                </a:lnTo>
                <a:lnTo>
                  <a:pt x="3050" y="896"/>
                </a:lnTo>
                <a:lnTo>
                  <a:pt x="2468" y="2476"/>
                </a:lnTo>
                <a:lnTo>
                  <a:pt x="2104" y="1931"/>
                </a:lnTo>
                <a:lnTo>
                  <a:pt x="2020" y="1804"/>
                </a:lnTo>
                <a:lnTo>
                  <a:pt x="1911" y="1911"/>
                </a:lnTo>
                <a:lnTo>
                  <a:pt x="1540" y="2284"/>
                </a:lnTo>
                <a:lnTo>
                  <a:pt x="1003" y="1075"/>
                </a:lnTo>
                <a:lnTo>
                  <a:pt x="450" y="2259"/>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29"/>
          <p:cNvSpPr>
            <a:spLocks noEditPoints="1"/>
          </p:cNvSpPr>
          <p:nvPr/>
        </p:nvSpPr>
        <p:spPr bwMode="auto">
          <a:xfrm>
            <a:off x="5254792" y="3289729"/>
            <a:ext cx="341514" cy="444679"/>
          </a:xfrm>
          <a:custGeom>
            <a:avLst/>
            <a:gdLst>
              <a:gd name="T0" fmla="*/ 4871 w 5000"/>
              <a:gd name="T1" fmla="*/ 1379 h 6500"/>
              <a:gd name="T2" fmla="*/ 5000 w 5000"/>
              <a:gd name="T3" fmla="*/ 1688 h 6500"/>
              <a:gd name="T4" fmla="*/ 5000 w 5000"/>
              <a:gd name="T5" fmla="*/ 6500 h 6500"/>
              <a:gd name="T6" fmla="*/ 0 w 5000"/>
              <a:gd name="T7" fmla="*/ 6500 h 6500"/>
              <a:gd name="T8" fmla="*/ 0 w 5000"/>
              <a:gd name="T9" fmla="*/ 0 h 6500"/>
              <a:gd name="T10" fmla="*/ 3313 w 5000"/>
              <a:gd name="T11" fmla="*/ 0 h 6500"/>
              <a:gd name="T12" fmla="*/ 3621 w 5000"/>
              <a:gd name="T13" fmla="*/ 129 h 6500"/>
              <a:gd name="T14" fmla="*/ 4871 w 5000"/>
              <a:gd name="T15" fmla="*/ 1379 h 6500"/>
              <a:gd name="T16" fmla="*/ 3750 w 5000"/>
              <a:gd name="T17" fmla="*/ 610 h 6500"/>
              <a:gd name="T18" fmla="*/ 3750 w 5000"/>
              <a:gd name="T19" fmla="*/ 1250 h 6500"/>
              <a:gd name="T20" fmla="*/ 4390 w 5000"/>
              <a:gd name="T21" fmla="*/ 1250 h 6500"/>
              <a:gd name="T22" fmla="*/ 3750 w 5000"/>
              <a:gd name="T23" fmla="*/ 610 h 6500"/>
              <a:gd name="T24" fmla="*/ 3313 w 5000"/>
              <a:gd name="T25" fmla="*/ 250 h 6500"/>
              <a:gd name="T26" fmla="*/ 250 w 5000"/>
              <a:gd name="T27" fmla="*/ 250 h 6500"/>
              <a:gd name="T28" fmla="*/ 250 w 5000"/>
              <a:gd name="T29" fmla="*/ 6250 h 6500"/>
              <a:gd name="T30" fmla="*/ 4750 w 5000"/>
              <a:gd name="T31" fmla="*/ 6250 h 6500"/>
              <a:gd name="T32" fmla="*/ 4750 w 5000"/>
              <a:gd name="T33" fmla="*/ 1688 h 6500"/>
              <a:gd name="T34" fmla="*/ 4563 w 5000"/>
              <a:gd name="T35" fmla="*/ 1500 h 6500"/>
              <a:gd name="T36" fmla="*/ 3500 w 5000"/>
              <a:gd name="T37" fmla="*/ 1500 h 6500"/>
              <a:gd name="T38" fmla="*/ 3500 w 5000"/>
              <a:gd name="T39" fmla="*/ 438 h 6500"/>
              <a:gd name="T40" fmla="*/ 3313 w 5000"/>
              <a:gd name="T41" fmla="*/ 25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00" h="6500">
                <a:moveTo>
                  <a:pt x="4871" y="1379"/>
                </a:moveTo>
                <a:cubicBezTo>
                  <a:pt x="4951" y="1458"/>
                  <a:pt x="5000" y="1568"/>
                  <a:pt x="5000" y="1688"/>
                </a:cubicBezTo>
                <a:lnTo>
                  <a:pt x="5000" y="6500"/>
                </a:lnTo>
                <a:lnTo>
                  <a:pt x="0" y="6500"/>
                </a:lnTo>
                <a:lnTo>
                  <a:pt x="0" y="0"/>
                </a:lnTo>
                <a:lnTo>
                  <a:pt x="3313" y="0"/>
                </a:lnTo>
                <a:cubicBezTo>
                  <a:pt x="3433" y="0"/>
                  <a:pt x="3543" y="49"/>
                  <a:pt x="3621" y="129"/>
                </a:cubicBezTo>
                <a:cubicBezTo>
                  <a:pt x="3621" y="133"/>
                  <a:pt x="4750" y="1256"/>
                  <a:pt x="4871" y="1379"/>
                </a:cubicBezTo>
                <a:close/>
                <a:moveTo>
                  <a:pt x="3750" y="610"/>
                </a:moveTo>
                <a:lnTo>
                  <a:pt x="3750" y="1250"/>
                </a:lnTo>
                <a:lnTo>
                  <a:pt x="4390" y="1250"/>
                </a:lnTo>
                <a:lnTo>
                  <a:pt x="3750" y="610"/>
                </a:lnTo>
                <a:close/>
                <a:moveTo>
                  <a:pt x="3313" y="250"/>
                </a:moveTo>
                <a:lnTo>
                  <a:pt x="250" y="250"/>
                </a:lnTo>
                <a:lnTo>
                  <a:pt x="250" y="6250"/>
                </a:lnTo>
                <a:lnTo>
                  <a:pt x="4750" y="6250"/>
                </a:lnTo>
                <a:lnTo>
                  <a:pt x="4750" y="1688"/>
                </a:lnTo>
                <a:cubicBezTo>
                  <a:pt x="4750" y="1584"/>
                  <a:pt x="4666" y="1500"/>
                  <a:pt x="4563" y="1500"/>
                </a:cubicBezTo>
                <a:lnTo>
                  <a:pt x="3500" y="1500"/>
                </a:lnTo>
                <a:lnTo>
                  <a:pt x="3500" y="438"/>
                </a:lnTo>
                <a:cubicBezTo>
                  <a:pt x="3500" y="335"/>
                  <a:pt x="3415" y="250"/>
                  <a:pt x="3313" y="250"/>
                </a:cubicBez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AutoShape 31"/>
          <p:cNvSpPr>
            <a:spLocks noChangeAspect="1" noChangeArrowheads="1" noTextEdit="1"/>
          </p:cNvSpPr>
          <p:nvPr/>
        </p:nvSpPr>
        <p:spPr bwMode="auto">
          <a:xfrm>
            <a:off x="3539861" y="3259482"/>
            <a:ext cx="488691" cy="488691"/>
          </a:xfrm>
          <a:prstGeom prst="rect">
            <a:avLst/>
          </a:prstGeom>
          <a:noFill/>
          <a:ln>
            <a:noFill/>
          </a:ln>
          <a:extLst>
            <a:ext uri="{909E8E84-426E-40DD-AFC4-6F175D3DCCD1}">
              <a14:hiddenFill xmlns:a14="http://schemas.microsoft.com/office/drawing/2010/main">
                <a:solidFill>
                  <a:schemeClr val="dk1"/>
                </a:solidFill>
              </a14:hiddenFill>
            </a:ext>
            <a:ext uri="{91240B29-F687-4F45-9708-019B960494DF}">
              <a14:hiddenLine xmlns:a14="http://schemas.microsoft.com/office/drawing/2010/main" w="9525" cap="flat" cmpd="sng" algn="ctr">
                <a:solidFill>
                  <a:schemeClr val="dk1"/>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33"/>
          <p:cNvSpPr>
            <a:spLocks noEditPoints="1"/>
          </p:cNvSpPr>
          <p:nvPr/>
        </p:nvSpPr>
        <p:spPr bwMode="auto">
          <a:xfrm>
            <a:off x="3648943" y="3284789"/>
            <a:ext cx="268780" cy="436331"/>
          </a:xfrm>
          <a:custGeom>
            <a:avLst/>
            <a:gdLst>
              <a:gd name="T0" fmla="*/ 2500 w 4000"/>
              <a:gd name="T1" fmla="*/ 750 h 6500"/>
              <a:gd name="T2" fmla="*/ 3500 w 4000"/>
              <a:gd name="T3" fmla="*/ 750 h 6500"/>
              <a:gd name="T4" fmla="*/ 3500 w 4000"/>
              <a:gd name="T5" fmla="*/ 1250 h 6500"/>
              <a:gd name="T6" fmla="*/ 2500 w 4000"/>
              <a:gd name="T7" fmla="*/ 1250 h 6500"/>
              <a:gd name="T8" fmla="*/ 2500 w 4000"/>
              <a:gd name="T9" fmla="*/ 750 h 6500"/>
              <a:gd name="T10" fmla="*/ 0 w 4000"/>
              <a:gd name="T11" fmla="*/ 6500 h 6500"/>
              <a:gd name="T12" fmla="*/ 0 w 4000"/>
              <a:gd name="T13" fmla="*/ 375 h 6500"/>
              <a:gd name="T14" fmla="*/ 375 w 4000"/>
              <a:gd name="T15" fmla="*/ 0 h 6500"/>
              <a:gd name="T16" fmla="*/ 3625 w 4000"/>
              <a:gd name="T17" fmla="*/ 0 h 6500"/>
              <a:gd name="T18" fmla="*/ 4000 w 4000"/>
              <a:gd name="T19" fmla="*/ 375 h 6500"/>
              <a:gd name="T20" fmla="*/ 4000 w 4000"/>
              <a:gd name="T21" fmla="*/ 6500 h 6500"/>
              <a:gd name="T22" fmla="*/ 0 w 4000"/>
              <a:gd name="T23" fmla="*/ 6500 h 6500"/>
              <a:gd name="T24" fmla="*/ 250 w 4000"/>
              <a:gd name="T25" fmla="*/ 6250 h 6500"/>
              <a:gd name="T26" fmla="*/ 3750 w 4000"/>
              <a:gd name="T27" fmla="*/ 6250 h 6500"/>
              <a:gd name="T28" fmla="*/ 3750 w 4000"/>
              <a:gd name="T29" fmla="*/ 375 h 6500"/>
              <a:gd name="T30" fmla="*/ 3625 w 4000"/>
              <a:gd name="T31" fmla="*/ 250 h 6500"/>
              <a:gd name="T32" fmla="*/ 375 w 4000"/>
              <a:gd name="T33" fmla="*/ 250 h 6500"/>
              <a:gd name="T34" fmla="*/ 250 w 4000"/>
              <a:gd name="T35" fmla="*/ 375 h 6500"/>
              <a:gd name="T36" fmla="*/ 250 w 4000"/>
              <a:gd name="T37" fmla="*/ 6250 h 6500"/>
              <a:gd name="T38" fmla="*/ 500 w 4000"/>
              <a:gd name="T39" fmla="*/ 2750 h 6500"/>
              <a:gd name="T40" fmla="*/ 500 w 4000"/>
              <a:gd name="T41" fmla="*/ 1750 h 6500"/>
              <a:gd name="T42" fmla="*/ 3500 w 4000"/>
              <a:gd name="T43" fmla="*/ 1750 h 6500"/>
              <a:gd name="T44" fmla="*/ 3500 w 4000"/>
              <a:gd name="T45" fmla="*/ 2750 h 6500"/>
              <a:gd name="T46" fmla="*/ 3250 w 4000"/>
              <a:gd name="T47" fmla="*/ 2750 h 6500"/>
              <a:gd name="T48" fmla="*/ 3250 w 4000"/>
              <a:gd name="T49" fmla="*/ 2000 h 6500"/>
              <a:gd name="T50" fmla="*/ 750 w 4000"/>
              <a:gd name="T51" fmla="*/ 2000 h 6500"/>
              <a:gd name="T52" fmla="*/ 750 w 4000"/>
              <a:gd name="T53" fmla="*/ 2750 h 6500"/>
              <a:gd name="T54" fmla="*/ 500 w 4000"/>
              <a:gd name="T55" fmla="*/ 2750 h 6500"/>
              <a:gd name="T56" fmla="*/ 500 w 4000"/>
              <a:gd name="T57" fmla="*/ 4250 h 6500"/>
              <a:gd name="T58" fmla="*/ 500 w 4000"/>
              <a:gd name="T59" fmla="*/ 3250 h 6500"/>
              <a:gd name="T60" fmla="*/ 3500 w 4000"/>
              <a:gd name="T61" fmla="*/ 3250 h 6500"/>
              <a:gd name="T62" fmla="*/ 3500 w 4000"/>
              <a:gd name="T63" fmla="*/ 4250 h 6500"/>
              <a:gd name="T64" fmla="*/ 3250 w 4000"/>
              <a:gd name="T65" fmla="*/ 4250 h 6500"/>
              <a:gd name="T66" fmla="*/ 3250 w 4000"/>
              <a:gd name="T67" fmla="*/ 3500 h 6500"/>
              <a:gd name="T68" fmla="*/ 750 w 4000"/>
              <a:gd name="T69" fmla="*/ 3500 h 6500"/>
              <a:gd name="T70" fmla="*/ 750 w 4000"/>
              <a:gd name="T71" fmla="*/ 4250 h 6500"/>
              <a:gd name="T72" fmla="*/ 500 w 4000"/>
              <a:gd name="T73" fmla="*/ 4250 h 6500"/>
              <a:gd name="T74" fmla="*/ 500 w 4000"/>
              <a:gd name="T75" fmla="*/ 5750 h 6500"/>
              <a:gd name="T76" fmla="*/ 500 w 4000"/>
              <a:gd name="T77" fmla="*/ 4750 h 6500"/>
              <a:gd name="T78" fmla="*/ 3500 w 4000"/>
              <a:gd name="T79" fmla="*/ 4750 h 6500"/>
              <a:gd name="T80" fmla="*/ 3500 w 4000"/>
              <a:gd name="T81" fmla="*/ 5750 h 6500"/>
              <a:gd name="T82" fmla="*/ 3250 w 4000"/>
              <a:gd name="T83" fmla="*/ 5750 h 6500"/>
              <a:gd name="T84" fmla="*/ 3250 w 4000"/>
              <a:gd name="T85" fmla="*/ 5000 h 6500"/>
              <a:gd name="T86" fmla="*/ 750 w 4000"/>
              <a:gd name="T87" fmla="*/ 5000 h 6500"/>
              <a:gd name="T88" fmla="*/ 750 w 4000"/>
              <a:gd name="T89" fmla="*/ 5750 h 6500"/>
              <a:gd name="T90" fmla="*/ 500 w 4000"/>
              <a:gd name="T91" fmla="*/ 5750 h 6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6500">
                <a:moveTo>
                  <a:pt x="2500" y="750"/>
                </a:moveTo>
                <a:lnTo>
                  <a:pt x="3500" y="750"/>
                </a:lnTo>
                <a:lnTo>
                  <a:pt x="3500" y="1250"/>
                </a:lnTo>
                <a:lnTo>
                  <a:pt x="2500" y="1250"/>
                </a:lnTo>
                <a:lnTo>
                  <a:pt x="2500" y="750"/>
                </a:lnTo>
                <a:close/>
                <a:moveTo>
                  <a:pt x="0" y="6500"/>
                </a:moveTo>
                <a:lnTo>
                  <a:pt x="0" y="375"/>
                </a:lnTo>
                <a:cubicBezTo>
                  <a:pt x="0" y="169"/>
                  <a:pt x="169" y="0"/>
                  <a:pt x="375" y="0"/>
                </a:cubicBezTo>
                <a:lnTo>
                  <a:pt x="3625" y="0"/>
                </a:lnTo>
                <a:cubicBezTo>
                  <a:pt x="3831" y="0"/>
                  <a:pt x="4000" y="169"/>
                  <a:pt x="4000" y="375"/>
                </a:cubicBezTo>
                <a:lnTo>
                  <a:pt x="4000" y="6500"/>
                </a:lnTo>
                <a:lnTo>
                  <a:pt x="0" y="6500"/>
                </a:lnTo>
                <a:close/>
                <a:moveTo>
                  <a:pt x="250" y="6250"/>
                </a:moveTo>
                <a:lnTo>
                  <a:pt x="3750" y="6250"/>
                </a:lnTo>
                <a:lnTo>
                  <a:pt x="3750" y="375"/>
                </a:lnTo>
                <a:cubicBezTo>
                  <a:pt x="3750" y="306"/>
                  <a:pt x="3694" y="250"/>
                  <a:pt x="3625" y="250"/>
                </a:cubicBezTo>
                <a:lnTo>
                  <a:pt x="375" y="250"/>
                </a:lnTo>
                <a:cubicBezTo>
                  <a:pt x="306" y="250"/>
                  <a:pt x="250" y="306"/>
                  <a:pt x="250" y="375"/>
                </a:cubicBezTo>
                <a:lnTo>
                  <a:pt x="250" y="6250"/>
                </a:lnTo>
                <a:close/>
                <a:moveTo>
                  <a:pt x="500" y="2750"/>
                </a:moveTo>
                <a:lnTo>
                  <a:pt x="500" y="1750"/>
                </a:lnTo>
                <a:lnTo>
                  <a:pt x="3500" y="1750"/>
                </a:lnTo>
                <a:lnTo>
                  <a:pt x="3500" y="2750"/>
                </a:lnTo>
                <a:lnTo>
                  <a:pt x="3250" y="2750"/>
                </a:lnTo>
                <a:lnTo>
                  <a:pt x="3250" y="2000"/>
                </a:lnTo>
                <a:lnTo>
                  <a:pt x="750" y="2000"/>
                </a:lnTo>
                <a:lnTo>
                  <a:pt x="750" y="2750"/>
                </a:lnTo>
                <a:lnTo>
                  <a:pt x="500" y="2750"/>
                </a:lnTo>
                <a:close/>
                <a:moveTo>
                  <a:pt x="500" y="4250"/>
                </a:moveTo>
                <a:lnTo>
                  <a:pt x="500" y="3250"/>
                </a:lnTo>
                <a:lnTo>
                  <a:pt x="3500" y="3250"/>
                </a:lnTo>
                <a:lnTo>
                  <a:pt x="3500" y="4250"/>
                </a:lnTo>
                <a:lnTo>
                  <a:pt x="3250" y="4250"/>
                </a:lnTo>
                <a:lnTo>
                  <a:pt x="3250" y="3500"/>
                </a:lnTo>
                <a:lnTo>
                  <a:pt x="750" y="3500"/>
                </a:lnTo>
                <a:lnTo>
                  <a:pt x="750" y="4250"/>
                </a:lnTo>
                <a:lnTo>
                  <a:pt x="500" y="4250"/>
                </a:lnTo>
                <a:close/>
                <a:moveTo>
                  <a:pt x="500" y="5750"/>
                </a:moveTo>
                <a:lnTo>
                  <a:pt x="500" y="4750"/>
                </a:lnTo>
                <a:lnTo>
                  <a:pt x="3500" y="4750"/>
                </a:lnTo>
                <a:lnTo>
                  <a:pt x="3500" y="5750"/>
                </a:lnTo>
                <a:lnTo>
                  <a:pt x="3250" y="5750"/>
                </a:lnTo>
                <a:lnTo>
                  <a:pt x="3250" y="5000"/>
                </a:lnTo>
                <a:lnTo>
                  <a:pt x="750" y="5000"/>
                </a:lnTo>
                <a:lnTo>
                  <a:pt x="750" y="5750"/>
                </a:lnTo>
                <a:lnTo>
                  <a:pt x="500" y="5750"/>
                </a:lnTo>
                <a:close/>
              </a:path>
            </a:pathLst>
          </a:custGeom>
          <a:solidFill>
            <a:schemeClr val="dk1"/>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chemeClr val="dk1"/>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p>
        </p:txBody>
      </p:sp>
      <p:cxnSp>
        <p:nvCxnSpPr>
          <p:cNvPr id="127" name="Elbow Connector 126"/>
          <p:cNvCxnSpPr>
            <a:endCxn id="51" idx="0"/>
          </p:cNvCxnSpPr>
          <p:nvPr/>
        </p:nvCxnSpPr>
        <p:spPr>
          <a:xfrm rot="16200000" flipH="1">
            <a:off x="1284147" y="2007571"/>
            <a:ext cx="199280" cy="151071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endCxn id="51" idx="0"/>
          </p:cNvCxnSpPr>
          <p:nvPr/>
        </p:nvCxnSpPr>
        <p:spPr>
          <a:xfrm rot="5400000">
            <a:off x="2149010" y="2653654"/>
            <a:ext cx="199046" cy="21878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endCxn id="55" idx="0"/>
          </p:cNvCxnSpPr>
          <p:nvPr/>
        </p:nvCxnSpPr>
        <p:spPr>
          <a:xfrm rot="5400000">
            <a:off x="4262513" y="2177765"/>
            <a:ext cx="200486" cy="117199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endCxn id="55" idx="0"/>
          </p:cNvCxnSpPr>
          <p:nvPr/>
        </p:nvCxnSpPr>
        <p:spPr>
          <a:xfrm rot="5400000">
            <a:off x="3830179" y="2610100"/>
            <a:ext cx="200486" cy="30732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endCxn id="51" idx="0"/>
          </p:cNvCxnSpPr>
          <p:nvPr/>
        </p:nvCxnSpPr>
        <p:spPr>
          <a:xfrm rot="5400000">
            <a:off x="2581345" y="2221320"/>
            <a:ext cx="199046" cy="108344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Elbow Connector 131"/>
          <p:cNvCxnSpPr>
            <a:endCxn id="51" idx="0"/>
          </p:cNvCxnSpPr>
          <p:nvPr/>
        </p:nvCxnSpPr>
        <p:spPr>
          <a:xfrm rot="16200000" flipH="1">
            <a:off x="1716675" y="2440099"/>
            <a:ext cx="199046" cy="64588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Elbow Connector 133"/>
          <p:cNvCxnSpPr>
            <a:stCxn id="81" idx="2"/>
          </p:cNvCxnSpPr>
          <p:nvPr/>
        </p:nvCxnSpPr>
        <p:spPr>
          <a:xfrm rot="5400000">
            <a:off x="6024001" y="4152079"/>
            <a:ext cx="205819" cy="17353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38" idx="2"/>
          </p:cNvCxnSpPr>
          <p:nvPr/>
        </p:nvCxnSpPr>
        <p:spPr>
          <a:xfrm rot="16200000" flipH="1">
            <a:off x="4710251" y="3981203"/>
            <a:ext cx="205819" cy="51528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8914432" y="2397121"/>
            <a:ext cx="724868" cy="266400"/>
          </a:xfrm>
          <a:prstGeom prst="hexagon">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solidFill>
                  <a:schemeClr val="bg1"/>
                </a:solidFill>
              </a:rPr>
              <a:t>Models</a:t>
            </a:r>
          </a:p>
        </p:txBody>
      </p:sp>
      <p:cxnSp>
        <p:nvCxnSpPr>
          <p:cNvPr id="141" name="Elbow Connector 140"/>
          <p:cNvCxnSpPr>
            <a:endCxn id="95" idx="0"/>
          </p:cNvCxnSpPr>
          <p:nvPr/>
        </p:nvCxnSpPr>
        <p:spPr>
          <a:xfrm rot="5400000">
            <a:off x="7170041" y="2521639"/>
            <a:ext cx="226077" cy="50984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861745" y="2397121"/>
            <a:ext cx="724868" cy="266400"/>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t>Annotation</a:t>
            </a:r>
          </a:p>
          <a:p>
            <a:r>
              <a:rPr lang="en-GB" sz="800"/>
              <a:t>Tools</a:t>
            </a:r>
          </a:p>
        </p:txBody>
      </p:sp>
      <p:sp>
        <p:nvSpPr>
          <p:cNvPr id="158" name="TextBox 157"/>
          <p:cNvSpPr txBox="1"/>
          <p:nvPr/>
        </p:nvSpPr>
        <p:spPr>
          <a:xfrm>
            <a:off x="5455752" y="2397121"/>
            <a:ext cx="724868" cy="266400"/>
          </a:xfrm>
          <a:prstGeom prst="hexagon">
            <a:avLst/>
          </a:prstGeom>
          <a:solidFill>
            <a:schemeClr val="accent4">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t>Models</a:t>
            </a:r>
          </a:p>
        </p:txBody>
      </p:sp>
      <p:cxnSp>
        <p:nvCxnSpPr>
          <p:cNvPr id="159" name="Elbow Connector 158"/>
          <p:cNvCxnSpPr>
            <a:endCxn id="51" idx="0"/>
          </p:cNvCxnSpPr>
          <p:nvPr/>
        </p:nvCxnSpPr>
        <p:spPr>
          <a:xfrm rot="16200000" flipH="1">
            <a:off x="1716675" y="2440099"/>
            <a:ext cx="199046" cy="64588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endCxn id="95" idx="0"/>
          </p:cNvCxnSpPr>
          <p:nvPr/>
        </p:nvCxnSpPr>
        <p:spPr>
          <a:xfrm rot="5400000">
            <a:off x="7602376" y="2089305"/>
            <a:ext cx="226077" cy="137450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267429" y="2397121"/>
            <a:ext cx="725177" cy="266166"/>
          </a:xfrm>
          <a:prstGeom prst="hexagon">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200">
                <a:solidFill>
                  <a:schemeClr val="tx1"/>
                </a:solidFill>
              </a:defRPr>
            </a:lvl1pPr>
          </a:lstStyle>
          <a:p>
            <a:r>
              <a:rPr lang="en-GB" sz="800"/>
              <a:t>ML</a:t>
            </a:r>
          </a:p>
          <a:p>
            <a:r>
              <a:rPr lang="en-GB" sz="800"/>
              <a:t>Frameworks</a:t>
            </a:r>
          </a:p>
        </p:txBody>
      </p:sp>
      <p:cxnSp>
        <p:nvCxnSpPr>
          <p:cNvPr id="165" name="Elbow Connector 164"/>
          <p:cNvCxnSpPr>
            <a:endCxn id="95" idx="0"/>
          </p:cNvCxnSpPr>
          <p:nvPr/>
        </p:nvCxnSpPr>
        <p:spPr>
          <a:xfrm rot="5400000">
            <a:off x="8034712" y="1656968"/>
            <a:ext cx="226077" cy="223918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6320421" y="2397121"/>
            <a:ext cx="724868" cy="266400"/>
          </a:xfrm>
          <a:prstGeom prst="hexagon">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1000">
                <a:solidFill>
                  <a:schemeClr val="tx1"/>
                </a:solidFill>
              </a:defRPr>
            </a:lvl1pPr>
          </a:lstStyle>
          <a:p>
            <a:r>
              <a:rPr lang="en-GB" sz="800">
                <a:solidFill>
                  <a:schemeClr val="bg1"/>
                </a:solidFill>
              </a:rPr>
              <a:t>Experiments</a:t>
            </a:r>
          </a:p>
        </p:txBody>
      </p:sp>
      <p:sp>
        <p:nvSpPr>
          <p:cNvPr id="171" name="TextBox 170"/>
          <p:cNvSpPr txBox="1"/>
          <p:nvPr/>
        </p:nvSpPr>
        <p:spPr>
          <a:xfrm>
            <a:off x="2770318" y="4341755"/>
            <a:ext cx="723600" cy="266400"/>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t>Evaluation</a:t>
            </a:r>
          </a:p>
        </p:txBody>
      </p:sp>
      <p:sp>
        <p:nvSpPr>
          <p:cNvPr id="172" name="TextBox 171"/>
          <p:cNvSpPr txBox="1"/>
          <p:nvPr/>
        </p:nvSpPr>
        <p:spPr>
          <a:xfrm>
            <a:off x="7617028" y="4341755"/>
            <a:ext cx="723600" cy="266400"/>
          </a:xfrm>
          <a:prstGeom prst="hexagon">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solidFill>
                  <a:schemeClr val="bg1"/>
                </a:solidFill>
              </a:rPr>
              <a:t>Dashboards</a:t>
            </a:r>
          </a:p>
        </p:txBody>
      </p:sp>
      <p:sp>
        <p:nvSpPr>
          <p:cNvPr id="173" name="TextBox 172"/>
          <p:cNvSpPr txBox="1"/>
          <p:nvPr/>
        </p:nvSpPr>
        <p:spPr>
          <a:xfrm>
            <a:off x="8586368" y="4341755"/>
            <a:ext cx="723600" cy="266400"/>
          </a:xfrm>
          <a:prstGeom prst="hexagon">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solidFill>
                  <a:schemeClr val="bg1"/>
                </a:solidFill>
              </a:rPr>
              <a:t>Re-Training</a:t>
            </a:r>
          </a:p>
          <a:p>
            <a:r>
              <a:rPr lang="en-GB" sz="800">
                <a:solidFill>
                  <a:schemeClr val="bg1"/>
                </a:solidFill>
              </a:rPr>
              <a:t>Trigger</a:t>
            </a:r>
          </a:p>
        </p:txBody>
      </p:sp>
      <p:cxnSp>
        <p:nvCxnSpPr>
          <p:cNvPr id="175" name="Elbow Connector 174"/>
          <p:cNvCxnSpPr>
            <a:stCxn id="37" idx="2"/>
          </p:cNvCxnSpPr>
          <p:nvPr/>
        </p:nvCxnSpPr>
        <p:spPr>
          <a:xfrm rot="5400000">
            <a:off x="1971265" y="3358106"/>
            <a:ext cx="205819" cy="176147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831634" y="4341755"/>
            <a:ext cx="723600" cy="266400"/>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t>Pre</a:t>
            </a:r>
          </a:p>
          <a:p>
            <a:r>
              <a:rPr lang="en-GB" sz="800"/>
              <a:t>Processing</a:t>
            </a:r>
          </a:p>
        </p:txBody>
      </p:sp>
      <p:cxnSp>
        <p:nvCxnSpPr>
          <p:cNvPr id="182" name="Elbow Connector 181"/>
          <p:cNvCxnSpPr>
            <a:stCxn id="82" idx="2"/>
          </p:cNvCxnSpPr>
          <p:nvPr/>
        </p:nvCxnSpPr>
        <p:spPr>
          <a:xfrm rot="16200000" flipH="1">
            <a:off x="8314469" y="3704880"/>
            <a:ext cx="173127" cy="110062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709002" y="4341755"/>
            <a:ext cx="723600" cy="266400"/>
          </a:xfrm>
          <a:prstGeom prst="hexagon">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solidFill>
                  <a:schemeClr val="bg1"/>
                </a:solidFill>
              </a:rPr>
              <a:t>Scalable</a:t>
            </a:r>
          </a:p>
          <a:p>
            <a:r>
              <a:rPr lang="en-GB" sz="800">
                <a:solidFill>
                  <a:schemeClr val="bg1"/>
                </a:solidFill>
              </a:rPr>
              <a:t>Infrastructure</a:t>
            </a:r>
          </a:p>
        </p:txBody>
      </p:sp>
      <p:cxnSp>
        <p:nvCxnSpPr>
          <p:cNvPr id="191" name="Elbow Connector 190"/>
          <p:cNvCxnSpPr>
            <a:stCxn id="38" idx="2"/>
          </p:cNvCxnSpPr>
          <p:nvPr/>
        </p:nvCxnSpPr>
        <p:spPr>
          <a:xfrm rot="5400000">
            <a:off x="4225581" y="4011816"/>
            <a:ext cx="205819" cy="4540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81" idx="2"/>
          </p:cNvCxnSpPr>
          <p:nvPr/>
        </p:nvCxnSpPr>
        <p:spPr>
          <a:xfrm rot="16200000" flipH="1">
            <a:off x="6508672" y="3840940"/>
            <a:ext cx="205819" cy="79581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1800976" y="4341755"/>
            <a:ext cx="723600" cy="266400"/>
          </a:xfrm>
          <a:prstGeom prst="hexagon">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t>Continuous</a:t>
            </a:r>
          </a:p>
          <a:p>
            <a:r>
              <a:rPr lang="en-GB" sz="800"/>
              <a:t>Training (CT)</a:t>
            </a:r>
          </a:p>
        </p:txBody>
      </p:sp>
      <p:cxnSp>
        <p:nvCxnSpPr>
          <p:cNvPr id="205" name="Elbow Connector 204"/>
          <p:cNvCxnSpPr>
            <a:endCxn id="37" idx="2"/>
          </p:cNvCxnSpPr>
          <p:nvPr/>
        </p:nvCxnSpPr>
        <p:spPr>
          <a:xfrm rot="5400000" flipH="1" flipV="1">
            <a:off x="2455935" y="3842778"/>
            <a:ext cx="205819" cy="79213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Elbow Connector 205"/>
          <p:cNvCxnSpPr>
            <a:stCxn id="37" idx="2"/>
          </p:cNvCxnSpPr>
          <p:nvPr/>
        </p:nvCxnSpPr>
        <p:spPr>
          <a:xfrm rot="16200000" flipH="1">
            <a:off x="2940606" y="4150242"/>
            <a:ext cx="205819" cy="17720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endCxn id="55" idx="0"/>
          </p:cNvCxnSpPr>
          <p:nvPr/>
        </p:nvCxnSpPr>
        <p:spPr>
          <a:xfrm rot="5400000">
            <a:off x="4694848" y="1745431"/>
            <a:ext cx="200486" cy="203666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Elbow Connector 357"/>
          <p:cNvCxnSpPr>
            <a:stCxn id="82" idx="2"/>
          </p:cNvCxnSpPr>
          <p:nvPr/>
        </p:nvCxnSpPr>
        <p:spPr>
          <a:xfrm rot="16200000" flipH="1">
            <a:off x="7829799" y="4189550"/>
            <a:ext cx="173127" cy="13128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7" name="TextBox 366"/>
          <p:cNvSpPr txBox="1"/>
          <p:nvPr/>
        </p:nvSpPr>
        <p:spPr>
          <a:xfrm>
            <a:off x="3739660" y="4341755"/>
            <a:ext cx="723600" cy="266400"/>
          </a:xfrm>
          <a:prstGeom prst="hexagon">
            <a:avLst/>
          </a:pr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9" tIns="72009" rIns="72009" bIns="72009" numCol="1" spcCol="0" rtlCol="0" fromWordArt="0" anchor="ctr" anchorCtr="0" forceAA="0" compatLnSpc="1">
            <a:prstTxWarp prst="textNoShape">
              <a:avLst/>
            </a:prstTxWarp>
            <a:noAutofit/>
          </a:bodyPr>
          <a:lstStyle>
            <a:defPPr>
              <a:defRPr lang="de-DE"/>
            </a:defPPr>
            <a:lvl1pPr algn="ctr">
              <a:defRPr sz="900">
                <a:solidFill>
                  <a:schemeClr val="tx1"/>
                </a:solidFill>
              </a:defRPr>
            </a:lvl1pPr>
          </a:lstStyle>
          <a:p>
            <a:r>
              <a:rPr lang="en-GB" sz="800"/>
              <a:t>Hyper</a:t>
            </a:r>
          </a:p>
          <a:p>
            <a:r>
              <a:rPr lang="en-GB" sz="800"/>
              <a:t>Parameter</a:t>
            </a:r>
          </a:p>
        </p:txBody>
      </p:sp>
      <p:cxnSp>
        <p:nvCxnSpPr>
          <p:cNvPr id="426" name="Elbow Connector 425"/>
          <p:cNvCxnSpPr>
            <a:endCxn id="56" idx="0"/>
          </p:cNvCxnSpPr>
          <p:nvPr/>
        </p:nvCxnSpPr>
        <p:spPr>
          <a:xfrm rot="5400000">
            <a:off x="5925887" y="2108571"/>
            <a:ext cx="202019" cy="1311919"/>
          </a:xfrm>
          <a:prstGeom prst="bentConnector3">
            <a:avLst>
              <a:gd name="adj1" fmla="val 7640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6" name="THM_bar"/>
          <p:cNvGrpSpPr/>
          <p:nvPr>
            <p:custDataLst>
              <p:tags r:id="rId4"/>
            </p:custDataLst>
          </p:nvPr>
        </p:nvGrpSpPr>
        <p:grpSpPr>
          <a:xfrm>
            <a:off x="266700" y="5831141"/>
            <a:ext cx="9372600" cy="468059"/>
            <a:chOff x="266700" y="5831141"/>
            <a:chExt cx="9372600" cy="468059"/>
          </a:xfrm>
        </p:grpSpPr>
        <p:sp>
          <p:nvSpPr>
            <p:cNvPr id="450" name="THM_bar_background"/>
            <p:cNvSpPr/>
            <p:nvPr/>
          </p:nvSpPr>
          <p:spPr bwMode="gray">
            <a:xfrm>
              <a:off x="266700" y="5831141"/>
              <a:ext cx="9372600" cy="468059"/>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45" tIns="0" rIns="144018" bIns="0" rtlCol="0" anchor="ctr">
              <a:noAutofit/>
            </a:bodyPr>
            <a:lstStyle/>
            <a:p>
              <a:r>
                <a:rPr lang="en-US" sz="1400">
                  <a:solidFill>
                    <a:srgbClr val="003C50"/>
                  </a:solidFill>
                  <a:latin typeface="Roboto" panose="02000000000000000000" pitchFamily="2" charset="0"/>
                </a:rPr>
                <a:t>Sophisticated implementation of MLOps considers the end-to-end process, but starting with single steps already yields great benefit.</a:t>
              </a:r>
              <a:endParaRPr lang="de-DE" sz="1400">
                <a:solidFill>
                  <a:srgbClr val="003C50"/>
                </a:solidFill>
                <a:latin typeface="Roboto" panose="02000000000000000000" pitchFamily="2" charset="0"/>
              </a:endParaRPr>
            </a:p>
          </p:txBody>
        </p:sp>
        <p:grpSp>
          <p:nvGrpSpPr>
            <p:cNvPr id="455" name="thm_triangle_i22263"/>
            <p:cNvGrpSpPr/>
            <p:nvPr/>
          </p:nvGrpSpPr>
          <p:grpSpPr>
            <a:xfrm>
              <a:off x="266700" y="5831141"/>
              <a:ext cx="234029" cy="468058"/>
              <a:chOff x="117014" y="-117014"/>
              <a:chExt cx="234029" cy="468058"/>
            </a:xfrm>
          </p:grpSpPr>
          <p:sp>
            <p:nvSpPr>
              <p:cNvPr id="451" name="box"/>
              <p:cNvSpPr/>
              <p:nvPr/>
            </p:nvSpPr>
            <p:spPr bwMode="white">
              <a:xfrm rot="16200000">
                <a:off x="-117015" y="117015"/>
                <a:ext cx="468058" cy="0"/>
              </a:xfrm>
              <a:prstGeom prst="rect">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a:solidFill>
                    <a:schemeClr val="tx1"/>
                  </a:solidFill>
                </a:endParaRPr>
              </a:p>
            </p:txBody>
          </p:sp>
          <p:sp>
            <p:nvSpPr>
              <p:cNvPr id="452" name="triangle_1"/>
              <p:cNvSpPr/>
              <p:nvPr/>
            </p:nvSpPr>
            <p:spPr bwMode="white">
              <a:xfrm rot="5400000">
                <a:off x="0" y="0"/>
                <a:ext cx="468058" cy="234029"/>
              </a:xfrm>
              <a:prstGeom prst="triangle">
                <a:avLst/>
              </a:pr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a:solidFill>
                    <a:schemeClr val="tx1"/>
                  </a:solidFill>
                </a:endParaRPr>
              </a:p>
            </p:txBody>
          </p:sp>
          <p:sp>
            <p:nvSpPr>
              <p:cNvPr id="453" name="triangle_2"/>
              <p:cNvSpPr/>
              <p:nvPr/>
            </p:nvSpPr>
            <p:spPr bwMode="gray">
              <a:xfrm rot="5400000">
                <a:off x="0" y="0"/>
                <a:ext cx="468058" cy="234029"/>
              </a:xfrm>
              <a:prstGeom prst="triangle">
                <a:avLst/>
              </a:prstGeom>
              <a:solidFill>
                <a:srgbClr val="F07D00"/>
              </a:solidFill>
              <a:ln w="9525">
                <a:solidFill>
                  <a:srgbClr val="F07D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de-DE" sz="1400">
                  <a:solidFill>
                    <a:schemeClr val="tx1"/>
                  </a:solidFill>
                </a:endParaRPr>
              </a:p>
            </p:txBody>
          </p:sp>
        </p:grpSp>
      </p:grpSp>
      <p:grpSp>
        <p:nvGrpSpPr>
          <p:cNvPr id="139" name="header_box">
            <a:extLst>
              <a:ext uri="{FF2B5EF4-FFF2-40B4-BE49-F238E27FC236}">
                <a16:creationId xmlns:a16="http://schemas.microsoft.com/office/drawing/2014/main" id="{BB05FF4C-6CB2-4E27-93CD-FCCBF50FCB7C}"/>
              </a:ext>
            </a:extLst>
          </p:cNvPr>
          <p:cNvGrpSpPr/>
          <p:nvPr>
            <p:custDataLst>
              <p:tags r:id="rId5"/>
            </p:custDataLst>
          </p:nvPr>
        </p:nvGrpSpPr>
        <p:grpSpPr bwMode="gray">
          <a:xfrm>
            <a:off x="801863" y="4641128"/>
            <a:ext cx="2689196" cy="1096774"/>
            <a:chOff x="3512819" y="2527299"/>
            <a:chExt cx="2880362" cy="3220720"/>
          </a:xfrm>
        </p:grpSpPr>
        <p:sp>
          <p:nvSpPr>
            <p:cNvPr id="142" name="box_text">
              <a:extLst>
                <a:ext uri="{FF2B5EF4-FFF2-40B4-BE49-F238E27FC236}">
                  <a16:creationId xmlns:a16="http://schemas.microsoft.com/office/drawing/2014/main" id="{2CE38947-E316-4543-829F-BED5FEDB3BE6}"/>
                </a:ext>
              </a:extLst>
            </p:cNvPr>
            <p:cNvSpPr/>
            <p:nvPr>
              <p:custDataLst>
                <p:tags r:id="rId34"/>
              </p:custDataLst>
            </p:nvPr>
          </p:nvSpPr>
          <p:spPr bwMode="gray">
            <a:xfrm>
              <a:off x="3512819" y="2815333"/>
              <a:ext cx="2880360" cy="2932686"/>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b="0" i="0">
                  <a:solidFill>
                    <a:schemeClr val="tx1"/>
                  </a:solidFill>
                  <a:effectLst/>
                  <a:latin typeface="+mj-lt"/>
                </a:rPr>
                <a:t>Pipelines are a series of modelling and pre/post-processing steps that are used to automate the process of training and deploying ML models via CI/CD.</a:t>
              </a:r>
              <a:endParaRPr lang="de-DE" sz="1100">
                <a:solidFill>
                  <a:schemeClr val="tx1"/>
                </a:solidFill>
                <a:latin typeface="+mj-lt"/>
              </a:endParaRPr>
            </a:p>
          </p:txBody>
        </p:sp>
        <p:sp>
          <p:nvSpPr>
            <p:cNvPr id="143" name="box_header">
              <a:extLst>
                <a:ext uri="{FF2B5EF4-FFF2-40B4-BE49-F238E27FC236}">
                  <a16:creationId xmlns:a16="http://schemas.microsoft.com/office/drawing/2014/main" id="{8AAD75B8-4604-4377-8E66-915C3FE5C498}"/>
                </a:ext>
              </a:extLst>
            </p:cNvPr>
            <p:cNvSpPr/>
            <p:nvPr>
              <p:custDataLst>
                <p:tags r:id="rId35"/>
              </p:custDataLst>
            </p:nvPr>
          </p:nvSpPr>
          <p:spPr bwMode="gray">
            <a:xfrm>
              <a:off x="3512819" y="2527299"/>
              <a:ext cx="2880362" cy="854548"/>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3053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1"/>
                <a:gd name="connsiteX1" fmla="*/ 2880362 w 2880362"/>
                <a:gd name="connsiteY1" fmla="*/ 0 h 458051"/>
                <a:gd name="connsiteX2" fmla="*/ 2880362 w 2880362"/>
                <a:gd name="connsiteY2" fmla="*/ 288036 h 458051"/>
                <a:gd name="connsiteX3" fmla="*/ 1553053 w 2880362"/>
                <a:gd name="connsiteY3" fmla="*/ 288035 h 458051"/>
                <a:gd name="connsiteX4" fmla="*/ 1440181 w 2880362"/>
                <a:gd name="connsiteY4" fmla="*/ 458051 h 458051"/>
                <a:gd name="connsiteX5" fmla="*/ 1325302 w 2880362"/>
                <a:gd name="connsiteY5" fmla="*/ 288037 h 458051"/>
                <a:gd name="connsiteX6" fmla="*/ 0 w 2880362"/>
                <a:gd name="connsiteY6" fmla="*/ 288036 h 458051"/>
                <a:gd name="connsiteX0" fmla="*/ 0 w 2880362"/>
                <a:gd name="connsiteY0" fmla="*/ 0 h 458051"/>
                <a:gd name="connsiteX1" fmla="*/ 2880362 w 2880362"/>
                <a:gd name="connsiteY1" fmla="*/ 0 h 458051"/>
                <a:gd name="connsiteX2" fmla="*/ 2880362 w 2880362"/>
                <a:gd name="connsiteY2" fmla="*/ 288036 h 458051"/>
                <a:gd name="connsiteX3" fmla="*/ 1553053 w 2880362"/>
                <a:gd name="connsiteY3" fmla="*/ 288035 h 458051"/>
                <a:gd name="connsiteX4" fmla="*/ 1440181 w 2880362"/>
                <a:gd name="connsiteY4" fmla="*/ 458051 h 458051"/>
                <a:gd name="connsiteX5" fmla="*/ 1327309 w 2880362"/>
                <a:gd name="connsiteY5" fmla="*/ 288035 h 458051"/>
                <a:gd name="connsiteX6" fmla="*/ 0 w 2880362"/>
                <a:gd name="connsiteY6" fmla="*/ 288036 h 45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1">
                  <a:moveTo>
                    <a:pt x="0" y="0"/>
                  </a:moveTo>
                  <a:lnTo>
                    <a:pt x="2880362" y="0"/>
                  </a:lnTo>
                  <a:lnTo>
                    <a:pt x="2880362" y="288036"/>
                  </a:lnTo>
                  <a:lnTo>
                    <a:pt x="1553053" y="288035"/>
                  </a:lnTo>
                  <a:lnTo>
                    <a:pt x="1440181" y="458051"/>
                  </a:lnTo>
                  <a:lnTo>
                    <a:pt x="1327309"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44" name="box_header_text">
              <a:extLst>
                <a:ext uri="{FF2B5EF4-FFF2-40B4-BE49-F238E27FC236}">
                  <a16:creationId xmlns:a16="http://schemas.microsoft.com/office/drawing/2014/main" id="{E61637E8-1CB7-4795-B6D0-1969EA72ED76}"/>
                </a:ext>
              </a:extLst>
            </p:cNvPr>
            <p:cNvSpPr/>
            <p:nvPr>
              <p:custDataLst>
                <p:tags r:id="rId36"/>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a:solidFill>
                    <a:srgbClr val="003C50"/>
                  </a:solidFill>
                  <a:latin typeface="Roboto" panose="02000000000000000000" pitchFamily="2" charset="0"/>
                </a:rPr>
                <a:t>Pipelines</a:t>
              </a:r>
            </a:p>
          </p:txBody>
        </p:sp>
      </p:grpSp>
      <p:grpSp>
        <p:nvGrpSpPr>
          <p:cNvPr id="145" name="header_box">
            <a:extLst>
              <a:ext uri="{FF2B5EF4-FFF2-40B4-BE49-F238E27FC236}">
                <a16:creationId xmlns:a16="http://schemas.microsoft.com/office/drawing/2014/main" id="{659EE527-F89D-409C-A694-37439F2E082C}"/>
              </a:ext>
            </a:extLst>
          </p:cNvPr>
          <p:cNvGrpSpPr/>
          <p:nvPr>
            <p:custDataLst>
              <p:tags r:id="rId6"/>
            </p:custDataLst>
          </p:nvPr>
        </p:nvGrpSpPr>
        <p:grpSpPr bwMode="gray">
          <a:xfrm>
            <a:off x="3710763" y="4648941"/>
            <a:ext cx="1744989" cy="1096774"/>
            <a:chOff x="3512819" y="2527299"/>
            <a:chExt cx="2880362" cy="3220720"/>
          </a:xfrm>
        </p:grpSpPr>
        <p:sp>
          <p:nvSpPr>
            <p:cNvPr id="146" name="box_text">
              <a:extLst>
                <a:ext uri="{FF2B5EF4-FFF2-40B4-BE49-F238E27FC236}">
                  <a16:creationId xmlns:a16="http://schemas.microsoft.com/office/drawing/2014/main" id="{39E90AF5-E028-4EB2-A6B1-19DF12AF3F95}"/>
                </a:ext>
              </a:extLst>
            </p:cNvPr>
            <p:cNvSpPr/>
            <p:nvPr>
              <p:custDataLst>
                <p:tags r:id="rId31"/>
              </p:custDataLst>
            </p:nvPr>
          </p:nvSpPr>
          <p:spPr bwMode="gray">
            <a:xfrm>
              <a:off x="3512819" y="2815333"/>
              <a:ext cx="2880360" cy="2932686"/>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a:solidFill>
                    <a:schemeClr val="tx1"/>
                  </a:solidFill>
                  <a:latin typeface="+mj-lt"/>
                </a:rPr>
                <a:t>Hyper-parameter tuning is performed with detached training jobs on scalable infrastructure.</a:t>
              </a:r>
              <a:endParaRPr lang="de-DE" sz="1100">
                <a:solidFill>
                  <a:schemeClr val="tx1"/>
                </a:solidFill>
                <a:latin typeface="+mj-lt"/>
              </a:endParaRPr>
            </a:p>
          </p:txBody>
        </p:sp>
        <p:sp>
          <p:nvSpPr>
            <p:cNvPr id="147" name="box_header">
              <a:extLst>
                <a:ext uri="{FF2B5EF4-FFF2-40B4-BE49-F238E27FC236}">
                  <a16:creationId xmlns:a16="http://schemas.microsoft.com/office/drawing/2014/main" id="{94605669-8F8F-4004-9E01-6E37DED5CCA8}"/>
                </a:ext>
              </a:extLst>
            </p:cNvPr>
            <p:cNvSpPr/>
            <p:nvPr>
              <p:custDataLst>
                <p:tags r:id="rId32"/>
              </p:custDataLst>
            </p:nvPr>
          </p:nvSpPr>
          <p:spPr bwMode="gray">
            <a:xfrm>
              <a:off x="3512819" y="2527299"/>
              <a:ext cx="2880362" cy="854551"/>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618473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3"/>
                <a:gd name="connsiteX1" fmla="*/ 2880362 w 2880362"/>
                <a:gd name="connsiteY1" fmla="*/ 0 h 458053"/>
                <a:gd name="connsiteX2" fmla="*/ 2880362 w 2880362"/>
                <a:gd name="connsiteY2" fmla="*/ 288036 h 458053"/>
                <a:gd name="connsiteX3" fmla="*/ 1618473 w 2880362"/>
                <a:gd name="connsiteY3" fmla="*/ 288035 h 458053"/>
                <a:gd name="connsiteX4" fmla="*/ 1440180 w 2880362"/>
                <a:gd name="connsiteY4" fmla="*/ 458053 h 458053"/>
                <a:gd name="connsiteX5" fmla="*/ 1325302 w 2880362"/>
                <a:gd name="connsiteY5" fmla="*/ 288037 h 458053"/>
                <a:gd name="connsiteX6" fmla="*/ 0 w 2880362"/>
                <a:gd name="connsiteY6" fmla="*/ 288036 h 458053"/>
                <a:gd name="connsiteX0" fmla="*/ 0 w 2880362"/>
                <a:gd name="connsiteY0" fmla="*/ 0 h 458053"/>
                <a:gd name="connsiteX1" fmla="*/ 2880362 w 2880362"/>
                <a:gd name="connsiteY1" fmla="*/ 0 h 458053"/>
                <a:gd name="connsiteX2" fmla="*/ 2880362 w 2880362"/>
                <a:gd name="connsiteY2" fmla="*/ 288036 h 458053"/>
                <a:gd name="connsiteX3" fmla="*/ 1618473 w 2880362"/>
                <a:gd name="connsiteY3" fmla="*/ 288035 h 458053"/>
                <a:gd name="connsiteX4" fmla="*/ 1440180 w 2880362"/>
                <a:gd name="connsiteY4" fmla="*/ 458053 h 458053"/>
                <a:gd name="connsiteX5" fmla="*/ 1261889 w 2880362"/>
                <a:gd name="connsiteY5" fmla="*/ 288035 h 458053"/>
                <a:gd name="connsiteX6" fmla="*/ 0 w 2880362"/>
                <a:gd name="connsiteY6" fmla="*/ 288036 h 45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3">
                  <a:moveTo>
                    <a:pt x="0" y="0"/>
                  </a:moveTo>
                  <a:lnTo>
                    <a:pt x="2880362" y="0"/>
                  </a:lnTo>
                  <a:lnTo>
                    <a:pt x="2880362" y="288036"/>
                  </a:lnTo>
                  <a:lnTo>
                    <a:pt x="1618473" y="288035"/>
                  </a:lnTo>
                  <a:lnTo>
                    <a:pt x="1440180" y="458053"/>
                  </a:lnTo>
                  <a:lnTo>
                    <a:pt x="1261889"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48" name="box_header_text">
              <a:extLst>
                <a:ext uri="{FF2B5EF4-FFF2-40B4-BE49-F238E27FC236}">
                  <a16:creationId xmlns:a16="http://schemas.microsoft.com/office/drawing/2014/main" id="{F8D80525-FA4D-4A35-8AAE-375110865372}"/>
                </a:ext>
              </a:extLst>
            </p:cNvPr>
            <p:cNvSpPr/>
            <p:nvPr>
              <p:custDataLst>
                <p:tags r:id="rId33"/>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a:solidFill>
                    <a:srgbClr val="003C50"/>
                  </a:solidFill>
                  <a:latin typeface="Roboto" panose="02000000000000000000" pitchFamily="2" charset="0"/>
                </a:rPr>
                <a:t>Train</a:t>
              </a:r>
            </a:p>
          </p:txBody>
        </p:sp>
      </p:grpSp>
      <p:grpSp>
        <p:nvGrpSpPr>
          <p:cNvPr id="149" name="header_box">
            <a:extLst>
              <a:ext uri="{FF2B5EF4-FFF2-40B4-BE49-F238E27FC236}">
                <a16:creationId xmlns:a16="http://schemas.microsoft.com/office/drawing/2014/main" id="{1ACFA780-C23A-4F2B-878C-01351D9BF09F}"/>
              </a:ext>
            </a:extLst>
          </p:cNvPr>
          <p:cNvGrpSpPr/>
          <p:nvPr>
            <p:custDataLst>
              <p:tags r:id="rId7"/>
            </p:custDataLst>
          </p:nvPr>
        </p:nvGrpSpPr>
        <p:grpSpPr bwMode="gray">
          <a:xfrm>
            <a:off x="5675456" y="4648941"/>
            <a:ext cx="1706630" cy="1096774"/>
            <a:chOff x="3512819" y="2527299"/>
            <a:chExt cx="2880362" cy="3220720"/>
          </a:xfrm>
        </p:grpSpPr>
        <p:sp>
          <p:nvSpPr>
            <p:cNvPr id="150" name="box_text">
              <a:extLst>
                <a:ext uri="{FF2B5EF4-FFF2-40B4-BE49-F238E27FC236}">
                  <a16:creationId xmlns:a16="http://schemas.microsoft.com/office/drawing/2014/main" id="{A78EB719-5B52-4E9C-A8EF-C25BCA133D45}"/>
                </a:ext>
              </a:extLst>
            </p:cNvPr>
            <p:cNvSpPr/>
            <p:nvPr>
              <p:custDataLst>
                <p:tags r:id="rId28"/>
              </p:custDataLst>
            </p:nvPr>
          </p:nvSpPr>
          <p:spPr bwMode="gray">
            <a:xfrm>
              <a:off x="3512819" y="2815333"/>
              <a:ext cx="2880360" cy="2932686"/>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a:solidFill>
                    <a:schemeClr val="tx1"/>
                  </a:solidFill>
                  <a:latin typeface="+mj-lt"/>
                </a:rPr>
                <a:t>Automatic deployment of models to a productive environment enables seamless integration.</a:t>
              </a:r>
              <a:endParaRPr lang="de-DE" sz="1100">
                <a:solidFill>
                  <a:schemeClr val="tx1"/>
                </a:solidFill>
                <a:latin typeface="+mj-lt"/>
              </a:endParaRPr>
            </a:p>
          </p:txBody>
        </p:sp>
        <p:sp>
          <p:nvSpPr>
            <p:cNvPr id="151" name="box_header">
              <a:extLst>
                <a:ext uri="{FF2B5EF4-FFF2-40B4-BE49-F238E27FC236}">
                  <a16:creationId xmlns:a16="http://schemas.microsoft.com/office/drawing/2014/main" id="{3A2CB2F8-A006-450F-A8E1-1AC17C51583F}"/>
                </a:ext>
              </a:extLst>
            </p:cNvPr>
            <p:cNvSpPr/>
            <p:nvPr>
              <p:custDataLst>
                <p:tags r:id="rId29"/>
              </p:custDataLst>
            </p:nvPr>
          </p:nvSpPr>
          <p:spPr bwMode="gray">
            <a:xfrm>
              <a:off x="3512819" y="2527299"/>
              <a:ext cx="2880362" cy="854551"/>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622480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3"/>
                <a:gd name="connsiteX1" fmla="*/ 2880362 w 2880362"/>
                <a:gd name="connsiteY1" fmla="*/ 0 h 458053"/>
                <a:gd name="connsiteX2" fmla="*/ 2880362 w 2880362"/>
                <a:gd name="connsiteY2" fmla="*/ 288036 h 458053"/>
                <a:gd name="connsiteX3" fmla="*/ 1622480 w 2880362"/>
                <a:gd name="connsiteY3" fmla="*/ 288035 h 458053"/>
                <a:gd name="connsiteX4" fmla="*/ 1440179 w 2880362"/>
                <a:gd name="connsiteY4" fmla="*/ 458053 h 458053"/>
                <a:gd name="connsiteX5" fmla="*/ 1325302 w 2880362"/>
                <a:gd name="connsiteY5" fmla="*/ 288037 h 458053"/>
                <a:gd name="connsiteX6" fmla="*/ 0 w 2880362"/>
                <a:gd name="connsiteY6" fmla="*/ 288036 h 458053"/>
                <a:gd name="connsiteX0" fmla="*/ 0 w 2880362"/>
                <a:gd name="connsiteY0" fmla="*/ 0 h 458053"/>
                <a:gd name="connsiteX1" fmla="*/ 2880362 w 2880362"/>
                <a:gd name="connsiteY1" fmla="*/ 0 h 458053"/>
                <a:gd name="connsiteX2" fmla="*/ 2880362 w 2880362"/>
                <a:gd name="connsiteY2" fmla="*/ 288036 h 458053"/>
                <a:gd name="connsiteX3" fmla="*/ 1622480 w 2880362"/>
                <a:gd name="connsiteY3" fmla="*/ 288035 h 458053"/>
                <a:gd name="connsiteX4" fmla="*/ 1440179 w 2880362"/>
                <a:gd name="connsiteY4" fmla="*/ 458053 h 458053"/>
                <a:gd name="connsiteX5" fmla="*/ 1257881 w 2880362"/>
                <a:gd name="connsiteY5" fmla="*/ 288035 h 458053"/>
                <a:gd name="connsiteX6" fmla="*/ 0 w 2880362"/>
                <a:gd name="connsiteY6" fmla="*/ 288036 h 45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3">
                  <a:moveTo>
                    <a:pt x="0" y="0"/>
                  </a:moveTo>
                  <a:lnTo>
                    <a:pt x="2880362" y="0"/>
                  </a:lnTo>
                  <a:lnTo>
                    <a:pt x="2880362" y="288036"/>
                  </a:lnTo>
                  <a:lnTo>
                    <a:pt x="1622480" y="288035"/>
                  </a:lnTo>
                  <a:lnTo>
                    <a:pt x="1440179" y="458053"/>
                  </a:lnTo>
                  <a:lnTo>
                    <a:pt x="1257881"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53" name="box_header_text">
              <a:extLst>
                <a:ext uri="{FF2B5EF4-FFF2-40B4-BE49-F238E27FC236}">
                  <a16:creationId xmlns:a16="http://schemas.microsoft.com/office/drawing/2014/main" id="{0E4BC5B6-1043-4C0D-ACFA-8E5AC45FC14F}"/>
                </a:ext>
              </a:extLst>
            </p:cNvPr>
            <p:cNvSpPr/>
            <p:nvPr>
              <p:custDataLst>
                <p:tags r:id="rId30"/>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a:solidFill>
                    <a:srgbClr val="003C50"/>
                  </a:solidFill>
                  <a:latin typeface="Roboto" panose="02000000000000000000" pitchFamily="2" charset="0"/>
                </a:rPr>
                <a:t>Deploy</a:t>
              </a:r>
            </a:p>
          </p:txBody>
        </p:sp>
      </p:grpSp>
      <p:grpSp>
        <p:nvGrpSpPr>
          <p:cNvPr id="154" name="header_box">
            <a:extLst>
              <a:ext uri="{FF2B5EF4-FFF2-40B4-BE49-F238E27FC236}">
                <a16:creationId xmlns:a16="http://schemas.microsoft.com/office/drawing/2014/main" id="{3901A0DE-B2CC-45CB-9B29-4DDC0CEB4768}"/>
              </a:ext>
            </a:extLst>
          </p:cNvPr>
          <p:cNvGrpSpPr/>
          <p:nvPr>
            <p:custDataLst>
              <p:tags r:id="rId8"/>
            </p:custDataLst>
          </p:nvPr>
        </p:nvGrpSpPr>
        <p:grpSpPr bwMode="gray">
          <a:xfrm>
            <a:off x="7601788" y="4635851"/>
            <a:ext cx="1744987" cy="1096774"/>
            <a:chOff x="3512819" y="2527299"/>
            <a:chExt cx="2880362" cy="3220720"/>
          </a:xfrm>
        </p:grpSpPr>
        <p:sp>
          <p:nvSpPr>
            <p:cNvPr id="155" name="box_text">
              <a:extLst>
                <a:ext uri="{FF2B5EF4-FFF2-40B4-BE49-F238E27FC236}">
                  <a16:creationId xmlns:a16="http://schemas.microsoft.com/office/drawing/2014/main" id="{94203646-FE27-43D0-8DD6-2E61EF387A0B}"/>
                </a:ext>
              </a:extLst>
            </p:cNvPr>
            <p:cNvSpPr/>
            <p:nvPr>
              <p:custDataLst>
                <p:tags r:id="rId25"/>
              </p:custDataLst>
            </p:nvPr>
          </p:nvSpPr>
          <p:spPr bwMode="gray">
            <a:xfrm>
              <a:off x="3512819" y="2815332"/>
              <a:ext cx="2880360" cy="2932687"/>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a:solidFill>
                    <a:schemeClr val="tx1"/>
                  </a:solidFill>
                  <a:latin typeface="+mj-lt"/>
                </a:rPr>
                <a:t>Tracking model performance allows re-training/re-tuning and online learning.</a:t>
              </a:r>
              <a:endParaRPr lang="de-DE" sz="1100">
                <a:solidFill>
                  <a:schemeClr val="tx1"/>
                </a:solidFill>
                <a:latin typeface="+mj-lt"/>
              </a:endParaRPr>
            </a:p>
          </p:txBody>
        </p:sp>
        <p:sp>
          <p:nvSpPr>
            <p:cNvPr id="156" name="box_header">
              <a:extLst>
                <a:ext uri="{FF2B5EF4-FFF2-40B4-BE49-F238E27FC236}">
                  <a16:creationId xmlns:a16="http://schemas.microsoft.com/office/drawing/2014/main" id="{9F13A55B-38ED-41C9-95F9-C6D453EB1BA7}"/>
                </a:ext>
              </a:extLst>
            </p:cNvPr>
            <p:cNvSpPr/>
            <p:nvPr>
              <p:custDataLst>
                <p:tags r:id="rId26"/>
              </p:custDataLst>
            </p:nvPr>
          </p:nvSpPr>
          <p:spPr bwMode="gray">
            <a:xfrm>
              <a:off x="3512819" y="2527299"/>
              <a:ext cx="2880362" cy="854551"/>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618473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3"/>
                <a:gd name="connsiteX1" fmla="*/ 2880362 w 2880362"/>
                <a:gd name="connsiteY1" fmla="*/ 0 h 458053"/>
                <a:gd name="connsiteX2" fmla="*/ 2880362 w 2880362"/>
                <a:gd name="connsiteY2" fmla="*/ 288036 h 458053"/>
                <a:gd name="connsiteX3" fmla="*/ 1618473 w 2880362"/>
                <a:gd name="connsiteY3" fmla="*/ 288035 h 458053"/>
                <a:gd name="connsiteX4" fmla="*/ 1440180 w 2880362"/>
                <a:gd name="connsiteY4" fmla="*/ 458053 h 458053"/>
                <a:gd name="connsiteX5" fmla="*/ 1325302 w 2880362"/>
                <a:gd name="connsiteY5" fmla="*/ 288037 h 458053"/>
                <a:gd name="connsiteX6" fmla="*/ 0 w 2880362"/>
                <a:gd name="connsiteY6" fmla="*/ 288036 h 458053"/>
                <a:gd name="connsiteX0" fmla="*/ 0 w 2880362"/>
                <a:gd name="connsiteY0" fmla="*/ 0 h 458053"/>
                <a:gd name="connsiteX1" fmla="*/ 2880362 w 2880362"/>
                <a:gd name="connsiteY1" fmla="*/ 0 h 458053"/>
                <a:gd name="connsiteX2" fmla="*/ 2880362 w 2880362"/>
                <a:gd name="connsiteY2" fmla="*/ 288036 h 458053"/>
                <a:gd name="connsiteX3" fmla="*/ 1618473 w 2880362"/>
                <a:gd name="connsiteY3" fmla="*/ 288035 h 458053"/>
                <a:gd name="connsiteX4" fmla="*/ 1440180 w 2880362"/>
                <a:gd name="connsiteY4" fmla="*/ 458053 h 458053"/>
                <a:gd name="connsiteX5" fmla="*/ 1261889 w 2880362"/>
                <a:gd name="connsiteY5" fmla="*/ 288035 h 458053"/>
                <a:gd name="connsiteX6" fmla="*/ 0 w 2880362"/>
                <a:gd name="connsiteY6" fmla="*/ 288036 h 45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3">
                  <a:moveTo>
                    <a:pt x="0" y="0"/>
                  </a:moveTo>
                  <a:lnTo>
                    <a:pt x="2880362" y="0"/>
                  </a:lnTo>
                  <a:lnTo>
                    <a:pt x="2880362" y="288036"/>
                  </a:lnTo>
                  <a:lnTo>
                    <a:pt x="1618473" y="288035"/>
                  </a:lnTo>
                  <a:lnTo>
                    <a:pt x="1440180" y="458053"/>
                  </a:lnTo>
                  <a:lnTo>
                    <a:pt x="1261889"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57" name="box_header_text">
              <a:extLst>
                <a:ext uri="{FF2B5EF4-FFF2-40B4-BE49-F238E27FC236}">
                  <a16:creationId xmlns:a16="http://schemas.microsoft.com/office/drawing/2014/main" id="{105E746C-3109-49B6-A9CE-E47BEF12CF81}"/>
                </a:ext>
              </a:extLst>
            </p:cNvPr>
            <p:cNvSpPr/>
            <p:nvPr>
              <p:custDataLst>
                <p:tags r:id="rId27"/>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a:solidFill>
                    <a:srgbClr val="003C50"/>
                  </a:solidFill>
                  <a:latin typeface="Roboto" panose="02000000000000000000" pitchFamily="2" charset="0"/>
                </a:rPr>
                <a:t>Monitor</a:t>
              </a:r>
            </a:p>
          </p:txBody>
        </p:sp>
      </p:grpSp>
      <p:grpSp>
        <p:nvGrpSpPr>
          <p:cNvPr id="160" name="header_box">
            <a:extLst>
              <a:ext uri="{FF2B5EF4-FFF2-40B4-BE49-F238E27FC236}">
                <a16:creationId xmlns:a16="http://schemas.microsoft.com/office/drawing/2014/main" id="{20FEEA75-B789-4AD9-82FB-C233901EA6A8}"/>
              </a:ext>
            </a:extLst>
          </p:cNvPr>
          <p:cNvGrpSpPr/>
          <p:nvPr>
            <p:custDataLst>
              <p:tags r:id="rId9"/>
            </p:custDataLst>
          </p:nvPr>
        </p:nvGrpSpPr>
        <p:grpSpPr bwMode="gray">
          <a:xfrm>
            <a:off x="323945" y="1245023"/>
            <a:ext cx="3277070" cy="1096774"/>
            <a:chOff x="3512819" y="2527299"/>
            <a:chExt cx="2880362" cy="3220718"/>
          </a:xfrm>
        </p:grpSpPr>
        <p:sp>
          <p:nvSpPr>
            <p:cNvPr id="162" name="box_text">
              <a:extLst>
                <a:ext uri="{FF2B5EF4-FFF2-40B4-BE49-F238E27FC236}">
                  <a16:creationId xmlns:a16="http://schemas.microsoft.com/office/drawing/2014/main" id="{96AC7F24-B92C-4EA4-BFF6-BBADEA80D2BD}"/>
                </a:ext>
              </a:extLst>
            </p:cNvPr>
            <p:cNvSpPr/>
            <p:nvPr>
              <p:custDataLst>
                <p:tags r:id="rId22"/>
              </p:custDataLst>
            </p:nvPr>
          </p:nvSpPr>
          <p:spPr bwMode="gray">
            <a:xfrm>
              <a:off x="3512819" y="2815332"/>
              <a:ext cx="2880360" cy="2932685"/>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err="1">
                  <a:solidFill>
                    <a:schemeClr val="tx1"/>
                  </a:solidFill>
                  <a:latin typeface="+mj-lt"/>
                </a:rPr>
                <a:t>MLOps</a:t>
              </a:r>
              <a:r>
                <a:rPr lang="en-US" sz="1100">
                  <a:solidFill>
                    <a:schemeClr val="tx1"/>
                  </a:solidFill>
                  <a:latin typeface="+mj-lt"/>
                </a:rPr>
                <a:t> provides tools for efficient and fast development of new use cases. This starts with containerized Deep Learning environments, IDE integration and workflow tools.</a:t>
              </a:r>
            </a:p>
          </p:txBody>
        </p:sp>
        <p:sp>
          <p:nvSpPr>
            <p:cNvPr id="163" name="box_header">
              <a:extLst>
                <a:ext uri="{FF2B5EF4-FFF2-40B4-BE49-F238E27FC236}">
                  <a16:creationId xmlns:a16="http://schemas.microsoft.com/office/drawing/2014/main" id="{43AE00EE-656D-412B-B714-A728C853505C}"/>
                </a:ext>
              </a:extLst>
            </p:cNvPr>
            <p:cNvSpPr/>
            <p:nvPr>
              <p:custDataLst>
                <p:tags r:id="rId23"/>
              </p:custDataLst>
            </p:nvPr>
          </p:nvSpPr>
          <p:spPr bwMode="gray">
            <a:xfrm>
              <a:off x="3512819" y="2527299"/>
              <a:ext cx="2880362" cy="854548"/>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35119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1"/>
                <a:gd name="connsiteX1" fmla="*/ 2880362 w 2880362"/>
                <a:gd name="connsiteY1" fmla="*/ 0 h 458051"/>
                <a:gd name="connsiteX2" fmla="*/ 2880362 w 2880362"/>
                <a:gd name="connsiteY2" fmla="*/ 288036 h 458051"/>
                <a:gd name="connsiteX3" fmla="*/ 1535119 w 2880362"/>
                <a:gd name="connsiteY3" fmla="*/ 288035 h 458051"/>
                <a:gd name="connsiteX4" fmla="*/ 1440181 w 2880362"/>
                <a:gd name="connsiteY4" fmla="*/ 458051 h 458051"/>
                <a:gd name="connsiteX5" fmla="*/ 1325302 w 2880362"/>
                <a:gd name="connsiteY5" fmla="*/ 288037 h 458051"/>
                <a:gd name="connsiteX6" fmla="*/ 0 w 2880362"/>
                <a:gd name="connsiteY6" fmla="*/ 288036 h 458051"/>
                <a:gd name="connsiteX0" fmla="*/ 0 w 2880362"/>
                <a:gd name="connsiteY0" fmla="*/ 0 h 458051"/>
                <a:gd name="connsiteX1" fmla="*/ 2880362 w 2880362"/>
                <a:gd name="connsiteY1" fmla="*/ 0 h 458051"/>
                <a:gd name="connsiteX2" fmla="*/ 2880362 w 2880362"/>
                <a:gd name="connsiteY2" fmla="*/ 288036 h 458051"/>
                <a:gd name="connsiteX3" fmla="*/ 1535119 w 2880362"/>
                <a:gd name="connsiteY3" fmla="*/ 288035 h 458051"/>
                <a:gd name="connsiteX4" fmla="*/ 1440181 w 2880362"/>
                <a:gd name="connsiteY4" fmla="*/ 458051 h 458051"/>
                <a:gd name="connsiteX5" fmla="*/ 1345243 w 2880362"/>
                <a:gd name="connsiteY5" fmla="*/ 288035 h 458051"/>
                <a:gd name="connsiteX6" fmla="*/ 0 w 2880362"/>
                <a:gd name="connsiteY6" fmla="*/ 288036 h 45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1">
                  <a:moveTo>
                    <a:pt x="0" y="0"/>
                  </a:moveTo>
                  <a:lnTo>
                    <a:pt x="2880362" y="0"/>
                  </a:lnTo>
                  <a:lnTo>
                    <a:pt x="2880362" y="288036"/>
                  </a:lnTo>
                  <a:lnTo>
                    <a:pt x="1535119" y="288035"/>
                  </a:lnTo>
                  <a:lnTo>
                    <a:pt x="1440181" y="458051"/>
                  </a:lnTo>
                  <a:lnTo>
                    <a:pt x="1345243"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66" name="box_header_text">
              <a:extLst>
                <a:ext uri="{FF2B5EF4-FFF2-40B4-BE49-F238E27FC236}">
                  <a16:creationId xmlns:a16="http://schemas.microsoft.com/office/drawing/2014/main" id="{8DAC70DD-1BCA-4B06-854E-CFDFAE915D51}"/>
                </a:ext>
              </a:extLst>
            </p:cNvPr>
            <p:cNvSpPr/>
            <p:nvPr>
              <p:custDataLst>
                <p:tags r:id="rId24"/>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err="1">
                  <a:solidFill>
                    <a:srgbClr val="003C50"/>
                  </a:solidFill>
                  <a:latin typeface="Roboto" panose="02000000000000000000" pitchFamily="2" charset="0"/>
                </a:rPr>
                <a:t>Develop</a:t>
              </a:r>
              <a:endParaRPr lang="de-DE" sz="1000">
                <a:solidFill>
                  <a:srgbClr val="003C50"/>
                </a:solidFill>
                <a:latin typeface="Roboto" panose="02000000000000000000" pitchFamily="2" charset="0"/>
              </a:endParaRPr>
            </a:p>
          </p:txBody>
        </p:sp>
      </p:grpSp>
      <p:grpSp>
        <p:nvGrpSpPr>
          <p:cNvPr id="167" name="header_box">
            <a:extLst>
              <a:ext uri="{FF2B5EF4-FFF2-40B4-BE49-F238E27FC236}">
                <a16:creationId xmlns:a16="http://schemas.microsoft.com/office/drawing/2014/main" id="{722D1694-A032-4FA1-8037-EB1CDCFF4F65}"/>
              </a:ext>
            </a:extLst>
          </p:cNvPr>
          <p:cNvGrpSpPr/>
          <p:nvPr>
            <p:custDataLst>
              <p:tags r:id="rId10"/>
            </p:custDataLst>
          </p:nvPr>
        </p:nvGrpSpPr>
        <p:grpSpPr bwMode="gray">
          <a:xfrm>
            <a:off x="3707994" y="1245023"/>
            <a:ext cx="2428398" cy="1096774"/>
            <a:chOff x="3512819" y="2527299"/>
            <a:chExt cx="2880362" cy="3220720"/>
          </a:xfrm>
        </p:grpSpPr>
        <p:sp>
          <p:nvSpPr>
            <p:cNvPr id="168" name="box_text">
              <a:extLst>
                <a:ext uri="{FF2B5EF4-FFF2-40B4-BE49-F238E27FC236}">
                  <a16:creationId xmlns:a16="http://schemas.microsoft.com/office/drawing/2014/main" id="{444C0968-19E1-43DA-A22D-691456E9C27C}"/>
                </a:ext>
              </a:extLst>
            </p:cNvPr>
            <p:cNvSpPr/>
            <p:nvPr>
              <p:custDataLst>
                <p:tags r:id="rId19"/>
              </p:custDataLst>
            </p:nvPr>
          </p:nvSpPr>
          <p:spPr bwMode="gray">
            <a:xfrm>
              <a:off x="3512819" y="2815333"/>
              <a:ext cx="2880360" cy="2932686"/>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dirty="0">
                  <a:solidFill>
                    <a:schemeClr val="tx1"/>
                  </a:solidFill>
                  <a:latin typeface="+mj-lt"/>
                </a:rPr>
                <a:t>MLOps provides measures for reproducibility and sharing not only for code, but also for curated features and model artefacts.</a:t>
              </a:r>
            </a:p>
          </p:txBody>
        </p:sp>
        <p:sp>
          <p:nvSpPr>
            <p:cNvPr id="170" name="box_header">
              <a:extLst>
                <a:ext uri="{FF2B5EF4-FFF2-40B4-BE49-F238E27FC236}">
                  <a16:creationId xmlns:a16="http://schemas.microsoft.com/office/drawing/2014/main" id="{C6BE4658-FA72-4408-A5A8-2C5B8A8A29EA}"/>
                </a:ext>
              </a:extLst>
            </p:cNvPr>
            <p:cNvSpPr/>
            <p:nvPr>
              <p:custDataLst>
                <p:tags r:id="rId20"/>
              </p:custDataLst>
            </p:nvPr>
          </p:nvSpPr>
          <p:spPr bwMode="gray">
            <a:xfrm>
              <a:off x="3512819" y="2527299"/>
              <a:ext cx="2880362" cy="854548"/>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68298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1"/>
                <a:gd name="connsiteX1" fmla="*/ 2880362 w 2880362"/>
                <a:gd name="connsiteY1" fmla="*/ 0 h 458051"/>
                <a:gd name="connsiteX2" fmla="*/ 2880362 w 2880362"/>
                <a:gd name="connsiteY2" fmla="*/ 288036 h 458051"/>
                <a:gd name="connsiteX3" fmla="*/ 1568298 w 2880362"/>
                <a:gd name="connsiteY3" fmla="*/ 288035 h 458051"/>
                <a:gd name="connsiteX4" fmla="*/ 1440181 w 2880362"/>
                <a:gd name="connsiteY4" fmla="*/ 458051 h 458051"/>
                <a:gd name="connsiteX5" fmla="*/ 1325302 w 2880362"/>
                <a:gd name="connsiteY5" fmla="*/ 288037 h 458051"/>
                <a:gd name="connsiteX6" fmla="*/ 0 w 2880362"/>
                <a:gd name="connsiteY6" fmla="*/ 288036 h 458051"/>
                <a:gd name="connsiteX0" fmla="*/ 0 w 2880362"/>
                <a:gd name="connsiteY0" fmla="*/ 0 h 458051"/>
                <a:gd name="connsiteX1" fmla="*/ 2880362 w 2880362"/>
                <a:gd name="connsiteY1" fmla="*/ 0 h 458051"/>
                <a:gd name="connsiteX2" fmla="*/ 2880362 w 2880362"/>
                <a:gd name="connsiteY2" fmla="*/ 288036 h 458051"/>
                <a:gd name="connsiteX3" fmla="*/ 1568298 w 2880362"/>
                <a:gd name="connsiteY3" fmla="*/ 288035 h 458051"/>
                <a:gd name="connsiteX4" fmla="*/ 1440181 w 2880362"/>
                <a:gd name="connsiteY4" fmla="*/ 458051 h 458051"/>
                <a:gd name="connsiteX5" fmla="*/ 1312064 w 2880362"/>
                <a:gd name="connsiteY5" fmla="*/ 288035 h 458051"/>
                <a:gd name="connsiteX6" fmla="*/ 0 w 2880362"/>
                <a:gd name="connsiteY6" fmla="*/ 288036 h 45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1">
                  <a:moveTo>
                    <a:pt x="0" y="0"/>
                  </a:moveTo>
                  <a:lnTo>
                    <a:pt x="2880362" y="0"/>
                  </a:lnTo>
                  <a:lnTo>
                    <a:pt x="2880362" y="288036"/>
                  </a:lnTo>
                  <a:lnTo>
                    <a:pt x="1568298" y="288035"/>
                  </a:lnTo>
                  <a:lnTo>
                    <a:pt x="1440181" y="458051"/>
                  </a:lnTo>
                  <a:lnTo>
                    <a:pt x="1312064"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74" name="box_header_text">
              <a:extLst>
                <a:ext uri="{FF2B5EF4-FFF2-40B4-BE49-F238E27FC236}">
                  <a16:creationId xmlns:a16="http://schemas.microsoft.com/office/drawing/2014/main" id="{0618877E-C31E-43F2-9DFE-3DAB7DC6AED2}"/>
                </a:ext>
              </a:extLst>
            </p:cNvPr>
            <p:cNvSpPr/>
            <p:nvPr>
              <p:custDataLst>
                <p:tags r:id="rId21"/>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err="1">
                  <a:solidFill>
                    <a:srgbClr val="003C50"/>
                  </a:solidFill>
                  <a:latin typeface="Roboto" panose="02000000000000000000" pitchFamily="2" charset="0"/>
                </a:rPr>
                <a:t>Versioning</a:t>
              </a:r>
              <a:endParaRPr lang="de-DE" sz="1000">
                <a:solidFill>
                  <a:srgbClr val="003C50"/>
                </a:solidFill>
                <a:latin typeface="Roboto" panose="02000000000000000000" pitchFamily="2" charset="0"/>
              </a:endParaRPr>
            </a:p>
          </p:txBody>
        </p:sp>
      </p:grpSp>
      <p:grpSp>
        <p:nvGrpSpPr>
          <p:cNvPr id="176" name="header_box">
            <a:extLst>
              <a:ext uri="{FF2B5EF4-FFF2-40B4-BE49-F238E27FC236}">
                <a16:creationId xmlns:a16="http://schemas.microsoft.com/office/drawing/2014/main" id="{7ADEE719-D67E-4969-95C7-8AD8314D3F78}"/>
              </a:ext>
            </a:extLst>
          </p:cNvPr>
          <p:cNvGrpSpPr/>
          <p:nvPr>
            <p:custDataLst>
              <p:tags r:id="rId11"/>
            </p:custDataLst>
          </p:nvPr>
        </p:nvGrpSpPr>
        <p:grpSpPr bwMode="gray">
          <a:xfrm>
            <a:off x="6211751" y="1245023"/>
            <a:ext cx="852991" cy="1102575"/>
            <a:chOff x="3417133" y="2527299"/>
            <a:chExt cx="3065609" cy="3237755"/>
          </a:xfrm>
        </p:grpSpPr>
        <p:sp>
          <p:nvSpPr>
            <p:cNvPr id="177" name="box_text">
              <a:extLst>
                <a:ext uri="{FF2B5EF4-FFF2-40B4-BE49-F238E27FC236}">
                  <a16:creationId xmlns:a16="http://schemas.microsoft.com/office/drawing/2014/main" id="{3A6211B7-F70D-4809-8030-FC95D59C7E55}"/>
                </a:ext>
              </a:extLst>
            </p:cNvPr>
            <p:cNvSpPr/>
            <p:nvPr>
              <p:custDataLst>
                <p:tags r:id="rId16"/>
              </p:custDataLst>
            </p:nvPr>
          </p:nvSpPr>
          <p:spPr bwMode="gray">
            <a:xfrm>
              <a:off x="3417137" y="2832367"/>
              <a:ext cx="3065605" cy="2932687"/>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a:solidFill>
                    <a:schemeClr val="tx1"/>
                  </a:solidFill>
                  <a:latin typeface="+mj-lt"/>
                </a:rPr>
                <a:t>Experiment tracking makes ML reproducible</a:t>
              </a:r>
            </a:p>
          </p:txBody>
        </p:sp>
        <p:sp>
          <p:nvSpPr>
            <p:cNvPr id="179" name="box_header">
              <a:extLst>
                <a:ext uri="{FF2B5EF4-FFF2-40B4-BE49-F238E27FC236}">
                  <a16:creationId xmlns:a16="http://schemas.microsoft.com/office/drawing/2014/main" id="{3D518611-C0B8-49A2-A6BA-FDC6D79A9F7C}"/>
                </a:ext>
              </a:extLst>
            </p:cNvPr>
            <p:cNvSpPr/>
            <p:nvPr>
              <p:custDataLst>
                <p:tags r:id="rId17"/>
              </p:custDataLst>
            </p:nvPr>
          </p:nvSpPr>
          <p:spPr bwMode="gray">
            <a:xfrm>
              <a:off x="3417133" y="2527299"/>
              <a:ext cx="3065605" cy="854548"/>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828376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1"/>
                <a:gd name="connsiteX1" fmla="*/ 2880362 w 2880362"/>
                <a:gd name="connsiteY1" fmla="*/ 0 h 458051"/>
                <a:gd name="connsiteX2" fmla="*/ 2880362 w 2880362"/>
                <a:gd name="connsiteY2" fmla="*/ 288036 h 458051"/>
                <a:gd name="connsiteX3" fmla="*/ 1828376 w 2880362"/>
                <a:gd name="connsiteY3" fmla="*/ 288035 h 458051"/>
                <a:gd name="connsiteX4" fmla="*/ 1440183 w 2880362"/>
                <a:gd name="connsiteY4" fmla="*/ 458051 h 458051"/>
                <a:gd name="connsiteX5" fmla="*/ 1325302 w 2880362"/>
                <a:gd name="connsiteY5" fmla="*/ 288037 h 458051"/>
                <a:gd name="connsiteX6" fmla="*/ 0 w 2880362"/>
                <a:gd name="connsiteY6" fmla="*/ 288036 h 458051"/>
                <a:gd name="connsiteX0" fmla="*/ 0 w 2880362"/>
                <a:gd name="connsiteY0" fmla="*/ 0 h 458051"/>
                <a:gd name="connsiteX1" fmla="*/ 2880362 w 2880362"/>
                <a:gd name="connsiteY1" fmla="*/ 0 h 458051"/>
                <a:gd name="connsiteX2" fmla="*/ 2880362 w 2880362"/>
                <a:gd name="connsiteY2" fmla="*/ 288036 h 458051"/>
                <a:gd name="connsiteX3" fmla="*/ 1828376 w 2880362"/>
                <a:gd name="connsiteY3" fmla="*/ 288035 h 458051"/>
                <a:gd name="connsiteX4" fmla="*/ 1440183 w 2880362"/>
                <a:gd name="connsiteY4" fmla="*/ 458051 h 458051"/>
                <a:gd name="connsiteX5" fmla="*/ 1051986 w 2880362"/>
                <a:gd name="connsiteY5" fmla="*/ 288035 h 458051"/>
                <a:gd name="connsiteX6" fmla="*/ 0 w 2880362"/>
                <a:gd name="connsiteY6" fmla="*/ 288036 h 45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1">
                  <a:moveTo>
                    <a:pt x="0" y="0"/>
                  </a:moveTo>
                  <a:lnTo>
                    <a:pt x="2880362" y="0"/>
                  </a:lnTo>
                  <a:lnTo>
                    <a:pt x="2880362" y="288036"/>
                  </a:lnTo>
                  <a:lnTo>
                    <a:pt x="1828376" y="288035"/>
                  </a:lnTo>
                  <a:lnTo>
                    <a:pt x="1440183" y="458051"/>
                  </a:lnTo>
                  <a:lnTo>
                    <a:pt x="1051986"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80" name="box_header_text">
              <a:extLst>
                <a:ext uri="{FF2B5EF4-FFF2-40B4-BE49-F238E27FC236}">
                  <a16:creationId xmlns:a16="http://schemas.microsoft.com/office/drawing/2014/main" id="{70A5EA7C-913C-4BD3-BFBD-11319E4E0A31}"/>
                </a:ext>
              </a:extLst>
            </p:cNvPr>
            <p:cNvSpPr/>
            <p:nvPr>
              <p:custDataLst>
                <p:tags r:id="rId18"/>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a:solidFill>
                    <a:srgbClr val="003C50"/>
                  </a:solidFill>
                  <a:latin typeface="Roboto" panose="02000000000000000000" pitchFamily="2" charset="0"/>
                </a:rPr>
                <a:t>Track</a:t>
              </a:r>
            </a:p>
          </p:txBody>
        </p:sp>
      </p:grpSp>
      <p:grpSp>
        <p:nvGrpSpPr>
          <p:cNvPr id="181" name="header_box">
            <a:extLst>
              <a:ext uri="{FF2B5EF4-FFF2-40B4-BE49-F238E27FC236}">
                <a16:creationId xmlns:a16="http://schemas.microsoft.com/office/drawing/2014/main" id="{43115D4E-6C8B-4200-BB6B-1094E7B5B116}"/>
              </a:ext>
            </a:extLst>
          </p:cNvPr>
          <p:cNvGrpSpPr/>
          <p:nvPr>
            <p:custDataLst>
              <p:tags r:id="rId12"/>
            </p:custDataLst>
          </p:nvPr>
        </p:nvGrpSpPr>
        <p:grpSpPr bwMode="gray">
          <a:xfrm>
            <a:off x="7146800" y="1245023"/>
            <a:ext cx="2492500" cy="1096774"/>
            <a:chOff x="3512819" y="2527299"/>
            <a:chExt cx="2880362" cy="3220720"/>
          </a:xfrm>
        </p:grpSpPr>
        <p:sp>
          <p:nvSpPr>
            <p:cNvPr id="183" name="box_text">
              <a:extLst>
                <a:ext uri="{FF2B5EF4-FFF2-40B4-BE49-F238E27FC236}">
                  <a16:creationId xmlns:a16="http://schemas.microsoft.com/office/drawing/2014/main" id="{067A96FA-1810-4F8B-8CAB-B2BA21C3F12A}"/>
                </a:ext>
              </a:extLst>
            </p:cNvPr>
            <p:cNvSpPr/>
            <p:nvPr>
              <p:custDataLst>
                <p:tags r:id="rId13"/>
              </p:custDataLst>
            </p:nvPr>
          </p:nvSpPr>
          <p:spPr bwMode="gray">
            <a:xfrm>
              <a:off x="3512819" y="2815333"/>
              <a:ext cx="2880360" cy="2932686"/>
            </a:xfrm>
            <a:prstGeom prst="rect">
              <a:avLst/>
            </a:prstGeom>
            <a:noFill/>
            <a:ln w="9525">
              <a:solidFill>
                <a:srgbClr val="EFEEEB"/>
              </a:solidFill>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005" tIns="144018" rIns="36005" bIns="36005" rtlCol="0" anchor="ctr">
              <a:noAutofit/>
            </a:bodyPr>
            <a:lstStyle/>
            <a:p>
              <a:pPr algn="ctr">
                <a:spcAft>
                  <a:spcPts val="600"/>
                </a:spcAft>
                <a:buClr>
                  <a:srgbClr val="003C50"/>
                </a:buClr>
              </a:pPr>
              <a:r>
                <a:rPr lang="en-US" sz="1100">
                  <a:solidFill>
                    <a:schemeClr val="tx1"/>
                  </a:solidFill>
                  <a:latin typeface="+mj-lt"/>
                </a:rPr>
                <a:t>Moving to production is assisted with fast serving solutions that support various use cases, from multi-model serving to GPU-support.</a:t>
              </a:r>
            </a:p>
          </p:txBody>
        </p:sp>
        <p:sp>
          <p:nvSpPr>
            <p:cNvPr id="184" name="box_header">
              <a:extLst>
                <a:ext uri="{FF2B5EF4-FFF2-40B4-BE49-F238E27FC236}">
                  <a16:creationId xmlns:a16="http://schemas.microsoft.com/office/drawing/2014/main" id="{24E41F92-9E56-442F-9CE5-69EB732973D5}"/>
                </a:ext>
              </a:extLst>
            </p:cNvPr>
            <p:cNvSpPr/>
            <p:nvPr>
              <p:custDataLst>
                <p:tags r:id="rId14"/>
              </p:custDataLst>
            </p:nvPr>
          </p:nvSpPr>
          <p:spPr bwMode="gray">
            <a:xfrm>
              <a:off x="3512819" y="2527299"/>
              <a:ext cx="2880362" cy="854548"/>
            </a:xfrm>
            <a:custGeom>
              <a:avLst/>
              <a:gdLst>
                <a:gd name="connsiteX0" fmla="*/ 0 w 2880362"/>
                <a:gd name="connsiteY0" fmla="*/ 0 h 396049"/>
                <a:gd name="connsiteX1" fmla="*/ 2880362 w 2880362"/>
                <a:gd name="connsiteY1" fmla="*/ 0 h 396049"/>
                <a:gd name="connsiteX2" fmla="*/ 2880362 w 2880362"/>
                <a:gd name="connsiteY2" fmla="*/ 288036 h 396049"/>
                <a:gd name="connsiteX3" fmla="*/ 1489116 w 2880362"/>
                <a:gd name="connsiteY3" fmla="*/ 288036 h 396049"/>
                <a:gd name="connsiteX4" fmla="*/ 1440181 w 2880362"/>
                <a:gd name="connsiteY4" fmla="*/ 396049 h 396049"/>
                <a:gd name="connsiteX5" fmla="*/ 1332167 w 2880362"/>
                <a:gd name="connsiteY5" fmla="*/ 288036 h 396049"/>
                <a:gd name="connsiteX6" fmla="*/ 0 w 2880362"/>
                <a:gd name="connsiteY6" fmla="*/ 288036 h 396049"/>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32167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489116 w 2880362"/>
                <a:gd name="connsiteY3" fmla="*/ 288036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396051"/>
                <a:gd name="connsiteX1" fmla="*/ 2880362 w 2880362"/>
                <a:gd name="connsiteY1" fmla="*/ 0 h 396051"/>
                <a:gd name="connsiteX2" fmla="*/ 2880362 w 2880362"/>
                <a:gd name="connsiteY2" fmla="*/ 288036 h 396051"/>
                <a:gd name="connsiteX3" fmla="*/ 1555060 w 2880362"/>
                <a:gd name="connsiteY3" fmla="*/ 288037 h 396051"/>
                <a:gd name="connsiteX4" fmla="*/ 1440181 w 2880362"/>
                <a:gd name="connsiteY4" fmla="*/ 396051 h 396051"/>
                <a:gd name="connsiteX5" fmla="*/ 1391246 w 2880362"/>
                <a:gd name="connsiteY5" fmla="*/ 288036 h 396051"/>
                <a:gd name="connsiteX6" fmla="*/ 0 w 2880362"/>
                <a:gd name="connsiteY6" fmla="*/ 288036 h 396051"/>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91246 w 2880362"/>
                <a:gd name="connsiteY5" fmla="*/ 288036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55060 w 2880362"/>
                <a:gd name="connsiteY3" fmla="*/ 288037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47913"/>
                <a:gd name="connsiteX1" fmla="*/ 2880362 w 2880362"/>
                <a:gd name="connsiteY1" fmla="*/ 0 h 447913"/>
                <a:gd name="connsiteX2" fmla="*/ 2880362 w 2880362"/>
                <a:gd name="connsiteY2" fmla="*/ 288036 h 447913"/>
                <a:gd name="connsiteX3" fmla="*/ 1565003 w 2880362"/>
                <a:gd name="connsiteY3" fmla="*/ 288035 h 447913"/>
                <a:gd name="connsiteX4" fmla="*/ 1440180 w 2880362"/>
                <a:gd name="connsiteY4" fmla="*/ 447913 h 447913"/>
                <a:gd name="connsiteX5" fmla="*/ 1325302 w 2880362"/>
                <a:gd name="connsiteY5" fmla="*/ 288037 h 447913"/>
                <a:gd name="connsiteX6" fmla="*/ 0 w 2880362"/>
                <a:gd name="connsiteY6" fmla="*/ 288036 h 447913"/>
                <a:gd name="connsiteX0" fmla="*/ 0 w 2880362"/>
                <a:gd name="connsiteY0" fmla="*/ 0 h 458051"/>
                <a:gd name="connsiteX1" fmla="*/ 2880362 w 2880362"/>
                <a:gd name="connsiteY1" fmla="*/ 0 h 458051"/>
                <a:gd name="connsiteX2" fmla="*/ 2880362 w 2880362"/>
                <a:gd name="connsiteY2" fmla="*/ 288036 h 458051"/>
                <a:gd name="connsiteX3" fmla="*/ 1565003 w 2880362"/>
                <a:gd name="connsiteY3" fmla="*/ 288035 h 458051"/>
                <a:gd name="connsiteX4" fmla="*/ 1440181 w 2880362"/>
                <a:gd name="connsiteY4" fmla="*/ 458051 h 458051"/>
                <a:gd name="connsiteX5" fmla="*/ 1325302 w 2880362"/>
                <a:gd name="connsiteY5" fmla="*/ 288037 h 458051"/>
                <a:gd name="connsiteX6" fmla="*/ 0 w 2880362"/>
                <a:gd name="connsiteY6" fmla="*/ 288036 h 458051"/>
                <a:gd name="connsiteX0" fmla="*/ 0 w 2880362"/>
                <a:gd name="connsiteY0" fmla="*/ 0 h 458051"/>
                <a:gd name="connsiteX1" fmla="*/ 2880362 w 2880362"/>
                <a:gd name="connsiteY1" fmla="*/ 0 h 458051"/>
                <a:gd name="connsiteX2" fmla="*/ 2880362 w 2880362"/>
                <a:gd name="connsiteY2" fmla="*/ 288036 h 458051"/>
                <a:gd name="connsiteX3" fmla="*/ 1565003 w 2880362"/>
                <a:gd name="connsiteY3" fmla="*/ 288035 h 458051"/>
                <a:gd name="connsiteX4" fmla="*/ 1440181 w 2880362"/>
                <a:gd name="connsiteY4" fmla="*/ 458051 h 458051"/>
                <a:gd name="connsiteX5" fmla="*/ 1315360 w 2880362"/>
                <a:gd name="connsiteY5" fmla="*/ 288035 h 458051"/>
                <a:gd name="connsiteX6" fmla="*/ 0 w 2880362"/>
                <a:gd name="connsiteY6" fmla="*/ 288036 h 458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62" h="458051">
                  <a:moveTo>
                    <a:pt x="0" y="0"/>
                  </a:moveTo>
                  <a:lnTo>
                    <a:pt x="2880362" y="0"/>
                  </a:lnTo>
                  <a:lnTo>
                    <a:pt x="2880362" y="288036"/>
                  </a:lnTo>
                  <a:lnTo>
                    <a:pt x="1565003" y="288035"/>
                  </a:lnTo>
                  <a:lnTo>
                    <a:pt x="1440181" y="458051"/>
                  </a:lnTo>
                  <a:lnTo>
                    <a:pt x="1315360" y="288035"/>
                  </a:lnTo>
                  <a:lnTo>
                    <a:pt x="0" y="288036"/>
                  </a:lnTo>
                  <a:close/>
                </a:path>
              </a:pathLst>
            </a:custGeom>
            <a:solidFill>
              <a:srgbClr val="EFEEEB"/>
            </a:solidFill>
            <a:ln w="9525">
              <a:solidFill>
                <a:srgbClr val="EFEEE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de-DE" sz="1000">
                <a:solidFill>
                  <a:srgbClr val="003C50"/>
                </a:solidFill>
                <a:latin typeface="Roboto" panose="02000000000000000000" pitchFamily="2" charset="0"/>
              </a:endParaRPr>
            </a:p>
          </p:txBody>
        </p:sp>
        <p:sp>
          <p:nvSpPr>
            <p:cNvPr id="185" name="box_header_text">
              <a:extLst>
                <a:ext uri="{FF2B5EF4-FFF2-40B4-BE49-F238E27FC236}">
                  <a16:creationId xmlns:a16="http://schemas.microsoft.com/office/drawing/2014/main" id="{4621232F-9B75-4F3A-9D76-601F763CC78B}"/>
                </a:ext>
              </a:extLst>
            </p:cNvPr>
            <p:cNvSpPr/>
            <p:nvPr>
              <p:custDataLst>
                <p:tags r:id="rId15"/>
              </p:custDataLst>
            </p:nvPr>
          </p:nvSpPr>
          <p:spPr bwMode="gray">
            <a:xfrm>
              <a:off x="3512819" y="2527299"/>
              <a:ext cx="2880361" cy="588328"/>
            </a:xfrm>
            <a:prstGeom prst="rect">
              <a:avLst/>
            </a:prstGeom>
            <a:noFill/>
            <a:ln w="9525" cap="flat" cmpd="sng" algn="ctr">
              <a:noFill/>
              <a:prstDash val="solid"/>
            </a:ln>
            <a:effectLst/>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r>
                <a:rPr lang="de-DE" sz="1000" err="1">
                  <a:solidFill>
                    <a:srgbClr val="003C50"/>
                  </a:solidFill>
                  <a:latin typeface="Roboto" panose="02000000000000000000" pitchFamily="2" charset="0"/>
                </a:rPr>
                <a:t>Serve</a:t>
              </a:r>
              <a:endParaRPr lang="de-DE" sz="1000">
                <a:solidFill>
                  <a:srgbClr val="003C50"/>
                </a:solidFill>
                <a:latin typeface="Roboto" panose="02000000000000000000" pitchFamily="2" charset="0"/>
              </a:endParaRPr>
            </a:p>
          </p:txBody>
        </p:sp>
      </p:grpSp>
    </p:spTree>
    <p:extLst>
      <p:ext uri="{BB962C8B-B14F-4D97-AF65-F5344CB8AC3E}">
        <p14:creationId xmlns:p14="http://schemas.microsoft.com/office/powerpoint/2010/main" val="18492241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STERSTYLE" val="d-fine"/>
  <p:tag name="MASTERSIZE" val="A4"/>
  <p:tag name="DISCLAIMER" val="This presentation utilizes Google Fonts - for licensing details, please cf. http://www.apache.org/licenses/LICENSE-2.0."/>
  <p:tag name="THINKCELLUNDODONOTDELETE" val="0"/>
  <p:tag name="ROMAN_USED" val="false"/>
  <p:tag name="PREVIOUS_SLIDE_RATIO" val="16:9_big"/>
  <p:tag name="SLIDE_RATIO" val="original"/>
  <p:tag name="MASTERVERSION" val="2.7"/>
  <p:tag name="MASTERLAYOUT" val="short_title"/>
  <p:tag name="MASTERCOLOR" val="activating_colors"/>
  <p:tag name="MASTERFINISHLAYOUT" val="original_offices_layout"/>
  <p:tag name="MASTERLANGUAGE" val="English"/>
  <p:tag name="NUMBER_OF_ALL_SLIDES" val="1"/>
  <p:tag name="COPYRIGHT" val="© 2024 d-fine"/>
  <p:tag name="MASTEROFFICE" val="London"/>
</p:tagLst>
</file>

<file path=ppt/tags/tag10.xml><?xml version="1.0" encoding="utf-8"?>
<p:tagLst xmlns:a="http://schemas.openxmlformats.org/drawingml/2006/main" xmlns:r="http://schemas.openxmlformats.org/officeDocument/2006/relationships" xmlns:p="http://schemas.openxmlformats.org/presentationml/2006/main">
  <p:tag name="HEADER_LINE_ICON_BOX" val="true"/>
</p:tagLst>
</file>

<file path=ppt/tags/tag100.xml><?xml version="1.0" encoding="utf-8"?>
<p:tagLst xmlns:a="http://schemas.openxmlformats.org/drawingml/2006/main" xmlns:r="http://schemas.openxmlformats.org/officeDocument/2006/relationships" xmlns:p="http://schemas.openxmlformats.org/presentationml/2006/main">
  <p:tag name="QUAD_ICON" val="true"/>
</p:tagLst>
</file>

<file path=ppt/tags/tag101.xml><?xml version="1.0" encoding="utf-8"?>
<p:tagLst xmlns:a="http://schemas.openxmlformats.org/drawingml/2006/main" xmlns:r="http://schemas.openxmlformats.org/officeDocument/2006/relationships" xmlns:p="http://schemas.openxmlformats.org/presentationml/2006/main">
  <p:tag name="ICON_BOX" val="true"/>
</p:tagLst>
</file>

<file path=ppt/tags/tag102.xml><?xml version="1.0" encoding="utf-8"?>
<p:tagLst xmlns:a="http://schemas.openxmlformats.org/drawingml/2006/main" xmlns:r="http://schemas.openxmlformats.org/officeDocument/2006/relationships" xmlns:p="http://schemas.openxmlformats.org/presentationml/2006/main">
  <p:tag name="ICON_BOX" val="true"/>
</p:tagLst>
</file>

<file path=ppt/tags/tag103.xml><?xml version="1.0" encoding="utf-8"?>
<p:tagLst xmlns:a="http://schemas.openxmlformats.org/drawingml/2006/main" xmlns:r="http://schemas.openxmlformats.org/officeDocument/2006/relationships" xmlns:p="http://schemas.openxmlformats.org/presentationml/2006/main">
  <p:tag name="ICON_BOX" val="true"/>
</p:tagLst>
</file>

<file path=ppt/tags/tag104.xml><?xml version="1.0" encoding="utf-8"?>
<p:tagLst xmlns:a="http://schemas.openxmlformats.org/drawingml/2006/main" xmlns:r="http://schemas.openxmlformats.org/officeDocument/2006/relationships" xmlns:p="http://schemas.openxmlformats.org/presentationml/2006/main">
  <p:tag name="ICON_BOX" val="true"/>
</p:tagLst>
</file>

<file path=ppt/tags/tag105.xml><?xml version="1.0" encoding="utf-8"?>
<p:tagLst xmlns:a="http://schemas.openxmlformats.org/drawingml/2006/main" xmlns:r="http://schemas.openxmlformats.org/officeDocument/2006/relationships" xmlns:p="http://schemas.openxmlformats.org/presentationml/2006/main">
  <p:tag name="ICON_BOX" val="true"/>
</p:tagLst>
</file>

<file path=ppt/tags/tag106.xml><?xml version="1.0" encoding="utf-8"?>
<p:tagLst xmlns:a="http://schemas.openxmlformats.org/drawingml/2006/main" xmlns:r="http://schemas.openxmlformats.org/officeDocument/2006/relationships" xmlns:p="http://schemas.openxmlformats.org/presentationml/2006/main">
  <p:tag name="ICON" val="true"/>
  <p:tag name="ICONFILENAME" val="link.emf"/>
  <p:tag name="ICONTYPE" val="plain"/>
  <p:tag name="ICONCOLLECTION" val="i_collection"/>
</p:tagLst>
</file>

<file path=ppt/tags/tag107.xml><?xml version="1.0" encoding="utf-8"?>
<p:tagLst xmlns:a="http://schemas.openxmlformats.org/drawingml/2006/main" xmlns:r="http://schemas.openxmlformats.org/officeDocument/2006/relationships" xmlns:p="http://schemas.openxmlformats.org/presentationml/2006/main">
  <p:tag name="THM_STYLE" val="0"/>
</p:tagLst>
</file>

<file path=ppt/tags/tag108.xml><?xml version="1.0" encoding="utf-8"?>
<p:tagLst xmlns:a="http://schemas.openxmlformats.org/drawingml/2006/main" xmlns:r="http://schemas.openxmlformats.org/officeDocument/2006/relationships" xmlns:p="http://schemas.openxmlformats.org/presentationml/2006/main">
  <p:tag name="HEADER_BOX" val="true"/>
</p:tagLst>
</file>

<file path=ppt/tags/tag109.xml><?xml version="1.0" encoding="utf-8"?>
<p:tagLst xmlns:a="http://schemas.openxmlformats.org/drawingml/2006/main" xmlns:r="http://schemas.openxmlformats.org/officeDocument/2006/relationships" xmlns:p="http://schemas.openxmlformats.org/presentationml/2006/main">
  <p:tag name="HEADER_BOX" val="true"/>
</p:tagLst>
</file>

<file path=ppt/tags/tag11.xml><?xml version="1.0" encoding="utf-8"?>
<p:tagLst xmlns:a="http://schemas.openxmlformats.org/drawingml/2006/main" xmlns:r="http://schemas.openxmlformats.org/officeDocument/2006/relationships" xmlns:p="http://schemas.openxmlformats.org/presentationml/2006/main">
  <p:tag name="QUAD_ICON" val="true"/>
</p:tagLst>
</file>

<file path=ppt/tags/tag110.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111.xml><?xml version="1.0" encoding="utf-8"?>
<p:tagLst xmlns:a="http://schemas.openxmlformats.org/drawingml/2006/main" xmlns:r="http://schemas.openxmlformats.org/officeDocument/2006/relationships" xmlns:p="http://schemas.openxmlformats.org/presentationml/2006/main">
  <p:tag name="HEADERBOX" val="vertical"/>
</p:tagLst>
</file>

<file path=ppt/tags/tag112.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113.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114.xml><?xml version="1.0" encoding="utf-8"?>
<p:tagLst xmlns:a="http://schemas.openxmlformats.org/drawingml/2006/main" xmlns:r="http://schemas.openxmlformats.org/officeDocument/2006/relationships" xmlns:p="http://schemas.openxmlformats.org/presentationml/2006/main">
  <p:tag name="HEADERBOX" val="vertical"/>
</p:tagLst>
</file>

<file path=ppt/tags/tag115.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116.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17.xml><?xml version="1.0" encoding="utf-8"?>
<p:tagLst xmlns:a="http://schemas.openxmlformats.org/drawingml/2006/main" xmlns:r="http://schemas.openxmlformats.org/officeDocument/2006/relationships" xmlns:p="http://schemas.openxmlformats.org/presentationml/2006/main">
  <p:tag name="QUAD_ICON" val="true"/>
</p:tagLst>
</file>

<file path=ppt/tags/tag118.xml><?xml version="1.0" encoding="utf-8"?>
<p:tagLst xmlns:a="http://schemas.openxmlformats.org/drawingml/2006/main" xmlns:r="http://schemas.openxmlformats.org/officeDocument/2006/relationships" xmlns:p="http://schemas.openxmlformats.org/presentationml/2006/main">
  <p:tag name="ICON" val="true"/>
  <p:tag name="ICONFILENAME" val="client_network.emf"/>
  <p:tag name="ICONTYPE" val="plain"/>
  <p:tag name="ICONCOLLECTION" val="i_collection"/>
</p:tagLst>
</file>

<file path=ppt/tags/tag119.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2.xml><?xml version="1.0" encoding="utf-8"?>
<p:tagLst xmlns:a="http://schemas.openxmlformats.org/drawingml/2006/main" xmlns:r="http://schemas.openxmlformats.org/officeDocument/2006/relationships" xmlns:p="http://schemas.openxmlformats.org/presentationml/2006/main">
  <p:tag name="ICON" val="true"/>
</p:tagLst>
</file>

<file path=ppt/tags/tag120.xml><?xml version="1.0" encoding="utf-8"?>
<p:tagLst xmlns:a="http://schemas.openxmlformats.org/drawingml/2006/main" xmlns:r="http://schemas.openxmlformats.org/officeDocument/2006/relationships" xmlns:p="http://schemas.openxmlformats.org/presentationml/2006/main">
  <p:tag name="ICON" val="true"/>
</p:tagLst>
</file>

<file path=ppt/tags/tag121.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22.xml><?xml version="1.0" encoding="utf-8"?>
<p:tagLst xmlns:a="http://schemas.openxmlformats.org/drawingml/2006/main" xmlns:r="http://schemas.openxmlformats.org/officeDocument/2006/relationships" xmlns:p="http://schemas.openxmlformats.org/presentationml/2006/main">
  <p:tag name="QUAD_ICON" val="true"/>
</p:tagLst>
</file>

<file path=ppt/tags/tag123.xml><?xml version="1.0" encoding="utf-8"?>
<p:tagLst xmlns:a="http://schemas.openxmlformats.org/drawingml/2006/main" xmlns:r="http://schemas.openxmlformats.org/officeDocument/2006/relationships" xmlns:p="http://schemas.openxmlformats.org/presentationml/2006/main">
  <p:tag name="ICON" val="true"/>
  <p:tag name="ICONFILENAME" val="graph_connection_directed.emf"/>
  <p:tag name="ICONTYPE" val="plain"/>
  <p:tag name="ICONCOLLECTION" val="i_collection"/>
</p:tagLst>
</file>

<file path=ppt/tags/tag124.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25.xml><?xml version="1.0" encoding="utf-8"?>
<p:tagLst xmlns:a="http://schemas.openxmlformats.org/drawingml/2006/main" xmlns:r="http://schemas.openxmlformats.org/officeDocument/2006/relationships" xmlns:p="http://schemas.openxmlformats.org/presentationml/2006/main">
  <p:tag name="ICON" val="true"/>
</p:tagLst>
</file>

<file path=ppt/tags/tag126.xml><?xml version="1.0" encoding="utf-8"?>
<p:tagLst xmlns:a="http://schemas.openxmlformats.org/drawingml/2006/main" xmlns:r="http://schemas.openxmlformats.org/officeDocument/2006/relationships" xmlns:p="http://schemas.openxmlformats.org/presentationml/2006/main">
  <p:tag name="ICON_BOX" val="true"/>
</p:tagLst>
</file>

<file path=ppt/tags/tag127.xml><?xml version="1.0" encoding="utf-8"?>
<p:tagLst xmlns:a="http://schemas.openxmlformats.org/drawingml/2006/main" xmlns:r="http://schemas.openxmlformats.org/officeDocument/2006/relationships" xmlns:p="http://schemas.openxmlformats.org/presentationml/2006/main">
  <p:tag name="ICON" val="true"/>
  <p:tag name="ICONFILENAME" val="gearwheels.emf"/>
  <p:tag name="ICONTYPE" val="plain"/>
  <p:tag name="ICONCOLLECTION" val="i_collection"/>
</p:tagLst>
</file>

<file path=ppt/tags/tag128.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29.xml><?xml version="1.0" encoding="utf-8"?>
<p:tagLst xmlns:a="http://schemas.openxmlformats.org/drawingml/2006/main" xmlns:r="http://schemas.openxmlformats.org/officeDocument/2006/relationships" xmlns:p="http://schemas.openxmlformats.org/presentationml/2006/main">
  <p:tag name="ICON" val="true"/>
</p:tagLst>
</file>

<file path=ppt/tags/tag13.xml><?xml version="1.0" encoding="utf-8"?>
<p:tagLst xmlns:a="http://schemas.openxmlformats.org/drawingml/2006/main" xmlns:r="http://schemas.openxmlformats.org/officeDocument/2006/relationships" xmlns:p="http://schemas.openxmlformats.org/presentationml/2006/main">
  <p:tag name="ICON_BOX" val="true"/>
</p:tagLst>
</file>

<file path=ppt/tags/tag130.xml><?xml version="1.0" encoding="utf-8"?>
<p:tagLst xmlns:a="http://schemas.openxmlformats.org/drawingml/2006/main" xmlns:r="http://schemas.openxmlformats.org/officeDocument/2006/relationships" xmlns:p="http://schemas.openxmlformats.org/presentationml/2006/main">
  <p:tag name="ICON" val="true"/>
</p:tagLst>
</file>

<file path=ppt/tags/tag131.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32.xml><?xml version="1.0" encoding="utf-8"?>
<p:tagLst xmlns:a="http://schemas.openxmlformats.org/drawingml/2006/main" xmlns:r="http://schemas.openxmlformats.org/officeDocument/2006/relationships" xmlns:p="http://schemas.openxmlformats.org/presentationml/2006/main">
  <p:tag name="QUAD_ICON" val="true"/>
</p:tagLst>
</file>

<file path=ppt/tags/tag133.xml><?xml version="1.0" encoding="utf-8"?>
<p:tagLst xmlns:a="http://schemas.openxmlformats.org/drawingml/2006/main" xmlns:r="http://schemas.openxmlformats.org/officeDocument/2006/relationships" xmlns:p="http://schemas.openxmlformats.org/presentationml/2006/main">
  <p:tag name="ICON_BOX" val="true"/>
</p:tagLst>
</file>

<file path=ppt/tags/tag134.xml><?xml version="1.0" encoding="utf-8"?>
<p:tagLst xmlns:a="http://schemas.openxmlformats.org/drawingml/2006/main" xmlns:r="http://schemas.openxmlformats.org/officeDocument/2006/relationships" xmlns:p="http://schemas.openxmlformats.org/presentationml/2006/main">
  <p:tag name="ICON" val="true"/>
  <p:tag name="ICONFILENAME" val="chart_candlestick.emf"/>
  <p:tag name="ICONTYPE" val="plain"/>
  <p:tag name="ICONCOLLECTION" val="i_collection"/>
</p:tagLst>
</file>

<file path=ppt/tags/tag135.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36.xml><?xml version="1.0" encoding="utf-8"?>
<p:tagLst xmlns:a="http://schemas.openxmlformats.org/drawingml/2006/main" xmlns:r="http://schemas.openxmlformats.org/officeDocument/2006/relationships" xmlns:p="http://schemas.openxmlformats.org/presentationml/2006/main">
  <p:tag name="ICON" val="true"/>
</p:tagLst>
</file>

<file path=ppt/tags/tag137.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38.xml><?xml version="1.0" encoding="utf-8"?>
<p:tagLst xmlns:a="http://schemas.openxmlformats.org/drawingml/2006/main" xmlns:r="http://schemas.openxmlformats.org/officeDocument/2006/relationships" xmlns:p="http://schemas.openxmlformats.org/presentationml/2006/main">
  <p:tag name="QUAD_ICON" val="true"/>
</p:tagLst>
</file>

<file path=ppt/tags/tag139.xml><?xml version="1.0" encoding="utf-8"?>
<p:tagLst xmlns:a="http://schemas.openxmlformats.org/drawingml/2006/main" xmlns:r="http://schemas.openxmlformats.org/officeDocument/2006/relationships" xmlns:p="http://schemas.openxmlformats.org/presentationml/2006/main">
  <p:tag name="ICON_BOX" val="true"/>
</p:tagLst>
</file>

<file path=ppt/tags/tag14.xml><?xml version="1.0" encoding="utf-8"?>
<p:tagLst xmlns:a="http://schemas.openxmlformats.org/drawingml/2006/main" xmlns:r="http://schemas.openxmlformats.org/officeDocument/2006/relationships" xmlns:p="http://schemas.openxmlformats.org/presentationml/2006/main">
  <p:tag name="TEXT_BOX_ICON_BOX" val="true"/>
</p:tagLst>
</file>

<file path=ppt/tags/tag140.xml><?xml version="1.0" encoding="utf-8"?>
<p:tagLst xmlns:a="http://schemas.openxmlformats.org/drawingml/2006/main" xmlns:r="http://schemas.openxmlformats.org/officeDocument/2006/relationships" xmlns:p="http://schemas.openxmlformats.org/presentationml/2006/main">
  <p:tag name="ICON" val="true"/>
  <p:tag name="ICONFILENAME" val="gearwheels.emf"/>
  <p:tag name="ICONTYPE" val="plain"/>
  <p:tag name="ICONCOLLECTION" val="i_collection"/>
</p:tagLst>
</file>

<file path=ppt/tags/tag141.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42.xml><?xml version="1.0" encoding="utf-8"?>
<p:tagLst xmlns:a="http://schemas.openxmlformats.org/drawingml/2006/main" xmlns:r="http://schemas.openxmlformats.org/officeDocument/2006/relationships" xmlns:p="http://schemas.openxmlformats.org/presentationml/2006/main">
  <p:tag name="ICON" val="true"/>
</p:tagLst>
</file>

<file path=ppt/tags/tag143.xml><?xml version="1.0" encoding="utf-8"?>
<p:tagLst xmlns:a="http://schemas.openxmlformats.org/drawingml/2006/main" xmlns:r="http://schemas.openxmlformats.org/officeDocument/2006/relationships" xmlns:p="http://schemas.openxmlformats.org/presentationml/2006/main">
  <p:tag name="ICON" val="true"/>
</p:tagLst>
</file>

<file path=ppt/tags/tag144.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45.xml><?xml version="1.0" encoding="utf-8"?>
<p:tagLst xmlns:a="http://schemas.openxmlformats.org/drawingml/2006/main" xmlns:r="http://schemas.openxmlformats.org/officeDocument/2006/relationships" xmlns:p="http://schemas.openxmlformats.org/presentationml/2006/main">
  <p:tag name="QUAD_ICON" val="true"/>
</p:tagLst>
</file>

<file path=ppt/tags/tag146.xml><?xml version="1.0" encoding="utf-8"?>
<p:tagLst xmlns:a="http://schemas.openxmlformats.org/drawingml/2006/main" xmlns:r="http://schemas.openxmlformats.org/officeDocument/2006/relationships" xmlns:p="http://schemas.openxmlformats.org/presentationml/2006/main">
  <p:tag name="ICON_BOX" val="true"/>
</p:tagLst>
</file>

<file path=ppt/tags/tag147.xml><?xml version="1.0" encoding="utf-8"?>
<p:tagLst xmlns:a="http://schemas.openxmlformats.org/drawingml/2006/main" xmlns:r="http://schemas.openxmlformats.org/officeDocument/2006/relationships" xmlns:p="http://schemas.openxmlformats.org/presentationml/2006/main">
  <p:tag name="ICON" val="true"/>
  <p:tag name="ICONFILENAME" val="presentation2.emf"/>
  <p:tag name="ICONTYPE" val="plain"/>
  <p:tag name="ICONCOLLECTION" val="i_collection"/>
</p:tagLst>
</file>

<file path=ppt/tags/tag148.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49.xml><?xml version="1.0" encoding="utf-8"?>
<p:tagLst xmlns:a="http://schemas.openxmlformats.org/drawingml/2006/main" xmlns:r="http://schemas.openxmlformats.org/officeDocument/2006/relationships" xmlns:p="http://schemas.openxmlformats.org/presentationml/2006/main">
  <p:tag name="ICON" val="true"/>
</p:tagLst>
</file>

<file path=ppt/tags/tag15.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50.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51.xml><?xml version="1.0" encoding="utf-8"?>
<p:tagLst xmlns:a="http://schemas.openxmlformats.org/drawingml/2006/main" xmlns:r="http://schemas.openxmlformats.org/officeDocument/2006/relationships" xmlns:p="http://schemas.openxmlformats.org/presentationml/2006/main">
  <p:tag name="QUAD_ICON" val="true"/>
</p:tagLst>
</file>

<file path=ppt/tags/tag152.xml><?xml version="1.0" encoding="utf-8"?>
<p:tagLst xmlns:a="http://schemas.openxmlformats.org/drawingml/2006/main" xmlns:r="http://schemas.openxmlformats.org/officeDocument/2006/relationships" xmlns:p="http://schemas.openxmlformats.org/presentationml/2006/main">
  <p:tag name="ICON_BOX" val="true"/>
</p:tagLst>
</file>

<file path=ppt/tags/tag153.xml><?xml version="1.0" encoding="utf-8"?>
<p:tagLst xmlns:a="http://schemas.openxmlformats.org/drawingml/2006/main" xmlns:r="http://schemas.openxmlformats.org/officeDocument/2006/relationships" xmlns:p="http://schemas.openxmlformats.org/presentationml/2006/main">
  <p:tag name="ICON" val="true"/>
  <p:tag name="ICONFILENAME" val="data_table.emf"/>
  <p:tag name="ICONTYPE" val="plain"/>
  <p:tag name="ICONCOLLECTION" val="i_collection"/>
</p:tagLst>
</file>

<file path=ppt/tags/tag154.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55.xml><?xml version="1.0" encoding="utf-8"?>
<p:tagLst xmlns:a="http://schemas.openxmlformats.org/drawingml/2006/main" xmlns:r="http://schemas.openxmlformats.org/officeDocument/2006/relationships" xmlns:p="http://schemas.openxmlformats.org/presentationml/2006/main">
  <p:tag name="ICON" val="true"/>
</p:tagLst>
</file>

<file path=ppt/tags/tag156.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57.xml><?xml version="1.0" encoding="utf-8"?>
<p:tagLst xmlns:a="http://schemas.openxmlformats.org/drawingml/2006/main" xmlns:r="http://schemas.openxmlformats.org/officeDocument/2006/relationships" xmlns:p="http://schemas.openxmlformats.org/presentationml/2006/main">
  <p:tag name="QUAD_ICON" val="true"/>
</p:tagLst>
</file>

<file path=ppt/tags/tag158.xml><?xml version="1.0" encoding="utf-8"?>
<p:tagLst xmlns:a="http://schemas.openxmlformats.org/drawingml/2006/main" xmlns:r="http://schemas.openxmlformats.org/officeDocument/2006/relationships" xmlns:p="http://schemas.openxmlformats.org/presentationml/2006/main">
  <p:tag name="ICON_BOX" val="true"/>
</p:tagLst>
</file>

<file path=ppt/tags/tag159.xml><?xml version="1.0" encoding="utf-8"?>
<p:tagLst xmlns:a="http://schemas.openxmlformats.org/drawingml/2006/main" xmlns:r="http://schemas.openxmlformats.org/officeDocument/2006/relationships" xmlns:p="http://schemas.openxmlformats.org/presentationml/2006/main">
  <p:tag name="ICON" val="true"/>
  <p:tag name="ICONFILENAME" val="graph.emf"/>
  <p:tag name="ICONTYPE" val="plain"/>
  <p:tag name="ICONCOLLECTION" val="i_collection"/>
</p:tagLst>
</file>

<file path=ppt/tags/tag16.xml><?xml version="1.0" encoding="utf-8"?>
<p:tagLst xmlns:a="http://schemas.openxmlformats.org/drawingml/2006/main" xmlns:r="http://schemas.openxmlformats.org/officeDocument/2006/relationships" xmlns:p="http://schemas.openxmlformats.org/presentationml/2006/main">
  <p:tag name="HEADER_LINE_ICON_BOX" val="true"/>
</p:tagLst>
</file>

<file path=ppt/tags/tag160.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61.xml><?xml version="1.0" encoding="utf-8"?>
<p:tagLst xmlns:a="http://schemas.openxmlformats.org/drawingml/2006/main" xmlns:r="http://schemas.openxmlformats.org/officeDocument/2006/relationships" xmlns:p="http://schemas.openxmlformats.org/presentationml/2006/main">
  <p:tag name="ICON" val="true"/>
</p:tagLst>
</file>

<file path=ppt/tags/tag162.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63.xml><?xml version="1.0" encoding="utf-8"?>
<p:tagLst xmlns:a="http://schemas.openxmlformats.org/drawingml/2006/main" xmlns:r="http://schemas.openxmlformats.org/officeDocument/2006/relationships" xmlns:p="http://schemas.openxmlformats.org/presentationml/2006/main">
  <p:tag name="QUAD_ICON" val="true"/>
</p:tagLst>
</file>

<file path=ppt/tags/tag164.xml><?xml version="1.0" encoding="utf-8"?>
<p:tagLst xmlns:a="http://schemas.openxmlformats.org/drawingml/2006/main" xmlns:r="http://schemas.openxmlformats.org/officeDocument/2006/relationships" xmlns:p="http://schemas.openxmlformats.org/presentationml/2006/main">
  <p:tag name="ICON" val="true"/>
  <p:tag name="ICONFILENAME" val="data_copy.emf"/>
  <p:tag name="ICONTYPE" val="plain"/>
  <p:tag name="ICONCOLLECTION" val="i_collection"/>
</p:tagLst>
</file>

<file path=ppt/tags/tag165.xml><?xml version="1.0" encoding="utf-8"?>
<p:tagLst xmlns:a="http://schemas.openxmlformats.org/drawingml/2006/main" xmlns:r="http://schemas.openxmlformats.org/officeDocument/2006/relationships" xmlns:p="http://schemas.openxmlformats.org/presentationml/2006/main">
  <p:tag name="THM_STYLE" val="0"/>
</p:tagLst>
</file>

<file path=ppt/tags/tag166.xml><?xml version="1.0" encoding="utf-8"?>
<p:tagLst xmlns:a="http://schemas.openxmlformats.org/drawingml/2006/main" xmlns:r="http://schemas.openxmlformats.org/officeDocument/2006/relationships" xmlns:p="http://schemas.openxmlformats.org/presentationml/2006/main">
  <p:tag name="ICON_BOX" val="true"/>
</p:tagLst>
</file>

<file path=ppt/tags/tag167.xml><?xml version="1.0" encoding="utf-8"?>
<p:tagLst xmlns:a="http://schemas.openxmlformats.org/drawingml/2006/main" xmlns:r="http://schemas.openxmlformats.org/officeDocument/2006/relationships" xmlns:p="http://schemas.openxmlformats.org/presentationml/2006/main">
  <p:tag name="ICON_BOX" val="true"/>
</p:tagLst>
</file>

<file path=ppt/tags/tag168.xml><?xml version="1.0" encoding="utf-8"?>
<p:tagLst xmlns:a="http://schemas.openxmlformats.org/drawingml/2006/main" xmlns:r="http://schemas.openxmlformats.org/officeDocument/2006/relationships" xmlns:p="http://schemas.openxmlformats.org/presentationml/2006/main">
  <p:tag name="ICON_BOX" val="true"/>
</p:tagLst>
</file>

<file path=ppt/tags/tag169.xml><?xml version="1.0" encoding="utf-8"?>
<p:tagLst xmlns:a="http://schemas.openxmlformats.org/drawingml/2006/main" xmlns:r="http://schemas.openxmlformats.org/officeDocument/2006/relationships" xmlns:p="http://schemas.openxmlformats.org/presentationml/2006/main">
  <p:tag name="ICON_BOX" val="true"/>
</p:tagLst>
</file>

<file path=ppt/tags/tag17.xml><?xml version="1.0" encoding="utf-8"?>
<p:tagLst xmlns:a="http://schemas.openxmlformats.org/drawingml/2006/main" xmlns:r="http://schemas.openxmlformats.org/officeDocument/2006/relationships" xmlns:p="http://schemas.openxmlformats.org/presentationml/2006/main">
  <p:tag name="QUAD_ICON" val="true"/>
</p:tagLst>
</file>

<file path=ppt/tags/tag170.xml><?xml version="1.0" encoding="utf-8"?>
<p:tagLst xmlns:a="http://schemas.openxmlformats.org/drawingml/2006/main" xmlns:r="http://schemas.openxmlformats.org/officeDocument/2006/relationships" xmlns:p="http://schemas.openxmlformats.org/presentationml/2006/main">
  <p:tag name="ICON_BOX" val="true"/>
</p:tagLst>
</file>

<file path=ppt/tags/tag171.xml><?xml version="1.0" encoding="utf-8"?>
<p:tagLst xmlns:a="http://schemas.openxmlformats.org/drawingml/2006/main" xmlns:r="http://schemas.openxmlformats.org/officeDocument/2006/relationships" xmlns:p="http://schemas.openxmlformats.org/presentationml/2006/main">
  <p:tag name="ICON_BOX" val="true"/>
</p:tagLst>
</file>

<file path=ppt/tags/tag172.xml><?xml version="1.0" encoding="utf-8"?>
<p:tagLst xmlns:a="http://schemas.openxmlformats.org/drawingml/2006/main" xmlns:r="http://schemas.openxmlformats.org/officeDocument/2006/relationships" xmlns:p="http://schemas.openxmlformats.org/presentationml/2006/main">
  <p:tag name="ICON" val="true"/>
  <p:tag name="ICONFILENAME" val="check.emf"/>
  <p:tag name="ICONTYPE" val="plain"/>
  <p:tag name="ICONCOLLECTION" val="i_collection"/>
</p:tagLst>
</file>

<file path=ppt/tags/tag173.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74.xml><?xml version="1.0" encoding="utf-8"?>
<p:tagLst xmlns:a="http://schemas.openxmlformats.org/drawingml/2006/main" xmlns:r="http://schemas.openxmlformats.org/officeDocument/2006/relationships" xmlns:p="http://schemas.openxmlformats.org/presentationml/2006/main">
  <p:tag name="ICON" val="true"/>
</p:tagLst>
</file>

<file path=ppt/tags/tag175.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76.xml><?xml version="1.0" encoding="utf-8"?>
<p:tagLst xmlns:a="http://schemas.openxmlformats.org/drawingml/2006/main" xmlns:r="http://schemas.openxmlformats.org/officeDocument/2006/relationships" xmlns:p="http://schemas.openxmlformats.org/presentationml/2006/main">
  <p:tag name="QUAD_ICON" val="true"/>
</p:tagLst>
</file>

<file path=ppt/tags/tag177.xml><?xml version="1.0" encoding="utf-8"?>
<p:tagLst xmlns:a="http://schemas.openxmlformats.org/drawingml/2006/main" xmlns:r="http://schemas.openxmlformats.org/officeDocument/2006/relationships" xmlns:p="http://schemas.openxmlformats.org/presentationml/2006/main">
  <p:tag name="ICON_BOX" val="true"/>
</p:tagLst>
</file>

<file path=ppt/tags/tag178.xml><?xml version="1.0" encoding="utf-8"?>
<p:tagLst xmlns:a="http://schemas.openxmlformats.org/drawingml/2006/main" xmlns:r="http://schemas.openxmlformats.org/officeDocument/2006/relationships" xmlns:p="http://schemas.openxmlformats.org/presentationml/2006/main">
  <p:tag name="ICON" val="true"/>
  <p:tag name="ICONFILENAME" val="check.emf"/>
  <p:tag name="ICONTYPE" val="plain"/>
  <p:tag name="ICONCOLLECTION" val="i_collection"/>
</p:tagLst>
</file>

<file path=ppt/tags/tag179.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8.xml><?xml version="1.0" encoding="utf-8"?>
<p:tagLst xmlns:a="http://schemas.openxmlformats.org/drawingml/2006/main" xmlns:r="http://schemas.openxmlformats.org/officeDocument/2006/relationships" xmlns:p="http://schemas.openxmlformats.org/presentationml/2006/main">
  <p:tag name="ICON" val="true"/>
</p:tagLst>
</file>

<file path=ppt/tags/tag180.xml><?xml version="1.0" encoding="utf-8"?>
<p:tagLst xmlns:a="http://schemas.openxmlformats.org/drawingml/2006/main" xmlns:r="http://schemas.openxmlformats.org/officeDocument/2006/relationships" xmlns:p="http://schemas.openxmlformats.org/presentationml/2006/main">
  <p:tag name="ICON" val="true"/>
</p:tagLst>
</file>

<file path=ppt/tags/tag181.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82.xml><?xml version="1.0" encoding="utf-8"?>
<p:tagLst xmlns:a="http://schemas.openxmlformats.org/drawingml/2006/main" xmlns:r="http://schemas.openxmlformats.org/officeDocument/2006/relationships" xmlns:p="http://schemas.openxmlformats.org/presentationml/2006/main">
  <p:tag name="QUAD_ICON" val="true"/>
</p:tagLst>
</file>

<file path=ppt/tags/tag183.xml><?xml version="1.0" encoding="utf-8"?>
<p:tagLst xmlns:a="http://schemas.openxmlformats.org/drawingml/2006/main" xmlns:r="http://schemas.openxmlformats.org/officeDocument/2006/relationships" xmlns:p="http://schemas.openxmlformats.org/presentationml/2006/main">
  <p:tag name="ICON_BOX" val="true"/>
</p:tagLst>
</file>

<file path=ppt/tags/tag184.xml><?xml version="1.0" encoding="utf-8"?>
<p:tagLst xmlns:a="http://schemas.openxmlformats.org/drawingml/2006/main" xmlns:r="http://schemas.openxmlformats.org/officeDocument/2006/relationships" xmlns:p="http://schemas.openxmlformats.org/presentationml/2006/main">
  <p:tag name="ICON" val="true"/>
  <p:tag name="ICONFILENAME" val="check.emf"/>
  <p:tag name="ICONTYPE" val="plain"/>
  <p:tag name="ICONCOLLECTION" val="i_collection"/>
</p:tagLst>
</file>

<file path=ppt/tags/tag185.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86.xml><?xml version="1.0" encoding="utf-8"?>
<p:tagLst xmlns:a="http://schemas.openxmlformats.org/drawingml/2006/main" xmlns:r="http://schemas.openxmlformats.org/officeDocument/2006/relationships" xmlns:p="http://schemas.openxmlformats.org/presentationml/2006/main">
  <p:tag name="ICON" val="true"/>
</p:tagLst>
</file>

<file path=ppt/tags/tag187.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88.xml><?xml version="1.0" encoding="utf-8"?>
<p:tagLst xmlns:a="http://schemas.openxmlformats.org/drawingml/2006/main" xmlns:r="http://schemas.openxmlformats.org/officeDocument/2006/relationships" xmlns:p="http://schemas.openxmlformats.org/presentationml/2006/main">
  <p:tag name="QUAD_ICON" val="true"/>
</p:tagLst>
</file>

<file path=ppt/tags/tag189.xml><?xml version="1.0" encoding="utf-8"?>
<p:tagLst xmlns:a="http://schemas.openxmlformats.org/drawingml/2006/main" xmlns:r="http://schemas.openxmlformats.org/officeDocument/2006/relationships" xmlns:p="http://schemas.openxmlformats.org/presentationml/2006/main">
  <p:tag name="ICON_BOX" val="true"/>
</p:tagLst>
</file>

<file path=ppt/tags/tag19.xml><?xml version="1.0" encoding="utf-8"?>
<p:tagLst xmlns:a="http://schemas.openxmlformats.org/drawingml/2006/main" xmlns:r="http://schemas.openxmlformats.org/officeDocument/2006/relationships" xmlns:p="http://schemas.openxmlformats.org/presentationml/2006/main">
  <p:tag name="ICON_BOX" val="true"/>
</p:tagLst>
</file>

<file path=ppt/tags/tag190.xml><?xml version="1.0" encoding="utf-8"?>
<p:tagLst xmlns:a="http://schemas.openxmlformats.org/drawingml/2006/main" xmlns:r="http://schemas.openxmlformats.org/officeDocument/2006/relationships" xmlns:p="http://schemas.openxmlformats.org/presentationml/2006/main">
  <p:tag name="ICON" val="true"/>
  <p:tag name="ICONFILENAME" val="check.emf"/>
  <p:tag name="ICONTYPE" val="plain"/>
  <p:tag name="ICONCOLLECTION" val="i_collection"/>
</p:tagLst>
</file>

<file path=ppt/tags/tag191.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92.xml><?xml version="1.0" encoding="utf-8"?>
<p:tagLst xmlns:a="http://schemas.openxmlformats.org/drawingml/2006/main" xmlns:r="http://schemas.openxmlformats.org/officeDocument/2006/relationships" xmlns:p="http://schemas.openxmlformats.org/presentationml/2006/main">
  <p:tag name="ICON" val="true"/>
</p:tagLst>
</file>

<file path=ppt/tags/tag193.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194.xml><?xml version="1.0" encoding="utf-8"?>
<p:tagLst xmlns:a="http://schemas.openxmlformats.org/drawingml/2006/main" xmlns:r="http://schemas.openxmlformats.org/officeDocument/2006/relationships" xmlns:p="http://schemas.openxmlformats.org/presentationml/2006/main">
  <p:tag name="QUAD_ICON" val="true"/>
</p:tagLst>
</file>

<file path=ppt/tags/tag195.xml><?xml version="1.0" encoding="utf-8"?>
<p:tagLst xmlns:a="http://schemas.openxmlformats.org/drawingml/2006/main" xmlns:r="http://schemas.openxmlformats.org/officeDocument/2006/relationships" xmlns:p="http://schemas.openxmlformats.org/presentationml/2006/main">
  <p:tag name="ICON_BOX" val="true"/>
</p:tagLst>
</file>

<file path=ppt/tags/tag196.xml><?xml version="1.0" encoding="utf-8"?>
<p:tagLst xmlns:a="http://schemas.openxmlformats.org/drawingml/2006/main" xmlns:r="http://schemas.openxmlformats.org/officeDocument/2006/relationships" xmlns:p="http://schemas.openxmlformats.org/presentationml/2006/main">
  <p:tag name="ICON" val="true"/>
  <p:tag name="ICONFILENAME" val="check.emf"/>
  <p:tag name="ICONTYPE" val="plain"/>
  <p:tag name="ICONCOLLECTION" val="i_collection"/>
</p:tagLst>
</file>

<file path=ppt/tags/tag197.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198.xml><?xml version="1.0" encoding="utf-8"?>
<p:tagLst xmlns:a="http://schemas.openxmlformats.org/drawingml/2006/main" xmlns:r="http://schemas.openxmlformats.org/officeDocument/2006/relationships" xmlns:p="http://schemas.openxmlformats.org/presentationml/2006/main">
  <p:tag name="ICON" val="true"/>
</p:tagLst>
</file>

<file path=ppt/tags/tag199.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EXT_BOX_ICON_BOX" val="true"/>
</p:tagLst>
</file>

<file path=ppt/tags/tag200.xml><?xml version="1.0" encoding="utf-8"?>
<p:tagLst xmlns:a="http://schemas.openxmlformats.org/drawingml/2006/main" xmlns:r="http://schemas.openxmlformats.org/officeDocument/2006/relationships" xmlns:p="http://schemas.openxmlformats.org/presentationml/2006/main">
  <p:tag name="QUAD_ICON" val="true"/>
</p:tagLst>
</file>

<file path=ppt/tags/tag201.xml><?xml version="1.0" encoding="utf-8"?>
<p:tagLst xmlns:a="http://schemas.openxmlformats.org/drawingml/2006/main" xmlns:r="http://schemas.openxmlformats.org/officeDocument/2006/relationships" xmlns:p="http://schemas.openxmlformats.org/presentationml/2006/main">
  <p:tag name="ICON" val="true"/>
  <p:tag name="ICONFILENAME" val="gearwheels.emf"/>
  <p:tag name="ICONTYPE" val="plain"/>
  <p:tag name="ICONCOLLECTION" val="i_collection"/>
</p:tagLst>
</file>

<file path=ppt/tags/tag202.xml><?xml version="1.0" encoding="utf-8"?>
<p:tagLst xmlns:a="http://schemas.openxmlformats.org/drawingml/2006/main" xmlns:r="http://schemas.openxmlformats.org/officeDocument/2006/relationships" xmlns:p="http://schemas.openxmlformats.org/presentationml/2006/main">
  <p:tag name="ICON" val="true"/>
  <p:tag name="ICONFILENAME" val="gearwheels.emf"/>
  <p:tag name="ICONTYPE" val="plain"/>
  <p:tag name="ICONCOLLECTION" val="i_collection"/>
</p:tagLst>
</file>

<file path=ppt/tags/tag203.xml><?xml version="1.0" encoding="utf-8"?>
<p:tagLst xmlns:a="http://schemas.openxmlformats.org/drawingml/2006/main" xmlns:r="http://schemas.openxmlformats.org/officeDocument/2006/relationships" xmlns:p="http://schemas.openxmlformats.org/presentationml/2006/main">
  <p:tag name="ICONFRAME" val="0,75"/>
</p:tagLst>
</file>

<file path=ppt/tags/tag204.xml><?xml version="1.0" encoding="utf-8"?>
<p:tagLst xmlns:a="http://schemas.openxmlformats.org/drawingml/2006/main" xmlns:r="http://schemas.openxmlformats.org/officeDocument/2006/relationships" xmlns:p="http://schemas.openxmlformats.org/presentationml/2006/main">
  <p:tag name="ICON" val="true"/>
  <p:tag name="ICONFILENAME" val="businesspeople2.emf"/>
  <p:tag name="ICONTYPE" val="plain"/>
  <p:tag name="ICONCOLLECTION" val="i_collection"/>
</p:tagLst>
</file>

<file path=ppt/tags/tag205.xml><?xml version="1.0" encoding="utf-8"?>
<p:tagLst xmlns:a="http://schemas.openxmlformats.org/drawingml/2006/main" xmlns:r="http://schemas.openxmlformats.org/officeDocument/2006/relationships" xmlns:p="http://schemas.openxmlformats.org/presentationml/2006/main">
  <p:tag name="ICON" val="true"/>
  <p:tag name="ICONFILENAME" val="client_network.emf"/>
  <p:tag name="ICONTYPE" val="plain"/>
  <p:tag name="ICONCOLLECTION" val="i_collection"/>
</p:tagLst>
</file>

<file path=ppt/tags/tag206.xml><?xml version="1.0" encoding="utf-8"?>
<p:tagLst xmlns:a="http://schemas.openxmlformats.org/drawingml/2006/main" xmlns:r="http://schemas.openxmlformats.org/officeDocument/2006/relationships" xmlns:p="http://schemas.openxmlformats.org/presentationml/2006/main">
  <p:tag name="THM_STYLE" val="0"/>
</p:tagLst>
</file>

<file path=ppt/tags/tag207.xml><?xml version="1.0" encoding="utf-8"?>
<p:tagLst xmlns:a="http://schemas.openxmlformats.org/drawingml/2006/main" xmlns:r="http://schemas.openxmlformats.org/officeDocument/2006/relationships" xmlns:p="http://schemas.openxmlformats.org/presentationml/2006/main">
  <p:tag name="HEADER_BOX" val="true"/>
</p:tagLst>
</file>

<file path=ppt/tags/tag208.xml><?xml version="1.0" encoding="utf-8"?>
<p:tagLst xmlns:a="http://schemas.openxmlformats.org/drawingml/2006/main" xmlns:r="http://schemas.openxmlformats.org/officeDocument/2006/relationships" xmlns:p="http://schemas.openxmlformats.org/presentationml/2006/main">
  <p:tag name="HEADER_BOX" val="true"/>
</p:tagLst>
</file>

<file path=ppt/tags/tag209.xml><?xml version="1.0" encoding="utf-8"?>
<p:tagLst xmlns:a="http://schemas.openxmlformats.org/drawingml/2006/main" xmlns:r="http://schemas.openxmlformats.org/officeDocument/2006/relationships" xmlns:p="http://schemas.openxmlformats.org/presentationml/2006/main">
  <p:tag name="HEADER_BOX" val="true"/>
</p:tagLst>
</file>

<file path=ppt/tags/tag21.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210.xml><?xml version="1.0" encoding="utf-8"?>
<p:tagLst xmlns:a="http://schemas.openxmlformats.org/drawingml/2006/main" xmlns:r="http://schemas.openxmlformats.org/officeDocument/2006/relationships" xmlns:p="http://schemas.openxmlformats.org/presentationml/2006/main">
  <p:tag name="HEADER_BOX" val="true"/>
</p:tagLst>
</file>

<file path=ppt/tags/tag211.xml><?xml version="1.0" encoding="utf-8"?>
<p:tagLst xmlns:a="http://schemas.openxmlformats.org/drawingml/2006/main" xmlns:r="http://schemas.openxmlformats.org/officeDocument/2006/relationships" xmlns:p="http://schemas.openxmlformats.org/presentationml/2006/main">
  <p:tag name="HEADER_BOX" val="true"/>
</p:tagLst>
</file>

<file path=ppt/tags/tag212.xml><?xml version="1.0" encoding="utf-8"?>
<p:tagLst xmlns:a="http://schemas.openxmlformats.org/drawingml/2006/main" xmlns:r="http://schemas.openxmlformats.org/officeDocument/2006/relationships" xmlns:p="http://schemas.openxmlformats.org/presentationml/2006/main">
  <p:tag name="HEADER_BOX" val="true"/>
</p:tagLst>
</file>

<file path=ppt/tags/tag213.xml><?xml version="1.0" encoding="utf-8"?>
<p:tagLst xmlns:a="http://schemas.openxmlformats.org/drawingml/2006/main" xmlns:r="http://schemas.openxmlformats.org/officeDocument/2006/relationships" xmlns:p="http://schemas.openxmlformats.org/presentationml/2006/main">
  <p:tag name="HEADER_BOX" val="true"/>
</p:tagLst>
</file>

<file path=ppt/tags/tag214.xml><?xml version="1.0" encoding="utf-8"?>
<p:tagLst xmlns:a="http://schemas.openxmlformats.org/drawingml/2006/main" xmlns:r="http://schemas.openxmlformats.org/officeDocument/2006/relationships" xmlns:p="http://schemas.openxmlformats.org/presentationml/2006/main">
  <p:tag name="HEADER_BOX" val="true"/>
</p:tagLst>
</file>

<file path=ppt/tags/tag215.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16.xml><?xml version="1.0" encoding="utf-8"?>
<p:tagLst xmlns:a="http://schemas.openxmlformats.org/drawingml/2006/main" xmlns:r="http://schemas.openxmlformats.org/officeDocument/2006/relationships" xmlns:p="http://schemas.openxmlformats.org/presentationml/2006/main">
  <p:tag name="HEADERBOX" val="vertical"/>
</p:tagLst>
</file>

<file path=ppt/tags/tag217.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18.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19.xml><?xml version="1.0" encoding="utf-8"?>
<p:tagLst xmlns:a="http://schemas.openxmlformats.org/drawingml/2006/main" xmlns:r="http://schemas.openxmlformats.org/officeDocument/2006/relationships" xmlns:p="http://schemas.openxmlformats.org/presentationml/2006/main">
  <p:tag name="HEADERBOX" val="vertical"/>
</p:tagLst>
</file>

<file path=ppt/tags/tag22.xml><?xml version="1.0" encoding="utf-8"?>
<p:tagLst xmlns:a="http://schemas.openxmlformats.org/drawingml/2006/main" xmlns:r="http://schemas.openxmlformats.org/officeDocument/2006/relationships" xmlns:p="http://schemas.openxmlformats.org/presentationml/2006/main">
  <p:tag name="HEADER_LINE_ICON_BOX" val="true"/>
</p:tagLst>
</file>

<file path=ppt/tags/tag220.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21.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22.xml><?xml version="1.0" encoding="utf-8"?>
<p:tagLst xmlns:a="http://schemas.openxmlformats.org/drawingml/2006/main" xmlns:r="http://schemas.openxmlformats.org/officeDocument/2006/relationships" xmlns:p="http://schemas.openxmlformats.org/presentationml/2006/main">
  <p:tag name="HEADERBOX" val="vertical"/>
</p:tagLst>
</file>

<file path=ppt/tags/tag223.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24.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25.xml><?xml version="1.0" encoding="utf-8"?>
<p:tagLst xmlns:a="http://schemas.openxmlformats.org/drawingml/2006/main" xmlns:r="http://schemas.openxmlformats.org/officeDocument/2006/relationships" xmlns:p="http://schemas.openxmlformats.org/presentationml/2006/main">
  <p:tag name="HEADERBOX" val="vertical"/>
</p:tagLst>
</file>

<file path=ppt/tags/tag226.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27.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28.xml><?xml version="1.0" encoding="utf-8"?>
<p:tagLst xmlns:a="http://schemas.openxmlformats.org/drawingml/2006/main" xmlns:r="http://schemas.openxmlformats.org/officeDocument/2006/relationships" xmlns:p="http://schemas.openxmlformats.org/presentationml/2006/main">
  <p:tag name="HEADERBOX" val="vertical"/>
</p:tagLst>
</file>

<file path=ppt/tags/tag229.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3.xml><?xml version="1.0" encoding="utf-8"?>
<p:tagLst xmlns:a="http://schemas.openxmlformats.org/drawingml/2006/main" xmlns:r="http://schemas.openxmlformats.org/officeDocument/2006/relationships" xmlns:p="http://schemas.openxmlformats.org/presentationml/2006/main">
  <p:tag name="QUAD_ICON" val="true"/>
</p:tagLst>
</file>

<file path=ppt/tags/tag230.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31.xml><?xml version="1.0" encoding="utf-8"?>
<p:tagLst xmlns:a="http://schemas.openxmlformats.org/drawingml/2006/main" xmlns:r="http://schemas.openxmlformats.org/officeDocument/2006/relationships" xmlns:p="http://schemas.openxmlformats.org/presentationml/2006/main">
  <p:tag name="HEADERBOX" val="vertical"/>
</p:tagLst>
</file>

<file path=ppt/tags/tag232.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33.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34.xml><?xml version="1.0" encoding="utf-8"?>
<p:tagLst xmlns:a="http://schemas.openxmlformats.org/drawingml/2006/main" xmlns:r="http://schemas.openxmlformats.org/officeDocument/2006/relationships" xmlns:p="http://schemas.openxmlformats.org/presentationml/2006/main">
  <p:tag name="HEADERBOX" val="vertical"/>
</p:tagLst>
</file>

<file path=ppt/tags/tag235.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36.xml><?xml version="1.0" encoding="utf-8"?>
<p:tagLst xmlns:a="http://schemas.openxmlformats.org/drawingml/2006/main" xmlns:r="http://schemas.openxmlformats.org/officeDocument/2006/relationships" xmlns:p="http://schemas.openxmlformats.org/presentationml/2006/main">
  <p:tag name="HEADERBOX_TEXTBOX" val="vertical"/>
</p:tagLst>
</file>

<file path=ppt/tags/tag237.xml><?xml version="1.0" encoding="utf-8"?>
<p:tagLst xmlns:a="http://schemas.openxmlformats.org/drawingml/2006/main" xmlns:r="http://schemas.openxmlformats.org/officeDocument/2006/relationships" xmlns:p="http://schemas.openxmlformats.org/presentationml/2006/main">
  <p:tag name="HEADERBOX" val="vertical"/>
</p:tagLst>
</file>

<file path=ppt/tags/tag238.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239.xml><?xml version="1.0" encoding="utf-8"?>
<p:tagLst xmlns:a="http://schemas.openxmlformats.org/drawingml/2006/main" xmlns:r="http://schemas.openxmlformats.org/officeDocument/2006/relationships" xmlns:p="http://schemas.openxmlformats.org/presentationml/2006/main">
  <p:tag name="FOOTNOTE_LAYOUT" val="Box"/>
</p:tagLst>
</file>

<file path=ppt/tags/tag24.xml><?xml version="1.0" encoding="utf-8"?>
<p:tagLst xmlns:a="http://schemas.openxmlformats.org/drawingml/2006/main" xmlns:r="http://schemas.openxmlformats.org/officeDocument/2006/relationships" xmlns:p="http://schemas.openxmlformats.org/presentationml/2006/main">
  <p:tag name="ICON_BOX" val="true"/>
</p:tagLst>
</file>

<file path=ppt/tags/tag240.xml><?xml version="1.0" encoding="utf-8"?>
<p:tagLst xmlns:a="http://schemas.openxmlformats.org/drawingml/2006/main" xmlns:r="http://schemas.openxmlformats.org/officeDocument/2006/relationships" xmlns:p="http://schemas.openxmlformats.org/presentationml/2006/main">
  <p:tag name="ICONFRAME" val="0,75"/>
</p:tagLst>
</file>

<file path=ppt/tags/tag241.xml><?xml version="1.0" encoding="utf-8"?>
<p:tagLst xmlns:a="http://schemas.openxmlformats.org/drawingml/2006/main" xmlns:r="http://schemas.openxmlformats.org/officeDocument/2006/relationships" xmlns:p="http://schemas.openxmlformats.org/presentationml/2006/main">
  <p:tag name="ICON" val="true"/>
  <p:tag name="ICONFILENAME" val="businesspeople2.emf"/>
  <p:tag name="ICONTYPE" val="plain"/>
  <p:tag name="ICONCOLLECTION" val="i_collection"/>
</p:tagLst>
</file>

<file path=ppt/tags/tag242.xml><?xml version="1.0" encoding="utf-8"?>
<p:tagLst xmlns:a="http://schemas.openxmlformats.org/drawingml/2006/main" xmlns:r="http://schemas.openxmlformats.org/officeDocument/2006/relationships" xmlns:p="http://schemas.openxmlformats.org/presentationml/2006/main">
  <p:tag name="ICON" val="true"/>
  <p:tag name="ICONFILENAME" val="client_network.emf"/>
  <p:tag name="ICONTYPE" val="plain"/>
  <p:tag name="ICONCOLLECTION" val="i_collection"/>
</p:tagLst>
</file>

<file path=ppt/tags/tag243.xml><?xml version="1.0" encoding="utf-8"?>
<p:tagLst xmlns:a="http://schemas.openxmlformats.org/drawingml/2006/main" xmlns:r="http://schemas.openxmlformats.org/officeDocument/2006/relationships" xmlns:p="http://schemas.openxmlformats.org/presentationml/2006/main">
  <p:tag name="THM_STYLE" val="0"/>
</p:tagLst>
</file>

<file path=ppt/tags/tag244.xml><?xml version="1.0" encoding="utf-8"?>
<p:tagLst xmlns:a="http://schemas.openxmlformats.org/drawingml/2006/main" xmlns:r="http://schemas.openxmlformats.org/officeDocument/2006/relationships" xmlns:p="http://schemas.openxmlformats.org/presentationml/2006/main">
  <p:tag name="ICONFRAME" val="0,75"/>
</p:tagLst>
</file>

<file path=ppt/tags/tag245.xml><?xml version="1.0" encoding="utf-8"?>
<p:tagLst xmlns:a="http://schemas.openxmlformats.org/drawingml/2006/main" xmlns:r="http://schemas.openxmlformats.org/officeDocument/2006/relationships" xmlns:p="http://schemas.openxmlformats.org/presentationml/2006/main">
  <p:tag name="ICONFRAME" val="0,75"/>
</p:tagLst>
</file>

<file path=ppt/tags/tag246.xml><?xml version="1.0" encoding="utf-8"?>
<p:tagLst xmlns:a="http://schemas.openxmlformats.org/drawingml/2006/main" xmlns:r="http://schemas.openxmlformats.org/officeDocument/2006/relationships" xmlns:p="http://schemas.openxmlformats.org/presentationml/2006/main">
  <p:tag name="ICON" val="true"/>
  <p:tag name="ICONFILENAME" val="businesspeople2.emf"/>
  <p:tag name="ICONTYPE" val="plain"/>
  <p:tag name="ICONCOLLECTION" val="i_collection"/>
</p:tagLst>
</file>

<file path=ppt/tags/tag247.xml><?xml version="1.0" encoding="utf-8"?>
<p:tagLst xmlns:a="http://schemas.openxmlformats.org/drawingml/2006/main" xmlns:r="http://schemas.openxmlformats.org/officeDocument/2006/relationships" xmlns:p="http://schemas.openxmlformats.org/presentationml/2006/main">
  <p:tag name="ICON" val="true"/>
  <p:tag name="ICONFILENAME" val="client_network.emf"/>
  <p:tag name="ICONTYPE" val="plain"/>
  <p:tag name="ICONCOLLECTION" val="i_collection"/>
</p:tagLst>
</file>

<file path=ppt/tags/tag248.xml><?xml version="1.0" encoding="utf-8"?>
<p:tagLst xmlns:a="http://schemas.openxmlformats.org/drawingml/2006/main" xmlns:r="http://schemas.openxmlformats.org/officeDocument/2006/relationships" xmlns:p="http://schemas.openxmlformats.org/presentationml/2006/main">
  <p:tag name="ICON" val="true"/>
</p:tagLst>
</file>

<file path=ppt/tags/tag249.xml><?xml version="1.0" encoding="utf-8"?>
<p:tagLst xmlns:a="http://schemas.openxmlformats.org/drawingml/2006/main" xmlns:r="http://schemas.openxmlformats.org/officeDocument/2006/relationships" xmlns:p="http://schemas.openxmlformats.org/presentationml/2006/main">
  <p:tag name="TAG_CONTACT" val="Elias_Altrabsheh"/>
  <p:tag name="USER_ID" val="Elias.Altrabsheh@d-fine.co.uk"/>
</p:tagLst>
</file>

<file path=ppt/tags/tag25.xml><?xml version="1.0" encoding="utf-8"?>
<p:tagLst xmlns:a="http://schemas.openxmlformats.org/drawingml/2006/main" xmlns:r="http://schemas.openxmlformats.org/officeDocument/2006/relationships" xmlns:p="http://schemas.openxmlformats.org/presentationml/2006/main">
  <p:tag name="ICON" val="true"/>
</p:tagLst>
</file>

<file path=ppt/tags/tag250.xml><?xml version="1.0" encoding="utf-8"?>
<p:tagLst xmlns:a="http://schemas.openxmlformats.org/drawingml/2006/main" xmlns:r="http://schemas.openxmlformats.org/officeDocument/2006/relationships" xmlns:p="http://schemas.openxmlformats.org/presentationml/2006/main">
  <p:tag name="TAG_CONTACT" val="Elias_Altrabsheh"/>
  <p:tag name="USER_ID" val="Elias.Altrabsheh@d-fine.co.uk"/>
</p:tagLst>
</file>

<file path=ppt/tags/tag26.xml><?xml version="1.0" encoding="utf-8"?>
<p:tagLst xmlns:a="http://schemas.openxmlformats.org/drawingml/2006/main" xmlns:r="http://schemas.openxmlformats.org/officeDocument/2006/relationships" xmlns:p="http://schemas.openxmlformats.org/presentationml/2006/main">
  <p:tag name="TEXT_BOX_ICON_BOX" val="true"/>
</p:tagLst>
</file>

<file path=ppt/tags/tag27.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28.xml><?xml version="1.0" encoding="utf-8"?>
<p:tagLst xmlns:a="http://schemas.openxmlformats.org/drawingml/2006/main" xmlns:r="http://schemas.openxmlformats.org/officeDocument/2006/relationships" xmlns:p="http://schemas.openxmlformats.org/presentationml/2006/main">
  <p:tag name="HEADER_LINE_ICON_BOX" val="true"/>
</p:tagLst>
</file>

<file path=ppt/tags/tag29.xml><?xml version="1.0" encoding="utf-8"?>
<p:tagLst xmlns:a="http://schemas.openxmlformats.org/drawingml/2006/main" xmlns:r="http://schemas.openxmlformats.org/officeDocument/2006/relationships" xmlns:p="http://schemas.openxmlformats.org/presentationml/2006/main">
  <p:tag name="QUAD_ICON" val="tru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BOX_HEADERBOX_TEXTBOX" val="vertical"/>
</p:tagLst>
</file>

<file path=ppt/tags/tag31.xml><?xml version="1.0" encoding="utf-8"?>
<p:tagLst xmlns:a="http://schemas.openxmlformats.org/drawingml/2006/main" xmlns:r="http://schemas.openxmlformats.org/officeDocument/2006/relationships" xmlns:p="http://schemas.openxmlformats.org/presentationml/2006/main">
  <p:tag name="THM_STYLE" val="0"/>
</p:tagLst>
</file>

<file path=ppt/tags/tag32.xml><?xml version="1.0" encoding="utf-8"?>
<p:tagLst xmlns:a="http://schemas.openxmlformats.org/drawingml/2006/main" xmlns:r="http://schemas.openxmlformats.org/officeDocument/2006/relationships" xmlns:p="http://schemas.openxmlformats.org/presentationml/2006/main">
  <p:tag name="BOX_TEXT" val="true"/>
</p:tagLst>
</file>

<file path=ppt/tags/tag33.xml><?xml version="1.0" encoding="utf-8"?>
<p:tagLst xmlns:a="http://schemas.openxmlformats.org/drawingml/2006/main" xmlns:r="http://schemas.openxmlformats.org/officeDocument/2006/relationships" xmlns:p="http://schemas.openxmlformats.org/presentationml/2006/main">
  <p:tag name="UNDERLINE_BOX_NEW_VERSION" val="true"/>
</p:tagLst>
</file>

<file path=ppt/tags/tag34.xml><?xml version="1.0" encoding="utf-8"?>
<p:tagLst xmlns:a="http://schemas.openxmlformats.org/drawingml/2006/main" xmlns:r="http://schemas.openxmlformats.org/officeDocument/2006/relationships" xmlns:p="http://schemas.openxmlformats.org/presentationml/2006/main">
  <p:tag name="UNDERLINE_TRIANGLE" val="true"/>
</p:tagLst>
</file>

<file path=ppt/tags/tag35.xml><?xml version="1.0" encoding="utf-8"?>
<p:tagLst xmlns:a="http://schemas.openxmlformats.org/drawingml/2006/main" xmlns:r="http://schemas.openxmlformats.org/officeDocument/2006/relationships" xmlns:p="http://schemas.openxmlformats.org/presentationml/2006/main">
  <p:tag name="BOX_TEXT" val="true"/>
</p:tagLst>
</file>

<file path=ppt/tags/tag36.xml><?xml version="1.0" encoding="utf-8"?>
<p:tagLst xmlns:a="http://schemas.openxmlformats.org/drawingml/2006/main" xmlns:r="http://schemas.openxmlformats.org/officeDocument/2006/relationships" xmlns:p="http://schemas.openxmlformats.org/presentationml/2006/main">
  <p:tag name="UNDERLINE_BOX_NEW_VERSION" val="true"/>
</p:tagLst>
</file>

<file path=ppt/tags/tag37.xml><?xml version="1.0" encoding="utf-8"?>
<p:tagLst xmlns:a="http://schemas.openxmlformats.org/drawingml/2006/main" xmlns:r="http://schemas.openxmlformats.org/officeDocument/2006/relationships" xmlns:p="http://schemas.openxmlformats.org/presentationml/2006/main">
  <p:tag name="UNDERLINE_TRIANGLE" val="true"/>
</p:tagLst>
</file>

<file path=ppt/tags/tag38.xml><?xml version="1.0" encoding="utf-8"?>
<p:tagLst xmlns:a="http://schemas.openxmlformats.org/drawingml/2006/main" xmlns:r="http://schemas.openxmlformats.org/officeDocument/2006/relationships" xmlns:p="http://schemas.openxmlformats.org/presentationml/2006/main">
  <p:tag name="BOX_TEXT" val="true"/>
  <p:tag name="ICONFRAME" val="0,75"/>
</p:tagLst>
</file>

<file path=ppt/tags/tag39.xml><?xml version="1.0" encoding="utf-8"?>
<p:tagLst xmlns:a="http://schemas.openxmlformats.org/drawingml/2006/main" xmlns:r="http://schemas.openxmlformats.org/officeDocument/2006/relationships" xmlns:p="http://schemas.openxmlformats.org/presentationml/2006/main">
  <p:tag name="UNDERLINE_BOX_NEW_VERSION" val="tru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kaIVDXKPXfPar1rdOB2G6A"/>
</p:tagLst>
</file>

<file path=ppt/tags/tag40.xml><?xml version="1.0" encoding="utf-8"?>
<p:tagLst xmlns:a="http://schemas.openxmlformats.org/drawingml/2006/main" xmlns:r="http://schemas.openxmlformats.org/officeDocument/2006/relationships" xmlns:p="http://schemas.openxmlformats.org/presentationml/2006/main">
  <p:tag name="UNDERLINE_TRIANGLE" val="true"/>
</p:tagLst>
</file>

<file path=ppt/tags/tag41.xml><?xml version="1.0" encoding="utf-8"?>
<p:tagLst xmlns:a="http://schemas.openxmlformats.org/drawingml/2006/main" xmlns:r="http://schemas.openxmlformats.org/officeDocument/2006/relationships" xmlns:p="http://schemas.openxmlformats.org/presentationml/2006/main">
  <p:tag name="BOX_TEXT" val="true"/>
  <p:tag name="ICONFRAME" val="0,75"/>
</p:tagLst>
</file>

<file path=ppt/tags/tag42.xml><?xml version="1.0" encoding="utf-8"?>
<p:tagLst xmlns:a="http://schemas.openxmlformats.org/drawingml/2006/main" xmlns:r="http://schemas.openxmlformats.org/officeDocument/2006/relationships" xmlns:p="http://schemas.openxmlformats.org/presentationml/2006/main">
  <p:tag name="UNDERLINE_BOX_NEW_VERSION" val="true"/>
</p:tagLst>
</file>

<file path=ppt/tags/tag43.xml><?xml version="1.0" encoding="utf-8"?>
<p:tagLst xmlns:a="http://schemas.openxmlformats.org/drawingml/2006/main" xmlns:r="http://schemas.openxmlformats.org/officeDocument/2006/relationships" xmlns:p="http://schemas.openxmlformats.org/presentationml/2006/main">
  <p:tag name="UNDERLINE_TRIANGLE" val="true"/>
</p:tagLst>
</file>

<file path=ppt/tags/tag44.xml><?xml version="1.0" encoding="utf-8"?>
<p:tagLst xmlns:a="http://schemas.openxmlformats.org/drawingml/2006/main" xmlns:r="http://schemas.openxmlformats.org/officeDocument/2006/relationships" xmlns:p="http://schemas.openxmlformats.org/presentationml/2006/main">
  <p:tag name="BOX_TEXT" val="true"/>
  <p:tag name="ICONFRAME" val="0,75"/>
</p:tagLst>
</file>

<file path=ppt/tags/tag45.xml><?xml version="1.0" encoding="utf-8"?>
<p:tagLst xmlns:a="http://schemas.openxmlformats.org/drawingml/2006/main" xmlns:r="http://schemas.openxmlformats.org/officeDocument/2006/relationships" xmlns:p="http://schemas.openxmlformats.org/presentationml/2006/main">
  <p:tag name="UNDERLINE_BOX_NEW_VERSION" val="true"/>
</p:tagLst>
</file>

<file path=ppt/tags/tag46.xml><?xml version="1.0" encoding="utf-8"?>
<p:tagLst xmlns:a="http://schemas.openxmlformats.org/drawingml/2006/main" xmlns:r="http://schemas.openxmlformats.org/officeDocument/2006/relationships" xmlns:p="http://schemas.openxmlformats.org/presentationml/2006/main">
  <p:tag name="UNDERLINE_TRIANGLE" val="true"/>
</p:tagLst>
</file>

<file path=ppt/tags/tag47.xml><?xml version="1.0" encoding="utf-8"?>
<p:tagLst xmlns:a="http://schemas.openxmlformats.org/drawingml/2006/main" xmlns:r="http://schemas.openxmlformats.org/officeDocument/2006/relationships" xmlns:p="http://schemas.openxmlformats.org/presentationml/2006/main">
  <p:tag name="BOX_TEXT" val="true"/>
  <p:tag name="ICONFRAME" val="0,75"/>
</p:tagLst>
</file>

<file path=ppt/tags/tag48.xml><?xml version="1.0" encoding="utf-8"?>
<p:tagLst xmlns:a="http://schemas.openxmlformats.org/drawingml/2006/main" xmlns:r="http://schemas.openxmlformats.org/officeDocument/2006/relationships" xmlns:p="http://schemas.openxmlformats.org/presentationml/2006/main">
  <p:tag name="UNDERLINE_BOX_NEW_VERSION" val="true"/>
</p:tagLst>
</file>

<file path=ppt/tags/tag49.xml><?xml version="1.0" encoding="utf-8"?>
<p:tagLst xmlns:a="http://schemas.openxmlformats.org/drawingml/2006/main" xmlns:r="http://schemas.openxmlformats.org/officeDocument/2006/relationships" xmlns:p="http://schemas.openxmlformats.org/presentationml/2006/main">
  <p:tag name="UNDERLINE_TRIANGLE" val="true"/>
</p:tagLst>
</file>

<file path=ppt/tags/tag5.xml><?xml version="1.0" encoding="utf-8"?>
<p:tagLst xmlns:a="http://schemas.openxmlformats.org/drawingml/2006/main" xmlns:r="http://schemas.openxmlformats.org/officeDocument/2006/relationships" xmlns:p="http://schemas.openxmlformats.org/presentationml/2006/main">
  <p:tag name="TYPE" val="marker"/>
  <p:tag name="STYLE" val="default"/>
</p:tagLst>
</file>

<file path=ppt/tags/tag50.xml><?xml version="1.0" encoding="utf-8"?>
<p:tagLst xmlns:a="http://schemas.openxmlformats.org/drawingml/2006/main" xmlns:r="http://schemas.openxmlformats.org/officeDocument/2006/relationships" xmlns:p="http://schemas.openxmlformats.org/presentationml/2006/main">
  <p:tag name="ICONFRAME" val="0,75"/>
</p:tagLst>
</file>

<file path=ppt/tags/tag51.xml><?xml version="1.0" encoding="utf-8"?>
<p:tagLst xmlns:a="http://schemas.openxmlformats.org/drawingml/2006/main" xmlns:r="http://schemas.openxmlformats.org/officeDocument/2006/relationships" xmlns:p="http://schemas.openxmlformats.org/presentationml/2006/main">
  <p:tag name="ICONFRAME" val="0,75"/>
</p:tagLst>
</file>

<file path=ppt/tags/tag52.xml><?xml version="1.0" encoding="utf-8"?>
<p:tagLst xmlns:a="http://schemas.openxmlformats.org/drawingml/2006/main" xmlns:r="http://schemas.openxmlformats.org/officeDocument/2006/relationships" xmlns:p="http://schemas.openxmlformats.org/presentationml/2006/main">
  <p:tag name="ICONFRAME" val="0,75"/>
</p:tagLst>
</file>

<file path=ppt/tags/tag53.xml><?xml version="1.0" encoding="utf-8"?>
<p:tagLst xmlns:a="http://schemas.openxmlformats.org/drawingml/2006/main" xmlns:r="http://schemas.openxmlformats.org/officeDocument/2006/relationships" xmlns:p="http://schemas.openxmlformats.org/presentationml/2006/main">
  <p:tag name="ICON" val="true"/>
</p:tagLst>
</file>

<file path=ppt/tags/tag54.xml><?xml version="1.0" encoding="utf-8"?>
<p:tagLst xmlns:a="http://schemas.openxmlformats.org/drawingml/2006/main" xmlns:r="http://schemas.openxmlformats.org/officeDocument/2006/relationships" xmlns:p="http://schemas.openxmlformats.org/presentationml/2006/main">
  <p:tag name="ICON" val="true"/>
</p:tagLst>
</file>

<file path=ppt/tags/tag55.xml><?xml version="1.0" encoding="utf-8"?>
<p:tagLst xmlns:a="http://schemas.openxmlformats.org/drawingml/2006/main" xmlns:r="http://schemas.openxmlformats.org/officeDocument/2006/relationships" xmlns:p="http://schemas.openxmlformats.org/presentationml/2006/main">
  <p:tag name="ICON" val="true"/>
</p:tagLst>
</file>

<file path=ppt/tags/tag56.xml><?xml version="1.0" encoding="utf-8"?>
<p:tagLst xmlns:a="http://schemas.openxmlformats.org/drawingml/2006/main" xmlns:r="http://schemas.openxmlformats.org/officeDocument/2006/relationships" xmlns:p="http://schemas.openxmlformats.org/presentationml/2006/main">
  <p:tag name="ICON" val="true"/>
</p:tagLst>
</file>

<file path=ppt/tags/tag57.xml><?xml version="1.0" encoding="utf-8"?>
<p:tagLst xmlns:a="http://schemas.openxmlformats.org/drawingml/2006/main" xmlns:r="http://schemas.openxmlformats.org/officeDocument/2006/relationships" xmlns:p="http://schemas.openxmlformats.org/presentationml/2006/main">
  <p:tag name="ICON" val="true"/>
</p:tagLst>
</file>

<file path=ppt/tags/tag58.xml><?xml version="1.0" encoding="utf-8"?>
<p:tagLst xmlns:a="http://schemas.openxmlformats.org/drawingml/2006/main" xmlns:r="http://schemas.openxmlformats.org/officeDocument/2006/relationships" xmlns:p="http://schemas.openxmlformats.org/presentationml/2006/main">
  <p:tag name="ICON" val="true"/>
</p:tagLst>
</file>

<file path=ppt/tags/tag59.xml><?xml version="1.0" encoding="utf-8"?>
<p:tagLst xmlns:a="http://schemas.openxmlformats.org/drawingml/2006/main" xmlns:r="http://schemas.openxmlformats.org/officeDocument/2006/relationships" xmlns:p="http://schemas.openxmlformats.org/presentationml/2006/main">
  <p:tag name="ICON" val="true"/>
</p:tagLst>
</file>

<file path=ppt/tags/tag6.xml><?xml version="1.0" encoding="utf-8"?>
<p:tagLst xmlns:a="http://schemas.openxmlformats.org/drawingml/2006/main" xmlns:r="http://schemas.openxmlformats.org/officeDocument/2006/relationships" xmlns:p="http://schemas.openxmlformats.org/presentationml/2006/main">
  <p:tag name="ICON" val="true"/>
</p:tagLst>
</file>

<file path=ppt/tags/tag60.xml><?xml version="1.0" encoding="utf-8"?>
<p:tagLst xmlns:a="http://schemas.openxmlformats.org/drawingml/2006/main" xmlns:r="http://schemas.openxmlformats.org/officeDocument/2006/relationships" xmlns:p="http://schemas.openxmlformats.org/presentationml/2006/main">
  <p:tag name="ICONFRAME" val="0,75"/>
</p:tagLst>
</file>

<file path=ppt/tags/tag61.xml><?xml version="1.0" encoding="utf-8"?>
<p:tagLst xmlns:a="http://schemas.openxmlformats.org/drawingml/2006/main" xmlns:r="http://schemas.openxmlformats.org/officeDocument/2006/relationships" xmlns:p="http://schemas.openxmlformats.org/presentationml/2006/main">
  <p:tag name="THM_STYLE" val="0"/>
</p:tagLst>
</file>

<file path=ppt/tags/tag62.xml><?xml version="1.0" encoding="utf-8"?>
<p:tagLst xmlns:a="http://schemas.openxmlformats.org/drawingml/2006/main" xmlns:r="http://schemas.openxmlformats.org/officeDocument/2006/relationships" xmlns:p="http://schemas.openxmlformats.org/presentationml/2006/main">
  <p:tag name="ICON" val="true"/>
  <p:tag name="ICONFILENAME" val="data_floppy_disk.emf"/>
  <p:tag name="ICONTYPE" val="plain"/>
  <p:tag name="ICONCOLLECTION" val="i_collection"/>
</p:tagLst>
</file>

<file path=ppt/tags/tag63.xml><?xml version="1.0" encoding="utf-8"?>
<p:tagLst xmlns:a="http://schemas.openxmlformats.org/drawingml/2006/main" xmlns:r="http://schemas.openxmlformats.org/officeDocument/2006/relationships" xmlns:p="http://schemas.openxmlformats.org/presentationml/2006/main">
  <p:tag name="THM_STYLE" val="0"/>
</p:tagLst>
</file>

<file path=ppt/tags/tag64.xml><?xml version="1.0" encoding="utf-8"?>
<p:tagLst xmlns:a="http://schemas.openxmlformats.org/drawingml/2006/main" xmlns:r="http://schemas.openxmlformats.org/officeDocument/2006/relationships" xmlns:p="http://schemas.openxmlformats.org/presentationml/2006/main">
  <p:tag name="ICON" val="true"/>
  <p:tag name="ICONFILENAME" val="data_copy.emf"/>
  <p:tag name="ICONTYPE" val="plain"/>
  <p:tag name="ICONCOLLECTION" val="i_collection"/>
</p:tagLst>
</file>

<file path=ppt/tags/tag65.xml><?xml version="1.0" encoding="utf-8"?>
<p:tagLst xmlns:a="http://schemas.openxmlformats.org/drawingml/2006/main" xmlns:r="http://schemas.openxmlformats.org/officeDocument/2006/relationships" xmlns:p="http://schemas.openxmlformats.org/presentationml/2006/main">
  <p:tag name="ICON" val="true"/>
  <p:tag name="ICONFILENAME" val="data_copy.emf"/>
  <p:tag name="ICONTYPE" val="plain"/>
  <p:tag name="ICONCOLLECTION" val="i_collection"/>
</p:tagLst>
</file>

<file path=ppt/tags/tag66.xml><?xml version="1.0" encoding="utf-8"?>
<p:tagLst xmlns:a="http://schemas.openxmlformats.org/drawingml/2006/main" xmlns:r="http://schemas.openxmlformats.org/officeDocument/2006/relationships" xmlns:p="http://schemas.openxmlformats.org/presentationml/2006/main">
  <p:tag name="ICON_BOX" val="true"/>
</p:tagLst>
</file>

<file path=ppt/tags/tag67.xml><?xml version="1.0" encoding="utf-8"?>
<p:tagLst xmlns:a="http://schemas.openxmlformats.org/drawingml/2006/main" xmlns:r="http://schemas.openxmlformats.org/officeDocument/2006/relationships" xmlns:p="http://schemas.openxmlformats.org/presentationml/2006/main">
  <p:tag name="ICON_BOX" val="true"/>
</p:tagLst>
</file>

<file path=ppt/tags/tag68.xml><?xml version="1.0" encoding="utf-8"?>
<p:tagLst xmlns:a="http://schemas.openxmlformats.org/drawingml/2006/main" xmlns:r="http://schemas.openxmlformats.org/officeDocument/2006/relationships" xmlns:p="http://schemas.openxmlformats.org/presentationml/2006/main">
  <p:tag name="ICON_BOX" val="true"/>
</p:tagLst>
</file>

<file path=ppt/tags/tag69.xml><?xml version="1.0" encoding="utf-8"?>
<p:tagLst xmlns:a="http://schemas.openxmlformats.org/drawingml/2006/main" xmlns:r="http://schemas.openxmlformats.org/officeDocument/2006/relationships" xmlns:p="http://schemas.openxmlformats.org/presentationml/2006/main">
  <p:tag name="ICON_BOX" val="true"/>
</p:tagLst>
</file>

<file path=ppt/tags/tag7.xml><?xml version="1.0" encoding="utf-8"?>
<p:tagLst xmlns:a="http://schemas.openxmlformats.org/drawingml/2006/main" xmlns:r="http://schemas.openxmlformats.org/officeDocument/2006/relationships" xmlns:p="http://schemas.openxmlformats.org/presentationml/2006/main">
  <p:tag name="ICON_BOX" val="true"/>
</p:tagLst>
</file>

<file path=ppt/tags/tag70.xml><?xml version="1.0" encoding="utf-8"?>
<p:tagLst xmlns:a="http://schemas.openxmlformats.org/drawingml/2006/main" xmlns:r="http://schemas.openxmlformats.org/officeDocument/2006/relationships" xmlns:p="http://schemas.openxmlformats.org/presentationml/2006/main">
  <p:tag name="ICON_BOX" val="true"/>
</p:tagLst>
</file>

<file path=ppt/tags/tag71.xml><?xml version="1.0" encoding="utf-8"?>
<p:tagLst xmlns:a="http://schemas.openxmlformats.org/drawingml/2006/main" xmlns:r="http://schemas.openxmlformats.org/officeDocument/2006/relationships" xmlns:p="http://schemas.openxmlformats.org/presentationml/2006/main">
  <p:tag name="ICON_BOX" val="true"/>
</p:tagLst>
</file>

<file path=ppt/tags/tag72.xml><?xml version="1.0" encoding="utf-8"?>
<p:tagLst xmlns:a="http://schemas.openxmlformats.org/drawingml/2006/main" xmlns:r="http://schemas.openxmlformats.org/officeDocument/2006/relationships" xmlns:p="http://schemas.openxmlformats.org/presentationml/2006/main">
  <p:tag name="ICON" val="true"/>
  <p:tag name="ICONFILENAME" val="flash.emf"/>
  <p:tag name="ICONTYPE" val="plain"/>
  <p:tag name="ICONCOLLECTION" val="i_collection"/>
</p:tagLst>
</file>

<file path=ppt/tags/tag73.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74.xml><?xml version="1.0" encoding="utf-8"?>
<p:tagLst xmlns:a="http://schemas.openxmlformats.org/drawingml/2006/main" xmlns:r="http://schemas.openxmlformats.org/officeDocument/2006/relationships" xmlns:p="http://schemas.openxmlformats.org/presentationml/2006/main">
  <p:tag name="ICON" val="true"/>
</p:tagLst>
</file>

<file path=ppt/tags/tag75.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76.xml><?xml version="1.0" encoding="utf-8"?>
<p:tagLst xmlns:a="http://schemas.openxmlformats.org/drawingml/2006/main" xmlns:r="http://schemas.openxmlformats.org/officeDocument/2006/relationships" xmlns:p="http://schemas.openxmlformats.org/presentationml/2006/main">
  <p:tag name="QUAD_ICON" val="true"/>
</p:tagLst>
</file>

<file path=ppt/tags/tag77.xml><?xml version="1.0" encoding="utf-8"?>
<p:tagLst xmlns:a="http://schemas.openxmlformats.org/drawingml/2006/main" xmlns:r="http://schemas.openxmlformats.org/officeDocument/2006/relationships" xmlns:p="http://schemas.openxmlformats.org/presentationml/2006/main">
  <p:tag name="ICON_BOX" val="true"/>
</p:tagLst>
</file>

<file path=ppt/tags/tag78.xml><?xml version="1.0" encoding="utf-8"?>
<p:tagLst xmlns:a="http://schemas.openxmlformats.org/drawingml/2006/main" xmlns:r="http://schemas.openxmlformats.org/officeDocument/2006/relationships" xmlns:p="http://schemas.openxmlformats.org/presentationml/2006/main">
  <p:tag name="ICON" val="true"/>
  <p:tag name="ICONFILENAME" val="flash.emf"/>
  <p:tag name="ICONTYPE" val="plain"/>
  <p:tag name="ICONCOLLECTION" val="i_collection"/>
</p:tagLst>
</file>

<file path=ppt/tags/tag79.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8.xml><?xml version="1.0" encoding="utf-8"?>
<p:tagLst xmlns:a="http://schemas.openxmlformats.org/drawingml/2006/main" xmlns:r="http://schemas.openxmlformats.org/officeDocument/2006/relationships" xmlns:p="http://schemas.openxmlformats.org/presentationml/2006/main">
  <p:tag name="TEXT_BOX_ICON_BOX" val="true"/>
</p:tagLst>
</file>

<file path=ppt/tags/tag80.xml><?xml version="1.0" encoding="utf-8"?>
<p:tagLst xmlns:a="http://schemas.openxmlformats.org/drawingml/2006/main" xmlns:r="http://schemas.openxmlformats.org/officeDocument/2006/relationships" xmlns:p="http://schemas.openxmlformats.org/presentationml/2006/main">
  <p:tag name="ICON" val="true"/>
</p:tagLst>
</file>

<file path=ppt/tags/tag81.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82.xml><?xml version="1.0" encoding="utf-8"?>
<p:tagLst xmlns:a="http://schemas.openxmlformats.org/drawingml/2006/main" xmlns:r="http://schemas.openxmlformats.org/officeDocument/2006/relationships" xmlns:p="http://schemas.openxmlformats.org/presentationml/2006/main">
  <p:tag name="QUAD_ICON" val="true"/>
</p:tagLst>
</file>

<file path=ppt/tags/tag83.xml><?xml version="1.0" encoding="utf-8"?>
<p:tagLst xmlns:a="http://schemas.openxmlformats.org/drawingml/2006/main" xmlns:r="http://schemas.openxmlformats.org/officeDocument/2006/relationships" xmlns:p="http://schemas.openxmlformats.org/presentationml/2006/main">
  <p:tag name="ICON_BOX" val="true"/>
</p:tagLst>
</file>

<file path=ppt/tags/tag84.xml><?xml version="1.0" encoding="utf-8"?>
<p:tagLst xmlns:a="http://schemas.openxmlformats.org/drawingml/2006/main" xmlns:r="http://schemas.openxmlformats.org/officeDocument/2006/relationships" xmlns:p="http://schemas.openxmlformats.org/presentationml/2006/main">
  <p:tag name="ICON" val="true"/>
  <p:tag name="ICONFILENAME" val="flash.emf"/>
  <p:tag name="ICONTYPE" val="plain"/>
  <p:tag name="ICONCOLLECTION" val="i_collection"/>
</p:tagLst>
</file>

<file path=ppt/tags/tag85.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86.xml><?xml version="1.0" encoding="utf-8"?>
<p:tagLst xmlns:a="http://schemas.openxmlformats.org/drawingml/2006/main" xmlns:r="http://schemas.openxmlformats.org/officeDocument/2006/relationships" xmlns:p="http://schemas.openxmlformats.org/presentationml/2006/main">
  <p:tag name="ICON" val="true"/>
</p:tagLst>
</file>

<file path=ppt/tags/tag87.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88.xml><?xml version="1.0" encoding="utf-8"?>
<p:tagLst xmlns:a="http://schemas.openxmlformats.org/drawingml/2006/main" xmlns:r="http://schemas.openxmlformats.org/officeDocument/2006/relationships" xmlns:p="http://schemas.openxmlformats.org/presentationml/2006/main">
  <p:tag name="QUAD_ICON" val="true"/>
</p:tagLst>
</file>

<file path=ppt/tags/tag89.xml><?xml version="1.0" encoding="utf-8"?>
<p:tagLst xmlns:a="http://schemas.openxmlformats.org/drawingml/2006/main" xmlns:r="http://schemas.openxmlformats.org/officeDocument/2006/relationships" xmlns:p="http://schemas.openxmlformats.org/presentationml/2006/main">
  <p:tag name="ICON_BOX" val="true"/>
</p:tagLst>
</file>

<file path=ppt/tags/tag9.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90.xml><?xml version="1.0" encoding="utf-8"?>
<p:tagLst xmlns:a="http://schemas.openxmlformats.org/drawingml/2006/main" xmlns:r="http://schemas.openxmlformats.org/officeDocument/2006/relationships" xmlns:p="http://schemas.openxmlformats.org/presentationml/2006/main">
  <p:tag name="ICON" val="true"/>
  <p:tag name="ICONFILENAME" val="flash.emf"/>
  <p:tag name="ICONTYPE" val="plain"/>
  <p:tag name="ICONCOLLECTION" val="i_collection"/>
</p:tagLst>
</file>

<file path=ppt/tags/tag91.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92.xml><?xml version="1.0" encoding="utf-8"?>
<p:tagLst xmlns:a="http://schemas.openxmlformats.org/drawingml/2006/main" xmlns:r="http://schemas.openxmlformats.org/officeDocument/2006/relationships" xmlns:p="http://schemas.openxmlformats.org/presentationml/2006/main">
  <p:tag name="ICON" val="true"/>
</p:tagLst>
</file>

<file path=ppt/tags/tag93.xml><?xml version="1.0" encoding="utf-8"?>
<p:tagLst xmlns:a="http://schemas.openxmlformats.org/drawingml/2006/main" xmlns:r="http://schemas.openxmlformats.org/officeDocument/2006/relationships" xmlns:p="http://schemas.openxmlformats.org/presentationml/2006/main">
  <p:tag name="HEADER_TEXT_ICON_BOX" val="true"/>
</p:tagLst>
</file>

<file path=ppt/tags/tag94.xml><?xml version="1.0" encoding="utf-8"?>
<p:tagLst xmlns:a="http://schemas.openxmlformats.org/drawingml/2006/main" xmlns:r="http://schemas.openxmlformats.org/officeDocument/2006/relationships" xmlns:p="http://schemas.openxmlformats.org/presentationml/2006/main">
  <p:tag name="QUAD_ICON" val="true"/>
</p:tagLst>
</file>

<file path=ppt/tags/tag95.xml><?xml version="1.0" encoding="utf-8"?>
<p:tagLst xmlns:a="http://schemas.openxmlformats.org/drawingml/2006/main" xmlns:r="http://schemas.openxmlformats.org/officeDocument/2006/relationships" xmlns:p="http://schemas.openxmlformats.org/presentationml/2006/main">
  <p:tag name="ICON_BOX" val="true"/>
</p:tagLst>
</file>

<file path=ppt/tags/tag96.xml><?xml version="1.0" encoding="utf-8"?>
<p:tagLst xmlns:a="http://schemas.openxmlformats.org/drawingml/2006/main" xmlns:r="http://schemas.openxmlformats.org/officeDocument/2006/relationships" xmlns:p="http://schemas.openxmlformats.org/presentationml/2006/main">
  <p:tag name="ICON" val="true"/>
  <p:tag name="ICONFILENAME" val="flash.emf"/>
  <p:tag name="ICONTYPE" val="plain"/>
  <p:tag name="ICONCOLLECTION" val="i_collection"/>
</p:tagLst>
</file>

<file path=ppt/tags/tag97.xml><?xml version="1.0" encoding="utf-8"?>
<p:tagLst xmlns:a="http://schemas.openxmlformats.org/drawingml/2006/main" xmlns:r="http://schemas.openxmlformats.org/officeDocument/2006/relationships" xmlns:p="http://schemas.openxmlformats.org/presentationml/2006/main">
  <p:tag name="ICONFRAME" val="0,75"/>
  <p:tag name="ICON" val="true"/>
</p:tagLst>
</file>

<file path=ppt/tags/tag98.xml><?xml version="1.0" encoding="utf-8"?>
<p:tagLst xmlns:a="http://schemas.openxmlformats.org/drawingml/2006/main" xmlns:r="http://schemas.openxmlformats.org/officeDocument/2006/relationships" xmlns:p="http://schemas.openxmlformats.org/presentationml/2006/main">
  <p:tag name="ICON" val="true"/>
</p:tagLst>
</file>

<file path=ppt/tags/tag99.xml><?xml version="1.0" encoding="utf-8"?>
<p:tagLst xmlns:a="http://schemas.openxmlformats.org/drawingml/2006/main" xmlns:r="http://schemas.openxmlformats.org/officeDocument/2006/relationships" xmlns:p="http://schemas.openxmlformats.org/presentationml/2006/main">
  <p:tag name="HEADER_TEXT_ICON_BOX" val="true"/>
</p:tagLst>
</file>

<file path=ppt/theme/theme1.xml><?xml version="1.0" encoding="utf-8"?>
<a:theme xmlns:a="http://schemas.openxmlformats.org/drawingml/2006/main" name="d-fine_SlideMaster_V2">
  <a:themeElements>
    <a:clrScheme name="d-fine V2">
      <a:dk1>
        <a:srgbClr val="003C50"/>
      </a:dk1>
      <a:lt1>
        <a:srgbClr val="FFFFFF"/>
      </a:lt1>
      <a:dk2>
        <a:srgbClr val="136B93"/>
      </a:dk2>
      <a:lt2>
        <a:srgbClr val="F07D00"/>
      </a:lt2>
      <a:accent1>
        <a:srgbClr val="1E9BD7"/>
      </a:accent1>
      <a:accent2>
        <a:srgbClr val="BE5A19"/>
      </a:accent2>
      <a:accent3>
        <a:srgbClr val="FFAA0A"/>
      </a:accent3>
      <a:accent4>
        <a:srgbClr val="EFEEEB"/>
      </a:accent4>
      <a:accent5>
        <a:srgbClr val="E0DFDA"/>
      </a:accent5>
      <a:accent6>
        <a:srgbClr val="99B1B9"/>
      </a:accent6>
      <a:hlink>
        <a:srgbClr val="1E9BD7"/>
      </a:hlink>
      <a:folHlink>
        <a:srgbClr val="BE5A19"/>
      </a:folHlink>
    </a:clrScheme>
    <a:fontScheme name="d-fine Font Theme">
      <a:majorFont>
        <a:latin typeface="Roboto"/>
        <a:ea typeface=""/>
        <a:cs typeface=""/>
      </a:majorFont>
      <a:minorFont>
        <a:latin typeface="Robot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w="9525">
          <a:solidFill>
            <a:schemeClr val="accent5"/>
          </a:solidFill>
        </a:ln>
      </a:spPr>
      <a:bodyPr lIns="36000" tIns="36000" rIns="36000" bIns="36000" rtlCol="0" anchor="ctr">
        <a:noAutofit/>
      </a:bodyP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t">
        <a:noAutofit/>
      </a:bodyPr>
      <a:lstStyle>
        <a:defPPr>
          <a:defRPr sz="1400" dirty="0" smtClean="0"/>
        </a:defPPr>
      </a:lstStyle>
    </a:txDef>
  </a:objectDefaults>
  <a:extraClrSchemeLst/>
  <a:extLst>
    <a:ext uri="{05A4C25C-085E-4340-85A3-A5531E510DB2}">
      <thm15:themeFamily xmlns:thm15="http://schemas.microsoft.com/office/thememl/2012/main" name="Presentation1" id="{15D37122-A856-4D93-B794-845448D3D740}" vid="{DC5CD2F2-F82A-4E9A-91AC-C2FEE91EB22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8393aab-0c98-47e5-9894-d3a389a13a61" xsi:nil="true"/>
    <lcf76f155ced4ddcb4097134ff3c332f xmlns="b632ed8f-4da2-450d-be64-a2144744180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48D3552BA4D54EA7D6349B957E6F80" ma:contentTypeVersion="18" ma:contentTypeDescription="Create a new document." ma:contentTypeScope="" ma:versionID="389a28ef84544cc1093a842271bf6509">
  <xsd:schema xmlns:xsd="http://www.w3.org/2001/XMLSchema" xmlns:xs="http://www.w3.org/2001/XMLSchema" xmlns:p="http://schemas.microsoft.com/office/2006/metadata/properties" xmlns:ns2="b632ed8f-4da2-450d-be64-a21447441809" xmlns:ns3="a8393aab-0c98-47e5-9894-d3a389a13a61" targetNamespace="http://schemas.microsoft.com/office/2006/metadata/properties" ma:root="true" ma:fieldsID="0519b0fce0f2b744d8321fc8d947910e" ns2:_="" ns3:_="">
    <xsd:import namespace="b632ed8f-4da2-450d-be64-a21447441809"/>
    <xsd:import namespace="a8393aab-0c98-47e5-9894-d3a389a13a6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2ed8f-4da2-450d-be64-a2144744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e3038f7-01d3-45c6-9ff3-08a5a011bcb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393aab-0c98-47e5-9894-d3a389a13a6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bb47aca-9648-48b1-8f33-95e10af35f83}" ma:internalName="TaxCatchAll" ma:showField="CatchAllData" ma:web="a8393aab-0c98-47e5-9894-d3a389a13a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F9FA82-5C46-4937-98A6-920BB8E42B98}">
  <ds:schemaRefs>
    <ds:schemaRef ds:uri="a92130b1-fea1-4f5c-818b-c1bbec9fc0ae"/>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CEC04C09-B31C-4D8C-BE1A-9F45A682CB55}"/>
</file>

<file path=customXml/itemProps3.xml><?xml version="1.0" encoding="utf-8"?>
<ds:datastoreItem xmlns:ds="http://schemas.openxmlformats.org/officeDocument/2006/customXml" ds:itemID="{EA402F4F-4752-44F3-914A-DB6C1B3987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2785</Words>
  <Application>Microsoft Office PowerPoint</Application>
  <PresentationFormat>A4 Paper (210x297 mm)</PresentationFormat>
  <Paragraphs>514</Paragraphs>
  <Slides>15</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__Inter_d65c78</vt:lpstr>
      <vt:lpstr>Arial</vt:lpstr>
      <vt:lpstr>Calibri</vt:lpstr>
      <vt:lpstr>IBMPlexSans-Bold</vt:lpstr>
      <vt:lpstr>Roboto</vt:lpstr>
      <vt:lpstr>Roboto Light</vt:lpstr>
      <vt:lpstr>Tahoma</vt:lpstr>
      <vt:lpstr>Wingdings</vt:lpstr>
      <vt:lpstr>d-fine_SlideMaster_V2</vt:lpstr>
      <vt:lpstr>think-cell Slide</vt:lpstr>
      <vt:lpstr>MLOps in the NHS</vt:lpstr>
      <vt:lpstr>Challenges with scaling Machine Learning (ML) in a healthcare setting </vt:lpstr>
      <vt:lpstr>ML projects in the real world (sometimes!) Root causes of ML projects’ failures</vt:lpstr>
      <vt:lpstr>What we mean by productive ML A productive ML system effectively solves real-world problems, where the model is trusted and managed for evolving new data</vt:lpstr>
      <vt:lpstr>The actual model is only a small part of an enterprise Machine Learning system</vt:lpstr>
      <vt:lpstr>   The classic data science workflow is not always suitable for productive ML Many projects start off the experimentation stage in notebooks </vt:lpstr>
      <vt:lpstr>MLOps is the extension of DevOps principles in the context of Machine Learning </vt:lpstr>
      <vt:lpstr>With ML-Ops, modern methods integrate with proven agile IT processes</vt:lpstr>
      <vt:lpstr>The end-to-end MLOps workflow</vt:lpstr>
      <vt:lpstr>It is already easy to get lost in the MLOps tool landscape01</vt:lpstr>
      <vt:lpstr>Open source vs. Commercial</vt:lpstr>
      <vt:lpstr>MLOps tool profile: MLflow</vt:lpstr>
      <vt:lpstr>Questions</vt:lpstr>
      <vt:lpstr>Your contacts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 in the NHS</dc:title>
  <dc:creator>Sibbit, James</dc:creator>
  <cp:lastModifiedBy>Altrabsheh, Elias</cp:lastModifiedBy>
  <cp:revision>2</cp:revision>
  <dcterms:created xsi:type="dcterms:W3CDTF">2024-10-30T17:48:09Z</dcterms:created>
  <dcterms:modified xsi:type="dcterms:W3CDTF">2024-11-19T16:36:41Z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0x0101001A48D3552BA4D54EA7D6349B957E6F80</vt:lpwstr>
  </property>
  <property fmtid="{D5CDD505-2E9C-101B-9397-08002B2CF9AE}" pid="3" name="_dlc_DocIdItemGuid">
    <vt:lpwstr>3e4a3a88-f8b0-47a8-9bcc-2aa8e89b0ccc</vt:lpwstr>
  </property>
</Properties>
</file>