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61" r:id="rId5"/>
    <p:sldId id="262" r:id="rId6"/>
    <p:sldId id="263" r:id="rId7"/>
    <p:sldId id="264" r:id="rId8"/>
    <p:sldId id="265" r:id="rId9"/>
    <p:sldId id="273" r:id="rId10"/>
    <p:sldId id="266" r:id="rId11"/>
    <p:sldId id="268" r:id="rId12"/>
    <p:sldId id="269" r:id="rId13"/>
    <p:sldId id="270" r:id="rId14"/>
    <p:sldId id="272" r:id="rId15"/>
    <p:sldId id="271" r:id="rId16"/>
    <p:sldId id="267" r:id="rId1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30B497-4DE3-49EB-957E-EA0E7C6B13EF}">
          <p14:sldIdLst>
            <p14:sldId id="261"/>
            <p14:sldId id="262"/>
            <p14:sldId id="263"/>
            <p14:sldId id="264"/>
            <p14:sldId id="265"/>
            <p14:sldId id="273"/>
            <p14:sldId id="266"/>
            <p14:sldId id="268"/>
            <p14:sldId id="269"/>
            <p14:sldId id="270"/>
            <p14:sldId id="272"/>
            <p14:sldId id="271"/>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2573"/>
    <a:srgbClr val="ED8B00"/>
    <a:srgbClr val="330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346" autoAdjust="0"/>
  </p:normalViewPr>
  <p:slideViewPr>
    <p:cSldViewPr snapToGrid="0">
      <p:cViewPr varScale="1">
        <p:scale>
          <a:sx n="116" d="100"/>
          <a:sy n="116" d="100"/>
        </p:scale>
        <p:origin x="19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AEE18C2-F12C-451C-B017-B43FBFF7B644}" type="datetimeFigureOut">
              <a:rPr lang="en-GB" smtClean="0"/>
              <a:t>21/11/2024</a:t>
            </a:fld>
            <a:endParaRPr lang="en-GB"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60A59295-7FB0-4598-9905-DD755ED788AF}" type="slidenum">
              <a:rPr lang="en-GB" smtClean="0"/>
              <a:t>‹#›</a:t>
            </a:fld>
            <a:endParaRPr lang="en-GB" dirty="0"/>
          </a:p>
        </p:txBody>
      </p:sp>
    </p:spTree>
    <p:extLst>
      <p:ext uri="{BB962C8B-B14F-4D97-AF65-F5344CB8AC3E}">
        <p14:creationId xmlns:p14="http://schemas.microsoft.com/office/powerpoint/2010/main" val="223196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A59295-7FB0-4598-9905-DD755ED788AF}" type="slidenum">
              <a:rPr lang="en-GB" smtClean="0"/>
              <a:t>1</a:t>
            </a:fld>
            <a:endParaRPr lang="en-GB" dirty="0"/>
          </a:p>
        </p:txBody>
      </p:sp>
    </p:spTree>
    <p:extLst>
      <p:ext uri="{BB962C8B-B14F-4D97-AF65-F5344CB8AC3E}">
        <p14:creationId xmlns:p14="http://schemas.microsoft.com/office/powerpoint/2010/main" val="86678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a:t>This image shows a single sheet which visualise a seven day period.</a:t>
            </a:r>
          </a:p>
          <a:p>
            <a:endParaRPr lang="en-GB" sz="1100" dirty="0"/>
          </a:p>
          <a:p>
            <a:r>
              <a:rPr lang="en-GB" sz="1100" dirty="0"/>
              <a:t>Heat maps work left to right highlighting different graph metrics.</a:t>
            </a:r>
          </a:p>
          <a:p>
            <a:endParaRPr lang="en-GB" sz="1100" dirty="0"/>
          </a:p>
          <a:p>
            <a:r>
              <a:rPr lang="en-GB" sz="1100" dirty="0"/>
              <a:t>Potentially each patient will have a spreadsheet with several sheets for multiple weeks in hospital.</a:t>
            </a:r>
          </a:p>
          <a:p>
            <a:endParaRPr lang="en-GB" sz="1100" dirty="0"/>
          </a:p>
          <a:p>
            <a:r>
              <a:rPr lang="en-GB" sz="1100" dirty="0"/>
              <a:t>Also, a week may be divided into ICU and non-ICU sessions on separate sheets.</a:t>
            </a:r>
          </a:p>
        </p:txBody>
      </p:sp>
      <p:sp>
        <p:nvSpPr>
          <p:cNvPr id="4" name="Slide Number Placeholder 3"/>
          <p:cNvSpPr>
            <a:spLocks noGrp="1"/>
          </p:cNvSpPr>
          <p:nvPr>
            <p:ph type="sldNum" sz="quarter" idx="5"/>
          </p:nvPr>
        </p:nvSpPr>
        <p:spPr/>
        <p:txBody>
          <a:bodyPr/>
          <a:lstStyle/>
          <a:p>
            <a:fld id="{60A59295-7FB0-4598-9905-DD755ED788AF}" type="slidenum">
              <a:rPr lang="en-GB" smtClean="0"/>
              <a:t>10</a:t>
            </a:fld>
            <a:endParaRPr lang="en-GB" dirty="0"/>
          </a:p>
        </p:txBody>
      </p:sp>
    </p:spTree>
    <p:extLst>
      <p:ext uri="{BB962C8B-B14F-4D97-AF65-F5344CB8AC3E}">
        <p14:creationId xmlns:p14="http://schemas.microsoft.com/office/powerpoint/2010/main" val="803091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a:t>Objective way of categorisation of days in hospital, split by ICU and non-ICU.</a:t>
            </a:r>
          </a:p>
          <a:p>
            <a:endParaRPr lang="en-GB" sz="1100" dirty="0"/>
          </a:p>
          <a:p>
            <a:r>
              <a:rPr lang="en-GB" sz="1100" dirty="0"/>
              <a:t>Categorize periods of stay by using the categorization of days as features of the period of stay.</a:t>
            </a:r>
          </a:p>
          <a:p>
            <a:endParaRPr lang="en-GB" sz="1100" dirty="0"/>
          </a:p>
          <a:p>
            <a:r>
              <a:rPr lang="en-GB" sz="1100" dirty="0"/>
              <a:t>Can produce temporal graphs for different aspects of EPR data. So, I have initially focussed on HCP patient interactions but could look at patient activity, (Medication admins, lab specimens and measurements) or documents being written about a patient.</a:t>
            </a:r>
          </a:p>
          <a:p>
            <a:endParaRPr lang="en-GB" sz="1100" dirty="0"/>
          </a:p>
          <a:p>
            <a:r>
              <a:rPr lang="en-GB" sz="1100" dirty="0"/>
              <a:t>Could produce temporal graphs for individual providers rather than patients, or even wards.</a:t>
            </a:r>
          </a:p>
          <a:p>
            <a:endParaRPr lang="en-GB" sz="1100" dirty="0"/>
          </a:p>
          <a:p>
            <a:endParaRPr lang="en-GB" dirty="0"/>
          </a:p>
        </p:txBody>
      </p:sp>
      <p:sp>
        <p:nvSpPr>
          <p:cNvPr id="4" name="Slide Number Placeholder 3"/>
          <p:cNvSpPr>
            <a:spLocks noGrp="1"/>
          </p:cNvSpPr>
          <p:nvPr>
            <p:ph type="sldNum" sz="quarter" idx="5"/>
          </p:nvPr>
        </p:nvSpPr>
        <p:spPr/>
        <p:txBody>
          <a:bodyPr/>
          <a:lstStyle/>
          <a:p>
            <a:fld id="{60A59295-7FB0-4598-9905-DD755ED788AF}" type="slidenum">
              <a:rPr lang="en-GB" smtClean="0"/>
              <a:t>11</a:t>
            </a:fld>
            <a:endParaRPr lang="en-GB" dirty="0"/>
          </a:p>
        </p:txBody>
      </p:sp>
    </p:spTree>
    <p:extLst>
      <p:ext uri="{BB962C8B-B14F-4D97-AF65-F5344CB8AC3E}">
        <p14:creationId xmlns:p14="http://schemas.microsoft.com/office/powerpoint/2010/main" val="3206536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A59295-7FB0-4598-9905-DD755ED788AF}" type="slidenum">
              <a:rPr lang="en-GB" smtClean="0"/>
              <a:t>12</a:t>
            </a:fld>
            <a:endParaRPr lang="en-GB" dirty="0"/>
          </a:p>
        </p:txBody>
      </p:sp>
    </p:spTree>
    <p:extLst>
      <p:ext uri="{BB962C8B-B14F-4D97-AF65-F5344CB8AC3E}">
        <p14:creationId xmlns:p14="http://schemas.microsoft.com/office/powerpoint/2010/main" val="265026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0A59295-7FB0-4598-9905-DD755ED788AF}" type="slidenum">
              <a:rPr lang="en-GB" smtClean="0"/>
              <a:t>13</a:t>
            </a:fld>
            <a:endParaRPr lang="en-GB" dirty="0"/>
          </a:p>
        </p:txBody>
      </p:sp>
    </p:spTree>
    <p:extLst>
      <p:ext uri="{BB962C8B-B14F-4D97-AF65-F5344CB8AC3E}">
        <p14:creationId xmlns:p14="http://schemas.microsoft.com/office/powerpoint/2010/main" val="88561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a:t>I only started at GOSH 10 years ago, previously I had no clinical experience but at 58 I was looking for a career change and I completed a MSc in Health Informatics at Kingston University that enabled me to get a job in the NHS as a Research Data Manager.</a:t>
            </a:r>
          </a:p>
          <a:p>
            <a:endParaRPr lang="en-GB" sz="1100" dirty="0"/>
          </a:p>
          <a:p>
            <a:r>
              <a:rPr lang="en-GB" sz="1100" dirty="0"/>
              <a:t>2 years later I Joined the GOSH Data Research Environment, created 2 years before we had our EPR installed in April 2019.</a:t>
            </a:r>
          </a:p>
          <a:p>
            <a:endParaRPr lang="en-GB" sz="1100" dirty="0"/>
          </a:p>
          <a:p>
            <a:r>
              <a:rPr lang="en-GB" sz="1100" dirty="0"/>
              <a:t>My role was as lead data engineer to extract hospital data for research completed within the hospital, I soon got interested in what the data I was supplying was being used for, so I completed a second MSc this time in Data Science at Birkbeck college London in the evenings over 2 years.</a:t>
            </a:r>
          </a:p>
          <a:p>
            <a:endParaRPr lang="en-GB" sz="1100" dirty="0"/>
          </a:p>
          <a:p>
            <a:r>
              <a:rPr lang="en-GB" sz="1100" dirty="0"/>
              <a:t>Having worked in the DRE for 5 years I was looking to reduce my workload, so I moved to the clinical informatics research program within the DRE, CIRP funds PhD students to undertake more blue-sky research and just to keep my life interesting I enrolled on one of these PhDs myself. So, I work  2 days per week on data engineering for CIRP PHD students then the other 3 days per week I am completed my own PhD.</a:t>
            </a:r>
          </a:p>
          <a:p>
            <a:endParaRPr lang="en-GB" sz="1100" dirty="0"/>
          </a:p>
          <a:p>
            <a:r>
              <a:rPr lang="en-GB" sz="1100" b="1" dirty="0"/>
              <a:t>Exploring the role of graph analysis in the interrogation and visualisation of routinely collected Electronic Patient Record (EPR) data.</a:t>
            </a:r>
          </a:p>
        </p:txBody>
      </p:sp>
      <p:sp>
        <p:nvSpPr>
          <p:cNvPr id="4" name="Slide Number Placeholder 3"/>
          <p:cNvSpPr>
            <a:spLocks noGrp="1"/>
          </p:cNvSpPr>
          <p:nvPr>
            <p:ph type="sldNum" sz="quarter" idx="5"/>
          </p:nvPr>
        </p:nvSpPr>
        <p:spPr/>
        <p:txBody>
          <a:bodyPr/>
          <a:lstStyle/>
          <a:p>
            <a:fld id="{60A59295-7FB0-4598-9905-DD755ED788AF}" type="slidenum">
              <a:rPr lang="en-GB" smtClean="0"/>
              <a:t>2</a:t>
            </a:fld>
            <a:endParaRPr lang="en-GB" dirty="0"/>
          </a:p>
        </p:txBody>
      </p:sp>
    </p:spTree>
    <p:extLst>
      <p:ext uri="{BB962C8B-B14F-4D97-AF65-F5344CB8AC3E}">
        <p14:creationId xmlns:p14="http://schemas.microsoft.com/office/powerpoint/2010/main" val="103334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67"/>
              </a:spcAft>
            </a:pPr>
            <a:r>
              <a:rPr lang="en-GB" sz="1100" kern="100" dirty="0">
                <a:latin typeface="Calibri" panose="020F0502020204030204" pitchFamily="34" charset="0"/>
                <a:ea typeface="Times New Roman" panose="02020603050405020304" pitchFamily="18" charset="0"/>
                <a:cs typeface="Times New Roman" panose="02020603050405020304" pitchFamily="18" charset="0"/>
              </a:rPr>
              <a:t>No difference between the words graph or network within the context of my talk.</a:t>
            </a:r>
          </a:p>
          <a:p>
            <a:pPr>
              <a:lnSpc>
                <a:spcPct val="107000"/>
              </a:lnSpc>
              <a:spcAft>
                <a:spcPts val="867"/>
              </a:spcAft>
            </a:pPr>
            <a:endParaRPr lang="en-GB" sz="1100" kern="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67"/>
              </a:spcAft>
            </a:pPr>
            <a:r>
              <a:rPr lang="en-GB" sz="1100" kern="100" dirty="0">
                <a:latin typeface="Calibri" panose="020F0502020204030204" pitchFamily="34" charset="0"/>
                <a:ea typeface="Times New Roman" panose="02020603050405020304" pitchFamily="18" charset="0"/>
                <a:cs typeface="Times New Roman" panose="02020603050405020304" pitchFamily="18" charset="0"/>
              </a:rPr>
              <a:t>GOSH has had an EPR system for last 5 years. Installed in April 2019.</a:t>
            </a:r>
          </a:p>
          <a:p>
            <a:pPr>
              <a:lnSpc>
                <a:spcPct val="107000"/>
              </a:lnSpc>
              <a:spcAft>
                <a:spcPts val="867"/>
              </a:spcAft>
            </a:pPr>
            <a:endParaRPr lang="en-GB" sz="1100" kern="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67"/>
              </a:spcAft>
            </a:pPr>
            <a:r>
              <a:rPr lang="en-GB" sz="1100" kern="100" dirty="0">
                <a:latin typeface="Calibri" panose="020F0502020204030204" pitchFamily="34" charset="0"/>
                <a:ea typeface="Times New Roman" panose="02020603050405020304" pitchFamily="18" charset="0"/>
                <a:cs typeface="Times New Roman" panose="02020603050405020304" pitchFamily="18" charset="0"/>
              </a:rPr>
              <a:t>Records everything that happens to a patient within the confines of the hospital. NOT a HER which holds all healthcare information for a patient from multi various sources.</a:t>
            </a:r>
          </a:p>
          <a:p>
            <a:pPr>
              <a:lnSpc>
                <a:spcPct val="107000"/>
              </a:lnSpc>
              <a:spcAft>
                <a:spcPts val="867"/>
              </a:spcAft>
            </a:pPr>
            <a:endParaRPr lang="en-GB" sz="1100" kern="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67"/>
              </a:spcAft>
            </a:pPr>
            <a:r>
              <a:rPr lang="en-GB" sz="1100" kern="100" dirty="0">
                <a:latin typeface="Calibri" panose="020F0502020204030204" pitchFamily="34" charset="0"/>
                <a:ea typeface="Times New Roman" panose="02020603050405020304" pitchFamily="18" charset="0"/>
                <a:cs typeface="Times New Roman" panose="02020603050405020304" pitchFamily="18" charset="0"/>
              </a:rPr>
              <a:t>An EPR by necessity also records which health care professional (HCP) did what to which patient when. It is this data that I have looked to use within my PhD.</a:t>
            </a:r>
          </a:p>
          <a:p>
            <a:endParaRPr lang="en-GB" dirty="0"/>
          </a:p>
        </p:txBody>
      </p:sp>
      <p:sp>
        <p:nvSpPr>
          <p:cNvPr id="4" name="Slide Number Placeholder 3"/>
          <p:cNvSpPr>
            <a:spLocks noGrp="1"/>
          </p:cNvSpPr>
          <p:nvPr>
            <p:ph type="sldNum" sz="quarter" idx="5"/>
          </p:nvPr>
        </p:nvSpPr>
        <p:spPr/>
        <p:txBody>
          <a:bodyPr/>
          <a:lstStyle/>
          <a:p>
            <a:fld id="{60A59295-7FB0-4598-9905-DD755ED788AF}" type="slidenum">
              <a:rPr lang="en-GB" smtClean="0"/>
              <a:t>3</a:t>
            </a:fld>
            <a:endParaRPr lang="en-GB" dirty="0"/>
          </a:p>
        </p:txBody>
      </p:sp>
    </p:spTree>
    <p:extLst>
      <p:ext uri="{BB962C8B-B14F-4D97-AF65-F5344CB8AC3E}">
        <p14:creationId xmlns:p14="http://schemas.microsoft.com/office/powerpoint/2010/main" val="240945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a:t>The majority of the work completed using graph analysis with healthcare data has been patient cohort over a single period of time. Diagnoses has been popular but also care patterns.</a:t>
            </a:r>
          </a:p>
          <a:p>
            <a:endParaRPr lang="en-GB" sz="1100" dirty="0"/>
          </a:p>
          <a:p>
            <a:r>
              <a:rPr lang="en-GB" sz="1100" dirty="0"/>
              <a:t>Temporal graphs as defined by this project take a different position, graphing …..</a:t>
            </a:r>
          </a:p>
          <a:p>
            <a:endParaRPr lang="en-GB" sz="1100" dirty="0"/>
          </a:p>
          <a:p>
            <a:r>
              <a:rPr lang="en-GB" sz="1100" dirty="0"/>
              <a:t>Start with data extracted by the GOSG DRE.</a:t>
            </a:r>
          </a:p>
          <a:p>
            <a:endParaRPr lang="en-GB" sz="1100" dirty="0"/>
          </a:p>
          <a:p>
            <a:r>
              <a:rPr lang="en-GB" sz="1100" dirty="0"/>
              <a:t>RDV are two-dimensional datasets which cover most data requirements of the clinical research teams at GOSH and represent a functional union of data from several source EPR tables.</a:t>
            </a:r>
          </a:p>
          <a:p>
            <a:endParaRPr lang="en-GB" sz="1100" dirty="0"/>
          </a:p>
          <a:p>
            <a:r>
              <a:rPr lang="en-GB" sz="1100" dirty="0"/>
              <a:t>Currently there are 38 RDVs that range from demographics, hospital admissions, ward stays, OP activity to virology, microbiology and anti-cancer treatments. Each row has a de-identified patient identifier and a time stamp.</a:t>
            </a:r>
          </a:p>
          <a:p>
            <a:endParaRPr lang="en-GB" sz="1100" dirty="0"/>
          </a:p>
          <a:p>
            <a:endParaRPr lang="en-GB" sz="1100"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60A59295-7FB0-4598-9905-DD755ED788AF}" type="slidenum">
              <a:rPr lang="en-GB" smtClean="0"/>
              <a:t>4</a:t>
            </a:fld>
            <a:endParaRPr lang="en-GB" dirty="0"/>
          </a:p>
        </p:txBody>
      </p:sp>
    </p:spTree>
    <p:extLst>
      <p:ext uri="{BB962C8B-B14F-4D97-AF65-F5344CB8AC3E}">
        <p14:creationId xmlns:p14="http://schemas.microsoft.com/office/powerpoint/2010/main" val="300486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a:t>What activities are covered:</a:t>
            </a:r>
          </a:p>
          <a:p>
            <a:endParaRPr lang="en-GB" sz="1100" dirty="0"/>
          </a:p>
          <a:p>
            <a:r>
              <a:rPr lang="en-GB" sz="1100" dirty="0" err="1">
                <a:solidFill>
                  <a:srgbClr val="000000"/>
                </a:solidFill>
                <a:latin typeface="Calibri" panose="020F0502020204030204" pitchFamily="34" charset="0"/>
              </a:rPr>
              <a:t>event_source</a:t>
            </a:r>
            <a:r>
              <a:rPr lang="en-GB" sz="1100" dirty="0"/>
              <a:t> 			</a:t>
            </a:r>
            <a:r>
              <a:rPr lang="en-GB" sz="1100" dirty="0" err="1">
                <a:solidFill>
                  <a:srgbClr val="000000"/>
                </a:solidFill>
                <a:latin typeface="Calibri" panose="020F0502020204030204" pitchFamily="34" charset="0"/>
              </a:rPr>
              <a:t>event_action</a:t>
            </a:r>
            <a:r>
              <a:rPr lang="en-GB" sz="1100" dirty="0"/>
              <a:t> </a:t>
            </a:r>
          </a:p>
          <a:p>
            <a:r>
              <a:rPr lang="en-GB" sz="1100" dirty="0" err="1">
                <a:solidFill>
                  <a:srgbClr val="000000"/>
                </a:solidFill>
                <a:latin typeface="Calibri" panose="020F0502020204030204" pitchFamily="34" charset="0"/>
              </a:rPr>
              <a:t>ClinicalNoteFact</a:t>
            </a:r>
            <a:r>
              <a:rPr lang="en-GB" sz="1100" dirty="0"/>
              <a:t> 		</a:t>
            </a:r>
            <a:r>
              <a:rPr lang="en-GB" sz="1100" dirty="0">
                <a:solidFill>
                  <a:srgbClr val="000000"/>
                </a:solidFill>
                <a:latin typeface="Calibri" panose="020F0502020204030204" pitchFamily="34" charset="0"/>
              </a:rPr>
              <a:t>Authoring</a:t>
            </a:r>
            <a:r>
              <a:rPr lang="en-GB" sz="1100" dirty="0"/>
              <a:t> </a:t>
            </a:r>
          </a:p>
          <a:p>
            <a:r>
              <a:rPr lang="en-GB" sz="1100" dirty="0" err="1">
                <a:solidFill>
                  <a:srgbClr val="000000"/>
                </a:solidFill>
                <a:latin typeface="Calibri" panose="020F0502020204030204" pitchFamily="34" charset="0"/>
              </a:rPr>
              <a:t>DiagnosisEventFact</a:t>
            </a:r>
            <a:r>
              <a:rPr lang="en-GB" sz="1100" dirty="0"/>
              <a:t> 		</a:t>
            </a:r>
            <a:r>
              <a:rPr lang="en-GB" sz="1100" dirty="0">
                <a:solidFill>
                  <a:srgbClr val="000000"/>
                </a:solidFill>
                <a:latin typeface="Calibri" panose="020F0502020204030204" pitchFamily="34" charset="0"/>
              </a:rPr>
              <a:t>Entered</a:t>
            </a:r>
            <a:r>
              <a:rPr lang="en-GB" sz="1100" dirty="0"/>
              <a:t> </a:t>
            </a:r>
          </a:p>
          <a:p>
            <a:r>
              <a:rPr lang="en-GB" sz="1100" dirty="0" err="1">
                <a:solidFill>
                  <a:srgbClr val="000000"/>
                </a:solidFill>
                <a:latin typeface="Calibri" panose="020F0502020204030204" pitchFamily="34" charset="0"/>
              </a:rPr>
              <a:t>DiagnosisEventFact</a:t>
            </a:r>
            <a:r>
              <a:rPr lang="en-GB" sz="1100" dirty="0"/>
              <a:t> 		</a:t>
            </a:r>
            <a:r>
              <a:rPr lang="en-GB" sz="1100" dirty="0">
                <a:solidFill>
                  <a:srgbClr val="000000"/>
                </a:solidFill>
                <a:latin typeface="Calibri" panose="020F0502020204030204" pitchFamily="34" charset="0"/>
              </a:rPr>
              <a:t>Removed</a:t>
            </a:r>
            <a:r>
              <a:rPr lang="en-GB" sz="1100" dirty="0"/>
              <a:t> </a:t>
            </a:r>
          </a:p>
          <a:p>
            <a:r>
              <a:rPr lang="en-GB" sz="1100" dirty="0" err="1">
                <a:solidFill>
                  <a:srgbClr val="000000"/>
                </a:solidFill>
                <a:latin typeface="Calibri" panose="020F0502020204030204" pitchFamily="34" charset="0"/>
              </a:rPr>
              <a:t>FlowsheetValueFact</a:t>
            </a:r>
            <a:r>
              <a:rPr lang="en-GB" sz="1100" dirty="0"/>
              <a:t> 		</a:t>
            </a:r>
            <a:r>
              <a:rPr lang="en-GB" sz="1100" dirty="0">
                <a:solidFill>
                  <a:srgbClr val="000000"/>
                </a:solidFill>
                <a:latin typeface="Calibri" panose="020F0502020204030204" pitchFamily="34" charset="0"/>
              </a:rPr>
              <a:t>Taken</a:t>
            </a:r>
            <a:r>
              <a:rPr lang="en-GB" sz="1100" dirty="0"/>
              <a:t> </a:t>
            </a:r>
          </a:p>
          <a:p>
            <a:r>
              <a:rPr lang="en-GB" sz="1100" dirty="0" err="1">
                <a:solidFill>
                  <a:srgbClr val="000000"/>
                </a:solidFill>
                <a:latin typeface="Calibri" panose="020F0502020204030204" pitchFamily="34" charset="0"/>
              </a:rPr>
              <a:t>LabTestFact</a:t>
            </a:r>
            <a:r>
              <a:rPr lang="en-GB" sz="1100" dirty="0"/>
              <a:t> 			</a:t>
            </a:r>
            <a:r>
              <a:rPr lang="en-GB" sz="1100" dirty="0">
                <a:solidFill>
                  <a:srgbClr val="000000"/>
                </a:solidFill>
                <a:latin typeface="Calibri" panose="020F0502020204030204" pitchFamily="34" charset="0"/>
              </a:rPr>
              <a:t>Collected</a:t>
            </a:r>
            <a:r>
              <a:rPr lang="en-GB" sz="1100" dirty="0"/>
              <a:t> </a:t>
            </a:r>
          </a:p>
          <a:p>
            <a:r>
              <a:rPr lang="en-GB" sz="1100" dirty="0" err="1">
                <a:solidFill>
                  <a:srgbClr val="000000"/>
                </a:solidFill>
                <a:latin typeface="Calibri" panose="020F0502020204030204" pitchFamily="34" charset="0"/>
              </a:rPr>
              <a:t>MedicationAdministrationFact</a:t>
            </a:r>
            <a:r>
              <a:rPr lang="en-GB" sz="1100" dirty="0"/>
              <a:t> 	</a:t>
            </a:r>
            <a:r>
              <a:rPr lang="en-GB" sz="1100" dirty="0">
                <a:solidFill>
                  <a:srgbClr val="000000"/>
                </a:solidFill>
                <a:latin typeface="Calibri" panose="020F0502020204030204" pitchFamily="34" charset="0"/>
              </a:rPr>
              <a:t>Administering</a:t>
            </a:r>
            <a:r>
              <a:rPr lang="en-GB" sz="1100" dirty="0"/>
              <a:t> </a:t>
            </a:r>
          </a:p>
          <a:p>
            <a:r>
              <a:rPr lang="en-GB" sz="1100" dirty="0" err="1">
                <a:solidFill>
                  <a:srgbClr val="000000"/>
                </a:solidFill>
                <a:latin typeface="Calibri" panose="020F0502020204030204" pitchFamily="34" charset="0"/>
              </a:rPr>
              <a:t>MedicationOrderFact</a:t>
            </a:r>
            <a:r>
              <a:rPr lang="en-GB" sz="1100" dirty="0"/>
              <a:t> 		</a:t>
            </a:r>
            <a:r>
              <a:rPr lang="en-GB" sz="1100" dirty="0" err="1">
                <a:solidFill>
                  <a:srgbClr val="000000"/>
                </a:solidFill>
                <a:latin typeface="Calibri" panose="020F0502020204030204" pitchFamily="34" charset="0"/>
              </a:rPr>
              <a:t>OrderedBy</a:t>
            </a:r>
            <a:r>
              <a:rPr lang="en-GB" sz="1100" dirty="0"/>
              <a:t> </a:t>
            </a:r>
          </a:p>
          <a:p>
            <a:r>
              <a:rPr lang="en-GB" sz="1100" dirty="0" err="1">
                <a:solidFill>
                  <a:srgbClr val="000000"/>
                </a:solidFill>
                <a:latin typeface="Calibri" panose="020F0502020204030204" pitchFamily="34" charset="0"/>
              </a:rPr>
              <a:t>ProcedureEventFact</a:t>
            </a:r>
            <a:r>
              <a:rPr lang="en-GB" sz="1100" dirty="0"/>
              <a:t> 		</a:t>
            </a:r>
            <a:r>
              <a:rPr lang="en-GB" sz="1100" dirty="0" err="1">
                <a:solidFill>
                  <a:srgbClr val="000000"/>
                </a:solidFill>
                <a:latin typeface="Calibri" panose="020F0502020204030204" pitchFamily="34" charset="0"/>
              </a:rPr>
              <a:t>Anesthesia</a:t>
            </a:r>
            <a:r>
              <a:rPr lang="en-GB" sz="1100" dirty="0"/>
              <a:t> </a:t>
            </a:r>
          </a:p>
          <a:p>
            <a:r>
              <a:rPr lang="en-GB" sz="1100" dirty="0" err="1">
                <a:solidFill>
                  <a:srgbClr val="000000"/>
                </a:solidFill>
                <a:latin typeface="Calibri" panose="020F0502020204030204" pitchFamily="34" charset="0"/>
              </a:rPr>
              <a:t>ProcedureEventFact</a:t>
            </a:r>
            <a:r>
              <a:rPr lang="en-GB" sz="1100" dirty="0"/>
              <a:t> 		</a:t>
            </a:r>
            <a:r>
              <a:rPr lang="en-GB" sz="1100" dirty="0">
                <a:solidFill>
                  <a:srgbClr val="000000"/>
                </a:solidFill>
                <a:latin typeface="Calibri" panose="020F0502020204030204" pitchFamily="34" charset="0"/>
              </a:rPr>
              <a:t>Performing</a:t>
            </a:r>
            <a:r>
              <a:rPr lang="en-GB" sz="1100" dirty="0"/>
              <a:t> </a:t>
            </a:r>
          </a:p>
          <a:p>
            <a:r>
              <a:rPr lang="en-GB" sz="1100" dirty="0" err="1">
                <a:solidFill>
                  <a:srgbClr val="000000"/>
                </a:solidFill>
                <a:latin typeface="Calibri" panose="020F0502020204030204" pitchFamily="34" charset="0"/>
              </a:rPr>
              <a:t>ProcedureOrderFact</a:t>
            </a:r>
            <a:r>
              <a:rPr lang="en-GB" sz="1100" dirty="0"/>
              <a:t> 		</a:t>
            </a:r>
            <a:r>
              <a:rPr lang="en-GB" sz="1100" dirty="0" err="1">
                <a:solidFill>
                  <a:srgbClr val="000000"/>
                </a:solidFill>
                <a:latin typeface="Calibri" panose="020F0502020204030204" pitchFamily="34" charset="0"/>
              </a:rPr>
              <a:t>OrderedBy</a:t>
            </a:r>
            <a:r>
              <a:rPr lang="en-GB" sz="1100" dirty="0"/>
              <a:t> </a:t>
            </a:r>
          </a:p>
          <a:p>
            <a:r>
              <a:rPr lang="en-GB" sz="1100" dirty="0" err="1">
                <a:solidFill>
                  <a:srgbClr val="000000"/>
                </a:solidFill>
                <a:latin typeface="Calibri" panose="020F0502020204030204" pitchFamily="34" charset="0"/>
              </a:rPr>
              <a:t>VisitFact</a:t>
            </a:r>
            <a:r>
              <a:rPr lang="en-GB" sz="1100" dirty="0"/>
              <a:t> 			</a:t>
            </a:r>
            <a:r>
              <a:rPr lang="en-GB" sz="1100" dirty="0">
                <a:solidFill>
                  <a:srgbClr val="000000"/>
                </a:solidFill>
                <a:latin typeface="Calibri" panose="020F0502020204030204" pitchFamily="34" charset="0"/>
              </a:rPr>
              <a:t>Primary</a:t>
            </a:r>
            <a:r>
              <a:rPr lang="en-GB" sz="1100" dirty="0"/>
              <a:t> </a:t>
            </a:r>
          </a:p>
          <a:p>
            <a:r>
              <a:rPr lang="en-GB" sz="1100" dirty="0" err="1">
                <a:solidFill>
                  <a:srgbClr val="000000"/>
                </a:solidFill>
                <a:latin typeface="Calibri" panose="020F0502020204030204" pitchFamily="34" charset="0"/>
              </a:rPr>
              <a:t>VisitFact</a:t>
            </a:r>
            <a:r>
              <a:rPr lang="en-GB" sz="1100" dirty="0"/>
              <a:t> 			</a:t>
            </a:r>
            <a:r>
              <a:rPr lang="en-GB" sz="1100" dirty="0">
                <a:solidFill>
                  <a:srgbClr val="000000"/>
                </a:solidFill>
                <a:latin typeface="Calibri" panose="020F0502020204030204" pitchFamily="34" charset="0"/>
              </a:rPr>
              <a:t>Second</a:t>
            </a:r>
            <a:r>
              <a:rPr lang="en-GB" sz="1100" dirty="0"/>
              <a:t> </a:t>
            </a:r>
          </a:p>
          <a:p>
            <a:endParaRPr lang="en-GB" sz="1100" dirty="0"/>
          </a:p>
          <a:p>
            <a:r>
              <a:rPr lang="en-GB" sz="1100" dirty="0"/>
              <a:t>Pro-active and re-active.</a:t>
            </a:r>
          </a:p>
        </p:txBody>
      </p:sp>
      <p:sp>
        <p:nvSpPr>
          <p:cNvPr id="4" name="Slide Number Placeholder 3"/>
          <p:cNvSpPr>
            <a:spLocks noGrp="1"/>
          </p:cNvSpPr>
          <p:nvPr>
            <p:ph type="sldNum" sz="quarter" idx="5"/>
          </p:nvPr>
        </p:nvSpPr>
        <p:spPr/>
        <p:txBody>
          <a:bodyPr/>
          <a:lstStyle/>
          <a:p>
            <a:fld id="{60A59295-7FB0-4598-9905-DD755ED788AF}" type="slidenum">
              <a:rPr lang="en-GB" smtClean="0"/>
              <a:t>5</a:t>
            </a:fld>
            <a:endParaRPr lang="en-GB" dirty="0"/>
          </a:p>
        </p:txBody>
      </p:sp>
    </p:spTree>
    <p:extLst>
      <p:ext uri="{BB962C8B-B14F-4D97-AF65-F5344CB8AC3E}">
        <p14:creationId xmlns:p14="http://schemas.microsoft.com/office/powerpoint/2010/main" val="1335349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a:t>This is where only having 15 minutes becomes a problem!</a:t>
            </a:r>
          </a:p>
          <a:p>
            <a:endParaRPr lang="en-GB" sz="1100" dirty="0"/>
          </a:p>
          <a:p>
            <a:r>
              <a:rPr lang="en-GB" sz="1100" dirty="0"/>
              <a:t>How to sum up graph analytics in one slide?</a:t>
            </a:r>
          </a:p>
          <a:p>
            <a:endParaRPr lang="en-GB" sz="1100" dirty="0"/>
          </a:p>
          <a:p>
            <a:r>
              <a:rPr lang="en-GB" sz="1100" dirty="0"/>
              <a:t>The key is that these two graphs describe a very similar amount of data. If only looking at numbers, this comparison would be very similar.</a:t>
            </a:r>
          </a:p>
          <a:p>
            <a:endParaRPr lang="en-GB" sz="1100" dirty="0"/>
          </a:p>
          <a:p>
            <a:r>
              <a:rPr lang="en-GB" sz="1100" dirty="0"/>
              <a:t>I will go into more detail about how the graphs are created on the next slide.</a:t>
            </a:r>
          </a:p>
          <a:p>
            <a:endParaRPr lang="en-GB" sz="1100" dirty="0"/>
          </a:p>
          <a:p>
            <a:r>
              <a:rPr lang="en-GB" sz="1100" dirty="0"/>
              <a:t>Colour – The professional group (Medical (Red), Nursing (Blue), Allied Health Professional (Green) and Other (Yellow))</a:t>
            </a:r>
          </a:p>
          <a:p>
            <a:endParaRPr lang="en-GB" sz="1100" dirty="0"/>
          </a:p>
          <a:p>
            <a:r>
              <a:rPr lang="en-GB" sz="1100" dirty="0"/>
              <a:t>The top row of numbers describes the left-hand graph.</a:t>
            </a:r>
          </a:p>
          <a:p>
            <a:endParaRPr lang="en-GB" sz="1100" dirty="0"/>
          </a:p>
          <a:p>
            <a:r>
              <a:rPr lang="en-GB" sz="1100" dirty="0"/>
              <a:t>A glossary is included at the end of the presentation that describes all the meta data items.</a:t>
            </a:r>
          </a:p>
          <a:p>
            <a:endParaRPr lang="en-GB" dirty="0"/>
          </a:p>
        </p:txBody>
      </p:sp>
      <p:sp>
        <p:nvSpPr>
          <p:cNvPr id="4" name="Slide Number Placeholder 3"/>
          <p:cNvSpPr>
            <a:spLocks noGrp="1"/>
          </p:cNvSpPr>
          <p:nvPr>
            <p:ph type="sldNum" sz="quarter" idx="5"/>
          </p:nvPr>
        </p:nvSpPr>
        <p:spPr/>
        <p:txBody>
          <a:bodyPr/>
          <a:lstStyle/>
          <a:p>
            <a:fld id="{60A59295-7FB0-4598-9905-DD755ED788AF}" type="slidenum">
              <a:rPr lang="en-GB" smtClean="0"/>
              <a:t>6</a:t>
            </a:fld>
            <a:endParaRPr lang="en-GB" dirty="0"/>
          </a:p>
        </p:txBody>
      </p:sp>
    </p:spTree>
    <p:extLst>
      <p:ext uri="{BB962C8B-B14F-4D97-AF65-F5344CB8AC3E}">
        <p14:creationId xmlns:p14="http://schemas.microsoft.com/office/powerpoint/2010/main" val="337535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a:t>The image on the slide shows a graph of the complete admission for a single patient at the top.</a:t>
            </a:r>
          </a:p>
          <a:p>
            <a:endParaRPr lang="en-GB" sz="1100" dirty="0"/>
          </a:p>
          <a:p>
            <a:r>
              <a:rPr lang="en-GB" sz="1100" dirty="0"/>
              <a:t>Then the daily temporal networks for the same patient admission.</a:t>
            </a:r>
          </a:p>
          <a:p>
            <a:endParaRPr lang="en-GB" dirty="0"/>
          </a:p>
        </p:txBody>
      </p:sp>
      <p:sp>
        <p:nvSpPr>
          <p:cNvPr id="4" name="Slide Number Placeholder 3"/>
          <p:cNvSpPr>
            <a:spLocks noGrp="1"/>
          </p:cNvSpPr>
          <p:nvPr>
            <p:ph type="sldNum" sz="quarter" idx="5"/>
          </p:nvPr>
        </p:nvSpPr>
        <p:spPr/>
        <p:txBody>
          <a:bodyPr/>
          <a:lstStyle/>
          <a:p>
            <a:fld id="{60A59295-7FB0-4598-9905-DD755ED788AF}" type="slidenum">
              <a:rPr lang="en-GB" smtClean="0"/>
              <a:t>7</a:t>
            </a:fld>
            <a:endParaRPr lang="en-GB" dirty="0"/>
          </a:p>
        </p:txBody>
      </p:sp>
    </p:spTree>
    <p:extLst>
      <p:ext uri="{BB962C8B-B14F-4D97-AF65-F5344CB8AC3E}">
        <p14:creationId xmlns:p14="http://schemas.microsoft.com/office/powerpoint/2010/main" val="4198511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a:t>Not </a:t>
            </a:r>
            <a:r>
              <a:rPr lang="en-GB" sz="1100" dirty="0" err="1"/>
              <a:t>networkX</a:t>
            </a:r>
            <a:r>
              <a:rPr lang="en-GB" sz="1100" dirty="0"/>
              <a:t> the most quoted graph analytics package for python.</a:t>
            </a:r>
          </a:p>
          <a:p>
            <a:endParaRPr lang="en-GB" sz="1100" dirty="0"/>
          </a:p>
          <a:p>
            <a:r>
              <a:rPr lang="en-GB" sz="1100" dirty="0"/>
              <a:t>Pros: written in python so can be extended/modified.</a:t>
            </a:r>
          </a:p>
          <a:p>
            <a:endParaRPr lang="en-GB" sz="1100" dirty="0"/>
          </a:p>
          <a:p>
            <a:r>
              <a:rPr lang="en-GB" sz="1100" dirty="0"/>
              <a:t>Cons: Slow.</a:t>
            </a:r>
          </a:p>
          <a:p>
            <a:endParaRPr lang="en-GB" sz="1100" dirty="0"/>
          </a:p>
          <a:p>
            <a:r>
              <a:rPr lang="en-GB" sz="1100" dirty="0"/>
              <a:t>NB pandas and writing xlsx files with embedded images very helpful as we will see.</a:t>
            </a:r>
          </a:p>
          <a:p>
            <a:endParaRPr lang="en-GB" dirty="0"/>
          </a:p>
        </p:txBody>
      </p:sp>
      <p:sp>
        <p:nvSpPr>
          <p:cNvPr id="4" name="Slide Number Placeholder 3"/>
          <p:cNvSpPr>
            <a:spLocks noGrp="1"/>
          </p:cNvSpPr>
          <p:nvPr>
            <p:ph type="sldNum" sz="quarter" idx="5"/>
          </p:nvPr>
        </p:nvSpPr>
        <p:spPr/>
        <p:txBody>
          <a:bodyPr/>
          <a:lstStyle/>
          <a:p>
            <a:fld id="{60A59295-7FB0-4598-9905-DD755ED788AF}" type="slidenum">
              <a:rPr lang="en-GB" smtClean="0"/>
              <a:t>8</a:t>
            </a:fld>
            <a:endParaRPr lang="en-GB" dirty="0"/>
          </a:p>
        </p:txBody>
      </p:sp>
    </p:spTree>
    <p:extLst>
      <p:ext uri="{BB962C8B-B14F-4D97-AF65-F5344CB8AC3E}">
        <p14:creationId xmlns:p14="http://schemas.microsoft.com/office/powerpoint/2010/main" val="3123808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100" dirty="0"/>
              <a:t>Stage 1 creates a structure to facilitate the creation of graphs at speed.</a:t>
            </a:r>
          </a:p>
          <a:p>
            <a:endParaRPr lang="en-GB" sz="1100" dirty="0"/>
          </a:p>
          <a:p>
            <a:r>
              <a:rPr lang="en-GB" sz="1100" dirty="0"/>
              <a:t>Stage 3 creates a structure that enable </a:t>
            </a:r>
            <a:r>
              <a:rPr lang="en-GB" sz="1100" dirty="0" err="1"/>
              <a:t>iGraph</a:t>
            </a:r>
            <a:r>
              <a:rPr lang="en-GB" sz="1100" dirty="0"/>
              <a:t> to create graphs at speed. Also, can be store in JSON file for recreation later.</a:t>
            </a:r>
          </a:p>
          <a:p>
            <a:endParaRPr lang="en-GB" sz="1100" dirty="0"/>
          </a:p>
          <a:p>
            <a:r>
              <a:rPr lang="en-GB" sz="1100" dirty="0"/>
              <a:t>Stage 6 splits out visualisation process from graph creation so you can have multiple visualisations from the same data i.e. graphs visualisations of different sizes.</a:t>
            </a:r>
          </a:p>
        </p:txBody>
      </p:sp>
      <p:sp>
        <p:nvSpPr>
          <p:cNvPr id="4" name="Slide Number Placeholder 3"/>
          <p:cNvSpPr>
            <a:spLocks noGrp="1"/>
          </p:cNvSpPr>
          <p:nvPr>
            <p:ph type="sldNum" sz="quarter" idx="5"/>
          </p:nvPr>
        </p:nvSpPr>
        <p:spPr/>
        <p:txBody>
          <a:bodyPr/>
          <a:lstStyle/>
          <a:p>
            <a:fld id="{60A59295-7FB0-4598-9905-DD755ED788AF}" type="slidenum">
              <a:rPr lang="en-GB" smtClean="0"/>
              <a:t>9</a:t>
            </a:fld>
            <a:endParaRPr lang="en-GB" dirty="0"/>
          </a:p>
        </p:txBody>
      </p:sp>
    </p:spTree>
    <p:extLst>
      <p:ext uri="{BB962C8B-B14F-4D97-AF65-F5344CB8AC3E}">
        <p14:creationId xmlns:p14="http://schemas.microsoft.com/office/powerpoint/2010/main" val="129085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DRIVE">
    <p:bg>
      <p:bgPr>
        <a:solidFill>
          <a:srgbClr val="ED8B00"/>
        </a:solidFill>
        <a:effectLst/>
      </p:bgPr>
    </p:bg>
    <p:spTree>
      <p:nvGrpSpPr>
        <p:cNvPr id="1" name=""/>
        <p:cNvGrpSpPr/>
        <p:nvPr/>
      </p:nvGrpSpPr>
      <p:grpSpPr>
        <a:xfrm>
          <a:off x="0" y="0"/>
          <a:ext cx="0" cy="0"/>
          <a:chOff x="0" y="0"/>
          <a:chExt cx="0" cy="0"/>
        </a:xfrm>
      </p:grpSpPr>
      <p:pic>
        <p:nvPicPr>
          <p:cNvPr id="8" name="Picture 7" descr="A picture containing text, outdoor, sign&#10;&#10;Description automatically generated">
            <a:extLst>
              <a:ext uri="{FF2B5EF4-FFF2-40B4-BE49-F238E27FC236}">
                <a16:creationId xmlns:a16="http://schemas.microsoft.com/office/drawing/2014/main" id="{39F0A32C-C89F-4303-5D1F-8965818901BE}"/>
              </a:ext>
            </a:extLst>
          </p:cNvPr>
          <p:cNvPicPr>
            <a:picLocks noChangeAspect="1"/>
          </p:cNvPicPr>
          <p:nvPr userDrawn="1"/>
        </p:nvPicPr>
        <p:blipFill>
          <a:blip r:embed="rId2"/>
          <a:stretch>
            <a:fillRect/>
          </a:stretch>
        </p:blipFill>
        <p:spPr>
          <a:xfrm>
            <a:off x="626696" y="639519"/>
            <a:ext cx="4015643" cy="1868776"/>
          </a:xfrm>
          <a:prstGeom prst="rect">
            <a:avLst/>
          </a:prstGeom>
        </p:spPr>
      </p:pic>
      <p:sp>
        <p:nvSpPr>
          <p:cNvPr id="2" name="Title 1">
            <a:extLst>
              <a:ext uri="{FF2B5EF4-FFF2-40B4-BE49-F238E27FC236}">
                <a16:creationId xmlns:a16="http://schemas.microsoft.com/office/drawing/2014/main" id="{087BC705-E911-EB70-125A-9241062EE75C}"/>
              </a:ext>
            </a:extLst>
          </p:cNvPr>
          <p:cNvSpPr>
            <a:spLocks noGrp="1"/>
          </p:cNvSpPr>
          <p:nvPr>
            <p:ph type="ctrTitle"/>
          </p:nvPr>
        </p:nvSpPr>
        <p:spPr>
          <a:xfrm>
            <a:off x="1770186" y="2913744"/>
            <a:ext cx="8897814" cy="1860601"/>
          </a:xfrm>
        </p:spPr>
        <p:txBody>
          <a:bodyPr anchor="b"/>
          <a:lstStyle>
            <a:lvl1pPr algn="l">
              <a:defRPr sz="6000">
                <a:solidFill>
                  <a:schemeClr val="bg1"/>
                </a:solidFill>
                <a:latin typeface="Arial" panose="020B0604020202020204" pitchFamily="34" charset="0"/>
                <a:cs typeface="Arial" panose="020B0604020202020204" pitchFamily="34"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CEF8F43-397B-4915-E74F-54BF187A5BCE}"/>
              </a:ext>
            </a:extLst>
          </p:cNvPr>
          <p:cNvSpPr>
            <a:spLocks noGrp="1"/>
          </p:cNvSpPr>
          <p:nvPr>
            <p:ph type="subTitle" idx="1"/>
          </p:nvPr>
        </p:nvSpPr>
        <p:spPr>
          <a:xfrm>
            <a:off x="1770184" y="4985359"/>
            <a:ext cx="6975231" cy="1122364"/>
          </a:xfrm>
        </p:spPr>
        <p:txBody>
          <a:bodyPr/>
          <a:lstStyle>
            <a:lvl1pPr marL="0" indent="0" algn="l">
              <a:buNone/>
              <a:defRPr sz="2400">
                <a:solidFill>
                  <a:srgbClr val="33007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13965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ection Header PURPLE">
    <p:bg>
      <p:bgPr>
        <a:solidFill>
          <a:srgbClr val="33007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82AFED-1B01-9902-B7FF-7653E555C199}"/>
              </a:ext>
            </a:extLst>
          </p:cNvPr>
          <p:cNvPicPr>
            <a:picLocks noChangeAspect="1"/>
          </p:cNvPicPr>
          <p:nvPr userDrawn="1"/>
        </p:nvPicPr>
        <p:blipFill>
          <a:blip r:embed="rId2"/>
          <a:srcRect/>
          <a:stretch/>
        </p:blipFill>
        <p:spPr>
          <a:xfrm>
            <a:off x="9257658" y="5251938"/>
            <a:ext cx="2662862" cy="1239227"/>
          </a:xfrm>
          <a:prstGeom prst="rect">
            <a:avLst/>
          </a:prstGeom>
        </p:spPr>
      </p:pic>
      <p:sp>
        <p:nvSpPr>
          <p:cNvPr id="2" name="Title 1">
            <a:extLst>
              <a:ext uri="{FF2B5EF4-FFF2-40B4-BE49-F238E27FC236}">
                <a16:creationId xmlns:a16="http://schemas.microsoft.com/office/drawing/2014/main" id="{4EDB2986-6B99-8F4B-29E7-5E98DB8ED2B1}"/>
              </a:ext>
            </a:extLst>
          </p:cNvPr>
          <p:cNvSpPr>
            <a:spLocks noGrp="1"/>
          </p:cNvSpPr>
          <p:nvPr>
            <p:ph type="title"/>
          </p:nvPr>
        </p:nvSpPr>
        <p:spPr>
          <a:xfrm>
            <a:off x="1371598" y="1818543"/>
            <a:ext cx="7455879" cy="2487490"/>
          </a:xfrm>
        </p:spPr>
        <p:txBody>
          <a:bodyPr anchor="b">
            <a:normAutofit/>
          </a:bodyPr>
          <a:lstStyle>
            <a:lvl1pPr>
              <a:defRPr sz="4800">
                <a:solidFill>
                  <a:schemeClr val="bg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201D425-DC09-9DC3-A86A-9E0ABA720641}"/>
              </a:ext>
            </a:extLst>
          </p:cNvPr>
          <p:cNvSpPr>
            <a:spLocks noGrp="1"/>
          </p:cNvSpPr>
          <p:nvPr>
            <p:ph type="body" idx="1"/>
          </p:nvPr>
        </p:nvSpPr>
        <p:spPr>
          <a:xfrm>
            <a:off x="1371598" y="4589463"/>
            <a:ext cx="7455879" cy="1500187"/>
          </a:xfrm>
        </p:spPr>
        <p:txBody>
          <a:bodyPr/>
          <a:lstStyle>
            <a:lvl1pPr marL="0" indent="0">
              <a:buNone/>
              <a:defRPr sz="2400">
                <a:solidFill>
                  <a:srgbClr val="ED8B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Tree>
    <p:extLst>
      <p:ext uri="{BB962C8B-B14F-4D97-AF65-F5344CB8AC3E}">
        <p14:creationId xmlns:p14="http://schemas.microsoft.com/office/powerpoint/2010/main" val="174975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URPLE v2">
    <p:bg>
      <p:bgPr>
        <a:solidFill>
          <a:srgbClr val="330072"/>
        </a:solid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DB346565-EDAD-7B9C-5701-7BAE9571D060}"/>
              </a:ext>
            </a:extLst>
          </p:cNvPr>
          <p:cNvPicPr>
            <a:picLocks noChangeAspect="1"/>
          </p:cNvPicPr>
          <p:nvPr userDrawn="1"/>
        </p:nvPicPr>
        <p:blipFill>
          <a:blip r:embed="rId2"/>
          <a:stretch>
            <a:fillRect/>
          </a:stretch>
        </p:blipFill>
        <p:spPr>
          <a:xfrm rot="18404494">
            <a:off x="5762566" y="-2692514"/>
            <a:ext cx="6001778" cy="8483185"/>
          </a:xfrm>
          <a:prstGeom prst="rect">
            <a:avLst/>
          </a:prstGeom>
        </p:spPr>
      </p:pic>
      <p:pic>
        <p:nvPicPr>
          <p:cNvPr id="9" name="Picture 8">
            <a:extLst>
              <a:ext uri="{FF2B5EF4-FFF2-40B4-BE49-F238E27FC236}">
                <a16:creationId xmlns:a16="http://schemas.microsoft.com/office/drawing/2014/main" id="{6782AFED-1B01-9902-B7FF-7653E555C199}"/>
              </a:ext>
            </a:extLst>
          </p:cNvPr>
          <p:cNvPicPr>
            <a:picLocks noChangeAspect="1"/>
          </p:cNvPicPr>
          <p:nvPr userDrawn="1"/>
        </p:nvPicPr>
        <p:blipFill>
          <a:blip r:embed="rId3"/>
          <a:srcRect/>
          <a:stretch/>
        </p:blipFill>
        <p:spPr>
          <a:xfrm>
            <a:off x="9257658" y="5251938"/>
            <a:ext cx="2662862" cy="1239227"/>
          </a:xfrm>
          <a:prstGeom prst="rect">
            <a:avLst/>
          </a:prstGeom>
        </p:spPr>
      </p:pic>
      <p:sp>
        <p:nvSpPr>
          <p:cNvPr id="2" name="Title 1">
            <a:extLst>
              <a:ext uri="{FF2B5EF4-FFF2-40B4-BE49-F238E27FC236}">
                <a16:creationId xmlns:a16="http://schemas.microsoft.com/office/drawing/2014/main" id="{4EDB2986-6B99-8F4B-29E7-5E98DB8ED2B1}"/>
              </a:ext>
            </a:extLst>
          </p:cNvPr>
          <p:cNvSpPr>
            <a:spLocks noGrp="1"/>
          </p:cNvSpPr>
          <p:nvPr>
            <p:ph type="title"/>
          </p:nvPr>
        </p:nvSpPr>
        <p:spPr>
          <a:xfrm>
            <a:off x="1371598" y="1818543"/>
            <a:ext cx="7455879" cy="2487490"/>
          </a:xfrm>
        </p:spPr>
        <p:txBody>
          <a:bodyPr anchor="b">
            <a:normAutofit/>
          </a:bodyPr>
          <a:lstStyle>
            <a:lvl1pPr>
              <a:defRPr sz="4800">
                <a:solidFill>
                  <a:schemeClr val="bg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201D425-DC09-9DC3-A86A-9E0ABA720641}"/>
              </a:ext>
            </a:extLst>
          </p:cNvPr>
          <p:cNvSpPr>
            <a:spLocks noGrp="1"/>
          </p:cNvSpPr>
          <p:nvPr>
            <p:ph type="body" idx="1"/>
          </p:nvPr>
        </p:nvSpPr>
        <p:spPr>
          <a:xfrm>
            <a:off x="1371598" y="4589463"/>
            <a:ext cx="7455879" cy="1500187"/>
          </a:xfrm>
        </p:spPr>
        <p:txBody>
          <a:bodyPr/>
          <a:lstStyle>
            <a:lvl1pPr marL="0" indent="0">
              <a:buNone/>
              <a:defRPr sz="2400">
                <a:solidFill>
                  <a:srgbClr val="ED8B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Tree>
    <p:extLst>
      <p:ext uri="{BB962C8B-B14F-4D97-AF65-F5344CB8AC3E}">
        <p14:creationId xmlns:p14="http://schemas.microsoft.com/office/powerpoint/2010/main" val="2499970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URPLE v3">
    <p:bg>
      <p:bgPr>
        <a:solidFill>
          <a:srgbClr val="33007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CC0F28-3E09-2066-DB93-84C1D8FCF78B}"/>
              </a:ext>
            </a:extLst>
          </p:cNvPr>
          <p:cNvPicPr>
            <a:picLocks noChangeAspect="1"/>
          </p:cNvPicPr>
          <p:nvPr userDrawn="1"/>
        </p:nvPicPr>
        <p:blipFill>
          <a:blip r:embed="rId2"/>
          <a:srcRect/>
          <a:stretch/>
        </p:blipFill>
        <p:spPr>
          <a:xfrm rot="20386613">
            <a:off x="7659856" y="-2308501"/>
            <a:ext cx="5608041" cy="7929469"/>
          </a:xfrm>
          <a:prstGeom prst="rect">
            <a:avLst/>
          </a:prstGeom>
        </p:spPr>
      </p:pic>
      <p:pic>
        <p:nvPicPr>
          <p:cNvPr id="9" name="Picture 8">
            <a:extLst>
              <a:ext uri="{FF2B5EF4-FFF2-40B4-BE49-F238E27FC236}">
                <a16:creationId xmlns:a16="http://schemas.microsoft.com/office/drawing/2014/main" id="{6782AFED-1B01-9902-B7FF-7653E555C199}"/>
              </a:ext>
            </a:extLst>
          </p:cNvPr>
          <p:cNvPicPr>
            <a:picLocks noChangeAspect="1"/>
          </p:cNvPicPr>
          <p:nvPr userDrawn="1"/>
        </p:nvPicPr>
        <p:blipFill>
          <a:blip r:embed="rId3"/>
          <a:srcRect/>
          <a:stretch/>
        </p:blipFill>
        <p:spPr>
          <a:xfrm>
            <a:off x="9257658" y="5251938"/>
            <a:ext cx="2662862" cy="1239227"/>
          </a:xfrm>
          <a:prstGeom prst="rect">
            <a:avLst/>
          </a:prstGeom>
        </p:spPr>
      </p:pic>
      <p:sp>
        <p:nvSpPr>
          <p:cNvPr id="2" name="Title 1">
            <a:extLst>
              <a:ext uri="{FF2B5EF4-FFF2-40B4-BE49-F238E27FC236}">
                <a16:creationId xmlns:a16="http://schemas.microsoft.com/office/drawing/2014/main" id="{4EDB2986-6B99-8F4B-29E7-5E98DB8ED2B1}"/>
              </a:ext>
            </a:extLst>
          </p:cNvPr>
          <p:cNvSpPr>
            <a:spLocks noGrp="1"/>
          </p:cNvSpPr>
          <p:nvPr>
            <p:ph type="title"/>
          </p:nvPr>
        </p:nvSpPr>
        <p:spPr>
          <a:xfrm>
            <a:off x="1371598" y="1818543"/>
            <a:ext cx="7455879" cy="2487490"/>
          </a:xfrm>
        </p:spPr>
        <p:txBody>
          <a:bodyPr anchor="b">
            <a:normAutofit/>
          </a:bodyPr>
          <a:lstStyle>
            <a:lvl1pPr>
              <a:defRPr sz="4800">
                <a:solidFill>
                  <a:schemeClr val="bg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201D425-DC09-9DC3-A86A-9E0ABA720641}"/>
              </a:ext>
            </a:extLst>
          </p:cNvPr>
          <p:cNvSpPr>
            <a:spLocks noGrp="1"/>
          </p:cNvSpPr>
          <p:nvPr>
            <p:ph type="body" idx="1"/>
          </p:nvPr>
        </p:nvSpPr>
        <p:spPr>
          <a:xfrm>
            <a:off x="1371598" y="4589463"/>
            <a:ext cx="7455879" cy="1500187"/>
          </a:xfrm>
        </p:spPr>
        <p:txBody>
          <a:bodyPr/>
          <a:lstStyle>
            <a:lvl1pPr marL="0" indent="0">
              <a:buNone/>
              <a:defRPr sz="2400">
                <a:solidFill>
                  <a:srgbClr val="ED8B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841642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picture containing text, outdoor, sign&#10;&#10;Description automatically generated">
            <a:extLst>
              <a:ext uri="{FF2B5EF4-FFF2-40B4-BE49-F238E27FC236}">
                <a16:creationId xmlns:a16="http://schemas.microsoft.com/office/drawing/2014/main" id="{365235E5-A591-9346-8B57-0A819B3DCE22}"/>
              </a:ext>
            </a:extLst>
          </p:cNvPr>
          <p:cNvPicPr>
            <a:picLocks noChangeAspect="1"/>
          </p:cNvPicPr>
          <p:nvPr userDrawn="1"/>
        </p:nvPicPr>
        <p:blipFill>
          <a:blip r:embed="rId2"/>
          <a:stretch>
            <a:fillRect/>
          </a:stretch>
        </p:blipFill>
        <p:spPr>
          <a:xfrm>
            <a:off x="10254001" y="5715610"/>
            <a:ext cx="1666520" cy="775555"/>
          </a:xfrm>
          <a:prstGeom prst="rect">
            <a:avLst/>
          </a:prstGeom>
        </p:spPr>
      </p:pic>
      <p:sp>
        <p:nvSpPr>
          <p:cNvPr id="2" name="Title 1">
            <a:extLst>
              <a:ext uri="{FF2B5EF4-FFF2-40B4-BE49-F238E27FC236}">
                <a16:creationId xmlns:a16="http://schemas.microsoft.com/office/drawing/2014/main" id="{56BD107F-0123-E7EE-2934-51C4646829D2}"/>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C76F8ED-4285-1F19-B63C-9F5E4EC6EBF6}"/>
              </a:ext>
            </a:extLst>
          </p:cNvPr>
          <p:cNvSpPr>
            <a:spLocks noGrp="1"/>
          </p:cNvSpPr>
          <p:nvPr>
            <p:ph idx="1"/>
          </p:nvPr>
        </p:nvSpPr>
        <p:spPr>
          <a:xfrm>
            <a:off x="838200" y="1825625"/>
            <a:ext cx="9313985"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50585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107F-0123-E7EE-2934-51C4646829D2}"/>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C76F8ED-4285-1F19-B63C-9F5E4EC6EBF6}"/>
              </a:ext>
            </a:extLst>
          </p:cNvPr>
          <p:cNvSpPr>
            <a:spLocks noGrp="1"/>
          </p:cNvSpPr>
          <p:nvPr>
            <p:ph idx="1"/>
          </p:nvPr>
        </p:nvSpPr>
        <p:spPr>
          <a:xfrm>
            <a:off x="838200" y="1825625"/>
            <a:ext cx="9313985"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4" name="Picture 3">
            <a:extLst>
              <a:ext uri="{FF2B5EF4-FFF2-40B4-BE49-F238E27FC236}">
                <a16:creationId xmlns:a16="http://schemas.microsoft.com/office/drawing/2014/main" id="{2BF8BEA1-3FFB-363F-23FE-D670B0DA4068}"/>
              </a:ext>
            </a:extLst>
          </p:cNvPr>
          <p:cNvPicPr>
            <a:picLocks noChangeAspect="1"/>
          </p:cNvPicPr>
          <p:nvPr userDrawn="1"/>
        </p:nvPicPr>
        <p:blipFill>
          <a:blip r:embed="rId2"/>
          <a:srcRect/>
          <a:stretch/>
        </p:blipFill>
        <p:spPr>
          <a:xfrm>
            <a:off x="10224655" y="5617858"/>
            <a:ext cx="1633374" cy="953926"/>
          </a:xfrm>
          <a:prstGeom prst="rect">
            <a:avLst/>
          </a:prstGeom>
        </p:spPr>
      </p:pic>
    </p:spTree>
    <p:extLst>
      <p:ext uri="{BB962C8B-B14F-4D97-AF65-F5344CB8AC3E}">
        <p14:creationId xmlns:p14="http://schemas.microsoft.com/office/powerpoint/2010/main" val="299902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107F-0123-E7EE-2934-51C4646829D2}"/>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C76F8ED-4285-1F19-B63C-9F5E4EC6EBF6}"/>
              </a:ext>
            </a:extLst>
          </p:cNvPr>
          <p:cNvSpPr>
            <a:spLocks noGrp="1"/>
          </p:cNvSpPr>
          <p:nvPr>
            <p:ph idx="1"/>
          </p:nvPr>
        </p:nvSpPr>
        <p:spPr>
          <a:xfrm>
            <a:off x="838200" y="1825625"/>
            <a:ext cx="9313985"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4" name="Picture 3">
            <a:extLst>
              <a:ext uri="{FF2B5EF4-FFF2-40B4-BE49-F238E27FC236}">
                <a16:creationId xmlns:a16="http://schemas.microsoft.com/office/drawing/2014/main" id="{3F69D193-A134-CBA8-AA32-AB8D5EB532B3}"/>
              </a:ext>
            </a:extLst>
          </p:cNvPr>
          <p:cNvPicPr>
            <a:picLocks noChangeAspect="1"/>
          </p:cNvPicPr>
          <p:nvPr userDrawn="1"/>
        </p:nvPicPr>
        <p:blipFill>
          <a:blip r:embed="rId2"/>
          <a:srcRect/>
          <a:stretch/>
        </p:blipFill>
        <p:spPr>
          <a:xfrm>
            <a:off x="10274531" y="5668684"/>
            <a:ext cx="1740616" cy="1016558"/>
          </a:xfrm>
          <a:prstGeom prst="rect">
            <a:avLst/>
          </a:prstGeom>
        </p:spPr>
      </p:pic>
    </p:spTree>
    <p:extLst>
      <p:ext uri="{BB962C8B-B14F-4D97-AF65-F5344CB8AC3E}">
        <p14:creationId xmlns:p14="http://schemas.microsoft.com/office/powerpoint/2010/main" val="3093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107F-0123-E7EE-2934-51C4646829D2}"/>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C76F8ED-4285-1F19-B63C-9F5E4EC6EBF6}"/>
              </a:ext>
            </a:extLst>
          </p:cNvPr>
          <p:cNvSpPr>
            <a:spLocks noGrp="1"/>
          </p:cNvSpPr>
          <p:nvPr>
            <p:ph idx="1"/>
          </p:nvPr>
        </p:nvSpPr>
        <p:spPr>
          <a:xfrm>
            <a:off x="838200" y="1825625"/>
            <a:ext cx="9313985"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4" name="Picture 3" descr="A close-up of a logo&#10;&#10;Description automatically generated">
            <a:extLst>
              <a:ext uri="{FF2B5EF4-FFF2-40B4-BE49-F238E27FC236}">
                <a16:creationId xmlns:a16="http://schemas.microsoft.com/office/drawing/2014/main" id="{A2A9FC02-8470-CAC4-4D9E-75F745CC8218}"/>
              </a:ext>
            </a:extLst>
          </p:cNvPr>
          <p:cNvPicPr>
            <a:picLocks noChangeAspect="1"/>
          </p:cNvPicPr>
          <p:nvPr userDrawn="1"/>
        </p:nvPicPr>
        <p:blipFill>
          <a:blip r:embed="rId2"/>
          <a:stretch>
            <a:fillRect/>
          </a:stretch>
        </p:blipFill>
        <p:spPr>
          <a:xfrm>
            <a:off x="10323771" y="5622608"/>
            <a:ext cx="1621619" cy="950234"/>
          </a:xfrm>
          <a:prstGeom prst="rect">
            <a:avLst/>
          </a:prstGeom>
        </p:spPr>
      </p:pic>
    </p:spTree>
    <p:extLst>
      <p:ext uri="{BB962C8B-B14F-4D97-AF65-F5344CB8AC3E}">
        <p14:creationId xmlns:p14="http://schemas.microsoft.com/office/powerpoint/2010/main" val="4271795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A picture containing text, outdoor, sign&#10;&#10;Description automatically generated">
            <a:extLst>
              <a:ext uri="{FF2B5EF4-FFF2-40B4-BE49-F238E27FC236}">
                <a16:creationId xmlns:a16="http://schemas.microsoft.com/office/drawing/2014/main" id="{A234DA4F-47D0-9FFC-29C4-20A1971BADF0}"/>
              </a:ext>
            </a:extLst>
          </p:cNvPr>
          <p:cNvPicPr>
            <a:picLocks noChangeAspect="1"/>
          </p:cNvPicPr>
          <p:nvPr userDrawn="1"/>
        </p:nvPicPr>
        <p:blipFill>
          <a:blip r:embed="rId2"/>
          <a:stretch>
            <a:fillRect/>
          </a:stretch>
        </p:blipFill>
        <p:spPr>
          <a:xfrm>
            <a:off x="10254001" y="5715610"/>
            <a:ext cx="1666520" cy="775555"/>
          </a:xfrm>
          <a:prstGeom prst="rect">
            <a:avLst/>
          </a:prstGeom>
        </p:spPr>
      </p:pic>
    </p:spTree>
    <p:extLst>
      <p:ext uri="{BB962C8B-B14F-4D97-AF65-F5344CB8AC3E}">
        <p14:creationId xmlns:p14="http://schemas.microsoft.com/office/powerpoint/2010/main" val="3029701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27DD-5C6A-1B1B-9B6A-F58CD8F264B6}"/>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22B0FD5-17C9-58D7-4DB1-F74893441B7D}"/>
              </a:ext>
            </a:extLst>
          </p:cNvPr>
          <p:cNvSpPr>
            <a:spLocks noGrp="1"/>
          </p:cNvSpPr>
          <p:nvPr>
            <p:ph sz="half" idx="1"/>
          </p:nvPr>
        </p:nvSpPr>
        <p:spPr>
          <a:xfrm>
            <a:off x="838200" y="1825625"/>
            <a:ext cx="5181600" cy="37662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AFD7A3B-AA48-ACF3-B897-46F5BF3EAB27}"/>
              </a:ext>
            </a:extLst>
          </p:cNvPr>
          <p:cNvSpPr>
            <a:spLocks noGrp="1"/>
          </p:cNvSpPr>
          <p:nvPr>
            <p:ph sz="half" idx="2"/>
          </p:nvPr>
        </p:nvSpPr>
        <p:spPr>
          <a:xfrm>
            <a:off x="6172200" y="1825625"/>
            <a:ext cx="5181600" cy="37662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descr="A picture containing text, outdoor, sign&#10;&#10;Description automatically generated">
            <a:extLst>
              <a:ext uri="{FF2B5EF4-FFF2-40B4-BE49-F238E27FC236}">
                <a16:creationId xmlns:a16="http://schemas.microsoft.com/office/drawing/2014/main" id="{DDF5CE9C-032D-98C0-B709-C5972F5D6261}"/>
              </a:ext>
            </a:extLst>
          </p:cNvPr>
          <p:cNvPicPr>
            <a:picLocks noChangeAspect="1"/>
          </p:cNvPicPr>
          <p:nvPr userDrawn="1"/>
        </p:nvPicPr>
        <p:blipFill>
          <a:blip r:embed="rId2"/>
          <a:stretch>
            <a:fillRect/>
          </a:stretch>
        </p:blipFill>
        <p:spPr>
          <a:xfrm>
            <a:off x="10254001" y="5715610"/>
            <a:ext cx="1666520" cy="775555"/>
          </a:xfrm>
          <a:prstGeom prst="rect">
            <a:avLst/>
          </a:prstGeom>
        </p:spPr>
      </p:pic>
    </p:spTree>
    <p:extLst>
      <p:ext uri="{BB962C8B-B14F-4D97-AF65-F5344CB8AC3E}">
        <p14:creationId xmlns:p14="http://schemas.microsoft.com/office/powerpoint/2010/main" val="3859802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D843-6CAB-1F0B-8FA6-4863797FC06C}"/>
              </a:ext>
            </a:extLst>
          </p:cNvPr>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D2E2FCCD-A8C7-12EA-7658-9AB3B8D95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10AD0D-85C5-ADB2-0DC9-A7013A59DFA1}"/>
              </a:ext>
            </a:extLst>
          </p:cNvPr>
          <p:cNvSpPr>
            <a:spLocks noGrp="1"/>
          </p:cNvSpPr>
          <p:nvPr>
            <p:ph sz="half" idx="2"/>
          </p:nvPr>
        </p:nvSpPr>
        <p:spPr>
          <a:xfrm>
            <a:off x="839788" y="2505075"/>
            <a:ext cx="5157787" cy="30751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041C543-A56C-0F42-D460-6B272A52F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2474101-E980-23DF-C699-2955B5ADB2C9}"/>
              </a:ext>
            </a:extLst>
          </p:cNvPr>
          <p:cNvSpPr>
            <a:spLocks noGrp="1"/>
          </p:cNvSpPr>
          <p:nvPr>
            <p:ph sz="quarter" idx="4"/>
          </p:nvPr>
        </p:nvSpPr>
        <p:spPr>
          <a:xfrm>
            <a:off x="6172200" y="2505075"/>
            <a:ext cx="5183188" cy="30751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0" name="Picture 9" descr="A picture containing text, outdoor, sign&#10;&#10;Description automatically generated">
            <a:extLst>
              <a:ext uri="{FF2B5EF4-FFF2-40B4-BE49-F238E27FC236}">
                <a16:creationId xmlns:a16="http://schemas.microsoft.com/office/drawing/2014/main" id="{B268C51D-A823-8312-45E6-31C295E2D909}"/>
              </a:ext>
            </a:extLst>
          </p:cNvPr>
          <p:cNvPicPr>
            <a:picLocks noChangeAspect="1"/>
          </p:cNvPicPr>
          <p:nvPr userDrawn="1"/>
        </p:nvPicPr>
        <p:blipFill>
          <a:blip r:embed="rId2"/>
          <a:stretch>
            <a:fillRect/>
          </a:stretch>
        </p:blipFill>
        <p:spPr>
          <a:xfrm>
            <a:off x="10254001" y="5715610"/>
            <a:ext cx="1666520" cy="775555"/>
          </a:xfrm>
          <a:prstGeom prst="rect">
            <a:avLst/>
          </a:prstGeom>
        </p:spPr>
      </p:pic>
    </p:spTree>
    <p:extLst>
      <p:ext uri="{BB962C8B-B14F-4D97-AF65-F5344CB8AC3E}">
        <p14:creationId xmlns:p14="http://schemas.microsoft.com/office/powerpoint/2010/main" val="382259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70DB-600F-8250-8D9C-46FCC308B79B}"/>
              </a:ext>
            </a:extLst>
          </p:cNvPr>
          <p:cNvSpPr>
            <a:spLocks noGrp="1"/>
          </p:cNvSpPr>
          <p:nvPr>
            <p:ph type="title" hasCustomPrompt="1"/>
          </p:nvPr>
        </p:nvSpPr>
        <p:spPr>
          <a:xfrm>
            <a:off x="838200" y="535414"/>
            <a:ext cx="10515600" cy="923348"/>
          </a:xfrm>
        </p:spPr>
        <p:txBody>
          <a:bodyPr/>
          <a:lstStyle>
            <a:lvl1pPr>
              <a:defRPr>
                <a:latin typeface="Arial Black" panose="020B0A04020102020204" pitchFamily="34" charset="0"/>
                <a:cs typeface="Arial" panose="020B0604020202020204" pitchFamily="34" charset="0"/>
              </a:defRPr>
            </a:lvl1pPr>
          </a:lstStyle>
          <a:p>
            <a:r>
              <a:rPr lang="en-US" dirty="0"/>
              <a:t>Delete this slide when done!</a:t>
            </a:r>
            <a:endParaRPr lang="en-GB" dirty="0"/>
          </a:p>
        </p:txBody>
      </p:sp>
      <p:graphicFrame>
        <p:nvGraphicFramePr>
          <p:cNvPr id="3" name="Table 2">
            <a:extLst>
              <a:ext uri="{FF2B5EF4-FFF2-40B4-BE49-F238E27FC236}">
                <a16:creationId xmlns:a16="http://schemas.microsoft.com/office/drawing/2014/main" id="{6A8F2D7A-D534-53A7-80DE-836785C3504E}"/>
              </a:ext>
            </a:extLst>
          </p:cNvPr>
          <p:cNvGraphicFramePr>
            <a:graphicFrameLocks noGrp="1"/>
          </p:cNvGraphicFramePr>
          <p:nvPr userDrawn="1">
            <p:extLst>
              <p:ext uri="{D42A27DB-BD31-4B8C-83A1-F6EECF244321}">
                <p14:modId xmlns:p14="http://schemas.microsoft.com/office/powerpoint/2010/main" val="4011726682"/>
              </p:ext>
            </p:extLst>
          </p:nvPr>
        </p:nvGraphicFramePr>
        <p:xfrm>
          <a:off x="5854548" y="4172440"/>
          <a:ext cx="2783978" cy="2133600"/>
        </p:xfrm>
        <a:graphic>
          <a:graphicData uri="http://schemas.openxmlformats.org/drawingml/2006/table">
            <a:tbl>
              <a:tblPr/>
              <a:tblGrid>
                <a:gridCol w="1798959">
                  <a:extLst>
                    <a:ext uri="{9D8B030D-6E8A-4147-A177-3AD203B41FA5}">
                      <a16:colId xmlns:a16="http://schemas.microsoft.com/office/drawing/2014/main" val="4143004178"/>
                    </a:ext>
                  </a:extLst>
                </a:gridCol>
                <a:gridCol w="985019">
                  <a:extLst>
                    <a:ext uri="{9D8B030D-6E8A-4147-A177-3AD203B41FA5}">
                      <a16:colId xmlns:a16="http://schemas.microsoft.com/office/drawing/2014/main" val="931383490"/>
                    </a:ext>
                  </a:extLst>
                </a:gridCol>
              </a:tblGrid>
              <a:tr h="300189">
                <a:tc>
                  <a:txBody>
                    <a:bodyPr/>
                    <a:lstStyle/>
                    <a:p>
                      <a:pPr algn="l" fontAlgn="base"/>
                      <a:r>
                        <a:rPr lang="en-GB" sz="1400" b="1" i="0" dirty="0">
                          <a:solidFill>
                            <a:srgbClr val="000000"/>
                          </a:solidFill>
                          <a:effectLst/>
                          <a:latin typeface="Calibri" panose="020F0502020204030204" pitchFamily="34" charset="0"/>
                        </a:rPr>
                        <a:t>Font</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base"/>
                      <a:r>
                        <a:rPr lang="en-GB" sz="1400" b="0" i="0" dirty="0">
                          <a:solidFill>
                            <a:srgbClr val="000000"/>
                          </a:solidFill>
                          <a:effectLst/>
                          <a:latin typeface="Frutiger LT Std 55 Roman" panose="020B0602020204020204" pitchFamily="34" charset="0"/>
                        </a:rPr>
                        <a:t>Arial​</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9097961"/>
                  </a:ext>
                </a:extLst>
              </a:tr>
              <a:tr h="300189">
                <a:tc>
                  <a:txBody>
                    <a:bodyPr/>
                    <a:lstStyle/>
                    <a:p>
                      <a:pPr algn="l" fontAlgn="base"/>
                      <a:r>
                        <a:rPr lang="en-GB" sz="1400" b="1" i="0" dirty="0">
                          <a:solidFill>
                            <a:srgbClr val="000000"/>
                          </a:solidFill>
                          <a:effectLst/>
                          <a:latin typeface="Calibri" panose="020F0502020204030204" pitchFamily="34" charset="0"/>
                        </a:rPr>
                        <a:t>GOSH DRIVE Orange</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base"/>
                      <a:r>
                        <a:rPr lang="en-GB" sz="1400" b="0" i="0" dirty="0">
                          <a:solidFill>
                            <a:srgbClr val="000000"/>
                          </a:solidFill>
                          <a:effectLst/>
                          <a:latin typeface="Calibri" panose="020F0502020204030204" pitchFamily="34" charset="0"/>
                        </a:rPr>
                        <a:t>#ED8B00​</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D8B00"/>
                    </a:solidFill>
                  </a:tcPr>
                </a:tc>
                <a:extLst>
                  <a:ext uri="{0D108BD9-81ED-4DB2-BD59-A6C34878D82A}">
                    <a16:rowId xmlns:a16="http://schemas.microsoft.com/office/drawing/2014/main" val="2129395721"/>
                  </a:ext>
                </a:extLst>
              </a:tr>
              <a:tr h="300189">
                <a:tc>
                  <a:txBody>
                    <a:bodyPr/>
                    <a:lstStyle/>
                    <a:p>
                      <a:pPr algn="l" fontAlgn="base"/>
                      <a:r>
                        <a:rPr lang="en-GB" sz="1400" b="1" i="0" dirty="0">
                          <a:solidFill>
                            <a:srgbClr val="000000"/>
                          </a:solidFill>
                          <a:effectLst/>
                          <a:latin typeface="Calibri" panose="020F0502020204030204" pitchFamily="34" charset="0"/>
                        </a:rPr>
                        <a:t>GOSH DRIVE Purple</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base"/>
                      <a:r>
                        <a:rPr lang="en-GB" sz="1400" b="0" i="0" dirty="0">
                          <a:solidFill>
                            <a:srgbClr val="FFFFFF"/>
                          </a:solidFill>
                          <a:effectLst/>
                          <a:latin typeface="Calibri" panose="020F0502020204030204" pitchFamily="34" charset="0"/>
                        </a:rPr>
                        <a:t>#330072</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30072"/>
                    </a:solidFill>
                  </a:tcPr>
                </a:tc>
                <a:extLst>
                  <a:ext uri="{0D108BD9-81ED-4DB2-BD59-A6C34878D82A}">
                    <a16:rowId xmlns:a16="http://schemas.microsoft.com/office/drawing/2014/main" val="1831070428"/>
                  </a:ext>
                </a:extLst>
              </a:tr>
              <a:tr h="300189">
                <a:tc>
                  <a:txBody>
                    <a:bodyPr/>
                    <a:lstStyle/>
                    <a:p>
                      <a:pPr algn="l" fontAlgn="base"/>
                      <a:r>
                        <a:rPr lang="en-GB" sz="1400" b="1" i="0" dirty="0">
                          <a:solidFill>
                            <a:srgbClr val="000000"/>
                          </a:solidFill>
                          <a:effectLst/>
                          <a:latin typeface="Calibri" panose="020F0502020204030204" pitchFamily="34" charset="0"/>
                        </a:rPr>
                        <a:t>NHS Dark blue</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base"/>
                      <a:r>
                        <a:rPr lang="en-GB" sz="1400" b="0" i="0" dirty="0">
                          <a:solidFill>
                            <a:srgbClr val="FFFFFF"/>
                          </a:solidFill>
                          <a:effectLst/>
                          <a:latin typeface="Calibri" panose="020F0502020204030204" pitchFamily="34" charset="0"/>
                        </a:rPr>
                        <a:t>#003087</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3087"/>
                    </a:solidFill>
                  </a:tcPr>
                </a:tc>
                <a:extLst>
                  <a:ext uri="{0D108BD9-81ED-4DB2-BD59-A6C34878D82A}">
                    <a16:rowId xmlns:a16="http://schemas.microsoft.com/office/drawing/2014/main" val="2301098284"/>
                  </a:ext>
                </a:extLst>
              </a:tr>
              <a:tr h="300189">
                <a:tc>
                  <a:txBody>
                    <a:bodyPr/>
                    <a:lstStyle/>
                    <a:p>
                      <a:pPr algn="l" fontAlgn="base"/>
                      <a:r>
                        <a:rPr lang="en-GB" sz="1400" b="1" i="0" dirty="0">
                          <a:solidFill>
                            <a:srgbClr val="000000"/>
                          </a:solidFill>
                          <a:effectLst/>
                          <a:latin typeface="Calibri" panose="020F0502020204030204" pitchFamily="34" charset="0"/>
                        </a:rPr>
                        <a:t>NHS Aqua blue</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base"/>
                      <a:r>
                        <a:rPr lang="en-GB" sz="1400" b="0" i="0" dirty="0">
                          <a:solidFill>
                            <a:srgbClr val="000000"/>
                          </a:solidFill>
                          <a:effectLst/>
                          <a:latin typeface="Calibri" panose="020F0502020204030204" pitchFamily="34" charset="0"/>
                        </a:rPr>
                        <a:t>#00A9CE​</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A9CE"/>
                    </a:solidFill>
                  </a:tcPr>
                </a:tc>
                <a:extLst>
                  <a:ext uri="{0D108BD9-81ED-4DB2-BD59-A6C34878D82A}">
                    <a16:rowId xmlns:a16="http://schemas.microsoft.com/office/drawing/2014/main" val="3264982732"/>
                  </a:ext>
                </a:extLst>
              </a:tr>
              <a:tr h="300189">
                <a:tc>
                  <a:txBody>
                    <a:bodyPr/>
                    <a:lstStyle/>
                    <a:p>
                      <a:pPr algn="l" fontAlgn="base"/>
                      <a:r>
                        <a:rPr lang="en-GB" sz="1400" b="1" i="0" dirty="0">
                          <a:solidFill>
                            <a:srgbClr val="000000"/>
                          </a:solidFill>
                          <a:effectLst/>
                          <a:latin typeface="Calibri" panose="020F0502020204030204" pitchFamily="34" charset="0"/>
                        </a:rPr>
                        <a:t>NHS Pink</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base"/>
                      <a:r>
                        <a:rPr lang="en-GB" sz="1400" b="0" i="0" dirty="0">
                          <a:solidFill>
                            <a:srgbClr val="FFFFFF"/>
                          </a:solidFill>
                          <a:effectLst/>
                          <a:latin typeface="Calibri" panose="020F0502020204030204" pitchFamily="34" charset="0"/>
                        </a:rPr>
                        <a:t>#AE2573</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E2573"/>
                    </a:solidFill>
                  </a:tcPr>
                </a:tc>
                <a:extLst>
                  <a:ext uri="{0D108BD9-81ED-4DB2-BD59-A6C34878D82A}">
                    <a16:rowId xmlns:a16="http://schemas.microsoft.com/office/drawing/2014/main" val="2852689364"/>
                  </a:ext>
                </a:extLst>
              </a:tr>
              <a:tr h="300189">
                <a:tc>
                  <a:txBody>
                    <a:bodyPr/>
                    <a:lstStyle/>
                    <a:p>
                      <a:pPr algn="l" fontAlgn="base"/>
                      <a:r>
                        <a:rPr lang="en-GB" sz="1400" b="1" i="0" dirty="0">
                          <a:solidFill>
                            <a:srgbClr val="000000"/>
                          </a:solidFill>
                          <a:effectLst/>
                          <a:latin typeface="Calibri" panose="020F0502020204030204" pitchFamily="34" charset="0"/>
                        </a:rPr>
                        <a:t>NHS Warm Yellow</a:t>
                      </a:r>
                      <a:r>
                        <a:rPr lang="en-GB" sz="1400" b="0" i="0" dirty="0">
                          <a:solidFill>
                            <a:srgbClr val="000000"/>
                          </a:solidFill>
                          <a:effectLst/>
                          <a:latin typeface="Calibri" panose="020F0502020204030204" pitchFamily="34" charset="0"/>
                        </a:rPr>
                        <a:t>​</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base"/>
                      <a:r>
                        <a:rPr lang="en-GB" sz="1400" b="0" i="0" dirty="0">
                          <a:solidFill>
                            <a:srgbClr val="000000"/>
                          </a:solidFill>
                          <a:effectLst/>
                          <a:latin typeface="Calibri" panose="020F0502020204030204" pitchFamily="34" charset="0"/>
                        </a:rPr>
                        <a:t>#FFB81C​</a:t>
                      </a:r>
                      <a:endParaRPr lang="en-GB" sz="1400" b="0" i="0" dirty="0">
                        <a:solidFill>
                          <a:srgbClr val="000000"/>
                        </a:solidFill>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B81C"/>
                    </a:solidFill>
                  </a:tcPr>
                </a:tc>
                <a:extLst>
                  <a:ext uri="{0D108BD9-81ED-4DB2-BD59-A6C34878D82A}">
                    <a16:rowId xmlns:a16="http://schemas.microsoft.com/office/drawing/2014/main" val="1914266992"/>
                  </a:ext>
                </a:extLst>
              </a:tr>
            </a:tbl>
          </a:graphicData>
        </a:graphic>
      </p:graphicFrame>
      <p:pic>
        <p:nvPicPr>
          <p:cNvPr id="1026" name="Picture 2">
            <a:extLst>
              <a:ext uri="{FF2B5EF4-FFF2-40B4-BE49-F238E27FC236}">
                <a16:creationId xmlns:a16="http://schemas.microsoft.com/office/drawing/2014/main" id="{B6CFA743-BAF4-24EC-824B-F4395DA4030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97194" y="3335721"/>
            <a:ext cx="2416195" cy="322718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E1E31F4-A835-268C-C7CA-0B3F721D9B05}"/>
              </a:ext>
            </a:extLst>
          </p:cNvPr>
          <p:cNvSpPr>
            <a:spLocks noGrp="1"/>
          </p:cNvSpPr>
          <p:nvPr userDrawn="1"/>
        </p:nvSpPr>
        <p:spPr>
          <a:xfrm>
            <a:off x="838200" y="1525146"/>
            <a:ext cx="10297160" cy="1490241"/>
          </a:xfrm>
          <a:prstGeom prst="rect">
            <a:avLst/>
          </a:prstGeom>
        </p:spPr>
        <p:txBody>
          <a:bodyPr vert="horz" lIns="91440" tIns="45720" rIns="91440" bIns="45720" rtlCol="0" anchor="t">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5600" dirty="0">
                <a:solidFill>
                  <a:srgbClr val="330072"/>
                </a:solidFill>
                <a:latin typeface="Arial" panose="020B0604020202020204" pitchFamily="34" charset="0"/>
                <a:cs typeface="Arial" panose="020B0604020202020204" pitchFamily="34" charset="0"/>
              </a:rPr>
              <a:t>Please download a copy of this deck, do not edit the live template document. Delete this guide slide when you are done.</a:t>
            </a:r>
            <a:endParaRPr lang="en-US" dirty="0">
              <a:latin typeface="Arial" panose="020B0604020202020204" pitchFamily="34" charset="0"/>
              <a:cs typeface="Arial" panose="020B0604020202020204" pitchFamily="34" charset="0"/>
            </a:endParaRPr>
          </a:p>
          <a:p>
            <a:pPr>
              <a:lnSpc>
                <a:spcPct val="120000"/>
              </a:lnSpc>
            </a:pPr>
            <a:r>
              <a:rPr lang="en-GB" sz="5500" dirty="0">
                <a:solidFill>
                  <a:srgbClr val="330072"/>
                </a:solidFill>
                <a:latin typeface="Arial" panose="020B0604020202020204" pitchFamily="34" charset="0"/>
                <a:cs typeface="Arial" panose="020B0604020202020204" pitchFamily="34" charset="0"/>
              </a:rPr>
              <a:t>Please remember to use DRIVE branding throughout. Font and colours detailed below. Full brand guidelines are here </a:t>
            </a:r>
            <a:br>
              <a:rPr lang="en-GB" dirty="0">
                <a:solidFill>
                  <a:srgbClr val="330072"/>
                </a:solidFill>
              </a:rPr>
            </a:br>
            <a:endParaRPr lang="en-GB" dirty="0">
              <a:solidFill>
                <a:srgbClr val="330072"/>
              </a:solidFill>
              <a:cs typeface="Calibri"/>
            </a:endParaRPr>
          </a:p>
        </p:txBody>
      </p:sp>
      <p:sp>
        <p:nvSpPr>
          <p:cNvPr id="5" name="TextBox 9">
            <a:extLst>
              <a:ext uri="{FF2B5EF4-FFF2-40B4-BE49-F238E27FC236}">
                <a16:creationId xmlns:a16="http://schemas.microsoft.com/office/drawing/2014/main" id="{B9A674E8-48DF-72A8-9D7C-46A3D4E07654}"/>
              </a:ext>
            </a:extLst>
          </p:cNvPr>
          <p:cNvSpPr txBox="1"/>
          <p:nvPr userDrawn="1"/>
        </p:nvSpPr>
        <p:spPr>
          <a:xfrm>
            <a:off x="5792634" y="3355660"/>
            <a:ext cx="2984531"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latin typeface="Arial" panose="020B0604020202020204" pitchFamily="34" charset="0"/>
                <a:cs typeface="Arial" panose="020B0604020202020204" pitchFamily="34" charset="0"/>
              </a:rPr>
              <a:t>You can apply these colours by clicking </a:t>
            </a:r>
            <a:r>
              <a:rPr lang="en-GB" sz="1200" b="1" dirty="0">
                <a:latin typeface="Arial" panose="020B0604020202020204" pitchFamily="34" charset="0"/>
                <a:cs typeface="Arial" panose="020B0604020202020204" pitchFamily="34" charset="0"/>
              </a:rPr>
              <a:t>more colours &gt; Custom  </a:t>
            </a:r>
            <a:r>
              <a:rPr lang="en-GB" sz="1200" dirty="0">
                <a:latin typeface="Arial" panose="020B0604020202020204" pitchFamily="34" charset="0"/>
                <a:cs typeface="Arial" panose="020B0604020202020204" pitchFamily="34" charset="0"/>
              </a:rPr>
              <a:t>and then copy and paste code into </a:t>
            </a:r>
            <a:r>
              <a:rPr lang="en-GB" sz="1200" b="1" dirty="0">
                <a:latin typeface="Arial" panose="020B0604020202020204" pitchFamily="34" charset="0"/>
                <a:cs typeface="Arial" panose="020B0604020202020204" pitchFamily="34" charset="0"/>
              </a:rPr>
              <a:t>‘hex code</a:t>
            </a:r>
            <a:r>
              <a:rPr lang="en-GB" sz="1200" dirty="0">
                <a:latin typeface="Arial" panose="020B0604020202020204" pitchFamily="34" charset="0"/>
                <a:cs typeface="Arial" panose="020B0604020202020204" pitchFamily="34" charset="0"/>
              </a:rPr>
              <a:t>’</a:t>
            </a:r>
          </a:p>
        </p:txBody>
      </p:sp>
      <p:cxnSp>
        <p:nvCxnSpPr>
          <p:cNvPr id="6" name="Straight Arrow Connector 5">
            <a:extLst>
              <a:ext uri="{FF2B5EF4-FFF2-40B4-BE49-F238E27FC236}">
                <a16:creationId xmlns:a16="http://schemas.microsoft.com/office/drawing/2014/main" id="{D0AD3BAA-6E0F-D84A-BB56-FB12BFA628DC}"/>
              </a:ext>
            </a:extLst>
          </p:cNvPr>
          <p:cNvCxnSpPr>
            <a:cxnSpLocks/>
          </p:cNvCxnSpPr>
          <p:nvPr userDrawn="1"/>
        </p:nvCxnSpPr>
        <p:spPr>
          <a:xfrm>
            <a:off x="8112881" y="3878211"/>
            <a:ext cx="1687824" cy="18984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8D9A564-F6F5-39F2-DE1C-84C20607F414}"/>
              </a:ext>
            </a:extLst>
          </p:cNvPr>
          <p:cNvPicPr>
            <a:picLocks noChangeAspect="1"/>
          </p:cNvPicPr>
          <p:nvPr userDrawn="1"/>
        </p:nvPicPr>
        <p:blipFill>
          <a:blip r:embed="rId3"/>
          <a:stretch>
            <a:fillRect/>
          </a:stretch>
        </p:blipFill>
        <p:spPr>
          <a:xfrm>
            <a:off x="2611976" y="3245735"/>
            <a:ext cx="2783977" cy="3317172"/>
          </a:xfrm>
          <a:prstGeom prst="rect">
            <a:avLst/>
          </a:prstGeom>
        </p:spPr>
      </p:pic>
      <p:sp>
        <p:nvSpPr>
          <p:cNvPr id="11" name="TextBox 9">
            <a:extLst>
              <a:ext uri="{FF2B5EF4-FFF2-40B4-BE49-F238E27FC236}">
                <a16:creationId xmlns:a16="http://schemas.microsoft.com/office/drawing/2014/main" id="{148F40AD-946B-7DEB-A0AA-AADCDD71BDD9}"/>
              </a:ext>
            </a:extLst>
          </p:cNvPr>
          <p:cNvSpPr txBox="1"/>
          <p:nvPr userDrawn="1"/>
        </p:nvSpPr>
        <p:spPr>
          <a:xfrm>
            <a:off x="651737" y="3878211"/>
            <a:ext cx="1721295" cy="212365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latin typeface="Arial" panose="020B0604020202020204" pitchFamily="34" charset="0"/>
                <a:cs typeface="Arial" panose="020B0604020202020204" pitchFamily="34" charset="0"/>
              </a:rPr>
              <a:t>You can add new slide designs by clicking on the </a:t>
            </a:r>
            <a:r>
              <a:rPr lang="en-GB" sz="1200" b="1" dirty="0">
                <a:latin typeface="Arial" panose="020B0604020202020204" pitchFamily="34" charset="0"/>
                <a:cs typeface="Arial" panose="020B0604020202020204" pitchFamily="34" charset="0"/>
              </a:rPr>
              <a:t>home tab </a:t>
            </a:r>
            <a:r>
              <a:rPr lang="en-GB" sz="1200" dirty="0">
                <a:latin typeface="Arial" panose="020B0604020202020204" pitchFamily="34" charset="0"/>
                <a:cs typeface="Arial" panose="020B0604020202020204" pitchFamily="34" charset="0"/>
              </a:rPr>
              <a:t>then ‘</a:t>
            </a:r>
            <a:r>
              <a:rPr lang="en-GB" sz="1200" b="1" dirty="0">
                <a:latin typeface="Arial" panose="020B0604020202020204" pitchFamily="34" charset="0"/>
                <a:cs typeface="Arial" panose="020B0604020202020204" pitchFamily="34" charset="0"/>
              </a:rPr>
              <a:t>new slide</a:t>
            </a:r>
            <a:r>
              <a:rPr lang="en-GB" sz="1200" dirty="0">
                <a:latin typeface="Arial" panose="020B0604020202020204" pitchFamily="34" charset="0"/>
                <a:cs typeface="Arial" panose="020B0604020202020204" pitchFamily="34" charset="0"/>
              </a:rPr>
              <a:t>’ and choosing from the drop down. </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There are title slides and content slides with DRIVE, DRE, CIRP and CIU logos. </a:t>
            </a:r>
          </a:p>
        </p:txBody>
      </p:sp>
      <p:cxnSp>
        <p:nvCxnSpPr>
          <p:cNvPr id="12" name="Straight Arrow Connector 11">
            <a:extLst>
              <a:ext uri="{FF2B5EF4-FFF2-40B4-BE49-F238E27FC236}">
                <a16:creationId xmlns:a16="http://schemas.microsoft.com/office/drawing/2014/main" id="{86F3D19B-9008-1EF4-659E-AABA14221204}"/>
              </a:ext>
            </a:extLst>
          </p:cNvPr>
          <p:cNvCxnSpPr>
            <a:cxnSpLocks/>
          </p:cNvCxnSpPr>
          <p:nvPr userDrawn="1"/>
        </p:nvCxnSpPr>
        <p:spPr>
          <a:xfrm flipV="1">
            <a:off x="1754361" y="3540828"/>
            <a:ext cx="1396163" cy="2687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DA3B4F5-FDF8-F785-EC6A-8DF2BC21CA83}"/>
              </a:ext>
            </a:extLst>
          </p:cNvPr>
          <p:cNvSpPr/>
          <p:nvPr userDrawn="1"/>
        </p:nvSpPr>
        <p:spPr>
          <a:xfrm>
            <a:off x="515389" y="3084022"/>
            <a:ext cx="4954386" cy="356148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2E43EC72-DE9B-0FD1-19BA-6A2763291F8E}"/>
              </a:ext>
            </a:extLst>
          </p:cNvPr>
          <p:cNvSpPr/>
          <p:nvPr userDrawn="1"/>
        </p:nvSpPr>
        <p:spPr>
          <a:xfrm>
            <a:off x="5677592" y="3084022"/>
            <a:ext cx="6076603" cy="356148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3480348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3B21-7316-7F04-E4C4-E6B4FE02D5B3}"/>
              </a:ext>
            </a:extLst>
          </p:cNvPr>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57A71712-5024-6611-C205-E0B062E1534F}"/>
              </a:ext>
            </a:extLst>
          </p:cNvPr>
          <p:cNvSpPr>
            <a:spLocks noGrp="1"/>
          </p:cNvSpPr>
          <p:nvPr>
            <p:ph idx="1"/>
          </p:nvPr>
        </p:nvSpPr>
        <p:spPr>
          <a:xfrm>
            <a:off x="5183188" y="987426"/>
            <a:ext cx="6172200" cy="45106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33B7939-6843-AAE1-5042-94C77BEE9C3D}"/>
              </a:ext>
            </a:extLst>
          </p:cNvPr>
          <p:cNvSpPr>
            <a:spLocks noGrp="1"/>
          </p:cNvSpPr>
          <p:nvPr>
            <p:ph type="body" sz="half" idx="2"/>
          </p:nvPr>
        </p:nvSpPr>
        <p:spPr>
          <a:xfrm>
            <a:off x="839788" y="2057400"/>
            <a:ext cx="3932237" cy="34407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pic>
        <p:nvPicPr>
          <p:cNvPr id="8" name="Picture 7" descr="A picture containing text, outdoor, sign&#10;&#10;Description automatically generated">
            <a:extLst>
              <a:ext uri="{FF2B5EF4-FFF2-40B4-BE49-F238E27FC236}">
                <a16:creationId xmlns:a16="http://schemas.microsoft.com/office/drawing/2014/main" id="{AFA15692-F488-21DB-E239-9956ACDAA3C1}"/>
              </a:ext>
            </a:extLst>
          </p:cNvPr>
          <p:cNvPicPr>
            <a:picLocks noChangeAspect="1"/>
          </p:cNvPicPr>
          <p:nvPr userDrawn="1"/>
        </p:nvPicPr>
        <p:blipFill>
          <a:blip r:embed="rId2"/>
          <a:stretch>
            <a:fillRect/>
          </a:stretch>
        </p:blipFill>
        <p:spPr>
          <a:xfrm>
            <a:off x="10254001" y="5715610"/>
            <a:ext cx="1666520" cy="775555"/>
          </a:xfrm>
          <a:prstGeom prst="rect">
            <a:avLst/>
          </a:prstGeom>
        </p:spPr>
      </p:pic>
    </p:spTree>
    <p:extLst>
      <p:ext uri="{BB962C8B-B14F-4D97-AF65-F5344CB8AC3E}">
        <p14:creationId xmlns:p14="http://schemas.microsoft.com/office/powerpoint/2010/main" val="425220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DRIVE + illustrations">
    <p:bg>
      <p:bgPr>
        <a:solidFill>
          <a:srgbClr val="ED8B00"/>
        </a:solidFill>
        <a:effectLst/>
      </p:bgPr>
    </p:bg>
    <p:spTree>
      <p:nvGrpSpPr>
        <p:cNvPr id="1" name=""/>
        <p:cNvGrpSpPr/>
        <p:nvPr/>
      </p:nvGrpSpPr>
      <p:grpSpPr>
        <a:xfrm>
          <a:off x="0" y="0"/>
          <a:ext cx="0" cy="0"/>
          <a:chOff x="0" y="0"/>
          <a:chExt cx="0" cy="0"/>
        </a:xfrm>
      </p:grpSpPr>
      <p:pic>
        <p:nvPicPr>
          <p:cNvPr id="8" name="Picture 7" descr="A picture containing text, outdoor, sign&#10;&#10;Description automatically generated">
            <a:extLst>
              <a:ext uri="{FF2B5EF4-FFF2-40B4-BE49-F238E27FC236}">
                <a16:creationId xmlns:a16="http://schemas.microsoft.com/office/drawing/2014/main" id="{39F0A32C-C89F-4303-5D1F-8965818901BE}"/>
              </a:ext>
            </a:extLst>
          </p:cNvPr>
          <p:cNvPicPr>
            <a:picLocks noChangeAspect="1"/>
          </p:cNvPicPr>
          <p:nvPr userDrawn="1"/>
        </p:nvPicPr>
        <p:blipFill>
          <a:blip r:embed="rId2"/>
          <a:stretch>
            <a:fillRect/>
          </a:stretch>
        </p:blipFill>
        <p:spPr>
          <a:xfrm>
            <a:off x="626696" y="639519"/>
            <a:ext cx="4015643" cy="1868776"/>
          </a:xfrm>
          <a:prstGeom prst="rect">
            <a:avLst/>
          </a:prstGeom>
        </p:spPr>
      </p:pic>
      <p:pic>
        <p:nvPicPr>
          <p:cNvPr id="5" name="Picture 4" descr="A picture containing paper clip, scissors, light&#10;&#10;Description automatically generated">
            <a:extLst>
              <a:ext uri="{FF2B5EF4-FFF2-40B4-BE49-F238E27FC236}">
                <a16:creationId xmlns:a16="http://schemas.microsoft.com/office/drawing/2014/main" id="{FF561D17-B8A5-E57D-FFFC-705C46F5F035}"/>
              </a:ext>
            </a:extLst>
          </p:cNvPr>
          <p:cNvPicPr>
            <a:picLocks noChangeAspect="1"/>
          </p:cNvPicPr>
          <p:nvPr userDrawn="1"/>
        </p:nvPicPr>
        <p:blipFill>
          <a:blip r:embed="rId3"/>
          <a:stretch>
            <a:fillRect/>
          </a:stretch>
        </p:blipFill>
        <p:spPr>
          <a:xfrm rot="9423101">
            <a:off x="6949745" y="-1982985"/>
            <a:ext cx="4547540" cy="5466522"/>
          </a:xfrm>
          <a:prstGeom prst="rect">
            <a:avLst/>
          </a:prstGeom>
        </p:spPr>
      </p:pic>
      <p:sp>
        <p:nvSpPr>
          <p:cNvPr id="2" name="Title 1">
            <a:extLst>
              <a:ext uri="{FF2B5EF4-FFF2-40B4-BE49-F238E27FC236}">
                <a16:creationId xmlns:a16="http://schemas.microsoft.com/office/drawing/2014/main" id="{087BC705-E911-EB70-125A-9241062EE75C}"/>
              </a:ext>
            </a:extLst>
          </p:cNvPr>
          <p:cNvSpPr>
            <a:spLocks noGrp="1"/>
          </p:cNvSpPr>
          <p:nvPr>
            <p:ph type="ctrTitle"/>
          </p:nvPr>
        </p:nvSpPr>
        <p:spPr>
          <a:xfrm>
            <a:off x="1770186" y="2913744"/>
            <a:ext cx="8897814" cy="1860601"/>
          </a:xfrm>
        </p:spPr>
        <p:txBody>
          <a:bodyPr anchor="b"/>
          <a:lstStyle>
            <a:lvl1pPr algn="l">
              <a:defRPr sz="6000">
                <a:solidFill>
                  <a:schemeClr val="bg1"/>
                </a:solidFill>
                <a:latin typeface="Arial Black" panose="020B0A04020102020204" pitchFamily="34" charset="0"/>
                <a:cs typeface="Arial" panose="020B0604020202020204" pitchFamily="34"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CEF8F43-397B-4915-E74F-54BF187A5BCE}"/>
              </a:ext>
            </a:extLst>
          </p:cNvPr>
          <p:cNvSpPr>
            <a:spLocks noGrp="1"/>
          </p:cNvSpPr>
          <p:nvPr>
            <p:ph type="subTitle" idx="1"/>
          </p:nvPr>
        </p:nvSpPr>
        <p:spPr>
          <a:xfrm>
            <a:off x="1770184" y="4985359"/>
            <a:ext cx="6975231" cy="1122364"/>
          </a:xfrm>
        </p:spPr>
        <p:txBody>
          <a:bodyPr/>
          <a:lstStyle>
            <a:lvl1pPr marL="0" indent="0" algn="l">
              <a:buNone/>
              <a:defRPr sz="2400">
                <a:solidFill>
                  <a:srgbClr val="33007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10760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DRE">
    <p:bg>
      <p:bgPr>
        <a:solidFill>
          <a:srgbClr val="ED8B0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9F0A32C-C89F-4303-5D1F-8965818901BE}"/>
              </a:ext>
            </a:extLst>
          </p:cNvPr>
          <p:cNvPicPr>
            <a:picLocks noChangeAspect="1"/>
          </p:cNvPicPr>
          <p:nvPr userDrawn="1"/>
        </p:nvPicPr>
        <p:blipFill>
          <a:blip r:embed="rId2"/>
          <a:srcRect/>
          <a:stretch/>
        </p:blipFill>
        <p:spPr>
          <a:xfrm>
            <a:off x="656492" y="561954"/>
            <a:ext cx="3577944" cy="2089598"/>
          </a:xfrm>
          <a:prstGeom prst="rect">
            <a:avLst/>
          </a:prstGeom>
        </p:spPr>
      </p:pic>
      <p:sp>
        <p:nvSpPr>
          <p:cNvPr id="2" name="Title 1">
            <a:extLst>
              <a:ext uri="{FF2B5EF4-FFF2-40B4-BE49-F238E27FC236}">
                <a16:creationId xmlns:a16="http://schemas.microsoft.com/office/drawing/2014/main" id="{087BC705-E911-EB70-125A-9241062EE75C}"/>
              </a:ext>
            </a:extLst>
          </p:cNvPr>
          <p:cNvSpPr>
            <a:spLocks noGrp="1"/>
          </p:cNvSpPr>
          <p:nvPr>
            <p:ph type="ctrTitle"/>
          </p:nvPr>
        </p:nvSpPr>
        <p:spPr>
          <a:xfrm>
            <a:off x="1770186" y="2913744"/>
            <a:ext cx="8897814" cy="1860601"/>
          </a:xfrm>
        </p:spPr>
        <p:txBody>
          <a:bodyPr anchor="b"/>
          <a:lstStyle>
            <a:lvl1pPr algn="l">
              <a:defRPr sz="6000">
                <a:solidFill>
                  <a:schemeClr val="bg1"/>
                </a:solidFill>
                <a:latin typeface="Arial Black" panose="020B0A04020102020204" pitchFamily="34" charset="0"/>
                <a:cs typeface="Arial" panose="020B0604020202020204" pitchFamily="34"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CEF8F43-397B-4915-E74F-54BF187A5BCE}"/>
              </a:ext>
            </a:extLst>
          </p:cNvPr>
          <p:cNvSpPr>
            <a:spLocks noGrp="1"/>
          </p:cNvSpPr>
          <p:nvPr>
            <p:ph type="subTitle" idx="1"/>
          </p:nvPr>
        </p:nvSpPr>
        <p:spPr>
          <a:xfrm>
            <a:off x="1770184" y="4985359"/>
            <a:ext cx="6975231" cy="1122364"/>
          </a:xfrm>
        </p:spPr>
        <p:txBody>
          <a:bodyPr/>
          <a:lstStyle>
            <a:lvl1pPr marL="0" indent="0" algn="l">
              <a:buNone/>
              <a:defRPr sz="2400">
                <a:solidFill>
                  <a:srgbClr val="33007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41448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CIRP">
    <p:bg>
      <p:bgPr>
        <a:solidFill>
          <a:srgbClr val="ED8B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C705-E911-EB70-125A-9241062EE75C}"/>
              </a:ext>
            </a:extLst>
          </p:cNvPr>
          <p:cNvSpPr>
            <a:spLocks noGrp="1"/>
          </p:cNvSpPr>
          <p:nvPr>
            <p:ph type="ctrTitle"/>
          </p:nvPr>
        </p:nvSpPr>
        <p:spPr>
          <a:xfrm>
            <a:off x="1770186" y="2913744"/>
            <a:ext cx="8897814" cy="1860601"/>
          </a:xfrm>
        </p:spPr>
        <p:txBody>
          <a:bodyPr anchor="b"/>
          <a:lstStyle>
            <a:lvl1pPr algn="l">
              <a:defRPr sz="6000">
                <a:solidFill>
                  <a:schemeClr val="bg1"/>
                </a:solidFill>
                <a:latin typeface="Arial Black" panose="020B0A04020102020204" pitchFamily="34" charset="0"/>
                <a:cs typeface="Arial" panose="020B0604020202020204" pitchFamily="34"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CEF8F43-397B-4915-E74F-54BF187A5BCE}"/>
              </a:ext>
            </a:extLst>
          </p:cNvPr>
          <p:cNvSpPr>
            <a:spLocks noGrp="1"/>
          </p:cNvSpPr>
          <p:nvPr>
            <p:ph type="subTitle" idx="1"/>
          </p:nvPr>
        </p:nvSpPr>
        <p:spPr>
          <a:xfrm>
            <a:off x="1770184" y="4985359"/>
            <a:ext cx="6975231" cy="1122364"/>
          </a:xfrm>
        </p:spPr>
        <p:txBody>
          <a:bodyPr/>
          <a:lstStyle>
            <a:lvl1pPr marL="0" indent="0" algn="l">
              <a:buNone/>
              <a:defRPr sz="2400">
                <a:solidFill>
                  <a:srgbClr val="33007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883126DB-EC6D-EF0B-EF79-DD3B37E229B1}"/>
              </a:ext>
            </a:extLst>
          </p:cNvPr>
          <p:cNvPicPr>
            <a:picLocks noChangeAspect="1"/>
          </p:cNvPicPr>
          <p:nvPr userDrawn="1"/>
        </p:nvPicPr>
        <p:blipFill>
          <a:blip r:embed="rId2"/>
          <a:srcRect/>
          <a:stretch/>
        </p:blipFill>
        <p:spPr>
          <a:xfrm>
            <a:off x="656492" y="561954"/>
            <a:ext cx="3577943" cy="2089598"/>
          </a:xfrm>
          <a:prstGeom prst="rect">
            <a:avLst/>
          </a:prstGeom>
        </p:spPr>
      </p:pic>
    </p:spTree>
    <p:extLst>
      <p:ext uri="{BB962C8B-B14F-4D97-AF65-F5344CB8AC3E}">
        <p14:creationId xmlns:p14="http://schemas.microsoft.com/office/powerpoint/2010/main" val="8887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CIRP">
    <p:bg>
      <p:bgPr>
        <a:solidFill>
          <a:srgbClr val="ED8B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C705-E911-EB70-125A-9241062EE75C}"/>
              </a:ext>
            </a:extLst>
          </p:cNvPr>
          <p:cNvSpPr>
            <a:spLocks noGrp="1"/>
          </p:cNvSpPr>
          <p:nvPr>
            <p:ph type="ctrTitle"/>
          </p:nvPr>
        </p:nvSpPr>
        <p:spPr>
          <a:xfrm>
            <a:off x="1770186" y="2913744"/>
            <a:ext cx="8897814" cy="1860601"/>
          </a:xfrm>
        </p:spPr>
        <p:txBody>
          <a:bodyPr anchor="b"/>
          <a:lstStyle>
            <a:lvl1pPr algn="l">
              <a:defRPr sz="6000">
                <a:solidFill>
                  <a:schemeClr val="bg1"/>
                </a:solidFill>
                <a:latin typeface="Arial Black" panose="020B0A04020102020204" pitchFamily="34" charset="0"/>
                <a:cs typeface="Arial" panose="020B0604020202020204" pitchFamily="34"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CEF8F43-397B-4915-E74F-54BF187A5BCE}"/>
              </a:ext>
            </a:extLst>
          </p:cNvPr>
          <p:cNvSpPr>
            <a:spLocks noGrp="1"/>
          </p:cNvSpPr>
          <p:nvPr>
            <p:ph type="subTitle" idx="1"/>
          </p:nvPr>
        </p:nvSpPr>
        <p:spPr>
          <a:xfrm>
            <a:off x="1770184" y="4985359"/>
            <a:ext cx="6975231" cy="1122364"/>
          </a:xfrm>
        </p:spPr>
        <p:txBody>
          <a:bodyPr/>
          <a:lstStyle>
            <a:lvl1pPr marL="0" indent="0" algn="l">
              <a:buNone/>
              <a:defRPr sz="2400">
                <a:solidFill>
                  <a:srgbClr val="33007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6" name="Picture 5" descr="A close-up of a logo&#10;&#10;Description automatically generated">
            <a:extLst>
              <a:ext uri="{FF2B5EF4-FFF2-40B4-BE49-F238E27FC236}">
                <a16:creationId xmlns:a16="http://schemas.microsoft.com/office/drawing/2014/main" id="{DCAE7A35-CE02-7DF9-F88E-1B57289940C1}"/>
              </a:ext>
            </a:extLst>
          </p:cNvPr>
          <p:cNvPicPr>
            <a:picLocks noChangeAspect="1"/>
          </p:cNvPicPr>
          <p:nvPr userDrawn="1"/>
        </p:nvPicPr>
        <p:blipFill>
          <a:blip r:embed="rId2"/>
          <a:stretch>
            <a:fillRect/>
          </a:stretch>
        </p:blipFill>
        <p:spPr>
          <a:xfrm>
            <a:off x="707685" y="620070"/>
            <a:ext cx="3448679" cy="2020852"/>
          </a:xfrm>
          <a:prstGeom prst="rect">
            <a:avLst/>
          </a:prstGeom>
        </p:spPr>
      </p:pic>
    </p:spTree>
    <p:extLst>
      <p:ext uri="{BB962C8B-B14F-4D97-AF65-F5344CB8AC3E}">
        <p14:creationId xmlns:p14="http://schemas.microsoft.com/office/powerpoint/2010/main" val="181515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rgbClr val="ED8B00"/>
        </a:solidFill>
        <a:effectLst/>
      </p:bgPr>
    </p:bg>
    <p:spTree>
      <p:nvGrpSpPr>
        <p:cNvPr id="1" name=""/>
        <p:cNvGrpSpPr/>
        <p:nvPr/>
      </p:nvGrpSpPr>
      <p:grpSpPr>
        <a:xfrm>
          <a:off x="0" y="0"/>
          <a:ext cx="0" cy="0"/>
          <a:chOff x="0" y="0"/>
          <a:chExt cx="0" cy="0"/>
        </a:xfrm>
      </p:grpSpPr>
      <p:pic>
        <p:nvPicPr>
          <p:cNvPr id="9" name="Picture 8" descr="A picture containing text, outdoor, sign&#10;&#10;Description automatically generated">
            <a:extLst>
              <a:ext uri="{FF2B5EF4-FFF2-40B4-BE49-F238E27FC236}">
                <a16:creationId xmlns:a16="http://schemas.microsoft.com/office/drawing/2014/main" id="{6782AFED-1B01-9902-B7FF-7653E555C199}"/>
              </a:ext>
            </a:extLst>
          </p:cNvPr>
          <p:cNvPicPr>
            <a:picLocks noChangeAspect="1"/>
          </p:cNvPicPr>
          <p:nvPr userDrawn="1"/>
        </p:nvPicPr>
        <p:blipFill>
          <a:blip r:embed="rId2"/>
          <a:stretch>
            <a:fillRect/>
          </a:stretch>
        </p:blipFill>
        <p:spPr>
          <a:xfrm>
            <a:off x="9257658" y="5251938"/>
            <a:ext cx="2662863" cy="1239227"/>
          </a:xfrm>
          <a:prstGeom prst="rect">
            <a:avLst/>
          </a:prstGeom>
        </p:spPr>
      </p:pic>
      <p:sp>
        <p:nvSpPr>
          <p:cNvPr id="2" name="Title 1">
            <a:extLst>
              <a:ext uri="{FF2B5EF4-FFF2-40B4-BE49-F238E27FC236}">
                <a16:creationId xmlns:a16="http://schemas.microsoft.com/office/drawing/2014/main" id="{4EDB2986-6B99-8F4B-29E7-5E98DB8ED2B1}"/>
              </a:ext>
            </a:extLst>
          </p:cNvPr>
          <p:cNvSpPr>
            <a:spLocks noGrp="1"/>
          </p:cNvSpPr>
          <p:nvPr>
            <p:ph type="title"/>
          </p:nvPr>
        </p:nvSpPr>
        <p:spPr>
          <a:xfrm>
            <a:off x="1371598" y="1818543"/>
            <a:ext cx="7455879" cy="2487490"/>
          </a:xfrm>
        </p:spPr>
        <p:txBody>
          <a:bodyPr anchor="b">
            <a:normAutofit/>
          </a:bodyPr>
          <a:lstStyle>
            <a:lvl1pPr>
              <a:defRPr sz="4800" b="1">
                <a:solidFill>
                  <a:schemeClr val="bg1"/>
                </a:solidFill>
                <a:latin typeface="Arial Black" panose="020B0A04020102020204" pitchFamily="34" charset="0"/>
                <a:cs typeface="Arial" panose="020B0604020202020204" pitchFamily="34" charset="0"/>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201D425-DC09-9DC3-A86A-9E0ABA720641}"/>
              </a:ext>
            </a:extLst>
          </p:cNvPr>
          <p:cNvSpPr>
            <a:spLocks noGrp="1"/>
          </p:cNvSpPr>
          <p:nvPr>
            <p:ph type="body" idx="1"/>
          </p:nvPr>
        </p:nvSpPr>
        <p:spPr>
          <a:xfrm>
            <a:off x="1371598" y="4589463"/>
            <a:ext cx="7455879" cy="1500187"/>
          </a:xfrm>
        </p:spPr>
        <p:txBody>
          <a:bodyPr/>
          <a:lstStyle>
            <a:lvl1pPr marL="0" indent="0">
              <a:buNone/>
              <a:defRPr sz="2400">
                <a:solidFill>
                  <a:srgbClr val="33007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Tree>
    <p:extLst>
      <p:ext uri="{BB962C8B-B14F-4D97-AF65-F5344CB8AC3E}">
        <p14:creationId xmlns:p14="http://schemas.microsoft.com/office/powerpoint/2010/main" val="359760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ANGE v2">
    <p:bg>
      <p:bgPr>
        <a:solidFill>
          <a:srgbClr val="ED8B00"/>
        </a:solidFill>
        <a:effectLst/>
      </p:bgPr>
    </p:bg>
    <p:spTree>
      <p:nvGrpSpPr>
        <p:cNvPr id="1" name=""/>
        <p:cNvGrpSpPr/>
        <p:nvPr/>
      </p:nvGrpSpPr>
      <p:grpSpPr>
        <a:xfrm>
          <a:off x="0" y="0"/>
          <a:ext cx="0" cy="0"/>
          <a:chOff x="0" y="0"/>
          <a:chExt cx="0" cy="0"/>
        </a:xfrm>
      </p:grpSpPr>
      <p:pic>
        <p:nvPicPr>
          <p:cNvPr id="4" name="Picture 3" descr="A picture containing paper clip, scissors, light&#10;&#10;Description automatically generated">
            <a:extLst>
              <a:ext uri="{FF2B5EF4-FFF2-40B4-BE49-F238E27FC236}">
                <a16:creationId xmlns:a16="http://schemas.microsoft.com/office/drawing/2014/main" id="{BA919EF1-FFF6-F380-3D24-9805ED6D8B71}"/>
              </a:ext>
            </a:extLst>
          </p:cNvPr>
          <p:cNvPicPr>
            <a:picLocks noChangeAspect="1"/>
          </p:cNvPicPr>
          <p:nvPr userDrawn="1"/>
        </p:nvPicPr>
        <p:blipFill>
          <a:blip r:embed="rId2"/>
          <a:stretch>
            <a:fillRect/>
          </a:stretch>
        </p:blipFill>
        <p:spPr>
          <a:xfrm rot="10191816">
            <a:off x="6280457" y="-2589303"/>
            <a:ext cx="5384045" cy="6472071"/>
          </a:xfrm>
          <a:prstGeom prst="rect">
            <a:avLst/>
          </a:prstGeom>
        </p:spPr>
      </p:pic>
      <p:pic>
        <p:nvPicPr>
          <p:cNvPr id="9" name="Picture 8" descr="A picture containing text, outdoor, sign&#10;&#10;Description automatically generated">
            <a:extLst>
              <a:ext uri="{FF2B5EF4-FFF2-40B4-BE49-F238E27FC236}">
                <a16:creationId xmlns:a16="http://schemas.microsoft.com/office/drawing/2014/main" id="{6782AFED-1B01-9902-B7FF-7653E555C199}"/>
              </a:ext>
            </a:extLst>
          </p:cNvPr>
          <p:cNvPicPr>
            <a:picLocks noChangeAspect="1"/>
          </p:cNvPicPr>
          <p:nvPr userDrawn="1"/>
        </p:nvPicPr>
        <p:blipFill>
          <a:blip r:embed="rId3"/>
          <a:stretch>
            <a:fillRect/>
          </a:stretch>
        </p:blipFill>
        <p:spPr>
          <a:xfrm>
            <a:off x="9257658" y="5251938"/>
            <a:ext cx="2662863" cy="1239227"/>
          </a:xfrm>
          <a:prstGeom prst="rect">
            <a:avLst/>
          </a:prstGeom>
        </p:spPr>
      </p:pic>
      <p:sp>
        <p:nvSpPr>
          <p:cNvPr id="2" name="Title 1">
            <a:extLst>
              <a:ext uri="{FF2B5EF4-FFF2-40B4-BE49-F238E27FC236}">
                <a16:creationId xmlns:a16="http://schemas.microsoft.com/office/drawing/2014/main" id="{4EDB2986-6B99-8F4B-29E7-5E98DB8ED2B1}"/>
              </a:ext>
            </a:extLst>
          </p:cNvPr>
          <p:cNvSpPr>
            <a:spLocks noGrp="1"/>
          </p:cNvSpPr>
          <p:nvPr>
            <p:ph type="title"/>
          </p:nvPr>
        </p:nvSpPr>
        <p:spPr>
          <a:xfrm>
            <a:off x="1371598" y="1818543"/>
            <a:ext cx="7455879" cy="2487490"/>
          </a:xfrm>
        </p:spPr>
        <p:txBody>
          <a:bodyPr anchor="b">
            <a:normAutofit/>
          </a:bodyPr>
          <a:lstStyle>
            <a:lvl1pPr>
              <a:defRPr sz="4800">
                <a:solidFill>
                  <a:schemeClr val="bg1"/>
                </a:solidFill>
                <a:latin typeface="Arial Black" panose="020B0A04020102020204" pitchFamily="34" charset="0"/>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201D425-DC09-9DC3-A86A-9E0ABA720641}"/>
              </a:ext>
            </a:extLst>
          </p:cNvPr>
          <p:cNvSpPr>
            <a:spLocks noGrp="1"/>
          </p:cNvSpPr>
          <p:nvPr>
            <p:ph type="body" idx="1"/>
          </p:nvPr>
        </p:nvSpPr>
        <p:spPr>
          <a:xfrm>
            <a:off x="1371598" y="4589463"/>
            <a:ext cx="7455879" cy="1500187"/>
          </a:xfrm>
        </p:spPr>
        <p:txBody>
          <a:bodyPr/>
          <a:lstStyle>
            <a:lvl1pPr marL="0" indent="0">
              <a:buNone/>
              <a:defRPr sz="2400">
                <a:solidFill>
                  <a:srgbClr val="33007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137548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ORANGE v3">
    <p:bg>
      <p:bgPr>
        <a:solidFill>
          <a:srgbClr val="ED8B00"/>
        </a:solidFill>
        <a:effectLst/>
      </p:bgPr>
    </p:bg>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D21A614D-BB31-6E97-386F-1634FA106C66}"/>
              </a:ext>
            </a:extLst>
          </p:cNvPr>
          <p:cNvPicPr>
            <a:picLocks noChangeAspect="1"/>
          </p:cNvPicPr>
          <p:nvPr userDrawn="1"/>
        </p:nvPicPr>
        <p:blipFill>
          <a:blip r:embed="rId2"/>
          <a:stretch>
            <a:fillRect/>
          </a:stretch>
        </p:blipFill>
        <p:spPr>
          <a:xfrm rot="20306747">
            <a:off x="8051830" y="-225426"/>
            <a:ext cx="4109303" cy="4563238"/>
          </a:xfrm>
          <a:prstGeom prst="rect">
            <a:avLst/>
          </a:prstGeom>
        </p:spPr>
      </p:pic>
      <p:pic>
        <p:nvPicPr>
          <p:cNvPr id="9" name="Picture 8" descr="A picture containing text, outdoor, sign&#10;&#10;Description automatically generated">
            <a:extLst>
              <a:ext uri="{FF2B5EF4-FFF2-40B4-BE49-F238E27FC236}">
                <a16:creationId xmlns:a16="http://schemas.microsoft.com/office/drawing/2014/main" id="{6782AFED-1B01-9902-B7FF-7653E555C199}"/>
              </a:ext>
            </a:extLst>
          </p:cNvPr>
          <p:cNvPicPr>
            <a:picLocks noChangeAspect="1"/>
          </p:cNvPicPr>
          <p:nvPr userDrawn="1"/>
        </p:nvPicPr>
        <p:blipFill>
          <a:blip r:embed="rId3"/>
          <a:stretch>
            <a:fillRect/>
          </a:stretch>
        </p:blipFill>
        <p:spPr>
          <a:xfrm>
            <a:off x="9257658" y="5251938"/>
            <a:ext cx="2662863" cy="1239227"/>
          </a:xfrm>
          <a:prstGeom prst="rect">
            <a:avLst/>
          </a:prstGeom>
        </p:spPr>
      </p:pic>
      <p:sp>
        <p:nvSpPr>
          <p:cNvPr id="2" name="Title 1">
            <a:extLst>
              <a:ext uri="{FF2B5EF4-FFF2-40B4-BE49-F238E27FC236}">
                <a16:creationId xmlns:a16="http://schemas.microsoft.com/office/drawing/2014/main" id="{4EDB2986-6B99-8F4B-29E7-5E98DB8ED2B1}"/>
              </a:ext>
            </a:extLst>
          </p:cNvPr>
          <p:cNvSpPr>
            <a:spLocks noGrp="1"/>
          </p:cNvSpPr>
          <p:nvPr>
            <p:ph type="title"/>
          </p:nvPr>
        </p:nvSpPr>
        <p:spPr>
          <a:xfrm>
            <a:off x="1371598" y="1818543"/>
            <a:ext cx="7455879" cy="2487490"/>
          </a:xfrm>
        </p:spPr>
        <p:txBody>
          <a:bodyPr anchor="b">
            <a:normAutofit/>
          </a:bodyPr>
          <a:lstStyle>
            <a:lvl1pPr>
              <a:defRPr sz="4800">
                <a:solidFill>
                  <a:schemeClr val="bg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201D425-DC09-9DC3-A86A-9E0ABA720641}"/>
              </a:ext>
            </a:extLst>
          </p:cNvPr>
          <p:cNvSpPr>
            <a:spLocks noGrp="1"/>
          </p:cNvSpPr>
          <p:nvPr>
            <p:ph type="body" idx="1"/>
          </p:nvPr>
        </p:nvSpPr>
        <p:spPr>
          <a:xfrm>
            <a:off x="1371598" y="4589463"/>
            <a:ext cx="7455879" cy="1500187"/>
          </a:xfrm>
        </p:spPr>
        <p:txBody>
          <a:bodyPr/>
          <a:lstStyle>
            <a:lvl1pPr marL="0" indent="0">
              <a:buNone/>
              <a:defRPr sz="2400">
                <a:solidFill>
                  <a:srgbClr val="33007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Tree>
    <p:extLst>
      <p:ext uri="{BB962C8B-B14F-4D97-AF65-F5344CB8AC3E}">
        <p14:creationId xmlns:p14="http://schemas.microsoft.com/office/powerpoint/2010/main" val="398495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F45CD7-98DC-1130-565A-C90DD64A9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625CD17B-6CA6-661A-74BA-D8FE04720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868425215"/>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61" r:id="rId3"/>
    <p:sldLayoutId id="2147483658" r:id="rId4"/>
    <p:sldLayoutId id="2147483659" r:id="rId5"/>
    <p:sldLayoutId id="2147483671" r:id="rId6"/>
    <p:sldLayoutId id="2147483651" r:id="rId7"/>
    <p:sldLayoutId id="2147483662" r:id="rId8"/>
    <p:sldLayoutId id="2147483664" r:id="rId9"/>
    <p:sldLayoutId id="2147483677" r:id="rId10"/>
    <p:sldLayoutId id="2147483663" r:id="rId11"/>
    <p:sldLayoutId id="2147483665" r:id="rId12"/>
    <p:sldLayoutId id="2147483650" r:id="rId13"/>
    <p:sldLayoutId id="2147483672" r:id="rId14"/>
    <p:sldLayoutId id="2147483673" r:id="rId15"/>
    <p:sldLayoutId id="2147483674" r:id="rId16"/>
    <p:sldLayoutId id="2147483655" r:id="rId17"/>
    <p:sldLayoutId id="2147483652" r:id="rId18"/>
    <p:sldLayoutId id="2147483653" r:id="rId19"/>
    <p:sldLayoutId id="2147483656" r:id="rId20"/>
  </p:sldLayoutIdLst>
  <p:txStyles>
    <p:titleStyle>
      <a:lvl1pPr algn="l" defTabSz="914400" rtl="0" eaLnBrk="1" latinLnBrk="0" hangingPunct="1">
        <a:lnSpc>
          <a:spcPct val="90000"/>
        </a:lnSpc>
        <a:spcBef>
          <a:spcPct val="0"/>
        </a:spcBef>
        <a:buNone/>
        <a:defRPr sz="4400" b="1" i="0" kern="1200">
          <a:solidFill>
            <a:srgbClr val="ED8B00"/>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3007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3007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3007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3007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3007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mailto:john.booth@gosh,nhs.uk"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mailto:john.booth.21@ucl.ac.u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7F22-4B2E-662E-80C1-246137E7DA46}"/>
              </a:ext>
            </a:extLst>
          </p:cNvPr>
          <p:cNvSpPr>
            <a:spLocks noGrp="1"/>
          </p:cNvSpPr>
          <p:nvPr>
            <p:ph type="ctrTitle"/>
          </p:nvPr>
        </p:nvSpPr>
        <p:spPr>
          <a:xfrm>
            <a:off x="1770186" y="2926079"/>
            <a:ext cx="8897814" cy="1836752"/>
          </a:xfrm>
        </p:spPr>
        <p:txBody>
          <a:bodyPr>
            <a:normAutofit/>
          </a:bodyPr>
          <a:lstStyle/>
          <a:p>
            <a:r>
              <a:rPr lang="en-GB" sz="2800" dirty="0"/>
              <a:t>A method to apply temporal graph analysis on electronic patient record data to explore healthcare professional patient interaction intensity.</a:t>
            </a:r>
          </a:p>
        </p:txBody>
      </p:sp>
      <p:sp>
        <p:nvSpPr>
          <p:cNvPr id="3" name="Subtitle 2">
            <a:extLst>
              <a:ext uri="{FF2B5EF4-FFF2-40B4-BE49-F238E27FC236}">
                <a16:creationId xmlns:a16="http://schemas.microsoft.com/office/drawing/2014/main" id="{21CB84BC-AD39-060E-3580-286BFE56807C}"/>
              </a:ext>
            </a:extLst>
          </p:cNvPr>
          <p:cNvSpPr>
            <a:spLocks noGrp="1"/>
          </p:cNvSpPr>
          <p:nvPr>
            <p:ph type="subTitle" idx="1"/>
          </p:nvPr>
        </p:nvSpPr>
        <p:spPr>
          <a:xfrm>
            <a:off x="1770184" y="5159095"/>
            <a:ext cx="6975231" cy="1122364"/>
          </a:xfrm>
        </p:spPr>
        <p:txBody>
          <a:bodyPr>
            <a:normAutofit fontScale="92500" lnSpcReduction="20000"/>
          </a:bodyPr>
          <a:lstStyle/>
          <a:p>
            <a:r>
              <a:rPr lang="en-GB" dirty="0"/>
              <a:t>John Booth</a:t>
            </a:r>
          </a:p>
          <a:p>
            <a:r>
              <a:rPr lang="en-GB" dirty="0"/>
              <a:t>Senior Research Data Engineer</a:t>
            </a:r>
          </a:p>
          <a:p>
            <a:r>
              <a:rPr lang="en-GB" dirty="0"/>
              <a:t>Clinical Informatics Research Program</a:t>
            </a:r>
          </a:p>
        </p:txBody>
      </p:sp>
      <p:sp>
        <p:nvSpPr>
          <p:cNvPr id="4" name="Subtitle 2">
            <a:extLst>
              <a:ext uri="{FF2B5EF4-FFF2-40B4-BE49-F238E27FC236}">
                <a16:creationId xmlns:a16="http://schemas.microsoft.com/office/drawing/2014/main" id="{FC34A6F0-1539-3312-787B-6B668B82588E}"/>
              </a:ext>
            </a:extLst>
          </p:cNvPr>
          <p:cNvSpPr txBox="1">
            <a:spLocks/>
          </p:cNvSpPr>
          <p:nvPr/>
        </p:nvSpPr>
        <p:spPr>
          <a:xfrm>
            <a:off x="8218693" y="5085943"/>
            <a:ext cx="2449307" cy="112236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rgbClr val="33007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rgbClr val="330072"/>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rgbClr val="330072"/>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rgbClr val="330072"/>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rgbClr val="330072"/>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t>November 2024</a:t>
            </a:r>
          </a:p>
          <a:p>
            <a:pPr algn="r"/>
            <a:r>
              <a:rPr lang="en-GB" dirty="0"/>
              <a:t>RPYSOC 2024</a:t>
            </a:r>
          </a:p>
        </p:txBody>
      </p:sp>
    </p:spTree>
    <p:extLst>
      <p:ext uri="{BB962C8B-B14F-4D97-AF65-F5344CB8AC3E}">
        <p14:creationId xmlns:p14="http://schemas.microsoft.com/office/powerpoint/2010/main" val="27889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6B94-6040-0E95-41A0-0B761CDA4AD4}"/>
              </a:ext>
            </a:extLst>
          </p:cNvPr>
          <p:cNvSpPr>
            <a:spLocks noGrp="1"/>
          </p:cNvSpPr>
          <p:nvPr>
            <p:ph type="title"/>
          </p:nvPr>
        </p:nvSpPr>
        <p:spPr>
          <a:xfrm>
            <a:off x="838200" y="365125"/>
            <a:ext cx="10515600" cy="896747"/>
          </a:xfrm>
        </p:spPr>
        <p:txBody>
          <a:bodyPr/>
          <a:lstStyle/>
          <a:p>
            <a:r>
              <a:rPr lang="en-GB" dirty="0"/>
              <a:t>Result</a:t>
            </a:r>
          </a:p>
        </p:txBody>
      </p:sp>
      <p:sp>
        <p:nvSpPr>
          <p:cNvPr id="6" name="Content Placeholder 5">
            <a:extLst>
              <a:ext uri="{FF2B5EF4-FFF2-40B4-BE49-F238E27FC236}">
                <a16:creationId xmlns:a16="http://schemas.microsoft.com/office/drawing/2014/main" id="{30E24E5C-D13B-52CE-60DC-DB21E281F591}"/>
              </a:ext>
            </a:extLst>
          </p:cNvPr>
          <p:cNvSpPr>
            <a:spLocks noGrp="1"/>
          </p:cNvSpPr>
          <p:nvPr>
            <p:ph idx="1"/>
          </p:nvPr>
        </p:nvSpPr>
        <p:spPr/>
        <p:txBody>
          <a:bodyPr/>
          <a:lstStyle/>
          <a:p>
            <a:endParaRPr lang="en-GB" dirty="0"/>
          </a:p>
        </p:txBody>
      </p:sp>
      <p:pic>
        <p:nvPicPr>
          <p:cNvPr id="5" name="Picture 4" descr="A spreadsheet for a week of hospital admission with heat maps using shades from green to red working from left to right.">
            <a:extLst>
              <a:ext uri="{FF2B5EF4-FFF2-40B4-BE49-F238E27FC236}">
                <a16:creationId xmlns:a16="http://schemas.microsoft.com/office/drawing/2014/main" id="{F9CCDCD9-7E7E-6350-E244-A10DA3823C6E}"/>
              </a:ext>
            </a:extLst>
          </p:cNvPr>
          <p:cNvPicPr>
            <a:picLocks noChangeAspect="1"/>
          </p:cNvPicPr>
          <p:nvPr/>
        </p:nvPicPr>
        <p:blipFill>
          <a:blip r:embed="rId3"/>
          <a:stretch>
            <a:fillRect/>
          </a:stretch>
        </p:blipFill>
        <p:spPr>
          <a:xfrm>
            <a:off x="838200" y="1362862"/>
            <a:ext cx="9001125" cy="5130012"/>
          </a:xfrm>
          <a:prstGeom prst="rect">
            <a:avLst/>
          </a:prstGeom>
        </p:spPr>
      </p:pic>
    </p:spTree>
    <p:extLst>
      <p:ext uri="{BB962C8B-B14F-4D97-AF65-F5344CB8AC3E}">
        <p14:creationId xmlns:p14="http://schemas.microsoft.com/office/powerpoint/2010/main" val="76701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0B76-93C4-C1ED-1699-36687EFE4F3D}"/>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B0B6D4DF-C4E4-0114-46DD-652107E15291}"/>
              </a:ext>
            </a:extLst>
          </p:cNvPr>
          <p:cNvSpPr>
            <a:spLocks noGrp="1"/>
          </p:cNvSpPr>
          <p:nvPr>
            <p:ph idx="1"/>
          </p:nvPr>
        </p:nvSpPr>
        <p:spPr/>
        <p:txBody>
          <a:bodyPr>
            <a:normAutofit lnSpcReduction="10000"/>
          </a:bodyPr>
          <a:lstStyle/>
          <a:p>
            <a:pPr marL="0" indent="0">
              <a:buNone/>
            </a:pPr>
            <a:r>
              <a:rPr lang="en-GB" dirty="0"/>
              <a:t>What can these graphs be used for?</a:t>
            </a:r>
          </a:p>
          <a:p>
            <a:pPr marL="0" indent="0">
              <a:buNone/>
            </a:pPr>
            <a:endParaRPr lang="en-GB" dirty="0"/>
          </a:p>
          <a:p>
            <a:r>
              <a:rPr lang="en-GB" dirty="0"/>
              <a:t>Predicting staff and resource requirements in post procedure periods.</a:t>
            </a:r>
          </a:p>
          <a:p>
            <a:endParaRPr lang="en-GB" dirty="0"/>
          </a:p>
          <a:p>
            <a:r>
              <a:rPr lang="en-GB" dirty="0"/>
              <a:t>Identifying deviation from normal HCP-patient interactions for early prediction of potential complications and risk of increased length of stay.</a:t>
            </a:r>
          </a:p>
          <a:p>
            <a:pPr marL="0" indent="0">
              <a:buNone/>
            </a:pPr>
            <a:endParaRPr lang="en-GB" dirty="0"/>
          </a:p>
          <a:p>
            <a:r>
              <a:rPr lang="en-GB" dirty="0"/>
              <a:t>Investigating any weekend effect within the hospital.</a:t>
            </a:r>
          </a:p>
        </p:txBody>
      </p:sp>
    </p:spTree>
    <p:extLst>
      <p:ext uri="{BB962C8B-B14F-4D97-AF65-F5344CB8AC3E}">
        <p14:creationId xmlns:p14="http://schemas.microsoft.com/office/powerpoint/2010/main" val="377240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FBEB-C261-A91B-8F6A-E15E90990A82}"/>
              </a:ext>
            </a:extLst>
          </p:cNvPr>
          <p:cNvSpPr>
            <a:spLocks noGrp="1"/>
          </p:cNvSpPr>
          <p:nvPr>
            <p:ph type="title"/>
          </p:nvPr>
        </p:nvSpPr>
        <p:spPr>
          <a:xfrm>
            <a:off x="838200" y="365125"/>
            <a:ext cx="10515600" cy="969899"/>
          </a:xfrm>
        </p:spPr>
        <p:txBody>
          <a:bodyPr/>
          <a:lstStyle/>
          <a:p>
            <a:r>
              <a:rPr lang="en-GB" dirty="0"/>
              <a:t>Acknowledgements</a:t>
            </a:r>
          </a:p>
        </p:txBody>
      </p:sp>
      <p:sp>
        <p:nvSpPr>
          <p:cNvPr id="3" name="Content Placeholder 2">
            <a:extLst>
              <a:ext uri="{FF2B5EF4-FFF2-40B4-BE49-F238E27FC236}">
                <a16:creationId xmlns:a16="http://schemas.microsoft.com/office/drawing/2014/main" id="{A45A4D99-171A-8664-3237-F1DABB8FF293}"/>
              </a:ext>
            </a:extLst>
          </p:cNvPr>
          <p:cNvSpPr>
            <a:spLocks noGrp="1"/>
          </p:cNvSpPr>
          <p:nvPr>
            <p:ph idx="1"/>
          </p:nvPr>
        </p:nvSpPr>
        <p:spPr>
          <a:xfrm>
            <a:off x="838200" y="1335024"/>
            <a:ext cx="11149584" cy="4736592"/>
          </a:xfrm>
        </p:spPr>
        <p:txBody>
          <a:bodyPr>
            <a:normAutofit fontScale="92500" lnSpcReduction="10000"/>
          </a:bodyPr>
          <a:lstStyle/>
          <a:p>
            <a:r>
              <a:rPr lang="en-GB" dirty="0">
                <a:latin typeface="+mn-lt"/>
              </a:rPr>
              <a:t>Many thanks to:</a:t>
            </a:r>
            <a:br>
              <a:rPr lang="en-GB" dirty="0">
                <a:latin typeface="+mn-lt"/>
              </a:rPr>
            </a:br>
            <a:endParaRPr lang="en-GB" dirty="0">
              <a:latin typeface="+mn-lt"/>
            </a:endParaRPr>
          </a:p>
          <a:p>
            <a:pPr lvl="1"/>
            <a:r>
              <a:rPr lang="en-GB" dirty="0">
                <a:latin typeface="+mn-lt"/>
              </a:rPr>
              <a:t>Prof Neil Sebire</a:t>
            </a:r>
          </a:p>
          <a:p>
            <a:pPr lvl="1"/>
            <a:r>
              <a:rPr lang="en-GB" dirty="0">
                <a:latin typeface="+mn-lt"/>
              </a:rPr>
              <a:t>Prof Spiros Denaxas</a:t>
            </a:r>
          </a:p>
          <a:p>
            <a:pPr lvl="1"/>
            <a:r>
              <a:rPr lang="en-GB" dirty="0">
                <a:latin typeface="+mn-lt"/>
              </a:rPr>
              <a:t>Dr Rebecca Pope</a:t>
            </a:r>
          </a:p>
          <a:p>
            <a:pPr lvl="1"/>
            <a:r>
              <a:rPr lang="en-GB" dirty="0">
                <a:latin typeface="+mn-lt"/>
              </a:rPr>
              <a:t>Dr Will Bryant</a:t>
            </a:r>
          </a:p>
          <a:p>
            <a:pPr marL="0" indent="0">
              <a:buNone/>
            </a:pPr>
            <a:endParaRPr lang="en-GB" dirty="0">
              <a:latin typeface="+mn-lt"/>
            </a:endParaRPr>
          </a:p>
          <a:p>
            <a:r>
              <a:rPr lang="en-GB" dirty="0">
                <a:latin typeface="+mn-lt"/>
              </a:rPr>
              <a:t>Paper:</a:t>
            </a:r>
          </a:p>
          <a:p>
            <a:pPr marL="0" indent="0">
              <a:buNone/>
            </a:pPr>
            <a:r>
              <a:rPr lang="en-GB" dirty="0">
                <a:latin typeface="+mn-lt"/>
              </a:rPr>
              <a:t>Booth, J., Eriksson, M.H., Marks, S.D., Bryant, W.A., Denaxas, S., Pope, R. and Sebire, N.J., 2024. Method to apply temporal graph analysis on electronic patient record data to explore healthcare professional–patient interaction intensity: a cohort study. BMJ Health &amp; Care Informatics, 31(1), p.e101072.</a:t>
            </a:r>
          </a:p>
        </p:txBody>
      </p:sp>
    </p:spTree>
    <p:extLst>
      <p:ext uri="{BB962C8B-B14F-4D97-AF65-F5344CB8AC3E}">
        <p14:creationId xmlns:p14="http://schemas.microsoft.com/office/powerpoint/2010/main" val="71660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17286C-310B-6AF1-6779-EAD5E14B6C33}"/>
              </a:ext>
            </a:extLst>
          </p:cNvPr>
          <p:cNvGraphicFramePr>
            <a:graphicFrameLocks noGrp="1"/>
          </p:cNvGraphicFramePr>
          <p:nvPr>
            <p:extLst>
              <p:ext uri="{D42A27DB-BD31-4B8C-83A1-F6EECF244321}">
                <p14:modId xmlns:p14="http://schemas.microsoft.com/office/powerpoint/2010/main" val="2019359789"/>
              </p:ext>
            </p:extLst>
          </p:nvPr>
        </p:nvGraphicFramePr>
        <p:xfrm>
          <a:off x="857249" y="1028700"/>
          <a:ext cx="9153525" cy="5429249"/>
        </p:xfrm>
        <a:graphic>
          <a:graphicData uri="http://schemas.openxmlformats.org/drawingml/2006/table">
            <a:tbl>
              <a:tblPr firstRow="1" firstCol="1" bandRow="1">
                <a:tableStyleId>{5C22544A-7EE6-4342-B048-85BDC9FD1C3A}</a:tableStyleId>
              </a:tblPr>
              <a:tblGrid>
                <a:gridCol w="1620775">
                  <a:extLst>
                    <a:ext uri="{9D8B030D-6E8A-4147-A177-3AD203B41FA5}">
                      <a16:colId xmlns:a16="http://schemas.microsoft.com/office/drawing/2014/main" val="4196327867"/>
                    </a:ext>
                  </a:extLst>
                </a:gridCol>
                <a:gridCol w="3538728">
                  <a:extLst>
                    <a:ext uri="{9D8B030D-6E8A-4147-A177-3AD203B41FA5}">
                      <a16:colId xmlns:a16="http://schemas.microsoft.com/office/drawing/2014/main" val="236878666"/>
                    </a:ext>
                  </a:extLst>
                </a:gridCol>
                <a:gridCol w="3994022">
                  <a:extLst>
                    <a:ext uri="{9D8B030D-6E8A-4147-A177-3AD203B41FA5}">
                      <a16:colId xmlns:a16="http://schemas.microsoft.com/office/drawing/2014/main" val="59936270"/>
                    </a:ext>
                  </a:extLst>
                </a:gridCol>
              </a:tblGrid>
              <a:tr h="143504">
                <a:tc>
                  <a:txBody>
                    <a:bodyPr/>
                    <a:lstStyle/>
                    <a:p>
                      <a:pPr algn="l">
                        <a:lnSpc>
                          <a:spcPct val="107000"/>
                        </a:lnSpc>
                        <a:spcAft>
                          <a:spcPts val="800"/>
                        </a:spcAft>
                      </a:pPr>
                      <a:r>
                        <a:rPr lang="en-GB" sz="900" kern="100" dirty="0">
                          <a:effectLst/>
                        </a:rPr>
                        <a:t>Term</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General Description</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HCP patient interaction networks.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3224281207"/>
                  </a:ext>
                </a:extLst>
              </a:tr>
              <a:tr h="143504">
                <a:tc>
                  <a:txBody>
                    <a:bodyPr/>
                    <a:lstStyle/>
                    <a:p>
                      <a:pPr algn="l">
                        <a:lnSpc>
                          <a:spcPct val="107000"/>
                        </a:lnSpc>
                        <a:spcAft>
                          <a:spcPts val="800"/>
                        </a:spcAft>
                      </a:pPr>
                      <a:r>
                        <a:rPr lang="en-GB" sz="900" kern="100" dirty="0">
                          <a:effectLst/>
                        </a:rPr>
                        <a:t>Nodes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A set of related objects.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Each node represents an individual HCP.</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841577457"/>
                  </a:ext>
                </a:extLst>
              </a:tr>
              <a:tr h="293653">
                <a:tc>
                  <a:txBody>
                    <a:bodyPr/>
                    <a:lstStyle/>
                    <a:p>
                      <a:pPr algn="l">
                        <a:lnSpc>
                          <a:spcPct val="107000"/>
                        </a:lnSpc>
                        <a:spcAft>
                          <a:spcPts val="800"/>
                        </a:spcAft>
                      </a:pPr>
                      <a:r>
                        <a:rPr lang="en-GB" sz="900" kern="100" dirty="0">
                          <a:effectLst/>
                        </a:rPr>
                        <a:t>Edges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links between the objects or nodes.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An edge represents the event of 2 HCPs interacting with the same patient within a 60-minute period.</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2971076480"/>
                  </a:ext>
                </a:extLst>
              </a:tr>
              <a:tr h="143504">
                <a:tc>
                  <a:txBody>
                    <a:bodyPr/>
                    <a:lstStyle/>
                    <a:p>
                      <a:pPr algn="l">
                        <a:lnSpc>
                          <a:spcPct val="107000"/>
                        </a:lnSpc>
                        <a:spcAft>
                          <a:spcPts val="800"/>
                        </a:spcAft>
                      </a:pPr>
                      <a:r>
                        <a:rPr lang="en-GB" sz="900" kern="100" dirty="0">
                          <a:effectLst/>
                        </a:rPr>
                        <a:t>Edge level metrics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 </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 </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780204627"/>
                  </a:ext>
                </a:extLst>
              </a:tr>
              <a:tr h="143504">
                <a:tc>
                  <a:txBody>
                    <a:bodyPr/>
                    <a:lstStyle/>
                    <a:p>
                      <a:pPr algn="l">
                        <a:lnSpc>
                          <a:spcPct val="107000"/>
                        </a:lnSpc>
                        <a:spcAft>
                          <a:spcPts val="800"/>
                        </a:spcAft>
                      </a:pPr>
                      <a:r>
                        <a:rPr lang="en-GB" sz="900" kern="100" dirty="0">
                          <a:effectLst/>
                        </a:rPr>
                        <a:t>Directed or undirected</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Whether edges have a specific direction.</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Undirected. </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3197066597"/>
                  </a:ext>
                </a:extLst>
              </a:tr>
              <a:tr h="443800">
                <a:tc>
                  <a:txBody>
                    <a:bodyPr/>
                    <a:lstStyle/>
                    <a:p>
                      <a:pPr algn="l">
                        <a:lnSpc>
                          <a:spcPct val="107000"/>
                        </a:lnSpc>
                        <a:spcAft>
                          <a:spcPts val="800"/>
                        </a:spcAft>
                      </a:pPr>
                      <a:r>
                        <a:rPr lang="en-GB" sz="900" kern="100" dirty="0">
                          <a:effectLst/>
                        </a:rPr>
                        <a:t>Weight</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Each edge can be given a numeric measure or score that can be used for comparison of edges.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weight of each edge is defined by the number of times 2 HCPs interact with the same patient within a 60-minute period during a day.</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2813808826"/>
                  </a:ext>
                </a:extLst>
              </a:tr>
              <a:tr h="143504">
                <a:tc>
                  <a:txBody>
                    <a:bodyPr/>
                    <a:lstStyle/>
                    <a:p>
                      <a:pPr algn="l">
                        <a:lnSpc>
                          <a:spcPct val="107000"/>
                        </a:lnSpc>
                        <a:spcAft>
                          <a:spcPts val="800"/>
                        </a:spcAft>
                      </a:pPr>
                      <a:r>
                        <a:rPr lang="en-GB" sz="900" kern="100" dirty="0">
                          <a:effectLst/>
                        </a:rPr>
                        <a:t>Node level metrics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 </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 </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1324065182"/>
                  </a:ext>
                </a:extLst>
              </a:tr>
              <a:tr h="293653">
                <a:tc>
                  <a:txBody>
                    <a:bodyPr/>
                    <a:lstStyle/>
                    <a:p>
                      <a:pPr algn="l">
                        <a:lnSpc>
                          <a:spcPct val="107000"/>
                        </a:lnSpc>
                        <a:spcAft>
                          <a:spcPts val="800"/>
                        </a:spcAft>
                      </a:pPr>
                      <a:r>
                        <a:rPr lang="en-GB" sz="900" kern="100" dirty="0">
                          <a:effectLst/>
                        </a:rPr>
                        <a:t>Degree</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total number of edges that link a specific node to other nodes. Limited to the total number of nodes minus 1.</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An HCP with a high degree means that the HCP was interacting with a patient alongside other HCPs.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1438449581"/>
                  </a:ext>
                </a:extLst>
              </a:tr>
              <a:tr h="293653">
                <a:tc>
                  <a:txBody>
                    <a:bodyPr/>
                    <a:lstStyle/>
                    <a:p>
                      <a:pPr algn="l">
                        <a:lnSpc>
                          <a:spcPct val="107000"/>
                        </a:lnSpc>
                        <a:spcAft>
                          <a:spcPts val="800"/>
                        </a:spcAft>
                      </a:pPr>
                      <a:r>
                        <a:rPr lang="en-GB" sz="900" kern="100" dirty="0">
                          <a:effectLst/>
                        </a:rPr>
                        <a:t>Centrality</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A score given to nodes based in some way on their position in a network.</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 </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1361154652"/>
                  </a:ext>
                </a:extLst>
              </a:tr>
              <a:tr h="293653">
                <a:tc>
                  <a:txBody>
                    <a:bodyPr/>
                    <a:lstStyle/>
                    <a:p>
                      <a:pPr algn="l">
                        <a:lnSpc>
                          <a:spcPct val="107000"/>
                        </a:lnSpc>
                        <a:spcAft>
                          <a:spcPts val="800"/>
                        </a:spcAft>
                      </a:pPr>
                      <a:r>
                        <a:rPr lang="en-GB" sz="900" kern="100" dirty="0">
                          <a:effectLst/>
                        </a:rPr>
                        <a:t>Eigenvector centrality</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A score based on the degree value of all nodes connected to a specific node.</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HCP with the highest eigenvector centrality would be described as the most influential HCP to a given patient. </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3408743271"/>
                  </a:ext>
                </a:extLst>
              </a:tr>
              <a:tr h="293653">
                <a:tc>
                  <a:txBody>
                    <a:bodyPr/>
                    <a:lstStyle/>
                    <a:p>
                      <a:pPr algn="l">
                        <a:lnSpc>
                          <a:spcPct val="107000"/>
                        </a:lnSpc>
                        <a:spcAft>
                          <a:spcPts val="800"/>
                        </a:spcAft>
                      </a:pPr>
                      <a:r>
                        <a:rPr lang="en-GB" sz="900" kern="100" dirty="0">
                          <a:effectLst/>
                        </a:rPr>
                        <a:t>Betweenness centrality</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A score based on the number of times that a node appears on the shortest path between any 2 nodes.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HCP with the highest betweenness centrality would be the person co-ordinating the care for that patient.</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1513176880"/>
                  </a:ext>
                </a:extLst>
              </a:tr>
              <a:tr h="293653">
                <a:tc>
                  <a:txBody>
                    <a:bodyPr/>
                    <a:lstStyle/>
                    <a:p>
                      <a:pPr algn="l">
                        <a:lnSpc>
                          <a:spcPct val="107000"/>
                        </a:lnSpc>
                        <a:spcAft>
                          <a:spcPts val="800"/>
                        </a:spcAft>
                      </a:pPr>
                      <a:r>
                        <a:rPr lang="en-GB" sz="900" kern="100" dirty="0">
                          <a:effectLst/>
                        </a:rPr>
                        <a:t>Closeness Centrality</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A score based on the average length of the shortest paths to all other nodes.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HCP with the highest betweenness centrality would be the best person to disseminate information to the network.</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789920340"/>
                  </a:ext>
                </a:extLst>
              </a:tr>
              <a:tr h="143504">
                <a:tc>
                  <a:txBody>
                    <a:bodyPr/>
                    <a:lstStyle/>
                    <a:p>
                      <a:pPr algn="l">
                        <a:lnSpc>
                          <a:spcPct val="107000"/>
                        </a:lnSpc>
                        <a:spcAft>
                          <a:spcPts val="800"/>
                        </a:spcAft>
                      </a:pPr>
                      <a:r>
                        <a:rPr lang="en-GB" sz="900" kern="100" dirty="0">
                          <a:effectLst/>
                        </a:rPr>
                        <a:t>Network Metrics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 </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 </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3871346583"/>
                  </a:ext>
                </a:extLst>
              </a:tr>
              <a:tr h="293653">
                <a:tc>
                  <a:txBody>
                    <a:bodyPr/>
                    <a:lstStyle/>
                    <a:p>
                      <a:pPr algn="l">
                        <a:lnSpc>
                          <a:spcPct val="107000"/>
                        </a:lnSpc>
                        <a:spcAft>
                          <a:spcPts val="800"/>
                        </a:spcAft>
                      </a:pPr>
                      <a:r>
                        <a:rPr lang="en-GB" sz="900" kern="100" dirty="0">
                          <a:effectLst/>
                        </a:rPr>
                        <a:t>Density</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density of a network is defined by the number of edges divided by the maximum number of possible edges.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higher the density of a network the more tightly they are connected.</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1259306762"/>
                  </a:ext>
                </a:extLst>
              </a:tr>
              <a:tr h="293653">
                <a:tc>
                  <a:txBody>
                    <a:bodyPr/>
                    <a:lstStyle/>
                    <a:p>
                      <a:pPr algn="l">
                        <a:lnSpc>
                          <a:spcPct val="107000"/>
                        </a:lnSpc>
                        <a:spcAft>
                          <a:spcPts val="800"/>
                        </a:spcAft>
                      </a:pPr>
                      <a:r>
                        <a:rPr lang="en-GB" sz="900" kern="100" dirty="0">
                          <a:effectLst/>
                        </a:rPr>
                        <a:t>Transitivity</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ratio between the number of complete triplets and the maximum number possible of closed triplets.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Similar to density but indicating and even higher degree of interconnected care.</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2558163217"/>
                  </a:ext>
                </a:extLst>
              </a:tr>
              <a:tr h="293653">
                <a:tc>
                  <a:txBody>
                    <a:bodyPr/>
                    <a:lstStyle/>
                    <a:p>
                      <a:pPr algn="l">
                        <a:lnSpc>
                          <a:spcPct val="107000"/>
                        </a:lnSpc>
                        <a:spcAft>
                          <a:spcPts val="800"/>
                        </a:spcAft>
                      </a:pPr>
                      <a:r>
                        <a:rPr lang="en-GB" sz="900" kern="100" dirty="0">
                          <a:effectLst/>
                        </a:rPr>
                        <a:t>Diameter</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maximum shortest path between any 2 nodes.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higher the density the more disconnected certain HCPs were from others in the daily network.</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2786828693"/>
                  </a:ext>
                </a:extLst>
              </a:tr>
              <a:tr h="443800">
                <a:tc>
                  <a:txBody>
                    <a:bodyPr/>
                    <a:lstStyle/>
                    <a:p>
                      <a:pPr algn="l">
                        <a:lnSpc>
                          <a:spcPct val="107000"/>
                        </a:lnSpc>
                        <a:spcAft>
                          <a:spcPts val="800"/>
                        </a:spcAft>
                      </a:pPr>
                      <a:r>
                        <a:rPr lang="en-GB" sz="900" kern="100" dirty="0">
                          <a:effectLst/>
                        </a:rPr>
                        <a:t>Radius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minimum of all the longest paths between any 2 nodes.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A similar measure to diameter. A radius of zero means that certain HCPs are disconnected from others in the daily network.</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2438928113"/>
                  </a:ext>
                </a:extLst>
              </a:tr>
              <a:tr h="443800">
                <a:tc>
                  <a:txBody>
                    <a:bodyPr/>
                    <a:lstStyle/>
                    <a:p>
                      <a:pPr algn="l">
                        <a:lnSpc>
                          <a:spcPct val="107000"/>
                        </a:lnSpc>
                        <a:spcAft>
                          <a:spcPts val="800"/>
                        </a:spcAft>
                      </a:pPr>
                      <a:r>
                        <a:rPr lang="en-GB" sz="900" kern="100" dirty="0">
                          <a:effectLst/>
                        </a:rPr>
                        <a:t>Max degree</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maximum degree value of all nodes.</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closer the max degree is to the total number of HCPs then the more directly connected at least one HCP is to the other HCPs in the daily network.</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4012043368"/>
                  </a:ext>
                </a:extLst>
              </a:tr>
              <a:tr h="593948">
                <a:tc>
                  <a:txBody>
                    <a:bodyPr/>
                    <a:lstStyle/>
                    <a:p>
                      <a:pPr algn="l">
                        <a:lnSpc>
                          <a:spcPct val="107000"/>
                        </a:lnSpc>
                        <a:spcAft>
                          <a:spcPts val="800"/>
                        </a:spcAft>
                      </a:pPr>
                      <a:r>
                        <a:rPr lang="en-GB" sz="900" kern="100" dirty="0">
                          <a:effectLst/>
                        </a:rPr>
                        <a:t>Centralization</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The centralization of any network is a measure of how central its most central node is in relation to how central all the other nodes are. Every centrality measure can have its own centralization measure.</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tc>
                  <a:txBody>
                    <a:bodyPr/>
                    <a:lstStyle/>
                    <a:p>
                      <a:pPr algn="l">
                        <a:lnSpc>
                          <a:spcPct val="107000"/>
                        </a:lnSpc>
                        <a:spcAft>
                          <a:spcPts val="800"/>
                        </a:spcAft>
                      </a:pPr>
                      <a:r>
                        <a:rPr lang="en-GB" sz="900" kern="100" dirty="0">
                          <a:effectLst/>
                        </a:rPr>
                        <a:t>A high eigenvector centralization indicates that there is a single influential HCP on a given day, whereas a low closeness centralization indicates the tightly connected nature the network.</a:t>
                      </a:r>
                      <a:endParaRPr lang="en-GB"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005" marR="46005" marT="0" marB="0"/>
                </a:tc>
                <a:extLst>
                  <a:ext uri="{0D108BD9-81ED-4DB2-BD59-A6C34878D82A}">
                    <a16:rowId xmlns:a16="http://schemas.microsoft.com/office/drawing/2014/main" val="3533931546"/>
                  </a:ext>
                </a:extLst>
              </a:tr>
            </a:tbl>
          </a:graphicData>
        </a:graphic>
      </p:graphicFrame>
      <p:sp>
        <p:nvSpPr>
          <p:cNvPr id="3" name="Title 1">
            <a:extLst>
              <a:ext uri="{FF2B5EF4-FFF2-40B4-BE49-F238E27FC236}">
                <a16:creationId xmlns:a16="http://schemas.microsoft.com/office/drawing/2014/main" id="{CA6D95ED-FA12-D8A9-5007-C2D0AD52B991}"/>
              </a:ext>
            </a:extLst>
          </p:cNvPr>
          <p:cNvSpPr txBox="1">
            <a:spLocks/>
          </p:cNvSpPr>
          <p:nvPr/>
        </p:nvSpPr>
        <p:spPr>
          <a:xfrm>
            <a:off x="838200" y="365126"/>
            <a:ext cx="8953500" cy="577850"/>
          </a:xfrm>
          <a:prstGeom prst="rect">
            <a:avLst/>
          </a:prstGeom>
        </p:spPr>
        <p:txBody>
          <a:bodyPr/>
          <a:lstStyle>
            <a:lvl1pPr algn="l" defTabSz="914400" rtl="0" eaLnBrk="1" latinLnBrk="0" hangingPunct="1">
              <a:lnSpc>
                <a:spcPct val="90000"/>
              </a:lnSpc>
              <a:spcBef>
                <a:spcPct val="0"/>
              </a:spcBef>
              <a:buNone/>
              <a:defRPr sz="4400" b="1" i="0" kern="1200">
                <a:solidFill>
                  <a:srgbClr val="ED8B00"/>
                </a:solidFill>
                <a:latin typeface="Arial Black" panose="020B0A04020102020204" pitchFamily="34" charset="0"/>
                <a:ea typeface="+mj-ea"/>
                <a:cs typeface="+mj-cs"/>
              </a:defRPr>
            </a:lvl1pPr>
          </a:lstStyle>
          <a:p>
            <a:r>
              <a:rPr lang="en-GB" sz="3200" dirty="0"/>
              <a:t>Glossary</a:t>
            </a:r>
          </a:p>
        </p:txBody>
      </p:sp>
    </p:spTree>
    <p:extLst>
      <p:ext uri="{BB962C8B-B14F-4D97-AF65-F5344CB8AC3E}">
        <p14:creationId xmlns:p14="http://schemas.microsoft.com/office/powerpoint/2010/main" val="293789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3B2D-0EE2-9E32-0D49-A5F4F2044FE8}"/>
              </a:ext>
            </a:extLst>
          </p:cNvPr>
          <p:cNvSpPr>
            <a:spLocks noGrp="1"/>
          </p:cNvSpPr>
          <p:nvPr>
            <p:ph type="title"/>
          </p:nvPr>
        </p:nvSpPr>
        <p:spPr/>
        <p:txBody>
          <a:bodyPr/>
          <a:lstStyle/>
          <a:p>
            <a:r>
              <a:rPr lang="en-GB" dirty="0"/>
              <a:t>Who am I?</a:t>
            </a:r>
          </a:p>
        </p:txBody>
      </p:sp>
      <p:sp>
        <p:nvSpPr>
          <p:cNvPr id="3" name="Content Placeholder 2">
            <a:extLst>
              <a:ext uri="{FF2B5EF4-FFF2-40B4-BE49-F238E27FC236}">
                <a16:creationId xmlns:a16="http://schemas.microsoft.com/office/drawing/2014/main" id="{CB65FF06-10CD-4DE1-0E86-5D44A26CC768}"/>
              </a:ext>
            </a:extLst>
          </p:cNvPr>
          <p:cNvSpPr>
            <a:spLocks noGrp="1"/>
          </p:cNvSpPr>
          <p:nvPr>
            <p:ph idx="1"/>
          </p:nvPr>
        </p:nvSpPr>
        <p:spPr>
          <a:xfrm>
            <a:off x="838200" y="1670176"/>
            <a:ext cx="9313985" cy="5032375"/>
          </a:xfrm>
        </p:spPr>
        <p:txBody>
          <a:bodyPr>
            <a:normAutofit fontScale="92500" lnSpcReduction="10000"/>
          </a:bodyPr>
          <a:lstStyle/>
          <a:p>
            <a:pPr marL="0" indent="0">
              <a:buNone/>
            </a:pPr>
            <a:r>
              <a:rPr lang="en-GB" dirty="0"/>
              <a:t>I am John Booth:</a:t>
            </a:r>
          </a:p>
          <a:p>
            <a:pPr marL="0" indent="0">
              <a:buNone/>
            </a:pPr>
            <a:endParaRPr lang="en-GB" dirty="0"/>
          </a:p>
          <a:p>
            <a:pPr marL="0" indent="0">
              <a:buNone/>
            </a:pPr>
            <a:r>
              <a:rPr lang="en-GB" dirty="0"/>
              <a:t>Senior Research Data Engineer</a:t>
            </a:r>
          </a:p>
          <a:p>
            <a:pPr marL="0" indent="0">
              <a:lnSpc>
                <a:spcPct val="110000"/>
              </a:lnSpc>
              <a:buNone/>
            </a:pPr>
            <a:r>
              <a:rPr lang="en-GB" sz="2200" dirty="0"/>
              <a:t>Clinical Informatics Research Program (CIRP), Digital Research, Innovation and Virtual Environment unit (DRIVE), Great Ormond Street Hospital for Sick Children (GOSH).</a:t>
            </a:r>
          </a:p>
          <a:p>
            <a:pPr marL="0" indent="0">
              <a:buNone/>
            </a:pPr>
            <a:endParaRPr lang="en-GB" dirty="0"/>
          </a:p>
          <a:p>
            <a:pPr marL="0" indent="0">
              <a:buNone/>
            </a:pPr>
            <a:r>
              <a:rPr lang="en-GB" dirty="0"/>
              <a:t>PhD Candidate</a:t>
            </a:r>
          </a:p>
          <a:p>
            <a:pPr marL="0" indent="0">
              <a:lnSpc>
                <a:spcPct val="110000"/>
              </a:lnSpc>
              <a:buNone/>
            </a:pPr>
            <a:r>
              <a:rPr lang="en-GB" sz="2200" dirty="0"/>
              <a:t>Faculty of Population Health Sciences, UCL GOSH Institute of Child Health. Funded by GOSH CIRP.</a:t>
            </a:r>
          </a:p>
          <a:p>
            <a:pPr marL="0" indent="0">
              <a:lnSpc>
                <a:spcPct val="110000"/>
              </a:lnSpc>
              <a:buNone/>
            </a:pPr>
            <a:endParaRPr lang="en-GB" sz="2200" dirty="0"/>
          </a:p>
          <a:p>
            <a:pPr marL="0" indent="0">
              <a:buNone/>
            </a:pPr>
            <a:r>
              <a:rPr lang="en-GB" dirty="0">
                <a:hlinkClick r:id="rId3"/>
              </a:rPr>
              <a:t>john.booth@gosh,nhs.uk</a:t>
            </a:r>
            <a:r>
              <a:rPr lang="en-GB" dirty="0"/>
              <a:t> or </a:t>
            </a:r>
            <a:r>
              <a:rPr lang="en-GB" dirty="0">
                <a:hlinkClick r:id="rId4"/>
              </a:rPr>
              <a:t>john.booth.21@ucl.ac.uk</a:t>
            </a:r>
            <a:r>
              <a:rPr lang="en-GB" dirty="0"/>
              <a:t> </a:t>
            </a:r>
          </a:p>
        </p:txBody>
      </p:sp>
    </p:spTree>
    <p:extLst>
      <p:ext uri="{BB962C8B-B14F-4D97-AF65-F5344CB8AC3E}">
        <p14:creationId xmlns:p14="http://schemas.microsoft.com/office/powerpoint/2010/main" val="321569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853A-82E6-2771-7B87-464D77052FC0}"/>
              </a:ext>
            </a:extLst>
          </p:cNvPr>
          <p:cNvSpPr>
            <a:spLocks noGrp="1"/>
          </p:cNvSpPr>
          <p:nvPr>
            <p:ph type="title"/>
          </p:nvPr>
        </p:nvSpPr>
        <p:spPr/>
        <p:txBody>
          <a:bodyPr/>
          <a:lstStyle/>
          <a:p>
            <a:r>
              <a:rPr lang="en-GB" dirty="0"/>
              <a:t>What am I going to talk about?</a:t>
            </a:r>
          </a:p>
        </p:txBody>
      </p:sp>
      <p:sp>
        <p:nvSpPr>
          <p:cNvPr id="3" name="Content Placeholder 2">
            <a:extLst>
              <a:ext uri="{FF2B5EF4-FFF2-40B4-BE49-F238E27FC236}">
                <a16:creationId xmlns:a16="http://schemas.microsoft.com/office/drawing/2014/main" id="{801D789A-C929-06DC-6BDF-2794C52B770C}"/>
              </a:ext>
            </a:extLst>
          </p:cNvPr>
          <p:cNvSpPr>
            <a:spLocks noGrp="1"/>
          </p:cNvSpPr>
          <p:nvPr>
            <p:ph idx="1"/>
          </p:nvPr>
        </p:nvSpPr>
        <p:spPr>
          <a:xfrm>
            <a:off x="838200" y="1825625"/>
            <a:ext cx="4343401" cy="4351338"/>
          </a:xfrm>
        </p:spPr>
        <p:txBody>
          <a:bodyPr/>
          <a:lstStyle/>
          <a:p>
            <a:r>
              <a:rPr lang="en-GB" dirty="0"/>
              <a:t>Graphs or networks but not charts.</a:t>
            </a:r>
          </a:p>
          <a:p>
            <a:endParaRPr lang="en-GB" dirty="0"/>
          </a:p>
          <a:p>
            <a:endParaRPr lang="en-GB" dirty="0"/>
          </a:p>
          <a:p>
            <a:endParaRPr lang="en-GB" dirty="0"/>
          </a:p>
          <a:p>
            <a:endParaRPr lang="en-GB" dirty="0"/>
          </a:p>
          <a:p>
            <a:r>
              <a:rPr lang="en-GB" dirty="0"/>
              <a:t>Electronic Patient Record (EPR) System.</a:t>
            </a:r>
          </a:p>
        </p:txBody>
      </p:sp>
      <p:pic>
        <p:nvPicPr>
          <p:cNvPr id="5" name="Picture 4" descr="A network of dots and lines">
            <a:extLst>
              <a:ext uri="{FF2B5EF4-FFF2-40B4-BE49-F238E27FC236}">
                <a16:creationId xmlns:a16="http://schemas.microsoft.com/office/drawing/2014/main" id="{FA9E873E-2A03-A61C-D0F6-DC98C1961FF5}"/>
              </a:ext>
            </a:extLst>
          </p:cNvPr>
          <p:cNvPicPr>
            <a:picLocks noChangeAspect="1"/>
          </p:cNvPicPr>
          <p:nvPr/>
        </p:nvPicPr>
        <p:blipFill>
          <a:blip r:embed="rId3"/>
          <a:stretch>
            <a:fillRect/>
          </a:stretch>
        </p:blipFill>
        <p:spPr>
          <a:xfrm>
            <a:off x="5181601" y="1710102"/>
            <a:ext cx="4452919" cy="2723420"/>
          </a:xfrm>
          <a:prstGeom prst="rect">
            <a:avLst/>
          </a:prstGeom>
        </p:spPr>
      </p:pic>
      <p:pic>
        <p:nvPicPr>
          <p:cNvPr id="9" name="Picture 8" descr="A group of blue charts.">
            <a:extLst>
              <a:ext uri="{FF2B5EF4-FFF2-40B4-BE49-F238E27FC236}">
                <a16:creationId xmlns:a16="http://schemas.microsoft.com/office/drawing/2014/main" id="{9286B103-205A-3F87-A253-1484EE5DCB1C}"/>
              </a:ext>
            </a:extLst>
          </p:cNvPr>
          <p:cNvPicPr>
            <a:picLocks noChangeAspect="1"/>
          </p:cNvPicPr>
          <p:nvPr/>
        </p:nvPicPr>
        <p:blipFill>
          <a:blip r:embed="rId4"/>
          <a:stretch>
            <a:fillRect/>
          </a:stretch>
        </p:blipFill>
        <p:spPr>
          <a:xfrm>
            <a:off x="9763125" y="1681303"/>
            <a:ext cx="1819275" cy="2585898"/>
          </a:xfrm>
          <a:prstGeom prst="rect">
            <a:avLst/>
          </a:prstGeom>
        </p:spPr>
      </p:pic>
      <p:pic>
        <p:nvPicPr>
          <p:cNvPr id="11" name="Picture 10" descr="Logo of Epic Systems. It is a text logo that reads &quot;Epic&quot; in the colour red.">
            <a:extLst>
              <a:ext uri="{FF2B5EF4-FFF2-40B4-BE49-F238E27FC236}">
                <a16:creationId xmlns:a16="http://schemas.microsoft.com/office/drawing/2014/main" id="{87FE0040-592A-BD08-D074-7B9453407263}"/>
              </a:ext>
            </a:extLst>
          </p:cNvPr>
          <p:cNvPicPr>
            <a:picLocks noChangeAspect="1"/>
          </p:cNvPicPr>
          <p:nvPr/>
        </p:nvPicPr>
        <p:blipFill>
          <a:blip r:embed="rId5"/>
          <a:stretch>
            <a:fillRect/>
          </a:stretch>
        </p:blipFill>
        <p:spPr>
          <a:xfrm>
            <a:off x="6096000" y="4656321"/>
            <a:ext cx="3098709" cy="1211079"/>
          </a:xfrm>
          <a:prstGeom prst="rect">
            <a:avLst/>
          </a:prstGeom>
        </p:spPr>
      </p:pic>
    </p:spTree>
    <p:extLst>
      <p:ext uri="{BB962C8B-B14F-4D97-AF65-F5344CB8AC3E}">
        <p14:creationId xmlns:p14="http://schemas.microsoft.com/office/powerpoint/2010/main" val="230726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A8A5-EC1E-F372-E10B-27FE91883FA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494007A-E154-042D-DD85-35DCBDC9A2D4}"/>
              </a:ext>
            </a:extLst>
          </p:cNvPr>
          <p:cNvSpPr>
            <a:spLocks noGrp="1"/>
          </p:cNvSpPr>
          <p:nvPr>
            <p:ph idx="1"/>
          </p:nvPr>
        </p:nvSpPr>
        <p:spPr/>
        <p:txBody>
          <a:bodyPr>
            <a:normAutofit fontScale="92500" lnSpcReduction="20000"/>
          </a:bodyPr>
          <a:lstStyle/>
          <a:p>
            <a:pPr>
              <a:lnSpc>
                <a:spcPct val="110000"/>
              </a:lnSpc>
            </a:pPr>
            <a:r>
              <a:rPr lang="en-GB" dirty="0"/>
              <a:t>Temporal graphs in this study are graphs for individual patients, for each day they are in hospital.</a:t>
            </a:r>
          </a:p>
          <a:p>
            <a:pPr>
              <a:lnSpc>
                <a:spcPct val="110000"/>
              </a:lnSpc>
            </a:pPr>
            <a:endParaRPr lang="en-GB" dirty="0"/>
          </a:p>
          <a:p>
            <a:pPr>
              <a:lnSpc>
                <a:spcPct val="110000"/>
              </a:lnSpc>
            </a:pPr>
            <a:r>
              <a:rPr lang="en-GB" dirty="0"/>
              <a:t>GOSH DRIVE has pre-defined data pipelines that produces standard tables (research data views; RDV) for any clinical cohort. </a:t>
            </a:r>
          </a:p>
          <a:p>
            <a:pPr>
              <a:lnSpc>
                <a:spcPct val="110000"/>
              </a:lnSpc>
            </a:pPr>
            <a:endParaRPr lang="en-GB" dirty="0"/>
          </a:p>
          <a:p>
            <a:pPr>
              <a:lnSpc>
                <a:spcPct val="110000"/>
              </a:lnSpc>
            </a:pPr>
            <a:r>
              <a:rPr lang="en-GB" dirty="0"/>
              <a:t>The example cohort was defined as admissions for patients who had undergone the same principal procedure Allotransplantation of kidney.</a:t>
            </a:r>
          </a:p>
        </p:txBody>
      </p:sp>
    </p:spTree>
    <p:extLst>
      <p:ext uri="{BB962C8B-B14F-4D97-AF65-F5344CB8AC3E}">
        <p14:creationId xmlns:p14="http://schemas.microsoft.com/office/powerpoint/2010/main" val="128683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7514-2390-52F0-1875-D2297F87D53F}"/>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052E4E24-CAE9-DA91-827D-C7903E04D26D}"/>
              </a:ext>
            </a:extLst>
          </p:cNvPr>
          <p:cNvSpPr>
            <a:spLocks noGrp="1"/>
          </p:cNvSpPr>
          <p:nvPr>
            <p:ph idx="1"/>
          </p:nvPr>
        </p:nvSpPr>
        <p:spPr/>
        <p:txBody>
          <a:bodyPr>
            <a:normAutofit fontScale="92500" lnSpcReduction="20000"/>
          </a:bodyPr>
          <a:lstStyle/>
          <a:p>
            <a:pPr>
              <a:lnSpc>
                <a:spcPct val="110000"/>
              </a:lnSpc>
            </a:pPr>
            <a:r>
              <a:rPr lang="en-GB" dirty="0"/>
              <a:t>The primary RDV used for this study was the healthcare professional (HCP) RDV.</a:t>
            </a:r>
          </a:p>
          <a:p>
            <a:pPr>
              <a:lnSpc>
                <a:spcPct val="110000"/>
              </a:lnSpc>
            </a:pPr>
            <a:endParaRPr lang="en-GB" dirty="0"/>
          </a:p>
          <a:p>
            <a:pPr>
              <a:lnSpc>
                <a:spcPct val="110000"/>
              </a:lnSpc>
            </a:pPr>
            <a:r>
              <a:rPr lang="en-GB" dirty="0"/>
              <a:t> All the recorded actions have a linked de-identified patient ID, HCP ID representing the HCP who carried out the action and a start and end timestamp. </a:t>
            </a:r>
          </a:p>
          <a:p>
            <a:pPr>
              <a:lnSpc>
                <a:spcPct val="110000"/>
              </a:lnSpc>
            </a:pPr>
            <a:endParaRPr lang="en-GB" dirty="0"/>
          </a:p>
          <a:p>
            <a:pPr>
              <a:lnSpc>
                <a:spcPct val="110000"/>
              </a:lnSpc>
            </a:pPr>
            <a:r>
              <a:rPr lang="en-GB" dirty="0"/>
              <a:t>Additional RDVs used to supplement the HCP RDV were Patient Demographics, Hospital Admissions, Ward Stays and Theatre List.</a:t>
            </a:r>
          </a:p>
        </p:txBody>
      </p:sp>
    </p:spTree>
    <p:extLst>
      <p:ext uri="{BB962C8B-B14F-4D97-AF65-F5344CB8AC3E}">
        <p14:creationId xmlns:p14="http://schemas.microsoft.com/office/powerpoint/2010/main" val="299094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32B7-03AA-491C-719F-6E7E63B36A81}"/>
              </a:ext>
            </a:extLst>
          </p:cNvPr>
          <p:cNvSpPr>
            <a:spLocks noGrp="1"/>
          </p:cNvSpPr>
          <p:nvPr>
            <p:ph type="title"/>
          </p:nvPr>
        </p:nvSpPr>
        <p:spPr>
          <a:xfrm>
            <a:off x="838200" y="228601"/>
            <a:ext cx="10515600" cy="1003677"/>
          </a:xfrm>
        </p:spPr>
        <p:txBody>
          <a:bodyPr/>
          <a:lstStyle/>
          <a:p>
            <a:r>
              <a:rPr lang="en-GB" dirty="0"/>
              <a:t>Why Graphs?</a:t>
            </a:r>
          </a:p>
        </p:txBody>
      </p:sp>
      <p:sp>
        <p:nvSpPr>
          <p:cNvPr id="3" name="Content Placeholder 2">
            <a:extLst>
              <a:ext uri="{FF2B5EF4-FFF2-40B4-BE49-F238E27FC236}">
                <a16:creationId xmlns:a16="http://schemas.microsoft.com/office/drawing/2014/main" id="{C8AF5921-4371-9F32-E269-0C6E7ACD1C90}"/>
              </a:ext>
            </a:extLst>
          </p:cNvPr>
          <p:cNvSpPr>
            <a:spLocks noGrp="1"/>
          </p:cNvSpPr>
          <p:nvPr>
            <p:ph idx="1"/>
          </p:nvPr>
        </p:nvSpPr>
        <p:spPr>
          <a:xfrm>
            <a:off x="838200" y="5468112"/>
            <a:ext cx="9313985" cy="1161287"/>
          </a:xfrm>
        </p:spPr>
        <p:txBody>
          <a:bodyPr>
            <a:normAutofit/>
          </a:bodyPr>
          <a:lstStyle/>
          <a:p>
            <a:pPr marL="0" indent="0">
              <a:buNone/>
            </a:pPr>
            <a:r>
              <a:rPr lang="en-GB" sz="2400" dirty="0"/>
              <a:t>Both graphs represent a day of HCP and patient interactions with the same number of HCPs and a similar number of events. The graph meta data can be used to describe the difference in shape.</a:t>
            </a:r>
          </a:p>
        </p:txBody>
      </p:sp>
      <p:pic>
        <p:nvPicPr>
          <p:cNvPr id="9" name="Picture 8" descr="A network diagram with blue, red, green, and yellow interconnected circles.">
            <a:extLst>
              <a:ext uri="{FF2B5EF4-FFF2-40B4-BE49-F238E27FC236}">
                <a16:creationId xmlns:a16="http://schemas.microsoft.com/office/drawing/2014/main" id="{26A5B026-ACB2-B330-EFE2-8E7B86C6269E}"/>
              </a:ext>
            </a:extLst>
          </p:cNvPr>
          <p:cNvPicPr>
            <a:picLocks noChangeAspect="1"/>
          </p:cNvPicPr>
          <p:nvPr/>
        </p:nvPicPr>
        <p:blipFill>
          <a:blip r:embed="rId3"/>
          <a:stretch>
            <a:fillRect/>
          </a:stretch>
        </p:blipFill>
        <p:spPr>
          <a:xfrm>
            <a:off x="6525768" y="1938202"/>
            <a:ext cx="3932072" cy="2355475"/>
          </a:xfrm>
          <a:prstGeom prst="rect">
            <a:avLst/>
          </a:prstGeom>
        </p:spPr>
      </p:pic>
      <p:pic>
        <p:nvPicPr>
          <p:cNvPr id="11" name="Picture 10" descr="A network diagram with blue, red, green, and yellow interconnected circles.">
            <a:extLst>
              <a:ext uri="{FF2B5EF4-FFF2-40B4-BE49-F238E27FC236}">
                <a16:creationId xmlns:a16="http://schemas.microsoft.com/office/drawing/2014/main" id="{398B27BC-AEA3-2653-8830-01F9ACFED7D0}"/>
              </a:ext>
            </a:extLst>
          </p:cNvPr>
          <p:cNvPicPr>
            <a:picLocks noChangeAspect="1"/>
          </p:cNvPicPr>
          <p:nvPr/>
        </p:nvPicPr>
        <p:blipFill>
          <a:blip r:embed="rId4"/>
          <a:stretch>
            <a:fillRect/>
          </a:stretch>
        </p:blipFill>
        <p:spPr>
          <a:xfrm>
            <a:off x="1227508" y="2019580"/>
            <a:ext cx="3783404" cy="2355474"/>
          </a:xfrm>
          <a:prstGeom prst="rect">
            <a:avLst/>
          </a:prstGeom>
        </p:spPr>
      </p:pic>
      <p:sp>
        <p:nvSpPr>
          <p:cNvPr id="12" name="Content Placeholder 2">
            <a:extLst>
              <a:ext uri="{FF2B5EF4-FFF2-40B4-BE49-F238E27FC236}">
                <a16:creationId xmlns:a16="http://schemas.microsoft.com/office/drawing/2014/main" id="{2C0C170D-54DB-D2A4-2B04-AE1068D56591}"/>
              </a:ext>
            </a:extLst>
          </p:cNvPr>
          <p:cNvSpPr txBox="1">
            <a:spLocks/>
          </p:cNvSpPr>
          <p:nvPr/>
        </p:nvSpPr>
        <p:spPr>
          <a:xfrm>
            <a:off x="853440" y="1133856"/>
            <a:ext cx="10594848" cy="1003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3007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3007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3007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3007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3007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“Data has shape, shape has meaning, and meaning brings value” </a:t>
            </a:r>
            <a:r>
              <a:rPr lang="en-GB" sz="1800" dirty="0"/>
              <a:t>Gunnar Carlsson</a:t>
            </a:r>
            <a:r>
              <a:rPr lang="en-GB" dirty="0"/>
              <a:t>.</a:t>
            </a:r>
          </a:p>
        </p:txBody>
      </p:sp>
      <p:graphicFrame>
        <p:nvGraphicFramePr>
          <p:cNvPr id="13" name="Table 12">
            <a:extLst>
              <a:ext uri="{FF2B5EF4-FFF2-40B4-BE49-F238E27FC236}">
                <a16:creationId xmlns:a16="http://schemas.microsoft.com/office/drawing/2014/main" id="{DC88C1BF-75C2-A2DC-2408-DB9412328E79}"/>
              </a:ext>
            </a:extLst>
          </p:cNvPr>
          <p:cNvGraphicFramePr>
            <a:graphicFrameLocks noGrp="1"/>
          </p:cNvGraphicFramePr>
          <p:nvPr>
            <p:extLst>
              <p:ext uri="{D42A27DB-BD31-4B8C-83A1-F6EECF244321}">
                <p14:modId xmlns:p14="http://schemas.microsoft.com/office/powerpoint/2010/main" val="510707699"/>
              </p:ext>
            </p:extLst>
          </p:nvPr>
        </p:nvGraphicFramePr>
        <p:xfrm>
          <a:off x="838200" y="4356767"/>
          <a:ext cx="10683238" cy="928465"/>
        </p:xfrm>
        <a:graphic>
          <a:graphicData uri="http://schemas.openxmlformats.org/drawingml/2006/table">
            <a:tbl>
              <a:tblPr>
                <a:tableStyleId>{5C22544A-7EE6-4342-B048-85BDC9FD1C3A}</a:tableStyleId>
              </a:tblPr>
              <a:tblGrid>
                <a:gridCol w="767741">
                  <a:extLst>
                    <a:ext uri="{9D8B030D-6E8A-4147-A177-3AD203B41FA5}">
                      <a16:colId xmlns:a16="http://schemas.microsoft.com/office/drawing/2014/main" val="242883236"/>
                    </a:ext>
                  </a:extLst>
                </a:gridCol>
                <a:gridCol w="740321">
                  <a:extLst>
                    <a:ext uri="{9D8B030D-6E8A-4147-A177-3AD203B41FA5}">
                      <a16:colId xmlns:a16="http://schemas.microsoft.com/office/drawing/2014/main" val="4263725856"/>
                    </a:ext>
                  </a:extLst>
                </a:gridCol>
                <a:gridCol w="548386">
                  <a:extLst>
                    <a:ext uri="{9D8B030D-6E8A-4147-A177-3AD203B41FA5}">
                      <a16:colId xmlns:a16="http://schemas.microsoft.com/office/drawing/2014/main" val="1162298774"/>
                    </a:ext>
                  </a:extLst>
                </a:gridCol>
                <a:gridCol w="767741">
                  <a:extLst>
                    <a:ext uri="{9D8B030D-6E8A-4147-A177-3AD203B41FA5}">
                      <a16:colId xmlns:a16="http://schemas.microsoft.com/office/drawing/2014/main" val="3139292398"/>
                    </a:ext>
                  </a:extLst>
                </a:gridCol>
                <a:gridCol w="658062">
                  <a:extLst>
                    <a:ext uri="{9D8B030D-6E8A-4147-A177-3AD203B41FA5}">
                      <a16:colId xmlns:a16="http://schemas.microsoft.com/office/drawing/2014/main" val="2047661249"/>
                    </a:ext>
                  </a:extLst>
                </a:gridCol>
                <a:gridCol w="466127">
                  <a:extLst>
                    <a:ext uri="{9D8B030D-6E8A-4147-A177-3AD203B41FA5}">
                      <a16:colId xmlns:a16="http://schemas.microsoft.com/office/drawing/2014/main" val="3636407253"/>
                    </a:ext>
                  </a:extLst>
                </a:gridCol>
                <a:gridCol w="808869">
                  <a:extLst>
                    <a:ext uri="{9D8B030D-6E8A-4147-A177-3AD203B41FA5}">
                      <a16:colId xmlns:a16="http://schemas.microsoft.com/office/drawing/2014/main" val="1383595126"/>
                    </a:ext>
                  </a:extLst>
                </a:gridCol>
                <a:gridCol w="685482">
                  <a:extLst>
                    <a:ext uri="{9D8B030D-6E8A-4147-A177-3AD203B41FA5}">
                      <a16:colId xmlns:a16="http://schemas.microsoft.com/office/drawing/2014/main" val="2398024587"/>
                    </a:ext>
                  </a:extLst>
                </a:gridCol>
                <a:gridCol w="524394">
                  <a:extLst>
                    <a:ext uri="{9D8B030D-6E8A-4147-A177-3AD203B41FA5}">
                      <a16:colId xmlns:a16="http://schemas.microsoft.com/office/drawing/2014/main" val="2744510461"/>
                    </a:ext>
                  </a:extLst>
                </a:gridCol>
                <a:gridCol w="520966">
                  <a:extLst>
                    <a:ext uri="{9D8B030D-6E8A-4147-A177-3AD203B41FA5}">
                      <a16:colId xmlns:a16="http://schemas.microsoft.com/office/drawing/2014/main" val="1704545703"/>
                    </a:ext>
                  </a:extLst>
                </a:gridCol>
                <a:gridCol w="1014513">
                  <a:extLst>
                    <a:ext uri="{9D8B030D-6E8A-4147-A177-3AD203B41FA5}">
                      <a16:colId xmlns:a16="http://schemas.microsoft.com/office/drawing/2014/main" val="2168935894"/>
                    </a:ext>
                  </a:extLst>
                </a:gridCol>
                <a:gridCol w="1028223">
                  <a:extLst>
                    <a:ext uri="{9D8B030D-6E8A-4147-A177-3AD203B41FA5}">
                      <a16:colId xmlns:a16="http://schemas.microsoft.com/office/drawing/2014/main" val="3929449114"/>
                    </a:ext>
                  </a:extLst>
                </a:gridCol>
                <a:gridCol w="1110481">
                  <a:extLst>
                    <a:ext uri="{9D8B030D-6E8A-4147-A177-3AD203B41FA5}">
                      <a16:colId xmlns:a16="http://schemas.microsoft.com/office/drawing/2014/main" val="3178582372"/>
                    </a:ext>
                  </a:extLst>
                </a:gridCol>
                <a:gridCol w="1041932">
                  <a:extLst>
                    <a:ext uri="{9D8B030D-6E8A-4147-A177-3AD203B41FA5}">
                      <a16:colId xmlns:a16="http://schemas.microsoft.com/office/drawing/2014/main" val="1009233626"/>
                    </a:ext>
                  </a:extLst>
                </a:gridCol>
              </a:tblGrid>
              <a:tr h="457909">
                <a:tc>
                  <a:txBody>
                    <a:bodyPr/>
                    <a:lstStyle/>
                    <a:p>
                      <a:pPr algn="l" fontAlgn="t"/>
                      <a:r>
                        <a:rPr lang="en-GB" sz="1100" u="none" strike="noStrike" dirty="0">
                          <a:effectLst/>
                        </a:rPr>
                        <a:t>number of nodes</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number of edges</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density</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transitivity</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diameter</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radius</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largest clique size</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number clusters</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max degree</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events</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degree centralization</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eigenvector centralization</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betweenness centralization</a:t>
                      </a:r>
                      <a:endParaRPr lang="en-GB"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GB" sz="1100" u="none" strike="noStrike" dirty="0">
                          <a:effectLst/>
                        </a:rPr>
                        <a:t>closeness centralization</a:t>
                      </a:r>
                      <a:endParaRPr lang="en-GB"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882453493"/>
                  </a:ext>
                </a:extLst>
              </a:tr>
              <a:tr h="235278">
                <a:tc>
                  <a:txBody>
                    <a:bodyPr/>
                    <a:lstStyle/>
                    <a:p>
                      <a:pPr algn="r" fontAlgn="b"/>
                      <a:r>
                        <a:rPr lang="en-GB" sz="1100" u="none" strike="noStrike" dirty="0">
                          <a:effectLst/>
                        </a:rPr>
                        <a:t>20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40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0.21053</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0.43868</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3</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2</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5</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14</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142</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0.58480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0.88786</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0.38335</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0.00409</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7752640"/>
                  </a:ext>
                </a:extLst>
              </a:tr>
              <a:tr h="235278">
                <a:tc>
                  <a:txBody>
                    <a:bodyPr/>
                    <a:lstStyle/>
                    <a:p>
                      <a:pPr algn="r" fontAlgn="b"/>
                      <a:r>
                        <a:rPr lang="en-GB" sz="1100" u="none" strike="noStrike" dirty="0">
                          <a:effectLst/>
                        </a:rPr>
                        <a:t>20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86</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0.45263</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0.70505</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3</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2</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17</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165</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0.49123</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0.86455</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0.18324</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0.00730</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4648006"/>
                  </a:ext>
                </a:extLst>
              </a:tr>
            </a:tbl>
          </a:graphicData>
        </a:graphic>
      </p:graphicFrame>
    </p:spTree>
    <p:extLst>
      <p:ext uri="{BB962C8B-B14F-4D97-AF65-F5344CB8AC3E}">
        <p14:creationId xmlns:p14="http://schemas.microsoft.com/office/powerpoint/2010/main" val="147484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DA1D-E068-B3E6-9AB5-DA3774F73230}"/>
              </a:ext>
            </a:extLst>
          </p:cNvPr>
          <p:cNvSpPr>
            <a:spLocks noGrp="1"/>
          </p:cNvSpPr>
          <p:nvPr>
            <p:ph type="title"/>
          </p:nvPr>
        </p:nvSpPr>
        <p:spPr/>
        <p:txBody>
          <a:bodyPr/>
          <a:lstStyle/>
          <a:p>
            <a:r>
              <a:rPr lang="en-GB" dirty="0"/>
              <a:t>Creating Graphs</a:t>
            </a:r>
          </a:p>
        </p:txBody>
      </p:sp>
      <p:pic>
        <p:nvPicPr>
          <p:cNvPr id="5" name="Content Placeholder 4" descr="A graph of a complete admission plus nine daily temporal graphs with nodes in blue, red, yellow and green.">
            <a:extLst>
              <a:ext uri="{FF2B5EF4-FFF2-40B4-BE49-F238E27FC236}">
                <a16:creationId xmlns:a16="http://schemas.microsoft.com/office/drawing/2014/main" id="{FD60D02D-FEE2-070B-6AB3-211D24E7D3BA}"/>
              </a:ext>
            </a:extLst>
          </p:cNvPr>
          <p:cNvPicPr>
            <a:picLocks noGrp="1" noChangeAspect="1"/>
          </p:cNvPicPr>
          <p:nvPr>
            <p:ph idx="1"/>
          </p:nvPr>
        </p:nvPicPr>
        <p:blipFill>
          <a:blip r:embed="rId3"/>
          <a:stretch>
            <a:fillRect/>
          </a:stretch>
        </p:blipFill>
        <p:spPr>
          <a:xfrm>
            <a:off x="8312443" y="728345"/>
            <a:ext cx="3276235" cy="4351338"/>
          </a:xfrm>
        </p:spPr>
      </p:pic>
      <p:sp>
        <p:nvSpPr>
          <p:cNvPr id="6" name="TextBox 5">
            <a:extLst>
              <a:ext uri="{FF2B5EF4-FFF2-40B4-BE49-F238E27FC236}">
                <a16:creationId xmlns:a16="http://schemas.microsoft.com/office/drawing/2014/main" id="{B1BD1093-66CD-10B4-0FC0-E7395245F2B5}"/>
              </a:ext>
            </a:extLst>
          </p:cNvPr>
          <p:cNvSpPr txBox="1"/>
          <p:nvPr/>
        </p:nvSpPr>
        <p:spPr>
          <a:xfrm>
            <a:off x="980389" y="1534297"/>
            <a:ext cx="6627419" cy="4093428"/>
          </a:xfrm>
          <a:prstGeom prst="rect">
            <a:avLst/>
          </a:prstGeom>
          <a:noFill/>
        </p:spPr>
        <p:txBody>
          <a:bodyPr wrap="square" rtlCol="0">
            <a:spAutoFit/>
          </a:bodyPr>
          <a:lstStyle/>
          <a:p>
            <a:r>
              <a:rPr lang="en-GB" sz="2000" dirty="0"/>
              <a:t>Nodes</a:t>
            </a:r>
          </a:p>
          <a:p>
            <a:pPr marL="285750" indent="-285750">
              <a:buFont typeface="Arial" panose="020B0604020202020204" pitchFamily="34" charset="0"/>
              <a:buChar char="•"/>
            </a:pPr>
            <a:r>
              <a:rPr lang="en-GB" sz="2000" dirty="0"/>
              <a:t>All unique HCPs interacting with a patient, within a session.</a:t>
            </a:r>
          </a:p>
          <a:p>
            <a:pPr marL="285750" indent="-285750">
              <a:buFont typeface="Arial" panose="020B0604020202020204" pitchFamily="34" charset="0"/>
              <a:buChar char="•"/>
            </a:pPr>
            <a:r>
              <a:rPr lang="en-GB" sz="2000" dirty="0"/>
              <a:t>Size – Number of events carried by the HCP</a:t>
            </a:r>
          </a:p>
          <a:p>
            <a:pPr marL="285750" indent="-285750">
              <a:buFont typeface="Arial" panose="020B0604020202020204" pitchFamily="34" charset="0"/>
              <a:buChar char="•"/>
            </a:pPr>
            <a:r>
              <a:rPr lang="en-GB" sz="2000" dirty="0"/>
              <a:t>Colour – The professional group (Medical (Red), Nursing (Blue), Allied Health Professional (Green) and Other (Yellow)).</a:t>
            </a:r>
          </a:p>
          <a:p>
            <a:pPr marL="285750" indent="-285750">
              <a:buFont typeface="Arial" panose="020B0604020202020204" pitchFamily="34" charset="0"/>
              <a:buChar char="•"/>
            </a:pPr>
            <a:endParaRPr lang="en-GB" sz="2000" dirty="0"/>
          </a:p>
          <a:p>
            <a:r>
              <a:rPr lang="en-GB" sz="2000" dirty="0"/>
              <a:t>Edges</a:t>
            </a:r>
          </a:p>
          <a:p>
            <a:pPr marL="285750" indent="-285750">
              <a:buFont typeface="Arial" panose="020B0604020202020204" pitchFamily="34" charset="0"/>
              <a:buChar char="•"/>
            </a:pPr>
            <a:r>
              <a:rPr lang="en-GB" sz="2000" dirty="0"/>
              <a:t>Represents at least one occurrence of two HCP that carried out an activity for the selected patient within a 60-minute period at any time during the day.</a:t>
            </a:r>
          </a:p>
          <a:p>
            <a:pPr marL="285750" indent="-285750">
              <a:buFont typeface="Arial" panose="020B0604020202020204" pitchFamily="34" charset="0"/>
              <a:buChar char="•"/>
            </a:pPr>
            <a:r>
              <a:rPr lang="en-GB" sz="2000" dirty="0"/>
              <a:t>Weight – The number of interactions between the same two HCPs and the selected patient.</a:t>
            </a:r>
          </a:p>
        </p:txBody>
      </p:sp>
    </p:spTree>
    <p:extLst>
      <p:ext uri="{BB962C8B-B14F-4D97-AF65-F5344CB8AC3E}">
        <p14:creationId xmlns:p14="http://schemas.microsoft.com/office/powerpoint/2010/main" val="70694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811A-D6AF-1537-EAD8-F1BFA6D65217}"/>
              </a:ext>
            </a:extLst>
          </p:cNvPr>
          <p:cNvSpPr>
            <a:spLocks noGrp="1"/>
          </p:cNvSpPr>
          <p:nvPr>
            <p:ph type="title"/>
          </p:nvPr>
        </p:nvSpPr>
        <p:spPr/>
        <p:txBody>
          <a:bodyPr/>
          <a:lstStyle/>
          <a:p>
            <a:r>
              <a:rPr lang="en-GB" dirty="0"/>
              <a:t>Coding</a:t>
            </a:r>
          </a:p>
        </p:txBody>
      </p:sp>
      <p:sp>
        <p:nvSpPr>
          <p:cNvPr id="3" name="Content Placeholder 2">
            <a:extLst>
              <a:ext uri="{FF2B5EF4-FFF2-40B4-BE49-F238E27FC236}">
                <a16:creationId xmlns:a16="http://schemas.microsoft.com/office/drawing/2014/main" id="{7A324A3A-2CF7-A8C3-E06F-86B3363B0ABA}"/>
              </a:ext>
            </a:extLst>
          </p:cNvPr>
          <p:cNvSpPr>
            <a:spLocks noGrp="1"/>
          </p:cNvSpPr>
          <p:nvPr>
            <p:ph idx="1"/>
          </p:nvPr>
        </p:nvSpPr>
        <p:spPr/>
        <p:txBody>
          <a:bodyPr/>
          <a:lstStyle/>
          <a:p>
            <a:r>
              <a:rPr lang="en-GB" dirty="0"/>
              <a:t>Python 3.9</a:t>
            </a:r>
          </a:p>
          <a:p>
            <a:endParaRPr lang="en-GB" dirty="0"/>
          </a:p>
          <a:p>
            <a:r>
              <a:rPr lang="en-GB" dirty="0"/>
              <a:t>Packages</a:t>
            </a:r>
          </a:p>
          <a:p>
            <a:pPr lvl="1"/>
            <a:r>
              <a:rPr lang="en-GB" dirty="0"/>
              <a:t>iGraph</a:t>
            </a:r>
          </a:p>
          <a:p>
            <a:pPr lvl="2"/>
            <a:r>
              <a:rPr lang="en-GB" dirty="0"/>
              <a:t>Available for R in the tidy verse, using the common C library.</a:t>
            </a:r>
          </a:p>
          <a:p>
            <a:pPr lvl="2"/>
            <a:r>
              <a:rPr lang="en-GB" dirty="0"/>
              <a:t>Speed. Required to generate a lot of graphs and extract their meta data.</a:t>
            </a:r>
          </a:p>
          <a:p>
            <a:pPr lvl="1"/>
            <a:r>
              <a:rPr lang="en-GB" dirty="0"/>
              <a:t>Matplotlib</a:t>
            </a:r>
          </a:p>
          <a:p>
            <a:pPr lvl="2"/>
            <a:r>
              <a:rPr lang="en-GB" dirty="0"/>
              <a:t>used by iGraph to create visualisations.</a:t>
            </a:r>
          </a:p>
          <a:p>
            <a:pPr lvl="1"/>
            <a:r>
              <a:rPr lang="en-GB" dirty="0"/>
              <a:t>Pandas &amp; Numpy</a:t>
            </a:r>
          </a:p>
          <a:p>
            <a:endParaRPr lang="en-GB" dirty="0"/>
          </a:p>
        </p:txBody>
      </p:sp>
    </p:spTree>
    <p:extLst>
      <p:ext uri="{BB962C8B-B14F-4D97-AF65-F5344CB8AC3E}">
        <p14:creationId xmlns:p14="http://schemas.microsoft.com/office/powerpoint/2010/main" val="4220918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8223-606A-B172-ECFE-4A27038E1BB3}"/>
              </a:ext>
            </a:extLst>
          </p:cNvPr>
          <p:cNvSpPr>
            <a:spLocks noGrp="1"/>
          </p:cNvSpPr>
          <p:nvPr>
            <p:ph type="title"/>
          </p:nvPr>
        </p:nvSpPr>
        <p:spPr>
          <a:xfrm>
            <a:off x="838200" y="365125"/>
            <a:ext cx="10515600" cy="1043051"/>
          </a:xfrm>
        </p:spPr>
        <p:txBody>
          <a:bodyPr/>
          <a:lstStyle/>
          <a:p>
            <a:r>
              <a:rPr lang="en-GB" dirty="0"/>
              <a:t>Process</a:t>
            </a:r>
          </a:p>
        </p:txBody>
      </p:sp>
      <p:sp>
        <p:nvSpPr>
          <p:cNvPr id="3" name="Content Placeholder 2">
            <a:extLst>
              <a:ext uri="{FF2B5EF4-FFF2-40B4-BE49-F238E27FC236}">
                <a16:creationId xmlns:a16="http://schemas.microsoft.com/office/drawing/2014/main" id="{7DF2BBF4-C518-2223-B8DB-07F0D02AF8A9}"/>
              </a:ext>
            </a:extLst>
          </p:cNvPr>
          <p:cNvSpPr>
            <a:spLocks noGrp="1"/>
          </p:cNvSpPr>
          <p:nvPr>
            <p:ph idx="1"/>
          </p:nvPr>
        </p:nvSpPr>
        <p:spPr>
          <a:xfrm>
            <a:off x="838200" y="1408176"/>
            <a:ext cx="9313985" cy="5084699"/>
          </a:xfrm>
        </p:spPr>
        <p:txBody>
          <a:bodyPr>
            <a:normAutofit fontScale="77500" lnSpcReduction="20000"/>
          </a:bodyPr>
          <a:lstStyle/>
          <a:p>
            <a:pPr marL="514350" indent="-514350">
              <a:lnSpc>
                <a:spcPct val="120000"/>
              </a:lnSpc>
              <a:buFont typeface="+mj-lt"/>
              <a:buAutoNum type="arabicPeriod"/>
            </a:pPr>
            <a:r>
              <a:rPr lang="en-GB" dirty="0"/>
              <a:t>Loading RDV CSV files, including admission and session data. </a:t>
            </a:r>
          </a:p>
          <a:p>
            <a:pPr marL="514350" indent="-514350">
              <a:lnSpc>
                <a:spcPct val="120000"/>
              </a:lnSpc>
              <a:buFont typeface="+mj-lt"/>
              <a:buAutoNum type="arabicPeriod"/>
            </a:pPr>
            <a:r>
              <a:rPr lang="en-GB" dirty="0"/>
              <a:t>Filtering by patient and session or session day.</a:t>
            </a:r>
          </a:p>
          <a:p>
            <a:pPr marL="514350" indent="-514350">
              <a:lnSpc>
                <a:spcPct val="120000"/>
              </a:lnSpc>
              <a:buFont typeface="+mj-lt"/>
              <a:buAutoNum type="arabicPeriod"/>
            </a:pPr>
            <a:r>
              <a:rPr lang="en-GB" dirty="0"/>
              <a:t>Processing filtered data frame to generate unique list of nodes, store as dictionary, iterate through data frame and create list of edges.</a:t>
            </a:r>
          </a:p>
          <a:p>
            <a:pPr marL="514350" indent="-514350">
              <a:lnSpc>
                <a:spcPct val="120000"/>
              </a:lnSpc>
              <a:buFont typeface="+mj-lt"/>
              <a:buAutoNum type="arabicPeriod"/>
            </a:pPr>
            <a:r>
              <a:rPr lang="en-GB" dirty="0"/>
              <a:t>Graph creation using node dictionary and edge list and record graph, node and edge metrics in dictionary.</a:t>
            </a:r>
          </a:p>
          <a:p>
            <a:pPr marL="514350" indent="-514350">
              <a:lnSpc>
                <a:spcPct val="120000"/>
              </a:lnSpc>
              <a:buFont typeface="+mj-lt"/>
              <a:buAutoNum type="arabicPeriod"/>
            </a:pPr>
            <a:r>
              <a:rPr lang="en-GB" dirty="0"/>
              <a:t>Storing of results, all sessions and sessions days, in json file for each patient admission.</a:t>
            </a:r>
          </a:p>
          <a:p>
            <a:pPr marL="514350" indent="-514350">
              <a:lnSpc>
                <a:spcPct val="120000"/>
              </a:lnSpc>
              <a:buFont typeface="+mj-lt"/>
              <a:buAutoNum type="arabicPeriod"/>
            </a:pPr>
            <a:r>
              <a:rPr lang="en-GB" dirty="0"/>
              <a:t>Output creation using metrics stored in json file (detailed HTML document with network plots created in two sizes of image and admission summary using Excel spreadsheets with multiple sheets linked to images created in the previous step).</a:t>
            </a:r>
          </a:p>
          <a:p>
            <a:endParaRPr lang="en-GB" dirty="0"/>
          </a:p>
        </p:txBody>
      </p:sp>
    </p:spTree>
    <p:extLst>
      <p:ext uri="{BB962C8B-B14F-4D97-AF65-F5344CB8AC3E}">
        <p14:creationId xmlns:p14="http://schemas.microsoft.com/office/powerpoint/2010/main" val="1353306222"/>
      </p:ext>
    </p:extLst>
  </p:cSld>
  <p:clrMapOvr>
    <a:masterClrMapping/>
  </p:clrMapOvr>
</p:sld>
</file>

<file path=ppt/theme/theme1.xml><?xml version="1.0" encoding="utf-8"?>
<a:theme xmlns:a="http://schemas.openxmlformats.org/drawingml/2006/main" name="DRIVE PPT TEMPLATE">
  <a:themeElements>
    <a:clrScheme name="DRIVE">
      <a:dk1>
        <a:sysClr val="windowText" lastClr="000000"/>
      </a:dk1>
      <a:lt1>
        <a:sysClr val="window" lastClr="FFFFFF"/>
      </a:lt1>
      <a:dk2>
        <a:srgbClr val="330072"/>
      </a:dk2>
      <a:lt2>
        <a:srgbClr val="ED8B00"/>
      </a:lt2>
      <a:accent1>
        <a:srgbClr val="003087"/>
      </a:accent1>
      <a:accent2>
        <a:srgbClr val="00A9CE"/>
      </a:accent2>
      <a:accent3>
        <a:srgbClr val="FFB81C"/>
      </a:accent3>
      <a:accent4>
        <a:srgbClr val="0563C1"/>
      </a:accent4>
      <a:accent5>
        <a:srgbClr val="DA291C"/>
      </a:accent5>
      <a:accent6>
        <a:srgbClr val="AE257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1B70ACBDE39F4BA20FA72DD2485FFE" ma:contentTypeVersion="17" ma:contentTypeDescription="Create a new document." ma:contentTypeScope="" ma:versionID="039c3ea437eddd8a336999e004f22b70">
  <xsd:schema xmlns:xsd="http://www.w3.org/2001/XMLSchema" xmlns:xs="http://www.w3.org/2001/XMLSchema" xmlns:p="http://schemas.microsoft.com/office/2006/metadata/properties" xmlns:ns2="2cd26b90-d8dc-4828-aa13-7847267ad767" xmlns:ns3="454cbb3b-9791-48aa-91ba-15fff10cb5ca" targetNamespace="http://schemas.microsoft.com/office/2006/metadata/properties" ma:root="true" ma:fieldsID="172e73cae71c47d2d71cfb786abb37c3" ns2:_="" ns3:_="">
    <xsd:import namespace="2cd26b90-d8dc-4828-aa13-7847267ad767"/>
    <xsd:import namespace="454cbb3b-9791-48aa-91ba-15fff10cb5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lcf76f155ced4ddcb4097134ff3c332f" minOccurs="0"/>
                <xsd:element ref="ns3:TaxCatchAll" minOccurs="0"/>
                <xsd:element ref="ns2:MediaLengthInSecond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d26b90-d8dc-4828-aa13-7847267ad7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527db04a-77b4-45a6-aa7e-527edcae61be"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4cbb3b-9791-48aa-91ba-15fff10cb5c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ca319d7d-5908-459d-b929-08a6008c5094}" ma:internalName="TaxCatchAll" ma:showField="CatchAllData" ma:web="454cbb3b-9791-48aa-91ba-15fff10cb5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54cbb3b-9791-48aa-91ba-15fff10cb5ca" xsi:nil="true"/>
    <lcf76f155ced4ddcb4097134ff3c332f xmlns="2cd26b90-d8dc-4828-aa13-7847267ad767">
      <Terms xmlns="http://schemas.microsoft.com/office/infopath/2007/PartnerControls"/>
    </lcf76f155ced4ddcb4097134ff3c332f>
    <SharedWithUsers xmlns="454cbb3b-9791-48aa-91ba-15fff10cb5ca">
      <UserInfo>
        <DisplayName>Victoria Stevens</DisplayName>
        <AccountId>139</AccountId>
        <AccountType/>
      </UserInfo>
      <UserInfo>
        <DisplayName>Jonathan Warrin</DisplayName>
        <AccountId>123</AccountId>
        <AccountType/>
      </UserInfo>
      <UserInfo>
        <DisplayName>Eleanor Sullivan</DisplayName>
        <AccountId>122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34E303-44BC-4C0B-84C5-EB000676D2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d26b90-d8dc-4828-aa13-7847267ad767"/>
    <ds:schemaRef ds:uri="454cbb3b-9791-48aa-91ba-15fff10cb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AD4107-DA2E-40ED-BF94-88BB8FBCD031}">
  <ds:schemaRefs>
    <ds:schemaRef ds:uri="http://purl.org/dc/terms/"/>
    <ds:schemaRef ds:uri="2cd26b90-d8dc-4828-aa13-7847267ad767"/>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infopath/2007/PartnerControls"/>
    <ds:schemaRef ds:uri="454cbb3b-9791-48aa-91ba-15fff10cb5ca"/>
    <ds:schemaRef ds:uri="http://purl.org/dc/dcmitype/"/>
  </ds:schemaRefs>
</ds:datastoreItem>
</file>

<file path=customXml/itemProps3.xml><?xml version="1.0" encoding="utf-8"?>
<ds:datastoreItem xmlns:ds="http://schemas.openxmlformats.org/officeDocument/2006/customXml" ds:itemID="{DDDB8266-B0AA-4731-A39A-01F8A849EA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617</TotalTime>
  <Words>2269</Words>
  <Application>Microsoft Office PowerPoint</Application>
  <PresentationFormat>Widescreen</PresentationFormat>
  <Paragraphs>282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Frutiger LT Std 55 Roman</vt:lpstr>
      <vt:lpstr>DRIVE PPT TEMPLATE</vt:lpstr>
      <vt:lpstr>A method to apply temporal graph analysis on electronic patient record data to explore healthcare professional patient interaction intensity.</vt:lpstr>
      <vt:lpstr>Who am I?</vt:lpstr>
      <vt:lpstr>What am I going to talk about?</vt:lpstr>
      <vt:lpstr>Introduction</vt:lpstr>
      <vt:lpstr>Data</vt:lpstr>
      <vt:lpstr>Why Graphs?</vt:lpstr>
      <vt:lpstr>Creating Graphs</vt:lpstr>
      <vt:lpstr>Coding</vt:lpstr>
      <vt:lpstr>Process</vt:lpstr>
      <vt:lpstr>Result</vt:lpstr>
      <vt:lpstr>Discussion</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Feltham</dc:creator>
  <cp:lastModifiedBy>John Booth</cp:lastModifiedBy>
  <cp:revision>31</cp:revision>
  <cp:lastPrinted>2024-11-21T15:16:35Z</cp:lastPrinted>
  <dcterms:created xsi:type="dcterms:W3CDTF">2022-10-11T13:59:21Z</dcterms:created>
  <dcterms:modified xsi:type="dcterms:W3CDTF">2024-11-21T15:44:12Z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0x010100461B70ACBDE39F4BA20FA72DD2485FFE</vt:lpwstr>
  </property>
  <property fmtid="{D5CDD505-2E9C-101B-9397-08002B2CF9AE}" pid="3" name="MediaServiceImageTags">
    <vt:lpwstr/>
  </property>
</Properties>
</file>