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62" r:id="rId2"/>
    <p:sldId id="290" r:id="rId3"/>
    <p:sldId id="309" r:id="rId4"/>
    <p:sldId id="308" r:id="rId5"/>
    <p:sldId id="279" r:id="rId6"/>
    <p:sldId id="293" r:id="rId7"/>
    <p:sldId id="297" r:id="rId8"/>
    <p:sldId id="302" r:id="rId9"/>
    <p:sldId id="296" r:id="rId10"/>
    <p:sldId id="304" r:id="rId11"/>
    <p:sldId id="301" r:id="rId12"/>
    <p:sldId id="280" r:id="rId13"/>
    <p:sldId id="281" r:id="rId14"/>
    <p:sldId id="288" r:id="rId15"/>
    <p:sldId id="278" r:id="rId16"/>
    <p:sldId id="305" r:id="rId17"/>
    <p:sldId id="283" r:id="rId18"/>
    <p:sldId id="287" r:id="rId19"/>
    <p:sldId id="285" r:id="rId20"/>
    <p:sldId id="306" r:id="rId21"/>
    <p:sldId id="299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Shaw" initials="JS" lastIdx="1" clrIdx="0">
    <p:extLst>
      <p:ext uri="{19B8F6BF-5375-455C-9EA6-DF929625EA0E}">
        <p15:presenceInfo xmlns:p15="http://schemas.microsoft.com/office/powerpoint/2012/main" userId="Joseph Sha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89189" autoAdjust="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79631-E60B-4B00-89AB-1F34EE4AB02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6A070-A8E7-43C8-807A-BDB07127B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41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65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6A070-A8E7-43C8-807A-BDB07127B6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89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0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079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7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964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547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9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86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42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7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5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88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59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861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6A070-A8E7-43C8-807A-BDB07127B64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66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ECF2-6B8A-474D-BD82-ED0D02113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A7C09-8168-4307-BA9A-2549F8D03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AC57-F3B2-42B3-A467-26C9CA1F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6316-A104-4534-8C95-1DD3B64C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5FEF-4ABA-4E61-816F-2C543D0E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8221-63C9-4895-9B08-CEF29ED3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6BF7-65C2-4ADB-BCDC-6A1159AF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2E7D-D91F-4797-8D7B-29724AA3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6AF4-58BE-4CF5-8C25-5F98B5AE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8DD5-1509-4615-8E15-BB79DB09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57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B6B19-9EF8-4D88-B16E-BD1E65759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E6605-21B0-4368-8A3F-C949AD81F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D351-4557-43ED-A5A6-D79EFAD3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8848-D30F-41D9-803F-E5072E13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6DDD-B5E2-4206-9F94-A6509E16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5A12-363C-490B-B7FB-3916E6DD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E52D-5DE8-413C-8D43-12CFF13C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DEDF0-2141-4D35-B764-FE3881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FD48-A171-4739-8142-8C1D865D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5E4ED-75EA-4332-983B-80016414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95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174-E749-4E6E-8B34-ADF9E1C5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00AFB-0954-4C52-B77F-D552B69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9166-FE5D-4381-AF7C-8959ACC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8E7C-9660-4637-BAC0-D1695FCD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B6EFE-C092-4B54-92B9-1EC7059E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3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687D-0F9C-45F0-83B3-1376C157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62DE-B0B1-45B9-ADB5-6C54FFE5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BB343-B52B-4919-A2DD-F046F15E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F432-4E0C-415B-A918-27A34CF4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C5F1E-9628-4600-ACB0-78623148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78B5-7855-47B4-978E-B1E08F63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0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6B24-A85E-48FF-977F-14F8705B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DE85-88E2-45D4-880B-CD4B1DCE9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3F43C-A860-4766-AB17-D8E7DAB16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23E78-A4B3-43B0-99E3-3A0D46DC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316FE-86FD-48E1-9B9C-E10E9B7FD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BE778-3346-4FB5-B3F2-8EDD9246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640E0-BD80-4DC4-90C0-3646BAF3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9B013-1784-4BD9-B96A-F079A81D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0865-FF43-4C81-A821-9185B4B5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006AB-52F3-4AF7-95B2-B7DAF61E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8297F-924F-45C5-8032-028880C3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C21D9-82DA-45DC-ACDA-A727C612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22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1679B-CA4E-4F40-9358-D9727AF6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4DD3A-0BBA-4DBF-9F02-1BBDB4D9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4FA9F-EA8A-45C8-9F3F-78269F6A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24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8E49-962F-44E4-B2F1-223F7A9D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6403-BCD5-4B0C-9E79-2655D9B0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24DA-6A7B-4466-A630-33F3A905B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CF52-1FE1-4080-AD07-D5EE50A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D287-3825-4DCB-A996-DB013BC0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39DF2-6017-45D5-B4E8-76655DA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C084-A194-4408-A1AF-3F9A7CEC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CBE4B-5E15-46A3-96DF-3FCF3810F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82DAF-AF97-4297-8050-9C6A49AA7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33FF1-0A9E-4A1B-833F-F787C623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E3BD-2898-41EE-92A8-EFA196CD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31BA-52A5-4FE4-8B95-8B0C93FD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4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7E3F4-7C9D-4967-ABCB-92923701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27CC-D368-498B-9E56-134EE1AA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6CD6-C209-42D6-BDF4-8EE1B4AD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6367-7171-428F-9743-E0916EE9320D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4AF9-73C7-45AA-AD6E-7B1FC9805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FBE7-3B07-4264-8C88-AE9F62FA7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D456D-A8CB-4CE9-B7F9-C31DEF24B8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70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9038C1-CF6C-4907-B635-9DDB1256D629}"/>
              </a:ext>
            </a:extLst>
          </p:cNvPr>
          <p:cNvSpPr txBox="1"/>
          <p:nvPr/>
        </p:nvSpPr>
        <p:spPr>
          <a:xfrm>
            <a:off x="715676" y="1816773"/>
            <a:ext cx="116832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genetic tests for cancer:</a:t>
            </a:r>
          </a:p>
          <a:p>
            <a:r>
              <a:rPr lang="en-US" sz="4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R is a clinical scientist's best friend</a:t>
            </a:r>
            <a:endParaRPr lang="en-GB" sz="4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B6B6B0-85DB-415B-BB14-12E068F3E370}"/>
              </a:ext>
            </a:extLst>
          </p:cNvPr>
          <p:cNvSpPr/>
          <p:nvPr/>
        </p:nvSpPr>
        <p:spPr>
          <a:xfrm>
            <a:off x="0" y="4191001"/>
            <a:ext cx="121920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7BB94-2423-43E5-9343-923B19B1A2C7}"/>
              </a:ext>
            </a:extLst>
          </p:cNvPr>
          <p:cNvSpPr txBox="1"/>
          <p:nvPr/>
        </p:nvSpPr>
        <p:spPr>
          <a:xfrm>
            <a:off x="715676" y="4555004"/>
            <a:ext cx="83426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Joe Shaw </a:t>
            </a: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Clinical Scientist</a:t>
            </a: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St Mary’s Hospital, Manchester</a:t>
            </a:r>
          </a:p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joe-m-shaw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EEBEF-74F0-960B-DA42-E69178E4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063" y="4990450"/>
            <a:ext cx="2789385" cy="1068101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195137-B47F-0F21-63AC-A1A7C7C48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88" y="5988352"/>
            <a:ext cx="898922" cy="5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4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5F20D-1922-0EBC-5A98-9B6B5F7E13E1}"/>
              </a:ext>
            </a:extLst>
          </p:cNvPr>
          <p:cNvSpPr txBox="1"/>
          <p:nvPr/>
        </p:nvSpPr>
        <p:spPr>
          <a:xfrm>
            <a:off x="401304" y="1074509"/>
            <a:ext cx="10891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is good enough)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 it is good enough)</a:t>
            </a: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remains good enough)</a:t>
            </a:r>
          </a:p>
        </p:txBody>
      </p:sp>
      <p:pic>
        <p:nvPicPr>
          <p:cNvPr id="16" name="Picture 15" descr="A white check mark on a black background&#10;&#10;Description automatically generated">
            <a:extLst>
              <a:ext uri="{FF2B5EF4-FFF2-40B4-BE49-F238E27FC236}">
                <a16:creationId xmlns:a16="http://schemas.microsoft.com/office/drawing/2014/main" id="{979BE56C-9354-4E29-C064-A89E8EE1F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t="26103" r="15729" b="21251"/>
          <a:stretch/>
        </p:blipFill>
        <p:spPr>
          <a:xfrm>
            <a:off x="9981095" y="759700"/>
            <a:ext cx="1917290" cy="15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216F0-8768-AD10-E8C6-7EC03BBFC88C}"/>
              </a:ext>
            </a:extLst>
          </p:cNvPr>
          <p:cNvSpPr txBox="1"/>
          <p:nvPr/>
        </p:nvSpPr>
        <p:spPr>
          <a:xfrm>
            <a:off x="693490" y="1490819"/>
            <a:ext cx="108050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lab has a </a:t>
            </a:r>
          </a:p>
          <a:p>
            <a:pPr algn="ctr"/>
            <a:r>
              <a:rPr lang="en-GB" sz="88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specific </a:t>
            </a:r>
            <a:r>
              <a:rPr lang="en-GB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format</a:t>
            </a:r>
          </a:p>
        </p:txBody>
      </p:sp>
    </p:spTree>
    <p:extLst>
      <p:ext uri="{BB962C8B-B14F-4D97-AF65-F5344CB8AC3E}">
        <p14:creationId xmlns:p14="http://schemas.microsoft.com/office/powerpoint/2010/main" val="226439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E01E8-27D8-A3E8-6E16-2C4099D0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6" r="1273"/>
          <a:stretch/>
        </p:blipFill>
        <p:spPr>
          <a:xfrm>
            <a:off x="3414318" y="891023"/>
            <a:ext cx="5377343" cy="4143299"/>
          </a:xfrm>
          <a:prstGeom prst="rect">
            <a:avLst/>
          </a:prstGeom>
          <a:ln w="63500"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E50304-28FA-24A1-6C3D-2FBB5A178337}"/>
              </a:ext>
            </a:extLst>
          </p:cNvPr>
          <p:cNvSpPr txBox="1"/>
          <p:nvPr/>
        </p:nvSpPr>
        <p:spPr>
          <a:xfrm>
            <a:off x="1419138" y="5366812"/>
            <a:ext cx="9353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mean there’s a better way?</a:t>
            </a:r>
          </a:p>
        </p:txBody>
      </p:sp>
    </p:spTree>
    <p:extLst>
      <p:ext uri="{BB962C8B-B14F-4D97-AF65-F5344CB8AC3E}">
        <p14:creationId xmlns:p14="http://schemas.microsoft.com/office/powerpoint/2010/main" val="341914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0878B-686A-2D3B-1FCE-F942A85DFB09}"/>
              </a:ext>
            </a:extLst>
          </p:cNvPr>
          <p:cNvSpPr txBox="1"/>
          <p:nvPr/>
        </p:nvSpPr>
        <p:spPr>
          <a:xfrm>
            <a:off x="693490" y="1927046"/>
            <a:ext cx="10805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know Quarto?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237AA-7A33-5BFC-D463-31A820969B3F}"/>
              </a:ext>
            </a:extLst>
          </p:cNvPr>
          <p:cNvSpPr txBox="1"/>
          <p:nvPr/>
        </p:nvSpPr>
        <p:spPr>
          <a:xfrm>
            <a:off x="693490" y="3715300"/>
            <a:ext cx="10805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Who’s Quarto?</a:t>
            </a:r>
          </a:p>
        </p:txBody>
      </p:sp>
    </p:spTree>
    <p:extLst>
      <p:ext uri="{BB962C8B-B14F-4D97-AF65-F5344CB8AC3E}">
        <p14:creationId xmlns:p14="http://schemas.microsoft.com/office/powerpoint/2010/main" val="37895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F03F6-B354-BBA2-5913-2CC04C47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0" y="1763785"/>
            <a:ext cx="3404865" cy="3669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A79407-C989-A9DA-EA16-084AC1EF54F2}"/>
              </a:ext>
            </a:extLst>
          </p:cNvPr>
          <p:cNvSpPr txBox="1"/>
          <p:nvPr/>
        </p:nvSpPr>
        <p:spPr>
          <a:xfrm>
            <a:off x="220973" y="235002"/>
            <a:ext cx="34048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(.docx)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CE6886-22E7-22EC-DECA-28F47F812307}"/>
              </a:ext>
            </a:extLst>
          </p:cNvPr>
          <p:cNvGrpSpPr/>
          <p:nvPr/>
        </p:nvGrpSpPr>
        <p:grpSpPr>
          <a:xfrm>
            <a:off x="8407698" y="235002"/>
            <a:ext cx="3404862" cy="5197973"/>
            <a:chOff x="8480251" y="469894"/>
            <a:chExt cx="3404862" cy="51979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A8A5BD-D1B2-4CED-9209-E02FB614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2055"/>
            <a:stretch/>
          </p:blipFill>
          <p:spPr>
            <a:xfrm>
              <a:off x="8484582" y="1998677"/>
              <a:ext cx="3396201" cy="36691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AF072E-0E80-F5AD-AF96-70407DF4977C}"/>
                </a:ext>
              </a:extLst>
            </p:cNvPr>
            <p:cNvSpPr txBox="1"/>
            <p:nvPr/>
          </p:nvSpPr>
          <p:spPr>
            <a:xfrm>
              <a:off x="8480251" y="469894"/>
              <a:ext cx="340486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 </a:t>
              </a:r>
            </a:p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(.docx)</a:t>
              </a:r>
            </a:p>
            <a:p>
              <a:pPr algn="ctr"/>
              <a:endPara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961BC5B-2E2C-C1BF-BA34-8435FDC87A30}"/>
              </a:ext>
            </a:extLst>
          </p:cNvPr>
          <p:cNvSpPr txBox="1"/>
          <p:nvPr/>
        </p:nvSpPr>
        <p:spPr>
          <a:xfrm>
            <a:off x="8079753" y="5545780"/>
            <a:ext cx="4060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Meets requirements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192FD5-8EB8-E51F-2C9F-18A56D676F56}"/>
              </a:ext>
            </a:extLst>
          </p:cNvPr>
          <p:cNvGrpSpPr/>
          <p:nvPr/>
        </p:nvGrpSpPr>
        <p:grpSpPr>
          <a:xfrm>
            <a:off x="4311985" y="235002"/>
            <a:ext cx="3413894" cy="6141775"/>
            <a:chOff x="4311985" y="235002"/>
            <a:chExt cx="3413894" cy="61417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7D6175-B478-A4D2-F42B-1404A9E20A1E}"/>
                </a:ext>
              </a:extLst>
            </p:cNvPr>
            <p:cNvGrpSpPr/>
            <p:nvPr/>
          </p:nvGrpSpPr>
          <p:grpSpPr>
            <a:xfrm>
              <a:off x="4311985" y="235002"/>
              <a:ext cx="3413894" cy="5197973"/>
              <a:chOff x="4384538" y="469894"/>
              <a:chExt cx="3413894" cy="51979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F88730-8BBE-260C-C28B-984146905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6784"/>
              <a:stretch/>
            </p:blipFill>
            <p:spPr>
              <a:xfrm>
                <a:off x="4393567" y="1998677"/>
                <a:ext cx="3404865" cy="366919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C5C585-2B9A-46AC-F559-4C17A348DF16}"/>
                  </a:ext>
                </a:extLst>
              </p:cNvPr>
              <p:cNvSpPr txBox="1"/>
              <p:nvPr/>
            </p:nvSpPr>
            <p:spPr>
              <a:xfrm>
                <a:off x="4384538" y="469894"/>
                <a:ext cx="34048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Analysis </a:t>
                </a:r>
              </a:p>
              <a:p>
                <a:pPr algn="ctr"/>
                <a:r>
                  <a:rPr 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(.</a:t>
                </a:r>
                <a:r>
                  <a:rPr lang="en-US" sz="4000" b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qmd</a:t>
                </a:r>
                <a:r>
                  <a:rPr lang="en-US" sz="4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/>
                <a:endParaRPr lang="en-U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A94E9-EFD1-9FE9-0A3C-F17FEE6FF328}"/>
                </a:ext>
              </a:extLst>
            </p:cNvPr>
            <p:cNvSpPr txBox="1"/>
            <p:nvPr/>
          </p:nvSpPr>
          <p:spPr>
            <a:xfrm>
              <a:off x="4641858" y="5545780"/>
              <a:ext cx="277885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reference-doc: </a:t>
              </a:r>
            </a:p>
            <a:p>
              <a:pPr algn="ctr"/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template.docx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341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238E3-7466-3DC7-8256-7C41886F869C}"/>
              </a:ext>
            </a:extLst>
          </p:cNvPr>
          <p:cNvSpPr txBox="1"/>
          <p:nvPr/>
        </p:nvSpPr>
        <p:spPr>
          <a:xfrm>
            <a:off x="525710" y="1432420"/>
            <a:ext cx="111433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clinical scientist should:</a:t>
            </a:r>
          </a:p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“Communicate the outcome of problem-solving and research and developmental activities”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logo for a health and care professional council&#10;&#10;Description automatically generated">
            <a:extLst>
              <a:ext uri="{FF2B5EF4-FFF2-40B4-BE49-F238E27FC236}">
                <a16:creationId xmlns:a16="http://schemas.microsoft.com/office/drawing/2014/main" id="{73C3DFAC-88FE-47F8-E983-AF9AC6ECA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28317" r="11658" b="29511"/>
          <a:stretch/>
        </p:blipFill>
        <p:spPr>
          <a:xfrm>
            <a:off x="308011" y="5268216"/>
            <a:ext cx="3513220" cy="129666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B3E14A-370F-6959-E951-98FA10EB6883}"/>
              </a:ext>
            </a:extLst>
          </p:cNvPr>
          <p:cNvGrpSpPr/>
          <p:nvPr/>
        </p:nvGrpSpPr>
        <p:grpSpPr>
          <a:xfrm>
            <a:off x="7001959" y="4174296"/>
            <a:ext cx="3983664" cy="2502568"/>
            <a:chOff x="7001959" y="4174296"/>
            <a:chExt cx="3983664" cy="25025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783857-C904-0BBF-8CDF-3582818D6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588" y="4174296"/>
              <a:ext cx="2708035" cy="2502568"/>
            </a:xfrm>
            <a:prstGeom prst="rect">
              <a:avLst/>
            </a:prstGeom>
          </p:spPr>
        </p:pic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7A4F5C6-AB3D-04A4-678C-518034510C44}"/>
                </a:ext>
              </a:extLst>
            </p:cNvPr>
            <p:cNvSpPr/>
            <p:nvPr/>
          </p:nvSpPr>
          <p:spPr>
            <a:xfrm rot="6711795" flipV="1">
              <a:off x="7637661" y="3996355"/>
              <a:ext cx="484068" cy="1755472"/>
            </a:xfrm>
            <a:prstGeom prst="arc">
              <a:avLst>
                <a:gd name="adj1" fmla="val 16903453"/>
                <a:gd name="adj2" fmla="val 4108184"/>
              </a:avLst>
            </a:prstGeom>
            <a:ln w="825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6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5F20D-1922-0EBC-5A98-9B6B5F7E13E1}"/>
              </a:ext>
            </a:extLst>
          </p:cNvPr>
          <p:cNvSpPr txBox="1"/>
          <p:nvPr/>
        </p:nvSpPr>
        <p:spPr>
          <a:xfrm>
            <a:off x="401304" y="1074509"/>
            <a:ext cx="10891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is good enough)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 it is good enough)</a:t>
            </a: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remains good enough)</a:t>
            </a:r>
          </a:p>
        </p:txBody>
      </p:sp>
      <p:pic>
        <p:nvPicPr>
          <p:cNvPr id="5" name="Picture 4" descr="A white check mark on a black background&#10;&#10;Description automatically generated">
            <a:extLst>
              <a:ext uri="{FF2B5EF4-FFF2-40B4-BE49-F238E27FC236}">
                <a16:creationId xmlns:a16="http://schemas.microsoft.com/office/drawing/2014/main" id="{4EC807E0-D314-D951-988F-50A9160D3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t="26103" r="15729" b="21251"/>
          <a:stretch/>
        </p:blipFill>
        <p:spPr>
          <a:xfrm>
            <a:off x="10274710" y="717755"/>
            <a:ext cx="1917290" cy="1504335"/>
          </a:xfrm>
          <a:prstGeom prst="rect">
            <a:avLst/>
          </a:prstGeom>
        </p:spPr>
      </p:pic>
      <p:pic>
        <p:nvPicPr>
          <p:cNvPr id="6" name="Picture 5" descr="A white check mark on a black background&#10;&#10;Description automatically generated">
            <a:extLst>
              <a:ext uri="{FF2B5EF4-FFF2-40B4-BE49-F238E27FC236}">
                <a16:creationId xmlns:a16="http://schemas.microsoft.com/office/drawing/2014/main" id="{2745074D-F1F3-CF48-4AA2-AB2F5869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t="26103" r="15729" b="21251"/>
          <a:stretch/>
        </p:blipFill>
        <p:spPr>
          <a:xfrm>
            <a:off x="10274710" y="2578844"/>
            <a:ext cx="1917290" cy="15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84DFFF7F-9AB6-9857-ACE8-805A50C63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0" t="18081" r="13099" b="12731"/>
          <a:stretch/>
        </p:blipFill>
        <p:spPr>
          <a:xfrm>
            <a:off x="2500964" y="1396733"/>
            <a:ext cx="7190072" cy="492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43349-03C6-9B38-798C-83679BF693FD}"/>
              </a:ext>
            </a:extLst>
          </p:cNvPr>
          <p:cNvSpPr txBox="1"/>
          <p:nvPr/>
        </p:nvSpPr>
        <p:spPr>
          <a:xfrm>
            <a:off x="693490" y="198915"/>
            <a:ext cx="10805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“winning board”</a:t>
            </a:r>
          </a:p>
        </p:txBody>
      </p:sp>
    </p:spTree>
    <p:extLst>
      <p:ext uri="{BB962C8B-B14F-4D97-AF65-F5344CB8AC3E}">
        <p14:creationId xmlns:p14="http://schemas.microsoft.com/office/powerpoint/2010/main" val="35573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small black and white squares&#10;&#10;Description automatically generated with medium confidence">
            <a:extLst>
              <a:ext uri="{FF2B5EF4-FFF2-40B4-BE49-F238E27FC236}">
                <a16:creationId xmlns:a16="http://schemas.microsoft.com/office/drawing/2014/main" id="{7E592669-87CC-5338-7DCF-6B05A5DC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40" y="2175881"/>
            <a:ext cx="7918720" cy="3599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20E9E2-9DD5-3822-3A5E-EDB65E4792C3}"/>
              </a:ext>
            </a:extLst>
          </p:cNvPr>
          <p:cNvSpPr txBox="1"/>
          <p:nvPr/>
        </p:nvSpPr>
        <p:spPr>
          <a:xfrm>
            <a:off x="1207141" y="357423"/>
            <a:ext cx="105657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output$quality_plot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renderPlot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									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ggplot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(data, </a:t>
            </a:r>
          </a:p>
          <a:p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				     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aes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(x = batch, y = quality)) +      					 </a:t>
            </a:r>
            <a:r>
              <a:rPr lang="en-GB" sz="2400" dirty="0" err="1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geom_boxplot</a:t>
            </a:r>
            <a:r>
              <a:rPr lang="en-GB" sz="2400" dirty="0">
                <a:solidFill>
                  <a:schemeClr val="bg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80516-3908-51C5-95BA-92079A5674C6}"/>
              </a:ext>
            </a:extLst>
          </p:cNvPr>
          <p:cNvSpPr txBox="1"/>
          <p:nvPr/>
        </p:nvSpPr>
        <p:spPr>
          <a:xfrm>
            <a:off x="702228" y="5854246"/>
            <a:ext cx="111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Cause: a manufacturer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08A58E-91FC-1D39-BFF8-80CBC4050C8F}"/>
              </a:ext>
            </a:extLst>
          </p:cNvPr>
          <p:cNvCxnSpPr>
            <a:cxnSpLocks/>
          </p:cNvCxnSpPr>
          <p:nvPr/>
        </p:nvCxnSpPr>
        <p:spPr>
          <a:xfrm flipH="1" flipV="1">
            <a:off x="8434249" y="4713444"/>
            <a:ext cx="624026" cy="458631"/>
          </a:xfrm>
          <a:prstGeom prst="straightConnector1">
            <a:avLst/>
          </a:prstGeom>
          <a:ln w="6032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238E3-7466-3DC7-8256-7C41886F869C}"/>
              </a:ext>
            </a:extLst>
          </p:cNvPr>
          <p:cNvSpPr txBox="1"/>
          <p:nvPr/>
        </p:nvSpPr>
        <p:spPr>
          <a:xfrm>
            <a:off x="525710" y="1432420"/>
            <a:ext cx="1114337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clinical scientist should:</a:t>
            </a:r>
          </a:p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recognise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value of gathering and using data for quality assurance and improvement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programmes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logo for a health and care professional council&#10;&#10;Description automatically generated">
            <a:extLst>
              <a:ext uri="{FF2B5EF4-FFF2-40B4-BE49-F238E27FC236}">
                <a16:creationId xmlns:a16="http://schemas.microsoft.com/office/drawing/2014/main" id="{73C3DFAC-88FE-47F8-E983-AF9AC6ECA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28317" r="11658" b="29511"/>
          <a:stretch/>
        </p:blipFill>
        <p:spPr>
          <a:xfrm>
            <a:off x="308011" y="5268216"/>
            <a:ext cx="3513220" cy="12966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78834F-321C-868C-C23C-092E38336B5D}"/>
              </a:ext>
            </a:extLst>
          </p:cNvPr>
          <p:cNvGrpSpPr/>
          <p:nvPr/>
        </p:nvGrpSpPr>
        <p:grpSpPr>
          <a:xfrm>
            <a:off x="7055120" y="4164277"/>
            <a:ext cx="3598704" cy="2522605"/>
            <a:chOff x="7055120" y="4164277"/>
            <a:chExt cx="3598704" cy="25226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01384E-0AE2-38AE-9E93-B86E19D4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227" y="4164277"/>
              <a:ext cx="2176597" cy="2522605"/>
            </a:xfrm>
            <a:prstGeom prst="rect">
              <a:avLst/>
            </a:prstGeom>
          </p:spPr>
        </p:pic>
        <p:sp>
          <p:nvSpPr>
            <p:cNvPr id="2" name="Arc 1">
              <a:extLst>
                <a:ext uri="{FF2B5EF4-FFF2-40B4-BE49-F238E27FC236}">
                  <a16:creationId xmlns:a16="http://schemas.microsoft.com/office/drawing/2014/main" id="{1C60C754-7974-8C35-0099-FD83E6E15CC6}"/>
                </a:ext>
              </a:extLst>
            </p:cNvPr>
            <p:cNvSpPr/>
            <p:nvPr/>
          </p:nvSpPr>
          <p:spPr>
            <a:xfrm rot="6711795" flipV="1">
              <a:off x="7690822" y="4095436"/>
              <a:ext cx="484068" cy="1755472"/>
            </a:xfrm>
            <a:prstGeom prst="arc">
              <a:avLst>
                <a:gd name="adj1" fmla="val 16903453"/>
                <a:gd name="adj2" fmla="val 4108184"/>
              </a:avLst>
            </a:prstGeom>
            <a:ln w="825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378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DA2C45-E4D0-848B-2FE7-1175038D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9" y="1368924"/>
            <a:ext cx="2815928" cy="2631277"/>
          </a:xfrm>
          <a:prstGeom prst="ellipse">
            <a:avLst/>
          </a:prstGeom>
          <a:ln w="53975"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BDB0CD-FE5B-7FE2-C024-36EA41A53700}"/>
              </a:ext>
            </a:extLst>
          </p:cNvPr>
          <p:cNvSpPr txBox="1"/>
          <p:nvPr/>
        </p:nvSpPr>
        <p:spPr>
          <a:xfrm>
            <a:off x="725694" y="4114867"/>
            <a:ext cx="319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with neuroblastoma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F992F-A9BF-2805-5D9A-AE557B6D8450}"/>
              </a:ext>
            </a:extLst>
          </p:cNvPr>
          <p:cNvSpPr txBox="1"/>
          <p:nvPr/>
        </p:nvSpPr>
        <p:spPr>
          <a:xfrm>
            <a:off x="119061" y="6494895"/>
            <a:ext cx="11953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https://www.childrenwithcancer.org.uk/stories/patient-story-alice-l/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622212-D9C3-80CD-1027-C8394E66F8A9}"/>
              </a:ext>
            </a:extLst>
          </p:cNvPr>
          <p:cNvGrpSpPr/>
          <p:nvPr/>
        </p:nvGrpSpPr>
        <p:grpSpPr>
          <a:xfrm>
            <a:off x="2501085" y="275294"/>
            <a:ext cx="6777480" cy="2060009"/>
            <a:chOff x="1884235" y="685490"/>
            <a:chExt cx="6777480" cy="20600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25F20D-1922-0EBC-5A98-9B6B5F7E13E1}"/>
                </a:ext>
              </a:extLst>
            </p:cNvPr>
            <p:cNvSpPr txBox="1"/>
            <p:nvPr/>
          </p:nvSpPr>
          <p:spPr>
            <a:xfrm>
              <a:off x="4939358" y="685490"/>
              <a:ext cx="3722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cancer sample</a:t>
              </a: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86E79B2-D506-1BC8-E6DE-FDD9B4336BAB}"/>
                </a:ext>
              </a:extLst>
            </p:cNvPr>
            <p:cNvSpPr/>
            <p:nvPr/>
          </p:nvSpPr>
          <p:spPr>
            <a:xfrm rot="14888205">
              <a:off x="2728172" y="316803"/>
              <a:ext cx="1584759" cy="3272634"/>
            </a:xfrm>
            <a:prstGeom prst="arc">
              <a:avLst>
                <a:gd name="adj1" fmla="val 18761737"/>
                <a:gd name="adj2" fmla="val 4108184"/>
              </a:avLst>
            </a:prstGeom>
            <a:ln w="603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1AEACA-E0FA-0365-1F97-486FE2A27980}"/>
              </a:ext>
            </a:extLst>
          </p:cNvPr>
          <p:cNvGrpSpPr/>
          <p:nvPr/>
        </p:nvGrpSpPr>
        <p:grpSpPr>
          <a:xfrm>
            <a:off x="5556208" y="985267"/>
            <a:ext cx="4215469" cy="1068712"/>
            <a:chOff x="4939358" y="1395463"/>
            <a:chExt cx="4215469" cy="10687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F1F66-E6F8-62E0-8868-E90E014D207F}"/>
                </a:ext>
              </a:extLst>
            </p:cNvPr>
            <p:cNvSpPr txBox="1"/>
            <p:nvPr/>
          </p:nvSpPr>
          <p:spPr>
            <a:xfrm>
              <a:off x="4939358" y="1817844"/>
              <a:ext cx="4215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genetic testing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DF8D2A7-D3F5-751E-237A-806304343C46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49" y="1395463"/>
              <a:ext cx="0" cy="422381"/>
            </a:xfrm>
            <a:prstGeom prst="straightConnector1">
              <a:avLst/>
            </a:prstGeom>
            <a:ln w="6032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9BA865-3E50-D072-1B56-4A27F5390B26}"/>
              </a:ext>
            </a:extLst>
          </p:cNvPr>
          <p:cNvGrpSpPr/>
          <p:nvPr/>
        </p:nvGrpSpPr>
        <p:grpSpPr>
          <a:xfrm>
            <a:off x="5556208" y="2083835"/>
            <a:ext cx="5072284" cy="1068712"/>
            <a:chOff x="4939358" y="2494031"/>
            <a:chExt cx="5072284" cy="1068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F46036-C5D2-BD16-0434-2B2158ECD9CF}"/>
                </a:ext>
              </a:extLst>
            </p:cNvPr>
            <p:cNvSpPr txBox="1"/>
            <p:nvPr/>
          </p:nvSpPr>
          <p:spPr>
            <a:xfrm>
              <a:off x="4939358" y="2916412"/>
              <a:ext cx="5072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 </a:t>
              </a:r>
              <a:r>
                <a:rPr lang="en-GB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(bioinformaticians)</a:t>
              </a:r>
              <a:endPara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E0D0DB-98FB-39AD-4E7F-EBB17B262967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49" y="2494031"/>
              <a:ext cx="0" cy="422381"/>
            </a:xfrm>
            <a:prstGeom prst="straightConnector1">
              <a:avLst/>
            </a:prstGeom>
            <a:ln w="6032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441D85-336D-69C0-91EB-3A59FC700682}"/>
              </a:ext>
            </a:extLst>
          </p:cNvPr>
          <p:cNvGrpSpPr/>
          <p:nvPr/>
        </p:nvGrpSpPr>
        <p:grpSpPr>
          <a:xfrm>
            <a:off x="5556208" y="3152547"/>
            <a:ext cx="6443884" cy="978873"/>
            <a:chOff x="4939358" y="3562743"/>
            <a:chExt cx="6443884" cy="9788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28475A-A288-F4B5-0113-B78361ECDD81}"/>
                </a:ext>
              </a:extLst>
            </p:cNvPr>
            <p:cNvSpPr txBox="1"/>
            <p:nvPr/>
          </p:nvSpPr>
          <p:spPr>
            <a:xfrm>
              <a:off x="4939358" y="3895285"/>
              <a:ext cx="6443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review </a:t>
              </a:r>
              <a:r>
                <a:rPr lang="en-GB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(clinical scientists)</a:t>
              </a:r>
              <a:r>
                <a:rPr lang="en-GB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9E81BD-C86D-6FA9-35D0-34AB0FE5141A}"/>
                </a:ext>
              </a:extLst>
            </p:cNvPr>
            <p:cNvCxnSpPr>
              <a:cxnSpLocks/>
            </p:cNvCxnSpPr>
            <p:nvPr/>
          </p:nvCxnSpPr>
          <p:spPr>
            <a:xfrm>
              <a:off x="5743298" y="3562743"/>
              <a:ext cx="0" cy="422381"/>
            </a:xfrm>
            <a:prstGeom prst="straightConnector1">
              <a:avLst/>
            </a:prstGeom>
            <a:ln w="6032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A6903E-89F7-93C7-690A-256AD9CAB4AC}"/>
              </a:ext>
            </a:extLst>
          </p:cNvPr>
          <p:cNvGrpSpPr/>
          <p:nvPr/>
        </p:nvGrpSpPr>
        <p:grpSpPr>
          <a:xfrm>
            <a:off x="2918422" y="3562942"/>
            <a:ext cx="5313874" cy="1729211"/>
            <a:chOff x="2301572" y="3973138"/>
            <a:chExt cx="5313874" cy="17292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022774-EF7C-0A42-3B06-FFD5DA37B0D1}"/>
                </a:ext>
              </a:extLst>
            </p:cNvPr>
            <p:cNvSpPr txBox="1"/>
            <p:nvPr/>
          </p:nvSpPr>
          <p:spPr>
            <a:xfrm>
              <a:off x="4939358" y="5056018"/>
              <a:ext cx="2676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F4A70C8-F560-D2D6-143E-A2D38805D459}"/>
                </a:ext>
              </a:extLst>
            </p:cNvPr>
            <p:cNvCxnSpPr>
              <a:cxnSpLocks/>
            </p:cNvCxnSpPr>
            <p:nvPr/>
          </p:nvCxnSpPr>
          <p:spPr>
            <a:xfrm>
              <a:off x="5729149" y="4659956"/>
              <a:ext cx="0" cy="422381"/>
            </a:xfrm>
            <a:prstGeom prst="straightConnector1">
              <a:avLst/>
            </a:prstGeom>
            <a:ln w="60325">
              <a:solidFill>
                <a:schemeClr val="bg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C02179-D115-F794-0F2D-6BEEF203E275}"/>
                </a:ext>
              </a:extLst>
            </p:cNvPr>
            <p:cNvSpPr/>
            <p:nvPr/>
          </p:nvSpPr>
          <p:spPr>
            <a:xfrm rot="6615974">
              <a:off x="3303689" y="2971021"/>
              <a:ext cx="1268399" cy="3272634"/>
            </a:xfrm>
            <a:prstGeom prst="arc">
              <a:avLst>
                <a:gd name="adj1" fmla="val 17672987"/>
                <a:gd name="adj2" fmla="val 4108184"/>
              </a:avLst>
            </a:prstGeom>
            <a:ln w="6032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9663D1-92CE-B865-DDF5-F22933D63AFE}"/>
              </a:ext>
            </a:extLst>
          </p:cNvPr>
          <p:cNvSpPr txBox="1"/>
          <p:nvPr/>
        </p:nvSpPr>
        <p:spPr>
          <a:xfrm>
            <a:off x="373310" y="5569253"/>
            <a:ext cx="11445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Task: make a </a:t>
            </a:r>
            <a:r>
              <a:rPr lang="en-GB" sz="4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genetic test for cancer</a:t>
            </a:r>
          </a:p>
        </p:txBody>
      </p:sp>
    </p:spTree>
    <p:extLst>
      <p:ext uri="{BB962C8B-B14F-4D97-AF65-F5344CB8AC3E}">
        <p14:creationId xmlns:p14="http://schemas.microsoft.com/office/powerpoint/2010/main" val="247059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5F20D-1922-0EBC-5A98-9B6B5F7E13E1}"/>
              </a:ext>
            </a:extLst>
          </p:cNvPr>
          <p:cNvSpPr txBox="1"/>
          <p:nvPr/>
        </p:nvSpPr>
        <p:spPr>
          <a:xfrm>
            <a:off x="401304" y="1074509"/>
            <a:ext cx="108917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is good enough)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 it is good enough)</a:t>
            </a: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remains good enough)</a:t>
            </a:r>
          </a:p>
        </p:txBody>
      </p:sp>
      <p:pic>
        <p:nvPicPr>
          <p:cNvPr id="8" name="Picture 7" descr="A white check mark on a black background&#10;&#10;Description automatically generated">
            <a:extLst>
              <a:ext uri="{FF2B5EF4-FFF2-40B4-BE49-F238E27FC236}">
                <a16:creationId xmlns:a16="http://schemas.microsoft.com/office/drawing/2014/main" id="{7FFECF72-41A6-F619-98FC-120D206BB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t="26103" r="15729" b="21251"/>
          <a:stretch/>
        </p:blipFill>
        <p:spPr>
          <a:xfrm>
            <a:off x="10274710" y="717755"/>
            <a:ext cx="1917290" cy="1504335"/>
          </a:xfrm>
          <a:prstGeom prst="rect">
            <a:avLst/>
          </a:prstGeom>
        </p:spPr>
      </p:pic>
      <p:pic>
        <p:nvPicPr>
          <p:cNvPr id="9" name="Picture 8" descr="A white check mark on a black background&#10;&#10;Description automatically generated">
            <a:extLst>
              <a:ext uri="{FF2B5EF4-FFF2-40B4-BE49-F238E27FC236}">
                <a16:creationId xmlns:a16="http://schemas.microsoft.com/office/drawing/2014/main" id="{D21E7DD8-D973-063C-4FAA-7290DB5D2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t="26103" r="15729" b="21251"/>
          <a:stretch/>
        </p:blipFill>
        <p:spPr>
          <a:xfrm>
            <a:off x="10243000" y="2498454"/>
            <a:ext cx="1917290" cy="1504335"/>
          </a:xfrm>
          <a:prstGeom prst="rect">
            <a:avLst/>
          </a:prstGeom>
        </p:spPr>
      </p:pic>
      <p:pic>
        <p:nvPicPr>
          <p:cNvPr id="10" name="Picture 9" descr="A white check mark on a black background&#10;&#10;Description automatically generated">
            <a:extLst>
              <a:ext uri="{FF2B5EF4-FFF2-40B4-BE49-F238E27FC236}">
                <a16:creationId xmlns:a16="http://schemas.microsoft.com/office/drawing/2014/main" id="{4A1B34B4-2ABE-C78E-F947-3CD604C6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4" t="26103" r="15729" b="21251"/>
          <a:stretch/>
        </p:blipFill>
        <p:spPr>
          <a:xfrm>
            <a:off x="10334367" y="4336416"/>
            <a:ext cx="1917290" cy="15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238E3-7466-3DC7-8256-7C41886F869C}"/>
              </a:ext>
            </a:extLst>
          </p:cNvPr>
          <p:cNvSpPr txBox="1"/>
          <p:nvPr/>
        </p:nvSpPr>
        <p:spPr>
          <a:xfrm>
            <a:off x="525710" y="1432420"/>
            <a:ext cx="111433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clinical scientist should:</a:t>
            </a:r>
          </a:p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“identify the limits of their practice and when to seek advice”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logo for a health and care professional council&#10;&#10;Description automatically generated">
            <a:extLst>
              <a:ext uri="{FF2B5EF4-FFF2-40B4-BE49-F238E27FC236}">
                <a16:creationId xmlns:a16="http://schemas.microsoft.com/office/drawing/2014/main" id="{73C3DFAC-88FE-47F8-E983-AF9AC6ECA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28317" r="11658" b="29511"/>
          <a:stretch/>
        </p:blipFill>
        <p:spPr>
          <a:xfrm>
            <a:off x="308011" y="5268216"/>
            <a:ext cx="3513220" cy="1296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99C60-48B0-5E63-6715-599F63E05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069" y="3933601"/>
            <a:ext cx="2815928" cy="2631277"/>
          </a:xfrm>
          <a:prstGeom prst="ellipse">
            <a:avLst/>
          </a:prstGeom>
          <a:ln w="539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1115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BD75B-DE79-4C69-836A-0F41193A2092}"/>
              </a:ext>
            </a:extLst>
          </p:cNvPr>
          <p:cNvSpPr txBox="1"/>
          <p:nvPr/>
        </p:nvSpPr>
        <p:spPr>
          <a:xfrm>
            <a:off x="391886" y="235131"/>
            <a:ext cx="577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CACBD-C091-4D46-A245-E110552F4E1C}"/>
              </a:ext>
            </a:extLst>
          </p:cNvPr>
          <p:cNvSpPr/>
          <p:nvPr/>
        </p:nvSpPr>
        <p:spPr>
          <a:xfrm>
            <a:off x="0" y="5308035"/>
            <a:ext cx="12192000" cy="154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1F976-8124-A8CB-D12A-64D0E92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165" y="5592258"/>
            <a:ext cx="2322135" cy="8891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6CC08-9F54-53A9-3E37-CB4A47DB789D}"/>
              </a:ext>
            </a:extLst>
          </p:cNvPr>
          <p:cNvSpPr txBox="1"/>
          <p:nvPr/>
        </p:nvSpPr>
        <p:spPr>
          <a:xfrm>
            <a:off x="527735" y="1165685"/>
            <a:ext cx="97088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Manchester Genetics</a:t>
            </a:r>
          </a:p>
          <a:p>
            <a:endParaRPr lang="en-GB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Elizabeth Sollars</a:t>
            </a:r>
          </a:p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Eleanor Baker</a:t>
            </a:r>
          </a:p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 Burghel</a:t>
            </a:r>
          </a:p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Gokhale</a:t>
            </a:r>
          </a:p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Rebecca Hall</a:t>
            </a:r>
          </a:p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Cancer scientists and technicians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40333E-93BC-7184-6C7F-4A96DB395CAA}"/>
              </a:ext>
            </a:extLst>
          </p:cNvPr>
          <p:cNvGrpSpPr/>
          <p:nvPr/>
        </p:nvGrpSpPr>
        <p:grpSpPr>
          <a:xfrm>
            <a:off x="6032576" y="1242465"/>
            <a:ext cx="6026724" cy="3619862"/>
            <a:chOff x="6032576" y="1242465"/>
            <a:chExt cx="6026724" cy="361986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59BCFD-D957-2B28-2F5B-98B5A5214865}"/>
                </a:ext>
              </a:extLst>
            </p:cNvPr>
            <p:cNvSpPr txBox="1"/>
            <p:nvPr/>
          </p:nvSpPr>
          <p:spPr>
            <a:xfrm>
              <a:off x="6032576" y="1242465"/>
              <a:ext cx="466725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 to the NHS-R community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825E87-DFC0-E8B1-C5FA-6EEEE7262EF5}"/>
                </a:ext>
              </a:extLst>
            </p:cNvPr>
            <p:cNvSpPr txBox="1"/>
            <p:nvPr/>
          </p:nvSpPr>
          <p:spPr>
            <a:xfrm>
              <a:off x="9340352" y="3785109"/>
              <a:ext cx="27189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Tom Smith</a:t>
              </a:r>
            </a:p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Luke Shaw</a:t>
              </a: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205AA2C-872B-0581-424F-A0248227AB56}"/>
                </a:ext>
              </a:extLst>
            </p:cNvPr>
            <p:cNvSpPr/>
            <p:nvPr/>
          </p:nvSpPr>
          <p:spPr>
            <a:xfrm rot="7567686" flipV="1">
              <a:off x="8900924" y="2839083"/>
              <a:ext cx="484068" cy="1755472"/>
            </a:xfrm>
            <a:prstGeom prst="arc">
              <a:avLst>
                <a:gd name="adj1" fmla="val 16903453"/>
                <a:gd name="adj2" fmla="val 4108184"/>
              </a:avLst>
            </a:prstGeom>
            <a:ln w="825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981FF-B525-B02E-367C-09B8BC37A59C}"/>
              </a:ext>
            </a:extLst>
          </p:cNvPr>
          <p:cNvSpPr txBox="1"/>
          <p:nvPr/>
        </p:nvSpPr>
        <p:spPr>
          <a:xfrm>
            <a:off x="373310" y="963697"/>
            <a:ext cx="11445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Task: make a </a:t>
            </a:r>
            <a:r>
              <a:rPr lang="en-GB" sz="5400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GB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genetic test for cancer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3A6E01-7B40-7A38-0959-BE7D189C0A17}"/>
              </a:ext>
            </a:extLst>
          </p:cNvPr>
          <p:cNvGrpSpPr/>
          <p:nvPr/>
        </p:nvGrpSpPr>
        <p:grpSpPr>
          <a:xfrm>
            <a:off x="1131174" y="3202887"/>
            <a:ext cx="9929653" cy="2350405"/>
            <a:chOff x="749532" y="3202887"/>
            <a:chExt cx="9929653" cy="23504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E47CC7-9E5B-F9E7-EFD3-448FB6ACCC2A}"/>
                </a:ext>
              </a:extLst>
            </p:cNvPr>
            <p:cNvGrpSpPr/>
            <p:nvPr/>
          </p:nvGrpSpPr>
          <p:grpSpPr>
            <a:xfrm>
              <a:off x="6512768" y="3202887"/>
              <a:ext cx="4166417" cy="2338116"/>
              <a:chOff x="6428878" y="3228864"/>
              <a:chExt cx="4166417" cy="233811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179C40-A5FD-D3DC-B44F-ACE281D995D4}"/>
                  </a:ext>
                </a:extLst>
              </p:cNvPr>
              <p:cNvSpPr/>
              <p:nvPr/>
            </p:nvSpPr>
            <p:spPr>
              <a:xfrm>
                <a:off x="6428878" y="3228864"/>
                <a:ext cx="4166417" cy="23381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 descr="A blue and grey logo&#10;&#10;Description automatically generated">
                <a:extLst>
                  <a:ext uri="{FF2B5EF4-FFF2-40B4-BE49-F238E27FC236}">
                    <a16:creationId xmlns:a16="http://schemas.microsoft.com/office/drawing/2014/main" id="{2762C768-5DDA-CB8B-2962-5D5CDADDA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02" t="14455" r="17387" b="12315"/>
              <a:stretch/>
            </p:blipFill>
            <p:spPr>
              <a:xfrm>
                <a:off x="7218229" y="3388103"/>
                <a:ext cx="2709551" cy="2044216"/>
              </a:xfrm>
              <a:prstGeom prst="rect">
                <a:avLst/>
              </a:prstGeom>
            </p:spPr>
          </p:pic>
        </p:grpSp>
        <p:pic>
          <p:nvPicPr>
            <p:cNvPr id="14" name="Picture 13" descr="A green sign with white text and a green background&#10;&#10;Description automatically generated">
              <a:extLst>
                <a:ext uri="{FF2B5EF4-FFF2-40B4-BE49-F238E27FC236}">
                  <a16:creationId xmlns:a16="http://schemas.microsoft.com/office/drawing/2014/main" id="{47EEBCF8-E143-6E3C-E5BD-ABA2B2BCE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32" y="3215176"/>
              <a:ext cx="4166417" cy="2338116"/>
            </a:xfrm>
            <a:prstGeom prst="rect">
              <a:avLst/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7FC725C-2F20-8B6D-40E5-A5E4B0931AE4}"/>
                </a:ext>
              </a:extLst>
            </p:cNvPr>
            <p:cNvSpPr/>
            <p:nvPr/>
          </p:nvSpPr>
          <p:spPr>
            <a:xfrm>
              <a:off x="5148101" y="3976381"/>
              <a:ext cx="1132514" cy="769441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13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5F20D-1922-0EBC-5A98-9B6B5F7E13E1}"/>
              </a:ext>
            </a:extLst>
          </p:cNvPr>
          <p:cNvSpPr txBox="1"/>
          <p:nvPr/>
        </p:nvSpPr>
        <p:spPr>
          <a:xfrm>
            <a:off x="401304" y="1074509"/>
            <a:ext cx="115362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is good enough)</a:t>
            </a: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(show it is good enough)</a:t>
            </a:r>
          </a:p>
          <a:p>
            <a:pPr marL="742950" indent="-742950">
              <a:buFont typeface="+mj-lt"/>
              <a:buAutoNum type="arabicPeriod"/>
            </a:pPr>
            <a:endParaRPr lang="en-GB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</a:t>
            </a:r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(check it remains good enough)</a:t>
            </a:r>
          </a:p>
        </p:txBody>
      </p:sp>
    </p:spTree>
    <p:extLst>
      <p:ext uri="{BB962C8B-B14F-4D97-AF65-F5344CB8AC3E}">
        <p14:creationId xmlns:p14="http://schemas.microsoft.com/office/powerpoint/2010/main" val="36825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04C257-F3CD-16E7-D112-B7E3EB73A9E8}"/>
              </a:ext>
            </a:extLst>
          </p:cNvPr>
          <p:cNvGrpSpPr/>
          <p:nvPr/>
        </p:nvGrpSpPr>
        <p:grpSpPr>
          <a:xfrm>
            <a:off x="693490" y="942474"/>
            <a:ext cx="10805020" cy="4973052"/>
            <a:chOff x="789742" y="1066800"/>
            <a:chExt cx="10805020" cy="497305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B1193A3-B303-9037-3BDA-0C50133AF646}"/>
                </a:ext>
              </a:extLst>
            </p:cNvPr>
            <p:cNvSpPr/>
            <p:nvPr/>
          </p:nvSpPr>
          <p:spPr>
            <a:xfrm>
              <a:off x="4248150" y="1066800"/>
              <a:ext cx="3333750" cy="31432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8E841C6-588C-1286-346D-18C28371F7F1}"/>
                </a:ext>
              </a:extLst>
            </p:cNvPr>
            <p:cNvSpPr txBox="1"/>
            <p:nvPr/>
          </p:nvSpPr>
          <p:spPr>
            <a:xfrm>
              <a:off x="789742" y="4285526"/>
              <a:ext cx="108050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5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joe-m-shaw/</a:t>
              </a:r>
            </a:p>
            <a:p>
              <a:pPr algn="ctr"/>
              <a:r>
                <a:rPr lang="en-GB" sz="5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pansolid_cnv_validation</a:t>
              </a:r>
              <a:endParaRPr lang="en-GB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F8D11E-B550-8D8D-F9B2-4470C313D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1594" y="1380145"/>
              <a:ext cx="4581625" cy="2577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918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9546C24-3DA7-78CB-1825-5C964AD510C4}"/>
              </a:ext>
            </a:extLst>
          </p:cNvPr>
          <p:cNvGrpSpPr/>
          <p:nvPr/>
        </p:nvGrpSpPr>
        <p:grpSpPr>
          <a:xfrm>
            <a:off x="640284" y="1563885"/>
            <a:ext cx="4778170" cy="3951022"/>
            <a:chOff x="640284" y="1563885"/>
            <a:chExt cx="4778170" cy="395102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52B8109-ECFF-5602-B027-B47A9A882F3C}"/>
                </a:ext>
              </a:extLst>
            </p:cNvPr>
            <p:cNvCxnSpPr>
              <a:cxnSpLocks/>
            </p:cNvCxnSpPr>
            <p:nvPr/>
          </p:nvCxnSpPr>
          <p:spPr>
            <a:xfrm>
              <a:off x="1929540" y="2431212"/>
              <a:ext cx="3488914" cy="3083695"/>
            </a:xfrm>
            <a:prstGeom prst="straightConnector1">
              <a:avLst/>
            </a:prstGeom>
            <a:ln w="825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FC9AC8-337B-A2AB-BFF9-58A8C7EECBB1}"/>
                </a:ext>
              </a:extLst>
            </p:cNvPr>
            <p:cNvSpPr txBox="1"/>
            <p:nvPr/>
          </p:nvSpPr>
          <p:spPr>
            <a:xfrm>
              <a:off x="640284" y="1563885"/>
              <a:ext cx="2578512" cy="1077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Genetic results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963144-D30E-047E-3319-7054704558F8}"/>
                </a:ext>
              </a:extLst>
            </p:cNvPr>
            <p:cNvSpPr txBox="1"/>
            <p:nvPr/>
          </p:nvSpPr>
          <p:spPr>
            <a:xfrm>
              <a:off x="1281085" y="2976822"/>
              <a:ext cx="2578512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Excel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703062-B474-EE90-B718-D44501649179}"/>
                </a:ext>
              </a:extLst>
            </p:cNvPr>
            <p:cNvSpPr txBox="1"/>
            <p:nvPr/>
          </p:nvSpPr>
          <p:spPr>
            <a:xfrm>
              <a:off x="2048210" y="4098554"/>
              <a:ext cx="2578512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err="1">
                  <a:latin typeface="Lucida Console" panose="020B0609040504020204" pitchFamily="49" charset="0"/>
                  <a:cs typeface="Arial" panose="020B0604020202020204" pitchFamily="34" charset="0"/>
                </a:rPr>
                <a:t>readxl</a:t>
              </a:r>
              <a:endParaRPr lang="en-GB" sz="3200" b="1" dirty="0"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A4A1A2-786D-AF0B-6540-8F62562AB301}"/>
              </a:ext>
            </a:extLst>
          </p:cNvPr>
          <p:cNvGrpSpPr/>
          <p:nvPr/>
        </p:nvGrpSpPr>
        <p:grpSpPr>
          <a:xfrm>
            <a:off x="5148853" y="1546961"/>
            <a:ext cx="2578512" cy="3967946"/>
            <a:chOff x="5148853" y="1546961"/>
            <a:chExt cx="2578512" cy="396794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443F66-8B53-A2F7-9791-0F085ED4D0E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6438109" y="2624179"/>
              <a:ext cx="0" cy="2890728"/>
            </a:xfrm>
            <a:prstGeom prst="straightConnector1">
              <a:avLst/>
            </a:prstGeom>
            <a:ln w="825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A7AAA4-8BDE-AE5C-486C-AD77F94B6289}"/>
                </a:ext>
              </a:extLst>
            </p:cNvPr>
            <p:cNvSpPr txBox="1"/>
            <p:nvPr/>
          </p:nvSpPr>
          <p:spPr>
            <a:xfrm>
              <a:off x="5148853" y="1546961"/>
              <a:ext cx="2578512" cy="1077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Lab database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A5AC4-4DF1-6398-06D6-F244A0D1F9D8}"/>
                </a:ext>
              </a:extLst>
            </p:cNvPr>
            <p:cNvSpPr txBox="1"/>
            <p:nvPr/>
          </p:nvSpPr>
          <p:spPr>
            <a:xfrm>
              <a:off x="5148853" y="2962350"/>
              <a:ext cx="2578512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7CEAE2-926E-7BDB-D590-EBAF990E35B4}"/>
                </a:ext>
              </a:extLst>
            </p:cNvPr>
            <p:cNvSpPr txBox="1"/>
            <p:nvPr/>
          </p:nvSpPr>
          <p:spPr>
            <a:xfrm>
              <a:off x="5148853" y="3705455"/>
              <a:ext cx="2578512" cy="1077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err="1">
                  <a:latin typeface="Lucida Console" panose="020B0609040504020204" pitchFamily="49" charset="0"/>
                  <a:cs typeface="Arial" panose="020B0604020202020204" pitchFamily="34" charset="0"/>
                </a:rPr>
                <a:t>dbplyr</a:t>
              </a:r>
              <a:endParaRPr lang="en-GB" sz="3200" b="1" dirty="0"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ctr"/>
              <a:r>
                <a:rPr lang="en-GB" sz="3200" b="1" dirty="0" err="1">
                  <a:latin typeface="Lucida Console" panose="020B0609040504020204" pitchFamily="49" charset="0"/>
                  <a:cs typeface="Arial" panose="020B0604020202020204" pitchFamily="34" charset="0"/>
                </a:rPr>
                <a:t>odbc</a:t>
              </a:r>
              <a:endParaRPr lang="en-GB" sz="3200" b="1" dirty="0"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F8585F-B197-0A56-B9E3-DDE231F5E4F3}"/>
              </a:ext>
            </a:extLst>
          </p:cNvPr>
          <p:cNvSpPr txBox="1"/>
          <p:nvPr/>
        </p:nvSpPr>
        <p:spPr>
          <a:xfrm>
            <a:off x="315985" y="265875"/>
            <a:ext cx="11560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need to collate lots of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D0576-C85F-FFF1-DFD1-9CBD544E5CD2}"/>
              </a:ext>
            </a:extLst>
          </p:cNvPr>
          <p:cNvSpPr txBox="1"/>
          <p:nvPr/>
        </p:nvSpPr>
        <p:spPr>
          <a:xfrm>
            <a:off x="5148853" y="5514907"/>
            <a:ext cx="2578512" cy="107721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Lucida Console" panose="020B0609040504020204" pitchFamily="49" charset="0"/>
                <a:cs typeface="Arial" panose="020B0604020202020204" pitchFamily="34" charset="0"/>
              </a:rPr>
              <a:t>ggplot2</a:t>
            </a:r>
          </a:p>
          <a:p>
            <a:pPr algn="ctr"/>
            <a:r>
              <a:rPr lang="en-GB" sz="3200" b="1" dirty="0" err="1">
                <a:latin typeface="Lucida Console" panose="020B0609040504020204" pitchFamily="49" charset="0"/>
                <a:cs typeface="Arial" panose="020B0604020202020204" pitchFamily="34" charset="0"/>
              </a:rPr>
              <a:t>dplyr</a:t>
            </a:r>
            <a:endParaRPr lang="en-GB" sz="3200" b="1" dirty="0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6237C0-280D-E33C-19A3-52FD3796108C}"/>
              </a:ext>
            </a:extLst>
          </p:cNvPr>
          <p:cNvGrpSpPr/>
          <p:nvPr/>
        </p:nvGrpSpPr>
        <p:grpSpPr>
          <a:xfrm>
            <a:off x="7457765" y="1546961"/>
            <a:ext cx="3975281" cy="3967946"/>
            <a:chOff x="7457765" y="1546961"/>
            <a:chExt cx="3975281" cy="396794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A68E1F-BD5B-5F7C-FD18-BF0E0B186E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57765" y="2544743"/>
              <a:ext cx="2704126" cy="2970164"/>
            </a:xfrm>
            <a:prstGeom prst="straightConnector1">
              <a:avLst/>
            </a:prstGeom>
            <a:ln w="825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E75349-A4CA-EC23-79A1-3265763CD275}"/>
                </a:ext>
              </a:extLst>
            </p:cNvPr>
            <p:cNvSpPr txBox="1"/>
            <p:nvPr/>
          </p:nvSpPr>
          <p:spPr>
            <a:xfrm>
              <a:off x="8854534" y="1546961"/>
              <a:ext cx="2578512" cy="107721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Other test results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10CB14-C154-91BA-5C37-9CB5875B5B13}"/>
                </a:ext>
              </a:extLst>
            </p:cNvPr>
            <p:cNvSpPr txBox="1"/>
            <p:nvPr/>
          </p:nvSpPr>
          <p:spPr>
            <a:xfrm>
              <a:off x="8665977" y="2976822"/>
              <a:ext cx="2578512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5B57E6-5755-DB88-8C27-CB1B301E490A}"/>
                </a:ext>
              </a:extLst>
            </p:cNvPr>
            <p:cNvSpPr txBox="1"/>
            <p:nvPr/>
          </p:nvSpPr>
          <p:spPr>
            <a:xfrm>
              <a:off x="8249496" y="4098554"/>
              <a:ext cx="2578512" cy="58477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err="1">
                  <a:latin typeface="Lucida Console" panose="020B0609040504020204" pitchFamily="49" charset="0"/>
                  <a:cs typeface="Arial" panose="020B0604020202020204" pitchFamily="34" charset="0"/>
                </a:rPr>
                <a:t>rvest</a:t>
              </a:r>
              <a:endParaRPr lang="en-GB" sz="3200" b="1" dirty="0"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66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5688C2-1473-EF1D-8244-CE8D944A0CA3}"/>
              </a:ext>
            </a:extLst>
          </p:cNvPr>
          <p:cNvSpPr txBox="1"/>
          <p:nvPr/>
        </p:nvSpPr>
        <p:spPr>
          <a:xfrm>
            <a:off x="157992" y="200530"/>
            <a:ext cx="11876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test detects gene changes across cancer types</a:t>
            </a:r>
          </a:p>
        </p:txBody>
      </p:sp>
      <p:pic>
        <p:nvPicPr>
          <p:cNvPr id="8" name="Picture 7" descr="A diagram of a number of different types of food&#10;&#10;Description automatically generated with medium confidence">
            <a:extLst>
              <a:ext uri="{FF2B5EF4-FFF2-40B4-BE49-F238E27FC236}">
                <a16:creationId xmlns:a16="http://schemas.microsoft.com/office/drawing/2014/main" id="{6635B2DE-894E-7808-2AD5-AEBBFB8D3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2" y="1523969"/>
            <a:ext cx="8997714" cy="50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751A80CA-B92C-BFDC-D279-E8FE8FD73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22" y="1523969"/>
            <a:ext cx="5038354" cy="503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494D-0E4E-90AF-A4AC-A2E011F53CA8}"/>
              </a:ext>
            </a:extLst>
          </p:cNvPr>
          <p:cNvSpPr txBox="1"/>
          <p:nvPr/>
        </p:nvSpPr>
        <p:spPr>
          <a:xfrm>
            <a:off x="157992" y="200530"/>
            <a:ext cx="11876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test has a good correlation with a different test</a:t>
            </a:r>
          </a:p>
        </p:txBody>
      </p:sp>
    </p:spTree>
    <p:extLst>
      <p:ext uri="{BB962C8B-B14F-4D97-AF65-F5344CB8AC3E}">
        <p14:creationId xmlns:p14="http://schemas.microsoft.com/office/powerpoint/2010/main" val="38331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238E3-7466-3DC7-8256-7C41886F869C}"/>
              </a:ext>
            </a:extLst>
          </p:cNvPr>
          <p:cNvSpPr txBox="1"/>
          <p:nvPr/>
        </p:nvSpPr>
        <p:spPr>
          <a:xfrm>
            <a:off x="524312" y="590899"/>
            <a:ext cx="1114337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clinical scientist should:</a:t>
            </a:r>
          </a:p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“- gather appropriate information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critically evaluate the information collected”</a:t>
            </a:r>
          </a:p>
          <a:p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logo for a health and care professional council&#10;&#10;Description automatically generated">
            <a:extLst>
              <a:ext uri="{FF2B5EF4-FFF2-40B4-BE49-F238E27FC236}">
                <a16:creationId xmlns:a16="http://schemas.microsoft.com/office/drawing/2014/main" id="{73C3DFAC-88FE-47F8-E983-AF9AC6ECA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28317" r="11658" b="29511"/>
          <a:stretch/>
        </p:blipFill>
        <p:spPr>
          <a:xfrm>
            <a:off x="308011" y="5268216"/>
            <a:ext cx="3513220" cy="12966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D135E11-98FF-31CB-3A5F-7B6BC479572A}"/>
              </a:ext>
            </a:extLst>
          </p:cNvPr>
          <p:cNvGrpSpPr/>
          <p:nvPr/>
        </p:nvGrpSpPr>
        <p:grpSpPr>
          <a:xfrm>
            <a:off x="7001958" y="4156772"/>
            <a:ext cx="3731516" cy="2701228"/>
            <a:chOff x="7001958" y="4156772"/>
            <a:chExt cx="3731516" cy="27012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8D7080-2CEC-7ED0-DD49-22246F791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7" r="25873"/>
            <a:stretch/>
          </p:blipFill>
          <p:spPr>
            <a:xfrm>
              <a:off x="8296276" y="4156772"/>
              <a:ext cx="2437198" cy="2701228"/>
            </a:xfrm>
            <a:prstGeom prst="rect">
              <a:avLst/>
            </a:prstGeom>
          </p:spPr>
        </p:pic>
        <p:sp>
          <p:nvSpPr>
            <p:cNvPr id="2" name="Arc 1">
              <a:extLst>
                <a:ext uri="{FF2B5EF4-FFF2-40B4-BE49-F238E27FC236}">
                  <a16:creationId xmlns:a16="http://schemas.microsoft.com/office/drawing/2014/main" id="{0BBD4079-AB14-3F20-A93F-F622EA676108}"/>
                </a:ext>
              </a:extLst>
            </p:cNvPr>
            <p:cNvSpPr/>
            <p:nvPr/>
          </p:nvSpPr>
          <p:spPr>
            <a:xfrm rot="6711795" flipV="1">
              <a:off x="7637660" y="3882785"/>
              <a:ext cx="484068" cy="1755472"/>
            </a:xfrm>
            <a:prstGeom prst="arc">
              <a:avLst>
                <a:gd name="adj1" fmla="val 16903453"/>
                <a:gd name="adj2" fmla="val 4108184"/>
              </a:avLst>
            </a:prstGeom>
            <a:ln w="825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5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440</Words>
  <Application>Microsoft Office PowerPoint</Application>
  <PresentationFormat>Widescreen</PresentationFormat>
  <Paragraphs>116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Shaw</dc:creator>
  <cp:lastModifiedBy>Shaw Joseph (R0A) MFT</cp:lastModifiedBy>
  <cp:revision>202</cp:revision>
  <dcterms:created xsi:type="dcterms:W3CDTF">2022-07-07T14:32:35Z</dcterms:created>
  <dcterms:modified xsi:type="dcterms:W3CDTF">2024-11-19T09:22:56Z</dcterms:modified>
</cp:coreProperties>
</file>