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comments/modernComment_7FE4E5F6_47B7BF8C.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modernComment_7FE4E5E6_B020928C.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7FE4E5E4_957741EC.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1923" r:id="rId5"/>
    <p:sldId id="2145707484" r:id="rId6"/>
    <p:sldId id="1946" r:id="rId7"/>
    <p:sldId id="2145707510" r:id="rId8"/>
    <p:sldId id="2145707512" r:id="rId9"/>
    <p:sldId id="2145707490" r:id="rId10"/>
    <p:sldId id="2145707511" r:id="rId11"/>
    <p:sldId id="2145707513" r:id="rId12"/>
    <p:sldId id="2145707494" r:id="rId13"/>
    <p:sldId id="2145707516" r:id="rId14"/>
    <p:sldId id="2145707514" r:id="rId15"/>
    <p:sldId id="2145707517" r:id="rId16"/>
    <p:sldId id="2145707522" r:id="rId17"/>
    <p:sldId id="2145707519" r:id="rId18"/>
    <p:sldId id="2145707492" r:id="rId19"/>
    <p:sldId id="2145707520" r:id="rId20"/>
    <p:sldId id="2145707507" r:id="rId21"/>
    <p:sldId id="2145707313" r:id="rId22"/>
    <p:sldId id="2145707506" r:id="rId23"/>
    <p:sldId id="2145707525" r:id="rId24"/>
    <p:sldId id="2145707523" r:id="rId25"/>
    <p:sldId id="214570752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9E8A70C-2532-AF2D-45BF-26274157302D}" name="MODARRES, Hadi (NHS ENGLAND - X24)" initials="HM" userId="S::hadi.modarres@nhs.net::0e48bc61-1abf-4f82-8a60-0fbe5114b260" providerId="AD"/>
  <p188:author id="{96AC4B0F-621E-0A89-DC3C-0241C769C4C6}" name="BALASUBRAMANIAN, Divya (NHS ENGLAND - X24)" initials="DB" userId="S::divya.balasubramanian2@nhs.net::d9010232-861d-4e37-81b8-eb099cfe7375" providerId="AD"/>
  <p188:author id="{CB0C0F4F-1501-7CCE-2292-47D0B1C8D8F0}" name="KYNOCH, Scarlett (NHS ENGLAND - X26)" initials="" userId="S::scarlett.kynoch1@nhs.net::2e10a745-ba30-44bb-81cb-9ea41349896a" providerId="AD"/>
  <p188:author id="{EE159BAD-2F7A-B406-8270-61B90E677CED}" name="THANDI, Gursimran (NHS ENGLAND - X24)" initials="TX" userId="S::gursimran.thandi@nhs.net::72634567-c5bc-481b-acee-019972c4af04" providerId="AD"/>
  <p188:author id="{7A6B4ABC-A290-1CC9-2787-DCE3669D3B45}" name="Chaplin, Rupert" initials="CR" userId="Chaplin, Rupert"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2625E"/>
    <a:srgbClr val="CB98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EC581F-5728-0746-B871-AF1BC6C7A547}" v="179" dt="2024-10-25T15:37:57.7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15"/>
    <p:restoredTop sz="70337"/>
  </p:normalViewPr>
  <p:slideViewPr>
    <p:cSldViewPr snapToGrid="0">
      <p:cViewPr varScale="1">
        <p:scale>
          <a:sx n="108" d="100"/>
          <a:sy n="108" d="100"/>
        </p:scale>
        <p:origin x="29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omments/modernComment_7FE4E5E4_957741EC.xml><?xml version="1.0" encoding="utf-8"?>
<p188:cmLst xmlns:a="http://schemas.openxmlformats.org/drawingml/2006/main" xmlns:r="http://schemas.openxmlformats.org/officeDocument/2006/relationships" xmlns:p188="http://schemas.microsoft.com/office/powerpoint/2018/8/main">
  <p188:cm id="{62623861-DC7A-4E55-946B-5D899044B760}" authorId="{99E8A70C-2532-AF2D-45BF-26274157302D}" status="resolved" created="2024-07-05T09:54:20.677">
    <ac:txMkLst xmlns:ac="http://schemas.microsoft.com/office/drawing/2013/main/command">
      <pc:docMk xmlns:pc="http://schemas.microsoft.com/office/powerpoint/2013/main/command"/>
      <pc:sldMk xmlns:pc="http://schemas.microsoft.com/office/powerpoint/2013/main/command" cId="2507620844" sldId="2145707492"/>
      <ac:graphicFrameMk id="5" creationId="{1F9C41B1-066B-AEA6-B183-152DF403676C}"/>
      <ac:tblMk/>
      <ac:tcMk rowId="539813347" colId="3644754810"/>
      <ac:txMk cp="0" len="11">
        <ac:context len="12" hash="2231444581"/>
      </ac:txMk>
    </ac:txMkLst>
    <p188:pos x="1831772" y="654818"/>
    <p188:replyLst>
      <p188:reply id="{DD0BFF2E-F2AE-4775-BF6C-82FA36774D38}" authorId="{99E8A70C-2532-AF2D-45BF-26274157302D}" created="2024-07-08T09:38:07.202">
        <p188:txBody>
          <a:bodyPr/>
          <a:lstStyle/>
          <a:p>
            <a:r>
              <a:rPr lang="en-GB"/>
              <a:t>Done and results updated</a:t>
            </a:r>
          </a:p>
        </p188:txBody>
      </p188:reply>
    </p188:replyLst>
    <p188:txBody>
      <a:bodyPr/>
      <a:lstStyle/>
      <a:p>
        <a:r>
          <a:rPr lang="en-GB"/>
          <a:t>We should re-run this for the same age group</a:t>
        </a:r>
      </a:p>
    </p188:txBody>
  </p188:cm>
  <p188:cm id="{C1CD7124-E65B-47E5-BE26-F17F9F8EA838}" authorId="{99E8A70C-2532-AF2D-45BF-26274157302D}" status="resolved" created="2024-07-05T10:10:38.114">
    <ac:txMkLst xmlns:ac="http://schemas.microsoft.com/office/drawing/2013/main/command">
      <pc:docMk xmlns:pc="http://schemas.microsoft.com/office/powerpoint/2013/main/command"/>
      <pc:sldMk xmlns:pc="http://schemas.microsoft.com/office/powerpoint/2013/main/command" cId="2507620844" sldId="2145707492"/>
      <ac:graphicFrameMk id="5" creationId="{1F9C41B1-066B-AEA6-B183-152DF403676C}"/>
      <ac:tblMk/>
      <ac:tcMk rowId="2049881127" colId="3644754810"/>
      <ac:txMk cp="0" len="7">
        <ac:context len="8" hash="1276710171"/>
      </ac:txMk>
    </ac:txMkLst>
    <p188:pos x="1273507" y="1030203"/>
    <p188:txBody>
      <a:bodyPr/>
      <a:lstStyle/>
      <a:p>
        <a:r>
          <a:rPr lang="en-GB"/>
          <a:t>Next set of results to focus on Bladder cancer</a:t>
        </a:r>
      </a:p>
    </p188:txBody>
  </p188:cm>
  <p188:cm id="{BC7C1FE0-1CFC-9B48-90E8-206FECABE997}" authorId="{7A6B4ABC-A290-1CC9-2787-DCE3669D3B45}" status="resolved" created="2024-07-05T13:20:13.086">
    <pc:sldMkLst xmlns:pc="http://schemas.microsoft.com/office/powerpoint/2013/main/command">
      <pc:docMk/>
      <pc:sldMk cId="2507620844" sldId="2145707492"/>
    </pc:sldMkLst>
    <p188:txBody>
      <a:bodyPr/>
      <a:lstStyle/>
      <a:p>
        <a:r>
          <a:rPr lang="en-GB"/>
          <a:t>Again use the cancer type icons?</a:t>
        </a:r>
      </a:p>
    </p188:txBody>
    <p188:extLst>
      <p:ext xmlns:p="http://schemas.openxmlformats.org/presentationml/2006/main" uri="{57CB4572-C831-44C2-8A1C-0ADB6CCDFE69}">
        <p223:reactions xmlns:p223="http://schemas.microsoft.com/office/powerpoint/2022/03/main">
          <p223:rxn type="👍">
            <p223:instance time="2024-07-05T15:34:12.522" authorId="{99E8A70C-2532-AF2D-45BF-26274157302D}"/>
          </p223:rxn>
        </p223:reactions>
      </p:ext>
    </p188:extLst>
  </p188:cm>
  <p188:cm id="{54FF9A58-1950-4209-A98F-DB6AED93CEE8}" authorId="{99E8A70C-2532-AF2D-45BF-26274157302D}" status="resolved" created="2024-07-08T11:01:28.704">
    <pc:sldMkLst xmlns:pc="http://schemas.microsoft.com/office/powerpoint/2013/main/command">
      <pc:docMk/>
      <pc:sldMk cId="2507620844" sldId="2145707492"/>
    </pc:sldMkLst>
    <p188:txBody>
      <a:bodyPr/>
      <a:lstStyle/>
      <a:p>
        <a:r>
          <a:rPr lang="en-GB"/>
          <a:t>Oesophageal to be added - pipeline is running</a:t>
        </a:r>
      </a:p>
    </p188:txBody>
  </p188:cm>
</p188:cmLst>
</file>

<file path=ppt/comments/modernComment_7FE4E5E6_B020928C.xml><?xml version="1.0" encoding="utf-8"?>
<p188:cmLst xmlns:a="http://schemas.openxmlformats.org/drawingml/2006/main" xmlns:r="http://schemas.openxmlformats.org/officeDocument/2006/relationships" xmlns:p188="http://schemas.microsoft.com/office/powerpoint/2018/8/main">
  <p188:cm id="{B2DDE2C6-0A92-4864-996C-8EFBD5AE6073}" authorId="{99E8A70C-2532-AF2D-45BF-26274157302D}" status="resolved" created="2024-07-05T10:10:12.051">
    <pc:sldMkLst xmlns:pc="http://schemas.microsoft.com/office/powerpoint/2013/main/command">
      <pc:docMk/>
      <pc:sldMk cId="2954924684" sldId="2145707494"/>
    </pc:sldMkLst>
    <p188:replyLst>
      <p188:reply id="{FD112488-69F5-BE44-9F1B-6EBCFCE73CE8}" authorId="{7A6B4ABC-A290-1CC9-2787-DCE3669D3B45}" created="2024-07-05T12:30:16.968">
        <p188:txBody>
          <a:bodyPr/>
          <a:lstStyle/>
          <a:p>
            <a:r>
              <a:rPr lang="en-GB"/>
              <a:t>I like this flow.  Let’s have a separate ‘evaluation’ box though to be clear test data doesn’t contribute to training?</a:t>
            </a:r>
          </a:p>
        </p188:txBody>
      </p188:reply>
      <p188:reply id="{772E0D79-6B37-4934-8A91-4E8E05EC7D22}" authorId="{99E8A70C-2532-AF2D-45BF-26274157302D}" created="2024-07-05T14:28:58.914">
        <p188:txBody>
          <a:bodyPr/>
          <a:lstStyle/>
          <a:p>
            <a:r>
              <a:rPr lang="en-GB"/>
              <a:t>Thanks, 'model evaluation' box added with input from the ML model and the test data</a:t>
            </a:r>
          </a:p>
        </p188:txBody>
      </p188:reply>
    </p188:replyLst>
    <p188:txBody>
      <a:bodyPr/>
      <a:lstStyle/>
      <a:p>
        <a:r>
          <a:rPr lang="en-GB"/>
          <a:t>Potential slide to describe split of data</a:t>
        </a:r>
      </a:p>
    </p188:txBody>
  </p188:cm>
</p188:cmLst>
</file>

<file path=ppt/comments/modernComment_7FE4E5F6_47B7BF8C.xml><?xml version="1.0" encoding="utf-8"?>
<p188:cmLst xmlns:a="http://schemas.openxmlformats.org/drawingml/2006/main" xmlns:r="http://schemas.openxmlformats.org/officeDocument/2006/relationships" xmlns:p188="http://schemas.microsoft.com/office/powerpoint/2018/8/main">
  <p188:cm id="{C5765229-DA31-FA49-B692-BF5DF6F911D3}" authorId="{7A6B4ABC-A290-1CC9-2787-DCE3669D3B45}" status="resolved" created="2024-07-05T13:15:43.319">
    <ac:deMkLst xmlns:ac="http://schemas.microsoft.com/office/drawing/2013/main/command">
      <pc:docMk xmlns:pc="http://schemas.microsoft.com/office/powerpoint/2013/main/command"/>
      <pc:sldMk xmlns:pc="http://schemas.microsoft.com/office/powerpoint/2013/main/command" cId="1203224460" sldId="2145707510"/>
      <ac:spMk id="5" creationId="{A695F413-8C5D-3953-26BF-4660ADF90533}"/>
    </ac:deMkLst>
    <p188:replyLst>
      <p188:reply id="{3E16EBED-4171-4EFE-8F7A-671741271244}" authorId="{99E8A70C-2532-AF2D-45BF-26274157302D}" created="2024-07-05T14:25:31.010">
        <p188:txBody>
          <a:bodyPr/>
          <a:lstStyle/>
          <a:p>
            <a:r>
              <a:rPr lang="en-GB"/>
              <a:t>Thanks, added</a:t>
            </a:r>
          </a:p>
        </p188:txBody>
      </p188:reply>
    </p188:replyLst>
    <p188:txBody>
      <a:bodyPr/>
      <a:lstStyle/>
      <a:p>
        <a:r>
          <a:rPr lang="en-GB"/>
          <a:t>Add a label somewhere that Foundry data is pseudonymised.</a:t>
        </a:r>
      </a:p>
    </p188:txBody>
  </p188:cm>
</p188:cmLst>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 Id="rId5" Type="http://schemas.openxmlformats.org/officeDocument/2006/relationships/image" Target="../media/image23.png"/><Relationship Id="rId4" Type="http://schemas.openxmlformats.org/officeDocument/2006/relationships/image" Target="../media/image22.pn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 Id="rId4"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53734F-E73D-40AE-8B80-B9411789B772}" type="doc">
      <dgm:prSet loTypeId="urn:microsoft.com/office/officeart/2005/8/layout/vList3" loCatId="list" qsTypeId="urn:microsoft.com/office/officeart/2005/8/quickstyle/simple1" qsCatId="simple" csTypeId="urn:microsoft.com/office/officeart/2005/8/colors/colorful3" csCatId="colorful" phldr="1"/>
      <dgm:spPr/>
    </dgm:pt>
    <dgm:pt modelId="{336557BE-F461-45A3-8BE9-33CB3B23F789}">
      <dgm:prSet phldrT="[Text]"/>
      <dgm:spPr/>
      <dgm:t>
        <a:bodyPr/>
        <a:lstStyle/>
        <a:p>
          <a:r>
            <a:rPr lang="en-GB"/>
            <a:t>Head and neck</a:t>
          </a:r>
        </a:p>
      </dgm:t>
    </dgm:pt>
    <dgm:pt modelId="{0AB90245-4E09-42DA-A5FC-63EFD42675BE}" type="parTrans" cxnId="{AFA3766D-2D18-452F-9663-EFB638CF6CA9}">
      <dgm:prSet/>
      <dgm:spPr/>
      <dgm:t>
        <a:bodyPr/>
        <a:lstStyle/>
        <a:p>
          <a:endParaRPr lang="en-GB"/>
        </a:p>
      </dgm:t>
    </dgm:pt>
    <dgm:pt modelId="{82B91A64-7152-4105-9447-C0C47A69864E}" type="sibTrans" cxnId="{AFA3766D-2D18-452F-9663-EFB638CF6CA9}">
      <dgm:prSet/>
      <dgm:spPr/>
      <dgm:t>
        <a:bodyPr/>
        <a:lstStyle/>
        <a:p>
          <a:endParaRPr lang="en-GB"/>
        </a:p>
      </dgm:t>
    </dgm:pt>
    <dgm:pt modelId="{7FD5832A-7609-4638-A939-D82F941F731D}">
      <dgm:prSet phldrT="[Text]"/>
      <dgm:spPr/>
      <dgm:t>
        <a:bodyPr/>
        <a:lstStyle/>
        <a:p>
          <a:r>
            <a:rPr lang="en-GB"/>
            <a:t>Bladder</a:t>
          </a:r>
        </a:p>
      </dgm:t>
    </dgm:pt>
    <dgm:pt modelId="{9F487386-D66C-4B77-9A14-E72DC8486480}" type="parTrans" cxnId="{1B72E646-EF92-411F-B836-25D3C071A72B}">
      <dgm:prSet/>
      <dgm:spPr/>
      <dgm:t>
        <a:bodyPr/>
        <a:lstStyle/>
        <a:p>
          <a:endParaRPr lang="en-GB"/>
        </a:p>
      </dgm:t>
    </dgm:pt>
    <dgm:pt modelId="{6B1498C5-27D0-413A-87DF-C1FD674C4476}" type="sibTrans" cxnId="{1B72E646-EF92-411F-B836-25D3C071A72B}">
      <dgm:prSet/>
      <dgm:spPr/>
      <dgm:t>
        <a:bodyPr/>
        <a:lstStyle/>
        <a:p>
          <a:endParaRPr lang="en-GB"/>
        </a:p>
      </dgm:t>
    </dgm:pt>
    <dgm:pt modelId="{2E3AA4FB-503A-4FFB-AC1E-9BC5B2964ADB}">
      <dgm:prSet phldrT="[Text]"/>
      <dgm:spPr/>
      <dgm:t>
        <a:bodyPr/>
        <a:lstStyle/>
        <a:p>
          <a:r>
            <a:rPr lang="en-GB"/>
            <a:t>Lymphoma</a:t>
          </a:r>
        </a:p>
      </dgm:t>
    </dgm:pt>
    <dgm:pt modelId="{E0238F41-F5E5-4861-B60A-1EA15C5C0DBA}" type="parTrans" cxnId="{94A40877-9EEE-458C-A8A8-972863D9E1B1}">
      <dgm:prSet/>
      <dgm:spPr/>
      <dgm:t>
        <a:bodyPr/>
        <a:lstStyle/>
        <a:p>
          <a:endParaRPr lang="en-GB"/>
        </a:p>
      </dgm:t>
    </dgm:pt>
    <dgm:pt modelId="{D319BDCB-C068-446B-84C2-79E7FA798CC3}" type="sibTrans" cxnId="{94A40877-9EEE-458C-A8A8-972863D9E1B1}">
      <dgm:prSet/>
      <dgm:spPr/>
      <dgm:t>
        <a:bodyPr/>
        <a:lstStyle/>
        <a:p>
          <a:endParaRPr lang="en-GB"/>
        </a:p>
      </dgm:t>
    </dgm:pt>
    <dgm:pt modelId="{78C48030-A983-4A38-BC96-6B91C18016AB}">
      <dgm:prSet phldrT="[Text]"/>
      <dgm:spPr/>
      <dgm:t>
        <a:bodyPr/>
        <a:lstStyle/>
        <a:p>
          <a:r>
            <a:rPr lang="en-GB"/>
            <a:t>Stomach</a:t>
          </a:r>
        </a:p>
      </dgm:t>
    </dgm:pt>
    <dgm:pt modelId="{9C1905ED-F8ED-4C01-AB3D-6D7CD6C34252}" type="parTrans" cxnId="{0B2E8861-8393-4280-9149-E8D8471F400C}">
      <dgm:prSet/>
      <dgm:spPr/>
      <dgm:t>
        <a:bodyPr/>
        <a:lstStyle/>
        <a:p>
          <a:endParaRPr lang="en-GB"/>
        </a:p>
      </dgm:t>
    </dgm:pt>
    <dgm:pt modelId="{3E610505-85FB-4650-B52C-96513D237D56}" type="sibTrans" cxnId="{0B2E8861-8393-4280-9149-E8D8471F400C}">
      <dgm:prSet/>
      <dgm:spPr/>
      <dgm:t>
        <a:bodyPr/>
        <a:lstStyle/>
        <a:p>
          <a:endParaRPr lang="en-GB"/>
        </a:p>
      </dgm:t>
    </dgm:pt>
    <dgm:pt modelId="{CA058BB0-80BC-425C-90AA-203083C20536}">
      <dgm:prSet phldrT="[Text]"/>
      <dgm:spPr/>
      <dgm:t>
        <a:bodyPr/>
        <a:lstStyle/>
        <a:p>
          <a:r>
            <a:rPr lang="en-GB"/>
            <a:t>Pancreatic</a:t>
          </a:r>
        </a:p>
      </dgm:t>
    </dgm:pt>
    <dgm:pt modelId="{63FE7C14-0EF9-4B76-9235-C0A3CB634F42}" type="parTrans" cxnId="{E91FE9CB-E679-4D1B-93C1-7168DBCDD5FD}">
      <dgm:prSet/>
      <dgm:spPr/>
      <dgm:t>
        <a:bodyPr/>
        <a:lstStyle/>
        <a:p>
          <a:endParaRPr lang="en-GB"/>
        </a:p>
      </dgm:t>
    </dgm:pt>
    <dgm:pt modelId="{65498BE9-F573-46AB-B7F3-CDB5AF072ED8}" type="sibTrans" cxnId="{E91FE9CB-E679-4D1B-93C1-7168DBCDD5FD}">
      <dgm:prSet/>
      <dgm:spPr/>
      <dgm:t>
        <a:bodyPr/>
        <a:lstStyle/>
        <a:p>
          <a:endParaRPr lang="en-GB"/>
        </a:p>
      </dgm:t>
    </dgm:pt>
    <dgm:pt modelId="{DF4E8241-99DD-42EB-A543-3A6C94B58444}" type="pres">
      <dgm:prSet presAssocID="{5C53734F-E73D-40AE-8B80-B9411789B772}" presName="linearFlow" presStyleCnt="0">
        <dgm:presLayoutVars>
          <dgm:dir/>
          <dgm:resizeHandles val="exact"/>
        </dgm:presLayoutVars>
      </dgm:prSet>
      <dgm:spPr/>
    </dgm:pt>
    <dgm:pt modelId="{46A6032D-BCA1-4E32-81D0-ACF66424B795}" type="pres">
      <dgm:prSet presAssocID="{336557BE-F461-45A3-8BE9-33CB3B23F789}" presName="composite" presStyleCnt="0"/>
      <dgm:spPr/>
    </dgm:pt>
    <dgm:pt modelId="{A874A691-4DEB-4DD4-B054-251F04C4DD69}" type="pres">
      <dgm:prSet presAssocID="{336557BE-F461-45A3-8BE9-33CB3B23F789}" presName="imgShp"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2E0E1524-DE1B-4FEA-94F0-DFC05D13308C}" type="pres">
      <dgm:prSet presAssocID="{336557BE-F461-45A3-8BE9-33CB3B23F789}" presName="txShp" presStyleLbl="node1" presStyleIdx="0" presStyleCnt="5">
        <dgm:presLayoutVars>
          <dgm:bulletEnabled val="1"/>
        </dgm:presLayoutVars>
      </dgm:prSet>
      <dgm:spPr/>
    </dgm:pt>
    <dgm:pt modelId="{B907A1E4-D02B-49E4-86CB-B71A6664B077}" type="pres">
      <dgm:prSet presAssocID="{82B91A64-7152-4105-9447-C0C47A69864E}" presName="spacing" presStyleCnt="0"/>
      <dgm:spPr/>
    </dgm:pt>
    <dgm:pt modelId="{C8E5A89D-F972-4D9E-8D92-DB1C902B80B0}" type="pres">
      <dgm:prSet presAssocID="{7FD5832A-7609-4638-A939-D82F941F731D}" presName="composite" presStyleCnt="0"/>
      <dgm:spPr/>
    </dgm:pt>
    <dgm:pt modelId="{50F047A1-A447-49F9-A76F-C9F80C3F7CA7}" type="pres">
      <dgm:prSet presAssocID="{7FD5832A-7609-4638-A939-D82F941F731D}" presName="imgShp" presStyleLbl="fgImgPlac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FEE21A0F-DEFE-40B5-B2F0-B94B233C3E19}" type="pres">
      <dgm:prSet presAssocID="{7FD5832A-7609-4638-A939-D82F941F731D}" presName="txShp" presStyleLbl="node1" presStyleIdx="1" presStyleCnt="5">
        <dgm:presLayoutVars>
          <dgm:bulletEnabled val="1"/>
        </dgm:presLayoutVars>
      </dgm:prSet>
      <dgm:spPr/>
    </dgm:pt>
    <dgm:pt modelId="{9760E564-A086-4A7F-BEBD-CCB4D9CE1959}" type="pres">
      <dgm:prSet presAssocID="{6B1498C5-27D0-413A-87DF-C1FD674C4476}" presName="spacing" presStyleCnt="0"/>
      <dgm:spPr/>
    </dgm:pt>
    <dgm:pt modelId="{26F0C35B-9D9B-4CAD-91A3-5AD5AB28C54C}" type="pres">
      <dgm:prSet presAssocID="{2E3AA4FB-503A-4FFB-AC1E-9BC5B2964ADB}" presName="composite" presStyleCnt="0"/>
      <dgm:spPr/>
    </dgm:pt>
    <dgm:pt modelId="{33C9F7E6-410F-4106-A191-53C50BC0928A}" type="pres">
      <dgm:prSet presAssocID="{2E3AA4FB-503A-4FFB-AC1E-9BC5B2964ADB}" presName="imgShp"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B5754741-483C-4408-BDF1-8A22B8F521BA}" type="pres">
      <dgm:prSet presAssocID="{2E3AA4FB-503A-4FFB-AC1E-9BC5B2964ADB}" presName="txShp" presStyleLbl="node1" presStyleIdx="2" presStyleCnt="5">
        <dgm:presLayoutVars>
          <dgm:bulletEnabled val="1"/>
        </dgm:presLayoutVars>
      </dgm:prSet>
      <dgm:spPr/>
    </dgm:pt>
    <dgm:pt modelId="{ECFC97A8-F28E-43CD-AE3F-705B57F4BC55}" type="pres">
      <dgm:prSet presAssocID="{D319BDCB-C068-446B-84C2-79E7FA798CC3}" presName="spacing" presStyleCnt="0"/>
      <dgm:spPr/>
    </dgm:pt>
    <dgm:pt modelId="{C3B1A105-228F-47C7-BB06-92C7E147468F}" type="pres">
      <dgm:prSet presAssocID="{78C48030-A983-4A38-BC96-6B91C18016AB}" presName="composite" presStyleCnt="0"/>
      <dgm:spPr/>
    </dgm:pt>
    <dgm:pt modelId="{FEA5165C-56D1-48A4-8B8B-F5DACE5BD17B}" type="pres">
      <dgm:prSet presAssocID="{78C48030-A983-4A38-BC96-6B91C18016AB}" presName="imgShp"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907916D6-F1D1-41E7-A607-C44C7A460E9D}" type="pres">
      <dgm:prSet presAssocID="{78C48030-A983-4A38-BC96-6B91C18016AB}" presName="txShp" presStyleLbl="node1" presStyleIdx="3" presStyleCnt="5">
        <dgm:presLayoutVars>
          <dgm:bulletEnabled val="1"/>
        </dgm:presLayoutVars>
      </dgm:prSet>
      <dgm:spPr/>
    </dgm:pt>
    <dgm:pt modelId="{B4711555-6B5E-4F30-9571-65E661AE3F67}" type="pres">
      <dgm:prSet presAssocID="{3E610505-85FB-4650-B52C-96513D237D56}" presName="spacing" presStyleCnt="0"/>
      <dgm:spPr/>
    </dgm:pt>
    <dgm:pt modelId="{20FC2510-13D6-457C-8141-50486F198CBB}" type="pres">
      <dgm:prSet presAssocID="{CA058BB0-80BC-425C-90AA-203083C20536}" presName="composite" presStyleCnt="0"/>
      <dgm:spPr/>
    </dgm:pt>
    <dgm:pt modelId="{4374621C-3A61-4032-997E-2B5BB595FF12}" type="pres">
      <dgm:prSet presAssocID="{CA058BB0-80BC-425C-90AA-203083C20536}" presName="imgShp"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D004EB98-84AC-40F9-BBDF-3F0B18754701}" type="pres">
      <dgm:prSet presAssocID="{CA058BB0-80BC-425C-90AA-203083C20536}" presName="txShp" presStyleLbl="node1" presStyleIdx="4" presStyleCnt="5">
        <dgm:presLayoutVars>
          <dgm:bulletEnabled val="1"/>
        </dgm:presLayoutVars>
      </dgm:prSet>
      <dgm:spPr/>
    </dgm:pt>
  </dgm:ptLst>
  <dgm:cxnLst>
    <dgm:cxn modelId="{27842218-A3A9-460A-8057-908CE70E3B02}" type="presOf" srcId="{78C48030-A983-4A38-BC96-6B91C18016AB}" destId="{907916D6-F1D1-41E7-A607-C44C7A460E9D}" srcOrd="0" destOrd="0" presId="urn:microsoft.com/office/officeart/2005/8/layout/vList3"/>
    <dgm:cxn modelId="{8EE83818-9821-4B90-844A-9D8FEA046D2F}" type="presOf" srcId="{7FD5832A-7609-4638-A939-D82F941F731D}" destId="{FEE21A0F-DEFE-40B5-B2F0-B94B233C3E19}" srcOrd="0" destOrd="0" presId="urn:microsoft.com/office/officeart/2005/8/layout/vList3"/>
    <dgm:cxn modelId="{1B72E646-EF92-411F-B836-25D3C071A72B}" srcId="{5C53734F-E73D-40AE-8B80-B9411789B772}" destId="{7FD5832A-7609-4638-A939-D82F941F731D}" srcOrd="1" destOrd="0" parTransId="{9F487386-D66C-4B77-9A14-E72DC8486480}" sibTransId="{6B1498C5-27D0-413A-87DF-C1FD674C4476}"/>
    <dgm:cxn modelId="{8613DD5A-8E60-462D-A210-9F46B0605CDE}" type="presOf" srcId="{CA058BB0-80BC-425C-90AA-203083C20536}" destId="{D004EB98-84AC-40F9-BBDF-3F0B18754701}" srcOrd="0" destOrd="0" presId="urn:microsoft.com/office/officeart/2005/8/layout/vList3"/>
    <dgm:cxn modelId="{0B2E8861-8393-4280-9149-E8D8471F400C}" srcId="{5C53734F-E73D-40AE-8B80-B9411789B772}" destId="{78C48030-A983-4A38-BC96-6B91C18016AB}" srcOrd="3" destOrd="0" parTransId="{9C1905ED-F8ED-4C01-AB3D-6D7CD6C34252}" sibTransId="{3E610505-85FB-4650-B52C-96513D237D56}"/>
    <dgm:cxn modelId="{AFA3766D-2D18-452F-9663-EFB638CF6CA9}" srcId="{5C53734F-E73D-40AE-8B80-B9411789B772}" destId="{336557BE-F461-45A3-8BE9-33CB3B23F789}" srcOrd="0" destOrd="0" parTransId="{0AB90245-4E09-42DA-A5FC-63EFD42675BE}" sibTransId="{82B91A64-7152-4105-9447-C0C47A69864E}"/>
    <dgm:cxn modelId="{0298E276-9485-4FF6-98C5-40E148CCC11D}" type="presOf" srcId="{2E3AA4FB-503A-4FFB-AC1E-9BC5B2964ADB}" destId="{B5754741-483C-4408-BDF1-8A22B8F521BA}" srcOrd="0" destOrd="0" presId="urn:microsoft.com/office/officeart/2005/8/layout/vList3"/>
    <dgm:cxn modelId="{94A40877-9EEE-458C-A8A8-972863D9E1B1}" srcId="{5C53734F-E73D-40AE-8B80-B9411789B772}" destId="{2E3AA4FB-503A-4FFB-AC1E-9BC5B2964ADB}" srcOrd="2" destOrd="0" parTransId="{E0238F41-F5E5-4861-B60A-1EA15C5C0DBA}" sibTransId="{D319BDCB-C068-446B-84C2-79E7FA798CC3}"/>
    <dgm:cxn modelId="{65AC1696-F4EB-45CF-BE6B-0B33C7542DAB}" type="presOf" srcId="{5C53734F-E73D-40AE-8B80-B9411789B772}" destId="{DF4E8241-99DD-42EB-A543-3A6C94B58444}" srcOrd="0" destOrd="0" presId="urn:microsoft.com/office/officeart/2005/8/layout/vList3"/>
    <dgm:cxn modelId="{D8118DC5-1FE1-45D4-A5CF-3935F53DD326}" type="presOf" srcId="{336557BE-F461-45A3-8BE9-33CB3B23F789}" destId="{2E0E1524-DE1B-4FEA-94F0-DFC05D13308C}" srcOrd="0" destOrd="0" presId="urn:microsoft.com/office/officeart/2005/8/layout/vList3"/>
    <dgm:cxn modelId="{E91FE9CB-E679-4D1B-93C1-7168DBCDD5FD}" srcId="{5C53734F-E73D-40AE-8B80-B9411789B772}" destId="{CA058BB0-80BC-425C-90AA-203083C20536}" srcOrd="4" destOrd="0" parTransId="{63FE7C14-0EF9-4B76-9235-C0A3CB634F42}" sibTransId="{65498BE9-F573-46AB-B7F3-CDB5AF072ED8}"/>
    <dgm:cxn modelId="{5707C526-3477-44A9-BE37-AD81E3B73B81}" type="presParOf" srcId="{DF4E8241-99DD-42EB-A543-3A6C94B58444}" destId="{46A6032D-BCA1-4E32-81D0-ACF66424B795}" srcOrd="0" destOrd="0" presId="urn:microsoft.com/office/officeart/2005/8/layout/vList3"/>
    <dgm:cxn modelId="{5934E8A4-D0FC-443F-8683-EA730CA6D4EF}" type="presParOf" srcId="{46A6032D-BCA1-4E32-81D0-ACF66424B795}" destId="{A874A691-4DEB-4DD4-B054-251F04C4DD69}" srcOrd="0" destOrd="0" presId="urn:microsoft.com/office/officeart/2005/8/layout/vList3"/>
    <dgm:cxn modelId="{681C92B5-5856-4030-BCF8-774D19B94551}" type="presParOf" srcId="{46A6032D-BCA1-4E32-81D0-ACF66424B795}" destId="{2E0E1524-DE1B-4FEA-94F0-DFC05D13308C}" srcOrd="1" destOrd="0" presId="urn:microsoft.com/office/officeart/2005/8/layout/vList3"/>
    <dgm:cxn modelId="{BCF5A68D-2C16-4119-B2AC-4603C2F806B5}" type="presParOf" srcId="{DF4E8241-99DD-42EB-A543-3A6C94B58444}" destId="{B907A1E4-D02B-49E4-86CB-B71A6664B077}" srcOrd="1" destOrd="0" presId="urn:microsoft.com/office/officeart/2005/8/layout/vList3"/>
    <dgm:cxn modelId="{CA93D655-448D-42CE-9BED-CF6F9BAD385D}" type="presParOf" srcId="{DF4E8241-99DD-42EB-A543-3A6C94B58444}" destId="{C8E5A89D-F972-4D9E-8D92-DB1C902B80B0}" srcOrd="2" destOrd="0" presId="urn:microsoft.com/office/officeart/2005/8/layout/vList3"/>
    <dgm:cxn modelId="{16A355A4-0CF9-4B89-96B8-97AD91A7970C}" type="presParOf" srcId="{C8E5A89D-F972-4D9E-8D92-DB1C902B80B0}" destId="{50F047A1-A447-49F9-A76F-C9F80C3F7CA7}" srcOrd="0" destOrd="0" presId="urn:microsoft.com/office/officeart/2005/8/layout/vList3"/>
    <dgm:cxn modelId="{F8AC4564-8AAA-4B65-AE37-551DF95243A4}" type="presParOf" srcId="{C8E5A89D-F972-4D9E-8D92-DB1C902B80B0}" destId="{FEE21A0F-DEFE-40B5-B2F0-B94B233C3E19}" srcOrd="1" destOrd="0" presId="urn:microsoft.com/office/officeart/2005/8/layout/vList3"/>
    <dgm:cxn modelId="{B54EB76E-71F1-4901-8B0B-644F3DDB0B63}" type="presParOf" srcId="{DF4E8241-99DD-42EB-A543-3A6C94B58444}" destId="{9760E564-A086-4A7F-BEBD-CCB4D9CE1959}" srcOrd="3" destOrd="0" presId="urn:microsoft.com/office/officeart/2005/8/layout/vList3"/>
    <dgm:cxn modelId="{3BBA95DC-F2C7-46CA-93B0-A18337BD713F}" type="presParOf" srcId="{DF4E8241-99DD-42EB-A543-3A6C94B58444}" destId="{26F0C35B-9D9B-4CAD-91A3-5AD5AB28C54C}" srcOrd="4" destOrd="0" presId="urn:microsoft.com/office/officeart/2005/8/layout/vList3"/>
    <dgm:cxn modelId="{37299B35-5B85-40CF-B176-7624C8825586}" type="presParOf" srcId="{26F0C35B-9D9B-4CAD-91A3-5AD5AB28C54C}" destId="{33C9F7E6-410F-4106-A191-53C50BC0928A}" srcOrd="0" destOrd="0" presId="urn:microsoft.com/office/officeart/2005/8/layout/vList3"/>
    <dgm:cxn modelId="{C4B840B6-0F4B-4D12-B8B7-3FDB6260ADCC}" type="presParOf" srcId="{26F0C35B-9D9B-4CAD-91A3-5AD5AB28C54C}" destId="{B5754741-483C-4408-BDF1-8A22B8F521BA}" srcOrd="1" destOrd="0" presId="urn:microsoft.com/office/officeart/2005/8/layout/vList3"/>
    <dgm:cxn modelId="{F782B3F6-CE28-44B9-BC0F-BB7B1451624F}" type="presParOf" srcId="{DF4E8241-99DD-42EB-A543-3A6C94B58444}" destId="{ECFC97A8-F28E-43CD-AE3F-705B57F4BC55}" srcOrd="5" destOrd="0" presId="urn:microsoft.com/office/officeart/2005/8/layout/vList3"/>
    <dgm:cxn modelId="{DA6953DA-0D4F-4E66-8706-C0AA5C20F551}" type="presParOf" srcId="{DF4E8241-99DD-42EB-A543-3A6C94B58444}" destId="{C3B1A105-228F-47C7-BB06-92C7E147468F}" srcOrd="6" destOrd="0" presId="urn:microsoft.com/office/officeart/2005/8/layout/vList3"/>
    <dgm:cxn modelId="{F088B24C-B522-41F4-A8A1-FA605F79104C}" type="presParOf" srcId="{C3B1A105-228F-47C7-BB06-92C7E147468F}" destId="{FEA5165C-56D1-48A4-8B8B-F5DACE5BD17B}" srcOrd="0" destOrd="0" presId="urn:microsoft.com/office/officeart/2005/8/layout/vList3"/>
    <dgm:cxn modelId="{A65410DF-3C4D-46E6-867D-25AB14BCB38F}" type="presParOf" srcId="{C3B1A105-228F-47C7-BB06-92C7E147468F}" destId="{907916D6-F1D1-41E7-A607-C44C7A460E9D}" srcOrd="1" destOrd="0" presId="urn:microsoft.com/office/officeart/2005/8/layout/vList3"/>
    <dgm:cxn modelId="{F0005C56-9D4F-40CC-8529-13F9B1447400}" type="presParOf" srcId="{DF4E8241-99DD-42EB-A543-3A6C94B58444}" destId="{B4711555-6B5E-4F30-9571-65E661AE3F67}" srcOrd="7" destOrd="0" presId="urn:microsoft.com/office/officeart/2005/8/layout/vList3"/>
    <dgm:cxn modelId="{4B02C652-33AE-4DEE-82ED-5AACF164EE9A}" type="presParOf" srcId="{DF4E8241-99DD-42EB-A543-3A6C94B58444}" destId="{20FC2510-13D6-457C-8141-50486F198CBB}" srcOrd="8" destOrd="0" presId="urn:microsoft.com/office/officeart/2005/8/layout/vList3"/>
    <dgm:cxn modelId="{89F4B761-2F68-49ED-B8A0-49EE4F9D95C4}" type="presParOf" srcId="{20FC2510-13D6-457C-8141-50486F198CBB}" destId="{4374621C-3A61-4032-997E-2B5BB595FF12}" srcOrd="0" destOrd="0" presId="urn:microsoft.com/office/officeart/2005/8/layout/vList3"/>
    <dgm:cxn modelId="{E06022A5-7E73-48F4-A559-ACEDECB38466}" type="presParOf" srcId="{20FC2510-13D6-457C-8141-50486F198CBB}" destId="{D004EB98-84AC-40F9-BBDF-3F0B1875470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2996D07-131A-4BD4-BA89-994A201E1437}" type="doc">
      <dgm:prSet loTypeId="urn:microsoft.com/office/officeart/2005/8/layout/vList3" loCatId="list" qsTypeId="urn:microsoft.com/office/officeart/2005/8/quickstyle/simple1" qsCatId="simple" csTypeId="urn:microsoft.com/office/officeart/2005/8/colors/colorful3" csCatId="colorful" phldr="1"/>
      <dgm:spPr/>
    </dgm:pt>
    <dgm:pt modelId="{563BAE44-D555-4797-95BB-62E23B37EE9E}">
      <dgm:prSet phldrT="[Text]" custT="1"/>
      <dgm:spPr/>
      <dgm:t>
        <a:bodyPr/>
        <a:lstStyle/>
        <a:p>
          <a:r>
            <a:rPr lang="en-GB" sz="2400"/>
            <a:t>Myeloma</a:t>
          </a:r>
        </a:p>
      </dgm:t>
    </dgm:pt>
    <dgm:pt modelId="{C81A2E8E-5F10-4FF6-99F3-4CA707AB926C}" type="parTrans" cxnId="{A3DB6D26-CF96-46E6-9A75-5B4817A4AABD}">
      <dgm:prSet/>
      <dgm:spPr/>
      <dgm:t>
        <a:bodyPr/>
        <a:lstStyle/>
        <a:p>
          <a:endParaRPr lang="en-GB"/>
        </a:p>
      </dgm:t>
    </dgm:pt>
    <dgm:pt modelId="{A5664065-3809-4594-968A-A493142D9DEF}" type="sibTrans" cxnId="{A3DB6D26-CF96-46E6-9A75-5B4817A4AABD}">
      <dgm:prSet/>
      <dgm:spPr/>
      <dgm:t>
        <a:bodyPr/>
        <a:lstStyle/>
        <a:p>
          <a:endParaRPr lang="en-GB"/>
        </a:p>
      </dgm:t>
    </dgm:pt>
    <dgm:pt modelId="{6B5A170F-19B0-40AD-9C3F-A65E678873E3}">
      <dgm:prSet phldrT="[Text]" custT="1"/>
      <dgm:spPr/>
      <dgm:t>
        <a:bodyPr/>
        <a:lstStyle/>
        <a:p>
          <a:r>
            <a:rPr lang="en-GB" sz="2400"/>
            <a:t>Kidney</a:t>
          </a:r>
        </a:p>
      </dgm:t>
    </dgm:pt>
    <dgm:pt modelId="{CA0F6237-A2C9-4451-88E3-74635D197329}" type="parTrans" cxnId="{69329DDA-10D3-49FA-A43A-0BCE270905A9}">
      <dgm:prSet/>
      <dgm:spPr/>
      <dgm:t>
        <a:bodyPr/>
        <a:lstStyle/>
        <a:p>
          <a:endParaRPr lang="en-GB"/>
        </a:p>
      </dgm:t>
    </dgm:pt>
    <dgm:pt modelId="{7A09A794-2CF0-4A73-A407-7639042865B0}" type="sibTrans" cxnId="{69329DDA-10D3-49FA-A43A-0BCE270905A9}">
      <dgm:prSet/>
      <dgm:spPr/>
      <dgm:t>
        <a:bodyPr/>
        <a:lstStyle/>
        <a:p>
          <a:endParaRPr lang="en-GB"/>
        </a:p>
      </dgm:t>
    </dgm:pt>
    <dgm:pt modelId="{DADE4305-96F9-4F07-B388-FEE373E97318}">
      <dgm:prSet phldrT="[Text]" custT="1"/>
      <dgm:spPr/>
      <dgm:t>
        <a:bodyPr/>
        <a:lstStyle/>
        <a:p>
          <a:r>
            <a:rPr lang="en-GB" sz="2400"/>
            <a:t>Ovarian</a:t>
          </a:r>
        </a:p>
      </dgm:t>
    </dgm:pt>
    <dgm:pt modelId="{00898D04-4D46-4154-AAFF-099A185BA5D5}" type="parTrans" cxnId="{DC3FD9FA-0B99-4510-BF35-60DC279FC94E}">
      <dgm:prSet/>
      <dgm:spPr/>
      <dgm:t>
        <a:bodyPr/>
        <a:lstStyle/>
        <a:p>
          <a:endParaRPr lang="en-GB"/>
        </a:p>
      </dgm:t>
    </dgm:pt>
    <dgm:pt modelId="{A091764B-712B-4AB0-B611-0D173E352F50}" type="sibTrans" cxnId="{DC3FD9FA-0B99-4510-BF35-60DC279FC94E}">
      <dgm:prSet/>
      <dgm:spPr/>
      <dgm:t>
        <a:bodyPr/>
        <a:lstStyle/>
        <a:p>
          <a:endParaRPr lang="en-GB"/>
        </a:p>
      </dgm:t>
    </dgm:pt>
    <dgm:pt modelId="{6EB2D609-ED7E-40D4-817A-A1436A083288}">
      <dgm:prSet phldrT="[Text]" custT="1"/>
      <dgm:spPr/>
      <dgm:t>
        <a:bodyPr/>
        <a:lstStyle/>
        <a:p>
          <a:r>
            <a:rPr lang="en-GB" sz="2400"/>
            <a:t>Oesophageal</a:t>
          </a:r>
        </a:p>
      </dgm:t>
    </dgm:pt>
    <dgm:pt modelId="{B295C24B-EF9D-467C-A007-31A6B795BEF4}" type="parTrans" cxnId="{981FE852-D015-4234-AB02-EA6287FA22FE}">
      <dgm:prSet/>
      <dgm:spPr/>
      <dgm:t>
        <a:bodyPr/>
        <a:lstStyle/>
        <a:p>
          <a:endParaRPr lang="en-GB"/>
        </a:p>
      </dgm:t>
    </dgm:pt>
    <dgm:pt modelId="{5586C5C5-B4D5-49F7-B892-8930BA895D19}" type="sibTrans" cxnId="{981FE852-D015-4234-AB02-EA6287FA22FE}">
      <dgm:prSet/>
      <dgm:spPr/>
      <dgm:t>
        <a:bodyPr/>
        <a:lstStyle/>
        <a:p>
          <a:endParaRPr lang="en-GB"/>
        </a:p>
      </dgm:t>
    </dgm:pt>
    <dgm:pt modelId="{755C2152-4827-4A6B-BDDE-7FB811AF9AAD}" type="pres">
      <dgm:prSet presAssocID="{B2996D07-131A-4BD4-BA89-994A201E1437}" presName="linearFlow" presStyleCnt="0">
        <dgm:presLayoutVars>
          <dgm:dir/>
          <dgm:resizeHandles val="exact"/>
        </dgm:presLayoutVars>
      </dgm:prSet>
      <dgm:spPr/>
    </dgm:pt>
    <dgm:pt modelId="{FF4A3E87-C9E3-42A0-B117-015D9B6AB348}" type="pres">
      <dgm:prSet presAssocID="{563BAE44-D555-4797-95BB-62E23B37EE9E}" presName="composite" presStyleCnt="0"/>
      <dgm:spPr/>
    </dgm:pt>
    <dgm:pt modelId="{99D4EEB7-871A-4E5C-BBBF-88C95FDA8E55}" type="pres">
      <dgm:prSet presAssocID="{563BAE44-D555-4797-95BB-62E23B37EE9E}" presName="imgShp" presStyleLbl="fgImgPlace1" presStyleIdx="0" presStyleCnt="4"/>
      <dgm:spPr>
        <a:blipFill>
          <a:blip xmlns:r="http://schemas.openxmlformats.org/officeDocument/2006/relationships" r:embed="rId1"/>
          <a:srcRect/>
          <a:stretch>
            <a:fillRect/>
          </a:stretch>
        </a:blipFill>
      </dgm:spPr>
    </dgm:pt>
    <dgm:pt modelId="{7155B3FB-1D6F-4F09-B7E1-54ED5CE83EB6}" type="pres">
      <dgm:prSet presAssocID="{563BAE44-D555-4797-95BB-62E23B37EE9E}" presName="txShp" presStyleLbl="node1" presStyleIdx="0" presStyleCnt="4">
        <dgm:presLayoutVars>
          <dgm:bulletEnabled val="1"/>
        </dgm:presLayoutVars>
      </dgm:prSet>
      <dgm:spPr/>
    </dgm:pt>
    <dgm:pt modelId="{B491E054-4E6B-4649-BD6A-CCA6ADF8A2BB}" type="pres">
      <dgm:prSet presAssocID="{A5664065-3809-4594-968A-A493142D9DEF}" presName="spacing" presStyleCnt="0"/>
      <dgm:spPr/>
    </dgm:pt>
    <dgm:pt modelId="{40025878-66A9-4E20-9DEB-C56FF074930E}" type="pres">
      <dgm:prSet presAssocID="{6B5A170F-19B0-40AD-9C3F-A65E678873E3}" presName="composite" presStyleCnt="0"/>
      <dgm:spPr/>
    </dgm:pt>
    <dgm:pt modelId="{2B09ED0D-8EF2-4A62-A74E-655EF035D5EF}" type="pres">
      <dgm:prSet presAssocID="{6B5A170F-19B0-40AD-9C3F-A65E678873E3}" presName="imgShp" presStyleLbl="fgImgPlace1" presStyleIdx="1" presStyleCnt="4"/>
      <dgm:spPr>
        <a:blipFill>
          <a:blip xmlns:r="http://schemas.openxmlformats.org/officeDocument/2006/relationships" r:embed="rId2"/>
          <a:srcRect/>
          <a:stretch>
            <a:fillRect/>
          </a:stretch>
        </a:blipFill>
      </dgm:spPr>
    </dgm:pt>
    <dgm:pt modelId="{7936E92A-81A3-49DB-ABA6-8E33A789538B}" type="pres">
      <dgm:prSet presAssocID="{6B5A170F-19B0-40AD-9C3F-A65E678873E3}" presName="txShp" presStyleLbl="node1" presStyleIdx="1" presStyleCnt="4">
        <dgm:presLayoutVars>
          <dgm:bulletEnabled val="1"/>
        </dgm:presLayoutVars>
      </dgm:prSet>
      <dgm:spPr/>
    </dgm:pt>
    <dgm:pt modelId="{E5360499-59EA-4CC0-A0AE-65042AA4C26B}" type="pres">
      <dgm:prSet presAssocID="{7A09A794-2CF0-4A73-A407-7639042865B0}" presName="spacing" presStyleCnt="0"/>
      <dgm:spPr/>
    </dgm:pt>
    <dgm:pt modelId="{44B1DEB1-13C1-452B-9DDB-5F5187E3C5DD}" type="pres">
      <dgm:prSet presAssocID="{DADE4305-96F9-4F07-B388-FEE373E97318}" presName="composite" presStyleCnt="0"/>
      <dgm:spPr/>
    </dgm:pt>
    <dgm:pt modelId="{3E5B8AA5-46F3-40AD-9042-317F92A7D3A1}" type="pres">
      <dgm:prSet presAssocID="{DADE4305-96F9-4F07-B388-FEE373E97318}" presName="imgShp" presStyleLbl="fgImgPlac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315208D6-009F-47A0-880D-DEDC2C5B9971}" type="pres">
      <dgm:prSet presAssocID="{DADE4305-96F9-4F07-B388-FEE373E97318}" presName="txShp" presStyleLbl="node1" presStyleIdx="2" presStyleCnt="4">
        <dgm:presLayoutVars>
          <dgm:bulletEnabled val="1"/>
        </dgm:presLayoutVars>
      </dgm:prSet>
      <dgm:spPr/>
    </dgm:pt>
    <dgm:pt modelId="{70CCF32B-AAE8-428C-9E81-E78391F2F12D}" type="pres">
      <dgm:prSet presAssocID="{A091764B-712B-4AB0-B611-0D173E352F50}" presName="spacing" presStyleCnt="0"/>
      <dgm:spPr/>
    </dgm:pt>
    <dgm:pt modelId="{E3670067-D037-4E84-838E-F9742BB92564}" type="pres">
      <dgm:prSet presAssocID="{6EB2D609-ED7E-40D4-817A-A1436A083288}" presName="composite" presStyleCnt="0"/>
      <dgm:spPr/>
    </dgm:pt>
    <dgm:pt modelId="{031C842C-4FF6-4120-B374-B008134B7A3E}" type="pres">
      <dgm:prSet presAssocID="{6EB2D609-ED7E-40D4-817A-A1436A083288}" presName="imgShp" presStyleLbl="fgImgPlac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87DEA604-8C5B-4AE6-A206-3F71259E4A17}" type="pres">
      <dgm:prSet presAssocID="{6EB2D609-ED7E-40D4-817A-A1436A083288}" presName="txShp" presStyleLbl="node1" presStyleIdx="3" presStyleCnt="4">
        <dgm:presLayoutVars>
          <dgm:bulletEnabled val="1"/>
        </dgm:presLayoutVars>
      </dgm:prSet>
      <dgm:spPr/>
    </dgm:pt>
  </dgm:ptLst>
  <dgm:cxnLst>
    <dgm:cxn modelId="{39FC870E-30A4-476E-A68A-C7330FEE6633}" type="presOf" srcId="{563BAE44-D555-4797-95BB-62E23B37EE9E}" destId="{7155B3FB-1D6F-4F09-B7E1-54ED5CE83EB6}" srcOrd="0" destOrd="0" presId="urn:microsoft.com/office/officeart/2005/8/layout/vList3"/>
    <dgm:cxn modelId="{AEB5B222-F46A-41E7-B9FA-71CCC7B85610}" type="presOf" srcId="{6EB2D609-ED7E-40D4-817A-A1436A083288}" destId="{87DEA604-8C5B-4AE6-A206-3F71259E4A17}" srcOrd="0" destOrd="0" presId="urn:microsoft.com/office/officeart/2005/8/layout/vList3"/>
    <dgm:cxn modelId="{A3DB6D26-CF96-46E6-9A75-5B4817A4AABD}" srcId="{B2996D07-131A-4BD4-BA89-994A201E1437}" destId="{563BAE44-D555-4797-95BB-62E23B37EE9E}" srcOrd="0" destOrd="0" parTransId="{C81A2E8E-5F10-4FF6-99F3-4CA707AB926C}" sibTransId="{A5664065-3809-4594-968A-A493142D9DEF}"/>
    <dgm:cxn modelId="{33F43E2E-C510-4BE6-BBFD-F7CC1C164862}" type="presOf" srcId="{DADE4305-96F9-4F07-B388-FEE373E97318}" destId="{315208D6-009F-47A0-880D-DEDC2C5B9971}" srcOrd="0" destOrd="0" presId="urn:microsoft.com/office/officeart/2005/8/layout/vList3"/>
    <dgm:cxn modelId="{981FE852-D015-4234-AB02-EA6287FA22FE}" srcId="{B2996D07-131A-4BD4-BA89-994A201E1437}" destId="{6EB2D609-ED7E-40D4-817A-A1436A083288}" srcOrd="3" destOrd="0" parTransId="{B295C24B-EF9D-467C-A007-31A6B795BEF4}" sibTransId="{5586C5C5-B4D5-49F7-B892-8930BA895D19}"/>
    <dgm:cxn modelId="{B55F13B6-80A4-4B35-8559-85360A5206DD}" type="presOf" srcId="{6B5A170F-19B0-40AD-9C3F-A65E678873E3}" destId="{7936E92A-81A3-49DB-ABA6-8E33A789538B}" srcOrd="0" destOrd="0" presId="urn:microsoft.com/office/officeart/2005/8/layout/vList3"/>
    <dgm:cxn modelId="{CD6051CA-E601-4C19-9BE8-B15831B81E2E}" type="presOf" srcId="{B2996D07-131A-4BD4-BA89-994A201E1437}" destId="{755C2152-4827-4A6B-BDDE-7FB811AF9AAD}" srcOrd="0" destOrd="0" presId="urn:microsoft.com/office/officeart/2005/8/layout/vList3"/>
    <dgm:cxn modelId="{69329DDA-10D3-49FA-A43A-0BCE270905A9}" srcId="{B2996D07-131A-4BD4-BA89-994A201E1437}" destId="{6B5A170F-19B0-40AD-9C3F-A65E678873E3}" srcOrd="1" destOrd="0" parTransId="{CA0F6237-A2C9-4451-88E3-74635D197329}" sibTransId="{7A09A794-2CF0-4A73-A407-7639042865B0}"/>
    <dgm:cxn modelId="{DC3FD9FA-0B99-4510-BF35-60DC279FC94E}" srcId="{B2996D07-131A-4BD4-BA89-994A201E1437}" destId="{DADE4305-96F9-4F07-B388-FEE373E97318}" srcOrd="2" destOrd="0" parTransId="{00898D04-4D46-4154-AAFF-099A185BA5D5}" sibTransId="{A091764B-712B-4AB0-B611-0D173E352F50}"/>
    <dgm:cxn modelId="{9191B077-1DB0-4D86-9BAD-2CBAA296291F}" type="presParOf" srcId="{755C2152-4827-4A6B-BDDE-7FB811AF9AAD}" destId="{FF4A3E87-C9E3-42A0-B117-015D9B6AB348}" srcOrd="0" destOrd="0" presId="urn:microsoft.com/office/officeart/2005/8/layout/vList3"/>
    <dgm:cxn modelId="{9EB18CCF-6959-42CC-B237-8DFFABEE1239}" type="presParOf" srcId="{FF4A3E87-C9E3-42A0-B117-015D9B6AB348}" destId="{99D4EEB7-871A-4E5C-BBBF-88C95FDA8E55}" srcOrd="0" destOrd="0" presId="urn:microsoft.com/office/officeart/2005/8/layout/vList3"/>
    <dgm:cxn modelId="{12223B53-5665-4BFA-8099-E8C9C8BB1258}" type="presParOf" srcId="{FF4A3E87-C9E3-42A0-B117-015D9B6AB348}" destId="{7155B3FB-1D6F-4F09-B7E1-54ED5CE83EB6}" srcOrd="1" destOrd="0" presId="urn:microsoft.com/office/officeart/2005/8/layout/vList3"/>
    <dgm:cxn modelId="{1095DAEE-A23B-483F-8D08-FB4F7D057463}" type="presParOf" srcId="{755C2152-4827-4A6B-BDDE-7FB811AF9AAD}" destId="{B491E054-4E6B-4649-BD6A-CCA6ADF8A2BB}" srcOrd="1" destOrd="0" presId="urn:microsoft.com/office/officeart/2005/8/layout/vList3"/>
    <dgm:cxn modelId="{972EB127-1DA6-4567-8868-B2FC6A3D327F}" type="presParOf" srcId="{755C2152-4827-4A6B-BDDE-7FB811AF9AAD}" destId="{40025878-66A9-4E20-9DEB-C56FF074930E}" srcOrd="2" destOrd="0" presId="urn:microsoft.com/office/officeart/2005/8/layout/vList3"/>
    <dgm:cxn modelId="{2E49B598-E21B-4AB0-87F3-F43F602D8FC3}" type="presParOf" srcId="{40025878-66A9-4E20-9DEB-C56FF074930E}" destId="{2B09ED0D-8EF2-4A62-A74E-655EF035D5EF}" srcOrd="0" destOrd="0" presId="urn:microsoft.com/office/officeart/2005/8/layout/vList3"/>
    <dgm:cxn modelId="{05234035-CED9-4A56-883C-A2A1B731A819}" type="presParOf" srcId="{40025878-66A9-4E20-9DEB-C56FF074930E}" destId="{7936E92A-81A3-49DB-ABA6-8E33A789538B}" srcOrd="1" destOrd="0" presId="urn:microsoft.com/office/officeart/2005/8/layout/vList3"/>
    <dgm:cxn modelId="{D4BD15FC-63C5-4DF9-B628-7FD06659A948}" type="presParOf" srcId="{755C2152-4827-4A6B-BDDE-7FB811AF9AAD}" destId="{E5360499-59EA-4CC0-A0AE-65042AA4C26B}" srcOrd="3" destOrd="0" presId="urn:microsoft.com/office/officeart/2005/8/layout/vList3"/>
    <dgm:cxn modelId="{C3EC9B19-C74D-4E51-AC64-D15CEBB77013}" type="presParOf" srcId="{755C2152-4827-4A6B-BDDE-7FB811AF9AAD}" destId="{44B1DEB1-13C1-452B-9DDB-5F5187E3C5DD}" srcOrd="4" destOrd="0" presId="urn:microsoft.com/office/officeart/2005/8/layout/vList3"/>
    <dgm:cxn modelId="{C9AF8578-5659-43B1-85BD-6E22B91B41FC}" type="presParOf" srcId="{44B1DEB1-13C1-452B-9DDB-5F5187E3C5DD}" destId="{3E5B8AA5-46F3-40AD-9042-317F92A7D3A1}" srcOrd="0" destOrd="0" presId="urn:microsoft.com/office/officeart/2005/8/layout/vList3"/>
    <dgm:cxn modelId="{405507EF-A492-4D66-B538-1DDAF7A7AA7E}" type="presParOf" srcId="{44B1DEB1-13C1-452B-9DDB-5F5187E3C5DD}" destId="{315208D6-009F-47A0-880D-DEDC2C5B9971}" srcOrd="1" destOrd="0" presId="urn:microsoft.com/office/officeart/2005/8/layout/vList3"/>
    <dgm:cxn modelId="{86B6C9D6-96E9-4059-BC4F-47F098BBBCCB}" type="presParOf" srcId="{755C2152-4827-4A6B-BDDE-7FB811AF9AAD}" destId="{70CCF32B-AAE8-428C-9E81-E78391F2F12D}" srcOrd="5" destOrd="0" presId="urn:microsoft.com/office/officeart/2005/8/layout/vList3"/>
    <dgm:cxn modelId="{0C22F9E7-A4DB-49D5-BC25-5A50BC00C1F5}" type="presParOf" srcId="{755C2152-4827-4A6B-BDDE-7FB811AF9AAD}" destId="{E3670067-D037-4E84-838E-F9742BB92564}" srcOrd="6" destOrd="0" presId="urn:microsoft.com/office/officeart/2005/8/layout/vList3"/>
    <dgm:cxn modelId="{2C930C5B-5593-46A7-A2D0-6A870AA28B94}" type="presParOf" srcId="{E3670067-D037-4E84-838E-F9742BB92564}" destId="{031C842C-4FF6-4120-B374-B008134B7A3E}" srcOrd="0" destOrd="0" presId="urn:microsoft.com/office/officeart/2005/8/layout/vList3"/>
    <dgm:cxn modelId="{778614A7-3019-4391-844A-F7CABC544DFE}" type="presParOf" srcId="{E3670067-D037-4E84-838E-F9742BB92564}" destId="{87DEA604-8C5B-4AE6-A206-3F71259E4A17}" srcOrd="1" destOrd="0" presId="urn:microsoft.com/office/officeart/2005/8/layout/vLis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0E1524-DE1B-4FEA-94F0-DFC05D13308C}">
      <dsp:nvSpPr>
        <dsp:cNvPr id="0" name=""/>
        <dsp:cNvSpPr/>
      </dsp:nvSpPr>
      <dsp:spPr>
        <a:xfrm rot="10800000">
          <a:off x="864695" y="39"/>
          <a:ext cx="2842417" cy="594991"/>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375" tIns="99060" rIns="184912" bIns="99060" numCol="1" spcCol="1270" anchor="ctr" anchorCtr="0">
          <a:noAutofit/>
        </a:bodyPr>
        <a:lstStyle/>
        <a:p>
          <a:pPr marL="0" lvl="0" indent="0" algn="ctr" defTabSz="1155700">
            <a:lnSpc>
              <a:spcPct val="90000"/>
            </a:lnSpc>
            <a:spcBef>
              <a:spcPct val="0"/>
            </a:spcBef>
            <a:spcAft>
              <a:spcPct val="35000"/>
            </a:spcAft>
            <a:buNone/>
          </a:pPr>
          <a:r>
            <a:rPr lang="en-GB" sz="2600" kern="1200"/>
            <a:t>Head and neck</a:t>
          </a:r>
        </a:p>
      </dsp:txBody>
      <dsp:txXfrm rot="10800000">
        <a:off x="1013443" y="39"/>
        <a:ext cx="2693669" cy="594991"/>
      </dsp:txXfrm>
    </dsp:sp>
    <dsp:sp modelId="{A874A691-4DEB-4DD4-B054-251F04C4DD69}">
      <dsp:nvSpPr>
        <dsp:cNvPr id="0" name=""/>
        <dsp:cNvSpPr/>
      </dsp:nvSpPr>
      <dsp:spPr>
        <a:xfrm>
          <a:off x="567199" y="39"/>
          <a:ext cx="594991" cy="59499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E21A0F-DEFE-40B5-B2F0-B94B233C3E19}">
      <dsp:nvSpPr>
        <dsp:cNvPr id="0" name=""/>
        <dsp:cNvSpPr/>
      </dsp:nvSpPr>
      <dsp:spPr>
        <a:xfrm rot="10800000">
          <a:off x="864695" y="772640"/>
          <a:ext cx="2842417" cy="594991"/>
        </a:xfrm>
        <a:prstGeom prst="homePlate">
          <a:avLst/>
        </a:prstGeom>
        <a:solidFill>
          <a:schemeClr val="accent3">
            <a:hueOff val="-221313"/>
            <a:satOff val="13803"/>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375" tIns="99060" rIns="184912" bIns="99060" numCol="1" spcCol="1270" anchor="ctr" anchorCtr="0">
          <a:noAutofit/>
        </a:bodyPr>
        <a:lstStyle/>
        <a:p>
          <a:pPr marL="0" lvl="0" indent="0" algn="ctr" defTabSz="1155700">
            <a:lnSpc>
              <a:spcPct val="90000"/>
            </a:lnSpc>
            <a:spcBef>
              <a:spcPct val="0"/>
            </a:spcBef>
            <a:spcAft>
              <a:spcPct val="35000"/>
            </a:spcAft>
            <a:buNone/>
          </a:pPr>
          <a:r>
            <a:rPr lang="en-GB" sz="2600" kern="1200"/>
            <a:t>Bladder</a:t>
          </a:r>
        </a:p>
      </dsp:txBody>
      <dsp:txXfrm rot="10800000">
        <a:off x="1013443" y="772640"/>
        <a:ext cx="2693669" cy="594991"/>
      </dsp:txXfrm>
    </dsp:sp>
    <dsp:sp modelId="{50F047A1-A447-49F9-A76F-C9F80C3F7CA7}">
      <dsp:nvSpPr>
        <dsp:cNvPr id="0" name=""/>
        <dsp:cNvSpPr/>
      </dsp:nvSpPr>
      <dsp:spPr>
        <a:xfrm>
          <a:off x="567199" y="772640"/>
          <a:ext cx="594991" cy="59499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5754741-483C-4408-BDF1-8A22B8F521BA}">
      <dsp:nvSpPr>
        <dsp:cNvPr id="0" name=""/>
        <dsp:cNvSpPr/>
      </dsp:nvSpPr>
      <dsp:spPr>
        <a:xfrm rot="10800000">
          <a:off x="864695" y="1545240"/>
          <a:ext cx="2842417" cy="594991"/>
        </a:xfrm>
        <a:prstGeom prst="homePlate">
          <a:avLst/>
        </a:prstGeom>
        <a:solidFill>
          <a:schemeClr val="accent3">
            <a:hueOff val="-442626"/>
            <a:satOff val="27606"/>
            <a:lumOff val="-21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375" tIns="99060" rIns="184912" bIns="99060" numCol="1" spcCol="1270" anchor="ctr" anchorCtr="0">
          <a:noAutofit/>
        </a:bodyPr>
        <a:lstStyle/>
        <a:p>
          <a:pPr marL="0" lvl="0" indent="0" algn="ctr" defTabSz="1155700">
            <a:lnSpc>
              <a:spcPct val="90000"/>
            </a:lnSpc>
            <a:spcBef>
              <a:spcPct val="0"/>
            </a:spcBef>
            <a:spcAft>
              <a:spcPct val="35000"/>
            </a:spcAft>
            <a:buNone/>
          </a:pPr>
          <a:r>
            <a:rPr lang="en-GB" sz="2600" kern="1200"/>
            <a:t>Lymphoma</a:t>
          </a:r>
        </a:p>
      </dsp:txBody>
      <dsp:txXfrm rot="10800000">
        <a:off x="1013443" y="1545240"/>
        <a:ext cx="2693669" cy="594991"/>
      </dsp:txXfrm>
    </dsp:sp>
    <dsp:sp modelId="{33C9F7E6-410F-4106-A191-53C50BC0928A}">
      <dsp:nvSpPr>
        <dsp:cNvPr id="0" name=""/>
        <dsp:cNvSpPr/>
      </dsp:nvSpPr>
      <dsp:spPr>
        <a:xfrm>
          <a:off x="567199" y="1545240"/>
          <a:ext cx="594991" cy="59499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7916D6-F1D1-41E7-A607-C44C7A460E9D}">
      <dsp:nvSpPr>
        <dsp:cNvPr id="0" name=""/>
        <dsp:cNvSpPr/>
      </dsp:nvSpPr>
      <dsp:spPr>
        <a:xfrm rot="10800000">
          <a:off x="864695" y="2317841"/>
          <a:ext cx="2842417" cy="594991"/>
        </a:xfrm>
        <a:prstGeom prst="homePlate">
          <a:avLst/>
        </a:prstGeom>
        <a:solidFill>
          <a:schemeClr val="accent3">
            <a:hueOff val="-663939"/>
            <a:satOff val="41409"/>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375" tIns="99060" rIns="184912" bIns="99060" numCol="1" spcCol="1270" anchor="ctr" anchorCtr="0">
          <a:noAutofit/>
        </a:bodyPr>
        <a:lstStyle/>
        <a:p>
          <a:pPr marL="0" lvl="0" indent="0" algn="ctr" defTabSz="1155700">
            <a:lnSpc>
              <a:spcPct val="90000"/>
            </a:lnSpc>
            <a:spcBef>
              <a:spcPct val="0"/>
            </a:spcBef>
            <a:spcAft>
              <a:spcPct val="35000"/>
            </a:spcAft>
            <a:buNone/>
          </a:pPr>
          <a:r>
            <a:rPr lang="en-GB" sz="2600" kern="1200"/>
            <a:t>Stomach</a:t>
          </a:r>
        </a:p>
      </dsp:txBody>
      <dsp:txXfrm rot="10800000">
        <a:off x="1013443" y="2317841"/>
        <a:ext cx="2693669" cy="594991"/>
      </dsp:txXfrm>
    </dsp:sp>
    <dsp:sp modelId="{FEA5165C-56D1-48A4-8B8B-F5DACE5BD17B}">
      <dsp:nvSpPr>
        <dsp:cNvPr id="0" name=""/>
        <dsp:cNvSpPr/>
      </dsp:nvSpPr>
      <dsp:spPr>
        <a:xfrm>
          <a:off x="567199" y="2317841"/>
          <a:ext cx="594991" cy="59499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04EB98-84AC-40F9-BBDF-3F0B18754701}">
      <dsp:nvSpPr>
        <dsp:cNvPr id="0" name=""/>
        <dsp:cNvSpPr/>
      </dsp:nvSpPr>
      <dsp:spPr>
        <a:xfrm rot="10800000">
          <a:off x="864695" y="3090442"/>
          <a:ext cx="2842417" cy="594991"/>
        </a:xfrm>
        <a:prstGeom prst="homePlate">
          <a:avLst/>
        </a:prstGeom>
        <a:solidFill>
          <a:schemeClr val="accent3">
            <a:hueOff val="-885252"/>
            <a:satOff val="55212"/>
            <a:lumOff val="-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2375" tIns="99060" rIns="184912" bIns="99060" numCol="1" spcCol="1270" anchor="ctr" anchorCtr="0">
          <a:noAutofit/>
        </a:bodyPr>
        <a:lstStyle/>
        <a:p>
          <a:pPr marL="0" lvl="0" indent="0" algn="ctr" defTabSz="1155700">
            <a:lnSpc>
              <a:spcPct val="90000"/>
            </a:lnSpc>
            <a:spcBef>
              <a:spcPct val="0"/>
            </a:spcBef>
            <a:spcAft>
              <a:spcPct val="35000"/>
            </a:spcAft>
            <a:buNone/>
          </a:pPr>
          <a:r>
            <a:rPr lang="en-GB" sz="2600" kern="1200"/>
            <a:t>Pancreatic</a:t>
          </a:r>
        </a:p>
      </dsp:txBody>
      <dsp:txXfrm rot="10800000">
        <a:off x="1013443" y="3090442"/>
        <a:ext cx="2693669" cy="594991"/>
      </dsp:txXfrm>
    </dsp:sp>
    <dsp:sp modelId="{4374621C-3A61-4032-997E-2B5BB595FF12}">
      <dsp:nvSpPr>
        <dsp:cNvPr id="0" name=""/>
        <dsp:cNvSpPr/>
      </dsp:nvSpPr>
      <dsp:spPr>
        <a:xfrm>
          <a:off x="567199" y="3090442"/>
          <a:ext cx="594991" cy="594991"/>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55B3FB-1D6F-4F09-B7E1-54ED5CE83EB6}">
      <dsp:nvSpPr>
        <dsp:cNvPr id="0" name=""/>
        <dsp:cNvSpPr/>
      </dsp:nvSpPr>
      <dsp:spPr>
        <a:xfrm rot="10800000">
          <a:off x="884753" y="962"/>
          <a:ext cx="2765788" cy="752431"/>
        </a:xfrm>
        <a:prstGeom prst="homePlat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802"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a:t>Myeloma</a:t>
          </a:r>
        </a:p>
      </dsp:txBody>
      <dsp:txXfrm rot="10800000">
        <a:off x="1072861" y="962"/>
        <a:ext cx="2577680" cy="752431"/>
      </dsp:txXfrm>
    </dsp:sp>
    <dsp:sp modelId="{99D4EEB7-871A-4E5C-BBBF-88C95FDA8E55}">
      <dsp:nvSpPr>
        <dsp:cNvPr id="0" name=""/>
        <dsp:cNvSpPr/>
      </dsp:nvSpPr>
      <dsp:spPr>
        <a:xfrm>
          <a:off x="508537" y="962"/>
          <a:ext cx="752431" cy="752431"/>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36E92A-81A3-49DB-ABA6-8E33A789538B}">
      <dsp:nvSpPr>
        <dsp:cNvPr id="0" name=""/>
        <dsp:cNvSpPr/>
      </dsp:nvSpPr>
      <dsp:spPr>
        <a:xfrm rot="10800000">
          <a:off x="884753" y="978000"/>
          <a:ext cx="2765788" cy="752431"/>
        </a:xfrm>
        <a:prstGeom prst="homePlate">
          <a:avLst/>
        </a:prstGeom>
        <a:solidFill>
          <a:schemeClr val="accent3">
            <a:hueOff val="-295084"/>
            <a:satOff val="18404"/>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802"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a:t>Kidney</a:t>
          </a:r>
        </a:p>
      </dsp:txBody>
      <dsp:txXfrm rot="10800000">
        <a:off x="1072861" y="978000"/>
        <a:ext cx="2577680" cy="752431"/>
      </dsp:txXfrm>
    </dsp:sp>
    <dsp:sp modelId="{2B09ED0D-8EF2-4A62-A74E-655EF035D5EF}">
      <dsp:nvSpPr>
        <dsp:cNvPr id="0" name=""/>
        <dsp:cNvSpPr/>
      </dsp:nvSpPr>
      <dsp:spPr>
        <a:xfrm>
          <a:off x="508537" y="978000"/>
          <a:ext cx="752431" cy="752431"/>
        </a:xfrm>
        <a:prstGeom prst="ellipse">
          <a:avLst/>
        </a:prstGeom>
        <a:blipFill>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15208D6-009F-47A0-880D-DEDC2C5B9971}">
      <dsp:nvSpPr>
        <dsp:cNvPr id="0" name=""/>
        <dsp:cNvSpPr/>
      </dsp:nvSpPr>
      <dsp:spPr>
        <a:xfrm rot="10800000">
          <a:off x="884753" y="1955039"/>
          <a:ext cx="2765788" cy="752431"/>
        </a:xfrm>
        <a:prstGeom prst="homePlate">
          <a:avLst/>
        </a:prstGeom>
        <a:solidFill>
          <a:schemeClr val="accent3">
            <a:hueOff val="-590168"/>
            <a:satOff val="36808"/>
            <a:lumOff val="-28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802"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a:t>Ovarian</a:t>
          </a:r>
        </a:p>
      </dsp:txBody>
      <dsp:txXfrm rot="10800000">
        <a:off x="1072861" y="1955039"/>
        <a:ext cx="2577680" cy="752431"/>
      </dsp:txXfrm>
    </dsp:sp>
    <dsp:sp modelId="{3E5B8AA5-46F3-40AD-9042-317F92A7D3A1}">
      <dsp:nvSpPr>
        <dsp:cNvPr id="0" name=""/>
        <dsp:cNvSpPr/>
      </dsp:nvSpPr>
      <dsp:spPr>
        <a:xfrm>
          <a:off x="508537" y="1955039"/>
          <a:ext cx="752431" cy="75243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DEA604-8C5B-4AE6-A206-3F71259E4A17}">
      <dsp:nvSpPr>
        <dsp:cNvPr id="0" name=""/>
        <dsp:cNvSpPr/>
      </dsp:nvSpPr>
      <dsp:spPr>
        <a:xfrm rot="10800000">
          <a:off x="884753" y="2932077"/>
          <a:ext cx="2765788" cy="752431"/>
        </a:xfrm>
        <a:prstGeom prst="homePlate">
          <a:avLst/>
        </a:prstGeom>
        <a:solidFill>
          <a:schemeClr val="accent3">
            <a:hueOff val="-885252"/>
            <a:satOff val="55212"/>
            <a:lumOff val="-43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1802" tIns="91440" rIns="170688" bIns="91440" numCol="1" spcCol="1270" anchor="ctr" anchorCtr="0">
          <a:noAutofit/>
        </a:bodyPr>
        <a:lstStyle/>
        <a:p>
          <a:pPr marL="0" lvl="0" indent="0" algn="ctr" defTabSz="1066800">
            <a:lnSpc>
              <a:spcPct val="90000"/>
            </a:lnSpc>
            <a:spcBef>
              <a:spcPct val="0"/>
            </a:spcBef>
            <a:spcAft>
              <a:spcPct val="35000"/>
            </a:spcAft>
            <a:buNone/>
          </a:pPr>
          <a:r>
            <a:rPr lang="en-GB" sz="2400" kern="1200"/>
            <a:t>Oesophageal</a:t>
          </a:r>
        </a:p>
      </dsp:txBody>
      <dsp:txXfrm rot="10800000">
        <a:off x="1072861" y="2932077"/>
        <a:ext cx="2577680" cy="752431"/>
      </dsp:txXfrm>
    </dsp:sp>
    <dsp:sp modelId="{031C842C-4FF6-4120-B374-B008134B7A3E}">
      <dsp:nvSpPr>
        <dsp:cNvPr id="0" name=""/>
        <dsp:cNvSpPr/>
      </dsp:nvSpPr>
      <dsp:spPr>
        <a:xfrm>
          <a:off x="508537" y="2932077"/>
          <a:ext cx="752431" cy="75243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81449-B1C6-423E-9039-2189AA3C6894}" type="datetimeFigureOut">
              <a:rPr lang="en-GB" smtClean="0"/>
              <a:t>25/10/2024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4AD34-C3D2-4269-B246-33C1A7FBF783}" type="slidenum">
              <a:rPr lang="en-GB" smtClean="0"/>
              <a:t>‹#›</a:t>
            </a:fld>
            <a:endParaRPr lang="en-GB"/>
          </a:p>
        </p:txBody>
      </p:sp>
    </p:spTree>
    <p:extLst>
      <p:ext uri="{BB962C8B-B14F-4D97-AF65-F5344CB8AC3E}">
        <p14:creationId xmlns:p14="http://schemas.microsoft.com/office/powerpoint/2010/main" val="1790771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Standard title slide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5756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Model evaluation – best parameters from the hyperparameter tuning is used to train the model which is then tested on a set of data it has not seen before. </a:t>
            </a:r>
          </a:p>
        </p:txBody>
      </p:sp>
      <p:sp>
        <p:nvSpPr>
          <p:cNvPr id="4" name="Slide Number Placeholder 3"/>
          <p:cNvSpPr>
            <a:spLocks noGrp="1"/>
          </p:cNvSpPr>
          <p:nvPr>
            <p:ph type="sldNum" sz="quarter" idx="5"/>
          </p:nvPr>
        </p:nvSpPr>
        <p:spPr/>
        <p:txBody>
          <a:bodyPr/>
          <a:lstStyle/>
          <a:p>
            <a:fld id="{BFC4AD34-C3D2-4269-B246-33C1A7FBF783}" type="slidenum">
              <a:rPr lang="en-GB" smtClean="0"/>
              <a:t>14</a:t>
            </a:fld>
            <a:endParaRPr lang="en-GB"/>
          </a:p>
        </p:txBody>
      </p:sp>
    </p:spTree>
    <p:extLst>
      <p:ext uri="{BB962C8B-B14F-4D97-AF65-F5344CB8AC3E}">
        <p14:creationId xmlns:p14="http://schemas.microsoft.com/office/powerpoint/2010/main" val="1006168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Results for each set of cancer</a:t>
            </a:r>
          </a:p>
        </p:txBody>
      </p:sp>
      <p:sp>
        <p:nvSpPr>
          <p:cNvPr id="4" name="Slide Number Placeholder 3"/>
          <p:cNvSpPr>
            <a:spLocks noGrp="1"/>
          </p:cNvSpPr>
          <p:nvPr>
            <p:ph type="sldNum" sz="quarter" idx="5"/>
          </p:nvPr>
        </p:nvSpPr>
        <p:spPr/>
        <p:txBody>
          <a:bodyPr/>
          <a:lstStyle/>
          <a:p>
            <a:fld id="{BFC4AD34-C3D2-4269-B246-33C1A7FBF783}" type="slidenum">
              <a:rPr lang="en-GB" smtClean="0"/>
              <a:t>15</a:t>
            </a:fld>
            <a:endParaRPr lang="en-GB"/>
          </a:p>
        </p:txBody>
      </p:sp>
    </p:spTree>
    <p:extLst>
      <p:ext uri="{BB962C8B-B14F-4D97-AF65-F5344CB8AC3E}">
        <p14:creationId xmlns:p14="http://schemas.microsoft.com/office/powerpoint/2010/main" val="3309928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4AD34-C3D2-4269-B246-33C1A7FBF783}" type="slidenum">
              <a:rPr lang="en-GB" smtClean="0"/>
              <a:t>17</a:t>
            </a:fld>
            <a:endParaRPr lang="en-GB"/>
          </a:p>
        </p:txBody>
      </p:sp>
    </p:spTree>
    <p:extLst>
      <p:ext uri="{BB962C8B-B14F-4D97-AF65-F5344CB8AC3E}">
        <p14:creationId xmlns:p14="http://schemas.microsoft.com/office/powerpoint/2010/main" val="2786550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Gain is the relative contribution of the feature to the model outcome compared to other features in the model</a:t>
            </a:r>
          </a:p>
          <a:p>
            <a:endParaRPr lang="en-GB" dirty="0"/>
          </a:p>
          <a:p>
            <a:r>
              <a:rPr lang="en-GB" dirty="0"/>
              <a:t>The chart shows the top characteristics of the high-risk cohorts obtained from the model for Bladder cancer by using the model’s feature importance method. </a:t>
            </a:r>
          </a:p>
        </p:txBody>
      </p:sp>
      <p:sp>
        <p:nvSpPr>
          <p:cNvPr id="4" name="Slide Number Placeholder 3"/>
          <p:cNvSpPr>
            <a:spLocks noGrp="1"/>
          </p:cNvSpPr>
          <p:nvPr>
            <p:ph type="sldNum" sz="quarter" idx="5"/>
          </p:nvPr>
        </p:nvSpPr>
        <p:spPr/>
        <p:txBody>
          <a:bodyPr/>
          <a:lstStyle/>
          <a:p>
            <a:fld id="{6E0EB510-8B02-4FDE-94E2-6C25BDB750F3}" type="slidenum">
              <a:rPr lang="en-GB" smtClean="0"/>
              <a:t>18</a:t>
            </a:fld>
            <a:endParaRPr lang="en-GB"/>
          </a:p>
        </p:txBody>
      </p:sp>
    </p:spTree>
    <p:extLst>
      <p:ext uri="{BB962C8B-B14F-4D97-AF65-F5344CB8AC3E}">
        <p14:creationId xmlns:p14="http://schemas.microsoft.com/office/powerpoint/2010/main" val="10121253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E1CD9-A443-8E36-581A-F2A1236291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50A42F-11D7-4EFA-7ED4-6C2420A6F3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9D85A0-D706-5B2F-884C-3BA17D55C91D}"/>
              </a:ext>
            </a:extLst>
          </p:cNvPr>
          <p:cNvSpPr>
            <a:spLocks noGrp="1"/>
          </p:cNvSpPr>
          <p:nvPr>
            <p:ph type="body" idx="1"/>
          </p:nvPr>
        </p:nvSpPr>
        <p:spPr/>
        <p:txBody>
          <a:bodyPr/>
          <a:lstStyle/>
          <a:p>
            <a:r>
              <a:rPr lang="en-US" dirty="0"/>
              <a:t>Sensitivity is the number of individuals that were correctly identified to have been diagnosed with cancer. Meaning females were nearly twice as likely to have a cancer diagnosed missed from the model. On the other hand, women were less likely to be misdiagnosed as having a high risk for developing cancer, meaning men were more likely to be falsely diagnosed as having cancer.  This is likely due to cancer being 2/3</a:t>
            </a:r>
            <a:r>
              <a:rPr lang="en-US" baseline="30000" dirty="0"/>
              <a:t>rd</a:t>
            </a:r>
            <a:r>
              <a:rPr lang="en-US" dirty="0"/>
              <a:t> more likely to occur in Men than women for bladder </a:t>
            </a:r>
            <a:r>
              <a:rPr lang="en-US" dirty="0" err="1"/>
              <a:t>cancere</a:t>
            </a:r>
            <a:r>
              <a:rPr lang="en-US" dirty="0"/>
              <a:t>. </a:t>
            </a:r>
          </a:p>
        </p:txBody>
      </p:sp>
      <p:sp>
        <p:nvSpPr>
          <p:cNvPr id="4" name="Slide Number Placeholder 3">
            <a:extLst>
              <a:ext uri="{FF2B5EF4-FFF2-40B4-BE49-F238E27FC236}">
                <a16:creationId xmlns:a16="http://schemas.microsoft.com/office/drawing/2014/main" id="{D4D6F296-3EBD-F49D-F84F-4426FF56CE0F}"/>
              </a:ext>
            </a:extLst>
          </p:cNvPr>
          <p:cNvSpPr>
            <a:spLocks noGrp="1"/>
          </p:cNvSpPr>
          <p:nvPr>
            <p:ph type="sldNum" sz="quarter" idx="5"/>
          </p:nvPr>
        </p:nvSpPr>
        <p:spPr/>
        <p:txBody>
          <a:bodyPr/>
          <a:lstStyle/>
          <a:p>
            <a:fld id="{BFC4AD34-C3D2-4269-B246-33C1A7FBF783}" type="slidenum">
              <a:rPr lang="en-GB" smtClean="0"/>
              <a:t>21</a:t>
            </a:fld>
            <a:endParaRPr lang="en-GB"/>
          </a:p>
        </p:txBody>
      </p:sp>
    </p:spTree>
    <p:extLst>
      <p:ext uri="{BB962C8B-B14F-4D97-AF65-F5344CB8AC3E}">
        <p14:creationId xmlns:p14="http://schemas.microsoft.com/office/powerpoint/2010/main" val="269991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E194B-40E9-2B63-A2C2-9419F70269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C8418D-0FB4-6EB9-096B-3F30E10BE7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AC1F48-74E7-CBA8-BF65-E7B577EA9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908E0D-3A25-FDDF-4E85-576781551197}"/>
              </a:ext>
            </a:extLst>
          </p:cNvPr>
          <p:cNvSpPr>
            <a:spLocks noGrp="1"/>
          </p:cNvSpPr>
          <p:nvPr>
            <p:ph type="sldNum" sz="quarter" idx="5"/>
          </p:nvPr>
        </p:nvSpPr>
        <p:spPr/>
        <p:txBody>
          <a:bodyPr/>
          <a:lstStyle/>
          <a:p>
            <a:fld id="{BFC4AD34-C3D2-4269-B246-33C1A7FBF783}" type="slidenum">
              <a:rPr lang="en-GB" smtClean="0"/>
              <a:t>22</a:t>
            </a:fld>
            <a:endParaRPr lang="en-GB"/>
          </a:p>
        </p:txBody>
      </p:sp>
    </p:spTree>
    <p:extLst>
      <p:ext uri="{BB962C8B-B14F-4D97-AF65-F5344CB8AC3E}">
        <p14:creationId xmlns:p14="http://schemas.microsoft.com/office/powerpoint/2010/main" val="3894681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Explain the situation – explain the collaboration of this work and the team working on this project. </a:t>
            </a:r>
          </a:p>
        </p:txBody>
      </p:sp>
      <p:sp>
        <p:nvSpPr>
          <p:cNvPr id="4" name="Slide Number Placeholder 3"/>
          <p:cNvSpPr>
            <a:spLocks noGrp="1"/>
          </p:cNvSpPr>
          <p:nvPr>
            <p:ph type="sldNum" sz="quarter" idx="5"/>
          </p:nvPr>
        </p:nvSpPr>
        <p:spPr/>
        <p:txBody>
          <a:bodyPr/>
          <a:lstStyle/>
          <a:p>
            <a:fld id="{6E0EB510-8B02-4FDE-94E2-6C25BDB750F3}" type="slidenum">
              <a:rPr lang="en-GB" smtClean="0"/>
              <a:t>2</a:t>
            </a:fld>
            <a:endParaRPr lang="en-GB"/>
          </a:p>
        </p:txBody>
      </p:sp>
    </p:spTree>
    <p:extLst>
      <p:ext uri="{BB962C8B-B14F-4D97-AF65-F5344CB8AC3E}">
        <p14:creationId xmlns:p14="http://schemas.microsoft.com/office/powerpoint/2010/main" val="1467325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dirty="0">
                <a:solidFill>
                  <a:srgbClr val="FF0000"/>
                </a:solidFill>
                <a:latin typeface="Arial" panose="020B0604020202020204" pitchFamily="34" charset="0"/>
                <a:cs typeface="Arial" panose="020B0604020202020204" pitchFamily="34" charset="0"/>
              </a:rPr>
              <a:t>Highlighting the types of cancers and the overall objective.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6082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Two codebases:</a:t>
            </a:r>
          </a:p>
          <a:p>
            <a:pPr marL="228600" indent="-228600">
              <a:buAutoNum type="arabicPeriod"/>
            </a:pPr>
            <a:r>
              <a:rPr lang="en-GB" dirty="0"/>
              <a:t>Data engineering workflow – sits in the National Data Platform – high level overview.</a:t>
            </a:r>
          </a:p>
          <a:p>
            <a:pPr marL="228600" indent="-228600">
              <a:buAutoNum type="arabicPeriod"/>
            </a:pPr>
            <a:r>
              <a:rPr lang="en-GB" dirty="0"/>
              <a:t>Analytical focused – sits in UDAL. – high level overview.</a:t>
            </a:r>
          </a:p>
        </p:txBody>
      </p:sp>
      <p:sp>
        <p:nvSpPr>
          <p:cNvPr id="4" name="Slide Number Placeholder 3"/>
          <p:cNvSpPr>
            <a:spLocks noGrp="1"/>
          </p:cNvSpPr>
          <p:nvPr>
            <p:ph type="sldNum" sz="quarter" idx="5"/>
          </p:nvPr>
        </p:nvSpPr>
        <p:spPr/>
        <p:txBody>
          <a:bodyPr/>
          <a:lstStyle/>
          <a:p>
            <a:fld id="{6E0EB510-8B02-4FDE-94E2-6C25BDB750F3}" type="slidenum">
              <a:rPr lang="en-GB" smtClean="0"/>
              <a:t>4</a:t>
            </a:fld>
            <a:endParaRPr lang="en-GB"/>
          </a:p>
        </p:txBody>
      </p:sp>
    </p:spTree>
    <p:extLst>
      <p:ext uri="{BB962C8B-B14F-4D97-AF65-F5344CB8AC3E}">
        <p14:creationId xmlns:p14="http://schemas.microsoft.com/office/powerpoint/2010/main" val="3919697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Bringing the datasets together. Give examples of Demographic and socio-economic variables etc. maybe worth mentioning how columns are one hot encoded for demographic variables. Explain how diagnoses were extracted out from SUS and ECDS using codes – ONS Mortality to help with exclusion i.e. </a:t>
            </a:r>
            <a:r>
              <a:rPr lang="en-GB" b="0" i="0" dirty="0">
                <a:solidFill>
                  <a:srgbClr val="000000"/>
                </a:solidFill>
                <a:effectLst/>
                <a:latin typeface="Aptos" panose="020B0004020202020204" pitchFamily="34" charset="0"/>
              </a:rPr>
              <a:t>those who passed away before the cut-off date as well as those who passed away for any other reason than cancer after the cut-off date.</a:t>
            </a:r>
            <a:endParaRPr lang="en-US" dirty="0"/>
          </a:p>
        </p:txBody>
      </p:sp>
      <p:sp>
        <p:nvSpPr>
          <p:cNvPr id="4" name="Slide Number Placeholder 3"/>
          <p:cNvSpPr>
            <a:spLocks noGrp="1"/>
          </p:cNvSpPr>
          <p:nvPr>
            <p:ph type="sldNum" sz="quarter" idx="5"/>
          </p:nvPr>
        </p:nvSpPr>
        <p:spPr/>
        <p:txBody>
          <a:bodyPr/>
          <a:lstStyle/>
          <a:p>
            <a:fld id="{BFC4AD34-C3D2-4269-B246-33C1A7FBF783}" type="slidenum">
              <a:rPr lang="en-GB" smtClean="0"/>
              <a:t>6</a:t>
            </a:fld>
            <a:endParaRPr lang="en-GB"/>
          </a:p>
        </p:txBody>
      </p:sp>
    </p:spTree>
    <p:extLst>
      <p:ext uri="{BB962C8B-B14F-4D97-AF65-F5344CB8AC3E}">
        <p14:creationId xmlns:p14="http://schemas.microsoft.com/office/powerpoint/2010/main" val="3257138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Giving an example of how these data features can paint a patient pathway across a period. </a:t>
            </a:r>
          </a:p>
        </p:txBody>
      </p:sp>
      <p:sp>
        <p:nvSpPr>
          <p:cNvPr id="4" name="Slide Number Placeholder 3"/>
          <p:cNvSpPr>
            <a:spLocks noGrp="1"/>
          </p:cNvSpPr>
          <p:nvPr>
            <p:ph type="sldNum" sz="quarter" idx="5"/>
          </p:nvPr>
        </p:nvSpPr>
        <p:spPr/>
        <p:txBody>
          <a:bodyPr/>
          <a:lstStyle/>
          <a:p>
            <a:fld id="{BFC4AD34-C3D2-4269-B246-33C1A7FBF783}" type="slidenum">
              <a:rPr lang="en-GB" smtClean="0"/>
              <a:t>7</a:t>
            </a:fld>
            <a:endParaRPr lang="en-GB"/>
          </a:p>
        </p:txBody>
      </p:sp>
    </p:spTree>
    <p:extLst>
      <p:ext uri="{BB962C8B-B14F-4D97-AF65-F5344CB8AC3E}">
        <p14:creationId xmlns:p14="http://schemas.microsoft.com/office/powerpoint/2010/main" val="4067254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the whole population – exclusion criteria i.e. age 40 – 75. Then randomly split into Train, Validation, and Test.</a:t>
            </a:r>
          </a:p>
        </p:txBody>
      </p:sp>
      <p:sp>
        <p:nvSpPr>
          <p:cNvPr id="4" name="Slide Number Placeholder 3"/>
          <p:cNvSpPr>
            <a:spLocks noGrp="1"/>
          </p:cNvSpPr>
          <p:nvPr>
            <p:ph type="sldNum" sz="quarter" idx="5"/>
          </p:nvPr>
        </p:nvSpPr>
        <p:spPr/>
        <p:txBody>
          <a:bodyPr/>
          <a:lstStyle/>
          <a:p>
            <a:fld id="{BFC4AD34-C3D2-4269-B246-33C1A7FBF783}" type="slidenum">
              <a:rPr lang="en-GB" smtClean="0"/>
              <a:t>9</a:t>
            </a:fld>
            <a:endParaRPr lang="en-GB"/>
          </a:p>
        </p:txBody>
      </p:sp>
    </p:spTree>
    <p:extLst>
      <p:ext uri="{BB962C8B-B14F-4D97-AF65-F5344CB8AC3E}">
        <p14:creationId xmlns:p14="http://schemas.microsoft.com/office/powerpoint/2010/main" val="723362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14.5 million Training data – identify say 4,000 individuals suffer with Bladder cancer, we would then random sample 4,000 individuals from those that do not have bladder cancer to then create this under-sampled training dataset.</a:t>
            </a:r>
          </a:p>
        </p:txBody>
      </p:sp>
      <p:sp>
        <p:nvSpPr>
          <p:cNvPr id="4" name="Slide Number Placeholder 3"/>
          <p:cNvSpPr>
            <a:spLocks noGrp="1"/>
          </p:cNvSpPr>
          <p:nvPr>
            <p:ph type="sldNum" sz="quarter" idx="5"/>
          </p:nvPr>
        </p:nvSpPr>
        <p:spPr/>
        <p:txBody>
          <a:bodyPr/>
          <a:lstStyle/>
          <a:p>
            <a:fld id="{BFC4AD34-C3D2-4269-B246-33C1A7FBF783}" type="slidenum">
              <a:rPr lang="en-GB" smtClean="0"/>
              <a:t>11</a:t>
            </a:fld>
            <a:endParaRPr lang="en-GB"/>
          </a:p>
        </p:txBody>
      </p:sp>
    </p:spTree>
    <p:extLst>
      <p:ext uri="{BB962C8B-B14F-4D97-AF65-F5344CB8AC3E}">
        <p14:creationId xmlns:p14="http://schemas.microsoft.com/office/powerpoint/2010/main" val="309290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Hyperoptimisation</a:t>
            </a:r>
            <a:r>
              <a:rPr lang="en-US" dirty="0"/>
              <a:t> process – define a space of features you want to sample across (managed by </a:t>
            </a:r>
            <a:r>
              <a:rPr lang="en-US" dirty="0" err="1"/>
              <a:t>hyperopt</a:t>
            </a:r>
            <a:r>
              <a:rPr lang="en-US" dirty="0"/>
              <a:t>) – from these set of features a set of parameter values will be chosen –this is then used to train a model – in this pipeline we used a </a:t>
            </a:r>
            <a:r>
              <a:rPr lang="en-US" dirty="0" err="1"/>
              <a:t>SparkXGBClassifier</a:t>
            </a:r>
            <a:r>
              <a:rPr lang="en-US" dirty="0"/>
              <a:t> – </a:t>
            </a:r>
            <a:r>
              <a:rPr lang="en-US" dirty="0" err="1"/>
              <a:t>XGBoost</a:t>
            </a:r>
            <a:r>
              <a:rPr lang="en-US" dirty="0"/>
              <a:t> model – then we would apply the trained model onto our validation set and get out the area under the curve, this being the trade-off between the false positive and true positive rate. – how </a:t>
            </a:r>
            <a:r>
              <a:rPr lang="en-US" dirty="0" err="1"/>
              <a:t>hyperopt</a:t>
            </a:r>
            <a:r>
              <a:rPr lang="en-US" dirty="0"/>
              <a:t> works – and then on to define the next iteration of parameters – </a:t>
            </a:r>
            <a:r>
              <a:rPr lang="en-US" dirty="0" err="1"/>
              <a:t>Mlflow</a:t>
            </a:r>
            <a:r>
              <a:rPr lang="en-US" dirty="0"/>
              <a:t> is used to track each of these parameters – and the best parameter is the trained model that received the highest AUC.</a:t>
            </a:r>
          </a:p>
        </p:txBody>
      </p:sp>
      <p:sp>
        <p:nvSpPr>
          <p:cNvPr id="4" name="Slide Number Placeholder 3"/>
          <p:cNvSpPr>
            <a:spLocks noGrp="1"/>
          </p:cNvSpPr>
          <p:nvPr>
            <p:ph type="sldNum" sz="quarter" idx="5"/>
          </p:nvPr>
        </p:nvSpPr>
        <p:spPr/>
        <p:txBody>
          <a:bodyPr/>
          <a:lstStyle/>
          <a:p>
            <a:fld id="{BFC4AD34-C3D2-4269-B246-33C1A7FBF783}" type="slidenum">
              <a:rPr lang="en-GB" smtClean="0"/>
              <a:t>13</a:t>
            </a:fld>
            <a:endParaRPr lang="en-GB"/>
          </a:p>
        </p:txBody>
      </p:sp>
    </p:spTree>
    <p:extLst>
      <p:ext uri="{BB962C8B-B14F-4D97-AF65-F5344CB8AC3E}">
        <p14:creationId xmlns:p14="http://schemas.microsoft.com/office/powerpoint/2010/main" val="978770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8.png"/></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Heading, content, basic text one col">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32DDCA5-A307-96EA-64A8-CCBA8E5F6393}"/>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47413" y="3166643"/>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3" name="Content Placeholder 2"/>
          <p:cNvSpPr>
            <a:spLocks noGrp="1"/>
          </p:cNvSpPr>
          <p:nvPr>
            <p:ph idx="1" hasCustomPrompt="1"/>
          </p:nvPr>
        </p:nvSpPr>
        <p:spPr>
          <a:xfrm>
            <a:off x="412708" y="2106000"/>
            <a:ext cx="7632000" cy="4026443"/>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200" b="0">
                <a:solidFill>
                  <a:schemeClr val="accent6"/>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add text</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82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Quote large Centre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BFC8184-A52B-1D58-DCBB-64F070DB04AB}"/>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1214367" y="1180298"/>
            <a:ext cx="9811265" cy="2983230"/>
          </a:xfrm>
          <a:prstGeom prst="rect">
            <a:avLst/>
          </a:prstGeom>
        </p:spPr>
        <p:txBody>
          <a:bodyPr>
            <a:noAutofit/>
          </a:bodyPr>
          <a:lstStyle>
            <a:lvl1pPr marL="0" indent="0" algn="ctr">
              <a:buNone/>
              <a:defRPr sz="4200" b="0">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“Showcase quotation</a:t>
            </a:r>
            <a:br>
              <a:rPr lang="en-GB"/>
            </a:br>
            <a:r>
              <a:rPr lang="en-GB"/>
              <a:t>with centred text over multiple</a:t>
            </a:r>
            <a:br>
              <a:rPr lang="en-GB"/>
            </a:br>
            <a:r>
              <a:rPr lang="en-GB"/>
              <a:t>lines, try to make a harmonious shape like a diamond or </a:t>
            </a:r>
            <a:r>
              <a:rPr lang="en-GB" err="1"/>
              <a:t>xmas</a:t>
            </a:r>
            <a:r>
              <a:rPr lang="en-GB"/>
              <a:t> tree or</a:t>
            </a:r>
            <a:br>
              <a:rPr lang="en-GB"/>
            </a:br>
            <a:r>
              <a:rPr lang="en-GB"/>
              <a:t>something similar”</a:t>
            </a:r>
          </a:p>
        </p:txBody>
      </p:sp>
      <p:sp>
        <p:nvSpPr>
          <p:cNvPr id="6" name="Text Placeholder 6">
            <a:extLst>
              <a:ext uri="{FF2B5EF4-FFF2-40B4-BE49-F238E27FC236}">
                <a16:creationId xmlns:a16="http://schemas.microsoft.com/office/drawing/2014/main" id="{D406466E-798B-BE4C-B09F-C1B1244AAB6A}"/>
              </a:ext>
            </a:extLst>
          </p:cNvPr>
          <p:cNvSpPr>
            <a:spLocks noGrp="1"/>
          </p:cNvSpPr>
          <p:nvPr>
            <p:ph type="body" sz="quarter" idx="13" hasCustomPrompt="1"/>
          </p:nvPr>
        </p:nvSpPr>
        <p:spPr>
          <a:xfrm>
            <a:off x="4150923" y="5096236"/>
            <a:ext cx="3890150" cy="896938"/>
          </a:xfrm>
          <a:prstGeom prst="rect">
            <a:avLst/>
          </a:prstGeom>
        </p:spPr>
        <p:txBody>
          <a:bodyPr>
            <a:normAutofit/>
          </a:bodyPr>
          <a:lstStyle>
            <a:lvl1pPr marL="0" indent="0" algn="ctr">
              <a:buNone/>
              <a:defRPr sz="2200" b="1">
                <a:solidFill>
                  <a:schemeClr val="accent6"/>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Name Surname,</a:t>
            </a:r>
            <a:br>
              <a:rPr lang="en-GB"/>
            </a:br>
            <a:r>
              <a:rPr lang="en-GB"/>
              <a:t>Job Title</a:t>
            </a:r>
          </a:p>
        </p:txBody>
      </p:sp>
      <p:cxnSp>
        <p:nvCxnSpPr>
          <p:cNvPr id="8" name="Straight Connector 7">
            <a:extLst>
              <a:ext uri="{FF2B5EF4-FFF2-40B4-BE49-F238E27FC236}">
                <a16:creationId xmlns:a16="http://schemas.microsoft.com/office/drawing/2014/main" id="{A91AA706-8AF6-8441-8070-06566C40A690}"/>
              </a:ext>
            </a:extLst>
          </p:cNvPr>
          <p:cNvCxnSpPr>
            <a:cxnSpLocks/>
          </p:cNvCxnSpPr>
          <p:nvPr userDrawn="1"/>
        </p:nvCxnSpPr>
        <p:spPr>
          <a:xfrm>
            <a:off x="432000" y="6336000"/>
            <a:ext cx="11384862"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842D3EEB-DBD8-CD48-C723-5F35F1DADF6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95536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CON Grid Boxes 4UP Grey">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2277721"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4" name="Rectangle: Top Corners Rounded 3">
            <a:extLst>
              <a:ext uri="{FF2B5EF4-FFF2-40B4-BE49-F238E27FC236}">
                <a16:creationId xmlns:a16="http://schemas.microsoft.com/office/drawing/2014/main" id="{B540671A-ED56-3548-A508-080ABBDB5E58}"/>
              </a:ext>
            </a:extLst>
          </p:cNvPr>
          <p:cNvSpPr/>
          <p:nvPr userDrawn="1"/>
        </p:nvSpPr>
        <p:spPr>
          <a:xfrm>
            <a:off x="2277721"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6231884"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Lst>
          </p:cNvPr>
          <p:cNvSpPr/>
          <p:nvPr userDrawn="1"/>
        </p:nvSpPr>
        <p:spPr>
          <a:xfrm>
            <a:off x="6231884"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2277721" y="464926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Top Corners Rounded 24">
            <a:extLst>
              <a:ext uri="{FF2B5EF4-FFF2-40B4-BE49-F238E27FC236}">
                <a16:creationId xmlns:a16="http://schemas.microsoft.com/office/drawing/2014/main" id="{8FD6A08D-6DD3-C845-8B17-CC9297B607DC}"/>
              </a:ext>
            </a:extLst>
          </p:cNvPr>
          <p:cNvSpPr/>
          <p:nvPr userDrawn="1"/>
        </p:nvSpPr>
        <p:spPr>
          <a:xfrm>
            <a:off x="2277721" y="3749267"/>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6231884" y="465042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Lst>
          </p:cNvPr>
          <p:cNvSpPr/>
          <p:nvPr userDrawn="1"/>
        </p:nvSpPr>
        <p:spPr>
          <a:xfrm>
            <a:off x="6239447" y="3752201"/>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1ACF78F6-439A-384B-9C21-D11B5B50E050}"/>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pic>
        <p:nvPicPr>
          <p:cNvPr id="6" name="Picture 5">
            <a:extLst>
              <a:ext uri="{FF2B5EF4-FFF2-40B4-BE49-F238E27FC236}">
                <a16:creationId xmlns:a16="http://schemas.microsoft.com/office/drawing/2014/main" id="{2F244FF8-F4E4-0514-77D0-8D8D69F9337B}"/>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cxnSp>
        <p:nvCxnSpPr>
          <p:cNvPr id="7" name="Straight Connector 6">
            <a:extLst>
              <a:ext uri="{FF2B5EF4-FFF2-40B4-BE49-F238E27FC236}">
                <a16:creationId xmlns:a16="http://schemas.microsoft.com/office/drawing/2014/main" id="{7DBEB741-20EA-C36A-7EF8-DE1CD1F1AA0C}"/>
              </a:ext>
            </a:extLst>
          </p:cNvPr>
          <p:cNvCxnSpPr>
            <a:cxnSpLocks/>
          </p:cNvCxnSpPr>
          <p:nvPr userDrawn="1"/>
        </p:nvCxnSpPr>
        <p:spPr>
          <a:xfrm>
            <a:off x="432000" y="6336000"/>
            <a:ext cx="11384862"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1205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CON Grid Boxes 2UP Grey">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B26CA0-4967-284E-42B6-5686F8C6B07B}"/>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2000" y="2699082"/>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Lst>
          </p:cNvPr>
          <p:cNvSpPr/>
          <p:nvPr userDrawn="1"/>
        </p:nvSpPr>
        <p:spPr>
          <a:xfrm>
            <a:off x="432000" y="1691082"/>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4324378" y="2699082"/>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2" name="Rectangle: Top Corners Rounded 21">
            <a:extLst>
              <a:ext uri="{FF2B5EF4-FFF2-40B4-BE49-F238E27FC236}">
                <a16:creationId xmlns:a16="http://schemas.microsoft.com/office/drawing/2014/main" id="{9E7ED11E-4751-6140-AC11-8C5B88B96EE4}"/>
              </a:ext>
            </a:extLst>
          </p:cNvPr>
          <p:cNvSpPr/>
          <p:nvPr userDrawn="1"/>
        </p:nvSpPr>
        <p:spPr>
          <a:xfrm>
            <a:off x="4324378" y="1691082"/>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itle 1">
            <a:extLst>
              <a:ext uri="{FF2B5EF4-FFF2-40B4-BE49-F238E27FC236}">
                <a16:creationId xmlns:a16="http://schemas.microsoft.com/office/drawing/2014/main" id="{C5DD270E-858A-0745-A4F5-3FE5B49194FA}"/>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pic>
        <p:nvPicPr>
          <p:cNvPr id="3" name="Picture 2">
            <a:extLst>
              <a:ext uri="{FF2B5EF4-FFF2-40B4-BE49-F238E27FC236}">
                <a16:creationId xmlns:a16="http://schemas.microsoft.com/office/drawing/2014/main" id="{6FD787DC-00EF-B13A-FE97-CE51273E8674}"/>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cxnSp>
        <p:nvCxnSpPr>
          <p:cNvPr id="5" name="Straight Connector 4">
            <a:extLst>
              <a:ext uri="{FF2B5EF4-FFF2-40B4-BE49-F238E27FC236}">
                <a16:creationId xmlns:a16="http://schemas.microsoft.com/office/drawing/2014/main" id="{20783BA3-377B-7D8A-0B7B-91C314676A0C}"/>
              </a:ext>
            </a:extLst>
          </p:cNvPr>
          <p:cNvCxnSpPr>
            <a:cxnSpLocks/>
          </p:cNvCxnSpPr>
          <p:nvPr userDrawn="1"/>
        </p:nvCxnSpPr>
        <p:spPr>
          <a:xfrm>
            <a:off x="432000" y="6336000"/>
            <a:ext cx="11384862"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8379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Grid, Titles 4UP Grey">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8BBC9FB-69CA-ACB9-E6B9-6E2830215B65}"/>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Top Corners Rounded 17">
            <a:extLst>
              <a:ext uri="{FF2B5EF4-FFF2-40B4-BE49-F238E27FC236}">
                <a16:creationId xmlns:a16="http://schemas.microsoft.com/office/drawing/2014/main" id="{205929B3-ED58-E54F-B724-E24FB5F163DF}"/>
              </a:ext>
            </a:extLst>
          </p:cNvPr>
          <p:cNvSpPr/>
          <p:nvPr userDrawn="1"/>
        </p:nvSpPr>
        <p:spPr>
          <a:xfrm>
            <a:off x="432000"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32000"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92000"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Lst>
          </p:cNvPr>
          <p:cNvSpPr/>
          <p:nvPr userDrawn="1"/>
        </p:nvSpPr>
        <p:spPr>
          <a:xfrm>
            <a:off x="4392000"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32000" y="4644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Top Corners Rounded 24">
            <a:extLst>
              <a:ext uri="{FF2B5EF4-FFF2-40B4-BE49-F238E27FC236}">
                <a16:creationId xmlns:a16="http://schemas.microsoft.com/office/drawing/2014/main" id="{8FD6A08D-6DD3-C845-8B17-CC9297B607DC}"/>
              </a:ext>
            </a:extLst>
          </p:cNvPr>
          <p:cNvSpPr/>
          <p:nvPr userDrawn="1"/>
        </p:nvSpPr>
        <p:spPr>
          <a:xfrm>
            <a:off x="432000" y="3744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92000" y="4644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Lst>
          </p:cNvPr>
          <p:cNvSpPr/>
          <p:nvPr userDrawn="1"/>
        </p:nvSpPr>
        <p:spPr>
          <a:xfrm>
            <a:off x="4392000" y="3744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itle 1">
            <a:extLst>
              <a:ext uri="{FF2B5EF4-FFF2-40B4-BE49-F238E27FC236}">
                <a16:creationId xmlns:a16="http://schemas.microsoft.com/office/drawing/2014/main" id="{7F5640E1-FA0E-4F42-9387-CD7C434D28C4}"/>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3" name="Text Placeholder 2">
            <a:extLst>
              <a:ext uri="{FF2B5EF4-FFF2-40B4-BE49-F238E27FC236}">
                <a16:creationId xmlns:a16="http://schemas.microsoft.com/office/drawing/2014/main" id="{AEF555C5-A77A-2E44-BAF7-246298421E13}"/>
              </a:ext>
            </a:extLst>
          </p:cNvPr>
          <p:cNvSpPr>
            <a:spLocks noGrp="1"/>
          </p:cNvSpPr>
          <p:nvPr>
            <p:ph type="body" sz="quarter" idx="18" hasCustomPrompt="1"/>
          </p:nvPr>
        </p:nvSpPr>
        <p:spPr>
          <a:xfrm>
            <a:off x="540000" y="1296000"/>
            <a:ext cx="3348000" cy="684000"/>
          </a:xfrm>
        </p:spPr>
        <p:txBody>
          <a:bodyPr anchor="ctr"/>
          <a:lstStyle>
            <a:lvl1pPr algn="ctr">
              <a:buNone/>
              <a:defRPr sz="2200" b="1">
                <a:solidFill>
                  <a:schemeClr val="accent6"/>
                </a:solidFill>
              </a:defRPr>
            </a:lvl1pPr>
          </a:lstStyle>
          <a:p>
            <a:pPr lvl="0"/>
            <a:r>
              <a:rPr lang="en-GB"/>
              <a:t>Insert title</a:t>
            </a:r>
          </a:p>
        </p:txBody>
      </p:sp>
      <p:sp>
        <p:nvSpPr>
          <p:cNvPr id="22" name="Text Placeholder 2">
            <a:extLst>
              <a:ext uri="{FF2B5EF4-FFF2-40B4-BE49-F238E27FC236}">
                <a16:creationId xmlns:a16="http://schemas.microsoft.com/office/drawing/2014/main" id="{D4B913F3-B51C-1F4F-BA00-F024BBF468C2}"/>
              </a:ext>
            </a:extLst>
          </p:cNvPr>
          <p:cNvSpPr>
            <a:spLocks noGrp="1"/>
          </p:cNvSpPr>
          <p:nvPr>
            <p:ph type="body" sz="quarter" idx="19" hasCustomPrompt="1"/>
          </p:nvPr>
        </p:nvSpPr>
        <p:spPr>
          <a:xfrm>
            <a:off x="4500000" y="1302462"/>
            <a:ext cx="3348000" cy="684000"/>
          </a:xfrm>
        </p:spPr>
        <p:txBody>
          <a:bodyPr anchor="ctr"/>
          <a:lstStyle>
            <a:lvl1pPr algn="ctr">
              <a:buNone/>
              <a:defRPr sz="2200" b="1">
                <a:solidFill>
                  <a:schemeClr val="accent6"/>
                </a:solidFill>
              </a:defRPr>
            </a:lvl1pPr>
          </a:lstStyle>
          <a:p>
            <a:pPr lvl="0"/>
            <a:r>
              <a:rPr lang="en-GB"/>
              <a:t>Insert title</a:t>
            </a:r>
          </a:p>
        </p:txBody>
      </p:sp>
      <p:sp>
        <p:nvSpPr>
          <p:cNvPr id="30" name="Text Placeholder 2">
            <a:extLst>
              <a:ext uri="{FF2B5EF4-FFF2-40B4-BE49-F238E27FC236}">
                <a16:creationId xmlns:a16="http://schemas.microsoft.com/office/drawing/2014/main" id="{9A16CC21-F99A-6F47-A063-FA9FE06BAE1A}"/>
              </a:ext>
            </a:extLst>
          </p:cNvPr>
          <p:cNvSpPr>
            <a:spLocks noGrp="1"/>
          </p:cNvSpPr>
          <p:nvPr>
            <p:ph type="body" sz="quarter" idx="20" hasCustomPrompt="1"/>
          </p:nvPr>
        </p:nvSpPr>
        <p:spPr>
          <a:xfrm>
            <a:off x="540000" y="3852000"/>
            <a:ext cx="3348000" cy="684000"/>
          </a:xfrm>
        </p:spPr>
        <p:txBody>
          <a:bodyPr anchor="ctr"/>
          <a:lstStyle>
            <a:lvl1pPr algn="ctr">
              <a:buNone/>
              <a:defRPr sz="2200" b="1">
                <a:solidFill>
                  <a:schemeClr val="accent6"/>
                </a:solidFill>
              </a:defRPr>
            </a:lvl1pPr>
          </a:lstStyle>
          <a:p>
            <a:pPr lvl="0"/>
            <a:r>
              <a:rPr lang="en-GB"/>
              <a:t>Insert title</a:t>
            </a:r>
          </a:p>
        </p:txBody>
      </p:sp>
      <p:sp>
        <p:nvSpPr>
          <p:cNvPr id="31" name="Text Placeholder 2">
            <a:extLst>
              <a:ext uri="{FF2B5EF4-FFF2-40B4-BE49-F238E27FC236}">
                <a16:creationId xmlns:a16="http://schemas.microsoft.com/office/drawing/2014/main" id="{511DBD00-D83F-EF49-900D-B6C65CED2738}"/>
              </a:ext>
            </a:extLst>
          </p:cNvPr>
          <p:cNvSpPr>
            <a:spLocks noGrp="1"/>
          </p:cNvSpPr>
          <p:nvPr>
            <p:ph type="body" sz="quarter" idx="21" hasCustomPrompt="1"/>
          </p:nvPr>
        </p:nvSpPr>
        <p:spPr>
          <a:xfrm>
            <a:off x="4500000" y="3852000"/>
            <a:ext cx="3348000" cy="684000"/>
          </a:xfrm>
        </p:spPr>
        <p:txBody>
          <a:bodyPr anchor="ctr"/>
          <a:lstStyle>
            <a:lvl1pPr algn="ctr">
              <a:buNone/>
              <a:defRPr sz="2200" b="1">
                <a:solidFill>
                  <a:schemeClr val="accent6"/>
                </a:solidFill>
              </a:defRPr>
            </a:lvl1pPr>
          </a:lstStyle>
          <a:p>
            <a:pPr lvl="0"/>
            <a:r>
              <a:rPr lang="en-GB"/>
              <a:t>Insert title</a:t>
            </a:r>
          </a:p>
        </p:txBody>
      </p:sp>
      <p:cxnSp>
        <p:nvCxnSpPr>
          <p:cNvPr id="29" name="Straight Connector 28">
            <a:extLst>
              <a:ext uri="{FF2B5EF4-FFF2-40B4-BE49-F238E27FC236}">
                <a16:creationId xmlns:a16="http://schemas.microsoft.com/office/drawing/2014/main" id="{59357DCD-A469-B34A-A880-D744CA731C14}"/>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BA4CC6C-41AA-2D50-A8B9-63559566F418}"/>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308297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con Grid Boxes 2UP with Intro">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CF5444-DD33-9C60-EE5C-BAE130A1CBF5}"/>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66871" y="2743014"/>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Lst>
          </p:cNvPr>
          <p:cNvSpPr/>
          <p:nvPr userDrawn="1"/>
        </p:nvSpPr>
        <p:spPr>
          <a:xfrm>
            <a:off x="4366871" y="1735014"/>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8259249" y="2743014"/>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2" name="Rectangle: Top Corners Rounded 21">
            <a:extLst>
              <a:ext uri="{FF2B5EF4-FFF2-40B4-BE49-F238E27FC236}">
                <a16:creationId xmlns:a16="http://schemas.microsoft.com/office/drawing/2014/main" id="{9E7ED11E-4751-6140-AC11-8C5B88B96EE4}"/>
              </a:ext>
            </a:extLst>
          </p:cNvPr>
          <p:cNvSpPr/>
          <p:nvPr userDrawn="1"/>
        </p:nvSpPr>
        <p:spPr>
          <a:xfrm>
            <a:off x="8259249" y="1735014"/>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7" name="Content Placeholder 3">
            <a:extLst>
              <a:ext uri="{FF2B5EF4-FFF2-40B4-BE49-F238E27FC236}">
                <a16:creationId xmlns:a16="http://schemas.microsoft.com/office/drawing/2014/main" id="{88166480-FB4D-C34C-807C-7BA7DD328F6E}"/>
              </a:ext>
            </a:extLst>
          </p:cNvPr>
          <p:cNvSpPr>
            <a:spLocks noGrp="1"/>
          </p:cNvSpPr>
          <p:nvPr>
            <p:ph sz="quarter" idx="4294967295" hasCustomPrompt="1"/>
          </p:nvPr>
        </p:nvSpPr>
        <p:spPr>
          <a:xfrm>
            <a:off x="432000" y="1735014"/>
            <a:ext cx="3564001" cy="4319711"/>
          </a:xfrm>
        </p:spPr>
        <p:txBody>
          <a:bodyPr/>
          <a:lstStyle>
            <a:lvl1pPr marL="0" indent="0">
              <a:buNone/>
              <a:defRPr sz="2200">
                <a:solidFill>
                  <a:schemeClr val="accent6"/>
                </a:solidFill>
              </a:defRPr>
            </a:lvl1pPr>
          </a:lstStyle>
          <a:p>
            <a:r>
              <a:rPr lang="en-GB"/>
              <a:t>Intro summary text goes here</a:t>
            </a:r>
          </a:p>
        </p:txBody>
      </p:sp>
      <p:sp>
        <p:nvSpPr>
          <p:cNvPr id="13" name="Title 1">
            <a:extLst>
              <a:ext uri="{FF2B5EF4-FFF2-40B4-BE49-F238E27FC236}">
                <a16:creationId xmlns:a16="http://schemas.microsoft.com/office/drawing/2014/main" id="{85267E27-DA97-0D46-9740-BF9E88C52C36}"/>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2" name="Straight Connector 11">
            <a:extLst>
              <a:ext uri="{FF2B5EF4-FFF2-40B4-BE49-F238E27FC236}">
                <a16:creationId xmlns:a16="http://schemas.microsoft.com/office/drawing/2014/main" id="{B4F929AC-5E7A-1A4C-8427-F04E4C908E8F}"/>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86D0C676-28C4-BF14-7D49-3169DC1AAA7C}"/>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76607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Icon Grid Boxes 3UP">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12708" y="2743014"/>
            <a:ext cx="3564000" cy="3311999"/>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4" name="Rectangle: Top Corners Rounded 3">
            <a:extLst>
              <a:ext uri="{FF2B5EF4-FFF2-40B4-BE49-F238E27FC236}">
                <a16:creationId xmlns:a16="http://schemas.microsoft.com/office/drawing/2014/main" id="{B540671A-ED56-3548-A508-080ABBDB5E58}"/>
              </a:ext>
            </a:extLst>
          </p:cNvPr>
          <p:cNvSpPr/>
          <p:nvPr userDrawn="1"/>
        </p:nvSpPr>
        <p:spPr>
          <a:xfrm>
            <a:off x="412708" y="1735014"/>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66871" y="2743014"/>
            <a:ext cx="3564000" cy="3311999"/>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Lst>
          </p:cNvPr>
          <p:cNvSpPr/>
          <p:nvPr userDrawn="1"/>
        </p:nvSpPr>
        <p:spPr>
          <a:xfrm>
            <a:off x="4366871" y="1735014"/>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8259249" y="2743014"/>
            <a:ext cx="3564000" cy="3311999"/>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2" name="Rectangle: Top Corners Rounded 21">
            <a:extLst>
              <a:ext uri="{FF2B5EF4-FFF2-40B4-BE49-F238E27FC236}">
                <a16:creationId xmlns:a16="http://schemas.microsoft.com/office/drawing/2014/main" id="{9E7ED11E-4751-6140-AC11-8C5B88B96EE4}"/>
              </a:ext>
            </a:extLst>
          </p:cNvPr>
          <p:cNvSpPr/>
          <p:nvPr userDrawn="1"/>
        </p:nvSpPr>
        <p:spPr>
          <a:xfrm>
            <a:off x="8259249" y="1735014"/>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2" name="Title 1">
            <a:extLst>
              <a:ext uri="{FF2B5EF4-FFF2-40B4-BE49-F238E27FC236}">
                <a16:creationId xmlns:a16="http://schemas.microsoft.com/office/drawing/2014/main" id="{EA3FC528-9065-C94F-99DF-349AA62E3469}"/>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4" name="Straight Connector 13">
            <a:extLst>
              <a:ext uri="{FF2B5EF4-FFF2-40B4-BE49-F238E27FC236}">
                <a16:creationId xmlns:a16="http://schemas.microsoft.com/office/drawing/2014/main" id="{EEA2AC99-8B06-B44A-BCC3-DEDF573C1400}"/>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4712B60-6C80-0125-1B04-001787232DDB}"/>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454389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ICON Grid Boxes 4UP with Intro">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ext Placeholder 7">
            <a:extLst>
              <a:ext uri="{FF2B5EF4-FFF2-40B4-BE49-F238E27FC236}">
                <a16:creationId xmlns:a16="http://schemas.microsoft.com/office/drawing/2014/main" id="{BA897845-DFE8-7140-BE24-7AD33E02F2ED}"/>
              </a:ext>
            </a:extLst>
          </p:cNvPr>
          <p:cNvSpPr>
            <a:spLocks noGrp="1"/>
          </p:cNvSpPr>
          <p:nvPr>
            <p:ph type="body" sz="quarter" idx="13"/>
          </p:nvPr>
        </p:nvSpPr>
        <p:spPr>
          <a:xfrm>
            <a:off x="4310428" y="2185014"/>
            <a:ext cx="3564000" cy="1512000"/>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12" name="Rectangle: Top Corners Rounded 11">
            <a:extLst>
              <a:ext uri="{FF2B5EF4-FFF2-40B4-BE49-F238E27FC236}">
                <a16:creationId xmlns:a16="http://schemas.microsoft.com/office/drawing/2014/main" id="{5E206611-9F04-2C46-95B1-573726492E29}"/>
              </a:ext>
            </a:extLst>
          </p:cNvPr>
          <p:cNvSpPr/>
          <p:nvPr userDrawn="1"/>
        </p:nvSpPr>
        <p:spPr>
          <a:xfrm>
            <a:off x="4310428" y="1285014"/>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9E4DF866-0267-6D4B-8CF4-FAFA97285DCA}"/>
              </a:ext>
            </a:extLst>
          </p:cNvPr>
          <p:cNvSpPr>
            <a:spLocks noGrp="1"/>
          </p:cNvSpPr>
          <p:nvPr>
            <p:ph type="body" sz="quarter" idx="14"/>
          </p:nvPr>
        </p:nvSpPr>
        <p:spPr>
          <a:xfrm>
            <a:off x="8264591" y="2186048"/>
            <a:ext cx="3564000" cy="1512000"/>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14" name="Rectangle: Top Corners Rounded 13">
            <a:extLst>
              <a:ext uri="{FF2B5EF4-FFF2-40B4-BE49-F238E27FC236}">
                <a16:creationId xmlns:a16="http://schemas.microsoft.com/office/drawing/2014/main" id="{C737232C-EBE9-2647-917F-C7C76B087CA4}"/>
              </a:ext>
            </a:extLst>
          </p:cNvPr>
          <p:cNvSpPr/>
          <p:nvPr userDrawn="1"/>
        </p:nvSpPr>
        <p:spPr>
          <a:xfrm>
            <a:off x="8264591" y="1285014"/>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7">
            <a:extLst>
              <a:ext uri="{FF2B5EF4-FFF2-40B4-BE49-F238E27FC236}">
                <a16:creationId xmlns:a16="http://schemas.microsoft.com/office/drawing/2014/main" id="{B8ADAB78-EE5F-B741-8763-DEC022B42E15}"/>
              </a:ext>
            </a:extLst>
          </p:cNvPr>
          <p:cNvSpPr>
            <a:spLocks noGrp="1"/>
          </p:cNvSpPr>
          <p:nvPr>
            <p:ph type="body" sz="quarter" idx="17"/>
          </p:nvPr>
        </p:nvSpPr>
        <p:spPr>
          <a:xfrm>
            <a:off x="4310428" y="4746281"/>
            <a:ext cx="3564000" cy="1512000"/>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16" name="Rectangle: Top Corners Rounded 15">
            <a:extLst>
              <a:ext uri="{FF2B5EF4-FFF2-40B4-BE49-F238E27FC236}">
                <a16:creationId xmlns:a16="http://schemas.microsoft.com/office/drawing/2014/main" id="{E29E7FE3-94A7-274E-9C79-62D4A777C7A5}"/>
              </a:ext>
            </a:extLst>
          </p:cNvPr>
          <p:cNvSpPr/>
          <p:nvPr userDrawn="1"/>
        </p:nvSpPr>
        <p:spPr>
          <a:xfrm>
            <a:off x="4310428" y="3846281"/>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7">
            <a:extLst>
              <a:ext uri="{FF2B5EF4-FFF2-40B4-BE49-F238E27FC236}">
                <a16:creationId xmlns:a16="http://schemas.microsoft.com/office/drawing/2014/main" id="{827DCFD9-112E-A945-955D-F67D14142C69}"/>
              </a:ext>
            </a:extLst>
          </p:cNvPr>
          <p:cNvSpPr>
            <a:spLocks noGrp="1"/>
          </p:cNvSpPr>
          <p:nvPr>
            <p:ph type="body" sz="quarter" idx="18"/>
          </p:nvPr>
        </p:nvSpPr>
        <p:spPr>
          <a:xfrm>
            <a:off x="8264591" y="4747441"/>
            <a:ext cx="3564000" cy="1512000"/>
          </a:xfrm>
          <a:prstGeom prst="rect">
            <a:avLst/>
          </a:prstGeom>
          <a:solidFill>
            <a:schemeClr val="bg1">
              <a:lumMod val="95000"/>
            </a:schemeClr>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18" name="Rectangle: Top Corners Rounded 17">
            <a:extLst>
              <a:ext uri="{FF2B5EF4-FFF2-40B4-BE49-F238E27FC236}">
                <a16:creationId xmlns:a16="http://schemas.microsoft.com/office/drawing/2014/main" id="{70713629-27C4-A749-B40D-6E3D13CBC59F}"/>
              </a:ext>
            </a:extLst>
          </p:cNvPr>
          <p:cNvSpPr/>
          <p:nvPr userDrawn="1"/>
        </p:nvSpPr>
        <p:spPr>
          <a:xfrm>
            <a:off x="8272154" y="3849215"/>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itle 1">
            <a:extLst>
              <a:ext uri="{FF2B5EF4-FFF2-40B4-BE49-F238E27FC236}">
                <a16:creationId xmlns:a16="http://schemas.microsoft.com/office/drawing/2014/main" id="{71D89516-E743-9149-8E82-C8FD33FB9E82}"/>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22" name="Straight Connector 21">
            <a:extLst>
              <a:ext uri="{FF2B5EF4-FFF2-40B4-BE49-F238E27FC236}">
                <a16:creationId xmlns:a16="http://schemas.microsoft.com/office/drawing/2014/main" id="{ED046538-6FA9-4F4C-86B3-9F8268B46A7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Content Placeholder 3">
            <a:extLst>
              <a:ext uri="{FF2B5EF4-FFF2-40B4-BE49-F238E27FC236}">
                <a16:creationId xmlns:a16="http://schemas.microsoft.com/office/drawing/2014/main" id="{62ACBA56-8EF4-494B-AB68-12ECC4D0812F}"/>
              </a:ext>
            </a:extLst>
          </p:cNvPr>
          <p:cNvSpPr>
            <a:spLocks noGrp="1"/>
          </p:cNvSpPr>
          <p:nvPr>
            <p:ph sz="quarter" idx="4294967295" hasCustomPrompt="1"/>
          </p:nvPr>
        </p:nvSpPr>
        <p:spPr>
          <a:xfrm>
            <a:off x="432000" y="1285014"/>
            <a:ext cx="3564001" cy="4769711"/>
          </a:xfrm>
        </p:spPr>
        <p:txBody>
          <a:bodyPr/>
          <a:lstStyle>
            <a:lvl1pPr marL="0" indent="0">
              <a:buNone/>
              <a:defRPr sz="2200">
                <a:solidFill>
                  <a:schemeClr val="accent6"/>
                </a:solidFill>
              </a:defRPr>
            </a:lvl1pPr>
          </a:lstStyle>
          <a:p>
            <a:r>
              <a:rPr lang="en-GB"/>
              <a:t>Intro summary text goes here</a:t>
            </a:r>
          </a:p>
        </p:txBody>
      </p:sp>
      <p:pic>
        <p:nvPicPr>
          <p:cNvPr id="3" name="Picture 2">
            <a:extLst>
              <a:ext uri="{FF2B5EF4-FFF2-40B4-BE49-F238E27FC236}">
                <a16:creationId xmlns:a16="http://schemas.microsoft.com/office/drawing/2014/main" id="{7D55FB54-F5EA-C613-D5F4-F3C0063B3E26}"/>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202760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CON Grid boxes 5UP">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2370978" y="199098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Lst>
          </p:cNvPr>
          <p:cNvSpPr/>
          <p:nvPr userDrawn="1"/>
        </p:nvSpPr>
        <p:spPr>
          <a:xfrm>
            <a:off x="2370978" y="1089953"/>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6257024" y="199098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2" name="Rectangle: Top Corners Rounded 21">
            <a:extLst>
              <a:ext uri="{FF2B5EF4-FFF2-40B4-BE49-F238E27FC236}">
                <a16:creationId xmlns:a16="http://schemas.microsoft.com/office/drawing/2014/main" id="{9E7ED11E-4751-6140-AC11-8C5B88B96EE4}"/>
              </a:ext>
            </a:extLst>
          </p:cNvPr>
          <p:cNvSpPr/>
          <p:nvPr userDrawn="1"/>
        </p:nvSpPr>
        <p:spPr>
          <a:xfrm>
            <a:off x="6257024" y="1090988"/>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12708" y="464926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Top Corners Rounded 24">
            <a:extLst>
              <a:ext uri="{FF2B5EF4-FFF2-40B4-BE49-F238E27FC236}">
                <a16:creationId xmlns:a16="http://schemas.microsoft.com/office/drawing/2014/main" id="{8FD6A08D-6DD3-C845-8B17-CC9297B607DC}"/>
              </a:ext>
            </a:extLst>
          </p:cNvPr>
          <p:cNvSpPr/>
          <p:nvPr userDrawn="1"/>
        </p:nvSpPr>
        <p:spPr>
          <a:xfrm>
            <a:off x="412708" y="3749267"/>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32197" y="464926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Lst>
          </p:cNvPr>
          <p:cNvSpPr/>
          <p:nvPr userDrawn="1"/>
        </p:nvSpPr>
        <p:spPr>
          <a:xfrm>
            <a:off x="4339760" y="3751041"/>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 Placeholder 7">
            <a:extLst>
              <a:ext uri="{FF2B5EF4-FFF2-40B4-BE49-F238E27FC236}">
                <a16:creationId xmlns:a16="http://schemas.microsoft.com/office/drawing/2014/main" id="{FD9A3BB3-7E48-6A41-BE78-2AD280277FB7}"/>
              </a:ext>
            </a:extLst>
          </p:cNvPr>
          <p:cNvSpPr>
            <a:spLocks noGrp="1"/>
          </p:cNvSpPr>
          <p:nvPr>
            <p:ph type="body" sz="quarter" idx="18"/>
          </p:nvPr>
        </p:nvSpPr>
        <p:spPr>
          <a:xfrm>
            <a:off x="8259249" y="4650425"/>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9" name="Rectangle: Top Corners Rounded 28">
            <a:extLst>
              <a:ext uri="{FF2B5EF4-FFF2-40B4-BE49-F238E27FC236}">
                <a16:creationId xmlns:a16="http://schemas.microsoft.com/office/drawing/2014/main" id="{FC04B02F-94D2-6E4A-ADC2-EE378D70C248}"/>
              </a:ext>
            </a:extLst>
          </p:cNvPr>
          <p:cNvSpPr/>
          <p:nvPr userDrawn="1"/>
        </p:nvSpPr>
        <p:spPr>
          <a:xfrm>
            <a:off x="8259249" y="3749267"/>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itle 1">
            <a:extLst>
              <a:ext uri="{FF2B5EF4-FFF2-40B4-BE49-F238E27FC236}">
                <a16:creationId xmlns:a16="http://schemas.microsoft.com/office/drawing/2014/main" id="{0F81D218-E72F-F84F-B0C3-EC8A11107F27}"/>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8" name="Straight Connector 17">
            <a:extLst>
              <a:ext uri="{FF2B5EF4-FFF2-40B4-BE49-F238E27FC236}">
                <a16:creationId xmlns:a16="http://schemas.microsoft.com/office/drawing/2014/main" id="{44481822-0DD9-B249-90C1-3B1FE0FD98A5}"/>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CCE6883-92E0-20E6-632B-52558F9DBE65}"/>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1111642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CON Grid Boxes 6UP Grey">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12708"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4" name="Rectangle: Top Corners Rounded 3">
            <a:extLst>
              <a:ext uri="{FF2B5EF4-FFF2-40B4-BE49-F238E27FC236}">
                <a16:creationId xmlns:a16="http://schemas.microsoft.com/office/drawing/2014/main" id="{B540671A-ED56-3548-A508-080ABBDB5E58}"/>
              </a:ext>
            </a:extLst>
          </p:cNvPr>
          <p:cNvSpPr/>
          <p:nvPr userDrawn="1"/>
        </p:nvSpPr>
        <p:spPr>
          <a:xfrm>
            <a:off x="412708"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66871"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Lst>
          </p:cNvPr>
          <p:cNvSpPr/>
          <p:nvPr userDrawn="1"/>
        </p:nvSpPr>
        <p:spPr>
          <a:xfrm>
            <a:off x="4366871"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8259249" y="2087999"/>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2" name="Rectangle: Top Corners Rounded 21">
            <a:extLst>
              <a:ext uri="{FF2B5EF4-FFF2-40B4-BE49-F238E27FC236}">
                <a16:creationId xmlns:a16="http://schemas.microsoft.com/office/drawing/2014/main" id="{9E7ED11E-4751-6140-AC11-8C5B88B96EE4}"/>
              </a:ext>
            </a:extLst>
          </p:cNvPr>
          <p:cNvSpPr/>
          <p:nvPr userDrawn="1"/>
        </p:nvSpPr>
        <p:spPr>
          <a:xfrm>
            <a:off x="8259249"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12708" y="464926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Top Corners Rounded 24">
            <a:extLst>
              <a:ext uri="{FF2B5EF4-FFF2-40B4-BE49-F238E27FC236}">
                <a16:creationId xmlns:a16="http://schemas.microsoft.com/office/drawing/2014/main" id="{8FD6A08D-6DD3-C845-8B17-CC9297B607DC}"/>
              </a:ext>
            </a:extLst>
          </p:cNvPr>
          <p:cNvSpPr/>
          <p:nvPr userDrawn="1"/>
        </p:nvSpPr>
        <p:spPr>
          <a:xfrm>
            <a:off x="412708" y="3749267"/>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66871" y="465042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Lst>
          </p:cNvPr>
          <p:cNvSpPr/>
          <p:nvPr userDrawn="1"/>
        </p:nvSpPr>
        <p:spPr>
          <a:xfrm>
            <a:off x="4374434" y="3752201"/>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 Placeholder 7">
            <a:extLst>
              <a:ext uri="{FF2B5EF4-FFF2-40B4-BE49-F238E27FC236}">
                <a16:creationId xmlns:a16="http://schemas.microsoft.com/office/drawing/2014/main" id="{FD9A3BB3-7E48-6A41-BE78-2AD280277FB7}"/>
              </a:ext>
            </a:extLst>
          </p:cNvPr>
          <p:cNvSpPr>
            <a:spLocks noGrp="1"/>
          </p:cNvSpPr>
          <p:nvPr>
            <p:ph type="body" sz="quarter" idx="18"/>
          </p:nvPr>
        </p:nvSpPr>
        <p:spPr>
          <a:xfrm>
            <a:off x="8259249" y="4650425"/>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9" name="Rectangle: Top Corners Rounded 28">
            <a:extLst>
              <a:ext uri="{FF2B5EF4-FFF2-40B4-BE49-F238E27FC236}">
                <a16:creationId xmlns:a16="http://schemas.microsoft.com/office/drawing/2014/main" id="{FC04B02F-94D2-6E4A-ADC2-EE378D70C248}"/>
              </a:ext>
            </a:extLst>
          </p:cNvPr>
          <p:cNvSpPr/>
          <p:nvPr userDrawn="1"/>
        </p:nvSpPr>
        <p:spPr>
          <a:xfrm>
            <a:off x="8259249" y="3749267"/>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itle 1">
            <a:extLst>
              <a:ext uri="{FF2B5EF4-FFF2-40B4-BE49-F238E27FC236}">
                <a16:creationId xmlns:a16="http://schemas.microsoft.com/office/drawing/2014/main" id="{58FD52DB-CC55-304D-B862-680CEE7832A4}"/>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31" name="Straight Connector 30">
            <a:extLst>
              <a:ext uri="{FF2B5EF4-FFF2-40B4-BE49-F238E27FC236}">
                <a16:creationId xmlns:a16="http://schemas.microsoft.com/office/drawing/2014/main" id="{BF036740-51BF-404A-B94A-164C9330AE62}"/>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78D1774-8975-89D5-1EA8-A68550359E2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3323007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EXT Grid Boxes, Titles 2UP +Intro ">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0AEEEA08-1C49-6944-6F79-AABE5D4651A9}"/>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66871" y="2290349"/>
            <a:ext cx="3564000" cy="3764374"/>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Lst>
          </p:cNvPr>
          <p:cNvSpPr/>
          <p:nvPr userDrawn="1"/>
        </p:nvSpPr>
        <p:spPr>
          <a:xfrm>
            <a:off x="4366871" y="1282349"/>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8259249" y="2290349"/>
            <a:ext cx="3564000" cy="3764372"/>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2" name="Rectangle: Top Corners Rounded 21">
            <a:extLst>
              <a:ext uri="{FF2B5EF4-FFF2-40B4-BE49-F238E27FC236}">
                <a16:creationId xmlns:a16="http://schemas.microsoft.com/office/drawing/2014/main" id="{9E7ED11E-4751-6140-AC11-8C5B88B96EE4}"/>
              </a:ext>
            </a:extLst>
          </p:cNvPr>
          <p:cNvSpPr/>
          <p:nvPr userDrawn="1"/>
        </p:nvSpPr>
        <p:spPr>
          <a:xfrm>
            <a:off x="8259249" y="1282349"/>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4" name="Content Placeholder 3">
            <a:extLst>
              <a:ext uri="{FF2B5EF4-FFF2-40B4-BE49-F238E27FC236}">
                <a16:creationId xmlns:a16="http://schemas.microsoft.com/office/drawing/2014/main" id="{F17D3740-0A11-F14D-A939-98CD3587271B}"/>
              </a:ext>
            </a:extLst>
          </p:cNvPr>
          <p:cNvSpPr>
            <a:spLocks noGrp="1"/>
          </p:cNvSpPr>
          <p:nvPr>
            <p:ph sz="quarter" idx="4294967295" hasCustomPrompt="1"/>
          </p:nvPr>
        </p:nvSpPr>
        <p:spPr>
          <a:xfrm>
            <a:off x="432000" y="1285014"/>
            <a:ext cx="3564001" cy="4769711"/>
          </a:xfrm>
        </p:spPr>
        <p:txBody>
          <a:bodyPr lIns="0" tIns="0" rIns="0" bIns="0"/>
          <a:lstStyle>
            <a:lvl1pPr marL="0" indent="0">
              <a:buNone/>
              <a:defRPr sz="2200"/>
            </a:lvl1pPr>
          </a:lstStyle>
          <a:p>
            <a:r>
              <a:rPr lang="en-GB"/>
              <a:t>Intro summary text goes here</a:t>
            </a:r>
          </a:p>
        </p:txBody>
      </p:sp>
      <p:sp>
        <p:nvSpPr>
          <p:cNvPr id="15" name="Title 1">
            <a:extLst>
              <a:ext uri="{FF2B5EF4-FFF2-40B4-BE49-F238E27FC236}">
                <a16:creationId xmlns:a16="http://schemas.microsoft.com/office/drawing/2014/main" id="{95347A23-4C56-A54D-96A3-4993B8606624}"/>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17" name="Text Placeholder 2">
            <a:extLst>
              <a:ext uri="{FF2B5EF4-FFF2-40B4-BE49-F238E27FC236}">
                <a16:creationId xmlns:a16="http://schemas.microsoft.com/office/drawing/2014/main" id="{721EFD07-C8A5-7845-9A8E-928B94195A0F}"/>
              </a:ext>
            </a:extLst>
          </p:cNvPr>
          <p:cNvSpPr>
            <a:spLocks noGrp="1"/>
          </p:cNvSpPr>
          <p:nvPr>
            <p:ph type="body" sz="quarter" idx="18" hasCustomPrompt="1"/>
          </p:nvPr>
        </p:nvSpPr>
        <p:spPr>
          <a:xfrm>
            <a:off x="4474871" y="1426237"/>
            <a:ext cx="3348000" cy="684000"/>
          </a:xfrm>
        </p:spPr>
        <p:txBody>
          <a:bodyPr anchor="ctr"/>
          <a:lstStyle>
            <a:lvl1pPr algn="ctr">
              <a:buNone/>
              <a:defRPr sz="2200" b="1">
                <a:solidFill>
                  <a:schemeClr val="accent6"/>
                </a:solidFill>
              </a:defRPr>
            </a:lvl1pPr>
          </a:lstStyle>
          <a:p>
            <a:pPr lvl="0"/>
            <a:r>
              <a:rPr lang="en-GB"/>
              <a:t>Insert title</a:t>
            </a:r>
          </a:p>
        </p:txBody>
      </p:sp>
      <p:sp>
        <p:nvSpPr>
          <p:cNvPr id="18" name="Text Placeholder 2">
            <a:extLst>
              <a:ext uri="{FF2B5EF4-FFF2-40B4-BE49-F238E27FC236}">
                <a16:creationId xmlns:a16="http://schemas.microsoft.com/office/drawing/2014/main" id="{6076541C-26A7-7147-BAC1-5A229E7C0E3C}"/>
              </a:ext>
            </a:extLst>
          </p:cNvPr>
          <p:cNvSpPr>
            <a:spLocks noGrp="1"/>
          </p:cNvSpPr>
          <p:nvPr>
            <p:ph type="body" sz="quarter" idx="19" hasCustomPrompt="1"/>
          </p:nvPr>
        </p:nvSpPr>
        <p:spPr>
          <a:xfrm>
            <a:off x="8367249" y="1426237"/>
            <a:ext cx="3348000" cy="684000"/>
          </a:xfrm>
        </p:spPr>
        <p:txBody>
          <a:bodyPr anchor="ctr"/>
          <a:lstStyle>
            <a:lvl1pPr algn="ctr">
              <a:buNone/>
              <a:defRPr sz="2200" b="1">
                <a:solidFill>
                  <a:schemeClr val="accent6"/>
                </a:solidFill>
              </a:defRPr>
            </a:lvl1pPr>
          </a:lstStyle>
          <a:p>
            <a:pPr lvl="0"/>
            <a:r>
              <a:rPr lang="en-GB"/>
              <a:t>Insert title</a:t>
            </a:r>
          </a:p>
        </p:txBody>
      </p:sp>
      <p:cxnSp>
        <p:nvCxnSpPr>
          <p:cNvPr id="16" name="Straight Connector 15">
            <a:extLst>
              <a:ext uri="{FF2B5EF4-FFF2-40B4-BE49-F238E27FC236}">
                <a16:creationId xmlns:a16="http://schemas.microsoft.com/office/drawing/2014/main" id="{D3FF391A-F0C8-2846-A025-06D92CB6CD43}"/>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4626D58-3C16-8648-D845-A7F5213188C7}"/>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93237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Front title slid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74A26B3-AA54-E4E3-F815-2DD0B5B502BC}"/>
              </a:ext>
            </a:extLst>
          </p:cNvPr>
          <p:cNvSpPr/>
          <p:nvPr userDrawn="1"/>
        </p:nvSpPr>
        <p:spPr>
          <a:xfrm>
            <a:off x="-14636" y="-34893"/>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30" descr="A picture containing icon&#10;&#10;Description automatically generated">
            <a:extLst>
              <a:ext uri="{FF2B5EF4-FFF2-40B4-BE49-F238E27FC236}">
                <a16:creationId xmlns:a16="http://schemas.microsoft.com/office/drawing/2014/main" id="{598E9D71-498A-0294-DB92-FA8A45963CAF}"/>
              </a:ext>
            </a:extLst>
          </p:cNvPr>
          <p:cNvPicPr>
            <a:picLocks noChangeAspect="1"/>
          </p:cNvPicPr>
          <p:nvPr userDrawn="1"/>
        </p:nvPicPr>
        <p:blipFill>
          <a:blip r:embed="rId2"/>
          <a:stretch>
            <a:fillRect/>
          </a:stretch>
        </p:blipFill>
        <p:spPr>
          <a:xfrm>
            <a:off x="2330720" y="-508517"/>
            <a:ext cx="11319578" cy="8005665"/>
          </a:xfrm>
          <a:prstGeom prst="rect">
            <a:avLst/>
          </a:prstGeom>
        </p:spPr>
      </p:pic>
      <p:sp>
        <p:nvSpPr>
          <p:cNvPr id="2" name="Title 1">
            <a:extLst>
              <a:ext uri="{FF2B5EF4-FFF2-40B4-BE49-F238E27FC236}">
                <a16:creationId xmlns:a16="http://schemas.microsoft.com/office/drawing/2014/main" id="{7CD054BE-B63C-B248-A010-D04767679CD8}"/>
              </a:ext>
            </a:extLst>
          </p:cNvPr>
          <p:cNvSpPr>
            <a:spLocks noGrp="1"/>
          </p:cNvSpPr>
          <p:nvPr>
            <p:ph type="ctrTitle" hasCustomPrompt="1"/>
          </p:nvPr>
        </p:nvSpPr>
        <p:spPr>
          <a:xfrm>
            <a:off x="432000" y="1002268"/>
            <a:ext cx="4643853" cy="2507695"/>
          </a:xfrm>
          <a:prstGeom prst="rect">
            <a:avLst/>
          </a:prstGeom>
        </p:spPr>
        <p:txBody>
          <a:bodyPr lIns="0" tIns="0" rIns="0" bIns="0" anchor="b">
            <a:noAutofit/>
          </a:bodyPr>
          <a:lstStyle>
            <a:lvl1pPr algn="l">
              <a:defRPr sz="5400" b="1" spc="-30" baseline="0">
                <a:solidFill>
                  <a:schemeClr val="tx1"/>
                </a:solidFill>
              </a:defRPr>
            </a:lvl1pPr>
          </a:lstStyle>
          <a:p>
            <a:r>
              <a:rPr lang="en-GB"/>
              <a:t>Presentation title</a:t>
            </a:r>
          </a:p>
        </p:txBody>
      </p:sp>
      <p:sp>
        <p:nvSpPr>
          <p:cNvPr id="3" name="Subtitle 2">
            <a:extLst>
              <a:ext uri="{FF2B5EF4-FFF2-40B4-BE49-F238E27FC236}">
                <a16:creationId xmlns:a16="http://schemas.microsoft.com/office/drawing/2014/main" id="{AEB3AB80-4EA2-FC4A-9654-92EF4DFF45D6}"/>
              </a:ext>
            </a:extLst>
          </p:cNvPr>
          <p:cNvSpPr>
            <a:spLocks noGrp="1"/>
          </p:cNvSpPr>
          <p:nvPr>
            <p:ph type="subTitle" idx="1"/>
          </p:nvPr>
        </p:nvSpPr>
        <p:spPr>
          <a:xfrm>
            <a:off x="432000" y="3600000"/>
            <a:ext cx="7973051" cy="1024967"/>
          </a:xfrm>
          <a:prstGeom prst="rect">
            <a:avLst/>
          </a:prstGeom>
        </p:spPr>
        <p:txBody>
          <a:bodyPr lIns="0" tIns="0" rIns="0" bIns="0">
            <a:normAutofit/>
          </a:bodyPr>
          <a:lstStyle>
            <a:lvl1pPr marL="0" indent="0" algn="l">
              <a:buNone/>
              <a:defRPr sz="28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6" name="Slide Number Placeholder 5">
            <a:extLst>
              <a:ext uri="{FF2B5EF4-FFF2-40B4-BE49-F238E27FC236}">
                <a16:creationId xmlns:a16="http://schemas.microsoft.com/office/drawing/2014/main" id="{DA80857E-40D1-074A-8CBC-E3E38E695791}"/>
              </a:ext>
            </a:extLst>
          </p:cNvPr>
          <p:cNvSpPr>
            <a:spLocks noGrp="1"/>
          </p:cNvSpPr>
          <p:nvPr>
            <p:ph type="sldNum" sz="quarter" idx="12"/>
          </p:nvPr>
        </p:nvSpPr>
        <p:spPr>
          <a:xfrm>
            <a:off x="8610600" y="6356350"/>
            <a:ext cx="3002280" cy="365125"/>
          </a:xfrm>
          <a:prstGeom prst="rect">
            <a:avLst/>
          </a:prstGeom>
        </p:spPr>
        <p:txBody>
          <a:bodyPr/>
          <a:lstStyle/>
          <a:p>
            <a:fld id="{B8B67EA4-DCE3-FB49-A794-A4595EF638BC}" type="slidenum">
              <a:rPr lang="en-GB" smtClean="0"/>
              <a:t>‹#›</a:t>
            </a:fld>
            <a:endParaRPr lang="en-GB"/>
          </a:p>
        </p:txBody>
      </p:sp>
      <p:sp>
        <p:nvSpPr>
          <p:cNvPr id="12" name="TextBox 11">
            <a:extLst>
              <a:ext uri="{FF2B5EF4-FFF2-40B4-BE49-F238E27FC236}">
                <a16:creationId xmlns:a16="http://schemas.microsoft.com/office/drawing/2014/main" id="{391DEB39-6B31-D948-AF21-75D8DF423B1B}"/>
              </a:ext>
            </a:extLst>
          </p:cNvPr>
          <p:cNvSpPr txBox="1"/>
          <p:nvPr userDrawn="1"/>
        </p:nvSpPr>
        <p:spPr>
          <a:xfrm>
            <a:off x="3225114" y="601774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ext Placeholder 10">
            <a:extLst>
              <a:ext uri="{FF2B5EF4-FFF2-40B4-BE49-F238E27FC236}">
                <a16:creationId xmlns:a16="http://schemas.microsoft.com/office/drawing/2014/main" id="{78E63D1E-5669-124C-90CA-03B13A7D7AE0}"/>
              </a:ext>
            </a:extLst>
          </p:cNvPr>
          <p:cNvSpPr>
            <a:spLocks noGrp="1"/>
          </p:cNvSpPr>
          <p:nvPr>
            <p:ph type="body" sz="quarter" idx="13"/>
          </p:nvPr>
        </p:nvSpPr>
        <p:spPr>
          <a:xfrm>
            <a:off x="432000" y="5760000"/>
            <a:ext cx="6259513" cy="488950"/>
          </a:xfrm>
          <a:prstGeom prst="rect">
            <a:avLst/>
          </a:prstGeom>
        </p:spPr>
        <p:txBody>
          <a:bodyPr lIns="0" tIns="0" rIns="0" bIns="0">
            <a:normAutofit/>
          </a:bodyPr>
          <a:lstStyle>
            <a:lvl1pPr marL="0" indent="0">
              <a:lnSpc>
                <a:spcPct val="100000"/>
              </a:lnSpc>
              <a:spcBef>
                <a:spcPts val="0"/>
              </a:spcBef>
              <a:buNone/>
              <a:defRPr sz="2400">
                <a:solidFill>
                  <a:schemeClr val="accent6"/>
                </a:solidFill>
              </a:defRPr>
            </a:lvl1pPr>
            <a:lvl2pPr marL="357188" indent="0">
              <a:buNone/>
              <a:defRPr>
                <a:solidFill>
                  <a:schemeClr val="accent2"/>
                </a:solidFill>
              </a:defRPr>
            </a:lvl2pPr>
            <a:lvl3pPr marL="714375" indent="0">
              <a:buNone/>
              <a:defRPr>
                <a:solidFill>
                  <a:schemeClr val="accent2"/>
                </a:solidFill>
              </a:defRPr>
            </a:lvl3pPr>
            <a:lvl4pPr marL="1081087" indent="0">
              <a:buNone/>
              <a:defRPr>
                <a:solidFill>
                  <a:schemeClr val="accent2"/>
                </a:solidFill>
              </a:defRPr>
            </a:lvl4pPr>
            <a:lvl5pPr marL="1438275" indent="0">
              <a:buNone/>
              <a:defRPr>
                <a:solidFill>
                  <a:schemeClr val="accent2"/>
                </a:solidFill>
              </a:defRPr>
            </a:lvl5pPr>
          </a:lstStyle>
          <a:p>
            <a:pPr lvl="0"/>
            <a:r>
              <a:rPr lang="en-GB"/>
              <a:t>Click to edit Master text styles</a:t>
            </a:r>
          </a:p>
        </p:txBody>
      </p:sp>
      <p:sp>
        <p:nvSpPr>
          <p:cNvPr id="4" name="TextBox 3">
            <a:extLst>
              <a:ext uri="{FF2B5EF4-FFF2-40B4-BE49-F238E27FC236}">
                <a16:creationId xmlns:a16="http://schemas.microsoft.com/office/drawing/2014/main" id="{4DF2A1D7-0D87-D844-942F-FEAD20579184}"/>
              </a:ext>
            </a:extLst>
          </p:cNvPr>
          <p:cNvSpPr txBox="1"/>
          <p:nvPr userDrawn="1"/>
        </p:nvSpPr>
        <p:spPr>
          <a:xfrm>
            <a:off x="9233452" y="5486400"/>
            <a:ext cx="184731" cy="369332"/>
          </a:xfrm>
          <a:prstGeom prst="rect">
            <a:avLst/>
          </a:prstGeom>
          <a:noFill/>
        </p:spPr>
        <p:txBody>
          <a:bodyPr wrap="none" rtlCol="0">
            <a:spAutoFit/>
          </a:bodyPr>
          <a:lstStyle/>
          <a:p>
            <a:endParaRPr lang="en-US"/>
          </a:p>
        </p:txBody>
      </p:sp>
      <p:pic>
        <p:nvPicPr>
          <p:cNvPr id="9" name="Picture 8" descr="Logo&#10;&#10;Description automatically generated">
            <a:extLst>
              <a:ext uri="{FF2B5EF4-FFF2-40B4-BE49-F238E27FC236}">
                <a16:creationId xmlns:a16="http://schemas.microsoft.com/office/drawing/2014/main" id="{28D04FEF-6120-D9DF-6018-2393FD137B8B}"/>
              </a:ext>
            </a:extLst>
          </p:cNvPr>
          <p:cNvPicPr>
            <a:picLocks noChangeAspect="1"/>
          </p:cNvPicPr>
          <p:nvPr userDrawn="1"/>
        </p:nvPicPr>
        <p:blipFill>
          <a:blip r:embed="rId3"/>
          <a:stretch>
            <a:fillRect/>
          </a:stretch>
        </p:blipFill>
        <p:spPr>
          <a:xfrm>
            <a:off x="10551045" y="364425"/>
            <a:ext cx="1208955" cy="979789"/>
          </a:xfrm>
          <a:prstGeom prst="rect">
            <a:avLst/>
          </a:prstGeom>
        </p:spPr>
      </p:pic>
    </p:spTree>
    <p:extLst>
      <p:ext uri="{BB962C8B-B14F-4D97-AF65-F5344CB8AC3E}">
        <p14:creationId xmlns:p14="http://schemas.microsoft.com/office/powerpoint/2010/main" val="3781263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XT Grid boxes, Titles 3UP">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12708" y="2743014"/>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4" name="Rectangle: Top Corners Rounded 3">
            <a:extLst>
              <a:ext uri="{FF2B5EF4-FFF2-40B4-BE49-F238E27FC236}">
                <a16:creationId xmlns:a16="http://schemas.microsoft.com/office/drawing/2014/main" id="{B540671A-ED56-3548-A508-080ABBDB5E58}"/>
              </a:ext>
            </a:extLst>
          </p:cNvPr>
          <p:cNvSpPr/>
          <p:nvPr userDrawn="1"/>
        </p:nvSpPr>
        <p:spPr>
          <a:xfrm>
            <a:off x="412708" y="1735014"/>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66871" y="2743014"/>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Lst>
          </p:cNvPr>
          <p:cNvSpPr/>
          <p:nvPr userDrawn="1"/>
        </p:nvSpPr>
        <p:spPr>
          <a:xfrm>
            <a:off x="4366871" y="1735014"/>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8259249" y="2743014"/>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2" name="Rectangle: Top Corners Rounded 21">
            <a:extLst>
              <a:ext uri="{FF2B5EF4-FFF2-40B4-BE49-F238E27FC236}">
                <a16:creationId xmlns:a16="http://schemas.microsoft.com/office/drawing/2014/main" id="{9E7ED11E-4751-6140-AC11-8C5B88B96EE4}"/>
              </a:ext>
            </a:extLst>
          </p:cNvPr>
          <p:cNvSpPr/>
          <p:nvPr userDrawn="1"/>
        </p:nvSpPr>
        <p:spPr>
          <a:xfrm>
            <a:off x="8259249" y="1735014"/>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6" name="Title 1">
            <a:extLst>
              <a:ext uri="{FF2B5EF4-FFF2-40B4-BE49-F238E27FC236}">
                <a16:creationId xmlns:a16="http://schemas.microsoft.com/office/drawing/2014/main" id="{FDBDDA74-8B33-8B4B-9B25-993D2BE7C7F1}"/>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17" name="Text Placeholder 2">
            <a:extLst>
              <a:ext uri="{FF2B5EF4-FFF2-40B4-BE49-F238E27FC236}">
                <a16:creationId xmlns:a16="http://schemas.microsoft.com/office/drawing/2014/main" id="{145D2B57-B97B-B347-9DEB-D5C1AC753AE7}"/>
              </a:ext>
            </a:extLst>
          </p:cNvPr>
          <p:cNvSpPr>
            <a:spLocks noGrp="1"/>
          </p:cNvSpPr>
          <p:nvPr>
            <p:ph type="body" sz="quarter" idx="18" hasCustomPrompt="1"/>
          </p:nvPr>
        </p:nvSpPr>
        <p:spPr>
          <a:xfrm>
            <a:off x="520708" y="1897014"/>
            <a:ext cx="3348000" cy="684000"/>
          </a:xfrm>
        </p:spPr>
        <p:txBody>
          <a:bodyPr anchor="ctr"/>
          <a:lstStyle>
            <a:lvl1pPr algn="ctr">
              <a:buNone/>
              <a:defRPr sz="2200" b="1">
                <a:solidFill>
                  <a:schemeClr val="accent6"/>
                </a:solidFill>
              </a:defRPr>
            </a:lvl1pPr>
          </a:lstStyle>
          <a:p>
            <a:pPr lvl="0"/>
            <a:r>
              <a:rPr lang="en-GB"/>
              <a:t>Insert title</a:t>
            </a:r>
          </a:p>
        </p:txBody>
      </p:sp>
      <p:sp>
        <p:nvSpPr>
          <p:cNvPr id="18" name="Text Placeholder 2">
            <a:extLst>
              <a:ext uri="{FF2B5EF4-FFF2-40B4-BE49-F238E27FC236}">
                <a16:creationId xmlns:a16="http://schemas.microsoft.com/office/drawing/2014/main" id="{53DD1D30-BF5F-3F4D-A1DE-F7778CA7ED96}"/>
              </a:ext>
            </a:extLst>
          </p:cNvPr>
          <p:cNvSpPr>
            <a:spLocks noGrp="1"/>
          </p:cNvSpPr>
          <p:nvPr>
            <p:ph type="body" sz="quarter" idx="19" hasCustomPrompt="1"/>
          </p:nvPr>
        </p:nvSpPr>
        <p:spPr>
          <a:xfrm>
            <a:off x="4474871" y="1897014"/>
            <a:ext cx="3348000" cy="684000"/>
          </a:xfrm>
        </p:spPr>
        <p:txBody>
          <a:bodyPr anchor="ctr"/>
          <a:lstStyle>
            <a:lvl1pPr algn="ctr">
              <a:buNone/>
              <a:defRPr sz="2200" b="1">
                <a:solidFill>
                  <a:schemeClr val="accent6"/>
                </a:solidFill>
              </a:defRPr>
            </a:lvl1pPr>
          </a:lstStyle>
          <a:p>
            <a:pPr lvl="0"/>
            <a:r>
              <a:rPr lang="en-GB"/>
              <a:t>Insert title</a:t>
            </a:r>
          </a:p>
        </p:txBody>
      </p:sp>
      <p:sp>
        <p:nvSpPr>
          <p:cNvPr id="23" name="Text Placeholder 2">
            <a:extLst>
              <a:ext uri="{FF2B5EF4-FFF2-40B4-BE49-F238E27FC236}">
                <a16:creationId xmlns:a16="http://schemas.microsoft.com/office/drawing/2014/main" id="{0D443938-DE7C-934D-A74E-737FAD8DA310}"/>
              </a:ext>
            </a:extLst>
          </p:cNvPr>
          <p:cNvSpPr>
            <a:spLocks noGrp="1"/>
          </p:cNvSpPr>
          <p:nvPr>
            <p:ph type="body" sz="quarter" idx="20" hasCustomPrompt="1"/>
          </p:nvPr>
        </p:nvSpPr>
        <p:spPr>
          <a:xfrm>
            <a:off x="8367249" y="1891996"/>
            <a:ext cx="3348000" cy="684000"/>
          </a:xfrm>
        </p:spPr>
        <p:txBody>
          <a:bodyPr anchor="ctr"/>
          <a:lstStyle>
            <a:lvl1pPr algn="ctr">
              <a:buNone/>
              <a:defRPr sz="2200" b="1">
                <a:solidFill>
                  <a:schemeClr val="accent6"/>
                </a:solidFill>
              </a:defRPr>
            </a:lvl1pPr>
          </a:lstStyle>
          <a:p>
            <a:pPr lvl="0"/>
            <a:r>
              <a:rPr lang="en-GB"/>
              <a:t>Insert title</a:t>
            </a:r>
          </a:p>
        </p:txBody>
      </p:sp>
      <p:cxnSp>
        <p:nvCxnSpPr>
          <p:cNvPr id="25" name="Straight Connector 24">
            <a:extLst>
              <a:ext uri="{FF2B5EF4-FFF2-40B4-BE49-F238E27FC236}">
                <a16:creationId xmlns:a16="http://schemas.microsoft.com/office/drawing/2014/main" id="{B1E58B1A-02A3-B84A-8BB1-27D19814EDBF}"/>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C73BAF5-5900-0C46-ED91-BD67D9ED4465}"/>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982307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EXT Grid boxes, Titles 4UP +Intro">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EBD2400-C5F8-6FA7-2AD7-D6C6E9D59298}"/>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ext Placeholder 7">
            <a:extLst>
              <a:ext uri="{FF2B5EF4-FFF2-40B4-BE49-F238E27FC236}">
                <a16:creationId xmlns:a16="http://schemas.microsoft.com/office/drawing/2014/main" id="{BA897845-DFE8-7140-BE24-7AD33E02F2ED}"/>
              </a:ext>
            </a:extLst>
          </p:cNvPr>
          <p:cNvSpPr>
            <a:spLocks noGrp="1"/>
          </p:cNvSpPr>
          <p:nvPr>
            <p:ph type="body" sz="quarter" idx="13"/>
          </p:nvPr>
        </p:nvSpPr>
        <p:spPr>
          <a:xfrm>
            <a:off x="4310428" y="218501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12" name="Rectangle: Top Corners Rounded 11">
            <a:extLst>
              <a:ext uri="{FF2B5EF4-FFF2-40B4-BE49-F238E27FC236}">
                <a16:creationId xmlns:a16="http://schemas.microsoft.com/office/drawing/2014/main" id="{5E206611-9F04-2C46-95B1-573726492E29}"/>
              </a:ext>
            </a:extLst>
          </p:cNvPr>
          <p:cNvSpPr/>
          <p:nvPr userDrawn="1"/>
        </p:nvSpPr>
        <p:spPr>
          <a:xfrm>
            <a:off x="4310428" y="1285014"/>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laceholder 7">
            <a:extLst>
              <a:ext uri="{FF2B5EF4-FFF2-40B4-BE49-F238E27FC236}">
                <a16:creationId xmlns:a16="http://schemas.microsoft.com/office/drawing/2014/main" id="{9E4DF866-0267-6D4B-8CF4-FAFA97285DCA}"/>
              </a:ext>
            </a:extLst>
          </p:cNvPr>
          <p:cNvSpPr>
            <a:spLocks noGrp="1"/>
          </p:cNvSpPr>
          <p:nvPr>
            <p:ph type="body" sz="quarter" idx="14"/>
          </p:nvPr>
        </p:nvSpPr>
        <p:spPr>
          <a:xfrm>
            <a:off x="8264591" y="2186048"/>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14" name="Rectangle: Top Corners Rounded 13">
            <a:extLst>
              <a:ext uri="{FF2B5EF4-FFF2-40B4-BE49-F238E27FC236}">
                <a16:creationId xmlns:a16="http://schemas.microsoft.com/office/drawing/2014/main" id="{C737232C-EBE9-2647-917F-C7C76B087CA4}"/>
              </a:ext>
            </a:extLst>
          </p:cNvPr>
          <p:cNvSpPr/>
          <p:nvPr userDrawn="1"/>
        </p:nvSpPr>
        <p:spPr>
          <a:xfrm>
            <a:off x="8264591" y="1285014"/>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 Placeholder 7">
            <a:extLst>
              <a:ext uri="{FF2B5EF4-FFF2-40B4-BE49-F238E27FC236}">
                <a16:creationId xmlns:a16="http://schemas.microsoft.com/office/drawing/2014/main" id="{B8ADAB78-EE5F-B741-8763-DEC022B42E15}"/>
              </a:ext>
            </a:extLst>
          </p:cNvPr>
          <p:cNvSpPr>
            <a:spLocks noGrp="1"/>
          </p:cNvSpPr>
          <p:nvPr>
            <p:ph type="body" sz="quarter" idx="17"/>
          </p:nvPr>
        </p:nvSpPr>
        <p:spPr>
          <a:xfrm>
            <a:off x="4310428" y="4746281"/>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16" name="Rectangle: Top Corners Rounded 15">
            <a:extLst>
              <a:ext uri="{FF2B5EF4-FFF2-40B4-BE49-F238E27FC236}">
                <a16:creationId xmlns:a16="http://schemas.microsoft.com/office/drawing/2014/main" id="{E29E7FE3-94A7-274E-9C79-62D4A777C7A5}"/>
              </a:ext>
            </a:extLst>
          </p:cNvPr>
          <p:cNvSpPr/>
          <p:nvPr userDrawn="1"/>
        </p:nvSpPr>
        <p:spPr>
          <a:xfrm>
            <a:off x="4310428" y="3846281"/>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 Placeholder 7">
            <a:extLst>
              <a:ext uri="{FF2B5EF4-FFF2-40B4-BE49-F238E27FC236}">
                <a16:creationId xmlns:a16="http://schemas.microsoft.com/office/drawing/2014/main" id="{827DCFD9-112E-A945-955D-F67D14142C69}"/>
              </a:ext>
            </a:extLst>
          </p:cNvPr>
          <p:cNvSpPr>
            <a:spLocks noGrp="1"/>
          </p:cNvSpPr>
          <p:nvPr>
            <p:ph type="body" sz="quarter" idx="18"/>
          </p:nvPr>
        </p:nvSpPr>
        <p:spPr>
          <a:xfrm>
            <a:off x="8264591" y="4747441"/>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18" name="Rectangle: Top Corners Rounded 17">
            <a:extLst>
              <a:ext uri="{FF2B5EF4-FFF2-40B4-BE49-F238E27FC236}">
                <a16:creationId xmlns:a16="http://schemas.microsoft.com/office/drawing/2014/main" id="{70713629-27C4-A749-B40D-6E3D13CBC59F}"/>
              </a:ext>
            </a:extLst>
          </p:cNvPr>
          <p:cNvSpPr/>
          <p:nvPr userDrawn="1"/>
        </p:nvSpPr>
        <p:spPr>
          <a:xfrm>
            <a:off x="8272154" y="3849215"/>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Content Placeholder 3">
            <a:extLst>
              <a:ext uri="{FF2B5EF4-FFF2-40B4-BE49-F238E27FC236}">
                <a16:creationId xmlns:a16="http://schemas.microsoft.com/office/drawing/2014/main" id="{EA0FBD3D-6E21-E549-967B-395F00EE1908}"/>
              </a:ext>
            </a:extLst>
          </p:cNvPr>
          <p:cNvSpPr>
            <a:spLocks noGrp="1"/>
          </p:cNvSpPr>
          <p:nvPr>
            <p:ph sz="quarter" idx="4294967295" hasCustomPrompt="1"/>
          </p:nvPr>
        </p:nvSpPr>
        <p:spPr>
          <a:xfrm>
            <a:off x="432000" y="1393014"/>
            <a:ext cx="3564001" cy="4865268"/>
          </a:xfrm>
        </p:spPr>
        <p:txBody>
          <a:bodyPr lIns="0" tIns="0" rIns="0" bIns="0"/>
          <a:lstStyle>
            <a:lvl1pPr marL="0" indent="0">
              <a:buNone/>
              <a:defRPr sz="2200"/>
            </a:lvl1pPr>
          </a:lstStyle>
          <a:p>
            <a:r>
              <a:rPr lang="en-GB"/>
              <a:t>Intro summary text goes here</a:t>
            </a:r>
          </a:p>
        </p:txBody>
      </p:sp>
      <p:sp>
        <p:nvSpPr>
          <p:cNvPr id="19" name="Title 1">
            <a:extLst>
              <a:ext uri="{FF2B5EF4-FFF2-40B4-BE49-F238E27FC236}">
                <a16:creationId xmlns:a16="http://schemas.microsoft.com/office/drawing/2014/main" id="{E8CEA5C8-040E-A042-A8BE-B661106C8E75}"/>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26" name="Text Placeholder 2">
            <a:extLst>
              <a:ext uri="{FF2B5EF4-FFF2-40B4-BE49-F238E27FC236}">
                <a16:creationId xmlns:a16="http://schemas.microsoft.com/office/drawing/2014/main" id="{F63E93DE-B0A0-E448-839F-EC15B688DA99}"/>
              </a:ext>
            </a:extLst>
          </p:cNvPr>
          <p:cNvSpPr>
            <a:spLocks noGrp="1"/>
          </p:cNvSpPr>
          <p:nvPr>
            <p:ph type="body" sz="quarter" idx="19" hasCustomPrompt="1"/>
          </p:nvPr>
        </p:nvSpPr>
        <p:spPr>
          <a:xfrm>
            <a:off x="4418428" y="1393014"/>
            <a:ext cx="3348000" cy="684000"/>
          </a:xfrm>
        </p:spPr>
        <p:txBody>
          <a:bodyPr anchor="ctr"/>
          <a:lstStyle>
            <a:lvl1pPr algn="ctr">
              <a:buNone/>
              <a:defRPr sz="2200" b="1">
                <a:solidFill>
                  <a:schemeClr val="accent6"/>
                </a:solidFill>
              </a:defRPr>
            </a:lvl1pPr>
          </a:lstStyle>
          <a:p>
            <a:pPr lvl="0"/>
            <a:r>
              <a:rPr lang="en-GB"/>
              <a:t>Insert title</a:t>
            </a:r>
          </a:p>
        </p:txBody>
      </p:sp>
      <p:sp>
        <p:nvSpPr>
          <p:cNvPr id="27" name="Text Placeholder 2">
            <a:extLst>
              <a:ext uri="{FF2B5EF4-FFF2-40B4-BE49-F238E27FC236}">
                <a16:creationId xmlns:a16="http://schemas.microsoft.com/office/drawing/2014/main" id="{8728E9EF-F5FD-C54D-A0C4-E79B3934E34F}"/>
              </a:ext>
            </a:extLst>
          </p:cNvPr>
          <p:cNvSpPr>
            <a:spLocks noGrp="1"/>
          </p:cNvSpPr>
          <p:nvPr>
            <p:ph type="body" sz="quarter" idx="20" hasCustomPrompt="1"/>
          </p:nvPr>
        </p:nvSpPr>
        <p:spPr>
          <a:xfrm>
            <a:off x="8372591" y="1394399"/>
            <a:ext cx="3348000" cy="684000"/>
          </a:xfrm>
        </p:spPr>
        <p:txBody>
          <a:bodyPr anchor="ctr"/>
          <a:lstStyle>
            <a:lvl1pPr algn="ctr">
              <a:buNone/>
              <a:defRPr sz="2200" b="1">
                <a:solidFill>
                  <a:schemeClr val="accent6"/>
                </a:solidFill>
              </a:defRPr>
            </a:lvl1pPr>
          </a:lstStyle>
          <a:p>
            <a:pPr lvl="0"/>
            <a:r>
              <a:rPr lang="en-GB"/>
              <a:t>Insert title</a:t>
            </a:r>
          </a:p>
        </p:txBody>
      </p:sp>
      <p:sp>
        <p:nvSpPr>
          <p:cNvPr id="28" name="Text Placeholder 2">
            <a:extLst>
              <a:ext uri="{FF2B5EF4-FFF2-40B4-BE49-F238E27FC236}">
                <a16:creationId xmlns:a16="http://schemas.microsoft.com/office/drawing/2014/main" id="{13CE4756-EA5A-644E-8E3C-7A8854117627}"/>
              </a:ext>
            </a:extLst>
          </p:cNvPr>
          <p:cNvSpPr>
            <a:spLocks noGrp="1"/>
          </p:cNvSpPr>
          <p:nvPr>
            <p:ph type="body" sz="quarter" idx="21" hasCustomPrompt="1"/>
          </p:nvPr>
        </p:nvSpPr>
        <p:spPr>
          <a:xfrm>
            <a:off x="4418428" y="3954281"/>
            <a:ext cx="3348000" cy="684000"/>
          </a:xfrm>
        </p:spPr>
        <p:txBody>
          <a:bodyPr anchor="ctr"/>
          <a:lstStyle>
            <a:lvl1pPr algn="ctr">
              <a:buNone/>
              <a:defRPr sz="2200" b="1">
                <a:solidFill>
                  <a:schemeClr val="accent6"/>
                </a:solidFill>
              </a:defRPr>
            </a:lvl1pPr>
          </a:lstStyle>
          <a:p>
            <a:pPr lvl="0"/>
            <a:r>
              <a:rPr lang="en-GB"/>
              <a:t>Insert title</a:t>
            </a:r>
          </a:p>
        </p:txBody>
      </p:sp>
      <p:sp>
        <p:nvSpPr>
          <p:cNvPr id="29" name="Text Placeholder 2">
            <a:extLst>
              <a:ext uri="{FF2B5EF4-FFF2-40B4-BE49-F238E27FC236}">
                <a16:creationId xmlns:a16="http://schemas.microsoft.com/office/drawing/2014/main" id="{A023CEAC-43CB-D349-B655-0C148109A5B5}"/>
              </a:ext>
            </a:extLst>
          </p:cNvPr>
          <p:cNvSpPr>
            <a:spLocks noGrp="1"/>
          </p:cNvSpPr>
          <p:nvPr>
            <p:ph type="body" sz="quarter" idx="22" hasCustomPrompt="1"/>
          </p:nvPr>
        </p:nvSpPr>
        <p:spPr>
          <a:xfrm>
            <a:off x="8380154" y="3954281"/>
            <a:ext cx="3348000" cy="684000"/>
          </a:xfrm>
        </p:spPr>
        <p:txBody>
          <a:bodyPr anchor="ctr"/>
          <a:lstStyle>
            <a:lvl1pPr algn="ctr">
              <a:buNone/>
              <a:defRPr sz="2200" b="1">
                <a:solidFill>
                  <a:schemeClr val="accent6"/>
                </a:solidFill>
              </a:defRPr>
            </a:lvl1pPr>
          </a:lstStyle>
          <a:p>
            <a:pPr lvl="0"/>
            <a:r>
              <a:rPr lang="en-GB"/>
              <a:t>Insert title</a:t>
            </a:r>
          </a:p>
        </p:txBody>
      </p:sp>
      <p:cxnSp>
        <p:nvCxnSpPr>
          <p:cNvPr id="21" name="Straight Connector 20">
            <a:extLst>
              <a:ext uri="{FF2B5EF4-FFF2-40B4-BE49-F238E27FC236}">
                <a16:creationId xmlns:a16="http://schemas.microsoft.com/office/drawing/2014/main" id="{7116781D-5A03-6141-8389-E5AB404ECD9E}"/>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6B9BB60-BD70-1857-B877-C41DEC1AF454}"/>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150868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EXT Grid boxes, Titles 5UP">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2370978" y="199098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Lst>
          </p:cNvPr>
          <p:cNvSpPr/>
          <p:nvPr userDrawn="1"/>
        </p:nvSpPr>
        <p:spPr>
          <a:xfrm>
            <a:off x="2370978" y="1113399"/>
            <a:ext cx="3564000" cy="899876"/>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6257024" y="199098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2" name="Rectangle: Top Corners Rounded 21">
            <a:extLst>
              <a:ext uri="{FF2B5EF4-FFF2-40B4-BE49-F238E27FC236}">
                <a16:creationId xmlns:a16="http://schemas.microsoft.com/office/drawing/2014/main" id="{9E7ED11E-4751-6140-AC11-8C5B88B96EE4}"/>
              </a:ext>
            </a:extLst>
          </p:cNvPr>
          <p:cNvSpPr/>
          <p:nvPr userDrawn="1"/>
        </p:nvSpPr>
        <p:spPr>
          <a:xfrm>
            <a:off x="6257024" y="1090988"/>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12708" y="464926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Top Corners Rounded 24">
            <a:extLst>
              <a:ext uri="{FF2B5EF4-FFF2-40B4-BE49-F238E27FC236}">
                <a16:creationId xmlns:a16="http://schemas.microsoft.com/office/drawing/2014/main" id="{8FD6A08D-6DD3-C845-8B17-CC9297B607DC}"/>
              </a:ext>
            </a:extLst>
          </p:cNvPr>
          <p:cNvSpPr/>
          <p:nvPr userDrawn="1"/>
        </p:nvSpPr>
        <p:spPr>
          <a:xfrm>
            <a:off x="412708" y="3749267"/>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32197" y="4649267"/>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Lst>
          </p:cNvPr>
          <p:cNvSpPr/>
          <p:nvPr userDrawn="1"/>
        </p:nvSpPr>
        <p:spPr>
          <a:xfrm>
            <a:off x="4339760" y="3751041"/>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 Placeholder 7">
            <a:extLst>
              <a:ext uri="{FF2B5EF4-FFF2-40B4-BE49-F238E27FC236}">
                <a16:creationId xmlns:a16="http://schemas.microsoft.com/office/drawing/2014/main" id="{FD9A3BB3-7E48-6A41-BE78-2AD280277FB7}"/>
              </a:ext>
            </a:extLst>
          </p:cNvPr>
          <p:cNvSpPr>
            <a:spLocks noGrp="1"/>
          </p:cNvSpPr>
          <p:nvPr>
            <p:ph type="body" sz="quarter" idx="18"/>
          </p:nvPr>
        </p:nvSpPr>
        <p:spPr>
          <a:xfrm>
            <a:off x="8259249" y="4650425"/>
            <a:ext cx="3564000" cy="1512000"/>
          </a:xfrm>
          <a:prstGeom prst="rect">
            <a:avLst/>
          </a:prstGeom>
          <a:solidFill>
            <a:srgbClr val="F2F2F2"/>
          </a:solidFill>
        </p:spPr>
        <p:txBody>
          <a:bodyPr lIns="216000" tIns="216000" rIns="216000" bIns="216000">
            <a:noAutofit/>
          </a:bodyPr>
          <a:lstStyle>
            <a:lvl1pPr marL="0" indent="0" algn="ctr">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9" name="Rectangle: Top Corners Rounded 28">
            <a:extLst>
              <a:ext uri="{FF2B5EF4-FFF2-40B4-BE49-F238E27FC236}">
                <a16:creationId xmlns:a16="http://schemas.microsoft.com/office/drawing/2014/main" id="{FC04B02F-94D2-6E4A-ADC2-EE378D70C248}"/>
              </a:ext>
            </a:extLst>
          </p:cNvPr>
          <p:cNvSpPr/>
          <p:nvPr userDrawn="1"/>
        </p:nvSpPr>
        <p:spPr>
          <a:xfrm>
            <a:off x="8259249" y="3749267"/>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itle 1">
            <a:extLst>
              <a:ext uri="{FF2B5EF4-FFF2-40B4-BE49-F238E27FC236}">
                <a16:creationId xmlns:a16="http://schemas.microsoft.com/office/drawing/2014/main" id="{D61316BA-3A2D-A349-8FD8-DEAD56529B8A}"/>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34" name="Text Placeholder 2">
            <a:extLst>
              <a:ext uri="{FF2B5EF4-FFF2-40B4-BE49-F238E27FC236}">
                <a16:creationId xmlns:a16="http://schemas.microsoft.com/office/drawing/2014/main" id="{3EC696E9-078C-3E45-8DCD-5A562EAEB29A}"/>
              </a:ext>
            </a:extLst>
          </p:cNvPr>
          <p:cNvSpPr>
            <a:spLocks noGrp="1"/>
          </p:cNvSpPr>
          <p:nvPr>
            <p:ph type="body" sz="quarter" idx="24" hasCustomPrompt="1"/>
          </p:nvPr>
        </p:nvSpPr>
        <p:spPr>
          <a:xfrm>
            <a:off x="2478978" y="1228501"/>
            <a:ext cx="3348000" cy="684000"/>
          </a:xfrm>
        </p:spPr>
        <p:txBody>
          <a:bodyPr anchor="ctr"/>
          <a:lstStyle>
            <a:lvl1pPr algn="ctr">
              <a:buNone/>
              <a:defRPr sz="2200" b="1">
                <a:solidFill>
                  <a:schemeClr val="accent6"/>
                </a:solidFill>
              </a:defRPr>
            </a:lvl1pPr>
          </a:lstStyle>
          <a:p>
            <a:pPr lvl="0"/>
            <a:r>
              <a:rPr lang="en-GB"/>
              <a:t>Insert title</a:t>
            </a:r>
          </a:p>
        </p:txBody>
      </p:sp>
      <p:sp>
        <p:nvSpPr>
          <p:cNvPr id="35" name="Text Placeholder 2">
            <a:extLst>
              <a:ext uri="{FF2B5EF4-FFF2-40B4-BE49-F238E27FC236}">
                <a16:creationId xmlns:a16="http://schemas.microsoft.com/office/drawing/2014/main" id="{17258850-67A6-DA45-BCA6-3A1843C3D938}"/>
              </a:ext>
            </a:extLst>
          </p:cNvPr>
          <p:cNvSpPr>
            <a:spLocks noGrp="1"/>
          </p:cNvSpPr>
          <p:nvPr>
            <p:ph type="body" sz="quarter" idx="25" hasCustomPrompt="1"/>
          </p:nvPr>
        </p:nvSpPr>
        <p:spPr>
          <a:xfrm>
            <a:off x="6370431" y="1228501"/>
            <a:ext cx="3348000" cy="684000"/>
          </a:xfrm>
        </p:spPr>
        <p:txBody>
          <a:bodyPr anchor="ctr"/>
          <a:lstStyle>
            <a:lvl1pPr algn="ctr">
              <a:buNone/>
              <a:defRPr sz="2200" b="1">
                <a:solidFill>
                  <a:schemeClr val="accent6"/>
                </a:solidFill>
              </a:defRPr>
            </a:lvl1pPr>
          </a:lstStyle>
          <a:p>
            <a:pPr lvl="0"/>
            <a:r>
              <a:rPr lang="en-GB"/>
              <a:t>Insert title</a:t>
            </a:r>
          </a:p>
        </p:txBody>
      </p:sp>
      <p:sp>
        <p:nvSpPr>
          <p:cNvPr id="36" name="Text Placeholder 2">
            <a:extLst>
              <a:ext uri="{FF2B5EF4-FFF2-40B4-BE49-F238E27FC236}">
                <a16:creationId xmlns:a16="http://schemas.microsoft.com/office/drawing/2014/main" id="{89D36508-91C9-D341-BD22-8B7D09BC1DA2}"/>
              </a:ext>
            </a:extLst>
          </p:cNvPr>
          <p:cNvSpPr>
            <a:spLocks noGrp="1"/>
          </p:cNvSpPr>
          <p:nvPr>
            <p:ph type="body" sz="quarter" idx="26" hasCustomPrompt="1"/>
          </p:nvPr>
        </p:nvSpPr>
        <p:spPr>
          <a:xfrm>
            <a:off x="524490" y="3857267"/>
            <a:ext cx="3348000" cy="684000"/>
          </a:xfrm>
        </p:spPr>
        <p:txBody>
          <a:bodyPr anchor="ctr"/>
          <a:lstStyle>
            <a:lvl1pPr algn="ctr">
              <a:buNone/>
              <a:defRPr sz="2200" b="1">
                <a:solidFill>
                  <a:schemeClr val="accent6"/>
                </a:solidFill>
              </a:defRPr>
            </a:lvl1pPr>
          </a:lstStyle>
          <a:p>
            <a:pPr lvl="0"/>
            <a:r>
              <a:rPr lang="en-GB"/>
              <a:t>Insert title</a:t>
            </a:r>
          </a:p>
        </p:txBody>
      </p:sp>
      <p:sp>
        <p:nvSpPr>
          <p:cNvPr id="37" name="Text Placeholder 2">
            <a:extLst>
              <a:ext uri="{FF2B5EF4-FFF2-40B4-BE49-F238E27FC236}">
                <a16:creationId xmlns:a16="http://schemas.microsoft.com/office/drawing/2014/main" id="{5A46B0EB-2090-6B41-BC96-DD563B676CB0}"/>
              </a:ext>
            </a:extLst>
          </p:cNvPr>
          <p:cNvSpPr>
            <a:spLocks noGrp="1"/>
          </p:cNvSpPr>
          <p:nvPr>
            <p:ph type="body" sz="quarter" idx="27" hasCustomPrompt="1"/>
          </p:nvPr>
        </p:nvSpPr>
        <p:spPr>
          <a:xfrm>
            <a:off x="4460077" y="3857267"/>
            <a:ext cx="3348000" cy="684000"/>
          </a:xfrm>
        </p:spPr>
        <p:txBody>
          <a:bodyPr anchor="ctr"/>
          <a:lstStyle>
            <a:lvl1pPr algn="ctr">
              <a:buNone/>
              <a:defRPr sz="2200" b="1">
                <a:solidFill>
                  <a:schemeClr val="accent6"/>
                </a:solidFill>
              </a:defRPr>
            </a:lvl1pPr>
          </a:lstStyle>
          <a:p>
            <a:pPr lvl="0"/>
            <a:r>
              <a:rPr lang="en-GB"/>
              <a:t>Insert title</a:t>
            </a:r>
          </a:p>
        </p:txBody>
      </p:sp>
      <p:sp>
        <p:nvSpPr>
          <p:cNvPr id="38" name="Text Placeholder 2">
            <a:extLst>
              <a:ext uri="{FF2B5EF4-FFF2-40B4-BE49-F238E27FC236}">
                <a16:creationId xmlns:a16="http://schemas.microsoft.com/office/drawing/2014/main" id="{BDEAB9F2-4319-8F40-BA4F-1ED7E306385C}"/>
              </a:ext>
            </a:extLst>
          </p:cNvPr>
          <p:cNvSpPr>
            <a:spLocks noGrp="1"/>
          </p:cNvSpPr>
          <p:nvPr>
            <p:ph type="body" sz="quarter" idx="28" hasCustomPrompt="1"/>
          </p:nvPr>
        </p:nvSpPr>
        <p:spPr>
          <a:xfrm>
            <a:off x="8367249" y="3857267"/>
            <a:ext cx="3348000" cy="684000"/>
          </a:xfrm>
        </p:spPr>
        <p:txBody>
          <a:bodyPr anchor="ctr"/>
          <a:lstStyle>
            <a:lvl1pPr algn="ctr">
              <a:buNone/>
              <a:defRPr sz="2200" b="1">
                <a:solidFill>
                  <a:schemeClr val="accent6"/>
                </a:solidFill>
              </a:defRPr>
            </a:lvl1pPr>
          </a:lstStyle>
          <a:p>
            <a:pPr lvl="0"/>
            <a:r>
              <a:rPr lang="en-GB"/>
              <a:t>Insert title</a:t>
            </a:r>
          </a:p>
        </p:txBody>
      </p:sp>
      <p:cxnSp>
        <p:nvCxnSpPr>
          <p:cNvPr id="31" name="Straight Connector 30">
            <a:extLst>
              <a:ext uri="{FF2B5EF4-FFF2-40B4-BE49-F238E27FC236}">
                <a16:creationId xmlns:a16="http://schemas.microsoft.com/office/drawing/2014/main" id="{463BFC66-CD6B-7E4B-8089-7EA6B13C54A5}"/>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75778E56-0E45-B720-1A87-18BF82CEDE92}"/>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768468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EXT Grid boxes, Titles 6UP">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12708"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4" name="Rectangle: Top Corners Rounded 3">
            <a:extLst>
              <a:ext uri="{FF2B5EF4-FFF2-40B4-BE49-F238E27FC236}">
                <a16:creationId xmlns:a16="http://schemas.microsoft.com/office/drawing/2014/main" id="{B540671A-ED56-3548-A508-080ABBDB5E58}"/>
              </a:ext>
            </a:extLst>
          </p:cNvPr>
          <p:cNvSpPr/>
          <p:nvPr userDrawn="1"/>
        </p:nvSpPr>
        <p:spPr>
          <a:xfrm>
            <a:off x="412708"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66871"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Lst>
          </p:cNvPr>
          <p:cNvSpPr/>
          <p:nvPr userDrawn="1"/>
        </p:nvSpPr>
        <p:spPr>
          <a:xfrm>
            <a:off x="4366871"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8259249" y="2087999"/>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2" name="Rectangle: Top Corners Rounded 21">
            <a:extLst>
              <a:ext uri="{FF2B5EF4-FFF2-40B4-BE49-F238E27FC236}">
                <a16:creationId xmlns:a16="http://schemas.microsoft.com/office/drawing/2014/main" id="{9E7ED11E-4751-6140-AC11-8C5B88B96EE4}"/>
              </a:ext>
            </a:extLst>
          </p:cNvPr>
          <p:cNvSpPr/>
          <p:nvPr userDrawn="1"/>
        </p:nvSpPr>
        <p:spPr>
          <a:xfrm>
            <a:off x="8259249"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12708" y="464926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Top Corners Rounded 24">
            <a:extLst>
              <a:ext uri="{FF2B5EF4-FFF2-40B4-BE49-F238E27FC236}">
                <a16:creationId xmlns:a16="http://schemas.microsoft.com/office/drawing/2014/main" id="{8FD6A08D-6DD3-C845-8B17-CC9297B607DC}"/>
              </a:ext>
            </a:extLst>
          </p:cNvPr>
          <p:cNvSpPr/>
          <p:nvPr userDrawn="1"/>
        </p:nvSpPr>
        <p:spPr>
          <a:xfrm>
            <a:off x="412708" y="3749267"/>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66871" y="465042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Lst>
          </p:cNvPr>
          <p:cNvSpPr/>
          <p:nvPr userDrawn="1"/>
        </p:nvSpPr>
        <p:spPr>
          <a:xfrm>
            <a:off x="4374434" y="3752201"/>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Text Placeholder 7">
            <a:extLst>
              <a:ext uri="{FF2B5EF4-FFF2-40B4-BE49-F238E27FC236}">
                <a16:creationId xmlns:a16="http://schemas.microsoft.com/office/drawing/2014/main" id="{FD9A3BB3-7E48-6A41-BE78-2AD280277FB7}"/>
              </a:ext>
            </a:extLst>
          </p:cNvPr>
          <p:cNvSpPr>
            <a:spLocks noGrp="1"/>
          </p:cNvSpPr>
          <p:nvPr>
            <p:ph type="body" sz="quarter" idx="18"/>
          </p:nvPr>
        </p:nvSpPr>
        <p:spPr>
          <a:xfrm>
            <a:off x="8259249" y="4650425"/>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9" name="Rectangle: Top Corners Rounded 28">
            <a:extLst>
              <a:ext uri="{FF2B5EF4-FFF2-40B4-BE49-F238E27FC236}">
                <a16:creationId xmlns:a16="http://schemas.microsoft.com/office/drawing/2014/main" id="{FC04B02F-94D2-6E4A-ADC2-EE378D70C248}"/>
              </a:ext>
            </a:extLst>
          </p:cNvPr>
          <p:cNvSpPr/>
          <p:nvPr userDrawn="1"/>
        </p:nvSpPr>
        <p:spPr>
          <a:xfrm>
            <a:off x="8259249" y="3749267"/>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itle 1">
            <a:extLst>
              <a:ext uri="{FF2B5EF4-FFF2-40B4-BE49-F238E27FC236}">
                <a16:creationId xmlns:a16="http://schemas.microsoft.com/office/drawing/2014/main" id="{5FEA82EC-5F70-2C43-B773-938E8FCB9FD7}"/>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31" name="Text Placeholder 2">
            <a:extLst>
              <a:ext uri="{FF2B5EF4-FFF2-40B4-BE49-F238E27FC236}">
                <a16:creationId xmlns:a16="http://schemas.microsoft.com/office/drawing/2014/main" id="{B9F8E112-B1EA-6542-A337-A038C269AD7A}"/>
              </a:ext>
            </a:extLst>
          </p:cNvPr>
          <p:cNvSpPr>
            <a:spLocks noGrp="1"/>
          </p:cNvSpPr>
          <p:nvPr>
            <p:ph type="body" sz="quarter" idx="19" hasCustomPrompt="1"/>
          </p:nvPr>
        </p:nvSpPr>
        <p:spPr>
          <a:xfrm>
            <a:off x="520708" y="1296000"/>
            <a:ext cx="3348000" cy="684000"/>
          </a:xfrm>
        </p:spPr>
        <p:txBody>
          <a:bodyPr anchor="ctr"/>
          <a:lstStyle>
            <a:lvl1pPr algn="ctr">
              <a:buNone/>
              <a:defRPr sz="2200" b="1">
                <a:solidFill>
                  <a:schemeClr val="accent6"/>
                </a:solidFill>
              </a:defRPr>
            </a:lvl1pPr>
          </a:lstStyle>
          <a:p>
            <a:pPr lvl="0"/>
            <a:r>
              <a:rPr lang="en-GB"/>
              <a:t>Insert title</a:t>
            </a:r>
          </a:p>
        </p:txBody>
      </p:sp>
      <p:sp>
        <p:nvSpPr>
          <p:cNvPr id="32" name="Text Placeholder 2">
            <a:extLst>
              <a:ext uri="{FF2B5EF4-FFF2-40B4-BE49-F238E27FC236}">
                <a16:creationId xmlns:a16="http://schemas.microsoft.com/office/drawing/2014/main" id="{C36E8D2E-4AD7-3342-855A-6E726FEDA399}"/>
              </a:ext>
            </a:extLst>
          </p:cNvPr>
          <p:cNvSpPr>
            <a:spLocks noGrp="1"/>
          </p:cNvSpPr>
          <p:nvPr>
            <p:ph type="body" sz="quarter" idx="20" hasCustomPrompt="1"/>
          </p:nvPr>
        </p:nvSpPr>
        <p:spPr>
          <a:xfrm>
            <a:off x="4482434" y="1296000"/>
            <a:ext cx="3348000" cy="684000"/>
          </a:xfrm>
        </p:spPr>
        <p:txBody>
          <a:bodyPr anchor="ctr"/>
          <a:lstStyle>
            <a:lvl1pPr algn="ctr">
              <a:buNone/>
              <a:defRPr sz="2200" b="1">
                <a:solidFill>
                  <a:schemeClr val="accent6"/>
                </a:solidFill>
              </a:defRPr>
            </a:lvl1pPr>
          </a:lstStyle>
          <a:p>
            <a:pPr lvl="0"/>
            <a:r>
              <a:rPr lang="en-GB"/>
              <a:t>Insert title</a:t>
            </a:r>
          </a:p>
        </p:txBody>
      </p:sp>
      <p:sp>
        <p:nvSpPr>
          <p:cNvPr id="35" name="Text Placeholder 2">
            <a:extLst>
              <a:ext uri="{FF2B5EF4-FFF2-40B4-BE49-F238E27FC236}">
                <a16:creationId xmlns:a16="http://schemas.microsoft.com/office/drawing/2014/main" id="{24380DA1-D506-154B-828B-630201A38F0E}"/>
              </a:ext>
            </a:extLst>
          </p:cNvPr>
          <p:cNvSpPr>
            <a:spLocks noGrp="1"/>
          </p:cNvSpPr>
          <p:nvPr>
            <p:ph type="body" sz="quarter" idx="21" hasCustomPrompt="1"/>
          </p:nvPr>
        </p:nvSpPr>
        <p:spPr>
          <a:xfrm>
            <a:off x="8367249" y="1296000"/>
            <a:ext cx="3348000" cy="684000"/>
          </a:xfrm>
        </p:spPr>
        <p:txBody>
          <a:bodyPr anchor="ctr"/>
          <a:lstStyle>
            <a:lvl1pPr algn="ctr">
              <a:buNone/>
              <a:defRPr sz="2200" b="1">
                <a:solidFill>
                  <a:schemeClr val="accent6"/>
                </a:solidFill>
              </a:defRPr>
            </a:lvl1pPr>
          </a:lstStyle>
          <a:p>
            <a:pPr lvl="0"/>
            <a:r>
              <a:rPr lang="en-GB"/>
              <a:t>Insert title</a:t>
            </a:r>
          </a:p>
        </p:txBody>
      </p:sp>
      <p:sp>
        <p:nvSpPr>
          <p:cNvPr id="37" name="Text Placeholder 2">
            <a:extLst>
              <a:ext uri="{FF2B5EF4-FFF2-40B4-BE49-F238E27FC236}">
                <a16:creationId xmlns:a16="http://schemas.microsoft.com/office/drawing/2014/main" id="{EEF0A95D-85EC-7E4C-87ED-A15257D0B02D}"/>
              </a:ext>
            </a:extLst>
          </p:cNvPr>
          <p:cNvSpPr>
            <a:spLocks noGrp="1"/>
          </p:cNvSpPr>
          <p:nvPr>
            <p:ph type="body" sz="quarter" idx="22" hasCustomPrompt="1"/>
          </p:nvPr>
        </p:nvSpPr>
        <p:spPr>
          <a:xfrm>
            <a:off x="520708" y="3857267"/>
            <a:ext cx="3348000" cy="684000"/>
          </a:xfrm>
        </p:spPr>
        <p:txBody>
          <a:bodyPr anchor="ctr"/>
          <a:lstStyle>
            <a:lvl1pPr algn="ctr">
              <a:buNone/>
              <a:defRPr sz="2200" b="1">
                <a:solidFill>
                  <a:schemeClr val="accent6"/>
                </a:solidFill>
              </a:defRPr>
            </a:lvl1pPr>
          </a:lstStyle>
          <a:p>
            <a:pPr lvl="0"/>
            <a:r>
              <a:rPr lang="en-GB"/>
              <a:t>Insert title</a:t>
            </a:r>
          </a:p>
        </p:txBody>
      </p:sp>
      <p:sp>
        <p:nvSpPr>
          <p:cNvPr id="38" name="Text Placeholder 2">
            <a:extLst>
              <a:ext uri="{FF2B5EF4-FFF2-40B4-BE49-F238E27FC236}">
                <a16:creationId xmlns:a16="http://schemas.microsoft.com/office/drawing/2014/main" id="{9B38F8DE-42A5-1243-AE49-5247BD816757}"/>
              </a:ext>
            </a:extLst>
          </p:cNvPr>
          <p:cNvSpPr>
            <a:spLocks noGrp="1"/>
          </p:cNvSpPr>
          <p:nvPr>
            <p:ph type="body" sz="quarter" idx="23" hasCustomPrompt="1"/>
          </p:nvPr>
        </p:nvSpPr>
        <p:spPr>
          <a:xfrm>
            <a:off x="4482434" y="3857267"/>
            <a:ext cx="3348000" cy="684000"/>
          </a:xfrm>
        </p:spPr>
        <p:txBody>
          <a:bodyPr anchor="ctr"/>
          <a:lstStyle>
            <a:lvl1pPr algn="ctr">
              <a:buNone/>
              <a:defRPr sz="2200" b="1">
                <a:solidFill>
                  <a:schemeClr val="accent6"/>
                </a:solidFill>
              </a:defRPr>
            </a:lvl1pPr>
          </a:lstStyle>
          <a:p>
            <a:pPr lvl="0"/>
            <a:r>
              <a:rPr lang="en-GB"/>
              <a:t>Insert title</a:t>
            </a:r>
          </a:p>
        </p:txBody>
      </p:sp>
      <p:sp>
        <p:nvSpPr>
          <p:cNvPr id="39" name="Text Placeholder 2">
            <a:extLst>
              <a:ext uri="{FF2B5EF4-FFF2-40B4-BE49-F238E27FC236}">
                <a16:creationId xmlns:a16="http://schemas.microsoft.com/office/drawing/2014/main" id="{C4DB68FB-4DB7-1741-9BB7-E3E914ECFD46}"/>
              </a:ext>
            </a:extLst>
          </p:cNvPr>
          <p:cNvSpPr>
            <a:spLocks noGrp="1"/>
          </p:cNvSpPr>
          <p:nvPr>
            <p:ph type="body" sz="quarter" idx="24" hasCustomPrompt="1"/>
          </p:nvPr>
        </p:nvSpPr>
        <p:spPr>
          <a:xfrm>
            <a:off x="8367249" y="3857267"/>
            <a:ext cx="3348000" cy="684000"/>
          </a:xfrm>
        </p:spPr>
        <p:txBody>
          <a:bodyPr anchor="ctr"/>
          <a:lstStyle>
            <a:lvl1pPr algn="ctr">
              <a:buNone/>
              <a:defRPr sz="2200" b="1">
                <a:solidFill>
                  <a:schemeClr val="accent6"/>
                </a:solidFill>
              </a:defRPr>
            </a:lvl1pPr>
          </a:lstStyle>
          <a:p>
            <a:pPr lvl="0"/>
            <a:r>
              <a:rPr lang="en-GB"/>
              <a:t>Insert title</a:t>
            </a:r>
          </a:p>
        </p:txBody>
      </p:sp>
      <p:cxnSp>
        <p:nvCxnSpPr>
          <p:cNvPr id="34" name="Straight Connector 33">
            <a:extLst>
              <a:ext uri="{FF2B5EF4-FFF2-40B4-BE49-F238E27FC236}">
                <a16:creationId xmlns:a16="http://schemas.microsoft.com/office/drawing/2014/main" id="{F5C03302-9DA8-744E-AE94-FF1801AB2637}"/>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29B64CD-1CC9-E09E-D868-6F5395EB99F2}"/>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198762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Full page im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2959E3C-5FB4-790C-CF99-8945D267023E}"/>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F23656E6-FF78-F94F-8811-84EB59CAC3BF}"/>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4" name="Picture Placeholder 6">
            <a:extLst>
              <a:ext uri="{FF2B5EF4-FFF2-40B4-BE49-F238E27FC236}">
                <a16:creationId xmlns:a16="http://schemas.microsoft.com/office/drawing/2014/main" id="{82522558-9EFB-4BAA-9B27-3CE888AC5272}"/>
              </a:ext>
            </a:extLst>
          </p:cNvPr>
          <p:cNvSpPr>
            <a:spLocks noGrp="1"/>
          </p:cNvSpPr>
          <p:nvPr>
            <p:ph type="pic" sz="quarter" idx="10" hasCustomPrompt="1"/>
          </p:nvPr>
        </p:nvSpPr>
        <p:spPr>
          <a:xfrm>
            <a:off x="0" y="0"/>
            <a:ext cx="12192000" cy="6858000"/>
          </a:xfrm>
          <a:prstGeom prst="rect">
            <a:avLst/>
          </a:prstGeom>
        </p:spPr>
        <p:txBody>
          <a:bodyPr tIns="2340000"/>
          <a:lstStyle>
            <a:lvl1pPr algn="ctr">
              <a:buNone/>
              <a:defRPr/>
            </a:lvl1pPr>
          </a:lstStyle>
          <a:p>
            <a:r>
              <a:rPr lang="en-GB"/>
              <a:t>Click on image icon in centre to insert a photo</a:t>
            </a:r>
            <a:br>
              <a:rPr lang="en-GB"/>
            </a:br>
            <a:r>
              <a:rPr lang="en-GB"/>
              <a:t>(don’t forget to add Alt Text to image)</a:t>
            </a:r>
          </a:p>
        </p:txBody>
      </p:sp>
    </p:spTree>
    <p:extLst>
      <p:ext uri="{BB962C8B-B14F-4D97-AF65-F5344CB8AC3E}">
        <p14:creationId xmlns:p14="http://schemas.microsoft.com/office/powerpoint/2010/main" val="1493836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Quote blu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0190978-5FC4-6858-371C-AF3DAD50E21F}"/>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537224" y="1314156"/>
            <a:ext cx="7503849" cy="3466727"/>
          </a:xfrm>
          <a:prstGeom prst="rect">
            <a:avLst/>
          </a:prstGeom>
        </p:spPr>
        <p:txBody>
          <a:bodyPr>
            <a:noAutofit/>
          </a:bodyPr>
          <a:lstStyle>
            <a:lvl1pPr marL="288000" indent="-288000" algn="l">
              <a:buNone/>
              <a:defRPr sz="42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“Showcase quotation</a:t>
            </a:r>
            <a:br>
              <a:rPr lang="en-GB"/>
            </a:br>
            <a:r>
              <a:rPr lang="en-GB"/>
              <a:t>with left aligned text over multiple lines. Try to keep</a:t>
            </a:r>
            <a:br>
              <a:rPr lang="en-GB"/>
            </a:br>
            <a:r>
              <a:rPr lang="en-GB"/>
              <a:t>it to four lines if </a:t>
            </a:r>
            <a:r>
              <a:rPr lang="en-GB" err="1"/>
              <a:t>poss</a:t>
            </a:r>
            <a:r>
              <a:rPr lang="en-GB"/>
              <a:t> or five lines max.”</a:t>
            </a:r>
          </a:p>
        </p:txBody>
      </p:sp>
      <p:sp>
        <p:nvSpPr>
          <p:cNvPr id="6" name="Text Placeholder 6">
            <a:extLst>
              <a:ext uri="{FF2B5EF4-FFF2-40B4-BE49-F238E27FC236}">
                <a16:creationId xmlns:a16="http://schemas.microsoft.com/office/drawing/2014/main" id="{D406466E-798B-BE4C-B09F-C1B1244AAB6A}"/>
              </a:ext>
            </a:extLst>
          </p:cNvPr>
          <p:cNvSpPr>
            <a:spLocks noGrp="1"/>
          </p:cNvSpPr>
          <p:nvPr>
            <p:ph type="body" sz="quarter" idx="13" hasCustomPrompt="1"/>
          </p:nvPr>
        </p:nvSpPr>
        <p:spPr>
          <a:xfrm>
            <a:off x="828000" y="4780883"/>
            <a:ext cx="7503849" cy="896938"/>
          </a:xfrm>
          <a:prstGeom prst="rect">
            <a:avLst/>
          </a:prstGeom>
        </p:spPr>
        <p:txBody>
          <a:bodyPr/>
          <a:lstStyle>
            <a:lvl1pPr marL="0" indent="0" algn="l">
              <a:buNone/>
              <a:defRPr b="1">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Name Surname,</a:t>
            </a:r>
            <a:br>
              <a:rPr lang="en-GB"/>
            </a:br>
            <a:r>
              <a:rPr lang="en-GB"/>
              <a:t>Job Title</a:t>
            </a:r>
          </a:p>
        </p:txBody>
      </p:sp>
      <p:cxnSp>
        <p:nvCxnSpPr>
          <p:cNvPr id="8" name="Straight Connector 7">
            <a:extLst>
              <a:ext uri="{FF2B5EF4-FFF2-40B4-BE49-F238E27FC236}">
                <a16:creationId xmlns:a16="http://schemas.microsoft.com/office/drawing/2014/main" id="{B43FE3F0-85CD-934D-A3A3-CF2B78D73A35}"/>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A86FEEE-9136-D68E-6360-B4FDD6D917D2}"/>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35322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Quote and imag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4EE10-8D4E-C85B-5620-784900182A4E}"/>
              </a:ext>
            </a:extLst>
          </p:cNvPr>
          <p:cNvPicPr>
            <a:picLocks noChangeAspect="1"/>
          </p:cNvPicPr>
          <p:nvPr userDrawn="1"/>
        </p:nvPicPr>
        <p:blipFill>
          <a:blip r:embed="rId2"/>
          <a:srcRect/>
          <a:stretch/>
        </p:blipFill>
        <p:spPr>
          <a:xfrm>
            <a:off x="0" y="0"/>
            <a:ext cx="12192000" cy="6857999"/>
          </a:xfrm>
          <a:prstGeom prst="rect">
            <a:avLst/>
          </a:prstGeom>
        </p:spPr>
      </p:pic>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 name="Picture Placeholder 6">
            <a:extLst>
              <a:ext uri="{FF2B5EF4-FFF2-40B4-BE49-F238E27FC236}">
                <a16:creationId xmlns:a16="http://schemas.microsoft.com/office/drawing/2014/main" id="{2C90ABAC-E435-5C65-A8FA-9E315CE9DE53}"/>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
        <p:nvSpPr>
          <p:cNvPr id="6" name="Text Placeholder 7">
            <a:extLst>
              <a:ext uri="{FF2B5EF4-FFF2-40B4-BE49-F238E27FC236}">
                <a16:creationId xmlns:a16="http://schemas.microsoft.com/office/drawing/2014/main" id="{D43F37B1-1F8A-2CA4-9D19-C0E420FB42AE}"/>
              </a:ext>
            </a:extLst>
          </p:cNvPr>
          <p:cNvSpPr>
            <a:spLocks noGrp="1"/>
          </p:cNvSpPr>
          <p:nvPr>
            <p:ph type="body" sz="quarter" idx="15" hasCustomPrompt="1"/>
          </p:nvPr>
        </p:nvSpPr>
        <p:spPr>
          <a:xfrm>
            <a:off x="1337052" y="1673324"/>
            <a:ext cx="3461285" cy="658367"/>
          </a:xfrm>
          <a:prstGeom prst="rect">
            <a:avLst/>
          </a:prstGeom>
        </p:spPr>
        <p:txBody>
          <a:bodyPr lIns="0" tIns="0" rIns="0" bIns="0">
            <a:noAutofit/>
          </a:bodyPr>
          <a:lstStyle>
            <a:lvl1pPr marL="0" indent="0">
              <a:buNone/>
              <a:defRPr sz="36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Heading label</a:t>
            </a:r>
          </a:p>
        </p:txBody>
      </p:sp>
      <p:sp>
        <p:nvSpPr>
          <p:cNvPr id="7" name="TextBox 6">
            <a:extLst>
              <a:ext uri="{FF2B5EF4-FFF2-40B4-BE49-F238E27FC236}">
                <a16:creationId xmlns:a16="http://schemas.microsoft.com/office/drawing/2014/main" id="{2DFAD1B1-54FF-2FC6-D407-337D3737411D}"/>
              </a:ext>
            </a:extLst>
          </p:cNvPr>
          <p:cNvSpPr txBox="1"/>
          <p:nvPr userDrawn="1"/>
        </p:nvSpPr>
        <p:spPr>
          <a:xfrm>
            <a:off x="1245609" y="2349016"/>
            <a:ext cx="3552728" cy="1200329"/>
          </a:xfrm>
          <a:prstGeom prst="rect">
            <a:avLst/>
          </a:prstGeom>
          <a:noFill/>
        </p:spPr>
        <p:txBody>
          <a:bodyPr wrap="square" rtlCol="0">
            <a:spAutoFit/>
          </a:bodyPr>
          <a:lstStyle/>
          <a:p>
            <a:r>
              <a:rPr lang="en-GB"/>
              <a:t>Text content goes over single column. Text content here goes over single column. Text content here goes over single column.  </a:t>
            </a:r>
          </a:p>
        </p:txBody>
      </p:sp>
    </p:spTree>
    <p:extLst>
      <p:ext uri="{BB962C8B-B14F-4D97-AF65-F5344CB8AC3E}">
        <p14:creationId xmlns:p14="http://schemas.microsoft.com/office/powerpoint/2010/main" val="376564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Quote and imag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4EE10-8D4E-C85B-5620-784900182A4E}"/>
              </a:ext>
            </a:extLst>
          </p:cNvPr>
          <p:cNvPicPr>
            <a:picLocks noChangeAspect="1"/>
          </p:cNvPicPr>
          <p:nvPr userDrawn="1"/>
        </p:nvPicPr>
        <p:blipFill>
          <a:blip r:embed="rId2"/>
          <a:srcRect/>
          <a:stretch/>
        </p:blipFill>
        <p:spPr>
          <a:xfrm>
            <a:off x="1" y="0"/>
            <a:ext cx="12191998" cy="6857999"/>
          </a:xfrm>
          <a:prstGeom prst="rect">
            <a:avLst/>
          </a:prstGeom>
        </p:spPr>
      </p:pic>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 name="Picture Placeholder 6">
            <a:extLst>
              <a:ext uri="{FF2B5EF4-FFF2-40B4-BE49-F238E27FC236}">
                <a16:creationId xmlns:a16="http://schemas.microsoft.com/office/drawing/2014/main" id="{2C90ABAC-E435-5C65-A8FA-9E315CE9DE53}"/>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
        <p:nvSpPr>
          <p:cNvPr id="3" name="Text Placeholder 7">
            <a:extLst>
              <a:ext uri="{FF2B5EF4-FFF2-40B4-BE49-F238E27FC236}">
                <a16:creationId xmlns:a16="http://schemas.microsoft.com/office/drawing/2014/main" id="{BA16B251-D1BB-394C-319F-40E8F04D7FB9}"/>
              </a:ext>
            </a:extLst>
          </p:cNvPr>
          <p:cNvSpPr>
            <a:spLocks noGrp="1"/>
          </p:cNvSpPr>
          <p:nvPr>
            <p:ph type="body" sz="quarter" idx="15" hasCustomPrompt="1"/>
          </p:nvPr>
        </p:nvSpPr>
        <p:spPr>
          <a:xfrm>
            <a:off x="1337052" y="1673324"/>
            <a:ext cx="3461285" cy="658367"/>
          </a:xfrm>
          <a:prstGeom prst="rect">
            <a:avLst/>
          </a:prstGeom>
        </p:spPr>
        <p:txBody>
          <a:bodyPr lIns="0" tIns="0" rIns="0" bIns="0">
            <a:noAutofit/>
          </a:bodyPr>
          <a:lstStyle>
            <a:lvl1pPr marL="0" indent="0">
              <a:buNone/>
              <a:defRPr sz="36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Heading label</a:t>
            </a:r>
          </a:p>
        </p:txBody>
      </p:sp>
      <p:sp>
        <p:nvSpPr>
          <p:cNvPr id="6" name="TextBox 5">
            <a:extLst>
              <a:ext uri="{FF2B5EF4-FFF2-40B4-BE49-F238E27FC236}">
                <a16:creationId xmlns:a16="http://schemas.microsoft.com/office/drawing/2014/main" id="{20A68404-D948-7642-8BC6-F42E883389E5}"/>
              </a:ext>
            </a:extLst>
          </p:cNvPr>
          <p:cNvSpPr txBox="1"/>
          <p:nvPr userDrawn="1"/>
        </p:nvSpPr>
        <p:spPr>
          <a:xfrm>
            <a:off x="1245609" y="2349016"/>
            <a:ext cx="3552728" cy="1200329"/>
          </a:xfrm>
          <a:prstGeom prst="rect">
            <a:avLst/>
          </a:prstGeom>
          <a:noFill/>
        </p:spPr>
        <p:txBody>
          <a:bodyPr wrap="square" rtlCol="0">
            <a:spAutoFit/>
          </a:bodyPr>
          <a:lstStyle/>
          <a:p>
            <a:r>
              <a:rPr lang="en-GB"/>
              <a:t>Text content goes over single column. Text content here goes over single column. Text content here goes over single column.  </a:t>
            </a:r>
          </a:p>
        </p:txBody>
      </p:sp>
    </p:spTree>
    <p:extLst>
      <p:ext uri="{BB962C8B-B14F-4D97-AF65-F5344CB8AC3E}">
        <p14:creationId xmlns:p14="http://schemas.microsoft.com/office/powerpoint/2010/main" val="398268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Quote and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2196E5-15CA-15E3-1E10-32B3D19927EF}"/>
              </a:ext>
            </a:extLst>
          </p:cNvPr>
          <p:cNvPicPr>
            <a:picLocks noChangeAspect="1"/>
          </p:cNvPicPr>
          <p:nvPr userDrawn="1"/>
        </p:nvPicPr>
        <p:blipFill>
          <a:blip r:embed="rId2"/>
          <a:srcRect/>
          <a:stretch/>
        </p:blipFill>
        <p:spPr>
          <a:xfrm>
            <a:off x="0" y="0"/>
            <a:ext cx="12192000" cy="6857999"/>
          </a:xfrm>
          <a:prstGeom prst="rect">
            <a:avLst/>
          </a:prstGeom>
        </p:spPr>
      </p:pic>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6" name="Picture Placeholder 6">
            <a:extLst>
              <a:ext uri="{FF2B5EF4-FFF2-40B4-BE49-F238E27FC236}">
                <a16:creationId xmlns:a16="http://schemas.microsoft.com/office/drawing/2014/main" id="{652C93B3-5A12-5AAD-2ACF-93939EE7FBF5}"/>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
        <p:nvSpPr>
          <p:cNvPr id="2" name="TextBox 1">
            <a:extLst>
              <a:ext uri="{FF2B5EF4-FFF2-40B4-BE49-F238E27FC236}">
                <a16:creationId xmlns:a16="http://schemas.microsoft.com/office/drawing/2014/main" id="{B77551A3-9BAE-400C-B485-0F4ED3DB7306}"/>
              </a:ext>
            </a:extLst>
          </p:cNvPr>
          <p:cNvSpPr txBox="1"/>
          <p:nvPr userDrawn="1"/>
        </p:nvSpPr>
        <p:spPr>
          <a:xfrm>
            <a:off x="1245609" y="2349016"/>
            <a:ext cx="3552728" cy="1384995"/>
          </a:xfrm>
          <a:prstGeom prst="rect">
            <a:avLst/>
          </a:prstGeom>
          <a:noFill/>
        </p:spPr>
        <p:txBody>
          <a:bodyPr wrap="square" rtlCol="0">
            <a:spAutoFit/>
          </a:bodyPr>
          <a:lstStyle/>
          <a:p>
            <a:r>
              <a:rPr lang="en-GB" sz="2800" b="1"/>
              <a:t>“Quote text here. Quote text here. Quote text here.”</a:t>
            </a:r>
          </a:p>
        </p:txBody>
      </p:sp>
    </p:spTree>
    <p:extLst>
      <p:ext uri="{BB962C8B-B14F-4D97-AF65-F5344CB8AC3E}">
        <p14:creationId xmlns:p14="http://schemas.microsoft.com/office/powerpoint/2010/main" val="291513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and image 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2" name="Picture Placeholder 6">
            <a:extLst>
              <a:ext uri="{FF2B5EF4-FFF2-40B4-BE49-F238E27FC236}">
                <a16:creationId xmlns:a16="http://schemas.microsoft.com/office/drawing/2014/main" id="{EA7B0BA1-E61A-5019-0AA4-5328CA2AB0E1}"/>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 </a:t>
            </a:r>
          </a:p>
        </p:txBody>
      </p:sp>
      <p:pic>
        <p:nvPicPr>
          <p:cNvPr id="6" name="Picture 5">
            <a:extLst>
              <a:ext uri="{FF2B5EF4-FFF2-40B4-BE49-F238E27FC236}">
                <a16:creationId xmlns:a16="http://schemas.microsoft.com/office/drawing/2014/main" id="{CEB4F947-0C85-DAF2-683C-40847EF7F07B}"/>
              </a:ext>
            </a:extLst>
          </p:cNvPr>
          <p:cNvPicPr>
            <a:picLocks noChangeAspect="1"/>
          </p:cNvPicPr>
          <p:nvPr userDrawn="1"/>
        </p:nvPicPr>
        <p:blipFill>
          <a:blip r:embed="rId2"/>
          <a:src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072D8FDB-A40F-9C14-5A8C-BCBBA006B64D}"/>
              </a:ext>
            </a:extLst>
          </p:cNvPr>
          <p:cNvSpPr txBox="1"/>
          <p:nvPr userDrawn="1"/>
        </p:nvSpPr>
        <p:spPr>
          <a:xfrm>
            <a:off x="1245609" y="2349016"/>
            <a:ext cx="3552728" cy="1384995"/>
          </a:xfrm>
          <a:prstGeom prst="rect">
            <a:avLst/>
          </a:prstGeom>
          <a:noFill/>
        </p:spPr>
        <p:txBody>
          <a:bodyPr wrap="square" rtlCol="0">
            <a:spAutoFit/>
          </a:bodyPr>
          <a:lstStyle/>
          <a:p>
            <a:r>
              <a:rPr lang="en-GB" sz="2800" b="1"/>
              <a:t>“Quote text here. Quote text here. Quote text here.”</a:t>
            </a:r>
          </a:p>
        </p:txBody>
      </p:sp>
    </p:spTree>
    <p:extLst>
      <p:ext uri="{BB962C8B-B14F-4D97-AF65-F5344CB8AC3E}">
        <p14:creationId xmlns:p14="http://schemas.microsoft.com/office/powerpoint/2010/main" val="1818180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ample-Icons-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41F68A-44AA-5742-B124-91614CFD14BB}"/>
              </a:ext>
            </a:extLst>
          </p:cNvPr>
          <p:cNvSpPr/>
          <p:nvPr userDrawn="1"/>
        </p:nvSpPr>
        <p:spPr>
          <a:xfrm>
            <a:off x="383058"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568E66E-4300-C34D-B490-E2E6A73E585A}"/>
              </a:ext>
            </a:extLst>
          </p:cNvPr>
          <p:cNvSpPr/>
          <p:nvPr userDrawn="1"/>
        </p:nvSpPr>
        <p:spPr>
          <a:xfrm>
            <a:off x="383058"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337980B-A75B-014B-A7A8-965882204640}"/>
              </a:ext>
            </a:extLst>
          </p:cNvPr>
          <p:cNvSpPr/>
          <p:nvPr userDrawn="1"/>
        </p:nvSpPr>
        <p:spPr>
          <a:xfrm>
            <a:off x="1534525"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8B5FF7D-C2EF-9E4C-A4CF-A835052E5DF8}"/>
              </a:ext>
            </a:extLst>
          </p:cNvPr>
          <p:cNvSpPr/>
          <p:nvPr userDrawn="1"/>
        </p:nvSpPr>
        <p:spPr>
          <a:xfrm>
            <a:off x="2685992"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77481C1-F4F0-BE4E-B991-152BB9620270}"/>
              </a:ext>
            </a:extLst>
          </p:cNvPr>
          <p:cNvSpPr/>
          <p:nvPr userDrawn="1"/>
        </p:nvSpPr>
        <p:spPr>
          <a:xfrm>
            <a:off x="3837459"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FBC860F-BE8A-634D-9A96-33CE6D96B9F0}"/>
              </a:ext>
            </a:extLst>
          </p:cNvPr>
          <p:cNvSpPr/>
          <p:nvPr userDrawn="1"/>
        </p:nvSpPr>
        <p:spPr>
          <a:xfrm>
            <a:off x="4988926"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5FA913FF-786C-1944-BF18-E9AB064B3444}"/>
              </a:ext>
            </a:extLst>
          </p:cNvPr>
          <p:cNvSpPr/>
          <p:nvPr userDrawn="1"/>
        </p:nvSpPr>
        <p:spPr>
          <a:xfrm>
            <a:off x="6140393"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C22D839-E390-8340-B649-B4FC5A6CFD70}"/>
              </a:ext>
            </a:extLst>
          </p:cNvPr>
          <p:cNvSpPr/>
          <p:nvPr userDrawn="1"/>
        </p:nvSpPr>
        <p:spPr>
          <a:xfrm>
            <a:off x="7291860"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4640EE3D-EEFC-874A-A65B-DDDE03FC3221}"/>
              </a:ext>
            </a:extLst>
          </p:cNvPr>
          <p:cNvSpPr/>
          <p:nvPr userDrawn="1"/>
        </p:nvSpPr>
        <p:spPr>
          <a:xfrm>
            <a:off x="8443327"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A667BF2-B8EF-D949-9F15-FC3B3099AD58}"/>
              </a:ext>
            </a:extLst>
          </p:cNvPr>
          <p:cNvSpPr/>
          <p:nvPr userDrawn="1"/>
        </p:nvSpPr>
        <p:spPr>
          <a:xfrm>
            <a:off x="9594794"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7201170-3375-514F-99C2-E37C6903968A}"/>
              </a:ext>
            </a:extLst>
          </p:cNvPr>
          <p:cNvSpPr/>
          <p:nvPr userDrawn="1"/>
        </p:nvSpPr>
        <p:spPr>
          <a:xfrm>
            <a:off x="10746258"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E18572B-1544-A043-9B02-7AB01C90C51F}"/>
              </a:ext>
            </a:extLst>
          </p:cNvPr>
          <p:cNvSpPr/>
          <p:nvPr userDrawn="1"/>
        </p:nvSpPr>
        <p:spPr>
          <a:xfrm>
            <a:off x="1534525"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8D2BEC2-9D68-CC4D-A04A-BB949A02D509}"/>
              </a:ext>
            </a:extLst>
          </p:cNvPr>
          <p:cNvSpPr/>
          <p:nvPr userDrawn="1"/>
        </p:nvSpPr>
        <p:spPr>
          <a:xfrm>
            <a:off x="2685992"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7415083-D44F-FE40-A8D1-7BFAC700DF6C}"/>
              </a:ext>
            </a:extLst>
          </p:cNvPr>
          <p:cNvSpPr/>
          <p:nvPr userDrawn="1"/>
        </p:nvSpPr>
        <p:spPr>
          <a:xfrm>
            <a:off x="3837459"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5E67BC68-4FB2-EE4A-A33E-6A7AF0CF413F}"/>
              </a:ext>
            </a:extLst>
          </p:cNvPr>
          <p:cNvSpPr/>
          <p:nvPr userDrawn="1"/>
        </p:nvSpPr>
        <p:spPr>
          <a:xfrm>
            <a:off x="4988926"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277C142-7A53-7A4A-A8FB-FBF33048E364}"/>
              </a:ext>
            </a:extLst>
          </p:cNvPr>
          <p:cNvSpPr/>
          <p:nvPr userDrawn="1"/>
        </p:nvSpPr>
        <p:spPr>
          <a:xfrm>
            <a:off x="6140393"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6ADC5831-BE66-5045-87AF-18EBDF02747B}"/>
              </a:ext>
            </a:extLst>
          </p:cNvPr>
          <p:cNvSpPr/>
          <p:nvPr userDrawn="1"/>
        </p:nvSpPr>
        <p:spPr>
          <a:xfrm>
            <a:off x="7291860"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2CB65DE4-B016-474E-A1C1-495957C7CA04}"/>
              </a:ext>
            </a:extLst>
          </p:cNvPr>
          <p:cNvSpPr/>
          <p:nvPr userDrawn="1"/>
        </p:nvSpPr>
        <p:spPr>
          <a:xfrm>
            <a:off x="8443327"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58B3AA15-3E6B-C347-B0BE-F416C5684A23}"/>
              </a:ext>
            </a:extLst>
          </p:cNvPr>
          <p:cNvSpPr/>
          <p:nvPr userDrawn="1"/>
        </p:nvSpPr>
        <p:spPr>
          <a:xfrm>
            <a:off x="9594794"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7AC0924D-A95B-1E43-84A3-825886C48DD3}"/>
              </a:ext>
            </a:extLst>
          </p:cNvPr>
          <p:cNvSpPr/>
          <p:nvPr userDrawn="1"/>
        </p:nvSpPr>
        <p:spPr>
          <a:xfrm>
            <a:off x="10746258"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CA6737CC-78B4-0C46-99B9-341CFA60EF40}"/>
              </a:ext>
            </a:extLst>
          </p:cNvPr>
          <p:cNvSpPr/>
          <p:nvPr userDrawn="1"/>
        </p:nvSpPr>
        <p:spPr>
          <a:xfrm>
            <a:off x="383058"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2455CAA-C332-E746-A62B-4F86F892F94A}"/>
              </a:ext>
            </a:extLst>
          </p:cNvPr>
          <p:cNvSpPr/>
          <p:nvPr userDrawn="1"/>
        </p:nvSpPr>
        <p:spPr>
          <a:xfrm>
            <a:off x="1534525"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8BF322EA-8B44-2C46-9412-34692FAFE8CB}"/>
              </a:ext>
            </a:extLst>
          </p:cNvPr>
          <p:cNvSpPr/>
          <p:nvPr userDrawn="1"/>
        </p:nvSpPr>
        <p:spPr>
          <a:xfrm>
            <a:off x="2685992"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DB462B7-0B7F-EA46-9EFF-D26991D2304D}"/>
              </a:ext>
            </a:extLst>
          </p:cNvPr>
          <p:cNvSpPr/>
          <p:nvPr userDrawn="1"/>
        </p:nvSpPr>
        <p:spPr>
          <a:xfrm>
            <a:off x="3837459"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FF522785-C8F3-734E-AF20-487FED2CEBCA}"/>
              </a:ext>
            </a:extLst>
          </p:cNvPr>
          <p:cNvSpPr/>
          <p:nvPr userDrawn="1"/>
        </p:nvSpPr>
        <p:spPr>
          <a:xfrm>
            <a:off x="4988926"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798AD1D6-A541-1941-8B56-2FF0936767C6}"/>
              </a:ext>
            </a:extLst>
          </p:cNvPr>
          <p:cNvSpPr/>
          <p:nvPr userDrawn="1"/>
        </p:nvSpPr>
        <p:spPr>
          <a:xfrm>
            <a:off x="6140393"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A844F750-124C-F246-BCDD-67595B93DC88}"/>
              </a:ext>
            </a:extLst>
          </p:cNvPr>
          <p:cNvSpPr/>
          <p:nvPr userDrawn="1"/>
        </p:nvSpPr>
        <p:spPr>
          <a:xfrm>
            <a:off x="7291860"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15499656-96AE-C649-B3C1-81D5C6F60DA6}"/>
              </a:ext>
            </a:extLst>
          </p:cNvPr>
          <p:cNvSpPr/>
          <p:nvPr userDrawn="1"/>
        </p:nvSpPr>
        <p:spPr>
          <a:xfrm>
            <a:off x="8443327"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B3150134-3C23-2A41-8EC0-2D0F308CD2FE}"/>
              </a:ext>
            </a:extLst>
          </p:cNvPr>
          <p:cNvSpPr/>
          <p:nvPr userDrawn="1"/>
        </p:nvSpPr>
        <p:spPr>
          <a:xfrm>
            <a:off x="9594794"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4A542EAC-EEE9-2748-9DAC-6986FFF6348A}"/>
              </a:ext>
            </a:extLst>
          </p:cNvPr>
          <p:cNvSpPr/>
          <p:nvPr userDrawn="1"/>
        </p:nvSpPr>
        <p:spPr>
          <a:xfrm>
            <a:off x="10746258"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2D1CDB1A-8B42-520A-323D-5D120AA42E9C}"/>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12670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Breaker Heading1-Blue-DarkBlueA">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C30C3909-1482-1013-E118-A2CE0A1DD3D4}"/>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82932" y="3564000"/>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8" name="Text Placeholder 7">
            <a:extLst>
              <a:ext uri="{FF2B5EF4-FFF2-40B4-BE49-F238E27FC236}">
                <a16:creationId xmlns:a16="http://schemas.microsoft.com/office/drawing/2014/main" id="{1686C9C2-DC55-7944-8ED5-BCEF416D53FB}"/>
              </a:ext>
            </a:extLst>
          </p:cNvPr>
          <p:cNvSpPr>
            <a:spLocks noGrp="1"/>
          </p:cNvSpPr>
          <p:nvPr>
            <p:ph type="body" sz="quarter" idx="14" hasCustomPrompt="1"/>
          </p:nvPr>
        </p:nvSpPr>
        <p:spPr>
          <a:xfrm>
            <a:off x="882932" y="2520000"/>
            <a:ext cx="6948488" cy="963612"/>
          </a:xfrm>
          <a:prstGeom prst="rect">
            <a:avLst/>
          </a:prstGeom>
        </p:spPr>
        <p:txBody>
          <a:bodyPr lIns="0" tIns="0" rIns="0" bIns="0">
            <a:noAutofit/>
          </a:bodyPr>
          <a:lstStyle>
            <a:lvl1pPr marL="0" indent="0">
              <a:buNone/>
              <a:defRPr sz="60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Breaker heading</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Tree>
    <p:extLst>
      <p:ext uri="{BB962C8B-B14F-4D97-AF65-F5344CB8AC3E}">
        <p14:creationId xmlns:p14="http://schemas.microsoft.com/office/powerpoint/2010/main" val="375974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Breaker Heading1-Blue-DarkBlueA">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7092F3-915E-341D-8AD1-B8E398E9BFA4}"/>
              </a:ext>
            </a:extLst>
          </p:cNvPr>
          <p:cNvSpPr/>
          <p:nvPr userDrawn="1"/>
        </p:nvSpPr>
        <p:spPr>
          <a:xfrm>
            <a:off x="-14636" y="-34893"/>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descr="Chart&#10;&#10;Description automatically generated with medium confidence">
            <a:extLst>
              <a:ext uri="{FF2B5EF4-FFF2-40B4-BE49-F238E27FC236}">
                <a16:creationId xmlns:a16="http://schemas.microsoft.com/office/drawing/2014/main" id="{0AF6C2AD-0E53-2A94-6EDF-C2BC1C35E66B}"/>
              </a:ext>
            </a:extLst>
          </p:cNvPr>
          <p:cNvPicPr>
            <a:picLocks noChangeAspect="1"/>
          </p:cNvPicPr>
          <p:nvPr userDrawn="1"/>
        </p:nvPicPr>
        <p:blipFill>
          <a:blip r:embed="rId2"/>
          <a:stretch>
            <a:fillRect/>
          </a:stretch>
        </p:blipFill>
        <p:spPr>
          <a:xfrm>
            <a:off x="-216747" y="-121920"/>
            <a:ext cx="12408747" cy="6979920"/>
          </a:xfrm>
          <a:prstGeom prst="rect">
            <a:avLst/>
          </a:prstGeom>
        </p:spPr>
      </p:pic>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612000"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8" name="Text Placeholder 7">
            <a:extLst>
              <a:ext uri="{FF2B5EF4-FFF2-40B4-BE49-F238E27FC236}">
                <a16:creationId xmlns:a16="http://schemas.microsoft.com/office/drawing/2014/main" id="{1686C9C2-DC55-7944-8ED5-BCEF416D53FB}"/>
              </a:ext>
            </a:extLst>
          </p:cNvPr>
          <p:cNvSpPr>
            <a:spLocks noGrp="1"/>
          </p:cNvSpPr>
          <p:nvPr>
            <p:ph type="body" sz="quarter" idx="14" hasCustomPrompt="1"/>
          </p:nvPr>
        </p:nvSpPr>
        <p:spPr>
          <a:xfrm>
            <a:off x="612000" y="1917290"/>
            <a:ext cx="5685561" cy="1566322"/>
          </a:xfrm>
          <a:prstGeom prst="rect">
            <a:avLst/>
          </a:prstGeom>
        </p:spPr>
        <p:txBody>
          <a:bodyPr lIns="0" tIns="0" rIns="0" bIns="0">
            <a:noAutofit/>
          </a:bodyPr>
          <a:lstStyle>
            <a:lvl1pPr marL="0" indent="0">
              <a:buNone/>
              <a:defRPr sz="60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Breaker heading</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Tree>
    <p:extLst>
      <p:ext uri="{BB962C8B-B14F-4D97-AF65-F5344CB8AC3E}">
        <p14:creationId xmlns:p14="http://schemas.microsoft.com/office/powerpoint/2010/main" val="4133178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8_Breaker Heading1-Blue-DarkBlue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7C9A4BA-CD7C-BF8C-6221-BCB58BC96EC4}"/>
              </a:ext>
            </a:extLst>
          </p:cNvPr>
          <p:cNvSpPr/>
          <p:nvPr userDrawn="1"/>
        </p:nvSpPr>
        <p:spPr>
          <a:xfrm>
            <a:off x="-14636" y="-34893"/>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descr="A picture containing icon&#10;&#10;Description automatically generated">
            <a:extLst>
              <a:ext uri="{FF2B5EF4-FFF2-40B4-BE49-F238E27FC236}">
                <a16:creationId xmlns:a16="http://schemas.microsoft.com/office/drawing/2014/main" id="{2D07C2D6-AB1B-B84B-BC13-7D79E8BCFCF8}"/>
              </a:ext>
            </a:extLst>
          </p:cNvPr>
          <p:cNvPicPr>
            <a:picLocks noChangeAspect="1"/>
          </p:cNvPicPr>
          <p:nvPr userDrawn="1"/>
        </p:nvPicPr>
        <p:blipFill>
          <a:blip r:embed="rId2"/>
          <a:stretch>
            <a:fillRect/>
          </a:stretch>
        </p:blipFill>
        <p:spPr>
          <a:xfrm>
            <a:off x="-52265" y="-122410"/>
            <a:ext cx="12499929" cy="7031210"/>
          </a:xfrm>
          <a:prstGeom prst="rect">
            <a:avLst/>
          </a:prstGeom>
        </p:spPr>
      </p:pic>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91916"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8" name="Text Placeholder 7">
            <a:extLst>
              <a:ext uri="{FF2B5EF4-FFF2-40B4-BE49-F238E27FC236}">
                <a16:creationId xmlns:a16="http://schemas.microsoft.com/office/drawing/2014/main" id="{1686C9C2-DC55-7944-8ED5-BCEF416D53FB}"/>
              </a:ext>
            </a:extLst>
          </p:cNvPr>
          <p:cNvSpPr>
            <a:spLocks noGrp="1"/>
          </p:cNvSpPr>
          <p:nvPr>
            <p:ph type="body" sz="quarter" idx="14" hasCustomPrompt="1"/>
          </p:nvPr>
        </p:nvSpPr>
        <p:spPr>
          <a:xfrm>
            <a:off x="891916" y="1917290"/>
            <a:ext cx="5685561" cy="1566322"/>
          </a:xfrm>
          <a:prstGeom prst="rect">
            <a:avLst/>
          </a:prstGeom>
        </p:spPr>
        <p:txBody>
          <a:bodyPr lIns="0" tIns="0" rIns="0" bIns="0">
            <a:noAutofit/>
          </a:bodyPr>
          <a:lstStyle>
            <a:lvl1pPr marL="0" indent="0">
              <a:buNone/>
              <a:defRPr sz="60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Breaker heading</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Tree>
    <p:extLst>
      <p:ext uri="{BB962C8B-B14F-4D97-AF65-F5344CB8AC3E}">
        <p14:creationId xmlns:p14="http://schemas.microsoft.com/office/powerpoint/2010/main" val="1486079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7_Breaker Heading1-Blue-DarkBlueA">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268FFC32-6059-0DED-CEB1-02D4D3CCBC8A}"/>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54598"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8" name="Text Placeholder 7">
            <a:extLst>
              <a:ext uri="{FF2B5EF4-FFF2-40B4-BE49-F238E27FC236}">
                <a16:creationId xmlns:a16="http://schemas.microsoft.com/office/drawing/2014/main" id="{1686C9C2-DC55-7944-8ED5-BCEF416D53FB}"/>
              </a:ext>
            </a:extLst>
          </p:cNvPr>
          <p:cNvSpPr>
            <a:spLocks noGrp="1"/>
          </p:cNvSpPr>
          <p:nvPr>
            <p:ph type="body" sz="quarter" idx="14" hasCustomPrompt="1"/>
          </p:nvPr>
        </p:nvSpPr>
        <p:spPr>
          <a:xfrm>
            <a:off x="854598" y="1917290"/>
            <a:ext cx="5685561" cy="1566322"/>
          </a:xfrm>
          <a:prstGeom prst="rect">
            <a:avLst/>
          </a:prstGeom>
        </p:spPr>
        <p:txBody>
          <a:bodyPr lIns="0" tIns="0" rIns="0" bIns="0">
            <a:noAutofit/>
          </a:bodyPr>
          <a:lstStyle>
            <a:lvl1pPr marL="0" indent="0">
              <a:buNone/>
              <a:defRPr sz="60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Breaker heading</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Tree>
    <p:extLst>
      <p:ext uri="{BB962C8B-B14F-4D97-AF65-F5344CB8AC3E}">
        <p14:creationId xmlns:p14="http://schemas.microsoft.com/office/powerpoint/2010/main" val="563929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Headline slide with image A">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EF456E7-F404-A541-B6E9-27C1B10EC600}"/>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
        <p:nvSpPr>
          <p:cNvPr id="11" name="Rectangle 10">
            <a:extLst>
              <a:ext uri="{FF2B5EF4-FFF2-40B4-BE49-F238E27FC236}">
                <a16:creationId xmlns:a16="http://schemas.microsoft.com/office/drawing/2014/main" id="{72C3761D-E146-5B7A-CD68-6CC98EA19A5F}"/>
              </a:ext>
            </a:extLst>
          </p:cNvPr>
          <p:cNvSpPr/>
          <p:nvPr userDrawn="1"/>
        </p:nvSpPr>
        <p:spPr>
          <a:xfrm>
            <a:off x="0" y="0"/>
            <a:ext cx="6096000"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pPr algn="r"/>
              <a:t>‹#›</a:t>
            </a:fld>
            <a:endParaRPr lang="en-GB" sz="1200">
              <a:solidFill>
                <a:schemeClr val="tx1"/>
              </a:solidFill>
            </a:endParaRPr>
          </a:p>
        </p:txBody>
      </p:sp>
      <p:sp>
        <p:nvSpPr>
          <p:cNvPr id="5" name="Text Placeholder 6">
            <a:extLst>
              <a:ext uri="{FF2B5EF4-FFF2-40B4-BE49-F238E27FC236}">
                <a16:creationId xmlns:a16="http://schemas.microsoft.com/office/drawing/2014/main" id="{50355A0D-4235-0CF1-A976-C33D8CCCBFCD}"/>
              </a:ext>
            </a:extLst>
          </p:cNvPr>
          <p:cNvSpPr>
            <a:spLocks noGrp="1"/>
          </p:cNvSpPr>
          <p:nvPr>
            <p:ph type="body" sz="quarter" idx="13" hasCustomPrompt="1"/>
          </p:nvPr>
        </p:nvSpPr>
        <p:spPr>
          <a:xfrm>
            <a:off x="891916"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6" name="Text Placeholder 7">
            <a:extLst>
              <a:ext uri="{FF2B5EF4-FFF2-40B4-BE49-F238E27FC236}">
                <a16:creationId xmlns:a16="http://schemas.microsoft.com/office/drawing/2014/main" id="{5B6F326D-0ECB-4952-2659-CD1729198654}"/>
              </a:ext>
            </a:extLst>
          </p:cNvPr>
          <p:cNvSpPr>
            <a:spLocks noGrp="1"/>
          </p:cNvSpPr>
          <p:nvPr>
            <p:ph type="body" sz="quarter" idx="14" hasCustomPrompt="1"/>
          </p:nvPr>
        </p:nvSpPr>
        <p:spPr>
          <a:xfrm>
            <a:off x="891916" y="1917290"/>
            <a:ext cx="5685561" cy="1566322"/>
          </a:xfrm>
          <a:prstGeom prst="rect">
            <a:avLst/>
          </a:prstGeom>
        </p:spPr>
        <p:txBody>
          <a:bodyPr lIns="0" tIns="0" rIns="0" bIns="0">
            <a:noAutofit/>
          </a:bodyPr>
          <a:lstStyle>
            <a:lvl1pPr marL="0" indent="0">
              <a:buNone/>
              <a:defRPr sz="60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Breaker heading</a:t>
            </a:r>
          </a:p>
        </p:txBody>
      </p:sp>
    </p:spTree>
    <p:extLst>
      <p:ext uri="{BB962C8B-B14F-4D97-AF65-F5344CB8AC3E}">
        <p14:creationId xmlns:p14="http://schemas.microsoft.com/office/powerpoint/2010/main" val="135984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ACCESSIBL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9D383FB-0467-4241-BEF0-D636E886723B}"/>
              </a:ext>
            </a:extLst>
          </p:cNvPr>
          <p:cNvCxnSpPr/>
          <p:nvPr userDrawn="1"/>
        </p:nvCxnSpPr>
        <p:spPr>
          <a:xfrm>
            <a:off x="5715926" y="2605852"/>
            <a:ext cx="8651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2" name="TextBox 1">
            <a:extLst>
              <a:ext uri="{FF2B5EF4-FFF2-40B4-BE49-F238E27FC236}">
                <a16:creationId xmlns:a16="http://schemas.microsoft.com/office/drawing/2014/main" id="{0390E57B-AF19-8642-9E47-AF887F52887B}"/>
              </a:ext>
            </a:extLst>
          </p:cNvPr>
          <p:cNvSpPr txBox="1"/>
          <p:nvPr userDrawn="1"/>
        </p:nvSpPr>
        <p:spPr>
          <a:xfrm>
            <a:off x="5610770" y="2808746"/>
            <a:ext cx="4343734" cy="260803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2400"/>
              </a:spcAft>
              <a:buClr>
                <a:srgbClr val="005EB8"/>
              </a:buClr>
              <a:buSzTx/>
              <a:buFont typeface="Arial" panose="020B0604020202020204" pitchFamily="34" charset="0"/>
              <a:buNone/>
              <a:tabLst/>
              <a:defRPr/>
            </a:pPr>
            <a:r>
              <a:rPr kumimoji="0" lang="en-GB" sz="3600" b="1" i="0" u="none" strike="noStrike" kern="1200" cap="none" spc="20" normalizeH="0" baseline="0" noProof="0">
                <a:ln>
                  <a:noFill/>
                </a:ln>
                <a:solidFill>
                  <a:schemeClr val="tx1"/>
                </a:solidFill>
                <a:effectLst/>
                <a:uLnTx/>
                <a:uFillTx/>
                <a:latin typeface="+mn-lt"/>
                <a:ea typeface="+mn-ea"/>
                <a:cs typeface="+mn-cs"/>
              </a:rPr>
              <a:t> Thank You</a:t>
            </a: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a:ln>
                  <a:noFill/>
                </a:ln>
                <a:solidFill>
                  <a:schemeClr val="tx1"/>
                </a:solidFill>
                <a:effectLst/>
                <a:uLnTx/>
                <a:uFillTx/>
                <a:latin typeface="+mn-lt"/>
                <a:ea typeface="+mn-ea"/>
                <a:cs typeface="+mn-cs"/>
              </a:rPr>
              <a:t>        	@nhsengland</a:t>
            </a: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a:ln>
                  <a:noFill/>
                </a:ln>
                <a:solidFill>
                  <a:schemeClr val="tx1"/>
                </a:solidFill>
                <a:effectLst/>
                <a:uLnTx/>
                <a:uFillTx/>
                <a:latin typeface="+mn-lt"/>
                <a:ea typeface="+mn-ea"/>
                <a:cs typeface="+mn-cs"/>
              </a:rPr>
              <a:t>        	company/</a:t>
            </a:r>
            <a:r>
              <a:rPr kumimoji="0" lang="en-GB" sz="2400" b="1" i="0" u="none" strike="noStrike" kern="1200" cap="none" spc="20" normalizeH="0" baseline="0" noProof="0" err="1">
                <a:ln>
                  <a:noFill/>
                </a:ln>
                <a:solidFill>
                  <a:schemeClr val="tx1"/>
                </a:solidFill>
                <a:effectLst/>
                <a:uLnTx/>
                <a:uFillTx/>
                <a:latin typeface="+mn-lt"/>
                <a:ea typeface="+mn-ea"/>
                <a:cs typeface="+mn-cs"/>
              </a:rPr>
              <a:t>nhsengland</a:t>
            </a:r>
            <a:endParaRPr kumimoji="0" lang="en-GB" sz="2400" b="1" i="0" u="none" strike="noStrike" kern="1200" cap="none" spc="2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a:ln>
                  <a:noFill/>
                </a:ln>
                <a:solidFill>
                  <a:schemeClr val="tx1"/>
                </a:solidFill>
                <a:effectLst/>
                <a:uLnTx/>
                <a:uFillTx/>
                <a:latin typeface="+mn-lt"/>
                <a:ea typeface="+mn-ea"/>
                <a:cs typeface="+mn-cs"/>
              </a:rPr>
              <a:t>	england.nhs.uk</a:t>
            </a:r>
            <a:endParaRPr lang="en-GB" sz="2400" b="1">
              <a:solidFill>
                <a:schemeClr val="tx1"/>
              </a:solidFill>
            </a:endParaRPr>
          </a:p>
        </p:txBody>
      </p:sp>
      <p:pic>
        <p:nvPicPr>
          <p:cNvPr id="5" name="Picture 4">
            <a:extLst>
              <a:ext uri="{FF2B5EF4-FFF2-40B4-BE49-F238E27FC236}">
                <a16:creationId xmlns:a16="http://schemas.microsoft.com/office/drawing/2014/main" id="{6C1B65D7-2EE6-F44F-85AA-7C93787926C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872040" y="3665234"/>
            <a:ext cx="390144" cy="390144"/>
          </a:xfrm>
          <a:prstGeom prst="rect">
            <a:avLst/>
          </a:prstGeom>
        </p:spPr>
      </p:pic>
      <p:pic>
        <p:nvPicPr>
          <p:cNvPr id="8" name="Picture 7">
            <a:extLst>
              <a:ext uri="{FF2B5EF4-FFF2-40B4-BE49-F238E27FC236}">
                <a16:creationId xmlns:a16="http://schemas.microsoft.com/office/drawing/2014/main" id="{F2843EE8-F6F8-9D40-92C1-94FB4DCF14BB}"/>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5885396" y="4266369"/>
            <a:ext cx="390144" cy="390144"/>
          </a:xfrm>
          <a:prstGeom prst="rect">
            <a:avLst/>
          </a:prstGeom>
        </p:spPr>
      </p:pic>
      <p:pic>
        <p:nvPicPr>
          <p:cNvPr id="72" name="Picture 96">
            <a:extLst>
              <a:ext uri="{FF2B5EF4-FFF2-40B4-BE49-F238E27FC236}">
                <a16:creationId xmlns:a16="http://schemas.microsoft.com/office/drawing/2014/main" id="{664BA24D-FA8C-EE4D-A2DC-491BF11D6FA6}"/>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5767074" y="4806522"/>
            <a:ext cx="600075" cy="600075"/>
          </a:xfrm>
          <a:prstGeom prst="rect">
            <a:avLst/>
          </a:prstGeom>
        </p:spPr>
      </p:pic>
      <p:pic>
        <p:nvPicPr>
          <p:cNvPr id="3" name="Picture 2" descr="Logo&#10;&#10;Description automatically generated">
            <a:extLst>
              <a:ext uri="{FF2B5EF4-FFF2-40B4-BE49-F238E27FC236}">
                <a16:creationId xmlns:a16="http://schemas.microsoft.com/office/drawing/2014/main" id="{077C56A3-4FFE-73CF-6F7F-1F451E5B3F1E}"/>
              </a:ext>
            </a:extLst>
          </p:cNvPr>
          <p:cNvPicPr>
            <a:picLocks noChangeAspect="1"/>
          </p:cNvPicPr>
          <p:nvPr userDrawn="1"/>
        </p:nvPicPr>
        <p:blipFill>
          <a:blip r:embed="rId8"/>
          <a:stretch>
            <a:fillRect/>
          </a:stretch>
        </p:blipFill>
        <p:spPr>
          <a:xfrm>
            <a:off x="10551045" y="364425"/>
            <a:ext cx="1208955" cy="979789"/>
          </a:xfrm>
          <a:prstGeom prst="rect">
            <a:avLst/>
          </a:prstGeom>
        </p:spPr>
      </p:pic>
      <p:pic>
        <p:nvPicPr>
          <p:cNvPr id="6" name="Picture 5" descr="Icon&#10;&#10;Description automatically generated">
            <a:extLst>
              <a:ext uri="{FF2B5EF4-FFF2-40B4-BE49-F238E27FC236}">
                <a16:creationId xmlns:a16="http://schemas.microsoft.com/office/drawing/2014/main" id="{76D92FD5-08EA-6BC8-29BC-BCF5EEFE18AA}"/>
              </a:ext>
            </a:extLst>
          </p:cNvPr>
          <p:cNvPicPr>
            <a:picLocks noChangeAspect="1"/>
          </p:cNvPicPr>
          <p:nvPr userDrawn="1"/>
        </p:nvPicPr>
        <p:blipFill>
          <a:blip r:embed="rId9"/>
          <a:stretch>
            <a:fillRect/>
          </a:stretch>
        </p:blipFill>
        <p:spPr>
          <a:xfrm rot="5400000">
            <a:off x="-2509143" y="-71523"/>
            <a:ext cx="10768951" cy="7616239"/>
          </a:xfrm>
          <a:prstGeom prst="rect">
            <a:avLst/>
          </a:prstGeom>
        </p:spPr>
      </p:pic>
    </p:spTree>
    <p:extLst>
      <p:ext uri="{BB962C8B-B14F-4D97-AF65-F5344CB8AC3E}">
        <p14:creationId xmlns:p14="http://schemas.microsoft.com/office/powerpoint/2010/main" val="310143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ata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3763076-72CB-117E-F240-98C1D1050D3E}"/>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FF8B4B32-B7B7-DB40-9D0C-2D4D8414C6EC}"/>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4" name="TextBox 3">
            <a:extLst>
              <a:ext uri="{FF2B5EF4-FFF2-40B4-BE49-F238E27FC236}">
                <a16:creationId xmlns:a16="http://schemas.microsoft.com/office/drawing/2014/main" id="{97C3715D-C90E-7C4B-B312-C707773A39DD}"/>
              </a:ext>
            </a:extLst>
          </p:cNvPr>
          <p:cNvSpPr txBox="1"/>
          <p:nvPr userDrawn="1"/>
        </p:nvSpPr>
        <p:spPr>
          <a:xfrm>
            <a:off x="2232561" y="3170712"/>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12" name="Straight Connector 11">
            <a:extLst>
              <a:ext uri="{FF2B5EF4-FFF2-40B4-BE49-F238E27FC236}">
                <a16:creationId xmlns:a16="http://schemas.microsoft.com/office/drawing/2014/main" id="{137E920E-FCD4-834F-9787-A19C03BDF9AE}"/>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055424E-84DC-71BA-CBB2-BE0007D93CE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1753013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Data 1">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3763076-72CB-117E-F240-98C1D1050D3E}"/>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432000" y="310075"/>
            <a:ext cx="11404154" cy="426721"/>
          </a:xfrm>
          <a:prstGeom prst="rect">
            <a:avLst/>
          </a:prstGeom>
        </p:spPr>
        <p:txBody>
          <a:bodyPr lIns="0" tIns="0" rIns="0" bIns="0" anchor="t">
            <a:normAutofit/>
          </a:bodyPr>
          <a:lstStyle>
            <a:lvl1pPr>
              <a:defRPr sz="2400" b="1">
                <a:solidFill>
                  <a:schemeClr val="tx1"/>
                </a:solidFill>
              </a:defRPr>
            </a:lvl1pPr>
          </a:lstStyle>
          <a:p>
            <a:r>
              <a:rPr lang="en-GB"/>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FF8B4B32-B7B7-DB40-9D0C-2D4D8414C6EC}"/>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4" name="TextBox 3">
            <a:extLst>
              <a:ext uri="{FF2B5EF4-FFF2-40B4-BE49-F238E27FC236}">
                <a16:creationId xmlns:a16="http://schemas.microsoft.com/office/drawing/2014/main" id="{97C3715D-C90E-7C4B-B312-C707773A39DD}"/>
              </a:ext>
            </a:extLst>
          </p:cNvPr>
          <p:cNvSpPr txBox="1"/>
          <p:nvPr userDrawn="1"/>
        </p:nvSpPr>
        <p:spPr>
          <a:xfrm>
            <a:off x="2232561" y="3170712"/>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12" name="Straight Connector 11">
            <a:extLst>
              <a:ext uri="{FF2B5EF4-FFF2-40B4-BE49-F238E27FC236}">
                <a16:creationId xmlns:a16="http://schemas.microsoft.com/office/drawing/2014/main" id="{137E920E-FCD4-834F-9787-A19C03BDF9AE}"/>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055424E-84DC-71BA-CBB2-BE0007D93CE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3" name="Text Placeholder 7">
            <a:extLst>
              <a:ext uri="{FF2B5EF4-FFF2-40B4-BE49-F238E27FC236}">
                <a16:creationId xmlns:a16="http://schemas.microsoft.com/office/drawing/2014/main" id="{FB2922A9-9C8F-43B1-7D0A-0C7761EE45F2}"/>
              </a:ext>
            </a:extLst>
          </p:cNvPr>
          <p:cNvSpPr>
            <a:spLocks noGrp="1"/>
          </p:cNvSpPr>
          <p:nvPr>
            <p:ph type="body" sz="quarter" idx="13" hasCustomPrompt="1"/>
          </p:nvPr>
        </p:nvSpPr>
        <p:spPr>
          <a:xfrm>
            <a:off x="432001" y="767200"/>
            <a:ext cx="11012644" cy="577927"/>
          </a:xfrm>
          <a:prstGeom prst="rect">
            <a:avLst/>
          </a:prstGeom>
        </p:spPr>
        <p:txBody>
          <a:bodyPr lIns="0" tIns="0" rIns="0" bIns="0">
            <a:noAutofit/>
          </a:bodyPr>
          <a:lstStyle>
            <a:lvl1pPr marL="0" indent="0">
              <a:lnSpc>
                <a:spcPts val="2200"/>
              </a:lnSpc>
              <a:spcBef>
                <a:spcPts val="0"/>
              </a:spcBef>
              <a:spcAft>
                <a:spcPts val="900"/>
              </a:spcAft>
              <a:buClr>
                <a:schemeClr val="tx1"/>
              </a:buClr>
              <a:buNone/>
              <a:defRPr sz="18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Tree>
    <p:extLst>
      <p:ext uri="{BB962C8B-B14F-4D97-AF65-F5344CB8AC3E}">
        <p14:creationId xmlns:p14="http://schemas.microsoft.com/office/powerpoint/2010/main" val="3845891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Data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8B9EEEB-4482-151C-3E4B-6DCA5DB975F7}"/>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FF8B4B32-B7B7-DB40-9D0C-2D4D8414C6EC}"/>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4" name="TextBox 3">
            <a:extLst>
              <a:ext uri="{FF2B5EF4-FFF2-40B4-BE49-F238E27FC236}">
                <a16:creationId xmlns:a16="http://schemas.microsoft.com/office/drawing/2014/main" id="{97C3715D-C90E-7C4B-B312-C707773A39DD}"/>
              </a:ext>
            </a:extLst>
          </p:cNvPr>
          <p:cNvSpPr txBox="1"/>
          <p:nvPr userDrawn="1"/>
        </p:nvSpPr>
        <p:spPr>
          <a:xfrm>
            <a:off x="2232561" y="3170712"/>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7" name="Straight Connector 6">
            <a:extLst>
              <a:ext uri="{FF2B5EF4-FFF2-40B4-BE49-F238E27FC236}">
                <a16:creationId xmlns:a16="http://schemas.microsoft.com/office/drawing/2014/main" id="{82B5EE73-D618-9F44-829B-3E2FB3EF9E8B}"/>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5BBF07FF-3CE1-3D71-B166-EE893EF0AEB7}"/>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41414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Data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A03389-AFFC-D562-CFEA-903FB9952FA7}"/>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FF8B4B32-B7B7-DB40-9D0C-2D4D8414C6EC}"/>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4" name="TextBox 3">
            <a:extLst>
              <a:ext uri="{FF2B5EF4-FFF2-40B4-BE49-F238E27FC236}">
                <a16:creationId xmlns:a16="http://schemas.microsoft.com/office/drawing/2014/main" id="{97C3715D-C90E-7C4B-B312-C707773A39DD}"/>
              </a:ext>
            </a:extLst>
          </p:cNvPr>
          <p:cNvSpPr txBox="1"/>
          <p:nvPr userDrawn="1"/>
        </p:nvSpPr>
        <p:spPr>
          <a:xfrm>
            <a:off x="2232561" y="3170712"/>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7" name="Straight Connector 6">
            <a:extLst>
              <a:ext uri="{FF2B5EF4-FFF2-40B4-BE49-F238E27FC236}">
                <a16:creationId xmlns:a16="http://schemas.microsoft.com/office/drawing/2014/main" id="{864D7BC1-63C2-8C4A-9DF2-1AD2DA1C73BA}"/>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284297CC-11A8-6F97-008D-CE9C34365A17}"/>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142142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Sample-Icons-Layout">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DF01C83-A866-28AC-7B1F-38947CCF6D80}"/>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41F68A-44AA-5742-B124-91614CFD14BB}"/>
              </a:ext>
            </a:extLst>
          </p:cNvPr>
          <p:cNvSpPr/>
          <p:nvPr userDrawn="1"/>
        </p:nvSpPr>
        <p:spPr>
          <a:xfrm>
            <a:off x="383058"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E18572B-1544-A043-9B02-7AB01C90C51F}"/>
              </a:ext>
            </a:extLst>
          </p:cNvPr>
          <p:cNvSpPr/>
          <p:nvPr userDrawn="1"/>
        </p:nvSpPr>
        <p:spPr>
          <a:xfrm>
            <a:off x="1534525"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8D2BEC2-9D68-CC4D-A04A-BB949A02D509}"/>
              </a:ext>
            </a:extLst>
          </p:cNvPr>
          <p:cNvSpPr/>
          <p:nvPr userDrawn="1"/>
        </p:nvSpPr>
        <p:spPr>
          <a:xfrm>
            <a:off x="2685992"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7415083-D44F-FE40-A8D1-7BFAC700DF6C}"/>
              </a:ext>
            </a:extLst>
          </p:cNvPr>
          <p:cNvSpPr/>
          <p:nvPr userDrawn="1"/>
        </p:nvSpPr>
        <p:spPr>
          <a:xfrm>
            <a:off x="3837459"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CA6737CC-78B4-0C46-99B9-341CFA60EF40}"/>
              </a:ext>
            </a:extLst>
          </p:cNvPr>
          <p:cNvSpPr/>
          <p:nvPr userDrawn="1"/>
        </p:nvSpPr>
        <p:spPr>
          <a:xfrm>
            <a:off x="383058"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2455CAA-C332-E746-A62B-4F86F892F94A}"/>
              </a:ext>
            </a:extLst>
          </p:cNvPr>
          <p:cNvSpPr/>
          <p:nvPr userDrawn="1"/>
        </p:nvSpPr>
        <p:spPr>
          <a:xfrm>
            <a:off x="1534525"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8BF322EA-8B44-2C46-9412-34692FAFE8CB}"/>
              </a:ext>
            </a:extLst>
          </p:cNvPr>
          <p:cNvSpPr/>
          <p:nvPr userDrawn="1"/>
        </p:nvSpPr>
        <p:spPr>
          <a:xfrm>
            <a:off x="2685992"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DB462B7-0B7F-EA46-9EFF-D26991D2304D}"/>
              </a:ext>
            </a:extLst>
          </p:cNvPr>
          <p:cNvSpPr/>
          <p:nvPr userDrawn="1"/>
        </p:nvSpPr>
        <p:spPr>
          <a:xfrm>
            <a:off x="3837459"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510BDAA4-2C6C-4E47-9616-5977DD23D840}"/>
              </a:ext>
            </a:extLst>
          </p:cNvPr>
          <p:cNvSpPr/>
          <p:nvPr userDrawn="1"/>
        </p:nvSpPr>
        <p:spPr>
          <a:xfrm>
            <a:off x="5122911"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2691AF0D-B60D-2949-AB30-089AD6A4A5A1}"/>
              </a:ext>
            </a:extLst>
          </p:cNvPr>
          <p:cNvSpPr/>
          <p:nvPr userDrawn="1"/>
        </p:nvSpPr>
        <p:spPr>
          <a:xfrm>
            <a:off x="7474153"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D76B0456-3FC3-5D44-A9F1-56A57FD0B992}"/>
              </a:ext>
            </a:extLst>
          </p:cNvPr>
          <p:cNvSpPr/>
          <p:nvPr userDrawn="1"/>
        </p:nvSpPr>
        <p:spPr>
          <a:xfrm>
            <a:off x="9825395"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D569F651-3737-5832-DC5A-9DB8A57B6C79}"/>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5" name="Title 1">
            <a:extLst>
              <a:ext uri="{FF2B5EF4-FFF2-40B4-BE49-F238E27FC236}">
                <a16:creationId xmlns:a16="http://schemas.microsoft.com/office/drawing/2014/main" id="{A1CA835D-248C-29AB-B7DE-5AD7C7D2A867}"/>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Tree>
    <p:extLst>
      <p:ext uri="{BB962C8B-B14F-4D97-AF65-F5344CB8AC3E}">
        <p14:creationId xmlns:p14="http://schemas.microsoft.com/office/powerpoint/2010/main" val="3250752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Headline and image with header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Tree>
    <p:extLst>
      <p:ext uri="{BB962C8B-B14F-4D97-AF65-F5344CB8AC3E}">
        <p14:creationId xmlns:p14="http://schemas.microsoft.com/office/powerpoint/2010/main" val="8432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Headline and image with header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Tree>
    <p:extLst>
      <p:ext uri="{BB962C8B-B14F-4D97-AF65-F5344CB8AC3E}">
        <p14:creationId xmlns:p14="http://schemas.microsoft.com/office/powerpoint/2010/main" val="118783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Headline and image with header 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6" name="TextBox 5">
            <a:extLst>
              <a:ext uri="{FF2B5EF4-FFF2-40B4-BE49-F238E27FC236}">
                <a16:creationId xmlns:a16="http://schemas.microsoft.com/office/drawing/2014/main" id="{17BDFC27-AE77-990E-E3A7-5DF7B8BEB8B0}"/>
              </a:ext>
            </a:extLst>
          </p:cNvPr>
          <p:cNvSpPr txBox="1"/>
          <p:nvPr userDrawn="1"/>
        </p:nvSpPr>
        <p:spPr>
          <a:xfrm>
            <a:off x="7202551" y="2249424"/>
            <a:ext cx="4428148" cy="1200329"/>
          </a:xfrm>
          <a:prstGeom prst="rect">
            <a:avLst/>
          </a:prstGeom>
          <a:noFill/>
        </p:spPr>
        <p:txBody>
          <a:bodyPr wrap="square" rtlCol="0">
            <a:spAutoFit/>
          </a:bodyPr>
          <a:lstStyle/>
          <a:p>
            <a:r>
              <a:rPr lang="en-GB">
                <a:solidFill>
                  <a:schemeClr val="bg1"/>
                </a:solidFill>
              </a:rPr>
              <a:t>Text content goes over single column. Text content here goes over single column. Text content here goes over single column.  </a:t>
            </a:r>
          </a:p>
        </p:txBody>
      </p:sp>
    </p:spTree>
    <p:extLst>
      <p:ext uri="{BB962C8B-B14F-4D97-AF65-F5344CB8AC3E}">
        <p14:creationId xmlns:p14="http://schemas.microsoft.com/office/powerpoint/2010/main" val="377885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line and image with header 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Tree>
    <p:extLst>
      <p:ext uri="{BB962C8B-B14F-4D97-AF65-F5344CB8AC3E}">
        <p14:creationId xmlns:p14="http://schemas.microsoft.com/office/powerpoint/2010/main" val="286128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Headline and image with header 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5" name="TextBox 4">
            <a:extLst>
              <a:ext uri="{FF2B5EF4-FFF2-40B4-BE49-F238E27FC236}">
                <a16:creationId xmlns:a16="http://schemas.microsoft.com/office/drawing/2014/main" id="{7BB6C65A-583E-CC43-8A40-D9FE20EAC65C}"/>
              </a:ext>
            </a:extLst>
          </p:cNvPr>
          <p:cNvSpPr txBox="1"/>
          <p:nvPr userDrawn="1"/>
        </p:nvSpPr>
        <p:spPr>
          <a:xfrm>
            <a:off x="1963271" y="-1210235"/>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Tree>
    <p:extLst>
      <p:ext uri="{BB962C8B-B14F-4D97-AF65-F5344CB8AC3E}">
        <p14:creationId xmlns:p14="http://schemas.microsoft.com/office/powerpoint/2010/main" val="668242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ubhead, two columns">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A60DD58-05DE-E835-E697-CB9A9B0B94EE}"/>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432000" y="2735992"/>
            <a:ext cx="11088000" cy="3456000"/>
          </a:xfrm>
          <a:prstGeom prst="rect">
            <a:avLst/>
          </a:prstGeom>
        </p:spPr>
        <p:txBody>
          <a:bodyPr lIns="0" tIns="0" rIns="0" bIns="0" numCol="2" spcCol="432000">
            <a:noAutofit/>
          </a:bodyPr>
          <a:lstStyle>
            <a:lvl1pPr marL="0" indent="0">
              <a:lnSpc>
                <a:spcPct val="100000"/>
              </a:lnSpc>
              <a:spcBef>
                <a:spcPts val="0"/>
              </a:spcBef>
              <a:spcAft>
                <a:spcPts val="600"/>
              </a:spcAft>
              <a:buClr>
                <a:schemeClr val="tx1"/>
              </a:buClr>
              <a:buNone/>
              <a:defRPr sz="2200" b="0">
                <a:solidFill>
                  <a:schemeClr val="accent6"/>
                </a:solidFill>
              </a:defRPr>
            </a:lvl1pPr>
            <a:lvl2pPr>
              <a:buClr>
                <a:schemeClr val="tx1"/>
              </a:buClr>
              <a:defRPr sz="2200">
                <a:solidFill>
                  <a:schemeClr val="accent6"/>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edit Master text styles</a:t>
            </a:r>
          </a:p>
          <a:p>
            <a:pPr lvl="1"/>
            <a:r>
              <a:rPr lang="en-GB"/>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2" name="Straight Connector 11">
            <a:extLst>
              <a:ext uri="{FF2B5EF4-FFF2-40B4-BE49-F238E27FC236}">
                <a16:creationId xmlns:a16="http://schemas.microsoft.com/office/drawing/2014/main" id="{18E2133D-2149-6B45-BEAB-A2D5E225B5AD}"/>
              </a:ext>
            </a:extLst>
          </p:cNvPr>
          <p:cNvCxnSpPr>
            <a:cxnSpLocks/>
          </p:cNvCxnSpPr>
          <p:nvPr userDrawn="1"/>
        </p:nvCxnSpPr>
        <p:spPr>
          <a:xfrm>
            <a:off x="408789" y="6336000"/>
            <a:ext cx="11399211"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BB79D01-2A70-DAF1-6A65-BC0424C2FEEC}"/>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618135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Title, subhead, two columns">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A60DD58-05DE-E835-E697-CB9A9B0B94EE}"/>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432000" y="2735992"/>
            <a:ext cx="11088000" cy="3456000"/>
          </a:xfrm>
          <a:prstGeom prst="rect">
            <a:avLst/>
          </a:prstGeom>
        </p:spPr>
        <p:txBody>
          <a:bodyPr lIns="0" tIns="0" rIns="0" bIns="0" numCol="2" spcCol="432000">
            <a:noAutofit/>
          </a:bodyPr>
          <a:lstStyle>
            <a:lvl1pPr marL="0" indent="0">
              <a:lnSpc>
                <a:spcPct val="100000"/>
              </a:lnSpc>
              <a:spcBef>
                <a:spcPts val="0"/>
              </a:spcBef>
              <a:spcAft>
                <a:spcPts val="600"/>
              </a:spcAft>
              <a:buClr>
                <a:schemeClr val="tx1"/>
              </a:buClr>
              <a:buNone/>
              <a:defRPr sz="2200" b="0">
                <a:solidFill>
                  <a:schemeClr val="accent6"/>
                </a:solidFill>
              </a:defRPr>
            </a:lvl1pPr>
            <a:lvl2pPr>
              <a:buClr>
                <a:schemeClr val="tx1"/>
              </a:buClr>
              <a:defRPr sz="2200">
                <a:solidFill>
                  <a:schemeClr val="accent6"/>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edit Master text styles</a:t>
            </a:r>
          </a:p>
          <a:p>
            <a:pPr lvl="1"/>
            <a:r>
              <a:rPr lang="en-GB"/>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2" name="Straight Connector 11">
            <a:extLst>
              <a:ext uri="{FF2B5EF4-FFF2-40B4-BE49-F238E27FC236}">
                <a16:creationId xmlns:a16="http://schemas.microsoft.com/office/drawing/2014/main" id="{18E2133D-2149-6B45-BEAB-A2D5E225B5AD}"/>
              </a:ext>
            </a:extLst>
          </p:cNvPr>
          <p:cNvCxnSpPr>
            <a:cxnSpLocks/>
          </p:cNvCxnSpPr>
          <p:nvPr userDrawn="1"/>
        </p:nvCxnSpPr>
        <p:spPr>
          <a:xfrm>
            <a:off x="408789" y="6336000"/>
            <a:ext cx="11399211"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29FE9CC-24C2-9AAC-6340-A9E7BC324939}"/>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51307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ubhead, Three columns">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5C4A9B1-8C9A-5B25-6E7A-B9589ECCAD85}"/>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432000" y="2736000"/>
            <a:ext cx="11088000" cy="3456000"/>
          </a:xfrm>
          <a:prstGeom prst="rect">
            <a:avLst/>
          </a:prstGeom>
        </p:spPr>
        <p:txBody>
          <a:bodyPr lIns="0" tIns="0" rIns="0" bIns="0" numCol="3" spcCol="432000">
            <a:noAutofit/>
          </a:bodyPr>
          <a:lstStyle>
            <a:lvl1pPr marL="0" indent="0">
              <a:lnSpc>
                <a:spcPct val="100000"/>
              </a:lnSpc>
              <a:spcBef>
                <a:spcPts val="0"/>
              </a:spcBef>
              <a:spcAft>
                <a:spcPts val="600"/>
              </a:spcAft>
              <a:buClr>
                <a:schemeClr val="tx1"/>
              </a:buClr>
              <a:buNone/>
              <a:defRPr sz="2200" b="0">
                <a:solidFill>
                  <a:schemeClr val="accent6"/>
                </a:solidFill>
              </a:defRPr>
            </a:lvl1pPr>
            <a:lvl2pPr>
              <a:buClr>
                <a:schemeClr val="tx1"/>
              </a:buClr>
              <a:defRPr sz="2200">
                <a:solidFill>
                  <a:schemeClr val="accent6"/>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edit Master text styles</a:t>
            </a:r>
          </a:p>
          <a:p>
            <a:pPr lvl="1"/>
            <a:r>
              <a:rPr lang="en-GB"/>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2" name="Straight Connector 11">
            <a:extLst>
              <a:ext uri="{FF2B5EF4-FFF2-40B4-BE49-F238E27FC236}">
                <a16:creationId xmlns:a16="http://schemas.microsoft.com/office/drawing/2014/main" id="{6A9D545D-FD2F-4843-8588-07EBE7DDAA13}"/>
              </a:ext>
            </a:extLst>
          </p:cNvPr>
          <p:cNvCxnSpPr>
            <a:cxnSpLocks/>
          </p:cNvCxnSpPr>
          <p:nvPr userDrawn="1"/>
        </p:nvCxnSpPr>
        <p:spPr>
          <a:xfrm>
            <a:off x="432000" y="63487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07F89CB-5AF7-9C7B-6503-F287E127E820}"/>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226007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ing, subhead, bullets one column">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F09CFFC-C421-A97A-14A3-FE2852D11994}"/>
              </a:ext>
            </a:extLst>
          </p:cNvPr>
          <p:cNvSpPr/>
          <p:nvPr userDrawn="1"/>
        </p:nvSpPr>
        <p:spPr>
          <a:xfrm>
            <a:off x="0" y="0"/>
            <a:ext cx="12206636"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Content Placeholder 2"/>
          <p:cNvSpPr>
            <a:spLocks noGrp="1"/>
          </p:cNvSpPr>
          <p:nvPr>
            <p:ph idx="1"/>
          </p:nvPr>
        </p:nvSpPr>
        <p:spPr>
          <a:xfrm>
            <a:off x="432000" y="2771999"/>
            <a:ext cx="11088000" cy="3456000"/>
          </a:xfrm>
          <a:prstGeom prst="rect">
            <a:avLst/>
          </a:prstGeom>
        </p:spPr>
        <p:txBody>
          <a:bodyPr lIns="0" tIns="0" rIns="0" bIns="0">
            <a:normAutofit/>
          </a:bodyPr>
          <a:lstStyle>
            <a:lvl1pPr marL="0" indent="0">
              <a:lnSpc>
                <a:spcPct val="100000"/>
              </a:lnSpc>
              <a:spcBef>
                <a:spcPts val="0"/>
              </a:spcBef>
              <a:spcAft>
                <a:spcPts val="600"/>
              </a:spcAft>
              <a:buClr>
                <a:schemeClr val="tx1"/>
              </a:buClr>
              <a:buNone/>
              <a:defRPr sz="2200" b="0">
                <a:solidFill>
                  <a:schemeClr val="accent6"/>
                </a:solidFill>
              </a:defRPr>
            </a:lvl1pPr>
            <a:lvl2pPr>
              <a:buClr>
                <a:schemeClr val="tx1"/>
              </a:buClr>
              <a:defRPr sz="2200">
                <a:solidFill>
                  <a:schemeClr val="accent6"/>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edit Master text styles</a:t>
            </a:r>
          </a:p>
          <a:p>
            <a:pPr lvl="1"/>
            <a:r>
              <a:rPr lang="en-GB"/>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1" y="2088000"/>
            <a:ext cx="11012644" cy="577927"/>
          </a:xfrm>
          <a:prstGeom prst="rect">
            <a:avLst/>
          </a:prstGeom>
        </p:spPr>
        <p:txBody>
          <a:bodyPr lIns="0" tIns="0" rIns="0" bIns="0">
            <a:noAutofit/>
          </a:bodyPr>
          <a:lstStyle>
            <a:lvl1pPr marL="0" indent="0">
              <a:lnSpc>
                <a:spcPts val="2200"/>
              </a:lnSpc>
              <a:spcBef>
                <a:spcPts val="0"/>
              </a:spcBef>
              <a:spcAft>
                <a:spcPts val="90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F771D90-A686-C949-8872-F69893BCF8E4}"/>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2" name="Straight Connector 11">
            <a:extLst>
              <a:ext uri="{FF2B5EF4-FFF2-40B4-BE49-F238E27FC236}">
                <a16:creationId xmlns:a16="http://schemas.microsoft.com/office/drawing/2014/main" id="{4CD5CE1C-46DF-8846-A4A0-E19A9CC397BE}"/>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4955267-CD3E-4484-1B20-32E90EB4EDCE}"/>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793703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 slide with image A">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2C3761D-E146-5B7A-CD68-6CC98EA19A5F}"/>
              </a:ext>
            </a:extLst>
          </p:cNvPr>
          <p:cNvSpPr/>
          <p:nvPr userDrawn="1"/>
        </p:nvSpPr>
        <p:spPr>
          <a:xfrm>
            <a:off x="0" y="0"/>
            <a:ext cx="6096000" cy="6872615"/>
          </a:xfrm>
          <a:prstGeom prst="rect">
            <a:avLst/>
          </a:prstGeom>
          <a:solidFill>
            <a:srgbClr val="F6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hasCustomPrompt="1"/>
          </p:nvPr>
        </p:nvSpPr>
        <p:spPr>
          <a:xfrm>
            <a:off x="354093" y="1647568"/>
            <a:ext cx="4909569" cy="3130069"/>
          </a:xfrm>
          <a:prstGeom prst="rect">
            <a:avLst/>
          </a:prstGeom>
        </p:spPr>
        <p:txBody>
          <a:bodyPr anchor="t">
            <a:normAutofit/>
          </a:bodyPr>
          <a:lstStyle>
            <a:lvl1pPr marL="0" indent="0">
              <a:lnSpc>
                <a:spcPts val="4200"/>
              </a:lnSpc>
              <a:defRPr sz="3600" b="1">
                <a:solidFill>
                  <a:schemeClr val="tx1"/>
                </a:solidFill>
              </a:defRPr>
            </a:lvl1pPr>
          </a:lstStyle>
          <a:p>
            <a:r>
              <a:rPr lang="en-GB"/>
              <a:t>Headline over a number of lines,</a:t>
            </a:r>
            <a:br>
              <a:rPr lang="en-GB"/>
            </a:br>
            <a:r>
              <a:rPr lang="en-GB"/>
              <a:t>keep to maximum of four lines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pPr algn="r"/>
              <a:t>‹#›</a:t>
            </a:fld>
            <a:endParaRPr lang="en-GB" sz="1200">
              <a:solidFill>
                <a:schemeClr val="tx1"/>
              </a:solidFill>
            </a:endParaRPr>
          </a:p>
        </p:txBody>
      </p:sp>
      <p:sp>
        <p:nvSpPr>
          <p:cNvPr id="7" name="Picture Placeholder 6">
            <a:extLst>
              <a:ext uri="{FF2B5EF4-FFF2-40B4-BE49-F238E27FC236}">
                <a16:creationId xmlns:a16="http://schemas.microsoft.com/office/drawing/2014/main" id="{1EF456E7-F404-A541-B6E9-27C1B10EC600}"/>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Tree>
    <p:extLst>
      <p:ext uri="{BB962C8B-B14F-4D97-AF65-F5344CB8AC3E}">
        <p14:creationId xmlns:p14="http://schemas.microsoft.com/office/powerpoint/2010/main" val="115675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CE947E-1F3C-4CE2-B205-42ACABCDF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34187EB-CD8C-4429-80A8-057E397FF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278BCC8-525B-41FD-8646-596B1960C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574AD-8404-48D7-8DB8-BCC9125C3396}" type="datetimeFigureOut">
              <a:rPr lang="en-GB" smtClean="0"/>
              <a:t>25/10/2024</a:t>
            </a:fld>
            <a:endParaRPr lang="en-GB"/>
          </a:p>
        </p:txBody>
      </p:sp>
      <p:sp>
        <p:nvSpPr>
          <p:cNvPr id="5" name="Footer Placeholder 4">
            <a:extLst>
              <a:ext uri="{FF2B5EF4-FFF2-40B4-BE49-F238E27FC236}">
                <a16:creationId xmlns:a16="http://schemas.microsoft.com/office/drawing/2014/main" id="{882564A6-47BB-43DB-A152-9E1555760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E33BD63-EE18-4132-8F91-68A0A2C0DA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67EA4-DCE3-FB49-A794-A4595EF638BC}" type="slidenum">
              <a:rPr lang="en-GB" smtClean="0"/>
              <a:t>‹#›</a:t>
            </a:fld>
            <a:endParaRPr lang="en-GB"/>
          </a:p>
        </p:txBody>
      </p:sp>
    </p:spTree>
    <p:extLst>
      <p:ext uri="{BB962C8B-B14F-4D97-AF65-F5344CB8AC3E}">
        <p14:creationId xmlns:p14="http://schemas.microsoft.com/office/powerpoint/2010/main" val="363087154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39.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42.png"/><Relationship Id="rId5" Type="http://schemas.openxmlformats.org/officeDocument/2006/relationships/hyperlink" Target="https://hyperopt.github.io/hyperopt/" TargetMode="Externa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microsoft.com/office/2018/10/relationships/comments" Target="../comments/modernComment_7FE4E5E4_957741EC.xml"/><Relationship Id="rId7" Type="http://schemas.openxmlformats.org/officeDocument/2006/relationships/image" Target="../media/image23.png"/><Relationship Id="rId12"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25.png"/><Relationship Id="rId11" Type="http://schemas.openxmlformats.org/officeDocument/2006/relationships/image" Target="../media/image19.png"/><Relationship Id="rId5" Type="http://schemas.openxmlformats.org/officeDocument/2006/relationships/image" Target="../media/image21.png"/><Relationship Id="rId10"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8.xml"/><Relationship Id="rId5" Type="http://schemas.openxmlformats.org/officeDocument/2006/relationships/image" Target="../media/image45.sv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svg"/><Relationship Id="rId7" Type="http://schemas.openxmlformats.org/officeDocument/2006/relationships/image" Target="../media/image52.svg"/><Relationship Id="rId2" Type="http://schemas.openxmlformats.org/officeDocument/2006/relationships/image" Target="../media/image47.png"/><Relationship Id="rId1" Type="http://schemas.openxmlformats.org/officeDocument/2006/relationships/slideLayout" Target="../slideLayouts/slideLayout8.xml"/><Relationship Id="rId6" Type="http://schemas.openxmlformats.org/officeDocument/2006/relationships/image" Target="../media/image51.png"/><Relationship Id="rId11" Type="http://schemas.openxmlformats.org/officeDocument/2006/relationships/image" Target="../media/image56.svg"/><Relationship Id="rId5" Type="http://schemas.openxmlformats.org/officeDocument/2006/relationships/image" Target="../media/image50.sv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7FE4E5F6_47B7BF8C.xml"/><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18/10/relationships/comments" Target="../comments/modernComment_7FE4E5E6_B020928C.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2F71AB0-D532-CA7B-B74D-1D6A946B919A}"/>
              </a:ext>
            </a:extLst>
          </p:cNvPr>
          <p:cNvSpPr>
            <a:spLocks noGrp="1"/>
          </p:cNvSpPr>
          <p:nvPr>
            <p:ph type="ctrTitle"/>
          </p:nvPr>
        </p:nvSpPr>
        <p:spPr>
          <a:xfrm>
            <a:off x="432000" y="921305"/>
            <a:ext cx="4643853" cy="2507695"/>
          </a:xfrm>
        </p:spPr>
        <p:txBody>
          <a:bodyPr/>
          <a:lstStyle/>
          <a:p>
            <a:r>
              <a:rPr lang="en-GB" sz="3200" dirty="0"/>
              <a:t>Using Machine Learning and secondary care activity data for early diagnosis of cancer</a:t>
            </a:r>
          </a:p>
        </p:txBody>
      </p:sp>
      <p:sp>
        <p:nvSpPr>
          <p:cNvPr id="12" name="Text Placeholder 8">
            <a:extLst>
              <a:ext uri="{FF2B5EF4-FFF2-40B4-BE49-F238E27FC236}">
                <a16:creationId xmlns:a16="http://schemas.microsoft.com/office/drawing/2014/main" id="{3B910260-919D-F906-CFC8-C72444924DF8}"/>
              </a:ext>
            </a:extLst>
          </p:cNvPr>
          <p:cNvSpPr txBox="1">
            <a:spLocks/>
          </p:cNvSpPr>
          <p:nvPr/>
        </p:nvSpPr>
        <p:spPr>
          <a:xfrm>
            <a:off x="432000" y="5569515"/>
            <a:ext cx="6259513" cy="592674"/>
          </a:xfrm>
          <a:prstGeom prst="rect">
            <a:avLst/>
          </a:prstGeom>
        </p:spPr>
        <p:txBody>
          <a:bodyPr vert="horz" lIns="0" tIns="0" rIns="0" bIns="0" rtlCol="0">
            <a:normAutofit fontScale="77500" lnSpcReduction="20000"/>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357188" indent="0" algn="l" defTabSz="914400" rtl="0" eaLnBrk="1" latinLnBrk="0" hangingPunct="1">
              <a:lnSpc>
                <a:spcPct val="90000"/>
              </a:lnSpc>
              <a:spcBef>
                <a:spcPts val="500"/>
              </a:spcBef>
              <a:buFont typeface="Arial" panose="020B0604020202020204" pitchFamily="34" charset="0"/>
              <a:buNone/>
              <a:defRPr sz="2400" kern="1200">
                <a:solidFill>
                  <a:schemeClr val="accent2"/>
                </a:solidFill>
                <a:latin typeface="+mn-lt"/>
                <a:ea typeface="+mn-ea"/>
                <a:cs typeface="+mn-cs"/>
              </a:defRPr>
            </a:lvl2pPr>
            <a:lvl3pPr marL="714375" indent="0" algn="l" defTabSz="914400" rtl="0" eaLnBrk="1" latinLnBrk="0" hangingPunct="1">
              <a:lnSpc>
                <a:spcPct val="90000"/>
              </a:lnSpc>
              <a:spcBef>
                <a:spcPts val="500"/>
              </a:spcBef>
              <a:buFont typeface="Arial" panose="020B0604020202020204" pitchFamily="34" charset="0"/>
              <a:buNone/>
              <a:defRPr sz="2000" kern="1200">
                <a:solidFill>
                  <a:schemeClr val="accent2"/>
                </a:solidFill>
                <a:latin typeface="+mn-lt"/>
                <a:ea typeface="+mn-ea"/>
                <a:cs typeface="+mn-cs"/>
              </a:defRPr>
            </a:lvl3pPr>
            <a:lvl4pPr marL="1081087" indent="0" algn="l" defTabSz="914400" rtl="0" eaLnBrk="1" latinLnBrk="0" hangingPunct="1">
              <a:lnSpc>
                <a:spcPct val="90000"/>
              </a:lnSpc>
              <a:spcBef>
                <a:spcPts val="500"/>
              </a:spcBef>
              <a:buFont typeface="Arial" panose="020B0604020202020204" pitchFamily="34" charset="0"/>
              <a:buNone/>
              <a:defRPr sz="1800" kern="1200">
                <a:solidFill>
                  <a:schemeClr val="accent2"/>
                </a:solidFill>
                <a:latin typeface="+mn-lt"/>
                <a:ea typeface="+mn-ea"/>
                <a:cs typeface="+mn-cs"/>
              </a:defRPr>
            </a:lvl4pPr>
            <a:lvl5pPr marL="1438275" indent="0" algn="l" defTabSz="914400" rtl="0" eaLnBrk="1" latinLnBrk="0" hangingPunct="1">
              <a:lnSpc>
                <a:spcPct val="90000"/>
              </a:lnSpc>
              <a:spcBef>
                <a:spcPts val="500"/>
              </a:spcBef>
              <a:buFont typeface="Arial" panose="020B0604020202020204" pitchFamily="34" charset="0"/>
              <a:buNone/>
              <a:defRPr sz="18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b="1"/>
              <a:t>Data Science and Strategic Analysis teams</a:t>
            </a:r>
          </a:p>
          <a:p>
            <a:pPr>
              <a:lnSpc>
                <a:spcPct val="120000"/>
              </a:lnSpc>
            </a:pPr>
            <a:r>
              <a:rPr lang="en-GB" b="1"/>
              <a:t>NHS England</a:t>
            </a:r>
          </a:p>
        </p:txBody>
      </p:sp>
    </p:spTree>
    <p:extLst>
      <p:ext uri="{BB962C8B-B14F-4D97-AF65-F5344CB8AC3E}">
        <p14:creationId xmlns:p14="http://schemas.microsoft.com/office/powerpoint/2010/main" val="383023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62AAF-DFE7-88B8-099B-DD7905062CD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539B5CF-9668-8328-7B93-BEA7D33ACF5C}"/>
              </a:ext>
            </a:extLst>
          </p:cNvPr>
          <p:cNvSpPr>
            <a:spLocks noGrp="1"/>
          </p:cNvSpPr>
          <p:nvPr>
            <p:ph type="title"/>
          </p:nvPr>
        </p:nvSpPr>
        <p:spPr/>
        <p:txBody>
          <a:bodyPr>
            <a:normAutofit/>
          </a:bodyPr>
          <a:lstStyle/>
          <a:p>
            <a:r>
              <a:rPr lang="en-GB" dirty="0"/>
              <a:t>Model Pipeline Overview</a:t>
            </a:r>
          </a:p>
        </p:txBody>
      </p:sp>
      <p:sp>
        <p:nvSpPr>
          <p:cNvPr id="5" name="Rectangle 4">
            <a:extLst>
              <a:ext uri="{FF2B5EF4-FFF2-40B4-BE49-F238E27FC236}">
                <a16:creationId xmlns:a16="http://schemas.microsoft.com/office/drawing/2014/main" id="{49D839DB-2FEA-5E63-84D0-77F2DBC85193}"/>
              </a:ext>
            </a:extLst>
          </p:cNvPr>
          <p:cNvSpPr/>
          <p:nvPr/>
        </p:nvSpPr>
        <p:spPr>
          <a:xfrm>
            <a:off x="159799" y="3110023"/>
            <a:ext cx="2107933" cy="86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Whole population dataset (24M)</a:t>
            </a:r>
          </a:p>
        </p:txBody>
      </p:sp>
      <p:sp>
        <p:nvSpPr>
          <p:cNvPr id="6" name="Rectangle 5">
            <a:extLst>
              <a:ext uri="{FF2B5EF4-FFF2-40B4-BE49-F238E27FC236}">
                <a16:creationId xmlns:a16="http://schemas.microsoft.com/office/drawing/2014/main" id="{463502A0-8689-5849-EC81-971FC112CF63}"/>
              </a:ext>
            </a:extLst>
          </p:cNvPr>
          <p:cNvSpPr/>
          <p:nvPr/>
        </p:nvSpPr>
        <p:spPr>
          <a:xfrm>
            <a:off x="2794610" y="2315458"/>
            <a:ext cx="1358767" cy="502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Train (14.5M)</a:t>
            </a:r>
          </a:p>
        </p:txBody>
      </p:sp>
      <p:sp>
        <p:nvSpPr>
          <p:cNvPr id="7" name="Rectangle 6">
            <a:extLst>
              <a:ext uri="{FF2B5EF4-FFF2-40B4-BE49-F238E27FC236}">
                <a16:creationId xmlns:a16="http://schemas.microsoft.com/office/drawing/2014/main" id="{4502211E-26CD-EA82-119E-8F20543A44E2}"/>
              </a:ext>
            </a:extLst>
          </p:cNvPr>
          <p:cNvSpPr/>
          <p:nvPr/>
        </p:nvSpPr>
        <p:spPr>
          <a:xfrm>
            <a:off x="4192783" y="4697782"/>
            <a:ext cx="1358767" cy="502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Test (4.8M)</a:t>
            </a:r>
          </a:p>
        </p:txBody>
      </p:sp>
      <p:sp>
        <p:nvSpPr>
          <p:cNvPr id="8" name="Rectangle 7">
            <a:extLst>
              <a:ext uri="{FF2B5EF4-FFF2-40B4-BE49-F238E27FC236}">
                <a16:creationId xmlns:a16="http://schemas.microsoft.com/office/drawing/2014/main" id="{FC101DA0-F75F-2FA8-90F7-B947E9B47D58}"/>
              </a:ext>
            </a:extLst>
          </p:cNvPr>
          <p:cNvSpPr/>
          <p:nvPr/>
        </p:nvSpPr>
        <p:spPr>
          <a:xfrm>
            <a:off x="4192783" y="3221344"/>
            <a:ext cx="1358767" cy="643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Validation (4.8M)</a:t>
            </a:r>
          </a:p>
        </p:txBody>
      </p:sp>
      <p:cxnSp>
        <p:nvCxnSpPr>
          <p:cNvPr id="10" name="Connector: Elbow 9">
            <a:extLst>
              <a:ext uri="{FF2B5EF4-FFF2-40B4-BE49-F238E27FC236}">
                <a16:creationId xmlns:a16="http://schemas.microsoft.com/office/drawing/2014/main" id="{533A0D75-6F73-0BD4-786B-90AC13B20F16}"/>
              </a:ext>
            </a:extLst>
          </p:cNvPr>
          <p:cNvCxnSpPr>
            <a:cxnSpLocks/>
            <a:stCxn id="5" idx="3"/>
            <a:endCxn id="6" idx="1"/>
          </p:cNvCxnSpPr>
          <p:nvPr/>
        </p:nvCxnSpPr>
        <p:spPr>
          <a:xfrm flipV="1">
            <a:off x="2267732" y="2566827"/>
            <a:ext cx="526878" cy="9757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E7326AC7-13A1-7159-A330-3CCF6FDD6200}"/>
              </a:ext>
            </a:extLst>
          </p:cNvPr>
          <p:cNvCxnSpPr>
            <a:cxnSpLocks/>
            <a:stCxn id="5" idx="3"/>
            <a:endCxn id="8" idx="1"/>
          </p:cNvCxnSpPr>
          <p:nvPr/>
        </p:nvCxnSpPr>
        <p:spPr>
          <a:xfrm>
            <a:off x="2267732" y="3542616"/>
            <a:ext cx="1925051" cy="5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97B4EDBB-6CCE-450F-2FAB-83BEC3F9906F}"/>
              </a:ext>
            </a:extLst>
          </p:cNvPr>
          <p:cNvCxnSpPr>
            <a:cxnSpLocks/>
            <a:stCxn id="5" idx="3"/>
            <a:endCxn id="7" idx="1"/>
          </p:cNvCxnSpPr>
          <p:nvPr/>
        </p:nvCxnSpPr>
        <p:spPr>
          <a:xfrm>
            <a:off x="2267732" y="3542616"/>
            <a:ext cx="1925051" cy="1406535"/>
          </a:xfrm>
          <a:prstGeom prst="bentConnector3">
            <a:avLst>
              <a:gd name="adj1" fmla="val 1388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6F19100-C16E-AEAC-DAC8-0D98749D6608}"/>
              </a:ext>
            </a:extLst>
          </p:cNvPr>
          <p:cNvSpPr/>
          <p:nvPr/>
        </p:nvSpPr>
        <p:spPr>
          <a:xfrm>
            <a:off x="5035552" y="2234777"/>
            <a:ext cx="2107933" cy="654518"/>
          </a:xfrm>
          <a:prstGeom prst="rect">
            <a:avLst/>
          </a:prstGeom>
          <a:solidFill>
            <a:srgbClr val="CB987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Under sampled training dataset</a:t>
            </a:r>
          </a:p>
        </p:txBody>
      </p:sp>
      <p:cxnSp>
        <p:nvCxnSpPr>
          <p:cNvPr id="34" name="Straight Arrow Connector 33">
            <a:extLst>
              <a:ext uri="{FF2B5EF4-FFF2-40B4-BE49-F238E27FC236}">
                <a16:creationId xmlns:a16="http://schemas.microsoft.com/office/drawing/2014/main" id="{453EDDEB-0FE9-7E2F-E17D-562919D58B03}"/>
              </a:ext>
            </a:extLst>
          </p:cNvPr>
          <p:cNvCxnSpPr>
            <a:stCxn id="6" idx="3"/>
            <a:endCxn id="25" idx="1"/>
          </p:cNvCxnSpPr>
          <p:nvPr/>
        </p:nvCxnSpPr>
        <p:spPr>
          <a:xfrm flipV="1">
            <a:off x="4153377" y="2562036"/>
            <a:ext cx="882175" cy="4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9934368-D902-A6A8-5E57-4E6F9E18CBD4}"/>
              </a:ext>
            </a:extLst>
          </p:cNvPr>
          <p:cNvSpPr/>
          <p:nvPr/>
        </p:nvSpPr>
        <p:spPr>
          <a:xfrm>
            <a:off x="7720447" y="2226996"/>
            <a:ext cx="2107933" cy="654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Train machine learning model</a:t>
            </a:r>
          </a:p>
        </p:txBody>
      </p:sp>
      <p:cxnSp>
        <p:nvCxnSpPr>
          <p:cNvPr id="37" name="Straight Arrow Connector 36">
            <a:extLst>
              <a:ext uri="{FF2B5EF4-FFF2-40B4-BE49-F238E27FC236}">
                <a16:creationId xmlns:a16="http://schemas.microsoft.com/office/drawing/2014/main" id="{CC21F845-675A-E4A5-0563-9081F1E159D9}"/>
              </a:ext>
            </a:extLst>
          </p:cNvPr>
          <p:cNvCxnSpPr>
            <a:cxnSpLocks/>
            <a:stCxn id="25" idx="3"/>
            <a:endCxn id="36" idx="1"/>
          </p:cNvCxnSpPr>
          <p:nvPr/>
        </p:nvCxnSpPr>
        <p:spPr>
          <a:xfrm flipV="1">
            <a:off x="7143485" y="2554255"/>
            <a:ext cx="576962" cy="7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EE4737B0-A6E9-93A7-604F-CD3BFFAECB23}"/>
              </a:ext>
            </a:extLst>
          </p:cNvPr>
          <p:cNvCxnSpPr>
            <a:cxnSpLocks/>
            <a:stCxn id="8" idx="3"/>
            <a:endCxn id="36" idx="1"/>
          </p:cNvCxnSpPr>
          <p:nvPr/>
        </p:nvCxnSpPr>
        <p:spPr>
          <a:xfrm flipV="1">
            <a:off x="5551550" y="2554255"/>
            <a:ext cx="2168897" cy="988889"/>
          </a:xfrm>
          <a:prstGeom prst="bentConnector3">
            <a:avLst>
              <a:gd name="adj1" fmla="val 88207"/>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0A309E2-86E6-8958-9666-6D9C0CB56478}"/>
              </a:ext>
            </a:extLst>
          </p:cNvPr>
          <p:cNvSpPr txBox="1"/>
          <p:nvPr/>
        </p:nvSpPr>
        <p:spPr>
          <a:xfrm>
            <a:off x="5528940" y="3519511"/>
            <a:ext cx="2153154" cy="276999"/>
          </a:xfrm>
          <a:prstGeom prst="rect">
            <a:avLst/>
          </a:prstGeom>
          <a:noFill/>
        </p:spPr>
        <p:txBody>
          <a:bodyPr wrap="none" rtlCol="0">
            <a:spAutoFit/>
          </a:bodyPr>
          <a:lstStyle/>
          <a:p>
            <a:r>
              <a:rPr lang="en-GB" sz="1200" i="1"/>
              <a:t>Hyperparameter optimisation</a:t>
            </a:r>
            <a:endParaRPr lang="en-GB" i="1"/>
          </a:p>
        </p:txBody>
      </p:sp>
      <p:cxnSp>
        <p:nvCxnSpPr>
          <p:cNvPr id="53" name="Connector: Elbow 52">
            <a:extLst>
              <a:ext uri="{FF2B5EF4-FFF2-40B4-BE49-F238E27FC236}">
                <a16:creationId xmlns:a16="http://schemas.microsoft.com/office/drawing/2014/main" id="{AF4755FA-0CE4-5AF5-770D-5345982FA811}"/>
              </a:ext>
            </a:extLst>
          </p:cNvPr>
          <p:cNvCxnSpPr>
            <a:cxnSpLocks/>
            <a:stCxn id="7" idx="3"/>
            <a:endCxn id="28" idx="2"/>
          </p:cNvCxnSpPr>
          <p:nvPr/>
        </p:nvCxnSpPr>
        <p:spPr>
          <a:xfrm flipV="1">
            <a:off x="5551550" y="2818196"/>
            <a:ext cx="5605221" cy="2130955"/>
          </a:xfrm>
          <a:prstGeom prst="bentConnector3">
            <a:avLst>
              <a:gd name="adj1" fmla="val 100102"/>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FEB43D9-F122-BDCF-F321-0ABD3A8BB99C}"/>
              </a:ext>
            </a:extLst>
          </p:cNvPr>
          <p:cNvSpPr txBox="1"/>
          <p:nvPr/>
        </p:nvSpPr>
        <p:spPr>
          <a:xfrm>
            <a:off x="6129442" y="4617727"/>
            <a:ext cx="2853666" cy="276999"/>
          </a:xfrm>
          <a:prstGeom prst="rect">
            <a:avLst/>
          </a:prstGeom>
          <a:noFill/>
        </p:spPr>
        <p:txBody>
          <a:bodyPr wrap="none" rtlCol="0">
            <a:spAutoFit/>
          </a:bodyPr>
          <a:lstStyle/>
          <a:p>
            <a:r>
              <a:rPr lang="en-GB" sz="1200" i="1"/>
              <a:t>Model evaluated with un-seen test data</a:t>
            </a:r>
            <a:endParaRPr lang="en-GB" i="1"/>
          </a:p>
        </p:txBody>
      </p:sp>
      <p:sp>
        <p:nvSpPr>
          <p:cNvPr id="55" name="TextBox 54">
            <a:extLst>
              <a:ext uri="{FF2B5EF4-FFF2-40B4-BE49-F238E27FC236}">
                <a16:creationId xmlns:a16="http://schemas.microsoft.com/office/drawing/2014/main" id="{B3651AFC-9BE7-10A9-1AEA-C73868A21BEE}"/>
              </a:ext>
            </a:extLst>
          </p:cNvPr>
          <p:cNvSpPr txBox="1"/>
          <p:nvPr/>
        </p:nvSpPr>
        <p:spPr>
          <a:xfrm>
            <a:off x="4153377" y="1782913"/>
            <a:ext cx="1358767" cy="646331"/>
          </a:xfrm>
          <a:prstGeom prst="rect">
            <a:avLst/>
          </a:prstGeom>
          <a:noFill/>
        </p:spPr>
        <p:txBody>
          <a:bodyPr wrap="square" rtlCol="0">
            <a:spAutoFit/>
          </a:bodyPr>
          <a:lstStyle/>
          <a:p>
            <a:r>
              <a:rPr lang="en-GB" sz="1200" i="1"/>
              <a:t>Balance cancer and non-cancer cases</a:t>
            </a:r>
            <a:endParaRPr lang="en-GB" i="1"/>
          </a:p>
        </p:txBody>
      </p:sp>
      <p:sp>
        <p:nvSpPr>
          <p:cNvPr id="65" name="TextBox 64">
            <a:extLst>
              <a:ext uri="{FF2B5EF4-FFF2-40B4-BE49-F238E27FC236}">
                <a16:creationId xmlns:a16="http://schemas.microsoft.com/office/drawing/2014/main" id="{4136040F-B891-DBDB-8B5A-BF908CB70F18}"/>
              </a:ext>
            </a:extLst>
          </p:cNvPr>
          <p:cNvSpPr txBox="1"/>
          <p:nvPr/>
        </p:nvSpPr>
        <p:spPr>
          <a:xfrm>
            <a:off x="1366060" y="2270285"/>
            <a:ext cx="1358767" cy="276999"/>
          </a:xfrm>
          <a:prstGeom prst="rect">
            <a:avLst/>
          </a:prstGeom>
          <a:noFill/>
        </p:spPr>
        <p:txBody>
          <a:bodyPr wrap="square" rtlCol="0">
            <a:spAutoFit/>
          </a:bodyPr>
          <a:lstStyle/>
          <a:p>
            <a:r>
              <a:rPr lang="en-GB" sz="1200" i="1"/>
              <a:t>60% random split</a:t>
            </a:r>
            <a:endParaRPr lang="en-GB" i="1"/>
          </a:p>
        </p:txBody>
      </p:sp>
      <p:sp>
        <p:nvSpPr>
          <p:cNvPr id="66" name="TextBox 65">
            <a:extLst>
              <a:ext uri="{FF2B5EF4-FFF2-40B4-BE49-F238E27FC236}">
                <a16:creationId xmlns:a16="http://schemas.microsoft.com/office/drawing/2014/main" id="{44C001D4-1CBE-FAA6-1D5F-27DE179E0414}"/>
              </a:ext>
            </a:extLst>
          </p:cNvPr>
          <p:cNvSpPr txBox="1"/>
          <p:nvPr/>
        </p:nvSpPr>
        <p:spPr>
          <a:xfrm>
            <a:off x="2657997" y="3250789"/>
            <a:ext cx="1475677" cy="276999"/>
          </a:xfrm>
          <a:prstGeom prst="rect">
            <a:avLst/>
          </a:prstGeom>
          <a:noFill/>
        </p:spPr>
        <p:txBody>
          <a:bodyPr wrap="square" rtlCol="0">
            <a:spAutoFit/>
          </a:bodyPr>
          <a:lstStyle/>
          <a:p>
            <a:r>
              <a:rPr lang="en-GB" sz="1200" i="1"/>
              <a:t>20% random split</a:t>
            </a:r>
            <a:endParaRPr lang="en-GB" i="1"/>
          </a:p>
        </p:txBody>
      </p:sp>
      <p:sp>
        <p:nvSpPr>
          <p:cNvPr id="67" name="TextBox 66">
            <a:extLst>
              <a:ext uri="{FF2B5EF4-FFF2-40B4-BE49-F238E27FC236}">
                <a16:creationId xmlns:a16="http://schemas.microsoft.com/office/drawing/2014/main" id="{32CDDA02-F2AD-ED83-A0AB-C3D835145EC7}"/>
              </a:ext>
            </a:extLst>
          </p:cNvPr>
          <p:cNvSpPr txBox="1"/>
          <p:nvPr/>
        </p:nvSpPr>
        <p:spPr>
          <a:xfrm>
            <a:off x="2620518" y="4659711"/>
            <a:ext cx="1358766" cy="276999"/>
          </a:xfrm>
          <a:prstGeom prst="rect">
            <a:avLst/>
          </a:prstGeom>
          <a:noFill/>
        </p:spPr>
        <p:txBody>
          <a:bodyPr wrap="square" rtlCol="0">
            <a:spAutoFit/>
          </a:bodyPr>
          <a:lstStyle/>
          <a:p>
            <a:r>
              <a:rPr lang="en-GB" sz="1200" i="1"/>
              <a:t>20% random split</a:t>
            </a:r>
            <a:endParaRPr lang="en-GB" i="1"/>
          </a:p>
        </p:txBody>
      </p:sp>
      <p:sp>
        <p:nvSpPr>
          <p:cNvPr id="28" name="Rectangle 27">
            <a:extLst>
              <a:ext uri="{FF2B5EF4-FFF2-40B4-BE49-F238E27FC236}">
                <a16:creationId xmlns:a16="http://schemas.microsoft.com/office/drawing/2014/main" id="{00A2CB13-CF9A-0BD3-9456-BB15C2525FC6}"/>
              </a:ext>
            </a:extLst>
          </p:cNvPr>
          <p:cNvSpPr/>
          <p:nvPr/>
        </p:nvSpPr>
        <p:spPr>
          <a:xfrm>
            <a:off x="10477387" y="2315458"/>
            <a:ext cx="1358767" cy="502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Model evaluation</a:t>
            </a:r>
          </a:p>
        </p:txBody>
      </p:sp>
      <p:cxnSp>
        <p:nvCxnSpPr>
          <p:cNvPr id="30" name="Straight Arrow Connector 29">
            <a:extLst>
              <a:ext uri="{FF2B5EF4-FFF2-40B4-BE49-F238E27FC236}">
                <a16:creationId xmlns:a16="http://schemas.microsoft.com/office/drawing/2014/main" id="{46515E84-94FB-CCD6-D049-D4EC45BB7FB3}"/>
              </a:ext>
            </a:extLst>
          </p:cNvPr>
          <p:cNvCxnSpPr>
            <a:cxnSpLocks/>
            <a:stCxn id="36" idx="3"/>
            <a:endCxn id="28" idx="1"/>
          </p:cNvCxnSpPr>
          <p:nvPr/>
        </p:nvCxnSpPr>
        <p:spPr>
          <a:xfrm>
            <a:off x="9828380" y="2554255"/>
            <a:ext cx="649007" cy="12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771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19688-1B99-E0D4-B678-4034477A9E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58909A-6CD0-B250-8FB8-63F7574151CC}"/>
              </a:ext>
            </a:extLst>
          </p:cNvPr>
          <p:cNvSpPr>
            <a:spLocks noGrp="1"/>
          </p:cNvSpPr>
          <p:nvPr>
            <p:ph type="title"/>
          </p:nvPr>
        </p:nvSpPr>
        <p:spPr/>
        <p:txBody>
          <a:bodyPr>
            <a:normAutofit/>
          </a:bodyPr>
          <a:lstStyle/>
          <a:p>
            <a:r>
              <a:rPr lang="en-GB" dirty="0"/>
              <a:t>Under-sampling for a specific cancer type</a:t>
            </a:r>
          </a:p>
        </p:txBody>
      </p:sp>
      <p:pic>
        <p:nvPicPr>
          <p:cNvPr id="2" name="Picture 1">
            <a:extLst>
              <a:ext uri="{FF2B5EF4-FFF2-40B4-BE49-F238E27FC236}">
                <a16:creationId xmlns:a16="http://schemas.microsoft.com/office/drawing/2014/main" id="{925F77D3-E5B2-00D8-021C-60D39B14D4FB}"/>
              </a:ext>
            </a:extLst>
          </p:cNvPr>
          <p:cNvPicPr>
            <a:picLocks noChangeAspect="1"/>
          </p:cNvPicPr>
          <p:nvPr/>
        </p:nvPicPr>
        <p:blipFill>
          <a:blip r:embed="rId3"/>
          <a:stretch>
            <a:fillRect/>
          </a:stretch>
        </p:blipFill>
        <p:spPr>
          <a:xfrm>
            <a:off x="432000" y="1541721"/>
            <a:ext cx="4733997" cy="4380614"/>
          </a:xfrm>
          <a:prstGeom prst="rect">
            <a:avLst/>
          </a:prstGeom>
        </p:spPr>
      </p:pic>
      <p:sp>
        <p:nvSpPr>
          <p:cNvPr id="9" name="Rectangle 8">
            <a:extLst>
              <a:ext uri="{FF2B5EF4-FFF2-40B4-BE49-F238E27FC236}">
                <a16:creationId xmlns:a16="http://schemas.microsoft.com/office/drawing/2014/main" id="{C5A61236-582B-4CB6-7D52-00E8EABEA65D}"/>
              </a:ext>
            </a:extLst>
          </p:cNvPr>
          <p:cNvSpPr/>
          <p:nvPr/>
        </p:nvSpPr>
        <p:spPr>
          <a:xfrm>
            <a:off x="5582092" y="3183615"/>
            <a:ext cx="340242" cy="490769"/>
          </a:xfrm>
          <a:prstGeom prst="rect">
            <a:avLst/>
          </a:prstGeom>
          <a:solidFill>
            <a:srgbClr val="CB9874"/>
          </a:solidFill>
          <a:ln>
            <a:solidFill>
              <a:srgbClr val="CB987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D8E0595-34EB-2439-918F-E0CA6B49BF1C}"/>
              </a:ext>
            </a:extLst>
          </p:cNvPr>
          <p:cNvSpPr/>
          <p:nvPr/>
        </p:nvSpPr>
        <p:spPr>
          <a:xfrm>
            <a:off x="5922334" y="3183615"/>
            <a:ext cx="5539563" cy="4907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1D4B96F8-D373-B513-63F6-64970A5A248B}"/>
              </a:ext>
            </a:extLst>
          </p:cNvPr>
          <p:cNvSpPr txBox="1"/>
          <p:nvPr/>
        </p:nvSpPr>
        <p:spPr>
          <a:xfrm>
            <a:off x="7109636" y="1813655"/>
            <a:ext cx="2420278" cy="369332"/>
          </a:xfrm>
          <a:prstGeom prst="rect">
            <a:avLst/>
          </a:prstGeom>
          <a:noFill/>
        </p:spPr>
        <p:txBody>
          <a:bodyPr wrap="none" rtlCol="0">
            <a:spAutoFit/>
          </a:bodyPr>
          <a:lstStyle/>
          <a:p>
            <a:r>
              <a:rPr lang="en-US" dirty="0"/>
              <a:t>Training Data (14.5M)</a:t>
            </a:r>
          </a:p>
        </p:txBody>
      </p:sp>
      <p:sp>
        <p:nvSpPr>
          <p:cNvPr id="17" name="Rectangle 16">
            <a:extLst>
              <a:ext uri="{FF2B5EF4-FFF2-40B4-BE49-F238E27FC236}">
                <a16:creationId xmlns:a16="http://schemas.microsoft.com/office/drawing/2014/main" id="{D9A40BDB-3D02-E1C1-21D2-C6A9D81CAD62}"/>
              </a:ext>
            </a:extLst>
          </p:cNvPr>
          <p:cNvSpPr/>
          <p:nvPr/>
        </p:nvSpPr>
        <p:spPr>
          <a:xfrm>
            <a:off x="7956697" y="4634858"/>
            <a:ext cx="340242" cy="580825"/>
          </a:xfrm>
          <a:prstGeom prst="rect">
            <a:avLst/>
          </a:prstGeom>
          <a:solidFill>
            <a:srgbClr val="CB9874"/>
          </a:solidFill>
          <a:ln>
            <a:solidFill>
              <a:srgbClr val="CB987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1609761-0F8A-6DEB-4881-A789B72FF38A}"/>
              </a:ext>
            </a:extLst>
          </p:cNvPr>
          <p:cNvSpPr/>
          <p:nvPr/>
        </p:nvSpPr>
        <p:spPr>
          <a:xfrm>
            <a:off x="8301298" y="4634859"/>
            <a:ext cx="340242" cy="5808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7B97133-C739-607F-A58D-0955242D1AC7}"/>
              </a:ext>
            </a:extLst>
          </p:cNvPr>
          <p:cNvCxnSpPr/>
          <p:nvPr/>
        </p:nvCxnSpPr>
        <p:spPr>
          <a:xfrm>
            <a:off x="5922334" y="3674384"/>
            <a:ext cx="2374605" cy="960475"/>
          </a:xfrm>
          <a:prstGeom prst="line">
            <a:avLst/>
          </a:prstGeom>
          <a:ln w="28575">
            <a:prstDash val="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A3299F8-D84B-689A-B3EC-F239656223A2}"/>
              </a:ext>
            </a:extLst>
          </p:cNvPr>
          <p:cNvCxnSpPr/>
          <p:nvPr/>
        </p:nvCxnSpPr>
        <p:spPr>
          <a:xfrm flipH="1">
            <a:off x="8641540" y="3674384"/>
            <a:ext cx="2820357" cy="960475"/>
          </a:xfrm>
          <a:prstGeom prst="line">
            <a:avLst/>
          </a:prstGeom>
          <a:ln w="28575">
            <a:prstDash val="dash"/>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9712787-E51E-6492-BEB1-734B8373DB2B}"/>
              </a:ext>
            </a:extLst>
          </p:cNvPr>
          <p:cNvSpPr txBox="1"/>
          <p:nvPr/>
        </p:nvSpPr>
        <p:spPr>
          <a:xfrm>
            <a:off x="7821534" y="3888154"/>
            <a:ext cx="1657826" cy="307777"/>
          </a:xfrm>
          <a:prstGeom prst="rect">
            <a:avLst/>
          </a:prstGeom>
          <a:noFill/>
        </p:spPr>
        <p:txBody>
          <a:bodyPr wrap="none" rtlCol="0">
            <a:spAutoFit/>
          </a:bodyPr>
          <a:lstStyle/>
          <a:p>
            <a:r>
              <a:rPr lang="en-US" sz="1400" dirty="0"/>
              <a:t>Random Sampling</a:t>
            </a:r>
          </a:p>
        </p:txBody>
      </p:sp>
      <p:sp>
        <p:nvSpPr>
          <p:cNvPr id="24" name="TextBox 23">
            <a:extLst>
              <a:ext uri="{FF2B5EF4-FFF2-40B4-BE49-F238E27FC236}">
                <a16:creationId xmlns:a16="http://schemas.microsoft.com/office/drawing/2014/main" id="{82463AF4-4C1F-4591-821C-EE13D4FE6E39}"/>
              </a:ext>
            </a:extLst>
          </p:cNvPr>
          <p:cNvSpPr txBox="1"/>
          <p:nvPr/>
        </p:nvSpPr>
        <p:spPr>
          <a:xfrm>
            <a:off x="6864267" y="5341426"/>
            <a:ext cx="3185552" cy="369332"/>
          </a:xfrm>
          <a:prstGeom prst="rect">
            <a:avLst/>
          </a:prstGeom>
          <a:noFill/>
        </p:spPr>
        <p:txBody>
          <a:bodyPr wrap="none" rtlCol="0">
            <a:spAutoFit/>
          </a:bodyPr>
          <a:lstStyle/>
          <a:p>
            <a:r>
              <a:rPr lang="en-US" dirty="0"/>
              <a:t>Under-sampled Training Data</a:t>
            </a:r>
          </a:p>
        </p:txBody>
      </p:sp>
      <p:sp>
        <p:nvSpPr>
          <p:cNvPr id="3" name="Oval 2">
            <a:extLst>
              <a:ext uri="{FF2B5EF4-FFF2-40B4-BE49-F238E27FC236}">
                <a16:creationId xmlns:a16="http://schemas.microsoft.com/office/drawing/2014/main" id="{6BF5E4F2-FDB2-A893-B818-6EDEA4A2AF46}"/>
              </a:ext>
            </a:extLst>
          </p:cNvPr>
          <p:cNvSpPr/>
          <p:nvPr/>
        </p:nvSpPr>
        <p:spPr>
          <a:xfrm>
            <a:off x="5467938" y="2289422"/>
            <a:ext cx="594991" cy="594991"/>
          </a:xfrm>
          <a:prstGeom prst="ellipse">
            <a:avLst/>
          </a:prstGeom>
          <a:blipFill>
            <a:blip r:embed="rId4">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3">
              <a:tint val="50000"/>
              <a:hueOff val="-204537"/>
              <a:satOff val="13000"/>
              <a:lumOff val="-305"/>
              <a:alphaOff val="0"/>
            </a:schemeClr>
          </a:effectRef>
          <a:fontRef idx="minor">
            <a:schemeClr val="lt1">
              <a:hueOff val="0"/>
              <a:satOff val="0"/>
              <a:lumOff val="0"/>
              <a:alphaOff val="0"/>
            </a:schemeClr>
          </a:fontRef>
        </p:style>
        <p:txBody>
          <a:bodyPr/>
          <a:lstStyle/>
          <a:p>
            <a:endParaRPr lang="en-US"/>
          </a:p>
        </p:txBody>
      </p:sp>
      <p:sp>
        <p:nvSpPr>
          <p:cNvPr id="5" name="Left Brace 4">
            <a:extLst>
              <a:ext uri="{FF2B5EF4-FFF2-40B4-BE49-F238E27FC236}">
                <a16:creationId xmlns:a16="http://schemas.microsoft.com/office/drawing/2014/main" id="{3A01CCB4-AD65-2DC3-F7AB-13456FF5AFE1}"/>
              </a:ext>
            </a:extLst>
          </p:cNvPr>
          <p:cNvSpPr/>
          <p:nvPr/>
        </p:nvSpPr>
        <p:spPr>
          <a:xfrm rot="5400000">
            <a:off x="5674958" y="2847534"/>
            <a:ext cx="154510" cy="340242"/>
          </a:xfrm>
          <a:prstGeom prst="leftBrace">
            <a:avLst/>
          </a:prstGeom>
          <a:ln w="28575">
            <a:solidFill>
              <a:srgbClr val="CB987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F64D9943-BAB8-6969-0533-DA994EF19ACD}"/>
              </a:ext>
            </a:extLst>
          </p:cNvPr>
          <p:cNvSpPr/>
          <p:nvPr/>
        </p:nvSpPr>
        <p:spPr>
          <a:xfrm rot="5400000">
            <a:off x="8637541" y="270554"/>
            <a:ext cx="154510" cy="5494202"/>
          </a:xfrm>
          <a:prstGeom prst="leftBrace">
            <a:avLst/>
          </a:prstGeom>
          <a:ln w="285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7C67D5B-B510-4F28-930E-289F2D1BCE2B}"/>
              </a:ext>
            </a:extLst>
          </p:cNvPr>
          <p:cNvSpPr txBox="1"/>
          <p:nvPr/>
        </p:nvSpPr>
        <p:spPr>
          <a:xfrm>
            <a:off x="6864627" y="2651773"/>
            <a:ext cx="3845668" cy="307777"/>
          </a:xfrm>
          <a:prstGeom prst="rect">
            <a:avLst/>
          </a:prstGeom>
          <a:noFill/>
        </p:spPr>
        <p:txBody>
          <a:bodyPr wrap="none" rtlCol="0">
            <a:spAutoFit/>
          </a:bodyPr>
          <a:lstStyle/>
          <a:p>
            <a:r>
              <a:rPr lang="en-US" sz="1400" dirty="0"/>
              <a:t>Individuals not diagnosed with bladder cancer</a:t>
            </a:r>
          </a:p>
        </p:txBody>
      </p:sp>
      <p:pic>
        <p:nvPicPr>
          <p:cNvPr id="4098" name="Picture 2" descr="logo">
            <a:extLst>
              <a:ext uri="{FF2B5EF4-FFF2-40B4-BE49-F238E27FC236}">
                <a16:creationId xmlns:a16="http://schemas.microsoft.com/office/drawing/2014/main" id="{8C12C3B8-AED7-A855-F2C1-12BE1B4810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800" y="1298971"/>
            <a:ext cx="1112943" cy="578789"/>
          </a:xfrm>
          <a:prstGeom prst="rect">
            <a:avLst/>
          </a:prstGeom>
          <a:solidFill>
            <a:srgbClr val="22625E"/>
          </a:solidFill>
        </p:spPr>
      </p:pic>
    </p:spTree>
    <p:extLst>
      <p:ext uri="{BB962C8B-B14F-4D97-AF65-F5344CB8AC3E}">
        <p14:creationId xmlns:p14="http://schemas.microsoft.com/office/powerpoint/2010/main" val="39000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80D95-40E7-44D6-9E84-CD0D0E819F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029285-3C8D-5A7E-DFF7-293B75B75BE4}"/>
              </a:ext>
            </a:extLst>
          </p:cNvPr>
          <p:cNvSpPr>
            <a:spLocks noGrp="1"/>
          </p:cNvSpPr>
          <p:nvPr>
            <p:ph type="title"/>
          </p:nvPr>
        </p:nvSpPr>
        <p:spPr/>
        <p:txBody>
          <a:bodyPr>
            <a:normAutofit/>
          </a:bodyPr>
          <a:lstStyle/>
          <a:p>
            <a:r>
              <a:rPr lang="en-GB" dirty="0"/>
              <a:t>Model Pipeline Overview</a:t>
            </a:r>
          </a:p>
        </p:txBody>
      </p:sp>
      <p:sp>
        <p:nvSpPr>
          <p:cNvPr id="5" name="Rectangle 4">
            <a:extLst>
              <a:ext uri="{FF2B5EF4-FFF2-40B4-BE49-F238E27FC236}">
                <a16:creationId xmlns:a16="http://schemas.microsoft.com/office/drawing/2014/main" id="{C6B60D81-D982-97EF-3000-C75C3213D2BB}"/>
              </a:ext>
            </a:extLst>
          </p:cNvPr>
          <p:cNvSpPr/>
          <p:nvPr/>
        </p:nvSpPr>
        <p:spPr>
          <a:xfrm>
            <a:off x="159799" y="3110023"/>
            <a:ext cx="2107933" cy="86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Whole population dataset (24M)</a:t>
            </a:r>
          </a:p>
        </p:txBody>
      </p:sp>
      <p:sp>
        <p:nvSpPr>
          <p:cNvPr id="6" name="Rectangle 5">
            <a:extLst>
              <a:ext uri="{FF2B5EF4-FFF2-40B4-BE49-F238E27FC236}">
                <a16:creationId xmlns:a16="http://schemas.microsoft.com/office/drawing/2014/main" id="{E7150772-4AC5-6681-58A1-F0AE1C9177D1}"/>
              </a:ext>
            </a:extLst>
          </p:cNvPr>
          <p:cNvSpPr/>
          <p:nvPr/>
        </p:nvSpPr>
        <p:spPr>
          <a:xfrm>
            <a:off x="2794610" y="2315458"/>
            <a:ext cx="1358767" cy="502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Train (14.5M)</a:t>
            </a:r>
          </a:p>
        </p:txBody>
      </p:sp>
      <p:sp>
        <p:nvSpPr>
          <p:cNvPr id="7" name="Rectangle 6">
            <a:extLst>
              <a:ext uri="{FF2B5EF4-FFF2-40B4-BE49-F238E27FC236}">
                <a16:creationId xmlns:a16="http://schemas.microsoft.com/office/drawing/2014/main" id="{C907E3F8-5009-0321-8C66-0B424D1E2D48}"/>
              </a:ext>
            </a:extLst>
          </p:cNvPr>
          <p:cNvSpPr/>
          <p:nvPr/>
        </p:nvSpPr>
        <p:spPr>
          <a:xfrm>
            <a:off x="4192783" y="4697782"/>
            <a:ext cx="1358767" cy="502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Test (4.8M)</a:t>
            </a:r>
          </a:p>
        </p:txBody>
      </p:sp>
      <p:sp>
        <p:nvSpPr>
          <p:cNvPr id="8" name="Rectangle 7">
            <a:extLst>
              <a:ext uri="{FF2B5EF4-FFF2-40B4-BE49-F238E27FC236}">
                <a16:creationId xmlns:a16="http://schemas.microsoft.com/office/drawing/2014/main" id="{82149240-EAA8-B3AF-82B2-ACDDC9483E8A}"/>
              </a:ext>
            </a:extLst>
          </p:cNvPr>
          <p:cNvSpPr/>
          <p:nvPr/>
        </p:nvSpPr>
        <p:spPr>
          <a:xfrm>
            <a:off x="4192783" y="3221344"/>
            <a:ext cx="1358767" cy="643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Validation (4.8M)</a:t>
            </a:r>
          </a:p>
        </p:txBody>
      </p:sp>
      <p:cxnSp>
        <p:nvCxnSpPr>
          <p:cNvPr id="10" name="Connector: Elbow 9">
            <a:extLst>
              <a:ext uri="{FF2B5EF4-FFF2-40B4-BE49-F238E27FC236}">
                <a16:creationId xmlns:a16="http://schemas.microsoft.com/office/drawing/2014/main" id="{4D90B85F-01FA-0626-9C8D-88977E6009A4}"/>
              </a:ext>
            </a:extLst>
          </p:cNvPr>
          <p:cNvCxnSpPr>
            <a:cxnSpLocks/>
            <a:stCxn id="5" idx="3"/>
            <a:endCxn id="6" idx="1"/>
          </p:cNvCxnSpPr>
          <p:nvPr/>
        </p:nvCxnSpPr>
        <p:spPr>
          <a:xfrm flipV="1">
            <a:off x="2267732" y="2566827"/>
            <a:ext cx="526878" cy="9757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D3E869E0-F85E-203B-5D76-6130DB80F492}"/>
              </a:ext>
            </a:extLst>
          </p:cNvPr>
          <p:cNvCxnSpPr>
            <a:cxnSpLocks/>
            <a:stCxn id="5" idx="3"/>
            <a:endCxn id="8" idx="1"/>
          </p:cNvCxnSpPr>
          <p:nvPr/>
        </p:nvCxnSpPr>
        <p:spPr>
          <a:xfrm>
            <a:off x="2267732" y="3542616"/>
            <a:ext cx="1925051" cy="5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523ADF2D-E63D-1D5E-7856-F665018496DB}"/>
              </a:ext>
            </a:extLst>
          </p:cNvPr>
          <p:cNvCxnSpPr>
            <a:cxnSpLocks/>
            <a:stCxn id="5" idx="3"/>
            <a:endCxn id="7" idx="1"/>
          </p:cNvCxnSpPr>
          <p:nvPr/>
        </p:nvCxnSpPr>
        <p:spPr>
          <a:xfrm>
            <a:off x="2267732" y="3542616"/>
            <a:ext cx="1925051" cy="1406535"/>
          </a:xfrm>
          <a:prstGeom prst="bentConnector3">
            <a:avLst>
              <a:gd name="adj1" fmla="val 1388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AD67659-5994-7A1C-FD91-9AE84F8BD5A2}"/>
              </a:ext>
            </a:extLst>
          </p:cNvPr>
          <p:cNvSpPr/>
          <p:nvPr/>
        </p:nvSpPr>
        <p:spPr>
          <a:xfrm>
            <a:off x="5035552" y="2234777"/>
            <a:ext cx="2107933" cy="654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Under sampled training dataset</a:t>
            </a:r>
          </a:p>
        </p:txBody>
      </p:sp>
      <p:cxnSp>
        <p:nvCxnSpPr>
          <p:cNvPr id="34" name="Straight Arrow Connector 33">
            <a:extLst>
              <a:ext uri="{FF2B5EF4-FFF2-40B4-BE49-F238E27FC236}">
                <a16:creationId xmlns:a16="http://schemas.microsoft.com/office/drawing/2014/main" id="{E5757783-3814-F4FA-80FE-D3CCFF7E27E2}"/>
              </a:ext>
            </a:extLst>
          </p:cNvPr>
          <p:cNvCxnSpPr>
            <a:stCxn id="6" idx="3"/>
            <a:endCxn id="25" idx="1"/>
          </p:cNvCxnSpPr>
          <p:nvPr/>
        </p:nvCxnSpPr>
        <p:spPr>
          <a:xfrm flipV="1">
            <a:off x="4153377" y="2562036"/>
            <a:ext cx="882175" cy="4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07D7698-CB93-35A9-792F-425CB7DAD2BD}"/>
              </a:ext>
            </a:extLst>
          </p:cNvPr>
          <p:cNvSpPr/>
          <p:nvPr/>
        </p:nvSpPr>
        <p:spPr>
          <a:xfrm>
            <a:off x="7720447" y="2226996"/>
            <a:ext cx="2107933" cy="654518"/>
          </a:xfrm>
          <a:prstGeom prst="rect">
            <a:avLst/>
          </a:prstGeom>
          <a:solidFill>
            <a:srgbClr val="CB987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Train machine learning model</a:t>
            </a:r>
          </a:p>
        </p:txBody>
      </p:sp>
      <p:cxnSp>
        <p:nvCxnSpPr>
          <p:cNvPr id="37" name="Straight Arrow Connector 36">
            <a:extLst>
              <a:ext uri="{FF2B5EF4-FFF2-40B4-BE49-F238E27FC236}">
                <a16:creationId xmlns:a16="http://schemas.microsoft.com/office/drawing/2014/main" id="{7B91CF7D-FF34-99DF-1A75-CE253B1D10CA}"/>
              </a:ext>
            </a:extLst>
          </p:cNvPr>
          <p:cNvCxnSpPr>
            <a:cxnSpLocks/>
            <a:stCxn id="25" idx="3"/>
            <a:endCxn id="36" idx="1"/>
          </p:cNvCxnSpPr>
          <p:nvPr/>
        </p:nvCxnSpPr>
        <p:spPr>
          <a:xfrm flipV="1">
            <a:off x="7143485" y="2554255"/>
            <a:ext cx="576962" cy="7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7A41D3EE-F729-E3AD-55F8-0145B85E7C96}"/>
              </a:ext>
            </a:extLst>
          </p:cNvPr>
          <p:cNvCxnSpPr>
            <a:cxnSpLocks/>
            <a:stCxn id="8" idx="3"/>
            <a:endCxn id="36" idx="1"/>
          </p:cNvCxnSpPr>
          <p:nvPr/>
        </p:nvCxnSpPr>
        <p:spPr>
          <a:xfrm flipV="1">
            <a:off x="5551550" y="2554255"/>
            <a:ext cx="2168897" cy="988889"/>
          </a:xfrm>
          <a:prstGeom prst="bentConnector3">
            <a:avLst>
              <a:gd name="adj1" fmla="val 88207"/>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E69F4B1-81CB-7262-2722-B37F8CBD9A6F}"/>
              </a:ext>
            </a:extLst>
          </p:cNvPr>
          <p:cNvSpPr txBox="1"/>
          <p:nvPr/>
        </p:nvSpPr>
        <p:spPr>
          <a:xfrm>
            <a:off x="5528940" y="3519511"/>
            <a:ext cx="2153154" cy="276999"/>
          </a:xfrm>
          <a:prstGeom prst="rect">
            <a:avLst/>
          </a:prstGeom>
          <a:noFill/>
        </p:spPr>
        <p:txBody>
          <a:bodyPr wrap="none" rtlCol="0">
            <a:spAutoFit/>
          </a:bodyPr>
          <a:lstStyle/>
          <a:p>
            <a:r>
              <a:rPr lang="en-GB" sz="1200" i="1"/>
              <a:t>Hyperparameter optimisation</a:t>
            </a:r>
            <a:endParaRPr lang="en-GB" i="1"/>
          </a:p>
        </p:txBody>
      </p:sp>
      <p:cxnSp>
        <p:nvCxnSpPr>
          <p:cNvPr id="53" name="Connector: Elbow 52">
            <a:extLst>
              <a:ext uri="{FF2B5EF4-FFF2-40B4-BE49-F238E27FC236}">
                <a16:creationId xmlns:a16="http://schemas.microsoft.com/office/drawing/2014/main" id="{0A8E3F40-4DE8-292E-66FA-E6B2D48D7E68}"/>
              </a:ext>
            </a:extLst>
          </p:cNvPr>
          <p:cNvCxnSpPr>
            <a:cxnSpLocks/>
            <a:stCxn id="7" idx="3"/>
            <a:endCxn id="28" idx="2"/>
          </p:cNvCxnSpPr>
          <p:nvPr/>
        </p:nvCxnSpPr>
        <p:spPr>
          <a:xfrm flipV="1">
            <a:off x="5551550" y="2818196"/>
            <a:ext cx="5605221" cy="2130955"/>
          </a:xfrm>
          <a:prstGeom prst="bentConnector3">
            <a:avLst>
              <a:gd name="adj1" fmla="val 100102"/>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24CAC968-E431-4F10-E337-9B2DC7A56FE1}"/>
              </a:ext>
            </a:extLst>
          </p:cNvPr>
          <p:cNvSpPr txBox="1"/>
          <p:nvPr/>
        </p:nvSpPr>
        <p:spPr>
          <a:xfrm>
            <a:off x="6129442" y="4617727"/>
            <a:ext cx="2853666" cy="276999"/>
          </a:xfrm>
          <a:prstGeom prst="rect">
            <a:avLst/>
          </a:prstGeom>
          <a:noFill/>
        </p:spPr>
        <p:txBody>
          <a:bodyPr wrap="none" rtlCol="0">
            <a:spAutoFit/>
          </a:bodyPr>
          <a:lstStyle/>
          <a:p>
            <a:r>
              <a:rPr lang="en-GB" sz="1200" i="1"/>
              <a:t>Model evaluated with un-seen test data</a:t>
            </a:r>
            <a:endParaRPr lang="en-GB" i="1"/>
          </a:p>
        </p:txBody>
      </p:sp>
      <p:sp>
        <p:nvSpPr>
          <p:cNvPr id="55" name="TextBox 54">
            <a:extLst>
              <a:ext uri="{FF2B5EF4-FFF2-40B4-BE49-F238E27FC236}">
                <a16:creationId xmlns:a16="http://schemas.microsoft.com/office/drawing/2014/main" id="{1AB6941A-51FE-CB4F-9409-36215D2AF362}"/>
              </a:ext>
            </a:extLst>
          </p:cNvPr>
          <p:cNvSpPr txBox="1"/>
          <p:nvPr/>
        </p:nvSpPr>
        <p:spPr>
          <a:xfrm>
            <a:off x="4153377" y="1782913"/>
            <a:ext cx="1358767" cy="646331"/>
          </a:xfrm>
          <a:prstGeom prst="rect">
            <a:avLst/>
          </a:prstGeom>
          <a:noFill/>
        </p:spPr>
        <p:txBody>
          <a:bodyPr wrap="square" rtlCol="0">
            <a:spAutoFit/>
          </a:bodyPr>
          <a:lstStyle/>
          <a:p>
            <a:r>
              <a:rPr lang="en-GB" sz="1200" i="1"/>
              <a:t>Balance cancer and non-cancer cases</a:t>
            </a:r>
            <a:endParaRPr lang="en-GB" i="1"/>
          </a:p>
        </p:txBody>
      </p:sp>
      <p:sp>
        <p:nvSpPr>
          <p:cNvPr id="65" name="TextBox 64">
            <a:extLst>
              <a:ext uri="{FF2B5EF4-FFF2-40B4-BE49-F238E27FC236}">
                <a16:creationId xmlns:a16="http://schemas.microsoft.com/office/drawing/2014/main" id="{C30648AE-7782-5401-196D-7B6E01211BA1}"/>
              </a:ext>
            </a:extLst>
          </p:cNvPr>
          <p:cNvSpPr txBox="1"/>
          <p:nvPr/>
        </p:nvSpPr>
        <p:spPr>
          <a:xfrm>
            <a:off x="1366060" y="2270285"/>
            <a:ext cx="1358767" cy="276999"/>
          </a:xfrm>
          <a:prstGeom prst="rect">
            <a:avLst/>
          </a:prstGeom>
          <a:noFill/>
        </p:spPr>
        <p:txBody>
          <a:bodyPr wrap="square" rtlCol="0">
            <a:spAutoFit/>
          </a:bodyPr>
          <a:lstStyle/>
          <a:p>
            <a:r>
              <a:rPr lang="en-GB" sz="1200" i="1"/>
              <a:t>60% random split</a:t>
            </a:r>
            <a:endParaRPr lang="en-GB" i="1"/>
          </a:p>
        </p:txBody>
      </p:sp>
      <p:sp>
        <p:nvSpPr>
          <p:cNvPr id="66" name="TextBox 65">
            <a:extLst>
              <a:ext uri="{FF2B5EF4-FFF2-40B4-BE49-F238E27FC236}">
                <a16:creationId xmlns:a16="http://schemas.microsoft.com/office/drawing/2014/main" id="{7E1A183D-A1EA-8587-E1E9-5FB17836A78F}"/>
              </a:ext>
            </a:extLst>
          </p:cNvPr>
          <p:cNvSpPr txBox="1"/>
          <p:nvPr/>
        </p:nvSpPr>
        <p:spPr>
          <a:xfrm>
            <a:off x="2657997" y="3250789"/>
            <a:ext cx="1475677" cy="276999"/>
          </a:xfrm>
          <a:prstGeom prst="rect">
            <a:avLst/>
          </a:prstGeom>
          <a:noFill/>
        </p:spPr>
        <p:txBody>
          <a:bodyPr wrap="square" rtlCol="0">
            <a:spAutoFit/>
          </a:bodyPr>
          <a:lstStyle/>
          <a:p>
            <a:r>
              <a:rPr lang="en-GB" sz="1200" i="1"/>
              <a:t>20% random split</a:t>
            </a:r>
            <a:endParaRPr lang="en-GB" i="1"/>
          </a:p>
        </p:txBody>
      </p:sp>
      <p:sp>
        <p:nvSpPr>
          <p:cNvPr id="67" name="TextBox 66">
            <a:extLst>
              <a:ext uri="{FF2B5EF4-FFF2-40B4-BE49-F238E27FC236}">
                <a16:creationId xmlns:a16="http://schemas.microsoft.com/office/drawing/2014/main" id="{AEE8BC73-A3B1-29BC-3A3C-691232F75E09}"/>
              </a:ext>
            </a:extLst>
          </p:cNvPr>
          <p:cNvSpPr txBox="1"/>
          <p:nvPr/>
        </p:nvSpPr>
        <p:spPr>
          <a:xfrm>
            <a:off x="2620518" y="4659711"/>
            <a:ext cx="1358766" cy="276999"/>
          </a:xfrm>
          <a:prstGeom prst="rect">
            <a:avLst/>
          </a:prstGeom>
          <a:noFill/>
        </p:spPr>
        <p:txBody>
          <a:bodyPr wrap="square" rtlCol="0">
            <a:spAutoFit/>
          </a:bodyPr>
          <a:lstStyle/>
          <a:p>
            <a:r>
              <a:rPr lang="en-GB" sz="1200" i="1"/>
              <a:t>20% random split</a:t>
            </a:r>
            <a:endParaRPr lang="en-GB" i="1"/>
          </a:p>
        </p:txBody>
      </p:sp>
      <p:sp>
        <p:nvSpPr>
          <p:cNvPr id="28" name="Rectangle 27">
            <a:extLst>
              <a:ext uri="{FF2B5EF4-FFF2-40B4-BE49-F238E27FC236}">
                <a16:creationId xmlns:a16="http://schemas.microsoft.com/office/drawing/2014/main" id="{90FFD969-4FA9-E342-8FEB-C876C7FE029E}"/>
              </a:ext>
            </a:extLst>
          </p:cNvPr>
          <p:cNvSpPr/>
          <p:nvPr/>
        </p:nvSpPr>
        <p:spPr>
          <a:xfrm>
            <a:off x="10477387" y="2315458"/>
            <a:ext cx="1358767" cy="502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Model evaluation</a:t>
            </a:r>
          </a:p>
        </p:txBody>
      </p:sp>
      <p:cxnSp>
        <p:nvCxnSpPr>
          <p:cNvPr id="30" name="Straight Arrow Connector 29">
            <a:extLst>
              <a:ext uri="{FF2B5EF4-FFF2-40B4-BE49-F238E27FC236}">
                <a16:creationId xmlns:a16="http://schemas.microsoft.com/office/drawing/2014/main" id="{3792B006-08D7-E3C7-CD27-4C80B1D6AEFB}"/>
              </a:ext>
            </a:extLst>
          </p:cNvPr>
          <p:cNvCxnSpPr>
            <a:cxnSpLocks/>
            <a:stCxn id="36" idx="3"/>
            <a:endCxn id="28" idx="1"/>
          </p:cNvCxnSpPr>
          <p:nvPr/>
        </p:nvCxnSpPr>
        <p:spPr>
          <a:xfrm>
            <a:off x="9828380" y="2554255"/>
            <a:ext cx="649007" cy="12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22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E4DC0-2D7B-2D2A-3666-594CC06A6D5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F915ECF-1C74-8304-7358-B96785EC8259}"/>
              </a:ext>
            </a:extLst>
          </p:cNvPr>
          <p:cNvSpPr>
            <a:spLocks noGrp="1"/>
          </p:cNvSpPr>
          <p:nvPr>
            <p:ph type="title"/>
          </p:nvPr>
        </p:nvSpPr>
        <p:spPr/>
        <p:txBody>
          <a:bodyPr>
            <a:normAutofit/>
          </a:bodyPr>
          <a:lstStyle/>
          <a:p>
            <a:r>
              <a:rPr lang="en-GB" dirty="0"/>
              <a:t>Hyper-optimisation</a:t>
            </a:r>
          </a:p>
        </p:txBody>
      </p:sp>
      <p:pic>
        <p:nvPicPr>
          <p:cNvPr id="1028" name="Picture 4" descr="MLflow: A Tool for Managing the Machine Learning Lifecycle">
            <a:extLst>
              <a:ext uri="{FF2B5EF4-FFF2-40B4-BE49-F238E27FC236}">
                <a16:creationId xmlns:a16="http://schemas.microsoft.com/office/drawing/2014/main" id="{AC474C10-6AA0-4C2E-4CB6-02A272E4F5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3888" y="1098291"/>
            <a:ext cx="1405130" cy="51521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22D9C337-CEEC-A358-2692-38975B529BB8}"/>
              </a:ext>
            </a:extLst>
          </p:cNvPr>
          <p:cNvPicPr>
            <a:picLocks noChangeAspect="1"/>
          </p:cNvPicPr>
          <p:nvPr/>
        </p:nvPicPr>
        <p:blipFill>
          <a:blip r:embed="rId4"/>
          <a:srcRect l="5110" t="8107"/>
          <a:stretch/>
        </p:blipFill>
        <p:spPr>
          <a:xfrm>
            <a:off x="1610047" y="4609003"/>
            <a:ext cx="3302287" cy="1481086"/>
          </a:xfrm>
          <a:prstGeom prst="rect">
            <a:avLst/>
          </a:prstGeom>
        </p:spPr>
      </p:pic>
      <p:sp>
        <p:nvSpPr>
          <p:cNvPr id="8" name="TextBox 7">
            <a:extLst>
              <a:ext uri="{FF2B5EF4-FFF2-40B4-BE49-F238E27FC236}">
                <a16:creationId xmlns:a16="http://schemas.microsoft.com/office/drawing/2014/main" id="{00C8824E-B78A-F5D6-2E2F-25BC91207EEE}"/>
              </a:ext>
            </a:extLst>
          </p:cNvPr>
          <p:cNvSpPr txBox="1"/>
          <p:nvPr/>
        </p:nvSpPr>
        <p:spPr>
          <a:xfrm>
            <a:off x="432000" y="6426000"/>
            <a:ext cx="6142218" cy="369332"/>
          </a:xfrm>
          <a:prstGeom prst="rect">
            <a:avLst/>
          </a:prstGeom>
          <a:noFill/>
        </p:spPr>
        <p:txBody>
          <a:bodyPr wrap="square">
            <a:spAutoFit/>
          </a:bodyPr>
          <a:lstStyle/>
          <a:p>
            <a:r>
              <a:rPr lang="en-US" dirty="0">
                <a:hlinkClick r:id="rId5"/>
              </a:rPr>
              <a:t>https://hyperopt.github.io/hyperopt/</a:t>
            </a:r>
            <a:r>
              <a:rPr lang="en-US" dirty="0"/>
              <a:t> </a:t>
            </a:r>
          </a:p>
        </p:txBody>
      </p:sp>
      <p:grpSp>
        <p:nvGrpSpPr>
          <p:cNvPr id="41" name="Group 40">
            <a:extLst>
              <a:ext uri="{FF2B5EF4-FFF2-40B4-BE49-F238E27FC236}">
                <a16:creationId xmlns:a16="http://schemas.microsoft.com/office/drawing/2014/main" id="{852AE1C3-D3CB-7541-575B-982A93E98AB2}"/>
              </a:ext>
            </a:extLst>
          </p:cNvPr>
          <p:cNvGrpSpPr/>
          <p:nvPr/>
        </p:nvGrpSpPr>
        <p:grpSpPr>
          <a:xfrm>
            <a:off x="631176" y="1537760"/>
            <a:ext cx="10802821" cy="2887408"/>
            <a:chOff x="748871" y="812135"/>
            <a:chExt cx="10289629" cy="2887408"/>
          </a:xfrm>
        </p:grpSpPr>
        <p:sp>
          <p:nvSpPr>
            <p:cNvPr id="15" name="Rectangle 14">
              <a:extLst>
                <a:ext uri="{FF2B5EF4-FFF2-40B4-BE49-F238E27FC236}">
                  <a16:creationId xmlns:a16="http://schemas.microsoft.com/office/drawing/2014/main" id="{A5BD3AF2-5259-F082-8720-6497756918EA}"/>
                </a:ext>
              </a:extLst>
            </p:cNvPr>
            <p:cNvSpPr/>
            <p:nvPr/>
          </p:nvSpPr>
          <p:spPr>
            <a:xfrm>
              <a:off x="6657795" y="2256760"/>
              <a:ext cx="1358767" cy="643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Validation (4.8M)</a:t>
              </a:r>
            </a:p>
          </p:txBody>
        </p:sp>
        <p:sp>
          <p:nvSpPr>
            <p:cNvPr id="16" name="Rectangle 15">
              <a:extLst>
                <a:ext uri="{FF2B5EF4-FFF2-40B4-BE49-F238E27FC236}">
                  <a16:creationId xmlns:a16="http://schemas.microsoft.com/office/drawing/2014/main" id="{5FF0FADD-D75E-9DC3-98B3-D260AF0F373C}"/>
                </a:ext>
              </a:extLst>
            </p:cNvPr>
            <p:cNvSpPr/>
            <p:nvPr/>
          </p:nvSpPr>
          <p:spPr>
            <a:xfrm>
              <a:off x="3581735" y="812135"/>
              <a:ext cx="2107933" cy="654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Under-sampled Train (~8,000)</a:t>
              </a:r>
            </a:p>
          </p:txBody>
        </p:sp>
        <p:sp>
          <p:nvSpPr>
            <p:cNvPr id="18" name="Rectangle 17">
              <a:extLst>
                <a:ext uri="{FF2B5EF4-FFF2-40B4-BE49-F238E27FC236}">
                  <a16:creationId xmlns:a16="http://schemas.microsoft.com/office/drawing/2014/main" id="{921AB65A-2E4D-BCEF-7262-01B08257C0DB}"/>
                </a:ext>
              </a:extLst>
            </p:cNvPr>
            <p:cNvSpPr/>
            <p:nvPr/>
          </p:nvSpPr>
          <p:spPr>
            <a:xfrm>
              <a:off x="3519190" y="2246440"/>
              <a:ext cx="2233024" cy="654518"/>
            </a:xfrm>
            <a:prstGeom prst="rect">
              <a:avLst/>
            </a:prstGeom>
            <a:solidFill>
              <a:srgbClr val="CB987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SparkXGBClassifier</a:t>
              </a:r>
            </a:p>
          </p:txBody>
        </p:sp>
        <p:cxnSp>
          <p:nvCxnSpPr>
            <p:cNvPr id="19" name="Straight Arrow Connector 18">
              <a:extLst>
                <a:ext uri="{FF2B5EF4-FFF2-40B4-BE49-F238E27FC236}">
                  <a16:creationId xmlns:a16="http://schemas.microsoft.com/office/drawing/2014/main" id="{5FAEC05E-87AA-3BC5-E205-D7207C749E70}"/>
                </a:ext>
              </a:extLst>
            </p:cNvPr>
            <p:cNvCxnSpPr>
              <a:cxnSpLocks/>
              <a:stCxn id="16" idx="2"/>
              <a:endCxn id="18" idx="0"/>
            </p:cNvCxnSpPr>
            <p:nvPr/>
          </p:nvCxnSpPr>
          <p:spPr>
            <a:xfrm>
              <a:off x="4635702" y="1466653"/>
              <a:ext cx="1" cy="779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404DB40-9A5C-5AA6-5FDC-6C26DE73E1C5}"/>
                </a:ext>
              </a:extLst>
            </p:cNvPr>
            <p:cNvSpPr txBox="1"/>
            <p:nvPr/>
          </p:nvSpPr>
          <p:spPr>
            <a:xfrm>
              <a:off x="1965931" y="3422544"/>
              <a:ext cx="2778325" cy="276999"/>
            </a:xfrm>
            <a:prstGeom prst="rect">
              <a:avLst/>
            </a:prstGeom>
            <a:noFill/>
          </p:spPr>
          <p:txBody>
            <a:bodyPr wrap="none" rtlCol="0">
              <a:spAutoFit/>
            </a:bodyPr>
            <a:lstStyle/>
            <a:p>
              <a:r>
                <a:rPr lang="en-GB" sz="1200" i="1" dirty="0"/>
                <a:t>Redefine Parameters for next iteration</a:t>
              </a:r>
              <a:endParaRPr lang="en-GB" i="1" dirty="0"/>
            </a:p>
          </p:txBody>
        </p:sp>
        <p:cxnSp>
          <p:nvCxnSpPr>
            <p:cNvPr id="26" name="Straight Arrow Connector 25">
              <a:extLst>
                <a:ext uri="{FF2B5EF4-FFF2-40B4-BE49-F238E27FC236}">
                  <a16:creationId xmlns:a16="http://schemas.microsoft.com/office/drawing/2014/main" id="{B94F7449-9A19-F180-1D0D-737CED6EC0BB}"/>
                </a:ext>
              </a:extLst>
            </p:cNvPr>
            <p:cNvCxnSpPr>
              <a:cxnSpLocks/>
              <a:stCxn id="18" idx="3"/>
              <a:endCxn id="15" idx="1"/>
            </p:cNvCxnSpPr>
            <p:nvPr/>
          </p:nvCxnSpPr>
          <p:spPr>
            <a:xfrm>
              <a:off x="5752214" y="2573699"/>
              <a:ext cx="905581" cy="4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7AF2938-85F6-2EE7-DF8A-F168A189CABB}"/>
                </a:ext>
              </a:extLst>
            </p:cNvPr>
            <p:cNvSpPr/>
            <p:nvPr/>
          </p:nvSpPr>
          <p:spPr>
            <a:xfrm>
              <a:off x="748871" y="2256760"/>
              <a:ext cx="1864739" cy="643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Defined Hyperparameters</a:t>
              </a:r>
            </a:p>
          </p:txBody>
        </p:sp>
        <p:cxnSp>
          <p:nvCxnSpPr>
            <p:cNvPr id="31" name="Straight Arrow Connector 30">
              <a:extLst>
                <a:ext uri="{FF2B5EF4-FFF2-40B4-BE49-F238E27FC236}">
                  <a16:creationId xmlns:a16="http://schemas.microsoft.com/office/drawing/2014/main" id="{44137F04-DF5E-3BD6-8726-AA3C9A4ED8ED}"/>
                </a:ext>
              </a:extLst>
            </p:cNvPr>
            <p:cNvCxnSpPr>
              <a:cxnSpLocks/>
              <a:stCxn id="30" idx="3"/>
              <a:endCxn id="18" idx="1"/>
            </p:cNvCxnSpPr>
            <p:nvPr/>
          </p:nvCxnSpPr>
          <p:spPr>
            <a:xfrm flipV="1">
              <a:off x="2613610" y="2573699"/>
              <a:ext cx="905581" cy="4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969E6B7-B1C9-36A5-6C21-FFEC14871FC9}"/>
                </a:ext>
              </a:extLst>
            </p:cNvPr>
            <p:cNvCxnSpPr>
              <a:cxnSpLocks/>
              <a:stCxn id="15" idx="3"/>
            </p:cNvCxnSpPr>
            <p:nvPr/>
          </p:nvCxnSpPr>
          <p:spPr>
            <a:xfrm>
              <a:off x="8016562" y="2578560"/>
              <a:ext cx="8044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74" name="Picture 2" descr="Understanding the ROC-AUC Curve. Evaluating Classification Model… | by  misun_song | Medium">
              <a:extLst>
                <a:ext uri="{FF2B5EF4-FFF2-40B4-BE49-F238E27FC236}">
                  <a16:creationId xmlns:a16="http://schemas.microsoft.com/office/drawing/2014/main" id="{65BECDE2-8EEB-F69D-7D91-D5B6E9B407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1023" y="1342042"/>
              <a:ext cx="2217477" cy="2217477"/>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Elbow Connector 38">
              <a:extLst>
                <a:ext uri="{FF2B5EF4-FFF2-40B4-BE49-F238E27FC236}">
                  <a16:creationId xmlns:a16="http://schemas.microsoft.com/office/drawing/2014/main" id="{46538B17-BBDD-5DC5-8D24-D92E163C8A27}"/>
                </a:ext>
              </a:extLst>
            </p:cNvPr>
            <p:cNvCxnSpPr>
              <a:cxnSpLocks/>
              <a:stCxn id="3074" idx="2"/>
              <a:endCxn id="30" idx="2"/>
            </p:cNvCxnSpPr>
            <p:nvPr/>
          </p:nvCxnSpPr>
          <p:spPr>
            <a:xfrm rot="5400000" flipH="1">
              <a:off x="5475921" y="-894322"/>
              <a:ext cx="659160" cy="8248522"/>
            </a:xfrm>
            <a:prstGeom prst="bentConnector3">
              <a:avLst>
                <a:gd name="adj1" fmla="val -3468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AEFB743B-9566-78D6-7A1C-C37D07B65866}"/>
                </a:ext>
              </a:extLst>
            </p:cNvPr>
            <p:cNvSpPr/>
            <p:nvPr/>
          </p:nvSpPr>
          <p:spPr>
            <a:xfrm>
              <a:off x="8821022" y="936747"/>
              <a:ext cx="2217477" cy="405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AUC</a:t>
              </a:r>
            </a:p>
          </p:txBody>
        </p:sp>
      </p:grpSp>
      <p:pic>
        <p:nvPicPr>
          <p:cNvPr id="3076" name="Picture 4" descr="Logo">
            <a:extLst>
              <a:ext uri="{FF2B5EF4-FFF2-40B4-BE49-F238E27FC236}">
                <a16:creationId xmlns:a16="http://schemas.microsoft.com/office/drawing/2014/main" id="{B6D5E6D4-030B-1447-25C5-E30EA37619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660" y="2558458"/>
            <a:ext cx="1768197" cy="611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160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F9AA9-B158-24E2-2B0E-141EE2CC8FF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1D8C9B9-8FD9-C474-B55C-E4057AC4F1D2}"/>
              </a:ext>
            </a:extLst>
          </p:cNvPr>
          <p:cNvSpPr>
            <a:spLocks noGrp="1"/>
          </p:cNvSpPr>
          <p:nvPr>
            <p:ph type="title"/>
          </p:nvPr>
        </p:nvSpPr>
        <p:spPr/>
        <p:txBody>
          <a:bodyPr>
            <a:normAutofit/>
          </a:bodyPr>
          <a:lstStyle/>
          <a:p>
            <a:r>
              <a:rPr lang="en-GB" dirty="0"/>
              <a:t>Model Pipeline Overview</a:t>
            </a:r>
          </a:p>
        </p:txBody>
      </p:sp>
      <p:sp>
        <p:nvSpPr>
          <p:cNvPr id="5" name="Rectangle 4">
            <a:extLst>
              <a:ext uri="{FF2B5EF4-FFF2-40B4-BE49-F238E27FC236}">
                <a16:creationId xmlns:a16="http://schemas.microsoft.com/office/drawing/2014/main" id="{78FA7310-CA1A-FB68-42D6-36756F311F4A}"/>
              </a:ext>
            </a:extLst>
          </p:cNvPr>
          <p:cNvSpPr/>
          <p:nvPr/>
        </p:nvSpPr>
        <p:spPr>
          <a:xfrm>
            <a:off x="159799" y="3110023"/>
            <a:ext cx="2107933" cy="86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Whole population dataset (24M)</a:t>
            </a:r>
          </a:p>
        </p:txBody>
      </p:sp>
      <p:sp>
        <p:nvSpPr>
          <p:cNvPr id="6" name="Rectangle 5">
            <a:extLst>
              <a:ext uri="{FF2B5EF4-FFF2-40B4-BE49-F238E27FC236}">
                <a16:creationId xmlns:a16="http://schemas.microsoft.com/office/drawing/2014/main" id="{DC21FC2F-8960-42D3-F23A-8371F45E8298}"/>
              </a:ext>
            </a:extLst>
          </p:cNvPr>
          <p:cNvSpPr/>
          <p:nvPr/>
        </p:nvSpPr>
        <p:spPr>
          <a:xfrm>
            <a:off x="2794610" y="2315458"/>
            <a:ext cx="1358767" cy="502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Train (14.5M)</a:t>
            </a:r>
          </a:p>
        </p:txBody>
      </p:sp>
      <p:sp>
        <p:nvSpPr>
          <p:cNvPr id="7" name="Rectangle 6">
            <a:extLst>
              <a:ext uri="{FF2B5EF4-FFF2-40B4-BE49-F238E27FC236}">
                <a16:creationId xmlns:a16="http://schemas.microsoft.com/office/drawing/2014/main" id="{7E93D89A-BAA3-BCAA-2349-A9233E2AE667}"/>
              </a:ext>
            </a:extLst>
          </p:cNvPr>
          <p:cNvSpPr/>
          <p:nvPr/>
        </p:nvSpPr>
        <p:spPr>
          <a:xfrm>
            <a:off x="4192783" y="4697782"/>
            <a:ext cx="1358767" cy="502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Test (4.8M)</a:t>
            </a:r>
          </a:p>
        </p:txBody>
      </p:sp>
      <p:sp>
        <p:nvSpPr>
          <p:cNvPr id="8" name="Rectangle 7">
            <a:extLst>
              <a:ext uri="{FF2B5EF4-FFF2-40B4-BE49-F238E27FC236}">
                <a16:creationId xmlns:a16="http://schemas.microsoft.com/office/drawing/2014/main" id="{6D85FB60-55B0-B7F4-127C-8F2CEFC8E6A9}"/>
              </a:ext>
            </a:extLst>
          </p:cNvPr>
          <p:cNvSpPr/>
          <p:nvPr/>
        </p:nvSpPr>
        <p:spPr>
          <a:xfrm>
            <a:off x="4192783" y="3221344"/>
            <a:ext cx="1358767" cy="643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Validation (4.8M)</a:t>
            </a:r>
          </a:p>
        </p:txBody>
      </p:sp>
      <p:cxnSp>
        <p:nvCxnSpPr>
          <p:cNvPr id="10" name="Connector: Elbow 9">
            <a:extLst>
              <a:ext uri="{FF2B5EF4-FFF2-40B4-BE49-F238E27FC236}">
                <a16:creationId xmlns:a16="http://schemas.microsoft.com/office/drawing/2014/main" id="{A56444B4-EECF-A36B-EC16-C23A429322A3}"/>
              </a:ext>
            </a:extLst>
          </p:cNvPr>
          <p:cNvCxnSpPr>
            <a:cxnSpLocks/>
            <a:stCxn id="5" idx="3"/>
            <a:endCxn id="6" idx="1"/>
          </p:cNvCxnSpPr>
          <p:nvPr/>
        </p:nvCxnSpPr>
        <p:spPr>
          <a:xfrm flipV="1">
            <a:off x="2267732" y="2566827"/>
            <a:ext cx="526878" cy="9757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3AA6590A-2095-CE59-625D-7A748BD62E15}"/>
              </a:ext>
            </a:extLst>
          </p:cNvPr>
          <p:cNvCxnSpPr>
            <a:cxnSpLocks/>
            <a:stCxn id="5" idx="3"/>
            <a:endCxn id="8" idx="1"/>
          </p:cNvCxnSpPr>
          <p:nvPr/>
        </p:nvCxnSpPr>
        <p:spPr>
          <a:xfrm>
            <a:off x="2267732" y="3542616"/>
            <a:ext cx="1925051" cy="5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86206F59-6741-6421-5780-9614268B2590}"/>
              </a:ext>
            </a:extLst>
          </p:cNvPr>
          <p:cNvCxnSpPr>
            <a:cxnSpLocks/>
            <a:stCxn id="5" idx="3"/>
            <a:endCxn id="7" idx="1"/>
          </p:cNvCxnSpPr>
          <p:nvPr/>
        </p:nvCxnSpPr>
        <p:spPr>
          <a:xfrm>
            <a:off x="2267732" y="3542616"/>
            <a:ext cx="1925051" cy="1406535"/>
          </a:xfrm>
          <a:prstGeom prst="bentConnector3">
            <a:avLst>
              <a:gd name="adj1" fmla="val 1388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F58048F-5773-AD37-5E4E-D17088A2FA25}"/>
              </a:ext>
            </a:extLst>
          </p:cNvPr>
          <p:cNvSpPr/>
          <p:nvPr/>
        </p:nvSpPr>
        <p:spPr>
          <a:xfrm>
            <a:off x="5035552" y="2234777"/>
            <a:ext cx="2107933" cy="654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Under sampled training dataset</a:t>
            </a:r>
          </a:p>
        </p:txBody>
      </p:sp>
      <p:cxnSp>
        <p:nvCxnSpPr>
          <p:cNvPr id="34" name="Straight Arrow Connector 33">
            <a:extLst>
              <a:ext uri="{FF2B5EF4-FFF2-40B4-BE49-F238E27FC236}">
                <a16:creationId xmlns:a16="http://schemas.microsoft.com/office/drawing/2014/main" id="{AE02EB5A-D590-86A5-D2D0-E807B6A629BF}"/>
              </a:ext>
            </a:extLst>
          </p:cNvPr>
          <p:cNvCxnSpPr>
            <a:stCxn id="6" idx="3"/>
            <a:endCxn id="25" idx="1"/>
          </p:cNvCxnSpPr>
          <p:nvPr/>
        </p:nvCxnSpPr>
        <p:spPr>
          <a:xfrm flipV="1">
            <a:off x="4153377" y="2562036"/>
            <a:ext cx="882175" cy="4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2B7E632-FDB0-0FFA-E444-1A2BAFC716C2}"/>
              </a:ext>
            </a:extLst>
          </p:cNvPr>
          <p:cNvSpPr/>
          <p:nvPr/>
        </p:nvSpPr>
        <p:spPr>
          <a:xfrm>
            <a:off x="7720447" y="2226996"/>
            <a:ext cx="2107933" cy="654518"/>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Train machine learning model</a:t>
            </a:r>
          </a:p>
        </p:txBody>
      </p:sp>
      <p:cxnSp>
        <p:nvCxnSpPr>
          <p:cNvPr id="37" name="Straight Arrow Connector 36">
            <a:extLst>
              <a:ext uri="{FF2B5EF4-FFF2-40B4-BE49-F238E27FC236}">
                <a16:creationId xmlns:a16="http://schemas.microsoft.com/office/drawing/2014/main" id="{1F889E4F-EC4D-D0F6-918E-5711B99C1623}"/>
              </a:ext>
            </a:extLst>
          </p:cNvPr>
          <p:cNvCxnSpPr>
            <a:cxnSpLocks/>
            <a:stCxn id="25" idx="3"/>
            <a:endCxn id="36" idx="1"/>
          </p:cNvCxnSpPr>
          <p:nvPr/>
        </p:nvCxnSpPr>
        <p:spPr>
          <a:xfrm flipV="1">
            <a:off x="7143485" y="2554255"/>
            <a:ext cx="576962" cy="7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941D8C50-F303-EF23-9043-41891AB680B6}"/>
              </a:ext>
            </a:extLst>
          </p:cNvPr>
          <p:cNvCxnSpPr>
            <a:cxnSpLocks/>
            <a:stCxn id="8" idx="3"/>
            <a:endCxn id="36" idx="1"/>
          </p:cNvCxnSpPr>
          <p:nvPr/>
        </p:nvCxnSpPr>
        <p:spPr>
          <a:xfrm flipV="1">
            <a:off x="5551550" y="2554255"/>
            <a:ext cx="2168897" cy="988889"/>
          </a:xfrm>
          <a:prstGeom prst="bentConnector3">
            <a:avLst>
              <a:gd name="adj1" fmla="val 88207"/>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EDF6D14-DD5F-E57E-1C83-D49DDA9D87B7}"/>
              </a:ext>
            </a:extLst>
          </p:cNvPr>
          <p:cNvSpPr txBox="1"/>
          <p:nvPr/>
        </p:nvSpPr>
        <p:spPr>
          <a:xfrm>
            <a:off x="5528940" y="3519511"/>
            <a:ext cx="2153154" cy="276999"/>
          </a:xfrm>
          <a:prstGeom prst="rect">
            <a:avLst/>
          </a:prstGeom>
          <a:noFill/>
        </p:spPr>
        <p:txBody>
          <a:bodyPr wrap="none" rtlCol="0">
            <a:spAutoFit/>
          </a:bodyPr>
          <a:lstStyle/>
          <a:p>
            <a:r>
              <a:rPr lang="en-GB" sz="1200" i="1"/>
              <a:t>Hyperparameter optimisation</a:t>
            </a:r>
            <a:endParaRPr lang="en-GB" i="1"/>
          </a:p>
        </p:txBody>
      </p:sp>
      <p:cxnSp>
        <p:nvCxnSpPr>
          <p:cNvPr id="53" name="Connector: Elbow 52">
            <a:extLst>
              <a:ext uri="{FF2B5EF4-FFF2-40B4-BE49-F238E27FC236}">
                <a16:creationId xmlns:a16="http://schemas.microsoft.com/office/drawing/2014/main" id="{A72E464E-D1A5-BE47-EF97-CCE87BE8C6CE}"/>
              </a:ext>
            </a:extLst>
          </p:cNvPr>
          <p:cNvCxnSpPr>
            <a:cxnSpLocks/>
            <a:stCxn id="7" idx="3"/>
            <a:endCxn id="28" idx="2"/>
          </p:cNvCxnSpPr>
          <p:nvPr/>
        </p:nvCxnSpPr>
        <p:spPr>
          <a:xfrm flipV="1">
            <a:off x="5551550" y="2818196"/>
            <a:ext cx="5605221" cy="2130955"/>
          </a:xfrm>
          <a:prstGeom prst="bentConnector3">
            <a:avLst>
              <a:gd name="adj1" fmla="val 100102"/>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6BC70F1-E7CF-CC9D-5CD9-C7CDBEC5E315}"/>
              </a:ext>
            </a:extLst>
          </p:cNvPr>
          <p:cNvSpPr txBox="1"/>
          <p:nvPr/>
        </p:nvSpPr>
        <p:spPr>
          <a:xfrm>
            <a:off x="6129442" y="4617727"/>
            <a:ext cx="2853666" cy="276999"/>
          </a:xfrm>
          <a:prstGeom prst="rect">
            <a:avLst/>
          </a:prstGeom>
          <a:noFill/>
        </p:spPr>
        <p:txBody>
          <a:bodyPr wrap="none" rtlCol="0">
            <a:spAutoFit/>
          </a:bodyPr>
          <a:lstStyle/>
          <a:p>
            <a:r>
              <a:rPr lang="en-GB" sz="1200" i="1"/>
              <a:t>Model evaluated with un-seen test data</a:t>
            </a:r>
            <a:endParaRPr lang="en-GB" i="1"/>
          </a:p>
        </p:txBody>
      </p:sp>
      <p:sp>
        <p:nvSpPr>
          <p:cNvPr id="55" name="TextBox 54">
            <a:extLst>
              <a:ext uri="{FF2B5EF4-FFF2-40B4-BE49-F238E27FC236}">
                <a16:creationId xmlns:a16="http://schemas.microsoft.com/office/drawing/2014/main" id="{5961ABDC-DE9F-F46B-C198-244D871E3CA1}"/>
              </a:ext>
            </a:extLst>
          </p:cNvPr>
          <p:cNvSpPr txBox="1"/>
          <p:nvPr/>
        </p:nvSpPr>
        <p:spPr>
          <a:xfrm>
            <a:off x="4153377" y="1782913"/>
            <a:ext cx="1358767" cy="646331"/>
          </a:xfrm>
          <a:prstGeom prst="rect">
            <a:avLst/>
          </a:prstGeom>
          <a:noFill/>
        </p:spPr>
        <p:txBody>
          <a:bodyPr wrap="square" rtlCol="0">
            <a:spAutoFit/>
          </a:bodyPr>
          <a:lstStyle/>
          <a:p>
            <a:r>
              <a:rPr lang="en-GB" sz="1200" i="1"/>
              <a:t>Balance cancer and non-cancer cases</a:t>
            </a:r>
            <a:endParaRPr lang="en-GB" i="1"/>
          </a:p>
        </p:txBody>
      </p:sp>
      <p:sp>
        <p:nvSpPr>
          <p:cNvPr id="65" name="TextBox 64">
            <a:extLst>
              <a:ext uri="{FF2B5EF4-FFF2-40B4-BE49-F238E27FC236}">
                <a16:creationId xmlns:a16="http://schemas.microsoft.com/office/drawing/2014/main" id="{8359326B-1BA6-8B5E-4707-86F6AC5283C6}"/>
              </a:ext>
            </a:extLst>
          </p:cNvPr>
          <p:cNvSpPr txBox="1"/>
          <p:nvPr/>
        </p:nvSpPr>
        <p:spPr>
          <a:xfrm>
            <a:off x="1366060" y="2270285"/>
            <a:ext cx="1358767" cy="276999"/>
          </a:xfrm>
          <a:prstGeom prst="rect">
            <a:avLst/>
          </a:prstGeom>
          <a:noFill/>
        </p:spPr>
        <p:txBody>
          <a:bodyPr wrap="square" rtlCol="0">
            <a:spAutoFit/>
          </a:bodyPr>
          <a:lstStyle/>
          <a:p>
            <a:r>
              <a:rPr lang="en-GB" sz="1200" i="1"/>
              <a:t>60% random split</a:t>
            </a:r>
            <a:endParaRPr lang="en-GB" i="1"/>
          </a:p>
        </p:txBody>
      </p:sp>
      <p:sp>
        <p:nvSpPr>
          <p:cNvPr id="66" name="TextBox 65">
            <a:extLst>
              <a:ext uri="{FF2B5EF4-FFF2-40B4-BE49-F238E27FC236}">
                <a16:creationId xmlns:a16="http://schemas.microsoft.com/office/drawing/2014/main" id="{834313E1-CC86-630E-308C-FC579723849D}"/>
              </a:ext>
            </a:extLst>
          </p:cNvPr>
          <p:cNvSpPr txBox="1"/>
          <p:nvPr/>
        </p:nvSpPr>
        <p:spPr>
          <a:xfrm>
            <a:off x="2657997" y="3250789"/>
            <a:ext cx="1475677" cy="276999"/>
          </a:xfrm>
          <a:prstGeom prst="rect">
            <a:avLst/>
          </a:prstGeom>
          <a:noFill/>
        </p:spPr>
        <p:txBody>
          <a:bodyPr wrap="square" rtlCol="0">
            <a:spAutoFit/>
          </a:bodyPr>
          <a:lstStyle/>
          <a:p>
            <a:r>
              <a:rPr lang="en-GB" sz="1200" i="1"/>
              <a:t>20% random split</a:t>
            </a:r>
            <a:endParaRPr lang="en-GB" i="1"/>
          </a:p>
        </p:txBody>
      </p:sp>
      <p:sp>
        <p:nvSpPr>
          <p:cNvPr id="67" name="TextBox 66">
            <a:extLst>
              <a:ext uri="{FF2B5EF4-FFF2-40B4-BE49-F238E27FC236}">
                <a16:creationId xmlns:a16="http://schemas.microsoft.com/office/drawing/2014/main" id="{0D0BD4C5-F1A7-5552-C4F3-7D1544E7647F}"/>
              </a:ext>
            </a:extLst>
          </p:cNvPr>
          <p:cNvSpPr txBox="1"/>
          <p:nvPr/>
        </p:nvSpPr>
        <p:spPr>
          <a:xfrm>
            <a:off x="2620518" y="4659711"/>
            <a:ext cx="1358766" cy="276999"/>
          </a:xfrm>
          <a:prstGeom prst="rect">
            <a:avLst/>
          </a:prstGeom>
          <a:noFill/>
        </p:spPr>
        <p:txBody>
          <a:bodyPr wrap="square" rtlCol="0">
            <a:spAutoFit/>
          </a:bodyPr>
          <a:lstStyle/>
          <a:p>
            <a:r>
              <a:rPr lang="en-GB" sz="1200" i="1"/>
              <a:t>20% random split</a:t>
            </a:r>
            <a:endParaRPr lang="en-GB" i="1"/>
          </a:p>
        </p:txBody>
      </p:sp>
      <p:sp>
        <p:nvSpPr>
          <p:cNvPr id="28" name="Rectangle 27">
            <a:extLst>
              <a:ext uri="{FF2B5EF4-FFF2-40B4-BE49-F238E27FC236}">
                <a16:creationId xmlns:a16="http://schemas.microsoft.com/office/drawing/2014/main" id="{16655F15-3F52-BE51-6758-33997A103E34}"/>
              </a:ext>
            </a:extLst>
          </p:cNvPr>
          <p:cNvSpPr/>
          <p:nvPr/>
        </p:nvSpPr>
        <p:spPr>
          <a:xfrm>
            <a:off x="10477387" y="2315458"/>
            <a:ext cx="1358767" cy="502738"/>
          </a:xfrm>
          <a:prstGeom prst="rect">
            <a:avLst/>
          </a:prstGeom>
          <a:solidFill>
            <a:srgbClr val="CB987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Model evaluation</a:t>
            </a:r>
          </a:p>
        </p:txBody>
      </p:sp>
      <p:cxnSp>
        <p:nvCxnSpPr>
          <p:cNvPr id="30" name="Straight Arrow Connector 29">
            <a:extLst>
              <a:ext uri="{FF2B5EF4-FFF2-40B4-BE49-F238E27FC236}">
                <a16:creationId xmlns:a16="http://schemas.microsoft.com/office/drawing/2014/main" id="{FE987672-6477-9889-E460-0EE30AFD905B}"/>
              </a:ext>
            </a:extLst>
          </p:cNvPr>
          <p:cNvCxnSpPr>
            <a:cxnSpLocks/>
            <a:stCxn id="36" idx="3"/>
            <a:endCxn id="28" idx="1"/>
          </p:cNvCxnSpPr>
          <p:nvPr/>
        </p:nvCxnSpPr>
        <p:spPr>
          <a:xfrm>
            <a:off x="9828380" y="2554255"/>
            <a:ext cx="649007" cy="12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71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1F9C41B1-066B-AEA6-B183-152DF403676C}"/>
              </a:ext>
            </a:extLst>
          </p:cNvPr>
          <p:cNvGraphicFramePr>
            <a:graphicFrameLocks noGrp="1"/>
          </p:cNvGraphicFramePr>
          <p:nvPr>
            <p:ph idx="1"/>
            <p:extLst>
              <p:ext uri="{D42A27DB-BD31-4B8C-83A1-F6EECF244321}">
                <p14:modId xmlns:p14="http://schemas.microsoft.com/office/powerpoint/2010/main" val="1915867961"/>
              </p:ext>
            </p:extLst>
          </p:nvPr>
        </p:nvGraphicFramePr>
        <p:xfrm>
          <a:off x="1460492" y="1746463"/>
          <a:ext cx="9271015" cy="3081576"/>
        </p:xfrm>
        <a:graphic>
          <a:graphicData uri="http://schemas.openxmlformats.org/drawingml/2006/table">
            <a:tbl>
              <a:tblPr firstRow="1" bandRow="1">
                <a:tableStyleId>{21E4AEA4-8DFA-4A89-87EB-49C32662AFE0}</a:tableStyleId>
              </a:tblPr>
              <a:tblGrid>
                <a:gridCol w="1854203">
                  <a:extLst>
                    <a:ext uri="{9D8B030D-6E8A-4147-A177-3AD203B41FA5}">
                      <a16:colId xmlns:a16="http://schemas.microsoft.com/office/drawing/2014/main" val="3644754810"/>
                    </a:ext>
                  </a:extLst>
                </a:gridCol>
                <a:gridCol w="1854203">
                  <a:extLst>
                    <a:ext uri="{9D8B030D-6E8A-4147-A177-3AD203B41FA5}">
                      <a16:colId xmlns:a16="http://schemas.microsoft.com/office/drawing/2014/main" val="3489059012"/>
                    </a:ext>
                  </a:extLst>
                </a:gridCol>
                <a:gridCol w="1854203">
                  <a:extLst>
                    <a:ext uri="{9D8B030D-6E8A-4147-A177-3AD203B41FA5}">
                      <a16:colId xmlns:a16="http://schemas.microsoft.com/office/drawing/2014/main" val="2148324495"/>
                    </a:ext>
                  </a:extLst>
                </a:gridCol>
                <a:gridCol w="1854203">
                  <a:extLst>
                    <a:ext uri="{9D8B030D-6E8A-4147-A177-3AD203B41FA5}">
                      <a16:colId xmlns:a16="http://schemas.microsoft.com/office/drawing/2014/main" val="1211925352"/>
                    </a:ext>
                  </a:extLst>
                </a:gridCol>
                <a:gridCol w="1854203">
                  <a:extLst>
                    <a:ext uri="{9D8B030D-6E8A-4147-A177-3AD203B41FA5}">
                      <a16:colId xmlns:a16="http://schemas.microsoft.com/office/drawing/2014/main" val="2525673685"/>
                    </a:ext>
                  </a:extLst>
                </a:gridCol>
              </a:tblGrid>
              <a:tr h="338376">
                <a:tc>
                  <a:txBody>
                    <a:bodyPr/>
                    <a:lstStyle/>
                    <a:p>
                      <a:pPr algn="ctr"/>
                      <a:r>
                        <a:rPr lang="en-GB" sz="1400">
                          <a:solidFill>
                            <a:schemeClr val="tx1"/>
                          </a:solidFill>
                        </a:rPr>
                        <a:t>Cancer type</a:t>
                      </a:r>
                    </a:p>
                  </a:txBody>
                  <a:tcPr/>
                </a:tc>
                <a:tc>
                  <a:txBody>
                    <a:bodyPr/>
                    <a:lstStyle/>
                    <a:p>
                      <a:pPr algn="ctr"/>
                      <a:r>
                        <a:rPr lang="en-GB" sz="1400">
                          <a:solidFill>
                            <a:schemeClr val="tx1"/>
                          </a:solidFill>
                        </a:rPr>
                        <a:t>Training data size</a:t>
                      </a:r>
                    </a:p>
                  </a:txBody>
                  <a:tcPr/>
                </a:tc>
                <a:tc>
                  <a:txBody>
                    <a:bodyPr/>
                    <a:lstStyle/>
                    <a:p>
                      <a:pPr algn="ctr"/>
                      <a:r>
                        <a:rPr lang="en-GB" sz="1400">
                          <a:solidFill>
                            <a:schemeClr val="tx1"/>
                          </a:solidFill>
                        </a:rPr>
                        <a:t>AUC</a:t>
                      </a:r>
                    </a:p>
                  </a:txBody>
                  <a:tcPr/>
                </a:tc>
                <a:tc>
                  <a:txBody>
                    <a:bodyPr/>
                    <a:lstStyle/>
                    <a:p>
                      <a:pPr algn="ctr"/>
                      <a:r>
                        <a:rPr lang="en-GB" sz="1400">
                          <a:solidFill>
                            <a:schemeClr val="tx1"/>
                          </a:solidFill>
                        </a:rPr>
                        <a:t>Sensitivity (%)</a:t>
                      </a:r>
                    </a:p>
                  </a:txBody>
                  <a:tcPr/>
                </a:tc>
                <a:tc>
                  <a:txBody>
                    <a:bodyPr/>
                    <a:lstStyle/>
                    <a:p>
                      <a:pPr algn="ctr"/>
                      <a:r>
                        <a:rPr lang="en-GB" sz="1400">
                          <a:solidFill>
                            <a:schemeClr val="tx1"/>
                          </a:solidFill>
                        </a:rPr>
                        <a:t>Specificity (%)</a:t>
                      </a:r>
                    </a:p>
                  </a:txBody>
                  <a:tcPr/>
                </a:tc>
                <a:extLst>
                  <a:ext uri="{0D108BD9-81ED-4DB2-BD59-A6C34878D82A}">
                    <a16:rowId xmlns:a16="http://schemas.microsoft.com/office/drawing/2014/main" val="2892114192"/>
                  </a:ext>
                </a:extLst>
              </a:tr>
              <a:tr h="287910">
                <a:tc>
                  <a:txBody>
                    <a:bodyPr/>
                    <a:lstStyle/>
                    <a:p>
                      <a:pPr algn="ctr"/>
                      <a:r>
                        <a:rPr lang="en-GB" sz="1400" dirty="0">
                          <a:solidFill>
                            <a:schemeClr val="tx1"/>
                          </a:solidFill>
                        </a:rPr>
                        <a:t>Bladder</a:t>
                      </a:r>
                    </a:p>
                  </a:txBody>
                  <a:tcPr>
                    <a:solidFill>
                      <a:srgbClr val="FFFF00"/>
                    </a:solidFill>
                  </a:tcPr>
                </a:tc>
                <a:tc>
                  <a:txBody>
                    <a:bodyPr/>
                    <a:lstStyle/>
                    <a:p>
                      <a:pPr algn="ctr"/>
                      <a:r>
                        <a:rPr lang="en-GB" sz="1400">
                          <a:solidFill>
                            <a:schemeClr val="tx1"/>
                          </a:solidFill>
                        </a:rPr>
                        <a:t>7,194</a:t>
                      </a:r>
                    </a:p>
                  </a:txBody>
                  <a:tcPr>
                    <a:solidFill>
                      <a:srgbClr val="FFFF00"/>
                    </a:solidFill>
                  </a:tcPr>
                </a:tc>
                <a:tc>
                  <a:txBody>
                    <a:bodyPr/>
                    <a:lstStyle/>
                    <a:p>
                      <a:pPr algn="ctr"/>
                      <a:r>
                        <a:rPr lang="en-GB" sz="1400" dirty="0">
                          <a:solidFill>
                            <a:schemeClr val="tx1"/>
                          </a:solidFill>
                        </a:rPr>
                        <a:t>82</a:t>
                      </a:r>
                    </a:p>
                  </a:txBody>
                  <a:tcPr>
                    <a:solidFill>
                      <a:srgbClr val="FFFF00"/>
                    </a:solidFill>
                  </a:tcPr>
                </a:tc>
                <a:tc>
                  <a:txBody>
                    <a:bodyPr/>
                    <a:lstStyle/>
                    <a:p>
                      <a:pPr algn="ctr"/>
                      <a:r>
                        <a:rPr lang="en-GB" sz="1400">
                          <a:solidFill>
                            <a:schemeClr val="tx1"/>
                          </a:solidFill>
                        </a:rPr>
                        <a:t>77</a:t>
                      </a:r>
                    </a:p>
                  </a:txBody>
                  <a:tcPr>
                    <a:solidFill>
                      <a:srgbClr val="FFFF00"/>
                    </a:solidFill>
                  </a:tcPr>
                </a:tc>
                <a:tc>
                  <a:txBody>
                    <a:bodyPr/>
                    <a:lstStyle/>
                    <a:p>
                      <a:pPr algn="ctr"/>
                      <a:r>
                        <a:rPr lang="en-GB" sz="1400" dirty="0">
                          <a:solidFill>
                            <a:schemeClr val="tx1"/>
                          </a:solidFill>
                        </a:rPr>
                        <a:t>73</a:t>
                      </a:r>
                    </a:p>
                  </a:txBody>
                  <a:tcPr>
                    <a:solidFill>
                      <a:srgbClr val="FFFF00"/>
                    </a:solidFill>
                  </a:tcPr>
                </a:tc>
                <a:extLst>
                  <a:ext uri="{0D108BD9-81ED-4DB2-BD59-A6C34878D82A}">
                    <a16:rowId xmlns:a16="http://schemas.microsoft.com/office/drawing/2014/main" val="2049881127"/>
                  </a:ext>
                </a:extLst>
              </a:tr>
              <a:tr h="287910">
                <a:tc>
                  <a:txBody>
                    <a:bodyPr/>
                    <a:lstStyle/>
                    <a:p>
                      <a:pPr algn="ctr"/>
                      <a:r>
                        <a:rPr lang="en-GB" sz="1400">
                          <a:solidFill>
                            <a:schemeClr val="tx1"/>
                          </a:solidFill>
                        </a:rPr>
                        <a:t>Head and neck</a:t>
                      </a:r>
                    </a:p>
                  </a:txBody>
                  <a:tcPr/>
                </a:tc>
                <a:tc>
                  <a:txBody>
                    <a:bodyPr/>
                    <a:lstStyle/>
                    <a:p>
                      <a:pPr algn="ctr"/>
                      <a:r>
                        <a:rPr lang="en-GB" sz="1400">
                          <a:solidFill>
                            <a:schemeClr val="tx1"/>
                          </a:solidFill>
                        </a:rPr>
                        <a:t>7,886</a:t>
                      </a:r>
                    </a:p>
                  </a:txBody>
                  <a:tcPr/>
                </a:tc>
                <a:tc>
                  <a:txBody>
                    <a:bodyPr/>
                    <a:lstStyle/>
                    <a:p>
                      <a:pPr algn="ctr"/>
                      <a:r>
                        <a:rPr lang="en-GB" sz="1400">
                          <a:solidFill>
                            <a:schemeClr val="tx1"/>
                          </a:solidFill>
                        </a:rPr>
                        <a:t>77</a:t>
                      </a:r>
                    </a:p>
                  </a:txBody>
                  <a:tcPr/>
                </a:tc>
                <a:tc>
                  <a:txBody>
                    <a:bodyPr/>
                    <a:lstStyle/>
                    <a:p>
                      <a:pPr algn="ctr"/>
                      <a:r>
                        <a:rPr lang="en-GB" sz="1400">
                          <a:solidFill>
                            <a:schemeClr val="tx1"/>
                          </a:solidFill>
                        </a:rPr>
                        <a:t>74</a:t>
                      </a:r>
                    </a:p>
                  </a:txBody>
                  <a:tcPr/>
                </a:tc>
                <a:tc>
                  <a:txBody>
                    <a:bodyPr/>
                    <a:lstStyle/>
                    <a:p>
                      <a:pPr algn="ctr"/>
                      <a:r>
                        <a:rPr lang="en-GB" sz="1400">
                          <a:solidFill>
                            <a:schemeClr val="tx1"/>
                          </a:solidFill>
                        </a:rPr>
                        <a:t>68</a:t>
                      </a:r>
                    </a:p>
                  </a:txBody>
                  <a:tcPr/>
                </a:tc>
                <a:extLst>
                  <a:ext uri="{0D108BD9-81ED-4DB2-BD59-A6C34878D82A}">
                    <a16:rowId xmlns:a16="http://schemas.microsoft.com/office/drawing/2014/main" val="1992681419"/>
                  </a:ext>
                </a:extLst>
              </a:tr>
              <a:tr h="287910">
                <a:tc>
                  <a:txBody>
                    <a:bodyPr/>
                    <a:lstStyle/>
                    <a:p>
                      <a:pPr algn="ctr"/>
                      <a:r>
                        <a:rPr lang="en-GB" sz="1400">
                          <a:solidFill>
                            <a:schemeClr val="tx1"/>
                          </a:solidFill>
                        </a:rPr>
                        <a:t>Lymphoma</a:t>
                      </a:r>
                    </a:p>
                  </a:txBody>
                  <a:tcPr/>
                </a:tc>
                <a:tc>
                  <a:txBody>
                    <a:bodyPr/>
                    <a:lstStyle/>
                    <a:p>
                      <a:pPr algn="ctr"/>
                      <a:r>
                        <a:rPr lang="en-GB" sz="1400">
                          <a:solidFill>
                            <a:schemeClr val="tx1"/>
                          </a:solidFill>
                        </a:rPr>
                        <a:t>6,843</a:t>
                      </a:r>
                    </a:p>
                  </a:txBody>
                  <a:tcPr/>
                </a:tc>
                <a:tc>
                  <a:txBody>
                    <a:bodyPr/>
                    <a:lstStyle/>
                    <a:p>
                      <a:pPr algn="ctr"/>
                      <a:r>
                        <a:rPr lang="en-GB" sz="1400">
                          <a:solidFill>
                            <a:schemeClr val="tx1"/>
                          </a:solidFill>
                        </a:rPr>
                        <a:t>74</a:t>
                      </a:r>
                    </a:p>
                  </a:txBody>
                  <a:tcPr/>
                </a:tc>
                <a:tc>
                  <a:txBody>
                    <a:bodyPr/>
                    <a:lstStyle/>
                    <a:p>
                      <a:pPr algn="ctr"/>
                      <a:r>
                        <a:rPr lang="en-GB" sz="1400">
                          <a:solidFill>
                            <a:schemeClr val="tx1"/>
                          </a:solidFill>
                        </a:rPr>
                        <a:t>68</a:t>
                      </a:r>
                    </a:p>
                  </a:txBody>
                  <a:tcPr/>
                </a:tc>
                <a:tc>
                  <a:txBody>
                    <a:bodyPr/>
                    <a:lstStyle/>
                    <a:p>
                      <a:pPr algn="ctr"/>
                      <a:r>
                        <a:rPr lang="en-GB" sz="1400">
                          <a:solidFill>
                            <a:schemeClr val="tx1"/>
                          </a:solidFill>
                        </a:rPr>
                        <a:t>68</a:t>
                      </a:r>
                    </a:p>
                  </a:txBody>
                  <a:tcPr/>
                </a:tc>
                <a:extLst>
                  <a:ext uri="{0D108BD9-81ED-4DB2-BD59-A6C34878D82A}">
                    <a16:rowId xmlns:a16="http://schemas.microsoft.com/office/drawing/2014/main" val="810284787"/>
                  </a:ext>
                </a:extLst>
              </a:tr>
              <a:tr h="287910">
                <a:tc>
                  <a:txBody>
                    <a:bodyPr/>
                    <a:lstStyle/>
                    <a:p>
                      <a:pPr algn="ctr"/>
                      <a:r>
                        <a:rPr lang="en-GB" sz="1400">
                          <a:solidFill>
                            <a:schemeClr val="tx1"/>
                          </a:solidFill>
                        </a:rPr>
                        <a:t>Pancreatic</a:t>
                      </a:r>
                    </a:p>
                  </a:txBody>
                  <a:tcPr/>
                </a:tc>
                <a:tc>
                  <a:txBody>
                    <a:bodyPr/>
                    <a:lstStyle/>
                    <a:p>
                      <a:pPr algn="ctr"/>
                      <a:r>
                        <a:rPr lang="en-GB" sz="1400">
                          <a:solidFill>
                            <a:schemeClr val="tx1"/>
                          </a:solidFill>
                        </a:rPr>
                        <a:t>4,332</a:t>
                      </a:r>
                    </a:p>
                  </a:txBody>
                  <a:tcPr/>
                </a:tc>
                <a:tc>
                  <a:txBody>
                    <a:bodyPr/>
                    <a:lstStyle/>
                    <a:p>
                      <a:pPr algn="ctr"/>
                      <a:r>
                        <a:rPr lang="en-GB" sz="1400">
                          <a:solidFill>
                            <a:schemeClr val="tx1"/>
                          </a:solidFill>
                        </a:rPr>
                        <a:t>82</a:t>
                      </a:r>
                    </a:p>
                  </a:txBody>
                  <a:tcPr/>
                </a:tc>
                <a:tc>
                  <a:txBody>
                    <a:bodyPr/>
                    <a:lstStyle/>
                    <a:p>
                      <a:pPr algn="ctr"/>
                      <a:r>
                        <a:rPr lang="en-GB" sz="1400">
                          <a:solidFill>
                            <a:schemeClr val="tx1"/>
                          </a:solidFill>
                        </a:rPr>
                        <a:t>78</a:t>
                      </a:r>
                    </a:p>
                  </a:txBody>
                  <a:tcPr/>
                </a:tc>
                <a:tc>
                  <a:txBody>
                    <a:bodyPr/>
                    <a:lstStyle/>
                    <a:p>
                      <a:pPr algn="ctr"/>
                      <a:r>
                        <a:rPr lang="en-GB" sz="1400">
                          <a:solidFill>
                            <a:schemeClr val="tx1"/>
                          </a:solidFill>
                        </a:rPr>
                        <a:t>70</a:t>
                      </a:r>
                    </a:p>
                  </a:txBody>
                  <a:tcPr/>
                </a:tc>
                <a:extLst>
                  <a:ext uri="{0D108BD9-81ED-4DB2-BD59-A6C34878D82A}">
                    <a16:rowId xmlns:a16="http://schemas.microsoft.com/office/drawing/2014/main" val="4284135082"/>
                  </a:ext>
                </a:extLst>
              </a:tr>
              <a:tr h="287910">
                <a:tc>
                  <a:txBody>
                    <a:bodyPr/>
                    <a:lstStyle/>
                    <a:p>
                      <a:pPr algn="ctr"/>
                      <a:r>
                        <a:rPr lang="en-GB" sz="1400">
                          <a:solidFill>
                            <a:schemeClr val="tx1"/>
                          </a:solidFill>
                        </a:rPr>
                        <a:t>Stomach</a:t>
                      </a:r>
                    </a:p>
                  </a:txBody>
                  <a:tcPr/>
                </a:tc>
                <a:tc>
                  <a:txBody>
                    <a:bodyPr/>
                    <a:lstStyle/>
                    <a:p>
                      <a:pPr algn="ctr"/>
                      <a:r>
                        <a:rPr lang="en-GB" sz="1400">
                          <a:solidFill>
                            <a:schemeClr val="tx1"/>
                          </a:solidFill>
                        </a:rPr>
                        <a:t>2,963</a:t>
                      </a:r>
                    </a:p>
                  </a:txBody>
                  <a:tcPr/>
                </a:tc>
                <a:tc>
                  <a:txBody>
                    <a:bodyPr/>
                    <a:lstStyle/>
                    <a:p>
                      <a:pPr algn="ctr"/>
                      <a:r>
                        <a:rPr lang="en-GB" sz="1400">
                          <a:solidFill>
                            <a:schemeClr val="tx1"/>
                          </a:solidFill>
                        </a:rPr>
                        <a:t>80</a:t>
                      </a:r>
                    </a:p>
                  </a:txBody>
                  <a:tcPr/>
                </a:tc>
                <a:tc>
                  <a:txBody>
                    <a:bodyPr/>
                    <a:lstStyle/>
                    <a:p>
                      <a:pPr algn="ctr"/>
                      <a:r>
                        <a:rPr lang="en-GB" sz="1400">
                          <a:solidFill>
                            <a:schemeClr val="tx1"/>
                          </a:solidFill>
                        </a:rPr>
                        <a:t>74</a:t>
                      </a:r>
                    </a:p>
                  </a:txBody>
                  <a:tcPr/>
                </a:tc>
                <a:tc>
                  <a:txBody>
                    <a:bodyPr/>
                    <a:lstStyle/>
                    <a:p>
                      <a:pPr algn="ctr"/>
                      <a:r>
                        <a:rPr lang="en-GB" sz="1400">
                          <a:solidFill>
                            <a:schemeClr val="tx1"/>
                          </a:solidFill>
                        </a:rPr>
                        <a:t>70</a:t>
                      </a:r>
                    </a:p>
                  </a:txBody>
                  <a:tcPr/>
                </a:tc>
                <a:extLst>
                  <a:ext uri="{0D108BD9-81ED-4DB2-BD59-A6C34878D82A}">
                    <a16:rowId xmlns:a16="http://schemas.microsoft.com/office/drawing/2014/main" val="3392646613"/>
                  </a:ext>
                </a:extLst>
              </a:tr>
              <a:tr h="287910">
                <a:tc>
                  <a:txBody>
                    <a:bodyPr/>
                    <a:lstStyle/>
                    <a:p>
                      <a:pPr algn="ctr"/>
                      <a:r>
                        <a:rPr lang="en-GB" sz="1400">
                          <a:solidFill>
                            <a:schemeClr val="tx1"/>
                          </a:solidFill>
                        </a:rPr>
                        <a:t>Myeloma</a:t>
                      </a:r>
                    </a:p>
                  </a:txBody>
                  <a:tcPr/>
                </a:tc>
                <a:tc>
                  <a:txBody>
                    <a:bodyPr/>
                    <a:lstStyle/>
                    <a:p>
                      <a:pPr algn="ctr"/>
                      <a:r>
                        <a:rPr lang="en-GB" sz="1400">
                          <a:solidFill>
                            <a:schemeClr val="tx1"/>
                          </a:solidFill>
                        </a:rPr>
                        <a:t>3,044</a:t>
                      </a:r>
                    </a:p>
                  </a:txBody>
                  <a:tcPr/>
                </a:tc>
                <a:tc>
                  <a:txBody>
                    <a:bodyPr/>
                    <a:lstStyle/>
                    <a:p>
                      <a:pPr algn="ctr"/>
                      <a:r>
                        <a:rPr lang="en-GB" sz="1400">
                          <a:solidFill>
                            <a:schemeClr val="tx1"/>
                          </a:solidFill>
                        </a:rPr>
                        <a:t>78</a:t>
                      </a:r>
                    </a:p>
                  </a:txBody>
                  <a:tcPr/>
                </a:tc>
                <a:tc>
                  <a:txBody>
                    <a:bodyPr/>
                    <a:lstStyle/>
                    <a:p>
                      <a:pPr algn="ctr"/>
                      <a:r>
                        <a:rPr lang="en-GB" sz="1400">
                          <a:solidFill>
                            <a:schemeClr val="tx1"/>
                          </a:solidFill>
                        </a:rPr>
                        <a:t>72</a:t>
                      </a:r>
                    </a:p>
                  </a:txBody>
                  <a:tcPr/>
                </a:tc>
                <a:tc>
                  <a:txBody>
                    <a:bodyPr/>
                    <a:lstStyle/>
                    <a:p>
                      <a:pPr algn="ctr"/>
                      <a:r>
                        <a:rPr lang="en-GB" sz="1400">
                          <a:solidFill>
                            <a:schemeClr val="tx1"/>
                          </a:solidFill>
                        </a:rPr>
                        <a:t>69</a:t>
                      </a:r>
                    </a:p>
                  </a:txBody>
                  <a:tcPr/>
                </a:tc>
                <a:extLst>
                  <a:ext uri="{0D108BD9-81ED-4DB2-BD59-A6C34878D82A}">
                    <a16:rowId xmlns:a16="http://schemas.microsoft.com/office/drawing/2014/main" val="3608086604"/>
                  </a:ext>
                </a:extLst>
              </a:tr>
              <a:tr h="287910">
                <a:tc>
                  <a:txBody>
                    <a:bodyPr/>
                    <a:lstStyle/>
                    <a:p>
                      <a:pPr algn="ctr"/>
                      <a:r>
                        <a:rPr lang="en-GB" sz="1400">
                          <a:solidFill>
                            <a:schemeClr val="tx1"/>
                          </a:solidFill>
                        </a:rPr>
                        <a:t>Ovarian</a:t>
                      </a:r>
                    </a:p>
                  </a:txBody>
                  <a:tcPr/>
                </a:tc>
                <a:tc>
                  <a:txBody>
                    <a:bodyPr/>
                    <a:lstStyle/>
                    <a:p>
                      <a:pPr algn="ctr"/>
                      <a:r>
                        <a:rPr lang="en-GB" sz="1400">
                          <a:solidFill>
                            <a:schemeClr val="tx1"/>
                          </a:solidFill>
                        </a:rPr>
                        <a:t>3,749</a:t>
                      </a:r>
                    </a:p>
                  </a:txBody>
                  <a:tcPr/>
                </a:tc>
                <a:tc>
                  <a:txBody>
                    <a:bodyPr/>
                    <a:lstStyle/>
                    <a:p>
                      <a:pPr algn="ctr"/>
                      <a:r>
                        <a:rPr lang="en-GB" sz="1400">
                          <a:solidFill>
                            <a:schemeClr val="tx1"/>
                          </a:solidFill>
                        </a:rPr>
                        <a:t>85</a:t>
                      </a:r>
                    </a:p>
                  </a:txBody>
                  <a:tcPr/>
                </a:tc>
                <a:tc>
                  <a:txBody>
                    <a:bodyPr/>
                    <a:lstStyle/>
                    <a:p>
                      <a:pPr algn="ctr"/>
                      <a:r>
                        <a:rPr lang="en-GB" sz="1400">
                          <a:solidFill>
                            <a:schemeClr val="tx1"/>
                          </a:solidFill>
                        </a:rPr>
                        <a:t>88</a:t>
                      </a:r>
                    </a:p>
                  </a:txBody>
                  <a:tcPr/>
                </a:tc>
                <a:tc>
                  <a:txBody>
                    <a:bodyPr/>
                    <a:lstStyle/>
                    <a:p>
                      <a:pPr algn="ctr"/>
                      <a:r>
                        <a:rPr lang="en-GB" sz="1400">
                          <a:solidFill>
                            <a:schemeClr val="tx1"/>
                          </a:solidFill>
                        </a:rPr>
                        <a:t>67</a:t>
                      </a:r>
                    </a:p>
                  </a:txBody>
                  <a:tcPr/>
                </a:tc>
                <a:extLst>
                  <a:ext uri="{0D108BD9-81ED-4DB2-BD59-A6C34878D82A}">
                    <a16:rowId xmlns:a16="http://schemas.microsoft.com/office/drawing/2014/main" val="823854130"/>
                  </a:ext>
                </a:extLst>
              </a:tr>
              <a:tr h="287910">
                <a:tc>
                  <a:txBody>
                    <a:bodyPr/>
                    <a:lstStyle/>
                    <a:p>
                      <a:pPr algn="ctr"/>
                      <a:r>
                        <a:rPr lang="en-GB" sz="1400">
                          <a:solidFill>
                            <a:schemeClr val="tx1"/>
                          </a:solidFill>
                        </a:rPr>
                        <a:t>Kidney</a:t>
                      </a:r>
                    </a:p>
                  </a:txBody>
                  <a:tcPr/>
                </a:tc>
                <a:tc>
                  <a:txBody>
                    <a:bodyPr/>
                    <a:lstStyle/>
                    <a:p>
                      <a:pPr algn="ctr"/>
                      <a:r>
                        <a:rPr lang="en-GB" sz="1400">
                          <a:solidFill>
                            <a:schemeClr val="tx1"/>
                          </a:solidFill>
                        </a:rPr>
                        <a:t>6,011</a:t>
                      </a:r>
                    </a:p>
                  </a:txBody>
                  <a:tcPr/>
                </a:tc>
                <a:tc>
                  <a:txBody>
                    <a:bodyPr/>
                    <a:lstStyle/>
                    <a:p>
                      <a:pPr algn="ctr"/>
                      <a:r>
                        <a:rPr lang="en-GB" sz="1400">
                          <a:solidFill>
                            <a:schemeClr val="tx1"/>
                          </a:solidFill>
                        </a:rPr>
                        <a:t>78</a:t>
                      </a:r>
                    </a:p>
                  </a:txBody>
                  <a:tcPr/>
                </a:tc>
                <a:tc>
                  <a:txBody>
                    <a:bodyPr/>
                    <a:lstStyle/>
                    <a:p>
                      <a:pPr algn="ctr"/>
                      <a:r>
                        <a:rPr lang="en-GB" sz="1400">
                          <a:solidFill>
                            <a:schemeClr val="tx1"/>
                          </a:solidFill>
                        </a:rPr>
                        <a:t>73</a:t>
                      </a:r>
                    </a:p>
                  </a:txBody>
                  <a:tcPr/>
                </a:tc>
                <a:tc>
                  <a:txBody>
                    <a:bodyPr/>
                    <a:lstStyle/>
                    <a:p>
                      <a:pPr algn="ctr"/>
                      <a:r>
                        <a:rPr lang="en-GB" sz="1400">
                          <a:solidFill>
                            <a:schemeClr val="tx1"/>
                          </a:solidFill>
                        </a:rPr>
                        <a:t>70</a:t>
                      </a:r>
                    </a:p>
                  </a:txBody>
                  <a:tcPr/>
                </a:tc>
                <a:extLst>
                  <a:ext uri="{0D108BD9-81ED-4DB2-BD59-A6C34878D82A}">
                    <a16:rowId xmlns:a16="http://schemas.microsoft.com/office/drawing/2014/main" val="904775873"/>
                  </a:ext>
                </a:extLst>
              </a:tr>
              <a:tr h="287910">
                <a:tc>
                  <a:txBody>
                    <a:bodyPr/>
                    <a:lstStyle/>
                    <a:p>
                      <a:pPr algn="ctr"/>
                      <a:r>
                        <a:rPr lang="en-GB" sz="1400">
                          <a:solidFill>
                            <a:schemeClr val="tx1"/>
                          </a:solidFill>
                        </a:rPr>
                        <a:t>Oesophageal</a:t>
                      </a:r>
                    </a:p>
                  </a:txBody>
                  <a:tcPr/>
                </a:tc>
                <a:tc>
                  <a:txBody>
                    <a:bodyPr/>
                    <a:lstStyle/>
                    <a:p>
                      <a:pPr algn="ctr"/>
                      <a:r>
                        <a:rPr lang="en-GB" sz="1400">
                          <a:solidFill>
                            <a:schemeClr val="tx1"/>
                          </a:solidFill>
                        </a:rPr>
                        <a:t>4,500</a:t>
                      </a:r>
                    </a:p>
                  </a:txBody>
                  <a:tcPr/>
                </a:tc>
                <a:tc>
                  <a:txBody>
                    <a:bodyPr/>
                    <a:lstStyle/>
                    <a:p>
                      <a:pPr algn="ctr"/>
                      <a:r>
                        <a:rPr lang="en-GB" sz="1400">
                          <a:solidFill>
                            <a:schemeClr val="tx1"/>
                          </a:solidFill>
                        </a:rPr>
                        <a:t>83</a:t>
                      </a:r>
                    </a:p>
                  </a:txBody>
                  <a:tcPr/>
                </a:tc>
                <a:tc>
                  <a:txBody>
                    <a:bodyPr/>
                    <a:lstStyle/>
                    <a:p>
                      <a:pPr algn="ctr"/>
                      <a:r>
                        <a:rPr lang="en-GB" sz="1400">
                          <a:solidFill>
                            <a:schemeClr val="tx1"/>
                          </a:solidFill>
                        </a:rPr>
                        <a:t>81</a:t>
                      </a:r>
                    </a:p>
                  </a:txBody>
                  <a:tcPr/>
                </a:tc>
                <a:tc>
                  <a:txBody>
                    <a:bodyPr/>
                    <a:lstStyle/>
                    <a:p>
                      <a:pPr algn="ctr"/>
                      <a:r>
                        <a:rPr lang="en-GB" sz="1400" dirty="0">
                          <a:solidFill>
                            <a:schemeClr val="tx1"/>
                          </a:solidFill>
                        </a:rPr>
                        <a:t>71</a:t>
                      </a:r>
                    </a:p>
                  </a:txBody>
                  <a:tcPr/>
                </a:tc>
                <a:extLst>
                  <a:ext uri="{0D108BD9-81ED-4DB2-BD59-A6C34878D82A}">
                    <a16:rowId xmlns:a16="http://schemas.microsoft.com/office/drawing/2014/main" val="3122887213"/>
                  </a:ext>
                </a:extLst>
              </a:tr>
            </a:tbl>
          </a:graphicData>
        </a:graphic>
      </p:graphicFrame>
      <p:sp>
        <p:nvSpPr>
          <p:cNvPr id="7" name="TextBox 6">
            <a:extLst>
              <a:ext uri="{FF2B5EF4-FFF2-40B4-BE49-F238E27FC236}">
                <a16:creationId xmlns:a16="http://schemas.microsoft.com/office/drawing/2014/main" id="{CBA8E210-CA91-7B56-5F5A-AD4AD3CC984B}"/>
              </a:ext>
            </a:extLst>
          </p:cNvPr>
          <p:cNvSpPr txBox="1"/>
          <p:nvPr/>
        </p:nvSpPr>
        <p:spPr>
          <a:xfrm>
            <a:off x="432000" y="5641534"/>
            <a:ext cx="10935655" cy="600164"/>
          </a:xfrm>
          <a:prstGeom prst="rect">
            <a:avLst/>
          </a:prstGeom>
          <a:noFill/>
        </p:spPr>
        <p:txBody>
          <a:bodyPr wrap="square">
            <a:spAutoFit/>
          </a:bodyPr>
          <a:lstStyle/>
          <a:p>
            <a:pPr marL="380990" indent="-228594">
              <a:spcBef>
                <a:spcPts val="267"/>
              </a:spcBef>
              <a:spcAft>
                <a:spcPts val="267"/>
              </a:spcAft>
              <a:buSzPts val="1200"/>
              <a:buFont typeface="Wingdings" panose="05000000000000000000" pitchFamily="2" charset="2"/>
              <a:buChar char="q"/>
            </a:pPr>
            <a:r>
              <a:rPr lang="en-GB" sz="1400">
                <a:latin typeface="Arial" panose="020B0604020202020204" pitchFamily="34" charset="0"/>
                <a:cs typeface="Arial" panose="020B0604020202020204" pitchFamily="34" charset="0"/>
              </a:rPr>
              <a:t>Area under the curve (AUC) – our models ranged between 0.74 – 0.85</a:t>
            </a:r>
          </a:p>
          <a:p>
            <a:pPr marL="380990" indent="-228594">
              <a:spcBef>
                <a:spcPts val="267"/>
              </a:spcBef>
              <a:spcAft>
                <a:spcPts val="267"/>
              </a:spcAft>
              <a:buSzPts val="1200"/>
              <a:buFont typeface="Wingdings" panose="05000000000000000000" pitchFamily="2" charset="2"/>
              <a:buChar char="q"/>
            </a:pPr>
            <a:r>
              <a:rPr lang="en-GB" sz="1400">
                <a:latin typeface="Arial" panose="020B0604020202020204" pitchFamily="34" charset="0"/>
                <a:cs typeface="Arial" panose="020B0604020202020204" pitchFamily="34" charset="0"/>
              </a:rPr>
              <a:t>Model performance is comparable to results reported in the literature (AUC 0.72 – 0.92) on using ML to predict cancer diagnosis</a:t>
            </a:r>
          </a:p>
        </p:txBody>
      </p:sp>
      <p:sp>
        <p:nvSpPr>
          <p:cNvPr id="2" name="Oval 1">
            <a:extLst>
              <a:ext uri="{FF2B5EF4-FFF2-40B4-BE49-F238E27FC236}">
                <a16:creationId xmlns:a16="http://schemas.microsoft.com/office/drawing/2014/main" id="{C55A6416-1DFB-5F32-6E20-577EF2119B3E}"/>
              </a:ext>
            </a:extLst>
          </p:cNvPr>
          <p:cNvSpPr/>
          <p:nvPr/>
        </p:nvSpPr>
        <p:spPr>
          <a:xfrm>
            <a:off x="1101570" y="2067603"/>
            <a:ext cx="265580" cy="265580"/>
          </a:xfrm>
          <a:prstGeom prst="ellipse">
            <a:avLst/>
          </a:prstGeom>
          <a:blipFill>
            <a:blip r:embed="rId4">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3">
              <a:tint val="50000"/>
              <a:hueOff val="-204537"/>
              <a:satOff val="13000"/>
              <a:lumOff val="-305"/>
              <a:alphaOff val="0"/>
            </a:schemeClr>
          </a:effectRef>
          <a:fontRef idx="minor">
            <a:schemeClr val="lt1">
              <a:hueOff val="0"/>
              <a:satOff val="0"/>
              <a:lumOff val="0"/>
              <a:alphaOff val="0"/>
            </a:schemeClr>
          </a:fontRef>
        </p:style>
        <p:txBody>
          <a:bodyPr/>
          <a:lstStyle/>
          <a:p>
            <a:endParaRPr lang="en-GB"/>
          </a:p>
        </p:txBody>
      </p:sp>
      <p:sp>
        <p:nvSpPr>
          <p:cNvPr id="3" name="Oval 2">
            <a:extLst>
              <a:ext uri="{FF2B5EF4-FFF2-40B4-BE49-F238E27FC236}">
                <a16:creationId xmlns:a16="http://schemas.microsoft.com/office/drawing/2014/main" id="{9B39AFA3-F1A3-F62D-E908-9436D23C699C}"/>
              </a:ext>
            </a:extLst>
          </p:cNvPr>
          <p:cNvSpPr/>
          <p:nvPr/>
        </p:nvSpPr>
        <p:spPr>
          <a:xfrm>
            <a:off x="1107291" y="2700131"/>
            <a:ext cx="265580" cy="265580"/>
          </a:xfrm>
          <a:prstGeom prst="ellipse">
            <a:avLst/>
          </a:prstGeom>
          <a:blipFill>
            <a:blip r:embed="rId5">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3">
              <a:tint val="50000"/>
              <a:hueOff val="-409074"/>
              <a:satOff val="26000"/>
              <a:lumOff val="-611"/>
              <a:alphaOff val="0"/>
            </a:schemeClr>
          </a:effectRef>
          <a:fontRef idx="minor">
            <a:schemeClr val="lt1">
              <a:hueOff val="0"/>
              <a:satOff val="0"/>
              <a:lumOff val="0"/>
              <a:alphaOff val="0"/>
            </a:schemeClr>
          </a:fontRef>
        </p:style>
        <p:txBody>
          <a:bodyPr/>
          <a:lstStyle/>
          <a:p>
            <a:endParaRPr lang="en-GB"/>
          </a:p>
        </p:txBody>
      </p:sp>
      <p:sp>
        <p:nvSpPr>
          <p:cNvPr id="6" name="Oval 5">
            <a:extLst>
              <a:ext uri="{FF2B5EF4-FFF2-40B4-BE49-F238E27FC236}">
                <a16:creationId xmlns:a16="http://schemas.microsoft.com/office/drawing/2014/main" id="{DCECF02A-ED35-22C8-6757-F640D64E97D9}"/>
              </a:ext>
            </a:extLst>
          </p:cNvPr>
          <p:cNvSpPr/>
          <p:nvPr/>
        </p:nvSpPr>
        <p:spPr>
          <a:xfrm>
            <a:off x="1118757" y="4262283"/>
            <a:ext cx="265581" cy="265581"/>
          </a:xfrm>
          <a:prstGeom prst="ellipse">
            <a:avLst/>
          </a:prstGeom>
          <a:blipFill>
            <a:blip r:embed="rId6"/>
            <a:srcRect/>
            <a:stretch>
              <a:fillRect/>
            </a:stretch>
          </a:blipFill>
        </p:spPr>
        <p:style>
          <a:lnRef idx="2">
            <a:schemeClr val="lt1">
              <a:hueOff val="0"/>
              <a:satOff val="0"/>
              <a:lumOff val="0"/>
              <a:alphaOff val="0"/>
            </a:schemeClr>
          </a:lnRef>
          <a:fillRef idx="1">
            <a:scrgbClr r="0" g="0" b="0"/>
          </a:fillRef>
          <a:effectRef idx="0">
            <a:schemeClr val="accent3">
              <a:tint val="50000"/>
              <a:hueOff val="-272716"/>
              <a:satOff val="17333"/>
              <a:lumOff val="-407"/>
              <a:alphaOff val="0"/>
            </a:schemeClr>
          </a:effectRef>
          <a:fontRef idx="minor">
            <a:schemeClr val="lt1">
              <a:hueOff val="0"/>
              <a:satOff val="0"/>
              <a:lumOff val="0"/>
              <a:alphaOff val="0"/>
            </a:schemeClr>
          </a:fontRef>
        </p:style>
        <p:txBody>
          <a:bodyPr/>
          <a:lstStyle/>
          <a:p>
            <a:endParaRPr lang="en-GB"/>
          </a:p>
        </p:txBody>
      </p:sp>
      <p:sp>
        <p:nvSpPr>
          <p:cNvPr id="9" name="Oval 8">
            <a:extLst>
              <a:ext uri="{FF2B5EF4-FFF2-40B4-BE49-F238E27FC236}">
                <a16:creationId xmlns:a16="http://schemas.microsoft.com/office/drawing/2014/main" id="{E29D1BD9-27EB-9484-97CF-A2B6975C968C}"/>
              </a:ext>
            </a:extLst>
          </p:cNvPr>
          <p:cNvSpPr/>
          <p:nvPr/>
        </p:nvSpPr>
        <p:spPr>
          <a:xfrm>
            <a:off x="1104994" y="3013717"/>
            <a:ext cx="271902" cy="271902"/>
          </a:xfrm>
          <a:prstGeom prst="ellipse">
            <a:avLst/>
          </a:prstGeom>
          <a:blipFill>
            <a:blip r:embed="rId7">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3">
              <a:tint val="50000"/>
              <a:hueOff val="-818147"/>
              <a:satOff val="52000"/>
              <a:lumOff val="-1221"/>
              <a:alphaOff val="0"/>
            </a:schemeClr>
          </a:effectRef>
          <a:fontRef idx="minor">
            <a:schemeClr val="lt1">
              <a:hueOff val="0"/>
              <a:satOff val="0"/>
              <a:lumOff val="0"/>
              <a:alphaOff val="0"/>
            </a:schemeClr>
          </a:fontRef>
        </p:style>
        <p:txBody>
          <a:bodyPr/>
          <a:lstStyle/>
          <a:p>
            <a:endParaRPr lang="en-GB"/>
          </a:p>
        </p:txBody>
      </p:sp>
      <p:sp>
        <p:nvSpPr>
          <p:cNvPr id="10" name="Oval 9">
            <a:extLst>
              <a:ext uri="{FF2B5EF4-FFF2-40B4-BE49-F238E27FC236}">
                <a16:creationId xmlns:a16="http://schemas.microsoft.com/office/drawing/2014/main" id="{0563E493-1DA7-149D-1AA7-5969790C1201}"/>
              </a:ext>
            </a:extLst>
          </p:cNvPr>
          <p:cNvSpPr/>
          <p:nvPr/>
        </p:nvSpPr>
        <p:spPr>
          <a:xfrm>
            <a:off x="1104994" y="3942124"/>
            <a:ext cx="271902" cy="271902"/>
          </a:xfrm>
          <a:prstGeom prst="ellipse">
            <a:avLst/>
          </a:prstGeom>
          <a:blipFill>
            <a:blip r:embed="rId8">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3">
              <a:tint val="50000"/>
              <a:hueOff val="-545432"/>
              <a:satOff val="34667"/>
              <a:lumOff val="-814"/>
              <a:alphaOff val="0"/>
            </a:schemeClr>
          </a:effectRef>
          <a:fontRef idx="minor">
            <a:schemeClr val="lt1">
              <a:hueOff val="0"/>
              <a:satOff val="0"/>
              <a:lumOff val="0"/>
              <a:alphaOff val="0"/>
            </a:schemeClr>
          </a:fontRef>
        </p:style>
        <p:txBody>
          <a:bodyPr/>
          <a:lstStyle/>
          <a:p>
            <a:endParaRPr lang="en-GB"/>
          </a:p>
        </p:txBody>
      </p:sp>
      <p:sp>
        <p:nvSpPr>
          <p:cNvPr id="11" name="Oval 10">
            <a:extLst>
              <a:ext uri="{FF2B5EF4-FFF2-40B4-BE49-F238E27FC236}">
                <a16:creationId xmlns:a16="http://schemas.microsoft.com/office/drawing/2014/main" id="{F4D4D374-A897-898E-026B-B3A7A18C1073}"/>
              </a:ext>
            </a:extLst>
          </p:cNvPr>
          <p:cNvSpPr/>
          <p:nvPr/>
        </p:nvSpPr>
        <p:spPr>
          <a:xfrm>
            <a:off x="1098145" y="3639792"/>
            <a:ext cx="271902" cy="271902"/>
          </a:xfrm>
          <a:prstGeom prst="ellipse">
            <a:avLst/>
          </a:prstGeom>
          <a:blipFill>
            <a:blip r:embed="rId9"/>
            <a:srcRect/>
            <a:stretch>
              <a:fillRect/>
            </a:stretch>
          </a:blipFill>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txBody>
          <a:bodyPr/>
          <a:lstStyle/>
          <a:p>
            <a:endParaRPr lang="en-GB"/>
          </a:p>
        </p:txBody>
      </p:sp>
      <p:sp>
        <p:nvSpPr>
          <p:cNvPr id="12" name="Oval 11">
            <a:extLst>
              <a:ext uri="{FF2B5EF4-FFF2-40B4-BE49-F238E27FC236}">
                <a16:creationId xmlns:a16="http://schemas.microsoft.com/office/drawing/2014/main" id="{DD83C305-5CA9-7635-0BBC-894E7D60FE18}"/>
              </a:ext>
            </a:extLst>
          </p:cNvPr>
          <p:cNvSpPr/>
          <p:nvPr/>
        </p:nvSpPr>
        <p:spPr>
          <a:xfrm>
            <a:off x="1098145" y="3333417"/>
            <a:ext cx="271902" cy="271902"/>
          </a:xfrm>
          <a:prstGeom prst="ellipse">
            <a:avLst/>
          </a:prstGeom>
          <a:blipFill>
            <a:blip r:embed="rId10">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3">
              <a:tint val="50000"/>
              <a:hueOff val="-613610"/>
              <a:satOff val="39000"/>
              <a:lumOff val="-916"/>
              <a:alphaOff val="0"/>
            </a:schemeClr>
          </a:effectRef>
          <a:fontRef idx="minor">
            <a:schemeClr val="lt1">
              <a:hueOff val="0"/>
              <a:satOff val="0"/>
              <a:lumOff val="0"/>
              <a:alphaOff val="0"/>
            </a:schemeClr>
          </a:fontRef>
        </p:style>
        <p:txBody>
          <a:bodyPr/>
          <a:lstStyle/>
          <a:p>
            <a:endParaRPr lang="en-GB"/>
          </a:p>
        </p:txBody>
      </p:sp>
      <p:sp>
        <p:nvSpPr>
          <p:cNvPr id="13" name="Oval 12">
            <a:extLst>
              <a:ext uri="{FF2B5EF4-FFF2-40B4-BE49-F238E27FC236}">
                <a16:creationId xmlns:a16="http://schemas.microsoft.com/office/drawing/2014/main" id="{51F76C10-CB63-A8C7-2639-413696BCB490}"/>
              </a:ext>
            </a:extLst>
          </p:cNvPr>
          <p:cNvSpPr/>
          <p:nvPr/>
        </p:nvSpPr>
        <p:spPr>
          <a:xfrm>
            <a:off x="1104995" y="2394492"/>
            <a:ext cx="265580" cy="265580"/>
          </a:xfrm>
          <a:prstGeom prst="ellipse">
            <a:avLst/>
          </a:prstGeom>
          <a:blipFill>
            <a:blip r:embed="rId11">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txBody>
          <a:bodyPr/>
          <a:lstStyle/>
          <a:p>
            <a:endParaRPr lang="en-GB"/>
          </a:p>
        </p:txBody>
      </p:sp>
      <p:sp>
        <p:nvSpPr>
          <p:cNvPr id="14" name="Oval 13">
            <a:extLst>
              <a:ext uri="{FF2B5EF4-FFF2-40B4-BE49-F238E27FC236}">
                <a16:creationId xmlns:a16="http://schemas.microsoft.com/office/drawing/2014/main" id="{4D8B578B-1CFE-E2C6-88AF-F24CD97FC05D}"/>
              </a:ext>
            </a:extLst>
          </p:cNvPr>
          <p:cNvSpPr/>
          <p:nvPr/>
        </p:nvSpPr>
        <p:spPr>
          <a:xfrm>
            <a:off x="1118757" y="4562457"/>
            <a:ext cx="265582" cy="265582"/>
          </a:xfrm>
          <a:prstGeom prst="ellipse">
            <a:avLst/>
          </a:prstGeom>
          <a:blipFill>
            <a:blip r:embed="rId12">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3">
              <a:tint val="50000"/>
              <a:hueOff val="-818147"/>
              <a:satOff val="52000"/>
              <a:lumOff val="-1221"/>
              <a:alphaOff val="0"/>
            </a:schemeClr>
          </a:effectRef>
          <a:fontRef idx="minor">
            <a:schemeClr val="lt1">
              <a:hueOff val="0"/>
              <a:satOff val="0"/>
              <a:lumOff val="0"/>
              <a:alphaOff val="0"/>
            </a:schemeClr>
          </a:fontRef>
        </p:style>
        <p:txBody>
          <a:bodyPr/>
          <a:lstStyle/>
          <a:p>
            <a:endParaRPr lang="en-GB"/>
          </a:p>
        </p:txBody>
      </p:sp>
      <p:sp>
        <p:nvSpPr>
          <p:cNvPr id="16" name="Title 3">
            <a:extLst>
              <a:ext uri="{FF2B5EF4-FFF2-40B4-BE49-F238E27FC236}">
                <a16:creationId xmlns:a16="http://schemas.microsoft.com/office/drawing/2014/main" id="{9F332639-75C9-29BF-6B01-7CC3C878DE92}"/>
              </a:ext>
            </a:extLst>
          </p:cNvPr>
          <p:cNvSpPr>
            <a:spLocks noGrp="1"/>
          </p:cNvSpPr>
          <p:nvPr>
            <p:ph type="title"/>
          </p:nvPr>
        </p:nvSpPr>
        <p:spPr>
          <a:xfrm>
            <a:off x="432000" y="432000"/>
            <a:ext cx="11404154" cy="865186"/>
          </a:xfrm>
        </p:spPr>
        <p:txBody>
          <a:bodyPr>
            <a:normAutofit/>
          </a:bodyPr>
          <a:lstStyle/>
          <a:p>
            <a:r>
              <a:rPr lang="en-GB" dirty="0"/>
              <a:t>Model Evaluation</a:t>
            </a:r>
          </a:p>
        </p:txBody>
      </p:sp>
    </p:spTree>
    <p:extLst>
      <p:ext uri="{BB962C8B-B14F-4D97-AF65-F5344CB8AC3E}">
        <p14:creationId xmlns:p14="http://schemas.microsoft.com/office/powerpoint/2010/main" val="2507620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F8932-B7A8-1838-5A12-DA82E0F85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E3EAED-9243-C743-605C-F65CD7D81F6B}"/>
              </a:ext>
            </a:extLst>
          </p:cNvPr>
          <p:cNvSpPr>
            <a:spLocks noGrp="1"/>
          </p:cNvSpPr>
          <p:nvPr>
            <p:ph type="ctrTitle"/>
          </p:nvPr>
        </p:nvSpPr>
        <p:spPr>
          <a:xfrm>
            <a:off x="432000" y="1225552"/>
            <a:ext cx="4643853" cy="2507695"/>
          </a:xfrm>
        </p:spPr>
        <p:txBody>
          <a:bodyPr/>
          <a:lstStyle/>
          <a:p>
            <a:r>
              <a:rPr lang="en-US" dirty="0"/>
              <a:t>Extracting out Insights</a:t>
            </a:r>
          </a:p>
        </p:txBody>
      </p:sp>
    </p:spTree>
    <p:extLst>
      <p:ext uri="{BB962C8B-B14F-4D97-AF65-F5344CB8AC3E}">
        <p14:creationId xmlns:p14="http://schemas.microsoft.com/office/powerpoint/2010/main" val="54391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A6D481D-71A2-2A8E-0A73-6AE2E9845E42}"/>
              </a:ext>
            </a:extLst>
          </p:cNvPr>
          <p:cNvSpPr txBox="1"/>
          <p:nvPr/>
        </p:nvSpPr>
        <p:spPr>
          <a:xfrm>
            <a:off x="1095469" y="1397639"/>
            <a:ext cx="4061181" cy="307777"/>
          </a:xfrm>
          <a:prstGeom prst="rect">
            <a:avLst/>
          </a:prstGeom>
          <a:noFill/>
        </p:spPr>
        <p:txBody>
          <a:bodyPr wrap="square" rtlCol="0">
            <a:spAutoFit/>
          </a:bodyPr>
          <a:lstStyle/>
          <a:p>
            <a:pPr algn="ctr"/>
            <a:r>
              <a:rPr lang="en-GB" sz="1400" dirty="0"/>
              <a:t>Lift curve for Bladder cancer</a:t>
            </a:r>
          </a:p>
        </p:txBody>
      </p:sp>
      <p:sp>
        <p:nvSpPr>
          <p:cNvPr id="8" name="Oval 7">
            <a:extLst>
              <a:ext uri="{FF2B5EF4-FFF2-40B4-BE49-F238E27FC236}">
                <a16:creationId xmlns:a16="http://schemas.microsoft.com/office/drawing/2014/main" id="{D56CDD59-4494-D47B-C281-64D116BC6EB7}"/>
              </a:ext>
            </a:extLst>
          </p:cNvPr>
          <p:cNvSpPr/>
          <p:nvPr/>
        </p:nvSpPr>
        <p:spPr>
          <a:xfrm rot="21438518">
            <a:off x="4293628" y="1297958"/>
            <a:ext cx="404665" cy="356662"/>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3">
              <a:tint val="50000"/>
              <a:hueOff val="-204537"/>
              <a:satOff val="13000"/>
              <a:lumOff val="-305"/>
              <a:alphaOff val="0"/>
            </a:schemeClr>
          </a:effectRef>
          <a:fontRef idx="minor">
            <a:schemeClr val="lt1">
              <a:hueOff val="0"/>
              <a:satOff val="0"/>
              <a:lumOff val="0"/>
              <a:alphaOff val="0"/>
            </a:schemeClr>
          </a:fontRef>
        </p:style>
        <p:txBody>
          <a:bodyPr/>
          <a:lstStyle/>
          <a:p>
            <a:endParaRPr lang="en-GB"/>
          </a:p>
        </p:txBody>
      </p:sp>
      <p:sp>
        <p:nvSpPr>
          <p:cNvPr id="22" name="TextBox 21">
            <a:extLst>
              <a:ext uri="{FF2B5EF4-FFF2-40B4-BE49-F238E27FC236}">
                <a16:creationId xmlns:a16="http://schemas.microsoft.com/office/drawing/2014/main" id="{F135A7AC-B0B3-7D34-78C9-4052A33355B5}"/>
              </a:ext>
            </a:extLst>
          </p:cNvPr>
          <p:cNvSpPr txBox="1"/>
          <p:nvPr/>
        </p:nvSpPr>
        <p:spPr>
          <a:xfrm>
            <a:off x="425868" y="6426000"/>
            <a:ext cx="4730782" cy="307777"/>
          </a:xfrm>
          <a:prstGeom prst="rect">
            <a:avLst/>
          </a:prstGeom>
          <a:noFill/>
        </p:spPr>
        <p:txBody>
          <a:bodyPr wrap="none" rtlCol="0">
            <a:spAutoFit/>
          </a:bodyPr>
          <a:lstStyle/>
          <a:p>
            <a:r>
              <a:rPr lang="en-GB" sz="1400" b="1" i="1" dirty="0"/>
              <a:t>Lift: ratio of incidence in cohort to general population</a:t>
            </a:r>
          </a:p>
        </p:txBody>
      </p:sp>
      <p:sp>
        <p:nvSpPr>
          <p:cNvPr id="2" name="TextBox 1">
            <a:extLst>
              <a:ext uri="{FF2B5EF4-FFF2-40B4-BE49-F238E27FC236}">
                <a16:creationId xmlns:a16="http://schemas.microsoft.com/office/drawing/2014/main" id="{E40FE28C-0F2A-21AA-BCFB-5E6C86315159}"/>
              </a:ext>
            </a:extLst>
          </p:cNvPr>
          <p:cNvSpPr txBox="1"/>
          <p:nvPr/>
        </p:nvSpPr>
        <p:spPr>
          <a:xfrm>
            <a:off x="5488533" y="5045677"/>
            <a:ext cx="5849886" cy="923330"/>
          </a:xfrm>
          <a:prstGeom prst="rect">
            <a:avLst/>
          </a:prstGeom>
          <a:noFill/>
        </p:spPr>
        <p:txBody>
          <a:bodyPr wrap="square" rtlCol="0">
            <a:spAutoFit/>
          </a:bodyPr>
          <a:lstStyle/>
          <a:p>
            <a:r>
              <a:rPr lang="en-GB" dirty="0"/>
              <a:t>Cancer rate in the general population is 1 in 4,060. By increasing the threshold to 0.95, this produces an incidence of 1 in 123, which is ~33 times higher. </a:t>
            </a:r>
          </a:p>
        </p:txBody>
      </p:sp>
      <p:pic>
        <p:nvPicPr>
          <p:cNvPr id="36" name="Graphic 35">
            <a:extLst>
              <a:ext uri="{FF2B5EF4-FFF2-40B4-BE49-F238E27FC236}">
                <a16:creationId xmlns:a16="http://schemas.microsoft.com/office/drawing/2014/main" id="{58F1A082-661C-87C0-FEDF-BAF617F0D0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349" y="1666412"/>
            <a:ext cx="4434301" cy="4299109"/>
          </a:xfrm>
          <a:prstGeom prst="rect">
            <a:avLst/>
          </a:prstGeom>
        </p:spPr>
      </p:pic>
      <p:sp>
        <p:nvSpPr>
          <p:cNvPr id="38" name="TextBox 37">
            <a:extLst>
              <a:ext uri="{FF2B5EF4-FFF2-40B4-BE49-F238E27FC236}">
                <a16:creationId xmlns:a16="http://schemas.microsoft.com/office/drawing/2014/main" id="{20410988-5288-2A01-9421-982C0214421F}"/>
              </a:ext>
            </a:extLst>
          </p:cNvPr>
          <p:cNvSpPr txBox="1"/>
          <p:nvPr/>
        </p:nvSpPr>
        <p:spPr>
          <a:xfrm>
            <a:off x="5488533" y="1551527"/>
            <a:ext cx="6142776" cy="646331"/>
          </a:xfrm>
          <a:prstGeom prst="rect">
            <a:avLst/>
          </a:prstGeom>
          <a:noFill/>
        </p:spPr>
        <p:txBody>
          <a:bodyPr wrap="square">
            <a:spAutoFit/>
          </a:bodyPr>
          <a:lstStyle/>
          <a:p>
            <a:r>
              <a:rPr lang="en-GB" sz="1800" dirty="0"/>
              <a:t>We can extract out the risk score given to each patient from the trained model.</a:t>
            </a:r>
            <a:endParaRPr lang="en-US" dirty="0"/>
          </a:p>
        </p:txBody>
      </p:sp>
      <p:sp>
        <p:nvSpPr>
          <p:cNvPr id="41" name="Title 3">
            <a:extLst>
              <a:ext uri="{FF2B5EF4-FFF2-40B4-BE49-F238E27FC236}">
                <a16:creationId xmlns:a16="http://schemas.microsoft.com/office/drawing/2014/main" id="{AB0940B8-8E50-58EA-9AB8-AF74CA4D0CC6}"/>
              </a:ext>
            </a:extLst>
          </p:cNvPr>
          <p:cNvSpPr>
            <a:spLocks noGrp="1"/>
          </p:cNvSpPr>
          <p:nvPr>
            <p:ph type="title"/>
          </p:nvPr>
        </p:nvSpPr>
        <p:spPr>
          <a:xfrm>
            <a:off x="432000" y="432000"/>
            <a:ext cx="11404154" cy="865186"/>
          </a:xfrm>
        </p:spPr>
        <p:txBody>
          <a:bodyPr>
            <a:normAutofit/>
          </a:bodyPr>
          <a:lstStyle/>
          <a:p>
            <a:r>
              <a:rPr lang="en-GB" dirty="0"/>
              <a:t>Lift Curve for High risks cohorts</a:t>
            </a:r>
          </a:p>
        </p:txBody>
      </p:sp>
      <p:graphicFrame>
        <p:nvGraphicFramePr>
          <p:cNvPr id="44" name="Table 43">
            <a:extLst>
              <a:ext uri="{FF2B5EF4-FFF2-40B4-BE49-F238E27FC236}">
                <a16:creationId xmlns:a16="http://schemas.microsoft.com/office/drawing/2014/main" id="{B5CF4690-0894-9FFB-7B4A-7541ED6292A8}"/>
              </a:ext>
            </a:extLst>
          </p:cNvPr>
          <p:cNvGraphicFramePr>
            <a:graphicFrameLocks noGrp="1"/>
          </p:cNvGraphicFramePr>
          <p:nvPr>
            <p:extLst>
              <p:ext uri="{D42A27DB-BD31-4B8C-83A1-F6EECF244321}">
                <p14:modId xmlns:p14="http://schemas.microsoft.com/office/powerpoint/2010/main" val="2644249426"/>
              </p:ext>
            </p:extLst>
          </p:nvPr>
        </p:nvGraphicFramePr>
        <p:xfrm>
          <a:off x="5849890" y="2312806"/>
          <a:ext cx="1346833" cy="1828800"/>
        </p:xfrm>
        <a:graphic>
          <a:graphicData uri="http://schemas.openxmlformats.org/drawingml/2006/table">
            <a:tbl>
              <a:tblPr firstRow="1" bandRow="1">
                <a:tableStyleId>{00A15C55-8517-42AA-B614-E9B94910E393}</a:tableStyleId>
              </a:tblPr>
              <a:tblGrid>
                <a:gridCol w="1346833">
                  <a:extLst>
                    <a:ext uri="{9D8B030D-6E8A-4147-A177-3AD203B41FA5}">
                      <a16:colId xmlns:a16="http://schemas.microsoft.com/office/drawing/2014/main" val="595726343"/>
                    </a:ext>
                  </a:extLst>
                </a:gridCol>
              </a:tblGrid>
              <a:tr h="220878">
                <a:tc>
                  <a:txBody>
                    <a:bodyPr/>
                    <a:lstStyle/>
                    <a:p>
                      <a:pPr algn="ctr"/>
                      <a:r>
                        <a:rPr lang="en-US" sz="1400" dirty="0"/>
                        <a:t>Feature_1</a:t>
                      </a:r>
                    </a:p>
                  </a:txBody>
                  <a:tcPr/>
                </a:tc>
                <a:extLst>
                  <a:ext uri="{0D108BD9-81ED-4DB2-BD59-A6C34878D82A}">
                    <a16:rowId xmlns:a16="http://schemas.microsoft.com/office/drawing/2014/main" val="1040323251"/>
                  </a:ext>
                </a:extLst>
              </a:tr>
              <a:tr h="220878">
                <a:tc>
                  <a:txBody>
                    <a:bodyPr/>
                    <a:lstStyle/>
                    <a:p>
                      <a:r>
                        <a:rPr lang="en-US" sz="1400" dirty="0">
                          <a:solidFill>
                            <a:schemeClr val="tx1"/>
                          </a:solidFill>
                        </a:rPr>
                        <a:t>1</a:t>
                      </a:r>
                    </a:p>
                  </a:txBody>
                  <a:tcPr/>
                </a:tc>
                <a:extLst>
                  <a:ext uri="{0D108BD9-81ED-4DB2-BD59-A6C34878D82A}">
                    <a16:rowId xmlns:a16="http://schemas.microsoft.com/office/drawing/2014/main" val="3295567398"/>
                  </a:ext>
                </a:extLst>
              </a:tr>
              <a:tr h="220878">
                <a:tc>
                  <a:txBody>
                    <a:bodyPr/>
                    <a:lstStyle/>
                    <a:p>
                      <a:r>
                        <a:rPr lang="en-US" sz="1400" dirty="0">
                          <a:solidFill>
                            <a:schemeClr val="tx1"/>
                          </a:solidFill>
                        </a:rPr>
                        <a:t>0</a:t>
                      </a:r>
                    </a:p>
                  </a:txBody>
                  <a:tcPr/>
                </a:tc>
                <a:extLst>
                  <a:ext uri="{0D108BD9-81ED-4DB2-BD59-A6C34878D82A}">
                    <a16:rowId xmlns:a16="http://schemas.microsoft.com/office/drawing/2014/main" val="2269046877"/>
                  </a:ext>
                </a:extLst>
              </a:tr>
              <a:tr h="220878">
                <a:tc>
                  <a:txBody>
                    <a:bodyPr/>
                    <a:lstStyle/>
                    <a:p>
                      <a:r>
                        <a:rPr lang="en-US" sz="1400" dirty="0">
                          <a:solidFill>
                            <a:schemeClr val="tx1"/>
                          </a:solidFill>
                        </a:rPr>
                        <a:t>…</a:t>
                      </a:r>
                    </a:p>
                  </a:txBody>
                  <a:tcPr/>
                </a:tc>
                <a:extLst>
                  <a:ext uri="{0D108BD9-81ED-4DB2-BD59-A6C34878D82A}">
                    <a16:rowId xmlns:a16="http://schemas.microsoft.com/office/drawing/2014/main" val="2044192089"/>
                  </a:ext>
                </a:extLst>
              </a:tr>
              <a:tr h="220878">
                <a:tc>
                  <a:txBody>
                    <a:bodyPr/>
                    <a:lstStyle/>
                    <a:p>
                      <a:r>
                        <a:rPr lang="en-US" sz="1400" dirty="0">
                          <a:solidFill>
                            <a:schemeClr val="tx1"/>
                          </a:solidFill>
                        </a:rPr>
                        <a:t>1</a:t>
                      </a:r>
                    </a:p>
                  </a:txBody>
                  <a:tcPr/>
                </a:tc>
                <a:extLst>
                  <a:ext uri="{0D108BD9-81ED-4DB2-BD59-A6C34878D82A}">
                    <a16:rowId xmlns:a16="http://schemas.microsoft.com/office/drawing/2014/main" val="2468328860"/>
                  </a:ext>
                </a:extLst>
              </a:tr>
              <a:tr h="268736">
                <a:tc>
                  <a:txBody>
                    <a:bodyPr/>
                    <a:lstStyle/>
                    <a:p>
                      <a:r>
                        <a:rPr lang="en-US" sz="1400" dirty="0">
                          <a:solidFill>
                            <a:schemeClr val="tx1"/>
                          </a:solidFill>
                        </a:rPr>
                        <a:t>1</a:t>
                      </a:r>
                    </a:p>
                  </a:txBody>
                  <a:tcPr/>
                </a:tc>
                <a:extLst>
                  <a:ext uri="{0D108BD9-81ED-4DB2-BD59-A6C34878D82A}">
                    <a16:rowId xmlns:a16="http://schemas.microsoft.com/office/drawing/2014/main" val="2210429113"/>
                  </a:ext>
                </a:extLst>
              </a:tr>
            </a:tbl>
          </a:graphicData>
        </a:graphic>
      </p:graphicFrame>
      <p:sp>
        <p:nvSpPr>
          <p:cNvPr id="45" name="TextBox 44">
            <a:extLst>
              <a:ext uri="{FF2B5EF4-FFF2-40B4-BE49-F238E27FC236}">
                <a16:creationId xmlns:a16="http://schemas.microsoft.com/office/drawing/2014/main" id="{28270E1D-E3A5-C49A-BB55-56696FAEDF87}"/>
              </a:ext>
            </a:extLst>
          </p:cNvPr>
          <p:cNvSpPr txBox="1"/>
          <p:nvPr/>
        </p:nvSpPr>
        <p:spPr>
          <a:xfrm>
            <a:off x="7412669" y="3042540"/>
            <a:ext cx="415498" cy="369332"/>
          </a:xfrm>
          <a:prstGeom prst="rect">
            <a:avLst/>
          </a:prstGeom>
          <a:noFill/>
        </p:spPr>
        <p:txBody>
          <a:bodyPr wrap="none" rtlCol="0">
            <a:spAutoFit/>
          </a:bodyPr>
          <a:lstStyle/>
          <a:p>
            <a:r>
              <a:rPr lang="en-US" dirty="0"/>
              <a:t>…</a:t>
            </a:r>
          </a:p>
        </p:txBody>
      </p:sp>
      <p:graphicFrame>
        <p:nvGraphicFramePr>
          <p:cNvPr id="48" name="Table 47">
            <a:extLst>
              <a:ext uri="{FF2B5EF4-FFF2-40B4-BE49-F238E27FC236}">
                <a16:creationId xmlns:a16="http://schemas.microsoft.com/office/drawing/2014/main" id="{4B11DB45-F4E8-4062-6488-C7957F83996C}"/>
              </a:ext>
            </a:extLst>
          </p:cNvPr>
          <p:cNvGraphicFramePr>
            <a:graphicFrameLocks noGrp="1"/>
          </p:cNvGraphicFramePr>
          <p:nvPr>
            <p:extLst>
              <p:ext uri="{D42A27DB-BD31-4B8C-83A1-F6EECF244321}">
                <p14:modId xmlns:p14="http://schemas.microsoft.com/office/powerpoint/2010/main" val="3526639727"/>
              </p:ext>
            </p:extLst>
          </p:nvPr>
        </p:nvGraphicFramePr>
        <p:xfrm>
          <a:off x="9891940" y="2312806"/>
          <a:ext cx="1346833" cy="1828800"/>
        </p:xfrm>
        <a:graphic>
          <a:graphicData uri="http://schemas.openxmlformats.org/drawingml/2006/table">
            <a:tbl>
              <a:tblPr firstRow="1" bandRow="1">
                <a:tableStyleId>{00A15C55-8517-42AA-B614-E9B94910E393}</a:tableStyleId>
              </a:tblPr>
              <a:tblGrid>
                <a:gridCol w="1346833">
                  <a:extLst>
                    <a:ext uri="{9D8B030D-6E8A-4147-A177-3AD203B41FA5}">
                      <a16:colId xmlns:a16="http://schemas.microsoft.com/office/drawing/2014/main" val="595726343"/>
                    </a:ext>
                  </a:extLst>
                </a:gridCol>
              </a:tblGrid>
              <a:tr h="220878">
                <a:tc>
                  <a:txBody>
                    <a:bodyPr/>
                    <a:lstStyle/>
                    <a:p>
                      <a:pPr algn="ctr"/>
                      <a:r>
                        <a:rPr lang="en-US" sz="1400" dirty="0"/>
                        <a:t>Risk Score</a:t>
                      </a:r>
                    </a:p>
                  </a:txBody>
                  <a:tcPr/>
                </a:tc>
                <a:extLst>
                  <a:ext uri="{0D108BD9-81ED-4DB2-BD59-A6C34878D82A}">
                    <a16:rowId xmlns:a16="http://schemas.microsoft.com/office/drawing/2014/main" val="1040323251"/>
                  </a:ext>
                </a:extLst>
              </a:tr>
              <a:tr h="220878">
                <a:tc>
                  <a:txBody>
                    <a:bodyPr/>
                    <a:lstStyle/>
                    <a:p>
                      <a:r>
                        <a:rPr lang="en-US" sz="1400" dirty="0">
                          <a:solidFill>
                            <a:schemeClr val="tx1"/>
                          </a:solidFill>
                        </a:rPr>
                        <a:t>0.9</a:t>
                      </a:r>
                    </a:p>
                  </a:txBody>
                  <a:tcPr/>
                </a:tc>
                <a:extLst>
                  <a:ext uri="{0D108BD9-81ED-4DB2-BD59-A6C34878D82A}">
                    <a16:rowId xmlns:a16="http://schemas.microsoft.com/office/drawing/2014/main" val="3295567398"/>
                  </a:ext>
                </a:extLst>
              </a:tr>
              <a:tr h="220878">
                <a:tc>
                  <a:txBody>
                    <a:bodyPr/>
                    <a:lstStyle/>
                    <a:p>
                      <a:r>
                        <a:rPr lang="en-US" sz="1400" dirty="0">
                          <a:solidFill>
                            <a:schemeClr val="tx1"/>
                          </a:solidFill>
                        </a:rPr>
                        <a:t>0.7</a:t>
                      </a:r>
                    </a:p>
                  </a:txBody>
                  <a:tcPr/>
                </a:tc>
                <a:extLst>
                  <a:ext uri="{0D108BD9-81ED-4DB2-BD59-A6C34878D82A}">
                    <a16:rowId xmlns:a16="http://schemas.microsoft.com/office/drawing/2014/main" val="2269046877"/>
                  </a:ext>
                </a:extLst>
              </a:tr>
              <a:tr h="220878">
                <a:tc>
                  <a:txBody>
                    <a:bodyPr/>
                    <a:lstStyle/>
                    <a:p>
                      <a:r>
                        <a:rPr lang="en-US" sz="1400" dirty="0">
                          <a:solidFill>
                            <a:schemeClr val="tx1"/>
                          </a:solidFill>
                        </a:rPr>
                        <a:t>…</a:t>
                      </a:r>
                    </a:p>
                  </a:txBody>
                  <a:tcPr/>
                </a:tc>
                <a:extLst>
                  <a:ext uri="{0D108BD9-81ED-4DB2-BD59-A6C34878D82A}">
                    <a16:rowId xmlns:a16="http://schemas.microsoft.com/office/drawing/2014/main" val="2044192089"/>
                  </a:ext>
                </a:extLst>
              </a:tr>
              <a:tr h="220878">
                <a:tc>
                  <a:txBody>
                    <a:bodyPr/>
                    <a:lstStyle/>
                    <a:p>
                      <a:r>
                        <a:rPr lang="en-US" sz="1400" dirty="0">
                          <a:solidFill>
                            <a:schemeClr val="tx1"/>
                          </a:solidFill>
                        </a:rPr>
                        <a:t>0.8</a:t>
                      </a:r>
                    </a:p>
                  </a:txBody>
                  <a:tcPr/>
                </a:tc>
                <a:extLst>
                  <a:ext uri="{0D108BD9-81ED-4DB2-BD59-A6C34878D82A}">
                    <a16:rowId xmlns:a16="http://schemas.microsoft.com/office/drawing/2014/main" val="2468328860"/>
                  </a:ext>
                </a:extLst>
              </a:tr>
              <a:tr h="268736">
                <a:tc>
                  <a:txBody>
                    <a:bodyPr/>
                    <a:lstStyle/>
                    <a:p>
                      <a:r>
                        <a:rPr lang="en-US" sz="1400" dirty="0">
                          <a:solidFill>
                            <a:schemeClr val="tx1"/>
                          </a:solidFill>
                        </a:rPr>
                        <a:t>0.95</a:t>
                      </a:r>
                    </a:p>
                  </a:txBody>
                  <a:tcPr/>
                </a:tc>
                <a:extLst>
                  <a:ext uri="{0D108BD9-81ED-4DB2-BD59-A6C34878D82A}">
                    <a16:rowId xmlns:a16="http://schemas.microsoft.com/office/drawing/2014/main" val="2210429113"/>
                  </a:ext>
                </a:extLst>
              </a:tr>
            </a:tbl>
          </a:graphicData>
        </a:graphic>
      </p:graphicFrame>
      <p:graphicFrame>
        <p:nvGraphicFramePr>
          <p:cNvPr id="49" name="Table 48">
            <a:extLst>
              <a:ext uri="{FF2B5EF4-FFF2-40B4-BE49-F238E27FC236}">
                <a16:creationId xmlns:a16="http://schemas.microsoft.com/office/drawing/2014/main" id="{3BE9C473-7A4E-755C-7F25-07AD62A47EE2}"/>
              </a:ext>
            </a:extLst>
          </p:cNvPr>
          <p:cNvGraphicFramePr>
            <a:graphicFrameLocks noGrp="1"/>
          </p:cNvGraphicFramePr>
          <p:nvPr>
            <p:extLst>
              <p:ext uri="{D42A27DB-BD31-4B8C-83A1-F6EECF244321}">
                <p14:modId xmlns:p14="http://schemas.microsoft.com/office/powerpoint/2010/main" val="309749300"/>
              </p:ext>
            </p:extLst>
          </p:nvPr>
        </p:nvGraphicFramePr>
        <p:xfrm>
          <a:off x="8026945" y="2312806"/>
          <a:ext cx="1346833" cy="1828800"/>
        </p:xfrm>
        <a:graphic>
          <a:graphicData uri="http://schemas.openxmlformats.org/drawingml/2006/table">
            <a:tbl>
              <a:tblPr firstRow="1" bandRow="1">
                <a:tableStyleId>{00A15C55-8517-42AA-B614-E9B94910E393}</a:tableStyleId>
              </a:tblPr>
              <a:tblGrid>
                <a:gridCol w="1346833">
                  <a:extLst>
                    <a:ext uri="{9D8B030D-6E8A-4147-A177-3AD203B41FA5}">
                      <a16:colId xmlns:a16="http://schemas.microsoft.com/office/drawing/2014/main" val="595726343"/>
                    </a:ext>
                  </a:extLst>
                </a:gridCol>
              </a:tblGrid>
              <a:tr h="220878">
                <a:tc>
                  <a:txBody>
                    <a:bodyPr/>
                    <a:lstStyle/>
                    <a:p>
                      <a:pPr algn="ctr"/>
                      <a:r>
                        <a:rPr lang="en-US" sz="1400" dirty="0"/>
                        <a:t>Feature_N</a:t>
                      </a:r>
                    </a:p>
                  </a:txBody>
                  <a:tcPr/>
                </a:tc>
                <a:extLst>
                  <a:ext uri="{0D108BD9-81ED-4DB2-BD59-A6C34878D82A}">
                    <a16:rowId xmlns:a16="http://schemas.microsoft.com/office/drawing/2014/main" val="1040323251"/>
                  </a:ext>
                </a:extLst>
              </a:tr>
              <a:tr h="220878">
                <a:tc>
                  <a:txBody>
                    <a:bodyPr/>
                    <a:lstStyle/>
                    <a:p>
                      <a:r>
                        <a:rPr lang="en-US" sz="1400" dirty="0">
                          <a:solidFill>
                            <a:schemeClr val="tx1"/>
                          </a:solidFill>
                        </a:rPr>
                        <a:t>23</a:t>
                      </a:r>
                    </a:p>
                  </a:txBody>
                  <a:tcPr/>
                </a:tc>
                <a:extLst>
                  <a:ext uri="{0D108BD9-81ED-4DB2-BD59-A6C34878D82A}">
                    <a16:rowId xmlns:a16="http://schemas.microsoft.com/office/drawing/2014/main" val="3295567398"/>
                  </a:ext>
                </a:extLst>
              </a:tr>
              <a:tr h="220878">
                <a:tc>
                  <a:txBody>
                    <a:bodyPr/>
                    <a:lstStyle/>
                    <a:p>
                      <a:r>
                        <a:rPr lang="en-US" sz="1400" dirty="0">
                          <a:solidFill>
                            <a:schemeClr val="tx1"/>
                          </a:solidFill>
                        </a:rPr>
                        <a:t>45</a:t>
                      </a:r>
                    </a:p>
                  </a:txBody>
                  <a:tcPr/>
                </a:tc>
                <a:extLst>
                  <a:ext uri="{0D108BD9-81ED-4DB2-BD59-A6C34878D82A}">
                    <a16:rowId xmlns:a16="http://schemas.microsoft.com/office/drawing/2014/main" val="2269046877"/>
                  </a:ext>
                </a:extLst>
              </a:tr>
              <a:tr h="220878">
                <a:tc>
                  <a:txBody>
                    <a:bodyPr/>
                    <a:lstStyle/>
                    <a:p>
                      <a:r>
                        <a:rPr lang="en-US" sz="1400" dirty="0">
                          <a:solidFill>
                            <a:schemeClr val="tx1"/>
                          </a:solidFill>
                        </a:rPr>
                        <a:t>…</a:t>
                      </a:r>
                    </a:p>
                  </a:txBody>
                  <a:tcPr/>
                </a:tc>
                <a:extLst>
                  <a:ext uri="{0D108BD9-81ED-4DB2-BD59-A6C34878D82A}">
                    <a16:rowId xmlns:a16="http://schemas.microsoft.com/office/drawing/2014/main" val="2044192089"/>
                  </a:ext>
                </a:extLst>
              </a:tr>
              <a:tr h="220878">
                <a:tc>
                  <a:txBody>
                    <a:bodyPr/>
                    <a:lstStyle/>
                    <a:p>
                      <a:r>
                        <a:rPr lang="en-US" sz="1400" dirty="0">
                          <a:solidFill>
                            <a:schemeClr val="tx1"/>
                          </a:solidFill>
                        </a:rPr>
                        <a:t>65</a:t>
                      </a:r>
                    </a:p>
                  </a:txBody>
                  <a:tcPr/>
                </a:tc>
                <a:extLst>
                  <a:ext uri="{0D108BD9-81ED-4DB2-BD59-A6C34878D82A}">
                    <a16:rowId xmlns:a16="http://schemas.microsoft.com/office/drawing/2014/main" val="2468328860"/>
                  </a:ext>
                </a:extLst>
              </a:tr>
              <a:tr h="268736">
                <a:tc>
                  <a:txBody>
                    <a:bodyPr/>
                    <a:lstStyle/>
                    <a:p>
                      <a:r>
                        <a:rPr lang="en-US" sz="1400" dirty="0">
                          <a:solidFill>
                            <a:schemeClr val="tx1"/>
                          </a:solidFill>
                        </a:rPr>
                        <a:t>12</a:t>
                      </a:r>
                    </a:p>
                  </a:txBody>
                  <a:tcPr/>
                </a:tc>
                <a:extLst>
                  <a:ext uri="{0D108BD9-81ED-4DB2-BD59-A6C34878D82A}">
                    <a16:rowId xmlns:a16="http://schemas.microsoft.com/office/drawing/2014/main" val="2210429113"/>
                  </a:ext>
                </a:extLst>
              </a:tr>
            </a:tbl>
          </a:graphicData>
        </a:graphic>
      </p:graphicFrame>
      <p:sp>
        <p:nvSpPr>
          <p:cNvPr id="50" name="TextBox 49">
            <a:extLst>
              <a:ext uri="{FF2B5EF4-FFF2-40B4-BE49-F238E27FC236}">
                <a16:creationId xmlns:a16="http://schemas.microsoft.com/office/drawing/2014/main" id="{6712C141-E1FE-F400-B78E-B879A0FDD3B2}"/>
              </a:ext>
            </a:extLst>
          </p:cNvPr>
          <p:cNvSpPr txBox="1"/>
          <p:nvPr/>
        </p:nvSpPr>
        <p:spPr>
          <a:xfrm>
            <a:off x="5488533" y="4315943"/>
            <a:ext cx="6142776" cy="646331"/>
          </a:xfrm>
          <a:prstGeom prst="rect">
            <a:avLst/>
          </a:prstGeom>
          <a:noFill/>
        </p:spPr>
        <p:txBody>
          <a:bodyPr wrap="square">
            <a:spAutoFit/>
          </a:bodyPr>
          <a:lstStyle/>
          <a:p>
            <a:r>
              <a:rPr lang="en-GB" sz="1800" dirty="0"/>
              <a:t>If we increase the risk threshold this produces a smaller cohort with a higher cancer incidence.</a:t>
            </a:r>
            <a:endParaRPr lang="en-US" dirty="0"/>
          </a:p>
        </p:txBody>
      </p:sp>
    </p:spTree>
    <p:extLst>
      <p:ext uri="{BB962C8B-B14F-4D97-AF65-F5344CB8AC3E}">
        <p14:creationId xmlns:p14="http://schemas.microsoft.com/office/powerpoint/2010/main" val="4023240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7938253-7EE3-4FB0-08D4-03A96B8ED1A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214834" y="1571096"/>
            <a:ext cx="8955120" cy="3715808"/>
          </a:xfrm>
          <a:prstGeom prst="rect">
            <a:avLst/>
          </a:prstGeom>
        </p:spPr>
      </p:pic>
      <p:sp>
        <p:nvSpPr>
          <p:cNvPr id="2" name="TextBox 1">
            <a:extLst>
              <a:ext uri="{FF2B5EF4-FFF2-40B4-BE49-F238E27FC236}">
                <a16:creationId xmlns:a16="http://schemas.microsoft.com/office/drawing/2014/main" id="{51E98B64-E67B-498D-CD62-F1EBC4489A31}"/>
              </a:ext>
            </a:extLst>
          </p:cNvPr>
          <p:cNvSpPr txBox="1"/>
          <p:nvPr/>
        </p:nvSpPr>
        <p:spPr>
          <a:xfrm>
            <a:off x="549906" y="5499761"/>
            <a:ext cx="11168341" cy="646331"/>
          </a:xfrm>
          <a:prstGeom prst="rect">
            <a:avLst/>
          </a:prstGeom>
          <a:noFill/>
        </p:spPr>
        <p:txBody>
          <a:bodyPr wrap="square" rtlCol="0">
            <a:spAutoFit/>
          </a:bodyPr>
          <a:lstStyle/>
          <a:p>
            <a:r>
              <a:rPr lang="en-GB" dirty="0"/>
              <a:t>A number of these characteristics are relevant to Bladder cancer as verified with NICE guidelines as well as clinicians.</a:t>
            </a:r>
          </a:p>
        </p:txBody>
      </p:sp>
      <p:sp>
        <p:nvSpPr>
          <p:cNvPr id="3" name="Title 3">
            <a:extLst>
              <a:ext uri="{FF2B5EF4-FFF2-40B4-BE49-F238E27FC236}">
                <a16:creationId xmlns:a16="http://schemas.microsoft.com/office/drawing/2014/main" id="{FEA4B9CE-EBFD-ED26-3B38-C3F85487C771}"/>
              </a:ext>
            </a:extLst>
          </p:cNvPr>
          <p:cNvSpPr txBox="1">
            <a:spLocks/>
          </p:cNvSpPr>
          <p:nvPr/>
        </p:nvSpPr>
        <p:spPr>
          <a:xfrm>
            <a:off x="432000" y="432000"/>
            <a:ext cx="11404154" cy="865186"/>
          </a:xfrm>
          <a:prstGeom prst="rect">
            <a:avLst/>
          </a:prstGeom>
        </p:spPr>
        <p:txBody>
          <a:bodyPr vert="horz" lIns="0" tIns="0" rIns="0" bIns="0" rtlCol="0" anchor="ctr">
            <a:normAutofit fontScale="925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Feature Importance Extracted out of high-risk Cohort</a:t>
            </a:r>
          </a:p>
        </p:txBody>
      </p:sp>
    </p:spTree>
    <p:extLst>
      <p:ext uri="{BB962C8B-B14F-4D97-AF65-F5344CB8AC3E}">
        <p14:creationId xmlns:p14="http://schemas.microsoft.com/office/powerpoint/2010/main" val="1888397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C3A332F-8B80-AB59-A25F-21DDE73DE6F6}"/>
              </a:ext>
            </a:extLst>
          </p:cNvPr>
          <p:cNvSpPr>
            <a:spLocks noGrp="1"/>
          </p:cNvSpPr>
          <p:nvPr>
            <p:ph type="title"/>
          </p:nvPr>
        </p:nvSpPr>
        <p:spPr/>
        <p:txBody>
          <a:bodyPr>
            <a:normAutofit fontScale="90000"/>
          </a:bodyPr>
          <a:lstStyle/>
          <a:p>
            <a:r>
              <a:rPr lang="en-GB" dirty="0"/>
              <a:t>Example case finding using informative features to identify higher risk groups</a:t>
            </a:r>
          </a:p>
        </p:txBody>
      </p:sp>
      <p:sp>
        <p:nvSpPr>
          <p:cNvPr id="9" name="Rectangle 8">
            <a:extLst>
              <a:ext uri="{FF2B5EF4-FFF2-40B4-BE49-F238E27FC236}">
                <a16:creationId xmlns:a16="http://schemas.microsoft.com/office/drawing/2014/main" id="{D6526EE5-7D21-8F21-5939-5A8714C5BD6D}"/>
              </a:ext>
            </a:extLst>
          </p:cNvPr>
          <p:cNvSpPr/>
          <p:nvPr/>
        </p:nvSpPr>
        <p:spPr>
          <a:xfrm>
            <a:off x="293615" y="3231658"/>
            <a:ext cx="1896769" cy="16423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b="1"/>
              <a:t>Whole population </a:t>
            </a:r>
          </a:p>
          <a:p>
            <a:pPr algn="ctr"/>
            <a:endParaRPr lang="en-GB" sz="1200"/>
          </a:p>
          <a:p>
            <a:pPr algn="ctr"/>
            <a:endParaRPr lang="en-GB" sz="1200"/>
          </a:p>
          <a:p>
            <a:pPr algn="ctr"/>
            <a:r>
              <a:rPr lang="en-GB" sz="1200"/>
              <a:t>24 cases per 100,000</a:t>
            </a:r>
          </a:p>
          <a:p>
            <a:pPr algn="ctr"/>
            <a:endParaRPr lang="en-GB" sz="1200" b="1"/>
          </a:p>
          <a:p>
            <a:pPr algn="ctr"/>
            <a:endParaRPr lang="en-GB" sz="1200" b="1"/>
          </a:p>
        </p:txBody>
      </p:sp>
      <p:sp>
        <p:nvSpPr>
          <p:cNvPr id="10" name="Rectangle 9">
            <a:extLst>
              <a:ext uri="{FF2B5EF4-FFF2-40B4-BE49-F238E27FC236}">
                <a16:creationId xmlns:a16="http://schemas.microsoft.com/office/drawing/2014/main" id="{AC6D0540-C1C7-0790-CE4A-AC211185A85F}"/>
              </a:ext>
            </a:extLst>
          </p:cNvPr>
          <p:cNvSpPr/>
          <p:nvPr/>
        </p:nvSpPr>
        <p:spPr>
          <a:xfrm>
            <a:off x="2482555" y="3231658"/>
            <a:ext cx="1748008" cy="16423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b="1"/>
              <a:t>Devon ICB</a:t>
            </a:r>
          </a:p>
          <a:p>
            <a:pPr algn="ctr"/>
            <a:endParaRPr lang="en-GB" sz="1200"/>
          </a:p>
          <a:p>
            <a:pPr algn="ctr"/>
            <a:endParaRPr lang="en-GB" sz="1200"/>
          </a:p>
          <a:p>
            <a:pPr algn="ctr"/>
            <a:r>
              <a:rPr lang="en-GB" sz="1200"/>
              <a:t>35 cases per 100,000</a:t>
            </a:r>
            <a:endParaRPr lang="en-GB" sz="1200" b="1">
              <a:solidFill>
                <a:srgbClr val="FF0000"/>
              </a:solidFill>
            </a:endParaRPr>
          </a:p>
          <a:p>
            <a:pPr algn="ctr"/>
            <a:endParaRPr lang="en-GB" sz="1200" b="1">
              <a:solidFill>
                <a:srgbClr val="FF0000"/>
              </a:solidFill>
            </a:endParaRPr>
          </a:p>
          <a:p>
            <a:pPr algn="ctr"/>
            <a:r>
              <a:rPr lang="en-GB" sz="1200" b="1">
                <a:solidFill>
                  <a:srgbClr val="FF0000"/>
                </a:solidFill>
              </a:rPr>
              <a:t>1.5x </a:t>
            </a:r>
            <a:r>
              <a:rPr lang="en-GB" sz="1200" b="1"/>
              <a:t>higher incidence</a:t>
            </a:r>
          </a:p>
        </p:txBody>
      </p:sp>
      <p:sp>
        <p:nvSpPr>
          <p:cNvPr id="11" name="Rectangle 10">
            <a:extLst>
              <a:ext uri="{FF2B5EF4-FFF2-40B4-BE49-F238E27FC236}">
                <a16:creationId xmlns:a16="http://schemas.microsoft.com/office/drawing/2014/main" id="{91863AAE-767C-30CC-5932-89859E4B430E}"/>
              </a:ext>
            </a:extLst>
          </p:cNvPr>
          <p:cNvSpPr/>
          <p:nvPr/>
        </p:nvSpPr>
        <p:spPr>
          <a:xfrm>
            <a:off x="4476153" y="3231658"/>
            <a:ext cx="1799167" cy="16423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b="1"/>
              <a:t>Male</a:t>
            </a:r>
          </a:p>
          <a:p>
            <a:pPr algn="ctr"/>
            <a:endParaRPr lang="en-GB" sz="1200"/>
          </a:p>
          <a:p>
            <a:pPr algn="ctr"/>
            <a:endParaRPr lang="en-GB" sz="1200"/>
          </a:p>
          <a:p>
            <a:pPr algn="ctr"/>
            <a:r>
              <a:rPr lang="en-GB" sz="1200"/>
              <a:t>49 cases per 100,000</a:t>
            </a:r>
          </a:p>
          <a:p>
            <a:pPr algn="ctr"/>
            <a:endParaRPr lang="en-GB" sz="1200" b="1">
              <a:solidFill>
                <a:srgbClr val="FF0000"/>
              </a:solidFill>
            </a:endParaRPr>
          </a:p>
          <a:p>
            <a:pPr algn="ctr"/>
            <a:r>
              <a:rPr lang="en-GB" sz="1200" b="1">
                <a:solidFill>
                  <a:srgbClr val="FF0000"/>
                </a:solidFill>
              </a:rPr>
              <a:t>2x </a:t>
            </a:r>
            <a:r>
              <a:rPr lang="en-GB" sz="1200" b="1"/>
              <a:t>higher incidence</a:t>
            </a:r>
          </a:p>
        </p:txBody>
      </p:sp>
      <p:sp>
        <p:nvSpPr>
          <p:cNvPr id="12" name="Rectangle 11">
            <a:extLst>
              <a:ext uri="{FF2B5EF4-FFF2-40B4-BE49-F238E27FC236}">
                <a16:creationId xmlns:a16="http://schemas.microsoft.com/office/drawing/2014/main" id="{D62F8263-93DE-A1A4-E859-EB0652B37142}"/>
              </a:ext>
            </a:extLst>
          </p:cNvPr>
          <p:cNvSpPr/>
          <p:nvPr/>
        </p:nvSpPr>
        <p:spPr>
          <a:xfrm>
            <a:off x="6567050" y="3231659"/>
            <a:ext cx="2571546" cy="164234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600" b="1"/>
              <a:t>111 call with cancer symptom</a:t>
            </a:r>
          </a:p>
          <a:p>
            <a:pPr algn="ctr"/>
            <a:endParaRPr lang="en-GB" sz="1200"/>
          </a:p>
          <a:p>
            <a:pPr algn="ctr"/>
            <a:r>
              <a:rPr lang="en-GB" sz="1200"/>
              <a:t>172 cases per 100,000</a:t>
            </a:r>
            <a:endParaRPr lang="en-GB" sz="1200" b="1">
              <a:solidFill>
                <a:srgbClr val="FF0000"/>
              </a:solidFill>
            </a:endParaRPr>
          </a:p>
          <a:p>
            <a:pPr algn="ctr"/>
            <a:endParaRPr lang="en-GB" sz="1200" b="1">
              <a:solidFill>
                <a:srgbClr val="FF0000"/>
              </a:solidFill>
            </a:endParaRPr>
          </a:p>
          <a:p>
            <a:pPr algn="ctr"/>
            <a:r>
              <a:rPr lang="en-GB" sz="1200" b="1">
                <a:solidFill>
                  <a:srgbClr val="FF0000"/>
                </a:solidFill>
              </a:rPr>
              <a:t>7x </a:t>
            </a:r>
            <a:r>
              <a:rPr lang="en-GB" sz="1200" b="1"/>
              <a:t>higher incidence</a:t>
            </a:r>
          </a:p>
        </p:txBody>
      </p:sp>
      <p:sp>
        <p:nvSpPr>
          <p:cNvPr id="13" name="Rectangle 12">
            <a:extLst>
              <a:ext uri="{FF2B5EF4-FFF2-40B4-BE49-F238E27FC236}">
                <a16:creationId xmlns:a16="http://schemas.microsoft.com/office/drawing/2014/main" id="{DC8BFA76-954F-1E1B-947D-EFA8B1743238}"/>
              </a:ext>
            </a:extLst>
          </p:cNvPr>
          <p:cNvSpPr/>
          <p:nvPr/>
        </p:nvSpPr>
        <p:spPr>
          <a:xfrm>
            <a:off x="9492617" y="3231658"/>
            <a:ext cx="2571546" cy="164234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GB" sz="1400" b="1"/>
              <a:t>Previous diagnosis of diseases of urinary system</a:t>
            </a:r>
          </a:p>
          <a:p>
            <a:pPr algn="ctr"/>
            <a:endParaRPr lang="en-GB" sz="1200"/>
          </a:p>
          <a:p>
            <a:pPr algn="ctr"/>
            <a:r>
              <a:rPr lang="en-GB" sz="1200"/>
              <a:t>420 cases per 100,000</a:t>
            </a:r>
            <a:endParaRPr lang="en-GB" sz="1200" b="1"/>
          </a:p>
          <a:p>
            <a:pPr algn="ctr"/>
            <a:endParaRPr lang="en-GB" sz="1200" b="1">
              <a:solidFill>
                <a:srgbClr val="FF0000"/>
              </a:solidFill>
            </a:endParaRPr>
          </a:p>
          <a:p>
            <a:pPr algn="ctr"/>
            <a:r>
              <a:rPr lang="en-GB" sz="1200" b="1">
                <a:solidFill>
                  <a:srgbClr val="FF0000"/>
                </a:solidFill>
              </a:rPr>
              <a:t>18x </a:t>
            </a:r>
            <a:r>
              <a:rPr lang="en-GB" sz="1200" b="1"/>
              <a:t>higher incidence</a:t>
            </a:r>
          </a:p>
        </p:txBody>
      </p:sp>
      <p:pic>
        <p:nvPicPr>
          <p:cNvPr id="17" name="Graphic 16">
            <a:extLst>
              <a:ext uri="{FF2B5EF4-FFF2-40B4-BE49-F238E27FC236}">
                <a16:creationId xmlns:a16="http://schemas.microsoft.com/office/drawing/2014/main" id="{043832A3-E0B4-651E-045C-E54AF8FE403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22257"/>
          <a:stretch/>
        </p:blipFill>
        <p:spPr>
          <a:xfrm>
            <a:off x="2807737" y="1951239"/>
            <a:ext cx="1143000" cy="1110755"/>
          </a:xfrm>
          <a:prstGeom prst="rect">
            <a:avLst/>
          </a:prstGeom>
        </p:spPr>
      </p:pic>
      <p:pic>
        <p:nvPicPr>
          <p:cNvPr id="15" name="Graphic 14">
            <a:extLst>
              <a:ext uri="{FF2B5EF4-FFF2-40B4-BE49-F238E27FC236}">
                <a16:creationId xmlns:a16="http://schemas.microsoft.com/office/drawing/2014/main" id="{D6974C3E-9B82-8850-AB9D-EA5AC36C715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8695"/>
          <a:stretch/>
        </p:blipFill>
        <p:spPr>
          <a:xfrm>
            <a:off x="677026" y="1779252"/>
            <a:ext cx="1000798" cy="1282742"/>
          </a:xfrm>
          <a:prstGeom prst="rect">
            <a:avLst/>
          </a:prstGeom>
        </p:spPr>
      </p:pic>
      <p:pic>
        <p:nvPicPr>
          <p:cNvPr id="19" name="Graphic 18">
            <a:extLst>
              <a:ext uri="{FF2B5EF4-FFF2-40B4-BE49-F238E27FC236}">
                <a16:creationId xmlns:a16="http://schemas.microsoft.com/office/drawing/2014/main" id="{8797CD19-6767-0E51-B6E6-4AB8A76EA454}"/>
              </a:ext>
            </a:extLst>
          </p:cNvPr>
          <p:cNvPicPr>
            <a:picLocks noChangeAspect="1"/>
          </p:cNvPicPr>
          <p:nvPr/>
        </p:nvPicPr>
        <p:blipFill rotWithShape="1">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14153" t="10334" r="10985" b="27332"/>
          <a:stretch/>
        </p:blipFill>
        <p:spPr>
          <a:xfrm>
            <a:off x="5041881" y="2135536"/>
            <a:ext cx="713065" cy="742160"/>
          </a:xfrm>
          <a:prstGeom prst="rect">
            <a:avLst/>
          </a:prstGeom>
        </p:spPr>
      </p:pic>
      <p:pic>
        <p:nvPicPr>
          <p:cNvPr id="20" name="Graphic 19">
            <a:extLst>
              <a:ext uri="{FF2B5EF4-FFF2-40B4-BE49-F238E27FC236}">
                <a16:creationId xmlns:a16="http://schemas.microsoft.com/office/drawing/2014/main" id="{0FA7C244-FD06-99A0-2625-9B8B41EE62EC}"/>
              </a:ext>
            </a:extLst>
          </p:cNvPr>
          <p:cNvPicPr>
            <a:picLocks noChangeAspect="1"/>
          </p:cNvPicPr>
          <p:nvPr/>
        </p:nvPicPr>
        <p:blipFill rotWithShape="1">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b="16279"/>
          <a:stretch/>
        </p:blipFill>
        <p:spPr>
          <a:xfrm>
            <a:off x="7525786" y="2135536"/>
            <a:ext cx="713066" cy="746230"/>
          </a:xfrm>
          <a:prstGeom prst="rect">
            <a:avLst/>
          </a:prstGeom>
        </p:spPr>
      </p:pic>
      <p:pic>
        <p:nvPicPr>
          <p:cNvPr id="21" name="Graphic 20">
            <a:extLst>
              <a:ext uri="{FF2B5EF4-FFF2-40B4-BE49-F238E27FC236}">
                <a16:creationId xmlns:a16="http://schemas.microsoft.com/office/drawing/2014/main" id="{7D9AA4E0-96CF-09F2-8F4B-D0173E08F001}"/>
              </a:ext>
            </a:extLst>
          </p:cNvPr>
          <p:cNvPicPr>
            <a:picLocks noChangeAspect="1"/>
          </p:cNvPicPr>
          <p:nvPr/>
        </p:nvPicPr>
        <p:blipFill rotWithShape="1">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6236"/>
          <a:stretch/>
        </p:blipFill>
        <p:spPr>
          <a:xfrm>
            <a:off x="10324680" y="1930890"/>
            <a:ext cx="952777" cy="979466"/>
          </a:xfrm>
          <a:prstGeom prst="rect">
            <a:avLst/>
          </a:prstGeom>
        </p:spPr>
      </p:pic>
      <p:sp>
        <p:nvSpPr>
          <p:cNvPr id="22" name="Arrow: Down 21">
            <a:extLst>
              <a:ext uri="{FF2B5EF4-FFF2-40B4-BE49-F238E27FC236}">
                <a16:creationId xmlns:a16="http://schemas.microsoft.com/office/drawing/2014/main" id="{23C2A16B-5E18-6877-579C-9C2FC8630419}"/>
              </a:ext>
            </a:extLst>
          </p:cNvPr>
          <p:cNvSpPr/>
          <p:nvPr/>
        </p:nvSpPr>
        <p:spPr>
          <a:xfrm rot="16200000">
            <a:off x="2178931" y="4492251"/>
            <a:ext cx="376928" cy="7953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97506D88-1010-6E22-964B-82919098D6D0}"/>
              </a:ext>
            </a:extLst>
          </p:cNvPr>
          <p:cNvSpPr txBox="1"/>
          <p:nvPr/>
        </p:nvSpPr>
        <p:spPr>
          <a:xfrm>
            <a:off x="1922866" y="5078414"/>
            <a:ext cx="1050824" cy="523220"/>
          </a:xfrm>
          <a:prstGeom prst="rect">
            <a:avLst/>
          </a:prstGeom>
          <a:noFill/>
        </p:spPr>
        <p:txBody>
          <a:bodyPr wrap="square" rtlCol="0">
            <a:spAutoFit/>
          </a:bodyPr>
          <a:lstStyle/>
          <a:p>
            <a:r>
              <a:rPr lang="en-GB" sz="1400" i="1"/>
              <a:t>Higher risk region</a:t>
            </a:r>
          </a:p>
        </p:txBody>
      </p:sp>
      <p:sp>
        <p:nvSpPr>
          <p:cNvPr id="27" name="Arrow: Down 26">
            <a:extLst>
              <a:ext uri="{FF2B5EF4-FFF2-40B4-BE49-F238E27FC236}">
                <a16:creationId xmlns:a16="http://schemas.microsoft.com/office/drawing/2014/main" id="{F90BE592-91F0-069C-6C2B-35070831C01A}"/>
              </a:ext>
            </a:extLst>
          </p:cNvPr>
          <p:cNvSpPr/>
          <p:nvPr/>
        </p:nvSpPr>
        <p:spPr>
          <a:xfrm rot="16200000">
            <a:off x="4219110" y="4492250"/>
            <a:ext cx="376928" cy="7953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FD0B7884-DEE5-81DC-A017-B662990B185A}"/>
              </a:ext>
            </a:extLst>
          </p:cNvPr>
          <p:cNvSpPr/>
          <p:nvPr/>
        </p:nvSpPr>
        <p:spPr>
          <a:xfrm rot="16200000">
            <a:off x="6285245" y="4472744"/>
            <a:ext cx="376928" cy="7953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Down 28">
            <a:extLst>
              <a:ext uri="{FF2B5EF4-FFF2-40B4-BE49-F238E27FC236}">
                <a16:creationId xmlns:a16="http://schemas.microsoft.com/office/drawing/2014/main" id="{06E9B598-7815-850F-22C2-7456B65FCDC9}"/>
              </a:ext>
            </a:extLst>
          </p:cNvPr>
          <p:cNvSpPr/>
          <p:nvPr/>
        </p:nvSpPr>
        <p:spPr>
          <a:xfrm rot="16200000">
            <a:off x="9123282" y="4463719"/>
            <a:ext cx="376928" cy="7953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FF81B6AF-5585-055B-73BF-0DB3F164CE7B}"/>
              </a:ext>
            </a:extLst>
          </p:cNvPr>
          <p:cNvSpPr txBox="1"/>
          <p:nvPr/>
        </p:nvSpPr>
        <p:spPr>
          <a:xfrm>
            <a:off x="3829182" y="5078414"/>
            <a:ext cx="1389990" cy="523220"/>
          </a:xfrm>
          <a:prstGeom prst="rect">
            <a:avLst/>
          </a:prstGeom>
          <a:noFill/>
        </p:spPr>
        <p:txBody>
          <a:bodyPr wrap="square" rtlCol="0">
            <a:spAutoFit/>
          </a:bodyPr>
          <a:lstStyle/>
          <a:p>
            <a:r>
              <a:rPr lang="en-GB" sz="1400" i="1"/>
              <a:t>Higher risk demographic</a:t>
            </a:r>
          </a:p>
        </p:txBody>
      </p:sp>
      <p:sp>
        <p:nvSpPr>
          <p:cNvPr id="31" name="TextBox 30">
            <a:extLst>
              <a:ext uri="{FF2B5EF4-FFF2-40B4-BE49-F238E27FC236}">
                <a16:creationId xmlns:a16="http://schemas.microsoft.com/office/drawing/2014/main" id="{16DCD031-F138-5447-473D-A4A37BAB10CE}"/>
              </a:ext>
            </a:extLst>
          </p:cNvPr>
          <p:cNvSpPr txBox="1"/>
          <p:nvPr/>
        </p:nvSpPr>
        <p:spPr>
          <a:xfrm>
            <a:off x="5872055" y="5078414"/>
            <a:ext cx="1389990" cy="307777"/>
          </a:xfrm>
          <a:prstGeom prst="rect">
            <a:avLst/>
          </a:prstGeom>
          <a:noFill/>
        </p:spPr>
        <p:txBody>
          <a:bodyPr wrap="square" rtlCol="0">
            <a:spAutoFit/>
          </a:bodyPr>
          <a:lstStyle/>
          <a:p>
            <a:r>
              <a:rPr lang="en-GB" sz="1400" i="1"/>
              <a:t>Risk symptom</a:t>
            </a:r>
          </a:p>
        </p:txBody>
      </p:sp>
      <p:sp>
        <p:nvSpPr>
          <p:cNvPr id="32" name="TextBox 31">
            <a:extLst>
              <a:ext uri="{FF2B5EF4-FFF2-40B4-BE49-F238E27FC236}">
                <a16:creationId xmlns:a16="http://schemas.microsoft.com/office/drawing/2014/main" id="{64E6EAD8-2367-CC1C-71C6-2B79CDF13D2A}"/>
              </a:ext>
            </a:extLst>
          </p:cNvPr>
          <p:cNvSpPr txBox="1"/>
          <p:nvPr/>
        </p:nvSpPr>
        <p:spPr>
          <a:xfrm>
            <a:off x="8755778" y="5058908"/>
            <a:ext cx="1218641" cy="307777"/>
          </a:xfrm>
          <a:prstGeom prst="rect">
            <a:avLst/>
          </a:prstGeom>
          <a:noFill/>
        </p:spPr>
        <p:txBody>
          <a:bodyPr wrap="square" rtlCol="0">
            <a:spAutoFit/>
          </a:bodyPr>
          <a:lstStyle/>
          <a:p>
            <a:r>
              <a:rPr lang="en-GB" sz="1400" i="1"/>
              <a:t>Comorbidity</a:t>
            </a:r>
          </a:p>
        </p:txBody>
      </p:sp>
      <p:sp>
        <p:nvSpPr>
          <p:cNvPr id="33" name="TextBox 32">
            <a:extLst>
              <a:ext uri="{FF2B5EF4-FFF2-40B4-BE49-F238E27FC236}">
                <a16:creationId xmlns:a16="http://schemas.microsoft.com/office/drawing/2014/main" id="{957F71E5-FD82-6EC4-138D-B084CF13D849}"/>
              </a:ext>
            </a:extLst>
          </p:cNvPr>
          <p:cNvSpPr txBox="1"/>
          <p:nvPr/>
        </p:nvSpPr>
        <p:spPr>
          <a:xfrm>
            <a:off x="432000" y="5980984"/>
            <a:ext cx="3716356" cy="246221"/>
          </a:xfrm>
          <a:prstGeom prst="rect">
            <a:avLst/>
          </a:prstGeom>
          <a:noFill/>
          <a:ln>
            <a:solidFill>
              <a:schemeClr val="accent1"/>
            </a:solidFill>
          </a:ln>
        </p:spPr>
        <p:txBody>
          <a:bodyPr wrap="square" rtlCol="0">
            <a:spAutoFit/>
          </a:bodyPr>
          <a:lstStyle/>
          <a:p>
            <a:r>
              <a:rPr lang="en-GB" sz="1000" i="1"/>
              <a:t>* </a:t>
            </a:r>
            <a:r>
              <a:rPr lang="en-GB" sz="1000"/>
              <a:t>In each step, all previous filters are included and added upon</a:t>
            </a:r>
          </a:p>
        </p:txBody>
      </p:sp>
    </p:spTree>
    <p:extLst>
      <p:ext uri="{BB962C8B-B14F-4D97-AF65-F5344CB8AC3E}">
        <p14:creationId xmlns:p14="http://schemas.microsoft.com/office/powerpoint/2010/main" val="219090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B02C1A-60DF-98EC-2351-09922CC16BA7}"/>
              </a:ext>
            </a:extLst>
          </p:cNvPr>
          <p:cNvSpPr>
            <a:spLocks noGrp="1"/>
          </p:cNvSpPr>
          <p:nvPr>
            <p:ph type="title"/>
          </p:nvPr>
        </p:nvSpPr>
        <p:spPr>
          <a:xfrm>
            <a:off x="546003" y="246178"/>
            <a:ext cx="11404154" cy="865186"/>
          </a:xfrm>
        </p:spPr>
        <p:txBody>
          <a:bodyPr vert="horz" lIns="0" tIns="0" rIns="0" bIns="0" rtlCol="0" anchor="ctr">
            <a:normAutofit/>
          </a:bodyPr>
          <a:lstStyle/>
          <a:p>
            <a:r>
              <a:rPr lang="en-GB"/>
              <a:t>Situation and Complication</a:t>
            </a:r>
          </a:p>
        </p:txBody>
      </p:sp>
      <p:sp>
        <p:nvSpPr>
          <p:cNvPr id="13" name="Google Shape;318;p12">
            <a:extLst>
              <a:ext uri="{FF2B5EF4-FFF2-40B4-BE49-F238E27FC236}">
                <a16:creationId xmlns:a16="http://schemas.microsoft.com/office/drawing/2014/main" id="{D79060F3-90F3-D456-F2AF-8AB37B75177B}"/>
              </a:ext>
            </a:extLst>
          </p:cNvPr>
          <p:cNvSpPr/>
          <p:nvPr/>
        </p:nvSpPr>
        <p:spPr>
          <a:xfrm>
            <a:off x="546024" y="1206217"/>
            <a:ext cx="1614568" cy="1810756"/>
          </a:xfrm>
          <a:prstGeom prst="rect">
            <a:avLst/>
          </a:prstGeom>
          <a:solidFill>
            <a:srgbClr val="005EB8"/>
          </a:solidFill>
          <a:ln>
            <a:noFill/>
          </a:ln>
        </p:spPr>
        <p:txBody>
          <a:bodyPr spcFirstLastPara="1" wrap="square" lIns="0" tIns="0" rIns="0" bIns="0" anchor="ctr" anchorCtr="0">
            <a:noAutofit/>
          </a:bodyPr>
          <a:lstStyle/>
          <a:p>
            <a:pPr algn="ctr" defTabSz="1219170">
              <a:buClr>
                <a:srgbClr val="000000"/>
              </a:buClr>
              <a:buSzPts val="1400"/>
            </a:pPr>
            <a:r>
              <a:rPr lang="en-GB" sz="1600" b="1" kern="0">
                <a:solidFill>
                  <a:srgbClr val="FFFFFF"/>
                </a:solidFill>
                <a:ea typeface="Arial"/>
                <a:cs typeface="Arial"/>
                <a:sym typeface="Arial"/>
              </a:rPr>
              <a:t>Situation</a:t>
            </a:r>
            <a:endParaRPr sz="1600" b="1" kern="0">
              <a:solidFill>
                <a:srgbClr val="FFFFFF"/>
              </a:solidFill>
              <a:ea typeface="Arial"/>
              <a:cs typeface="Arial"/>
              <a:sym typeface="Arial"/>
            </a:endParaRPr>
          </a:p>
        </p:txBody>
      </p:sp>
      <p:sp>
        <p:nvSpPr>
          <p:cNvPr id="14" name="Google Shape;319;p12">
            <a:extLst>
              <a:ext uri="{FF2B5EF4-FFF2-40B4-BE49-F238E27FC236}">
                <a16:creationId xmlns:a16="http://schemas.microsoft.com/office/drawing/2014/main" id="{A3C3C29C-732D-2FA7-5D15-317A9521FC1F}"/>
              </a:ext>
            </a:extLst>
          </p:cNvPr>
          <p:cNvSpPr/>
          <p:nvPr/>
        </p:nvSpPr>
        <p:spPr>
          <a:xfrm>
            <a:off x="546003" y="3111826"/>
            <a:ext cx="1614568" cy="1280225"/>
          </a:xfrm>
          <a:prstGeom prst="rect">
            <a:avLst/>
          </a:prstGeom>
          <a:solidFill>
            <a:srgbClr val="005EB8"/>
          </a:solidFill>
          <a:ln>
            <a:noFill/>
          </a:ln>
        </p:spPr>
        <p:txBody>
          <a:bodyPr spcFirstLastPara="1" wrap="square" lIns="0" tIns="0" rIns="0" bIns="0" anchor="ctr" anchorCtr="0">
            <a:noAutofit/>
          </a:bodyPr>
          <a:lstStyle/>
          <a:p>
            <a:pPr algn="ctr" defTabSz="1219170">
              <a:buClr>
                <a:srgbClr val="000000"/>
              </a:buClr>
              <a:buSzPts val="1400"/>
            </a:pPr>
            <a:r>
              <a:rPr lang="en-GB" sz="1600" b="1" kern="0">
                <a:solidFill>
                  <a:srgbClr val="FFFFFF"/>
                </a:solidFill>
                <a:ea typeface="Arial"/>
                <a:cs typeface="Arial"/>
                <a:sym typeface="Arial"/>
              </a:rPr>
              <a:t>Complication</a:t>
            </a:r>
            <a:endParaRPr sz="1600" b="1" kern="0">
              <a:solidFill>
                <a:srgbClr val="FFFFFF"/>
              </a:solidFill>
              <a:ea typeface="Arial"/>
              <a:cs typeface="Arial"/>
              <a:sym typeface="Arial"/>
            </a:endParaRPr>
          </a:p>
        </p:txBody>
      </p:sp>
      <p:sp>
        <p:nvSpPr>
          <p:cNvPr id="16" name="Google Shape;321;p12">
            <a:extLst>
              <a:ext uri="{FF2B5EF4-FFF2-40B4-BE49-F238E27FC236}">
                <a16:creationId xmlns:a16="http://schemas.microsoft.com/office/drawing/2014/main" id="{6606005F-2F16-4659-4CD0-10DE5900F106}"/>
              </a:ext>
            </a:extLst>
          </p:cNvPr>
          <p:cNvSpPr/>
          <p:nvPr/>
        </p:nvSpPr>
        <p:spPr>
          <a:xfrm>
            <a:off x="2365590" y="1206217"/>
            <a:ext cx="9218820" cy="1810757"/>
          </a:xfrm>
          <a:prstGeom prst="rect">
            <a:avLst/>
          </a:prstGeom>
          <a:solidFill>
            <a:srgbClr val="FFFFFF"/>
          </a:solidFill>
          <a:ln>
            <a:noFill/>
          </a:ln>
        </p:spPr>
        <p:txBody>
          <a:bodyPr spcFirstLastPara="1" wrap="square" lIns="0" tIns="0" rIns="0" bIns="0" anchor="ctr" anchorCtr="0">
            <a:noAutofit/>
          </a:bodyPr>
          <a:lstStyle/>
          <a:p>
            <a:pPr defTabSz="1219170">
              <a:spcBef>
                <a:spcPts val="400"/>
              </a:spcBef>
              <a:spcAft>
                <a:spcPts val="400"/>
              </a:spcAft>
              <a:buClr>
                <a:srgbClr val="000000"/>
              </a:buClr>
              <a:buSzPts val="1000"/>
            </a:pPr>
            <a:r>
              <a:rPr lang="en-GB" sz="1200" kern="0">
                <a:solidFill>
                  <a:srgbClr val="000000"/>
                </a:solidFill>
                <a:cs typeface="Arial"/>
                <a:sym typeface="Arial"/>
              </a:rPr>
              <a:t>Late diagnosis of cancer is often associated with fewer treatment options, poorer outcomes for patients and increased mortality. </a:t>
            </a:r>
          </a:p>
          <a:p>
            <a:pPr defTabSz="1219170">
              <a:spcBef>
                <a:spcPts val="400"/>
              </a:spcBef>
              <a:spcAft>
                <a:spcPts val="400"/>
              </a:spcAft>
              <a:buClr>
                <a:srgbClr val="000000"/>
              </a:buClr>
              <a:buSzPts val="1000"/>
            </a:pPr>
            <a:r>
              <a:rPr lang="en-GB" sz="1200" kern="0">
                <a:solidFill>
                  <a:srgbClr val="000000"/>
                </a:solidFill>
                <a:cs typeface="Arial"/>
                <a:sym typeface="Arial"/>
              </a:rPr>
              <a:t>The NHS long term plan aims to increase the proportion of cancers diagnosed in early stages by 2028. </a:t>
            </a:r>
          </a:p>
          <a:p>
            <a:pPr defTabSz="1219170">
              <a:spcBef>
                <a:spcPts val="400"/>
              </a:spcBef>
              <a:spcAft>
                <a:spcPts val="400"/>
              </a:spcAft>
              <a:buClr>
                <a:srgbClr val="000000"/>
              </a:buClr>
              <a:buSzPts val="1000"/>
            </a:pPr>
            <a:r>
              <a:rPr lang="en-GB" sz="1200" kern="0">
                <a:solidFill>
                  <a:srgbClr val="000000"/>
                </a:solidFill>
                <a:cs typeface="Arial"/>
                <a:sym typeface="Arial"/>
              </a:rPr>
              <a:t>The disruption of services (e.g. screening) due to COVID-19 has made this goal even more challenging. </a:t>
            </a:r>
          </a:p>
          <a:p>
            <a:pPr defTabSz="1219170">
              <a:spcBef>
                <a:spcPts val="400"/>
              </a:spcBef>
              <a:spcAft>
                <a:spcPts val="400"/>
              </a:spcAft>
              <a:buClr>
                <a:srgbClr val="000000"/>
              </a:buClr>
              <a:buSzPts val="1000"/>
            </a:pPr>
            <a:r>
              <a:rPr lang="en-GB" sz="1200" kern="0">
                <a:solidFill>
                  <a:srgbClr val="000000"/>
                </a:solidFill>
                <a:cs typeface="Arial"/>
                <a:sym typeface="Arial"/>
              </a:rPr>
              <a:t>We are currently not able to identify all sub-populations at higher risk of a diagnosis for some cancer sites. These cancer sites often have non-specific symptoms and lower incidence, making interventions less viable.</a:t>
            </a:r>
          </a:p>
        </p:txBody>
      </p:sp>
      <p:sp>
        <p:nvSpPr>
          <p:cNvPr id="17" name="Google Shape;322;p12">
            <a:extLst>
              <a:ext uri="{FF2B5EF4-FFF2-40B4-BE49-F238E27FC236}">
                <a16:creationId xmlns:a16="http://schemas.microsoft.com/office/drawing/2014/main" id="{AE3D23E1-C37E-777C-16CF-68498ED1BB53}"/>
              </a:ext>
            </a:extLst>
          </p:cNvPr>
          <p:cNvSpPr/>
          <p:nvPr/>
        </p:nvSpPr>
        <p:spPr>
          <a:xfrm>
            <a:off x="2365591" y="3111831"/>
            <a:ext cx="9218799" cy="1280225"/>
          </a:xfrm>
          <a:prstGeom prst="rect">
            <a:avLst/>
          </a:prstGeom>
          <a:solidFill>
            <a:srgbClr val="FFFFFF"/>
          </a:solidFill>
          <a:ln>
            <a:noFill/>
          </a:ln>
        </p:spPr>
        <p:txBody>
          <a:bodyPr spcFirstLastPara="1" wrap="square" lIns="0" tIns="0" rIns="0" bIns="0" anchor="ctr" anchorCtr="0">
            <a:noAutofit/>
          </a:bodyPr>
          <a:lstStyle/>
          <a:p>
            <a:pPr marL="30533" defTabSz="1219170">
              <a:spcBef>
                <a:spcPts val="400"/>
              </a:spcBef>
              <a:spcAft>
                <a:spcPts val="400"/>
              </a:spcAft>
              <a:buClr>
                <a:srgbClr val="005EB8"/>
              </a:buClr>
              <a:buSzPts val="1000"/>
            </a:pPr>
            <a:r>
              <a:rPr lang="en-GB" sz="1200" b="1" kern="0">
                <a:solidFill>
                  <a:srgbClr val="000000"/>
                </a:solidFill>
                <a:cs typeface="Arial"/>
                <a:sym typeface="Arial"/>
              </a:rPr>
              <a:t>New machine learning methods are available </a:t>
            </a:r>
            <a:r>
              <a:rPr lang="en-GB" sz="1200" kern="0">
                <a:solidFill>
                  <a:srgbClr val="000000"/>
                </a:solidFill>
                <a:cs typeface="Arial"/>
                <a:sym typeface="Arial"/>
              </a:rPr>
              <a:t>to identifying patients at risk and have been used in other countries (e.g. USA). NHS England has more recently strengthened its capabilities in data science and machine learning, and so can apply these methods to the NHS context. </a:t>
            </a:r>
          </a:p>
          <a:p>
            <a:pPr marL="30533" defTabSz="1219170">
              <a:spcBef>
                <a:spcPts val="400"/>
              </a:spcBef>
              <a:spcAft>
                <a:spcPts val="400"/>
              </a:spcAft>
              <a:buClr>
                <a:srgbClr val="005EB8"/>
              </a:buClr>
              <a:buSzPts val="1000"/>
            </a:pPr>
            <a:r>
              <a:rPr lang="en-GB" sz="1200" b="1" kern="0">
                <a:solidFill>
                  <a:srgbClr val="000000"/>
                </a:solidFill>
                <a:ea typeface="Arial"/>
                <a:cs typeface="Arial"/>
                <a:sym typeface="Arial"/>
              </a:rPr>
              <a:t>More patient-level linked data is now available</a:t>
            </a:r>
            <a:r>
              <a:rPr lang="en-GB" sz="1200" kern="0">
                <a:solidFill>
                  <a:srgbClr val="000000"/>
                </a:solidFill>
                <a:ea typeface="Arial"/>
                <a:cs typeface="Arial"/>
                <a:sym typeface="Arial"/>
              </a:rPr>
              <a:t> on patients’ previous interactions with the healthcare system, particularly in general practice. </a:t>
            </a:r>
          </a:p>
        </p:txBody>
      </p:sp>
      <p:sp>
        <p:nvSpPr>
          <p:cNvPr id="19" name="Google Shape;195;p12">
            <a:extLst>
              <a:ext uri="{FF2B5EF4-FFF2-40B4-BE49-F238E27FC236}">
                <a16:creationId xmlns:a16="http://schemas.microsoft.com/office/drawing/2014/main" id="{BA15F591-EBAD-8D63-299E-20E607899CC6}"/>
              </a:ext>
            </a:extLst>
          </p:cNvPr>
          <p:cNvSpPr/>
          <p:nvPr/>
        </p:nvSpPr>
        <p:spPr>
          <a:xfrm>
            <a:off x="546024" y="5413248"/>
            <a:ext cx="1614567" cy="765979"/>
          </a:xfrm>
          <a:prstGeom prst="rect">
            <a:avLst/>
          </a:prstGeom>
          <a:solidFill>
            <a:srgbClr val="FFAB40"/>
          </a:solidFill>
          <a:ln w="19050">
            <a:solidFill>
              <a:srgbClr val="FFAB40">
                <a:lumMod val="75000"/>
              </a:srgbClr>
            </a:solidFill>
          </a:ln>
        </p:spPr>
        <p:txBody>
          <a:bodyPr spcFirstLastPara="1" wrap="square" lIns="120000" tIns="62400" rIns="120000" bIns="62400" anchor="ctr" anchorCtr="0">
            <a:noAutofit/>
          </a:bodyPr>
          <a:lstStyle/>
          <a:p>
            <a:pPr marL="0" marR="0" lvl="0" indent="0" algn="ctr" defTabSz="1219170" eaLnBrk="1" fontAlgn="auto" latinLnBrk="0" hangingPunct="1">
              <a:lnSpc>
                <a:spcPct val="100000"/>
              </a:lnSpc>
              <a:spcBef>
                <a:spcPts val="0"/>
              </a:spcBef>
              <a:spcAft>
                <a:spcPts val="0"/>
              </a:spcAft>
              <a:buClr>
                <a:srgbClr val="000000"/>
              </a:buClr>
              <a:buSzTx/>
              <a:buFontTx/>
              <a:buNone/>
              <a:tabLst/>
              <a:defRPr/>
            </a:pPr>
            <a:r>
              <a:rPr kumimoji="0" lang="en-GB" sz="1467" b="1" i="0" u="none" strike="noStrike" kern="0" cap="none" spc="0" normalizeH="0" baseline="0" noProof="0">
                <a:ln>
                  <a:noFill/>
                </a:ln>
                <a:solidFill>
                  <a:srgbClr val="000000"/>
                </a:solidFill>
                <a:effectLst/>
                <a:uLnTx/>
                <a:uFillTx/>
                <a:cs typeface="Arial"/>
                <a:sym typeface="Arial"/>
              </a:rPr>
              <a:t>Project Team</a:t>
            </a:r>
          </a:p>
        </p:txBody>
      </p:sp>
      <p:sp>
        <p:nvSpPr>
          <p:cNvPr id="20" name="Google Shape;195;p12">
            <a:extLst>
              <a:ext uri="{FF2B5EF4-FFF2-40B4-BE49-F238E27FC236}">
                <a16:creationId xmlns:a16="http://schemas.microsoft.com/office/drawing/2014/main" id="{D6B70C8C-0A1C-438E-B955-ABAC9B5DAB40}"/>
              </a:ext>
            </a:extLst>
          </p:cNvPr>
          <p:cNvSpPr/>
          <p:nvPr/>
        </p:nvSpPr>
        <p:spPr>
          <a:xfrm>
            <a:off x="2160593" y="5413248"/>
            <a:ext cx="9423797" cy="765982"/>
          </a:xfrm>
          <a:prstGeom prst="rect">
            <a:avLst/>
          </a:prstGeom>
          <a:noFill/>
          <a:ln w="19050">
            <a:solidFill>
              <a:srgbClr val="FFAB40">
                <a:lumMod val="75000"/>
              </a:srgbClr>
            </a:solidFill>
          </a:ln>
        </p:spPr>
        <p:txBody>
          <a:bodyPr spcFirstLastPara="1" wrap="square" lIns="120000" tIns="62400" rIns="120000" bIns="62400" anchor="ctr" anchorCtr="0">
            <a:noAutofit/>
          </a:bodyPr>
          <a:lstStyle/>
          <a:p>
            <a:pPr marL="0" marR="0" lvl="0" indent="0" defTabSz="1219170" eaLnBrk="1" fontAlgn="auto" latinLnBrk="0" hangingPunct="1">
              <a:lnSpc>
                <a:spcPct val="100000"/>
              </a:lnSpc>
              <a:spcBef>
                <a:spcPts val="0"/>
              </a:spcBef>
              <a:spcAft>
                <a:spcPts val="0"/>
              </a:spcAft>
              <a:buClr>
                <a:srgbClr val="000000"/>
              </a:buClr>
              <a:buSzTx/>
              <a:buFontTx/>
              <a:buNone/>
              <a:tabLst/>
              <a:defRPr/>
            </a:pPr>
            <a:r>
              <a:rPr kumimoji="0" lang="en-GB" sz="1200" b="1" i="1" u="none" strike="noStrike" kern="0" cap="none" spc="0" normalizeH="0" baseline="0" noProof="0" dirty="0">
                <a:ln>
                  <a:noFill/>
                </a:ln>
                <a:solidFill>
                  <a:srgbClr val="000000"/>
                </a:solidFill>
                <a:effectLst/>
                <a:uLnTx/>
                <a:uFillTx/>
                <a:cs typeface="Arial"/>
                <a:sym typeface="Arial"/>
              </a:rPr>
              <a:t>Data Science</a:t>
            </a:r>
            <a:r>
              <a:rPr kumimoji="0" lang="en-GB" sz="1200" b="0" i="0" u="none" strike="noStrike" kern="0" cap="none" spc="0" normalizeH="0" baseline="0" noProof="0" dirty="0">
                <a:ln>
                  <a:noFill/>
                </a:ln>
                <a:solidFill>
                  <a:srgbClr val="000000"/>
                </a:solidFill>
                <a:effectLst/>
                <a:uLnTx/>
                <a:uFillTx/>
                <a:cs typeface="Arial"/>
                <a:sym typeface="Arial"/>
              </a:rPr>
              <a:t>: Divya Balasubramanian, Hadi Modarres, Scarlett Kynoch, Rupert Chaplin, </a:t>
            </a:r>
            <a:r>
              <a:rPr kumimoji="0" lang="en-GB" sz="1200" b="0" i="0" u="none" strike="noStrike" kern="0" cap="none" spc="0" normalizeH="0" baseline="0" noProof="0" dirty="0" err="1">
                <a:ln>
                  <a:noFill/>
                </a:ln>
                <a:solidFill>
                  <a:srgbClr val="000000"/>
                </a:solidFill>
                <a:effectLst/>
                <a:uLnTx/>
                <a:uFillTx/>
                <a:cs typeface="Arial"/>
                <a:sym typeface="Arial"/>
              </a:rPr>
              <a:t>Achut</a:t>
            </a:r>
            <a:r>
              <a:rPr kumimoji="0" lang="en-GB" sz="1200" b="0" i="0" u="none" strike="noStrike" kern="0" cap="none" spc="0" normalizeH="0" baseline="0" noProof="0" dirty="0">
                <a:ln>
                  <a:noFill/>
                </a:ln>
                <a:solidFill>
                  <a:srgbClr val="000000"/>
                </a:solidFill>
                <a:effectLst/>
                <a:uLnTx/>
                <a:uFillTx/>
                <a:cs typeface="Arial"/>
                <a:sym typeface="Arial"/>
              </a:rPr>
              <a:t> </a:t>
            </a:r>
            <a:r>
              <a:rPr kumimoji="0" lang="en-GB" sz="1200" b="0" i="0" u="none" strike="noStrike" kern="0" cap="none" spc="0" normalizeH="0" baseline="0" noProof="0" dirty="0" err="1">
                <a:ln>
                  <a:noFill/>
                </a:ln>
                <a:solidFill>
                  <a:srgbClr val="000000"/>
                </a:solidFill>
                <a:effectLst/>
                <a:uLnTx/>
                <a:uFillTx/>
                <a:cs typeface="Arial"/>
                <a:sym typeface="Arial"/>
              </a:rPr>
              <a:t>Manandhar</a:t>
            </a:r>
            <a:r>
              <a:rPr kumimoji="0" lang="en-GB" sz="1200" b="0" i="0" u="none" strike="noStrike" kern="0" cap="none" spc="0" normalizeH="0" baseline="0" noProof="0" dirty="0">
                <a:ln>
                  <a:noFill/>
                </a:ln>
                <a:solidFill>
                  <a:srgbClr val="000000"/>
                </a:solidFill>
                <a:effectLst/>
                <a:uLnTx/>
                <a:uFillTx/>
                <a:cs typeface="Arial"/>
                <a:sym typeface="Arial"/>
              </a:rPr>
              <a:t> (Advisory)</a:t>
            </a:r>
            <a:br>
              <a:rPr kumimoji="0" lang="en-GB" sz="1200" b="0" i="0" u="none" strike="noStrike" kern="0" cap="none" spc="0" normalizeH="0" baseline="0" noProof="0" dirty="0">
                <a:ln>
                  <a:noFill/>
                </a:ln>
                <a:solidFill>
                  <a:srgbClr val="000000"/>
                </a:solidFill>
                <a:effectLst/>
                <a:uLnTx/>
                <a:uFillTx/>
                <a:cs typeface="Arial"/>
                <a:sym typeface="Arial"/>
              </a:rPr>
            </a:br>
            <a:r>
              <a:rPr kumimoji="0" lang="en-GB" sz="1200" b="1" i="1" u="none" strike="noStrike" kern="0" cap="none" spc="0" normalizeH="0" baseline="0" noProof="0" dirty="0">
                <a:ln>
                  <a:noFill/>
                </a:ln>
                <a:solidFill>
                  <a:srgbClr val="000000"/>
                </a:solidFill>
                <a:effectLst/>
                <a:uLnTx/>
                <a:uFillTx/>
                <a:cs typeface="Arial"/>
                <a:sym typeface="Arial"/>
              </a:rPr>
              <a:t>Strategic Analysis</a:t>
            </a:r>
            <a:r>
              <a:rPr kumimoji="0" lang="en-GB" sz="1200" b="0" i="0" u="none" strike="noStrike" kern="0" cap="none" spc="0" normalizeH="0" baseline="0" noProof="0" dirty="0">
                <a:ln>
                  <a:noFill/>
                </a:ln>
                <a:solidFill>
                  <a:srgbClr val="000000"/>
                </a:solidFill>
                <a:effectLst/>
                <a:uLnTx/>
                <a:uFillTx/>
                <a:cs typeface="Arial"/>
                <a:sym typeface="Arial"/>
              </a:rPr>
              <a:t>: Tom </a:t>
            </a:r>
            <a:r>
              <a:rPr kumimoji="0" lang="en-GB" sz="1200" b="0" i="0" u="none" strike="noStrike" kern="0" cap="none" spc="0" normalizeH="0" baseline="0" noProof="0" dirty="0" err="1">
                <a:ln>
                  <a:noFill/>
                </a:ln>
                <a:solidFill>
                  <a:srgbClr val="000000"/>
                </a:solidFill>
                <a:effectLst/>
                <a:uLnTx/>
                <a:uFillTx/>
                <a:cs typeface="Arial"/>
                <a:sym typeface="Arial"/>
              </a:rPr>
              <a:t>Henstock</a:t>
            </a:r>
            <a:r>
              <a:rPr kumimoji="0" lang="en-GB" sz="1200" b="0" i="0" u="none" strike="noStrike" kern="0" cap="none" spc="0" normalizeH="0" baseline="0" noProof="0" dirty="0">
                <a:ln>
                  <a:noFill/>
                </a:ln>
                <a:solidFill>
                  <a:srgbClr val="000000"/>
                </a:solidFill>
                <a:effectLst/>
                <a:uLnTx/>
                <a:uFillTx/>
                <a:cs typeface="Arial"/>
                <a:sym typeface="Arial"/>
              </a:rPr>
              <a:t>, Dimitris </a:t>
            </a:r>
            <a:r>
              <a:rPr kumimoji="0" lang="en-GB" sz="1200" b="0" i="0" u="none" strike="noStrike" kern="0" cap="none" spc="0" normalizeH="0" baseline="0" noProof="0" dirty="0" err="1">
                <a:ln>
                  <a:noFill/>
                </a:ln>
                <a:solidFill>
                  <a:srgbClr val="000000"/>
                </a:solidFill>
                <a:effectLst/>
                <a:uLnTx/>
                <a:uFillTx/>
                <a:cs typeface="Arial"/>
                <a:sym typeface="Arial"/>
              </a:rPr>
              <a:t>Pipinis</a:t>
            </a:r>
            <a:r>
              <a:rPr kumimoji="0" lang="en-GB" sz="1200" b="0" i="0" u="none" strike="noStrike" kern="0" cap="none" spc="0" normalizeH="0" baseline="0" noProof="0" dirty="0">
                <a:ln>
                  <a:noFill/>
                </a:ln>
                <a:solidFill>
                  <a:srgbClr val="000000"/>
                </a:solidFill>
                <a:effectLst/>
                <a:uLnTx/>
                <a:uFillTx/>
                <a:cs typeface="Arial"/>
                <a:sym typeface="Arial"/>
              </a:rPr>
              <a:t>, </a:t>
            </a:r>
            <a:r>
              <a:rPr lang="en-GB" sz="1200" kern="0" dirty="0">
                <a:solidFill>
                  <a:srgbClr val="000000"/>
                </a:solidFill>
                <a:cs typeface="Arial"/>
                <a:sym typeface="Arial"/>
              </a:rPr>
              <a:t>Gursimran</a:t>
            </a:r>
            <a:r>
              <a:rPr kumimoji="0" lang="en-GB" sz="1200" b="0" i="0" u="none" strike="noStrike" kern="0" cap="none" spc="0" normalizeH="0" baseline="0" noProof="0" dirty="0">
                <a:ln>
                  <a:noFill/>
                </a:ln>
                <a:solidFill>
                  <a:srgbClr val="000000"/>
                </a:solidFill>
                <a:effectLst/>
                <a:uLnTx/>
                <a:uFillTx/>
                <a:cs typeface="Arial"/>
                <a:sym typeface="Arial"/>
              </a:rPr>
              <a:t> Thandi, Mary </a:t>
            </a:r>
            <a:r>
              <a:rPr kumimoji="0" lang="en-GB" sz="1200" b="0" i="0" u="none" strike="noStrike" kern="0" cap="none" spc="0" normalizeH="0" baseline="0" noProof="0" dirty="0" err="1">
                <a:ln>
                  <a:noFill/>
                </a:ln>
                <a:solidFill>
                  <a:srgbClr val="000000"/>
                </a:solidFill>
                <a:effectLst/>
                <a:uLnTx/>
                <a:uFillTx/>
                <a:cs typeface="Arial"/>
                <a:sym typeface="Arial"/>
              </a:rPr>
              <a:t>Amanuel</a:t>
            </a:r>
            <a:r>
              <a:rPr kumimoji="0" lang="en-GB" sz="1200" b="0" i="0" u="none" strike="noStrike" kern="0" cap="none" spc="0" normalizeH="0" baseline="0" noProof="0" dirty="0">
                <a:ln>
                  <a:noFill/>
                </a:ln>
                <a:solidFill>
                  <a:srgbClr val="000000"/>
                </a:solidFill>
                <a:effectLst/>
                <a:uLnTx/>
                <a:uFillTx/>
                <a:cs typeface="Arial"/>
                <a:sym typeface="Arial"/>
              </a:rPr>
              <a:t>, </a:t>
            </a:r>
            <a:r>
              <a:rPr kumimoji="0" lang="en-GB" sz="1200" b="0" i="0" u="none" strike="noStrike" kern="0" cap="none" spc="0" normalizeH="0" baseline="0" noProof="0" dirty="0" err="1">
                <a:ln>
                  <a:noFill/>
                </a:ln>
                <a:solidFill>
                  <a:srgbClr val="000000"/>
                </a:solidFill>
                <a:effectLst/>
                <a:uLnTx/>
                <a:uFillTx/>
                <a:cs typeface="Arial"/>
                <a:sym typeface="Arial"/>
              </a:rPr>
              <a:t>Rajun</a:t>
            </a:r>
            <a:r>
              <a:rPr kumimoji="0" lang="en-GB" sz="1200" b="0" i="0" u="none" strike="noStrike" kern="0" cap="none" spc="0" normalizeH="0" baseline="0" noProof="0" dirty="0">
                <a:ln>
                  <a:noFill/>
                </a:ln>
                <a:solidFill>
                  <a:srgbClr val="000000"/>
                </a:solidFill>
                <a:effectLst/>
                <a:uLnTx/>
                <a:uFillTx/>
                <a:cs typeface="Arial"/>
                <a:sym typeface="Arial"/>
              </a:rPr>
              <a:t> (SURNAME)</a:t>
            </a:r>
          </a:p>
        </p:txBody>
      </p:sp>
      <p:sp>
        <p:nvSpPr>
          <p:cNvPr id="2" name="Rectangle 1">
            <a:extLst>
              <a:ext uri="{FF2B5EF4-FFF2-40B4-BE49-F238E27FC236}">
                <a16:creationId xmlns:a16="http://schemas.microsoft.com/office/drawing/2014/main" id="{489ED545-74A4-B2EC-B239-2DFD6BE8F799}"/>
              </a:ext>
            </a:extLst>
          </p:cNvPr>
          <p:cNvSpPr/>
          <p:nvPr/>
        </p:nvSpPr>
        <p:spPr>
          <a:xfrm>
            <a:off x="546003" y="4543425"/>
            <a:ext cx="1614567" cy="765979"/>
          </a:xfrm>
          <a:prstGeom prst="rect">
            <a:avLst/>
          </a:prstGeom>
          <a:solidFill>
            <a:srgbClr val="FFAB40"/>
          </a:solidFill>
          <a:ln w="19050">
            <a:solidFill>
              <a:srgbClr val="FFAB40">
                <a:lumMod val="75000"/>
              </a:srgbClr>
            </a:solidFill>
          </a:ln>
        </p:spPr>
        <p:txBody>
          <a:bodyPr spcFirstLastPara="1" wrap="square" lIns="120000" tIns="62400" rIns="120000" bIns="62400" anchor="ctr" anchorCtr="0">
            <a:noAutofit/>
          </a:bodyPr>
          <a:lstStyle/>
          <a:p>
            <a:pPr algn="ctr" defTabSz="1219170">
              <a:buClr>
                <a:srgbClr val="000000"/>
              </a:buClr>
            </a:pPr>
            <a:r>
              <a:rPr lang="en-GB" sz="1467" b="1" kern="0" dirty="0">
                <a:solidFill>
                  <a:srgbClr val="000000"/>
                </a:solidFill>
                <a:cs typeface="Arial"/>
              </a:rPr>
              <a:t>Stakeholders</a:t>
            </a:r>
          </a:p>
        </p:txBody>
      </p:sp>
      <p:sp>
        <p:nvSpPr>
          <p:cNvPr id="3" name="Google Shape;195;p12">
            <a:extLst>
              <a:ext uri="{FF2B5EF4-FFF2-40B4-BE49-F238E27FC236}">
                <a16:creationId xmlns:a16="http://schemas.microsoft.com/office/drawing/2014/main" id="{708FA58C-7D4A-136E-4540-0B8DA16DE475}"/>
              </a:ext>
            </a:extLst>
          </p:cNvPr>
          <p:cNvSpPr/>
          <p:nvPr/>
        </p:nvSpPr>
        <p:spPr>
          <a:xfrm>
            <a:off x="2160593" y="4554615"/>
            <a:ext cx="9423797" cy="754789"/>
          </a:xfrm>
          <a:prstGeom prst="rect">
            <a:avLst/>
          </a:prstGeom>
          <a:noFill/>
          <a:ln w="19050">
            <a:solidFill>
              <a:srgbClr val="FFAB40">
                <a:lumMod val="75000"/>
              </a:srgbClr>
            </a:solidFill>
          </a:ln>
        </p:spPr>
        <p:txBody>
          <a:bodyPr spcFirstLastPara="1" wrap="square" lIns="120000" tIns="62400" rIns="120000" bIns="62400" anchor="ctr" anchorCtr="0">
            <a:noAutofit/>
          </a:bodyPr>
          <a:lstStyle/>
          <a:p>
            <a:pPr defTabSz="1219170">
              <a:buClr>
                <a:srgbClr val="000000"/>
              </a:buClr>
              <a:defRPr/>
            </a:pPr>
            <a:r>
              <a:rPr lang="en-GB" sz="1200" b="1" i="1" kern="0" dirty="0">
                <a:solidFill>
                  <a:srgbClr val="000000"/>
                </a:solidFill>
                <a:cs typeface="Arial"/>
                <a:sym typeface="Arial"/>
              </a:rPr>
              <a:t>The NHSE Cancer Programme reporting to the National Clinical Director for Cancer is our key stakeholder. The Economic and Strategic Analysis (legacy NHS England – now Strategic Analysis) team proactively identified an opportunity in the area and liaised with the Cancer programme who at the time were seeking to commission this externally.</a:t>
            </a:r>
            <a:endParaRPr lang="en-GB" sz="1200" kern="0" dirty="0">
              <a:solidFill>
                <a:srgbClr val="000000"/>
              </a:solidFill>
              <a:cs typeface="Arial"/>
              <a:sym typeface="Arial"/>
            </a:endParaRPr>
          </a:p>
          <a:p>
            <a:pPr marL="0" marR="0" lvl="0" indent="0" defTabSz="1219170">
              <a:lnSpc>
                <a:spcPct val="100000"/>
              </a:lnSpc>
              <a:spcBef>
                <a:spcPts val="0"/>
              </a:spcBef>
              <a:spcAft>
                <a:spcPts val="0"/>
              </a:spcAft>
              <a:buSzTx/>
              <a:buFontTx/>
              <a:buNone/>
              <a:tabLst/>
              <a:defRPr/>
            </a:pPr>
            <a:endParaRPr lang="en-GB" sz="1200" b="1" i="1" u="none" strike="noStrike" kern="0" cap="none" spc="0" normalizeH="0" baseline="0" noProof="0" dirty="0">
              <a:ln>
                <a:noFill/>
              </a:ln>
              <a:solidFill>
                <a:srgbClr val="000000"/>
              </a:solidFill>
              <a:effectLst/>
              <a:uLnTx/>
              <a:uFillTx/>
              <a:cs typeface="Arial"/>
            </a:endParaRPr>
          </a:p>
        </p:txBody>
      </p:sp>
    </p:spTree>
    <p:extLst>
      <p:ext uri="{BB962C8B-B14F-4D97-AF65-F5344CB8AC3E}">
        <p14:creationId xmlns:p14="http://schemas.microsoft.com/office/powerpoint/2010/main" val="3312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57AC2-C65D-2B38-E875-5839170178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FFECE-C8B7-884A-A213-0FAC781BA4A4}"/>
              </a:ext>
            </a:extLst>
          </p:cNvPr>
          <p:cNvSpPr>
            <a:spLocks noGrp="1"/>
          </p:cNvSpPr>
          <p:nvPr>
            <p:ph type="ctrTitle"/>
          </p:nvPr>
        </p:nvSpPr>
        <p:spPr>
          <a:xfrm>
            <a:off x="432000" y="1641189"/>
            <a:ext cx="5220655" cy="2507695"/>
          </a:xfrm>
        </p:spPr>
        <p:txBody>
          <a:bodyPr/>
          <a:lstStyle/>
          <a:p>
            <a:r>
              <a:rPr lang="en-US" dirty="0"/>
              <a:t>Bias Analysis and Equality of Opportunity</a:t>
            </a:r>
          </a:p>
        </p:txBody>
      </p:sp>
    </p:spTree>
    <p:extLst>
      <p:ext uri="{BB962C8B-B14F-4D97-AF65-F5344CB8AC3E}">
        <p14:creationId xmlns:p14="http://schemas.microsoft.com/office/powerpoint/2010/main" val="19568526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AC457-DD21-34D6-77A4-55E3D938F4CE}"/>
            </a:ext>
          </a:extLst>
        </p:cNvPr>
        <p:cNvGrpSpPr/>
        <p:nvPr/>
      </p:nvGrpSpPr>
      <p:grpSpPr>
        <a:xfrm>
          <a:off x="0" y="0"/>
          <a:ext cx="0" cy="0"/>
          <a:chOff x="0" y="0"/>
          <a:chExt cx="0" cy="0"/>
        </a:xfrm>
      </p:grpSpPr>
      <p:sp>
        <p:nvSpPr>
          <p:cNvPr id="41" name="Title 3">
            <a:extLst>
              <a:ext uri="{FF2B5EF4-FFF2-40B4-BE49-F238E27FC236}">
                <a16:creationId xmlns:a16="http://schemas.microsoft.com/office/drawing/2014/main" id="{9F7B6425-3D40-EA46-D825-9AC30CBB7171}"/>
              </a:ext>
            </a:extLst>
          </p:cNvPr>
          <p:cNvSpPr>
            <a:spLocks noGrp="1"/>
          </p:cNvSpPr>
          <p:nvPr>
            <p:ph type="title"/>
          </p:nvPr>
        </p:nvSpPr>
        <p:spPr>
          <a:xfrm>
            <a:off x="432000" y="432000"/>
            <a:ext cx="11404154" cy="865186"/>
          </a:xfrm>
        </p:spPr>
        <p:txBody>
          <a:bodyPr>
            <a:normAutofit/>
          </a:bodyPr>
          <a:lstStyle/>
          <a:p>
            <a:r>
              <a:rPr lang="en-GB" dirty="0"/>
              <a:t>Inspecting the Model for Bias</a:t>
            </a:r>
          </a:p>
        </p:txBody>
      </p:sp>
      <p:pic>
        <p:nvPicPr>
          <p:cNvPr id="3" name="Picture 2">
            <a:extLst>
              <a:ext uri="{FF2B5EF4-FFF2-40B4-BE49-F238E27FC236}">
                <a16:creationId xmlns:a16="http://schemas.microsoft.com/office/drawing/2014/main" id="{2684F8F5-DC4A-0FE3-0271-1AEA952DBA84}"/>
              </a:ext>
            </a:extLst>
          </p:cNvPr>
          <p:cNvPicPr>
            <a:picLocks noChangeAspect="1"/>
          </p:cNvPicPr>
          <p:nvPr/>
        </p:nvPicPr>
        <p:blipFill>
          <a:blip r:embed="rId3"/>
          <a:stretch>
            <a:fillRect/>
          </a:stretch>
        </p:blipFill>
        <p:spPr>
          <a:xfrm>
            <a:off x="5981054" y="2128523"/>
            <a:ext cx="5634150" cy="3769305"/>
          </a:xfrm>
          <a:prstGeom prst="rect">
            <a:avLst/>
          </a:prstGeom>
        </p:spPr>
      </p:pic>
      <p:sp>
        <p:nvSpPr>
          <p:cNvPr id="4" name="TextBox 3">
            <a:extLst>
              <a:ext uri="{FF2B5EF4-FFF2-40B4-BE49-F238E27FC236}">
                <a16:creationId xmlns:a16="http://schemas.microsoft.com/office/drawing/2014/main" id="{F5BEB6F3-AB0A-FFCE-8228-50C7C4067B8C}"/>
              </a:ext>
            </a:extLst>
          </p:cNvPr>
          <p:cNvSpPr txBox="1"/>
          <p:nvPr/>
        </p:nvSpPr>
        <p:spPr>
          <a:xfrm>
            <a:off x="461850" y="2251974"/>
            <a:ext cx="5634150" cy="1785104"/>
          </a:xfrm>
          <a:prstGeom prst="rect">
            <a:avLst/>
          </a:prstGeom>
          <a:noFill/>
        </p:spPr>
        <p:txBody>
          <a:bodyPr wrap="square" rtlCol="0">
            <a:spAutoFit/>
          </a:bodyPr>
          <a:lstStyle/>
          <a:p>
            <a:pPr marL="742950" lvl="1" indent="-285750">
              <a:spcAft>
                <a:spcPts val="1200"/>
              </a:spcAft>
              <a:buFont typeface="Arial" panose="020B0604020202020204" pitchFamily="34" charset="0"/>
              <a:buChar char="•"/>
            </a:pPr>
            <a:r>
              <a:rPr lang="en-US" sz="2000" dirty="0"/>
              <a:t>Gender </a:t>
            </a:r>
          </a:p>
          <a:p>
            <a:pPr marL="742950" lvl="1" indent="-285750">
              <a:spcAft>
                <a:spcPts val="1200"/>
              </a:spcAft>
              <a:buFont typeface="Arial" panose="020B0604020202020204" pitchFamily="34" charset="0"/>
              <a:buChar char="•"/>
            </a:pPr>
            <a:r>
              <a:rPr lang="en-US" sz="2000" dirty="0"/>
              <a:t>Age (40-50, 50-60, 60-75)</a:t>
            </a:r>
          </a:p>
          <a:p>
            <a:pPr marL="742950" lvl="1" indent="-285750">
              <a:spcAft>
                <a:spcPts val="1200"/>
              </a:spcAft>
              <a:buFont typeface="Arial" panose="020B0604020202020204" pitchFamily="34" charset="0"/>
              <a:buChar char="•"/>
            </a:pPr>
            <a:r>
              <a:rPr lang="en-US" sz="2000" dirty="0"/>
              <a:t>Deprivation (IMD Decile level)</a:t>
            </a:r>
          </a:p>
          <a:p>
            <a:pPr marL="742950" lvl="1" indent="-285750">
              <a:spcAft>
                <a:spcPts val="1200"/>
              </a:spcAft>
              <a:buFont typeface="Arial" panose="020B0604020202020204" pitchFamily="34" charset="0"/>
              <a:buChar char="•"/>
            </a:pPr>
            <a:r>
              <a:rPr lang="en-US" sz="2000" dirty="0"/>
              <a:t>Ethnicity</a:t>
            </a:r>
          </a:p>
        </p:txBody>
      </p:sp>
      <p:sp>
        <p:nvSpPr>
          <p:cNvPr id="6" name="TextBox 5">
            <a:extLst>
              <a:ext uri="{FF2B5EF4-FFF2-40B4-BE49-F238E27FC236}">
                <a16:creationId xmlns:a16="http://schemas.microsoft.com/office/drawing/2014/main" id="{60526FDD-E86E-979A-28E8-449AB0BF4FCE}"/>
              </a:ext>
            </a:extLst>
          </p:cNvPr>
          <p:cNvSpPr txBox="1"/>
          <p:nvPr/>
        </p:nvSpPr>
        <p:spPr>
          <a:xfrm>
            <a:off x="432000" y="1404634"/>
            <a:ext cx="11068257" cy="707886"/>
          </a:xfrm>
          <a:prstGeom prst="rect">
            <a:avLst/>
          </a:prstGeom>
          <a:noFill/>
        </p:spPr>
        <p:txBody>
          <a:bodyPr wrap="square">
            <a:spAutoFit/>
          </a:bodyPr>
          <a:lstStyle/>
          <a:p>
            <a:pPr>
              <a:spcAft>
                <a:spcPts val="1200"/>
              </a:spcAft>
            </a:pPr>
            <a:r>
              <a:rPr lang="en-US" sz="2000" dirty="0"/>
              <a:t>We investigated how the model’s sensitivity, specificity, and AUC changed for different demographics. </a:t>
            </a:r>
          </a:p>
        </p:txBody>
      </p:sp>
    </p:spTree>
    <p:extLst>
      <p:ext uri="{BB962C8B-B14F-4D97-AF65-F5344CB8AC3E}">
        <p14:creationId xmlns:p14="http://schemas.microsoft.com/office/powerpoint/2010/main" val="499513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4A0B0-4124-E061-6999-373F9BF00AF1}"/>
            </a:ext>
          </a:extLst>
        </p:cNvPr>
        <p:cNvGrpSpPr/>
        <p:nvPr/>
      </p:nvGrpSpPr>
      <p:grpSpPr>
        <a:xfrm>
          <a:off x="0" y="0"/>
          <a:ext cx="0" cy="0"/>
          <a:chOff x="0" y="0"/>
          <a:chExt cx="0" cy="0"/>
        </a:xfrm>
      </p:grpSpPr>
      <p:sp>
        <p:nvSpPr>
          <p:cNvPr id="41" name="Title 3">
            <a:extLst>
              <a:ext uri="{FF2B5EF4-FFF2-40B4-BE49-F238E27FC236}">
                <a16:creationId xmlns:a16="http://schemas.microsoft.com/office/drawing/2014/main" id="{B042F29C-53A2-5F0F-E68D-4A9F3AEC7BC8}"/>
              </a:ext>
            </a:extLst>
          </p:cNvPr>
          <p:cNvSpPr>
            <a:spLocks noGrp="1"/>
          </p:cNvSpPr>
          <p:nvPr>
            <p:ph type="title"/>
          </p:nvPr>
        </p:nvSpPr>
        <p:spPr>
          <a:xfrm>
            <a:off x="432000" y="432000"/>
            <a:ext cx="11404154" cy="865186"/>
          </a:xfrm>
        </p:spPr>
        <p:txBody>
          <a:bodyPr>
            <a:normAutofit/>
          </a:bodyPr>
          <a:lstStyle/>
          <a:p>
            <a:r>
              <a:rPr lang="en-GB" dirty="0"/>
              <a:t>Equality of Opportunity Lift Curve</a:t>
            </a:r>
          </a:p>
        </p:txBody>
      </p:sp>
      <p:pic>
        <p:nvPicPr>
          <p:cNvPr id="2" name="Picture 1">
            <a:extLst>
              <a:ext uri="{FF2B5EF4-FFF2-40B4-BE49-F238E27FC236}">
                <a16:creationId xmlns:a16="http://schemas.microsoft.com/office/drawing/2014/main" id="{2B10C7D7-555B-CEA1-E5EF-85B94D8195AA}"/>
              </a:ext>
            </a:extLst>
          </p:cNvPr>
          <p:cNvPicPr>
            <a:picLocks noChangeAspect="1"/>
          </p:cNvPicPr>
          <p:nvPr/>
        </p:nvPicPr>
        <p:blipFill>
          <a:blip r:embed="rId3"/>
          <a:stretch>
            <a:fillRect/>
          </a:stretch>
        </p:blipFill>
        <p:spPr>
          <a:xfrm>
            <a:off x="349671" y="1737409"/>
            <a:ext cx="5410000" cy="4248368"/>
          </a:xfrm>
          <a:prstGeom prst="rect">
            <a:avLst/>
          </a:prstGeom>
        </p:spPr>
      </p:pic>
      <p:sp>
        <p:nvSpPr>
          <p:cNvPr id="13" name="TextBox 12">
            <a:extLst>
              <a:ext uri="{FF2B5EF4-FFF2-40B4-BE49-F238E27FC236}">
                <a16:creationId xmlns:a16="http://schemas.microsoft.com/office/drawing/2014/main" id="{CF29A1F5-9099-507A-7FFC-C3F1852EB59F}"/>
              </a:ext>
            </a:extLst>
          </p:cNvPr>
          <p:cNvSpPr txBox="1"/>
          <p:nvPr/>
        </p:nvSpPr>
        <p:spPr>
          <a:xfrm>
            <a:off x="5842001" y="1231752"/>
            <a:ext cx="5994153" cy="1200329"/>
          </a:xfrm>
          <a:prstGeom prst="rect">
            <a:avLst/>
          </a:prstGeom>
          <a:noFill/>
        </p:spPr>
        <p:txBody>
          <a:bodyPr wrap="square" rtlCol="0">
            <a:spAutoFit/>
          </a:bodyPr>
          <a:lstStyle/>
          <a:p>
            <a:r>
              <a:rPr lang="en-US" dirty="0"/>
              <a:t>We create a categorical variable of gender, age, and ethnicity and then take the highest risk cohort for each category proportional to their representation in the cancer population.</a:t>
            </a:r>
          </a:p>
        </p:txBody>
      </p:sp>
      <p:graphicFrame>
        <p:nvGraphicFramePr>
          <p:cNvPr id="14" name="Table 13">
            <a:extLst>
              <a:ext uri="{FF2B5EF4-FFF2-40B4-BE49-F238E27FC236}">
                <a16:creationId xmlns:a16="http://schemas.microsoft.com/office/drawing/2014/main" id="{A3DD57E9-CF7F-5E1A-E297-AC93B2A5A8C0}"/>
              </a:ext>
            </a:extLst>
          </p:cNvPr>
          <p:cNvGraphicFramePr>
            <a:graphicFrameLocks noGrp="1"/>
          </p:cNvGraphicFramePr>
          <p:nvPr>
            <p:extLst>
              <p:ext uri="{D42A27DB-BD31-4B8C-83A1-F6EECF244321}">
                <p14:modId xmlns:p14="http://schemas.microsoft.com/office/powerpoint/2010/main" val="310436581"/>
              </p:ext>
            </p:extLst>
          </p:nvPr>
        </p:nvGraphicFramePr>
        <p:xfrm>
          <a:off x="5930883" y="2546033"/>
          <a:ext cx="2803164" cy="1371600"/>
        </p:xfrm>
        <a:graphic>
          <a:graphicData uri="http://schemas.openxmlformats.org/drawingml/2006/table">
            <a:tbl>
              <a:tblPr firstRow="1" bandRow="1">
                <a:tableStyleId>{00A15C55-8517-42AA-B614-E9B94910E393}</a:tableStyleId>
              </a:tblPr>
              <a:tblGrid>
                <a:gridCol w="2803164">
                  <a:extLst>
                    <a:ext uri="{9D8B030D-6E8A-4147-A177-3AD203B41FA5}">
                      <a16:colId xmlns:a16="http://schemas.microsoft.com/office/drawing/2014/main" val="595726343"/>
                    </a:ext>
                  </a:extLst>
                </a:gridCol>
              </a:tblGrid>
              <a:tr h="220878">
                <a:tc>
                  <a:txBody>
                    <a:bodyPr/>
                    <a:lstStyle/>
                    <a:p>
                      <a:pPr algn="ctr"/>
                      <a:r>
                        <a:rPr lang="en-US" sz="1200" dirty="0"/>
                        <a:t>Demographic</a:t>
                      </a:r>
                    </a:p>
                  </a:txBody>
                  <a:tcPr/>
                </a:tc>
                <a:extLst>
                  <a:ext uri="{0D108BD9-81ED-4DB2-BD59-A6C34878D82A}">
                    <a16:rowId xmlns:a16="http://schemas.microsoft.com/office/drawing/2014/main" val="1040323251"/>
                  </a:ext>
                </a:extLst>
              </a:tr>
              <a:tr h="220878">
                <a:tc>
                  <a:txBody>
                    <a:bodyPr/>
                    <a:lstStyle/>
                    <a:p>
                      <a:r>
                        <a:rPr lang="en-US" sz="1200" dirty="0">
                          <a:solidFill>
                            <a:schemeClr val="tx1"/>
                          </a:solidFill>
                        </a:rPr>
                        <a:t>Female, 60+, White</a:t>
                      </a:r>
                    </a:p>
                  </a:txBody>
                  <a:tcPr/>
                </a:tc>
                <a:extLst>
                  <a:ext uri="{0D108BD9-81ED-4DB2-BD59-A6C34878D82A}">
                    <a16:rowId xmlns:a16="http://schemas.microsoft.com/office/drawing/2014/main" val="3295567398"/>
                  </a:ext>
                </a:extLst>
              </a:tr>
              <a:tr h="220878">
                <a:tc>
                  <a:txBody>
                    <a:bodyPr/>
                    <a:lstStyle/>
                    <a:p>
                      <a:r>
                        <a:rPr lang="en-US" sz="1200" dirty="0">
                          <a:solidFill>
                            <a:schemeClr val="tx1"/>
                          </a:solidFill>
                        </a:rPr>
                        <a:t>Male, 60+, Black or Black British</a:t>
                      </a:r>
                    </a:p>
                  </a:txBody>
                  <a:tcPr/>
                </a:tc>
                <a:extLst>
                  <a:ext uri="{0D108BD9-81ED-4DB2-BD59-A6C34878D82A}">
                    <a16:rowId xmlns:a16="http://schemas.microsoft.com/office/drawing/2014/main" val="2269046877"/>
                  </a:ext>
                </a:extLst>
              </a:tr>
              <a:tr h="220878">
                <a:tc>
                  <a:txBody>
                    <a:bodyPr/>
                    <a:lstStyle/>
                    <a:p>
                      <a:r>
                        <a:rPr lang="en-US" sz="1200" dirty="0">
                          <a:solidFill>
                            <a:schemeClr val="tx1"/>
                          </a:solidFill>
                        </a:rPr>
                        <a:t>…</a:t>
                      </a:r>
                    </a:p>
                  </a:txBody>
                  <a:tcPr/>
                </a:tc>
                <a:extLst>
                  <a:ext uri="{0D108BD9-81ED-4DB2-BD59-A6C34878D82A}">
                    <a16:rowId xmlns:a16="http://schemas.microsoft.com/office/drawing/2014/main" val="2044192089"/>
                  </a:ext>
                </a:extLst>
              </a:tr>
              <a:tr h="220878">
                <a:tc>
                  <a:txBody>
                    <a:bodyPr/>
                    <a:lstStyle/>
                    <a:p>
                      <a:r>
                        <a:rPr lang="en-US" sz="1200" dirty="0">
                          <a:solidFill>
                            <a:schemeClr val="tx1"/>
                          </a:solidFill>
                        </a:rPr>
                        <a:t>Female, &lt;60, Asian or Asian British</a:t>
                      </a:r>
                    </a:p>
                  </a:txBody>
                  <a:tcPr/>
                </a:tc>
                <a:extLst>
                  <a:ext uri="{0D108BD9-81ED-4DB2-BD59-A6C34878D82A}">
                    <a16:rowId xmlns:a16="http://schemas.microsoft.com/office/drawing/2014/main" val="2468328860"/>
                  </a:ext>
                </a:extLst>
              </a:tr>
            </a:tbl>
          </a:graphicData>
        </a:graphic>
      </p:graphicFrame>
      <p:sp>
        <p:nvSpPr>
          <p:cNvPr id="15" name="TextBox 14">
            <a:extLst>
              <a:ext uri="{FF2B5EF4-FFF2-40B4-BE49-F238E27FC236}">
                <a16:creationId xmlns:a16="http://schemas.microsoft.com/office/drawing/2014/main" id="{8E137CE9-23E2-D49B-1C3C-62F9901CD234}"/>
              </a:ext>
            </a:extLst>
          </p:cNvPr>
          <p:cNvSpPr txBox="1"/>
          <p:nvPr/>
        </p:nvSpPr>
        <p:spPr>
          <a:xfrm>
            <a:off x="8734047" y="3175948"/>
            <a:ext cx="415498" cy="369332"/>
          </a:xfrm>
          <a:prstGeom prst="rect">
            <a:avLst/>
          </a:prstGeom>
          <a:noFill/>
        </p:spPr>
        <p:txBody>
          <a:bodyPr wrap="none" rtlCol="0">
            <a:spAutoFit/>
          </a:bodyPr>
          <a:lstStyle/>
          <a:p>
            <a:r>
              <a:rPr lang="en-US" dirty="0"/>
              <a:t>…</a:t>
            </a:r>
          </a:p>
        </p:txBody>
      </p:sp>
      <p:graphicFrame>
        <p:nvGraphicFramePr>
          <p:cNvPr id="16" name="Table 15">
            <a:extLst>
              <a:ext uri="{FF2B5EF4-FFF2-40B4-BE49-F238E27FC236}">
                <a16:creationId xmlns:a16="http://schemas.microsoft.com/office/drawing/2014/main" id="{818DB007-87E5-4393-E743-EEA343FF7A1C}"/>
              </a:ext>
            </a:extLst>
          </p:cNvPr>
          <p:cNvGraphicFramePr>
            <a:graphicFrameLocks noGrp="1"/>
          </p:cNvGraphicFramePr>
          <p:nvPr>
            <p:extLst>
              <p:ext uri="{D42A27DB-BD31-4B8C-83A1-F6EECF244321}">
                <p14:modId xmlns:p14="http://schemas.microsoft.com/office/powerpoint/2010/main" val="394150885"/>
              </p:ext>
            </p:extLst>
          </p:nvPr>
        </p:nvGraphicFramePr>
        <p:xfrm>
          <a:off x="10590444" y="2553948"/>
          <a:ext cx="1346833" cy="1371600"/>
        </p:xfrm>
        <a:graphic>
          <a:graphicData uri="http://schemas.openxmlformats.org/drawingml/2006/table">
            <a:tbl>
              <a:tblPr firstRow="1" bandRow="1">
                <a:tableStyleId>{00A15C55-8517-42AA-B614-E9B94910E393}</a:tableStyleId>
              </a:tblPr>
              <a:tblGrid>
                <a:gridCol w="1346833">
                  <a:extLst>
                    <a:ext uri="{9D8B030D-6E8A-4147-A177-3AD203B41FA5}">
                      <a16:colId xmlns:a16="http://schemas.microsoft.com/office/drawing/2014/main" val="595726343"/>
                    </a:ext>
                  </a:extLst>
                </a:gridCol>
              </a:tblGrid>
              <a:tr h="220878">
                <a:tc>
                  <a:txBody>
                    <a:bodyPr/>
                    <a:lstStyle/>
                    <a:p>
                      <a:pPr algn="ctr"/>
                      <a:r>
                        <a:rPr lang="en-US" sz="1200" dirty="0"/>
                        <a:t>Risk Score</a:t>
                      </a:r>
                    </a:p>
                  </a:txBody>
                  <a:tcPr/>
                </a:tc>
                <a:extLst>
                  <a:ext uri="{0D108BD9-81ED-4DB2-BD59-A6C34878D82A}">
                    <a16:rowId xmlns:a16="http://schemas.microsoft.com/office/drawing/2014/main" val="1040323251"/>
                  </a:ext>
                </a:extLst>
              </a:tr>
              <a:tr h="220878">
                <a:tc>
                  <a:txBody>
                    <a:bodyPr/>
                    <a:lstStyle/>
                    <a:p>
                      <a:r>
                        <a:rPr lang="en-US" sz="1200" dirty="0">
                          <a:solidFill>
                            <a:schemeClr val="tx1"/>
                          </a:solidFill>
                        </a:rPr>
                        <a:t>0.9</a:t>
                      </a:r>
                    </a:p>
                  </a:txBody>
                  <a:tcPr/>
                </a:tc>
                <a:extLst>
                  <a:ext uri="{0D108BD9-81ED-4DB2-BD59-A6C34878D82A}">
                    <a16:rowId xmlns:a16="http://schemas.microsoft.com/office/drawing/2014/main" val="3295567398"/>
                  </a:ext>
                </a:extLst>
              </a:tr>
              <a:tr h="220878">
                <a:tc>
                  <a:txBody>
                    <a:bodyPr/>
                    <a:lstStyle/>
                    <a:p>
                      <a:r>
                        <a:rPr lang="en-US" sz="1200" dirty="0">
                          <a:solidFill>
                            <a:schemeClr val="tx1"/>
                          </a:solidFill>
                        </a:rPr>
                        <a:t>0.7</a:t>
                      </a:r>
                    </a:p>
                  </a:txBody>
                  <a:tcPr/>
                </a:tc>
                <a:extLst>
                  <a:ext uri="{0D108BD9-81ED-4DB2-BD59-A6C34878D82A}">
                    <a16:rowId xmlns:a16="http://schemas.microsoft.com/office/drawing/2014/main" val="2269046877"/>
                  </a:ext>
                </a:extLst>
              </a:tr>
              <a:tr h="220878">
                <a:tc>
                  <a:txBody>
                    <a:bodyPr/>
                    <a:lstStyle/>
                    <a:p>
                      <a:r>
                        <a:rPr lang="en-US" sz="1200" dirty="0">
                          <a:solidFill>
                            <a:schemeClr val="tx1"/>
                          </a:solidFill>
                        </a:rPr>
                        <a:t>…</a:t>
                      </a:r>
                    </a:p>
                  </a:txBody>
                  <a:tcPr/>
                </a:tc>
                <a:extLst>
                  <a:ext uri="{0D108BD9-81ED-4DB2-BD59-A6C34878D82A}">
                    <a16:rowId xmlns:a16="http://schemas.microsoft.com/office/drawing/2014/main" val="2044192089"/>
                  </a:ext>
                </a:extLst>
              </a:tr>
              <a:tr h="220878">
                <a:tc>
                  <a:txBody>
                    <a:bodyPr/>
                    <a:lstStyle/>
                    <a:p>
                      <a:r>
                        <a:rPr lang="en-US" sz="1200" dirty="0">
                          <a:solidFill>
                            <a:schemeClr val="tx1"/>
                          </a:solidFill>
                        </a:rPr>
                        <a:t>0.8</a:t>
                      </a:r>
                    </a:p>
                  </a:txBody>
                  <a:tcPr/>
                </a:tc>
                <a:extLst>
                  <a:ext uri="{0D108BD9-81ED-4DB2-BD59-A6C34878D82A}">
                    <a16:rowId xmlns:a16="http://schemas.microsoft.com/office/drawing/2014/main" val="2468328860"/>
                  </a:ext>
                </a:extLst>
              </a:tr>
            </a:tbl>
          </a:graphicData>
        </a:graphic>
      </p:graphicFrame>
      <p:graphicFrame>
        <p:nvGraphicFramePr>
          <p:cNvPr id="17" name="Table 16">
            <a:extLst>
              <a:ext uri="{FF2B5EF4-FFF2-40B4-BE49-F238E27FC236}">
                <a16:creationId xmlns:a16="http://schemas.microsoft.com/office/drawing/2014/main" id="{F47759BB-7FF5-6630-30D0-2EF9C13EC7BD}"/>
              </a:ext>
            </a:extLst>
          </p:cNvPr>
          <p:cNvGraphicFramePr>
            <a:graphicFrameLocks noGrp="1"/>
          </p:cNvGraphicFramePr>
          <p:nvPr>
            <p:extLst>
              <p:ext uri="{D42A27DB-BD31-4B8C-83A1-F6EECF244321}">
                <p14:modId xmlns:p14="http://schemas.microsoft.com/office/powerpoint/2010/main" val="4031824738"/>
              </p:ext>
            </p:extLst>
          </p:nvPr>
        </p:nvGraphicFramePr>
        <p:xfrm>
          <a:off x="9161282" y="2553948"/>
          <a:ext cx="1346833" cy="1371600"/>
        </p:xfrm>
        <a:graphic>
          <a:graphicData uri="http://schemas.openxmlformats.org/drawingml/2006/table">
            <a:tbl>
              <a:tblPr firstRow="1" bandRow="1">
                <a:tableStyleId>{00A15C55-8517-42AA-B614-E9B94910E393}</a:tableStyleId>
              </a:tblPr>
              <a:tblGrid>
                <a:gridCol w="1346833">
                  <a:extLst>
                    <a:ext uri="{9D8B030D-6E8A-4147-A177-3AD203B41FA5}">
                      <a16:colId xmlns:a16="http://schemas.microsoft.com/office/drawing/2014/main" val="595726343"/>
                    </a:ext>
                  </a:extLst>
                </a:gridCol>
              </a:tblGrid>
              <a:tr h="220878">
                <a:tc>
                  <a:txBody>
                    <a:bodyPr/>
                    <a:lstStyle/>
                    <a:p>
                      <a:pPr algn="ctr"/>
                      <a:r>
                        <a:rPr lang="en-US" sz="1200" dirty="0"/>
                        <a:t>Feature_N</a:t>
                      </a:r>
                    </a:p>
                  </a:txBody>
                  <a:tcPr/>
                </a:tc>
                <a:extLst>
                  <a:ext uri="{0D108BD9-81ED-4DB2-BD59-A6C34878D82A}">
                    <a16:rowId xmlns:a16="http://schemas.microsoft.com/office/drawing/2014/main" val="1040323251"/>
                  </a:ext>
                </a:extLst>
              </a:tr>
              <a:tr h="220878">
                <a:tc>
                  <a:txBody>
                    <a:bodyPr/>
                    <a:lstStyle/>
                    <a:p>
                      <a:r>
                        <a:rPr lang="en-US" sz="1200" dirty="0">
                          <a:solidFill>
                            <a:schemeClr val="tx1"/>
                          </a:solidFill>
                        </a:rPr>
                        <a:t>23</a:t>
                      </a:r>
                    </a:p>
                  </a:txBody>
                  <a:tcPr/>
                </a:tc>
                <a:extLst>
                  <a:ext uri="{0D108BD9-81ED-4DB2-BD59-A6C34878D82A}">
                    <a16:rowId xmlns:a16="http://schemas.microsoft.com/office/drawing/2014/main" val="3295567398"/>
                  </a:ext>
                </a:extLst>
              </a:tr>
              <a:tr h="220878">
                <a:tc>
                  <a:txBody>
                    <a:bodyPr/>
                    <a:lstStyle/>
                    <a:p>
                      <a:r>
                        <a:rPr lang="en-US" sz="1200" dirty="0">
                          <a:solidFill>
                            <a:schemeClr val="tx1"/>
                          </a:solidFill>
                        </a:rPr>
                        <a:t>45</a:t>
                      </a:r>
                    </a:p>
                  </a:txBody>
                  <a:tcPr/>
                </a:tc>
                <a:extLst>
                  <a:ext uri="{0D108BD9-81ED-4DB2-BD59-A6C34878D82A}">
                    <a16:rowId xmlns:a16="http://schemas.microsoft.com/office/drawing/2014/main" val="2269046877"/>
                  </a:ext>
                </a:extLst>
              </a:tr>
              <a:tr h="220878">
                <a:tc>
                  <a:txBody>
                    <a:bodyPr/>
                    <a:lstStyle/>
                    <a:p>
                      <a:r>
                        <a:rPr lang="en-US" sz="1200" dirty="0">
                          <a:solidFill>
                            <a:schemeClr val="tx1"/>
                          </a:solidFill>
                        </a:rPr>
                        <a:t>…</a:t>
                      </a:r>
                    </a:p>
                  </a:txBody>
                  <a:tcPr/>
                </a:tc>
                <a:extLst>
                  <a:ext uri="{0D108BD9-81ED-4DB2-BD59-A6C34878D82A}">
                    <a16:rowId xmlns:a16="http://schemas.microsoft.com/office/drawing/2014/main" val="2044192089"/>
                  </a:ext>
                </a:extLst>
              </a:tr>
              <a:tr h="220878">
                <a:tc>
                  <a:txBody>
                    <a:bodyPr/>
                    <a:lstStyle/>
                    <a:p>
                      <a:r>
                        <a:rPr lang="en-US" sz="1200" dirty="0">
                          <a:solidFill>
                            <a:schemeClr val="tx1"/>
                          </a:solidFill>
                        </a:rPr>
                        <a:t>65</a:t>
                      </a:r>
                    </a:p>
                  </a:txBody>
                  <a:tcPr/>
                </a:tc>
                <a:extLst>
                  <a:ext uri="{0D108BD9-81ED-4DB2-BD59-A6C34878D82A}">
                    <a16:rowId xmlns:a16="http://schemas.microsoft.com/office/drawing/2014/main" val="2468328860"/>
                  </a:ext>
                </a:extLst>
              </a:tr>
            </a:tbl>
          </a:graphicData>
        </a:graphic>
      </p:graphicFrame>
      <p:sp>
        <p:nvSpPr>
          <p:cNvPr id="18" name="TextBox 17">
            <a:extLst>
              <a:ext uri="{FF2B5EF4-FFF2-40B4-BE49-F238E27FC236}">
                <a16:creationId xmlns:a16="http://schemas.microsoft.com/office/drawing/2014/main" id="{31B12234-90E4-FB02-6B21-A87583B4111B}"/>
              </a:ext>
            </a:extLst>
          </p:cNvPr>
          <p:cNvSpPr txBox="1"/>
          <p:nvPr/>
        </p:nvSpPr>
        <p:spPr>
          <a:xfrm>
            <a:off x="5842000" y="4085883"/>
            <a:ext cx="5994153" cy="2308324"/>
          </a:xfrm>
          <a:prstGeom prst="rect">
            <a:avLst/>
          </a:prstGeom>
          <a:noFill/>
        </p:spPr>
        <p:txBody>
          <a:bodyPr wrap="square" rtlCol="0">
            <a:spAutoFit/>
          </a:bodyPr>
          <a:lstStyle/>
          <a:p>
            <a:r>
              <a:rPr lang="en-US" dirty="0"/>
              <a:t>This allows us to define top features for each group:</a:t>
            </a:r>
          </a:p>
          <a:p>
            <a:endParaRPr lang="en-US" dirty="0"/>
          </a:p>
          <a:p>
            <a:r>
              <a:rPr lang="en-US" b="1" dirty="0"/>
              <a:t>Female, 60+, White</a:t>
            </a:r>
            <a:r>
              <a:rPr lang="en-US" dirty="0"/>
              <a:t>:</a:t>
            </a:r>
          </a:p>
          <a:p>
            <a:pPr marL="742950" lvl="1" indent="-285750">
              <a:buFont typeface="Arial" panose="020B0604020202020204" pitchFamily="34" charset="0"/>
              <a:buChar char="•"/>
            </a:pPr>
            <a:r>
              <a:rPr lang="en-US" dirty="0"/>
              <a:t>At least one 111 call reporting pain/frequency passing urine in the last year.</a:t>
            </a:r>
          </a:p>
          <a:p>
            <a:pPr marL="742950" lvl="1" indent="-285750">
              <a:buFont typeface="Arial" panose="020B0604020202020204" pitchFamily="34" charset="0"/>
              <a:buChar char="•"/>
            </a:pPr>
            <a:r>
              <a:rPr lang="en-US" dirty="0"/>
              <a:t>At least one call reporting blood in urine in last year.</a:t>
            </a:r>
          </a:p>
          <a:p>
            <a:pPr marL="742950" lvl="1" indent="-285750">
              <a:buFont typeface="Arial" panose="020B0604020202020204" pitchFamily="34" charset="0"/>
              <a:buChar char="•"/>
            </a:pPr>
            <a:endParaRPr lang="en-US" dirty="0"/>
          </a:p>
        </p:txBody>
      </p:sp>
      <p:sp>
        <p:nvSpPr>
          <p:cNvPr id="19" name="TextBox 18">
            <a:extLst>
              <a:ext uri="{FF2B5EF4-FFF2-40B4-BE49-F238E27FC236}">
                <a16:creationId xmlns:a16="http://schemas.microsoft.com/office/drawing/2014/main" id="{204B14D0-99FF-9E4A-F806-79132AD61FDD}"/>
              </a:ext>
            </a:extLst>
          </p:cNvPr>
          <p:cNvSpPr txBox="1"/>
          <p:nvPr/>
        </p:nvSpPr>
        <p:spPr>
          <a:xfrm>
            <a:off x="425868" y="6426000"/>
            <a:ext cx="4730782" cy="307777"/>
          </a:xfrm>
          <a:prstGeom prst="rect">
            <a:avLst/>
          </a:prstGeom>
          <a:noFill/>
        </p:spPr>
        <p:txBody>
          <a:bodyPr wrap="none" rtlCol="0">
            <a:spAutoFit/>
          </a:bodyPr>
          <a:lstStyle/>
          <a:p>
            <a:r>
              <a:rPr lang="en-GB" sz="1400" b="1" i="1" dirty="0"/>
              <a:t>Lift: ratio of incidence in cohort to general population</a:t>
            </a:r>
          </a:p>
        </p:txBody>
      </p:sp>
      <p:sp>
        <p:nvSpPr>
          <p:cNvPr id="20" name="TextBox 19">
            <a:extLst>
              <a:ext uri="{FF2B5EF4-FFF2-40B4-BE49-F238E27FC236}">
                <a16:creationId xmlns:a16="http://schemas.microsoft.com/office/drawing/2014/main" id="{18978461-4484-93C2-6CCC-0F22C8D1B3F8}"/>
              </a:ext>
            </a:extLst>
          </p:cNvPr>
          <p:cNvSpPr txBox="1"/>
          <p:nvPr/>
        </p:nvSpPr>
        <p:spPr>
          <a:xfrm>
            <a:off x="349671" y="1397639"/>
            <a:ext cx="5291108" cy="307777"/>
          </a:xfrm>
          <a:prstGeom prst="rect">
            <a:avLst/>
          </a:prstGeom>
          <a:noFill/>
        </p:spPr>
        <p:txBody>
          <a:bodyPr wrap="square" rtlCol="0">
            <a:spAutoFit/>
          </a:bodyPr>
          <a:lstStyle/>
          <a:p>
            <a:pPr algn="ctr"/>
            <a:r>
              <a:rPr lang="en-GB" sz="1400" dirty="0"/>
              <a:t>Equality of Opportunity Lift curve for Bladder cancer</a:t>
            </a:r>
          </a:p>
        </p:txBody>
      </p:sp>
      <p:sp>
        <p:nvSpPr>
          <p:cNvPr id="21" name="Oval 20">
            <a:extLst>
              <a:ext uri="{FF2B5EF4-FFF2-40B4-BE49-F238E27FC236}">
                <a16:creationId xmlns:a16="http://schemas.microsoft.com/office/drawing/2014/main" id="{E7F7813B-C550-38EB-CF53-C971A312A112}"/>
              </a:ext>
            </a:extLst>
          </p:cNvPr>
          <p:cNvSpPr/>
          <p:nvPr/>
        </p:nvSpPr>
        <p:spPr>
          <a:xfrm rot="21438518">
            <a:off x="5177537" y="1339451"/>
            <a:ext cx="404665" cy="356662"/>
          </a:xfrm>
          <a:prstGeom prst="ellipse">
            <a:avLst/>
          </a:prstGeom>
          <a:blipFill>
            <a:blip r:embed="rId4">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3">
              <a:tint val="50000"/>
              <a:hueOff val="-204537"/>
              <a:satOff val="13000"/>
              <a:lumOff val="-305"/>
              <a:alphaOff val="0"/>
            </a:schemeClr>
          </a:effectRef>
          <a:fontRef idx="minor">
            <a:schemeClr val="lt1">
              <a:hueOff val="0"/>
              <a:satOff val="0"/>
              <a:lumOff val="0"/>
              <a:alphaOff val="0"/>
            </a:schemeClr>
          </a:fontRef>
        </p:style>
        <p:txBody>
          <a:bodyPr/>
          <a:lstStyle/>
          <a:p>
            <a:endParaRPr lang="en-GB"/>
          </a:p>
        </p:txBody>
      </p:sp>
    </p:spTree>
    <p:extLst>
      <p:ext uri="{BB962C8B-B14F-4D97-AF65-F5344CB8AC3E}">
        <p14:creationId xmlns:p14="http://schemas.microsoft.com/office/powerpoint/2010/main" val="1933302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78D8FFD7-7C4D-5565-B724-03B459326260}"/>
              </a:ext>
            </a:extLst>
          </p:cNvPr>
          <p:cNvSpPr/>
          <p:nvPr/>
        </p:nvSpPr>
        <p:spPr>
          <a:xfrm>
            <a:off x="457200" y="1271016"/>
            <a:ext cx="4159080" cy="4736592"/>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30479" lvl="8" defTabSz="1219170">
              <a:spcBef>
                <a:spcPts val="400"/>
              </a:spcBef>
              <a:spcAft>
                <a:spcPts val="400"/>
              </a:spcAft>
              <a:buClr>
                <a:srgbClr val="005EB8"/>
              </a:buClr>
              <a:buSzPts val="1000"/>
            </a:pPr>
            <a:r>
              <a:rPr lang="en-GB" sz="1800" kern="0">
                <a:solidFill>
                  <a:srgbClr val="000000"/>
                </a:solidFill>
                <a:cs typeface="Arial"/>
                <a:sym typeface="Arial"/>
              </a:rPr>
              <a:t>What are the characteristics of cohorts of patients who are more likely to be diagnosed with cancer within months/years, with specific focus on patient’s previous interactions with the healthcare system and using novel machine learning techniques?</a:t>
            </a:r>
            <a:endParaRPr lang="en-US" sz="1800" kern="0">
              <a:solidFill>
                <a:srgbClr val="000000"/>
              </a:solidFill>
              <a:cs typeface="Arial"/>
              <a:sym typeface="Arial"/>
            </a:endParaRPr>
          </a:p>
        </p:txBody>
      </p:sp>
      <p:sp>
        <p:nvSpPr>
          <p:cNvPr id="11" name="Title 4">
            <a:extLst>
              <a:ext uri="{FF2B5EF4-FFF2-40B4-BE49-F238E27FC236}">
                <a16:creationId xmlns:a16="http://schemas.microsoft.com/office/drawing/2014/main" id="{271D77E8-69C8-BFC3-051D-8E8D037694CF}"/>
              </a:ext>
            </a:extLst>
          </p:cNvPr>
          <p:cNvSpPr>
            <a:spLocks noGrp="1"/>
          </p:cNvSpPr>
          <p:nvPr>
            <p:ph type="title"/>
          </p:nvPr>
        </p:nvSpPr>
        <p:spPr>
          <a:xfrm>
            <a:off x="432000" y="432000"/>
            <a:ext cx="11404154" cy="619560"/>
          </a:xfrm>
        </p:spPr>
        <p:txBody>
          <a:bodyPr>
            <a:normAutofit/>
          </a:bodyPr>
          <a:lstStyle/>
          <a:p>
            <a:r>
              <a:rPr lang="en-GB"/>
              <a:t>Our objectives and areas of focus</a:t>
            </a:r>
            <a:endParaRPr lang="en-GB" spc="-40"/>
          </a:p>
        </p:txBody>
      </p:sp>
      <p:graphicFrame>
        <p:nvGraphicFramePr>
          <p:cNvPr id="12" name="Diagram 11">
            <a:extLst>
              <a:ext uri="{FF2B5EF4-FFF2-40B4-BE49-F238E27FC236}">
                <a16:creationId xmlns:a16="http://schemas.microsoft.com/office/drawing/2014/main" id="{1667F936-BC29-A550-D651-66AA94D4F542}"/>
              </a:ext>
            </a:extLst>
          </p:cNvPr>
          <p:cNvGraphicFramePr/>
          <p:nvPr>
            <p:extLst>
              <p:ext uri="{D42A27DB-BD31-4B8C-83A1-F6EECF244321}">
                <p14:modId xmlns:p14="http://schemas.microsoft.com/office/powerpoint/2010/main" val="682438894"/>
              </p:ext>
            </p:extLst>
          </p:nvPr>
        </p:nvGraphicFramePr>
        <p:xfrm>
          <a:off x="4321048" y="2120967"/>
          <a:ext cx="4274312" cy="3685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3" name="Diagram 12">
            <a:extLst>
              <a:ext uri="{FF2B5EF4-FFF2-40B4-BE49-F238E27FC236}">
                <a16:creationId xmlns:a16="http://schemas.microsoft.com/office/drawing/2014/main" id="{1BC90404-6EEF-FAD0-9B3C-46A3D2309B77}"/>
              </a:ext>
            </a:extLst>
          </p:cNvPr>
          <p:cNvGraphicFramePr/>
          <p:nvPr>
            <p:extLst>
              <p:ext uri="{D42A27DB-BD31-4B8C-83A1-F6EECF244321}">
                <p14:modId xmlns:p14="http://schemas.microsoft.com/office/powerpoint/2010/main" val="2788584982"/>
              </p:ext>
            </p:extLst>
          </p:nvPr>
        </p:nvGraphicFramePr>
        <p:xfrm>
          <a:off x="7956642" y="2120967"/>
          <a:ext cx="4159080" cy="36854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4" name="Rectangle: Rounded Corners 13">
            <a:extLst>
              <a:ext uri="{FF2B5EF4-FFF2-40B4-BE49-F238E27FC236}">
                <a16:creationId xmlns:a16="http://schemas.microsoft.com/office/drawing/2014/main" id="{06120DBB-565D-9820-E4D0-EC454B875E24}"/>
              </a:ext>
            </a:extLst>
          </p:cNvPr>
          <p:cNvSpPr/>
          <p:nvPr/>
        </p:nvSpPr>
        <p:spPr>
          <a:xfrm>
            <a:off x="5367528" y="1271016"/>
            <a:ext cx="6236208" cy="648783"/>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GB" sz="2400"/>
              <a:t>Priority cancers as given by stakeholders</a:t>
            </a:r>
          </a:p>
        </p:txBody>
      </p:sp>
    </p:spTree>
    <p:extLst>
      <p:ext uri="{BB962C8B-B14F-4D97-AF65-F5344CB8AC3E}">
        <p14:creationId xmlns:p14="http://schemas.microsoft.com/office/powerpoint/2010/main" val="341834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256065B-A58A-BD72-829F-4D568F772763}"/>
              </a:ext>
            </a:extLst>
          </p:cNvPr>
          <p:cNvSpPr/>
          <p:nvPr/>
        </p:nvSpPr>
        <p:spPr>
          <a:xfrm>
            <a:off x="54139" y="1566743"/>
            <a:ext cx="2464491" cy="4199861"/>
          </a:xfrm>
          <a:prstGeom prst="roundRect">
            <a:avLst>
              <a:gd name="adj" fmla="val 3973"/>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9141BF5-09A5-6A32-B2FD-A3E46734A84A}"/>
              </a:ext>
            </a:extLst>
          </p:cNvPr>
          <p:cNvSpPr/>
          <p:nvPr/>
        </p:nvSpPr>
        <p:spPr>
          <a:xfrm>
            <a:off x="2544529" y="1566743"/>
            <a:ext cx="9513956" cy="4199862"/>
          </a:xfrm>
          <a:prstGeom prst="roundRect">
            <a:avLst>
              <a:gd name="adj" fmla="val 2753"/>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0ADC0E4-E26A-28F9-8325-C01995E46D5A}"/>
              </a:ext>
            </a:extLst>
          </p:cNvPr>
          <p:cNvSpPr>
            <a:spLocks noGrp="1"/>
          </p:cNvSpPr>
          <p:nvPr>
            <p:ph type="title"/>
          </p:nvPr>
        </p:nvSpPr>
        <p:spPr>
          <a:xfrm>
            <a:off x="402362" y="390799"/>
            <a:ext cx="11404154" cy="865186"/>
          </a:xfrm>
        </p:spPr>
        <p:txBody>
          <a:bodyPr>
            <a:normAutofit/>
          </a:bodyPr>
          <a:lstStyle/>
          <a:p>
            <a:r>
              <a:rPr lang="en-GB" dirty="0"/>
              <a:t>Codebase Overview</a:t>
            </a:r>
          </a:p>
        </p:txBody>
      </p:sp>
      <p:sp>
        <p:nvSpPr>
          <p:cNvPr id="5" name="Rectangle 4">
            <a:extLst>
              <a:ext uri="{FF2B5EF4-FFF2-40B4-BE49-F238E27FC236}">
                <a16:creationId xmlns:a16="http://schemas.microsoft.com/office/drawing/2014/main" id="{A695F413-8C5D-3953-26BF-4660ADF90533}"/>
              </a:ext>
            </a:extLst>
          </p:cNvPr>
          <p:cNvSpPr/>
          <p:nvPr/>
        </p:nvSpPr>
        <p:spPr>
          <a:xfrm>
            <a:off x="131649" y="3230121"/>
            <a:ext cx="2097492"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Cancer target dataset</a:t>
            </a:r>
          </a:p>
        </p:txBody>
      </p:sp>
      <p:sp>
        <p:nvSpPr>
          <p:cNvPr id="6" name="Rectangle 5">
            <a:extLst>
              <a:ext uri="{FF2B5EF4-FFF2-40B4-BE49-F238E27FC236}">
                <a16:creationId xmlns:a16="http://schemas.microsoft.com/office/drawing/2014/main" id="{C6BA3453-43CE-7E5A-0C70-44FB734E25A6}"/>
              </a:ext>
            </a:extLst>
          </p:cNvPr>
          <p:cNvSpPr/>
          <p:nvPr/>
        </p:nvSpPr>
        <p:spPr>
          <a:xfrm>
            <a:off x="131649" y="1347246"/>
            <a:ext cx="2254375" cy="43702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National Data Platform</a:t>
            </a:r>
          </a:p>
        </p:txBody>
      </p:sp>
      <p:sp>
        <p:nvSpPr>
          <p:cNvPr id="7" name="Rectangle 6">
            <a:extLst>
              <a:ext uri="{FF2B5EF4-FFF2-40B4-BE49-F238E27FC236}">
                <a16:creationId xmlns:a16="http://schemas.microsoft.com/office/drawing/2014/main" id="{50F3D936-0EE7-8188-733A-BEA8187EBB2A}"/>
              </a:ext>
            </a:extLst>
          </p:cNvPr>
          <p:cNvSpPr/>
          <p:nvPr/>
        </p:nvSpPr>
        <p:spPr>
          <a:xfrm>
            <a:off x="2656731" y="3413583"/>
            <a:ext cx="1417595" cy="915849"/>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Merge and Write cancer dataset to data lake</a:t>
            </a:r>
          </a:p>
        </p:txBody>
      </p:sp>
      <p:sp>
        <p:nvSpPr>
          <p:cNvPr id="9" name="Rectangle 8">
            <a:extLst>
              <a:ext uri="{FF2B5EF4-FFF2-40B4-BE49-F238E27FC236}">
                <a16:creationId xmlns:a16="http://schemas.microsoft.com/office/drawing/2014/main" id="{2C129672-9BFB-0093-8412-FFF28727C727}"/>
              </a:ext>
            </a:extLst>
          </p:cNvPr>
          <p:cNvSpPr/>
          <p:nvPr/>
        </p:nvSpPr>
        <p:spPr>
          <a:xfrm>
            <a:off x="4650945" y="2460492"/>
            <a:ext cx="2217755" cy="369332"/>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Correlation notebooks</a:t>
            </a:r>
          </a:p>
        </p:txBody>
      </p:sp>
      <p:cxnSp>
        <p:nvCxnSpPr>
          <p:cNvPr id="11" name="Connector: Elbow 10">
            <a:extLst>
              <a:ext uri="{FF2B5EF4-FFF2-40B4-BE49-F238E27FC236}">
                <a16:creationId xmlns:a16="http://schemas.microsoft.com/office/drawing/2014/main" id="{59135D16-6537-5B23-6EB2-2332D6DF890A}"/>
              </a:ext>
            </a:extLst>
          </p:cNvPr>
          <p:cNvCxnSpPr>
            <a:cxnSpLocks/>
            <a:stCxn id="7" idx="3"/>
            <a:endCxn id="9" idx="1"/>
          </p:cNvCxnSpPr>
          <p:nvPr/>
        </p:nvCxnSpPr>
        <p:spPr>
          <a:xfrm flipV="1">
            <a:off x="4074326" y="2645158"/>
            <a:ext cx="576619" cy="122635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6FAEB93-DFB4-5BA9-3917-4603E6175CF3}"/>
              </a:ext>
            </a:extLst>
          </p:cNvPr>
          <p:cNvSpPr/>
          <p:nvPr/>
        </p:nvSpPr>
        <p:spPr>
          <a:xfrm>
            <a:off x="10234272" y="3369033"/>
            <a:ext cx="988359" cy="39445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notebook</a:t>
            </a:r>
          </a:p>
        </p:txBody>
      </p:sp>
      <p:sp>
        <p:nvSpPr>
          <p:cNvPr id="15" name="Rectangle 14">
            <a:extLst>
              <a:ext uri="{FF2B5EF4-FFF2-40B4-BE49-F238E27FC236}">
                <a16:creationId xmlns:a16="http://schemas.microsoft.com/office/drawing/2014/main" id="{3572EBD8-3490-5357-36F7-C4789AD0DE3A}"/>
              </a:ext>
            </a:extLst>
          </p:cNvPr>
          <p:cNvSpPr/>
          <p:nvPr/>
        </p:nvSpPr>
        <p:spPr>
          <a:xfrm>
            <a:off x="10234272" y="2897422"/>
            <a:ext cx="1477159" cy="3754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Foundry dataset</a:t>
            </a:r>
          </a:p>
        </p:txBody>
      </p:sp>
      <p:sp>
        <p:nvSpPr>
          <p:cNvPr id="16" name="Rectangle 15">
            <a:extLst>
              <a:ext uri="{FF2B5EF4-FFF2-40B4-BE49-F238E27FC236}">
                <a16:creationId xmlns:a16="http://schemas.microsoft.com/office/drawing/2014/main" id="{36EDFC86-610F-906F-EEA2-3D6A3D0D4B06}"/>
              </a:ext>
            </a:extLst>
          </p:cNvPr>
          <p:cNvSpPr/>
          <p:nvPr/>
        </p:nvSpPr>
        <p:spPr>
          <a:xfrm>
            <a:off x="2598759" y="1754847"/>
            <a:ext cx="9371209" cy="437029"/>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Databricks &amp; Azure DevOps</a:t>
            </a:r>
          </a:p>
        </p:txBody>
      </p:sp>
      <p:sp>
        <p:nvSpPr>
          <p:cNvPr id="17" name="Rectangle 16">
            <a:extLst>
              <a:ext uri="{FF2B5EF4-FFF2-40B4-BE49-F238E27FC236}">
                <a16:creationId xmlns:a16="http://schemas.microsoft.com/office/drawing/2014/main" id="{F34E547D-6AEB-A061-5224-A547DC24399B}"/>
              </a:ext>
            </a:extLst>
          </p:cNvPr>
          <p:cNvSpPr/>
          <p:nvPr/>
        </p:nvSpPr>
        <p:spPr>
          <a:xfrm>
            <a:off x="4650945" y="2977745"/>
            <a:ext cx="2217755" cy="47921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Under-sampling experiments</a:t>
            </a:r>
          </a:p>
        </p:txBody>
      </p:sp>
      <p:cxnSp>
        <p:nvCxnSpPr>
          <p:cNvPr id="18" name="Connector: Elbow 17">
            <a:extLst>
              <a:ext uri="{FF2B5EF4-FFF2-40B4-BE49-F238E27FC236}">
                <a16:creationId xmlns:a16="http://schemas.microsoft.com/office/drawing/2014/main" id="{E3A9111D-7144-B85E-B5CC-45AF1B1B85D9}"/>
              </a:ext>
            </a:extLst>
          </p:cNvPr>
          <p:cNvCxnSpPr>
            <a:cxnSpLocks/>
            <a:stCxn id="7" idx="3"/>
            <a:endCxn id="17" idx="1"/>
          </p:cNvCxnSpPr>
          <p:nvPr/>
        </p:nvCxnSpPr>
        <p:spPr>
          <a:xfrm flipV="1">
            <a:off x="4074326" y="3217350"/>
            <a:ext cx="576619" cy="65415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D9B79F9E-A3BD-5673-968E-0F6BC714B06C}"/>
              </a:ext>
            </a:extLst>
          </p:cNvPr>
          <p:cNvCxnSpPr>
            <a:cxnSpLocks/>
            <a:stCxn id="7" idx="3"/>
            <a:endCxn id="22" idx="1"/>
          </p:cNvCxnSpPr>
          <p:nvPr/>
        </p:nvCxnSpPr>
        <p:spPr>
          <a:xfrm flipV="1">
            <a:off x="4074326" y="3788022"/>
            <a:ext cx="584404" cy="8348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6848A06-0A7F-77FB-1B29-228F75DC1B1A}"/>
              </a:ext>
            </a:extLst>
          </p:cNvPr>
          <p:cNvSpPr/>
          <p:nvPr/>
        </p:nvSpPr>
        <p:spPr>
          <a:xfrm>
            <a:off x="4658730" y="3548417"/>
            <a:ext cx="2217755" cy="47921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Hyperparameter optimisation</a:t>
            </a:r>
          </a:p>
        </p:txBody>
      </p:sp>
      <p:sp>
        <p:nvSpPr>
          <p:cNvPr id="23" name="Rectangle 22">
            <a:extLst>
              <a:ext uri="{FF2B5EF4-FFF2-40B4-BE49-F238E27FC236}">
                <a16:creationId xmlns:a16="http://schemas.microsoft.com/office/drawing/2014/main" id="{C774A3BC-4486-41CE-48C3-0D698F7F1A86}"/>
              </a:ext>
            </a:extLst>
          </p:cNvPr>
          <p:cNvSpPr/>
          <p:nvPr/>
        </p:nvSpPr>
        <p:spPr>
          <a:xfrm>
            <a:off x="10234271" y="3863386"/>
            <a:ext cx="988359" cy="375454"/>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Module</a:t>
            </a:r>
          </a:p>
        </p:txBody>
      </p:sp>
      <p:sp>
        <p:nvSpPr>
          <p:cNvPr id="24" name="Rectangle 23">
            <a:extLst>
              <a:ext uri="{FF2B5EF4-FFF2-40B4-BE49-F238E27FC236}">
                <a16:creationId xmlns:a16="http://schemas.microsoft.com/office/drawing/2014/main" id="{1FB0CC31-1835-51C9-73FB-A37507DC2A3C}"/>
              </a:ext>
            </a:extLst>
          </p:cNvPr>
          <p:cNvSpPr/>
          <p:nvPr/>
        </p:nvSpPr>
        <p:spPr>
          <a:xfrm>
            <a:off x="2656731" y="4508680"/>
            <a:ext cx="1417595" cy="103343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bg1"/>
                </a:solidFill>
              </a:rPr>
              <a:t>Run config</a:t>
            </a:r>
          </a:p>
          <a:p>
            <a:pPr algn="ctr"/>
            <a:r>
              <a:rPr lang="en-GB" sz="1400">
                <a:solidFill>
                  <a:schemeClr val="bg1"/>
                </a:solidFill>
              </a:rPr>
              <a:t>(which steps to run and parameters)</a:t>
            </a:r>
          </a:p>
        </p:txBody>
      </p:sp>
      <p:sp>
        <p:nvSpPr>
          <p:cNvPr id="28" name="Rectangle 27">
            <a:extLst>
              <a:ext uri="{FF2B5EF4-FFF2-40B4-BE49-F238E27FC236}">
                <a16:creationId xmlns:a16="http://schemas.microsoft.com/office/drawing/2014/main" id="{9C374607-ABC0-884C-69DA-FFD1170B8507}"/>
              </a:ext>
            </a:extLst>
          </p:cNvPr>
          <p:cNvSpPr/>
          <p:nvPr/>
        </p:nvSpPr>
        <p:spPr>
          <a:xfrm>
            <a:off x="6962294" y="5133381"/>
            <a:ext cx="1004509" cy="464025"/>
          </a:xfrm>
          <a:prstGeom prst="rect">
            <a:avLst/>
          </a:prstGeom>
          <a:solidFill>
            <a:schemeClr val="accent3">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a:solidFill>
                  <a:schemeClr val="tx1"/>
                </a:solidFill>
              </a:rPr>
              <a:t>Sampling</a:t>
            </a:r>
          </a:p>
        </p:txBody>
      </p:sp>
      <p:sp>
        <p:nvSpPr>
          <p:cNvPr id="29" name="Rectangle 28">
            <a:extLst>
              <a:ext uri="{FF2B5EF4-FFF2-40B4-BE49-F238E27FC236}">
                <a16:creationId xmlns:a16="http://schemas.microsoft.com/office/drawing/2014/main" id="{5A050CA0-C88D-B460-8FFE-0345B038A2FD}"/>
              </a:ext>
            </a:extLst>
          </p:cNvPr>
          <p:cNvSpPr/>
          <p:nvPr/>
        </p:nvSpPr>
        <p:spPr>
          <a:xfrm>
            <a:off x="4658730" y="4755085"/>
            <a:ext cx="7357278" cy="325436"/>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a:solidFill>
                  <a:schemeClr val="bg1"/>
                </a:solidFill>
              </a:rPr>
              <a:t>XG Boost high risk cohort pipeline notebook</a:t>
            </a:r>
          </a:p>
        </p:txBody>
      </p:sp>
      <p:sp>
        <p:nvSpPr>
          <p:cNvPr id="30" name="Rectangle 29">
            <a:extLst>
              <a:ext uri="{FF2B5EF4-FFF2-40B4-BE49-F238E27FC236}">
                <a16:creationId xmlns:a16="http://schemas.microsoft.com/office/drawing/2014/main" id="{D76FD464-1CBA-7F4E-9C77-FB2B45DA2DC3}"/>
              </a:ext>
            </a:extLst>
          </p:cNvPr>
          <p:cNvSpPr/>
          <p:nvPr/>
        </p:nvSpPr>
        <p:spPr>
          <a:xfrm>
            <a:off x="5756787" y="5133841"/>
            <a:ext cx="1171127" cy="464025"/>
          </a:xfrm>
          <a:prstGeom prst="rect">
            <a:avLst/>
          </a:prstGeom>
          <a:solidFill>
            <a:schemeClr val="accent3">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Outlier detection</a:t>
            </a:r>
          </a:p>
        </p:txBody>
      </p:sp>
      <p:sp>
        <p:nvSpPr>
          <p:cNvPr id="31" name="Rectangle 30">
            <a:extLst>
              <a:ext uri="{FF2B5EF4-FFF2-40B4-BE49-F238E27FC236}">
                <a16:creationId xmlns:a16="http://schemas.microsoft.com/office/drawing/2014/main" id="{64E9555A-2FBF-FC31-CE9F-50F3267EC0F8}"/>
              </a:ext>
            </a:extLst>
          </p:cNvPr>
          <p:cNvSpPr/>
          <p:nvPr/>
        </p:nvSpPr>
        <p:spPr>
          <a:xfrm>
            <a:off x="4918068" y="5133381"/>
            <a:ext cx="781528" cy="464485"/>
          </a:xfrm>
          <a:prstGeom prst="rect">
            <a:avLst/>
          </a:prstGeom>
          <a:solidFill>
            <a:schemeClr val="accent3">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Data validation</a:t>
            </a:r>
          </a:p>
        </p:txBody>
      </p:sp>
      <p:sp>
        <p:nvSpPr>
          <p:cNvPr id="32" name="Rectangle 31">
            <a:extLst>
              <a:ext uri="{FF2B5EF4-FFF2-40B4-BE49-F238E27FC236}">
                <a16:creationId xmlns:a16="http://schemas.microsoft.com/office/drawing/2014/main" id="{EC6BFEDE-509A-6F91-51C2-7161ECAE9691}"/>
              </a:ext>
            </a:extLst>
          </p:cNvPr>
          <p:cNvSpPr/>
          <p:nvPr/>
        </p:nvSpPr>
        <p:spPr>
          <a:xfrm>
            <a:off x="8015546" y="5141252"/>
            <a:ext cx="1171127" cy="464025"/>
          </a:xfrm>
          <a:prstGeom prst="rect">
            <a:avLst/>
          </a:prstGeom>
          <a:solidFill>
            <a:schemeClr val="accent3">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Train and test models</a:t>
            </a:r>
          </a:p>
        </p:txBody>
      </p:sp>
      <p:sp>
        <p:nvSpPr>
          <p:cNvPr id="33" name="Rectangle 32">
            <a:extLst>
              <a:ext uri="{FF2B5EF4-FFF2-40B4-BE49-F238E27FC236}">
                <a16:creationId xmlns:a16="http://schemas.microsoft.com/office/drawing/2014/main" id="{8BFEB488-6913-855B-4748-398D41A4CB8C}"/>
              </a:ext>
            </a:extLst>
          </p:cNvPr>
          <p:cNvSpPr/>
          <p:nvPr/>
        </p:nvSpPr>
        <p:spPr>
          <a:xfrm>
            <a:off x="9229501" y="5141252"/>
            <a:ext cx="1041981" cy="456154"/>
          </a:xfrm>
          <a:prstGeom prst="rect">
            <a:avLst/>
          </a:prstGeom>
          <a:solidFill>
            <a:schemeClr val="accent3">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Optimise models</a:t>
            </a:r>
          </a:p>
        </p:txBody>
      </p:sp>
      <p:sp>
        <p:nvSpPr>
          <p:cNvPr id="34" name="Rectangle 33">
            <a:extLst>
              <a:ext uri="{FF2B5EF4-FFF2-40B4-BE49-F238E27FC236}">
                <a16:creationId xmlns:a16="http://schemas.microsoft.com/office/drawing/2014/main" id="{C57FDB47-CE9D-6902-FA9B-59F770956113}"/>
              </a:ext>
            </a:extLst>
          </p:cNvPr>
          <p:cNvSpPr/>
          <p:nvPr/>
        </p:nvSpPr>
        <p:spPr>
          <a:xfrm>
            <a:off x="10314310" y="5138995"/>
            <a:ext cx="1484837" cy="464025"/>
          </a:xfrm>
          <a:prstGeom prst="rect">
            <a:avLst/>
          </a:prstGeom>
          <a:solidFill>
            <a:schemeClr val="accent3">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Risk prediction clustering</a:t>
            </a:r>
          </a:p>
        </p:txBody>
      </p:sp>
      <p:cxnSp>
        <p:nvCxnSpPr>
          <p:cNvPr id="36" name="Connector: Elbow 35">
            <a:extLst>
              <a:ext uri="{FF2B5EF4-FFF2-40B4-BE49-F238E27FC236}">
                <a16:creationId xmlns:a16="http://schemas.microsoft.com/office/drawing/2014/main" id="{F41FFE56-7FB3-83C5-5C4A-E27D772104C9}"/>
              </a:ext>
            </a:extLst>
          </p:cNvPr>
          <p:cNvCxnSpPr>
            <a:cxnSpLocks/>
            <a:stCxn id="7" idx="3"/>
            <a:endCxn id="29" idx="1"/>
          </p:cNvCxnSpPr>
          <p:nvPr/>
        </p:nvCxnSpPr>
        <p:spPr>
          <a:xfrm>
            <a:off x="4074326" y="3871508"/>
            <a:ext cx="584404" cy="10462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9352C6A6-2D18-1644-9C4B-FD9566B312BF}"/>
              </a:ext>
            </a:extLst>
          </p:cNvPr>
          <p:cNvSpPr/>
          <p:nvPr/>
        </p:nvSpPr>
        <p:spPr>
          <a:xfrm>
            <a:off x="4658730" y="4127830"/>
            <a:ext cx="2217755" cy="47921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Baseline modelling notebooks</a:t>
            </a:r>
          </a:p>
        </p:txBody>
      </p:sp>
      <p:cxnSp>
        <p:nvCxnSpPr>
          <p:cNvPr id="38" name="Connector: Elbow 37">
            <a:extLst>
              <a:ext uri="{FF2B5EF4-FFF2-40B4-BE49-F238E27FC236}">
                <a16:creationId xmlns:a16="http://schemas.microsoft.com/office/drawing/2014/main" id="{BF644D70-306F-5F40-EF48-38FDCF5DF3AD}"/>
              </a:ext>
            </a:extLst>
          </p:cNvPr>
          <p:cNvCxnSpPr>
            <a:cxnSpLocks/>
            <a:stCxn id="7" idx="3"/>
            <a:endCxn id="37" idx="1"/>
          </p:cNvCxnSpPr>
          <p:nvPr/>
        </p:nvCxnSpPr>
        <p:spPr>
          <a:xfrm>
            <a:off x="4074326" y="3871508"/>
            <a:ext cx="584404" cy="4959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8B03250-B50C-95BA-C43F-387A6AB0F80B}"/>
              </a:ext>
            </a:extLst>
          </p:cNvPr>
          <p:cNvSpPr/>
          <p:nvPr/>
        </p:nvSpPr>
        <p:spPr>
          <a:xfrm>
            <a:off x="140904" y="3714654"/>
            <a:ext cx="2097492" cy="311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Comorbidities dataset</a:t>
            </a:r>
          </a:p>
        </p:txBody>
      </p:sp>
      <p:sp>
        <p:nvSpPr>
          <p:cNvPr id="40" name="Rectangle 39">
            <a:extLst>
              <a:ext uri="{FF2B5EF4-FFF2-40B4-BE49-F238E27FC236}">
                <a16:creationId xmlns:a16="http://schemas.microsoft.com/office/drawing/2014/main" id="{84DF5701-8187-8BD3-2CDB-DC6A729C5444}"/>
              </a:ext>
            </a:extLst>
          </p:cNvPr>
          <p:cNvSpPr/>
          <p:nvPr/>
        </p:nvSpPr>
        <p:spPr>
          <a:xfrm>
            <a:off x="133515" y="4119858"/>
            <a:ext cx="2097492" cy="2849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Geographic data</a:t>
            </a:r>
          </a:p>
        </p:txBody>
      </p:sp>
      <p:cxnSp>
        <p:nvCxnSpPr>
          <p:cNvPr id="41" name="Connector: Elbow 40">
            <a:extLst>
              <a:ext uri="{FF2B5EF4-FFF2-40B4-BE49-F238E27FC236}">
                <a16:creationId xmlns:a16="http://schemas.microsoft.com/office/drawing/2014/main" id="{BC477DCE-5B3B-7817-1173-3D5DCAC83A01}"/>
              </a:ext>
            </a:extLst>
          </p:cNvPr>
          <p:cNvCxnSpPr>
            <a:cxnSpLocks/>
            <a:stCxn id="5" idx="3"/>
            <a:endCxn id="7" idx="1"/>
          </p:cNvCxnSpPr>
          <p:nvPr/>
        </p:nvCxnSpPr>
        <p:spPr>
          <a:xfrm>
            <a:off x="2229141" y="3414787"/>
            <a:ext cx="427590" cy="4567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911BF911-F8ED-570A-8C05-98C85D85CD7F}"/>
              </a:ext>
            </a:extLst>
          </p:cNvPr>
          <p:cNvCxnSpPr>
            <a:cxnSpLocks/>
            <a:stCxn id="39" idx="3"/>
            <a:endCxn id="7" idx="1"/>
          </p:cNvCxnSpPr>
          <p:nvPr/>
        </p:nvCxnSpPr>
        <p:spPr>
          <a:xfrm>
            <a:off x="2238396" y="3870487"/>
            <a:ext cx="418335" cy="10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418E5860-49BD-F30D-0478-982CE0E576E5}"/>
              </a:ext>
            </a:extLst>
          </p:cNvPr>
          <p:cNvCxnSpPr>
            <a:cxnSpLocks/>
            <a:stCxn id="40" idx="3"/>
            <a:endCxn id="7" idx="1"/>
          </p:cNvCxnSpPr>
          <p:nvPr/>
        </p:nvCxnSpPr>
        <p:spPr>
          <a:xfrm flipV="1">
            <a:off x="2231007" y="3871508"/>
            <a:ext cx="425724" cy="39080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0628A1AF-4190-AEB0-F31D-2F46AD024AB1}"/>
              </a:ext>
            </a:extLst>
          </p:cNvPr>
          <p:cNvCxnSpPr>
            <a:cxnSpLocks/>
            <a:stCxn id="24" idx="3"/>
            <a:endCxn id="29" idx="1"/>
          </p:cNvCxnSpPr>
          <p:nvPr/>
        </p:nvCxnSpPr>
        <p:spPr>
          <a:xfrm flipV="1">
            <a:off x="4074326" y="4917803"/>
            <a:ext cx="584404" cy="10759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86C2354B-F64A-42EC-30FA-66635FCE07C3}"/>
              </a:ext>
            </a:extLst>
          </p:cNvPr>
          <p:cNvSpPr txBox="1"/>
          <p:nvPr/>
        </p:nvSpPr>
        <p:spPr>
          <a:xfrm>
            <a:off x="10088385" y="2495707"/>
            <a:ext cx="954107" cy="369332"/>
          </a:xfrm>
          <a:prstGeom prst="rect">
            <a:avLst/>
          </a:prstGeom>
          <a:noFill/>
        </p:spPr>
        <p:txBody>
          <a:bodyPr wrap="none" rtlCol="0">
            <a:spAutoFit/>
          </a:bodyPr>
          <a:lstStyle/>
          <a:p>
            <a:r>
              <a:rPr lang="en-GB" dirty="0"/>
              <a:t>Legend</a:t>
            </a:r>
          </a:p>
        </p:txBody>
      </p:sp>
      <p:sp>
        <p:nvSpPr>
          <p:cNvPr id="60" name="Rectangle 59">
            <a:extLst>
              <a:ext uri="{FF2B5EF4-FFF2-40B4-BE49-F238E27FC236}">
                <a16:creationId xmlns:a16="http://schemas.microsoft.com/office/drawing/2014/main" id="{8C5E90C4-AB04-3967-F49E-ACAB8A22359C}"/>
              </a:ext>
            </a:extLst>
          </p:cNvPr>
          <p:cNvSpPr/>
          <p:nvPr/>
        </p:nvSpPr>
        <p:spPr>
          <a:xfrm>
            <a:off x="10096170" y="2429536"/>
            <a:ext cx="1873798" cy="197363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BBDD819E-7807-F088-1CAB-716A1E254F5F}"/>
              </a:ext>
            </a:extLst>
          </p:cNvPr>
          <p:cNvSpPr txBox="1"/>
          <p:nvPr/>
        </p:nvSpPr>
        <p:spPr>
          <a:xfrm>
            <a:off x="0" y="2906353"/>
            <a:ext cx="2476960" cy="276999"/>
          </a:xfrm>
          <a:prstGeom prst="rect">
            <a:avLst/>
          </a:prstGeom>
          <a:noFill/>
        </p:spPr>
        <p:txBody>
          <a:bodyPr wrap="none" rtlCol="0">
            <a:spAutoFit/>
          </a:bodyPr>
          <a:lstStyle/>
          <a:p>
            <a:r>
              <a:rPr lang="en-GB" sz="1200" i="1"/>
              <a:t>Pseudonymised patient level data</a:t>
            </a:r>
            <a:endParaRPr lang="en-GB" sz="2800" i="1"/>
          </a:p>
        </p:txBody>
      </p:sp>
      <p:pic>
        <p:nvPicPr>
          <p:cNvPr id="1026" name="Picture 2" descr="Python (programming language) - Wikipedia">
            <a:extLst>
              <a:ext uri="{FF2B5EF4-FFF2-40B4-BE49-F238E27FC236}">
                <a16:creationId xmlns:a16="http://schemas.microsoft.com/office/drawing/2014/main" id="{2E57D7D9-237C-6341-83F8-0EB2B1DA37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8241" y="280217"/>
            <a:ext cx="868463" cy="9531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9460A09-9FD2-EF73-E24B-1BBC970107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0806" y="438581"/>
            <a:ext cx="1395154" cy="583131"/>
          </a:xfrm>
          <a:prstGeom prst="rect">
            <a:avLst/>
          </a:prstGeom>
          <a:noFill/>
          <a:extLst>
            <a:ext uri="{909E8E84-426E-40DD-AFC4-6F175D3DCCD1}">
              <a14:hiddenFill xmlns:a14="http://schemas.microsoft.com/office/drawing/2010/main">
                <a:solidFill>
                  <a:srgbClr val="FFFFFF"/>
                </a:solidFill>
              </a14:hiddenFill>
            </a:ext>
          </a:extLst>
        </p:spPr>
      </p:pic>
      <p:sp>
        <p:nvSpPr>
          <p:cNvPr id="1034" name="Rectangle 1033">
            <a:extLst>
              <a:ext uri="{FF2B5EF4-FFF2-40B4-BE49-F238E27FC236}">
                <a16:creationId xmlns:a16="http://schemas.microsoft.com/office/drawing/2014/main" id="{62390920-28E2-506D-5BCF-C568444E2BCB}"/>
              </a:ext>
            </a:extLst>
          </p:cNvPr>
          <p:cNvSpPr/>
          <p:nvPr/>
        </p:nvSpPr>
        <p:spPr>
          <a:xfrm>
            <a:off x="131648" y="1787000"/>
            <a:ext cx="2254375" cy="437029"/>
          </a:xfrm>
          <a:prstGeom prst="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bg1"/>
                </a:solidFill>
              </a:rPr>
              <a:t>Palantir Foundry</a:t>
            </a:r>
          </a:p>
        </p:txBody>
      </p:sp>
      <p:sp>
        <p:nvSpPr>
          <p:cNvPr id="1035" name="Rectangle 1034">
            <a:extLst>
              <a:ext uri="{FF2B5EF4-FFF2-40B4-BE49-F238E27FC236}">
                <a16:creationId xmlns:a16="http://schemas.microsoft.com/office/drawing/2014/main" id="{DD83D0E4-C53D-E7EA-9D28-409BCE8CBC52}"/>
              </a:ext>
            </a:extLst>
          </p:cNvPr>
          <p:cNvSpPr/>
          <p:nvPr/>
        </p:nvSpPr>
        <p:spPr>
          <a:xfrm>
            <a:off x="2598759" y="1343990"/>
            <a:ext cx="9371209" cy="43702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UDAL Platform</a:t>
            </a:r>
          </a:p>
        </p:txBody>
      </p:sp>
    </p:spTree>
    <p:extLst>
      <p:ext uri="{BB962C8B-B14F-4D97-AF65-F5344CB8AC3E}">
        <p14:creationId xmlns:p14="http://schemas.microsoft.com/office/powerpoint/2010/main" val="1203224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A75B-FC63-BB14-5529-A9EB2825188F}"/>
              </a:ext>
            </a:extLst>
          </p:cNvPr>
          <p:cNvSpPr>
            <a:spLocks noGrp="1"/>
          </p:cNvSpPr>
          <p:nvPr>
            <p:ph type="ctrTitle"/>
          </p:nvPr>
        </p:nvSpPr>
        <p:spPr/>
        <p:txBody>
          <a:bodyPr/>
          <a:lstStyle/>
          <a:p>
            <a:r>
              <a:rPr lang="en-US" dirty="0"/>
              <a:t>Data Engineering</a:t>
            </a:r>
          </a:p>
        </p:txBody>
      </p:sp>
      <p:sp>
        <p:nvSpPr>
          <p:cNvPr id="3" name="Subtitle 2">
            <a:extLst>
              <a:ext uri="{FF2B5EF4-FFF2-40B4-BE49-F238E27FC236}">
                <a16:creationId xmlns:a16="http://schemas.microsoft.com/office/drawing/2014/main" id="{96AA3490-A1F4-A334-C205-140161640E9B}"/>
              </a:ext>
            </a:extLst>
          </p:cNvPr>
          <p:cNvSpPr>
            <a:spLocks noGrp="1"/>
          </p:cNvSpPr>
          <p:nvPr>
            <p:ph type="subTitle" idx="1"/>
          </p:nvPr>
        </p:nvSpPr>
        <p:spPr/>
        <p:txBody>
          <a:bodyPr/>
          <a:lstStyle/>
          <a:p>
            <a:r>
              <a:rPr lang="en-US" dirty="0"/>
              <a:t>Creating a Patient-level Dataset</a:t>
            </a:r>
          </a:p>
        </p:txBody>
      </p:sp>
    </p:spTree>
    <p:extLst>
      <p:ext uri="{BB962C8B-B14F-4D97-AF65-F5344CB8AC3E}">
        <p14:creationId xmlns:p14="http://schemas.microsoft.com/office/powerpoint/2010/main" val="56902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Arrow: Right 153">
            <a:extLst>
              <a:ext uri="{FF2B5EF4-FFF2-40B4-BE49-F238E27FC236}">
                <a16:creationId xmlns:a16="http://schemas.microsoft.com/office/drawing/2014/main" id="{2A28A14C-93D6-1509-A407-50786E1E7164}"/>
              </a:ext>
            </a:extLst>
          </p:cNvPr>
          <p:cNvSpPr/>
          <p:nvPr/>
        </p:nvSpPr>
        <p:spPr>
          <a:xfrm>
            <a:off x="1859003" y="1650307"/>
            <a:ext cx="3576256"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B481BF8B-996E-1667-ECFA-036CEA657267}"/>
              </a:ext>
            </a:extLst>
          </p:cNvPr>
          <p:cNvSpPr>
            <a:spLocks noGrp="1"/>
          </p:cNvSpPr>
          <p:nvPr>
            <p:ph type="title"/>
          </p:nvPr>
        </p:nvSpPr>
        <p:spPr/>
        <p:txBody>
          <a:bodyPr>
            <a:normAutofit/>
          </a:bodyPr>
          <a:lstStyle/>
          <a:p>
            <a:r>
              <a:rPr lang="en-GB" dirty="0"/>
              <a:t>Secondary Care Patient Level Dataset </a:t>
            </a:r>
          </a:p>
        </p:txBody>
      </p:sp>
      <p:grpSp>
        <p:nvGrpSpPr>
          <p:cNvPr id="10" name="Group 9">
            <a:extLst>
              <a:ext uri="{FF2B5EF4-FFF2-40B4-BE49-F238E27FC236}">
                <a16:creationId xmlns:a16="http://schemas.microsoft.com/office/drawing/2014/main" id="{E67E322A-44FC-EAEB-91D0-4CD65C665722}"/>
              </a:ext>
            </a:extLst>
          </p:cNvPr>
          <p:cNvGrpSpPr/>
          <p:nvPr/>
        </p:nvGrpSpPr>
        <p:grpSpPr>
          <a:xfrm>
            <a:off x="232652" y="3785365"/>
            <a:ext cx="2740787" cy="375837"/>
            <a:chOff x="384577" y="1744051"/>
            <a:chExt cx="3277207" cy="449394"/>
          </a:xfrm>
        </p:grpSpPr>
        <p:pic>
          <p:nvPicPr>
            <p:cNvPr id="8" name="Graphic 7">
              <a:extLst>
                <a:ext uri="{FF2B5EF4-FFF2-40B4-BE49-F238E27FC236}">
                  <a16:creationId xmlns:a16="http://schemas.microsoft.com/office/drawing/2014/main" id="{12702D60-55EF-AD75-0246-FA4CAFB5E818}"/>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7046"/>
            <a:stretch/>
          </p:blipFill>
          <p:spPr>
            <a:xfrm>
              <a:off x="384577" y="1744051"/>
              <a:ext cx="441417" cy="449394"/>
            </a:xfrm>
            <a:prstGeom prst="rect">
              <a:avLst/>
            </a:prstGeom>
          </p:spPr>
        </p:pic>
        <p:sp>
          <p:nvSpPr>
            <p:cNvPr id="9" name="TextBox 8">
              <a:extLst>
                <a:ext uri="{FF2B5EF4-FFF2-40B4-BE49-F238E27FC236}">
                  <a16:creationId xmlns:a16="http://schemas.microsoft.com/office/drawing/2014/main" id="{1F4EA233-6370-0A6B-FBFE-2FA7A27EF1A5}"/>
                </a:ext>
              </a:extLst>
            </p:cNvPr>
            <p:cNvSpPr txBox="1"/>
            <p:nvPr/>
          </p:nvSpPr>
          <p:spPr>
            <a:xfrm>
              <a:off x="786296" y="1784082"/>
              <a:ext cx="2875488" cy="368014"/>
            </a:xfrm>
            <a:prstGeom prst="rect">
              <a:avLst/>
            </a:prstGeom>
            <a:noFill/>
          </p:spPr>
          <p:txBody>
            <a:bodyPr wrap="none" rtlCol="0">
              <a:spAutoFit/>
            </a:bodyPr>
            <a:lstStyle/>
            <a:p>
              <a:r>
                <a:rPr lang="en-GB" sz="1400"/>
                <a:t>SUS inpatient appointments</a:t>
              </a:r>
            </a:p>
          </p:txBody>
        </p:sp>
      </p:grpSp>
      <p:grpSp>
        <p:nvGrpSpPr>
          <p:cNvPr id="11" name="Group 10">
            <a:extLst>
              <a:ext uri="{FF2B5EF4-FFF2-40B4-BE49-F238E27FC236}">
                <a16:creationId xmlns:a16="http://schemas.microsoft.com/office/drawing/2014/main" id="{4BFBECA2-CE3E-E656-F84A-8C1D210ED700}"/>
              </a:ext>
            </a:extLst>
          </p:cNvPr>
          <p:cNvGrpSpPr/>
          <p:nvPr/>
        </p:nvGrpSpPr>
        <p:grpSpPr>
          <a:xfrm>
            <a:off x="236431" y="4165029"/>
            <a:ext cx="2849792" cy="375837"/>
            <a:chOff x="384577" y="1744051"/>
            <a:chExt cx="3407546" cy="449394"/>
          </a:xfrm>
        </p:grpSpPr>
        <p:pic>
          <p:nvPicPr>
            <p:cNvPr id="12" name="Graphic 11">
              <a:extLst>
                <a:ext uri="{FF2B5EF4-FFF2-40B4-BE49-F238E27FC236}">
                  <a16:creationId xmlns:a16="http://schemas.microsoft.com/office/drawing/2014/main" id="{3035AB36-BF40-27C8-3B40-28F602796EE0}"/>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7046"/>
            <a:stretch/>
          </p:blipFill>
          <p:spPr>
            <a:xfrm>
              <a:off x="384577" y="1744051"/>
              <a:ext cx="441417" cy="449394"/>
            </a:xfrm>
            <a:prstGeom prst="rect">
              <a:avLst/>
            </a:prstGeom>
          </p:spPr>
        </p:pic>
        <p:sp>
          <p:nvSpPr>
            <p:cNvPr id="13" name="TextBox 12">
              <a:extLst>
                <a:ext uri="{FF2B5EF4-FFF2-40B4-BE49-F238E27FC236}">
                  <a16:creationId xmlns:a16="http://schemas.microsoft.com/office/drawing/2014/main" id="{639A6EE9-C79B-707C-4451-0651C61EB0EF}"/>
                </a:ext>
              </a:extLst>
            </p:cNvPr>
            <p:cNvSpPr txBox="1"/>
            <p:nvPr/>
          </p:nvSpPr>
          <p:spPr>
            <a:xfrm>
              <a:off x="786296" y="1784082"/>
              <a:ext cx="3005827" cy="368014"/>
            </a:xfrm>
            <a:prstGeom prst="rect">
              <a:avLst/>
            </a:prstGeom>
            <a:noFill/>
          </p:spPr>
          <p:txBody>
            <a:bodyPr wrap="none" rtlCol="0">
              <a:spAutoFit/>
            </a:bodyPr>
            <a:lstStyle/>
            <a:p>
              <a:r>
                <a:rPr lang="en-GB" sz="1400"/>
                <a:t>SUS outpatient appointments</a:t>
              </a:r>
            </a:p>
          </p:txBody>
        </p:sp>
      </p:grpSp>
      <p:grpSp>
        <p:nvGrpSpPr>
          <p:cNvPr id="14" name="Group 13">
            <a:extLst>
              <a:ext uri="{FF2B5EF4-FFF2-40B4-BE49-F238E27FC236}">
                <a16:creationId xmlns:a16="http://schemas.microsoft.com/office/drawing/2014/main" id="{FEAD76C1-EC78-6BC1-126C-985656F9B3C4}"/>
              </a:ext>
            </a:extLst>
          </p:cNvPr>
          <p:cNvGrpSpPr/>
          <p:nvPr/>
        </p:nvGrpSpPr>
        <p:grpSpPr>
          <a:xfrm>
            <a:off x="242530" y="4562630"/>
            <a:ext cx="2460261" cy="375837"/>
            <a:chOff x="384577" y="1744051"/>
            <a:chExt cx="2941777" cy="449394"/>
          </a:xfrm>
        </p:grpSpPr>
        <p:pic>
          <p:nvPicPr>
            <p:cNvPr id="15" name="Graphic 14">
              <a:extLst>
                <a:ext uri="{FF2B5EF4-FFF2-40B4-BE49-F238E27FC236}">
                  <a16:creationId xmlns:a16="http://schemas.microsoft.com/office/drawing/2014/main" id="{0804BA73-485B-4D2E-365A-CD561EE0B21C}"/>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7046"/>
            <a:stretch/>
          </p:blipFill>
          <p:spPr>
            <a:xfrm>
              <a:off x="384577" y="1744051"/>
              <a:ext cx="441417" cy="449394"/>
            </a:xfrm>
            <a:prstGeom prst="rect">
              <a:avLst/>
            </a:prstGeom>
          </p:spPr>
        </p:pic>
        <p:sp>
          <p:nvSpPr>
            <p:cNvPr id="16" name="TextBox 15">
              <a:extLst>
                <a:ext uri="{FF2B5EF4-FFF2-40B4-BE49-F238E27FC236}">
                  <a16:creationId xmlns:a16="http://schemas.microsoft.com/office/drawing/2014/main" id="{F5953F28-4C80-435A-E92E-BCA5A185F76E}"/>
                </a:ext>
              </a:extLst>
            </p:cNvPr>
            <p:cNvSpPr txBox="1"/>
            <p:nvPr/>
          </p:nvSpPr>
          <p:spPr>
            <a:xfrm>
              <a:off x="786296" y="1784082"/>
              <a:ext cx="2540058" cy="368014"/>
            </a:xfrm>
            <a:prstGeom prst="rect">
              <a:avLst/>
            </a:prstGeom>
            <a:noFill/>
          </p:spPr>
          <p:txBody>
            <a:bodyPr wrap="none" rtlCol="0">
              <a:spAutoFit/>
            </a:bodyPr>
            <a:lstStyle/>
            <a:p>
              <a:r>
                <a:rPr lang="en-GB" sz="1400"/>
                <a:t>Emergency care dataset</a:t>
              </a:r>
            </a:p>
          </p:txBody>
        </p:sp>
      </p:grpSp>
      <p:grpSp>
        <p:nvGrpSpPr>
          <p:cNvPr id="17" name="Group 16">
            <a:extLst>
              <a:ext uri="{FF2B5EF4-FFF2-40B4-BE49-F238E27FC236}">
                <a16:creationId xmlns:a16="http://schemas.microsoft.com/office/drawing/2014/main" id="{D94C20BE-162A-61CB-13BB-48D218CE4025}"/>
              </a:ext>
            </a:extLst>
          </p:cNvPr>
          <p:cNvGrpSpPr/>
          <p:nvPr/>
        </p:nvGrpSpPr>
        <p:grpSpPr>
          <a:xfrm>
            <a:off x="232646" y="5118253"/>
            <a:ext cx="1200881" cy="375837"/>
            <a:chOff x="384577" y="1744051"/>
            <a:chExt cx="1435914" cy="449394"/>
          </a:xfrm>
        </p:grpSpPr>
        <p:pic>
          <p:nvPicPr>
            <p:cNvPr id="18" name="Graphic 17">
              <a:extLst>
                <a:ext uri="{FF2B5EF4-FFF2-40B4-BE49-F238E27FC236}">
                  <a16:creationId xmlns:a16="http://schemas.microsoft.com/office/drawing/2014/main" id="{BB669066-6903-D0A0-2852-A5AAB93DCEFA}"/>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7046"/>
            <a:stretch/>
          </p:blipFill>
          <p:spPr>
            <a:xfrm>
              <a:off x="384577" y="1744051"/>
              <a:ext cx="441417" cy="449394"/>
            </a:xfrm>
            <a:prstGeom prst="rect">
              <a:avLst/>
            </a:prstGeom>
          </p:spPr>
        </p:pic>
        <p:sp>
          <p:nvSpPr>
            <p:cNvPr id="19" name="TextBox 18">
              <a:extLst>
                <a:ext uri="{FF2B5EF4-FFF2-40B4-BE49-F238E27FC236}">
                  <a16:creationId xmlns:a16="http://schemas.microsoft.com/office/drawing/2014/main" id="{853920F2-1E8E-A939-4BF7-77228E1BD700}"/>
                </a:ext>
              </a:extLst>
            </p:cNvPr>
            <p:cNvSpPr txBox="1"/>
            <p:nvPr/>
          </p:nvSpPr>
          <p:spPr>
            <a:xfrm>
              <a:off x="786296" y="1784082"/>
              <a:ext cx="1034195" cy="368014"/>
            </a:xfrm>
            <a:prstGeom prst="rect">
              <a:avLst/>
            </a:prstGeom>
            <a:noFill/>
          </p:spPr>
          <p:txBody>
            <a:bodyPr wrap="none" rtlCol="0">
              <a:spAutoFit/>
            </a:bodyPr>
            <a:lstStyle/>
            <a:p>
              <a:r>
                <a:rPr lang="en-GB" sz="1400"/>
                <a:t>111 calls</a:t>
              </a:r>
            </a:p>
          </p:txBody>
        </p:sp>
      </p:grpSp>
      <p:grpSp>
        <p:nvGrpSpPr>
          <p:cNvPr id="158" name="Group 157">
            <a:extLst>
              <a:ext uri="{FF2B5EF4-FFF2-40B4-BE49-F238E27FC236}">
                <a16:creationId xmlns:a16="http://schemas.microsoft.com/office/drawing/2014/main" id="{B5570340-2CD6-10D0-0E2D-847220CBFED9}"/>
              </a:ext>
            </a:extLst>
          </p:cNvPr>
          <p:cNvGrpSpPr/>
          <p:nvPr/>
        </p:nvGrpSpPr>
        <p:grpSpPr>
          <a:xfrm>
            <a:off x="242530" y="5652617"/>
            <a:ext cx="1636321" cy="375837"/>
            <a:chOff x="242530" y="5749928"/>
            <a:chExt cx="1636321" cy="375837"/>
          </a:xfrm>
        </p:grpSpPr>
        <p:pic>
          <p:nvPicPr>
            <p:cNvPr id="21" name="Graphic 20">
              <a:extLst>
                <a:ext uri="{FF2B5EF4-FFF2-40B4-BE49-F238E27FC236}">
                  <a16:creationId xmlns:a16="http://schemas.microsoft.com/office/drawing/2014/main" id="{15120EC7-A105-71EA-0897-388E144C9F03}"/>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7046"/>
            <a:stretch/>
          </p:blipFill>
          <p:spPr>
            <a:xfrm>
              <a:off x="242530" y="5749928"/>
              <a:ext cx="369165" cy="375837"/>
            </a:xfrm>
            <a:prstGeom prst="rect">
              <a:avLst/>
            </a:prstGeom>
          </p:spPr>
        </p:pic>
        <p:sp>
          <p:nvSpPr>
            <p:cNvPr id="22" name="TextBox 21">
              <a:extLst>
                <a:ext uri="{FF2B5EF4-FFF2-40B4-BE49-F238E27FC236}">
                  <a16:creationId xmlns:a16="http://schemas.microsoft.com/office/drawing/2014/main" id="{EF0B720A-1B33-07A8-3732-259DA055CE19}"/>
                </a:ext>
              </a:extLst>
            </p:cNvPr>
            <p:cNvSpPr txBox="1"/>
            <p:nvPr/>
          </p:nvSpPr>
          <p:spPr>
            <a:xfrm>
              <a:off x="578495" y="5783407"/>
              <a:ext cx="1300356" cy="307777"/>
            </a:xfrm>
            <a:prstGeom prst="rect">
              <a:avLst/>
            </a:prstGeom>
            <a:noFill/>
          </p:spPr>
          <p:txBody>
            <a:bodyPr wrap="none" rtlCol="0">
              <a:spAutoFit/>
            </a:bodyPr>
            <a:lstStyle/>
            <a:p>
              <a:r>
                <a:rPr lang="en-GB" sz="1400"/>
                <a:t>ONS mortality</a:t>
              </a:r>
            </a:p>
          </p:txBody>
        </p:sp>
      </p:grpSp>
      <p:grpSp>
        <p:nvGrpSpPr>
          <p:cNvPr id="23" name="Group 22">
            <a:extLst>
              <a:ext uri="{FF2B5EF4-FFF2-40B4-BE49-F238E27FC236}">
                <a16:creationId xmlns:a16="http://schemas.microsoft.com/office/drawing/2014/main" id="{735C0F06-F76D-AEC2-F52C-F03FBCED5948}"/>
              </a:ext>
            </a:extLst>
          </p:cNvPr>
          <p:cNvGrpSpPr/>
          <p:nvPr/>
        </p:nvGrpSpPr>
        <p:grpSpPr>
          <a:xfrm>
            <a:off x="224792" y="2801960"/>
            <a:ext cx="2131647" cy="375837"/>
            <a:chOff x="384577" y="1744051"/>
            <a:chExt cx="2548847" cy="449394"/>
          </a:xfrm>
        </p:grpSpPr>
        <p:pic>
          <p:nvPicPr>
            <p:cNvPr id="24" name="Graphic 23">
              <a:extLst>
                <a:ext uri="{FF2B5EF4-FFF2-40B4-BE49-F238E27FC236}">
                  <a16:creationId xmlns:a16="http://schemas.microsoft.com/office/drawing/2014/main" id="{ED6BD5BD-CD76-7129-F059-9B272A828862}"/>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7046"/>
            <a:stretch/>
          </p:blipFill>
          <p:spPr>
            <a:xfrm>
              <a:off x="384577" y="1744051"/>
              <a:ext cx="441417" cy="449394"/>
            </a:xfrm>
            <a:prstGeom prst="rect">
              <a:avLst/>
            </a:prstGeom>
          </p:spPr>
        </p:pic>
        <p:sp>
          <p:nvSpPr>
            <p:cNvPr id="25" name="TextBox 24">
              <a:extLst>
                <a:ext uri="{FF2B5EF4-FFF2-40B4-BE49-F238E27FC236}">
                  <a16:creationId xmlns:a16="http://schemas.microsoft.com/office/drawing/2014/main" id="{D1D37361-C0D6-D804-49CC-BB56595167EE}"/>
                </a:ext>
              </a:extLst>
            </p:cNvPr>
            <p:cNvSpPr txBox="1"/>
            <p:nvPr/>
          </p:nvSpPr>
          <p:spPr>
            <a:xfrm>
              <a:off x="786296" y="1784082"/>
              <a:ext cx="2147128" cy="368014"/>
            </a:xfrm>
            <a:prstGeom prst="rect">
              <a:avLst/>
            </a:prstGeom>
            <a:noFill/>
          </p:spPr>
          <p:txBody>
            <a:bodyPr wrap="none" rtlCol="0">
              <a:spAutoFit/>
            </a:bodyPr>
            <a:lstStyle/>
            <a:p>
              <a:r>
                <a:rPr lang="en-GB" sz="1400"/>
                <a:t>Master patient index</a:t>
              </a:r>
            </a:p>
          </p:txBody>
        </p:sp>
      </p:grpSp>
      <p:grpSp>
        <p:nvGrpSpPr>
          <p:cNvPr id="26" name="Group 25">
            <a:extLst>
              <a:ext uri="{FF2B5EF4-FFF2-40B4-BE49-F238E27FC236}">
                <a16:creationId xmlns:a16="http://schemas.microsoft.com/office/drawing/2014/main" id="{B65192C2-B7BC-A089-91C4-6F30CEB81F80}"/>
              </a:ext>
            </a:extLst>
          </p:cNvPr>
          <p:cNvGrpSpPr/>
          <p:nvPr/>
        </p:nvGrpSpPr>
        <p:grpSpPr>
          <a:xfrm>
            <a:off x="232733" y="3172836"/>
            <a:ext cx="2599891" cy="523220"/>
            <a:chOff x="384577" y="1667640"/>
            <a:chExt cx="3108735" cy="625622"/>
          </a:xfrm>
        </p:grpSpPr>
        <p:pic>
          <p:nvPicPr>
            <p:cNvPr id="27" name="Graphic 26">
              <a:extLst>
                <a:ext uri="{FF2B5EF4-FFF2-40B4-BE49-F238E27FC236}">
                  <a16:creationId xmlns:a16="http://schemas.microsoft.com/office/drawing/2014/main" id="{06415443-3544-A896-3A7F-7A88BD17D65C}"/>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7046"/>
            <a:stretch/>
          </p:blipFill>
          <p:spPr>
            <a:xfrm>
              <a:off x="384577" y="1744051"/>
              <a:ext cx="441417" cy="449394"/>
            </a:xfrm>
            <a:prstGeom prst="rect">
              <a:avLst/>
            </a:prstGeom>
          </p:spPr>
        </p:pic>
        <p:sp>
          <p:nvSpPr>
            <p:cNvPr id="28" name="TextBox 27">
              <a:extLst>
                <a:ext uri="{FF2B5EF4-FFF2-40B4-BE49-F238E27FC236}">
                  <a16:creationId xmlns:a16="http://schemas.microsoft.com/office/drawing/2014/main" id="{251CE30F-C223-CC2A-DF83-D426EB04E754}"/>
                </a:ext>
              </a:extLst>
            </p:cNvPr>
            <p:cNvSpPr txBox="1"/>
            <p:nvPr/>
          </p:nvSpPr>
          <p:spPr>
            <a:xfrm>
              <a:off x="776801" y="1667640"/>
              <a:ext cx="2716511" cy="625622"/>
            </a:xfrm>
            <a:prstGeom prst="rect">
              <a:avLst/>
            </a:prstGeom>
            <a:noFill/>
          </p:spPr>
          <p:txBody>
            <a:bodyPr wrap="square" rtlCol="0">
              <a:spAutoFit/>
            </a:bodyPr>
            <a:lstStyle/>
            <a:p>
              <a:r>
                <a:rPr lang="en-GB" sz="1400"/>
                <a:t>Bridges to health segmentation dataset</a:t>
              </a:r>
            </a:p>
          </p:txBody>
        </p:sp>
      </p:grpSp>
      <p:sp>
        <p:nvSpPr>
          <p:cNvPr id="31" name="TextBox 30">
            <a:extLst>
              <a:ext uri="{FF2B5EF4-FFF2-40B4-BE49-F238E27FC236}">
                <a16:creationId xmlns:a16="http://schemas.microsoft.com/office/drawing/2014/main" id="{D82D05B1-FDBA-F10F-7988-6B811359974F}"/>
              </a:ext>
            </a:extLst>
          </p:cNvPr>
          <p:cNvSpPr txBox="1"/>
          <p:nvPr/>
        </p:nvSpPr>
        <p:spPr>
          <a:xfrm>
            <a:off x="10923048" y="4183371"/>
            <a:ext cx="1088412" cy="523220"/>
          </a:xfrm>
          <a:prstGeom prst="rect">
            <a:avLst/>
          </a:prstGeom>
          <a:noFill/>
        </p:spPr>
        <p:txBody>
          <a:bodyPr wrap="square" rtlCol="0">
            <a:spAutoFit/>
          </a:bodyPr>
          <a:lstStyle/>
          <a:p>
            <a:r>
              <a:rPr lang="en-GB" sz="1400"/>
              <a:t>Modelling dataset</a:t>
            </a:r>
          </a:p>
        </p:txBody>
      </p:sp>
      <p:grpSp>
        <p:nvGrpSpPr>
          <p:cNvPr id="63" name="Group 62">
            <a:extLst>
              <a:ext uri="{FF2B5EF4-FFF2-40B4-BE49-F238E27FC236}">
                <a16:creationId xmlns:a16="http://schemas.microsoft.com/office/drawing/2014/main" id="{D142AA95-73A2-57D2-978B-74B413E96629}"/>
              </a:ext>
            </a:extLst>
          </p:cNvPr>
          <p:cNvGrpSpPr/>
          <p:nvPr/>
        </p:nvGrpSpPr>
        <p:grpSpPr>
          <a:xfrm>
            <a:off x="2271616" y="1897350"/>
            <a:ext cx="2343543" cy="769441"/>
            <a:chOff x="6561296" y="1793361"/>
            <a:chExt cx="2343543" cy="769441"/>
          </a:xfrm>
        </p:grpSpPr>
        <p:sp>
          <p:nvSpPr>
            <p:cNvPr id="60" name="TextBox 59">
              <a:extLst>
                <a:ext uri="{FF2B5EF4-FFF2-40B4-BE49-F238E27FC236}">
                  <a16:creationId xmlns:a16="http://schemas.microsoft.com/office/drawing/2014/main" id="{FEE794F1-876B-7F8B-C86C-A1782F151ED9}"/>
                </a:ext>
              </a:extLst>
            </p:cNvPr>
            <p:cNvSpPr txBox="1"/>
            <p:nvPr/>
          </p:nvSpPr>
          <p:spPr>
            <a:xfrm>
              <a:off x="7099537" y="1793361"/>
              <a:ext cx="1805302" cy="769441"/>
            </a:xfrm>
            <a:prstGeom prst="rect">
              <a:avLst/>
            </a:prstGeom>
            <a:noFill/>
          </p:spPr>
          <p:txBody>
            <a:bodyPr wrap="none" rtlCol="0">
              <a:spAutoFit/>
            </a:bodyPr>
            <a:lstStyle/>
            <a:p>
              <a:r>
                <a:rPr lang="en-GB" sz="1100"/>
                <a:t>Data cleaning</a:t>
              </a:r>
            </a:p>
            <a:p>
              <a:r>
                <a:rPr lang="en-GB" sz="1100"/>
                <a:t>Feature engineering</a:t>
              </a:r>
            </a:p>
            <a:p>
              <a:r>
                <a:rPr lang="en-GB" sz="1100"/>
                <a:t>Creation of target variable</a:t>
              </a:r>
            </a:p>
            <a:p>
              <a:endParaRPr lang="en-GB" sz="1100"/>
            </a:p>
          </p:txBody>
        </p:sp>
        <p:pic>
          <p:nvPicPr>
            <p:cNvPr id="62" name="Graphic 61">
              <a:extLst>
                <a:ext uri="{FF2B5EF4-FFF2-40B4-BE49-F238E27FC236}">
                  <a16:creationId xmlns:a16="http://schemas.microsoft.com/office/drawing/2014/main" id="{72F376AE-220E-5070-FB3C-D7D500697A4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7410" b="16014"/>
            <a:stretch/>
          </p:blipFill>
          <p:spPr>
            <a:xfrm>
              <a:off x="6561296" y="1870592"/>
              <a:ext cx="633129" cy="595012"/>
            </a:xfrm>
            <a:prstGeom prst="rect">
              <a:avLst/>
            </a:prstGeom>
          </p:spPr>
        </p:pic>
      </p:grpSp>
      <p:grpSp>
        <p:nvGrpSpPr>
          <p:cNvPr id="54" name="Group 53">
            <a:extLst>
              <a:ext uri="{FF2B5EF4-FFF2-40B4-BE49-F238E27FC236}">
                <a16:creationId xmlns:a16="http://schemas.microsoft.com/office/drawing/2014/main" id="{CA0F19BB-1E11-BB0C-B043-B561284173D7}"/>
              </a:ext>
            </a:extLst>
          </p:cNvPr>
          <p:cNvGrpSpPr/>
          <p:nvPr/>
        </p:nvGrpSpPr>
        <p:grpSpPr>
          <a:xfrm>
            <a:off x="5221845" y="2895174"/>
            <a:ext cx="3052269" cy="626713"/>
            <a:chOff x="4415319" y="2485193"/>
            <a:chExt cx="3052269" cy="626713"/>
          </a:xfrm>
        </p:grpSpPr>
        <p:sp>
          <p:nvSpPr>
            <p:cNvPr id="40" name="TextBox 39">
              <a:extLst>
                <a:ext uri="{FF2B5EF4-FFF2-40B4-BE49-F238E27FC236}">
                  <a16:creationId xmlns:a16="http://schemas.microsoft.com/office/drawing/2014/main" id="{9C99ECF8-42C7-C055-2C5B-85719A17D111}"/>
                </a:ext>
              </a:extLst>
            </p:cNvPr>
            <p:cNvSpPr txBox="1"/>
            <p:nvPr/>
          </p:nvSpPr>
          <p:spPr>
            <a:xfrm>
              <a:off x="4840779" y="2588686"/>
              <a:ext cx="2626809" cy="523220"/>
            </a:xfrm>
            <a:prstGeom prst="rect">
              <a:avLst/>
            </a:prstGeom>
            <a:noFill/>
          </p:spPr>
          <p:txBody>
            <a:bodyPr wrap="square" rtlCol="0">
              <a:spAutoFit/>
            </a:bodyPr>
            <a:lstStyle/>
            <a:p>
              <a:r>
                <a:rPr lang="en-GB" sz="1400"/>
                <a:t>Demographic and socio-economic variables</a:t>
              </a:r>
            </a:p>
          </p:txBody>
        </p:sp>
        <p:pic>
          <p:nvPicPr>
            <p:cNvPr id="43" name="Graphic 42">
              <a:extLst>
                <a:ext uri="{FF2B5EF4-FFF2-40B4-BE49-F238E27FC236}">
                  <a16:creationId xmlns:a16="http://schemas.microsoft.com/office/drawing/2014/main" id="{0DD3E66F-7A36-7A95-3896-88AE593AF951}"/>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16874"/>
            <a:stretch/>
          </p:blipFill>
          <p:spPr>
            <a:xfrm>
              <a:off x="4415319" y="2485193"/>
              <a:ext cx="519666" cy="530150"/>
            </a:xfrm>
            <a:prstGeom prst="rect">
              <a:avLst/>
            </a:prstGeom>
          </p:spPr>
        </p:pic>
      </p:grpSp>
      <p:grpSp>
        <p:nvGrpSpPr>
          <p:cNvPr id="55" name="Group 54">
            <a:extLst>
              <a:ext uri="{FF2B5EF4-FFF2-40B4-BE49-F238E27FC236}">
                <a16:creationId xmlns:a16="http://schemas.microsoft.com/office/drawing/2014/main" id="{355CED6D-FFA8-8647-8EDD-7C3D793B2272}"/>
              </a:ext>
            </a:extLst>
          </p:cNvPr>
          <p:cNvGrpSpPr/>
          <p:nvPr/>
        </p:nvGrpSpPr>
        <p:grpSpPr>
          <a:xfrm>
            <a:off x="5221775" y="4970415"/>
            <a:ext cx="1922194" cy="530150"/>
            <a:chOff x="4402741" y="4903756"/>
            <a:chExt cx="1922194" cy="530150"/>
          </a:xfrm>
        </p:grpSpPr>
        <p:sp>
          <p:nvSpPr>
            <p:cNvPr id="5" name="TextBox 4">
              <a:extLst>
                <a:ext uri="{FF2B5EF4-FFF2-40B4-BE49-F238E27FC236}">
                  <a16:creationId xmlns:a16="http://schemas.microsoft.com/office/drawing/2014/main" id="{AEBEA562-BA2F-F9CF-E7D5-EE0BB717412E}"/>
                </a:ext>
              </a:extLst>
            </p:cNvPr>
            <p:cNvSpPr txBox="1"/>
            <p:nvPr/>
          </p:nvSpPr>
          <p:spPr>
            <a:xfrm>
              <a:off x="4896339" y="4904211"/>
              <a:ext cx="1428596" cy="523220"/>
            </a:xfrm>
            <a:prstGeom prst="rect">
              <a:avLst/>
            </a:prstGeom>
            <a:noFill/>
          </p:spPr>
          <p:txBody>
            <a:bodyPr wrap="none" rtlCol="0">
              <a:spAutoFit/>
            </a:bodyPr>
            <a:lstStyle/>
            <a:p>
              <a:r>
                <a:rPr lang="en-GB" sz="1400"/>
                <a:t>Symptoms</a:t>
              </a:r>
            </a:p>
            <a:p>
              <a:r>
                <a:rPr lang="en-GB" sz="1400"/>
                <a:t>Number of calls</a:t>
              </a:r>
            </a:p>
          </p:txBody>
        </p:sp>
        <p:pic>
          <p:nvPicPr>
            <p:cNvPr id="49" name="Graphic 48">
              <a:extLst>
                <a:ext uri="{FF2B5EF4-FFF2-40B4-BE49-F238E27FC236}">
                  <a16:creationId xmlns:a16="http://schemas.microsoft.com/office/drawing/2014/main" id="{EA9B344D-7A0B-12A1-C124-76A3BBA8190B}"/>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16874"/>
            <a:stretch/>
          </p:blipFill>
          <p:spPr>
            <a:xfrm>
              <a:off x="4402741" y="4903756"/>
              <a:ext cx="519666" cy="530150"/>
            </a:xfrm>
            <a:prstGeom prst="rect">
              <a:avLst/>
            </a:prstGeom>
          </p:spPr>
        </p:pic>
      </p:grpSp>
      <p:grpSp>
        <p:nvGrpSpPr>
          <p:cNvPr id="53" name="Group 52">
            <a:extLst>
              <a:ext uri="{FF2B5EF4-FFF2-40B4-BE49-F238E27FC236}">
                <a16:creationId xmlns:a16="http://schemas.microsoft.com/office/drawing/2014/main" id="{FBE859EE-06E5-F597-B7AA-35EE64DCE012}"/>
              </a:ext>
            </a:extLst>
          </p:cNvPr>
          <p:cNvGrpSpPr/>
          <p:nvPr/>
        </p:nvGrpSpPr>
        <p:grpSpPr>
          <a:xfrm>
            <a:off x="5226759" y="4120089"/>
            <a:ext cx="3789392" cy="536304"/>
            <a:chOff x="4432316" y="3776693"/>
            <a:chExt cx="3789392" cy="536304"/>
          </a:xfrm>
        </p:grpSpPr>
        <p:sp>
          <p:nvSpPr>
            <p:cNvPr id="44" name="TextBox 43">
              <a:extLst>
                <a:ext uri="{FF2B5EF4-FFF2-40B4-BE49-F238E27FC236}">
                  <a16:creationId xmlns:a16="http://schemas.microsoft.com/office/drawing/2014/main" id="{DDD2FED1-6B53-184C-7ED3-916333749C45}"/>
                </a:ext>
              </a:extLst>
            </p:cNvPr>
            <p:cNvSpPr txBox="1"/>
            <p:nvPr/>
          </p:nvSpPr>
          <p:spPr>
            <a:xfrm>
              <a:off x="4922407" y="3789777"/>
              <a:ext cx="3299301" cy="523220"/>
            </a:xfrm>
            <a:prstGeom prst="rect">
              <a:avLst/>
            </a:prstGeom>
            <a:noFill/>
          </p:spPr>
          <p:txBody>
            <a:bodyPr wrap="none" rtlCol="0">
              <a:spAutoFit/>
            </a:bodyPr>
            <a:lstStyle/>
            <a:p>
              <a:r>
                <a:rPr lang="en-GB" sz="1400"/>
                <a:t>Diagnoses (including cancer diagnosis)</a:t>
              </a:r>
            </a:p>
            <a:p>
              <a:r>
                <a:rPr lang="en-GB" sz="1400"/>
                <a:t>Interactions with healthcare system</a:t>
              </a:r>
            </a:p>
          </p:txBody>
        </p:sp>
        <p:pic>
          <p:nvPicPr>
            <p:cNvPr id="50" name="Graphic 49">
              <a:extLst>
                <a:ext uri="{FF2B5EF4-FFF2-40B4-BE49-F238E27FC236}">
                  <a16:creationId xmlns:a16="http://schemas.microsoft.com/office/drawing/2014/main" id="{C834799A-D645-3E9E-5C5E-ECD36C0873B7}"/>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16874"/>
            <a:stretch/>
          </p:blipFill>
          <p:spPr>
            <a:xfrm>
              <a:off x="4432316" y="3776693"/>
              <a:ext cx="519666" cy="530150"/>
            </a:xfrm>
            <a:prstGeom prst="rect">
              <a:avLst/>
            </a:prstGeom>
          </p:spPr>
        </p:pic>
      </p:grpSp>
      <p:grpSp>
        <p:nvGrpSpPr>
          <p:cNvPr id="56" name="Group 55">
            <a:extLst>
              <a:ext uri="{FF2B5EF4-FFF2-40B4-BE49-F238E27FC236}">
                <a16:creationId xmlns:a16="http://schemas.microsoft.com/office/drawing/2014/main" id="{47D91ABB-8E29-CAEF-35C7-717C65A0DF73}"/>
              </a:ext>
            </a:extLst>
          </p:cNvPr>
          <p:cNvGrpSpPr/>
          <p:nvPr/>
        </p:nvGrpSpPr>
        <p:grpSpPr>
          <a:xfrm>
            <a:off x="5221775" y="5589303"/>
            <a:ext cx="2731364" cy="530150"/>
            <a:chOff x="4402741" y="5623699"/>
            <a:chExt cx="2731364" cy="530150"/>
          </a:xfrm>
        </p:grpSpPr>
        <p:pic>
          <p:nvPicPr>
            <p:cNvPr id="46" name="Graphic 45">
              <a:extLst>
                <a:ext uri="{FF2B5EF4-FFF2-40B4-BE49-F238E27FC236}">
                  <a16:creationId xmlns:a16="http://schemas.microsoft.com/office/drawing/2014/main" id="{6959F3C4-3131-AE1B-829A-25A8E2286D70}"/>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16874"/>
            <a:stretch/>
          </p:blipFill>
          <p:spPr>
            <a:xfrm>
              <a:off x="4402741" y="5623699"/>
              <a:ext cx="519666" cy="530150"/>
            </a:xfrm>
            <a:prstGeom prst="rect">
              <a:avLst/>
            </a:prstGeom>
          </p:spPr>
        </p:pic>
        <p:sp>
          <p:nvSpPr>
            <p:cNvPr id="51" name="TextBox 50">
              <a:extLst>
                <a:ext uri="{FF2B5EF4-FFF2-40B4-BE49-F238E27FC236}">
                  <a16:creationId xmlns:a16="http://schemas.microsoft.com/office/drawing/2014/main" id="{EBD9BAD7-7009-3CC4-5B34-847F62729D95}"/>
                </a:ext>
              </a:extLst>
            </p:cNvPr>
            <p:cNvSpPr txBox="1"/>
            <p:nvPr/>
          </p:nvSpPr>
          <p:spPr>
            <a:xfrm>
              <a:off x="4900801" y="5749374"/>
              <a:ext cx="2233304" cy="307777"/>
            </a:xfrm>
            <a:prstGeom prst="rect">
              <a:avLst/>
            </a:prstGeom>
            <a:noFill/>
          </p:spPr>
          <p:txBody>
            <a:bodyPr wrap="none" rtlCol="0">
              <a:spAutoFit/>
            </a:bodyPr>
            <a:lstStyle/>
            <a:p>
              <a:r>
                <a:rPr lang="en-GB" sz="1400"/>
                <a:t>Death and cause of death</a:t>
              </a:r>
            </a:p>
          </p:txBody>
        </p:sp>
      </p:grpSp>
      <p:grpSp>
        <p:nvGrpSpPr>
          <p:cNvPr id="156" name="Group 155">
            <a:extLst>
              <a:ext uri="{FF2B5EF4-FFF2-40B4-BE49-F238E27FC236}">
                <a16:creationId xmlns:a16="http://schemas.microsoft.com/office/drawing/2014/main" id="{555C2EC7-2AA2-0FE5-3E59-73122C38A330}"/>
              </a:ext>
            </a:extLst>
          </p:cNvPr>
          <p:cNvGrpSpPr/>
          <p:nvPr/>
        </p:nvGrpSpPr>
        <p:grpSpPr>
          <a:xfrm>
            <a:off x="8028200" y="1881332"/>
            <a:ext cx="1811862" cy="769441"/>
            <a:chOff x="7892046" y="1449387"/>
            <a:chExt cx="1811862" cy="769441"/>
          </a:xfrm>
        </p:grpSpPr>
        <p:sp>
          <p:nvSpPr>
            <p:cNvPr id="99" name="TextBox 98">
              <a:extLst>
                <a:ext uri="{FF2B5EF4-FFF2-40B4-BE49-F238E27FC236}">
                  <a16:creationId xmlns:a16="http://schemas.microsoft.com/office/drawing/2014/main" id="{B388F22E-F2F1-BF7C-7D5D-24F8F7928111}"/>
                </a:ext>
              </a:extLst>
            </p:cNvPr>
            <p:cNvSpPr txBox="1"/>
            <p:nvPr/>
          </p:nvSpPr>
          <p:spPr>
            <a:xfrm>
              <a:off x="8423605" y="1449387"/>
              <a:ext cx="1280303" cy="769441"/>
            </a:xfrm>
            <a:prstGeom prst="rect">
              <a:avLst/>
            </a:prstGeom>
            <a:noFill/>
          </p:spPr>
          <p:txBody>
            <a:bodyPr wrap="square" rtlCol="0">
              <a:spAutoFit/>
            </a:bodyPr>
            <a:lstStyle/>
            <a:p>
              <a:r>
                <a:rPr lang="en-GB" sz="1100"/>
                <a:t>Merging of datasets and features</a:t>
              </a:r>
            </a:p>
            <a:p>
              <a:endParaRPr lang="en-GB" sz="1100"/>
            </a:p>
          </p:txBody>
        </p:sp>
        <p:pic>
          <p:nvPicPr>
            <p:cNvPr id="101" name="Graphic 100">
              <a:extLst>
                <a:ext uri="{FF2B5EF4-FFF2-40B4-BE49-F238E27FC236}">
                  <a16:creationId xmlns:a16="http://schemas.microsoft.com/office/drawing/2014/main" id="{9C63006E-150C-D23B-AF7B-BAC1BA860E0C}"/>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7410" b="16014"/>
            <a:stretch/>
          </p:blipFill>
          <p:spPr>
            <a:xfrm>
              <a:off x="7892046" y="1480885"/>
              <a:ext cx="633129" cy="595012"/>
            </a:xfrm>
            <a:prstGeom prst="rect">
              <a:avLst/>
            </a:prstGeom>
          </p:spPr>
        </p:pic>
      </p:grpSp>
      <p:sp>
        <p:nvSpPr>
          <p:cNvPr id="145" name="TextBox 144">
            <a:extLst>
              <a:ext uri="{FF2B5EF4-FFF2-40B4-BE49-F238E27FC236}">
                <a16:creationId xmlns:a16="http://schemas.microsoft.com/office/drawing/2014/main" id="{2C073E83-C99F-3481-0F12-89AD602AE3AE}"/>
              </a:ext>
            </a:extLst>
          </p:cNvPr>
          <p:cNvSpPr txBox="1"/>
          <p:nvPr/>
        </p:nvSpPr>
        <p:spPr>
          <a:xfrm>
            <a:off x="788677" y="1448351"/>
            <a:ext cx="1080296" cy="646331"/>
          </a:xfrm>
          <a:prstGeom prst="rect">
            <a:avLst/>
          </a:prstGeom>
          <a:noFill/>
        </p:spPr>
        <p:txBody>
          <a:bodyPr wrap="square" rtlCol="0">
            <a:spAutoFit/>
          </a:bodyPr>
          <a:lstStyle/>
          <a:p>
            <a:r>
              <a:rPr lang="en-GB"/>
              <a:t>Source datasets</a:t>
            </a:r>
          </a:p>
        </p:txBody>
      </p:sp>
      <p:sp>
        <p:nvSpPr>
          <p:cNvPr id="146" name="TextBox 145">
            <a:extLst>
              <a:ext uri="{FF2B5EF4-FFF2-40B4-BE49-F238E27FC236}">
                <a16:creationId xmlns:a16="http://schemas.microsoft.com/office/drawing/2014/main" id="{8300849C-4088-2295-78B8-9061AC6E7FF3}"/>
              </a:ext>
            </a:extLst>
          </p:cNvPr>
          <p:cNvSpPr txBox="1"/>
          <p:nvPr/>
        </p:nvSpPr>
        <p:spPr>
          <a:xfrm>
            <a:off x="6223841" y="1459311"/>
            <a:ext cx="1375006" cy="646331"/>
          </a:xfrm>
          <a:prstGeom prst="rect">
            <a:avLst/>
          </a:prstGeom>
          <a:noFill/>
        </p:spPr>
        <p:txBody>
          <a:bodyPr wrap="square" rtlCol="0">
            <a:spAutoFit/>
          </a:bodyPr>
          <a:lstStyle/>
          <a:p>
            <a:r>
              <a:rPr lang="en-GB"/>
              <a:t>Derived datasets</a:t>
            </a:r>
          </a:p>
        </p:txBody>
      </p:sp>
      <p:sp>
        <p:nvSpPr>
          <p:cNvPr id="150" name="TextBox 149">
            <a:extLst>
              <a:ext uri="{FF2B5EF4-FFF2-40B4-BE49-F238E27FC236}">
                <a16:creationId xmlns:a16="http://schemas.microsoft.com/office/drawing/2014/main" id="{10BF85BB-A071-37E4-1ED7-CB445AE1964C}"/>
              </a:ext>
            </a:extLst>
          </p:cNvPr>
          <p:cNvSpPr txBox="1"/>
          <p:nvPr/>
        </p:nvSpPr>
        <p:spPr>
          <a:xfrm>
            <a:off x="10950979" y="1481028"/>
            <a:ext cx="1194454" cy="646331"/>
          </a:xfrm>
          <a:prstGeom prst="rect">
            <a:avLst/>
          </a:prstGeom>
          <a:noFill/>
        </p:spPr>
        <p:txBody>
          <a:bodyPr wrap="square" rtlCol="0">
            <a:spAutoFit/>
          </a:bodyPr>
          <a:lstStyle/>
          <a:p>
            <a:r>
              <a:rPr lang="en-GB"/>
              <a:t>Modelling dataset</a:t>
            </a:r>
          </a:p>
        </p:txBody>
      </p:sp>
      <p:pic>
        <p:nvPicPr>
          <p:cNvPr id="152" name="Graphic 151">
            <a:extLst>
              <a:ext uri="{FF2B5EF4-FFF2-40B4-BE49-F238E27FC236}">
                <a16:creationId xmlns:a16="http://schemas.microsoft.com/office/drawing/2014/main" id="{0A5101CD-2FC3-6E23-B21B-02DC99B76A7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17046"/>
          <a:stretch/>
        </p:blipFill>
        <p:spPr>
          <a:xfrm>
            <a:off x="393694" y="1530979"/>
            <a:ext cx="441417" cy="449394"/>
          </a:xfrm>
          <a:prstGeom prst="rect">
            <a:avLst/>
          </a:prstGeom>
        </p:spPr>
      </p:pic>
      <p:pic>
        <p:nvPicPr>
          <p:cNvPr id="153" name="Graphic 152">
            <a:extLst>
              <a:ext uri="{FF2B5EF4-FFF2-40B4-BE49-F238E27FC236}">
                <a16:creationId xmlns:a16="http://schemas.microsoft.com/office/drawing/2014/main" id="{7C3AAF21-F41E-93FA-8342-FC49807257A2}"/>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16874"/>
          <a:stretch/>
        </p:blipFill>
        <p:spPr>
          <a:xfrm>
            <a:off x="5728458" y="1513316"/>
            <a:ext cx="519666" cy="530150"/>
          </a:xfrm>
          <a:prstGeom prst="rect">
            <a:avLst/>
          </a:prstGeom>
        </p:spPr>
      </p:pic>
      <p:sp>
        <p:nvSpPr>
          <p:cNvPr id="157" name="Arrow: Right 156">
            <a:extLst>
              <a:ext uri="{FF2B5EF4-FFF2-40B4-BE49-F238E27FC236}">
                <a16:creationId xmlns:a16="http://schemas.microsoft.com/office/drawing/2014/main" id="{33CB1F9F-6C5B-639C-663E-B476A1820516}"/>
              </a:ext>
            </a:extLst>
          </p:cNvPr>
          <p:cNvSpPr/>
          <p:nvPr/>
        </p:nvSpPr>
        <p:spPr>
          <a:xfrm>
            <a:off x="7365924" y="1650306"/>
            <a:ext cx="2967073" cy="3077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9" name="Arrow: Right 158">
            <a:extLst>
              <a:ext uri="{FF2B5EF4-FFF2-40B4-BE49-F238E27FC236}">
                <a16:creationId xmlns:a16="http://schemas.microsoft.com/office/drawing/2014/main" id="{999E9C59-3095-7E52-22BF-0E47196A5775}"/>
              </a:ext>
            </a:extLst>
          </p:cNvPr>
          <p:cNvSpPr/>
          <p:nvPr/>
        </p:nvSpPr>
        <p:spPr>
          <a:xfrm>
            <a:off x="3231235" y="3055921"/>
            <a:ext cx="1582493" cy="361638"/>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Arrow: Right 159">
            <a:extLst>
              <a:ext uri="{FF2B5EF4-FFF2-40B4-BE49-F238E27FC236}">
                <a16:creationId xmlns:a16="http://schemas.microsoft.com/office/drawing/2014/main" id="{70DD5103-DF87-B907-D918-361014683DF0}"/>
              </a:ext>
            </a:extLst>
          </p:cNvPr>
          <p:cNvSpPr/>
          <p:nvPr/>
        </p:nvSpPr>
        <p:spPr>
          <a:xfrm>
            <a:off x="3231236" y="4207422"/>
            <a:ext cx="1582493" cy="361638"/>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3" name="Arrow: Right 162">
            <a:extLst>
              <a:ext uri="{FF2B5EF4-FFF2-40B4-BE49-F238E27FC236}">
                <a16:creationId xmlns:a16="http://schemas.microsoft.com/office/drawing/2014/main" id="{B4360A83-ABF7-8806-7FFD-DF9D7392A9BA}"/>
              </a:ext>
            </a:extLst>
          </p:cNvPr>
          <p:cNvSpPr/>
          <p:nvPr/>
        </p:nvSpPr>
        <p:spPr>
          <a:xfrm>
            <a:off x="2904745" y="5093593"/>
            <a:ext cx="1908983" cy="361638"/>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4" name="Arrow: Right 163">
            <a:extLst>
              <a:ext uri="{FF2B5EF4-FFF2-40B4-BE49-F238E27FC236}">
                <a16:creationId xmlns:a16="http://schemas.microsoft.com/office/drawing/2014/main" id="{C6F6AE80-50B3-8E7F-441E-1F8F9E9A2FE4}"/>
              </a:ext>
            </a:extLst>
          </p:cNvPr>
          <p:cNvSpPr/>
          <p:nvPr/>
        </p:nvSpPr>
        <p:spPr>
          <a:xfrm>
            <a:off x="2904745" y="5673559"/>
            <a:ext cx="1908983" cy="361638"/>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5" name="Arrow: Right 164">
            <a:extLst>
              <a:ext uri="{FF2B5EF4-FFF2-40B4-BE49-F238E27FC236}">
                <a16:creationId xmlns:a16="http://schemas.microsoft.com/office/drawing/2014/main" id="{9CE50D31-A1CE-AC2E-6B2E-C4516C34A481}"/>
              </a:ext>
            </a:extLst>
          </p:cNvPr>
          <p:cNvSpPr/>
          <p:nvPr/>
        </p:nvSpPr>
        <p:spPr>
          <a:xfrm>
            <a:off x="9546379" y="4288213"/>
            <a:ext cx="786618" cy="361638"/>
          </a:xfrm>
          <a:prstGeom prst="rightArrow">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Right Brace 165">
            <a:extLst>
              <a:ext uri="{FF2B5EF4-FFF2-40B4-BE49-F238E27FC236}">
                <a16:creationId xmlns:a16="http://schemas.microsoft.com/office/drawing/2014/main" id="{936D73AC-CDF7-F80F-ADF7-422FB15CB76A}"/>
              </a:ext>
            </a:extLst>
          </p:cNvPr>
          <p:cNvSpPr/>
          <p:nvPr/>
        </p:nvSpPr>
        <p:spPr>
          <a:xfrm>
            <a:off x="8750299" y="2835439"/>
            <a:ext cx="796079" cy="3284014"/>
          </a:xfrm>
          <a:prstGeom prst="rightBrace">
            <a:avLst>
              <a:gd name="adj1" fmla="val 8333"/>
              <a:gd name="adj2" fmla="val 49613"/>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7" name="Right Brace 166">
            <a:extLst>
              <a:ext uri="{FF2B5EF4-FFF2-40B4-BE49-F238E27FC236}">
                <a16:creationId xmlns:a16="http://schemas.microsoft.com/office/drawing/2014/main" id="{3420B73A-F9BB-C94B-C4A7-57EA0E2BE62A}"/>
              </a:ext>
            </a:extLst>
          </p:cNvPr>
          <p:cNvSpPr/>
          <p:nvPr/>
        </p:nvSpPr>
        <p:spPr>
          <a:xfrm>
            <a:off x="2925895" y="2886512"/>
            <a:ext cx="332191" cy="747606"/>
          </a:xfrm>
          <a:prstGeom prst="rightBrace">
            <a:avLst>
              <a:gd name="adj1" fmla="val 8333"/>
              <a:gd name="adj2" fmla="val 46216"/>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8" name="Right Brace 167">
            <a:extLst>
              <a:ext uri="{FF2B5EF4-FFF2-40B4-BE49-F238E27FC236}">
                <a16:creationId xmlns:a16="http://schemas.microsoft.com/office/drawing/2014/main" id="{F33F95FF-6DCF-52F7-C139-D04F6436CC15}"/>
              </a:ext>
            </a:extLst>
          </p:cNvPr>
          <p:cNvSpPr/>
          <p:nvPr/>
        </p:nvSpPr>
        <p:spPr>
          <a:xfrm>
            <a:off x="2920130" y="3875015"/>
            <a:ext cx="332191" cy="1086022"/>
          </a:xfrm>
          <a:prstGeom prst="rightBrace">
            <a:avLst>
              <a:gd name="adj1" fmla="val 8333"/>
              <a:gd name="adj2" fmla="val 46216"/>
            </a:avLst>
          </a:prstGeom>
          <a:ln w="28575">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pic>
        <p:nvPicPr>
          <p:cNvPr id="171" name="Graphic 170">
            <a:extLst>
              <a:ext uri="{FF2B5EF4-FFF2-40B4-BE49-F238E27FC236}">
                <a16:creationId xmlns:a16="http://schemas.microsoft.com/office/drawing/2014/main" id="{3837F613-2391-3545-9C34-E4997F77D197}"/>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b="19840"/>
          <a:stretch/>
        </p:blipFill>
        <p:spPr>
          <a:xfrm>
            <a:off x="10485955" y="1498821"/>
            <a:ext cx="554381" cy="545389"/>
          </a:xfrm>
          <a:prstGeom prst="rect">
            <a:avLst/>
          </a:prstGeom>
        </p:spPr>
      </p:pic>
      <p:pic>
        <p:nvPicPr>
          <p:cNvPr id="172" name="Graphic 171">
            <a:extLst>
              <a:ext uri="{FF2B5EF4-FFF2-40B4-BE49-F238E27FC236}">
                <a16:creationId xmlns:a16="http://schemas.microsoft.com/office/drawing/2014/main" id="{48E8B80E-4565-E080-373C-9B9DBBB5758A}"/>
              </a:ext>
            </a:extLst>
          </p:cNvPr>
          <p:cNvPicPr>
            <a:picLocks noChangeAspect="1"/>
          </p:cNvPicPr>
          <p:nvPr/>
        </p:nvPicPr>
        <p:blipFill rotWithShape="1">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b="19840"/>
          <a:stretch/>
        </p:blipFill>
        <p:spPr>
          <a:xfrm>
            <a:off x="10368667" y="4161202"/>
            <a:ext cx="554381" cy="545389"/>
          </a:xfrm>
          <a:prstGeom prst="rect">
            <a:avLst/>
          </a:prstGeom>
        </p:spPr>
      </p:pic>
    </p:spTree>
    <p:extLst>
      <p:ext uri="{BB962C8B-B14F-4D97-AF65-F5344CB8AC3E}">
        <p14:creationId xmlns:p14="http://schemas.microsoft.com/office/powerpoint/2010/main" val="76072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C5F09-4FEB-2188-DE4D-37B148D09CF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B05C48-6597-F2D7-F871-16E9A5486703}"/>
              </a:ext>
            </a:extLst>
          </p:cNvPr>
          <p:cNvSpPr>
            <a:spLocks noGrp="1"/>
          </p:cNvSpPr>
          <p:nvPr>
            <p:ph type="title"/>
          </p:nvPr>
        </p:nvSpPr>
        <p:spPr/>
        <p:txBody>
          <a:bodyPr>
            <a:normAutofit/>
          </a:bodyPr>
          <a:lstStyle/>
          <a:p>
            <a:r>
              <a:rPr lang="en-GB" dirty="0"/>
              <a:t>Secondary Care Patient Level Dataset </a:t>
            </a:r>
          </a:p>
        </p:txBody>
      </p:sp>
      <p:cxnSp>
        <p:nvCxnSpPr>
          <p:cNvPr id="2" name="Straight Arrow Connector 1">
            <a:extLst>
              <a:ext uri="{FF2B5EF4-FFF2-40B4-BE49-F238E27FC236}">
                <a16:creationId xmlns:a16="http://schemas.microsoft.com/office/drawing/2014/main" id="{B84BF773-C958-6B13-9285-2EB96DFBC14E}"/>
              </a:ext>
            </a:extLst>
          </p:cNvPr>
          <p:cNvCxnSpPr>
            <a:cxnSpLocks/>
          </p:cNvCxnSpPr>
          <p:nvPr/>
        </p:nvCxnSpPr>
        <p:spPr>
          <a:xfrm>
            <a:off x="620080" y="4877279"/>
            <a:ext cx="10951839" cy="18339"/>
          </a:xfrm>
          <a:prstGeom prst="straightConnector1">
            <a:avLst/>
          </a:prstGeom>
          <a:noFill/>
          <a:ln w="19050" cap="flat" cmpd="sng" algn="ctr">
            <a:solidFill>
              <a:srgbClr val="FFAB40"/>
            </a:solidFill>
            <a:prstDash val="solid"/>
            <a:tailEnd type="triangle"/>
          </a:ln>
          <a:effectLst/>
        </p:spPr>
      </p:cxnSp>
      <p:grpSp>
        <p:nvGrpSpPr>
          <p:cNvPr id="92" name="Group 91">
            <a:extLst>
              <a:ext uri="{FF2B5EF4-FFF2-40B4-BE49-F238E27FC236}">
                <a16:creationId xmlns:a16="http://schemas.microsoft.com/office/drawing/2014/main" id="{EADCA24C-F760-F98C-F2C6-009E7C56D1F4}"/>
              </a:ext>
            </a:extLst>
          </p:cNvPr>
          <p:cNvGrpSpPr/>
          <p:nvPr/>
        </p:nvGrpSpPr>
        <p:grpSpPr>
          <a:xfrm>
            <a:off x="7570506" y="4901849"/>
            <a:ext cx="1545265" cy="454770"/>
            <a:chOff x="7681213" y="4901849"/>
            <a:chExt cx="1545265" cy="454770"/>
          </a:xfrm>
        </p:grpSpPr>
        <p:sp>
          <p:nvSpPr>
            <p:cNvPr id="30" name="Rectangle 29">
              <a:extLst>
                <a:ext uri="{FF2B5EF4-FFF2-40B4-BE49-F238E27FC236}">
                  <a16:creationId xmlns:a16="http://schemas.microsoft.com/office/drawing/2014/main" id="{001AAC9C-C5ED-D42A-0FF0-DA0D097FD315}"/>
                </a:ext>
              </a:extLst>
            </p:cNvPr>
            <p:cNvSpPr/>
            <p:nvPr/>
          </p:nvSpPr>
          <p:spPr>
            <a:xfrm>
              <a:off x="8101224" y="5165122"/>
              <a:ext cx="667707" cy="191497"/>
            </a:xfrm>
            <a:prstGeom prst="rect">
              <a:avLst/>
            </a:prstGeom>
            <a:solidFill>
              <a:srgbClr val="99C7EB"/>
            </a:solidFill>
            <a:ln w="25400" cap="flat" cmpd="sng" algn="ctr">
              <a:solidFill>
                <a:srgbClr val="89CCFF"/>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Year 5</a:t>
              </a:r>
            </a:p>
          </p:txBody>
        </p:sp>
        <p:sp>
          <p:nvSpPr>
            <p:cNvPr id="64" name="Right Brace 63">
              <a:extLst>
                <a:ext uri="{FF2B5EF4-FFF2-40B4-BE49-F238E27FC236}">
                  <a16:creationId xmlns:a16="http://schemas.microsoft.com/office/drawing/2014/main" id="{775AFF18-1A3B-8F58-47FE-46F35B1CC029}"/>
                </a:ext>
              </a:extLst>
            </p:cNvPr>
            <p:cNvSpPr/>
            <p:nvPr/>
          </p:nvSpPr>
          <p:spPr>
            <a:xfrm rot="5400000">
              <a:off x="8354484" y="4228578"/>
              <a:ext cx="198723" cy="1545265"/>
            </a:xfrm>
            <a:prstGeom prst="rightBrace">
              <a:avLst/>
            </a:prstGeom>
            <a:noFill/>
            <a:ln w="9525" cap="flat" cmpd="sng" algn="ctr">
              <a:solidFill>
                <a:schemeClr val="bg2">
                  <a:lumMod val="40000"/>
                  <a:lumOff val="60000"/>
                </a:schemeClr>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231F20"/>
                </a:solidFill>
                <a:effectLst/>
                <a:uLnTx/>
                <a:uFillTx/>
                <a:latin typeface="Arial" panose="020B0604020202020204" pitchFamily="34" charset="0"/>
                <a:ea typeface="+mn-ea"/>
                <a:cs typeface="Arial" panose="020B0604020202020204" pitchFamily="34" charset="0"/>
              </a:endParaRPr>
            </a:p>
          </p:txBody>
        </p:sp>
      </p:grpSp>
      <p:grpSp>
        <p:nvGrpSpPr>
          <p:cNvPr id="91" name="Group 90">
            <a:extLst>
              <a:ext uri="{FF2B5EF4-FFF2-40B4-BE49-F238E27FC236}">
                <a16:creationId xmlns:a16="http://schemas.microsoft.com/office/drawing/2014/main" id="{CCC6320F-D58A-5714-162D-345AB3E61E4A}"/>
              </a:ext>
            </a:extLst>
          </p:cNvPr>
          <p:cNvGrpSpPr/>
          <p:nvPr/>
        </p:nvGrpSpPr>
        <p:grpSpPr>
          <a:xfrm>
            <a:off x="5848747" y="4889849"/>
            <a:ext cx="1545265" cy="466770"/>
            <a:chOff x="6135948" y="4901849"/>
            <a:chExt cx="1545265" cy="466770"/>
          </a:xfrm>
        </p:grpSpPr>
        <p:sp>
          <p:nvSpPr>
            <p:cNvPr id="29" name="Rectangle 28">
              <a:extLst>
                <a:ext uri="{FF2B5EF4-FFF2-40B4-BE49-F238E27FC236}">
                  <a16:creationId xmlns:a16="http://schemas.microsoft.com/office/drawing/2014/main" id="{AF6C30B8-89E9-E3C1-57AB-D8A4667475E9}"/>
                </a:ext>
              </a:extLst>
            </p:cNvPr>
            <p:cNvSpPr/>
            <p:nvPr/>
          </p:nvSpPr>
          <p:spPr>
            <a:xfrm>
              <a:off x="6574727" y="5177122"/>
              <a:ext cx="667707" cy="191497"/>
            </a:xfrm>
            <a:prstGeom prst="rect">
              <a:avLst/>
            </a:prstGeom>
            <a:solidFill>
              <a:srgbClr val="99C7EB"/>
            </a:solidFill>
            <a:ln w="25400" cap="flat" cmpd="sng" algn="ctr">
              <a:solidFill>
                <a:srgbClr val="89CCFF"/>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Year 4</a:t>
              </a:r>
            </a:p>
          </p:txBody>
        </p:sp>
        <p:sp>
          <p:nvSpPr>
            <p:cNvPr id="65" name="Right Brace 64">
              <a:extLst>
                <a:ext uri="{FF2B5EF4-FFF2-40B4-BE49-F238E27FC236}">
                  <a16:creationId xmlns:a16="http://schemas.microsoft.com/office/drawing/2014/main" id="{1576B9F8-FE04-2D3D-7FAD-C765C76E6B43}"/>
                </a:ext>
              </a:extLst>
            </p:cNvPr>
            <p:cNvSpPr/>
            <p:nvPr/>
          </p:nvSpPr>
          <p:spPr>
            <a:xfrm rot="5400000">
              <a:off x="6809219" y="4228578"/>
              <a:ext cx="198723" cy="1545265"/>
            </a:xfrm>
            <a:prstGeom prst="rightBrace">
              <a:avLst/>
            </a:prstGeom>
            <a:noFill/>
            <a:ln w="9525" cap="flat" cmpd="sng" algn="ctr">
              <a:solidFill>
                <a:schemeClr val="bg2">
                  <a:lumMod val="40000"/>
                  <a:lumOff val="60000"/>
                </a:schemeClr>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231F20"/>
                </a:solidFill>
                <a:effectLst/>
                <a:uLnTx/>
                <a:uFillTx/>
                <a:latin typeface="Arial" panose="020B0604020202020204" pitchFamily="34" charset="0"/>
                <a:ea typeface="+mn-ea"/>
                <a:cs typeface="Arial" panose="020B0604020202020204" pitchFamily="34" charset="0"/>
              </a:endParaRPr>
            </a:p>
          </p:txBody>
        </p:sp>
      </p:grpSp>
      <p:grpSp>
        <p:nvGrpSpPr>
          <p:cNvPr id="90" name="Group 89">
            <a:extLst>
              <a:ext uri="{FF2B5EF4-FFF2-40B4-BE49-F238E27FC236}">
                <a16:creationId xmlns:a16="http://schemas.microsoft.com/office/drawing/2014/main" id="{FE84FC8C-1AEF-5442-AD0F-B21EA247252E}"/>
              </a:ext>
            </a:extLst>
          </p:cNvPr>
          <p:cNvGrpSpPr/>
          <p:nvPr/>
        </p:nvGrpSpPr>
        <p:grpSpPr>
          <a:xfrm>
            <a:off x="4140424" y="4884098"/>
            <a:ext cx="1545265" cy="472521"/>
            <a:chOff x="4583354" y="4895618"/>
            <a:chExt cx="1545265" cy="472521"/>
          </a:xfrm>
        </p:grpSpPr>
        <p:sp>
          <p:nvSpPr>
            <p:cNvPr id="20" name="Rectangle 19">
              <a:extLst>
                <a:ext uri="{FF2B5EF4-FFF2-40B4-BE49-F238E27FC236}">
                  <a16:creationId xmlns:a16="http://schemas.microsoft.com/office/drawing/2014/main" id="{727ED72B-D4A0-E295-D68D-C65FC1ADE05A}"/>
                </a:ext>
              </a:extLst>
            </p:cNvPr>
            <p:cNvSpPr/>
            <p:nvPr/>
          </p:nvSpPr>
          <p:spPr>
            <a:xfrm>
              <a:off x="5015871" y="5176642"/>
              <a:ext cx="667707" cy="191497"/>
            </a:xfrm>
            <a:prstGeom prst="rect">
              <a:avLst/>
            </a:prstGeom>
            <a:solidFill>
              <a:srgbClr val="99C7EB"/>
            </a:solidFill>
            <a:ln w="25400" cap="flat" cmpd="sng" algn="ctr">
              <a:solidFill>
                <a:srgbClr val="89CCFF"/>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Year 3</a:t>
              </a:r>
            </a:p>
          </p:txBody>
        </p:sp>
        <p:sp>
          <p:nvSpPr>
            <p:cNvPr id="66" name="Right Brace 65">
              <a:extLst>
                <a:ext uri="{FF2B5EF4-FFF2-40B4-BE49-F238E27FC236}">
                  <a16:creationId xmlns:a16="http://schemas.microsoft.com/office/drawing/2014/main" id="{0BB81716-FCD4-B449-F2D1-ED3F58654E81}"/>
                </a:ext>
              </a:extLst>
            </p:cNvPr>
            <p:cNvSpPr/>
            <p:nvPr/>
          </p:nvSpPr>
          <p:spPr>
            <a:xfrm rot="5400000">
              <a:off x="5256625" y="4222347"/>
              <a:ext cx="198723" cy="1545265"/>
            </a:xfrm>
            <a:prstGeom prst="rightBrace">
              <a:avLst/>
            </a:prstGeom>
            <a:noFill/>
            <a:ln w="9525" cap="flat" cmpd="sng" algn="ctr">
              <a:solidFill>
                <a:schemeClr val="bg2">
                  <a:lumMod val="40000"/>
                  <a:lumOff val="60000"/>
                </a:schemeClr>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231F20"/>
                </a:solidFill>
                <a:effectLst/>
                <a:uLnTx/>
                <a:uFillTx/>
                <a:latin typeface="Arial" panose="020B0604020202020204" pitchFamily="34" charset="0"/>
                <a:ea typeface="+mn-ea"/>
                <a:cs typeface="Arial" panose="020B0604020202020204" pitchFamily="34" charset="0"/>
              </a:endParaRPr>
            </a:p>
          </p:txBody>
        </p:sp>
      </p:grpSp>
      <p:grpSp>
        <p:nvGrpSpPr>
          <p:cNvPr id="89" name="Group 88">
            <a:extLst>
              <a:ext uri="{FF2B5EF4-FFF2-40B4-BE49-F238E27FC236}">
                <a16:creationId xmlns:a16="http://schemas.microsoft.com/office/drawing/2014/main" id="{4F1F7E15-B9DB-86A5-1EA8-385355522A56}"/>
              </a:ext>
            </a:extLst>
          </p:cNvPr>
          <p:cNvGrpSpPr/>
          <p:nvPr/>
        </p:nvGrpSpPr>
        <p:grpSpPr>
          <a:xfrm>
            <a:off x="2418665" y="4886448"/>
            <a:ext cx="1545265" cy="458267"/>
            <a:chOff x="2957153" y="4878677"/>
            <a:chExt cx="1545265" cy="458267"/>
          </a:xfrm>
        </p:grpSpPr>
        <p:sp>
          <p:nvSpPr>
            <p:cNvPr id="7" name="Rectangle 6">
              <a:extLst>
                <a:ext uri="{FF2B5EF4-FFF2-40B4-BE49-F238E27FC236}">
                  <a16:creationId xmlns:a16="http://schemas.microsoft.com/office/drawing/2014/main" id="{8D206CD6-D24F-BFCB-075D-041F43E24055}"/>
                </a:ext>
              </a:extLst>
            </p:cNvPr>
            <p:cNvSpPr/>
            <p:nvPr/>
          </p:nvSpPr>
          <p:spPr>
            <a:xfrm>
              <a:off x="3395932" y="5145447"/>
              <a:ext cx="667707" cy="191497"/>
            </a:xfrm>
            <a:prstGeom prst="rect">
              <a:avLst/>
            </a:prstGeom>
            <a:solidFill>
              <a:srgbClr val="99C7EB"/>
            </a:solidFill>
            <a:ln w="25400" cap="flat" cmpd="sng" algn="ctr">
              <a:solidFill>
                <a:srgbClr val="89CCFF"/>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Year 2</a:t>
              </a:r>
            </a:p>
          </p:txBody>
        </p:sp>
        <p:sp>
          <p:nvSpPr>
            <p:cNvPr id="67" name="Right Brace 66">
              <a:extLst>
                <a:ext uri="{FF2B5EF4-FFF2-40B4-BE49-F238E27FC236}">
                  <a16:creationId xmlns:a16="http://schemas.microsoft.com/office/drawing/2014/main" id="{D49648BD-D55A-14B3-69C4-700692BCDF3C}"/>
                </a:ext>
              </a:extLst>
            </p:cNvPr>
            <p:cNvSpPr/>
            <p:nvPr/>
          </p:nvSpPr>
          <p:spPr>
            <a:xfrm rot="5400000">
              <a:off x="3630424" y="4205406"/>
              <a:ext cx="198723" cy="1545265"/>
            </a:xfrm>
            <a:prstGeom prst="rightBrace">
              <a:avLst/>
            </a:prstGeom>
            <a:noFill/>
            <a:ln w="9525" cap="flat" cmpd="sng" algn="ctr">
              <a:solidFill>
                <a:schemeClr val="bg2">
                  <a:lumMod val="40000"/>
                  <a:lumOff val="60000"/>
                </a:schemeClr>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231F20"/>
                </a:solidFill>
                <a:effectLst/>
                <a:uLnTx/>
                <a:uFillTx/>
                <a:latin typeface="Arial" panose="020B0604020202020204" pitchFamily="34" charset="0"/>
                <a:ea typeface="+mn-ea"/>
                <a:cs typeface="Arial" panose="020B0604020202020204" pitchFamily="34" charset="0"/>
              </a:endParaRPr>
            </a:p>
          </p:txBody>
        </p:sp>
      </p:grpSp>
      <p:grpSp>
        <p:nvGrpSpPr>
          <p:cNvPr id="88" name="Group 87">
            <a:extLst>
              <a:ext uri="{FF2B5EF4-FFF2-40B4-BE49-F238E27FC236}">
                <a16:creationId xmlns:a16="http://schemas.microsoft.com/office/drawing/2014/main" id="{8504B2A4-E321-4F0F-FF3B-C840FA6BD7A1}"/>
              </a:ext>
            </a:extLst>
          </p:cNvPr>
          <p:cNvGrpSpPr/>
          <p:nvPr/>
        </p:nvGrpSpPr>
        <p:grpSpPr>
          <a:xfrm>
            <a:off x="738670" y="4895618"/>
            <a:ext cx="1545265" cy="450430"/>
            <a:chOff x="1393075" y="4895618"/>
            <a:chExt cx="1545265" cy="450430"/>
          </a:xfrm>
        </p:grpSpPr>
        <p:sp>
          <p:nvSpPr>
            <p:cNvPr id="3" name="Rectangle 2">
              <a:extLst>
                <a:ext uri="{FF2B5EF4-FFF2-40B4-BE49-F238E27FC236}">
                  <a16:creationId xmlns:a16="http://schemas.microsoft.com/office/drawing/2014/main" id="{E3DCF346-ED0E-7CDF-420B-13DAC3FFBD4B}"/>
                </a:ext>
              </a:extLst>
            </p:cNvPr>
            <p:cNvSpPr/>
            <p:nvPr/>
          </p:nvSpPr>
          <p:spPr>
            <a:xfrm>
              <a:off x="1824525" y="5154551"/>
              <a:ext cx="667707" cy="191497"/>
            </a:xfrm>
            <a:prstGeom prst="rect">
              <a:avLst/>
            </a:prstGeom>
            <a:solidFill>
              <a:srgbClr val="99C7EB"/>
            </a:solidFill>
            <a:ln w="25400" cap="flat" cmpd="sng" algn="ctr">
              <a:solidFill>
                <a:srgbClr val="89CCFF"/>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rPr>
                <a:t>Year 1</a:t>
              </a:r>
            </a:p>
          </p:txBody>
        </p:sp>
        <p:sp>
          <p:nvSpPr>
            <p:cNvPr id="68" name="Right Brace 67">
              <a:extLst>
                <a:ext uri="{FF2B5EF4-FFF2-40B4-BE49-F238E27FC236}">
                  <a16:creationId xmlns:a16="http://schemas.microsoft.com/office/drawing/2014/main" id="{0E587B40-1B8B-F8CA-4EE2-3E761B0933E5}"/>
                </a:ext>
              </a:extLst>
            </p:cNvPr>
            <p:cNvSpPr/>
            <p:nvPr/>
          </p:nvSpPr>
          <p:spPr>
            <a:xfrm rot="5400000">
              <a:off x="2066346" y="4222347"/>
              <a:ext cx="198723" cy="1545265"/>
            </a:xfrm>
            <a:prstGeom prst="rightBrace">
              <a:avLst/>
            </a:prstGeom>
            <a:noFill/>
            <a:ln w="9525" cap="flat" cmpd="sng" algn="ctr">
              <a:solidFill>
                <a:schemeClr val="bg2">
                  <a:lumMod val="40000"/>
                  <a:lumOff val="60000"/>
                </a:schemeClr>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231F20"/>
                </a:solidFill>
                <a:effectLst/>
                <a:uLnTx/>
                <a:uFillTx/>
                <a:latin typeface="Arial" panose="020B0604020202020204" pitchFamily="34" charset="0"/>
                <a:ea typeface="+mn-ea"/>
                <a:cs typeface="Arial" panose="020B0604020202020204" pitchFamily="34" charset="0"/>
              </a:endParaRPr>
            </a:p>
          </p:txBody>
        </p:sp>
      </p:grpSp>
      <p:graphicFrame>
        <p:nvGraphicFramePr>
          <p:cNvPr id="75" name="Table 3">
            <a:extLst>
              <a:ext uri="{FF2B5EF4-FFF2-40B4-BE49-F238E27FC236}">
                <a16:creationId xmlns:a16="http://schemas.microsoft.com/office/drawing/2014/main" id="{E8842582-9A93-8660-AA74-593E4968616B}"/>
              </a:ext>
            </a:extLst>
          </p:cNvPr>
          <p:cNvGraphicFramePr>
            <a:graphicFrameLocks noGrp="1"/>
          </p:cNvGraphicFramePr>
          <p:nvPr>
            <p:extLst>
              <p:ext uri="{D42A27DB-BD31-4B8C-83A1-F6EECF244321}">
                <p14:modId xmlns:p14="http://schemas.microsoft.com/office/powerpoint/2010/main" val="2288541049"/>
              </p:ext>
            </p:extLst>
          </p:nvPr>
        </p:nvGraphicFramePr>
        <p:xfrm>
          <a:off x="9658488" y="1838592"/>
          <a:ext cx="2080573" cy="1353133"/>
        </p:xfrm>
        <a:graphic>
          <a:graphicData uri="http://schemas.openxmlformats.org/drawingml/2006/table">
            <a:tbl>
              <a:tblPr firstRow="1" bandRow="1">
                <a:tableStyleId>{5C22544A-7EE6-4342-B048-85BDC9FD1C3A}</a:tableStyleId>
              </a:tblPr>
              <a:tblGrid>
                <a:gridCol w="2080573">
                  <a:extLst>
                    <a:ext uri="{9D8B030D-6E8A-4147-A177-3AD203B41FA5}">
                      <a16:colId xmlns:a16="http://schemas.microsoft.com/office/drawing/2014/main" val="3794510129"/>
                    </a:ext>
                  </a:extLst>
                </a:gridCol>
              </a:tblGrid>
              <a:tr h="365531">
                <a:tc>
                  <a:txBody>
                    <a:bodyPr/>
                    <a:lstStyle/>
                    <a:p>
                      <a:r>
                        <a:rPr lang="en-GB" sz="1200" dirty="0">
                          <a:solidFill>
                            <a:schemeClr val="bg1"/>
                          </a:solidFill>
                        </a:rPr>
                        <a:t>Cancer Diagnosis in next 52 weeks</a:t>
                      </a:r>
                    </a:p>
                  </a:txBody>
                  <a:tcPr>
                    <a:solidFill>
                      <a:srgbClr val="003087"/>
                    </a:solidFill>
                  </a:tcPr>
                </a:tc>
                <a:extLst>
                  <a:ext uri="{0D108BD9-81ED-4DB2-BD59-A6C34878D82A}">
                    <a16:rowId xmlns:a16="http://schemas.microsoft.com/office/drawing/2014/main" val="2809726452"/>
                  </a:ext>
                </a:extLst>
              </a:tr>
              <a:tr h="379890">
                <a:tc>
                  <a:txBody>
                    <a:bodyPr/>
                    <a:lstStyle/>
                    <a:p>
                      <a:pPr algn="ctr"/>
                      <a:r>
                        <a:rPr lang="en-GB" sz="1200" dirty="0">
                          <a:solidFill>
                            <a:schemeClr val="tx1"/>
                          </a:solidFill>
                        </a:rPr>
                        <a:t>1</a:t>
                      </a:r>
                    </a:p>
                  </a:txBody>
                  <a:tcPr/>
                </a:tc>
                <a:extLst>
                  <a:ext uri="{0D108BD9-81ED-4DB2-BD59-A6C34878D82A}">
                    <a16:rowId xmlns:a16="http://schemas.microsoft.com/office/drawing/2014/main" val="1601517247"/>
                  </a:ext>
                </a:extLst>
              </a:tr>
              <a:tr h="516043">
                <a:tc>
                  <a:txBody>
                    <a:bodyPr/>
                    <a:lstStyle/>
                    <a:p>
                      <a:pPr algn="ctr"/>
                      <a:r>
                        <a:rPr kumimoji="0" lang="en-GB" sz="1200" b="0" i="0" u="none" strike="noStrike" kern="1200" cap="none" spc="0" normalizeH="0" baseline="0" noProof="0" dirty="0">
                          <a:ln>
                            <a:noFill/>
                          </a:ln>
                          <a:solidFill>
                            <a:srgbClr val="231F20"/>
                          </a:solidFill>
                          <a:effectLst/>
                          <a:uLnTx/>
                          <a:uFillTx/>
                          <a:latin typeface="+mn-lt"/>
                          <a:ea typeface="+mn-ea"/>
                          <a:cs typeface="+mn-cs"/>
                        </a:rPr>
                        <a:t>…</a:t>
                      </a:r>
                      <a:endParaRPr lang="en-GB" sz="1200" dirty="0">
                        <a:solidFill>
                          <a:schemeClr val="tx1"/>
                        </a:solidFill>
                      </a:endParaRPr>
                    </a:p>
                  </a:txBody>
                  <a:tcPr/>
                </a:tc>
                <a:extLst>
                  <a:ext uri="{0D108BD9-81ED-4DB2-BD59-A6C34878D82A}">
                    <a16:rowId xmlns:a16="http://schemas.microsoft.com/office/drawing/2014/main" val="3034960043"/>
                  </a:ext>
                </a:extLst>
              </a:tr>
            </a:tbl>
          </a:graphicData>
        </a:graphic>
      </p:graphicFrame>
      <p:graphicFrame>
        <p:nvGraphicFramePr>
          <p:cNvPr id="76" name="Table 3">
            <a:extLst>
              <a:ext uri="{FF2B5EF4-FFF2-40B4-BE49-F238E27FC236}">
                <a16:creationId xmlns:a16="http://schemas.microsoft.com/office/drawing/2014/main" id="{D08A965B-F6B6-AE82-1DC7-4ECC31413818}"/>
              </a:ext>
            </a:extLst>
          </p:cNvPr>
          <p:cNvGraphicFramePr>
            <a:graphicFrameLocks noGrp="1"/>
          </p:cNvGraphicFramePr>
          <p:nvPr>
            <p:extLst>
              <p:ext uri="{D42A27DB-BD31-4B8C-83A1-F6EECF244321}">
                <p14:modId xmlns:p14="http://schemas.microsoft.com/office/powerpoint/2010/main" val="3681704722"/>
              </p:ext>
            </p:extLst>
          </p:nvPr>
        </p:nvGraphicFramePr>
        <p:xfrm>
          <a:off x="3890047" y="1827435"/>
          <a:ext cx="1930151" cy="1353133"/>
        </p:xfrm>
        <a:graphic>
          <a:graphicData uri="http://schemas.openxmlformats.org/drawingml/2006/table">
            <a:tbl>
              <a:tblPr firstRow="1" bandRow="1">
                <a:tableStyleId>{5C22544A-7EE6-4342-B048-85BDC9FD1C3A}</a:tableStyleId>
              </a:tblPr>
              <a:tblGrid>
                <a:gridCol w="1930151">
                  <a:extLst>
                    <a:ext uri="{9D8B030D-6E8A-4147-A177-3AD203B41FA5}">
                      <a16:colId xmlns:a16="http://schemas.microsoft.com/office/drawing/2014/main" val="3794510129"/>
                    </a:ext>
                  </a:extLst>
                </a:gridCol>
              </a:tblGrid>
              <a:tr h="365531">
                <a:tc>
                  <a:txBody>
                    <a:bodyPr/>
                    <a:lstStyle/>
                    <a:p>
                      <a:r>
                        <a:rPr lang="en-GB" sz="1200" dirty="0">
                          <a:solidFill>
                            <a:schemeClr val="bg1"/>
                          </a:solidFill>
                        </a:rPr>
                        <a:t>Blood in urine 111 calls last 104 weeks</a:t>
                      </a:r>
                    </a:p>
                  </a:txBody>
                  <a:tcPr>
                    <a:solidFill>
                      <a:srgbClr val="003087"/>
                    </a:solidFill>
                  </a:tcPr>
                </a:tc>
                <a:extLst>
                  <a:ext uri="{0D108BD9-81ED-4DB2-BD59-A6C34878D82A}">
                    <a16:rowId xmlns:a16="http://schemas.microsoft.com/office/drawing/2014/main" val="2809726452"/>
                  </a:ext>
                </a:extLst>
              </a:tr>
              <a:tr h="379890">
                <a:tc>
                  <a:txBody>
                    <a:bodyPr/>
                    <a:lstStyle/>
                    <a:p>
                      <a:pPr algn="ctr"/>
                      <a:r>
                        <a:rPr lang="en-GB" sz="1200" dirty="0">
                          <a:solidFill>
                            <a:schemeClr val="tx1"/>
                          </a:solidFill>
                        </a:rPr>
                        <a:t>1</a:t>
                      </a:r>
                    </a:p>
                  </a:txBody>
                  <a:tcPr/>
                </a:tc>
                <a:extLst>
                  <a:ext uri="{0D108BD9-81ED-4DB2-BD59-A6C34878D82A}">
                    <a16:rowId xmlns:a16="http://schemas.microsoft.com/office/drawing/2014/main" val="1601517247"/>
                  </a:ext>
                </a:extLst>
              </a:tr>
              <a:tr h="516043">
                <a:tc>
                  <a:txBody>
                    <a:bodyPr/>
                    <a:lstStyle/>
                    <a:p>
                      <a:pPr algn="ctr"/>
                      <a:r>
                        <a:rPr kumimoji="0" lang="en-GB" sz="1200" b="0" i="0" u="none" strike="noStrike" kern="1200" cap="none" spc="0" normalizeH="0" baseline="0" noProof="0" dirty="0">
                          <a:ln>
                            <a:noFill/>
                          </a:ln>
                          <a:solidFill>
                            <a:srgbClr val="231F20"/>
                          </a:solidFill>
                          <a:effectLst/>
                          <a:uLnTx/>
                          <a:uFillTx/>
                          <a:latin typeface="+mn-lt"/>
                          <a:ea typeface="+mn-ea"/>
                          <a:cs typeface="+mn-cs"/>
                        </a:rPr>
                        <a:t>…</a:t>
                      </a:r>
                      <a:endParaRPr lang="en-GB" sz="1200" dirty="0">
                        <a:solidFill>
                          <a:schemeClr val="tx1"/>
                        </a:solidFill>
                      </a:endParaRPr>
                    </a:p>
                  </a:txBody>
                  <a:tcPr/>
                </a:tc>
                <a:extLst>
                  <a:ext uri="{0D108BD9-81ED-4DB2-BD59-A6C34878D82A}">
                    <a16:rowId xmlns:a16="http://schemas.microsoft.com/office/drawing/2014/main" val="3034960043"/>
                  </a:ext>
                </a:extLst>
              </a:tr>
            </a:tbl>
          </a:graphicData>
        </a:graphic>
      </p:graphicFrame>
      <p:graphicFrame>
        <p:nvGraphicFramePr>
          <p:cNvPr id="78" name="Table 3">
            <a:extLst>
              <a:ext uri="{FF2B5EF4-FFF2-40B4-BE49-F238E27FC236}">
                <a16:creationId xmlns:a16="http://schemas.microsoft.com/office/drawing/2014/main" id="{B80AD05E-9CFE-7BD3-AAFE-C7A8504392EE}"/>
              </a:ext>
            </a:extLst>
          </p:cNvPr>
          <p:cNvGraphicFramePr>
            <a:graphicFrameLocks noGrp="1"/>
          </p:cNvGraphicFramePr>
          <p:nvPr>
            <p:extLst>
              <p:ext uri="{D42A27DB-BD31-4B8C-83A1-F6EECF244321}">
                <p14:modId xmlns:p14="http://schemas.microsoft.com/office/powerpoint/2010/main" val="91795820"/>
              </p:ext>
            </p:extLst>
          </p:nvPr>
        </p:nvGraphicFramePr>
        <p:xfrm>
          <a:off x="1153604" y="1827436"/>
          <a:ext cx="2116728" cy="1353133"/>
        </p:xfrm>
        <a:graphic>
          <a:graphicData uri="http://schemas.openxmlformats.org/drawingml/2006/table">
            <a:tbl>
              <a:tblPr firstRow="1" bandRow="1">
                <a:tableStyleId>{5C22544A-7EE6-4342-B048-85BDC9FD1C3A}</a:tableStyleId>
              </a:tblPr>
              <a:tblGrid>
                <a:gridCol w="2116728">
                  <a:extLst>
                    <a:ext uri="{9D8B030D-6E8A-4147-A177-3AD203B41FA5}">
                      <a16:colId xmlns:a16="http://schemas.microsoft.com/office/drawing/2014/main" val="3794510129"/>
                    </a:ext>
                  </a:extLst>
                </a:gridCol>
              </a:tblGrid>
              <a:tr h="365531">
                <a:tc>
                  <a:txBody>
                    <a:bodyPr/>
                    <a:lstStyle/>
                    <a:p>
                      <a:r>
                        <a:rPr lang="en-GB" sz="1200" dirty="0">
                          <a:solidFill>
                            <a:schemeClr val="bg1"/>
                          </a:solidFill>
                        </a:rPr>
                        <a:t>Other Diseases of urinary system last 260 weeks</a:t>
                      </a:r>
                    </a:p>
                  </a:txBody>
                  <a:tcPr>
                    <a:solidFill>
                      <a:srgbClr val="003087"/>
                    </a:solidFill>
                  </a:tcPr>
                </a:tc>
                <a:extLst>
                  <a:ext uri="{0D108BD9-81ED-4DB2-BD59-A6C34878D82A}">
                    <a16:rowId xmlns:a16="http://schemas.microsoft.com/office/drawing/2014/main" val="2809726452"/>
                  </a:ext>
                </a:extLst>
              </a:tr>
              <a:tr h="379890">
                <a:tc>
                  <a:txBody>
                    <a:bodyPr/>
                    <a:lstStyle/>
                    <a:p>
                      <a:pPr algn="ctr"/>
                      <a:r>
                        <a:rPr lang="en-GB" sz="1200" dirty="0">
                          <a:solidFill>
                            <a:schemeClr val="tx1"/>
                          </a:solidFill>
                        </a:rPr>
                        <a:t>1</a:t>
                      </a:r>
                    </a:p>
                  </a:txBody>
                  <a:tcPr/>
                </a:tc>
                <a:extLst>
                  <a:ext uri="{0D108BD9-81ED-4DB2-BD59-A6C34878D82A}">
                    <a16:rowId xmlns:a16="http://schemas.microsoft.com/office/drawing/2014/main" val="1601517247"/>
                  </a:ext>
                </a:extLst>
              </a:tr>
              <a:tr h="516043">
                <a:tc>
                  <a:txBody>
                    <a:bodyPr/>
                    <a:lstStyle/>
                    <a:p>
                      <a:pPr algn="ctr"/>
                      <a:r>
                        <a:rPr kumimoji="0" lang="en-GB" sz="1200" b="0" i="0" u="none" strike="noStrike" kern="1200" cap="none" spc="0" normalizeH="0" baseline="0" noProof="0" dirty="0">
                          <a:ln>
                            <a:noFill/>
                          </a:ln>
                          <a:solidFill>
                            <a:srgbClr val="231F20"/>
                          </a:solidFill>
                          <a:effectLst/>
                          <a:uLnTx/>
                          <a:uFillTx/>
                          <a:latin typeface="+mn-lt"/>
                          <a:ea typeface="+mn-ea"/>
                          <a:cs typeface="+mn-cs"/>
                        </a:rPr>
                        <a:t>…</a:t>
                      </a:r>
                      <a:endParaRPr lang="en-GB" sz="1200" dirty="0">
                        <a:solidFill>
                          <a:schemeClr val="tx1"/>
                        </a:solidFill>
                      </a:endParaRPr>
                    </a:p>
                  </a:txBody>
                  <a:tcPr/>
                </a:tc>
                <a:extLst>
                  <a:ext uri="{0D108BD9-81ED-4DB2-BD59-A6C34878D82A}">
                    <a16:rowId xmlns:a16="http://schemas.microsoft.com/office/drawing/2014/main" val="3034960043"/>
                  </a:ext>
                </a:extLst>
              </a:tr>
            </a:tbl>
          </a:graphicData>
        </a:graphic>
      </p:graphicFrame>
      <p:graphicFrame>
        <p:nvGraphicFramePr>
          <p:cNvPr id="79" name="Table 3">
            <a:extLst>
              <a:ext uri="{FF2B5EF4-FFF2-40B4-BE49-F238E27FC236}">
                <a16:creationId xmlns:a16="http://schemas.microsoft.com/office/drawing/2014/main" id="{E6E1D4B1-C52D-765B-2BCB-DBD918D05F05}"/>
              </a:ext>
            </a:extLst>
          </p:cNvPr>
          <p:cNvGraphicFramePr>
            <a:graphicFrameLocks noGrp="1"/>
          </p:cNvGraphicFramePr>
          <p:nvPr>
            <p:extLst>
              <p:ext uri="{D42A27DB-BD31-4B8C-83A1-F6EECF244321}">
                <p14:modId xmlns:p14="http://schemas.microsoft.com/office/powerpoint/2010/main" val="1502572475"/>
              </p:ext>
            </p:extLst>
          </p:nvPr>
        </p:nvGraphicFramePr>
        <p:xfrm>
          <a:off x="6455986" y="1837136"/>
          <a:ext cx="2437788" cy="1353133"/>
        </p:xfrm>
        <a:graphic>
          <a:graphicData uri="http://schemas.openxmlformats.org/drawingml/2006/table">
            <a:tbl>
              <a:tblPr firstRow="1" bandRow="1">
                <a:tableStyleId>{5C22544A-7EE6-4342-B048-85BDC9FD1C3A}</a:tableStyleId>
              </a:tblPr>
              <a:tblGrid>
                <a:gridCol w="2437788">
                  <a:extLst>
                    <a:ext uri="{9D8B030D-6E8A-4147-A177-3AD203B41FA5}">
                      <a16:colId xmlns:a16="http://schemas.microsoft.com/office/drawing/2014/main" val="3794510129"/>
                    </a:ext>
                  </a:extLst>
                </a:gridCol>
              </a:tblGrid>
              <a:tr h="365531">
                <a:tc>
                  <a:txBody>
                    <a:bodyPr/>
                    <a:lstStyle/>
                    <a:p>
                      <a:r>
                        <a:rPr lang="en-GB" sz="1200" dirty="0">
                          <a:solidFill>
                            <a:schemeClr val="bg1"/>
                          </a:solidFill>
                        </a:rPr>
                        <a:t>Pain or Frequency of passing urine 111 calls last 52 weeks</a:t>
                      </a:r>
                    </a:p>
                  </a:txBody>
                  <a:tcPr>
                    <a:solidFill>
                      <a:srgbClr val="003087"/>
                    </a:solidFill>
                  </a:tcPr>
                </a:tc>
                <a:extLst>
                  <a:ext uri="{0D108BD9-81ED-4DB2-BD59-A6C34878D82A}">
                    <a16:rowId xmlns:a16="http://schemas.microsoft.com/office/drawing/2014/main" val="2809726452"/>
                  </a:ext>
                </a:extLst>
              </a:tr>
              <a:tr h="379890">
                <a:tc>
                  <a:txBody>
                    <a:bodyPr/>
                    <a:lstStyle/>
                    <a:p>
                      <a:pPr algn="ctr"/>
                      <a:r>
                        <a:rPr lang="en-GB" sz="1200" dirty="0">
                          <a:solidFill>
                            <a:schemeClr val="tx1"/>
                          </a:solidFill>
                        </a:rPr>
                        <a:t>1</a:t>
                      </a:r>
                    </a:p>
                  </a:txBody>
                  <a:tcPr/>
                </a:tc>
                <a:extLst>
                  <a:ext uri="{0D108BD9-81ED-4DB2-BD59-A6C34878D82A}">
                    <a16:rowId xmlns:a16="http://schemas.microsoft.com/office/drawing/2014/main" val="1601517247"/>
                  </a:ext>
                </a:extLst>
              </a:tr>
              <a:tr h="516043">
                <a:tc>
                  <a:txBody>
                    <a:bodyPr/>
                    <a:lstStyle/>
                    <a:p>
                      <a:pPr algn="ctr"/>
                      <a:r>
                        <a:rPr kumimoji="0" lang="en-GB" sz="1200" b="0" i="0" u="none" strike="noStrike" kern="1200" cap="none" spc="0" normalizeH="0" baseline="0" noProof="0" dirty="0">
                          <a:ln>
                            <a:noFill/>
                          </a:ln>
                          <a:solidFill>
                            <a:srgbClr val="231F20"/>
                          </a:solidFill>
                          <a:effectLst/>
                          <a:uLnTx/>
                          <a:uFillTx/>
                          <a:latin typeface="+mn-lt"/>
                          <a:ea typeface="+mn-ea"/>
                          <a:cs typeface="+mn-cs"/>
                        </a:rPr>
                        <a:t>…</a:t>
                      </a:r>
                      <a:endParaRPr lang="en-GB" sz="1200" dirty="0">
                        <a:solidFill>
                          <a:schemeClr val="tx1"/>
                        </a:solidFill>
                      </a:endParaRPr>
                    </a:p>
                  </a:txBody>
                  <a:tcPr/>
                </a:tc>
                <a:extLst>
                  <a:ext uri="{0D108BD9-81ED-4DB2-BD59-A6C34878D82A}">
                    <a16:rowId xmlns:a16="http://schemas.microsoft.com/office/drawing/2014/main" val="3034960043"/>
                  </a:ext>
                </a:extLst>
              </a:tr>
            </a:tbl>
          </a:graphicData>
        </a:graphic>
      </p:graphicFrame>
      <p:cxnSp>
        <p:nvCxnSpPr>
          <p:cNvPr id="81" name="Straight Connector 80">
            <a:extLst>
              <a:ext uri="{FF2B5EF4-FFF2-40B4-BE49-F238E27FC236}">
                <a16:creationId xmlns:a16="http://schemas.microsoft.com/office/drawing/2014/main" id="{51F63E79-B0A7-FA03-7681-D84CE32E74B8}"/>
              </a:ext>
            </a:extLst>
          </p:cNvPr>
          <p:cNvCxnSpPr>
            <a:cxnSpLocks/>
          </p:cNvCxnSpPr>
          <p:nvPr/>
        </p:nvCxnSpPr>
        <p:spPr>
          <a:xfrm flipV="1">
            <a:off x="9278830" y="4210819"/>
            <a:ext cx="0" cy="684799"/>
          </a:xfrm>
          <a:prstGeom prst="line">
            <a:avLst/>
          </a:prstGeom>
          <a:ln w="28575">
            <a:solidFill>
              <a:schemeClr val="tx1"/>
            </a:solidFill>
          </a:ln>
        </p:spPr>
        <p:style>
          <a:lnRef idx="1">
            <a:schemeClr val="accent2"/>
          </a:lnRef>
          <a:fillRef idx="0">
            <a:schemeClr val="accent2"/>
          </a:fillRef>
          <a:effectRef idx="0">
            <a:schemeClr val="accent2"/>
          </a:effectRef>
          <a:fontRef idx="minor">
            <a:schemeClr val="tx1"/>
          </a:fontRef>
        </p:style>
      </p:cxnSp>
      <p:sp>
        <p:nvSpPr>
          <p:cNvPr id="83" name="Rectangle 82">
            <a:extLst>
              <a:ext uri="{FF2B5EF4-FFF2-40B4-BE49-F238E27FC236}">
                <a16:creationId xmlns:a16="http://schemas.microsoft.com/office/drawing/2014/main" id="{1B8E721E-AA75-6424-101E-CEF660CCF0DB}"/>
              </a:ext>
            </a:extLst>
          </p:cNvPr>
          <p:cNvSpPr/>
          <p:nvPr/>
        </p:nvSpPr>
        <p:spPr>
          <a:xfrm>
            <a:off x="8650866" y="3672598"/>
            <a:ext cx="1275659" cy="527097"/>
          </a:xfrm>
          <a:prstGeom prst="rect">
            <a:avLst/>
          </a:prstGeom>
          <a:no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FAC2ABBD-0B9D-5231-2965-28800C22FD0A}"/>
              </a:ext>
            </a:extLst>
          </p:cNvPr>
          <p:cNvSpPr txBox="1"/>
          <p:nvPr/>
        </p:nvSpPr>
        <p:spPr>
          <a:xfrm>
            <a:off x="8683955" y="3777792"/>
            <a:ext cx="1189749" cy="307777"/>
          </a:xfrm>
          <a:prstGeom prst="rect">
            <a:avLst/>
          </a:prstGeom>
          <a:noFill/>
        </p:spPr>
        <p:txBody>
          <a:bodyPr wrap="none" rtlCol="0">
            <a:spAutoFit/>
          </a:bodyPr>
          <a:lstStyle/>
          <a:p>
            <a:r>
              <a:rPr lang="en-US" sz="1400" dirty="0"/>
              <a:t>August 2021</a:t>
            </a:r>
          </a:p>
        </p:txBody>
      </p:sp>
      <p:grpSp>
        <p:nvGrpSpPr>
          <p:cNvPr id="93" name="Group 92">
            <a:extLst>
              <a:ext uri="{FF2B5EF4-FFF2-40B4-BE49-F238E27FC236}">
                <a16:creationId xmlns:a16="http://schemas.microsoft.com/office/drawing/2014/main" id="{6665FE67-6832-AFB6-21DD-84AB6C5BE889}"/>
              </a:ext>
            </a:extLst>
          </p:cNvPr>
          <p:cNvGrpSpPr/>
          <p:nvPr/>
        </p:nvGrpSpPr>
        <p:grpSpPr>
          <a:xfrm>
            <a:off x="9467648" y="4901849"/>
            <a:ext cx="1545265" cy="454770"/>
            <a:chOff x="9467648" y="4901849"/>
            <a:chExt cx="1545265" cy="454770"/>
          </a:xfrm>
        </p:grpSpPr>
        <p:sp>
          <p:nvSpPr>
            <p:cNvPr id="86" name="Rectangle 85">
              <a:extLst>
                <a:ext uri="{FF2B5EF4-FFF2-40B4-BE49-F238E27FC236}">
                  <a16:creationId xmlns:a16="http://schemas.microsoft.com/office/drawing/2014/main" id="{BE8E58CA-D949-9344-2620-8171CAAB227E}"/>
                </a:ext>
              </a:extLst>
            </p:cNvPr>
            <p:cNvSpPr/>
            <p:nvPr/>
          </p:nvSpPr>
          <p:spPr>
            <a:xfrm>
              <a:off x="9887659" y="5165122"/>
              <a:ext cx="667707" cy="191497"/>
            </a:xfrm>
            <a:prstGeom prst="rect">
              <a:avLst/>
            </a:prstGeom>
            <a:solidFill>
              <a:srgbClr val="99C7EB"/>
            </a:solidFill>
            <a:ln w="25400" cap="flat" cmpd="sng" algn="ctr">
              <a:solidFill>
                <a:srgbClr val="89CCFF"/>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Year 6</a:t>
              </a:r>
            </a:p>
          </p:txBody>
        </p:sp>
        <p:sp>
          <p:nvSpPr>
            <p:cNvPr id="87" name="Right Brace 86">
              <a:extLst>
                <a:ext uri="{FF2B5EF4-FFF2-40B4-BE49-F238E27FC236}">
                  <a16:creationId xmlns:a16="http://schemas.microsoft.com/office/drawing/2014/main" id="{DAC5A71C-4B28-43CB-7215-8BC7E74F0389}"/>
                </a:ext>
              </a:extLst>
            </p:cNvPr>
            <p:cNvSpPr/>
            <p:nvPr/>
          </p:nvSpPr>
          <p:spPr>
            <a:xfrm rot="5400000">
              <a:off x="10140919" y="4228578"/>
              <a:ext cx="198723" cy="1545265"/>
            </a:xfrm>
            <a:prstGeom prst="rightBrace">
              <a:avLst/>
            </a:prstGeom>
            <a:noFill/>
            <a:ln w="9525" cap="flat" cmpd="sng" algn="ctr">
              <a:solidFill>
                <a:schemeClr val="bg2">
                  <a:lumMod val="40000"/>
                  <a:lumOff val="60000"/>
                </a:schemeClr>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231F20"/>
                </a:solidFill>
                <a:effectLst/>
                <a:uLnTx/>
                <a:uFillTx/>
                <a:latin typeface="Arial" panose="020B0604020202020204" pitchFamily="34" charset="0"/>
                <a:ea typeface="+mn-ea"/>
                <a:cs typeface="Arial" panose="020B0604020202020204" pitchFamily="34" charset="0"/>
              </a:endParaRPr>
            </a:p>
          </p:txBody>
        </p:sp>
      </p:grpSp>
      <p:sp>
        <p:nvSpPr>
          <p:cNvPr id="95" name="Cross 94">
            <a:extLst>
              <a:ext uri="{FF2B5EF4-FFF2-40B4-BE49-F238E27FC236}">
                <a16:creationId xmlns:a16="http://schemas.microsoft.com/office/drawing/2014/main" id="{DD97D529-C8A2-4537-7FD6-2BA9E33D5F4C}"/>
              </a:ext>
            </a:extLst>
          </p:cNvPr>
          <p:cNvSpPr/>
          <p:nvPr/>
        </p:nvSpPr>
        <p:spPr>
          <a:xfrm>
            <a:off x="8324370" y="4801861"/>
            <a:ext cx="159249" cy="150835"/>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231F20"/>
              </a:solidFill>
              <a:effectLst/>
              <a:uLnTx/>
              <a:uFillTx/>
              <a:latin typeface="Arial" panose="020B0604020202020204" pitchFamily="34" charset="0"/>
              <a:ea typeface="+mn-ea"/>
              <a:cs typeface="Arial" panose="020B0604020202020204" pitchFamily="34" charset="0"/>
            </a:endParaRPr>
          </a:p>
        </p:txBody>
      </p:sp>
      <p:sp>
        <p:nvSpPr>
          <p:cNvPr id="96" name="Cross 95">
            <a:extLst>
              <a:ext uri="{FF2B5EF4-FFF2-40B4-BE49-F238E27FC236}">
                <a16:creationId xmlns:a16="http://schemas.microsoft.com/office/drawing/2014/main" id="{E2B64790-30AF-E065-4184-272A8FFF9B48}"/>
              </a:ext>
            </a:extLst>
          </p:cNvPr>
          <p:cNvSpPr/>
          <p:nvPr/>
        </p:nvSpPr>
        <p:spPr>
          <a:xfrm>
            <a:off x="6883061" y="4808680"/>
            <a:ext cx="159249" cy="150835"/>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231F20"/>
              </a:solidFill>
              <a:effectLst/>
              <a:uLnTx/>
              <a:uFillTx/>
              <a:latin typeface="Arial" panose="020B0604020202020204" pitchFamily="34" charset="0"/>
              <a:ea typeface="+mn-ea"/>
              <a:cs typeface="Arial" panose="020B0604020202020204" pitchFamily="34" charset="0"/>
            </a:endParaRPr>
          </a:p>
        </p:txBody>
      </p:sp>
      <p:sp>
        <p:nvSpPr>
          <p:cNvPr id="98" name="Cross 97">
            <a:extLst>
              <a:ext uri="{FF2B5EF4-FFF2-40B4-BE49-F238E27FC236}">
                <a16:creationId xmlns:a16="http://schemas.microsoft.com/office/drawing/2014/main" id="{D3267987-E30F-7F45-57D7-04A663D3D83F}"/>
              </a:ext>
            </a:extLst>
          </p:cNvPr>
          <p:cNvSpPr/>
          <p:nvPr/>
        </p:nvSpPr>
        <p:spPr>
          <a:xfrm>
            <a:off x="1849261" y="4795279"/>
            <a:ext cx="159249" cy="150835"/>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231F20"/>
              </a:solidFill>
              <a:effectLst/>
              <a:uLnTx/>
              <a:uFillTx/>
              <a:latin typeface="Arial" panose="020B0604020202020204" pitchFamily="34" charset="0"/>
              <a:ea typeface="+mn-ea"/>
              <a:cs typeface="Arial" panose="020B0604020202020204" pitchFamily="34" charset="0"/>
            </a:endParaRPr>
          </a:p>
        </p:txBody>
      </p:sp>
      <p:cxnSp>
        <p:nvCxnSpPr>
          <p:cNvPr id="102" name="Straight Arrow Connector 101">
            <a:extLst>
              <a:ext uri="{FF2B5EF4-FFF2-40B4-BE49-F238E27FC236}">
                <a16:creationId xmlns:a16="http://schemas.microsoft.com/office/drawing/2014/main" id="{737287AD-C338-1629-0B73-A28D0AA9443B}"/>
              </a:ext>
            </a:extLst>
          </p:cNvPr>
          <p:cNvCxnSpPr>
            <a:endCxn id="95" idx="0"/>
          </p:cNvCxnSpPr>
          <p:nvPr/>
        </p:nvCxnSpPr>
        <p:spPr>
          <a:xfrm>
            <a:off x="7674880" y="3186800"/>
            <a:ext cx="729115" cy="16150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0D774A85-02BD-F2C0-3A43-1F3A1B1FB601}"/>
              </a:ext>
            </a:extLst>
          </p:cNvPr>
          <p:cNvCxnSpPr>
            <a:cxnSpLocks/>
            <a:stCxn id="76" idx="2"/>
            <a:endCxn id="96" idx="0"/>
          </p:cNvCxnSpPr>
          <p:nvPr/>
        </p:nvCxnSpPr>
        <p:spPr>
          <a:xfrm>
            <a:off x="4855122" y="3180568"/>
            <a:ext cx="2107564" cy="16281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F3E3E720-B368-60B4-DE35-7676CE7C643B}"/>
              </a:ext>
            </a:extLst>
          </p:cNvPr>
          <p:cNvCxnSpPr>
            <a:cxnSpLocks/>
            <a:stCxn id="78" idx="2"/>
            <a:endCxn id="98" idx="0"/>
          </p:cNvCxnSpPr>
          <p:nvPr/>
        </p:nvCxnSpPr>
        <p:spPr>
          <a:xfrm flipH="1">
            <a:off x="1928886" y="3180569"/>
            <a:ext cx="283082" cy="1614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7" name="Isosceles Triangle 8">
            <a:extLst>
              <a:ext uri="{FF2B5EF4-FFF2-40B4-BE49-F238E27FC236}">
                <a16:creationId xmlns:a16="http://schemas.microsoft.com/office/drawing/2014/main" id="{2703A5FB-D52D-FAC2-8EA3-7320AA5C8896}"/>
              </a:ext>
            </a:extLst>
          </p:cNvPr>
          <p:cNvSpPr/>
          <p:nvPr/>
        </p:nvSpPr>
        <p:spPr>
          <a:xfrm>
            <a:off x="10179697" y="4802251"/>
            <a:ext cx="146230" cy="136889"/>
          </a:xfrm>
          <a:prstGeom prst="triangle">
            <a:avLst/>
          </a:prstGeom>
          <a:solidFill>
            <a:srgbClr val="FF0000"/>
          </a:solidFill>
          <a:ln w="25400" cap="flat" cmpd="sng" algn="ctr">
            <a:solidFill>
              <a:srgbClr val="FF0000"/>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cxnSp>
        <p:nvCxnSpPr>
          <p:cNvPr id="109" name="Straight Arrow Connector 108">
            <a:extLst>
              <a:ext uri="{FF2B5EF4-FFF2-40B4-BE49-F238E27FC236}">
                <a16:creationId xmlns:a16="http://schemas.microsoft.com/office/drawing/2014/main" id="{FBBF7B3C-8320-07D2-EACB-06F312D0B3F7}"/>
              </a:ext>
            </a:extLst>
          </p:cNvPr>
          <p:cNvCxnSpPr>
            <a:endCxn id="107" idx="0"/>
          </p:cNvCxnSpPr>
          <p:nvPr/>
        </p:nvCxnSpPr>
        <p:spPr>
          <a:xfrm flipH="1">
            <a:off x="10252812" y="3186800"/>
            <a:ext cx="592397" cy="16154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3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F8DFB-10B3-B9C1-148B-2514813F86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F049B0-0D60-9455-CCE5-E8A8334EC3C3}"/>
              </a:ext>
            </a:extLst>
          </p:cNvPr>
          <p:cNvSpPr>
            <a:spLocks noGrp="1"/>
          </p:cNvSpPr>
          <p:nvPr>
            <p:ph type="ctrTitle"/>
          </p:nvPr>
        </p:nvSpPr>
        <p:spPr/>
        <p:txBody>
          <a:bodyPr/>
          <a:lstStyle/>
          <a:p>
            <a:r>
              <a:rPr lang="en-US" dirty="0"/>
              <a:t>Data Analysis</a:t>
            </a:r>
          </a:p>
        </p:txBody>
      </p:sp>
      <p:sp>
        <p:nvSpPr>
          <p:cNvPr id="3" name="Subtitle 2">
            <a:extLst>
              <a:ext uri="{FF2B5EF4-FFF2-40B4-BE49-F238E27FC236}">
                <a16:creationId xmlns:a16="http://schemas.microsoft.com/office/drawing/2014/main" id="{4DF74949-B42C-4BC0-95CA-A54F96DA42DC}"/>
              </a:ext>
            </a:extLst>
          </p:cNvPr>
          <p:cNvSpPr>
            <a:spLocks noGrp="1"/>
          </p:cNvSpPr>
          <p:nvPr>
            <p:ph type="subTitle" idx="1"/>
          </p:nvPr>
        </p:nvSpPr>
        <p:spPr/>
        <p:txBody>
          <a:bodyPr/>
          <a:lstStyle/>
          <a:p>
            <a:r>
              <a:rPr lang="en-US" dirty="0"/>
              <a:t>Choosing and Training a Model</a:t>
            </a:r>
          </a:p>
        </p:txBody>
      </p:sp>
    </p:spTree>
    <p:extLst>
      <p:ext uri="{BB962C8B-B14F-4D97-AF65-F5344CB8AC3E}">
        <p14:creationId xmlns:p14="http://schemas.microsoft.com/office/powerpoint/2010/main" val="130403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363020-3232-15E8-2829-7F2AA600B6F4}"/>
              </a:ext>
            </a:extLst>
          </p:cNvPr>
          <p:cNvSpPr>
            <a:spLocks noGrp="1"/>
          </p:cNvSpPr>
          <p:nvPr>
            <p:ph type="title"/>
          </p:nvPr>
        </p:nvSpPr>
        <p:spPr/>
        <p:txBody>
          <a:bodyPr>
            <a:normAutofit/>
          </a:bodyPr>
          <a:lstStyle/>
          <a:p>
            <a:r>
              <a:rPr lang="en-GB" dirty="0"/>
              <a:t>Model Pipeline Overview</a:t>
            </a:r>
          </a:p>
        </p:txBody>
      </p:sp>
      <p:sp>
        <p:nvSpPr>
          <p:cNvPr id="5" name="Rectangle 4">
            <a:extLst>
              <a:ext uri="{FF2B5EF4-FFF2-40B4-BE49-F238E27FC236}">
                <a16:creationId xmlns:a16="http://schemas.microsoft.com/office/drawing/2014/main" id="{E3033D12-40B0-57D3-8CCC-5DE2862A2E4B}"/>
              </a:ext>
            </a:extLst>
          </p:cNvPr>
          <p:cNvSpPr/>
          <p:nvPr/>
        </p:nvSpPr>
        <p:spPr>
          <a:xfrm>
            <a:off x="159799" y="3110023"/>
            <a:ext cx="2107933" cy="8651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Whole population dataset (24M)</a:t>
            </a:r>
          </a:p>
        </p:txBody>
      </p:sp>
      <p:sp>
        <p:nvSpPr>
          <p:cNvPr id="6" name="Rectangle 5">
            <a:extLst>
              <a:ext uri="{FF2B5EF4-FFF2-40B4-BE49-F238E27FC236}">
                <a16:creationId xmlns:a16="http://schemas.microsoft.com/office/drawing/2014/main" id="{AD7DD401-EEBA-AD99-D166-A2B668853445}"/>
              </a:ext>
            </a:extLst>
          </p:cNvPr>
          <p:cNvSpPr/>
          <p:nvPr/>
        </p:nvSpPr>
        <p:spPr>
          <a:xfrm>
            <a:off x="2794610" y="2315458"/>
            <a:ext cx="1358767" cy="502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Train (14.5M)</a:t>
            </a:r>
          </a:p>
        </p:txBody>
      </p:sp>
      <p:sp>
        <p:nvSpPr>
          <p:cNvPr id="7" name="Rectangle 6">
            <a:extLst>
              <a:ext uri="{FF2B5EF4-FFF2-40B4-BE49-F238E27FC236}">
                <a16:creationId xmlns:a16="http://schemas.microsoft.com/office/drawing/2014/main" id="{C9AC3018-CEA0-1252-D23B-BF104811DC7A}"/>
              </a:ext>
            </a:extLst>
          </p:cNvPr>
          <p:cNvSpPr/>
          <p:nvPr/>
        </p:nvSpPr>
        <p:spPr>
          <a:xfrm>
            <a:off x="4192783" y="4697782"/>
            <a:ext cx="1358767" cy="502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Test (4.8M)</a:t>
            </a:r>
          </a:p>
        </p:txBody>
      </p:sp>
      <p:sp>
        <p:nvSpPr>
          <p:cNvPr id="8" name="Rectangle 7">
            <a:extLst>
              <a:ext uri="{FF2B5EF4-FFF2-40B4-BE49-F238E27FC236}">
                <a16:creationId xmlns:a16="http://schemas.microsoft.com/office/drawing/2014/main" id="{2BF5C242-510C-1469-2464-E027BA436E32}"/>
              </a:ext>
            </a:extLst>
          </p:cNvPr>
          <p:cNvSpPr/>
          <p:nvPr/>
        </p:nvSpPr>
        <p:spPr>
          <a:xfrm>
            <a:off x="4192783" y="3221344"/>
            <a:ext cx="1358767" cy="6435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Validation (4.8M)</a:t>
            </a:r>
          </a:p>
        </p:txBody>
      </p:sp>
      <p:cxnSp>
        <p:nvCxnSpPr>
          <p:cNvPr id="10" name="Connector: Elbow 9">
            <a:extLst>
              <a:ext uri="{FF2B5EF4-FFF2-40B4-BE49-F238E27FC236}">
                <a16:creationId xmlns:a16="http://schemas.microsoft.com/office/drawing/2014/main" id="{977A79D4-2A0C-D522-C73D-11C698B2E3A5}"/>
              </a:ext>
            </a:extLst>
          </p:cNvPr>
          <p:cNvCxnSpPr>
            <a:cxnSpLocks/>
            <a:stCxn id="5" idx="3"/>
            <a:endCxn id="6" idx="1"/>
          </p:cNvCxnSpPr>
          <p:nvPr/>
        </p:nvCxnSpPr>
        <p:spPr>
          <a:xfrm flipV="1">
            <a:off x="2267732" y="2566827"/>
            <a:ext cx="526878" cy="97578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A59855A3-0028-8768-88CD-4AE2A383C647}"/>
              </a:ext>
            </a:extLst>
          </p:cNvPr>
          <p:cNvCxnSpPr>
            <a:cxnSpLocks/>
            <a:stCxn id="5" idx="3"/>
            <a:endCxn id="8" idx="1"/>
          </p:cNvCxnSpPr>
          <p:nvPr/>
        </p:nvCxnSpPr>
        <p:spPr>
          <a:xfrm>
            <a:off x="2267732" y="3542616"/>
            <a:ext cx="1925051" cy="52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8FD2DB2-E519-0460-0752-4214976DDF1E}"/>
              </a:ext>
            </a:extLst>
          </p:cNvPr>
          <p:cNvCxnSpPr>
            <a:cxnSpLocks/>
            <a:stCxn id="5" idx="3"/>
            <a:endCxn id="7" idx="1"/>
          </p:cNvCxnSpPr>
          <p:nvPr/>
        </p:nvCxnSpPr>
        <p:spPr>
          <a:xfrm>
            <a:off x="2267732" y="3542616"/>
            <a:ext cx="1925051" cy="1406535"/>
          </a:xfrm>
          <a:prstGeom prst="bentConnector3">
            <a:avLst>
              <a:gd name="adj1" fmla="val 13880"/>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4417101-F1F8-AD0D-2971-F832B7278703}"/>
              </a:ext>
            </a:extLst>
          </p:cNvPr>
          <p:cNvSpPr/>
          <p:nvPr/>
        </p:nvSpPr>
        <p:spPr>
          <a:xfrm>
            <a:off x="5035552" y="2234777"/>
            <a:ext cx="2107933" cy="654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1"/>
                </a:solidFill>
              </a:rPr>
              <a:t>Under sampled training dataset</a:t>
            </a:r>
          </a:p>
        </p:txBody>
      </p:sp>
      <p:cxnSp>
        <p:nvCxnSpPr>
          <p:cNvPr id="34" name="Straight Arrow Connector 33">
            <a:extLst>
              <a:ext uri="{FF2B5EF4-FFF2-40B4-BE49-F238E27FC236}">
                <a16:creationId xmlns:a16="http://schemas.microsoft.com/office/drawing/2014/main" id="{686B5559-3B3D-2C9F-A458-4AA1BCF5F5FB}"/>
              </a:ext>
            </a:extLst>
          </p:cNvPr>
          <p:cNvCxnSpPr>
            <a:stCxn id="6" idx="3"/>
            <a:endCxn id="25" idx="1"/>
          </p:cNvCxnSpPr>
          <p:nvPr/>
        </p:nvCxnSpPr>
        <p:spPr>
          <a:xfrm flipV="1">
            <a:off x="4153377" y="2562036"/>
            <a:ext cx="882175" cy="4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2B87394-121D-F4EC-6B7E-15C1E3611DFB}"/>
              </a:ext>
            </a:extLst>
          </p:cNvPr>
          <p:cNvSpPr/>
          <p:nvPr/>
        </p:nvSpPr>
        <p:spPr>
          <a:xfrm>
            <a:off x="7720447" y="2226996"/>
            <a:ext cx="2107933" cy="6545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Train machine learning model</a:t>
            </a:r>
          </a:p>
        </p:txBody>
      </p:sp>
      <p:cxnSp>
        <p:nvCxnSpPr>
          <p:cNvPr id="37" name="Straight Arrow Connector 36">
            <a:extLst>
              <a:ext uri="{FF2B5EF4-FFF2-40B4-BE49-F238E27FC236}">
                <a16:creationId xmlns:a16="http://schemas.microsoft.com/office/drawing/2014/main" id="{665D555A-66FF-1127-E427-1D065228C42C}"/>
              </a:ext>
            </a:extLst>
          </p:cNvPr>
          <p:cNvCxnSpPr>
            <a:cxnSpLocks/>
            <a:stCxn id="25" idx="3"/>
            <a:endCxn id="36" idx="1"/>
          </p:cNvCxnSpPr>
          <p:nvPr/>
        </p:nvCxnSpPr>
        <p:spPr>
          <a:xfrm flipV="1">
            <a:off x="7143485" y="2554255"/>
            <a:ext cx="576962" cy="7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8A9A6E56-B7DA-A919-9622-ED037829311E}"/>
              </a:ext>
            </a:extLst>
          </p:cNvPr>
          <p:cNvCxnSpPr>
            <a:cxnSpLocks/>
            <a:stCxn id="8" idx="3"/>
            <a:endCxn id="36" idx="1"/>
          </p:cNvCxnSpPr>
          <p:nvPr/>
        </p:nvCxnSpPr>
        <p:spPr>
          <a:xfrm flipV="1">
            <a:off x="5551550" y="2554255"/>
            <a:ext cx="2168897" cy="988889"/>
          </a:xfrm>
          <a:prstGeom prst="bentConnector3">
            <a:avLst>
              <a:gd name="adj1" fmla="val 88207"/>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C109FEA-B6F2-A6DA-F4F6-362AE0A5036E}"/>
              </a:ext>
            </a:extLst>
          </p:cNvPr>
          <p:cNvSpPr txBox="1"/>
          <p:nvPr/>
        </p:nvSpPr>
        <p:spPr>
          <a:xfrm>
            <a:off x="5528940" y="3519511"/>
            <a:ext cx="2153154" cy="276999"/>
          </a:xfrm>
          <a:prstGeom prst="rect">
            <a:avLst/>
          </a:prstGeom>
          <a:noFill/>
        </p:spPr>
        <p:txBody>
          <a:bodyPr wrap="none" rtlCol="0">
            <a:spAutoFit/>
          </a:bodyPr>
          <a:lstStyle/>
          <a:p>
            <a:r>
              <a:rPr lang="en-GB" sz="1200" i="1"/>
              <a:t>Hyperparameter optimisation</a:t>
            </a:r>
            <a:endParaRPr lang="en-GB" i="1"/>
          </a:p>
        </p:txBody>
      </p:sp>
      <p:cxnSp>
        <p:nvCxnSpPr>
          <p:cNvPr id="53" name="Connector: Elbow 52">
            <a:extLst>
              <a:ext uri="{FF2B5EF4-FFF2-40B4-BE49-F238E27FC236}">
                <a16:creationId xmlns:a16="http://schemas.microsoft.com/office/drawing/2014/main" id="{C7671158-DFFF-3988-141E-110A7AF246EE}"/>
              </a:ext>
            </a:extLst>
          </p:cNvPr>
          <p:cNvCxnSpPr>
            <a:cxnSpLocks/>
            <a:stCxn id="7" idx="3"/>
            <a:endCxn id="28" idx="2"/>
          </p:cNvCxnSpPr>
          <p:nvPr/>
        </p:nvCxnSpPr>
        <p:spPr>
          <a:xfrm flipV="1">
            <a:off x="5551550" y="2818196"/>
            <a:ext cx="5605221" cy="2130955"/>
          </a:xfrm>
          <a:prstGeom prst="bentConnector3">
            <a:avLst>
              <a:gd name="adj1" fmla="val 100102"/>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798D1551-267F-E785-570D-132548FAA08F}"/>
              </a:ext>
            </a:extLst>
          </p:cNvPr>
          <p:cNvSpPr txBox="1"/>
          <p:nvPr/>
        </p:nvSpPr>
        <p:spPr>
          <a:xfrm>
            <a:off x="6129442" y="4617727"/>
            <a:ext cx="2853666" cy="276999"/>
          </a:xfrm>
          <a:prstGeom prst="rect">
            <a:avLst/>
          </a:prstGeom>
          <a:noFill/>
        </p:spPr>
        <p:txBody>
          <a:bodyPr wrap="none" rtlCol="0">
            <a:spAutoFit/>
          </a:bodyPr>
          <a:lstStyle/>
          <a:p>
            <a:r>
              <a:rPr lang="en-GB" sz="1200" i="1"/>
              <a:t>Model evaluated with un-seen test data</a:t>
            </a:r>
            <a:endParaRPr lang="en-GB" i="1"/>
          </a:p>
        </p:txBody>
      </p:sp>
      <p:sp>
        <p:nvSpPr>
          <p:cNvPr id="55" name="TextBox 54">
            <a:extLst>
              <a:ext uri="{FF2B5EF4-FFF2-40B4-BE49-F238E27FC236}">
                <a16:creationId xmlns:a16="http://schemas.microsoft.com/office/drawing/2014/main" id="{6CF23C01-FDEA-CC2B-3841-40816AEBE4AB}"/>
              </a:ext>
            </a:extLst>
          </p:cNvPr>
          <p:cNvSpPr txBox="1"/>
          <p:nvPr/>
        </p:nvSpPr>
        <p:spPr>
          <a:xfrm>
            <a:off x="4153377" y="1782913"/>
            <a:ext cx="1358767" cy="646331"/>
          </a:xfrm>
          <a:prstGeom prst="rect">
            <a:avLst/>
          </a:prstGeom>
          <a:noFill/>
        </p:spPr>
        <p:txBody>
          <a:bodyPr wrap="square" rtlCol="0">
            <a:spAutoFit/>
          </a:bodyPr>
          <a:lstStyle/>
          <a:p>
            <a:r>
              <a:rPr lang="en-GB" sz="1200" i="1"/>
              <a:t>Balance cancer and non-cancer cases</a:t>
            </a:r>
            <a:endParaRPr lang="en-GB" i="1"/>
          </a:p>
        </p:txBody>
      </p:sp>
      <p:sp>
        <p:nvSpPr>
          <p:cNvPr id="65" name="TextBox 64">
            <a:extLst>
              <a:ext uri="{FF2B5EF4-FFF2-40B4-BE49-F238E27FC236}">
                <a16:creationId xmlns:a16="http://schemas.microsoft.com/office/drawing/2014/main" id="{3BCF5FAD-A4C8-6835-25AB-92A26DF6F511}"/>
              </a:ext>
            </a:extLst>
          </p:cNvPr>
          <p:cNvSpPr txBox="1"/>
          <p:nvPr/>
        </p:nvSpPr>
        <p:spPr>
          <a:xfrm>
            <a:off x="1366060" y="2270285"/>
            <a:ext cx="1358767" cy="276999"/>
          </a:xfrm>
          <a:prstGeom prst="rect">
            <a:avLst/>
          </a:prstGeom>
          <a:noFill/>
        </p:spPr>
        <p:txBody>
          <a:bodyPr wrap="square" rtlCol="0">
            <a:spAutoFit/>
          </a:bodyPr>
          <a:lstStyle/>
          <a:p>
            <a:r>
              <a:rPr lang="en-GB" sz="1200" i="1"/>
              <a:t>60% random split</a:t>
            </a:r>
            <a:endParaRPr lang="en-GB" i="1"/>
          </a:p>
        </p:txBody>
      </p:sp>
      <p:sp>
        <p:nvSpPr>
          <p:cNvPr id="66" name="TextBox 65">
            <a:extLst>
              <a:ext uri="{FF2B5EF4-FFF2-40B4-BE49-F238E27FC236}">
                <a16:creationId xmlns:a16="http://schemas.microsoft.com/office/drawing/2014/main" id="{72016149-A49E-CCDA-6E6E-B5DC6D6DF7C1}"/>
              </a:ext>
            </a:extLst>
          </p:cNvPr>
          <p:cNvSpPr txBox="1"/>
          <p:nvPr/>
        </p:nvSpPr>
        <p:spPr>
          <a:xfrm>
            <a:off x="2657997" y="3250789"/>
            <a:ext cx="1475677" cy="276999"/>
          </a:xfrm>
          <a:prstGeom prst="rect">
            <a:avLst/>
          </a:prstGeom>
          <a:noFill/>
        </p:spPr>
        <p:txBody>
          <a:bodyPr wrap="square" rtlCol="0">
            <a:spAutoFit/>
          </a:bodyPr>
          <a:lstStyle/>
          <a:p>
            <a:r>
              <a:rPr lang="en-GB" sz="1200" i="1"/>
              <a:t>20% random split</a:t>
            </a:r>
            <a:endParaRPr lang="en-GB" i="1"/>
          </a:p>
        </p:txBody>
      </p:sp>
      <p:sp>
        <p:nvSpPr>
          <p:cNvPr id="67" name="TextBox 66">
            <a:extLst>
              <a:ext uri="{FF2B5EF4-FFF2-40B4-BE49-F238E27FC236}">
                <a16:creationId xmlns:a16="http://schemas.microsoft.com/office/drawing/2014/main" id="{8CFCD1AC-F185-021B-D8CE-4A83C1A98EF2}"/>
              </a:ext>
            </a:extLst>
          </p:cNvPr>
          <p:cNvSpPr txBox="1"/>
          <p:nvPr/>
        </p:nvSpPr>
        <p:spPr>
          <a:xfrm>
            <a:off x="2620518" y="4659711"/>
            <a:ext cx="1358766" cy="276999"/>
          </a:xfrm>
          <a:prstGeom prst="rect">
            <a:avLst/>
          </a:prstGeom>
          <a:noFill/>
        </p:spPr>
        <p:txBody>
          <a:bodyPr wrap="square" rtlCol="0">
            <a:spAutoFit/>
          </a:bodyPr>
          <a:lstStyle/>
          <a:p>
            <a:r>
              <a:rPr lang="en-GB" sz="1200" i="1"/>
              <a:t>20% random split</a:t>
            </a:r>
            <a:endParaRPr lang="en-GB" i="1"/>
          </a:p>
        </p:txBody>
      </p:sp>
      <p:sp>
        <p:nvSpPr>
          <p:cNvPr id="28" name="Rectangle 27">
            <a:extLst>
              <a:ext uri="{FF2B5EF4-FFF2-40B4-BE49-F238E27FC236}">
                <a16:creationId xmlns:a16="http://schemas.microsoft.com/office/drawing/2014/main" id="{D7894E60-75BA-B885-F48A-E372567E5EBD}"/>
              </a:ext>
            </a:extLst>
          </p:cNvPr>
          <p:cNvSpPr/>
          <p:nvPr/>
        </p:nvSpPr>
        <p:spPr>
          <a:xfrm>
            <a:off x="10477387" y="2315458"/>
            <a:ext cx="1358767" cy="502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bg1"/>
                </a:solidFill>
              </a:rPr>
              <a:t>Model evaluation</a:t>
            </a:r>
          </a:p>
        </p:txBody>
      </p:sp>
      <p:cxnSp>
        <p:nvCxnSpPr>
          <p:cNvPr id="30" name="Straight Arrow Connector 29">
            <a:extLst>
              <a:ext uri="{FF2B5EF4-FFF2-40B4-BE49-F238E27FC236}">
                <a16:creationId xmlns:a16="http://schemas.microsoft.com/office/drawing/2014/main" id="{C7F309F7-913B-F67D-EB45-5A85F4DC5BC4}"/>
              </a:ext>
            </a:extLst>
          </p:cNvPr>
          <p:cNvCxnSpPr>
            <a:cxnSpLocks/>
            <a:stCxn id="36" idx="3"/>
            <a:endCxn id="28" idx="1"/>
          </p:cNvCxnSpPr>
          <p:nvPr/>
        </p:nvCxnSpPr>
        <p:spPr>
          <a:xfrm>
            <a:off x="9828380" y="2554255"/>
            <a:ext cx="649007" cy="12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4924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3"/>
    </p:ext>
  </p:extLst>
</p:sld>
</file>

<file path=ppt/theme/theme1.xml><?xml version="1.0" encoding="utf-8"?>
<a:theme xmlns:a="http://schemas.openxmlformats.org/drawingml/2006/main" name="NHSD-Refresh-Theme-NOV1120B">
  <a:themeElements>
    <a:clrScheme name="Custom 2">
      <a:dk1>
        <a:srgbClr val="FFFFFF"/>
      </a:dk1>
      <a:lt1>
        <a:srgbClr val="231F20"/>
      </a:lt1>
      <a:dk2>
        <a:srgbClr val="005EB8"/>
      </a:dk2>
      <a:lt2>
        <a:srgbClr val="F4F6F8"/>
      </a:lt2>
      <a:accent1>
        <a:srgbClr val="003087"/>
      </a:accent1>
      <a:accent2>
        <a:srgbClr val="768692"/>
      </a:accent2>
      <a:accent3>
        <a:srgbClr val="C7CED3"/>
      </a:accent3>
      <a:accent4>
        <a:srgbClr val="99DDEB"/>
      </a:accent4>
      <a:accent5>
        <a:srgbClr val="80D2CC"/>
      </a:accent5>
      <a:accent6>
        <a:srgbClr val="425563"/>
      </a:accent6>
      <a:hlink>
        <a:srgbClr val="005EB8"/>
      </a:hlink>
      <a:folHlink>
        <a:srgbClr val="0030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SD-PPT-Template-Refresh_NOV2020-B" id="{06B772CD-B1AE-2743-BE7F-0BA8B46714EA}" vid="{16F65E12-3586-BC44-90B1-43C17D3850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cad78267-be83-459a-b0cc-4b08b9088f2a">
      <Terms xmlns="http://schemas.microsoft.com/office/infopath/2007/PartnerControls"/>
    </lcf76f155ced4ddcb4097134ff3c332f>
    <TaxCatchAll xmlns="0a28b0d2-7e10-4e8c-8ad3-5eabbf4f8b8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2F74A76F13354090D2D9BBAB75C81A" ma:contentTypeVersion="24" ma:contentTypeDescription="Create a new document." ma:contentTypeScope="" ma:versionID="b6aa3a67f81e7f3769379dcd19adf74a">
  <xsd:schema xmlns:xsd="http://www.w3.org/2001/XMLSchema" xmlns:xs="http://www.w3.org/2001/XMLSchema" xmlns:p="http://schemas.microsoft.com/office/2006/metadata/properties" xmlns:ns1="http://schemas.microsoft.com/sharepoint/v3" xmlns:ns2="cad78267-be83-459a-b0cc-4b08b9088f2a" xmlns:ns3="0a28b0d2-7e10-4e8c-8ad3-5eabbf4f8b8b" targetNamespace="http://schemas.microsoft.com/office/2006/metadata/properties" ma:root="true" ma:fieldsID="c9acf571a3a5984bc35850a262ba6894" ns1:_="" ns2:_="" ns3:_="">
    <xsd:import namespace="http://schemas.microsoft.com/sharepoint/v3"/>
    <xsd:import namespace="cad78267-be83-459a-b0cc-4b08b9088f2a"/>
    <xsd:import namespace="0a28b0d2-7e10-4e8c-8ad3-5eabbf4f8b8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element ref="ns1:_ip_UnifiedCompliancePolicyProperties" minOccurs="0"/>
                <xsd:element ref="ns1:_ip_UnifiedCompliancePolicyUIAction"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ad78267-be83-459a-b0cc-4b08b9088f2a"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2c8d5fda-b97d-42c6-97e2-f76465e161c0" ma:termSetId="09814cd3-568e-fe90-9814-8d621ff8fb84" ma:anchorId="fba54fb3-c3e1-fe81-a776-ca4b69148c4d" ma:open="true" ma:isKeyword="false">
      <xsd:complexType>
        <xsd:sequence>
          <xsd:element ref="pc:Terms" minOccurs="0" maxOccurs="1"/>
        </xsd:sequence>
      </xsd:complex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a28b0d2-7e10-4e8c-8ad3-5eabbf4f8b8b" elementFormDefault="qualified">
    <xsd:import namespace="http://schemas.microsoft.com/office/2006/documentManagement/types"/>
    <xsd:import namespace="http://schemas.microsoft.com/office/infopath/2007/PartnerControls"/>
    <xsd:element name="SharedWithUsers" ma:index="8"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1ef7c861-a0b9-4db2-a3ef-61a6c36fa428}" ma:internalName="TaxCatchAll" ma:showField="CatchAllData" ma:web="0a28b0d2-7e10-4e8c-8ad3-5eabbf4f8b8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6"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95CA7C-04D5-4AC0-AEEB-5A717DBB4EC3}">
  <ds:schemaRefs>
    <ds:schemaRef ds:uri="http://schemas.microsoft.com/sharepoint/v3/contenttype/forms"/>
  </ds:schemaRefs>
</ds:datastoreItem>
</file>

<file path=customXml/itemProps2.xml><?xml version="1.0" encoding="utf-8"?>
<ds:datastoreItem xmlns:ds="http://schemas.openxmlformats.org/officeDocument/2006/customXml" ds:itemID="{72065A3B-E888-477D-9BE1-CF119D245E67}">
  <ds:schemaRefs>
    <ds:schemaRef ds:uri="http://schemas.microsoft.com/office/2006/metadata/properties"/>
    <ds:schemaRef ds:uri="http://schemas.microsoft.com/office/2006/documentManagement/types"/>
    <ds:schemaRef ds:uri="http://www.w3.org/XML/1998/namespace"/>
    <ds:schemaRef ds:uri="http://purl.org/dc/terms/"/>
    <ds:schemaRef ds:uri="http://purl.org/dc/dcmitype/"/>
    <ds:schemaRef ds:uri="cad78267-be83-459a-b0cc-4b08b9088f2a"/>
    <ds:schemaRef ds:uri="http://schemas.openxmlformats.org/package/2006/metadata/core-properties"/>
    <ds:schemaRef ds:uri="http://purl.org/dc/elements/1.1/"/>
    <ds:schemaRef ds:uri="http://schemas.microsoft.com/sharepoint/v3"/>
    <ds:schemaRef ds:uri="http://schemas.microsoft.com/office/infopath/2007/PartnerControls"/>
    <ds:schemaRef ds:uri="0a28b0d2-7e10-4e8c-8ad3-5eabbf4f8b8b"/>
  </ds:schemaRefs>
</ds:datastoreItem>
</file>

<file path=customXml/itemProps3.xml><?xml version="1.0" encoding="utf-8"?>
<ds:datastoreItem xmlns:ds="http://schemas.openxmlformats.org/officeDocument/2006/customXml" ds:itemID="{F2D67B2E-15A6-412A-9643-AC004782CB6A}">
  <ds:schemaRefs>
    <ds:schemaRef ds:uri="0a28b0d2-7e10-4e8c-8ad3-5eabbf4f8b8b"/>
    <ds:schemaRef ds:uri="cad78267-be83-459a-b0cc-4b08b9088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37c354b2-85b0-47f5-b222-07b48d774ee3}" enabled="0" method="" siteId="{37c354b2-85b0-47f5-b222-07b48d774ee3}" removed="1"/>
</clbl:labelList>
</file>

<file path=docProps/app.xml><?xml version="1.0" encoding="utf-8"?>
<Properties xmlns="http://schemas.openxmlformats.org/officeDocument/2006/extended-properties" xmlns:vt="http://schemas.openxmlformats.org/officeDocument/2006/docPropsVTypes">
  <TotalTime>7774</TotalTime>
  <Words>1881</Words>
  <Application>Microsoft Macintosh PowerPoint</Application>
  <PresentationFormat>Widescreen</PresentationFormat>
  <Paragraphs>347</Paragraphs>
  <Slides>22</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Arial</vt:lpstr>
      <vt:lpstr>Calibri</vt:lpstr>
      <vt:lpstr>Wingdings</vt:lpstr>
      <vt:lpstr>NHSD-Refresh-Theme-NOV1120B</vt:lpstr>
      <vt:lpstr>Using Machine Learning and secondary care activity data for early diagnosis of cancer</vt:lpstr>
      <vt:lpstr>Situation and Complication</vt:lpstr>
      <vt:lpstr>Our objectives and areas of focus</vt:lpstr>
      <vt:lpstr>Codebase Overview</vt:lpstr>
      <vt:lpstr>Data Engineering</vt:lpstr>
      <vt:lpstr>Secondary Care Patient Level Dataset </vt:lpstr>
      <vt:lpstr>Secondary Care Patient Level Dataset </vt:lpstr>
      <vt:lpstr>Data Analysis</vt:lpstr>
      <vt:lpstr>Model Pipeline Overview</vt:lpstr>
      <vt:lpstr>Model Pipeline Overview</vt:lpstr>
      <vt:lpstr>Under-sampling for a specific cancer type</vt:lpstr>
      <vt:lpstr>Model Pipeline Overview</vt:lpstr>
      <vt:lpstr>Hyper-optimisation</vt:lpstr>
      <vt:lpstr>Model Pipeline Overview</vt:lpstr>
      <vt:lpstr>Model Evaluation</vt:lpstr>
      <vt:lpstr>Extracting out Insights</vt:lpstr>
      <vt:lpstr>Lift Curve for High risks cohorts</vt:lpstr>
      <vt:lpstr>PowerPoint Presentation</vt:lpstr>
      <vt:lpstr>Example case finding using informative features to identify higher risk groups</vt:lpstr>
      <vt:lpstr>Bias Analysis and Equality of Opportunity</vt:lpstr>
      <vt:lpstr>Inspecting the Model for Bias</vt:lpstr>
      <vt:lpstr>Equality of Opportunity Lift Curve</vt:lpstr>
    </vt:vector>
  </TitlesOfParts>
  <Company>NHS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and secondary care activity data for early diagnosis of cancer</dc:title>
  <dc:creator>BALASUBRAMANIAN, Divya (NHS ENGLAND - X24)</dc:creator>
  <cp:lastModifiedBy>KYNOCH, Scarlett (NHS ENGLAND - X26)</cp:lastModifiedBy>
  <cp:revision>3</cp:revision>
  <dcterms:created xsi:type="dcterms:W3CDTF">2024-07-05T11:58:12Z</dcterms:created>
  <dcterms:modified xsi:type="dcterms:W3CDTF">2024-10-25T15:40:42Z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0x0101009F2F74A76F13354090D2D9BBAB75C81A</vt:lpwstr>
  </property>
  <property fmtid="{D5CDD505-2E9C-101B-9397-08002B2CF9AE}" pid="3" name="MediaServiceImageTags">
    <vt:lpwstr/>
  </property>
</Properties>
</file>