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14"/>
  </p:notesMasterIdLst>
  <p:sldIdLst>
    <p:sldId id="256" r:id="rId2"/>
    <p:sldId id="268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lencia, Hansel" initials="PH" lastIdx="1" clrIdx="0">
    <p:extLst>
      <p:ext uri="{19B8F6BF-5375-455C-9EA6-DF929625EA0E}">
        <p15:presenceInfo xmlns:p15="http://schemas.microsoft.com/office/powerpoint/2012/main" userId="S::hp454@exeter.ac.uk::c003b805-247a-4651-9bca-6959bd67fc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849DC-AC60-481E-BFDC-BDEDD0E16138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A959D-3C20-45A4-9C70-5F0B25428D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065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30/10/2021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39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30/10/2021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00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30/10/2021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887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30/10/2021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61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30/10/2021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8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30/10/2021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57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30/10/2021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53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30/10/2021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87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30/10/2021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43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30/10/2021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17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30/10/2021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7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30/10/2021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14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22FF-3907-40F3-B2E6-7D94D7224602}" type="datetimeFigureOut">
              <a:rPr lang="en-GB" smtClean="0"/>
              <a:t>30/10/2021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02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4F422FF-3907-40F3-B2E6-7D94D7224602}" type="datetimeFigureOut">
              <a:rPr lang="en-GB" smtClean="0"/>
              <a:t>30/10/2021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00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4F422FF-3907-40F3-B2E6-7D94D7224602}" type="datetimeFigureOut">
              <a:rPr lang="en-GB" smtClean="0"/>
              <a:t>30/10/2021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EB0728B-5842-4E9F-945E-C57F7A25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264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EDBB-F5EC-40C4-921B-BDE3CDD90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Rmarkdown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483F8-83A4-49EA-B4D9-394022B2C9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NHS-R Conference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289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FFF8-B6AC-498F-ACA6-25B7E59B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Paramaterised</a:t>
            </a:r>
            <a:r>
              <a:rPr lang="en-US" dirty="0"/>
              <a:t> </a:t>
            </a:r>
            <a:r>
              <a:rPr lang="en-US" dirty="0" err="1"/>
              <a:t>RMarkdown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DB145-5A65-42B0-A087-1B117A4DE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57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D75E-47A9-4006-856F-1796279C2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for </a:t>
            </a:r>
            <a:r>
              <a:rPr lang="en-US" dirty="0" err="1"/>
              <a:t>Rmarkdown</a:t>
            </a:r>
            <a:r>
              <a:rPr lang="en-US" dirty="0"/>
              <a:t> Automation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37558-6FD9-4E18-8785-608C60B0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</a:t>
            </a:r>
            <a:r>
              <a:rPr lang="en-US" dirty="0" err="1"/>
              <a:t>Rmarkdown</a:t>
            </a:r>
            <a:r>
              <a:rPr lang="en-US" dirty="0"/>
              <a:t> itself is a package there are some functions that can be used to generate reports on the fly.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978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3B74-90EE-40C9-A0AE-6341F0A7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1F84-BA84-4EE4-B76A-06C91354F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multitude of packages that can work in conjunction with </a:t>
            </a:r>
            <a:r>
              <a:rPr lang="en-US" dirty="0" err="1"/>
              <a:t>Rmarkdown</a:t>
            </a:r>
            <a:r>
              <a:rPr lang="en-US" dirty="0"/>
              <a:t>, therefore allowing an analyst to create dynamic or interactive reports, giving a more dashboard feel.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3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FB6262E4-5594-4D19-80C9-DF1F37EBA37E}"/>
              </a:ext>
            </a:extLst>
          </p:cNvPr>
          <p:cNvSpPr/>
          <p:nvPr/>
        </p:nvSpPr>
        <p:spPr>
          <a:xfrm>
            <a:off x="8030404" y="2634300"/>
            <a:ext cx="778556" cy="374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E3EE2E6-8CD4-4AC1-A196-934ACF9EF206}"/>
              </a:ext>
            </a:extLst>
          </p:cNvPr>
          <p:cNvSpPr/>
          <p:nvPr/>
        </p:nvSpPr>
        <p:spPr>
          <a:xfrm>
            <a:off x="4280457" y="2623533"/>
            <a:ext cx="778555" cy="476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A4CD125-79D2-4DF5-8711-59DD4C76F050}"/>
              </a:ext>
            </a:extLst>
          </p:cNvPr>
          <p:cNvSpPr/>
          <p:nvPr/>
        </p:nvSpPr>
        <p:spPr>
          <a:xfrm rot="2921158">
            <a:off x="6864914" y="3354479"/>
            <a:ext cx="737764" cy="203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739A2BD-ECC1-4D1E-A85A-5C876EB21740}"/>
              </a:ext>
            </a:extLst>
          </p:cNvPr>
          <p:cNvSpPr/>
          <p:nvPr/>
        </p:nvSpPr>
        <p:spPr>
          <a:xfrm>
            <a:off x="2385391" y="2687706"/>
            <a:ext cx="675861" cy="41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2A32E66-8488-4503-A537-082B5958F4A4}"/>
              </a:ext>
            </a:extLst>
          </p:cNvPr>
          <p:cNvSpPr/>
          <p:nvPr/>
        </p:nvSpPr>
        <p:spPr>
          <a:xfrm rot="5400000">
            <a:off x="815442" y="1570814"/>
            <a:ext cx="960780" cy="469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D088966-E675-4563-9EBF-61CE71A7886E}"/>
              </a:ext>
            </a:extLst>
          </p:cNvPr>
          <p:cNvSpPr/>
          <p:nvPr/>
        </p:nvSpPr>
        <p:spPr>
          <a:xfrm rot="5400000">
            <a:off x="9691893" y="4878917"/>
            <a:ext cx="1087846" cy="460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63E3BE6-0E9F-4B02-8ACE-03F575F73B36}"/>
              </a:ext>
            </a:extLst>
          </p:cNvPr>
          <p:cNvSpPr/>
          <p:nvPr/>
        </p:nvSpPr>
        <p:spPr>
          <a:xfrm rot="5400000">
            <a:off x="6070276" y="3317918"/>
            <a:ext cx="688755" cy="277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D5684BE-AEA1-4DA9-812F-A2D9478D6635}"/>
              </a:ext>
            </a:extLst>
          </p:cNvPr>
          <p:cNvSpPr/>
          <p:nvPr/>
        </p:nvSpPr>
        <p:spPr>
          <a:xfrm rot="8352481">
            <a:off x="5194405" y="3326739"/>
            <a:ext cx="736586" cy="213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AE8BC0-19EE-4191-8041-ACB214A759CC}"/>
              </a:ext>
            </a:extLst>
          </p:cNvPr>
          <p:cNvSpPr txBox="1"/>
          <p:nvPr/>
        </p:nvSpPr>
        <p:spPr>
          <a:xfrm>
            <a:off x="530087" y="2687706"/>
            <a:ext cx="200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B98CCF-F1CB-459B-94A2-6E3FC3D6D86E}"/>
              </a:ext>
            </a:extLst>
          </p:cNvPr>
          <p:cNvSpPr txBox="1"/>
          <p:nvPr/>
        </p:nvSpPr>
        <p:spPr>
          <a:xfrm>
            <a:off x="494075" y="674925"/>
            <a:ext cx="16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Expectations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0738C9-8925-42F2-AA6F-40989454A9A0}"/>
              </a:ext>
            </a:extLst>
          </p:cNvPr>
          <p:cNvSpPr txBox="1"/>
          <p:nvPr/>
        </p:nvSpPr>
        <p:spPr>
          <a:xfrm>
            <a:off x="4319616" y="4059915"/>
            <a:ext cx="89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YAML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3AAA7-A047-477D-905A-CB9230CDB14E}"/>
              </a:ext>
            </a:extLst>
          </p:cNvPr>
          <p:cNvSpPr txBox="1"/>
          <p:nvPr/>
        </p:nvSpPr>
        <p:spPr>
          <a:xfrm>
            <a:off x="5648739" y="2644396"/>
            <a:ext cx="173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Functionality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6DC021-A6D0-41F5-888E-41564AF8001D}"/>
              </a:ext>
            </a:extLst>
          </p:cNvPr>
          <p:cNvSpPr txBox="1"/>
          <p:nvPr/>
        </p:nvSpPr>
        <p:spPr>
          <a:xfrm>
            <a:off x="3322977" y="2699623"/>
            <a:ext cx="7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3AED55-BA85-4974-A6F2-6BB0DDD8D240}"/>
              </a:ext>
            </a:extLst>
          </p:cNvPr>
          <p:cNvSpPr txBox="1"/>
          <p:nvPr/>
        </p:nvSpPr>
        <p:spPr>
          <a:xfrm>
            <a:off x="5623790" y="4044288"/>
            <a:ext cx="153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Markdown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736AB6-D7CC-48E5-B70D-786C9D0404DB}"/>
              </a:ext>
            </a:extLst>
          </p:cNvPr>
          <p:cNvSpPr txBox="1"/>
          <p:nvPr/>
        </p:nvSpPr>
        <p:spPr>
          <a:xfrm>
            <a:off x="7384774" y="4044288"/>
            <a:ext cx="215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BD4412-DE2F-490A-96CE-46F2654ECC77}"/>
              </a:ext>
            </a:extLst>
          </p:cNvPr>
          <p:cNvSpPr txBox="1"/>
          <p:nvPr/>
        </p:nvSpPr>
        <p:spPr>
          <a:xfrm>
            <a:off x="9119950" y="2588308"/>
            <a:ext cx="2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Parameterisation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9A0CBB-C891-4BB9-8806-C67D663872FB}"/>
              </a:ext>
            </a:extLst>
          </p:cNvPr>
          <p:cNvSpPr txBox="1"/>
          <p:nvPr/>
        </p:nvSpPr>
        <p:spPr>
          <a:xfrm>
            <a:off x="8802761" y="3957015"/>
            <a:ext cx="345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Rmarkdown</a:t>
            </a:r>
            <a:r>
              <a:rPr lang="en-US" dirty="0"/>
              <a:t> Automation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0DE756-9D92-4DA2-A1E1-9792A890E88F}"/>
              </a:ext>
            </a:extLst>
          </p:cNvPr>
          <p:cNvSpPr txBox="1"/>
          <p:nvPr/>
        </p:nvSpPr>
        <p:spPr>
          <a:xfrm>
            <a:off x="9090991" y="6003803"/>
            <a:ext cx="345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Functionality Demo</a:t>
            </a:r>
            <a:endParaRPr lang="en-GB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69C81D7-8B92-47B1-BDE4-88037A79213B}"/>
              </a:ext>
            </a:extLst>
          </p:cNvPr>
          <p:cNvSpPr/>
          <p:nvPr/>
        </p:nvSpPr>
        <p:spPr>
          <a:xfrm rot="5400000">
            <a:off x="9846539" y="3282420"/>
            <a:ext cx="778556" cy="374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8D649F-B197-43C2-A3D5-F88D65F08268}"/>
              </a:ext>
            </a:extLst>
          </p:cNvPr>
          <p:cNvSpPr txBox="1"/>
          <p:nvPr/>
        </p:nvSpPr>
        <p:spPr>
          <a:xfrm>
            <a:off x="768631" y="688763"/>
            <a:ext cx="753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/>
              <a:t>WORKSHOP  PLAN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57365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F9B8-2DCF-4CDE-BA06-8E60F384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D2E5-1BB8-4DEB-B2FB-1EFD886F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is your current experience in R?</a:t>
            </a:r>
          </a:p>
          <a:p>
            <a:r>
              <a:rPr lang="en-US" sz="2000" dirty="0"/>
              <a:t>What is your current experience with </a:t>
            </a:r>
            <a:r>
              <a:rPr lang="en-US" sz="2000" dirty="0" err="1"/>
              <a:t>Rmarkdown</a:t>
            </a:r>
            <a:r>
              <a:rPr lang="en-US" sz="2000" dirty="0"/>
              <a:t>?</a:t>
            </a:r>
          </a:p>
          <a:p>
            <a:r>
              <a:rPr lang="en-US" sz="2000" dirty="0"/>
              <a:t>What do you want to take away from this workshop?</a:t>
            </a:r>
          </a:p>
          <a:p>
            <a:r>
              <a:rPr lang="en-US" sz="2000" dirty="0"/>
              <a:t>What is the usual toolset you use for reporting?</a:t>
            </a:r>
          </a:p>
        </p:txBody>
      </p:sp>
    </p:spTree>
    <p:extLst>
      <p:ext uri="{BB962C8B-B14F-4D97-AF65-F5344CB8AC3E}">
        <p14:creationId xmlns:p14="http://schemas.microsoft.com/office/powerpoint/2010/main" val="341565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B017-E368-47D5-9380-59028571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Rmarkdown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A61EE-842A-425F-BD70-57ED6E89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r>
              <a:rPr lang="en-US" dirty="0"/>
              <a:t> (and other packages) facilitate the development and production of highly versatile reports.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139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4D24-E3F7-4681-8CB0-5311F740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Useful?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9AC93-67B9-4D23-99DB-A49708604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beauty of </a:t>
            </a:r>
            <a:r>
              <a:rPr lang="en-US" dirty="0" err="1"/>
              <a:t>Rmarkdown</a:t>
            </a:r>
            <a:r>
              <a:rPr lang="en-US" dirty="0"/>
              <a:t> comes from the ability for an analyst to </a:t>
            </a:r>
            <a:r>
              <a:rPr lang="en-US" dirty="0" err="1"/>
              <a:t>organise</a:t>
            </a:r>
            <a:r>
              <a:rPr lang="en-US" dirty="0"/>
              <a:t> their code into an easy to read and reproducible report.</a:t>
            </a:r>
          </a:p>
        </p:txBody>
      </p:sp>
    </p:spTree>
    <p:extLst>
      <p:ext uri="{BB962C8B-B14F-4D97-AF65-F5344CB8AC3E}">
        <p14:creationId xmlns:p14="http://schemas.microsoft.com/office/powerpoint/2010/main" val="327297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40FC-3217-4B5E-BFDD-CD1CA1D5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08AB4-5010-4481-AD1E-82F52C1EF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r>
              <a:rPr lang="en-US" dirty="0"/>
              <a:t> uses markdown language to generate its reports. It also supports a variety of other languages for data generation, manipulation, and </a:t>
            </a:r>
            <a:r>
              <a:rPr lang="en-US" dirty="0" err="1"/>
              <a:t>visualisation</a:t>
            </a:r>
            <a:r>
              <a:rPr lang="en-US" dirty="0"/>
              <a:t>.</a:t>
            </a:r>
          </a:p>
          <a:p>
            <a:r>
              <a:rPr lang="en-GB" dirty="0" err="1"/>
              <a:t>Rmarkdown</a:t>
            </a:r>
            <a:r>
              <a:rPr lang="en-GB" dirty="0"/>
              <a:t> essentially works in three main parts which we’ll look at shortly:</a:t>
            </a:r>
          </a:p>
          <a:p>
            <a:pPr lvl="1"/>
            <a:r>
              <a:rPr lang="en-GB" dirty="0"/>
              <a:t>YAML – Creates and formats the specific type of report.</a:t>
            </a:r>
          </a:p>
          <a:p>
            <a:pPr lvl="1"/>
            <a:r>
              <a:rPr lang="en-GB" dirty="0"/>
              <a:t>Markdown Area – Where text formatting and report outlines will go as well as some additional formatting.</a:t>
            </a:r>
          </a:p>
          <a:p>
            <a:pPr lvl="1"/>
            <a:r>
              <a:rPr lang="en-GB" dirty="0"/>
              <a:t>Code area – “Chunks” where code goes that will run when the report is run.</a:t>
            </a:r>
          </a:p>
        </p:txBody>
      </p:sp>
    </p:spTree>
    <p:extLst>
      <p:ext uri="{BB962C8B-B14F-4D97-AF65-F5344CB8AC3E}">
        <p14:creationId xmlns:p14="http://schemas.microsoft.com/office/powerpoint/2010/main" val="300588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1734-157B-4519-8667-19551B51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– Yet Another Markdown Language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246B-946B-4B51-B396-6042858FF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YAML is used to format the report as well as specify what type of output will be created.</a:t>
            </a:r>
          </a:p>
          <a:p>
            <a:pPr lvl="1"/>
            <a:r>
              <a:rPr lang="en-US" dirty="0"/>
              <a:t>Options include HTML, PDF, Word, </a:t>
            </a:r>
            <a:r>
              <a:rPr lang="en-US" dirty="0" err="1"/>
              <a:t>Powerpoint</a:t>
            </a:r>
            <a:r>
              <a:rPr lang="en-US" dirty="0"/>
              <a:t>, and more……</a:t>
            </a:r>
          </a:p>
        </p:txBody>
      </p:sp>
    </p:spTree>
    <p:extLst>
      <p:ext uri="{BB962C8B-B14F-4D97-AF65-F5344CB8AC3E}">
        <p14:creationId xmlns:p14="http://schemas.microsoft.com/office/powerpoint/2010/main" val="344384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9A0E-484A-4318-8C14-07753876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 Area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30ADE-7DB5-4DE5-BF28-EF61CAB8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Markdown Area is used to format within the report itself.</a:t>
            </a:r>
          </a:p>
          <a:p>
            <a:pPr lvl="1"/>
            <a:r>
              <a:rPr lang="en-US" dirty="0"/>
              <a:t>Examples include: Headers, Tabs, Bolds, Italics, Lists, Numbered Lists, and more….</a:t>
            </a:r>
          </a:p>
        </p:txBody>
      </p:sp>
    </p:spTree>
    <p:extLst>
      <p:ext uri="{BB962C8B-B14F-4D97-AF65-F5344CB8AC3E}">
        <p14:creationId xmlns:p14="http://schemas.microsoft.com/office/powerpoint/2010/main" val="329998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DE59-9408-4F11-912A-3DD00F5D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Area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1E659-FCAD-433B-906F-740C5E3CA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Coding Area is used as a space to develop code for the markdown report.</a:t>
            </a:r>
          </a:p>
          <a:p>
            <a:r>
              <a:rPr lang="en-US" dirty="0"/>
              <a:t>The majority of times the final output of these code chunks will be some type of </a:t>
            </a:r>
            <a:r>
              <a:rPr lang="en-US" dirty="0" err="1"/>
              <a:t>visualisation</a:t>
            </a:r>
            <a:r>
              <a:rPr lang="en-US" dirty="0"/>
              <a:t> (graph, table, etc.)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950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1134</TotalTime>
  <Words>371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Quotable</vt:lpstr>
      <vt:lpstr>Intro to Rmarkdown</vt:lpstr>
      <vt:lpstr>PowerPoint Presentation</vt:lpstr>
      <vt:lpstr>Expectations</vt:lpstr>
      <vt:lpstr>What is Rmarkdown?</vt:lpstr>
      <vt:lpstr>Why Is This Useful?</vt:lpstr>
      <vt:lpstr>How does it work?</vt:lpstr>
      <vt:lpstr>YAML – Yet Another Markdown Language</vt:lpstr>
      <vt:lpstr>Markdown Area</vt:lpstr>
      <vt:lpstr>Code Area</vt:lpstr>
      <vt:lpstr>Paramaterised RMarkdown</vt:lpstr>
      <vt:lpstr>Functions for Rmarkdown Automation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Rmarkdown</dc:title>
  <dc:creator>Palencia, Hansel</dc:creator>
  <cp:lastModifiedBy>Palencia, Hansel</cp:lastModifiedBy>
  <cp:revision>2</cp:revision>
  <dcterms:created xsi:type="dcterms:W3CDTF">2021-10-30T20:26:48Z</dcterms:created>
  <dcterms:modified xsi:type="dcterms:W3CDTF">2021-10-31T15:20:51Z</dcterms:modified>
</cp:coreProperties>
</file>