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7"/>
  </p:notesMasterIdLst>
  <p:sldIdLst>
    <p:sldId id="256" r:id="rId2"/>
    <p:sldId id="268" r:id="rId3"/>
    <p:sldId id="258" r:id="rId4"/>
    <p:sldId id="259" r:id="rId5"/>
    <p:sldId id="266" r:id="rId6"/>
    <p:sldId id="270" r:id="rId7"/>
    <p:sldId id="269" r:id="rId8"/>
    <p:sldId id="260" r:id="rId9"/>
    <p:sldId id="261" r:id="rId10"/>
    <p:sldId id="262" r:id="rId11"/>
    <p:sldId id="263" r:id="rId12"/>
    <p:sldId id="271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encia, Hansel" initials="PH" lastIdx="1" clrIdx="0">
    <p:extLst>
      <p:ext uri="{19B8F6BF-5375-455C-9EA6-DF929625EA0E}">
        <p15:presenceInfo xmlns:p15="http://schemas.microsoft.com/office/powerpoint/2012/main" userId="S::hp454@exeter.ac.uk::c003b805-247a-4651-9bca-6959bd67fc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9DC-AC60-481E-BFDC-BDEDD0E1613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A959D-3C20-45A4-9C70-5F0B25428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8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1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7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14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2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6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EEDBB-F5EC-40C4-921B-BDE3CDD90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r</a:t>
            </a:r>
            <a:r>
              <a:rPr lang="en-US" dirty="0" err="1" smtClean="0"/>
              <a:t>markdown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D483F8-83A4-49EA-B4D9-394022B2C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NHS-R Conference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28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89A0E-484A-4318-8C14-0775387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Area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830ADE-7DB5-4DE5-BF28-EF61CAB8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Markdown Area is used to format within the report itself.</a:t>
            </a:r>
          </a:p>
          <a:p>
            <a:pPr lvl="1"/>
            <a:r>
              <a:rPr lang="en-US" dirty="0"/>
              <a:t>Examples include: Headers, Tabs, Bolds, Italics, Lists, Numbered Lists, and more….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3107"/>
            <a:ext cx="12132282" cy="7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6DE59-9408-4F11-912A-3DD00F5D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71E659-FCAD-433B-906F-740C5E3CAC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Coding Area is used as a space to develop code for the </a:t>
            </a:r>
            <a:r>
              <a:rPr lang="en-US" dirty="0" err="1" smtClean="0"/>
              <a:t>rmarkdown</a:t>
            </a:r>
            <a:r>
              <a:rPr lang="en-US" dirty="0" smtClean="0"/>
              <a:t> </a:t>
            </a:r>
            <a:r>
              <a:rPr lang="en-US" dirty="0"/>
              <a:t>report.</a:t>
            </a:r>
          </a:p>
          <a:p>
            <a:r>
              <a:rPr lang="en-US" dirty="0"/>
              <a:t>The majority of times the final output of these code chunks will be some type of </a:t>
            </a:r>
            <a:r>
              <a:rPr lang="en-US" dirty="0" err="1"/>
              <a:t>visualisation</a:t>
            </a:r>
            <a:r>
              <a:rPr lang="en-US" dirty="0"/>
              <a:t> (graph, table, etc.)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7" y="3278660"/>
            <a:ext cx="3183774" cy="1469435"/>
          </a:xfrm>
        </p:spPr>
      </p:pic>
    </p:spTree>
    <p:extLst>
      <p:ext uri="{BB962C8B-B14F-4D97-AF65-F5344CB8AC3E}">
        <p14:creationId xmlns:p14="http://schemas.microsoft.com/office/powerpoint/2010/main" val="38009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SHOWCASE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Let’s See Your Efforts!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DFFF8-B6AC-498F-ACA6-25B7E59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Paramaterised</a:t>
            </a:r>
            <a:r>
              <a:rPr lang="en-US" dirty="0"/>
              <a:t> </a:t>
            </a:r>
            <a:r>
              <a:rPr lang="en-US" dirty="0" err="1" smtClean="0"/>
              <a:t>r</a:t>
            </a:r>
            <a:r>
              <a:rPr lang="en-US" dirty="0" err="1"/>
              <a:t>m</a:t>
            </a:r>
            <a:r>
              <a:rPr lang="en-US" dirty="0" err="1" smtClean="0"/>
              <a:t>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5DB145-5A65-42B0-A087-1B117A4DE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Parameterised reports allow you to creat</a:t>
            </a:r>
            <a:r>
              <a:rPr lang="en-GB" dirty="0" smtClean="0"/>
              <a:t>e multiple reports with different inputs (like working with functions)</a:t>
            </a:r>
          </a:p>
          <a:p>
            <a:pPr lvl="1"/>
            <a:r>
              <a:rPr lang="en-GB" dirty="0" smtClean="0"/>
              <a:t>The input parameter will take the location of every named parameter space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5" y="2319325"/>
            <a:ext cx="3400900" cy="8573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20" y="2809102"/>
            <a:ext cx="3402678" cy="3571461"/>
          </a:xfrm>
        </p:spPr>
      </p:pic>
    </p:spTree>
    <p:extLst>
      <p:ext uri="{BB962C8B-B14F-4D97-AF65-F5344CB8AC3E}">
        <p14:creationId xmlns:p14="http://schemas.microsoft.com/office/powerpoint/2010/main" val="7265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0D75E-47A9-4006-856F-1796279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</a:t>
            </a:r>
            <a:r>
              <a:rPr lang="en-US" dirty="0" err="1"/>
              <a:t>r</a:t>
            </a:r>
            <a:r>
              <a:rPr lang="en-US" dirty="0" err="1" smtClean="0"/>
              <a:t>markdown</a:t>
            </a:r>
            <a:r>
              <a:rPr lang="en-US" dirty="0" smtClean="0"/>
              <a:t> </a:t>
            </a:r>
            <a:r>
              <a:rPr lang="en-US" dirty="0"/>
              <a:t>Automation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737558-6FD9-4E18-8785-608C60B0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 err="1"/>
              <a:t>r</a:t>
            </a:r>
            <a:r>
              <a:rPr lang="en-US" dirty="0" err="1" smtClean="0"/>
              <a:t>markdown</a:t>
            </a:r>
            <a:r>
              <a:rPr lang="en-US" dirty="0" smtClean="0"/>
              <a:t> </a:t>
            </a:r>
            <a:r>
              <a:rPr lang="en-US" dirty="0"/>
              <a:t>itself is a package there are some functions that can be used to generate reports on the fly.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78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F3B74-90EE-40C9-A0AE-6341F0A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11F84-BA84-4EE4-B76A-06C91354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packages that can work in conjunction with </a:t>
            </a:r>
            <a:r>
              <a:rPr lang="en-US" dirty="0" err="1"/>
              <a:t>r</a:t>
            </a:r>
            <a:r>
              <a:rPr lang="en-US" dirty="0" err="1" smtClean="0"/>
              <a:t>markdown</a:t>
            </a:r>
            <a:r>
              <a:rPr lang="en-US" dirty="0"/>
              <a:t>, therefore allowing an analyst to create dynamic or interactive reports, giving a more dashboard feel.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FB6262E4-5594-4D19-80C9-DF1F37EBA37E}"/>
              </a:ext>
            </a:extLst>
          </p:cNvPr>
          <p:cNvSpPr/>
          <p:nvPr/>
        </p:nvSpPr>
        <p:spPr>
          <a:xfrm>
            <a:off x="8030404" y="2634300"/>
            <a:ext cx="778556" cy="37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6E3EE2E6-8CD4-4AC1-A196-934ACF9EF206}"/>
              </a:ext>
            </a:extLst>
          </p:cNvPr>
          <p:cNvSpPr/>
          <p:nvPr/>
        </p:nvSpPr>
        <p:spPr>
          <a:xfrm>
            <a:off x="4280457" y="2623533"/>
            <a:ext cx="778555" cy="476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4A4CD125-79D2-4DF5-8711-59DD4C76F050}"/>
              </a:ext>
            </a:extLst>
          </p:cNvPr>
          <p:cNvSpPr/>
          <p:nvPr/>
        </p:nvSpPr>
        <p:spPr>
          <a:xfrm rot="2921158">
            <a:off x="6864914" y="3354479"/>
            <a:ext cx="737764" cy="20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F739A2BD-ECC1-4D1E-A85A-5C876EB21740}"/>
              </a:ext>
            </a:extLst>
          </p:cNvPr>
          <p:cNvSpPr/>
          <p:nvPr/>
        </p:nvSpPr>
        <p:spPr>
          <a:xfrm>
            <a:off x="2385391" y="2687706"/>
            <a:ext cx="675861" cy="41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C2A32E66-8488-4503-A537-082B5958F4A4}"/>
              </a:ext>
            </a:extLst>
          </p:cNvPr>
          <p:cNvSpPr/>
          <p:nvPr/>
        </p:nvSpPr>
        <p:spPr>
          <a:xfrm rot="5400000">
            <a:off x="815442" y="1570814"/>
            <a:ext cx="960780" cy="46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7D088966-E675-4563-9EBF-61CE71A7886E}"/>
              </a:ext>
            </a:extLst>
          </p:cNvPr>
          <p:cNvSpPr/>
          <p:nvPr/>
        </p:nvSpPr>
        <p:spPr>
          <a:xfrm rot="5400000">
            <a:off x="9691893" y="4878917"/>
            <a:ext cx="1087846" cy="460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63E3BE6-0E9F-4B02-8ACE-03F575F73B36}"/>
              </a:ext>
            </a:extLst>
          </p:cNvPr>
          <p:cNvSpPr/>
          <p:nvPr/>
        </p:nvSpPr>
        <p:spPr>
          <a:xfrm rot="5400000">
            <a:off x="6070276" y="3317918"/>
            <a:ext cx="688755" cy="27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ED5684BE-AEA1-4DA9-812F-A2D9478D6635}"/>
              </a:ext>
            </a:extLst>
          </p:cNvPr>
          <p:cNvSpPr/>
          <p:nvPr/>
        </p:nvSpPr>
        <p:spPr>
          <a:xfrm rot="8352481">
            <a:off x="5194405" y="3326739"/>
            <a:ext cx="736586" cy="21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AE8BC0-19EE-4191-8041-ACB214A759CC}"/>
              </a:ext>
            </a:extLst>
          </p:cNvPr>
          <p:cNvSpPr txBox="1"/>
          <p:nvPr/>
        </p:nvSpPr>
        <p:spPr>
          <a:xfrm>
            <a:off x="530087" y="2687706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B98CCF-F1CB-459B-94A2-6E3FC3D6D86E}"/>
              </a:ext>
            </a:extLst>
          </p:cNvPr>
          <p:cNvSpPr txBox="1"/>
          <p:nvPr/>
        </p:nvSpPr>
        <p:spPr>
          <a:xfrm>
            <a:off x="494075" y="67492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0738C9-8925-42F2-AA6F-40989454A9A0}"/>
              </a:ext>
            </a:extLst>
          </p:cNvPr>
          <p:cNvSpPr txBox="1"/>
          <p:nvPr/>
        </p:nvSpPr>
        <p:spPr>
          <a:xfrm>
            <a:off x="4319616" y="4059915"/>
            <a:ext cx="8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YAML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083AAA7-A047-477D-905A-CB9230CDB14E}"/>
              </a:ext>
            </a:extLst>
          </p:cNvPr>
          <p:cNvSpPr txBox="1"/>
          <p:nvPr/>
        </p:nvSpPr>
        <p:spPr>
          <a:xfrm>
            <a:off x="5648739" y="2644396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6DC021-A6D0-41F5-888E-41564AF8001D}"/>
              </a:ext>
            </a:extLst>
          </p:cNvPr>
          <p:cNvSpPr txBox="1"/>
          <p:nvPr/>
        </p:nvSpPr>
        <p:spPr>
          <a:xfrm>
            <a:off x="3322977" y="2699623"/>
            <a:ext cx="7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A3AED55-BA85-4974-A6F2-6BB0DDD8D240}"/>
              </a:ext>
            </a:extLst>
          </p:cNvPr>
          <p:cNvSpPr txBox="1"/>
          <p:nvPr/>
        </p:nvSpPr>
        <p:spPr>
          <a:xfrm>
            <a:off x="5623790" y="4044288"/>
            <a:ext cx="153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Markdown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736AB6-D7CC-48E5-B70D-786C9D0404DB}"/>
              </a:ext>
            </a:extLst>
          </p:cNvPr>
          <p:cNvSpPr txBox="1"/>
          <p:nvPr/>
        </p:nvSpPr>
        <p:spPr>
          <a:xfrm>
            <a:off x="7384774" y="4044288"/>
            <a:ext cx="215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BD4412-DE2F-490A-96CE-46F2654ECC77}"/>
              </a:ext>
            </a:extLst>
          </p:cNvPr>
          <p:cNvSpPr txBox="1"/>
          <p:nvPr/>
        </p:nvSpPr>
        <p:spPr>
          <a:xfrm>
            <a:off x="9119950" y="2588308"/>
            <a:ext cx="2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Parameterisation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F9A0CBB-C891-4BB9-8806-C67D663872FB}"/>
              </a:ext>
            </a:extLst>
          </p:cNvPr>
          <p:cNvSpPr txBox="1"/>
          <p:nvPr/>
        </p:nvSpPr>
        <p:spPr>
          <a:xfrm>
            <a:off x="8802761" y="3957015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markdown</a:t>
            </a:r>
            <a:r>
              <a:rPr lang="en-US" dirty="0" smtClean="0"/>
              <a:t> </a:t>
            </a:r>
            <a:r>
              <a:rPr lang="en-US" dirty="0"/>
              <a:t>Automation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0DE756-9D92-4DA2-A1E1-9792A890E88F}"/>
              </a:ext>
            </a:extLst>
          </p:cNvPr>
          <p:cNvSpPr txBox="1"/>
          <p:nvPr/>
        </p:nvSpPr>
        <p:spPr>
          <a:xfrm>
            <a:off x="9090991" y="6003803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 Demo</a:t>
            </a:r>
            <a:endParaRPr lang="en-GB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169C81D7-8B92-47B1-BDE4-88037A79213B}"/>
              </a:ext>
            </a:extLst>
          </p:cNvPr>
          <p:cNvSpPr/>
          <p:nvPr/>
        </p:nvSpPr>
        <p:spPr>
          <a:xfrm rot="5400000">
            <a:off x="9846539" y="3282420"/>
            <a:ext cx="778556" cy="37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D8D649F-B197-43C2-A3D5-F88D65F08268}"/>
              </a:ext>
            </a:extLst>
          </p:cNvPr>
          <p:cNvSpPr txBox="1"/>
          <p:nvPr/>
        </p:nvSpPr>
        <p:spPr>
          <a:xfrm>
            <a:off x="768631" y="688763"/>
            <a:ext cx="753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WORKSHOP  PLAN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736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4F9B8-2DCF-4CDE-BA06-8E60F384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4D2E5-1BB8-4DEB-B2FB-1EFD886F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your current experience in R?</a:t>
            </a:r>
          </a:p>
          <a:p>
            <a:r>
              <a:rPr lang="en-US" sz="2000" dirty="0"/>
              <a:t>What is your current experience with </a:t>
            </a:r>
            <a:r>
              <a:rPr lang="en-US" sz="2000" dirty="0" err="1"/>
              <a:t>Rmarkdown</a:t>
            </a:r>
            <a:r>
              <a:rPr lang="en-US" sz="2000" dirty="0"/>
              <a:t>?</a:t>
            </a:r>
          </a:p>
          <a:p>
            <a:r>
              <a:rPr lang="en-US" sz="2000" dirty="0"/>
              <a:t>What do you want to take away from this workshop?</a:t>
            </a:r>
          </a:p>
          <a:p>
            <a:r>
              <a:rPr lang="en-US" sz="2000" dirty="0"/>
              <a:t>What is the usual toolset you use for reporting?</a:t>
            </a:r>
          </a:p>
        </p:txBody>
      </p:sp>
    </p:spTree>
    <p:extLst>
      <p:ext uri="{BB962C8B-B14F-4D97-AF65-F5344CB8AC3E}">
        <p14:creationId xmlns:p14="http://schemas.microsoft.com/office/powerpoint/2010/main" val="34156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1B017-E368-47D5-9380-59028571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</a:t>
            </a:r>
            <a:r>
              <a:rPr lang="en-US" dirty="0" err="1" smtClean="0"/>
              <a:t>markdown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DA61EE-842A-425F-BD70-57ED6E89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(and other packages) facilitate the development and production of highly versatile reports.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07" y="2164622"/>
            <a:ext cx="3460076" cy="39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14D24-E3F7-4681-8CB0-5311F740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79AC93-67B9-4D23-99DB-A4970860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beauty of </a:t>
            </a:r>
            <a:r>
              <a:rPr lang="en-US" dirty="0" err="1"/>
              <a:t>r</a:t>
            </a:r>
            <a:r>
              <a:rPr lang="en-US" dirty="0" err="1" smtClean="0"/>
              <a:t>markdown</a:t>
            </a:r>
            <a:r>
              <a:rPr lang="en-US" dirty="0" smtClean="0"/>
              <a:t> </a:t>
            </a:r>
            <a:r>
              <a:rPr lang="en-US" dirty="0"/>
              <a:t>comes from the ability for an analyst to </a:t>
            </a:r>
            <a:r>
              <a:rPr lang="en-US" dirty="0" err="1"/>
              <a:t>organise</a:t>
            </a:r>
            <a:r>
              <a:rPr lang="en-US" dirty="0"/>
              <a:t> their code into an easy to read and reproducible report.</a:t>
            </a:r>
          </a:p>
        </p:txBody>
      </p:sp>
    </p:spTree>
    <p:extLst>
      <p:ext uri="{BB962C8B-B14F-4D97-AF65-F5344CB8AC3E}">
        <p14:creationId xmlns:p14="http://schemas.microsoft.com/office/powerpoint/2010/main" val="327297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1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Creating an </a:t>
            </a:r>
            <a:r>
              <a:rPr lang="en-GB" dirty="0" err="1"/>
              <a:t>r</a:t>
            </a:r>
            <a:r>
              <a:rPr lang="en-GB" dirty="0" err="1" smtClean="0"/>
              <a:t>markdown</a:t>
            </a:r>
            <a:r>
              <a:rPr lang="en-GB" dirty="0" smtClean="0"/>
              <a:t> (.</a:t>
            </a:r>
            <a:r>
              <a:rPr lang="en-GB" dirty="0" err="1" smtClean="0"/>
              <a:t>rmd</a:t>
            </a:r>
            <a:r>
              <a:rPr lang="en-GB" dirty="0" smtClean="0"/>
              <a:t>) file is easy!</a:t>
            </a:r>
          </a:p>
          <a:p>
            <a:pPr lvl="1"/>
            <a:r>
              <a:rPr lang="en-GB" dirty="0" smtClean="0"/>
              <a:t>Click the Paper with the green plus in the top left corner</a:t>
            </a:r>
          </a:p>
          <a:p>
            <a:pPr lvl="1"/>
            <a:r>
              <a:rPr lang="en-GB" dirty="0" smtClean="0"/>
              <a:t>Generate the type of file you want and click OK</a:t>
            </a:r>
          </a:p>
          <a:p>
            <a:pPr lvl="1"/>
            <a:r>
              <a:rPr lang="en-GB" dirty="0" smtClean="0"/>
              <a:t>DONE!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907427"/>
            <a:ext cx="1514899" cy="20241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76" y="2919509"/>
            <a:ext cx="1711496" cy="1519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87" y="4595783"/>
            <a:ext cx="3464102" cy="21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240FC-3217-4B5E-BFDD-CD1CA1D5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208AB4-5010-4481-AD1E-82F52C1E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markdown</a:t>
            </a:r>
            <a:r>
              <a:rPr lang="en-US" dirty="0" smtClean="0"/>
              <a:t> </a:t>
            </a:r>
            <a:r>
              <a:rPr lang="en-US" dirty="0"/>
              <a:t>uses markdown language to generate its reports. It also supports a variety of other languages for data generation, manipulation, and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  <a:p>
            <a:r>
              <a:rPr lang="en-GB" dirty="0" err="1"/>
              <a:t>r</a:t>
            </a:r>
            <a:r>
              <a:rPr lang="en-GB" dirty="0" err="1" smtClean="0"/>
              <a:t>markdown</a:t>
            </a:r>
            <a:r>
              <a:rPr lang="en-GB" dirty="0" smtClean="0"/>
              <a:t> </a:t>
            </a:r>
            <a:r>
              <a:rPr lang="en-GB" dirty="0"/>
              <a:t>essentially works in three main parts which we’ll look at shortly:</a:t>
            </a:r>
          </a:p>
          <a:p>
            <a:pPr lvl="1"/>
            <a:r>
              <a:rPr lang="en-GB" dirty="0"/>
              <a:t>YAML – Creates and formats the specific type of report.</a:t>
            </a:r>
          </a:p>
          <a:p>
            <a:pPr lvl="1"/>
            <a:r>
              <a:rPr lang="en-GB" dirty="0"/>
              <a:t>Markdown Area – Where text formatting and report outlines will go as well as some additional formatting.</a:t>
            </a:r>
          </a:p>
          <a:p>
            <a:pPr lvl="1"/>
            <a:r>
              <a:rPr lang="en-GB" dirty="0"/>
              <a:t>Code area – “Chunks” where code goes that will run when the report is run.</a:t>
            </a:r>
          </a:p>
        </p:txBody>
      </p:sp>
    </p:spTree>
    <p:extLst>
      <p:ext uri="{BB962C8B-B14F-4D97-AF65-F5344CB8AC3E}">
        <p14:creationId xmlns:p14="http://schemas.microsoft.com/office/powerpoint/2010/main" val="30058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A1734-157B-4519-8667-19551B5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– Yet Another Markdown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4246B-946B-4B51-B396-6042858FF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YAML is used to format the report as well as specify what type of output will be created.</a:t>
            </a:r>
          </a:p>
          <a:p>
            <a:pPr lvl="1"/>
            <a:r>
              <a:rPr lang="en-US" dirty="0"/>
              <a:t>Options include HTML, PDF, Word, </a:t>
            </a:r>
            <a:r>
              <a:rPr lang="en-US" dirty="0" err="1"/>
              <a:t>Powerpoint</a:t>
            </a:r>
            <a:r>
              <a:rPr lang="en-US" dirty="0"/>
              <a:t>, and more……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5" y="3239805"/>
            <a:ext cx="5494638" cy="1603726"/>
          </a:xfrm>
        </p:spPr>
      </p:pic>
    </p:spTree>
    <p:extLst>
      <p:ext uri="{BB962C8B-B14F-4D97-AF65-F5344CB8AC3E}">
        <p14:creationId xmlns:p14="http://schemas.microsoft.com/office/powerpoint/2010/main" val="34438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1335</TotalTime>
  <Words>444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Intro to rmarkdown</vt:lpstr>
      <vt:lpstr>PowerPoint Presentation</vt:lpstr>
      <vt:lpstr>Expectations</vt:lpstr>
      <vt:lpstr>What is rmarkdown?</vt:lpstr>
      <vt:lpstr>Why Is This Useful?</vt:lpstr>
      <vt:lpstr>Examples</vt:lpstr>
      <vt:lpstr>Creating a Report</vt:lpstr>
      <vt:lpstr>How does it work?</vt:lpstr>
      <vt:lpstr>YAML – Yet Another Markdown Language</vt:lpstr>
      <vt:lpstr>Markdown Area</vt:lpstr>
      <vt:lpstr>Code Area</vt:lpstr>
      <vt:lpstr>SHOWCASE</vt:lpstr>
      <vt:lpstr>Paramaterised rmarkdown</vt:lpstr>
      <vt:lpstr>Functions for rmarkdown Automation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Rmarkdown</dc:title>
  <dc:creator>Palencia, Hansel</dc:creator>
  <cp:lastModifiedBy>Palencia Hansel (Devon Partnership NHS Trust)</cp:lastModifiedBy>
  <cp:revision>7</cp:revision>
  <dcterms:created xsi:type="dcterms:W3CDTF">2021-10-30T20:26:48Z</dcterms:created>
  <dcterms:modified xsi:type="dcterms:W3CDTF">2021-11-02T16:03:24Z</dcterms:modified>
</cp:coreProperties>
</file>