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6"/>
  </p:notesMasterIdLst>
  <p:sldIdLst>
    <p:sldId id="256" r:id="rId2"/>
    <p:sldId id="257" r:id="rId3"/>
    <p:sldId id="263" r:id="rId4"/>
    <p:sldId id="264" r:id="rId5"/>
    <p:sldId id="259" r:id="rId6"/>
    <p:sldId id="260" r:id="rId7"/>
    <p:sldId id="261" r:id="rId8"/>
    <p:sldId id="258" r:id="rId9"/>
    <p:sldId id="266" r:id="rId10"/>
    <p:sldId id="265" r:id="rId11"/>
    <p:sldId id="267" r:id="rId12"/>
    <p:sldId id="268"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E60DEC-E681-4517-949D-74CEAB265889}"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D5DEF-899D-41DA-87DE-33193F781867}" type="slidenum">
              <a:rPr lang="en-US" smtClean="0"/>
              <a:t>‹#›</a:t>
            </a:fld>
            <a:endParaRPr lang="en-US"/>
          </a:p>
        </p:txBody>
      </p:sp>
    </p:spTree>
    <p:extLst>
      <p:ext uri="{BB962C8B-B14F-4D97-AF65-F5344CB8AC3E}">
        <p14:creationId xmlns:p14="http://schemas.microsoft.com/office/powerpoint/2010/main" val="2182952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E410CE-FA8C-4EF7-9DB4-92CE06C6F86B}"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3541071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208F2-421D-4749-9DF8-60086881F2D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92930434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208F2-421D-4749-9DF8-60086881F2D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557154"/>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208F2-421D-4749-9DF8-60086881F2D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929663833"/>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208F2-421D-4749-9DF8-60086881F2D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76728720"/>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208F2-421D-4749-9DF8-60086881F2D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421692659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7DE57A-BFC7-4606-B3CD-A25A3190DA59}"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3447530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650820-663F-4A35-B9EC-4ACD2E129FB5}"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44469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3EC1F-5A09-43AA-9EFC-6134A703F7EE}"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2163905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6C0423-9177-4BA2-80E3-1FD262CC3580}" type="datetime1">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99225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A73220-AFC5-4AAA-8D14-28EFC8A9870B}" type="datetime1">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152909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7B5D2F-340A-4311-A96B-69D5503AAD47}" type="datetime1">
              <a:rPr lang="en-US" smtClean="0"/>
              <a:t>5/5/2023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152849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412F-E86B-40DF-A8C0-83BC8FCEF269}" type="datetime1">
              <a:rPr lang="en-US" smtClean="0"/>
              <a:t>5/5/2023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98726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FA43A-4A50-494F-BB28-04A7A13C580F}" type="datetime1">
              <a:rPr lang="en-US" smtClean="0"/>
              <a:t>5/5/2023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384067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6C4E91C-D454-4D9B-9AE7-0F15E6C3EE31}" type="datetime1">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471468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29F411-C361-4F37-B84C-70EBB39C4099}" type="datetime1">
              <a:rPr lang="en-US" smtClean="0"/>
              <a:t>5/5/2023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5698B7-27C1-494E-AB61-348FB7FE2850}" type="slidenum">
              <a:rPr lang="en-US" smtClean="0"/>
              <a:t>‹#›</a:t>
            </a:fld>
            <a:endParaRPr lang="en-US"/>
          </a:p>
        </p:txBody>
      </p:sp>
    </p:spTree>
    <p:extLst>
      <p:ext uri="{BB962C8B-B14F-4D97-AF65-F5344CB8AC3E}">
        <p14:creationId xmlns:p14="http://schemas.microsoft.com/office/powerpoint/2010/main" val="1600988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4208F2-421D-4749-9DF8-60086881F2D9}" type="datetime1">
              <a:rPr lang="en-US" smtClean="0"/>
              <a:t>5/5/2023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65698B7-27C1-494E-AB61-348FB7FE2850}" type="slidenum">
              <a:rPr lang="en-US" smtClean="0"/>
              <a:t>‹#›</a:t>
            </a:fld>
            <a:endParaRPr lang="en-US"/>
          </a:p>
        </p:txBody>
      </p:sp>
    </p:spTree>
    <p:extLst>
      <p:ext uri="{BB962C8B-B14F-4D97-AF65-F5344CB8AC3E}">
        <p14:creationId xmlns:p14="http://schemas.microsoft.com/office/powerpoint/2010/main" val="376296202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4" descr="Tips for Warehouse Space Management | Prologis">
            <a:extLst>
              <a:ext uri="{FF2B5EF4-FFF2-40B4-BE49-F238E27FC236}">
                <a16:creationId xmlns:a16="http://schemas.microsoft.com/office/drawing/2014/main" id="{18415A40-5ADE-7A2F-9A2B-C3EBF9DC9E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27" r="19407" b="6179"/>
          <a:stretch/>
        </p:blipFill>
        <p:spPr bwMode="auto">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6BCCA9D-781D-DDF4-A92E-723406705E76}"/>
              </a:ext>
            </a:extLst>
          </p:cNvPr>
          <p:cNvSpPr>
            <a:spLocks noGrp="1"/>
          </p:cNvSpPr>
          <p:nvPr>
            <p:ph type="ctrTitle"/>
          </p:nvPr>
        </p:nvSpPr>
        <p:spPr>
          <a:xfrm>
            <a:off x="4563869" y="905322"/>
            <a:ext cx="5564805" cy="2372168"/>
          </a:xfrm>
        </p:spPr>
        <p:txBody>
          <a:bodyPr vert="horz" lIns="91440" tIns="45720" rIns="91440" bIns="45720" rtlCol="0" anchor="b">
            <a:normAutofit/>
          </a:bodyPr>
          <a:lstStyle/>
          <a:p>
            <a:pPr algn="ctr">
              <a:lnSpc>
                <a:spcPct val="90000"/>
              </a:lnSpc>
            </a:pPr>
            <a:r>
              <a:rPr lang="en-US" dirty="0">
                <a:solidFill>
                  <a:schemeClr val="accent5">
                    <a:lumMod val="75000"/>
                  </a:schemeClr>
                </a:solidFill>
              </a:rPr>
              <a:t>IE 6650</a:t>
            </a:r>
            <a:br>
              <a:rPr lang="en-US" dirty="0">
                <a:solidFill>
                  <a:schemeClr val="accent5">
                    <a:lumMod val="75000"/>
                  </a:schemeClr>
                </a:solidFill>
              </a:rPr>
            </a:br>
            <a:r>
              <a:rPr lang="en-US" dirty="0">
                <a:solidFill>
                  <a:schemeClr val="accent5">
                    <a:lumMod val="75000"/>
                  </a:schemeClr>
                </a:solidFill>
              </a:rPr>
              <a:t>Final Project</a:t>
            </a:r>
          </a:p>
        </p:txBody>
      </p:sp>
      <p:sp>
        <p:nvSpPr>
          <p:cNvPr id="3" name="Subtitle 2">
            <a:extLst>
              <a:ext uri="{FF2B5EF4-FFF2-40B4-BE49-F238E27FC236}">
                <a16:creationId xmlns:a16="http://schemas.microsoft.com/office/drawing/2014/main" id="{83445B69-5E9D-4546-D98D-B5F3319020A7}"/>
              </a:ext>
            </a:extLst>
          </p:cNvPr>
          <p:cNvSpPr>
            <a:spLocks noGrp="1"/>
          </p:cNvSpPr>
          <p:nvPr>
            <p:ph type="subTitle" idx="1"/>
          </p:nvPr>
        </p:nvSpPr>
        <p:spPr>
          <a:xfrm>
            <a:off x="5038892" y="3428999"/>
            <a:ext cx="3893440" cy="1096899"/>
          </a:xfrm>
        </p:spPr>
        <p:txBody>
          <a:bodyPr vert="horz" lIns="91440" tIns="45720" rIns="91440" bIns="45720" rtlCol="0" anchor="t">
            <a:normAutofit/>
          </a:bodyPr>
          <a:lstStyle/>
          <a:p>
            <a:r>
              <a:rPr lang="en-US" b="1" dirty="0"/>
              <a:t> </a:t>
            </a:r>
            <a:r>
              <a:rPr lang="en-US" sz="2800" b="1" dirty="0">
                <a:effectLst/>
              </a:rPr>
              <a:t>Warehouse Design</a:t>
            </a:r>
          </a:p>
          <a:p>
            <a:endParaRPr lang="en-US" b="1" dirty="0"/>
          </a:p>
        </p:txBody>
      </p:sp>
      <p:sp>
        <p:nvSpPr>
          <p:cNvPr id="5" name="Slide Number Placeholder 4">
            <a:extLst>
              <a:ext uri="{FF2B5EF4-FFF2-40B4-BE49-F238E27FC236}">
                <a16:creationId xmlns:a16="http://schemas.microsoft.com/office/drawing/2014/main" id="{3332ADE1-9335-1E6B-4EAE-87C2D78D7C9E}"/>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F65698B7-27C1-494E-AB61-348FB7FE2850}" type="slidenum">
              <a:rPr lang="en-US"/>
              <a:pPr defTabSz="914400">
                <a:spcAft>
                  <a:spcPts val="600"/>
                </a:spcAft>
              </a:pPr>
              <a:t>1</a:t>
            </a:fld>
            <a:endParaRPr lang="en-US"/>
          </a:p>
        </p:txBody>
      </p:sp>
      <p:pic>
        <p:nvPicPr>
          <p:cNvPr id="1026" name="Picture 2" descr="2018 Clemson IE Faculty Search Announcement">
            <a:extLst>
              <a:ext uri="{FF2B5EF4-FFF2-40B4-BE49-F238E27FC236}">
                <a16:creationId xmlns:a16="http://schemas.microsoft.com/office/drawing/2014/main" id="{8E097CFB-F7E8-89C1-2EAA-D93B6A47B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09E16DC6-EE0F-17F2-C89B-53C910C5E214}"/>
              </a:ext>
            </a:extLst>
          </p:cNvPr>
          <p:cNvSpPr>
            <a:spLocks noGrp="1"/>
          </p:cNvSpPr>
          <p:nvPr>
            <p:ph type="ftr" sz="quarter" idx="11"/>
          </p:nvPr>
        </p:nvSpPr>
        <p:spPr>
          <a:xfrm>
            <a:off x="750486" y="8089618"/>
            <a:ext cx="6297612" cy="365125"/>
          </a:xfrm>
        </p:spPr>
        <p:txBody>
          <a:bodyPr/>
          <a:lstStyle/>
          <a:p>
            <a:endParaRPr lang="en-US" dirty="0"/>
          </a:p>
        </p:txBody>
      </p:sp>
      <p:sp>
        <p:nvSpPr>
          <p:cNvPr id="6" name="TextBox 5">
            <a:extLst>
              <a:ext uri="{FF2B5EF4-FFF2-40B4-BE49-F238E27FC236}">
                <a16:creationId xmlns:a16="http://schemas.microsoft.com/office/drawing/2014/main" id="{3D75586F-9D19-4D50-C9A1-11B28CC2321E}"/>
              </a:ext>
            </a:extLst>
          </p:cNvPr>
          <p:cNvSpPr txBox="1"/>
          <p:nvPr/>
        </p:nvSpPr>
        <p:spPr>
          <a:xfrm>
            <a:off x="4900887" y="5299056"/>
            <a:ext cx="2157984" cy="1077218"/>
          </a:xfrm>
          <a:prstGeom prst="rect">
            <a:avLst/>
          </a:prstGeom>
          <a:noFill/>
        </p:spPr>
        <p:txBody>
          <a:bodyPr wrap="square" rtlCol="0">
            <a:spAutoFit/>
          </a:bodyPr>
          <a:lstStyle/>
          <a:p>
            <a:pPr>
              <a:spcAft>
                <a:spcPts val="600"/>
              </a:spcAft>
            </a:pPr>
            <a:r>
              <a:rPr lang="en-US" b="1" dirty="0"/>
              <a:t>Group Members:</a:t>
            </a:r>
          </a:p>
          <a:p>
            <a:pPr>
              <a:spcAft>
                <a:spcPts val="600"/>
              </a:spcAft>
            </a:pPr>
            <a:r>
              <a:rPr lang="en-US" dirty="0"/>
              <a:t>Pranav Joshi</a:t>
            </a:r>
          </a:p>
          <a:p>
            <a:pPr>
              <a:spcAft>
                <a:spcPts val="600"/>
              </a:spcAft>
            </a:pPr>
            <a:r>
              <a:rPr lang="en-US" dirty="0" err="1"/>
              <a:t>Nishank</a:t>
            </a:r>
            <a:r>
              <a:rPr lang="en-US" dirty="0"/>
              <a:t> Sathe</a:t>
            </a:r>
          </a:p>
        </p:txBody>
      </p:sp>
    </p:spTree>
    <p:extLst>
      <p:ext uri="{BB962C8B-B14F-4D97-AF65-F5344CB8AC3E}">
        <p14:creationId xmlns:p14="http://schemas.microsoft.com/office/powerpoint/2010/main" val="306882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868E-35E6-E17B-EB48-23BEFCB2F9D8}"/>
              </a:ext>
            </a:extLst>
          </p:cNvPr>
          <p:cNvSpPr>
            <a:spLocks noGrp="1"/>
          </p:cNvSpPr>
          <p:nvPr>
            <p:ph type="title"/>
          </p:nvPr>
        </p:nvSpPr>
        <p:spPr>
          <a:xfrm>
            <a:off x="677334" y="174090"/>
            <a:ext cx="8596668" cy="1051206"/>
          </a:xfrm>
        </p:spPr>
        <p:txBody>
          <a:bodyPr>
            <a:normAutofit/>
          </a:bodyPr>
          <a:lstStyle/>
          <a:p>
            <a:pPr algn="ctr"/>
            <a:r>
              <a:rPr lang="en-US" dirty="0"/>
              <a:t>Allocation of SKUs in the Forward Area</a:t>
            </a:r>
          </a:p>
        </p:txBody>
      </p:sp>
      <p:sp>
        <p:nvSpPr>
          <p:cNvPr id="4" name="Slide Number Placeholder 3">
            <a:extLst>
              <a:ext uri="{FF2B5EF4-FFF2-40B4-BE49-F238E27FC236}">
                <a16:creationId xmlns:a16="http://schemas.microsoft.com/office/drawing/2014/main" id="{3CA23F7B-2FEE-5268-C02B-8272FEB131FA}"/>
              </a:ext>
            </a:extLst>
          </p:cNvPr>
          <p:cNvSpPr>
            <a:spLocks noGrp="1"/>
          </p:cNvSpPr>
          <p:nvPr>
            <p:ph type="sldNum" sz="quarter" idx="12"/>
          </p:nvPr>
        </p:nvSpPr>
        <p:spPr/>
        <p:txBody>
          <a:bodyPr/>
          <a:lstStyle/>
          <a:p>
            <a:fld id="{F65698B7-27C1-494E-AB61-348FB7FE2850}" type="slidenum">
              <a:rPr lang="en-US" smtClean="0"/>
              <a:t>10</a:t>
            </a:fld>
            <a:endParaRPr lang="en-US"/>
          </a:p>
        </p:txBody>
      </p:sp>
      <p:sp>
        <p:nvSpPr>
          <p:cNvPr id="6" name="TextBox 5">
            <a:extLst>
              <a:ext uri="{FF2B5EF4-FFF2-40B4-BE49-F238E27FC236}">
                <a16:creationId xmlns:a16="http://schemas.microsoft.com/office/drawing/2014/main" id="{254BEF73-8705-2941-B942-F5BD07E2F63A}"/>
              </a:ext>
            </a:extLst>
          </p:cNvPr>
          <p:cNvSpPr txBox="1"/>
          <p:nvPr/>
        </p:nvSpPr>
        <p:spPr>
          <a:xfrm>
            <a:off x="266508" y="1307199"/>
            <a:ext cx="9418320"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SKUs with a high number of carton orders should be closer to the shipping/receiving area, considering single carton pickup in each trip and minimizing the total distance traveled.</a:t>
            </a:r>
          </a:p>
          <a:p>
            <a:pPr marL="285750" indent="-285750">
              <a:lnSpc>
                <a:spcPct val="150000"/>
              </a:lnSpc>
              <a:buFont typeface="Arial" panose="020B0604020202020204" pitchFamily="34" charset="0"/>
              <a:buChar char="•"/>
            </a:pPr>
            <a:r>
              <a:rPr lang="en-US" dirty="0"/>
              <a:t>SKUs with overall high demand should be closer to the shipping/receiving area considering the higher number of moves requirement.</a:t>
            </a:r>
          </a:p>
          <a:p>
            <a:pPr marL="285750" indent="-285750">
              <a:lnSpc>
                <a:spcPct val="150000"/>
              </a:lnSpc>
              <a:buFont typeface="Arial" panose="020B0604020202020204" pitchFamily="34" charset="0"/>
              <a:buChar char="•"/>
            </a:pPr>
            <a:r>
              <a:rPr lang="en-US" dirty="0"/>
              <a:t>SKUs with multiple locations in the forward area should not be placed together to avoid congestion and should be evenly distributed across the forward area. </a:t>
            </a:r>
          </a:p>
          <a:p>
            <a:pPr marL="285750" indent="-285750">
              <a:lnSpc>
                <a:spcPct val="150000"/>
              </a:lnSpc>
              <a:buFont typeface="Arial" panose="020B0604020202020204" pitchFamily="34" charset="0"/>
              <a:buChar char="•"/>
            </a:pPr>
            <a:r>
              <a:rPr lang="en-US" dirty="0"/>
              <a:t>SKUs with relatively high pallet orders compared to carton orders should be placed at farther locations in the forward area since pallet order requires a single move.</a:t>
            </a:r>
          </a:p>
          <a:p>
            <a:pPr marL="285750" indent="-285750">
              <a:buFont typeface="Arial" panose="020B0604020202020204" pitchFamily="34" charset="0"/>
              <a:buChar char="•"/>
            </a:pPr>
            <a:endParaRPr lang="en-US" dirty="0"/>
          </a:p>
        </p:txBody>
      </p:sp>
      <p:pic>
        <p:nvPicPr>
          <p:cNvPr id="3" name="Picture 2" descr="2018 Clemson IE Faculty Search Announcement">
            <a:extLst>
              <a:ext uri="{FF2B5EF4-FFF2-40B4-BE49-F238E27FC236}">
                <a16:creationId xmlns:a16="http://schemas.microsoft.com/office/drawing/2014/main" id="{3471784F-EF7A-8741-5BB4-2FAEB8C00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0799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8D7F7-5ED4-6130-DE96-83FF791FD662}"/>
              </a:ext>
            </a:extLst>
          </p:cNvPr>
          <p:cNvSpPr>
            <a:spLocks noGrp="1"/>
          </p:cNvSpPr>
          <p:nvPr>
            <p:ph type="title"/>
          </p:nvPr>
        </p:nvSpPr>
        <p:spPr>
          <a:xfrm>
            <a:off x="335663" y="33937"/>
            <a:ext cx="11277216" cy="835152"/>
          </a:xfrm>
        </p:spPr>
        <p:txBody>
          <a:bodyPr/>
          <a:lstStyle/>
          <a:p>
            <a:pPr algn="ctr"/>
            <a:r>
              <a:rPr lang="en-US" dirty="0"/>
              <a:t>Forward Area – Total Distance Travelled Calculations</a:t>
            </a:r>
          </a:p>
        </p:txBody>
      </p:sp>
      <p:sp>
        <p:nvSpPr>
          <p:cNvPr id="4" name="Slide Number Placeholder 3">
            <a:extLst>
              <a:ext uri="{FF2B5EF4-FFF2-40B4-BE49-F238E27FC236}">
                <a16:creationId xmlns:a16="http://schemas.microsoft.com/office/drawing/2014/main" id="{59666871-613A-B88F-E070-B3F741F44CA9}"/>
              </a:ext>
            </a:extLst>
          </p:cNvPr>
          <p:cNvSpPr>
            <a:spLocks noGrp="1"/>
          </p:cNvSpPr>
          <p:nvPr>
            <p:ph type="sldNum" sz="quarter" idx="12"/>
          </p:nvPr>
        </p:nvSpPr>
        <p:spPr/>
        <p:txBody>
          <a:bodyPr/>
          <a:lstStyle/>
          <a:p>
            <a:fld id="{F65698B7-27C1-494E-AB61-348FB7FE2850}" type="slidenum">
              <a:rPr lang="en-US" smtClean="0"/>
              <a:t>11</a:t>
            </a:fld>
            <a:endParaRPr lang="en-US"/>
          </a:p>
        </p:txBody>
      </p:sp>
      <p:pic>
        <p:nvPicPr>
          <p:cNvPr id="7" name="Picture 6">
            <a:extLst>
              <a:ext uri="{FF2B5EF4-FFF2-40B4-BE49-F238E27FC236}">
                <a16:creationId xmlns:a16="http://schemas.microsoft.com/office/drawing/2014/main" id="{F2B38927-CE7D-B105-0FA8-F66DC8A75467}"/>
              </a:ext>
            </a:extLst>
          </p:cNvPr>
          <p:cNvPicPr>
            <a:picLocks noChangeAspect="1"/>
          </p:cNvPicPr>
          <p:nvPr/>
        </p:nvPicPr>
        <p:blipFill>
          <a:blip r:embed="rId2"/>
          <a:stretch>
            <a:fillRect/>
          </a:stretch>
        </p:blipFill>
        <p:spPr>
          <a:xfrm>
            <a:off x="1283804" y="812673"/>
            <a:ext cx="9380935" cy="3020709"/>
          </a:xfrm>
          <a:prstGeom prst="rect">
            <a:avLst/>
          </a:prstGeom>
        </p:spPr>
      </p:pic>
      <p:sp>
        <p:nvSpPr>
          <p:cNvPr id="10" name="TextBox 9">
            <a:extLst>
              <a:ext uri="{FF2B5EF4-FFF2-40B4-BE49-F238E27FC236}">
                <a16:creationId xmlns:a16="http://schemas.microsoft.com/office/drawing/2014/main" id="{B61B0EE4-32AD-58FB-FA04-2C963208CB51}"/>
              </a:ext>
            </a:extLst>
          </p:cNvPr>
          <p:cNvSpPr txBox="1"/>
          <p:nvPr/>
        </p:nvSpPr>
        <p:spPr>
          <a:xfrm>
            <a:off x="694411" y="4028132"/>
            <a:ext cx="3630701" cy="646331"/>
          </a:xfrm>
          <a:prstGeom prst="rect">
            <a:avLst/>
          </a:prstGeom>
          <a:noFill/>
        </p:spPr>
        <p:txBody>
          <a:bodyPr wrap="square" rtlCol="0">
            <a:spAutoFit/>
          </a:bodyPr>
          <a:lstStyle/>
          <a:p>
            <a:r>
              <a:rPr lang="en-US" dirty="0"/>
              <a:t>Total Distance Travelled for    = SKU Pickup in Forward Area</a:t>
            </a:r>
          </a:p>
        </p:txBody>
      </p:sp>
      <p:sp>
        <p:nvSpPr>
          <p:cNvPr id="11" name="TextBox 10">
            <a:extLst>
              <a:ext uri="{FF2B5EF4-FFF2-40B4-BE49-F238E27FC236}">
                <a16:creationId xmlns:a16="http://schemas.microsoft.com/office/drawing/2014/main" id="{565BC70A-A922-D9C6-9075-70ED5C6225A1}"/>
              </a:ext>
            </a:extLst>
          </p:cNvPr>
          <p:cNvSpPr txBox="1"/>
          <p:nvPr/>
        </p:nvSpPr>
        <p:spPr>
          <a:xfrm>
            <a:off x="4466718" y="4028132"/>
            <a:ext cx="6533513" cy="646331"/>
          </a:xfrm>
          <a:prstGeom prst="rect">
            <a:avLst/>
          </a:prstGeom>
          <a:noFill/>
        </p:spPr>
        <p:txBody>
          <a:bodyPr wrap="square" rtlCol="0">
            <a:spAutoFit/>
          </a:bodyPr>
          <a:lstStyle/>
          <a:p>
            <a:r>
              <a:rPr lang="en-US" dirty="0"/>
              <a:t>Number of moves for carton pickup * Carton location + Number of moves for pallet pickup (1) * Pallet location  </a:t>
            </a:r>
          </a:p>
        </p:txBody>
      </p:sp>
      <p:sp>
        <p:nvSpPr>
          <p:cNvPr id="12" name="TextBox 11">
            <a:extLst>
              <a:ext uri="{FF2B5EF4-FFF2-40B4-BE49-F238E27FC236}">
                <a16:creationId xmlns:a16="http://schemas.microsoft.com/office/drawing/2014/main" id="{18AADF88-81EB-8471-A6B5-177D5826249B}"/>
              </a:ext>
            </a:extLst>
          </p:cNvPr>
          <p:cNvSpPr txBox="1"/>
          <p:nvPr/>
        </p:nvSpPr>
        <p:spPr>
          <a:xfrm>
            <a:off x="694411" y="4824707"/>
            <a:ext cx="1071653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Cartons are picked from the nearest SKU location, whereas full pallets are picked from relatively farther locations.</a:t>
            </a:r>
          </a:p>
          <a:p>
            <a:pPr marL="285750" indent="-285750">
              <a:buFont typeface="Arial" panose="020B0604020202020204" pitchFamily="34" charset="0"/>
              <a:buChar char="•"/>
            </a:pPr>
            <a:r>
              <a:rPr lang="en-US" dirty="0"/>
              <a:t>This ensures total distance traveled to meet the demand for that particular SKU is minimized since carton pickup requires more moves, and they are picked from the closest locations.</a:t>
            </a:r>
          </a:p>
        </p:txBody>
      </p:sp>
      <p:pic>
        <p:nvPicPr>
          <p:cNvPr id="3" name="Picture 2" descr="2018 Clemson IE Faculty Search Announcement">
            <a:extLst>
              <a:ext uri="{FF2B5EF4-FFF2-40B4-BE49-F238E27FC236}">
                <a16:creationId xmlns:a16="http://schemas.microsoft.com/office/drawing/2014/main" id="{686C507A-230F-B5D5-B9F9-6E977A382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506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0136-499B-405E-2F6F-357576B65DAE}"/>
              </a:ext>
            </a:extLst>
          </p:cNvPr>
          <p:cNvSpPr>
            <a:spLocks noGrp="1"/>
          </p:cNvSpPr>
          <p:nvPr>
            <p:ph type="title"/>
          </p:nvPr>
        </p:nvSpPr>
        <p:spPr>
          <a:xfrm>
            <a:off x="677334" y="0"/>
            <a:ext cx="10770954" cy="832104"/>
          </a:xfrm>
        </p:spPr>
        <p:txBody>
          <a:bodyPr>
            <a:normAutofit fontScale="90000"/>
          </a:bodyPr>
          <a:lstStyle/>
          <a:p>
            <a:pPr algn="ctr"/>
            <a:r>
              <a:rPr lang="en-US" dirty="0"/>
              <a:t>Reserve Area – Total Distance Travelled Calculations</a:t>
            </a:r>
          </a:p>
        </p:txBody>
      </p:sp>
      <p:sp>
        <p:nvSpPr>
          <p:cNvPr id="4" name="Slide Number Placeholder 3">
            <a:extLst>
              <a:ext uri="{FF2B5EF4-FFF2-40B4-BE49-F238E27FC236}">
                <a16:creationId xmlns:a16="http://schemas.microsoft.com/office/drawing/2014/main" id="{F24F3C93-2A7F-DB29-03E6-0E8845114F95}"/>
              </a:ext>
            </a:extLst>
          </p:cNvPr>
          <p:cNvSpPr>
            <a:spLocks noGrp="1"/>
          </p:cNvSpPr>
          <p:nvPr>
            <p:ph type="sldNum" sz="quarter" idx="12"/>
          </p:nvPr>
        </p:nvSpPr>
        <p:spPr/>
        <p:txBody>
          <a:bodyPr/>
          <a:lstStyle/>
          <a:p>
            <a:fld id="{F65698B7-27C1-494E-AB61-348FB7FE2850}" type="slidenum">
              <a:rPr lang="en-US" smtClean="0"/>
              <a:t>12</a:t>
            </a:fld>
            <a:endParaRPr lang="en-US"/>
          </a:p>
        </p:txBody>
      </p:sp>
      <p:pic>
        <p:nvPicPr>
          <p:cNvPr id="6" name="Picture 5">
            <a:extLst>
              <a:ext uri="{FF2B5EF4-FFF2-40B4-BE49-F238E27FC236}">
                <a16:creationId xmlns:a16="http://schemas.microsoft.com/office/drawing/2014/main" id="{3ACE6B28-3200-2C22-3C88-76769282EC2F}"/>
              </a:ext>
            </a:extLst>
          </p:cNvPr>
          <p:cNvPicPr>
            <a:picLocks noChangeAspect="1"/>
          </p:cNvPicPr>
          <p:nvPr/>
        </p:nvPicPr>
        <p:blipFill>
          <a:blip r:embed="rId2"/>
          <a:stretch>
            <a:fillRect/>
          </a:stretch>
        </p:blipFill>
        <p:spPr>
          <a:xfrm>
            <a:off x="1543558" y="883794"/>
            <a:ext cx="3417570" cy="2374546"/>
          </a:xfrm>
          <a:prstGeom prst="rect">
            <a:avLst/>
          </a:prstGeom>
        </p:spPr>
      </p:pic>
      <p:pic>
        <p:nvPicPr>
          <p:cNvPr id="10" name="Picture 9">
            <a:extLst>
              <a:ext uri="{FF2B5EF4-FFF2-40B4-BE49-F238E27FC236}">
                <a16:creationId xmlns:a16="http://schemas.microsoft.com/office/drawing/2014/main" id="{70EAA88D-1306-85F3-7BDE-25BE10652C91}"/>
              </a:ext>
            </a:extLst>
          </p:cNvPr>
          <p:cNvPicPr>
            <a:picLocks noChangeAspect="1"/>
          </p:cNvPicPr>
          <p:nvPr/>
        </p:nvPicPr>
        <p:blipFill>
          <a:blip r:embed="rId3"/>
          <a:stretch>
            <a:fillRect/>
          </a:stretch>
        </p:blipFill>
        <p:spPr>
          <a:xfrm>
            <a:off x="5424677" y="883793"/>
            <a:ext cx="5325025" cy="2362836"/>
          </a:xfrm>
          <a:prstGeom prst="rect">
            <a:avLst/>
          </a:prstGeom>
        </p:spPr>
      </p:pic>
      <p:pic>
        <p:nvPicPr>
          <p:cNvPr id="12" name="Picture 11">
            <a:extLst>
              <a:ext uri="{FF2B5EF4-FFF2-40B4-BE49-F238E27FC236}">
                <a16:creationId xmlns:a16="http://schemas.microsoft.com/office/drawing/2014/main" id="{0025B16B-67BB-0BAF-7C4B-4B88428425C1}"/>
              </a:ext>
            </a:extLst>
          </p:cNvPr>
          <p:cNvPicPr>
            <a:picLocks noChangeAspect="1"/>
          </p:cNvPicPr>
          <p:nvPr/>
        </p:nvPicPr>
        <p:blipFill>
          <a:blip r:embed="rId4"/>
          <a:stretch>
            <a:fillRect/>
          </a:stretch>
        </p:blipFill>
        <p:spPr>
          <a:xfrm>
            <a:off x="1543558" y="3539833"/>
            <a:ext cx="8243570" cy="56852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70C0E9F-7F38-BA30-9193-C9389CFBC158}"/>
                  </a:ext>
                </a:extLst>
              </p:cNvPr>
              <p:cNvSpPr txBox="1"/>
              <p:nvPr/>
            </p:nvSpPr>
            <p:spPr>
              <a:xfrm>
                <a:off x="1287611" y="4216113"/>
                <a:ext cx="9206144" cy="2500043"/>
              </a:xfrm>
              <a:prstGeom prst="rect">
                <a:avLst/>
              </a:prstGeom>
              <a:noFill/>
            </p:spPr>
            <p:txBody>
              <a:bodyPr wrap="square" rtlCol="0">
                <a:spAutoFit/>
              </a:bodyPr>
              <a:lstStyle/>
              <a:p>
                <a:pPr marL="285750" indent="-285750">
                  <a:buFont typeface="Arial" panose="020B0604020202020204" pitchFamily="34" charset="0"/>
                  <a:buChar char="•"/>
                </a:pPr>
                <a:r>
                  <a:rPr lang="en-US" dirty="0"/>
                  <a:t>SKUs are randomly arranged in the reserve area. So, to calculate the total distance travelled average distance approach was used.</a:t>
                </a:r>
              </a:p>
              <a:p>
                <a:endParaRPr lang="en-US" dirty="0"/>
              </a:p>
              <a:p>
                <a:pPr marL="285750" indent="-285750">
                  <a:buFont typeface="Arial" panose="020B0604020202020204" pitchFamily="34" charset="0"/>
                  <a:buChar char="•"/>
                </a:pPr>
                <a:r>
                  <a:rPr lang="en-US" dirty="0"/>
                  <a:t>Average distance travelled = </a:t>
                </a:r>
                <a14:m>
                  <m:oMath xmlns:m="http://schemas.openxmlformats.org/officeDocument/2006/math">
                    <m:f>
                      <m:fPr>
                        <m:ctrlPr>
                          <a:rPr lang="en-US" i="1" smtClean="0">
                            <a:latin typeface="Cambria Math" panose="02040503050406030204" pitchFamily="18" charset="0"/>
                          </a:rPr>
                        </m:ctrlPr>
                      </m:fPr>
                      <m:num>
                        <m:r>
                          <m:rPr>
                            <m:nor/>
                          </m:rPr>
                          <a:rPr lang="en-US" dirty="0"/>
                          <m:t>∑</m:t>
                        </m:r>
                        <m:r>
                          <m:rPr>
                            <m:nor/>
                          </m:rPr>
                          <a:rPr lang="en-US" b="0" i="0" dirty="0" smtClean="0"/>
                          <m:t> </m:t>
                        </m:r>
                        <m:r>
                          <m:rPr>
                            <m:nor/>
                          </m:rPr>
                          <a:rPr lang="en-US" dirty="0"/>
                          <m:t>distance</m:t>
                        </m:r>
                        <m:r>
                          <m:rPr>
                            <m:nor/>
                          </m:rPr>
                          <a:rPr lang="en-US" dirty="0"/>
                          <m:t> </m:t>
                        </m:r>
                        <m:r>
                          <m:rPr>
                            <m:nor/>
                          </m:rPr>
                          <a:rPr lang="en-US" dirty="0"/>
                          <m:t>of</m:t>
                        </m:r>
                        <m:r>
                          <m:rPr>
                            <m:nor/>
                          </m:rPr>
                          <a:rPr lang="en-US" dirty="0"/>
                          <m:t> </m:t>
                        </m:r>
                        <m:r>
                          <m:rPr>
                            <m:nor/>
                          </m:rPr>
                          <a:rPr lang="en-US" dirty="0"/>
                          <m:t>each</m:t>
                        </m:r>
                        <m:r>
                          <m:rPr>
                            <m:nor/>
                          </m:rPr>
                          <a:rPr lang="en-US" dirty="0"/>
                          <m:t> </m:t>
                        </m:r>
                        <m:r>
                          <m:rPr>
                            <m:nor/>
                          </m:rPr>
                          <a:rPr lang="en-US" dirty="0"/>
                          <m:t>location</m:t>
                        </m:r>
                        <m:r>
                          <m:rPr>
                            <m:nor/>
                          </m:rPr>
                          <a:rPr lang="en-US" dirty="0"/>
                          <m:t> </m:t>
                        </m:r>
                        <m:r>
                          <m:rPr>
                            <m:nor/>
                          </m:rPr>
                          <a:rPr lang="en-US" dirty="0"/>
                          <m:t>from</m:t>
                        </m:r>
                        <m:r>
                          <m:rPr>
                            <m:nor/>
                          </m:rPr>
                          <a:rPr lang="en-US" dirty="0"/>
                          <m:t> </m:t>
                        </m:r>
                        <m:r>
                          <m:rPr>
                            <m:nor/>
                          </m:rPr>
                          <a:rPr lang="en-US" dirty="0"/>
                          <m:t>receiving</m:t>
                        </m:r>
                        <m:r>
                          <m:rPr>
                            <m:nor/>
                          </m:rPr>
                          <a:rPr lang="en-US" dirty="0"/>
                          <m:t>/</m:t>
                        </m:r>
                        <m:r>
                          <m:rPr>
                            <m:nor/>
                          </m:rPr>
                          <a:rPr lang="en-US" dirty="0"/>
                          <m:t>shipping</m:t>
                        </m:r>
                      </m:num>
                      <m:den>
                        <m:r>
                          <m:rPr>
                            <m:nor/>
                          </m:rPr>
                          <a:rPr lang="en-US" dirty="0"/>
                          <m:t>Total</m:t>
                        </m:r>
                        <m:r>
                          <m:rPr>
                            <m:nor/>
                          </m:rPr>
                          <a:rPr lang="en-US" dirty="0"/>
                          <m:t> </m:t>
                        </m:r>
                        <m:r>
                          <m:rPr>
                            <m:nor/>
                          </m:rPr>
                          <a:rPr lang="en-US" dirty="0"/>
                          <m:t>no</m:t>
                        </m:r>
                        <m:r>
                          <m:rPr>
                            <m:nor/>
                          </m:rPr>
                          <a:rPr lang="en-US" dirty="0"/>
                          <m:t> </m:t>
                        </m:r>
                        <m:r>
                          <m:rPr>
                            <m:nor/>
                          </m:rPr>
                          <a:rPr lang="en-US" dirty="0"/>
                          <m:t>of</m:t>
                        </m:r>
                        <m:r>
                          <m:rPr>
                            <m:nor/>
                          </m:rPr>
                          <a:rPr lang="en-US" dirty="0"/>
                          <m:t> </m:t>
                        </m:r>
                        <m:r>
                          <m:rPr>
                            <m:nor/>
                          </m:rPr>
                          <a:rPr lang="en-US" dirty="0"/>
                          <m:t>locations</m:t>
                        </m:r>
                        <m:r>
                          <m:rPr>
                            <m:nor/>
                          </m:rPr>
                          <a:rPr lang="en-US" dirty="0"/>
                          <m:t> </m:t>
                        </m:r>
                        <m:r>
                          <m:rPr>
                            <m:nor/>
                          </m:rPr>
                          <a:rPr lang="en-US" dirty="0"/>
                          <m:t>in</m:t>
                        </m:r>
                        <m:r>
                          <m:rPr>
                            <m:nor/>
                          </m:rPr>
                          <a:rPr lang="en-US" dirty="0"/>
                          <m:t> </m:t>
                        </m:r>
                        <m:r>
                          <m:rPr>
                            <m:nor/>
                          </m:rPr>
                          <a:rPr lang="en-US" dirty="0"/>
                          <m:t>reserve</m:t>
                        </m:r>
                        <m:r>
                          <m:rPr>
                            <m:nor/>
                          </m:rPr>
                          <a:rPr lang="en-US" dirty="0"/>
                          <m:t> </m:t>
                        </m:r>
                        <m:r>
                          <m:rPr>
                            <m:nor/>
                          </m:rPr>
                          <a:rPr lang="en-US" dirty="0"/>
                          <m:t>area</m:t>
                        </m:r>
                      </m:den>
                    </m:f>
                  </m:oMath>
                </a14:m>
                <a:r>
                  <a:rPr lang="en-US" dirty="0"/>
                  <a: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Total distance travelled = Total no of trips in reserve area * Average distance </a:t>
                </a:r>
              </a:p>
              <a:p>
                <a:pPr marL="285750" indent="-285750">
                  <a:buFont typeface="Arial" panose="020B0604020202020204" pitchFamily="34" charset="0"/>
                  <a:buChar char="•"/>
                </a:pPr>
                <a:endParaRPr lang="en-US" dirty="0"/>
              </a:p>
              <a:p>
                <a:pPr lvl="8"/>
                <a:r>
                  <a:rPr lang="en-US" dirty="0"/>
                  <a:t>		</a:t>
                </a:r>
              </a:p>
            </p:txBody>
          </p:sp>
        </mc:Choice>
        <mc:Fallback xmlns="">
          <p:sp>
            <p:nvSpPr>
              <p:cNvPr id="13" name="TextBox 12">
                <a:extLst>
                  <a:ext uri="{FF2B5EF4-FFF2-40B4-BE49-F238E27FC236}">
                    <a16:creationId xmlns:a16="http://schemas.microsoft.com/office/drawing/2014/main" id="{970C0E9F-7F38-BA30-9193-C9389CFBC158}"/>
                  </a:ext>
                </a:extLst>
              </p:cNvPr>
              <p:cNvSpPr txBox="1">
                <a:spLocks noRot="1" noChangeAspect="1" noMove="1" noResize="1" noEditPoints="1" noAdjustHandles="1" noChangeArrowheads="1" noChangeShapeType="1" noTextEdit="1"/>
              </p:cNvSpPr>
              <p:nvPr/>
            </p:nvSpPr>
            <p:spPr>
              <a:xfrm>
                <a:off x="1287611" y="4216113"/>
                <a:ext cx="9206144" cy="2500043"/>
              </a:xfrm>
              <a:prstGeom prst="rect">
                <a:avLst/>
              </a:prstGeom>
              <a:blipFill>
                <a:blip r:embed="rId5"/>
                <a:stretch>
                  <a:fillRect l="-397" t="-1707"/>
                </a:stretch>
              </a:blipFill>
            </p:spPr>
            <p:txBody>
              <a:bodyPr/>
              <a:lstStyle/>
              <a:p>
                <a:r>
                  <a:rPr lang="en-US">
                    <a:noFill/>
                  </a:rPr>
                  <a:t> </a:t>
                </a:r>
              </a:p>
            </p:txBody>
          </p:sp>
        </mc:Fallback>
      </mc:AlternateContent>
      <p:pic>
        <p:nvPicPr>
          <p:cNvPr id="14" name="Picture 13" descr="2018 Clemson IE Faculty Search Announcement">
            <a:extLst>
              <a:ext uri="{FF2B5EF4-FFF2-40B4-BE49-F238E27FC236}">
                <a16:creationId xmlns:a16="http://schemas.microsoft.com/office/drawing/2014/main" id="{8CAEB0EF-EA99-9BFB-830A-3233F72EAA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707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4051-5B4C-E8BD-E06A-3A08BBF1BD77}"/>
              </a:ext>
            </a:extLst>
          </p:cNvPr>
          <p:cNvSpPr>
            <a:spLocks noGrp="1"/>
          </p:cNvSpPr>
          <p:nvPr>
            <p:ph type="title"/>
          </p:nvPr>
        </p:nvSpPr>
        <p:spPr>
          <a:xfrm>
            <a:off x="1344846" y="83083"/>
            <a:ext cx="10414338" cy="807720"/>
          </a:xfrm>
        </p:spPr>
        <p:txBody>
          <a:bodyPr/>
          <a:lstStyle/>
          <a:p>
            <a:r>
              <a:rPr lang="en-US" dirty="0"/>
              <a:t>Determining Forklift and Staff Requirement</a:t>
            </a:r>
          </a:p>
        </p:txBody>
      </p:sp>
      <p:sp>
        <p:nvSpPr>
          <p:cNvPr id="4" name="Slide Number Placeholder 3">
            <a:extLst>
              <a:ext uri="{FF2B5EF4-FFF2-40B4-BE49-F238E27FC236}">
                <a16:creationId xmlns:a16="http://schemas.microsoft.com/office/drawing/2014/main" id="{02F7C87B-0DFE-593A-9077-1F588EC8B204}"/>
              </a:ext>
            </a:extLst>
          </p:cNvPr>
          <p:cNvSpPr>
            <a:spLocks noGrp="1"/>
          </p:cNvSpPr>
          <p:nvPr>
            <p:ph type="sldNum" sz="quarter" idx="12"/>
          </p:nvPr>
        </p:nvSpPr>
        <p:spPr/>
        <p:txBody>
          <a:bodyPr/>
          <a:lstStyle/>
          <a:p>
            <a:fld id="{F65698B7-27C1-494E-AB61-348FB7FE2850}" type="slidenum">
              <a:rPr lang="en-US" smtClean="0"/>
              <a:t>13</a:t>
            </a:fld>
            <a:endParaRPr lang="en-US"/>
          </a:p>
        </p:txBody>
      </p:sp>
      <p:pic>
        <p:nvPicPr>
          <p:cNvPr id="6" name="Picture 5">
            <a:extLst>
              <a:ext uri="{FF2B5EF4-FFF2-40B4-BE49-F238E27FC236}">
                <a16:creationId xmlns:a16="http://schemas.microsoft.com/office/drawing/2014/main" id="{BEDB9AB1-B229-9D73-E866-F33A00180DEA}"/>
              </a:ext>
            </a:extLst>
          </p:cNvPr>
          <p:cNvPicPr>
            <a:picLocks noChangeAspect="1"/>
          </p:cNvPicPr>
          <p:nvPr/>
        </p:nvPicPr>
        <p:blipFill>
          <a:blip r:embed="rId2"/>
          <a:stretch>
            <a:fillRect/>
          </a:stretch>
        </p:blipFill>
        <p:spPr>
          <a:xfrm>
            <a:off x="2018475" y="1000314"/>
            <a:ext cx="8155050" cy="2465262"/>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216E7E4-A2F1-CB77-6D90-C938CF477AF8}"/>
                  </a:ext>
                </a:extLst>
              </p:cNvPr>
              <p:cNvSpPr txBox="1"/>
              <p:nvPr/>
            </p:nvSpPr>
            <p:spPr>
              <a:xfrm>
                <a:off x="624078" y="3602519"/>
                <a:ext cx="10943844" cy="2645211"/>
              </a:xfrm>
              <a:prstGeom prst="rect">
                <a:avLst/>
              </a:prstGeom>
              <a:noFill/>
            </p:spPr>
            <p:txBody>
              <a:bodyPr wrap="square" rtlCol="0">
                <a:spAutoFit/>
              </a:bodyPr>
              <a:lstStyle/>
              <a:p>
                <a:pPr marL="285750" indent="-285750">
                  <a:buFont typeface="Arial" panose="020B0604020202020204" pitchFamily="34" charset="0"/>
                  <a:buChar char="•"/>
                </a:pPr>
                <a:r>
                  <a:rPr lang="en-US" dirty="0"/>
                  <a:t>Expected Maximum Total Distance = Total Distance Traveled in Forward Area + Total Distance Traveled in Reserve Area</a:t>
                </a:r>
              </a:p>
              <a:p>
                <a:pPr marL="285750" indent="-285750">
                  <a:buFont typeface="Arial" panose="020B0604020202020204" pitchFamily="34" charset="0"/>
                  <a:buChar char="•"/>
                </a:pPr>
                <a:r>
                  <a:rPr lang="en-US" dirty="0"/>
                  <a:t>Considering the busiest hour last year, we require 350 moves in an hour. Also, assuming loading and unloading time of 15 seconds each maximum (loading + unloading) time is [350 * (0.25+0.25)] min.</a:t>
                </a:r>
              </a:p>
              <a:p>
                <a:endParaRPr lang="en-US" dirty="0"/>
              </a:p>
              <a:p>
                <a:pPr marL="285750" indent="-285750">
                  <a:buFont typeface="Arial" panose="020B0604020202020204" pitchFamily="34" charset="0"/>
                  <a:buChar char="•"/>
                </a:pPr>
                <a:r>
                  <a:rPr lang="en-US" dirty="0"/>
                  <a:t>Number of forklifts required = </a:t>
                </a:r>
                <a14:m>
                  <m:oMath xmlns:m="http://schemas.openxmlformats.org/officeDocument/2006/math">
                    <m:f>
                      <m:fPr>
                        <m:ctrlPr>
                          <a:rPr lang="en-US" sz="2000" i="1" smtClean="0">
                            <a:latin typeface="Cambria Math" panose="02040503050406030204" pitchFamily="18" charset="0"/>
                          </a:rPr>
                        </m:ctrlPr>
                      </m:fPr>
                      <m:num>
                        <m:f>
                          <m:fPr>
                            <m:ctrlPr>
                              <a:rPr lang="en-US" sz="2000" i="1">
                                <a:latin typeface="Cambria Math" panose="02040503050406030204" pitchFamily="18" charset="0"/>
                              </a:rPr>
                            </m:ctrlPr>
                          </m:fPr>
                          <m:num>
                            <m:r>
                              <m:rPr>
                                <m:sty m:val="p"/>
                              </m:rPr>
                              <a:rPr lang="en-US" sz="2000">
                                <a:latin typeface="Cambria Math" panose="02040503050406030204" pitchFamily="18" charset="0"/>
                              </a:rPr>
                              <m:t>Expected</m:t>
                            </m:r>
                            <m:r>
                              <a:rPr lang="en-US" sz="2000">
                                <a:latin typeface="Cambria Math" panose="02040503050406030204" pitchFamily="18" charset="0"/>
                              </a:rPr>
                              <m:t> </m:t>
                            </m:r>
                            <m:r>
                              <m:rPr>
                                <m:sty m:val="p"/>
                              </m:rPr>
                              <a:rPr lang="en-US" sz="2000">
                                <a:latin typeface="Cambria Math" panose="02040503050406030204" pitchFamily="18" charset="0"/>
                              </a:rPr>
                              <m:t>MAximum</m:t>
                            </m:r>
                            <m:r>
                              <a:rPr lang="en-US" sz="2000">
                                <a:latin typeface="Cambria Math" panose="02040503050406030204" pitchFamily="18" charset="0"/>
                              </a:rPr>
                              <m:t> </m:t>
                            </m:r>
                            <m:r>
                              <m:rPr>
                                <m:sty m:val="p"/>
                              </m:rPr>
                              <a:rPr lang="en-US" sz="2000">
                                <a:latin typeface="Cambria Math" panose="02040503050406030204" pitchFamily="18" charset="0"/>
                              </a:rPr>
                              <m:t>Total</m:t>
                            </m:r>
                            <m:r>
                              <a:rPr lang="en-US" sz="2000">
                                <a:latin typeface="Cambria Math" panose="02040503050406030204" pitchFamily="18" charset="0"/>
                              </a:rPr>
                              <m:t> </m:t>
                            </m:r>
                            <m:r>
                              <m:rPr>
                                <m:sty m:val="p"/>
                              </m:rPr>
                              <a:rPr lang="en-US" sz="2000">
                                <a:latin typeface="Cambria Math" panose="02040503050406030204" pitchFamily="18" charset="0"/>
                              </a:rPr>
                              <m:t>Distance</m:t>
                            </m:r>
                          </m:num>
                          <m:den>
                            <m:r>
                              <a:rPr lang="en-US" sz="2000">
                                <a:latin typeface="Cambria Math" panose="02040503050406030204" pitchFamily="18" charset="0"/>
                              </a:rPr>
                              <m:t>𝐹𝑜𝑟𝑘𝑙𝑖𝑓𝑡</m:t>
                            </m:r>
                            <m:r>
                              <a:rPr lang="en-US" sz="2000">
                                <a:latin typeface="Cambria Math" panose="02040503050406030204" pitchFamily="18" charset="0"/>
                              </a:rPr>
                              <m:t> </m:t>
                            </m:r>
                            <m:r>
                              <a:rPr lang="en-US" sz="2000">
                                <a:latin typeface="Cambria Math" panose="02040503050406030204" pitchFamily="18" charset="0"/>
                              </a:rPr>
                              <m:t>𝑆𝑝𝑒𝑒𝑑</m:t>
                            </m:r>
                          </m:den>
                        </m:f>
                        <m:r>
                          <m:rPr>
                            <m:nor/>
                          </m:rPr>
                          <a:rPr lang="en-US" sz="2000" dirty="0"/>
                          <m:t> + </m:t>
                        </m:r>
                        <m:r>
                          <m:rPr>
                            <m:nor/>
                          </m:rPr>
                          <a:rPr lang="en-US" sz="2000" dirty="0"/>
                          <m:t>Maximum</m:t>
                        </m:r>
                        <m:r>
                          <m:rPr>
                            <m:nor/>
                          </m:rPr>
                          <a:rPr lang="en-US" sz="2000" dirty="0"/>
                          <m:t> </m:t>
                        </m:r>
                        <m:r>
                          <m:rPr>
                            <m:nor/>
                          </m:rPr>
                          <a:rPr lang="en-US" sz="2000" dirty="0"/>
                          <m:t>loading</m:t>
                        </m:r>
                        <m:r>
                          <m:rPr>
                            <m:nor/>
                          </m:rPr>
                          <a:rPr lang="en-US" sz="2000" dirty="0"/>
                          <m:t>/</m:t>
                        </m:r>
                        <m:r>
                          <m:rPr>
                            <m:nor/>
                          </m:rPr>
                          <a:rPr lang="en-US" sz="2000" dirty="0"/>
                          <m:t>unloading</m:t>
                        </m:r>
                        <m:r>
                          <m:rPr>
                            <m:nor/>
                          </m:rPr>
                          <a:rPr lang="en-US" sz="2000" dirty="0"/>
                          <m:t> </m:t>
                        </m:r>
                        <m:r>
                          <m:rPr>
                            <m:nor/>
                          </m:rPr>
                          <a:rPr lang="en-US" sz="2000" dirty="0"/>
                          <m:t>time</m:t>
                        </m:r>
                      </m:num>
                      <m:den>
                        <m:r>
                          <a:rPr lang="en-US" sz="2000" b="0" i="1" smtClean="0">
                            <a:latin typeface="Cambria Math" panose="02040503050406030204" pitchFamily="18" charset="0"/>
                          </a:rPr>
                          <m:t>60</m:t>
                        </m:r>
                      </m:den>
                    </m:f>
                  </m:oMath>
                </a14:m>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Number of staff required (only forklift drivers) = Number of forklifts required</a:t>
                </a:r>
              </a:p>
            </p:txBody>
          </p:sp>
        </mc:Choice>
        <mc:Fallback xmlns="">
          <p:sp>
            <p:nvSpPr>
              <p:cNvPr id="7" name="TextBox 6">
                <a:extLst>
                  <a:ext uri="{FF2B5EF4-FFF2-40B4-BE49-F238E27FC236}">
                    <a16:creationId xmlns:a16="http://schemas.microsoft.com/office/drawing/2014/main" id="{C216E7E4-A2F1-CB77-6D90-C938CF477AF8}"/>
                  </a:ext>
                </a:extLst>
              </p:cNvPr>
              <p:cNvSpPr txBox="1">
                <a:spLocks noRot="1" noChangeAspect="1" noMove="1" noResize="1" noEditPoints="1" noAdjustHandles="1" noChangeArrowheads="1" noChangeShapeType="1" noTextEdit="1"/>
              </p:cNvSpPr>
              <p:nvPr/>
            </p:nvSpPr>
            <p:spPr>
              <a:xfrm>
                <a:off x="624078" y="3602519"/>
                <a:ext cx="10943844" cy="2645211"/>
              </a:xfrm>
              <a:prstGeom prst="rect">
                <a:avLst/>
              </a:prstGeom>
              <a:blipFill>
                <a:blip r:embed="rId3"/>
                <a:stretch>
                  <a:fillRect l="-334" t="-1613" r="-891" b="-2535"/>
                </a:stretch>
              </a:blipFill>
            </p:spPr>
            <p:txBody>
              <a:bodyPr/>
              <a:lstStyle/>
              <a:p>
                <a:r>
                  <a:rPr lang="en-US">
                    <a:noFill/>
                  </a:rPr>
                  <a:t> </a:t>
                </a:r>
              </a:p>
            </p:txBody>
          </p:sp>
        </mc:Fallback>
      </mc:AlternateContent>
      <p:pic>
        <p:nvPicPr>
          <p:cNvPr id="8" name="Picture 7" descr="2018 Clemson IE Faculty Search Announcement">
            <a:extLst>
              <a:ext uri="{FF2B5EF4-FFF2-40B4-BE49-F238E27FC236}">
                <a16:creationId xmlns:a16="http://schemas.microsoft.com/office/drawing/2014/main" id="{7F373DA8-E4C3-51DA-B35A-69F68B8DC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492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1451-9319-11FE-AF10-5B128CD38A6A}"/>
              </a:ext>
            </a:extLst>
          </p:cNvPr>
          <p:cNvSpPr>
            <a:spLocks noGrp="1"/>
          </p:cNvSpPr>
          <p:nvPr>
            <p:ph type="title"/>
          </p:nvPr>
        </p:nvSpPr>
        <p:spPr>
          <a:xfrm>
            <a:off x="782490" y="70513"/>
            <a:ext cx="8201490" cy="762000"/>
          </a:xfrm>
        </p:spPr>
        <p:txBody>
          <a:bodyPr/>
          <a:lstStyle/>
          <a:p>
            <a:pPr algn="ctr"/>
            <a:r>
              <a:rPr lang="en-US" sz="4400" dirty="0"/>
              <a:t>Conclusion</a:t>
            </a:r>
            <a:endParaRPr lang="en-US" dirty="0"/>
          </a:p>
        </p:txBody>
      </p:sp>
      <p:sp>
        <p:nvSpPr>
          <p:cNvPr id="4" name="Slide Number Placeholder 3">
            <a:extLst>
              <a:ext uri="{FF2B5EF4-FFF2-40B4-BE49-F238E27FC236}">
                <a16:creationId xmlns:a16="http://schemas.microsoft.com/office/drawing/2014/main" id="{C37D35BB-866C-DEA9-2EEB-A3FCDA76C290}"/>
              </a:ext>
            </a:extLst>
          </p:cNvPr>
          <p:cNvSpPr>
            <a:spLocks noGrp="1"/>
          </p:cNvSpPr>
          <p:nvPr>
            <p:ph type="sldNum" sz="quarter" idx="12"/>
          </p:nvPr>
        </p:nvSpPr>
        <p:spPr/>
        <p:txBody>
          <a:bodyPr/>
          <a:lstStyle/>
          <a:p>
            <a:fld id="{F65698B7-27C1-494E-AB61-348FB7FE2850}" type="slidenum">
              <a:rPr lang="en-US" smtClean="0"/>
              <a:t>14</a:t>
            </a:fld>
            <a:endParaRPr lang="en-US"/>
          </a:p>
        </p:txBody>
      </p:sp>
      <p:sp>
        <p:nvSpPr>
          <p:cNvPr id="6" name="TextBox 5">
            <a:extLst>
              <a:ext uri="{FF2B5EF4-FFF2-40B4-BE49-F238E27FC236}">
                <a16:creationId xmlns:a16="http://schemas.microsoft.com/office/drawing/2014/main" id="{85F166A1-68BF-70A4-EF5C-B20F5925EF70}"/>
              </a:ext>
            </a:extLst>
          </p:cNvPr>
          <p:cNvSpPr txBox="1"/>
          <p:nvPr/>
        </p:nvSpPr>
        <p:spPr>
          <a:xfrm>
            <a:off x="572178" y="1308608"/>
            <a:ext cx="8809566" cy="29499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Facility design is a complex task and requires considering various factors. There could be more than one correct approach.</a:t>
            </a:r>
          </a:p>
          <a:p>
            <a:pPr marL="285750" indent="-285750">
              <a:lnSpc>
                <a:spcPct val="150000"/>
              </a:lnSpc>
              <a:buFont typeface="Arial" panose="020B0604020202020204" pitchFamily="34" charset="0"/>
              <a:buChar char="•"/>
            </a:pPr>
            <a:r>
              <a:rPr lang="en-US" dirty="0"/>
              <a:t>Layout of a facility depends upon aisle width, lane depth, the height of pallet stack, shipping/receiving location, minimum practical locations, etc.</a:t>
            </a:r>
          </a:p>
          <a:p>
            <a:pPr marL="285750" indent="-285750">
              <a:lnSpc>
                <a:spcPct val="150000"/>
              </a:lnSpc>
              <a:buFont typeface="Arial" panose="020B0604020202020204" pitchFamily="34" charset="0"/>
              <a:buChar char="•"/>
            </a:pPr>
            <a:r>
              <a:rPr lang="en-US" dirty="0"/>
              <a:t>SKU pallet and carton demand are vital in designing the forward area.</a:t>
            </a:r>
          </a:p>
          <a:p>
            <a:pPr marL="285750" indent="-285750">
              <a:lnSpc>
                <a:spcPct val="150000"/>
              </a:lnSpc>
              <a:buFont typeface="Arial" panose="020B0604020202020204" pitchFamily="34" charset="0"/>
              <a:buChar char="•"/>
            </a:pPr>
            <a:r>
              <a:rPr lang="en-US" dirty="0"/>
              <a:t>Number of forklifts depends upon the type of operation i.e., Single or Dual command, loading/unloading time and total distance traveled.</a:t>
            </a:r>
          </a:p>
        </p:txBody>
      </p:sp>
      <p:pic>
        <p:nvPicPr>
          <p:cNvPr id="7" name="Picture 2" descr="2018 Clemson IE Faculty Search Announcement">
            <a:extLst>
              <a:ext uri="{FF2B5EF4-FFF2-40B4-BE49-F238E27FC236}">
                <a16:creationId xmlns:a16="http://schemas.microsoft.com/office/drawing/2014/main" id="{A2A8923F-2C68-C653-8429-FDE0BE1FE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38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B27E-9580-2D83-56A1-54C32F63503D}"/>
              </a:ext>
            </a:extLst>
          </p:cNvPr>
          <p:cNvSpPr>
            <a:spLocks noGrp="1"/>
          </p:cNvSpPr>
          <p:nvPr>
            <p:ph type="ctrTitle"/>
          </p:nvPr>
        </p:nvSpPr>
        <p:spPr>
          <a:xfrm>
            <a:off x="1127489" y="-55979"/>
            <a:ext cx="8122707" cy="1014984"/>
          </a:xfrm>
        </p:spPr>
        <p:txBody>
          <a:bodyPr anchor="ctr"/>
          <a:lstStyle/>
          <a:p>
            <a:pPr algn="ctr"/>
            <a:r>
              <a:rPr lang="en-US" sz="4400" dirty="0"/>
              <a:t>Problem Statement</a:t>
            </a:r>
          </a:p>
        </p:txBody>
      </p:sp>
      <p:sp>
        <p:nvSpPr>
          <p:cNvPr id="5" name="Footer Placeholder 4">
            <a:extLst>
              <a:ext uri="{FF2B5EF4-FFF2-40B4-BE49-F238E27FC236}">
                <a16:creationId xmlns:a16="http://schemas.microsoft.com/office/drawing/2014/main" id="{7C56128F-7872-7928-127A-97853DD37BAD}"/>
              </a:ext>
            </a:extLst>
          </p:cNvPr>
          <p:cNvSpPr>
            <a:spLocks noGrp="1"/>
          </p:cNvSpPr>
          <p:nvPr>
            <p:ph type="ftr" sz="quarter" idx="11"/>
          </p:nvPr>
        </p:nvSpPr>
        <p:spPr>
          <a:xfrm>
            <a:off x="-2500668" y="8802851"/>
            <a:ext cx="2230600" cy="83872"/>
          </a:xfrm>
        </p:spPr>
        <p:txBody>
          <a:bodyPr/>
          <a:lstStyle/>
          <a:p>
            <a:endParaRPr lang="en-US" dirty="0"/>
          </a:p>
        </p:txBody>
      </p:sp>
      <p:sp>
        <p:nvSpPr>
          <p:cNvPr id="6" name="Slide Number Placeholder 5">
            <a:extLst>
              <a:ext uri="{FF2B5EF4-FFF2-40B4-BE49-F238E27FC236}">
                <a16:creationId xmlns:a16="http://schemas.microsoft.com/office/drawing/2014/main" id="{AE12E4F9-7660-B482-377D-B32BE32E7687}"/>
              </a:ext>
            </a:extLst>
          </p:cNvPr>
          <p:cNvSpPr>
            <a:spLocks noGrp="1"/>
          </p:cNvSpPr>
          <p:nvPr>
            <p:ph type="sldNum" sz="quarter" idx="12"/>
          </p:nvPr>
        </p:nvSpPr>
        <p:spPr/>
        <p:txBody>
          <a:bodyPr/>
          <a:lstStyle/>
          <a:p>
            <a:fld id="{F65698B7-27C1-494E-AB61-348FB7FE2850}" type="slidenum">
              <a:rPr lang="en-US" smtClean="0"/>
              <a:t>2</a:t>
            </a:fld>
            <a:endParaRPr lang="en-US"/>
          </a:p>
        </p:txBody>
      </p:sp>
      <p:pic>
        <p:nvPicPr>
          <p:cNvPr id="7" name="Picture 2" descr="2018 Clemson IE Faculty Search Announcement">
            <a:extLst>
              <a:ext uri="{FF2B5EF4-FFF2-40B4-BE49-F238E27FC236}">
                <a16:creationId xmlns:a16="http://schemas.microsoft.com/office/drawing/2014/main" id="{7C702817-AD67-E7AD-ED6B-5C6BD47954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8">
            <a:extLst>
              <a:ext uri="{FF2B5EF4-FFF2-40B4-BE49-F238E27FC236}">
                <a16:creationId xmlns:a16="http://schemas.microsoft.com/office/drawing/2014/main" id="{4110AB3C-3A86-6F83-3506-FBD1D23D14B4}"/>
              </a:ext>
            </a:extLst>
          </p:cNvPr>
          <p:cNvSpPr>
            <a:spLocks noGrp="1"/>
          </p:cNvSpPr>
          <p:nvPr>
            <p:ph type="subTitle" idx="1"/>
          </p:nvPr>
        </p:nvSpPr>
        <p:spPr>
          <a:xfrm>
            <a:off x="954617" y="1053624"/>
            <a:ext cx="8122708" cy="825967"/>
          </a:xfrm>
        </p:spPr>
        <p:txBody>
          <a:bodyPr>
            <a:normAutofit/>
          </a:bodyPr>
          <a:lstStyle/>
          <a:p>
            <a:pPr algn="l"/>
            <a:r>
              <a:rPr lang="en-US" dirty="0">
                <a:solidFill>
                  <a:schemeClr val="tx1"/>
                </a:solidFill>
                <a:cs typeface="Times New Roman" panose="02020603050405020304" pitchFamily="18" charset="0"/>
              </a:rPr>
              <a:t>To design a warehouse facility for the distribution of groceries given order quantity and hourly demands of SKUs. </a:t>
            </a:r>
          </a:p>
          <a:p>
            <a:endParaRPr lang="en-US" dirty="0"/>
          </a:p>
        </p:txBody>
      </p:sp>
      <p:sp>
        <p:nvSpPr>
          <p:cNvPr id="3" name="TextBox 2">
            <a:extLst>
              <a:ext uri="{FF2B5EF4-FFF2-40B4-BE49-F238E27FC236}">
                <a16:creationId xmlns:a16="http://schemas.microsoft.com/office/drawing/2014/main" id="{93D9B25B-355E-AE22-24E8-14D2AA456C39}"/>
              </a:ext>
            </a:extLst>
          </p:cNvPr>
          <p:cNvSpPr txBox="1"/>
          <p:nvPr/>
        </p:nvSpPr>
        <p:spPr>
          <a:xfrm>
            <a:off x="957462" y="1714237"/>
            <a:ext cx="8462763" cy="5355312"/>
          </a:xfrm>
          <a:prstGeom prst="rect">
            <a:avLst/>
          </a:prstGeom>
          <a:noFill/>
        </p:spPr>
        <p:txBody>
          <a:bodyPr wrap="square" rtlCol="0">
            <a:spAutoFit/>
          </a:bodyPr>
          <a:lstStyle/>
          <a:p>
            <a:pPr marL="342900" marR="0" lvl="0" indent="-342900">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Products arrive from suppliers in cartons on pallets in quantities indicated in “order quantity.”  All cartons on a pallet contain the same SKU (i.e., no inbound mixed pallets) and the number of cartons on each pallet is in “cartons/pallet.”</a:t>
            </a:r>
          </a:p>
          <a:p>
            <a:pPr marL="342900" marR="0" lvl="0" indent="-342900">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Orders from customers are for one or more SKUs and each order can be for cartons, pallets, or both.  The average weekly quantities for cartons and pallets are also found in “hourly demand.”</a:t>
            </a: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The minimum practical number of locations for each SKU to be placed in the forward area has been determined and indicated in “min practical number.”</a:t>
            </a:r>
          </a:p>
          <a:p>
            <a:pPr marL="342900" indent="-342900">
              <a:buFont typeface="Symbol" panose="05050102010706020507" pitchFamily="18" charset="2"/>
              <a:buChar char=""/>
            </a:pPr>
            <a:r>
              <a:rPr lang="en-US" sz="1800" dirty="0">
                <a:effectLst/>
                <a:ea typeface="Calibri" panose="020F0502020204030204" pitchFamily="34" charset="0"/>
              </a:rPr>
              <a:t>All aisles in the warehouse are 15 ft. wide</a:t>
            </a:r>
            <a:endParaRPr lang="en-US" dirty="0">
              <a:ea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Busiest hour in the facility in the past year required 350 moves</a:t>
            </a: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All pallets are 48”x48”.</a:t>
            </a:r>
          </a:p>
          <a:p>
            <a:pPr marL="342900" indent="-342900">
              <a:buFont typeface="Symbol" panose="05050102010706020507" pitchFamily="18" charset="2"/>
              <a:buChar char=""/>
            </a:pPr>
            <a:r>
              <a:rPr lang="en-US" dirty="0">
                <a:ea typeface="Calibri" panose="020F0502020204030204" pitchFamily="34" charset="0"/>
                <a:cs typeface="Times New Roman" panose="02020603050405020304" pitchFamily="18" charset="0"/>
              </a:rPr>
              <a:t>Forward  area is single high, single deep  and has 75 locations.</a:t>
            </a: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Pick from forward area (pallet on ground) = 3 minutes</a:t>
            </a: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Pick from reserve area = 5 minutes</a:t>
            </a:r>
          </a:p>
          <a:p>
            <a:pPr marL="342900" indent="-342900">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Replenish forward area from reserve = 4 minutes</a:t>
            </a:r>
          </a:p>
          <a:p>
            <a:pPr marL="342900" indent="-342900">
              <a:buFont typeface="Symbol" panose="05050102010706020507" pitchFamily="18" charset="2"/>
              <a:buChar char=""/>
            </a:pPr>
            <a:endParaRPr lang="en-US" sz="1800" dirty="0">
              <a:effectLst/>
              <a:ea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endParaRPr lang="en-US" sz="1800" dirty="0">
              <a:effectLst/>
              <a:ea typeface="Calibri" panose="020F0502020204030204" pitchFamily="34" charset="0"/>
              <a:cs typeface="Times New Roman" panose="02020603050405020304" pitchFamily="18" charset="0"/>
            </a:endParaRPr>
          </a:p>
          <a:p>
            <a:pPr marR="0" lvl="0">
              <a:spcBef>
                <a:spcPts val="0"/>
              </a:spcBef>
              <a:spcAft>
                <a:spcPts val="0"/>
              </a:spcAft>
            </a:pP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079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3404-3B8B-0644-7A80-DB147464BF09}"/>
              </a:ext>
            </a:extLst>
          </p:cNvPr>
          <p:cNvSpPr>
            <a:spLocks noGrp="1"/>
          </p:cNvSpPr>
          <p:nvPr>
            <p:ph type="title"/>
          </p:nvPr>
        </p:nvSpPr>
        <p:spPr>
          <a:xfrm>
            <a:off x="837228" y="81424"/>
            <a:ext cx="8596668" cy="1320800"/>
          </a:xfrm>
        </p:spPr>
        <p:txBody>
          <a:bodyPr/>
          <a:lstStyle/>
          <a:p>
            <a:pPr algn="ctr"/>
            <a:r>
              <a:rPr lang="en-US" sz="4400" dirty="0"/>
              <a:t>Problem</a:t>
            </a:r>
            <a:r>
              <a:rPr lang="en-US" sz="3600" dirty="0"/>
              <a:t> </a:t>
            </a:r>
            <a:r>
              <a:rPr lang="en-US" sz="4400" dirty="0"/>
              <a:t>Statement</a:t>
            </a:r>
          </a:p>
        </p:txBody>
      </p:sp>
      <p:sp>
        <p:nvSpPr>
          <p:cNvPr id="4" name="Slide Number Placeholder 3">
            <a:extLst>
              <a:ext uri="{FF2B5EF4-FFF2-40B4-BE49-F238E27FC236}">
                <a16:creationId xmlns:a16="http://schemas.microsoft.com/office/drawing/2014/main" id="{74B20255-D7E7-14C0-37C1-506A95C7E65A}"/>
              </a:ext>
            </a:extLst>
          </p:cNvPr>
          <p:cNvSpPr>
            <a:spLocks noGrp="1"/>
          </p:cNvSpPr>
          <p:nvPr>
            <p:ph type="sldNum" sz="quarter" idx="12"/>
          </p:nvPr>
        </p:nvSpPr>
        <p:spPr/>
        <p:txBody>
          <a:bodyPr/>
          <a:lstStyle/>
          <a:p>
            <a:fld id="{F65698B7-27C1-494E-AB61-348FB7FE2850}" type="slidenum">
              <a:rPr lang="en-US" smtClean="0"/>
              <a:t>3</a:t>
            </a:fld>
            <a:endParaRPr lang="en-US"/>
          </a:p>
        </p:txBody>
      </p:sp>
      <p:sp>
        <p:nvSpPr>
          <p:cNvPr id="8" name="TextBox 7">
            <a:extLst>
              <a:ext uri="{FF2B5EF4-FFF2-40B4-BE49-F238E27FC236}">
                <a16:creationId xmlns:a16="http://schemas.microsoft.com/office/drawing/2014/main" id="{69360DD0-ED99-11F2-10C5-F44108C63D12}"/>
              </a:ext>
            </a:extLst>
          </p:cNvPr>
          <p:cNvSpPr txBox="1"/>
          <p:nvPr/>
        </p:nvSpPr>
        <p:spPr>
          <a:xfrm>
            <a:off x="739602" y="3632496"/>
            <a:ext cx="8391525" cy="2862322"/>
          </a:xfrm>
          <a:prstGeom prst="rect">
            <a:avLst/>
          </a:prstGeom>
          <a:noFill/>
        </p:spPr>
        <p:txBody>
          <a:bodyPr wrap="square" rtlCol="0">
            <a:spAutoFit/>
          </a:bodyPr>
          <a:lstStyle/>
          <a:p>
            <a:pPr>
              <a:lnSpc>
                <a:spcPct val="150000"/>
              </a:lnSpc>
            </a:pPr>
            <a:r>
              <a:rPr lang="en-US" sz="1800" dirty="0">
                <a:effectLst/>
                <a:ea typeface="Calibri" panose="020F0502020204030204" pitchFamily="34" charset="0"/>
              </a:rPr>
              <a:t>Considering shipping and receiving are located in the same general area </a:t>
            </a:r>
            <a:r>
              <a:rPr lang="en-US" sz="1800" dirty="0">
                <a:effectLst/>
                <a:ea typeface="Calibri" panose="020F0502020204030204" pitchFamily="34" charset="0"/>
                <a:cs typeface="Times New Roman" panose="02020603050405020304" pitchFamily="18" charset="0"/>
              </a:rPr>
              <a:t>design facility to </a:t>
            </a:r>
          </a:p>
          <a:p>
            <a:pPr marL="342900" indent="-342900">
              <a:lnSpc>
                <a:spcPct val="150000"/>
              </a:lnSpc>
              <a:buAutoNum type="arabicParenR"/>
            </a:pPr>
            <a:r>
              <a:rPr lang="en-US" dirty="0">
                <a:ea typeface="Calibri" panose="020F0502020204030204" pitchFamily="34" charset="0"/>
                <a:cs typeface="Times New Roman" panose="02020603050405020304" pitchFamily="18" charset="0"/>
              </a:rPr>
              <a:t>M</a:t>
            </a:r>
            <a:r>
              <a:rPr lang="en-US" sz="1800" dirty="0">
                <a:effectLst/>
                <a:ea typeface="Calibri" panose="020F0502020204030204" pitchFamily="34" charset="0"/>
                <a:cs typeface="Times New Roman" panose="02020603050405020304" pitchFamily="18" charset="0"/>
              </a:rPr>
              <a:t>inimize picking time in the forward area and </a:t>
            </a:r>
          </a:p>
          <a:p>
            <a:pPr marL="342900" indent="-342900">
              <a:lnSpc>
                <a:spcPct val="150000"/>
              </a:lnSpc>
              <a:buAutoNum type="arabicParenR"/>
            </a:pPr>
            <a:r>
              <a:rPr lang="en-US" dirty="0">
                <a:ea typeface="Calibri" panose="020F0502020204030204" pitchFamily="34" charset="0"/>
                <a:cs typeface="Times New Roman" panose="02020603050405020304" pitchFamily="18" charset="0"/>
              </a:rPr>
              <a:t>M</a:t>
            </a:r>
            <a:r>
              <a:rPr lang="en-US" sz="1800" dirty="0">
                <a:effectLst/>
                <a:ea typeface="Calibri" panose="020F0502020204030204" pitchFamily="34" charset="0"/>
                <a:cs typeface="Times New Roman" panose="02020603050405020304" pitchFamily="18" charset="0"/>
              </a:rPr>
              <a:t>inimize the wasted floor space in the reserve area. </a:t>
            </a:r>
          </a:p>
          <a:p>
            <a:pPr>
              <a:lnSpc>
                <a:spcPct val="150000"/>
              </a:lnSpc>
            </a:pPr>
            <a:r>
              <a:rPr lang="en-US" sz="1800" dirty="0">
                <a:effectLst/>
                <a:ea typeface="Calibri" panose="020F0502020204030204" pitchFamily="34" charset="0"/>
                <a:cs typeface="Times New Roman" panose="02020603050405020304" pitchFamily="18" charset="0"/>
              </a:rPr>
              <a:t>Also, determine the number of </a:t>
            </a:r>
            <a:r>
              <a:rPr lang="en-US" sz="1800" dirty="0">
                <a:effectLst/>
                <a:ea typeface="Calibri" panose="020F0502020204030204" pitchFamily="34" charset="0"/>
              </a:rPr>
              <a:t>forklifts needed as well as the labor requirements to staff this facility.</a:t>
            </a:r>
            <a:endParaRPr lang="en-US" sz="1800" dirty="0">
              <a:effectLst/>
              <a:ea typeface="Calibri" panose="020F0502020204030204" pitchFamily="34" charset="0"/>
              <a:cs typeface="Times New Roman" panose="02020603050405020304" pitchFamily="18" charset="0"/>
            </a:endParaRPr>
          </a:p>
          <a:p>
            <a:endParaRPr lang="en-US" dirty="0"/>
          </a:p>
        </p:txBody>
      </p:sp>
      <p:pic>
        <p:nvPicPr>
          <p:cNvPr id="10" name="Picture 9">
            <a:extLst>
              <a:ext uri="{FF2B5EF4-FFF2-40B4-BE49-F238E27FC236}">
                <a16:creationId xmlns:a16="http://schemas.microsoft.com/office/drawing/2014/main" id="{6CDA6F3F-F6C7-1177-8BDA-CE4C04A645F3}"/>
              </a:ext>
            </a:extLst>
          </p:cNvPr>
          <p:cNvPicPr>
            <a:picLocks noChangeAspect="1"/>
          </p:cNvPicPr>
          <p:nvPr/>
        </p:nvPicPr>
        <p:blipFill>
          <a:blip r:embed="rId3"/>
          <a:stretch>
            <a:fillRect/>
          </a:stretch>
        </p:blipFill>
        <p:spPr>
          <a:xfrm>
            <a:off x="537591" y="951891"/>
            <a:ext cx="8833991" cy="2638363"/>
          </a:xfrm>
          <a:prstGeom prst="rect">
            <a:avLst/>
          </a:prstGeom>
        </p:spPr>
      </p:pic>
      <p:pic>
        <p:nvPicPr>
          <p:cNvPr id="3" name="Picture 2" descr="2018 Clemson IE Faculty Search Announcement">
            <a:extLst>
              <a:ext uri="{FF2B5EF4-FFF2-40B4-BE49-F238E27FC236}">
                <a16:creationId xmlns:a16="http://schemas.microsoft.com/office/drawing/2014/main" id="{6016E1EB-2E96-590F-A102-DFBCB839C9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18502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93C61-7914-34AD-0645-711B3F260DAD}"/>
              </a:ext>
            </a:extLst>
          </p:cNvPr>
          <p:cNvSpPr>
            <a:spLocks noGrp="1"/>
          </p:cNvSpPr>
          <p:nvPr>
            <p:ph type="title"/>
          </p:nvPr>
        </p:nvSpPr>
        <p:spPr>
          <a:xfrm>
            <a:off x="677334" y="66675"/>
            <a:ext cx="8596668" cy="1320800"/>
          </a:xfrm>
        </p:spPr>
        <p:txBody>
          <a:bodyPr>
            <a:noAutofit/>
          </a:bodyPr>
          <a:lstStyle/>
          <a:p>
            <a:pPr algn="ctr"/>
            <a:r>
              <a:rPr lang="en-US" sz="4400"/>
              <a:t>Assumptions</a:t>
            </a:r>
            <a:br>
              <a:rPr lang="en-US" sz="4400"/>
            </a:br>
            <a:endParaRPr lang="en-US" sz="4400" dirty="0"/>
          </a:p>
        </p:txBody>
      </p:sp>
      <p:sp>
        <p:nvSpPr>
          <p:cNvPr id="4" name="Slide Number Placeholder 3">
            <a:extLst>
              <a:ext uri="{FF2B5EF4-FFF2-40B4-BE49-F238E27FC236}">
                <a16:creationId xmlns:a16="http://schemas.microsoft.com/office/drawing/2014/main" id="{1E4DE19F-DD55-3E6A-AE48-581BC9461167}"/>
              </a:ext>
            </a:extLst>
          </p:cNvPr>
          <p:cNvSpPr>
            <a:spLocks noGrp="1"/>
          </p:cNvSpPr>
          <p:nvPr>
            <p:ph type="sldNum" sz="quarter" idx="12"/>
          </p:nvPr>
        </p:nvSpPr>
        <p:spPr/>
        <p:txBody>
          <a:bodyPr/>
          <a:lstStyle/>
          <a:p>
            <a:fld id="{F65698B7-27C1-494E-AB61-348FB7FE2850}" type="slidenum">
              <a:rPr lang="en-US" smtClean="0"/>
              <a:t>4</a:t>
            </a:fld>
            <a:endParaRPr lang="en-US"/>
          </a:p>
        </p:txBody>
      </p:sp>
      <p:sp>
        <p:nvSpPr>
          <p:cNvPr id="5" name="TextBox 4">
            <a:extLst>
              <a:ext uri="{FF2B5EF4-FFF2-40B4-BE49-F238E27FC236}">
                <a16:creationId xmlns:a16="http://schemas.microsoft.com/office/drawing/2014/main" id="{9A9F6A3F-7CF1-3D3B-56F5-4394C88A1E60}"/>
              </a:ext>
            </a:extLst>
          </p:cNvPr>
          <p:cNvSpPr txBox="1"/>
          <p:nvPr/>
        </p:nvSpPr>
        <p:spPr>
          <a:xfrm>
            <a:off x="906399" y="1236092"/>
            <a:ext cx="7562850"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Forklift speed – 150 feet/min</a:t>
            </a:r>
          </a:p>
          <a:p>
            <a:pPr>
              <a:lnSpc>
                <a:spcPct val="150000"/>
              </a:lnSpc>
            </a:pPr>
            <a:r>
              <a:rPr lang="en-US" dirty="0"/>
              <a:t>Material Handling Equipment Distributors Association (MHEDA) recommends a 3-mph max speed in high pedestrian traffic areas.</a:t>
            </a:r>
          </a:p>
          <a:p>
            <a:pPr>
              <a:lnSpc>
                <a:spcPct val="150000"/>
              </a:lnSpc>
            </a:pPr>
            <a:endParaRPr lang="en-US" dirty="0"/>
          </a:p>
          <a:p>
            <a:pPr marL="285750" indent="-285750">
              <a:lnSpc>
                <a:spcPct val="150000"/>
              </a:lnSpc>
              <a:buFont typeface="Arial" panose="020B0604020202020204" pitchFamily="34" charset="0"/>
              <a:buChar char="•"/>
            </a:pPr>
            <a:r>
              <a:rPr lang="en-US" dirty="0"/>
              <a:t>Loading and unloading time – 15 seconds each</a:t>
            </a:r>
          </a:p>
          <a:p>
            <a:pPr>
              <a:lnSpc>
                <a:spcPct val="150000"/>
              </a:lnSpc>
            </a:pPr>
            <a:r>
              <a:rPr lang="en-US" dirty="0"/>
              <a:t>Material Handling 3 PPT – Slide No 16</a:t>
            </a:r>
          </a:p>
          <a:p>
            <a:pPr>
              <a:lnSpc>
                <a:spcPct val="150000"/>
              </a:lnSpc>
            </a:pPr>
            <a:endParaRPr lang="en-US" dirty="0"/>
          </a:p>
          <a:p>
            <a:pPr marL="285750" indent="-285750">
              <a:lnSpc>
                <a:spcPct val="150000"/>
              </a:lnSpc>
              <a:buFont typeface="Arial" panose="020B0604020202020204" pitchFamily="34" charset="0"/>
              <a:buChar char="•"/>
            </a:pPr>
            <a:r>
              <a:rPr lang="en-US" dirty="0"/>
              <a:t>Cartons are picked individually, i.e., one move per carton</a:t>
            </a:r>
          </a:p>
          <a:p>
            <a:pPr marL="285750" indent="-285750">
              <a:lnSpc>
                <a:spcPct val="150000"/>
              </a:lnSpc>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a:t>The forklifts follow the centerline of the aisle</a:t>
            </a:r>
          </a:p>
          <a:p>
            <a:pPr marL="285750" indent="-285750">
              <a:buFont typeface="Arial" panose="020B0604020202020204" pitchFamily="34" charset="0"/>
              <a:buChar char="•"/>
            </a:pPr>
            <a:endParaRPr lang="en-US" dirty="0"/>
          </a:p>
          <a:p>
            <a:endParaRPr lang="en-US" dirty="0"/>
          </a:p>
        </p:txBody>
      </p:sp>
      <p:pic>
        <p:nvPicPr>
          <p:cNvPr id="3" name="Picture 2" descr="2018 Clemson IE Faculty Search Announcement">
            <a:extLst>
              <a:ext uri="{FF2B5EF4-FFF2-40B4-BE49-F238E27FC236}">
                <a16:creationId xmlns:a16="http://schemas.microsoft.com/office/drawing/2014/main" id="{2482998C-C907-0137-E359-5436A073E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259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263E-9538-46F0-4550-2CC38D532645}"/>
              </a:ext>
            </a:extLst>
          </p:cNvPr>
          <p:cNvSpPr>
            <a:spLocks noGrp="1"/>
          </p:cNvSpPr>
          <p:nvPr>
            <p:ph type="ctrTitle"/>
          </p:nvPr>
        </p:nvSpPr>
        <p:spPr>
          <a:xfrm>
            <a:off x="1040444" y="-6898"/>
            <a:ext cx="8173412" cy="855725"/>
          </a:xfrm>
        </p:spPr>
        <p:txBody>
          <a:bodyPr anchor="ctr"/>
          <a:lstStyle/>
          <a:p>
            <a:pPr algn="ctr"/>
            <a:r>
              <a:rPr lang="en-US" sz="4400" dirty="0"/>
              <a:t>Computational Approach</a:t>
            </a:r>
          </a:p>
        </p:txBody>
      </p:sp>
      <p:sp>
        <p:nvSpPr>
          <p:cNvPr id="5" name="Slide Number Placeholder 4">
            <a:extLst>
              <a:ext uri="{FF2B5EF4-FFF2-40B4-BE49-F238E27FC236}">
                <a16:creationId xmlns:a16="http://schemas.microsoft.com/office/drawing/2014/main" id="{F9CF532E-7C57-A799-E9EB-379497959B14}"/>
              </a:ext>
            </a:extLst>
          </p:cNvPr>
          <p:cNvSpPr>
            <a:spLocks noGrp="1"/>
          </p:cNvSpPr>
          <p:nvPr>
            <p:ph type="sldNum" sz="quarter" idx="12"/>
          </p:nvPr>
        </p:nvSpPr>
        <p:spPr/>
        <p:txBody>
          <a:bodyPr/>
          <a:lstStyle/>
          <a:p>
            <a:fld id="{F65698B7-27C1-494E-AB61-348FB7FE2850}" type="slidenum">
              <a:rPr lang="en-US" smtClean="0"/>
              <a:t>5</a:t>
            </a:fld>
            <a:endParaRPr lang="en-US"/>
          </a:p>
        </p:txBody>
      </p:sp>
      <p:pic>
        <p:nvPicPr>
          <p:cNvPr id="44" name="Picture 2" descr="2018 Clemson IE Faculty Search Announcement">
            <a:extLst>
              <a:ext uri="{FF2B5EF4-FFF2-40B4-BE49-F238E27FC236}">
                <a16:creationId xmlns:a16="http://schemas.microsoft.com/office/drawing/2014/main" id="{D0EDED7A-55D9-09EA-EE40-8F0DA4C6CC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627C0DE-B642-F76C-6F91-C7B3B9133498}"/>
              </a:ext>
            </a:extLst>
          </p:cNvPr>
          <p:cNvSpPr txBox="1"/>
          <p:nvPr/>
        </p:nvSpPr>
        <p:spPr>
          <a:xfrm>
            <a:off x="736073" y="1059120"/>
            <a:ext cx="6972300" cy="4739759"/>
          </a:xfrm>
          <a:prstGeom prst="rect">
            <a:avLst/>
          </a:prstGeom>
          <a:noFill/>
        </p:spPr>
        <p:txBody>
          <a:bodyPr wrap="square" rtlCol="0">
            <a:spAutoFit/>
          </a:bodyPr>
          <a:lstStyle/>
          <a:p>
            <a:pPr marL="285750" indent="-285750">
              <a:buFont typeface="Arial" panose="020B0604020202020204" pitchFamily="34" charset="0"/>
              <a:buChar char="•"/>
            </a:pPr>
            <a:r>
              <a:rPr lang="en-US" dirty="0">
                <a:ea typeface="Cambria Math" panose="02040503050406030204" pitchFamily="18" charset="0"/>
              </a:rPr>
              <a:t>Immediate candidates for complete inclusion </a:t>
            </a:r>
          </a:p>
          <a:p>
            <a:endParaRPr lang="en-US" dirty="0">
              <a:ea typeface="Cambria Math" panose="02040503050406030204" pitchFamily="18" charset="0"/>
            </a:endParaRPr>
          </a:p>
          <a:p>
            <a:endParaRPr lang="en-US" dirty="0">
              <a:ea typeface="Cambria Math" panose="02040503050406030204" pitchFamily="18" charset="0"/>
            </a:endParaRPr>
          </a:p>
          <a:p>
            <a:pPr marL="285750" indent="-285750">
              <a:buFont typeface="Arial" panose="020B0604020202020204" pitchFamily="34" charset="0"/>
              <a:buChar char="•"/>
            </a:pPr>
            <a:r>
              <a:rPr lang="en-US" dirty="0">
                <a:ea typeface="Cambria Math" panose="02040503050406030204" pitchFamily="18" charset="0"/>
              </a:rPr>
              <a:t>Rest (first bid is for</a:t>
            </a:r>
            <a:r>
              <a:rPr lang="en-US" i="1" dirty="0">
                <a:ea typeface="Cambria Math" panose="02040503050406030204" pitchFamily="18" charset="0"/>
              </a:rPr>
              <a:t> l</a:t>
            </a:r>
            <a:r>
              <a:rPr lang="en-US" i="1" baseline="-25000" dirty="0">
                <a:ea typeface="Cambria Math" panose="02040503050406030204" pitchFamily="18" charset="0"/>
              </a:rPr>
              <a:t>i</a:t>
            </a:r>
            <a:r>
              <a:rPr lang="en-US" dirty="0">
                <a:ea typeface="Cambria Math" panose="02040503050406030204" pitchFamily="18" charset="0"/>
              </a:rPr>
              <a:t>)</a:t>
            </a:r>
          </a:p>
          <a:p>
            <a:endParaRPr lang="en-US" sz="1600" dirty="0">
              <a:ea typeface="Cambria Math" panose="02040503050406030204" pitchFamily="18" charset="0"/>
            </a:endParaRPr>
          </a:p>
          <a:p>
            <a:endParaRPr lang="en-US" sz="1600" dirty="0">
              <a:ea typeface="Cambria Math" panose="02040503050406030204" pitchFamily="18" charset="0"/>
            </a:endParaRPr>
          </a:p>
          <a:p>
            <a:pPr marL="285750" indent="-285750">
              <a:buFont typeface="Arial" panose="020B0604020202020204" pitchFamily="34" charset="0"/>
              <a:buChar char="•"/>
            </a:pPr>
            <a:r>
              <a:rPr lang="en-US" dirty="0">
                <a:ea typeface="Cambria Math" panose="02040503050406030204" pitchFamily="18" charset="0"/>
              </a:rPr>
              <a:t>When an iteration puts li in the forward area, then remaining pallets of that SKU (</a:t>
            </a:r>
            <a:r>
              <a:rPr lang="en-US" dirty="0" err="1">
                <a:ea typeface="Cambria Math" panose="02040503050406030204" pitchFamily="18" charset="0"/>
              </a:rPr>
              <a:t>ui</a:t>
            </a:r>
            <a:r>
              <a:rPr lang="en-US" dirty="0">
                <a:ea typeface="Cambria Math" panose="02040503050406030204" pitchFamily="18" charset="0"/>
              </a:rPr>
              <a:t> – li ) have a bid that is added to the list   </a:t>
            </a:r>
          </a:p>
          <a:p>
            <a:endParaRPr lang="en-US" dirty="0">
              <a:ea typeface="Cambria Math" panose="02040503050406030204" pitchFamily="18" charset="0"/>
            </a:endParaRPr>
          </a:p>
          <a:p>
            <a:pPr marL="285750" indent="-285750">
              <a:buFont typeface="Arial" panose="020B0604020202020204" pitchFamily="34" charset="0"/>
              <a:buChar char="•"/>
            </a:pPr>
            <a:r>
              <a:rPr lang="en-US" dirty="0" err="1"/>
              <a:t>ui</a:t>
            </a:r>
            <a:r>
              <a:rPr lang="en-US" dirty="0"/>
              <a:t> - number of locations required to store all in forward</a:t>
            </a:r>
          </a:p>
          <a:p>
            <a:pPr marL="285750" indent="-285750">
              <a:buFont typeface="Arial" panose="020B0604020202020204" pitchFamily="34" charset="0"/>
              <a:buChar char="•"/>
            </a:pPr>
            <a:r>
              <a:rPr lang="en-US" dirty="0"/>
              <a:t>li - minimum practical number of locations if we store any of SKU </a:t>
            </a:r>
            <a:r>
              <a:rPr lang="en-US" dirty="0" err="1"/>
              <a:t>i</a:t>
            </a:r>
            <a:r>
              <a:rPr lang="en-US" dirty="0"/>
              <a:t>  here, it will be in li  locations</a:t>
            </a:r>
          </a:p>
          <a:p>
            <a:pPr marL="285750" indent="-285750">
              <a:buFont typeface="Arial" panose="020B0604020202020204" pitchFamily="34" charset="0"/>
              <a:buChar char="•"/>
            </a:pPr>
            <a:r>
              <a:rPr lang="en-US" dirty="0"/>
              <a:t>Di - Pallet picks/day</a:t>
            </a:r>
          </a:p>
          <a:p>
            <a:pPr marL="285750" indent="-285750">
              <a:buFont typeface="Arial" panose="020B0604020202020204" pitchFamily="34" charset="0"/>
              <a:buChar char="•"/>
            </a:pPr>
            <a:r>
              <a:rPr lang="en-US" dirty="0"/>
              <a:t>pi – Carton picks/day</a:t>
            </a:r>
          </a:p>
          <a:p>
            <a:pPr marL="285750" indent="-285750">
              <a:buFont typeface="Arial" panose="020B0604020202020204" pitchFamily="34" charset="0"/>
              <a:buChar char="•"/>
            </a:pPr>
            <a:r>
              <a:rPr lang="en-US" dirty="0"/>
              <a:t>di -Replenish (pallets)/day</a:t>
            </a:r>
          </a:p>
          <a:p>
            <a:endParaRPr lang="en-US" dirty="0"/>
          </a:p>
          <a:p>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946FF77-9E0C-47D8-A9C6-0BE85E34148D}"/>
                  </a:ext>
                </a:extLst>
              </p:cNvPr>
              <p:cNvSpPr/>
              <p:nvPr/>
            </p:nvSpPr>
            <p:spPr>
              <a:xfrm>
                <a:off x="5800103" y="973008"/>
                <a:ext cx="1429372" cy="8688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𝑠</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𝑝</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𝑗</m:t>
                              </m:r>
                            </m:sub>
                          </m:sSub>
                          <m:r>
                            <a:rPr lang="en-US" sz="2400" i="1">
                              <a:latin typeface="Cambria Math" panose="02040503050406030204" pitchFamily="18" charset="0"/>
                            </a:rPr>
                            <m:t>)</m:t>
                          </m:r>
                        </m:num>
                        <m:den>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den>
                      </m:f>
                    </m:oMath>
                  </m:oMathPara>
                </a14:m>
                <a:endParaRPr lang="en-US" sz="2400" dirty="0"/>
              </a:p>
            </p:txBody>
          </p:sp>
        </mc:Choice>
        <mc:Fallback xmlns="">
          <p:sp>
            <p:nvSpPr>
              <p:cNvPr id="4" name="Rectangle 3">
                <a:extLst>
                  <a:ext uri="{FF2B5EF4-FFF2-40B4-BE49-F238E27FC236}">
                    <a16:creationId xmlns:a16="http://schemas.microsoft.com/office/drawing/2014/main" id="{D946FF77-9E0C-47D8-A9C6-0BE85E34148D}"/>
                  </a:ext>
                </a:extLst>
              </p:cNvPr>
              <p:cNvSpPr>
                <a:spLocks noRot="1" noChangeAspect="1" noMove="1" noResize="1" noEditPoints="1" noAdjustHandles="1" noChangeArrowheads="1" noChangeShapeType="1" noTextEdit="1"/>
              </p:cNvSpPr>
              <p:nvPr/>
            </p:nvSpPr>
            <p:spPr>
              <a:xfrm>
                <a:off x="5800103" y="973008"/>
                <a:ext cx="1429372" cy="8688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
                <a:extLst>
                  <a:ext uri="{FF2B5EF4-FFF2-40B4-BE49-F238E27FC236}">
                    <a16:creationId xmlns:a16="http://schemas.microsoft.com/office/drawing/2014/main" id="{B6914F06-9987-49FD-BE96-0A0C58DAD21B}"/>
                  </a:ext>
                </a:extLst>
              </p:cNvPr>
              <p:cNvSpPr txBox="1"/>
              <p:nvPr/>
            </p:nvSpPr>
            <p:spPr>
              <a:xfrm>
                <a:off x="3484526" y="1722434"/>
                <a:ext cx="1234111" cy="76367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𝑠</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𝜏</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xmlns="">
          <p:sp>
            <p:nvSpPr>
              <p:cNvPr id="7" name="TextBox 2">
                <a:extLst>
                  <a:ext uri="{FF2B5EF4-FFF2-40B4-BE49-F238E27FC236}">
                    <a16:creationId xmlns:a16="http://schemas.microsoft.com/office/drawing/2014/main" id="{B6914F06-9987-49FD-BE96-0A0C58DAD21B}"/>
                  </a:ext>
                </a:extLst>
              </p:cNvPr>
              <p:cNvSpPr txBox="1">
                <a:spLocks noRot="1" noChangeAspect="1" noMove="1" noResize="1" noEditPoints="1" noAdjustHandles="1" noChangeArrowheads="1" noChangeShapeType="1" noTextEdit="1"/>
              </p:cNvSpPr>
              <p:nvPr/>
            </p:nvSpPr>
            <p:spPr>
              <a:xfrm>
                <a:off x="3484526" y="1722434"/>
                <a:ext cx="1234111" cy="763671"/>
              </a:xfrm>
              <a:prstGeom prst="rect">
                <a:avLst/>
              </a:prstGeom>
              <a:blipFill>
                <a:blip r:embed="rId4"/>
                <a:stretch>
                  <a:fillRect l="-495" r="-5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85E5CE1-920B-4C1C-BAF7-FAFB21466C72}"/>
                  </a:ext>
                </a:extLst>
              </p:cNvPr>
              <p:cNvSpPr/>
              <p:nvPr/>
            </p:nvSpPr>
            <p:spPr>
              <a:xfrm>
                <a:off x="7669332" y="2440053"/>
                <a:ext cx="1301957" cy="85600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𝑠</m:t>
                          </m:r>
                          <m:sSub>
                            <m:sSubPr>
                              <m:ctrlPr>
                                <a:rPr lang="en-US" sz="2400" i="1">
                                  <a:latin typeface="Cambria Math" panose="02040503050406030204" pitchFamily="18" charset="0"/>
                                </a:rPr>
                              </m:ctrlPr>
                            </m:sSubPr>
                            <m:e>
                              <m:r>
                                <a:rPr lang="en-US" sz="2400" i="1">
                                  <a:latin typeface="Cambria Math" panose="02040503050406030204" pitchFamily="18" charset="0"/>
                                </a:rPr>
                                <m:t>𝐷</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𝑐</m:t>
                              </m:r>
                            </m:e>
                            <m:sub>
                              <m:r>
                                <a:rPr lang="en-US" sz="2400" i="1">
                                  <a:latin typeface="Cambria Math" panose="02040503050406030204" pitchFamily="18" charset="0"/>
                                  <a:ea typeface="Cambria Math" panose="02040503050406030204" pitchFamily="18" charset="0"/>
                                </a:rPr>
                                <m:t>𝜏</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𝑖</m:t>
                              </m:r>
                            </m:sub>
                          </m:sSub>
                        </m:num>
                        <m:den>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𝑙</m:t>
                              </m:r>
                            </m:e>
                            <m:sub>
                              <m:r>
                                <a:rPr lang="en-US" sz="2400" i="1">
                                  <a:latin typeface="Cambria Math" panose="02040503050406030204" pitchFamily="18" charset="0"/>
                                </a:rPr>
                                <m:t>𝑖</m:t>
                              </m:r>
                            </m:sub>
                          </m:sSub>
                        </m:den>
                      </m:f>
                    </m:oMath>
                  </m:oMathPara>
                </a14:m>
                <a:endParaRPr lang="en-US" sz="2400" dirty="0"/>
              </a:p>
            </p:txBody>
          </p:sp>
        </mc:Choice>
        <mc:Fallback xmlns="">
          <p:sp>
            <p:nvSpPr>
              <p:cNvPr id="9" name="Rectangle 8">
                <a:extLst>
                  <a:ext uri="{FF2B5EF4-FFF2-40B4-BE49-F238E27FC236}">
                    <a16:creationId xmlns:a16="http://schemas.microsoft.com/office/drawing/2014/main" id="{B85E5CE1-920B-4C1C-BAF7-FAFB21466C72}"/>
                  </a:ext>
                </a:extLst>
              </p:cNvPr>
              <p:cNvSpPr>
                <a:spLocks noRot="1" noChangeAspect="1" noMove="1" noResize="1" noEditPoints="1" noAdjustHandles="1" noChangeArrowheads="1" noChangeShapeType="1" noTextEdit="1"/>
              </p:cNvSpPr>
              <p:nvPr/>
            </p:nvSpPr>
            <p:spPr>
              <a:xfrm>
                <a:off x="7669332" y="2440053"/>
                <a:ext cx="1301957" cy="856004"/>
              </a:xfrm>
              <a:prstGeom prst="rect">
                <a:avLst/>
              </a:prstGeom>
              <a:blipFill>
                <a:blip r:embed="rId5"/>
                <a:stretch>
                  <a:fillRect r="-9813"/>
                </a:stretch>
              </a:blipFill>
            </p:spPr>
            <p:txBody>
              <a:bodyPr/>
              <a:lstStyle/>
              <a:p>
                <a:r>
                  <a:rPr lang="en-US">
                    <a:noFill/>
                  </a:rPr>
                  <a:t> </a:t>
                </a:r>
              </a:p>
            </p:txBody>
          </p:sp>
        </mc:Fallback>
      </mc:AlternateContent>
      <p:sp>
        <p:nvSpPr>
          <p:cNvPr id="10" name="TextBox 20">
            <a:extLst>
              <a:ext uri="{FF2B5EF4-FFF2-40B4-BE49-F238E27FC236}">
                <a16:creationId xmlns:a16="http://schemas.microsoft.com/office/drawing/2014/main" id="{2CB2DC0A-B784-4D56-8AB1-407672CD056D}"/>
              </a:ext>
            </a:extLst>
          </p:cNvPr>
          <p:cNvSpPr txBox="1"/>
          <p:nvPr/>
        </p:nvSpPr>
        <p:spPr>
          <a:xfrm>
            <a:off x="917523" y="5221399"/>
            <a:ext cx="1447832"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latin typeface="Cambria Math" panose="02040503050406030204" pitchFamily="18" charset="0"/>
                <a:ea typeface="Cambria Math" panose="02040503050406030204" pitchFamily="18" charset="0"/>
              </a:rPr>
              <a:t>s = </a:t>
            </a:r>
            <a:r>
              <a:rPr lang="en-US" sz="2400" dirty="0">
                <a:latin typeface="Cambria Math" panose="02040503050406030204" pitchFamily="18" charset="0"/>
                <a:ea typeface="Cambria Math" panose="02040503050406030204" pitchFamily="18" charset="0"/>
                <a:cs typeface="Times New Roman" panose="02020603050405020304" pitchFamily="18" charset="0"/>
              </a:rPr>
              <a:t>c</a:t>
            </a:r>
            <a:r>
              <a:rPr lang="en-US" sz="2400" baseline="-25000" dirty="0">
                <a:latin typeface="Cambria Math" panose="02040503050406030204" pitchFamily="18" charset="0"/>
                <a:ea typeface="Cambria Math" panose="02040503050406030204" pitchFamily="18" charset="0"/>
                <a:cs typeface="Times New Roman" panose="02020603050405020304" pitchFamily="18" charset="0"/>
              </a:rPr>
              <a:t>2 </a:t>
            </a:r>
            <a:r>
              <a:rPr lang="en-US" sz="2400" dirty="0">
                <a:latin typeface="Cambria Math" panose="02040503050406030204" pitchFamily="18" charset="0"/>
                <a:ea typeface="Cambria Math" panose="02040503050406030204" pitchFamily="18" charset="0"/>
                <a:cs typeface="Times New Roman" panose="02020603050405020304" pitchFamily="18" charset="0"/>
              </a:rPr>
              <a:t>– c</a:t>
            </a:r>
            <a:r>
              <a:rPr lang="en-US" sz="2400" baseline="-25000" dirty="0">
                <a:latin typeface="Cambria Math" panose="02040503050406030204" pitchFamily="18" charset="0"/>
                <a:ea typeface="Cambria Math" panose="02040503050406030204" pitchFamily="18" charset="0"/>
                <a:cs typeface="Times New Roman" panose="02020603050405020304" pitchFamily="18" charset="0"/>
              </a:rPr>
              <a:t>1</a:t>
            </a:r>
            <a:endParaRPr lang="en-US" sz="2400" dirty="0">
              <a:latin typeface="Cambria Math" panose="02040503050406030204" pitchFamily="18" charset="0"/>
              <a:ea typeface="Cambria Math" panose="02040503050406030204" pitchFamily="18" charset="0"/>
            </a:endParaRPr>
          </a:p>
        </p:txBody>
      </p:sp>
      <p:grpSp>
        <p:nvGrpSpPr>
          <p:cNvPr id="11" name="Group 10">
            <a:extLst>
              <a:ext uri="{FF2B5EF4-FFF2-40B4-BE49-F238E27FC236}">
                <a16:creationId xmlns:a16="http://schemas.microsoft.com/office/drawing/2014/main" id="{250E788A-177C-4A46-86DC-5C059756F1CE}"/>
              </a:ext>
            </a:extLst>
          </p:cNvPr>
          <p:cNvGrpSpPr/>
          <p:nvPr/>
        </p:nvGrpSpPr>
        <p:grpSpPr>
          <a:xfrm>
            <a:off x="4581710" y="4471729"/>
            <a:ext cx="4632146" cy="1844699"/>
            <a:chOff x="457200" y="1401572"/>
            <a:chExt cx="4632146" cy="1844699"/>
          </a:xfrm>
        </p:grpSpPr>
        <p:sp>
          <p:nvSpPr>
            <p:cNvPr id="12" name="TextBox 5">
              <a:extLst>
                <a:ext uri="{FF2B5EF4-FFF2-40B4-BE49-F238E27FC236}">
                  <a16:creationId xmlns:a16="http://schemas.microsoft.com/office/drawing/2014/main" id="{0A2A69AB-CA74-4B03-840A-A4D6FBD99B81}"/>
                </a:ext>
              </a:extLst>
            </p:cNvPr>
            <p:cNvSpPr txBox="1"/>
            <p:nvPr/>
          </p:nvSpPr>
          <p:spPr>
            <a:xfrm>
              <a:off x="759946" y="1770904"/>
              <a:ext cx="1015391" cy="400110"/>
            </a:xfrm>
            <a:prstGeom prst="rect">
              <a:avLst/>
            </a:prstGeom>
            <a:noFill/>
            <a:ln w="1905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atin typeface="Times New Roman" panose="02020603050405020304" pitchFamily="18" charset="0"/>
                  <a:cs typeface="Times New Roman" panose="02020603050405020304" pitchFamily="18" charset="0"/>
                </a:rPr>
                <a:t>Reserve</a:t>
              </a:r>
            </a:p>
          </p:txBody>
        </p:sp>
        <p:sp>
          <p:nvSpPr>
            <p:cNvPr id="13" name="TextBox 6">
              <a:extLst>
                <a:ext uri="{FF2B5EF4-FFF2-40B4-BE49-F238E27FC236}">
                  <a16:creationId xmlns:a16="http://schemas.microsoft.com/office/drawing/2014/main" id="{3DA0356F-745F-4723-A91A-2A04F49693DE}"/>
                </a:ext>
              </a:extLst>
            </p:cNvPr>
            <p:cNvSpPr txBox="1"/>
            <p:nvPr/>
          </p:nvSpPr>
          <p:spPr>
            <a:xfrm>
              <a:off x="3596652" y="1782961"/>
              <a:ext cx="1189981" cy="400110"/>
            </a:xfrm>
            <a:prstGeom prst="rect">
              <a:avLst/>
            </a:prstGeom>
            <a:noFill/>
            <a:ln w="1905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latin typeface="Times New Roman" panose="02020603050405020304" pitchFamily="18" charset="0"/>
                  <a:cs typeface="Times New Roman" panose="02020603050405020304" pitchFamily="18" charset="0"/>
                </a:rPr>
                <a:t>Forward</a:t>
              </a:r>
            </a:p>
          </p:txBody>
        </p:sp>
        <p:cxnSp>
          <p:nvCxnSpPr>
            <p:cNvPr id="14" name="Straight Arrow Connector 13">
              <a:extLst>
                <a:ext uri="{FF2B5EF4-FFF2-40B4-BE49-F238E27FC236}">
                  <a16:creationId xmlns:a16="http://schemas.microsoft.com/office/drawing/2014/main" id="{3FECA990-06E1-461B-BC47-0E0953D9E6F5}"/>
                </a:ext>
              </a:extLst>
            </p:cNvPr>
            <p:cNvCxnSpPr>
              <a:cxnSpLocks/>
              <a:endCxn id="13" idx="1"/>
            </p:cNvCxnSpPr>
            <p:nvPr/>
          </p:nvCxnSpPr>
          <p:spPr>
            <a:xfrm flipV="1">
              <a:off x="1775337" y="1983016"/>
              <a:ext cx="1821315" cy="89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2ECD630-C4D4-4E93-95F5-7A342D9867E6}"/>
                </a:ext>
              </a:extLst>
            </p:cNvPr>
            <p:cNvSpPr/>
            <p:nvPr/>
          </p:nvSpPr>
          <p:spPr>
            <a:xfrm>
              <a:off x="1986474" y="1964888"/>
              <a:ext cx="1537243"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err="1">
                  <a:solidFill>
                    <a:srgbClr val="0070C0"/>
                  </a:solidFill>
                  <a:latin typeface="Times New Roman" panose="02020603050405020304" pitchFamily="18" charset="0"/>
                  <a:cs typeface="Times New Roman" panose="02020603050405020304" pitchFamily="18" charset="0"/>
                </a:rPr>
                <a:t>c</a:t>
              </a:r>
              <a:r>
                <a:rPr lang="en-US" sz="2000" baseline="-25000" dirty="0" err="1">
                  <a:solidFill>
                    <a:srgbClr val="0070C0"/>
                  </a:solidFill>
                  <a:latin typeface="Symbol" panose="05050102010706020507" pitchFamily="18" charset="2"/>
                  <a:cs typeface="Times New Roman" panose="02020603050405020304" pitchFamily="18" charset="0"/>
                </a:rPr>
                <a:t>t</a:t>
              </a:r>
              <a:r>
                <a:rPr lang="en-US" sz="2000" baseline="-25000" dirty="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(min/replenish)</a:t>
              </a:r>
            </a:p>
          </p:txBody>
        </p:sp>
        <p:sp>
          <p:nvSpPr>
            <p:cNvPr id="16" name="Rectangle 15">
              <a:extLst>
                <a:ext uri="{FF2B5EF4-FFF2-40B4-BE49-F238E27FC236}">
                  <a16:creationId xmlns:a16="http://schemas.microsoft.com/office/drawing/2014/main" id="{F114B604-ADA2-42C6-8293-83F405024BE7}"/>
                </a:ext>
              </a:extLst>
            </p:cNvPr>
            <p:cNvSpPr/>
            <p:nvPr/>
          </p:nvSpPr>
          <p:spPr>
            <a:xfrm>
              <a:off x="3600431" y="2648739"/>
              <a:ext cx="148891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c</a:t>
              </a:r>
              <a:r>
                <a:rPr lang="en-US" sz="2000" baseline="-25000" dirty="0">
                  <a:solidFill>
                    <a:srgbClr val="0070C0"/>
                  </a:solidFill>
                  <a:latin typeface="Symbol" panose="05050102010706020507" pitchFamily="18" charset="2"/>
                  <a:cs typeface="Times New Roman" panose="02020603050405020304" pitchFamily="18" charset="0"/>
                </a:rPr>
                <a:t>1</a:t>
              </a:r>
              <a:r>
                <a:rPr lang="en-US" sz="2000" baseline="-25000" dirty="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(min/pick)</a:t>
              </a:r>
            </a:p>
          </p:txBody>
        </p:sp>
        <p:sp>
          <p:nvSpPr>
            <p:cNvPr id="17" name="Rectangle 16">
              <a:extLst>
                <a:ext uri="{FF2B5EF4-FFF2-40B4-BE49-F238E27FC236}">
                  <a16:creationId xmlns:a16="http://schemas.microsoft.com/office/drawing/2014/main" id="{5E06D410-79D9-4215-90AD-F40BFD482CA5}"/>
                </a:ext>
              </a:extLst>
            </p:cNvPr>
            <p:cNvSpPr/>
            <p:nvPr/>
          </p:nvSpPr>
          <p:spPr>
            <a:xfrm>
              <a:off x="704881" y="2643267"/>
              <a:ext cx="1681671"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rgbClr val="0070C0"/>
                  </a:solidFill>
                  <a:latin typeface="Times New Roman" panose="02020603050405020304" pitchFamily="18" charset="0"/>
                  <a:cs typeface="Times New Roman" panose="02020603050405020304" pitchFamily="18" charset="0"/>
                </a:rPr>
                <a:t>c</a:t>
              </a:r>
              <a:r>
                <a:rPr lang="en-US" sz="2000" baseline="-25000" dirty="0">
                  <a:solidFill>
                    <a:srgbClr val="0070C0"/>
                  </a:solidFill>
                  <a:latin typeface="Symbol" panose="05050102010706020507" pitchFamily="18" charset="2"/>
                  <a:cs typeface="Times New Roman" panose="02020603050405020304" pitchFamily="18" charset="0"/>
                </a:rPr>
                <a:t>2</a:t>
              </a:r>
              <a:r>
                <a:rPr lang="en-US" sz="2000" baseline="-25000" dirty="0">
                  <a:solidFill>
                    <a:srgbClr val="0070C0"/>
                  </a:solidFill>
                  <a:latin typeface="Times New Roman" panose="02020603050405020304" pitchFamily="18" charset="0"/>
                  <a:cs typeface="Times New Roman" panose="02020603050405020304" pitchFamily="18" charset="0"/>
                </a:rPr>
                <a:t> </a:t>
              </a:r>
              <a:r>
                <a:rPr lang="en-US" sz="2000" dirty="0">
                  <a:solidFill>
                    <a:srgbClr val="0070C0"/>
                  </a:solidFill>
                  <a:latin typeface="Times New Roman" panose="02020603050405020304" pitchFamily="18" charset="0"/>
                  <a:cs typeface="Times New Roman" panose="02020603050405020304" pitchFamily="18" charset="0"/>
                </a:rPr>
                <a:t> </a:t>
              </a:r>
              <a:r>
                <a:rPr lang="en-US" sz="1600" dirty="0">
                  <a:solidFill>
                    <a:srgbClr val="0070C0"/>
                  </a:solidFill>
                  <a:latin typeface="Times New Roman" panose="02020603050405020304" pitchFamily="18" charset="0"/>
                  <a:cs typeface="Times New Roman" panose="02020603050405020304" pitchFamily="18" charset="0"/>
                </a:rPr>
                <a:t>(min/pick)</a:t>
              </a:r>
            </a:p>
          </p:txBody>
        </p:sp>
        <p:cxnSp>
          <p:nvCxnSpPr>
            <p:cNvPr id="18" name="Straight Arrow Connector 17">
              <a:extLst>
                <a:ext uri="{FF2B5EF4-FFF2-40B4-BE49-F238E27FC236}">
                  <a16:creationId xmlns:a16="http://schemas.microsoft.com/office/drawing/2014/main" id="{AED55CC5-2DF2-4618-9155-A903BEEF8684}"/>
                </a:ext>
              </a:extLst>
            </p:cNvPr>
            <p:cNvCxnSpPr>
              <a:cxnSpLocks/>
            </p:cNvCxnSpPr>
            <p:nvPr/>
          </p:nvCxnSpPr>
          <p:spPr>
            <a:xfrm flipH="1">
              <a:off x="1215021" y="2183071"/>
              <a:ext cx="1" cy="5286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922F12E-5B4A-49AD-89A0-2DB55B4AF0EA}"/>
                </a:ext>
              </a:extLst>
            </p:cNvPr>
            <p:cNvCxnSpPr>
              <a:cxnSpLocks/>
            </p:cNvCxnSpPr>
            <p:nvPr/>
          </p:nvCxnSpPr>
          <p:spPr>
            <a:xfrm flipH="1">
              <a:off x="4179903" y="2183071"/>
              <a:ext cx="1" cy="5286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CFD5A87-B00F-46D1-8F80-E0D0AA69A454}"/>
                </a:ext>
              </a:extLst>
            </p:cNvPr>
            <p:cNvSpPr/>
            <p:nvPr/>
          </p:nvSpPr>
          <p:spPr>
            <a:xfrm>
              <a:off x="457200" y="1421249"/>
              <a:ext cx="4572000" cy="18250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0B39D0BC-64F8-433E-8A73-CE73C2ADB213}"/>
                </a:ext>
              </a:extLst>
            </p:cNvPr>
            <p:cNvSpPr/>
            <p:nvPr/>
          </p:nvSpPr>
          <p:spPr>
            <a:xfrm>
              <a:off x="1971490" y="1401572"/>
              <a:ext cx="1580561" cy="3693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Picking Times</a:t>
              </a:r>
            </a:p>
          </p:txBody>
        </p:sp>
      </p:grpSp>
    </p:spTree>
    <p:extLst>
      <p:ext uri="{BB962C8B-B14F-4D97-AF65-F5344CB8AC3E}">
        <p14:creationId xmlns:p14="http://schemas.microsoft.com/office/powerpoint/2010/main" val="63015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10">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9" name="Rectangle 22">
            <a:extLst>
              <a:ext uri="{FF2B5EF4-FFF2-40B4-BE49-F238E27FC236}">
                <a16:creationId xmlns:a16="http://schemas.microsoft.com/office/drawing/2014/main" id="{39178BE9-53D8-441A-8691-0ED3B464B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98ED7BE6-839B-B1C4-52CB-8E916B7AF1AF}"/>
              </a:ext>
            </a:extLst>
          </p:cNvPr>
          <p:cNvSpPr>
            <a:spLocks noGrp="1"/>
          </p:cNvSpPr>
          <p:nvPr>
            <p:ph type="sldNum" sz="quarter" idx="12"/>
          </p:nvPr>
        </p:nvSpPr>
        <p:spPr>
          <a:xfrm>
            <a:off x="10865194" y="6221119"/>
            <a:ext cx="683339" cy="365125"/>
          </a:xfrm>
        </p:spPr>
        <p:txBody>
          <a:bodyPr vert="horz" lIns="91440" tIns="45720" rIns="91440" bIns="45720" rtlCol="0" anchor="ctr">
            <a:normAutofit/>
          </a:bodyPr>
          <a:lstStyle/>
          <a:p>
            <a:pPr>
              <a:spcAft>
                <a:spcPts val="600"/>
              </a:spcAft>
            </a:pPr>
            <a:fld id="{F65698B7-27C1-494E-AB61-348FB7FE2850}" type="slidenum">
              <a:rPr lang="en-US" smtClean="0">
                <a:solidFill>
                  <a:schemeClr val="tx1">
                    <a:lumMod val="65000"/>
                    <a:lumOff val="35000"/>
                  </a:schemeClr>
                </a:solidFill>
              </a:rPr>
              <a:pPr>
                <a:spcAft>
                  <a:spcPts val="600"/>
                </a:spcAft>
              </a:pPr>
              <a:t>6</a:t>
            </a:fld>
            <a:endParaRPr lang="en-US">
              <a:solidFill>
                <a:schemeClr val="tx1">
                  <a:lumMod val="65000"/>
                  <a:lumOff val="35000"/>
                </a:schemeClr>
              </a:solidFill>
            </a:endParaRPr>
          </a:p>
        </p:txBody>
      </p:sp>
      <p:sp>
        <p:nvSpPr>
          <p:cNvPr id="10" name="TextBox 9">
            <a:extLst>
              <a:ext uri="{FF2B5EF4-FFF2-40B4-BE49-F238E27FC236}">
                <a16:creationId xmlns:a16="http://schemas.microsoft.com/office/drawing/2014/main" id="{55F86448-DEE5-8BA2-3A63-601B9D1C244D}"/>
              </a:ext>
            </a:extLst>
          </p:cNvPr>
          <p:cNvSpPr txBox="1"/>
          <p:nvPr/>
        </p:nvSpPr>
        <p:spPr>
          <a:xfrm>
            <a:off x="508085" y="38335"/>
            <a:ext cx="11683915" cy="646331"/>
          </a:xfrm>
          <a:prstGeom prst="rect">
            <a:avLst/>
          </a:prstGeom>
          <a:noFill/>
        </p:spPr>
        <p:txBody>
          <a:bodyPr wrap="square" rtlCol="0">
            <a:spAutoFit/>
          </a:bodyPr>
          <a:lstStyle/>
          <a:p>
            <a:pPr algn="ctr"/>
            <a:r>
              <a:rPr kumimoji="0" lang="en-US" sz="3600" b="0" i="0" u="none" strike="noStrike" kern="1200" cap="none" spc="0" normalizeH="0" baseline="0" noProof="0" dirty="0">
                <a:ln>
                  <a:noFill/>
                </a:ln>
                <a:solidFill>
                  <a:srgbClr val="90C226"/>
                </a:solidFill>
                <a:effectLst/>
                <a:uLnTx/>
                <a:uFillTx/>
                <a:latin typeface="Trebuchet MS" panose="020B0603020202020204"/>
                <a:ea typeface="+mj-ea"/>
                <a:cs typeface="+mj-cs"/>
              </a:rPr>
              <a:t>Selecting Immediate </a:t>
            </a:r>
            <a:r>
              <a:rPr lang="en-US" sz="3600" dirty="0">
                <a:solidFill>
                  <a:srgbClr val="90C226"/>
                </a:solidFill>
                <a:latin typeface="Trebuchet MS" panose="020B0603020202020204"/>
                <a:ea typeface="+mj-ea"/>
                <a:cs typeface="+mj-cs"/>
              </a:rPr>
              <a:t>C</a:t>
            </a:r>
            <a:r>
              <a:rPr kumimoji="0" lang="en-US" sz="3600" b="0" i="0" u="none" strike="noStrike" kern="1200" cap="none" spc="0" normalizeH="0" baseline="0" noProof="0" dirty="0" err="1">
                <a:ln>
                  <a:noFill/>
                </a:ln>
                <a:solidFill>
                  <a:srgbClr val="90C226"/>
                </a:solidFill>
                <a:effectLst/>
                <a:uLnTx/>
                <a:uFillTx/>
                <a:latin typeface="Trebuchet MS" panose="020B0603020202020204"/>
                <a:ea typeface="+mj-ea"/>
                <a:cs typeface="+mj-cs"/>
              </a:rPr>
              <a:t>andidate</a:t>
            </a:r>
            <a:r>
              <a:rPr kumimoji="0" lang="en-US" sz="3600" b="0" i="0" u="none" strike="noStrike" kern="1200" cap="none" spc="0" normalizeH="0" baseline="0" noProof="0" dirty="0">
                <a:ln>
                  <a:noFill/>
                </a:ln>
                <a:solidFill>
                  <a:srgbClr val="90C226"/>
                </a:solidFill>
                <a:effectLst/>
                <a:uLnTx/>
                <a:uFillTx/>
                <a:latin typeface="Trebuchet MS" panose="020B0603020202020204"/>
                <a:ea typeface="+mj-ea"/>
                <a:cs typeface="+mj-cs"/>
              </a:rPr>
              <a:t> for Forward </a:t>
            </a:r>
            <a:r>
              <a:rPr lang="en-US" sz="3600" dirty="0">
                <a:solidFill>
                  <a:srgbClr val="90C226"/>
                </a:solidFill>
                <a:latin typeface="Trebuchet MS" panose="020B0603020202020204"/>
                <a:ea typeface="+mj-ea"/>
                <a:cs typeface="+mj-cs"/>
              </a:rPr>
              <a:t>A</a:t>
            </a:r>
            <a:r>
              <a:rPr kumimoji="0" lang="en-US" sz="3600" b="0" i="0" u="none" strike="noStrike" kern="1200" cap="none" spc="0" normalizeH="0" baseline="0" noProof="0" dirty="0">
                <a:ln>
                  <a:noFill/>
                </a:ln>
                <a:solidFill>
                  <a:srgbClr val="90C226"/>
                </a:solidFill>
                <a:effectLst/>
                <a:uLnTx/>
                <a:uFillTx/>
                <a:latin typeface="Trebuchet MS" panose="020B0603020202020204"/>
                <a:ea typeface="+mj-ea"/>
                <a:cs typeface="+mj-cs"/>
              </a:rPr>
              <a:t>rea</a:t>
            </a:r>
            <a:endParaRPr lang="en-US" sz="3600" dirty="0"/>
          </a:p>
        </p:txBody>
      </p:sp>
      <p:pic>
        <p:nvPicPr>
          <p:cNvPr id="22" name="Picture 2" descr="2018 Clemson IE Faculty Search Announcement">
            <a:extLst>
              <a:ext uri="{FF2B5EF4-FFF2-40B4-BE49-F238E27FC236}">
                <a16:creationId xmlns:a16="http://schemas.microsoft.com/office/drawing/2014/main" id="{B182CED6-D658-4719-B93E-A564FBF45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0121383-2B8C-0BA2-DCD7-AA228CD85CF9}"/>
              </a:ext>
            </a:extLst>
          </p:cNvPr>
          <p:cNvPicPr>
            <a:picLocks noChangeAspect="1"/>
          </p:cNvPicPr>
          <p:nvPr/>
        </p:nvPicPr>
        <p:blipFill>
          <a:blip r:embed="rId3"/>
          <a:stretch>
            <a:fillRect/>
          </a:stretch>
        </p:blipFill>
        <p:spPr>
          <a:xfrm>
            <a:off x="1274507" y="819506"/>
            <a:ext cx="9261115" cy="2554287"/>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3BF8A63-F2B7-28C9-540A-2B5CCC204221}"/>
                  </a:ext>
                </a:extLst>
              </p:cNvPr>
              <p:cNvSpPr txBox="1"/>
              <p:nvPr/>
            </p:nvSpPr>
            <p:spPr>
              <a:xfrm>
                <a:off x="681163" y="3462714"/>
                <a:ext cx="10472209" cy="1413849"/>
              </a:xfrm>
              <a:prstGeom prst="rect">
                <a:avLst/>
              </a:prstGeom>
              <a:noFill/>
            </p:spPr>
            <p:txBody>
              <a:bodyPr wrap="square" rtlCol="0">
                <a:spAutoFit/>
              </a:bodyPr>
              <a:lstStyle/>
              <a:p>
                <a:pPr marL="285750" indent="-285750">
                  <a:buFont typeface="Arial" panose="020B0604020202020204" pitchFamily="34" charset="0"/>
                  <a:buChar char="•"/>
                </a:pPr>
                <a:r>
                  <a:rPr lang="en-US" dirty="0"/>
                  <a:t>Based on the savings of all in forward vs savings of some in forward and reserve we select the immediate candidates for forward area.</a:t>
                </a:r>
              </a:p>
              <a:p>
                <a:pPr marL="285750" indent="-285750">
                  <a:buFont typeface="Arial" panose="020B0604020202020204" pitchFamily="34" charset="0"/>
                  <a:buChar char="•"/>
                </a:pPr>
                <a:r>
                  <a:rPr lang="en-US" dirty="0"/>
                  <a:t>If      </a:t>
                </a:r>
                <a14:m>
                  <m:oMath xmlns:m="http://schemas.openxmlformats.org/officeDocument/2006/math">
                    <m:f>
                      <m:fPr>
                        <m:ctrlPr>
                          <a:rPr lang="en-US" sz="1800" i="1" smtClean="0">
                            <a:latin typeface="Cambria Math" panose="02040503050406030204" pitchFamily="18" charset="0"/>
                          </a:rPr>
                        </m:ctrlPr>
                      </m:fPr>
                      <m:num>
                        <m:r>
                          <m:rPr>
                            <m:nor/>
                          </m:rPr>
                          <a:rPr lang="en-US" sz="1800" dirty="0"/>
                          <m:t>(</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c</m:t>
                        </m:r>
                        <m:r>
                          <m:rPr>
                            <m:nor/>
                          </m:rPr>
                          <a:rPr lang="en-US" sz="1800" i="1" baseline="-25000" dirty="0">
                            <a:latin typeface="Cambria Math" panose="02040503050406030204" pitchFamily="18" charset="0"/>
                            <a:ea typeface="Cambria Math" panose="02040503050406030204" pitchFamily="18" charset="0"/>
                            <a:cs typeface="Times New Roman" panose="02020603050405020304" pitchFamily="18" charset="0"/>
                          </a:rPr>
                          <m:t>2 </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c</m:t>
                        </m:r>
                        <m:r>
                          <m:rPr>
                            <m:nor/>
                          </m:rPr>
                          <a:rPr lang="en-US" sz="1800" i="1" baseline="-25000" dirty="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1800" dirty="0"/>
                          <m:t>)</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𝐷</m:t>
                                </m:r>
                              </m:e>
                              <m:sub>
                                <m:r>
                                  <a:rPr lang="en-US" sz="1800" i="1">
                                    <a:latin typeface="Cambria Math" panose="02040503050406030204" pitchFamily="18" charset="0"/>
                                  </a:rPr>
                                  <m:t>𝑖</m:t>
                                </m:r>
                              </m:sub>
                            </m:sSub>
                          </m:e>
                        </m:d>
                      </m:num>
                      <m:den>
                        <m:sSub>
                          <m:sSubPr>
                            <m:ctrlPr>
                              <a:rPr lang="en-US" sz="1800" i="1">
                                <a:latin typeface="Cambria Math" panose="02040503050406030204" pitchFamily="18" charset="0"/>
                              </a:rPr>
                            </m:ctrlPr>
                          </m:sSubPr>
                          <m:e>
                            <m:r>
                              <a:rPr lang="en-US" sz="1800" i="1">
                                <a:latin typeface="Cambria Math" panose="02040503050406030204" pitchFamily="18" charset="0"/>
                              </a:rPr>
                              <m:t>𝑢</m:t>
                            </m:r>
                          </m:e>
                          <m:sub>
                            <m:r>
                              <a:rPr lang="en-US" sz="1800" i="1">
                                <a:latin typeface="Cambria Math" panose="02040503050406030204" pitchFamily="18" charset="0"/>
                              </a:rPr>
                              <m:t>𝑖</m:t>
                            </m:r>
                          </m:sub>
                        </m:sSub>
                      </m:den>
                    </m:f>
                    <m:r>
                      <a:rPr lang="en-US" sz="1800" i="1">
                        <a:latin typeface="Cambria Math" panose="02040503050406030204" pitchFamily="18" charset="0"/>
                      </a:rPr>
                      <m:t>&gt;</m:t>
                    </m:r>
                    <m:f>
                      <m:fPr>
                        <m:ctrlPr>
                          <a:rPr lang="en-US" sz="1800" i="1">
                            <a:latin typeface="Cambria Math" panose="02040503050406030204" pitchFamily="18" charset="0"/>
                          </a:rPr>
                        </m:ctrlPr>
                      </m:fPr>
                      <m:num>
                        <m:r>
                          <m:rPr>
                            <m:nor/>
                          </m:rPr>
                          <a:rPr lang="en-US" sz="1800" dirty="0"/>
                          <m:t>(</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c</m:t>
                        </m:r>
                        <m:r>
                          <m:rPr>
                            <m:nor/>
                          </m:rPr>
                          <a:rPr lang="en-US" sz="1800" i="1" baseline="-25000" dirty="0">
                            <a:latin typeface="Cambria Math" panose="02040503050406030204" pitchFamily="18" charset="0"/>
                            <a:ea typeface="Cambria Math" panose="02040503050406030204" pitchFamily="18" charset="0"/>
                            <a:cs typeface="Times New Roman" panose="02020603050405020304" pitchFamily="18" charset="0"/>
                          </a:rPr>
                          <m:t>2 </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1800" i="1" dirty="0">
                            <a:latin typeface="Cambria Math" panose="02040503050406030204" pitchFamily="18" charset="0"/>
                            <a:ea typeface="Cambria Math" panose="02040503050406030204" pitchFamily="18" charset="0"/>
                            <a:cs typeface="Times New Roman" panose="02020603050405020304" pitchFamily="18" charset="0"/>
                          </a:rPr>
                          <m:t>c</m:t>
                        </m:r>
                        <m:r>
                          <m:rPr>
                            <m:nor/>
                          </m:rPr>
                          <a:rPr lang="en-US" sz="1800" i="1" baseline="-25000" dirty="0">
                            <a:latin typeface="Cambria Math" panose="02040503050406030204" pitchFamily="18" charset="0"/>
                            <a:ea typeface="Cambria Math" panose="02040503050406030204" pitchFamily="18" charset="0"/>
                            <a:cs typeface="Times New Roman" panose="02020603050405020304" pitchFamily="18" charset="0"/>
                          </a:rPr>
                          <m:t>1</m:t>
                        </m:r>
                        <m:r>
                          <m:rPr>
                            <m:nor/>
                          </m:rPr>
                          <a:rPr lang="en-US" sz="1800" dirty="0"/>
                          <m:t>)</m:t>
                        </m:r>
                        <m:sSub>
                          <m:sSubPr>
                            <m:ctrlPr>
                              <a:rPr lang="en-US" sz="1800" i="1">
                                <a:latin typeface="Cambria Math" panose="02040503050406030204" pitchFamily="18" charset="0"/>
                              </a:rPr>
                            </m:ctrlPr>
                          </m:sSubPr>
                          <m:e>
                            <m:r>
                              <a:rPr lang="en-US" sz="1800" i="1">
                                <a:latin typeface="Cambria Math" panose="02040503050406030204" pitchFamily="18" charset="0"/>
                              </a:rPr>
                              <m:t>𝑝</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𝜏</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𝑑</m:t>
                            </m:r>
                          </m:e>
                          <m:sub>
                            <m:r>
                              <a:rPr lang="en-US" sz="1800" i="1">
                                <a:latin typeface="Cambria Math" panose="02040503050406030204" pitchFamily="18" charset="0"/>
                              </a:rPr>
                              <m:t>𝑖</m:t>
                            </m:r>
                          </m:sub>
                        </m:sSub>
                      </m:num>
                      <m:den>
                        <m:sSub>
                          <m:sSubPr>
                            <m:ctrlPr>
                              <a:rPr lang="en-US" sz="1800" i="1">
                                <a:latin typeface="Cambria Math" panose="02040503050406030204" pitchFamily="18" charset="0"/>
                              </a:rPr>
                            </m:ctrlPr>
                          </m:sSubPr>
                          <m:e>
                            <m:r>
                              <a:rPr lang="en-US" sz="1800" i="1">
                                <a:latin typeface="Cambria Math" panose="02040503050406030204" pitchFamily="18" charset="0"/>
                              </a:rPr>
                              <m:t>𝑙</m:t>
                            </m:r>
                          </m:e>
                          <m:sub>
                            <m:r>
                              <a:rPr lang="en-US" sz="1800" i="1">
                                <a:latin typeface="Cambria Math" panose="02040503050406030204" pitchFamily="18" charset="0"/>
                              </a:rPr>
                              <m:t>𝑖</m:t>
                            </m:r>
                          </m:sub>
                        </m:sSub>
                      </m:den>
                    </m:f>
                    <m:r>
                      <a:rPr lang="en-US" sz="1800" b="0" i="1" smtClean="0">
                        <a:latin typeface="Cambria Math" panose="02040503050406030204" pitchFamily="18" charset="0"/>
                      </a:rPr>
                      <m:t>   </m:t>
                    </m:r>
                  </m:oMath>
                </a14:m>
                <a:r>
                  <a:rPr lang="en-US" dirty="0"/>
                  <a:t>then for that SKU all locations should be in forward.</a:t>
                </a:r>
              </a:p>
              <a:p>
                <a:pPr marL="285750" indent="-285750">
                  <a:buFont typeface="Arial" panose="020B0604020202020204" pitchFamily="34" charset="0"/>
                  <a:buChar char="•"/>
                </a:pPr>
                <a:r>
                  <a:rPr lang="en-US" dirty="0"/>
                  <a:t>SKUs B, F, H and I are next immediate candidates for inclusion.</a:t>
                </a:r>
              </a:p>
            </p:txBody>
          </p:sp>
        </mc:Choice>
        <mc:Fallback xmlns="">
          <p:sp>
            <p:nvSpPr>
              <p:cNvPr id="4" name="TextBox 3">
                <a:extLst>
                  <a:ext uri="{FF2B5EF4-FFF2-40B4-BE49-F238E27FC236}">
                    <a16:creationId xmlns:a16="http://schemas.microsoft.com/office/drawing/2014/main" id="{73BF8A63-F2B7-28C9-540A-2B5CCC204221}"/>
                  </a:ext>
                </a:extLst>
              </p:cNvPr>
              <p:cNvSpPr txBox="1">
                <a:spLocks noRot="1" noChangeAspect="1" noMove="1" noResize="1" noEditPoints="1" noAdjustHandles="1" noChangeArrowheads="1" noChangeShapeType="1" noTextEdit="1"/>
              </p:cNvSpPr>
              <p:nvPr/>
            </p:nvSpPr>
            <p:spPr>
              <a:xfrm>
                <a:off x="681163" y="3462714"/>
                <a:ext cx="10472209" cy="1413849"/>
              </a:xfrm>
              <a:prstGeom prst="rect">
                <a:avLst/>
              </a:prstGeom>
              <a:blipFill>
                <a:blip r:embed="rId4"/>
                <a:stretch>
                  <a:fillRect l="-407" t="-2586" b="-5603"/>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897F979D-A2B2-3BBD-E990-F27935092E09}"/>
              </a:ext>
            </a:extLst>
          </p:cNvPr>
          <p:cNvPicPr>
            <a:picLocks noChangeAspect="1"/>
          </p:cNvPicPr>
          <p:nvPr/>
        </p:nvPicPr>
        <p:blipFill>
          <a:blip r:embed="rId5"/>
          <a:stretch>
            <a:fillRect/>
          </a:stretch>
        </p:blipFill>
        <p:spPr>
          <a:xfrm>
            <a:off x="1274507" y="4937711"/>
            <a:ext cx="9329617" cy="1221241"/>
          </a:xfrm>
          <a:prstGeom prst="rect">
            <a:avLst/>
          </a:prstGeom>
        </p:spPr>
      </p:pic>
    </p:spTree>
    <p:extLst>
      <p:ext uri="{BB962C8B-B14F-4D97-AF65-F5344CB8AC3E}">
        <p14:creationId xmlns:p14="http://schemas.microsoft.com/office/powerpoint/2010/main" val="4269315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313924-20F9-571C-1265-E1DAD73F32FC}"/>
              </a:ext>
            </a:extLst>
          </p:cNvPr>
          <p:cNvSpPr>
            <a:spLocks noGrp="1"/>
          </p:cNvSpPr>
          <p:nvPr>
            <p:ph type="sldNum" sz="quarter" idx="12"/>
          </p:nvPr>
        </p:nvSpPr>
        <p:spPr/>
        <p:txBody>
          <a:bodyPr vert="horz" lIns="91440" tIns="45720" rIns="91440" bIns="45720" rtlCol="0" anchor="ctr">
            <a:normAutofit/>
          </a:bodyPr>
          <a:lstStyle/>
          <a:p>
            <a:pPr>
              <a:spcAft>
                <a:spcPts val="600"/>
              </a:spcAft>
            </a:pPr>
            <a:fld id="{F65698B7-27C1-494E-AB61-348FB7FE2850}" type="slidenum">
              <a:rPr lang="en-US" kern="1200" dirty="0">
                <a:solidFill>
                  <a:schemeClr val="accent1"/>
                </a:solidFill>
                <a:latin typeface="+mn-lt"/>
                <a:ea typeface="+mn-ea"/>
                <a:cs typeface="+mn-cs"/>
              </a:rPr>
              <a:pPr>
                <a:spcAft>
                  <a:spcPts val="600"/>
                </a:spcAft>
              </a:pPr>
              <a:t>7</a:t>
            </a:fld>
            <a:endParaRPr lang="en-US" kern="1200" dirty="0">
              <a:solidFill>
                <a:schemeClr val="accent1"/>
              </a:solidFill>
              <a:latin typeface="+mn-lt"/>
              <a:ea typeface="+mn-ea"/>
              <a:cs typeface="+mn-cs"/>
            </a:endParaRPr>
          </a:p>
        </p:txBody>
      </p:sp>
      <p:sp>
        <p:nvSpPr>
          <p:cNvPr id="7" name="TextBox 6">
            <a:extLst>
              <a:ext uri="{FF2B5EF4-FFF2-40B4-BE49-F238E27FC236}">
                <a16:creationId xmlns:a16="http://schemas.microsoft.com/office/drawing/2014/main" id="{1BC1050A-ADE2-F135-389B-161CEFDB0CF7}"/>
              </a:ext>
            </a:extLst>
          </p:cNvPr>
          <p:cNvSpPr txBox="1"/>
          <p:nvPr/>
        </p:nvSpPr>
        <p:spPr>
          <a:xfrm>
            <a:off x="314325" y="52147"/>
            <a:ext cx="11468099" cy="646331"/>
          </a:xfrm>
          <a:prstGeom prst="rect">
            <a:avLst/>
          </a:prstGeom>
          <a:noFill/>
        </p:spPr>
        <p:txBody>
          <a:bodyPr wrap="square" rtlCol="0">
            <a:spAutoFit/>
          </a:bodyPr>
          <a:lstStyle/>
          <a:p>
            <a:pPr algn="ctr"/>
            <a:r>
              <a:rPr lang="en-US" sz="3600" dirty="0">
                <a:solidFill>
                  <a:srgbClr val="90C226"/>
                </a:solidFill>
                <a:latin typeface="Trebuchet MS" panose="020B0603020202020204"/>
                <a:ea typeface="+mj-ea"/>
                <a:cs typeface="+mj-cs"/>
              </a:rPr>
              <a:t>Bidding for Remaining Locations in the Forward Area</a:t>
            </a:r>
          </a:p>
        </p:txBody>
      </p:sp>
      <p:pic>
        <p:nvPicPr>
          <p:cNvPr id="8" name="Picture 2" descr="2018 Clemson IE Faculty Search Announcement">
            <a:extLst>
              <a:ext uri="{FF2B5EF4-FFF2-40B4-BE49-F238E27FC236}">
                <a16:creationId xmlns:a16="http://schemas.microsoft.com/office/drawing/2014/main" id="{16B511BA-D676-40D4-16B7-F5173D848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32FDBE2-A3B6-EF19-BD98-0E1484B43D20}"/>
              </a:ext>
            </a:extLst>
          </p:cNvPr>
          <p:cNvPicPr>
            <a:picLocks noChangeAspect="1"/>
          </p:cNvPicPr>
          <p:nvPr/>
        </p:nvPicPr>
        <p:blipFill>
          <a:blip r:embed="rId3"/>
          <a:stretch>
            <a:fillRect/>
          </a:stretch>
        </p:blipFill>
        <p:spPr>
          <a:xfrm>
            <a:off x="1595831" y="842114"/>
            <a:ext cx="8665432" cy="1581846"/>
          </a:xfrm>
          <a:prstGeom prst="rect">
            <a:avLst/>
          </a:prstGeom>
        </p:spPr>
      </p:pic>
      <p:pic>
        <p:nvPicPr>
          <p:cNvPr id="3" name="Picture 2">
            <a:extLst>
              <a:ext uri="{FF2B5EF4-FFF2-40B4-BE49-F238E27FC236}">
                <a16:creationId xmlns:a16="http://schemas.microsoft.com/office/drawing/2014/main" id="{89BB2B02-D5E6-856F-D069-FC309362D2AA}"/>
              </a:ext>
            </a:extLst>
          </p:cNvPr>
          <p:cNvPicPr>
            <a:picLocks noChangeAspect="1"/>
          </p:cNvPicPr>
          <p:nvPr/>
        </p:nvPicPr>
        <p:blipFill>
          <a:blip r:embed="rId4"/>
          <a:stretch>
            <a:fillRect/>
          </a:stretch>
        </p:blipFill>
        <p:spPr>
          <a:xfrm>
            <a:off x="1595839" y="3396311"/>
            <a:ext cx="8665424" cy="1581845"/>
          </a:xfrm>
          <a:prstGeom prst="rect">
            <a:avLst/>
          </a:prstGeom>
        </p:spPr>
      </p:pic>
      <p:sp>
        <p:nvSpPr>
          <p:cNvPr id="4" name="TextBox 3">
            <a:extLst>
              <a:ext uri="{FF2B5EF4-FFF2-40B4-BE49-F238E27FC236}">
                <a16:creationId xmlns:a16="http://schemas.microsoft.com/office/drawing/2014/main" id="{7481CAB8-0EBC-F4DE-B849-88E515C530A8}"/>
              </a:ext>
            </a:extLst>
          </p:cNvPr>
          <p:cNvSpPr txBox="1"/>
          <p:nvPr/>
        </p:nvSpPr>
        <p:spPr>
          <a:xfrm>
            <a:off x="661986" y="2529990"/>
            <a:ext cx="11258550"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SKUs other than immediate candidates bid for minimum practical locations in the forward area. </a:t>
            </a:r>
          </a:p>
          <a:p>
            <a:pPr marL="285750" indent="-285750">
              <a:buFont typeface="Arial" panose="020B0604020202020204" pitchFamily="34" charset="0"/>
              <a:buChar char="•"/>
            </a:pPr>
            <a:r>
              <a:rPr lang="en-US" dirty="0"/>
              <a:t>The SKUs G,C,J,D,A,E should have minimum practical locations in forward area.</a:t>
            </a:r>
          </a:p>
        </p:txBody>
      </p:sp>
      <p:sp>
        <p:nvSpPr>
          <p:cNvPr id="9" name="TextBox 8">
            <a:extLst>
              <a:ext uri="{FF2B5EF4-FFF2-40B4-BE49-F238E27FC236}">
                <a16:creationId xmlns:a16="http://schemas.microsoft.com/office/drawing/2014/main" id="{ADDB0E9F-8E72-2A49-6975-0DE54755FA21}"/>
              </a:ext>
            </a:extLst>
          </p:cNvPr>
          <p:cNvSpPr txBox="1"/>
          <p:nvPr/>
        </p:nvSpPr>
        <p:spPr>
          <a:xfrm>
            <a:off x="661986" y="5095614"/>
            <a:ext cx="11082338"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There are still 17 locations available in the forward area that are filled by selecting SKUs based on the (</a:t>
            </a:r>
            <a:r>
              <a:rPr lang="en-US" dirty="0" err="1"/>
              <a:t>ui</a:t>
            </a:r>
            <a:r>
              <a:rPr lang="en-US" dirty="0"/>
              <a:t>-li) bid.</a:t>
            </a:r>
          </a:p>
          <a:p>
            <a:pPr marL="285750" indent="-285750">
              <a:buFont typeface="Arial" panose="020B0604020202020204" pitchFamily="34" charset="0"/>
              <a:buChar char="•"/>
            </a:pPr>
            <a:r>
              <a:rPr lang="en-US" dirty="0"/>
              <a:t>From these 17 locations; SKU C gets 11 locations and  SKU G gets 6 locations.   </a:t>
            </a:r>
          </a:p>
        </p:txBody>
      </p:sp>
    </p:spTree>
    <p:extLst>
      <p:ext uri="{BB962C8B-B14F-4D97-AF65-F5344CB8AC3E}">
        <p14:creationId xmlns:p14="http://schemas.microsoft.com/office/powerpoint/2010/main" val="2520781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235D-B800-4774-B988-2F9940110C12}"/>
              </a:ext>
            </a:extLst>
          </p:cNvPr>
          <p:cNvSpPr>
            <a:spLocks noGrp="1"/>
          </p:cNvSpPr>
          <p:nvPr>
            <p:ph type="ctrTitle"/>
          </p:nvPr>
        </p:nvSpPr>
        <p:spPr>
          <a:xfrm>
            <a:off x="2169729" y="-78156"/>
            <a:ext cx="6909882" cy="933450"/>
          </a:xfrm>
        </p:spPr>
        <p:txBody>
          <a:bodyPr anchor="ctr"/>
          <a:lstStyle/>
          <a:p>
            <a:pPr algn="ctr"/>
            <a:r>
              <a:rPr lang="en-US" sz="4800" dirty="0"/>
              <a:t>Facility layout</a:t>
            </a:r>
          </a:p>
        </p:txBody>
      </p:sp>
      <p:sp>
        <p:nvSpPr>
          <p:cNvPr id="5" name="Slide Number Placeholder 4">
            <a:extLst>
              <a:ext uri="{FF2B5EF4-FFF2-40B4-BE49-F238E27FC236}">
                <a16:creationId xmlns:a16="http://schemas.microsoft.com/office/drawing/2014/main" id="{1300914F-16B8-BAB4-A1F2-BAB86A495A21}"/>
              </a:ext>
            </a:extLst>
          </p:cNvPr>
          <p:cNvSpPr>
            <a:spLocks noGrp="1"/>
          </p:cNvSpPr>
          <p:nvPr>
            <p:ph type="sldNum" sz="quarter" idx="12"/>
          </p:nvPr>
        </p:nvSpPr>
        <p:spPr/>
        <p:txBody>
          <a:bodyPr/>
          <a:lstStyle/>
          <a:p>
            <a:fld id="{F65698B7-27C1-494E-AB61-348FB7FE2850}" type="slidenum">
              <a:rPr lang="en-US" smtClean="0"/>
              <a:t>8</a:t>
            </a:fld>
            <a:endParaRPr lang="en-US"/>
          </a:p>
        </p:txBody>
      </p:sp>
      <p:pic>
        <p:nvPicPr>
          <p:cNvPr id="6" name="Picture 2" descr="2018 Clemson IE Faculty Search Announcement">
            <a:extLst>
              <a:ext uri="{FF2B5EF4-FFF2-40B4-BE49-F238E27FC236}">
                <a16:creationId xmlns:a16="http://schemas.microsoft.com/office/drawing/2014/main" id="{B9576DF1-C311-449A-2147-5436FB143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578CD018-6C5C-BE16-1811-ADBC667B59E3}"/>
              </a:ext>
            </a:extLst>
          </p:cNvPr>
          <p:cNvPicPr>
            <a:picLocks noChangeAspect="1"/>
          </p:cNvPicPr>
          <p:nvPr/>
        </p:nvPicPr>
        <p:blipFill>
          <a:blip r:embed="rId3"/>
          <a:stretch>
            <a:fillRect/>
          </a:stretch>
        </p:blipFill>
        <p:spPr>
          <a:xfrm>
            <a:off x="3187802" y="762000"/>
            <a:ext cx="8285103" cy="6009055"/>
          </a:xfrm>
          <a:prstGeom prst="rect">
            <a:avLst/>
          </a:prstGeom>
        </p:spPr>
      </p:pic>
      <p:pic>
        <p:nvPicPr>
          <p:cNvPr id="11" name="Picture 10">
            <a:extLst>
              <a:ext uri="{FF2B5EF4-FFF2-40B4-BE49-F238E27FC236}">
                <a16:creationId xmlns:a16="http://schemas.microsoft.com/office/drawing/2014/main" id="{53F76B2A-7398-E34C-6E08-038173928AB3}"/>
              </a:ext>
            </a:extLst>
          </p:cNvPr>
          <p:cNvPicPr>
            <a:picLocks noChangeAspect="1"/>
          </p:cNvPicPr>
          <p:nvPr/>
        </p:nvPicPr>
        <p:blipFill>
          <a:blip r:embed="rId4"/>
          <a:stretch>
            <a:fillRect/>
          </a:stretch>
        </p:blipFill>
        <p:spPr>
          <a:xfrm>
            <a:off x="594378" y="1968500"/>
            <a:ext cx="2548143" cy="2832100"/>
          </a:xfrm>
          <a:prstGeom prst="rect">
            <a:avLst/>
          </a:prstGeom>
        </p:spPr>
      </p:pic>
    </p:spTree>
    <p:extLst>
      <p:ext uri="{BB962C8B-B14F-4D97-AF65-F5344CB8AC3E}">
        <p14:creationId xmlns:p14="http://schemas.microsoft.com/office/powerpoint/2010/main" val="49668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868E-35E6-E17B-EB48-23BEFCB2F9D8}"/>
              </a:ext>
            </a:extLst>
          </p:cNvPr>
          <p:cNvSpPr>
            <a:spLocks noGrp="1"/>
          </p:cNvSpPr>
          <p:nvPr>
            <p:ph type="title"/>
          </p:nvPr>
        </p:nvSpPr>
        <p:spPr>
          <a:xfrm>
            <a:off x="1179915" y="156250"/>
            <a:ext cx="7591506" cy="1051206"/>
          </a:xfrm>
        </p:spPr>
        <p:txBody>
          <a:bodyPr>
            <a:normAutofit fontScale="90000"/>
          </a:bodyPr>
          <a:lstStyle/>
          <a:p>
            <a:pPr algn="ctr"/>
            <a:r>
              <a:rPr lang="en-US" dirty="0"/>
              <a:t>Designing Facility to Minimize Picking Time and Wasted Floor Space</a:t>
            </a:r>
          </a:p>
        </p:txBody>
      </p:sp>
      <p:sp>
        <p:nvSpPr>
          <p:cNvPr id="4" name="Slide Number Placeholder 3">
            <a:extLst>
              <a:ext uri="{FF2B5EF4-FFF2-40B4-BE49-F238E27FC236}">
                <a16:creationId xmlns:a16="http://schemas.microsoft.com/office/drawing/2014/main" id="{3CA23F7B-2FEE-5268-C02B-8272FEB131FA}"/>
              </a:ext>
            </a:extLst>
          </p:cNvPr>
          <p:cNvSpPr>
            <a:spLocks noGrp="1"/>
          </p:cNvSpPr>
          <p:nvPr>
            <p:ph type="sldNum" sz="quarter" idx="12"/>
          </p:nvPr>
        </p:nvSpPr>
        <p:spPr/>
        <p:txBody>
          <a:bodyPr/>
          <a:lstStyle/>
          <a:p>
            <a:fld id="{F65698B7-27C1-494E-AB61-348FB7FE2850}" type="slidenum">
              <a:rPr lang="en-US" smtClean="0"/>
              <a:t>9</a:t>
            </a:fld>
            <a:endParaRPr lang="en-US"/>
          </a:p>
        </p:txBody>
      </p:sp>
      <p:sp>
        <p:nvSpPr>
          <p:cNvPr id="5" name="TextBox 4">
            <a:extLst>
              <a:ext uri="{FF2B5EF4-FFF2-40B4-BE49-F238E27FC236}">
                <a16:creationId xmlns:a16="http://schemas.microsoft.com/office/drawing/2014/main" id="{28788406-66B8-5582-0657-FBCF7BA52851}"/>
              </a:ext>
            </a:extLst>
          </p:cNvPr>
          <p:cNvSpPr txBox="1"/>
          <p:nvPr/>
        </p:nvSpPr>
        <p:spPr>
          <a:xfrm>
            <a:off x="477077" y="1568659"/>
            <a:ext cx="9105835" cy="170348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combination of vertical and horizontal aisles reduces the maximum distance.</a:t>
            </a:r>
          </a:p>
          <a:p>
            <a:pPr marL="285750" indent="-285750">
              <a:lnSpc>
                <a:spcPct val="150000"/>
              </a:lnSpc>
              <a:buFont typeface="Arial" panose="020B0604020202020204" pitchFamily="34" charset="0"/>
              <a:buChar char="•"/>
            </a:pPr>
            <a:r>
              <a:rPr lang="en-US" dirty="0"/>
              <a:t>To minimize the distance traveled to access the aisles, angular aisles are introduced from the shipping/receiving area.</a:t>
            </a:r>
          </a:p>
          <a:p>
            <a:pPr marL="285750" indent="-285750">
              <a:lnSpc>
                <a:spcPct val="150000"/>
              </a:lnSpc>
              <a:buFont typeface="Arial" panose="020B0604020202020204" pitchFamily="34" charset="0"/>
              <a:buChar char="•"/>
            </a:pPr>
            <a:r>
              <a:rPr lang="en-US" dirty="0"/>
              <a:t> 75 nearest locations from shipping/receiving are selected for the forward area.</a:t>
            </a:r>
          </a:p>
        </p:txBody>
      </p:sp>
      <p:pic>
        <p:nvPicPr>
          <p:cNvPr id="8" name="Picture 7">
            <a:extLst>
              <a:ext uri="{FF2B5EF4-FFF2-40B4-BE49-F238E27FC236}">
                <a16:creationId xmlns:a16="http://schemas.microsoft.com/office/drawing/2014/main" id="{65E69462-94EE-2028-3B84-465C54ADE934}"/>
              </a:ext>
            </a:extLst>
          </p:cNvPr>
          <p:cNvPicPr>
            <a:picLocks noChangeAspect="1"/>
          </p:cNvPicPr>
          <p:nvPr/>
        </p:nvPicPr>
        <p:blipFill>
          <a:blip r:embed="rId2"/>
          <a:stretch>
            <a:fillRect/>
          </a:stretch>
        </p:blipFill>
        <p:spPr>
          <a:xfrm>
            <a:off x="7387061" y="3843037"/>
            <a:ext cx="825542" cy="1333569"/>
          </a:xfrm>
          <a:prstGeom prst="rect">
            <a:avLst/>
          </a:prstGeom>
        </p:spPr>
      </p:pic>
      <p:sp>
        <p:nvSpPr>
          <p:cNvPr id="9" name="TextBox 8">
            <a:extLst>
              <a:ext uri="{FF2B5EF4-FFF2-40B4-BE49-F238E27FC236}">
                <a16:creationId xmlns:a16="http://schemas.microsoft.com/office/drawing/2014/main" id="{61F19BBE-94A9-951B-5F3C-2F660A04AA2B}"/>
              </a:ext>
            </a:extLst>
          </p:cNvPr>
          <p:cNvSpPr txBox="1"/>
          <p:nvPr/>
        </p:nvSpPr>
        <p:spPr>
          <a:xfrm>
            <a:off x="477077" y="3408210"/>
            <a:ext cx="5943600" cy="12879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Instead of putting hard walls at the end of aisles, pallets are placed to efficiently utilize the space and reduce the overall facility footprint. </a:t>
            </a:r>
          </a:p>
        </p:txBody>
      </p:sp>
      <p:pic>
        <p:nvPicPr>
          <p:cNvPr id="3" name="Picture 2" descr="2018 Clemson IE Faculty Search Announcement">
            <a:extLst>
              <a:ext uri="{FF2B5EF4-FFF2-40B4-BE49-F238E27FC236}">
                <a16:creationId xmlns:a16="http://schemas.microsoft.com/office/drawing/2014/main" id="{7F945BD7-A52B-2752-E945-F3D583875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85" y="6241956"/>
            <a:ext cx="1559052" cy="329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1651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docProps/app.xml><?xml version="1.0" encoding="utf-8"?>
<Properties xmlns="http://schemas.openxmlformats.org/officeDocument/2006/extended-properties" xmlns:vt="http://schemas.openxmlformats.org/officeDocument/2006/docPropsVTypes">
  <Template/>
  <TotalTime>549</TotalTime>
  <Words>1144</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 Math</vt:lpstr>
      <vt:lpstr>Symbol</vt:lpstr>
      <vt:lpstr>Times New Roman</vt:lpstr>
      <vt:lpstr>Trebuchet MS</vt:lpstr>
      <vt:lpstr>Wingdings 3</vt:lpstr>
      <vt:lpstr>Facet</vt:lpstr>
      <vt:lpstr>IE 6650 Final Project</vt:lpstr>
      <vt:lpstr>Problem Statement</vt:lpstr>
      <vt:lpstr>Problem Statement</vt:lpstr>
      <vt:lpstr>Assumptions </vt:lpstr>
      <vt:lpstr>Computational Approach</vt:lpstr>
      <vt:lpstr>PowerPoint Presentation</vt:lpstr>
      <vt:lpstr>PowerPoint Presentation</vt:lpstr>
      <vt:lpstr>Facility layout</vt:lpstr>
      <vt:lpstr>Designing Facility to Minimize Picking Time and Wasted Floor Space</vt:lpstr>
      <vt:lpstr>Allocation of SKUs in the Forward Area</vt:lpstr>
      <vt:lpstr>Forward Area – Total Distance Travelled Calculations</vt:lpstr>
      <vt:lpstr>Reserve Area – Total Distance Travelled Calculations</vt:lpstr>
      <vt:lpstr>Determining Forklift and Staff Requirement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Project 1</dc:title>
  <dc:creator>Pranav Joshi</dc:creator>
  <cp:lastModifiedBy>Pranav Joshi</cp:lastModifiedBy>
  <cp:revision>149</cp:revision>
  <dcterms:created xsi:type="dcterms:W3CDTF">2023-03-08T20:16:18Z</dcterms:created>
  <dcterms:modified xsi:type="dcterms:W3CDTF">2023-05-05T18:04:46Z</dcterms:modified>
</cp:coreProperties>
</file>