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14"/>
  </p:notesMasterIdLst>
  <p:sldIdLst>
    <p:sldId id="256" r:id="rId3"/>
    <p:sldId id="281" r:id="rId4"/>
    <p:sldId id="282" r:id="rId5"/>
    <p:sldId id="262" r:id="rId6"/>
    <p:sldId id="277" r:id="rId7"/>
    <p:sldId id="283" r:id="rId8"/>
    <p:sldId id="278" r:id="rId9"/>
    <p:sldId id="284" r:id="rId10"/>
    <p:sldId id="275" r:id="rId11"/>
    <p:sldId id="285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640"/>
  </p:normalViewPr>
  <p:slideViewPr>
    <p:cSldViewPr snapToGrid="0">
      <p:cViewPr varScale="1">
        <p:scale>
          <a:sx n="136" d="100"/>
          <a:sy n="136" d="100"/>
        </p:scale>
        <p:origin x="11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b461484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b461484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32f77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32f77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ed">
  <p:cSld name="OBJEC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51525" y="553500"/>
            <a:ext cx="8435400" cy="4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375" y="4533322"/>
            <a:ext cx="13987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23528" y="1851367"/>
            <a:ext cx="81348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72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23528" y="2733768"/>
            <a:ext cx="8136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251520" y="1221600"/>
            <a:ext cx="8435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72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251520" y="1707654"/>
            <a:ext cx="84354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ed">
  <p:cSld name="OBJEC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251525" y="553500"/>
            <a:ext cx="8435400" cy="4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375" y="4533322"/>
            <a:ext cx="13987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6" y="223425"/>
            <a:ext cx="1872975" cy="4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-50" y="849126"/>
            <a:ext cx="9144000" cy="4294500"/>
          </a:xfrm>
          <a:prstGeom prst="rect">
            <a:avLst/>
          </a:prstGeom>
          <a:solidFill>
            <a:srgbClr val="F0F4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pmjs.com/package/@nhsbsa/session-timeout-warning-component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334400" y="1329400"/>
            <a:ext cx="8134800" cy="133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Session Timeout Waring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1" dirty="0"/>
              <a:t>How to install the NHSBSA Session Timeout Warning component into your prototype</a:t>
            </a:r>
            <a:endParaRPr sz="2000" b="0" i="1" dirty="0"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334400" y="3886503"/>
            <a:ext cx="2792065" cy="10283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dirty="0"/>
              <a:t>UX Code Club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4CFC-818D-845E-B72A-945B2D71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6A2DB-7A7D-5854-1BCB-C9F2BB18FE51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What will your timeout look like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6" name="Google Shape;93;p22">
            <a:extLst>
              <a:ext uri="{FF2B5EF4-FFF2-40B4-BE49-F238E27FC236}">
                <a16:creationId xmlns:a16="http://schemas.microsoft.com/office/drawing/2014/main" id="{4BE13D54-93A7-18B9-36A4-CD4518270081}"/>
              </a:ext>
            </a:extLst>
          </p:cNvPr>
          <p:cNvSpPr txBox="1"/>
          <p:nvPr/>
        </p:nvSpPr>
        <p:spPr>
          <a:xfrm>
            <a:off x="291996" y="2017922"/>
            <a:ext cx="2017571" cy="284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E3249"/>
                </a:solidFill>
              </a:rPr>
              <a:t>Your timeout will look something like these example screenshots, you can change the text and the timer for the count down as required within the html or the </a:t>
            </a:r>
            <a:r>
              <a:rPr lang="en-GB" dirty="0" err="1">
                <a:solidFill>
                  <a:srgbClr val="0E3249"/>
                </a:solidFill>
              </a:rPr>
              <a:t>nunjuck</a:t>
            </a:r>
            <a:r>
              <a:rPr lang="en-GB" dirty="0">
                <a:solidFill>
                  <a:srgbClr val="0E3249"/>
                </a:solidFill>
              </a:rPr>
              <a:t> code.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5A4920-ADEA-2C18-A0DB-14DDD0DB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29" y="2063792"/>
            <a:ext cx="3503291" cy="237202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568055D-8EA8-0CA7-A070-A9F0CA08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27" y="2990563"/>
            <a:ext cx="3503291" cy="17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9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329975" y="968100"/>
            <a:ext cx="8435400" cy="39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 for joining Code Club</a:t>
            </a:r>
            <a:br>
              <a:rPr lang="en-GB" dirty="0"/>
            </a:br>
            <a:r>
              <a:rPr lang="en-GB" sz="2000" b="0" i="1" dirty="0">
                <a:solidFill>
                  <a:srgbClr val="FFFFFF"/>
                </a:solidFill>
              </a:rPr>
              <a:t>Any questions?</a:t>
            </a:r>
            <a:endParaRPr sz="2000" b="0"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If you require further assistance drop me a message:</a:t>
            </a: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dirty="0" err="1"/>
              <a:t>katie.twinn@nhsbsa.nhs.uk</a:t>
            </a:r>
            <a:br>
              <a:rPr lang="en-GB" sz="1200" b="0" dirty="0"/>
            </a:br>
            <a:endParaRPr sz="12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B047D-0C29-1E36-A384-C61D1E16424A}"/>
              </a:ext>
            </a:extLst>
          </p:cNvPr>
          <p:cNvSpPr/>
          <p:nvPr/>
        </p:nvSpPr>
        <p:spPr>
          <a:xfrm>
            <a:off x="669700" y="4145280"/>
            <a:ext cx="8088340" cy="514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06691-F177-661C-D6F4-3F210FDD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Google Shape;93;p22">
            <a:extLst>
              <a:ext uri="{FF2B5EF4-FFF2-40B4-BE49-F238E27FC236}">
                <a16:creationId xmlns:a16="http://schemas.microsoft.com/office/drawing/2014/main" id="{2D798880-EB65-CBDB-117E-87E91058A357}"/>
              </a:ext>
            </a:extLst>
          </p:cNvPr>
          <p:cNvSpPr txBox="1"/>
          <p:nvPr/>
        </p:nvSpPr>
        <p:spPr>
          <a:xfrm>
            <a:off x="251520" y="1947295"/>
            <a:ext cx="4320480" cy="271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E3249"/>
                </a:solidFill>
              </a:rPr>
              <a:t>Find the NHSBSA Timeout Component on the </a:t>
            </a:r>
            <a:r>
              <a:rPr lang="en-GB" dirty="0" err="1">
                <a:solidFill>
                  <a:srgbClr val="0E3249"/>
                </a:solidFill>
              </a:rPr>
              <a:t>npm</a:t>
            </a:r>
            <a:r>
              <a:rPr lang="en-GB" dirty="0">
                <a:solidFill>
                  <a:srgbClr val="0E3249"/>
                </a:solidFill>
              </a:rPr>
              <a:t> website: </a:t>
            </a:r>
            <a:r>
              <a:rPr lang="en-GB" dirty="0">
                <a:solidFill>
                  <a:srgbClr val="0E3249"/>
                </a:solidFill>
                <a:hlinkClick r:id="rId2"/>
              </a:rPr>
              <a:t>https://www.npmjs.com/package/@nhsbsa/session-timeout-warning-component</a:t>
            </a:r>
            <a:endParaRPr lang="en-GB" dirty="0">
              <a:solidFill>
                <a:srgbClr val="0E324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dirty="0">
              <a:solidFill>
                <a:srgbClr val="0E324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0E3249"/>
                </a:solidFill>
              </a:rPr>
              <a:t>Open your project in VS and open the terminal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dirty="0">
              <a:solidFill>
                <a:srgbClr val="0E324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0E3249"/>
                </a:solidFill>
              </a:rPr>
              <a:t>Install the component using the </a:t>
            </a:r>
            <a:r>
              <a:rPr lang="en-GB" dirty="0" err="1">
                <a:solidFill>
                  <a:srgbClr val="0E3249"/>
                </a:solidFill>
              </a:rPr>
              <a:t>npm</a:t>
            </a:r>
            <a:r>
              <a:rPr lang="en-GB" dirty="0">
                <a:solidFill>
                  <a:srgbClr val="0E3249"/>
                </a:solidFill>
              </a:rPr>
              <a:t> installation command in the terminal: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b="0" i="0" u="none" strike="noStrike" dirty="0">
              <a:solidFill>
                <a:srgbClr val="0E3249"/>
              </a:solidFill>
              <a:effectLst/>
              <a:latin typeface="Consolas" panose="020B0609020204030204" pitchFamily="49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324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dirty="0">
              <a:solidFill>
                <a:srgbClr val="0E3249"/>
              </a:solidFill>
            </a:endParaRPr>
          </a:p>
        </p:txBody>
      </p:sp>
      <p:pic>
        <p:nvPicPr>
          <p:cNvPr id="5" name="Picture 4" descr="https://www.npmjs.com/package/@nhsbsa/session-timeout-warning-component">
            <a:extLst>
              <a:ext uri="{FF2B5EF4-FFF2-40B4-BE49-F238E27FC236}">
                <a16:creationId xmlns:a16="http://schemas.microsoft.com/office/drawing/2014/main" id="{4AFF4D15-1E8D-7157-2310-9E61FEF3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22" y="2023278"/>
            <a:ext cx="3866798" cy="1466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FC18E-2B03-927E-E815-3C86F813413C}"/>
              </a:ext>
            </a:extLst>
          </p:cNvPr>
          <p:cNvSpPr txBox="1"/>
          <p:nvPr/>
        </p:nvSpPr>
        <p:spPr>
          <a:xfrm>
            <a:off x="751840" y="4226560"/>
            <a:ext cx="766930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b="0" i="0" u="none" strike="noStrike" dirty="0" err="1">
                <a:effectLst/>
                <a:latin typeface="Consolas" panose="020B0609020204030204" pitchFamily="49" charset="0"/>
              </a:rPr>
              <a:t>npm</a:t>
            </a:r>
            <a:r>
              <a:rPr lang="en-GB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GB" b="0" i="0" u="none" strike="noStrike" dirty="0" err="1">
                <a:effectLst/>
                <a:latin typeface="Consolas" panose="020B0609020204030204" pitchFamily="49" charset="0"/>
              </a:rPr>
              <a:t>i</a:t>
            </a:r>
            <a:r>
              <a:rPr lang="en-GB" b="0" i="0" u="none" strike="noStrike" dirty="0">
                <a:effectLst/>
                <a:latin typeface="Consolas" panose="020B0609020204030204" pitchFamily="49" charset="0"/>
              </a:rPr>
              <a:t> @</a:t>
            </a:r>
            <a:r>
              <a:rPr lang="en-GB" b="0" i="0" u="none" strike="noStrike" dirty="0" err="1">
                <a:effectLst/>
                <a:latin typeface="Consolas" panose="020B0609020204030204" pitchFamily="49" charset="0"/>
              </a:rPr>
              <a:t>nhsbsa</a:t>
            </a:r>
            <a:r>
              <a:rPr lang="en-GB" b="0" i="0" u="none" strike="noStrike" dirty="0">
                <a:effectLst/>
                <a:latin typeface="Consolas" panose="020B0609020204030204" pitchFamily="49" charset="0"/>
              </a:rPr>
              <a:t>/session-timeout-warning-component</a:t>
            </a:r>
            <a:endParaRPr lang="en-GB" dirty="0">
              <a:solidFill>
                <a:srgbClr val="0E324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4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3CAA1-AF6D-9361-1E13-C21280CC55DF}"/>
              </a:ext>
            </a:extLst>
          </p:cNvPr>
          <p:cNvSpPr/>
          <p:nvPr/>
        </p:nvSpPr>
        <p:spPr>
          <a:xfrm>
            <a:off x="4378960" y="1934788"/>
            <a:ext cx="4079240" cy="849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DB51-1E1E-15B1-494F-AE751C7A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Setup – Step 1</a:t>
            </a:r>
          </a:p>
        </p:txBody>
      </p:sp>
      <p:sp>
        <p:nvSpPr>
          <p:cNvPr id="12" name="Google Shape;93;p22">
            <a:extLst>
              <a:ext uri="{FF2B5EF4-FFF2-40B4-BE49-F238E27FC236}">
                <a16:creationId xmlns:a16="http://schemas.microsoft.com/office/drawing/2014/main" id="{9FB64F6F-E0AB-F527-0A19-EA1AD8B368C2}"/>
              </a:ext>
            </a:extLst>
          </p:cNvPr>
          <p:cNvSpPr txBox="1"/>
          <p:nvPr/>
        </p:nvSpPr>
        <p:spPr>
          <a:xfrm>
            <a:off x="251520" y="1940560"/>
            <a:ext cx="3792160" cy="31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3249"/>
                </a:solidFill>
              </a:rPr>
              <a:t>Look in the root of your prototype folder for </a:t>
            </a:r>
            <a:r>
              <a:rPr lang="en-GB" b="1" dirty="0" err="1">
                <a:solidFill>
                  <a:srgbClr val="0E3249"/>
                </a:solidFill>
              </a:rPr>
              <a:t>app.js</a:t>
            </a:r>
            <a:endParaRPr lang="en-GB" b="1" dirty="0">
              <a:solidFill>
                <a:srgbClr val="0E324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dirty="0">
              <a:solidFill>
                <a:srgbClr val="0E32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3249"/>
                </a:solidFill>
              </a:rPr>
              <a:t>Find the section with the comment title: 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Middleware to serve static assets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and add the code as per the screenshot below</a:t>
            </a:r>
            <a:endParaRPr dirty="0">
              <a:solidFill>
                <a:srgbClr val="0E3249"/>
              </a:solidFill>
            </a:endParaRP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2DEA488-8D96-8900-1885-6CC7FE0B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84738"/>
            <a:ext cx="7772400" cy="1012336"/>
          </a:xfrm>
          <a:prstGeom prst="rect">
            <a:avLst/>
          </a:prstGeom>
        </p:spPr>
      </p:pic>
      <p:sp>
        <p:nvSpPr>
          <p:cNvPr id="6" name="Google Shape;93;p22">
            <a:extLst>
              <a:ext uri="{FF2B5EF4-FFF2-40B4-BE49-F238E27FC236}">
                <a16:creationId xmlns:a16="http://schemas.microsoft.com/office/drawing/2014/main" id="{4D87B32A-E76A-1E8A-DC92-956D4219CC6E}"/>
              </a:ext>
            </a:extLst>
          </p:cNvPr>
          <p:cNvSpPr txBox="1"/>
          <p:nvPr/>
        </p:nvSpPr>
        <p:spPr>
          <a:xfrm>
            <a:off x="4490720" y="1934788"/>
            <a:ext cx="3967480" cy="84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latin typeface="Consolas" panose="020B0609020204030204" pitchFamily="49" charset="0"/>
              </a:rPr>
              <a:t>app.use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express.static</a:t>
            </a:r>
            <a:r>
              <a:rPr lang="en-GB" dirty="0">
                <a:latin typeface="Consolas" panose="020B0609020204030204" pitchFamily="49" charset="0"/>
              </a:rPr>
              <a:t>('./</a:t>
            </a:r>
            <a:r>
              <a:rPr lang="en-GB" dirty="0" err="1">
                <a:latin typeface="Consolas" panose="020B0609020204030204" pitchFamily="49" charset="0"/>
              </a:rPr>
              <a:t>node_modules</a:t>
            </a:r>
            <a:r>
              <a:rPr lang="en-GB" dirty="0">
                <a:latin typeface="Consolas" panose="020B0609020204030204" pitchFamily="49" charset="0"/>
              </a:rPr>
              <a:t>/@</a:t>
            </a:r>
            <a:r>
              <a:rPr lang="en-GB" dirty="0" err="1">
                <a:latin typeface="Consolas" panose="020B0609020204030204" pitchFamily="49" charset="0"/>
              </a:rPr>
              <a:t>nhsbsa</a:t>
            </a:r>
            <a:r>
              <a:rPr lang="en-GB" dirty="0">
                <a:latin typeface="Consolas" panose="020B0609020204030204" pitchFamily="49" charset="0"/>
              </a:rPr>
              <a:t>/session-timeout-warning-component/</a:t>
            </a:r>
            <a:r>
              <a:rPr lang="en-GB" dirty="0" err="1">
                <a:latin typeface="Consolas" panose="020B0609020204030204" pitchFamily="49" charset="0"/>
              </a:rPr>
              <a:t>dist</a:t>
            </a:r>
            <a:r>
              <a:rPr lang="en-GB" dirty="0">
                <a:latin typeface="Consolas" panose="020B0609020204030204" pitchFamily="49" charset="0"/>
              </a:rPr>
              <a:t>’))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Google Shape;93;p22">
            <a:extLst>
              <a:ext uri="{FF2B5EF4-FFF2-40B4-BE49-F238E27FC236}">
                <a16:creationId xmlns:a16="http://schemas.microsoft.com/office/drawing/2014/main" id="{828C8E0D-3CE6-27BD-22F7-0FF14826E32F}"/>
              </a:ext>
            </a:extLst>
          </p:cNvPr>
          <p:cNvSpPr txBox="1"/>
          <p:nvPr/>
        </p:nvSpPr>
        <p:spPr>
          <a:xfrm>
            <a:off x="4378960" y="2818708"/>
            <a:ext cx="4079240" cy="96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GB" sz="1100" dirty="0">
                <a:solidFill>
                  <a:srgbClr val="0E3249"/>
                </a:solidFill>
              </a:rPr>
              <a:t>This links the </a:t>
            </a:r>
            <a:r>
              <a:rPr lang="en-GB" sz="1100" dirty="0" err="1">
                <a:solidFill>
                  <a:srgbClr val="0E3249"/>
                </a:solidFill>
              </a:rPr>
              <a:t>dist</a:t>
            </a:r>
            <a:r>
              <a:rPr lang="en-GB" sz="1100" dirty="0">
                <a:solidFill>
                  <a:srgbClr val="0E3249"/>
                </a:solidFill>
              </a:rPr>
              <a:t> folder to your public folder so you can access the </a:t>
            </a:r>
            <a:r>
              <a:rPr lang="en-GB" sz="1100" dirty="0" err="1">
                <a:solidFill>
                  <a:srgbClr val="0E3249"/>
                </a:solidFill>
              </a:rPr>
              <a:t>js</a:t>
            </a:r>
            <a:r>
              <a:rPr lang="en-GB" sz="1100" dirty="0">
                <a:solidFill>
                  <a:srgbClr val="0E3249"/>
                </a:solidFill>
              </a:rPr>
              <a:t> file required for the component.</a:t>
            </a:r>
            <a:endParaRPr sz="1100" dirty="0">
              <a:solidFill>
                <a:srgbClr val="0E324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1959D-28D8-BE0F-AE48-DDA20C77CD77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Setting up the </a:t>
            </a:r>
            <a:r>
              <a:rPr lang="en-GB" sz="1400" b="0" i="1" dirty="0" err="1">
                <a:solidFill>
                  <a:srgbClr val="0072C6"/>
                </a:solidFill>
              </a:rPr>
              <a:t>js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25A8447-4CD6-BF46-F159-397D1D1EED13}"/>
              </a:ext>
            </a:extLst>
          </p:cNvPr>
          <p:cNvSpPr/>
          <p:nvPr/>
        </p:nvSpPr>
        <p:spPr>
          <a:xfrm>
            <a:off x="4572000" y="2804160"/>
            <a:ext cx="203200" cy="17576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7EEBF8-210B-8727-11C6-5E8E77B2DCE8}"/>
              </a:ext>
            </a:extLst>
          </p:cNvPr>
          <p:cNvSpPr/>
          <p:nvPr/>
        </p:nvSpPr>
        <p:spPr>
          <a:xfrm>
            <a:off x="365760" y="3397968"/>
            <a:ext cx="5882640" cy="4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E0DF2C-6258-5966-C044-D7AC2D98C538}"/>
              </a:ext>
            </a:extLst>
          </p:cNvPr>
          <p:cNvSpPr/>
          <p:nvPr/>
        </p:nvSpPr>
        <p:spPr>
          <a:xfrm>
            <a:off x="335400" y="2331028"/>
            <a:ext cx="5913000" cy="4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DB51-1E1E-15B1-494F-AE751C7A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Setup – Step 2</a:t>
            </a:r>
          </a:p>
        </p:txBody>
      </p:sp>
      <p:sp>
        <p:nvSpPr>
          <p:cNvPr id="3" name="Google Shape;93;p22">
            <a:extLst>
              <a:ext uri="{FF2B5EF4-FFF2-40B4-BE49-F238E27FC236}">
                <a16:creationId xmlns:a16="http://schemas.microsoft.com/office/drawing/2014/main" id="{26019227-4EB4-FA88-9BCB-9932993788EE}"/>
              </a:ext>
            </a:extLst>
          </p:cNvPr>
          <p:cNvSpPr txBox="1"/>
          <p:nvPr/>
        </p:nvSpPr>
        <p:spPr>
          <a:xfrm>
            <a:off x="266008" y="1915048"/>
            <a:ext cx="6165272" cy="284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E3249"/>
                </a:solidFill>
              </a:rPr>
              <a:t>Add </a:t>
            </a: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latin typeface="Consolas" panose="020B0609020204030204" pitchFamily="49" charset="0"/>
              </a:rPr>
              <a:t> &lt;script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="/</a:t>
            </a:r>
            <a:r>
              <a:rPr lang="en-GB" dirty="0" err="1">
                <a:latin typeface="Consolas" panose="020B0609020204030204" pitchFamily="49" charset="0"/>
              </a:rPr>
              <a:t>timeout.js</a:t>
            </a:r>
            <a:r>
              <a:rPr lang="en-GB" dirty="0">
                <a:latin typeface="Consolas" panose="020B0609020204030204" pitchFamily="49" charset="0"/>
              </a:rPr>
              <a:t>" defer&gt;&lt;/script&gt;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to the </a:t>
            </a:r>
            <a:r>
              <a:rPr lang="en-GB" b="1" dirty="0" err="1">
                <a:effectLst/>
              </a:rPr>
              <a:t>template.html</a:t>
            </a:r>
            <a:r>
              <a:rPr lang="en-GB" b="1" dirty="0">
                <a:effectLst/>
              </a:rPr>
              <a:t> </a:t>
            </a:r>
            <a:r>
              <a:rPr lang="en-GB" dirty="0">
                <a:effectLst/>
              </a:rPr>
              <a:t>file located in your </a:t>
            </a:r>
            <a:r>
              <a:rPr lang="en-GB" b="1" dirty="0">
                <a:effectLst/>
              </a:rPr>
              <a:t>docs/views </a:t>
            </a:r>
            <a:r>
              <a:rPr lang="en-GB" dirty="0">
                <a:effectLst/>
              </a:rPr>
              <a:t>folder</a:t>
            </a:r>
            <a:r>
              <a:rPr lang="en-GB" dirty="0">
                <a:solidFill>
                  <a:srgbClr val="0E3249"/>
                </a:solidFill>
              </a:rPr>
              <a:t>  this can be </a:t>
            </a:r>
          </a:p>
          <a:p>
            <a:r>
              <a:rPr lang="en-GB" dirty="0">
                <a:solidFill>
                  <a:srgbClr val="0E3249"/>
                </a:solidFill>
              </a:rPr>
              <a:t>added below the other </a:t>
            </a:r>
            <a:r>
              <a:rPr lang="en-GB" dirty="0" err="1">
                <a:solidFill>
                  <a:srgbClr val="0E3249"/>
                </a:solidFill>
              </a:rPr>
              <a:t>js</a:t>
            </a:r>
            <a:r>
              <a:rPr lang="en-GB" dirty="0">
                <a:solidFill>
                  <a:srgbClr val="0E3249"/>
                </a:solidFill>
              </a:rPr>
              <a:t> call which is already in there for</a:t>
            </a: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latin typeface="Consolas" panose="020B0609020204030204" pitchFamily="49" charset="0"/>
              </a:rPr>
              <a:t> &lt;script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="/</a:t>
            </a:r>
            <a:r>
              <a:rPr lang="en-GB" dirty="0" err="1">
                <a:latin typeface="Consolas" panose="020B0609020204030204" pitchFamily="49" charset="0"/>
              </a:rPr>
              <a:t>nhsuk</a:t>
            </a:r>
            <a:r>
              <a:rPr lang="en-GB" dirty="0">
                <a:latin typeface="Consolas" panose="020B0609020204030204" pitchFamily="49" charset="0"/>
              </a:rPr>
              <a:t>-frontend/</a:t>
            </a:r>
            <a:r>
              <a:rPr lang="en-GB" dirty="0" err="1">
                <a:latin typeface="Consolas" panose="020B0609020204030204" pitchFamily="49" charset="0"/>
              </a:rPr>
              <a:t>nhsuk.min.js</a:t>
            </a:r>
            <a:r>
              <a:rPr lang="en-GB" dirty="0">
                <a:latin typeface="Consolas" panose="020B0609020204030204" pitchFamily="49" charset="0"/>
              </a:rPr>
              <a:t>" defer&gt;&lt;/script&gt;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dirty="0">
              <a:solidFill>
                <a:srgbClr val="0E324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A2769-2E4C-3CBD-905C-743AEF32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791"/>
          <a:stretch/>
        </p:blipFill>
        <p:spPr>
          <a:xfrm>
            <a:off x="365760" y="4112228"/>
            <a:ext cx="4368800" cy="527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A205E4-33BD-2345-4EB2-923A61F8B27F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Setting up the </a:t>
            </a:r>
            <a:r>
              <a:rPr lang="en-GB" sz="1400" b="0" i="1" dirty="0" err="1">
                <a:solidFill>
                  <a:srgbClr val="0072C6"/>
                </a:solidFill>
              </a:rPr>
              <a:t>js</a:t>
            </a:r>
            <a:endParaRPr lang="en-US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2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390B8F-4D21-D795-DB72-A877F8D4F297}"/>
              </a:ext>
            </a:extLst>
          </p:cNvPr>
          <p:cNvSpPr/>
          <p:nvPr/>
        </p:nvSpPr>
        <p:spPr>
          <a:xfrm>
            <a:off x="401319" y="4362869"/>
            <a:ext cx="3835401" cy="45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017D0-6476-617E-A3AA-959B03AAD0B7}"/>
              </a:ext>
            </a:extLst>
          </p:cNvPr>
          <p:cNvSpPr/>
          <p:nvPr/>
        </p:nvSpPr>
        <p:spPr>
          <a:xfrm>
            <a:off x="401319" y="2696788"/>
            <a:ext cx="3835401" cy="1306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93;p22">
            <a:extLst>
              <a:ext uri="{FF2B5EF4-FFF2-40B4-BE49-F238E27FC236}">
                <a16:creationId xmlns:a16="http://schemas.microsoft.com/office/drawing/2014/main" id="{5DC10319-1BCB-4763-ABC0-798BC256C5E0}"/>
              </a:ext>
            </a:extLst>
          </p:cNvPr>
          <p:cNvSpPr txBox="1"/>
          <p:nvPr/>
        </p:nvSpPr>
        <p:spPr>
          <a:xfrm>
            <a:off x="291996" y="2017922"/>
            <a:ext cx="4221686" cy="284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E3249"/>
                </a:solidFill>
              </a:rPr>
              <a:t>Look for the </a:t>
            </a:r>
            <a:r>
              <a:rPr lang="en-GB" b="1" dirty="0" err="1">
                <a:solidFill>
                  <a:srgbClr val="0E3249"/>
                </a:solidFill>
              </a:rPr>
              <a:t>node_modules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folder in the root and locate the new component:</a:t>
            </a: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latin typeface="Consolas" panose="020B0609020204030204" pitchFamily="49" charset="0"/>
              </a:rPr>
              <a:t> @</a:t>
            </a:r>
            <a:r>
              <a:rPr lang="en-GB" dirty="0" err="1">
                <a:latin typeface="Consolas" panose="020B0609020204030204" pitchFamily="49" charset="0"/>
              </a:rPr>
              <a:t>nhsbsa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</a:rPr>
              <a:t>   &gt; session-timeout-warning-component     </a:t>
            </a:r>
          </a:p>
          <a:p>
            <a:r>
              <a:rPr lang="en-GB" dirty="0">
                <a:latin typeface="Consolas" panose="020B0609020204030204" pitchFamily="49" charset="0"/>
              </a:rPr>
              <a:t>      &gt; component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&gt; session-timeout-warning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&gt; _</a:t>
            </a:r>
            <a:r>
              <a:rPr lang="en-GB" dirty="0" err="1">
                <a:latin typeface="Consolas" panose="020B0609020204030204" pitchFamily="49" charset="0"/>
              </a:rPr>
              <a:t>timeout.scss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solidFill>
                  <a:srgbClr val="0E3249"/>
                </a:solidFill>
              </a:rPr>
              <a:t>copy this file into your project </a:t>
            </a: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latin typeface="Consolas" panose="020B0609020204030204" pitchFamily="49" charset="0"/>
              </a:rPr>
              <a:t> app &gt; assets &gt; </a:t>
            </a:r>
            <a:r>
              <a:rPr lang="en-GB" dirty="0" err="1">
                <a:latin typeface="Consolas" panose="020B0609020204030204" pitchFamily="49" charset="0"/>
              </a:rPr>
              <a:t>scss</a:t>
            </a:r>
            <a:r>
              <a:rPr lang="en-GB" dirty="0">
                <a:latin typeface="Consolas" panose="020B0609020204030204" pitchFamily="49" charset="0"/>
              </a:rPr>
              <a:t> &gt; components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22322-A52A-4775-7584-34A32F5A0226}"/>
              </a:ext>
            </a:extLst>
          </p:cNvPr>
          <p:cNvSpPr/>
          <p:nvPr/>
        </p:nvSpPr>
        <p:spPr>
          <a:xfrm>
            <a:off x="5034076" y="2571750"/>
            <a:ext cx="3571445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CB0B-D953-C030-596B-98745E7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Setup – 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2DC6-B5EA-372D-F2B9-BACC4B3BF211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Setting up the styling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9" name="Google Shape;93;p22">
            <a:extLst>
              <a:ext uri="{FF2B5EF4-FFF2-40B4-BE49-F238E27FC236}">
                <a16:creationId xmlns:a16="http://schemas.microsoft.com/office/drawing/2014/main" id="{C4B744ED-BA06-42F1-8FDF-FE0E69412563}"/>
              </a:ext>
            </a:extLst>
          </p:cNvPr>
          <p:cNvSpPr txBox="1"/>
          <p:nvPr/>
        </p:nvSpPr>
        <p:spPr>
          <a:xfrm>
            <a:off x="4942635" y="1973364"/>
            <a:ext cx="3800046" cy="284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E3249"/>
                </a:solidFill>
              </a:rPr>
              <a:t>Once you have the file in here you can import it into your </a:t>
            </a:r>
            <a:r>
              <a:rPr lang="en-GB" b="1" dirty="0" err="1">
                <a:solidFill>
                  <a:srgbClr val="0E3249"/>
                </a:solidFill>
              </a:rPr>
              <a:t>main.scss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file using </a:t>
            </a:r>
          </a:p>
          <a:p>
            <a:endParaRPr lang="en-GB" b="0" dirty="0">
              <a:solidFill>
                <a:srgbClr val="0E3249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@import 'components/_timeout';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rgbClr val="0E3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6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CB0B-D953-C030-596B-98745E7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Setup – Step 4</a:t>
            </a:r>
          </a:p>
        </p:txBody>
      </p:sp>
      <p:sp>
        <p:nvSpPr>
          <p:cNvPr id="3" name="Google Shape;93;p22">
            <a:extLst>
              <a:ext uri="{FF2B5EF4-FFF2-40B4-BE49-F238E27FC236}">
                <a16:creationId xmlns:a16="http://schemas.microsoft.com/office/drawing/2014/main" id="{775BE681-8158-454B-2216-A24C742CBE49}"/>
              </a:ext>
            </a:extLst>
          </p:cNvPr>
          <p:cNvSpPr txBox="1"/>
          <p:nvPr/>
        </p:nvSpPr>
        <p:spPr>
          <a:xfrm>
            <a:off x="4221775" y="3921900"/>
            <a:ext cx="3047940" cy="112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rgbClr val="0E324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2DC6-B5EA-372D-F2B9-BACC4B3BF211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Setting up the </a:t>
            </a:r>
            <a:r>
              <a:rPr lang="en-GB" sz="1400" b="0" i="1" dirty="0" err="1">
                <a:solidFill>
                  <a:srgbClr val="0072C6"/>
                </a:solidFill>
              </a:rPr>
              <a:t>nunjuck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8" name="Google Shape;93;p22">
            <a:extLst>
              <a:ext uri="{FF2B5EF4-FFF2-40B4-BE49-F238E27FC236}">
                <a16:creationId xmlns:a16="http://schemas.microsoft.com/office/drawing/2014/main" id="{69AE3EF9-C858-4195-DA24-0D1A007052E5}"/>
              </a:ext>
            </a:extLst>
          </p:cNvPr>
          <p:cNvSpPr txBox="1"/>
          <p:nvPr/>
        </p:nvSpPr>
        <p:spPr>
          <a:xfrm>
            <a:off x="251520" y="1940560"/>
            <a:ext cx="3822640" cy="31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3249"/>
                </a:solidFill>
              </a:rPr>
              <a:t>Look in the root of your prototype folder for </a:t>
            </a:r>
            <a:r>
              <a:rPr lang="en-GB" b="1" dirty="0" err="1">
                <a:solidFill>
                  <a:srgbClr val="0E3249"/>
                </a:solidFill>
              </a:rPr>
              <a:t>app.js</a:t>
            </a:r>
            <a:endParaRPr lang="en-GB" b="1" dirty="0">
              <a:solidFill>
                <a:srgbClr val="0E324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dirty="0">
              <a:solidFill>
                <a:srgbClr val="0E32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3249"/>
                </a:solidFill>
              </a:rPr>
              <a:t>Find the section with the comment title: 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Nunjucks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configuration for application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and add the code as per the screenshot below</a:t>
            </a:r>
            <a:endParaRPr dirty="0">
              <a:solidFill>
                <a:srgbClr val="0E324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DE4C7-7FEA-8177-A0D3-2F172297469B}"/>
              </a:ext>
            </a:extLst>
          </p:cNvPr>
          <p:cNvSpPr/>
          <p:nvPr/>
        </p:nvSpPr>
        <p:spPr>
          <a:xfrm>
            <a:off x="4378960" y="1934788"/>
            <a:ext cx="4079240" cy="849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3;p22">
            <a:extLst>
              <a:ext uri="{FF2B5EF4-FFF2-40B4-BE49-F238E27FC236}">
                <a16:creationId xmlns:a16="http://schemas.microsoft.com/office/drawing/2014/main" id="{B4BEB6FB-6CB8-07C7-29B2-AC9F172BF2CE}"/>
              </a:ext>
            </a:extLst>
          </p:cNvPr>
          <p:cNvSpPr txBox="1"/>
          <p:nvPr/>
        </p:nvSpPr>
        <p:spPr>
          <a:xfrm>
            <a:off x="4490720" y="1934788"/>
            <a:ext cx="3967480" cy="12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path.join</a:t>
            </a:r>
            <a:r>
              <a:rPr lang="en-GB" dirty="0">
                <a:latin typeface="Consolas" panose="020B0609020204030204" pitchFamily="49" charset="0"/>
              </a:rPr>
              <a:t>(__</a:t>
            </a:r>
            <a:r>
              <a:rPr lang="en-GB" dirty="0" err="1">
                <a:latin typeface="Consolas" panose="020B0609020204030204" pitchFamily="49" charset="0"/>
              </a:rPr>
              <a:t>dirname</a:t>
            </a:r>
            <a:r>
              <a:rPr lang="en-GB" dirty="0">
                <a:latin typeface="Consolas" panose="020B0609020204030204" pitchFamily="49" charset="0"/>
              </a:rPr>
              <a:t>, '</a:t>
            </a:r>
            <a:r>
              <a:rPr lang="en-GB" dirty="0" err="1">
                <a:latin typeface="Consolas" panose="020B0609020204030204" pitchFamily="49" charset="0"/>
              </a:rPr>
              <a:t>node_modules</a:t>
            </a:r>
            <a:r>
              <a:rPr lang="en-GB" dirty="0">
                <a:latin typeface="Consolas" panose="020B0609020204030204" pitchFamily="49" charset="0"/>
              </a:rPr>
              <a:t>/@</a:t>
            </a:r>
            <a:r>
              <a:rPr lang="en-GB" dirty="0" err="1">
                <a:latin typeface="Consolas" panose="020B0609020204030204" pitchFamily="49" charset="0"/>
              </a:rPr>
              <a:t>nhsbsa</a:t>
            </a:r>
            <a:r>
              <a:rPr lang="en-GB" dirty="0">
                <a:latin typeface="Consolas" panose="020B0609020204030204" pitchFamily="49" charset="0"/>
              </a:rPr>
              <a:t>/session-timeout-warning-component/component'),</a:t>
            </a:r>
          </a:p>
          <a:p>
            <a:pPr lvl="0"/>
            <a:endParaRPr dirty="0">
              <a:latin typeface="Consolas" panose="020B0609020204030204" pitchFamily="49" charset="0"/>
            </a:endParaRPr>
          </a:p>
        </p:txBody>
      </p:sp>
      <p:pic>
        <p:nvPicPr>
          <p:cNvPr id="12" name="Picture 11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07495EA5-557E-5504-3FFE-511E831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56140"/>
            <a:ext cx="7772400" cy="1291124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820361CC-60ED-45A5-531F-5082437EE510}"/>
              </a:ext>
            </a:extLst>
          </p:cNvPr>
          <p:cNvSpPr/>
          <p:nvPr/>
        </p:nvSpPr>
        <p:spPr>
          <a:xfrm>
            <a:off x="6228080" y="2783840"/>
            <a:ext cx="213360" cy="14224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B23A2A-C50D-8105-05A1-E8C876839E0F}"/>
              </a:ext>
            </a:extLst>
          </p:cNvPr>
          <p:cNvSpPr/>
          <p:nvPr/>
        </p:nvSpPr>
        <p:spPr>
          <a:xfrm>
            <a:off x="1727199" y="1987442"/>
            <a:ext cx="7165279" cy="291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168C0-CAC2-6D6B-CB34-863F9F1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Setup – Step 5</a:t>
            </a:r>
          </a:p>
        </p:txBody>
      </p:sp>
      <p:sp>
        <p:nvSpPr>
          <p:cNvPr id="4" name="Google Shape;93;p22">
            <a:extLst>
              <a:ext uri="{FF2B5EF4-FFF2-40B4-BE49-F238E27FC236}">
                <a16:creationId xmlns:a16="http://schemas.microsoft.com/office/drawing/2014/main" id="{D573CDAB-AE64-5888-A0F8-80771EE62B53}"/>
              </a:ext>
            </a:extLst>
          </p:cNvPr>
          <p:cNvSpPr txBox="1"/>
          <p:nvPr/>
        </p:nvSpPr>
        <p:spPr>
          <a:xfrm>
            <a:off x="251521" y="2017922"/>
            <a:ext cx="1343599" cy="27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3249"/>
                </a:solidFill>
              </a:rPr>
              <a:t>Insert the following HTML into either your </a:t>
            </a:r>
            <a:r>
              <a:rPr lang="en-GB" b="1" dirty="0" err="1">
                <a:solidFill>
                  <a:srgbClr val="0E3249"/>
                </a:solidFill>
              </a:rPr>
              <a:t>template.html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or your </a:t>
            </a:r>
            <a:r>
              <a:rPr lang="en-GB" b="1" dirty="0" err="1">
                <a:solidFill>
                  <a:srgbClr val="0E3249"/>
                </a:solidFill>
              </a:rPr>
              <a:t>layout.html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file depending how your project is setup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0F488-07E2-12F3-4A46-88913A4E785B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Including the session timeout using HTML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6" name="Google Shape;93;p22">
            <a:extLst>
              <a:ext uri="{FF2B5EF4-FFF2-40B4-BE49-F238E27FC236}">
                <a16:creationId xmlns:a16="http://schemas.microsoft.com/office/drawing/2014/main" id="{29DCD952-9514-E102-67C3-1DEA7523C25C}"/>
              </a:ext>
            </a:extLst>
          </p:cNvPr>
          <p:cNvSpPr txBox="1"/>
          <p:nvPr/>
        </p:nvSpPr>
        <p:spPr>
          <a:xfrm>
            <a:off x="1727200" y="2017922"/>
            <a:ext cx="7165279" cy="300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&lt;dialog id="</a:t>
            </a:r>
            <a:r>
              <a:rPr lang="en-GB" sz="1100" dirty="0" err="1">
                <a:latin typeface="Consolas" panose="020B0609020204030204" pitchFamily="49" charset="0"/>
              </a:rPr>
              <a:t>js</a:t>
            </a:r>
            <a:r>
              <a:rPr lang="en-GB" sz="1100" dirty="0">
                <a:latin typeface="Consolas" panose="020B0609020204030204" pitchFamily="49" charset="0"/>
              </a:rPr>
              <a:t>-modal-dialog" data-</a:t>
            </a:r>
            <a:r>
              <a:rPr lang="en-GB" sz="1100" dirty="0" err="1">
                <a:latin typeface="Consolas" panose="020B0609020204030204" pitchFamily="49" charset="0"/>
              </a:rPr>
              <a:t>url</a:t>
            </a:r>
            <a:r>
              <a:rPr lang="en-GB" sz="1100" dirty="0">
                <a:latin typeface="Consolas" panose="020B0609020204030204" pitchFamily="49" charset="0"/>
              </a:rPr>
              <a:t>-redirect="session-</a:t>
            </a:r>
            <a:r>
              <a:rPr lang="en-GB" sz="1100" dirty="0" err="1">
                <a:latin typeface="Consolas" panose="020B0609020204030204" pitchFamily="49" charset="0"/>
              </a:rPr>
              <a:t>timeout.html</a:t>
            </a:r>
            <a:r>
              <a:rPr lang="en-GB" sz="1100" dirty="0">
                <a:latin typeface="Consolas" panose="020B0609020204030204" pitchFamily="49" charset="0"/>
              </a:rPr>
              <a:t>" data-session-timeout="60" data-session-timeout-warning="45" data-session-timeout-timer-text="You will be signed out in " data-session-timeout-timer-extra-text="This is to ensure you data is safe" class="modal-dialog dialog" role="dialog" aria-live="polite" aria-</a:t>
            </a:r>
            <a:r>
              <a:rPr lang="en-GB" sz="1100" dirty="0" err="1">
                <a:latin typeface="Consolas" panose="020B0609020204030204" pitchFamily="49" charset="0"/>
              </a:rPr>
              <a:t>labelledby</a:t>
            </a:r>
            <a:r>
              <a:rPr lang="en-GB" sz="1100" dirty="0">
                <a:latin typeface="Consolas" panose="020B0609020204030204" pitchFamily="49" charset="0"/>
              </a:rPr>
              <a:t>="dialog-title" aria-</a:t>
            </a:r>
            <a:r>
              <a:rPr lang="en-GB" sz="1100" dirty="0" err="1">
                <a:latin typeface="Consolas" panose="020B0609020204030204" pitchFamily="49" charset="0"/>
              </a:rPr>
              <a:t>describedby</a:t>
            </a:r>
            <a:r>
              <a:rPr lang="en-GB" sz="1100" dirty="0">
                <a:latin typeface="Consolas" panose="020B0609020204030204" pitchFamily="49" charset="0"/>
              </a:rPr>
              <a:t>="at-timer"&gt;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&lt;div class="modal-</a:t>
            </a:r>
            <a:r>
              <a:rPr lang="en-GB" sz="1100" dirty="0" err="1">
                <a:latin typeface="Consolas" panose="020B0609020204030204" pitchFamily="49" charset="0"/>
              </a:rPr>
              <a:t>dialog__inner</a:t>
            </a:r>
            <a:r>
              <a:rPr lang="en-GB" sz="1100" dirty="0">
                <a:latin typeface="Consolas" panose="020B0609020204030204" pitchFamily="49" charset="0"/>
              </a:rPr>
              <a:t>"&gt;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&lt;h1 id="dialog-title" class="heading-large"&gt; Session Timeout &lt;/h1&gt;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&lt;div class="modal-</a:t>
            </a:r>
            <a:r>
              <a:rPr lang="en-GB" sz="1100" dirty="0" err="1">
                <a:latin typeface="Consolas" panose="020B0609020204030204" pitchFamily="49" charset="0"/>
              </a:rPr>
              <a:t>dialog__inner__text</a:t>
            </a:r>
            <a:r>
              <a:rPr lang="en-GB" sz="1100" dirty="0">
                <a:latin typeface="Consolas" panose="020B0609020204030204" pitchFamily="49" charset="0"/>
              </a:rPr>
              <a:t>"&gt;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   &lt;div id="timer" class="timer" aria-hidden="true" aria-relevant="additions"&gt;&lt;/div&gt;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   &lt;div id="at-timer" class="at-timer </a:t>
            </a:r>
            <a:r>
              <a:rPr lang="en-GB" sz="1100" dirty="0" err="1">
                <a:latin typeface="Consolas" panose="020B0609020204030204" pitchFamily="49" charset="0"/>
              </a:rPr>
              <a:t>nhsuk</a:t>
            </a:r>
            <a:r>
              <a:rPr lang="en-GB" sz="1100" dirty="0">
                <a:latin typeface="Consolas" panose="020B0609020204030204" pitchFamily="49" charset="0"/>
              </a:rPr>
              <a:t>-u-visually-hidden" role="status"&gt;&lt;/div&gt;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&lt;/div&gt;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&lt;div class="modal-</a:t>
            </a:r>
            <a:r>
              <a:rPr lang="en-GB" sz="1100" dirty="0" err="1">
                <a:latin typeface="Consolas" panose="020B0609020204030204" pitchFamily="49" charset="0"/>
              </a:rPr>
              <a:t>dialog__inner__block</a:t>
            </a:r>
            <a:r>
              <a:rPr lang="en-GB" sz="1100" dirty="0">
                <a:latin typeface="Consolas" panose="020B0609020204030204" pitchFamily="49" charset="0"/>
              </a:rPr>
              <a:t>"&gt;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    &lt;button class="</a:t>
            </a:r>
            <a:r>
              <a:rPr lang="en-GB" sz="1100" dirty="0" err="1">
                <a:latin typeface="Consolas" panose="020B0609020204030204" pitchFamily="49" charset="0"/>
              </a:rPr>
              <a:t>nhsuk</a:t>
            </a:r>
            <a:r>
              <a:rPr lang="en-GB" sz="1100" dirty="0">
                <a:latin typeface="Consolas" panose="020B0609020204030204" pitchFamily="49" charset="0"/>
              </a:rPr>
              <a:t>-button </a:t>
            </a:r>
            <a:r>
              <a:rPr lang="en-GB" sz="1100" dirty="0" err="1">
                <a:latin typeface="Consolas" panose="020B0609020204030204" pitchFamily="49" charset="0"/>
              </a:rPr>
              <a:t>js</a:t>
            </a:r>
            <a:r>
              <a:rPr lang="en-GB" sz="1100" dirty="0">
                <a:latin typeface="Consolas" panose="020B0609020204030204" pitchFamily="49" charset="0"/>
              </a:rPr>
              <a:t>-dialog-close"&gt;Continue Application&lt;/button&gt;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   &lt;/div&gt;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   &lt;/div&gt;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latin typeface="Consolas" panose="020B0609020204030204" pitchFamily="49" charset="0"/>
              </a:rPr>
              <a:t>&lt;/dialog&gt;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388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BE69A2-C996-FF82-2A80-CC5C6FADAA3A}"/>
              </a:ext>
            </a:extLst>
          </p:cNvPr>
          <p:cNvSpPr/>
          <p:nvPr/>
        </p:nvSpPr>
        <p:spPr>
          <a:xfrm>
            <a:off x="251520" y="2991138"/>
            <a:ext cx="3647558" cy="55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2E07F-346F-5403-9807-7A7D70A88CAF}"/>
              </a:ext>
            </a:extLst>
          </p:cNvPr>
          <p:cNvSpPr/>
          <p:nvPr/>
        </p:nvSpPr>
        <p:spPr>
          <a:xfrm>
            <a:off x="4104638" y="2753360"/>
            <a:ext cx="4582282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168C0-CAC2-6D6B-CB34-863F9F1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Setup – Step 6</a:t>
            </a:r>
          </a:p>
        </p:txBody>
      </p:sp>
      <p:sp>
        <p:nvSpPr>
          <p:cNvPr id="3" name="Google Shape;93;p22">
            <a:extLst>
              <a:ext uri="{FF2B5EF4-FFF2-40B4-BE49-F238E27FC236}">
                <a16:creationId xmlns:a16="http://schemas.microsoft.com/office/drawing/2014/main" id="{FD2CDB0E-CDF2-265F-08C3-F400B9365314}"/>
              </a:ext>
            </a:extLst>
          </p:cNvPr>
          <p:cNvSpPr txBox="1"/>
          <p:nvPr/>
        </p:nvSpPr>
        <p:spPr>
          <a:xfrm>
            <a:off x="251521" y="2131477"/>
            <a:ext cx="3538160" cy="281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3249"/>
                </a:solidFill>
              </a:rPr>
              <a:t>To use </a:t>
            </a:r>
            <a:r>
              <a:rPr lang="en-GB" dirty="0" err="1">
                <a:solidFill>
                  <a:srgbClr val="0E3249"/>
                </a:solidFill>
              </a:rPr>
              <a:t>nunjucks</a:t>
            </a:r>
            <a:r>
              <a:rPr lang="en-GB" dirty="0">
                <a:solidFill>
                  <a:srgbClr val="0E3249"/>
                </a:solidFill>
              </a:rPr>
              <a:t> you need to add the following line to the list of macros on in your </a:t>
            </a:r>
            <a:r>
              <a:rPr lang="en-GB" b="1" dirty="0" err="1">
                <a:solidFill>
                  <a:srgbClr val="0E3249"/>
                </a:solidFill>
              </a:rPr>
              <a:t>template.html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file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3249"/>
              </a:solidFill>
            </a:endParaRPr>
          </a:p>
          <a:p>
            <a:r>
              <a:rPr lang="en-GB" sz="1100" dirty="0">
                <a:latin typeface="Consolas" panose="020B0609020204030204" pitchFamily="49" charset="0"/>
              </a:rPr>
              <a:t>{%- from 'session-timeout-warning/</a:t>
            </a:r>
            <a:r>
              <a:rPr lang="en-GB" sz="1100" dirty="0" err="1">
                <a:latin typeface="Consolas" panose="020B0609020204030204" pitchFamily="49" charset="0"/>
              </a:rPr>
              <a:t>macro.njk</a:t>
            </a:r>
            <a:r>
              <a:rPr lang="en-GB" sz="1100" dirty="0">
                <a:latin typeface="Consolas" panose="020B0609020204030204" pitchFamily="49" charset="0"/>
              </a:rPr>
              <a:t>' import </a:t>
            </a:r>
            <a:r>
              <a:rPr lang="en-GB" sz="1100" dirty="0" err="1">
                <a:latin typeface="Consolas" panose="020B0609020204030204" pitchFamily="49" charset="0"/>
              </a:rPr>
              <a:t>sessionTimeoutWarning</a:t>
            </a:r>
            <a:r>
              <a:rPr lang="en-GB" sz="1100" dirty="0">
                <a:latin typeface="Consolas" panose="020B0609020204030204" pitchFamily="49" charset="0"/>
              </a:rPr>
              <a:t> %}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F21C0-2A42-7D3B-8E34-5AE28DB23B02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Including the session timeout using </a:t>
            </a:r>
            <a:r>
              <a:rPr lang="en-GB" sz="1400" b="0" i="1" dirty="0" err="1">
                <a:solidFill>
                  <a:srgbClr val="0072C6"/>
                </a:solidFill>
              </a:rPr>
              <a:t>nunjucks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10" name="Google Shape;93;p22">
            <a:extLst>
              <a:ext uri="{FF2B5EF4-FFF2-40B4-BE49-F238E27FC236}">
                <a16:creationId xmlns:a16="http://schemas.microsoft.com/office/drawing/2014/main" id="{8FC8ABD3-4C86-8855-F0F4-3AC7CDCE8284}"/>
              </a:ext>
            </a:extLst>
          </p:cNvPr>
          <p:cNvSpPr txBox="1"/>
          <p:nvPr/>
        </p:nvSpPr>
        <p:spPr>
          <a:xfrm>
            <a:off x="4104640" y="2131476"/>
            <a:ext cx="4787840" cy="27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3249"/>
                </a:solidFill>
              </a:rPr>
              <a:t>Insert the following code into either your </a:t>
            </a:r>
            <a:r>
              <a:rPr lang="en-GB" b="1" dirty="0" err="1">
                <a:solidFill>
                  <a:srgbClr val="0E3249"/>
                </a:solidFill>
              </a:rPr>
              <a:t>template.html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or your </a:t>
            </a:r>
            <a:r>
              <a:rPr lang="en-GB" b="1" dirty="0" err="1">
                <a:solidFill>
                  <a:srgbClr val="0E3249"/>
                </a:solidFill>
              </a:rPr>
              <a:t>layout.html</a:t>
            </a:r>
            <a:r>
              <a:rPr lang="en-GB" b="1" dirty="0">
                <a:solidFill>
                  <a:srgbClr val="0E3249"/>
                </a:solidFill>
              </a:rPr>
              <a:t> </a:t>
            </a:r>
            <a:r>
              <a:rPr lang="en-GB" dirty="0">
                <a:solidFill>
                  <a:srgbClr val="0E3249"/>
                </a:solidFill>
              </a:rPr>
              <a:t>file depending how your project is setup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3249"/>
              </a:solidFill>
            </a:endParaRPr>
          </a:p>
          <a:p>
            <a:r>
              <a:rPr lang="en-GB" sz="1100" dirty="0">
                <a:latin typeface="Consolas" panose="020B0609020204030204" pitchFamily="49" charset="0"/>
              </a:rPr>
              <a:t>{{ </a:t>
            </a:r>
            <a:r>
              <a:rPr lang="en-GB" sz="1100" dirty="0" err="1">
                <a:latin typeface="Consolas" panose="020B0609020204030204" pitchFamily="49" charset="0"/>
              </a:rPr>
              <a:t>sessionTimeoutWarning</a:t>
            </a:r>
            <a:r>
              <a:rPr lang="en-GB" sz="1100" dirty="0">
                <a:latin typeface="Consolas" panose="020B0609020204030204" pitchFamily="49" charset="0"/>
              </a:rPr>
              <a:t>({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redirectOnSessionTimeout</a:t>
            </a:r>
            <a:r>
              <a:rPr lang="en-GB" sz="1100" dirty="0">
                <a:latin typeface="Consolas" panose="020B0609020204030204" pitchFamily="49" charset="0"/>
              </a:rPr>
              <a:t>: true,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sessionTimeout</a:t>
            </a:r>
            <a:r>
              <a:rPr lang="en-GB" sz="1100" dirty="0">
                <a:latin typeface="Consolas" panose="020B0609020204030204" pitchFamily="49" charset="0"/>
              </a:rPr>
              <a:t>: 30,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sessionTimeoutWarning</a:t>
            </a:r>
            <a:r>
              <a:rPr lang="en-GB" sz="1100" dirty="0">
                <a:latin typeface="Consolas" panose="020B0609020204030204" pitchFamily="49" charset="0"/>
              </a:rPr>
              <a:t>: 15 - 5,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heading: "Your application will time out soon",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timerText</a:t>
            </a:r>
            <a:r>
              <a:rPr lang="en-GB" sz="1100" dirty="0">
                <a:latin typeface="Consolas" panose="020B0609020204030204" pitchFamily="49" charset="0"/>
              </a:rPr>
              <a:t>: "We will sign you out in",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extraText</a:t>
            </a:r>
            <a:r>
              <a:rPr lang="en-GB" sz="1100" dirty="0">
                <a:latin typeface="Consolas" panose="020B0609020204030204" pitchFamily="49" charset="0"/>
              </a:rPr>
              <a:t>: "This is to protect your data",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buttonText</a:t>
            </a:r>
            <a:r>
              <a:rPr lang="en-GB" sz="1100" dirty="0">
                <a:latin typeface="Consolas" panose="020B0609020204030204" pitchFamily="49" charset="0"/>
              </a:rPr>
              <a:t>: "Continue Application",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   </a:t>
            </a:r>
            <a:r>
              <a:rPr lang="en-GB" sz="1100" dirty="0" err="1">
                <a:latin typeface="Consolas" panose="020B0609020204030204" pitchFamily="49" charset="0"/>
              </a:rPr>
              <a:t>urlRedirect</a:t>
            </a:r>
            <a:r>
              <a:rPr lang="en-GB" sz="1100" dirty="0">
                <a:latin typeface="Consolas" panose="020B0609020204030204" pitchFamily="49" charset="0"/>
              </a:rPr>
              <a:t>: "/session-</a:t>
            </a:r>
            <a:r>
              <a:rPr lang="en-GB" sz="1100" dirty="0" err="1">
                <a:latin typeface="Consolas" panose="020B0609020204030204" pitchFamily="49" charset="0"/>
              </a:rPr>
              <a:t>timeout.html</a:t>
            </a:r>
            <a:r>
              <a:rPr lang="en-GB" sz="1100" dirty="0">
                <a:latin typeface="Consolas" panose="020B0609020204030204" pitchFamily="49" charset="0"/>
              </a:rPr>
              <a:t>" 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}) }}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3249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31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F58AC7-1738-3D81-905C-FA50F57E715B}"/>
              </a:ext>
            </a:extLst>
          </p:cNvPr>
          <p:cNvSpPr/>
          <p:nvPr/>
        </p:nvSpPr>
        <p:spPr>
          <a:xfrm>
            <a:off x="386080" y="2853289"/>
            <a:ext cx="5730240" cy="46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B4CFC-818D-845E-B72A-945B2D71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Layout – Step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6A2DB-7A7D-5854-1BCB-C9F2BB18FE51}"/>
              </a:ext>
            </a:extLst>
          </p:cNvPr>
          <p:cNvSpPr txBox="1"/>
          <p:nvPr/>
        </p:nvSpPr>
        <p:spPr>
          <a:xfrm>
            <a:off x="251520" y="1585922"/>
            <a:ext cx="610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0072C6"/>
                </a:solidFill>
              </a:rPr>
              <a:t>Creating a second layout which doesn’t use the time out feature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6" name="Google Shape;93;p22">
            <a:extLst>
              <a:ext uri="{FF2B5EF4-FFF2-40B4-BE49-F238E27FC236}">
                <a16:creationId xmlns:a16="http://schemas.microsoft.com/office/drawing/2014/main" id="{4BE13D54-93A7-18B9-36A4-CD4518270081}"/>
              </a:ext>
            </a:extLst>
          </p:cNvPr>
          <p:cNvSpPr txBox="1"/>
          <p:nvPr/>
        </p:nvSpPr>
        <p:spPr>
          <a:xfrm>
            <a:off x="291996" y="2017922"/>
            <a:ext cx="5925924" cy="284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E3249"/>
                </a:solidFill>
              </a:rPr>
              <a:t>A second layout is required for pages which do not use the session time out, for example you wouldn’t require the time out on the final confirmation page or the timed-out landing page.</a:t>
            </a: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latin typeface="Consolas" panose="020B0609020204030204" pitchFamily="49" charset="0"/>
              </a:rPr>
              <a:t> {% extends 'layout-</a:t>
            </a:r>
            <a:r>
              <a:rPr lang="en-GB" dirty="0" err="1">
                <a:latin typeface="Consolas" panose="020B0609020204030204" pitchFamily="49" charset="0"/>
              </a:rPr>
              <a:t>notimeout.html</a:t>
            </a:r>
            <a:r>
              <a:rPr lang="en-GB" dirty="0">
                <a:latin typeface="Consolas" panose="020B0609020204030204" pitchFamily="49" charset="0"/>
              </a:rPr>
              <a:t>' %}</a:t>
            </a:r>
          </a:p>
          <a:p>
            <a:endParaRPr lang="en-GB" dirty="0">
              <a:solidFill>
                <a:srgbClr val="0E3249"/>
              </a:solidFill>
            </a:endParaRPr>
          </a:p>
          <a:p>
            <a:endParaRPr lang="en-GB" dirty="0">
              <a:solidFill>
                <a:srgbClr val="0E3249"/>
              </a:solidFill>
            </a:endParaRPr>
          </a:p>
          <a:p>
            <a:r>
              <a:rPr lang="en-GB" dirty="0">
                <a:solidFill>
                  <a:srgbClr val="0E3249"/>
                </a:solidFill>
              </a:rPr>
              <a:t>This page would be the same as </a:t>
            </a:r>
            <a:r>
              <a:rPr lang="en-GB" dirty="0" err="1">
                <a:solidFill>
                  <a:srgbClr val="0E3249"/>
                </a:solidFill>
              </a:rPr>
              <a:t>layout.html</a:t>
            </a:r>
            <a:r>
              <a:rPr lang="en-GB" dirty="0">
                <a:solidFill>
                  <a:srgbClr val="0E3249"/>
                </a:solidFill>
              </a:rPr>
              <a:t> without the </a:t>
            </a:r>
            <a:r>
              <a:rPr lang="en-GB" dirty="0" err="1">
                <a:solidFill>
                  <a:srgbClr val="0E3249"/>
                </a:solidFill>
              </a:rPr>
              <a:t>nunjuck</a:t>
            </a:r>
            <a:r>
              <a:rPr lang="en-GB" dirty="0">
                <a:solidFill>
                  <a:srgbClr val="0E3249"/>
                </a:solidFill>
              </a:rPr>
              <a:t>/html for the timeout dialog box. </a:t>
            </a:r>
          </a:p>
        </p:txBody>
      </p:sp>
    </p:spTree>
    <p:extLst>
      <p:ext uri="{BB962C8B-B14F-4D97-AF65-F5344CB8AC3E}">
        <p14:creationId xmlns:p14="http://schemas.microsoft.com/office/powerpoint/2010/main" val="730274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_v2 (2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10691</TotalTime>
  <Words>853</Words>
  <Application>Microsoft Macintosh PowerPoint</Application>
  <PresentationFormat>On-screen Show (16:9)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Menlo</vt:lpstr>
      <vt:lpstr>Simple Light</vt:lpstr>
      <vt:lpstr>Presentation1_v2 (2)</vt:lpstr>
      <vt:lpstr>Session Timeout Waring How to install the NHSBSA Session Timeout Warning component into your prototype</vt:lpstr>
      <vt:lpstr>Installation</vt:lpstr>
      <vt:lpstr>Component Setup – Step 1</vt:lpstr>
      <vt:lpstr>Component Setup – Step 2</vt:lpstr>
      <vt:lpstr>Component Setup – Step 3</vt:lpstr>
      <vt:lpstr>Component Setup – Step 4</vt:lpstr>
      <vt:lpstr>Component Setup – Step 5</vt:lpstr>
      <vt:lpstr>Component Setup – Step 6</vt:lpstr>
      <vt:lpstr>Alternate Layout – Step 7</vt:lpstr>
      <vt:lpstr>Conclusion</vt:lpstr>
      <vt:lpstr>Thanks for joining Code Club Any questions?      If you require further assistance drop me a message: katie.twinn@nhsbsa.nhs.uk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Transferring to GitHub How to move your prototype to GitHub and set up automatic deployments with Heroku </dc:title>
  <cp:lastModifiedBy>Katie Twinn</cp:lastModifiedBy>
  <cp:revision>21</cp:revision>
  <dcterms:modified xsi:type="dcterms:W3CDTF">2024-09-19T15:31:56Z</dcterms:modified>
</cp:coreProperties>
</file>