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91" r:id="rId5"/>
    <p:sldId id="293"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292" r:id="rId27"/>
    <p:sldId id="294" r:id="rId28"/>
    <p:sldId id="270" r:id="rId29"/>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ECDBD7-4E1F-496D-B6F2-54A702A40D24}">
          <p14:sldIdLst>
            <p14:sldId id="291"/>
            <p14:sldId id="293"/>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292"/>
            <p14:sldId id="294"/>
          </p14:sldIdLst>
        </p14:section>
        <p14:section name="Untitled Section" id="{9C5F44EC-C021-494C-9E0B-7CCC8E5B1142}">
          <p14:sldIdLst>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2050"/>
    <a:srgbClr val="FFB81C"/>
    <a:srgbClr val="FFFFFF"/>
    <a:srgbClr val="00A050"/>
    <a:srgbClr val="E8F4F0"/>
    <a:srgbClr val="702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9" autoAdjust="0"/>
    <p:restoredTop sz="88155" autoAdjust="0"/>
  </p:normalViewPr>
  <p:slideViewPr>
    <p:cSldViewPr>
      <p:cViewPr>
        <p:scale>
          <a:sx n="122" d="100"/>
          <a:sy n="122" d="100"/>
        </p:scale>
        <p:origin x="-346" y="-139"/>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2" d="100"/>
          <a:sy n="62" d="100"/>
        </p:scale>
        <p:origin x="-2946"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39B4765-A133-4BBE-AAB0-442DBD41A55E}" type="datetimeFigureOut">
              <a:rPr lang="en-GB" smtClean="0"/>
              <a:t>12/04/2017</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B7B9907A-72EF-4AD4-9791-159CFE3DDF18}" type="slidenum">
              <a:rPr lang="en-GB" smtClean="0"/>
              <a:t>‹#›</a:t>
            </a:fld>
            <a:endParaRPr lang="en-GB"/>
          </a:p>
        </p:txBody>
      </p:sp>
    </p:spTree>
    <p:extLst>
      <p:ext uri="{BB962C8B-B14F-4D97-AF65-F5344CB8AC3E}">
        <p14:creationId xmlns:p14="http://schemas.microsoft.com/office/powerpoint/2010/main" val="3391777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DB2BA8F-77E7-4D74-8429-FEA15301A487}" type="datetimeFigureOut">
              <a:rPr lang="en-GB" smtClean="0"/>
              <a:t>12/04/2017</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73BD2BE-0D39-469E-8B13-E83FE0E0A27D}" type="slidenum">
              <a:rPr lang="en-GB" smtClean="0"/>
              <a:t>‹#›</a:t>
            </a:fld>
            <a:endParaRPr lang="en-GB" dirty="0"/>
          </a:p>
        </p:txBody>
      </p:sp>
    </p:spTree>
    <p:extLst>
      <p:ext uri="{BB962C8B-B14F-4D97-AF65-F5344CB8AC3E}">
        <p14:creationId xmlns:p14="http://schemas.microsoft.com/office/powerpoint/2010/main" val="70826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4</a:t>
            </a:fld>
            <a:endParaRPr lang="en-GB" dirty="0"/>
          </a:p>
        </p:txBody>
      </p:sp>
    </p:spTree>
    <p:extLst>
      <p:ext uri="{BB962C8B-B14F-4D97-AF65-F5344CB8AC3E}">
        <p14:creationId xmlns:p14="http://schemas.microsoft.com/office/powerpoint/2010/main" val="1188312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18</a:t>
            </a:fld>
            <a:endParaRPr lang="en-GB" dirty="0"/>
          </a:p>
        </p:txBody>
      </p:sp>
    </p:spTree>
    <p:extLst>
      <p:ext uri="{BB962C8B-B14F-4D97-AF65-F5344CB8AC3E}">
        <p14:creationId xmlns:p14="http://schemas.microsoft.com/office/powerpoint/2010/main" val="2506266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19</a:t>
            </a:fld>
            <a:endParaRPr lang="en-GB" dirty="0"/>
          </a:p>
        </p:txBody>
      </p:sp>
    </p:spTree>
    <p:extLst>
      <p:ext uri="{BB962C8B-B14F-4D97-AF65-F5344CB8AC3E}">
        <p14:creationId xmlns:p14="http://schemas.microsoft.com/office/powerpoint/2010/main" val="3982153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20</a:t>
            </a:fld>
            <a:endParaRPr lang="en-GB" dirty="0"/>
          </a:p>
        </p:txBody>
      </p:sp>
    </p:spTree>
    <p:extLst>
      <p:ext uri="{BB962C8B-B14F-4D97-AF65-F5344CB8AC3E}">
        <p14:creationId xmlns:p14="http://schemas.microsoft.com/office/powerpoint/2010/main" val="3950245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21</a:t>
            </a:fld>
            <a:endParaRPr lang="en-GB" dirty="0"/>
          </a:p>
        </p:txBody>
      </p:sp>
    </p:spTree>
    <p:extLst>
      <p:ext uri="{BB962C8B-B14F-4D97-AF65-F5344CB8AC3E}">
        <p14:creationId xmlns:p14="http://schemas.microsoft.com/office/powerpoint/2010/main" val="331374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23</a:t>
            </a:fld>
            <a:endParaRPr lang="en-GB" dirty="0"/>
          </a:p>
        </p:txBody>
      </p:sp>
    </p:spTree>
    <p:extLst>
      <p:ext uri="{BB962C8B-B14F-4D97-AF65-F5344CB8AC3E}">
        <p14:creationId xmlns:p14="http://schemas.microsoft.com/office/powerpoint/2010/main" val="1188312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5</a:t>
            </a:fld>
            <a:endParaRPr lang="en-GB" dirty="0"/>
          </a:p>
        </p:txBody>
      </p:sp>
    </p:spTree>
    <p:extLst>
      <p:ext uri="{BB962C8B-B14F-4D97-AF65-F5344CB8AC3E}">
        <p14:creationId xmlns:p14="http://schemas.microsoft.com/office/powerpoint/2010/main" val="352186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6</a:t>
            </a:fld>
            <a:endParaRPr lang="en-GB" dirty="0"/>
          </a:p>
        </p:txBody>
      </p:sp>
    </p:spTree>
    <p:extLst>
      <p:ext uri="{BB962C8B-B14F-4D97-AF65-F5344CB8AC3E}">
        <p14:creationId xmlns:p14="http://schemas.microsoft.com/office/powerpoint/2010/main" val="90998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Did some work to create</a:t>
            </a:r>
            <a:r>
              <a:rPr lang="en-GB" baseline="0" dirty="0" smtClean="0"/>
              <a:t> a spreadsheet version of the profiles to make it simpler to understand and mapped to GP2GP fields where appropriate.</a:t>
            </a:r>
          </a:p>
          <a:p>
            <a:pPr marL="171450" indent="-171450">
              <a:buFont typeface="Arial" panose="020B0604020202020204" pitchFamily="34" charset="0"/>
              <a:buChar char="•"/>
            </a:pPr>
            <a:r>
              <a:rPr lang="en-GB" baseline="0" dirty="0" smtClean="0"/>
              <a:t>Completed last of the supplier calls last week. Feedback was generally good most suppliers happy. However we did get a reasonable amount of feedback, </a:t>
            </a:r>
          </a:p>
          <a:p>
            <a:pPr marL="171450" indent="-171450">
              <a:buFont typeface="Arial" panose="020B0604020202020204" pitchFamily="34" charset="0"/>
              <a:buChar char="•"/>
            </a:pPr>
            <a:r>
              <a:rPr lang="en-GB" baseline="0" dirty="0" err="1" smtClean="0"/>
              <a:t>obv</a:t>
            </a:r>
            <a:r>
              <a:rPr lang="en-GB" baseline="0" dirty="0" smtClean="0"/>
              <a:t> we are very grateful for suppliers participation in the calls and for the collaborative approach everyone involved had taken. Appreciate your insight and expertise and it will improve the quality of the models before we hand over for development.</a:t>
            </a:r>
          </a:p>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11</a:t>
            </a:fld>
            <a:endParaRPr lang="en-GB" dirty="0"/>
          </a:p>
        </p:txBody>
      </p:sp>
    </p:spTree>
    <p:extLst>
      <p:ext uri="{BB962C8B-B14F-4D97-AF65-F5344CB8AC3E}">
        <p14:creationId xmlns:p14="http://schemas.microsoft.com/office/powerpoint/2010/main" val="118831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As we collate the feedback we are doing so in conjunction</a:t>
            </a:r>
            <a:r>
              <a:rPr lang="en-GB" baseline="0" dirty="0" smtClean="0"/>
              <a:t> with the wider team.</a:t>
            </a:r>
          </a:p>
          <a:p>
            <a:pPr marL="171450" indent="-171450">
              <a:buFont typeface="Arial" panose="020B0604020202020204" pitchFamily="34" charset="0"/>
              <a:buChar char="•"/>
            </a:pPr>
            <a:r>
              <a:rPr lang="en-GB" baseline="0" dirty="0" smtClean="0"/>
              <a:t>Also continue to seek feedback internally from other teams SCR, EPS</a:t>
            </a:r>
          </a:p>
          <a:p>
            <a:pPr marL="171450" indent="-171450">
              <a:buFont typeface="Arial" panose="020B0604020202020204" pitchFamily="34" charset="0"/>
              <a:buChar char="•"/>
            </a:pPr>
            <a:r>
              <a:rPr lang="en-GB" baseline="0" dirty="0" smtClean="0"/>
              <a:t>I believe we nearly have some resource in place from the terminology team...</a:t>
            </a:r>
          </a:p>
          <a:p>
            <a:pPr marL="171450" indent="-171450">
              <a:buFont typeface="Arial" panose="020B0604020202020204" pitchFamily="34" charset="0"/>
              <a:buChar char="•"/>
            </a:pPr>
            <a:endParaRPr lang="en-GB" baseline="0" dirty="0" smtClean="0"/>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12</a:t>
            </a:fld>
            <a:endParaRPr lang="en-GB" dirty="0"/>
          </a:p>
        </p:txBody>
      </p:sp>
    </p:spTree>
    <p:extLst>
      <p:ext uri="{BB962C8B-B14F-4D97-AF65-F5344CB8AC3E}">
        <p14:creationId xmlns:p14="http://schemas.microsoft.com/office/powerpoint/2010/main" val="1669188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Support - Write guidance notes around the models to further</a:t>
            </a:r>
            <a:r>
              <a:rPr lang="en-GB" baseline="0" dirty="0" smtClean="0"/>
              <a:t> assist in population use.</a:t>
            </a:r>
          </a:p>
          <a:p>
            <a:r>
              <a:rPr lang="en-GB" baseline="0" dirty="0" smtClean="0"/>
              <a:t>Look at populating some worked examples of </a:t>
            </a:r>
          </a:p>
          <a:p>
            <a:r>
              <a:rPr lang="en-GB" baseline="0" dirty="0" smtClean="0"/>
              <a:t>Write a paper on degrading data and how it will work in GP Connect.</a:t>
            </a:r>
          </a:p>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13</a:t>
            </a:fld>
            <a:endParaRPr lang="en-GB" dirty="0"/>
          </a:p>
        </p:txBody>
      </p:sp>
    </p:spTree>
    <p:extLst>
      <p:ext uri="{BB962C8B-B14F-4D97-AF65-F5344CB8AC3E}">
        <p14:creationId xmlns:p14="http://schemas.microsoft.com/office/powerpoint/2010/main" val="2609557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15</a:t>
            </a:fld>
            <a:endParaRPr lang="en-GB" dirty="0"/>
          </a:p>
        </p:txBody>
      </p:sp>
    </p:spTree>
    <p:extLst>
      <p:ext uri="{BB962C8B-B14F-4D97-AF65-F5344CB8AC3E}">
        <p14:creationId xmlns:p14="http://schemas.microsoft.com/office/powerpoint/2010/main" val="1188312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16</a:t>
            </a:fld>
            <a:endParaRPr lang="en-GB" dirty="0"/>
          </a:p>
        </p:txBody>
      </p:sp>
    </p:spTree>
    <p:extLst>
      <p:ext uri="{BB962C8B-B14F-4D97-AF65-F5344CB8AC3E}">
        <p14:creationId xmlns:p14="http://schemas.microsoft.com/office/powerpoint/2010/main" val="337629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BD2BE-0D39-469E-8B13-E83FE0E0A27D}" type="slidenum">
              <a:rPr lang="en-GB" smtClean="0"/>
              <a:t>17</a:t>
            </a:fld>
            <a:endParaRPr lang="en-GB" dirty="0"/>
          </a:p>
        </p:txBody>
      </p:sp>
    </p:spTree>
    <p:extLst>
      <p:ext uri="{BB962C8B-B14F-4D97-AF65-F5344CB8AC3E}">
        <p14:creationId xmlns:p14="http://schemas.microsoft.com/office/powerpoint/2010/main" val="1195132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slideshare.net/hscic"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123"/>
            <a:ext cx="9144000" cy="2556164"/>
          </a:xfrm>
          <a:prstGeom prst="rect">
            <a:avLst/>
          </a:prstGeom>
        </p:spPr>
      </p:pic>
      <p:pic>
        <p:nvPicPr>
          <p:cNvPr id="8" name="Picture 7"/>
          <p:cNvPicPr/>
          <p:nvPr userDrawn="1"/>
        </p:nvPicPr>
        <p:blipFill>
          <a:blip r:embed="rId3" cstate="print">
            <a:extLst>
              <a:ext uri="{28A0092B-C50C-407E-A947-70E740481C1C}">
                <a14:useLocalDpi xmlns:a14="http://schemas.microsoft.com/office/drawing/2010/main" val="0"/>
              </a:ext>
            </a:extLst>
          </a:blip>
          <a:stretch>
            <a:fillRect/>
          </a:stretch>
        </p:blipFill>
        <p:spPr>
          <a:xfrm>
            <a:off x="7478211" y="253638"/>
            <a:ext cx="1198245" cy="94996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8000" y="4428000"/>
            <a:ext cx="3023318" cy="586741"/>
          </a:xfrm>
          <a:prstGeom prst="rect">
            <a:avLst/>
          </a:prstGeom>
        </p:spPr>
      </p:pic>
      <p:sp>
        <p:nvSpPr>
          <p:cNvPr id="9" name="Text Placeholder 5"/>
          <p:cNvSpPr>
            <a:spLocks noGrp="1"/>
          </p:cNvSpPr>
          <p:nvPr>
            <p:ph type="body" sz="quarter" idx="12" hasCustomPrompt="1"/>
          </p:nvPr>
        </p:nvSpPr>
        <p:spPr>
          <a:xfrm>
            <a:off x="720000" y="684000"/>
            <a:ext cx="6660312" cy="483558"/>
          </a:xfrm>
        </p:spPr>
        <p:txBody>
          <a:bodyPr lIns="0" tIns="0" rIns="0" bIns="0">
            <a:normAutofit/>
          </a:bodyPr>
          <a:lstStyle>
            <a:lvl1pPr marL="0" indent="0">
              <a:spcBef>
                <a:spcPts val="0"/>
              </a:spcBef>
              <a:buNone/>
              <a:defRPr sz="3000" b="1" spc="-40" baseline="0">
                <a:solidFill>
                  <a:schemeClr val="accent1"/>
                </a:solidFill>
                <a:latin typeface="Arial" panose="020B0604020202020204" pitchFamily="34" charset="0"/>
              </a:defRPr>
            </a:lvl1pPr>
          </a:lstStyle>
          <a:p>
            <a:pPr lvl="0"/>
            <a:r>
              <a:rPr lang="en-US" dirty="0" smtClean="0"/>
              <a:t>Title heading in 30pt Arial Bold</a:t>
            </a:r>
            <a:endParaRPr lang="en-GB" dirty="0"/>
          </a:p>
        </p:txBody>
      </p:sp>
      <p:sp>
        <p:nvSpPr>
          <p:cNvPr id="10" name="Text Placeholder 9"/>
          <p:cNvSpPr>
            <a:spLocks noGrp="1"/>
          </p:cNvSpPr>
          <p:nvPr>
            <p:ph type="body" sz="quarter" idx="13" hasCustomPrompt="1"/>
          </p:nvPr>
        </p:nvSpPr>
        <p:spPr>
          <a:xfrm>
            <a:off x="720000" y="1188000"/>
            <a:ext cx="6660312" cy="444553"/>
          </a:xfrm>
        </p:spPr>
        <p:txBody>
          <a:bodyPr lIns="0" tIns="0" rIns="0" bIns="0">
            <a:normAutofit/>
          </a:bodyPr>
          <a:lstStyle>
            <a:lvl1pPr marL="0" indent="0">
              <a:buNone/>
              <a:defRPr sz="2100" b="1">
                <a:solidFill>
                  <a:schemeClr val="accent2">
                    <a:lumMod val="75000"/>
                  </a:schemeClr>
                </a:solidFill>
              </a:defRPr>
            </a:lvl1pPr>
          </a:lstStyle>
          <a:p>
            <a:r>
              <a:rPr lang="en-US" dirty="0" smtClean="0"/>
              <a:t>Subheading in 21pt Arial Bold</a:t>
            </a:r>
            <a:endParaRPr lang="en-GB" dirty="0"/>
          </a:p>
        </p:txBody>
      </p:sp>
      <p:sp>
        <p:nvSpPr>
          <p:cNvPr id="11" name="Text Placeholder 13"/>
          <p:cNvSpPr>
            <a:spLocks noGrp="1"/>
          </p:cNvSpPr>
          <p:nvPr>
            <p:ph type="body" sz="quarter" idx="14" hasCustomPrompt="1"/>
          </p:nvPr>
        </p:nvSpPr>
        <p:spPr>
          <a:xfrm>
            <a:off x="4644008" y="4500000"/>
            <a:ext cx="3924008" cy="324000"/>
          </a:xfrm>
        </p:spPr>
        <p:txBody>
          <a:bodyPr lIns="0" tIns="0" rIns="0" bIns="0">
            <a:normAutofit/>
          </a:bodyPr>
          <a:lstStyle>
            <a:lvl1pPr marL="0" indent="0" algn="r">
              <a:buNone/>
              <a:defRPr sz="1500" b="1" baseline="0">
                <a:solidFill>
                  <a:schemeClr val="accent6"/>
                </a:solidFill>
              </a:defRPr>
            </a:lvl1pPr>
          </a:lstStyle>
          <a:p>
            <a:pPr lvl="0"/>
            <a:r>
              <a:rPr lang="en-US" dirty="0" smtClean="0"/>
              <a:t>Presented by… in 15pt Arial Bold</a:t>
            </a:r>
            <a:endParaRPr lang="en-GB" dirty="0"/>
          </a:p>
        </p:txBody>
      </p:sp>
    </p:spTree>
    <p:extLst>
      <p:ext uri="{BB962C8B-B14F-4D97-AF65-F5344CB8AC3E}">
        <p14:creationId xmlns:p14="http://schemas.microsoft.com/office/powerpoint/2010/main" val="13267222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936000"/>
            <a:ext cx="9144000" cy="4207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720000" y="360000"/>
            <a:ext cx="7632000" cy="529568"/>
          </a:xfrm>
        </p:spPr>
        <p:txBody>
          <a:bodyPr lIns="0" tIns="0" rIns="0" bIns="0" anchor="t">
            <a:normAutofit/>
          </a:bodyPr>
          <a:lstStyle>
            <a:lvl1pPr>
              <a:defRPr sz="3000" b="1" spc="-40" baseline="0">
                <a:solidFill>
                  <a:schemeClr val="accent1"/>
                </a:solidFill>
              </a:defRPr>
            </a:lvl1pPr>
          </a:lstStyle>
          <a:p>
            <a:r>
              <a:rPr lang="en-US" dirty="0" smtClean="0"/>
              <a:t>Main Heading</a:t>
            </a:r>
            <a:endParaRPr lang="en-GB" dirty="0"/>
          </a:p>
        </p:txBody>
      </p:sp>
      <p:sp>
        <p:nvSpPr>
          <p:cNvPr id="3" name="Content Placeholder 2"/>
          <p:cNvSpPr>
            <a:spLocks noGrp="1"/>
          </p:cNvSpPr>
          <p:nvPr>
            <p:ph idx="1"/>
          </p:nvPr>
        </p:nvSpPr>
        <p:spPr>
          <a:xfrm>
            <a:off x="720000" y="1080000"/>
            <a:ext cx="7704000" cy="3435966"/>
          </a:xfrm>
        </p:spPr>
        <p:txBody>
          <a:bodyPr lIns="0" tIns="0" rIns="0" bIns="0"/>
          <a:lstStyle>
            <a:lvl1pPr>
              <a:defRPr sz="2400">
                <a:solidFill>
                  <a:schemeClr val="accent6"/>
                </a:solidFill>
              </a:defRPr>
            </a:lvl1pPr>
            <a:lvl2pPr>
              <a:defRPr sz="2100">
                <a:solidFill>
                  <a:schemeClr val="accent6"/>
                </a:solidFill>
              </a:defRPr>
            </a:lvl2pPr>
            <a:lvl3pPr marL="1143000" indent="-228600">
              <a:buFont typeface="Wingdings" panose="05000000000000000000" pitchFamily="2" charset="2"/>
              <a:buChar char="§"/>
              <a:defRPr sz="1800">
                <a:solidFill>
                  <a:schemeClr val="accent6"/>
                </a:solidFill>
              </a:defRPr>
            </a:lvl3pPr>
            <a:lvl4pPr>
              <a:defRPr sz="2100"/>
            </a:lvl4pPr>
            <a:lvl5pPr>
              <a:defRPr sz="175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12"/>
          </p:nvPr>
        </p:nvSpPr>
        <p:spPr>
          <a:xfrm>
            <a:off x="6300192" y="4731990"/>
            <a:ext cx="2133600" cy="273844"/>
          </a:xfrm>
          <a:noFill/>
        </p:spPr>
        <p:txBody>
          <a:bodyPr/>
          <a:lstStyle>
            <a:lvl1pPr>
              <a:defRPr sz="1000">
                <a:solidFill>
                  <a:schemeClr val="accent6"/>
                </a:solidFill>
              </a:defRPr>
            </a:lvl1pPr>
          </a:lstStyle>
          <a:p>
            <a:fld id="{DC12C2CB-C475-442B-84C1-CBFDBCB34DB3}" type="slidenum">
              <a:rPr lang="en-GB" smtClean="0"/>
              <a:pPr/>
              <a:t>‹#›</a:t>
            </a:fld>
            <a:endParaRPr lang="en-GB" dirty="0"/>
          </a:p>
        </p:txBody>
      </p:sp>
    </p:spTree>
    <p:extLst>
      <p:ext uri="{BB962C8B-B14F-4D97-AF65-F5344CB8AC3E}">
        <p14:creationId xmlns:p14="http://schemas.microsoft.com/office/powerpoint/2010/main" val="1918140604"/>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0"/>
            <a:ext cx="9144000" cy="5164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720000" y="699694"/>
            <a:ext cx="6804328" cy="900068"/>
          </a:xfrm>
        </p:spPr>
        <p:txBody>
          <a:bodyPr lIns="0" tIns="0" rIns="0" bIns="0" anchor="t">
            <a:normAutofit/>
          </a:bodyPr>
          <a:lstStyle>
            <a:lvl1pPr>
              <a:defRPr sz="3000" b="1">
                <a:solidFill>
                  <a:schemeClr val="bg1"/>
                </a:solidFill>
              </a:defRPr>
            </a:lvl1pPr>
          </a:lstStyle>
          <a:p>
            <a:r>
              <a:rPr lang="en-US" dirty="0" smtClean="0"/>
              <a:t>Main Heading</a:t>
            </a:r>
            <a:endParaRPr lang="en-GB" dirty="0"/>
          </a:p>
        </p:txBody>
      </p:sp>
      <p:sp>
        <p:nvSpPr>
          <p:cNvPr id="11" name="Content Placeholder 2"/>
          <p:cNvSpPr>
            <a:spLocks noGrp="1"/>
          </p:cNvSpPr>
          <p:nvPr>
            <p:ph idx="1"/>
          </p:nvPr>
        </p:nvSpPr>
        <p:spPr>
          <a:xfrm>
            <a:off x="683568" y="4371950"/>
            <a:ext cx="8003232" cy="660663"/>
          </a:xfrm>
        </p:spPr>
        <p:txBody>
          <a:bodyPr lIns="0" tIns="0" rIns="0" bIns="0">
            <a:normAutofit/>
          </a:bodyPr>
          <a:lstStyle>
            <a:lvl1pPr marL="0" indent="0">
              <a:buNone/>
              <a:defRPr sz="2100">
                <a:solidFill>
                  <a:schemeClr val="bg1"/>
                </a:solidFill>
              </a:defRPr>
            </a:lvl1pPr>
            <a:lvl2pPr>
              <a:defRPr sz="2600">
                <a:solidFill>
                  <a:schemeClr val="bg1"/>
                </a:solidFill>
              </a:defRPr>
            </a:lvl2pPr>
            <a:lvl3pPr marL="1143000" indent="-228600">
              <a:buFont typeface="Wingdings" panose="05000000000000000000" pitchFamily="2" charset="2"/>
              <a:buChar char="§"/>
              <a:defRPr sz="2200">
                <a:solidFill>
                  <a:schemeClr val="bg1"/>
                </a:solidFill>
              </a:defRPr>
            </a:lvl3pPr>
            <a:lvl4pPr>
              <a:defRPr sz="2100"/>
            </a:lvl4pPr>
            <a:lvl5pPr>
              <a:defRPr sz="1750"/>
            </a:lvl5pPr>
          </a:lstStyle>
          <a:p>
            <a:pPr lvl="0"/>
            <a:r>
              <a:rPr lang="en-US" dirty="0" smtClean="0"/>
              <a:t>Click to edit Master text style</a:t>
            </a:r>
          </a:p>
        </p:txBody>
      </p:sp>
      <p:sp>
        <p:nvSpPr>
          <p:cNvPr id="6" name="Slide Number Placeholder 5"/>
          <p:cNvSpPr>
            <a:spLocks noGrp="1"/>
          </p:cNvSpPr>
          <p:nvPr>
            <p:ph type="sldNum" sz="quarter" idx="12"/>
          </p:nvPr>
        </p:nvSpPr>
        <p:spPr>
          <a:xfrm>
            <a:off x="6300192" y="4731990"/>
            <a:ext cx="2133600" cy="273844"/>
          </a:xfrm>
        </p:spPr>
        <p:txBody>
          <a:bodyPr/>
          <a:lstStyle>
            <a:lvl1pPr>
              <a:defRPr sz="1000">
                <a:solidFill>
                  <a:schemeClr val="bg1"/>
                </a:solidFill>
              </a:defRPr>
            </a:lvl1pPr>
          </a:lstStyle>
          <a:p>
            <a:fld id="{4F2E129E-16B7-480B-972E-C025DBFD1D53}" type="slidenum">
              <a:rPr lang="en-GB" smtClean="0"/>
              <a:pPr/>
              <a:t>‹#›</a:t>
            </a:fld>
            <a:endParaRPr lang="en-GB" dirty="0"/>
          </a:p>
        </p:txBody>
      </p:sp>
    </p:spTree>
    <p:extLst>
      <p:ext uri="{BB962C8B-B14F-4D97-AF65-F5344CB8AC3E}">
        <p14:creationId xmlns:p14="http://schemas.microsoft.com/office/powerpoint/2010/main" val="3080355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flipH="1" flipV="1">
            <a:off x="0" y="762"/>
            <a:ext cx="9144000" cy="5144400"/>
          </a:xfrm>
          <a:prstGeom prst="rect">
            <a:avLst/>
          </a:prstGeom>
        </p:spPr>
      </p:pic>
      <p:sp>
        <p:nvSpPr>
          <p:cNvPr id="10" name="Rectangle 9"/>
          <p:cNvSpPr/>
          <p:nvPr userDrawn="1"/>
        </p:nvSpPr>
        <p:spPr>
          <a:xfrm>
            <a:off x="0" y="3866400"/>
            <a:ext cx="9144000" cy="129614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a:spLocks noGrp="1"/>
          </p:cNvSpPr>
          <p:nvPr>
            <p:ph type="title" hasCustomPrompt="1"/>
          </p:nvPr>
        </p:nvSpPr>
        <p:spPr>
          <a:xfrm>
            <a:off x="720000" y="4032000"/>
            <a:ext cx="6804328" cy="900068"/>
          </a:xfrm>
        </p:spPr>
        <p:txBody>
          <a:bodyPr lIns="0" tIns="0" rIns="0" bIns="0" anchor="t">
            <a:normAutofit/>
          </a:bodyPr>
          <a:lstStyle>
            <a:lvl1pPr>
              <a:defRPr sz="3000" b="1">
                <a:solidFill>
                  <a:schemeClr val="bg1"/>
                </a:solidFill>
              </a:defRPr>
            </a:lvl1pPr>
          </a:lstStyle>
          <a:p>
            <a:r>
              <a:rPr lang="en-US" dirty="0" smtClean="0"/>
              <a:t>Main Heading</a:t>
            </a:r>
            <a:endParaRPr lang="en-GB" dirty="0"/>
          </a:p>
        </p:txBody>
      </p:sp>
      <p:sp>
        <p:nvSpPr>
          <p:cNvPr id="8" name="Content Placeholder 2"/>
          <p:cNvSpPr>
            <a:spLocks noGrp="1"/>
          </p:cNvSpPr>
          <p:nvPr>
            <p:ph idx="1"/>
          </p:nvPr>
        </p:nvSpPr>
        <p:spPr>
          <a:xfrm>
            <a:off x="720000" y="4515966"/>
            <a:ext cx="6804000" cy="516647"/>
          </a:xfrm>
        </p:spPr>
        <p:txBody>
          <a:bodyPr lIns="0" tIns="0" rIns="0" bIns="0">
            <a:normAutofit/>
          </a:bodyPr>
          <a:lstStyle>
            <a:lvl1pPr marL="0" indent="0">
              <a:buNone/>
              <a:defRPr sz="1800">
                <a:solidFill>
                  <a:schemeClr val="bg1"/>
                </a:solidFill>
              </a:defRPr>
            </a:lvl1pPr>
            <a:lvl2pPr>
              <a:defRPr sz="2600">
                <a:solidFill>
                  <a:schemeClr val="bg1"/>
                </a:solidFill>
              </a:defRPr>
            </a:lvl2pPr>
            <a:lvl3pPr marL="1143000" indent="-228600">
              <a:buFont typeface="Wingdings" panose="05000000000000000000" pitchFamily="2" charset="2"/>
              <a:buChar char="§"/>
              <a:defRPr sz="2200">
                <a:solidFill>
                  <a:schemeClr val="bg1"/>
                </a:solidFill>
              </a:defRPr>
            </a:lvl3pPr>
            <a:lvl4pPr>
              <a:defRPr sz="2100"/>
            </a:lvl4pPr>
            <a:lvl5pPr>
              <a:defRPr sz="1750"/>
            </a:lvl5pPr>
          </a:lstStyle>
          <a:p>
            <a:pPr lvl="0"/>
            <a:r>
              <a:rPr lang="en-US" dirty="0" smtClean="0"/>
              <a:t>Click to edit Master text style</a:t>
            </a:r>
          </a:p>
        </p:txBody>
      </p:sp>
      <p:sp>
        <p:nvSpPr>
          <p:cNvPr id="11" name="Slide Number Placeholder 5"/>
          <p:cNvSpPr>
            <a:spLocks noGrp="1"/>
          </p:cNvSpPr>
          <p:nvPr>
            <p:ph type="sldNum" sz="quarter" idx="12"/>
          </p:nvPr>
        </p:nvSpPr>
        <p:spPr>
          <a:xfrm>
            <a:off x="6300192" y="4731990"/>
            <a:ext cx="2133600" cy="273844"/>
          </a:xfrm>
        </p:spPr>
        <p:txBody>
          <a:bodyPr/>
          <a:lstStyle>
            <a:lvl1pPr>
              <a:defRPr sz="1000">
                <a:solidFill>
                  <a:schemeClr val="bg1"/>
                </a:solidFill>
              </a:defRPr>
            </a:lvl1pPr>
          </a:lstStyle>
          <a:p>
            <a:fld id="{4F2E129E-16B7-480B-972E-C025DBFD1D53}" type="slidenum">
              <a:rPr lang="en-GB" smtClean="0"/>
              <a:pPr/>
              <a:t>‹#›</a:t>
            </a:fld>
            <a:endParaRPr lang="en-GB" dirty="0"/>
          </a:p>
        </p:txBody>
      </p:sp>
    </p:spTree>
    <p:extLst>
      <p:ext uri="{BB962C8B-B14F-4D97-AF65-F5344CB8AC3E}">
        <p14:creationId xmlns:p14="http://schemas.microsoft.com/office/powerpoint/2010/main" val="34902536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47614"/>
            <a:ext cx="9144000" cy="2556164"/>
          </a:xfrm>
          <a:prstGeom prst="rect">
            <a:avLst/>
          </a:prstGeom>
        </p:spPr>
      </p:pic>
      <p:sp>
        <p:nvSpPr>
          <p:cNvPr id="16" name="Rectangle 15"/>
          <p:cNvSpPr/>
          <p:nvPr userDrawn="1"/>
        </p:nvSpPr>
        <p:spPr>
          <a:xfrm>
            <a:off x="0" y="1347614"/>
            <a:ext cx="9144000" cy="255616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hlinkClick r:id="rId3"/>
          </p:cNvPr>
          <p:cNvSpPr txBox="1"/>
          <p:nvPr userDrawn="1"/>
        </p:nvSpPr>
        <p:spPr>
          <a:xfrm>
            <a:off x="478397" y="3341091"/>
            <a:ext cx="4669667" cy="369332"/>
          </a:xfrm>
          <a:prstGeom prst="rect">
            <a:avLst/>
          </a:prstGeom>
          <a:noFill/>
        </p:spPr>
        <p:txBody>
          <a:bodyPr wrap="square" rtlCol="0">
            <a:spAutoFit/>
          </a:bodyPr>
          <a:lstStyle/>
          <a:p>
            <a:endParaRPr lang="en-GB" dirty="0"/>
          </a:p>
        </p:txBody>
      </p:sp>
      <p:sp>
        <p:nvSpPr>
          <p:cNvPr id="5" name="TextBox 4"/>
          <p:cNvSpPr txBox="1"/>
          <p:nvPr userDrawn="1"/>
        </p:nvSpPr>
        <p:spPr>
          <a:xfrm>
            <a:off x="755576" y="1398235"/>
            <a:ext cx="6048672" cy="1938992"/>
          </a:xfrm>
          <a:prstGeom prst="rect">
            <a:avLst/>
          </a:prstGeom>
          <a:noFill/>
        </p:spPr>
        <p:txBody>
          <a:bodyPr wrap="square" rtlCol="0">
            <a:spAutoFit/>
          </a:bodyPr>
          <a:lstStyle/>
          <a:p>
            <a:pPr>
              <a:lnSpc>
                <a:spcPts val="3600"/>
              </a:lnSpc>
            </a:pPr>
            <a:r>
              <a:rPr lang="en-GB" sz="2400" b="1" u="none" strike="noStrike" kern="1200" dirty="0" smtClean="0">
                <a:solidFill>
                  <a:schemeClr val="accent1"/>
                </a:solidFill>
                <a:effectLst/>
                <a:latin typeface="+mn-lt"/>
                <a:ea typeface="+mn-ea"/>
                <a:cs typeface="+mn-cs"/>
              </a:rPr>
              <a:t>www.digital.nhs.uk</a:t>
            </a:r>
            <a:endParaRPr lang="en-GB" sz="2400" kern="1200" dirty="0" smtClean="0">
              <a:solidFill>
                <a:schemeClr val="accent1"/>
              </a:solidFill>
              <a:effectLst/>
              <a:latin typeface="+mn-lt"/>
              <a:ea typeface="+mn-ea"/>
              <a:cs typeface="+mn-cs"/>
            </a:endParaRPr>
          </a:p>
          <a:p>
            <a:pPr marL="0" marR="0" indent="0" algn="l" defTabSz="914400" rtl="0" eaLnBrk="1" fontAlgn="auto" latinLnBrk="0" hangingPunct="1">
              <a:lnSpc>
                <a:spcPts val="3600"/>
              </a:lnSpc>
              <a:spcBef>
                <a:spcPts val="0"/>
              </a:spcBef>
              <a:spcAft>
                <a:spcPts val="0"/>
              </a:spcAft>
              <a:buClrTx/>
              <a:buSzTx/>
              <a:buFontTx/>
              <a:buNone/>
              <a:tabLst/>
              <a:defRPr/>
            </a:pPr>
            <a:r>
              <a:rPr lang="en-GB" sz="2400" kern="1200" dirty="0" smtClean="0">
                <a:solidFill>
                  <a:schemeClr val="accent1"/>
                </a:solidFill>
                <a:effectLst/>
                <a:latin typeface="+mn-lt"/>
                <a:ea typeface="+mn-ea"/>
                <a:cs typeface="+mn-cs"/>
              </a:rPr>
              <a:t>     </a:t>
            </a:r>
            <a:r>
              <a:rPr lang="en-GB" sz="2400" b="1" kern="1200" dirty="0" smtClean="0">
                <a:solidFill>
                  <a:schemeClr val="accent1"/>
                </a:solidFill>
                <a:effectLst/>
                <a:latin typeface="+mn-lt"/>
                <a:ea typeface="+mn-ea"/>
                <a:cs typeface="+mn-cs"/>
              </a:rPr>
              <a:t>@</a:t>
            </a:r>
            <a:r>
              <a:rPr lang="en-GB" sz="2400" b="1" kern="1200" dirty="0" err="1" smtClean="0">
                <a:solidFill>
                  <a:schemeClr val="accent1"/>
                </a:solidFill>
                <a:effectLst/>
                <a:latin typeface="+mn-lt"/>
                <a:ea typeface="+mn-ea"/>
                <a:cs typeface="+mn-cs"/>
              </a:rPr>
              <a:t>nhsdigital</a:t>
            </a:r>
            <a:endParaRPr lang="en-GB" sz="2400" b="1" kern="1200" dirty="0" smtClean="0">
              <a:solidFill>
                <a:schemeClr val="accent1"/>
              </a:solidFill>
              <a:effectLst/>
              <a:latin typeface="+mn-lt"/>
              <a:ea typeface="+mn-ea"/>
              <a:cs typeface="+mn-cs"/>
            </a:endParaRPr>
          </a:p>
          <a:p>
            <a:pPr>
              <a:lnSpc>
                <a:spcPts val="3600"/>
              </a:lnSpc>
            </a:pPr>
            <a:r>
              <a:rPr lang="en-GB" sz="2400" b="1" kern="1200" dirty="0" smtClean="0">
                <a:solidFill>
                  <a:schemeClr val="accent1"/>
                </a:solidFill>
                <a:effectLst/>
                <a:latin typeface="+mn-lt"/>
                <a:ea typeface="+mn-ea"/>
                <a:cs typeface="+mn-cs"/>
              </a:rPr>
              <a:t>enquiries@nhsdigital.nhs.uk</a:t>
            </a:r>
          </a:p>
          <a:p>
            <a:pPr>
              <a:lnSpc>
                <a:spcPts val="3600"/>
              </a:lnSpc>
            </a:pPr>
            <a:r>
              <a:rPr lang="en-GB" sz="2400" b="1" kern="1200" dirty="0" smtClean="0">
                <a:solidFill>
                  <a:schemeClr val="accent1"/>
                </a:solidFill>
                <a:effectLst/>
                <a:latin typeface="+mn-lt"/>
                <a:ea typeface="+mn-ea"/>
                <a:cs typeface="+mn-cs"/>
              </a:rPr>
              <a:t>0300 303</a:t>
            </a:r>
            <a:r>
              <a:rPr lang="en-GB" sz="2400" b="1" kern="1200" baseline="0" dirty="0" smtClean="0">
                <a:solidFill>
                  <a:schemeClr val="accent1"/>
                </a:solidFill>
                <a:effectLst/>
                <a:latin typeface="+mn-lt"/>
                <a:ea typeface="+mn-ea"/>
                <a:cs typeface="+mn-cs"/>
              </a:rPr>
              <a:t> 5678</a:t>
            </a:r>
            <a:endParaRPr lang="en-GB" sz="2400" kern="1200" dirty="0" smtClean="0">
              <a:solidFill>
                <a:schemeClr val="accent1"/>
              </a:solidFill>
              <a:effectLst/>
              <a:latin typeface="+mn-lt"/>
              <a:ea typeface="+mn-ea"/>
              <a:cs typeface="+mn-cs"/>
            </a:endParaRPr>
          </a:p>
        </p:txBody>
      </p:sp>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5576" y="4235542"/>
            <a:ext cx="3671171" cy="712472"/>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1925" y="1968019"/>
            <a:ext cx="387707" cy="387707"/>
          </a:xfrm>
          <a:prstGeom prst="rect">
            <a:avLst/>
          </a:prstGeom>
        </p:spPr>
      </p:pic>
      <p:pic>
        <p:nvPicPr>
          <p:cNvPr id="17" name="Picture 16"/>
          <p:cNvPicPr/>
          <p:nvPr userDrawn="1"/>
        </p:nvPicPr>
        <p:blipFill>
          <a:blip r:embed="rId6" cstate="print">
            <a:extLst>
              <a:ext uri="{28A0092B-C50C-407E-A947-70E740481C1C}">
                <a14:useLocalDpi xmlns:a14="http://schemas.microsoft.com/office/drawing/2010/main" val="0"/>
              </a:ext>
            </a:extLst>
          </a:blip>
          <a:stretch>
            <a:fillRect/>
          </a:stretch>
        </p:blipFill>
        <p:spPr>
          <a:xfrm>
            <a:off x="7478211" y="253638"/>
            <a:ext cx="1198245" cy="949960"/>
          </a:xfrm>
          <a:prstGeom prst="rect">
            <a:avLst/>
          </a:prstGeom>
        </p:spPr>
      </p:pic>
    </p:spTree>
    <p:extLst>
      <p:ext uri="{BB962C8B-B14F-4D97-AF65-F5344CB8AC3E}">
        <p14:creationId xmlns:p14="http://schemas.microsoft.com/office/powerpoint/2010/main" val="2074314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F9D6EA-53C1-4056-A5B8-5AF66D913895}" type="datetime1">
              <a:rPr lang="en-GB" smtClean="0"/>
              <a:t>12/04/2017</a:t>
            </a:fld>
            <a:endParaRPr lang="en-GB"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Click to edit master footer style</a:t>
            </a:r>
            <a:endParaRPr lang="en-GB"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F2E129E-16B7-480B-972E-C025DBFD1D53}" type="slidenum">
              <a:rPr lang="en-GB" smtClean="0"/>
              <a:t>‹#›</a:t>
            </a:fld>
            <a:endParaRPr lang="en-GB" dirty="0"/>
          </a:p>
        </p:txBody>
      </p:sp>
    </p:spTree>
    <p:extLst>
      <p:ext uri="{BB962C8B-B14F-4D97-AF65-F5344CB8AC3E}">
        <p14:creationId xmlns:p14="http://schemas.microsoft.com/office/powerpoint/2010/main" val="554456388"/>
      </p:ext>
    </p:extLst>
  </p:cSld>
  <p:clrMap bg1="lt1" tx1="dk1" bg2="lt2" tx2="dk2" accent1="accent1" accent2="accent2" accent3="accent3" accent4="accent4" accent5="accent5" accent6="accent6" hlink="hlink" folHlink="folHlink"/>
  <p:sldLayoutIdLst>
    <p:sldLayoutId id="2147483686" r:id="rId1"/>
    <p:sldLayoutId id="2147483662" r:id="rId2"/>
    <p:sldLayoutId id="2147483687" r:id="rId3"/>
    <p:sldLayoutId id="2147483689" r:id="rId4"/>
    <p:sldLayoutId id="2147483681" r:id="rId5"/>
  </p:sldLayoutIdLst>
  <p:hf sldNum="0" hdr="0" dt="0"/>
  <p:txStyles>
    <p:titleStyle>
      <a:lvl1pPr algn="l" defTabSz="914400" rtl="0" eaLnBrk="1" latinLnBrk="0" hangingPunct="1">
        <a:spcBef>
          <a:spcPct val="0"/>
        </a:spcBef>
        <a:buNone/>
        <a:defRPr sz="3000" b="1"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1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hsconnect.github.io/gpconnect/accessrecord_rest.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normAutofit fontScale="92500"/>
          </a:bodyPr>
          <a:lstStyle/>
          <a:p>
            <a:r>
              <a:rPr lang="en-GB" dirty="0" smtClean="0"/>
              <a:t>GP Connect - Structured </a:t>
            </a:r>
            <a:r>
              <a:rPr lang="en-GB" dirty="0"/>
              <a:t>Access Record </a:t>
            </a:r>
            <a:endParaRPr lang="en-GB" dirty="0" smtClean="0"/>
          </a:p>
        </p:txBody>
      </p:sp>
      <p:sp>
        <p:nvSpPr>
          <p:cNvPr id="9" name="Text Placeholder 8"/>
          <p:cNvSpPr>
            <a:spLocks noGrp="1"/>
          </p:cNvSpPr>
          <p:nvPr>
            <p:ph type="body" sz="quarter" idx="13"/>
          </p:nvPr>
        </p:nvSpPr>
        <p:spPr/>
        <p:txBody>
          <a:bodyPr>
            <a:normAutofit/>
          </a:bodyPr>
          <a:lstStyle/>
          <a:p>
            <a:r>
              <a:rPr lang="en-GB" sz="2000" dirty="0" smtClean="0"/>
              <a:t>PCS Supplier WebEx, Tuesday 11</a:t>
            </a:r>
            <a:r>
              <a:rPr lang="en-GB" sz="2000" baseline="30000" dirty="0" smtClean="0"/>
              <a:t>th</a:t>
            </a:r>
            <a:r>
              <a:rPr lang="en-GB" sz="2000" dirty="0" smtClean="0"/>
              <a:t> April 2017</a:t>
            </a:r>
            <a:endParaRPr lang="en-GB" sz="2000" dirty="0"/>
          </a:p>
        </p:txBody>
      </p:sp>
    </p:spTree>
    <p:extLst>
      <p:ext uri="{BB962C8B-B14F-4D97-AF65-F5344CB8AC3E}">
        <p14:creationId xmlns:p14="http://schemas.microsoft.com/office/powerpoint/2010/main" val="3582026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normAutofit/>
          </a:bodyPr>
          <a:lstStyle/>
          <a:p>
            <a:r>
              <a:rPr lang="en-GB" dirty="0" smtClean="0"/>
              <a:t>GP Connect FHIR Profiles</a:t>
            </a:r>
            <a:endParaRPr lang="en-GB" dirty="0"/>
          </a:p>
        </p:txBody>
      </p:sp>
      <p:sp>
        <p:nvSpPr>
          <p:cNvPr id="9" name="Text Placeholder 8"/>
          <p:cNvSpPr>
            <a:spLocks noGrp="1"/>
          </p:cNvSpPr>
          <p:nvPr>
            <p:ph type="body" sz="quarter" idx="13"/>
          </p:nvPr>
        </p:nvSpPr>
        <p:spPr/>
        <p:txBody>
          <a:bodyPr/>
          <a:lstStyle/>
          <a:p>
            <a:r>
              <a:rPr lang="en-GB" dirty="0" smtClean="0"/>
              <a:t>Progress and Planning</a:t>
            </a:r>
            <a:endParaRPr lang="en-GB" dirty="0"/>
          </a:p>
        </p:txBody>
      </p:sp>
      <p:sp>
        <p:nvSpPr>
          <p:cNvPr id="2" name="Text Placeholder 1"/>
          <p:cNvSpPr>
            <a:spLocks noGrp="1"/>
          </p:cNvSpPr>
          <p:nvPr>
            <p:ph type="body" sz="quarter" idx="14"/>
          </p:nvPr>
        </p:nvSpPr>
        <p:spPr>
          <a:xfrm>
            <a:off x="4644008" y="4500000"/>
            <a:ext cx="3924008" cy="504000"/>
          </a:xfrm>
        </p:spPr>
        <p:txBody>
          <a:bodyPr>
            <a:normAutofit/>
          </a:bodyPr>
          <a:lstStyle/>
          <a:p>
            <a:r>
              <a:rPr lang="en-GB" dirty="0"/>
              <a:t>presented by </a:t>
            </a:r>
            <a:r>
              <a:rPr lang="en-GB" dirty="0" smtClean="0"/>
              <a:t>Pete Salisbury</a:t>
            </a:r>
            <a:endParaRPr lang="en-GB" dirty="0"/>
          </a:p>
          <a:p>
            <a:endParaRPr lang="en-GB" dirty="0"/>
          </a:p>
        </p:txBody>
      </p:sp>
    </p:spTree>
    <p:extLst>
      <p:ext uri="{BB962C8B-B14F-4D97-AF65-F5344CB8AC3E}">
        <p14:creationId xmlns:p14="http://schemas.microsoft.com/office/powerpoint/2010/main" val="173925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t>
            </a:r>
            <a:r>
              <a:rPr lang="en-GB" dirty="0" smtClean="0"/>
              <a:t>has been </a:t>
            </a:r>
            <a:r>
              <a:rPr lang="en-GB" dirty="0"/>
              <a:t>done so far</a:t>
            </a:r>
          </a:p>
        </p:txBody>
      </p:sp>
      <p:sp>
        <p:nvSpPr>
          <p:cNvPr id="3" name="Content Placeholder 2"/>
          <p:cNvSpPr>
            <a:spLocks noGrp="1"/>
          </p:cNvSpPr>
          <p:nvPr>
            <p:ph idx="1"/>
          </p:nvPr>
        </p:nvSpPr>
        <p:spPr>
          <a:xfrm>
            <a:off x="720000" y="1080000"/>
            <a:ext cx="7704000" cy="3507974"/>
          </a:xfrm>
        </p:spPr>
        <p:txBody>
          <a:bodyPr>
            <a:normAutofit fontScale="92500"/>
          </a:bodyPr>
          <a:lstStyle/>
          <a:p>
            <a:r>
              <a:rPr lang="en-GB" sz="2000" dirty="0" smtClean="0"/>
              <a:t>Worked with Data Standards, Clinicians and existing programmes (GP2GP, SCR, EPS, </a:t>
            </a:r>
            <a:r>
              <a:rPr lang="en-GB" sz="2000" dirty="0" err="1" smtClean="0"/>
              <a:t>etc</a:t>
            </a:r>
            <a:r>
              <a:rPr lang="en-GB" sz="2000" dirty="0" smtClean="0"/>
              <a:t>) to develop first draft of profiles</a:t>
            </a:r>
          </a:p>
          <a:p>
            <a:r>
              <a:rPr lang="en-GB" sz="2000" dirty="0" smtClean="0"/>
              <a:t>Also linked into Care Connect/Inter-open to co-ordinate and make sure we are consistent.</a:t>
            </a:r>
            <a:endParaRPr lang="en-GB" sz="2000" dirty="0"/>
          </a:p>
          <a:p>
            <a:r>
              <a:rPr lang="en-GB" sz="2000" dirty="0" smtClean="0"/>
              <a:t>First drafts published on data.developer.nhs.uk for the first 4 areas</a:t>
            </a:r>
          </a:p>
          <a:p>
            <a:pPr lvl="1"/>
            <a:r>
              <a:rPr lang="en-GB" sz="1600" dirty="0" smtClean="0"/>
              <a:t>Medications</a:t>
            </a:r>
          </a:p>
          <a:p>
            <a:pPr lvl="1"/>
            <a:r>
              <a:rPr lang="en-GB" sz="1600" dirty="0" smtClean="0"/>
              <a:t>Allergies</a:t>
            </a:r>
          </a:p>
          <a:p>
            <a:pPr lvl="1"/>
            <a:r>
              <a:rPr lang="en-GB" sz="1600" dirty="0" smtClean="0"/>
              <a:t>Immunisations </a:t>
            </a:r>
          </a:p>
          <a:p>
            <a:pPr lvl="1"/>
            <a:r>
              <a:rPr lang="en-GB" sz="1600" dirty="0" smtClean="0"/>
              <a:t>Conditions</a:t>
            </a:r>
          </a:p>
          <a:p>
            <a:r>
              <a:rPr lang="en-GB" sz="2000" dirty="0" smtClean="0"/>
              <a:t>Received Feedback on individual calls with each of the GP Systems Suppliers on the published profiles</a:t>
            </a:r>
            <a:endParaRPr lang="en-GB" sz="2000" dirty="0"/>
          </a:p>
        </p:txBody>
      </p:sp>
      <p:sp>
        <p:nvSpPr>
          <p:cNvPr id="4" name="Slide Number Placeholder 3"/>
          <p:cNvSpPr>
            <a:spLocks noGrp="1"/>
          </p:cNvSpPr>
          <p:nvPr>
            <p:ph type="sldNum" sz="quarter" idx="12"/>
          </p:nvPr>
        </p:nvSpPr>
        <p:spPr/>
        <p:txBody>
          <a:bodyPr/>
          <a:lstStyle/>
          <a:p>
            <a:fld id="{DC12C2CB-C475-442B-84C1-CBFDBCB34DB3}" type="slidenum">
              <a:rPr lang="en-GB" smtClean="0"/>
              <a:pPr/>
              <a:t>11</a:t>
            </a:fld>
            <a:endParaRPr lang="en-GB" dirty="0"/>
          </a:p>
        </p:txBody>
      </p:sp>
    </p:spTree>
    <p:extLst>
      <p:ext uri="{BB962C8B-B14F-4D97-AF65-F5344CB8AC3E}">
        <p14:creationId xmlns:p14="http://schemas.microsoft.com/office/powerpoint/2010/main" val="271370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we currently working on</a:t>
            </a:r>
            <a:endParaRPr lang="en-GB" dirty="0"/>
          </a:p>
        </p:txBody>
      </p:sp>
      <p:sp>
        <p:nvSpPr>
          <p:cNvPr id="3" name="Content Placeholder 2"/>
          <p:cNvSpPr>
            <a:spLocks noGrp="1"/>
          </p:cNvSpPr>
          <p:nvPr>
            <p:ph idx="1"/>
          </p:nvPr>
        </p:nvSpPr>
        <p:spPr/>
        <p:txBody>
          <a:bodyPr>
            <a:normAutofit/>
          </a:bodyPr>
          <a:lstStyle/>
          <a:p>
            <a:r>
              <a:rPr lang="en-GB" sz="2000" dirty="0" smtClean="0"/>
              <a:t>Collate the feedback from suppliers</a:t>
            </a:r>
            <a:endParaRPr lang="en-GB" sz="2000" dirty="0"/>
          </a:p>
          <a:p>
            <a:r>
              <a:rPr lang="en-GB" sz="2000" dirty="0" smtClean="0"/>
              <a:t>Also internal feedback from Data Standards, TAs, Clinicians</a:t>
            </a:r>
          </a:p>
          <a:p>
            <a:r>
              <a:rPr lang="en-GB" sz="2000" dirty="0"/>
              <a:t>Work with the terminology team to firm up </a:t>
            </a:r>
            <a:r>
              <a:rPr lang="en-GB" sz="2000" dirty="0" smtClean="0"/>
              <a:t>value-sets</a:t>
            </a:r>
            <a:endParaRPr lang="en-GB" sz="2000" dirty="0"/>
          </a:p>
          <a:p>
            <a:r>
              <a:rPr lang="en-GB" sz="2000" dirty="0" smtClean="0"/>
              <a:t>Compare to FHIR STU3 and assess impacts</a:t>
            </a:r>
          </a:p>
          <a:p>
            <a:r>
              <a:rPr lang="en-GB" sz="2000" dirty="0" smtClean="0"/>
              <a:t>Prepare some recommended changes and discussion points for Day Workshop on the 25 April</a:t>
            </a:r>
          </a:p>
          <a:p>
            <a:r>
              <a:rPr lang="en-GB" sz="2000" dirty="0" smtClean="0"/>
              <a:t>Agree changes with all stakeholders and publish new versions on data.developer.nhs.uk</a:t>
            </a:r>
          </a:p>
          <a:p>
            <a:r>
              <a:rPr lang="en-GB" sz="2000" dirty="0"/>
              <a:t>Complete review and finalise Clinical Assurance Approach aligning to the wider Solution Assurance </a:t>
            </a:r>
            <a:r>
              <a:rPr lang="en-GB" sz="2000" dirty="0" smtClean="0"/>
              <a:t>Approach</a:t>
            </a:r>
          </a:p>
        </p:txBody>
      </p:sp>
      <p:sp>
        <p:nvSpPr>
          <p:cNvPr id="4" name="Slide Number Placeholder 3"/>
          <p:cNvSpPr>
            <a:spLocks noGrp="1"/>
          </p:cNvSpPr>
          <p:nvPr>
            <p:ph type="sldNum" sz="quarter" idx="12"/>
          </p:nvPr>
        </p:nvSpPr>
        <p:spPr/>
        <p:txBody>
          <a:bodyPr/>
          <a:lstStyle/>
          <a:p>
            <a:fld id="{DC12C2CB-C475-442B-84C1-CBFDBCB34DB3}" type="slidenum">
              <a:rPr lang="en-GB" smtClean="0"/>
              <a:pPr/>
              <a:t>12</a:t>
            </a:fld>
            <a:endParaRPr lang="en-GB" dirty="0"/>
          </a:p>
        </p:txBody>
      </p:sp>
    </p:spTree>
    <p:extLst>
      <p:ext uri="{BB962C8B-B14F-4D97-AF65-F5344CB8AC3E}">
        <p14:creationId xmlns:p14="http://schemas.microsoft.com/office/powerpoint/2010/main" val="3839392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work is coming up</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Developing further FHIR Resources </a:t>
            </a:r>
          </a:p>
          <a:p>
            <a:pPr lvl="1"/>
            <a:r>
              <a:rPr lang="en-GB" dirty="0" smtClean="0"/>
              <a:t>Work done on Observation, Procedure already</a:t>
            </a:r>
          </a:p>
          <a:p>
            <a:pPr lvl="1"/>
            <a:r>
              <a:rPr lang="en-GB" dirty="0"/>
              <a:t>We’re working with NHSE to confirm the scope and next priority areas</a:t>
            </a:r>
            <a:endParaRPr lang="en-GB" dirty="0" smtClean="0"/>
          </a:p>
          <a:p>
            <a:r>
              <a:rPr lang="en-GB" dirty="0" smtClean="0"/>
              <a:t>Working collaboratively with suppliers on the Medication profiles</a:t>
            </a:r>
          </a:p>
          <a:p>
            <a:pPr lvl="1"/>
            <a:r>
              <a:rPr lang="en-GB" dirty="0" smtClean="0"/>
              <a:t>To support suppliers in populating the models</a:t>
            </a:r>
          </a:p>
          <a:p>
            <a:pPr lvl="1"/>
            <a:r>
              <a:rPr lang="en-GB" dirty="0" smtClean="0"/>
              <a:t>To solve any issues that arise through development</a:t>
            </a:r>
          </a:p>
          <a:p>
            <a:pPr lvl="1"/>
            <a:r>
              <a:rPr lang="en-GB" dirty="0" smtClean="0"/>
              <a:t>To support the clinical assurance process</a:t>
            </a:r>
          </a:p>
          <a:p>
            <a:r>
              <a:rPr lang="en-GB" dirty="0" smtClean="0"/>
              <a:t>Document how suppliers will populate the models starting with Medications</a:t>
            </a:r>
          </a:p>
          <a:p>
            <a:pPr lvl="1"/>
            <a:endParaRPr lang="en-GB" dirty="0"/>
          </a:p>
        </p:txBody>
      </p:sp>
      <p:sp>
        <p:nvSpPr>
          <p:cNvPr id="4" name="Slide Number Placeholder 3"/>
          <p:cNvSpPr>
            <a:spLocks noGrp="1"/>
          </p:cNvSpPr>
          <p:nvPr>
            <p:ph type="sldNum" sz="quarter" idx="12"/>
          </p:nvPr>
        </p:nvSpPr>
        <p:spPr/>
        <p:txBody>
          <a:bodyPr/>
          <a:lstStyle/>
          <a:p>
            <a:fld id="{DC12C2CB-C475-442B-84C1-CBFDBCB34DB3}" type="slidenum">
              <a:rPr lang="en-GB" smtClean="0"/>
              <a:pPr/>
              <a:t>13</a:t>
            </a:fld>
            <a:endParaRPr lang="en-GB" dirty="0"/>
          </a:p>
        </p:txBody>
      </p:sp>
    </p:spTree>
    <p:extLst>
      <p:ext uri="{BB962C8B-B14F-4D97-AF65-F5344CB8AC3E}">
        <p14:creationId xmlns:p14="http://schemas.microsoft.com/office/powerpoint/2010/main" val="2052260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normAutofit/>
          </a:bodyPr>
          <a:lstStyle/>
          <a:p>
            <a:r>
              <a:rPr lang="en-GB" dirty="0"/>
              <a:t>GP Connect FHIR Profiles</a:t>
            </a:r>
          </a:p>
        </p:txBody>
      </p:sp>
      <p:sp>
        <p:nvSpPr>
          <p:cNvPr id="9" name="Text Placeholder 8"/>
          <p:cNvSpPr>
            <a:spLocks noGrp="1"/>
          </p:cNvSpPr>
          <p:nvPr>
            <p:ph type="body" sz="quarter" idx="13"/>
          </p:nvPr>
        </p:nvSpPr>
        <p:spPr/>
        <p:txBody>
          <a:bodyPr/>
          <a:lstStyle/>
          <a:p>
            <a:r>
              <a:rPr lang="en-GB" dirty="0"/>
              <a:t>API Overview (S2/S3)</a:t>
            </a:r>
          </a:p>
        </p:txBody>
      </p:sp>
      <p:sp>
        <p:nvSpPr>
          <p:cNvPr id="6" name="Text Placeholder 8"/>
          <p:cNvSpPr>
            <a:spLocks noGrp="1"/>
          </p:cNvSpPr>
          <p:nvPr>
            <p:ph type="body" sz="quarter" idx="13"/>
          </p:nvPr>
        </p:nvSpPr>
        <p:spPr>
          <a:xfrm>
            <a:off x="2051720" y="4587974"/>
            <a:ext cx="6660312" cy="444553"/>
          </a:xfrm>
        </p:spPr>
        <p:txBody>
          <a:bodyPr/>
          <a:lstStyle/>
          <a:p>
            <a:pPr algn="r"/>
            <a:r>
              <a:rPr lang="en-GB" dirty="0"/>
              <a:t>Rich Pugmire</a:t>
            </a:r>
          </a:p>
        </p:txBody>
      </p:sp>
    </p:spTree>
    <p:extLst>
      <p:ext uri="{BB962C8B-B14F-4D97-AF65-F5344CB8AC3E}">
        <p14:creationId xmlns:p14="http://schemas.microsoft.com/office/powerpoint/2010/main" val="378396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tar: 5 Points 8"/>
          <p:cNvSpPr/>
          <p:nvPr/>
        </p:nvSpPr>
        <p:spPr>
          <a:xfrm>
            <a:off x="990413" y="1205745"/>
            <a:ext cx="768202" cy="768202"/>
          </a:xfrm>
          <a:prstGeom prst="star5">
            <a:avLst/>
          </a:prstGeom>
          <a:gradFill>
            <a:gsLst>
              <a:gs pos="0">
                <a:schemeClr val="accent5">
                  <a:shade val="51000"/>
                  <a:satMod val="130000"/>
                  <a:alpha val="8000"/>
                </a:schemeClr>
              </a:gs>
              <a:gs pos="80000">
                <a:schemeClr val="accent5">
                  <a:shade val="93000"/>
                  <a:satMod val="130000"/>
                </a:schemeClr>
              </a:gs>
              <a:gs pos="100000">
                <a:schemeClr val="accent5">
                  <a:shade val="94000"/>
                  <a:satMod val="135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10" name="Star: 5 Points 9"/>
          <p:cNvSpPr/>
          <p:nvPr/>
        </p:nvSpPr>
        <p:spPr>
          <a:xfrm>
            <a:off x="3079501" y="1205745"/>
            <a:ext cx="768202" cy="768202"/>
          </a:xfrm>
          <a:prstGeom prst="star5">
            <a:avLst/>
          </a:prstGeom>
          <a:gradFill>
            <a:gsLst>
              <a:gs pos="0">
                <a:schemeClr val="accent5">
                  <a:shade val="51000"/>
                  <a:satMod val="130000"/>
                  <a:alpha val="8000"/>
                </a:schemeClr>
              </a:gs>
              <a:gs pos="80000">
                <a:schemeClr val="accent5">
                  <a:shade val="93000"/>
                  <a:satMod val="130000"/>
                </a:schemeClr>
              </a:gs>
              <a:gs pos="100000">
                <a:schemeClr val="accent5">
                  <a:shade val="94000"/>
                  <a:satMod val="135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11" name="Star: 5 Points 10"/>
          <p:cNvSpPr/>
          <p:nvPr/>
        </p:nvSpPr>
        <p:spPr>
          <a:xfrm>
            <a:off x="5160007" y="1205745"/>
            <a:ext cx="768202" cy="768202"/>
          </a:xfrm>
          <a:prstGeom prst="star5">
            <a:avLst/>
          </a:prstGeom>
          <a:gradFill>
            <a:gsLst>
              <a:gs pos="0">
                <a:schemeClr val="accent5">
                  <a:shade val="51000"/>
                  <a:satMod val="130000"/>
                  <a:alpha val="8000"/>
                </a:schemeClr>
              </a:gs>
              <a:gs pos="80000">
                <a:schemeClr val="accent5">
                  <a:shade val="93000"/>
                  <a:satMod val="130000"/>
                </a:schemeClr>
              </a:gs>
              <a:gs pos="100000">
                <a:schemeClr val="accent5">
                  <a:shade val="94000"/>
                  <a:satMod val="135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12" name="Star: 5 Points 11"/>
          <p:cNvSpPr/>
          <p:nvPr/>
        </p:nvSpPr>
        <p:spPr>
          <a:xfrm>
            <a:off x="7260182" y="1205745"/>
            <a:ext cx="768202" cy="768202"/>
          </a:xfrm>
          <a:prstGeom prst="star5">
            <a:avLst/>
          </a:prstGeom>
          <a:gradFill>
            <a:gsLst>
              <a:gs pos="0">
                <a:schemeClr val="accent5">
                  <a:shade val="51000"/>
                  <a:satMod val="130000"/>
                  <a:alpha val="8000"/>
                </a:schemeClr>
              </a:gs>
              <a:gs pos="80000">
                <a:schemeClr val="accent5">
                  <a:shade val="93000"/>
                  <a:satMod val="130000"/>
                </a:schemeClr>
              </a:gs>
              <a:gs pos="100000">
                <a:schemeClr val="accent5">
                  <a:shade val="94000"/>
                  <a:satMod val="135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The Secret Formula…</a:t>
            </a:r>
          </a:p>
        </p:txBody>
      </p:sp>
      <p:sp>
        <p:nvSpPr>
          <p:cNvPr id="3" name="Content Placeholder 2"/>
          <p:cNvSpPr>
            <a:spLocks noGrp="1"/>
          </p:cNvSpPr>
          <p:nvPr>
            <p:ph idx="1"/>
          </p:nvPr>
        </p:nvSpPr>
        <p:spPr>
          <a:xfrm>
            <a:off x="395536" y="2139702"/>
            <a:ext cx="8496944" cy="2520280"/>
          </a:xfrm>
        </p:spPr>
        <p:txBody>
          <a:bodyPr>
            <a:normAutofit/>
          </a:bodyPr>
          <a:lstStyle/>
          <a:p>
            <a:pPr marL="0" indent="0">
              <a:buNone/>
            </a:pPr>
            <a:r>
              <a:rPr lang="en-GB" sz="1800" b="1" dirty="0"/>
              <a:t>(</a:t>
            </a:r>
            <a:r>
              <a:rPr lang="en-GB" sz="1800" dirty="0"/>
              <a:t>FHIR Structures  </a:t>
            </a:r>
            <a:r>
              <a:rPr lang="en-GB" sz="1800" b="1" dirty="0"/>
              <a:t>+</a:t>
            </a:r>
            <a:r>
              <a:rPr lang="en-GB" sz="1800" dirty="0"/>
              <a:t>  Unified </a:t>
            </a:r>
            <a:r>
              <a:rPr lang="en-GB" sz="1800" dirty="0" err="1"/>
              <a:t>ValueSets</a:t>
            </a:r>
            <a:r>
              <a:rPr lang="en-GB" sz="1800" b="1" dirty="0"/>
              <a:t>)</a:t>
            </a:r>
            <a:r>
              <a:rPr lang="en-GB" sz="1800" dirty="0"/>
              <a:t>  </a:t>
            </a:r>
            <a:r>
              <a:rPr lang="en-GB" sz="1800" b="1" dirty="0"/>
              <a:t>+</a:t>
            </a:r>
            <a:r>
              <a:rPr lang="en-GB" sz="1800" dirty="0"/>
              <a:t>  </a:t>
            </a:r>
            <a:r>
              <a:rPr lang="en-GB" sz="1800" b="1" dirty="0"/>
              <a:t>(</a:t>
            </a:r>
            <a:r>
              <a:rPr lang="en-GB" sz="1800" dirty="0"/>
              <a:t>API definitions  </a:t>
            </a:r>
            <a:r>
              <a:rPr lang="en-GB" sz="1800" b="1" dirty="0"/>
              <a:t>+</a:t>
            </a:r>
            <a:r>
              <a:rPr lang="en-GB" sz="1800" dirty="0"/>
              <a:t>  API usage guidance</a:t>
            </a:r>
            <a:r>
              <a:rPr lang="en-GB" sz="1800" b="1" dirty="0"/>
              <a:t>)</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	 = Semantic Interoperability Holy Grail</a:t>
            </a:r>
          </a:p>
          <a:p>
            <a:pPr marL="0" indent="0">
              <a:buNone/>
            </a:pPr>
            <a:endParaRPr lang="en-GB" sz="2000" dirty="0"/>
          </a:p>
          <a:p>
            <a:pPr marL="0" indent="0">
              <a:buNone/>
            </a:pPr>
            <a:endParaRPr lang="en-GB" sz="2000" dirty="0"/>
          </a:p>
        </p:txBody>
      </p:sp>
      <p:sp>
        <p:nvSpPr>
          <p:cNvPr id="4" name="Slide Number Placeholder 3"/>
          <p:cNvSpPr>
            <a:spLocks noGrp="1"/>
          </p:cNvSpPr>
          <p:nvPr>
            <p:ph type="sldNum" sz="quarter" idx="12"/>
          </p:nvPr>
        </p:nvSpPr>
        <p:spPr/>
        <p:txBody>
          <a:bodyPr/>
          <a:lstStyle/>
          <a:p>
            <a:fld id="{DC12C2CB-C475-442B-84C1-CBFDBCB34DB3}" type="slidenum">
              <a:rPr lang="en-GB" smtClean="0"/>
              <a:pPr/>
              <a:t>15</a:t>
            </a:fld>
            <a:endParaRPr lang="en-GB" dirty="0"/>
          </a:p>
        </p:txBody>
      </p:sp>
      <p:sp>
        <p:nvSpPr>
          <p:cNvPr id="5" name="TextBox 4"/>
          <p:cNvSpPr txBox="1"/>
          <p:nvPr/>
        </p:nvSpPr>
        <p:spPr>
          <a:xfrm>
            <a:off x="546422" y="2551332"/>
            <a:ext cx="1656184" cy="738664"/>
          </a:xfrm>
          <a:prstGeom prst="rect">
            <a:avLst/>
          </a:prstGeom>
          <a:noFill/>
        </p:spPr>
        <p:txBody>
          <a:bodyPr wrap="square" rtlCol="0">
            <a:spAutoFit/>
          </a:bodyPr>
          <a:lstStyle/>
          <a:p>
            <a:pPr algn="ctr"/>
            <a:r>
              <a:rPr lang="en-GB" sz="1400" dirty="0"/>
              <a:t>Where to put fields &amp; data</a:t>
            </a:r>
            <a:br>
              <a:rPr lang="en-GB" sz="1400" dirty="0"/>
            </a:br>
            <a:r>
              <a:rPr lang="en-GB" sz="1400" dirty="0"/>
              <a:t>(Syntax)</a:t>
            </a:r>
          </a:p>
        </p:txBody>
      </p:sp>
      <p:sp>
        <p:nvSpPr>
          <p:cNvPr id="6" name="TextBox 5"/>
          <p:cNvSpPr txBox="1"/>
          <p:nvPr/>
        </p:nvSpPr>
        <p:spPr>
          <a:xfrm>
            <a:off x="2491494" y="2551332"/>
            <a:ext cx="1944216" cy="523220"/>
          </a:xfrm>
          <a:prstGeom prst="rect">
            <a:avLst/>
          </a:prstGeom>
          <a:noFill/>
        </p:spPr>
        <p:txBody>
          <a:bodyPr wrap="square" rtlCol="0">
            <a:spAutoFit/>
          </a:bodyPr>
          <a:lstStyle/>
          <a:p>
            <a:pPr algn="ctr"/>
            <a:r>
              <a:rPr lang="en-GB" sz="1400" dirty="0"/>
              <a:t>What data? Coding?</a:t>
            </a:r>
            <a:br>
              <a:rPr lang="en-GB" sz="1400" dirty="0"/>
            </a:br>
            <a:r>
              <a:rPr lang="en-GB" sz="1400" dirty="0"/>
              <a:t>(Apple is an Apple)</a:t>
            </a:r>
          </a:p>
        </p:txBody>
      </p:sp>
      <p:sp>
        <p:nvSpPr>
          <p:cNvPr id="7" name="TextBox 6"/>
          <p:cNvSpPr txBox="1"/>
          <p:nvPr/>
        </p:nvSpPr>
        <p:spPr>
          <a:xfrm>
            <a:off x="4572000" y="2551332"/>
            <a:ext cx="1944216" cy="738664"/>
          </a:xfrm>
          <a:prstGeom prst="rect">
            <a:avLst/>
          </a:prstGeom>
          <a:noFill/>
        </p:spPr>
        <p:txBody>
          <a:bodyPr wrap="square" rtlCol="0">
            <a:spAutoFit/>
          </a:bodyPr>
          <a:lstStyle/>
          <a:p>
            <a:pPr algn="ctr"/>
            <a:r>
              <a:rPr lang="en-GB" sz="1400" dirty="0"/>
              <a:t>How do you get at it?</a:t>
            </a:r>
            <a:br>
              <a:rPr lang="en-GB" sz="1400" dirty="0"/>
            </a:br>
            <a:r>
              <a:rPr lang="en-GB" sz="1400" dirty="0"/>
              <a:t>(search, list, sort, authorise, control)</a:t>
            </a:r>
          </a:p>
        </p:txBody>
      </p:sp>
      <p:sp>
        <p:nvSpPr>
          <p:cNvPr id="8" name="TextBox 7"/>
          <p:cNvSpPr txBox="1"/>
          <p:nvPr/>
        </p:nvSpPr>
        <p:spPr>
          <a:xfrm>
            <a:off x="6611937" y="2551332"/>
            <a:ext cx="2064692" cy="738664"/>
          </a:xfrm>
          <a:prstGeom prst="rect">
            <a:avLst/>
          </a:prstGeom>
          <a:noFill/>
        </p:spPr>
        <p:txBody>
          <a:bodyPr wrap="square" rtlCol="0">
            <a:spAutoFit/>
          </a:bodyPr>
          <a:lstStyle/>
          <a:p>
            <a:pPr algn="ctr"/>
            <a:r>
              <a:rPr lang="en-GB" sz="1400" dirty="0"/>
              <a:t>Anything else to know?</a:t>
            </a:r>
            <a:br>
              <a:rPr lang="en-GB" sz="1400" dirty="0"/>
            </a:br>
            <a:r>
              <a:rPr lang="en-GB" sz="1400" dirty="0"/>
              <a:t>(Caveats, restrictions, filters, </a:t>
            </a:r>
            <a:r>
              <a:rPr lang="en-GB" sz="1400" dirty="0" err="1"/>
              <a:t>gotchas</a:t>
            </a:r>
            <a:r>
              <a:rPr lang="en-GB" sz="1400" dirty="0"/>
              <a:t>)</a:t>
            </a:r>
          </a:p>
        </p:txBody>
      </p:sp>
      <p:sp>
        <p:nvSpPr>
          <p:cNvPr id="14" name="Rectangle 13"/>
          <p:cNvSpPr/>
          <p:nvPr/>
        </p:nvSpPr>
        <p:spPr>
          <a:xfrm>
            <a:off x="0" y="961576"/>
            <a:ext cx="4644008" cy="247427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444208" y="961576"/>
            <a:ext cx="2687999" cy="247427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555" y="3435845"/>
            <a:ext cx="9135761" cy="175598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644008" y="962285"/>
            <a:ext cx="1800200" cy="18607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314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5" grpId="0"/>
      <p:bldP spid="6" grpId="0"/>
      <p:bldP spid="7" grpId="0"/>
      <p:bldP spid="8" grpId="0"/>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API Stages – The Maturity Model</a:t>
            </a:r>
          </a:p>
        </p:txBody>
      </p:sp>
      <p:sp>
        <p:nvSpPr>
          <p:cNvPr id="3" name="Content Placeholder 2"/>
          <p:cNvSpPr>
            <a:spLocks noGrp="1"/>
          </p:cNvSpPr>
          <p:nvPr>
            <p:ph idx="1"/>
          </p:nvPr>
        </p:nvSpPr>
        <p:spPr>
          <a:xfrm>
            <a:off x="5364088" y="1080000"/>
            <a:ext cx="3528392" cy="3507974"/>
          </a:xfrm>
        </p:spPr>
        <p:txBody>
          <a:bodyPr>
            <a:normAutofit/>
          </a:bodyPr>
          <a:lstStyle/>
          <a:p>
            <a:pPr marL="0" indent="0">
              <a:buNone/>
            </a:pPr>
            <a:r>
              <a:rPr lang="en-GB" sz="2000" u="sng" dirty="0"/>
              <a:t>Stage 2</a:t>
            </a:r>
          </a:p>
          <a:p>
            <a:pPr marL="0" indent="0">
              <a:buNone/>
            </a:pPr>
            <a:endParaRPr lang="en-GB" sz="1900" dirty="0"/>
          </a:p>
          <a:p>
            <a:pPr marL="0" indent="0">
              <a:buNone/>
            </a:pPr>
            <a:r>
              <a:rPr lang="en-GB" sz="1900" b="1" dirty="0"/>
              <a:t>Get Care Record with bundled structured resources.</a:t>
            </a:r>
          </a:p>
          <a:p>
            <a:pPr marL="0" indent="0">
              <a:buNone/>
            </a:pPr>
            <a:endParaRPr lang="en-GB" sz="2000" dirty="0"/>
          </a:p>
          <a:p>
            <a:pPr marL="0" indent="0">
              <a:buNone/>
            </a:pPr>
            <a:r>
              <a:rPr lang="en-GB" sz="2000" u="sng" dirty="0"/>
              <a:t>Stage 3</a:t>
            </a:r>
          </a:p>
          <a:p>
            <a:endParaRPr lang="en-GB" sz="2000" dirty="0"/>
          </a:p>
          <a:p>
            <a:pPr marL="0" indent="0">
              <a:buNone/>
            </a:pPr>
            <a:r>
              <a:rPr lang="en-GB" sz="1900" b="1" dirty="0"/>
              <a:t>Unbundled direct read-only access to specific resources.</a:t>
            </a:r>
          </a:p>
          <a:p>
            <a:endParaRPr lang="en-GB" sz="2000" dirty="0"/>
          </a:p>
        </p:txBody>
      </p:sp>
      <p:sp>
        <p:nvSpPr>
          <p:cNvPr id="4" name="Slide Number Placeholder 3"/>
          <p:cNvSpPr>
            <a:spLocks noGrp="1"/>
          </p:cNvSpPr>
          <p:nvPr>
            <p:ph type="sldNum" sz="quarter" idx="12"/>
          </p:nvPr>
        </p:nvSpPr>
        <p:spPr/>
        <p:txBody>
          <a:bodyPr/>
          <a:lstStyle/>
          <a:p>
            <a:fld id="{DC12C2CB-C475-442B-84C1-CBFDBCB34DB3}" type="slidenum">
              <a:rPr lang="en-GB" smtClean="0"/>
              <a:pPr/>
              <a:t>16</a:t>
            </a:fld>
            <a:endParaRPr lang="en-GB" dirty="0"/>
          </a:p>
        </p:txBody>
      </p:sp>
      <p:pic>
        <p:nvPicPr>
          <p:cNvPr id="6" name="Picture 5"/>
          <p:cNvPicPr>
            <a:picLocks noChangeAspect="1"/>
          </p:cNvPicPr>
          <p:nvPr/>
        </p:nvPicPr>
        <p:blipFill>
          <a:blip r:embed="rId3"/>
          <a:stretch>
            <a:fillRect/>
          </a:stretch>
        </p:blipFill>
        <p:spPr>
          <a:xfrm>
            <a:off x="179512" y="1184918"/>
            <a:ext cx="4883348" cy="3547072"/>
          </a:xfrm>
          <a:prstGeom prst="rect">
            <a:avLst/>
          </a:prstGeom>
          <a:ln>
            <a:noFill/>
          </a:ln>
          <a:effectLst>
            <a:outerShdw blurRad="190500" algn="tl" rotWithShape="0">
              <a:srgbClr val="000000">
                <a:alpha val="70000"/>
              </a:srgbClr>
            </a:outerShdw>
          </a:effectLst>
        </p:spPr>
      </p:pic>
      <p:cxnSp>
        <p:nvCxnSpPr>
          <p:cNvPr id="8" name="Straight Arrow Connector 7"/>
          <p:cNvCxnSpPr/>
          <p:nvPr/>
        </p:nvCxnSpPr>
        <p:spPr>
          <a:xfrm flipV="1">
            <a:off x="2483768" y="2139703"/>
            <a:ext cx="2736304" cy="648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99792" y="3795886"/>
            <a:ext cx="252028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79512" y="1184918"/>
            <a:ext cx="4883348" cy="124281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348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API Stage 2 – The Maturity Model</a:t>
            </a:r>
          </a:p>
        </p:txBody>
      </p:sp>
      <p:sp>
        <p:nvSpPr>
          <p:cNvPr id="4" name="Slide Number Placeholder 3"/>
          <p:cNvSpPr>
            <a:spLocks noGrp="1"/>
          </p:cNvSpPr>
          <p:nvPr>
            <p:ph type="sldNum" sz="quarter" idx="12"/>
          </p:nvPr>
        </p:nvSpPr>
        <p:spPr/>
        <p:txBody>
          <a:bodyPr/>
          <a:lstStyle/>
          <a:p>
            <a:fld id="{DC12C2CB-C475-442B-84C1-CBFDBCB34DB3}" type="slidenum">
              <a:rPr lang="en-GB" smtClean="0"/>
              <a:pPr/>
              <a:t>17</a:t>
            </a:fld>
            <a:endParaRPr lang="en-GB" dirty="0"/>
          </a:p>
        </p:txBody>
      </p:sp>
      <p:pic>
        <p:nvPicPr>
          <p:cNvPr id="1026" name="Picture 2" descr="https://data.developer.nhs.uk/fhir/candidaterelease-240117-getrecordstructured/Chapter.5.Constrained%20FHIR%20Models/GetRecordv2.2.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7504" y="1275606"/>
            <a:ext cx="9179758" cy="37736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15520" y="987574"/>
            <a:ext cx="8640960" cy="771670"/>
          </a:xfrm>
        </p:spPr>
        <p:txBody>
          <a:bodyPr>
            <a:normAutofit/>
          </a:bodyPr>
          <a:lstStyle/>
          <a:p>
            <a:pPr marL="0" indent="0">
              <a:buNone/>
            </a:pPr>
            <a:r>
              <a:rPr lang="en-GB" sz="1200" u="sng" dirty="0"/>
              <a:t>Stage 2</a:t>
            </a:r>
            <a:r>
              <a:rPr lang="en-GB" sz="1200" dirty="0"/>
              <a:t> - </a:t>
            </a:r>
            <a:r>
              <a:rPr lang="en-GB" sz="1200" b="1" dirty="0"/>
              <a:t>Get Care Record with bundled structured resources.</a:t>
            </a:r>
          </a:p>
          <a:p>
            <a:pPr marL="0" indent="0">
              <a:buNone/>
            </a:pPr>
            <a:endParaRPr lang="en-GB" sz="1200" b="1" dirty="0"/>
          </a:p>
          <a:p>
            <a:pPr marL="0" indent="0">
              <a:buNone/>
            </a:pPr>
            <a:endParaRPr lang="en-GB" sz="1200" b="1" dirty="0"/>
          </a:p>
          <a:p>
            <a:pPr marL="0" indent="0">
              <a:buNone/>
            </a:pPr>
            <a:endParaRPr lang="en-GB" sz="1200" b="1" dirty="0"/>
          </a:p>
          <a:p>
            <a:pPr marL="0" indent="0">
              <a:buNone/>
            </a:pPr>
            <a:endParaRPr lang="en-GB" sz="1200" b="1" dirty="0"/>
          </a:p>
          <a:p>
            <a:pPr marL="0" indent="0">
              <a:buNone/>
            </a:pPr>
            <a:endParaRPr lang="en-GB" sz="1200" b="1" dirty="0"/>
          </a:p>
          <a:p>
            <a:pPr marL="0" indent="0">
              <a:buNone/>
            </a:pPr>
            <a:endParaRPr lang="en-GB" sz="1200" b="1" dirty="0"/>
          </a:p>
          <a:p>
            <a:pPr marL="0" indent="0">
              <a:buNone/>
            </a:pPr>
            <a:endParaRPr lang="en-GB" sz="1200" dirty="0"/>
          </a:p>
          <a:p>
            <a:pPr marL="0" indent="0">
              <a:buNone/>
            </a:pPr>
            <a:endParaRPr lang="en-GB" sz="1200" dirty="0"/>
          </a:p>
          <a:p>
            <a:pPr marL="0" indent="0">
              <a:buNone/>
            </a:pPr>
            <a:endParaRPr lang="en-GB" sz="1200" dirty="0"/>
          </a:p>
          <a:p>
            <a:pPr marL="0" indent="0">
              <a:buNone/>
            </a:pPr>
            <a:endParaRPr lang="en-GB" sz="1200" dirty="0"/>
          </a:p>
          <a:p>
            <a:endParaRPr lang="en-GB" sz="1200" dirty="0"/>
          </a:p>
        </p:txBody>
      </p:sp>
      <p:pic>
        <p:nvPicPr>
          <p:cNvPr id="11" name="Picture 2" descr="https://data.developer.nhs.uk/fhir/candidaterelease-240117-getrecordstructured/Chapter.5.Constrained%20FHIR%20Models/GetRecordv2.2.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39545" t="33645" r="9680" b="1563"/>
          <a:stretch/>
        </p:blipFill>
        <p:spPr bwMode="auto">
          <a:xfrm>
            <a:off x="323528" y="347496"/>
            <a:ext cx="7945587" cy="4673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Rectangle: Rounded Corners 6"/>
          <p:cNvSpPr/>
          <p:nvPr/>
        </p:nvSpPr>
        <p:spPr>
          <a:xfrm>
            <a:off x="2339752" y="4077194"/>
            <a:ext cx="4392488" cy="50405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041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API Stage 3 – The Maturity Model</a:t>
            </a:r>
          </a:p>
        </p:txBody>
      </p:sp>
      <p:sp>
        <p:nvSpPr>
          <p:cNvPr id="3" name="Content Placeholder 2"/>
          <p:cNvSpPr>
            <a:spLocks noGrp="1"/>
          </p:cNvSpPr>
          <p:nvPr>
            <p:ph idx="1"/>
          </p:nvPr>
        </p:nvSpPr>
        <p:spPr>
          <a:xfrm>
            <a:off x="251520" y="1080000"/>
            <a:ext cx="8640960" cy="3507974"/>
          </a:xfrm>
        </p:spPr>
        <p:txBody>
          <a:bodyPr>
            <a:normAutofit/>
          </a:bodyPr>
          <a:lstStyle/>
          <a:p>
            <a:pPr marL="0" indent="0">
              <a:buNone/>
            </a:pPr>
            <a:r>
              <a:rPr lang="en-GB" sz="1200" u="sng" dirty="0"/>
              <a:t>Stage 3</a:t>
            </a:r>
          </a:p>
          <a:p>
            <a:endParaRPr lang="en-GB" sz="1200" dirty="0"/>
          </a:p>
          <a:p>
            <a:r>
              <a:rPr lang="en-GB" sz="1200" b="1" dirty="0"/>
              <a:t>Unbundled direct read-only access to specific resources:</a:t>
            </a:r>
          </a:p>
          <a:p>
            <a:endParaRPr lang="en-GB" sz="1200" b="1" dirty="0"/>
          </a:p>
          <a:p>
            <a:pPr marL="0" indent="0">
              <a:buNone/>
            </a:pPr>
            <a:endParaRPr lang="en-GB" sz="1200" b="1" dirty="0"/>
          </a:p>
        </p:txBody>
      </p:sp>
      <p:sp>
        <p:nvSpPr>
          <p:cNvPr id="4" name="Slide Number Placeholder 3"/>
          <p:cNvSpPr>
            <a:spLocks noGrp="1"/>
          </p:cNvSpPr>
          <p:nvPr>
            <p:ph type="sldNum" sz="quarter" idx="12"/>
          </p:nvPr>
        </p:nvSpPr>
        <p:spPr/>
        <p:txBody>
          <a:bodyPr/>
          <a:lstStyle/>
          <a:p>
            <a:fld id="{DC12C2CB-C475-442B-84C1-CBFDBCB34DB3}" type="slidenum">
              <a:rPr lang="en-GB" smtClean="0"/>
              <a:pPr/>
              <a:t>18</a:t>
            </a:fld>
            <a:endParaRPr lang="en-GB" dirty="0"/>
          </a:p>
        </p:txBody>
      </p:sp>
      <p:sp>
        <p:nvSpPr>
          <p:cNvPr id="6" name="Rectangle 1"/>
          <p:cNvSpPr>
            <a:spLocks noChangeArrowheads="1"/>
          </p:cNvSpPr>
          <p:nvPr/>
        </p:nvSpPr>
        <p:spPr bwMode="auto">
          <a:xfrm>
            <a:off x="341532" y="1851670"/>
            <a:ext cx="8460936" cy="378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A61717"/>
                </a:solidFill>
                <a:effectLst/>
                <a:latin typeface="Courier New" panose="02070309020205020404" pitchFamily="49" charset="0"/>
                <a:cs typeface="Courier New" panose="02070309020205020404" pitchFamily="49" charset="0"/>
              </a:rPr>
              <a:t>GET </a:t>
            </a:r>
            <a:r>
              <a:rPr kumimoji="0" lang="en-US" altLang="en-US" sz="900" b="0" i="0" u="none" strike="noStrike" cap="none" normalizeH="0" baseline="0" dirty="0">
                <a:ln>
                  <a:noFill/>
                </a:ln>
                <a:solidFill>
                  <a:srgbClr val="A61717"/>
                </a:solidFill>
                <a:effectLst/>
                <a:latin typeface="Courier New" panose="02070309020205020404" pitchFamily="49" charset="0"/>
                <a:cs typeface="Courier New" panose="02070309020205020404" pitchFamily="49" charset="0"/>
              </a:rPr>
              <a:t>https://[proxy_server]/https://[provider_server]/[fhir_base]/</a:t>
            </a:r>
            <a:r>
              <a:rPr kumimoji="0" lang="en-US" altLang="en-US" sz="900" b="1" i="0" u="none" strike="noStrike" cap="none" normalizeH="0" baseline="0" dirty="0">
                <a:ln>
                  <a:noFill/>
                </a:ln>
                <a:solidFill>
                  <a:srgbClr val="A61717"/>
                </a:solidFill>
                <a:effectLst/>
                <a:latin typeface="Courier New" panose="02070309020205020404" pitchFamily="49" charset="0"/>
                <a:cs typeface="Courier New" panose="02070309020205020404" pitchFamily="49" charset="0"/>
              </a:rPr>
              <a:t>MedicationStatement</a:t>
            </a:r>
            <a:r>
              <a:rPr kumimoji="0" lang="en-US" altLang="en-US" sz="900" b="0" i="0" u="none" strike="noStrike" cap="none" normalizeH="0" baseline="0" dirty="0">
                <a:ln>
                  <a:noFill/>
                </a:ln>
                <a:solidFill>
                  <a:srgbClr val="A61717"/>
                </a:solidFill>
                <a:effectLst/>
                <a:latin typeface="Courier New" panose="02070309020205020404" pitchFamily="49" charset="0"/>
                <a:cs typeface="Courier New" panose="02070309020205020404" pitchFamily="49" charset="0"/>
              </a:rPr>
              <a:t>?patient=[id]{&amp;other search parameters}</a:t>
            </a:r>
            <a:r>
              <a:rPr kumimoji="0" lang="en-US" altLang="en-US"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9339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Stage 2 API - Medications</a:t>
            </a:r>
          </a:p>
        </p:txBody>
      </p:sp>
      <p:sp>
        <p:nvSpPr>
          <p:cNvPr id="3" name="Content Placeholder 2"/>
          <p:cNvSpPr>
            <a:spLocks noGrp="1"/>
          </p:cNvSpPr>
          <p:nvPr>
            <p:ph idx="1"/>
          </p:nvPr>
        </p:nvSpPr>
        <p:spPr>
          <a:xfrm>
            <a:off x="720000" y="1080000"/>
            <a:ext cx="7704000" cy="3507974"/>
          </a:xfrm>
        </p:spPr>
        <p:txBody>
          <a:bodyPr>
            <a:normAutofit/>
          </a:bodyPr>
          <a:lstStyle/>
          <a:p>
            <a:r>
              <a:rPr lang="en-GB" sz="2000" dirty="0"/>
              <a:t>Same as stage 1, ideally a non-breaking increment to $</a:t>
            </a:r>
            <a:r>
              <a:rPr lang="en-GB" sz="2000" dirty="0" err="1"/>
              <a:t>getcarerecord</a:t>
            </a:r>
            <a:r>
              <a:rPr lang="en-GB" sz="2000" dirty="0"/>
              <a:t> operation to include structured resources that go along with the data of the section.</a:t>
            </a:r>
          </a:p>
          <a:p>
            <a:r>
              <a:rPr lang="en-GB" sz="2000" dirty="0"/>
              <a:t>For medications this is relevant to:</a:t>
            </a:r>
          </a:p>
          <a:p>
            <a:pPr lvl="1"/>
            <a:r>
              <a:rPr lang="en-GB" sz="1700" dirty="0"/>
              <a:t>‘MED’ – Medications section</a:t>
            </a:r>
          </a:p>
          <a:p>
            <a:pPr lvl="1"/>
            <a:r>
              <a:rPr lang="en-GB" sz="1700" dirty="0"/>
              <a:t>‘SUM’ – Summary section?</a:t>
            </a:r>
          </a:p>
          <a:p>
            <a:endParaRPr lang="en-GB" sz="2000" dirty="0"/>
          </a:p>
          <a:p>
            <a:r>
              <a:rPr lang="en-GB" sz="2000" dirty="0"/>
              <a:t>We’d also like to take this opportunity to include new Patient, Organisation, Practitioner and Location resources from </a:t>
            </a:r>
            <a:r>
              <a:rPr lang="en-GB" sz="2000" i="1" dirty="0" err="1"/>
              <a:t>CareConnect</a:t>
            </a:r>
            <a:r>
              <a:rPr lang="en-GB" sz="2000" dirty="0"/>
              <a:t> which have addressed some compatibility issues.</a:t>
            </a:r>
          </a:p>
        </p:txBody>
      </p:sp>
      <p:sp>
        <p:nvSpPr>
          <p:cNvPr id="4" name="Slide Number Placeholder 3"/>
          <p:cNvSpPr>
            <a:spLocks noGrp="1"/>
          </p:cNvSpPr>
          <p:nvPr>
            <p:ph type="sldNum" sz="quarter" idx="12"/>
          </p:nvPr>
        </p:nvSpPr>
        <p:spPr/>
        <p:txBody>
          <a:bodyPr/>
          <a:lstStyle/>
          <a:p>
            <a:fld id="{DC12C2CB-C475-442B-84C1-CBFDBCB34DB3}" type="slidenum">
              <a:rPr lang="en-GB" smtClean="0"/>
              <a:pPr/>
              <a:t>19</a:t>
            </a:fld>
            <a:endParaRPr lang="en-GB" dirty="0"/>
          </a:p>
        </p:txBody>
      </p:sp>
    </p:spTree>
    <p:extLst>
      <p:ext uri="{BB962C8B-B14F-4D97-AF65-F5344CB8AC3E}">
        <p14:creationId xmlns:p14="http://schemas.microsoft.com/office/powerpoint/2010/main" val="39531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WebEx Agenda</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02241960"/>
              </p:ext>
            </p:extLst>
          </p:nvPr>
        </p:nvGraphicFramePr>
        <p:xfrm>
          <a:off x="755576" y="1275606"/>
          <a:ext cx="7344816" cy="3165640"/>
        </p:xfrm>
        <a:graphic>
          <a:graphicData uri="http://schemas.openxmlformats.org/drawingml/2006/table">
            <a:tbl>
              <a:tblPr/>
              <a:tblGrid>
                <a:gridCol w="4824536"/>
                <a:gridCol w="2520280"/>
              </a:tblGrid>
              <a:tr h="245827">
                <a:tc>
                  <a:txBody>
                    <a:bodyPr/>
                    <a:lstStyle/>
                    <a:p>
                      <a:pPr marL="0" marR="0" fontAlgn="t">
                        <a:spcBef>
                          <a:spcPts val="0"/>
                        </a:spcBef>
                        <a:spcAft>
                          <a:spcPts val="0"/>
                        </a:spcAft>
                      </a:pPr>
                      <a:r>
                        <a:rPr lang="en-GB" sz="1600" b="1" dirty="0">
                          <a:effectLst/>
                          <a:latin typeface="Arial"/>
                        </a:rPr>
                        <a:t>Item</a:t>
                      </a:r>
                      <a:endParaRPr lang="en-GB" sz="1600" dirty="0">
                        <a:effectLst/>
                        <a:latin typeface="Arial"/>
                      </a:endParaRP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1600" b="1" dirty="0">
                          <a:effectLst/>
                          <a:latin typeface="Arial"/>
                        </a:rPr>
                        <a:t>Presenter</a:t>
                      </a:r>
                      <a:endParaRPr lang="en-GB" sz="1600" dirty="0">
                        <a:effectLst/>
                        <a:latin typeface="Arial"/>
                      </a:endParaRP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245827">
                <a:tc>
                  <a:txBody>
                    <a:bodyPr/>
                    <a:lstStyle/>
                    <a:p>
                      <a:pPr marL="0" marR="0" fontAlgn="t">
                        <a:spcBef>
                          <a:spcPts val="0"/>
                        </a:spcBef>
                        <a:spcAft>
                          <a:spcPts val="0"/>
                        </a:spcAft>
                      </a:pPr>
                      <a:r>
                        <a:rPr lang="en-GB" sz="1200" dirty="0" smtClean="0">
                          <a:effectLst/>
                          <a:latin typeface="+mn-lt"/>
                        </a:rPr>
                        <a:t>Welcome</a:t>
                      </a:r>
                      <a:endParaRPr lang="en-GB" sz="1200" dirty="0">
                        <a:effectLst/>
                        <a:latin typeface="+mn-lt"/>
                      </a:endParaRP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1200">
                          <a:effectLst/>
                          <a:latin typeface="+mn-lt"/>
                        </a:rPr>
                        <a:t>Hazel Chappell</a:t>
                      </a: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280516">
                <a:tc>
                  <a:txBody>
                    <a:bodyPr/>
                    <a:lstStyle/>
                    <a:p>
                      <a:pPr marL="0" marR="0" fontAlgn="t">
                        <a:spcBef>
                          <a:spcPts val="0"/>
                        </a:spcBef>
                        <a:spcAft>
                          <a:spcPts val="0"/>
                        </a:spcAft>
                      </a:pPr>
                      <a:r>
                        <a:rPr lang="en-GB" sz="1200" dirty="0" smtClean="0">
                          <a:effectLst/>
                          <a:latin typeface="+mn-lt"/>
                        </a:rPr>
                        <a:t>Introductions,</a:t>
                      </a:r>
                      <a:r>
                        <a:rPr lang="en-GB" sz="1200" baseline="0" dirty="0" smtClean="0">
                          <a:effectLst/>
                          <a:latin typeface="+mn-lt"/>
                        </a:rPr>
                        <a:t> purpose and</a:t>
                      </a:r>
                      <a:r>
                        <a:rPr lang="en-GB" sz="1200" dirty="0" smtClean="0">
                          <a:effectLst/>
                          <a:latin typeface="+mn-lt"/>
                        </a:rPr>
                        <a:t> agenda</a:t>
                      </a:r>
                      <a:endParaRPr lang="en-GB" sz="1200" dirty="0">
                        <a:effectLst/>
                        <a:latin typeface="+mn-lt"/>
                      </a:endParaRP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1200">
                          <a:effectLst/>
                          <a:latin typeface="+mn-lt"/>
                        </a:rPr>
                        <a:t>Richard Challinor</a:t>
                      </a: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13675">
                <a:tc>
                  <a:txBody>
                    <a:bodyPr/>
                    <a:lstStyle/>
                    <a:p>
                      <a:pPr marL="0" marR="0" fontAlgn="t">
                        <a:spcBef>
                          <a:spcPts val="0"/>
                        </a:spcBef>
                        <a:spcAft>
                          <a:spcPts val="0"/>
                        </a:spcAft>
                      </a:pPr>
                      <a:r>
                        <a:rPr lang="en-GB" sz="1200" dirty="0" smtClean="0">
                          <a:effectLst/>
                          <a:latin typeface="+mn-lt"/>
                        </a:rPr>
                        <a:t>Outline our use case development approach and priority use case</a:t>
                      </a:r>
                      <a:endParaRPr lang="en-GB" sz="1200" dirty="0">
                        <a:effectLst/>
                        <a:latin typeface="+mn-lt"/>
                      </a:endParaRP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1200" dirty="0">
                          <a:effectLst/>
                          <a:latin typeface="+mn-lt"/>
                        </a:rPr>
                        <a:t>Nazia </a:t>
                      </a:r>
                      <a:r>
                        <a:rPr lang="en-GB" sz="1200" dirty="0" smtClean="0">
                          <a:effectLst/>
                          <a:latin typeface="+mn-lt"/>
                        </a:rPr>
                        <a:t>Kotia</a:t>
                      </a:r>
                      <a:endParaRPr lang="en-GB" sz="1200" dirty="0">
                        <a:effectLst/>
                        <a:latin typeface="+mn-lt"/>
                      </a:endParaRP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274826">
                <a:tc>
                  <a:txBody>
                    <a:bodyPr/>
                    <a:lstStyle/>
                    <a:p>
                      <a:pPr marL="0" marR="0" fontAlgn="t">
                        <a:spcBef>
                          <a:spcPts val="0"/>
                        </a:spcBef>
                        <a:spcAft>
                          <a:spcPts val="0"/>
                        </a:spcAft>
                      </a:pPr>
                      <a:r>
                        <a:rPr lang="en-GB" sz="1200" dirty="0" smtClean="0">
                          <a:effectLst/>
                          <a:latin typeface="+mn-lt"/>
                        </a:rPr>
                        <a:t>Provide an overview of information models and FHIR Profiles</a:t>
                      </a:r>
                      <a:endParaRPr lang="en-GB" sz="1200" dirty="0">
                        <a:effectLst/>
                        <a:latin typeface="+mn-lt"/>
                      </a:endParaRP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1200" dirty="0">
                          <a:effectLst/>
                          <a:latin typeface="+mn-lt"/>
                        </a:rPr>
                        <a:t>Pete Salisbury</a:t>
                      </a: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07985">
                <a:tc>
                  <a:txBody>
                    <a:bodyPr/>
                    <a:lstStyle/>
                    <a:p>
                      <a:pPr marL="0" marR="0" fontAlgn="t">
                        <a:spcBef>
                          <a:spcPts val="0"/>
                        </a:spcBef>
                        <a:spcAft>
                          <a:spcPts val="0"/>
                        </a:spcAft>
                      </a:pPr>
                      <a:r>
                        <a:rPr lang="en-GB" sz="1200" dirty="0" smtClean="0">
                          <a:effectLst/>
                          <a:latin typeface="+mn-lt"/>
                        </a:rPr>
                        <a:t>Walk through API specifications / capability pack</a:t>
                      </a:r>
                      <a:endParaRPr lang="en-GB" sz="1200" dirty="0">
                        <a:effectLst/>
                        <a:latin typeface="+mn-lt"/>
                      </a:endParaRP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1200">
                          <a:effectLst/>
                          <a:latin typeface="+mn-lt"/>
                        </a:rPr>
                        <a:t>Richard Pugmire</a:t>
                      </a: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432048">
                <a:tc>
                  <a:txBody>
                    <a:bodyPr/>
                    <a:lstStyle/>
                    <a:p>
                      <a:pPr marL="0" marR="0" fontAlgn="t">
                        <a:spcBef>
                          <a:spcPts val="0"/>
                        </a:spcBef>
                        <a:spcAft>
                          <a:spcPts val="0"/>
                        </a:spcAft>
                      </a:pPr>
                      <a:r>
                        <a:rPr lang="en-GB" sz="1200" dirty="0">
                          <a:effectLst/>
                          <a:latin typeface="+mn-lt"/>
                        </a:rPr>
                        <a:t>Discuss a overarching timeline and approach for delivery. </a:t>
                      </a:r>
                      <a:endParaRPr lang="en-GB" sz="1200" dirty="0" smtClean="0">
                        <a:effectLst/>
                        <a:latin typeface="+mn-lt"/>
                      </a:endParaRPr>
                    </a:p>
                    <a:p>
                      <a:pPr marL="0" marR="0" fontAlgn="t">
                        <a:spcBef>
                          <a:spcPts val="0"/>
                        </a:spcBef>
                        <a:spcAft>
                          <a:spcPts val="0"/>
                        </a:spcAft>
                      </a:pPr>
                      <a:endParaRPr lang="en-GB" sz="1200" dirty="0" smtClean="0">
                        <a:effectLst/>
                        <a:latin typeface="+mn-lt"/>
                      </a:endParaRP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1200">
                          <a:effectLst/>
                          <a:latin typeface="+mn-lt"/>
                        </a:rPr>
                        <a:t>Richard Challinor / Hazel Chappell</a:t>
                      </a: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245827">
                <a:tc>
                  <a:txBody>
                    <a:bodyPr/>
                    <a:lstStyle/>
                    <a:p>
                      <a:pPr marL="0" marR="0" fontAlgn="t">
                        <a:spcBef>
                          <a:spcPts val="0"/>
                        </a:spcBef>
                        <a:spcAft>
                          <a:spcPts val="0"/>
                        </a:spcAft>
                      </a:pPr>
                      <a:r>
                        <a:rPr lang="en-GB" sz="1200" dirty="0" smtClean="0">
                          <a:effectLst/>
                          <a:latin typeface="+mn-lt"/>
                        </a:rPr>
                        <a:t>Questions?</a:t>
                      </a:r>
                      <a:endParaRPr lang="en-GB" sz="1200" dirty="0">
                        <a:effectLst/>
                        <a:latin typeface="+mn-lt"/>
                      </a:endParaRP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1200">
                          <a:effectLst/>
                          <a:latin typeface="+mn-lt"/>
                        </a:rPr>
                        <a:t>All</a:t>
                      </a: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98889">
                <a:tc>
                  <a:txBody>
                    <a:bodyPr/>
                    <a:lstStyle/>
                    <a:p>
                      <a:pPr marL="0" marR="0" fontAlgn="t">
                        <a:spcBef>
                          <a:spcPts val="0"/>
                        </a:spcBef>
                        <a:spcAft>
                          <a:spcPts val="0"/>
                        </a:spcAft>
                      </a:pPr>
                      <a:r>
                        <a:rPr lang="en-GB" sz="1200" dirty="0">
                          <a:effectLst/>
                          <a:latin typeface="+mn-lt"/>
                        </a:rPr>
                        <a:t>Next </a:t>
                      </a:r>
                      <a:r>
                        <a:rPr lang="en-GB" sz="1200" dirty="0" smtClean="0">
                          <a:effectLst/>
                          <a:latin typeface="+mn-lt"/>
                        </a:rPr>
                        <a:t>engagement event </a:t>
                      </a:r>
                    </a:p>
                    <a:p>
                      <a:pPr marL="0" marR="0" fontAlgn="t">
                        <a:spcBef>
                          <a:spcPts val="0"/>
                        </a:spcBef>
                        <a:spcAft>
                          <a:spcPts val="0"/>
                        </a:spcAft>
                      </a:pPr>
                      <a:endParaRPr lang="en-GB" sz="1200" dirty="0" smtClean="0">
                        <a:effectLst/>
                        <a:latin typeface="+mn-lt"/>
                      </a:endParaRPr>
                    </a:p>
                    <a:p>
                      <a:pPr marL="0" marR="0" fontAlgn="t">
                        <a:spcBef>
                          <a:spcPts val="0"/>
                        </a:spcBef>
                        <a:spcAft>
                          <a:spcPts val="0"/>
                        </a:spcAft>
                      </a:pPr>
                      <a:r>
                        <a:rPr lang="en-GB" sz="1200" dirty="0" smtClean="0">
                          <a:effectLst/>
                          <a:latin typeface="+mn-lt"/>
                        </a:rPr>
                        <a:t>Close WebEx</a:t>
                      </a:r>
                      <a:endParaRPr lang="en-GB" sz="1200" dirty="0">
                        <a:effectLst/>
                        <a:latin typeface="+mn-lt"/>
                      </a:endParaRP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GB" sz="1200" dirty="0">
                          <a:effectLst/>
                          <a:latin typeface="+mn-lt"/>
                        </a:rPr>
                        <a:t>Richard Challinor</a:t>
                      </a:r>
                    </a:p>
                  </a:txBody>
                  <a:tcPr marL="46382" marR="46382" marT="46382" marB="4638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DC12C2CB-C475-442B-84C1-CBFDBCB34DB3}" type="slidenum">
              <a:rPr lang="en-GB" smtClean="0"/>
              <a:pPr/>
              <a:t>2</a:t>
            </a:fld>
            <a:endParaRPr lang="en-GB" dirty="0"/>
          </a:p>
        </p:txBody>
      </p:sp>
    </p:spTree>
    <p:extLst>
      <p:ext uri="{BB962C8B-B14F-4D97-AF65-F5344CB8AC3E}">
        <p14:creationId xmlns:p14="http://schemas.microsoft.com/office/powerpoint/2010/main" val="3645529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Stage 2 API – Medications Walk Through</a:t>
            </a:r>
          </a:p>
        </p:txBody>
      </p:sp>
      <p:sp>
        <p:nvSpPr>
          <p:cNvPr id="3" name="Content Placeholder 2"/>
          <p:cNvSpPr>
            <a:spLocks noGrp="1"/>
          </p:cNvSpPr>
          <p:nvPr>
            <p:ph idx="1"/>
          </p:nvPr>
        </p:nvSpPr>
        <p:spPr>
          <a:xfrm>
            <a:off x="720000" y="1080000"/>
            <a:ext cx="7704000" cy="3507974"/>
          </a:xfrm>
        </p:spPr>
        <p:txBody>
          <a:bodyPr>
            <a:normAutofit/>
          </a:bodyPr>
          <a:lstStyle/>
          <a:p>
            <a:r>
              <a:rPr lang="en-GB" sz="2000" dirty="0"/>
              <a:t>XLS &gt; Demonstrator &gt; JSON output</a:t>
            </a:r>
          </a:p>
        </p:txBody>
      </p:sp>
      <p:sp>
        <p:nvSpPr>
          <p:cNvPr id="4" name="Slide Number Placeholder 3"/>
          <p:cNvSpPr>
            <a:spLocks noGrp="1"/>
          </p:cNvSpPr>
          <p:nvPr>
            <p:ph type="sldNum" sz="quarter" idx="12"/>
          </p:nvPr>
        </p:nvSpPr>
        <p:spPr/>
        <p:txBody>
          <a:bodyPr/>
          <a:lstStyle/>
          <a:p>
            <a:fld id="{DC12C2CB-C475-442B-84C1-CBFDBCB34DB3}" type="slidenum">
              <a:rPr lang="en-GB" smtClean="0"/>
              <a:pPr/>
              <a:t>20</a:t>
            </a:fld>
            <a:endParaRPr lang="en-GB" dirty="0"/>
          </a:p>
        </p:txBody>
      </p:sp>
    </p:spTree>
    <p:extLst>
      <p:ext uri="{BB962C8B-B14F-4D97-AF65-F5344CB8AC3E}">
        <p14:creationId xmlns:p14="http://schemas.microsoft.com/office/powerpoint/2010/main" val="2050976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Stage 3 API - Medications</a:t>
            </a:r>
          </a:p>
        </p:txBody>
      </p:sp>
      <p:sp>
        <p:nvSpPr>
          <p:cNvPr id="3" name="Content Placeholder 2"/>
          <p:cNvSpPr>
            <a:spLocks noGrp="1"/>
          </p:cNvSpPr>
          <p:nvPr>
            <p:ph idx="1"/>
          </p:nvPr>
        </p:nvSpPr>
        <p:spPr>
          <a:xfrm>
            <a:off x="672382" y="1059583"/>
            <a:ext cx="7704000" cy="3705756"/>
          </a:xfrm>
        </p:spPr>
        <p:txBody>
          <a:bodyPr>
            <a:normAutofit/>
          </a:bodyPr>
          <a:lstStyle/>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i="1" dirty="0"/>
              <a:t>Example:</a:t>
            </a:r>
            <a:endParaRPr lang="en-GB" sz="2000" i="1" dirty="0">
              <a:hlinkClick r:id="rId3"/>
            </a:endParaRPr>
          </a:p>
          <a:p>
            <a:pPr marL="0" indent="0">
              <a:buNone/>
            </a:pPr>
            <a:endParaRPr lang="en-GB" sz="2000" b="1" dirty="0">
              <a:hlinkClick r:id=""/>
            </a:endParaRPr>
          </a:p>
          <a:p>
            <a:pPr marL="0" indent="0">
              <a:buNone/>
            </a:pPr>
            <a:endParaRPr lang="en-GB" sz="2000" b="1" dirty="0">
              <a:hlinkClick r:id=""/>
            </a:endParaRPr>
          </a:p>
          <a:p>
            <a:pPr marL="0" indent="0">
              <a:buNone/>
            </a:pPr>
            <a:endParaRPr lang="en-GB" sz="2000" b="1" dirty="0">
              <a:hlinkClick r:id=""/>
            </a:endParaRPr>
          </a:p>
          <a:p>
            <a:pPr marL="0" indent="0">
              <a:buNone/>
            </a:pPr>
            <a:r>
              <a:rPr lang="en-GB" sz="2000" dirty="0">
                <a:hlinkClick r:id="rId3"/>
              </a:rPr>
              <a:t>https://nhsconnect.github.io/gpconnect/accessrecord_rest.html</a:t>
            </a:r>
            <a:endParaRPr lang="en-GB" sz="2000" dirty="0"/>
          </a:p>
          <a:p>
            <a:endParaRPr lang="en-GB" sz="2000" dirty="0"/>
          </a:p>
        </p:txBody>
      </p:sp>
      <p:sp>
        <p:nvSpPr>
          <p:cNvPr id="4" name="Slide Number Placeholder 3"/>
          <p:cNvSpPr>
            <a:spLocks noGrp="1"/>
          </p:cNvSpPr>
          <p:nvPr>
            <p:ph type="sldNum" sz="quarter" idx="12"/>
          </p:nvPr>
        </p:nvSpPr>
        <p:spPr/>
        <p:txBody>
          <a:bodyPr/>
          <a:lstStyle/>
          <a:p>
            <a:fld id="{DC12C2CB-C475-442B-84C1-CBFDBCB34DB3}" type="slidenum">
              <a:rPr lang="en-GB" smtClean="0"/>
              <a:pPr/>
              <a:t>21</a:t>
            </a:fld>
            <a:endParaRPr lang="en-GB" dirty="0"/>
          </a:p>
        </p:txBody>
      </p:sp>
      <p:sp>
        <p:nvSpPr>
          <p:cNvPr id="5" name="Rectangle 1"/>
          <p:cNvSpPr>
            <a:spLocks noChangeArrowheads="1"/>
          </p:cNvSpPr>
          <p:nvPr/>
        </p:nvSpPr>
        <p:spPr bwMode="auto">
          <a:xfrm>
            <a:off x="179512" y="3087003"/>
            <a:ext cx="8352928" cy="3942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lvl="0" eaLnBrk="0" fontAlgn="base" hangingPunct="0">
              <a:spcBef>
                <a:spcPct val="0"/>
              </a:spcBef>
              <a:spcAft>
                <a:spcPct val="0"/>
              </a:spcAft>
            </a:pPr>
            <a:r>
              <a:rPr kumimoji="0" lang="en-US" altLang="en-US" sz="1000" b="1" i="0" u="none" strike="noStrike" cap="none" normalizeH="0" baseline="0" dirty="0">
                <a:ln>
                  <a:noFill/>
                </a:ln>
                <a:solidFill>
                  <a:srgbClr val="A61717"/>
                </a:solidFill>
                <a:effectLst/>
                <a:latin typeface="Courier New" panose="02070309020205020404" pitchFamily="49" charset="0"/>
                <a:cs typeface="Courier New" panose="02070309020205020404" pitchFamily="49" charset="0"/>
              </a:rPr>
              <a:t>GET </a:t>
            </a:r>
            <a:r>
              <a:rPr kumimoji="0" lang="en-US" altLang="en-US" sz="1000" i="0" u="none" strike="noStrike" cap="none" normalizeH="0" baseline="0" dirty="0">
                <a:ln>
                  <a:noFill/>
                </a:ln>
                <a:solidFill>
                  <a:srgbClr val="A61717"/>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A61717"/>
                </a:solidFill>
                <a:effectLst/>
                <a:latin typeface="Courier New" panose="02070309020205020404" pitchFamily="49" charset="0"/>
                <a:cs typeface="Courier New" panose="02070309020205020404" pitchFamily="49" charset="0"/>
              </a:rPr>
              <a:t>fhir_base</a:t>
            </a:r>
            <a:r>
              <a:rPr kumimoji="0" lang="en-US" altLang="en-US" sz="1000" b="0" i="0" u="none" strike="noStrike" cap="none" normalizeH="0" baseline="0" dirty="0">
                <a:ln>
                  <a:noFill/>
                </a:ln>
                <a:solidFill>
                  <a:srgbClr val="A61717"/>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A61717"/>
                </a:solidFill>
                <a:effectLst/>
                <a:latin typeface="Courier New" panose="02070309020205020404" pitchFamily="49" charset="0"/>
                <a:cs typeface="Courier New" panose="02070309020205020404" pitchFamily="49" charset="0"/>
              </a:rPr>
              <a:t>MedicationStatement</a:t>
            </a:r>
            <a:r>
              <a:rPr lang="en-US" altLang="en-US" sz="1000" dirty="0" err="1">
                <a:solidFill>
                  <a:srgbClr val="A61717"/>
                </a:solidFill>
                <a:latin typeface="Courier New" panose="02070309020205020404" pitchFamily="49" charset="0"/>
                <a:cs typeface="Courier New" panose="02070309020205020404" pitchFamily="49" charset="0"/>
              </a:rPr>
              <a:t>?patient</a:t>
            </a:r>
            <a:r>
              <a:rPr lang="en-US" altLang="en-US" sz="1000" dirty="0">
                <a:solidFill>
                  <a:srgbClr val="A61717"/>
                </a:solidFill>
                <a:latin typeface="Courier New" panose="02070309020205020404" pitchFamily="49" charset="0"/>
                <a:cs typeface="Courier New" panose="02070309020205020404" pitchFamily="49" charset="0"/>
              </a:rPr>
              <a:t>=3f4524f8-4996-4bb3-b02c-b82dcc282ce8</a:t>
            </a:r>
            <a:r>
              <a:rPr lang="en-US" altLang="en-US" sz="1000" b="1" dirty="0">
                <a:solidFill>
                  <a:srgbClr val="A61717"/>
                </a:solidFill>
                <a:latin typeface="Courier New" panose="02070309020205020404" pitchFamily="49" charset="0"/>
                <a:cs typeface="Courier New" panose="02070309020205020404" pitchFamily="49" charset="0"/>
              </a:rPr>
              <a:t>&amp;EffectiveDate=gt</a:t>
            </a:r>
            <a:r>
              <a:rPr lang="en-US" altLang="en-US" sz="1000" dirty="0">
                <a:solidFill>
                  <a:srgbClr val="A61717"/>
                </a:solidFill>
                <a:latin typeface="Courier New" panose="02070309020205020404" pitchFamily="49" charset="0"/>
                <a:cs typeface="Courier New" panose="02070309020205020404" pitchFamily="49" charset="0"/>
              </a:rPr>
              <a:t>2016-04-11</a:t>
            </a:r>
            <a:endParaRPr kumimoji="0" lang="en-US" altLang="en-US"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1"/>
          <p:cNvSpPr>
            <a:spLocks noChangeArrowheads="1"/>
          </p:cNvSpPr>
          <p:nvPr/>
        </p:nvSpPr>
        <p:spPr bwMode="auto">
          <a:xfrm>
            <a:off x="341532" y="1851670"/>
            <a:ext cx="8460936" cy="378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A61717"/>
                </a:solidFill>
                <a:effectLst/>
                <a:latin typeface="Courier New" panose="02070309020205020404" pitchFamily="49" charset="0"/>
                <a:cs typeface="Courier New" panose="02070309020205020404" pitchFamily="49" charset="0"/>
              </a:rPr>
              <a:t>GET </a:t>
            </a:r>
            <a:r>
              <a:rPr kumimoji="0" lang="en-US" altLang="en-US" sz="900" b="0" i="0" u="none" strike="noStrike" cap="none" normalizeH="0" baseline="0" dirty="0">
                <a:ln>
                  <a:noFill/>
                </a:ln>
                <a:solidFill>
                  <a:srgbClr val="A61717"/>
                </a:solidFill>
                <a:effectLst/>
                <a:latin typeface="Courier New" panose="02070309020205020404" pitchFamily="49" charset="0"/>
                <a:cs typeface="Courier New" panose="02070309020205020404" pitchFamily="49" charset="0"/>
              </a:rPr>
              <a:t>https://[proxy_server]/https://[provider_server]/[fhir_base]/</a:t>
            </a:r>
            <a:r>
              <a:rPr kumimoji="0" lang="en-US" altLang="en-US" sz="900" b="1" i="0" u="none" strike="noStrike" cap="none" normalizeH="0" baseline="0" dirty="0">
                <a:ln>
                  <a:noFill/>
                </a:ln>
                <a:solidFill>
                  <a:srgbClr val="A61717"/>
                </a:solidFill>
                <a:effectLst/>
                <a:latin typeface="Courier New" panose="02070309020205020404" pitchFamily="49" charset="0"/>
                <a:cs typeface="Courier New" panose="02070309020205020404" pitchFamily="49" charset="0"/>
              </a:rPr>
              <a:t>MedicationStatement</a:t>
            </a:r>
            <a:r>
              <a:rPr kumimoji="0" lang="en-US" altLang="en-US" sz="900" b="0" i="0" u="none" strike="noStrike" cap="none" normalizeH="0" baseline="0" dirty="0">
                <a:ln>
                  <a:noFill/>
                </a:ln>
                <a:solidFill>
                  <a:srgbClr val="A61717"/>
                </a:solidFill>
                <a:effectLst/>
                <a:latin typeface="Courier New" panose="02070309020205020404" pitchFamily="49" charset="0"/>
                <a:cs typeface="Courier New" panose="02070309020205020404" pitchFamily="49" charset="0"/>
              </a:rPr>
              <a:t>?patient=[id]{&amp;other search parameters}</a:t>
            </a:r>
            <a:r>
              <a:rPr kumimoji="0" lang="en-US" altLang="en-US"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150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Stage 3 API – Walk through</a:t>
            </a:r>
          </a:p>
        </p:txBody>
      </p:sp>
      <p:sp>
        <p:nvSpPr>
          <p:cNvPr id="3" name="Content Placeholder 2"/>
          <p:cNvSpPr>
            <a:spLocks noGrp="1"/>
          </p:cNvSpPr>
          <p:nvPr>
            <p:ph idx="1"/>
          </p:nvPr>
        </p:nvSpPr>
        <p:spPr/>
        <p:txBody>
          <a:bodyPr>
            <a:normAutofit/>
          </a:bodyPr>
          <a:lstStyle/>
          <a:p>
            <a:r>
              <a:rPr lang="en-GB" sz="2000" dirty="0"/>
              <a:t>XLS &gt; Demonstrator &gt; JSON output</a:t>
            </a:r>
          </a:p>
          <a:p>
            <a:pPr marL="0" indent="0">
              <a:buNone/>
            </a:pPr>
            <a:endParaRPr lang="en-GB" sz="2000" dirty="0"/>
          </a:p>
        </p:txBody>
      </p:sp>
      <p:sp>
        <p:nvSpPr>
          <p:cNvPr id="4" name="Slide Number Placeholder 3"/>
          <p:cNvSpPr>
            <a:spLocks noGrp="1"/>
          </p:cNvSpPr>
          <p:nvPr>
            <p:ph type="sldNum" sz="quarter" idx="12"/>
          </p:nvPr>
        </p:nvSpPr>
        <p:spPr/>
        <p:txBody>
          <a:bodyPr/>
          <a:lstStyle/>
          <a:p>
            <a:fld id="{DC12C2CB-C475-442B-84C1-CBFDBCB34DB3}" type="slidenum">
              <a:rPr lang="en-GB" smtClean="0"/>
              <a:pPr/>
              <a:t>22</a:t>
            </a:fld>
            <a:endParaRPr lang="en-GB" dirty="0"/>
          </a:p>
        </p:txBody>
      </p:sp>
    </p:spTree>
    <p:extLst>
      <p:ext uri="{BB962C8B-B14F-4D97-AF65-F5344CB8AC3E}">
        <p14:creationId xmlns:p14="http://schemas.microsoft.com/office/powerpoint/2010/main" val="1932884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12C2CB-C475-442B-84C1-CBFDBCB34DB3}" type="slidenum">
              <a:rPr lang="en-GB" smtClean="0"/>
              <a:pPr/>
              <a:t>23</a:t>
            </a:fld>
            <a:endParaRPr lang="en-GB" dirty="0"/>
          </a:p>
        </p:txBody>
      </p:sp>
      <p:sp>
        <p:nvSpPr>
          <p:cNvPr id="9" name="Title 1"/>
          <p:cNvSpPr>
            <a:spLocks noGrp="1"/>
          </p:cNvSpPr>
          <p:nvPr>
            <p:ph type="title"/>
          </p:nvPr>
        </p:nvSpPr>
        <p:spPr>
          <a:xfrm>
            <a:off x="611560" y="267494"/>
            <a:ext cx="7632000" cy="529568"/>
          </a:xfrm>
        </p:spPr>
        <p:txBody>
          <a:bodyPr/>
          <a:lstStyle/>
          <a:p>
            <a:r>
              <a:rPr lang="en-GB" dirty="0" smtClean="0"/>
              <a:t>Delivery timeline and approach</a:t>
            </a:r>
            <a:endParaRPr lang="en-GB"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6449"/>
            <a:ext cx="9144000" cy="399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1742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engagement event</a:t>
            </a:r>
            <a:endParaRPr lang="en-GB" dirty="0"/>
          </a:p>
        </p:txBody>
      </p:sp>
      <p:sp>
        <p:nvSpPr>
          <p:cNvPr id="3" name="Content Placeholder 2"/>
          <p:cNvSpPr>
            <a:spLocks noGrp="1"/>
          </p:cNvSpPr>
          <p:nvPr>
            <p:ph idx="1"/>
          </p:nvPr>
        </p:nvSpPr>
        <p:spPr/>
        <p:txBody>
          <a:bodyPr numCol="2">
            <a:normAutofit/>
          </a:bodyPr>
          <a:lstStyle/>
          <a:p>
            <a:pPr marL="457200" lvl="1" indent="0">
              <a:buNone/>
            </a:pPr>
            <a:endParaRPr lang="en-GB" sz="2400" b="1" dirty="0" smtClean="0"/>
          </a:p>
          <a:p>
            <a:pPr marL="457200" lvl="1" indent="0">
              <a:buNone/>
            </a:pPr>
            <a:r>
              <a:rPr lang="en-GB" sz="2400" b="1" dirty="0" smtClean="0"/>
              <a:t>Tuesday 25</a:t>
            </a:r>
            <a:r>
              <a:rPr lang="en-GB" sz="2400" b="1" baseline="30000" dirty="0" smtClean="0"/>
              <a:t>th</a:t>
            </a:r>
            <a:r>
              <a:rPr lang="en-GB" sz="2400" b="1" dirty="0" smtClean="0"/>
              <a:t> April 2017</a:t>
            </a:r>
          </a:p>
          <a:p>
            <a:pPr marL="457200" lvl="1" indent="0">
              <a:buNone/>
            </a:pPr>
            <a:endParaRPr lang="en-GB" sz="1800" dirty="0" smtClean="0"/>
          </a:p>
          <a:p>
            <a:pPr lvl="1"/>
            <a:r>
              <a:rPr lang="en-GB" sz="1800" dirty="0" smtClean="0"/>
              <a:t>The Met Hotel, Leeds (central)</a:t>
            </a:r>
          </a:p>
          <a:p>
            <a:pPr lvl="1"/>
            <a:r>
              <a:rPr lang="en-GB" sz="1800" dirty="0" smtClean="0"/>
              <a:t>Arrive 9.30am. Finish 4.30pm</a:t>
            </a:r>
          </a:p>
          <a:p>
            <a:pPr lvl="1"/>
            <a:r>
              <a:rPr lang="en-GB" sz="1800" dirty="0" smtClean="0"/>
              <a:t>Update on resource development, review approach to delivery, explore issues</a:t>
            </a:r>
          </a:p>
          <a:p>
            <a:pPr lvl="1"/>
            <a:endParaRPr lang="en-GB" dirty="0" smtClean="0"/>
          </a:p>
          <a:p>
            <a:pPr lvl="1"/>
            <a:endParaRPr lang="en-GB" dirty="0"/>
          </a:p>
          <a:p>
            <a:pPr lvl="1"/>
            <a:endParaRPr lang="en-GB" dirty="0" smtClean="0"/>
          </a:p>
          <a:p>
            <a:pPr marL="457200" lvl="1" indent="0">
              <a:buNone/>
            </a:pPr>
            <a:endParaRPr lang="en-GB" sz="2000" dirty="0" smtClean="0"/>
          </a:p>
          <a:p>
            <a:pPr lvl="1">
              <a:buFont typeface="Wingdings" panose="05000000000000000000" pitchFamily="2" charset="2"/>
              <a:buChar char="ü"/>
            </a:pPr>
            <a:r>
              <a:rPr lang="en-GB" sz="1600" dirty="0">
                <a:solidFill>
                  <a:srgbClr val="C02050"/>
                </a:solidFill>
              </a:rPr>
              <a:t>-	Has an understanding of how FHIR Profiles are populated</a:t>
            </a:r>
          </a:p>
          <a:p>
            <a:pPr lvl="1">
              <a:buFont typeface="Wingdings" panose="05000000000000000000" pitchFamily="2" charset="2"/>
              <a:buChar char="ü"/>
            </a:pPr>
            <a:r>
              <a:rPr lang="en-GB" sz="1600" dirty="0">
                <a:solidFill>
                  <a:srgbClr val="C02050"/>
                </a:solidFill>
              </a:rPr>
              <a:t>-	Is a decision-maker for development of capabilities</a:t>
            </a:r>
          </a:p>
          <a:p>
            <a:pPr lvl="1">
              <a:buFont typeface="Wingdings" panose="05000000000000000000" pitchFamily="2" charset="2"/>
              <a:buChar char="ü"/>
            </a:pPr>
            <a:r>
              <a:rPr lang="en-GB" sz="1600" dirty="0">
                <a:solidFill>
                  <a:srgbClr val="C02050"/>
                </a:solidFill>
              </a:rPr>
              <a:t>-	Has an understanding of APIs</a:t>
            </a:r>
          </a:p>
          <a:p>
            <a:pPr lvl="1">
              <a:buFont typeface="Wingdings" panose="05000000000000000000" pitchFamily="2" charset="2"/>
              <a:buChar char="ü"/>
            </a:pPr>
            <a:r>
              <a:rPr lang="en-GB" sz="1600" dirty="0">
                <a:solidFill>
                  <a:srgbClr val="C02050"/>
                </a:solidFill>
              </a:rPr>
              <a:t>-	(optional) Is a clinician or has clinical experience </a:t>
            </a:r>
          </a:p>
          <a:p>
            <a:pPr marL="457200" lvl="1" indent="0">
              <a:buNone/>
            </a:pPr>
            <a:endParaRPr lang="en-GB" dirty="0"/>
          </a:p>
        </p:txBody>
      </p:sp>
      <p:sp>
        <p:nvSpPr>
          <p:cNvPr id="4" name="Slide Number Placeholder 3"/>
          <p:cNvSpPr>
            <a:spLocks noGrp="1"/>
          </p:cNvSpPr>
          <p:nvPr>
            <p:ph type="sldNum" sz="quarter" idx="12"/>
          </p:nvPr>
        </p:nvSpPr>
        <p:spPr/>
        <p:txBody>
          <a:bodyPr/>
          <a:lstStyle/>
          <a:p>
            <a:fld id="{DC12C2CB-C475-442B-84C1-CBFDBCB34DB3}" type="slidenum">
              <a:rPr lang="en-GB" smtClean="0"/>
              <a:pPr/>
              <a:t>24</a:t>
            </a:fld>
            <a:endParaRPr lang="en-GB" dirty="0"/>
          </a:p>
        </p:txBody>
      </p:sp>
    </p:spTree>
    <p:extLst>
      <p:ext uri="{BB962C8B-B14F-4D97-AF65-F5344CB8AC3E}">
        <p14:creationId xmlns:p14="http://schemas.microsoft.com/office/powerpoint/2010/main" val="3217455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027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normAutofit/>
          </a:bodyPr>
          <a:lstStyle/>
          <a:p>
            <a:r>
              <a:rPr lang="en-GB" dirty="0" smtClean="0">
                <a:latin typeface="Calibri" panose="020F0502020204030204" pitchFamily="34" charset="0"/>
                <a:cs typeface="Calibri" panose="020F0502020204030204" pitchFamily="34" charset="0"/>
              </a:rPr>
              <a:t>GP Connect Use Cases</a:t>
            </a:r>
            <a:endParaRPr lang="en-GB" dirty="0">
              <a:latin typeface="Calibri" panose="020F0502020204030204" pitchFamily="34" charset="0"/>
              <a:cs typeface="Calibri" panose="020F0502020204030204" pitchFamily="34" charset="0"/>
            </a:endParaRPr>
          </a:p>
        </p:txBody>
      </p:sp>
      <p:sp>
        <p:nvSpPr>
          <p:cNvPr id="9" name="Text Placeholder 8"/>
          <p:cNvSpPr>
            <a:spLocks noGrp="1"/>
          </p:cNvSpPr>
          <p:nvPr>
            <p:ph type="body" sz="quarter" idx="13"/>
          </p:nvPr>
        </p:nvSpPr>
        <p:spPr/>
        <p:txBody>
          <a:bodyPr/>
          <a:lstStyle/>
          <a:p>
            <a:r>
              <a:rPr lang="en-GB" dirty="0" smtClean="0">
                <a:latin typeface="Calibri" panose="020F0502020204030204" pitchFamily="34" charset="0"/>
                <a:cs typeface="Calibri" panose="020F0502020204030204" pitchFamily="34" charset="0"/>
              </a:rPr>
              <a:t>Progress to date</a:t>
            </a:r>
          </a:p>
          <a:p>
            <a:endParaRPr lang="en-GB" dirty="0">
              <a:latin typeface="Calibri" panose="020F0502020204030204" pitchFamily="34" charset="0"/>
              <a:cs typeface="Calibri" panose="020F0502020204030204" pitchFamily="34" charset="0"/>
            </a:endParaRP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2" name="Text Placeholder 1"/>
          <p:cNvSpPr>
            <a:spLocks noGrp="1"/>
          </p:cNvSpPr>
          <p:nvPr>
            <p:ph type="body" sz="quarter" idx="14"/>
          </p:nvPr>
        </p:nvSpPr>
        <p:spPr>
          <a:xfrm>
            <a:off x="4644008" y="4500000"/>
            <a:ext cx="3924008" cy="504000"/>
          </a:xfrm>
        </p:spPr>
        <p:txBody>
          <a:bodyPr>
            <a:normAutofit/>
          </a:bodyPr>
          <a:lstStyle/>
          <a:p>
            <a:r>
              <a:rPr lang="en-GB" dirty="0">
                <a:latin typeface="Calibri" panose="020F0502020204030204" pitchFamily="34" charset="0"/>
                <a:cs typeface="Calibri" panose="020F0502020204030204" pitchFamily="34" charset="0"/>
              </a:rPr>
              <a:t>presented by </a:t>
            </a:r>
            <a:r>
              <a:rPr lang="en-GB" dirty="0" smtClean="0">
                <a:latin typeface="Calibri" panose="020F0502020204030204" pitchFamily="34" charset="0"/>
                <a:cs typeface="Calibri" panose="020F0502020204030204" pitchFamily="34" charset="0"/>
              </a:rPr>
              <a:t>Nazia Kotia</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8922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What </a:t>
            </a:r>
            <a:r>
              <a:rPr lang="en-GB" dirty="0" smtClean="0">
                <a:latin typeface="Calibri" panose="020F0502020204030204" pitchFamily="34" charset="0"/>
                <a:cs typeface="Calibri" panose="020F0502020204030204" pitchFamily="34" charset="0"/>
              </a:rPr>
              <a:t>has been </a:t>
            </a:r>
            <a:r>
              <a:rPr lang="en-GB" dirty="0">
                <a:latin typeface="Calibri" panose="020F0502020204030204" pitchFamily="34" charset="0"/>
                <a:cs typeface="Calibri" panose="020F0502020204030204" pitchFamily="34" charset="0"/>
              </a:rPr>
              <a:t>done so far</a:t>
            </a:r>
          </a:p>
        </p:txBody>
      </p:sp>
      <p:sp>
        <p:nvSpPr>
          <p:cNvPr id="3" name="Content Placeholder 2"/>
          <p:cNvSpPr>
            <a:spLocks noGrp="1"/>
          </p:cNvSpPr>
          <p:nvPr>
            <p:ph idx="1"/>
          </p:nvPr>
        </p:nvSpPr>
        <p:spPr>
          <a:xfrm>
            <a:off x="720000" y="1080000"/>
            <a:ext cx="7704000" cy="3507974"/>
          </a:xfrm>
        </p:spPr>
        <p:txBody>
          <a:bodyPr>
            <a:normAutofit fontScale="92500" lnSpcReduction="20000"/>
          </a:bodyPr>
          <a:lstStyle/>
          <a:p>
            <a:r>
              <a:rPr lang="en-GB" sz="2000" dirty="0" smtClean="0">
                <a:latin typeface="Calibri" panose="020F0502020204030204" pitchFamily="34" charset="0"/>
                <a:cs typeface="Calibri" panose="020F0502020204030204" pitchFamily="34" charset="0"/>
              </a:rPr>
              <a:t>Stakeholder Engagement </a:t>
            </a:r>
          </a:p>
          <a:p>
            <a:pPr lvl="1"/>
            <a:r>
              <a:rPr lang="en-GB" sz="1700" dirty="0" smtClean="0">
                <a:latin typeface="Calibri" panose="020F0502020204030204" pitchFamily="34" charset="0"/>
                <a:cs typeface="Calibri" panose="020F0502020204030204" pitchFamily="34" charset="0"/>
              </a:rPr>
              <a:t>GPSoC bulletin</a:t>
            </a:r>
          </a:p>
          <a:p>
            <a:pPr lvl="1"/>
            <a:r>
              <a:rPr lang="en-GB" sz="1700" dirty="0" smtClean="0">
                <a:latin typeface="Calibri" panose="020F0502020204030204" pitchFamily="34" charset="0"/>
                <a:cs typeface="Calibri" panose="020F0502020204030204" pitchFamily="34" charset="0"/>
              </a:rPr>
              <a:t>CCIO engagement with NHSE</a:t>
            </a:r>
          </a:p>
          <a:p>
            <a:pPr lvl="1"/>
            <a:r>
              <a:rPr lang="en-GB" sz="1700" dirty="0" smtClean="0">
                <a:latin typeface="Calibri" panose="020F0502020204030204" pitchFamily="34" charset="0"/>
                <a:cs typeface="Calibri" panose="020F0502020204030204" pitchFamily="34" charset="0"/>
              </a:rPr>
              <a:t>INTEROPen community</a:t>
            </a:r>
          </a:p>
          <a:p>
            <a:pPr lvl="1"/>
            <a:r>
              <a:rPr lang="en-GB" sz="1700" dirty="0" smtClean="0">
                <a:latin typeface="Calibri" panose="020F0502020204030204" pitchFamily="34" charset="0"/>
                <a:cs typeface="Calibri" panose="020F0502020204030204" pitchFamily="34" charset="0"/>
              </a:rPr>
              <a:t>CareConnect</a:t>
            </a:r>
          </a:p>
          <a:p>
            <a:pPr lvl="1"/>
            <a:endParaRPr lang="en-GB" sz="1700" dirty="0" smtClean="0">
              <a:latin typeface="Calibri" panose="020F0502020204030204" pitchFamily="34" charset="0"/>
              <a:cs typeface="Calibri" panose="020F0502020204030204" pitchFamily="34" charset="0"/>
            </a:endParaRPr>
          </a:p>
          <a:p>
            <a:r>
              <a:rPr lang="en-GB" sz="2100" dirty="0" smtClean="0">
                <a:latin typeface="Calibri" panose="020F0502020204030204" pitchFamily="34" charset="0"/>
                <a:cs typeface="Calibri" panose="020F0502020204030204" pitchFamily="34" charset="0"/>
              </a:rPr>
              <a:t>Worked </a:t>
            </a:r>
            <a:r>
              <a:rPr lang="en-GB" sz="2100" dirty="0">
                <a:latin typeface="Calibri" panose="020F0502020204030204" pitchFamily="34" charset="0"/>
                <a:cs typeface="Calibri" panose="020F0502020204030204" pitchFamily="34" charset="0"/>
              </a:rPr>
              <a:t>with Stakeholders to understand and identify their priority use cases</a:t>
            </a:r>
          </a:p>
          <a:p>
            <a:pPr marL="457200" lvl="1" indent="0">
              <a:buNone/>
            </a:pPr>
            <a:endParaRPr lang="en-GB" sz="1700" dirty="0" smtClean="0">
              <a:latin typeface="Calibri" panose="020F0502020204030204" pitchFamily="34" charset="0"/>
              <a:cs typeface="Calibri" panose="020F0502020204030204" pitchFamily="34" charset="0"/>
            </a:endParaRPr>
          </a:p>
          <a:p>
            <a:r>
              <a:rPr lang="en-GB" sz="2000" dirty="0" smtClean="0">
                <a:latin typeface="Calibri" panose="020F0502020204030204" pitchFamily="34" charset="0"/>
                <a:cs typeface="Calibri" panose="020F0502020204030204" pitchFamily="34" charset="0"/>
              </a:rPr>
              <a:t>Draft use cases collated for the first 4 areas:</a:t>
            </a:r>
          </a:p>
          <a:p>
            <a:pPr lvl="1"/>
            <a:r>
              <a:rPr lang="en-GB" sz="1700" dirty="0" smtClean="0">
                <a:latin typeface="Calibri" panose="020F0502020204030204" pitchFamily="34" charset="0"/>
                <a:cs typeface="Calibri" panose="020F0502020204030204" pitchFamily="34" charset="0"/>
              </a:rPr>
              <a:t>Medications</a:t>
            </a:r>
          </a:p>
          <a:p>
            <a:pPr lvl="1"/>
            <a:r>
              <a:rPr lang="en-GB" sz="1700" dirty="0" smtClean="0">
                <a:latin typeface="Calibri" panose="020F0502020204030204" pitchFamily="34" charset="0"/>
                <a:cs typeface="Calibri" panose="020F0502020204030204" pitchFamily="34" charset="0"/>
              </a:rPr>
              <a:t>Allergies</a:t>
            </a:r>
          </a:p>
          <a:p>
            <a:pPr lvl="1"/>
            <a:r>
              <a:rPr lang="en-GB" sz="1700" dirty="0" smtClean="0">
                <a:latin typeface="Calibri" panose="020F0502020204030204" pitchFamily="34" charset="0"/>
                <a:cs typeface="Calibri" panose="020F0502020204030204" pitchFamily="34" charset="0"/>
              </a:rPr>
              <a:t>Immunisations </a:t>
            </a:r>
          </a:p>
          <a:p>
            <a:pPr lvl="1"/>
            <a:r>
              <a:rPr lang="en-GB" sz="1700" dirty="0" smtClean="0">
                <a:latin typeface="Calibri" panose="020F0502020204030204" pitchFamily="34" charset="0"/>
                <a:cs typeface="Calibri" panose="020F0502020204030204" pitchFamily="34" charset="0"/>
              </a:rPr>
              <a:t>Conditions</a:t>
            </a:r>
          </a:p>
        </p:txBody>
      </p:sp>
      <p:sp>
        <p:nvSpPr>
          <p:cNvPr id="4" name="Slide Number Placeholder 3"/>
          <p:cNvSpPr>
            <a:spLocks noGrp="1"/>
          </p:cNvSpPr>
          <p:nvPr>
            <p:ph type="sldNum" sz="quarter" idx="12"/>
          </p:nvPr>
        </p:nvSpPr>
        <p:spPr/>
        <p:txBody>
          <a:bodyPr/>
          <a:lstStyle/>
          <a:p>
            <a:fld id="{DC12C2CB-C475-442B-84C1-CBFDBCB34DB3}" type="slidenum">
              <a:rPr lang="en-GB" smtClean="0"/>
              <a:pPr/>
              <a:t>4</a:t>
            </a:fld>
            <a:endParaRPr lang="en-GB" dirty="0"/>
          </a:p>
        </p:txBody>
      </p:sp>
    </p:spTree>
    <p:extLst>
      <p:ext uri="{BB962C8B-B14F-4D97-AF65-F5344CB8AC3E}">
        <p14:creationId xmlns:p14="http://schemas.microsoft.com/office/powerpoint/2010/main" val="213835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What are we currently working on</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GB" sz="1900" dirty="0" smtClean="0">
                <a:latin typeface="Calibri" panose="020F0502020204030204" pitchFamily="34" charset="0"/>
                <a:cs typeface="Calibri" panose="020F0502020204030204" pitchFamily="34" charset="0"/>
              </a:rPr>
              <a:t>Collate the use cases from a variety of Stakeholders and develop these further</a:t>
            </a:r>
          </a:p>
          <a:p>
            <a:pPr lvl="1"/>
            <a:r>
              <a:rPr lang="en-GB" sz="1700" dirty="0" smtClean="0">
                <a:latin typeface="Calibri" panose="020F0502020204030204" pitchFamily="34" charset="0"/>
                <a:cs typeface="Calibri" panose="020F0502020204030204" pitchFamily="34" charset="0"/>
              </a:rPr>
              <a:t>Further </a:t>
            </a:r>
            <a:r>
              <a:rPr lang="en-GB" sz="1700" dirty="0">
                <a:latin typeface="Calibri" panose="020F0502020204030204" pitchFamily="34" charset="0"/>
                <a:cs typeface="Calibri" panose="020F0502020204030204" pitchFamily="34" charset="0"/>
              </a:rPr>
              <a:t>refinement of the use cases that we have to </a:t>
            </a:r>
            <a:r>
              <a:rPr lang="en-GB" sz="1700" dirty="0" smtClean="0">
                <a:latin typeface="Calibri" panose="020F0502020204030204" pitchFamily="34" charset="0"/>
                <a:cs typeface="Calibri" panose="020F0502020204030204" pitchFamily="34" charset="0"/>
              </a:rPr>
              <a:t>date</a:t>
            </a:r>
          </a:p>
          <a:p>
            <a:pPr lvl="1"/>
            <a:endParaRPr lang="en-GB" sz="1900" dirty="0">
              <a:latin typeface="Calibri" panose="020F0502020204030204" pitchFamily="34" charset="0"/>
              <a:cs typeface="Calibri" panose="020F0502020204030204" pitchFamily="34" charset="0"/>
            </a:endParaRPr>
          </a:p>
          <a:p>
            <a:r>
              <a:rPr lang="en-GB" sz="1900" dirty="0">
                <a:latin typeface="Calibri" panose="020F0502020204030204" pitchFamily="34" charset="0"/>
                <a:cs typeface="Calibri" panose="020F0502020204030204" pitchFamily="34" charset="0"/>
              </a:rPr>
              <a:t>I</a:t>
            </a:r>
            <a:r>
              <a:rPr lang="en-GB" sz="1900" dirty="0" smtClean="0">
                <a:latin typeface="Calibri" panose="020F0502020204030204" pitchFamily="34" charset="0"/>
                <a:cs typeface="Calibri" panose="020F0502020204030204" pitchFamily="34" charset="0"/>
              </a:rPr>
              <a:t>nternal validation from NHS Digital Clinicians &amp; other internal stakeholders</a:t>
            </a:r>
          </a:p>
          <a:p>
            <a:pPr marL="0" indent="0">
              <a:buNone/>
            </a:pPr>
            <a:endParaRPr lang="en-GB" sz="1900" dirty="0">
              <a:latin typeface="Calibri" panose="020F0502020204030204" pitchFamily="34" charset="0"/>
              <a:cs typeface="Calibri" panose="020F0502020204030204" pitchFamily="34" charset="0"/>
            </a:endParaRPr>
          </a:p>
          <a:p>
            <a:r>
              <a:rPr lang="en-GB" sz="1900" dirty="0" smtClean="0">
                <a:latin typeface="Calibri" panose="020F0502020204030204" pitchFamily="34" charset="0"/>
                <a:cs typeface="Calibri" panose="020F0502020204030204" pitchFamily="34" charset="0"/>
              </a:rPr>
              <a:t>Mapping the data items requested in the use cases against the information models</a:t>
            </a:r>
          </a:p>
          <a:p>
            <a:endParaRPr lang="en-GB" sz="19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DC12C2CB-C475-442B-84C1-CBFDBCB34DB3}" type="slidenum">
              <a:rPr lang="en-GB" smtClean="0"/>
              <a:pPr/>
              <a:t>5</a:t>
            </a:fld>
            <a:endParaRPr lang="en-GB" dirty="0"/>
          </a:p>
        </p:txBody>
      </p:sp>
    </p:spTree>
    <p:extLst>
      <p:ext uri="{BB962C8B-B14F-4D97-AF65-F5344CB8AC3E}">
        <p14:creationId xmlns:p14="http://schemas.microsoft.com/office/powerpoint/2010/main" val="31555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What work is coming up</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GB" sz="1900" dirty="0" smtClean="0">
                <a:latin typeface="Calibri" panose="020F0502020204030204" pitchFamily="34" charset="0"/>
                <a:cs typeface="Calibri" panose="020F0502020204030204" pitchFamily="34" charset="0"/>
              </a:rPr>
              <a:t>Developing further Use Cases primarily focusing on Medications</a:t>
            </a:r>
          </a:p>
          <a:p>
            <a:pPr marL="0" indent="0">
              <a:buNone/>
            </a:pPr>
            <a:endParaRPr lang="en-GB" sz="2000" dirty="0" smtClean="0">
              <a:latin typeface="Calibri" panose="020F0502020204030204" pitchFamily="34" charset="0"/>
              <a:cs typeface="Calibri" panose="020F0502020204030204" pitchFamily="34" charset="0"/>
            </a:endParaRPr>
          </a:p>
          <a:p>
            <a:pPr lvl="1"/>
            <a:endParaRPr lang="en-GB" sz="1700" dirty="0" smtClean="0">
              <a:latin typeface="Calibri" panose="020F0502020204030204" pitchFamily="34" charset="0"/>
              <a:cs typeface="Calibri" panose="020F0502020204030204" pitchFamily="34" charset="0"/>
            </a:endParaRPr>
          </a:p>
          <a:p>
            <a:r>
              <a:rPr lang="en-GB" sz="1900" dirty="0" smtClean="0">
                <a:latin typeface="Calibri" panose="020F0502020204030204" pitchFamily="34" charset="0"/>
                <a:cs typeface="Calibri" panose="020F0502020204030204" pitchFamily="34" charset="0"/>
              </a:rPr>
              <a:t>Working collaboratively with Stakeholders on the Use Cases</a:t>
            </a:r>
          </a:p>
          <a:p>
            <a:pPr lvl="1"/>
            <a:r>
              <a:rPr lang="en-GB" sz="1700" dirty="0" smtClean="0">
                <a:latin typeface="Calibri" panose="020F0502020204030204" pitchFamily="34" charset="0"/>
                <a:cs typeface="Calibri" panose="020F0502020204030204" pitchFamily="34" charset="0"/>
              </a:rPr>
              <a:t>To ensure that the outcomes that they are looking for are achieved</a:t>
            </a:r>
          </a:p>
          <a:p>
            <a:pPr lvl="1"/>
            <a:r>
              <a:rPr lang="en-GB" sz="1700" dirty="0" smtClean="0">
                <a:latin typeface="Calibri" panose="020F0502020204030204" pitchFamily="34" charset="0"/>
                <a:cs typeface="Calibri" panose="020F0502020204030204" pitchFamily="34" charset="0"/>
              </a:rPr>
              <a:t>To solve any issues that arise through development</a:t>
            </a:r>
          </a:p>
          <a:p>
            <a:endParaRPr lang="en-GB" sz="2000" dirty="0" smtClean="0">
              <a:latin typeface="Calibri" panose="020F0502020204030204" pitchFamily="34" charset="0"/>
              <a:cs typeface="Calibri" panose="020F0502020204030204" pitchFamily="34" charset="0"/>
            </a:endParaRPr>
          </a:p>
          <a:p>
            <a:endParaRPr lang="en-GB" sz="2000" dirty="0" smtClean="0">
              <a:latin typeface="Calibri" panose="020F0502020204030204" pitchFamily="34" charset="0"/>
              <a:cs typeface="Calibri" panose="020F0502020204030204" pitchFamily="34" charset="0"/>
            </a:endParaRPr>
          </a:p>
          <a:p>
            <a:pPr marL="342900" lvl="1" indent="-342900">
              <a:buFont typeface="Arial" pitchFamily="34" charset="0"/>
              <a:buChar char="•"/>
            </a:pPr>
            <a:r>
              <a:rPr lang="en-GB" sz="1900" dirty="0">
                <a:latin typeface="Calibri" panose="020F0502020204030204" pitchFamily="34" charset="0"/>
                <a:cs typeface="Calibri" panose="020F0502020204030204" pitchFamily="34" charset="0"/>
              </a:rPr>
              <a:t>Collaborate with NHSE to confirm the scope and next priority areas</a:t>
            </a:r>
          </a:p>
          <a:p>
            <a:endParaRPr lang="en-GB" sz="1900" dirty="0" smtClean="0">
              <a:latin typeface="Calibri" panose="020F0502020204030204" pitchFamily="34" charset="0"/>
              <a:cs typeface="Calibri" panose="020F0502020204030204" pitchFamily="34" charset="0"/>
            </a:endParaRPr>
          </a:p>
          <a:p>
            <a:pPr lvl="1"/>
            <a:endParaRPr lang="en-GB" dirty="0"/>
          </a:p>
        </p:txBody>
      </p:sp>
      <p:sp>
        <p:nvSpPr>
          <p:cNvPr id="4" name="Slide Number Placeholder 3"/>
          <p:cNvSpPr>
            <a:spLocks noGrp="1"/>
          </p:cNvSpPr>
          <p:nvPr>
            <p:ph type="sldNum" sz="quarter" idx="12"/>
          </p:nvPr>
        </p:nvSpPr>
        <p:spPr/>
        <p:txBody>
          <a:bodyPr/>
          <a:lstStyle/>
          <a:p>
            <a:fld id="{DC12C2CB-C475-442B-84C1-CBFDBCB34DB3}" type="slidenum">
              <a:rPr lang="en-GB" smtClean="0"/>
              <a:pPr/>
              <a:t>6</a:t>
            </a:fld>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449834322"/>
              </p:ext>
            </p:extLst>
          </p:nvPr>
        </p:nvGraphicFramePr>
        <p:xfrm>
          <a:off x="755576" y="1563638"/>
          <a:ext cx="7488832" cy="2047488"/>
        </p:xfrm>
        <a:graphic>
          <a:graphicData uri="http://schemas.openxmlformats.org/drawingml/2006/table">
            <a:tbl>
              <a:tblPr firstRow="1" bandRow="1">
                <a:tableStyleId>{5C22544A-7EE6-4342-B048-85BDC9FD1C3A}</a:tableStyleId>
              </a:tblPr>
              <a:tblGrid>
                <a:gridCol w="970775"/>
                <a:gridCol w="3605734"/>
                <a:gridCol w="1872208"/>
                <a:gridCol w="1040115"/>
              </a:tblGrid>
              <a:tr h="432048">
                <a:tc>
                  <a:txBody>
                    <a:bodyPr/>
                    <a:lstStyle/>
                    <a:p>
                      <a:r>
                        <a:rPr lang="en-GB" sz="1000" b="0" dirty="0" smtClean="0">
                          <a:latin typeface="Calibri" panose="020F0502020204030204" pitchFamily="34" charset="0"/>
                          <a:cs typeface="Calibri" panose="020F0502020204030204" pitchFamily="34" charset="0"/>
                        </a:rPr>
                        <a:t>Clinical Scenarios</a:t>
                      </a:r>
                      <a:endParaRPr lang="en-GB" sz="1000" b="0" dirty="0">
                        <a:latin typeface="Calibri" panose="020F0502020204030204" pitchFamily="34" charset="0"/>
                        <a:cs typeface="Calibri" panose="020F0502020204030204" pitchFamily="34" charset="0"/>
                      </a:endParaRPr>
                    </a:p>
                  </a:txBody>
                  <a:tcPr/>
                </a:tc>
                <a:tc>
                  <a:txBody>
                    <a:bodyPr/>
                    <a:lstStyle/>
                    <a:p>
                      <a:r>
                        <a:rPr lang="en-GB" sz="1000" b="0" dirty="0" smtClean="0">
                          <a:latin typeface="Calibri" panose="020F0502020204030204" pitchFamily="34" charset="0"/>
                          <a:cs typeface="Calibri" panose="020F0502020204030204" pitchFamily="34" charset="0"/>
                        </a:rPr>
                        <a:t>Drivers/Benefits</a:t>
                      </a:r>
                      <a:endParaRPr lang="en-GB" sz="1000" b="0" dirty="0">
                        <a:latin typeface="Calibri" panose="020F0502020204030204" pitchFamily="34" charset="0"/>
                        <a:cs typeface="Calibri" panose="020F0502020204030204" pitchFamily="34" charset="0"/>
                      </a:endParaRPr>
                    </a:p>
                  </a:txBody>
                  <a:tcPr/>
                </a:tc>
                <a:tc>
                  <a:txBody>
                    <a:bodyPr/>
                    <a:lstStyle/>
                    <a:p>
                      <a:r>
                        <a:rPr lang="en-GB" sz="1000" b="0" dirty="0" smtClean="0">
                          <a:latin typeface="Calibri" panose="020F0502020204030204" pitchFamily="34" charset="0"/>
                          <a:cs typeface="Calibri" panose="020F0502020204030204" pitchFamily="34" charset="0"/>
                        </a:rPr>
                        <a:t>Why Structured and real-time</a:t>
                      </a:r>
                      <a:endParaRPr lang="en-GB" sz="1000" b="0" dirty="0">
                        <a:latin typeface="Calibri" panose="020F0502020204030204" pitchFamily="34" charset="0"/>
                        <a:cs typeface="Calibri" panose="020F0502020204030204" pitchFamily="34" charset="0"/>
                      </a:endParaRPr>
                    </a:p>
                  </a:txBody>
                  <a:tcPr/>
                </a:tc>
                <a:tc>
                  <a:txBody>
                    <a:bodyPr/>
                    <a:lstStyle/>
                    <a:p>
                      <a:r>
                        <a:rPr lang="en-GB" sz="1000" b="0" dirty="0" smtClean="0">
                          <a:latin typeface="Calibri" panose="020F0502020204030204" pitchFamily="34" charset="0"/>
                          <a:cs typeface="Calibri" panose="020F0502020204030204" pitchFamily="34" charset="0"/>
                        </a:rPr>
                        <a:t>Elements</a:t>
                      </a:r>
                      <a:r>
                        <a:rPr lang="en-GB" sz="1000" b="0" baseline="0" dirty="0" smtClean="0">
                          <a:latin typeface="Calibri" panose="020F0502020204030204" pitchFamily="34" charset="0"/>
                          <a:cs typeface="Calibri" panose="020F0502020204030204" pitchFamily="34" charset="0"/>
                        </a:rPr>
                        <a:t> on GP record needed</a:t>
                      </a:r>
                      <a:endParaRPr lang="en-GB" sz="1000" b="0" dirty="0">
                        <a:latin typeface="Calibri" panose="020F0502020204030204" pitchFamily="34" charset="0"/>
                        <a:cs typeface="Calibri" panose="020F0502020204030204" pitchFamily="34" charset="0"/>
                      </a:endParaRPr>
                    </a:p>
                  </a:txBody>
                  <a:tcPr/>
                </a:tc>
              </a:tr>
              <a:tr h="1615440">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GB" sz="1000" b="0" baseline="0" dirty="0" smtClean="0">
                          <a:solidFill>
                            <a:schemeClr val="tx1"/>
                          </a:solidFill>
                          <a:latin typeface="Calibri" panose="020F0502020204030204" pitchFamily="34" charset="0"/>
                          <a:cs typeface="Calibri" panose="020F0502020204030204" pitchFamily="34" charset="0"/>
                        </a:rPr>
                        <a:t>1.</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sz="1000" b="0" baseline="0" dirty="0" smtClean="0">
                          <a:solidFill>
                            <a:schemeClr val="tx1"/>
                          </a:solidFill>
                          <a:latin typeface="Calibri" panose="020F0502020204030204" pitchFamily="34" charset="0"/>
                          <a:cs typeface="Calibri" panose="020F0502020204030204" pitchFamily="34" charset="0"/>
                        </a:rPr>
                        <a:t>Visual Comparison of Medications</a:t>
                      </a:r>
                    </a:p>
                    <a:p>
                      <a:endParaRPr lang="en-GB" dirty="0"/>
                    </a:p>
                  </a:txBody>
                  <a:tcPr/>
                </a:tc>
                <a:tc>
                  <a:txBody>
                    <a:bodyPr/>
                    <a:lstStyle/>
                    <a:p>
                      <a:r>
                        <a:rPr lang="en-GB" sz="1000" b="0" dirty="0" smtClean="0">
                          <a:latin typeface="Calibri" panose="020F0502020204030204" pitchFamily="34" charset="0"/>
                          <a:cs typeface="Calibri" panose="020F0502020204030204" pitchFamily="34" charset="0"/>
                        </a:rPr>
                        <a:t>Drivers: </a:t>
                      </a:r>
                    </a:p>
                    <a:p>
                      <a:r>
                        <a:rPr lang="en-GB" sz="1000" b="0" dirty="0" smtClean="0">
                          <a:latin typeface="Calibri" panose="020F0502020204030204" pitchFamily="34" charset="0"/>
                          <a:cs typeface="Calibri" panose="020F0502020204030204" pitchFamily="34" charset="0"/>
                        </a:rPr>
                        <a:t>Medication errors are the third most prevalent source of reported patient safety incidents in England</a:t>
                      </a:r>
                    </a:p>
                    <a:p>
                      <a:r>
                        <a:rPr lang="en-GB" sz="1000" b="0" dirty="0" smtClean="0">
                          <a:latin typeface="Calibri" panose="020F0502020204030204" pitchFamily="34" charset="0"/>
                          <a:cs typeface="Calibri" panose="020F0502020204030204" pitchFamily="34" charset="0"/>
                        </a:rPr>
                        <a:t>Prescribing errors are the most important cause of medication errors</a:t>
                      </a:r>
                    </a:p>
                    <a:p>
                      <a:r>
                        <a:rPr lang="en-GB" sz="1000" b="0" dirty="0" smtClean="0">
                          <a:latin typeface="Calibri" panose="020F0502020204030204" pitchFamily="34" charset="0"/>
                          <a:cs typeface="Calibri" panose="020F0502020204030204" pitchFamily="34" charset="0"/>
                        </a:rPr>
                        <a:t>Benefits: </a:t>
                      </a:r>
                    </a:p>
                    <a:p>
                      <a:r>
                        <a:rPr lang="en-GB" sz="1000" b="0" dirty="0" smtClean="0">
                          <a:latin typeface="Calibri" panose="020F0502020204030204" pitchFamily="34" charset="0"/>
                          <a:cs typeface="Calibri" panose="020F0502020204030204" pitchFamily="34" charset="0"/>
                        </a:rPr>
                        <a:t>Reduction of safety issues on manual transcription</a:t>
                      </a:r>
                    </a:p>
                    <a:p>
                      <a:r>
                        <a:rPr lang="en-GB" sz="1000" b="0" dirty="0" smtClean="0">
                          <a:latin typeface="Calibri" panose="020F0502020204030204" pitchFamily="34" charset="0"/>
                          <a:cs typeface="Calibri" panose="020F0502020204030204" pitchFamily="34" charset="0"/>
                        </a:rPr>
                        <a:t>Medication errors reduced as have up to date medication list</a:t>
                      </a:r>
                    </a:p>
                    <a:p>
                      <a:r>
                        <a:rPr lang="en-GB" sz="1000" b="0" dirty="0" smtClean="0">
                          <a:latin typeface="Calibri" panose="020F0502020204030204" pitchFamily="34" charset="0"/>
                          <a:cs typeface="Calibri" panose="020F0502020204030204" pitchFamily="34" charset="0"/>
                        </a:rPr>
                        <a:t>Time taken to have to compare across tabs/systems</a:t>
                      </a:r>
                    </a:p>
                    <a:p>
                      <a:endParaRPr lang="en-GB" sz="1000" b="0" dirty="0">
                        <a:latin typeface="Calibri" panose="020F0502020204030204" pitchFamily="34" charset="0"/>
                        <a:cs typeface="Calibri" panose="020F0502020204030204" pitchFamily="34" charset="0"/>
                      </a:endParaRPr>
                    </a:p>
                  </a:txBody>
                  <a:tcPr/>
                </a:tc>
                <a:tc>
                  <a:txBody>
                    <a:bodyPr/>
                    <a:lstStyle/>
                    <a:p>
                      <a:r>
                        <a:rPr lang="en-GB" sz="1000" b="0" dirty="0" smtClean="0">
                          <a:latin typeface="Calibri" panose="020F0502020204030204" pitchFamily="34" charset="0"/>
                          <a:cs typeface="Calibri" panose="020F0502020204030204" pitchFamily="34" charset="0"/>
                        </a:rPr>
                        <a:t>Cannot create a consolidated list from sets of information that are in different read-only views. </a:t>
                      </a:r>
                    </a:p>
                    <a:p>
                      <a:endParaRPr lang="en-GB" dirty="0" smtClean="0"/>
                    </a:p>
                    <a:p>
                      <a:r>
                        <a:rPr lang="en-GB" sz="1000" b="0" dirty="0" smtClean="0">
                          <a:latin typeface="Calibri" panose="020F0502020204030204" pitchFamily="34" charset="0"/>
                          <a:cs typeface="Calibri" panose="020F0502020204030204" pitchFamily="34" charset="0"/>
                        </a:rPr>
                        <a:t>Have up to date medication information</a:t>
                      </a:r>
                    </a:p>
                    <a:p>
                      <a:r>
                        <a:rPr lang="en-GB" dirty="0" smtClean="0"/>
                        <a:t> </a:t>
                      </a:r>
                    </a:p>
                    <a:p>
                      <a:endParaRPr lang="en-GB" sz="1000" b="0" dirty="0">
                        <a:latin typeface="Calibri" panose="020F0502020204030204" pitchFamily="34" charset="0"/>
                        <a:cs typeface="Calibri" panose="020F0502020204030204" pitchFamily="34" charset="0"/>
                      </a:endParaRPr>
                    </a:p>
                  </a:txBody>
                  <a:tcPr/>
                </a:tc>
                <a:tc>
                  <a:txBody>
                    <a:bodyPr/>
                    <a:lstStyle/>
                    <a:p>
                      <a:r>
                        <a:rPr lang="en-GB" sz="1000" b="0" dirty="0" smtClean="0">
                          <a:latin typeface="Calibri" panose="020F0502020204030204" pitchFamily="34" charset="0"/>
                          <a:cs typeface="Calibri" panose="020F0502020204030204" pitchFamily="34" charset="0"/>
                        </a:rPr>
                        <a:t>Medications</a:t>
                      </a:r>
                      <a:endParaRPr lang="en-GB" sz="1000" b="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403631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12C2CB-C475-442B-84C1-CBFDBCB34DB3}" type="slidenum">
              <a:rPr lang="en-GB" smtClean="0"/>
              <a:pPr/>
              <a:t>7</a:t>
            </a:fld>
            <a:endParaRPr lang="en-GB"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7494"/>
            <a:ext cx="8568952" cy="4752528"/>
          </a:xfrm>
          <a:prstGeom prst="rect">
            <a:avLst/>
          </a:prstGeom>
          <a:noFill/>
          <a:ln>
            <a:noFill/>
          </a:ln>
        </p:spPr>
      </p:pic>
    </p:spTree>
    <p:extLst>
      <p:ext uri="{BB962C8B-B14F-4D97-AF65-F5344CB8AC3E}">
        <p14:creationId xmlns:p14="http://schemas.microsoft.com/office/powerpoint/2010/main" val="2934737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11510"/>
            <a:ext cx="7992888" cy="4176464"/>
          </a:xfrm>
        </p:spPr>
        <p:txBody>
          <a:bodyPr>
            <a:normAutofit fontScale="25000" lnSpcReduction="20000"/>
          </a:bodyPr>
          <a:lstStyle/>
          <a:p>
            <a:pPr marL="0" indent="0">
              <a:buNone/>
            </a:pPr>
            <a:r>
              <a:rPr lang="en-GB" sz="4400" dirty="0" smtClean="0">
                <a:latin typeface="Calibri" panose="020F0502020204030204" pitchFamily="34" charset="0"/>
                <a:cs typeface="Calibri" panose="020F0502020204030204" pitchFamily="34" charset="0"/>
              </a:rPr>
              <a:t>GP </a:t>
            </a:r>
            <a:r>
              <a:rPr lang="en-GB" sz="4400" dirty="0">
                <a:latin typeface="Calibri" panose="020F0502020204030204" pitchFamily="34" charset="0"/>
                <a:cs typeface="Calibri" panose="020F0502020204030204" pitchFamily="34" charset="0"/>
              </a:rPr>
              <a:t>Clinical System provides the defined medication list to GP Connect</a:t>
            </a:r>
            <a:r>
              <a:rPr lang="en-GB" sz="4400" dirty="0" smtClean="0">
                <a:latin typeface="Calibri" panose="020F0502020204030204" pitchFamily="34" charset="0"/>
                <a:cs typeface="Calibri" panose="020F0502020204030204" pitchFamily="34" charset="0"/>
              </a:rPr>
              <a:t>.</a:t>
            </a:r>
          </a:p>
          <a:p>
            <a:pPr marL="0" indent="0">
              <a:buNone/>
            </a:pPr>
            <a:endParaRPr lang="en-GB" sz="4400" dirty="0">
              <a:latin typeface="Calibri" panose="020F0502020204030204" pitchFamily="34" charset="0"/>
              <a:cs typeface="Calibri" panose="020F0502020204030204" pitchFamily="34" charset="0"/>
            </a:endParaRPr>
          </a:p>
          <a:p>
            <a:r>
              <a:rPr lang="en-GB" sz="4400" dirty="0" smtClean="0">
                <a:latin typeface="Calibri" panose="020F0502020204030204" pitchFamily="34" charset="0"/>
                <a:cs typeface="Calibri" panose="020F0502020204030204" pitchFamily="34" charset="0"/>
              </a:rPr>
              <a:t>This </a:t>
            </a:r>
            <a:r>
              <a:rPr lang="en-GB" sz="4400" dirty="0">
                <a:latin typeface="Calibri" panose="020F0502020204030204" pitchFamily="34" charset="0"/>
                <a:cs typeface="Calibri" panose="020F0502020204030204" pitchFamily="34" charset="0"/>
              </a:rPr>
              <a:t>medication information will be the same as that provided in the SCR / SCR AI and will be subject to the same exclusion </a:t>
            </a:r>
            <a:r>
              <a:rPr lang="en-GB" sz="4400" dirty="0" smtClean="0">
                <a:latin typeface="Calibri" panose="020F0502020204030204" pitchFamily="34" charset="0"/>
                <a:cs typeface="Calibri" panose="020F0502020204030204" pitchFamily="34" charset="0"/>
              </a:rPr>
              <a:t>criteria:</a:t>
            </a:r>
          </a:p>
          <a:p>
            <a:endParaRPr lang="en-GB" sz="4400" dirty="0" smtClean="0">
              <a:latin typeface="Calibri" panose="020F0502020204030204" pitchFamily="34" charset="0"/>
              <a:cs typeface="Calibri" panose="020F0502020204030204" pitchFamily="34" charset="0"/>
            </a:endParaRPr>
          </a:p>
          <a:p>
            <a:r>
              <a:rPr lang="en-GB" sz="4400" dirty="0" smtClean="0">
                <a:latin typeface="Calibri" panose="020F0502020204030204" pitchFamily="34" charset="0"/>
                <a:cs typeface="Calibri" panose="020F0502020204030204" pitchFamily="34" charset="0"/>
              </a:rPr>
              <a:t>Acute </a:t>
            </a:r>
            <a:r>
              <a:rPr lang="en-GB" sz="4400" dirty="0">
                <a:latin typeface="Calibri" panose="020F0502020204030204" pitchFamily="34" charset="0"/>
                <a:cs typeface="Calibri" panose="020F0502020204030204" pitchFamily="34" charset="0"/>
              </a:rPr>
              <a:t>Medications (for the last 12 months)</a:t>
            </a:r>
          </a:p>
          <a:p>
            <a:pPr lvl="1"/>
            <a:r>
              <a:rPr lang="en-GB" sz="4400" dirty="0" smtClean="0">
                <a:latin typeface="Calibri" panose="020F0502020204030204" pitchFamily="34" charset="0"/>
                <a:cs typeface="Calibri" panose="020F0502020204030204" pitchFamily="34" charset="0"/>
              </a:rPr>
              <a:t>Date </a:t>
            </a:r>
            <a:r>
              <a:rPr lang="en-GB" sz="4400" dirty="0">
                <a:latin typeface="Calibri" panose="020F0502020204030204" pitchFamily="34" charset="0"/>
                <a:cs typeface="Calibri" panose="020F0502020204030204" pitchFamily="34" charset="0"/>
              </a:rPr>
              <a:t>Prescribed</a:t>
            </a:r>
          </a:p>
          <a:p>
            <a:pPr lvl="1"/>
            <a:r>
              <a:rPr lang="en-GB" sz="4400" dirty="0" smtClean="0">
                <a:latin typeface="Calibri" panose="020F0502020204030204" pitchFamily="34" charset="0"/>
                <a:cs typeface="Calibri" panose="020F0502020204030204" pitchFamily="34" charset="0"/>
              </a:rPr>
              <a:t>Medication </a:t>
            </a:r>
            <a:r>
              <a:rPr lang="en-GB" sz="4400" dirty="0">
                <a:latin typeface="Calibri" panose="020F0502020204030204" pitchFamily="34" charset="0"/>
                <a:cs typeface="Calibri" panose="020F0502020204030204" pitchFamily="34" charset="0"/>
              </a:rPr>
              <a:t>Item</a:t>
            </a:r>
          </a:p>
          <a:p>
            <a:pPr lvl="1"/>
            <a:r>
              <a:rPr lang="en-GB" sz="4400" dirty="0" smtClean="0">
                <a:latin typeface="Calibri" panose="020F0502020204030204" pitchFamily="34" charset="0"/>
                <a:cs typeface="Calibri" panose="020F0502020204030204" pitchFamily="34" charset="0"/>
              </a:rPr>
              <a:t>Dosage </a:t>
            </a:r>
            <a:r>
              <a:rPr lang="en-GB" sz="4400" dirty="0">
                <a:latin typeface="Calibri" panose="020F0502020204030204" pitchFamily="34" charset="0"/>
                <a:cs typeface="Calibri" panose="020F0502020204030204" pitchFamily="34" charset="0"/>
              </a:rPr>
              <a:t>Instructions (including days of administration where applicable)</a:t>
            </a:r>
          </a:p>
          <a:p>
            <a:pPr lvl="1"/>
            <a:r>
              <a:rPr lang="en-GB" sz="4400" dirty="0" smtClean="0">
                <a:latin typeface="Calibri" panose="020F0502020204030204" pitchFamily="34" charset="0"/>
                <a:cs typeface="Calibri" panose="020F0502020204030204" pitchFamily="34" charset="0"/>
              </a:rPr>
              <a:t>Quantity</a:t>
            </a:r>
            <a:endParaRPr lang="en-GB" sz="4400" dirty="0">
              <a:latin typeface="Calibri" panose="020F0502020204030204" pitchFamily="34" charset="0"/>
              <a:cs typeface="Calibri" panose="020F0502020204030204" pitchFamily="34" charset="0"/>
            </a:endParaRPr>
          </a:p>
          <a:p>
            <a:pPr lvl="1"/>
            <a:r>
              <a:rPr lang="en-GB" sz="4400" dirty="0" smtClean="0">
                <a:latin typeface="Calibri" panose="020F0502020204030204" pitchFamily="34" charset="0"/>
                <a:cs typeface="Calibri" panose="020F0502020204030204" pitchFamily="34" charset="0"/>
              </a:rPr>
              <a:t>Reason </a:t>
            </a:r>
            <a:r>
              <a:rPr lang="en-GB" sz="4400" dirty="0">
                <a:latin typeface="Calibri" panose="020F0502020204030204" pitchFamily="34" charset="0"/>
                <a:cs typeface="Calibri" panose="020F0502020204030204" pitchFamily="34" charset="0"/>
              </a:rPr>
              <a:t>for </a:t>
            </a:r>
            <a:r>
              <a:rPr lang="en-GB" sz="4400" dirty="0" smtClean="0">
                <a:latin typeface="Calibri" panose="020F0502020204030204" pitchFamily="34" charset="0"/>
                <a:cs typeface="Calibri" panose="020F0502020204030204" pitchFamily="34" charset="0"/>
              </a:rPr>
              <a:t>Medication</a:t>
            </a:r>
          </a:p>
          <a:p>
            <a:pPr marL="457200" lvl="1" indent="0">
              <a:buNone/>
            </a:pPr>
            <a:endParaRPr lang="en-GB" sz="4400" dirty="0">
              <a:latin typeface="Calibri" panose="020F0502020204030204" pitchFamily="34" charset="0"/>
              <a:cs typeface="Calibri" panose="020F0502020204030204" pitchFamily="34" charset="0"/>
            </a:endParaRPr>
          </a:p>
          <a:p>
            <a:r>
              <a:rPr lang="en-GB" sz="4400" dirty="0" smtClean="0">
                <a:latin typeface="Calibri" panose="020F0502020204030204" pitchFamily="34" charset="0"/>
                <a:cs typeface="Calibri" panose="020F0502020204030204" pitchFamily="34" charset="0"/>
              </a:rPr>
              <a:t>Current </a:t>
            </a:r>
            <a:r>
              <a:rPr lang="en-GB" sz="4400" dirty="0">
                <a:latin typeface="Calibri" panose="020F0502020204030204" pitchFamily="34" charset="0"/>
                <a:cs typeface="Calibri" panose="020F0502020204030204" pitchFamily="34" charset="0"/>
              </a:rPr>
              <a:t>Repeat Medications</a:t>
            </a:r>
          </a:p>
          <a:p>
            <a:pPr lvl="1"/>
            <a:r>
              <a:rPr lang="en-GB" sz="4400" dirty="0" smtClean="0">
                <a:latin typeface="Calibri" panose="020F0502020204030204" pitchFamily="34" charset="0"/>
                <a:cs typeface="Calibri" panose="020F0502020204030204" pitchFamily="34" charset="0"/>
              </a:rPr>
              <a:t>Date </a:t>
            </a:r>
            <a:r>
              <a:rPr lang="en-GB" sz="4400" dirty="0">
                <a:latin typeface="Calibri" panose="020F0502020204030204" pitchFamily="34" charset="0"/>
                <a:cs typeface="Calibri" panose="020F0502020204030204" pitchFamily="34" charset="0"/>
              </a:rPr>
              <a:t>Last Issued</a:t>
            </a:r>
          </a:p>
          <a:p>
            <a:pPr lvl="1"/>
            <a:r>
              <a:rPr lang="en-GB" sz="4400" dirty="0" smtClean="0">
                <a:latin typeface="Calibri" panose="020F0502020204030204" pitchFamily="34" charset="0"/>
                <a:cs typeface="Calibri" panose="020F0502020204030204" pitchFamily="34" charset="0"/>
              </a:rPr>
              <a:t>Medication </a:t>
            </a:r>
            <a:r>
              <a:rPr lang="en-GB" sz="4400" dirty="0">
                <a:latin typeface="Calibri" panose="020F0502020204030204" pitchFamily="34" charset="0"/>
                <a:cs typeface="Calibri" panose="020F0502020204030204" pitchFamily="34" charset="0"/>
              </a:rPr>
              <a:t>Item</a:t>
            </a:r>
          </a:p>
          <a:p>
            <a:pPr lvl="1"/>
            <a:r>
              <a:rPr lang="en-GB" sz="4400" dirty="0" smtClean="0">
                <a:latin typeface="Calibri" panose="020F0502020204030204" pitchFamily="34" charset="0"/>
                <a:cs typeface="Calibri" panose="020F0502020204030204" pitchFamily="34" charset="0"/>
              </a:rPr>
              <a:t>Dosage </a:t>
            </a:r>
            <a:r>
              <a:rPr lang="en-GB" sz="4400" dirty="0">
                <a:latin typeface="Calibri" panose="020F0502020204030204" pitchFamily="34" charset="0"/>
                <a:cs typeface="Calibri" panose="020F0502020204030204" pitchFamily="34" charset="0"/>
              </a:rPr>
              <a:t>Instructions (including days of administration where applicable)</a:t>
            </a:r>
          </a:p>
          <a:p>
            <a:pPr lvl="1"/>
            <a:r>
              <a:rPr lang="en-GB" sz="4400" dirty="0" smtClean="0">
                <a:latin typeface="Calibri" panose="020F0502020204030204" pitchFamily="34" charset="0"/>
                <a:cs typeface="Calibri" panose="020F0502020204030204" pitchFamily="34" charset="0"/>
              </a:rPr>
              <a:t>Quantity</a:t>
            </a:r>
            <a:endParaRPr lang="en-GB" sz="4400" dirty="0">
              <a:latin typeface="Calibri" panose="020F0502020204030204" pitchFamily="34" charset="0"/>
              <a:cs typeface="Calibri" panose="020F0502020204030204" pitchFamily="34" charset="0"/>
            </a:endParaRPr>
          </a:p>
          <a:p>
            <a:pPr lvl="1"/>
            <a:r>
              <a:rPr lang="en-GB" sz="4400" dirty="0" smtClean="0">
                <a:latin typeface="Calibri" panose="020F0502020204030204" pitchFamily="34" charset="0"/>
                <a:cs typeface="Calibri" panose="020F0502020204030204" pitchFamily="34" charset="0"/>
              </a:rPr>
              <a:t>Reason </a:t>
            </a:r>
            <a:r>
              <a:rPr lang="en-GB" sz="4400" dirty="0">
                <a:latin typeface="Calibri" panose="020F0502020204030204" pitchFamily="34" charset="0"/>
                <a:cs typeface="Calibri" panose="020F0502020204030204" pitchFamily="34" charset="0"/>
              </a:rPr>
              <a:t>for </a:t>
            </a:r>
            <a:r>
              <a:rPr lang="en-GB" sz="4400" dirty="0" smtClean="0">
                <a:latin typeface="Calibri" panose="020F0502020204030204" pitchFamily="34" charset="0"/>
                <a:cs typeface="Calibri" panose="020F0502020204030204" pitchFamily="34" charset="0"/>
              </a:rPr>
              <a:t>Medication</a:t>
            </a:r>
          </a:p>
          <a:p>
            <a:pPr marL="457200" lvl="1" indent="0">
              <a:buNone/>
            </a:pPr>
            <a:endParaRPr lang="en-GB" sz="4400" dirty="0">
              <a:latin typeface="Calibri" panose="020F0502020204030204" pitchFamily="34" charset="0"/>
              <a:cs typeface="Calibri" panose="020F0502020204030204" pitchFamily="34" charset="0"/>
            </a:endParaRPr>
          </a:p>
          <a:p>
            <a:r>
              <a:rPr lang="en-GB" sz="4400" dirty="0" smtClean="0">
                <a:latin typeface="Calibri" panose="020F0502020204030204" pitchFamily="34" charset="0"/>
                <a:cs typeface="Calibri" panose="020F0502020204030204" pitchFamily="34" charset="0"/>
              </a:rPr>
              <a:t>Discontinued </a:t>
            </a:r>
            <a:r>
              <a:rPr lang="en-GB" sz="4400" dirty="0">
                <a:latin typeface="Calibri" panose="020F0502020204030204" pitchFamily="34" charset="0"/>
                <a:cs typeface="Calibri" panose="020F0502020204030204" pitchFamily="34" charset="0"/>
              </a:rPr>
              <a:t>Repeat Medications (issued within the previous 6 months)</a:t>
            </a:r>
          </a:p>
          <a:p>
            <a:pPr lvl="1"/>
            <a:r>
              <a:rPr lang="en-GB" sz="4400" dirty="0" smtClean="0">
                <a:latin typeface="Calibri" panose="020F0502020204030204" pitchFamily="34" charset="0"/>
                <a:cs typeface="Calibri" panose="020F0502020204030204" pitchFamily="34" charset="0"/>
              </a:rPr>
              <a:t>Date </a:t>
            </a:r>
            <a:r>
              <a:rPr lang="en-GB" sz="4400" dirty="0">
                <a:latin typeface="Calibri" panose="020F0502020204030204" pitchFamily="34" charset="0"/>
                <a:cs typeface="Calibri" panose="020F0502020204030204" pitchFamily="34" charset="0"/>
              </a:rPr>
              <a:t>Last Issued</a:t>
            </a:r>
          </a:p>
          <a:p>
            <a:pPr lvl="1"/>
            <a:r>
              <a:rPr lang="en-GB" sz="4400" dirty="0" smtClean="0">
                <a:latin typeface="Calibri" panose="020F0502020204030204" pitchFamily="34" charset="0"/>
                <a:cs typeface="Calibri" panose="020F0502020204030204" pitchFamily="34" charset="0"/>
              </a:rPr>
              <a:t>Medication </a:t>
            </a:r>
            <a:r>
              <a:rPr lang="en-GB" sz="4400" dirty="0">
                <a:latin typeface="Calibri" panose="020F0502020204030204" pitchFamily="34" charset="0"/>
                <a:cs typeface="Calibri" panose="020F0502020204030204" pitchFamily="34" charset="0"/>
              </a:rPr>
              <a:t>Item</a:t>
            </a:r>
          </a:p>
          <a:p>
            <a:pPr lvl="1"/>
            <a:r>
              <a:rPr lang="en-GB" sz="4400" dirty="0" smtClean="0">
                <a:latin typeface="Calibri" panose="020F0502020204030204" pitchFamily="34" charset="0"/>
                <a:cs typeface="Calibri" panose="020F0502020204030204" pitchFamily="34" charset="0"/>
              </a:rPr>
              <a:t>Dosage </a:t>
            </a:r>
            <a:r>
              <a:rPr lang="en-GB" sz="4400" dirty="0">
                <a:latin typeface="Calibri" panose="020F0502020204030204" pitchFamily="34" charset="0"/>
                <a:cs typeface="Calibri" panose="020F0502020204030204" pitchFamily="34" charset="0"/>
              </a:rPr>
              <a:t>Instructions (including days of administration where applicable)</a:t>
            </a:r>
          </a:p>
          <a:p>
            <a:pPr lvl="1"/>
            <a:r>
              <a:rPr lang="en-GB" sz="4400" dirty="0" smtClean="0">
                <a:latin typeface="Calibri" panose="020F0502020204030204" pitchFamily="34" charset="0"/>
                <a:cs typeface="Calibri" panose="020F0502020204030204" pitchFamily="34" charset="0"/>
              </a:rPr>
              <a:t>Quantity</a:t>
            </a:r>
            <a:endParaRPr lang="en-GB" sz="4400" dirty="0">
              <a:latin typeface="Calibri" panose="020F0502020204030204" pitchFamily="34" charset="0"/>
              <a:cs typeface="Calibri" panose="020F0502020204030204" pitchFamily="34" charset="0"/>
            </a:endParaRPr>
          </a:p>
          <a:p>
            <a:pPr lvl="1"/>
            <a:r>
              <a:rPr lang="en-GB" sz="4400" dirty="0" smtClean="0">
                <a:latin typeface="Calibri" panose="020F0502020204030204" pitchFamily="34" charset="0"/>
                <a:cs typeface="Calibri" panose="020F0502020204030204" pitchFamily="34" charset="0"/>
              </a:rPr>
              <a:t>Reason </a:t>
            </a:r>
            <a:r>
              <a:rPr lang="en-GB" sz="4400" dirty="0">
                <a:latin typeface="Calibri" panose="020F0502020204030204" pitchFamily="34" charset="0"/>
                <a:cs typeface="Calibri" panose="020F0502020204030204" pitchFamily="34" charset="0"/>
              </a:rPr>
              <a:t>for Medication</a:t>
            </a:r>
          </a:p>
          <a:p>
            <a:pPr lvl="1"/>
            <a:r>
              <a:rPr lang="en-GB" sz="4400" dirty="0" smtClean="0">
                <a:latin typeface="Calibri" panose="020F0502020204030204" pitchFamily="34" charset="0"/>
                <a:cs typeface="Calibri" panose="020F0502020204030204" pitchFamily="34" charset="0"/>
              </a:rPr>
              <a:t>Date </a:t>
            </a:r>
            <a:r>
              <a:rPr lang="en-GB" sz="4400" dirty="0">
                <a:latin typeface="Calibri" panose="020F0502020204030204" pitchFamily="34" charset="0"/>
                <a:cs typeface="Calibri" panose="020F0502020204030204" pitchFamily="34" charset="0"/>
              </a:rPr>
              <a:t>Discontinued</a:t>
            </a:r>
          </a:p>
          <a:p>
            <a:endParaRPr lang="en-GB" dirty="0"/>
          </a:p>
        </p:txBody>
      </p:sp>
      <p:sp>
        <p:nvSpPr>
          <p:cNvPr id="4" name="Slide Number Placeholder 3"/>
          <p:cNvSpPr>
            <a:spLocks noGrp="1"/>
          </p:cNvSpPr>
          <p:nvPr>
            <p:ph type="sldNum" sz="quarter" idx="12"/>
          </p:nvPr>
        </p:nvSpPr>
        <p:spPr/>
        <p:txBody>
          <a:bodyPr/>
          <a:lstStyle/>
          <a:p>
            <a:fld id="{DC12C2CB-C475-442B-84C1-CBFDBCB34DB3}" type="slidenum">
              <a:rPr lang="en-GB" smtClean="0"/>
              <a:pPr/>
              <a:t>8</a:t>
            </a:fld>
            <a:endParaRPr lang="en-GB" dirty="0"/>
          </a:p>
        </p:txBody>
      </p:sp>
    </p:spTree>
    <p:extLst>
      <p:ext uri="{BB962C8B-B14F-4D97-AF65-F5344CB8AC3E}">
        <p14:creationId xmlns:p14="http://schemas.microsoft.com/office/powerpoint/2010/main" val="2762794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Model mapping</a:t>
            </a:r>
            <a:endParaRPr lang="en-GB" dirty="0"/>
          </a:p>
        </p:txBody>
      </p:sp>
      <p:sp>
        <p:nvSpPr>
          <p:cNvPr id="4" name="Slide Number Placeholder 3"/>
          <p:cNvSpPr>
            <a:spLocks noGrp="1"/>
          </p:cNvSpPr>
          <p:nvPr>
            <p:ph type="sldNum" sz="quarter" idx="12"/>
          </p:nvPr>
        </p:nvSpPr>
        <p:spPr/>
        <p:txBody>
          <a:bodyPr/>
          <a:lstStyle/>
          <a:p>
            <a:fld id="{DC12C2CB-C475-442B-84C1-CBFDBCB34DB3}" type="slidenum">
              <a:rPr lang="en-GB" smtClean="0"/>
              <a:pPr/>
              <a:t>9</a:t>
            </a:fld>
            <a:endParaRPr lang="en-GB"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250362445"/>
              </p:ext>
            </p:extLst>
          </p:nvPr>
        </p:nvGraphicFramePr>
        <p:xfrm>
          <a:off x="683568" y="915566"/>
          <a:ext cx="7776865" cy="3600401"/>
        </p:xfrm>
        <a:graphic>
          <a:graphicData uri="http://schemas.openxmlformats.org/drawingml/2006/table">
            <a:tbl>
              <a:tblPr/>
              <a:tblGrid>
                <a:gridCol w="906862"/>
                <a:gridCol w="759233"/>
                <a:gridCol w="759233"/>
                <a:gridCol w="1272418"/>
                <a:gridCol w="1618642"/>
                <a:gridCol w="569425"/>
                <a:gridCol w="1891052"/>
              </a:tblGrid>
              <a:tr h="126552">
                <a:tc gridSpan="2">
                  <a:txBody>
                    <a:bodyPr/>
                    <a:lstStyle/>
                    <a:p>
                      <a:pPr algn="l" fontAlgn="ctr"/>
                      <a:r>
                        <a:rPr lang="en-GB" sz="600" b="1" i="0" u="none" strike="noStrike" dirty="0">
                          <a:solidFill>
                            <a:srgbClr val="000000"/>
                          </a:solidFill>
                          <a:effectLst/>
                          <a:latin typeface="Calibri"/>
                        </a:rPr>
                        <a:t>Acute Medications for the last 12 months:</a:t>
                      </a:r>
                    </a:p>
                  </a:txBody>
                  <a:tcPr marL="5223" marR="5223" marT="5223" marB="0" anchor="ctr">
                    <a:lnL>
                      <a:noFill/>
                    </a:lnL>
                    <a:lnR>
                      <a:noFill/>
                    </a:lnR>
                    <a:lnT>
                      <a:noFill/>
                    </a:lnT>
                    <a:lnB>
                      <a:noFill/>
                    </a:lnB>
                  </a:tcPr>
                </a:tc>
                <a:tc hMerge="1">
                  <a:txBody>
                    <a:bodyPr/>
                    <a:lstStyle/>
                    <a:p>
                      <a:endParaRPr lang="en-GB"/>
                    </a:p>
                  </a:txBody>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a:noFill/>
                    </a:lnT>
                    <a:lnB>
                      <a:noFill/>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a:noFill/>
                    </a:lnT>
                    <a:lnB>
                      <a:noFill/>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a:noFill/>
                    </a:lnT>
                    <a:lnB>
                      <a:noFill/>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a:noFill/>
                    </a:lnT>
                    <a:lnB>
                      <a:noFill/>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a:noFill/>
                    </a:lnT>
                    <a:lnB>
                      <a:noFill/>
                    </a:lnB>
                  </a:tcPr>
                </a:tc>
              </a:tr>
              <a:tr h="126552">
                <a:tc>
                  <a:txBody>
                    <a:bodyPr/>
                    <a:lstStyle/>
                    <a:p>
                      <a:pPr algn="l" fontAlgn="ctr"/>
                      <a:endParaRPr lang="en-GB" sz="600" b="1" i="0" u="none" strike="noStrike">
                        <a:solidFill>
                          <a:srgbClr val="000000"/>
                        </a:solidFill>
                        <a:effectLst/>
                        <a:latin typeface="Calibri"/>
                      </a:endParaRPr>
                    </a:p>
                  </a:txBody>
                  <a:tcPr marL="5223" marR="5223" marT="522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a:noFill/>
                    </a:lnT>
                    <a:lnB w="6350" cap="flat" cmpd="sng" algn="ctr">
                      <a:solidFill>
                        <a:srgbClr val="000000"/>
                      </a:solidFill>
                      <a:prstDash val="solid"/>
                      <a:round/>
                      <a:headEnd type="none" w="med" len="med"/>
                      <a:tailEnd type="none" w="med" len="med"/>
                    </a:lnB>
                  </a:tcPr>
                </a:tc>
              </a:tr>
              <a:tr h="126552">
                <a:tc>
                  <a:txBody>
                    <a:bodyPr/>
                    <a:lstStyle/>
                    <a:p>
                      <a:pPr algn="l" fontAlgn="ctr"/>
                      <a:r>
                        <a:rPr lang="en-GB" sz="600" b="1" i="0" u="none" strike="noStrike">
                          <a:solidFill>
                            <a:srgbClr val="000000"/>
                          </a:solidFill>
                          <a:effectLst/>
                          <a:latin typeface="Calibri"/>
                        </a:rPr>
                        <a:t>Data Item requested</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GB" sz="600" b="1" i="0" u="none" strike="noStrike">
                          <a:solidFill>
                            <a:srgbClr val="000000"/>
                          </a:solidFill>
                          <a:effectLst/>
                          <a:latin typeface="Calibri"/>
                        </a:rPr>
                        <a:t>RCP Mapping</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GB" sz="600" b="1" i="0" u="none" strike="noStrike">
                          <a:solidFill>
                            <a:srgbClr val="000000"/>
                          </a:solidFill>
                          <a:effectLst/>
                          <a:latin typeface="Calibri"/>
                        </a:rPr>
                        <a:t>Profile Mapping</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GB" sz="600" b="1" i="0" u="none" strike="noStrike">
                          <a:solidFill>
                            <a:srgbClr val="000000"/>
                          </a:solidFill>
                          <a:effectLst/>
                          <a:latin typeface="Calibri"/>
                        </a:rPr>
                        <a:t>Data Item Mapping</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GB" sz="600" b="1" i="0" u="none" strike="noStrike">
                          <a:solidFill>
                            <a:srgbClr val="000000"/>
                          </a:solidFill>
                          <a:effectLst/>
                          <a:latin typeface="Calibri"/>
                        </a:rPr>
                        <a:t>Description</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GB" sz="600" b="1" i="0" u="none" strike="noStrike">
                          <a:solidFill>
                            <a:srgbClr val="000000"/>
                          </a:solidFill>
                          <a:effectLst/>
                          <a:latin typeface="Calibri"/>
                        </a:rPr>
                        <a:t>M/R/O</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GB" sz="600" b="1" i="0" u="none" strike="noStrike">
                          <a:solidFill>
                            <a:srgbClr val="000000"/>
                          </a:solidFill>
                          <a:effectLst/>
                          <a:latin typeface="Calibri"/>
                        </a:rPr>
                        <a:t>Notes</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632759">
                <a:tc>
                  <a:txBody>
                    <a:bodyPr/>
                    <a:lstStyle/>
                    <a:p>
                      <a:pPr algn="l" fontAlgn="ctr"/>
                      <a:r>
                        <a:rPr lang="en-GB" sz="600" b="0" i="0" u="none" strike="noStrike">
                          <a:solidFill>
                            <a:srgbClr val="000000"/>
                          </a:solidFill>
                          <a:effectLst/>
                          <a:latin typeface="Calibri"/>
                        </a:rPr>
                        <a:t>Last Issued Date</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 </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MedicationStatement</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lastIssueDate</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The precribed date recorded on the prescription by the presciber. In most casese this is the date the prescription was issued but the prescriber can choose to set a different date.</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Mandatory</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 </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2759">
                <a:tc>
                  <a:txBody>
                    <a:bodyPr/>
                    <a:lstStyle/>
                    <a:p>
                      <a:pPr algn="l" fontAlgn="ctr"/>
                      <a:r>
                        <a:rPr lang="en-GB" sz="600" b="0" i="0" u="none" strike="noStrike">
                          <a:solidFill>
                            <a:srgbClr val="000000"/>
                          </a:solidFill>
                          <a:effectLst/>
                          <a:latin typeface="Calibri"/>
                        </a:rPr>
                        <a:t>Medication Item</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Medication Name, Medication Form</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MedicationStatement</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medication/code/coding/code</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The DM&amp;D codes of the medication prescribed. Where no DM&amp;D codes can be suppied (for example an historic medication without a DM&amp;D mapping) a degraded DM&amp;D code will be supplied.</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Mandatory</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 </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9483">
                <a:tc>
                  <a:txBody>
                    <a:bodyPr/>
                    <a:lstStyle/>
                    <a:p>
                      <a:pPr algn="l" fontAlgn="ctr"/>
                      <a:r>
                        <a:rPr lang="en-GB" sz="600" b="0" i="0" u="none" strike="noStrike">
                          <a:solidFill>
                            <a:srgbClr val="000000"/>
                          </a:solidFill>
                          <a:effectLst/>
                          <a:latin typeface="Calibri"/>
                        </a:rPr>
                        <a:t> </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Medication Name, Medication Form</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MedicationStatement</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medication/code/coding/display</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A text description of the medication prescribed. Supplied to ensure a description of the medication is available when a DM&amp;D code cannot be supplied.</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Mandatory</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 </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9656">
                <a:tc>
                  <a:txBody>
                    <a:bodyPr/>
                    <a:lstStyle/>
                    <a:p>
                      <a:pPr algn="l" fontAlgn="ctr"/>
                      <a:r>
                        <a:rPr lang="en-GB" sz="600" b="0" i="0" u="none" strike="noStrike">
                          <a:solidFill>
                            <a:srgbClr val="000000"/>
                          </a:solidFill>
                          <a:effectLst/>
                          <a:latin typeface="Calibri"/>
                        </a:rPr>
                        <a:t>Dosage Instructions </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Dose</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MedicationStatement</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Dosage - text</a:t>
                      </a:r>
                      <a:r>
                        <a:rPr lang="en-GB" sz="400" b="0" i="0" u="none" strike="noStrike">
                          <a:solidFill>
                            <a:srgbClr val="000000"/>
                          </a:solidFill>
                          <a:effectLst/>
                          <a:latin typeface="Calibri"/>
                        </a:rPr>
                        <a:t>  </a:t>
                      </a:r>
                      <a:endParaRPr lang="en-GB" sz="600" b="0" i="0" u="none" strike="noStrike">
                        <a:solidFill>
                          <a:srgbClr val="000000"/>
                        </a:solidFill>
                        <a:effectLst/>
                        <a:latin typeface="Calibri"/>
                      </a:endParaRP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A text description of the medication dosage. </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Mandatory</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GP Clinical Systems do not record dosage information as structured data. Therefore it is only possible to supply the data as a text string.</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2759">
                <a:tc>
                  <a:txBody>
                    <a:bodyPr/>
                    <a:lstStyle/>
                    <a:p>
                      <a:pPr algn="l" fontAlgn="ctr"/>
                      <a:r>
                        <a:rPr lang="en-GB" sz="600" b="0" i="0" u="none" strike="noStrike">
                          <a:solidFill>
                            <a:srgbClr val="000000"/>
                          </a:solidFill>
                          <a:effectLst/>
                          <a:latin typeface="Calibri"/>
                        </a:rPr>
                        <a:t>*Timing – the day of the week where applicable</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Medication frequency</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MedicationOrder</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note</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The patient instructions written by the prescribed and printed on the dispensed medication. For repeat description use the information from the latest issused prescriptions</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Mandatory</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GP Clinical System do not record timing information as structured data. Therefore it is only possible to supply the patient instructions as a text string.</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104">
                <a:tc>
                  <a:txBody>
                    <a:bodyPr/>
                    <a:lstStyle/>
                    <a:p>
                      <a:pPr algn="l" fontAlgn="ctr"/>
                      <a:r>
                        <a:rPr lang="en-GB" sz="600" b="0" i="0" u="none" strike="noStrike">
                          <a:solidFill>
                            <a:srgbClr val="000000"/>
                          </a:solidFill>
                          <a:effectLst/>
                          <a:latin typeface="Calibri"/>
                        </a:rPr>
                        <a:t>Quantity</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 </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MedicationStatement</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quantityDispensed</a:t>
                      </a:r>
                      <a:r>
                        <a:rPr lang="en-GB" sz="400" b="0" i="0" u="none" strike="noStrike">
                          <a:solidFill>
                            <a:srgbClr val="000000"/>
                          </a:solidFill>
                          <a:effectLst/>
                          <a:latin typeface="Calibri"/>
                        </a:rPr>
                        <a:t>  </a:t>
                      </a:r>
                      <a:endParaRPr lang="en-GB" sz="600" b="0" i="0" u="none" strike="noStrike">
                        <a:solidFill>
                          <a:srgbClr val="000000"/>
                        </a:solidFill>
                        <a:effectLst/>
                        <a:latin typeface="Calibri"/>
                      </a:endParaRP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Total Quantity of medication prescribed</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Required</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600" b="0" i="0" u="none" strike="noStrike">
                          <a:solidFill>
                            <a:srgbClr val="000000"/>
                          </a:solidFill>
                          <a:effectLst/>
                          <a:latin typeface="Calibri"/>
                        </a:rPr>
                        <a:t>Despite the data item name this is the prescribed quantity not the dispensed quantity.</a:t>
                      </a:r>
                    </a:p>
                  </a:txBody>
                  <a:tcPr marL="5223" marR="5223" marT="5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0225">
                <a:tc>
                  <a:txBody>
                    <a:bodyPr/>
                    <a:lstStyle/>
                    <a:p>
                      <a:pPr algn="l" fontAlgn="ctr"/>
                      <a:endParaRPr lang="en-GB" sz="400" b="0" i="0" u="none" strike="noStrike">
                        <a:solidFill>
                          <a:srgbClr val="000000"/>
                        </a:solidFill>
                        <a:effectLst/>
                        <a:latin typeface="Calibri"/>
                      </a:endParaRPr>
                    </a:p>
                  </a:txBody>
                  <a:tcPr marL="5223" marR="5223" marT="522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effectLst/>
                        <a:latin typeface="Arial"/>
                      </a:endParaRPr>
                    </a:p>
                  </a:txBody>
                  <a:tcPr marL="5223" marR="5223" marT="522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dirty="0">
                        <a:solidFill>
                          <a:srgbClr val="000000"/>
                        </a:solidFill>
                        <a:effectLst/>
                        <a:latin typeface="Arial"/>
                      </a:endParaRPr>
                    </a:p>
                  </a:txBody>
                  <a:tcPr marL="5223" marR="5223" marT="5223"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3282449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HSCIC_Powepoint_v2.5_0115">
  <a:themeElements>
    <a:clrScheme name="01-NHS-DIGI-PALETTE-01">
      <a:dk1>
        <a:srgbClr val="0F0F0F"/>
      </a:dk1>
      <a:lt1>
        <a:srgbClr val="FFFFFF"/>
      </a:lt1>
      <a:dk2>
        <a:srgbClr val="033F85"/>
      </a:dk2>
      <a:lt2>
        <a:srgbClr val="F9F9F9"/>
      </a:lt2>
      <a:accent1>
        <a:srgbClr val="005EB8"/>
      </a:accent1>
      <a:accent2>
        <a:srgbClr val="84919C"/>
      </a:accent2>
      <a:accent3>
        <a:srgbClr val="003087"/>
      </a:accent3>
      <a:accent4>
        <a:srgbClr val="5EBCE8"/>
      </a:accent4>
      <a:accent5>
        <a:srgbClr val="CED1D5"/>
      </a:accent5>
      <a:accent6>
        <a:srgbClr val="424D58"/>
      </a:accent6>
      <a:hlink>
        <a:srgbClr val="003087"/>
      </a:hlink>
      <a:folHlink>
        <a:srgbClr val="7C2855"/>
      </a:folHlink>
    </a:clrScheme>
    <a:fontScheme name="Corporate 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D598A81C7CB147834AC64163E15213" ma:contentTypeVersion="2" ma:contentTypeDescription="Create a new document." ma:contentTypeScope="" ma:versionID="a4883a8ad09eaa10f673873a1adf8376">
  <xsd:schema xmlns:xsd="http://www.w3.org/2001/XMLSchema" xmlns:p="http://schemas.microsoft.com/office/2006/metadata/properties" xmlns:ns3="90732cb9-2947-426b-9181-b7949900f52f" targetNamespace="http://schemas.microsoft.com/office/2006/metadata/properties" ma:root="true" ma:fieldsID="aaf2e6e374035398ca49ee2764e76b5b" ns3:_="">
    <xsd:import namespace="90732cb9-2947-426b-9181-b7949900f52f"/>
    <xsd:element name="properties">
      <xsd:complexType>
        <xsd:sequence>
          <xsd:element name="documentManagement">
            <xsd:complexType>
              <xsd:all>
                <xsd:element ref="ns3:UserField1" minOccurs="0"/>
              </xsd:all>
            </xsd:complexType>
          </xsd:element>
        </xsd:sequence>
      </xsd:complexType>
    </xsd:element>
  </xsd:schema>
  <xsd:schema xmlns:xsd="http://www.w3.org/2001/XMLSchema" xmlns:dms="http://schemas.microsoft.com/office/2006/documentManagement/types" targetNamespace="90732cb9-2947-426b-9181-b7949900f52f" elementFormDefault="qualified">
    <xsd:import namespace="http://schemas.microsoft.com/office/2006/documentManagement/types"/>
    <xsd:element name="UserField1" ma:index="9" nillable="true" ma:displayName="User Field 1" ma:internalName="UserField1">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UserField1 xmlns="90732cb9-2947-426b-9181-b7949900f52f" xsi:nil="true"/>
  </documentManagement>
</p:properties>
</file>

<file path=customXml/itemProps1.xml><?xml version="1.0" encoding="utf-8"?>
<ds:datastoreItem xmlns:ds="http://schemas.openxmlformats.org/officeDocument/2006/customXml" ds:itemID="{B7F845F2-CA4D-46E7-A69B-07206D33DDB0}"/>
</file>

<file path=customXml/itemProps2.xml><?xml version="1.0" encoding="utf-8"?>
<ds:datastoreItem xmlns:ds="http://schemas.openxmlformats.org/officeDocument/2006/customXml" ds:itemID="{B17A0114-A340-46AD-A12B-73C30C85207D}"/>
</file>

<file path=customXml/itemProps3.xml><?xml version="1.0" encoding="utf-8"?>
<ds:datastoreItem xmlns:ds="http://schemas.openxmlformats.org/officeDocument/2006/customXml" ds:itemID="{3319B2A7-E108-411E-8568-BB62BCB28883}"/>
</file>

<file path=docProps/app.xml><?xml version="1.0" encoding="utf-8"?>
<Properties xmlns="http://schemas.openxmlformats.org/officeDocument/2006/extended-properties" xmlns:vt="http://schemas.openxmlformats.org/officeDocument/2006/docPropsVTypes">
  <Template/>
  <TotalTime>3157</TotalTime>
  <Words>1476</Words>
  <Application>Microsoft Office PowerPoint</Application>
  <PresentationFormat>On-screen Show (16:9)</PresentationFormat>
  <Paragraphs>303</Paragraphs>
  <Slides>25</Slides>
  <Notes>14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HSCIC_Powepoint_v2.5_0115</vt:lpstr>
      <vt:lpstr>PowerPoint Presentation</vt:lpstr>
      <vt:lpstr>WebEx Agenda</vt:lpstr>
      <vt:lpstr>PowerPoint Presentation</vt:lpstr>
      <vt:lpstr>What has been done so far</vt:lpstr>
      <vt:lpstr>What are we currently working on</vt:lpstr>
      <vt:lpstr>What work is coming up</vt:lpstr>
      <vt:lpstr>PowerPoint Presentation</vt:lpstr>
      <vt:lpstr>PowerPoint Presentation</vt:lpstr>
      <vt:lpstr>Information Model mapping</vt:lpstr>
      <vt:lpstr>PowerPoint Presentation</vt:lpstr>
      <vt:lpstr>What has been done so far</vt:lpstr>
      <vt:lpstr>What are we currently working on</vt:lpstr>
      <vt:lpstr>What work is coming up</vt:lpstr>
      <vt:lpstr>PowerPoint Presentation</vt:lpstr>
      <vt:lpstr>The Secret Formula…</vt:lpstr>
      <vt:lpstr>API Stages – The Maturity Model</vt:lpstr>
      <vt:lpstr>API Stage 2 – The Maturity Model</vt:lpstr>
      <vt:lpstr>API Stage 3 – The Maturity Model</vt:lpstr>
      <vt:lpstr>Stage 2 API - Medications</vt:lpstr>
      <vt:lpstr>Stage 2 API – Medications Walk Through</vt:lpstr>
      <vt:lpstr>Stage 3 API - Medications</vt:lpstr>
      <vt:lpstr>Stage 3 API – Walk through</vt:lpstr>
      <vt:lpstr>Delivery timeline and approach</vt:lpstr>
      <vt:lpstr>Next engagement event</vt:lpstr>
      <vt:lpstr>PowerPoint Presentation</vt:lpstr>
    </vt:vector>
  </TitlesOfParts>
  <Company>Health &amp; Social Care Information Centre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Challinor</dc:creator>
  <cp:lastModifiedBy>Richard  Challinor</cp:lastModifiedBy>
  <cp:revision>44</cp:revision>
  <cp:lastPrinted>2014-12-18T12:02:32Z</cp:lastPrinted>
  <dcterms:created xsi:type="dcterms:W3CDTF">2016-07-12T14:14:16Z</dcterms:created>
  <dcterms:modified xsi:type="dcterms:W3CDTF">2017-04-12T08:28:48Z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0x0101001DD598A81C7CB147834AC64163E15213</vt:lpwstr>
  </property>
  <property fmtid="{D5CDD505-2E9C-101B-9397-08002B2CF9AE}" pid="3" name="hscicOrgProfessionalGroup">
    <vt:lpwstr/>
  </property>
  <property fmtid="{D5CDD505-2E9C-101B-9397-08002B2CF9AE}" pid="4" name="hscicOrgCorporateFunction">
    <vt:lpwstr/>
  </property>
  <property fmtid="{D5CDD505-2E9C-101B-9397-08002B2CF9AE}" pid="5" name="hscicOrgOfficeLocation">
    <vt:lpwstr/>
  </property>
  <property fmtid="{D5CDD505-2E9C-101B-9397-08002B2CF9AE}" pid="6" name="hscicOrgPortfolioDomain">
    <vt:lpwstr/>
  </property>
  <property fmtid="{D5CDD505-2E9C-101B-9397-08002B2CF9AE}" pid="7" name="hscicDocumentType">
    <vt:lpwstr>147;#Templates|aff1a68b-1933-4dcf-8d00-314af96fd52f</vt:lpwstr>
  </property>
  <property fmtid="{D5CDD505-2E9C-101B-9397-08002B2CF9AE}" pid="8" name="p4ac7e37b3be48aa8418f065aeb540e0">
    <vt:lpwstr/>
  </property>
  <property fmtid="{D5CDD505-2E9C-101B-9397-08002B2CF9AE}" pid="9" name="j628e119d7e4440dadc57ef80e73f9ed">
    <vt:lpwstr/>
  </property>
  <property fmtid="{D5CDD505-2E9C-101B-9397-08002B2CF9AE}" pid="11" name="kf16b72b2d604d459ccf7f7fae4ace43">
    <vt:lpwstr/>
  </property>
  <property fmtid="{D5CDD505-2E9C-101B-9397-08002B2CF9AE}" pid="13" name="k5f85a19a9254bc483709d4dbf407442">
    <vt:lpwstr/>
  </property>
  <property fmtid="{D5CDD505-2E9C-101B-9397-08002B2CF9AE}" pid="15" name="jf4655f4e78d4ac1a11c19f3a13b9f1c">
    <vt:lpwstr/>
  </property>
</Properties>
</file>