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305" r:id="rId5"/>
    <p:sldId id="403" r:id="rId6"/>
    <p:sldId id="304" r:id="rId7"/>
    <p:sldId id="351" r:id="rId8"/>
    <p:sldId id="406" r:id="rId9"/>
    <p:sldId id="405" r:id="rId10"/>
    <p:sldId id="407" r:id="rId11"/>
    <p:sldId id="408" r:id="rId12"/>
    <p:sldId id="409" r:id="rId13"/>
    <p:sldId id="397" r:id="rId14"/>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ECDBD7-4E1F-496D-B6F2-54A702A40D24}">
          <p14:sldIdLst>
            <p14:sldId id="305"/>
            <p14:sldId id="403"/>
            <p14:sldId id="304"/>
            <p14:sldId id="351"/>
            <p14:sldId id="406"/>
            <p14:sldId id="405"/>
            <p14:sldId id="407"/>
            <p14:sldId id="408"/>
            <p14:sldId id="409"/>
            <p14:sldId id="3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lenn Collett" initials="G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A5A5"/>
    <a:srgbClr val="E820E8"/>
    <a:srgbClr val="FD5F5F"/>
    <a:srgbClr val="C11907"/>
    <a:srgbClr val="FFFFFF"/>
    <a:srgbClr val="C02050"/>
    <a:srgbClr val="00A050"/>
    <a:srgbClr val="E8F4F0"/>
    <a:srgbClr val="702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9" autoAdjust="0"/>
    <p:restoredTop sz="98097" autoAdjust="0"/>
  </p:normalViewPr>
  <p:slideViewPr>
    <p:cSldViewPr>
      <p:cViewPr varScale="1">
        <p:scale>
          <a:sx n="112" d="100"/>
          <a:sy n="112" d="100"/>
        </p:scale>
        <p:origin x="1614"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4786" tIns="47393" rIns="94786" bIns="47393" rtlCol="0"/>
          <a:lstStyle>
            <a:lvl1pPr algn="l">
              <a:defRPr sz="1300"/>
            </a:lvl1pPr>
          </a:lstStyle>
          <a:p>
            <a:endParaRPr lang="en-GB" dirty="0"/>
          </a:p>
        </p:txBody>
      </p:sp>
      <p:sp>
        <p:nvSpPr>
          <p:cNvPr id="3" name="Date Placeholder 2"/>
          <p:cNvSpPr>
            <a:spLocks noGrp="1"/>
          </p:cNvSpPr>
          <p:nvPr>
            <p:ph type="dt" idx="1"/>
          </p:nvPr>
        </p:nvSpPr>
        <p:spPr>
          <a:xfrm>
            <a:off x="4023993" y="0"/>
            <a:ext cx="3078427" cy="511731"/>
          </a:xfrm>
          <a:prstGeom prst="rect">
            <a:avLst/>
          </a:prstGeom>
        </p:spPr>
        <p:txBody>
          <a:bodyPr vert="horz" lIns="94786" tIns="47393" rIns="94786" bIns="47393" rtlCol="0"/>
          <a:lstStyle>
            <a:lvl1pPr algn="r">
              <a:defRPr sz="1300"/>
            </a:lvl1pPr>
          </a:lstStyle>
          <a:p>
            <a:fld id="{ADB2BA8F-77E7-4D74-8429-FEA15301A487}" type="datetimeFigureOut">
              <a:rPr lang="en-GB" smtClean="0"/>
              <a:t>31/08/2016</a:t>
            </a:fld>
            <a:endParaRPr lang="en-GB" dirty="0"/>
          </a:p>
        </p:txBody>
      </p:sp>
      <p:sp>
        <p:nvSpPr>
          <p:cNvPr id="4" name="Slide Image Placeholder 3"/>
          <p:cNvSpPr>
            <a:spLocks noGrp="1" noRot="1" noChangeAspect="1"/>
          </p:cNvSpPr>
          <p:nvPr>
            <p:ph type="sldImg" idx="2"/>
          </p:nvPr>
        </p:nvSpPr>
        <p:spPr>
          <a:xfrm>
            <a:off x="992188" y="768350"/>
            <a:ext cx="5119687" cy="3838575"/>
          </a:xfrm>
          <a:prstGeom prst="rect">
            <a:avLst/>
          </a:prstGeom>
          <a:noFill/>
          <a:ln w="12700">
            <a:solidFill>
              <a:prstClr val="black"/>
            </a:solidFill>
          </a:ln>
        </p:spPr>
        <p:txBody>
          <a:bodyPr vert="horz" lIns="94786" tIns="47393" rIns="94786" bIns="47393" rtlCol="0" anchor="ctr"/>
          <a:lstStyle/>
          <a:p>
            <a:endParaRPr lang="en-GB" dirty="0"/>
          </a:p>
        </p:txBody>
      </p:sp>
      <p:sp>
        <p:nvSpPr>
          <p:cNvPr id="5" name="Notes Placeholder 4"/>
          <p:cNvSpPr>
            <a:spLocks noGrp="1"/>
          </p:cNvSpPr>
          <p:nvPr>
            <p:ph type="body" sz="quarter" idx="3"/>
          </p:nvPr>
        </p:nvSpPr>
        <p:spPr>
          <a:xfrm>
            <a:off x="710407" y="4861442"/>
            <a:ext cx="5683250" cy="4605576"/>
          </a:xfrm>
          <a:prstGeom prst="rect">
            <a:avLst/>
          </a:prstGeom>
        </p:spPr>
        <p:txBody>
          <a:bodyPr vert="horz" lIns="94786" tIns="47393" rIns="94786" bIns="4739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8427" cy="511731"/>
          </a:xfrm>
          <a:prstGeom prst="rect">
            <a:avLst/>
          </a:prstGeom>
        </p:spPr>
        <p:txBody>
          <a:bodyPr vert="horz" lIns="94786" tIns="47393" rIns="94786" bIns="47393"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3993" y="9721106"/>
            <a:ext cx="3078427" cy="511731"/>
          </a:xfrm>
          <a:prstGeom prst="rect">
            <a:avLst/>
          </a:prstGeom>
        </p:spPr>
        <p:txBody>
          <a:bodyPr vert="horz" lIns="94786" tIns="47393" rIns="94786" bIns="47393" rtlCol="0" anchor="b"/>
          <a:lstStyle>
            <a:lvl1pPr algn="r">
              <a:defRPr sz="1300"/>
            </a:lvl1pPr>
          </a:lstStyle>
          <a:p>
            <a:fld id="{573BD2BE-0D39-469E-8B13-E83FE0E0A27D}" type="slidenum">
              <a:rPr lang="en-GB" smtClean="0"/>
              <a:t>‹#›</a:t>
            </a:fld>
            <a:endParaRPr lang="en-GB" dirty="0"/>
          </a:p>
        </p:txBody>
      </p:sp>
    </p:spTree>
    <p:extLst>
      <p:ext uri="{BB962C8B-B14F-4D97-AF65-F5344CB8AC3E}">
        <p14:creationId xmlns:p14="http://schemas.microsoft.com/office/powerpoint/2010/main" val="70826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3BD2BE-0D39-469E-8B13-E83FE0E0A27D}" type="slidenum">
              <a:rPr lang="en-GB" smtClean="0"/>
              <a:t>1</a:t>
            </a:fld>
            <a:endParaRPr lang="en-GB" dirty="0"/>
          </a:p>
        </p:txBody>
      </p:sp>
    </p:spTree>
    <p:extLst>
      <p:ext uri="{BB962C8B-B14F-4D97-AF65-F5344CB8AC3E}">
        <p14:creationId xmlns:p14="http://schemas.microsoft.com/office/powerpoint/2010/main" val="2013163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6</a:t>
            </a:fld>
            <a:endParaRPr lang="en-GB" dirty="0"/>
          </a:p>
        </p:txBody>
      </p:sp>
    </p:spTree>
    <p:extLst>
      <p:ext uri="{BB962C8B-B14F-4D97-AF65-F5344CB8AC3E}">
        <p14:creationId xmlns:p14="http://schemas.microsoft.com/office/powerpoint/2010/main" val="2296456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hscic.gov.uk/" TargetMode="External"/><Relationship Id="rId3" Type="http://schemas.openxmlformats.org/officeDocument/2006/relationships/image" Target="../media/image2.jpeg"/><Relationship Id="rId7" Type="http://schemas.openxmlformats.org/officeDocument/2006/relationships/hyperlink" Target="http://www.slideshare.net/hscic" TargetMode="External"/><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twitter.com/hscic" TargetMode="External"/><Relationship Id="rId5" Type="http://schemas.openxmlformats.org/officeDocument/2006/relationships/hyperlink" Target="mailto:enquiries@hscic.gov.uk" TargetMode="External"/><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3331464"/>
            <a:ext cx="9144000" cy="3526536"/>
          </a:xfrm>
          <a:prstGeom prst="rect">
            <a:avLst/>
          </a:prstGeom>
        </p:spPr>
      </p:pic>
      <p:sp>
        <p:nvSpPr>
          <p:cNvPr id="12" name="Round Same Side Corner Rectangle 11"/>
          <p:cNvSpPr/>
          <p:nvPr userDrawn="1"/>
        </p:nvSpPr>
        <p:spPr>
          <a:xfrm flipV="1">
            <a:off x="0" y="3330000"/>
            <a:ext cx="9144000" cy="475200"/>
          </a:xfrm>
          <a:prstGeom prst="round2SameRect">
            <a:avLst>
              <a:gd name="adj1" fmla="val 0"/>
              <a:gd name="adj2" fmla="val 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93426"/>
            <a:ext cx="3420161" cy="1075334"/>
          </a:xfrm>
          <a:prstGeom prst="rect">
            <a:avLst/>
          </a:prstGeom>
        </p:spPr>
      </p:pic>
      <p:sp>
        <p:nvSpPr>
          <p:cNvPr id="13" name="Text Placeholder 5"/>
          <p:cNvSpPr>
            <a:spLocks noGrp="1"/>
          </p:cNvSpPr>
          <p:nvPr>
            <p:ph type="body" sz="quarter" idx="12" hasCustomPrompt="1"/>
          </p:nvPr>
        </p:nvSpPr>
        <p:spPr>
          <a:xfrm>
            <a:off x="396000" y="2160000"/>
            <a:ext cx="7848600" cy="720725"/>
          </a:xfrm>
        </p:spPr>
        <p:txBody>
          <a:bodyPr>
            <a:normAutofit/>
          </a:bodyPr>
          <a:lstStyle>
            <a:lvl1pPr marL="0" indent="0">
              <a:buNone/>
              <a:defRPr sz="3500" b="1" spc="-40" baseline="0"/>
            </a:lvl1pPr>
          </a:lstStyle>
          <a:p>
            <a:pPr lvl="0"/>
            <a:r>
              <a:rPr lang="en-US" dirty="0"/>
              <a:t>Title heading in 35pt Arial Bold</a:t>
            </a:r>
            <a:endParaRPr lang="en-GB" dirty="0"/>
          </a:p>
        </p:txBody>
      </p:sp>
      <p:sp>
        <p:nvSpPr>
          <p:cNvPr id="15" name="Text Placeholder 9"/>
          <p:cNvSpPr>
            <a:spLocks noGrp="1"/>
          </p:cNvSpPr>
          <p:nvPr>
            <p:ph type="body" sz="quarter" idx="13" hasCustomPrompt="1"/>
          </p:nvPr>
        </p:nvSpPr>
        <p:spPr>
          <a:xfrm>
            <a:off x="396000" y="2772000"/>
            <a:ext cx="7848600" cy="622300"/>
          </a:xfrm>
        </p:spPr>
        <p:txBody>
          <a:bodyPr>
            <a:normAutofit/>
          </a:bodyPr>
          <a:lstStyle>
            <a:lvl1pPr marL="0" indent="0">
              <a:buNone/>
              <a:defRPr sz="2100" b="1">
                <a:solidFill>
                  <a:srgbClr val="00A050"/>
                </a:solidFill>
              </a:defRPr>
            </a:lvl1pPr>
          </a:lstStyle>
          <a:p>
            <a:r>
              <a:rPr lang="en-US" dirty="0"/>
              <a:t>Subheading in 21pt Arial Bold</a:t>
            </a:r>
            <a:endParaRPr lang="en-GB" dirty="0"/>
          </a:p>
        </p:txBody>
      </p:sp>
      <p:sp>
        <p:nvSpPr>
          <p:cNvPr id="14" name="Text Placeholder 13"/>
          <p:cNvSpPr>
            <a:spLocks noGrp="1"/>
          </p:cNvSpPr>
          <p:nvPr>
            <p:ph type="body" sz="quarter" idx="14" hasCustomPrompt="1"/>
          </p:nvPr>
        </p:nvSpPr>
        <p:spPr>
          <a:xfrm>
            <a:off x="432000" y="3456000"/>
            <a:ext cx="8064500" cy="358775"/>
          </a:xfrm>
        </p:spPr>
        <p:txBody>
          <a:bodyPr tIns="0" bIns="0">
            <a:normAutofit/>
          </a:bodyPr>
          <a:lstStyle>
            <a:lvl1pPr marL="0" indent="0">
              <a:buNone/>
              <a:defRPr sz="1750" b="1" baseline="0">
                <a:solidFill>
                  <a:srgbClr val="FFFFFF"/>
                </a:solidFill>
              </a:defRPr>
            </a:lvl1pPr>
          </a:lstStyle>
          <a:p>
            <a:pPr lvl="0"/>
            <a:r>
              <a:rPr lang="en-US" dirty="0"/>
              <a:t>Presented by… footer in 17.5pt Arial Bold</a:t>
            </a:r>
            <a:endParaRPr lang="en-GB" dirty="0"/>
          </a:p>
        </p:txBody>
      </p:sp>
    </p:spTree>
    <p:extLst>
      <p:ext uri="{BB962C8B-B14F-4D97-AF65-F5344CB8AC3E}">
        <p14:creationId xmlns:p14="http://schemas.microsoft.com/office/powerpoint/2010/main" val="200091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0" y="6275784"/>
            <a:ext cx="9144000" cy="609600"/>
          </a:xfrm>
          <a:prstGeom prst="rect">
            <a:avLst/>
          </a:prstGeom>
          <a:solidFill>
            <a:srgbClr val="003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457200" y="274638"/>
            <a:ext cx="8229600" cy="706090"/>
          </a:xfrm>
        </p:spPr>
        <p:txBody>
          <a:bodyPr anchor="t">
            <a:normAutofit/>
          </a:bodyPr>
          <a:lstStyle>
            <a:lvl1pPr>
              <a:defRPr sz="3300"/>
            </a:lvl1pPr>
          </a:lstStyle>
          <a:p>
            <a:r>
              <a:rPr lang="en-US" dirty="0"/>
              <a:t>Main Heading</a:t>
            </a:r>
            <a:endParaRPr lang="en-GB" dirty="0"/>
          </a:p>
        </p:txBody>
      </p:sp>
      <p:cxnSp>
        <p:nvCxnSpPr>
          <p:cNvPr id="8" name="Straight Connector 7"/>
          <p:cNvCxnSpPr/>
          <p:nvPr userDrawn="1"/>
        </p:nvCxnSpPr>
        <p:spPr>
          <a:xfrm>
            <a:off x="396000" y="980728"/>
            <a:ext cx="8424936" cy="0"/>
          </a:xfrm>
          <a:prstGeom prst="line">
            <a:avLst/>
          </a:prstGeom>
          <a:ln w="44450" cap="rnd">
            <a:solidFill>
              <a:srgbClr val="7020A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
          </p:nvPr>
        </p:nvSpPr>
        <p:spPr>
          <a:xfrm>
            <a:off x="457200" y="1600200"/>
            <a:ext cx="8229600" cy="4525963"/>
          </a:xfrm>
        </p:spPr>
        <p:txBody>
          <a:bodyPr/>
          <a:lstStyle>
            <a:lvl1pPr>
              <a:defRPr sz="3000"/>
            </a:lvl1pPr>
            <a:lvl2pPr>
              <a:defRPr sz="2600"/>
            </a:lvl2pPr>
            <a:lvl3pPr marL="1143000" indent="-228600">
              <a:buFont typeface="Wingdings" panose="05000000000000000000" pitchFamily="2" charset="2"/>
              <a:buChar char="§"/>
              <a:defRPr sz="2200"/>
            </a:lvl3pPr>
            <a:lvl4pPr>
              <a:defRPr sz="2100"/>
            </a:lvl4pPr>
            <a:lvl5pPr>
              <a:defRPr sz="1750"/>
            </a:lvl5pPr>
          </a:lstStyle>
          <a:p>
            <a:pPr lvl="0"/>
            <a:r>
              <a:rPr lang="en-US"/>
              <a:t>Click to edit Master text styles</a:t>
            </a:r>
          </a:p>
          <a:p>
            <a:pPr lvl="1"/>
            <a:r>
              <a:rPr lang="en-US"/>
              <a:t>Second level</a:t>
            </a:r>
          </a:p>
          <a:p>
            <a:pPr lvl="2"/>
            <a:r>
              <a:rPr lang="en-US"/>
              <a:t>Third level</a:t>
            </a:r>
          </a:p>
        </p:txBody>
      </p:sp>
      <p:sp>
        <p:nvSpPr>
          <p:cNvPr id="9" name="Slide Number Placeholder 5"/>
          <p:cNvSpPr>
            <a:spLocks noGrp="1"/>
          </p:cNvSpPr>
          <p:nvPr>
            <p:ph type="sldNum" sz="quarter" idx="12"/>
          </p:nvPr>
        </p:nvSpPr>
        <p:spPr>
          <a:xfrm>
            <a:off x="6553200" y="6356350"/>
            <a:ext cx="2133600" cy="365125"/>
          </a:xfrm>
        </p:spPr>
        <p:txBody>
          <a:bodyPr/>
          <a:lstStyle>
            <a:lvl1pPr>
              <a:defRPr sz="1000">
                <a:solidFill>
                  <a:srgbClr val="FFFFFF"/>
                </a:solidFill>
              </a:defRPr>
            </a:lvl1pPr>
          </a:lstStyle>
          <a:p>
            <a:fld id="{4F2E129E-16B7-480B-972E-C025DBFD1D53}" type="slidenum">
              <a:rPr lang="en-GB" smtClean="0"/>
              <a:pPr/>
              <a:t>‹#›</a:t>
            </a:fld>
            <a:endParaRPr lang="en-GB" dirty="0"/>
          </a:p>
        </p:txBody>
      </p:sp>
    </p:spTree>
    <p:extLst>
      <p:ext uri="{BB962C8B-B14F-4D97-AF65-F5344CB8AC3E}">
        <p14:creationId xmlns:p14="http://schemas.microsoft.com/office/powerpoint/2010/main" val="34739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657" y="1810512"/>
            <a:ext cx="6480048" cy="3236976"/>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93426"/>
            <a:ext cx="3420161" cy="1075334"/>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t="31115" b="27031"/>
          <a:stretch/>
        </p:blipFill>
        <p:spPr>
          <a:xfrm>
            <a:off x="0" y="5409384"/>
            <a:ext cx="9144000" cy="1476000"/>
          </a:xfrm>
          <a:prstGeom prst="rect">
            <a:avLst/>
          </a:prstGeom>
        </p:spPr>
      </p:pic>
      <p:sp>
        <p:nvSpPr>
          <p:cNvPr id="2" name="Rectangle 1"/>
          <p:cNvSpPr/>
          <p:nvPr userDrawn="1"/>
        </p:nvSpPr>
        <p:spPr>
          <a:xfrm>
            <a:off x="1115616" y="2564904"/>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hlinkClick r:id="rId5"/>
          </p:cNvPr>
          <p:cNvSpPr txBox="1"/>
          <p:nvPr userDrawn="1"/>
        </p:nvSpPr>
        <p:spPr>
          <a:xfrm>
            <a:off x="431657" y="2942620"/>
            <a:ext cx="4356367" cy="369332"/>
          </a:xfrm>
          <a:prstGeom prst="rect">
            <a:avLst/>
          </a:prstGeom>
          <a:noFill/>
        </p:spPr>
        <p:txBody>
          <a:bodyPr wrap="square" rtlCol="0">
            <a:spAutoFit/>
          </a:bodyPr>
          <a:lstStyle/>
          <a:p>
            <a:endParaRPr lang="en-GB" dirty="0"/>
          </a:p>
        </p:txBody>
      </p:sp>
      <p:sp>
        <p:nvSpPr>
          <p:cNvPr id="14" name="TextBox 13">
            <a:hlinkClick r:id="rId6"/>
          </p:cNvPr>
          <p:cNvSpPr txBox="1"/>
          <p:nvPr userDrawn="1"/>
        </p:nvSpPr>
        <p:spPr>
          <a:xfrm>
            <a:off x="478397" y="3933056"/>
            <a:ext cx="1771404" cy="369332"/>
          </a:xfrm>
          <a:prstGeom prst="rect">
            <a:avLst/>
          </a:prstGeom>
          <a:noFill/>
        </p:spPr>
        <p:txBody>
          <a:bodyPr wrap="square" rtlCol="0">
            <a:spAutoFit/>
          </a:bodyPr>
          <a:lstStyle/>
          <a:p>
            <a:endParaRPr lang="en-GB" dirty="0"/>
          </a:p>
        </p:txBody>
      </p:sp>
      <p:sp>
        <p:nvSpPr>
          <p:cNvPr id="15" name="TextBox 14">
            <a:hlinkClick r:id="rId7"/>
          </p:cNvPr>
          <p:cNvSpPr txBox="1"/>
          <p:nvPr userDrawn="1"/>
        </p:nvSpPr>
        <p:spPr>
          <a:xfrm>
            <a:off x="478396" y="4454788"/>
            <a:ext cx="4669667" cy="369332"/>
          </a:xfrm>
          <a:prstGeom prst="rect">
            <a:avLst/>
          </a:prstGeom>
          <a:noFill/>
        </p:spPr>
        <p:txBody>
          <a:bodyPr wrap="square" rtlCol="0">
            <a:spAutoFit/>
          </a:bodyPr>
          <a:lstStyle/>
          <a:p>
            <a:endParaRPr lang="en-GB" dirty="0"/>
          </a:p>
        </p:txBody>
      </p:sp>
      <p:sp>
        <p:nvSpPr>
          <p:cNvPr id="4" name="TextBox 3">
            <a:hlinkClick r:id="rId8"/>
          </p:cNvPr>
          <p:cNvSpPr txBox="1"/>
          <p:nvPr userDrawn="1"/>
        </p:nvSpPr>
        <p:spPr>
          <a:xfrm>
            <a:off x="431657" y="2420888"/>
            <a:ext cx="3636287" cy="369332"/>
          </a:xfrm>
          <a:prstGeom prst="rect">
            <a:avLst/>
          </a:prstGeom>
          <a:noFill/>
        </p:spPr>
        <p:txBody>
          <a:bodyPr wrap="square" rtlCol="0">
            <a:spAutoFit/>
          </a:bodyPr>
          <a:lstStyle/>
          <a:p>
            <a:endParaRPr lang="en-GB" dirty="0">
              <a:solidFill>
                <a:srgbClr val="FFFFFF"/>
              </a:solidFill>
            </a:endParaRPr>
          </a:p>
        </p:txBody>
      </p:sp>
    </p:spTree>
    <p:extLst>
      <p:ext uri="{BB962C8B-B14F-4D97-AF65-F5344CB8AC3E}">
        <p14:creationId xmlns:p14="http://schemas.microsoft.com/office/powerpoint/2010/main" val="207431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30000"/>
            <a:ext cx="9144000" cy="3566160"/>
          </a:xfrm>
          <a:prstGeom prst="rect">
            <a:avLst/>
          </a:prstGeom>
        </p:spPr>
      </p:pic>
      <p:sp>
        <p:nvSpPr>
          <p:cNvPr id="12" name="Round Same Side Corner Rectangle 11"/>
          <p:cNvSpPr/>
          <p:nvPr userDrawn="1"/>
        </p:nvSpPr>
        <p:spPr>
          <a:xfrm flipV="1">
            <a:off x="0" y="3330000"/>
            <a:ext cx="9144000" cy="475200"/>
          </a:xfrm>
          <a:prstGeom prst="round2SameRect">
            <a:avLst>
              <a:gd name="adj1" fmla="val 0"/>
              <a:gd name="adj2" fmla="val 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93426"/>
            <a:ext cx="3420161" cy="1075334"/>
          </a:xfrm>
          <a:prstGeom prst="rect">
            <a:avLst/>
          </a:prstGeom>
        </p:spPr>
      </p:pic>
      <p:sp>
        <p:nvSpPr>
          <p:cNvPr id="13" name="Text Placeholder 5"/>
          <p:cNvSpPr>
            <a:spLocks noGrp="1"/>
          </p:cNvSpPr>
          <p:nvPr>
            <p:ph type="body" sz="quarter" idx="12" hasCustomPrompt="1"/>
          </p:nvPr>
        </p:nvSpPr>
        <p:spPr>
          <a:xfrm>
            <a:off x="396000" y="2160000"/>
            <a:ext cx="7848600" cy="720725"/>
          </a:xfrm>
        </p:spPr>
        <p:txBody>
          <a:bodyPr>
            <a:normAutofit/>
          </a:bodyPr>
          <a:lstStyle>
            <a:lvl1pPr marL="0" indent="0">
              <a:buNone/>
              <a:defRPr sz="3500" b="1" spc="-40" baseline="0"/>
            </a:lvl1pPr>
          </a:lstStyle>
          <a:p>
            <a:pPr lvl="0"/>
            <a:r>
              <a:rPr lang="en-US" dirty="0"/>
              <a:t>Title heading in 35pt Arial Bold</a:t>
            </a:r>
            <a:endParaRPr lang="en-GB" dirty="0"/>
          </a:p>
        </p:txBody>
      </p:sp>
      <p:sp>
        <p:nvSpPr>
          <p:cNvPr id="15" name="Text Placeholder 9"/>
          <p:cNvSpPr>
            <a:spLocks noGrp="1"/>
          </p:cNvSpPr>
          <p:nvPr>
            <p:ph type="body" sz="quarter" idx="13" hasCustomPrompt="1"/>
          </p:nvPr>
        </p:nvSpPr>
        <p:spPr>
          <a:xfrm>
            <a:off x="396000" y="2772000"/>
            <a:ext cx="7848600" cy="622300"/>
          </a:xfrm>
        </p:spPr>
        <p:txBody>
          <a:bodyPr>
            <a:normAutofit/>
          </a:bodyPr>
          <a:lstStyle>
            <a:lvl1pPr marL="0" indent="0">
              <a:buNone/>
              <a:defRPr sz="2100" b="1">
                <a:solidFill>
                  <a:srgbClr val="C02050"/>
                </a:solidFill>
              </a:defRPr>
            </a:lvl1pPr>
          </a:lstStyle>
          <a:p>
            <a:r>
              <a:rPr lang="en-US" dirty="0"/>
              <a:t>Subheading in 21pt Arial Bold</a:t>
            </a:r>
            <a:endParaRPr lang="en-GB" dirty="0"/>
          </a:p>
        </p:txBody>
      </p:sp>
      <p:sp>
        <p:nvSpPr>
          <p:cNvPr id="14" name="Text Placeholder 13"/>
          <p:cNvSpPr>
            <a:spLocks noGrp="1"/>
          </p:cNvSpPr>
          <p:nvPr>
            <p:ph type="body" sz="quarter" idx="14" hasCustomPrompt="1"/>
          </p:nvPr>
        </p:nvSpPr>
        <p:spPr>
          <a:xfrm>
            <a:off x="432000" y="3456000"/>
            <a:ext cx="8064500" cy="358775"/>
          </a:xfrm>
        </p:spPr>
        <p:txBody>
          <a:bodyPr tIns="0" bIns="0">
            <a:normAutofit/>
          </a:bodyPr>
          <a:lstStyle>
            <a:lvl1pPr marL="0" indent="0">
              <a:buNone/>
              <a:defRPr sz="1750" b="1" baseline="0">
                <a:solidFill>
                  <a:srgbClr val="FFFFFF"/>
                </a:solidFill>
              </a:defRPr>
            </a:lvl1pPr>
          </a:lstStyle>
          <a:p>
            <a:pPr lvl="0"/>
            <a:r>
              <a:rPr lang="en-US" dirty="0"/>
              <a:t>Presented by… footer in 17.5pt Arial Bold</a:t>
            </a:r>
            <a:endParaRPr lang="en-GB" dirty="0"/>
          </a:p>
        </p:txBody>
      </p:sp>
    </p:spTree>
    <p:extLst>
      <p:ext uri="{BB962C8B-B14F-4D97-AF65-F5344CB8AC3E}">
        <p14:creationId xmlns:p14="http://schemas.microsoft.com/office/powerpoint/2010/main" val="3901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30000"/>
            <a:ext cx="9144000" cy="3566160"/>
          </a:xfrm>
          <a:prstGeom prst="rect">
            <a:avLst/>
          </a:prstGeom>
        </p:spPr>
      </p:pic>
      <p:sp>
        <p:nvSpPr>
          <p:cNvPr id="12" name="Round Same Side Corner Rectangle 11"/>
          <p:cNvSpPr/>
          <p:nvPr userDrawn="1"/>
        </p:nvSpPr>
        <p:spPr>
          <a:xfrm flipV="1">
            <a:off x="0" y="3330000"/>
            <a:ext cx="9144000" cy="475200"/>
          </a:xfrm>
          <a:prstGeom prst="round2SameRect">
            <a:avLst>
              <a:gd name="adj1" fmla="val 0"/>
              <a:gd name="adj2" fmla="val 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93426"/>
            <a:ext cx="3420161" cy="1075334"/>
          </a:xfrm>
          <a:prstGeom prst="rect">
            <a:avLst/>
          </a:prstGeom>
        </p:spPr>
      </p:pic>
      <p:sp>
        <p:nvSpPr>
          <p:cNvPr id="13" name="Text Placeholder 5"/>
          <p:cNvSpPr>
            <a:spLocks noGrp="1"/>
          </p:cNvSpPr>
          <p:nvPr>
            <p:ph type="body" sz="quarter" idx="12" hasCustomPrompt="1"/>
          </p:nvPr>
        </p:nvSpPr>
        <p:spPr>
          <a:xfrm>
            <a:off x="396000" y="2160000"/>
            <a:ext cx="7848600" cy="720725"/>
          </a:xfrm>
        </p:spPr>
        <p:txBody>
          <a:bodyPr>
            <a:normAutofit/>
          </a:bodyPr>
          <a:lstStyle>
            <a:lvl1pPr marL="0" indent="0">
              <a:buNone/>
              <a:defRPr sz="3500" b="1" spc="-40" baseline="0"/>
            </a:lvl1pPr>
          </a:lstStyle>
          <a:p>
            <a:pPr lvl="0"/>
            <a:r>
              <a:rPr lang="en-US" dirty="0"/>
              <a:t>Title heading in 35pt Arial Bold</a:t>
            </a:r>
            <a:endParaRPr lang="en-GB" dirty="0"/>
          </a:p>
        </p:txBody>
      </p:sp>
      <p:sp>
        <p:nvSpPr>
          <p:cNvPr id="15" name="Text Placeholder 9"/>
          <p:cNvSpPr>
            <a:spLocks noGrp="1"/>
          </p:cNvSpPr>
          <p:nvPr>
            <p:ph type="body" sz="quarter" idx="13" hasCustomPrompt="1"/>
          </p:nvPr>
        </p:nvSpPr>
        <p:spPr>
          <a:xfrm>
            <a:off x="396000" y="2772000"/>
            <a:ext cx="7848600" cy="622300"/>
          </a:xfrm>
        </p:spPr>
        <p:txBody>
          <a:bodyPr>
            <a:normAutofit/>
          </a:bodyPr>
          <a:lstStyle>
            <a:lvl1pPr marL="0" indent="0">
              <a:buNone/>
              <a:defRPr sz="2100" b="1">
                <a:solidFill>
                  <a:srgbClr val="7030A0"/>
                </a:solidFill>
              </a:defRPr>
            </a:lvl1pPr>
          </a:lstStyle>
          <a:p>
            <a:r>
              <a:rPr lang="en-US" dirty="0"/>
              <a:t>Subheading in 21pt Arial Bold</a:t>
            </a:r>
            <a:endParaRPr lang="en-GB" dirty="0"/>
          </a:p>
        </p:txBody>
      </p:sp>
      <p:sp>
        <p:nvSpPr>
          <p:cNvPr id="14" name="Text Placeholder 13"/>
          <p:cNvSpPr>
            <a:spLocks noGrp="1"/>
          </p:cNvSpPr>
          <p:nvPr>
            <p:ph type="body" sz="quarter" idx="14" hasCustomPrompt="1"/>
          </p:nvPr>
        </p:nvSpPr>
        <p:spPr>
          <a:xfrm>
            <a:off x="432000" y="3456000"/>
            <a:ext cx="8064500" cy="358775"/>
          </a:xfrm>
        </p:spPr>
        <p:txBody>
          <a:bodyPr tIns="0" bIns="0">
            <a:normAutofit/>
          </a:bodyPr>
          <a:lstStyle>
            <a:lvl1pPr marL="0" indent="0">
              <a:buNone/>
              <a:defRPr sz="1750" b="1" baseline="0">
                <a:solidFill>
                  <a:srgbClr val="FFFFFF"/>
                </a:solidFill>
              </a:defRPr>
            </a:lvl1pPr>
          </a:lstStyle>
          <a:p>
            <a:pPr lvl="0"/>
            <a:r>
              <a:rPr lang="en-US" dirty="0"/>
              <a:t>Presented by… footer in 17.5pt Arial Bold</a:t>
            </a:r>
            <a:endParaRPr lang="en-GB" dirty="0"/>
          </a:p>
        </p:txBody>
      </p:sp>
    </p:spTree>
    <p:extLst>
      <p:ext uri="{BB962C8B-B14F-4D97-AF65-F5344CB8AC3E}">
        <p14:creationId xmlns:p14="http://schemas.microsoft.com/office/powerpoint/2010/main" val="68002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30000"/>
            <a:ext cx="9144000" cy="3566160"/>
          </a:xfrm>
          <a:prstGeom prst="rect">
            <a:avLst/>
          </a:prstGeom>
        </p:spPr>
      </p:pic>
      <p:sp>
        <p:nvSpPr>
          <p:cNvPr id="12" name="Round Same Side Corner Rectangle 11"/>
          <p:cNvSpPr/>
          <p:nvPr userDrawn="1"/>
        </p:nvSpPr>
        <p:spPr>
          <a:xfrm flipV="1">
            <a:off x="0" y="3330000"/>
            <a:ext cx="9144000" cy="475200"/>
          </a:xfrm>
          <a:prstGeom prst="round2SameRect">
            <a:avLst>
              <a:gd name="adj1" fmla="val 0"/>
              <a:gd name="adj2" fmla="val 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93426"/>
            <a:ext cx="3420161" cy="1075334"/>
          </a:xfrm>
          <a:prstGeom prst="rect">
            <a:avLst/>
          </a:prstGeom>
        </p:spPr>
      </p:pic>
      <p:sp>
        <p:nvSpPr>
          <p:cNvPr id="13" name="Text Placeholder 5"/>
          <p:cNvSpPr>
            <a:spLocks noGrp="1"/>
          </p:cNvSpPr>
          <p:nvPr>
            <p:ph type="body" sz="quarter" idx="12" hasCustomPrompt="1"/>
          </p:nvPr>
        </p:nvSpPr>
        <p:spPr>
          <a:xfrm>
            <a:off x="396000" y="2160000"/>
            <a:ext cx="7848600" cy="720725"/>
          </a:xfrm>
        </p:spPr>
        <p:txBody>
          <a:bodyPr>
            <a:normAutofit/>
          </a:bodyPr>
          <a:lstStyle>
            <a:lvl1pPr marL="0" indent="0">
              <a:buNone/>
              <a:defRPr sz="3500" b="1" spc="-40" baseline="0"/>
            </a:lvl1pPr>
          </a:lstStyle>
          <a:p>
            <a:pPr lvl="0"/>
            <a:r>
              <a:rPr lang="en-US" dirty="0"/>
              <a:t>Title heading in 35pt Arial Bold</a:t>
            </a:r>
            <a:endParaRPr lang="en-GB" dirty="0"/>
          </a:p>
        </p:txBody>
      </p:sp>
      <p:sp>
        <p:nvSpPr>
          <p:cNvPr id="15" name="Text Placeholder 9"/>
          <p:cNvSpPr>
            <a:spLocks noGrp="1"/>
          </p:cNvSpPr>
          <p:nvPr>
            <p:ph type="body" sz="quarter" idx="13" hasCustomPrompt="1"/>
          </p:nvPr>
        </p:nvSpPr>
        <p:spPr>
          <a:xfrm>
            <a:off x="396000" y="2772000"/>
            <a:ext cx="7848600" cy="622300"/>
          </a:xfrm>
        </p:spPr>
        <p:txBody>
          <a:bodyPr>
            <a:normAutofit/>
          </a:bodyPr>
          <a:lstStyle>
            <a:lvl1pPr marL="0" indent="0">
              <a:buNone/>
              <a:defRPr sz="2100" b="1">
                <a:solidFill>
                  <a:srgbClr val="7020A0"/>
                </a:solidFill>
              </a:defRPr>
            </a:lvl1pPr>
          </a:lstStyle>
          <a:p>
            <a:r>
              <a:rPr lang="en-US" dirty="0"/>
              <a:t>Subheading in 21pt Arial Bold</a:t>
            </a:r>
            <a:endParaRPr lang="en-GB" dirty="0"/>
          </a:p>
        </p:txBody>
      </p:sp>
      <p:sp>
        <p:nvSpPr>
          <p:cNvPr id="14" name="Text Placeholder 13"/>
          <p:cNvSpPr>
            <a:spLocks noGrp="1"/>
          </p:cNvSpPr>
          <p:nvPr>
            <p:ph type="body" sz="quarter" idx="14" hasCustomPrompt="1"/>
          </p:nvPr>
        </p:nvSpPr>
        <p:spPr>
          <a:xfrm>
            <a:off x="432000" y="3456000"/>
            <a:ext cx="8064500" cy="358775"/>
          </a:xfrm>
        </p:spPr>
        <p:txBody>
          <a:bodyPr tIns="0" bIns="0">
            <a:normAutofit/>
          </a:bodyPr>
          <a:lstStyle>
            <a:lvl1pPr marL="0" indent="0">
              <a:buNone/>
              <a:defRPr sz="1750" b="1" baseline="0">
                <a:solidFill>
                  <a:srgbClr val="FFFFFF"/>
                </a:solidFill>
              </a:defRPr>
            </a:lvl1pPr>
          </a:lstStyle>
          <a:p>
            <a:pPr lvl="0"/>
            <a:r>
              <a:rPr lang="en-US" dirty="0"/>
              <a:t>Presented by… footer in 17.5pt Arial Bold</a:t>
            </a:r>
            <a:endParaRPr lang="en-GB" dirty="0"/>
          </a:p>
        </p:txBody>
      </p:sp>
    </p:spTree>
    <p:extLst>
      <p:ext uri="{BB962C8B-B14F-4D97-AF65-F5344CB8AC3E}">
        <p14:creationId xmlns:p14="http://schemas.microsoft.com/office/powerpoint/2010/main" val="344104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30000"/>
            <a:ext cx="9144000" cy="3566160"/>
          </a:xfrm>
          <a:prstGeom prst="rect">
            <a:avLst/>
          </a:prstGeom>
        </p:spPr>
      </p:pic>
      <p:sp>
        <p:nvSpPr>
          <p:cNvPr id="12" name="Round Same Side Corner Rectangle 11"/>
          <p:cNvSpPr/>
          <p:nvPr userDrawn="1"/>
        </p:nvSpPr>
        <p:spPr>
          <a:xfrm flipV="1">
            <a:off x="0" y="3330000"/>
            <a:ext cx="9144000" cy="475200"/>
          </a:xfrm>
          <a:prstGeom prst="round2SameRect">
            <a:avLst>
              <a:gd name="adj1" fmla="val 0"/>
              <a:gd name="adj2" fmla="val 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93426"/>
            <a:ext cx="3420161" cy="1075334"/>
          </a:xfrm>
          <a:prstGeom prst="rect">
            <a:avLst/>
          </a:prstGeom>
        </p:spPr>
      </p:pic>
      <p:sp>
        <p:nvSpPr>
          <p:cNvPr id="13" name="Text Placeholder 5"/>
          <p:cNvSpPr>
            <a:spLocks noGrp="1"/>
          </p:cNvSpPr>
          <p:nvPr>
            <p:ph type="body" sz="quarter" idx="12" hasCustomPrompt="1"/>
          </p:nvPr>
        </p:nvSpPr>
        <p:spPr>
          <a:xfrm>
            <a:off x="396000" y="2160000"/>
            <a:ext cx="7848600" cy="720725"/>
          </a:xfrm>
        </p:spPr>
        <p:txBody>
          <a:bodyPr>
            <a:normAutofit/>
          </a:bodyPr>
          <a:lstStyle>
            <a:lvl1pPr marL="0" indent="0">
              <a:buNone/>
              <a:defRPr sz="3500" b="1" spc="-40" baseline="0"/>
            </a:lvl1pPr>
          </a:lstStyle>
          <a:p>
            <a:pPr lvl="0"/>
            <a:r>
              <a:rPr lang="en-US" dirty="0"/>
              <a:t>Title heading in 35pt Arial Bold</a:t>
            </a:r>
            <a:endParaRPr lang="en-GB" dirty="0"/>
          </a:p>
        </p:txBody>
      </p:sp>
      <p:sp>
        <p:nvSpPr>
          <p:cNvPr id="15" name="Text Placeholder 9"/>
          <p:cNvSpPr>
            <a:spLocks noGrp="1"/>
          </p:cNvSpPr>
          <p:nvPr>
            <p:ph type="body" sz="quarter" idx="13" hasCustomPrompt="1"/>
          </p:nvPr>
        </p:nvSpPr>
        <p:spPr>
          <a:xfrm>
            <a:off x="396000" y="2772000"/>
            <a:ext cx="7848600" cy="622300"/>
          </a:xfrm>
        </p:spPr>
        <p:txBody>
          <a:bodyPr>
            <a:normAutofit/>
          </a:bodyPr>
          <a:lstStyle>
            <a:lvl1pPr marL="0" indent="0">
              <a:buNone/>
              <a:defRPr sz="2100" b="1">
                <a:solidFill>
                  <a:srgbClr val="C02050"/>
                </a:solidFill>
              </a:defRPr>
            </a:lvl1pPr>
          </a:lstStyle>
          <a:p>
            <a:r>
              <a:rPr lang="en-US" dirty="0"/>
              <a:t>Subheading in 21pt Arial Bold</a:t>
            </a:r>
            <a:endParaRPr lang="en-GB" dirty="0"/>
          </a:p>
        </p:txBody>
      </p:sp>
      <p:sp>
        <p:nvSpPr>
          <p:cNvPr id="14" name="Text Placeholder 13"/>
          <p:cNvSpPr>
            <a:spLocks noGrp="1"/>
          </p:cNvSpPr>
          <p:nvPr>
            <p:ph type="body" sz="quarter" idx="14" hasCustomPrompt="1"/>
          </p:nvPr>
        </p:nvSpPr>
        <p:spPr>
          <a:xfrm>
            <a:off x="432000" y="3456000"/>
            <a:ext cx="8064500" cy="358775"/>
          </a:xfrm>
        </p:spPr>
        <p:txBody>
          <a:bodyPr tIns="0" bIns="0">
            <a:normAutofit/>
          </a:bodyPr>
          <a:lstStyle>
            <a:lvl1pPr marL="0" indent="0">
              <a:buNone/>
              <a:defRPr sz="1750" b="1" baseline="0">
                <a:solidFill>
                  <a:srgbClr val="FFFFFF"/>
                </a:solidFill>
              </a:defRPr>
            </a:lvl1pPr>
          </a:lstStyle>
          <a:p>
            <a:pPr lvl="0"/>
            <a:r>
              <a:rPr lang="en-US" dirty="0"/>
              <a:t>Presented by… footer in 17.5pt Arial Bold</a:t>
            </a:r>
            <a:endParaRPr lang="en-GB" dirty="0"/>
          </a:p>
        </p:txBody>
      </p:sp>
    </p:spTree>
    <p:extLst>
      <p:ext uri="{BB962C8B-B14F-4D97-AF65-F5344CB8AC3E}">
        <p14:creationId xmlns:p14="http://schemas.microsoft.com/office/powerpoint/2010/main" val="344558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30000"/>
            <a:ext cx="9144000" cy="3566160"/>
          </a:xfrm>
          <a:prstGeom prst="rect">
            <a:avLst/>
          </a:prstGeom>
        </p:spPr>
      </p:pic>
      <p:sp>
        <p:nvSpPr>
          <p:cNvPr id="12" name="Round Same Side Corner Rectangle 11"/>
          <p:cNvSpPr/>
          <p:nvPr userDrawn="1"/>
        </p:nvSpPr>
        <p:spPr>
          <a:xfrm flipV="1">
            <a:off x="0" y="3330000"/>
            <a:ext cx="9144000" cy="475200"/>
          </a:xfrm>
          <a:prstGeom prst="round2SameRect">
            <a:avLst>
              <a:gd name="adj1" fmla="val 0"/>
              <a:gd name="adj2" fmla="val 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93426"/>
            <a:ext cx="3420161" cy="1075334"/>
          </a:xfrm>
          <a:prstGeom prst="rect">
            <a:avLst/>
          </a:prstGeom>
        </p:spPr>
      </p:pic>
      <p:sp>
        <p:nvSpPr>
          <p:cNvPr id="13" name="Text Placeholder 5"/>
          <p:cNvSpPr>
            <a:spLocks noGrp="1"/>
          </p:cNvSpPr>
          <p:nvPr>
            <p:ph type="body" sz="quarter" idx="12" hasCustomPrompt="1"/>
          </p:nvPr>
        </p:nvSpPr>
        <p:spPr>
          <a:xfrm>
            <a:off x="396000" y="2160000"/>
            <a:ext cx="7848600" cy="720725"/>
          </a:xfrm>
        </p:spPr>
        <p:txBody>
          <a:bodyPr>
            <a:normAutofit/>
          </a:bodyPr>
          <a:lstStyle>
            <a:lvl1pPr marL="0" indent="0">
              <a:buNone/>
              <a:defRPr sz="3500" b="1" spc="-40" baseline="0"/>
            </a:lvl1pPr>
          </a:lstStyle>
          <a:p>
            <a:pPr lvl="0"/>
            <a:r>
              <a:rPr lang="en-US" dirty="0"/>
              <a:t>Title heading in 35pt Arial Bold</a:t>
            </a:r>
            <a:endParaRPr lang="en-GB" dirty="0"/>
          </a:p>
        </p:txBody>
      </p:sp>
      <p:sp>
        <p:nvSpPr>
          <p:cNvPr id="15" name="Text Placeholder 9"/>
          <p:cNvSpPr>
            <a:spLocks noGrp="1"/>
          </p:cNvSpPr>
          <p:nvPr>
            <p:ph type="body" sz="quarter" idx="13" hasCustomPrompt="1"/>
          </p:nvPr>
        </p:nvSpPr>
        <p:spPr>
          <a:xfrm>
            <a:off x="396000" y="2772000"/>
            <a:ext cx="7848600" cy="622300"/>
          </a:xfrm>
        </p:spPr>
        <p:txBody>
          <a:bodyPr>
            <a:normAutofit/>
          </a:bodyPr>
          <a:lstStyle>
            <a:lvl1pPr marL="0" indent="0">
              <a:buNone/>
              <a:defRPr sz="2100" b="1">
                <a:solidFill>
                  <a:schemeClr val="accent6"/>
                </a:solidFill>
              </a:defRPr>
            </a:lvl1pPr>
          </a:lstStyle>
          <a:p>
            <a:r>
              <a:rPr lang="en-US" dirty="0"/>
              <a:t>Subheading in 21pt Arial Bold</a:t>
            </a:r>
            <a:endParaRPr lang="en-GB" dirty="0"/>
          </a:p>
        </p:txBody>
      </p:sp>
      <p:sp>
        <p:nvSpPr>
          <p:cNvPr id="14" name="Text Placeholder 13"/>
          <p:cNvSpPr>
            <a:spLocks noGrp="1"/>
          </p:cNvSpPr>
          <p:nvPr>
            <p:ph type="body" sz="quarter" idx="14" hasCustomPrompt="1"/>
          </p:nvPr>
        </p:nvSpPr>
        <p:spPr>
          <a:xfrm>
            <a:off x="432000" y="3456000"/>
            <a:ext cx="8064500" cy="358775"/>
          </a:xfrm>
        </p:spPr>
        <p:txBody>
          <a:bodyPr tIns="0" bIns="0">
            <a:normAutofit/>
          </a:bodyPr>
          <a:lstStyle>
            <a:lvl1pPr marL="0" indent="0">
              <a:buNone/>
              <a:defRPr sz="1750" b="1" baseline="0">
                <a:solidFill>
                  <a:srgbClr val="FFFFFF"/>
                </a:solidFill>
              </a:defRPr>
            </a:lvl1pPr>
          </a:lstStyle>
          <a:p>
            <a:pPr lvl="0"/>
            <a:r>
              <a:rPr lang="en-US" dirty="0"/>
              <a:t>Presented by… footer in 17.5pt Arial Bold</a:t>
            </a:r>
            <a:endParaRPr lang="en-GB" dirty="0"/>
          </a:p>
        </p:txBody>
      </p:sp>
    </p:spTree>
    <p:extLst>
      <p:ext uri="{BB962C8B-B14F-4D97-AF65-F5344CB8AC3E}">
        <p14:creationId xmlns:p14="http://schemas.microsoft.com/office/powerpoint/2010/main" val="204308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30000"/>
            <a:ext cx="9144000" cy="3566160"/>
          </a:xfrm>
          <a:prstGeom prst="rect">
            <a:avLst/>
          </a:prstGeom>
        </p:spPr>
      </p:pic>
      <p:sp>
        <p:nvSpPr>
          <p:cNvPr id="12" name="Round Same Side Corner Rectangle 11"/>
          <p:cNvSpPr/>
          <p:nvPr userDrawn="1"/>
        </p:nvSpPr>
        <p:spPr>
          <a:xfrm flipV="1">
            <a:off x="0" y="3330000"/>
            <a:ext cx="9144000" cy="475200"/>
          </a:xfrm>
          <a:prstGeom prst="round2SameRect">
            <a:avLst>
              <a:gd name="adj1" fmla="val 0"/>
              <a:gd name="adj2" fmla="val 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93426"/>
            <a:ext cx="3420161" cy="1075334"/>
          </a:xfrm>
          <a:prstGeom prst="rect">
            <a:avLst/>
          </a:prstGeom>
        </p:spPr>
      </p:pic>
      <p:sp>
        <p:nvSpPr>
          <p:cNvPr id="13" name="Text Placeholder 5"/>
          <p:cNvSpPr>
            <a:spLocks noGrp="1"/>
          </p:cNvSpPr>
          <p:nvPr>
            <p:ph type="body" sz="quarter" idx="12" hasCustomPrompt="1"/>
          </p:nvPr>
        </p:nvSpPr>
        <p:spPr>
          <a:xfrm>
            <a:off x="396000" y="2160000"/>
            <a:ext cx="7848600" cy="720725"/>
          </a:xfrm>
        </p:spPr>
        <p:txBody>
          <a:bodyPr>
            <a:normAutofit/>
          </a:bodyPr>
          <a:lstStyle>
            <a:lvl1pPr marL="0" indent="0">
              <a:buNone/>
              <a:defRPr sz="3500" b="1" spc="-40" baseline="0"/>
            </a:lvl1pPr>
          </a:lstStyle>
          <a:p>
            <a:pPr lvl="0"/>
            <a:r>
              <a:rPr lang="en-US" dirty="0"/>
              <a:t>Title heading in 35pt Arial Bold</a:t>
            </a:r>
            <a:endParaRPr lang="en-GB" dirty="0"/>
          </a:p>
        </p:txBody>
      </p:sp>
      <p:sp>
        <p:nvSpPr>
          <p:cNvPr id="15" name="Text Placeholder 9"/>
          <p:cNvSpPr>
            <a:spLocks noGrp="1"/>
          </p:cNvSpPr>
          <p:nvPr>
            <p:ph type="body" sz="quarter" idx="13" hasCustomPrompt="1"/>
          </p:nvPr>
        </p:nvSpPr>
        <p:spPr>
          <a:xfrm>
            <a:off x="396000" y="2772000"/>
            <a:ext cx="7848600" cy="622300"/>
          </a:xfrm>
        </p:spPr>
        <p:txBody>
          <a:bodyPr>
            <a:normAutofit/>
          </a:bodyPr>
          <a:lstStyle>
            <a:lvl1pPr marL="0" indent="0">
              <a:buNone/>
              <a:defRPr sz="2100" b="1">
                <a:solidFill>
                  <a:srgbClr val="C02050"/>
                </a:solidFill>
              </a:defRPr>
            </a:lvl1pPr>
          </a:lstStyle>
          <a:p>
            <a:r>
              <a:rPr lang="en-US" dirty="0"/>
              <a:t>Subheading in 21pt Arial Bold</a:t>
            </a:r>
            <a:endParaRPr lang="en-GB" dirty="0"/>
          </a:p>
        </p:txBody>
      </p:sp>
      <p:sp>
        <p:nvSpPr>
          <p:cNvPr id="14" name="Text Placeholder 13"/>
          <p:cNvSpPr>
            <a:spLocks noGrp="1"/>
          </p:cNvSpPr>
          <p:nvPr>
            <p:ph type="body" sz="quarter" idx="14" hasCustomPrompt="1"/>
          </p:nvPr>
        </p:nvSpPr>
        <p:spPr>
          <a:xfrm>
            <a:off x="432000" y="3456000"/>
            <a:ext cx="8064500" cy="358775"/>
          </a:xfrm>
        </p:spPr>
        <p:txBody>
          <a:bodyPr tIns="0" bIns="0">
            <a:normAutofit/>
          </a:bodyPr>
          <a:lstStyle>
            <a:lvl1pPr marL="0" indent="0">
              <a:buNone/>
              <a:defRPr sz="1750" b="1" baseline="0">
                <a:solidFill>
                  <a:srgbClr val="FFFFFF"/>
                </a:solidFill>
              </a:defRPr>
            </a:lvl1pPr>
          </a:lstStyle>
          <a:p>
            <a:pPr lvl="0"/>
            <a:r>
              <a:rPr lang="en-US" dirty="0"/>
              <a:t>Presented by… footer in 17.5pt Arial Bold</a:t>
            </a:r>
            <a:endParaRPr lang="en-GB" dirty="0"/>
          </a:p>
        </p:txBody>
      </p:sp>
    </p:spTree>
    <p:extLst>
      <p:ext uri="{BB962C8B-B14F-4D97-AF65-F5344CB8AC3E}">
        <p14:creationId xmlns:p14="http://schemas.microsoft.com/office/powerpoint/2010/main" val="425502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706090"/>
          </a:xfrm>
        </p:spPr>
        <p:txBody>
          <a:bodyPr anchor="t">
            <a:normAutofit/>
          </a:bodyPr>
          <a:lstStyle>
            <a:lvl1pPr>
              <a:defRPr sz="3300"/>
            </a:lvl1pPr>
          </a:lstStyle>
          <a:p>
            <a:r>
              <a:rPr lang="en-US" dirty="0"/>
              <a:t>Main Heading</a:t>
            </a:r>
            <a:endParaRPr lang="en-GB" dirty="0"/>
          </a:p>
        </p:txBody>
      </p:sp>
      <p:sp>
        <p:nvSpPr>
          <p:cNvPr id="3" name="Content Placeholder 2"/>
          <p:cNvSpPr>
            <a:spLocks noGrp="1"/>
          </p:cNvSpPr>
          <p:nvPr>
            <p:ph idx="1"/>
          </p:nvPr>
        </p:nvSpPr>
        <p:spPr/>
        <p:txBody>
          <a:bodyPr/>
          <a:lstStyle>
            <a:lvl1pPr>
              <a:defRPr sz="3000"/>
            </a:lvl1pPr>
            <a:lvl2pPr>
              <a:defRPr sz="2600"/>
            </a:lvl2pPr>
            <a:lvl3pPr marL="1143000" indent="-228600">
              <a:buFont typeface="Wingdings" panose="05000000000000000000" pitchFamily="2" charset="2"/>
              <a:buChar char="§"/>
              <a:defRPr sz="2200"/>
            </a:lvl3pPr>
            <a:lvl4pPr>
              <a:defRPr sz="2100"/>
            </a:lvl4pPr>
            <a:lvl5pPr>
              <a:defRPr sz="1750"/>
            </a:lvl5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sz="1000">
                <a:solidFill>
                  <a:srgbClr val="FFFFFF"/>
                </a:solidFill>
              </a:defRPr>
            </a:lvl1pPr>
          </a:lstStyle>
          <a:p>
            <a:fld id="{4F2E129E-16B7-480B-972E-C025DBFD1D53}" type="slidenum">
              <a:rPr lang="en-GB" smtClean="0"/>
              <a:pPr/>
              <a:t>‹#›</a:t>
            </a:fld>
            <a:endParaRPr lang="en-GB" dirty="0"/>
          </a:p>
        </p:txBody>
      </p:sp>
      <p:cxnSp>
        <p:nvCxnSpPr>
          <p:cNvPr id="8" name="Straight Connector 7"/>
          <p:cNvCxnSpPr/>
          <p:nvPr userDrawn="1"/>
        </p:nvCxnSpPr>
        <p:spPr>
          <a:xfrm>
            <a:off x="396000" y="980728"/>
            <a:ext cx="8424936" cy="0"/>
          </a:xfrm>
          <a:prstGeom prst="line">
            <a:avLst/>
          </a:prstGeom>
          <a:ln w="44450" cap="rnd">
            <a:solidFill>
              <a:srgbClr val="00A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140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6275784"/>
            <a:ext cx="9144000" cy="609600"/>
          </a:xfrm>
          <a:prstGeom prst="rect">
            <a:avLst/>
          </a:prstGeom>
          <a:solidFill>
            <a:srgbClr val="003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457200" y="274638"/>
            <a:ext cx="8229600" cy="706090"/>
          </a:xfrm>
        </p:spPr>
        <p:txBody>
          <a:bodyPr anchor="t">
            <a:normAutofit/>
          </a:bodyPr>
          <a:lstStyle>
            <a:lvl1pPr>
              <a:defRPr sz="3300" baseline="0"/>
            </a:lvl1pPr>
          </a:lstStyle>
          <a:p>
            <a:r>
              <a:rPr lang="en-US" dirty="0"/>
              <a:t>Main Heading</a:t>
            </a:r>
            <a:endParaRPr lang="en-GB" dirty="0"/>
          </a:p>
        </p:txBody>
      </p:sp>
      <p:cxnSp>
        <p:nvCxnSpPr>
          <p:cNvPr id="8" name="Straight Connector 7"/>
          <p:cNvCxnSpPr/>
          <p:nvPr userDrawn="1"/>
        </p:nvCxnSpPr>
        <p:spPr>
          <a:xfrm>
            <a:off x="396000" y="980728"/>
            <a:ext cx="8424936" cy="0"/>
          </a:xfrm>
          <a:prstGeom prst="line">
            <a:avLst/>
          </a:prstGeom>
          <a:ln w="44450" cap="rnd">
            <a:solidFill>
              <a:srgbClr val="C02050"/>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600200"/>
            <a:ext cx="8229600" cy="4525963"/>
          </a:xfrm>
        </p:spPr>
        <p:txBody>
          <a:bodyPr/>
          <a:lstStyle>
            <a:lvl1pPr>
              <a:defRPr sz="3000"/>
            </a:lvl1pPr>
            <a:lvl2pPr>
              <a:defRPr sz="2600"/>
            </a:lvl2pPr>
            <a:lvl3pPr marL="1143000" indent="-228600">
              <a:buFont typeface="Wingdings" panose="05000000000000000000" pitchFamily="2" charset="2"/>
              <a:buChar char="§"/>
              <a:defRPr sz="2200"/>
            </a:lvl3pPr>
            <a:lvl4pPr>
              <a:defRPr sz="2100"/>
            </a:lvl4pPr>
            <a:lvl5pPr>
              <a:defRPr sz="1750"/>
            </a:lvl5pPr>
          </a:lstStyle>
          <a:p>
            <a:pPr lvl="0"/>
            <a:r>
              <a:rPr lang="en-US"/>
              <a:t>Click to edit Master text styles</a:t>
            </a:r>
          </a:p>
          <a:p>
            <a:pPr lvl="1"/>
            <a:r>
              <a:rPr lang="en-US"/>
              <a:t>Second level</a:t>
            </a:r>
          </a:p>
          <a:p>
            <a:pPr lvl="2"/>
            <a:r>
              <a:rPr lang="en-US"/>
              <a:t>Third level</a:t>
            </a:r>
          </a:p>
        </p:txBody>
      </p:sp>
      <p:sp>
        <p:nvSpPr>
          <p:cNvPr id="12" name="Slide Number Placeholder 5"/>
          <p:cNvSpPr>
            <a:spLocks noGrp="1"/>
          </p:cNvSpPr>
          <p:nvPr>
            <p:ph type="sldNum" sz="quarter" idx="12"/>
          </p:nvPr>
        </p:nvSpPr>
        <p:spPr>
          <a:xfrm>
            <a:off x="6553200" y="6356350"/>
            <a:ext cx="2133600" cy="365125"/>
          </a:xfrm>
        </p:spPr>
        <p:txBody>
          <a:bodyPr/>
          <a:lstStyle>
            <a:lvl1pPr>
              <a:defRPr sz="1000">
                <a:solidFill>
                  <a:srgbClr val="FFFFFF"/>
                </a:solidFill>
              </a:defRPr>
            </a:lvl1pPr>
          </a:lstStyle>
          <a:p>
            <a:fld id="{4F2E129E-16B7-480B-972E-C025DBFD1D53}" type="slidenum">
              <a:rPr lang="en-GB" smtClean="0"/>
              <a:pPr/>
              <a:t>‹#›</a:t>
            </a:fld>
            <a:endParaRPr lang="en-GB" dirty="0"/>
          </a:p>
        </p:txBody>
      </p:sp>
    </p:spTree>
    <p:extLst>
      <p:ext uri="{BB962C8B-B14F-4D97-AF65-F5344CB8AC3E}">
        <p14:creationId xmlns:p14="http://schemas.microsoft.com/office/powerpoint/2010/main" val="221640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9D6EA-53C1-4056-A5B8-5AF66D913895}" type="datetime1">
              <a:rPr lang="en-GB" smtClean="0"/>
              <a:t>31/08/2016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Click to edit master footer style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E129E-16B7-480B-972E-C025DBFD1D53}" type="slidenum">
              <a:rPr lang="en-GB" smtClean="0"/>
              <a:t>‹#›</a:t>
            </a:fld>
            <a:endParaRPr lang="en-GB" dirty="0"/>
          </a:p>
        </p:txBody>
      </p:sp>
    </p:spTree>
    <p:extLst>
      <p:ext uri="{BB962C8B-B14F-4D97-AF65-F5344CB8AC3E}">
        <p14:creationId xmlns:p14="http://schemas.microsoft.com/office/powerpoint/2010/main" val="554456388"/>
      </p:ext>
    </p:extLst>
  </p:cSld>
  <p:clrMap bg1="lt1" tx1="dk1" bg2="lt2" tx2="dk2" accent1="accent1" accent2="accent2" accent3="accent3" accent4="accent4" accent5="accent5" accent6="accent6" hlink="hlink" folHlink="folHlink"/>
  <p:sldLayoutIdLst>
    <p:sldLayoutId id="2147483682" r:id="rId1"/>
    <p:sldLayoutId id="2147483691" r:id="rId2"/>
    <p:sldLayoutId id="2147483692" r:id="rId3"/>
    <p:sldLayoutId id="2147483686" r:id="rId4"/>
    <p:sldLayoutId id="2147483688" r:id="rId5"/>
    <p:sldLayoutId id="2147483689" r:id="rId6"/>
    <p:sldLayoutId id="2147483690" r:id="rId7"/>
    <p:sldLayoutId id="2147483662" r:id="rId8"/>
    <p:sldLayoutId id="2147483677" r:id="rId9"/>
    <p:sldLayoutId id="2147483678" r:id="rId10"/>
    <p:sldLayoutId id="2147483681" r:id="rId11"/>
  </p:sldLayoutIdLst>
  <p:hf sldNum="0" hdr="0" dt="0"/>
  <p:txStyles>
    <p:titleStyle>
      <a:lvl1pPr algn="l" defTabSz="914400" rtl="0" eaLnBrk="1" latinLnBrk="0" hangingPunct="1">
        <a:spcBef>
          <a:spcPct val="0"/>
        </a:spcBef>
        <a:buNone/>
        <a:defRPr sz="33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395536" y="2132856"/>
            <a:ext cx="7920608" cy="720725"/>
          </a:xfrm>
        </p:spPr>
        <p:txBody>
          <a:bodyPr vert="horz" lIns="91440" tIns="45720" rIns="91440" bIns="45720" rtlCol="0" anchor="t">
            <a:normAutofit/>
          </a:bodyPr>
          <a:lstStyle/>
          <a:p>
            <a:r>
              <a:rPr lang="en-GB" dirty="0" smtClean="0"/>
              <a:t>GP Connect - Workshop</a:t>
            </a:r>
            <a:endParaRPr lang="en-US" dirty="0"/>
          </a:p>
          <a:p>
            <a:endParaRPr lang="en-GB" dirty="0"/>
          </a:p>
        </p:txBody>
      </p:sp>
      <p:sp>
        <p:nvSpPr>
          <p:cNvPr id="9" name="Text Placeholder 8"/>
          <p:cNvSpPr>
            <a:spLocks noGrp="1"/>
          </p:cNvSpPr>
          <p:nvPr>
            <p:ph type="body" sz="quarter" idx="13"/>
          </p:nvPr>
        </p:nvSpPr>
        <p:spPr>
          <a:xfrm>
            <a:off x="396000" y="2796669"/>
            <a:ext cx="7848600" cy="622300"/>
          </a:xfrm>
        </p:spPr>
        <p:txBody>
          <a:bodyPr vert="horz" lIns="91440" tIns="45720" rIns="91440" bIns="45720" rtlCol="0" anchor="t">
            <a:normAutofit/>
          </a:bodyPr>
          <a:lstStyle/>
          <a:p>
            <a:r>
              <a:rPr lang="en-GB" dirty="0" smtClean="0"/>
              <a:t>25</a:t>
            </a:r>
            <a:r>
              <a:rPr lang="en-GB" baseline="30000" dirty="0" smtClean="0"/>
              <a:t>th</a:t>
            </a:r>
            <a:r>
              <a:rPr lang="en-GB" dirty="0" smtClean="0"/>
              <a:t> August 2016 12:30 – 16:00</a:t>
            </a:r>
            <a:endParaRPr lang="en-US" dirty="0"/>
          </a:p>
        </p:txBody>
      </p:sp>
      <p:sp>
        <p:nvSpPr>
          <p:cNvPr id="10" name="Text Placeholder 9"/>
          <p:cNvSpPr>
            <a:spLocks noGrp="1"/>
          </p:cNvSpPr>
          <p:nvPr>
            <p:ph type="body" sz="quarter" idx="14"/>
          </p:nvPr>
        </p:nvSpPr>
        <p:spPr>
          <a:xfrm>
            <a:off x="395536" y="3435979"/>
            <a:ext cx="8064500" cy="641093"/>
          </a:xfrm>
        </p:spPr>
        <p:txBody>
          <a:bodyPr vert="horz" lIns="91440" tIns="0" rIns="91440" bIns="0" rtlCol="0" anchor="t">
            <a:normAutofit/>
          </a:bodyPr>
          <a:lstStyle/>
          <a:p>
            <a:endParaRPr lang="en-GB" dirty="0"/>
          </a:p>
          <a:p>
            <a:endParaRPr lang="en-GB" dirty="0"/>
          </a:p>
        </p:txBody>
      </p:sp>
      <p:sp>
        <p:nvSpPr>
          <p:cNvPr id="5" name="Text Placeholder 8"/>
          <p:cNvSpPr txBox="1">
            <a:spLocks/>
          </p:cNvSpPr>
          <p:nvPr/>
        </p:nvSpPr>
        <p:spPr>
          <a:xfrm>
            <a:off x="5076056" y="188640"/>
            <a:ext cx="3852688" cy="6223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2100" b="1" kern="1200">
                <a:solidFill>
                  <a:srgbClr val="00A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WIFI – Guest / Smokescreen</a:t>
            </a:r>
            <a:endParaRPr lang="en-US" dirty="0"/>
          </a:p>
        </p:txBody>
      </p:sp>
    </p:spTree>
    <p:extLst>
      <p:ext uri="{BB962C8B-B14F-4D97-AF65-F5344CB8AC3E}">
        <p14:creationId xmlns:p14="http://schemas.microsoft.com/office/powerpoint/2010/main" val="3655233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GP Connect – Wrap up </a:t>
            </a:r>
            <a:endParaRPr lang="en-GB" dirty="0"/>
          </a:p>
        </p:txBody>
      </p:sp>
      <p:sp>
        <p:nvSpPr>
          <p:cNvPr id="4" name="Slide Number Placeholder 3"/>
          <p:cNvSpPr>
            <a:spLocks noGrp="1"/>
          </p:cNvSpPr>
          <p:nvPr>
            <p:ph type="sldNum" sz="quarter" idx="12"/>
          </p:nvPr>
        </p:nvSpPr>
        <p:spPr/>
        <p:txBody>
          <a:bodyPr/>
          <a:lstStyle/>
          <a:p>
            <a:fld id="{4F2E129E-16B7-480B-972E-C025DBFD1D53}" type="slidenum">
              <a:rPr lang="en-GB" smtClean="0"/>
              <a:pPr/>
              <a:t>10</a:t>
            </a:fld>
            <a:endParaRPr lang="en-GB" dirty="0"/>
          </a:p>
        </p:txBody>
      </p:sp>
      <p:sp>
        <p:nvSpPr>
          <p:cNvPr id="6" name="Content Placeholder 2"/>
          <p:cNvSpPr>
            <a:spLocks noGrp="1"/>
          </p:cNvSpPr>
          <p:nvPr>
            <p:ph idx="1"/>
          </p:nvPr>
        </p:nvSpPr>
        <p:spPr>
          <a:xfrm>
            <a:off x="107504" y="1484784"/>
            <a:ext cx="8784976" cy="51845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400" b="1" dirty="0"/>
          </a:p>
          <a:p>
            <a:pPr marL="0" indent="0">
              <a:buNone/>
            </a:pPr>
            <a:r>
              <a:rPr lang="en-GB" sz="2400" b="1" dirty="0" smtClean="0"/>
              <a:t> </a:t>
            </a:r>
          </a:p>
        </p:txBody>
      </p:sp>
      <p:sp>
        <p:nvSpPr>
          <p:cNvPr id="5" name="Content Placeholder 2"/>
          <p:cNvSpPr txBox="1">
            <a:spLocks/>
          </p:cNvSpPr>
          <p:nvPr/>
        </p:nvSpPr>
        <p:spPr>
          <a:xfrm>
            <a:off x="259904" y="1277144"/>
            <a:ext cx="8784976" cy="5544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400" dirty="0"/>
          </a:p>
          <a:p>
            <a:r>
              <a:rPr lang="en-GB" sz="2000" dirty="0" smtClean="0"/>
              <a:t>Next Session – TBC</a:t>
            </a:r>
          </a:p>
          <a:p>
            <a:r>
              <a:rPr lang="en-GB" sz="2000" dirty="0" smtClean="0"/>
              <a:t>Has today been useful</a:t>
            </a:r>
          </a:p>
          <a:p>
            <a:pPr marL="0" indent="0">
              <a:buNone/>
            </a:pPr>
            <a:endParaRPr lang="en-GB" sz="2000" dirty="0" smtClean="0"/>
          </a:p>
        </p:txBody>
      </p:sp>
    </p:spTree>
    <p:extLst>
      <p:ext uri="{BB962C8B-B14F-4D97-AF65-F5344CB8AC3E}">
        <p14:creationId xmlns:p14="http://schemas.microsoft.com/office/powerpoint/2010/main" val="1931093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 </a:t>
            </a:r>
            <a:r>
              <a:rPr lang="en-GB" dirty="0" smtClean="0"/>
              <a:t>Connect -25</a:t>
            </a:r>
            <a:r>
              <a:rPr lang="en-GB" baseline="30000" dirty="0" smtClean="0"/>
              <a:t>th</a:t>
            </a:r>
            <a:r>
              <a:rPr lang="en-GB" dirty="0" smtClean="0"/>
              <a:t> August 2016 </a:t>
            </a:r>
            <a:endParaRPr lang="en-GB" dirty="0"/>
          </a:p>
        </p:txBody>
      </p:sp>
      <p:sp>
        <p:nvSpPr>
          <p:cNvPr id="3" name="Content Placeholder 2"/>
          <p:cNvSpPr>
            <a:spLocks noGrp="1"/>
          </p:cNvSpPr>
          <p:nvPr>
            <p:ph idx="1"/>
          </p:nvPr>
        </p:nvSpPr>
        <p:spPr>
          <a:xfrm>
            <a:off x="395536" y="1124744"/>
            <a:ext cx="8229600" cy="5472608"/>
          </a:xfrm>
        </p:spPr>
        <p:txBody>
          <a:bodyPr>
            <a:normAutofit/>
          </a:bodyPr>
          <a:lstStyle/>
          <a:p>
            <a:pPr marL="114300" indent="0">
              <a:buNone/>
            </a:pPr>
            <a:r>
              <a:rPr lang="en-GB" sz="2400" u="sng" dirty="0" smtClean="0"/>
              <a:t>Purpose of Today</a:t>
            </a:r>
          </a:p>
          <a:p>
            <a:pPr marL="457200"/>
            <a:r>
              <a:rPr lang="en-GB" sz="2400" dirty="0" smtClean="0"/>
              <a:t>To orientate suppliers with the recently published FHIR and API guidance and documentation packs.</a:t>
            </a:r>
          </a:p>
          <a:p>
            <a:pPr marL="114300" indent="0">
              <a:buNone/>
            </a:pPr>
            <a:r>
              <a:rPr lang="en-GB" sz="2400" dirty="0" smtClean="0"/>
              <a:t> </a:t>
            </a:r>
          </a:p>
          <a:p>
            <a:pPr marL="857250" lvl="1"/>
            <a:r>
              <a:rPr lang="en-GB" sz="2000" dirty="0" smtClean="0"/>
              <a:t>This is to provide suppliers with an overview of the work done to date and the agile approach previously agreed with suppliers to iteratively develop the FHIR and API documentation packs. </a:t>
            </a:r>
            <a:endParaRPr lang="en-GB" sz="2000" u="sng" dirty="0"/>
          </a:p>
          <a:p>
            <a:pPr marL="0" indent="0">
              <a:buNone/>
            </a:pPr>
            <a:endParaRPr lang="en-GB" sz="2400" dirty="0" smtClean="0"/>
          </a:p>
        </p:txBody>
      </p:sp>
      <p:sp>
        <p:nvSpPr>
          <p:cNvPr id="4" name="Slide Number Placeholder 3"/>
          <p:cNvSpPr>
            <a:spLocks noGrp="1"/>
          </p:cNvSpPr>
          <p:nvPr>
            <p:ph type="sldNum" sz="quarter" idx="12"/>
          </p:nvPr>
        </p:nvSpPr>
        <p:spPr/>
        <p:txBody>
          <a:bodyPr/>
          <a:lstStyle/>
          <a:p>
            <a:fld id="{4F2E129E-16B7-480B-972E-C025DBFD1D53}" type="slidenum">
              <a:rPr lang="en-GB" smtClean="0"/>
              <a:pPr/>
              <a:t>2</a:t>
            </a:fld>
            <a:endParaRPr lang="en-GB" dirty="0"/>
          </a:p>
        </p:txBody>
      </p:sp>
    </p:spTree>
    <p:extLst>
      <p:ext uri="{BB962C8B-B14F-4D97-AF65-F5344CB8AC3E}">
        <p14:creationId xmlns:p14="http://schemas.microsoft.com/office/powerpoint/2010/main" val="1129467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 </a:t>
            </a:r>
            <a:r>
              <a:rPr lang="en-GB" dirty="0" smtClean="0"/>
              <a:t>Connect  - Workshop Scope </a:t>
            </a:r>
            <a:endParaRPr lang="en-GB" dirty="0"/>
          </a:p>
        </p:txBody>
      </p:sp>
      <p:sp>
        <p:nvSpPr>
          <p:cNvPr id="3" name="Content Placeholder 2"/>
          <p:cNvSpPr>
            <a:spLocks noGrp="1"/>
          </p:cNvSpPr>
          <p:nvPr>
            <p:ph idx="1"/>
          </p:nvPr>
        </p:nvSpPr>
        <p:spPr>
          <a:xfrm>
            <a:off x="395536" y="1124744"/>
            <a:ext cx="8229600" cy="5472608"/>
          </a:xfrm>
        </p:spPr>
        <p:txBody>
          <a:bodyPr>
            <a:normAutofit/>
          </a:bodyPr>
          <a:lstStyle/>
          <a:p>
            <a:r>
              <a:rPr lang="en-GB" sz="2400" u="sng" dirty="0" smtClean="0"/>
              <a:t>Agenda</a:t>
            </a:r>
          </a:p>
          <a:p>
            <a:pPr lvl="1"/>
            <a:r>
              <a:rPr lang="en-GB" sz="2000" dirty="0" smtClean="0"/>
              <a:t>Overview of the documentation process</a:t>
            </a:r>
          </a:p>
          <a:p>
            <a:pPr lvl="1"/>
            <a:r>
              <a:rPr lang="en-GB" sz="2000" dirty="0" smtClean="0"/>
              <a:t>Overview of documentation pack</a:t>
            </a:r>
            <a:endParaRPr lang="en-GB" sz="2000" dirty="0"/>
          </a:p>
          <a:p>
            <a:pPr lvl="1"/>
            <a:r>
              <a:rPr lang="en-GB" sz="2000" dirty="0" smtClean="0"/>
              <a:t>Re-stating of the Design Principals</a:t>
            </a:r>
          </a:p>
          <a:p>
            <a:pPr lvl="1"/>
            <a:r>
              <a:rPr lang="en-GB" sz="2000" dirty="0" smtClean="0"/>
              <a:t>Release candidate development approach</a:t>
            </a:r>
          </a:p>
          <a:p>
            <a:pPr lvl="2"/>
            <a:r>
              <a:rPr lang="en-GB" sz="1800" dirty="0" smtClean="0"/>
              <a:t>Agile Development</a:t>
            </a:r>
          </a:p>
          <a:p>
            <a:pPr lvl="2"/>
            <a:r>
              <a:rPr lang="en-GB" sz="1800" dirty="0" smtClean="0"/>
              <a:t>GP Connect Maturity Model</a:t>
            </a:r>
            <a:endParaRPr lang="en-GB" sz="2000" dirty="0" smtClean="0"/>
          </a:p>
          <a:p>
            <a:pPr lvl="1"/>
            <a:r>
              <a:rPr lang="en-GB" sz="2000" dirty="0" smtClean="0"/>
              <a:t>Items Specific to the Spine</a:t>
            </a:r>
          </a:p>
          <a:p>
            <a:pPr marL="457200" lvl="1" indent="0">
              <a:buNone/>
            </a:pPr>
            <a:endParaRPr lang="en-GB" sz="2000" dirty="0"/>
          </a:p>
          <a:p>
            <a:pPr marL="400050"/>
            <a:r>
              <a:rPr lang="en-GB" sz="2400" u="sng" dirty="0" smtClean="0"/>
              <a:t>Out of Scope for today’s workshop</a:t>
            </a:r>
          </a:p>
          <a:p>
            <a:pPr marL="800100" lvl="1"/>
            <a:r>
              <a:rPr lang="en-GB" sz="2000" dirty="0" smtClean="0"/>
              <a:t>Detailed review of documentation pack content</a:t>
            </a:r>
          </a:p>
          <a:p>
            <a:pPr marL="800100" lvl="1"/>
            <a:r>
              <a:rPr lang="en-GB" sz="2000" dirty="0" smtClean="0"/>
              <a:t>Structured Data</a:t>
            </a:r>
          </a:p>
          <a:p>
            <a:pPr marL="514350" lvl="1" indent="0">
              <a:buNone/>
            </a:pPr>
            <a:endParaRPr lang="en-GB" sz="2000" dirty="0" smtClean="0"/>
          </a:p>
          <a:p>
            <a:pPr marL="800100" lvl="1"/>
            <a:endParaRPr lang="en-GB" sz="2000" dirty="0"/>
          </a:p>
          <a:p>
            <a:pPr marL="0" indent="0">
              <a:buNone/>
            </a:pPr>
            <a:endParaRPr lang="en-GB" sz="2400" dirty="0" smtClean="0"/>
          </a:p>
        </p:txBody>
      </p:sp>
      <p:sp>
        <p:nvSpPr>
          <p:cNvPr id="4" name="Slide Number Placeholder 3"/>
          <p:cNvSpPr>
            <a:spLocks noGrp="1"/>
          </p:cNvSpPr>
          <p:nvPr>
            <p:ph type="sldNum" sz="quarter" idx="12"/>
          </p:nvPr>
        </p:nvSpPr>
        <p:spPr/>
        <p:txBody>
          <a:bodyPr/>
          <a:lstStyle/>
          <a:p>
            <a:fld id="{4F2E129E-16B7-480B-972E-C025DBFD1D53}" type="slidenum">
              <a:rPr lang="en-GB" smtClean="0"/>
              <a:pPr/>
              <a:t>3</a:t>
            </a:fld>
            <a:endParaRPr lang="en-GB" dirty="0"/>
          </a:p>
        </p:txBody>
      </p:sp>
    </p:spTree>
    <p:extLst>
      <p:ext uri="{BB962C8B-B14F-4D97-AF65-F5344CB8AC3E}">
        <p14:creationId xmlns:p14="http://schemas.microsoft.com/office/powerpoint/2010/main" val="2205958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GP Connect – What have we been up to?</a:t>
            </a:r>
            <a:endParaRPr lang="en-GB" dirty="0"/>
          </a:p>
        </p:txBody>
      </p:sp>
      <p:sp>
        <p:nvSpPr>
          <p:cNvPr id="4" name="Slide Number Placeholder 3"/>
          <p:cNvSpPr>
            <a:spLocks noGrp="1"/>
          </p:cNvSpPr>
          <p:nvPr>
            <p:ph type="sldNum" sz="quarter" idx="12"/>
          </p:nvPr>
        </p:nvSpPr>
        <p:spPr/>
        <p:txBody>
          <a:bodyPr/>
          <a:lstStyle/>
          <a:p>
            <a:fld id="{4F2E129E-16B7-480B-972E-C025DBFD1D53}" type="slidenum">
              <a:rPr lang="en-GB" smtClean="0"/>
              <a:pPr/>
              <a:t>4</a:t>
            </a:fld>
            <a:endParaRPr lang="en-GB" dirty="0"/>
          </a:p>
        </p:txBody>
      </p:sp>
      <p:sp>
        <p:nvSpPr>
          <p:cNvPr id="6" name="Content Placeholder 2"/>
          <p:cNvSpPr>
            <a:spLocks noGrp="1"/>
          </p:cNvSpPr>
          <p:nvPr>
            <p:ph idx="1"/>
          </p:nvPr>
        </p:nvSpPr>
        <p:spPr>
          <a:xfrm>
            <a:off x="539552" y="1124744"/>
            <a:ext cx="8157592" cy="532859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smtClean="0"/>
              <a:t>Now that we have a good idea of what will be delivered, other work has included: </a:t>
            </a:r>
            <a:endParaRPr lang="en-GB" sz="2400" dirty="0"/>
          </a:p>
          <a:p>
            <a:r>
              <a:rPr lang="en-GB" sz="2400" dirty="0" smtClean="0"/>
              <a:t>Clinical Engagement.</a:t>
            </a:r>
          </a:p>
          <a:p>
            <a:r>
              <a:rPr lang="en-GB" sz="2400" dirty="0" smtClean="0"/>
              <a:t>Supplier Community Engagement Initiated (</a:t>
            </a:r>
            <a:r>
              <a:rPr lang="en-GB" sz="2400" dirty="0" err="1" smtClean="0"/>
              <a:t>INTEROpen</a:t>
            </a:r>
            <a:r>
              <a:rPr lang="en-GB" sz="2400" dirty="0"/>
              <a:t> </a:t>
            </a:r>
            <a:r>
              <a:rPr lang="en-GB" sz="2400" dirty="0" smtClean="0"/>
              <a:t>group members and </a:t>
            </a:r>
            <a:r>
              <a:rPr lang="en-GB" sz="2400" dirty="0" err="1" smtClean="0"/>
              <a:t>FoT</a:t>
            </a:r>
            <a:r>
              <a:rPr lang="en-GB" sz="2400" dirty="0" smtClean="0"/>
              <a:t> sites)</a:t>
            </a:r>
          </a:p>
          <a:p>
            <a:r>
              <a:rPr lang="en-GB" sz="2400" dirty="0" smtClean="0"/>
              <a:t>Information Governance. </a:t>
            </a:r>
          </a:p>
          <a:p>
            <a:r>
              <a:rPr lang="en-GB" sz="2400" dirty="0" smtClean="0"/>
              <a:t>Set up of a supplier integration ‘ecosystem’ to:</a:t>
            </a:r>
          </a:p>
          <a:p>
            <a:pPr lvl="1"/>
            <a:r>
              <a:rPr lang="en-GB" sz="1800" dirty="0" smtClean="0"/>
              <a:t>Help, support and guidance to build GP Connect consumer applications</a:t>
            </a:r>
          </a:p>
          <a:p>
            <a:pPr lvl="1"/>
            <a:r>
              <a:rPr lang="en-GB" sz="1800" dirty="0" smtClean="0"/>
              <a:t>Assure and safety-test consumers</a:t>
            </a:r>
          </a:p>
          <a:p>
            <a:r>
              <a:rPr lang="en-GB" sz="2400" dirty="0" smtClean="0"/>
              <a:t>Built and Tested the Spine Security Proxy.</a:t>
            </a:r>
          </a:p>
          <a:p>
            <a:r>
              <a:rPr lang="en-GB" sz="2400" dirty="0" smtClean="0"/>
              <a:t>Development and roll-out of the GP Connect ‘demonstrator’.</a:t>
            </a:r>
          </a:p>
          <a:p>
            <a:r>
              <a:rPr lang="en-GB" sz="2400" dirty="0" smtClean="0"/>
              <a:t>Managing API and FHIR decisions through an internal ‘Decision Log’ published to GitHub as part of the documentation pack. </a:t>
            </a:r>
          </a:p>
          <a:p>
            <a:r>
              <a:rPr lang="en-GB" sz="2400" dirty="0" smtClean="0"/>
              <a:t>Development of the supplier CCN.</a:t>
            </a:r>
          </a:p>
          <a:p>
            <a:endParaRPr lang="en-GB" sz="2400" dirty="0" smtClean="0"/>
          </a:p>
        </p:txBody>
      </p:sp>
    </p:spTree>
    <p:extLst>
      <p:ext uri="{BB962C8B-B14F-4D97-AF65-F5344CB8AC3E}">
        <p14:creationId xmlns:p14="http://schemas.microsoft.com/office/powerpoint/2010/main" val="310234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Documentation Pack</a:t>
            </a:r>
            <a:endParaRPr lang="en-GB" dirty="0"/>
          </a:p>
        </p:txBody>
      </p:sp>
      <p:sp>
        <p:nvSpPr>
          <p:cNvPr id="3" name="Content Placeholder 2"/>
          <p:cNvSpPr>
            <a:spLocks noGrp="1"/>
          </p:cNvSpPr>
          <p:nvPr>
            <p:ph idx="1"/>
          </p:nvPr>
        </p:nvSpPr>
        <p:spPr>
          <a:xfrm>
            <a:off x="395536" y="1124744"/>
            <a:ext cx="8229600" cy="5472608"/>
          </a:xfrm>
        </p:spPr>
        <p:txBody>
          <a:bodyPr>
            <a:normAutofit/>
          </a:bodyPr>
          <a:lstStyle/>
          <a:p>
            <a:pPr marL="457200" lvl="1" indent="0">
              <a:buNone/>
            </a:pPr>
            <a:endParaRPr lang="en-GB" sz="3200" dirty="0" smtClean="0"/>
          </a:p>
          <a:p>
            <a:pPr marL="457200" lvl="1" indent="0">
              <a:buNone/>
            </a:pPr>
            <a:r>
              <a:rPr lang="en-GB" sz="3200" dirty="0" smtClean="0"/>
              <a:t>Overview of the documentation process</a:t>
            </a:r>
          </a:p>
          <a:p>
            <a:pPr marL="457200" lvl="1" indent="0">
              <a:buNone/>
            </a:pPr>
            <a:endParaRPr lang="en-GB" sz="3200" dirty="0" smtClean="0"/>
          </a:p>
          <a:p>
            <a:pPr marL="457200" lvl="1" indent="0">
              <a:buNone/>
            </a:pPr>
            <a:endParaRPr lang="en-GB" sz="3200" dirty="0" smtClean="0"/>
          </a:p>
          <a:p>
            <a:pPr marL="457200" lvl="1" indent="0">
              <a:buNone/>
            </a:pPr>
            <a:endParaRPr lang="en-GB" sz="3200" dirty="0"/>
          </a:p>
          <a:p>
            <a:pPr marL="457200" lvl="1" indent="0">
              <a:buNone/>
            </a:pPr>
            <a:r>
              <a:rPr lang="en-GB" sz="3200" dirty="0" smtClean="0"/>
              <a:t>Overview of documentation pack</a:t>
            </a:r>
          </a:p>
          <a:p>
            <a:pPr marL="800100" lvl="1"/>
            <a:endParaRPr lang="en-GB" sz="2000" dirty="0"/>
          </a:p>
          <a:p>
            <a:pPr marL="0" indent="0">
              <a:buNone/>
            </a:pPr>
            <a:endParaRPr lang="en-GB" sz="2400" dirty="0" smtClean="0"/>
          </a:p>
        </p:txBody>
      </p:sp>
      <p:sp>
        <p:nvSpPr>
          <p:cNvPr id="4" name="Slide Number Placeholder 3"/>
          <p:cNvSpPr>
            <a:spLocks noGrp="1"/>
          </p:cNvSpPr>
          <p:nvPr>
            <p:ph type="sldNum" sz="quarter" idx="12"/>
          </p:nvPr>
        </p:nvSpPr>
        <p:spPr/>
        <p:txBody>
          <a:bodyPr/>
          <a:lstStyle/>
          <a:p>
            <a:fld id="{4F2E129E-16B7-480B-972E-C025DBFD1D53}" type="slidenum">
              <a:rPr lang="en-GB" smtClean="0"/>
              <a:pPr/>
              <a:t>5</a:t>
            </a:fld>
            <a:endParaRPr lang="en-GB" dirty="0"/>
          </a:p>
        </p:txBody>
      </p:sp>
    </p:spTree>
    <p:extLst>
      <p:ext uri="{BB962C8B-B14F-4D97-AF65-F5344CB8AC3E}">
        <p14:creationId xmlns:p14="http://schemas.microsoft.com/office/powerpoint/2010/main" val="672922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Site map &amp; content</a:t>
            </a:r>
            <a:endParaRPr lang="en-GB" dirty="0"/>
          </a:p>
        </p:txBody>
      </p:sp>
      <p:sp>
        <p:nvSpPr>
          <p:cNvPr id="3" name="Content Placeholder 2"/>
          <p:cNvSpPr>
            <a:spLocks noGrp="1"/>
          </p:cNvSpPr>
          <p:nvPr>
            <p:ph idx="1"/>
          </p:nvPr>
        </p:nvSpPr>
        <p:spPr>
          <a:xfrm>
            <a:off x="7006576" y="1048371"/>
            <a:ext cx="1975262" cy="3712486"/>
          </a:xfrm>
          <a:solidFill>
            <a:schemeClr val="bg1">
              <a:lumMod val="95000"/>
            </a:schemeClr>
          </a:solidFill>
          <a:ln>
            <a:solidFill>
              <a:schemeClr val="tx1"/>
            </a:solidFill>
            <a:prstDash val="sysDot"/>
          </a:ln>
        </p:spPr>
        <p:txBody>
          <a:bodyPr>
            <a:normAutofit lnSpcReduction="10000"/>
          </a:bodyPr>
          <a:lstStyle/>
          <a:p>
            <a:pPr marL="0" indent="0">
              <a:buNone/>
            </a:pPr>
            <a:r>
              <a:rPr lang="en-GB" sz="800" b="1" dirty="0" smtClean="0">
                <a:solidFill>
                  <a:srgbClr val="0070C0"/>
                </a:solidFill>
              </a:rPr>
              <a:t>Access Record                                </a:t>
            </a:r>
          </a:p>
          <a:p>
            <a:pPr marL="0" indent="0">
              <a:buNone/>
            </a:pPr>
            <a:r>
              <a:rPr lang="en-GB" sz="800" dirty="0" smtClean="0">
                <a:solidFill>
                  <a:schemeClr val="tx1"/>
                </a:solidFill>
              </a:rPr>
              <a:t>   </a:t>
            </a:r>
            <a:r>
              <a:rPr lang="en-GB" sz="800" dirty="0">
                <a:solidFill>
                  <a:schemeClr val="tx1"/>
                </a:solidFill>
              </a:rPr>
              <a:t>Overview                                   </a:t>
            </a:r>
          </a:p>
          <a:p>
            <a:pPr marL="0" indent="0">
              <a:buNone/>
            </a:pPr>
            <a:r>
              <a:rPr lang="en-GB" sz="800" dirty="0">
                <a:solidFill>
                  <a:schemeClr val="tx1"/>
                </a:solidFill>
              </a:rPr>
              <a:t>     Introduction                             </a:t>
            </a:r>
          </a:p>
          <a:p>
            <a:pPr marL="0" indent="0">
              <a:buNone/>
            </a:pPr>
            <a:r>
              <a:rPr lang="en-GB" sz="800" dirty="0">
                <a:solidFill>
                  <a:schemeClr val="tx1"/>
                </a:solidFill>
              </a:rPr>
              <a:t>     Clinical Scenarios                       </a:t>
            </a:r>
          </a:p>
          <a:p>
            <a:pPr marL="0" indent="0">
              <a:buNone/>
            </a:pPr>
            <a:r>
              <a:rPr lang="en-GB" sz="800" dirty="0">
                <a:solidFill>
                  <a:schemeClr val="tx1"/>
                </a:solidFill>
              </a:rPr>
              <a:t>     Design Decisions                         </a:t>
            </a:r>
          </a:p>
          <a:p>
            <a:pPr marL="0" indent="0">
              <a:buNone/>
            </a:pPr>
            <a:r>
              <a:rPr lang="en-GB" sz="800" dirty="0">
                <a:solidFill>
                  <a:schemeClr val="tx1"/>
                </a:solidFill>
              </a:rPr>
              <a:t>     Wireframes                               </a:t>
            </a:r>
          </a:p>
          <a:p>
            <a:pPr marL="0" indent="0">
              <a:buNone/>
            </a:pPr>
            <a:r>
              <a:rPr lang="en-GB" sz="800" dirty="0">
                <a:solidFill>
                  <a:schemeClr val="tx1"/>
                </a:solidFill>
              </a:rPr>
              <a:t>     Release Notes                            </a:t>
            </a:r>
          </a:p>
          <a:p>
            <a:pPr marL="0" indent="0">
              <a:buNone/>
            </a:pPr>
            <a:r>
              <a:rPr lang="en-GB" sz="800" dirty="0">
                <a:solidFill>
                  <a:schemeClr val="tx1"/>
                </a:solidFill>
              </a:rPr>
              <a:t>     Known Issues                             </a:t>
            </a:r>
          </a:p>
          <a:p>
            <a:pPr marL="0" indent="0">
              <a:buNone/>
            </a:pPr>
            <a:r>
              <a:rPr lang="en-GB" sz="800" dirty="0">
                <a:solidFill>
                  <a:schemeClr val="tx1"/>
                </a:solidFill>
              </a:rPr>
              <a:t>   API Use Cases                              </a:t>
            </a:r>
          </a:p>
          <a:p>
            <a:pPr marL="0" indent="0">
              <a:buNone/>
            </a:pPr>
            <a:r>
              <a:rPr lang="en-GB" sz="800" dirty="0">
                <a:solidFill>
                  <a:schemeClr val="tx1"/>
                </a:solidFill>
              </a:rPr>
              <a:t>     Retrieve a care record section           </a:t>
            </a:r>
          </a:p>
          <a:p>
            <a:pPr marL="0" indent="0">
              <a:buNone/>
            </a:pPr>
            <a:r>
              <a:rPr lang="en-GB" sz="800" dirty="0">
                <a:solidFill>
                  <a:schemeClr val="tx1"/>
                </a:solidFill>
              </a:rPr>
              <a:t>   Development                                </a:t>
            </a:r>
          </a:p>
          <a:p>
            <a:pPr marL="0" indent="0">
              <a:buNone/>
            </a:pPr>
            <a:r>
              <a:rPr lang="en-GB" sz="800" dirty="0">
                <a:solidFill>
                  <a:schemeClr val="tx1"/>
                </a:solidFill>
              </a:rPr>
              <a:t>     HTML Implementation Guide                </a:t>
            </a:r>
          </a:p>
          <a:p>
            <a:pPr marL="0" indent="0">
              <a:buNone/>
            </a:pPr>
            <a:r>
              <a:rPr lang="en-GB" sz="800" dirty="0">
                <a:solidFill>
                  <a:schemeClr val="tx1"/>
                </a:solidFill>
              </a:rPr>
              <a:t>   HTML Views                                 </a:t>
            </a:r>
          </a:p>
          <a:p>
            <a:pPr marL="0" indent="0">
              <a:buNone/>
            </a:pPr>
            <a:r>
              <a:rPr lang="en-GB" sz="800" dirty="0">
                <a:solidFill>
                  <a:schemeClr val="tx1"/>
                </a:solidFill>
              </a:rPr>
              <a:t>     Summary                                  </a:t>
            </a:r>
          </a:p>
          <a:p>
            <a:pPr marL="0" indent="0">
              <a:buNone/>
            </a:pPr>
            <a:r>
              <a:rPr lang="en-GB" sz="800" dirty="0">
                <a:solidFill>
                  <a:schemeClr val="tx1"/>
                </a:solidFill>
              </a:rPr>
              <a:t>     Encounters                               </a:t>
            </a:r>
          </a:p>
          <a:p>
            <a:pPr marL="0" indent="0">
              <a:buNone/>
            </a:pPr>
            <a:r>
              <a:rPr lang="en-GB" sz="800" dirty="0">
                <a:solidFill>
                  <a:schemeClr val="tx1"/>
                </a:solidFill>
              </a:rPr>
              <a:t>     Clinical Items                           </a:t>
            </a:r>
          </a:p>
          <a:p>
            <a:pPr marL="0" indent="0">
              <a:buNone/>
            </a:pPr>
            <a:r>
              <a:rPr lang="en-GB" sz="800" dirty="0">
                <a:solidFill>
                  <a:schemeClr val="tx1"/>
                </a:solidFill>
              </a:rPr>
              <a:t>     Problems                                 </a:t>
            </a:r>
          </a:p>
          <a:p>
            <a:pPr marL="0" indent="0">
              <a:buNone/>
            </a:pPr>
            <a:r>
              <a:rPr lang="en-GB" sz="800" dirty="0">
                <a:solidFill>
                  <a:schemeClr val="tx1"/>
                </a:solidFill>
              </a:rPr>
              <a:t>     Allergies                                </a:t>
            </a:r>
          </a:p>
          <a:p>
            <a:pPr marL="0" indent="0">
              <a:buNone/>
            </a:pPr>
            <a:r>
              <a:rPr lang="en-GB" sz="800" dirty="0">
                <a:solidFill>
                  <a:schemeClr val="tx1"/>
                </a:solidFill>
              </a:rPr>
              <a:t>     Medications                              </a:t>
            </a:r>
          </a:p>
          <a:p>
            <a:pPr marL="0" indent="0">
              <a:buNone/>
            </a:pPr>
            <a:r>
              <a:rPr lang="en-GB" sz="800" dirty="0">
                <a:solidFill>
                  <a:schemeClr val="tx1"/>
                </a:solidFill>
              </a:rPr>
              <a:t>     Referrals                                </a:t>
            </a:r>
          </a:p>
          <a:p>
            <a:pPr marL="0" indent="0">
              <a:buNone/>
            </a:pPr>
            <a:r>
              <a:rPr lang="en-GB" sz="800" dirty="0">
                <a:solidFill>
                  <a:schemeClr val="tx1"/>
                </a:solidFill>
              </a:rPr>
              <a:t>     Observations                             </a:t>
            </a:r>
          </a:p>
          <a:p>
            <a:pPr marL="0" indent="0">
              <a:buNone/>
            </a:pPr>
            <a:r>
              <a:rPr lang="en-GB" sz="800" dirty="0">
                <a:solidFill>
                  <a:schemeClr val="tx1"/>
                </a:solidFill>
              </a:rPr>
              <a:t>     Investigations                           </a:t>
            </a:r>
          </a:p>
          <a:p>
            <a:pPr marL="0" indent="0">
              <a:buNone/>
            </a:pPr>
            <a:r>
              <a:rPr lang="en-GB" sz="800" dirty="0">
                <a:solidFill>
                  <a:schemeClr val="tx1"/>
                </a:solidFill>
              </a:rPr>
              <a:t>     Immunisations                            </a:t>
            </a:r>
          </a:p>
          <a:p>
            <a:pPr marL="0" indent="0">
              <a:buNone/>
            </a:pPr>
            <a:r>
              <a:rPr lang="en-GB" sz="800" dirty="0">
                <a:solidFill>
                  <a:schemeClr val="tx1"/>
                </a:solidFill>
              </a:rPr>
              <a:t>     Administrative Items                     </a:t>
            </a:r>
          </a:p>
          <a:p>
            <a:pPr marL="0" indent="0">
              <a:buNone/>
            </a:pPr>
            <a:r>
              <a:rPr lang="en-GB" sz="800" dirty="0">
                <a:solidFill>
                  <a:schemeClr val="tx1"/>
                </a:solidFill>
              </a:rPr>
              <a:t>     Patient Details                          </a:t>
            </a:r>
          </a:p>
          <a:p>
            <a:pPr marL="0" indent="0">
              <a:buNone/>
            </a:pPr>
            <a:r>
              <a:rPr lang="en-GB" sz="800" dirty="0">
                <a:solidFill>
                  <a:schemeClr val="tx1"/>
                </a:solidFill>
              </a:rPr>
              <a:t>   Structured Data                            </a:t>
            </a:r>
          </a:p>
          <a:p>
            <a:pPr marL="0" indent="0">
              <a:buNone/>
            </a:pPr>
            <a:r>
              <a:rPr lang="en-GB" sz="800" dirty="0">
                <a:solidFill>
                  <a:schemeClr val="tx1"/>
                </a:solidFill>
              </a:rPr>
              <a:t>     </a:t>
            </a:r>
            <a:r>
              <a:rPr lang="en-GB" sz="800" dirty="0" smtClean="0">
                <a:solidFill>
                  <a:schemeClr val="tx1"/>
                </a:solidFill>
              </a:rPr>
              <a:t>Coming </a:t>
            </a:r>
            <a:r>
              <a:rPr lang="en-GB" sz="800" dirty="0">
                <a:solidFill>
                  <a:schemeClr val="tx1"/>
                </a:solidFill>
              </a:rPr>
              <a:t>Soon                              </a:t>
            </a:r>
            <a:endParaRPr lang="en-GB" sz="800" b="1" dirty="0">
              <a:solidFill>
                <a:schemeClr val="tx1"/>
              </a:solidFill>
            </a:endParaRPr>
          </a:p>
        </p:txBody>
      </p:sp>
      <p:sp>
        <p:nvSpPr>
          <p:cNvPr id="5" name="Rectangle 4"/>
          <p:cNvSpPr/>
          <p:nvPr/>
        </p:nvSpPr>
        <p:spPr>
          <a:xfrm>
            <a:off x="4970115" y="1050186"/>
            <a:ext cx="1975262" cy="1446550"/>
          </a:xfrm>
          <a:prstGeom prst="rect">
            <a:avLst/>
          </a:prstGeom>
          <a:solidFill>
            <a:schemeClr val="bg1">
              <a:lumMod val="95000"/>
            </a:schemeClr>
          </a:solidFill>
          <a:ln>
            <a:solidFill>
              <a:schemeClr val="tx1"/>
            </a:solidFill>
            <a:prstDash val="sysDot"/>
          </a:ln>
        </p:spPr>
        <p:txBody>
          <a:bodyPr wrap="square">
            <a:spAutoFit/>
          </a:bodyPr>
          <a:lstStyle/>
          <a:p>
            <a:r>
              <a:rPr lang="en-GB" sz="800" b="1" dirty="0">
                <a:solidFill>
                  <a:srgbClr val="E820E8"/>
                </a:solidFill>
              </a:rPr>
              <a:t>Design Principles                            </a:t>
            </a:r>
          </a:p>
          <a:p>
            <a:r>
              <a:rPr lang="en-GB" sz="800" dirty="0"/>
              <a:t>   Design Principles                          </a:t>
            </a:r>
          </a:p>
          <a:p>
            <a:r>
              <a:rPr lang="en-GB" sz="800" dirty="0"/>
              <a:t>     Maturity Model                           </a:t>
            </a:r>
          </a:p>
          <a:p>
            <a:r>
              <a:rPr lang="en-GB" sz="800" dirty="0"/>
              <a:t>     Development Principles                   </a:t>
            </a:r>
          </a:p>
          <a:p>
            <a:r>
              <a:rPr lang="en-GB" sz="800" dirty="0"/>
              <a:t>     Open API Principles                      </a:t>
            </a:r>
          </a:p>
          <a:p>
            <a:r>
              <a:rPr lang="en-GB" sz="800" dirty="0"/>
              <a:t>     Data Model Principles                    </a:t>
            </a:r>
          </a:p>
          <a:p>
            <a:r>
              <a:rPr lang="en-GB" sz="800" dirty="0"/>
              <a:t>     Information Governance Principles        </a:t>
            </a:r>
          </a:p>
          <a:p>
            <a:r>
              <a:rPr lang="en-GB" sz="800" dirty="0"/>
              <a:t>     Clinical Safety Principles               </a:t>
            </a:r>
          </a:p>
          <a:p>
            <a:r>
              <a:rPr lang="en-GB" sz="800" dirty="0"/>
              <a:t>     Assurance Principles                     </a:t>
            </a:r>
          </a:p>
          <a:p>
            <a:r>
              <a:rPr lang="en-GB" sz="800" dirty="0"/>
              <a:t>     Non Functional Principles                </a:t>
            </a:r>
          </a:p>
          <a:p>
            <a:r>
              <a:rPr lang="en-GB" sz="800" dirty="0"/>
              <a:t>     Open API Licence Principles       </a:t>
            </a:r>
            <a:r>
              <a:rPr lang="en-GB" sz="800" dirty="0" smtClean="0"/>
              <a:t>    </a:t>
            </a:r>
            <a:endParaRPr lang="en-GB" sz="800" b="1" dirty="0" smtClean="0"/>
          </a:p>
        </p:txBody>
      </p:sp>
      <p:sp>
        <p:nvSpPr>
          <p:cNvPr id="6" name="Rectangle 5"/>
          <p:cNvSpPr/>
          <p:nvPr/>
        </p:nvSpPr>
        <p:spPr>
          <a:xfrm>
            <a:off x="413373" y="1154126"/>
            <a:ext cx="2592288" cy="5262979"/>
          </a:xfrm>
          <a:prstGeom prst="rect">
            <a:avLst/>
          </a:prstGeom>
        </p:spPr>
        <p:txBody>
          <a:bodyPr wrap="square">
            <a:spAutoFit/>
          </a:bodyPr>
          <a:lstStyle/>
          <a:p>
            <a:r>
              <a:rPr lang="en-GB" sz="800" b="1" dirty="0"/>
              <a:t>GP Connect                                   </a:t>
            </a:r>
          </a:p>
          <a:p>
            <a:r>
              <a:rPr lang="en-GB" sz="800" dirty="0"/>
              <a:t>   Overview                                   </a:t>
            </a:r>
          </a:p>
          <a:p>
            <a:r>
              <a:rPr lang="en-GB" sz="800" dirty="0"/>
              <a:t>     Introduction                             </a:t>
            </a:r>
          </a:p>
          <a:p>
            <a:r>
              <a:rPr lang="en-GB" sz="800" dirty="0"/>
              <a:t>     Getting Started                          </a:t>
            </a:r>
          </a:p>
          <a:p>
            <a:r>
              <a:rPr lang="en-GB" sz="800" dirty="0"/>
              <a:t>     News                                     </a:t>
            </a:r>
          </a:p>
          <a:p>
            <a:r>
              <a:rPr lang="en-GB" sz="800" dirty="0"/>
              <a:t>     Capabilities                             </a:t>
            </a:r>
          </a:p>
          <a:p>
            <a:r>
              <a:rPr lang="en-GB" sz="800" dirty="0"/>
              <a:t>     Workshops and Timeline                   </a:t>
            </a:r>
          </a:p>
          <a:p>
            <a:r>
              <a:rPr lang="en-GB" sz="800" dirty="0"/>
              <a:t>     First of Type                            </a:t>
            </a:r>
          </a:p>
          <a:p>
            <a:r>
              <a:rPr lang="en-GB" sz="800" dirty="0"/>
              <a:t>     Glossary                                 </a:t>
            </a:r>
          </a:p>
          <a:p>
            <a:r>
              <a:rPr lang="en-GB" sz="800" dirty="0"/>
              <a:t>   Design Approach                            </a:t>
            </a:r>
          </a:p>
          <a:p>
            <a:r>
              <a:rPr lang="en-GB" sz="800" i="1" dirty="0">
                <a:solidFill>
                  <a:srgbClr val="E820E8"/>
                </a:solidFill>
              </a:rPr>
              <a:t>     Design Principles                        </a:t>
            </a:r>
          </a:p>
          <a:p>
            <a:r>
              <a:rPr lang="en-GB" sz="800" dirty="0"/>
              <a:t>     Clinical Terminologies                   </a:t>
            </a:r>
          </a:p>
          <a:p>
            <a:r>
              <a:rPr lang="en-GB" sz="800" dirty="0"/>
              <a:t>     Product Versioning                       </a:t>
            </a:r>
          </a:p>
          <a:p>
            <a:r>
              <a:rPr lang="en-GB" sz="800" dirty="0"/>
              <a:t>   Explore                                    </a:t>
            </a:r>
          </a:p>
          <a:p>
            <a:r>
              <a:rPr lang="en-GB" sz="800" dirty="0"/>
              <a:t>     Consumer Demonstrator                    </a:t>
            </a:r>
          </a:p>
          <a:p>
            <a:r>
              <a:rPr lang="en-GB" sz="800" dirty="0"/>
              <a:t>     Reference Implementation                 </a:t>
            </a:r>
          </a:p>
          <a:p>
            <a:r>
              <a:rPr lang="en-GB" sz="800" dirty="0"/>
              <a:t>     Swagger API Documentation                </a:t>
            </a:r>
          </a:p>
          <a:p>
            <a:r>
              <a:rPr lang="en-GB" sz="800" b="1" dirty="0"/>
              <a:t>  </a:t>
            </a:r>
            <a:endParaRPr lang="en-GB" sz="800" b="1" dirty="0" smtClean="0"/>
          </a:p>
          <a:p>
            <a:r>
              <a:rPr lang="en-GB" sz="800" b="1" dirty="0" smtClean="0"/>
              <a:t> </a:t>
            </a:r>
            <a:r>
              <a:rPr lang="en-GB" sz="800" b="1" dirty="0"/>
              <a:t>Development Guidance                       </a:t>
            </a:r>
          </a:p>
          <a:p>
            <a:r>
              <a:rPr lang="en-GB" sz="800" dirty="0"/>
              <a:t>     Development Assets                       </a:t>
            </a:r>
          </a:p>
          <a:p>
            <a:r>
              <a:rPr lang="en-GB" sz="800" dirty="0"/>
              <a:t>       FHIR API Guidance                 </a:t>
            </a:r>
          </a:p>
          <a:p>
            <a:r>
              <a:rPr lang="en-GB" sz="800" dirty="0"/>
              <a:t>         Open Source                          </a:t>
            </a:r>
          </a:p>
          <a:p>
            <a:r>
              <a:rPr lang="en-GB" sz="800" dirty="0"/>
              <a:t>         Server Guidance                      </a:t>
            </a:r>
          </a:p>
          <a:p>
            <a:r>
              <a:rPr lang="en-GB" sz="800" dirty="0"/>
              <a:t>         Common API Guidance                  </a:t>
            </a:r>
          </a:p>
          <a:p>
            <a:r>
              <a:rPr lang="en-GB" sz="800" dirty="0"/>
              <a:t>         Operation Guidance                   </a:t>
            </a:r>
          </a:p>
          <a:p>
            <a:r>
              <a:rPr lang="en-GB" sz="800" dirty="0"/>
              <a:t>         Resource Guidance                    </a:t>
            </a:r>
          </a:p>
          <a:p>
            <a:r>
              <a:rPr lang="en-GB" sz="800" dirty="0"/>
              <a:t>         Error Handling                       </a:t>
            </a:r>
          </a:p>
          <a:p>
            <a:r>
              <a:rPr lang="en-GB" sz="800" i="1" dirty="0">
                <a:solidFill>
                  <a:srgbClr val="00B050"/>
                </a:solidFill>
              </a:rPr>
              <a:t>   </a:t>
            </a:r>
            <a:r>
              <a:rPr lang="en-GB" sz="800" i="1" dirty="0" smtClean="0">
                <a:solidFill>
                  <a:srgbClr val="00B050"/>
                </a:solidFill>
              </a:rPr>
              <a:t>  FHIR </a:t>
            </a:r>
            <a:r>
              <a:rPr lang="en-GB" sz="800" i="1" dirty="0">
                <a:solidFill>
                  <a:srgbClr val="00B050"/>
                </a:solidFill>
              </a:rPr>
              <a:t>Data Models                    </a:t>
            </a:r>
          </a:p>
          <a:p>
            <a:r>
              <a:rPr lang="en-GB" sz="800" b="1" dirty="0"/>
              <a:t>   </a:t>
            </a:r>
            <a:endParaRPr lang="en-GB" sz="800" b="1" dirty="0" smtClean="0"/>
          </a:p>
          <a:p>
            <a:r>
              <a:rPr lang="en-GB" sz="800" b="1" dirty="0" smtClean="0"/>
              <a:t>Implement A Capability                     </a:t>
            </a:r>
          </a:p>
          <a:p>
            <a:r>
              <a:rPr lang="en-GB" sz="800" i="1" dirty="0" smtClean="0">
                <a:solidFill>
                  <a:srgbClr val="FFC000"/>
                </a:solidFill>
              </a:rPr>
              <a:t>     API Foundations                          </a:t>
            </a:r>
          </a:p>
          <a:p>
            <a:r>
              <a:rPr lang="en-GB" sz="800" dirty="0" smtClean="0"/>
              <a:t>     </a:t>
            </a:r>
            <a:r>
              <a:rPr lang="en-GB" sz="800" i="1" dirty="0" smtClean="0">
                <a:solidFill>
                  <a:srgbClr val="0070C0"/>
                </a:solidFill>
              </a:rPr>
              <a:t>Access Record                            </a:t>
            </a:r>
          </a:p>
          <a:p>
            <a:r>
              <a:rPr lang="en-GB" sz="800" i="1" dirty="0" smtClean="0">
                <a:solidFill>
                  <a:srgbClr val="7030A0"/>
                </a:solidFill>
              </a:rPr>
              <a:t>     </a:t>
            </a:r>
            <a:r>
              <a:rPr lang="en-GB" sz="800" i="1" dirty="0">
                <a:solidFill>
                  <a:srgbClr val="7030A0"/>
                </a:solidFill>
              </a:rPr>
              <a:t>Task Management                          </a:t>
            </a:r>
          </a:p>
          <a:p>
            <a:r>
              <a:rPr lang="en-GB" sz="800" i="1" dirty="0">
                <a:solidFill>
                  <a:srgbClr val="FF0000"/>
                </a:solidFill>
              </a:rPr>
              <a:t>     Appointment Management                   </a:t>
            </a:r>
          </a:p>
          <a:p>
            <a:r>
              <a:rPr lang="en-GB" sz="800" b="1" dirty="0"/>
              <a:t>  </a:t>
            </a:r>
            <a:endParaRPr lang="en-GB" sz="800" b="1" dirty="0" smtClean="0"/>
          </a:p>
          <a:p>
            <a:r>
              <a:rPr lang="en-GB" sz="800" b="1" dirty="0" smtClean="0"/>
              <a:t> </a:t>
            </a:r>
            <a:r>
              <a:rPr lang="en-GB" sz="800" b="1" dirty="0"/>
              <a:t>Integrate With Spine                       </a:t>
            </a:r>
          </a:p>
          <a:p>
            <a:r>
              <a:rPr lang="en-GB" sz="800" dirty="0"/>
              <a:t>     Cross Org Audit &amp; Provenance             </a:t>
            </a:r>
          </a:p>
          <a:p>
            <a:r>
              <a:rPr lang="en-GB" sz="800" dirty="0"/>
              <a:t>     Personal Demographic Service             </a:t>
            </a:r>
          </a:p>
          <a:p>
            <a:r>
              <a:rPr lang="en-GB" sz="800" dirty="0"/>
              <a:t>     Spine Directory Services                 </a:t>
            </a:r>
          </a:p>
          <a:p>
            <a:r>
              <a:rPr lang="en-GB" sz="800" dirty="0"/>
              <a:t>     Spine Security Proxy Introduction        </a:t>
            </a:r>
          </a:p>
          <a:p>
            <a:r>
              <a:rPr lang="en-GB" sz="800" dirty="0"/>
              <a:t>     Spine Security Proxy Implementation </a:t>
            </a:r>
            <a:r>
              <a:rPr lang="en-GB" sz="800" dirty="0" smtClean="0"/>
              <a:t>Guide</a:t>
            </a:r>
            <a:endParaRPr lang="en-GB" sz="800" dirty="0"/>
          </a:p>
          <a:p>
            <a:r>
              <a:rPr lang="en-GB" sz="800" b="1" dirty="0"/>
              <a:t> </a:t>
            </a:r>
            <a:r>
              <a:rPr lang="en-GB" sz="800" b="1" dirty="0" smtClean="0"/>
              <a:t>…</a:t>
            </a:r>
            <a:endParaRPr lang="en-GB" sz="800" b="1" dirty="0"/>
          </a:p>
        </p:txBody>
      </p:sp>
      <p:sp>
        <p:nvSpPr>
          <p:cNvPr id="7" name="Rectangle 6"/>
          <p:cNvSpPr/>
          <p:nvPr/>
        </p:nvSpPr>
        <p:spPr>
          <a:xfrm>
            <a:off x="7006577" y="4811534"/>
            <a:ext cx="1975261" cy="1323439"/>
          </a:xfrm>
          <a:prstGeom prst="rect">
            <a:avLst/>
          </a:prstGeom>
          <a:solidFill>
            <a:schemeClr val="bg1">
              <a:lumMod val="95000"/>
            </a:schemeClr>
          </a:solidFill>
          <a:ln>
            <a:solidFill>
              <a:schemeClr val="tx1"/>
            </a:solidFill>
            <a:prstDash val="sysDot"/>
          </a:ln>
        </p:spPr>
        <p:txBody>
          <a:bodyPr wrap="square">
            <a:spAutoFit/>
          </a:bodyPr>
          <a:lstStyle/>
          <a:p>
            <a:r>
              <a:rPr lang="en-GB" sz="800" b="1" dirty="0">
                <a:solidFill>
                  <a:srgbClr val="7030A0"/>
                </a:solidFill>
              </a:rPr>
              <a:t>Task Management                            </a:t>
            </a:r>
          </a:p>
          <a:p>
            <a:r>
              <a:rPr lang="en-GB" sz="800" dirty="0"/>
              <a:t> Overview                                   </a:t>
            </a:r>
          </a:p>
          <a:p>
            <a:r>
              <a:rPr lang="en-GB" sz="800" dirty="0"/>
              <a:t>     Introduction                             </a:t>
            </a:r>
          </a:p>
          <a:p>
            <a:r>
              <a:rPr lang="en-GB" sz="800" dirty="0"/>
              <a:t>     Clinical Scenarios                       </a:t>
            </a:r>
          </a:p>
          <a:p>
            <a:r>
              <a:rPr lang="en-GB" sz="800" dirty="0"/>
              <a:t>     Design Decisions                         </a:t>
            </a:r>
          </a:p>
          <a:p>
            <a:r>
              <a:rPr lang="en-GB" sz="800" dirty="0"/>
              <a:t>     Wireframes                               </a:t>
            </a:r>
          </a:p>
          <a:p>
            <a:r>
              <a:rPr lang="en-GB" sz="800" dirty="0"/>
              <a:t>     Release Notes                            </a:t>
            </a:r>
          </a:p>
          <a:p>
            <a:r>
              <a:rPr lang="en-GB" sz="800" dirty="0"/>
              <a:t>     Known Issues                             </a:t>
            </a:r>
          </a:p>
          <a:p>
            <a:r>
              <a:rPr lang="en-GB" sz="800" dirty="0"/>
              <a:t>   API Use Cases                              </a:t>
            </a:r>
            <a:endParaRPr lang="en-GB" sz="800" dirty="0" smtClean="0"/>
          </a:p>
          <a:p>
            <a:r>
              <a:rPr lang="en-GB" sz="800" dirty="0"/>
              <a:t> </a:t>
            </a:r>
            <a:r>
              <a:rPr lang="en-GB" sz="800" dirty="0" smtClean="0"/>
              <a:t>    Send a task </a:t>
            </a:r>
          </a:p>
        </p:txBody>
      </p:sp>
      <p:sp>
        <p:nvSpPr>
          <p:cNvPr id="8" name="Rectangle 7"/>
          <p:cNvSpPr/>
          <p:nvPr/>
        </p:nvSpPr>
        <p:spPr>
          <a:xfrm>
            <a:off x="2933164" y="4831773"/>
            <a:ext cx="1975262" cy="1938992"/>
          </a:xfrm>
          <a:prstGeom prst="rect">
            <a:avLst/>
          </a:prstGeom>
          <a:solidFill>
            <a:schemeClr val="bg1">
              <a:lumMod val="95000"/>
            </a:schemeClr>
          </a:solidFill>
          <a:ln>
            <a:solidFill>
              <a:schemeClr val="tx1"/>
            </a:solidFill>
            <a:prstDash val="sysDot"/>
          </a:ln>
        </p:spPr>
        <p:txBody>
          <a:bodyPr wrap="square">
            <a:spAutoFit/>
          </a:bodyPr>
          <a:lstStyle/>
          <a:p>
            <a:r>
              <a:rPr lang="en-GB" sz="800" b="1" dirty="0">
                <a:solidFill>
                  <a:srgbClr val="FF0000"/>
                </a:solidFill>
              </a:rPr>
              <a:t>Appointment Management                       </a:t>
            </a:r>
          </a:p>
          <a:p>
            <a:r>
              <a:rPr lang="en-GB" sz="800" dirty="0"/>
              <a:t>   Overview                                   </a:t>
            </a:r>
          </a:p>
          <a:p>
            <a:r>
              <a:rPr lang="en-GB" sz="800" dirty="0"/>
              <a:t>     Introduction                             </a:t>
            </a:r>
          </a:p>
          <a:p>
            <a:r>
              <a:rPr lang="en-GB" sz="800" dirty="0"/>
              <a:t>     Clinical Scenarios                       </a:t>
            </a:r>
          </a:p>
          <a:p>
            <a:r>
              <a:rPr lang="en-GB" sz="800" dirty="0"/>
              <a:t>     Design Decisions                         </a:t>
            </a:r>
          </a:p>
          <a:p>
            <a:r>
              <a:rPr lang="en-GB" sz="800" dirty="0"/>
              <a:t>     Wireframes                               </a:t>
            </a:r>
          </a:p>
          <a:p>
            <a:r>
              <a:rPr lang="en-GB" sz="800" dirty="0"/>
              <a:t>     Release Notes                            </a:t>
            </a:r>
          </a:p>
          <a:p>
            <a:r>
              <a:rPr lang="en-GB" sz="800" dirty="0"/>
              <a:t>     Known Issues                             </a:t>
            </a:r>
          </a:p>
          <a:p>
            <a:r>
              <a:rPr lang="en-GB" sz="800" dirty="0"/>
              <a:t>   API Use Cases                              </a:t>
            </a:r>
          </a:p>
          <a:p>
            <a:r>
              <a:rPr lang="en-GB" sz="800" dirty="0"/>
              <a:t>     Retrieve a patients appointments         </a:t>
            </a:r>
          </a:p>
          <a:p>
            <a:r>
              <a:rPr lang="en-GB" sz="800" dirty="0"/>
              <a:t>     Search for free slots                    </a:t>
            </a:r>
          </a:p>
          <a:p>
            <a:r>
              <a:rPr lang="en-GB" sz="800" dirty="0"/>
              <a:t>     Read an appointment                      </a:t>
            </a:r>
          </a:p>
          <a:p>
            <a:r>
              <a:rPr lang="en-GB" sz="800" dirty="0"/>
              <a:t>     Book an appointment                      </a:t>
            </a:r>
          </a:p>
          <a:p>
            <a:r>
              <a:rPr lang="en-GB" sz="800" dirty="0"/>
              <a:t>     Amend an appointment                     </a:t>
            </a:r>
          </a:p>
          <a:p>
            <a:r>
              <a:rPr lang="en-GB" sz="800" dirty="0"/>
              <a:t>     Cancel an appointment                    </a:t>
            </a:r>
          </a:p>
        </p:txBody>
      </p:sp>
      <p:sp>
        <p:nvSpPr>
          <p:cNvPr id="9" name="Rectangle 8"/>
          <p:cNvSpPr/>
          <p:nvPr/>
        </p:nvSpPr>
        <p:spPr>
          <a:xfrm>
            <a:off x="4970115" y="4708662"/>
            <a:ext cx="1975262" cy="2062103"/>
          </a:xfrm>
          <a:prstGeom prst="rect">
            <a:avLst/>
          </a:prstGeom>
          <a:solidFill>
            <a:schemeClr val="bg1">
              <a:lumMod val="95000"/>
            </a:schemeClr>
          </a:solidFill>
          <a:ln>
            <a:solidFill>
              <a:schemeClr val="tx1"/>
            </a:solidFill>
            <a:prstDash val="sysDot"/>
          </a:ln>
        </p:spPr>
        <p:txBody>
          <a:bodyPr wrap="square">
            <a:spAutoFit/>
          </a:bodyPr>
          <a:lstStyle/>
          <a:p>
            <a:r>
              <a:rPr lang="en-GB" sz="800" b="1" dirty="0"/>
              <a:t> </a:t>
            </a:r>
            <a:r>
              <a:rPr lang="en-GB" sz="800" b="1" dirty="0">
                <a:solidFill>
                  <a:srgbClr val="FFC000"/>
                </a:solidFill>
              </a:rPr>
              <a:t>Foundations                                  </a:t>
            </a:r>
          </a:p>
          <a:p>
            <a:r>
              <a:rPr lang="en-GB" sz="800" dirty="0"/>
              <a:t>   Overview                                   </a:t>
            </a:r>
          </a:p>
          <a:p>
            <a:r>
              <a:rPr lang="en-GB" sz="800" dirty="0"/>
              <a:t>     Introduction                             </a:t>
            </a:r>
          </a:p>
          <a:p>
            <a:r>
              <a:rPr lang="en-GB" sz="800" dirty="0"/>
              <a:t>     Design Decisions                         </a:t>
            </a:r>
          </a:p>
          <a:p>
            <a:r>
              <a:rPr lang="en-GB" sz="800" dirty="0"/>
              <a:t>     Release Notes                            </a:t>
            </a:r>
          </a:p>
          <a:p>
            <a:r>
              <a:rPr lang="en-GB" sz="800" dirty="0"/>
              <a:t>   API Use Cases                              </a:t>
            </a:r>
          </a:p>
          <a:p>
            <a:r>
              <a:rPr lang="en-GB" sz="800" dirty="0"/>
              <a:t>     Get the FHIR; conformance profile    </a:t>
            </a:r>
          </a:p>
          <a:p>
            <a:r>
              <a:rPr lang="en-GB" sz="800" dirty="0"/>
              <a:t>     Find a patient                           </a:t>
            </a:r>
          </a:p>
          <a:p>
            <a:r>
              <a:rPr lang="en-GB" sz="800" dirty="0"/>
              <a:t>     Read a patient                           </a:t>
            </a:r>
          </a:p>
          <a:p>
            <a:r>
              <a:rPr lang="en-GB" sz="800" dirty="0"/>
              <a:t>     Find a practitioner                      </a:t>
            </a:r>
          </a:p>
          <a:p>
            <a:r>
              <a:rPr lang="en-GB" sz="800" dirty="0"/>
              <a:t>     Read a practitioner                      </a:t>
            </a:r>
          </a:p>
          <a:p>
            <a:r>
              <a:rPr lang="en-GB" sz="800" dirty="0"/>
              <a:t>     Find an organisation                     </a:t>
            </a:r>
          </a:p>
          <a:p>
            <a:r>
              <a:rPr lang="en-GB" sz="800" dirty="0"/>
              <a:t>     Read an organisation                     </a:t>
            </a:r>
          </a:p>
          <a:p>
            <a:r>
              <a:rPr lang="en-GB" sz="800" dirty="0"/>
              <a:t>     Find a location                          </a:t>
            </a:r>
          </a:p>
          <a:p>
            <a:r>
              <a:rPr lang="en-GB" sz="800" dirty="0"/>
              <a:t>     Read a location                          </a:t>
            </a:r>
          </a:p>
          <a:p>
            <a:r>
              <a:rPr lang="en-GB" sz="800" dirty="0"/>
              <a:t>     Register a patient                       </a:t>
            </a:r>
          </a:p>
        </p:txBody>
      </p:sp>
      <p:sp>
        <p:nvSpPr>
          <p:cNvPr id="10" name="Rectangle 9"/>
          <p:cNvSpPr/>
          <p:nvPr/>
        </p:nvSpPr>
        <p:spPr>
          <a:xfrm>
            <a:off x="4970115" y="2566885"/>
            <a:ext cx="1975262" cy="2062103"/>
          </a:xfrm>
          <a:prstGeom prst="rect">
            <a:avLst/>
          </a:prstGeom>
          <a:solidFill>
            <a:schemeClr val="bg1">
              <a:lumMod val="95000"/>
            </a:schemeClr>
          </a:solidFill>
          <a:ln>
            <a:solidFill>
              <a:schemeClr val="tx1"/>
            </a:solidFill>
            <a:prstDash val="sysDot"/>
          </a:ln>
        </p:spPr>
        <p:txBody>
          <a:bodyPr wrap="square">
            <a:spAutoFit/>
          </a:bodyPr>
          <a:lstStyle/>
          <a:p>
            <a:r>
              <a:rPr lang="en-GB" sz="800" b="1" dirty="0">
                <a:solidFill>
                  <a:srgbClr val="00B050"/>
                </a:solidFill>
              </a:rPr>
              <a:t>FHIR Data Library                                 </a:t>
            </a:r>
          </a:p>
          <a:p>
            <a:r>
              <a:rPr lang="en-GB" sz="800" dirty="0"/>
              <a:t>   Overview                                   </a:t>
            </a:r>
          </a:p>
          <a:p>
            <a:r>
              <a:rPr lang="en-GB" sz="800" dirty="0"/>
              <a:t>     FHIR Delta                          </a:t>
            </a:r>
          </a:p>
          <a:p>
            <a:r>
              <a:rPr lang="en-GB" sz="800" dirty="0"/>
              <a:t>   Foundations                                </a:t>
            </a:r>
          </a:p>
          <a:p>
            <a:r>
              <a:rPr lang="en-GB" sz="800" dirty="0"/>
              <a:t>       Patient                                </a:t>
            </a:r>
          </a:p>
          <a:p>
            <a:r>
              <a:rPr lang="en-GB" sz="800" dirty="0"/>
              <a:t>       Practitioner                           </a:t>
            </a:r>
          </a:p>
          <a:p>
            <a:r>
              <a:rPr lang="en-GB" sz="800" dirty="0"/>
              <a:t>       Organization                           </a:t>
            </a:r>
          </a:p>
          <a:p>
            <a:r>
              <a:rPr lang="en-GB" sz="800" dirty="0"/>
              <a:t>       Location                               </a:t>
            </a:r>
          </a:p>
          <a:p>
            <a:r>
              <a:rPr lang="en-GB" sz="800" dirty="0"/>
              <a:t>   Access Record                              </a:t>
            </a:r>
          </a:p>
          <a:p>
            <a:r>
              <a:rPr lang="en-GB" sz="800" dirty="0"/>
              <a:t>     Bundle (</a:t>
            </a:r>
            <a:r>
              <a:rPr lang="en-GB" sz="800" dirty="0" err="1"/>
              <a:t>Searchset</a:t>
            </a:r>
            <a:r>
              <a:rPr lang="en-GB" sz="800" dirty="0"/>
              <a:t>)                       </a:t>
            </a:r>
          </a:p>
          <a:p>
            <a:r>
              <a:rPr lang="en-GB" sz="800" dirty="0"/>
              <a:t>     Composition                              </a:t>
            </a:r>
          </a:p>
          <a:p>
            <a:r>
              <a:rPr lang="en-GB" sz="800" dirty="0"/>
              <a:t>     Device                                   </a:t>
            </a:r>
          </a:p>
          <a:p>
            <a:r>
              <a:rPr lang="en-GB" sz="800" dirty="0"/>
              <a:t>   Appointment Management                     </a:t>
            </a:r>
          </a:p>
          <a:p>
            <a:r>
              <a:rPr lang="en-GB" sz="800" dirty="0"/>
              <a:t>     Appointment                              </a:t>
            </a:r>
          </a:p>
          <a:p>
            <a:r>
              <a:rPr lang="en-GB" sz="800" dirty="0"/>
              <a:t>     Schedule                                 </a:t>
            </a:r>
          </a:p>
          <a:p>
            <a:r>
              <a:rPr lang="en-GB" sz="800" dirty="0"/>
              <a:t>     Slot                                     </a:t>
            </a:r>
          </a:p>
        </p:txBody>
      </p:sp>
      <p:sp>
        <p:nvSpPr>
          <p:cNvPr id="11" name="Rectangle 10"/>
          <p:cNvSpPr/>
          <p:nvPr/>
        </p:nvSpPr>
        <p:spPr>
          <a:xfrm>
            <a:off x="2123728" y="1148993"/>
            <a:ext cx="2069976" cy="3662541"/>
          </a:xfrm>
          <a:prstGeom prst="rect">
            <a:avLst/>
          </a:prstGeom>
        </p:spPr>
        <p:txBody>
          <a:bodyPr wrap="square">
            <a:spAutoFit/>
          </a:bodyPr>
          <a:lstStyle/>
          <a:p>
            <a:r>
              <a:rPr lang="en-GB" sz="800" b="1" dirty="0" err="1" smtClean="0"/>
              <a:t>CodeSnippet</a:t>
            </a:r>
            <a:r>
              <a:rPr lang="en-GB" sz="800" b="1" dirty="0" smtClean="0"/>
              <a:t>                             </a:t>
            </a:r>
            <a:endParaRPr lang="en-GB" sz="800" b="1" dirty="0"/>
          </a:p>
          <a:p>
            <a:r>
              <a:rPr lang="en-GB" sz="800" dirty="0"/>
              <a:t> Systems                                      </a:t>
            </a:r>
          </a:p>
          <a:p>
            <a:r>
              <a:rPr lang="en-GB" sz="800" dirty="0"/>
              <a:t>   Clinical Demonstrator                      </a:t>
            </a:r>
          </a:p>
          <a:p>
            <a:r>
              <a:rPr lang="en-GB" sz="800" dirty="0"/>
              <a:t>   Technical Reference                        </a:t>
            </a:r>
          </a:p>
          <a:p>
            <a:r>
              <a:rPr lang="en-GB" sz="800" dirty="0"/>
              <a:t> Task Management                              </a:t>
            </a:r>
          </a:p>
          <a:p>
            <a:r>
              <a:rPr lang="en-GB" sz="800" dirty="0"/>
              <a:t>   Overview                                   </a:t>
            </a:r>
          </a:p>
          <a:p>
            <a:r>
              <a:rPr lang="en-GB" sz="800" dirty="0"/>
              <a:t>     Introduction                             </a:t>
            </a:r>
          </a:p>
          <a:p>
            <a:r>
              <a:rPr lang="en-GB" sz="800" dirty="0"/>
              <a:t>     Clinical Scenarios                       </a:t>
            </a:r>
          </a:p>
          <a:p>
            <a:r>
              <a:rPr lang="en-GB" sz="800" dirty="0"/>
              <a:t>     Design Decisions                         </a:t>
            </a:r>
          </a:p>
          <a:p>
            <a:r>
              <a:rPr lang="en-GB" sz="800" dirty="0"/>
              <a:t>     Wireframes                               </a:t>
            </a:r>
          </a:p>
          <a:p>
            <a:r>
              <a:rPr lang="en-GB" sz="800" dirty="0"/>
              <a:t>     Release Notes                            </a:t>
            </a:r>
          </a:p>
          <a:p>
            <a:r>
              <a:rPr lang="en-GB" sz="800" dirty="0"/>
              <a:t>     Known Issues                             </a:t>
            </a:r>
          </a:p>
          <a:p>
            <a:r>
              <a:rPr lang="en-GB" sz="800" dirty="0"/>
              <a:t>   API Use Cases                              </a:t>
            </a:r>
          </a:p>
          <a:p>
            <a:r>
              <a:rPr lang="en-GB" sz="800" dirty="0"/>
              <a:t>     Send a task </a:t>
            </a:r>
          </a:p>
          <a:p>
            <a:r>
              <a:rPr lang="en-GB" sz="800" dirty="0"/>
              <a:t> </a:t>
            </a:r>
          </a:p>
          <a:p>
            <a:r>
              <a:rPr lang="en-GB" sz="800" b="1" dirty="0"/>
              <a:t>Test &amp; Assure                              </a:t>
            </a:r>
          </a:p>
          <a:p>
            <a:r>
              <a:rPr lang="en-GB" sz="800" dirty="0"/>
              <a:t>     Testing Assets                           </a:t>
            </a:r>
          </a:p>
          <a:p>
            <a:r>
              <a:rPr lang="en-GB" sz="800" dirty="0"/>
              <a:t>     Accreditation                            </a:t>
            </a:r>
          </a:p>
          <a:p>
            <a:r>
              <a:rPr lang="en-GB" sz="800" dirty="0"/>
              <a:t>     Assurance                                </a:t>
            </a:r>
          </a:p>
          <a:p>
            <a:r>
              <a:rPr lang="en-GB" sz="800" dirty="0"/>
              <a:t>       System Test                            </a:t>
            </a:r>
          </a:p>
          <a:p>
            <a:r>
              <a:rPr lang="en-GB" sz="800" dirty="0"/>
              <a:t>         Stage 1. Test Window                 </a:t>
            </a:r>
          </a:p>
          <a:p>
            <a:r>
              <a:rPr lang="en-GB" sz="800" dirty="0"/>
              <a:t>         Stage 2. Test Window                 </a:t>
            </a:r>
          </a:p>
          <a:p>
            <a:r>
              <a:rPr lang="en-GB" sz="800" dirty="0"/>
              <a:t>         Stage 3. Test Window                 </a:t>
            </a:r>
          </a:p>
          <a:p>
            <a:r>
              <a:rPr lang="en-GB" sz="800" dirty="0"/>
              <a:t>     Path to Live </a:t>
            </a:r>
          </a:p>
          <a:p>
            <a:endParaRPr lang="en-GB" sz="800" b="1" dirty="0"/>
          </a:p>
          <a:p>
            <a:r>
              <a:rPr lang="en-GB" sz="800" b="1" dirty="0"/>
              <a:t> Help &amp; Support                             </a:t>
            </a:r>
          </a:p>
          <a:p>
            <a:r>
              <a:rPr lang="en-GB" sz="800" dirty="0"/>
              <a:t>     Frequently Asked Questions (FAQ)         </a:t>
            </a:r>
          </a:p>
          <a:p>
            <a:endParaRPr lang="en-GB" sz="800" dirty="0"/>
          </a:p>
        </p:txBody>
      </p:sp>
      <p:sp>
        <p:nvSpPr>
          <p:cNvPr id="19" name="Rectangle 18"/>
          <p:cNvSpPr/>
          <p:nvPr/>
        </p:nvSpPr>
        <p:spPr>
          <a:xfrm>
            <a:off x="7020641" y="6185168"/>
            <a:ext cx="1975262" cy="584775"/>
          </a:xfrm>
          <a:prstGeom prst="rect">
            <a:avLst/>
          </a:prstGeom>
          <a:solidFill>
            <a:schemeClr val="tx1">
              <a:lumMod val="10000"/>
              <a:lumOff val="90000"/>
            </a:schemeClr>
          </a:solidFill>
          <a:ln>
            <a:solidFill>
              <a:schemeClr val="tx1"/>
            </a:solidFill>
            <a:prstDash val="sysDot"/>
          </a:ln>
        </p:spPr>
        <p:txBody>
          <a:bodyPr wrap="square">
            <a:spAutoFit/>
          </a:bodyPr>
          <a:lstStyle/>
          <a:p>
            <a:r>
              <a:rPr lang="en-GB" sz="800" b="1" dirty="0" smtClean="0">
                <a:solidFill>
                  <a:srgbClr val="0BA5A5"/>
                </a:solidFill>
              </a:rPr>
              <a:t>FHIR DMS</a:t>
            </a:r>
          </a:p>
          <a:p>
            <a:r>
              <a:rPr lang="en-GB" sz="800" dirty="0" smtClean="0"/>
              <a:t>  Get </a:t>
            </a:r>
            <a:r>
              <a:rPr lang="en-GB" sz="800" dirty="0"/>
              <a:t>Care Record </a:t>
            </a:r>
            <a:r>
              <a:rPr lang="en-GB" sz="800" dirty="0" smtClean="0"/>
              <a:t>Operation</a:t>
            </a:r>
          </a:p>
          <a:p>
            <a:r>
              <a:rPr lang="en-GB" sz="800" dirty="0"/>
              <a:t> </a:t>
            </a:r>
            <a:r>
              <a:rPr lang="en-GB" sz="800" dirty="0" smtClean="0"/>
              <a:t> </a:t>
            </a:r>
            <a:r>
              <a:rPr lang="en-GB" sz="800" dirty="0"/>
              <a:t>Task Management</a:t>
            </a:r>
          </a:p>
          <a:p>
            <a:r>
              <a:rPr lang="en-GB" sz="800" dirty="0" smtClean="0"/>
              <a:t>  Appointments</a:t>
            </a:r>
            <a:endParaRPr lang="en-GB" sz="800" dirty="0"/>
          </a:p>
        </p:txBody>
      </p:sp>
    </p:spTree>
    <p:extLst>
      <p:ext uri="{BB962C8B-B14F-4D97-AF65-F5344CB8AC3E}">
        <p14:creationId xmlns:p14="http://schemas.microsoft.com/office/powerpoint/2010/main" val="3860260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Principles</a:t>
            </a:r>
            <a:endParaRPr lang="en-GB" dirty="0"/>
          </a:p>
        </p:txBody>
      </p:sp>
      <p:sp>
        <p:nvSpPr>
          <p:cNvPr id="3" name="Content Placeholder 2"/>
          <p:cNvSpPr>
            <a:spLocks noGrp="1"/>
          </p:cNvSpPr>
          <p:nvPr>
            <p:ph idx="1"/>
          </p:nvPr>
        </p:nvSpPr>
        <p:spPr>
          <a:xfrm>
            <a:off x="395536" y="1124744"/>
            <a:ext cx="8229600" cy="5472608"/>
          </a:xfrm>
        </p:spPr>
        <p:txBody>
          <a:bodyPr>
            <a:normAutofit/>
          </a:bodyPr>
          <a:lstStyle/>
          <a:p>
            <a:pPr marL="457200" lvl="1" indent="0">
              <a:buNone/>
            </a:pPr>
            <a:endParaRPr lang="en-GB" sz="3200" dirty="0" smtClean="0"/>
          </a:p>
          <a:p>
            <a:pPr marL="457200" lvl="1" indent="0">
              <a:buNone/>
            </a:pPr>
            <a:endParaRPr lang="en-GB" sz="3200" dirty="0"/>
          </a:p>
          <a:p>
            <a:pPr marL="457200" lvl="1" indent="0">
              <a:buNone/>
            </a:pPr>
            <a:r>
              <a:rPr lang="en-GB" sz="3200" dirty="0" smtClean="0"/>
              <a:t>Detailed walk through</a:t>
            </a:r>
            <a:endParaRPr lang="en-GB" sz="2400" dirty="0" smtClean="0"/>
          </a:p>
        </p:txBody>
      </p:sp>
      <p:sp>
        <p:nvSpPr>
          <p:cNvPr id="4" name="Slide Number Placeholder 3"/>
          <p:cNvSpPr>
            <a:spLocks noGrp="1"/>
          </p:cNvSpPr>
          <p:nvPr>
            <p:ph type="sldNum" sz="quarter" idx="12"/>
          </p:nvPr>
        </p:nvSpPr>
        <p:spPr/>
        <p:txBody>
          <a:bodyPr/>
          <a:lstStyle/>
          <a:p>
            <a:fld id="{4F2E129E-16B7-480B-972E-C025DBFD1D53}" type="slidenum">
              <a:rPr lang="en-GB" smtClean="0"/>
              <a:pPr/>
              <a:t>7</a:t>
            </a:fld>
            <a:endParaRPr lang="en-GB" dirty="0"/>
          </a:p>
        </p:txBody>
      </p:sp>
    </p:spTree>
    <p:extLst>
      <p:ext uri="{BB962C8B-B14F-4D97-AF65-F5344CB8AC3E}">
        <p14:creationId xmlns:p14="http://schemas.microsoft.com/office/powerpoint/2010/main" val="3372535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Development Approach</a:t>
            </a:r>
            <a:endParaRPr lang="en-GB" dirty="0"/>
          </a:p>
        </p:txBody>
      </p:sp>
      <p:sp>
        <p:nvSpPr>
          <p:cNvPr id="3" name="Content Placeholder 2"/>
          <p:cNvSpPr>
            <a:spLocks noGrp="1"/>
          </p:cNvSpPr>
          <p:nvPr>
            <p:ph idx="1"/>
          </p:nvPr>
        </p:nvSpPr>
        <p:spPr>
          <a:xfrm>
            <a:off x="395536" y="1124744"/>
            <a:ext cx="8229600" cy="5472608"/>
          </a:xfrm>
        </p:spPr>
        <p:txBody>
          <a:bodyPr>
            <a:normAutofit/>
          </a:bodyPr>
          <a:lstStyle/>
          <a:p>
            <a:pPr marL="457200" lvl="1" indent="0">
              <a:buNone/>
            </a:pPr>
            <a:endParaRPr lang="en-GB" sz="3200" dirty="0" smtClean="0"/>
          </a:p>
          <a:p>
            <a:pPr marL="457200" lvl="1" indent="0">
              <a:buNone/>
            </a:pPr>
            <a:endParaRPr lang="en-GB" sz="3200" dirty="0" smtClean="0"/>
          </a:p>
          <a:p>
            <a:pPr marL="914400" lvl="2" indent="0">
              <a:buNone/>
            </a:pPr>
            <a:r>
              <a:rPr lang="en-GB" sz="3200" dirty="0"/>
              <a:t>Agile </a:t>
            </a:r>
            <a:r>
              <a:rPr lang="en-GB" sz="3200" dirty="0" smtClean="0"/>
              <a:t>Development</a:t>
            </a:r>
          </a:p>
          <a:p>
            <a:pPr marL="914400" lvl="2" indent="0">
              <a:buNone/>
            </a:pPr>
            <a:endParaRPr lang="en-GB" sz="3200" dirty="0" smtClean="0"/>
          </a:p>
          <a:p>
            <a:pPr marL="914400" lvl="2" indent="0">
              <a:buNone/>
            </a:pPr>
            <a:r>
              <a:rPr lang="en-GB" sz="3200" dirty="0" smtClean="0"/>
              <a:t>Design Principles</a:t>
            </a:r>
            <a:endParaRPr lang="en-GB" sz="3200" dirty="0"/>
          </a:p>
          <a:p>
            <a:pPr marL="914400" lvl="2" indent="0">
              <a:buNone/>
            </a:pPr>
            <a:endParaRPr lang="en-GB" sz="3200" dirty="0"/>
          </a:p>
          <a:p>
            <a:pPr marL="914400" lvl="2" indent="0">
              <a:buNone/>
            </a:pPr>
            <a:r>
              <a:rPr lang="en-GB" sz="3200" dirty="0"/>
              <a:t>GP Connect Maturity Model</a:t>
            </a:r>
          </a:p>
        </p:txBody>
      </p:sp>
      <p:sp>
        <p:nvSpPr>
          <p:cNvPr id="4" name="Slide Number Placeholder 3"/>
          <p:cNvSpPr>
            <a:spLocks noGrp="1"/>
          </p:cNvSpPr>
          <p:nvPr>
            <p:ph type="sldNum" sz="quarter" idx="12"/>
          </p:nvPr>
        </p:nvSpPr>
        <p:spPr/>
        <p:txBody>
          <a:bodyPr/>
          <a:lstStyle/>
          <a:p>
            <a:fld id="{4F2E129E-16B7-480B-972E-C025DBFD1D53}" type="slidenum">
              <a:rPr lang="en-GB" smtClean="0"/>
              <a:pPr/>
              <a:t>8</a:t>
            </a:fld>
            <a:endParaRPr lang="en-GB" dirty="0"/>
          </a:p>
        </p:txBody>
      </p:sp>
    </p:spTree>
    <p:extLst>
      <p:ext uri="{BB962C8B-B14F-4D97-AF65-F5344CB8AC3E}">
        <p14:creationId xmlns:p14="http://schemas.microsoft.com/office/powerpoint/2010/main" val="14128833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Items specific to spine</a:t>
            </a:r>
            <a:endParaRPr lang="en-GB" dirty="0"/>
          </a:p>
        </p:txBody>
      </p:sp>
      <p:sp>
        <p:nvSpPr>
          <p:cNvPr id="3" name="Content Placeholder 2"/>
          <p:cNvSpPr>
            <a:spLocks noGrp="1"/>
          </p:cNvSpPr>
          <p:nvPr>
            <p:ph idx="1"/>
          </p:nvPr>
        </p:nvSpPr>
        <p:spPr>
          <a:xfrm>
            <a:off x="395536" y="1124744"/>
            <a:ext cx="8229600" cy="5472608"/>
          </a:xfrm>
        </p:spPr>
        <p:txBody>
          <a:bodyPr>
            <a:normAutofit/>
          </a:bodyPr>
          <a:lstStyle/>
          <a:p>
            <a:pPr marL="457200" lvl="1" indent="0">
              <a:buNone/>
            </a:pPr>
            <a:endParaRPr lang="en-GB" sz="3200" dirty="0" smtClean="0"/>
          </a:p>
          <a:p>
            <a:pPr marL="457200" lvl="1" indent="0">
              <a:buNone/>
            </a:pPr>
            <a:endParaRPr lang="en-GB" sz="3200" dirty="0"/>
          </a:p>
          <a:p>
            <a:pPr marL="457200" lvl="1" indent="0">
              <a:buNone/>
            </a:pPr>
            <a:r>
              <a:rPr lang="en-GB" sz="3200" dirty="0" smtClean="0"/>
              <a:t>Detailed walk through</a:t>
            </a:r>
            <a:endParaRPr lang="en-GB" sz="3200" dirty="0"/>
          </a:p>
        </p:txBody>
      </p:sp>
      <p:sp>
        <p:nvSpPr>
          <p:cNvPr id="4" name="Slide Number Placeholder 3"/>
          <p:cNvSpPr>
            <a:spLocks noGrp="1"/>
          </p:cNvSpPr>
          <p:nvPr>
            <p:ph type="sldNum" sz="quarter" idx="12"/>
          </p:nvPr>
        </p:nvSpPr>
        <p:spPr/>
        <p:txBody>
          <a:bodyPr/>
          <a:lstStyle/>
          <a:p>
            <a:fld id="{4F2E129E-16B7-480B-972E-C025DBFD1D53}" type="slidenum">
              <a:rPr lang="en-GB" smtClean="0"/>
              <a:pPr/>
              <a:t>9</a:t>
            </a:fld>
            <a:endParaRPr lang="en-GB" dirty="0"/>
          </a:p>
        </p:txBody>
      </p:sp>
    </p:spTree>
    <p:extLst>
      <p:ext uri="{BB962C8B-B14F-4D97-AF65-F5344CB8AC3E}">
        <p14:creationId xmlns:p14="http://schemas.microsoft.com/office/powerpoint/2010/main" val="2874068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HSCIC_Powepoint_v2.5_0115">
  <a:themeElements>
    <a:clrScheme name="HSCIC_Accent_Green">
      <a:dk1>
        <a:srgbClr val="001830"/>
      </a:dk1>
      <a:lt1>
        <a:srgbClr val="FFFFFF"/>
      </a:lt1>
      <a:dk2>
        <a:srgbClr val="000000"/>
      </a:dk2>
      <a:lt2>
        <a:srgbClr val="F4FCFF"/>
      </a:lt2>
      <a:accent1>
        <a:srgbClr val="003360"/>
      </a:accent1>
      <a:accent2>
        <a:srgbClr val="A0D0E8"/>
      </a:accent2>
      <a:accent3>
        <a:srgbClr val="505050"/>
      </a:accent3>
      <a:accent4>
        <a:srgbClr val="80A0B0"/>
      </a:accent4>
      <a:accent5>
        <a:srgbClr val="D8E0E8"/>
      </a:accent5>
      <a:accent6>
        <a:srgbClr val="00A050"/>
      </a:accent6>
      <a:hlink>
        <a:srgbClr val="0060E0"/>
      </a:hlink>
      <a:folHlink>
        <a:srgbClr val="701870"/>
      </a:folHlink>
    </a:clrScheme>
    <a:fontScheme name="Corporate 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HSCIC_Accent_Green">
    <a:dk1>
      <a:srgbClr val="001830"/>
    </a:dk1>
    <a:lt1>
      <a:srgbClr val="FFFFFF"/>
    </a:lt1>
    <a:dk2>
      <a:srgbClr val="000000"/>
    </a:dk2>
    <a:lt2>
      <a:srgbClr val="F4FCFF"/>
    </a:lt2>
    <a:accent1>
      <a:srgbClr val="003360"/>
    </a:accent1>
    <a:accent2>
      <a:srgbClr val="A0D0E8"/>
    </a:accent2>
    <a:accent3>
      <a:srgbClr val="505050"/>
    </a:accent3>
    <a:accent4>
      <a:srgbClr val="80A0B0"/>
    </a:accent4>
    <a:accent5>
      <a:srgbClr val="D8E0E8"/>
    </a:accent5>
    <a:accent6>
      <a:srgbClr val="00A050"/>
    </a:accent6>
    <a:hlink>
      <a:srgbClr val="0060E0"/>
    </a:hlink>
    <a:folHlink>
      <a:srgbClr val="70187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D598A81C7CB147834AC64163E15213" ma:contentTypeVersion="0" ma:contentTypeDescription="Create a new document." ma:contentTypeScope="" ma:versionID="d8f2463183886b100e27cf1ac681c14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A5F11C-D262-4B5C-9DD6-B01410A7667E}">
  <ds:schemaRefs>
    <ds:schemaRef ds:uri="http://purl.org/dc/elements/1.1/"/>
    <ds:schemaRef ds:uri="http://purl.org/dc/terms/"/>
    <ds:schemaRef ds:uri="http://www.w3.org/XML/1998/namespace"/>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FC4F59C-E0EC-4DC3-8339-2A1273F419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FC0E2E1-199D-42C8-9BE0-1C3110113C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12270</TotalTime>
  <Words>813</Words>
  <Application>Microsoft Office PowerPoint</Application>
  <PresentationFormat>On-screen Show (4:3)</PresentationFormat>
  <Paragraphs>242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HSCIC_Powepoint_v2.5_0115</vt:lpstr>
      <vt:lpstr>PowerPoint Presentation</vt:lpstr>
      <vt:lpstr>GP Connect -25th August 2016 </vt:lpstr>
      <vt:lpstr>GP Connect  - Workshop Scope </vt:lpstr>
      <vt:lpstr>GP Connect – What have we been up to?</vt:lpstr>
      <vt:lpstr>Documentation Pack</vt:lpstr>
      <vt:lpstr>Site map &amp; content</vt:lpstr>
      <vt:lpstr>Design Principles</vt:lpstr>
      <vt:lpstr>Development Approach</vt:lpstr>
      <vt:lpstr>Items specific to spine</vt:lpstr>
      <vt:lpstr>GP Connect – Wrap up </vt:lpstr>
    </vt:vector>
  </TitlesOfParts>
  <Company>Health &amp; Social Care Information Centre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Collett</dc:creator>
  <cp:lastModifiedBy>Richard Pugmire</cp:lastModifiedBy>
  <cp:revision>381</cp:revision>
  <cp:lastPrinted>2016-06-14T10:04:38Z</cp:lastPrinted>
  <dcterms:created xsi:type="dcterms:W3CDTF">2015-04-22T14:05:09Z</dcterms:created>
  <dcterms:modified xsi:type="dcterms:W3CDTF">2016-08-31T12:40:20Z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0x0101001DD598A81C7CB147834AC64163E15213</vt:lpwstr>
  </property>
</Properties>
</file>