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4"/>
    <p:sldMasterId id="2147483760" r:id="rId5"/>
  </p:sldMasterIdLst>
  <p:notesMasterIdLst>
    <p:notesMasterId r:id="rId15"/>
  </p:notesMasterIdLst>
  <p:handoutMasterIdLst>
    <p:handoutMasterId r:id="rId16"/>
  </p:handoutMasterIdLst>
  <p:sldIdLst>
    <p:sldId id="256" r:id="rId6"/>
    <p:sldId id="266" r:id="rId7"/>
    <p:sldId id="479" r:id="rId8"/>
    <p:sldId id="470" r:id="rId9"/>
    <p:sldId id="492" r:id="rId10"/>
    <p:sldId id="480" r:id="rId11"/>
    <p:sldId id="507" r:id="rId12"/>
    <p:sldId id="510" r:id="rId13"/>
    <p:sldId id="503" r:id="rId14"/>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844" userDrawn="1">
          <p15:clr>
            <a:srgbClr val="A4A3A4"/>
          </p15:clr>
        </p15:guide>
        <p15:guide id="3" orient="horz" pos="232" userDrawn="1">
          <p15:clr>
            <a:srgbClr val="A4A3A4"/>
          </p15:clr>
        </p15:guide>
        <p15:guide id="4" pos="58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2A73CA6-1B61-F6C2-58C1-323BDE52F912}" name="Tania Shetty" initials="TS" userId="S::tania.shetty@nhselect.org.uk::1f681dbf-4e46-41f1-a189-ebfcb2c9eb96" providerId="AD"/>
  <p188:author id="{D5CE02B0-3259-51F0-E549-DCBCAB3161E1}" name="Ella Nuttall" initials="EN" userId="S::ella.nuttall@nhselect.org.uk::ebde99a5-66fc-4298-9227-3cf10dfebdc5" providerId="AD"/>
  <p188:author id="{0B658DC1-E3CC-52A9-C8DC-9296DFEEE876}" name="Claire Wroe" initials="CW" userId="S::claire.wroe@nhselect.org.uk::7e333e47-1c34-4940-a1ec-5735cfceba4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riya Rathod" initials="PR" lastIdx="1" clrIdx="0">
    <p:extLst>
      <p:ext uri="{19B8F6BF-5375-455C-9EA6-DF929625EA0E}">
        <p15:presenceInfo xmlns:p15="http://schemas.microsoft.com/office/powerpoint/2012/main" userId="S::Priya.Rathod@uk.ey.com::cba029b9-8253-4059-bb06-2fc8d2759072" providerId="AD"/>
      </p:ext>
    </p:extLst>
  </p:cmAuthor>
  <p:cmAuthor id="2" name="Julie Combes" initials="JC" lastIdx="10" clrIdx="1">
    <p:extLst>
      <p:ext uri="{19B8F6BF-5375-455C-9EA6-DF929625EA0E}">
        <p15:presenceInfo xmlns:p15="http://schemas.microsoft.com/office/powerpoint/2012/main" userId="10cde069d4d23ba1" providerId="Windows Live"/>
      </p:ext>
    </p:extLst>
  </p:cmAuthor>
  <p:cmAuthor id="3" name="Mamta Vaidya" initials="MV" lastIdx="1" clrIdx="2">
    <p:extLst>
      <p:ext uri="{19B8F6BF-5375-455C-9EA6-DF929625EA0E}">
        <p15:presenceInfo xmlns:p15="http://schemas.microsoft.com/office/powerpoint/2012/main" userId="f5dc5c8bbb2aff8b" providerId="Windows Live"/>
      </p:ext>
    </p:extLst>
  </p:cmAuthor>
  <p:cmAuthor id="4" name="Nuttall, Ella" initials="NE" lastIdx="15" clrIdx="3">
    <p:extLst>
      <p:ext uri="{19B8F6BF-5375-455C-9EA6-DF929625EA0E}">
        <p15:presenceInfo xmlns:p15="http://schemas.microsoft.com/office/powerpoint/2012/main" userId="Nuttall, Ella" providerId="None"/>
      </p:ext>
    </p:extLst>
  </p:cmAuthor>
  <p:cmAuthor id="5" name="Lydia Lofton" initials="LL" lastIdx="1" clrIdx="4">
    <p:extLst>
      <p:ext uri="{19B8F6BF-5375-455C-9EA6-DF929625EA0E}">
        <p15:presenceInfo xmlns:p15="http://schemas.microsoft.com/office/powerpoint/2012/main" userId="S::lydia.lofton@hee.nhs.uk::a15319f6-7202-4945-9935-ac2242a826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2373"/>
    <a:srgbClr val="FFFFFF"/>
    <a:srgbClr val="00A499"/>
    <a:srgbClr val="41B6E6"/>
    <a:srgbClr val="005EB8"/>
    <a:srgbClr val="BEDFFF"/>
    <a:srgbClr val="92D050"/>
    <a:srgbClr val="F3F2F1"/>
    <a:srgbClr val="A3FFF8"/>
    <a:srgbClr val="F68D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0988A7-1C34-46FC-A317-09247A887B79}" v="26" dt="2023-09-29T13:03:14.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8677" autoAdjust="0"/>
  </p:normalViewPr>
  <p:slideViewPr>
    <p:cSldViewPr snapToGrid="0" showGuides="1">
      <p:cViewPr varScale="1">
        <p:scale>
          <a:sx n="89" d="100"/>
          <a:sy n="89" d="100"/>
        </p:scale>
        <p:origin x="174" y="78"/>
      </p:cViewPr>
      <p:guideLst>
        <p:guide pos="1844"/>
        <p:guide orient="horz" pos="232"/>
        <p:guide pos="5836"/>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02/10/2023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02/10/2023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1</a:t>
            </a:fld>
            <a:endParaRPr lang="en-GB"/>
          </a:p>
        </p:txBody>
      </p:sp>
    </p:spTree>
    <p:extLst>
      <p:ext uri="{BB962C8B-B14F-4D97-AF65-F5344CB8AC3E}">
        <p14:creationId xmlns:p14="http://schemas.microsoft.com/office/powerpoint/2010/main" val="316231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6000"/>
              </a:lnSpc>
              <a:spcAft>
                <a:spcPts val="800"/>
              </a:spcAft>
            </a:pPr>
            <a:r>
              <a:rPr lang="en-GB" sz="1800" dirty="0">
                <a:effectLst/>
                <a:latin typeface="Calibri"/>
                <a:ea typeface="Calibri" panose="020F0502020204030204" pitchFamily="34" charset="0"/>
                <a:cs typeface="Calibri"/>
              </a:rPr>
              <a:t>There are three</a:t>
            </a:r>
            <a:r>
              <a:rPr lang="en-GB" sz="1800" dirty="0">
                <a:latin typeface="Calibri"/>
                <a:ea typeface="Calibri" panose="020F0502020204030204" pitchFamily="34" charset="0"/>
                <a:cs typeface="Calibri"/>
              </a:rPr>
              <a:t> organisations</a:t>
            </a:r>
            <a:r>
              <a:rPr lang="en-GB" sz="1800" dirty="0">
                <a:effectLst/>
                <a:latin typeface="Calibri"/>
                <a:ea typeface="Calibri" panose="020F0502020204030204" pitchFamily="34" charset="0"/>
                <a:cs typeface="Calibri"/>
              </a:rPr>
              <a:t> collaborating on this programme:</a:t>
            </a:r>
          </a:p>
          <a:p>
            <a:pPr marL="285750" indent="-285750">
              <a:lnSpc>
                <a:spcPct val="106000"/>
              </a:lnSpc>
              <a:spcAft>
                <a:spcPts val="800"/>
              </a:spcAft>
              <a:buFont typeface="Arial" panose="020B0604020202020204" pitchFamily="34" charset="0"/>
              <a:buChar char="•"/>
            </a:pPr>
            <a:r>
              <a:rPr lang="en-GB" sz="1800" dirty="0">
                <a:effectLst/>
                <a:latin typeface="Calibri"/>
                <a:ea typeface="Calibri" panose="020F0502020204030204" pitchFamily="34" charset="0"/>
                <a:cs typeface="Calibri"/>
              </a:rPr>
              <a:t>CC3N who own the </a:t>
            </a:r>
            <a:r>
              <a:rPr lang="en-GB" sz="1800" dirty="0">
                <a:latin typeface="Calibri"/>
                <a:ea typeface="Calibri" panose="020F0502020204030204" pitchFamily="34" charset="0"/>
                <a:cs typeface="Calibri"/>
              </a:rPr>
              <a:t>Steps proficiencies</a:t>
            </a:r>
            <a:r>
              <a:rPr lang="en-GB" sz="1800" dirty="0">
                <a:effectLst/>
                <a:latin typeface="Calibri"/>
                <a:ea typeface="Calibri" panose="020F0502020204030204" pitchFamily="34" charset="0"/>
                <a:cs typeface="Calibri"/>
              </a:rPr>
              <a:t> content</a:t>
            </a:r>
            <a:r>
              <a:rPr lang="en-GB" sz="1800" dirty="0">
                <a:latin typeface="Calibri"/>
                <a:ea typeface="Calibri" panose="020F0502020204030204" pitchFamily="34" charset="0"/>
                <a:cs typeface="Calibri"/>
              </a:rPr>
              <a:t> </a:t>
            </a:r>
          </a:p>
          <a:p>
            <a:pPr marL="285750" indent="-285750">
              <a:lnSpc>
                <a:spcPct val="106000"/>
              </a:lnSpc>
              <a:spcAft>
                <a:spcPts val="800"/>
              </a:spcAft>
              <a:buFont typeface="Arial" panose="020B0604020202020204" pitchFamily="34" charset="0"/>
              <a:buChar char="•"/>
            </a:pPr>
            <a:r>
              <a:rPr lang="en-GB" sz="1800" dirty="0">
                <a:latin typeface="Calibri"/>
                <a:ea typeface="Calibri" panose="020F0502020204030204" pitchFamily="34" charset="0"/>
                <a:cs typeface="Calibri"/>
              </a:rPr>
              <a:t>NHS </a:t>
            </a:r>
            <a:r>
              <a:rPr lang="en-GB" sz="1800" dirty="0">
                <a:effectLst/>
                <a:latin typeface="Calibri"/>
                <a:ea typeface="Calibri" panose="020F0502020204030204" pitchFamily="34" charset="0"/>
                <a:cs typeface="Calibri"/>
              </a:rPr>
              <a:t>England who own the platform that the digital version is hosted on</a:t>
            </a:r>
            <a:endParaRPr lang="en-GB" dirty="0"/>
          </a:p>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NHS Elect who will support with implementation and delivery. </a:t>
            </a:r>
          </a:p>
        </p:txBody>
      </p:sp>
      <p:sp>
        <p:nvSpPr>
          <p:cNvPr id="4" name="Slide Number Placeholder 3"/>
          <p:cNvSpPr>
            <a:spLocks noGrp="1"/>
          </p:cNvSpPr>
          <p:nvPr>
            <p:ph type="sldNum" sz="quarter" idx="5"/>
          </p:nvPr>
        </p:nvSpPr>
        <p:spPr/>
        <p:txBody>
          <a:bodyPr/>
          <a:lstStyle/>
          <a:p>
            <a:fld id="{7722CA16-545A-414E-87BA-5C9B2661D5C7}" type="slidenum">
              <a:rPr lang="en-GB" smtClean="0"/>
              <a:t>3</a:t>
            </a:fld>
            <a:endParaRPr lang="en-GB"/>
          </a:p>
        </p:txBody>
      </p:sp>
    </p:spTree>
    <p:extLst>
      <p:ext uri="{BB962C8B-B14F-4D97-AF65-F5344CB8AC3E}">
        <p14:creationId xmlns:p14="http://schemas.microsoft.com/office/powerpoint/2010/main" val="115288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you may know, the competency framework is divided into 3 steps, Steps 1, 2 &amp; 3. </a:t>
            </a:r>
          </a:p>
          <a:p>
            <a:pPr marL="171450" indent="-171450">
              <a:buFont typeface="Arial" panose="020B0604020202020204" pitchFamily="34" charset="0"/>
              <a:buChar char="•"/>
            </a:pPr>
            <a:r>
              <a:rPr lang="en-US" dirty="0">
                <a:cs typeface="Calibri"/>
              </a:rPr>
              <a:t>The Steps proficiencies documents were originally developed in paper format (PDF)</a:t>
            </a:r>
            <a:endParaRPr lang="en-US" dirty="0"/>
          </a:p>
          <a:p>
            <a:pPr marL="171450" indent="-171450">
              <a:buFont typeface="Arial" panose="020B0604020202020204" pitchFamily="34" charset="0"/>
              <a:buChar char="•"/>
            </a:pPr>
            <a:r>
              <a:rPr lang="en-US" dirty="0"/>
              <a:t>We have </a:t>
            </a:r>
            <a:r>
              <a:rPr lang="en-US" dirty="0" err="1"/>
              <a:t>digitised</a:t>
            </a:r>
            <a:r>
              <a:rPr lang="en-US" dirty="0"/>
              <a:t> the Steps 1, 2 &amp; 3 proficiencies, which are for registered nurses working in critical care</a:t>
            </a:r>
            <a:endParaRPr lang="en-GB" dirty="0"/>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4</a:t>
            </a:fld>
            <a:endParaRPr lang="en-GB"/>
          </a:p>
        </p:txBody>
      </p:sp>
    </p:spTree>
    <p:extLst>
      <p:ext uri="{BB962C8B-B14F-4D97-AF65-F5344CB8AC3E}">
        <p14:creationId xmlns:p14="http://schemas.microsoft.com/office/powerpoint/2010/main" val="332508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The Blended Learning report was the catalyst for this programme, supported by other key reports  – it highlights the need and benefits of incorporating technology to allow more flexible learning for nurses and ultimately improved care for our patients.</a:t>
            </a:r>
          </a:p>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And we felt it was important that this blended learning approach and experience doesn’t just stop once nurses are registered but continues as they advance and specialise through their careers. </a:t>
            </a:r>
            <a:endParaRPr lang="en-US" dirty="0">
              <a:cs typeface="Calibri"/>
            </a:endParaRPr>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a:p>
        </p:txBody>
      </p:sp>
    </p:spTree>
    <p:extLst>
      <p:ext uri="{BB962C8B-B14F-4D97-AF65-F5344CB8AC3E}">
        <p14:creationId xmlns:p14="http://schemas.microsoft.com/office/powerpoint/2010/main" val="315303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a:ea typeface="Calibri" panose="020F0502020204030204" pitchFamily="34" charset="0"/>
                <a:cs typeface="Calibri"/>
              </a:rPr>
              <a:t>Digitisation of the </a:t>
            </a:r>
            <a:r>
              <a:rPr lang="en-GB" sz="1800" dirty="0">
                <a:latin typeface="Calibri"/>
                <a:ea typeface="Calibri" panose="020F0502020204030204" pitchFamily="34" charset="0"/>
                <a:cs typeface="Calibri"/>
              </a:rPr>
              <a:t>Steps proficiencies</a:t>
            </a:r>
            <a:r>
              <a:rPr lang="en-GB" sz="1800" dirty="0">
                <a:effectLst/>
                <a:latin typeface="Calibri"/>
                <a:ea typeface="Calibri" panose="020F0502020204030204" pitchFamily="34" charset="0"/>
                <a:cs typeface="Calibri"/>
              </a:rPr>
              <a:t> brings with it a lot of opportunities when compared to paper version:</a:t>
            </a:r>
            <a:r>
              <a:rPr lang="en-GB" sz="1800" dirty="0">
                <a:latin typeface="Calibri"/>
                <a:ea typeface="Calibri" panose="020F0502020204030204" pitchFamily="34" charset="0"/>
                <a:cs typeface="Calibri"/>
              </a:rPr>
              <a:t> </a:t>
            </a:r>
            <a:endParaRPr lang="en-GB" sz="1800" dirty="0">
              <a:effectLst/>
              <a:latin typeface="Calibri"/>
              <a:ea typeface="Calibri" panose="020F0502020204030204" pitchFamily="34" charset="0"/>
              <a:cs typeface="Calibri"/>
            </a:endParaRP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Better standardisation of how proficiencies are signed off and who signs them off, to reduce variation in training and improve quality assurance</a:t>
            </a:r>
            <a:r>
              <a:rPr lang="en-GB" sz="1800" dirty="0">
                <a:latin typeface="Calibri"/>
                <a:ea typeface="Calibri" panose="020F0502020204030204" pitchFamily="34" charset="0"/>
                <a:cs typeface="Calibri"/>
              </a:rPr>
              <a:t> </a:t>
            </a:r>
            <a:endParaRPr lang="en-GB" sz="1800" dirty="0">
              <a:effectLst/>
              <a:latin typeface="Calibri"/>
              <a:ea typeface="Calibri" panose="020F0502020204030204" pitchFamily="34" charset="0"/>
              <a:cs typeface="Calibri"/>
            </a:endParaRP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The ability to react quicker and edit proficiencies as needed, where there are changes in evidence, policy or population need like covid, for patient safety</a:t>
            </a: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Access to real-time to data on critical care nurses’ skills and location, for those working at a unit, hospital, Trust, Regional or even National level</a:t>
            </a: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Training and support for staff on how to use the digital platform, to help improve their overall digital literacy</a:t>
            </a:r>
            <a:r>
              <a:rPr lang="en-GB" sz="1800" dirty="0">
                <a:latin typeface="Calibri"/>
                <a:ea typeface="Calibri" panose="020F0502020204030204" pitchFamily="34" charset="0"/>
                <a:cs typeface="Calibri"/>
              </a:rPr>
              <a:t> </a:t>
            </a:r>
            <a:endParaRPr lang="en-GB" sz="1800" dirty="0">
              <a:effectLst/>
              <a:latin typeface="Calibri" panose="020F0502020204030204" pitchFamily="34" charset="0"/>
              <a:ea typeface="Calibri" panose="020F0502020204030204" pitchFamily="34" charset="0"/>
              <a:cs typeface="Calibri"/>
            </a:endParaRP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Enabling staff to move more easily by making their skills data move with them, so there isn’t unnecessary time spent retraining and they’re able to hit the ground running</a:t>
            </a: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Reduced environmental impact of printing and wastage of staff time, as their able to get proficiencies signed-off more efficiently</a:t>
            </a:r>
          </a:p>
          <a:p>
            <a:pPr marL="285750" indent="-285750">
              <a:buFont typeface="Arial" panose="020B0604020202020204" pitchFamily="34" charset="0"/>
              <a:buChar char="•"/>
            </a:pPr>
            <a:r>
              <a:rPr lang="en-GB" sz="1800" dirty="0">
                <a:effectLst/>
                <a:latin typeface="Calibri" panose="020F0502020204030204" pitchFamily="34" charset="0"/>
                <a:ea typeface="Calibri" panose="020F0502020204030204" pitchFamily="34" charset="0"/>
              </a:rPr>
              <a:t>And finally, whilst this is one set of proficiencies, the vision is that this platform would host a suite of competency frameworks in critical care and beyond. That nurses would have visibility of the skills required as they progress through their career in one place, and what really exciting is critical care nursing is leading the way here!</a:t>
            </a:r>
          </a:p>
          <a:p>
            <a:endParaRPr lang="en-GB" dirty="0">
              <a:cs typeface="Calibri"/>
            </a:endParaRPr>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6</a:t>
            </a:fld>
            <a:endParaRPr lang="en-GB"/>
          </a:p>
        </p:txBody>
      </p:sp>
    </p:spTree>
    <p:extLst>
      <p:ext uri="{BB962C8B-B14F-4D97-AF65-F5344CB8AC3E}">
        <p14:creationId xmlns:p14="http://schemas.microsoft.com/office/powerpoint/2010/main" val="98636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Once we had established that there was a need for this work back in September 2021, we worked closely with NHS England’s Technology Enhanced Learning team (NHS TEL) to make sure the platform had the necessary functionality, processes and governance required to host clinical competency frameworks. </a:t>
            </a:r>
          </a:p>
          <a:p>
            <a:pPr marL="171450" indent="-171450">
              <a:buFont typeface="Arial" panose="020B0604020202020204" pitchFamily="34" charset="0"/>
              <a:buChar char="•"/>
            </a:pPr>
            <a:r>
              <a:rPr lang="en-US" dirty="0"/>
              <a:t>In parallel we worked with CC3N and their Educator group CCNERF to review and edit any of the competency content required for it to be </a:t>
            </a:r>
            <a:r>
              <a:rPr lang="en-US" dirty="0" err="1"/>
              <a:t>digitised</a:t>
            </a:r>
            <a:r>
              <a:rPr lang="en-US" dirty="0"/>
              <a:t>, including updating any out-of-date guidance, documents or language used. </a:t>
            </a:r>
          </a:p>
          <a:p>
            <a:pPr marL="171450" indent="-171450">
              <a:buFont typeface="Arial" panose="020B0604020202020204" pitchFamily="34" charset="0"/>
              <a:buChar char="•"/>
            </a:pPr>
            <a:r>
              <a:rPr lang="en-US" dirty="0"/>
              <a:t>Between Feb-March 2022 we beta tested the platform with 17 Trusts and 2 higher education institutions across the country, to get feedback from a learner and supervisor perspective, which was then incorporated. </a:t>
            </a:r>
          </a:p>
          <a:p>
            <a:pPr marL="171450" indent="-171450">
              <a:buFont typeface="Arial" panose="020B0604020202020204" pitchFamily="34" charset="0"/>
              <a:buChar char="•"/>
            </a:pPr>
            <a:r>
              <a:rPr lang="en-GB" dirty="0"/>
              <a:t>Following beta-testing, the digitised Step 1 proficiencies were piloted from mid-Aug 22 to March 2023. 54 NHS trusts participated from across the UK (including England, Scotland, Wales and Northern Ireland), spread across 3 cohorts (see further information on p. 8)</a:t>
            </a:r>
            <a:endParaRPr lang="en-GB" dirty="0">
              <a:cs typeface="Calibri"/>
            </a:endParaRPr>
          </a:p>
          <a:p>
            <a:pPr marL="171450" indent="-171450">
              <a:buFont typeface="Arial" panose="020B0604020202020204" pitchFamily="34" charset="0"/>
              <a:buChar char="•"/>
            </a:pPr>
            <a:r>
              <a:rPr lang="en-US" dirty="0">
                <a:cs typeface="Calibri"/>
              </a:rPr>
              <a:t>The </a:t>
            </a:r>
            <a:r>
              <a:rPr lang="en-US" dirty="0" err="1">
                <a:cs typeface="Calibri"/>
              </a:rPr>
              <a:t>digitised</a:t>
            </a:r>
            <a:r>
              <a:rPr lang="en-US" dirty="0">
                <a:cs typeface="Calibri"/>
              </a:rPr>
              <a:t> Step 2&amp;3 proficiencies will now be piloted from October 2023 – March 2024</a:t>
            </a:r>
            <a:endParaRPr lang="en-US" dirty="0"/>
          </a:p>
          <a:p>
            <a:endParaRPr lang="en-US" dirty="0"/>
          </a:p>
          <a:p>
            <a:endParaRPr lang="en-GB" dirty="0"/>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a:p>
        </p:txBody>
      </p:sp>
    </p:spTree>
    <p:extLst>
      <p:ext uri="{BB962C8B-B14F-4D97-AF65-F5344CB8AC3E}">
        <p14:creationId xmlns:p14="http://schemas.microsoft.com/office/powerpoint/2010/main" val="4081420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recommend you show the ‘</a:t>
            </a:r>
            <a:r>
              <a:rPr lang="en-US" b="1" i="0" dirty="0">
                <a:solidFill>
                  <a:srgbClr val="212B32"/>
                </a:solidFill>
                <a:effectLst/>
                <a:latin typeface="Source Sans Pro" panose="020B0503030403020204" pitchFamily="34" charset="0"/>
              </a:rPr>
              <a:t>What's new on the digitised proficiencies’ </a:t>
            </a:r>
            <a:r>
              <a:rPr lang="en-US" b="0" i="0" dirty="0">
                <a:solidFill>
                  <a:srgbClr val="212B32"/>
                </a:solidFill>
                <a:effectLst/>
                <a:latin typeface="Source Sans Pro" panose="020B0503030403020204" pitchFamily="34" charset="0"/>
              </a:rPr>
              <a:t>video in the training packages (</a:t>
            </a:r>
            <a:r>
              <a:rPr lang="en-GB" b="0" dirty="0"/>
              <a:t>https://vimeo.com/elect/step1-whatsnew), which provides further detail.</a:t>
            </a:r>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a:p>
        </p:txBody>
      </p:sp>
    </p:spTree>
    <p:extLst>
      <p:ext uri="{BB962C8B-B14F-4D97-AF65-F5344CB8AC3E}">
        <p14:creationId xmlns:p14="http://schemas.microsoft.com/office/powerpoint/2010/main" val="266536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any questions about this presentation, please contact us</a:t>
            </a:r>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a:p>
        </p:txBody>
      </p:sp>
    </p:spTree>
    <p:extLst>
      <p:ext uri="{BB962C8B-B14F-4D97-AF65-F5344CB8AC3E}">
        <p14:creationId xmlns:p14="http://schemas.microsoft.com/office/powerpoint/2010/main" val="494827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mailto:learningnetwork@nhselect.org.uk" TargetMode="Externa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527540" y="1713056"/>
            <a:ext cx="11136924" cy="2352217"/>
          </a:xfrm>
          <a:prstGeom prst="rect">
            <a:avLst/>
          </a:prstGeom>
        </p:spPr>
        <p:txBody>
          <a:bodyPr anchor="ctr"/>
          <a:lstStyle>
            <a:lvl1pPr algn="l">
              <a:defRPr sz="4225" b="1" baseline="0">
                <a:solidFill>
                  <a:srgbClr val="005EB8"/>
                </a:solidFill>
                <a:latin typeface="Arial" panose="020B0604020202020204" pitchFamily="34" charset="0"/>
                <a:cs typeface="Arial" panose="020B0604020202020204" pitchFamily="34" charset="0"/>
              </a:defRPr>
            </a:lvl1pPr>
          </a:lstStyle>
          <a:p>
            <a:r>
              <a:rPr lang="en-US"/>
              <a:t>Presentation title</a:t>
            </a:r>
          </a:p>
        </p:txBody>
      </p:sp>
      <p:sp>
        <p:nvSpPr>
          <p:cNvPr id="11" name="Subtitle 2"/>
          <p:cNvSpPr>
            <a:spLocks noGrp="1"/>
          </p:cNvSpPr>
          <p:nvPr>
            <p:ph type="subTitle" idx="1" hasCustomPrompt="1"/>
          </p:nvPr>
        </p:nvSpPr>
        <p:spPr>
          <a:xfrm>
            <a:off x="527540" y="4272593"/>
            <a:ext cx="11136924" cy="473244"/>
          </a:xfrm>
          <a:prstGeom prst="rect">
            <a:avLst/>
          </a:prstGeom>
        </p:spPr>
        <p:txBody>
          <a:bodyPr anchor="ctr"/>
          <a:lstStyle>
            <a:lvl1pPr marL="0" indent="0" algn="l">
              <a:buNone/>
              <a:defRPr sz="2167" b="0" i="0" baseline="0">
                <a:solidFill>
                  <a:srgbClr val="005EB8"/>
                </a:solidFill>
                <a:latin typeface="Arial" charset="0"/>
                <a:ea typeface="Arial" charset="0"/>
                <a:cs typeface="Arial" charset="0"/>
              </a:defRPr>
            </a:lvl1pPr>
            <a:lvl2pPr marL="536542" indent="0" algn="ctr">
              <a:buNone/>
              <a:defRPr sz="2348"/>
            </a:lvl2pPr>
            <a:lvl3pPr marL="1073084" indent="0" algn="ctr">
              <a:buNone/>
              <a:defRPr sz="2112"/>
            </a:lvl3pPr>
            <a:lvl4pPr marL="1609626" indent="0" algn="ctr">
              <a:buNone/>
              <a:defRPr sz="1877"/>
            </a:lvl4pPr>
            <a:lvl5pPr marL="2146168" indent="0" algn="ctr">
              <a:buNone/>
              <a:defRPr sz="1877"/>
            </a:lvl5pPr>
            <a:lvl6pPr marL="2682710" indent="0" algn="ctr">
              <a:buNone/>
              <a:defRPr sz="1877"/>
            </a:lvl6pPr>
            <a:lvl7pPr marL="3219252" indent="0" algn="ctr">
              <a:buNone/>
              <a:defRPr sz="1877"/>
            </a:lvl7pPr>
            <a:lvl8pPr marL="3755794" indent="0" algn="ctr">
              <a:buNone/>
              <a:defRPr sz="1877"/>
            </a:lvl8pPr>
            <a:lvl9pPr marL="4292336" indent="0" algn="ctr">
              <a:buNone/>
              <a:defRPr sz="1877"/>
            </a:lvl9pPr>
          </a:lstStyle>
          <a:p>
            <a:r>
              <a:rPr lang="en-US"/>
              <a:t>Date, Location [if relevant]</a:t>
            </a:r>
          </a:p>
        </p:txBody>
      </p:sp>
      <p:sp>
        <p:nvSpPr>
          <p:cNvPr id="6" name="Text Box 4">
            <a:extLst>
              <a:ext uri="{FF2B5EF4-FFF2-40B4-BE49-F238E27FC236}">
                <a16:creationId xmlns:a16="http://schemas.microsoft.com/office/drawing/2014/main" id="{733EB1D2-9EB5-4BBA-9043-DD9322866AB7}"/>
              </a:ext>
            </a:extLst>
          </p:cNvPr>
          <p:cNvSpPr txBox="1"/>
          <p:nvPr userDrawn="1"/>
        </p:nvSpPr>
        <p:spPr>
          <a:xfrm>
            <a:off x="3434080" y="5746762"/>
            <a:ext cx="5323840" cy="406400"/>
          </a:xfrm>
          <a:prstGeom prst="rect">
            <a:avLst/>
          </a:prstGeom>
          <a:solidFill>
            <a:schemeClr val="lt1"/>
          </a:solidFill>
          <a:ln w="6350">
            <a:noFill/>
          </a:ln>
        </p:spPr>
        <p:txBody>
          <a:bodyPr rot="0" spcFirstLastPara="0" vert="horz" wrap="square" lIns="107315" tIns="53657" rIns="107315" bIns="53657" numCol="1" spcCol="0" rtlCol="0" fromWordArt="0" anchor="t" anchorCtr="0" forceAA="0" compatLnSpc="1">
            <a:prstTxWarp prst="textNoShape">
              <a:avLst/>
            </a:prstTxWarp>
            <a:noAutofit/>
          </a:bodyPr>
          <a:lstStyle/>
          <a:p>
            <a:pPr algn="ctr">
              <a:spcAft>
                <a:spcPts val="0"/>
              </a:spcAft>
            </a:pPr>
            <a:r>
              <a:rPr lang="en-GB" sz="1950">
                <a:effectLst/>
                <a:latin typeface="Arial" panose="020B0604020202020204" pitchFamily="34" charset="0"/>
                <a:ea typeface="Calibri" panose="020F0502020204030204" pitchFamily="34" charset="0"/>
                <a:cs typeface="Times New Roman" panose="02020603050405020304" pitchFamily="18" charset="0"/>
              </a:rPr>
              <a:t>NHS England and NHS Improvement</a:t>
            </a:r>
            <a:endParaRPr lang="en-GB" sz="130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EE272BB6-2A8D-4435-9E86-0596521A3951}"/>
              </a:ext>
            </a:extLst>
          </p:cNvPr>
          <p:cNvPicPr>
            <a:picLocks noChangeAspect="1"/>
          </p:cNvPicPr>
          <p:nvPr userDrawn="1"/>
        </p:nvPicPr>
        <p:blipFill>
          <a:blip r:embed="rId2"/>
          <a:stretch>
            <a:fillRect/>
          </a:stretch>
        </p:blipFill>
        <p:spPr>
          <a:xfrm>
            <a:off x="8382000" y="266038"/>
            <a:ext cx="3284187" cy="741179"/>
          </a:xfrm>
          <a:prstGeom prst="rect">
            <a:avLst/>
          </a:prstGeom>
        </p:spPr>
      </p:pic>
      <p:pic>
        <p:nvPicPr>
          <p:cNvPr id="13" name="Picture 12" descr="A picture containing clipart&#10;&#10;Description generated with very high confidence">
            <a:extLst>
              <a:ext uri="{FF2B5EF4-FFF2-40B4-BE49-F238E27FC236}">
                <a16:creationId xmlns:a16="http://schemas.microsoft.com/office/drawing/2014/main" id="{87769B46-6740-4E7C-81A9-9000A20D56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57829" y="262731"/>
            <a:ext cx="911399" cy="368065"/>
          </a:xfrm>
          <a:prstGeom prst="rect">
            <a:avLst/>
          </a:prstGeom>
        </p:spPr>
      </p:pic>
      <p:pic>
        <p:nvPicPr>
          <p:cNvPr id="14" name="Content Placeholder 16">
            <a:extLst>
              <a:ext uri="{FF2B5EF4-FFF2-40B4-BE49-F238E27FC236}">
                <a16:creationId xmlns:a16="http://schemas.microsoft.com/office/drawing/2014/main" id="{F5147BF3-6E80-4ECF-BF0F-15BE8D89CC6A}"/>
              </a:ext>
            </a:extLst>
          </p:cNvPr>
          <p:cNvPicPr>
            <a:picLocks noChangeAspect="1"/>
          </p:cNvPicPr>
          <p:nvPr userDrawn="1"/>
        </p:nvPicPr>
        <p:blipFill>
          <a:blip r:embed="rId4"/>
          <a:stretch>
            <a:fillRect/>
          </a:stretch>
        </p:blipFill>
        <p:spPr>
          <a:xfrm>
            <a:off x="1" y="6266963"/>
            <a:ext cx="12192000" cy="3808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e slide">
    <p:spTree>
      <p:nvGrpSpPr>
        <p:cNvPr id="1" name=""/>
        <p:cNvGrpSpPr/>
        <p:nvPr/>
      </p:nvGrpSpPr>
      <p:grpSpPr>
        <a:xfrm>
          <a:off x="0" y="0"/>
          <a:ext cx="0" cy="0"/>
          <a:chOff x="0" y="0"/>
          <a:chExt cx="0" cy="0"/>
        </a:xfrm>
      </p:grpSpPr>
      <p:sp>
        <p:nvSpPr>
          <p:cNvPr id="3" name="Title 9">
            <a:extLst>
              <a:ext uri="{FF2B5EF4-FFF2-40B4-BE49-F238E27FC236}">
                <a16:creationId xmlns:a16="http://schemas.microsoft.com/office/drawing/2014/main" id="{1BFF0C81-8608-45E7-BBB8-C4075B6F8C78}"/>
              </a:ext>
            </a:extLst>
          </p:cNvPr>
          <p:cNvSpPr>
            <a:spLocks noGrp="1"/>
          </p:cNvSpPr>
          <p:nvPr>
            <p:ph type="title" hasCustomPrompt="1"/>
          </p:nvPr>
        </p:nvSpPr>
        <p:spPr>
          <a:xfrm>
            <a:off x="4551681" y="1889761"/>
            <a:ext cx="7113269" cy="2092960"/>
          </a:xfrm>
          <a:prstGeom prst="rect">
            <a:avLst/>
          </a:prstGeom>
        </p:spPr>
        <p:txBody>
          <a:bodyPr/>
          <a:lstStyle>
            <a:lvl1pPr algn="l">
              <a:defRPr sz="4225" baseline="0">
                <a:solidFill>
                  <a:srgbClr val="005EB8"/>
                </a:solidFill>
                <a:latin typeface="Arial" panose="020B0604020202020204" pitchFamily="34" charset="0"/>
                <a:cs typeface="Arial" panose="020B0604020202020204" pitchFamily="34" charset="0"/>
              </a:defRPr>
            </a:lvl1pPr>
          </a:lstStyle>
          <a:p>
            <a:r>
              <a:rPr lang="en-US"/>
              <a:t>Closing message</a:t>
            </a:r>
          </a:p>
        </p:txBody>
      </p:sp>
      <p:pic>
        <p:nvPicPr>
          <p:cNvPr id="11" name="Picture 10">
            <a:extLst>
              <a:ext uri="{FF2B5EF4-FFF2-40B4-BE49-F238E27FC236}">
                <a16:creationId xmlns:a16="http://schemas.microsoft.com/office/drawing/2014/main" id="{67D57BB4-C4FB-4690-9627-A916A1B2F4D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240987" y="5524509"/>
            <a:ext cx="3823188" cy="788000"/>
          </a:xfrm>
          <a:prstGeom prst="rect">
            <a:avLst/>
          </a:prstGeom>
        </p:spPr>
      </p:pic>
      <p:grpSp>
        <p:nvGrpSpPr>
          <p:cNvPr id="12" name="Group 11">
            <a:extLst>
              <a:ext uri="{FF2B5EF4-FFF2-40B4-BE49-F238E27FC236}">
                <a16:creationId xmlns:a16="http://schemas.microsoft.com/office/drawing/2014/main" id="{1B06C4A3-DBAF-4066-8696-0A7F54B59A34}"/>
              </a:ext>
            </a:extLst>
          </p:cNvPr>
          <p:cNvGrpSpPr/>
          <p:nvPr userDrawn="1"/>
        </p:nvGrpSpPr>
        <p:grpSpPr>
          <a:xfrm>
            <a:off x="1529063" y="5524509"/>
            <a:ext cx="3359484" cy="757378"/>
            <a:chOff x="5841743" y="263656"/>
            <a:chExt cx="3639441" cy="757378"/>
          </a:xfrm>
        </p:grpSpPr>
        <p:pic>
          <p:nvPicPr>
            <p:cNvPr id="13" name="Picture 12">
              <a:extLst>
                <a:ext uri="{FF2B5EF4-FFF2-40B4-BE49-F238E27FC236}">
                  <a16:creationId xmlns:a16="http://schemas.microsoft.com/office/drawing/2014/main" id="{BC9A1E6C-9CF3-4E3F-99CF-1A5AA94D1B56}"/>
                </a:ext>
              </a:extLst>
            </p:cNvPr>
            <p:cNvPicPr>
              <a:picLocks noChangeAspect="1"/>
            </p:cNvPicPr>
            <p:nvPr userDrawn="1"/>
          </p:nvPicPr>
          <p:blipFill>
            <a:blip r:embed="rId3"/>
            <a:stretch>
              <a:fillRect/>
            </a:stretch>
          </p:blipFill>
          <p:spPr>
            <a:xfrm>
              <a:off x="5841743" y="263656"/>
              <a:ext cx="3635632" cy="757378"/>
            </a:xfrm>
            <a:prstGeom prst="rect">
              <a:avLst/>
            </a:prstGeom>
          </p:spPr>
        </p:pic>
        <p:pic>
          <p:nvPicPr>
            <p:cNvPr id="14" name="Picture 13" descr="A picture containing clipart&#10;&#10;Description generated with very high confidence">
              <a:extLst>
                <a:ext uri="{FF2B5EF4-FFF2-40B4-BE49-F238E27FC236}">
                  <a16:creationId xmlns:a16="http://schemas.microsoft.com/office/drawing/2014/main" id="{143F7E2A-A5E5-4FFD-B8AC-BB819EE4DFD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15349" y="264160"/>
              <a:ext cx="965835" cy="360044"/>
            </a:xfrm>
            <a:prstGeom prst="rect">
              <a:avLst/>
            </a:prstGeom>
          </p:spPr>
        </p:pic>
      </p:grpSp>
    </p:spTree>
    <p:extLst>
      <p:ext uri="{BB962C8B-B14F-4D97-AF65-F5344CB8AC3E}">
        <p14:creationId xmlns:p14="http://schemas.microsoft.com/office/powerpoint/2010/main" val="8698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60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527940" y="1343807"/>
            <a:ext cx="11137012" cy="4563007"/>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Tree>
    <p:extLst>
      <p:ext uri="{BB962C8B-B14F-4D97-AF65-F5344CB8AC3E}">
        <p14:creationId xmlns:p14="http://schemas.microsoft.com/office/powerpoint/2010/main" val="1326504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7F91B9C1-CDFF-5037-7680-2B78E69BF38B}"/>
              </a:ext>
            </a:extLst>
          </p:cNvPr>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
        <p:nvSpPr>
          <p:cNvPr id="8" name="Content Placeholder 9">
            <a:extLst>
              <a:ext uri="{FF2B5EF4-FFF2-40B4-BE49-F238E27FC236}">
                <a16:creationId xmlns:a16="http://schemas.microsoft.com/office/drawing/2014/main" id="{12ACE77B-E34B-DD7F-E525-46BC4983BE7B}"/>
              </a:ext>
            </a:extLst>
          </p:cNvPr>
          <p:cNvSpPr>
            <a:spLocks noGrp="1"/>
          </p:cNvSpPr>
          <p:nvPr>
            <p:ph sz="quarter" idx="10"/>
          </p:nvPr>
        </p:nvSpPr>
        <p:spPr>
          <a:xfrm>
            <a:off x="527940" y="1343807"/>
            <a:ext cx="11137012" cy="4662358"/>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24770535"/>
      </p:ext>
    </p:extLst>
  </p:cSld>
  <p:clrMapOvr>
    <a:masterClrMapping/>
  </p:clrMapOvr>
  <p:extLst>
    <p:ext uri="{DCECCB84-F9BA-43D5-87BE-67443E8EF086}">
      <p15:sldGuideLst xmlns:p15="http://schemas.microsoft.com/office/powerpoint/2012/main">
        <p15:guide id="1" pos="3840">
          <p15:clr>
            <a:srgbClr val="FBAE40"/>
          </p15:clr>
        </p15:guide>
        <p15:guide id="2" pos="7469">
          <p15:clr>
            <a:srgbClr val="FBAE40"/>
          </p15:clr>
        </p15:guide>
        <p15:guide id="3" pos="325">
          <p15:clr>
            <a:srgbClr val="FBAE40"/>
          </p15:clr>
        </p15:guide>
        <p15:guide id="4" orient="horz" pos="845">
          <p15:clr>
            <a:srgbClr val="FBAE40"/>
          </p15:clr>
        </p15:guide>
        <p15:guide id="5" orient="horz" pos="3793">
          <p15:clr>
            <a:srgbClr val="FBAE40"/>
          </p15:clr>
        </p15:guide>
        <p15:guide id="6" orient="horz" pos="225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9DDB231-E4C7-B66C-B180-943F3FBAE1AE}"/>
              </a:ext>
            </a:extLst>
          </p:cNvPr>
          <p:cNvSpPr>
            <a:spLocks noGrp="1"/>
          </p:cNvSpPr>
          <p:nvPr>
            <p:ph type="subTitle" idx="1" hasCustomPrompt="1"/>
          </p:nvPr>
        </p:nvSpPr>
        <p:spPr>
          <a:xfrm>
            <a:off x="300037" y="3753798"/>
            <a:ext cx="11591925" cy="473244"/>
          </a:xfrm>
          <a:prstGeom prst="rect">
            <a:avLst/>
          </a:prstGeom>
        </p:spPr>
        <p:txBody>
          <a:bodyPr anchor="ctr"/>
          <a:lstStyle>
            <a:lvl1pPr marL="0" indent="0" algn="l">
              <a:buNone/>
              <a:defRPr sz="2167" b="0" i="0" baseline="0">
                <a:solidFill>
                  <a:srgbClr val="005EB8"/>
                </a:solidFill>
                <a:latin typeface="Arial" charset="0"/>
                <a:ea typeface="Arial" charset="0"/>
                <a:cs typeface="Arial" charset="0"/>
              </a:defRPr>
            </a:lvl1pPr>
            <a:lvl2pPr marL="536542" indent="0" algn="ctr">
              <a:buNone/>
              <a:defRPr sz="2348"/>
            </a:lvl2pPr>
            <a:lvl3pPr marL="1073084" indent="0" algn="ctr">
              <a:buNone/>
              <a:defRPr sz="2112"/>
            </a:lvl3pPr>
            <a:lvl4pPr marL="1609626" indent="0" algn="ctr">
              <a:buNone/>
              <a:defRPr sz="1877"/>
            </a:lvl4pPr>
            <a:lvl5pPr marL="2146168" indent="0" algn="ctr">
              <a:buNone/>
              <a:defRPr sz="1877"/>
            </a:lvl5pPr>
            <a:lvl6pPr marL="2682710" indent="0" algn="ctr">
              <a:buNone/>
              <a:defRPr sz="1877"/>
            </a:lvl6pPr>
            <a:lvl7pPr marL="3219252" indent="0" algn="ctr">
              <a:buNone/>
              <a:defRPr sz="1877"/>
            </a:lvl7pPr>
            <a:lvl8pPr marL="3755794" indent="0" algn="ctr">
              <a:buNone/>
              <a:defRPr sz="1877"/>
            </a:lvl8pPr>
            <a:lvl9pPr marL="4292336" indent="0" algn="ctr">
              <a:buNone/>
              <a:defRPr sz="1877"/>
            </a:lvl9pPr>
          </a:lstStyle>
          <a:p>
            <a:r>
              <a:rPr lang="en-US"/>
              <a:t>Date, Location [if relevant]/subtitle</a:t>
            </a:r>
          </a:p>
        </p:txBody>
      </p:sp>
      <p:sp>
        <p:nvSpPr>
          <p:cNvPr id="11" name="Text Placeholder 26">
            <a:extLst>
              <a:ext uri="{FF2B5EF4-FFF2-40B4-BE49-F238E27FC236}">
                <a16:creationId xmlns:a16="http://schemas.microsoft.com/office/drawing/2014/main" id="{FD71A5D2-A28C-127C-8293-558D3BD3A2CB}"/>
              </a:ext>
            </a:extLst>
          </p:cNvPr>
          <p:cNvSpPr>
            <a:spLocks noGrp="1"/>
          </p:cNvSpPr>
          <p:nvPr>
            <p:ph type="body" sz="quarter" idx="10" hasCustomPrompt="1"/>
          </p:nvPr>
        </p:nvSpPr>
        <p:spPr>
          <a:xfrm>
            <a:off x="300038" y="1597670"/>
            <a:ext cx="11591925" cy="2083743"/>
          </a:xfrm>
          <a:prstGeom prst="rect">
            <a:avLst/>
          </a:prstGeom>
        </p:spPr>
        <p:txBody>
          <a:bodyPr anchor="b"/>
          <a:lstStyle>
            <a:lvl1pPr marL="0" indent="0">
              <a:buNone/>
              <a:defRPr sz="3600" b="1">
                <a:solidFill>
                  <a:srgbClr val="AE2373"/>
                </a:solidFill>
                <a:latin typeface="Arial" panose="020B0604020202020204" pitchFamily="34" charset="0"/>
                <a:cs typeface="Arial" panose="020B0604020202020204" pitchFamily="34" charset="0"/>
              </a:defRPr>
            </a:lvl1pPr>
            <a:lvl2pPr marL="536542" indent="0" algn="l">
              <a:buNone/>
              <a:defRPr/>
            </a:lvl2pPr>
          </a:lstStyle>
          <a:p>
            <a:pPr lvl="0"/>
            <a:r>
              <a:rPr lang="en-GB"/>
              <a:t>Presentation title</a:t>
            </a:r>
          </a:p>
        </p:txBody>
      </p:sp>
    </p:spTree>
    <p:extLst>
      <p:ext uri="{BB962C8B-B14F-4D97-AF65-F5344CB8AC3E}">
        <p14:creationId xmlns:p14="http://schemas.microsoft.com/office/powerpoint/2010/main" val="17248122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7F91B9C1-CDFF-5037-7680-2B78E69BF38B}"/>
              </a:ext>
            </a:extLst>
          </p:cNvPr>
          <p:cNvSpPr>
            <a:spLocks noGrp="1"/>
          </p:cNvSpPr>
          <p:nvPr>
            <p:ph type="title" hasCustomPrompt="1"/>
          </p:nvPr>
        </p:nvSpPr>
        <p:spPr>
          <a:xfrm>
            <a:off x="300037" y="440864"/>
            <a:ext cx="10531095"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dirty="0"/>
              <a:t>Click to edit title</a:t>
            </a:r>
            <a:endParaRPr lang="en-US" sz="3286" dirty="0">
              <a:solidFill>
                <a:srgbClr val="005EB8"/>
              </a:solidFill>
              <a:latin typeface="Arial" charset="0"/>
              <a:ea typeface="Arial" charset="0"/>
              <a:cs typeface="Arial" charset="0"/>
            </a:endParaRPr>
          </a:p>
        </p:txBody>
      </p:sp>
      <p:sp>
        <p:nvSpPr>
          <p:cNvPr id="6" name="Content Placeholder 9">
            <a:extLst>
              <a:ext uri="{FF2B5EF4-FFF2-40B4-BE49-F238E27FC236}">
                <a16:creationId xmlns:a16="http://schemas.microsoft.com/office/drawing/2014/main" id="{E44CFCE8-6EDF-74C1-867A-3D98A48699A2}"/>
              </a:ext>
            </a:extLst>
          </p:cNvPr>
          <p:cNvSpPr>
            <a:spLocks noGrp="1"/>
          </p:cNvSpPr>
          <p:nvPr>
            <p:ph sz="quarter" idx="10"/>
          </p:nvPr>
        </p:nvSpPr>
        <p:spPr>
          <a:xfrm>
            <a:off x="314324" y="1341439"/>
            <a:ext cx="11577639" cy="4679950"/>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04899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ubtitle and Content">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7F91B9C1-CDFF-5037-7680-2B78E69BF38B}"/>
              </a:ext>
            </a:extLst>
          </p:cNvPr>
          <p:cNvSpPr>
            <a:spLocks noGrp="1"/>
          </p:cNvSpPr>
          <p:nvPr>
            <p:ph type="title" hasCustomPrompt="1"/>
          </p:nvPr>
        </p:nvSpPr>
        <p:spPr>
          <a:xfrm>
            <a:off x="300037" y="440864"/>
            <a:ext cx="10531095"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dirty="0"/>
              <a:t>Click to edit title</a:t>
            </a:r>
            <a:endParaRPr lang="en-US" sz="3286" dirty="0">
              <a:solidFill>
                <a:srgbClr val="005EB8"/>
              </a:solidFill>
              <a:latin typeface="Arial" charset="0"/>
              <a:ea typeface="Arial" charset="0"/>
              <a:cs typeface="Arial" charset="0"/>
            </a:endParaRPr>
          </a:p>
        </p:txBody>
      </p:sp>
      <p:sp>
        <p:nvSpPr>
          <p:cNvPr id="6" name="Content Placeholder 9">
            <a:extLst>
              <a:ext uri="{FF2B5EF4-FFF2-40B4-BE49-F238E27FC236}">
                <a16:creationId xmlns:a16="http://schemas.microsoft.com/office/drawing/2014/main" id="{E44CFCE8-6EDF-74C1-867A-3D98A48699A2}"/>
              </a:ext>
            </a:extLst>
          </p:cNvPr>
          <p:cNvSpPr>
            <a:spLocks noGrp="1"/>
          </p:cNvSpPr>
          <p:nvPr>
            <p:ph sz="quarter" idx="10"/>
          </p:nvPr>
        </p:nvSpPr>
        <p:spPr>
          <a:xfrm>
            <a:off x="314324" y="1341439"/>
            <a:ext cx="11577639" cy="4679950"/>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2">
            <a:extLst>
              <a:ext uri="{FF2B5EF4-FFF2-40B4-BE49-F238E27FC236}">
                <a16:creationId xmlns:a16="http://schemas.microsoft.com/office/drawing/2014/main" id="{3496CD71-416B-CEAF-5D3C-70F23D0606DF}"/>
              </a:ext>
            </a:extLst>
          </p:cNvPr>
          <p:cNvSpPr>
            <a:spLocks noGrp="1"/>
          </p:cNvSpPr>
          <p:nvPr>
            <p:ph type="body" sz="quarter" idx="11" hasCustomPrompt="1"/>
          </p:nvPr>
        </p:nvSpPr>
        <p:spPr>
          <a:xfrm>
            <a:off x="300037" y="151938"/>
            <a:ext cx="10531095" cy="288926"/>
          </a:xfrm>
          <a:prstGeom prst="rect">
            <a:avLst/>
          </a:prstGeom>
        </p:spPr>
        <p:txBody>
          <a:bodyPr/>
          <a:lstStyle>
            <a:lvl1pPr marL="0" indent="0" algn="l" defTabSz="990570" rtl="0" eaLnBrk="1" latinLnBrk="0" hangingPunct="1">
              <a:lnSpc>
                <a:spcPct val="90000"/>
              </a:lnSpc>
              <a:spcBef>
                <a:spcPct val="0"/>
              </a:spcBef>
              <a:buNone/>
              <a:defRPr lang="en-GB" sz="1600" b="0" kern="1200" dirty="0">
                <a:solidFill>
                  <a:srgbClr val="005EB8"/>
                </a:solidFill>
                <a:latin typeface="Arial" panose="020B0604020202020204" pitchFamily="34" charset="0"/>
                <a:ea typeface="+mj-ea"/>
                <a:cs typeface="Arial" panose="020B0604020202020204" pitchFamily="34" charset="0"/>
              </a:defRPr>
            </a:lvl1pPr>
          </a:lstStyle>
          <a:p>
            <a:pPr lvl="0"/>
            <a:r>
              <a:rPr lang="en-US" dirty="0"/>
              <a:t>Click to edit subtitle</a:t>
            </a:r>
            <a:endParaRPr lang="en-GB" dirty="0"/>
          </a:p>
        </p:txBody>
      </p:sp>
    </p:spTree>
    <p:extLst>
      <p:ext uri="{BB962C8B-B14F-4D97-AF65-F5344CB8AC3E}">
        <p14:creationId xmlns:p14="http://schemas.microsoft.com/office/powerpoint/2010/main" val="4266787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717FE10C-98D0-1B26-29C3-33A9A7FAC7E7}"/>
              </a:ext>
            </a:extLst>
          </p:cNvPr>
          <p:cNvSpPr>
            <a:spLocks noGrp="1"/>
          </p:cNvSpPr>
          <p:nvPr>
            <p:ph sz="quarter" idx="13"/>
          </p:nvPr>
        </p:nvSpPr>
        <p:spPr>
          <a:xfrm>
            <a:off x="300037" y="1341438"/>
            <a:ext cx="5662881" cy="4679950"/>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9">
            <a:extLst>
              <a:ext uri="{FF2B5EF4-FFF2-40B4-BE49-F238E27FC236}">
                <a16:creationId xmlns:a16="http://schemas.microsoft.com/office/drawing/2014/main" id="{E8778A2F-47E9-650A-7ED5-DA39B8EFE0FA}"/>
              </a:ext>
            </a:extLst>
          </p:cNvPr>
          <p:cNvSpPr>
            <a:spLocks noGrp="1"/>
          </p:cNvSpPr>
          <p:nvPr>
            <p:ph sz="quarter" idx="14"/>
          </p:nvPr>
        </p:nvSpPr>
        <p:spPr>
          <a:xfrm>
            <a:off x="6229084" y="1341438"/>
            <a:ext cx="5662879" cy="4679950"/>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itle 10">
            <a:extLst>
              <a:ext uri="{FF2B5EF4-FFF2-40B4-BE49-F238E27FC236}">
                <a16:creationId xmlns:a16="http://schemas.microsoft.com/office/drawing/2014/main" id="{B3F7F9C0-2F5C-2124-B734-61F78755F507}"/>
              </a:ext>
            </a:extLst>
          </p:cNvPr>
          <p:cNvSpPr>
            <a:spLocks noGrp="1"/>
          </p:cNvSpPr>
          <p:nvPr>
            <p:ph type="title" hasCustomPrompt="1"/>
          </p:nvPr>
        </p:nvSpPr>
        <p:spPr>
          <a:xfrm>
            <a:off x="300037" y="440864"/>
            <a:ext cx="10531095"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Tree>
    <p:extLst>
      <p:ext uri="{BB962C8B-B14F-4D97-AF65-F5344CB8AC3E}">
        <p14:creationId xmlns:p14="http://schemas.microsoft.com/office/powerpoint/2010/main" val="2864498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8EFE21E7-DEA1-F49D-1F6F-BBC5A0167333}"/>
              </a:ext>
            </a:extLst>
          </p:cNvPr>
          <p:cNvSpPr>
            <a:spLocks noGrp="1"/>
          </p:cNvSpPr>
          <p:nvPr>
            <p:ph type="title" hasCustomPrompt="1"/>
          </p:nvPr>
        </p:nvSpPr>
        <p:spPr>
          <a:xfrm>
            <a:off x="300037" y="440864"/>
            <a:ext cx="10531095"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Tree>
    <p:extLst>
      <p:ext uri="{BB962C8B-B14F-4D97-AF65-F5344CB8AC3E}">
        <p14:creationId xmlns:p14="http://schemas.microsoft.com/office/powerpoint/2010/main" val="2469367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83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527940" y="1343806"/>
            <a:ext cx="11137012" cy="4965553"/>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
        <p:nvSpPr>
          <p:cNvPr id="3" name="Text Placeholder 2">
            <a:extLst>
              <a:ext uri="{FF2B5EF4-FFF2-40B4-BE49-F238E27FC236}">
                <a16:creationId xmlns:a16="http://schemas.microsoft.com/office/drawing/2014/main" id="{5DF75327-6BE0-4947-BA67-C64FE013869F}"/>
              </a:ext>
            </a:extLst>
          </p:cNvPr>
          <p:cNvSpPr>
            <a:spLocks noGrp="1"/>
          </p:cNvSpPr>
          <p:nvPr>
            <p:ph type="body" sz="quarter" idx="11" hasCustomPrompt="1"/>
          </p:nvPr>
        </p:nvSpPr>
        <p:spPr>
          <a:xfrm>
            <a:off x="527940" y="260350"/>
            <a:ext cx="8837737" cy="288926"/>
          </a:xfrm>
          <a:prstGeom prst="rect">
            <a:avLst/>
          </a:prstGeom>
        </p:spPr>
        <p:txBody>
          <a:bodyPr/>
          <a:lstStyle>
            <a:lvl1pPr marL="0" indent="0" algn="l" defTabSz="990570" rtl="0" eaLnBrk="1" latinLnBrk="0" hangingPunct="1">
              <a:lnSpc>
                <a:spcPct val="90000"/>
              </a:lnSpc>
              <a:spcBef>
                <a:spcPct val="0"/>
              </a:spcBef>
              <a:buNone/>
              <a:defRPr lang="en-GB" sz="1760" b="0" kern="1200" dirty="0">
                <a:solidFill>
                  <a:srgbClr val="005EB8"/>
                </a:solidFill>
                <a:latin typeface="Arial" panose="020B0604020202020204" pitchFamily="34" charset="0"/>
                <a:ea typeface="+mj-ea"/>
                <a:cs typeface="Arial" panose="020B0604020202020204" pitchFamily="34" charset="0"/>
              </a:defRPr>
            </a:lvl1pPr>
          </a:lstStyle>
          <a:p>
            <a:pPr lvl="0"/>
            <a:r>
              <a:rPr lang="en-US"/>
              <a:t>Click to edit subtitle</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break_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dirty="0"/>
          </a:p>
        </p:txBody>
      </p:sp>
      <p:sp>
        <p:nvSpPr>
          <p:cNvPr id="3" name="Title 9">
            <a:extLst>
              <a:ext uri="{FF2B5EF4-FFF2-40B4-BE49-F238E27FC236}">
                <a16:creationId xmlns:a16="http://schemas.microsoft.com/office/drawing/2014/main" id="{D3092788-E33B-4AD5-AE05-3029C124BE2D}"/>
              </a:ext>
            </a:extLst>
          </p:cNvPr>
          <p:cNvSpPr>
            <a:spLocks noGrp="1"/>
          </p:cNvSpPr>
          <p:nvPr>
            <p:ph type="title" hasCustomPrompt="1"/>
          </p:nvPr>
        </p:nvSpPr>
        <p:spPr>
          <a:xfrm>
            <a:off x="300038" y="3135339"/>
            <a:ext cx="11591925"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1148584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break_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dirty="0"/>
          </a:p>
        </p:txBody>
      </p:sp>
      <p:sp>
        <p:nvSpPr>
          <p:cNvPr id="6" name="Title 9">
            <a:extLst>
              <a:ext uri="{FF2B5EF4-FFF2-40B4-BE49-F238E27FC236}">
                <a16:creationId xmlns:a16="http://schemas.microsoft.com/office/drawing/2014/main" id="{6CF6E477-86B7-D16A-2016-0126D979D14E}"/>
              </a:ext>
            </a:extLst>
          </p:cNvPr>
          <p:cNvSpPr>
            <a:spLocks noGrp="1"/>
          </p:cNvSpPr>
          <p:nvPr>
            <p:ph type="title" hasCustomPrompt="1"/>
          </p:nvPr>
        </p:nvSpPr>
        <p:spPr>
          <a:xfrm>
            <a:off x="300038" y="3135339"/>
            <a:ext cx="11591925"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3363467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53F528-C0E0-5932-0971-F2E624C0A34C}"/>
              </a:ext>
            </a:extLst>
          </p:cNvPr>
          <p:cNvSpPr txBox="1"/>
          <p:nvPr userDrawn="1"/>
        </p:nvSpPr>
        <p:spPr>
          <a:xfrm>
            <a:off x="300039" y="2828835"/>
            <a:ext cx="11591924" cy="1200329"/>
          </a:xfrm>
          <a:prstGeom prst="rect">
            <a:avLst/>
          </a:prstGeom>
          <a:noFill/>
        </p:spPr>
        <p:txBody>
          <a:bodyPr wrap="square">
            <a:spAutoFit/>
          </a:bodyPr>
          <a:lstStyle/>
          <a:p>
            <a:pPr algn="ctr"/>
            <a:r>
              <a:rPr lang="en-US" sz="3600" dirty="0">
                <a:solidFill>
                  <a:srgbClr val="005EB8"/>
                </a:solidFill>
                <a:latin typeface="Arial" panose="020B0604020202020204" pitchFamily="34" charset="0"/>
                <a:cs typeface="Arial" panose="020B0604020202020204" pitchFamily="34" charset="0"/>
              </a:rPr>
              <a:t>For any comments or feedback, please email</a:t>
            </a:r>
            <a:br>
              <a:rPr lang="en-US" sz="3600" dirty="0">
                <a:latin typeface="Arial" panose="020B0604020202020204" pitchFamily="34" charset="0"/>
                <a:cs typeface="Arial" panose="020B0604020202020204" pitchFamily="34" charset="0"/>
              </a:rPr>
            </a:br>
            <a:r>
              <a:rPr lang="en-US" sz="3600" dirty="0">
                <a:solidFill>
                  <a:srgbClr val="BA0077"/>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learningnetwork@nhselect.org.uk</a:t>
            </a:r>
            <a:r>
              <a:rPr lang="en-US" sz="3600" dirty="0">
                <a:solidFill>
                  <a:srgbClr val="BA0077"/>
                </a:solidFill>
                <a:latin typeface="Arial" panose="020B0604020202020204" pitchFamily="34" charset="0"/>
                <a:cs typeface="Arial" panose="020B0604020202020204" pitchFamily="34" charset="0"/>
              </a:rPr>
              <a:t>  </a:t>
            </a:r>
            <a:endParaRPr lang="en-GB" sz="3600" dirty="0">
              <a:solidFill>
                <a:srgbClr val="BA007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50393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527940" y="1343807"/>
            <a:ext cx="11137012" cy="4563007"/>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Tree>
    <p:extLst>
      <p:ext uri="{BB962C8B-B14F-4D97-AF65-F5344CB8AC3E}">
        <p14:creationId xmlns:p14="http://schemas.microsoft.com/office/powerpoint/2010/main" val="318365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2x)">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527051" y="1343804"/>
            <a:ext cx="5348165" cy="4964922"/>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
        <p:nvSpPr>
          <p:cNvPr id="3" name="Text Placeholder 2">
            <a:extLst>
              <a:ext uri="{FF2B5EF4-FFF2-40B4-BE49-F238E27FC236}">
                <a16:creationId xmlns:a16="http://schemas.microsoft.com/office/drawing/2014/main" id="{5DF75327-6BE0-4947-BA67-C64FE013869F}"/>
              </a:ext>
            </a:extLst>
          </p:cNvPr>
          <p:cNvSpPr>
            <a:spLocks noGrp="1"/>
          </p:cNvSpPr>
          <p:nvPr>
            <p:ph type="body" sz="quarter" idx="11" hasCustomPrompt="1"/>
          </p:nvPr>
        </p:nvSpPr>
        <p:spPr>
          <a:xfrm>
            <a:off x="527940" y="260350"/>
            <a:ext cx="8837737" cy="288926"/>
          </a:xfrm>
          <a:prstGeom prst="rect">
            <a:avLst/>
          </a:prstGeom>
        </p:spPr>
        <p:txBody>
          <a:bodyPr/>
          <a:lstStyle>
            <a:lvl1pPr marL="0" indent="0" algn="l" defTabSz="990570" rtl="0" eaLnBrk="1" latinLnBrk="0" hangingPunct="1">
              <a:lnSpc>
                <a:spcPct val="90000"/>
              </a:lnSpc>
              <a:spcBef>
                <a:spcPct val="0"/>
              </a:spcBef>
              <a:buNone/>
              <a:defRPr lang="en-GB" sz="1760" b="0" kern="1200" dirty="0">
                <a:solidFill>
                  <a:srgbClr val="005EB8"/>
                </a:solidFill>
                <a:latin typeface="Arial" panose="020B0604020202020204" pitchFamily="34" charset="0"/>
                <a:ea typeface="+mj-ea"/>
                <a:cs typeface="Arial" panose="020B0604020202020204" pitchFamily="34" charset="0"/>
              </a:defRPr>
            </a:lvl1pPr>
          </a:lstStyle>
          <a:p>
            <a:pPr lvl="0"/>
            <a:r>
              <a:rPr lang="en-US"/>
              <a:t>Click to edit subtitle</a:t>
            </a:r>
            <a:endParaRPr lang="en-GB"/>
          </a:p>
        </p:txBody>
      </p:sp>
      <p:sp>
        <p:nvSpPr>
          <p:cNvPr id="5" name="Content Placeholder 9">
            <a:extLst>
              <a:ext uri="{FF2B5EF4-FFF2-40B4-BE49-F238E27FC236}">
                <a16:creationId xmlns:a16="http://schemas.microsoft.com/office/drawing/2014/main" id="{F42FD9BE-2B70-47A5-BF67-F9729A4CE169}"/>
              </a:ext>
            </a:extLst>
          </p:cNvPr>
          <p:cNvSpPr>
            <a:spLocks noGrp="1"/>
          </p:cNvSpPr>
          <p:nvPr>
            <p:ph sz="quarter" idx="12"/>
          </p:nvPr>
        </p:nvSpPr>
        <p:spPr>
          <a:xfrm>
            <a:off x="6315895" y="1343172"/>
            <a:ext cx="5348165" cy="4966184"/>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7097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527053" y="1343806"/>
            <a:ext cx="11137409" cy="4964921"/>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hasCustomPrompt="1"/>
          </p:nvPr>
        </p:nvSpPr>
        <p:spPr>
          <a:xfrm>
            <a:off x="527052" y="548646"/>
            <a:ext cx="11137408"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Tree>
    <p:extLst>
      <p:ext uri="{BB962C8B-B14F-4D97-AF65-F5344CB8AC3E}">
        <p14:creationId xmlns:p14="http://schemas.microsoft.com/office/powerpoint/2010/main" val="184389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x)">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
        <p:nvSpPr>
          <p:cNvPr id="6" name="Content Placeholder 9">
            <a:extLst>
              <a:ext uri="{FF2B5EF4-FFF2-40B4-BE49-F238E27FC236}">
                <a16:creationId xmlns:a16="http://schemas.microsoft.com/office/drawing/2014/main" id="{4FC365EA-E211-4639-BC6D-BD134AA2FB80}"/>
              </a:ext>
            </a:extLst>
          </p:cNvPr>
          <p:cNvSpPr>
            <a:spLocks noGrp="1"/>
          </p:cNvSpPr>
          <p:nvPr>
            <p:ph sz="quarter" idx="10"/>
          </p:nvPr>
        </p:nvSpPr>
        <p:spPr>
          <a:xfrm>
            <a:off x="527051" y="1343804"/>
            <a:ext cx="5348165" cy="4964922"/>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9">
            <a:extLst>
              <a:ext uri="{FF2B5EF4-FFF2-40B4-BE49-F238E27FC236}">
                <a16:creationId xmlns:a16="http://schemas.microsoft.com/office/drawing/2014/main" id="{CD102AD5-AB72-422B-809C-AF3801689FEC}"/>
              </a:ext>
            </a:extLst>
          </p:cNvPr>
          <p:cNvSpPr>
            <a:spLocks noGrp="1"/>
          </p:cNvSpPr>
          <p:nvPr>
            <p:ph sz="quarter" idx="12"/>
          </p:nvPr>
        </p:nvSpPr>
        <p:spPr>
          <a:xfrm>
            <a:off x="6315895" y="1343172"/>
            <a:ext cx="5348165" cy="4966184"/>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4524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break_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a:p>
        </p:txBody>
      </p:sp>
      <p:sp>
        <p:nvSpPr>
          <p:cNvPr id="3" name="Title 9">
            <a:extLst>
              <a:ext uri="{FF2B5EF4-FFF2-40B4-BE49-F238E27FC236}">
                <a16:creationId xmlns:a16="http://schemas.microsoft.com/office/drawing/2014/main" id="{D3092788-E33B-4AD5-AE05-3029C124BE2D}"/>
              </a:ext>
            </a:extLst>
          </p:cNvPr>
          <p:cNvSpPr>
            <a:spLocks noGrp="1"/>
          </p:cNvSpPr>
          <p:nvPr>
            <p:ph type="title" hasCustomPrompt="1"/>
          </p:nvPr>
        </p:nvSpPr>
        <p:spPr>
          <a:xfrm>
            <a:off x="527051" y="2565997"/>
            <a:ext cx="11137410"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7461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break_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a:p>
        </p:txBody>
      </p:sp>
      <p:sp>
        <p:nvSpPr>
          <p:cNvPr id="3" name="Title 9">
            <a:extLst>
              <a:ext uri="{FF2B5EF4-FFF2-40B4-BE49-F238E27FC236}">
                <a16:creationId xmlns:a16="http://schemas.microsoft.com/office/drawing/2014/main" id="{D3092788-E33B-4AD5-AE05-3029C124BE2D}"/>
              </a:ext>
            </a:extLst>
          </p:cNvPr>
          <p:cNvSpPr>
            <a:spLocks noGrp="1"/>
          </p:cNvSpPr>
          <p:nvPr>
            <p:ph type="title" hasCustomPrompt="1"/>
          </p:nvPr>
        </p:nvSpPr>
        <p:spPr>
          <a:xfrm>
            <a:off x="527051" y="2565997"/>
            <a:ext cx="11137410"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244986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break_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a:p>
        </p:txBody>
      </p:sp>
      <p:sp>
        <p:nvSpPr>
          <p:cNvPr id="3" name="Title 9">
            <a:extLst>
              <a:ext uri="{FF2B5EF4-FFF2-40B4-BE49-F238E27FC236}">
                <a16:creationId xmlns:a16="http://schemas.microsoft.com/office/drawing/2014/main" id="{D3092788-E33B-4AD5-AE05-3029C124BE2D}"/>
              </a:ext>
            </a:extLst>
          </p:cNvPr>
          <p:cNvSpPr>
            <a:spLocks noGrp="1"/>
          </p:cNvSpPr>
          <p:nvPr>
            <p:ph type="title" hasCustomPrompt="1"/>
          </p:nvPr>
        </p:nvSpPr>
        <p:spPr>
          <a:xfrm>
            <a:off x="527051" y="2565997"/>
            <a:ext cx="11137410"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264447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break_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a:p>
        </p:txBody>
      </p:sp>
      <p:sp>
        <p:nvSpPr>
          <p:cNvPr id="3" name="Title 9">
            <a:extLst>
              <a:ext uri="{FF2B5EF4-FFF2-40B4-BE49-F238E27FC236}">
                <a16:creationId xmlns:a16="http://schemas.microsoft.com/office/drawing/2014/main" id="{D3092788-E33B-4AD5-AE05-3029C124BE2D}"/>
              </a:ext>
            </a:extLst>
          </p:cNvPr>
          <p:cNvSpPr>
            <a:spLocks noGrp="1"/>
          </p:cNvSpPr>
          <p:nvPr>
            <p:ph type="title" hasCustomPrompt="1"/>
          </p:nvPr>
        </p:nvSpPr>
        <p:spPr>
          <a:xfrm>
            <a:off x="527051" y="2565997"/>
            <a:ext cx="11137410"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123313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8.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11275090" y="6315642"/>
            <a:ext cx="863150" cy="308995"/>
          </a:xfrm>
          <a:prstGeom prst="rect">
            <a:avLst/>
          </a:prstGeom>
          <a:noFill/>
        </p:spPr>
        <p:txBody>
          <a:bodyPr wrap="square" rtlCol="0">
            <a:spAutoFit/>
          </a:bodyPr>
          <a:lstStyle/>
          <a:p>
            <a:pPr algn="l"/>
            <a:r>
              <a:rPr lang="en-US" sz="1408">
                <a:solidFill>
                  <a:schemeClr val="accent1"/>
                </a:solidFill>
                <a:latin typeface="Arial" panose="020B0604020202020204" pitchFamily="34" charset="0"/>
                <a:cs typeface="Arial" panose="020B0604020202020204" pitchFamily="34" charset="0"/>
              </a:rPr>
              <a:t>|</a:t>
            </a:r>
            <a:r>
              <a:rPr lang="en-US" sz="1408">
                <a:solidFill>
                  <a:srgbClr val="005EB8"/>
                </a:solidFill>
                <a:latin typeface="Arial" panose="020B0604020202020204" pitchFamily="34" charset="0"/>
                <a:cs typeface="Arial" panose="020B0604020202020204" pitchFamily="34" charset="0"/>
              </a:rPr>
              <a:t> </a:t>
            </a:r>
            <a:fld id="{34F92BC6-D7C3-584B-87F2-0B845776A5AD}" type="slidenum">
              <a:rPr lang="en-US" sz="1408" smtClean="0">
                <a:solidFill>
                  <a:schemeClr val="accent3">
                    <a:lumMod val="60000"/>
                    <a:lumOff val="40000"/>
                  </a:schemeClr>
                </a:solidFill>
                <a:latin typeface="Arial" panose="020B0604020202020204" pitchFamily="34" charset="0"/>
                <a:cs typeface="Arial" panose="020B0604020202020204" pitchFamily="34" charset="0"/>
              </a:rPr>
              <a:pPr algn="l"/>
              <a:t>‹#›</a:t>
            </a:fld>
            <a:endParaRPr lang="en-US" sz="1408">
              <a:solidFill>
                <a:srgbClr val="005EB8"/>
              </a:solidFill>
              <a:latin typeface="Arial" panose="020B0604020202020204" pitchFamily="34" charset="0"/>
              <a:cs typeface="Arial" panose="020B0604020202020204" pitchFamily="34" charset="0"/>
            </a:endParaRPr>
          </a:p>
        </p:txBody>
      </p:sp>
      <p:pic>
        <p:nvPicPr>
          <p:cNvPr id="7" name="Picture 6" descr="A picture containing clipart&#10;&#10;Description generated with very high confidence">
            <a:extLst>
              <a:ext uri="{FF2B5EF4-FFF2-40B4-BE49-F238E27FC236}">
                <a16:creationId xmlns:a16="http://schemas.microsoft.com/office/drawing/2014/main" id="{A2A43156-4C54-4D45-8C7C-DF6BEC8F9390}"/>
              </a:ext>
            </a:extLst>
          </p:cNvPr>
          <p:cNvPicPr>
            <a:picLocks/>
          </p:cNvPicPr>
          <p:nvPr userDrawn="1"/>
        </p:nvPicPr>
        <p:blipFill>
          <a:blip r:embed="rId15" cstate="screen">
            <a:extLst>
              <a:ext uri="{28A0092B-C50C-407E-A947-70E740481C1C}">
                <a14:useLocalDpi xmlns:a14="http://schemas.microsoft.com/office/drawing/2010/main"/>
              </a:ext>
            </a:extLst>
          </a:blip>
          <a:stretch>
            <a:fillRect/>
          </a:stretch>
        </p:blipFill>
        <p:spPr>
          <a:xfrm>
            <a:off x="10944427" y="260350"/>
            <a:ext cx="723600" cy="291979"/>
          </a:xfrm>
          <a:prstGeom prst="rect">
            <a:avLst/>
          </a:prstGeom>
        </p:spPr>
      </p:pic>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91" r:id="rId1"/>
    <p:sldLayoutId id="2147483759" r:id="rId2"/>
    <p:sldLayoutId id="2147483726" r:id="rId3"/>
    <p:sldLayoutId id="2147483716" r:id="rId4"/>
    <p:sldLayoutId id="2147483727" r:id="rId5"/>
    <p:sldLayoutId id="2147483722" r:id="rId6"/>
    <p:sldLayoutId id="2147483723" r:id="rId7"/>
    <p:sldLayoutId id="2147483724" r:id="rId8"/>
    <p:sldLayoutId id="2147483725" r:id="rId9"/>
    <p:sldLayoutId id="2147483721" r:id="rId10"/>
    <p:sldLayoutId id="2147483728" r:id="rId11"/>
    <p:sldLayoutId id="2147483755" r:id="rId12"/>
    <p:sldLayoutId id="2147483758" r:id="rId13"/>
  </p:sldLayoutIdLst>
  <p:hf hdr="0" dt="0"/>
  <p:txStyles>
    <p:titleStyle>
      <a:lvl1pPr algn="l" defTabSz="1073084" rtl="0" eaLnBrk="1" latinLnBrk="0" hangingPunct="1">
        <a:lnSpc>
          <a:spcPct val="90000"/>
        </a:lnSpc>
        <a:spcBef>
          <a:spcPct val="0"/>
        </a:spcBef>
        <a:buNone/>
        <a:defRPr sz="5164" kern="1200">
          <a:solidFill>
            <a:schemeClr val="tx1"/>
          </a:solidFill>
          <a:latin typeface="+mj-lt"/>
          <a:ea typeface="+mj-ea"/>
          <a:cs typeface="+mj-cs"/>
        </a:defRPr>
      </a:lvl1pPr>
    </p:titleStyle>
    <p:bodyStyle>
      <a:lvl1pPr marL="268271" indent="-268271" algn="l" defTabSz="1073084" rtl="0" eaLnBrk="1" latinLnBrk="0" hangingPunct="1">
        <a:lnSpc>
          <a:spcPct val="90000"/>
        </a:lnSpc>
        <a:spcBef>
          <a:spcPts val="1173"/>
        </a:spcBef>
        <a:buFont typeface="Arial" panose="020B0604020202020204" pitchFamily="34" charset="0"/>
        <a:buChar char="•"/>
        <a:defRPr sz="3286" kern="1200">
          <a:solidFill>
            <a:schemeClr val="tx1"/>
          </a:solidFill>
          <a:latin typeface="+mn-lt"/>
          <a:ea typeface="+mn-ea"/>
          <a:cs typeface="+mn-cs"/>
        </a:defRPr>
      </a:lvl1pPr>
      <a:lvl2pPr marL="804813" indent="-268271" algn="l" defTabSz="1073084" rtl="0" eaLnBrk="1" latinLnBrk="0" hangingPunct="1">
        <a:lnSpc>
          <a:spcPct val="90000"/>
        </a:lnSpc>
        <a:spcBef>
          <a:spcPts val="587"/>
        </a:spcBef>
        <a:buFont typeface="Arial" panose="020B0604020202020204" pitchFamily="34" charset="0"/>
        <a:buChar char="•"/>
        <a:defRPr sz="2817" kern="1200">
          <a:solidFill>
            <a:schemeClr val="tx1"/>
          </a:solidFill>
          <a:latin typeface="+mn-lt"/>
          <a:ea typeface="+mn-ea"/>
          <a:cs typeface="+mn-cs"/>
        </a:defRPr>
      </a:lvl2pPr>
      <a:lvl3pPr marL="1341355" indent="-268271" algn="l" defTabSz="1073084" rtl="0" eaLnBrk="1" latinLnBrk="0" hangingPunct="1">
        <a:lnSpc>
          <a:spcPct val="90000"/>
        </a:lnSpc>
        <a:spcBef>
          <a:spcPts val="587"/>
        </a:spcBef>
        <a:buFont typeface="Arial" panose="020B0604020202020204" pitchFamily="34" charset="0"/>
        <a:buChar char="•"/>
        <a:defRPr sz="2348" kern="1200">
          <a:solidFill>
            <a:schemeClr val="tx1"/>
          </a:solidFill>
          <a:latin typeface="+mn-lt"/>
          <a:ea typeface="+mn-ea"/>
          <a:cs typeface="+mn-cs"/>
        </a:defRPr>
      </a:lvl3pPr>
      <a:lvl4pPr marL="1877897"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4pPr>
      <a:lvl5pPr marL="2414438"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5pPr>
      <a:lvl6pPr marL="2950981"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6pPr>
      <a:lvl7pPr marL="3487523"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7pPr>
      <a:lvl8pPr marL="4024065"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8pPr>
      <a:lvl9pPr marL="4560606"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9pPr>
    </p:bodyStyle>
    <p:otherStyle>
      <a:defPPr>
        <a:defRPr lang="en-US"/>
      </a:defPPr>
      <a:lvl1pPr marL="0" algn="l" defTabSz="1073084" rtl="0" eaLnBrk="1" latinLnBrk="0" hangingPunct="1">
        <a:defRPr sz="2112" kern="1200">
          <a:solidFill>
            <a:schemeClr val="tx1"/>
          </a:solidFill>
          <a:latin typeface="+mn-lt"/>
          <a:ea typeface="+mn-ea"/>
          <a:cs typeface="+mn-cs"/>
        </a:defRPr>
      </a:lvl1pPr>
      <a:lvl2pPr marL="536542" algn="l" defTabSz="1073084" rtl="0" eaLnBrk="1" latinLnBrk="0" hangingPunct="1">
        <a:defRPr sz="2112" kern="1200">
          <a:solidFill>
            <a:schemeClr val="tx1"/>
          </a:solidFill>
          <a:latin typeface="+mn-lt"/>
          <a:ea typeface="+mn-ea"/>
          <a:cs typeface="+mn-cs"/>
        </a:defRPr>
      </a:lvl2pPr>
      <a:lvl3pPr marL="1073084" algn="l" defTabSz="1073084" rtl="0" eaLnBrk="1" latinLnBrk="0" hangingPunct="1">
        <a:defRPr sz="2112" kern="1200">
          <a:solidFill>
            <a:schemeClr val="tx1"/>
          </a:solidFill>
          <a:latin typeface="+mn-lt"/>
          <a:ea typeface="+mn-ea"/>
          <a:cs typeface="+mn-cs"/>
        </a:defRPr>
      </a:lvl3pPr>
      <a:lvl4pPr marL="1609626" algn="l" defTabSz="1073084" rtl="0" eaLnBrk="1" latinLnBrk="0" hangingPunct="1">
        <a:defRPr sz="2112" kern="1200">
          <a:solidFill>
            <a:schemeClr val="tx1"/>
          </a:solidFill>
          <a:latin typeface="+mn-lt"/>
          <a:ea typeface="+mn-ea"/>
          <a:cs typeface="+mn-cs"/>
        </a:defRPr>
      </a:lvl4pPr>
      <a:lvl5pPr marL="2146168" algn="l" defTabSz="1073084" rtl="0" eaLnBrk="1" latinLnBrk="0" hangingPunct="1">
        <a:defRPr sz="2112" kern="1200">
          <a:solidFill>
            <a:schemeClr val="tx1"/>
          </a:solidFill>
          <a:latin typeface="+mn-lt"/>
          <a:ea typeface="+mn-ea"/>
          <a:cs typeface="+mn-cs"/>
        </a:defRPr>
      </a:lvl5pPr>
      <a:lvl6pPr marL="2682710" algn="l" defTabSz="1073084" rtl="0" eaLnBrk="1" latinLnBrk="0" hangingPunct="1">
        <a:defRPr sz="2112" kern="1200">
          <a:solidFill>
            <a:schemeClr val="tx1"/>
          </a:solidFill>
          <a:latin typeface="+mn-lt"/>
          <a:ea typeface="+mn-ea"/>
          <a:cs typeface="+mn-cs"/>
        </a:defRPr>
      </a:lvl6pPr>
      <a:lvl7pPr marL="3219252" algn="l" defTabSz="1073084" rtl="0" eaLnBrk="1" latinLnBrk="0" hangingPunct="1">
        <a:defRPr sz="2112" kern="1200">
          <a:solidFill>
            <a:schemeClr val="tx1"/>
          </a:solidFill>
          <a:latin typeface="+mn-lt"/>
          <a:ea typeface="+mn-ea"/>
          <a:cs typeface="+mn-cs"/>
        </a:defRPr>
      </a:lvl7pPr>
      <a:lvl8pPr marL="3755794" algn="l" defTabSz="1073084" rtl="0" eaLnBrk="1" latinLnBrk="0" hangingPunct="1">
        <a:defRPr sz="2112" kern="1200">
          <a:solidFill>
            <a:schemeClr val="tx1"/>
          </a:solidFill>
          <a:latin typeface="+mn-lt"/>
          <a:ea typeface="+mn-ea"/>
          <a:cs typeface="+mn-cs"/>
        </a:defRPr>
      </a:lvl8pPr>
      <a:lvl9pPr marL="4292336" algn="l" defTabSz="1073084" rtl="0" eaLnBrk="1" latinLnBrk="0" hangingPunct="1">
        <a:defRPr sz="211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90" userDrawn="1">
          <p15:clr>
            <a:srgbClr val="F26B43"/>
          </p15:clr>
        </p15:guide>
        <p15:guide id="3" orient="horz" pos="346" userDrawn="1">
          <p15:clr>
            <a:srgbClr val="F26B43"/>
          </p15:clr>
        </p15:guide>
        <p15:guide id="4" orient="horz" pos="3974" userDrawn="1">
          <p15:clr>
            <a:srgbClr val="F26B43"/>
          </p15:clr>
        </p15:guide>
        <p15:guide id="5" pos="7348" userDrawn="1">
          <p15:clr>
            <a:srgbClr val="F26B43"/>
          </p15:clr>
        </p15:guide>
        <p15:guide id="6" pos="7190" userDrawn="1">
          <p15:clr>
            <a:srgbClr val="F26B43"/>
          </p15:clr>
        </p15:guide>
        <p15:guide id="7" pos="332" userDrawn="1">
          <p15:clr>
            <a:srgbClr val="F26B43"/>
          </p15:clr>
        </p15:guide>
        <p15:guide id="8" pos="3701" userDrawn="1">
          <p15:clr>
            <a:srgbClr val="F26B43"/>
          </p15:clr>
        </p15:guide>
        <p15:guide id="9" pos="3979" userDrawn="1">
          <p15:clr>
            <a:srgbClr val="F26B43"/>
          </p15:clr>
        </p15:guide>
        <p15:guide id="10" orient="horz" pos="164" userDrawn="1">
          <p15:clr>
            <a:srgbClr val="F26B43"/>
          </p15:clr>
        </p15:guide>
        <p15:guide id="11" orient="horz" pos="4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6" descr="A4 report header">
            <a:extLst>
              <a:ext uri="{FF2B5EF4-FFF2-40B4-BE49-F238E27FC236}">
                <a16:creationId xmlns:a16="http://schemas.microsoft.com/office/drawing/2014/main" id="{1626EEC7-92E5-4E58-BA80-22B0ED268D02}"/>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287161" y="5885263"/>
            <a:ext cx="11770774" cy="552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2">
            <a:extLst>
              <a:ext uri="{FF2B5EF4-FFF2-40B4-BE49-F238E27FC236}">
                <a16:creationId xmlns:a16="http://schemas.microsoft.com/office/drawing/2014/main" id="{D5362E51-1C34-4BD7-AB3E-1F3DFB502E3A}"/>
              </a:ext>
            </a:extLst>
          </p:cNvPr>
          <p:cNvSpPr txBox="1">
            <a:spLocks noChangeArrowheads="1"/>
          </p:cNvSpPr>
          <p:nvPr userDrawn="1"/>
        </p:nvSpPr>
        <p:spPr bwMode="auto">
          <a:xfrm>
            <a:off x="6979247" y="608992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endParaRPr lang="en-GB" dirty="0"/>
          </a:p>
        </p:txBody>
      </p:sp>
      <p:sp>
        <p:nvSpPr>
          <p:cNvPr id="10" name="Rectangle 4">
            <a:extLst>
              <a:ext uri="{FF2B5EF4-FFF2-40B4-BE49-F238E27FC236}">
                <a16:creationId xmlns:a16="http://schemas.microsoft.com/office/drawing/2014/main" id="{71C8150D-BA87-4D76-B920-14A763C9A112}"/>
              </a:ext>
            </a:extLst>
          </p:cNvPr>
          <p:cNvSpPr>
            <a:spLocks noChangeArrowheads="1"/>
          </p:cNvSpPr>
          <p:nvPr userDrawn="1"/>
        </p:nvSpPr>
        <p:spPr bwMode="auto">
          <a:xfrm flipH="1">
            <a:off x="-55973" y="5607081"/>
            <a:ext cx="101143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dirty="0"/>
          </a:p>
        </p:txBody>
      </p:sp>
      <p:sp>
        <p:nvSpPr>
          <p:cNvPr id="12" name="TextBox 11">
            <a:extLst>
              <a:ext uri="{FF2B5EF4-FFF2-40B4-BE49-F238E27FC236}">
                <a16:creationId xmlns:a16="http://schemas.microsoft.com/office/drawing/2014/main" id="{4560A40E-C1CD-4CCA-A601-F2F168A4DAF7}"/>
              </a:ext>
            </a:extLst>
          </p:cNvPr>
          <p:cNvSpPr txBox="1"/>
          <p:nvPr userDrawn="1"/>
        </p:nvSpPr>
        <p:spPr>
          <a:xfrm>
            <a:off x="10728571" y="6482571"/>
            <a:ext cx="1110277" cy="276999"/>
          </a:xfrm>
          <a:prstGeom prst="rect">
            <a:avLst/>
          </a:prstGeom>
          <a:noFill/>
        </p:spPr>
        <p:txBody>
          <a:bodyPr wrap="square" rtlCol="0">
            <a:spAutoFit/>
          </a:bodyPr>
          <a:lstStyle/>
          <a:p>
            <a:pPr algn="l"/>
            <a:r>
              <a:rPr lang="en-GB" sz="1200" dirty="0">
                <a:latin typeface="Arial" panose="020B0604020202020204" pitchFamily="34" charset="0"/>
                <a:cs typeface="Arial" panose="020B0604020202020204" pitchFamily="34" charset="0"/>
              </a:rPr>
              <a:t>© NHS Elect</a:t>
            </a:r>
          </a:p>
        </p:txBody>
      </p:sp>
      <p:pic>
        <p:nvPicPr>
          <p:cNvPr id="3" name="Picture 2" descr="Graphical user interface, application&#10;&#10;Description automatically generated">
            <a:extLst>
              <a:ext uri="{FF2B5EF4-FFF2-40B4-BE49-F238E27FC236}">
                <a16:creationId xmlns:a16="http://schemas.microsoft.com/office/drawing/2014/main" id="{48F2A926-D7CD-BCC8-C529-D6430BACE1C7}"/>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8806411" y="0"/>
            <a:ext cx="3385590" cy="1519707"/>
          </a:xfrm>
          <a:prstGeom prst="rect">
            <a:avLst/>
          </a:prstGeom>
        </p:spPr>
      </p:pic>
      <p:sp>
        <p:nvSpPr>
          <p:cNvPr id="19" name="TextBox 18">
            <a:extLst>
              <a:ext uri="{FF2B5EF4-FFF2-40B4-BE49-F238E27FC236}">
                <a16:creationId xmlns:a16="http://schemas.microsoft.com/office/drawing/2014/main" id="{4A46A488-0265-1F9B-4E85-F83EAE59F96F}"/>
              </a:ext>
            </a:extLst>
          </p:cNvPr>
          <p:cNvSpPr txBox="1"/>
          <p:nvPr userDrawn="1"/>
        </p:nvSpPr>
        <p:spPr>
          <a:xfrm>
            <a:off x="11720634" y="6427494"/>
            <a:ext cx="863150" cy="343280"/>
          </a:xfrm>
          <a:prstGeom prst="rect">
            <a:avLst/>
          </a:prstGeom>
          <a:noFill/>
        </p:spPr>
        <p:txBody>
          <a:bodyPr wrap="square" tIns="50400" rtlCol="0" anchor="t">
            <a:spAutoFit/>
          </a:bodyPr>
          <a:lstStyle/>
          <a:p>
            <a:pPr algn="l"/>
            <a:r>
              <a:rPr lang="en-US" sz="1400" dirty="0">
                <a:solidFill>
                  <a:schemeClr val="accent1"/>
                </a:solidFill>
                <a:latin typeface="Arial" panose="020B0604020202020204" pitchFamily="34" charset="0"/>
                <a:cs typeface="Arial" panose="020B0604020202020204" pitchFamily="34" charset="0"/>
              </a:rPr>
              <a:t>|</a:t>
            </a:r>
            <a:r>
              <a:rPr lang="en-US" sz="1600" dirty="0">
                <a:solidFill>
                  <a:srgbClr val="005EB8"/>
                </a:solidFill>
                <a:latin typeface="Arial" panose="020B0604020202020204" pitchFamily="34" charset="0"/>
                <a:cs typeface="Arial" panose="020B0604020202020204" pitchFamily="34" charset="0"/>
              </a:rPr>
              <a:t> </a:t>
            </a:r>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endParaRPr lang="en-US" sz="1200" dirty="0">
              <a:solidFill>
                <a:srgbClr val="005EB8"/>
              </a:solidFill>
              <a:latin typeface="Arial" panose="020B0604020202020204" pitchFamily="34" charset="0"/>
              <a:cs typeface="Arial" panose="020B0604020202020204"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AC46486C-63CE-DD3E-D263-5F4805BF1B60}"/>
              </a:ext>
            </a:extLst>
          </p:cNvPr>
          <p:cNvPicPr>
            <a:picLocks noChangeAspect="1"/>
          </p:cNvPicPr>
          <p:nvPr userDrawn="1"/>
        </p:nvPicPr>
        <p:blipFill rotWithShape="1">
          <a:blip r:embed="rId14" cstate="screen">
            <a:extLst>
              <a:ext uri="{28A0092B-C50C-407E-A947-70E740481C1C}">
                <a14:useLocalDpi xmlns:a14="http://schemas.microsoft.com/office/drawing/2010/main"/>
              </a:ext>
            </a:extLst>
          </a:blip>
          <a:srcRect/>
          <a:stretch/>
        </p:blipFill>
        <p:spPr>
          <a:xfrm>
            <a:off x="8021258" y="23150"/>
            <a:ext cx="4170742" cy="1903318"/>
          </a:xfrm>
          <a:prstGeom prst="rect">
            <a:avLst/>
          </a:prstGeom>
        </p:spPr>
      </p:pic>
    </p:spTree>
    <p:extLst>
      <p:ext uri="{BB962C8B-B14F-4D97-AF65-F5344CB8AC3E}">
        <p14:creationId xmlns:p14="http://schemas.microsoft.com/office/powerpoint/2010/main" val="172946998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07" r:id="rId10"/>
  </p:sldLayoutIdLst>
  <p:hf hdr="0" ftr="0" dt="0"/>
  <p:txStyles>
    <p:titleStyle>
      <a:lvl1pPr algn="l" defTabSz="914400" rtl="0" eaLnBrk="1" latinLnBrk="0" hangingPunct="1">
        <a:lnSpc>
          <a:spcPct val="90000"/>
        </a:lnSpc>
        <a:spcBef>
          <a:spcPct val="0"/>
        </a:spcBef>
        <a:buNone/>
        <a:defRPr sz="4400" b="0" kern="1200">
          <a:solidFill>
            <a:srgbClr val="005EB8"/>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19">
          <p15:clr>
            <a:srgbClr val="F26B43"/>
          </p15:clr>
        </p15:guide>
        <p15:guide id="2" pos="7491">
          <p15:clr>
            <a:srgbClr val="F26B43"/>
          </p15:clr>
        </p15:guide>
        <p15:guide id="3" orient="horz" pos="663">
          <p15:clr>
            <a:srgbClr val="F26B43"/>
          </p15:clr>
        </p15:guide>
        <p15:guide id="4" orient="horz" pos="3793">
          <p15:clr>
            <a:srgbClr val="F26B43"/>
          </p15:clr>
        </p15:guide>
        <p15:guide id="5" pos="189">
          <p15:clr>
            <a:srgbClr val="F26B43"/>
          </p15:clr>
        </p15:guide>
        <p15:guide id="6" pos="3840">
          <p15:clr>
            <a:srgbClr val="F26B43"/>
          </p15:clr>
        </p15:guide>
        <p15:guide id="7" pos="6902">
          <p15:clr>
            <a:srgbClr val="F26B43"/>
          </p15:clr>
        </p15:guide>
        <p15:guide id="8" orient="horz" pos="84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hyperlink" Target="https://www.cc3n.org.uk/uploads/9/8/4/2/98425184/01_new_step_1_final__1_.pdf" TargetMode="Externa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hyperlink" Target="https://www.cc3n.org.uk/uploads/9/8/4/2/98425184/02_new_step_2_final.pdf" TargetMode="External"/><Relationship Id="rId5" Type="http://schemas.openxmlformats.org/officeDocument/2006/relationships/hyperlink" Target="https://www.cc3n.org.uk/uploads/9/8/4/2/98425184/03_new_step_3_final.pdf" TargetMode="Externa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24.jpe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5.xml"/><Relationship Id="rId16" Type="http://schemas.openxmlformats.org/officeDocument/2006/relationships/image" Target="../media/image17.svg"/><Relationship Id="rId1" Type="http://schemas.openxmlformats.org/officeDocument/2006/relationships/slideLayout" Target="../slideLayouts/slideLayout18.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16.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7.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246451-05F9-8D41-C6F0-5FC80BEE45F5}"/>
              </a:ext>
            </a:extLst>
          </p:cNvPr>
          <p:cNvSpPr>
            <a:spLocks noGrp="1"/>
          </p:cNvSpPr>
          <p:nvPr>
            <p:ph type="body" sz="quarter" idx="10"/>
          </p:nvPr>
        </p:nvSpPr>
        <p:spPr/>
        <p:txBody>
          <a:bodyPr lIns="91440" tIns="45720" rIns="91440" bIns="45720" anchor="b"/>
          <a:lstStyle/>
          <a:p>
            <a:r>
              <a:rPr lang="en-GB" sz="3750" b="0" dirty="0">
                <a:solidFill>
                  <a:schemeClr val="accent1"/>
                </a:solidFill>
                <a:latin typeface="Arial"/>
                <a:cs typeface="Arial"/>
              </a:rPr>
              <a:t>Digitised Steps proficiencies</a:t>
            </a:r>
          </a:p>
          <a:p>
            <a:r>
              <a:rPr lang="en-GB" sz="4000" dirty="0"/>
              <a:t>Introductory presentation</a:t>
            </a:r>
          </a:p>
        </p:txBody>
      </p:sp>
      <p:sp>
        <p:nvSpPr>
          <p:cNvPr id="6" name="Subtitle 1">
            <a:extLst>
              <a:ext uri="{FF2B5EF4-FFF2-40B4-BE49-F238E27FC236}">
                <a16:creationId xmlns:a16="http://schemas.microsoft.com/office/drawing/2014/main" id="{F7863267-9F94-D201-FF69-2B5B2993055B}"/>
              </a:ext>
            </a:extLst>
          </p:cNvPr>
          <p:cNvSpPr>
            <a:spLocks noGrp="1"/>
          </p:cNvSpPr>
          <p:nvPr>
            <p:ph type="subTitle" idx="1"/>
          </p:nvPr>
        </p:nvSpPr>
        <p:spPr>
          <a:xfrm>
            <a:off x="300037" y="4227042"/>
            <a:ext cx="11591925" cy="473244"/>
          </a:xfrm>
        </p:spPr>
        <p:txBody>
          <a:bodyPr lIns="91440" tIns="45720" rIns="91440" bIns="45720" anchor="ctr"/>
          <a:lstStyle/>
          <a:p>
            <a:r>
              <a:rPr lang="en-GB" sz="2150" dirty="0">
                <a:latin typeface="Arial"/>
                <a:cs typeface="Arial"/>
              </a:rPr>
              <a:t>October 2023</a:t>
            </a:r>
            <a:endParaRPr lang="en-GB" dirty="0"/>
          </a:p>
        </p:txBody>
      </p:sp>
    </p:spTree>
    <p:extLst>
      <p:ext uri="{BB962C8B-B14F-4D97-AF65-F5344CB8AC3E}">
        <p14:creationId xmlns:p14="http://schemas.microsoft.com/office/powerpoint/2010/main" val="73399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DF48-9821-2DA2-DD97-AEF5873FE2FD}"/>
              </a:ext>
            </a:extLst>
          </p:cNvPr>
          <p:cNvSpPr>
            <a:spLocks noGrp="1"/>
          </p:cNvSpPr>
          <p:nvPr>
            <p:ph type="title"/>
          </p:nvPr>
        </p:nvSpPr>
        <p:spPr/>
        <p:txBody>
          <a:bodyPr/>
          <a:lstStyle/>
          <a:p>
            <a:r>
              <a:rPr lang="en-GB" dirty="0"/>
              <a:t>Purpose of this document</a:t>
            </a:r>
          </a:p>
        </p:txBody>
      </p:sp>
      <p:sp>
        <p:nvSpPr>
          <p:cNvPr id="3" name="Content Placeholder 2">
            <a:extLst>
              <a:ext uri="{FF2B5EF4-FFF2-40B4-BE49-F238E27FC236}">
                <a16:creationId xmlns:a16="http://schemas.microsoft.com/office/drawing/2014/main" id="{2B73D3B5-E49D-9F59-B447-3745D03B9D71}"/>
              </a:ext>
            </a:extLst>
          </p:cNvPr>
          <p:cNvSpPr>
            <a:spLocks noGrp="1"/>
          </p:cNvSpPr>
          <p:nvPr>
            <p:ph sz="quarter" idx="10"/>
          </p:nvPr>
        </p:nvSpPr>
        <p:spPr/>
        <p:txBody>
          <a:bodyPr lIns="91440" tIns="45720" rIns="91440" bIns="45720" anchor="t"/>
          <a:lstStyle/>
          <a:p>
            <a:pPr>
              <a:spcAft>
                <a:spcPts val="1200"/>
              </a:spcAft>
            </a:pPr>
            <a:r>
              <a:rPr lang="en-GB" sz="1800" dirty="0">
                <a:latin typeface="Arial"/>
                <a:cs typeface="Arial"/>
              </a:rPr>
              <a:t>This document has been created to provide an initial introduction and overview of our programme to digitise the Steps proficiencies</a:t>
            </a:r>
          </a:p>
          <a:p>
            <a:pPr>
              <a:spcAft>
                <a:spcPts val="1200"/>
              </a:spcAft>
            </a:pPr>
            <a:r>
              <a:rPr lang="en-GB" sz="1800" dirty="0"/>
              <a:t>It can be read, presented or shared to raised awareness and improve knowledge</a:t>
            </a:r>
          </a:p>
          <a:p>
            <a:pPr>
              <a:spcAft>
                <a:spcPts val="1200"/>
              </a:spcAft>
            </a:pPr>
            <a:r>
              <a:rPr lang="en-GB" sz="1800" dirty="0">
                <a:latin typeface="Arial"/>
                <a:cs typeface="Arial"/>
              </a:rPr>
              <a:t>Within the PowerPoint notes we have included some further information to describe what each slide is showing </a:t>
            </a:r>
            <a:endParaRPr lang="en-GB" sz="1800" dirty="0"/>
          </a:p>
          <a:p>
            <a:pPr marL="804545" lvl="1" indent="-267970">
              <a:spcAft>
                <a:spcPts val="1200"/>
              </a:spcAft>
            </a:pPr>
            <a:r>
              <a:rPr lang="en-GB" sz="1800" dirty="0">
                <a:latin typeface="Arial"/>
                <a:cs typeface="Arial"/>
              </a:rPr>
              <a:t>If you can’t see these notes (grey box below the slide) click ‘View’ in the top ribbon, and ‘Notes’ (listed under ‘Show’)</a:t>
            </a:r>
          </a:p>
        </p:txBody>
      </p:sp>
    </p:spTree>
    <p:extLst>
      <p:ext uri="{BB962C8B-B14F-4D97-AF65-F5344CB8AC3E}">
        <p14:creationId xmlns:p14="http://schemas.microsoft.com/office/powerpoint/2010/main" val="109585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DA2E-4C6C-B435-B27D-A362F72EBB23}"/>
              </a:ext>
            </a:extLst>
          </p:cNvPr>
          <p:cNvSpPr>
            <a:spLocks noGrp="1"/>
          </p:cNvSpPr>
          <p:nvPr>
            <p:ph type="title"/>
          </p:nvPr>
        </p:nvSpPr>
        <p:spPr/>
        <p:txBody>
          <a:bodyPr lIns="91440" tIns="45720" rIns="91440" bIns="45720" anchor="t"/>
          <a:lstStyle/>
          <a:p>
            <a:r>
              <a:rPr lang="en-GB" sz="3750" dirty="0">
                <a:latin typeface="Arial"/>
                <a:cs typeface="Arial"/>
              </a:rPr>
              <a:t>Who are we? </a:t>
            </a:r>
          </a:p>
        </p:txBody>
      </p:sp>
      <p:grpSp>
        <p:nvGrpSpPr>
          <p:cNvPr id="4" name="Group 3">
            <a:extLst>
              <a:ext uri="{FF2B5EF4-FFF2-40B4-BE49-F238E27FC236}">
                <a16:creationId xmlns:a16="http://schemas.microsoft.com/office/drawing/2014/main" id="{C2260191-7505-5D48-7B8E-429A566536BD}"/>
              </a:ext>
            </a:extLst>
          </p:cNvPr>
          <p:cNvGrpSpPr/>
          <p:nvPr/>
        </p:nvGrpSpPr>
        <p:grpSpPr>
          <a:xfrm>
            <a:off x="732559" y="1477323"/>
            <a:ext cx="10974336" cy="4631998"/>
            <a:chOff x="732559" y="1477323"/>
            <a:chExt cx="10974336" cy="4631998"/>
          </a:xfrm>
        </p:grpSpPr>
        <p:sp>
          <p:nvSpPr>
            <p:cNvPr id="21" name="Rectangle: Rounded Corners 20">
              <a:extLst>
                <a:ext uri="{FF2B5EF4-FFF2-40B4-BE49-F238E27FC236}">
                  <a16:creationId xmlns:a16="http://schemas.microsoft.com/office/drawing/2014/main" id="{CA7F4C20-ED75-D574-56BB-AF2A10C7F909}"/>
                </a:ext>
              </a:extLst>
            </p:cNvPr>
            <p:cNvSpPr/>
            <p:nvPr/>
          </p:nvSpPr>
          <p:spPr>
            <a:xfrm>
              <a:off x="2413724" y="4972262"/>
              <a:ext cx="1049760" cy="1049760"/>
            </a:xfrm>
            <a:prstGeom prst="roundRect">
              <a:avLst/>
            </a:prstGeom>
            <a:solidFill>
              <a:srgbClr val="AE2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3089C477-281C-C9B1-7D99-F53AEC71D9A8}"/>
                </a:ext>
              </a:extLst>
            </p:cNvPr>
            <p:cNvSpPr/>
            <p:nvPr/>
          </p:nvSpPr>
          <p:spPr>
            <a:xfrm>
              <a:off x="2389091" y="3245387"/>
              <a:ext cx="1049760" cy="106707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0C114379-D23B-7358-CBA7-0B4B2BA83DEC}"/>
                </a:ext>
              </a:extLst>
            </p:cNvPr>
            <p:cNvPicPr>
              <a:picLocks noChangeAspect="1"/>
            </p:cNvPicPr>
            <p:nvPr/>
          </p:nvPicPr>
          <p:blipFill>
            <a:blip r:embed="rId3"/>
            <a:stretch>
              <a:fillRect/>
            </a:stretch>
          </p:blipFill>
          <p:spPr>
            <a:xfrm>
              <a:off x="1056965" y="5055543"/>
              <a:ext cx="1208493" cy="888245"/>
            </a:xfrm>
            <a:prstGeom prst="rect">
              <a:avLst/>
            </a:prstGeom>
          </p:spPr>
        </p:pic>
        <p:pic>
          <p:nvPicPr>
            <p:cNvPr id="3" name="Picture 4" descr="A picture containing company name&#10;&#10;Description automatically generated">
              <a:extLst>
                <a:ext uri="{FF2B5EF4-FFF2-40B4-BE49-F238E27FC236}">
                  <a16:creationId xmlns:a16="http://schemas.microsoft.com/office/drawing/2014/main" id="{48E3FB7D-D1BB-2C20-271C-EA6047E2555B}"/>
                </a:ext>
              </a:extLst>
            </p:cNvPr>
            <p:cNvPicPr>
              <a:picLocks noChangeAspect="1"/>
            </p:cNvPicPr>
            <p:nvPr/>
          </p:nvPicPr>
          <p:blipFill>
            <a:blip r:embed="rId4"/>
            <a:stretch>
              <a:fillRect/>
            </a:stretch>
          </p:blipFill>
          <p:spPr>
            <a:xfrm>
              <a:off x="991861" y="1630662"/>
              <a:ext cx="1275063" cy="909875"/>
            </a:xfrm>
            <a:prstGeom prst="rect">
              <a:avLst/>
            </a:prstGeom>
          </p:spPr>
        </p:pic>
        <p:sp>
          <p:nvSpPr>
            <p:cNvPr id="5" name="Rectangle: Rounded Corners 4">
              <a:extLst>
                <a:ext uri="{FF2B5EF4-FFF2-40B4-BE49-F238E27FC236}">
                  <a16:creationId xmlns:a16="http://schemas.microsoft.com/office/drawing/2014/main" id="{FA7A9F83-0AE6-06A3-1DD4-8A1EFB931D01}"/>
                </a:ext>
              </a:extLst>
            </p:cNvPr>
            <p:cNvSpPr/>
            <p:nvPr/>
          </p:nvSpPr>
          <p:spPr>
            <a:xfrm>
              <a:off x="3511625" y="1477323"/>
              <a:ext cx="8176686" cy="1222134"/>
            </a:xfrm>
            <a:prstGeom prst="round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dirty="0">
                  <a:solidFill>
                    <a:schemeClr val="accent4"/>
                  </a:solidFill>
                  <a:latin typeface="Arial"/>
                </a:rPr>
                <a:t>Content owner</a:t>
              </a:r>
              <a:endParaRPr lang="en-GB" sz="2400" b="1" dirty="0">
                <a:solidFill>
                  <a:schemeClr val="accent4"/>
                </a:solidFill>
                <a:latin typeface="Calibri" panose="020F0502020204030204"/>
                <a:cs typeface="Calibri"/>
              </a:endParaRPr>
            </a:p>
            <a:p>
              <a:pPr marL="285750" indent="-285750">
                <a:buClr>
                  <a:schemeClr val="accent4"/>
                </a:buClr>
                <a:buFont typeface="Arial"/>
                <a:buChar char="•"/>
              </a:pPr>
              <a:r>
                <a:rPr lang="en-GB" dirty="0">
                  <a:solidFill>
                    <a:schemeClr val="tx1"/>
                  </a:solidFill>
                  <a:latin typeface="Arial"/>
                  <a:ea typeface="Arial"/>
                  <a:cs typeface="Arial"/>
                </a:rPr>
                <a:t>Critical Care Networks National Nurse Leads ​(CC3N) - Steps proficiencies</a:t>
              </a:r>
            </a:p>
          </p:txBody>
        </p:sp>
        <p:sp>
          <p:nvSpPr>
            <p:cNvPr id="7" name="Rectangle: Rounded Corners 6">
              <a:extLst>
                <a:ext uri="{FF2B5EF4-FFF2-40B4-BE49-F238E27FC236}">
                  <a16:creationId xmlns:a16="http://schemas.microsoft.com/office/drawing/2014/main" id="{84CEC8CD-0338-AF98-5872-8DB4AF488F66}"/>
                </a:ext>
              </a:extLst>
            </p:cNvPr>
            <p:cNvSpPr/>
            <p:nvPr/>
          </p:nvSpPr>
          <p:spPr>
            <a:xfrm>
              <a:off x="3510356" y="4888353"/>
              <a:ext cx="8169296" cy="1220968"/>
            </a:xfrm>
            <a:prstGeom prst="roundRect">
              <a:avLst/>
            </a:prstGeom>
            <a:solidFill>
              <a:srgbClr val="AE237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dirty="0">
                  <a:solidFill>
                    <a:srgbClr val="AE2373"/>
                  </a:solidFill>
                  <a:latin typeface="Arial"/>
                </a:rPr>
                <a:t>Implementation support</a:t>
              </a:r>
              <a:endParaRPr lang="en-GB" sz="2400" b="1" dirty="0">
                <a:solidFill>
                  <a:srgbClr val="AE2373"/>
                </a:solidFill>
                <a:latin typeface="Arial"/>
                <a:cs typeface="Calibri" panose="020F0502020204030204"/>
              </a:endParaRPr>
            </a:p>
            <a:p>
              <a:pPr marL="285750" indent="-285750">
                <a:buClr>
                  <a:srgbClr val="C00000"/>
                </a:buClr>
                <a:buFont typeface="Arial"/>
                <a:buChar char="•"/>
              </a:pPr>
              <a:r>
                <a:rPr lang="en-GB" dirty="0">
                  <a:solidFill>
                    <a:schemeClr val="tx1"/>
                  </a:solidFill>
                  <a:latin typeface="Arial"/>
                  <a:ea typeface="+mn-lt"/>
                  <a:cs typeface="Arial"/>
                </a:rPr>
                <a:t>NHS Elect</a:t>
              </a:r>
              <a:endParaRPr lang="en-GB" dirty="0">
                <a:solidFill>
                  <a:schemeClr val="tx1"/>
                </a:solidFill>
                <a:latin typeface="Calibri" panose="020F0502020204030204"/>
                <a:ea typeface="+mn-lt"/>
                <a:cs typeface="Calibri" panose="020F0502020204030204"/>
              </a:endParaRPr>
            </a:p>
          </p:txBody>
        </p:sp>
        <p:sp>
          <p:nvSpPr>
            <p:cNvPr id="8" name="Rectangle: Rounded Corners 7">
              <a:extLst>
                <a:ext uri="{FF2B5EF4-FFF2-40B4-BE49-F238E27FC236}">
                  <a16:creationId xmlns:a16="http://schemas.microsoft.com/office/drawing/2014/main" id="{C28FFE53-1630-8FED-3EC2-B2611A913B34}"/>
                </a:ext>
              </a:extLst>
            </p:cNvPr>
            <p:cNvSpPr/>
            <p:nvPr/>
          </p:nvSpPr>
          <p:spPr>
            <a:xfrm>
              <a:off x="3528941" y="3194457"/>
              <a:ext cx="8177954" cy="1225033"/>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dirty="0">
                  <a:solidFill>
                    <a:schemeClr val="bg2"/>
                  </a:solidFill>
                  <a:latin typeface="Arial"/>
                </a:rPr>
                <a:t>Platform owner</a:t>
              </a:r>
            </a:p>
            <a:p>
              <a:pPr marL="285750" indent="-285750">
                <a:buClr>
                  <a:schemeClr val="accent1"/>
                </a:buClr>
                <a:buFont typeface="Arial"/>
                <a:buChar char="•"/>
              </a:pPr>
              <a:r>
                <a:rPr lang="en-GB" dirty="0">
                  <a:solidFill>
                    <a:schemeClr val="tx1"/>
                  </a:solidFill>
                  <a:latin typeface="Arial"/>
                  <a:ea typeface="+mn-lt"/>
                  <a:cs typeface="Arial"/>
                </a:rPr>
                <a:t>NHS England Technology Enhanced Learning (NHS England TEL)</a:t>
              </a:r>
              <a:endParaRPr lang="en-GB" dirty="0">
                <a:solidFill>
                  <a:schemeClr val="tx1"/>
                </a:solidFill>
                <a:cs typeface="Calibri" panose="020F0502020204030204"/>
              </a:endParaRPr>
            </a:p>
          </p:txBody>
        </p:sp>
        <p:sp>
          <p:nvSpPr>
            <p:cNvPr id="9" name="Rectangle: Rounded Corners 8">
              <a:extLst>
                <a:ext uri="{FF2B5EF4-FFF2-40B4-BE49-F238E27FC236}">
                  <a16:creationId xmlns:a16="http://schemas.microsoft.com/office/drawing/2014/main" id="{3EDC9825-1689-0030-5346-8570C8D0BC54}"/>
                </a:ext>
              </a:extLst>
            </p:cNvPr>
            <p:cNvSpPr/>
            <p:nvPr/>
          </p:nvSpPr>
          <p:spPr>
            <a:xfrm>
              <a:off x="2319820" y="1559952"/>
              <a:ext cx="1049760" cy="104976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Graphic 16" descr="Document with solid fill">
              <a:extLst>
                <a:ext uri="{FF2B5EF4-FFF2-40B4-BE49-F238E27FC236}">
                  <a16:creationId xmlns:a16="http://schemas.microsoft.com/office/drawing/2014/main" id="{9B165FEA-7AD3-AD96-E9A9-12BC81174C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38852" y="1691014"/>
              <a:ext cx="858491" cy="787261"/>
            </a:xfrm>
            <a:prstGeom prst="rect">
              <a:avLst/>
            </a:prstGeom>
          </p:spPr>
        </p:pic>
        <p:pic>
          <p:nvPicPr>
            <p:cNvPr id="19" name="Graphic 19" descr="Internet with solid fill">
              <a:extLst>
                <a:ext uri="{FF2B5EF4-FFF2-40B4-BE49-F238E27FC236}">
                  <a16:creationId xmlns:a16="http://schemas.microsoft.com/office/drawing/2014/main" id="{99C0020A-574B-A69E-F3ED-4D2C2CECCD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73752" y="3332552"/>
              <a:ext cx="877128" cy="898173"/>
            </a:xfrm>
            <a:prstGeom prst="rect">
              <a:avLst/>
            </a:prstGeom>
          </p:spPr>
        </p:pic>
        <p:pic>
          <p:nvPicPr>
            <p:cNvPr id="20" name="Graphic 20" descr="Ui Ux with solid fill">
              <a:extLst>
                <a:ext uri="{FF2B5EF4-FFF2-40B4-BE49-F238E27FC236}">
                  <a16:creationId xmlns:a16="http://schemas.microsoft.com/office/drawing/2014/main" id="{071755E8-6B12-6EB9-2150-ED9331C9B7F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091" y="5084689"/>
              <a:ext cx="783120" cy="834472"/>
            </a:xfrm>
            <a:prstGeom prst="rect">
              <a:avLst/>
            </a:prstGeom>
          </p:spPr>
        </p:pic>
        <p:pic>
          <p:nvPicPr>
            <p:cNvPr id="6" name="Picture 5" descr="A blue and black logo&#10;&#10;Description automatically generated">
              <a:extLst>
                <a:ext uri="{FF2B5EF4-FFF2-40B4-BE49-F238E27FC236}">
                  <a16:creationId xmlns:a16="http://schemas.microsoft.com/office/drawing/2014/main" id="{318DFAA0-1E90-3E43-53A3-E6D011F73A45}"/>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732559" y="3328614"/>
              <a:ext cx="1588696" cy="1080972"/>
            </a:xfrm>
            <a:prstGeom prst="rect">
              <a:avLst/>
            </a:prstGeom>
          </p:spPr>
        </p:pic>
      </p:grpSp>
    </p:spTree>
    <p:extLst>
      <p:ext uri="{BB962C8B-B14F-4D97-AF65-F5344CB8AC3E}">
        <p14:creationId xmlns:p14="http://schemas.microsoft.com/office/powerpoint/2010/main" val="281694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5BD955-5780-409C-149B-ADB77AD68DA0}"/>
              </a:ext>
            </a:extLst>
          </p:cNvPr>
          <p:cNvSpPr>
            <a:spLocks noGrp="1"/>
          </p:cNvSpPr>
          <p:nvPr>
            <p:ph type="title"/>
          </p:nvPr>
        </p:nvSpPr>
        <p:spPr/>
        <p:txBody>
          <a:bodyPr lIns="91440" tIns="45720" rIns="91440" bIns="45720" anchor="t"/>
          <a:lstStyle/>
          <a:p>
            <a:r>
              <a:rPr lang="en-GB" sz="3750" dirty="0">
                <a:latin typeface="Arial"/>
                <a:cs typeface="Arial"/>
              </a:rPr>
              <a:t>What have we digitised? </a:t>
            </a:r>
            <a:endParaRPr lang="en-GB" sz="3200" dirty="0"/>
          </a:p>
        </p:txBody>
      </p:sp>
      <p:pic>
        <p:nvPicPr>
          <p:cNvPr id="7" name="Picture 6">
            <a:extLst>
              <a:ext uri="{FF2B5EF4-FFF2-40B4-BE49-F238E27FC236}">
                <a16:creationId xmlns:a16="http://schemas.microsoft.com/office/drawing/2014/main" id="{8871545C-0282-9E5A-7111-0D88B09A85E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326878" y="2012421"/>
            <a:ext cx="1609019" cy="2180309"/>
          </a:xfrm>
          <a:prstGeom prst="rect">
            <a:avLst/>
          </a:prstGeom>
          <a:ln>
            <a:solidFill>
              <a:schemeClr val="accent3"/>
            </a:solidFill>
          </a:ln>
          <a:effectLst>
            <a:outerShdw blurRad="50800" dist="38100" dir="2700000" algn="tl" rotWithShape="0">
              <a:prstClr val="black">
                <a:alpha val="40000"/>
              </a:prstClr>
            </a:outerShdw>
          </a:effectLst>
        </p:spPr>
      </p:pic>
      <p:sp>
        <p:nvSpPr>
          <p:cNvPr id="8" name="Rectangle: Rounded Corners 7">
            <a:extLst>
              <a:ext uri="{FF2B5EF4-FFF2-40B4-BE49-F238E27FC236}">
                <a16:creationId xmlns:a16="http://schemas.microsoft.com/office/drawing/2014/main" id="{AAF1C20E-6F2F-CDBF-B949-991E1E41783B}"/>
              </a:ext>
            </a:extLst>
          </p:cNvPr>
          <p:cNvSpPr/>
          <p:nvPr/>
        </p:nvSpPr>
        <p:spPr>
          <a:xfrm>
            <a:off x="462231" y="4714224"/>
            <a:ext cx="3338315" cy="153901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0" bIns="0" rtlCol="0" anchor="t"/>
          <a:lstStyle/>
          <a:p>
            <a:pPr>
              <a:lnSpc>
                <a:spcPct val="150000"/>
              </a:lnSpc>
            </a:pPr>
            <a:endParaRPr lang="en-US" sz="2100">
              <a:solidFill>
                <a:srgbClr val="FFFFFF"/>
              </a:solidFill>
              <a:cs typeface="Calibri"/>
            </a:endParaRPr>
          </a:p>
        </p:txBody>
      </p:sp>
      <p:sp>
        <p:nvSpPr>
          <p:cNvPr id="11" name="TextBox 10">
            <a:extLst>
              <a:ext uri="{FF2B5EF4-FFF2-40B4-BE49-F238E27FC236}">
                <a16:creationId xmlns:a16="http://schemas.microsoft.com/office/drawing/2014/main" id="{87F94FCE-2307-58B6-4430-AAF38D3C67FF}"/>
              </a:ext>
            </a:extLst>
          </p:cNvPr>
          <p:cNvSpPr txBox="1"/>
          <p:nvPr/>
        </p:nvSpPr>
        <p:spPr>
          <a:xfrm>
            <a:off x="516801" y="4541004"/>
            <a:ext cx="3344504" cy="1876132"/>
          </a:xfrm>
          <a:prstGeom prst="rect">
            <a:avLst/>
          </a:prstGeom>
          <a:noFill/>
        </p:spPr>
        <p:txBody>
          <a:bodyPr wrap="square" lIns="91440" tIns="45720" rIns="91440" bIns="45720" anchor="ctr">
            <a:noAutofit/>
          </a:bodyPr>
          <a:lstStyle/>
          <a:p>
            <a:pPr marL="198900" indent="-198900">
              <a:lnSpc>
                <a:spcPct val="150000"/>
              </a:lnSpc>
              <a:buClr>
                <a:schemeClr val="accent1"/>
              </a:buClr>
              <a:buFont typeface="Arial"/>
              <a:buChar char="•"/>
            </a:pPr>
            <a:r>
              <a:rPr lang="en-GB" sz="1600" dirty="0">
                <a:latin typeface="Arial"/>
                <a:cs typeface="Arial"/>
              </a:rPr>
              <a:t>700 proficiencies</a:t>
            </a:r>
            <a:endParaRPr lang="en-US" sz="1600" dirty="0">
              <a:cs typeface="Calibri"/>
            </a:endParaRPr>
          </a:p>
          <a:p>
            <a:pPr marL="198900" indent="-198900">
              <a:lnSpc>
                <a:spcPct val="150000"/>
              </a:lnSpc>
              <a:buClr>
                <a:schemeClr val="accent1"/>
              </a:buClr>
              <a:buFont typeface="Arial"/>
              <a:buChar char="•"/>
            </a:pPr>
            <a:r>
              <a:rPr lang="en-GB" sz="1600" dirty="0">
                <a:latin typeface="Arial"/>
                <a:cs typeface="Arial"/>
              </a:rPr>
              <a:t>For all qualified new CC nurses</a:t>
            </a:r>
          </a:p>
          <a:p>
            <a:pPr marL="198900" indent="-198900">
              <a:lnSpc>
                <a:spcPct val="150000"/>
              </a:lnSpc>
              <a:buClr>
                <a:schemeClr val="accent1"/>
              </a:buClr>
              <a:buFont typeface="Arial"/>
              <a:buChar char="•"/>
            </a:pPr>
            <a:r>
              <a:rPr lang="en-GB" sz="1600" dirty="0">
                <a:latin typeface="Arial"/>
                <a:cs typeface="Arial"/>
              </a:rPr>
              <a:t>Completed over 6–12 months</a:t>
            </a:r>
          </a:p>
          <a:p>
            <a:pPr marL="198900" indent="-198900">
              <a:lnSpc>
                <a:spcPct val="150000"/>
              </a:lnSpc>
              <a:buClr>
                <a:schemeClr val="accent1"/>
              </a:buClr>
              <a:buFont typeface="Arial"/>
              <a:buChar char="•"/>
            </a:pPr>
            <a:r>
              <a:rPr lang="en-GB" sz="1600" dirty="0">
                <a:latin typeface="Arial"/>
                <a:cs typeface="Arial"/>
              </a:rPr>
              <a:t>Used nationally</a:t>
            </a:r>
            <a:endParaRPr lang="en-US" sz="1600" dirty="0">
              <a:cs typeface="Calibri"/>
            </a:endParaRPr>
          </a:p>
        </p:txBody>
      </p:sp>
      <p:pic>
        <p:nvPicPr>
          <p:cNvPr id="12" name="Picture 11" descr="A cover of a book&#10;&#10;Description automatically generated">
            <a:extLst>
              <a:ext uri="{FF2B5EF4-FFF2-40B4-BE49-F238E27FC236}">
                <a16:creationId xmlns:a16="http://schemas.microsoft.com/office/drawing/2014/main" id="{9C680C69-4901-5BF3-CA0A-DFFCB89C01A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96000" y="2012547"/>
            <a:ext cx="1561166" cy="2181269"/>
          </a:xfrm>
          <a:prstGeom prst="rect">
            <a:avLst/>
          </a:prstGeom>
          <a:ln>
            <a:solidFill>
              <a:schemeClr val="accent3"/>
            </a:solidFill>
          </a:ln>
          <a:effectLst>
            <a:outerShdw blurRad="50800" dist="38100" dir="2700000" algn="tl" rotWithShape="0">
              <a:prstClr val="black">
                <a:alpha val="40000"/>
              </a:prstClr>
            </a:outerShdw>
          </a:effectLst>
        </p:spPr>
      </p:pic>
      <p:sp>
        <p:nvSpPr>
          <p:cNvPr id="14" name="Title 3">
            <a:extLst>
              <a:ext uri="{FF2B5EF4-FFF2-40B4-BE49-F238E27FC236}">
                <a16:creationId xmlns:a16="http://schemas.microsoft.com/office/drawing/2014/main" id="{6EFE8BCE-8C1C-F51D-524F-A76681F0BE20}"/>
              </a:ext>
            </a:extLst>
          </p:cNvPr>
          <p:cNvSpPr txBox="1">
            <a:spLocks/>
          </p:cNvSpPr>
          <p:nvPr/>
        </p:nvSpPr>
        <p:spPr>
          <a:xfrm>
            <a:off x="302758" y="1055907"/>
            <a:ext cx="10531095" cy="611649"/>
          </a:xfrm>
          <a:prstGeom prst="rect">
            <a:avLst/>
          </a:prstGeom>
        </p:spPr>
        <p:txBody>
          <a:bodyPr lIns="91440" tIns="45720" rIns="91440" bIns="45720" anchor="t"/>
          <a:lstStyle>
            <a:lvl1pPr algn="l" defTabSz="914400" rtl="0" eaLnBrk="1" latinLnBrk="0" hangingPunct="1">
              <a:lnSpc>
                <a:spcPct val="90000"/>
              </a:lnSpc>
              <a:spcBef>
                <a:spcPct val="0"/>
              </a:spcBef>
              <a:buNone/>
              <a:defRPr sz="3756" b="0" kern="1200">
                <a:solidFill>
                  <a:srgbClr val="005EB8"/>
                </a:solidFill>
                <a:latin typeface="Arial" panose="020B0604020202020204" pitchFamily="34" charset="0"/>
                <a:ea typeface="+mj-ea"/>
                <a:cs typeface="Arial" panose="020B0604020202020204" pitchFamily="34" charset="0"/>
              </a:defRPr>
            </a:lvl1pPr>
          </a:lstStyle>
          <a:p>
            <a:r>
              <a:rPr lang="en-GB" sz="2800" i="1" dirty="0">
                <a:solidFill>
                  <a:srgbClr val="AE2373"/>
                </a:solidFill>
                <a:latin typeface="Arial"/>
                <a:cs typeface="Arial"/>
              </a:rPr>
              <a:t>CC3N Steps proficiencies (Steps 1, 2 &amp; 3)</a:t>
            </a:r>
            <a:endParaRPr lang="en-US" sz="2800" i="1" dirty="0">
              <a:solidFill>
                <a:srgbClr val="AE2373"/>
              </a:solidFill>
            </a:endParaRPr>
          </a:p>
        </p:txBody>
      </p:sp>
      <p:sp>
        <p:nvSpPr>
          <p:cNvPr id="15" name="TextBox 1">
            <a:extLst>
              <a:ext uri="{FF2B5EF4-FFF2-40B4-BE49-F238E27FC236}">
                <a16:creationId xmlns:a16="http://schemas.microsoft.com/office/drawing/2014/main" id="{AEA07BF5-A8BE-633C-169D-EEE024F7FA68}"/>
              </a:ext>
            </a:extLst>
          </p:cNvPr>
          <p:cNvSpPr txBox="1"/>
          <p:nvPr/>
        </p:nvSpPr>
        <p:spPr>
          <a:xfrm>
            <a:off x="7716623" y="4283133"/>
            <a:ext cx="1996846" cy="30777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chemeClr val="accent1"/>
                </a:solidFill>
                <a:latin typeface="Arial" panose="020B0604020202020204" pitchFamily="34" charset="0"/>
                <a:ea typeface="+mn-lt"/>
                <a:cs typeface="Arial" panose="020B0604020202020204" pitchFamily="34" charset="0"/>
                <a:hlinkClick r:id="rId5">
                  <a:extLst>
                    <a:ext uri="{A12FA001-AC4F-418D-AE19-62706E023703}">
                      <ahyp:hlinkClr xmlns:ahyp="http://schemas.microsoft.com/office/drawing/2018/hyperlinkcolor" val="tx"/>
                    </a:ext>
                  </a:extLst>
                </a:hlinkClick>
              </a:rPr>
              <a:t>Link to Step 3</a:t>
            </a:r>
            <a:r>
              <a:rPr lang="en-GB" sz="1400" dirty="0">
                <a:solidFill>
                  <a:schemeClr val="accent1"/>
                </a:solidFill>
                <a:latin typeface="Arial" panose="020B0604020202020204" pitchFamily="34" charset="0"/>
                <a:ea typeface="+mn-lt"/>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16" name="TextBox 2">
            <a:extLst>
              <a:ext uri="{FF2B5EF4-FFF2-40B4-BE49-F238E27FC236}">
                <a16:creationId xmlns:a16="http://schemas.microsoft.com/office/drawing/2014/main" id="{5524CEDA-E69D-8633-D880-3D2035D36794}"/>
              </a:ext>
            </a:extLst>
          </p:cNvPr>
          <p:cNvSpPr txBox="1"/>
          <p:nvPr/>
        </p:nvSpPr>
        <p:spPr>
          <a:xfrm>
            <a:off x="6096000" y="4262228"/>
            <a:ext cx="1620623"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accent1"/>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Link to Step 2</a:t>
            </a:r>
            <a:endParaRPr lang="en-GB" sz="1400" dirty="0">
              <a:solidFill>
                <a:schemeClr val="accent1"/>
              </a:solidFill>
              <a:latin typeface="Arial" panose="020B0604020202020204" pitchFamily="34" charset="0"/>
              <a:cs typeface="Arial" panose="020B0604020202020204" pitchFamily="34" charset="0"/>
            </a:endParaRPr>
          </a:p>
        </p:txBody>
      </p:sp>
      <p:pic>
        <p:nvPicPr>
          <p:cNvPr id="5" name="Picture 4" descr="A book cover with a couple of nurses&#10;&#10;Description automatically generated">
            <a:extLst>
              <a:ext uri="{FF2B5EF4-FFF2-40B4-BE49-F238E27FC236}">
                <a16:creationId xmlns:a16="http://schemas.microsoft.com/office/drawing/2014/main" id="{3917F1E9-917F-C35B-4B82-9A1F46DC87D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839068" y="2019432"/>
            <a:ext cx="1554642" cy="2173298"/>
          </a:xfrm>
          <a:prstGeom prst="rect">
            <a:avLst/>
          </a:prstGeom>
          <a:ln>
            <a:solidFill>
              <a:schemeClr val="accent3"/>
            </a:solidFill>
          </a:ln>
          <a:effectLst>
            <a:outerShdw blurRad="50800" dist="38100" dir="2700000" algn="tl" rotWithShape="0">
              <a:prstClr val="black">
                <a:alpha val="40000"/>
              </a:prstClr>
            </a:outerShdw>
          </a:effectLst>
        </p:spPr>
      </p:pic>
      <p:sp>
        <p:nvSpPr>
          <p:cNvPr id="18" name="Rectangle: Rounded Corners 17">
            <a:extLst>
              <a:ext uri="{FF2B5EF4-FFF2-40B4-BE49-F238E27FC236}">
                <a16:creationId xmlns:a16="http://schemas.microsoft.com/office/drawing/2014/main" id="{F946BD95-95D3-CF11-F952-133CADB79650}"/>
              </a:ext>
            </a:extLst>
          </p:cNvPr>
          <p:cNvSpPr/>
          <p:nvPr/>
        </p:nvSpPr>
        <p:spPr>
          <a:xfrm>
            <a:off x="3933512" y="4712559"/>
            <a:ext cx="7829505" cy="154068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0" bIns="0" rtlCol="0" anchor="t"/>
          <a:lstStyle/>
          <a:p>
            <a:pPr>
              <a:lnSpc>
                <a:spcPct val="150000"/>
              </a:lnSpc>
            </a:pPr>
            <a:endParaRPr lang="en-US" sz="2100">
              <a:solidFill>
                <a:srgbClr val="FFFFFF"/>
              </a:solidFill>
              <a:cs typeface="Calibri"/>
            </a:endParaRPr>
          </a:p>
        </p:txBody>
      </p:sp>
      <p:sp>
        <p:nvSpPr>
          <p:cNvPr id="19" name="TextBox 18">
            <a:extLst>
              <a:ext uri="{FF2B5EF4-FFF2-40B4-BE49-F238E27FC236}">
                <a16:creationId xmlns:a16="http://schemas.microsoft.com/office/drawing/2014/main" id="{C4751C79-B328-E69B-006D-4B503CFA5AAE}"/>
              </a:ext>
            </a:extLst>
          </p:cNvPr>
          <p:cNvSpPr txBox="1"/>
          <p:nvPr/>
        </p:nvSpPr>
        <p:spPr>
          <a:xfrm>
            <a:off x="3966258" y="4584985"/>
            <a:ext cx="8018123" cy="1732133"/>
          </a:xfrm>
          <a:prstGeom prst="rect">
            <a:avLst/>
          </a:prstGeom>
          <a:noFill/>
        </p:spPr>
        <p:txBody>
          <a:bodyPr wrap="square" lIns="91440" tIns="45720" rIns="91440" bIns="45720" anchor="ctr">
            <a:noAutofit/>
          </a:bodyPr>
          <a:lstStyle/>
          <a:p>
            <a:pPr marL="198900" indent="-198900">
              <a:lnSpc>
                <a:spcPct val="150000"/>
              </a:lnSpc>
              <a:buClr>
                <a:schemeClr val="accent1"/>
              </a:buClr>
              <a:buFont typeface="Arial"/>
              <a:buChar char="•"/>
            </a:pPr>
            <a:r>
              <a:rPr lang="en-GB" sz="1600" dirty="0">
                <a:latin typeface="Arial"/>
                <a:cs typeface="Arial"/>
              </a:rPr>
              <a:t>~140 (Step 2) &amp; 120 (Step 3) proficiencies </a:t>
            </a:r>
          </a:p>
          <a:p>
            <a:pPr marL="198900" indent="-198900">
              <a:lnSpc>
                <a:spcPct val="150000"/>
              </a:lnSpc>
              <a:buClr>
                <a:schemeClr val="accent1"/>
              </a:buClr>
              <a:buFont typeface="Arial"/>
              <a:buChar char="•"/>
            </a:pPr>
            <a:r>
              <a:rPr lang="en-GB" sz="1600" dirty="0">
                <a:latin typeface="Arial"/>
                <a:cs typeface="Arial"/>
              </a:rPr>
              <a:t>For Registered Nurses on route to working in a Level 3 Critical Care area</a:t>
            </a:r>
          </a:p>
          <a:p>
            <a:pPr marL="198900" indent="-198900">
              <a:lnSpc>
                <a:spcPct val="150000"/>
              </a:lnSpc>
              <a:buClr>
                <a:schemeClr val="accent1"/>
              </a:buClr>
              <a:buFont typeface="Arial"/>
              <a:buChar char="•"/>
            </a:pPr>
            <a:r>
              <a:rPr lang="en-GB" sz="1600" dirty="0">
                <a:latin typeface="Arial"/>
                <a:cs typeface="Arial"/>
              </a:rPr>
              <a:t>Completed as part of Critical Care Course over 6–9 months </a:t>
            </a:r>
          </a:p>
          <a:p>
            <a:pPr marL="198900" indent="-198900">
              <a:lnSpc>
                <a:spcPct val="150000"/>
              </a:lnSpc>
              <a:buClr>
                <a:schemeClr val="accent1"/>
              </a:buClr>
              <a:buFont typeface="Arial"/>
              <a:buChar char="•"/>
            </a:pPr>
            <a:r>
              <a:rPr lang="en-GB" sz="1600" dirty="0">
                <a:latin typeface="Arial"/>
                <a:cs typeface="Arial"/>
              </a:rPr>
              <a:t>Used by majority of CC units in England (Wales &amp; Scotland are starting to adopt)</a:t>
            </a:r>
          </a:p>
        </p:txBody>
      </p:sp>
      <p:sp>
        <p:nvSpPr>
          <p:cNvPr id="6" name="TextBox 2">
            <a:extLst>
              <a:ext uri="{FF2B5EF4-FFF2-40B4-BE49-F238E27FC236}">
                <a16:creationId xmlns:a16="http://schemas.microsoft.com/office/drawing/2014/main" id="{2A6375DB-AAE9-30D7-F12E-3774EAE747FB}"/>
              </a:ext>
            </a:extLst>
          </p:cNvPr>
          <p:cNvSpPr txBox="1"/>
          <p:nvPr/>
        </p:nvSpPr>
        <p:spPr>
          <a:xfrm>
            <a:off x="1378741" y="4277208"/>
            <a:ext cx="1620623"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accent1"/>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Link to Step 1</a:t>
            </a:r>
            <a:endParaRPr lang="en-GB" sz="1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09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37433E-05A3-43B7-A2A6-2EC60BCBB383}"/>
              </a:ext>
            </a:extLst>
          </p:cNvPr>
          <p:cNvSpPr>
            <a:spLocks noGrp="1"/>
          </p:cNvSpPr>
          <p:nvPr>
            <p:ph type="title"/>
          </p:nvPr>
        </p:nvSpPr>
        <p:spPr/>
        <p:txBody>
          <a:bodyPr lIns="91440" tIns="45720" rIns="91440" bIns="45720" anchor="t"/>
          <a:lstStyle/>
          <a:p>
            <a:r>
              <a:rPr lang="en-GB" sz="3750" dirty="0">
                <a:latin typeface="Arial"/>
                <a:cs typeface="Arial"/>
              </a:rPr>
              <a:t>Why are we digitising the Steps proficiencies?</a:t>
            </a:r>
          </a:p>
        </p:txBody>
      </p:sp>
      <p:sp>
        <p:nvSpPr>
          <p:cNvPr id="14" name="Rectangle: Rounded Corners 4">
            <a:extLst>
              <a:ext uri="{FF2B5EF4-FFF2-40B4-BE49-F238E27FC236}">
                <a16:creationId xmlns:a16="http://schemas.microsoft.com/office/drawing/2014/main" id="{4C0D6C5E-D4A9-7953-B136-2576E206C210}"/>
              </a:ext>
            </a:extLst>
          </p:cNvPr>
          <p:cNvSpPr/>
          <p:nvPr/>
        </p:nvSpPr>
        <p:spPr>
          <a:xfrm>
            <a:off x="4643252" y="2374386"/>
            <a:ext cx="7066066" cy="2441875"/>
          </a:xfrm>
          <a:prstGeom prst="roundRect">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spcAft>
                <a:spcPts val="1200"/>
              </a:spcAft>
            </a:pPr>
            <a:r>
              <a:rPr lang="en-GB" sz="2400" b="1">
                <a:solidFill>
                  <a:schemeClr val="accent6"/>
                </a:solidFill>
                <a:latin typeface="Arial"/>
              </a:rPr>
              <a:t>There is the need and opportunity to:</a:t>
            </a:r>
          </a:p>
          <a:p>
            <a:pPr marL="285750" indent="-285750">
              <a:spcAft>
                <a:spcPts val="1200"/>
              </a:spcAft>
              <a:buClr>
                <a:schemeClr val="accent6"/>
              </a:buClr>
              <a:buFont typeface="Arial" panose="020B0604020202020204" pitchFamily="34" charset="0"/>
              <a:buChar char="•"/>
            </a:pPr>
            <a:r>
              <a:rPr lang="en-GB">
                <a:solidFill>
                  <a:schemeClr val="tx1"/>
                </a:solidFill>
                <a:latin typeface="Arial"/>
                <a:cs typeface="Arial"/>
              </a:rPr>
              <a:t>Grow and transform our workforce using emerging technology</a:t>
            </a:r>
          </a:p>
          <a:p>
            <a:pPr marL="285750" indent="-285750">
              <a:spcAft>
                <a:spcPts val="1200"/>
              </a:spcAft>
              <a:buClr>
                <a:schemeClr val="accent6"/>
              </a:buClr>
              <a:buFont typeface="Arial" panose="020B0604020202020204" pitchFamily="34" charset="0"/>
              <a:buChar char="•"/>
            </a:pPr>
            <a:r>
              <a:rPr lang="en-GB">
                <a:solidFill>
                  <a:schemeClr val="tx1"/>
                </a:solidFill>
                <a:latin typeface="Arial"/>
                <a:cs typeface="Arial"/>
              </a:rPr>
              <a:t>Improve the digital literacy of our staff</a:t>
            </a:r>
          </a:p>
          <a:p>
            <a:pPr marL="285750" indent="-285750">
              <a:spcAft>
                <a:spcPts val="1200"/>
              </a:spcAft>
              <a:buClr>
                <a:schemeClr val="accent6"/>
              </a:buClr>
              <a:buFont typeface="Arial" panose="020B0604020202020204" pitchFamily="34" charset="0"/>
              <a:buChar char="•"/>
            </a:pPr>
            <a:r>
              <a:rPr lang="en-GB">
                <a:solidFill>
                  <a:schemeClr val="tx1"/>
                </a:solidFill>
                <a:latin typeface="Arial"/>
                <a:cs typeface="Arial"/>
              </a:rPr>
              <a:t>Use digital technology to improve patient care and release more time for care</a:t>
            </a:r>
          </a:p>
        </p:txBody>
      </p:sp>
      <p:pic>
        <p:nvPicPr>
          <p:cNvPr id="16" name="Picture 15">
            <a:extLst>
              <a:ext uri="{FF2B5EF4-FFF2-40B4-BE49-F238E27FC236}">
                <a16:creationId xmlns:a16="http://schemas.microsoft.com/office/drawing/2014/main" id="{EF6AC9B8-D968-178E-4172-F4FC8C0BAEF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448312" y="2042556"/>
            <a:ext cx="1846699" cy="2601323"/>
          </a:xfrm>
          <a:prstGeom prst="rect">
            <a:avLst/>
          </a:prstGeom>
          <a:effectLst>
            <a:outerShdw blurRad="166723" dist="38100" dir="2700000" algn="tl" rotWithShape="0">
              <a:prstClr val="black">
                <a:alpha val="40000"/>
              </a:prstClr>
            </a:outerShdw>
          </a:effectLst>
        </p:spPr>
      </p:pic>
      <p:pic>
        <p:nvPicPr>
          <p:cNvPr id="4" name="Picture 4" descr="Graphical user interface, text, application&#10;&#10;Description automatically generated">
            <a:extLst>
              <a:ext uri="{FF2B5EF4-FFF2-40B4-BE49-F238E27FC236}">
                <a16:creationId xmlns:a16="http://schemas.microsoft.com/office/drawing/2014/main" id="{289E1606-432A-3D14-877D-23A5CC09BCD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2085" y="2042556"/>
            <a:ext cx="1855871" cy="2581361"/>
          </a:xfrm>
          <a:prstGeom prst="rect">
            <a:avLst/>
          </a:prstGeom>
          <a:effectLst>
            <a:outerShdw blurRad="170824" dist="38100" dir="2700000" algn="tl" rotWithShape="0">
              <a:prstClr val="black">
                <a:alpha val="40000"/>
              </a:prstClr>
            </a:outerShdw>
          </a:effectLst>
        </p:spPr>
      </p:pic>
      <p:pic>
        <p:nvPicPr>
          <p:cNvPr id="10" name="Picture 9">
            <a:extLst>
              <a:ext uri="{FF2B5EF4-FFF2-40B4-BE49-F238E27FC236}">
                <a16:creationId xmlns:a16="http://schemas.microsoft.com/office/drawing/2014/main" id="{DB4E1076-ADC6-866B-6636-AB9C12D682A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460198" y="3204638"/>
            <a:ext cx="1846700" cy="2616848"/>
          </a:xfrm>
          <a:prstGeom prst="rect">
            <a:avLst/>
          </a:prstGeom>
          <a:effectLst>
            <a:outerShdw blurRad="166723" dist="38100" dir="2700000" algn="tl" rotWithShape="0">
              <a:prstClr val="black">
                <a:alpha val="40000"/>
              </a:prstClr>
            </a:outerShdw>
          </a:effectLst>
        </p:spPr>
      </p:pic>
    </p:spTree>
    <p:extLst>
      <p:ext uri="{BB962C8B-B14F-4D97-AF65-F5344CB8AC3E}">
        <p14:creationId xmlns:p14="http://schemas.microsoft.com/office/powerpoint/2010/main" val="80839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1268-6302-46F8-9E73-CA71D6E5C0BC}"/>
              </a:ext>
            </a:extLst>
          </p:cNvPr>
          <p:cNvSpPr>
            <a:spLocks noGrp="1"/>
          </p:cNvSpPr>
          <p:nvPr>
            <p:ph type="title"/>
          </p:nvPr>
        </p:nvSpPr>
        <p:spPr/>
        <p:txBody>
          <a:bodyPr/>
          <a:lstStyle/>
          <a:p>
            <a:r>
              <a:rPr lang="en-GB" dirty="0"/>
              <a:t>Opportunities of digitisation </a:t>
            </a:r>
          </a:p>
        </p:txBody>
      </p:sp>
      <p:sp>
        <p:nvSpPr>
          <p:cNvPr id="31" name="Rectangle: Rounded Corners 30">
            <a:extLst>
              <a:ext uri="{FF2B5EF4-FFF2-40B4-BE49-F238E27FC236}">
                <a16:creationId xmlns:a16="http://schemas.microsoft.com/office/drawing/2014/main" id="{DCFCDEF9-41AF-FA22-CC12-5CE0B033C277}"/>
              </a:ext>
            </a:extLst>
          </p:cNvPr>
          <p:cNvSpPr/>
          <p:nvPr/>
        </p:nvSpPr>
        <p:spPr>
          <a:xfrm>
            <a:off x="326572" y="1265837"/>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2" descr="Badge Tick with solid fill">
            <a:extLst>
              <a:ext uri="{FF2B5EF4-FFF2-40B4-BE49-F238E27FC236}">
                <a16:creationId xmlns:a16="http://schemas.microsoft.com/office/drawing/2014/main" id="{511D5DF5-FC9E-5046-B681-F73E08866A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372" y="1309380"/>
            <a:ext cx="769258" cy="776515"/>
          </a:xfrm>
          <a:prstGeom prst="rect">
            <a:avLst/>
          </a:prstGeom>
        </p:spPr>
      </p:pic>
      <p:sp>
        <p:nvSpPr>
          <p:cNvPr id="36" name="Rectangle: Rounded Corners 35">
            <a:extLst>
              <a:ext uri="{FF2B5EF4-FFF2-40B4-BE49-F238E27FC236}">
                <a16:creationId xmlns:a16="http://schemas.microsoft.com/office/drawing/2014/main" id="{43B2799A-5C5C-5137-B014-40435CFAAED4}"/>
              </a:ext>
            </a:extLst>
          </p:cNvPr>
          <p:cNvSpPr/>
          <p:nvPr/>
        </p:nvSpPr>
        <p:spPr>
          <a:xfrm>
            <a:off x="360700" y="2629237"/>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Rounded Corners 37">
            <a:extLst>
              <a:ext uri="{FF2B5EF4-FFF2-40B4-BE49-F238E27FC236}">
                <a16:creationId xmlns:a16="http://schemas.microsoft.com/office/drawing/2014/main" id="{92811018-88F5-3137-CEA5-D7BE115DA6D6}"/>
              </a:ext>
            </a:extLst>
          </p:cNvPr>
          <p:cNvSpPr/>
          <p:nvPr/>
        </p:nvSpPr>
        <p:spPr>
          <a:xfrm>
            <a:off x="368323" y="4032497"/>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55728F15-1C6F-A722-A315-F01D08EFBEBF}"/>
              </a:ext>
            </a:extLst>
          </p:cNvPr>
          <p:cNvSpPr/>
          <p:nvPr/>
        </p:nvSpPr>
        <p:spPr>
          <a:xfrm>
            <a:off x="6207003" y="1244959"/>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40">
            <a:extLst>
              <a:ext uri="{FF2B5EF4-FFF2-40B4-BE49-F238E27FC236}">
                <a16:creationId xmlns:a16="http://schemas.microsoft.com/office/drawing/2014/main" id="{8BD8E2F8-3A4A-D80F-4C79-8D6263DB6A17}"/>
              </a:ext>
            </a:extLst>
          </p:cNvPr>
          <p:cNvSpPr/>
          <p:nvPr/>
        </p:nvSpPr>
        <p:spPr>
          <a:xfrm>
            <a:off x="6241131" y="2629236"/>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Rounded Corners 41">
            <a:extLst>
              <a:ext uri="{FF2B5EF4-FFF2-40B4-BE49-F238E27FC236}">
                <a16:creationId xmlns:a16="http://schemas.microsoft.com/office/drawing/2014/main" id="{F973FBCD-9E35-F764-BA6C-FC4CB5497018}"/>
              </a:ext>
            </a:extLst>
          </p:cNvPr>
          <p:cNvSpPr/>
          <p:nvPr/>
        </p:nvSpPr>
        <p:spPr>
          <a:xfrm>
            <a:off x="6248755" y="4032496"/>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Rounded Corners 42">
            <a:extLst>
              <a:ext uri="{FF2B5EF4-FFF2-40B4-BE49-F238E27FC236}">
                <a16:creationId xmlns:a16="http://schemas.microsoft.com/office/drawing/2014/main" id="{554A40BC-8462-5E16-5FB4-665856B73A60}"/>
              </a:ext>
            </a:extLst>
          </p:cNvPr>
          <p:cNvSpPr/>
          <p:nvPr/>
        </p:nvSpPr>
        <p:spPr>
          <a:xfrm>
            <a:off x="1260740" y="1267838"/>
            <a:ext cx="4603281" cy="85634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a:solidFill>
                  <a:schemeClr val="bg2"/>
                </a:solidFill>
                <a:latin typeface="Arial"/>
                <a:cs typeface="Calibri"/>
              </a:rPr>
              <a:t>Quality assurance</a:t>
            </a:r>
            <a:r>
              <a:rPr lang="en-GB" sz="2400">
                <a:solidFill>
                  <a:schemeClr val="bg2"/>
                </a:solidFill>
                <a:latin typeface="Arial"/>
                <a:cs typeface="Calibri"/>
              </a:rPr>
              <a:t> </a:t>
            </a:r>
            <a:endParaRPr lang="en-US" sz="2400">
              <a:solidFill>
                <a:schemeClr val="bg2"/>
              </a:solidFill>
              <a:latin typeface="Arial"/>
              <a:cs typeface="Arial"/>
            </a:endParaRPr>
          </a:p>
          <a:p>
            <a:r>
              <a:rPr lang="en-GB">
                <a:solidFill>
                  <a:srgbClr val="000000"/>
                </a:solidFill>
                <a:latin typeface="Arial"/>
                <a:cs typeface="Calibri"/>
              </a:rPr>
              <a:t>Improved standardisation &amp; control of use</a:t>
            </a:r>
          </a:p>
        </p:txBody>
      </p:sp>
      <p:sp>
        <p:nvSpPr>
          <p:cNvPr id="44" name="Rectangle: Rounded Corners 43">
            <a:extLst>
              <a:ext uri="{FF2B5EF4-FFF2-40B4-BE49-F238E27FC236}">
                <a16:creationId xmlns:a16="http://schemas.microsoft.com/office/drawing/2014/main" id="{F6603EC7-B1EF-B0EF-D7D1-2A591693B8C4}"/>
              </a:ext>
            </a:extLst>
          </p:cNvPr>
          <p:cNvSpPr/>
          <p:nvPr/>
        </p:nvSpPr>
        <p:spPr>
          <a:xfrm>
            <a:off x="1284358" y="2641749"/>
            <a:ext cx="4603279" cy="84908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a:solidFill>
                  <a:schemeClr val="bg2"/>
                </a:solidFill>
                <a:latin typeface="Arial"/>
                <a:cs typeface="Calibri"/>
              </a:rPr>
              <a:t>Workforce planning</a:t>
            </a:r>
          </a:p>
          <a:p>
            <a:r>
              <a:rPr lang="en-GB">
                <a:solidFill>
                  <a:srgbClr val="000000"/>
                </a:solidFill>
                <a:latin typeface="Arial"/>
                <a:cs typeface="Arial"/>
              </a:rPr>
              <a:t>National visibility of staffs’ skills data</a:t>
            </a:r>
            <a:endParaRPr lang="en-GB">
              <a:solidFill>
                <a:srgbClr val="000000"/>
              </a:solidFill>
              <a:latin typeface="Arial"/>
              <a:cs typeface="Calibri" panose="020F0502020204030204"/>
            </a:endParaRPr>
          </a:p>
        </p:txBody>
      </p:sp>
      <p:sp>
        <p:nvSpPr>
          <p:cNvPr id="45" name="Rectangle: Rounded Corners 44">
            <a:extLst>
              <a:ext uri="{FF2B5EF4-FFF2-40B4-BE49-F238E27FC236}">
                <a16:creationId xmlns:a16="http://schemas.microsoft.com/office/drawing/2014/main" id="{CB8E9048-C0E5-C1A6-89FE-621D47B042AA}"/>
              </a:ext>
            </a:extLst>
          </p:cNvPr>
          <p:cNvSpPr/>
          <p:nvPr/>
        </p:nvSpPr>
        <p:spPr>
          <a:xfrm>
            <a:off x="1299238" y="4045009"/>
            <a:ext cx="4603279" cy="84908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dirty="0">
                <a:solidFill>
                  <a:schemeClr val="bg2"/>
                </a:solidFill>
                <a:latin typeface="Arial"/>
                <a:cs typeface="Arial"/>
              </a:rPr>
              <a:t>Staff mobility </a:t>
            </a:r>
            <a:endParaRPr lang="en-US" b="1" dirty="0">
              <a:solidFill>
                <a:schemeClr val="bg2"/>
              </a:solidFill>
              <a:latin typeface="Arial"/>
              <a:cs typeface="Arial"/>
            </a:endParaRPr>
          </a:p>
          <a:p>
            <a:r>
              <a:rPr lang="en-GB" dirty="0">
                <a:solidFill>
                  <a:srgbClr val="000000"/>
                </a:solidFill>
                <a:latin typeface="Arial"/>
                <a:cs typeface="Arial"/>
              </a:rPr>
              <a:t>More efficient transfer of staffs’ skills data</a:t>
            </a:r>
            <a:endParaRPr lang="en-US" dirty="0">
              <a:solidFill>
                <a:srgbClr val="000000"/>
              </a:solidFill>
              <a:latin typeface="Arial"/>
              <a:cs typeface="Arial"/>
            </a:endParaRPr>
          </a:p>
        </p:txBody>
      </p:sp>
      <p:sp>
        <p:nvSpPr>
          <p:cNvPr id="46" name="Rectangle: Rounded Corners 45">
            <a:extLst>
              <a:ext uri="{FF2B5EF4-FFF2-40B4-BE49-F238E27FC236}">
                <a16:creationId xmlns:a16="http://schemas.microsoft.com/office/drawing/2014/main" id="{36A43260-366B-CBA0-4BAC-5ECC34592574}"/>
              </a:ext>
            </a:extLst>
          </p:cNvPr>
          <p:cNvSpPr/>
          <p:nvPr/>
        </p:nvSpPr>
        <p:spPr>
          <a:xfrm>
            <a:off x="7170200" y="1252215"/>
            <a:ext cx="4544973" cy="85434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a:solidFill>
                  <a:schemeClr val="bg2"/>
                </a:solidFill>
                <a:latin typeface="Arial"/>
                <a:cs typeface="Arial"/>
              </a:rPr>
              <a:t>Patient safety</a:t>
            </a:r>
          </a:p>
          <a:p>
            <a:r>
              <a:rPr lang="en-GB">
                <a:solidFill>
                  <a:srgbClr val="000000"/>
                </a:solidFill>
                <a:latin typeface="Arial"/>
                <a:cs typeface="Arial"/>
              </a:rPr>
              <a:t>Ability to update content more easily</a:t>
            </a:r>
          </a:p>
        </p:txBody>
      </p:sp>
      <p:sp>
        <p:nvSpPr>
          <p:cNvPr id="47" name="Rectangle: Rounded Corners 46">
            <a:extLst>
              <a:ext uri="{FF2B5EF4-FFF2-40B4-BE49-F238E27FC236}">
                <a16:creationId xmlns:a16="http://schemas.microsoft.com/office/drawing/2014/main" id="{6771C515-6DA2-CFF6-24DF-7BD03C9FDEF6}"/>
              </a:ext>
            </a:extLst>
          </p:cNvPr>
          <p:cNvSpPr/>
          <p:nvPr/>
        </p:nvSpPr>
        <p:spPr>
          <a:xfrm>
            <a:off x="7199073" y="2643749"/>
            <a:ext cx="4535713" cy="84908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a:solidFill>
                  <a:schemeClr val="bg2"/>
                </a:solidFill>
                <a:latin typeface="Arial"/>
                <a:cs typeface="Arial"/>
              </a:rPr>
              <a:t>‘Digital first’ workforce</a:t>
            </a:r>
            <a:endParaRPr lang="en-GB" sz="2400">
              <a:solidFill>
                <a:schemeClr val="bg2"/>
              </a:solidFill>
              <a:latin typeface="Arial"/>
              <a:ea typeface="+mn-lt"/>
              <a:cs typeface="+mn-lt"/>
            </a:endParaRPr>
          </a:p>
          <a:p>
            <a:r>
              <a:rPr lang="en-GB">
                <a:solidFill>
                  <a:srgbClr val="000000"/>
                </a:solidFill>
                <a:latin typeface="Arial"/>
                <a:cs typeface="Arial"/>
              </a:rPr>
              <a:t>Opportunity to improve digital literacy</a:t>
            </a:r>
          </a:p>
        </p:txBody>
      </p:sp>
      <p:sp>
        <p:nvSpPr>
          <p:cNvPr id="48" name="Rectangle: Rounded Corners 47">
            <a:extLst>
              <a:ext uri="{FF2B5EF4-FFF2-40B4-BE49-F238E27FC236}">
                <a16:creationId xmlns:a16="http://schemas.microsoft.com/office/drawing/2014/main" id="{6F2A7FBB-C52B-5EE6-AC1E-B03BECD9BE03}"/>
              </a:ext>
            </a:extLst>
          </p:cNvPr>
          <p:cNvSpPr/>
          <p:nvPr/>
        </p:nvSpPr>
        <p:spPr>
          <a:xfrm>
            <a:off x="7221210" y="4047009"/>
            <a:ext cx="4535713" cy="84908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a:solidFill>
                  <a:schemeClr val="bg2"/>
                </a:solidFill>
                <a:latin typeface="Arial"/>
                <a:cs typeface="Arial"/>
              </a:rPr>
              <a:t>Resource requirements</a:t>
            </a:r>
          </a:p>
          <a:p>
            <a:r>
              <a:rPr lang="en-GB">
                <a:solidFill>
                  <a:srgbClr val="000000"/>
                </a:solidFill>
                <a:latin typeface="Arial"/>
                <a:ea typeface="+mn-lt"/>
                <a:cs typeface="+mn-lt"/>
              </a:rPr>
              <a:t>Reduced wastage of staff time &amp; paper</a:t>
            </a:r>
            <a:endParaRPr lang="en-GB">
              <a:solidFill>
                <a:srgbClr val="000000"/>
              </a:solidFill>
              <a:latin typeface="Arial"/>
              <a:cs typeface="Arial"/>
            </a:endParaRPr>
          </a:p>
        </p:txBody>
      </p:sp>
      <p:pic>
        <p:nvPicPr>
          <p:cNvPr id="49" name="Graphic 49" descr="Earth Globe - Asia with solid fill">
            <a:extLst>
              <a:ext uri="{FF2B5EF4-FFF2-40B4-BE49-F238E27FC236}">
                <a16:creationId xmlns:a16="http://schemas.microsoft.com/office/drawing/2014/main" id="{8BDB2017-3AA8-40C3-B32F-6044F3D552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2298" y="4083297"/>
            <a:ext cx="783772" cy="762001"/>
          </a:xfrm>
          <a:prstGeom prst="rect">
            <a:avLst/>
          </a:prstGeom>
        </p:spPr>
      </p:pic>
      <p:pic>
        <p:nvPicPr>
          <p:cNvPr id="53" name="Graphic 53" descr="Programmer male with solid fill">
            <a:extLst>
              <a:ext uri="{FF2B5EF4-FFF2-40B4-BE49-F238E27FC236}">
                <a16:creationId xmlns:a16="http://schemas.microsoft.com/office/drawing/2014/main" id="{D0AAFB4F-FA47-2C5E-F2E7-A5D4544B92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13703" y="2643752"/>
            <a:ext cx="754743" cy="754743"/>
          </a:xfrm>
          <a:prstGeom prst="rect">
            <a:avLst/>
          </a:prstGeom>
        </p:spPr>
      </p:pic>
      <p:pic>
        <p:nvPicPr>
          <p:cNvPr id="54" name="Graphic 54" descr="Cloud Computing with solid fill">
            <a:extLst>
              <a:ext uri="{FF2B5EF4-FFF2-40B4-BE49-F238E27FC236}">
                <a16:creationId xmlns:a16="http://schemas.microsoft.com/office/drawing/2014/main" id="{2422CD00-0729-ECF9-2E3B-C8473F5604E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2667" y="4126841"/>
            <a:ext cx="682172" cy="682172"/>
          </a:xfrm>
          <a:prstGeom prst="rect">
            <a:avLst/>
          </a:prstGeom>
        </p:spPr>
      </p:pic>
      <p:pic>
        <p:nvPicPr>
          <p:cNvPr id="55" name="Graphic 55" descr="Users with solid fill">
            <a:extLst>
              <a:ext uri="{FF2B5EF4-FFF2-40B4-BE49-F238E27FC236}">
                <a16:creationId xmlns:a16="http://schemas.microsoft.com/office/drawing/2014/main" id="{26A9674C-2754-6682-2A0A-80B79BD9D5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82471" y="2651009"/>
            <a:ext cx="827315" cy="820058"/>
          </a:xfrm>
          <a:prstGeom prst="rect">
            <a:avLst/>
          </a:prstGeom>
        </p:spPr>
      </p:pic>
      <p:pic>
        <p:nvPicPr>
          <p:cNvPr id="56" name="Graphic 56" descr="Sling with solid fill">
            <a:extLst>
              <a:ext uri="{FF2B5EF4-FFF2-40B4-BE49-F238E27FC236}">
                <a16:creationId xmlns:a16="http://schemas.microsoft.com/office/drawing/2014/main" id="{ECD7953B-5F9B-4BA1-0538-C1119E36E8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79576" y="1303016"/>
            <a:ext cx="754743" cy="754743"/>
          </a:xfrm>
          <a:prstGeom prst="rect">
            <a:avLst/>
          </a:prstGeom>
        </p:spPr>
      </p:pic>
      <p:sp>
        <p:nvSpPr>
          <p:cNvPr id="3" name="Rectangle: Rounded Corners 2">
            <a:extLst>
              <a:ext uri="{FF2B5EF4-FFF2-40B4-BE49-F238E27FC236}">
                <a16:creationId xmlns:a16="http://schemas.microsoft.com/office/drawing/2014/main" id="{B0B007A1-3BE7-E05C-323B-23B061A808BE}"/>
              </a:ext>
            </a:extLst>
          </p:cNvPr>
          <p:cNvSpPr/>
          <p:nvPr/>
        </p:nvSpPr>
        <p:spPr>
          <a:xfrm>
            <a:off x="382397" y="5285098"/>
            <a:ext cx="870857" cy="870856"/>
          </a:xfrm>
          <a:prstGeom prst="roundRect">
            <a:avLst/>
          </a:prstGeom>
          <a:solidFill>
            <a:srgbClr val="AE2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289A2BA6-0D21-2F3A-BC9C-266A2E84E0DC}"/>
              </a:ext>
            </a:extLst>
          </p:cNvPr>
          <p:cNvSpPr/>
          <p:nvPr/>
        </p:nvSpPr>
        <p:spPr>
          <a:xfrm>
            <a:off x="1293867" y="5282398"/>
            <a:ext cx="10448414" cy="878994"/>
          </a:xfrm>
          <a:prstGeom prst="roundRect">
            <a:avLst/>
          </a:prstGeom>
          <a:solidFill>
            <a:srgbClr val="AE237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a:solidFill>
                  <a:srgbClr val="AE2373"/>
                </a:solidFill>
                <a:latin typeface="Arial"/>
              </a:rPr>
              <a:t>Visibility across competency frameworks </a:t>
            </a:r>
          </a:p>
          <a:p>
            <a:r>
              <a:rPr lang="en-GB">
                <a:solidFill>
                  <a:schemeClr val="tx1"/>
                </a:solidFill>
                <a:latin typeface="Arial"/>
                <a:ea typeface="+mn-lt"/>
                <a:cs typeface="Arial"/>
              </a:rPr>
              <a:t>Opportunity to more easily see skills required for different roles, across care settings and professions</a:t>
            </a:r>
            <a:endParaRPr lang="en-GB">
              <a:solidFill>
                <a:schemeClr val="tx1"/>
              </a:solidFill>
            </a:endParaRPr>
          </a:p>
        </p:txBody>
      </p:sp>
      <p:pic>
        <p:nvPicPr>
          <p:cNvPr id="24" name="Graphic 20" descr="Ui Ux with solid fill">
            <a:extLst>
              <a:ext uri="{FF2B5EF4-FFF2-40B4-BE49-F238E27FC236}">
                <a16:creationId xmlns:a16="http://schemas.microsoft.com/office/drawing/2014/main" id="{1676CBD1-1600-231A-31F5-FB02A7DEABF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6640" y="5321482"/>
            <a:ext cx="783120" cy="834472"/>
          </a:xfrm>
          <a:prstGeom prst="rect">
            <a:avLst/>
          </a:prstGeom>
        </p:spPr>
      </p:pic>
    </p:spTree>
    <p:extLst>
      <p:ext uri="{BB962C8B-B14F-4D97-AF65-F5344CB8AC3E}">
        <p14:creationId xmlns:p14="http://schemas.microsoft.com/office/powerpoint/2010/main" val="95528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B0E00B-2545-0ADA-843A-4C0F69C0265E}"/>
              </a:ext>
            </a:extLst>
          </p:cNvPr>
          <p:cNvSpPr>
            <a:spLocks noGrp="1"/>
          </p:cNvSpPr>
          <p:nvPr>
            <p:ph type="title"/>
          </p:nvPr>
        </p:nvSpPr>
        <p:spPr/>
        <p:txBody>
          <a:bodyPr lIns="91440" tIns="45720" rIns="91440" bIns="45720" anchor="t"/>
          <a:lstStyle/>
          <a:p>
            <a:r>
              <a:rPr lang="en-GB" sz="3750">
                <a:latin typeface="Arial"/>
                <a:cs typeface="Arial"/>
              </a:rPr>
              <a:t>Programme approach</a:t>
            </a:r>
            <a:endParaRPr lang="en-GB"/>
          </a:p>
        </p:txBody>
      </p:sp>
      <p:sp>
        <p:nvSpPr>
          <p:cNvPr id="5" name="Rectangle: Rounded Corners 4">
            <a:extLst>
              <a:ext uri="{FF2B5EF4-FFF2-40B4-BE49-F238E27FC236}">
                <a16:creationId xmlns:a16="http://schemas.microsoft.com/office/drawing/2014/main" id="{57FAEDDD-08CD-570A-673B-4F56BFD21405}"/>
              </a:ext>
            </a:extLst>
          </p:cNvPr>
          <p:cNvSpPr/>
          <p:nvPr/>
        </p:nvSpPr>
        <p:spPr>
          <a:xfrm>
            <a:off x="320481" y="1663384"/>
            <a:ext cx="2005200" cy="1526400"/>
          </a:xfrm>
          <a:prstGeom prst="roundRect">
            <a:avLst/>
          </a:prstGeom>
          <a:solidFill>
            <a:schemeClr val="bg2">
              <a:alpha val="2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b="1" dirty="0">
                <a:solidFill>
                  <a:schemeClr val="bg2"/>
                </a:solidFill>
                <a:latin typeface="Arial"/>
              </a:rPr>
              <a:t>Establish need</a:t>
            </a:r>
            <a:endParaRPr lang="en-GB" b="1" dirty="0">
              <a:solidFill>
                <a:schemeClr val="bg2"/>
              </a:solidFill>
              <a:ea typeface="+mn-lt"/>
              <a:cs typeface="+mn-lt"/>
            </a:endParaRPr>
          </a:p>
        </p:txBody>
      </p:sp>
      <p:sp>
        <p:nvSpPr>
          <p:cNvPr id="7" name="Rectangle: Rounded Corners 6">
            <a:extLst>
              <a:ext uri="{FF2B5EF4-FFF2-40B4-BE49-F238E27FC236}">
                <a16:creationId xmlns:a16="http://schemas.microsoft.com/office/drawing/2014/main" id="{CFE9A229-52ED-9A6B-CACD-7072D8FDE038}"/>
              </a:ext>
            </a:extLst>
          </p:cNvPr>
          <p:cNvSpPr/>
          <p:nvPr/>
        </p:nvSpPr>
        <p:spPr>
          <a:xfrm>
            <a:off x="2422732" y="1663384"/>
            <a:ext cx="2005200" cy="1526400"/>
          </a:xfrm>
          <a:prstGeom prst="roundRect">
            <a:avLst/>
          </a:prstGeom>
          <a:solidFill>
            <a:schemeClr val="accent2">
              <a:alpha val="25000"/>
            </a:schemeClr>
          </a:solidFill>
          <a:ln w="57150">
            <a:solidFill>
              <a:srgbClr val="41B6E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000" b="1" dirty="0">
                <a:solidFill>
                  <a:schemeClr val="accent2"/>
                </a:solidFill>
                <a:latin typeface="Arial"/>
                <a:ea typeface="+mn-lt"/>
                <a:cs typeface="+mn-lt"/>
              </a:rPr>
              <a:t>Edit content &amp; develop digital platform</a:t>
            </a:r>
            <a:endParaRPr lang="en-US" sz="1600" b="1" dirty="0">
              <a:solidFill>
                <a:schemeClr val="accent2"/>
              </a:solidFill>
              <a:latin typeface="Arial"/>
              <a:ea typeface="+mn-lt"/>
              <a:cs typeface="+mn-lt"/>
            </a:endParaRPr>
          </a:p>
        </p:txBody>
      </p:sp>
      <p:sp>
        <p:nvSpPr>
          <p:cNvPr id="8" name="Rectangle: Rounded Corners 7">
            <a:extLst>
              <a:ext uri="{FF2B5EF4-FFF2-40B4-BE49-F238E27FC236}">
                <a16:creationId xmlns:a16="http://schemas.microsoft.com/office/drawing/2014/main" id="{25689FFF-FA8B-B37D-8DC2-4805C15954DC}"/>
              </a:ext>
            </a:extLst>
          </p:cNvPr>
          <p:cNvSpPr/>
          <p:nvPr/>
        </p:nvSpPr>
        <p:spPr>
          <a:xfrm>
            <a:off x="4524984" y="1663384"/>
            <a:ext cx="2005200" cy="1526400"/>
          </a:xfrm>
          <a:prstGeom prst="roundRect">
            <a:avLst/>
          </a:prstGeom>
          <a:solidFill>
            <a:schemeClr val="accent4">
              <a:alpha val="25000"/>
            </a:schemeClr>
          </a:solidFill>
          <a:ln w="57150">
            <a:solidFill>
              <a:srgbClr val="00A49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800" b="1" dirty="0">
                <a:solidFill>
                  <a:schemeClr val="accent4"/>
                </a:solidFill>
                <a:latin typeface="Arial"/>
                <a:ea typeface="+mn-lt"/>
                <a:cs typeface="+mn-lt"/>
              </a:rPr>
              <a:t>Testing</a:t>
            </a:r>
            <a:endParaRPr lang="en-US" sz="2800" b="1" dirty="0">
              <a:solidFill>
                <a:schemeClr val="accent4"/>
              </a:solidFill>
              <a:latin typeface="Arial"/>
              <a:ea typeface="+mn-lt"/>
              <a:cs typeface="+mn-lt"/>
            </a:endParaRPr>
          </a:p>
        </p:txBody>
      </p:sp>
      <p:grpSp>
        <p:nvGrpSpPr>
          <p:cNvPr id="10" name="Group 9">
            <a:extLst>
              <a:ext uri="{FF2B5EF4-FFF2-40B4-BE49-F238E27FC236}">
                <a16:creationId xmlns:a16="http://schemas.microsoft.com/office/drawing/2014/main" id="{1E21FB3D-4631-3C94-F9D1-E225B0C22C2A}"/>
              </a:ext>
            </a:extLst>
          </p:cNvPr>
          <p:cNvGrpSpPr/>
          <p:nvPr/>
        </p:nvGrpSpPr>
        <p:grpSpPr>
          <a:xfrm>
            <a:off x="4508373" y="1259727"/>
            <a:ext cx="552813" cy="591453"/>
            <a:chOff x="4135502" y="1878343"/>
            <a:chExt cx="552813" cy="591453"/>
          </a:xfrm>
        </p:grpSpPr>
        <p:sp>
          <p:nvSpPr>
            <p:cNvPr id="12" name="Rectangle: Rounded Corners 12">
              <a:extLst>
                <a:ext uri="{FF2B5EF4-FFF2-40B4-BE49-F238E27FC236}">
                  <a16:creationId xmlns:a16="http://schemas.microsoft.com/office/drawing/2014/main" id="{91E2ADA5-3CBA-EBA0-1992-8E7027141B4A}"/>
                </a:ext>
              </a:extLst>
            </p:cNvPr>
            <p:cNvSpPr/>
            <p:nvPr/>
          </p:nvSpPr>
          <p:spPr>
            <a:xfrm>
              <a:off x="4135502" y="1878343"/>
              <a:ext cx="552813" cy="59145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18" name="Graphic 17" descr="Hospital with solid fill">
              <a:extLst>
                <a:ext uri="{FF2B5EF4-FFF2-40B4-BE49-F238E27FC236}">
                  <a16:creationId xmlns:a16="http://schemas.microsoft.com/office/drawing/2014/main" id="{D233B1C7-B9F7-0D63-F79C-305668D76CD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182649" y="1897215"/>
              <a:ext cx="458517" cy="474903"/>
            </a:xfrm>
            <a:prstGeom prst="rect">
              <a:avLst/>
            </a:prstGeom>
          </p:spPr>
        </p:pic>
      </p:grpSp>
      <p:sp>
        <p:nvSpPr>
          <p:cNvPr id="11" name="Rectangle: Rounded Corners 10">
            <a:extLst>
              <a:ext uri="{FF2B5EF4-FFF2-40B4-BE49-F238E27FC236}">
                <a16:creationId xmlns:a16="http://schemas.microsoft.com/office/drawing/2014/main" id="{9F34A328-7E6F-8FB7-1D80-1A64467EDD02}"/>
              </a:ext>
            </a:extLst>
          </p:cNvPr>
          <p:cNvSpPr/>
          <p:nvPr/>
        </p:nvSpPr>
        <p:spPr>
          <a:xfrm>
            <a:off x="7015185" y="3458962"/>
            <a:ext cx="2005165" cy="1527699"/>
          </a:xfrm>
          <a:prstGeom prst="roundRect">
            <a:avLst/>
          </a:prstGeom>
          <a:solidFill>
            <a:srgbClr val="AE2373">
              <a:alpha val="25000"/>
            </a:srgbClr>
          </a:solidFill>
          <a:ln w="57150">
            <a:solidFill>
              <a:srgbClr val="AE237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800" b="1" dirty="0">
                <a:solidFill>
                  <a:srgbClr val="AE2373"/>
                </a:solidFill>
                <a:latin typeface="Arial"/>
                <a:ea typeface="+mn-lt"/>
                <a:cs typeface="+mn-lt"/>
              </a:rPr>
              <a:t>National pilot</a:t>
            </a:r>
            <a:endParaRPr lang="en-US" sz="2000" b="1" dirty="0">
              <a:solidFill>
                <a:srgbClr val="AE2373"/>
              </a:solidFill>
              <a:latin typeface="Arial"/>
              <a:cs typeface="Arial"/>
            </a:endParaRPr>
          </a:p>
        </p:txBody>
      </p:sp>
      <p:cxnSp>
        <p:nvCxnSpPr>
          <p:cNvPr id="9" name="Straight Arrow Connector 8">
            <a:extLst>
              <a:ext uri="{FF2B5EF4-FFF2-40B4-BE49-F238E27FC236}">
                <a16:creationId xmlns:a16="http://schemas.microsoft.com/office/drawing/2014/main" id="{84CAEE88-46F0-AD3A-78A6-53A9B4F8BBF6}"/>
              </a:ext>
            </a:extLst>
          </p:cNvPr>
          <p:cNvCxnSpPr>
            <a:cxnSpLocks/>
          </p:cNvCxnSpPr>
          <p:nvPr/>
        </p:nvCxnSpPr>
        <p:spPr>
          <a:xfrm>
            <a:off x="669625" y="3353084"/>
            <a:ext cx="5628398" cy="0"/>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94B0E4-C605-B540-9F57-AF4A8DBE09AA}"/>
              </a:ext>
            </a:extLst>
          </p:cNvPr>
          <p:cNvSpPr txBox="1"/>
          <p:nvPr/>
        </p:nvSpPr>
        <p:spPr>
          <a:xfrm>
            <a:off x="2190315" y="3458961"/>
            <a:ext cx="2265864" cy="342401"/>
          </a:xfrm>
          <a:prstGeom prst="rect">
            <a:avLst/>
          </a:prstGeom>
        </p:spPr>
        <p:txBody>
          <a:bodyPr wrap="square" rtlCol="0">
            <a:spAutoFit/>
          </a:bodyPr>
          <a:lstStyle/>
          <a:p>
            <a:pPr algn="ctr"/>
            <a:r>
              <a:rPr lang="en-GB" sz="1625" i="1" dirty="0">
                <a:solidFill>
                  <a:schemeClr val="accent3"/>
                </a:solidFill>
                <a:latin typeface="Arial" panose="020B0604020202020204" pitchFamily="34" charset="0"/>
                <a:cs typeface="Arial" panose="020B0604020202020204" pitchFamily="34" charset="0"/>
              </a:rPr>
              <a:t>Sep ’21 – July ‘22</a:t>
            </a:r>
          </a:p>
        </p:txBody>
      </p:sp>
      <p:grpSp>
        <p:nvGrpSpPr>
          <p:cNvPr id="61" name="Group 60">
            <a:extLst>
              <a:ext uri="{FF2B5EF4-FFF2-40B4-BE49-F238E27FC236}">
                <a16:creationId xmlns:a16="http://schemas.microsoft.com/office/drawing/2014/main" id="{6E89B50E-A9E8-C2CC-1F7A-16AB37B41765}"/>
              </a:ext>
            </a:extLst>
          </p:cNvPr>
          <p:cNvGrpSpPr/>
          <p:nvPr/>
        </p:nvGrpSpPr>
        <p:grpSpPr>
          <a:xfrm>
            <a:off x="6884799" y="5263958"/>
            <a:ext cx="2265864" cy="724262"/>
            <a:chOff x="6427590" y="5157629"/>
            <a:chExt cx="2265864" cy="724262"/>
          </a:xfrm>
        </p:grpSpPr>
        <p:cxnSp>
          <p:nvCxnSpPr>
            <p:cNvPr id="19" name="Straight Arrow Connector 18">
              <a:extLst>
                <a:ext uri="{FF2B5EF4-FFF2-40B4-BE49-F238E27FC236}">
                  <a16:creationId xmlns:a16="http://schemas.microsoft.com/office/drawing/2014/main" id="{82DB8914-C23B-7047-7332-257EC0BAE832}"/>
                </a:ext>
              </a:extLst>
            </p:cNvPr>
            <p:cNvCxnSpPr>
              <a:cxnSpLocks/>
            </p:cNvCxnSpPr>
            <p:nvPr/>
          </p:nvCxnSpPr>
          <p:spPr>
            <a:xfrm>
              <a:off x="6494922" y="5157629"/>
              <a:ext cx="2131200" cy="0"/>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19818C2-4B9F-DAFD-D91A-DC78DB6350A3}"/>
                </a:ext>
              </a:extLst>
            </p:cNvPr>
            <p:cNvSpPr txBox="1"/>
            <p:nvPr/>
          </p:nvSpPr>
          <p:spPr>
            <a:xfrm>
              <a:off x="6427590" y="5539490"/>
              <a:ext cx="2265864" cy="342401"/>
            </a:xfrm>
            <a:prstGeom prst="rect">
              <a:avLst/>
            </a:prstGeom>
          </p:spPr>
          <p:txBody>
            <a:bodyPr wrap="square" rtlCol="0">
              <a:spAutoFit/>
            </a:bodyPr>
            <a:lstStyle/>
            <a:p>
              <a:pPr algn="ctr"/>
              <a:r>
                <a:rPr lang="en-GB" sz="1625" i="1" dirty="0">
                  <a:solidFill>
                    <a:schemeClr val="accent3"/>
                  </a:solidFill>
                  <a:latin typeface="Arial" panose="020B0604020202020204" pitchFamily="34" charset="0"/>
                  <a:cs typeface="Arial" panose="020B0604020202020204" pitchFamily="34" charset="0"/>
                </a:rPr>
                <a:t>Aug ’22 – Mar ’23</a:t>
              </a:r>
            </a:p>
          </p:txBody>
        </p:sp>
        <p:sp>
          <p:nvSpPr>
            <p:cNvPr id="21" name="TextBox 20">
              <a:extLst>
                <a:ext uri="{FF2B5EF4-FFF2-40B4-BE49-F238E27FC236}">
                  <a16:creationId xmlns:a16="http://schemas.microsoft.com/office/drawing/2014/main" id="{895A537E-2B5B-2A97-A194-B51D24BFEC62}"/>
                </a:ext>
              </a:extLst>
            </p:cNvPr>
            <p:cNvSpPr txBox="1"/>
            <p:nvPr/>
          </p:nvSpPr>
          <p:spPr>
            <a:xfrm>
              <a:off x="6427590" y="5160912"/>
              <a:ext cx="2265864" cy="342401"/>
            </a:xfrm>
            <a:prstGeom prst="rect">
              <a:avLst/>
            </a:prstGeom>
          </p:spPr>
          <p:txBody>
            <a:bodyPr wrap="square" lIns="91440" tIns="45720" rIns="91440" bIns="45720" rtlCol="0" anchor="t">
              <a:spAutoFit/>
            </a:bodyPr>
            <a:lstStyle/>
            <a:p>
              <a:pPr algn="ctr"/>
              <a:r>
                <a:rPr lang="en-GB" sz="1600" i="1" dirty="0">
                  <a:solidFill>
                    <a:srgbClr val="AE2373"/>
                  </a:solidFill>
                  <a:latin typeface="Arial"/>
                  <a:cs typeface="Arial"/>
                </a:rPr>
                <a:t>Step 1</a:t>
              </a:r>
              <a:endParaRPr lang="en-US" dirty="0">
                <a:solidFill>
                  <a:srgbClr val="AE2373"/>
                </a:solidFill>
                <a:cs typeface="Calibri"/>
              </a:endParaRPr>
            </a:p>
          </p:txBody>
        </p:sp>
      </p:grpSp>
      <p:grpSp>
        <p:nvGrpSpPr>
          <p:cNvPr id="62" name="Group 61">
            <a:extLst>
              <a:ext uri="{FF2B5EF4-FFF2-40B4-BE49-F238E27FC236}">
                <a16:creationId xmlns:a16="http://schemas.microsoft.com/office/drawing/2014/main" id="{8A034CC2-FB94-D0A9-D4F9-2560C7558031}"/>
              </a:ext>
            </a:extLst>
          </p:cNvPr>
          <p:cNvGrpSpPr/>
          <p:nvPr/>
        </p:nvGrpSpPr>
        <p:grpSpPr>
          <a:xfrm>
            <a:off x="9517445" y="5283688"/>
            <a:ext cx="2265864" cy="724262"/>
            <a:chOff x="9207035" y="5157629"/>
            <a:chExt cx="2265864" cy="724262"/>
          </a:xfrm>
        </p:grpSpPr>
        <p:cxnSp>
          <p:nvCxnSpPr>
            <p:cNvPr id="2" name="Straight Arrow Connector 1">
              <a:extLst>
                <a:ext uri="{FF2B5EF4-FFF2-40B4-BE49-F238E27FC236}">
                  <a16:creationId xmlns:a16="http://schemas.microsoft.com/office/drawing/2014/main" id="{B9123E44-EC4D-86E8-D503-524827C47F8D}"/>
                </a:ext>
              </a:extLst>
            </p:cNvPr>
            <p:cNvCxnSpPr>
              <a:cxnSpLocks/>
            </p:cNvCxnSpPr>
            <p:nvPr/>
          </p:nvCxnSpPr>
          <p:spPr>
            <a:xfrm>
              <a:off x="9274651" y="5157629"/>
              <a:ext cx="2130632" cy="0"/>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08C06FC-A24C-5C5A-FD18-1212FF25C236}"/>
                </a:ext>
              </a:extLst>
            </p:cNvPr>
            <p:cNvSpPr txBox="1"/>
            <p:nvPr/>
          </p:nvSpPr>
          <p:spPr>
            <a:xfrm>
              <a:off x="9207035" y="5539490"/>
              <a:ext cx="2265864" cy="342401"/>
            </a:xfrm>
            <a:prstGeom prst="rect">
              <a:avLst/>
            </a:prstGeom>
          </p:spPr>
          <p:txBody>
            <a:bodyPr wrap="square" lIns="91440" tIns="45720" rIns="91440" bIns="45720" rtlCol="0" anchor="t">
              <a:spAutoFit/>
            </a:bodyPr>
            <a:lstStyle/>
            <a:p>
              <a:pPr algn="ctr"/>
              <a:r>
                <a:rPr lang="en-GB" sz="1600" i="1" dirty="0">
                  <a:solidFill>
                    <a:schemeClr val="accent3"/>
                  </a:solidFill>
                  <a:latin typeface="Arial"/>
                  <a:cs typeface="Arial"/>
                </a:rPr>
                <a:t>Oct ’23 – Mar ’24</a:t>
              </a:r>
            </a:p>
          </p:txBody>
        </p:sp>
        <p:sp>
          <p:nvSpPr>
            <p:cNvPr id="22" name="TextBox 21">
              <a:extLst>
                <a:ext uri="{FF2B5EF4-FFF2-40B4-BE49-F238E27FC236}">
                  <a16:creationId xmlns:a16="http://schemas.microsoft.com/office/drawing/2014/main" id="{44EBB7D3-F3F0-AC5D-7EEA-64D4CDA3D266}"/>
                </a:ext>
              </a:extLst>
            </p:cNvPr>
            <p:cNvSpPr txBox="1"/>
            <p:nvPr/>
          </p:nvSpPr>
          <p:spPr>
            <a:xfrm>
              <a:off x="9207035" y="5160912"/>
              <a:ext cx="2265864" cy="342401"/>
            </a:xfrm>
            <a:prstGeom prst="rect">
              <a:avLst/>
            </a:prstGeom>
          </p:spPr>
          <p:txBody>
            <a:bodyPr wrap="square" lIns="91440" tIns="45720" rIns="91440" bIns="45720" rtlCol="0" anchor="t">
              <a:spAutoFit/>
            </a:bodyPr>
            <a:lstStyle/>
            <a:p>
              <a:pPr algn="ctr"/>
              <a:r>
                <a:rPr lang="en-GB" sz="1600" i="1" dirty="0">
                  <a:solidFill>
                    <a:srgbClr val="AE2373"/>
                  </a:solidFill>
                  <a:latin typeface="Arial"/>
                  <a:cs typeface="Arial"/>
                </a:rPr>
                <a:t>Step 2&amp;3</a:t>
              </a:r>
              <a:endParaRPr lang="en-US" dirty="0">
                <a:solidFill>
                  <a:srgbClr val="AE2373"/>
                </a:solidFill>
                <a:cs typeface="Calibri"/>
              </a:endParaRPr>
            </a:p>
          </p:txBody>
        </p:sp>
      </p:grpSp>
      <p:sp>
        <p:nvSpPr>
          <p:cNvPr id="35" name="Rectangle: Rounded Corners 34">
            <a:extLst>
              <a:ext uri="{FF2B5EF4-FFF2-40B4-BE49-F238E27FC236}">
                <a16:creationId xmlns:a16="http://schemas.microsoft.com/office/drawing/2014/main" id="{5C418A46-5EF1-6F38-1EB8-A96FA09BAA1A}"/>
              </a:ext>
            </a:extLst>
          </p:cNvPr>
          <p:cNvSpPr/>
          <p:nvPr/>
        </p:nvSpPr>
        <p:spPr>
          <a:xfrm>
            <a:off x="9603292" y="3458961"/>
            <a:ext cx="2005165" cy="1527699"/>
          </a:xfrm>
          <a:prstGeom prst="roundRect">
            <a:avLst/>
          </a:prstGeom>
          <a:solidFill>
            <a:srgbClr val="AE2373">
              <a:alpha val="25000"/>
            </a:srgbClr>
          </a:solidFill>
          <a:ln w="57150">
            <a:solidFill>
              <a:srgbClr val="AE237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800" b="1" dirty="0">
                <a:solidFill>
                  <a:srgbClr val="AE2373"/>
                </a:solidFill>
                <a:latin typeface="Arial"/>
                <a:ea typeface="+mn-lt"/>
                <a:cs typeface="+mn-lt"/>
              </a:rPr>
              <a:t>National pilot</a:t>
            </a:r>
            <a:endParaRPr lang="en-US" sz="2000" b="1" dirty="0">
              <a:solidFill>
                <a:srgbClr val="AE2373"/>
              </a:solidFill>
              <a:latin typeface="Arial"/>
              <a:cs typeface="Arial"/>
            </a:endParaRPr>
          </a:p>
        </p:txBody>
      </p:sp>
      <p:grpSp>
        <p:nvGrpSpPr>
          <p:cNvPr id="46" name="Group 45">
            <a:extLst>
              <a:ext uri="{FF2B5EF4-FFF2-40B4-BE49-F238E27FC236}">
                <a16:creationId xmlns:a16="http://schemas.microsoft.com/office/drawing/2014/main" id="{B1F2BB8B-B3A9-4E36-C6BF-A799A5EB568A}"/>
              </a:ext>
            </a:extLst>
          </p:cNvPr>
          <p:cNvGrpSpPr/>
          <p:nvPr/>
        </p:nvGrpSpPr>
        <p:grpSpPr>
          <a:xfrm>
            <a:off x="6837988" y="3100230"/>
            <a:ext cx="562147" cy="591453"/>
            <a:chOff x="6494560" y="1878342"/>
            <a:chExt cx="562147" cy="591453"/>
          </a:xfrm>
        </p:grpSpPr>
        <p:sp>
          <p:nvSpPr>
            <p:cNvPr id="42" name="Rectangle: Rounded Corners 12">
              <a:extLst>
                <a:ext uri="{FF2B5EF4-FFF2-40B4-BE49-F238E27FC236}">
                  <a16:creationId xmlns:a16="http://schemas.microsoft.com/office/drawing/2014/main" id="{30A71486-5606-9468-512B-A9C1DC92E42C}"/>
                </a:ext>
              </a:extLst>
            </p:cNvPr>
            <p:cNvSpPr/>
            <p:nvPr/>
          </p:nvSpPr>
          <p:spPr>
            <a:xfrm>
              <a:off x="6494560" y="1878342"/>
              <a:ext cx="552813" cy="591453"/>
            </a:xfrm>
            <a:prstGeom prst="roundRect">
              <a:avLst/>
            </a:prstGeom>
            <a:solidFill>
              <a:srgbClr val="AE2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44" name="Graphic 6" descr="Hike with solid fill">
              <a:extLst>
                <a:ext uri="{FF2B5EF4-FFF2-40B4-BE49-F238E27FC236}">
                  <a16:creationId xmlns:a16="http://schemas.microsoft.com/office/drawing/2014/main" id="{D0393BC8-6B9E-912A-880B-276F9285EA7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19469" y="1878342"/>
              <a:ext cx="537238" cy="568024"/>
            </a:xfrm>
            <a:prstGeom prst="rect">
              <a:avLst/>
            </a:prstGeom>
          </p:spPr>
        </p:pic>
      </p:grpSp>
      <p:grpSp>
        <p:nvGrpSpPr>
          <p:cNvPr id="47" name="Group 46">
            <a:extLst>
              <a:ext uri="{FF2B5EF4-FFF2-40B4-BE49-F238E27FC236}">
                <a16:creationId xmlns:a16="http://schemas.microsoft.com/office/drawing/2014/main" id="{E61D81EA-1E4B-C936-D6AD-5BAA71F05F98}"/>
              </a:ext>
            </a:extLst>
          </p:cNvPr>
          <p:cNvGrpSpPr/>
          <p:nvPr/>
        </p:nvGrpSpPr>
        <p:grpSpPr>
          <a:xfrm>
            <a:off x="9530175" y="3059952"/>
            <a:ext cx="562147" cy="591453"/>
            <a:chOff x="6494560" y="1878342"/>
            <a:chExt cx="562147" cy="591453"/>
          </a:xfrm>
        </p:grpSpPr>
        <p:sp>
          <p:nvSpPr>
            <p:cNvPr id="48" name="Rectangle: Rounded Corners 12">
              <a:extLst>
                <a:ext uri="{FF2B5EF4-FFF2-40B4-BE49-F238E27FC236}">
                  <a16:creationId xmlns:a16="http://schemas.microsoft.com/office/drawing/2014/main" id="{7735B310-1B97-01B1-E4ED-431FA859706B}"/>
                </a:ext>
              </a:extLst>
            </p:cNvPr>
            <p:cNvSpPr/>
            <p:nvPr/>
          </p:nvSpPr>
          <p:spPr>
            <a:xfrm>
              <a:off x="6494560" y="1878342"/>
              <a:ext cx="552813" cy="591453"/>
            </a:xfrm>
            <a:prstGeom prst="roundRect">
              <a:avLst/>
            </a:prstGeom>
            <a:solidFill>
              <a:srgbClr val="AE2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49" name="Graphic 6" descr="Hike with solid fill">
              <a:extLst>
                <a:ext uri="{FF2B5EF4-FFF2-40B4-BE49-F238E27FC236}">
                  <a16:creationId xmlns:a16="http://schemas.microsoft.com/office/drawing/2014/main" id="{6A4B2B33-3001-36BA-2F0A-B4D90A2FC44F}"/>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19469" y="1878342"/>
              <a:ext cx="537238" cy="568024"/>
            </a:xfrm>
            <a:prstGeom prst="rect">
              <a:avLst/>
            </a:prstGeom>
          </p:spPr>
        </p:pic>
      </p:grpSp>
      <p:sp>
        <p:nvSpPr>
          <p:cNvPr id="51" name="Rectangle: Rounded Corners 12">
            <a:extLst>
              <a:ext uri="{FF2B5EF4-FFF2-40B4-BE49-F238E27FC236}">
                <a16:creationId xmlns:a16="http://schemas.microsoft.com/office/drawing/2014/main" id="{1A7A621A-8DA2-420D-B494-F64C6D106BB5}"/>
              </a:ext>
            </a:extLst>
          </p:cNvPr>
          <p:cNvSpPr/>
          <p:nvPr/>
        </p:nvSpPr>
        <p:spPr>
          <a:xfrm>
            <a:off x="2406122" y="1284656"/>
            <a:ext cx="552813" cy="5914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nvGrpSpPr>
          <p:cNvPr id="57" name="Group 56">
            <a:extLst>
              <a:ext uri="{FF2B5EF4-FFF2-40B4-BE49-F238E27FC236}">
                <a16:creationId xmlns:a16="http://schemas.microsoft.com/office/drawing/2014/main" id="{67C5E3BF-B049-83F5-CA8F-108C4CD0BFDE}"/>
              </a:ext>
            </a:extLst>
          </p:cNvPr>
          <p:cNvGrpSpPr/>
          <p:nvPr/>
        </p:nvGrpSpPr>
        <p:grpSpPr>
          <a:xfrm>
            <a:off x="2497749" y="1382670"/>
            <a:ext cx="369558" cy="395424"/>
            <a:chOff x="5286923" y="4484597"/>
            <a:chExt cx="325161" cy="336661"/>
          </a:xfrm>
        </p:grpSpPr>
        <p:sp>
          <p:nvSpPr>
            <p:cNvPr id="25" name="Freeform: Shape 24">
              <a:extLst>
                <a:ext uri="{FF2B5EF4-FFF2-40B4-BE49-F238E27FC236}">
                  <a16:creationId xmlns:a16="http://schemas.microsoft.com/office/drawing/2014/main" id="{4679FBD3-AA9E-1FB1-2DAD-760611FDD999}"/>
                </a:ext>
              </a:extLst>
            </p:cNvPr>
            <p:cNvSpPr/>
            <p:nvPr/>
          </p:nvSpPr>
          <p:spPr>
            <a:xfrm>
              <a:off x="5286923" y="4495273"/>
              <a:ext cx="292310" cy="325984"/>
            </a:xfrm>
            <a:custGeom>
              <a:avLst/>
              <a:gdLst>
                <a:gd name="connsiteX0" fmla="*/ 742 w 425875"/>
                <a:gd name="connsiteY0" fmla="*/ 185660 h 426209"/>
                <a:gd name="connsiteX1" fmla="*/ 30340 w 425875"/>
                <a:gd name="connsiteY1" fmla="*/ 108167 h 426209"/>
                <a:gd name="connsiteX2" fmla="*/ 35721 w 425875"/>
                <a:gd name="connsiteY2" fmla="*/ 100095 h 426209"/>
                <a:gd name="connsiteX3" fmla="*/ 51327 w 425875"/>
                <a:gd name="connsiteY3" fmla="*/ 84489 h 426209"/>
                <a:gd name="connsiteX4" fmla="*/ 43255 w 425875"/>
                <a:gd name="connsiteY4" fmla="*/ 75878 h 426209"/>
                <a:gd name="connsiteX5" fmla="*/ 43255 w 425875"/>
                <a:gd name="connsiteY5" fmla="*/ 59734 h 426209"/>
                <a:gd name="connsiteX6" fmla="*/ 59938 w 425875"/>
                <a:gd name="connsiteY6" fmla="*/ 43052 h 426209"/>
                <a:gd name="connsiteX7" fmla="*/ 76082 w 425875"/>
                <a:gd name="connsiteY7" fmla="*/ 43052 h 426209"/>
                <a:gd name="connsiteX8" fmla="*/ 84692 w 425875"/>
                <a:gd name="connsiteY8" fmla="*/ 51124 h 426209"/>
                <a:gd name="connsiteX9" fmla="*/ 132587 w 425875"/>
                <a:gd name="connsiteY9" fmla="*/ 3229 h 426209"/>
                <a:gd name="connsiteX10" fmla="*/ 148731 w 425875"/>
                <a:gd name="connsiteY10" fmla="*/ 3229 h 426209"/>
                <a:gd name="connsiteX11" fmla="*/ 200931 w 425875"/>
                <a:gd name="connsiteY11" fmla="*/ 55967 h 426209"/>
                <a:gd name="connsiteX12" fmla="*/ 200931 w 425875"/>
                <a:gd name="connsiteY12" fmla="*/ 72111 h 426209"/>
                <a:gd name="connsiteX13" fmla="*/ 154651 w 425875"/>
                <a:gd name="connsiteY13" fmla="*/ 118930 h 426209"/>
                <a:gd name="connsiteX14" fmla="*/ 422646 w 425875"/>
                <a:gd name="connsiteY14" fmla="*/ 375086 h 426209"/>
                <a:gd name="connsiteX15" fmla="*/ 422646 w 425875"/>
                <a:gd name="connsiteY15" fmla="*/ 391231 h 426209"/>
                <a:gd name="connsiteX16" fmla="*/ 390896 w 425875"/>
                <a:gd name="connsiteY16" fmla="*/ 422981 h 426209"/>
                <a:gd name="connsiteX17" fmla="*/ 374752 w 425875"/>
                <a:gd name="connsiteY17" fmla="*/ 422981 h 426209"/>
                <a:gd name="connsiteX18" fmla="*/ 118595 w 425875"/>
                <a:gd name="connsiteY18" fmla="*/ 154985 h 426209"/>
                <a:gd name="connsiteX19" fmla="*/ 105142 w 425875"/>
                <a:gd name="connsiteY19" fmla="*/ 168439 h 426209"/>
                <a:gd name="connsiteX20" fmla="*/ 95993 w 425875"/>
                <a:gd name="connsiteY20" fmla="*/ 173820 h 426209"/>
                <a:gd name="connsiteX21" fmla="*/ 15272 w 425875"/>
                <a:gd name="connsiteY21" fmla="*/ 200189 h 426209"/>
                <a:gd name="connsiteX22" fmla="*/ 3432 w 425875"/>
                <a:gd name="connsiteY22" fmla="*/ 196961 h 426209"/>
                <a:gd name="connsiteX23" fmla="*/ 742 w 425875"/>
                <a:gd name="connsiteY23" fmla="*/ 185660 h 42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875" h="426209">
                  <a:moveTo>
                    <a:pt x="742" y="185660"/>
                  </a:moveTo>
                  <a:lnTo>
                    <a:pt x="30340" y="108167"/>
                  </a:lnTo>
                  <a:cubicBezTo>
                    <a:pt x="31416" y="104938"/>
                    <a:pt x="33568" y="102247"/>
                    <a:pt x="35721" y="100095"/>
                  </a:cubicBezTo>
                  <a:lnTo>
                    <a:pt x="51327" y="84489"/>
                  </a:lnTo>
                  <a:lnTo>
                    <a:pt x="43255" y="75878"/>
                  </a:lnTo>
                  <a:cubicBezTo>
                    <a:pt x="38950" y="71573"/>
                    <a:pt x="38950" y="64039"/>
                    <a:pt x="43255" y="59734"/>
                  </a:cubicBezTo>
                  <a:lnTo>
                    <a:pt x="59938" y="43052"/>
                  </a:lnTo>
                  <a:cubicBezTo>
                    <a:pt x="64243" y="38746"/>
                    <a:pt x="71777" y="38746"/>
                    <a:pt x="76082" y="43052"/>
                  </a:cubicBezTo>
                  <a:lnTo>
                    <a:pt x="84692" y="51124"/>
                  </a:lnTo>
                  <a:lnTo>
                    <a:pt x="132587" y="3229"/>
                  </a:lnTo>
                  <a:cubicBezTo>
                    <a:pt x="136892" y="-1076"/>
                    <a:pt x="144426" y="-1076"/>
                    <a:pt x="148731" y="3229"/>
                  </a:cubicBezTo>
                  <a:lnTo>
                    <a:pt x="200931" y="55967"/>
                  </a:lnTo>
                  <a:cubicBezTo>
                    <a:pt x="205236" y="60272"/>
                    <a:pt x="205236" y="67806"/>
                    <a:pt x="200931" y="72111"/>
                  </a:cubicBezTo>
                  <a:lnTo>
                    <a:pt x="154651" y="118930"/>
                  </a:lnTo>
                  <a:lnTo>
                    <a:pt x="422646" y="375086"/>
                  </a:lnTo>
                  <a:cubicBezTo>
                    <a:pt x="426952" y="379391"/>
                    <a:pt x="426952" y="386925"/>
                    <a:pt x="422646" y="391231"/>
                  </a:cubicBezTo>
                  <a:lnTo>
                    <a:pt x="390896" y="422981"/>
                  </a:lnTo>
                  <a:cubicBezTo>
                    <a:pt x="386591" y="427286"/>
                    <a:pt x="379057" y="427286"/>
                    <a:pt x="374752" y="422981"/>
                  </a:cubicBezTo>
                  <a:lnTo>
                    <a:pt x="118595" y="154985"/>
                  </a:lnTo>
                  <a:lnTo>
                    <a:pt x="105142" y="168439"/>
                  </a:lnTo>
                  <a:cubicBezTo>
                    <a:pt x="102451" y="171130"/>
                    <a:pt x="99222" y="172744"/>
                    <a:pt x="95993" y="173820"/>
                  </a:cubicBezTo>
                  <a:lnTo>
                    <a:pt x="15272" y="200189"/>
                  </a:lnTo>
                  <a:cubicBezTo>
                    <a:pt x="10966" y="201266"/>
                    <a:pt x="6661" y="200189"/>
                    <a:pt x="3432" y="196961"/>
                  </a:cubicBezTo>
                  <a:cubicBezTo>
                    <a:pt x="204" y="194270"/>
                    <a:pt x="-873" y="189427"/>
                    <a:pt x="742" y="185660"/>
                  </a:cubicBezTo>
                  <a:close/>
                </a:path>
              </a:pathLst>
            </a:custGeom>
            <a:solidFill>
              <a:schemeClr val="bg1"/>
            </a:solidFill>
            <a:ln w="535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91B38EB-C510-C28F-A6D3-09914280A62A}"/>
                </a:ext>
              </a:extLst>
            </p:cNvPr>
            <p:cNvSpPr/>
            <p:nvPr/>
          </p:nvSpPr>
          <p:spPr>
            <a:xfrm>
              <a:off x="5455864" y="4484597"/>
              <a:ext cx="156220" cy="173257"/>
            </a:xfrm>
            <a:custGeom>
              <a:avLst/>
              <a:gdLst>
                <a:gd name="connsiteX0" fmla="*/ 77493 w 227602"/>
                <a:gd name="connsiteY0" fmla="*/ 114592 h 226526"/>
                <a:gd name="connsiteX1" fmla="*/ 7534 w 227602"/>
                <a:gd name="connsiteY1" fmla="*/ 68312 h 226526"/>
                <a:gd name="connsiteX2" fmla="*/ 2691 w 227602"/>
                <a:gd name="connsiteY2" fmla="*/ 60240 h 226526"/>
                <a:gd name="connsiteX3" fmla="*/ 5920 w 227602"/>
                <a:gd name="connsiteY3" fmla="*/ 51091 h 226526"/>
                <a:gd name="connsiteX4" fmla="*/ 54353 w 227602"/>
                <a:gd name="connsiteY4" fmla="*/ 3196 h 226526"/>
                <a:gd name="connsiteX5" fmla="*/ 68882 w 227602"/>
                <a:gd name="connsiteY5" fmla="*/ 2120 h 226526"/>
                <a:gd name="connsiteX6" fmla="*/ 151218 w 227602"/>
                <a:gd name="connsiteY6" fmla="*/ 57011 h 226526"/>
                <a:gd name="connsiteX7" fmla="*/ 152295 w 227602"/>
                <a:gd name="connsiteY7" fmla="*/ 58087 h 226526"/>
                <a:gd name="connsiteX8" fmla="*/ 152833 w 227602"/>
                <a:gd name="connsiteY8" fmla="*/ 58625 h 226526"/>
                <a:gd name="connsiteX9" fmla="*/ 168439 w 227602"/>
                <a:gd name="connsiteY9" fmla="*/ 74231 h 226526"/>
                <a:gd name="connsiteX10" fmla="*/ 169515 w 227602"/>
                <a:gd name="connsiteY10" fmla="*/ 75308 h 226526"/>
                <a:gd name="connsiteX11" fmla="*/ 170053 w 227602"/>
                <a:gd name="connsiteY11" fmla="*/ 75846 h 226526"/>
                <a:gd name="connsiteX12" fmla="*/ 170053 w 227602"/>
                <a:gd name="connsiteY12" fmla="*/ 76384 h 226526"/>
                <a:gd name="connsiteX13" fmla="*/ 225482 w 227602"/>
                <a:gd name="connsiteY13" fmla="*/ 157106 h 226526"/>
                <a:gd name="connsiteX14" fmla="*/ 224406 w 227602"/>
                <a:gd name="connsiteY14" fmla="*/ 171635 h 226526"/>
                <a:gd name="connsiteX15" fmla="*/ 175973 w 227602"/>
                <a:gd name="connsiteY15" fmla="*/ 219530 h 226526"/>
                <a:gd name="connsiteX16" fmla="*/ 166825 w 227602"/>
                <a:gd name="connsiteY16" fmla="*/ 222759 h 226526"/>
                <a:gd name="connsiteX17" fmla="*/ 158214 w 227602"/>
                <a:gd name="connsiteY17" fmla="*/ 217916 h 226526"/>
                <a:gd name="connsiteX18" fmla="*/ 113010 w 227602"/>
                <a:gd name="connsiteY18" fmla="*/ 150110 h 226526"/>
                <a:gd name="connsiteX19" fmla="*/ 39823 w 227602"/>
                <a:gd name="connsiteY19" fmla="*/ 226526 h 226526"/>
                <a:gd name="connsiteX20" fmla="*/ 0 w 227602"/>
                <a:gd name="connsiteY20" fmla="*/ 188318 h 226526"/>
                <a:gd name="connsiteX21" fmla="*/ 77493 w 227602"/>
                <a:gd name="connsiteY21" fmla="*/ 114592 h 22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7602" h="226526">
                  <a:moveTo>
                    <a:pt x="77493" y="114592"/>
                  </a:moveTo>
                  <a:lnTo>
                    <a:pt x="7534" y="68312"/>
                  </a:lnTo>
                  <a:cubicBezTo>
                    <a:pt x="4843" y="66159"/>
                    <a:pt x="3229" y="63469"/>
                    <a:pt x="2691" y="60240"/>
                  </a:cubicBezTo>
                  <a:cubicBezTo>
                    <a:pt x="2691" y="57011"/>
                    <a:pt x="3767" y="53782"/>
                    <a:pt x="5920" y="51091"/>
                  </a:cubicBezTo>
                  <a:lnTo>
                    <a:pt x="54353" y="3196"/>
                  </a:lnTo>
                  <a:cubicBezTo>
                    <a:pt x="58120" y="-571"/>
                    <a:pt x="64577" y="-1109"/>
                    <a:pt x="68882" y="2120"/>
                  </a:cubicBezTo>
                  <a:lnTo>
                    <a:pt x="151218" y="57011"/>
                  </a:lnTo>
                  <a:cubicBezTo>
                    <a:pt x="151757" y="57011"/>
                    <a:pt x="152295" y="57549"/>
                    <a:pt x="152295" y="58087"/>
                  </a:cubicBezTo>
                  <a:lnTo>
                    <a:pt x="152833" y="58625"/>
                  </a:lnTo>
                  <a:lnTo>
                    <a:pt x="168439" y="74231"/>
                  </a:lnTo>
                  <a:lnTo>
                    <a:pt x="169515" y="75308"/>
                  </a:lnTo>
                  <a:lnTo>
                    <a:pt x="170053" y="75846"/>
                  </a:lnTo>
                  <a:lnTo>
                    <a:pt x="170053" y="76384"/>
                  </a:lnTo>
                  <a:lnTo>
                    <a:pt x="225482" y="157106"/>
                  </a:lnTo>
                  <a:cubicBezTo>
                    <a:pt x="228711" y="161411"/>
                    <a:pt x="228173" y="167868"/>
                    <a:pt x="224406" y="171635"/>
                  </a:cubicBezTo>
                  <a:lnTo>
                    <a:pt x="175973" y="219530"/>
                  </a:lnTo>
                  <a:cubicBezTo>
                    <a:pt x="173820" y="221683"/>
                    <a:pt x="170053" y="223297"/>
                    <a:pt x="166825" y="222759"/>
                  </a:cubicBezTo>
                  <a:cubicBezTo>
                    <a:pt x="163596" y="222221"/>
                    <a:pt x="160367" y="220606"/>
                    <a:pt x="158214" y="217916"/>
                  </a:cubicBezTo>
                  <a:lnTo>
                    <a:pt x="113010" y="150110"/>
                  </a:lnTo>
                  <a:lnTo>
                    <a:pt x="39823" y="226526"/>
                  </a:lnTo>
                  <a:lnTo>
                    <a:pt x="0" y="188318"/>
                  </a:lnTo>
                  <a:lnTo>
                    <a:pt x="77493" y="114592"/>
                  </a:lnTo>
                  <a:close/>
                </a:path>
              </a:pathLst>
            </a:custGeom>
            <a:solidFill>
              <a:schemeClr val="bg1"/>
            </a:solidFill>
            <a:ln w="5358"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29351B3-053E-59F6-3994-761BD7C79F28}"/>
                </a:ext>
              </a:extLst>
            </p:cNvPr>
            <p:cNvSpPr/>
            <p:nvPr/>
          </p:nvSpPr>
          <p:spPr>
            <a:xfrm>
              <a:off x="5309594" y="4682550"/>
              <a:ext cx="124108" cy="138708"/>
            </a:xfrm>
            <a:custGeom>
              <a:avLst/>
              <a:gdLst>
                <a:gd name="connsiteX0" fmla="*/ 51662 w 180816"/>
                <a:gd name="connsiteY0" fmla="*/ 178126 h 181354"/>
                <a:gd name="connsiteX1" fmla="*/ 35517 w 180816"/>
                <a:gd name="connsiteY1" fmla="*/ 178126 h 181354"/>
                <a:gd name="connsiteX2" fmla="*/ 3229 w 180816"/>
                <a:gd name="connsiteY2" fmla="*/ 145837 h 181354"/>
                <a:gd name="connsiteX3" fmla="*/ 3229 w 180816"/>
                <a:gd name="connsiteY3" fmla="*/ 129693 h 181354"/>
                <a:gd name="connsiteX4" fmla="*/ 139379 w 180816"/>
                <a:gd name="connsiteY4" fmla="*/ 0 h 181354"/>
                <a:gd name="connsiteX5" fmla="*/ 180816 w 180816"/>
                <a:gd name="connsiteY5" fmla="*/ 43052 h 181354"/>
                <a:gd name="connsiteX6" fmla="*/ 51662 w 180816"/>
                <a:gd name="connsiteY6" fmla="*/ 178126 h 18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16" h="181354">
                  <a:moveTo>
                    <a:pt x="51662" y="178126"/>
                  </a:moveTo>
                  <a:cubicBezTo>
                    <a:pt x="47357" y="182431"/>
                    <a:pt x="39823" y="182431"/>
                    <a:pt x="35517" y="178126"/>
                  </a:cubicBezTo>
                  <a:lnTo>
                    <a:pt x="3229" y="145837"/>
                  </a:lnTo>
                  <a:cubicBezTo>
                    <a:pt x="-1076" y="141532"/>
                    <a:pt x="-1076" y="133998"/>
                    <a:pt x="3229" y="129693"/>
                  </a:cubicBezTo>
                  <a:lnTo>
                    <a:pt x="139379" y="0"/>
                  </a:lnTo>
                  <a:lnTo>
                    <a:pt x="180816" y="43052"/>
                  </a:lnTo>
                  <a:lnTo>
                    <a:pt x="51662" y="178126"/>
                  </a:lnTo>
                  <a:close/>
                </a:path>
              </a:pathLst>
            </a:custGeom>
            <a:solidFill>
              <a:schemeClr val="bg1"/>
            </a:solidFill>
            <a:ln w="5358" cap="flat">
              <a:noFill/>
              <a:prstDash val="solid"/>
              <a:miter/>
            </a:ln>
          </p:spPr>
          <p:txBody>
            <a:bodyPr rtlCol="0" anchor="ctr"/>
            <a:lstStyle/>
            <a:p>
              <a:endParaRPr lang="en-GB"/>
            </a:p>
          </p:txBody>
        </p:sp>
      </p:grpSp>
      <p:sp>
        <p:nvSpPr>
          <p:cNvPr id="58" name="Rectangle: Rounded Corners 12">
            <a:extLst>
              <a:ext uri="{FF2B5EF4-FFF2-40B4-BE49-F238E27FC236}">
                <a16:creationId xmlns:a16="http://schemas.microsoft.com/office/drawing/2014/main" id="{5326FD65-62C8-EB53-1B73-F310C56A699C}"/>
              </a:ext>
            </a:extLst>
          </p:cNvPr>
          <p:cNvSpPr/>
          <p:nvPr/>
        </p:nvSpPr>
        <p:spPr>
          <a:xfrm>
            <a:off x="303871" y="1278599"/>
            <a:ext cx="552813" cy="5914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59" name="Graphic 58" descr="Users with solid fill">
            <a:extLst>
              <a:ext uri="{FF2B5EF4-FFF2-40B4-BE49-F238E27FC236}">
                <a16:creationId xmlns:a16="http://schemas.microsoft.com/office/drawing/2014/main" id="{DDB69E5F-3029-AFC9-B9C3-FCCA5F87C1AC}"/>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61902" y="1278600"/>
            <a:ext cx="469971" cy="572580"/>
          </a:xfrm>
          <a:prstGeom prst="rect">
            <a:avLst/>
          </a:prstGeom>
        </p:spPr>
      </p:pic>
    </p:spTree>
    <p:extLst>
      <p:ext uri="{BB962C8B-B14F-4D97-AF65-F5344CB8AC3E}">
        <p14:creationId xmlns:p14="http://schemas.microsoft.com/office/powerpoint/2010/main" val="52241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B83B-59F2-947C-9BD4-8E9E2C3DC3F0}"/>
              </a:ext>
            </a:extLst>
          </p:cNvPr>
          <p:cNvSpPr>
            <a:spLocks noGrp="1"/>
          </p:cNvSpPr>
          <p:nvPr>
            <p:ph type="title"/>
          </p:nvPr>
        </p:nvSpPr>
        <p:spPr/>
        <p:txBody>
          <a:bodyPr/>
          <a:lstStyle/>
          <a:p>
            <a:r>
              <a:rPr lang="en-US" sz="3750" i="0" dirty="0">
                <a:solidFill>
                  <a:schemeClr val="bg2"/>
                </a:solidFill>
                <a:effectLst/>
              </a:rPr>
              <a:t>How the digitised versions differ</a:t>
            </a:r>
            <a:endParaRPr lang="en-GB" sz="3750" dirty="0">
              <a:solidFill>
                <a:schemeClr val="bg2"/>
              </a:solidFill>
            </a:endParaRPr>
          </a:p>
        </p:txBody>
      </p:sp>
      <p:sp>
        <p:nvSpPr>
          <p:cNvPr id="7" name="Content Placeholder 6">
            <a:extLst>
              <a:ext uri="{FF2B5EF4-FFF2-40B4-BE49-F238E27FC236}">
                <a16:creationId xmlns:a16="http://schemas.microsoft.com/office/drawing/2014/main" id="{570B6497-86C9-BAE0-7737-6385F30BC809}"/>
              </a:ext>
            </a:extLst>
          </p:cNvPr>
          <p:cNvSpPr>
            <a:spLocks noGrp="1"/>
          </p:cNvSpPr>
          <p:nvPr>
            <p:ph sz="quarter" idx="10"/>
          </p:nvPr>
        </p:nvSpPr>
        <p:spPr>
          <a:xfrm>
            <a:off x="307180" y="1261045"/>
            <a:ext cx="11577639" cy="4328776"/>
          </a:xfrm>
        </p:spPr>
        <p:txBody>
          <a:bodyPr/>
          <a:lstStyle/>
          <a:p>
            <a:pPr marL="171450" indent="-171450">
              <a:buFont typeface="Arial" panose="020B0604020202020204" pitchFamily="34" charset="0"/>
              <a:buChar char="•"/>
            </a:pPr>
            <a:r>
              <a:rPr lang="en-US" sz="1800" dirty="0">
                <a:solidFill>
                  <a:srgbClr val="333333"/>
                </a:solidFill>
                <a:latin typeface="Arial"/>
                <a:cs typeface="Arial"/>
              </a:rPr>
              <a:t>At a high level, the Learner will follow the below pathway for the completion of their digitised proficiencies</a:t>
            </a:r>
          </a:p>
          <a:p>
            <a:pPr marL="171450" indent="-171450">
              <a:buFont typeface="Arial" panose="020B0604020202020204" pitchFamily="34" charset="0"/>
              <a:buChar char="•"/>
            </a:pPr>
            <a:r>
              <a:rPr lang="en-US" sz="1800" dirty="0">
                <a:solidFill>
                  <a:srgbClr val="333333"/>
                </a:solidFill>
                <a:latin typeface="Arial"/>
                <a:cs typeface="Arial"/>
              </a:rPr>
              <a:t>Stage 1 and 2 in the pathway are new for the digitised version (in comparison to what currently needs to happen for paper versions):</a:t>
            </a:r>
            <a:endParaRPr lang="en-US" sz="1800" dirty="0">
              <a:latin typeface="Arial"/>
              <a:cs typeface="Arial"/>
            </a:endParaRPr>
          </a:p>
          <a:p>
            <a:endParaRPr lang="en-GB" dirty="0"/>
          </a:p>
        </p:txBody>
      </p:sp>
      <p:pic>
        <p:nvPicPr>
          <p:cNvPr id="6" name="Picture 5">
            <a:extLst>
              <a:ext uri="{FF2B5EF4-FFF2-40B4-BE49-F238E27FC236}">
                <a16:creationId xmlns:a16="http://schemas.microsoft.com/office/drawing/2014/main" id="{624B6DFD-0495-A229-B3AE-EE908067BFD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90403" y="2325377"/>
            <a:ext cx="8811191" cy="3994484"/>
          </a:xfrm>
          <a:prstGeom prst="rect">
            <a:avLst/>
          </a:prstGeom>
        </p:spPr>
      </p:pic>
    </p:spTree>
    <p:extLst>
      <p:ext uri="{BB962C8B-B14F-4D97-AF65-F5344CB8AC3E}">
        <p14:creationId xmlns:p14="http://schemas.microsoft.com/office/powerpoint/2010/main" val="26504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CD7D5-3BEC-6ADC-3C8E-FF73E64E7BFC}"/>
              </a:ext>
            </a:extLst>
          </p:cNvPr>
          <p:cNvSpPr>
            <a:spLocks noGrp="1"/>
          </p:cNvSpPr>
          <p:nvPr>
            <p:ph type="title"/>
          </p:nvPr>
        </p:nvSpPr>
        <p:spPr>
          <a:xfrm>
            <a:off x="300038" y="2571811"/>
            <a:ext cx="11591925" cy="1726013"/>
          </a:xfrm>
        </p:spPr>
        <p:txBody>
          <a:bodyPr lIns="91440" tIns="45720" rIns="91440" bIns="45720" anchor="ctr"/>
          <a:lstStyle/>
          <a:p>
            <a:pPr algn="ctr"/>
            <a:r>
              <a:rPr lang="en-GB" sz="4800" b="1" dirty="0">
                <a:latin typeface="Arial"/>
                <a:cs typeface="Arial"/>
              </a:rPr>
              <a:t>learningnetwork@nhselect.org.uk</a:t>
            </a:r>
            <a:endParaRPr lang="en-GB" sz="4800" b="1" dirty="0"/>
          </a:p>
        </p:txBody>
      </p:sp>
    </p:spTree>
    <p:extLst>
      <p:ext uri="{BB962C8B-B14F-4D97-AF65-F5344CB8AC3E}">
        <p14:creationId xmlns:p14="http://schemas.microsoft.com/office/powerpoint/2010/main" val="26599126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SLIDO_PRESENTATION_ID" val="6e824d8a-47cc-4b0b-8a55-2c83d4c03d86"/>
  <p:tag name="SLIDO_APP_VERSION" val="0.16.1.1203"/>
</p:tagLst>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l">
          <a:defRPr sz="1625" dirty="0"/>
        </a:defPPr>
      </a:lstStyle>
    </a:txDef>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1_Office Theme">
  <a:themeElements>
    <a:clrScheme name="Custom 1">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FDFCFF"/>
      </a:hlink>
      <a:folHlink>
        <a:srgbClr val="E1DEE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167ec63f-393e-431d-82fc-b3275268db56" xsi:nil="true"/>
    <TaxCatchAll xmlns="f0715e23-1de9-4202-9df6-d264965fd631" xsi:nil="true"/>
    <lcf76f155ced4ddcb4097134ff3c332f xmlns="167ec63f-393e-431d-82fc-b3275268db5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6A416B6BEDEA4BA6A97D8B79F04D9A" ma:contentTypeVersion="13" ma:contentTypeDescription="Create a new document." ma:contentTypeScope="" ma:versionID="fbce14b4653b50a20597ec956ef6e602">
  <xsd:schema xmlns:xsd="http://www.w3.org/2001/XMLSchema" xmlns:xs="http://www.w3.org/2001/XMLSchema" xmlns:p="http://schemas.microsoft.com/office/2006/metadata/properties" xmlns:ns2="167ec63f-393e-431d-82fc-b3275268db56" xmlns:ns3="f0715e23-1de9-4202-9df6-d264965fd631" targetNamespace="http://schemas.microsoft.com/office/2006/metadata/properties" ma:root="true" ma:fieldsID="269e9edf6746d7e293cd304fc391f862" ns2:_="" ns3:_="">
    <xsd:import namespace="167ec63f-393e-431d-82fc-b3275268db56"/>
    <xsd:import namespace="f0715e23-1de9-4202-9df6-d264965fd63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7ec63f-393e-431d-82fc-b3275268db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bdf519bd-77d7-4a6f-8dd2-15c54cf4406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715e23-1de9-4202-9df6-d264965fd631"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04d0f8f-8ed7-41e6-9eb0-08c647652034}" ma:internalName="TaxCatchAll" ma:showField="CatchAllData" ma:web="f0715e23-1de9-4202-9df6-d264965fd6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9FD49-C1C5-400A-B04D-90A236984D1F}">
  <ds:schemaRefs>
    <ds:schemaRef ds:uri="http://www.w3.org/XML/1998/namespace"/>
    <ds:schemaRef ds:uri="167ec63f-393e-431d-82fc-b3275268db56"/>
    <ds:schemaRef ds:uri="http://purl.org/dc/term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f0715e23-1de9-4202-9df6-d264965fd63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AC728470-87CD-4EBC-A70F-CAD577048960}">
  <ds:schemaRefs>
    <ds:schemaRef ds:uri="http://schemas.microsoft.com/sharepoint/v3/contenttype/forms"/>
  </ds:schemaRefs>
</ds:datastoreItem>
</file>

<file path=customXml/itemProps3.xml><?xml version="1.0" encoding="utf-8"?>
<ds:datastoreItem xmlns:ds="http://schemas.openxmlformats.org/officeDocument/2006/customXml" ds:itemID="{19FCE0EB-45E9-4977-9431-3989DC5431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7ec63f-393e-431d-82fc-b3275268db56"/>
    <ds:schemaRef ds:uri="f0715e23-1de9-4202-9df6-d264965fd6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1090</Words>
  <Application>Microsoft Office PowerPoint</Application>
  <PresentationFormat>Widescreen</PresentationFormat>
  <Paragraphs>102</Paragraphs>
  <Slides>9</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Courier New</vt:lpstr>
      <vt:lpstr>Source Sans Pro</vt:lpstr>
      <vt:lpstr>Wingdings</vt:lpstr>
      <vt:lpstr>Office Theme</vt:lpstr>
      <vt:lpstr>1_Office Theme</vt:lpstr>
      <vt:lpstr>PowerPoint Presentation</vt:lpstr>
      <vt:lpstr>Purpose of this document</vt:lpstr>
      <vt:lpstr>Who are we? </vt:lpstr>
      <vt:lpstr>What have we digitised? </vt:lpstr>
      <vt:lpstr>Why are we digitising the Steps proficiencies?</vt:lpstr>
      <vt:lpstr>Opportunities of digitisation </vt:lpstr>
      <vt:lpstr>Programme approach</vt:lpstr>
      <vt:lpstr>How the digitised versions differ</vt:lpstr>
      <vt:lpstr>learningnetwork@nhselect.org.uk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Presenter</dc:title>
  <dc:creator>Lucy Brock</dc:creator>
  <cp:lastModifiedBy>Tim Hunt</cp:lastModifiedBy>
  <cp:revision>320</cp:revision>
  <dcterms:created xsi:type="dcterms:W3CDTF">2021-01-14T20:19:24Z</dcterms:created>
  <dcterms:modified xsi:type="dcterms:W3CDTF">2023-10-02T13:10:06Z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0x0101009A6A416B6BEDEA4BA6A97D8B79F04D9A</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TriggerFlowInfo">
    <vt:lpwstr/>
  </property>
  <property fmtid="{D5CDD505-2E9C-101B-9397-08002B2CF9AE}" pid="8" name="xd_Signature">
    <vt:lpwstr/>
  </property>
  <property fmtid="{D5CDD505-2E9C-101B-9397-08002B2CF9AE}" pid="9" name="Order">
    <vt:r8>537000</vt:r8>
  </property>
  <property fmtid="{D5CDD505-2E9C-101B-9397-08002B2CF9AE}" pid="10" name="MediaServiceImageTags">
    <vt:lpwstr/>
  </property>
</Properties>
</file>