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BB63A-8A9B-4DCE-A5C2-3C20EABAEC55}" v="3" dt="2022-06-21T14:10:50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74" autoAdjust="0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A331-7ADD-4391-8CA5-606C9BFD26F5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NHS Improvement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16CE-1862-465F-9912-D0001C1A0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674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AE991-F138-4FD8-982E-957F3CA6A0F6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NHS Improvement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AB7D-FC04-41BF-88F7-E47891A06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11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8E90-F652-4B40-BD0B-1F8BC7EB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65" y="4209426"/>
            <a:ext cx="9144000" cy="601111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7CE30-6632-4A18-9007-59691A06E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4843667"/>
            <a:ext cx="9144000" cy="46637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CDE03-0EEA-4F49-A6B9-58B291621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000" y="360000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72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CB08CE-B749-4A34-8E38-256DAB23FDA3}"/>
              </a:ext>
            </a:extLst>
          </p:cNvPr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0">
            <a:extLst>
              <a:ext uri="{FF2B5EF4-FFF2-40B4-BE49-F238E27FC236}">
                <a16:creationId xmlns:a16="http://schemas.microsoft.com/office/drawing/2014/main" id="{22B34758-9E88-47CF-97D6-6500D97D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09" y="1210682"/>
            <a:ext cx="10641498" cy="611649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4C2919C-3AD4-436F-A0CC-4F48C43AA5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4109" y="2141151"/>
            <a:ext cx="10641498" cy="224412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AB091A9-979F-438D-A004-40CFB3EAC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0676" y="6333439"/>
            <a:ext cx="5723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F83AB-04F8-4C53-93F7-BAAABEF426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000" y="360000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131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963A1-AC6C-45E8-9A5E-5724DC43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ACFE-E4D6-411B-9ADC-FFC9D7DBB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F1BF-AB6C-4EA7-A16A-0C6C9EFA1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3CFA-4DDC-43FC-968A-540737FDA836}" type="datetimeFigureOut">
              <a:rPr lang="en-GB" smtClean="0"/>
              <a:t>22/03/2023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E0E1F-777F-42FA-A4A2-32020849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C28B-BDF3-45C3-92FF-6562C624C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C886-343C-4B72-AFE6-F0497CBE7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78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br01.safelinks.protection.outlook.com/?url=https%3A%2F%2Fwww.datadictionary.nhs.uk%2Fdata_elements%2Fattended_or_did_not_attend_code.html&amp;data=05%7C01%7Cmatt.whitston%40nhs.net%7C26237bb19e80450dd32508daef4d5051%7C37c354b285b047f5b22207b48d774ee3%7C0%7C0%7C638085412573220053%7CUnknown%7CTWFpbGZsb3d8eyJWIjoiMC4wLjAwMDAiLCJQIjoiV2luMzIiLCJBTiI6Ik1haWwiLCJXVCI6Mn0%3D%7C3000%7C%7C%7C&amp;sdata=JW5S7YmUjNAIDeUhtzRDEwH88cLKrXKzp13wJ%2B77rDQ%3D&amp;reserved=0" TargetMode="External"/><Relationship Id="rId2" Type="http://schemas.openxmlformats.org/officeDocument/2006/relationships/hyperlink" Target="https://future.nhs.uk/connect.ti/nationalplanning/view?objectId=1568618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br01.safelinks.protection.outlook.com/?url=https%3A%2F%2Fwww.datadictionary.nhs.uk%2Fattributes%2Ftreatment_function_code.html&amp;data=05%7C01%7Cmatt.whitston%40nhs.net%7C26237bb19e80450dd32508daef4d5051%7C37c354b285b047f5b22207b48d774ee3%7C0%7C0%7C638085412573220053%7CUnknown%7CTWFpbGZsb3d8eyJWIjoiMC4wLjAwMDAiLCJQIjoiV2luMzIiLCJBTiI6Ik1haWwiLCJXVCI6Mn0%3D%7C3000%7C%7C%7C&amp;sdata=eAQhogEiBWR%2FSH6EEqVFc5i%2BeQnS6j8QR6eXciFnXxE%3D&amp;reserved=0" TargetMode="External"/><Relationship Id="rId4" Type="http://schemas.openxmlformats.org/officeDocument/2006/relationships/hyperlink" Target="https://gbr01.safelinks.protection.outlook.com/?url=https%3A%2F%2Fwww.datadictionary.nhs.uk%2Fattributes%2Ffirst_attendance.html&amp;data=05%7C01%7Cmatt.whitston%40nhs.net%7C26237bb19e80450dd32508daef4d5051%7C37c354b285b047f5b22207b48d774ee3%7C0%7C0%7C638085412573220053%7CUnknown%7CTWFpbGZsb3d8eyJWIjoiMC4wLjAwMDAiLCJQIjoiV2luMzIiLCJBTiI6Ik1haWwiLCJXVCI6Mn0%3D%7C3000%7C%7C%7C&amp;sdata=MU%2FYc0%2FOLAbCuDnGSAcTu5qSLeu0AIXfzfBZkF%2BzQBU%3D&amp;reserve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C3D235-E1B2-4245-9153-172BBCD8A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92" y="300895"/>
            <a:ext cx="9144000" cy="601111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2023/24 reduction in outpatient follow-up (OPFU)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C23CA40-1376-40BE-8B99-043D88425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392" y="955371"/>
            <a:ext cx="9144000" cy="466379"/>
          </a:xfrm>
        </p:spPr>
        <p:txBody>
          <a:bodyPr>
            <a:normAutofit/>
          </a:bodyPr>
          <a:lstStyle/>
          <a:p>
            <a:r>
              <a:rPr lang="en-GB" sz="2000" b="1" dirty="0"/>
              <a:t>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1F1B42-1788-B3C5-01AE-925017DCAE2F}"/>
              </a:ext>
            </a:extLst>
          </p:cNvPr>
          <p:cNvSpPr txBox="1"/>
          <p:nvPr/>
        </p:nvSpPr>
        <p:spPr>
          <a:xfrm>
            <a:off x="334392" y="1528479"/>
            <a:ext cx="11523216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ambition</a:t>
            </a:r>
          </a:p>
          <a:p>
            <a:endParaRPr lang="en-GB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“Deliver an appropriate reduction in outpatient follow-up (OPFU) in line with the national ambition to reduce OPFU activity by 25% against the 2019/20 baseline by March 2024”</a:t>
            </a:r>
          </a:p>
          <a:p>
            <a:pPr algn="r"/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2023/24 priorities and operational planning guidance</a:t>
            </a:r>
          </a:p>
          <a:p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activity in scope for planning and tracking of progress against this ambition</a:t>
            </a:r>
          </a:p>
          <a:p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“Follow-up outpatient attendances that do not involve a procedure attracting a published tariff price i.e., where the attendance would group to a WF chapter HRG in 2022/23 National Tariff Payment System. Excludes activity related to pregnancy, mental health, and diagnostic imaging.”</a:t>
            </a:r>
          </a:p>
          <a:p>
            <a:endParaRPr lang="en-GB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2023/24 priorities and operational planning guidance: April 2023 – March 2024 Activity and performance technical definitions </a:t>
            </a:r>
          </a:p>
        </p:txBody>
      </p:sp>
    </p:spTree>
    <p:extLst>
      <p:ext uri="{BB962C8B-B14F-4D97-AF65-F5344CB8AC3E}">
        <p14:creationId xmlns:p14="http://schemas.microsoft.com/office/powerpoint/2010/main" val="420419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2EA-95BB-F421-3A78-DA615A79E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740" y="724202"/>
            <a:ext cx="11603114" cy="54095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chemeClr val="accent1"/>
                </a:solidFill>
              </a:rPr>
              <a:t>Operational guidance</a:t>
            </a:r>
          </a:p>
          <a:p>
            <a:pPr marL="0" indent="0">
              <a:buNone/>
            </a:pPr>
            <a:endParaRPr lang="en-GB" sz="6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1200" b="1" dirty="0">
                <a:solidFill>
                  <a:schemeClr val="accent1"/>
                </a:solidFill>
              </a:rPr>
              <a:t>In scope activity </a:t>
            </a:r>
          </a:p>
          <a:p>
            <a:r>
              <a:rPr lang="en-GB" sz="1200" dirty="0"/>
              <a:t>The 25% OPFU reduction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ambition is not set against all follow up outpatient activity. 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The following activity is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excluded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High value attendances - where coded procedures attract a higher </a:t>
            </a:r>
            <a:r>
              <a:rPr lang="en-GB" sz="1200" dirty="0"/>
              <a:t>rate ‘procedure’ tariff payment under the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National tariff payment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200" dirty="0"/>
              <a:t>Activity related to pregnancy, learning disability, dementia and mental health care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200" dirty="0"/>
              <a:t>Non-outpatient activity – attendances recorded under ‘diagnostic imaging’ which relate to performance of scans not consultations.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200" dirty="0"/>
              <a:t>Activity for privately funded patients</a:t>
            </a:r>
          </a:p>
          <a:p>
            <a:r>
              <a:rPr lang="en-US" sz="1200" dirty="0"/>
              <a:t>The remaining in-scope ‘OPFU without procedure tariff activity’ accounts for three quarters of all follow up attendances nationally.</a:t>
            </a:r>
          </a:p>
          <a:p>
            <a:pPr marL="0" indent="0">
              <a:buNone/>
            </a:pPr>
            <a:endParaRPr lang="en-GB" sz="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1200" b="1" dirty="0">
                <a:solidFill>
                  <a:schemeClr val="accent1"/>
                </a:solidFill>
              </a:rPr>
              <a:t>Calculating progress</a:t>
            </a:r>
          </a:p>
          <a:p>
            <a:r>
              <a:rPr lang="en-GB" sz="1200" dirty="0"/>
              <a:t>Progress is measured by comparing current activity to activity in the 2019/20 baseline year.</a:t>
            </a:r>
          </a:p>
          <a:p>
            <a:r>
              <a:rPr lang="en-GB" sz="1200" dirty="0"/>
              <a:t>Comparisons are made between the current period of activity and same period in the 2019/20, adjusted for differences in working days between periods.</a:t>
            </a:r>
          </a:p>
          <a:p>
            <a:r>
              <a:rPr lang="en-GB" sz="1200" dirty="0"/>
              <a:t>Due to the impact of Covid-19, the March 2020 baseline figures is set based on working day adjusted activity for February and March in 2017, 2018 and 2019</a:t>
            </a:r>
          </a:p>
          <a:p>
            <a:pPr marL="0" indent="0">
              <a:buNone/>
            </a:pPr>
            <a:endParaRPr lang="en-GB" sz="200" dirty="0"/>
          </a:p>
          <a:p>
            <a:pPr marL="0" indent="0">
              <a:buNone/>
            </a:pPr>
            <a:r>
              <a:rPr lang="en-US" sz="1200" b="1" dirty="0">
                <a:solidFill>
                  <a:schemeClr val="accent1"/>
                </a:solidFill>
              </a:rPr>
              <a:t>Reporting progress </a:t>
            </a:r>
          </a:p>
          <a:p>
            <a:r>
              <a:rPr lang="en-US" sz="1200" dirty="0"/>
              <a:t>National reporting is based on the official monthly SUS outpatient data, derived from provider ‘commissioning data set’ submissions.</a:t>
            </a:r>
          </a:p>
          <a:p>
            <a:r>
              <a:rPr lang="en-US" sz="1200" dirty="0"/>
              <a:t>Figures are expressed as change from the baseline period e.g.</a:t>
            </a:r>
          </a:p>
          <a:p>
            <a:pPr marL="457200" lvl="1" indent="0">
              <a:buNone/>
            </a:pPr>
            <a:r>
              <a:rPr lang="en-US" sz="1200" dirty="0"/>
              <a:t>-12% indicates 12% less activity in the current period compared to the baseline</a:t>
            </a:r>
          </a:p>
          <a:p>
            <a:pPr marL="457200" lvl="1" indent="0">
              <a:buNone/>
            </a:pPr>
            <a:r>
              <a:rPr lang="en-US" sz="1200" dirty="0"/>
              <a:t>4% indicates 4% more activity in the current period compared to the baseline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79124B-FAA9-83C4-2E44-DB6F43EE3171}"/>
              </a:ext>
            </a:extLst>
          </p:cNvPr>
          <p:cNvSpPr txBox="1">
            <a:spLocks/>
          </p:cNvSpPr>
          <p:nvPr/>
        </p:nvSpPr>
        <p:spPr>
          <a:xfrm>
            <a:off x="381740" y="162570"/>
            <a:ext cx="9144000" cy="60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005EB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Measuring the 2023/24 reduction in outpatient follow-up (OPFU)</a:t>
            </a:r>
          </a:p>
        </p:txBody>
      </p:sp>
    </p:spTree>
    <p:extLst>
      <p:ext uri="{BB962C8B-B14F-4D97-AF65-F5344CB8AC3E}">
        <p14:creationId xmlns:p14="http://schemas.microsoft.com/office/powerpoint/2010/main" val="244185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2EA-95BB-F421-3A78-DA615A79E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741" y="676836"/>
            <a:ext cx="11532093" cy="235198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800" b="1" dirty="0">
                <a:solidFill>
                  <a:schemeClr val="accent1"/>
                </a:solidFill>
              </a:rPr>
              <a:t>Analyst guidance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1200" b="1" dirty="0">
                <a:solidFill>
                  <a:schemeClr val="accent1"/>
                </a:solidFill>
              </a:rPr>
              <a:t>In scope activity </a:t>
            </a:r>
          </a:p>
          <a:p>
            <a:r>
              <a:rPr lang="en-GB" sz="1200" dirty="0"/>
              <a:t>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he 25% OPFU reduction ambition is not set against all follow up outpatient activity. 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 scope activity is as described in the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2023/24 priorities and operational planning guidance: April 2023 – March 2024 Activity and performance technical definitions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Group to WF subchapter HRG and do not group to a HRG with a OPROC price as contained in the 2022/23 national tariff publication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ATTENDED OR DID NOT ATTEND CODE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= 5 or 6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FIRST ATTENDANCE CODE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= 2 or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TREATMENT FUNCTION CODE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is not in the table shown below</a:t>
            </a:r>
          </a:p>
          <a:p>
            <a:pPr marL="0" indent="0">
              <a:buNone/>
            </a:pPr>
            <a:endParaRPr lang="en-GB" sz="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79124B-FAA9-83C4-2E44-DB6F43EE3171}"/>
              </a:ext>
            </a:extLst>
          </p:cNvPr>
          <p:cNvSpPr txBox="1">
            <a:spLocks/>
          </p:cNvSpPr>
          <p:nvPr/>
        </p:nvSpPr>
        <p:spPr>
          <a:xfrm>
            <a:off x="381740" y="134731"/>
            <a:ext cx="9144000" cy="60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005EB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Measuring the 2023/24 reduction in outpatient follow-up (OPFU)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E5029-3267-97E4-C029-10770EE5F128}"/>
              </a:ext>
            </a:extLst>
          </p:cNvPr>
          <p:cNvSpPr txBox="1"/>
          <p:nvPr/>
        </p:nvSpPr>
        <p:spPr>
          <a:xfrm>
            <a:off x="381741" y="2964323"/>
            <a:ext cx="749493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remaining in-scope ‘OPFU without procedure tariff activity’ accounts for three quarters of all follow up attendances nationally.</a:t>
            </a:r>
          </a:p>
          <a:p>
            <a:pPr marL="0" indent="0">
              <a:buNone/>
            </a:pPr>
            <a:endParaRPr lang="en-GB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progress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Progress is measured by comparing current activity to activity in the 2019/20 baseline year.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Comparisons are made between the current period of activity and same period in the 2019/20, adjusted for differences in working days between periods.</a:t>
            </a:r>
          </a:p>
          <a:p>
            <a:pPr marL="457200" lvl="1" indent="0">
              <a:buNone/>
            </a:pPr>
            <a:endParaRPr lang="en-GB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Baseline = In month 2019/20 activity / number of working days in month 2019/20 *</a:t>
            </a:r>
          </a:p>
          <a:p>
            <a:pPr marL="457200" lvl="1" indent="0">
              <a:buNone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Actual = In month 2022/23 activity / number of working days in in month 2022/23</a:t>
            </a:r>
          </a:p>
          <a:p>
            <a:pPr marL="0" indent="0">
              <a:buNone/>
            </a:pP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*Due to the impact of Covid-19, the March 2020 baseline figures is set based on working day adjusted activity for February and March in 2017, 2018 and 2019.</a:t>
            </a:r>
          </a:p>
          <a:p>
            <a:pPr marL="0" indent="0">
              <a:buNone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progress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National reporting is based on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the monthly ‘SUS+ Live data set’ based on Outpatient CDS submissions from all providers of NHS funded care.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Figures are expressed as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proportional (%) change from baseline ; 1 – (actual/baseline) e.g.</a:t>
            </a:r>
          </a:p>
          <a:p>
            <a:endParaRPr lang="en-GB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	-12% indicates 12% less activity in the current period compared to the baseline</a:t>
            </a:r>
          </a:p>
          <a:p>
            <a:pPr marL="457200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4% indicates 4% more activity in the current period compared to the baseline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B2875B-0130-5B2F-A4AF-63CA9D7BB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4119"/>
              </p:ext>
            </p:extLst>
          </p:nvPr>
        </p:nvGraphicFramePr>
        <p:xfrm>
          <a:off x="7996989" y="2405041"/>
          <a:ext cx="4002506" cy="4318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032">
                  <a:extLst>
                    <a:ext uri="{9D8B030D-6E8A-4147-A177-3AD203B41FA5}">
                      <a16:colId xmlns:a16="http://schemas.microsoft.com/office/drawing/2014/main" val="2575666638"/>
                    </a:ext>
                  </a:extLst>
                </a:gridCol>
                <a:gridCol w="3609474">
                  <a:extLst>
                    <a:ext uri="{9D8B030D-6E8A-4147-A177-3AD203B41FA5}">
                      <a16:colId xmlns:a16="http://schemas.microsoft.com/office/drawing/2014/main" val="736546266"/>
                    </a:ext>
                  </a:extLst>
                </a:gridCol>
              </a:tblGrid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Obstetrics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207154"/>
                  </a:ext>
                </a:extLst>
              </a:tr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Midwife episode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889632"/>
                  </a:ext>
                </a:extLst>
              </a:tr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 Disability (previously MH)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42291"/>
                  </a:ext>
                </a:extLst>
              </a:tr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Mental Illness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174363"/>
                  </a:ext>
                </a:extLst>
              </a:tr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 &amp; Adolescent Psychiatry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731734"/>
                  </a:ext>
                </a:extLst>
              </a:tr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Forensic Psychiatry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807572"/>
                  </a:ext>
                </a:extLst>
              </a:tr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Psychotherapy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609707"/>
                  </a:ext>
                </a:extLst>
              </a:tr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 Age Psychiatry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647453"/>
                  </a:ext>
                </a:extLst>
              </a:tr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Eating Disorders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946377"/>
                  </a:ext>
                </a:extLst>
              </a:tr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Addiction Services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0272"/>
                  </a:ext>
                </a:extLst>
              </a:tr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Liaison Psychiatry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213090"/>
                  </a:ext>
                </a:extLst>
              </a:tr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Psychiatric Intensive Care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5910"/>
                  </a:ext>
                </a:extLst>
              </a:tr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Perinatal Psychiatry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04870"/>
                  </a:ext>
                </a:extLst>
              </a:tr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Mental Health Recovery and Rehabilitation Service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368395"/>
                  </a:ext>
                </a:extLst>
              </a:tr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Mental Health Dual Diagnosis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493061"/>
                  </a:ext>
                </a:extLst>
              </a:tr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Dementia Assessment Service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663314"/>
                  </a:ext>
                </a:extLst>
              </a:tr>
              <a:tr h="2066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Diagnostic Imaging Service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90238"/>
                  </a:ext>
                </a:extLst>
              </a:tr>
              <a:tr h="40298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Non-UK provider; TREATMENT FUNCTION not known, treatment mainly surgical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079784"/>
                  </a:ext>
                </a:extLst>
              </a:tr>
              <a:tr h="40298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Non-UK provider; TREATMENT FUNCTION not known, treatment mainly medical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19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8272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" id="{0F909526-A848-4A06-AEA5-EF657A2FADD6}" vid="{49D8E91A-DEA5-45C9-89EC-95D0DEEB4F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ccaf3ac-2de9-44d4-aa31-54302fceb5f7" xsi:nil="true"/>
    <_ip_UnifiedCompliancePolicyUIAction xmlns="http://schemas.microsoft.com/sharepoint/v3" xsi:nil="true"/>
    <_ip_UnifiedCompliancePolicyProperties xmlns="http://schemas.microsoft.com/sharepoint/v3" xsi:nil="true"/>
    <lcf76f155ced4ddcb4097134ff3c332f xmlns="7ac25642-bc50-40b5-aee4-3aad54522c8e">
      <Terms xmlns="http://schemas.microsoft.com/office/infopath/2007/PartnerControls"/>
    </lcf76f155ced4ddcb4097134ff3c332f>
    <Person xmlns="7ac25642-bc50-40b5-aee4-3aad54522c8e">
      <UserInfo>
        <DisplayName/>
        <AccountId xsi:nil="true"/>
        <AccountType/>
      </UserInfo>
    </Person>
    <Review_x0020_Date xmlns="7ac25642-bc50-40b5-aee4-3aad54522c8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BB9CF23C28F40815860AD19EBF8D8" ma:contentTypeVersion="68" ma:contentTypeDescription="Create a new document." ma:contentTypeScope="" ma:versionID="5a68ab33b331e223c6ef97bce908904f">
  <xsd:schema xmlns:xsd="http://www.w3.org/2001/XMLSchema" xmlns:xs="http://www.w3.org/2001/XMLSchema" xmlns:p="http://schemas.microsoft.com/office/2006/metadata/properties" xmlns:ns1="http://schemas.microsoft.com/sharepoint/v3" xmlns:ns2="22284d95-5a94-4052-8e65-be8da71d5f72" xmlns:ns3="7ac25642-bc50-40b5-aee4-3aad54522c8e" xmlns:ns4="51bfcd92-eb3e-40f4-8778-2bbfb88a890b" xmlns:ns5="cccaf3ac-2de9-44d4-aa31-54302fceb5f7" targetNamespace="http://schemas.microsoft.com/office/2006/metadata/properties" ma:root="true" ma:fieldsID="d0ccb333e8b2823c00226329850c6085" ns1:_="" ns2:_="" ns3:_="" ns4:_="" ns5:_="">
    <xsd:import namespace="http://schemas.microsoft.com/sharepoint/v3"/>
    <xsd:import namespace="22284d95-5a94-4052-8e65-be8da71d5f72"/>
    <xsd:import namespace="7ac25642-bc50-40b5-aee4-3aad54522c8e"/>
    <xsd:import namespace="51bfcd92-eb3e-40f4-8778-2bbfb88a890b"/>
    <xsd:import namespace="cccaf3ac-2de9-44d4-aa31-54302fceb5f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4:SharedWithUsers" minOccurs="0"/>
                <xsd:element ref="ns4:SharedWithDetails" minOccurs="0"/>
                <xsd:element ref="ns3:Review_x0020_Date" minOccurs="0"/>
                <xsd:element ref="ns3:lcf76f155ced4ddcb4097134ff3c332f" minOccurs="0"/>
                <xsd:element ref="ns5:TaxCatchAll" minOccurs="0"/>
                <xsd:element ref="ns3:Pers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84d95-5a94-4052-8e65-be8da71d5f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25642-bc50-40b5-aee4-3aad54522c8e" elementFormDefault="qualified">
    <xsd:import namespace="http://schemas.microsoft.com/office/2006/documentManagement/types"/>
    <xsd:import namespace="http://schemas.microsoft.com/office/infopath/2007/PartnerControls"/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Review_x0020_Date" ma:index="15" nillable="true" ma:displayName="Review date" ma:indexed="true" ma:internalName="Review_x0020_Dat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43b0bdb-28a8-4814-9fb9-624c17c09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Person" ma:index="19" nillable="true" ma:displayName="Person" ma:format="Dropdown" ma:list="UserInfo" ma:SharePointGroup="0" ma:internalName="Perso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fcd92-eb3e-40f4-8778-2bbfb88a89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0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0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af3ac-2de9-44d4-aa31-54302fceb5f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dfd61aa-f1bb-422b-ba48-68343f7c84c9}" ma:internalName="TaxCatchAll" ma:showField="CatchAllData" ma:web="51bfcd92-eb3e-40f4-8778-2bbfb88a89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333066-D95F-4DC9-8F45-8431A5C3C7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D9FD49-C1C5-400A-B04D-90A236984D1F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d1578f25-4d6e-4d4b-93b5-68c0610bc2f6"/>
    <ds:schemaRef ds:uri="http://purl.org/dc/terms/"/>
    <ds:schemaRef ds:uri="http://schemas.microsoft.com/office/infopath/2007/PartnerControls"/>
    <ds:schemaRef ds:uri="f51a84ac-5ef7-4b0b-bd71-e269097bd152"/>
    <ds:schemaRef ds:uri="http://schemas.microsoft.com/office/2006/metadata/properties"/>
    <ds:schemaRef ds:uri="http://purl.org/dc/dcmitype/"/>
    <ds:schemaRef ds:uri="cccaf3ac-2de9-44d4-aa31-54302fceb5f7"/>
    <ds:schemaRef ds:uri="934b752f-f0a5-467f-a0e4-008a617d2331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061178C-CA99-4749-993F-2B04B6481C12}"/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210</TotalTime>
  <Words>792</Words>
  <Application>Microsoft Office PowerPoint</Application>
  <PresentationFormat>Widescreen</PresentationFormat>
  <Paragraphs>103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Custom Design</vt:lpstr>
      <vt:lpstr>2023/24 reduction in outpatient follow-up (OPFU)</vt:lpstr>
      <vt:lpstr>PowerPoint Presentation</vt:lpstr>
      <vt:lpstr>PowerPoint Presentation</vt:lpstr>
    </vt:vector>
  </TitlesOfParts>
  <Company>NHS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2023/24 reduction in outpatient follow-up (OPFU)</dc:title>
  <dc:creator>Anton Parker</dc:creator>
  <cp:lastModifiedBy>Anton Parker</cp:lastModifiedBy>
  <cp:revision>3</cp:revision>
  <dcterms:created xsi:type="dcterms:W3CDTF">2023-03-20T14:23:59Z</dcterms:created>
  <dcterms:modified xsi:type="dcterms:W3CDTF">2023-03-22T10:06:16Z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0x0101006BBFEDC929A1BC4A9F3B278B6D5AB259</vt:lpwstr>
  </property>
  <property fmtid="{D5CDD505-2E9C-101B-9397-08002B2CF9AE}" pid="3" name="TaxKeyword">
    <vt:lpwstr/>
  </property>
  <property fmtid="{D5CDD505-2E9C-101B-9397-08002B2CF9AE}" pid="4" name="Subject0">
    <vt:lpwstr/>
  </property>
  <property fmtid="{D5CDD505-2E9C-101B-9397-08002B2CF9AE}" pid="5" name="Document type0">
    <vt:lpwstr/>
  </property>
  <property fmtid="{D5CDD505-2E9C-101B-9397-08002B2CF9AE}" pid="6" name="WTTeamSiteDocumentType">
    <vt:lpwstr/>
  </property>
  <property fmtid="{D5CDD505-2E9C-101B-9397-08002B2CF9AE}" pid="7" name="WTTeamSiteDocumentTypeTaxHTField0">
    <vt:lpwstr/>
  </property>
  <property fmtid="{D5CDD505-2E9C-101B-9397-08002B2CF9AE}" pid="8" name="cebceaf3e3574cdab9f9dab6bbd34ddb">
    <vt:lpwstr/>
  </property>
  <property fmtid="{D5CDD505-2E9C-101B-9397-08002B2CF9AE}" pid="9" name="n2fe4ed80ae84f2cbc880662fe0a8735">
    <vt:lpwstr/>
  </property>
  <property fmtid="{D5CDD505-2E9C-101B-9397-08002B2CF9AE}" pid="10" name="TaxCatchAll">
    <vt:lpwstr/>
  </property>
  <property fmtid="{D5CDD505-2E9C-101B-9397-08002B2CF9AE}" pid="11" name="TaxKeywordTaxHTField">
    <vt:lpwstr/>
  </property>
  <property fmtid="{D5CDD505-2E9C-101B-9397-08002B2CF9AE}" pid="12" name="MediaServiceImageTags">
    <vt:lpwstr/>
  </property>
</Properties>
</file>