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Roboto"/>
      <p:regular r:id="rId33"/>
      <p:bold r:id="rId34"/>
      <p:italic r:id="rId35"/>
      <p:boldItalic r:id="rId36"/>
    </p:embeddedFont>
    <p:embeddedFont>
      <p:font typeface="Arial Black"/>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hx3uD3tWUU8BWhY2ijNbk4H2O2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customXml" Target="../customXml/item1.xml"/><Relationship Id="rId21" Type="http://schemas.openxmlformats.org/officeDocument/2006/relationships/slide" Target="slides/slide16.xml"/><Relationship Id="rId34" Type="http://schemas.openxmlformats.org/officeDocument/2006/relationships/font" Target="fonts/Roboto-bold.fntdata"/><Relationship Id="rId7" Type="http://schemas.openxmlformats.org/officeDocument/2006/relationships/slide" Target="slides/slide2.xml"/><Relationship Id="rId20" Type="http://schemas.openxmlformats.org/officeDocument/2006/relationships/slide" Target="slides/slide15.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1" Type="http://schemas.openxmlformats.org/officeDocument/2006/relationships/customXml" Target="../customXml/item3.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font" Target="fonts/ArialBlack-regular.fntdata"/><Relationship Id="rId40" Type="http://schemas.openxmlformats.org/officeDocument/2006/relationships/customXml" Target="../customXml/item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font" Target="fonts/Roboto-boldItalic.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2.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Roboto-italic.fntdata"/><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slideMaster" Target="slideMasters/slideMaster1.xml"/><Relationship Id="rId25" Type="http://schemas.openxmlformats.org/officeDocument/2006/relationships/slide" Target="slides/slide20.xml"/><Relationship Id="rId33" Type="http://schemas.openxmlformats.org/officeDocument/2006/relationships/font" Target="fonts/Roboto-regular.fntdata"/><Relationship Id="rId12" Type="http://schemas.openxmlformats.org/officeDocument/2006/relationships/slide" Target="slides/slide7.xml"/><Relationship Id="rId17" Type="http://schemas.openxmlformats.org/officeDocument/2006/relationships/slide" Target="slides/slide12.xml"/><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 name="Google Shape;5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f0db87424_1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11f0db87424_1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0dba10892_6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120dba10892_6_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736c12e5f_1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12736c12e5f_1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95e971646_1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g1195e971646_16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95e971646_2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g1195e971646_21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736c12e5f_1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g12736c12e5f_1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736c12e5f_1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12736c12e5f_1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95e971626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1195e971626_1_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95e971626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g1195e971626_1_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95e971626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g1195e971626_1_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736c12e5f_1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g12736c12e5f_1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9603da94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g119603da945_1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736c12e5f_1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g12736c12e5f_1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736c12e5f_1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g12736c12e5f_1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efcbc2b6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g11efcbc2b6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0dba10892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120dba10892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736c12e5f_1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g12736c12e5f_1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ecad4d8b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g11ecad4d8b0_1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993e0aed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g11993e0aedb_0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736c12e5f_1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736c12e5f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97db9ff3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g1197db9ff30_1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736c12e5f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736c12e5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9a86332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29a86332d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768692"/>
              </a:buClr>
              <a:buSzPts val="1100"/>
              <a:buFont typeface="Arial"/>
              <a:buNone/>
            </a:pPr>
            <a:r>
              <a:rPr lang="en-GB" sz="1000" u="sng">
                <a:solidFill>
                  <a:schemeClr val="dk1"/>
                </a:solidFill>
              </a:rPr>
              <a:t>Contacts/Leads</a:t>
            </a:r>
            <a:endParaRPr sz="1000" u="sng">
              <a:solidFill>
                <a:schemeClr val="dk1"/>
              </a:solidFill>
            </a:endParaRPr>
          </a:p>
          <a:p>
            <a:pPr indent="0" lvl="0" marL="0" rtl="0" algn="l">
              <a:lnSpc>
                <a:spcPct val="115000"/>
              </a:lnSpc>
              <a:spcBef>
                <a:spcPts val="0"/>
              </a:spcBef>
              <a:spcAft>
                <a:spcPts val="0"/>
              </a:spcAft>
              <a:buClr>
                <a:srgbClr val="768692"/>
              </a:buClr>
              <a:buSzPts val="1100"/>
              <a:buFont typeface="Arial"/>
              <a:buNone/>
            </a:pPr>
            <a:r>
              <a:rPr lang="en-GB" sz="1000">
                <a:solidFill>
                  <a:schemeClr val="dk1"/>
                </a:solidFill>
              </a:rPr>
              <a:t>PKB - </a:t>
            </a:r>
            <a:r>
              <a:rPr lang="en-GB" sz="1000">
                <a:solidFill>
                  <a:schemeClr val="dk1"/>
                </a:solidFill>
                <a:highlight>
                  <a:srgbClr val="FFFFFF"/>
                </a:highlight>
                <a:latin typeface="Roboto"/>
                <a:ea typeface="Roboto"/>
                <a:cs typeface="Roboto"/>
                <a:sym typeface="Roboto"/>
              </a:rPr>
              <a:t>Mohammad Al-Ubaydli</a:t>
            </a:r>
            <a:endParaRPr sz="1000">
              <a:solidFill>
                <a:schemeClr val="dk1"/>
              </a:solidFill>
            </a:endParaRPr>
          </a:p>
          <a:p>
            <a:pPr indent="0" lvl="0" marL="0" rtl="0" algn="l">
              <a:lnSpc>
                <a:spcPct val="115000"/>
              </a:lnSpc>
              <a:spcBef>
                <a:spcPts val="0"/>
              </a:spcBef>
              <a:spcAft>
                <a:spcPts val="0"/>
              </a:spcAft>
              <a:buClr>
                <a:srgbClr val="768692"/>
              </a:buClr>
              <a:buSzPts val="1100"/>
              <a:buFont typeface="Arial"/>
              <a:buNone/>
            </a:pPr>
            <a:r>
              <a:rPr lang="en-GB" sz="1000">
                <a:solidFill>
                  <a:schemeClr val="dk1"/>
                </a:solidFill>
              </a:rPr>
              <a:t>Malam Health - Ash Vora</a:t>
            </a:r>
            <a:endParaRPr sz="1000">
              <a:solidFill>
                <a:schemeClr val="dk1"/>
              </a:solidFill>
            </a:endParaRPr>
          </a:p>
          <a:p>
            <a:pPr indent="0" lvl="0" marL="0" rtl="0" algn="l">
              <a:spcBef>
                <a:spcPts val="0"/>
              </a:spcBef>
              <a:spcAft>
                <a:spcPts val="0"/>
              </a:spcAft>
              <a:buClr>
                <a:schemeClr val="dk1"/>
              </a:buClr>
              <a:buSzPts val="1000"/>
              <a:buFont typeface="Arial"/>
              <a:buNone/>
            </a:pPr>
            <a:r>
              <a:rPr lang="en-GB" sz="1000">
                <a:solidFill>
                  <a:srgbClr val="222222"/>
                </a:solidFill>
              </a:rPr>
              <a:t>Suffolk &amp; North East Essex ICS - </a:t>
            </a:r>
            <a:r>
              <a:rPr lang="en-GB" sz="1000">
                <a:solidFill>
                  <a:schemeClr val="dk1"/>
                </a:solidFill>
                <a:highlight>
                  <a:srgbClr val="FFFFFF"/>
                </a:highlight>
                <a:latin typeface="Roboto"/>
                <a:ea typeface="Roboto"/>
                <a:cs typeface="Roboto"/>
                <a:sym typeface="Roboto"/>
              </a:rPr>
              <a:t>Roland Appel</a:t>
            </a:r>
            <a:endParaRPr sz="10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000"/>
              <a:buFont typeface="Arial"/>
              <a:buNone/>
            </a:pPr>
            <a:r>
              <a:t/>
            </a:r>
            <a:endParaRPr sz="10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rgbClr val="768692"/>
              </a:buClr>
              <a:buSzPts val="1100"/>
              <a:buFont typeface="Arial"/>
              <a:buNone/>
            </a:pPr>
            <a:r>
              <a:rPr lang="en-GB" sz="1000">
                <a:solidFill>
                  <a:schemeClr val="dk1"/>
                </a:solidFill>
              </a:rPr>
              <a:t>Covid Pass - </a:t>
            </a:r>
            <a:r>
              <a:rPr lang="en-GB" sz="1000">
                <a:solidFill>
                  <a:schemeClr val="dk1"/>
                </a:solidFill>
                <a:highlight>
                  <a:srgbClr val="FFFFFF"/>
                </a:highlight>
                <a:latin typeface="Roboto"/>
                <a:ea typeface="Roboto"/>
                <a:cs typeface="Roboto"/>
                <a:sym typeface="Roboto"/>
              </a:rPr>
              <a:t>John-Paul Horsfield (NHSD)  and </a:t>
            </a:r>
            <a:r>
              <a:rPr lang="en-GB" sz="1000">
                <a:solidFill>
                  <a:schemeClr val="dk1"/>
                </a:solidFill>
                <a:highlight>
                  <a:srgbClr val="FFFFFF"/>
                </a:highlight>
              </a:rPr>
              <a:t>Luke Heselwood</a:t>
            </a:r>
            <a:endParaRPr sz="1000">
              <a:solidFill>
                <a:schemeClr val="dk1"/>
              </a:solidFill>
            </a:endParaRPr>
          </a:p>
          <a:p>
            <a:pPr indent="0" lvl="0" marL="0" rtl="0" algn="l">
              <a:lnSpc>
                <a:spcPct val="115000"/>
              </a:lnSpc>
              <a:spcBef>
                <a:spcPts val="0"/>
              </a:spcBef>
              <a:spcAft>
                <a:spcPts val="0"/>
              </a:spcAft>
              <a:buClr>
                <a:srgbClr val="768692"/>
              </a:buClr>
              <a:buSzPts val="1100"/>
              <a:buFont typeface="Arial"/>
              <a:buNone/>
            </a:pPr>
            <a:r>
              <a:rPr lang="en-GB" sz="1000">
                <a:solidFill>
                  <a:schemeClr val="dk1"/>
                </a:solidFill>
              </a:rPr>
              <a:t>Digital Child Health and Maternity programme - Humaira Ali</a:t>
            </a:r>
            <a:endParaRPr sz="1000">
              <a:solidFill>
                <a:schemeClr val="dk1"/>
              </a:solidFill>
            </a:endParaRPr>
          </a:p>
          <a:p>
            <a:pPr indent="0" lvl="0" marL="0" rtl="0" algn="l">
              <a:lnSpc>
                <a:spcPct val="115000"/>
              </a:lnSpc>
              <a:spcBef>
                <a:spcPts val="0"/>
              </a:spcBef>
              <a:spcAft>
                <a:spcPts val="0"/>
              </a:spcAft>
              <a:buClr>
                <a:srgbClr val="768692"/>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rgbClr val="768692"/>
              </a:buClr>
              <a:buSzPts val="1100"/>
              <a:buFont typeface="Arial"/>
              <a:buNone/>
            </a:pPr>
            <a:r>
              <a:rPr lang="en-GB" sz="1000">
                <a:solidFill>
                  <a:schemeClr val="dk1"/>
                </a:solidFill>
              </a:rPr>
              <a:t>Shared Care records Programme (ShCR) - John Farenden</a:t>
            </a:r>
            <a:endParaRPr sz="1000">
              <a:solidFill>
                <a:schemeClr val="dk1"/>
              </a:solidFill>
            </a:endParaRPr>
          </a:p>
          <a:p>
            <a:pPr indent="0" lvl="0" marL="0" rtl="0" algn="l">
              <a:lnSpc>
                <a:spcPct val="115000"/>
              </a:lnSpc>
              <a:spcBef>
                <a:spcPts val="0"/>
              </a:spcBef>
              <a:spcAft>
                <a:spcPts val="0"/>
              </a:spcAft>
              <a:buClr>
                <a:srgbClr val="768692"/>
              </a:buClr>
              <a:buSzPts val="1100"/>
              <a:buFont typeface="Arial"/>
              <a:buNone/>
            </a:pPr>
            <a:r>
              <a:rPr lang="en-GB" sz="1000">
                <a:solidFill>
                  <a:schemeClr val="dk1"/>
                </a:solidFill>
              </a:rPr>
              <a:t>GP IT Futures - Ursula Montgomery</a:t>
            </a:r>
            <a:endParaRPr sz="1000">
              <a:solidFill>
                <a:schemeClr val="dk1"/>
              </a:solidFill>
            </a:endParaRPr>
          </a:p>
          <a:p>
            <a:pPr indent="0" lvl="0" marL="0" rtl="0" algn="l">
              <a:lnSpc>
                <a:spcPct val="115000"/>
              </a:lnSpc>
              <a:spcBef>
                <a:spcPts val="0"/>
              </a:spcBef>
              <a:spcAft>
                <a:spcPts val="0"/>
              </a:spcAft>
              <a:buClr>
                <a:srgbClr val="768692"/>
              </a:buClr>
              <a:buSzPts val="1100"/>
              <a:buFont typeface="Arial"/>
              <a:buNone/>
            </a:pPr>
            <a:r>
              <a:rPr lang="en-GB" sz="1000">
                <a:solidFill>
                  <a:schemeClr val="dk1"/>
                </a:solidFill>
              </a:rPr>
              <a:t>Wayfinder - Matt Visser</a:t>
            </a:r>
            <a:endParaRPr sz="1000">
              <a:solidFill>
                <a:schemeClr val="dk1"/>
              </a:solidFill>
            </a:endParaRPr>
          </a:p>
          <a:p>
            <a:pPr indent="0" lvl="0" marL="0" rtl="0" algn="l">
              <a:lnSpc>
                <a:spcPct val="115000"/>
              </a:lnSpc>
              <a:spcBef>
                <a:spcPts val="0"/>
              </a:spcBef>
              <a:spcAft>
                <a:spcPts val="0"/>
              </a:spcAft>
              <a:buClr>
                <a:srgbClr val="768692"/>
              </a:buClr>
              <a:buSzPts val="1100"/>
              <a:buFont typeface="Arial"/>
              <a:buNone/>
            </a:pPr>
            <a:r>
              <a:rPr lang="en-GB" sz="1000">
                <a:solidFill>
                  <a:schemeClr val="dk1"/>
                </a:solidFill>
              </a:rPr>
              <a:t>CTO Identity work - Carlos Trigoso</a:t>
            </a:r>
            <a:endParaRPr sz="1000">
              <a:solidFill>
                <a:schemeClr val="dk1"/>
              </a:solidFill>
            </a:endParaRPr>
          </a:p>
          <a:p>
            <a:pPr indent="0" lvl="0" marL="0" rtl="0" algn="l">
              <a:lnSpc>
                <a:spcPct val="115000"/>
              </a:lnSpc>
              <a:spcBef>
                <a:spcPts val="0"/>
              </a:spcBef>
              <a:spcAft>
                <a:spcPts val="0"/>
              </a:spcAft>
              <a:buClr>
                <a:srgbClr val="768692"/>
              </a:buClr>
              <a:buSzPts val="1100"/>
              <a:buFont typeface="Arial"/>
              <a:buNone/>
            </a:pPr>
            <a:r>
              <a:rPr lang="en-GB" sz="1000">
                <a:solidFill>
                  <a:schemeClr val="dk1"/>
                </a:solidFill>
              </a:rPr>
              <a:t>Cross-org Identity work - Phil Graham</a:t>
            </a:r>
            <a:endParaRPr sz="1000">
              <a:solidFill>
                <a:schemeClr val="dk1"/>
              </a:solidFill>
            </a:endParaRPr>
          </a:p>
          <a:p>
            <a:pPr indent="0" lvl="0" marL="0" rtl="0" algn="l">
              <a:lnSpc>
                <a:spcPct val="115000"/>
              </a:lnSpc>
              <a:spcBef>
                <a:spcPts val="0"/>
              </a:spcBef>
              <a:spcAft>
                <a:spcPts val="0"/>
              </a:spcAft>
              <a:buClr>
                <a:srgbClr val="768692"/>
              </a:buClr>
              <a:buSzPts val="1100"/>
              <a:buFont typeface="Arial"/>
              <a:buNone/>
            </a:pPr>
            <a:r>
              <a:rPr lang="en-GB" sz="1000">
                <a:solidFill>
                  <a:schemeClr val="dk1"/>
                </a:solidFill>
              </a:rPr>
              <a:t>Digital Staff Passport - Phil Stradling</a:t>
            </a:r>
            <a:endParaRPr sz="1000">
              <a:solidFill>
                <a:schemeClr val="dk1"/>
              </a:solidFill>
            </a:endParaRPr>
          </a:p>
          <a:p>
            <a:pPr indent="0" lvl="0" marL="0" rtl="0" algn="l">
              <a:lnSpc>
                <a:spcPct val="115000"/>
              </a:lnSpc>
              <a:spcBef>
                <a:spcPts val="0"/>
              </a:spcBef>
              <a:spcAft>
                <a:spcPts val="0"/>
              </a:spcAft>
              <a:buClr>
                <a:srgbClr val="768692"/>
              </a:buClr>
              <a:buSzPts val="1100"/>
              <a:buFont typeface="Arial"/>
              <a:buNone/>
            </a:pPr>
            <a:r>
              <a:rPr lang="en-GB" sz="1000">
                <a:solidFill>
                  <a:schemeClr val="dk1"/>
                </a:solidFill>
              </a:rPr>
              <a:t>The Commons Project - </a:t>
            </a:r>
            <a:r>
              <a:rPr lang="en-GB" sz="1000">
                <a:solidFill>
                  <a:srgbClr val="222222"/>
                </a:solidFill>
                <a:highlight>
                  <a:srgbClr val="FFFFFF"/>
                </a:highlight>
              </a:rPr>
              <a:t>JP Pollak</a:t>
            </a:r>
            <a:endParaRPr sz="1000">
              <a:solidFill>
                <a:schemeClr val="dk1"/>
              </a:solidFill>
            </a:endParaRPr>
          </a:p>
          <a:p>
            <a:pPr indent="0" lvl="0" marL="0" rtl="0" algn="l">
              <a:lnSpc>
                <a:spcPct val="115000"/>
              </a:lnSpc>
              <a:spcBef>
                <a:spcPts val="0"/>
              </a:spcBef>
              <a:spcAft>
                <a:spcPts val="0"/>
              </a:spcAft>
              <a:buClr>
                <a:srgbClr val="768692"/>
              </a:buClr>
              <a:buSzPts val="1100"/>
              <a:buFont typeface="Arial"/>
              <a:buNone/>
            </a:pPr>
            <a:r>
              <a:rPr lang="en-GB" sz="1000">
                <a:solidFill>
                  <a:schemeClr val="dk1"/>
                </a:solidFill>
              </a:rPr>
              <a:t>Digitising Social Care (NHSEI) - Tommy Henderson-Reay</a:t>
            </a:r>
            <a:endParaRPr sz="1000">
              <a:solidFill>
                <a:schemeClr val="dk1"/>
              </a:solidFill>
            </a:endParaRPr>
          </a:p>
          <a:p>
            <a:pPr indent="0" lvl="0" marL="0" rtl="0" algn="l">
              <a:lnSpc>
                <a:spcPct val="115000"/>
              </a:lnSpc>
              <a:spcBef>
                <a:spcPts val="0"/>
              </a:spcBef>
              <a:spcAft>
                <a:spcPts val="0"/>
              </a:spcAft>
              <a:buClr>
                <a:srgbClr val="768692"/>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000"/>
              <a:buFont typeface="Arial"/>
              <a:buNone/>
            </a:pPr>
            <a:r>
              <a:rPr lang="en-GB" sz="1000">
                <a:solidFill>
                  <a:schemeClr val="dk1"/>
                </a:solidFill>
              </a:rPr>
              <a:t>Social Care proxy service - Alison Taylor</a:t>
            </a:r>
            <a:endParaRPr sz="1000">
              <a:solidFill>
                <a:schemeClr val="dk1"/>
              </a:solidFill>
            </a:endParaRPr>
          </a:p>
          <a:p>
            <a:pPr indent="0" lvl="0" marL="0" rtl="0" algn="l">
              <a:lnSpc>
                <a:spcPct val="115000"/>
              </a:lnSpc>
              <a:spcBef>
                <a:spcPts val="0"/>
              </a:spcBef>
              <a:spcAft>
                <a:spcPts val="0"/>
              </a:spcAft>
              <a:buClr>
                <a:srgbClr val="768692"/>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rgbClr val="768692"/>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rgbClr val="768692"/>
              </a:buClr>
              <a:buSzPts val="1100"/>
              <a:buFont typeface="Arial"/>
              <a:buNone/>
            </a:pPr>
            <a:r>
              <a:t/>
            </a:r>
            <a:endParaRPr sz="1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736c12e5f_1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12736c12e5f_1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f0db87424_1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11f0db87424_1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f0db87424_1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g11f0db87424_1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6"/>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2800"/>
              <a:buNone/>
              <a:defRPr sz="6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 name="Google Shape;12;p6"/>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800"/>
              <a:buNone/>
              <a:defRPr sz="2400"/>
            </a:lvl1pPr>
            <a:lvl2pPr lvl="1" algn="ctr">
              <a:lnSpc>
                <a:spcPct val="115000"/>
              </a:lnSpc>
              <a:spcBef>
                <a:spcPts val="0"/>
              </a:spcBef>
              <a:spcAft>
                <a:spcPts val="0"/>
              </a:spcAft>
              <a:buSzPts val="1400"/>
              <a:buNone/>
              <a:defRPr sz="2000"/>
            </a:lvl2pPr>
            <a:lvl3pPr lvl="2" algn="ctr">
              <a:lnSpc>
                <a:spcPct val="115000"/>
              </a:lnSpc>
              <a:spcBef>
                <a:spcPts val="0"/>
              </a:spcBef>
              <a:spcAft>
                <a:spcPts val="0"/>
              </a:spcAft>
              <a:buSzPts val="1400"/>
              <a:buNone/>
              <a:defRPr sz="1800"/>
            </a:lvl3pPr>
            <a:lvl4pPr lvl="3" algn="ctr">
              <a:lnSpc>
                <a:spcPct val="115000"/>
              </a:lnSpc>
              <a:spcBef>
                <a:spcPts val="0"/>
              </a:spcBef>
              <a:spcAft>
                <a:spcPts val="0"/>
              </a:spcAft>
              <a:buSzPts val="1400"/>
              <a:buNone/>
              <a:defRPr sz="1600"/>
            </a:lvl4pPr>
            <a:lvl5pPr lvl="4" algn="ctr">
              <a:lnSpc>
                <a:spcPct val="115000"/>
              </a:lnSpc>
              <a:spcBef>
                <a:spcPts val="0"/>
              </a:spcBef>
              <a:spcAft>
                <a:spcPts val="0"/>
              </a:spcAft>
              <a:buSzPts val="1400"/>
              <a:buNone/>
              <a:defRPr sz="1600"/>
            </a:lvl5pPr>
            <a:lvl6pPr lvl="5" algn="ctr">
              <a:lnSpc>
                <a:spcPct val="115000"/>
              </a:lnSpc>
              <a:spcBef>
                <a:spcPts val="0"/>
              </a:spcBef>
              <a:spcAft>
                <a:spcPts val="0"/>
              </a:spcAft>
              <a:buSzPts val="1400"/>
              <a:buNone/>
              <a:defRPr sz="1600"/>
            </a:lvl6pPr>
            <a:lvl7pPr lvl="6" algn="ctr">
              <a:lnSpc>
                <a:spcPct val="115000"/>
              </a:lnSpc>
              <a:spcBef>
                <a:spcPts val="0"/>
              </a:spcBef>
              <a:spcAft>
                <a:spcPts val="0"/>
              </a:spcAft>
              <a:buSzPts val="1400"/>
              <a:buNone/>
              <a:defRPr sz="1600"/>
            </a:lvl7pPr>
            <a:lvl8pPr lvl="7" algn="ctr">
              <a:lnSpc>
                <a:spcPct val="115000"/>
              </a:lnSpc>
              <a:spcBef>
                <a:spcPts val="0"/>
              </a:spcBef>
              <a:spcAft>
                <a:spcPts val="0"/>
              </a:spcAft>
              <a:buSzPts val="1400"/>
              <a:buNone/>
              <a:defRPr sz="1600"/>
            </a:lvl8pPr>
            <a:lvl9pPr lvl="8" algn="ctr">
              <a:lnSpc>
                <a:spcPct val="115000"/>
              </a:lnSpc>
              <a:spcBef>
                <a:spcPts val="0"/>
              </a:spcBef>
              <a:spcAft>
                <a:spcPts val="0"/>
              </a:spcAft>
              <a:buSzPts val="1400"/>
              <a:buNone/>
              <a:defRPr sz="1600"/>
            </a:lvl9pPr>
          </a:lstStyle>
          <a:p/>
        </p:txBody>
      </p:sp>
      <p:sp>
        <p:nvSpPr>
          <p:cNvPr id="13" name="Google Shape;13;p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subhead, bullets one column">
  <p:cSld name="Heading, subhead, bullets one column">
    <p:spTree>
      <p:nvGrpSpPr>
        <p:cNvPr id="16" name="Shape 16"/>
        <p:cNvGrpSpPr/>
        <p:nvPr/>
      </p:nvGrpSpPr>
      <p:grpSpPr>
        <a:xfrm>
          <a:off x="0" y="0"/>
          <a:ext cx="0" cy="0"/>
          <a:chOff x="0" y="0"/>
          <a:chExt cx="0" cy="0"/>
        </a:xfrm>
      </p:grpSpPr>
      <p:sp>
        <p:nvSpPr>
          <p:cNvPr id="17" name="Google Shape;17;p7"/>
          <p:cNvSpPr txBox="1"/>
          <p:nvPr>
            <p:ph idx="1" type="body"/>
          </p:nvPr>
        </p:nvSpPr>
        <p:spPr>
          <a:xfrm>
            <a:off x="431999" y="1530487"/>
            <a:ext cx="11404399" cy="4697512"/>
          </a:xfrm>
          <a:prstGeom prst="rect">
            <a:avLst/>
          </a:prstGeom>
          <a:noFill/>
          <a:ln>
            <a:noFill/>
          </a:ln>
        </p:spPr>
        <p:txBody>
          <a:bodyPr anchorCtr="0" anchor="t" bIns="0" lIns="0" spcFirstLastPara="1" rIns="0" wrap="square" tIns="0">
            <a:normAutofit/>
          </a:bodyPr>
          <a:lstStyle>
            <a:lvl1pPr indent="-336550" lvl="0" marL="457200" algn="l">
              <a:lnSpc>
                <a:spcPct val="100000"/>
              </a:lnSpc>
              <a:spcBef>
                <a:spcPts val="0"/>
              </a:spcBef>
              <a:spcAft>
                <a:spcPts val="0"/>
              </a:spcAft>
              <a:buClr>
                <a:schemeClr val="dk1"/>
              </a:buClr>
              <a:buSzPts val="1700"/>
              <a:buFont typeface="Arial"/>
              <a:buChar char="•"/>
              <a:defRPr b="0" sz="2267">
                <a:solidFill>
                  <a:schemeClr val="dk1"/>
                </a:solidFill>
              </a:defRPr>
            </a:lvl1pPr>
            <a:lvl2pPr indent="-336550" lvl="1" marL="914400" algn="l">
              <a:lnSpc>
                <a:spcPct val="90000"/>
              </a:lnSpc>
              <a:spcBef>
                <a:spcPts val="667"/>
              </a:spcBef>
              <a:spcAft>
                <a:spcPts val="0"/>
              </a:spcAft>
              <a:buClr>
                <a:schemeClr val="lt1"/>
              </a:buClr>
              <a:buSzPts val="1700"/>
              <a:buChar char="○"/>
              <a:defRPr sz="2267">
                <a:solidFill>
                  <a:schemeClr val="accent6"/>
                </a:solidFill>
              </a:defRPr>
            </a:lvl2pPr>
            <a:lvl3pPr indent="-336550" lvl="2" marL="1371600" algn="l">
              <a:lnSpc>
                <a:spcPct val="90000"/>
              </a:lnSpc>
              <a:spcBef>
                <a:spcPts val="1600"/>
              </a:spcBef>
              <a:spcAft>
                <a:spcPts val="0"/>
              </a:spcAft>
              <a:buClr>
                <a:schemeClr val="lt1"/>
              </a:buClr>
              <a:buSzPts val="1700"/>
              <a:buChar char="■"/>
              <a:defRPr sz="2267">
                <a:solidFill>
                  <a:schemeClr val="lt1"/>
                </a:solidFill>
              </a:defRPr>
            </a:lvl3pPr>
            <a:lvl4pPr indent="-336550" lvl="3" marL="1828800" algn="l">
              <a:lnSpc>
                <a:spcPct val="90000"/>
              </a:lnSpc>
              <a:spcBef>
                <a:spcPts val="1600"/>
              </a:spcBef>
              <a:spcAft>
                <a:spcPts val="0"/>
              </a:spcAft>
              <a:buClr>
                <a:schemeClr val="lt1"/>
              </a:buClr>
              <a:buSzPts val="1700"/>
              <a:buChar char="●"/>
              <a:defRPr sz="2267">
                <a:solidFill>
                  <a:schemeClr val="lt1"/>
                </a:solidFill>
              </a:defRPr>
            </a:lvl4pPr>
            <a:lvl5pPr indent="-336550" lvl="4" marL="2286000" algn="l">
              <a:lnSpc>
                <a:spcPct val="90000"/>
              </a:lnSpc>
              <a:spcBef>
                <a:spcPts val="1600"/>
              </a:spcBef>
              <a:spcAft>
                <a:spcPts val="0"/>
              </a:spcAft>
              <a:buClr>
                <a:schemeClr val="lt1"/>
              </a:buClr>
              <a:buSzPts val="1700"/>
              <a:buChar char="○"/>
              <a:defRPr sz="2267">
                <a:solidFill>
                  <a:schemeClr val="lt1"/>
                </a:solidFill>
              </a:defRPr>
            </a:lvl5pPr>
            <a:lvl6pPr indent="-317500" lvl="5" marL="2743200" algn="l">
              <a:lnSpc>
                <a:spcPct val="90000"/>
              </a:lnSpc>
              <a:spcBef>
                <a:spcPts val="1600"/>
              </a:spcBef>
              <a:spcAft>
                <a:spcPts val="0"/>
              </a:spcAft>
              <a:buClr>
                <a:schemeClr val="lt1"/>
              </a:buClr>
              <a:buSzPts val="1400"/>
              <a:buChar char="■"/>
              <a:defRPr/>
            </a:lvl6pPr>
            <a:lvl7pPr indent="-317500" lvl="6" marL="3200400" algn="l">
              <a:lnSpc>
                <a:spcPct val="90000"/>
              </a:lnSpc>
              <a:spcBef>
                <a:spcPts val="1600"/>
              </a:spcBef>
              <a:spcAft>
                <a:spcPts val="0"/>
              </a:spcAft>
              <a:buClr>
                <a:schemeClr val="lt1"/>
              </a:buClr>
              <a:buSzPts val="1400"/>
              <a:buChar char="●"/>
              <a:defRPr/>
            </a:lvl7pPr>
            <a:lvl8pPr indent="-317500" lvl="7" marL="3657600" algn="l">
              <a:lnSpc>
                <a:spcPct val="90000"/>
              </a:lnSpc>
              <a:spcBef>
                <a:spcPts val="1600"/>
              </a:spcBef>
              <a:spcAft>
                <a:spcPts val="0"/>
              </a:spcAft>
              <a:buClr>
                <a:schemeClr val="lt1"/>
              </a:buClr>
              <a:buSzPts val="1400"/>
              <a:buChar char="○"/>
              <a:defRPr/>
            </a:lvl8pPr>
            <a:lvl9pPr indent="-317500" lvl="8" marL="4114800" algn="l">
              <a:lnSpc>
                <a:spcPct val="90000"/>
              </a:lnSpc>
              <a:spcBef>
                <a:spcPts val="1600"/>
              </a:spcBef>
              <a:spcAft>
                <a:spcPts val="1600"/>
              </a:spcAft>
              <a:buClr>
                <a:schemeClr val="lt1"/>
              </a:buClr>
              <a:buSzPts val="1400"/>
              <a:buChar char="■"/>
              <a:defRPr/>
            </a:lvl9pPr>
          </a:lstStyle>
          <a:p/>
        </p:txBody>
      </p:sp>
      <p:sp>
        <p:nvSpPr>
          <p:cNvPr id="18" name="Google Shape;18;p7"/>
          <p:cNvSpPr txBox="1"/>
          <p:nvPr/>
        </p:nvSpPr>
        <p:spPr>
          <a:xfrm>
            <a:off x="4700955" y="4232031"/>
            <a:ext cx="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accent1"/>
              </a:solidFill>
              <a:latin typeface="Arial"/>
              <a:ea typeface="Arial"/>
              <a:cs typeface="Arial"/>
              <a:sym typeface="Arial"/>
            </a:endParaRPr>
          </a:p>
        </p:txBody>
      </p:sp>
      <p:sp>
        <p:nvSpPr>
          <p:cNvPr id="19" name="Google Shape;19;p7"/>
          <p:cNvSpPr/>
          <p:nvPr/>
        </p:nvSpPr>
        <p:spPr>
          <a:xfrm>
            <a:off x="11650198" y="6581200"/>
            <a:ext cx="372400" cy="276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0" name="Google Shape;20;p7"/>
          <p:cNvSpPr txBox="1"/>
          <p:nvPr>
            <p:ph type="title"/>
          </p:nvPr>
        </p:nvSpPr>
        <p:spPr>
          <a:xfrm>
            <a:off x="432000" y="432000"/>
            <a:ext cx="11404400" cy="86520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lt1"/>
              </a:buClr>
              <a:buSzPts val="2700"/>
              <a:buFont typeface="Arial"/>
              <a:buNone/>
              <a:defRPr b="1" sz="3733">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8"/>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 name="Google Shape;24;p8"/>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5" name="Google Shape;25;p8"/>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6" name="Google Shape;26;p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bg>
      <p:bgPr>
        <a:solidFill>
          <a:schemeClr val="lt1"/>
        </a:solidFill>
      </p:bgPr>
    </p:bg>
    <p:spTree>
      <p:nvGrpSpPr>
        <p:cNvPr id="27" name="Shape 27"/>
        <p:cNvGrpSpPr/>
        <p:nvPr/>
      </p:nvGrpSpPr>
      <p:grpSpPr>
        <a:xfrm>
          <a:off x="0" y="0"/>
          <a:ext cx="0" cy="0"/>
          <a:chOff x="0" y="0"/>
          <a:chExt cx="0" cy="0"/>
        </a:xfrm>
      </p:grpSpPr>
      <p:sp>
        <p:nvSpPr>
          <p:cNvPr id="28" name="Google Shape;28;g129a86332dd_0_84"/>
          <p:cNvSpPr/>
          <p:nvPr/>
        </p:nvSpPr>
        <p:spPr>
          <a:xfrm>
            <a:off x="-17125" y="1160525"/>
            <a:ext cx="12209100" cy="5820900"/>
          </a:xfrm>
          <a:prstGeom prst="rect">
            <a:avLst/>
          </a:prstGeom>
          <a:solidFill>
            <a:srgbClr val="FFFFFF"/>
          </a:solidFill>
          <a:ln>
            <a:noFill/>
          </a:ln>
        </p:spPr>
        <p:txBody>
          <a:bodyPr anchorCtr="0" anchor="ctr" bIns="63175" lIns="126400" spcFirstLastPara="1" rIns="126400" wrap="square" tIns="63175">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latin typeface="Arial"/>
              <a:ea typeface="Arial"/>
              <a:cs typeface="Arial"/>
              <a:sym typeface="Arial"/>
            </a:endParaRPr>
          </a:p>
        </p:txBody>
      </p:sp>
      <p:sp>
        <p:nvSpPr>
          <p:cNvPr id="29" name="Google Shape;29;g129a86332dd_0_84"/>
          <p:cNvSpPr txBox="1"/>
          <p:nvPr>
            <p:ph type="title"/>
          </p:nvPr>
        </p:nvSpPr>
        <p:spPr>
          <a:xfrm>
            <a:off x="623392" y="356659"/>
            <a:ext cx="10176000" cy="7059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rgbClr val="FFFFFF"/>
              </a:buClr>
              <a:buSzPts val="4100"/>
              <a:buFont typeface="Arial"/>
              <a:buNone/>
              <a:defRPr b="1" sz="4100">
                <a:solidFill>
                  <a:srgbClr val="FFFFFF"/>
                </a:solidFill>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30" name="Google Shape;30;g129a86332dd_0_84"/>
          <p:cNvSpPr txBox="1"/>
          <p:nvPr>
            <p:ph idx="1" type="body"/>
          </p:nvPr>
        </p:nvSpPr>
        <p:spPr>
          <a:xfrm>
            <a:off x="414676" y="1508787"/>
            <a:ext cx="11328300" cy="4525500"/>
          </a:xfrm>
          <a:prstGeom prst="rect">
            <a:avLst/>
          </a:prstGeom>
          <a:noFill/>
          <a:ln>
            <a:noFill/>
          </a:ln>
        </p:spPr>
        <p:txBody>
          <a:bodyPr anchorCtr="0" anchor="t" bIns="63175" lIns="126400" spcFirstLastPara="1" rIns="126400" wrap="square" tIns="63175">
            <a:noAutofit/>
          </a:bodyPr>
          <a:lstStyle>
            <a:lvl1pPr indent="-387350" lvl="0" marL="457200" marR="0" rtl="0" algn="l">
              <a:lnSpc>
                <a:spcPct val="100000"/>
              </a:lnSpc>
              <a:spcBef>
                <a:spcPts val="0"/>
              </a:spcBef>
              <a:spcAft>
                <a:spcPts val="0"/>
              </a:spcAft>
              <a:buClr>
                <a:schemeClr val="dk1"/>
              </a:buClr>
              <a:buSzPts val="2500"/>
              <a:buFont typeface="Arial"/>
              <a:buChar char="•"/>
              <a:defRPr sz="2500">
                <a:solidFill>
                  <a:schemeClr val="dk1"/>
                </a:solidFill>
              </a:defRPr>
            </a:lvl1pPr>
            <a:lvl2pPr indent="-387350" lvl="1" marL="914400" rtl="0" algn="l">
              <a:lnSpc>
                <a:spcPct val="100000"/>
              </a:lnSpc>
              <a:spcBef>
                <a:spcPts val="500"/>
              </a:spcBef>
              <a:spcAft>
                <a:spcPts val="0"/>
              </a:spcAft>
              <a:buClr>
                <a:schemeClr val="accent1"/>
              </a:buClr>
              <a:buSzPts val="2500"/>
              <a:buChar char="–"/>
              <a:defRPr/>
            </a:lvl2pPr>
            <a:lvl3pPr indent="-387350" lvl="2" marL="1371600" rtl="0" algn="l">
              <a:lnSpc>
                <a:spcPct val="100000"/>
              </a:lnSpc>
              <a:spcBef>
                <a:spcPts val="500"/>
              </a:spcBef>
              <a:spcAft>
                <a:spcPts val="0"/>
              </a:spcAft>
              <a:buClr>
                <a:schemeClr val="accent1"/>
              </a:buClr>
              <a:buSzPts val="2500"/>
              <a:buChar char="•"/>
              <a:defRPr/>
            </a:lvl3pPr>
            <a:lvl4pPr indent="-387350" lvl="3" marL="1828800" rtl="0" algn="l">
              <a:lnSpc>
                <a:spcPct val="100000"/>
              </a:lnSpc>
              <a:spcBef>
                <a:spcPts val="500"/>
              </a:spcBef>
              <a:spcAft>
                <a:spcPts val="0"/>
              </a:spcAft>
              <a:buClr>
                <a:schemeClr val="accent1"/>
              </a:buClr>
              <a:buSzPts val="2500"/>
              <a:buChar char="–"/>
              <a:defRPr/>
            </a:lvl4pPr>
            <a:lvl5pPr indent="-387350" lvl="4" marL="2286000" rtl="0" algn="l">
              <a:lnSpc>
                <a:spcPct val="100000"/>
              </a:lnSpc>
              <a:spcBef>
                <a:spcPts val="500"/>
              </a:spcBef>
              <a:spcAft>
                <a:spcPts val="0"/>
              </a:spcAft>
              <a:buClr>
                <a:schemeClr val="accent1"/>
              </a:buClr>
              <a:buSzPts val="2500"/>
              <a:buChar char="»"/>
              <a:defRPr/>
            </a:lvl5pPr>
            <a:lvl6pPr indent="-387350" lvl="5" marL="2743200" rtl="0" algn="l">
              <a:lnSpc>
                <a:spcPct val="100000"/>
              </a:lnSpc>
              <a:spcBef>
                <a:spcPts val="500"/>
              </a:spcBef>
              <a:spcAft>
                <a:spcPts val="0"/>
              </a:spcAft>
              <a:buClr>
                <a:schemeClr val="lt1"/>
              </a:buClr>
              <a:buSzPts val="2500"/>
              <a:buChar char="•"/>
              <a:defRPr/>
            </a:lvl6pPr>
            <a:lvl7pPr indent="-387350" lvl="6" marL="3200400" rtl="0" algn="l">
              <a:lnSpc>
                <a:spcPct val="100000"/>
              </a:lnSpc>
              <a:spcBef>
                <a:spcPts val="500"/>
              </a:spcBef>
              <a:spcAft>
                <a:spcPts val="0"/>
              </a:spcAft>
              <a:buClr>
                <a:schemeClr val="lt1"/>
              </a:buClr>
              <a:buSzPts val="2500"/>
              <a:buChar char="•"/>
              <a:defRPr/>
            </a:lvl7pPr>
            <a:lvl8pPr indent="-387350" lvl="7" marL="3657600" rtl="0" algn="l">
              <a:lnSpc>
                <a:spcPct val="100000"/>
              </a:lnSpc>
              <a:spcBef>
                <a:spcPts val="500"/>
              </a:spcBef>
              <a:spcAft>
                <a:spcPts val="0"/>
              </a:spcAft>
              <a:buClr>
                <a:schemeClr val="lt1"/>
              </a:buClr>
              <a:buSzPts val="2500"/>
              <a:buChar char="•"/>
              <a:defRPr/>
            </a:lvl8pPr>
            <a:lvl9pPr indent="-387350" lvl="8" marL="4114800" rtl="0" algn="l">
              <a:lnSpc>
                <a:spcPct val="100000"/>
              </a:lnSpc>
              <a:spcBef>
                <a:spcPts val="500"/>
              </a:spcBef>
              <a:spcAft>
                <a:spcPts val="0"/>
              </a:spcAft>
              <a:buClr>
                <a:schemeClr val="lt1"/>
              </a:buClr>
              <a:buSzPts val="2500"/>
              <a:buChar char="•"/>
              <a:defRPr/>
            </a:lvl9pPr>
          </a:lstStyle>
          <a:p/>
        </p:txBody>
      </p:sp>
      <p:pic>
        <p:nvPicPr>
          <p:cNvPr id="31" name="Google Shape;31;g129a86332dd_0_84"/>
          <p:cNvPicPr preferRelativeResize="0"/>
          <p:nvPr/>
        </p:nvPicPr>
        <p:blipFill rotWithShape="1">
          <a:blip r:embed="rId2">
            <a:alphaModFix/>
          </a:blip>
          <a:srcRect b="0" l="0" r="0" t="0"/>
          <a:stretch/>
        </p:blipFill>
        <p:spPr>
          <a:xfrm>
            <a:off x="10312329" y="82657"/>
            <a:ext cx="1733852" cy="79742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subhead, bullets one column">
  <p:cSld name="Heading, subhead, bullets one column">
    <p:spTree>
      <p:nvGrpSpPr>
        <p:cNvPr id="37" name="Shape 37"/>
        <p:cNvGrpSpPr/>
        <p:nvPr/>
      </p:nvGrpSpPr>
      <p:grpSpPr>
        <a:xfrm>
          <a:off x="0" y="0"/>
          <a:ext cx="0" cy="0"/>
          <a:chOff x="0" y="0"/>
          <a:chExt cx="0" cy="0"/>
        </a:xfrm>
      </p:grpSpPr>
      <p:sp>
        <p:nvSpPr>
          <p:cNvPr id="38" name="Google Shape;38;g11f0db87424_1_114"/>
          <p:cNvSpPr txBox="1"/>
          <p:nvPr>
            <p:ph idx="1" type="body"/>
          </p:nvPr>
        </p:nvSpPr>
        <p:spPr>
          <a:xfrm>
            <a:off x="431999" y="1530487"/>
            <a:ext cx="11404500" cy="4697700"/>
          </a:xfrm>
          <a:prstGeom prst="rect">
            <a:avLst/>
          </a:prstGeom>
          <a:noFill/>
          <a:ln>
            <a:noFill/>
          </a:ln>
        </p:spPr>
        <p:txBody>
          <a:bodyPr anchorCtr="0" anchor="t" bIns="0" lIns="0" spcFirstLastPara="1" rIns="0" wrap="square" tIns="0">
            <a:normAutofit/>
          </a:bodyPr>
          <a:lstStyle>
            <a:lvl1pPr indent="-336550" lvl="0" marL="457200" algn="l">
              <a:lnSpc>
                <a:spcPct val="100000"/>
              </a:lnSpc>
              <a:spcBef>
                <a:spcPts val="0"/>
              </a:spcBef>
              <a:spcAft>
                <a:spcPts val="0"/>
              </a:spcAft>
              <a:buClr>
                <a:schemeClr val="dk1"/>
              </a:buClr>
              <a:buSzPts val="1700"/>
              <a:buFont typeface="Arial"/>
              <a:buChar char="•"/>
              <a:defRPr b="0" sz="2300">
                <a:solidFill>
                  <a:schemeClr val="dk1"/>
                </a:solidFill>
              </a:defRPr>
            </a:lvl1pPr>
            <a:lvl2pPr indent="-336550" lvl="1" marL="914400" algn="l">
              <a:lnSpc>
                <a:spcPct val="90000"/>
              </a:lnSpc>
              <a:spcBef>
                <a:spcPts val="700"/>
              </a:spcBef>
              <a:spcAft>
                <a:spcPts val="0"/>
              </a:spcAft>
              <a:buClr>
                <a:schemeClr val="lt1"/>
              </a:buClr>
              <a:buSzPts val="1700"/>
              <a:buChar char="○"/>
              <a:defRPr sz="2300">
                <a:solidFill>
                  <a:schemeClr val="accent6"/>
                </a:solidFill>
              </a:defRPr>
            </a:lvl2pPr>
            <a:lvl3pPr indent="-336550" lvl="2" marL="1371600" algn="l">
              <a:lnSpc>
                <a:spcPct val="90000"/>
              </a:lnSpc>
              <a:spcBef>
                <a:spcPts val="1600"/>
              </a:spcBef>
              <a:spcAft>
                <a:spcPts val="0"/>
              </a:spcAft>
              <a:buClr>
                <a:schemeClr val="lt1"/>
              </a:buClr>
              <a:buSzPts val="1700"/>
              <a:buChar char="■"/>
              <a:defRPr sz="2300">
                <a:solidFill>
                  <a:schemeClr val="lt1"/>
                </a:solidFill>
              </a:defRPr>
            </a:lvl3pPr>
            <a:lvl4pPr indent="-336550" lvl="3" marL="1828800" algn="l">
              <a:lnSpc>
                <a:spcPct val="90000"/>
              </a:lnSpc>
              <a:spcBef>
                <a:spcPts val="1600"/>
              </a:spcBef>
              <a:spcAft>
                <a:spcPts val="0"/>
              </a:spcAft>
              <a:buClr>
                <a:schemeClr val="lt1"/>
              </a:buClr>
              <a:buSzPts val="1700"/>
              <a:buChar char="●"/>
              <a:defRPr sz="2300">
                <a:solidFill>
                  <a:schemeClr val="lt1"/>
                </a:solidFill>
              </a:defRPr>
            </a:lvl4pPr>
            <a:lvl5pPr indent="-336550" lvl="4" marL="2286000" algn="l">
              <a:lnSpc>
                <a:spcPct val="90000"/>
              </a:lnSpc>
              <a:spcBef>
                <a:spcPts val="1600"/>
              </a:spcBef>
              <a:spcAft>
                <a:spcPts val="0"/>
              </a:spcAft>
              <a:buClr>
                <a:schemeClr val="lt1"/>
              </a:buClr>
              <a:buSzPts val="1700"/>
              <a:buChar char="○"/>
              <a:defRPr sz="2300">
                <a:solidFill>
                  <a:schemeClr val="lt1"/>
                </a:solidFill>
              </a:defRPr>
            </a:lvl5pPr>
            <a:lvl6pPr indent="-323850" lvl="5" marL="2743200" algn="l">
              <a:lnSpc>
                <a:spcPct val="90000"/>
              </a:lnSpc>
              <a:spcBef>
                <a:spcPts val="1600"/>
              </a:spcBef>
              <a:spcAft>
                <a:spcPts val="0"/>
              </a:spcAft>
              <a:buClr>
                <a:schemeClr val="lt1"/>
              </a:buClr>
              <a:buSzPts val="1500"/>
              <a:buChar char="■"/>
              <a:defRPr/>
            </a:lvl6pPr>
            <a:lvl7pPr indent="-323850" lvl="6" marL="3200400" algn="l">
              <a:lnSpc>
                <a:spcPct val="90000"/>
              </a:lnSpc>
              <a:spcBef>
                <a:spcPts val="1600"/>
              </a:spcBef>
              <a:spcAft>
                <a:spcPts val="0"/>
              </a:spcAft>
              <a:buClr>
                <a:schemeClr val="lt1"/>
              </a:buClr>
              <a:buSzPts val="1500"/>
              <a:buChar char="●"/>
              <a:defRPr/>
            </a:lvl7pPr>
            <a:lvl8pPr indent="-323850" lvl="7" marL="3657600" algn="l">
              <a:lnSpc>
                <a:spcPct val="90000"/>
              </a:lnSpc>
              <a:spcBef>
                <a:spcPts val="1600"/>
              </a:spcBef>
              <a:spcAft>
                <a:spcPts val="0"/>
              </a:spcAft>
              <a:buClr>
                <a:schemeClr val="lt1"/>
              </a:buClr>
              <a:buSzPts val="1500"/>
              <a:buChar char="○"/>
              <a:defRPr/>
            </a:lvl8pPr>
            <a:lvl9pPr indent="-323850" lvl="8" marL="4114800" algn="l">
              <a:lnSpc>
                <a:spcPct val="90000"/>
              </a:lnSpc>
              <a:spcBef>
                <a:spcPts val="1600"/>
              </a:spcBef>
              <a:spcAft>
                <a:spcPts val="1600"/>
              </a:spcAft>
              <a:buClr>
                <a:schemeClr val="lt1"/>
              </a:buClr>
              <a:buSzPts val="1500"/>
              <a:buChar char="■"/>
              <a:defRPr/>
            </a:lvl9pPr>
          </a:lstStyle>
          <a:p/>
        </p:txBody>
      </p:sp>
      <p:sp>
        <p:nvSpPr>
          <p:cNvPr id="39" name="Google Shape;39;g11f0db87424_1_114"/>
          <p:cNvSpPr txBox="1"/>
          <p:nvPr/>
        </p:nvSpPr>
        <p:spPr>
          <a:xfrm>
            <a:off x="4700955" y="4232031"/>
            <a:ext cx="0" cy="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accent1"/>
              </a:solidFill>
              <a:latin typeface="Arial"/>
              <a:ea typeface="Arial"/>
              <a:cs typeface="Arial"/>
              <a:sym typeface="Arial"/>
            </a:endParaRPr>
          </a:p>
        </p:txBody>
      </p:sp>
      <p:sp>
        <p:nvSpPr>
          <p:cNvPr id="40" name="Google Shape;40;g11f0db87424_1_114"/>
          <p:cNvSpPr/>
          <p:nvPr/>
        </p:nvSpPr>
        <p:spPr>
          <a:xfrm>
            <a:off x="11650198" y="6581200"/>
            <a:ext cx="3723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1" name="Google Shape;41;g11f0db87424_1_114"/>
          <p:cNvSpPr txBox="1"/>
          <p:nvPr>
            <p:ph type="title"/>
          </p:nvPr>
        </p:nvSpPr>
        <p:spPr>
          <a:xfrm>
            <a:off x="432000" y="432000"/>
            <a:ext cx="11404500" cy="86520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lt1"/>
              </a:buClr>
              <a:buSzPts val="2700"/>
              <a:buFont typeface="Arial"/>
              <a:buNone/>
              <a:defRPr b="1" sz="37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g11f0db87424_1_108"/>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2800"/>
              <a:buNone/>
              <a:defRPr sz="6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g11f0db87424_1_108"/>
          <p:cNvSpPr txBox="1"/>
          <p:nvPr>
            <p:ph idx="1" type="subTitle"/>
          </p:nvPr>
        </p:nvSpPr>
        <p:spPr>
          <a:xfrm>
            <a:off x="1524000" y="3602038"/>
            <a:ext cx="9144000" cy="1655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900"/>
              <a:buNone/>
              <a:defRPr sz="2400"/>
            </a:lvl1pPr>
            <a:lvl2pPr lvl="1" algn="ctr">
              <a:lnSpc>
                <a:spcPct val="115000"/>
              </a:lnSpc>
              <a:spcBef>
                <a:spcPts val="0"/>
              </a:spcBef>
              <a:spcAft>
                <a:spcPts val="0"/>
              </a:spcAft>
              <a:buSzPts val="1500"/>
              <a:buNone/>
              <a:defRPr sz="2000"/>
            </a:lvl2pPr>
            <a:lvl3pPr lvl="2" algn="ctr">
              <a:lnSpc>
                <a:spcPct val="115000"/>
              </a:lnSpc>
              <a:spcBef>
                <a:spcPts val="0"/>
              </a:spcBef>
              <a:spcAft>
                <a:spcPts val="0"/>
              </a:spcAft>
              <a:buSzPts val="1500"/>
              <a:buNone/>
              <a:defRPr sz="1900"/>
            </a:lvl3pPr>
            <a:lvl4pPr lvl="3" algn="ctr">
              <a:lnSpc>
                <a:spcPct val="115000"/>
              </a:lnSpc>
              <a:spcBef>
                <a:spcPts val="0"/>
              </a:spcBef>
              <a:spcAft>
                <a:spcPts val="0"/>
              </a:spcAft>
              <a:buSzPts val="1500"/>
              <a:buNone/>
              <a:defRPr sz="1600"/>
            </a:lvl4pPr>
            <a:lvl5pPr lvl="4" algn="ctr">
              <a:lnSpc>
                <a:spcPct val="115000"/>
              </a:lnSpc>
              <a:spcBef>
                <a:spcPts val="0"/>
              </a:spcBef>
              <a:spcAft>
                <a:spcPts val="0"/>
              </a:spcAft>
              <a:buSzPts val="1500"/>
              <a:buNone/>
              <a:defRPr sz="1600"/>
            </a:lvl5pPr>
            <a:lvl6pPr lvl="5" algn="ctr">
              <a:lnSpc>
                <a:spcPct val="115000"/>
              </a:lnSpc>
              <a:spcBef>
                <a:spcPts val="0"/>
              </a:spcBef>
              <a:spcAft>
                <a:spcPts val="0"/>
              </a:spcAft>
              <a:buSzPts val="1500"/>
              <a:buNone/>
              <a:defRPr sz="1600"/>
            </a:lvl6pPr>
            <a:lvl7pPr lvl="6" algn="ctr">
              <a:lnSpc>
                <a:spcPct val="115000"/>
              </a:lnSpc>
              <a:spcBef>
                <a:spcPts val="0"/>
              </a:spcBef>
              <a:spcAft>
                <a:spcPts val="0"/>
              </a:spcAft>
              <a:buSzPts val="1500"/>
              <a:buNone/>
              <a:defRPr sz="1600"/>
            </a:lvl7pPr>
            <a:lvl8pPr lvl="7" algn="ctr">
              <a:lnSpc>
                <a:spcPct val="115000"/>
              </a:lnSpc>
              <a:spcBef>
                <a:spcPts val="0"/>
              </a:spcBef>
              <a:spcAft>
                <a:spcPts val="0"/>
              </a:spcAft>
              <a:buSzPts val="1500"/>
              <a:buNone/>
              <a:defRPr sz="1600"/>
            </a:lvl8pPr>
            <a:lvl9pPr lvl="8" algn="ctr">
              <a:lnSpc>
                <a:spcPct val="115000"/>
              </a:lnSpc>
              <a:spcBef>
                <a:spcPts val="0"/>
              </a:spcBef>
              <a:spcAft>
                <a:spcPts val="0"/>
              </a:spcAft>
              <a:buSzPts val="1500"/>
              <a:buNone/>
              <a:defRPr sz="1600"/>
            </a:lvl9pPr>
          </a:lstStyle>
          <a:p/>
        </p:txBody>
      </p:sp>
      <p:sp>
        <p:nvSpPr>
          <p:cNvPr id="45" name="Google Shape;45;g11f0db87424_1_108"/>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9pPr>
          </a:lstStyle>
          <a:p/>
        </p:txBody>
      </p:sp>
      <p:sp>
        <p:nvSpPr>
          <p:cNvPr id="46" name="Google Shape;46;g11f0db87424_1_108"/>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9pPr>
          </a:lstStyle>
          <a:p/>
        </p:txBody>
      </p:sp>
      <p:sp>
        <p:nvSpPr>
          <p:cNvPr id="47" name="Google Shape;47;g11f0db87424_1_108"/>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8" name="Shape 48"/>
        <p:cNvGrpSpPr/>
        <p:nvPr/>
      </p:nvGrpSpPr>
      <p:grpSpPr>
        <a:xfrm>
          <a:off x="0" y="0"/>
          <a:ext cx="0" cy="0"/>
          <a:chOff x="0" y="0"/>
          <a:chExt cx="0" cy="0"/>
        </a:xfrm>
      </p:grpSpPr>
      <p:sp>
        <p:nvSpPr>
          <p:cNvPr id="49" name="Google Shape;49;g11f0db87424_1_120"/>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 name="Google Shape;50;g11f0db87424_1_120"/>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rmAutofit/>
          </a:bodyPr>
          <a:lstStyle>
            <a:lvl1pPr indent="-349250" lvl="0" marL="457200" algn="l">
              <a:lnSpc>
                <a:spcPct val="115000"/>
              </a:lnSpc>
              <a:spcBef>
                <a:spcPts val="0"/>
              </a:spcBef>
              <a:spcAft>
                <a:spcPts val="0"/>
              </a:spcAft>
              <a:buSzPts val="19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1" name="Google Shape;51;g11f0db87424_1_120"/>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9pPr>
          </a:lstStyle>
          <a:p/>
        </p:txBody>
      </p:sp>
      <p:sp>
        <p:nvSpPr>
          <p:cNvPr id="52" name="Google Shape;52;g11f0db87424_1_12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9pPr>
          </a:lstStyle>
          <a:p/>
        </p:txBody>
      </p:sp>
      <p:sp>
        <p:nvSpPr>
          <p:cNvPr id="53" name="Google Shape;53;g11f0db87424_1_120"/>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5"/>
          <p:cNvPicPr preferRelativeResize="0"/>
          <p:nvPr/>
        </p:nvPicPr>
        <p:blipFill rotWithShape="1">
          <a:blip r:embed="rId1">
            <a:alphaModFix/>
          </a:blip>
          <a:srcRect b="0" l="0" r="0" t="0"/>
          <a:stretch/>
        </p:blipFill>
        <p:spPr>
          <a:xfrm>
            <a:off x="-8633" y="0"/>
            <a:ext cx="12192000" cy="6858000"/>
          </a:xfrm>
          <a:prstGeom prst="rect">
            <a:avLst/>
          </a:prstGeom>
          <a:noFill/>
          <a:ln>
            <a:noFill/>
          </a:ln>
        </p:spPr>
      </p:pic>
      <p:sp>
        <p:nvSpPr>
          <p:cNvPr id="7" name="Google Shape;7;p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5"/>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 name="Google Shape;9;p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pic>
        <p:nvPicPr>
          <p:cNvPr id="33" name="Google Shape;33;g11f0db87424_1_103"/>
          <p:cNvPicPr preferRelativeResize="0"/>
          <p:nvPr/>
        </p:nvPicPr>
        <p:blipFill rotWithShape="1">
          <a:blip r:embed="rId1">
            <a:alphaModFix/>
          </a:blip>
          <a:srcRect b="0" l="0" r="0" t="0"/>
          <a:stretch/>
        </p:blipFill>
        <p:spPr>
          <a:xfrm>
            <a:off x="-8633" y="0"/>
            <a:ext cx="12192000" cy="6858000"/>
          </a:xfrm>
          <a:prstGeom prst="rect">
            <a:avLst/>
          </a:prstGeom>
          <a:noFill/>
          <a:ln>
            <a:noFill/>
          </a:ln>
        </p:spPr>
      </p:pic>
      <p:sp>
        <p:nvSpPr>
          <p:cNvPr id="34" name="Google Shape;34;g11f0db87424_1_103"/>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5" name="Google Shape;35;g11f0db87424_1_103"/>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rmAutofit/>
          </a:bodyPr>
          <a:lstStyle>
            <a:lvl1pPr indent="-349250" lvl="0" marL="457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1pPr>
            <a:lvl2pPr indent="-323850" lvl="1" marL="914400" marR="0" rtl="0" algn="l">
              <a:lnSpc>
                <a:spcPct val="115000"/>
              </a:lnSpc>
              <a:spcBef>
                <a:spcPts val="0"/>
              </a:spcBef>
              <a:spcAft>
                <a:spcPts val="0"/>
              </a:spcAft>
              <a:buClr>
                <a:schemeClr val="dk2"/>
              </a:buClr>
              <a:buSzPts val="1500"/>
              <a:buFont typeface="Arial"/>
              <a:buChar char="○"/>
              <a:defRPr b="0" i="0" sz="1500" u="none" cap="none" strike="noStrike">
                <a:solidFill>
                  <a:schemeClr val="dk2"/>
                </a:solidFill>
                <a:latin typeface="Arial"/>
                <a:ea typeface="Arial"/>
                <a:cs typeface="Arial"/>
                <a:sym typeface="Arial"/>
              </a:defRPr>
            </a:lvl2pPr>
            <a:lvl3pPr indent="-323850" lvl="2" marL="1371600" marR="0" rtl="0" algn="l">
              <a:lnSpc>
                <a:spcPct val="115000"/>
              </a:lnSpc>
              <a:spcBef>
                <a:spcPts val="0"/>
              </a:spcBef>
              <a:spcAft>
                <a:spcPts val="0"/>
              </a:spcAft>
              <a:buClr>
                <a:schemeClr val="dk2"/>
              </a:buClr>
              <a:buSzPts val="1500"/>
              <a:buFont typeface="Arial"/>
              <a:buChar char="■"/>
              <a:defRPr b="0" i="0" sz="1500" u="none" cap="none" strike="noStrike">
                <a:solidFill>
                  <a:schemeClr val="dk2"/>
                </a:solidFill>
                <a:latin typeface="Arial"/>
                <a:ea typeface="Arial"/>
                <a:cs typeface="Arial"/>
                <a:sym typeface="Arial"/>
              </a:defRPr>
            </a:lvl3pPr>
            <a:lvl4pPr indent="-323850" lvl="3" marL="1828800" marR="0" rtl="0" algn="l">
              <a:lnSpc>
                <a:spcPct val="115000"/>
              </a:lnSpc>
              <a:spcBef>
                <a:spcPts val="0"/>
              </a:spcBef>
              <a:spcAft>
                <a:spcPts val="0"/>
              </a:spcAft>
              <a:buClr>
                <a:schemeClr val="dk2"/>
              </a:buClr>
              <a:buSzPts val="1500"/>
              <a:buFont typeface="Arial"/>
              <a:buChar char="●"/>
              <a:defRPr b="0" i="0" sz="1500" u="none" cap="none" strike="noStrike">
                <a:solidFill>
                  <a:schemeClr val="dk2"/>
                </a:solidFill>
                <a:latin typeface="Arial"/>
                <a:ea typeface="Arial"/>
                <a:cs typeface="Arial"/>
                <a:sym typeface="Arial"/>
              </a:defRPr>
            </a:lvl4pPr>
            <a:lvl5pPr indent="-323850" lvl="4" marL="2286000" marR="0" rtl="0" algn="l">
              <a:lnSpc>
                <a:spcPct val="115000"/>
              </a:lnSpc>
              <a:spcBef>
                <a:spcPts val="0"/>
              </a:spcBef>
              <a:spcAft>
                <a:spcPts val="0"/>
              </a:spcAft>
              <a:buClr>
                <a:schemeClr val="dk2"/>
              </a:buClr>
              <a:buSzPts val="1500"/>
              <a:buFont typeface="Arial"/>
              <a:buChar char="○"/>
              <a:defRPr b="0" i="0" sz="1500" u="none" cap="none" strike="noStrike">
                <a:solidFill>
                  <a:schemeClr val="dk2"/>
                </a:solidFill>
                <a:latin typeface="Arial"/>
                <a:ea typeface="Arial"/>
                <a:cs typeface="Arial"/>
                <a:sym typeface="Arial"/>
              </a:defRPr>
            </a:lvl5pPr>
            <a:lvl6pPr indent="-323850" lvl="5" marL="2743200" marR="0" rtl="0" algn="l">
              <a:lnSpc>
                <a:spcPct val="115000"/>
              </a:lnSpc>
              <a:spcBef>
                <a:spcPts val="0"/>
              </a:spcBef>
              <a:spcAft>
                <a:spcPts val="0"/>
              </a:spcAft>
              <a:buClr>
                <a:schemeClr val="dk2"/>
              </a:buClr>
              <a:buSzPts val="1500"/>
              <a:buFont typeface="Arial"/>
              <a:buChar char="■"/>
              <a:defRPr b="0" i="0" sz="1500" u="none" cap="none" strike="noStrike">
                <a:solidFill>
                  <a:schemeClr val="dk2"/>
                </a:solidFill>
                <a:latin typeface="Arial"/>
                <a:ea typeface="Arial"/>
                <a:cs typeface="Arial"/>
                <a:sym typeface="Arial"/>
              </a:defRPr>
            </a:lvl6pPr>
            <a:lvl7pPr indent="-323850" lvl="6" marL="3200400" marR="0" rtl="0" algn="l">
              <a:lnSpc>
                <a:spcPct val="115000"/>
              </a:lnSpc>
              <a:spcBef>
                <a:spcPts val="0"/>
              </a:spcBef>
              <a:spcAft>
                <a:spcPts val="0"/>
              </a:spcAft>
              <a:buClr>
                <a:schemeClr val="dk2"/>
              </a:buClr>
              <a:buSzPts val="1500"/>
              <a:buFont typeface="Arial"/>
              <a:buChar char="●"/>
              <a:defRPr b="0" i="0" sz="1500" u="none" cap="none" strike="noStrike">
                <a:solidFill>
                  <a:schemeClr val="dk2"/>
                </a:solidFill>
                <a:latin typeface="Arial"/>
                <a:ea typeface="Arial"/>
                <a:cs typeface="Arial"/>
                <a:sym typeface="Arial"/>
              </a:defRPr>
            </a:lvl7pPr>
            <a:lvl8pPr indent="-323850" lvl="7" marL="3657600" marR="0" rtl="0" algn="l">
              <a:lnSpc>
                <a:spcPct val="115000"/>
              </a:lnSpc>
              <a:spcBef>
                <a:spcPts val="0"/>
              </a:spcBef>
              <a:spcAft>
                <a:spcPts val="0"/>
              </a:spcAft>
              <a:buClr>
                <a:schemeClr val="dk2"/>
              </a:buClr>
              <a:buSzPts val="1500"/>
              <a:buFont typeface="Arial"/>
              <a:buChar char="○"/>
              <a:defRPr b="0" i="0" sz="1500" u="none" cap="none" strike="noStrike">
                <a:solidFill>
                  <a:schemeClr val="dk2"/>
                </a:solidFill>
                <a:latin typeface="Arial"/>
                <a:ea typeface="Arial"/>
                <a:cs typeface="Arial"/>
                <a:sym typeface="Arial"/>
              </a:defRPr>
            </a:lvl8pPr>
            <a:lvl9pPr indent="-323850" lvl="8" marL="4114800" marR="0" rtl="0" algn="l">
              <a:lnSpc>
                <a:spcPct val="115000"/>
              </a:lnSpc>
              <a:spcBef>
                <a:spcPts val="0"/>
              </a:spcBef>
              <a:spcAft>
                <a:spcPts val="0"/>
              </a:spcAft>
              <a:buClr>
                <a:schemeClr val="dk2"/>
              </a:buClr>
              <a:buSzPts val="1500"/>
              <a:buFont typeface="Arial"/>
              <a:buChar char="■"/>
              <a:defRPr b="0" i="0" sz="1500" u="none" cap="none" strike="noStrike">
                <a:solidFill>
                  <a:schemeClr val="dk2"/>
                </a:solidFill>
                <a:latin typeface="Arial"/>
                <a:ea typeface="Arial"/>
                <a:cs typeface="Arial"/>
                <a:sym typeface="Arial"/>
              </a:defRPr>
            </a:lvl9pPr>
          </a:lstStyle>
          <a:p/>
        </p:txBody>
      </p:sp>
      <p:sp>
        <p:nvSpPr>
          <p:cNvPr id="36" name="Google Shape;36;g11f0db87424_1_103"/>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cs.google.com/document/d/1yY7b9XZIXKdBkJJ3MN4jXjEo8Lk3M57d/ed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gov.uk/government/publications/the-uk-digital-identity-and-attributes-trust-framewor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png"/><Relationship Id="rId10" Type="http://schemas.openxmlformats.org/officeDocument/2006/relationships/image" Target="../media/image8.png"/><Relationship Id="rId9"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3.pn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10.jpg"/><Relationship Id="rId5"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6.jpg"/><Relationship Id="rId4" Type="http://schemas.openxmlformats.org/officeDocument/2006/relationships/image" Target="../media/image2.jpg"/><Relationship Id="rId5" Type="http://schemas.openxmlformats.org/officeDocument/2006/relationships/image" Target="../media/image12.jpg"/><Relationship Id="rId6"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2800"/>
              <a:buNone/>
            </a:pPr>
            <a:r>
              <a:rPr lang="en-GB"/>
              <a:t>NHS Digital Proxy Service </a:t>
            </a:r>
            <a:endParaRPr/>
          </a:p>
        </p:txBody>
      </p:sp>
      <p:sp>
        <p:nvSpPr>
          <p:cNvPr id="59" name="Google Shape;59;p1"/>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800"/>
              <a:buNone/>
            </a:pPr>
            <a:r>
              <a:rPr lang="en-GB"/>
              <a:t>Briefing Paper</a:t>
            </a:r>
            <a:endParaRPr/>
          </a:p>
          <a:p>
            <a:pPr indent="0" lvl="0" marL="0" rtl="0" algn="ctr">
              <a:lnSpc>
                <a:spcPct val="115000"/>
              </a:lnSpc>
              <a:spcBef>
                <a:spcPts val="0"/>
              </a:spcBef>
              <a:spcAft>
                <a:spcPts val="0"/>
              </a:spcAft>
              <a:buSzPts val="1800"/>
              <a:buNone/>
            </a:pPr>
            <a:r>
              <a:rPr lang="en-GB"/>
              <a:t>May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1f0db87424_1_96"/>
          <p:cNvSpPr/>
          <p:nvPr/>
        </p:nvSpPr>
        <p:spPr>
          <a:xfrm>
            <a:off x="0" y="3188586"/>
            <a:ext cx="1692300" cy="378900"/>
          </a:xfrm>
          <a:prstGeom prst="rect">
            <a:avLst/>
          </a:prstGeom>
          <a:solidFill>
            <a:srgbClr val="DDF4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sp>
        <p:nvSpPr>
          <p:cNvPr id="246" name="Google Shape;246;g11f0db87424_1_96"/>
          <p:cNvSpPr/>
          <p:nvPr/>
        </p:nvSpPr>
        <p:spPr>
          <a:xfrm>
            <a:off x="0" y="1403927"/>
            <a:ext cx="1692300" cy="378900"/>
          </a:xfrm>
          <a:prstGeom prst="rect">
            <a:avLst/>
          </a:prstGeom>
          <a:solidFill>
            <a:srgbClr val="DDF4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sp>
        <p:nvSpPr>
          <p:cNvPr id="247" name="Google Shape;247;g11f0db87424_1_96"/>
          <p:cNvSpPr txBox="1"/>
          <p:nvPr>
            <p:ph idx="1" type="body"/>
          </p:nvPr>
        </p:nvSpPr>
        <p:spPr>
          <a:xfrm>
            <a:off x="431999" y="1530486"/>
            <a:ext cx="11404500" cy="4297500"/>
          </a:xfrm>
          <a:prstGeom prst="rect">
            <a:avLst/>
          </a:prstGeom>
          <a:noFill/>
          <a:ln>
            <a:noFill/>
          </a:ln>
        </p:spPr>
        <p:txBody>
          <a:bodyPr anchorCtr="0" anchor="t" bIns="0" lIns="0" spcFirstLastPara="1" rIns="0" wrap="square" tIns="0">
            <a:normAutofit/>
          </a:bodyPr>
          <a:lstStyle/>
          <a:p>
            <a:pPr indent="0" lvl="0" marL="304800" rtl="0" algn="l">
              <a:lnSpc>
                <a:spcPct val="90000"/>
              </a:lnSpc>
              <a:spcBef>
                <a:spcPts val="0"/>
              </a:spcBef>
              <a:spcAft>
                <a:spcPts val="0"/>
              </a:spcAft>
              <a:buSzPts val="1470"/>
              <a:buNone/>
            </a:pPr>
            <a:r>
              <a:rPr b="1" lang="en-GB" sz="1400"/>
              <a:t>User</a:t>
            </a:r>
            <a:endParaRPr sz="1400"/>
          </a:p>
          <a:p>
            <a:pPr indent="0" lvl="0" marL="304800" rtl="0" algn="just">
              <a:lnSpc>
                <a:spcPct val="90000"/>
              </a:lnSpc>
              <a:spcBef>
                <a:spcPts val="1200"/>
              </a:spcBef>
              <a:spcAft>
                <a:spcPts val="0"/>
              </a:spcAft>
              <a:buSzPts val="1470"/>
              <a:buNone/>
            </a:pPr>
            <a:r>
              <a:rPr b="1" lang="en-GB" sz="1400">
                <a:extLst>
                  <a:ext uri="http://customooxmlschemas.google.com/">
                    <go:slidesCustomData xmlns:go="http://customooxmlschemas.google.com/" textRoundtripDataId="16"/>
                  </a:ext>
                </a:extLst>
              </a:rPr>
              <a:t>Meet </a:t>
            </a:r>
            <a:r>
              <a:rPr b="1" lang="en-GB" sz="1400">
                <a:extLst>
                  <a:ext uri="http://customooxmlschemas.google.com/">
                    <go:slidesCustomData xmlns:go="http://customooxmlschemas.google.com/" textRoundtripDataId="17"/>
                  </a:ext>
                </a:extLst>
              </a:rPr>
              <a:t>user </a:t>
            </a:r>
            <a:r>
              <a:rPr b="1" lang="en-GB" sz="1400">
                <a:extLst>
                  <a:ext uri="http://customooxmlschemas.google.com/">
                    <go:slidesCustomData xmlns:go="http://customooxmlschemas.google.com/" textRoundtripDataId="18"/>
                  </a:ext>
                </a:extLst>
              </a:rPr>
              <a:t>demand </a:t>
            </a:r>
            <a:r>
              <a:rPr lang="en-GB" sz="1400">
                <a:extLst>
                  <a:ext uri="http://customooxmlschemas.google.com/">
                    <go:slidesCustomData xmlns:go="http://customooxmlschemas.google.com/" textRoundtripDataId="19"/>
                  </a:ext>
                </a:extLst>
              </a:rPr>
              <a:t>– users want to be able to give relatives and carers access to their records and carry out transactions, and Adults with parental responsibility and carers for adults without capacity want to view records and carry out transactions on their behalf. </a:t>
            </a:r>
            <a:endParaRPr sz="1400"/>
          </a:p>
          <a:p>
            <a:pPr indent="0" lvl="0" marL="304800" rtl="0" algn="just">
              <a:lnSpc>
                <a:spcPct val="90000"/>
              </a:lnSpc>
              <a:spcBef>
                <a:spcPts val="1200"/>
              </a:spcBef>
              <a:spcAft>
                <a:spcPts val="0"/>
              </a:spcAft>
              <a:buSzPts val="1470"/>
              <a:buNone/>
            </a:pPr>
            <a:r>
              <a:rPr b="1" lang="en-GB" sz="1400"/>
              <a:t>Provide a valid proxy route</a:t>
            </a:r>
            <a:r>
              <a:rPr lang="en-GB" sz="1400"/>
              <a:t> - users are currently making their own informal arrangements including sharing usernames and passwords. The proxy service will make it safer for people and give them control over what they share.</a:t>
            </a:r>
            <a:endParaRPr sz="1400"/>
          </a:p>
          <a:p>
            <a:pPr indent="0" lvl="0" marL="304800" rtl="0" algn="just">
              <a:lnSpc>
                <a:spcPct val="90000"/>
              </a:lnSpc>
              <a:spcBef>
                <a:spcPts val="1200"/>
              </a:spcBef>
              <a:spcAft>
                <a:spcPts val="0"/>
              </a:spcAft>
              <a:buSzPts val="1470"/>
              <a:buNone/>
            </a:pPr>
            <a:r>
              <a:rPr b="1" lang="en-GB" sz="1400"/>
              <a:t>Improve access for disadvantaged groups</a:t>
            </a:r>
            <a:r>
              <a:rPr lang="en-GB" sz="1400"/>
              <a:t> - people can manage their health digitally with the support of others through a formal </a:t>
            </a:r>
            <a:r>
              <a:rPr lang="en-GB" sz="1400">
                <a:extLst>
                  <a:ext uri="http://customooxmlschemas.google.com/">
                    <go:slidesCustomData xmlns:go="http://customooxmlschemas.google.com/" textRoundtripDataId="20"/>
                  </a:ext>
                </a:extLst>
              </a:rPr>
              <a:t>route</a:t>
            </a:r>
            <a:r>
              <a:rPr lang="en-GB" sz="1400"/>
              <a:t>.</a:t>
            </a:r>
            <a:endParaRPr sz="1400"/>
          </a:p>
          <a:p>
            <a:pPr indent="0" lvl="0" marL="304800" rtl="0" algn="just">
              <a:lnSpc>
                <a:spcPct val="90000"/>
              </a:lnSpc>
              <a:spcBef>
                <a:spcPts val="0"/>
              </a:spcBef>
              <a:spcAft>
                <a:spcPts val="0"/>
              </a:spcAft>
              <a:buSzPts val="1470"/>
              <a:buNone/>
            </a:pPr>
            <a:r>
              <a:t/>
            </a:r>
            <a:endParaRPr sz="1400"/>
          </a:p>
          <a:p>
            <a:pPr indent="0" lvl="0" marL="304800" rtl="0" algn="just">
              <a:lnSpc>
                <a:spcPct val="90000"/>
              </a:lnSpc>
              <a:spcBef>
                <a:spcPts val="0"/>
              </a:spcBef>
              <a:spcAft>
                <a:spcPts val="0"/>
              </a:spcAft>
              <a:buSzPts val="1470"/>
              <a:buNone/>
            </a:pPr>
            <a:r>
              <a:rPr b="1" lang="en-GB" sz="1400"/>
              <a:t>Service</a:t>
            </a:r>
            <a:endParaRPr sz="1400"/>
          </a:p>
          <a:p>
            <a:pPr indent="0" lvl="0" marL="304800" rtl="0" algn="just">
              <a:lnSpc>
                <a:spcPct val="90000"/>
              </a:lnSpc>
              <a:spcBef>
                <a:spcPts val="1200"/>
              </a:spcBef>
              <a:spcAft>
                <a:spcPts val="0"/>
              </a:spcAft>
              <a:buSzPts val="1470"/>
              <a:buNone/>
            </a:pPr>
            <a:r>
              <a:rPr b="1" lang="en-GB" sz="1400"/>
              <a:t>Reduce proxy-issue load on NHS services </a:t>
            </a:r>
            <a:r>
              <a:rPr lang="en-GB" sz="1400"/>
              <a:t>– without a digital proxy service the workload associated with giving proxy access manually to users for individual apps will increase as digital services become more widely used and more sophisticated. Services affected: GPs, Acute Services portals, specialist outpatient clinics, Health Visitors, Residential care providers etc.</a:t>
            </a:r>
            <a:endParaRPr sz="1400"/>
          </a:p>
          <a:p>
            <a:pPr indent="0" lvl="0" marL="304800" rtl="0" algn="just">
              <a:lnSpc>
                <a:spcPct val="90000"/>
              </a:lnSpc>
              <a:spcBef>
                <a:spcPts val="0"/>
              </a:spcBef>
              <a:spcAft>
                <a:spcPts val="0"/>
              </a:spcAft>
              <a:buSzPts val="1470"/>
              <a:buNone/>
            </a:pPr>
            <a:r>
              <a:t/>
            </a:r>
            <a:endParaRPr sz="1400"/>
          </a:p>
          <a:p>
            <a:pPr indent="0" lvl="0" marL="304800" rtl="0" algn="just">
              <a:lnSpc>
                <a:spcPct val="90000"/>
              </a:lnSpc>
              <a:spcBef>
                <a:spcPts val="0"/>
              </a:spcBef>
              <a:spcAft>
                <a:spcPts val="0"/>
              </a:spcAft>
              <a:buSzPts val="1470"/>
              <a:buNone/>
            </a:pPr>
            <a:r>
              <a:rPr b="1" lang="en-GB" sz="1400"/>
              <a:t>Increase Use of Digital Transactions </a:t>
            </a:r>
            <a:r>
              <a:rPr lang="en-GB" sz="1400"/>
              <a:t>– Users who rely on others to help them are unable to use digital services without sharing usernames and passwords. Removing this barrier will help increase the number of digital transactions, reducing administration costs.</a:t>
            </a:r>
            <a:endParaRPr sz="1400"/>
          </a:p>
          <a:p>
            <a:pPr indent="0" lvl="0" marL="304800" rtl="0" algn="just">
              <a:lnSpc>
                <a:spcPct val="90000"/>
              </a:lnSpc>
              <a:spcBef>
                <a:spcPts val="0"/>
              </a:spcBef>
              <a:spcAft>
                <a:spcPts val="0"/>
              </a:spcAft>
              <a:buSzPts val="1470"/>
              <a:buNone/>
            </a:pPr>
            <a:r>
              <a:t/>
            </a:r>
            <a:endParaRPr sz="1400"/>
          </a:p>
          <a:p>
            <a:pPr indent="0" lvl="0" marL="304800" rtl="0" algn="just">
              <a:lnSpc>
                <a:spcPct val="90000"/>
              </a:lnSpc>
              <a:spcBef>
                <a:spcPts val="0"/>
              </a:spcBef>
              <a:spcAft>
                <a:spcPts val="0"/>
              </a:spcAft>
              <a:buSzPts val="1470"/>
              <a:buNone/>
            </a:pPr>
            <a:r>
              <a:rPr b="1" lang="en-GB" sz="1400"/>
              <a:t>Respond to Suppliers of Digital services </a:t>
            </a:r>
            <a:r>
              <a:rPr lang="en-GB" sz="1400"/>
              <a:t>– Digital services want a reliable, secure way of enabling users to share records with others, and to provide access to records that users are legally allowed to view on behalf of others. Without this a patchwork, inconsistent landscape will develop over time which will require policing / SCAL etc. </a:t>
            </a:r>
            <a:endParaRPr sz="1400"/>
          </a:p>
        </p:txBody>
      </p:sp>
      <p:sp>
        <p:nvSpPr>
          <p:cNvPr id="248" name="Google Shape;248;g11f0db87424_1_96"/>
          <p:cNvSpPr txBox="1"/>
          <p:nvPr>
            <p:ph type="title"/>
          </p:nvPr>
        </p:nvSpPr>
        <p:spPr>
          <a:xfrm>
            <a:off x="432000" y="432000"/>
            <a:ext cx="11404500" cy="8652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2700"/>
              <a:buFont typeface="Arial"/>
              <a:buNone/>
            </a:pPr>
            <a:r>
              <a:rPr lang="en-GB">
                <a:extLst>
                  <a:ext uri="http://customooxmlschemas.google.com/">
                    <go:slidesCustomData xmlns:go="http://customooxmlschemas.google.com/" textRoundtripDataId="21"/>
                  </a:ext>
                </a:extLst>
              </a:rPr>
              <a:t>Benefits of a Digital Proxy Service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20dba10892_6_12"/>
          <p:cNvSpPr txBox="1"/>
          <p:nvPr>
            <p:ph type="title"/>
          </p:nvPr>
        </p:nvSpPr>
        <p:spPr>
          <a:xfrm>
            <a:off x="432000" y="432000"/>
            <a:ext cx="11404400" cy="8652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2700"/>
              <a:buFont typeface="Arial"/>
              <a:buNone/>
            </a:pPr>
            <a:r>
              <a:rPr lang="en-GB" sz="3200"/>
              <a:t>What would the users of NHS Proxy Service want?</a:t>
            </a:r>
            <a:endParaRPr/>
          </a:p>
        </p:txBody>
      </p:sp>
      <p:sp>
        <p:nvSpPr>
          <p:cNvPr id="254" name="Google Shape;254;g120dba10892_6_12"/>
          <p:cNvSpPr txBox="1"/>
          <p:nvPr/>
        </p:nvSpPr>
        <p:spPr>
          <a:xfrm>
            <a:off x="0" y="1433509"/>
            <a:ext cx="12192000" cy="347474"/>
          </a:xfrm>
          <a:prstGeom prst="rect">
            <a:avLst/>
          </a:prstGeom>
          <a:solidFill>
            <a:srgbClr val="A5A5A5">
              <a:alpha val="30196"/>
            </a:srgbClr>
          </a:solidFill>
          <a:ln>
            <a:noFill/>
          </a:ln>
        </p:spPr>
        <p:txBody>
          <a:bodyPr anchorCtr="0" anchor="ctr" bIns="0" lIns="0" spcFirstLastPara="1" rIns="0" wrap="square" tIns="0">
            <a:normAutofit/>
          </a:bodyPr>
          <a:lstStyle/>
          <a:p>
            <a:pPr indent="0" lvl="0" marL="452438" marR="0" rtl="0" algn="l">
              <a:lnSpc>
                <a:spcPct val="100000"/>
              </a:lnSpc>
              <a:spcBef>
                <a:spcPts val="0"/>
              </a:spcBef>
              <a:spcAft>
                <a:spcPts val="0"/>
              </a:spcAft>
              <a:buClr>
                <a:srgbClr val="595959"/>
              </a:buClr>
              <a:buSzPts val="1700"/>
              <a:buFont typeface="Arial"/>
              <a:buNone/>
            </a:pPr>
            <a:r>
              <a:rPr b="0" i="0" lang="en-GB" sz="1600" u="none" cap="none" strike="noStrike">
                <a:solidFill>
                  <a:srgbClr val="595959"/>
                </a:solidFill>
                <a:latin typeface="Arial"/>
                <a:ea typeface="Arial"/>
                <a:cs typeface="Arial"/>
                <a:sym typeface="Arial"/>
              </a:rPr>
              <a:t>Who will be the Users of the NHS Proxy Service and what would they need to be able to do?</a:t>
            </a:r>
            <a:endParaRPr b="0" i="0" sz="1600" u="none" cap="none" strike="noStrike">
              <a:solidFill>
                <a:srgbClr val="595959"/>
              </a:solidFill>
              <a:latin typeface="Arial"/>
              <a:ea typeface="Arial"/>
              <a:cs typeface="Arial"/>
              <a:sym typeface="Arial"/>
            </a:endParaRPr>
          </a:p>
        </p:txBody>
      </p:sp>
      <p:grpSp>
        <p:nvGrpSpPr>
          <p:cNvPr id="255" name="Google Shape;255;g120dba10892_6_12"/>
          <p:cNvGrpSpPr/>
          <p:nvPr/>
        </p:nvGrpSpPr>
        <p:grpSpPr>
          <a:xfrm>
            <a:off x="432000" y="1997022"/>
            <a:ext cx="11397996" cy="1789887"/>
            <a:chOff x="435201" y="2505022"/>
            <a:chExt cx="11397996" cy="1789887"/>
          </a:xfrm>
        </p:grpSpPr>
        <p:sp>
          <p:nvSpPr>
            <p:cNvPr id="256" name="Google Shape;256;g120dba10892_6_12"/>
            <p:cNvSpPr/>
            <p:nvPr/>
          </p:nvSpPr>
          <p:spPr>
            <a:xfrm>
              <a:off x="435201" y="2505022"/>
              <a:ext cx="1701193" cy="636982"/>
            </a:xfrm>
            <a:custGeom>
              <a:rect b="b" l="l" r="r" t="t"/>
              <a:pathLst>
                <a:path extrusionOk="0" h="636982" w="1701193">
                  <a:moveTo>
                    <a:pt x="0" y="0"/>
                  </a:moveTo>
                  <a:lnTo>
                    <a:pt x="1701193" y="0"/>
                  </a:lnTo>
                  <a:lnTo>
                    <a:pt x="1701193" y="636982"/>
                  </a:lnTo>
                  <a:lnTo>
                    <a:pt x="0" y="636982"/>
                  </a:lnTo>
                  <a:lnTo>
                    <a:pt x="0" y="0"/>
                  </a:lnTo>
                  <a:close/>
                </a:path>
              </a:pathLst>
            </a:custGeom>
            <a:solidFill>
              <a:schemeClr val="accent2"/>
            </a:solidFill>
            <a:ln cap="flat" cmpd="sng" w="12700">
              <a:solidFill>
                <a:schemeClr val="accent2"/>
              </a:solidFill>
              <a:prstDash val="solid"/>
              <a:miter lim="800000"/>
              <a:headEnd len="sm" w="sm" type="none"/>
              <a:tailEnd len="sm" w="sm" type="none"/>
            </a:ln>
          </p:spPr>
          <p:txBody>
            <a:bodyPr anchorCtr="0" anchor="ctr" bIns="48750" lIns="85325" spcFirstLastPara="1" rIns="85325" wrap="square" tIns="48750">
              <a:noAutofit/>
            </a:bodyPr>
            <a:lstStyle/>
            <a:p>
              <a:pPr indent="0" lvl="0" marL="0" marR="0" rtl="0" algn="ctr">
                <a:lnSpc>
                  <a:spcPct val="90000"/>
                </a:lnSpc>
                <a:spcBef>
                  <a:spcPts val="420"/>
                </a:spcBef>
                <a:spcAft>
                  <a:spcPts val="0"/>
                </a:spcAft>
                <a:buClr>
                  <a:schemeClr val="lt1"/>
                </a:buClr>
                <a:buSzPts val="1200"/>
                <a:buFont typeface="Calibri"/>
                <a:buNone/>
              </a:pPr>
              <a:r>
                <a:rPr lang="en-GB" sz="1200">
                  <a:solidFill>
                    <a:schemeClr val="lt1"/>
                  </a:solidFill>
                  <a:latin typeface="Calibri"/>
                  <a:ea typeface="Calibri"/>
                  <a:cs typeface="Calibri"/>
                  <a:sym typeface="Calibri"/>
                </a:rPr>
                <a:t>Users</a:t>
              </a:r>
              <a:endParaRPr b="0" i="0" sz="1400" u="none" cap="none" strike="noStrike">
                <a:solidFill>
                  <a:srgbClr val="000000"/>
                </a:solidFill>
                <a:latin typeface="Arial"/>
                <a:ea typeface="Arial"/>
                <a:cs typeface="Arial"/>
                <a:sym typeface="Arial"/>
              </a:endParaRPr>
            </a:p>
          </p:txBody>
        </p:sp>
        <p:sp>
          <p:nvSpPr>
            <p:cNvPr id="257" name="Google Shape;257;g120dba10892_6_12"/>
            <p:cNvSpPr/>
            <p:nvPr/>
          </p:nvSpPr>
          <p:spPr>
            <a:xfrm>
              <a:off x="435201" y="3142005"/>
              <a:ext cx="1701193" cy="1152904"/>
            </a:xfrm>
            <a:custGeom>
              <a:rect b="b" l="l" r="r" t="t"/>
              <a:pathLst>
                <a:path extrusionOk="0" h="2009340" w="1701193">
                  <a:moveTo>
                    <a:pt x="0" y="0"/>
                  </a:moveTo>
                  <a:lnTo>
                    <a:pt x="1701193" y="0"/>
                  </a:lnTo>
                  <a:lnTo>
                    <a:pt x="1701193" y="2009340"/>
                  </a:lnTo>
                  <a:lnTo>
                    <a:pt x="0" y="2009340"/>
                  </a:lnTo>
                  <a:lnTo>
                    <a:pt x="0" y="0"/>
                  </a:lnTo>
                  <a:close/>
                </a:path>
              </a:pathLst>
            </a:custGeom>
            <a:solidFill>
              <a:srgbClr val="F7D5CB">
                <a:alpha val="89411"/>
              </a:srgbClr>
            </a:solidFill>
            <a:ln cap="flat" cmpd="sng" w="12700">
              <a:solidFill>
                <a:srgbClr val="F7D5CB">
                  <a:alpha val="89411"/>
                </a:srgbClr>
              </a:solidFill>
              <a:prstDash val="solid"/>
              <a:miter lim="800000"/>
              <a:headEnd len="sm" w="sm" type="none"/>
              <a:tailEnd len="sm" w="sm" type="none"/>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Children Under 13*</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Children over 13* and NOT Gillick competent</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Children over 13* and Gillick competent</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Adults without capacity</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Adults with Capacity</a:t>
              </a:r>
              <a:endParaRPr b="0" i="0" sz="1400" u="none" cap="none" strike="noStrike">
                <a:solidFill>
                  <a:srgbClr val="000000"/>
                </a:solidFill>
                <a:latin typeface="Arial"/>
                <a:ea typeface="Arial"/>
                <a:cs typeface="Arial"/>
                <a:sym typeface="Arial"/>
              </a:endParaRPr>
            </a:p>
          </p:txBody>
        </p:sp>
        <p:sp>
          <p:nvSpPr>
            <p:cNvPr id="258" name="Google Shape;258;g120dba10892_6_12"/>
            <p:cNvSpPr/>
            <p:nvPr/>
          </p:nvSpPr>
          <p:spPr>
            <a:xfrm>
              <a:off x="2374562" y="2505022"/>
              <a:ext cx="1701193" cy="636982"/>
            </a:xfrm>
            <a:custGeom>
              <a:rect b="b" l="l" r="r" t="t"/>
              <a:pathLst>
                <a:path extrusionOk="0" h="636982" w="1701193">
                  <a:moveTo>
                    <a:pt x="0" y="0"/>
                  </a:moveTo>
                  <a:lnTo>
                    <a:pt x="1701193" y="0"/>
                  </a:lnTo>
                  <a:lnTo>
                    <a:pt x="1701193" y="636982"/>
                  </a:lnTo>
                  <a:lnTo>
                    <a:pt x="0" y="636982"/>
                  </a:lnTo>
                  <a:lnTo>
                    <a:pt x="0" y="0"/>
                  </a:lnTo>
                  <a:close/>
                </a:path>
              </a:pathLst>
            </a:custGeom>
            <a:solidFill>
              <a:schemeClr val="accent3"/>
            </a:solidFill>
            <a:ln cap="flat" cmpd="sng" w="12700">
              <a:solidFill>
                <a:schemeClr val="accent3"/>
              </a:solidFill>
              <a:prstDash val="solid"/>
              <a:miter lim="800000"/>
              <a:headEnd len="sm" w="sm" type="none"/>
              <a:tailEnd len="sm" w="sm" type="none"/>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Clr>
                  <a:schemeClr val="lt1"/>
                </a:buClr>
                <a:buSzPts val="1200"/>
                <a:buFont typeface="Calibri"/>
                <a:buNone/>
              </a:pPr>
              <a:r>
                <a:t/>
              </a:r>
              <a:endParaRPr sz="12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Clr>
                  <a:schemeClr val="lt1"/>
                </a:buClr>
                <a:buSzPts val="1200"/>
                <a:buFont typeface="Calibri"/>
                <a:buNone/>
              </a:pPr>
              <a:r>
                <a:rPr b="0" i="0" lang="en-GB" sz="1200" u="none" cap="none" strike="noStrike">
                  <a:solidFill>
                    <a:schemeClr val="lt1"/>
                  </a:solidFill>
                  <a:latin typeface="Calibri"/>
                  <a:ea typeface="Calibri"/>
                  <a:cs typeface="Calibri"/>
                  <a:sym typeface="Calibri"/>
                </a:rPr>
                <a:t>Proxy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20"/>
                </a:spcBef>
                <a:spcAft>
                  <a:spcPts val="0"/>
                </a:spcAft>
                <a:buClr>
                  <a:schemeClr val="lt1"/>
                </a:buClr>
                <a:buSzPts val="1200"/>
                <a:buFont typeface="Calibri"/>
                <a:buNone/>
              </a:pPr>
              <a:r>
                <a:t/>
              </a:r>
              <a:endParaRPr b="0" i="0" sz="1400" u="none" cap="none" strike="noStrike">
                <a:solidFill>
                  <a:srgbClr val="000000"/>
                </a:solidFill>
                <a:latin typeface="Arial"/>
                <a:ea typeface="Arial"/>
                <a:cs typeface="Arial"/>
                <a:sym typeface="Arial"/>
              </a:endParaRPr>
            </a:p>
          </p:txBody>
        </p:sp>
        <p:sp>
          <p:nvSpPr>
            <p:cNvPr id="259" name="Google Shape;259;g120dba10892_6_12"/>
            <p:cNvSpPr/>
            <p:nvPr/>
          </p:nvSpPr>
          <p:spPr>
            <a:xfrm>
              <a:off x="2374562" y="3142005"/>
              <a:ext cx="1701193" cy="1152904"/>
            </a:xfrm>
            <a:custGeom>
              <a:rect b="b" l="l" r="r" t="t"/>
              <a:pathLst>
                <a:path extrusionOk="0" h="2009340" w="1701193">
                  <a:moveTo>
                    <a:pt x="0" y="0"/>
                  </a:moveTo>
                  <a:lnTo>
                    <a:pt x="1701193" y="0"/>
                  </a:lnTo>
                  <a:lnTo>
                    <a:pt x="1701193" y="2009340"/>
                  </a:lnTo>
                  <a:lnTo>
                    <a:pt x="0" y="2009340"/>
                  </a:lnTo>
                  <a:lnTo>
                    <a:pt x="0" y="0"/>
                  </a:lnTo>
                  <a:close/>
                </a:path>
              </a:pathLst>
            </a:custGeom>
            <a:solidFill>
              <a:srgbClr val="E0E0E0">
                <a:alpha val="89411"/>
              </a:srgbClr>
            </a:solidFill>
            <a:ln cap="flat" cmpd="sng" w="12700">
              <a:solidFill>
                <a:srgbClr val="E0E0E0">
                  <a:alpha val="89411"/>
                </a:srgbClr>
              </a:solidFill>
              <a:prstDash val="solid"/>
              <a:miter lim="800000"/>
              <a:headEnd len="sm" w="sm" type="none"/>
              <a:tailEnd len="sm" w="sm" type="none"/>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000"/>
                <a:buFont typeface="Calibri"/>
                <a:buChar char="•"/>
              </a:pPr>
              <a:r>
                <a:rPr lang="en-GB" sz="1050">
                  <a:solidFill>
                    <a:schemeClr val="dk1"/>
                  </a:solidFill>
                  <a:latin typeface="Calibri"/>
                  <a:ea typeface="Calibri"/>
                  <a:cs typeface="Calibri"/>
                  <a:sym typeface="Calibri"/>
                </a:rPr>
                <a:t>adults with parental responsibility</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Relatives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Trusted friends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Second degree proxies</a:t>
              </a:r>
              <a:endParaRPr b="0" i="0" sz="1000" u="none" cap="none" strike="noStrike">
                <a:solidFill>
                  <a:schemeClr val="dk1"/>
                </a:solidFill>
                <a:latin typeface="Calibri"/>
                <a:ea typeface="Calibri"/>
                <a:cs typeface="Calibri"/>
                <a:sym typeface="Calibri"/>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Informal carers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Legal Power of Attorneys</a:t>
              </a:r>
              <a:endParaRPr b="0" i="0" sz="1400" u="none" cap="none" strike="noStrike">
                <a:solidFill>
                  <a:srgbClr val="000000"/>
                </a:solidFill>
                <a:latin typeface="Arial"/>
                <a:ea typeface="Arial"/>
                <a:cs typeface="Arial"/>
                <a:sym typeface="Arial"/>
              </a:endParaRPr>
            </a:p>
          </p:txBody>
        </p:sp>
        <p:sp>
          <p:nvSpPr>
            <p:cNvPr id="260" name="Google Shape;260;g120dba10892_6_12"/>
            <p:cNvSpPr/>
            <p:nvPr/>
          </p:nvSpPr>
          <p:spPr>
            <a:xfrm>
              <a:off x="4313923" y="2505022"/>
              <a:ext cx="1701193" cy="636982"/>
            </a:xfrm>
            <a:custGeom>
              <a:rect b="b" l="l" r="r" t="t"/>
              <a:pathLst>
                <a:path extrusionOk="0" h="636982" w="1701193">
                  <a:moveTo>
                    <a:pt x="0" y="0"/>
                  </a:moveTo>
                  <a:lnTo>
                    <a:pt x="1701193" y="0"/>
                  </a:lnTo>
                  <a:lnTo>
                    <a:pt x="1701193" y="636982"/>
                  </a:lnTo>
                  <a:lnTo>
                    <a:pt x="0" y="636982"/>
                  </a:lnTo>
                  <a:lnTo>
                    <a:pt x="0" y="0"/>
                  </a:lnTo>
                  <a:close/>
                </a:path>
              </a:pathLst>
            </a:custGeom>
            <a:solidFill>
              <a:schemeClr val="accent4"/>
            </a:solidFill>
            <a:ln cap="flat" cmpd="sng" w="12700">
              <a:solidFill>
                <a:schemeClr val="accent4"/>
              </a:solidFill>
              <a:prstDash val="solid"/>
              <a:miter lim="800000"/>
              <a:headEnd len="sm" w="sm" type="none"/>
              <a:tailEnd len="sm" w="sm" type="none"/>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Clr>
                  <a:schemeClr val="lt1"/>
                </a:buClr>
                <a:buSzPts val="1200"/>
                <a:buFont typeface="Calibri"/>
                <a:buNone/>
              </a:pPr>
              <a:r>
                <a:rPr b="0" i="0" lang="en-GB" sz="1200" u="none" cap="none" strike="noStrike">
                  <a:solidFill>
                    <a:schemeClr val="lt1"/>
                  </a:solidFill>
                  <a:latin typeface="Calibri"/>
                  <a:ea typeface="Calibri"/>
                  <a:cs typeface="Calibri"/>
                  <a:sym typeface="Calibri"/>
                </a:rPr>
                <a:t>Health and Social Care Staff Proxies</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20"/>
                </a:spcBef>
                <a:spcAft>
                  <a:spcPts val="0"/>
                </a:spcAft>
                <a:buClr>
                  <a:schemeClr val="lt1"/>
                </a:buClr>
                <a:buSzPts val="1200"/>
                <a:buFont typeface="Calibri"/>
                <a:buNone/>
              </a:pPr>
              <a:r>
                <a:rPr b="0" i="0" lang="en-GB" sz="1200" u="none" cap="none" strike="noStrike">
                  <a:solidFill>
                    <a:schemeClr val="lt1"/>
                  </a:solidFill>
                  <a:latin typeface="Calibri"/>
                  <a:ea typeface="Calibri"/>
                  <a:cs typeface="Calibri"/>
                  <a:sym typeface="Calibri"/>
                </a:rPr>
                <a:t>(Professionals)</a:t>
              </a:r>
              <a:endParaRPr b="0" i="0" sz="1400" u="none" cap="none" strike="noStrike">
                <a:solidFill>
                  <a:srgbClr val="000000"/>
                </a:solidFill>
                <a:latin typeface="Arial"/>
                <a:ea typeface="Arial"/>
                <a:cs typeface="Arial"/>
                <a:sym typeface="Arial"/>
              </a:endParaRPr>
            </a:p>
          </p:txBody>
        </p:sp>
        <p:sp>
          <p:nvSpPr>
            <p:cNvPr id="261" name="Google Shape;261;g120dba10892_6_12"/>
            <p:cNvSpPr/>
            <p:nvPr/>
          </p:nvSpPr>
          <p:spPr>
            <a:xfrm>
              <a:off x="4313923" y="3142005"/>
              <a:ext cx="1701193" cy="1152904"/>
            </a:xfrm>
            <a:custGeom>
              <a:rect b="b" l="l" r="r" t="t"/>
              <a:pathLst>
                <a:path extrusionOk="0" h="2009340" w="1701193">
                  <a:moveTo>
                    <a:pt x="0" y="0"/>
                  </a:moveTo>
                  <a:lnTo>
                    <a:pt x="1701193" y="0"/>
                  </a:lnTo>
                  <a:lnTo>
                    <a:pt x="1701193" y="2009340"/>
                  </a:lnTo>
                  <a:lnTo>
                    <a:pt x="0" y="2009340"/>
                  </a:lnTo>
                  <a:lnTo>
                    <a:pt x="0" y="0"/>
                  </a:lnTo>
                  <a:close/>
                </a:path>
              </a:pathLst>
            </a:custGeom>
            <a:solidFill>
              <a:srgbClr val="FFE8CA">
                <a:alpha val="89411"/>
              </a:srgbClr>
            </a:solidFill>
            <a:ln cap="flat" cmpd="sng" w="12700">
              <a:solidFill>
                <a:srgbClr val="FFE8CA">
                  <a:alpha val="89411"/>
                </a:srgbClr>
              </a:solidFill>
              <a:prstDash val="solid"/>
              <a:miter lim="800000"/>
              <a:headEnd len="sm" w="sm" type="none"/>
              <a:tailEnd len="sm" w="sm" type="none"/>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Social Workers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GP practice staff</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Mental health staff </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Care Home staff</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In-home carers</a:t>
              </a:r>
              <a:endParaRPr b="0" i="0" sz="1400" u="none" cap="none" strike="noStrike">
                <a:solidFill>
                  <a:srgbClr val="000000"/>
                </a:solidFill>
                <a:latin typeface="Arial"/>
                <a:ea typeface="Arial"/>
                <a:cs typeface="Arial"/>
                <a:sym typeface="Arial"/>
              </a:endParaRPr>
            </a:p>
          </p:txBody>
        </p:sp>
        <p:sp>
          <p:nvSpPr>
            <p:cNvPr id="262" name="Google Shape;262;g120dba10892_6_12"/>
            <p:cNvSpPr/>
            <p:nvPr/>
          </p:nvSpPr>
          <p:spPr>
            <a:xfrm>
              <a:off x="6253283" y="2505022"/>
              <a:ext cx="1701193" cy="636982"/>
            </a:xfrm>
            <a:custGeom>
              <a:rect b="b" l="l" r="r" t="t"/>
              <a:pathLst>
                <a:path extrusionOk="0" h="636982" w="1701193">
                  <a:moveTo>
                    <a:pt x="0" y="0"/>
                  </a:moveTo>
                  <a:lnTo>
                    <a:pt x="1701193" y="0"/>
                  </a:lnTo>
                  <a:lnTo>
                    <a:pt x="1701193" y="636982"/>
                  </a:lnTo>
                  <a:lnTo>
                    <a:pt x="0" y="636982"/>
                  </a:lnTo>
                  <a:lnTo>
                    <a:pt x="0" y="0"/>
                  </a:lnTo>
                  <a:close/>
                </a:path>
              </a:pathLst>
            </a:custGeom>
            <a:solidFill>
              <a:srgbClr val="599BD5"/>
            </a:solidFill>
            <a:ln cap="flat" cmpd="sng" w="12700">
              <a:solidFill>
                <a:srgbClr val="599BD5"/>
              </a:solidFill>
              <a:prstDash val="solid"/>
              <a:miter lim="800000"/>
              <a:headEnd len="sm" w="sm" type="none"/>
              <a:tailEnd len="sm" w="sm" type="none"/>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Clr>
                  <a:schemeClr val="lt1"/>
                </a:buClr>
                <a:buSzPts val="1200"/>
                <a:buFont typeface="Calibri"/>
                <a:buNone/>
              </a:pPr>
              <a:r>
                <a:rPr b="0" i="0" lang="en-GB" sz="1200" u="none" cap="none" strike="noStrike">
                  <a:solidFill>
                    <a:schemeClr val="lt1"/>
                  </a:solidFill>
                  <a:latin typeface="Calibri"/>
                  <a:ea typeface="Calibri"/>
                  <a:cs typeface="Calibri"/>
                  <a:sym typeface="Calibri"/>
                </a:rPr>
                <a:t>Health Staff Managing Proxy Access</a:t>
              </a:r>
              <a:endParaRPr b="0" i="0" sz="1400" u="none" cap="none" strike="noStrike">
                <a:solidFill>
                  <a:srgbClr val="000000"/>
                </a:solidFill>
                <a:latin typeface="Arial"/>
                <a:ea typeface="Arial"/>
                <a:cs typeface="Arial"/>
                <a:sym typeface="Arial"/>
              </a:endParaRPr>
            </a:p>
          </p:txBody>
        </p:sp>
        <p:sp>
          <p:nvSpPr>
            <p:cNvPr id="263" name="Google Shape;263;g120dba10892_6_12"/>
            <p:cNvSpPr/>
            <p:nvPr/>
          </p:nvSpPr>
          <p:spPr>
            <a:xfrm>
              <a:off x="6253283" y="3142005"/>
              <a:ext cx="1701193" cy="1152904"/>
            </a:xfrm>
            <a:custGeom>
              <a:rect b="b" l="l" r="r" t="t"/>
              <a:pathLst>
                <a:path extrusionOk="0" h="2009340" w="1701193">
                  <a:moveTo>
                    <a:pt x="0" y="0"/>
                  </a:moveTo>
                  <a:lnTo>
                    <a:pt x="1701193" y="0"/>
                  </a:lnTo>
                  <a:lnTo>
                    <a:pt x="1701193" y="2009340"/>
                  </a:lnTo>
                  <a:lnTo>
                    <a:pt x="0" y="2009340"/>
                  </a:lnTo>
                  <a:lnTo>
                    <a:pt x="0" y="0"/>
                  </a:lnTo>
                  <a:close/>
                </a:path>
              </a:pathLst>
            </a:custGeom>
            <a:solidFill>
              <a:srgbClr val="CFDEEF">
                <a:alpha val="89411"/>
              </a:srgbClr>
            </a:solidFill>
            <a:ln cap="flat" cmpd="sng" w="12700">
              <a:solidFill>
                <a:srgbClr val="CFDEEF">
                  <a:alpha val="89411"/>
                </a:srgbClr>
              </a:solidFill>
              <a:prstDash val="solid"/>
              <a:miter lim="800000"/>
              <a:headEnd len="sm" w="sm" type="none"/>
              <a:tailEnd len="sm" w="sm" type="none"/>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GPs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Local Authority Social Workers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Managers in Care Settings</a:t>
              </a:r>
              <a:endParaRPr b="0" i="0" sz="1400" u="none" cap="none" strike="noStrike">
                <a:solidFill>
                  <a:srgbClr val="000000"/>
                </a:solidFill>
                <a:latin typeface="Arial"/>
                <a:ea typeface="Arial"/>
                <a:cs typeface="Arial"/>
                <a:sym typeface="Arial"/>
              </a:endParaRPr>
            </a:p>
          </p:txBody>
        </p:sp>
        <p:sp>
          <p:nvSpPr>
            <p:cNvPr id="264" name="Google Shape;264;g120dba10892_6_12"/>
            <p:cNvSpPr/>
            <p:nvPr/>
          </p:nvSpPr>
          <p:spPr>
            <a:xfrm>
              <a:off x="8192644" y="2505022"/>
              <a:ext cx="1701193" cy="636982"/>
            </a:xfrm>
            <a:custGeom>
              <a:rect b="b" l="l" r="r" t="t"/>
              <a:pathLst>
                <a:path extrusionOk="0" h="636982" w="1701193">
                  <a:moveTo>
                    <a:pt x="0" y="0"/>
                  </a:moveTo>
                  <a:lnTo>
                    <a:pt x="1701193" y="0"/>
                  </a:lnTo>
                  <a:lnTo>
                    <a:pt x="1701193" y="636982"/>
                  </a:lnTo>
                  <a:lnTo>
                    <a:pt x="0" y="636982"/>
                  </a:lnTo>
                  <a:lnTo>
                    <a:pt x="0" y="0"/>
                  </a:lnTo>
                  <a:close/>
                </a:path>
              </a:pathLst>
            </a:custGeom>
            <a:solidFill>
              <a:schemeClr val="accent6"/>
            </a:solidFill>
            <a:ln cap="flat" cmpd="sng" w="12700">
              <a:solidFill>
                <a:schemeClr val="accent6"/>
              </a:solidFill>
              <a:prstDash val="solid"/>
              <a:miter lim="800000"/>
              <a:headEnd len="sm" w="sm" type="none"/>
              <a:tailEnd len="sm" w="sm" type="none"/>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Clr>
                  <a:schemeClr val="lt1"/>
                </a:buClr>
                <a:buSzPts val="1200"/>
                <a:buFont typeface="Calibri"/>
                <a:buNone/>
              </a:pPr>
              <a:r>
                <a:rPr b="0" i="0" lang="en-GB" sz="1200" u="none" cap="none" strike="noStrike">
                  <a:solidFill>
                    <a:schemeClr val="lt1"/>
                  </a:solidFill>
                  <a:latin typeface="Calibri"/>
                  <a:ea typeface="Calibri"/>
                  <a:cs typeface="Calibri"/>
                  <a:sym typeface="Calibri"/>
                </a:rPr>
                <a:t>Access Administrators</a:t>
              </a:r>
              <a:br>
                <a:rPr b="0" i="0" lang="en-GB" sz="1200" u="none" cap="none" strike="noStrike">
                  <a:solidFill>
                    <a:schemeClr val="lt1"/>
                  </a:solidFill>
                  <a:latin typeface="Calibri"/>
                  <a:ea typeface="Calibri"/>
                  <a:cs typeface="Calibri"/>
                  <a:sym typeface="Calibri"/>
                </a:rPr>
              </a:br>
              <a:r>
                <a:rPr b="0" i="0" lang="en-GB" sz="1200" u="none" cap="none" strike="noStrike">
                  <a:solidFill>
                    <a:schemeClr val="lt1"/>
                  </a:solidFill>
                  <a:latin typeface="Calibri"/>
                  <a:ea typeface="Calibri"/>
                  <a:cs typeface="Calibri"/>
                  <a:sym typeface="Calibri"/>
                </a:rPr>
                <a:t>(Organisation Representatives)</a:t>
              </a:r>
              <a:endParaRPr b="0" i="0" sz="1400" u="none" cap="none" strike="noStrike">
                <a:solidFill>
                  <a:srgbClr val="000000"/>
                </a:solidFill>
                <a:latin typeface="Arial"/>
                <a:ea typeface="Arial"/>
                <a:cs typeface="Arial"/>
                <a:sym typeface="Arial"/>
              </a:endParaRPr>
            </a:p>
          </p:txBody>
        </p:sp>
        <p:sp>
          <p:nvSpPr>
            <p:cNvPr id="265" name="Google Shape;265;g120dba10892_6_12"/>
            <p:cNvSpPr/>
            <p:nvPr/>
          </p:nvSpPr>
          <p:spPr>
            <a:xfrm>
              <a:off x="8192644" y="3142005"/>
              <a:ext cx="1701193" cy="1152904"/>
            </a:xfrm>
            <a:custGeom>
              <a:rect b="b" l="l" r="r" t="t"/>
              <a:pathLst>
                <a:path extrusionOk="0" h="2009340" w="1701193">
                  <a:moveTo>
                    <a:pt x="0" y="0"/>
                  </a:moveTo>
                  <a:lnTo>
                    <a:pt x="1701193" y="0"/>
                  </a:lnTo>
                  <a:lnTo>
                    <a:pt x="1701193" y="2009340"/>
                  </a:lnTo>
                  <a:lnTo>
                    <a:pt x="0" y="2009340"/>
                  </a:lnTo>
                  <a:lnTo>
                    <a:pt x="0" y="0"/>
                  </a:lnTo>
                  <a:close/>
                </a:path>
              </a:pathLst>
            </a:custGeom>
            <a:solidFill>
              <a:srgbClr val="D4E2CE">
                <a:alpha val="89411"/>
              </a:srgbClr>
            </a:solidFill>
            <a:ln cap="flat" cmpd="sng" w="12700">
              <a:solidFill>
                <a:srgbClr val="D4E2CE">
                  <a:alpha val="89411"/>
                </a:srgbClr>
              </a:solidFill>
              <a:prstDash val="solid"/>
              <a:miter lim="800000"/>
              <a:headEnd len="sm" w="sm" type="none"/>
              <a:tailEnd len="sm" w="sm" type="none"/>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Systems Administrators in Health Settings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Managers in Care Settings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NHS Proxy Back Office</a:t>
              </a:r>
              <a:endParaRPr b="0" i="0" sz="1400" u="none" cap="none" strike="noStrike">
                <a:solidFill>
                  <a:srgbClr val="000000"/>
                </a:solidFill>
                <a:latin typeface="Arial"/>
                <a:ea typeface="Arial"/>
                <a:cs typeface="Arial"/>
                <a:sym typeface="Arial"/>
              </a:endParaRPr>
            </a:p>
          </p:txBody>
        </p:sp>
        <p:sp>
          <p:nvSpPr>
            <p:cNvPr id="266" name="Google Shape;266;g120dba10892_6_12"/>
            <p:cNvSpPr/>
            <p:nvPr/>
          </p:nvSpPr>
          <p:spPr>
            <a:xfrm>
              <a:off x="10132004" y="2505022"/>
              <a:ext cx="1701193" cy="636982"/>
            </a:xfrm>
            <a:custGeom>
              <a:rect b="b" l="l" r="r" t="t"/>
              <a:pathLst>
                <a:path extrusionOk="0" h="636982" w="1701193">
                  <a:moveTo>
                    <a:pt x="0" y="0"/>
                  </a:moveTo>
                  <a:lnTo>
                    <a:pt x="1701193" y="0"/>
                  </a:lnTo>
                  <a:lnTo>
                    <a:pt x="1701193" y="636982"/>
                  </a:lnTo>
                  <a:lnTo>
                    <a:pt x="0" y="636982"/>
                  </a:lnTo>
                  <a:lnTo>
                    <a:pt x="0" y="0"/>
                  </a:lnTo>
                  <a:close/>
                </a:path>
              </a:pathLst>
            </a:custGeom>
            <a:solidFill>
              <a:schemeClr val="accent2"/>
            </a:solidFill>
            <a:ln cap="flat" cmpd="sng" w="12700">
              <a:solidFill>
                <a:schemeClr val="accent2"/>
              </a:solidFill>
              <a:prstDash val="solid"/>
              <a:miter lim="800000"/>
              <a:headEnd len="sm" w="sm" type="none"/>
              <a:tailEnd len="sm" w="sm" type="none"/>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Clr>
                  <a:schemeClr val="lt1"/>
                </a:buClr>
                <a:buSzPts val="1200"/>
                <a:buFont typeface="Calibri"/>
                <a:buNone/>
              </a:pPr>
              <a:r>
                <a:rPr b="0" i="0" lang="en-GB" sz="1200" u="none" cap="none" strike="noStrike">
                  <a:solidFill>
                    <a:schemeClr val="lt1"/>
                  </a:solidFill>
                  <a:latin typeface="Calibri"/>
                  <a:ea typeface="Calibri"/>
                  <a:cs typeface="Calibri"/>
                  <a:sym typeface="Calibri"/>
                </a:rPr>
                <a:t>NHS &amp; Government Systems</a:t>
              </a:r>
              <a:endParaRPr b="0" i="0" sz="1400" u="none" cap="none" strike="noStrike">
                <a:solidFill>
                  <a:srgbClr val="000000"/>
                </a:solidFill>
                <a:latin typeface="Arial"/>
                <a:ea typeface="Arial"/>
                <a:cs typeface="Arial"/>
                <a:sym typeface="Arial"/>
              </a:endParaRPr>
            </a:p>
          </p:txBody>
        </p:sp>
        <p:sp>
          <p:nvSpPr>
            <p:cNvPr id="267" name="Google Shape;267;g120dba10892_6_12"/>
            <p:cNvSpPr/>
            <p:nvPr/>
          </p:nvSpPr>
          <p:spPr>
            <a:xfrm>
              <a:off x="10132004" y="3142005"/>
              <a:ext cx="1701193" cy="1152904"/>
            </a:xfrm>
            <a:custGeom>
              <a:rect b="b" l="l" r="r" t="t"/>
              <a:pathLst>
                <a:path extrusionOk="0" h="2009340" w="1701193">
                  <a:moveTo>
                    <a:pt x="0" y="0"/>
                  </a:moveTo>
                  <a:lnTo>
                    <a:pt x="1701193" y="0"/>
                  </a:lnTo>
                  <a:lnTo>
                    <a:pt x="1701193" y="2009340"/>
                  </a:lnTo>
                  <a:lnTo>
                    <a:pt x="0" y="2009340"/>
                  </a:lnTo>
                  <a:lnTo>
                    <a:pt x="0" y="0"/>
                  </a:lnTo>
                  <a:close/>
                </a:path>
              </a:pathLst>
            </a:custGeom>
            <a:solidFill>
              <a:srgbClr val="F7D5CB">
                <a:alpha val="89411"/>
              </a:srgbClr>
            </a:solidFill>
            <a:ln cap="flat" cmpd="sng" w="12700">
              <a:solidFill>
                <a:srgbClr val="F7D5CB">
                  <a:alpha val="89411"/>
                </a:srgbClr>
              </a:solidFill>
              <a:prstDash val="solid"/>
              <a:miter lim="800000"/>
              <a:headEnd len="sm" w="sm" type="none"/>
              <a:tailEnd len="sm" w="sm" type="none"/>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General Register Office (GRO) staff</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OPG staff</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Personal Demographics Service staff</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50"/>
                </a:spcBef>
                <a:spcAft>
                  <a:spcPts val="0"/>
                </a:spcAft>
                <a:buClr>
                  <a:schemeClr val="dk1"/>
                </a:buClr>
                <a:buSzPts val="1000"/>
                <a:buFont typeface="Calibri"/>
                <a:buChar char="•"/>
              </a:pPr>
              <a:r>
                <a:rPr b="0" i="0" lang="en-GB" sz="1000" u="none" cap="none" strike="noStrike">
                  <a:solidFill>
                    <a:schemeClr val="dk1"/>
                  </a:solidFill>
                  <a:latin typeface="Calibri"/>
                  <a:ea typeface="Calibri"/>
                  <a:cs typeface="Calibri"/>
                  <a:sym typeface="Calibri"/>
                </a:rPr>
                <a:t>Local Authority (Capacity)</a:t>
              </a:r>
              <a:endParaRPr b="0" i="0" sz="1400" u="none" cap="none" strike="noStrike">
                <a:solidFill>
                  <a:srgbClr val="000000"/>
                </a:solidFill>
                <a:latin typeface="Arial"/>
                <a:ea typeface="Arial"/>
                <a:cs typeface="Arial"/>
                <a:sym typeface="Arial"/>
              </a:endParaRPr>
            </a:p>
          </p:txBody>
        </p:sp>
      </p:grpSp>
      <p:sp>
        <p:nvSpPr>
          <p:cNvPr id="268" name="Google Shape;268;g120dba10892_6_12"/>
          <p:cNvSpPr txBox="1"/>
          <p:nvPr/>
        </p:nvSpPr>
        <p:spPr>
          <a:xfrm>
            <a:off x="0" y="6592206"/>
            <a:ext cx="115872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GB" sz="1050" u="none" cap="none" strike="noStrike">
                <a:solidFill>
                  <a:schemeClr val="dk1"/>
                </a:solidFill>
                <a:latin typeface="Calibri"/>
                <a:ea typeface="Calibri"/>
                <a:cs typeface="Calibri"/>
                <a:sym typeface="Calibri"/>
              </a:rPr>
              <a:t>* Note for purposes of this presentation, 13 is used as the age at which records will pass from the </a:t>
            </a:r>
            <a:r>
              <a:rPr lang="en-GB" sz="1050">
                <a:solidFill>
                  <a:schemeClr val="dk1"/>
                </a:solidFill>
                <a:latin typeface="Calibri"/>
                <a:ea typeface="Calibri"/>
                <a:cs typeface="Calibri"/>
                <a:sym typeface="Calibri"/>
              </a:rPr>
              <a:t>adult with parental responsibility </a:t>
            </a:r>
            <a:r>
              <a:rPr b="0" i="0" lang="en-GB" sz="1050" u="none" cap="none" strike="noStrike">
                <a:solidFill>
                  <a:schemeClr val="dk1"/>
                </a:solidFill>
                <a:latin typeface="Calibri"/>
                <a:ea typeface="Calibri"/>
                <a:cs typeface="Calibri"/>
                <a:sym typeface="Calibri"/>
              </a:rPr>
              <a:t>to the child as a placeholder until policy is defined. </a:t>
            </a:r>
            <a:endParaRPr b="0" i="0" sz="1400" u="none" cap="none" strike="noStrike">
              <a:solidFill>
                <a:srgbClr val="000000"/>
              </a:solidFill>
              <a:latin typeface="Arial"/>
              <a:ea typeface="Arial"/>
              <a:cs typeface="Arial"/>
              <a:sym typeface="Arial"/>
            </a:endParaRPr>
          </a:p>
        </p:txBody>
      </p:sp>
      <p:sp>
        <p:nvSpPr>
          <p:cNvPr id="269" name="Google Shape;269;g120dba10892_6_12"/>
          <p:cNvSpPr/>
          <p:nvPr/>
        </p:nvSpPr>
        <p:spPr>
          <a:xfrm>
            <a:off x="438404" y="3879273"/>
            <a:ext cx="1701193" cy="1791854"/>
          </a:xfrm>
          <a:custGeom>
            <a:rect b="b" l="l" r="r" t="t"/>
            <a:pathLst>
              <a:path extrusionOk="0" h="2009340" w="1701193">
                <a:moveTo>
                  <a:pt x="0" y="0"/>
                </a:moveTo>
                <a:lnTo>
                  <a:pt x="1701193" y="0"/>
                </a:lnTo>
                <a:lnTo>
                  <a:pt x="1701193" y="2009340"/>
                </a:lnTo>
                <a:lnTo>
                  <a:pt x="0" y="2009340"/>
                </a:lnTo>
                <a:lnTo>
                  <a:pt x="0" y="0"/>
                </a:lnTo>
                <a:close/>
              </a:path>
            </a:pathLst>
          </a:custGeom>
          <a:solidFill>
            <a:srgbClr val="F7D5CB">
              <a:alpha val="89411"/>
            </a:srgbClr>
          </a:solidFill>
          <a:ln cap="flat" cmpd="sng" w="12700">
            <a:solidFill>
              <a:srgbClr val="F7D5CB">
                <a:alpha val="89411"/>
              </a:srgbClr>
            </a:solidFill>
            <a:prstDash val="solid"/>
            <a:miter lim="800000"/>
            <a:headEnd len="sm" w="sm" type="none"/>
            <a:tailEnd len="sm" w="sm" type="none"/>
          </a:ln>
        </p:spPr>
        <p:txBody>
          <a:bodyPr anchorCtr="0" anchor="t" bIns="96000" lIns="64000" spcFirstLastPara="1" rIns="85325" wrap="square" tIns="64000">
            <a:no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Issue proxy access </a:t>
            </a:r>
            <a:r>
              <a:rPr b="0" i="0" lang="en-GB" sz="1000" u="none" cap="none" strike="noStrike">
                <a:solidFill>
                  <a:schemeClr val="dk1"/>
                </a:solidFill>
                <a:latin typeface="Calibri"/>
                <a:ea typeface="Calibri"/>
                <a:cs typeface="Calibri"/>
                <a:sym typeface="Calibri"/>
              </a:rPr>
              <a:t>to others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Establish authorisation </a:t>
            </a:r>
            <a:r>
              <a:rPr b="0" i="0" lang="en-GB" sz="1000" u="none" cap="none" strike="noStrike">
                <a:solidFill>
                  <a:schemeClr val="dk1"/>
                </a:solidFill>
                <a:latin typeface="Calibri"/>
                <a:ea typeface="Calibri"/>
                <a:cs typeface="Calibri"/>
                <a:sym typeface="Calibri"/>
              </a:rPr>
              <a:t>for what their proxies can see and do as a proxy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Revoke proxy access </a:t>
            </a:r>
            <a:r>
              <a:rPr b="0" i="0" lang="en-GB" sz="1000" u="none" cap="none" strike="noStrike">
                <a:solidFill>
                  <a:schemeClr val="dk1"/>
                </a:solidFill>
                <a:latin typeface="Calibri"/>
                <a:ea typeface="Calibri"/>
                <a:cs typeface="Calibri"/>
                <a:sym typeface="Calibri"/>
              </a:rPr>
              <a:t>they have issued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Have their record managed </a:t>
            </a:r>
            <a:r>
              <a:rPr b="0" i="0" lang="en-GB" sz="1000" u="none" cap="none" strike="noStrike">
                <a:solidFill>
                  <a:schemeClr val="dk1"/>
                </a:solidFill>
                <a:latin typeface="Calibri"/>
                <a:ea typeface="Calibri"/>
                <a:cs typeface="Calibri"/>
                <a:sym typeface="Calibri"/>
              </a:rPr>
              <a:t>by </a:t>
            </a:r>
            <a:r>
              <a:rPr lang="en-GB" sz="1050">
                <a:solidFill>
                  <a:schemeClr val="dk1"/>
                </a:solidFill>
                <a:latin typeface="Calibri"/>
                <a:ea typeface="Calibri"/>
                <a:cs typeface="Calibri"/>
                <a:sym typeface="Calibri"/>
              </a:rPr>
              <a:t>adult with parental responsibility </a:t>
            </a:r>
            <a:r>
              <a:rPr b="0" i="0" lang="en-GB" sz="1000" u="none" cap="none" strike="noStrike">
                <a:solidFill>
                  <a:schemeClr val="dk1"/>
                </a:solidFill>
                <a:latin typeface="Calibri"/>
                <a:ea typeface="Calibri"/>
                <a:cs typeface="Calibri"/>
                <a:sym typeface="Calibri"/>
              </a:rPr>
              <a:t>or carer until old enough to do so themselves</a:t>
            </a:r>
            <a:endParaRPr b="0" i="0" sz="1400" u="none" cap="none" strike="noStrike">
              <a:solidFill>
                <a:srgbClr val="000000"/>
              </a:solidFill>
              <a:latin typeface="Arial"/>
              <a:ea typeface="Arial"/>
              <a:cs typeface="Arial"/>
              <a:sym typeface="Arial"/>
            </a:endParaRPr>
          </a:p>
          <a:p>
            <a:pPr indent="0" lvl="1" marL="0" marR="0" rtl="0" algn="l">
              <a:lnSpc>
                <a:spcPct val="9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270" name="Google Shape;270;g120dba10892_6_12"/>
          <p:cNvSpPr/>
          <p:nvPr/>
        </p:nvSpPr>
        <p:spPr>
          <a:xfrm>
            <a:off x="2377765" y="3879273"/>
            <a:ext cx="1701193" cy="1791854"/>
          </a:xfrm>
          <a:custGeom>
            <a:rect b="b" l="l" r="r" t="t"/>
            <a:pathLst>
              <a:path extrusionOk="0" h="2009340" w="1701193">
                <a:moveTo>
                  <a:pt x="0" y="0"/>
                </a:moveTo>
                <a:lnTo>
                  <a:pt x="1701193" y="0"/>
                </a:lnTo>
                <a:lnTo>
                  <a:pt x="1701193" y="2009340"/>
                </a:lnTo>
                <a:lnTo>
                  <a:pt x="0" y="2009340"/>
                </a:lnTo>
                <a:lnTo>
                  <a:pt x="0" y="0"/>
                </a:lnTo>
                <a:close/>
              </a:path>
            </a:pathLst>
          </a:custGeom>
          <a:solidFill>
            <a:srgbClr val="E0E0E0">
              <a:alpha val="89411"/>
            </a:srgbClr>
          </a:solidFill>
          <a:ln cap="flat" cmpd="sng" w="12700">
            <a:solidFill>
              <a:srgbClr val="E0E0E0">
                <a:alpha val="89411"/>
              </a:srgbClr>
            </a:solidFill>
            <a:prstDash val="solid"/>
            <a:miter lim="800000"/>
            <a:headEnd len="sm" w="sm" type="none"/>
            <a:tailEnd len="sm" w="sm" type="none"/>
          </a:ln>
        </p:spPr>
        <p:txBody>
          <a:bodyPr anchorCtr="0" anchor="t" bIns="96000" lIns="64000" spcFirstLastPara="1" rIns="85325" wrap="square" tIns="64000">
            <a:no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View, and/or add to a subject’s medical records </a:t>
            </a:r>
            <a:r>
              <a:rPr b="0" i="0" lang="en-GB" sz="1000" u="none" cap="none" strike="noStrike">
                <a:solidFill>
                  <a:schemeClr val="dk1"/>
                </a:solidFill>
                <a:latin typeface="Calibri"/>
                <a:ea typeface="Calibri"/>
                <a:cs typeface="Calibri"/>
                <a:sym typeface="Calibri"/>
              </a:rPr>
              <a:t>based on what type of proxy access they have and what they have been authorised to 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Carry out transactions </a:t>
            </a:r>
            <a:r>
              <a:rPr b="0" i="0" lang="en-GB" sz="1000" u="none" cap="none" strike="noStrike">
                <a:solidFill>
                  <a:schemeClr val="dk1"/>
                </a:solidFill>
                <a:latin typeface="Calibri"/>
                <a:ea typeface="Calibri"/>
                <a:cs typeface="Calibri"/>
                <a:sym typeface="Calibri"/>
              </a:rPr>
              <a:t>on behalf of the subject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dk1"/>
                </a:solidFill>
                <a:latin typeface="Calibri"/>
                <a:ea typeface="Calibri"/>
                <a:cs typeface="Calibri"/>
                <a:sym typeface="Calibri"/>
              </a:rPr>
              <a:t>based what they have been authorised to 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271" name="Google Shape;271;g120dba10892_6_12"/>
          <p:cNvSpPr/>
          <p:nvPr/>
        </p:nvSpPr>
        <p:spPr>
          <a:xfrm>
            <a:off x="4317126" y="3879273"/>
            <a:ext cx="1701193" cy="1791854"/>
          </a:xfrm>
          <a:custGeom>
            <a:rect b="b" l="l" r="r" t="t"/>
            <a:pathLst>
              <a:path extrusionOk="0" h="2009340" w="1701193">
                <a:moveTo>
                  <a:pt x="0" y="0"/>
                </a:moveTo>
                <a:lnTo>
                  <a:pt x="1701193" y="0"/>
                </a:lnTo>
                <a:lnTo>
                  <a:pt x="1701193" y="2009340"/>
                </a:lnTo>
                <a:lnTo>
                  <a:pt x="0" y="2009340"/>
                </a:lnTo>
                <a:lnTo>
                  <a:pt x="0" y="0"/>
                </a:lnTo>
                <a:close/>
              </a:path>
            </a:pathLst>
          </a:custGeom>
          <a:solidFill>
            <a:srgbClr val="FFE8CA">
              <a:alpha val="89411"/>
            </a:srgbClr>
          </a:solidFill>
          <a:ln cap="flat" cmpd="sng" w="12700">
            <a:solidFill>
              <a:srgbClr val="FFE8CA">
                <a:alpha val="89411"/>
              </a:srgbClr>
            </a:solidFill>
            <a:prstDash val="solid"/>
            <a:miter lim="800000"/>
            <a:headEnd len="sm" w="sm" type="none"/>
            <a:tailEnd len="sm" w="sm" type="none"/>
          </a:ln>
        </p:spPr>
        <p:txBody>
          <a:bodyPr anchorCtr="0" anchor="t" bIns="96000" lIns="64000" spcFirstLastPara="1" rIns="85325" wrap="square" tIns="64000">
            <a:no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View, and/or add to a subject’s medical records </a:t>
            </a:r>
            <a:r>
              <a:rPr b="0" i="0" lang="en-GB" sz="1000" u="none" cap="none" strike="noStrike">
                <a:solidFill>
                  <a:schemeClr val="dk1"/>
                </a:solidFill>
                <a:latin typeface="Calibri"/>
                <a:ea typeface="Calibri"/>
                <a:cs typeface="Calibri"/>
                <a:sym typeface="Calibri"/>
              </a:rPr>
              <a:t>as a professional named carer based on what they have been authorised to 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Carry out transactions </a:t>
            </a:r>
            <a:r>
              <a:rPr b="0" i="0" lang="en-GB" sz="1000" u="none" cap="none" strike="noStrike">
                <a:solidFill>
                  <a:schemeClr val="dk1"/>
                </a:solidFill>
                <a:latin typeface="Calibri"/>
                <a:ea typeface="Calibri"/>
                <a:cs typeface="Calibri"/>
                <a:sym typeface="Calibri"/>
              </a:rPr>
              <a:t>on behalf of the subject as a professional named carer</a:t>
            </a:r>
            <a:endParaRPr b="0" i="0" sz="1400" u="none" cap="none" strike="noStrike">
              <a:solidFill>
                <a:srgbClr val="000000"/>
              </a:solidFill>
              <a:latin typeface="Arial"/>
              <a:ea typeface="Arial"/>
              <a:cs typeface="Arial"/>
              <a:sym typeface="Arial"/>
            </a:endParaRPr>
          </a:p>
        </p:txBody>
      </p:sp>
      <p:sp>
        <p:nvSpPr>
          <p:cNvPr id="272" name="Google Shape;272;g120dba10892_6_12"/>
          <p:cNvSpPr/>
          <p:nvPr/>
        </p:nvSpPr>
        <p:spPr>
          <a:xfrm>
            <a:off x="6256486" y="3879273"/>
            <a:ext cx="1701193" cy="1791854"/>
          </a:xfrm>
          <a:custGeom>
            <a:rect b="b" l="l" r="r" t="t"/>
            <a:pathLst>
              <a:path extrusionOk="0" h="2009340" w="1701193">
                <a:moveTo>
                  <a:pt x="0" y="0"/>
                </a:moveTo>
                <a:lnTo>
                  <a:pt x="1701193" y="0"/>
                </a:lnTo>
                <a:lnTo>
                  <a:pt x="1701193" y="2009340"/>
                </a:lnTo>
                <a:lnTo>
                  <a:pt x="0" y="2009340"/>
                </a:lnTo>
                <a:lnTo>
                  <a:pt x="0" y="0"/>
                </a:lnTo>
                <a:close/>
              </a:path>
            </a:pathLst>
          </a:custGeom>
          <a:solidFill>
            <a:srgbClr val="CFDEEF">
              <a:alpha val="89411"/>
            </a:srgbClr>
          </a:solidFill>
          <a:ln cap="flat" cmpd="sng" w="12700">
            <a:solidFill>
              <a:srgbClr val="CFDEEF">
                <a:alpha val="89411"/>
              </a:srgbClr>
            </a:solidFill>
            <a:prstDash val="solid"/>
            <a:miter lim="800000"/>
            <a:headEnd len="sm" w="sm" type="none"/>
            <a:tailEnd len="sm" w="sm" type="none"/>
          </a:ln>
        </p:spPr>
        <p:txBody>
          <a:bodyPr anchorCtr="0" anchor="t" bIns="96000" lIns="64000" spcFirstLastPara="1" rIns="85325" wrap="square" tIns="64000">
            <a:no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Record lack of capacity</a:t>
            </a:r>
            <a:r>
              <a:rPr b="0" i="0" lang="en-GB" sz="1000" u="none" cap="none" strike="noStrike">
                <a:solidFill>
                  <a:schemeClr val="dk1"/>
                </a:solidFill>
                <a:latin typeface="Calibri"/>
                <a:ea typeface="Calibri"/>
                <a:cs typeface="Calibri"/>
                <a:sym typeface="Calibri"/>
              </a:rPr>
              <a:t> of a person to act as a proxy / issue proxy access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Record lack of capacity </a:t>
            </a:r>
            <a:r>
              <a:rPr b="0" i="0" lang="en-GB" sz="1000" u="none" cap="none" strike="noStrike">
                <a:solidFill>
                  <a:schemeClr val="dk1"/>
                </a:solidFill>
                <a:latin typeface="Calibri"/>
                <a:ea typeface="Calibri"/>
                <a:cs typeface="Calibri"/>
                <a:sym typeface="Calibri"/>
              </a:rPr>
              <a:t>of a person aged 13* to 15 and resume proxy for </a:t>
            </a:r>
            <a:r>
              <a:rPr lang="en-GB" sz="1000">
                <a:solidFill>
                  <a:schemeClr val="dk1"/>
                </a:solidFill>
                <a:latin typeface="Calibri"/>
                <a:ea typeface="Calibri"/>
                <a:cs typeface="Calibri"/>
                <a:sym typeface="Calibri"/>
              </a:rPr>
              <a:t>adults with parental </a:t>
            </a:r>
            <a:r>
              <a:rPr lang="en-GB" sz="1000">
                <a:solidFill>
                  <a:schemeClr val="dk1"/>
                </a:solidFill>
                <a:latin typeface="Calibri"/>
                <a:ea typeface="Calibri"/>
                <a:cs typeface="Calibri"/>
                <a:sym typeface="Calibri"/>
              </a:rPr>
              <a:t>responsibility</a:t>
            </a:r>
            <a:r>
              <a:rPr lang="en-GB" sz="1000">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Confirm/Revoke proxy access to specific applications or data sets </a:t>
            </a:r>
            <a:r>
              <a:rPr b="0" i="0" lang="en-GB" sz="1000" u="none" cap="none" strike="noStrike">
                <a:solidFill>
                  <a:schemeClr val="dk1"/>
                </a:solidFill>
                <a:latin typeface="Calibri"/>
                <a:ea typeface="Calibri"/>
                <a:cs typeface="Calibri"/>
                <a:sym typeface="Calibri"/>
              </a:rPr>
              <a:t>(e.g. GP record)</a:t>
            </a:r>
            <a:endParaRPr b="0" i="0" sz="1400" u="none" cap="none" strike="noStrike">
              <a:solidFill>
                <a:srgbClr val="000000"/>
              </a:solidFill>
              <a:latin typeface="Arial"/>
              <a:ea typeface="Arial"/>
              <a:cs typeface="Arial"/>
              <a:sym typeface="Arial"/>
            </a:endParaRPr>
          </a:p>
        </p:txBody>
      </p:sp>
      <p:sp>
        <p:nvSpPr>
          <p:cNvPr id="273" name="Google Shape;273;g120dba10892_6_12"/>
          <p:cNvSpPr/>
          <p:nvPr/>
        </p:nvSpPr>
        <p:spPr>
          <a:xfrm>
            <a:off x="8195847" y="3879273"/>
            <a:ext cx="1701193" cy="1791854"/>
          </a:xfrm>
          <a:custGeom>
            <a:rect b="b" l="l" r="r" t="t"/>
            <a:pathLst>
              <a:path extrusionOk="0" h="2009340" w="1701193">
                <a:moveTo>
                  <a:pt x="0" y="0"/>
                </a:moveTo>
                <a:lnTo>
                  <a:pt x="1701193" y="0"/>
                </a:lnTo>
                <a:lnTo>
                  <a:pt x="1701193" y="2009340"/>
                </a:lnTo>
                <a:lnTo>
                  <a:pt x="0" y="2009340"/>
                </a:lnTo>
                <a:lnTo>
                  <a:pt x="0" y="0"/>
                </a:lnTo>
                <a:close/>
              </a:path>
            </a:pathLst>
          </a:custGeom>
          <a:solidFill>
            <a:srgbClr val="D4E2CE">
              <a:alpha val="89411"/>
            </a:srgbClr>
          </a:solidFill>
          <a:ln cap="flat" cmpd="sng" w="12700">
            <a:solidFill>
              <a:srgbClr val="D4E2CE">
                <a:alpha val="89411"/>
              </a:srgbClr>
            </a:solidFill>
            <a:prstDash val="solid"/>
            <a:miter lim="800000"/>
            <a:headEnd len="sm" w="sm" type="none"/>
            <a:tailEnd len="sm" w="sm" type="none"/>
          </a:ln>
        </p:spPr>
        <p:txBody>
          <a:bodyPr anchorCtr="0" anchor="t" bIns="96000" lIns="64000" spcFirstLastPara="1" rIns="85325" wrap="square" tIns="64000">
            <a:no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Issue / revoke proxy access to professional users </a:t>
            </a:r>
            <a:r>
              <a:rPr b="0" i="0" lang="en-GB" sz="1000" u="none" cap="none" strike="noStrike">
                <a:solidFill>
                  <a:schemeClr val="dk1"/>
                </a:solidFill>
                <a:latin typeface="Calibri"/>
                <a:ea typeface="Calibri"/>
                <a:cs typeface="Calibri"/>
                <a:sym typeface="Calibri"/>
              </a:rPr>
              <a:t>in their organisations based on decisions made through due process.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Manually rectify issues </a:t>
            </a:r>
            <a:r>
              <a:rPr b="0" i="0" lang="en-GB" sz="1000" u="none" cap="none" strike="noStrike">
                <a:solidFill>
                  <a:schemeClr val="dk1"/>
                </a:solidFill>
                <a:latin typeface="Calibri"/>
                <a:ea typeface="Calibri"/>
                <a:cs typeface="Calibri"/>
                <a:sym typeface="Calibri"/>
              </a:rPr>
              <a:t>raised through automatic processes following due process (NHS Back Office ONLY) </a:t>
            </a:r>
            <a:endParaRPr b="0" i="0" sz="1400" u="none" cap="none" strike="noStrike">
              <a:solidFill>
                <a:srgbClr val="000000"/>
              </a:solidFill>
              <a:latin typeface="Arial"/>
              <a:ea typeface="Arial"/>
              <a:cs typeface="Arial"/>
              <a:sym typeface="Arial"/>
            </a:endParaRPr>
          </a:p>
        </p:txBody>
      </p:sp>
      <p:sp>
        <p:nvSpPr>
          <p:cNvPr id="274" name="Google Shape;274;g120dba10892_6_12"/>
          <p:cNvSpPr/>
          <p:nvPr/>
        </p:nvSpPr>
        <p:spPr>
          <a:xfrm>
            <a:off x="10135207" y="3879273"/>
            <a:ext cx="1701193" cy="1791854"/>
          </a:xfrm>
          <a:custGeom>
            <a:rect b="b" l="l" r="r" t="t"/>
            <a:pathLst>
              <a:path extrusionOk="0" h="2009340" w="1701193">
                <a:moveTo>
                  <a:pt x="0" y="0"/>
                </a:moveTo>
                <a:lnTo>
                  <a:pt x="1701193" y="0"/>
                </a:lnTo>
                <a:lnTo>
                  <a:pt x="1701193" y="2009340"/>
                </a:lnTo>
                <a:lnTo>
                  <a:pt x="0" y="2009340"/>
                </a:lnTo>
                <a:lnTo>
                  <a:pt x="0" y="0"/>
                </a:lnTo>
                <a:close/>
              </a:path>
            </a:pathLst>
          </a:custGeom>
          <a:solidFill>
            <a:srgbClr val="F7D5CB">
              <a:alpha val="89411"/>
            </a:srgbClr>
          </a:solidFill>
          <a:ln cap="flat" cmpd="sng" w="12700">
            <a:solidFill>
              <a:srgbClr val="F7D5CB">
                <a:alpha val="89411"/>
              </a:srgbClr>
            </a:solidFill>
            <a:prstDash val="solid"/>
            <a:miter lim="800000"/>
            <a:headEnd len="sm" w="sm" type="none"/>
            <a:tailEnd len="sm" w="sm" type="none"/>
          </a:ln>
        </p:spPr>
        <p:txBody>
          <a:bodyPr anchorCtr="0" anchor="t" bIns="96000" lIns="64000" spcFirstLastPara="1" rIns="85325" wrap="square" tIns="64000">
            <a:noAutofit/>
          </a:bodyPr>
          <a:lstStyle/>
          <a:p>
            <a:pPr indent="0" lvl="1" marL="0" marR="0" rtl="0" algn="l">
              <a:lnSpc>
                <a:spcPct val="90000"/>
              </a:lnSpc>
              <a:spcBef>
                <a:spcPts val="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PDS Birth and Death </a:t>
            </a:r>
            <a:r>
              <a:rPr b="0" i="0" lang="en-GB" sz="1000" u="none" cap="none" strike="noStrike">
                <a:solidFill>
                  <a:schemeClr val="dk1"/>
                </a:solidFill>
                <a:latin typeface="Calibri"/>
                <a:ea typeface="Calibri"/>
                <a:cs typeface="Calibri"/>
                <a:sym typeface="Calibri"/>
              </a:rPr>
              <a:t>Notifications data flow</a:t>
            </a:r>
            <a:endParaRPr b="0" i="0" sz="1400" u="none" cap="none" strike="noStrike">
              <a:solidFill>
                <a:srgbClr val="000000"/>
              </a:solidFill>
              <a:latin typeface="Arial"/>
              <a:ea typeface="Arial"/>
              <a:cs typeface="Arial"/>
              <a:sym typeface="Arial"/>
            </a:endParaRPr>
          </a:p>
          <a:p>
            <a:pPr indent="0" lvl="1" marL="0" marR="0" rtl="0" algn="l">
              <a:lnSpc>
                <a:spcPct val="90000"/>
              </a:lnSpc>
              <a:spcBef>
                <a:spcPts val="15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GRO Birth and Death </a:t>
            </a:r>
            <a:r>
              <a:rPr b="0" i="0" lang="en-GB" sz="1000" u="none" cap="none" strike="noStrike">
                <a:solidFill>
                  <a:schemeClr val="dk1"/>
                </a:solidFill>
                <a:latin typeface="Calibri"/>
                <a:ea typeface="Calibri"/>
                <a:cs typeface="Calibri"/>
                <a:sym typeface="Calibri"/>
              </a:rPr>
              <a:t>registration data flow</a:t>
            </a:r>
            <a:endParaRPr b="0" i="0" sz="1400" u="none" cap="none" strike="noStrike">
              <a:solidFill>
                <a:srgbClr val="000000"/>
              </a:solidFill>
              <a:latin typeface="Arial"/>
              <a:ea typeface="Arial"/>
              <a:cs typeface="Arial"/>
              <a:sym typeface="Arial"/>
            </a:endParaRPr>
          </a:p>
          <a:p>
            <a:pPr indent="0" lvl="1" marL="0" marR="0" rtl="0" algn="l">
              <a:lnSpc>
                <a:spcPct val="90000"/>
              </a:lnSpc>
              <a:spcBef>
                <a:spcPts val="15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OPG</a:t>
            </a:r>
            <a:r>
              <a:rPr b="0" i="0" lang="en-GB" sz="1000" u="none" cap="none" strike="noStrike">
                <a:solidFill>
                  <a:schemeClr val="dk1"/>
                </a:solidFill>
                <a:latin typeface="Calibri"/>
                <a:ea typeface="Calibri"/>
                <a:cs typeface="Calibri"/>
                <a:sym typeface="Calibri"/>
              </a:rPr>
              <a:t> data flow,</a:t>
            </a:r>
            <a:endParaRPr b="0" i="0" sz="1400" u="none" cap="none" strike="noStrike">
              <a:solidFill>
                <a:srgbClr val="000000"/>
              </a:solidFill>
              <a:latin typeface="Arial"/>
              <a:ea typeface="Arial"/>
              <a:cs typeface="Arial"/>
              <a:sym typeface="Arial"/>
            </a:endParaRPr>
          </a:p>
          <a:p>
            <a:pPr indent="0" lvl="1" marL="0" marR="0" rtl="0" algn="l">
              <a:lnSpc>
                <a:spcPct val="90000"/>
              </a:lnSpc>
              <a:spcBef>
                <a:spcPts val="15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CPIS</a:t>
            </a:r>
            <a:r>
              <a:rPr b="0" i="0" lang="en-GB" sz="1000" u="none" cap="none" strike="noStrike">
                <a:solidFill>
                  <a:schemeClr val="dk1"/>
                </a:solidFill>
                <a:latin typeface="Calibri"/>
                <a:ea typeface="Calibri"/>
                <a:cs typeface="Calibri"/>
                <a:sym typeface="Calibri"/>
              </a:rPr>
              <a:t> data flow.</a:t>
            </a:r>
            <a:endParaRPr b="0" i="0" sz="1400" u="none" cap="none" strike="noStrike">
              <a:solidFill>
                <a:srgbClr val="000000"/>
              </a:solidFill>
              <a:latin typeface="Arial"/>
              <a:ea typeface="Arial"/>
              <a:cs typeface="Arial"/>
              <a:sym typeface="Arial"/>
            </a:endParaRPr>
          </a:p>
          <a:p>
            <a:pPr indent="0" lvl="1" marL="0" marR="0" rtl="0" algn="l">
              <a:lnSpc>
                <a:spcPct val="90000"/>
              </a:lnSpc>
              <a:spcBef>
                <a:spcPts val="150"/>
              </a:spcBef>
              <a:spcAft>
                <a:spcPts val="0"/>
              </a:spcAft>
              <a:buClr>
                <a:srgbClr val="000000"/>
              </a:buClr>
              <a:buSzPts val="1000"/>
              <a:buFont typeface="Arial"/>
              <a:buNone/>
            </a:pPr>
            <a:r>
              <a:rPr b="1" i="0" lang="en-GB" sz="1000" u="none" cap="none" strike="noStrike">
                <a:solidFill>
                  <a:schemeClr val="dk1"/>
                </a:solidFill>
                <a:latin typeface="Calibri"/>
                <a:ea typeface="Calibri"/>
                <a:cs typeface="Calibri"/>
                <a:sym typeface="Calibri"/>
              </a:rPr>
              <a:t>Manually input data </a:t>
            </a:r>
            <a:r>
              <a:rPr b="0" i="0" lang="en-GB" sz="1000" u="none" cap="none" strike="noStrike">
                <a:solidFill>
                  <a:schemeClr val="dk1"/>
                </a:solidFill>
                <a:latin typeface="Calibri"/>
                <a:ea typeface="Calibri"/>
                <a:cs typeface="Calibri"/>
                <a:sym typeface="Calibri"/>
              </a:rPr>
              <a:t>where a data flow does not exist e.g. health service capacity assessments</a:t>
            </a:r>
            <a:endParaRPr b="0" i="0" sz="1000" u="none" cap="none" strike="noStrike">
              <a:solidFill>
                <a:schemeClr val="dk1"/>
              </a:solidFill>
              <a:latin typeface="Calibri"/>
              <a:ea typeface="Calibri"/>
              <a:cs typeface="Calibri"/>
              <a:sym typeface="Calibri"/>
            </a:endParaRPr>
          </a:p>
          <a:p>
            <a:pPr indent="-50800" lvl="1" marL="114300" marR="0" rtl="0" algn="l">
              <a:lnSpc>
                <a:spcPct val="90000"/>
              </a:lnSpc>
              <a:spcBef>
                <a:spcPts val="150"/>
              </a:spcBef>
              <a:spcAft>
                <a:spcPts val="0"/>
              </a:spcAft>
              <a:buClr>
                <a:schemeClr val="dk1"/>
              </a:buClr>
              <a:buSzPts val="1000"/>
              <a:buFont typeface="Calibri"/>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2736c12e5f_1_110"/>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None/>
            </a:pPr>
            <a:r>
              <a:rPr lang="en-GB"/>
              <a:t>3.  Digital Policy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195e971646_16_0"/>
          <p:cNvSpPr/>
          <p:nvPr/>
        </p:nvSpPr>
        <p:spPr>
          <a:xfrm>
            <a:off x="432000" y="1297200"/>
            <a:ext cx="11404400" cy="1062542"/>
          </a:xfrm>
          <a:prstGeom prst="rect">
            <a:avLst/>
          </a:prstGeom>
          <a:solidFill>
            <a:srgbClr val="FFF2CC"/>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304793" marR="0" rtl="0" algn="l">
              <a:lnSpc>
                <a:spcPct val="100000"/>
              </a:lnSpc>
              <a:spcBef>
                <a:spcPts val="0"/>
              </a:spcBef>
              <a:spcAft>
                <a:spcPts val="0"/>
              </a:spcAft>
              <a:buClr>
                <a:schemeClr val="dk1"/>
              </a:buClr>
              <a:buSzPts val="1800"/>
              <a:buFont typeface="Calibri"/>
              <a:buNone/>
            </a:pPr>
            <a:r>
              <a:rPr b="0" i="0" lang="en-GB" sz="1800" u="none" cap="none" strike="noStrike">
                <a:solidFill>
                  <a:schemeClr val="dk1"/>
                </a:solidFill>
                <a:latin typeface="Arial"/>
                <a:ea typeface="Arial"/>
                <a:cs typeface="Arial"/>
                <a:sym typeface="Arial"/>
              </a:rPr>
              <a:t>A high-level, NHS approved document, that defines how legal rights and responsibilities defined in legislation will be met through the proxy service in a way that is safe and meets the needs of users and relevant NHS and Social Care parties.</a:t>
            </a:r>
            <a:endParaRPr b="0" i="0" sz="1400" u="none" cap="none" strike="noStrike">
              <a:solidFill>
                <a:srgbClr val="000000"/>
              </a:solidFill>
              <a:latin typeface="Arial"/>
              <a:ea typeface="Arial"/>
              <a:cs typeface="Arial"/>
              <a:sym typeface="Arial"/>
            </a:endParaRPr>
          </a:p>
        </p:txBody>
      </p:sp>
      <p:sp>
        <p:nvSpPr>
          <p:cNvPr id="285" name="Google Shape;285;g1195e971646_16_0"/>
          <p:cNvSpPr txBox="1"/>
          <p:nvPr>
            <p:ph idx="1" type="body"/>
          </p:nvPr>
        </p:nvSpPr>
        <p:spPr>
          <a:xfrm>
            <a:off x="431999" y="2359742"/>
            <a:ext cx="11404399" cy="3828928"/>
          </a:xfrm>
          <a:prstGeom prst="rect">
            <a:avLst/>
          </a:prstGeom>
          <a:noFill/>
          <a:ln>
            <a:noFill/>
          </a:ln>
        </p:spPr>
        <p:txBody>
          <a:bodyPr anchorCtr="0" anchor="t" bIns="0" lIns="0" spcFirstLastPara="1" rIns="0" wrap="square" tIns="0">
            <a:normAutofit/>
          </a:bodyPr>
          <a:lstStyle/>
          <a:p>
            <a:pPr indent="0" lvl="0" marL="304793" rtl="0" algn="l">
              <a:lnSpc>
                <a:spcPct val="100000"/>
              </a:lnSpc>
              <a:spcBef>
                <a:spcPts val="0"/>
              </a:spcBef>
              <a:spcAft>
                <a:spcPts val="0"/>
              </a:spcAft>
              <a:buClr>
                <a:schemeClr val="dk1"/>
              </a:buClr>
              <a:buSzPts val="1700"/>
              <a:buNone/>
            </a:pPr>
            <a:br>
              <a:rPr lang="en-GB" sz="1400"/>
            </a:br>
            <a:r>
              <a:rPr lang="en-GB" sz="1400"/>
              <a:t>The </a:t>
            </a:r>
            <a:r>
              <a:rPr lang="en-GB" sz="1400">
                <a:extLst>
                  <a:ext uri="http://customooxmlschemas.google.com/">
                    <go:slidesCustomData xmlns:go="http://customooxmlschemas.google.com/" textRoundtripDataId="22"/>
                  </a:ext>
                </a:extLst>
              </a:rPr>
              <a:t>policy document </a:t>
            </a:r>
            <a:r>
              <a:rPr lang="en-GB" sz="1400"/>
              <a:t>will shape how the Proxy service functions: </a:t>
            </a:r>
            <a:endParaRPr sz="1400"/>
          </a:p>
          <a:p>
            <a:pPr indent="-361939" lvl="0" marL="685783" rtl="0" algn="l">
              <a:lnSpc>
                <a:spcPct val="100000"/>
              </a:lnSpc>
              <a:spcBef>
                <a:spcPts val="0"/>
              </a:spcBef>
              <a:spcAft>
                <a:spcPts val="0"/>
              </a:spcAft>
              <a:buClr>
                <a:schemeClr val="dk1"/>
              </a:buClr>
              <a:buSzPts val="1400"/>
              <a:buFont typeface="Arial"/>
              <a:buChar char="•"/>
            </a:pPr>
            <a:r>
              <a:rPr lang="en-GB" sz="1400"/>
              <a:t>Defines high level user experience</a:t>
            </a:r>
            <a:endParaRPr sz="1400"/>
          </a:p>
          <a:p>
            <a:pPr indent="0" lvl="0" marL="806450" rtl="0" algn="l">
              <a:lnSpc>
                <a:spcPct val="100000"/>
              </a:lnSpc>
              <a:spcBef>
                <a:spcPts val="0"/>
              </a:spcBef>
              <a:spcAft>
                <a:spcPts val="0"/>
              </a:spcAft>
              <a:buClr>
                <a:schemeClr val="dk1"/>
              </a:buClr>
              <a:buSzPts val="1700"/>
              <a:buNone/>
            </a:pPr>
            <a:r>
              <a:rPr lang="en-GB" sz="1400"/>
              <a:t>e.g. how the rights of adults with parental responsibility to access their child’s records will be met, how the rights of someone with LPA to access records on behalf of someone else will be met, how the rights of a child to privacy at various ages will be met.</a:t>
            </a:r>
            <a:endParaRPr sz="1400"/>
          </a:p>
          <a:p>
            <a:pPr indent="-361939" lvl="0" marL="685783" rtl="0" algn="l">
              <a:lnSpc>
                <a:spcPct val="100000"/>
              </a:lnSpc>
              <a:spcBef>
                <a:spcPts val="0"/>
              </a:spcBef>
              <a:spcAft>
                <a:spcPts val="0"/>
              </a:spcAft>
              <a:buClr>
                <a:schemeClr val="dk1"/>
              </a:buClr>
              <a:buSzPts val="1400"/>
              <a:buFont typeface="Arial"/>
              <a:buChar char="•"/>
            </a:pPr>
            <a:r>
              <a:rPr lang="en-GB" sz="1400"/>
              <a:t>Defines stakeholders high level behaviours and capabilities when using the service</a:t>
            </a:r>
            <a:endParaRPr sz="1400"/>
          </a:p>
          <a:p>
            <a:pPr indent="-361939" lvl="0" marL="685783" rtl="0" algn="l">
              <a:lnSpc>
                <a:spcPct val="100000"/>
              </a:lnSpc>
              <a:spcBef>
                <a:spcPts val="0"/>
              </a:spcBef>
              <a:spcAft>
                <a:spcPts val="0"/>
              </a:spcAft>
              <a:buClr>
                <a:schemeClr val="dk1"/>
              </a:buClr>
              <a:buSzPts val="1400"/>
              <a:buFont typeface="Arial"/>
              <a:buChar char="•"/>
            </a:pPr>
            <a:r>
              <a:rPr lang="en-GB" sz="1400"/>
              <a:t>Provides the basis for trust, IG and legal liability frameworks</a:t>
            </a:r>
            <a:endParaRPr sz="1400"/>
          </a:p>
          <a:p>
            <a:pPr indent="-361939" lvl="0" marL="685783" rtl="0" algn="l">
              <a:lnSpc>
                <a:spcPct val="100000"/>
              </a:lnSpc>
              <a:spcBef>
                <a:spcPts val="0"/>
              </a:spcBef>
              <a:spcAft>
                <a:spcPts val="0"/>
              </a:spcAft>
              <a:buClr>
                <a:schemeClr val="dk1"/>
              </a:buClr>
              <a:buSzPts val="1400"/>
              <a:buFont typeface="Arial"/>
              <a:buChar char="•"/>
            </a:pPr>
            <a:r>
              <a:rPr lang="en-GB" sz="1400"/>
              <a:t>Determines the structure onto which a technical solution will be built</a:t>
            </a:r>
            <a:endParaRPr sz="1400"/>
          </a:p>
          <a:p>
            <a:pPr indent="-361939" lvl="0" marL="685783" rtl="0" algn="l">
              <a:lnSpc>
                <a:spcPct val="100000"/>
              </a:lnSpc>
              <a:spcBef>
                <a:spcPts val="0"/>
              </a:spcBef>
              <a:spcAft>
                <a:spcPts val="0"/>
              </a:spcAft>
              <a:buClr>
                <a:schemeClr val="dk1"/>
              </a:buClr>
              <a:buSzPts val="1400"/>
              <a:buFont typeface="Arial"/>
              <a:buChar char="•"/>
            </a:pPr>
            <a:r>
              <a:rPr lang="en-GB" sz="1400"/>
              <a:t>Provides basis for an enforceable set of business rules against which a solution can be tested</a:t>
            </a:r>
            <a:endParaRPr sz="1400"/>
          </a:p>
          <a:p>
            <a:pPr indent="0" lvl="0" marL="304793" rtl="0" algn="l">
              <a:lnSpc>
                <a:spcPct val="100000"/>
              </a:lnSpc>
              <a:spcBef>
                <a:spcPts val="0"/>
              </a:spcBef>
              <a:spcAft>
                <a:spcPts val="0"/>
              </a:spcAft>
              <a:buClr>
                <a:schemeClr val="dk1"/>
              </a:buClr>
              <a:buSzPts val="1700"/>
              <a:buNone/>
            </a:pPr>
            <a:r>
              <a:t/>
            </a:r>
            <a:endParaRPr sz="1400"/>
          </a:p>
          <a:p>
            <a:pPr indent="0" lvl="0" marL="304793" rtl="0" algn="l">
              <a:lnSpc>
                <a:spcPct val="100000"/>
              </a:lnSpc>
              <a:spcBef>
                <a:spcPts val="0"/>
              </a:spcBef>
              <a:spcAft>
                <a:spcPts val="0"/>
              </a:spcAft>
              <a:buClr>
                <a:schemeClr val="dk1"/>
              </a:buClr>
              <a:buSzPts val="1700"/>
              <a:buNone/>
            </a:pPr>
            <a:r>
              <a:rPr lang="en-GB" sz="1400"/>
              <a:t>Why do it first?</a:t>
            </a:r>
            <a:endParaRPr sz="1400"/>
          </a:p>
          <a:p>
            <a:pPr indent="-361939" lvl="0" marL="685783" rtl="0" algn="l">
              <a:lnSpc>
                <a:spcPct val="100000"/>
              </a:lnSpc>
              <a:spcBef>
                <a:spcPts val="0"/>
              </a:spcBef>
              <a:spcAft>
                <a:spcPts val="0"/>
              </a:spcAft>
              <a:buClr>
                <a:schemeClr val="dk1"/>
              </a:buClr>
              <a:buSzPts val="1400"/>
              <a:buFont typeface="Arial"/>
              <a:buChar char="•"/>
            </a:pPr>
            <a:r>
              <a:rPr lang="en-GB" sz="1400"/>
              <a:t>Directly impacts how the technical solution is built</a:t>
            </a:r>
            <a:endParaRPr sz="1400"/>
          </a:p>
          <a:p>
            <a:pPr indent="-361939" lvl="0" marL="685783" rtl="0" algn="l">
              <a:lnSpc>
                <a:spcPct val="100000"/>
              </a:lnSpc>
              <a:spcBef>
                <a:spcPts val="0"/>
              </a:spcBef>
              <a:spcAft>
                <a:spcPts val="0"/>
              </a:spcAft>
              <a:buClr>
                <a:schemeClr val="dk1"/>
              </a:buClr>
              <a:buSzPts val="1400"/>
              <a:buFont typeface="Arial"/>
              <a:buChar char="•"/>
            </a:pPr>
            <a:r>
              <a:rPr lang="en-GB" sz="1400"/>
              <a:t>Enables stakeholder engagement and buy-in to the detail </a:t>
            </a:r>
            <a:r>
              <a:rPr b="0" i="0" lang="en-GB" sz="1400" u="none" strike="noStrike">
                <a:solidFill>
                  <a:srgbClr val="000000"/>
                </a:solidFill>
                <a:latin typeface="Arial"/>
                <a:ea typeface="Arial"/>
                <a:cs typeface="Arial"/>
                <a:sym typeface="Arial"/>
              </a:rPr>
              <a:t>across wide range of stakeholders</a:t>
            </a:r>
            <a:endParaRPr sz="1400"/>
          </a:p>
          <a:p>
            <a:pPr indent="-361939" lvl="0" marL="685783" rtl="0" algn="l">
              <a:lnSpc>
                <a:spcPct val="100000"/>
              </a:lnSpc>
              <a:spcBef>
                <a:spcPts val="0"/>
              </a:spcBef>
              <a:spcAft>
                <a:spcPts val="0"/>
              </a:spcAft>
              <a:buClr>
                <a:schemeClr val="dk1"/>
              </a:buClr>
              <a:buSzPts val="1400"/>
              <a:buFont typeface="Arial"/>
              <a:buChar char="•"/>
            </a:pPr>
            <a:r>
              <a:rPr lang="en-GB" sz="1400"/>
              <a:t>Enables discussion around how the service should work prior to the expense of building the service</a:t>
            </a:r>
            <a:endParaRPr sz="1400"/>
          </a:p>
          <a:p>
            <a:pPr indent="-361939" lvl="0" marL="685783" rtl="0" algn="l">
              <a:lnSpc>
                <a:spcPct val="100000"/>
              </a:lnSpc>
              <a:spcBef>
                <a:spcPts val="0"/>
              </a:spcBef>
              <a:spcAft>
                <a:spcPts val="0"/>
              </a:spcAft>
              <a:buClr>
                <a:schemeClr val="dk1"/>
              </a:buClr>
              <a:buSzPts val="1400"/>
              <a:buFont typeface="Arial"/>
              <a:buChar char="•"/>
            </a:pPr>
            <a:r>
              <a:rPr lang="en-GB" sz="1400"/>
              <a:t>May take time to reach agreement</a:t>
            </a:r>
            <a:endParaRPr sz="1400"/>
          </a:p>
        </p:txBody>
      </p:sp>
      <p:sp>
        <p:nvSpPr>
          <p:cNvPr id="286" name="Google Shape;286;g1195e971646_16_0"/>
          <p:cNvSpPr txBox="1"/>
          <p:nvPr>
            <p:ph type="title"/>
          </p:nvPr>
        </p:nvSpPr>
        <p:spPr>
          <a:xfrm>
            <a:off x="432000" y="432000"/>
            <a:ext cx="11404400" cy="8652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2700"/>
              <a:buFont typeface="Arial"/>
              <a:buNone/>
            </a:pPr>
            <a:r>
              <a:rPr lang="en-GB"/>
              <a:t>NHS </a:t>
            </a:r>
            <a:r>
              <a:rPr lang="en-GB">
                <a:extLst>
                  <a:ext uri="http://customooxmlschemas.google.com/">
                    <go:slidesCustomData xmlns:go="http://customooxmlschemas.google.com/" textRoundtripDataId="23"/>
                  </a:ext>
                </a:extLst>
              </a:rPr>
              <a:t>Proxy Service Policy</a:t>
            </a:r>
            <a:endParaRPr/>
          </a:p>
        </p:txBody>
      </p:sp>
      <p:sp>
        <p:nvSpPr>
          <p:cNvPr id="287" name="Google Shape;287;g1195e971646_16_0"/>
          <p:cNvSpPr txBox="1"/>
          <p:nvPr/>
        </p:nvSpPr>
        <p:spPr>
          <a:xfrm>
            <a:off x="9592225" y="3496225"/>
            <a:ext cx="2061900" cy="18870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GB" sz="1400" u="none" cap="none" strike="noStrike">
                <a:solidFill>
                  <a:schemeClr val="dk1"/>
                </a:solidFill>
                <a:latin typeface="Arial"/>
                <a:ea typeface="Arial"/>
                <a:cs typeface="Arial"/>
                <a:sym typeface="Arial"/>
              </a:rPr>
              <a:t>The Proxy Service Policy will be approved by key stakeholders including professional and NHSEI governance bodies.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195e971646_21_0"/>
          <p:cNvSpPr txBox="1"/>
          <p:nvPr>
            <p:ph type="title"/>
          </p:nvPr>
        </p:nvSpPr>
        <p:spPr>
          <a:xfrm>
            <a:off x="186350" y="69200"/>
            <a:ext cx="11404500" cy="8652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2700"/>
              <a:buFont typeface="Arial"/>
              <a:buNone/>
            </a:pPr>
            <a:r>
              <a:rPr lang="en-GB"/>
              <a:t>Proxy Policy Gap Analysis</a:t>
            </a:r>
            <a:endParaRPr/>
          </a:p>
        </p:txBody>
      </p:sp>
      <p:sp>
        <p:nvSpPr>
          <p:cNvPr id="293" name="Google Shape;293;g1195e971646_21_0"/>
          <p:cNvSpPr txBox="1"/>
          <p:nvPr>
            <p:ph idx="1" type="body"/>
          </p:nvPr>
        </p:nvSpPr>
        <p:spPr>
          <a:xfrm>
            <a:off x="393750" y="916200"/>
            <a:ext cx="11404500" cy="5316300"/>
          </a:xfrm>
          <a:prstGeom prst="rect">
            <a:avLst/>
          </a:prstGeom>
          <a:solidFill>
            <a:schemeClr val="l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700"/>
              <a:buNone/>
            </a:pPr>
            <a:r>
              <a:rPr lang="en-GB" sz="1600"/>
              <a:t>A document currently exists which pulls together the current known work on policy relating to proxy services.  This is not a policy document in itself but could act as the basis for one.  </a:t>
            </a:r>
            <a:r>
              <a:rPr lang="en-GB" sz="1600" u="sng">
                <a:solidFill>
                  <a:schemeClr val="hlink"/>
                </a:solidFill>
                <a:hlinkClick r:id="rId3"/>
              </a:rPr>
              <a:t>It can be found here</a:t>
            </a:r>
            <a:r>
              <a:rPr lang="en-GB" sz="1600"/>
              <a:t> Work is required to develop this into a functioning proxy service policy, in particular the following gaps have been identified:</a:t>
            </a:r>
            <a:endParaRPr sz="1600"/>
          </a:p>
          <a:p>
            <a:pPr indent="0" lvl="0" marL="304793" rtl="0" algn="l">
              <a:lnSpc>
                <a:spcPct val="100000"/>
              </a:lnSpc>
              <a:spcBef>
                <a:spcPts val="0"/>
              </a:spcBef>
              <a:spcAft>
                <a:spcPts val="0"/>
              </a:spcAft>
              <a:buClr>
                <a:schemeClr val="dk1"/>
              </a:buClr>
              <a:buSzPts val="1700"/>
              <a:buNone/>
            </a:pPr>
            <a:r>
              <a:t/>
            </a:r>
            <a:endParaRPr sz="1600"/>
          </a:p>
          <a:p>
            <a:pPr indent="0" lvl="0" marL="304793" rtl="0" algn="l">
              <a:lnSpc>
                <a:spcPct val="100000"/>
              </a:lnSpc>
              <a:spcBef>
                <a:spcPts val="0"/>
              </a:spcBef>
              <a:spcAft>
                <a:spcPts val="0"/>
              </a:spcAft>
              <a:buClr>
                <a:schemeClr val="dk1"/>
              </a:buClr>
              <a:buSzPts val="1700"/>
              <a:buNone/>
            </a:pPr>
            <a:r>
              <a:rPr b="1" lang="en-GB" sz="1600"/>
              <a:t>Child capacity</a:t>
            </a:r>
            <a:endParaRPr sz="1600"/>
          </a:p>
          <a:p>
            <a:pPr indent="-374639" lvl="0" marL="685783" rtl="0" algn="l">
              <a:lnSpc>
                <a:spcPct val="100000"/>
              </a:lnSpc>
              <a:spcBef>
                <a:spcPts val="0"/>
              </a:spcBef>
              <a:spcAft>
                <a:spcPts val="0"/>
              </a:spcAft>
              <a:buClr>
                <a:schemeClr val="dk1"/>
              </a:buClr>
              <a:buSzPts val="1600"/>
              <a:buFont typeface="Arial"/>
              <a:buChar char="•"/>
            </a:pPr>
            <a:r>
              <a:rPr lang="en-GB" sz="1600"/>
              <a:t>Determine child age of assumed capacity, assessment of child capacity, digital solution behaviour once child is assumed to have capacity.</a:t>
            </a:r>
            <a:endParaRPr sz="1600"/>
          </a:p>
          <a:p>
            <a:pPr indent="0" lvl="0" marL="304792" rtl="0" algn="l">
              <a:lnSpc>
                <a:spcPct val="100000"/>
              </a:lnSpc>
              <a:spcBef>
                <a:spcPts val="0"/>
              </a:spcBef>
              <a:spcAft>
                <a:spcPts val="0"/>
              </a:spcAft>
              <a:buClr>
                <a:schemeClr val="dk1"/>
              </a:buClr>
              <a:buSzPts val="1700"/>
              <a:buNone/>
            </a:pPr>
            <a:r>
              <a:t/>
            </a:r>
            <a:endParaRPr b="1" sz="1600"/>
          </a:p>
          <a:p>
            <a:pPr indent="0" lvl="0" marL="304793" rtl="0" algn="l">
              <a:lnSpc>
                <a:spcPct val="100000"/>
              </a:lnSpc>
              <a:spcBef>
                <a:spcPts val="0"/>
              </a:spcBef>
              <a:spcAft>
                <a:spcPts val="0"/>
              </a:spcAft>
              <a:buClr>
                <a:schemeClr val="dk1"/>
              </a:buClr>
              <a:buSzPts val="1700"/>
              <a:buNone/>
            </a:pPr>
            <a:r>
              <a:rPr b="1" lang="en-GB" sz="1600"/>
              <a:t>Lasting Power of Attorney and Advanced Choice</a:t>
            </a:r>
            <a:endParaRPr sz="1600"/>
          </a:p>
          <a:p>
            <a:pPr indent="-374639" lvl="0" marL="685783" rtl="0" algn="l">
              <a:lnSpc>
                <a:spcPct val="100000"/>
              </a:lnSpc>
              <a:spcBef>
                <a:spcPts val="0"/>
              </a:spcBef>
              <a:spcAft>
                <a:spcPts val="0"/>
              </a:spcAft>
              <a:buClr>
                <a:schemeClr val="dk1"/>
              </a:buClr>
              <a:buSzPts val="1600"/>
              <a:buFont typeface="Arial"/>
              <a:buChar char="•"/>
            </a:pPr>
            <a:r>
              <a:rPr lang="en-GB" sz="1600"/>
              <a:t>How is a power of attorney invoked and by whom, legal standing of advanced choice document, digital solution behaviour once LPA enacted.</a:t>
            </a:r>
            <a:endParaRPr sz="1600"/>
          </a:p>
          <a:p>
            <a:pPr indent="0" lvl="0" marL="304792" rtl="0" algn="l">
              <a:lnSpc>
                <a:spcPct val="100000"/>
              </a:lnSpc>
              <a:spcBef>
                <a:spcPts val="0"/>
              </a:spcBef>
              <a:spcAft>
                <a:spcPts val="0"/>
              </a:spcAft>
              <a:buClr>
                <a:schemeClr val="dk1"/>
              </a:buClr>
              <a:buSzPts val="1700"/>
              <a:buNone/>
            </a:pPr>
            <a:r>
              <a:t/>
            </a:r>
            <a:endParaRPr b="1" sz="1600"/>
          </a:p>
          <a:p>
            <a:pPr indent="0" lvl="0" marL="304793" rtl="0" algn="l">
              <a:lnSpc>
                <a:spcPct val="100000"/>
              </a:lnSpc>
              <a:spcBef>
                <a:spcPts val="0"/>
              </a:spcBef>
              <a:spcAft>
                <a:spcPts val="0"/>
              </a:spcAft>
              <a:buClr>
                <a:schemeClr val="dk1"/>
              </a:buClr>
              <a:buSzPts val="1700"/>
              <a:buNone/>
            </a:pPr>
            <a:r>
              <a:rPr b="1" lang="en-GB" sz="1600"/>
              <a:t>Capacity &amp; Best Interests</a:t>
            </a:r>
            <a:endParaRPr sz="1600"/>
          </a:p>
          <a:p>
            <a:pPr indent="-374639" lvl="0" marL="685783" rtl="0" algn="l">
              <a:lnSpc>
                <a:spcPct val="100000"/>
              </a:lnSpc>
              <a:spcBef>
                <a:spcPts val="0"/>
              </a:spcBef>
              <a:spcAft>
                <a:spcPts val="0"/>
              </a:spcAft>
              <a:buClr>
                <a:schemeClr val="dk1"/>
              </a:buClr>
              <a:buSzPts val="1600"/>
              <a:buFont typeface="Arial"/>
              <a:buChar char="•"/>
            </a:pPr>
            <a:r>
              <a:rPr lang="en-GB" sz="1600"/>
              <a:t>What capacity assessment should be recognised by proxy service, legal basis for a clinician granting proxy access on best interests of patients</a:t>
            </a:r>
            <a:endParaRPr sz="1600"/>
          </a:p>
          <a:p>
            <a:pPr indent="0" lvl="0" marL="304792" rtl="0" algn="l">
              <a:lnSpc>
                <a:spcPct val="100000"/>
              </a:lnSpc>
              <a:spcBef>
                <a:spcPts val="0"/>
              </a:spcBef>
              <a:spcAft>
                <a:spcPts val="0"/>
              </a:spcAft>
              <a:buClr>
                <a:schemeClr val="dk1"/>
              </a:buClr>
              <a:buSzPts val="1700"/>
              <a:buNone/>
            </a:pPr>
            <a:r>
              <a:t/>
            </a:r>
            <a:endParaRPr b="1" sz="1600"/>
          </a:p>
          <a:p>
            <a:pPr indent="0" lvl="0" marL="304793" rtl="0" algn="l">
              <a:lnSpc>
                <a:spcPct val="100000"/>
              </a:lnSpc>
              <a:spcBef>
                <a:spcPts val="0"/>
              </a:spcBef>
              <a:spcAft>
                <a:spcPts val="0"/>
              </a:spcAft>
              <a:buClr>
                <a:schemeClr val="dk1"/>
              </a:buClr>
              <a:buSzPts val="1700"/>
              <a:buNone/>
            </a:pPr>
            <a:r>
              <a:rPr b="1" lang="en-GB" sz="1600"/>
              <a:t>Professional Proxies</a:t>
            </a:r>
            <a:endParaRPr sz="1600"/>
          </a:p>
          <a:p>
            <a:pPr indent="-374639" lvl="0" marL="685783" rtl="0" algn="l">
              <a:lnSpc>
                <a:spcPct val="100000"/>
              </a:lnSpc>
              <a:spcBef>
                <a:spcPts val="0"/>
              </a:spcBef>
              <a:spcAft>
                <a:spcPts val="0"/>
              </a:spcAft>
              <a:buClr>
                <a:schemeClr val="dk1"/>
              </a:buClr>
              <a:buSzPts val="1600"/>
              <a:buFont typeface="Arial"/>
              <a:buChar char="•"/>
            </a:pPr>
            <a:r>
              <a:rPr lang="en-GB" sz="1600"/>
              <a:t>When should they be granted, how, to whom and by whom, what should they be able to do as a proxy.</a:t>
            </a:r>
            <a:endParaRPr sz="1600"/>
          </a:p>
          <a:p>
            <a:pPr indent="0" lvl="0" marL="304792" rtl="0" algn="l">
              <a:lnSpc>
                <a:spcPct val="100000"/>
              </a:lnSpc>
              <a:spcBef>
                <a:spcPts val="0"/>
              </a:spcBef>
              <a:spcAft>
                <a:spcPts val="0"/>
              </a:spcAft>
              <a:buClr>
                <a:schemeClr val="dk1"/>
              </a:buClr>
              <a:buSzPts val="1700"/>
              <a:buNone/>
            </a:pPr>
            <a:r>
              <a:t/>
            </a:r>
            <a:endParaRPr b="1" sz="1600"/>
          </a:p>
          <a:p>
            <a:pPr indent="0" lvl="0" marL="304793" rtl="0" algn="l">
              <a:lnSpc>
                <a:spcPct val="100000"/>
              </a:lnSpc>
              <a:spcBef>
                <a:spcPts val="0"/>
              </a:spcBef>
              <a:spcAft>
                <a:spcPts val="0"/>
              </a:spcAft>
              <a:buClr>
                <a:schemeClr val="dk1"/>
              </a:buClr>
              <a:buSzPts val="1700"/>
              <a:buNone/>
            </a:pPr>
            <a:r>
              <a:rPr b="1" lang="en-GB" sz="1600"/>
              <a:t>Death</a:t>
            </a:r>
            <a:endParaRPr sz="1600"/>
          </a:p>
          <a:p>
            <a:pPr indent="-374639" lvl="0" marL="685783" rtl="0" algn="l">
              <a:lnSpc>
                <a:spcPct val="100000"/>
              </a:lnSpc>
              <a:spcBef>
                <a:spcPts val="0"/>
              </a:spcBef>
              <a:spcAft>
                <a:spcPts val="0"/>
              </a:spcAft>
              <a:buClr>
                <a:schemeClr val="dk1"/>
              </a:buClr>
              <a:buSzPts val="1600"/>
              <a:buFont typeface="Arial"/>
              <a:buChar char="•"/>
            </a:pPr>
            <a:r>
              <a:rPr lang="en-GB" sz="1600"/>
              <a:t>What action to take in the event of the subject or proxy dying</a:t>
            </a:r>
            <a:endParaRPr sz="1600"/>
          </a:p>
          <a:p>
            <a:pPr indent="-273039" lvl="0" marL="685783" rtl="0" algn="l">
              <a:lnSpc>
                <a:spcPct val="90000"/>
              </a:lnSpc>
              <a:spcBef>
                <a:spcPts val="0"/>
              </a:spcBef>
              <a:spcAft>
                <a:spcPts val="0"/>
              </a:spcAft>
              <a:buClr>
                <a:schemeClr val="dk1"/>
              </a:buClr>
              <a:buSzPts val="1700"/>
              <a:buFont typeface="Arial"/>
              <a:buNone/>
            </a:pPr>
            <a:r>
              <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2736c12e5f_1_118"/>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None/>
            </a:pPr>
            <a:r>
              <a:rPr lang="en-GB"/>
              <a:t>4</a:t>
            </a:r>
            <a:r>
              <a:rPr lang="en-GB"/>
              <a:t>.  Information Governance Foundations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2736c12e5f_1_122"/>
          <p:cNvSpPr txBox="1"/>
          <p:nvPr>
            <p:ph type="title"/>
          </p:nvPr>
        </p:nvSpPr>
        <p:spPr>
          <a:xfrm>
            <a:off x="432000" y="432000"/>
            <a:ext cx="11404500" cy="8652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2700"/>
              <a:buFont typeface="Arial"/>
              <a:buNone/>
            </a:pPr>
            <a:r>
              <a:rPr lang="en-GB"/>
              <a:t>Information </a:t>
            </a:r>
            <a:r>
              <a:rPr lang="en-GB"/>
              <a:t>Governance</a:t>
            </a:r>
            <a:r>
              <a:rPr lang="en-GB"/>
              <a:t> Foundations</a:t>
            </a:r>
            <a:endParaRPr/>
          </a:p>
        </p:txBody>
      </p:sp>
      <p:sp>
        <p:nvSpPr>
          <p:cNvPr id="304" name="Google Shape;304;g12736c12e5f_1_122"/>
          <p:cNvSpPr/>
          <p:nvPr/>
        </p:nvSpPr>
        <p:spPr>
          <a:xfrm>
            <a:off x="1828800" y="3690066"/>
            <a:ext cx="7487400" cy="59130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Proxy Policy</a:t>
            </a:r>
            <a:endParaRPr b="0" i="0" sz="1400" u="none" cap="none" strike="noStrike">
              <a:solidFill>
                <a:schemeClr val="dk1"/>
              </a:solidFill>
              <a:latin typeface="Arial"/>
              <a:ea typeface="Arial"/>
              <a:cs typeface="Arial"/>
              <a:sym typeface="Arial"/>
            </a:endParaRPr>
          </a:p>
        </p:txBody>
      </p:sp>
      <p:sp>
        <p:nvSpPr>
          <p:cNvPr id="305" name="Google Shape;305;g12736c12e5f_1_122"/>
          <p:cNvSpPr/>
          <p:nvPr/>
        </p:nvSpPr>
        <p:spPr>
          <a:xfrm>
            <a:off x="1828800" y="4393992"/>
            <a:ext cx="7487400" cy="59130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Legislation e.g. Children Act, Mental Health Act, Mental Capacity Act, etc.</a:t>
            </a:r>
            <a:endParaRPr b="0" i="0" sz="1400" u="none" cap="none" strike="noStrike">
              <a:solidFill>
                <a:schemeClr val="dk1"/>
              </a:solidFill>
              <a:latin typeface="Arial"/>
              <a:ea typeface="Arial"/>
              <a:cs typeface="Arial"/>
              <a:sym typeface="Arial"/>
            </a:endParaRPr>
          </a:p>
        </p:txBody>
      </p:sp>
      <p:sp>
        <p:nvSpPr>
          <p:cNvPr id="306" name="Google Shape;306;g12736c12e5f_1_122"/>
          <p:cNvSpPr/>
          <p:nvPr/>
        </p:nvSpPr>
        <p:spPr>
          <a:xfrm>
            <a:off x="7542743" y="2980094"/>
            <a:ext cx="1773300" cy="591300"/>
          </a:xfrm>
          <a:prstGeom prst="rect">
            <a:avLst/>
          </a:prstGeom>
          <a:solidFill>
            <a:srgbClr val="C326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Arial"/>
                <a:ea typeface="Arial"/>
                <a:cs typeface="Arial"/>
                <a:sym typeface="Arial"/>
              </a:rPr>
              <a:t>Liability Framework</a:t>
            </a:r>
            <a:endParaRPr b="0" i="0" sz="1400" u="none" cap="none" strike="noStrike">
              <a:solidFill>
                <a:srgbClr val="000000"/>
              </a:solidFill>
              <a:latin typeface="Arial"/>
              <a:ea typeface="Arial"/>
              <a:cs typeface="Arial"/>
              <a:sym typeface="Arial"/>
            </a:endParaRPr>
          </a:p>
        </p:txBody>
      </p:sp>
      <p:sp>
        <p:nvSpPr>
          <p:cNvPr id="307" name="Google Shape;307;g12736c12e5f_1_122"/>
          <p:cNvSpPr/>
          <p:nvPr/>
        </p:nvSpPr>
        <p:spPr>
          <a:xfrm>
            <a:off x="5635433" y="2980094"/>
            <a:ext cx="1773300" cy="591300"/>
          </a:xfrm>
          <a:prstGeom prst="rect">
            <a:avLst/>
          </a:prstGeom>
          <a:solidFill>
            <a:srgbClr val="C326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Arial"/>
                <a:ea typeface="Arial"/>
                <a:cs typeface="Arial"/>
                <a:sym typeface="Arial"/>
              </a:rPr>
              <a:t>Trust Framework</a:t>
            </a:r>
            <a:endParaRPr b="0" i="0" sz="1400" u="none" cap="none" strike="noStrike">
              <a:solidFill>
                <a:srgbClr val="000000"/>
              </a:solidFill>
              <a:latin typeface="Arial"/>
              <a:ea typeface="Arial"/>
              <a:cs typeface="Arial"/>
              <a:sym typeface="Arial"/>
            </a:endParaRPr>
          </a:p>
        </p:txBody>
      </p:sp>
      <p:sp>
        <p:nvSpPr>
          <p:cNvPr id="308" name="Google Shape;308;g12736c12e5f_1_122"/>
          <p:cNvSpPr/>
          <p:nvPr/>
        </p:nvSpPr>
        <p:spPr>
          <a:xfrm>
            <a:off x="1836784" y="2980094"/>
            <a:ext cx="3672600" cy="591300"/>
          </a:xfrm>
          <a:prstGeom prst="rect">
            <a:avLst/>
          </a:prstGeom>
          <a:solidFill>
            <a:srgbClr val="C326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Arial"/>
                <a:ea typeface="Arial"/>
                <a:cs typeface="Arial"/>
                <a:sym typeface="Arial"/>
              </a:rPr>
              <a:t>IG Framework and Agreements</a:t>
            </a:r>
            <a:endParaRPr b="0" i="0" sz="1400" u="none" cap="none" strike="noStrike">
              <a:solidFill>
                <a:srgbClr val="000000"/>
              </a:solidFill>
              <a:latin typeface="Arial"/>
              <a:ea typeface="Arial"/>
              <a:cs typeface="Arial"/>
              <a:sym typeface="Arial"/>
            </a:endParaRPr>
          </a:p>
        </p:txBody>
      </p:sp>
      <p:sp>
        <p:nvSpPr>
          <p:cNvPr id="309" name="Google Shape;309;g12736c12e5f_1_122"/>
          <p:cNvSpPr/>
          <p:nvPr/>
        </p:nvSpPr>
        <p:spPr>
          <a:xfrm>
            <a:off x="1828800" y="2272427"/>
            <a:ext cx="7487400" cy="59130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Technical Solution</a:t>
            </a:r>
            <a:endParaRPr b="0" i="0" sz="1400" u="none" cap="none" strike="noStrike">
              <a:solidFill>
                <a:schemeClr val="dk1"/>
              </a:solidFill>
              <a:latin typeface="Arial"/>
              <a:ea typeface="Arial"/>
              <a:cs typeface="Arial"/>
              <a:sym typeface="Arial"/>
            </a:endParaRPr>
          </a:p>
        </p:txBody>
      </p:sp>
      <p:sp>
        <p:nvSpPr>
          <p:cNvPr id="310" name="Google Shape;310;g12736c12e5f_1_122"/>
          <p:cNvSpPr/>
          <p:nvPr/>
        </p:nvSpPr>
        <p:spPr>
          <a:xfrm>
            <a:off x="1828801" y="1584250"/>
            <a:ext cx="1773300" cy="59130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GB" sz="1800">
                <a:solidFill>
                  <a:schemeClr val="dk1"/>
                </a:solidFill>
                <a:latin typeface="Calibri"/>
                <a:ea typeface="Calibri"/>
                <a:cs typeface="Calibri"/>
                <a:sym typeface="Calibri"/>
              </a:rPr>
              <a:t>Users</a:t>
            </a:r>
            <a:endParaRPr b="0" i="0" sz="1400" u="none" cap="none" strike="noStrike">
              <a:solidFill>
                <a:schemeClr val="dk1"/>
              </a:solidFill>
              <a:latin typeface="Arial"/>
              <a:ea typeface="Arial"/>
              <a:cs typeface="Arial"/>
              <a:sym typeface="Arial"/>
            </a:endParaRPr>
          </a:p>
        </p:txBody>
      </p:sp>
      <p:sp>
        <p:nvSpPr>
          <p:cNvPr id="311" name="Google Shape;311;g12736c12e5f_1_122"/>
          <p:cNvSpPr/>
          <p:nvPr/>
        </p:nvSpPr>
        <p:spPr>
          <a:xfrm>
            <a:off x="3736110" y="1584250"/>
            <a:ext cx="1773300" cy="59130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Proxies</a:t>
            </a:r>
            <a:endParaRPr b="0" i="0" sz="1800" u="none" cap="none" strike="noStrike">
              <a:solidFill>
                <a:schemeClr val="dk1"/>
              </a:solidFill>
              <a:latin typeface="Calibri"/>
              <a:ea typeface="Calibri"/>
              <a:cs typeface="Calibri"/>
              <a:sym typeface="Calibri"/>
            </a:endParaRPr>
          </a:p>
        </p:txBody>
      </p:sp>
      <p:sp>
        <p:nvSpPr>
          <p:cNvPr id="312" name="Google Shape;312;g12736c12e5f_1_122"/>
          <p:cNvSpPr/>
          <p:nvPr/>
        </p:nvSpPr>
        <p:spPr>
          <a:xfrm>
            <a:off x="7542744" y="1595727"/>
            <a:ext cx="1773300" cy="59130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Data Sources</a:t>
            </a:r>
            <a:endParaRPr b="0" i="0" sz="1800" u="none" cap="none" strike="noStrike">
              <a:solidFill>
                <a:schemeClr val="dk1"/>
              </a:solidFill>
              <a:latin typeface="Arial"/>
              <a:ea typeface="Arial"/>
              <a:cs typeface="Arial"/>
              <a:sym typeface="Arial"/>
            </a:endParaRPr>
          </a:p>
        </p:txBody>
      </p:sp>
      <p:sp>
        <p:nvSpPr>
          <p:cNvPr id="313" name="Google Shape;313;g12736c12e5f_1_122"/>
          <p:cNvSpPr/>
          <p:nvPr/>
        </p:nvSpPr>
        <p:spPr>
          <a:xfrm>
            <a:off x="5643419" y="1595727"/>
            <a:ext cx="1773300" cy="59130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Professional </a:t>
            </a:r>
            <a:r>
              <a:rPr b="0" i="0" lang="en-GB" sz="1600" u="none" cap="none" strike="noStrike">
                <a:solidFill>
                  <a:schemeClr val="dk1"/>
                </a:solidFill>
                <a:latin typeface="Calibri"/>
                <a:ea typeface="Calibri"/>
                <a:cs typeface="Calibri"/>
                <a:sym typeface="Calibri"/>
              </a:rPr>
              <a:t>Users</a:t>
            </a:r>
            <a:endParaRPr b="0" i="0" sz="12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195e971626_1_26"/>
          <p:cNvSpPr txBox="1"/>
          <p:nvPr>
            <p:ph idx="1" type="body"/>
          </p:nvPr>
        </p:nvSpPr>
        <p:spPr>
          <a:xfrm>
            <a:off x="431999" y="1530488"/>
            <a:ext cx="11205819" cy="937409"/>
          </a:xfrm>
          <a:prstGeom prst="rect">
            <a:avLst/>
          </a:prstGeom>
          <a:noFill/>
          <a:ln>
            <a:noFill/>
          </a:ln>
        </p:spPr>
        <p:txBody>
          <a:bodyPr anchorCtr="0" anchor="t" bIns="0" lIns="0" spcFirstLastPara="1" rIns="0" wrap="square" tIns="0">
            <a:normAutofit/>
          </a:bodyPr>
          <a:lstStyle/>
          <a:p>
            <a:pPr indent="0" lvl="0" marL="304793" rtl="0" algn="l">
              <a:lnSpc>
                <a:spcPct val="100000"/>
              </a:lnSpc>
              <a:spcBef>
                <a:spcPts val="0"/>
              </a:spcBef>
              <a:spcAft>
                <a:spcPts val="0"/>
              </a:spcAft>
              <a:buClr>
                <a:schemeClr val="dk1"/>
              </a:buClr>
              <a:buSzPts val="1700"/>
              <a:buNone/>
            </a:pPr>
            <a:r>
              <a:rPr lang="en-GB" sz="1800"/>
              <a:t>What is the purpose of a legal liability framework?</a:t>
            </a:r>
            <a:endParaRPr/>
          </a:p>
          <a:p>
            <a:pPr indent="-380989" lvl="0" marL="685783" rtl="0" algn="l">
              <a:lnSpc>
                <a:spcPct val="100000"/>
              </a:lnSpc>
              <a:spcBef>
                <a:spcPts val="0"/>
              </a:spcBef>
              <a:spcAft>
                <a:spcPts val="0"/>
              </a:spcAft>
              <a:buClr>
                <a:schemeClr val="dk1"/>
              </a:buClr>
              <a:buSzPts val="1700"/>
              <a:buFont typeface="Arial"/>
              <a:buChar char="•"/>
            </a:pPr>
            <a:r>
              <a:rPr lang="en-GB" sz="1800"/>
              <a:t>Defines legal responsibility of participating organisations including which organisation is liable if an issue arises from the wrong person being given access to data</a:t>
            </a:r>
            <a:endParaRPr/>
          </a:p>
        </p:txBody>
      </p:sp>
      <p:sp>
        <p:nvSpPr>
          <p:cNvPr id="319" name="Google Shape;319;g1195e971626_1_26"/>
          <p:cNvSpPr txBox="1"/>
          <p:nvPr>
            <p:ph type="title"/>
          </p:nvPr>
        </p:nvSpPr>
        <p:spPr>
          <a:xfrm>
            <a:off x="432000" y="432000"/>
            <a:ext cx="11404400" cy="8652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2700"/>
              <a:buFont typeface="Arial"/>
              <a:buNone/>
            </a:pPr>
            <a:r>
              <a:rPr lang="en-GB"/>
              <a:t>NHS Proxy Legal Liability framework</a:t>
            </a:r>
            <a:endParaRPr/>
          </a:p>
        </p:txBody>
      </p:sp>
      <p:sp>
        <p:nvSpPr>
          <p:cNvPr id="320" name="Google Shape;320;g1195e971626_1_26"/>
          <p:cNvSpPr txBox="1"/>
          <p:nvPr/>
        </p:nvSpPr>
        <p:spPr>
          <a:xfrm>
            <a:off x="701964" y="2547446"/>
            <a:ext cx="10935900" cy="2862900"/>
          </a:xfrm>
          <a:prstGeom prst="rect">
            <a:avLst/>
          </a:prstGeom>
          <a:solidFill>
            <a:srgbClr val="D9EAD3"/>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alibri"/>
                <a:ea typeface="Calibri"/>
                <a:cs typeface="Calibri"/>
                <a:sym typeface="Calibri"/>
              </a:rPr>
              <a:t>Why is a Legal Liability framework necessary for Proxy?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alibri"/>
                <a:ea typeface="Calibri"/>
                <a:cs typeface="Calibri"/>
                <a:sym typeface="Calibri"/>
              </a:rPr>
              <a:t>Current scenario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Within the existing proxy access to GP records process GPs have accepted the risk associated with providing access and have put legal support in place to manage the risk.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alibri"/>
                <a:ea typeface="Calibri"/>
                <a:cs typeface="Calibri"/>
                <a:sym typeface="Calibri"/>
              </a:rPr>
              <a:t>NHS Proxy service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Centralising the proxy service will alter the risk for GPs and create risk for other participating digital services. Without clear legal definition of liability and the appropriate legal support in place at national level, GP (and other digital) services won’t be able to move from the existing process to using externally defined proxy relationships.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195e971626_1_32"/>
          <p:cNvSpPr txBox="1"/>
          <p:nvPr>
            <p:ph idx="1" type="body"/>
          </p:nvPr>
        </p:nvSpPr>
        <p:spPr>
          <a:xfrm>
            <a:off x="431999" y="1454287"/>
            <a:ext cx="11404500" cy="4152600"/>
          </a:xfrm>
          <a:prstGeom prst="rect">
            <a:avLst/>
          </a:prstGeom>
          <a:noFill/>
          <a:ln>
            <a:noFill/>
          </a:ln>
        </p:spPr>
        <p:txBody>
          <a:bodyPr anchorCtr="0" anchor="t" bIns="0" lIns="0" spcFirstLastPara="1" rIns="0" wrap="square" tIns="0">
            <a:normAutofit/>
          </a:bodyPr>
          <a:lstStyle/>
          <a:p>
            <a:pPr indent="0" lvl="0" marL="304793" rtl="0" algn="l">
              <a:lnSpc>
                <a:spcPct val="100000"/>
              </a:lnSpc>
              <a:spcBef>
                <a:spcPts val="0"/>
              </a:spcBef>
              <a:spcAft>
                <a:spcPts val="0"/>
              </a:spcAft>
              <a:buClr>
                <a:schemeClr val="dk1"/>
              </a:buClr>
              <a:buSzPts val="1700"/>
              <a:buNone/>
            </a:pPr>
            <a:r>
              <a:rPr lang="en-GB"/>
              <a:t>Note these scenarios are hypothetical and somewhat specific to a technical solution but give an idea of legal liability questions that may need resolution.</a:t>
            </a:r>
            <a:endParaRPr/>
          </a:p>
          <a:p>
            <a:pPr indent="0" lvl="0" marL="304793" rtl="0" algn="l">
              <a:lnSpc>
                <a:spcPct val="100000"/>
              </a:lnSpc>
              <a:spcBef>
                <a:spcPts val="0"/>
              </a:spcBef>
              <a:spcAft>
                <a:spcPts val="0"/>
              </a:spcAft>
              <a:buClr>
                <a:schemeClr val="dk1"/>
              </a:buClr>
              <a:buSzPts val="1700"/>
              <a:buNone/>
            </a:pPr>
            <a:r>
              <a:t/>
            </a:r>
            <a:endParaRPr b="1"/>
          </a:p>
          <a:p>
            <a:pPr indent="0" lvl="0" marL="304793" rtl="0" algn="l">
              <a:lnSpc>
                <a:spcPct val="100000"/>
              </a:lnSpc>
              <a:spcBef>
                <a:spcPts val="0"/>
              </a:spcBef>
              <a:spcAft>
                <a:spcPts val="0"/>
              </a:spcAft>
              <a:buClr>
                <a:schemeClr val="dk1"/>
              </a:buClr>
              <a:buSzPts val="1700"/>
              <a:buNone/>
            </a:pPr>
            <a:r>
              <a:rPr b="1" lang="en-GB"/>
              <a:t>Scenario 1: </a:t>
            </a:r>
            <a:endParaRPr/>
          </a:p>
          <a:p>
            <a:pPr indent="0" lvl="0" marL="304793" rtl="0" algn="l">
              <a:lnSpc>
                <a:spcPct val="100000"/>
              </a:lnSpc>
              <a:spcBef>
                <a:spcPts val="0"/>
              </a:spcBef>
              <a:spcAft>
                <a:spcPts val="0"/>
              </a:spcAft>
              <a:buClr>
                <a:schemeClr val="dk1"/>
              </a:buClr>
              <a:buSzPts val="1700"/>
              <a:buNone/>
            </a:pPr>
            <a:r>
              <a:rPr lang="en-GB"/>
              <a:t>Incorrect proxy relationship established by the NHS Proxy Service – is the NHS Proxy service liable for legal costs of a challenge?</a:t>
            </a:r>
            <a:endParaRPr/>
          </a:p>
          <a:p>
            <a:pPr indent="0" lvl="0" marL="304793" rtl="0" algn="l">
              <a:lnSpc>
                <a:spcPct val="100000"/>
              </a:lnSpc>
              <a:spcBef>
                <a:spcPts val="0"/>
              </a:spcBef>
              <a:spcAft>
                <a:spcPts val="0"/>
              </a:spcAft>
              <a:buClr>
                <a:schemeClr val="dk1"/>
              </a:buClr>
              <a:buSzPts val="1700"/>
              <a:buNone/>
            </a:pPr>
            <a:r>
              <a:t/>
            </a:r>
            <a:endParaRPr/>
          </a:p>
          <a:p>
            <a:pPr indent="0" lvl="0" marL="304793" rtl="0" algn="l">
              <a:lnSpc>
                <a:spcPct val="100000"/>
              </a:lnSpc>
              <a:spcBef>
                <a:spcPts val="0"/>
              </a:spcBef>
              <a:spcAft>
                <a:spcPts val="0"/>
              </a:spcAft>
              <a:buClr>
                <a:schemeClr val="dk1"/>
              </a:buClr>
              <a:buSzPts val="1700"/>
              <a:buNone/>
            </a:pPr>
            <a:r>
              <a:rPr b="1" lang="en-GB"/>
              <a:t>Scenario 2: </a:t>
            </a:r>
            <a:endParaRPr/>
          </a:p>
          <a:p>
            <a:pPr indent="0" lvl="0" marL="304793" rtl="0" algn="l">
              <a:lnSpc>
                <a:spcPct val="100000"/>
              </a:lnSpc>
              <a:spcBef>
                <a:spcPts val="0"/>
              </a:spcBef>
              <a:spcAft>
                <a:spcPts val="0"/>
              </a:spcAft>
              <a:buClr>
                <a:schemeClr val="dk1"/>
              </a:buClr>
              <a:buSzPts val="1700"/>
              <a:buNone/>
            </a:pPr>
            <a:r>
              <a:rPr lang="en-GB"/>
              <a:t>Local Authority fails to record change in child’s Looked After Children (LAC) status. Due to court order one parent should no longer have access to a child’s records but still does. They view and use GP data ultimately leading to the injury of the child. This results in a legal challenge.  Who is liable for the costs?</a:t>
            </a:r>
            <a:endParaRPr/>
          </a:p>
        </p:txBody>
      </p:sp>
      <p:sp>
        <p:nvSpPr>
          <p:cNvPr id="326" name="Google Shape;326;g1195e971626_1_32"/>
          <p:cNvSpPr txBox="1"/>
          <p:nvPr>
            <p:ph type="title"/>
          </p:nvPr>
        </p:nvSpPr>
        <p:spPr>
          <a:xfrm>
            <a:off x="432000" y="432000"/>
            <a:ext cx="11404400" cy="8652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2700"/>
              <a:buFont typeface="Arial"/>
              <a:buNone/>
            </a:pPr>
            <a:r>
              <a:rPr lang="en-GB"/>
              <a:t>NHS Proxy Legal Liability Examples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1195e971626_1_37"/>
          <p:cNvSpPr txBox="1"/>
          <p:nvPr>
            <p:ph idx="1" type="body"/>
          </p:nvPr>
        </p:nvSpPr>
        <p:spPr>
          <a:xfrm>
            <a:off x="432000" y="1530487"/>
            <a:ext cx="7679614" cy="407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700"/>
              <a:buNone/>
            </a:pPr>
            <a:r>
              <a:rPr lang="en-GB" sz="1800"/>
              <a:t>The NHS Proxy Trust Framework enables participating digital services to use the NHS Proxy service knowing that they can trust that all other parties within the NHS Proxy ecosystem are operating within an agreed set of policies, technical specifications and interoperability criteria.</a:t>
            </a:r>
            <a:endParaRPr sz="1800"/>
          </a:p>
          <a:p>
            <a:pPr indent="0" lvl="0" marL="0" rtl="0" algn="l">
              <a:lnSpc>
                <a:spcPct val="100000"/>
              </a:lnSpc>
              <a:spcBef>
                <a:spcPts val="0"/>
              </a:spcBef>
              <a:spcAft>
                <a:spcPts val="0"/>
              </a:spcAft>
              <a:buClr>
                <a:schemeClr val="dk1"/>
              </a:buClr>
              <a:buSzPts val="1700"/>
              <a:buNone/>
            </a:pPr>
            <a:r>
              <a:t/>
            </a:r>
            <a:endParaRPr sz="1800"/>
          </a:p>
          <a:p>
            <a:pPr indent="0" lvl="0" marL="0" rtl="0" algn="l">
              <a:lnSpc>
                <a:spcPct val="100000"/>
              </a:lnSpc>
              <a:spcBef>
                <a:spcPts val="0"/>
              </a:spcBef>
              <a:spcAft>
                <a:spcPts val="0"/>
              </a:spcAft>
              <a:buClr>
                <a:schemeClr val="dk1"/>
              </a:buClr>
              <a:buSzPts val="1700"/>
              <a:buNone/>
            </a:pPr>
            <a:r>
              <a:rPr lang="en-GB" sz="1800"/>
              <a:t>For example, these rules would include specifications on how:</a:t>
            </a:r>
            <a:endParaRPr sz="1800"/>
          </a:p>
          <a:p>
            <a:pPr indent="-342900" lvl="0" marL="457200" rtl="0" algn="l">
              <a:lnSpc>
                <a:spcPct val="100000"/>
              </a:lnSpc>
              <a:spcBef>
                <a:spcPts val="0"/>
              </a:spcBef>
              <a:spcAft>
                <a:spcPts val="0"/>
              </a:spcAft>
              <a:buSzPts val="1800"/>
              <a:buChar char="•"/>
            </a:pPr>
            <a:r>
              <a:rPr lang="en-GB" sz="1800"/>
              <a:t>The NHS Proxy Service establishes and maintains proxy access rights</a:t>
            </a:r>
            <a:endParaRPr sz="1800"/>
          </a:p>
          <a:p>
            <a:pPr indent="-342900" lvl="0" marL="457200" rtl="0" algn="l">
              <a:lnSpc>
                <a:spcPct val="100000"/>
              </a:lnSpc>
              <a:spcBef>
                <a:spcPts val="0"/>
              </a:spcBef>
              <a:spcAft>
                <a:spcPts val="0"/>
              </a:spcAft>
              <a:buSzPts val="1800"/>
              <a:buChar char="•"/>
            </a:pPr>
            <a:r>
              <a:rPr lang="en-GB" sz="1800"/>
              <a:t>Digital services contribute data to the NHS Proxy service</a:t>
            </a:r>
            <a:endParaRPr sz="1800"/>
          </a:p>
          <a:p>
            <a:pPr indent="-342900" lvl="0" marL="457200" rtl="0" algn="l">
              <a:lnSpc>
                <a:spcPct val="100000"/>
              </a:lnSpc>
              <a:spcBef>
                <a:spcPts val="0"/>
              </a:spcBef>
              <a:spcAft>
                <a:spcPts val="0"/>
              </a:spcAft>
              <a:buSzPts val="1800"/>
              <a:buChar char="•"/>
            </a:pPr>
            <a:r>
              <a:rPr lang="en-GB" sz="1800"/>
              <a:t>Digital services using the NHS Proxy service could use proxy access data, including storage</a:t>
            </a:r>
            <a:endParaRPr sz="1800"/>
          </a:p>
          <a:p>
            <a:pPr indent="-342900" lvl="0" marL="457200" rtl="0" algn="l">
              <a:lnSpc>
                <a:spcPct val="100000"/>
              </a:lnSpc>
              <a:spcBef>
                <a:spcPts val="0"/>
              </a:spcBef>
              <a:spcAft>
                <a:spcPts val="0"/>
              </a:spcAft>
              <a:buSzPts val="1800"/>
              <a:buChar char="•"/>
            </a:pPr>
            <a:r>
              <a:rPr lang="en-GB" sz="1800"/>
              <a:t>Digital services that are part of the NHS Proxy Service should behave if a proxy’s rights are removed</a:t>
            </a:r>
            <a:endParaRPr sz="1800"/>
          </a:p>
          <a:p>
            <a:pPr indent="-342900" lvl="0" marL="457200" rtl="0" algn="l">
              <a:lnSpc>
                <a:spcPct val="100000"/>
              </a:lnSpc>
              <a:spcBef>
                <a:spcPts val="0"/>
              </a:spcBef>
              <a:spcAft>
                <a:spcPts val="0"/>
              </a:spcAft>
              <a:buSzPts val="1800"/>
              <a:buChar char="•"/>
            </a:pPr>
            <a:r>
              <a:rPr lang="en-GB" sz="1800"/>
              <a:t>Digital services may or may not operate off-line without connection to the proxy service</a:t>
            </a:r>
            <a:endParaRPr sz="1800"/>
          </a:p>
          <a:p>
            <a:pPr indent="0" lvl="1" marL="770448" rtl="0" algn="l">
              <a:lnSpc>
                <a:spcPct val="100000"/>
              </a:lnSpc>
              <a:spcBef>
                <a:spcPts val="667"/>
              </a:spcBef>
              <a:spcAft>
                <a:spcPts val="0"/>
              </a:spcAft>
              <a:buSzPts val="1700"/>
              <a:buNone/>
            </a:pPr>
            <a:r>
              <a:t/>
            </a:r>
            <a:endParaRPr sz="1800"/>
          </a:p>
        </p:txBody>
      </p:sp>
      <p:sp>
        <p:nvSpPr>
          <p:cNvPr id="332" name="Google Shape;332;g1195e971626_1_37"/>
          <p:cNvSpPr txBox="1"/>
          <p:nvPr>
            <p:ph type="title"/>
          </p:nvPr>
        </p:nvSpPr>
        <p:spPr>
          <a:xfrm>
            <a:off x="432000" y="432000"/>
            <a:ext cx="11404400" cy="8652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2700"/>
              <a:buFont typeface="Arial"/>
              <a:buNone/>
            </a:pPr>
            <a:r>
              <a:rPr lang="en-GB"/>
              <a:t>NHS Proxy Trust Framework</a:t>
            </a:r>
            <a:endParaRPr/>
          </a:p>
        </p:txBody>
      </p:sp>
      <p:sp>
        <p:nvSpPr>
          <p:cNvPr id="333" name="Google Shape;333;g1195e971626_1_37"/>
          <p:cNvSpPr txBox="1"/>
          <p:nvPr/>
        </p:nvSpPr>
        <p:spPr>
          <a:xfrm>
            <a:off x="8436076" y="1480509"/>
            <a:ext cx="3324000" cy="3694200"/>
          </a:xfrm>
          <a:prstGeom prst="rect">
            <a:avLst/>
          </a:prstGeom>
          <a:solidFill>
            <a:srgbClr val="D9EAD3"/>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alibri"/>
                <a:ea typeface="Calibri"/>
                <a:cs typeface="Calibri"/>
                <a:sym typeface="Calibri"/>
              </a:rPr>
              <a:t>What is a trust framework?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A Trust framework is a collection of policies, technical specifications and interoperability criteria that are accepted by multi-organisational participants to satisfy a particular need.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For an example of a trust framework see the gov.uk </a:t>
            </a:r>
            <a:r>
              <a:rPr b="0" i="0" lang="en-GB" sz="1800" u="sng" cap="none" strike="noStrike">
                <a:solidFill>
                  <a:srgbClr val="0000FF"/>
                </a:solidFill>
                <a:latin typeface="Calibri"/>
                <a:ea typeface="Calibri"/>
                <a:cs typeface="Calibri"/>
                <a:sym typeface="Calibri"/>
                <a:hlinkClick r:id="rId3">
                  <a:extLst>
                    <a:ext uri="{A12FA001-AC4F-418D-AE19-62706E023703}">
                      <ahyp:hlinkClr val="tx"/>
                    </a:ext>
                  </a:extLst>
                </a:hlinkClick>
              </a:rPr>
              <a:t>UK Digital Identity and Attributes Trust Framework. </a:t>
            </a:r>
            <a:endParaRPr b="0" i="0" sz="1800" u="none" cap="none" strike="noStrike">
              <a:solidFill>
                <a:srgbClr val="0000F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12736c12e5f_1_101"/>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None/>
            </a:pPr>
            <a:r>
              <a:rPr lang="en-GB"/>
              <a:t> 1.Background and Plan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19603da945_1_0"/>
          <p:cNvSpPr txBox="1"/>
          <p:nvPr>
            <p:ph idx="1" type="body"/>
          </p:nvPr>
        </p:nvSpPr>
        <p:spPr>
          <a:xfrm>
            <a:off x="393800" y="2741975"/>
            <a:ext cx="11404500" cy="2725500"/>
          </a:xfrm>
          <a:prstGeom prst="rect">
            <a:avLst/>
          </a:prstGeom>
          <a:noFill/>
          <a:ln>
            <a:noFill/>
          </a:ln>
        </p:spPr>
        <p:txBody>
          <a:bodyPr anchorCtr="0" anchor="t" bIns="0" lIns="0" spcFirstLastPara="1" rIns="0" wrap="square" tIns="0">
            <a:normAutofit/>
          </a:bodyPr>
          <a:lstStyle/>
          <a:p>
            <a:pPr indent="0" lvl="0" marL="304793" rtl="0" algn="l">
              <a:lnSpc>
                <a:spcPct val="100000"/>
              </a:lnSpc>
              <a:spcBef>
                <a:spcPts val="0"/>
              </a:spcBef>
              <a:spcAft>
                <a:spcPts val="0"/>
              </a:spcAft>
              <a:buSzPts val="1700"/>
              <a:buNone/>
            </a:pPr>
            <a:r>
              <a:rPr lang="en-GB" sz="1800"/>
              <a:t>As this data crosses multiple organisational boundaries the IG framework will need to include formal IG agreement between organisations. </a:t>
            </a:r>
            <a:endParaRPr/>
          </a:p>
          <a:p>
            <a:pPr indent="0" lvl="0" marL="304793" rtl="0" algn="l">
              <a:lnSpc>
                <a:spcPct val="100000"/>
              </a:lnSpc>
              <a:spcBef>
                <a:spcPts val="0"/>
              </a:spcBef>
              <a:spcAft>
                <a:spcPts val="0"/>
              </a:spcAft>
              <a:buSzPts val="1700"/>
              <a:buNone/>
            </a:pPr>
            <a:r>
              <a:t/>
            </a:r>
            <a:endParaRPr sz="1800"/>
          </a:p>
          <a:p>
            <a:pPr indent="0" lvl="0" marL="304793" rtl="0" algn="l">
              <a:lnSpc>
                <a:spcPct val="100000"/>
              </a:lnSpc>
              <a:spcBef>
                <a:spcPts val="0"/>
              </a:spcBef>
              <a:spcAft>
                <a:spcPts val="0"/>
              </a:spcAft>
              <a:buSzPts val="1700"/>
              <a:buNone/>
            </a:pPr>
            <a:r>
              <a:rPr lang="en-GB" sz="1800"/>
              <a:t>Key areas of work:</a:t>
            </a:r>
            <a:endParaRPr sz="1800"/>
          </a:p>
          <a:p>
            <a:pPr indent="-387339" lvl="0" marL="685783" rtl="0" algn="l">
              <a:lnSpc>
                <a:spcPct val="100000"/>
              </a:lnSpc>
              <a:spcBef>
                <a:spcPts val="0"/>
              </a:spcBef>
              <a:spcAft>
                <a:spcPts val="0"/>
              </a:spcAft>
              <a:buClr>
                <a:schemeClr val="dk1"/>
              </a:buClr>
              <a:buSzPts val="1800"/>
              <a:buFont typeface="Arial"/>
              <a:buChar char="•"/>
            </a:pPr>
            <a:r>
              <a:rPr lang="en-GB" sz="1800"/>
              <a:t>Establish legal basis for processing for NHS Proxy Service – Depending on final architecture, different components in the NHS Proxy Service may have different legal basis e.g. credential issuing service may be public task while 3</a:t>
            </a:r>
            <a:r>
              <a:rPr baseline="30000" lang="en-GB" sz="1800"/>
              <a:t>rd</a:t>
            </a:r>
            <a:r>
              <a:rPr lang="en-GB" sz="1800"/>
              <a:t> party service use of proxy tokens may be personal consent. </a:t>
            </a:r>
            <a:endParaRPr sz="1800"/>
          </a:p>
          <a:p>
            <a:pPr indent="-387339" lvl="0" marL="685783" rtl="0" algn="l">
              <a:lnSpc>
                <a:spcPct val="100000"/>
              </a:lnSpc>
              <a:spcBef>
                <a:spcPts val="0"/>
              </a:spcBef>
              <a:spcAft>
                <a:spcPts val="0"/>
              </a:spcAft>
              <a:buClr>
                <a:schemeClr val="dk1"/>
              </a:buClr>
              <a:buSzPts val="1800"/>
              <a:buFont typeface="Arial"/>
              <a:buChar char="•"/>
            </a:pPr>
            <a:r>
              <a:rPr lang="en-GB" sz="1800"/>
              <a:t>Work with Credible Data Sources to establish IG agreements</a:t>
            </a:r>
            <a:endParaRPr sz="1800"/>
          </a:p>
          <a:p>
            <a:pPr indent="-387339" lvl="0" marL="685783" rtl="0" algn="l">
              <a:lnSpc>
                <a:spcPct val="100000"/>
              </a:lnSpc>
              <a:spcBef>
                <a:spcPts val="0"/>
              </a:spcBef>
              <a:spcAft>
                <a:spcPts val="0"/>
              </a:spcAft>
              <a:buClr>
                <a:schemeClr val="dk1"/>
              </a:buClr>
              <a:buSzPts val="1800"/>
              <a:buFont typeface="Arial"/>
              <a:buChar char="•"/>
            </a:pPr>
            <a:r>
              <a:rPr lang="en-GB" sz="1800"/>
              <a:t>Work with 3</a:t>
            </a:r>
            <a:r>
              <a:rPr baseline="30000" lang="en-GB" sz="1800"/>
              <a:t>rd</a:t>
            </a:r>
            <a:r>
              <a:rPr lang="en-GB" sz="1800"/>
              <a:t> party suppliers to develop template IG agreements e.g. GP clinical systems</a:t>
            </a:r>
            <a:endParaRPr sz="1800"/>
          </a:p>
        </p:txBody>
      </p:sp>
      <p:sp>
        <p:nvSpPr>
          <p:cNvPr id="339" name="Google Shape;339;g119603da945_1_0"/>
          <p:cNvSpPr txBox="1"/>
          <p:nvPr>
            <p:ph type="title"/>
          </p:nvPr>
        </p:nvSpPr>
        <p:spPr>
          <a:xfrm>
            <a:off x="393800" y="268225"/>
            <a:ext cx="11404500" cy="865200"/>
          </a:xfrm>
          <a:prstGeom prst="rect">
            <a:avLst/>
          </a:prstGeom>
          <a:noFill/>
          <a:ln>
            <a:noFill/>
          </a:ln>
        </p:spPr>
        <p:txBody>
          <a:bodyPr anchorCtr="0" anchor="ctr" bIns="0" lIns="0" spcFirstLastPara="1" rIns="0" wrap="square" tIns="0">
            <a:normAutofit fontScale="90000"/>
          </a:bodyPr>
          <a:lstStyle/>
          <a:p>
            <a:pPr indent="0" lvl="0" marL="0" rtl="0" algn="l">
              <a:lnSpc>
                <a:spcPct val="90000"/>
              </a:lnSpc>
              <a:spcBef>
                <a:spcPts val="0"/>
              </a:spcBef>
              <a:spcAft>
                <a:spcPts val="0"/>
              </a:spcAft>
              <a:buClr>
                <a:schemeClr val="lt1"/>
              </a:buClr>
              <a:buSzPct val="71687"/>
              <a:buFont typeface="Arial"/>
              <a:buNone/>
            </a:pPr>
            <a:r>
              <a:rPr lang="en-GB"/>
              <a:t>Information Governance Framework and </a:t>
            </a:r>
            <a:endParaRPr/>
          </a:p>
          <a:p>
            <a:pPr indent="0" lvl="0" marL="0" rtl="0" algn="l">
              <a:lnSpc>
                <a:spcPct val="90000"/>
              </a:lnSpc>
              <a:spcBef>
                <a:spcPts val="0"/>
              </a:spcBef>
              <a:spcAft>
                <a:spcPts val="0"/>
              </a:spcAft>
              <a:buClr>
                <a:schemeClr val="lt1"/>
              </a:buClr>
              <a:buSzPct val="71687"/>
              <a:buFont typeface="Arial"/>
              <a:buNone/>
            </a:pPr>
            <a:r>
              <a:rPr lang="en-GB"/>
              <a:t>Agreements</a:t>
            </a:r>
            <a:endParaRPr/>
          </a:p>
        </p:txBody>
      </p:sp>
      <p:sp>
        <p:nvSpPr>
          <p:cNvPr id="340" name="Google Shape;340;g119603da945_1_0"/>
          <p:cNvSpPr/>
          <p:nvPr/>
        </p:nvSpPr>
        <p:spPr>
          <a:xfrm>
            <a:off x="393750" y="1406400"/>
            <a:ext cx="11404500" cy="1062600"/>
          </a:xfrm>
          <a:prstGeom prst="rect">
            <a:avLst/>
          </a:prstGeom>
          <a:solidFill>
            <a:srgbClr val="FFF2CC"/>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304792" marR="0" rtl="0" algn="l">
              <a:lnSpc>
                <a:spcPct val="100000"/>
              </a:lnSpc>
              <a:spcBef>
                <a:spcPts val="0"/>
              </a:spcBef>
              <a:spcAft>
                <a:spcPts val="0"/>
              </a:spcAft>
              <a:buClr>
                <a:schemeClr val="dk1"/>
              </a:buClr>
              <a:buSzPts val="1700"/>
              <a:buFont typeface="Arial"/>
              <a:buNone/>
            </a:pPr>
            <a:r>
              <a:rPr b="0" i="0" lang="en-GB" sz="1800" u="none" cap="none" strike="noStrike">
                <a:solidFill>
                  <a:schemeClr val="dk1"/>
                </a:solidFill>
                <a:latin typeface="Arial"/>
                <a:ea typeface="Arial"/>
                <a:cs typeface="Arial"/>
                <a:sym typeface="Arial"/>
              </a:rPr>
              <a:t>From the perspective of the NHS Proxy Service, Information Governance is the legal framework governing the use of the personal confidential information needed to allow a proxy safe, secure and appropriate access to a subject’s records.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2736c12e5f_1_136"/>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None/>
            </a:pPr>
            <a:r>
              <a:rPr lang="en-GB"/>
              <a:t>5</a:t>
            </a:r>
            <a:r>
              <a:rPr lang="en-GB"/>
              <a:t>.  </a:t>
            </a:r>
            <a:r>
              <a:rPr lang="en-GB"/>
              <a:t>Deliverables</a:t>
            </a:r>
            <a:r>
              <a:rPr lang="en-GB"/>
              <a:t> and Challenges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2736c12e5f_1_140"/>
          <p:cNvSpPr txBox="1"/>
          <p:nvPr>
            <p:ph idx="1" type="body"/>
          </p:nvPr>
        </p:nvSpPr>
        <p:spPr>
          <a:xfrm>
            <a:off x="283050" y="1320075"/>
            <a:ext cx="11625900" cy="4186800"/>
          </a:xfrm>
          <a:prstGeom prst="rect">
            <a:avLst/>
          </a:prstGeom>
          <a:noFill/>
          <a:ln>
            <a:noFill/>
          </a:ln>
        </p:spPr>
        <p:txBody>
          <a:bodyPr anchorCtr="0" anchor="t" bIns="0" lIns="0" spcFirstLastPara="1" rIns="0" wrap="square" tIns="0">
            <a:noAutofit/>
          </a:bodyPr>
          <a:lstStyle/>
          <a:p>
            <a:pPr indent="0" lvl="0" marL="0" rtl="0" algn="just">
              <a:lnSpc>
                <a:spcPct val="100000"/>
              </a:lnSpc>
              <a:spcBef>
                <a:spcPts val="0"/>
              </a:spcBef>
              <a:spcAft>
                <a:spcPts val="0"/>
              </a:spcAft>
              <a:buSzPts val="1700"/>
              <a:buNone/>
            </a:pPr>
            <a:r>
              <a:rPr lang="en-GB" sz="2400"/>
              <a:t>This work will be monitored through a number of existing governance </a:t>
            </a:r>
            <a:r>
              <a:rPr lang="en-GB" sz="2400"/>
              <a:t>arrangements</a:t>
            </a:r>
            <a:r>
              <a:rPr lang="en-GB" sz="2400"/>
              <a:t>:</a:t>
            </a:r>
            <a:endParaRPr sz="2400"/>
          </a:p>
          <a:p>
            <a:pPr indent="-381000" lvl="0" marL="457200" rtl="0" algn="just">
              <a:lnSpc>
                <a:spcPct val="100000"/>
              </a:lnSpc>
              <a:spcBef>
                <a:spcPts val="0"/>
              </a:spcBef>
              <a:spcAft>
                <a:spcPts val="0"/>
              </a:spcAft>
              <a:buSzPts val="2400"/>
              <a:buChar char="•"/>
            </a:pPr>
            <a:r>
              <a:rPr lang="en-GB" sz="2400"/>
              <a:t>Fortnightly NHS Account progress </a:t>
            </a:r>
            <a:r>
              <a:rPr lang="en-GB" sz="2400"/>
              <a:t>meetings with the SRO and Product Owner</a:t>
            </a:r>
            <a:endParaRPr sz="2400"/>
          </a:p>
          <a:p>
            <a:pPr indent="-381000" lvl="0" marL="457200" rtl="0" algn="just">
              <a:lnSpc>
                <a:spcPct val="100000"/>
              </a:lnSpc>
              <a:spcBef>
                <a:spcPts val="0"/>
              </a:spcBef>
              <a:spcAft>
                <a:spcPts val="0"/>
              </a:spcAft>
              <a:buSzPts val="2400"/>
              <a:buChar char="•"/>
            </a:pPr>
            <a:r>
              <a:rPr lang="en-GB" sz="2400"/>
              <a:t>Fortnightly Show and Tell (as part of the NHS Account Show and Tell)</a:t>
            </a:r>
            <a:endParaRPr sz="2400"/>
          </a:p>
          <a:p>
            <a:pPr indent="-381000" lvl="0" marL="457200" rtl="0" algn="just">
              <a:lnSpc>
                <a:spcPct val="100000"/>
              </a:lnSpc>
              <a:spcBef>
                <a:spcPts val="0"/>
              </a:spcBef>
              <a:spcAft>
                <a:spcPts val="0"/>
              </a:spcAft>
              <a:buSzPts val="2400"/>
              <a:buChar char="•"/>
            </a:pPr>
            <a:r>
              <a:rPr lang="en-GB" sz="2400"/>
              <a:t>Monthly National Digital Channels Board</a:t>
            </a:r>
            <a:endParaRPr sz="2400"/>
          </a:p>
          <a:p>
            <a:pPr indent="-381000" lvl="0" marL="457200" rtl="0" algn="just">
              <a:lnSpc>
                <a:spcPct val="100000"/>
              </a:lnSpc>
              <a:spcBef>
                <a:spcPts val="0"/>
              </a:spcBef>
              <a:spcAft>
                <a:spcPts val="0"/>
              </a:spcAft>
              <a:buSzPts val="2400"/>
              <a:buChar char="•"/>
            </a:pPr>
            <a:r>
              <a:rPr lang="en-GB" sz="2400"/>
              <a:t>Other </a:t>
            </a:r>
            <a:r>
              <a:rPr lang="en-GB" sz="2400"/>
              <a:t>governance</a:t>
            </a:r>
            <a:r>
              <a:rPr lang="en-GB" sz="2400"/>
              <a:t> groups as established </a:t>
            </a:r>
            <a:endParaRPr sz="2400"/>
          </a:p>
          <a:p>
            <a:pPr indent="0" lvl="0" marL="0" rtl="0" algn="just">
              <a:lnSpc>
                <a:spcPct val="100000"/>
              </a:lnSpc>
              <a:spcBef>
                <a:spcPts val="0"/>
              </a:spcBef>
              <a:spcAft>
                <a:spcPts val="0"/>
              </a:spcAft>
              <a:buNone/>
            </a:pPr>
            <a:r>
              <a:t/>
            </a:r>
            <a:endParaRPr sz="2400"/>
          </a:p>
          <a:p>
            <a:pPr indent="0" lvl="0" marL="0" rtl="0" algn="just">
              <a:lnSpc>
                <a:spcPct val="100000"/>
              </a:lnSpc>
              <a:spcBef>
                <a:spcPts val="0"/>
              </a:spcBef>
              <a:spcAft>
                <a:spcPts val="0"/>
              </a:spcAft>
              <a:buNone/>
            </a:pPr>
            <a:r>
              <a:t/>
            </a:r>
            <a:endParaRPr sz="2400"/>
          </a:p>
          <a:p>
            <a:pPr indent="0" lvl="0" marL="0" rtl="0" algn="just">
              <a:lnSpc>
                <a:spcPct val="100000"/>
              </a:lnSpc>
              <a:spcBef>
                <a:spcPts val="0"/>
              </a:spcBef>
              <a:spcAft>
                <a:spcPts val="0"/>
              </a:spcAft>
              <a:buNone/>
            </a:pPr>
            <a:r>
              <a:rPr lang="en-GB" sz="2400"/>
              <a:t>This work contributes to the SofS </a:t>
            </a:r>
            <a:r>
              <a:rPr lang="en-GB" sz="2400"/>
              <a:t>commitment</a:t>
            </a:r>
            <a:r>
              <a:rPr lang="en-GB" sz="2400"/>
              <a:t> by the Digital Child Health and Maternity (DCHM) Programme, to enable parents to have access to their children’s health records by March 2023.  As such, it will report to the DCHM reporting </a:t>
            </a:r>
            <a:r>
              <a:rPr lang="en-GB" sz="2400"/>
              <a:t>and</a:t>
            </a:r>
            <a:r>
              <a:rPr lang="en-GB" sz="2400"/>
              <a:t> governance groups.</a:t>
            </a:r>
            <a:endParaRPr sz="2400"/>
          </a:p>
          <a:p>
            <a:pPr indent="0" lvl="0" marL="0" rtl="0" algn="just">
              <a:lnSpc>
                <a:spcPct val="100000"/>
              </a:lnSpc>
              <a:spcBef>
                <a:spcPts val="0"/>
              </a:spcBef>
              <a:spcAft>
                <a:spcPts val="0"/>
              </a:spcAft>
              <a:buClr>
                <a:schemeClr val="dk1"/>
              </a:buClr>
              <a:buSzPts val="1700"/>
              <a:buNone/>
            </a:pPr>
            <a:r>
              <a:t/>
            </a:r>
            <a:endParaRPr sz="2400"/>
          </a:p>
          <a:p>
            <a:pPr indent="0" lvl="0" marL="0" rtl="0" algn="l">
              <a:lnSpc>
                <a:spcPct val="100000"/>
              </a:lnSpc>
              <a:spcBef>
                <a:spcPts val="0"/>
              </a:spcBef>
              <a:spcAft>
                <a:spcPts val="0"/>
              </a:spcAft>
              <a:buClr>
                <a:schemeClr val="dk1"/>
              </a:buClr>
              <a:buSzPts val="1700"/>
              <a:buFont typeface="Arial"/>
              <a:buNone/>
            </a:pPr>
            <a:r>
              <a:t/>
            </a:r>
            <a:endParaRPr sz="2400"/>
          </a:p>
        </p:txBody>
      </p:sp>
      <p:sp>
        <p:nvSpPr>
          <p:cNvPr id="351" name="Google Shape;351;g12736c12e5f_1_140"/>
          <p:cNvSpPr txBox="1"/>
          <p:nvPr>
            <p:ph type="title"/>
          </p:nvPr>
        </p:nvSpPr>
        <p:spPr>
          <a:xfrm>
            <a:off x="283050" y="133000"/>
            <a:ext cx="11404500" cy="8652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2700"/>
              <a:buFont typeface="Arial"/>
              <a:buNone/>
            </a:pPr>
            <a:r>
              <a:rPr lang="en-GB" sz="2800"/>
              <a:t>Reporting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11efcbc2b67_0_5"/>
          <p:cNvSpPr/>
          <p:nvPr/>
        </p:nvSpPr>
        <p:spPr>
          <a:xfrm>
            <a:off x="10317700" y="292300"/>
            <a:ext cx="1678800" cy="69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11efcbc2b67_0_5"/>
          <p:cNvSpPr txBox="1"/>
          <p:nvPr>
            <p:ph idx="1" type="body"/>
          </p:nvPr>
        </p:nvSpPr>
        <p:spPr>
          <a:xfrm>
            <a:off x="288700" y="632000"/>
            <a:ext cx="11584800" cy="5489100"/>
          </a:xfrm>
          <a:prstGeom prst="rect">
            <a:avLst/>
          </a:prstGeom>
          <a:solidFill>
            <a:schemeClr val="lt1"/>
          </a:solidFill>
          <a:ln>
            <a:noFill/>
          </a:ln>
        </p:spPr>
        <p:txBody>
          <a:bodyPr anchorCtr="0" anchor="t" bIns="0" lIns="0" spcFirstLastPara="1" rIns="0" wrap="square" tIns="0">
            <a:noAutofit/>
          </a:bodyPr>
          <a:lstStyle/>
          <a:p>
            <a:pPr indent="0" lvl="0" marL="0" rtl="0" algn="just">
              <a:lnSpc>
                <a:spcPct val="100000"/>
              </a:lnSpc>
              <a:spcBef>
                <a:spcPts val="0"/>
              </a:spcBef>
              <a:spcAft>
                <a:spcPts val="0"/>
              </a:spcAft>
              <a:buSzPts val="1700"/>
              <a:buNone/>
            </a:pPr>
            <a:r>
              <a:rPr lang="en-GB" sz="1950"/>
              <a:t>With the current </a:t>
            </a:r>
            <a:r>
              <a:rPr lang="en-GB" sz="1950">
                <a:extLst>
                  <a:ext uri="http://customooxmlschemas.google.com/">
                    <go:slidesCustomData xmlns:go="http://customooxmlschemas.google.com/" textRoundtripDataId="24"/>
                  </a:ext>
                </a:extLst>
              </a:rPr>
              <a:t>resourcing and according to the </a:t>
            </a:r>
            <a:r>
              <a:rPr lang="en-GB" sz="1950">
                <a:extLst>
                  <a:ext uri="http://customooxmlschemas.google.com/">
                    <go:slidesCustomData xmlns:go="http://customooxmlschemas.google.com/" textRoundtripDataId="25"/>
                  </a:ext>
                </a:extLst>
              </a:rPr>
              <a:t>plan</a:t>
            </a:r>
            <a:r>
              <a:rPr lang="en-GB" sz="1950">
                <a:extLst>
                  <a:ext uri="http://customooxmlschemas.google.com/">
                    <go:slidesCustomData xmlns:go="http://customooxmlschemas.google.com/" textRoundtripDataId="26"/>
                  </a:ext>
                </a:extLst>
              </a:rPr>
              <a:t> on slide </a:t>
            </a:r>
            <a:r>
              <a:rPr lang="en-GB" sz="1950">
                <a:extLst>
                  <a:ext uri="http://customooxmlschemas.google.com/">
                    <go:slidesCustomData xmlns:go="http://customooxmlschemas.google.com/" textRoundtripDataId="27"/>
                  </a:ext>
                </a:extLst>
              </a:rPr>
              <a:t>five </a:t>
            </a:r>
            <a:r>
              <a:rPr lang="en-GB" sz="1950">
                <a:extLst>
                  <a:ext uri="http://customooxmlschemas.google.com/">
                    <go:slidesCustomData xmlns:go="http://customooxmlschemas.google.com/" textRoundtripDataId="28"/>
                  </a:ext>
                </a:extLst>
              </a:rPr>
              <a:t>above, </a:t>
            </a:r>
            <a:r>
              <a:rPr lang="en-GB" sz="1950"/>
              <a:t>it is anticipated that the following could be achieved by the end of financial year 22/23 (subject to confirmation by IG, Clinical and Policy executive management):</a:t>
            </a:r>
            <a:endParaRPr sz="1950"/>
          </a:p>
          <a:p>
            <a:pPr indent="0" lvl="0" marL="0" rtl="0" algn="just">
              <a:lnSpc>
                <a:spcPct val="100000"/>
              </a:lnSpc>
              <a:spcBef>
                <a:spcPts val="0"/>
              </a:spcBef>
              <a:spcAft>
                <a:spcPts val="0"/>
              </a:spcAft>
              <a:buSzPts val="1700"/>
              <a:buNone/>
            </a:pPr>
            <a:r>
              <a:t/>
            </a:r>
            <a:endParaRPr sz="1950"/>
          </a:p>
          <a:p>
            <a:pPr indent="0" lvl="0" marL="0" rtl="0" algn="just">
              <a:lnSpc>
                <a:spcPct val="100000"/>
              </a:lnSpc>
              <a:spcBef>
                <a:spcPts val="0"/>
              </a:spcBef>
              <a:spcAft>
                <a:spcPts val="0"/>
              </a:spcAft>
              <a:buNone/>
            </a:pPr>
            <a:r>
              <a:rPr i="1" lang="en-GB" sz="1950">
                <a:solidFill>
                  <a:srgbClr val="3C4043"/>
                </a:solidFill>
                <a:highlight>
                  <a:srgbClr val="FFFFFF"/>
                </a:highlight>
                <a:latin typeface="Roboto"/>
                <a:ea typeface="Roboto"/>
                <a:cs typeface="Roboto"/>
                <a:sym typeface="Roboto"/>
              </a:rPr>
              <a:t>By the end of 22/23 the digital policy and Information Governance frameworks will have been written which will enable a technical solution that might be required to be commissioned for adults and adults with parental </a:t>
            </a:r>
            <a:r>
              <a:rPr i="1" lang="en-GB" sz="1950">
                <a:solidFill>
                  <a:srgbClr val="3C4043"/>
                </a:solidFill>
                <a:highlight>
                  <a:srgbClr val="FFFFFF"/>
                </a:highlight>
                <a:latin typeface="Roboto"/>
                <a:ea typeface="Roboto"/>
                <a:cs typeface="Roboto"/>
                <a:sym typeface="Roboto"/>
              </a:rPr>
              <a:t>responsibility</a:t>
            </a:r>
            <a:r>
              <a:rPr i="1" lang="en-GB" sz="1950">
                <a:solidFill>
                  <a:srgbClr val="3C4043"/>
                </a:solidFill>
                <a:highlight>
                  <a:srgbClr val="FFFFFF"/>
                </a:highlight>
                <a:latin typeface="Roboto"/>
                <a:ea typeface="Roboto"/>
                <a:cs typeface="Roboto"/>
                <a:sym typeface="Roboto"/>
              </a:rPr>
              <a:t>.  However, it will not deliver what's needed to allow these groups to access a national, strategic proxy service.  Further detailed </a:t>
            </a:r>
            <a:r>
              <a:rPr i="1" lang="en-GB" sz="1950">
                <a:solidFill>
                  <a:srgbClr val="3C4043"/>
                </a:solidFill>
                <a:highlight>
                  <a:srgbClr val="FFFFFF"/>
                </a:highlight>
                <a:latin typeface="Roboto"/>
                <a:ea typeface="Roboto"/>
                <a:cs typeface="Roboto"/>
                <a:sym typeface="Roboto"/>
              </a:rPr>
              <a:t>architecture</a:t>
            </a:r>
            <a:r>
              <a:rPr i="1" lang="en-GB" sz="1950">
                <a:solidFill>
                  <a:srgbClr val="3C4043"/>
                </a:solidFill>
                <a:highlight>
                  <a:srgbClr val="FFFFFF"/>
                </a:highlight>
                <a:latin typeface="Roboto"/>
                <a:ea typeface="Roboto"/>
                <a:cs typeface="Roboto"/>
                <a:sym typeface="Roboto"/>
              </a:rPr>
              <a:t> design will be required in 23/24 in order to implement such a proxy service for these groups. However, the policy and IG work will inform the MVP proxy service being </a:t>
            </a:r>
            <a:r>
              <a:rPr i="1" lang="en-GB" sz="1950">
                <a:solidFill>
                  <a:srgbClr val="3C4043"/>
                </a:solidFill>
                <a:highlight>
                  <a:srgbClr val="FFFFFF"/>
                </a:highlight>
                <a:latin typeface="Roboto"/>
                <a:ea typeface="Roboto"/>
                <a:cs typeface="Roboto"/>
                <a:sym typeface="Roboto"/>
              </a:rPr>
              <a:t>developed</a:t>
            </a:r>
            <a:r>
              <a:rPr i="1" lang="en-GB" sz="1950">
                <a:solidFill>
                  <a:srgbClr val="3C4043"/>
                </a:solidFill>
                <a:highlight>
                  <a:srgbClr val="FFFFFF"/>
                </a:highlight>
                <a:latin typeface="Roboto"/>
                <a:ea typeface="Roboto"/>
                <a:cs typeface="Roboto"/>
                <a:sym typeface="Roboto"/>
              </a:rPr>
              <a:t> by the DCHM team through the App for March 2023.</a:t>
            </a:r>
            <a:endParaRPr i="1" sz="1950">
              <a:solidFill>
                <a:srgbClr val="3C4043"/>
              </a:solidFill>
              <a:highlight>
                <a:srgbClr val="FFFFFF"/>
              </a:highlight>
              <a:latin typeface="Roboto"/>
              <a:ea typeface="Roboto"/>
              <a:cs typeface="Roboto"/>
              <a:sym typeface="Roboto"/>
            </a:endParaRPr>
          </a:p>
          <a:p>
            <a:pPr indent="0" lvl="0" marL="0" rtl="0" algn="just">
              <a:lnSpc>
                <a:spcPct val="100000"/>
              </a:lnSpc>
              <a:spcBef>
                <a:spcPts val="0"/>
              </a:spcBef>
              <a:spcAft>
                <a:spcPts val="0"/>
              </a:spcAft>
              <a:buNone/>
            </a:pPr>
            <a:r>
              <a:t/>
            </a:r>
            <a:endParaRPr i="1" sz="1950">
              <a:solidFill>
                <a:srgbClr val="3C4043"/>
              </a:solidFill>
              <a:highlight>
                <a:srgbClr val="FFFFFF"/>
              </a:highlight>
              <a:latin typeface="Roboto"/>
              <a:ea typeface="Roboto"/>
              <a:cs typeface="Roboto"/>
              <a:sym typeface="Roboto"/>
            </a:endParaRPr>
          </a:p>
          <a:p>
            <a:pPr indent="0" lvl="0" marL="0" rtl="0" algn="just">
              <a:lnSpc>
                <a:spcPct val="100000"/>
              </a:lnSpc>
              <a:spcBef>
                <a:spcPts val="0"/>
              </a:spcBef>
              <a:spcAft>
                <a:spcPts val="0"/>
              </a:spcAft>
              <a:buNone/>
            </a:pPr>
            <a:r>
              <a:rPr i="1" lang="en-GB" sz="1950">
                <a:solidFill>
                  <a:srgbClr val="3C4043"/>
                </a:solidFill>
                <a:highlight>
                  <a:srgbClr val="FFFFFF"/>
                </a:highlight>
                <a:latin typeface="Roboto"/>
                <a:ea typeface="Roboto"/>
                <a:cs typeface="Roboto"/>
                <a:sym typeface="Roboto"/>
              </a:rPr>
              <a:t>It is not anticipated that this work can be accelerated due to the time required to determine </a:t>
            </a:r>
            <a:r>
              <a:rPr i="1" lang="en-GB" sz="1950">
                <a:solidFill>
                  <a:srgbClr val="3C4043"/>
                </a:solidFill>
                <a:highlight>
                  <a:srgbClr val="FFFFFF"/>
                </a:highlight>
                <a:latin typeface="Roboto"/>
                <a:ea typeface="Roboto"/>
                <a:cs typeface="Roboto"/>
                <a:sym typeface="Roboto"/>
              </a:rPr>
              <a:t>and</a:t>
            </a:r>
            <a:r>
              <a:rPr i="1" lang="en-GB" sz="1950">
                <a:solidFill>
                  <a:srgbClr val="3C4043"/>
                </a:solidFill>
                <a:highlight>
                  <a:srgbClr val="FFFFFF"/>
                </a:highlight>
                <a:latin typeface="Roboto"/>
                <a:ea typeface="Roboto"/>
                <a:cs typeface="Roboto"/>
                <a:sym typeface="Roboto"/>
              </a:rPr>
              <a:t> </a:t>
            </a:r>
            <a:r>
              <a:rPr i="1" lang="en-GB" sz="1950">
                <a:solidFill>
                  <a:srgbClr val="3C4043"/>
                </a:solidFill>
                <a:highlight>
                  <a:srgbClr val="FFFFFF"/>
                </a:highlight>
                <a:latin typeface="Roboto"/>
                <a:ea typeface="Roboto"/>
                <a:cs typeface="Roboto"/>
                <a:sym typeface="Roboto"/>
              </a:rPr>
              <a:t>implement</a:t>
            </a:r>
            <a:r>
              <a:rPr i="1" lang="en-GB" sz="1950">
                <a:solidFill>
                  <a:srgbClr val="3C4043"/>
                </a:solidFill>
                <a:highlight>
                  <a:srgbClr val="FFFFFF"/>
                </a:highlight>
                <a:latin typeface="Roboto"/>
                <a:ea typeface="Roboto"/>
                <a:cs typeface="Roboto"/>
                <a:sym typeface="Roboto"/>
              </a:rPr>
              <a:t> the </a:t>
            </a:r>
            <a:r>
              <a:rPr i="1" lang="en-GB" sz="1950">
                <a:solidFill>
                  <a:srgbClr val="3C4043"/>
                </a:solidFill>
                <a:highlight>
                  <a:srgbClr val="FFFFFF"/>
                </a:highlight>
                <a:latin typeface="Roboto"/>
                <a:ea typeface="Roboto"/>
                <a:cs typeface="Roboto"/>
                <a:sym typeface="Roboto"/>
              </a:rPr>
              <a:t>organisational</a:t>
            </a:r>
            <a:r>
              <a:rPr i="1" lang="en-GB" sz="1950">
                <a:solidFill>
                  <a:srgbClr val="3C4043"/>
                </a:solidFill>
                <a:highlight>
                  <a:srgbClr val="FFFFFF"/>
                </a:highlight>
                <a:latin typeface="Roboto"/>
                <a:ea typeface="Roboto"/>
                <a:cs typeface="Roboto"/>
                <a:sym typeface="Roboto"/>
              </a:rPr>
              <a:t> </a:t>
            </a:r>
            <a:r>
              <a:rPr i="1" lang="en-GB" sz="1950">
                <a:solidFill>
                  <a:srgbClr val="3C4043"/>
                </a:solidFill>
                <a:highlight>
                  <a:srgbClr val="FFFFFF"/>
                </a:highlight>
                <a:latin typeface="Roboto"/>
                <a:ea typeface="Roboto"/>
                <a:cs typeface="Roboto"/>
                <a:sym typeface="Roboto"/>
              </a:rPr>
              <a:t>arrangements</a:t>
            </a:r>
            <a:r>
              <a:rPr i="1" lang="en-GB" sz="1950">
                <a:solidFill>
                  <a:srgbClr val="3C4043"/>
                </a:solidFill>
                <a:highlight>
                  <a:srgbClr val="FFFFFF"/>
                </a:highlight>
                <a:latin typeface="Roboto"/>
                <a:ea typeface="Roboto"/>
                <a:cs typeface="Roboto"/>
                <a:sym typeface="Roboto"/>
              </a:rPr>
              <a:t> required and to align all clinical professional groups with a proposed solution (see next slide)</a:t>
            </a:r>
            <a:endParaRPr i="1" sz="1950">
              <a:solidFill>
                <a:srgbClr val="3C4043"/>
              </a:solidFill>
              <a:highlight>
                <a:srgbClr val="FFFFFF"/>
              </a:highlight>
              <a:latin typeface="Roboto"/>
              <a:ea typeface="Roboto"/>
              <a:cs typeface="Roboto"/>
              <a:sym typeface="Roboto"/>
            </a:endParaRPr>
          </a:p>
          <a:p>
            <a:pPr indent="0" lvl="0" marL="0" rtl="0" algn="just">
              <a:lnSpc>
                <a:spcPct val="100000"/>
              </a:lnSpc>
              <a:spcBef>
                <a:spcPts val="0"/>
              </a:spcBef>
              <a:spcAft>
                <a:spcPts val="0"/>
              </a:spcAft>
              <a:buNone/>
            </a:pPr>
            <a:r>
              <a:t/>
            </a:r>
            <a:endParaRPr i="1" sz="1950">
              <a:solidFill>
                <a:srgbClr val="3C4043"/>
              </a:solidFill>
              <a:highlight>
                <a:srgbClr val="FFFFFF"/>
              </a:highlight>
              <a:latin typeface="Roboto"/>
              <a:ea typeface="Roboto"/>
              <a:cs typeface="Roboto"/>
              <a:sym typeface="Roboto"/>
            </a:endParaRPr>
          </a:p>
          <a:p>
            <a:pPr indent="0" lvl="0" marL="0" rtl="0" algn="just">
              <a:lnSpc>
                <a:spcPct val="100000"/>
              </a:lnSpc>
              <a:spcBef>
                <a:spcPts val="0"/>
              </a:spcBef>
              <a:spcAft>
                <a:spcPts val="0"/>
              </a:spcAft>
              <a:buSzPts val="1700"/>
              <a:buNone/>
            </a:pPr>
            <a:r>
              <a:rPr b="1" lang="en-GB" sz="1950"/>
              <a:t>Note: </a:t>
            </a:r>
            <a:r>
              <a:rPr b="1" lang="en-GB" sz="1950"/>
              <a:t>This work will not deliver the above for the use cases of ‘adults without capacity’ and ‘professional access’.  However, much of the work will be transferable to these uses cases, the relationships and </a:t>
            </a:r>
            <a:r>
              <a:rPr b="1" lang="en-GB" sz="1950"/>
              <a:t>precedences</a:t>
            </a:r>
            <a:r>
              <a:rPr b="1" lang="en-GB" sz="1950"/>
              <a:t> will have been established such that these use cases can be developed in 23/24, subject to </a:t>
            </a:r>
            <a:r>
              <a:rPr b="1" lang="en-GB" sz="1950"/>
              <a:t>resourcing</a:t>
            </a:r>
            <a:endParaRPr b="1" sz="1950"/>
          </a:p>
          <a:p>
            <a:pPr indent="0" lvl="0" marL="0" rtl="0" algn="just">
              <a:lnSpc>
                <a:spcPct val="100000"/>
              </a:lnSpc>
              <a:spcBef>
                <a:spcPts val="0"/>
              </a:spcBef>
              <a:spcAft>
                <a:spcPts val="0"/>
              </a:spcAft>
              <a:buSzPts val="1700"/>
              <a:buNone/>
            </a:pPr>
            <a:r>
              <a:t/>
            </a:r>
            <a:endParaRPr b="1" sz="2000"/>
          </a:p>
          <a:p>
            <a:pPr indent="0" lvl="0" marL="0" rtl="0" algn="just">
              <a:lnSpc>
                <a:spcPct val="100000"/>
              </a:lnSpc>
              <a:spcBef>
                <a:spcPts val="0"/>
              </a:spcBef>
              <a:spcAft>
                <a:spcPts val="0"/>
              </a:spcAft>
              <a:buClr>
                <a:schemeClr val="dk1"/>
              </a:buClr>
              <a:buSzPts val="1700"/>
              <a:buNone/>
            </a:pPr>
            <a:r>
              <a:t/>
            </a:r>
            <a:endParaRPr sz="2000"/>
          </a:p>
          <a:p>
            <a:pPr indent="0" lvl="0" marL="0" rtl="0" algn="just">
              <a:lnSpc>
                <a:spcPct val="100000"/>
              </a:lnSpc>
              <a:spcBef>
                <a:spcPts val="0"/>
              </a:spcBef>
              <a:spcAft>
                <a:spcPts val="0"/>
              </a:spcAft>
              <a:buClr>
                <a:schemeClr val="dk1"/>
              </a:buClr>
              <a:buSzPts val="1700"/>
              <a:buNone/>
            </a:pPr>
            <a:r>
              <a:t/>
            </a:r>
            <a:endParaRPr sz="2000"/>
          </a:p>
          <a:p>
            <a:pPr indent="0" lvl="0" marL="0" rtl="0" algn="just">
              <a:lnSpc>
                <a:spcPct val="100000"/>
              </a:lnSpc>
              <a:spcBef>
                <a:spcPts val="0"/>
              </a:spcBef>
              <a:spcAft>
                <a:spcPts val="0"/>
              </a:spcAft>
              <a:buClr>
                <a:schemeClr val="dk1"/>
              </a:buClr>
              <a:buSzPts val="1700"/>
              <a:buFont typeface="Arial"/>
              <a:buNone/>
            </a:pPr>
            <a:r>
              <a:t/>
            </a:r>
            <a:endParaRPr sz="2000"/>
          </a:p>
        </p:txBody>
      </p:sp>
      <p:sp>
        <p:nvSpPr>
          <p:cNvPr id="358" name="Google Shape;358;g11efcbc2b67_0_5"/>
          <p:cNvSpPr txBox="1"/>
          <p:nvPr>
            <p:ph type="title"/>
          </p:nvPr>
        </p:nvSpPr>
        <p:spPr>
          <a:xfrm>
            <a:off x="288700" y="-76200"/>
            <a:ext cx="11404500" cy="8652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2700"/>
              <a:buFont typeface="Arial"/>
              <a:buNone/>
            </a:pPr>
            <a:r>
              <a:rPr lang="en-GB" sz="2800">
                <a:extLst>
                  <a:ext uri="http://customooxmlschemas.google.com/">
                    <go:slidesCustomData xmlns:go="http://customooxmlschemas.google.com/" textRoundtripDataId="29"/>
                  </a:ext>
                </a:extLst>
              </a:rPr>
              <a:t>Deliverables by end 22/23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20dba10892_1_5"/>
          <p:cNvSpPr txBox="1"/>
          <p:nvPr>
            <p:ph idx="1" type="body"/>
          </p:nvPr>
        </p:nvSpPr>
        <p:spPr>
          <a:xfrm>
            <a:off x="432000" y="1378074"/>
            <a:ext cx="11404500" cy="4017300"/>
          </a:xfrm>
          <a:prstGeom prst="rect">
            <a:avLst/>
          </a:prstGeom>
          <a:noFill/>
          <a:ln>
            <a:noFill/>
          </a:ln>
        </p:spPr>
        <p:txBody>
          <a:bodyPr anchorCtr="0" anchor="t" bIns="0" lIns="0" spcFirstLastPara="1" rIns="0" wrap="square" tIns="0">
            <a:noAutofit/>
          </a:bodyPr>
          <a:lstStyle/>
          <a:p>
            <a:pPr indent="0" lvl="0" marL="0" rtl="0" algn="just">
              <a:lnSpc>
                <a:spcPct val="100000"/>
              </a:lnSpc>
              <a:spcBef>
                <a:spcPts val="0"/>
              </a:spcBef>
              <a:spcAft>
                <a:spcPts val="0"/>
              </a:spcAft>
              <a:buSzPts val="1700"/>
              <a:buNone/>
            </a:pPr>
            <a:r>
              <a:rPr lang="en-GB" sz="2000"/>
              <a:t>The following significant challenges are acknowledged:</a:t>
            </a:r>
            <a:endParaRPr sz="2000"/>
          </a:p>
          <a:p>
            <a:pPr indent="0" lvl="0" marL="0" rtl="0" algn="just">
              <a:lnSpc>
                <a:spcPct val="100000"/>
              </a:lnSpc>
              <a:spcBef>
                <a:spcPts val="0"/>
              </a:spcBef>
              <a:spcAft>
                <a:spcPts val="0"/>
              </a:spcAft>
              <a:buSzPts val="1700"/>
              <a:buNone/>
            </a:pPr>
            <a:r>
              <a:t/>
            </a:r>
            <a:endParaRPr sz="2000"/>
          </a:p>
          <a:p>
            <a:pPr indent="0" lvl="0" marL="0" rtl="0" algn="just">
              <a:lnSpc>
                <a:spcPct val="100000"/>
              </a:lnSpc>
              <a:spcBef>
                <a:spcPts val="0"/>
              </a:spcBef>
              <a:spcAft>
                <a:spcPts val="0"/>
              </a:spcAft>
              <a:buNone/>
            </a:pPr>
            <a:r>
              <a:rPr b="1" lang="en-GB" sz="2000"/>
              <a:t>1. </a:t>
            </a:r>
            <a:r>
              <a:rPr b="1" lang="en-GB" sz="2000"/>
              <a:t>Gaining working agreements across the organisations </a:t>
            </a:r>
            <a:r>
              <a:rPr lang="en-GB" sz="2000"/>
              <a:t>involved, particularly General Register Office (GRO), Office of the Public Guardian (OPG), Ministry of Justice (MoJ) and Child Protection </a:t>
            </a:r>
            <a:r>
              <a:rPr lang="en-GB" sz="2000"/>
              <a:t>Information</a:t>
            </a:r>
            <a:r>
              <a:rPr lang="en-GB" sz="2000"/>
              <a:t> Sharing (CP-IS)</a:t>
            </a:r>
            <a:endParaRPr sz="2000"/>
          </a:p>
          <a:p>
            <a:pPr indent="-355600" lvl="1" marL="914400" rtl="0" algn="just">
              <a:lnSpc>
                <a:spcPct val="100000"/>
              </a:lnSpc>
              <a:spcBef>
                <a:spcPts val="0"/>
              </a:spcBef>
              <a:spcAft>
                <a:spcPts val="0"/>
              </a:spcAft>
              <a:buClr>
                <a:schemeClr val="dk1"/>
              </a:buClr>
              <a:buSzPts val="2000"/>
              <a:buChar char="○"/>
            </a:pPr>
            <a:r>
              <a:rPr lang="en-GB" sz="2000">
                <a:solidFill>
                  <a:schemeClr val="dk1"/>
                </a:solidFill>
              </a:rPr>
              <a:t>These organisations do not currently provide data/information in a manner which can be readily used and might not be able to adjust as required for a proxy service to operate</a:t>
            </a:r>
            <a:endParaRPr sz="2000">
              <a:solidFill>
                <a:schemeClr val="dk1"/>
              </a:solidFill>
            </a:endParaRPr>
          </a:p>
          <a:p>
            <a:pPr indent="0" lvl="0" marL="457200" rtl="0" algn="just">
              <a:lnSpc>
                <a:spcPct val="100000"/>
              </a:lnSpc>
              <a:spcBef>
                <a:spcPts val="0"/>
              </a:spcBef>
              <a:spcAft>
                <a:spcPts val="0"/>
              </a:spcAft>
              <a:buSzPts val="1700"/>
              <a:buNone/>
            </a:pPr>
            <a:r>
              <a:t/>
            </a:r>
            <a:endParaRPr sz="2000">
              <a:solidFill>
                <a:schemeClr val="dk1"/>
              </a:solidFill>
            </a:endParaRPr>
          </a:p>
          <a:p>
            <a:pPr indent="0" lvl="0" marL="0" rtl="0" algn="just">
              <a:lnSpc>
                <a:spcPct val="100000"/>
              </a:lnSpc>
              <a:spcBef>
                <a:spcPts val="0"/>
              </a:spcBef>
              <a:spcAft>
                <a:spcPts val="0"/>
              </a:spcAft>
              <a:buNone/>
            </a:pPr>
            <a:r>
              <a:rPr lang="en-GB" sz="2000"/>
              <a:t>2. </a:t>
            </a:r>
            <a:r>
              <a:rPr lang="en-GB" sz="2000"/>
              <a:t>Development of the architecture for the </a:t>
            </a:r>
            <a:r>
              <a:rPr b="1" lang="en-GB" sz="2000"/>
              <a:t>operation of the credential tokens </a:t>
            </a:r>
            <a:r>
              <a:rPr lang="en-GB" sz="2000"/>
              <a:t>is complex, depends on item 1 above and requires robust liability and trust relationships to operate effectively</a:t>
            </a:r>
            <a:endParaRPr sz="2000"/>
          </a:p>
          <a:p>
            <a:pPr indent="0" lvl="0" marL="0" rtl="0" algn="just">
              <a:lnSpc>
                <a:spcPct val="100000"/>
              </a:lnSpc>
              <a:spcBef>
                <a:spcPts val="0"/>
              </a:spcBef>
              <a:spcAft>
                <a:spcPts val="0"/>
              </a:spcAft>
              <a:buSzPts val="1700"/>
              <a:buNone/>
            </a:pPr>
            <a:r>
              <a:t/>
            </a:r>
            <a:endParaRPr sz="2000"/>
          </a:p>
          <a:p>
            <a:pPr indent="0" lvl="0" marL="0" rtl="0" algn="just">
              <a:lnSpc>
                <a:spcPct val="100000"/>
              </a:lnSpc>
              <a:spcBef>
                <a:spcPts val="0"/>
              </a:spcBef>
              <a:spcAft>
                <a:spcPts val="0"/>
              </a:spcAft>
              <a:buNone/>
            </a:pPr>
            <a:r>
              <a:rPr lang="en-GB" sz="2000"/>
              <a:t>3. Gaining </a:t>
            </a:r>
            <a:r>
              <a:rPr b="1" lang="en-GB" sz="2000"/>
              <a:t>approval from all clinical professional groups</a:t>
            </a:r>
            <a:r>
              <a:rPr lang="en-GB" sz="2000"/>
              <a:t> for the proposed service</a:t>
            </a:r>
            <a:endParaRPr sz="2000"/>
          </a:p>
          <a:p>
            <a:pPr indent="-355600" lvl="1" marL="914400" rtl="0" algn="just">
              <a:lnSpc>
                <a:spcPct val="100000"/>
              </a:lnSpc>
              <a:spcBef>
                <a:spcPts val="0"/>
              </a:spcBef>
              <a:spcAft>
                <a:spcPts val="0"/>
              </a:spcAft>
              <a:buClr>
                <a:schemeClr val="dk1"/>
              </a:buClr>
              <a:buSzPts val="2000"/>
              <a:buChar char="○"/>
            </a:pPr>
            <a:r>
              <a:rPr lang="en-GB" sz="2000">
                <a:solidFill>
                  <a:schemeClr val="dk1"/>
                </a:solidFill>
              </a:rPr>
              <a:t>There is unease amongst some professionals regarding the current manual proxy service</a:t>
            </a:r>
            <a:endParaRPr sz="2000">
              <a:solidFill>
                <a:schemeClr val="dk1"/>
              </a:solidFill>
            </a:endParaRPr>
          </a:p>
          <a:p>
            <a:pPr indent="-355600" lvl="1" marL="914400" rtl="0" algn="just">
              <a:lnSpc>
                <a:spcPct val="100000"/>
              </a:lnSpc>
              <a:spcBef>
                <a:spcPts val="0"/>
              </a:spcBef>
              <a:spcAft>
                <a:spcPts val="0"/>
              </a:spcAft>
              <a:buClr>
                <a:schemeClr val="dk1"/>
              </a:buClr>
              <a:buSzPts val="2000"/>
              <a:buChar char="○"/>
            </a:pPr>
            <a:r>
              <a:rPr lang="en-GB" sz="2000">
                <a:solidFill>
                  <a:schemeClr val="dk1"/>
                </a:solidFill>
              </a:rPr>
              <a:t>There are a number of professional groups with which we will need to work</a:t>
            </a:r>
            <a:endParaRPr sz="2000">
              <a:solidFill>
                <a:schemeClr val="dk1"/>
              </a:solidFill>
            </a:endParaRPr>
          </a:p>
          <a:p>
            <a:pPr indent="0" lvl="0" marL="0" rtl="0" algn="just">
              <a:lnSpc>
                <a:spcPct val="100000"/>
              </a:lnSpc>
              <a:spcBef>
                <a:spcPts val="0"/>
              </a:spcBef>
              <a:spcAft>
                <a:spcPts val="0"/>
              </a:spcAft>
              <a:buSzPts val="1700"/>
              <a:buNone/>
            </a:pPr>
            <a:r>
              <a:t/>
            </a:r>
            <a:endParaRPr sz="2000"/>
          </a:p>
        </p:txBody>
      </p:sp>
      <p:sp>
        <p:nvSpPr>
          <p:cNvPr id="364" name="Google Shape;364;g120dba10892_1_5"/>
          <p:cNvSpPr txBox="1"/>
          <p:nvPr>
            <p:ph type="title"/>
          </p:nvPr>
        </p:nvSpPr>
        <p:spPr>
          <a:xfrm>
            <a:off x="432000" y="432000"/>
            <a:ext cx="11404500" cy="8652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SzPts val="2700"/>
              <a:buNone/>
            </a:pPr>
            <a:r>
              <a:rPr lang="en-GB"/>
              <a:t>Significant challenges to address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2736c12e5f_1_114"/>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None/>
            </a:pPr>
            <a:r>
              <a:rPr lang="en-GB"/>
              <a:t>Appendices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1ecad4d8b0_1_0"/>
          <p:cNvSpPr txBox="1"/>
          <p:nvPr>
            <p:ph type="title"/>
          </p:nvPr>
        </p:nvSpPr>
        <p:spPr>
          <a:xfrm>
            <a:off x="227275" y="288700"/>
            <a:ext cx="11404500" cy="8652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2700"/>
              <a:buFont typeface="Arial"/>
              <a:buNone/>
            </a:pPr>
            <a:r>
              <a:rPr lang="en-GB" sz="3000"/>
              <a:t>Appendix 1: Key Stakeholders for Policy and IG work</a:t>
            </a:r>
            <a:endParaRPr sz="3000"/>
          </a:p>
        </p:txBody>
      </p:sp>
      <p:sp>
        <p:nvSpPr>
          <p:cNvPr id="375" name="Google Shape;375;g11ecad4d8b0_1_0"/>
          <p:cNvSpPr txBox="1"/>
          <p:nvPr/>
        </p:nvSpPr>
        <p:spPr>
          <a:xfrm>
            <a:off x="9779652" y="2182807"/>
            <a:ext cx="2016300" cy="2124000"/>
          </a:xfrm>
          <a:prstGeom prst="rect">
            <a:avLst/>
          </a:prstGeom>
          <a:solidFill>
            <a:srgbClr val="D9EAD3"/>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These groups need to be consulted during the creation and approval of the policy.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Calibri"/>
                <a:ea typeface="Calibri"/>
                <a:cs typeface="Calibri"/>
                <a:sym typeface="Calibri"/>
              </a:rPr>
              <a:t>Each will have a unique perspective which will inform the development of the policy and make it practicable in a digital scenario.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11ecad4d8b0_1_0"/>
          <p:cNvSpPr/>
          <p:nvPr/>
        </p:nvSpPr>
        <p:spPr>
          <a:xfrm>
            <a:off x="5581649" y="1543044"/>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PDS</a:t>
            </a:r>
            <a:endParaRPr b="0" i="0" sz="1400" u="none" cap="none" strike="noStrike">
              <a:solidFill>
                <a:srgbClr val="000000"/>
              </a:solidFill>
              <a:latin typeface="Arial"/>
              <a:ea typeface="Arial"/>
              <a:cs typeface="Arial"/>
              <a:sym typeface="Arial"/>
            </a:endParaRPr>
          </a:p>
        </p:txBody>
      </p:sp>
      <p:sp>
        <p:nvSpPr>
          <p:cNvPr id="377" name="Google Shape;377;g11ecad4d8b0_1_0"/>
          <p:cNvSpPr txBox="1"/>
          <p:nvPr/>
        </p:nvSpPr>
        <p:spPr>
          <a:xfrm>
            <a:off x="32483" y="1633530"/>
            <a:ext cx="11526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NHSx/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NHSD/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NHSE&amp;I</a:t>
            </a:r>
            <a:endParaRPr b="0" i="0" sz="1400" u="none" cap="none" strike="noStrike">
              <a:solidFill>
                <a:srgbClr val="000000"/>
              </a:solidFill>
              <a:latin typeface="Arial"/>
              <a:ea typeface="Arial"/>
              <a:cs typeface="Arial"/>
              <a:sym typeface="Arial"/>
            </a:endParaRPr>
          </a:p>
        </p:txBody>
      </p:sp>
      <p:sp>
        <p:nvSpPr>
          <p:cNvPr id="378" name="Google Shape;378;g11ecad4d8b0_1_0"/>
          <p:cNvSpPr/>
          <p:nvPr/>
        </p:nvSpPr>
        <p:spPr>
          <a:xfrm>
            <a:off x="1581149" y="1543049"/>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SRO NHS Account</a:t>
            </a:r>
            <a:endParaRPr b="0" i="0" sz="1400" u="none" cap="none" strike="noStrike">
              <a:solidFill>
                <a:srgbClr val="000000"/>
              </a:solidFill>
              <a:latin typeface="Arial"/>
              <a:ea typeface="Arial"/>
              <a:cs typeface="Arial"/>
              <a:sym typeface="Arial"/>
            </a:endParaRPr>
          </a:p>
        </p:txBody>
      </p:sp>
      <p:sp>
        <p:nvSpPr>
          <p:cNvPr id="379" name="Google Shape;379;g11ecad4d8b0_1_0"/>
          <p:cNvSpPr/>
          <p:nvPr/>
        </p:nvSpPr>
        <p:spPr>
          <a:xfrm>
            <a:off x="3581399" y="1543047"/>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NHS E&amp;I Transformation</a:t>
            </a:r>
            <a:endParaRPr b="0" i="0" sz="1400" u="none" cap="none" strike="noStrike">
              <a:solidFill>
                <a:srgbClr val="000000"/>
              </a:solidFill>
              <a:latin typeface="Arial"/>
              <a:ea typeface="Arial"/>
              <a:cs typeface="Arial"/>
              <a:sym typeface="Arial"/>
            </a:endParaRPr>
          </a:p>
        </p:txBody>
      </p:sp>
      <p:sp>
        <p:nvSpPr>
          <p:cNvPr id="380" name="Google Shape;380;g11ecad4d8b0_1_0"/>
          <p:cNvSpPr/>
          <p:nvPr/>
        </p:nvSpPr>
        <p:spPr>
          <a:xfrm>
            <a:off x="2562224" y="1543046"/>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NHS E&amp;I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Policy Unit</a:t>
            </a:r>
            <a:endParaRPr b="0" i="0" sz="1400" u="none" cap="none" strike="noStrike">
              <a:solidFill>
                <a:srgbClr val="000000"/>
              </a:solidFill>
              <a:latin typeface="Arial"/>
              <a:ea typeface="Arial"/>
              <a:cs typeface="Arial"/>
              <a:sym typeface="Arial"/>
            </a:endParaRPr>
          </a:p>
        </p:txBody>
      </p:sp>
      <p:sp>
        <p:nvSpPr>
          <p:cNvPr id="381" name="Google Shape;381;g11ecad4d8b0_1_0"/>
          <p:cNvSpPr/>
          <p:nvPr/>
        </p:nvSpPr>
        <p:spPr>
          <a:xfrm>
            <a:off x="6600824" y="1543043"/>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NHS Login</a:t>
            </a:r>
            <a:endParaRPr b="0" i="0" sz="1400" u="none" cap="none" strike="noStrike">
              <a:solidFill>
                <a:srgbClr val="000000"/>
              </a:solidFill>
              <a:latin typeface="Arial"/>
              <a:ea typeface="Arial"/>
              <a:cs typeface="Arial"/>
              <a:sym typeface="Arial"/>
            </a:endParaRPr>
          </a:p>
        </p:txBody>
      </p:sp>
      <p:sp>
        <p:nvSpPr>
          <p:cNvPr id="382" name="Google Shape;382;g11ecad4d8b0_1_0"/>
          <p:cNvSpPr/>
          <p:nvPr/>
        </p:nvSpPr>
        <p:spPr>
          <a:xfrm>
            <a:off x="4600574" y="1543047"/>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GP IT Futures</a:t>
            </a:r>
            <a:endParaRPr b="0" i="0" sz="1400" u="none" cap="none" strike="noStrike">
              <a:solidFill>
                <a:srgbClr val="000000"/>
              </a:solidFill>
              <a:latin typeface="Arial"/>
              <a:ea typeface="Arial"/>
              <a:cs typeface="Arial"/>
              <a:sym typeface="Arial"/>
            </a:endParaRPr>
          </a:p>
        </p:txBody>
      </p:sp>
      <p:sp>
        <p:nvSpPr>
          <p:cNvPr id="383" name="Google Shape;383;g11ecad4d8b0_1_0"/>
          <p:cNvSpPr txBox="1"/>
          <p:nvPr/>
        </p:nvSpPr>
        <p:spPr>
          <a:xfrm>
            <a:off x="36387" y="3660671"/>
            <a:ext cx="1152525"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Potential Data Sources</a:t>
            </a:r>
            <a:endParaRPr b="0" i="0" sz="1400" u="none" cap="none" strike="noStrike">
              <a:solidFill>
                <a:srgbClr val="000000"/>
              </a:solidFill>
              <a:latin typeface="Arial"/>
              <a:ea typeface="Arial"/>
              <a:cs typeface="Arial"/>
              <a:sym typeface="Arial"/>
            </a:endParaRPr>
          </a:p>
        </p:txBody>
      </p:sp>
      <p:sp>
        <p:nvSpPr>
          <p:cNvPr id="384" name="Google Shape;384;g11ecad4d8b0_1_0"/>
          <p:cNvSpPr/>
          <p:nvPr/>
        </p:nvSpPr>
        <p:spPr>
          <a:xfrm>
            <a:off x="1578942" y="3538985"/>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Personal Demographic Service (PDS)</a:t>
            </a:r>
            <a:endParaRPr b="0" i="0" sz="1400" u="none" cap="none" strike="noStrike">
              <a:solidFill>
                <a:srgbClr val="000000"/>
              </a:solidFill>
              <a:latin typeface="Arial"/>
              <a:ea typeface="Arial"/>
              <a:cs typeface="Arial"/>
              <a:sym typeface="Arial"/>
            </a:endParaRPr>
          </a:p>
        </p:txBody>
      </p:sp>
      <p:sp>
        <p:nvSpPr>
          <p:cNvPr id="385" name="Google Shape;385;g11ecad4d8b0_1_0"/>
          <p:cNvSpPr/>
          <p:nvPr/>
        </p:nvSpPr>
        <p:spPr>
          <a:xfrm>
            <a:off x="2556962" y="3538985"/>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Child Protection Information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(CP-IS)</a:t>
            </a:r>
            <a:endParaRPr b="0" i="0" sz="1400" u="none" cap="none" strike="noStrike">
              <a:solidFill>
                <a:srgbClr val="000000"/>
              </a:solidFill>
              <a:latin typeface="Arial"/>
              <a:ea typeface="Arial"/>
              <a:cs typeface="Arial"/>
              <a:sym typeface="Arial"/>
            </a:endParaRPr>
          </a:p>
        </p:txBody>
      </p:sp>
      <p:sp>
        <p:nvSpPr>
          <p:cNvPr id="386" name="Google Shape;386;g11ecad4d8b0_1_0"/>
          <p:cNvSpPr/>
          <p:nvPr/>
        </p:nvSpPr>
        <p:spPr>
          <a:xfrm>
            <a:off x="3579193" y="3538984"/>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General Register Office (GRO)</a:t>
            </a:r>
            <a:endParaRPr b="0" i="0" sz="1400" u="none" cap="none" strike="noStrike">
              <a:solidFill>
                <a:srgbClr val="000000"/>
              </a:solidFill>
              <a:latin typeface="Arial"/>
              <a:ea typeface="Arial"/>
              <a:cs typeface="Arial"/>
              <a:sym typeface="Arial"/>
            </a:endParaRPr>
          </a:p>
        </p:txBody>
      </p:sp>
      <p:sp>
        <p:nvSpPr>
          <p:cNvPr id="387" name="Google Shape;387;g11ecad4d8b0_1_0"/>
          <p:cNvSpPr/>
          <p:nvPr/>
        </p:nvSpPr>
        <p:spPr>
          <a:xfrm>
            <a:off x="4620829" y="3538984"/>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Office of the Public Guardian (OPG)</a:t>
            </a:r>
            <a:endParaRPr b="0" i="0" sz="1400" u="none" cap="none" strike="noStrike">
              <a:solidFill>
                <a:srgbClr val="000000"/>
              </a:solidFill>
              <a:latin typeface="Arial"/>
              <a:ea typeface="Arial"/>
              <a:cs typeface="Arial"/>
              <a:sym typeface="Arial"/>
            </a:endParaRPr>
          </a:p>
        </p:txBody>
      </p:sp>
      <p:sp>
        <p:nvSpPr>
          <p:cNvPr id="388" name="Google Shape;388;g11ecad4d8b0_1_0"/>
          <p:cNvSpPr txBox="1"/>
          <p:nvPr/>
        </p:nvSpPr>
        <p:spPr>
          <a:xfrm>
            <a:off x="32482" y="4712975"/>
            <a:ext cx="149151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Potential Proxy Service Users</a:t>
            </a:r>
            <a:endParaRPr b="0" i="0" sz="1400" u="none" cap="none" strike="noStrike">
              <a:solidFill>
                <a:srgbClr val="000000"/>
              </a:solidFill>
              <a:latin typeface="Arial"/>
              <a:ea typeface="Arial"/>
              <a:cs typeface="Arial"/>
              <a:sym typeface="Arial"/>
            </a:endParaRPr>
          </a:p>
        </p:txBody>
      </p:sp>
      <p:sp>
        <p:nvSpPr>
          <p:cNvPr id="389" name="Google Shape;389;g11ecad4d8b0_1_0"/>
          <p:cNvSpPr/>
          <p:nvPr/>
        </p:nvSpPr>
        <p:spPr>
          <a:xfrm>
            <a:off x="1578942" y="4532386"/>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3</a:t>
            </a:r>
            <a:r>
              <a:rPr b="0" baseline="30000" i="0" lang="en-GB" sz="900" u="none" cap="none" strike="noStrike">
                <a:solidFill>
                  <a:schemeClr val="lt1"/>
                </a:solidFill>
                <a:latin typeface="Calibri"/>
                <a:ea typeface="Calibri"/>
                <a:cs typeface="Calibri"/>
                <a:sym typeface="Calibri"/>
              </a:rPr>
              <a:t>rd</a:t>
            </a:r>
            <a:r>
              <a:rPr b="0" i="0" lang="en-GB" sz="900" u="none" cap="none" strike="noStrike">
                <a:solidFill>
                  <a:schemeClr val="lt1"/>
                </a:solidFill>
                <a:latin typeface="Calibri"/>
                <a:ea typeface="Calibri"/>
                <a:cs typeface="Calibri"/>
                <a:sym typeface="Calibri"/>
              </a:rPr>
              <a:t> Party Digital Service Suppliers</a:t>
            </a:r>
            <a:endParaRPr b="0" i="0" sz="1400" u="none" cap="none" strike="noStrike">
              <a:solidFill>
                <a:srgbClr val="000000"/>
              </a:solidFill>
              <a:latin typeface="Arial"/>
              <a:ea typeface="Arial"/>
              <a:cs typeface="Arial"/>
              <a:sym typeface="Arial"/>
            </a:endParaRPr>
          </a:p>
        </p:txBody>
      </p:sp>
      <p:sp>
        <p:nvSpPr>
          <p:cNvPr id="390" name="Google Shape;390;g11ecad4d8b0_1_0"/>
          <p:cNvSpPr/>
          <p:nvPr/>
        </p:nvSpPr>
        <p:spPr>
          <a:xfrm>
            <a:off x="2556962" y="4532386"/>
            <a:ext cx="2930642"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End Users and their Potential Proxies</a:t>
            </a:r>
            <a:endParaRPr b="0" i="0" sz="1400" u="none" cap="none" strike="noStrike">
              <a:solidFill>
                <a:srgbClr val="000000"/>
              </a:solidFill>
              <a:latin typeface="Arial"/>
              <a:ea typeface="Arial"/>
              <a:cs typeface="Arial"/>
              <a:sym typeface="Arial"/>
            </a:endParaRPr>
          </a:p>
        </p:txBody>
      </p:sp>
      <p:sp>
        <p:nvSpPr>
          <p:cNvPr id="391" name="Google Shape;391;g11ecad4d8b0_1_0"/>
          <p:cNvSpPr/>
          <p:nvPr/>
        </p:nvSpPr>
        <p:spPr>
          <a:xfrm>
            <a:off x="5581648" y="2541013"/>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2⁰ Care Providers Mgmt &amp; IT</a:t>
            </a:r>
            <a:endParaRPr b="0" i="0" sz="1400" u="none" cap="none" strike="noStrike">
              <a:solidFill>
                <a:srgbClr val="000000"/>
              </a:solidFill>
              <a:latin typeface="Arial"/>
              <a:ea typeface="Arial"/>
              <a:cs typeface="Arial"/>
              <a:sym typeface="Arial"/>
            </a:endParaRPr>
          </a:p>
        </p:txBody>
      </p:sp>
      <p:sp>
        <p:nvSpPr>
          <p:cNvPr id="392" name="Google Shape;392;g11ecad4d8b0_1_0"/>
          <p:cNvSpPr txBox="1"/>
          <p:nvPr/>
        </p:nvSpPr>
        <p:spPr>
          <a:xfrm>
            <a:off x="32482" y="2631499"/>
            <a:ext cx="1758218"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Health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alibri"/>
                <a:ea typeface="Calibri"/>
                <a:cs typeface="Calibri"/>
                <a:sym typeface="Calibri"/>
              </a:rPr>
              <a:t>Social Care Professionals</a:t>
            </a:r>
            <a:endParaRPr b="0" i="0" sz="1400" u="none" cap="none" strike="noStrike">
              <a:solidFill>
                <a:srgbClr val="000000"/>
              </a:solidFill>
              <a:latin typeface="Arial"/>
              <a:ea typeface="Arial"/>
              <a:cs typeface="Arial"/>
              <a:sym typeface="Arial"/>
            </a:endParaRPr>
          </a:p>
        </p:txBody>
      </p:sp>
      <p:sp>
        <p:nvSpPr>
          <p:cNvPr id="393" name="Google Shape;393;g11ecad4d8b0_1_0"/>
          <p:cNvSpPr/>
          <p:nvPr/>
        </p:nvSpPr>
        <p:spPr>
          <a:xfrm>
            <a:off x="1581148" y="2541018"/>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GPs</a:t>
            </a:r>
            <a:endParaRPr b="0" i="0" sz="1400" u="none" cap="none" strike="noStrike">
              <a:solidFill>
                <a:srgbClr val="000000"/>
              </a:solidFill>
              <a:latin typeface="Arial"/>
              <a:ea typeface="Arial"/>
              <a:cs typeface="Arial"/>
              <a:sym typeface="Arial"/>
            </a:endParaRPr>
          </a:p>
        </p:txBody>
      </p:sp>
      <p:sp>
        <p:nvSpPr>
          <p:cNvPr id="394" name="Google Shape;394;g11ecad4d8b0_1_0"/>
          <p:cNvSpPr/>
          <p:nvPr/>
        </p:nvSpPr>
        <p:spPr>
          <a:xfrm>
            <a:off x="3581398" y="2541016"/>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LA Children’s Social Care &amp; Social Workers</a:t>
            </a:r>
            <a:endParaRPr b="0" i="0" sz="1400" u="none" cap="none" strike="noStrike">
              <a:solidFill>
                <a:srgbClr val="000000"/>
              </a:solidFill>
              <a:latin typeface="Arial"/>
              <a:ea typeface="Arial"/>
              <a:cs typeface="Arial"/>
              <a:sym typeface="Arial"/>
            </a:endParaRPr>
          </a:p>
        </p:txBody>
      </p:sp>
      <p:sp>
        <p:nvSpPr>
          <p:cNvPr id="395" name="Google Shape;395;g11ecad4d8b0_1_0"/>
          <p:cNvSpPr/>
          <p:nvPr/>
        </p:nvSpPr>
        <p:spPr>
          <a:xfrm>
            <a:off x="2562223" y="2541015"/>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LA Adult Social Care &amp; Social Workers</a:t>
            </a:r>
            <a:endParaRPr b="0" i="0" sz="1400" u="none" cap="none" strike="noStrike">
              <a:solidFill>
                <a:srgbClr val="000000"/>
              </a:solidFill>
              <a:latin typeface="Arial"/>
              <a:ea typeface="Arial"/>
              <a:cs typeface="Arial"/>
              <a:sym typeface="Arial"/>
            </a:endParaRPr>
          </a:p>
        </p:txBody>
      </p:sp>
      <p:sp>
        <p:nvSpPr>
          <p:cNvPr id="396" name="Google Shape;396;g11ecad4d8b0_1_0"/>
          <p:cNvSpPr/>
          <p:nvPr/>
        </p:nvSpPr>
        <p:spPr>
          <a:xfrm>
            <a:off x="6600823" y="2541012"/>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Mental Health Care Providers</a:t>
            </a:r>
            <a:endParaRPr b="0" i="0" sz="1400" u="none" cap="none" strike="noStrike">
              <a:solidFill>
                <a:srgbClr val="000000"/>
              </a:solidFill>
              <a:latin typeface="Arial"/>
              <a:ea typeface="Arial"/>
              <a:cs typeface="Arial"/>
              <a:sym typeface="Arial"/>
            </a:endParaRPr>
          </a:p>
        </p:txBody>
      </p:sp>
      <p:sp>
        <p:nvSpPr>
          <p:cNvPr id="397" name="Google Shape;397;g11ecad4d8b0_1_0"/>
          <p:cNvSpPr/>
          <p:nvPr/>
        </p:nvSpPr>
        <p:spPr>
          <a:xfrm>
            <a:off x="4600573" y="2541016"/>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Acute Care Providers</a:t>
            </a:r>
            <a:endParaRPr b="0" i="0" sz="1400" u="none" cap="none" strike="noStrike">
              <a:solidFill>
                <a:srgbClr val="000000"/>
              </a:solidFill>
              <a:latin typeface="Arial"/>
              <a:ea typeface="Arial"/>
              <a:cs typeface="Arial"/>
              <a:sym typeface="Arial"/>
            </a:endParaRPr>
          </a:p>
        </p:txBody>
      </p:sp>
      <p:sp>
        <p:nvSpPr>
          <p:cNvPr id="398" name="Google Shape;398;g11ecad4d8b0_1_0"/>
          <p:cNvSpPr/>
          <p:nvPr/>
        </p:nvSpPr>
        <p:spPr>
          <a:xfrm>
            <a:off x="7619998" y="2541012"/>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Community Health Care Providers</a:t>
            </a:r>
            <a:endParaRPr b="0" i="0" sz="1400" u="none" cap="none" strike="noStrike">
              <a:solidFill>
                <a:srgbClr val="000000"/>
              </a:solidFill>
              <a:latin typeface="Arial"/>
              <a:ea typeface="Arial"/>
              <a:cs typeface="Arial"/>
              <a:sym typeface="Arial"/>
            </a:endParaRPr>
          </a:p>
        </p:txBody>
      </p:sp>
      <p:sp>
        <p:nvSpPr>
          <p:cNvPr id="399" name="Google Shape;399;g11ecad4d8b0_1_0"/>
          <p:cNvSpPr/>
          <p:nvPr/>
        </p:nvSpPr>
        <p:spPr>
          <a:xfrm>
            <a:off x="8601073" y="2541012"/>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Private Care Providers</a:t>
            </a:r>
            <a:endParaRPr b="0" i="0" sz="1400" u="none" cap="none" strike="noStrike">
              <a:solidFill>
                <a:srgbClr val="000000"/>
              </a:solidFill>
              <a:latin typeface="Arial"/>
              <a:ea typeface="Arial"/>
              <a:cs typeface="Arial"/>
              <a:sym typeface="Arial"/>
            </a:endParaRPr>
          </a:p>
        </p:txBody>
      </p:sp>
      <p:sp>
        <p:nvSpPr>
          <p:cNvPr id="400" name="Google Shape;400;g11ecad4d8b0_1_0"/>
          <p:cNvSpPr/>
          <p:nvPr/>
        </p:nvSpPr>
        <p:spPr>
          <a:xfrm>
            <a:off x="7579375" y="1537922"/>
            <a:ext cx="866775" cy="830997"/>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Safe-</a:t>
            </a:r>
            <a:endParaRPr b="0" i="0" sz="9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lt1"/>
                </a:solidFill>
                <a:latin typeface="Calibri"/>
                <a:ea typeface="Calibri"/>
                <a:cs typeface="Calibri"/>
                <a:sym typeface="Calibri"/>
              </a:rPr>
              <a:t>guarding SMEs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11993e0aedb_0_0"/>
          <p:cNvSpPr txBox="1"/>
          <p:nvPr>
            <p:ph type="title"/>
          </p:nvPr>
        </p:nvSpPr>
        <p:spPr>
          <a:xfrm>
            <a:off x="513900" y="186325"/>
            <a:ext cx="11404500" cy="8652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2700"/>
              <a:buFont typeface="Arial"/>
              <a:buNone/>
            </a:pPr>
            <a:r>
              <a:rPr lang="en-GB" sz="3000"/>
              <a:t>Appendix 2: Which Use Case First?</a:t>
            </a:r>
            <a:endParaRPr sz="3000"/>
          </a:p>
        </p:txBody>
      </p:sp>
      <p:pic>
        <p:nvPicPr>
          <p:cNvPr id="406" name="Google Shape;406;g11993e0aedb_0_0"/>
          <p:cNvPicPr preferRelativeResize="0"/>
          <p:nvPr/>
        </p:nvPicPr>
        <p:blipFill rotWithShape="1">
          <a:blip r:embed="rId3">
            <a:alphaModFix/>
          </a:blip>
          <a:srcRect b="0" l="0" r="0" t="0"/>
          <a:stretch/>
        </p:blipFill>
        <p:spPr>
          <a:xfrm>
            <a:off x="134550" y="1220994"/>
            <a:ext cx="11620500" cy="4533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12736c12e5f_1_77"/>
          <p:cNvSpPr txBox="1"/>
          <p:nvPr>
            <p:ph type="ctrTitle"/>
          </p:nvPr>
        </p:nvSpPr>
        <p:spPr>
          <a:xfrm>
            <a:off x="279600" y="-8"/>
            <a:ext cx="9144000" cy="720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400"/>
              <a:t>Background</a:t>
            </a:r>
            <a:endParaRPr b="1" sz="2400"/>
          </a:p>
        </p:txBody>
      </p:sp>
      <p:sp>
        <p:nvSpPr>
          <p:cNvPr id="70" name="Google Shape;70;g12736c12e5f_1_77"/>
          <p:cNvSpPr/>
          <p:nvPr/>
        </p:nvSpPr>
        <p:spPr>
          <a:xfrm>
            <a:off x="279600" y="4640045"/>
            <a:ext cx="11327700" cy="1422300"/>
          </a:xfrm>
          <a:prstGeom prst="rect">
            <a:avLst/>
          </a:prstGeom>
          <a:solidFill>
            <a:srgbClr val="F3F3F3"/>
          </a:solidFill>
          <a:ln cap="flat" cmpd="sng" w="25400">
            <a:solidFill>
              <a:srgbClr val="D8D8D8"/>
            </a:solidFill>
            <a:prstDash val="solid"/>
            <a:round/>
            <a:headEnd len="sm" w="sm" type="none"/>
            <a:tailEnd len="sm" w="sm" type="none"/>
          </a:ln>
        </p:spPr>
        <p:txBody>
          <a:bodyPr anchorCtr="0" anchor="t" bIns="92800" lIns="139200" spcFirstLastPara="1" rIns="139200" wrap="square" tIns="92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71" name="Google Shape;71;g12736c12e5f_1_77"/>
          <p:cNvCxnSpPr/>
          <p:nvPr/>
        </p:nvCxnSpPr>
        <p:spPr>
          <a:xfrm>
            <a:off x="284330" y="5351206"/>
            <a:ext cx="11152800" cy="6900"/>
          </a:xfrm>
          <a:prstGeom prst="straightConnector1">
            <a:avLst/>
          </a:prstGeom>
          <a:noFill/>
          <a:ln cap="flat" cmpd="sng" w="38100">
            <a:solidFill>
              <a:srgbClr val="425563"/>
            </a:solidFill>
            <a:prstDash val="solid"/>
            <a:round/>
            <a:headEnd len="sm" w="sm" type="none"/>
            <a:tailEnd len="med" w="med" type="triangle"/>
          </a:ln>
        </p:spPr>
      </p:cxnSp>
      <p:sp>
        <p:nvSpPr>
          <p:cNvPr id="72" name="Google Shape;72;g12736c12e5f_1_77"/>
          <p:cNvSpPr/>
          <p:nvPr/>
        </p:nvSpPr>
        <p:spPr>
          <a:xfrm>
            <a:off x="1014814" y="5239311"/>
            <a:ext cx="218400" cy="209100"/>
          </a:xfrm>
          <a:prstGeom prst="ellipse">
            <a:avLst/>
          </a:prstGeom>
          <a:solidFill>
            <a:srgbClr val="425563"/>
          </a:solidFill>
          <a:ln>
            <a:noFill/>
          </a:ln>
        </p:spPr>
        <p:txBody>
          <a:bodyPr anchorCtr="0" anchor="ctr" bIns="58900" lIns="117825" spcFirstLastPara="1" rIns="117825" wrap="square" tIns="589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3" name="Google Shape;73;g12736c12e5f_1_77"/>
          <p:cNvSpPr txBox="1"/>
          <p:nvPr/>
        </p:nvSpPr>
        <p:spPr>
          <a:xfrm>
            <a:off x="619575" y="4741820"/>
            <a:ext cx="1125000" cy="443100"/>
          </a:xfrm>
          <a:prstGeom prst="rect">
            <a:avLst/>
          </a:prstGeom>
          <a:noFill/>
          <a:ln>
            <a:noFill/>
          </a:ln>
        </p:spPr>
        <p:txBody>
          <a:bodyPr anchorCtr="0" anchor="t" bIns="58900" lIns="117825" spcFirstLastPara="1" rIns="117825" wrap="square" tIns="58900">
            <a:noAutofit/>
          </a:bodyPr>
          <a:lstStyle/>
          <a:p>
            <a:pPr indent="0" lvl="0" marL="0" marR="0" rtl="0" algn="ctr">
              <a:lnSpc>
                <a:spcPct val="100000"/>
              </a:lnSpc>
              <a:spcBef>
                <a:spcPts val="0"/>
              </a:spcBef>
              <a:spcAft>
                <a:spcPts val="0"/>
              </a:spcAft>
              <a:buClr>
                <a:srgbClr val="000000"/>
              </a:buClr>
              <a:buSzPts val="1200"/>
              <a:buFont typeface="Arial"/>
              <a:buNone/>
            </a:pPr>
            <a:r>
              <a:rPr lang="en-GB" sz="1200"/>
              <a:t>January</a:t>
            </a:r>
            <a:r>
              <a:rPr b="0" i="0" lang="en-GB" sz="1200" u="none" cap="none" strike="noStrike">
                <a:solidFill>
                  <a:srgbClr val="000000"/>
                </a:solidFill>
                <a:latin typeface="Arial"/>
                <a:ea typeface="Arial"/>
                <a:cs typeface="Arial"/>
                <a:sym typeface="Arial"/>
              </a:rPr>
              <a:t> 2022</a:t>
            </a:r>
            <a:endParaRPr b="0" i="0" sz="1200" u="none" cap="none" strike="noStrike">
              <a:solidFill>
                <a:srgbClr val="000000"/>
              </a:solidFill>
              <a:latin typeface="Arial"/>
              <a:ea typeface="Arial"/>
              <a:cs typeface="Arial"/>
              <a:sym typeface="Arial"/>
            </a:endParaRPr>
          </a:p>
        </p:txBody>
      </p:sp>
      <p:sp>
        <p:nvSpPr>
          <p:cNvPr id="74" name="Google Shape;74;g12736c12e5f_1_77"/>
          <p:cNvSpPr txBox="1"/>
          <p:nvPr/>
        </p:nvSpPr>
        <p:spPr>
          <a:xfrm>
            <a:off x="7026499" y="4726463"/>
            <a:ext cx="1403400" cy="443100"/>
          </a:xfrm>
          <a:prstGeom prst="rect">
            <a:avLst/>
          </a:prstGeom>
          <a:noFill/>
          <a:ln>
            <a:noFill/>
          </a:ln>
        </p:spPr>
        <p:txBody>
          <a:bodyPr anchorCtr="0" anchor="t" bIns="58900" lIns="117825" spcFirstLastPara="1" rIns="117825" wrap="square" tIns="58900">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End of </a:t>
            </a:r>
            <a:r>
              <a:rPr lang="en-GB" sz="1200"/>
              <a:t>March </a:t>
            </a:r>
            <a:r>
              <a:rPr b="0" i="0" lang="en-GB" sz="1200" u="none" cap="none" strike="noStrike">
                <a:solidFill>
                  <a:srgbClr val="000000"/>
                </a:solidFill>
                <a:latin typeface="Arial"/>
                <a:ea typeface="Arial"/>
                <a:cs typeface="Arial"/>
                <a:sym typeface="Arial"/>
              </a:rPr>
              <a:t>202</a:t>
            </a:r>
            <a:r>
              <a:rPr lang="en-GB" sz="1200"/>
              <a:t>3</a:t>
            </a:r>
            <a:endParaRPr b="0" i="0" sz="1200" u="none" cap="none" strike="noStrike">
              <a:solidFill>
                <a:srgbClr val="000000"/>
              </a:solidFill>
              <a:latin typeface="Arial"/>
              <a:ea typeface="Arial"/>
              <a:cs typeface="Arial"/>
              <a:sym typeface="Arial"/>
            </a:endParaRPr>
          </a:p>
        </p:txBody>
      </p:sp>
      <p:sp>
        <p:nvSpPr>
          <p:cNvPr id="75" name="Google Shape;75;g12736c12e5f_1_77"/>
          <p:cNvSpPr txBox="1"/>
          <p:nvPr/>
        </p:nvSpPr>
        <p:spPr>
          <a:xfrm>
            <a:off x="10577083" y="4968929"/>
            <a:ext cx="1030500" cy="276900"/>
          </a:xfrm>
          <a:prstGeom prst="rect">
            <a:avLst/>
          </a:prstGeom>
          <a:noFill/>
          <a:ln>
            <a:noFill/>
          </a:ln>
        </p:spPr>
        <p:txBody>
          <a:bodyPr anchorCtr="0" anchor="t" bIns="58900" lIns="117825" spcFirstLastPara="1" rIns="117825" wrap="square" tIns="58900">
            <a:noAutofit/>
          </a:bodyPr>
          <a:lstStyle/>
          <a:p>
            <a:pPr indent="0" lvl="0" marL="0" marR="0" rtl="0" algn="ctr">
              <a:lnSpc>
                <a:spcPct val="100000"/>
              </a:lnSpc>
              <a:spcBef>
                <a:spcPts val="0"/>
              </a:spcBef>
              <a:spcAft>
                <a:spcPts val="0"/>
              </a:spcAft>
              <a:buClr>
                <a:srgbClr val="000000"/>
              </a:buClr>
              <a:buSzPts val="1200"/>
              <a:buFont typeface="Arial"/>
              <a:buNone/>
            </a:pPr>
            <a:r>
              <a:rPr lang="en-GB" sz="1200"/>
              <a:t>TBD</a:t>
            </a:r>
            <a:endParaRPr b="0" i="0" sz="1200" u="none" cap="none" strike="noStrike">
              <a:solidFill>
                <a:srgbClr val="000000"/>
              </a:solidFill>
              <a:latin typeface="Arial"/>
              <a:ea typeface="Arial"/>
              <a:cs typeface="Arial"/>
              <a:sym typeface="Arial"/>
            </a:endParaRPr>
          </a:p>
        </p:txBody>
      </p:sp>
      <p:cxnSp>
        <p:nvCxnSpPr>
          <p:cNvPr id="76" name="Google Shape;76;g12736c12e5f_1_77"/>
          <p:cNvCxnSpPr/>
          <p:nvPr/>
        </p:nvCxnSpPr>
        <p:spPr>
          <a:xfrm>
            <a:off x="8242300" y="5076825"/>
            <a:ext cx="2549700" cy="24000"/>
          </a:xfrm>
          <a:prstGeom prst="straightConnector1">
            <a:avLst/>
          </a:prstGeom>
          <a:noFill/>
          <a:ln cap="flat" cmpd="sng" w="9525">
            <a:solidFill>
              <a:srgbClr val="005BB7"/>
            </a:solidFill>
            <a:prstDash val="dash"/>
            <a:round/>
            <a:headEnd len="sm" w="sm" type="none"/>
            <a:tailEnd len="med" w="med" type="triangle"/>
          </a:ln>
        </p:spPr>
      </p:cxnSp>
      <p:cxnSp>
        <p:nvCxnSpPr>
          <p:cNvPr id="77" name="Google Shape;77;g12736c12e5f_1_77"/>
          <p:cNvCxnSpPr/>
          <p:nvPr/>
        </p:nvCxnSpPr>
        <p:spPr>
          <a:xfrm>
            <a:off x="3118634" y="5086912"/>
            <a:ext cx="4277100" cy="0"/>
          </a:xfrm>
          <a:prstGeom prst="straightConnector1">
            <a:avLst/>
          </a:prstGeom>
          <a:noFill/>
          <a:ln cap="flat" cmpd="sng" w="9525">
            <a:solidFill>
              <a:srgbClr val="005BB7"/>
            </a:solidFill>
            <a:prstDash val="dash"/>
            <a:round/>
            <a:headEnd len="sm" w="sm" type="none"/>
            <a:tailEnd len="med" w="med" type="triangle"/>
          </a:ln>
        </p:spPr>
      </p:cxnSp>
      <p:sp>
        <p:nvSpPr>
          <p:cNvPr id="78" name="Google Shape;78;g12736c12e5f_1_77"/>
          <p:cNvSpPr txBox="1"/>
          <p:nvPr/>
        </p:nvSpPr>
        <p:spPr>
          <a:xfrm>
            <a:off x="3895323" y="4809563"/>
            <a:ext cx="2413500" cy="276900"/>
          </a:xfrm>
          <a:prstGeom prst="rect">
            <a:avLst/>
          </a:prstGeom>
          <a:solidFill>
            <a:srgbClr val="F3F3F3"/>
          </a:solidFill>
          <a:ln>
            <a:noFill/>
          </a:ln>
        </p:spPr>
        <p:txBody>
          <a:bodyPr anchorCtr="0" anchor="t" bIns="58900" lIns="117825" spcFirstLastPara="1" rIns="117825" wrap="square" tIns="58900">
            <a:noAutofit/>
          </a:bodyPr>
          <a:lstStyle/>
          <a:p>
            <a:pPr indent="0" lvl="0" marL="0" marR="0" rtl="0" algn="ctr">
              <a:lnSpc>
                <a:spcPct val="100000"/>
              </a:lnSpc>
              <a:spcBef>
                <a:spcPts val="0"/>
              </a:spcBef>
              <a:spcAft>
                <a:spcPts val="0"/>
              </a:spcAft>
              <a:buClr>
                <a:srgbClr val="000000"/>
              </a:buClr>
              <a:buSzPts val="1200"/>
              <a:buFont typeface="Arial"/>
              <a:buNone/>
            </a:pPr>
            <a:r>
              <a:rPr lang="en-GB" sz="1200"/>
              <a:t>Development of Digital Policy and IG frameworks</a:t>
            </a:r>
            <a:endParaRPr b="0" i="0" sz="1200" u="none" cap="none" strike="noStrike">
              <a:solidFill>
                <a:srgbClr val="000000"/>
              </a:solidFill>
              <a:latin typeface="Arial"/>
              <a:ea typeface="Arial"/>
              <a:cs typeface="Arial"/>
              <a:sym typeface="Arial"/>
            </a:endParaRPr>
          </a:p>
        </p:txBody>
      </p:sp>
      <p:sp>
        <p:nvSpPr>
          <p:cNvPr id="79" name="Google Shape;79;g12736c12e5f_1_77"/>
          <p:cNvSpPr/>
          <p:nvPr/>
        </p:nvSpPr>
        <p:spPr>
          <a:xfrm>
            <a:off x="673950" y="5517383"/>
            <a:ext cx="866400" cy="443100"/>
          </a:xfrm>
          <a:prstGeom prst="rect">
            <a:avLst/>
          </a:prstGeom>
          <a:solidFill>
            <a:srgbClr val="E48C2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GB" sz="900">
                <a:solidFill>
                  <a:srgbClr val="FFFFFF"/>
                </a:solidFill>
              </a:rPr>
              <a:t>Post discovery design start</a:t>
            </a:r>
            <a:endParaRPr b="1" i="0" sz="900" u="none" cap="none" strike="noStrike">
              <a:solidFill>
                <a:srgbClr val="FFFFFF"/>
              </a:solidFill>
              <a:latin typeface="Arial"/>
              <a:ea typeface="Arial"/>
              <a:cs typeface="Arial"/>
              <a:sym typeface="Arial"/>
            </a:endParaRPr>
          </a:p>
        </p:txBody>
      </p:sp>
      <p:sp>
        <p:nvSpPr>
          <p:cNvPr id="80" name="Google Shape;80;g12736c12e5f_1_77"/>
          <p:cNvSpPr/>
          <p:nvPr/>
        </p:nvSpPr>
        <p:spPr>
          <a:xfrm>
            <a:off x="7613139" y="5239311"/>
            <a:ext cx="218400" cy="209100"/>
          </a:xfrm>
          <a:prstGeom prst="ellipse">
            <a:avLst/>
          </a:prstGeom>
          <a:solidFill>
            <a:srgbClr val="425563"/>
          </a:solidFill>
          <a:ln>
            <a:noFill/>
          </a:ln>
        </p:spPr>
        <p:txBody>
          <a:bodyPr anchorCtr="0" anchor="ctr" bIns="58900" lIns="117825" spcFirstLastPara="1" rIns="117825" wrap="square" tIns="589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1" name="Google Shape;81;g12736c12e5f_1_77"/>
          <p:cNvSpPr/>
          <p:nvPr/>
        </p:nvSpPr>
        <p:spPr>
          <a:xfrm>
            <a:off x="7212950" y="5465825"/>
            <a:ext cx="1030500" cy="551400"/>
          </a:xfrm>
          <a:prstGeom prst="rect">
            <a:avLst/>
          </a:prstGeom>
          <a:solidFill>
            <a:srgbClr val="9FC5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GB" sz="900">
                <a:solidFill>
                  <a:srgbClr val="FFFFFF"/>
                </a:solidFill>
              </a:rPr>
              <a:t>Digital Policy and IG frameworks determined </a:t>
            </a:r>
            <a:endParaRPr b="1" i="0" sz="900" u="none" cap="none" strike="noStrike">
              <a:solidFill>
                <a:srgbClr val="FFFFFF"/>
              </a:solidFill>
              <a:latin typeface="Arial"/>
              <a:ea typeface="Arial"/>
              <a:cs typeface="Arial"/>
              <a:sym typeface="Arial"/>
            </a:endParaRPr>
          </a:p>
        </p:txBody>
      </p:sp>
      <p:sp>
        <p:nvSpPr>
          <p:cNvPr id="82" name="Google Shape;82;g12736c12e5f_1_77"/>
          <p:cNvSpPr/>
          <p:nvPr/>
        </p:nvSpPr>
        <p:spPr>
          <a:xfrm>
            <a:off x="2544014" y="5256736"/>
            <a:ext cx="218400" cy="209100"/>
          </a:xfrm>
          <a:prstGeom prst="ellipse">
            <a:avLst/>
          </a:prstGeom>
          <a:solidFill>
            <a:srgbClr val="425563"/>
          </a:solidFill>
          <a:ln>
            <a:noFill/>
          </a:ln>
        </p:spPr>
        <p:txBody>
          <a:bodyPr anchorCtr="0" anchor="ctr" bIns="58900" lIns="117825" spcFirstLastPara="1" rIns="117825" wrap="square" tIns="589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3" name="Google Shape;83;g12736c12e5f_1_77"/>
          <p:cNvSpPr txBox="1"/>
          <p:nvPr/>
        </p:nvSpPr>
        <p:spPr>
          <a:xfrm>
            <a:off x="1985424" y="4742450"/>
            <a:ext cx="1335600" cy="443100"/>
          </a:xfrm>
          <a:prstGeom prst="rect">
            <a:avLst/>
          </a:prstGeom>
          <a:noFill/>
          <a:ln>
            <a:noFill/>
          </a:ln>
        </p:spPr>
        <p:txBody>
          <a:bodyPr anchorCtr="0" anchor="t" bIns="58900" lIns="117825" spcFirstLastPara="1" rIns="117825" wrap="square" tIns="58900">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End of </a:t>
            </a:r>
            <a:r>
              <a:rPr lang="en-GB" sz="1200"/>
              <a:t>March </a:t>
            </a:r>
            <a:r>
              <a:rPr b="0" i="0" lang="en-GB" sz="1200" u="none" cap="none" strike="noStrike">
                <a:solidFill>
                  <a:srgbClr val="000000"/>
                </a:solidFill>
                <a:latin typeface="Arial"/>
                <a:ea typeface="Arial"/>
                <a:cs typeface="Arial"/>
                <a:sym typeface="Arial"/>
              </a:rPr>
              <a:t>2022</a:t>
            </a:r>
            <a:endParaRPr b="0" i="0" sz="1200" u="none" cap="none" strike="noStrike">
              <a:solidFill>
                <a:srgbClr val="000000"/>
              </a:solidFill>
              <a:latin typeface="Arial"/>
              <a:ea typeface="Arial"/>
              <a:cs typeface="Arial"/>
              <a:sym typeface="Arial"/>
            </a:endParaRPr>
          </a:p>
        </p:txBody>
      </p:sp>
      <p:sp>
        <p:nvSpPr>
          <p:cNvPr id="84" name="Google Shape;84;g12736c12e5f_1_77"/>
          <p:cNvSpPr/>
          <p:nvPr/>
        </p:nvSpPr>
        <p:spPr>
          <a:xfrm>
            <a:off x="2296225" y="5534798"/>
            <a:ext cx="866400" cy="443100"/>
          </a:xfrm>
          <a:prstGeom prst="rect">
            <a:avLst/>
          </a:prstGeom>
          <a:solidFill>
            <a:srgbClr val="E48C2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GB" sz="900">
                <a:solidFill>
                  <a:srgbClr val="FFFFFF"/>
                </a:solidFill>
              </a:rPr>
              <a:t>Design outline delivered</a:t>
            </a:r>
            <a:endParaRPr b="1" i="0" sz="900" u="none" cap="none" strike="noStrike">
              <a:solidFill>
                <a:srgbClr val="FFFFFF"/>
              </a:solidFill>
              <a:latin typeface="Arial"/>
              <a:ea typeface="Arial"/>
              <a:cs typeface="Arial"/>
              <a:sym typeface="Arial"/>
            </a:endParaRPr>
          </a:p>
        </p:txBody>
      </p:sp>
      <p:sp>
        <p:nvSpPr>
          <p:cNvPr id="85" name="Google Shape;85;g12736c12e5f_1_77"/>
          <p:cNvSpPr/>
          <p:nvPr/>
        </p:nvSpPr>
        <p:spPr>
          <a:xfrm>
            <a:off x="10346675" y="5463475"/>
            <a:ext cx="1030500" cy="551400"/>
          </a:xfrm>
          <a:prstGeom prst="rect">
            <a:avLst/>
          </a:prstGeom>
          <a:solidFill>
            <a:srgbClr val="9FC5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GB" sz="900">
                <a:solidFill>
                  <a:srgbClr val="FFFFFF"/>
                </a:solidFill>
              </a:rPr>
              <a:t>Alpha completed</a:t>
            </a:r>
            <a:endParaRPr b="1" sz="900">
              <a:solidFill>
                <a:srgbClr val="FFFFFF"/>
              </a:solidFill>
            </a:endParaRPr>
          </a:p>
          <a:p>
            <a:pPr indent="0" lvl="0" marL="0" marR="0" rtl="0" algn="ctr">
              <a:lnSpc>
                <a:spcPct val="100000"/>
              </a:lnSpc>
              <a:spcBef>
                <a:spcPts val="0"/>
              </a:spcBef>
              <a:spcAft>
                <a:spcPts val="0"/>
              </a:spcAft>
              <a:buClr>
                <a:srgbClr val="000000"/>
              </a:buClr>
              <a:buSzPts val="900"/>
              <a:buFont typeface="Arial"/>
              <a:buNone/>
            </a:pPr>
            <a:r>
              <a:t/>
            </a:r>
            <a:endParaRPr b="1" sz="900">
              <a:solidFill>
                <a:srgbClr val="FFFFFF"/>
              </a:solidFill>
            </a:endParaRPr>
          </a:p>
        </p:txBody>
      </p:sp>
      <p:sp>
        <p:nvSpPr>
          <p:cNvPr id="86" name="Google Shape;86;g12736c12e5f_1_77"/>
          <p:cNvSpPr txBox="1"/>
          <p:nvPr/>
        </p:nvSpPr>
        <p:spPr>
          <a:xfrm>
            <a:off x="8381898" y="4723825"/>
            <a:ext cx="2413500" cy="276900"/>
          </a:xfrm>
          <a:prstGeom prst="rect">
            <a:avLst/>
          </a:prstGeom>
          <a:solidFill>
            <a:srgbClr val="F3F3F3"/>
          </a:solidFill>
          <a:ln>
            <a:noFill/>
          </a:ln>
        </p:spPr>
        <p:txBody>
          <a:bodyPr anchorCtr="0" anchor="t" bIns="58900" lIns="117825" spcFirstLastPara="1" rIns="117825" wrap="square" tIns="58900">
            <a:noAutofit/>
          </a:bodyPr>
          <a:lstStyle/>
          <a:p>
            <a:pPr indent="0" lvl="0" marL="0" marR="0" rtl="0" algn="ctr">
              <a:lnSpc>
                <a:spcPct val="100000"/>
              </a:lnSpc>
              <a:spcBef>
                <a:spcPts val="0"/>
              </a:spcBef>
              <a:spcAft>
                <a:spcPts val="0"/>
              </a:spcAft>
              <a:buClr>
                <a:srgbClr val="000000"/>
              </a:buClr>
              <a:buSzPts val="1200"/>
              <a:buFont typeface="Arial"/>
              <a:buNone/>
            </a:pPr>
            <a:r>
              <a:rPr lang="en-GB" sz="1200"/>
              <a:t>Architecture design finalised</a:t>
            </a:r>
            <a:endParaRPr b="0" i="0" sz="1200" u="none" cap="none" strike="noStrike">
              <a:solidFill>
                <a:srgbClr val="000000"/>
              </a:solidFill>
              <a:latin typeface="Arial"/>
              <a:ea typeface="Arial"/>
              <a:cs typeface="Arial"/>
              <a:sym typeface="Arial"/>
            </a:endParaRPr>
          </a:p>
        </p:txBody>
      </p:sp>
      <p:sp>
        <p:nvSpPr>
          <p:cNvPr id="87" name="Google Shape;87;g12736c12e5f_1_77"/>
          <p:cNvSpPr txBox="1"/>
          <p:nvPr/>
        </p:nvSpPr>
        <p:spPr>
          <a:xfrm>
            <a:off x="4114398" y="5517363"/>
            <a:ext cx="2413500" cy="276900"/>
          </a:xfrm>
          <a:prstGeom prst="rect">
            <a:avLst/>
          </a:prstGeom>
          <a:solidFill>
            <a:srgbClr val="F3F3F3"/>
          </a:solidFill>
          <a:ln>
            <a:noFill/>
          </a:ln>
        </p:spPr>
        <p:txBody>
          <a:bodyPr anchorCtr="0" anchor="t" bIns="58900" lIns="117825" spcFirstLastPara="1" rIns="117825" wrap="square" tIns="58900">
            <a:noAutofit/>
          </a:bodyPr>
          <a:lstStyle/>
          <a:p>
            <a:pPr indent="0" lvl="0" marL="0" marR="0" rtl="0" algn="ctr">
              <a:lnSpc>
                <a:spcPct val="100000"/>
              </a:lnSpc>
              <a:spcBef>
                <a:spcPts val="0"/>
              </a:spcBef>
              <a:spcAft>
                <a:spcPts val="0"/>
              </a:spcAft>
              <a:buClr>
                <a:srgbClr val="000000"/>
              </a:buClr>
              <a:buSzPts val="1200"/>
              <a:buFont typeface="Arial"/>
              <a:buNone/>
            </a:pPr>
            <a:r>
              <a:rPr lang="en-GB" sz="1200"/>
              <a:t>Adult to Adult and Adult* to Child use cases</a:t>
            </a:r>
            <a:endParaRPr b="0" i="0" sz="1200" u="none" cap="none" strike="noStrike">
              <a:solidFill>
                <a:srgbClr val="000000"/>
              </a:solidFill>
              <a:latin typeface="Arial"/>
              <a:ea typeface="Arial"/>
              <a:cs typeface="Arial"/>
              <a:sym typeface="Arial"/>
            </a:endParaRPr>
          </a:p>
        </p:txBody>
      </p:sp>
      <p:sp>
        <p:nvSpPr>
          <p:cNvPr id="88" name="Google Shape;88;g12736c12e5f_1_77"/>
          <p:cNvSpPr txBox="1"/>
          <p:nvPr>
            <p:ph idx="1" type="subTitle"/>
          </p:nvPr>
        </p:nvSpPr>
        <p:spPr>
          <a:xfrm>
            <a:off x="279600" y="796700"/>
            <a:ext cx="11327700" cy="3757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GB" sz="1400"/>
              <a:t>Over recent years there have been a number of attempts to develop a digital proxy service for patients, where users are able to </a:t>
            </a:r>
            <a:r>
              <a:rPr lang="en-GB" sz="1400"/>
              <a:t>nominate</a:t>
            </a:r>
            <a:r>
              <a:rPr lang="en-GB" sz="1400"/>
              <a:t> a trusted </a:t>
            </a:r>
            <a:r>
              <a:rPr lang="en-GB" sz="1400"/>
              <a:t>individual</a:t>
            </a:r>
            <a:r>
              <a:rPr lang="en-GB" sz="1400"/>
              <a:t> to help manage their care.  Manual proxy services are available across GP records in some locations, there is a limited ‘linked profiles’ capability in the NHS APP and some digital services are available at a local level by </a:t>
            </a:r>
            <a:r>
              <a:rPr lang="en-GB" sz="1400"/>
              <a:t>third</a:t>
            </a:r>
            <a:r>
              <a:rPr lang="en-GB" sz="1400"/>
              <a:t> party suppliers (e.g. Patients Know Best), but there is currently no national, digitally enabled service available to all. </a:t>
            </a:r>
            <a:endParaRPr sz="1400"/>
          </a:p>
          <a:p>
            <a:pPr indent="0" lvl="0" marL="0" rtl="0" algn="just">
              <a:lnSpc>
                <a:spcPct val="100000"/>
              </a:lnSpc>
              <a:spcBef>
                <a:spcPts val="0"/>
              </a:spcBef>
              <a:spcAft>
                <a:spcPts val="0"/>
              </a:spcAft>
              <a:buNone/>
            </a:pPr>
            <a:r>
              <a:t/>
            </a:r>
            <a:endParaRPr sz="1400"/>
          </a:p>
          <a:p>
            <a:pPr indent="0" lvl="0" marL="0" rtl="0" algn="just">
              <a:lnSpc>
                <a:spcPct val="100000"/>
              </a:lnSpc>
              <a:spcBef>
                <a:spcPts val="0"/>
              </a:spcBef>
              <a:spcAft>
                <a:spcPts val="0"/>
              </a:spcAft>
              <a:buNone/>
            </a:pPr>
            <a:r>
              <a:rPr lang="en-GB" sz="1400"/>
              <a:t>We need this </a:t>
            </a:r>
            <a:r>
              <a:rPr lang="en-GB" sz="1400"/>
              <a:t>capability</a:t>
            </a:r>
            <a:r>
              <a:rPr lang="en-GB" sz="1400"/>
              <a:t> to be available if we are to successfully deliver a number of other digital services which are being developed across the health system </a:t>
            </a:r>
            <a:r>
              <a:rPr lang="en-GB" sz="1400"/>
              <a:t>including</a:t>
            </a:r>
            <a:r>
              <a:rPr lang="en-GB" sz="1400"/>
              <a:t> the Digital Child Health and Maternity services, NHS Account, and Covid pass for children as some initial use cases. </a:t>
            </a:r>
            <a:endParaRPr sz="1400"/>
          </a:p>
          <a:p>
            <a:pPr indent="0" lvl="0" marL="0" rtl="0" algn="just">
              <a:lnSpc>
                <a:spcPct val="100000"/>
              </a:lnSpc>
              <a:spcBef>
                <a:spcPts val="0"/>
              </a:spcBef>
              <a:spcAft>
                <a:spcPts val="0"/>
              </a:spcAft>
              <a:buNone/>
            </a:pPr>
            <a:r>
              <a:t/>
            </a:r>
            <a:endParaRPr sz="1400"/>
          </a:p>
          <a:p>
            <a:pPr indent="0" lvl="0" marL="0" rtl="0" algn="just">
              <a:lnSpc>
                <a:spcPct val="100000"/>
              </a:lnSpc>
              <a:spcBef>
                <a:spcPts val="0"/>
              </a:spcBef>
              <a:spcAft>
                <a:spcPts val="0"/>
              </a:spcAft>
              <a:buNone/>
            </a:pPr>
            <a:r>
              <a:rPr lang="en-GB" sz="1400"/>
              <a:t>The SofS for Health and Social Care and the Director for Transformation, NHS England and Improvement have made commitments to establish a comprehensive, digital proxy service </a:t>
            </a:r>
            <a:r>
              <a:rPr lang="en-GB" sz="1400"/>
              <a:t>and</a:t>
            </a:r>
            <a:r>
              <a:rPr lang="en-GB" sz="1400"/>
              <a:t> these have been </a:t>
            </a:r>
            <a:r>
              <a:rPr lang="en-GB" sz="1400"/>
              <a:t>enshrined</a:t>
            </a:r>
            <a:r>
              <a:rPr lang="en-GB" sz="1400"/>
              <a:t> in ministerial commitments and delivery plans, with an increasing urgency on the pace of this work.</a:t>
            </a:r>
            <a:endParaRPr sz="1400"/>
          </a:p>
          <a:p>
            <a:pPr indent="0" lvl="0" marL="0" rtl="0" algn="just">
              <a:lnSpc>
                <a:spcPct val="100000"/>
              </a:lnSpc>
              <a:spcBef>
                <a:spcPts val="0"/>
              </a:spcBef>
              <a:spcAft>
                <a:spcPts val="0"/>
              </a:spcAft>
              <a:buNone/>
            </a:pPr>
            <a:r>
              <a:t/>
            </a:r>
            <a:endParaRPr sz="1400"/>
          </a:p>
          <a:p>
            <a:pPr indent="0" lvl="0" marL="0" rtl="0" algn="just">
              <a:lnSpc>
                <a:spcPct val="100000"/>
              </a:lnSpc>
              <a:spcBef>
                <a:spcPts val="0"/>
              </a:spcBef>
              <a:spcAft>
                <a:spcPts val="0"/>
              </a:spcAft>
              <a:buNone/>
            </a:pPr>
            <a:r>
              <a:rPr lang="en-GB" sz="1400"/>
              <a:t>After a three month design phase conducted by SiteKit we now have a plan of work to develop this service.  This piece of work highlighted that there are gaps, both in digital policy and </a:t>
            </a:r>
            <a:r>
              <a:rPr lang="en-GB" sz="1400"/>
              <a:t>Information</a:t>
            </a:r>
            <a:r>
              <a:rPr lang="en-GB" sz="1400"/>
              <a:t> Governance frameworks that we need to fill. As agreed in the NDC roadmap 22/23 we </a:t>
            </a:r>
            <a:r>
              <a:rPr lang="en-GB" sz="1400"/>
              <a:t>will</a:t>
            </a:r>
            <a:r>
              <a:rPr lang="en-GB" sz="1400"/>
              <a:t> develop this work, alongside a high level </a:t>
            </a:r>
            <a:r>
              <a:rPr lang="en-GB" sz="1400"/>
              <a:t>architecture for the first use cases of Adult-to-Adult and </a:t>
            </a:r>
            <a:r>
              <a:rPr lang="en-GB" sz="1400">
                <a:extLst>
                  <a:ext uri="http://customooxmlschemas.google.com/">
                    <go:slidesCustomData xmlns:go="http://customooxmlschemas.google.com/" textRoundtripDataId="0"/>
                  </a:ext>
                </a:extLst>
              </a:rPr>
              <a:t>Adult</a:t>
            </a:r>
            <a:r>
              <a:rPr lang="en-GB" sz="1400"/>
              <a:t>*-to-Child.  In 23/24 we have planned to complete the architecture design and move from alpha to a beta service for users.</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
        <p:nvSpPr>
          <p:cNvPr id="89" name="Google Shape;89;g12736c12e5f_1_77"/>
          <p:cNvSpPr txBox="1"/>
          <p:nvPr/>
        </p:nvSpPr>
        <p:spPr>
          <a:xfrm>
            <a:off x="205325" y="6457800"/>
            <a:ext cx="979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*Adult with Parental Responsibility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197db9ff30_1_0"/>
          <p:cNvSpPr txBox="1"/>
          <p:nvPr>
            <p:ph type="title"/>
          </p:nvPr>
        </p:nvSpPr>
        <p:spPr>
          <a:xfrm>
            <a:off x="432000" y="432000"/>
            <a:ext cx="11404400" cy="8652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2700"/>
              <a:buFont typeface="Arial"/>
              <a:buNone/>
            </a:pPr>
            <a:r>
              <a:rPr lang="en-GB"/>
              <a:t>NHS Proxy Service Foundations</a:t>
            </a:r>
            <a:endParaRPr/>
          </a:p>
        </p:txBody>
      </p:sp>
      <p:sp>
        <p:nvSpPr>
          <p:cNvPr id="95" name="Google Shape;95;g1197db9ff30_1_0"/>
          <p:cNvSpPr/>
          <p:nvPr/>
        </p:nvSpPr>
        <p:spPr>
          <a:xfrm>
            <a:off x="2537125" y="4759691"/>
            <a:ext cx="7487400" cy="591300"/>
          </a:xfrm>
          <a:prstGeom prst="rect">
            <a:avLst/>
          </a:prstGeom>
          <a:solidFill>
            <a:srgbClr val="C326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Arial"/>
                <a:ea typeface="Arial"/>
                <a:cs typeface="Arial"/>
                <a:sym typeface="Arial"/>
              </a:rPr>
              <a:t>Proxy Policy</a:t>
            </a:r>
            <a:endParaRPr b="0" i="0" sz="1400" u="none" cap="none" strike="noStrike">
              <a:solidFill>
                <a:srgbClr val="000000"/>
              </a:solidFill>
              <a:latin typeface="Arial"/>
              <a:ea typeface="Arial"/>
              <a:cs typeface="Arial"/>
              <a:sym typeface="Arial"/>
            </a:endParaRPr>
          </a:p>
        </p:txBody>
      </p:sp>
      <p:sp>
        <p:nvSpPr>
          <p:cNvPr id="96" name="Google Shape;96;g1197db9ff30_1_0"/>
          <p:cNvSpPr/>
          <p:nvPr/>
        </p:nvSpPr>
        <p:spPr>
          <a:xfrm>
            <a:off x="2537125" y="5463617"/>
            <a:ext cx="7487400" cy="5913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extLst>
                  <a:ext uri="http://customooxmlschemas.google.com/">
                    <go:slidesCustomData xmlns:go="http://customooxmlschemas.google.com/" textRoundtripDataId="1"/>
                  </a:ext>
                </a:extLst>
              </a:rPr>
              <a:t>Legislation e.g.Children Act, Mental Health Act, Mental Capacity Act, GDPR, etc.</a:t>
            </a:r>
            <a:endParaRPr b="0" i="0" sz="1400" u="none" cap="none" strike="noStrike">
              <a:solidFill>
                <a:schemeClr val="dk1"/>
              </a:solidFill>
              <a:latin typeface="Arial"/>
              <a:ea typeface="Arial"/>
              <a:cs typeface="Arial"/>
              <a:sym typeface="Arial"/>
            </a:endParaRPr>
          </a:p>
        </p:txBody>
      </p:sp>
      <p:sp>
        <p:nvSpPr>
          <p:cNvPr id="97" name="Google Shape;97;g1197db9ff30_1_0"/>
          <p:cNvSpPr/>
          <p:nvPr/>
        </p:nvSpPr>
        <p:spPr>
          <a:xfrm>
            <a:off x="8251068" y="4049719"/>
            <a:ext cx="1773300" cy="591300"/>
          </a:xfrm>
          <a:prstGeom prst="rect">
            <a:avLst/>
          </a:prstGeom>
          <a:solidFill>
            <a:srgbClr val="C326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Arial"/>
                <a:ea typeface="Arial"/>
                <a:cs typeface="Arial"/>
                <a:sym typeface="Arial"/>
              </a:rPr>
              <a:t>Liability Framework</a:t>
            </a:r>
            <a:endParaRPr b="0" i="0" sz="1400" u="none" cap="none" strike="noStrike">
              <a:solidFill>
                <a:srgbClr val="000000"/>
              </a:solidFill>
              <a:latin typeface="Arial"/>
              <a:ea typeface="Arial"/>
              <a:cs typeface="Arial"/>
              <a:sym typeface="Arial"/>
            </a:endParaRPr>
          </a:p>
        </p:txBody>
      </p:sp>
      <p:sp>
        <p:nvSpPr>
          <p:cNvPr id="98" name="Google Shape;98;g1197db9ff30_1_0"/>
          <p:cNvSpPr/>
          <p:nvPr/>
        </p:nvSpPr>
        <p:spPr>
          <a:xfrm>
            <a:off x="6343758" y="4049719"/>
            <a:ext cx="1773300" cy="591300"/>
          </a:xfrm>
          <a:prstGeom prst="rect">
            <a:avLst/>
          </a:prstGeom>
          <a:solidFill>
            <a:srgbClr val="C326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Arial"/>
                <a:ea typeface="Arial"/>
                <a:cs typeface="Arial"/>
                <a:sym typeface="Arial"/>
              </a:rPr>
              <a:t>Trust Framework</a:t>
            </a:r>
            <a:endParaRPr b="0" i="0" sz="1400" u="none" cap="none" strike="noStrike">
              <a:solidFill>
                <a:srgbClr val="000000"/>
              </a:solidFill>
              <a:latin typeface="Arial"/>
              <a:ea typeface="Arial"/>
              <a:cs typeface="Arial"/>
              <a:sym typeface="Arial"/>
            </a:endParaRPr>
          </a:p>
        </p:txBody>
      </p:sp>
      <p:sp>
        <p:nvSpPr>
          <p:cNvPr id="99" name="Google Shape;99;g1197db9ff30_1_0"/>
          <p:cNvSpPr/>
          <p:nvPr/>
        </p:nvSpPr>
        <p:spPr>
          <a:xfrm>
            <a:off x="2545109" y="4049719"/>
            <a:ext cx="3672600" cy="591300"/>
          </a:xfrm>
          <a:prstGeom prst="rect">
            <a:avLst/>
          </a:prstGeom>
          <a:solidFill>
            <a:srgbClr val="C326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Arial"/>
                <a:ea typeface="Arial"/>
                <a:cs typeface="Arial"/>
                <a:sym typeface="Arial"/>
              </a:rPr>
              <a:t>IG Framework and Agreements</a:t>
            </a:r>
            <a:endParaRPr b="0" i="0" sz="1400" u="none" cap="none" strike="noStrike">
              <a:solidFill>
                <a:srgbClr val="000000"/>
              </a:solidFill>
              <a:latin typeface="Arial"/>
              <a:ea typeface="Arial"/>
              <a:cs typeface="Arial"/>
              <a:sym typeface="Arial"/>
            </a:endParaRPr>
          </a:p>
        </p:txBody>
      </p:sp>
      <p:sp>
        <p:nvSpPr>
          <p:cNvPr id="100" name="Google Shape;100;g1197db9ff30_1_0"/>
          <p:cNvSpPr/>
          <p:nvPr/>
        </p:nvSpPr>
        <p:spPr>
          <a:xfrm>
            <a:off x="2537125" y="3342052"/>
            <a:ext cx="7487400" cy="591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Arial"/>
                <a:ea typeface="Arial"/>
                <a:cs typeface="Arial"/>
                <a:sym typeface="Arial"/>
              </a:rPr>
              <a:t>Technical Solution</a:t>
            </a:r>
            <a:endParaRPr b="0" i="0" sz="1400" u="none" cap="none" strike="noStrike">
              <a:solidFill>
                <a:srgbClr val="000000"/>
              </a:solidFill>
              <a:latin typeface="Arial"/>
              <a:ea typeface="Arial"/>
              <a:cs typeface="Arial"/>
              <a:sym typeface="Arial"/>
            </a:endParaRPr>
          </a:p>
        </p:txBody>
      </p:sp>
      <p:sp>
        <p:nvSpPr>
          <p:cNvPr id="101" name="Google Shape;101;g1197db9ff30_1_0"/>
          <p:cNvSpPr/>
          <p:nvPr/>
        </p:nvSpPr>
        <p:spPr>
          <a:xfrm>
            <a:off x="2537126" y="2653875"/>
            <a:ext cx="1773300" cy="59130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GB" sz="1800">
                <a:solidFill>
                  <a:schemeClr val="lt1"/>
                </a:solidFill>
                <a:latin typeface="Calibri"/>
                <a:ea typeface="Calibri"/>
                <a:cs typeface="Calibri"/>
                <a:sym typeface="Calibri"/>
              </a:rPr>
              <a:t>Users</a:t>
            </a:r>
            <a:endParaRPr b="0" i="0" sz="1400" u="none" cap="none" strike="noStrike">
              <a:solidFill>
                <a:srgbClr val="000000"/>
              </a:solidFill>
              <a:latin typeface="Arial"/>
              <a:ea typeface="Arial"/>
              <a:cs typeface="Arial"/>
              <a:sym typeface="Arial"/>
            </a:endParaRPr>
          </a:p>
        </p:txBody>
      </p:sp>
      <p:sp>
        <p:nvSpPr>
          <p:cNvPr id="102" name="Google Shape;102;g1197db9ff30_1_0"/>
          <p:cNvSpPr/>
          <p:nvPr/>
        </p:nvSpPr>
        <p:spPr>
          <a:xfrm>
            <a:off x="4444435" y="2653875"/>
            <a:ext cx="1773300" cy="59130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Calibri"/>
                <a:ea typeface="Calibri"/>
                <a:cs typeface="Calibri"/>
                <a:sym typeface="Calibri"/>
              </a:rPr>
              <a:t>Proxies</a:t>
            </a:r>
            <a:endParaRPr b="0" i="0" sz="1800" u="none" cap="none" strike="noStrike">
              <a:solidFill>
                <a:schemeClr val="lt1"/>
              </a:solidFill>
              <a:latin typeface="Calibri"/>
              <a:ea typeface="Calibri"/>
              <a:cs typeface="Calibri"/>
              <a:sym typeface="Calibri"/>
            </a:endParaRPr>
          </a:p>
        </p:txBody>
      </p:sp>
      <p:sp>
        <p:nvSpPr>
          <p:cNvPr id="103" name="Google Shape;103;g1197db9ff30_1_0"/>
          <p:cNvSpPr/>
          <p:nvPr/>
        </p:nvSpPr>
        <p:spPr>
          <a:xfrm>
            <a:off x="8251069" y="2665352"/>
            <a:ext cx="1773300" cy="59130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Arial"/>
                <a:ea typeface="Arial"/>
                <a:cs typeface="Arial"/>
                <a:sym typeface="Arial"/>
              </a:rPr>
              <a:t>Data Sources</a:t>
            </a:r>
            <a:endParaRPr b="0" i="0" sz="1800" u="none" cap="none" strike="noStrike">
              <a:solidFill>
                <a:schemeClr val="lt1"/>
              </a:solidFill>
              <a:latin typeface="Arial"/>
              <a:ea typeface="Arial"/>
              <a:cs typeface="Arial"/>
              <a:sym typeface="Arial"/>
            </a:endParaRPr>
          </a:p>
        </p:txBody>
      </p:sp>
      <p:sp>
        <p:nvSpPr>
          <p:cNvPr id="104" name="Google Shape;104;g1197db9ff30_1_0"/>
          <p:cNvSpPr/>
          <p:nvPr/>
        </p:nvSpPr>
        <p:spPr>
          <a:xfrm>
            <a:off x="6351744" y="2665352"/>
            <a:ext cx="1773300" cy="59130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chemeClr val="lt1"/>
                </a:solidFill>
                <a:latin typeface="Arial"/>
                <a:ea typeface="Arial"/>
                <a:cs typeface="Arial"/>
                <a:sym typeface="Arial"/>
              </a:rPr>
              <a:t>Professional </a:t>
            </a:r>
            <a:r>
              <a:rPr b="0" i="0" lang="en-GB" sz="1600" u="none" cap="none" strike="noStrike">
                <a:solidFill>
                  <a:schemeClr val="lt1"/>
                </a:solidFill>
                <a:latin typeface="Calibri"/>
                <a:ea typeface="Calibri"/>
                <a:cs typeface="Calibri"/>
                <a:sym typeface="Calibri"/>
              </a:rPr>
              <a:t>Users</a:t>
            </a:r>
            <a:endParaRPr b="0" i="0" sz="1200" u="none" cap="none" strike="noStrike">
              <a:solidFill>
                <a:srgbClr val="000000"/>
              </a:solidFill>
              <a:latin typeface="Arial"/>
              <a:ea typeface="Arial"/>
              <a:cs typeface="Arial"/>
              <a:sym typeface="Arial"/>
            </a:endParaRPr>
          </a:p>
        </p:txBody>
      </p:sp>
      <p:sp>
        <p:nvSpPr>
          <p:cNvPr id="105" name="Google Shape;105;g1197db9ff30_1_0"/>
          <p:cNvSpPr txBox="1"/>
          <p:nvPr/>
        </p:nvSpPr>
        <p:spPr>
          <a:xfrm>
            <a:off x="533425" y="1458025"/>
            <a:ext cx="11135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t>The digital proxy service design work </a:t>
            </a:r>
            <a:r>
              <a:rPr lang="en-GB" sz="1800"/>
              <a:t>determined</a:t>
            </a:r>
            <a:r>
              <a:rPr lang="en-GB" sz="1800"/>
              <a:t> that a foundation of digital policy and </a:t>
            </a:r>
            <a:r>
              <a:rPr lang="en-GB" sz="1800"/>
              <a:t>Information</a:t>
            </a:r>
            <a:r>
              <a:rPr lang="en-GB" sz="1800"/>
              <a:t> governance </a:t>
            </a:r>
            <a:r>
              <a:rPr lang="en-GB" sz="1800"/>
              <a:t>frameworks</a:t>
            </a:r>
            <a:r>
              <a:rPr lang="en-GB" sz="1800"/>
              <a:t> must be put in place over 22/23 as a basis for development of the service</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2736c12e5f_1_5"/>
          <p:cNvSpPr/>
          <p:nvPr/>
        </p:nvSpPr>
        <p:spPr>
          <a:xfrm>
            <a:off x="0" y="0"/>
            <a:ext cx="12192000" cy="6858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12736c12e5f_1_5"/>
          <p:cNvSpPr/>
          <p:nvPr/>
        </p:nvSpPr>
        <p:spPr>
          <a:xfrm rot="-5400000">
            <a:off x="9929712" y="2644236"/>
            <a:ext cx="586800" cy="2523600"/>
          </a:xfrm>
          <a:prstGeom prst="roundRect">
            <a:avLst>
              <a:gd fmla="val 50000" name="adj"/>
            </a:avLst>
          </a:prstGeom>
          <a:solidFill>
            <a:srgbClr val="6AA84F"/>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12" name="Google Shape;112;g12736c12e5f_1_5"/>
          <p:cNvSpPr/>
          <p:nvPr/>
        </p:nvSpPr>
        <p:spPr>
          <a:xfrm rot="-5400000">
            <a:off x="4230612" y="2644236"/>
            <a:ext cx="586800" cy="2523600"/>
          </a:xfrm>
          <a:prstGeom prst="roundRect">
            <a:avLst>
              <a:gd fmla="val 50000" name="adj"/>
            </a:avLst>
          </a:prstGeom>
          <a:solidFill>
            <a:srgbClr val="274E1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13" name="Google Shape;113;g12736c12e5f_1_5"/>
          <p:cNvSpPr/>
          <p:nvPr/>
        </p:nvSpPr>
        <p:spPr>
          <a:xfrm rot="-5400000">
            <a:off x="7080149" y="2644236"/>
            <a:ext cx="586800" cy="2523600"/>
          </a:xfrm>
          <a:prstGeom prst="roundRect">
            <a:avLst>
              <a:gd fmla="val 50000" name="adj"/>
            </a:avLst>
          </a:prstGeom>
          <a:solidFill>
            <a:srgbClr val="38761D"/>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14" name="Google Shape;114;g12736c12e5f_1_5"/>
          <p:cNvSpPr txBox="1"/>
          <p:nvPr>
            <p:ph type="ctrTitle"/>
          </p:nvPr>
        </p:nvSpPr>
        <p:spPr>
          <a:xfrm>
            <a:off x="193350" y="-27458"/>
            <a:ext cx="9144000" cy="720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400"/>
              <a:t>Responsibilities</a:t>
            </a:r>
            <a:endParaRPr b="1" sz="2400"/>
          </a:p>
        </p:txBody>
      </p:sp>
      <p:sp>
        <p:nvSpPr>
          <p:cNvPr id="115" name="Google Shape;115;g12736c12e5f_1_5"/>
          <p:cNvSpPr/>
          <p:nvPr/>
        </p:nvSpPr>
        <p:spPr>
          <a:xfrm rot="-5400000">
            <a:off x="4154412" y="-154689"/>
            <a:ext cx="586800" cy="2523600"/>
          </a:xfrm>
          <a:prstGeom prst="roundRect">
            <a:avLst>
              <a:gd fmla="val 50000" name="adj"/>
            </a:avLst>
          </a:prstGeom>
          <a:solidFill>
            <a:schemeClr val="lt1"/>
          </a:solidFill>
          <a:ln cap="flat" cmpd="sng" w="28575">
            <a:solidFill>
              <a:srgbClr val="274E1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chemeClr val="dk1"/>
              </a:solidFill>
              <a:latin typeface="Arial"/>
              <a:ea typeface="Arial"/>
              <a:cs typeface="Arial"/>
              <a:sym typeface="Arial"/>
            </a:endParaRPr>
          </a:p>
        </p:txBody>
      </p:sp>
      <p:sp>
        <p:nvSpPr>
          <p:cNvPr id="116" name="Google Shape;116;g12736c12e5f_1_5"/>
          <p:cNvSpPr/>
          <p:nvPr/>
        </p:nvSpPr>
        <p:spPr>
          <a:xfrm rot="-5400000">
            <a:off x="7003949" y="-154689"/>
            <a:ext cx="586800" cy="2523600"/>
          </a:xfrm>
          <a:prstGeom prst="roundRect">
            <a:avLst>
              <a:gd fmla="val 50000" name="adj"/>
            </a:avLst>
          </a:prstGeom>
          <a:solidFill>
            <a:schemeClr val="lt1"/>
          </a:solidFill>
          <a:ln cap="flat" cmpd="sng" w="28575">
            <a:solidFill>
              <a:srgbClr val="274E1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17" name="Google Shape;117;g12736c12e5f_1_5"/>
          <p:cNvSpPr/>
          <p:nvPr/>
        </p:nvSpPr>
        <p:spPr>
          <a:xfrm rot="-5400000">
            <a:off x="9853512" y="-154689"/>
            <a:ext cx="586800" cy="2523600"/>
          </a:xfrm>
          <a:prstGeom prst="roundRect">
            <a:avLst>
              <a:gd fmla="val 50000" name="adj"/>
            </a:avLst>
          </a:prstGeom>
          <a:solidFill>
            <a:schemeClr val="lt1"/>
          </a:solidFill>
          <a:ln cap="flat" cmpd="sng" w="28575">
            <a:solidFill>
              <a:srgbClr val="274E1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18" name="Google Shape;118;g12736c12e5f_1_5"/>
          <p:cNvSpPr/>
          <p:nvPr/>
        </p:nvSpPr>
        <p:spPr>
          <a:xfrm rot="-5400000">
            <a:off x="1371412" y="607311"/>
            <a:ext cx="586800" cy="2523600"/>
          </a:xfrm>
          <a:prstGeom prst="roundRect">
            <a:avLst>
              <a:gd fmla="val 50000" name="adj"/>
            </a:avLst>
          </a:prstGeom>
          <a:solidFill>
            <a:schemeClr val="lt1"/>
          </a:solidFill>
          <a:ln cap="flat" cmpd="sng" w="19050">
            <a:solidFill>
              <a:srgbClr val="274E1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19" name="Google Shape;119;g12736c12e5f_1_5"/>
          <p:cNvSpPr/>
          <p:nvPr/>
        </p:nvSpPr>
        <p:spPr>
          <a:xfrm rot="-5400000">
            <a:off x="4154412" y="607311"/>
            <a:ext cx="586800" cy="2523600"/>
          </a:xfrm>
          <a:prstGeom prst="roundRect">
            <a:avLst>
              <a:gd fmla="val 50000" name="adj"/>
            </a:avLst>
          </a:prstGeom>
          <a:solidFill>
            <a:srgbClr val="274E1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20" name="Google Shape;120;g12736c12e5f_1_5"/>
          <p:cNvSpPr/>
          <p:nvPr/>
        </p:nvSpPr>
        <p:spPr>
          <a:xfrm rot="-5400000">
            <a:off x="7003949" y="607311"/>
            <a:ext cx="586800" cy="2523600"/>
          </a:xfrm>
          <a:prstGeom prst="roundRect">
            <a:avLst>
              <a:gd fmla="val 50000" name="adj"/>
            </a:avLst>
          </a:prstGeom>
          <a:solidFill>
            <a:srgbClr val="38761D"/>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21" name="Google Shape;121;g12736c12e5f_1_5"/>
          <p:cNvSpPr/>
          <p:nvPr/>
        </p:nvSpPr>
        <p:spPr>
          <a:xfrm rot="-5400000">
            <a:off x="9853512" y="607311"/>
            <a:ext cx="586800" cy="2523600"/>
          </a:xfrm>
          <a:prstGeom prst="roundRect">
            <a:avLst>
              <a:gd fmla="val 50000" name="adj"/>
            </a:avLst>
          </a:prstGeom>
          <a:solidFill>
            <a:srgbClr val="6AA84F"/>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22" name="Google Shape;122;g12736c12e5f_1_5"/>
          <p:cNvSpPr txBox="1"/>
          <p:nvPr/>
        </p:nvSpPr>
        <p:spPr>
          <a:xfrm>
            <a:off x="1122250" y="1669000"/>
            <a:ext cx="108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Policy</a:t>
            </a:r>
            <a:endParaRPr/>
          </a:p>
        </p:txBody>
      </p:sp>
      <p:sp>
        <p:nvSpPr>
          <p:cNvPr id="123" name="Google Shape;123;g12736c12e5f_1_5"/>
          <p:cNvSpPr txBox="1"/>
          <p:nvPr/>
        </p:nvSpPr>
        <p:spPr>
          <a:xfrm>
            <a:off x="3710775" y="907000"/>
            <a:ext cx="158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rPr>
              <a:t>Accountable</a:t>
            </a:r>
            <a:endParaRPr>
              <a:solidFill>
                <a:schemeClr val="dk1"/>
              </a:solidFill>
            </a:endParaRPr>
          </a:p>
        </p:txBody>
      </p:sp>
      <p:sp>
        <p:nvSpPr>
          <p:cNvPr id="124" name="Google Shape;124;g12736c12e5f_1_5"/>
          <p:cNvSpPr txBox="1"/>
          <p:nvPr/>
        </p:nvSpPr>
        <p:spPr>
          <a:xfrm>
            <a:off x="6504150" y="907000"/>
            <a:ext cx="158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a:solidFill>
                  <a:schemeClr val="dk1"/>
                </a:solidFill>
              </a:rPr>
              <a:t>Responsible</a:t>
            </a:r>
            <a:endParaRPr>
              <a:solidFill>
                <a:schemeClr val="dk1"/>
              </a:solidFill>
            </a:endParaRPr>
          </a:p>
        </p:txBody>
      </p:sp>
      <p:sp>
        <p:nvSpPr>
          <p:cNvPr id="125" name="Google Shape;125;g12736c12e5f_1_5"/>
          <p:cNvSpPr txBox="1"/>
          <p:nvPr/>
        </p:nvSpPr>
        <p:spPr>
          <a:xfrm>
            <a:off x="9174550" y="907000"/>
            <a:ext cx="158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rPr>
              <a:t>SMEs</a:t>
            </a:r>
            <a:endParaRPr>
              <a:solidFill>
                <a:schemeClr val="dk1"/>
              </a:solidFill>
            </a:endParaRPr>
          </a:p>
        </p:txBody>
      </p:sp>
      <p:sp>
        <p:nvSpPr>
          <p:cNvPr id="126" name="Google Shape;126;g12736c12e5f_1_5"/>
          <p:cNvSpPr txBox="1"/>
          <p:nvPr/>
        </p:nvSpPr>
        <p:spPr>
          <a:xfrm>
            <a:off x="3710775" y="1669000"/>
            <a:ext cx="158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Jen Boon</a:t>
            </a:r>
            <a:endParaRPr>
              <a:solidFill>
                <a:schemeClr val="lt1"/>
              </a:solidFill>
            </a:endParaRPr>
          </a:p>
        </p:txBody>
      </p:sp>
      <p:sp>
        <p:nvSpPr>
          <p:cNvPr id="127" name="Google Shape;127;g12736c12e5f_1_5"/>
          <p:cNvSpPr txBox="1"/>
          <p:nvPr/>
        </p:nvSpPr>
        <p:spPr>
          <a:xfrm>
            <a:off x="6504150" y="1669000"/>
            <a:ext cx="158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Annie Leith</a:t>
            </a:r>
            <a:endParaRPr>
              <a:solidFill>
                <a:schemeClr val="lt1"/>
              </a:solidFill>
            </a:endParaRPr>
          </a:p>
        </p:txBody>
      </p:sp>
      <p:sp>
        <p:nvSpPr>
          <p:cNvPr id="128" name="Google Shape;128;g12736c12e5f_1_5"/>
          <p:cNvSpPr/>
          <p:nvPr/>
        </p:nvSpPr>
        <p:spPr>
          <a:xfrm rot="-5400000">
            <a:off x="1371412" y="1272636"/>
            <a:ext cx="586800" cy="2523600"/>
          </a:xfrm>
          <a:prstGeom prst="roundRect">
            <a:avLst>
              <a:gd fmla="val 50000" name="adj"/>
            </a:avLst>
          </a:prstGeom>
          <a:solidFill>
            <a:schemeClr val="lt1"/>
          </a:solidFill>
          <a:ln cap="flat" cmpd="sng" w="19050">
            <a:solidFill>
              <a:srgbClr val="274E1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29" name="Google Shape;129;g12736c12e5f_1_5"/>
          <p:cNvSpPr/>
          <p:nvPr/>
        </p:nvSpPr>
        <p:spPr>
          <a:xfrm rot="-5400000">
            <a:off x="4154412" y="1272636"/>
            <a:ext cx="586800" cy="2523600"/>
          </a:xfrm>
          <a:prstGeom prst="roundRect">
            <a:avLst>
              <a:gd fmla="val 50000" name="adj"/>
            </a:avLst>
          </a:prstGeom>
          <a:solidFill>
            <a:srgbClr val="274E1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30" name="Google Shape;130;g12736c12e5f_1_5"/>
          <p:cNvSpPr/>
          <p:nvPr/>
        </p:nvSpPr>
        <p:spPr>
          <a:xfrm rot="-5400000">
            <a:off x="7003949" y="1272636"/>
            <a:ext cx="586800" cy="2523600"/>
          </a:xfrm>
          <a:prstGeom prst="roundRect">
            <a:avLst>
              <a:gd fmla="val 50000" name="adj"/>
            </a:avLst>
          </a:prstGeom>
          <a:solidFill>
            <a:srgbClr val="38761D"/>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31" name="Google Shape;131;g12736c12e5f_1_5"/>
          <p:cNvSpPr/>
          <p:nvPr/>
        </p:nvSpPr>
        <p:spPr>
          <a:xfrm rot="-5400000">
            <a:off x="9853512" y="1272636"/>
            <a:ext cx="586800" cy="2523600"/>
          </a:xfrm>
          <a:prstGeom prst="roundRect">
            <a:avLst>
              <a:gd fmla="val 50000" name="adj"/>
            </a:avLst>
          </a:prstGeom>
          <a:solidFill>
            <a:srgbClr val="6AA84F"/>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32" name="Google Shape;132;g12736c12e5f_1_5"/>
          <p:cNvSpPr txBox="1"/>
          <p:nvPr/>
        </p:nvSpPr>
        <p:spPr>
          <a:xfrm>
            <a:off x="893650" y="2258125"/>
            <a:ext cx="158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Information Governance</a:t>
            </a:r>
            <a:endParaRPr/>
          </a:p>
        </p:txBody>
      </p:sp>
      <p:sp>
        <p:nvSpPr>
          <p:cNvPr id="133" name="Google Shape;133;g12736c12e5f_1_5"/>
          <p:cNvSpPr txBox="1"/>
          <p:nvPr/>
        </p:nvSpPr>
        <p:spPr>
          <a:xfrm>
            <a:off x="3710775" y="2334325"/>
            <a:ext cx="158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Dawn Monaghan</a:t>
            </a:r>
            <a:endParaRPr>
              <a:solidFill>
                <a:schemeClr val="lt1"/>
              </a:solidFill>
            </a:endParaRPr>
          </a:p>
        </p:txBody>
      </p:sp>
      <p:sp>
        <p:nvSpPr>
          <p:cNvPr id="134" name="Google Shape;134;g12736c12e5f_1_5"/>
          <p:cNvSpPr txBox="1"/>
          <p:nvPr/>
        </p:nvSpPr>
        <p:spPr>
          <a:xfrm>
            <a:off x="6504150" y="2334325"/>
            <a:ext cx="158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Sean Kirwan</a:t>
            </a:r>
            <a:endParaRPr>
              <a:solidFill>
                <a:schemeClr val="lt1"/>
              </a:solidFill>
            </a:endParaRPr>
          </a:p>
        </p:txBody>
      </p:sp>
      <p:sp>
        <p:nvSpPr>
          <p:cNvPr id="135" name="Google Shape;135;g12736c12e5f_1_5"/>
          <p:cNvSpPr txBox="1"/>
          <p:nvPr/>
        </p:nvSpPr>
        <p:spPr>
          <a:xfrm>
            <a:off x="9373725" y="2365825"/>
            <a:ext cx="158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Dickie Langley</a:t>
            </a:r>
            <a:endParaRPr>
              <a:solidFill>
                <a:schemeClr val="lt1"/>
              </a:solidFill>
            </a:endParaRPr>
          </a:p>
        </p:txBody>
      </p:sp>
      <p:sp>
        <p:nvSpPr>
          <p:cNvPr id="136" name="Google Shape;136;g12736c12e5f_1_5"/>
          <p:cNvSpPr/>
          <p:nvPr/>
        </p:nvSpPr>
        <p:spPr>
          <a:xfrm rot="-5400000">
            <a:off x="1371412" y="1958436"/>
            <a:ext cx="586800" cy="2523600"/>
          </a:xfrm>
          <a:prstGeom prst="roundRect">
            <a:avLst>
              <a:gd fmla="val 50000" name="adj"/>
            </a:avLst>
          </a:prstGeom>
          <a:solidFill>
            <a:schemeClr val="lt1"/>
          </a:solidFill>
          <a:ln cap="flat" cmpd="sng" w="19050">
            <a:solidFill>
              <a:srgbClr val="274E1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37" name="Google Shape;137;g12736c12e5f_1_5"/>
          <p:cNvSpPr/>
          <p:nvPr/>
        </p:nvSpPr>
        <p:spPr>
          <a:xfrm rot="-5400000">
            <a:off x="4154412" y="1958436"/>
            <a:ext cx="586800" cy="2523600"/>
          </a:xfrm>
          <a:prstGeom prst="roundRect">
            <a:avLst>
              <a:gd fmla="val 50000" name="adj"/>
            </a:avLst>
          </a:prstGeom>
          <a:solidFill>
            <a:srgbClr val="274E1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38" name="Google Shape;138;g12736c12e5f_1_5"/>
          <p:cNvSpPr/>
          <p:nvPr/>
        </p:nvSpPr>
        <p:spPr>
          <a:xfrm rot="-5400000">
            <a:off x="7003949" y="1958436"/>
            <a:ext cx="586800" cy="2523600"/>
          </a:xfrm>
          <a:prstGeom prst="roundRect">
            <a:avLst>
              <a:gd fmla="val 50000" name="adj"/>
            </a:avLst>
          </a:prstGeom>
          <a:solidFill>
            <a:srgbClr val="38761D"/>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39" name="Google Shape;139;g12736c12e5f_1_5"/>
          <p:cNvSpPr/>
          <p:nvPr/>
        </p:nvSpPr>
        <p:spPr>
          <a:xfrm rot="-5400000">
            <a:off x="9853512" y="1958436"/>
            <a:ext cx="586800" cy="2523600"/>
          </a:xfrm>
          <a:prstGeom prst="roundRect">
            <a:avLst>
              <a:gd fmla="val 50000" name="adj"/>
            </a:avLst>
          </a:prstGeom>
          <a:solidFill>
            <a:srgbClr val="6AA84F"/>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40" name="Google Shape;140;g12736c12e5f_1_5"/>
          <p:cNvSpPr txBox="1"/>
          <p:nvPr/>
        </p:nvSpPr>
        <p:spPr>
          <a:xfrm>
            <a:off x="893650" y="3020125"/>
            <a:ext cx="158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Architecture</a:t>
            </a:r>
            <a:endParaRPr/>
          </a:p>
        </p:txBody>
      </p:sp>
      <p:sp>
        <p:nvSpPr>
          <p:cNvPr id="141" name="Google Shape;141;g12736c12e5f_1_5"/>
          <p:cNvSpPr txBox="1"/>
          <p:nvPr/>
        </p:nvSpPr>
        <p:spPr>
          <a:xfrm>
            <a:off x="3710775" y="3020125"/>
            <a:ext cx="158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Ian Townend</a:t>
            </a:r>
            <a:endParaRPr>
              <a:solidFill>
                <a:schemeClr val="lt1"/>
              </a:solidFill>
            </a:endParaRPr>
          </a:p>
        </p:txBody>
      </p:sp>
      <p:sp>
        <p:nvSpPr>
          <p:cNvPr id="142" name="Google Shape;142;g12736c12e5f_1_5"/>
          <p:cNvSpPr txBox="1"/>
          <p:nvPr/>
        </p:nvSpPr>
        <p:spPr>
          <a:xfrm>
            <a:off x="6504150" y="3020125"/>
            <a:ext cx="158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Ross Buggins</a:t>
            </a:r>
            <a:endParaRPr>
              <a:solidFill>
                <a:schemeClr val="lt1"/>
              </a:solidFill>
            </a:endParaRPr>
          </a:p>
        </p:txBody>
      </p:sp>
      <p:sp>
        <p:nvSpPr>
          <p:cNvPr id="143" name="Google Shape;143;g12736c12e5f_1_5"/>
          <p:cNvSpPr txBox="1"/>
          <p:nvPr/>
        </p:nvSpPr>
        <p:spPr>
          <a:xfrm>
            <a:off x="9373725" y="2975425"/>
            <a:ext cx="158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Bill Swire, Abdel Elsheikh</a:t>
            </a:r>
            <a:endParaRPr>
              <a:solidFill>
                <a:schemeClr val="lt1"/>
              </a:solidFill>
            </a:endParaRPr>
          </a:p>
        </p:txBody>
      </p:sp>
      <p:sp>
        <p:nvSpPr>
          <p:cNvPr id="144" name="Google Shape;144;g12736c12e5f_1_5"/>
          <p:cNvSpPr txBox="1"/>
          <p:nvPr/>
        </p:nvSpPr>
        <p:spPr>
          <a:xfrm>
            <a:off x="9373725" y="1603825"/>
            <a:ext cx="158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Melissa Ruscoe, Emma Bradley</a:t>
            </a:r>
            <a:endParaRPr>
              <a:solidFill>
                <a:schemeClr val="lt1"/>
              </a:solidFill>
            </a:endParaRPr>
          </a:p>
        </p:txBody>
      </p:sp>
      <p:sp>
        <p:nvSpPr>
          <p:cNvPr id="145" name="Google Shape;145;g12736c12e5f_1_5"/>
          <p:cNvSpPr/>
          <p:nvPr/>
        </p:nvSpPr>
        <p:spPr>
          <a:xfrm rot="-5400000">
            <a:off x="1371412" y="2644236"/>
            <a:ext cx="586800" cy="2523600"/>
          </a:xfrm>
          <a:prstGeom prst="roundRect">
            <a:avLst>
              <a:gd fmla="val 50000" name="adj"/>
            </a:avLst>
          </a:prstGeom>
          <a:solidFill>
            <a:schemeClr val="lt1"/>
          </a:solidFill>
          <a:ln cap="flat" cmpd="sng" w="19050">
            <a:solidFill>
              <a:srgbClr val="274E1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46" name="Google Shape;146;g12736c12e5f_1_5"/>
          <p:cNvSpPr txBox="1"/>
          <p:nvPr/>
        </p:nvSpPr>
        <p:spPr>
          <a:xfrm>
            <a:off x="741250" y="3705925"/>
            <a:ext cx="189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CE proxy workstream</a:t>
            </a:r>
            <a:endParaRPr/>
          </a:p>
        </p:txBody>
      </p:sp>
      <p:sp>
        <p:nvSpPr>
          <p:cNvPr id="147" name="Google Shape;147;g12736c12e5f_1_5"/>
          <p:cNvSpPr txBox="1"/>
          <p:nvPr/>
        </p:nvSpPr>
        <p:spPr>
          <a:xfrm>
            <a:off x="3519725" y="3688825"/>
            <a:ext cx="199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Emma McLachlan</a:t>
            </a:r>
            <a:endParaRPr>
              <a:solidFill>
                <a:schemeClr val="lt1"/>
              </a:solidFill>
            </a:endParaRPr>
          </a:p>
        </p:txBody>
      </p:sp>
      <p:sp>
        <p:nvSpPr>
          <p:cNvPr id="148" name="Google Shape;148;g12736c12e5f_1_5"/>
          <p:cNvSpPr txBox="1"/>
          <p:nvPr/>
        </p:nvSpPr>
        <p:spPr>
          <a:xfrm>
            <a:off x="6504150" y="3705925"/>
            <a:ext cx="158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Karen Miles</a:t>
            </a:r>
            <a:endParaRPr>
              <a:solidFill>
                <a:schemeClr val="lt1"/>
              </a:solidFill>
            </a:endParaRPr>
          </a:p>
        </p:txBody>
      </p:sp>
      <p:sp>
        <p:nvSpPr>
          <p:cNvPr id="149" name="Google Shape;149;g12736c12e5f_1_5"/>
          <p:cNvSpPr txBox="1"/>
          <p:nvPr/>
        </p:nvSpPr>
        <p:spPr>
          <a:xfrm>
            <a:off x="9076075" y="3737425"/>
            <a:ext cx="229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Kristen Allin, Pip Hodgson</a:t>
            </a:r>
            <a:endParaRPr>
              <a:solidFill>
                <a:schemeClr val="lt1"/>
              </a:solidFill>
            </a:endParaRPr>
          </a:p>
        </p:txBody>
      </p:sp>
      <p:sp>
        <p:nvSpPr>
          <p:cNvPr id="150" name="Google Shape;150;g12736c12e5f_1_5"/>
          <p:cNvSpPr/>
          <p:nvPr/>
        </p:nvSpPr>
        <p:spPr>
          <a:xfrm rot="-5400000">
            <a:off x="9929712" y="3330036"/>
            <a:ext cx="586800" cy="2523600"/>
          </a:xfrm>
          <a:prstGeom prst="roundRect">
            <a:avLst>
              <a:gd fmla="val 50000" name="adj"/>
            </a:avLst>
          </a:prstGeom>
          <a:solidFill>
            <a:srgbClr val="6AA84F"/>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51" name="Google Shape;151;g12736c12e5f_1_5"/>
          <p:cNvSpPr/>
          <p:nvPr/>
        </p:nvSpPr>
        <p:spPr>
          <a:xfrm rot="-5400000">
            <a:off x="4230612" y="3330036"/>
            <a:ext cx="586800" cy="2523600"/>
          </a:xfrm>
          <a:prstGeom prst="roundRect">
            <a:avLst>
              <a:gd fmla="val 50000" name="adj"/>
            </a:avLst>
          </a:prstGeom>
          <a:solidFill>
            <a:srgbClr val="274E1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52" name="Google Shape;152;g12736c12e5f_1_5"/>
          <p:cNvSpPr/>
          <p:nvPr/>
        </p:nvSpPr>
        <p:spPr>
          <a:xfrm rot="-5400000">
            <a:off x="7080149" y="3253836"/>
            <a:ext cx="586800" cy="2523600"/>
          </a:xfrm>
          <a:prstGeom prst="roundRect">
            <a:avLst>
              <a:gd fmla="val 50000" name="adj"/>
            </a:avLst>
          </a:prstGeom>
          <a:solidFill>
            <a:srgbClr val="38761D"/>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53" name="Google Shape;153;g12736c12e5f_1_5"/>
          <p:cNvSpPr/>
          <p:nvPr/>
        </p:nvSpPr>
        <p:spPr>
          <a:xfrm rot="-5400000">
            <a:off x="1371412" y="3330036"/>
            <a:ext cx="586800" cy="2523600"/>
          </a:xfrm>
          <a:prstGeom prst="roundRect">
            <a:avLst>
              <a:gd fmla="val 50000" name="adj"/>
            </a:avLst>
          </a:prstGeom>
          <a:solidFill>
            <a:schemeClr val="lt1"/>
          </a:solidFill>
          <a:ln cap="flat" cmpd="sng" w="19050">
            <a:solidFill>
              <a:srgbClr val="274E1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54" name="Google Shape;154;g12736c12e5f_1_5"/>
          <p:cNvSpPr txBox="1"/>
          <p:nvPr/>
        </p:nvSpPr>
        <p:spPr>
          <a:xfrm>
            <a:off x="893650" y="4391725"/>
            <a:ext cx="158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Clinical</a:t>
            </a:r>
            <a:endParaRPr/>
          </a:p>
        </p:txBody>
      </p:sp>
      <p:sp>
        <p:nvSpPr>
          <p:cNvPr id="155" name="Google Shape;155;g12736c12e5f_1_5"/>
          <p:cNvSpPr txBox="1"/>
          <p:nvPr/>
        </p:nvSpPr>
        <p:spPr>
          <a:xfrm>
            <a:off x="3519725" y="4374625"/>
            <a:ext cx="199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Phil Koczan</a:t>
            </a:r>
            <a:endParaRPr>
              <a:solidFill>
                <a:schemeClr val="lt1"/>
              </a:solidFill>
            </a:endParaRPr>
          </a:p>
        </p:txBody>
      </p:sp>
      <p:sp>
        <p:nvSpPr>
          <p:cNvPr id="156" name="Google Shape;156;g12736c12e5f_1_5"/>
          <p:cNvSpPr txBox="1"/>
          <p:nvPr/>
        </p:nvSpPr>
        <p:spPr>
          <a:xfrm>
            <a:off x="6504150" y="4315525"/>
            <a:ext cx="158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TBC</a:t>
            </a:r>
            <a:endParaRPr>
              <a:solidFill>
                <a:schemeClr val="lt1"/>
              </a:solidFill>
            </a:endParaRPr>
          </a:p>
        </p:txBody>
      </p:sp>
      <p:sp>
        <p:nvSpPr>
          <p:cNvPr id="157" name="Google Shape;157;g12736c12e5f_1_5"/>
          <p:cNvSpPr txBox="1"/>
          <p:nvPr/>
        </p:nvSpPr>
        <p:spPr>
          <a:xfrm>
            <a:off x="9076075" y="4347025"/>
            <a:ext cx="229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Peter-Marc Fortune</a:t>
            </a:r>
            <a:endParaRPr>
              <a:solidFill>
                <a:schemeClr val="lt1"/>
              </a:solidFill>
            </a:endParaRPr>
          </a:p>
        </p:txBody>
      </p:sp>
      <p:sp>
        <p:nvSpPr>
          <p:cNvPr id="158" name="Google Shape;158;g12736c12e5f_1_5"/>
          <p:cNvSpPr/>
          <p:nvPr/>
        </p:nvSpPr>
        <p:spPr>
          <a:xfrm rot="-5400000">
            <a:off x="1371412" y="4015836"/>
            <a:ext cx="586800" cy="2523600"/>
          </a:xfrm>
          <a:prstGeom prst="roundRect">
            <a:avLst>
              <a:gd fmla="val 50000" name="adj"/>
            </a:avLst>
          </a:prstGeom>
          <a:solidFill>
            <a:schemeClr val="lt1"/>
          </a:solidFill>
          <a:ln cap="flat" cmpd="sng" w="19050">
            <a:solidFill>
              <a:srgbClr val="274E1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59" name="Google Shape;159;g12736c12e5f_1_5"/>
          <p:cNvSpPr/>
          <p:nvPr/>
        </p:nvSpPr>
        <p:spPr>
          <a:xfrm rot="-5400000">
            <a:off x="1371412" y="4701636"/>
            <a:ext cx="586800" cy="2523600"/>
          </a:xfrm>
          <a:prstGeom prst="roundRect">
            <a:avLst>
              <a:gd fmla="val 50000" name="adj"/>
            </a:avLst>
          </a:prstGeom>
          <a:solidFill>
            <a:schemeClr val="lt1"/>
          </a:solidFill>
          <a:ln cap="flat" cmpd="sng" w="19050">
            <a:solidFill>
              <a:srgbClr val="274E1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60" name="Google Shape;160;g12736c12e5f_1_5"/>
          <p:cNvSpPr/>
          <p:nvPr/>
        </p:nvSpPr>
        <p:spPr>
          <a:xfrm rot="-5400000">
            <a:off x="4230612" y="4015836"/>
            <a:ext cx="586800" cy="2523600"/>
          </a:xfrm>
          <a:prstGeom prst="roundRect">
            <a:avLst>
              <a:gd fmla="val 50000" name="adj"/>
            </a:avLst>
          </a:prstGeom>
          <a:solidFill>
            <a:srgbClr val="274E1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61" name="Google Shape;161;g12736c12e5f_1_5"/>
          <p:cNvSpPr/>
          <p:nvPr/>
        </p:nvSpPr>
        <p:spPr>
          <a:xfrm rot="-5400000">
            <a:off x="4230612" y="4701636"/>
            <a:ext cx="586800" cy="2523600"/>
          </a:xfrm>
          <a:prstGeom prst="roundRect">
            <a:avLst>
              <a:gd fmla="val 50000" name="adj"/>
            </a:avLst>
          </a:prstGeom>
          <a:solidFill>
            <a:srgbClr val="274E1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62" name="Google Shape;162;g12736c12e5f_1_5"/>
          <p:cNvSpPr/>
          <p:nvPr/>
        </p:nvSpPr>
        <p:spPr>
          <a:xfrm rot="-5400000">
            <a:off x="7089799" y="3939636"/>
            <a:ext cx="586800" cy="2523600"/>
          </a:xfrm>
          <a:prstGeom prst="roundRect">
            <a:avLst>
              <a:gd fmla="val 50000" name="adj"/>
            </a:avLst>
          </a:prstGeom>
          <a:solidFill>
            <a:srgbClr val="38761D"/>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63" name="Google Shape;163;g12736c12e5f_1_5"/>
          <p:cNvSpPr/>
          <p:nvPr/>
        </p:nvSpPr>
        <p:spPr>
          <a:xfrm rot="-5400000">
            <a:off x="7080149" y="4625436"/>
            <a:ext cx="586800" cy="2523600"/>
          </a:xfrm>
          <a:prstGeom prst="roundRect">
            <a:avLst>
              <a:gd fmla="val 50000" name="adj"/>
            </a:avLst>
          </a:prstGeom>
          <a:solidFill>
            <a:srgbClr val="38761D"/>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64" name="Google Shape;164;g12736c12e5f_1_5"/>
          <p:cNvSpPr/>
          <p:nvPr/>
        </p:nvSpPr>
        <p:spPr>
          <a:xfrm rot="-5400000">
            <a:off x="9929712" y="4015836"/>
            <a:ext cx="586800" cy="2523600"/>
          </a:xfrm>
          <a:prstGeom prst="roundRect">
            <a:avLst>
              <a:gd fmla="val 50000" name="adj"/>
            </a:avLst>
          </a:prstGeom>
          <a:solidFill>
            <a:srgbClr val="6AA84F"/>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65" name="Google Shape;165;g12736c12e5f_1_5"/>
          <p:cNvSpPr/>
          <p:nvPr/>
        </p:nvSpPr>
        <p:spPr>
          <a:xfrm rot="-5400000">
            <a:off x="9929712" y="4701636"/>
            <a:ext cx="586800" cy="2523600"/>
          </a:xfrm>
          <a:prstGeom prst="roundRect">
            <a:avLst>
              <a:gd fmla="val 50000" name="adj"/>
            </a:avLst>
          </a:prstGeom>
          <a:solidFill>
            <a:srgbClr val="6AA84F"/>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33"/>
              <a:buFont typeface="Arial"/>
              <a:buNone/>
            </a:pPr>
            <a:r>
              <a:t/>
            </a:r>
            <a:endParaRPr b="0" i="0" sz="1333" u="none" cap="none" strike="noStrike">
              <a:solidFill>
                <a:srgbClr val="000000"/>
              </a:solidFill>
              <a:latin typeface="Arial"/>
              <a:ea typeface="Arial"/>
              <a:cs typeface="Arial"/>
              <a:sym typeface="Arial"/>
            </a:endParaRPr>
          </a:p>
        </p:txBody>
      </p:sp>
      <p:sp>
        <p:nvSpPr>
          <p:cNvPr id="166" name="Google Shape;166;g12736c12e5f_1_5"/>
          <p:cNvSpPr txBox="1"/>
          <p:nvPr/>
        </p:nvSpPr>
        <p:spPr>
          <a:xfrm>
            <a:off x="596050" y="5001325"/>
            <a:ext cx="2296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extLst>
                  <a:ext uri="http://customooxmlschemas.google.com/">
                    <go:slidesCustomData xmlns:go="http://customooxmlschemas.google.com/" textRoundtripDataId="2"/>
                  </a:ext>
                </a:extLst>
              </a:rPr>
              <a:t>User research</a:t>
            </a:r>
            <a:r>
              <a:rPr lang="en-GB"/>
              <a:t> and service design</a:t>
            </a:r>
            <a:endParaRPr/>
          </a:p>
        </p:txBody>
      </p:sp>
      <p:sp>
        <p:nvSpPr>
          <p:cNvPr id="167" name="Google Shape;167;g12736c12e5f_1_5"/>
          <p:cNvSpPr txBox="1"/>
          <p:nvPr/>
        </p:nvSpPr>
        <p:spPr>
          <a:xfrm>
            <a:off x="487750" y="5763325"/>
            <a:ext cx="229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Launch and Maintenance</a:t>
            </a:r>
            <a:endParaRPr/>
          </a:p>
        </p:txBody>
      </p:sp>
      <p:sp>
        <p:nvSpPr>
          <p:cNvPr id="168" name="Google Shape;168;g12736c12e5f_1_5"/>
          <p:cNvSpPr txBox="1"/>
          <p:nvPr/>
        </p:nvSpPr>
        <p:spPr>
          <a:xfrm>
            <a:off x="3519725" y="5780425"/>
            <a:ext cx="199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Phil Nixon</a:t>
            </a:r>
            <a:endParaRPr>
              <a:solidFill>
                <a:schemeClr val="lt1"/>
              </a:solidFill>
            </a:endParaRPr>
          </a:p>
        </p:txBody>
      </p:sp>
      <p:sp>
        <p:nvSpPr>
          <p:cNvPr id="169" name="Google Shape;169;g12736c12e5f_1_5"/>
          <p:cNvSpPr txBox="1"/>
          <p:nvPr/>
        </p:nvSpPr>
        <p:spPr>
          <a:xfrm>
            <a:off x="6374100" y="5687125"/>
            <a:ext cx="199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TBC</a:t>
            </a:r>
            <a:endParaRPr>
              <a:solidFill>
                <a:schemeClr val="lt1"/>
              </a:solidFill>
            </a:endParaRPr>
          </a:p>
        </p:txBody>
      </p:sp>
      <p:sp>
        <p:nvSpPr>
          <p:cNvPr id="170" name="Google Shape;170;g12736c12e5f_1_5"/>
          <p:cNvSpPr txBox="1"/>
          <p:nvPr/>
        </p:nvSpPr>
        <p:spPr>
          <a:xfrm>
            <a:off x="9228475" y="5808025"/>
            <a:ext cx="199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a:solidFill>
                  <a:schemeClr val="lt1"/>
                </a:solidFill>
              </a:rPr>
              <a:t>Melissa Ruscoe</a:t>
            </a:r>
            <a:endParaRPr>
              <a:solidFill>
                <a:schemeClr val="lt1"/>
              </a:solidFill>
            </a:endParaRPr>
          </a:p>
        </p:txBody>
      </p:sp>
      <p:sp>
        <p:nvSpPr>
          <p:cNvPr id="171" name="Google Shape;171;g12736c12e5f_1_5"/>
          <p:cNvSpPr txBox="1"/>
          <p:nvPr/>
        </p:nvSpPr>
        <p:spPr>
          <a:xfrm>
            <a:off x="3595925" y="5060425"/>
            <a:ext cx="199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Kristen Allin</a:t>
            </a:r>
            <a:endParaRPr>
              <a:solidFill>
                <a:schemeClr val="lt1"/>
              </a:solidFill>
            </a:endParaRPr>
          </a:p>
        </p:txBody>
      </p:sp>
      <p:sp>
        <p:nvSpPr>
          <p:cNvPr id="172" name="Google Shape;172;g12736c12e5f_1_5"/>
          <p:cNvSpPr txBox="1"/>
          <p:nvPr/>
        </p:nvSpPr>
        <p:spPr>
          <a:xfrm>
            <a:off x="9234725" y="5060425"/>
            <a:ext cx="199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a:solidFill>
                  <a:schemeClr val="lt1"/>
                </a:solidFill>
              </a:rPr>
              <a:t>Laura Fitch</a:t>
            </a:r>
            <a:endParaRPr>
              <a:solidFill>
                <a:schemeClr val="lt1"/>
              </a:solidFill>
            </a:endParaRPr>
          </a:p>
        </p:txBody>
      </p:sp>
      <p:sp>
        <p:nvSpPr>
          <p:cNvPr id="173" name="Google Shape;173;g12736c12e5f_1_5"/>
          <p:cNvSpPr txBox="1"/>
          <p:nvPr/>
        </p:nvSpPr>
        <p:spPr>
          <a:xfrm>
            <a:off x="6415325" y="4984225"/>
            <a:ext cx="199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Thais Maio</a:t>
            </a:r>
            <a:endParaRPr>
              <a:solidFill>
                <a:schemeClr val="lt1"/>
              </a:solidFill>
            </a:endParaRPr>
          </a:p>
        </p:txBody>
      </p:sp>
      <p:sp>
        <p:nvSpPr>
          <p:cNvPr id="174" name="Google Shape;174;g12736c12e5f_1_5"/>
          <p:cNvSpPr txBox="1"/>
          <p:nvPr/>
        </p:nvSpPr>
        <p:spPr>
          <a:xfrm>
            <a:off x="0" y="6479425"/>
            <a:ext cx="1219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Note:  A third party supplier will not be used for the development of this work, however external Subject Matter Experts (SMEs) might be </a:t>
            </a:r>
            <a:r>
              <a:rPr lang="en-GB" sz="1200"/>
              <a:t>engaged</a:t>
            </a:r>
            <a:r>
              <a:rPr lang="en-GB" sz="1200"/>
              <a:t> on specific topics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alpha val="20000"/>
          </a:srgbClr>
        </a:solidFill>
      </p:bgPr>
    </p:bg>
    <p:spTree>
      <p:nvGrpSpPr>
        <p:cNvPr id="178" name="Shape 178"/>
        <p:cNvGrpSpPr/>
        <p:nvPr/>
      </p:nvGrpSpPr>
      <p:grpSpPr>
        <a:xfrm>
          <a:off x="0" y="0"/>
          <a:ext cx="0" cy="0"/>
          <a:chOff x="0" y="0"/>
          <a:chExt cx="0" cy="0"/>
        </a:xfrm>
      </p:grpSpPr>
      <p:sp>
        <p:nvSpPr>
          <p:cNvPr id="179" name="Google Shape;179;g129a86332dd_0_0"/>
          <p:cNvSpPr/>
          <p:nvPr/>
        </p:nvSpPr>
        <p:spPr>
          <a:xfrm>
            <a:off x="2936167" y="4705767"/>
            <a:ext cx="6106500" cy="1031700"/>
          </a:xfrm>
          <a:prstGeom prst="rect">
            <a:avLst/>
          </a:prstGeom>
          <a:solidFill>
            <a:srgbClr val="EFEFE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lang="en-GB" sz="1300">
                <a:solidFill>
                  <a:srgbClr val="222222"/>
                </a:solidFill>
              </a:rPr>
              <a:t>Third party suppliers/ICSs </a:t>
            </a:r>
            <a:r>
              <a:rPr b="0" i="0" lang="en-GB" sz="1300" u="none" cap="none" strike="noStrike">
                <a:solidFill>
                  <a:srgbClr val="222222"/>
                </a:solidFill>
                <a:latin typeface="Arial"/>
                <a:ea typeface="Arial"/>
                <a:cs typeface="Arial"/>
                <a:sym typeface="Arial"/>
              </a:rPr>
              <a:t> </a:t>
            </a:r>
            <a:r>
              <a:rPr lang="en-GB" sz="1300">
                <a:solidFill>
                  <a:srgbClr val="222222"/>
                </a:solidFill>
              </a:rPr>
              <a:t>which currently have a proxy service/close to developing one</a:t>
            </a:r>
            <a:endParaRPr sz="1300">
              <a:solidFill>
                <a:srgbClr val="222222"/>
              </a:solidFill>
            </a:endParaRPr>
          </a:p>
          <a:p>
            <a:pPr indent="0" lvl="0" marL="0" marR="0" rtl="0" algn="l">
              <a:lnSpc>
                <a:spcPct val="100000"/>
              </a:lnSpc>
              <a:spcBef>
                <a:spcPts val="0"/>
              </a:spcBef>
              <a:spcAft>
                <a:spcPts val="0"/>
              </a:spcAft>
              <a:buClr>
                <a:srgbClr val="000000"/>
              </a:buClr>
              <a:buSzPts val="1300"/>
              <a:buFont typeface="Arial"/>
              <a:buNone/>
            </a:pPr>
            <a:r>
              <a:rPr lang="en-GB" sz="1300">
                <a:solidFill>
                  <a:srgbClr val="222222"/>
                </a:solidFill>
              </a:rPr>
              <a:t>-PKB, Malam Health, Suffolk &amp; NEE ICS</a:t>
            </a:r>
            <a:endParaRPr sz="1300">
              <a:solidFill>
                <a:srgbClr val="222222"/>
              </a:solidFill>
            </a:endParaRPr>
          </a:p>
        </p:txBody>
      </p:sp>
      <p:sp>
        <p:nvSpPr>
          <p:cNvPr id="180" name="Google Shape;180;g129a86332dd_0_0"/>
          <p:cNvSpPr/>
          <p:nvPr/>
        </p:nvSpPr>
        <p:spPr>
          <a:xfrm>
            <a:off x="4089399" y="3406400"/>
            <a:ext cx="5983200" cy="1031700"/>
          </a:xfrm>
          <a:prstGeom prst="rect">
            <a:avLst/>
          </a:prstGeom>
          <a:solidFill>
            <a:srgbClr val="EFEFE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lang="en-GB" sz="1300">
                <a:solidFill>
                  <a:srgbClr val="1D1C1D"/>
                </a:solidFill>
              </a:rPr>
              <a:t>Collaborators in developing content or functionality</a:t>
            </a:r>
            <a:r>
              <a:rPr lang="en-GB" sz="1300">
                <a:solidFill>
                  <a:srgbClr val="1D1C1D"/>
                </a:solidFill>
              </a:rPr>
              <a:t> - ShCR, GP IT Futur</a:t>
            </a:r>
            <a:r>
              <a:rPr lang="en-GB" sz="1300">
                <a:solidFill>
                  <a:srgbClr val="1A1A1A"/>
                </a:solidFill>
              </a:rPr>
              <a:t>es, Wayfinder,  CTO Identity work, cross-org. Identity work, Digital Staff Passport,  the Commons Project (external), Digitising Social Care (NHSEI)</a:t>
            </a:r>
            <a:endParaRPr i="0" sz="1300" u="none" cap="none" strike="noStrike">
              <a:solidFill>
                <a:srgbClr val="1A1A1A"/>
              </a:solidFill>
            </a:endParaRPr>
          </a:p>
        </p:txBody>
      </p:sp>
      <p:sp>
        <p:nvSpPr>
          <p:cNvPr id="181" name="Google Shape;181;g129a86332dd_0_0"/>
          <p:cNvSpPr/>
          <p:nvPr/>
        </p:nvSpPr>
        <p:spPr>
          <a:xfrm>
            <a:off x="2224967" y="2138200"/>
            <a:ext cx="5039700" cy="1181700"/>
          </a:xfrm>
          <a:prstGeom prst="rect">
            <a:avLst/>
          </a:prstGeom>
          <a:solidFill>
            <a:srgbClr val="EFEFE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lang="en-GB" sz="1300">
                <a:solidFill>
                  <a:srgbClr val="1D1C1D"/>
                </a:solidFill>
              </a:rPr>
              <a:t>NHS tech development teams which need a strategic proxy solution - C</a:t>
            </a:r>
            <a:r>
              <a:rPr lang="en-GB" sz="1300">
                <a:solidFill>
                  <a:srgbClr val="1D1C1D"/>
                </a:solidFill>
              </a:rPr>
              <a:t>ovid pass, DCHM</a:t>
            </a:r>
            <a:r>
              <a:rPr b="1" i="0" lang="en-GB" sz="1300" u="none" cap="none" strike="noStrike">
                <a:solidFill>
                  <a:srgbClr val="1D1C1D"/>
                </a:solidFill>
                <a:latin typeface="Arial"/>
                <a:ea typeface="Arial"/>
                <a:cs typeface="Arial"/>
                <a:sym typeface="Arial"/>
                <a:extLst>
                  <a:ext uri="http://customooxmlschemas.google.com/">
                    <go:slidesCustomData xmlns:go="http://customooxmlschemas.google.com/" textRoundtripDataId="3"/>
                  </a:ext>
                </a:extLst>
              </a:rPr>
              <a:t> </a:t>
            </a:r>
            <a:endParaRPr b="0" i="0" sz="1300" u="none" cap="none" strike="noStrike">
              <a:solidFill>
                <a:srgbClr val="1D1C1D"/>
              </a:solidFill>
              <a:highlight>
                <a:srgbClr val="FFFF00"/>
              </a:highlight>
              <a:latin typeface="Arial"/>
              <a:ea typeface="Arial"/>
              <a:cs typeface="Arial"/>
              <a:sym typeface="Arial"/>
            </a:endParaRPr>
          </a:p>
        </p:txBody>
      </p:sp>
      <p:sp>
        <p:nvSpPr>
          <p:cNvPr id="182" name="Google Shape;182;g129a86332dd_0_0"/>
          <p:cNvSpPr/>
          <p:nvPr/>
        </p:nvSpPr>
        <p:spPr>
          <a:xfrm>
            <a:off x="617317" y="2944875"/>
            <a:ext cx="1576500" cy="228300"/>
          </a:xfrm>
          <a:prstGeom prst="rect">
            <a:avLst/>
          </a:prstGeom>
          <a:solidFill>
            <a:srgbClr val="00A49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700"/>
              <a:buFont typeface="Arial"/>
              <a:buNone/>
            </a:pPr>
            <a:r>
              <a:rPr b="1" lang="en-GB" sz="1300">
                <a:solidFill>
                  <a:srgbClr val="FFFFFF"/>
                </a:solidFill>
              </a:rPr>
              <a:t>Tech Teams</a:t>
            </a:r>
            <a:endParaRPr b="1" i="0" sz="1300" u="none" cap="none" strike="noStrike">
              <a:solidFill>
                <a:srgbClr val="FFFFFF"/>
              </a:solidFill>
              <a:latin typeface="Arial"/>
              <a:ea typeface="Arial"/>
              <a:cs typeface="Arial"/>
              <a:sym typeface="Arial"/>
            </a:endParaRPr>
          </a:p>
        </p:txBody>
      </p:sp>
      <p:pic>
        <p:nvPicPr>
          <p:cNvPr id="183" name="Google Shape;183;g129a86332dd_0_0"/>
          <p:cNvPicPr preferRelativeResize="0"/>
          <p:nvPr/>
        </p:nvPicPr>
        <p:blipFill rotWithShape="1">
          <a:blip r:embed="rId3">
            <a:alphaModFix/>
          </a:blip>
          <a:srcRect b="0" l="55650" r="0" t="0"/>
          <a:stretch/>
        </p:blipFill>
        <p:spPr>
          <a:xfrm>
            <a:off x="1722185" y="2138255"/>
            <a:ext cx="533500" cy="1181511"/>
          </a:xfrm>
          <a:prstGeom prst="rect">
            <a:avLst/>
          </a:prstGeom>
          <a:noFill/>
          <a:ln>
            <a:noFill/>
          </a:ln>
        </p:spPr>
      </p:pic>
      <p:pic>
        <p:nvPicPr>
          <p:cNvPr id="184" name="Google Shape;184;g129a86332dd_0_0"/>
          <p:cNvPicPr preferRelativeResize="0"/>
          <p:nvPr/>
        </p:nvPicPr>
        <p:blipFill rotWithShape="1">
          <a:blip r:embed="rId4">
            <a:alphaModFix/>
          </a:blip>
          <a:srcRect b="0" l="0" r="0" t="0"/>
          <a:stretch/>
        </p:blipFill>
        <p:spPr>
          <a:xfrm>
            <a:off x="617315" y="2186053"/>
            <a:ext cx="731600" cy="731600"/>
          </a:xfrm>
          <a:prstGeom prst="rect">
            <a:avLst/>
          </a:prstGeom>
          <a:noFill/>
          <a:ln>
            <a:noFill/>
          </a:ln>
        </p:spPr>
      </p:pic>
      <p:grpSp>
        <p:nvGrpSpPr>
          <p:cNvPr id="185" name="Google Shape;185;g129a86332dd_0_0"/>
          <p:cNvGrpSpPr/>
          <p:nvPr/>
        </p:nvGrpSpPr>
        <p:grpSpPr>
          <a:xfrm>
            <a:off x="1328350" y="4743353"/>
            <a:ext cx="1576361" cy="956244"/>
            <a:chOff x="4500275" y="2131493"/>
            <a:chExt cx="1182300" cy="717201"/>
          </a:xfrm>
        </p:grpSpPr>
        <p:pic>
          <p:nvPicPr>
            <p:cNvPr id="186" name="Google Shape;186;g129a86332dd_0_0"/>
            <p:cNvPicPr preferRelativeResize="0"/>
            <p:nvPr/>
          </p:nvPicPr>
          <p:blipFill rotWithShape="1">
            <a:blip r:embed="rId5">
              <a:alphaModFix/>
            </a:blip>
            <a:srcRect b="0" l="0" r="0" t="0"/>
            <a:stretch/>
          </p:blipFill>
          <p:spPr>
            <a:xfrm>
              <a:off x="5100329" y="2131493"/>
              <a:ext cx="547399" cy="667062"/>
            </a:xfrm>
            <a:prstGeom prst="rect">
              <a:avLst/>
            </a:prstGeom>
            <a:noFill/>
            <a:ln>
              <a:noFill/>
            </a:ln>
          </p:spPr>
        </p:pic>
        <p:sp>
          <p:nvSpPr>
            <p:cNvPr id="187" name="Google Shape;187;g129a86332dd_0_0"/>
            <p:cNvSpPr/>
            <p:nvPr/>
          </p:nvSpPr>
          <p:spPr>
            <a:xfrm>
              <a:off x="4500275" y="2677394"/>
              <a:ext cx="1182300" cy="171300"/>
            </a:xfrm>
            <a:prstGeom prst="rect">
              <a:avLst/>
            </a:prstGeom>
            <a:solidFill>
              <a:srgbClr val="00A49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700"/>
                <a:buFont typeface="Arial"/>
                <a:buNone/>
              </a:pPr>
              <a:r>
                <a:rPr b="1" lang="en-GB" sz="1300">
                  <a:solidFill>
                    <a:srgbClr val="FFFFFF"/>
                  </a:solidFill>
                </a:rPr>
                <a:t>Third Parties</a:t>
              </a:r>
              <a:endParaRPr b="1" i="0" sz="1300" u="none" cap="none" strike="noStrike">
                <a:solidFill>
                  <a:srgbClr val="FFFFFF"/>
                </a:solidFill>
                <a:latin typeface="Arial"/>
                <a:ea typeface="Arial"/>
                <a:cs typeface="Arial"/>
                <a:sym typeface="Arial"/>
              </a:endParaRPr>
            </a:p>
          </p:txBody>
        </p:sp>
        <p:pic>
          <p:nvPicPr>
            <p:cNvPr id="188" name="Google Shape;188;g129a86332dd_0_0"/>
            <p:cNvPicPr preferRelativeResize="0"/>
            <p:nvPr/>
          </p:nvPicPr>
          <p:blipFill rotWithShape="1">
            <a:blip r:embed="rId6">
              <a:alphaModFix/>
            </a:blip>
            <a:srcRect b="0" l="0" r="0" t="0"/>
            <a:stretch/>
          </p:blipFill>
          <p:spPr>
            <a:xfrm>
              <a:off x="4532473" y="2198476"/>
              <a:ext cx="476875" cy="476875"/>
            </a:xfrm>
            <a:prstGeom prst="rect">
              <a:avLst/>
            </a:prstGeom>
            <a:noFill/>
            <a:ln>
              <a:noFill/>
            </a:ln>
          </p:spPr>
        </p:pic>
      </p:grpSp>
      <p:grpSp>
        <p:nvGrpSpPr>
          <p:cNvPr id="189" name="Google Shape;189;g129a86332dd_0_0"/>
          <p:cNvGrpSpPr/>
          <p:nvPr/>
        </p:nvGrpSpPr>
        <p:grpSpPr>
          <a:xfrm>
            <a:off x="10054983" y="3236982"/>
            <a:ext cx="1576361" cy="1017699"/>
            <a:chOff x="4503000" y="4079601"/>
            <a:chExt cx="1182300" cy="763293"/>
          </a:xfrm>
        </p:grpSpPr>
        <p:sp>
          <p:nvSpPr>
            <p:cNvPr id="190" name="Google Shape;190;g129a86332dd_0_0"/>
            <p:cNvSpPr/>
            <p:nvPr/>
          </p:nvSpPr>
          <p:spPr>
            <a:xfrm>
              <a:off x="4503000" y="4671594"/>
              <a:ext cx="1182300" cy="171300"/>
            </a:xfrm>
            <a:prstGeom prst="rect">
              <a:avLst/>
            </a:prstGeom>
            <a:solidFill>
              <a:srgbClr val="00A49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700"/>
                <a:buFont typeface="Arial"/>
                <a:buNone/>
              </a:pPr>
              <a:r>
                <a:rPr b="1" lang="en-GB" sz="1300">
                  <a:solidFill>
                    <a:srgbClr val="FFFFFF"/>
                  </a:solidFill>
                </a:rPr>
                <a:t>Collaborators</a:t>
              </a:r>
              <a:endParaRPr b="1" i="0" sz="1300" u="none" cap="none" strike="noStrike">
                <a:solidFill>
                  <a:srgbClr val="FFFFFF"/>
                </a:solidFill>
                <a:latin typeface="Arial"/>
                <a:ea typeface="Arial"/>
                <a:cs typeface="Arial"/>
                <a:sym typeface="Arial"/>
              </a:endParaRPr>
            </a:p>
          </p:txBody>
        </p:sp>
        <p:pic>
          <p:nvPicPr>
            <p:cNvPr id="191" name="Google Shape;191;g129a86332dd_0_0"/>
            <p:cNvPicPr preferRelativeResize="0"/>
            <p:nvPr/>
          </p:nvPicPr>
          <p:blipFill rotWithShape="1">
            <a:blip r:embed="rId7">
              <a:alphaModFix/>
            </a:blip>
            <a:srcRect b="0" l="0" r="0" t="0"/>
            <a:stretch/>
          </p:blipFill>
          <p:spPr>
            <a:xfrm>
              <a:off x="4530476" y="4209052"/>
              <a:ext cx="476875" cy="476875"/>
            </a:xfrm>
            <a:prstGeom prst="rect">
              <a:avLst/>
            </a:prstGeom>
            <a:noFill/>
            <a:ln>
              <a:noFill/>
            </a:ln>
          </p:spPr>
        </p:pic>
        <p:pic>
          <p:nvPicPr>
            <p:cNvPr id="192" name="Google Shape;192;g129a86332dd_0_0"/>
            <p:cNvPicPr preferRelativeResize="0"/>
            <p:nvPr/>
          </p:nvPicPr>
          <p:blipFill rotWithShape="1">
            <a:blip r:embed="rId8">
              <a:alphaModFix/>
            </a:blip>
            <a:srcRect b="0" l="0" r="0" t="0"/>
            <a:stretch/>
          </p:blipFill>
          <p:spPr>
            <a:xfrm>
              <a:off x="4919044" y="4079601"/>
              <a:ext cx="760832" cy="592000"/>
            </a:xfrm>
            <a:prstGeom prst="rect">
              <a:avLst/>
            </a:prstGeom>
            <a:noFill/>
            <a:ln>
              <a:noFill/>
            </a:ln>
          </p:spPr>
        </p:pic>
      </p:grpSp>
      <p:grpSp>
        <p:nvGrpSpPr>
          <p:cNvPr id="193" name="Google Shape;193;g129a86332dd_0_0"/>
          <p:cNvGrpSpPr/>
          <p:nvPr/>
        </p:nvGrpSpPr>
        <p:grpSpPr>
          <a:xfrm>
            <a:off x="8768735" y="5830942"/>
            <a:ext cx="1579992" cy="957488"/>
            <a:chOff x="4500276" y="3127410"/>
            <a:chExt cx="1185024" cy="718134"/>
          </a:xfrm>
        </p:grpSpPr>
        <p:sp>
          <p:nvSpPr>
            <p:cNvPr id="194" name="Google Shape;194;g129a86332dd_0_0"/>
            <p:cNvSpPr/>
            <p:nvPr/>
          </p:nvSpPr>
          <p:spPr>
            <a:xfrm>
              <a:off x="4503000" y="3674244"/>
              <a:ext cx="1182300" cy="171300"/>
            </a:xfrm>
            <a:prstGeom prst="rect">
              <a:avLst/>
            </a:prstGeom>
            <a:solidFill>
              <a:srgbClr val="00A49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700"/>
                <a:buFont typeface="Arial"/>
                <a:buNone/>
              </a:pPr>
              <a:r>
                <a:rPr b="1" lang="en-GB" sz="1300">
                  <a:solidFill>
                    <a:srgbClr val="FFFFFF"/>
                  </a:solidFill>
                </a:rPr>
                <a:t>Internal, local</a:t>
              </a:r>
              <a:endParaRPr b="1" i="0" sz="1300" u="none" cap="none" strike="noStrike">
                <a:solidFill>
                  <a:srgbClr val="FFFFFF"/>
                </a:solidFill>
                <a:latin typeface="Arial"/>
                <a:ea typeface="Arial"/>
                <a:cs typeface="Arial"/>
                <a:sym typeface="Arial"/>
              </a:endParaRPr>
            </a:p>
          </p:txBody>
        </p:sp>
        <p:pic>
          <p:nvPicPr>
            <p:cNvPr id="195" name="Google Shape;195;g129a86332dd_0_0"/>
            <p:cNvPicPr preferRelativeResize="0"/>
            <p:nvPr/>
          </p:nvPicPr>
          <p:blipFill rotWithShape="1">
            <a:blip r:embed="rId9">
              <a:alphaModFix/>
            </a:blip>
            <a:srcRect b="0" l="0" r="0" t="0"/>
            <a:stretch/>
          </p:blipFill>
          <p:spPr>
            <a:xfrm>
              <a:off x="4500276" y="3171500"/>
              <a:ext cx="548700" cy="548700"/>
            </a:xfrm>
            <a:prstGeom prst="rect">
              <a:avLst/>
            </a:prstGeom>
            <a:noFill/>
            <a:ln>
              <a:noFill/>
            </a:ln>
          </p:spPr>
        </p:pic>
        <p:pic>
          <p:nvPicPr>
            <p:cNvPr id="196" name="Google Shape;196;g129a86332dd_0_0"/>
            <p:cNvPicPr preferRelativeResize="0"/>
            <p:nvPr/>
          </p:nvPicPr>
          <p:blipFill rotWithShape="1">
            <a:blip r:embed="rId10">
              <a:alphaModFix/>
            </a:blip>
            <a:srcRect b="22166" l="0" r="0" t="0"/>
            <a:stretch/>
          </p:blipFill>
          <p:spPr>
            <a:xfrm>
              <a:off x="5157006" y="3127410"/>
              <a:ext cx="476875" cy="552639"/>
            </a:xfrm>
            <a:prstGeom prst="rect">
              <a:avLst/>
            </a:prstGeom>
            <a:noFill/>
            <a:ln>
              <a:noFill/>
            </a:ln>
          </p:spPr>
        </p:pic>
      </p:grpSp>
      <p:sp>
        <p:nvSpPr>
          <p:cNvPr id="197" name="Google Shape;197;g129a86332dd_0_0"/>
          <p:cNvSpPr/>
          <p:nvPr/>
        </p:nvSpPr>
        <p:spPr>
          <a:xfrm>
            <a:off x="4267200" y="5903533"/>
            <a:ext cx="4547700" cy="1031700"/>
          </a:xfrm>
          <a:prstGeom prst="rect">
            <a:avLst/>
          </a:prstGeom>
          <a:solidFill>
            <a:srgbClr val="EFEFE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lang="en-GB" sz="1300">
                <a:solidFill>
                  <a:srgbClr val="1D1C1D"/>
                </a:solidFill>
              </a:rPr>
              <a:t>Internal developers of local digital solutions</a:t>
            </a:r>
            <a:r>
              <a:rPr lang="en-GB" sz="1300">
                <a:solidFill>
                  <a:srgbClr val="1D1C1D"/>
                </a:solidFill>
              </a:rPr>
              <a:t> - Social Care proxy service (Transformation Directorate)</a:t>
            </a:r>
            <a:endParaRPr i="0" sz="1300" u="none" cap="none" strike="noStrike">
              <a:solidFill>
                <a:srgbClr val="1A1A1A"/>
              </a:solidFill>
            </a:endParaRPr>
          </a:p>
        </p:txBody>
      </p:sp>
      <p:sp>
        <p:nvSpPr>
          <p:cNvPr id="198" name="Google Shape;198;g129a86332dd_0_0"/>
          <p:cNvSpPr txBox="1"/>
          <p:nvPr/>
        </p:nvSpPr>
        <p:spPr>
          <a:xfrm>
            <a:off x="261533" y="178833"/>
            <a:ext cx="9793500" cy="7389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GB" sz="3200"/>
              <a:t>Stakeholders and Interested parties</a:t>
            </a:r>
            <a:endParaRPr sz="3200"/>
          </a:p>
        </p:txBody>
      </p:sp>
      <p:sp>
        <p:nvSpPr>
          <p:cNvPr id="199" name="Google Shape;199;g129a86332dd_0_0"/>
          <p:cNvSpPr txBox="1"/>
          <p:nvPr/>
        </p:nvSpPr>
        <p:spPr>
          <a:xfrm>
            <a:off x="261533" y="816033"/>
            <a:ext cx="11651100" cy="1231500"/>
          </a:xfrm>
          <a:prstGeom prst="rect">
            <a:avLst/>
          </a:prstGeom>
          <a:noFill/>
          <a:ln>
            <a:noFill/>
          </a:ln>
        </p:spPr>
        <p:txBody>
          <a:bodyPr anchorCtr="0" anchor="t" bIns="121900" lIns="121900" spcFirstLastPara="1" rIns="121900" wrap="square" tIns="121900">
            <a:spAutoFit/>
          </a:bodyPr>
          <a:lstStyle/>
          <a:p>
            <a:pPr indent="0" lvl="0" marL="0" rtl="0" algn="just">
              <a:spcBef>
                <a:spcPts val="0"/>
              </a:spcBef>
              <a:spcAft>
                <a:spcPts val="0"/>
              </a:spcAft>
              <a:buNone/>
            </a:pPr>
            <a:r>
              <a:rPr lang="en-GB" sz="1600"/>
              <a:t>Outside of the teams working directly on this work, and the organisations (such as </a:t>
            </a:r>
            <a:r>
              <a:rPr lang="en-GB" sz="1600">
                <a:extLst>
                  <a:ext uri="http://customooxmlschemas.google.com/">
                    <go:slidesCustomData xmlns:go="http://customooxmlschemas.google.com/" textRoundtripDataId="4"/>
                  </a:ext>
                </a:extLst>
              </a:rPr>
              <a:t>General Register Office</a:t>
            </a:r>
            <a:r>
              <a:rPr lang="en-GB" sz="1600"/>
              <a:t>) which will be engaged, there are a significant number of other groups which have an interest, or input to this work.  These groups are engaged through stakeholder management and will be kept informed of developments and any accelerations of the work which have an impact </a:t>
            </a:r>
            <a:endParaRPr sz="1600"/>
          </a:p>
        </p:txBody>
      </p:sp>
      <p:sp>
        <p:nvSpPr>
          <p:cNvPr id="200" name="Google Shape;200;g129a86332dd_0_0"/>
          <p:cNvSpPr/>
          <p:nvPr/>
        </p:nvSpPr>
        <p:spPr>
          <a:xfrm>
            <a:off x="10399600" y="307075"/>
            <a:ext cx="1512900" cy="61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2736c12e5f_1_106"/>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None/>
            </a:pPr>
            <a:r>
              <a:rPr lang="en-GB"/>
              <a:t>2. Objectives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1f0db87424_1_63"/>
          <p:cNvSpPr/>
          <p:nvPr/>
        </p:nvSpPr>
        <p:spPr>
          <a:xfrm>
            <a:off x="431999" y="1917292"/>
            <a:ext cx="666000" cy="1111200"/>
          </a:xfrm>
          <a:prstGeom prst="rect">
            <a:avLst/>
          </a:prstGeom>
          <a:solidFill>
            <a:srgbClr val="FEB1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sp>
        <p:nvSpPr>
          <p:cNvPr id="211" name="Google Shape;211;g11f0db87424_1_63"/>
          <p:cNvSpPr txBox="1"/>
          <p:nvPr>
            <p:ph idx="1" type="body"/>
          </p:nvPr>
        </p:nvSpPr>
        <p:spPr>
          <a:xfrm>
            <a:off x="0" y="1433509"/>
            <a:ext cx="12192000" cy="347700"/>
          </a:xfrm>
          <a:prstGeom prst="rect">
            <a:avLst/>
          </a:prstGeom>
          <a:solidFill>
            <a:srgbClr val="A5A5A5">
              <a:alpha val="30588"/>
            </a:srgbClr>
          </a:solidFill>
          <a:ln>
            <a:noFill/>
          </a:ln>
        </p:spPr>
        <p:txBody>
          <a:bodyPr anchorCtr="0" anchor="ctr" bIns="0" lIns="0" spcFirstLastPara="1" rIns="0" wrap="square" tIns="0">
            <a:normAutofit lnSpcReduction="10000"/>
          </a:bodyPr>
          <a:lstStyle/>
          <a:p>
            <a:pPr indent="0" lvl="0" marL="457200" rtl="0" algn="l">
              <a:lnSpc>
                <a:spcPct val="100000"/>
              </a:lnSpc>
              <a:spcBef>
                <a:spcPts val="0"/>
              </a:spcBef>
              <a:spcAft>
                <a:spcPts val="0"/>
              </a:spcAft>
              <a:buSzPts val="1700"/>
              <a:buNone/>
            </a:pPr>
            <a:r>
              <a:rPr lang="en-GB" sz="1600">
                <a:solidFill>
                  <a:srgbClr val="595959"/>
                </a:solidFill>
                <a:latin typeface="Arial"/>
                <a:ea typeface="Arial"/>
                <a:cs typeface="Arial"/>
                <a:sym typeface="Arial"/>
              </a:rPr>
              <a:t>The NHS doesn’t currently have a digital proxy service that meets the needs of all users. Specifically:</a:t>
            </a:r>
            <a:endParaRPr/>
          </a:p>
        </p:txBody>
      </p:sp>
      <p:sp>
        <p:nvSpPr>
          <p:cNvPr id="212" name="Google Shape;212;g11f0db87424_1_63"/>
          <p:cNvSpPr txBox="1"/>
          <p:nvPr>
            <p:ph type="title"/>
          </p:nvPr>
        </p:nvSpPr>
        <p:spPr>
          <a:xfrm>
            <a:off x="432000" y="432000"/>
            <a:ext cx="11404500" cy="8652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2700"/>
              <a:buFont typeface="Arial"/>
              <a:buNone/>
            </a:pPr>
            <a:r>
              <a:rPr lang="en-GB"/>
              <a:t>Problem Statements</a:t>
            </a:r>
            <a:endParaRPr/>
          </a:p>
        </p:txBody>
      </p:sp>
      <p:sp>
        <p:nvSpPr>
          <p:cNvPr id="213" name="Google Shape;213;g11f0db87424_1_63"/>
          <p:cNvSpPr txBox="1"/>
          <p:nvPr/>
        </p:nvSpPr>
        <p:spPr>
          <a:xfrm>
            <a:off x="2910347" y="1896434"/>
            <a:ext cx="9035700" cy="359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rgbClr val="000000"/>
                </a:solidFill>
                <a:latin typeface="Arial"/>
                <a:ea typeface="Arial"/>
                <a:cs typeface="Arial"/>
                <a:sym typeface="Arial"/>
              </a:rPr>
              <a:t>An </a:t>
            </a:r>
            <a:r>
              <a:rPr b="1" i="0" lang="en-GB" sz="1500" u="none" cap="none" strike="noStrike">
                <a:solidFill>
                  <a:srgbClr val="000000"/>
                </a:solidFill>
                <a:latin typeface="Arial"/>
                <a:ea typeface="Arial"/>
                <a:cs typeface="Arial"/>
                <a:sym typeface="Arial"/>
              </a:rPr>
              <a:t>INDIVIDUAL</a:t>
            </a:r>
            <a:r>
              <a:rPr b="0" i="0" lang="en-GB" sz="1500" u="none" cap="none" strike="noStrike">
                <a:solidFill>
                  <a:srgbClr val="000000"/>
                </a:solidFill>
                <a:latin typeface="Arial"/>
                <a:ea typeface="Arial"/>
                <a:cs typeface="Arial"/>
                <a:sym typeface="Arial"/>
              </a:rPr>
              <a:t> with legally, personally or professionally delegated proxy access cannot currently: </a:t>
            </a:r>
            <a:br>
              <a:rPr b="0" i="0" lang="en-GB" sz="1500" u="none" cap="none" strike="noStrike">
                <a:solidFill>
                  <a:srgbClr val="000000"/>
                </a:solidFill>
                <a:latin typeface="Arial"/>
                <a:ea typeface="Arial"/>
                <a:cs typeface="Arial"/>
                <a:sym typeface="Arial"/>
              </a:rPr>
            </a:br>
            <a:r>
              <a:rPr b="0" i="0" lang="en-GB" sz="1500" u="none" cap="none" strike="noStrike">
                <a:solidFill>
                  <a:srgbClr val="000000"/>
                </a:solidFill>
                <a:latin typeface="Arial"/>
                <a:ea typeface="Arial"/>
                <a:cs typeface="Arial"/>
                <a:sym typeface="Arial"/>
              </a:rPr>
              <a:t>a) view or use, all or part of a subject's </a:t>
            </a:r>
            <a:r>
              <a:rPr i="0" lang="en-GB" sz="1500" u="none" cap="none" strike="noStrike">
                <a:solidFill>
                  <a:srgbClr val="000000"/>
                </a:solidFill>
              </a:rPr>
              <a:t>digital </a:t>
            </a:r>
            <a:r>
              <a:rPr lang="en-GB" sz="1500"/>
              <a:t>records</a:t>
            </a:r>
            <a:r>
              <a:rPr b="0" i="0" lang="en-GB" sz="1500" u="none" cap="none" strike="noStrike">
                <a:solidFill>
                  <a:srgbClr val="000000"/>
                </a:solidFill>
                <a:latin typeface="Arial"/>
                <a:ea typeface="Arial"/>
                <a:cs typeface="Arial"/>
                <a:sym typeface="Arial"/>
              </a:rPr>
              <a:t>, and/or digital services to assist in managing digital care records, and/or their wider care.</a:t>
            </a:r>
            <a:br>
              <a:rPr b="0" i="0" lang="en-GB" sz="1500" u="none" cap="none" strike="noStrike">
                <a:solidFill>
                  <a:srgbClr val="000000"/>
                </a:solidFill>
                <a:latin typeface="Arial"/>
                <a:ea typeface="Arial"/>
                <a:cs typeface="Arial"/>
                <a:sym typeface="Arial"/>
              </a:rPr>
            </a:br>
            <a:r>
              <a:rPr b="0" i="0" lang="en-GB" sz="1500" u="none" cap="none" strike="noStrike">
                <a:solidFill>
                  <a:srgbClr val="000000"/>
                </a:solidFill>
                <a:latin typeface="Arial"/>
                <a:ea typeface="Arial"/>
                <a:cs typeface="Arial"/>
                <a:sym typeface="Arial"/>
              </a:rPr>
              <a:t>b) digitally demonstrate their proxy relationship in a</a:t>
            </a:r>
            <a:r>
              <a:rPr b="1" i="0" lang="en-GB" sz="1500" u="none" cap="none" strike="noStrike">
                <a:solidFill>
                  <a:srgbClr val="000000"/>
                </a:solidFill>
                <a:latin typeface="Arial"/>
                <a:ea typeface="Arial"/>
                <a:cs typeface="Arial"/>
                <a:sym typeface="Arial"/>
              </a:rPr>
              <a:t> </a:t>
            </a:r>
            <a:r>
              <a:rPr b="1" i="0" lang="en-GB" sz="1500" u="none" cap="none" strike="noStrike">
                <a:solidFill>
                  <a:srgbClr val="000000"/>
                </a:solidFill>
                <a:latin typeface="Arial"/>
                <a:ea typeface="Arial"/>
                <a:cs typeface="Arial"/>
                <a:sym typeface="Arial"/>
                <a:extLst>
                  <a:ext uri="http://customooxmlschemas.google.com/">
                    <go:slidesCustomData xmlns:go="http://customooxmlschemas.google.com/" textRoundtripDataId="5"/>
                  </a:ext>
                </a:extLst>
              </a:rPr>
              <a:t>physical care setting</a:t>
            </a:r>
            <a:r>
              <a:rPr b="0" i="0" lang="en-GB" sz="1500" u="none" cap="none" strike="noStrike">
                <a:solidFill>
                  <a:srgbClr val="000000"/>
                </a:solidFill>
                <a:latin typeface="Arial"/>
                <a:ea typeface="Arial"/>
                <a:cs typeface="Arial"/>
                <a:sym typeface="Arial"/>
                <a:extLst>
                  <a:ext uri="http://customooxmlschemas.google.com/">
                    <go:slidesCustomData xmlns:go="http://customooxmlschemas.google.com/" textRoundtripDataId="6"/>
                  </a:ext>
                </a:extLst>
              </a:rPr>
              <a:t> </a:t>
            </a:r>
            <a:r>
              <a:rPr b="0" i="0" lang="en-GB" sz="1500" u="none" cap="none" strike="noStrike">
                <a:solidFill>
                  <a:srgbClr val="000000"/>
                </a:solidFill>
                <a:latin typeface="Arial"/>
                <a:ea typeface="Arial"/>
                <a:cs typeface="Arial"/>
                <a:sym typeface="Arial"/>
              </a:rPr>
              <a:t>so that </a:t>
            </a:r>
            <a:r>
              <a:rPr b="0" i="0" lang="en-GB" sz="1500" u="none" cap="none" strike="noStrike">
                <a:solidFill>
                  <a:srgbClr val="000000"/>
                </a:solidFill>
                <a:latin typeface="Arial"/>
                <a:ea typeface="Arial"/>
                <a:cs typeface="Arial"/>
                <a:sym typeface="Arial"/>
                <a:extLst>
                  <a:ext uri="http://customooxmlschemas.google.com/">
                    <go:slidesCustomData xmlns:go="http://customooxmlschemas.google.com/" textRoundtripDataId="7"/>
                  </a:ext>
                </a:extLst>
              </a:rPr>
              <a:t>they can make decisions</a:t>
            </a:r>
            <a:r>
              <a:rPr b="0" i="0" lang="en-GB" sz="1500" u="none" cap="none" strike="noStrike">
                <a:solidFill>
                  <a:srgbClr val="000000"/>
                </a:solidFill>
                <a:latin typeface="Arial"/>
                <a:ea typeface="Arial"/>
                <a:cs typeface="Arial"/>
                <a:sym typeface="Arial"/>
              </a:rPr>
              <a:t> </a:t>
            </a:r>
            <a:r>
              <a:rPr b="0" i="0" lang="en-GB" sz="1500" u="none" cap="none" strike="noStrike">
                <a:solidFill>
                  <a:schemeClr val="dk1"/>
                </a:solidFill>
                <a:latin typeface="Arial"/>
                <a:ea typeface="Arial"/>
                <a:cs typeface="Arial"/>
                <a:sym typeface="Arial"/>
              </a:rPr>
              <a:t>with the service</a:t>
            </a:r>
            <a:r>
              <a:rPr b="0" i="0" lang="en-GB" sz="1500" u="none" cap="none" strike="noStrike">
                <a:solidFill>
                  <a:srgbClr val="000000"/>
                </a:solidFill>
                <a:latin typeface="Arial"/>
                <a:ea typeface="Arial"/>
                <a:cs typeface="Arial"/>
                <a:sym typeface="Arial"/>
                <a:extLst>
                  <a:ext uri="http://customooxmlschemas.google.com/">
                    <go:slidesCustomData xmlns:go="http://customooxmlschemas.google.com/" textRoundtripDataId="8"/>
                  </a:ext>
                </a:extLst>
              </a:rPr>
              <a:t> </a:t>
            </a:r>
            <a:r>
              <a:rPr b="0" i="0" lang="en-GB" sz="1500" u="none" cap="none" strike="noStrike">
                <a:solidFill>
                  <a:srgbClr val="000000"/>
                </a:solidFill>
                <a:latin typeface="Arial"/>
                <a:ea typeface="Arial"/>
                <a:cs typeface="Arial"/>
                <a:sym typeface="Arial"/>
              </a:rPr>
              <a:t>and receive information on behalf of the subject.</a:t>
            </a:r>
            <a:r>
              <a:rPr b="0" i="0" lang="en-GB" sz="1500" u="none" cap="none" strike="noStrike">
                <a:solidFill>
                  <a:schemeClr val="dk1"/>
                </a:solidFill>
                <a:latin typeface="Arial"/>
                <a:ea typeface="Arial"/>
                <a:cs typeface="Arial"/>
                <a:sym typeface="Arial"/>
              </a:rPr>
              <a:t>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2400"/>
              </a:spcBef>
              <a:spcAft>
                <a:spcPts val="0"/>
              </a:spcAft>
              <a:buClr>
                <a:srgbClr val="000000"/>
              </a:buClr>
              <a:buSzPts val="1500"/>
              <a:buFont typeface="Arial"/>
              <a:buNone/>
            </a:pPr>
            <a:r>
              <a:rPr b="0" i="0" lang="en-GB" sz="1500" u="none" cap="none" strike="noStrike">
                <a:solidFill>
                  <a:schemeClr val="dk1"/>
                </a:solidFill>
                <a:latin typeface="Arial"/>
                <a:ea typeface="Arial"/>
                <a:cs typeface="Arial"/>
                <a:sym typeface="Arial"/>
              </a:rPr>
              <a:t>A </a:t>
            </a:r>
            <a:r>
              <a:rPr b="1" i="0" lang="en-GB" sz="1500" u="none" cap="none" strike="noStrike">
                <a:solidFill>
                  <a:schemeClr val="dk1"/>
                </a:solidFill>
                <a:latin typeface="Arial"/>
                <a:ea typeface="Arial"/>
                <a:cs typeface="Arial"/>
                <a:sym typeface="Arial"/>
                <a:extLst>
                  <a:ext uri="http://customooxmlschemas.google.com/">
                    <go:slidesCustomData xmlns:go="http://customooxmlschemas.google.com/" textRoundtripDataId="9"/>
                  </a:ext>
                </a:extLst>
              </a:rPr>
              <a:t>DESIGNATED HEALTH OR SOCIAL CARE PROFESSIONAL</a:t>
            </a:r>
            <a:r>
              <a:rPr b="1" i="0" lang="en-GB" sz="1500" u="none" cap="none" strike="noStrike">
                <a:solidFill>
                  <a:schemeClr val="dk1"/>
                </a:solidFill>
                <a:latin typeface="Arial"/>
                <a:ea typeface="Arial"/>
                <a:cs typeface="Arial"/>
                <a:sym typeface="Arial"/>
              </a:rPr>
              <a:t> </a:t>
            </a:r>
            <a:r>
              <a:rPr b="0" i="0" lang="en-GB" sz="1500" u="none" cap="none" strike="noStrike">
                <a:solidFill>
                  <a:schemeClr val="dk1"/>
                </a:solidFill>
                <a:latin typeface="Arial"/>
                <a:ea typeface="Arial"/>
                <a:cs typeface="Arial"/>
                <a:sym typeface="Arial"/>
              </a:rPr>
              <a:t>cannot currently a</a:t>
            </a:r>
            <a:r>
              <a:rPr b="0" i="0" lang="en-GB" sz="1500" u="none" cap="none" strike="noStrike">
                <a:solidFill>
                  <a:schemeClr val="dk1"/>
                </a:solidFill>
                <a:latin typeface="Arial"/>
                <a:ea typeface="Arial"/>
                <a:cs typeface="Arial"/>
                <a:sym typeface="Arial"/>
                <a:extLst>
                  <a:ext uri="http://customooxmlschemas.google.com/">
                    <go:slidesCustomData xmlns:go="http://customooxmlschemas.google.com/" textRoundtripDataId="10"/>
                  </a:ext>
                </a:extLst>
              </a:rPr>
              <a:t>ccess all or part of someone’s digital </a:t>
            </a:r>
            <a:r>
              <a:rPr lang="en-GB" sz="1500">
                <a:solidFill>
                  <a:schemeClr val="dk1"/>
                </a:solidFill>
                <a:extLst>
                  <a:ext uri="http://customooxmlschemas.google.com/">
                    <go:slidesCustomData xmlns:go="http://customooxmlschemas.google.com/" textRoundtripDataId="11"/>
                  </a:ext>
                </a:extLst>
              </a:rPr>
              <a:t>records</a:t>
            </a:r>
            <a:r>
              <a:rPr b="0" i="0" lang="en-GB" sz="1500" u="none" cap="none" strike="noStrike">
                <a:solidFill>
                  <a:schemeClr val="dk1"/>
                </a:solidFill>
                <a:latin typeface="Arial"/>
                <a:ea typeface="Arial"/>
                <a:cs typeface="Arial"/>
                <a:sym typeface="Arial"/>
                <a:extLst>
                  <a:ext uri="http://customooxmlschemas.google.com/">
                    <go:slidesCustomData xmlns:go="http://customooxmlschemas.google.com/" textRoundtripDataId="12"/>
                  </a:ext>
                </a:extLst>
              </a:rPr>
              <a:t> when or how it is deemed in their best interests by their organisation</a:t>
            </a:r>
            <a:r>
              <a:rPr b="0" i="0" lang="en-GB"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240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0" marR="0" rtl="0" algn="l">
              <a:lnSpc>
                <a:spcPct val="100000"/>
              </a:lnSpc>
              <a:spcBef>
                <a:spcPts val="2400"/>
              </a:spcBef>
              <a:spcAft>
                <a:spcPts val="0"/>
              </a:spcAft>
              <a:buClr>
                <a:srgbClr val="000000"/>
              </a:buClr>
              <a:buSzPts val="1500"/>
              <a:buFont typeface="Arial"/>
              <a:buNone/>
            </a:pPr>
            <a:r>
              <a:rPr b="0" i="0" lang="en-GB" sz="1500" u="none" cap="none" strike="noStrike">
                <a:solidFill>
                  <a:schemeClr val="dk1"/>
                </a:solidFill>
                <a:latin typeface="Arial"/>
                <a:ea typeface="Arial"/>
                <a:cs typeface="Arial"/>
                <a:sym typeface="Arial"/>
              </a:rPr>
              <a:t>An approved representative of an </a:t>
            </a:r>
            <a:r>
              <a:rPr b="1" i="0" lang="en-GB" sz="1500" u="none" cap="none" strike="noStrike">
                <a:solidFill>
                  <a:schemeClr val="dk1"/>
                </a:solidFill>
                <a:latin typeface="Arial"/>
                <a:ea typeface="Arial"/>
                <a:cs typeface="Arial"/>
                <a:sym typeface="Arial"/>
              </a:rPr>
              <a:t>AUTHORISED HEALTH AND SOCIAL CARE INSTITUTION </a:t>
            </a:r>
            <a:r>
              <a:rPr b="0" i="0" lang="en-GB" sz="1500" u="none" cap="none" strike="noStrike">
                <a:solidFill>
                  <a:schemeClr val="dk1"/>
                </a:solidFill>
                <a:latin typeface="Arial"/>
                <a:ea typeface="Arial"/>
                <a:cs typeface="Arial"/>
                <a:sym typeface="Arial"/>
              </a:rPr>
              <a:t>cannot currently digitally issue and revoke proxy access to a person’s records within or across care settings where it is deemed through formal routes to be in the best interests of the patient.</a:t>
            </a:r>
            <a:endParaRPr b="0" i="0" sz="1500" u="none" cap="none" strike="noStrike">
              <a:solidFill>
                <a:srgbClr val="000000"/>
              </a:solidFill>
              <a:latin typeface="Arial"/>
              <a:ea typeface="Arial"/>
              <a:cs typeface="Arial"/>
              <a:sym typeface="Arial"/>
            </a:endParaRPr>
          </a:p>
        </p:txBody>
      </p:sp>
      <p:sp>
        <p:nvSpPr>
          <p:cNvPr id="214" name="Google Shape;214;g11f0db87424_1_63"/>
          <p:cNvSpPr txBox="1"/>
          <p:nvPr/>
        </p:nvSpPr>
        <p:spPr>
          <a:xfrm>
            <a:off x="431331" y="2141097"/>
            <a:ext cx="6711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GB" sz="4000" u="none" cap="none" strike="noStrike">
                <a:solidFill>
                  <a:schemeClr val="dk1"/>
                </a:solidFill>
                <a:latin typeface="Arial Black"/>
                <a:ea typeface="Arial Black"/>
                <a:cs typeface="Arial Black"/>
                <a:sym typeface="Arial Black"/>
              </a:rPr>
              <a:t>1</a:t>
            </a:r>
            <a:endParaRPr b="0" i="0" sz="1500" u="none" cap="none" strike="noStrike">
              <a:solidFill>
                <a:srgbClr val="000000"/>
              </a:solidFill>
              <a:latin typeface="Arial"/>
              <a:ea typeface="Arial"/>
              <a:cs typeface="Arial"/>
              <a:sym typeface="Arial"/>
            </a:endParaRPr>
          </a:p>
        </p:txBody>
      </p:sp>
      <p:sp>
        <p:nvSpPr>
          <p:cNvPr id="215" name="Google Shape;215;g11f0db87424_1_63"/>
          <p:cNvSpPr/>
          <p:nvPr/>
        </p:nvSpPr>
        <p:spPr>
          <a:xfrm>
            <a:off x="431997" y="3313472"/>
            <a:ext cx="671100" cy="1111200"/>
          </a:xfrm>
          <a:prstGeom prst="rect">
            <a:avLst/>
          </a:prstGeom>
          <a:solidFill>
            <a:srgbClr val="FEB1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sp>
        <p:nvSpPr>
          <p:cNvPr id="216" name="Google Shape;216;g11f0db87424_1_63"/>
          <p:cNvSpPr txBox="1"/>
          <p:nvPr/>
        </p:nvSpPr>
        <p:spPr>
          <a:xfrm>
            <a:off x="418925" y="3515051"/>
            <a:ext cx="6711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GB" sz="4000" u="none" cap="none" strike="noStrike">
                <a:solidFill>
                  <a:schemeClr val="dk1"/>
                </a:solidFill>
                <a:latin typeface="Arial Black"/>
                <a:ea typeface="Arial Black"/>
                <a:cs typeface="Arial Black"/>
                <a:sym typeface="Arial Black"/>
              </a:rPr>
              <a:t>2</a:t>
            </a:r>
            <a:endParaRPr b="0" i="0" sz="1500" u="none" cap="none" strike="noStrike">
              <a:solidFill>
                <a:srgbClr val="000000"/>
              </a:solidFill>
              <a:latin typeface="Arial"/>
              <a:ea typeface="Arial"/>
              <a:cs typeface="Arial"/>
              <a:sym typeface="Arial"/>
            </a:endParaRPr>
          </a:p>
        </p:txBody>
      </p:sp>
      <p:sp>
        <p:nvSpPr>
          <p:cNvPr id="217" name="Google Shape;217;g11f0db87424_1_63"/>
          <p:cNvSpPr/>
          <p:nvPr/>
        </p:nvSpPr>
        <p:spPr>
          <a:xfrm>
            <a:off x="431998" y="4665423"/>
            <a:ext cx="671100" cy="1111200"/>
          </a:xfrm>
          <a:prstGeom prst="rect">
            <a:avLst/>
          </a:prstGeom>
          <a:solidFill>
            <a:srgbClr val="FEB1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sp>
        <p:nvSpPr>
          <p:cNvPr id="218" name="Google Shape;218;g11f0db87424_1_63"/>
          <p:cNvSpPr txBox="1"/>
          <p:nvPr/>
        </p:nvSpPr>
        <p:spPr>
          <a:xfrm>
            <a:off x="426855" y="4867002"/>
            <a:ext cx="6711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GB" sz="4000" u="none" cap="none" strike="noStrike">
                <a:solidFill>
                  <a:schemeClr val="dk1"/>
                </a:solidFill>
                <a:latin typeface="Arial Black"/>
                <a:ea typeface="Arial Black"/>
                <a:cs typeface="Arial Black"/>
                <a:sym typeface="Arial Black"/>
              </a:rPr>
              <a:t>3</a:t>
            </a:r>
            <a:endParaRPr b="0" i="0" sz="1500" u="none" cap="none" strike="noStrike">
              <a:solidFill>
                <a:srgbClr val="000000"/>
              </a:solidFill>
              <a:latin typeface="Arial"/>
              <a:ea typeface="Arial"/>
              <a:cs typeface="Arial"/>
              <a:sym typeface="Arial"/>
            </a:endParaRPr>
          </a:p>
        </p:txBody>
      </p:sp>
      <p:pic>
        <p:nvPicPr>
          <p:cNvPr descr="Nurse helping old woman" id="219" name="Google Shape;219;g11f0db87424_1_63"/>
          <p:cNvPicPr preferRelativeResize="0"/>
          <p:nvPr/>
        </p:nvPicPr>
        <p:blipFill rotWithShape="1">
          <a:blip r:embed="rId3">
            <a:alphaModFix/>
          </a:blip>
          <a:srcRect b="0" l="0" r="0" t="0"/>
          <a:stretch/>
        </p:blipFill>
        <p:spPr>
          <a:xfrm>
            <a:off x="1116234" y="3313471"/>
            <a:ext cx="1671492" cy="1111044"/>
          </a:xfrm>
          <a:prstGeom prst="rect">
            <a:avLst/>
          </a:prstGeom>
          <a:noFill/>
          <a:ln>
            <a:noFill/>
          </a:ln>
        </p:spPr>
      </p:pic>
      <p:pic>
        <p:nvPicPr>
          <p:cNvPr descr="Doctor in clinic explaining report on tablet to family" id="220" name="Google Shape;220;g11f0db87424_1_63"/>
          <p:cNvPicPr preferRelativeResize="0"/>
          <p:nvPr/>
        </p:nvPicPr>
        <p:blipFill rotWithShape="1">
          <a:blip r:embed="rId4">
            <a:alphaModFix/>
          </a:blip>
          <a:srcRect b="0" l="0" r="0" t="0"/>
          <a:stretch/>
        </p:blipFill>
        <p:spPr>
          <a:xfrm>
            <a:off x="1120876" y="1917292"/>
            <a:ext cx="1671480" cy="1111042"/>
          </a:xfrm>
          <a:prstGeom prst="rect">
            <a:avLst/>
          </a:prstGeom>
          <a:noFill/>
          <a:ln>
            <a:noFill/>
          </a:ln>
        </p:spPr>
      </p:pic>
      <p:pic>
        <p:nvPicPr>
          <p:cNvPr descr="Man wearing headphones using computer" id="221" name="Google Shape;221;g11f0db87424_1_63"/>
          <p:cNvPicPr preferRelativeResize="0"/>
          <p:nvPr/>
        </p:nvPicPr>
        <p:blipFill rotWithShape="1">
          <a:blip r:embed="rId5">
            <a:alphaModFix/>
          </a:blip>
          <a:srcRect b="0" l="0" r="0" t="0"/>
          <a:stretch/>
        </p:blipFill>
        <p:spPr>
          <a:xfrm>
            <a:off x="1116234" y="4673890"/>
            <a:ext cx="1671481" cy="111104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1f0db87424_1_78"/>
          <p:cNvSpPr/>
          <p:nvPr/>
        </p:nvSpPr>
        <p:spPr>
          <a:xfrm>
            <a:off x="-68826" y="1297200"/>
            <a:ext cx="12260700" cy="1003500"/>
          </a:xfrm>
          <a:prstGeom prst="rect">
            <a:avLst/>
          </a:prstGeom>
          <a:solidFill>
            <a:srgbClr val="A5A5A5">
              <a:alpha val="30588"/>
            </a:srgbClr>
          </a:solidFill>
          <a:ln>
            <a:noFill/>
          </a:ln>
        </p:spPr>
        <p:txBody>
          <a:bodyPr anchorCtr="0" anchor="ctr" bIns="45700" lIns="91425" spcFirstLastPara="1" rIns="91425" wrap="square" tIns="45700">
            <a:noAutofit/>
          </a:bodyPr>
          <a:lstStyle/>
          <a:p>
            <a:pPr indent="0" lvl="0" marL="457200" marR="0" rtl="0" algn="ctr">
              <a:lnSpc>
                <a:spcPct val="100000"/>
              </a:lnSpc>
              <a:spcBef>
                <a:spcPts val="0"/>
              </a:spcBef>
              <a:spcAft>
                <a:spcPts val="0"/>
              </a:spcAft>
              <a:buClr>
                <a:srgbClr val="595959"/>
              </a:buClr>
              <a:buSzPts val="1600"/>
              <a:buFont typeface="Arial"/>
              <a:buNone/>
            </a:pPr>
            <a:r>
              <a:rPr b="0" i="0" lang="en-GB" sz="1600" u="none" cap="none" strike="noStrike">
                <a:solidFill>
                  <a:srgbClr val="595959"/>
                </a:solidFill>
                <a:latin typeface="Arial"/>
                <a:ea typeface="Arial"/>
                <a:cs typeface="Arial"/>
                <a:sym typeface="Arial"/>
              </a:rPr>
              <a:t>To create a standard approach to allow people to act on behalf of the patients and dependents they care for and to allow users of NHS digital services to share their records with those they trust to act on their behalf.</a:t>
            </a:r>
            <a:endParaRPr b="0" i="0" sz="1500" u="none" cap="none" strike="noStrike">
              <a:solidFill>
                <a:srgbClr val="000000"/>
              </a:solidFill>
              <a:latin typeface="Arial"/>
              <a:ea typeface="Arial"/>
              <a:cs typeface="Arial"/>
              <a:sym typeface="Arial"/>
            </a:endParaRPr>
          </a:p>
        </p:txBody>
      </p:sp>
      <p:sp>
        <p:nvSpPr>
          <p:cNvPr id="227" name="Google Shape;227;g11f0db87424_1_78"/>
          <p:cNvSpPr txBox="1"/>
          <p:nvPr>
            <p:ph type="title"/>
          </p:nvPr>
        </p:nvSpPr>
        <p:spPr>
          <a:xfrm>
            <a:off x="432000" y="432000"/>
            <a:ext cx="11404500" cy="8652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2700"/>
              <a:buFont typeface="Arial"/>
              <a:buNone/>
            </a:pPr>
            <a:r>
              <a:rPr lang="en-GB"/>
              <a:t>NHS Proxy Service Vision</a:t>
            </a:r>
            <a:endParaRPr/>
          </a:p>
        </p:txBody>
      </p:sp>
      <p:grpSp>
        <p:nvGrpSpPr>
          <p:cNvPr id="228" name="Google Shape;228;g11f0db87424_1_78"/>
          <p:cNvGrpSpPr/>
          <p:nvPr/>
        </p:nvGrpSpPr>
        <p:grpSpPr>
          <a:xfrm>
            <a:off x="866059" y="2536723"/>
            <a:ext cx="10459962" cy="3022343"/>
            <a:chOff x="0" y="0"/>
            <a:chExt cx="10459962" cy="3022343"/>
          </a:xfrm>
        </p:grpSpPr>
        <p:sp>
          <p:nvSpPr>
            <p:cNvPr id="229" name="Google Shape;229;g11f0db87424_1_78"/>
            <p:cNvSpPr/>
            <p:nvPr/>
          </p:nvSpPr>
          <p:spPr>
            <a:xfrm>
              <a:off x="0" y="0"/>
              <a:ext cx="10459800" cy="702900"/>
            </a:xfrm>
            <a:prstGeom prst="roundRect">
              <a:avLst>
                <a:gd fmla="val 10000" name="adj"/>
              </a:avLst>
            </a:prstGeom>
            <a:solidFill>
              <a:srgbClr val="DCF5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
          <p:nvSpPr>
            <p:cNvPr id="230" name="Google Shape;230;g11f0db87424_1_78"/>
            <p:cNvSpPr txBox="1"/>
            <p:nvPr/>
          </p:nvSpPr>
          <p:spPr>
            <a:xfrm>
              <a:off x="2162262" y="0"/>
              <a:ext cx="8297700" cy="702900"/>
            </a:xfrm>
            <a:prstGeom prst="rect">
              <a:avLst/>
            </a:prstGeom>
            <a:noFill/>
            <a:ln>
              <a:noFill/>
            </a:ln>
          </p:spPr>
          <p:txBody>
            <a:bodyPr anchorCtr="0" anchor="ctr" bIns="53325" lIns="53325" spcFirstLastPara="1" rIns="53325" wrap="square" tIns="53325">
              <a:noAutofit/>
            </a:bodyPr>
            <a:lstStyle/>
            <a:p>
              <a:pPr indent="0" lvl="0" marL="165100" marR="0" rtl="0" algn="l">
                <a:lnSpc>
                  <a:spcPct val="90000"/>
                </a:lnSpc>
                <a:spcBef>
                  <a:spcPts val="0"/>
                </a:spcBef>
                <a:spcAft>
                  <a:spcPts val="0"/>
                </a:spcAft>
                <a:buClr>
                  <a:schemeClr val="lt1"/>
                </a:buClr>
                <a:buSzPts val="1500"/>
                <a:buFont typeface="Arial"/>
                <a:buNone/>
              </a:pPr>
              <a:r>
                <a:rPr b="0" i="0" lang="en-GB" sz="1500" u="none" cap="none" strike="noStrike">
                  <a:solidFill>
                    <a:schemeClr val="dk1"/>
                  </a:solidFill>
                  <a:latin typeface="Arial"/>
                  <a:ea typeface="Arial"/>
                  <a:cs typeface="Arial"/>
                  <a:sym typeface="Arial"/>
                </a:rPr>
                <a:t>Proxy </a:t>
              </a:r>
              <a:r>
                <a:rPr b="0" i="0" lang="en-GB" sz="1500" u="none" cap="none" strike="noStrike">
                  <a:solidFill>
                    <a:schemeClr val="dk1"/>
                  </a:solidFill>
                  <a:latin typeface="Arial"/>
                  <a:ea typeface="Arial"/>
                  <a:cs typeface="Arial"/>
                  <a:sym typeface="Arial"/>
                  <a:extLst>
                    <a:ext uri="http://customooxmlschemas.google.com/">
                      <go:slidesCustomData xmlns:go="http://customooxmlschemas.google.com/" textRoundtripDataId="13"/>
                    </a:ext>
                  </a:extLst>
                </a:rPr>
                <a:t>Access </a:t>
              </a:r>
              <a:r>
                <a:rPr b="0" i="0" lang="en-GB" sz="1500" u="none" cap="none" strike="noStrike">
                  <a:solidFill>
                    <a:schemeClr val="dk1"/>
                  </a:solidFill>
                  <a:latin typeface="Arial"/>
                  <a:ea typeface="Arial"/>
                  <a:cs typeface="Arial"/>
                  <a:sym typeface="Arial"/>
                </a:rPr>
                <a:t>will be simple to use and consistent across all digital and health and care settings. </a:t>
              </a:r>
              <a:endParaRPr b="0" i="0" sz="1500" u="none" cap="none" strike="noStrike">
                <a:solidFill>
                  <a:schemeClr val="dk1"/>
                </a:solidFill>
                <a:latin typeface="Arial"/>
                <a:ea typeface="Arial"/>
                <a:cs typeface="Arial"/>
                <a:sym typeface="Arial"/>
              </a:endParaRPr>
            </a:p>
          </p:txBody>
        </p:sp>
        <p:sp>
          <p:nvSpPr>
            <p:cNvPr id="231" name="Google Shape;231;g11f0db87424_1_78"/>
            <p:cNvSpPr/>
            <p:nvPr/>
          </p:nvSpPr>
          <p:spPr>
            <a:xfrm>
              <a:off x="70286" y="70286"/>
              <a:ext cx="2091900" cy="562200"/>
            </a:xfrm>
            <a:prstGeom prst="roundRect">
              <a:avLst>
                <a:gd fmla="val 10000" name="adj"/>
              </a:avLst>
            </a:prstGeom>
            <a:blipFill rotWithShape="1">
              <a:blip r:embed="rId3">
                <a:alphaModFix/>
              </a:blip>
              <a:stretch>
                <a:fillRect b="-73978" l="0" r="0" t="-73988"/>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
          <p:nvSpPr>
            <p:cNvPr id="232" name="Google Shape;232;g11f0db87424_1_78"/>
            <p:cNvSpPr/>
            <p:nvPr/>
          </p:nvSpPr>
          <p:spPr>
            <a:xfrm>
              <a:off x="0" y="773147"/>
              <a:ext cx="10459800" cy="702900"/>
            </a:xfrm>
            <a:prstGeom prst="roundRect">
              <a:avLst>
                <a:gd fmla="val 10000" name="adj"/>
              </a:avLst>
            </a:prstGeom>
            <a:solidFill>
              <a:srgbClr val="DDF4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
          <p:nvSpPr>
            <p:cNvPr id="233" name="Google Shape;233;g11f0db87424_1_78"/>
            <p:cNvSpPr txBox="1"/>
            <p:nvPr/>
          </p:nvSpPr>
          <p:spPr>
            <a:xfrm>
              <a:off x="2162262" y="773147"/>
              <a:ext cx="8297700" cy="702900"/>
            </a:xfrm>
            <a:prstGeom prst="rect">
              <a:avLst/>
            </a:prstGeom>
            <a:noFill/>
            <a:ln>
              <a:noFill/>
            </a:ln>
          </p:spPr>
          <p:txBody>
            <a:bodyPr anchorCtr="0" anchor="ctr" bIns="53325" lIns="53325" spcFirstLastPara="1" rIns="53325" wrap="square" tIns="53325">
              <a:noAutofit/>
            </a:bodyPr>
            <a:lstStyle/>
            <a:p>
              <a:pPr indent="0" lvl="0" marL="165100" marR="0" rtl="0" algn="l">
                <a:lnSpc>
                  <a:spcPct val="90000"/>
                </a:lnSpc>
                <a:spcBef>
                  <a:spcPts val="0"/>
                </a:spcBef>
                <a:spcAft>
                  <a:spcPts val="0"/>
                </a:spcAft>
                <a:buClr>
                  <a:schemeClr val="lt1"/>
                </a:buClr>
                <a:buSzPts val="1500"/>
                <a:buFont typeface="Arial"/>
                <a:buNone/>
              </a:pPr>
              <a:r>
                <a:rPr b="0" i="0" lang="en-GB" sz="1500" u="none" cap="none" strike="noStrike">
                  <a:solidFill>
                    <a:schemeClr val="dk1"/>
                  </a:solidFill>
                  <a:latin typeface="Arial"/>
                  <a:ea typeface="Arial"/>
                  <a:cs typeface="Arial"/>
                  <a:sym typeface="Arial"/>
                </a:rPr>
                <a:t>Patients will be able to digitally nominate trusted individuals (proxies) to act on their behalf to manage their care.</a:t>
              </a:r>
              <a:endParaRPr b="0" i="0" sz="1500" u="none" cap="none" strike="noStrike">
                <a:solidFill>
                  <a:schemeClr val="dk1"/>
                </a:solidFill>
                <a:latin typeface="Arial"/>
                <a:ea typeface="Arial"/>
                <a:cs typeface="Arial"/>
                <a:sym typeface="Arial"/>
              </a:endParaRPr>
            </a:p>
          </p:txBody>
        </p:sp>
        <p:sp>
          <p:nvSpPr>
            <p:cNvPr id="234" name="Google Shape;234;g11f0db87424_1_78"/>
            <p:cNvSpPr/>
            <p:nvPr/>
          </p:nvSpPr>
          <p:spPr>
            <a:xfrm>
              <a:off x="70286" y="843433"/>
              <a:ext cx="2091900" cy="562200"/>
            </a:xfrm>
            <a:prstGeom prst="roundRect">
              <a:avLst>
                <a:gd fmla="val 10000" name="adj"/>
              </a:avLst>
            </a:prstGeom>
            <a:blipFill rotWithShape="1">
              <a:blip r:embed="rId4">
                <a:alphaModFix/>
              </a:blip>
              <a:stretch>
                <a:fillRect b="-74998" l="0" r="0" t="-74995"/>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
          <p:nvSpPr>
            <p:cNvPr id="235" name="Google Shape;235;g11f0db87424_1_78"/>
            <p:cNvSpPr/>
            <p:nvPr/>
          </p:nvSpPr>
          <p:spPr>
            <a:xfrm>
              <a:off x="0" y="1546295"/>
              <a:ext cx="10459800" cy="702900"/>
            </a:xfrm>
            <a:prstGeom prst="roundRect">
              <a:avLst>
                <a:gd fmla="val 10000" name="adj"/>
              </a:avLst>
            </a:prstGeom>
            <a:solidFill>
              <a:srgbClr val="DBE0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
          <p:nvSpPr>
            <p:cNvPr id="236" name="Google Shape;236;g11f0db87424_1_78"/>
            <p:cNvSpPr txBox="1"/>
            <p:nvPr/>
          </p:nvSpPr>
          <p:spPr>
            <a:xfrm>
              <a:off x="2162262" y="1546295"/>
              <a:ext cx="8297700" cy="702900"/>
            </a:xfrm>
            <a:prstGeom prst="rect">
              <a:avLst/>
            </a:prstGeom>
            <a:noFill/>
            <a:ln>
              <a:noFill/>
            </a:ln>
          </p:spPr>
          <p:txBody>
            <a:bodyPr anchorCtr="0" anchor="ctr" bIns="53325" lIns="53325" spcFirstLastPara="1" rIns="53325" wrap="square" tIns="53325">
              <a:noAutofit/>
            </a:bodyPr>
            <a:lstStyle/>
            <a:p>
              <a:pPr indent="0" lvl="0" marL="165100" marR="0" rtl="0" algn="l">
                <a:lnSpc>
                  <a:spcPct val="90000"/>
                </a:lnSpc>
                <a:spcBef>
                  <a:spcPts val="0"/>
                </a:spcBef>
                <a:spcAft>
                  <a:spcPts val="0"/>
                </a:spcAft>
                <a:buClr>
                  <a:schemeClr val="lt1"/>
                </a:buClr>
                <a:buSzPts val="1500"/>
                <a:buFont typeface="Arial"/>
                <a:buNone/>
              </a:pPr>
              <a:r>
                <a:rPr b="0" i="0" lang="en-GB" sz="1500" u="none" cap="none" strike="noStrike">
                  <a:solidFill>
                    <a:schemeClr val="dk1"/>
                  </a:solidFill>
                  <a:latin typeface="Arial"/>
                  <a:ea typeface="Arial"/>
                  <a:cs typeface="Arial"/>
                  <a:sym typeface="Arial"/>
                  <a:extLst>
                    <a:ext uri="http://customooxmlschemas.google.com/">
                      <go:slidesCustomData xmlns:go="http://customooxmlschemas.google.com/" textRoundtripDataId="14"/>
                    </a:ext>
                  </a:extLst>
                </a:rPr>
                <a:t>People </a:t>
              </a:r>
              <a:r>
                <a:rPr b="0" i="0" lang="en-GB" sz="1500" u="none" cap="none" strike="noStrike">
                  <a:solidFill>
                    <a:schemeClr val="dk1"/>
                  </a:solidFill>
                  <a:latin typeface="Arial"/>
                  <a:ea typeface="Arial"/>
                  <a:cs typeface="Arial"/>
                  <a:sym typeface="Arial"/>
                </a:rPr>
                <a:t>with proxy access rights will be able to access health and care services and be able to manage parts of the user’s clinical record based on their legal status in relation to the user and granular controls that define their level of proxy access.  </a:t>
              </a:r>
              <a:endParaRPr b="0" i="0" sz="1500" u="none" cap="none" strike="noStrike">
                <a:solidFill>
                  <a:schemeClr val="dk1"/>
                </a:solidFill>
                <a:latin typeface="Arial"/>
                <a:ea typeface="Arial"/>
                <a:cs typeface="Arial"/>
                <a:sym typeface="Arial"/>
              </a:endParaRPr>
            </a:p>
          </p:txBody>
        </p:sp>
        <p:sp>
          <p:nvSpPr>
            <p:cNvPr id="237" name="Google Shape;237;g11f0db87424_1_78"/>
            <p:cNvSpPr/>
            <p:nvPr/>
          </p:nvSpPr>
          <p:spPr>
            <a:xfrm>
              <a:off x="70286" y="1616581"/>
              <a:ext cx="2091900" cy="562200"/>
            </a:xfrm>
            <a:prstGeom prst="roundRect">
              <a:avLst>
                <a:gd fmla="val 10000" name="adj"/>
              </a:avLst>
            </a:prstGeom>
            <a:blipFill rotWithShape="1">
              <a:blip r:embed="rId5">
                <a:alphaModFix/>
              </a:blip>
              <a:stretch>
                <a:fillRect b="-73978" l="0" r="0" t="-73988"/>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
          <p:nvSpPr>
            <p:cNvPr id="238" name="Google Shape;238;g11f0db87424_1_78"/>
            <p:cNvSpPr/>
            <p:nvPr/>
          </p:nvSpPr>
          <p:spPr>
            <a:xfrm>
              <a:off x="0" y="2319443"/>
              <a:ext cx="10459800" cy="702900"/>
            </a:xfrm>
            <a:prstGeom prst="roundRect">
              <a:avLst>
                <a:gd fmla="val 10000" name="adj"/>
              </a:avLst>
            </a:prstGeom>
            <a:solidFill>
              <a:srgbClr val="FCD8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
          <p:nvSpPr>
            <p:cNvPr id="239" name="Google Shape;239;g11f0db87424_1_78"/>
            <p:cNvSpPr txBox="1"/>
            <p:nvPr/>
          </p:nvSpPr>
          <p:spPr>
            <a:xfrm>
              <a:off x="2162262" y="2319443"/>
              <a:ext cx="8297700" cy="702900"/>
            </a:xfrm>
            <a:prstGeom prst="rect">
              <a:avLst/>
            </a:prstGeom>
            <a:noFill/>
            <a:ln>
              <a:noFill/>
            </a:ln>
          </p:spPr>
          <p:txBody>
            <a:bodyPr anchorCtr="0" anchor="ctr" bIns="53325" lIns="53325" spcFirstLastPara="1" rIns="53325" wrap="square" tIns="53325">
              <a:noAutofit/>
            </a:bodyPr>
            <a:lstStyle/>
            <a:p>
              <a:pPr indent="0" lvl="0" marL="165100" marR="0" rtl="0" algn="l">
                <a:lnSpc>
                  <a:spcPct val="90000"/>
                </a:lnSpc>
                <a:spcBef>
                  <a:spcPts val="0"/>
                </a:spcBef>
                <a:spcAft>
                  <a:spcPts val="0"/>
                </a:spcAft>
                <a:buClr>
                  <a:schemeClr val="lt1"/>
                </a:buClr>
                <a:buSzPts val="1500"/>
                <a:buFont typeface="Arial"/>
                <a:buNone/>
              </a:pPr>
              <a:r>
                <a:rPr b="0" i="0" lang="en-GB" sz="1500" u="none" cap="none" strike="noStrike">
                  <a:solidFill>
                    <a:schemeClr val="dk1"/>
                  </a:solidFill>
                  <a:latin typeface="Arial"/>
                  <a:ea typeface="Arial"/>
                  <a:cs typeface="Arial"/>
                  <a:sym typeface="Arial"/>
                </a:rPr>
                <a:t>Access by nominated trusted individuals will be owned and digitally controlled by the user so that </a:t>
              </a:r>
              <a:r>
                <a:rPr b="0" i="0" lang="en-GB" sz="1500" u="none" cap="none" strike="noStrike">
                  <a:solidFill>
                    <a:schemeClr val="dk1"/>
                  </a:solidFill>
                  <a:latin typeface="Arial"/>
                  <a:ea typeface="Arial"/>
                  <a:cs typeface="Arial"/>
                  <a:sym typeface="Arial"/>
                  <a:extLst>
                    <a:ext uri="http://customooxmlschemas.google.com/">
                      <go:slidesCustomData xmlns:go="http://customooxmlschemas.google.com/" textRoundtripDataId="15"/>
                    </a:ext>
                  </a:extLst>
                </a:rPr>
                <a:t>they can empower their proxy</a:t>
              </a:r>
              <a:r>
                <a:rPr b="0" i="0" lang="en-GB" sz="1500" u="none" cap="none" strike="noStrike">
                  <a:solidFill>
                    <a:schemeClr val="dk1"/>
                  </a:solidFill>
                  <a:latin typeface="Arial"/>
                  <a:ea typeface="Arial"/>
                  <a:cs typeface="Arial"/>
                  <a:sym typeface="Arial"/>
                </a:rPr>
                <a:t> to help them monitor and manage their own health and care needs in a way that best works for them.</a:t>
              </a:r>
              <a:endParaRPr b="0" i="0" sz="1500" u="none" cap="none" strike="noStrike">
                <a:solidFill>
                  <a:schemeClr val="dk1"/>
                </a:solidFill>
                <a:latin typeface="Arial"/>
                <a:ea typeface="Arial"/>
                <a:cs typeface="Arial"/>
                <a:sym typeface="Arial"/>
              </a:endParaRPr>
            </a:p>
          </p:txBody>
        </p:sp>
        <p:sp>
          <p:nvSpPr>
            <p:cNvPr id="240" name="Google Shape;240;g11f0db87424_1_78"/>
            <p:cNvSpPr/>
            <p:nvPr/>
          </p:nvSpPr>
          <p:spPr>
            <a:xfrm>
              <a:off x="70286" y="2389729"/>
              <a:ext cx="2091900" cy="562200"/>
            </a:xfrm>
            <a:prstGeom prst="roundRect">
              <a:avLst>
                <a:gd fmla="val 10000" name="adj"/>
              </a:avLst>
            </a:prstGeom>
            <a:blipFill rotWithShape="1">
              <a:blip r:embed="rId6">
                <a:alphaModFix/>
              </a:blip>
              <a:stretch>
                <a:fillRect b="-74998" l="0" r="0" t="-74995"/>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FB923A8EC9C046B3C49D532C12581E" ma:contentTypeVersion="17" ma:contentTypeDescription="Create a new document." ma:contentTypeScope="" ma:versionID="151938611f4e5c670f6b2bcdba3fcd53">
  <xsd:schema xmlns:xsd="http://www.w3.org/2001/XMLSchema" xmlns:xs="http://www.w3.org/2001/XMLSchema" xmlns:p="http://schemas.microsoft.com/office/2006/metadata/properties" xmlns:ns1="http://schemas.microsoft.com/sharepoint/v3" xmlns:ns2="545c7a6d-f0ee-445d-a9d1-ee560e25b5a4" xmlns:ns3="6bd05d99-e1ce-4a02-82a3-42230ddcaaf5" targetNamespace="http://schemas.microsoft.com/office/2006/metadata/properties" ma:root="true" ma:fieldsID="f39ee14fe22447341e72fd4574ea664e" ns1:_="" ns2:_="" ns3:_="">
    <xsd:import namespace="http://schemas.microsoft.com/sharepoint/v3"/>
    <xsd:import namespace="545c7a6d-f0ee-445d-a9d1-ee560e25b5a4"/>
    <xsd:import namespace="6bd05d99-e1ce-4a02-82a3-42230ddcaaf5"/>
    <xsd:element name="properties">
      <xsd:complexType>
        <xsd:sequence>
          <xsd:element name="documentManagement">
            <xsd:complexType>
              <xsd:all>
                <xsd:element ref="ns2:MigrationWizId" minOccurs="0"/>
                <xsd:element ref="ns2:MigrationWizIdPermissions" minOccurs="0"/>
                <xsd:element ref="ns2:MigrationWizIdVersion" minOccurs="0"/>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45c7a6d-f0ee-445d-a9d1-ee560e25b5a4"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443b0bdb-28a8-4814-9fb9-624c17c095fc"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bd05d99-e1ce-4a02-82a3-42230ddcaaf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a59d8e2e-038c-4694-887e-eff0b8b1a9d5}" ma:internalName="TaxCatchAll" ma:showField="CatchAllData" ma:web="6bd05d99-e1ce-4a02-82a3-42230ddcaaf5">
      <xsd:complexType>
        <xsd:complexContent>
          <xsd:extension base="dms:MultiChoiceLookup">
            <xsd:sequence>
              <xsd:element name="Value" type="dms:Lookup" maxOccurs="unbounded" minOccurs="0" nillable="true"/>
            </xsd:sequence>
          </xsd:extension>
        </xsd:complexContent>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 xmlns="545c7a6d-f0ee-445d-a9d1-ee560e25b5a4">15Lz0SgDrNZDYN0lEi1MmPZcJQ6D8GSM8</MigrationWizId>
    <MigrationWizIdPermissions xmlns="545c7a6d-f0ee-445d-a9d1-ee560e25b5a4" xsi:nil="true"/>
    <MigrationWizIdVersion xmlns="545c7a6d-f0ee-445d-a9d1-ee560e25b5a4">15Lz0SgDrNZDYN0lEi1MmPZcJQ6D8GSM8-637968545750000000</MigrationWizIdVersion>
    <_ip_UnifiedCompliancePolicyUIAction xmlns="http://schemas.microsoft.com/sharepoint/v3" xsi:nil="true"/>
    <TaxCatchAll xmlns="6bd05d99-e1ce-4a02-82a3-42230ddcaaf5" xsi:nil="true"/>
    <lcf76f155ced4ddcb4097134ff3c332f xmlns="545c7a6d-f0ee-445d-a9d1-ee560e25b5a4">
      <Terms xmlns="http://schemas.microsoft.com/office/infopath/2007/PartnerControls"/>
    </lcf76f155ced4ddcb4097134ff3c332f>
    <_ip_UnifiedCompliancePolicyProperties xmlns="http://schemas.microsoft.com/sharepoint/v3" xsi:nil="true"/>
    <SharedWithUsers xmlns="6bd05d99-e1ce-4a02-82a3-42230ddcaaf5">
      <UserInfo>
        <DisplayName>NHS Proxy Discovery Members</DisplayName>
        <AccountId>7</AccountId>
        <AccountType/>
      </UserInfo>
    </SharedWithUsers>
  </documentManagement>
</p:properties>
</file>

<file path=customXml/itemProps1.xml><?xml version="1.0" encoding="utf-8"?>
<ds:datastoreItem xmlns:ds="http://schemas.openxmlformats.org/officeDocument/2006/customXml" ds:itemID="{7489D74D-3028-4592-9BF0-9FCAE0800AE6}"/>
</file>

<file path=customXml/itemProps2.xml><?xml version="1.0" encoding="utf-8"?>
<ds:datastoreItem xmlns:ds="http://schemas.openxmlformats.org/officeDocument/2006/customXml" ds:itemID="{8371379D-364A-40D3-A780-F33683B0ECE9}"/>
</file>

<file path=customXml/itemProps3.xml><?xml version="1.0" encoding="utf-8"?>
<ds:datastoreItem xmlns:ds="http://schemas.openxmlformats.org/officeDocument/2006/customXml" ds:itemID="{6B9BA69C-57A8-4F31-9BE9-159713F3DDC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Cathey Horsfall</dc:creator>
  <dcterms:created xsi:type="dcterms:W3CDTF">2022-02-03T17:57:05Z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0x01010081FB923A8EC9C046B3C49D532C12581E</vt:lpwstr>
  </property>
  <property fmtid="{D5CDD505-2E9C-101B-9397-08002B2CF9AE}" pid="3" name="SharedWithUsers">
    <vt:lpwstr>7;#NHS Proxy Discovery Members</vt:lpwstr>
  </property>
  <property fmtid="{D5CDD505-2E9C-101B-9397-08002B2CF9AE}" pid="4" name="_dlc_DocIdItemGuid">
    <vt:lpwstr>775c8c95-e17e-4dbb-80d3-a4977535e3ab</vt:lpwstr>
  </property>
</Properties>
</file>