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en/US/products/ps5931/index.html" TargetMode="External"/><Relationship Id="rId3" Type="http://schemas.openxmlformats.org/officeDocument/2006/relationships/hyperlink" Target="http://www.cisco.com/web/offer/apac/velocity/fy16q4/uscdcso.html?COUNTRY_SITE=US&amp;REFERRING_SITE=US%20CDC&amp;CAMPAIGN=Asean%20FY16Q4%20Velocity&amp;POSITION=Test%20Target&amp;PLACEMENT=Web&amp;PROD=Smart%20office&amp;OFFER=Reg%2025-49%20Users&amp;KEYCODE=001249500" TargetMode="External"/><Relationship Id="rId7" Type="http://schemas.openxmlformats.org/officeDocument/2006/relationships/hyperlink" Target="http://www.cisco.com/en/US/products/ps10195/index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co.com/en/US/prod/collateral/switches/ps5718/ps5528/prod_presentation0900aecd805abe2f.html" TargetMode="External"/><Relationship Id="rId5" Type="http://schemas.openxmlformats.org/officeDocument/2006/relationships/hyperlink" Target="http://www.cisco.com/c/en/us/products/switches/catalyst-3560-series-switches/models-comparison.html" TargetMode="External"/><Relationship Id="rId4" Type="http://schemas.openxmlformats.org/officeDocument/2006/relationships/hyperlink" Target="http://www.cisco.com/c/en/us/products/switches/catalyst-3560-series-switches/literatur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11963"/>
            <a:ext cx="10351752" cy="27368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3774" y="3187195"/>
            <a:ext cx="10351752" cy="1368183"/>
          </a:xfrm>
        </p:spPr>
        <p:txBody>
          <a:bodyPr/>
          <a:lstStyle/>
          <a:p>
            <a:r>
              <a:rPr lang="en-US" dirty="0"/>
              <a:t>Normal company with 150 user and 200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VÕ </a:t>
            </a:r>
            <a:r>
              <a:rPr lang="en-US" smtClean="0"/>
              <a:t>Minh Trí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12862"/>
          </a:xfrm>
        </p:spPr>
      </p:pic>
    </p:spTree>
    <p:extLst>
      <p:ext uri="{BB962C8B-B14F-4D97-AF65-F5344CB8AC3E}">
        <p14:creationId xmlns:p14="http://schemas.microsoft.com/office/powerpoint/2010/main" val="10890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Vigor3200 Router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MERAKI CISCO MX400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3560 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Small Business 100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MERAKI WIRELESS LAN 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MR32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Vigor3200 Router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29534"/>
            <a:ext cx="3472070" cy="2384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3366053" y="1752039"/>
            <a:ext cx="88259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Vigor 3200 Load Balancer Unified Security Firewall</a:t>
            </a:r>
          </a:p>
          <a:p>
            <a:r>
              <a:rPr lang="en-US" sz="1600" dirty="0"/>
              <a:t>- 4 Gigabit WAN: Outbound Policy-Based Load-Balance, </a:t>
            </a:r>
            <a:r>
              <a:rPr lang="en-US" sz="1600" dirty="0" err="1"/>
              <a:t>BoD</a:t>
            </a:r>
            <a:r>
              <a:rPr lang="en-US" sz="1600" dirty="0"/>
              <a:t> (Bandwidth on Demand), WAN Connection Fail-over</a:t>
            </a:r>
          </a:p>
          <a:p>
            <a:r>
              <a:rPr lang="en-US" sz="1600" dirty="0"/>
              <a:t>- 1 DMZ port</a:t>
            </a:r>
          </a:p>
          <a:p>
            <a:r>
              <a:rPr lang="en-US" sz="1600" dirty="0"/>
              <a:t>- 1 Gigabit LAN port with 4 VLAN and 7 Subnet.</a:t>
            </a:r>
          </a:p>
          <a:p>
            <a:r>
              <a:rPr lang="en-US" sz="1600" dirty="0"/>
              <a:t>- USB port for 3G modem and FTP/Printer server</a:t>
            </a:r>
          </a:p>
          <a:p>
            <a:r>
              <a:rPr lang="en-US" sz="1600" dirty="0"/>
              <a:t>- VPN sever with 64VPN tunnels, 30 SSL VPN tunnels, Easy for Branch-to-office, Teleworker-to-Office</a:t>
            </a:r>
          </a:p>
          <a:p>
            <a:r>
              <a:rPr lang="en-US" sz="1600" dirty="0"/>
              <a:t>- Real-time email/Syslog alert when virus/attack is detected</a:t>
            </a:r>
          </a:p>
          <a:p>
            <a:r>
              <a:rPr lang="en-US" sz="1600" dirty="0"/>
              <a:t>- Enterprise level Content Security Management (CSM)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GlobalView</a:t>
            </a:r>
            <a:r>
              <a:rPr lang="en-US" sz="1600" dirty="0"/>
              <a:t> Web Content Filter powered by </a:t>
            </a:r>
            <a:r>
              <a:rPr lang="en-US" sz="1600" dirty="0" err="1"/>
              <a:t>CommTouch</a:t>
            </a:r>
            <a:endParaRPr lang="en-US" sz="1600" dirty="0"/>
          </a:p>
          <a:p>
            <a:r>
              <a:rPr lang="en-US" sz="1600" dirty="0"/>
              <a:t>- Dynamic DNS; multi-NAT; DHCP Server, DNS cache &amp; proxy.</a:t>
            </a:r>
          </a:p>
          <a:p>
            <a:r>
              <a:rPr lang="en-US" sz="1600" dirty="0"/>
              <a:t>- Bandwidth Management: Class-based Bandwidth Guarantee by User-Defined Traffic categories, Bandwidth / Session Limitation, Routing/DHCP/ARP table.</a:t>
            </a:r>
          </a:p>
          <a:p>
            <a:r>
              <a:rPr lang="en-US" sz="1600" dirty="0"/>
              <a:t>- Bind IP to MAC, Internet Access Control/</a:t>
            </a:r>
            <a:r>
              <a:rPr lang="en-US" sz="1600" dirty="0" err="1"/>
              <a:t>Retriction</a:t>
            </a:r>
            <a:r>
              <a:rPr lang="en-US" sz="1600" dirty="0"/>
              <a:t>, Limit Access</a:t>
            </a:r>
          </a:p>
          <a:p>
            <a:r>
              <a:rPr lang="en-US" sz="1600" dirty="0"/>
              <a:t>- Firewall Facilities: SPI, CSM, Bind IP (DHCP) to MAC Address, IP Address Anti-</a:t>
            </a:r>
            <a:r>
              <a:rPr lang="en-US" sz="1600" dirty="0" err="1"/>
              <a:t>Spoofig</a:t>
            </a:r>
            <a:r>
              <a:rPr lang="en-US" sz="1600" dirty="0"/>
              <a:t>, </a:t>
            </a:r>
            <a:r>
              <a:rPr lang="en-US" sz="1600" dirty="0" err="1"/>
              <a:t>DoS</a:t>
            </a:r>
            <a:r>
              <a:rPr lang="en-US" sz="1600" dirty="0"/>
              <a:t>/DDoS Prevention, Policy-Based IP Packet Filter</a:t>
            </a:r>
          </a:p>
          <a:p>
            <a:r>
              <a:rPr lang="en-US" sz="1600" dirty="0"/>
              <a:t>- Firewall with SPI based IP filters, Dos/DDoS prevention, and Object-based policy for easy settings</a:t>
            </a:r>
          </a:p>
          <a:p>
            <a:r>
              <a:rPr lang="en-US" sz="1600" dirty="0"/>
              <a:t>- Secure remote management, SNMP Agent with MIB-II</a:t>
            </a:r>
          </a:p>
        </p:txBody>
      </p:sp>
    </p:spTree>
    <p:extLst>
      <p:ext uri="{BB962C8B-B14F-4D97-AF65-F5344CB8AC3E}">
        <p14:creationId xmlns:p14="http://schemas.microsoft.com/office/powerpoint/2010/main" val="10563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MERAKI CISCO MX400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fire wall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709529"/>
            <a:ext cx="4227207" cy="1849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9974"/>
              </p:ext>
            </p:extLst>
          </p:nvPr>
        </p:nvGraphicFramePr>
        <p:xfrm>
          <a:off x="5463719" y="1876207"/>
          <a:ext cx="6088352" cy="4752958"/>
        </p:xfrm>
        <a:graphic>
          <a:graphicData uri="http://schemas.openxmlformats.org/drawingml/2006/table">
            <a:tbl>
              <a:tblPr/>
              <a:tblGrid>
                <a:gridCol w="3044176">
                  <a:extLst>
                    <a:ext uri="{9D8B030D-6E8A-4147-A177-3AD203B41FA5}">
                      <a16:colId xmlns:a16="http://schemas.microsoft.com/office/drawing/2014/main" val="1319513087"/>
                    </a:ext>
                  </a:extLst>
                </a:gridCol>
                <a:gridCol w="3044176">
                  <a:extLst>
                    <a:ext uri="{9D8B030D-6E8A-4147-A177-3AD203B41FA5}">
                      <a16:colId xmlns:a16="http://schemas.microsoft.com/office/drawing/2014/main" val="3385241454"/>
                    </a:ext>
                  </a:extLst>
                </a:gridCol>
              </a:tblGrid>
              <a:tr h="3424237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effectLst/>
                          <a:latin typeface="Lato"/>
                        </a:rPr>
                        <a:t>Hardware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SFP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/ SFP+ for 1G / 10G connectivity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Swappable interface modules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err="1">
                          <a:effectLst/>
                          <a:latin typeface="Lato"/>
                        </a:rPr>
                        <a:t>Stateful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firewall throughput: 1 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Gbps</a:t>
                      </a:r>
                      <a:endParaRPr lang="en-US" sz="1400" b="0" dirty="0">
                        <a:effectLst/>
                        <a:latin typeface="Lato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Redundant power supplies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Supports approximately up to concurrent 2,000 users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Lato"/>
                        </a:rPr>
                        <a:t>Cloud-based centralized </a:t>
                      </a:r>
                      <a:r>
                        <a:rPr lang="en-US" sz="1400" b="1" dirty="0" err="1">
                          <a:effectLst/>
                          <a:latin typeface="Lato"/>
                        </a:rPr>
                        <a:t>management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Managed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centrally over the Web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Classifies applications, users and devices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Zero-touch, self-provisioning deployments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Lato"/>
                        </a:rPr>
                        <a:t>Networking and </a:t>
                      </a:r>
                      <a:r>
                        <a:rPr lang="en-US" sz="1400" b="1" dirty="0" err="1">
                          <a:effectLst/>
                          <a:latin typeface="Lato"/>
                        </a:rPr>
                        <a:t>security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Stateful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firewall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Auto VPN™ self-configuring site-to-site VPN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Active Directory integration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Identity-based policies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Client VPN (IPsec)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Smart link bonding</a:t>
                      </a:r>
                    </a:p>
                  </a:txBody>
                  <a:tcPr marL="92248" marR="92248" marT="29519" marB="295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Lato"/>
                        </a:rPr>
                        <a:t>Traffic shaping and application </a:t>
                      </a:r>
                      <a:r>
                        <a:rPr lang="en-US" sz="1400" b="1" dirty="0" err="1">
                          <a:effectLst/>
                          <a:latin typeface="Lato"/>
                        </a:rPr>
                        <a:t>management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Layer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7 application visibility and traffic shaping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Application prioritization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Web caching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Choose WAN uplink based on traffic type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Lato"/>
                        </a:rPr>
                        <a:t>WAN </a:t>
                      </a:r>
                      <a:r>
                        <a:rPr lang="en-US" sz="1400" b="1" dirty="0" err="1">
                          <a:effectLst/>
                          <a:latin typeface="Lato"/>
                        </a:rPr>
                        <a:t>optimization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Reduces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intra-site bandwidth consumption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Accelerates CIFS, FTP, HTTP, and TCP traffic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WAN optimization cache: 1 TB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  <a:latin typeface="Lato"/>
                        </a:rPr>
                        <a:t>Advanced security </a:t>
                      </a:r>
                      <a:r>
                        <a:rPr lang="en-US" sz="1400" b="1" dirty="0" err="1">
                          <a:effectLst/>
                          <a:latin typeface="Lato"/>
                        </a:rPr>
                        <a:t>services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Content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filtering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Google 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SafeSearch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and YouTube for Schools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Intrusion prevention (IPS)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Antivirus and </a:t>
                      </a:r>
                      <a:r>
                        <a:rPr lang="en-US" sz="1400" b="0" dirty="0" err="1">
                          <a:effectLst/>
                          <a:latin typeface="Lato"/>
                        </a:rPr>
                        <a:t>antiphishing</a:t>
                      </a:r>
                      <a:r>
                        <a:rPr lang="en-US" sz="1400" b="0" dirty="0">
                          <a:effectLst/>
                          <a:latin typeface="Lato"/>
                        </a:rPr>
                        <a:t> filtering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effectLst/>
                          <a:latin typeface="Lato"/>
                        </a:rPr>
                        <a:t>Requires Advanced Security License</a:t>
                      </a:r>
                    </a:p>
                  </a:txBody>
                  <a:tcPr marL="92248" marR="92248" marT="29519" marB="295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1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2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0068" y="106488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3560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8116" y="2214694"/>
            <a:ext cx="5697884" cy="1783632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1901"/>
              </p:ext>
            </p:extLst>
          </p:nvPr>
        </p:nvGraphicFramePr>
        <p:xfrm>
          <a:off x="6784053" y="106488"/>
          <a:ext cx="5009832" cy="6516949"/>
        </p:xfrm>
        <a:graphic>
          <a:graphicData uri="http://schemas.openxmlformats.org/drawingml/2006/table">
            <a:tbl>
              <a:tblPr/>
              <a:tblGrid>
                <a:gridCol w="5009832">
                  <a:extLst>
                    <a:ext uri="{9D8B030D-6E8A-4147-A177-3AD203B41FA5}">
                      <a16:colId xmlns:a16="http://schemas.microsoft.com/office/drawing/2014/main" val="1401306312"/>
                    </a:ext>
                  </a:extLst>
                </a:gridCol>
              </a:tblGrid>
              <a:tr h="84766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56338"/>
                  </a:ext>
                </a:extLst>
              </a:tr>
              <a:tr h="2522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Simple, Seamless &amp; Secure Smart Office Solutions</a:t>
                      </a: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That's how easy to put Cisco pieces together into your business.</a:t>
                      </a:r>
                    </a:p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Get it now</a:t>
                      </a:r>
                      <a:endParaRPr lang="en-US" sz="1200" b="0" i="0" dirty="0">
                        <a:solidFill>
                          <a:srgbClr val="52525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2970A6"/>
                          </a:solidFill>
                          <a:effectLst/>
                          <a:hlinkClick r:id="rId4"/>
                        </a:rPr>
                        <a:t>Data Sheets and Literature</a:t>
                      </a:r>
                      <a:endParaRPr lang="en-US" sz="1200" dirty="0">
                        <a:solidFill>
                          <a:srgbClr val="525252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1200" b="1" i="0" u="none" strike="noStrike" dirty="0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Compare Models</a:t>
                      </a:r>
                      <a:endParaRPr lang="en-US" sz="1200" dirty="0">
                        <a:solidFill>
                          <a:srgbClr val="525252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Improve Service and Security in Your LAN</a:t>
                      </a: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View Compact Switch Interactive Model</a:t>
                      </a:r>
                      <a:endParaRPr lang="en-US" sz="1200" b="0" i="0" dirty="0">
                        <a:solidFill>
                          <a:srgbClr val="52525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The Cisco Catalyst 3560 v2 Series are next-generation, energy-efficient, Layer 3 Fast Ethernet switches. These new switches support </a:t>
                      </a:r>
                      <a:r>
                        <a:rPr lang="en-US" sz="1200" b="0" i="0" u="none" strike="noStrike" dirty="0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Cisco </a:t>
                      </a:r>
                      <a:r>
                        <a:rPr lang="en-US" sz="1200" b="0" i="0" u="none" strike="noStrike" dirty="0" err="1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EnergyWise</a:t>
                      </a:r>
                      <a:r>
                        <a:rPr lang="en-US" sz="1200" b="0" i="0" u="none" strike="noStrike" dirty="0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 technology</a:t>
                      </a:r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, which helps companies manage power consumption of the network infrastructure and network-attached devices, thereby reducing their energy costs and their carbon footprint.</a:t>
                      </a: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The new switches consume less power than their predecessors and are ideal access layer switches for enterprise, retail, and branch-office environments. They help you maximize productivity and provide investment protection by enabling a unified network for data, voice, and video.</a:t>
                      </a:r>
                    </a:p>
                    <a:p>
                      <a:pPr algn="l" fontAlgn="t"/>
                      <a:r>
                        <a:rPr lang="en-US" sz="1200" b="1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Software</a:t>
                      </a: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The Cisco Catalyst 3560 is available with one of two software images: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IP Base software includes advanced quality of service (</a:t>
                      </a:r>
                      <a:r>
                        <a:rPr lang="en-US" sz="1200" b="0" i="0" dirty="0" err="1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QoS</a:t>
                      </a:r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), rate limiting, access control lists (ACLs), Open Shortest Path First (OSPF) for routed access, and IPv6 functionality.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IP Services software provides a broader set of enterprise-class features, including advanced hardware-based IP Unicast and IP Multicast routing, as well as policy-based routing (PBR).</a:t>
                      </a:r>
                    </a:p>
                    <a:p>
                      <a:pPr algn="l" fontAlgn="t"/>
                      <a:r>
                        <a:rPr lang="en-US" sz="1200" b="1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Simple Network Management</a:t>
                      </a:r>
                    </a:p>
                    <a:p>
                      <a:pPr algn="l" fontAlgn="t"/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Available for the Catalyst 3560 Series, the </a:t>
                      </a:r>
                      <a:r>
                        <a:rPr lang="en-US" sz="1200" b="0" i="0" u="none" strike="noStrike" dirty="0">
                          <a:solidFill>
                            <a:srgbClr val="2970A6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Cisco Network Assistant</a:t>
                      </a:r>
                      <a:r>
                        <a:rPr lang="en-US" sz="1200" b="0" i="0" dirty="0">
                          <a:solidFill>
                            <a:srgbClr val="525252"/>
                          </a:solidFill>
                          <a:effectLst/>
                          <a:latin typeface="arial" panose="020B0604020202020204" pitchFamily="34" charset="0"/>
                        </a:rPr>
                        <a:t> is a centralized management application for switches, routers, and wireless access points. Free of charge, the application provides configuration wizards that greatly simplify the implementation of converged networks and intelligent network services.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2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4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Small Business 100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607307"/>
            <a:ext cx="2631283" cy="1973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4567311" y="160730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</a:rPr>
              <a:t>Cisco 100 Series Unmanaged Switches offer: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</a:rPr>
              <a:t>High-performance capabilities:</a:t>
            </a: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</a:rPr>
              <a:t> Get powerful network performance at an affordable price and give your office a boost of speed and capacity to support bandwidth-intensive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</a:rPr>
              <a:t>An eco-friendly solution:</a:t>
            </a: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</a:rPr>
              <a:t> A variety of power-saving features, including Energy-Efficient Ethernet, optimizes power usage and reduces energy consumption without compromising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</a:rPr>
              <a:t>Peace of mind:</a:t>
            </a: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</a:rPr>
              <a:t> All Cisco 100 Series Unmanaged Switches are protected for the life of the product by the Cisco Limited Lifetime Hardware Warranty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25252"/>
                </a:solidFill>
                <a:latin typeface="arial" panose="020B0604020202020204" pitchFamily="34" charset="0"/>
              </a:rPr>
              <a:t>Ease of use:</a:t>
            </a:r>
            <a:r>
              <a:rPr lang="en-US" dirty="0">
                <a:solidFill>
                  <a:srgbClr val="525252"/>
                </a:solidFill>
                <a:latin typeface="arial" panose="020B0604020202020204" pitchFamily="34" charset="0"/>
              </a:rPr>
              <a:t> Ready to use right out of the box, there is no software to install and nothing to configure</a:t>
            </a:r>
            <a:endParaRPr lang="en-US" b="0" i="0" dirty="0">
              <a:solidFill>
                <a:srgbClr val="52525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CISCO MERAKI WIRELESS LAN - MR32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649511"/>
            <a:ext cx="3855094" cy="227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2475"/>
              </p:ext>
            </p:extLst>
          </p:nvPr>
        </p:nvGraphicFramePr>
        <p:xfrm>
          <a:off x="4768869" y="1793498"/>
          <a:ext cx="6716346" cy="5064502"/>
        </p:xfrm>
        <a:graphic>
          <a:graphicData uri="http://schemas.openxmlformats.org/drawingml/2006/table">
            <a:tbl>
              <a:tblPr/>
              <a:tblGrid>
                <a:gridCol w="3358173">
                  <a:extLst>
                    <a:ext uri="{9D8B030D-6E8A-4147-A177-3AD203B41FA5}">
                      <a16:colId xmlns:a16="http://schemas.microsoft.com/office/drawing/2014/main" val="3136223657"/>
                    </a:ext>
                  </a:extLst>
                </a:gridCol>
                <a:gridCol w="3358173">
                  <a:extLst>
                    <a:ext uri="{9D8B030D-6E8A-4147-A177-3AD203B41FA5}">
                      <a16:colId xmlns:a16="http://schemas.microsoft.com/office/drawing/2014/main" val="2966834531"/>
                    </a:ext>
                  </a:extLst>
                </a:gridCol>
              </a:tblGrid>
              <a:tr h="4543997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deal use cases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Performance-critical wireless LANs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High-density environments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Hardware features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3 radios: 2.4 and 5 GHz, dual-band WIDS/WIPS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2-stream 802.11ac and 802.11n, up to 1.2 </a:t>
                      </a:r>
                      <a:r>
                        <a:rPr lang="en-US" sz="1100" b="0" dirty="0" err="1">
                          <a:effectLst/>
                          <a:latin typeface="Lato"/>
                        </a:rPr>
                        <a:t>Gbps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Integrated Bluetooth low energy radio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Gigabit Ethernet port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effectLst/>
                          <a:latin typeface="Lato"/>
                        </a:rPr>
                        <a:t>PoE</a:t>
                      </a:r>
                      <a:r>
                        <a:rPr lang="en-US" sz="1100" b="0" dirty="0">
                          <a:effectLst/>
                          <a:latin typeface="Lato"/>
                        </a:rPr>
                        <a:t>: Full functionality with 802.3af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AC adapter available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Cloud management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Network-wide visibility and control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Self-provisioning for rapid deployment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Automatic reporting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Seamless firmware updates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Enterprise security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802.1X and native Active Directory integration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Air Marshal: real-time WIPS with forensics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err="1">
                          <a:effectLst/>
                          <a:latin typeface="Lato"/>
                        </a:rPr>
                        <a:t>Stateful</a:t>
                      </a:r>
                      <a:r>
                        <a:rPr lang="en-US" sz="1100" b="0" dirty="0">
                          <a:effectLst/>
                          <a:latin typeface="Lato"/>
                        </a:rPr>
                        <a:t> Layer 3-7 firewall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Identity-based group policies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Built-in antivirus scan (NAC)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Guest access</a:t>
                      </a:r>
                      <a:endParaRPr lang="en-US" sz="1100" b="0" dirty="0">
                        <a:effectLst/>
                        <a:latin typeface="Lato"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1-click secure guest access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Guest isolation firewall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Customizable splash pages</a:t>
                      </a: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Integrated Facebook login</a:t>
                      </a:r>
                    </a:p>
                  </a:txBody>
                  <a:tcPr marL="55158" marR="55158" marT="17651" marB="176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endParaRPr lang="en-US" sz="1100" b="1" dirty="0">
                        <a:effectLst/>
                        <a:latin typeface="Lato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endParaRPr lang="en-US" sz="1100" b="1" dirty="0">
                        <a:effectLst/>
                        <a:latin typeface="Lato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RF </a:t>
                      </a:r>
                      <a:r>
                        <a:rPr lang="en-US" sz="1100" b="1" dirty="0" err="1">
                          <a:effectLst/>
                          <a:latin typeface="Lato"/>
                        </a:rPr>
                        <a:t>optimization</a:t>
                      </a:r>
                      <a:r>
                        <a:rPr lang="en-US" sz="1100" b="0" dirty="0" err="1">
                          <a:effectLst/>
                          <a:latin typeface="Lato"/>
                        </a:rPr>
                        <a:t>Dual</a:t>
                      </a:r>
                      <a:r>
                        <a:rPr lang="en-US" sz="1100" b="0" dirty="0">
                          <a:effectLst/>
                          <a:latin typeface="Lato"/>
                        </a:rPr>
                        <a:t>-concurrent, 3-stream MIMO radios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Radios optimized for rate-vs-range performance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Third radio dedicated to security and RF management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Built-in real-time RF spectrum view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Cloud-based automatic RF optimization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Layer 7 traffic </a:t>
                      </a:r>
                      <a:r>
                        <a:rPr lang="en-US" sz="1100" b="1" dirty="0" err="1">
                          <a:effectLst/>
                          <a:latin typeface="Lato"/>
                        </a:rPr>
                        <a:t>shaping</a:t>
                      </a:r>
                      <a:r>
                        <a:rPr lang="en-US" sz="1100" b="0" dirty="0" err="1">
                          <a:effectLst/>
                          <a:latin typeface="Lato"/>
                        </a:rPr>
                        <a:t>Classifies</a:t>
                      </a:r>
                      <a:r>
                        <a:rPr lang="en-US" sz="1100" b="0" dirty="0">
                          <a:effectLst/>
                          <a:latin typeface="Lato"/>
                        </a:rPr>
                        <a:t> hundreds of applications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Create per-application bandwidth limits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Prioritize productivity apps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Restrict or block recreational traffic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effectLst/>
                          <a:latin typeface="Lato"/>
                        </a:rPr>
                        <a:t>CMX location </a:t>
                      </a:r>
                      <a:r>
                        <a:rPr lang="en-US" sz="1100" b="1" dirty="0" err="1">
                          <a:effectLst/>
                          <a:latin typeface="Lato"/>
                        </a:rPr>
                        <a:t>analytics</a:t>
                      </a:r>
                      <a:r>
                        <a:rPr lang="en-US" sz="1100" b="0" dirty="0" err="1">
                          <a:effectLst/>
                          <a:latin typeface="Lato"/>
                        </a:rPr>
                        <a:t>Measure</a:t>
                      </a:r>
                      <a:r>
                        <a:rPr lang="en-US" sz="1100" b="0" dirty="0">
                          <a:effectLst/>
                          <a:latin typeface="Lato"/>
                        </a:rPr>
                        <a:t> visitor capture rate, visit length, and repeat visit rate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Measure visitor trends over time and compare performance across locations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  <a:latin typeface="Lato"/>
                        </a:rPr>
                        <a:t>Enable location services through integrated iBeacon functionality</a:t>
                      </a:r>
                    </a:p>
                  </a:txBody>
                  <a:tcPr marL="55158" marR="55158" marT="17651" marB="176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</TotalTime>
  <Words>621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Lato</vt:lpstr>
      <vt:lpstr>Times New Roman</vt:lpstr>
      <vt:lpstr>Tw Cen MT</vt:lpstr>
      <vt:lpstr>Droplet</vt:lpstr>
      <vt:lpstr>Cisco  FINAL Presentation</vt:lpstr>
      <vt:lpstr>network diagram</vt:lpstr>
      <vt:lpstr>material</vt:lpstr>
      <vt:lpstr>Vigor3200 Router </vt:lpstr>
      <vt:lpstr>MERAKI CISCO MX400 fire wall</vt:lpstr>
      <vt:lpstr>Cisco Catalyst 3560</vt:lpstr>
      <vt:lpstr>Cisco Small Business 100 </vt:lpstr>
      <vt:lpstr>CISCO MERAKI WIRELESS LAN - MR32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 FINAL Presentation</dc:title>
  <dc:creator>Trí Võ</dc:creator>
  <cp:lastModifiedBy>Trí Võ</cp:lastModifiedBy>
  <cp:revision>10</cp:revision>
  <dcterms:created xsi:type="dcterms:W3CDTF">2016-08-31T15:24:01Z</dcterms:created>
  <dcterms:modified xsi:type="dcterms:W3CDTF">2016-09-01T04:34:49Z</dcterms:modified>
</cp:coreProperties>
</file>