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91dc18f7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91dc18f7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91dc18f7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91dc18f7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91dc18f7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91dc18f7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91dc18f7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91dc18f7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91dc18f7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91dc18f7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91dc18f7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691dc18f7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91dc18f7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91dc18f7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91dc18f7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91dc18f7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91dc18f7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91dc18f7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91dc18f7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91dc18f7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1dc18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1dc18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91dc18f7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691dc18f7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91dc18f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91dc18f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91dc18f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91dc18f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1dc18f7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1dc18f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91dc18f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91dc18f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91dc18f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91dc18f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91dc18f7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91dc18f7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1dc18f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91dc18f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Authentication Process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5200">
                <a:solidFill>
                  <a:schemeClr val="dk1"/>
                </a:solidFill>
              </a:rPr>
              <a:t>Mavis Reporting ‘Uplift’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23" name="Google Shape;223;p22"/>
          <p:cNvCxnSpPr>
            <a:stCxn id="219" idx="3"/>
            <a:endCxn id="222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request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221125" y="214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URL from Python app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39" name="Google Shape;239;p23"/>
          <p:cNvCxnSpPr>
            <a:stCxn id="235" idx="3"/>
            <a:endCxn id="238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0" name="Google Shape;240;p23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redirect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4221125" y="2147100"/>
            <a:ext cx="457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URL from Python app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If no valid cookie, python app redirects to Mavis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44" name="Google Shape;244;p23"/>
          <p:cNvCxnSpPr>
            <a:stCxn id="236" idx="1"/>
          </p:cNvCxnSpPr>
          <p:nvPr/>
        </p:nvCxnSpPr>
        <p:spPr>
          <a:xfrm rot="10800000">
            <a:off x="840400" y="2276200"/>
            <a:ext cx="1429200" cy="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4221125" y="2147100"/>
            <a:ext cx="457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URL from Python app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If no valid cookie, python app redirects to Mavis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If not logged in to Mavis =&gt; regular login flow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9" name="Google Shape;259;p24"/>
          <p:cNvCxnSpPr>
            <a:stCxn id="253" idx="1"/>
          </p:cNvCxnSpPr>
          <p:nvPr/>
        </p:nvCxnSpPr>
        <p:spPr>
          <a:xfrm rot="10800000">
            <a:off x="840400" y="2276200"/>
            <a:ext cx="1429200" cy="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0" name="Google Shape;260;p24"/>
          <p:cNvCxnSpPr/>
          <p:nvPr/>
        </p:nvCxnSpPr>
        <p:spPr>
          <a:xfrm flipH="1" rot="10800000">
            <a:off x="756845" y="2164150"/>
            <a:ext cx="14844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1" name="Google Shape;261;p24"/>
          <p:cNvSpPr txBox="1"/>
          <p:nvPr/>
        </p:nvSpPr>
        <p:spPr>
          <a:xfrm>
            <a:off x="1102925" y="19388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263" name="Google Shape;263;p24"/>
          <p:cNvCxnSpPr>
            <a:endCxn id="262" idx="2"/>
          </p:cNvCxnSpPr>
          <p:nvPr/>
        </p:nvCxnSpPr>
        <p:spPr>
          <a:xfrm flipH="1" rot="10800000">
            <a:off x="3260650" y="1867550"/>
            <a:ext cx="555600" cy="256200"/>
          </a:xfrm>
          <a:prstGeom prst="bentConnector3">
            <a:avLst>
              <a:gd fmla="val -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4"/>
          <p:cNvSpPr txBox="1"/>
          <p:nvPr/>
        </p:nvSpPr>
        <p:spPr>
          <a:xfrm>
            <a:off x="3292550" y="17923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65" name="Google Shape;265;p24"/>
          <p:cNvCxnSpPr/>
          <p:nvPr/>
        </p:nvCxnSpPr>
        <p:spPr>
          <a:xfrm rot="10800000">
            <a:off x="2754225" y="1606675"/>
            <a:ext cx="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3004300" y="159490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4"/>
          <p:cNvSpPr txBox="1"/>
          <p:nvPr/>
        </p:nvSpPr>
        <p:spPr>
          <a:xfrm>
            <a:off x="2071800" y="17286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Verify token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2986200" y="15000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ID + roles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79" name="Google Shape;279;p25"/>
          <p:cNvCxnSpPr>
            <a:stCxn id="275" idx="3"/>
            <a:endCxn id="278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5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r</a:t>
            </a:r>
            <a:r>
              <a:rPr lang="en-GB" sz="800">
                <a:solidFill>
                  <a:srgbClr val="38761D"/>
                </a:solidFill>
              </a:rPr>
              <a:t>edirect, ?token=...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4221125" y="2147100"/>
            <a:ext cx="457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4) </a:t>
            </a:r>
            <a:r>
              <a:rPr lang="en-GB" sz="1800">
                <a:solidFill>
                  <a:schemeClr val="dk2"/>
                </a:solidFill>
              </a:rPr>
              <a:t>At the end of the login flow, Mavis: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arenR"/>
            </a:pPr>
            <a:r>
              <a:rPr lang="en-GB" sz="1800">
                <a:solidFill>
                  <a:schemeClr val="dk2"/>
                </a:solidFill>
              </a:rPr>
              <a:t>stores a </a:t>
            </a:r>
            <a:r>
              <a:rPr lang="en-GB" sz="1800">
                <a:solidFill>
                  <a:schemeClr val="dk2"/>
                </a:solidFill>
              </a:rPr>
              <a:t>single</a:t>
            </a:r>
            <a:r>
              <a:rPr lang="en-GB" sz="1800">
                <a:solidFill>
                  <a:schemeClr val="dk2"/>
                </a:solidFill>
              </a:rPr>
              <a:t>-use token in the DB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arenR"/>
            </a:pPr>
            <a:r>
              <a:rPr lang="en-GB" sz="1800">
                <a:solidFill>
                  <a:schemeClr val="dk2"/>
                </a:solidFill>
              </a:rPr>
              <a:t>redirects the user back to the Python app with that token as a param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 flipH="1" rot="10800000">
            <a:off x="756845" y="2164150"/>
            <a:ext cx="14844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5" name="Google Shape;285;p25"/>
          <p:cNvSpPr txBox="1"/>
          <p:nvPr/>
        </p:nvSpPr>
        <p:spPr>
          <a:xfrm>
            <a:off x="1102925" y="19388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287" name="Google Shape;287;p25"/>
          <p:cNvCxnSpPr>
            <a:endCxn id="286" idx="2"/>
          </p:cNvCxnSpPr>
          <p:nvPr/>
        </p:nvCxnSpPr>
        <p:spPr>
          <a:xfrm flipH="1" rot="10800000">
            <a:off x="3260650" y="1867550"/>
            <a:ext cx="555600" cy="256200"/>
          </a:xfrm>
          <a:prstGeom prst="bentConnector3">
            <a:avLst>
              <a:gd fmla="val -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5"/>
          <p:cNvSpPr txBox="1"/>
          <p:nvPr/>
        </p:nvSpPr>
        <p:spPr>
          <a:xfrm>
            <a:off x="3292550" y="17923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 rot="10800000">
            <a:off x="2754225" y="1606675"/>
            <a:ext cx="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3004300" y="159490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5"/>
          <p:cNvSpPr txBox="1"/>
          <p:nvPr/>
        </p:nvSpPr>
        <p:spPr>
          <a:xfrm>
            <a:off x="2071800" y="17286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Verify token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2986200" y="15000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ID + roles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93" name="Google Shape;293;p25"/>
          <p:cNvCxnSpPr>
            <a:stCxn id="276" idx="3"/>
            <a:endCxn id="286" idx="3"/>
          </p:cNvCxnSpPr>
          <p:nvPr/>
        </p:nvCxnSpPr>
        <p:spPr>
          <a:xfrm flipH="1" rot="10800000">
            <a:off x="3739000" y="2021500"/>
            <a:ext cx="343200" cy="2577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 txBox="1"/>
          <p:nvPr/>
        </p:nvSpPr>
        <p:spPr>
          <a:xfrm>
            <a:off x="3708900" y="2262375"/>
            <a:ext cx="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One-time</a:t>
            </a:r>
            <a:br>
              <a:rPr lang="en-GB" sz="800">
                <a:solidFill>
                  <a:srgbClr val="38761D"/>
                </a:solidFill>
              </a:rPr>
            </a:br>
            <a:r>
              <a:rPr lang="en-GB" sz="800">
                <a:solidFill>
                  <a:srgbClr val="38761D"/>
                </a:solidFill>
              </a:rPr>
              <a:t>token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05" name="Google Shape;305;p26"/>
          <p:cNvCxnSpPr>
            <a:stCxn id="301" idx="3"/>
            <a:endCxn id="304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6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redirect, ?token=...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4221125" y="2147100"/>
            <a:ext cx="457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5) The Python app verifies the token with Mavis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Mavis deletes the token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Mavis responds with the users’ ID &amp; roles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310" name="Google Shape;310;p26"/>
          <p:cNvCxnSpPr/>
          <p:nvPr/>
        </p:nvCxnSpPr>
        <p:spPr>
          <a:xfrm>
            <a:off x="28519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6"/>
          <p:cNvSpPr txBox="1"/>
          <p:nvPr/>
        </p:nvSpPr>
        <p:spPr>
          <a:xfrm>
            <a:off x="1995600" y="25668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Verify token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2833800" y="25668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ID + roles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313" name="Google Shape;313;p26"/>
          <p:cNvCxnSpPr>
            <a:stCxn id="302" idx="3"/>
            <a:endCxn id="309" idx="3"/>
          </p:cNvCxnSpPr>
          <p:nvPr/>
        </p:nvCxnSpPr>
        <p:spPr>
          <a:xfrm flipH="1" rot="10800000">
            <a:off x="3739000" y="2021500"/>
            <a:ext cx="343200" cy="2577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4" name="Google Shape;314;p26"/>
          <p:cNvSpPr txBox="1"/>
          <p:nvPr/>
        </p:nvSpPr>
        <p:spPr>
          <a:xfrm>
            <a:off x="3708900" y="2262375"/>
            <a:ext cx="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One-time</a:t>
            </a:r>
            <a:br>
              <a:rPr lang="en-GB" sz="800">
                <a:solidFill>
                  <a:srgbClr val="38761D"/>
                </a:solidFill>
              </a:rPr>
            </a:br>
            <a:r>
              <a:rPr lang="en-GB" sz="800">
                <a:solidFill>
                  <a:srgbClr val="38761D"/>
                </a:solidFill>
              </a:rPr>
              <a:t>token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315" name="Google Shape;315;p26"/>
          <p:cNvCxnSpPr/>
          <p:nvPr/>
        </p:nvCxnSpPr>
        <p:spPr>
          <a:xfrm rot="10800000">
            <a:off x="2644700" y="2452325"/>
            <a:ext cx="0" cy="476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26" name="Google Shape;326;p27"/>
          <p:cNvCxnSpPr>
            <a:stCxn id="322" idx="3"/>
            <a:endCxn id="325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7" name="Google Shape;327;p27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Encrypted cookie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4221125" y="2147100"/>
            <a:ext cx="457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6) The Python app: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encrypts the users’ ID &amp; roles with its’ server-side secret key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c</a:t>
            </a:r>
            <a:r>
              <a:rPr lang="en-GB" sz="1800">
                <a:solidFill>
                  <a:schemeClr val="dk2"/>
                </a:solidFill>
              </a:rPr>
              <a:t>reates a session for the user in its database 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s</a:t>
            </a:r>
            <a:r>
              <a:rPr lang="en-GB" sz="1800">
                <a:solidFill>
                  <a:schemeClr val="dk2"/>
                </a:solidFill>
              </a:rPr>
              <a:t>ends the result to the user as a cookie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30" name="Google Shape;330;p27"/>
          <p:cNvCxnSpPr/>
          <p:nvPr/>
        </p:nvCxnSpPr>
        <p:spPr>
          <a:xfrm>
            <a:off x="28519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7"/>
          <p:cNvSpPr txBox="1"/>
          <p:nvPr/>
        </p:nvSpPr>
        <p:spPr>
          <a:xfrm>
            <a:off x="2836175" y="263970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ID + roles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3816250" y="3390050"/>
            <a:ext cx="531900" cy="3078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DB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33" name="Google Shape;333;p27"/>
          <p:cNvCxnSpPr>
            <a:endCxn id="332" idx="2"/>
          </p:cNvCxnSpPr>
          <p:nvPr/>
        </p:nvCxnSpPr>
        <p:spPr>
          <a:xfrm flipH="1" rot="-5400000">
            <a:off x="3561100" y="3288800"/>
            <a:ext cx="265800" cy="2445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7"/>
          <p:cNvSpPr txBox="1"/>
          <p:nvPr/>
        </p:nvSpPr>
        <p:spPr>
          <a:xfrm>
            <a:off x="3292550" y="34687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Session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45" name="Google Shape;345;p28"/>
          <p:cNvCxnSpPr>
            <a:stCxn id="341" idx="3"/>
            <a:endCxn id="344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8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Encrypted cookie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4221125" y="2147100"/>
            <a:ext cx="4578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7) </a:t>
            </a:r>
            <a:r>
              <a:rPr lang="en-GB" sz="1800">
                <a:solidFill>
                  <a:schemeClr val="dk2"/>
                </a:solidFill>
              </a:rPr>
              <a:t>The Python app: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r</a:t>
            </a:r>
            <a:r>
              <a:rPr lang="en-GB" sz="1800">
                <a:solidFill>
                  <a:schemeClr val="dk2"/>
                </a:solidFill>
              </a:rPr>
              <a:t>eads the cookie on each subsequent user request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checks the token against the session in the database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if valid: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uses the token as authentication for API requests to Mavis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If not valid: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r</a:t>
            </a:r>
            <a:r>
              <a:rPr lang="en-GB" sz="1800">
                <a:solidFill>
                  <a:schemeClr val="dk2"/>
                </a:solidFill>
              </a:rPr>
              <a:t>edirects to Mavis to login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49" name="Google Shape;349;p28"/>
          <p:cNvCxnSpPr/>
          <p:nvPr/>
        </p:nvCxnSpPr>
        <p:spPr>
          <a:xfrm>
            <a:off x="28519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0" name="Google Shape;350;p28"/>
          <p:cNvSpPr txBox="1"/>
          <p:nvPr/>
        </p:nvSpPr>
        <p:spPr>
          <a:xfrm>
            <a:off x="2836175" y="2487300"/>
            <a:ext cx="9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Authorization: (enc. token)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3816250" y="3390050"/>
            <a:ext cx="531900" cy="3078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DB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52" name="Google Shape;352;p28"/>
          <p:cNvCxnSpPr>
            <a:endCxn id="351" idx="2"/>
          </p:cNvCxnSpPr>
          <p:nvPr/>
        </p:nvCxnSpPr>
        <p:spPr>
          <a:xfrm flipH="1" rot="-5400000">
            <a:off x="3561100" y="3288800"/>
            <a:ext cx="265800" cy="2445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8"/>
          <p:cNvSpPr txBox="1"/>
          <p:nvPr/>
        </p:nvSpPr>
        <p:spPr>
          <a:xfrm>
            <a:off x="3292550" y="3468775"/>
            <a:ext cx="6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v</a:t>
            </a:r>
            <a:r>
              <a:rPr lang="en-GB" sz="800">
                <a:solidFill>
                  <a:srgbClr val="38761D"/>
                </a:solidFill>
              </a:rPr>
              <a:t>alidate</a:t>
            </a:r>
            <a:r>
              <a:rPr lang="en-GB" sz="800">
                <a:solidFill>
                  <a:srgbClr val="38761D"/>
                </a:solidFill>
              </a:rPr>
              <a:t> s</a:t>
            </a:r>
            <a:r>
              <a:rPr lang="en-GB" sz="800">
                <a:solidFill>
                  <a:srgbClr val="38761D"/>
                </a:solidFill>
              </a:rPr>
              <a:t>ession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64" name="Google Shape;364;p29"/>
          <p:cNvCxnSpPr>
            <a:stCxn id="360" idx="3"/>
            <a:endCxn id="363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9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Encrypted cookie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4221125" y="2147100"/>
            <a:ext cx="457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8</a:t>
            </a:r>
            <a:r>
              <a:rPr lang="en-GB" sz="1800">
                <a:solidFill>
                  <a:schemeClr val="dk2"/>
                </a:solidFill>
              </a:rPr>
              <a:t>) Mavis: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decrypts the token using the Python app’s server-side secret key (a shared secret in config)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uses the user ID to restrict</a:t>
            </a:r>
            <a:r>
              <a:rPr lang="en-GB" sz="1800">
                <a:solidFill>
                  <a:schemeClr val="dk2"/>
                </a:solidFill>
              </a:rPr>
              <a:t> which data it responds with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369" name="Google Shape;369;p29"/>
          <p:cNvCxnSpPr/>
          <p:nvPr/>
        </p:nvCxnSpPr>
        <p:spPr>
          <a:xfrm>
            <a:off x="28519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0" name="Google Shape;370;p29"/>
          <p:cNvSpPr txBox="1"/>
          <p:nvPr/>
        </p:nvSpPr>
        <p:spPr>
          <a:xfrm>
            <a:off x="2226575" y="2487300"/>
            <a:ext cx="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Encrypted token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371" name="Google Shape;371;p29"/>
          <p:cNvCxnSpPr>
            <a:stCxn id="361" idx="0"/>
            <a:endCxn id="368" idx="2"/>
          </p:cNvCxnSpPr>
          <p:nvPr/>
        </p:nvCxnSpPr>
        <p:spPr>
          <a:xfrm rot="-5400000">
            <a:off x="3281500" y="1590400"/>
            <a:ext cx="257700" cy="8121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2" name="Google Shape;372;p29"/>
          <p:cNvSpPr txBox="1"/>
          <p:nvPr/>
        </p:nvSpPr>
        <p:spPr>
          <a:xfrm>
            <a:off x="2969200" y="1436500"/>
            <a:ext cx="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Per-user data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373" name="Google Shape;373;p29"/>
          <p:cNvCxnSpPr/>
          <p:nvPr/>
        </p:nvCxnSpPr>
        <p:spPr>
          <a:xfrm>
            <a:off x="30805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9"/>
          <p:cNvSpPr txBox="1"/>
          <p:nvPr/>
        </p:nvSpPr>
        <p:spPr>
          <a:xfrm>
            <a:off x="3080500" y="2482750"/>
            <a:ext cx="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Per-user data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375" name="Google Shape;375;p29"/>
          <p:cNvCxnSpPr/>
          <p:nvPr/>
        </p:nvCxnSpPr>
        <p:spPr>
          <a:xfrm>
            <a:off x="802882" y="2568350"/>
            <a:ext cx="1466700" cy="701400"/>
          </a:xfrm>
          <a:prstGeom prst="bentConnector3">
            <a:avLst>
              <a:gd fmla="val 1223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6" name="Google Shape;376;p29"/>
          <p:cNvSpPr txBox="1"/>
          <p:nvPr/>
        </p:nvSpPr>
        <p:spPr>
          <a:xfrm>
            <a:off x="472275" y="2901850"/>
            <a:ext cx="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Per-user data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 &amp; Mitigations</a:t>
            </a:r>
            <a:endParaRPr/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The one-time token is sufficient to </a:t>
            </a:r>
            <a:r>
              <a:rPr lang="en-GB"/>
              <a:t>completely</a:t>
            </a:r>
            <a:r>
              <a:rPr lang="en-GB"/>
              <a:t> identify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delete each token as soon as it is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l</a:t>
            </a:r>
            <a:r>
              <a:rPr lang="en-GB"/>
              <a:t>imit the time for which it is valid (something very short, 1m should be ample)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m</a:t>
            </a:r>
            <a:r>
              <a:rPr lang="en-GB"/>
              <a:t>ake tokens sufficiently complex to be practically unguessable (long hex string, etc)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Comms between the Python app and Mavis relies on a shared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rotate this secret regularly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u</a:t>
            </a:r>
            <a:r>
              <a:rPr lang="en-GB"/>
              <a:t>se standard well-tested methods to prevent leakage of this secret (rails credentials, cloud secret stores, etc)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Governance/Assurance requirements for this are currently unclear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e</a:t>
            </a:r>
            <a:r>
              <a:rPr lang="en-GB"/>
              <a:t>ngage early with a ‘what if…how about..?’ approach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user journeys: Logout triggered by CIS2</a:t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93" name="Google Shape;393;p31"/>
          <p:cNvCxnSpPr>
            <a:stCxn id="389" idx="3"/>
            <a:endCxn id="394" idx="1"/>
          </p:cNvCxnSpPr>
          <p:nvPr/>
        </p:nvCxnSpPr>
        <p:spPr>
          <a:xfrm flipH="1" rot="10800000">
            <a:off x="802882" y="1440950"/>
            <a:ext cx="1466700" cy="975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1"/>
          <p:cNvSpPr txBox="1"/>
          <p:nvPr/>
        </p:nvSpPr>
        <p:spPr>
          <a:xfrm>
            <a:off x="1527275" y="11331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logout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4221125" y="2147100"/>
            <a:ext cx="4578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If a user removes their Smartcard while logged-in:</a:t>
            </a:r>
            <a:br>
              <a:rPr lang="en-GB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CIS2 sends a request to Mavis to log the user out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This deletes the users’ session from the database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This was specifically required by assurance for the </a:t>
            </a:r>
            <a:r>
              <a:rPr lang="en-GB" sz="1800">
                <a:solidFill>
                  <a:schemeClr val="dk2"/>
                </a:solidFill>
              </a:rPr>
              <a:t>initial</a:t>
            </a:r>
            <a:r>
              <a:rPr lang="en-GB" sz="1800">
                <a:solidFill>
                  <a:schemeClr val="dk2"/>
                </a:solidFill>
              </a:rPr>
              <a:t> CIS2 integration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398" name="Google Shape;398;p31"/>
          <p:cNvCxnSpPr>
            <a:endCxn id="397" idx="2"/>
          </p:cNvCxnSpPr>
          <p:nvPr/>
        </p:nvCxnSpPr>
        <p:spPr>
          <a:xfrm flipH="1" rot="10800000">
            <a:off x="3260650" y="1867550"/>
            <a:ext cx="555600" cy="256200"/>
          </a:xfrm>
          <a:prstGeom prst="bentConnector3">
            <a:avLst>
              <a:gd fmla="val -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1"/>
          <p:cNvSpPr txBox="1"/>
          <p:nvPr/>
        </p:nvSpPr>
        <p:spPr>
          <a:xfrm>
            <a:off x="3292550" y="1792375"/>
            <a:ext cx="6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Delete s</a:t>
            </a:r>
            <a:r>
              <a:rPr lang="en-GB" sz="800">
                <a:solidFill>
                  <a:schemeClr val="dk2"/>
                </a:solidFill>
              </a:rPr>
              <a:t>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400" name="Google Shape;400;p31"/>
          <p:cNvCxnSpPr/>
          <p:nvPr/>
        </p:nvCxnSpPr>
        <p:spPr>
          <a:xfrm>
            <a:off x="3004300" y="159490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1"/>
          <p:cNvSpPr txBox="1"/>
          <p:nvPr/>
        </p:nvSpPr>
        <p:spPr>
          <a:xfrm>
            <a:off x="1753113" y="1590675"/>
            <a:ext cx="128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POST </a:t>
            </a:r>
            <a:r>
              <a:rPr lang="en-GB" sz="8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/users/auth/cis2/ backchannel-logout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354575" y="2494050"/>
            <a:ext cx="117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Removes smartcard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Authentication Architecture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221125" y="1287100"/>
            <a:ext cx="457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a URL in Mavis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user journeys: Logout triggered by CIS2</a:t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413" name="Google Shape;413;p32"/>
          <p:cNvCxnSpPr>
            <a:stCxn id="409" idx="3"/>
            <a:endCxn id="414" idx="1"/>
          </p:cNvCxnSpPr>
          <p:nvPr/>
        </p:nvCxnSpPr>
        <p:spPr>
          <a:xfrm flipH="1" rot="10800000">
            <a:off x="802882" y="1440950"/>
            <a:ext cx="1466700" cy="975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2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1527275" y="11331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logout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417" name="Google Shape;417;p32"/>
          <p:cNvSpPr txBox="1"/>
          <p:nvPr/>
        </p:nvSpPr>
        <p:spPr>
          <a:xfrm>
            <a:off x="4221125" y="2147100"/>
            <a:ext cx="457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can just ‘daisy-chain’ the request to the Python app:</a:t>
            </a:r>
            <a:br>
              <a:rPr lang="en-GB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sends a request to the Python app to log the user out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This deletes the users’ session from the Python app’s database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419" name="Google Shape;419;p32"/>
          <p:cNvCxnSpPr>
            <a:endCxn id="418" idx="2"/>
          </p:cNvCxnSpPr>
          <p:nvPr/>
        </p:nvCxnSpPr>
        <p:spPr>
          <a:xfrm flipH="1" rot="10800000">
            <a:off x="3260650" y="1867550"/>
            <a:ext cx="555600" cy="256200"/>
          </a:xfrm>
          <a:prstGeom prst="bentConnector3">
            <a:avLst>
              <a:gd fmla="val -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2"/>
          <p:cNvSpPr txBox="1"/>
          <p:nvPr/>
        </p:nvSpPr>
        <p:spPr>
          <a:xfrm>
            <a:off x="3292550" y="1792375"/>
            <a:ext cx="6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Delete 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421" name="Google Shape;421;p32"/>
          <p:cNvCxnSpPr/>
          <p:nvPr/>
        </p:nvCxnSpPr>
        <p:spPr>
          <a:xfrm>
            <a:off x="3004300" y="159490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2"/>
          <p:cNvSpPr txBox="1"/>
          <p:nvPr/>
        </p:nvSpPr>
        <p:spPr>
          <a:xfrm>
            <a:off x="1753113" y="1590675"/>
            <a:ext cx="128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POST </a:t>
            </a:r>
            <a:r>
              <a:rPr lang="en-GB" sz="8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/users/auth/cis2/ backchannel-logout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423" name="Google Shape;423;p32"/>
          <p:cNvSpPr txBox="1"/>
          <p:nvPr/>
        </p:nvSpPr>
        <p:spPr>
          <a:xfrm>
            <a:off x="354575" y="2494050"/>
            <a:ext cx="117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Removes smartcard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3740050" y="3390050"/>
            <a:ext cx="531900" cy="3078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DB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425" name="Google Shape;425;p32"/>
          <p:cNvCxnSpPr>
            <a:endCxn id="424" idx="2"/>
          </p:cNvCxnSpPr>
          <p:nvPr/>
        </p:nvCxnSpPr>
        <p:spPr>
          <a:xfrm flipH="1" rot="-5400000">
            <a:off x="3481450" y="3285350"/>
            <a:ext cx="273000" cy="2442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2"/>
          <p:cNvSpPr txBox="1"/>
          <p:nvPr/>
        </p:nvSpPr>
        <p:spPr>
          <a:xfrm>
            <a:off x="3216350" y="3468775"/>
            <a:ext cx="6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Delete session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1857898" y="2581275"/>
            <a:ext cx="110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POST (…)</a:t>
            </a:r>
            <a:r>
              <a:rPr lang="en-GB" sz="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/logout</a:t>
            </a:r>
            <a:endParaRPr sz="700">
              <a:solidFill>
                <a:srgbClr val="38761D"/>
              </a:solidFill>
            </a:endParaRPr>
          </a:p>
        </p:txBody>
      </p:sp>
      <p:cxnSp>
        <p:nvCxnSpPr>
          <p:cNvPr id="428" name="Google Shape;428;p32"/>
          <p:cNvCxnSpPr>
            <a:stCxn id="410" idx="2"/>
            <a:endCxn id="412" idx="0"/>
          </p:cNvCxnSpPr>
          <p:nvPr/>
        </p:nvCxnSpPr>
        <p:spPr>
          <a:xfrm>
            <a:off x="30043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Authentication Architecture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221125" y="1287100"/>
            <a:ext cx="457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a URL in Mavis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redirects them to CIS2 to login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CIS2 redirects them back to Mavis with a token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826275" y="1547875"/>
            <a:ext cx="1443900" cy="56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1500375" y="15726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Credentials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80" name="Google Shape;80;p15"/>
          <p:cNvCxnSpPr>
            <a:stCxn id="75" idx="1"/>
            <a:endCxn id="72" idx="7"/>
          </p:cNvCxnSpPr>
          <p:nvPr/>
        </p:nvCxnSpPr>
        <p:spPr>
          <a:xfrm flipH="1">
            <a:off x="673900" y="1441000"/>
            <a:ext cx="1595700" cy="72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648825" y="1511000"/>
            <a:ext cx="5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Token + redirect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Authentication Architecture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21125" y="1287100"/>
            <a:ext cx="457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a URL in Mavis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redirects them to CIS2 to login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CIS2 redirects them back to Mavis with a token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verifies the token with CIS2, and gets their identity + roles back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rot="10800000">
            <a:off x="2754225" y="1606675"/>
            <a:ext cx="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90" idx="2"/>
            <a:endCxn id="89" idx="0"/>
          </p:cNvCxnSpPr>
          <p:nvPr/>
        </p:nvCxnSpPr>
        <p:spPr>
          <a:xfrm>
            <a:off x="3004300" y="159490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2071800" y="17286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Verify token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986200" y="17286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ID + roles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017675" y="20900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token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Authentication Architecture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221125" y="1287100"/>
            <a:ext cx="457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User requests a URL in Mavis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redirects them to CIS2 to login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CIS2 redirects them back to Mavis with a token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verifies the token with CIS2, and gets their identity + roles back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-GB" sz="1800">
                <a:solidFill>
                  <a:schemeClr val="dk2"/>
                </a:solidFill>
              </a:rPr>
              <a:t>Mavis stores those details in a session record, and gives the user a cookie to identify the session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1102925" y="21674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511450" y="15612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110" name="Google Shape;110;p17"/>
          <p:cNvCxnSpPr>
            <a:stCxn id="105" idx="0"/>
            <a:endCxn id="109" idx="2"/>
          </p:cNvCxnSpPr>
          <p:nvPr/>
        </p:nvCxnSpPr>
        <p:spPr>
          <a:xfrm rot="-5400000">
            <a:off x="3052900" y="1666600"/>
            <a:ext cx="410100" cy="50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2987750" y="16399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about when we add a new Python reporting app?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1102925" y="21674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511450" y="15612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126" name="Google Shape;126;p18"/>
          <p:cNvCxnSpPr>
            <a:stCxn id="120" idx="0"/>
            <a:endCxn id="125" idx="2"/>
          </p:cNvCxnSpPr>
          <p:nvPr/>
        </p:nvCxnSpPr>
        <p:spPr>
          <a:xfrm rot="-5400000">
            <a:off x="3052900" y="1666600"/>
            <a:ext cx="410100" cy="50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2987750" y="16399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28" name="Google Shape;128;p18"/>
          <p:cNvCxnSpPr>
            <a:stCxn id="124" idx="0"/>
            <a:endCxn id="120" idx="2"/>
          </p:cNvCxnSpPr>
          <p:nvPr/>
        </p:nvCxnSpPr>
        <p:spPr>
          <a:xfrm rot="-5400000">
            <a:off x="2739400" y="2698000"/>
            <a:ext cx="53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3007925" y="2548450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API calls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130" name="Google Shape;130;p18"/>
          <p:cNvCxnSpPr>
            <a:stCxn id="119" idx="3"/>
            <a:endCxn id="124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4221125" y="2734900"/>
            <a:ext cx="457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How will the Python app know which user it is, and what their roles are?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102925" y="2853250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???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Could it read the same cookie?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1102925" y="21674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511450" y="15612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147" name="Google Shape;147;p19"/>
          <p:cNvCxnSpPr>
            <a:stCxn id="141" idx="0"/>
            <a:endCxn id="146" idx="2"/>
          </p:cNvCxnSpPr>
          <p:nvPr/>
        </p:nvCxnSpPr>
        <p:spPr>
          <a:xfrm rot="-5400000">
            <a:off x="3052900" y="1666600"/>
            <a:ext cx="410100" cy="50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 txBox="1"/>
          <p:nvPr/>
        </p:nvSpPr>
        <p:spPr>
          <a:xfrm>
            <a:off x="2987750" y="16399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49" name="Google Shape;149;p19"/>
          <p:cNvCxnSpPr>
            <a:stCxn id="145" idx="0"/>
            <a:endCxn id="141" idx="2"/>
          </p:cNvCxnSpPr>
          <p:nvPr/>
        </p:nvCxnSpPr>
        <p:spPr>
          <a:xfrm rot="-5400000">
            <a:off x="2739400" y="2698000"/>
            <a:ext cx="53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3007925" y="2548450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API calls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151" name="Google Shape;151;p19"/>
          <p:cNvCxnSpPr>
            <a:stCxn id="140" idx="3"/>
            <a:endCxn id="145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4221125" y="1232700"/>
            <a:ext cx="4578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Difficulties: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Cookie is encrypted by Rails =&gt; </a:t>
            </a:r>
            <a:r>
              <a:rPr lang="en-GB" sz="1800">
                <a:solidFill>
                  <a:schemeClr val="dk2"/>
                </a:solidFill>
              </a:rPr>
              <a:t>would</a:t>
            </a:r>
            <a:r>
              <a:rPr lang="en-GB" sz="1800">
                <a:solidFill>
                  <a:schemeClr val="dk2"/>
                </a:solidFill>
              </a:rPr>
              <a:t> need to share secret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vulnerable to changes in Rails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Apps would run as </a:t>
            </a:r>
            <a:r>
              <a:rPr lang="en-GB" sz="1800">
                <a:solidFill>
                  <a:schemeClr val="dk2"/>
                </a:solidFill>
              </a:rPr>
              <a:t>separate</a:t>
            </a:r>
            <a:r>
              <a:rPr lang="en-GB" sz="1800">
                <a:solidFill>
                  <a:schemeClr val="dk2"/>
                </a:solidFill>
              </a:rPr>
              <a:t> processes =&gt; need to manipulate domain &amp; security policies to share cookies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vulnerable to varying browser support &amp; restriction policies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Difficult to develop locally with apps on different ports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?? Same cookie ??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154" name="Google Shape;154;p19"/>
          <p:cNvCxnSpPr>
            <a:stCxn id="144" idx="2"/>
            <a:endCxn id="153" idx="0"/>
          </p:cNvCxnSpPr>
          <p:nvPr/>
        </p:nvCxnSpPr>
        <p:spPr>
          <a:xfrm>
            <a:off x="1368875" y="2475250"/>
            <a:ext cx="293100" cy="378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Could the python app have its own CIS2 integration?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1102925" y="21674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511450" y="15612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169" name="Google Shape;169;p20"/>
          <p:cNvCxnSpPr>
            <a:stCxn id="163" idx="0"/>
            <a:endCxn id="168" idx="2"/>
          </p:cNvCxnSpPr>
          <p:nvPr/>
        </p:nvCxnSpPr>
        <p:spPr>
          <a:xfrm rot="-5400000">
            <a:off x="3052900" y="1666600"/>
            <a:ext cx="410100" cy="50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2987750" y="16399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71" name="Google Shape;171;p20"/>
          <p:cNvCxnSpPr>
            <a:stCxn id="167" idx="0"/>
            <a:endCxn id="163" idx="2"/>
          </p:cNvCxnSpPr>
          <p:nvPr/>
        </p:nvCxnSpPr>
        <p:spPr>
          <a:xfrm rot="-5400000">
            <a:off x="2739400" y="2698000"/>
            <a:ext cx="53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0"/>
          <p:cNvSpPr txBox="1"/>
          <p:nvPr/>
        </p:nvSpPr>
        <p:spPr>
          <a:xfrm>
            <a:off x="3007925" y="2548450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API calls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173" name="Google Shape;173;p20"/>
          <p:cNvCxnSpPr>
            <a:stCxn id="162" idx="3"/>
            <a:endCxn id="167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" name="Google Shape;174;p20"/>
          <p:cNvSpPr txBox="1"/>
          <p:nvPr/>
        </p:nvSpPr>
        <p:spPr>
          <a:xfrm>
            <a:off x="4221125" y="1232700"/>
            <a:ext cx="4578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Difficulties: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CIS2 onboarding is slow (ETA: 3 months), </a:t>
            </a:r>
            <a:r>
              <a:rPr lang="en-GB" sz="1800">
                <a:solidFill>
                  <a:schemeClr val="dk2"/>
                </a:solidFill>
              </a:rPr>
              <a:t>time-consuming,</a:t>
            </a:r>
            <a:r>
              <a:rPr lang="en-GB" sz="1800">
                <a:solidFill>
                  <a:schemeClr val="dk2"/>
                </a:solidFill>
              </a:rPr>
              <a:t> and not guaranteed to be successful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Would mean duplicating a lot of </a:t>
            </a:r>
            <a:r>
              <a:rPr lang="en-GB" sz="1800">
                <a:solidFill>
                  <a:schemeClr val="dk2"/>
                </a:solidFill>
              </a:rPr>
              <a:t>integration</a:t>
            </a:r>
            <a:r>
              <a:rPr lang="en-GB" sz="1800">
                <a:solidFill>
                  <a:schemeClr val="dk2"/>
                </a:solidFill>
              </a:rPr>
              <a:t> 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Need to work </a:t>
            </a:r>
            <a:r>
              <a:rPr lang="en-GB" sz="1800">
                <a:solidFill>
                  <a:schemeClr val="dk2"/>
                </a:solidFill>
              </a:rPr>
              <a:t>through</a:t>
            </a:r>
            <a:r>
              <a:rPr lang="en-GB" sz="1800">
                <a:solidFill>
                  <a:schemeClr val="dk2"/>
                </a:solidFill>
              </a:rPr>
              <a:t> user journeys carefully to avoid user needing to log in twice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Likely to need a lot of assurance work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cookie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269600" y="3725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NHS CIS2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2743125" y="3314700"/>
            <a:ext cx="0" cy="406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stCxn id="176" idx="0"/>
            <a:endCxn id="167" idx="2"/>
          </p:cNvCxnSpPr>
          <p:nvPr/>
        </p:nvCxnSpPr>
        <p:spPr>
          <a:xfrm rot="10800000">
            <a:off x="3004300" y="3271300"/>
            <a:ext cx="0" cy="454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0"/>
          <p:cNvSpPr txBox="1"/>
          <p:nvPr/>
        </p:nvSpPr>
        <p:spPr>
          <a:xfrm>
            <a:off x="2071800" y="34050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Verify token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986200" y="34050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ID + roles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181" name="Google Shape;181;p20"/>
          <p:cNvCxnSpPr>
            <a:stCxn id="162" idx="2"/>
            <a:endCxn id="176" idx="1"/>
          </p:cNvCxnSpPr>
          <p:nvPr/>
        </p:nvCxnSpPr>
        <p:spPr>
          <a:xfrm flipH="1" rot="-5400000">
            <a:off x="779782" y="2389550"/>
            <a:ext cx="1309500" cy="1670100"/>
          </a:xfrm>
          <a:prstGeom prst="bentConnector2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Proposal: Python app as OAuth client of Mavis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72275" y="2138950"/>
            <a:ext cx="236100" cy="210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396082" y="2262050"/>
            <a:ext cx="40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User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269600" y="21253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Mavis Rails app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4221125" y="12871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756845" y="2167450"/>
            <a:ext cx="1464300" cy="153000"/>
          </a:xfrm>
          <a:prstGeom prst="bentConnector3">
            <a:avLst>
              <a:gd fmla="val 59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1102925" y="2167450"/>
            <a:ext cx="5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Cookie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269600" y="2963500"/>
            <a:ext cx="1469400" cy="30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Python app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3816250" y="1713650"/>
            <a:ext cx="531900" cy="307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</a:t>
            </a:r>
            <a:endParaRPr/>
          </a:p>
        </p:txBody>
      </p:sp>
      <p:cxnSp>
        <p:nvCxnSpPr>
          <p:cNvPr id="195" name="Google Shape;195;p21"/>
          <p:cNvCxnSpPr>
            <a:endCxn id="194" idx="2"/>
          </p:cNvCxnSpPr>
          <p:nvPr/>
        </p:nvCxnSpPr>
        <p:spPr>
          <a:xfrm flipH="1" rot="10800000">
            <a:off x="3260650" y="1867550"/>
            <a:ext cx="555600" cy="256200"/>
          </a:xfrm>
          <a:prstGeom prst="bentConnector3">
            <a:avLst>
              <a:gd fmla="val 8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 txBox="1"/>
          <p:nvPr/>
        </p:nvSpPr>
        <p:spPr>
          <a:xfrm>
            <a:off x="3292550" y="1792375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Session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97" name="Google Shape;197;p21"/>
          <p:cNvCxnSpPr/>
          <p:nvPr/>
        </p:nvCxnSpPr>
        <p:spPr>
          <a:xfrm rot="-5400000">
            <a:off x="3348400" y="2698000"/>
            <a:ext cx="53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1"/>
          <p:cNvSpPr txBox="1"/>
          <p:nvPr/>
        </p:nvSpPr>
        <p:spPr>
          <a:xfrm>
            <a:off x="3693725" y="2548450"/>
            <a:ext cx="6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API calls</a:t>
            </a:r>
            <a:endParaRPr sz="800">
              <a:solidFill>
                <a:srgbClr val="38761D"/>
              </a:solidFill>
            </a:endParaRPr>
          </a:p>
        </p:txBody>
      </p:sp>
      <p:cxnSp>
        <p:nvCxnSpPr>
          <p:cNvPr id="199" name="Google Shape;199;p21"/>
          <p:cNvCxnSpPr>
            <a:stCxn id="188" idx="3"/>
            <a:endCxn id="193" idx="1"/>
          </p:cNvCxnSpPr>
          <p:nvPr/>
        </p:nvCxnSpPr>
        <p:spPr>
          <a:xfrm>
            <a:off x="802882" y="2415950"/>
            <a:ext cx="1466700" cy="701400"/>
          </a:xfrm>
          <a:prstGeom prst="bentConnector3">
            <a:avLst>
              <a:gd fmla="val 176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0" name="Google Shape;200;p21"/>
          <p:cNvSpPr txBox="1"/>
          <p:nvPr/>
        </p:nvSpPr>
        <p:spPr>
          <a:xfrm>
            <a:off x="4221125" y="1232700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102925" y="2853250"/>
            <a:ext cx="11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C</a:t>
            </a:r>
            <a:r>
              <a:rPr lang="en-GB" sz="800">
                <a:solidFill>
                  <a:srgbClr val="38761D"/>
                </a:solidFill>
              </a:rPr>
              <a:t>ookie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2269600" y="1287100"/>
            <a:ext cx="1469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 CIS2</a:t>
            </a:r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2754225" y="1606675"/>
            <a:ext cx="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>
            <a:stCxn id="202" idx="2"/>
          </p:cNvCxnSpPr>
          <p:nvPr/>
        </p:nvCxnSpPr>
        <p:spPr>
          <a:xfrm>
            <a:off x="3004300" y="159490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1"/>
          <p:cNvSpPr txBox="1"/>
          <p:nvPr/>
        </p:nvSpPr>
        <p:spPr>
          <a:xfrm>
            <a:off x="2071800" y="17286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Verify token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986200" y="15000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ID + roles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07" name="Google Shape;207;p21"/>
          <p:cNvCxnSpPr/>
          <p:nvPr/>
        </p:nvCxnSpPr>
        <p:spPr>
          <a:xfrm rot="10800000">
            <a:off x="2601825" y="2444875"/>
            <a:ext cx="0" cy="504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2851900" y="2433100"/>
            <a:ext cx="0" cy="530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1"/>
          <p:cNvSpPr txBox="1"/>
          <p:nvPr/>
        </p:nvSpPr>
        <p:spPr>
          <a:xfrm>
            <a:off x="1919400" y="2566850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Verify token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821819" y="2562537"/>
            <a:ext cx="7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ID + roles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221125" y="2451900"/>
            <a:ext cx="457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Overall flow very similar to existing token </a:t>
            </a:r>
            <a:r>
              <a:rPr lang="en-GB" sz="1800">
                <a:solidFill>
                  <a:schemeClr val="dk2"/>
                </a:solidFill>
              </a:rPr>
              <a:t>verification process between Mavis + CIS2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