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74" r:id="rId16"/>
    <p:sldId id="275" r:id="rId17"/>
    <p:sldId id="276" r:id="rId18"/>
    <p:sldId id="277" r:id="rId19"/>
    <p:sldId id="278" r:id="rId20"/>
    <p:sldId id="279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80" r:id="rId33"/>
    <p:sldId id="281" r:id="rId34"/>
    <p:sldId id="282" r:id="rId35"/>
    <p:sldId id="283" r:id="rId36"/>
    <p:sldId id="292" r:id="rId37"/>
    <p:sldId id="29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18" r:id="rId47"/>
    <p:sldId id="317" r:id="rId48"/>
    <p:sldId id="294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303" r:id="rId61"/>
    <p:sldId id="30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6F1E-680E-4A11-BE2E-178B785A806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4981E-371E-4D9C-BADD-3CF3D4D2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4981E-371E-4D9C-BADD-3CF3D4D284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Explicit: weighted</a:t>
            </a:r>
            <a:r>
              <a:rPr lang="en-US" baseline="0" smtClean="0"/>
              <a:t> factors are detemined by encoder and transmitted in the slice header.</a:t>
            </a:r>
          </a:p>
          <a:p>
            <a:r>
              <a:rPr lang="en-US" baseline="0" smtClean="0"/>
              <a:t>Implicit: factors are calculated based on the relative temporal position of the list 0 and list 1 reference pictures.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4981E-371E-4D9C-BADD-3CF3D4D284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Multiview coding </a:t>
            </a:r>
            <a:b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coding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H.264/AVC</a:t>
            </a:r>
          </a:p>
        </p:txBody>
      </p:sp>
    </p:spTree>
    <p:extLst>
      <p:ext uri="{BB962C8B-B14F-4D97-AF65-F5344CB8AC3E}">
        <p14:creationId xmlns:p14="http://schemas.microsoft.com/office/powerpoint/2010/main" val="26190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data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encoding process is VCL data (a sequence of bits </a:t>
            </a:r>
            <a:r>
              <a:rPr lang="en-US" dirty="0" smtClean="0"/>
              <a:t>representing the </a:t>
            </a:r>
            <a:r>
              <a:rPr lang="en-US" dirty="0"/>
              <a:t>coded video data) which are mapped to NAL units </a:t>
            </a:r>
            <a:r>
              <a:rPr lang="en-US" dirty="0" smtClean="0"/>
              <a:t>prior </a:t>
            </a:r>
            <a:r>
              <a:rPr lang="en-US" dirty="0"/>
              <a:t>to transmission or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Each NAL </a:t>
            </a:r>
            <a:r>
              <a:rPr lang="en-US" dirty="0"/>
              <a:t>unit contains a Raw Byte Sequence Payload (RBSP), a set of data corresponding </a:t>
            </a:r>
            <a:r>
              <a:rPr lang="en-US" dirty="0" smtClean="0"/>
              <a:t>to coded </a:t>
            </a:r>
            <a:r>
              <a:rPr lang="en-US" dirty="0"/>
              <a:t>video data or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20124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</a:t>
            </a:r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 coded </a:t>
            </a:r>
            <a:r>
              <a:rPr lang="en-US" dirty="0" err="1"/>
              <a:t>macroblocks</a:t>
            </a:r>
            <a:r>
              <a:rPr lang="en-US" dirty="0"/>
              <a:t> and </a:t>
            </a:r>
            <a:r>
              <a:rPr lang="en-US" dirty="0" err="1"/>
              <a:t>macroblock</a:t>
            </a:r>
            <a:r>
              <a:rPr lang="en-US" dirty="0"/>
              <a:t> partitions in P </a:t>
            </a:r>
            <a:r>
              <a:rPr lang="en-US" dirty="0" smtClean="0"/>
              <a:t>slices (see </a:t>
            </a:r>
            <a:r>
              <a:rPr lang="en-US" dirty="0"/>
              <a:t>below) are predicted from pictures in a single list, </a:t>
            </a:r>
            <a:r>
              <a:rPr lang="en-US" b="1" dirty="0"/>
              <a:t>list 0</a:t>
            </a:r>
            <a:r>
              <a:rPr lang="en-US" dirty="0"/>
              <a:t>. Inter coded </a:t>
            </a:r>
            <a:r>
              <a:rPr lang="en-US" dirty="0" err="1"/>
              <a:t>macroblocks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macroblock</a:t>
            </a:r>
            <a:r>
              <a:rPr lang="en-US" dirty="0" smtClean="0"/>
              <a:t> </a:t>
            </a:r>
            <a:r>
              <a:rPr lang="en-US" dirty="0"/>
              <a:t>partitions in a B slice (see below) may be predicted from two lists, </a:t>
            </a:r>
            <a:r>
              <a:rPr lang="en-US" b="1" dirty="0"/>
              <a:t>list 0 </a:t>
            </a:r>
            <a:r>
              <a:rPr lang="en-US" dirty="0"/>
              <a:t>and </a:t>
            </a:r>
            <a:r>
              <a:rPr lang="en-US" b="1" dirty="0"/>
              <a:t>list 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38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6849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08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Macroblock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05788" cy="44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Macroblock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799"/>
            <a:ext cx="7600950" cy="421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78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 line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Baseline Profile supports </a:t>
            </a:r>
            <a:r>
              <a:rPr lang="en-US" dirty="0" smtClean="0"/>
              <a:t>coded sequences </a:t>
            </a:r>
            <a:r>
              <a:rPr lang="en-US" dirty="0"/>
              <a:t>containing I- and </a:t>
            </a:r>
            <a:r>
              <a:rPr lang="en-US" dirty="0" smtClean="0"/>
              <a:t>P-slices.</a:t>
            </a:r>
          </a:p>
          <a:p>
            <a:r>
              <a:rPr lang="en-US" dirty="0"/>
              <a:t>After prediction, the residual data for each MB is transformed using a 4×4 </a:t>
            </a:r>
            <a:r>
              <a:rPr lang="en-US" dirty="0" smtClean="0"/>
              <a:t>integer transform </a:t>
            </a:r>
            <a:r>
              <a:rPr lang="en-US" dirty="0"/>
              <a:t>(based on the DCT) and </a:t>
            </a:r>
            <a:r>
              <a:rPr lang="en-US" dirty="0" err="1"/>
              <a:t>quantised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ransform </a:t>
            </a:r>
            <a:r>
              <a:rPr lang="en-US" dirty="0"/>
              <a:t>coefficients </a:t>
            </a:r>
            <a:r>
              <a:rPr lang="en-US" dirty="0" smtClean="0"/>
              <a:t>are entropy </a:t>
            </a:r>
            <a:r>
              <a:rPr lang="en-US" dirty="0"/>
              <a:t>coded using a context-adaptive variable length coding scheme (CAVLC) and all </a:t>
            </a:r>
            <a:r>
              <a:rPr lang="en-US" dirty="0" smtClean="0"/>
              <a:t>other</a:t>
            </a:r>
            <a:r>
              <a:rPr lang="en-US" b="1" dirty="0"/>
              <a:t> </a:t>
            </a:r>
            <a:r>
              <a:rPr lang="en-US" dirty="0" smtClean="0"/>
              <a:t>syntax </a:t>
            </a:r>
            <a:r>
              <a:rPr lang="en-US" dirty="0"/>
              <a:t>elements are coded using fixed-length or Exponential-</a:t>
            </a:r>
            <a:r>
              <a:rPr lang="en-US" dirty="0" err="1"/>
              <a:t>Golomb</a:t>
            </a:r>
            <a:r>
              <a:rPr lang="en-US" dirty="0"/>
              <a:t> Variable Length </a:t>
            </a:r>
            <a:r>
              <a:rPr lang="en-US" dirty="0" smtClean="0"/>
              <a:t>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Picture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that have previously been encoded are stored in a reference </a:t>
            </a:r>
            <a:r>
              <a:rPr lang="en-US" dirty="0" smtClean="0"/>
              <a:t>buffer.</a:t>
            </a:r>
          </a:p>
          <a:p>
            <a:r>
              <a:rPr lang="en-US" dirty="0"/>
              <a:t>L</a:t>
            </a:r>
            <a:r>
              <a:rPr lang="en-US" dirty="0" smtClean="0"/>
              <a:t>ist of previously </a:t>
            </a:r>
            <a:r>
              <a:rPr lang="en-US" dirty="0"/>
              <a:t>coded pictures, reference picture list 0, for use in motion-compensated </a:t>
            </a:r>
            <a:r>
              <a:rPr lang="en-US" dirty="0" smtClean="0"/>
              <a:t>prediction of </a:t>
            </a:r>
            <a:r>
              <a:rPr lang="en-US" dirty="0"/>
              <a:t>inter </a:t>
            </a:r>
            <a:r>
              <a:rPr lang="en-US" dirty="0" err="1"/>
              <a:t>macroblocks</a:t>
            </a:r>
            <a:r>
              <a:rPr lang="en-US" dirty="0"/>
              <a:t> in P slices.</a:t>
            </a:r>
          </a:p>
        </p:txBody>
      </p:sp>
    </p:spTree>
    <p:extLst>
      <p:ext uri="{BB962C8B-B14F-4D97-AF65-F5344CB8AC3E}">
        <p14:creationId xmlns:p14="http://schemas.microsoft.com/office/powerpoint/2010/main" val="101480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</a:t>
            </a:r>
            <a:r>
              <a:rPr lang="en-US" dirty="0" smtClean="0"/>
              <a:t>slice contains </a:t>
            </a:r>
            <a:r>
              <a:rPr lang="en-US" dirty="0"/>
              <a:t>only intra-coded </a:t>
            </a:r>
            <a:r>
              <a:rPr lang="en-US" dirty="0" err="1"/>
              <a:t>macroblocks</a:t>
            </a:r>
            <a:r>
              <a:rPr lang="en-US" dirty="0"/>
              <a:t> (predicted from previously coded samples in the </a:t>
            </a:r>
            <a:r>
              <a:rPr lang="en-US" dirty="0" smtClean="0"/>
              <a:t>same slice).</a:t>
            </a:r>
          </a:p>
          <a:p>
            <a:r>
              <a:rPr lang="en-US" dirty="0"/>
              <a:t>P slice can contain inter coded </a:t>
            </a:r>
            <a:r>
              <a:rPr lang="en-US" dirty="0" err="1"/>
              <a:t>macroblocks</a:t>
            </a:r>
            <a:r>
              <a:rPr lang="en-US" dirty="0"/>
              <a:t> (predicted </a:t>
            </a:r>
            <a:r>
              <a:rPr lang="en-US" dirty="0" smtClean="0"/>
              <a:t>from samples </a:t>
            </a:r>
            <a:r>
              <a:rPr lang="en-US" dirty="0"/>
              <a:t>in previously coded </a:t>
            </a:r>
            <a:r>
              <a:rPr lang="en-US" dirty="0" smtClean="0"/>
              <a:t>pictures).</a:t>
            </a:r>
          </a:p>
          <a:p>
            <a:r>
              <a:rPr lang="en-US" dirty="0"/>
              <a:t>The decoder calculates a vector for the skipped </a:t>
            </a:r>
            <a:r>
              <a:rPr lang="en-US" dirty="0" err="1" smtClean="0"/>
              <a:t>macroblock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reconstructs the </a:t>
            </a:r>
            <a:r>
              <a:rPr lang="en-US" dirty="0" err="1"/>
              <a:t>macroblock</a:t>
            </a:r>
            <a:r>
              <a:rPr lang="en-US" dirty="0"/>
              <a:t> using motion-compensated prediction from the </a:t>
            </a:r>
            <a:r>
              <a:rPr lang="en-US" dirty="0" smtClean="0"/>
              <a:t>first reference </a:t>
            </a:r>
            <a:r>
              <a:rPr lang="en-US" dirty="0"/>
              <a:t>picture in list 0.</a:t>
            </a:r>
          </a:p>
        </p:txBody>
      </p:sp>
    </p:spTree>
    <p:extLst>
      <p:ext uri="{BB962C8B-B14F-4D97-AF65-F5344CB8AC3E}">
        <p14:creationId xmlns:p14="http://schemas.microsoft.com/office/powerpoint/2010/main" val="177270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19739" cy="443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6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Macroblock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is </a:t>
            </a:r>
            <a:r>
              <a:rPr lang="en-US" dirty="0"/>
              <a:t>subtracted from the current </a:t>
            </a:r>
            <a:r>
              <a:rPr lang="en-US" dirty="0" err="1"/>
              <a:t>macroblock</a:t>
            </a:r>
            <a:r>
              <a:rPr lang="en-US" dirty="0"/>
              <a:t> or block and the result of the </a:t>
            </a:r>
            <a:r>
              <a:rPr lang="en-US" dirty="0" smtClean="0"/>
              <a:t>subtraction (residual</a:t>
            </a:r>
            <a:r>
              <a:rPr lang="en-US" dirty="0"/>
              <a:t>) is compressed and transmitted to the decoder, together with information </a:t>
            </a:r>
            <a:r>
              <a:rPr lang="en-US" dirty="0" smtClean="0"/>
              <a:t>required for </a:t>
            </a:r>
            <a:r>
              <a:rPr lang="en-US" dirty="0"/>
              <a:t>the decoder to repeat the prediction process (motion vector(s), prediction mode, etc.).</a:t>
            </a:r>
          </a:p>
        </p:txBody>
      </p:sp>
    </p:spTree>
    <p:extLst>
      <p:ext uri="{BB962C8B-B14F-4D97-AF65-F5344CB8AC3E}">
        <p14:creationId xmlns:p14="http://schemas.microsoft.com/office/powerpoint/2010/main" val="152436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Terminology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Coded picture: a field or a frame is encoded.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Coded frame has a frame number.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order count: define the decoding order of fields.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frames: previously coded frames; is organised into one or tow list (list 0, list 1)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 prediction creates a prediction model from one or more previously encoded video </a:t>
            </a:r>
            <a:r>
              <a:rPr lang="en-US" dirty="0" smtClean="0"/>
              <a:t>frames or </a:t>
            </a:r>
            <a:r>
              <a:rPr lang="en-US" dirty="0"/>
              <a:t>fields using block-based motion </a:t>
            </a:r>
            <a:r>
              <a:rPr lang="en-US" dirty="0" smtClean="0"/>
              <a:t>compensation.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of partitioning </a:t>
            </a:r>
            <a:r>
              <a:rPr lang="en-US" dirty="0" err="1"/>
              <a:t>macroblocks</a:t>
            </a:r>
            <a:r>
              <a:rPr lang="en-US" dirty="0"/>
              <a:t> into motion compensated sub-blocks of varying </a:t>
            </a:r>
            <a:r>
              <a:rPr lang="en-US" dirty="0" smtClean="0"/>
              <a:t>size is </a:t>
            </a:r>
            <a:r>
              <a:rPr lang="en-US" dirty="0"/>
              <a:t>known as </a:t>
            </a:r>
            <a:r>
              <a:rPr lang="en-US" i="1" dirty="0"/>
              <a:t>tree structured motion compensation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large partition size </a:t>
            </a:r>
            <a:r>
              <a:rPr lang="en-US" dirty="0" smtClean="0"/>
              <a:t>is appropriate </a:t>
            </a:r>
            <a:r>
              <a:rPr lang="en-US" dirty="0"/>
              <a:t>for homogeneous areas of the frame and a small partition size may be </a:t>
            </a:r>
            <a:r>
              <a:rPr lang="en-US" dirty="0" smtClean="0"/>
              <a:t>beneficial for </a:t>
            </a:r>
            <a:r>
              <a:rPr lang="en-US" dirty="0"/>
              <a:t>detailed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00200"/>
            <a:ext cx="6538913" cy="4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64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partition or sub-</a:t>
            </a:r>
            <a:r>
              <a:rPr lang="en-US" dirty="0" err="1"/>
              <a:t>macroblock</a:t>
            </a:r>
            <a:r>
              <a:rPr lang="en-US" dirty="0"/>
              <a:t> partition in an inter-coded </a:t>
            </a:r>
            <a:r>
              <a:rPr lang="en-US" dirty="0" err="1"/>
              <a:t>macroblock</a:t>
            </a:r>
            <a:r>
              <a:rPr lang="en-US" dirty="0"/>
              <a:t> is predicted from </a:t>
            </a:r>
            <a:r>
              <a:rPr lang="en-US" dirty="0" smtClean="0"/>
              <a:t>an area </a:t>
            </a:r>
            <a:r>
              <a:rPr lang="en-US" dirty="0"/>
              <a:t>of the same size in a reference </a:t>
            </a:r>
            <a:r>
              <a:rPr lang="en-US" dirty="0" smtClean="0"/>
              <a:t>picture.</a:t>
            </a:r>
          </a:p>
          <a:p>
            <a:r>
              <a:rPr lang="en-US" dirty="0"/>
              <a:t>The </a:t>
            </a:r>
            <a:r>
              <a:rPr lang="en-US" dirty="0" err="1"/>
              <a:t>luma</a:t>
            </a:r>
            <a:r>
              <a:rPr lang="en-US" dirty="0"/>
              <a:t> and </a:t>
            </a:r>
            <a:r>
              <a:rPr lang="en-US" dirty="0" err="1"/>
              <a:t>chroma</a:t>
            </a:r>
            <a:r>
              <a:rPr lang="en-US" dirty="0"/>
              <a:t> samples at sub-sample positions do not </a:t>
            </a:r>
            <a:r>
              <a:rPr lang="en-US" dirty="0" smtClean="0"/>
              <a:t>exist in </a:t>
            </a:r>
            <a:r>
              <a:rPr lang="en-US" dirty="0"/>
              <a:t>the reference picture and so it is necessary to create them using interpolation from </a:t>
            </a:r>
            <a:r>
              <a:rPr lang="en-US" dirty="0" smtClean="0"/>
              <a:t>nearby coded </a:t>
            </a:r>
            <a:r>
              <a:rPr lang="en-US" dirty="0"/>
              <a:t>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luma</a:t>
            </a:r>
            <a:r>
              <a:rPr lang="en-US" dirty="0" smtClean="0"/>
              <a:t>:</a:t>
            </a:r>
          </a:p>
          <a:p>
            <a:r>
              <a:rPr lang="en-US" dirty="0"/>
              <a:t>H</a:t>
            </a:r>
            <a:r>
              <a:rPr lang="en-US" dirty="0" smtClean="0"/>
              <a:t>alf-</a:t>
            </a:r>
            <a:r>
              <a:rPr lang="en-US" dirty="0" err="1" smtClean="0"/>
              <a:t>pel</a:t>
            </a:r>
            <a:r>
              <a:rPr lang="en-US" dirty="0" smtClean="0"/>
              <a:t> samples </a:t>
            </a:r>
            <a:r>
              <a:rPr lang="en-US" dirty="0" smtClean="0"/>
              <a:t>use </a:t>
            </a:r>
            <a:r>
              <a:rPr lang="en-US" dirty="0"/>
              <a:t>a six tap Finite Impulse Response (FIR) filter with </a:t>
            </a:r>
            <a:r>
              <a:rPr lang="en-US" dirty="0" smtClean="0"/>
              <a:t>weights:</a:t>
            </a:r>
          </a:p>
          <a:p>
            <a:r>
              <a:rPr lang="en-US" dirty="0" smtClean="0"/>
              <a:t>(1</a:t>
            </a:r>
            <a:r>
              <a:rPr lang="en-US" i="1" dirty="0" smtClean="0"/>
              <a:t>/</a:t>
            </a:r>
            <a:r>
              <a:rPr lang="en-US" dirty="0" smtClean="0"/>
              <a:t>32</a:t>
            </a:r>
            <a:r>
              <a:rPr lang="en-US" i="1" dirty="0"/>
              <a:t>,</a:t>
            </a:r>
            <a:r>
              <a:rPr lang="en-US" dirty="0"/>
              <a:t>−5</a:t>
            </a:r>
            <a:r>
              <a:rPr lang="en-US" i="1" dirty="0"/>
              <a:t>/</a:t>
            </a:r>
            <a:r>
              <a:rPr lang="en-US" dirty="0"/>
              <a:t>32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/</a:t>
            </a:r>
            <a:r>
              <a:rPr lang="en-US" dirty="0"/>
              <a:t>8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/</a:t>
            </a:r>
            <a:r>
              <a:rPr lang="en-US" dirty="0"/>
              <a:t>8</a:t>
            </a:r>
            <a:r>
              <a:rPr lang="en-US" i="1" dirty="0"/>
              <a:t>,</a:t>
            </a:r>
            <a:r>
              <a:rPr lang="en-US" dirty="0"/>
              <a:t>−5</a:t>
            </a:r>
            <a:r>
              <a:rPr lang="en-US" i="1" dirty="0"/>
              <a:t>/</a:t>
            </a:r>
            <a:r>
              <a:rPr lang="en-US" dirty="0"/>
              <a:t>32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/</a:t>
            </a:r>
            <a:r>
              <a:rPr lang="en-US" dirty="0"/>
              <a:t>32</a:t>
            </a:r>
            <a:r>
              <a:rPr lang="en-US" dirty="0" smtClean="0"/>
              <a:t>).</a:t>
            </a:r>
          </a:p>
          <a:p>
            <a:r>
              <a:rPr lang="en-US" dirty="0"/>
              <a:t>Q</a:t>
            </a:r>
            <a:r>
              <a:rPr lang="en-US" dirty="0" smtClean="0"/>
              <a:t>uarter-</a:t>
            </a:r>
            <a:r>
              <a:rPr lang="en-US" dirty="0" err="1" smtClean="0"/>
              <a:t>pel</a:t>
            </a:r>
            <a:r>
              <a:rPr lang="en-US" dirty="0" smtClean="0"/>
              <a:t> samples are linearly </a:t>
            </a:r>
            <a:r>
              <a:rPr lang="en-US" dirty="0" smtClean="0"/>
              <a:t>interpolated </a:t>
            </a:r>
            <a:r>
              <a:rPr lang="en-US" dirty="0"/>
              <a:t>between these adjacent </a:t>
            </a:r>
            <a:r>
              <a:rPr lang="en-US" dirty="0" smtClean="0"/>
              <a:t>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0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876800" cy="478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9600" y="2362200"/>
            <a:ext cx="48101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6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4959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16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Chroma:</a:t>
            </a:r>
          </a:p>
          <a:p>
            <a:r>
              <a:rPr lang="en-US" dirty="0"/>
              <a:t>Each sub-sample position </a:t>
            </a:r>
            <a:r>
              <a:rPr lang="en-US" b="1" dirty="0"/>
              <a:t>a </a:t>
            </a:r>
            <a:r>
              <a:rPr lang="en-US" dirty="0"/>
              <a:t>is a linear </a:t>
            </a:r>
            <a:r>
              <a:rPr lang="en-US" dirty="0" smtClean="0"/>
              <a:t>combination </a:t>
            </a:r>
            <a:r>
              <a:rPr lang="en-US" dirty="0"/>
              <a:t>of the </a:t>
            </a:r>
            <a:r>
              <a:rPr lang="en-US" dirty="0" err="1"/>
              <a:t>neighbouring</a:t>
            </a:r>
            <a:r>
              <a:rPr lang="en-US" dirty="0"/>
              <a:t> integer sample positions A, B, C and D</a:t>
            </a:r>
            <a:r>
              <a:rPr lang="en-US" dirty="0" smtClean="0"/>
              <a:t>:</a:t>
            </a:r>
          </a:p>
          <a:p>
            <a:r>
              <a:rPr lang="en-US" b="1" dirty="0"/>
              <a:t>a </a:t>
            </a:r>
            <a:r>
              <a:rPr lang="en-US" dirty="0"/>
              <a:t>= round([(8 − d</a:t>
            </a:r>
            <a:r>
              <a:rPr lang="en-US" i="1" dirty="0"/>
              <a:t>x </a:t>
            </a:r>
            <a:r>
              <a:rPr lang="en-US" dirty="0"/>
              <a:t>) · (8 −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/>
              <a:t>)A + d</a:t>
            </a:r>
            <a:r>
              <a:rPr lang="en-US" i="1" dirty="0"/>
              <a:t>x </a:t>
            </a:r>
            <a:r>
              <a:rPr lang="en-US" dirty="0"/>
              <a:t>· (8 −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/>
              <a:t>)B + (8 − d</a:t>
            </a:r>
            <a:r>
              <a:rPr lang="en-US" i="1" dirty="0"/>
              <a:t>x </a:t>
            </a:r>
            <a:r>
              <a:rPr lang="en-US" dirty="0"/>
              <a:t>) ·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 err="1"/>
              <a:t>C</a:t>
            </a:r>
            <a:r>
              <a:rPr lang="en-US" dirty="0"/>
              <a:t> + d</a:t>
            </a:r>
            <a:r>
              <a:rPr lang="en-US" i="1" dirty="0"/>
              <a:t>x </a:t>
            </a:r>
            <a:r>
              <a:rPr lang="en-US" dirty="0"/>
              <a:t>·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 err="1"/>
              <a:t>D</a:t>
            </a:r>
            <a:r>
              <a:rPr lang="en-US" dirty="0"/>
              <a:t>]</a:t>
            </a:r>
            <a:r>
              <a:rPr lang="en-US" i="1" dirty="0"/>
              <a:t>/</a:t>
            </a:r>
            <a:r>
              <a:rPr lang="en-US" dirty="0"/>
              <a:t>64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13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Chroma:</a:t>
            </a:r>
          </a:p>
          <a:p>
            <a:r>
              <a:rPr lang="en-US" dirty="0"/>
              <a:t>Each sub-sample position </a:t>
            </a:r>
            <a:r>
              <a:rPr lang="en-US" b="1" dirty="0"/>
              <a:t>a </a:t>
            </a:r>
            <a:r>
              <a:rPr lang="en-US" dirty="0"/>
              <a:t>is a linear </a:t>
            </a:r>
            <a:r>
              <a:rPr lang="en-US" dirty="0" smtClean="0"/>
              <a:t>combination </a:t>
            </a:r>
            <a:r>
              <a:rPr lang="en-US" dirty="0"/>
              <a:t>of the </a:t>
            </a:r>
            <a:r>
              <a:rPr lang="en-US" dirty="0" err="1"/>
              <a:t>neighbouring</a:t>
            </a:r>
            <a:r>
              <a:rPr lang="en-US" dirty="0"/>
              <a:t> integer sample positions A, B, C and D</a:t>
            </a:r>
            <a:r>
              <a:rPr lang="en-US" dirty="0" smtClean="0"/>
              <a:t>:</a:t>
            </a:r>
          </a:p>
          <a:p>
            <a:r>
              <a:rPr lang="en-US" b="1" dirty="0"/>
              <a:t>a </a:t>
            </a:r>
            <a:r>
              <a:rPr lang="en-US" dirty="0"/>
              <a:t>= round([(8 − d</a:t>
            </a:r>
            <a:r>
              <a:rPr lang="en-US" i="1" dirty="0"/>
              <a:t>x </a:t>
            </a:r>
            <a:r>
              <a:rPr lang="en-US" dirty="0"/>
              <a:t>) · (8 −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/>
              <a:t>)A + d</a:t>
            </a:r>
            <a:r>
              <a:rPr lang="en-US" i="1" dirty="0"/>
              <a:t>x </a:t>
            </a:r>
            <a:r>
              <a:rPr lang="en-US" dirty="0"/>
              <a:t>· (8 −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/>
              <a:t>)B + (8 − d</a:t>
            </a:r>
            <a:r>
              <a:rPr lang="en-US" i="1" dirty="0"/>
              <a:t>x </a:t>
            </a:r>
            <a:r>
              <a:rPr lang="en-US" dirty="0"/>
              <a:t>) ·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 err="1"/>
              <a:t>C</a:t>
            </a:r>
            <a:r>
              <a:rPr lang="en-US" dirty="0"/>
              <a:t> + d</a:t>
            </a:r>
            <a:r>
              <a:rPr lang="en-US" i="1" dirty="0"/>
              <a:t>x </a:t>
            </a:r>
            <a:r>
              <a:rPr lang="en-US" dirty="0"/>
              <a:t>· </a:t>
            </a:r>
            <a:r>
              <a:rPr lang="en-US" dirty="0" err="1"/>
              <a:t>d</a:t>
            </a:r>
            <a:r>
              <a:rPr lang="en-US" i="1" dirty="0" err="1"/>
              <a:t>y</a:t>
            </a:r>
            <a:r>
              <a:rPr lang="en-US" dirty="0" err="1"/>
              <a:t>D</a:t>
            </a:r>
            <a:r>
              <a:rPr lang="en-US" dirty="0"/>
              <a:t>]</a:t>
            </a:r>
            <a:r>
              <a:rPr lang="en-US" i="1" dirty="0"/>
              <a:t>/</a:t>
            </a:r>
            <a:r>
              <a:rPr lang="en-US" dirty="0"/>
              <a:t>64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7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949599" cy="437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8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Terminology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Macroblock: 16x16 luma, 8x8 Cb, 8x8 Cr samples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arranged in slides (a slice is a set of macroblocks in raster scan order)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macroblock: intra prediction from current slice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macroblock: inter prediction from reference frames.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macroblock</a:t>
            </a:r>
          </a:p>
        </p:txBody>
      </p:sp>
    </p:spTree>
    <p:extLst>
      <p:ext uri="{BB962C8B-B14F-4D97-AF65-F5344CB8AC3E}">
        <p14:creationId xmlns:p14="http://schemas.microsoft.com/office/powerpoint/2010/main" val="9200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Motion vector prediction:</a:t>
            </a:r>
          </a:p>
          <a:p>
            <a:r>
              <a:rPr lang="en-US" dirty="0" smtClean="0"/>
              <a:t>For </a:t>
            </a:r>
            <a:r>
              <a:rPr lang="en-US" dirty="0"/>
              <a:t>transmitted partitions excluding 16 × 8 and 8 × 16 partition sizes, </a:t>
            </a:r>
            <a:r>
              <a:rPr lang="en-US" dirty="0" err="1"/>
              <a:t>MVp</a:t>
            </a:r>
            <a:r>
              <a:rPr lang="en-US" dirty="0"/>
              <a:t> is the </a:t>
            </a:r>
            <a:r>
              <a:rPr lang="en-US" dirty="0" err="1" smtClean="0"/>
              <a:t>medianof</a:t>
            </a:r>
            <a:r>
              <a:rPr lang="en-US" dirty="0" smtClean="0"/>
              <a:t> </a:t>
            </a:r>
            <a:r>
              <a:rPr lang="en-US" dirty="0"/>
              <a:t>the motion vectors for partitions A, B and C.</a:t>
            </a:r>
          </a:p>
          <a:p>
            <a:r>
              <a:rPr lang="en-US" dirty="0" smtClean="0"/>
              <a:t>For </a:t>
            </a:r>
            <a:r>
              <a:rPr lang="en-US" dirty="0"/>
              <a:t>16 × 8 partitions, </a:t>
            </a:r>
            <a:r>
              <a:rPr lang="en-US" dirty="0" err="1"/>
              <a:t>MVp</a:t>
            </a:r>
            <a:r>
              <a:rPr lang="en-US" dirty="0"/>
              <a:t> for the upper 16 × 8 partition is predicted from B and </a:t>
            </a:r>
            <a:r>
              <a:rPr lang="en-US" dirty="0" err="1" smtClean="0"/>
              <a:t>MVp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the lower 16 × 8 partition is predicted from A.</a:t>
            </a:r>
          </a:p>
          <a:p>
            <a:r>
              <a:rPr lang="en-US" dirty="0" smtClean="0"/>
              <a:t>For </a:t>
            </a:r>
            <a:r>
              <a:rPr lang="en-US" dirty="0"/>
              <a:t>8 × 16 partitions, </a:t>
            </a:r>
            <a:r>
              <a:rPr lang="en-US" dirty="0" err="1"/>
              <a:t>MVp</a:t>
            </a:r>
            <a:r>
              <a:rPr lang="en-US" dirty="0"/>
              <a:t> for the left 8 × 16 partition is predicted from A and </a:t>
            </a:r>
            <a:r>
              <a:rPr lang="en-US" dirty="0" err="1"/>
              <a:t>MVp</a:t>
            </a:r>
            <a:r>
              <a:rPr lang="en-US" dirty="0"/>
              <a:t> </a:t>
            </a:r>
            <a:r>
              <a:rPr lang="en-US" dirty="0" smtClean="0"/>
              <a:t>for the </a:t>
            </a:r>
            <a:r>
              <a:rPr lang="en-US" dirty="0"/>
              <a:t>right 8 × 16 partition is predicted from C.</a:t>
            </a:r>
          </a:p>
          <a:p>
            <a:r>
              <a:rPr lang="en-US" dirty="0" smtClean="0"/>
              <a:t>For </a:t>
            </a:r>
            <a:r>
              <a:rPr lang="en-US" dirty="0"/>
              <a:t>skipped </a:t>
            </a:r>
            <a:r>
              <a:rPr lang="en-US" dirty="0" err="1"/>
              <a:t>macroblocks</a:t>
            </a:r>
            <a:r>
              <a:rPr lang="en-US" dirty="0"/>
              <a:t>, a 16 × 16 vector </a:t>
            </a:r>
            <a:r>
              <a:rPr lang="en-US" dirty="0" err="1"/>
              <a:t>MVp</a:t>
            </a:r>
            <a:r>
              <a:rPr lang="en-US" dirty="0"/>
              <a:t> is generated as in case (1) </a:t>
            </a:r>
            <a:r>
              <a:rPr lang="en-US" dirty="0" smtClean="0"/>
              <a:t>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620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75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379793"/>
            <a:ext cx="8265373" cy="29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29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Deblocking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filter is applied to each decoded </a:t>
            </a:r>
            <a:r>
              <a:rPr lang="en-US" dirty="0" err="1"/>
              <a:t>macroblock</a:t>
            </a:r>
            <a:r>
              <a:rPr lang="en-US" dirty="0"/>
              <a:t> to reduce blocking distortion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 smtClean="0"/>
              <a:t>deblocking</a:t>
            </a:r>
            <a:r>
              <a:rPr lang="en-US" dirty="0"/>
              <a:t> </a:t>
            </a:r>
            <a:r>
              <a:rPr lang="en-US" dirty="0" smtClean="0"/>
              <a:t>filter </a:t>
            </a:r>
            <a:r>
              <a:rPr lang="en-US" dirty="0"/>
              <a:t>is applied after the inverse transform in the </a:t>
            </a:r>
            <a:r>
              <a:rPr lang="en-US" dirty="0" smtClean="0"/>
              <a:t>encoder, before reconstructing.</a:t>
            </a:r>
          </a:p>
          <a:p>
            <a:r>
              <a:rPr lang="en-US" dirty="0"/>
              <a:t>The filter </a:t>
            </a:r>
            <a:r>
              <a:rPr lang="en-US" dirty="0" err="1"/>
              <a:t>smooths</a:t>
            </a:r>
            <a:r>
              <a:rPr lang="en-US" dirty="0"/>
              <a:t> block edges, improving the appearance of </a:t>
            </a:r>
            <a:r>
              <a:rPr lang="en-US" dirty="0" smtClean="0"/>
              <a:t>decoded frames.</a:t>
            </a:r>
          </a:p>
          <a:p>
            <a:r>
              <a:rPr lang="en-US" dirty="0"/>
              <a:t>The filtered image </a:t>
            </a:r>
            <a:r>
              <a:rPr lang="en-US" dirty="0" smtClean="0"/>
              <a:t>can </a:t>
            </a:r>
            <a:r>
              <a:rPr lang="en-US" dirty="0"/>
              <a:t>improve compression </a:t>
            </a:r>
            <a:r>
              <a:rPr lang="en-US" dirty="0" smtClean="0"/>
              <a:t>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10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</a:t>
            </a:r>
            <a:r>
              <a:rPr lang="en-US" dirty="0" err="1" smtClean="0"/>
              <a:t>Quantisation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H.264 uses three transforms depending on the type of residual data that is to be coded: </a:t>
            </a:r>
            <a:r>
              <a:rPr lang="en-US" dirty="0" smtClean="0"/>
              <a:t>a </a:t>
            </a:r>
            <a:r>
              <a:rPr lang="en-US" dirty="0" err="1" smtClean="0"/>
              <a:t>Hadamard</a:t>
            </a:r>
            <a:r>
              <a:rPr lang="en-US" dirty="0" smtClean="0"/>
              <a:t> </a:t>
            </a:r>
            <a:r>
              <a:rPr lang="en-US" dirty="0"/>
              <a:t>transform for the 4×4 array of </a:t>
            </a:r>
            <a:r>
              <a:rPr lang="en-US" dirty="0" err="1"/>
              <a:t>lumaDCcoefficients</a:t>
            </a:r>
            <a:r>
              <a:rPr lang="en-US" dirty="0"/>
              <a:t> in intra </a:t>
            </a:r>
            <a:r>
              <a:rPr lang="en-US" dirty="0" err="1"/>
              <a:t>macroblocks</a:t>
            </a:r>
            <a:r>
              <a:rPr lang="en-US" dirty="0"/>
              <a:t> </a:t>
            </a:r>
            <a:r>
              <a:rPr lang="en-US" dirty="0" smtClean="0"/>
              <a:t>predicted in </a:t>
            </a:r>
            <a:r>
              <a:rPr lang="en-US" dirty="0"/>
              <a:t>16×16 mode, a </a:t>
            </a:r>
            <a:r>
              <a:rPr lang="en-US" dirty="0" err="1"/>
              <a:t>Hadamard</a:t>
            </a:r>
            <a:r>
              <a:rPr lang="en-US" dirty="0"/>
              <a:t> transform for the 2 × 2 array of </a:t>
            </a:r>
            <a:r>
              <a:rPr lang="en-US" dirty="0" err="1"/>
              <a:t>chroma</a:t>
            </a:r>
            <a:r>
              <a:rPr lang="en-US" dirty="0"/>
              <a:t> DC coefficients (in </a:t>
            </a:r>
            <a:r>
              <a:rPr lang="en-US" dirty="0" smtClean="0"/>
              <a:t>any </a:t>
            </a:r>
            <a:r>
              <a:rPr lang="en-US" dirty="0" err="1" smtClean="0"/>
              <a:t>macroblock</a:t>
            </a:r>
            <a:r>
              <a:rPr lang="en-US" dirty="0"/>
              <a:t>) and a DCT-based transform for all other 4 × 4 blocks in the residual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</a:t>
            </a:r>
            <a:r>
              <a:rPr lang="en-US" dirty="0" err="1" smtClean="0"/>
              <a:t>Quantisation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29450" cy="44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3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</a:t>
            </a:r>
            <a:r>
              <a:rPr lang="en-US" dirty="0" err="1" smtClean="0"/>
              <a:t>Quantisation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" y="1676400"/>
            <a:ext cx="7853363" cy="428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1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</a:t>
            </a:r>
            <a:r>
              <a:rPr lang="en-US" dirty="0" err="1" smtClean="0"/>
              <a:t>Quantisation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6417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88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4×4 block of </a:t>
            </a:r>
            <a:r>
              <a:rPr lang="en-US" dirty="0" err="1"/>
              <a:t>quantised</a:t>
            </a:r>
            <a:r>
              <a:rPr lang="en-US" dirty="0"/>
              <a:t> transform coefficients is mapped to a </a:t>
            </a:r>
            <a:r>
              <a:rPr lang="en-US" dirty="0" smtClean="0"/>
              <a:t>16-element array </a:t>
            </a:r>
            <a:r>
              <a:rPr lang="en-US" dirty="0"/>
              <a:t>in a </a:t>
            </a:r>
            <a:r>
              <a:rPr lang="en-US" dirty="0" err="1"/>
              <a:t>zig-zag</a:t>
            </a:r>
            <a:r>
              <a:rPr lang="en-US" dirty="0"/>
              <a:t> </a:t>
            </a:r>
            <a:r>
              <a:rPr lang="en-US" dirty="0" smtClean="0"/>
              <a:t>order.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16 × 16 Intra mode, </a:t>
            </a:r>
            <a:r>
              <a:rPr lang="en-US" dirty="0" smtClean="0"/>
              <a:t>the DC </a:t>
            </a:r>
            <a:r>
              <a:rPr lang="en-US" dirty="0"/>
              <a:t>coefficients (top-left) of each 4 × 4 luminance block are scanned first and these </a:t>
            </a:r>
            <a:r>
              <a:rPr lang="en-US" dirty="0" smtClean="0"/>
              <a:t>DC coefficients </a:t>
            </a:r>
            <a:r>
              <a:rPr lang="en-US" dirty="0"/>
              <a:t>form a 4 × 4 array that is scanned in </a:t>
            </a:r>
            <a:r>
              <a:rPr lang="en-US" dirty="0" err="1" smtClean="0"/>
              <a:t>zig-zag</a:t>
            </a:r>
            <a:r>
              <a:rPr lang="en-US" dirty="0" smtClean="0"/>
              <a:t>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93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2 × 2 DC coefficients of each </a:t>
            </a:r>
            <a:r>
              <a:rPr lang="en-US" dirty="0" err="1"/>
              <a:t>chroma</a:t>
            </a:r>
            <a:r>
              <a:rPr lang="en-US" dirty="0"/>
              <a:t> </a:t>
            </a:r>
            <a:r>
              <a:rPr lang="en-US" dirty="0" smtClean="0"/>
              <a:t>component are first scanned in </a:t>
            </a:r>
            <a:r>
              <a:rPr lang="en-US" dirty="0" err="1" smtClean="0"/>
              <a:t>rasterorder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15 AC coefficients in each </a:t>
            </a:r>
            <a:r>
              <a:rPr lang="en-US" dirty="0" err="1"/>
              <a:t>chroma</a:t>
            </a:r>
            <a:r>
              <a:rPr lang="en-US" dirty="0"/>
              <a:t> 4 × 4 block are scanned starting </a:t>
            </a:r>
            <a:r>
              <a:rPr lang="en-US" dirty="0" smtClean="0"/>
              <a:t>from the </a:t>
            </a:r>
            <a:r>
              <a:rPr lang="en-US" dirty="0"/>
              <a:t>2nd position.</a:t>
            </a:r>
          </a:p>
        </p:txBody>
      </p:sp>
    </p:spTree>
    <p:extLst>
      <p:ext uri="{BB962C8B-B14F-4D97-AF65-F5344CB8AC3E}">
        <p14:creationId xmlns:p14="http://schemas.microsoft.com/office/powerpoint/2010/main" val="29111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H.264 codec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Encoder includes 2 paths:</a:t>
            </a:r>
          </a:p>
          <a:p>
            <a:pPr lvl="1"/>
            <a:r>
              <a:rPr lang="en-US"/>
              <a:t>Forward path</a:t>
            </a:r>
          </a:p>
          <a:p>
            <a:pPr lvl="1"/>
            <a:r>
              <a:rPr lang="en-US"/>
              <a:t>Reconstruction path</a:t>
            </a:r>
          </a:p>
          <a:p>
            <a:r>
              <a:rPr lang="en-US" smtClean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9154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lements </a:t>
            </a:r>
            <a:r>
              <a:rPr lang="en-US" dirty="0"/>
              <a:t>are coded using either variable-length codes (</a:t>
            </a:r>
            <a:r>
              <a:rPr lang="en-US" dirty="0" smtClean="0"/>
              <a:t>VLCs) or </a:t>
            </a:r>
            <a:r>
              <a:rPr lang="en-US" dirty="0"/>
              <a:t>context-adaptive arithmetic coding (CABAC</a:t>
            </a:r>
            <a:r>
              <a:rPr lang="en-US" dirty="0" smtClean="0"/>
              <a:t>)</a:t>
            </a:r>
            <a:r>
              <a:rPr lang="en-US" dirty="0"/>
              <a:t> depending on the entropy encoding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mode is set to 0, residual </a:t>
            </a:r>
            <a:r>
              <a:rPr lang="en-US" dirty="0"/>
              <a:t>block data is coded using a </a:t>
            </a:r>
            <a:r>
              <a:rPr lang="en-US" dirty="0" smtClean="0"/>
              <a:t>context-adaptive variable </a:t>
            </a:r>
            <a:r>
              <a:rPr lang="en-US" dirty="0"/>
              <a:t>length coding (CAVLC) scheme and other variable-length coded units are </a:t>
            </a:r>
            <a:r>
              <a:rPr lang="en-US" dirty="0" smtClean="0"/>
              <a:t>coded using </a:t>
            </a:r>
            <a:r>
              <a:rPr lang="en-US" dirty="0" err="1"/>
              <a:t>Exp-Golomb</a:t>
            </a:r>
            <a:r>
              <a:rPr lang="en-US" dirty="0"/>
              <a:t> </a:t>
            </a:r>
            <a:r>
              <a:rPr lang="en-US" dirty="0" smtClean="0"/>
              <a:t>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56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lements </a:t>
            </a:r>
            <a:r>
              <a:rPr lang="en-US" dirty="0"/>
              <a:t>are coded using either variable-length codes (</a:t>
            </a:r>
            <a:r>
              <a:rPr lang="en-US" dirty="0" smtClean="0"/>
              <a:t>VLCs) or </a:t>
            </a:r>
            <a:r>
              <a:rPr lang="en-US" dirty="0"/>
              <a:t>context-adaptive arithmetic coding (CABAC</a:t>
            </a:r>
            <a:r>
              <a:rPr lang="en-US" dirty="0" smtClean="0"/>
              <a:t>)</a:t>
            </a:r>
            <a:r>
              <a:rPr lang="en-US" dirty="0"/>
              <a:t> depending on the entropy encoding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mode is set to 0, residual </a:t>
            </a:r>
            <a:r>
              <a:rPr lang="en-US" dirty="0"/>
              <a:t>block data is coded using a </a:t>
            </a:r>
            <a:r>
              <a:rPr lang="en-US" dirty="0" smtClean="0"/>
              <a:t>context-adaptive variable </a:t>
            </a:r>
            <a:r>
              <a:rPr lang="en-US" dirty="0"/>
              <a:t>length coding (CAVLC) scheme and other variable-length coded units are </a:t>
            </a:r>
            <a:r>
              <a:rPr lang="en-US" dirty="0" smtClean="0"/>
              <a:t>coded using </a:t>
            </a:r>
            <a:r>
              <a:rPr lang="en-US" dirty="0" err="1"/>
              <a:t>Exp-Golomb</a:t>
            </a:r>
            <a:r>
              <a:rPr lang="en-US" dirty="0"/>
              <a:t> </a:t>
            </a:r>
            <a:r>
              <a:rPr lang="en-US" dirty="0" smtClean="0"/>
              <a:t>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2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Exp-Golomb</a:t>
            </a:r>
            <a:r>
              <a:rPr lang="en-US" dirty="0"/>
              <a:t> Entropy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199930" cy="330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811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Exp-Golomb</a:t>
            </a:r>
            <a:r>
              <a:rPr lang="en-US" dirty="0"/>
              <a:t> Entropy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 zeros][1][INFO</a:t>
            </a:r>
            <a:r>
              <a:rPr lang="en-US" dirty="0" smtClean="0"/>
              <a:t>]</a:t>
            </a:r>
          </a:p>
          <a:p>
            <a:r>
              <a:rPr lang="en-US" dirty="0"/>
              <a:t>INFO is </a:t>
            </a:r>
            <a:r>
              <a:rPr lang="en-US" dirty="0" err="1"/>
              <a:t>an</a:t>
            </a:r>
            <a:r>
              <a:rPr lang="en-US" i="1" dirty="0" err="1"/>
              <a:t>M</a:t>
            </a:r>
            <a:r>
              <a:rPr lang="en-US" dirty="0"/>
              <a:t>-bit field carrying </a:t>
            </a:r>
            <a:r>
              <a:rPr lang="en-US" dirty="0" smtClean="0"/>
              <a:t>information</a:t>
            </a:r>
          </a:p>
          <a:p>
            <a:r>
              <a:rPr lang="en-US" dirty="0"/>
              <a:t>each </a:t>
            </a:r>
            <a:r>
              <a:rPr lang="en-US" dirty="0" err="1" smtClean="0"/>
              <a:t>codeword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constructed by the encoder based on its index </a:t>
            </a:r>
            <a:r>
              <a:rPr lang="en-US" i="1" dirty="0" err="1" smtClean="0"/>
              <a:t>code_num</a:t>
            </a:r>
            <a:r>
              <a:rPr lang="en-US" dirty="0"/>
              <a:t>:</a:t>
            </a:r>
          </a:p>
          <a:p>
            <a:r>
              <a:rPr lang="en-US" dirty="0"/>
              <a:t>M = </a:t>
            </a:r>
            <a:r>
              <a:rPr lang="en-US" dirty="0" smtClean="0"/>
              <a:t>floor(log2[</a:t>
            </a:r>
            <a:r>
              <a:rPr lang="en-US" dirty="0" err="1" smtClean="0"/>
              <a:t>code_num</a:t>
            </a:r>
            <a:r>
              <a:rPr lang="en-US" dirty="0" smtClean="0"/>
              <a:t> </a:t>
            </a:r>
            <a:r>
              <a:rPr lang="en-US" dirty="0"/>
              <a:t>+ 1])</a:t>
            </a:r>
          </a:p>
          <a:p>
            <a:r>
              <a:rPr lang="pt-BR" dirty="0"/>
              <a:t>INFO = </a:t>
            </a:r>
            <a:r>
              <a:rPr lang="pt-BR" dirty="0" smtClean="0"/>
              <a:t>code_num </a:t>
            </a:r>
            <a:r>
              <a:rPr lang="pt-BR" dirty="0"/>
              <a:t>+ 1 − 2M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1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Exp-Golomb</a:t>
            </a:r>
            <a:r>
              <a:rPr lang="en-US" dirty="0"/>
              <a:t> Entropy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524375" cy="360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874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Context-Based Adaptive Variable Length Coding (CAVLC)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prediction, transformation and </a:t>
            </a:r>
            <a:r>
              <a:rPr lang="en-US" dirty="0" err="1"/>
              <a:t>quantisation</a:t>
            </a:r>
            <a:r>
              <a:rPr lang="en-US" dirty="0"/>
              <a:t>, blocks are typically sparse (</a:t>
            </a:r>
            <a:r>
              <a:rPr lang="en-US" dirty="0" smtClean="0"/>
              <a:t>containing mostly </a:t>
            </a:r>
            <a:r>
              <a:rPr lang="en-US" dirty="0"/>
              <a:t>zeros). CAVLC uses run-level coding to represent strings of zeros compactly.</a:t>
            </a:r>
          </a:p>
          <a:p>
            <a:r>
              <a:rPr lang="en-US" dirty="0" smtClean="0"/>
              <a:t> </a:t>
            </a:r>
            <a:r>
              <a:rPr lang="en-US" dirty="0"/>
              <a:t>The highest nonzero coefficients after the </a:t>
            </a:r>
            <a:r>
              <a:rPr lang="en-US" dirty="0" err="1"/>
              <a:t>zig-zag</a:t>
            </a:r>
            <a:r>
              <a:rPr lang="en-US" dirty="0"/>
              <a:t> scan are often sequences of ±1 </a:t>
            </a:r>
            <a:r>
              <a:rPr lang="en-US" dirty="0" smtClean="0"/>
              <a:t>and CAVLC </a:t>
            </a:r>
            <a:r>
              <a:rPr lang="en-US" dirty="0"/>
              <a:t>signals the number of high-frequency ±1 coefficients (‘Trailing Ones’) in </a:t>
            </a:r>
            <a:r>
              <a:rPr lang="en-US" dirty="0" smtClean="0"/>
              <a:t>a compact </a:t>
            </a:r>
            <a:r>
              <a:rPr lang="en-US" dirty="0"/>
              <a:t>way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23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Context-Based Adaptive Variable Length Coding (CAVLC)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number of coefficients is encoded using a look-up table and the choice of look-up table depends on the number of nonzero coefficients in </a:t>
            </a:r>
            <a:r>
              <a:rPr lang="en-US" dirty="0" err="1"/>
              <a:t>neighbouring</a:t>
            </a:r>
            <a:r>
              <a:rPr lang="en-US" dirty="0"/>
              <a:t> blocks.</a:t>
            </a:r>
          </a:p>
          <a:p>
            <a:r>
              <a:rPr lang="en-US" dirty="0"/>
              <a:t>The level (magnitude) of nonzero coefficients tends to be larger at the start of the reordered array (near the DC coefficient) and smaller towards the higher frequencies.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4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Context-Based Adaptive Variable Length Coding (CAVLC)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5761"/>
            <a:ext cx="8010525" cy="325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38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Context-Based Adaptive Variable Length Coding (CAVLC)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58175" cy="463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671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Profile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Suitable application for the Main Profile include (but are not limited to) broadcast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applications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as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television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stored digital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almost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superset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Baseline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2911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H.264 codec - Encoder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299"/>
            <a:ext cx="8229600" cy="3569765"/>
          </a:xfrm>
        </p:spPr>
      </p:pic>
    </p:spTree>
    <p:extLst>
      <p:ext uri="{BB962C8B-B14F-4D97-AF65-F5344CB8AC3E}">
        <p14:creationId xmlns:p14="http://schemas.microsoft.com/office/powerpoint/2010/main" val="42542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Profile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Privides: 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Slice (bi-predicted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slices for greater coding efficiency), 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prediction (providing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flexibility in creating a motion-compensated prediction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block)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interlaced video (coding of fields as well as frames) 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CABAC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 alternative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entropy coding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based on Arithmetic Coding).</a:t>
            </a:r>
          </a:p>
        </p:txBody>
      </p:sp>
    </p:spTree>
    <p:extLst>
      <p:ext uri="{BB962C8B-B14F-4D97-AF65-F5344CB8AC3E}">
        <p14:creationId xmlns:p14="http://schemas.microsoft.com/office/powerpoint/2010/main" val="41877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Slice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macroblock partition in an inter coded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macroblock may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predicted from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or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reference pictures, before or after the current picture in temporal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pictures: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organised to 2 list 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0: contains short term picture. 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1: contains long term picture.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pictures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0: The closest past picture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assigned index 0, followed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any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past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pictures, followed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any future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pictures.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1: The closest future picture is assigned index 0, followed by any other future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picture, followed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any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slice – Prediction option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mode.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 prediction from list 0.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 prediction from list 1.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 bi-prediction from list 0 and 1.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Bi-prediction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MC reference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 are obtained from a list 0 and a list 1 picture respectively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(two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motion vectors are required) and each sample of the prediction block is calculated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of the list 0 and list 1 prediction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samples.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prediction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decoder calculates list 0 and list 1 vectors based on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previously-coded vectors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uses these to carry out bi-predictive motion compensation of the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decoded residual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samples.</a:t>
            </a:r>
          </a:p>
        </p:txBody>
      </p:sp>
    </p:spTree>
    <p:extLst>
      <p:ext uri="{BB962C8B-B14F-4D97-AF65-F5344CB8AC3E}">
        <p14:creationId xmlns:p14="http://schemas.microsoft.com/office/powerpoint/2010/main" val="16482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prediction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sample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list 0 or list 1 is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scaled by a weighting factor w0 or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 prior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motion-compensated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types: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 slice macroblock, ‘explicit’ weighted prediction;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 slice macroblock, ‘explicit’ weighted prediction;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B slice macroblock, ‘implicit’ weighted prediction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8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Interlaced video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type of picture (frame or field) is signalled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 of each slice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macroblock-adaptive frame/field (MB-AFF) coding mode,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choice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field or frame coding may be specified at the macroblock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Context-based Adaptive Binary Arithmetic Coding (CABAC)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entropy_coding_mode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set to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CABAC: </a:t>
            </a:r>
          </a:p>
          <a:p>
            <a:pPr lvl="1"/>
            <a:r>
              <a:rPr lang="en-US" smtClean="0"/>
              <a:t>selecting probability </a:t>
            </a:r>
            <a:r>
              <a:rPr lang="en-US"/>
              <a:t>models for each syntax element according to the element’s </a:t>
            </a:r>
            <a:r>
              <a:rPr lang="en-US" smtClean="0"/>
              <a:t>context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adapting probability estimates based on local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arithmetic coding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variable-length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Context-based Adaptive Binary Arithmetic Coding (CABAC)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Binarise the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Choose a context model for each bin  Encode each bin Update the context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models.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H.264 codec - Decoder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2235"/>
            <a:ext cx="8229600" cy="2081892"/>
          </a:xfrm>
        </p:spPr>
      </p:pic>
    </p:spTree>
    <p:extLst>
      <p:ext uri="{BB962C8B-B14F-4D97-AF65-F5344CB8AC3E}">
        <p14:creationId xmlns:p14="http://schemas.microsoft.com/office/powerpoint/2010/main" val="37511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OF H.264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coded H.264 video sequence consists of a series of NAL </a:t>
            </a:r>
            <a:r>
              <a:rPr lang="en-US" dirty="0" smtClean="0"/>
              <a:t>units.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containing an </a:t>
            </a:r>
            <a:r>
              <a:rPr lang="en-US" dirty="0" smtClean="0"/>
              <a:t>RBSP, </a:t>
            </a:r>
            <a:r>
              <a:rPr lang="en-US" dirty="0"/>
              <a:t>Coded slices (including Data Partitioned slices and IDR slices) and the End </a:t>
            </a:r>
            <a:r>
              <a:rPr lang="en-US" dirty="0" smtClean="0"/>
              <a:t>of Sequence </a:t>
            </a:r>
            <a:r>
              <a:rPr lang="en-US" dirty="0"/>
              <a:t>RBSP are defined as VCL NAL </a:t>
            </a:r>
            <a:r>
              <a:rPr lang="en-US" dirty="0" smtClean="0"/>
              <a:t>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54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OF H.264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39113" cy="482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1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H264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 and level</a:t>
            </a:r>
          </a:p>
          <a:p>
            <a:r>
              <a:rPr lang="en-US" dirty="0" smtClean="0"/>
              <a:t>Video format</a:t>
            </a:r>
          </a:p>
          <a:p>
            <a:r>
              <a:rPr lang="en-US" dirty="0" smtClean="0"/>
              <a:t>Coded data format</a:t>
            </a:r>
          </a:p>
          <a:p>
            <a:r>
              <a:rPr lang="en-US" dirty="0" smtClean="0"/>
              <a:t>Reference pictures</a:t>
            </a:r>
          </a:p>
          <a:p>
            <a:r>
              <a:rPr lang="en-US" dirty="0" smtClean="0"/>
              <a:t>Slices</a:t>
            </a:r>
          </a:p>
          <a:p>
            <a:r>
              <a:rPr lang="en-US" dirty="0" err="1" smtClean="0"/>
              <a:t>Macroblock</a:t>
            </a:r>
            <a:r>
              <a:rPr lang="en-US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and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H264 defines a set of three profiles:</a:t>
            </a:r>
          </a:p>
          <a:p>
            <a:pPr lvl="1"/>
            <a:r>
              <a:rPr lang="en-US" dirty="0" smtClean="0"/>
              <a:t>Base line profile</a:t>
            </a:r>
          </a:p>
          <a:p>
            <a:pPr lvl="1"/>
            <a:r>
              <a:rPr lang="en-US" dirty="0" smtClean="0"/>
              <a:t>Main profile</a:t>
            </a:r>
          </a:p>
          <a:p>
            <a:pPr lvl="1"/>
            <a:r>
              <a:rPr lang="en-US" dirty="0" smtClean="0"/>
              <a:t>Extended profile</a:t>
            </a:r>
          </a:p>
          <a:p>
            <a:r>
              <a:rPr lang="en-US" dirty="0" smtClean="0"/>
              <a:t>Performance limit for codec is a set of Levels: sample processing rate, picture size, coded bitrate and memory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H.264 supports coding and decoding of 4:2:0 progressive or interlaced </a:t>
            </a:r>
            <a:r>
              <a:rPr lang="en-US" dirty="0" smtClean="0"/>
              <a:t>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2056</Words>
  <Application>Microsoft Office PowerPoint</Application>
  <PresentationFormat>On-screen Show (4:3)</PresentationFormat>
  <Paragraphs>179</Paragraphs>
  <Slides>61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Multiview coding  video coding</vt:lpstr>
      <vt:lpstr>Terminology</vt:lpstr>
      <vt:lpstr>Terminology</vt:lpstr>
      <vt:lpstr>H.264 codec</vt:lpstr>
      <vt:lpstr>H.264 codec - Encoder</vt:lpstr>
      <vt:lpstr>H.264 codec - Decoder</vt:lpstr>
      <vt:lpstr>H264 structure</vt:lpstr>
      <vt:lpstr>Profile and Level</vt:lpstr>
      <vt:lpstr>Video format</vt:lpstr>
      <vt:lpstr>Coded data format</vt:lpstr>
      <vt:lpstr>Reference pictures</vt:lpstr>
      <vt:lpstr>Slices</vt:lpstr>
      <vt:lpstr>Macroblock</vt:lpstr>
      <vt:lpstr>Macroblock</vt:lpstr>
      <vt:lpstr>Base line profile</vt:lpstr>
      <vt:lpstr>Reference Picture Management</vt:lpstr>
      <vt:lpstr>Slices</vt:lpstr>
      <vt:lpstr>Slices</vt:lpstr>
      <vt:lpstr>Macroblock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Inter prediction</vt:lpstr>
      <vt:lpstr>Intra prediction</vt:lpstr>
      <vt:lpstr>Deblocking filter</vt:lpstr>
      <vt:lpstr>Transform and Quantisation</vt:lpstr>
      <vt:lpstr>Transform and Quantisation</vt:lpstr>
      <vt:lpstr>Transform and Quantisation</vt:lpstr>
      <vt:lpstr>Transform and Quantisation</vt:lpstr>
      <vt:lpstr>Reordering</vt:lpstr>
      <vt:lpstr>Reordering</vt:lpstr>
      <vt:lpstr>Entropy coding</vt:lpstr>
      <vt:lpstr>Entropy coding</vt:lpstr>
      <vt:lpstr>Exp-Golomb Entropy Coding</vt:lpstr>
      <vt:lpstr>Exp-Golomb Entropy Coding</vt:lpstr>
      <vt:lpstr>Exp-Golomb Entropy Coding</vt:lpstr>
      <vt:lpstr>Context-Based Adaptive Variable Length Coding (CAVLC)</vt:lpstr>
      <vt:lpstr>Context-Based Adaptive Variable Length Coding (CAVLC)</vt:lpstr>
      <vt:lpstr>Context-Based Adaptive Variable Length Coding (CAVLC)</vt:lpstr>
      <vt:lpstr>Context-Based Adaptive Variable Length Coding (CAVLC)</vt:lpstr>
      <vt:lpstr>Main Profile</vt:lpstr>
      <vt:lpstr>Main Profile</vt:lpstr>
      <vt:lpstr>B Slice</vt:lpstr>
      <vt:lpstr>Reference pictures</vt:lpstr>
      <vt:lpstr>B slice – Prediction option</vt:lpstr>
      <vt:lpstr>Bi-prediction</vt:lpstr>
      <vt:lpstr>Direct prediction</vt:lpstr>
      <vt:lpstr>Weighted prediction</vt:lpstr>
      <vt:lpstr>Interlaced video</vt:lpstr>
      <vt:lpstr>Context-based Adaptive Binary Arithmetic Coding (CABAC)</vt:lpstr>
      <vt:lpstr>Context-based Adaptive Binary Arithmetic Coding (CABAC)</vt:lpstr>
      <vt:lpstr>TRANSPORT OF H.264</vt:lpstr>
      <vt:lpstr>TRANSPORT OF H.264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</dc:creator>
  <cp:lastModifiedBy>Thanh Nguyen Xuan</cp:lastModifiedBy>
  <cp:revision>73</cp:revision>
  <dcterms:created xsi:type="dcterms:W3CDTF">2006-08-16T00:00:00Z</dcterms:created>
  <dcterms:modified xsi:type="dcterms:W3CDTF">2014-05-09T15:54:26Z</dcterms:modified>
</cp:coreProperties>
</file>