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07" r:id="rId3"/>
    <p:sldId id="384" r:id="rId4"/>
    <p:sldId id="399" r:id="rId5"/>
    <p:sldId id="400" r:id="rId6"/>
    <p:sldId id="383" r:id="rId7"/>
    <p:sldId id="361" r:id="rId8"/>
    <p:sldId id="401" r:id="rId9"/>
    <p:sldId id="386" r:id="rId10"/>
    <p:sldId id="387" r:id="rId11"/>
    <p:sldId id="388" r:id="rId12"/>
    <p:sldId id="389" r:id="rId13"/>
    <p:sldId id="390" r:id="rId14"/>
    <p:sldId id="391" r:id="rId15"/>
    <p:sldId id="385" r:id="rId16"/>
    <p:sldId id="318" r:id="rId17"/>
    <p:sldId id="392" r:id="rId18"/>
    <p:sldId id="313" r:id="rId19"/>
    <p:sldId id="315" r:id="rId20"/>
    <p:sldId id="393" r:id="rId21"/>
    <p:sldId id="355" r:id="rId22"/>
    <p:sldId id="364" r:id="rId23"/>
    <p:sldId id="396" r:id="rId24"/>
    <p:sldId id="397" r:id="rId25"/>
    <p:sldId id="353" r:id="rId26"/>
    <p:sldId id="398" r:id="rId27"/>
    <p:sldId id="285" r:id="rId28"/>
  </p:sldIdLst>
  <p:sldSz cx="12192000" cy="6858000"/>
  <p:notesSz cx="6858000" cy="9144000"/>
  <p:defaultTextStyle>
    <a:defPPr marL="0" marR="0" indent="0" algn="l" defTabSz="642915" rtl="0" fontAlgn="auto" latinLnBrk="1" hangingPunct="0">
      <a:lnSpc>
        <a:spcPct val="100000"/>
      </a:lnSpc>
      <a:spcBef>
        <a:spcPts val="0"/>
      </a:spcBef>
      <a:spcAft>
        <a:spcPts val="0"/>
      </a:spcAft>
      <a:buClrTx/>
      <a:buSzTx/>
      <a:buFontTx/>
      <a:buNone/>
      <a:tabLst/>
      <a:defRPr kumimoji="0" sz="1266" b="0" i="0" u="none" strike="noStrike" cap="none" spc="0" normalizeH="0" baseline="0">
        <a:ln>
          <a:noFill/>
        </a:ln>
        <a:solidFill>
          <a:srgbClr val="000000"/>
        </a:solidFill>
        <a:effectLst/>
        <a:uFillTx/>
      </a:defRPr>
    </a:defPPr>
    <a:lvl1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1pPr>
    <a:lvl2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2pPr>
    <a:lvl3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3pPr>
    <a:lvl4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4pPr>
    <a:lvl5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5pPr>
    <a:lvl6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6pPr>
    <a:lvl7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7pPr>
    <a:lvl8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8pPr>
    <a:lvl9pPr marL="0" marR="0" indent="0" algn="ctr" defTabSz="642915" rtl="0" fontAlgn="auto" latinLnBrk="0" hangingPunct="0">
      <a:lnSpc>
        <a:spcPct val="100000"/>
      </a:lnSpc>
      <a:spcBef>
        <a:spcPts val="0"/>
      </a:spcBef>
      <a:spcAft>
        <a:spcPts val="0"/>
      </a:spcAft>
      <a:buClrTx/>
      <a:buSzTx/>
      <a:buFontTx/>
      <a:buNone/>
      <a:tabLst/>
      <a:defRPr kumimoji="0" sz="2953" b="0" i="0" u="none" strike="noStrike" cap="none" spc="0" normalizeH="0" baseline="0">
        <a:ln>
          <a:noFill/>
        </a:ln>
        <a:solidFill>
          <a:srgbClr val="000000"/>
        </a:solidFill>
        <a:effectLst/>
        <a:uFillTx/>
        <a:latin typeface="+mn-lt"/>
        <a:ea typeface="+mn-ea"/>
        <a:cs typeface="+mn-cs"/>
        <a:sym typeface="Helvetica"/>
      </a:defRPr>
    </a:lvl9pPr>
  </p:defaultTextStyle>
  <p:extLst>
    <p:ext uri="{521415D9-36F7-43E2-AB2F-B90AF26B5E84}">
      <p14:sectionLst xmlns:p14="http://schemas.microsoft.com/office/powerpoint/2010/main">
        <p14:section name="Default Section" id="{94D0CBBC-9235-2447-88EA-447346D0B11A}">
          <p14:sldIdLst>
            <p14:sldId id="256"/>
            <p14:sldId id="307"/>
            <p14:sldId id="384"/>
            <p14:sldId id="399"/>
            <p14:sldId id="400"/>
            <p14:sldId id="383"/>
            <p14:sldId id="361"/>
            <p14:sldId id="401"/>
            <p14:sldId id="386"/>
            <p14:sldId id="387"/>
            <p14:sldId id="388"/>
            <p14:sldId id="389"/>
            <p14:sldId id="390"/>
            <p14:sldId id="391"/>
            <p14:sldId id="385"/>
            <p14:sldId id="318"/>
            <p14:sldId id="392"/>
            <p14:sldId id="313"/>
            <p14:sldId id="315"/>
            <p14:sldId id="393"/>
            <p14:sldId id="355"/>
            <p14:sldId id="364"/>
            <p14:sldId id="396"/>
            <p14:sldId id="397"/>
            <p14:sldId id="353"/>
            <p14:sldId id="398"/>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Sattarzadeh" initials="SS" lastIdx="1" clrIdx="0">
    <p:extLst>
      <p:ext uri="{19B8F6BF-5375-455C-9EA6-DF929625EA0E}">
        <p15:presenceInfo xmlns:p15="http://schemas.microsoft.com/office/powerpoint/2012/main" userId="60670d661d94d5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FFFFE6"/>
    <a:srgbClr val="FFE6CC"/>
    <a:srgbClr val="E6FFFF"/>
    <a:srgbClr val="001641"/>
    <a:srgbClr val="0399F9"/>
    <a:srgbClr val="DA0000"/>
    <a:srgbClr val="B40000"/>
    <a:srgbClr val="26FFD9"/>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1"/>
          </a:solidFill>
        </a:fill>
      </a:tcStyle>
    </a:firstCol>
    <a:la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381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1"/>
          </a:solidFill>
        </a:fill>
      </a:tcStyle>
    </a:lastRow>
    <a:fir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381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rgbClr val="E2E2E2"/>
          </a:solidFill>
        </a:fill>
      </a:tcStyle>
    </a:wholeTbl>
    <a:band2H>
      <a:tcTxStyle/>
      <a:tcStyle>
        <a:tcBdr/>
        <a:fill>
          <a:solidFill>
            <a:srgbClr val="F1F1F1"/>
          </a:solidFill>
        </a:fill>
      </a:tcStyle>
    </a:band2H>
    <a:firstCol>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3"/>
          </a:solidFill>
        </a:fill>
      </a:tcStyle>
    </a:firstCol>
    <a:la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381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3"/>
          </a:solidFill>
        </a:fill>
      </a:tcStyle>
    </a:lastRow>
    <a:fir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381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rgbClr val="CCCCDA"/>
          </a:solidFill>
        </a:fill>
      </a:tcStyle>
    </a:wholeTbl>
    <a:band2H>
      <a:tcTxStyle/>
      <a:tcStyle>
        <a:tcBdr/>
        <a:fill>
          <a:solidFill>
            <a:srgbClr val="E7E7ED"/>
          </a:solidFill>
        </a:fill>
      </a:tcStyle>
    </a:band2H>
    <a:firstCol>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6"/>
          </a:solidFill>
        </a:fill>
      </a:tcStyle>
    </a:firstCol>
    <a:la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381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6"/>
          </a:solidFill>
        </a:fill>
      </a:tcStyle>
    </a:lastRow>
    <a:fir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381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1641"/>
          </a:solidFill>
        </a:fill>
      </a:tcStyle>
    </a:band2H>
    <a:firstCol>
      <a:tcTxStyle b="on" i="off">
        <a:fontRef idx="minor">
          <a:srgbClr val="001641"/>
        </a:fontRef>
        <a:srgbClr val="0016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1641"/>
          </a:solidFill>
        </a:fill>
      </a:tcStyle>
    </a:lastRow>
    <a:firstRow>
      <a:tcTxStyle b="on" i="off">
        <a:fontRef idx="minor">
          <a:srgbClr val="001641"/>
        </a:fontRef>
        <a:srgbClr val="001641"/>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rgbClr val="000000"/>
          </a:solidFill>
        </a:fill>
      </a:tcStyle>
    </a:firstCol>
    <a:la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38100" cap="flat">
              <a:solidFill>
                <a:srgbClr val="001641"/>
              </a:solidFill>
              <a:prstDash val="solid"/>
              <a:round/>
            </a:ln>
          </a:top>
          <a:bottom>
            <a:ln w="127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rgbClr val="000000"/>
          </a:solidFill>
        </a:fill>
      </a:tcStyle>
    </a:lastRow>
    <a:firstRow>
      <a:tcTxStyle b="on" i="off">
        <a:fontRef idx="minor">
          <a:srgbClr val="001641"/>
        </a:fontRef>
        <a:srgbClr val="001641"/>
      </a:tcTxStyle>
      <a:tcStyle>
        <a:tcBdr>
          <a:left>
            <a:ln w="12700" cap="flat">
              <a:solidFill>
                <a:srgbClr val="001641"/>
              </a:solidFill>
              <a:prstDash val="solid"/>
              <a:round/>
            </a:ln>
          </a:left>
          <a:right>
            <a:ln w="12700" cap="flat">
              <a:solidFill>
                <a:srgbClr val="001641"/>
              </a:solidFill>
              <a:prstDash val="solid"/>
              <a:round/>
            </a:ln>
          </a:right>
          <a:top>
            <a:ln w="12700" cap="flat">
              <a:solidFill>
                <a:srgbClr val="001641"/>
              </a:solidFill>
              <a:prstDash val="solid"/>
              <a:round/>
            </a:ln>
          </a:top>
          <a:bottom>
            <a:ln w="38100" cap="flat">
              <a:solidFill>
                <a:srgbClr val="001641"/>
              </a:solidFill>
              <a:prstDash val="solid"/>
              <a:round/>
            </a:ln>
          </a:bottom>
          <a:insideH>
            <a:ln w="12700" cap="flat">
              <a:solidFill>
                <a:srgbClr val="001641"/>
              </a:solidFill>
              <a:prstDash val="solid"/>
              <a:round/>
            </a:ln>
          </a:insideH>
          <a:insideV>
            <a:ln w="12700" cap="flat">
              <a:solidFill>
                <a:srgbClr val="001641"/>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6433" autoAdjust="0"/>
  </p:normalViewPr>
  <p:slideViewPr>
    <p:cSldViewPr snapToGrid="0" snapToObjects="1">
      <p:cViewPr varScale="1">
        <p:scale>
          <a:sx n="73" d="100"/>
          <a:sy n="73" d="100"/>
        </p:scale>
        <p:origin x="67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F7C874-7B59-AE4A-AD7F-107F0FFC2764}" type="datetimeFigureOut">
              <a:rPr kumimoji="1" lang="zh-CN" altLang="en-US" smtClean="0"/>
              <a:t>2021/1/8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A8FA41-789B-1049-ADA7-FB2DA5B24426}" type="slidenum">
              <a:rPr kumimoji="1" lang="zh-CN" altLang="en-US" smtClean="0"/>
              <a:t>‹#›</a:t>
            </a:fld>
            <a:endParaRPr kumimoji="1" lang="zh-CN" altLang="en-US"/>
          </a:p>
        </p:txBody>
      </p:sp>
    </p:spTree>
    <p:extLst>
      <p:ext uri="{BB962C8B-B14F-4D97-AF65-F5344CB8AC3E}">
        <p14:creationId xmlns:p14="http://schemas.microsoft.com/office/powerpoint/2010/main" val="25933694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 name="Shape 103"/>
          <p:cNvSpPr>
            <a:spLocks noGrp="1" noRot="1" noChangeAspect="1"/>
          </p:cNvSpPr>
          <p:nvPr>
            <p:ph type="sldImg"/>
          </p:nvPr>
        </p:nvSpPr>
        <p:spPr>
          <a:xfrm>
            <a:off x="381000" y="685800"/>
            <a:ext cx="6096000" cy="3429000"/>
          </a:xfrm>
          <a:prstGeom prst="rect">
            <a:avLst/>
          </a:prstGeom>
        </p:spPr>
        <p:txBody>
          <a:bodyPr/>
          <a:lstStyle/>
          <a:p>
            <a:endParaRPr/>
          </a:p>
        </p:txBody>
      </p:sp>
      <p:sp>
        <p:nvSpPr>
          <p:cNvPr id="104" name="Shape 10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12520275"/>
      </p:ext>
    </p:extLst>
  </p:cSld>
  <p:clrMap bg1="lt1" tx1="dk1" bg2="lt2" tx2="dk2" accent1="accent1" accent2="accent2" accent3="accent3" accent4="accent4" accent5="accent5" accent6="accent6" hlink="hlink" folHlink="folHlink"/>
  <p:hf hdr="0" ftr="0" dt="0"/>
  <p:notesStyle>
    <a:lvl1pPr defTabSz="321457" latinLnBrk="0">
      <a:lnSpc>
        <a:spcPct val="125000"/>
      </a:lnSpc>
      <a:defRPr sz="1687">
        <a:latin typeface="+mj-lt"/>
        <a:ea typeface="+mj-ea"/>
        <a:cs typeface="+mj-cs"/>
        <a:sym typeface="Avenir Roman"/>
      </a:defRPr>
    </a:lvl1pPr>
    <a:lvl2pPr indent="160729" defTabSz="321457" latinLnBrk="0">
      <a:lnSpc>
        <a:spcPct val="125000"/>
      </a:lnSpc>
      <a:defRPr sz="1687">
        <a:latin typeface="+mj-lt"/>
        <a:ea typeface="+mj-ea"/>
        <a:cs typeface="+mj-cs"/>
        <a:sym typeface="Avenir Roman"/>
      </a:defRPr>
    </a:lvl2pPr>
    <a:lvl3pPr indent="321457" defTabSz="321457" latinLnBrk="0">
      <a:lnSpc>
        <a:spcPct val="125000"/>
      </a:lnSpc>
      <a:defRPr sz="1687">
        <a:latin typeface="+mj-lt"/>
        <a:ea typeface="+mj-ea"/>
        <a:cs typeface="+mj-cs"/>
        <a:sym typeface="Avenir Roman"/>
      </a:defRPr>
    </a:lvl3pPr>
    <a:lvl4pPr indent="482186" defTabSz="321457" latinLnBrk="0">
      <a:lnSpc>
        <a:spcPct val="125000"/>
      </a:lnSpc>
      <a:defRPr sz="1687">
        <a:latin typeface="+mj-lt"/>
        <a:ea typeface="+mj-ea"/>
        <a:cs typeface="+mj-cs"/>
        <a:sym typeface="Avenir Roman"/>
      </a:defRPr>
    </a:lvl4pPr>
    <a:lvl5pPr indent="642915" defTabSz="321457" latinLnBrk="0">
      <a:lnSpc>
        <a:spcPct val="125000"/>
      </a:lnSpc>
      <a:defRPr sz="1687">
        <a:latin typeface="+mj-lt"/>
        <a:ea typeface="+mj-ea"/>
        <a:cs typeface="+mj-cs"/>
        <a:sym typeface="Avenir Roman"/>
      </a:defRPr>
    </a:lvl5pPr>
    <a:lvl6pPr indent="803643" defTabSz="321457" latinLnBrk="0">
      <a:lnSpc>
        <a:spcPct val="125000"/>
      </a:lnSpc>
      <a:defRPr sz="1687">
        <a:latin typeface="+mj-lt"/>
        <a:ea typeface="+mj-ea"/>
        <a:cs typeface="+mj-cs"/>
        <a:sym typeface="Avenir Roman"/>
      </a:defRPr>
    </a:lvl6pPr>
    <a:lvl7pPr indent="964372" defTabSz="321457" latinLnBrk="0">
      <a:lnSpc>
        <a:spcPct val="125000"/>
      </a:lnSpc>
      <a:defRPr sz="1687">
        <a:latin typeface="+mj-lt"/>
        <a:ea typeface="+mj-ea"/>
        <a:cs typeface="+mj-cs"/>
        <a:sym typeface="Avenir Roman"/>
      </a:defRPr>
    </a:lvl7pPr>
    <a:lvl8pPr indent="1125101" defTabSz="321457" latinLnBrk="0">
      <a:lnSpc>
        <a:spcPct val="125000"/>
      </a:lnSpc>
      <a:defRPr sz="1687">
        <a:latin typeface="+mj-lt"/>
        <a:ea typeface="+mj-ea"/>
        <a:cs typeface="+mj-cs"/>
        <a:sym typeface="Avenir Roman"/>
      </a:defRPr>
    </a:lvl8pPr>
    <a:lvl9pPr indent="1285829" defTabSz="321457" latinLnBrk="0">
      <a:lnSpc>
        <a:spcPct val="125000"/>
      </a:lnSpc>
      <a:defRPr sz="1687">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7560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736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7081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9107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9707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5175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522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1935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6101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75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405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0610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6172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5885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7880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577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048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609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870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197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195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658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572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84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6033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14" name="Shape 11"/>
          <p:cNvSpPr/>
          <p:nvPr/>
        </p:nvSpPr>
        <p:spPr>
          <a:xfrm>
            <a:off x="595313" y="1581450"/>
            <a:ext cx="11001377" cy="1"/>
          </a:xfrm>
          <a:prstGeom prst="line">
            <a:avLst/>
          </a:prstGeom>
          <a:ln w="76200">
            <a:solidFill>
              <a:srgbClr val="FFFFFF"/>
            </a:solidFill>
            <a:miter/>
          </a:ln>
        </p:spPr>
        <p:txBody>
          <a:bodyPr lIns="32145" tIns="32145" rIns="32145" bIns="32145"/>
          <a:lstStyle/>
          <a:p>
            <a:endParaRPr sz="2076"/>
          </a:p>
        </p:txBody>
      </p:sp>
      <p:sp>
        <p:nvSpPr>
          <p:cNvPr id="17" name="Shape 14"/>
          <p:cNvSpPr/>
          <p:nvPr/>
        </p:nvSpPr>
        <p:spPr>
          <a:xfrm flipV="1">
            <a:off x="602753" y="3038326"/>
            <a:ext cx="11004356" cy="2235"/>
          </a:xfrm>
          <a:prstGeom prst="line">
            <a:avLst/>
          </a:prstGeom>
          <a:ln w="76200">
            <a:solidFill>
              <a:srgbClr val="FFFFFF"/>
            </a:solidFill>
            <a:miter/>
          </a:ln>
        </p:spPr>
        <p:txBody>
          <a:bodyPr lIns="32145" tIns="32145" rIns="32145" bIns="32145"/>
          <a:lstStyle/>
          <a:p>
            <a:endParaRPr sz="2076"/>
          </a:p>
        </p:txBody>
      </p:sp>
      <p:sp>
        <p:nvSpPr>
          <p:cNvPr id="18" name="Shape 15"/>
          <p:cNvSpPr/>
          <p:nvPr userDrawn="1"/>
        </p:nvSpPr>
        <p:spPr>
          <a:xfrm flipV="1">
            <a:off x="602753" y="1566043"/>
            <a:ext cx="11004356" cy="2235"/>
          </a:xfrm>
          <a:prstGeom prst="line">
            <a:avLst/>
          </a:prstGeom>
          <a:ln w="76200">
            <a:solidFill>
              <a:srgbClr val="FFFFFF"/>
            </a:solidFill>
            <a:miter/>
          </a:ln>
        </p:spPr>
        <p:txBody>
          <a:bodyPr lIns="32145" tIns="32145" rIns="32145" bIns="32145"/>
          <a:lstStyle/>
          <a:p>
            <a:endParaRPr sz="2076"/>
          </a:p>
        </p:txBody>
      </p:sp>
      <p:pic>
        <p:nvPicPr>
          <p:cNvPr id="19" name="image.png" descr="image.png"/>
          <p:cNvPicPr>
            <a:picLocks noChangeAspect="1"/>
          </p:cNvPicPr>
          <p:nvPr/>
        </p:nvPicPr>
        <p:blipFill>
          <a:blip r:embed="rId2"/>
          <a:stretch>
            <a:fillRect/>
          </a:stretch>
        </p:blipFill>
        <p:spPr>
          <a:xfrm>
            <a:off x="6279038" y="5975583"/>
            <a:ext cx="5912964" cy="794872"/>
          </a:xfrm>
          <a:prstGeom prst="rect">
            <a:avLst/>
          </a:prstGeom>
          <a:ln w="12700">
            <a:miter lim="400000"/>
          </a:ln>
        </p:spPr>
      </p:pic>
      <p:sp>
        <p:nvSpPr>
          <p:cNvPr id="6" name="Title Text"/>
          <p:cNvSpPr>
            <a:spLocks noGrp="1"/>
          </p:cNvSpPr>
          <p:nvPr>
            <p:ph type="title"/>
          </p:nvPr>
        </p:nvSpPr>
        <p:spPr>
          <a:xfrm>
            <a:off x="583409" y="1609563"/>
            <a:ext cx="11013281" cy="1375172"/>
          </a:xfrm>
          <a:prstGeom prst="rect">
            <a:avLst/>
          </a:prstGeom>
        </p:spPr>
        <p:txBody>
          <a:bodyPr>
            <a:normAutofit/>
          </a:bodyPr>
          <a:lstStyle>
            <a:lvl1pPr>
              <a:defRPr sz="4000">
                <a:solidFill>
                  <a:schemeClr val="accent3">
                    <a:lumMod val="20000"/>
                    <a:lumOff val="80000"/>
                  </a:schemeClr>
                </a:solidFill>
              </a:defRPr>
            </a:lvl1pPr>
          </a:lstStyle>
          <a:p>
            <a:r>
              <a:rPr dirty="0"/>
              <a:t>Title Text</a:t>
            </a:r>
          </a:p>
        </p:txBody>
      </p:sp>
      <p:sp>
        <p:nvSpPr>
          <p:cNvPr id="8" name="Slide Number"/>
          <p:cNvSpPr>
            <a:spLocks noGrp="1"/>
          </p:cNvSpPr>
          <p:nvPr>
            <p:ph type="sldNum" sz="quarter" idx="2"/>
          </p:nvPr>
        </p:nvSpPr>
        <p:spPr>
          <a:xfrm>
            <a:off x="11890806" y="5729452"/>
            <a:ext cx="260644" cy="265453"/>
          </a:xfrm>
          <a:prstGeom prst="rect">
            <a:avLst/>
          </a:prstGeom>
          <a:ln w="12700">
            <a:miter lim="400000"/>
          </a:ln>
        </p:spPr>
        <p:txBody>
          <a:bodyPr wrap="none" lIns="45718" tIns="45718" rIns="45718" bIns="45718" anchor="ctr">
            <a:spAutoFit/>
          </a:bodyPr>
          <a:lstStyle>
            <a:lvl1pPr algn="r">
              <a:defRPr sz="1125">
                <a:solidFill>
                  <a:srgbClr val="FFFFFF"/>
                </a:solidFill>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ght2">
    <p:bg>
      <p:bgPr>
        <a:solidFill>
          <a:srgbClr val="F1F1F1"/>
        </a:solidFill>
        <a:effectLst/>
      </p:bgPr>
    </p:bg>
    <p:spTree>
      <p:nvGrpSpPr>
        <p:cNvPr id="1" name=""/>
        <p:cNvGrpSpPr/>
        <p:nvPr/>
      </p:nvGrpSpPr>
      <p:grpSpPr>
        <a:xfrm>
          <a:off x="0" y="0"/>
          <a:ext cx="0" cy="0"/>
          <a:chOff x="0" y="0"/>
          <a:chExt cx="0" cy="0"/>
        </a:xfrm>
      </p:grpSpPr>
      <p:sp>
        <p:nvSpPr>
          <p:cNvPr id="94" name="Body Level One…"/>
          <p:cNvSpPr>
            <a:spLocks noGrp="1"/>
          </p:cNvSpPr>
          <p:nvPr>
            <p:ph type="body" idx="1" hasCustomPrompt="1"/>
          </p:nvPr>
        </p:nvSpPr>
        <p:spPr>
          <a:xfrm>
            <a:off x="595313" y="1401962"/>
            <a:ext cx="6484604" cy="4932343"/>
          </a:xfrm>
          <a:prstGeom prst="rect">
            <a:avLst/>
          </a:prstGeom>
        </p:spPr>
        <p:txBody>
          <a:bodyPr>
            <a:normAutofit/>
          </a:bodyPr>
          <a:lstStyle>
            <a:lvl1pPr>
              <a:defRPr sz="2400">
                <a:solidFill>
                  <a:srgbClr val="3C3E3D"/>
                </a:solidFill>
              </a:defRPr>
            </a:lvl1pPr>
            <a:lvl2pPr marL="214305" indent="-214305">
              <a:buSzPct val="100000"/>
              <a:defRPr sz="2400">
                <a:solidFill>
                  <a:srgbClr val="3C3E3D"/>
                </a:solidFill>
              </a:defRPr>
            </a:lvl2pPr>
            <a:lvl3pPr marL="428610" indent="-214305">
              <a:buSzPct val="100000"/>
              <a:buFont typeface="Wingdings" charset="2"/>
              <a:buChar char="Ø"/>
              <a:defRPr sz="2000">
                <a:solidFill>
                  <a:srgbClr val="3C3E3D"/>
                </a:solidFill>
              </a:defRPr>
            </a:lvl3pPr>
            <a:lvl4pPr marL="685776" indent="-257164">
              <a:buSzPct val="100000"/>
              <a:buFont typeface="Symbol" charset="2"/>
              <a:buChar char="-"/>
              <a:defRPr sz="1800">
                <a:solidFill>
                  <a:srgbClr val="3C3E3D"/>
                </a:solidFill>
              </a:defRPr>
            </a:lvl4pPr>
            <a:lvl5pPr marL="857220" indent="-214305">
              <a:buSzPct val="100000"/>
              <a:buFont typeface="Symbol" charset="2"/>
              <a:buChar char="-"/>
              <a:defRPr sz="1800">
                <a:solidFill>
                  <a:srgbClr val="3C3E3D"/>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endParaRPr lang="en-US" dirty="0"/>
          </a:p>
          <a:p>
            <a:pPr lvl="1"/>
            <a:endParaRPr dirty="0"/>
          </a:p>
        </p:txBody>
      </p:sp>
      <p:sp>
        <p:nvSpPr>
          <p:cNvPr id="97" name="Slide Number"/>
          <p:cNvSpPr>
            <a:spLocks noGrp="1"/>
          </p:cNvSpPr>
          <p:nvPr>
            <p:ph type="sldNum" sz="quarter" idx="2"/>
          </p:nvPr>
        </p:nvSpPr>
        <p:spPr>
          <a:xfrm>
            <a:off x="11753418" y="6341382"/>
            <a:ext cx="260644" cy="265453"/>
          </a:xfrm>
          <a:prstGeom prst="rect">
            <a:avLst/>
          </a:prstGeom>
        </p:spPr>
        <p:txBody>
          <a:bodyPr/>
          <a:lstStyle>
            <a:lvl1pPr>
              <a:defRPr>
                <a:solidFill>
                  <a:schemeClr val="accent2">
                    <a:lumOff val="-8000"/>
                  </a:schemeClr>
                </a:solidFill>
              </a:defRPr>
            </a:lvl1pPr>
          </a:lstStyle>
          <a:p>
            <a:fld id="{86CB4B4D-7CA3-9044-876B-883B54F8677D}" type="slidenum">
              <a:t>‹#›</a:t>
            </a:fld>
            <a:endParaRPr dirty="0"/>
          </a:p>
        </p:txBody>
      </p:sp>
      <p:sp>
        <p:nvSpPr>
          <p:cNvPr id="9" name="Shape 27"/>
          <p:cNvSpPr/>
          <p:nvPr userDrawn="1"/>
        </p:nvSpPr>
        <p:spPr>
          <a:xfrm>
            <a:off x="595313" y="1206403"/>
            <a:ext cx="11001377" cy="1"/>
          </a:xfrm>
          <a:prstGeom prst="line">
            <a:avLst/>
          </a:prstGeom>
          <a:ln w="76200">
            <a:solidFill>
              <a:srgbClr val="002052"/>
            </a:solidFill>
            <a:miter/>
          </a:ln>
        </p:spPr>
        <p:txBody>
          <a:bodyPr lIns="32145" tIns="32145" rIns="32145" bIns="32145"/>
          <a:lstStyle/>
          <a:p>
            <a:endParaRPr sz="2076"/>
          </a:p>
        </p:txBody>
      </p:sp>
      <p:sp>
        <p:nvSpPr>
          <p:cNvPr id="10" name="Title Text"/>
          <p:cNvSpPr>
            <a:spLocks noGrp="1"/>
          </p:cNvSpPr>
          <p:nvPr>
            <p:ph type="title"/>
          </p:nvPr>
        </p:nvSpPr>
        <p:spPr>
          <a:xfrm>
            <a:off x="595313" y="160735"/>
            <a:ext cx="11013281" cy="1022843"/>
          </a:xfrm>
          <a:prstGeom prst="rect">
            <a:avLst/>
          </a:prstGeom>
        </p:spPr>
        <p:txBody>
          <a:bodyPr>
            <a:normAutofit/>
          </a:bodyPr>
          <a:lstStyle>
            <a:lvl1pPr>
              <a:defRPr sz="3600">
                <a:solidFill>
                  <a:srgbClr val="002E65"/>
                </a:solidFill>
              </a:defRPr>
            </a:lvl1pPr>
          </a:lstStyle>
          <a:p>
            <a:r>
              <a:rPr dirty="0"/>
              <a:t>Title Text</a:t>
            </a:r>
          </a:p>
        </p:txBody>
      </p:sp>
      <p:sp>
        <p:nvSpPr>
          <p:cNvPr id="3" name="Content Placeholder 2"/>
          <p:cNvSpPr>
            <a:spLocks noGrp="1"/>
          </p:cNvSpPr>
          <p:nvPr>
            <p:ph sz="quarter" idx="10"/>
          </p:nvPr>
        </p:nvSpPr>
        <p:spPr>
          <a:xfrm>
            <a:off x="7315201" y="1401961"/>
            <a:ext cx="4192783" cy="2111261"/>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1"/>
          </p:nvPr>
        </p:nvSpPr>
        <p:spPr>
          <a:xfrm>
            <a:off x="7315199" y="3919311"/>
            <a:ext cx="4192783" cy="2111261"/>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ight3">
    <p:bg>
      <p:bgPr>
        <a:solidFill>
          <a:srgbClr val="F1F1F1"/>
        </a:solidFill>
        <a:effectLst/>
      </p:bgPr>
    </p:bg>
    <p:spTree>
      <p:nvGrpSpPr>
        <p:cNvPr id="1" name=""/>
        <p:cNvGrpSpPr/>
        <p:nvPr/>
      </p:nvGrpSpPr>
      <p:grpSpPr>
        <a:xfrm>
          <a:off x="0" y="0"/>
          <a:ext cx="0" cy="0"/>
          <a:chOff x="0" y="0"/>
          <a:chExt cx="0" cy="0"/>
        </a:xfrm>
      </p:grpSpPr>
      <p:sp>
        <p:nvSpPr>
          <p:cNvPr id="94" name="Body Level One…"/>
          <p:cNvSpPr>
            <a:spLocks noGrp="1"/>
          </p:cNvSpPr>
          <p:nvPr>
            <p:ph type="body" idx="1" hasCustomPrompt="1"/>
          </p:nvPr>
        </p:nvSpPr>
        <p:spPr>
          <a:xfrm>
            <a:off x="595313" y="1401962"/>
            <a:ext cx="11001377" cy="1966881"/>
          </a:xfrm>
          <a:prstGeom prst="rect">
            <a:avLst/>
          </a:prstGeom>
        </p:spPr>
        <p:txBody>
          <a:bodyPr>
            <a:normAutofit/>
          </a:bodyPr>
          <a:lstStyle>
            <a:lvl1pPr>
              <a:defRPr sz="2400">
                <a:solidFill>
                  <a:srgbClr val="3C3E3D"/>
                </a:solidFill>
              </a:defRPr>
            </a:lvl1pPr>
            <a:lvl2pPr marL="214305" indent="-214305">
              <a:buSzPct val="100000"/>
              <a:defRPr sz="2400">
                <a:solidFill>
                  <a:srgbClr val="3C3E3D"/>
                </a:solidFill>
              </a:defRPr>
            </a:lvl2pPr>
            <a:lvl3pPr marL="428610" indent="-214305">
              <a:buSzPct val="100000"/>
              <a:buFont typeface="Wingdings" charset="2"/>
              <a:buChar char="Ø"/>
              <a:defRPr sz="2000">
                <a:solidFill>
                  <a:srgbClr val="3C3E3D"/>
                </a:solidFill>
              </a:defRPr>
            </a:lvl3pPr>
            <a:lvl4pPr marL="685776" indent="-257164">
              <a:buSzPct val="100000"/>
              <a:buFont typeface="Symbol" charset="2"/>
              <a:buChar char="-"/>
              <a:defRPr sz="1800">
                <a:solidFill>
                  <a:srgbClr val="3C3E3D"/>
                </a:solidFill>
              </a:defRPr>
            </a:lvl4pPr>
            <a:lvl5pPr marL="857220" indent="-214305">
              <a:buSzPct val="100000"/>
              <a:buFont typeface="Symbol" charset="2"/>
              <a:buChar char="-"/>
              <a:defRPr sz="1800">
                <a:solidFill>
                  <a:srgbClr val="3C3E3D"/>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endParaRPr lang="en-US" dirty="0"/>
          </a:p>
          <a:p>
            <a:pPr lvl="1"/>
            <a:endParaRPr dirty="0"/>
          </a:p>
        </p:txBody>
      </p:sp>
      <p:sp>
        <p:nvSpPr>
          <p:cNvPr id="97" name="Slide Number"/>
          <p:cNvSpPr>
            <a:spLocks noGrp="1"/>
          </p:cNvSpPr>
          <p:nvPr>
            <p:ph type="sldNum" sz="quarter" idx="2"/>
          </p:nvPr>
        </p:nvSpPr>
        <p:spPr>
          <a:xfrm>
            <a:off x="11753418" y="6341382"/>
            <a:ext cx="260644" cy="265453"/>
          </a:xfrm>
          <a:prstGeom prst="rect">
            <a:avLst/>
          </a:prstGeom>
        </p:spPr>
        <p:txBody>
          <a:bodyPr/>
          <a:lstStyle>
            <a:lvl1pPr>
              <a:defRPr>
                <a:solidFill>
                  <a:schemeClr val="accent2">
                    <a:lumOff val="-8000"/>
                  </a:schemeClr>
                </a:solidFill>
              </a:defRPr>
            </a:lvl1pPr>
          </a:lstStyle>
          <a:p>
            <a:fld id="{86CB4B4D-7CA3-9044-876B-883B54F8677D}" type="slidenum">
              <a:t>‹#›</a:t>
            </a:fld>
            <a:endParaRPr dirty="0"/>
          </a:p>
        </p:txBody>
      </p:sp>
      <p:sp>
        <p:nvSpPr>
          <p:cNvPr id="9" name="Shape 27"/>
          <p:cNvSpPr/>
          <p:nvPr userDrawn="1"/>
        </p:nvSpPr>
        <p:spPr>
          <a:xfrm>
            <a:off x="595313" y="1206403"/>
            <a:ext cx="11001377" cy="1"/>
          </a:xfrm>
          <a:prstGeom prst="line">
            <a:avLst/>
          </a:prstGeom>
          <a:ln w="76200">
            <a:solidFill>
              <a:srgbClr val="002052"/>
            </a:solidFill>
            <a:miter/>
          </a:ln>
        </p:spPr>
        <p:txBody>
          <a:bodyPr lIns="32145" tIns="32145" rIns="32145" bIns="32145"/>
          <a:lstStyle/>
          <a:p>
            <a:endParaRPr sz="2076"/>
          </a:p>
        </p:txBody>
      </p:sp>
      <p:sp>
        <p:nvSpPr>
          <p:cNvPr id="10" name="Title Text"/>
          <p:cNvSpPr>
            <a:spLocks noGrp="1"/>
          </p:cNvSpPr>
          <p:nvPr>
            <p:ph type="title"/>
          </p:nvPr>
        </p:nvSpPr>
        <p:spPr>
          <a:xfrm>
            <a:off x="595313" y="160735"/>
            <a:ext cx="11013281" cy="1022843"/>
          </a:xfrm>
          <a:prstGeom prst="rect">
            <a:avLst/>
          </a:prstGeom>
        </p:spPr>
        <p:txBody>
          <a:bodyPr>
            <a:normAutofit/>
          </a:bodyPr>
          <a:lstStyle>
            <a:lvl1pPr>
              <a:defRPr sz="3600">
                <a:solidFill>
                  <a:srgbClr val="002E65"/>
                </a:solidFill>
              </a:defRPr>
            </a:lvl1pPr>
          </a:lstStyle>
          <a:p>
            <a:r>
              <a:rPr dirty="0"/>
              <a:t>Title Text</a:t>
            </a:r>
          </a:p>
        </p:txBody>
      </p:sp>
      <p:sp>
        <p:nvSpPr>
          <p:cNvPr id="6" name="Body Level One…"/>
          <p:cNvSpPr>
            <a:spLocks noGrp="1"/>
          </p:cNvSpPr>
          <p:nvPr>
            <p:ph type="body" idx="10" hasCustomPrompt="1"/>
          </p:nvPr>
        </p:nvSpPr>
        <p:spPr>
          <a:xfrm>
            <a:off x="595313" y="3564400"/>
            <a:ext cx="6505993" cy="3042434"/>
          </a:xfrm>
          <a:prstGeom prst="rect">
            <a:avLst/>
          </a:prstGeom>
        </p:spPr>
        <p:txBody>
          <a:bodyPr>
            <a:normAutofit/>
          </a:bodyPr>
          <a:lstStyle>
            <a:lvl1pPr>
              <a:defRPr sz="2400">
                <a:solidFill>
                  <a:srgbClr val="3C3E3D"/>
                </a:solidFill>
              </a:defRPr>
            </a:lvl1pPr>
            <a:lvl2pPr marL="214305" indent="-214305">
              <a:buSzPct val="100000"/>
              <a:defRPr sz="2400">
                <a:solidFill>
                  <a:srgbClr val="3C3E3D"/>
                </a:solidFill>
              </a:defRPr>
            </a:lvl2pPr>
            <a:lvl3pPr marL="428610" indent="-214305">
              <a:buSzPct val="100000"/>
              <a:buFont typeface="Wingdings" charset="2"/>
              <a:buChar char="Ø"/>
              <a:defRPr sz="2000">
                <a:solidFill>
                  <a:srgbClr val="3C3E3D"/>
                </a:solidFill>
              </a:defRPr>
            </a:lvl3pPr>
            <a:lvl4pPr marL="685776" indent="-257164">
              <a:buSzPct val="100000"/>
              <a:buFont typeface="Symbol" charset="2"/>
              <a:buChar char="-"/>
              <a:defRPr sz="1800">
                <a:solidFill>
                  <a:srgbClr val="3C3E3D"/>
                </a:solidFill>
              </a:defRPr>
            </a:lvl4pPr>
            <a:lvl5pPr marL="857220" indent="-214305">
              <a:buSzPct val="100000"/>
              <a:buFont typeface="Symbol" charset="2"/>
              <a:buChar char="-"/>
              <a:defRPr sz="1800">
                <a:solidFill>
                  <a:srgbClr val="3C3E3D"/>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endParaRPr lang="en-US" dirty="0"/>
          </a:p>
          <a:p>
            <a:pPr lvl="1"/>
            <a:endParaRPr dirty="0"/>
          </a:p>
        </p:txBody>
      </p:sp>
      <p:sp>
        <p:nvSpPr>
          <p:cNvPr id="3" name="Content Placeholder 2"/>
          <p:cNvSpPr>
            <a:spLocks noGrp="1"/>
          </p:cNvSpPr>
          <p:nvPr>
            <p:ph sz="quarter" idx="11"/>
          </p:nvPr>
        </p:nvSpPr>
        <p:spPr>
          <a:xfrm>
            <a:off x="7207945" y="3564401"/>
            <a:ext cx="4343400" cy="3043237"/>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Bright">
    <p:bg>
      <p:bgPr>
        <a:solidFill>
          <a:srgbClr val="F1F1F1"/>
        </a:solidFill>
        <a:effectLst/>
      </p:bgPr>
    </p:bg>
    <p:spTree>
      <p:nvGrpSpPr>
        <p:cNvPr id="1" name=""/>
        <p:cNvGrpSpPr/>
        <p:nvPr/>
      </p:nvGrpSpPr>
      <p:grpSpPr>
        <a:xfrm>
          <a:off x="0" y="0"/>
          <a:ext cx="0" cy="0"/>
          <a:chOff x="0" y="0"/>
          <a:chExt cx="0" cy="0"/>
        </a:xfrm>
      </p:grpSpPr>
      <p:sp>
        <p:nvSpPr>
          <p:cNvPr id="94" name="Body Level One…"/>
          <p:cNvSpPr>
            <a:spLocks noGrp="1"/>
          </p:cNvSpPr>
          <p:nvPr>
            <p:ph type="body" idx="1" hasCustomPrompt="1"/>
          </p:nvPr>
        </p:nvSpPr>
        <p:spPr>
          <a:xfrm>
            <a:off x="595313" y="1401961"/>
            <a:ext cx="11013281" cy="4241625"/>
          </a:xfrm>
          <a:prstGeom prst="rect">
            <a:avLst/>
          </a:prstGeom>
        </p:spPr>
        <p:txBody>
          <a:bodyPr/>
          <a:lstStyle>
            <a:lvl1pPr>
              <a:defRPr sz="2250">
                <a:solidFill>
                  <a:srgbClr val="3C3E3D"/>
                </a:solidFill>
              </a:defRPr>
            </a:lvl1pPr>
            <a:lvl2pPr marL="214305" indent="-214305">
              <a:defRPr sz="2250">
                <a:solidFill>
                  <a:srgbClr val="3C3E3D"/>
                </a:solidFill>
              </a:defRPr>
            </a:lvl2pPr>
            <a:lvl3pPr marL="428610" indent="-214305">
              <a:buFont typeface="Wingdings" charset="2"/>
              <a:buChar char="Ø"/>
              <a:defRPr sz="1969">
                <a:solidFill>
                  <a:srgbClr val="3C3E3D"/>
                </a:solidFill>
              </a:defRPr>
            </a:lvl3pPr>
            <a:lvl4pPr marL="685776" indent="-257164">
              <a:buFont typeface="Symbol" charset="2"/>
              <a:buChar char="-"/>
              <a:defRPr sz="1687">
                <a:solidFill>
                  <a:srgbClr val="3C3E3D"/>
                </a:solidFill>
              </a:defRPr>
            </a:lvl4pPr>
            <a:lvl5pPr marL="857220" indent="-214305">
              <a:buFont typeface="Symbol" charset="2"/>
              <a:buChar char="-"/>
              <a:defRPr sz="1687">
                <a:solidFill>
                  <a:srgbClr val="3C3E3D"/>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endParaRPr lang="en-US" dirty="0"/>
          </a:p>
          <a:p>
            <a:pPr lvl="1"/>
            <a:endParaRPr dirty="0"/>
          </a:p>
        </p:txBody>
      </p:sp>
      <p:sp>
        <p:nvSpPr>
          <p:cNvPr id="97" name="Slide Number"/>
          <p:cNvSpPr>
            <a:spLocks noGrp="1"/>
          </p:cNvSpPr>
          <p:nvPr>
            <p:ph type="sldNum" sz="quarter" idx="2"/>
          </p:nvPr>
        </p:nvSpPr>
        <p:spPr>
          <a:xfrm>
            <a:off x="11586730" y="6341382"/>
            <a:ext cx="260644" cy="265453"/>
          </a:xfrm>
          <a:prstGeom prst="rect">
            <a:avLst/>
          </a:prstGeom>
        </p:spPr>
        <p:txBody>
          <a:bodyPr/>
          <a:lstStyle>
            <a:lvl1pPr>
              <a:defRPr>
                <a:solidFill>
                  <a:schemeClr val="accent2">
                    <a:lumOff val="-8000"/>
                  </a:schemeClr>
                </a:solidFill>
              </a:defRPr>
            </a:lvl1pPr>
          </a:lstStyle>
          <a:p>
            <a:fld id="{86CB4B4D-7CA3-9044-876B-883B54F8677D}" type="slidenum">
              <a:t>‹#›</a:t>
            </a:fld>
            <a:endParaRPr dirty="0"/>
          </a:p>
        </p:txBody>
      </p:sp>
      <p:sp>
        <p:nvSpPr>
          <p:cNvPr id="9" name="Shape 27"/>
          <p:cNvSpPr/>
          <p:nvPr userDrawn="1"/>
        </p:nvSpPr>
        <p:spPr>
          <a:xfrm>
            <a:off x="595313" y="1206403"/>
            <a:ext cx="11001377" cy="1"/>
          </a:xfrm>
          <a:prstGeom prst="line">
            <a:avLst/>
          </a:prstGeom>
          <a:ln w="76200">
            <a:solidFill>
              <a:srgbClr val="002052"/>
            </a:solidFill>
            <a:miter/>
          </a:ln>
        </p:spPr>
        <p:txBody>
          <a:bodyPr lIns="32145" tIns="32145" rIns="32145" bIns="32145"/>
          <a:lstStyle/>
          <a:p>
            <a:endParaRPr sz="2076"/>
          </a:p>
        </p:txBody>
      </p:sp>
      <p:sp>
        <p:nvSpPr>
          <p:cNvPr id="10" name="Title Text"/>
          <p:cNvSpPr>
            <a:spLocks noGrp="1"/>
          </p:cNvSpPr>
          <p:nvPr>
            <p:ph type="title"/>
          </p:nvPr>
        </p:nvSpPr>
        <p:spPr>
          <a:xfrm>
            <a:off x="595313" y="-191595"/>
            <a:ext cx="11013281" cy="1375172"/>
          </a:xfrm>
          <a:prstGeom prst="rect">
            <a:avLst/>
          </a:prstGeom>
        </p:spPr>
        <p:txBody>
          <a:bodyPr/>
          <a:lstStyle>
            <a:lvl1pPr>
              <a:defRPr>
                <a:solidFill>
                  <a:srgbClr val="002E65"/>
                </a:solidFill>
              </a:defRPr>
            </a:lvl1pPr>
          </a:lstStyle>
          <a:p>
            <a:r>
              <a:rPr dirty="0"/>
              <a:t>Title Text</a:t>
            </a:r>
          </a:p>
        </p:txBody>
      </p:sp>
    </p:spTree>
    <p:extLst>
      <p:ext uri="{BB962C8B-B14F-4D97-AF65-F5344CB8AC3E}">
        <p14:creationId xmlns:p14="http://schemas.microsoft.com/office/powerpoint/2010/main" val="136892849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41"/>
        </a:solidFill>
        <a:effectLst/>
      </p:bgPr>
    </p:bg>
    <p:spTree>
      <p:nvGrpSpPr>
        <p:cNvPr id="1" name=""/>
        <p:cNvGrpSpPr/>
        <p:nvPr/>
      </p:nvGrpSpPr>
      <p:grpSpPr>
        <a:xfrm>
          <a:off x="0" y="0"/>
          <a:ext cx="0" cy="0"/>
          <a:chOff x="0" y="0"/>
          <a:chExt cx="0" cy="0"/>
        </a:xfrm>
      </p:grpSpPr>
      <p:sp>
        <p:nvSpPr>
          <p:cNvPr id="2" name="Shape 19"/>
          <p:cNvSpPr/>
          <p:nvPr/>
        </p:nvSpPr>
        <p:spPr>
          <a:xfrm>
            <a:off x="595313" y="1272480"/>
            <a:ext cx="11001377" cy="0"/>
          </a:xfrm>
          <a:prstGeom prst="line">
            <a:avLst/>
          </a:prstGeom>
          <a:ln w="76200">
            <a:solidFill>
              <a:srgbClr val="FFFFFF"/>
            </a:solidFill>
            <a:miter/>
          </a:ln>
        </p:spPr>
        <p:txBody>
          <a:bodyPr lIns="32145" tIns="32145" rIns="32145" bIns="32145"/>
          <a:lstStyle/>
          <a:p>
            <a:endParaRPr sz="2076"/>
          </a:p>
        </p:txBody>
      </p:sp>
      <p:sp>
        <p:nvSpPr>
          <p:cNvPr id="5" name="Body Level One…"/>
          <p:cNvSpPr>
            <a:spLocks noGrp="1"/>
          </p:cNvSpPr>
          <p:nvPr>
            <p:ph type="body" idx="1"/>
          </p:nvPr>
        </p:nvSpPr>
        <p:spPr>
          <a:xfrm>
            <a:off x="595313" y="1777008"/>
            <a:ext cx="11013281" cy="4134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Title Text"/>
          <p:cNvSpPr>
            <a:spLocks noGrp="1"/>
          </p:cNvSpPr>
          <p:nvPr>
            <p:ph type="title"/>
          </p:nvPr>
        </p:nvSpPr>
        <p:spPr>
          <a:xfrm>
            <a:off x="595313" y="460995"/>
            <a:ext cx="11013281" cy="7802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r>
              <a:rPr dirty="0"/>
              <a:t>Title Text</a:t>
            </a:r>
          </a:p>
        </p:txBody>
      </p:sp>
      <p:sp>
        <p:nvSpPr>
          <p:cNvPr id="7" name="Slide Number"/>
          <p:cNvSpPr>
            <a:spLocks noGrp="1"/>
          </p:cNvSpPr>
          <p:nvPr>
            <p:ph type="sldNum" sz="quarter" idx="2"/>
          </p:nvPr>
        </p:nvSpPr>
        <p:spPr>
          <a:xfrm>
            <a:off x="11890806" y="5729452"/>
            <a:ext cx="260644" cy="265453"/>
          </a:xfrm>
          <a:prstGeom prst="rect">
            <a:avLst/>
          </a:prstGeom>
          <a:ln w="12700">
            <a:miter lim="400000"/>
          </a:ln>
        </p:spPr>
        <p:txBody>
          <a:bodyPr wrap="none" lIns="45718" tIns="45718" rIns="45718" bIns="45718" anchor="ctr">
            <a:spAutoFit/>
          </a:bodyPr>
          <a:lstStyle>
            <a:lvl1pPr algn="r">
              <a:defRPr sz="1125">
                <a:solidFill>
                  <a:srgbClr val="FFFFFF"/>
                </a:solidFill>
                <a:latin typeface="Gill Sans"/>
                <a:ea typeface="Gill Sans"/>
                <a:cs typeface="Gill Sans"/>
                <a:sym typeface="Gill Sans"/>
              </a:defRPr>
            </a:lvl1pPr>
          </a:lstStyle>
          <a:p>
            <a:fld id="{86CB4B4D-7CA3-9044-876B-883B54F8677D}" type="slidenum">
              <a:t>‹#›</a:t>
            </a:fld>
            <a:endParaRPr/>
          </a:p>
        </p:txBody>
      </p:sp>
      <p:pic>
        <p:nvPicPr>
          <p:cNvPr id="4" name="image.png" descr="image.png"/>
          <p:cNvPicPr>
            <a:picLocks noChangeAspect="1"/>
          </p:cNvPicPr>
          <p:nvPr/>
        </p:nvPicPr>
        <p:blipFill>
          <a:blip r:embed="rId6"/>
          <a:stretch>
            <a:fillRect/>
          </a:stretch>
        </p:blipFill>
        <p:spPr>
          <a:xfrm>
            <a:off x="6383236" y="6005964"/>
            <a:ext cx="5807277" cy="780234"/>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Lst>
  <p:transition spd="med"/>
  <p:hf hdr="0" ftr="0" dt="0"/>
  <p:txStyles>
    <p:titleStyle>
      <a:lvl1pPr marL="0" marR="0" indent="0" algn="l" defTabSz="642915" rtl="0" latinLnBrk="0">
        <a:lnSpc>
          <a:spcPts val="4219"/>
        </a:lnSpc>
        <a:spcBef>
          <a:spcPts val="0"/>
        </a:spcBef>
        <a:spcAft>
          <a:spcPts val="0"/>
        </a:spcAft>
        <a:buClrTx/>
        <a:buSzTx/>
        <a:buFontTx/>
        <a:buNone/>
        <a:tabLst/>
        <a:defRPr sz="3200" b="1" i="0" u="none" strike="noStrike" cap="none" spc="0" baseline="0">
          <a:ln>
            <a:noFill/>
          </a:ln>
          <a:solidFill>
            <a:srgbClr val="FFFFFF"/>
          </a:solidFill>
          <a:uFillTx/>
          <a:latin typeface="Helvetica Neue"/>
          <a:ea typeface="Helvetica Neue"/>
          <a:cs typeface="Helvetica Neue"/>
          <a:sym typeface="Helvetica Neue"/>
        </a:defRPr>
      </a:lvl1pPr>
      <a:lvl2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2pPr>
      <a:lvl3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3pPr>
      <a:lvl4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4pPr>
      <a:lvl5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5pPr>
      <a:lvl6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6pPr>
      <a:lvl7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7pPr>
      <a:lvl8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8pPr>
      <a:lvl9pPr marL="0" marR="0" indent="0" algn="l" defTabSz="642915" rtl="0" latinLnBrk="0">
        <a:lnSpc>
          <a:spcPts val="4219"/>
        </a:lnSpc>
        <a:spcBef>
          <a:spcPts val="0"/>
        </a:spcBef>
        <a:spcAft>
          <a:spcPts val="0"/>
        </a:spcAft>
        <a:buClrTx/>
        <a:buSzTx/>
        <a:buFontTx/>
        <a:buNone/>
        <a:tabLst/>
        <a:defRPr sz="3516" b="1" i="0" u="none" strike="noStrike" cap="none" spc="0" baseline="0">
          <a:ln>
            <a:noFill/>
          </a:ln>
          <a:solidFill>
            <a:srgbClr val="FFFFFF"/>
          </a:solidFill>
          <a:uFillTx/>
          <a:latin typeface="Helvetica Neue"/>
          <a:ea typeface="Helvetica Neue"/>
          <a:cs typeface="Helvetica Neue"/>
          <a:sym typeface="Helvetica Neue"/>
        </a:defRPr>
      </a:lvl9pPr>
    </p:titleStyle>
    <p:bodyStyle>
      <a:lvl1pPr marL="241093" marR="0" indent="-241093" algn="l" defTabSz="642915" rtl="0" latinLnBrk="0">
        <a:lnSpc>
          <a:spcPts val="2531"/>
        </a:lnSpc>
        <a:spcBef>
          <a:spcPts val="844"/>
        </a:spcBef>
        <a:spcAft>
          <a:spcPts val="0"/>
        </a:spcAft>
        <a:buClrTx/>
        <a:buSzTx/>
        <a:buFontTx/>
        <a:buNone/>
        <a:tabLst/>
        <a:defRPr sz="2109" b="0" i="0" u="none" strike="noStrike" cap="none" spc="0" baseline="0">
          <a:ln>
            <a:noFill/>
          </a:ln>
          <a:solidFill>
            <a:srgbClr val="FFFFFF"/>
          </a:solidFill>
          <a:uFillTx/>
          <a:latin typeface="Georgia"/>
          <a:ea typeface="Georgia"/>
          <a:cs typeface="Georgia"/>
          <a:sym typeface="Georgia"/>
        </a:defRPr>
      </a:lvl1pPr>
      <a:lvl2pPr marL="247275" marR="0" indent="-247275"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2pPr>
      <a:lvl3pPr marL="482186" marR="0" indent="-267881"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3pPr>
      <a:lvl4pPr marL="750067" marR="0" indent="-321456"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4pPr>
      <a:lvl5pPr marL="910796" marR="0" indent="-267881"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5pPr>
      <a:lvl6pPr marL="1232253" marR="0" indent="-267881"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6pPr>
      <a:lvl7pPr marL="1553710" marR="0" indent="-267881"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7pPr>
      <a:lvl8pPr marL="1875168" marR="0" indent="-267881"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8pPr>
      <a:lvl9pPr marL="2196625" marR="0" indent="-267881" algn="l" defTabSz="642915" rtl="0" latinLnBrk="0">
        <a:lnSpc>
          <a:spcPts val="2531"/>
        </a:lnSpc>
        <a:spcBef>
          <a:spcPts val="844"/>
        </a:spcBef>
        <a:spcAft>
          <a:spcPts val="0"/>
        </a:spcAft>
        <a:buClrTx/>
        <a:buSzPct val="150000"/>
        <a:buFontTx/>
        <a:buChar char="•"/>
        <a:tabLst/>
        <a:defRPr sz="2109" b="0" i="0" u="none" strike="noStrike" cap="none" spc="0" baseline="0">
          <a:ln>
            <a:noFill/>
          </a:ln>
          <a:solidFill>
            <a:srgbClr val="FFFFFF"/>
          </a:solidFill>
          <a:uFillTx/>
          <a:latin typeface="Georgia"/>
          <a:ea typeface="Georgia"/>
          <a:cs typeface="Georgia"/>
          <a:sym typeface="Georgia"/>
        </a:defRPr>
      </a:lvl9pPr>
    </p:bodyStyle>
    <p:otherStyle>
      <a:lvl1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1pPr>
      <a:lvl2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2pPr>
      <a:lvl3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3pPr>
      <a:lvl4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4pPr>
      <a:lvl5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5pPr>
      <a:lvl6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6pPr>
      <a:lvl7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7pPr>
      <a:lvl8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8pPr>
      <a:lvl9pPr marL="0" marR="0" indent="0" algn="r" defTabSz="642915" rtl="0" latinLnBrk="0">
        <a:lnSpc>
          <a:spcPct val="100000"/>
        </a:lnSpc>
        <a:spcBef>
          <a:spcPts val="0"/>
        </a:spcBef>
        <a:spcAft>
          <a:spcPts val="0"/>
        </a:spcAft>
        <a:buClrTx/>
        <a:buSzTx/>
        <a:buFontTx/>
        <a:buNone/>
        <a:tabLst/>
        <a:defRPr sz="1125"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JP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61"/>
          <p:cNvSpPr>
            <a:spLocks noGrp="1"/>
          </p:cNvSpPr>
          <p:nvPr>
            <p:ph type="title"/>
          </p:nvPr>
        </p:nvSpPr>
        <p:spPr>
          <a:xfrm>
            <a:off x="1961557" y="1609563"/>
            <a:ext cx="8259961" cy="1375172"/>
          </a:xfrm>
        </p:spPr>
        <p:txBody>
          <a:bodyPr>
            <a:noAutofit/>
          </a:bodyPr>
          <a:lstStyle>
            <a:lvl1pPr defTabSz="713230">
              <a:lnSpc>
                <a:spcPts val="4600"/>
              </a:lnSpc>
              <a:defRPr sz="4600"/>
            </a:lvl1pPr>
          </a:lstStyle>
          <a:p>
            <a:pPr algn="ctr">
              <a:lnSpc>
                <a:spcPct val="100000"/>
              </a:lnSpc>
            </a:pPr>
            <a:r>
              <a:rPr lang="en-US" sz="2800" dirty="0"/>
              <a:t>Explaining Convolutional Neural Networks through Attribution-Based Input Sampling and Block-Wise Feature Aggregation</a:t>
            </a:r>
          </a:p>
        </p:txBody>
      </p:sp>
      <p:sp>
        <p:nvSpPr>
          <p:cNvPr id="2" name="幻灯片编号占位符 1"/>
          <p:cNvSpPr>
            <a:spLocks noGrp="1"/>
          </p:cNvSpPr>
          <p:nvPr>
            <p:ph type="sldNum" sz="quarter" idx="2"/>
          </p:nvPr>
        </p:nvSpPr>
        <p:spPr>
          <a:xfrm>
            <a:off x="10473123" y="5729452"/>
            <a:ext cx="164464" cy="265453"/>
          </a:xfrm>
        </p:spPr>
        <p:txBody>
          <a:bodyPr/>
          <a:lstStyle/>
          <a:p>
            <a:fld id="{86CB4B4D-7CA3-9044-876B-883B54F8677D}" type="slidenum">
              <a:rPr lang="uk-UA" smtClean="0"/>
              <a:pPr/>
              <a:t>1</a:t>
            </a:fld>
            <a:endParaRPr lang="uk-UA"/>
          </a:p>
        </p:txBody>
      </p:sp>
      <p:sp>
        <p:nvSpPr>
          <p:cNvPr id="107" name="Shape 62"/>
          <p:cNvSpPr>
            <a:spLocks noGrp="1"/>
          </p:cNvSpPr>
          <p:nvPr>
            <p:ph type="body" sz="quarter" idx="4294967295"/>
          </p:nvPr>
        </p:nvSpPr>
        <p:spPr>
          <a:xfrm>
            <a:off x="1926775" y="3279428"/>
            <a:ext cx="8686632" cy="1957590"/>
          </a:xfrm>
          <a:prstGeom prst="rect">
            <a:avLst/>
          </a:prstGeom>
        </p:spPr>
        <p:txBody>
          <a:bodyPr>
            <a:normAutofit fontScale="92500"/>
          </a:bodyPr>
          <a:lstStyle/>
          <a:p>
            <a:pPr marL="0" indent="0" algn="ctr">
              <a:lnSpc>
                <a:spcPct val="120000"/>
              </a:lnSpc>
              <a:spcBef>
                <a:spcPts val="0"/>
              </a:spcBef>
              <a:defRPr sz="2400"/>
            </a:pPr>
            <a:r>
              <a:rPr lang="en-US" sz="1900" dirty="0">
                <a:latin typeface="Times New Roman" panose="02020603050405020304" pitchFamily="18" charset="0"/>
                <a:cs typeface="Times New Roman" panose="02020603050405020304" pitchFamily="18" charset="0"/>
              </a:rPr>
              <a:t>Sam Sattarzadeh</a:t>
            </a:r>
            <a:r>
              <a:rPr lang="en-US" sz="1900" baseline="30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Mahesh Sudhakar</a:t>
            </a:r>
            <a:r>
              <a:rPr lang="en-US" sz="1900" baseline="30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Anthony Lem</a:t>
            </a:r>
            <a:r>
              <a:rPr lang="en-US" sz="1900" baseline="30000"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Shervin</a:t>
            </a:r>
            <a:r>
              <a:rPr lang="en-US" sz="1900" dirty="0">
                <a:latin typeface="Times New Roman" panose="02020603050405020304" pitchFamily="18" charset="0"/>
                <a:cs typeface="Times New Roman" panose="02020603050405020304" pitchFamily="18" charset="0"/>
              </a:rPr>
              <a:t> Mehryar</a:t>
            </a:r>
            <a:r>
              <a:rPr lang="en-US" sz="1900" baseline="30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K. N. Plataniotis</a:t>
            </a:r>
            <a:r>
              <a:rPr lang="en-US" sz="1900" baseline="30000"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Jongseong</a:t>
            </a:r>
            <a:r>
              <a:rPr lang="en-US" sz="1900" dirty="0">
                <a:latin typeface="Times New Roman" panose="02020603050405020304" pitchFamily="18" charset="0"/>
                <a:cs typeface="Times New Roman" panose="02020603050405020304" pitchFamily="18" charset="0"/>
              </a:rPr>
              <a:t> Jang</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Hyunwoo</a:t>
            </a:r>
            <a:r>
              <a:rPr lang="en-US" sz="1900" dirty="0">
                <a:latin typeface="Times New Roman" panose="02020603050405020304" pitchFamily="18" charset="0"/>
                <a:cs typeface="Times New Roman" panose="02020603050405020304" pitchFamily="18" charset="0"/>
              </a:rPr>
              <a:t> Kim</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Yeonjeong</a:t>
            </a:r>
            <a:r>
              <a:rPr lang="en-US" sz="1900" dirty="0">
                <a:latin typeface="Times New Roman" panose="02020603050405020304" pitchFamily="18" charset="0"/>
                <a:cs typeface="Times New Roman" panose="02020603050405020304" pitchFamily="18" charset="0"/>
              </a:rPr>
              <a:t> Jeong</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Sangmin</a:t>
            </a:r>
            <a:r>
              <a:rPr lang="en-US" sz="1900" dirty="0">
                <a:latin typeface="Times New Roman" panose="02020603050405020304" pitchFamily="18" charset="0"/>
                <a:cs typeface="Times New Roman" panose="02020603050405020304" pitchFamily="18" charset="0"/>
              </a:rPr>
              <a:t> Lee</a:t>
            </a:r>
            <a:r>
              <a:rPr lang="en-US" sz="1900" baseline="30000"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Kyunghoon</a:t>
            </a:r>
            <a:r>
              <a:rPr lang="en-US" sz="1900" dirty="0">
                <a:latin typeface="Times New Roman" panose="02020603050405020304" pitchFamily="18" charset="0"/>
                <a:cs typeface="Times New Roman" panose="02020603050405020304" pitchFamily="18" charset="0"/>
              </a:rPr>
              <a:t> Bae</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ctr">
              <a:lnSpc>
                <a:spcPct val="120000"/>
              </a:lnSpc>
              <a:spcBef>
                <a:spcPts val="0"/>
              </a:spcBef>
              <a:defRPr sz="2400"/>
            </a:pPr>
            <a:r>
              <a:rPr lang="en-US" altLang="zh-CN" sz="1500" dirty="0">
                <a:latin typeface="Times New Roman" panose="02020603050405020304" pitchFamily="18" charset="0"/>
                <a:cs typeface="Times New Roman" panose="02020603050405020304" pitchFamily="18" charset="0"/>
              </a:rPr>
              <a:t>1. The Edward S. Rogers Sr. Department of Electrical &amp; Computer Engineering, University of Toronto</a:t>
            </a:r>
          </a:p>
          <a:p>
            <a:pPr marL="0" indent="0" algn="ctr">
              <a:lnSpc>
                <a:spcPct val="120000"/>
              </a:lnSpc>
              <a:spcBef>
                <a:spcPts val="0"/>
              </a:spcBef>
              <a:defRPr sz="2400"/>
            </a:pPr>
            <a:r>
              <a:rPr lang="en-US" altLang="zh-CN" sz="1500" dirty="0">
                <a:latin typeface="Times New Roman" panose="02020603050405020304" pitchFamily="18" charset="0"/>
                <a:cs typeface="Times New Roman" panose="02020603050405020304" pitchFamily="18" charset="0"/>
              </a:rPr>
              <a:t>2. Division of Engineering Science, University of Toronto</a:t>
            </a:r>
          </a:p>
          <a:p>
            <a:pPr marL="0" indent="0" algn="ctr">
              <a:lnSpc>
                <a:spcPct val="120000"/>
              </a:lnSpc>
              <a:spcBef>
                <a:spcPts val="0"/>
              </a:spcBef>
              <a:defRPr sz="2400"/>
            </a:pPr>
            <a:r>
              <a:rPr lang="en-US" altLang="zh-CN" sz="1500" dirty="0">
                <a:latin typeface="Times New Roman" panose="02020603050405020304" pitchFamily="18" charset="0"/>
                <a:cs typeface="Times New Roman" panose="02020603050405020304" pitchFamily="18" charset="0"/>
              </a:rPr>
              <a:t>3. LG AI Research</a:t>
            </a:r>
          </a:p>
        </p:txBody>
      </p:sp>
      <p:pic>
        <p:nvPicPr>
          <p:cNvPr id="6"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246" y="5814604"/>
            <a:ext cx="3910298" cy="9733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750" advTm="9364"/>
    </mc:Choice>
    <mc:Fallback xmlns="">
      <p:transition spd="slow" advTm="93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Block-Wise Feature Explanation </a:t>
            </a:r>
          </a:p>
        </p:txBody>
      </p:sp>
      <p:sp>
        <p:nvSpPr>
          <p:cNvPr id="10" name="Slide Number Placeholder 9"/>
          <p:cNvSpPr>
            <a:spLocks noGrp="1"/>
          </p:cNvSpPr>
          <p:nvPr>
            <p:ph type="sldNum" sz="quarter" idx="2"/>
          </p:nvPr>
        </p:nvSpPr>
        <p:spPr>
          <a:xfrm>
            <a:off x="11607569" y="6341382"/>
            <a:ext cx="239805" cy="265453"/>
          </a:xfrm>
        </p:spPr>
        <p:txBody>
          <a:bodyPr/>
          <a:lstStyle/>
          <a:p>
            <a:fld id="{86CB4B4D-7CA3-9044-876B-883B54F8677D}" type="slidenum">
              <a:rPr lang="en-US" smtClean="0"/>
              <a:t>10</a:t>
            </a:fld>
            <a:endParaRPr lang="en-US" dirty="0"/>
          </a:p>
        </p:txBody>
      </p:sp>
      <p:sp>
        <p:nvSpPr>
          <p:cNvPr id="7" name="Rectangle 6"/>
          <p:cNvSpPr/>
          <p:nvPr/>
        </p:nvSpPr>
        <p:spPr>
          <a:xfrm>
            <a:off x="1626880" y="6405251"/>
            <a:ext cx="8782650" cy="444994"/>
          </a:xfrm>
          <a:prstGeom prst="rect">
            <a:avLst/>
          </a:prstGeom>
        </p:spPr>
        <p:txBody>
          <a:bodyPr wrap="square">
            <a:spAutoFit/>
          </a:bodyPr>
          <a:lstStyle/>
          <a:p>
            <a:pPr lvl="1" indent="-26788" algn="l">
              <a:lnSpc>
                <a:spcPct val="120000"/>
              </a:lnSpc>
            </a:pPr>
            <a:r>
              <a:rPr lang="en-US" sz="1000" dirty="0"/>
              <a:t>[3] </a:t>
            </a:r>
            <a:r>
              <a:rPr lang="en-US" sz="1000" dirty="0" err="1"/>
              <a:t>Veit</a:t>
            </a:r>
            <a:r>
              <a:rPr lang="en-US" sz="1000" dirty="0"/>
              <a:t>, A.; Wilber, M. J.; and </a:t>
            </a:r>
            <a:r>
              <a:rPr lang="en-US" sz="1000" dirty="0" err="1"/>
              <a:t>Belongie</a:t>
            </a:r>
            <a:r>
              <a:rPr lang="en-US" sz="1000" dirty="0"/>
              <a:t>, S. 2016. Residual networks behave like ensembles of relatively shallow networks. In Advances in neural information processing systems, 550– 558.</a:t>
            </a:r>
          </a:p>
        </p:txBody>
      </p:sp>
      <p:sp>
        <p:nvSpPr>
          <p:cNvPr id="16" name="Rectangle 15"/>
          <p:cNvSpPr/>
          <p:nvPr/>
        </p:nvSpPr>
        <p:spPr>
          <a:xfrm>
            <a:off x="1966019" y="1449911"/>
            <a:ext cx="8521305" cy="1477328"/>
          </a:xfrm>
          <a:prstGeom prst="rect">
            <a:avLst/>
          </a:prstGeom>
        </p:spPr>
        <p:txBody>
          <a:bodyPr wrap="square">
            <a:spAutoFit/>
          </a:bodyPr>
          <a:lstStyle/>
          <a:p>
            <a:pPr algn="l"/>
            <a:r>
              <a:rPr lang="en-US" sz="1800" b="1" dirty="0"/>
              <a:t>Pooling layers:</a:t>
            </a:r>
          </a:p>
          <a:p>
            <a:pPr marL="285750" indent="-285750" algn="justLow">
              <a:buFont typeface="Arial" panose="020B0604020202020204" pitchFamily="34" charset="0"/>
              <a:buChar char="•"/>
            </a:pPr>
            <a:r>
              <a:rPr lang="en-US" sz="1800" dirty="0"/>
              <a:t>Decreasing computational complexity in convolutional neural networks. </a:t>
            </a:r>
          </a:p>
          <a:p>
            <a:pPr marL="285750" indent="-285750" algn="justLow">
              <a:buFont typeface="Arial" panose="020B0604020202020204" pitchFamily="34" charset="0"/>
              <a:buChar char="•"/>
            </a:pPr>
            <a:r>
              <a:rPr lang="en-US" sz="1800" dirty="0"/>
              <a:t>Reducing dependency of the feature maps on local transmissions.</a:t>
            </a:r>
          </a:p>
          <a:p>
            <a:pPr marL="285750" indent="-285750" algn="justLow">
              <a:buFont typeface="Arial" panose="020B0604020202020204" pitchFamily="34" charset="0"/>
              <a:buChar char="•"/>
            </a:pPr>
            <a:r>
              <a:rPr lang="en-US" sz="1800" dirty="0"/>
              <a:t>Higher-level features can be interpreted as “presence of complex shapes, objects, and textures”.</a:t>
            </a:r>
          </a:p>
        </p:txBody>
      </p:sp>
      <p:sp>
        <p:nvSpPr>
          <p:cNvPr id="17" name="Rectangle 16"/>
          <p:cNvSpPr/>
          <p:nvPr/>
        </p:nvSpPr>
        <p:spPr>
          <a:xfrm>
            <a:off x="1966018" y="3281709"/>
            <a:ext cx="8521305" cy="1200329"/>
          </a:xfrm>
          <a:prstGeom prst="rect">
            <a:avLst/>
          </a:prstGeom>
        </p:spPr>
        <p:txBody>
          <a:bodyPr wrap="square">
            <a:spAutoFit/>
          </a:bodyPr>
          <a:lstStyle/>
          <a:p>
            <a:pPr algn="l"/>
            <a:r>
              <a:rPr lang="en-US" sz="1800" b="1" dirty="0"/>
              <a:t>Convolutional blocks:</a:t>
            </a:r>
          </a:p>
          <a:p>
            <a:pPr marL="285750" indent="-285750" algn="justLow">
              <a:buFont typeface="Arial" panose="020B0604020202020204" pitchFamily="34" charset="0"/>
              <a:buChar char="•"/>
            </a:pPr>
            <a:r>
              <a:rPr lang="en-US" sz="1800" dirty="0"/>
              <a:t>In shallow non-residual networks, they can be represented by a plain architecture.</a:t>
            </a:r>
          </a:p>
          <a:p>
            <a:pPr marL="285750" indent="-285750" algn="justLow">
              <a:buFont typeface="Arial" panose="020B0604020202020204" pitchFamily="34" charset="0"/>
              <a:buChar char="•"/>
            </a:pPr>
            <a:r>
              <a:rPr lang="en-US" sz="1800" dirty="0"/>
              <a:t>Residual networks are modelled with an unraveled architecture</a:t>
            </a:r>
            <a:r>
              <a:rPr lang="en-US" sz="1800" baseline="30000" dirty="0"/>
              <a:t>[3]</a:t>
            </a:r>
            <a:r>
              <a:rPr lang="en-US" sz="1800" dirty="0"/>
              <a:t>.</a:t>
            </a:r>
          </a:p>
          <a:p>
            <a:pPr marL="285750" indent="-285750" algn="justLow">
              <a:buFont typeface="Arial" panose="020B0604020202020204" pitchFamily="34" charset="0"/>
              <a:buChar char="•"/>
            </a:pPr>
            <a:endParaRPr lang="en-US" sz="1800"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7632" r="4134" b="1021"/>
          <a:stretch/>
        </p:blipFill>
        <p:spPr>
          <a:xfrm>
            <a:off x="3527861" y="4898571"/>
            <a:ext cx="4932516" cy="1250097"/>
          </a:xfrm>
          <a:prstGeom prst="rect">
            <a:avLst/>
          </a:prstGeom>
        </p:spPr>
      </p:pic>
      <p:sp>
        <p:nvSpPr>
          <p:cNvPr id="18" name="Rectangle 17"/>
          <p:cNvSpPr/>
          <p:nvPr/>
        </p:nvSpPr>
        <p:spPr>
          <a:xfrm>
            <a:off x="5067169" y="6173206"/>
            <a:ext cx="2066592" cy="307777"/>
          </a:xfrm>
          <a:prstGeom prst="rect">
            <a:avLst/>
          </a:prstGeom>
        </p:spPr>
        <p:txBody>
          <a:bodyPr wrap="none">
            <a:spAutoFit/>
          </a:bodyPr>
          <a:lstStyle/>
          <a:p>
            <a:r>
              <a:rPr lang="en-US" sz="1400" dirty="0">
                <a:latin typeface="Franklin Gothic Medium" panose="020B0603020102020204" pitchFamily="34" charset="0"/>
              </a:rPr>
              <a:t>Unraveled architecture</a:t>
            </a:r>
            <a:r>
              <a:rPr lang="en-US" sz="1400" baseline="30000" dirty="0">
                <a:latin typeface="Franklin Gothic Medium" panose="020B0603020102020204" pitchFamily="34" charset="0"/>
              </a:rPr>
              <a:t>[3]</a:t>
            </a:r>
            <a:endParaRPr lang="en-US" sz="1400" dirty="0">
              <a:latin typeface="Franklin Gothic Medium" panose="020B0603020102020204" pitchFamily="34" charset="0"/>
            </a:endParaRPr>
          </a:p>
        </p:txBody>
      </p:sp>
      <p:sp>
        <p:nvSpPr>
          <p:cNvPr id="20" name="Rectangle 19"/>
          <p:cNvSpPr/>
          <p:nvPr/>
        </p:nvSpPr>
        <p:spPr>
          <a:xfrm>
            <a:off x="2990244" y="4167246"/>
            <a:ext cx="6055922" cy="707882"/>
          </a:xfrm>
          <a:prstGeom prst="rect">
            <a:avLst/>
          </a:prstGeom>
          <a:solidFill>
            <a:schemeClr val="bg2"/>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2000" b="1" dirty="0">
                <a:solidFill>
                  <a:srgbClr val="FFFFFF"/>
                </a:solidFill>
              </a:rPr>
              <a:t>The unraveled architecture can be</a:t>
            </a:r>
          </a:p>
          <a:p>
            <a:r>
              <a:rPr lang="en-US" sz="2000" b="1" dirty="0">
                <a:solidFill>
                  <a:srgbClr val="FFFFFF"/>
                </a:solidFill>
              </a:rPr>
              <a:t>generalized to all CNNs, either residual or non-residual. </a:t>
            </a:r>
          </a:p>
        </p:txBody>
      </p:sp>
    </p:spTree>
    <p:extLst>
      <p:ext uri="{BB962C8B-B14F-4D97-AF65-F5344CB8AC3E}">
        <p14:creationId xmlns:p14="http://schemas.microsoft.com/office/powerpoint/2010/main" val="2736460038"/>
      </p:ext>
    </p:extLst>
  </p:cSld>
  <p:clrMapOvr>
    <a:masterClrMapping/>
  </p:clrMapOvr>
  <p:transition spd="med" advTm="71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Block-Wise Feature Explanation </a:t>
            </a:r>
          </a:p>
        </p:txBody>
      </p:sp>
      <p:sp>
        <p:nvSpPr>
          <p:cNvPr id="10" name="Slide Number Placeholder 9"/>
          <p:cNvSpPr>
            <a:spLocks noGrp="1"/>
          </p:cNvSpPr>
          <p:nvPr>
            <p:ph type="sldNum" sz="quarter" idx="2"/>
          </p:nvPr>
        </p:nvSpPr>
        <p:spPr>
          <a:xfrm>
            <a:off x="11607569" y="6341382"/>
            <a:ext cx="239805" cy="265453"/>
          </a:xfrm>
        </p:spPr>
        <p:txBody>
          <a:bodyPr/>
          <a:lstStyle/>
          <a:p>
            <a:fld id="{86CB4B4D-7CA3-9044-876B-883B54F8677D}" type="slidenum">
              <a:rPr lang="en-US" smtClean="0"/>
              <a:t>11</a:t>
            </a:fld>
            <a:endParaRPr lang="en-US" dirty="0"/>
          </a:p>
        </p:txBody>
      </p:sp>
      <p:sp>
        <p:nvSpPr>
          <p:cNvPr id="7" name="Rectangle 6"/>
          <p:cNvSpPr/>
          <p:nvPr/>
        </p:nvSpPr>
        <p:spPr>
          <a:xfrm>
            <a:off x="1626880" y="6405251"/>
            <a:ext cx="8782650" cy="444994"/>
          </a:xfrm>
          <a:prstGeom prst="rect">
            <a:avLst/>
          </a:prstGeom>
        </p:spPr>
        <p:txBody>
          <a:bodyPr wrap="square">
            <a:spAutoFit/>
          </a:bodyPr>
          <a:lstStyle/>
          <a:p>
            <a:pPr lvl="1" indent="-26788" algn="l">
              <a:lnSpc>
                <a:spcPct val="120000"/>
              </a:lnSpc>
            </a:pPr>
            <a:r>
              <a:rPr lang="en-US" sz="1000" dirty="0"/>
              <a:t>[3] </a:t>
            </a:r>
            <a:r>
              <a:rPr lang="en-US" sz="1000" dirty="0" err="1"/>
              <a:t>Veit</a:t>
            </a:r>
            <a:r>
              <a:rPr lang="en-US" sz="1000" dirty="0"/>
              <a:t>, A.; Wilber, M. J.; and </a:t>
            </a:r>
            <a:r>
              <a:rPr lang="en-US" sz="1000" dirty="0" err="1"/>
              <a:t>Belongie</a:t>
            </a:r>
            <a:r>
              <a:rPr lang="en-US" sz="1000" dirty="0"/>
              <a:t>, S. 2016. Residual networks behave like ensembles of relatively shallow networks. In Advances in neural information processing systems, 550– 558.</a:t>
            </a:r>
          </a:p>
        </p:txBody>
      </p:sp>
      <p:pic>
        <p:nvPicPr>
          <p:cNvPr id="20" name="Picture 19"/>
          <p:cNvPicPr>
            <a:picLocks noChangeAspect="1"/>
          </p:cNvPicPr>
          <p:nvPr/>
        </p:nvPicPr>
        <p:blipFill>
          <a:blip r:embed="rId3"/>
          <a:stretch>
            <a:fillRect/>
          </a:stretch>
        </p:blipFill>
        <p:spPr>
          <a:xfrm>
            <a:off x="3735226" y="1198112"/>
            <a:ext cx="4730475" cy="3674639"/>
          </a:xfrm>
          <a:prstGeom prst="rect">
            <a:avLst/>
          </a:prstGeom>
        </p:spPr>
      </p:pic>
      <p:sp>
        <p:nvSpPr>
          <p:cNvPr id="22" name="Rectangle 21"/>
          <p:cNvSpPr/>
          <p:nvPr/>
        </p:nvSpPr>
        <p:spPr>
          <a:xfrm>
            <a:off x="1839810" y="5078894"/>
            <a:ext cx="8521305" cy="584775"/>
          </a:xfrm>
          <a:prstGeom prst="rect">
            <a:avLst/>
          </a:prstGeom>
        </p:spPr>
        <p:txBody>
          <a:bodyPr wrap="square">
            <a:spAutoFit/>
          </a:bodyPr>
          <a:lstStyle/>
          <a:p>
            <a:pPr algn="l"/>
            <a:r>
              <a:rPr lang="en-US" sz="1600" b="1" dirty="0"/>
              <a:t>Insight 1: </a:t>
            </a:r>
            <a:r>
              <a:rPr lang="en-US" sz="1600" dirty="0"/>
              <a:t>During a forward/backward pass, the information may be processed in a convolutional layer or propagated without any changes (e.g., from skip-connection layers). </a:t>
            </a:r>
          </a:p>
        </p:txBody>
      </p:sp>
      <p:sp>
        <p:nvSpPr>
          <p:cNvPr id="23" name="Rectangle 22"/>
          <p:cNvSpPr/>
          <p:nvPr/>
        </p:nvSpPr>
        <p:spPr>
          <a:xfrm>
            <a:off x="1839809" y="5678203"/>
            <a:ext cx="8521305" cy="584775"/>
          </a:xfrm>
          <a:prstGeom prst="rect">
            <a:avLst/>
          </a:prstGeom>
        </p:spPr>
        <p:txBody>
          <a:bodyPr wrap="square">
            <a:spAutoFit/>
          </a:bodyPr>
          <a:lstStyle/>
          <a:p>
            <a:pPr algn="l"/>
            <a:r>
              <a:rPr lang="en-US" sz="1600" b="1" dirty="0"/>
              <a:t>Insight 2: </a:t>
            </a:r>
            <a:r>
              <a:rPr lang="en-US" sz="1600" dirty="0"/>
              <a:t>However, regarding pooling operation, since the dimension of the layer’s output is reduced, the implication above is not applied.</a:t>
            </a:r>
          </a:p>
        </p:txBody>
      </p:sp>
    </p:spTree>
    <p:extLst>
      <p:ext uri="{BB962C8B-B14F-4D97-AF65-F5344CB8AC3E}">
        <p14:creationId xmlns:p14="http://schemas.microsoft.com/office/powerpoint/2010/main" val="1296552252"/>
      </p:ext>
    </p:extLst>
  </p:cSld>
  <p:clrMapOvr>
    <a:masterClrMapping/>
  </p:clrMapOvr>
  <p:transition spd="med" advTm="7179"/>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Block-Wise Feature Explanation </a:t>
            </a:r>
          </a:p>
        </p:txBody>
      </p:sp>
      <p:sp>
        <p:nvSpPr>
          <p:cNvPr id="10" name="Slide Number Placeholder 9"/>
          <p:cNvSpPr>
            <a:spLocks noGrp="1"/>
          </p:cNvSpPr>
          <p:nvPr>
            <p:ph type="sldNum" sz="quarter" idx="2"/>
          </p:nvPr>
        </p:nvSpPr>
        <p:spPr>
          <a:xfrm>
            <a:off x="11607569" y="6341382"/>
            <a:ext cx="239805" cy="265453"/>
          </a:xfrm>
        </p:spPr>
        <p:txBody>
          <a:bodyPr/>
          <a:lstStyle/>
          <a:p>
            <a:fld id="{86CB4B4D-7CA3-9044-876B-883B54F8677D}" type="slidenum">
              <a:rPr lang="en-US" smtClean="0"/>
              <a:t>12</a:t>
            </a:fld>
            <a:endParaRPr lang="en-US" dirty="0"/>
          </a:p>
        </p:txBody>
      </p:sp>
      <p:sp>
        <p:nvSpPr>
          <p:cNvPr id="7" name="Rectangle 6"/>
          <p:cNvSpPr/>
          <p:nvPr/>
        </p:nvSpPr>
        <p:spPr>
          <a:xfrm>
            <a:off x="1626880" y="6405251"/>
            <a:ext cx="8782650" cy="444994"/>
          </a:xfrm>
          <a:prstGeom prst="rect">
            <a:avLst/>
          </a:prstGeom>
        </p:spPr>
        <p:txBody>
          <a:bodyPr wrap="square">
            <a:spAutoFit/>
          </a:bodyPr>
          <a:lstStyle/>
          <a:p>
            <a:pPr lvl="1" indent="-26788" algn="l">
              <a:lnSpc>
                <a:spcPct val="120000"/>
              </a:lnSpc>
            </a:pPr>
            <a:r>
              <a:rPr lang="en-US" sz="1000" dirty="0"/>
              <a:t>[3] </a:t>
            </a:r>
            <a:r>
              <a:rPr lang="en-US" sz="1000" dirty="0" err="1"/>
              <a:t>Veit</a:t>
            </a:r>
            <a:r>
              <a:rPr lang="en-US" sz="1000" dirty="0"/>
              <a:t>, A.; Wilber, M. J.; and </a:t>
            </a:r>
            <a:r>
              <a:rPr lang="en-US" sz="1000" dirty="0" err="1"/>
              <a:t>Belongie</a:t>
            </a:r>
            <a:r>
              <a:rPr lang="en-US" sz="1000" dirty="0"/>
              <a:t>, S. 2016. Residual networks behave like ensembles of relatively shallow networks. In Advances in neural information processing systems, 550– 558.</a:t>
            </a:r>
          </a:p>
        </p:txBody>
      </p:sp>
      <p:pic>
        <p:nvPicPr>
          <p:cNvPr id="20" name="Picture 19"/>
          <p:cNvPicPr>
            <a:picLocks noChangeAspect="1"/>
          </p:cNvPicPr>
          <p:nvPr/>
        </p:nvPicPr>
        <p:blipFill>
          <a:blip r:embed="rId3"/>
          <a:stretch>
            <a:fillRect/>
          </a:stretch>
        </p:blipFill>
        <p:spPr>
          <a:xfrm>
            <a:off x="3735226" y="1198112"/>
            <a:ext cx="4730475" cy="3674639"/>
          </a:xfrm>
          <a:prstGeom prst="rect">
            <a:avLst/>
          </a:prstGeom>
        </p:spPr>
      </p:pic>
      <p:sp>
        <p:nvSpPr>
          <p:cNvPr id="22" name="Rectangle 21"/>
          <p:cNvSpPr/>
          <p:nvPr/>
        </p:nvSpPr>
        <p:spPr>
          <a:xfrm>
            <a:off x="1839810" y="5078894"/>
            <a:ext cx="8521305" cy="584775"/>
          </a:xfrm>
          <a:prstGeom prst="rect">
            <a:avLst/>
          </a:prstGeom>
        </p:spPr>
        <p:txBody>
          <a:bodyPr wrap="square">
            <a:spAutoFit/>
          </a:bodyPr>
          <a:lstStyle/>
          <a:p>
            <a:pPr algn="l"/>
            <a:r>
              <a:rPr lang="en-US" sz="1600" b="1" dirty="0"/>
              <a:t>Implication 1: </a:t>
            </a:r>
            <a:r>
              <a:rPr lang="en-US" sz="1600" dirty="0"/>
              <a:t>All signals represented in each convolutional block can be traced from the input of their corresponding pooling (downsampling layer).</a:t>
            </a:r>
          </a:p>
        </p:txBody>
      </p:sp>
      <p:sp>
        <p:nvSpPr>
          <p:cNvPr id="23" name="Rectangle 22"/>
          <p:cNvSpPr/>
          <p:nvPr/>
        </p:nvSpPr>
        <p:spPr>
          <a:xfrm>
            <a:off x="1839809" y="5678203"/>
            <a:ext cx="8678067" cy="584775"/>
          </a:xfrm>
          <a:prstGeom prst="rect">
            <a:avLst/>
          </a:prstGeom>
        </p:spPr>
        <p:txBody>
          <a:bodyPr wrap="square">
            <a:spAutoFit/>
          </a:bodyPr>
          <a:lstStyle/>
          <a:p>
            <a:pPr algn="l"/>
            <a:r>
              <a:rPr lang="en-US" sz="1600" b="1" dirty="0"/>
              <a:t>Implication 2: </a:t>
            </a:r>
            <a:r>
              <a:rPr lang="en-US" sz="1600" dirty="0"/>
              <a:t>By visualizing the last convolutional layers in each convolutional block, representing the features captured by the CNN is achievable.</a:t>
            </a:r>
          </a:p>
        </p:txBody>
      </p:sp>
    </p:spTree>
    <p:extLst>
      <p:ext uri="{BB962C8B-B14F-4D97-AF65-F5344CB8AC3E}">
        <p14:creationId xmlns:p14="http://schemas.microsoft.com/office/powerpoint/2010/main" val="2638936786"/>
      </p:ext>
    </p:extLst>
  </p:cSld>
  <p:clrMapOvr>
    <a:masterClrMapping/>
  </p:clrMapOvr>
  <p:transition spd="med" advTm="7179"/>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Perturbation-based Methods Work</a:t>
            </a:r>
          </a:p>
        </p:txBody>
      </p:sp>
      <p:sp>
        <p:nvSpPr>
          <p:cNvPr id="10" name="Slide Number Placeholder 9"/>
          <p:cNvSpPr>
            <a:spLocks noGrp="1"/>
          </p:cNvSpPr>
          <p:nvPr>
            <p:ph type="sldNum" sz="quarter" idx="2"/>
          </p:nvPr>
        </p:nvSpPr>
        <p:spPr>
          <a:xfrm>
            <a:off x="11607569" y="6341382"/>
            <a:ext cx="239805" cy="265453"/>
          </a:xfrm>
        </p:spPr>
        <p:txBody>
          <a:bodyPr/>
          <a:lstStyle/>
          <a:p>
            <a:fld id="{86CB4B4D-7CA3-9044-876B-883B54F8677D}" type="slidenum">
              <a:rPr lang="en-US" smtClean="0"/>
              <a:t>13</a:t>
            </a:fld>
            <a:endParaRPr lang="en-US" dirty="0"/>
          </a:p>
        </p:txBody>
      </p:sp>
      <p:sp>
        <p:nvSpPr>
          <p:cNvPr id="7" name="Rectangle 6"/>
          <p:cNvSpPr/>
          <p:nvPr/>
        </p:nvSpPr>
        <p:spPr>
          <a:xfrm>
            <a:off x="1626880" y="6542847"/>
            <a:ext cx="8782650" cy="260328"/>
          </a:xfrm>
          <a:prstGeom prst="rect">
            <a:avLst/>
          </a:prstGeom>
        </p:spPr>
        <p:txBody>
          <a:bodyPr wrap="square">
            <a:spAutoFit/>
          </a:bodyPr>
          <a:lstStyle/>
          <a:p>
            <a:pPr lvl="1" indent="-26788" algn="l">
              <a:lnSpc>
                <a:spcPct val="120000"/>
              </a:lnSpc>
            </a:pPr>
            <a:r>
              <a:rPr lang="en-US" sz="1000" dirty="0"/>
              <a:t>[2] </a:t>
            </a:r>
            <a:r>
              <a:rPr lang="en-US" sz="1000" dirty="0" err="1"/>
              <a:t>Petsiuk</a:t>
            </a:r>
            <a:r>
              <a:rPr lang="en-US" sz="1000" dirty="0"/>
              <a:t>, </a:t>
            </a:r>
            <a:r>
              <a:rPr lang="en-US" sz="1000" dirty="0" err="1"/>
              <a:t>Vitali</a:t>
            </a:r>
            <a:r>
              <a:rPr lang="en-US" sz="1000" dirty="0"/>
              <a:t>, </a:t>
            </a:r>
            <a:r>
              <a:rPr lang="en-US" sz="1000" dirty="0" err="1"/>
              <a:t>Abir</a:t>
            </a:r>
            <a:r>
              <a:rPr lang="en-US" sz="1000" dirty="0"/>
              <a:t> Das, and Kate </a:t>
            </a:r>
            <a:r>
              <a:rPr lang="en-US" sz="1000" dirty="0" err="1"/>
              <a:t>Saenko</a:t>
            </a:r>
            <a:r>
              <a:rPr lang="en-US" sz="1000" dirty="0"/>
              <a:t>. "Rise: Randomized input sampling for explanation of black-box models." </a:t>
            </a:r>
            <a:r>
              <a:rPr lang="en-US" sz="1000" dirty="0" err="1"/>
              <a:t>arXiv</a:t>
            </a:r>
            <a:r>
              <a:rPr lang="en-US" sz="1000" dirty="0"/>
              <a:t> preprint arXiv:1806.07421 (2018).</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0040" y="1730180"/>
            <a:ext cx="5450590" cy="2549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p:cNvSpPr/>
          <p:nvPr/>
        </p:nvSpPr>
        <p:spPr>
          <a:xfrm>
            <a:off x="1970484" y="1247447"/>
            <a:ext cx="8028776" cy="5109091"/>
          </a:xfrm>
          <a:prstGeom prst="rect">
            <a:avLst/>
          </a:prstGeom>
        </p:spPr>
        <p:txBody>
          <a:bodyPr wrap="square">
            <a:spAutoFit/>
          </a:bodyPr>
          <a:lstStyle/>
          <a:p>
            <a:pPr algn="l"/>
            <a:r>
              <a:rPr lang="en-US" sz="1800" b="1" dirty="0"/>
              <a:t>Randomized Input Sampling for Explanation</a:t>
            </a:r>
            <a:r>
              <a:rPr lang="en-US" sz="1800" b="1" baseline="30000" dirty="0"/>
              <a:t>[2]</a:t>
            </a:r>
            <a:r>
              <a:rPr lang="en-US" sz="1800" b="1" dirty="0"/>
              <a:t> (RISE):</a:t>
            </a:r>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r>
              <a:rPr lang="en-US" sz="1600" b="1" dirty="0"/>
              <a:t>Pros:</a:t>
            </a:r>
          </a:p>
          <a:p>
            <a:pPr marL="285750" indent="-285750" algn="l">
              <a:buFont typeface="Arial" panose="020B0604020202020204" pitchFamily="34" charset="0"/>
              <a:buChar char="•"/>
            </a:pPr>
            <a:r>
              <a:rPr lang="en-US" sz="1600" dirty="0"/>
              <a:t>Applicability of the method to the AI models beyond the family of CNNs.</a:t>
            </a:r>
          </a:p>
          <a:p>
            <a:pPr marL="285750" indent="-285750" algn="l">
              <a:buFont typeface="Arial" panose="020B0604020202020204" pitchFamily="34" charset="0"/>
              <a:buChar char="•"/>
            </a:pPr>
            <a:r>
              <a:rPr lang="en-US" sz="1600" dirty="0"/>
              <a:t>Shows the superior preciseness of perturbation rather than backpropagation, in forming explanation map.</a:t>
            </a:r>
          </a:p>
          <a:p>
            <a:pPr algn="l"/>
            <a:r>
              <a:rPr lang="en-US" sz="1600" b="1" dirty="0"/>
              <a:t>Cons:</a:t>
            </a:r>
          </a:p>
          <a:p>
            <a:pPr marL="285750" indent="-285750" algn="l">
              <a:buFont typeface="Arial" panose="020B0604020202020204" pitchFamily="34" charset="0"/>
              <a:buChar char="•"/>
            </a:pPr>
            <a:r>
              <a:rPr lang="en-US" sz="1600" dirty="0">
                <a:solidFill>
                  <a:srgbClr val="FF0000"/>
                </a:solidFill>
              </a:rPr>
              <a:t>Low visual quality of RISE explanation maps.</a:t>
            </a:r>
          </a:p>
          <a:p>
            <a:pPr marL="285750" indent="-285750" algn="l">
              <a:buFont typeface="Arial" panose="020B0604020202020204" pitchFamily="34" charset="0"/>
              <a:buChar char="•"/>
            </a:pPr>
            <a:r>
              <a:rPr lang="en-US" sz="1600" dirty="0">
                <a:solidFill>
                  <a:srgbClr val="FF0000"/>
                </a:solidFill>
              </a:rPr>
              <a:t>Increase of failure chance, while dealing with small object instances</a:t>
            </a:r>
          </a:p>
          <a:p>
            <a:pPr marL="285750" indent="-285750" algn="l">
              <a:buFont typeface="Arial" panose="020B0604020202020204" pitchFamily="34" charset="0"/>
              <a:buChar char="•"/>
            </a:pPr>
            <a:r>
              <a:rPr lang="en-US" sz="1600" dirty="0">
                <a:solidFill>
                  <a:srgbClr val="FF0000"/>
                </a:solidFill>
              </a:rPr>
              <a:t>Slow runtime, as it passes numerous (4000-8000) masked images through a model. </a:t>
            </a:r>
          </a:p>
        </p:txBody>
      </p:sp>
      <p:sp>
        <p:nvSpPr>
          <p:cNvPr id="8" name="Rectangle 7"/>
          <p:cNvSpPr/>
          <p:nvPr/>
        </p:nvSpPr>
        <p:spPr>
          <a:xfrm>
            <a:off x="5905229" y="4301953"/>
            <a:ext cx="184731" cy="307777"/>
          </a:xfrm>
          <a:prstGeom prst="rect">
            <a:avLst/>
          </a:prstGeom>
        </p:spPr>
        <p:txBody>
          <a:bodyPr wrap="none">
            <a:spAutoFit/>
          </a:bodyPr>
          <a:lstStyle/>
          <a:p>
            <a:endParaRPr lang="en-US" sz="1400" dirty="0">
              <a:latin typeface="Franklin Gothic Medium" panose="020B0603020102020204" pitchFamily="34" charset="0"/>
            </a:endParaRPr>
          </a:p>
        </p:txBody>
      </p:sp>
      <p:sp>
        <p:nvSpPr>
          <p:cNvPr id="11" name="Rectangle 10"/>
          <p:cNvSpPr/>
          <p:nvPr/>
        </p:nvSpPr>
        <p:spPr>
          <a:xfrm>
            <a:off x="5363638" y="4284908"/>
            <a:ext cx="1452642" cy="307777"/>
          </a:xfrm>
          <a:prstGeom prst="rect">
            <a:avLst/>
          </a:prstGeom>
        </p:spPr>
        <p:txBody>
          <a:bodyPr wrap="none">
            <a:spAutoFit/>
          </a:bodyPr>
          <a:lstStyle/>
          <a:p>
            <a:r>
              <a:rPr lang="en-US" sz="1400" dirty="0">
                <a:latin typeface="Franklin Gothic Medium" panose="020B0603020102020204" pitchFamily="34" charset="0"/>
              </a:rPr>
              <a:t>Image credit: [2]</a:t>
            </a:r>
          </a:p>
        </p:txBody>
      </p:sp>
    </p:spTree>
    <p:extLst>
      <p:ext uri="{BB962C8B-B14F-4D97-AF65-F5344CB8AC3E}">
        <p14:creationId xmlns:p14="http://schemas.microsoft.com/office/powerpoint/2010/main" val="3153391894"/>
      </p:ext>
    </p:extLst>
  </p:cSld>
  <p:clrMapOvr>
    <a:masterClrMapping/>
  </p:clrMapOvr>
  <p:transition spd="med" advTm="7179"/>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Attribution-based Perturbation</a:t>
            </a:r>
          </a:p>
        </p:txBody>
      </p:sp>
      <p:sp>
        <p:nvSpPr>
          <p:cNvPr id="10" name="Slide Number Placeholder 9"/>
          <p:cNvSpPr>
            <a:spLocks noGrp="1"/>
          </p:cNvSpPr>
          <p:nvPr>
            <p:ph type="sldNum" sz="quarter" idx="2"/>
          </p:nvPr>
        </p:nvSpPr>
        <p:spPr>
          <a:xfrm>
            <a:off x="11607569" y="6341382"/>
            <a:ext cx="239805" cy="265453"/>
          </a:xfrm>
        </p:spPr>
        <p:txBody>
          <a:bodyPr/>
          <a:lstStyle/>
          <a:p>
            <a:fld id="{86CB4B4D-7CA3-9044-876B-883B54F8677D}" type="slidenum">
              <a:rPr lang="en-US" smtClean="0"/>
              <a:t>14</a:t>
            </a:fld>
            <a:endParaRPr lang="en-US" dirty="0"/>
          </a:p>
        </p:txBody>
      </p:sp>
      <p:sp>
        <p:nvSpPr>
          <p:cNvPr id="7" name="Rectangle 6"/>
          <p:cNvSpPr/>
          <p:nvPr/>
        </p:nvSpPr>
        <p:spPr>
          <a:xfrm>
            <a:off x="1626880" y="6476670"/>
            <a:ext cx="8782650" cy="260328"/>
          </a:xfrm>
          <a:prstGeom prst="rect">
            <a:avLst/>
          </a:prstGeom>
        </p:spPr>
        <p:txBody>
          <a:bodyPr wrap="square">
            <a:spAutoFit/>
          </a:bodyPr>
          <a:lstStyle/>
          <a:p>
            <a:pPr lvl="1" indent="-26788" algn="l">
              <a:lnSpc>
                <a:spcPct val="120000"/>
              </a:lnSpc>
            </a:pPr>
            <a:r>
              <a:rPr lang="en-US" sz="1000" dirty="0"/>
              <a:t>[2] </a:t>
            </a:r>
            <a:r>
              <a:rPr lang="en-US" sz="1000" dirty="0" err="1"/>
              <a:t>Petsiuk</a:t>
            </a:r>
            <a:r>
              <a:rPr lang="en-US" sz="1000" dirty="0"/>
              <a:t>, </a:t>
            </a:r>
            <a:r>
              <a:rPr lang="en-US" sz="1000" dirty="0" err="1"/>
              <a:t>Vitali</a:t>
            </a:r>
            <a:r>
              <a:rPr lang="en-US" sz="1000" dirty="0"/>
              <a:t>, </a:t>
            </a:r>
            <a:r>
              <a:rPr lang="en-US" sz="1000" dirty="0" err="1"/>
              <a:t>Abir</a:t>
            </a:r>
            <a:r>
              <a:rPr lang="en-US" sz="1000" dirty="0"/>
              <a:t> Das, and Kate </a:t>
            </a:r>
            <a:r>
              <a:rPr lang="en-US" sz="1000" dirty="0" err="1"/>
              <a:t>Saenko</a:t>
            </a:r>
            <a:r>
              <a:rPr lang="en-US" sz="1000" dirty="0"/>
              <a:t>. "Rise: Randomized input sampling for explanation of black-box models." </a:t>
            </a:r>
            <a:r>
              <a:rPr lang="en-US" sz="1000" dirty="0" err="1"/>
              <a:t>arXiv</a:t>
            </a:r>
            <a:r>
              <a:rPr lang="en-US" sz="1000" dirty="0"/>
              <a:t> preprint arXiv:1806.07421 (2018).</a:t>
            </a:r>
          </a:p>
        </p:txBody>
      </p:sp>
      <p:sp>
        <p:nvSpPr>
          <p:cNvPr id="2" name="Rectangle 1"/>
          <p:cNvSpPr/>
          <p:nvPr/>
        </p:nvSpPr>
        <p:spPr>
          <a:xfrm>
            <a:off x="1970484" y="1247448"/>
            <a:ext cx="8028776" cy="2585323"/>
          </a:xfrm>
          <a:prstGeom prst="rect">
            <a:avLst/>
          </a:prstGeom>
        </p:spPr>
        <p:txBody>
          <a:bodyPr wrap="square">
            <a:spAutoFit/>
          </a:bodyPr>
          <a:lstStyle/>
          <a:p>
            <a:pPr algn="l"/>
            <a:r>
              <a:rPr lang="en-US" sz="1800" b="1" dirty="0"/>
              <a:t>Semantic Input Sampling for Explanation (SISE):</a:t>
            </a:r>
          </a:p>
          <a:p>
            <a:pPr algn="l"/>
            <a:r>
              <a:rPr lang="en-US" sz="1600" b="1" dirty="0"/>
              <a:t>Idea:</a:t>
            </a:r>
          </a:p>
          <a:p>
            <a:pPr marL="285750" indent="-285750" algn="justLow">
              <a:buFont typeface="Arial" panose="020B0604020202020204" pitchFamily="34" charset="0"/>
              <a:buChar char="•"/>
            </a:pPr>
            <a:r>
              <a:rPr lang="en-US" sz="1600" dirty="0"/>
              <a:t>We get attribution masks from the feature maps in the feature extractor part of the CNN.</a:t>
            </a:r>
          </a:p>
          <a:p>
            <a:pPr marL="285750" indent="-285750" algn="justLow">
              <a:buFont typeface="Arial" panose="020B0604020202020204" pitchFamily="34" charset="0"/>
              <a:buChar char="•"/>
            </a:pPr>
            <a:r>
              <a:rPr lang="en-US" sz="1600" dirty="0"/>
              <a:t>Since feature maps might contain class-indiscriminative attributions, we use backpropagation to select the most class-discriminative feature maps to be converted to attribution masks.</a:t>
            </a:r>
          </a:p>
          <a:p>
            <a:pPr algn="l"/>
            <a:r>
              <a:rPr lang="en-US" sz="1600" b="1" dirty="0"/>
              <a:t>Pros:</a:t>
            </a:r>
          </a:p>
          <a:p>
            <a:pPr marL="285750" indent="-285750" algn="l">
              <a:buFont typeface="Arial" panose="020B0604020202020204" pitchFamily="34" charset="0"/>
              <a:buChar char="•"/>
            </a:pPr>
            <a:r>
              <a:rPr lang="en-US" sz="1600" dirty="0"/>
              <a:t>Depicting the attributions captured by the model.</a:t>
            </a:r>
          </a:p>
          <a:p>
            <a:pPr marL="285750" indent="-285750" algn="l">
              <a:buFont typeface="Arial" panose="020B0604020202020204" pitchFamily="34" charset="0"/>
              <a:buChar char="•"/>
            </a:pPr>
            <a:r>
              <a:rPr lang="en-US" sz="1600" dirty="0"/>
              <a:t>Ignoring the background and outliers ignored by the model.</a:t>
            </a:r>
          </a:p>
          <a:p>
            <a:pPr marL="285750" indent="-285750" algn="l">
              <a:buFont typeface="Arial" panose="020B0604020202020204" pitchFamily="34" charset="0"/>
              <a:buChar char="•"/>
            </a:pPr>
            <a:r>
              <a:rPr lang="en-US" sz="1600" dirty="0"/>
              <a:t>Reducing computational time (lower number of masks required than random masks).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813" y="3938410"/>
            <a:ext cx="5906392" cy="19028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3991564" y="5937424"/>
            <a:ext cx="4217822" cy="307777"/>
          </a:xfrm>
          <a:prstGeom prst="rect">
            <a:avLst/>
          </a:prstGeom>
        </p:spPr>
        <p:txBody>
          <a:bodyPr wrap="none">
            <a:spAutoFit/>
          </a:bodyPr>
          <a:lstStyle/>
          <a:p>
            <a:r>
              <a:rPr lang="en-US" sz="1400" dirty="0">
                <a:latin typeface="Franklin Gothic Medium" panose="020B0603020102020204" pitchFamily="34" charset="0"/>
              </a:rPr>
              <a:t>Top: Attribution masks – Bottom: Random masks</a:t>
            </a:r>
            <a:r>
              <a:rPr lang="en-US" sz="1400" baseline="30000" dirty="0">
                <a:latin typeface="Franklin Gothic Medium" panose="020B0603020102020204" pitchFamily="34" charset="0"/>
              </a:rPr>
              <a:t>[2]</a:t>
            </a:r>
            <a:r>
              <a:rPr lang="en-US" sz="1400" dirty="0">
                <a:latin typeface="Franklin Gothic Medium" panose="020B0603020102020204" pitchFamily="34" charset="0"/>
              </a:rPr>
              <a:t>. </a:t>
            </a:r>
          </a:p>
        </p:txBody>
      </p:sp>
    </p:spTree>
    <p:extLst>
      <p:ext uri="{BB962C8B-B14F-4D97-AF65-F5344CB8AC3E}">
        <p14:creationId xmlns:p14="http://schemas.microsoft.com/office/powerpoint/2010/main" val="3705302584"/>
      </p:ext>
    </p:extLst>
  </p:cSld>
  <p:clrMapOvr>
    <a:masterClrMapping/>
  </p:clrMapOvr>
  <p:transition spd="med" advTm="7179"/>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Our Approach</a:t>
            </a:r>
          </a:p>
        </p:txBody>
      </p:sp>
      <p:sp>
        <p:nvSpPr>
          <p:cNvPr id="3" name="Slide Number Placeholder 2"/>
          <p:cNvSpPr>
            <a:spLocks noGrp="1"/>
          </p:cNvSpPr>
          <p:nvPr>
            <p:ph type="sldNum" sz="quarter" idx="2"/>
          </p:nvPr>
        </p:nvSpPr>
        <p:spPr>
          <a:xfrm>
            <a:off x="11681307" y="6341382"/>
            <a:ext cx="166067" cy="265453"/>
          </a:xfrm>
        </p:spPr>
        <p:txBody>
          <a:bodyPr/>
          <a:lstStyle/>
          <a:p>
            <a:fld id="{86CB4B4D-7CA3-9044-876B-883B54F8677D}" type="slidenum">
              <a:rPr lang="en-US" smtClean="0"/>
              <a:t>15</a:t>
            </a:fld>
            <a:endParaRPr lang="en-US" dirty="0"/>
          </a:p>
        </p:txBody>
      </p:sp>
      <p:sp>
        <p:nvSpPr>
          <p:cNvPr id="9" name="Rectangle 8"/>
          <p:cNvSpPr/>
          <p:nvPr/>
        </p:nvSpPr>
        <p:spPr>
          <a:xfrm>
            <a:off x="1970485" y="1515921"/>
            <a:ext cx="8899445" cy="4801314"/>
          </a:xfrm>
          <a:prstGeom prst="rect">
            <a:avLst/>
          </a:prstGeom>
        </p:spPr>
        <p:txBody>
          <a:bodyPr wrap="square">
            <a:spAutoFit/>
          </a:bodyPr>
          <a:lstStyle/>
          <a:p>
            <a:pPr algn="l"/>
            <a:r>
              <a:rPr lang="en-US" sz="1800" b="1" dirty="0"/>
              <a:t>Our proposed method (SISE)</a:t>
            </a:r>
            <a:r>
              <a:rPr lang="en-US" sz="1600" b="1" dirty="0"/>
              <a:t>:</a:t>
            </a:r>
            <a:endParaRPr lang="en-US" sz="1600" dirty="0"/>
          </a:p>
          <a:p>
            <a:pPr marL="285750" indent="-285750" algn="l">
              <a:buFont typeface="Wingdings" panose="05000000000000000000" pitchFamily="2" charset="2"/>
              <a:buChar char="§"/>
            </a:pPr>
            <a:r>
              <a:rPr lang="en-US" sz="1600" dirty="0"/>
              <a:t>Consists four consecutive phases:</a:t>
            </a:r>
          </a:p>
          <a:p>
            <a:pPr algn="l"/>
            <a:endParaRPr lang="en-US" sz="1600" dirty="0"/>
          </a:p>
          <a:p>
            <a:pPr lvl="1" algn="l"/>
            <a:r>
              <a:rPr lang="en-US" sz="1600" dirty="0"/>
              <a:t>			</a:t>
            </a:r>
          </a:p>
          <a:p>
            <a:pPr marL="285750" lvl="1" indent="-285750" algn="l">
              <a:buFont typeface="Arial" panose="020B0604020202020204" pitchFamily="34" charset="0"/>
              <a:buChar char="•"/>
            </a:pPr>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marL="285750" indent="-285750" algn="l">
              <a:buFont typeface="Wingdings" panose="05000000000000000000" pitchFamily="2" charset="2"/>
              <a:buChar char="§"/>
            </a:pPr>
            <a:r>
              <a:rPr lang="en-US" sz="1600" dirty="0"/>
              <a:t>The first phases are applied on multiple layers. Corresponding to each layer, the third phase outputs a 2-dimensional map called </a:t>
            </a:r>
            <a:r>
              <a:rPr lang="en-US" sz="1600" b="1" i="1" dirty="0"/>
              <a:t>visualization map</a:t>
            </a:r>
            <a:r>
              <a:rPr lang="en-US" sz="1600" dirty="0"/>
              <a:t>.</a:t>
            </a:r>
          </a:p>
          <a:p>
            <a:pPr marL="285750" indent="-285750" algn="l">
              <a:buFont typeface="Wingdings" panose="05000000000000000000" pitchFamily="2" charset="2"/>
              <a:buChar char="§"/>
            </a:pPr>
            <a:r>
              <a:rPr lang="en-US" sz="1600" dirty="0"/>
              <a:t>The visualization maps are </a:t>
            </a:r>
            <a:r>
              <a:rPr lang="en-US" sz="1600" b="1" dirty="0"/>
              <a:t>aggregated</a:t>
            </a:r>
            <a:r>
              <a:rPr lang="en-US" sz="1600" dirty="0"/>
              <a:t> in the last phase to form the desires explanation map.</a:t>
            </a:r>
          </a:p>
        </p:txBody>
      </p:sp>
      <p:sp>
        <p:nvSpPr>
          <p:cNvPr id="10" name="Rectangle 9"/>
          <p:cNvSpPr/>
          <p:nvPr/>
        </p:nvSpPr>
        <p:spPr>
          <a:xfrm>
            <a:off x="2309228" y="2051804"/>
            <a:ext cx="2677147" cy="1077218"/>
          </a:xfrm>
          <a:prstGeom prst="rect">
            <a:avLst/>
          </a:prstGeom>
        </p:spPr>
        <p:txBody>
          <a:bodyPr wrap="square">
            <a:spAutoFit/>
          </a:bodyPr>
          <a:lstStyle/>
          <a:p>
            <a:pPr marL="342900" indent="-342900" algn="l">
              <a:buFont typeface="+mj-lt"/>
              <a:buAutoNum type="arabicPeriod"/>
            </a:pPr>
            <a:r>
              <a:rPr lang="en-US" sz="1600" dirty="0"/>
              <a:t>Feature map extraction</a:t>
            </a:r>
          </a:p>
          <a:p>
            <a:pPr marL="342900" indent="-342900" algn="l">
              <a:buFont typeface="+mj-lt"/>
              <a:buAutoNum type="arabicPeriod"/>
            </a:pPr>
            <a:r>
              <a:rPr lang="en-US" sz="1600" dirty="0"/>
              <a:t>Feature map selection</a:t>
            </a:r>
          </a:p>
          <a:p>
            <a:pPr marL="342900" indent="-342900" algn="l">
              <a:buFont typeface="+mj-lt"/>
              <a:buAutoNum type="arabicPeriod"/>
            </a:pPr>
            <a:r>
              <a:rPr lang="en-US" sz="1600" dirty="0"/>
              <a:t>Attribution mask scoring</a:t>
            </a:r>
          </a:p>
          <a:p>
            <a:pPr marL="342900" indent="-342900" algn="l">
              <a:buFont typeface="+mj-lt"/>
              <a:buAutoNum type="arabicPeriod"/>
            </a:pPr>
            <a:r>
              <a:rPr lang="en-US" sz="1600" dirty="0"/>
              <a:t>Feature aggregation</a:t>
            </a:r>
          </a:p>
        </p:txBody>
      </p:sp>
      <p:sp>
        <p:nvSpPr>
          <p:cNvPr id="11" name="Rectangle 10"/>
          <p:cNvSpPr/>
          <p:nvPr/>
        </p:nvSpPr>
        <p:spPr>
          <a:xfrm>
            <a:off x="1704673" y="6474107"/>
            <a:ext cx="8782650" cy="260328"/>
          </a:xfrm>
          <a:prstGeom prst="rect">
            <a:avLst/>
          </a:prstGeom>
        </p:spPr>
        <p:txBody>
          <a:bodyPr wrap="square">
            <a:spAutoFit/>
          </a:bodyPr>
          <a:lstStyle/>
          <a:p>
            <a:pPr lvl="1" indent="-26788" algn="l">
              <a:lnSpc>
                <a:spcPct val="120000"/>
              </a:lnSpc>
            </a:pPr>
            <a:r>
              <a:rPr lang="en-US" sz="1000" dirty="0"/>
              <a:t>[2] </a:t>
            </a:r>
            <a:r>
              <a:rPr lang="en-US" sz="1000" dirty="0" err="1"/>
              <a:t>Petsiuk</a:t>
            </a:r>
            <a:r>
              <a:rPr lang="en-US" sz="1000" dirty="0"/>
              <a:t>, </a:t>
            </a:r>
            <a:r>
              <a:rPr lang="en-US" sz="1000" dirty="0" err="1"/>
              <a:t>Vitali</a:t>
            </a:r>
            <a:r>
              <a:rPr lang="en-US" sz="1000" dirty="0"/>
              <a:t>, </a:t>
            </a:r>
            <a:r>
              <a:rPr lang="en-US" sz="1000" dirty="0" err="1"/>
              <a:t>Abir</a:t>
            </a:r>
            <a:r>
              <a:rPr lang="en-US" sz="1000" dirty="0"/>
              <a:t> Das, and Kate </a:t>
            </a:r>
            <a:r>
              <a:rPr lang="en-US" sz="1000" dirty="0" err="1"/>
              <a:t>Saenko</a:t>
            </a:r>
            <a:r>
              <a:rPr lang="en-US" sz="1000" dirty="0"/>
              <a:t>. "Rise: Randomized input sampling for explanation of black-box models." </a:t>
            </a:r>
            <a:r>
              <a:rPr lang="en-US" sz="1000" dirty="0" err="1"/>
              <a:t>arXiv</a:t>
            </a:r>
            <a:r>
              <a:rPr lang="en-US" sz="1000" dirty="0"/>
              <a:t> preprint arXiv:1806.07421 (2018).</a:t>
            </a:r>
          </a:p>
        </p:txBody>
      </p:sp>
      <p:pic>
        <p:nvPicPr>
          <p:cNvPr id="7" name="Picture 14">
            <a:extLst>
              <a:ext uri="{FF2B5EF4-FFF2-40B4-BE49-F238E27FC236}">
                <a16:creationId xmlns:a16="http://schemas.microsoft.com/office/drawing/2014/main" id="{30267084-36AD-4C36-90ED-BE0E09C47B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37" t="676" r="833" b="2281"/>
          <a:stretch/>
        </p:blipFill>
        <p:spPr>
          <a:xfrm>
            <a:off x="1400050" y="3273801"/>
            <a:ext cx="4495502" cy="2016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5">
            <a:extLst>
              <a:ext uri="{FF2B5EF4-FFF2-40B4-BE49-F238E27FC236}">
                <a16:creationId xmlns:a16="http://schemas.microsoft.com/office/drawing/2014/main" id="{26CAD09A-66C8-48BC-8185-BB116DBE56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2227" y="3429000"/>
            <a:ext cx="3590501" cy="1706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6">
            <a:extLst>
              <a:ext uri="{FF2B5EF4-FFF2-40B4-BE49-F238E27FC236}">
                <a16:creationId xmlns:a16="http://schemas.microsoft.com/office/drawing/2014/main" id="{63B769A3-E22B-4ACD-AE54-0153D626D96D}"/>
              </a:ext>
            </a:extLst>
          </p:cNvPr>
          <p:cNvSpPr/>
          <p:nvPr/>
        </p:nvSpPr>
        <p:spPr>
          <a:xfrm>
            <a:off x="10134088" y="4150823"/>
            <a:ext cx="1274708" cy="584775"/>
          </a:xfrm>
          <a:prstGeom prst="rect">
            <a:avLst/>
          </a:prstGeom>
        </p:spPr>
        <p:txBody>
          <a:bodyPr wrap="none">
            <a:spAutoFit/>
          </a:bodyPr>
          <a:lstStyle/>
          <a:p>
            <a:r>
              <a:rPr lang="en-US" sz="1600" b="1" dirty="0">
                <a:solidFill>
                  <a:schemeClr val="bg1">
                    <a:lumMod val="75000"/>
                    <a:lumOff val="25000"/>
                  </a:schemeClr>
                </a:solidFill>
              </a:rPr>
              <a:t>Phase 4:</a:t>
            </a:r>
          </a:p>
          <a:p>
            <a:r>
              <a:rPr lang="en-US" sz="1600" b="1" dirty="0"/>
              <a:t>Fusion block</a:t>
            </a:r>
            <a:endParaRPr lang="en-US" sz="1600" dirty="0"/>
          </a:p>
        </p:txBody>
      </p:sp>
    </p:spTree>
    <p:extLst>
      <p:ext uri="{BB962C8B-B14F-4D97-AF65-F5344CB8AC3E}">
        <p14:creationId xmlns:p14="http://schemas.microsoft.com/office/powerpoint/2010/main" val="920840853"/>
      </p:ext>
    </p:extLst>
  </p:cSld>
  <p:clrMapOvr>
    <a:masterClrMapping/>
  </p:clrMapOvr>
  <p:transition spd="med" advTm="7179"/>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Methodology</a:t>
            </a: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937" t="676" r="833" b="2281"/>
          <a:stretch/>
        </p:blipFill>
        <p:spPr>
          <a:xfrm>
            <a:off x="1609427" y="1869422"/>
            <a:ext cx="8982075" cy="4029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Slide Number Placeholder 15"/>
          <p:cNvSpPr>
            <a:spLocks noGrp="1"/>
          </p:cNvSpPr>
          <p:nvPr>
            <p:ph type="sldNum" sz="quarter" idx="2"/>
          </p:nvPr>
        </p:nvSpPr>
        <p:spPr>
          <a:xfrm>
            <a:off x="11607569" y="6341382"/>
            <a:ext cx="239805" cy="265453"/>
          </a:xfrm>
        </p:spPr>
        <p:txBody>
          <a:bodyPr/>
          <a:lstStyle/>
          <a:p>
            <a:fld id="{86CB4B4D-7CA3-9044-876B-883B54F8677D}" type="slidenum">
              <a:rPr lang="en-US" smtClean="0"/>
              <a:t>16</a:t>
            </a:fld>
            <a:endParaRPr lang="en-US" dirty="0"/>
          </a:p>
        </p:txBody>
      </p:sp>
      <p:sp>
        <p:nvSpPr>
          <p:cNvPr id="17" name="Rectangle 16"/>
          <p:cNvSpPr/>
          <p:nvPr/>
        </p:nvSpPr>
        <p:spPr>
          <a:xfrm>
            <a:off x="5237887" y="1441913"/>
            <a:ext cx="1725152" cy="461665"/>
          </a:xfrm>
          <a:prstGeom prst="rect">
            <a:avLst/>
          </a:prstGeom>
        </p:spPr>
        <p:txBody>
          <a:bodyPr wrap="none">
            <a:spAutoFit/>
          </a:bodyPr>
          <a:lstStyle/>
          <a:p>
            <a:pPr algn="l"/>
            <a:r>
              <a:rPr lang="en-US" sz="2400" b="1" dirty="0"/>
              <a:t>Phases 1-3:</a:t>
            </a:r>
            <a:endParaRPr lang="en-US" sz="2400" dirty="0"/>
          </a:p>
        </p:txBody>
      </p:sp>
      <p:sp>
        <p:nvSpPr>
          <p:cNvPr id="5" name="Rectangular Callout 4"/>
          <p:cNvSpPr/>
          <p:nvPr/>
        </p:nvSpPr>
        <p:spPr>
          <a:xfrm>
            <a:off x="3318503" y="6181722"/>
            <a:ext cx="4136035" cy="584771"/>
          </a:xfrm>
          <a:prstGeom prst="wedgeRectCallout">
            <a:avLst>
              <a:gd name="adj1" fmla="val -65181"/>
              <a:gd name="adj2" fmla="val -282484"/>
            </a:avLst>
          </a:prstGeom>
          <a:solidFill>
            <a:srgbClr val="FFFFFF"/>
          </a:solid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r>
              <a:rPr lang="en-US" sz="1600" dirty="0"/>
              <a:t>These scores represent “average gradient” values for each feature map.</a:t>
            </a:r>
          </a:p>
        </p:txBody>
      </p:sp>
      <mc:AlternateContent xmlns:mc="http://schemas.openxmlformats.org/markup-compatibility/2006" xmlns:a14="http://schemas.microsoft.com/office/drawing/2010/main">
        <mc:Choice Requires="a14">
          <p:sp>
            <p:nvSpPr>
              <p:cNvPr id="9" name="Rectangular Callout 8"/>
              <p:cNvSpPr/>
              <p:nvPr/>
            </p:nvSpPr>
            <p:spPr>
              <a:xfrm>
                <a:off x="1964429" y="5898499"/>
                <a:ext cx="5490109" cy="931213"/>
              </a:xfrm>
              <a:prstGeom prst="wedgeRectCallout">
                <a:avLst>
                  <a:gd name="adj1" fmla="val -2412"/>
                  <a:gd name="adj2" fmla="val -197915"/>
                </a:avLst>
              </a:prstGeom>
              <a:solidFill>
                <a:srgbClr val="FFFFFF"/>
              </a:solid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r>
                  <a:rPr lang="en-US" sz="1600" dirty="0"/>
                  <a:t>The feature maps satisfying </a:t>
                </a:r>
                <a14:m>
                  <m:oMath xmlns:m="http://schemas.openxmlformats.org/officeDocument/2006/math">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𝑘</m:t>
                            </m:r>
                          </m:sub>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bSup>
                      </m:num>
                      <m:den>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max</m:t>
                                </m:r>
                              </m:e>
                              <m:lim>
                                <m:r>
                                  <a:rPr lang="en-US" sz="1600" i="1">
                                    <a:latin typeface="Cambria Math" panose="02040503050406030204" pitchFamily="18" charset="0"/>
                                  </a:rPr>
                                  <m:t>𝑘</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r>
                                  <a:rPr lang="en-US" sz="1600" i="1">
                                    <a:latin typeface="Cambria Math" panose="02040503050406030204" pitchFamily="18" charset="0"/>
                                    <a:ea typeface="Cambria Math" panose="02040503050406030204" pitchFamily="18" charset="0"/>
                                  </a:rPr>
                                  <m:t>}</m:t>
                                </m:r>
                              </m:lim>
                            </m:limLow>
                          </m:fName>
                          <m:e>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𝑘</m:t>
                                </m:r>
                              </m:sub>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bSup>
                          </m:e>
                        </m:func>
                      </m:den>
                    </m:f>
                    <m:r>
                      <a:rPr lang="en-US" sz="1600" i="1">
                        <a:latin typeface="Cambria Math" panose="02040503050406030204" pitchFamily="18" charset="0"/>
                      </a:rPr>
                      <m:t>&gt;</m:t>
                    </m:r>
                    <m:r>
                      <a:rPr lang="en-US" sz="1600" i="1">
                        <a:latin typeface="Cambria Math" panose="02040503050406030204" pitchFamily="18" charset="0"/>
                        <a:ea typeface="Cambria Math" panose="02040503050406030204" pitchFamily="18" charset="0"/>
                      </a:rPr>
                      <m:t>𝜇</m:t>
                    </m:r>
                  </m:oMath>
                </a14:m>
                <a:r>
                  <a:rPr lang="en-US" sz="1600" dirty="0"/>
                  <a:t> are selected.</a:t>
                </a:r>
              </a:p>
              <a:p>
                <a:pPr defTabSz="914400"/>
                <a:r>
                  <a:rPr lang="en-US" sz="1600" dirty="0"/>
                  <a:t>(“</a:t>
                </a:r>
                <a14:m>
                  <m:oMath xmlns:m="http://schemas.openxmlformats.org/officeDocument/2006/math">
                    <m:r>
                      <a:rPr lang="en-US" sz="1600" i="1">
                        <a:latin typeface="Cambria Math" panose="02040503050406030204" pitchFamily="18" charset="0"/>
                        <a:ea typeface="Cambria Math" panose="02040503050406030204" pitchFamily="18" charset="0"/>
                      </a:rPr>
                      <m:t>𝜇</m:t>
                    </m:r>
                  </m:oMath>
                </a14:m>
                <a:r>
                  <a:rPr lang="en-US" sz="1600" dirty="0"/>
                  <a:t>” is a threshold parameter which is set to zero by default.) </a:t>
                </a:r>
              </a:p>
            </p:txBody>
          </p:sp>
        </mc:Choice>
        <mc:Fallback xmlns="">
          <p:sp>
            <p:nvSpPr>
              <p:cNvPr id="9" name="Rectangular Callout 8"/>
              <p:cNvSpPr>
                <a:spLocks noRot="1" noChangeAspect="1" noMove="1" noResize="1" noEditPoints="1" noAdjustHandles="1" noChangeArrowheads="1" noChangeShapeType="1" noTextEdit="1"/>
              </p:cNvSpPr>
              <p:nvPr/>
            </p:nvSpPr>
            <p:spPr>
              <a:xfrm>
                <a:off x="1964429" y="5898499"/>
                <a:ext cx="5490109" cy="931213"/>
              </a:xfrm>
              <a:prstGeom prst="wedgeRectCallout">
                <a:avLst>
                  <a:gd name="adj1" fmla="val -2412"/>
                  <a:gd name="adj2" fmla="val -197915"/>
                </a:avLst>
              </a:prstGeom>
              <a:blipFill>
                <a:blip r:embed="rId4"/>
                <a:stretch>
                  <a:fillRect r="-110" b="-2887"/>
                </a:stretch>
              </a:blipFill>
              <a:ln w="25400" cap="flat">
                <a:solidFill>
                  <a:srgbClr val="FF0000"/>
                </a:solidFill>
                <a:prstDash val="solid"/>
                <a:round/>
              </a:ln>
              <a:effectLst/>
            </p:spPr>
            <p:txBody>
              <a:bodyPr/>
              <a:lstStyle/>
              <a:p>
                <a:r>
                  <a:rPr lang="ko-KR" altLang="en-US">
                    <a:noFill/>
                  </a:rPr>
                  <a:t> </a:t>
                </a:r>
              </a:p>
            </p:txBody>
          </p:sp>
        </mc:Fallback>
      </mc:AlternateContent>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2824" t="2391" r="2824" b="3257"/>
          <a:stretch/>
        </p:blipFill>
        <p:spPr>
          <a:xfrm>
            <a:off x="2015319" y="1935422"/>
            <a:ext cx="388248" cy="388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824" t="2391" r="2824" b="3257"/>
          <a:stretch/>
        </p:blipFill>
        <p:spPr>
          <a:xfrm>
            <a:off x="8366931" y="2497183"/>
            <a:ext cx="367766" cy="367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7" cstate="print">
            <a:extLst>
              <a:ext uri="{28A0092B-C50C-407E-A947-70E740481C1C}">
                <a14:useLocalDpi xmlns:a14="http://schemas.microsoft.com/office/drawing/2010/main" val="0"/>
              </a:ext>
            </a:extLst>
          </a:blip>
          <a:srcRect l="3112" t="2456" r="2821" b="3185"/>
          <a:stretch/>
        </p:blipFill>
        <p:spPr>
          <a:xfrm>
            <a:off x="5237888" y="5060291"/>
            <a:ext cx="359017" cy="360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4" name="TextBox 13"/>
              <p:cNvSpPr txBox="1"/>
              <p:nvPr/>
            </p:nvSpPr>
            <p:spPr>
              <a:xfrm>
                <a:off x="3670920" y="5746850"/>
                <a:ext cx="4279441" cy="1019574"/>
              </a:xfrm>
              <a:prstGeom prst="rect">
                <a:avLst/>
              </a:prstGeom>
              <a:solidFill>
                <a:srgbClr val="FFFFFF"/>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none" lIns="0" tIns="0" rIns="0" bIns="0" numCol="1" spcCol="38100" rtlCol="0" anchor="t">
                <a:spAutoFit/>
              </a:bodyPr>
              <a:lstStyle/>
              <a:p>
                <a:pPr defTabSz="914400"/>
                <a:r>
                  <a:rPr lang="en-US" sz="1600" dirty="0">
                    <a:solidFill>
                      <a:srgbClr val="000000"/>
                    </a:solidFill>
                  </a:rPr>
                  <a:t>Feature maps: </a:t>
                </a:r>
                <a14:m>
                  <m:oMath xmlns:m="http://schemas.openxmlformats.org/officeDocument/2006/math">
                    <m:sSubSup>
                      <m:sSubSupPr>
                        <m:ctrlPr>
                          <a:rPr lang="en-US" sz="1600" i="1">
                            <a:solidFill>
                              <a:srgbClr val="000000"/>
                            </a:solidFill>
                            <a:latin typeface="Cambria Math" panose="02040503050406030204" pitchFamily="18" charset="0"/>
                          </a:rPr>
                        </m:ctrlPr>
                      </m:sSubSupPr>
                      <m:e>
                        <m:r>
                          <a:rPr lang="en-US" sz="1600" i="1">
                            <a:solidFill>
                              <a:srgbClr val="000000"/>
                            </a:solidFill>
                            <a:latin typeface="Cambria Math" panose="02040503050406030204" pitchFamily="18" charset="0"/>
                          </a:rPr>
                          <m:t>𝐴</m:t>
                        </m:r>
                      </m:e>
                      <m:sub>
                        <m:r>
                          <a:rPr lang="en-US" sz="1600" i="1">
                            <a:solidFill>
                              <a:srgbClr val="000000"/>
                            </a:solidFill>
                            <a:latin typeface="Cambria Math" panose="02040503050406030204" pitchFamily="18" charset="0"/>
                          </a:rPr>
                          <m:t>𝑖</m:t>
                        </m:r>
                      </m:sub>
                      <m:sup>
                        <m:r>
                          <a:rPr lang="en-US" sz="1600" i="1">
                            <a:solidFill>
                              <a:srgbClr val="000000"/>
                            </a:solidFill>
                            <a:latin typeface="Cambria Math" panose="02040503050406030204" pitchFamily="18" charset="0"/>
                          </a:rPr>
                          <m:t>(</m:t>
                        </m:r>
                        <m:r>
                          <a:rPr lang="en-US" sz="1600" i="1">
                            <a:solidFill>
                              <a:srgbClr val="000000"/>
                            </a:solidFill>
                            <a:latin typeface="Cambria Math" panose="02040503050406030204" pitchFamily="18" charset="0"/>
                          </a:rPr>
                          <m:t>𝑙</m:t>
                        </m:r>
                        <m:r>
                          <a:rPr lang="en-US" sz="1600" i="1">
                            <a:solidFill>
                              <a:srgbClr val="000000"/>
                            </a:solidFill>
                            <a:latin typeface="Cambria Math" panose="02040503050406030204" pitchFamily="18" charset="0"/>
                          </a:rPr>
                          <m:t>)</m:t>
                        </m:r>
                      </m:sup>
                    </m:sSubSup>
                    <m:r>
                      <a:rPr lang="en-US" sz="1600" i="1">
                        <a:solidFill>
                          <a:srgbClr val="000000"/>
                        </a:solidFill>
                        <a:latin typeface="Cambria Math" panose="02040503050406030204" pitchFamily="18" charset="0"/>
                        <a:ea typeface="Cambria Math" panose="02040503050406030204" pitchFamily="18" charset="0"/>
                      </a:rPr>
                      <m:t>∀</m:t>
                    </m:r>
                    <m:r>
                      <a:rPr lang="en-US" sz="1600" i="1">
                        <a:solidFill>
                          <a:srgbClr val="000000"/>
                        </a:solidFill>
                        <a:latin typeface="Cambria Math" panose="02040503050406030204" pitchFamily="18" charset="0"/>
                        <a:ea typeface="Cambria Math" panose="02040503050406030204" pitchFamily="18" charset="0"/>
                      </a:rPr>
                      <m:t>𝑖</m:t>
                    </m:r>
                    <m:r>
                      <a:rPr lang="en-US" sz="1600" i="1">
                        <a:solidFill>
                          <a:srgbClr val="000000"/>
                        </a:solidFill>
                        <a:latin typeface="Cambria Math" panose="02040503050406030204" pitchFamily="18" charset="0"/>
                        <a:ea typeface="Cambria Math" panose="02040503050406030204" pitchFamily="18" charset="0"/>
                      </a:rPr>
                      <m:t>∈{</m:t>
                    </m:r>
                    <m:r>
                      <a:rPr lang="en-US" sz="1600" i="1">
                        <a:solidFill>
                          <a:srgbClr val="000000"/>
                        </a:solidFill>
                        <a:latin typeface="Cambria Math" panose="02040503050406030204" pitchFamily="18" charset="0"/>
                        <a:ea typeface="Cambria Math" panose="02040503050406030204" pitchFamily="18" charset="0"/>
                      </a:rPr>
                      <m:t>1</m:t>
                    </m:r>
                    <m:r>
                      <a:rPr lang="en-US" sz="1600" i="1">
                        <a:solidFill>
                          <a:srgbClr val="000000"/>
                        </a:solidFill>
                        <a:latin typeface="Cambria Math" panose="02040503050406030204" pitchFamily="18" charset="0"/>
                        <a:ea typeface="Cambria Math" panose="02040503050406030204" pitchFamily="18" charset="0"/>
                      </a:rPr>
                      <m:t>,…,</m:t>
                    </m:r>
                    <m:r>
                      <a:rPr lang="en-US" sz="1600" i="1">
                        <a:solidFill>
                          <a:srgbClr val="000000"/>
                        </a:solidFill>
                        <a:latin typeface="Cambria Math" panose="02040503050406030204" pitchFamily="18" charset="0"/>
                        <a:ea typeface="Cambria Math" panose="02040503050406030204" pitchFamily="18" charset="0"/>
                      </a:rPr>
                      <m:t>𝑁</m:t>
                    </m:r>
                    <m:r>
                      <a:rPr lang="en-US" sz="1600" i="1">
                        <a:solidFill>
                          <a:srgbClr val="000000"/>
                        </a:solidFill>
                        <a:latin typeface="Cambria Math" panose="02040503050406030204" pitchFamily="18" charset="0"/>
                        <a:ea typeface="Cambria Math" panose="02040503050406030204" pitchFamily="18" charset="0"/>
                      </a:rPr>
                      <m:t>}</m:t>
                    </m:r>
                  </m:oMath>
                </a14:m>
                <a:endParaRPr lang="en-US" sz="1600" dirty="0">
                  <a:solidFill>
                    <a:srgbClr val="000000"/>
                  </a:solidFill>
                </a:endParaRPr>
              </a:p>
              <a:p>
                <a:pPr defTabSz="914400"/>
                <a:r>
                  <a:rPr lang="en-US" sz="1600" dirty="0">
                    <a:solidFill>
                      <a:srgbClr val="000000"/>
                    </a:solidFill>
                  </a:rPr>
                  <a:t>The set of locations in the feature maps: </a:t>
                </a:r>
                <a14:m>
                  <m:oMath xmlns:m="http://schemas.openxmlformats.org/officeDocument/2006/math">
                    <m:sSup>
                      <m:sSupPr>
                        <m:ctrlPr>
                          <a:rPr lang="en-US" sz="1600" i="1">
                            <a:latin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Λ</m:t>
                        </m:r>
                      </m:e>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p>
                  </m:oMath>
                </a14:m>
                <a:endParaRPr lang="en-US" sz="1600" dirty="0">
                  <a:solidFill>
                    <a:srgbClr val="000000"/>
                  </a:solidFill>
                </a:endParaRPr>
              </a:p>
              <a:p>
                <a:pPr defTabSz="914400"/>
                <a:r>
                  <a:rPr lang="en-US" sz="1600" dirty="0"/>
                  <a:t>Average gradient scores:</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𝑖</m:t>
                        </m:r>
                      </m:sub>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bSup>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𝜆</m:t>
                            </m:r>
                          </m:e>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p>
                        <m:r>
                          <m:rPr>
                            <m:brk m:alnAt="7"/>
                          </m:rPr>
                          <a:rPr lang="en-US" sz="1600" i="1">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rPr>
                            </m:ctrlPr>
                          </m:sSupPr>
                          <m:e>
                            <m:r>
                              <m:rPr>
                                <m:sty m:val="p"/>
                              </m:rPr>
                              <a:rPr lang="el-GR" sz="1600" i="1">
                                <a:latin typeface="Cambria Math" panose="02040503050406030204" pitchFamily="18" charset="0"/>
                                <a:ea typeface="Cambria Math" panose="02040503050406030204" pitchFamily="18" charset="0"/>
                              </a:rPr>
                              <m:t>Λ</m:t>
                            </m:r>
                          </m:e>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p>
                      </m:sub>
                      <m:sup/>
                      <m:e>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Ψ</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𝐼</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𝐴</m:t>
                                </m:r>
                              </m:e>
                              <m:sub>
                                <m:r>
                                  <a:rPr lang="en-US" sz="1600" i="1">
                                    <a:latin typeface="Cambria Math" panose="02040503050406030204" pitchFamily="18" charset="0"/>
                                  </a:rPr>
                                  <m:t>𝑖</m:t>
                                </m:r>
                              </m:sub>
                              <m:sup>
                                <m:d>
                                  <m:dPr>
                                    <m:ctrlPr>
                                      <a:rPr lang="en-US" sz="1600" i="1">
                                        <a:latin typeface="Cambria Math" panose="02040503050406030204" pitchFamily="18" charset="0"/>
                                      </a:rPr>
                                    </m:ctrlPr>
                                  </m:dPr>
                                  <m:e>
                                    <m:r>
                                      <a:rPr lang="en-US" sz="1600" i="1">
                                        <a:latin typeface="Cambria Math" panose="02040503050406030204" pitchFamily="18" charset="0"/>
                                      </a:rPr>
                                      <m:t>𝑙</m:t>
                                    </m:r>
                                  </m:e>
                                </m:d>
                              </m:sup>
                            </m:sSub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𝜆</m:t>
                                </m:r>
                              </m:e>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p>
                            <m:r>
                              <a:rPr lang="en-US" sz="1600" i="1">
                                <a:latin typeface="Cambria Math" panose="02040503050406030204" pitchFamily="18" charset="0"/>
                              </a:rPr>
                              <m:t>)</m:t>
                            </m:r>
                          </m:den>
                        </m:f>
                      </m:e>
                    </m:nary>
                  </m:oMath>
                </a14:m>
                <a:endParaRPr lang="en-US" sz="16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670920" y="5746850"/>
                <a:ext cx="4279441" cy="1019574"/>
              </a:xfrm>
              <a:prstGeom prst="rect">
                <a:avLst/>
              </a:prstGeom>
              <a:blipFill>
                <a:blip r:embed="rId8"/>
                <a:stretch>
                  <a:fillRect l="-1275" t="-585" b="-44444"/>
                </a:stretch>
              </a:blip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26642" y="1345785"/>
                <a:ext cx="5965681" cy="1462708"/>
              </a:xfrm>
              <a:prstGeom prst="rect">
                <a:avLst/>
              </a:prstGeom>
              <a:solidFill>
                <a:srgbClr val="FFFFFF"/>
              </a:solidFill>
              <a:ln/>
            </p:spPr>
            <p:style>
              <a:lnRef idx="2">
                <a:schemeClr val="accent4"/>
              </a:lnRef>
              <a:fillRef idx="1">
                <a:schemeClr val="lt1"/>
              </a:fillRef>
              <a:effectRef idx="0">
                <a:schemeClr val="accent4"/>
              </a:effectRef>
              <a:fontRef idx="minor">
                <a:schemeClr val="dk1"/>
              </a:fontRef>
            </p:style>
            <p:txBody>
              <a:bodyPr rot="0" spcFirstLastPara="1" vertOverflow="overflow" horzOverflow="overflow" vert="horz" wrap="square" lIns="0" tIns="0" rIns="0" bIns="0" numCol="1" spcCol="38100" rtlCol="0" anchor="t">
                <a:spAutoFit/>
              </a:bodyPr>
              <a:lstStyle/>
              <a:p>
                <a:pPr defTabSz="914400"/>
                <a:r>
                  <a:rPr lang="en-US" sz="1600" dirty="0">
                    <a:solidFill>
                      <a:srgbClr val="000000"/>
                    </a:solidFill>
                  </a:rPr>
                  <a:t>Attribution masks: </a:t>
                </a:r>
                <a14:m>
                  <m:oMath xmlns:m="http://schemas.openxmlformats.org/officeDocument/2006/math">
                    <m:r>
                      <a:rPr lang="en-US" sz="1600" i="1">
                        <a:latin typeface="Cambria Math" panose="02040503050406030204" pitchFamily="18" charset="0"/>
                        <a:ea typeface="Cambria Math" panose="02040503050406030204" pitchFamily="18" charset="0"/>
                      </a:rPr>
                      <m:t>𝑚</m:t>
                    </m:r>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𝑀</m:t>
                        </m:r>
                      </m:e>
                      <m:sub>
                        <m:r>
                          <a:rPr lang="en-US" sz="1600" i="1">
                            <a:latin typeface="Cambria Math" panose="02040503050406030204" pitchFamily="18" charset="0"/>
                          </a:rPr>
                          <m:t>𝑑</m:t>
                        </m:r>
                      </m:sub>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bSup>
                  </m:oMath>
                </a14:m>
                <a:endParaRPr lang="en-US" sz="1600" dirty="0">
                  <a:solidFill>
                    <a:srgbClr val="000000"/>
                  </a:solidFill>
                </a:endParaRPr>
              </a:p>
              <a:p>
                <a:pPr defTabSz="914400"/>
                <a:r>
                  <a:rPr lang="en-US" sz="1600" dirty="0">
                    <a:solidFill>
                      <a:srgbClr val="000000"/>
                    </a:solidFill>
                  </a:rPr>
                  <a:t>The set of locations in the input domain:</a:t>
                </a:r>
                <a:r>
                  <a:rPr lang="en-US" sz="1600" dirty="0">
                    <a:ea typeface="Cambria Math" panose="02040503050406030204" pitchFamily="18" charset="0"/>
                  </a:rPr>
                  <a:t>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Λ</m:t>
                    </m:r>
                  </m:oMath>
                </a14:m>
                <a:endParaRPr lang="en-US" sz="1600" dirty="0">
                  <a:solidFill>
                    <a:srgbClr val="000000"/>
                  </a:solidFill>
                </a:endParaRPr>
              </a:p>
              <a:p>
                <a:pPr defTabSz="914400"/>
                <a:r>
                  <a:rPr lang="en-US" sz="1600" dirty="0">
                    <a:solidFill>
                      <a:srgbClr val="000000"/>
                    </a:solidFill>
                  </a:rPr>
                  <a:t>Visualization map of the layer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 </m:t>
                    </m:r>
                  </m:oMath>
                </a14:m>
                <a:r>
                  <a:rPr lang="en-US" sz="1600" dirty="0">
                    <a:solidFill>
                      <a:srgbClr val="000000"/>
                    </a:solidFill>
                  </a:rPr>
                  <a:t>: </a:t>
                </a:r>
                <a14:m>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𝐼</m:t>
                            </m:r>
                            <m:r>
                              <a:rPr lang="en-US" sz="1600" i="1">
                                <a:latin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Ψ</m:t>
                            </m:r>
                          </m:sub>
                        </m:sSub>
                      </m:e>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p>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𝔼</m:t>
                        </m:r>
                      </m:e>
                      <m:sub>
                        <m:sSubSup>
                          <m:sSubSupPr>
                            <m:ctrlPr>
                              <a:rPr lang="en-US" sz="1600" i="1">
                                <a:latin typeface="Cambria Math" panose="02040503050406030204" pitchFamily="18" charset="0"/>
                              </a:rPr>
                            </m:ctrlPr>
                          </m:sSubSupPr>
                          <m:e>
                            <m:r>
                              <a:rPr lang="en-US" sz="1600" i="1">
                                <a:latin typeface="Cambria Math" panose="02040503050406030204" pitchFamily="18" charset="0"/>
                              </a:rPr>
                              <m:t>𝑀</m:t>
                            </m:r>
                          </m:e>
                          <m:sub>
                            <m:r>
                              <a:rPr lang="en-US" sz="1600" i="1">
                                <a:latin typeface="Cambria Math" panose="02040503050406030204" pitchFamily="18" charset="0"/>
                              </a:rPr>
                              <m:t>𝑑</m:t>
                            </m:r>
                          </m:sub>
                          <m:sup>
                            <m:r>
                              <a:rPr lang="en-US" sz="1600" i="1">
                                <a:latin typeface="Cambria Math" panose="02040503050406030204" pitchFamily="18" charset="0"/>
                              </a:rPr>
                              <m:t>(</m:t>
                            </m:r>
                            <m:r>
                              <a:rPr lang="en-US" sz="1600" i="1">
                                <a:latin typeface="Cambria Math" panose="02040503050406030204" pitchFamily="18" charset="0"/>
                              </a:rPr>
                              <m:t>𝑙</m:t>
                            </m:r>
                            <m:r>
                              <a:rPr lang="en-US" sz="1600" i="1">
                                <a:latin typeface="Cambria Math" panose="02040503050406030204" pitchFamily="18" charset="0"/>
                              </a:rPr>
                              <m:t>)</m:t>
                            </m:r>
                          </m:sup>
                        </m:sSubSup>
                      </m:sub>
                    </m:sSub>
                    <m:r>
                      <a:rPr lang="en-US" sz="1600" i="1">
                        <a:latin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Ψ</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𝐼</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𝑚</m:t>
                        </m:r>
                      </m:e>
                    </m:d>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𝐶</m:t>
                        </m:r>
                      </m:e>
                      <m:sub>
                        <m:r>
                          <a:rPr lang="en-US" sz="1600" i="1">
                            <a:latin typeface="Cambria Math" panose="02040503050406030204" pitchFamily="18" charset="0"/>
                            <a:ea typeface="Cambria Math" panose="02040503050406030204" pitchFamily="18" charset="0"/>
                          </a:rPr>
                          <m:t>𝑚</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m:t>
                    </m:r>
                  </m:oMath>
                </a14:m>
                <a:endParaRPr lang="en-US" sz="1600" dirty="0">
                  <a:solidFill>
                    <a:srgbClr val="000000"/>
                  </a:solidFill>
                </a:endParaRPr>
              </a:p>
              <a:p>
                <a:pPr defTabSz="914400"/>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𝐶</m:t>
                          </m:r>
                        </m:e>
                        <m:sub>
                          <m:r>
                            <a:rPr lang="en-US" sz="1600" i="1">
                              <a:latin typeface="Cambria Math" panose="02040503050406030204" pitchFamily="18" charset="0"/>
                              <a:ea typeface="Cambria Math" panose="02040503050406030204" pitchFamily="18" charset="0"/>
                            </a:rPr>
                            <m:t>𝑚</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𝜆</m:t>
                          </m:r>
                        </m:e>
                      </m:d>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𝑚</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m:t>
                          </m:r>
                        </m:num>
                        <m:den>
                          <m:nary>
                            <m:naryPr>
                              <m:chr m:val="∑"/>
                              <m:supHide m:val="on"/>
                              <m:ctrlPr>
                                <a:rPr lang="en-US" sz="1600" i="1">
                                  <a:latin typeface="Cambria Math" panose="02040503050406030204" pitchFamily="18" charset="0"/>
                                  <a:ea typeface="Cambria Math" panose="02040503050406030204" pitchFamily="18" charset="0"/>
                                </a:rPr>
                              </m:ctrlPr>
                            </m:naryPr>
                            <m:sub>
                              <m:r>
                                <m:rPr>
                                  <m:brk m:alnAt="7"/>
                                </m:rP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Λ</m:t>
                              </m:r>
                            </m:sub>
                            <m:sup/>
                            <m:e>
                              <m:r>
                                <a:rPr lang="en-US" sz="1600" i="1">
                                  <a:latin typeface="Cambria Math" panose="02040503050406030204" pitchFamily="18" charset="0"/>
                                  <a:ea typeface="Cambria Math" panose="02040503050406030204" pitchFamily="18" charset="0"/>
                                </a:rPr>
                                <m:t>𝑚</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m:t>
                              </m:r>
                            </m:e>
                          </m:nary>
                        </m:den>
                      </m:f>
                    </m:oMath>
                  </m:oMathPara>
                </a14:m>
                <a:endParaRPr lang="en-US" sz="1600" dirty="0">
                  <a:solidFill>
                    <a:srgbClr val="00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726642" y="1345785"/>
                <a:ext cx="5965681" cy="1462708"/>
              </a:xfrm>
              <a:prstGeom prst="rect">
                <a:avLst/>
              </a:prstGeom>
              <a:blipFill>
                <a:blip r:embed="rId9"/>
                <a:stretch>
                  <a:fillRect l="-407" t="-410"/>
                </a:stretch>
              </a:blipFill>
              <a:ln/>
            </p:spPr>
            <p:txBody>
              <a:bodyPr/>
              <a:lstStyle/>
              <a:p>
                <a:r>
                  <a:rPr lang="ko-KR" altLang="en-US">
                    <a:noFill/>
                  </a:rPr>
                  <a:t> </a:t>
                </a:r>
              </a:p>
            </p:txBody>
          </p:sp>
        </mc:Fallback>
      </mc:AlternateContent>
    </p:spTree>
    <p:extLst>
      <p:ext uri="{BB962C8B-B14F-4D97-AF65-F5344CB8AC3E}">
        <p14:creationId xmlns:p14="http://schemas.microsoft.com/office/powerpoint/2010/main" val="1219498161"/>
      </p:ext>
    </p:extLst>
  </p:cSld>
  <p:clrMapOvr>
    <a:masterClrMapping/>
  </p:clrMapOvr>
  <p:transition spd="med" advTm="71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4" grpId="0" animBg="1"/>
      <p:bldP spid="14" grpId="1"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Methodology</a:t>
            </a:r>
          </a:p>
        </p:txBody>
      </p:sp>
      <p:sp>
        <p:nvSpPr>
          <p:cNvPr id="16" name="Slide Number Placeholder 15"/>
          <p:cNvSpPr>
            <a:spLocks noGrp="1"/>
          </p:cNvSpPr>
          <p:nvPr>
            <p:ph type="sldNum" sz="quarter" idx="2"/>
          </p:nvPr>
        </p:nvSpPr>
        <p:spPr>
          <a:xfrm>
            <a:off x="11607569" y="6341382"/>
            <a:ext cx="239805" cy="265453"/>
          </a:xfrm>
        </p:spPr>
        <p:txBody>
          <a:bodyPr/>
          <a:lstStyle/>
          <a:p>
            <a:fld id="{86CB4B4D-7CA3-9044-876B-883B54F8677D}" type="slidenum">
              <a:rPr lang="en-US" smtClean="0"/>
              <a:t>17</a:t>
            </a:fld>
            <a:endParaRPr lang="en-US" dirty="0"/>
          </a:p>
        </p:txBody>
      </p:sp>
      <p:sp>
        <p:nvSpPr>
          <p:cNvPr id="17" name="Rectangle 16"/>
          <p:cNvSpPr/>
          <p:nvPr/>
        </p:nvSpPr>
        <p:spPr>
          <a:xfrm>
            <a:off x="5190599" y="1441913"/>
            <a:ext cx="1819729" cy="830997"/>
          </a:xfrm>
          <a:prstGeom prst="rect">
            <a:avLst/>
          </a:prstGeom>
        </p:spPr>
        <p:txBody>
          <a:bodyPr wrap="none">
            <a:spAutoFit/>
          </a:bodyPr>
          <a:lstStyle/>
          <a:p>
            <a:r>
              <a:rPr lang="en-US" sz="2400" b="1" dirty="0"/>
              <a:t>Phase 4:</a:t>
            </a:r>
          </a:p>
          <a:p>
            <a:r>
              <a:rPr lang="en-US" sz="2400" b="1" dirty="0"/>
              <a:t>Fusion block</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371" y="2272909"/>
            <a:ext cx="7250187" cy="34451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1986829"/>
      </p:ext>
    </p:extLst>
  </p:cSld>
  <p:clrMapOvr>
    <a:masterClrMapping/>
  </p:clrMapOvr>
  <p:transition spd="med" advTm="7179"/>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970484" y="1247448"/>
            <a:ext cx="8259961" cy="4524315"/>
          </a:xfrm>
          <a:prstGeom prst="rect">
            <a:avLst/>
          </a:prstGeom>
        </p:spPr>
        <p:txBody>
          <a:bodyPr wrap="square">
            <a:spAutoFit/>
          </a:bodyPr>
          <a:lstStyle/>
          <a:p>
            <a:pPr algn="l"/>
            <a:r>
              <a:rPr lang="en-US" sz="1800" b="1" dirty="0"/>
              <a:t>PASCAL VOC 2007</a:t>
            </a:r>
            <a:r>
              <a:rPr lang="en-US" sz="1800" b="1" baseline="30000" dirty="0"/>
              <a:t>[5]</a:t>
            </a:r>
            <a:r>
              <a:rPr lang="en-US" sz="1800" b="1" dirty="0"/>
              <a:t>:</a:t>
            </a:r>
          </a:p>
          <a:p>
            <a:pPr marL="285750" indent="-285750" algn="l">
              <a:buFont typeface="Wingdings" panose="05000000000000000000" pitchFamily="2" charset="2"/>
              <a:buChar char="Ø"/>
            </a:pPr>
            <a:r>
              <a:rPr lang="en-US" sz="1800" dirty="0"/>
              <a:t>    Purpose: Multi-label image classification, Object Detection</a:t>
            </a:r>
          </a:p>
          <a:p>
            <a:pPr marL="285750" indent="-285750" algn="l">
              <a:buFont typeface="Wingdings" panose="05000000000000000000" pitchFamily="2" charset="2"/>
              <a:buChar char="Ø"/>
            </a:pPr>
            <a:r>
              <a:rPr lang="en-US" sz="1800" dirty="0"/>
              <a:t>    Containing 4963 test images in 20 classes, Bounding boxes provided </a:t>
            </a:r>
          </a:p>
          <a:p>
            <a:pPr marL="285750" indent="-285750" algn="l">
              <a:buFont typeface="Wingdings" panose="05000000000000000000" pitchFamily="2" charset="2"/>
              <a:buChar char="Ø"/>
            </a:pPr>
            <a:r>
              <a:rPr lang="en-US" sz="1800" dirty="0"/>
              <a:t>    A VGG-16 model and a ResNet-50 model trained on this dataset are utilized</a:t>
            </a:r>
            <a:r>
              <a:rPr lang="en-US" sz="1800" baseline="30000" dirty="0"/>
              <a:t>[4]</a:t>
            </a:r>
            <a:r>
              <a:rPr lang="en-US" sz="1800" dirty="0"/>
              <a:t>.</a:t>
            </a:r>
          </a:p>
          <a:p>
            <a:pPr algn="l"/>
            <a:r>
              <a:rPr lang="en-US" sz="1800" b="1" dirty="0"/>
              <a:t>MS COCO 2014</a:t>
            </a:r>
            <a:r>
              <a:rPr lang="en-US" sz="1800" b="1" baseline="30000" dirty="0"/>
              <a:t>[6]</a:t>
            </a:r>
            <a:r>
              <a:rPr lang="en-US" sz="1800" b="1" dirty="0"/>
              <a:t>:</a:t>
            </a:r>
          </a:p>
          <a:p>
            <a:pPr marL="285750" indent="-285750" algn="l">
              <a:buFont typeface="Wingdings" panose="05000000000000000000" pitchFamily="2" charset="2"/>
              <a:buChar char="Ø"/>
            </a:pPr>
            <a:r>
              <a:rPr lang="en-US" sz="1800" dirty="0"/>
              <a:t>    Purpose: Multi-label image classification, Object Detection</a:t>
            </a:r>
          </a:p>
          <a:p>
            <a:pPr marL="285750" indent="-285750" algn="l">
              <a:buFont typeface="Wingdings" panose="05000000000000000000" pitchFamily="2" charset="2"/>
              <a:buChar char="Ø"/>
            </a:pPr>
            <a:r>
              <a:rPr lang="en-US" sz="1800" dirty="0"/>
              <a:t>    Containing over 40,000 validation images in 80 classes, Segmentation masks provided.</a:t>
            </a:r>
          </a:p>
          <a:p>
            <a:pPr marL="285750" indent="-285750" algn="l">
              <a:buFont typeface="Wingdings" panose="05000000000000000000" pitchFamily="2" charset="2"/>
              <a:buChar char="Ø"/>
            </a:pPr>
            <a:r>
              <a:rPr lang="en-US" sz="1800" dirty="0"/>
              <a:t>    A VGG-16 model and a ResNet-50 model trained on this dataset are utilized</a:t>
            </a:r>
            <a:r>
              <a:rPr lang="en-US" sz="1800" baseline="30000" dirty="0"/>
              <a:t>[4]</a:t>
            </a:r>
            <a:r>
              <a:rPr lang="en-US" sz="1800" dirty="0"/>
              <a:t>.</a:t>
            </a:r>
          </a:p>
          <a:p>
            <a:pPr algn="l"/>
            <a:r>
              <a:rPr lang="en-US" sz="1800" b="1" dirty="0"/>
              <a:t>PAO Severstal</a:t>
            </a:r>
            <a:r>
              <a:rPr lang="en-US" sz="1800" b="1" baseline="30000" dirty="0"/>
              <a:t>[7]</a:t>
            </a:r>
            <a:r>
              <a:rPr lang="en-US" sz="1800" b="1" dirty="0"/>
              <a:t>:</a:t>
            </a:r>
          </a:p>
          <a:p>
            <a:pPr marL="285750" indent="-285750" algn="l">
              <a:buFont typeface="Wingdings" panose="05000000000000000000" pitchFamily="2" charset="2"/>
              <a:buChar char="Ø"/>
            </a:pPr>
            <a:r>
              <a:rPr lang="en-US" sz="1800" dirty="0"/>
              <a:t>    Purpose: Anomaly Segmentation (we recast it to an image classification dataset)</a:t>
            </a:r>
          </a:p>
          <a:p>
            <a:pPr marL="285750" indent="-285750" algn="l">
              <a:buFont typeface="Wingdings" panose="05000000000000000000" pitchFamily="2" charset="2"/>
              <a:buChar char="Ø"/>
            </a:pPr>
            <a:r>
              <a:rPr lang="en-US" sz="1800" dirty="0"/>
              <a:t>    Containing test images from 4 defective and one normal classes</a:t>
            </a:r>
          </a:p>
          <a:p>
            <a:pPr marL="285750" indent="-285750" algn="l">
              <a:buFont typeface="Wingdings" panose="05000000000000000000" pitchFamily="2" charset="2"/>
              <a:buChar char="Ø"/>
            </a:pPr>
            <a:r>
              <a:rPr lang="en-US" sz="1800" dirty="0"/>
              <a:t>    Only correct labels provided.</a:t>
            </a:r>
          </a:p>
          <a:p>
            <a:pPr marL="285750" indent="-285750" algn="l">
              <a:buFont typeface="Wingdings" panose="05000000000000000000" pitchFamily="2" charset="2"/>
              <a:buChar char="Ø"/>
            </a:pPr>
            <a:r>
              <a:rPr lang="en-US" sz="1800" dirty="0"/>
              <a:t>    A balanced subset of images used (containing 4381 images).</a:t>
            </a:r>
          </a:p>
          <a:p>
            <a:pPr marL="285750" indent="-285750" algn="l">
              <a:buFont typeface="Wingdings" panose="05000000000000000000" pitchFamily="2" charset="2"/>
              <a:buChar char="Ø"/>
            </a:pPr>
            <a:r>
              <a:rPr lang="en-US" sz="1800" dirty="0"/>
              <a:t>    A ResNet-101 model trained on this dataset is utilized.</a:t>
            </a:r>
          </a:p>
        </p:txBody>
      </p:sp>
      <p:sp>
        <p:nvSpPr>
          <p:cNvPr id="3" name="Slide Number Placeholder 2"/>
          <p:cNvSpPr>
            <a:spLocks noGrp="1"/>
          </p:cNvSpPr>
          <p:nvPr>
            <p:ph type="sldNum" sz="quarter" idx="2"/>
          </p:nvPr>
        </p:nvSpPr>
        <p:spPr>
          <a:xfrm>
            <a:off x="10169726" y="6088465"/>
            <a:ext cx="239805" cy="265453"/>
          </a:xfrm>
        </p:spPr>
        <p:txBody>
          <a:bodyPr/>
          <a:lstStyle/>
          <a:p>
            <a:fld id="{86CB4B4D-7CA3-9044-876B-883B54F8677D}" type="slidenum">
              <a:rPr lang="en-US" smtClean="0"/>
              <a:t>18</a:t>
            </a:fld>
            <a:endParaRPr lang="en-US" dirty="0"/>
          </a:p>
        </p:txBody>
      </p:sp>
      <p:sp>
        <p:nvSpPr>
          <p:cNvPr id="4" name="Title 3"/>
          <p:cNvSpPr>
            <a:spLocks noGrp="1"/>
          </p:cNvSpPr>
          <p:nvPr>
            <p:ph type="title"/>
          </p:nvPr>
        </p:nvSpPr>
        <p:spPr/>
        <p:txBody>
          <a:bodyPr>
            <a:normAutofit/>
          </a:bodyPr>
          <a:lstStyle/>
          <a:p>
            <a:r>
              <a:rPr lang="en-US" dirty="0"/>
              <a:t>Experiments: Datasets and Models</a:t>
            </a:r>
          </a:p>
        </p:txBody>
      </p:sp>
      <p:sp>
        <p:nvSpPr>
          <p:cNvPr id="24" name="Rectangle 23"/>
          <p:cNvSpPr/>
          <p:nvPr/>
        </p:nvSpPr>
        <p:spPr>
          <a:xfrm>
            <a:off x="1626881" y="5688272"/>
            <a:ext cx="8603565" cy="1200329"/>
          </a:xfrm>
          <a:prstGeom prst="rect">
            <a:avLst/>
          </a:prstGeom>
        </p:spPr>
        <p:txBody>
          <a:bodyPr wrap="square">
            <a:spAutoFit/>
          </a:bodyPr>
          <a:lstStyle/>
          <a:p>
            <a:pPr lvl="1" indent="-26788" algn="l">
              <a:lnSpc>
                <a:spcPct val="120000"/>
              </a:lnSpc>
            </a:pPr>
            <a:r>
              <a:rPr lang="en-US" sz="1000" dirty="0"/>
              <a:t>[4] Fong, R.; Patrick, M.; and </a:t>
            </a:r>
            <a:r>
              <a:rPr lang="en-US" sz="1000" dirty="0" err="1"/>
              <a:t>Vedaldi</a:t>
            </a:r>
            <a:r>
              <a:rPr lang="en-US" sz="1000" dirty="0"/>
              <a:t>, A. 2019. Understanding deep networks via extremal perturbations and smooth masks. In Proceedings of the IEEE International Conference on Computer Vision, 2950–2958.</a:t>
            </a:r>
          </a:p>
          <a:p>
            <a:pPr lvl="1" indent="-26788" algn="l">
              <a:lnSpc>
                <a:spcPct val="120000"/>
              </a:lnSpc>
            </a:pPr>
            <a:r>
              <a:rPr lang="en-US" sz="1000" dirty="0"/>
              <a:t>[5] </a:t>
            </a:r>
            <a:r>
              <a:rPr lang="en-US" sz="1000" dirty="0" err="1"/>
              <a:t>Everingham</a:t>
            </a:r>
            <a:r>
              <a:rPr lang="en-US" sz="1000" dirty="0"/>
              <a:t>, M.; Van </a:t>
            </a:r>
            <a:r>
              <a:rPr lang="en-US" sz="1000" dirty="0" err="1"/>
              <a:t>Gool</a:t>
            </a:r>
            <a:r>
              <a:rPr lang="en-US" sz="1000" dirty="0"/>
              <a:t>, L.; Williams, C. K. I.; Winn, J.; and Zisserman, A. 2007. The PASCAL Visual Object Classes Challenge 2007 (VOC2007) Results.</a:t>
            </a:r>
          </a:p>
          <a:p>
            <a:pPr lvl="1" indent="-26788" algn="l">
              <a:lnSpc>
                <a:spcPct val="120000"/>
              </a:lnSpc>
            </a:pPr>
            <a:r>
              <a:rPr lang="en-US" sz="1000" dirty="0"/>
              <a:t>[6] Lin, T.-Y.; </a:t>
            </a:r>
            <a:r>
              <a:rPr lang="en-US" sz="1000" dirty="0" err="1"/>
              <a:t>Maire</a:t>
            </a:r>
            <a:r>
              <a:rPr lang="en-US" sz="1000" dirty="0"/>
              <a:t>, M.; </a:t>
            </a:r>
            <a:r>
              <a:rPr lang="en-US" sz="1000" dirty="0" err="1"/>
              <a:t>Belongie</a:t>
            </a:r>
            <a:r>
              <a:rPr lang="en-US" sz="1000" dirty="0"/>
              <a:t>, S.; Hays, J.; </a:t>
            </a:r>
            <a:r>
              <a:rPr lang="en-US" sz="1000" dirty="0" err="1"/>
              <a:t>Perona</a:t>
            </a:r>
            <a:r>
              <a:rPr lang="en-US" sz="1000" dirty="0"/>
              <a:t>, P.; </a:t>
            </a:r>
            <a:r>
              <a:rPr lang="en-US" sz="1000" dirty="0" err="1"/>
              <a:t>Ramanan</a:t>
            </a:r>
            <a:r>
              <a:rPr lang="en-US" sz="1000" dirty="0"/>
              <a:t>, D.; Dollar, P.; and </a:t>
            </a:r>
            <a:r>
              <a:rPr lang="en-US" sz="1000" dirty="0" err="1"/>
              <a:t>Zitnick</a:t>
            </a:r>
            <a:r>
              <a:rPr lang="en-US" sz="1000" dirty="0"/>
              <a:t>, C. L. 2014. Microsoft ´ coco: Common objects in context. In European conference on computer vision, 740–755. Springer.</a:t>
            </a:r>
          </a:p>
          <a:p>
            <a:pPr lvl="1" indent="-26788" algn="l">
              <a:lnSpc>
                <a:spcPct val="120000"/>
              </a:lnSpc>
            </a:pPr>
            <a:r>
              <a:rPr lang="en-US" sz="1000" dirty="0"/>
              <a:t>[7] PAO Severstal. 2019. Severstal: Steel Defect Detection on </a:t>
            </a:r>
            <a:r>
              <a:rPr lang="en-US" sz="1000" dirty="0" err="1"/>
              <a:t>Kaggle</a:t>
            </a:r>
            <a:r>
              <a:rPr lang="en-US" sz="1000" dirty="0"/>
              <a:t> Challenge.</a:t>
            </a:r>
          </a:p>
        </p:txBody>
      </p:sp>
    </p:spTree>
    <p:extLst>
      <p:ext uri="{BB962C8B-B14F-4D97-AF65-F5344CB8AC3E}">
        <p14:creationId xmlns:p14="http://schemas.microsoft.com/office/powerpoint/2010/main" val="628735490"/>
      </p:ext>
    </p:extLst>
  </p:cSld>
  <p:clrMapOvr>
    <a:masterClrMapping/>
  </p:clrMapOvr>
  <p:transition spd="med" advTm="717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19</a:t>
            </a:fld>
            <a:endParaRPr lang="en-US" dirty="0"/>
          </a:p>
        </p:txBody>
      </p:sp>
      <p:sp>
        <p:nvSpPr>
          <p:cNvPr id="4" name="Title 3"/>
          <p:cNvSpPr>
            <a:spLocks noGrp="1"/>
          </p:cNvSpPr>
          <p:nvPr>
            <p:ph type="title"/>
          </p:nvPr>
        </p:nvSpPr>
        <p:spPr/>
        <p:txBody>
          <a:bodyPr>
            <a:normAutofit/>
          </a:bodyPr>
          <a:lstStyle/>
          <a:p>
            <a:r>
              <a:rPr lang="en-US" dirty="0"/>
              <a:t>Qualitative results</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b="54859"/>
          <a:stretch/>
        </p:blipFill>
        <p:spPr>
          <a:xfrm>
            <a:off x="5092575" y="3919814"/>
            <a:ext cx="5048296" cy="1976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17"/>
          <p:cNvSpPr/>
          <p:nvPr/>
        </p:nvSpPr>
        <p:spPr>
          <a:xfrm>
            <a:off x="5719409" y="3551372"/>
            <a:ext cx="3794629" cy="307777"/>
          </a:xfrm>
          <a:prstGeom prst="rect">
            <a:avLst/>
          </a:prstGeom>
        </p:spPr>
        <p:txBody>
          <a:bodyPr wrap="none">
            <a:spAutoFit/>
          </a:bodyPr>
          <a:lstStyle/>
          <a:p>
            <a:r>
              <a:rPr lang="en-US" sz="1400" dirty="0">
                <a:latin typeface="Franklin Gothic Medium" panose="020B0603020102020204" pitchFamily="34" charset="0"/>
              </a:rPr>
              <a:t>Dataset: PASCAL VOC 2007, Model: ResNet-50</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 b="37821"/>
          <a:stretch/>
        </p:blipFill>
        <p:spPr>
          <a:xfrm>
            <a:off x="5092575" y="1513298"/>
            <a:ext cx="5048296" cy="1961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5962263" y="5956953"/>
            <a:ext cx="3308919" cy="307777"/>
          </a:xfrm>
          <a:prstGeom prst="rect">
            <a:avLst/>
          </a:prstGeom>
        </p:spPr>
        <p:txBody>
          <a:bodyPr wrap="none">
            <a:spAutoFit/>
          </a:bodyPr>
          <a:lstStyle/>
          <a:p>
            <a:r>
              <a:rPr lang="en-US" sz="1400" dirty="0">
                <a:latin typeface="Franklin Gothic Medium" panose="020B0603020102020204" pitchFamily="34" charset="0"/>
              </a:rPr>
              <a:t>Dataset: MS COCO 2014, Model: VGG-16</a:t>
            </a:r>
          </a:p>
        </p:txBody>
      </p:sp>
      <p:sp>
        <p:nvSpPr>
          <p:cNvPr id="9" name="Rectangle 8"/>
          <p:cNvSpPr/>
          <p:nvPr/>
        </p:nvSpPr>
        <p:spPr>
          <a:xfrm>
            <a:off x="1586353" y="1804441"/>
            <a:ext cx="3506222" cy="3785652"/>
          </a:xfrm>
          <a:prstGeom prst="rect">
            <a:avLst/>
          </a:prstGeom>
        </p:spPr>
        <p:txBody>
          <a:bodyPr wrap="square">
            <a:spAutoFit/>
          </a:bodyPr>
          <a:lstStyle/>
          <a:p>
            <a:pPr algn="l" defTabSz="914400"/>
            <a:r>
              <a:rPr lang="en-US" sz="1600" b="1" u="sng" dirty="0"/>
              <a:t>Advantages</a:t>
            </a:r>
          </a:p>
          <a:p>
            <a:pPr marL="342900" indent="-342900" algn="l" defTabSz="914400">
              <a:buFont typeface="+mj-lt"/>
              <a:buAutoNum type="arabicPeriod"/>
            </a:pPr>
            <a:r>
              <a:rPr lang="en-US" sz="1400" dirty="0"/>
              <a:t>Improved spatial resolution of the explanation maps</a:t>
            </a:r>
            <a:br>
              <a:rPr lang="en-US" sz="1400" dirty="0"/>
            </a:br>
            <a:endParaRPr lang="en-US" sz="1400" dirty="0"/>
          </a:p>
          <a:p>
            <a:pPr marL="342900" indent="-342900" algn="l" defTabSz="914400">
              <a:buFont typeface="+mj-lt"/>
              <a:buAutoNum type="arabicPeriod"/>
            </a:pPr>
            <a:r>
              <a:rPr lang="en-US" sz="1400" dirty="0"/>
              <a:t>Highlighting the mid-level and low-level features extracted by the target CNN.</a:t>
            </a:r>
            <a:br>
              <a:rPr lang="en-US" sz="1400" dirty="0"/>
            </a:br>
            <a:endParaRPr lang="en-US" sz="1400" dirty="0"/>
          </a:p>
          <a:p>
            <a:pPr marL="342900" indent="-342900" algn="l" defTabSz="914400">
              <a:buFont typeface="+mj-lt"/>
              <a:buAutoNum type="arabicPeriod"/>
            </a:pPr>
            <a:r>
              <a:rPr lang="en-US" sz="1400" dirty="0"/>
              <a:t>More accurate explanations for the smaller instances.</a:t>
            </a:r>
            <a:br>
              <a:rPr lang="en-US" sz="1400" dirty="0"/>
            </a:br>
            <a:endParaRPr lang="en-US" sz="1400" dirty="0"/>
          </a:p>
          <a:p>
            <a:pPr marL="342900" indent="-342900" algn="l" defTabSz="914400">
              <a:buFont typeface="+mj-lt"/>
              <a:buAutoNum type="arabicPeriod"/>
            </a:pPr>
            <a:r>
              <a:rPr lang="en-US" sz="1400" dirty="0"/>
              <a:t>Ignoring class-indistinctive features in the explanations.</a:t>
            </a:r>
            <a:br>
              <a:rPr lang="en-US" sz="1400" dirty="0"/>
            </a:br>
            <a:endParaRPr lang="en-US" sz="1400" dirty="0"/>
          </a:p>
          <a:p>
            <a:pPr marL="342900" indent="-342900" algn="l" defTabSz="914400">
              <a:buFont typeface="+mj-lt"/>
              <a:buAutoNum type="arabicPeriod"/>
            </a:pPr>
            <a:r>
              <a:rPr lang="en-US" sz="1400" dirty="0"/>
              <a:t>The ability to provide concrete outputs while dealing with multiple instances from different classes (see the next slide).</a:t>
            </a:r>
          </a:p>
        </p:txBody>
      </p:sp>
    </p:spTree>
    <p:extLst>
      <p:ext uri="{BB962C8B-B14F-4D97-AF65-F5344CB8AC3E}">
        <p14:creationId xmlns:p14="http://schemas.microsoft.com/office/powerpoint/2010/main" val="2532816560"/>
      </p:ext>
    </p:extLst>
  </p:cSld>
  <p:clrMapOvr>
    <a:masterClrMapping/>
  </p:clrMapOvr>
  <p:transition spd="med" advTm="717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81307" y="6341382"/>
            <a:ext cx="166067" cy="265453"/>
          </a:xfrm>
        </p:spPr>
        <p:txBody>
          <a:bodyPr/>
          <a:lstStyle/>
          <a:p>
            <a:fld id="{86CB4B4D-7CA3-9044-876B-883B54F8677D}" type="slidenum">
              <a:rPr lang="en-US" smtClean="0"/>
              <a:t>2</a:t>
            </a:fld>
            <a:endParaRPr lang="en-US" dirty="0"/>
          </a:p>
        </p:txBody>
      </p:sp>
      <p:sp>
        <p:nvSpPr>
          <p:cNvPr id="4" name="Title 3"/>
          <p:cNvSpPr>
            <a:spLocks noGrp="1"/>
          </p:cNvSpPr>
          <p:nvPr>
            <p:ph type="title"/>
          </p:nvPr>
        </p:nvSpPr>
        <p:spPr>
          <a:xfrm>
            <a:off x="1836141" y="-191595"/>
            <a:ext cx="8519715" cy="1375172"/>
          </a:xfrm>
        </p:spPr>
        <p:txBody>
          <a:bodyPr>
            <a:normAutofit/>
          </a:bodyPr>
          <a:lstStyle/>
          <a:p>
            <a:r>
              <a:rPr lang="en-US" dirty="0"/>
              <a:t>Overview of the presentation</a:t>
            </a:r>
          </a:p>
        </p:txBody>
      </p:sp>
      <p:sp>
        <p:nvSpPr>
          <p:cNvPr id="7" name="Rectangle 6"/>
          <p:cNvSpPr/>
          <p:nvPr/>
        </p:nvSpPr>
        <p:spPr>
          <a:xfrm>
            <a:off x="1966017" y="1580461"/>
            <a:ext cx="8259961" cy="4893647"/>
          </a:xfrm>
          <a:prstGeom prst="rect">
            <a:avLst/>
          </a:prstGeom>
        </p:spPr>
        <p:txBody>
          <a:bodyPr wrap="square">
            <a:spAutoFit/>
          </a:bodyPr>
          <a:lstStyle/>
          <a:p>
            <a:pPr marL="342900" indent="-342900" algn="l">
              <a:buFont typeface="Courier New" panose="02070309020205020404" pitchFamily="49" charset="0"/>
              <a:buChar char="o"/>
            </a:pPr>
            <a:r>
              <a:rPr lang="en-US" sz="2400" b="1" dirty="0"/>
              <a:t>Explainable AI: Motivation, Applications</a:t>
            </a:r>
          </a:p>
          <a:p>
            <a:pPr algn="l"/>
            <a:endParaRPr lang="en-US" sz="2400" b="1" dirty="0"/>
          </a:p>
          <a:p>
            <a:pPr marL="342900" indent="-342900" algn="l">
              <a:buFont typeface="Courier New" panose="02070309020205020404" pitchFamily="49" charset="0"/>
              <a:buChar char="o"/>
            </a:pPr>
            <a:r>
              <a:rPr lang="en-US" sz="2400" b="1" dirty="0"/>
              <a:t>Problem statement</a:t>
            </a:r>
          </a:p>
          <a:p>
            <a:pPr algn="l"/>
            <a:endParaRPr lang="en-US" sz="2400" b="1" dirty="0"/>
          </a:p>
          <a:p>
            <a:pPr marL="342900" indent="-342900" algn="l">
              <a:buFont typeface="Courier New" panose="02070309020205020404" pitchFamily="49" charset="0"/>
              <a:buChar char="o"/>
            </a:pPr>
            <a:r>
              <a:rPr lang="en-US" sz="2400" b="1" dirty="0"/>
              <a:t>Our proposed method: Semantic</a:t>
            </a:r>
            <a:br>
              <a:rPr lang="en-US" sz="2400" b="1" dirty="0"/>
            </a:br>
            <a:r>
              <a:rPr lang="en-US" sz="2400" b="1" dirty="0"/>
              <a:t>Input Sampling for Explanation (SISE)</a:t>
            </a:r>
          </a:p>
          <a:p>
            <a:pPr lvl="1" algn="l"/>
            <a:r>
              <a:rPr lang="en-US" sz="2400" dirty="0"/>
              <a:t>        </a:t>
            </a:r>
            <a:r>
              <a:rPr lang="en-US" sz="2400" dirty="0">
                <a:solidFill>
                  <a:srgbClr val="FF0000"/>
                </a:solidFill>
              </a:rPr>
              <a:t>1. Block-wise Feature aggregation</a:t>
            </a:r>
          </a:p>
          <a:p>
            <a:pPr lvl="1" algn="l"/>
            <a:r>
              <a:rPr lang="en-US" sz="2400" dirty="0">
                <a:solidFill>
                  <a:srgbClr val="FF0000"/>
                </a:solidFill>
              </a:rPr>
              <a:t>        2. Attribution-based perturbation</a:t>
            </a:r>
            <a:endParaRPr lang="en-US" sz="2400" b="1" dirty="0"/>
          </a:p>
          <a:p>
            <a:pPr marL="342900" indent="-342900" algn="l">
              <a:buFont typeface="Courier New" panose="02070309020205020404" pitchFamily="49" charset="0"/>
              <a:buChar char="o"/>
            </a:pPr>
            <a:r>
              <a:rPr lang="en-US" sz="2400" b="1" dirty="0"/>
              <a:t>Empirical results</a:t>
            </a:r>
          </a:p>
          <a:p>
            <a:pPr marL="342900" indent="-342900" algn="l">
              <a:buFont typeface="Courier New" panose="02070309020205020404" pitchFamily="49" charset="0"/>
              <a:buChar char="o"/>
            </a:pPr>
            <a:endParaRPr lang="en-US" sz="2400" b="1" dirty="0"/>
          </a:p>
          <a:p>
            <a:pPr marL="342900" indent="-342900" algn="l">
              <a:buFont typeface="Courier New" panose="02070309020205020404" pitchFamily="49" charset="0"/>
              <a:buChar char="o"/>
            </a:pPr>
            <a:r>
              <a:rPr lang="en-US" sz="2400" b="1" dirty="0"/>
              <a:t>Conclusion</a:t>
            </a:r>
          </a:p>
          <a:p>
            <a:pPr marL="342900" indent="-342900" algn="l">
              <a:buFont typeface="Courier New" panose="02070309020205020404" pitchFamily="49" charset="0"/>
              <a:buChar char="o"/>
            </a:pPr>
            <a:endParaRPr lang="en-US" sz="2400" b="1" dirty="0"/>
          </a:p>
          <a:p>
            <a:pPr marL="342900" indent="-342900" algn="l">
              <a:buFont typeface="Courier New" panose="02070309020205020404" pitchFamily="49" charset="0"/>
              <a:buChar char="o"/>
            </a:pPr>
            <a:r>
              <a:rPr lang="en-US" sz="2400" b="1" dirty="0"/>
              <a:t>References</a:t>
            </a:r>
          </a:p>
        </p:txBody>
      </p:sp>
    </p:spTree>
    <p:extLst>
      <p:ext uri="{BB962C8B-B14F-4D97-AF65-F5344CB8AC3E}">
        <p14:creationId xmlns:p14="http://schemas.microsoft.com/office/powerpoint/2010/main" val="2477388188"/>
      </p:ext>
    </p:extLst>
  </p:cSld>
  <p:clrMapOvr>
    <a:masterClrMapping/>
  </p:clrMapOvr>
  <p:transition spd="med" advTm="7179"/>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20</a:t>
            </a:fld>
            <a:endParaRPr lang="en-US" dirty="0"/>
          </a:p>
        </p:txBody>
      </p:sp>
      <p:sp>
        <p:nvSpPr>
          <p:cNvPr id="4" name="Title 3"/>
          <p:cNvSpPr>
            <a:spLocks noGrp="1"/>
          </p:cNvSpPr>
          <p:nvPr>
            <p:ph type="title"/>
          </p:nvPr>
        </p:nvSpPr>
        <p:spPr/>
        <p:txBody>
          <a:bodyPr>
            <a:normAutofit/>
          </a:bodyPr>
          <a:lstStyle/>
          <a:p>
            <a:r>
              <a:rPr lang="en-US" dirty="0"/>
              <a:t>Qualitative results</a:t>
            </a:r>
          </a:p>
        </p:txBody>
      </p:sp>
      <p:sp>
        <p:nvSpPr>
          <p:cNvPr id="18" name="Rectangle 17"/>
          <p:cNvSpPr/>
          <p:nvPr/>
        </p:nvSpPr>
        <p:spPr>
          <a:xfrm>
            <a:off x="4123257" y="6299058"/>
            <a:ext cx="3541355" cy="307777"/>
          </a:xfrm>
          <a:prstGeom prst="rect">
            <a:avLst/>
          </a:prstGeom>
        </p:spPr>
        <p:txBody>
          <a:bodyPr wrap="none">
            <a:spAutoFit/>
          </a:bodyPr>
          <a:lstStyle/>
          <a:p>
            <a:r>
              <a:rPr lang="en-US" sz="1400" dirty="0">
                <a:latin typeface="Franklin Gothic Medium" panose="020B0603020102020204" pitchFamily="34" charset="0"/>
              </a:rPr>
              <a:t>Dataset: MS COCO 2014, Model: ResNet-50</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923" y="1339997"/>
            <a:ext cx="5852019" cy="4844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9628191"/>
      </p:ext>
    </p:extLst>
  </p:cSld>
  <p:clrMapOvr>
    <a:masterClrMapping/>
  </p:clrMapOvr>
  <p:transition spd="med" advTm="7179"/>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21</a:t>
            </a:fld>
            <a:endParaRPr lang="en-US" dirty="0"/>
          </a:p>
        </p:txBody>
      </p:sp>
      <p:sp>
        <p:nvSpPr>
          <p:cNvPr id="4" name="Title 3"/>
          <p:cNvSpPr>
            <a:spLocks noGrp="1"/>
          </p:cNvSpPr>
          <p:nvPr>
            <p:ph type="title"/>
          </p:nvPr>
        </p:nvSpPr>
        <p:spPr/>
        <p:txBody>
          <a:bodyPr>
            <a:normAutofit/>
          </a:bodyPr>
          <a:lstStyle/>
          <a:p>
            <a:r>
              <a:rPr lang="en-US" dirty="0"/>
              <a:t>Quantitative evaluation: metrics</a:t>
            </a:r>
          </a:p>
        </p:txBody>
      </p:sp>
      <p:sp>
        <p:nvSpPr>
          <p:cNvPr id="6" name="Rectangle 5"/>
          <p:cNvSpPr/>
          <p:nvPr/>
        </p:nvSpPr>
        <p:spPr>
          <a:xfrm>
            <a:off x="1970483" y="1296966"/>
            <a:ext cx="8259961" cy="2031325"/>
          </a:xfrm>
          <a:prstGeom prst="rect">
            <a:avLst/>
          </a:prstGeom>
        </p:spPr>
        <p:txBody>
          <a:bodyPr wrap="square">
            <a:spAutoFit/>
          </a:bodyPr>
          <a:lstStyle/>
          <a:p>
            <a:pPr lvl="0" algn="l"/>
            <a:r>
              <a:rPr lang="en-US" sz="1800" b="1" dirty="0"/>
              <a:t>Ground truth-based metrics</a:t>
            </a:r>
          </a:p>
          <a:p>
            <a:pPr lvl="0" algn="l"/>
            <a:r>
              <a:rPr lang="en-US" sz="1800" dirty="0"/>
              <a:t>Verifying the meaningfulness of explanation methods, and their ability in feature visualization.</a:t>
            </a:r>
          </a:p>
          <a:p>
            <a:pPr marL="285750" indent="-285750" algn="l">
              <a:buFont typeface="Wingdings" panose="05000000000000000000" pitchFamily="2" charset="2"/>
              <a:buChar char="Ø"/>
            </a:pPr>
            <a:r>
              <a:rPr lang="en-US" sz="1800" dirty="0"/>
              <a:t>Energy-based pointing game</a:t>
            </a:r>
            <a:r>
              <a:rPr lang="en-US" sz="1800" baseline="30000" dirty="0"/>
              <a:t>[8]</a:t>
            </a:r>
            <a:r>
              <a:rPr lang="en-US" sz="1800" dirty="0"/>
              <a:t> (The fraction of energy inside am explanation map captured in a bounding box.)</a:t>
            </a:r>
          </a:p>
          <a:p>
            <a:pPr marL="285750" indent="-285750" algn="l">
              <a:buFont typeface="Wingdings" panose="05000000000000000000" pitchFamily="2" charset="2"/>
              <a:buChar char="Ø"/>
            </a:pPr>
            <a:r>
              <a:rPr lang="en-US" sz="1800" dirty="0"/>
              <a:t>Bounding box</a:t>
            </a:r>
            <a:r>
              <a:rPr lang="en-US" sz="1800" baseline="30000" dirty="0"/>
              <a:t>[9]</a:t>
            </a:r>
            <a:r>
              <a:rPr lang="en-US" sz="1800" dirty="0"/>
              <a:t> (Adaptive </a:t>
            </a:r>
            <a:r>
              <a:rPr lang="en-US" sz="1800" dirty="0" err="1"/>
              <a:t>mIoU</a:t>
            </a:r>
            <a:r>
              <a:rPr lang="en-US" sz="1800" dirty="0"/>
              <a:t>).</a:t>
            </a:r>
          </a:p>
          <a:p>
            <a:pPr marL="285750" indent="-285750" algn="l">
              <a:buFont typeface="Wingdings" panose="05000000000000000000" pitchFamily="2" charset="2"/>
              <a:buChar char="Ø"/>
            </a:pPr>
            <a:r>
              <a:rPr lang="en-US" sz="1800" dirty="0" err="1"/>
              <a:t>mIoU</a:t>
            </a:r>
            <a:r>
              <a:rPr lang="en-US" sz="1800" dirty="0"/>
              <a:t> (comparing the top 20% pixels of explanation maps with ground truth.)</a:t>
            </a:r>
          </a:p>
        </p:txBody>
      </p:sp>
      <p:sp>
        <p:nvSpPr>
          <p:cNvPr id="18" name="Rectangle 17"/>
          <p:cNvSpPr/>
          <p:nvPr/>
        </p:nvSpPr>
        <p:spPr>
          <a:xfrm>
            <a:off x="1626879" y="5302652"/>
            <a:ext cx="8603565" cy="1569660"/>
          </a:xfrm>
          <a:prstGeom prst="rect">
            <a:avLst/>
          </a:prstGeom>
        </p:spPr>
        <p:txBody>
          <a:bodyPr wrap="square">
            <a:spAutoFit/>
          </a:bodyPr>
          <a:lstStyle/>
          <a:p>
            <a:pPr lvl="1" indent="-26788" algn="l">
              <a:lnSpc>
                <a:spcPct val="120000"/>
              </a:lnSpc>
            </a:pPr>
            <a:r>
              <a:rPr lang="en-US" sz="1000" dirty="0"/>
              <a:t>[8] Wang, H.; Wang, Z.; Du, M.; Yang, F.; Zhang, Z.; Ding, S.; </a:t>
            </a:r>
            <a:r>
              <a:rPr lang="en-US" sz="1000" dirty="0" err="1"/>
              <a:t>Mardziel</a:t>
            </a:r>
            <a:r>
              <a:rPr lang="en-US" sz="1000" dirty="0"/>
              <a:t>, P.; and Hu, X. 2020. Score-CAM: Score-Weighted Visual Explanations for Convolutional Neural Networks. In Proceedings of the IEEE/CVF Conference on Computer Vision and Pattern Recognition Workshops, 24–25.</a:t>
            </a:r>
          </a:p>
          <a:p>
            <a:pPr lvl="1" indent="-26788" algn="l">
              <a:lnSpc>
                <a:spcPct val="120000"/>
              </a:lnSpc>
            </a:pPr>
            <a:r>
              <a:rPr lang="en-US" sz="1000" dirty="0"/>
              <a:t>[9] Schulz, K.; </a:t>
            </a:r>
            <a:r>
              <a:rPr lang="en-US" sz="1000" dirty="0" err="1"/>
              <a:t>Sixt</a:t>
            </a:r>
            <a:r>
              <a:rPr lang="en-US" sz="1000" dirty="0"/>
              <a:t>, L.; </a:t>
            </a:r>
            <a:r>
              <a:rPr lang="en-US" sz="1000" dirty="0" err="1"/>
              <a:t>Tombari</a:t>
            </a:r>
            <a:r>
              <a:rPr lang="en-US" sz="1000" dirty="0"/>
              <a:t>, F.; and </a:t>
            </a:r>
            <a:r>
              <a:rPr lang="en-US" sz="1000" dirty="0" err="1"/>
              <a:t>Landgraf</a:t>
            </a:r>
            <a:r>
              <a:rPr lang="en-US" sz="1000" dirty="0"/>
              <a:t>, T. 2020. Restricting the Flow: Information Bottlenecks for Attribution. In International Conference on Learning Representations. URL https://openreview.net/forum?id=S1xWh1rYwB.</a:t>
            </a:r>
          </a:p>
          <a:p>
            <a:pPr lvl="1" indent="-26788" algn="l">
              <a:lnSpc>
                <a:spcPct val="120000"/>
              </a:lnSpc>
            </a:pPr>
            <a:r>
              <a:rPr lang="en-US" sz="1000" dirty="0"/>
              <a:t>[10] </a:t>
            </a:r>
            <a:r>
              <a:rPr lang="en-US" sz="1000" dirty="0" err="1"/>
              <a:t>Chattopadhay</a:t>
            </a:r>
            <a:r>
              <a:rPr lang="en-US" sz="1000" dirty="0"/>
              <a:t>, A.; Sarkar, A.; </a:t>
            </a:r>
            <a:r>
              <a:rPr lang="en-US" sz="1000" dirty="0" err="1"/>
              <a:t>Howlader</a:t>
            </a:r>
            <a:r>
              <a:rPr lang="en-US" sz="1000" dirty="0"/>
              <a:t>, P.; and </a:t>
            </a:r>
            <a:r>
              <a:rPr lang="en-US" sz="1000" dirty="0" err="1"/>
              <a:t>Balasubramanian</a:t>
            </a:r>
            <a:r>
              <a:rPr lang="en-US" sz="1000" dirty="0"/>
              <a:t>, V. N. 2018. Grad-CAM++: Generalized </a:t>
            </a:r>
            <a:r>
              <a:rPr lang="en-US" sz="1000" dirty="0" err="1"/>
              <a:t>GradientBased</a:t>
            </a:r>
            <a:r>
              <a:rPr lang="en-US" sz="1000" dirty="0"/>
              <a:t> Visual Explanations for Deep Convolutional Networks. In 2018 IEEE Winter Conference on Applications of Computer Vision (WACV), 839–847. doi:10.1109/WACV. 2018.00097.</a:t>
            </a:r>
          </a:p>
          <a:p>
            <a:pPr lvl="1" indent="-26788" algn="l">
              <a:lnSpc>
                <a:spcPct val="120000"/>
              </a:lnSpc>
            </a:pPr>
            <a:r>
              <a:rPr lang="en-US" sz="1000" dirty="0"/>
              <a:t>[11] </a:t>
            </a:r>
            <a:r>
              <a:rPr lang="en-US" sz="1000" dirty="0" err="1"/>
              <a:t>Ramaswamy</a:t>
            </a:r>
            <a:r>
              <a:rPr lang="en-US" sz="1000" dirty="0"/>
              <a:t>, H. G.; et al. 2020. Ablation-CAM: Visual Explanations for Deep Convolutional Network via </a:t>
            </a:r>
            <a:r>
              <a:rPr lang="en-US" sz="1000" dirty="0" err="1"/>
              <a:t>Gradientfree</a:t>
            </a:r>
            <a:r>
              <a:rPr lang="en-US" sz="1000" dirty="0"/>
              <a:t> Localization. In The IEEE Winter Conference on Applications of Computer Vision, 983–991</a:t>
            </a:r>
          </a:p>
        </p:txBody>
      </p:sp>
      <p:sp>
        <p:nvSpPr>
          <p:cNvPr id="19" name="Rectangle 18"/>
          <p:cNvSpPr/>
          <p:nvPr/>
        </p:nvSpPr>
        <p:spPr>
          <a:xfrm>
            <a:off x="1970484" y="3328290"/>
            <a:ext cx="8259961" cy="2308324"/>
          </a:xfrm>
          <a:prstGeom prst="rect">
            <a:avLst/>
          </a:prstGeom>
        </p:spPr>
        <p:txBody>
          <a:bodyPr wrap="square">
            <a:spAutoFit/>
          </a:bodyPr>
          <a:lstStyle/>
          <a:p>
            <a:pPr lvl="0" algn="l"/>
            <a:r>
              <a:rPr lang="en-US" sz="1800" b="1" dirty="0"/>
              <a:t>Model truth-based metrics</a:t>
            </a:r>
          </a:p>
          <a:p>
            <a:pPr lvl="0" algn="l"/>
            <a:r>
              <a:rPr lang="en-US" sz="1800" dirty="0"/>
              <a:t>Justifying the faithfulness and validity of the explanation maps from the perspective of the model.</a:t>
            </a:r>
          </a:p>
          <a:p>
            <a:pPr marL="285750" indent="-285750" algn="l">
              <a:buFont typeface="Wingdings" panose="05000000000000000000" pitchFamily="2" charset="2"/>
              <a:buChar char="Ø"/>
            </a:pPr>
            <a:r>
              <a:rPr lang="en-US" sz="1800" dirty="0"/>
              <a:t>Drop rate</a:t>
            </a:r>
            <a:r>
              <a:rPr lang="en-US" sz="1800" baseline="30000" dirty="0"/>
              <a:t>[10]</a:t>
            </a:r>
            <a:r>
              <a:rPr lang="en-US" sz="1800" dirty="0"/>
              <a:t> (Measuring the average drop in the model’s confidence score (if drops), when only the top 15% of the pixels are retained).</a:t>
            </a:r>
          </a:p>
          <a:p>
            <a:pPr marL="285750" indent="-285750" algn="l">
              <a:buFont typeface="Wingdings" panose="05000000000000000000" pitchFamily="2" charset="2"/>
              <a:buChar char="Ø"/>
            </a:pPr>
            <a:r>
              <a:rPr lang="en-US" sz="1800" dirty="0"/>
              <a:t>Increase rate</a:t>
            </a:r>
            <a:r>
              <a:rPr lang="en-US" sz="1800" baseline="30000" dirty="0"/>
              <a:t>[10]</a:t>
            </a:r>
            <a:r>
              <a:rPr lang="en-US" sz="1800" dirty="0"/>
              <a:t> (Measuring the rate of increase in the model’s confidence score, when only the top 15% of the pixels are retained).</a:t>
            </a:r>
          </a:p>
          <a:p>
            <a:pPr marL="285750" indent="-285750" algn="l">
              <a:buFont typeface="Wingdings" panose="05000000000000000000" pitchFamily="2" charset="2"/>
              <a:buChar char="Ø"/>
            </a:pPr>
            <a:endParaRPr lang="en-US" sz="1800" dirty="0"/>
          </a:p>
        </p:txBody>
      </p:sp>
    </p:spTree>
    <p:extLst>
      <p:ext uri="{BB962C8B-B14F-4D97-AF65-F5344CB8AC3E}">
        <p14:creationId xmlns:p14="http://schemas.microsoft.com/office/powerpoint/2010/main" val="3481329797"/>
      </p:ext>
    </p:extLst>
  </p:cSld>
  <p:clrMapOvr>
    <a:masterClrMapping/>
  </p:clrMapOvr>
  <p:transition spd="med" advTm="7179"/>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22</a:t>
            </a:fld>
            <a:endParaRPr lang="en-US" dirty="0"/>
          </a:p>
        </p:txBody>
      </p:sp>
      <p:sp>
        <p:nvSpPr>
          <p:cNvPr id="4" name="Title 3"/>
          <p:cNvSpPr>
            <a:spLocks noGrp="1"/>
          </p:cNvSpPr>
          <p:nvPr>
            <p:ph type="title"/>
          </p:nvPr>
        </p:nvSpPr>
        <p:spPr/>
        <p:txBody>
          <a:bodyPr>
            <a:normAutofit/>
          </a:bodyPr>
          <a:lstStyle/>
          <a:p>
            <a:r>
              <a:rPr lang="en-US" dirty="0"/>
              <a:t>Empirical Results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15" y="1375987"/>
            <a:ext cx="7521498" cy="2456538"/>
          </a:xfrm>
          <a:prstGeom prst="rect">
            <a:avLst/>
          </a:prstGeom>
        </p:spPr>
      </p:pic>
      <p:sp>
        <p:nvSpPr>
          <p:cNvPr id="20" name="Rectangle 19"/>
          <p:cNvSpPr/>
          <p:nvPr/>
        </p:nvSpPr>
        <p:spPr>
          <a:xfrm>
            <a:off x="4935722" y="3779839"/>
            <a:ext cx="2329484" cy="307777"/>
          </a:xfrm>
          <a:prstGeom prst="rect">
            <a:avLst/>
          </a:prstGeom>
        </p:spPr>
        <p:txBody>
          <a:bodyPr wrap="none">
            <a:spAutoFit/>
          </a:bodyPr>
          <a:lstStyle/>
          <a:p>
            <a:r>
              <a:rPr lang="en-US" sz="1400" dirty="0">
                <a:latin typeface="Franklin Gothic Medium" panose="020B0603020102020204" pitchFamily="34" charset="0"/>
              </a:rPr>
              <a:t>Dataset: PASCAL VOC 2007</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15" y="4080058"/>
            <a:ext cx="7521498" cy="2464096"/>
          </a:xfrm>
          <a:prstGeom prst="rect">
            <a:avLst/>
          </a:prstGeom>
        </p:spPr>
      </p:pic>
      <p:sp>
        <p:nvSpPr>
          <p:cNvPr id="22" name="Rectangle 21"/>
          <p:cNvSpPr/>
          <p:nvPr/>
        </p:nvSpPr>
        <p:spPr>
          <a:xfrm>
            <a:off x="5062360" y="6481475"/>
            <a:ext cx="2076210" cy="307777"/>
          </a:xfrm>
          <a:prstGeom prst="rect">
            <a:avLst/>
          </a:prstGeom>
        </p:spPr>
        <p:txBody>
          <a:bodyPr wrap="none">
            <a:spAutoFit/>
          </a:bodyPr>
          <a:lstStyle/>
          <a:p>
            <a:r>
              <a:rPr lang="en-US" sz="1400" dirty="0">
                <a:latin typeface="Franklin Gothic Medium" panose="020B0603020102020204" pitchFamily="34" charset="0"/>
              </a:rPr>
              <a:t>Dataset: MS COCO 2014</a:t>
            </a:r>
          </a:p>
        </p:txBody>
      </p:sp>
    </p:spTree>
    <p:extLst>
      <p:ext uri="{BB962C8B-B14F-4D97-AF65-F5344CB8AC3E}">
        <p14:creationId xmlns:p14="http://schemas.microsoft.com/office/powerpoint/2010/main" val="1717558448"/>
      </p:ext>
    </p:extLst>
  </p:cSld>
  <p:clrMapOvr>
    <a:masterClrMapping/>
  </p:clrMapOvr>
  <p:transition spd="med" advTm="7179"/>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23</a:t>
            </a:fld>
            <a:endParaRPr lang="en-US" dirty="0"/>
          </a:p>
        </p:txBody>
      </p:sp>
      <p:sp>
        <p:nvSpPr>
          <p:cNvPr id="4" name="Title 3"/>
          <p:cNvSpPr>
            <a:spLocks noGrp="1"/>
          </p:cNvSpPr>
          <p:nvPr>
            <p:ph type="title"/>
          </p:nvPr>
        </p:nvSpPr>
        <p:spPr/>
        <p:txBody>
          <a:bodyPr>
            <a:normAutofit/>
          </a:bodyPr>
          <a:lstStyle/>
          <a:p>
            <a:r>
              <a:rPr lang="en-US" dirty="0"/>
              <a:t>SISE in Visual Anomaly Inspection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653" y="4922513"/>
            <a:ext cx="2888412" cy="151570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275" y="1456731"/>
            <a:ext cx="5423171" cy="3141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5750586" y="4606663"/>
            <a:ext cx="3536546" cy="307777"/>
          </a:xfrm>
          <a:prstGeom prst="rect">
            <a:avLst/>
          </a:prstGeom>
        </p:spPr>
        <p:txBody>
          <a:bodyPr wrap="none">
            <a:spAutoFit/>
          </a:bodyPr>
          <a:lstStyle/>
          <a:p>
            <a:r>
              <a:rPr lang="en-US" sz="1400" dirty="0">
                <a:latin typeface="Franklin Gothic Medium" panose="020B0603020102020204" pitchFamily="34" charset="0"/>
              </a:rPr>
              <a:t>Dataset: PAO Severstal, Model: ResNet-101</a:t>
            </a:r>
          </a:p>
        </p:txBody>
      </p:sp>
      <p:sp>
        <p:nvSpPr>
          <p:cNvPr id="7" name="Rectangle 6"/>
          <p:cNvSpPr/>
          <p:nvPr/>
        </p:nvSpPr>
        <p:spPr>
          <a:xfrm>
            <a:off x="5750586" y="6466089"/>
            <a:ext cx="3536546" cy="307777"/>
          </a:xfrm>
          <a:prstGeom prst="rect">
            <a:avLst/>
          </a:prstGeom>
        </p:spPr>
        <p:txBody>
          <a:bodyPr wrap="none">
            <a:spAutoFit/>
          </a:bodyPr>
          <a:lstStyle/>
          <a:p>
            <a:r>
              <a:rPr lang="en-US" sz="1400" dirty="0">
                <a:latin typeface="Franklin Gothic Medium" panose="020B0603020102020204" pitchFamily="34" charset="0"/>
              </a:rPr>
              <a:t>Dataset: PAO Severstal, Model: ResNet-101</a:t>
            </a:r>
          </a:p>
        </p:txBody>
      </p:sp>
      <p:sp>
        <p:nvSpPr>
          <p:cNvPr id="5" name="Rectangle 4"/>
          <p:cNvSpPr/>
          <p:nvPr/>
        </p:nvSpPr>
        <p:spPr>
          <a:xfrm>
            <a:off x="1970484" y="1469856"/>
            <a:ext cx="2836790" cy="3139321"/>
          </a:xfrm>
          <a:prstGeom prst="rect">
            <a:avLst/>
          </a:prstGeom>
        </p:spPr>
        <p:txBody>
          <a:bodyPr wrap="square">
            <a:spAutoFit/>
          </a:bodyPr>
          <a:lstStyle/>
          <a:p>
            <a:pPr algn="l" defTabSz="914400"/>
            <a:r>
              <a:rPr lang="en-US" sz="1600" b="1" u="sng" dirty="0"/>
              <a:t>Challenges</a:t>
            </a:r>
          </a:p>
          <a:p>
            <a:pPr marL="342900" indent="-342900" algn="l" defTabSz="914400">
              <a:buFont typeface="+mj-lt"/>
              <a:buAutoNum type="arabicPeriod"/>
            </a:pPr>
            <a:r>
              <a:rPr lang="en-US" sz="1400" dirty="0"/>
              <a:t>Class imbalance</a:t>
            </a:r>
          </a:p>
          <a:p>
            <a:pPr marL="342900" indent="-342900" algn="l" defTabSz="914400">
              <a:buFont typeface="+mj-lt"/>
              <a:buAutoNum type="arabicPeriod"/>
            </a:pPr>
            <a:endParaRPr lang="en-US" sz="1400" dirty="0"/>
          </a:p>
          <a:p>
            <a:pPr marL="342900" indent="-342900" algn="l" defTabSz="914400">
              <a:buFont typeface="+mj-lt"/>
              <a:buAutoNum type="arabicPeriod"/>
            </a:pPr>
            <a:r>
              <a:rPr lang="en-US" sz="1400" dirty="0"/>
              <a:t>Intra-class variance</a:t>
            </a:r>
          </a:p>
          <a:p>
            <a:pPr marL="342900" indent="-342900" algn="l" defTabSz="914400">
              <a:buFont typeface="+mj-lt"/>
              <a:buAutoNum type="arabicPeriod"/>
            </a:pPr>
            <a:endParaRPr lang="en-US" sz="1400" dirty="0"/>
          </a:p>
          <a:p>
            <a:pPr marL="342900" indent="-342900" algn="l" defTabSz="914400">
              <a:buFont typeface="+mj-lt"/>
              <a:buAutoNum type="arabicPeriod"/>
            </a:pPr>
            <a:r>
              <a:rPr lang="en-US" sz="1400" dirty="0"/>
              <a:t>Inter-class similarity</a:t>
            </a:r>
          </a:p>
          <a:p>
            <a:pPr marL="342900" indent="-342900" algn="l" defTabSz="914400">
              <a:buFont typeface="+mj-lt"/>
              <a:buAutoNum type="arabicPeriod"/>
            </a:pPr>
            <a:endParaRPr lang="en-US" sz="1400" dirty="0"/>
          </a:p>
          <a:p>
            <a:pPr marL="342900" indent="-342900" algn="l" defTabSz="914400">
              <a:buFont typeface="+mj-lt"/>
              <a:buAutoNum type="arabicPeriod"/>
            </a:pPr>
            <a:r>
              <a:rPr lang="en-US" sz="1400" dirty="0"/>
              <a:t>Abstract patterns representing each class.</a:t>
            </a:r>
          </a:p>
          <a:p>
            <a:pPr marL="342900" indent="-342900" algn="l" defTabSz="914400">
              <a:buFont typeface="+mj-lt"/>
              <a:buAutoNum type="arabicPeriod"/>
            </a:pPr>
            <a:endParaRPr lang="en-US" sz="1400" dirty="0"/>
          </a:p>
          <a:p>
            <a:pPr marL="342900" indent="-342900" algn="l" defTabSz="914400">
              <a:buFont typeface="+mj-lt"/>
              <a:buAutoNum type="arabicPeriod"/>
            </a:pPr>
            <a:r>
              <a:rPr lang="en-US" sz="1400" dirty="0"/>
              <a:t>Lack of segmentation masks to evaluate ground truth-based metrics. </a:t>
            </a:r>
            <a:br>
              <a:rPr lang="en-US" sz="1400" dirty="0"/>
            </a:br>
            <a:endParaRPr lang="en-US" sz="1400" dirty="0"/>
          </a:p>
        </p:txBody>
      </p:sp>
    </p:spTree>
    <p:extLst>
      <p:ext uri="{BB962C8B-B14F-4D97-AF65-F5344CB8AC3E}">
        <p14:creationId xmlns:p14="http://schemas.microsoft.com/office/powerpoint/2010/main" val="952313008"/>
      </p:ext>
    </p:extLst>
  </p:cSld>
  <p:clrMapOvr>
    <a:masterClrMapping/>
  </p:clrMapOvr>
  <p:transition spd="med" advTm="7179"/>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24</a:t>
            </a:fld>
            <a:endParaRPr lang="en-US" dirty="0"/>
          </a:p>
        </p:txBody>
      </p:sp>
      <p:sp>
        <p:nvSpPr>
          <p:cNvPr id="4" name="Title 3"/>
          <p:cNvSpPr>
            <a:spLocks noGrp="1"/>
          </p:cNvSpPr>
          <p:nvPr>
            <p:ph type="title"/>
          </p:nvPr>
        </p:nvSpPr>
        <p:spPr/>
        <p:txBody>
          <a:bodyPr>
            <a:normAutofit/>
          </a:bodyPr>
          <a:lstStyle/>
          <a:p>
            <a:r>
              <a:rPr lang="en-US" dirty="0"/>
              <a:t>Additional experiments &amp; Discussion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387" y="1664014"/>
            <a:ext cx="4075485" cy="2208172"/>
          </a:xfrm>
          <a:prstGeom prst="rect">
            <a:avLst/>
          </a:prstGeom>
        </p:spPr>
      </p:pic>
      <p:sp>
        <p:nvSpPr>
          <p:cNvPr id="5" name="Rectangle 4"/>
          <p:cNvSpPr/>
          <p:nvPr/>
        </p:nvSpPr>
        <p:spPr>
          <a:xfrm>
            <a:off x="6919152" y="3875853"/>
            <a:ext cx="2329484" cy="307777"/>
          </a:xfrm>
          <a:prstGeom prst="rect">
            <a:avLst/>
          </a:prstGeom>
        </p:spPr>
        <p:txBody>
          <a:bodyPr wrap="none">
            <a:spAutoFit/>
          </a:bodyPr>
          <a:lstStyle/>
          <a:p>
            <a:r>
              <a:rPr lang="en-US" sz="1400" dirty="0">
                <a:latin typeface="Franklin Gothic Medium" panose="020B0603020102020204" pitchFamily="34" charset="0"/>
              </a:rPr>
              <a:t>Dataset: PASCAL VOC 2007</a:t>
            </a:r>
            <a:endParaRPr lang="en-US" dirty="0"/>
          </a:p>
        </p:txBody>
      </p:sp>
      <p:sp>
        <p:nvSpPr>
          <p:cNvPr id="10" name="Rectangle 9"/>
          <p:cNvSpPr/>
          <p:nvPr/>
        </p:nvSpPr>
        <p:spPr>
          <a:xfrm>
            <a:off x="6919152" y="1251725"/>
            <a:ext cx="2367956" cy="369332"/>
          </a:xfrm>
          <a:prstGeom prst="rect">
            <a:avLst/>
          </a:prstGeom>
        </p:spPr>
        <p:txBody>
          <a:bodyPr wrap="none">
            <a:spAutoFit/>
          </a:bodyPr>
          <a:lstStyle/>
          <a:p>
            <a:r>
              <a:rPr lang="en-US" sz="1800" b="1" dirty="0">
                <a:latin typeface="Franklin Gothic Medium" panose="020B0603020102020204" pitchFamily="34" charset="0"/>
              </a:rPr>
              <a:t>Complexity evaluation</a:t>
            </a:r>
            <a:endParaRPr lang="en-US" sz="3600" b="1" dirty="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0698"/>
          <a:stretch/>
        </p:blipFill>
        <p:spPr>
          <a:xfrm>
            <a:off x="6232113" y="4552961"/>
            <a:ext cx="3742030" cy="1712658"/>
          </a:xfrm>
          <a:prstGeom prst="rect">
            <a:avLst/>
          </a:prstGeom>
        </p:spPr>
      </p:pic>
      <p:sp>
        <p:nvSpPr>
          <p:cNvPr id="14" name="Rectangle 13"/>
          <p:cNvSpPr/>
          <p:nvPr/>
        </p:nvSpPr>
        <p:spPr>
          <a:xfrm>
            <a:off x="6260315" y="6265620"/>
            <a:ext cx="3794629" cy="307777"/>
          </a:xfrm>
          <a:prstGeom prst="rect">
            <a:avLst/>
          </a:prstGeom>
        </p:spPr>
        <p:txBody>
          <a:bodyPr wrap="none">
            <a:spAutoFit/>
          </a:bodyPr>
          <a:lstStyle/>
          <a:p>
            <a:r>
              <a:rPr lang="en-US" sz="1400" dirty="0">
                <a:latin typeface="Franklin Gothic Medium" panose="020B0603020102020204" pitchFamily="34" charset="0"/>
              </a:rPr>
              <a:t>Dataset: PASCAL VOC 2007, Model; ResNet-50</a:t>
            </a:r>
            <a:endParaRPr lang="en-US" dirty="0"/>
          </a:p>
        </p:txBody>
      </p:sp>
      <p:sp>
        <p:nvSpPr>
          <p:cNvPr id="15" name="Rectangle 14"/>
          <p:cNvSpPr/>
          <p:nvPr/>
        </p:nvSpPr>
        <p:spPr>
          <a:xfrm>
            <a:off x="7305475" y="4183629"/>
            <a:ext cx="1595310" cy="369332"/>
          </a:xfrm>
          <a:prstGeom prst="rect">
            <a:avLst/>
          </a:prstGeom>
        </p:spPr>
        <p:txBody>
          <a:bodyPr wrap="none">
            <a:spAutoFit/>
          </a:bodyPr>
          <a:lstStyle/>
          <a:p>
            <a:r>
              <a:rPr lang="en-US" sz="1800" b="1" dirty="0">
                <a:latin typeface="Franklin Gothic Medium" panose="020B0603020102020204" pitchFamily="34" charset="0"/>
              </a:rPr>
              <a:t>Ablation study</a:t>
            </a:r>
            <a:endParaRPr lang="en-US" sz="3600" b="1" dirty="0"/>
          </a:p>
        </p:txBody>
      </p:sp>
      <mc:AlternateContent xmlns:mc="http://schemas.openxmlformats.org/markup-compatibility/2006" xmlns:a14="http://schemas.microsoft.com/office/drawing/2010/main">
        <mc:Choice Requires="a14">
          <p:sp>
            <p:nvSpPr>
              <p:cNvPr id="16" name="Rectangle 15"/>
              <p:cNvSpPr/>
              <p:nvPr/>
            </p:nvSpPr>
            <p:spPr>
              <a:xfrm>
                <a:off x="1586353" y="1813749"/>
                <a:ext cx="4564960" cy="4431983"/>
              </a:xfrm>
              <a:prstGeom prst="rect">
                <a:avLst/>
              </a:prstGeom>
            </p:spPr>
            <p:txBody>
              <a:bodyPr wrap="square">
                <a:spAutoFit/>
              </a:bodyPr>
              <a:lstStyle/>
              <a:p>
                <a:pPr algn="l" defTabSz="914400"/>
                <a:r>
                  <a:rPr lang="en-US" sz="1600" b="1" u="sng" dirty="0"/>
                  <a:t>Discussion</a:t>
                </a:r>
              </a:p>
              <a:p>
                <a:pPr marL="342900" indent="-342900" algn="l" defTabSz="914400">
                  <a:buFont typeface="+mj-lt"/>
                  <a:buAutoNum type="arabicPeriod"/>
                </a:pPr>
                <a:r>
                  <a:rPr lang="en-US" sz="1400" dirty="0"/>
                  <a:t>SISE requires significantly less number of masked images to work, rather than similar methods (e.g., RISE, Score-CAM).</a:t>
                </a:r>
                <a:br>
                  <a:rPr lang="en-US" sz="1400" dirty="0"/>
                </a:br>
                <a:endParaRPr lang="en-US" sz="1400" dirty="0"/>
              </a:p>
              <a:p>
                <a:pPr marL="342900" indent="-342900" algn="l" defTabSz="914400">
                  <a:buFont typeface="+mj-lt"/>
                  <a:buAutoNum type="arabicPeriod"/>
                </a:pPr>
                <a:r>
                  <a:rPr lang="en-US" sz="1400" dirty="0"/>
                  <a:t>However, discarding trivial and manipulating masked images, is a great contribution provided by SISE.</a:t>
                </a:r>
                <a:br>
                  <a:rPr lang="en-US" sz="1400" dirty="0"/>
                </a:br>
                <a:endParaRPr lang="en-US" sz="1400" dirty="0"/>
              </a:p>
              <a:p>
                <a:pPr marL="342900" indent="-342900" algn="l" defTabSz="914400">
                  <a:buFont typeface="+mj-lt"/>
                  <a:buAutoNum type="arabicPeriod"/>
                </a:pPr>
                <a:r>
                  <a:rPr lang="en-US" sz="1400" dirty="0"/>
                  <a:t>Our proposed method shows more accurate performance while dealing with smaller objects.</a:t>
                </a:r>
                <a:br>
                  <a:rPr lang="en-US" sz="1400" dirty="0"/>
                </a:br>
                <a:endParaRPr lang="en-US" sz="1400" dirty="0"/>
              </a:p>
              <a:p>
                <a:pPr marL="342900" indent="-342900" algn="l" defTabSz="914400">
                  <a:buFont typeface="+mj-lt"/>
                  <a:buAutoNum type="arabicPeriod"/>
                </a:pPr>
                <a:r>
                  <a:rPr lang="en-US" sz="1400" dirty="0"/>
                  <a:t>Grad-CAM/Grad-CAM++ are yet the fastest methods, since they rely on only a single forward pass and a single backward pass.</a:t>
                </a:r>
                <a:br>
                  <a:rPr lang="en-US" sz="1400" dirty="0"/>
                </a:br>
                <a:endParaRPr lang="en-US" sz="1400" dirty="0"/>
              </a:p>
              <a:p>
                <a:pPr marL="342900" indent="-342900" algn="l" defTabSz="914400">
                  <a:buFont typeface="+mj-lt"/>
                  <a:buAutoNum type="arabicPeriod"/>
                </a:pPr>
                <a:r>
                  <a:rPr lang="en-US" sz="1400" dirty="0"/>
                  <a:t>By increasing the threshold parameter </a:t>
                </a:r>
                <a14:m>
                  <m:oMath xmlns:m="http://schemas.openxmlformats.org/officeDocument/2006/math">
                    <m:r>
                      <a:rPr lang="en-US" sz="1400" i="1">
                        <a:latin typeface="Cambria Math" panose="02040503050406030204" pitchFamily="18" charset="0"/>
                        <a:ea typeface="Cambria Math" panose="02040503050406030204" pitchFamily="18" charset="0"/>
                      </a:rPr>
                      <m:t>𝜇</m:t>
                    </m:r>
                  </m:oMath>
                </a14:m>
                <a:r>
                  <a:rPr lang="en-US" sz="1400" dirty="0"/>
                  <a:t>, SISE runs faster, in turn with degrading its explanation ability.</a:t>
                </a:r>
                <a:br>
                  <a:rPr lang="en-US" sz="1400" dirty="0"/>
                </a:br>
                <a:endParaRPr lang="en-US" sz="1400" dirty="0"/>
              </a:p>
              <a:p>
                <a:pPr marL="342900" indent="-342900" algn="l" defTabSz="914400">
                  <a:buFont typeface="+mj-lt"/>
                  <a:buAutoNum type="arabicPeriod"/>
                </a:pPr>
                <a:r>
                  <a:rPr lang="en-US" sz="1400" dirty="0"/>
                  <a:t>The performance degradation in SISE is better to be quantified via model-truth based metrics.</a:t>
                </a:r>
              </a:p>
            </p:txBody>
          </p:sp>
        </mc:Choice>
        <mc:Fallback xmlns="">
          <p:sp>
            <p:nvSpPr>
              <p:cNvPr id="16" name="Rectangle 15"/>
              <p:cNvSpPr>
                <a:spLocks noRot="1" noChangeAspect="1" noMove="1" noResize="1" noEditPoints="1" noAdjustHandles="1" noChangeArrowheads="1" noChangeShapeType="1" noTextEdit="1"/>
              </p:cNvSpPr>
              <p:nvPr/>
            </p:nvSpPr>
            <p:spPr>
              <a:xfrm>
                <a:off x="1586353" y="1813749"/>
                <a:ext cx="4564960" cy="4431983"/>
              </a:xfrm>
              <a:prstGeom prst="rect">
                <a:avLst/>
              </a:prstGeom>
              <a:blipFill>
                <a:blip r:embed="rId5"/>
                <a:stretch>
                  <a:fillRect l="-668" t="-413" b="-27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82922006"/>
      </p:ext>
    </p:extLst>
  </p:cSld>
  <p:clrMapOvr>
    <a:masterClrMapping/>
  </p:clrMapOvr>
  <p:transition spd="med" advTm="7179"/>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742371" y="1581525"/>
            <a:ext cx="8716187" cy="3539430"/>
          </a:xfrm>
          <a:prstGeom prst="rect">
            <a:avLst/>
          </a:prstGeom>
        </p:spPr>
        <p:txBody>
          <a:bodyPr wrap="square">
            <a:spAutoFit/>
          </a:bodyPr>
          <a:lstStyle/>
          <a:p>
            <a:pPr algn="l" defTabSz="914400"/>
            <a:r>
              <a:rPr lang="en-US" sz="1600" b="1" u="sng" dirty="0"/>
              <a:t>SISE</a:t>
            </a:r>
          </a:p>
          <a:p>
            <a:pPr marL="342900" indent="-342900" algn="l" defTabSz="914400">
              <a:buFont typeface="+mj-lt"/>
              <a:buAutoNum type="arabicPeriod"/>
            </a:pPr>
            <a:r>
              <a:rPr lang="en-US" sz="1600" dirty="0"/>
              <a:t>Improving resolution of explanation maps by aggregating mid-level, and high-level features extracted by a target CNN.</a:t>
            </a:r>
          </a:p>
          <a:p>
            <a:pPr marL="342900" indent="-342900" algn="l" defTabSz="914400">
              <a:buFont typeface="+mj-lt"/>
              <a:buAutoNum type="arabicPeriod"/>
            </a:pPr>
            <a:endParaRPr lang="en-US" sz="1600" dirty="0"/>
          </a:p>
          <a:p>
            <a:pPr marL="342900" indent="-342900" algn="l" defTabSz="914400">
              <a:buFont typeface="+mj-lt"/>
              <a:buAutoNum type="arabicPeriod"/>
            </a:pPr>
            <a:r>
              <a:rPr lang="en-US" sz="1600" dirty="0"/>
              <a:t>Enhancing the explanation maps in terms of class-distinctiveness and completeness, by proposing a method to extract attribution masks.</a:t>
            </a:r>
          </a:p>
          <a:p>
            <a:pPr marL="342900" indent="-342900" algn="l" defTabSz="914400">
              <a:buFont typeface="+mj-lt"/>
              <a:buAutoNum type="arabicPeriod"/>
            </a:pPr>
            <a:endParaRPr lang="en-US" sz="1600" dirty="0"/>
          </a:p>
          <a:p>
            <a:pPr marL="342900" indent="-342900" algn="l" defTabSz="914400">
              <a:buFont typeface="+mj-lt"/>
              <a:buAutoNum type="arabicPeriod"/>
            </a:pPr>
            <a:r>
              <a:rPr lang="en-US" sz="1600" dirty="0"/>
              <a:t>Decreasing the computational overhead of the prior perturbation-based methods, besides strengthening the properties of SISE explanation maps that are crucial to gain users’ trust in the target model.</a:t>
            </a:r>
          </a:p>
          <a:p>
            <a:pPr marL="342900" indent="-342900" algn="l" defTabSz="914400">
              <a:buFont typeface="+mj-lt"/>
              <a:buAutoNum type="arabicPeriod"/>
            </a:pPr>
            <a:endParaRPr lang="en-US" sz="1600" dirty="0"/>
          </a:p>
          <a:p>
            <a:pPr marL="342900" indent="-342900" algn="l" defTabSz="914400">
              <a:buFont typeface="+mj-lt"/>
              <a:buAutoNum type="arabicPeriod"/>
            </a:pPr>
            <a:r>
              <a:rPr lang="en-US" sz="1600" dirty="0"/>
              <a:t>Verifying the effectiveness of SISE by setting up extensive experiments using various model and datasets.</a:t>
            </a:r>
          </a:p>
          <a:p>
            <a:pPr marL="342900" indent="-342900" algn="l" defTabSz="914400">
              <a:buFont typeface="+mj-lt"/>
              <a:buAutoNum type="arabicPeriod"/>
            </a:pPr>
            <a:endParaRPr lang="en-US" sz="1600" dirty="0"/>
          </a:p>
        </p:txBody>
      </p:sp>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25</a:t>
            </a:fld>
            <a:endParaRPr lang="en-US" dirty="0"/>
          </a:p>
        </p:txBody>
      </p:sp>
      <p:sp>
        <p:nvSpPr>
          <p:cNvPr id="4" name="Title 3"/>
          <p:cNvSpPr>
            <a:spLocks noGrp="1"/>
          </p:cNvSpPr>
          <p:nvPr>
            <p:ph type="title"/>
          </p:nvPr>
        </p:nvSpPr>
        <p:spPr/>
        <p:txBody>
          <a:bodyPr>
            <a:normAutofit/>
          </a:bodyPr>
          <a:lstStyle/>
          <a:p>
            <a:r>
              <a:rPr lang="en-US" dirty="0"/>
              <a:t>Takeaways</a:t>
            </a:r>
          </a:p>
        </p:txBody>
      </p:sp>
    </p:spTree>
    <p:extLst>
      <p:ext uri="{BB962C8B-B14F-4D97-AF65-F5344CB8AC3E}">
        <p14:creationId xmlns:p14="http://schemas.microsoft.com/office/powerpoint/2010/main" val="3416973395"/>
      </p:ext>
    </p:extLst>
  </p:cSld>
  <p:clrMapOvr>
    <a:masterClrMapping/>
  </p:clrMapOvr>
  <p:transition spd="med" advTm="7179"/>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93344" y="1343856"/>
            <a:ext cx="8716187" cy="5262979"/>
          </a:xfrm>
          <a:prstGeom prst="rect">
            <a:avLst/>
          </a:prstGeom>
        </p:spPr>
        <p:txBody>
          <a:bodyPr wrap="square">
            <a:spAutoFit/>
          </a:bodyPr>
          <a:lstStyle/>
          <a:p>
            <a:pPr marL="342900" indent="-342900" algn="l" defTabSz="914400">
              <a:buFont typeface="Arial" panose="020B0604020202020204" pitchFamily="34" charset="0"/>
              <a:buChar char="•"/>
            </a:pPr>
            <a:r>
              <a:rPr lang="en-US" sz="1400" dirty="0" err="1"/>
              <a:t>Selvaraju</a:t>
            </a:r>
            <a:r>
              <a:rPr lang="en-US" sz="1400" dirty="0"/>
              <a:t>, R. R.; Cogswell, M.; Das, A.; </a:t>
            </a:r>
            <a:r>
              <a:rPr lang="en-US" sz="1400" dirty="0" err="1"/>
              <a:t>Vedantam</a:t>
            </a:r>
            <a:r>
              <a:rPr lang="en-US" sz="1400" dirty="0"/>
              <a:t>, R.; Parikh, D.; and </a:t>
            </a:r>
            <a:r>
              <a:rPr lang="en-US" sz="1400" dirty="0" err="1"/>
              <a:t>Batra</a:t>
            </a:r>
            <a:r>
              <a:rPr lang="en-US" sz="1400" dirty="0"/>
              <a:t>, D. 2017. Grad-CAM: Visual Explanations From Deep Networks via Gradient-Based Localization. In Proceedings of the IEEE International Conference on Computer Vision (ICCV). </a:t>
            </a:r>
          </a:p>
          <a:p>
            <a:pPr marL="342900" indent="-342900" algn="l" defTabSz="914400">
              <a:buFont typeface="Arial" panose="020B0604020202020204" pitchFamily="34" charset="0"/>
              <a:buChar char="•"/>
            </a:pPr>
            <a:r>
              <a:rPr lang="en-US" sz="1400" dirty="0"/>
              <a:t>Wang, H.; Wang, Z.; Du, M.; Yang, F.; Zhang, Z.; Ding, S.; </a:t>
            </a:r>
            <a:r>
              <a:rPr lang="en-US" sz="1400" dirty="0" err="1"/>
              <a:t>Mardziel</a:t>
            </a:r>
            <a:r>
              <a:rPr lang="en-US" sz="1400" dirty="0"/>
              <a:t>, P.; and Hu, X. 2020. Score-CAM: Score-Weighted Visual Explanations for Convolutional Neural Networks. In Proceedings of the IEEE/CVF Conference on Computer Vision and Pattern Recognition Workshops, 24–25. </a:t>
            </a:r>
          </a:p>
          <a:p>
            <a:pPr marL="342900" indent="-342900" algn="l" defTabSz="914400">
              <a:buFont typeface="Arial" panose="020B0604020202020204" pitchFamily="34" charset="0"/>
              <a:buChar char="•"/>
            </a:pPr>
            <a:r>
              <a:rPr lang="en-US" sz="1400" dirty="0"/>
              <a:t>Fong, R.; Patrick, M.; and </a:t>
            </a:r>
            <a:r>
              <a:rPr lang="en-US" sz="1400" dirty="0" err="1"/>
              <a:t>Vedaldi</a:t>
            </a:r>
            <a:r>
              <a:rPr lang="en-US" sz="1400" dirty="0"/>
              <a:t>, A. 2019. Understanding deep networks via extremal perturbations and smooth masks. In Proceedings of the IEEE International Conference on Computer Vision, 2950–2958.</a:t>
            </a:r>
          </a:p>
          <a:p>
            <a:pPr marL="342900" indent="-342900" algn="l" defTabSz="914400">
              <a:buFont typeface="Arial" panose="020B0604020202020204" pitchFamily="34" charset="0"/>
              <a:buChar char="•"/>
            </a:pPr>
            <a:r>
              <a:rPr lang="en-US" sz="1400" dirty="0" err="1"/>
              <a:t>Petsiuk</a:t>
            </a:r>
            <a:r>
              <a:rPr lang="en-US" sz="1400" dirty="0"/>
              <a:t>, V.; Das, A.; and </a:t>
            </a:r>
            <a:r>
              <a:rPr lang="en-US" sz="1400" dirty="0" err="1"/>
              <a:t>Saenko</a:t>
            </a:r>
            <a:r>
              <a:rPr lang="en-US" sz="1400" dirty="0"/>
              <a:t>, K. 2018. RISE: Randomized Input Sampling for Explanation of Black-box Models. In Proceedings of the British Machine Vision Conference (BMVC).</a:t>
            </a:r>
          </a:p>
          <a:p>
            <a:pPr marL="342900" indent="-342900" algn="l" defTabSz="914400">
              <a:buFont typeface="Arial" panose="020B0604020202020204" pitchFamily="34" charset="0"/>
              <a:buChar char="•"/>
            </a:pPr>
            <a:r>
              <a:rPr lang="en-US" sz="1400" dirty="0"/>
              <a:t>Sundararajan, M.; </a:t>
            </a:r>
            <a:r>
              <a:rPr lang="en-US" sz="1400" dirty="0" err="1"/>
              <a:t>Taly</a:t>
            </a:r>
            <a:r>
              <a:rPr lang="en-US" sz="1400" dirty="0"/>
              <a:t>, A.; and Yan, Q. 2017. Axiomatic attribution for deep networks. In Proceedings of the 34th International Conference on Machine Learning-Volume 70, 3319–3328. JMLR. org.</a:t>
            </a:r>
          </a:p>
          <a:p>
            <a:pPr marL="342900" indent="-342900" algn="l" defTabSz="914400">
              <a:buFont typeface="Arial" panose="020B0604020202020204" pitchFamily="34" charset="0"/>
              <a:buChar char="•"/>
            </a:pPr>
            <a:r>
              <a:rPr lang="en-US" sz="1400" dirty="0" err="1"/>
              <a:t>Chattopadhay</a:t>
            </a:r>
            <a:r>
              <a:rPr lang="en-US" sz="1400" dirty="0"/>
              <a:t>, A.; Sarkar, A.; </a:t>
            </a:r>
            <a:r>
              <a:rPr lang="en-US" sz="1400" dirty="0" err="1"/>
              <a:t>Howlader</a:t>
            </a:r>
            <a:r>
              <a:rPr lang="en-US" sz="1400" dirty="0"/>
              <a:t>, P.; and </a:t>
            </a:r>
            <a:r>
              <a:rPr lang="en-US" sz="1400" dirty="0" err="1"/>
              <a:t>Balasubramanian</a:t>
            </a:r>
            <a:r>
              <a:rPr lang="en-US" sz="1400" dirty="0"/>
              <a:t>, V. N. 2018. Grad-CAM++: Generalized </a:t>
            </a:r>
            <a:r>
              <a:rPr lang="en-US" sz="1400" dirty="0" err="1"/>
              <a:t>GradientBased</a:t>
            </a:r>
            <a:r>
              <a:rPr lang="en-US" sz="1400" dirty="0"/>
              <a:t> Visual Explanations for Deep Convolutional Networks. In 2018 IEEE Winter Conference on Applications of Computer Vision (WACV), 839–847. doi:10.1109/WACV. 2018.00097.</a:t>
            </a:r>
          </a:p>
          <a:p>
            <a:pPr marL="342900" indent="-342900" algn="l" defTabSz="914400">
              <a:buFont typeface="Arial" panose="020B0604020202020204" pitchFamily="34" charset="0"/>
              <a:buChar char="•"/>
            </a:pPr>
            <a:r>
              <a:rPr lang="en-US" sz="1400" dirty="0"/>
              <a:t>Srinivas, S.; and </a:t>
            </a:r>
            <a:r>
              <a:rPr lang="en-US" sz="1400" dirty="0" err="1"/>
              <a:t>Fleuret</a:t>
            </a:r>
            <a:r>
              <a:rPr lang="en-US" sz="1400" dirty="0"/>
              <a:t>, F. 2019. Full-gradient representation for neural network visualization. In Advances in Neural Information Processing Systems, 4126–4135.</a:t>
            </a:r>
          </a:p>
          <a:p>
            <a:pPr marL="342900" indent="-342900" algn="l" defTabSz="914400">
              <a:buFont typeface="Arial" panose="020B0604020202020204" pitchFamily="34" charset="0"/>
              <a:buChar char="•"/>
            </a:pPr>
            <a:r>
              <a:rPr lang="en-US" sz="1400" dirty="0"/>
              <a:t>Lipton, Z. C. 2018. The Mythos of Model Interpretability: In Machine Learning, the Concept of Interpretability is Both Important and Slippery. Queue 16(3): 31–57. ISSN 1542- 7730. doi:10.1145/3236386.3241340. URL https://doi.org/ 10.1145/3236386.3241340.</a:t>
            </a:r>
          </a:p>
          <a:p>
            <a:pPr marL="342900" indent="-342900" algn="l" defTabSz="914400">
              <a:buFont typeface="Arial" panose="020B0604020202020204" pitchFamily="34" charset="0"/>
              <a:buChar char="•"/>
            </a:pPr>
            <a:r>
              <a:rPr lang="en-US" sz="1400" dirty="0" err="1"/>
              <a:t>Veit</a:t>
            </a:r>
            <a:r>
              <a:rPr lang="en-US" sz="1400" dirty="0"/>
              <a:t>, A.; Wilber, M. J.; and </a:t>
            </a:r>
            <a:r>
              <a:rPr lang="en-US" sz="1400" dirty="0" err="1"/>
              <a:t>Belongie</a:t>
            </a:r>
            <a:r>
              <a:rPr lang="en-US" sz="1400" dirty="0"/>
              <a:t>, S. 2016. Residual networks behave like ensembles of relatively shallow networks. In Advances in neural information processing systems, 550– 558. </a:t>
            </a:r>
          </a:p>
          <a:p>
            <a:pPr marL="342900" indent="-342900" algn="l" defTabSz="914400">
              <a:buFont typeface="Arial" panose="020B0604020202020204" pitchFamily="34" charset="0"/>
              <a:buChar char="•"/>
            </a:pPr>
            <a:r>
              <a:rPr lang="en-US" sz="1400" dirty="0" err="1"/>
              <a:t>Everingham</a:t>
            </a:r>
            <a:r>
              <a:rPr lang="en-US" sz="1400" dirty="0"/>
              <a:t>, M.; Van </a:t>
            </a:r>
            <a:r>
              <a:rPr lang="en-US" sz="1400" dirty="0" err="1"/>
              <a:t>Gool</a:t>
            </a:r>
            <a:r>
              <a:rPr lang="en-US" sz="1400" dirty="0"/>
              <a:t>, L.; Williams, C. K. I.; Winn, J.; and Zisserman, A. 2007. The PASCAL Visual Object Classes Challenge 2007 (VOC2007) Results. </a:t>
            </a:r>
          </a:p>
        </p:txBody>
      </p:sp>
      <p:sp>
        <p:nvSpPr>
          <p:cNvPr id="3" name="Slide Number Placeholder 2"/>
          <p:cNvSpPr>
            <a:spLocks noGrp="1"/>
          </p:cNvSpPr>
          <p:nvPr>
            <p:ph type="sldNum" sz="quarter" idx="2"/>
          </p:nvPr>
        </p:nvSpPr>
        <p:spPr>
          <a:xfrm>
            <a:off x="11607569" y="6341382"/>
            <a:ext cx="239805" cy="265453"/>
          </a:xfrm>
        </p:spPr>
        <p:txBody>
          <a:bodyPr/>
          <a:lstStyle/>
          <a:p>
            <a:fld id="{86CB4B4D-7CA3-9044-876B-883B54F8677D}" type="slidenum">
              <a:rPr lang="en-US" smtClean="0"/>
              <a:t>26</a:t>
            </a:fld>
            <a:endParaRPr lang="en-US" dirty="0"/>
          </a:p>
        </p:txBody>
      </p:sp>
      <p:sp>
        <p:nvSpPr>
          <p:cNvPr id="4" name="Title 3"/>
          <p:cNvSpPr>
            <a:spLocks noGrp="1"/>
          </p:cNvSpPr>
          <p:nvPr>
            <p:ph type="title"/>
          </p:nvPr>
        </p:nvSpPr>
        <p:spPr/>
        <p:txBody>
          <a:bodyPr>
            <a:normAutofit/>
          </a:bodyPr>
          <a:lstStyle/>
          <a:p>
            <a:r>
              <a:rPr lang="en-US" dirty="0"/>
              <a:t>References</a:t>
            </a:r>
          </a:p>
        </p:txBody>
      </p:sp>
    </p:spTree>
    <p:extLst>
      <p:ext uri="{BB962C8B-B14F-4D97-AF65-F5344CB8AC3E}">
        <p14:creationId xmlns:p14="http://schemas.microsoft.com/office/powerpoint/2010/main" val="3232594757"/>
      </p:ext>
    </p:extLst>
  </p:cSld>
  <p:clrMapOvr>
    <a:masterClrMapping/>
  </p:clrMapOvr>
  <p:transition spd="med" advTm="7179"/>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151"/>
          <p:cNvSpPr>
            <a:spLocks noGrp="1"/>
          </p:cNvSpPr>
          <p:nvPr>
            <p:ph type="title"/>
          </p:nvPr>
        </p:nvSpPr>
        <p:spPr>
          <a:xfrm>
            <a:off x="1966679" y="1422054"/>
            <a:ext cx="8251031" cy="1271365"/>
          </a:xfrm>
          <a:prstGeom prst="rect">
            <a:avLst/>
          </a:prstGeom>
        </p:spPr>
        <p:txBody>
          <a:bodyPr>
            <a:normAutofit/>
          </a:bodyPr>
          <a:lstStyle>
            <a:lvl1pPr>
              <a:defRPr sz="6000"/>
            </a:lvl1pPr>
          </a:lstStyle>
          <a:p>
            <a:pPr algn="ctr"/>
            <a:r>
              <a:rPr sz="5400" dirty="0"/>
              <a:t>Thank you</a:t>
            </a:r>
            <a:r>
              <a:rPr lang="en-US" sz="5400" dirty="0"/>
              <a:t>. Questions?</a:t>
            </a:r>
            <a:endParaRPr sz="5400" dirty="0"/>
          </a:p>
        </p:txBody>
      </p:sp>
      <p:sp>
        <p:nvSpPr>
          <p:cNvPr id="322" name="Shape 153"/>
          <p:cNvSpPr>
            <a:spLocks noGrp="1"/>
          </p:cNvSpPr>
          <p:nvPr>
            <p:ph type="sldNum" sz="quarter" idx="2"/>
          </p:nvPr>
        </p:nvSpPr>
        <p:spPr>
          <a:xfrm>
            <a:off x="10558997" y="5752739"/>
            <a:ext cx="109004" cy="129907"/>
          </a:xfrm>
          <a:prstGeom prst="rect">
            <a:avLst/>
          </a:prstGeom>
          <a:extLst>
            <a:ext uri="{C572A759-6A51-4108-AA02-DFA0A04FC94B}">
              <ma14:wrappingTextBoxFlag xmlns="" xmlns:ma14="http://schemas.microsoft.com/office/mac/drawingml/2011/main" val="1"/>
            </a:ext>
          </a:extLst>
        </p:spPr>
        <p:txBody>
          <a:bodyPr wrap="none" lIns="0" tIns="0" rIns="0" bIns="0" anchor="ctr">
            <a:spAutoFit/>
          </a:bodyPr>
          <a:lstStyle>
            <a:lvl1pPr>
              <a:defRPr sz="844">
                <a:solidFill>
                  <a:srgbClr val="000000"/>
                </a:solidFill>
              </a:defRPr>
            </a:lvl1pPr>
          </a:lstStyle>
          <a:p>
            <a:fld id="{86CB4B4D-7CA3-9044-876B-883B54F8677D}" type="slidenum">
              <a:rPr smtClean="0"/>
              <a:t>27</a:t>
            </a:fld>
            <a:endParaRPr/>
          </a:p>
        </p:txBody>
      </p:sp>
      <p:pic>
        <p:nvPicPr>
          <p:cNvPr id="6" name="그림 2">
            <a:extLst>
              <a:ext uri="{FF2B5EF4-FFF2-40B4-BE49-F238E27FC236}">
                <a16:creationId xmlns:a16="http://schemas.microsoft.com/office/drawing/2014/main" id="{B2DE3F09-0707-41B1-8EDA-6FA60A696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46" y="5814604"/>
            <a:ext cx="3910298" cy="973329"/>
          </a:xfrm>
          <a:prstGeom prst="rect">
            <a:avLst/>
          </a:prstGeom>
        </p:spPr>
      </p:pic>
    </p:spTree>
    <p:extLst>
      <p:ext uri="{BB962C8B-B14F-4D97-AF65-F5344CB8AC3E}">
        <p14:creationId xmlns:p14="http://schemas.microsoft.com/office/powerpoint/2010/main" val="2712858973"/>
      </p:ext>
    </p:extLst>
  </p:cSld>
  <p:clrMapOvr>
    <a:masterClrMapping/>
  </p:clrMapOvr>
  <p:transition spd="med" advTm="5843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81307" y="6341382"/>
            <a:ext cx="166067" cy="265453"/>
          </a:xfrm>
        </p:spPr>
        <p:txBody>
          <a:bodyPr/>
          <a:lstStyle/>
          <a:p>
            <a:fld id="{86CB4B4D-7CA3-9044-876B-883B54F8677D}" type="slidenum">
              <a:rPr lang="en-US" smtClean="0"/>
              <a:t>3</a:t>
            </a:fld>
            <a:endParaRPr lang="en-US" dirty="0"/>
          </a:p>
        </p:txBody>
      </p:sp>
      <p:sp>
        <p:nvSpPr>
          <p:cNvPr id="4" name="Title 3"/>
          <p:cNvSpPr>
            <a:spLocks noGrp="1"/>
          </p:cNvSpPr>
          <p:nvPr>
            <p:ph type="title"/>
          </p:nvPr>
        </p:nvSpPr>
        <p:spPr>
          <a:xfrm>
            <a:off x="1836141" y="-191595"/>
            <a:ext cx="8519715" cy="1375172"/>
          </a:xfrm>
        </p:spPr>
        <p:txBody>
          <a:bodyPr>
            <a:normAutofit/>
          </a:bodyPr>
          <a:lstStyle/>
          <a:p>
            <a:r>
              <a:rPr lang="en-US" dirty="0"/>
              <a:t>Motivation</a:t>
            </a:r>
          </a:p>
        </p:txBody>
      </p:sp>
      <p:sp>
        <p:nvSpPr>
          <p:cNvPr id="7" name="Rectangle 6"/>
          <p:cNvSpPr/>
          <p:nvPr/>
        </p:nvSpPr>
        <p:spPr>
          <a:xfrm>
            <a:off x="1970484" y="1682196"/>
            <a:ext cx="8259961" cy="4031873"/>
          </a:xfrm>
          <a:prstGeom prst="rect">
            <a:avLst/>
          </a:prstGeom>
        </p:spPr>
        <p:txBody>
          <a:bodyPr wrap="square">
            <a:spAutoFit/>
          </a:bodyPr>
          <a:lstStyle/>
          <a:p>
            <a:pPr algn="l"/>
            <a:r>
              <a:rPr lang="en-US" sz="1600" b="1" dirty="0" smtClean="0"/>
              <a:t>Explainable </a:t>
            </a:r>
            <a:r>
              <a:rPr lang="en-US" sz="1600" b="1" dirty="0"/>
              <a:t>AI (XAI):</a:t>
            </a:r>
          </a:p>
          <a:p>
            <a:pPr algn="l"/>
            <a:r>
              <a:rPr lang="en-US" sz="1600" dirty="0"/>
              <a:t>provides human-satisfying interpretations of the behavior of “black-box” AI-based models, increasing users’ trust on these cumbersome models</a:t>
            </a:r>
            <a:r>
              <a:rPr lang="en-US" sz="1600" baseline="30000" dirty="0"/>
              <a:t>[1]</a:t>
            </a:r>
            <a:r>
              <a:rPr lang="en-US" sz="1600" dirty="0"/>
              <a:t>.</a:t>
            </a:r>
          </a:p>
          <a:p>
            <a:pPr algn="l"/>
            <a:endParaRPr lang="fa-IR" sz="1600" dirty="0" smtClean="0"/>
          </a:p>
          <a:p>
            <a:pPr algn="l"/>
            <a:endParaRPr lang="fa-IR" sz="1600" dirty="0"/>
          </a:p>
          <a:p>
            <a:pPr algn="l"/>
            <a:endParaRPr lang="fa-IR" sz="1600" dirty="0" smtClean="0"/>
          </a:p>
          <a:p>
            <a:pPr algn="l"/>
            <a:endParaRPr lang="fa-IR" sz="1600" dirty="0"/>
          </a:p>
          <a:p>
            <a:pPr algn="l"/>
            <a:endParaRPr lang="fa-IR" sz="1600" dirty="0" smtClean="0"/>
          </a:p>
          <a:p>
            <a:pPr algn="l"/>
            <a:endParaRPr lang="fa-IR" sz="1600" dirty="0"/>
          </a:p>
          <a:p>
            <a:pPr algn="l"/>
            <a:endParaRPr lang="en-US" sz="1600" dirty="0"/>
          </a:p>
          <a:p>
            <a:pPr algn="l"/>
            <a:r>
              <a:rPr lang="en-US" sz="1600" b="1" dirty="0"/>
              <a:t>Applications:</a:t>
            </a:r>
            <a:endParaRPr lang="en-US" sz="1600" dirty="0"/>
          </a:p>
          <a:p>
            <a:pPr marL="285750" indent="-285750" algn="l">
              <a:buFont typeface="Arial" panose="020B0604020202020204" pitchFamily="34" charset="0"/>
              <a:buChar char="•"/>
            </a:pPr>
            <a:r>
              <a:rPr lang="en-US" sz="1600" b="1" dirty="0"/>
              <a:t>Medicine, Autonomous Driving: </a:t>
            </a:r>
            <a:r>
              <a:rPr lang="en-US" sz="1600" dirty="0"/>
              <a:t>remarkable demand for reasoning due to the catastrophic side effects of single false predictions.</a:t>
            </a:r>
            <a:endParaRPr lang="en-US" sz="1600" b="1" dirty="0"/>
          </a:p>
          <a:p>
            <a:pPr marL="285750" indent="-285750" algn="l">
              <a:buFont typeface="Arial" panose="020B0604020202020204" pitchFamily="34" charset="0"/>
              <a:buChar char="•"/>
            </a:pPr>
            <a:r>
              <a:rPr lang="en-US" sz="1600" b="1" dirty="0"/>
              <a:t>Criminal Justice</a:t>
            </a:r>
            <a:r>
              <a:rPr lang="en-US" sz="1600" dirty="0"/>
              <a:t>: Regulations forcing computer-based models to provide rationale for their decisions.</a:t>
            </a:r>
            <a:endParaRPr lang="en-US" sz="1600" b="1" dirty="0"/>
          </a:p>
          <a:p>
            <a:pPr marL="285750" indent="-285750" algn="l">
              <a:buFont typeface="Arial" panose="020B0604020202020204" pitchFamily="34" charset="0"/>
              <a:buChar char="•"/>
            </a:pPr>
            <a:r>
              <a:rPr lang="en-US" sz="1600" b="1" dirty="0"/>
              <a:t>Novelty detection: </a:t>
            </a:r>
            <a:r>
              <a:rPr lang="en-US" sz="1600" dirty="0"/>
              <a:t>detecting abnormally-shaped patterns in real-world industrial data-sets.</a:t>
            </a:r>
          </a:p>
        </p:txBody>
      </p:sp>
      <p:sp>
        <p:nvSpPr>
          <p:cNvPr id="108" name="Rectangle 107"/>
          <p:cNvSpPr/>
          <p:nvPr/>
        </p:nvSpPr>
        <p:spPr>
          <a:xfrm>
            <a:off x="1889816" y="6444211"/>
            <a:ext cx="8340629" cy="444994"/>
          </a:xfrm>
          <a:prstGeom prst="rect">
            <a:avLst/>
          </a:prstGeom>
        </p:spPr>
        <p:txBody>
          <a:bodyPr wrap="square">
            <a:spAutoFit/>
          </a:bodyPr>
          <a:lstStyle/>
          <a:p>
            <a:pPr lvl="1" indent="-26788" algn="l">
              <a:lnSpc>
                <a:spcPct val="120000"/>
              </a:lnSpc>
            </a:pPr>
            <a:r>
              <a:rPr lang="en-US" sz="1000" dirty="0"/>
              <a:t>[1] Lipton, Z. C. 2018. The Mythos of Model Interpretability: In Machine Learning, the Concept of Interpretability is Both Important and Slippery. Queue 16(3): 31–57. ISSN 1542- 7730. doi:10.1145/3236386.3241340.</a:t>
            </a:r>
          </a:p>
        </p:txBody>
      </p:sp>
      <p:sp>
        <p:nvSpPr>
          <p:cNvPr id="2" name="Rectangle 1"/>
          <p:cNvSpPr/>
          <p:nvPr/>
        </p:nvSpPr>
        <p:spPr>
          <a:xfrm>
            <a:off x="4489316" y="2596648"/>
            <a:ext cx="5741129" cy="1569656"/>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r>
              <a:rPr lang="en-US" sz="2400" b="1" dirty="0">
                <a:solidFill>
                  <a:schemeClr val="bg1">
                    <a:lumMod val="75000"/>
                    <a:lumOff val="25000"/>
                  </a:schemeClr>
                </a:solidFill>
              </a:rPr>
              <a:t>Why did the model predict this?</a:t>
            </a:r>
          </a:p>
          <a:p>
            <a:pPr defTabSz="914400"/>
            <a:r>
              <a:rPr lang="en-US" sz="2400" b="1" dirty="0">
                <a:solidFill>
                  <a:schemeClr val="bg1">
                    <a:lumMod val="75000"/>
                    <a:lumOff val="25000"/>
                  </a:schemeClr>
                </a:solidFill>
              </a:rPr>
              <a:t>When the model fails to predict correctly?</a:t>
            </a:r>
          </a:p>
          <a:p>
            <a:pPr defTabSz="914400"/>
            <a:r>
              <a:rPr lang="en-US" sz="2400" b="1" dirty="0">
                <a:solidFill>
                  <a:schemeClr val="bg1">
                    <a:lumMod val="75000"/>
                    <a:lumOff val="25000"/>
                  </a:schemeClr>
                </a:solidFill>
              </a:rPr>
              <a:t>What features are important for the model?</a:t>
            </a:r>
          </a:p>
          <a:p>
            <a:pPr defTabSz="914400"/>
            <a:r>
              <a:rPr lang="en-US" sz="2400" b="1" dirty="0">
                <a:solidFill>
                  <a:schemeClr val="bg1">
                    <a:lumMod val="75000"/>
                    <a:lumOff val="25000"/>
                  </a:schemeClr>
                </a:solidFill>
              </a:rPr>
              <a:t>…</a:t>
            </a:r>
          </a:p>
        </p:txBody>
      </p:sp>
    </p:spTree>
    <p:extLst>
      <p:ext uri="{BB962C8B-B14F-4D97-AF65-F5344CB8AC3E}">
        <p14:creationId xmlns:p14="http://schemas.microsoft.com/office/powerpoint/2010/main" val="1680871023"/>
      </p:ext>
    </p:extLst>
  </p:cSld>
  <p:clrMapOvr>
    <a:masterClrMapping/>
  </p:clrMapOvr>
  <p:transition spd="med" advTm="717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81307" y="6341382"/>
            <a:ext cx="166067" cy="265453"/>
          </a:xfrm>
        </p:spPr>
        <p:txBody>
          <a:bodyPr/>
          <a:lstStyle/>
          <a:p>
            <a:fld id="{86CB4B4D-7CA3-9044-876B-883B54F8677D}" type="slidenum">
              <a:rPr lang="en-US" smtClean="0"/>
              <a:t>4</a:t>
            </a:fld>
            <a:endParaRPr lang="en-US" dirty="0"/>
          </a:p>
        </p:txBody>
      </p:sp>
      <p:sp>
        <p:nvSpPr>
          <p:cNvPr id="4" name="Title 3"/>
          <p:cNvSpPr>
            <a:spLocks noGrp="1"/>
          </p:cNvSpPr>
          <p:nvPr>
            <p:ph type="title"/>
          </p:nvPr>
        </p:nvSpPr>
        <p:spPr>
          <a:xfrm>
            <a:off x="1836141" y="-191595"/>
            <a:ext cx="8519715" cy="1375172"/>
          </a:xfrm>
        </p:spPr>
        <p:txBody>
          <a:bodyPr>
            <a:normAutofit/>
          </a:bodyPr>
          <a:lstStyle/>
          <a:p>
            <a:r>
              <a:rPr lang="en-US" dirty="0"/>
              <a:t>Problem statement</a:t>
            </a:r>
          </a:p>
        </p:txBody>
      </p:sp>
      <p:sp>
        <p:nvSpPr>
          <p:cNvPr id="108" name="Rectangle 107"/>
          <p:cNvSpPr/>
          <p:nvPr/>
        </p:nvSpPr>
        <p:spPr>
          <a:xfrm>
            <a:off x="1889816" y="6444211"/>
            <a:ext cx="8340629" cy="444994"/>
          </a:xfrm>
          <a:prstGeom prst="rect">
            <a:avLst/>
          </a:prstGeom>
        </p:spPr>
        <p:txBody>
          <a:bodyPr wrap="square">
            <a:spAutoFit/>
          </a:bodyPr>
          <a:lstStyle/>
          <a:p>
            <a:pPr lvl="1" indent="-26788" algn="l">
              <a:lnSpc>
                <a:spcPct val="120000"/>
              </a:lnSpc>
            </a:pPr>
            <a:r>
              <a:rPr lang="en-US" sz="1000" dirty="0"/>
              <a:t>[1] Lipton, Z. C. 2018. The Mythos of Model Interpretability: In Machine Learning, the Concept of Interpretability is Both Important and Slippery. Queue 16(3): 31–57. ISSN 1542- 7730. doi:10.1145/3236386.3241340.</a:t>
            </a:r>
          </a:p>
        </p:txBody>
      </p:sp>
      <p:sp>
        <p:nvSpPr>
          <p:cNvPr id="14" name="Rectangle 13"/>
          <p:cNvSpPr/>
          <p:nvPr/>
        </p:nvSpPr>
        <p:spPr>
          <a:xfrm>
            <a:off x="1930149" y="3605125"/>
            <a:ext cx="8259961" cy="1323439"/>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1" dirty="0"/>
              <a:t>Terminology:</a:t>
            </a:r>
          </a:p>
          <a:p>
            <a:pPr algn="l"/>
            <a:r>
              <a:rPr lang="en-US" sz="1600" b="1" dirty="0"/>
              <a:t>       Post-hoc: </a:t>
            </a:r>
            <a:r>
              <a:rPr lang="en-US" sz="1600" dirty="0"/>
              <a:t>models the behavior of the target model after training has concluded.</a:t>
            </a:r>
            <a:br>
              <a:rPr lang="en-US" sz="1600" dirty="0"/>
            </a:br>
            <a:r>
              <a:rPr lang="en-US" sz="1600" dirty="0"/>
              <a:t>       </a:t>
            </a:r>
            <a:r>
              <a:rPr lang="en-US" sz="1600" b="1" dirty="0"/>
              <a:t>Local: </a:t>
            </a:r>
            <a:r>
              <a:rPr lang="en-US" sz="1600" dirty="0"/>
              <a:t>Illustrates the relationship between the outcome of the target model with the input</a:t>
            </a:r>
            <a:br>
              <a:rPr lang="en-US" sz="1600" dirty="0"/>
            </a:br>
            <a:r>
              <a:rPr lang="en-US" sz="1600" dirty="0"/>
              <a:t>       </a:t>
            </a:r>
            <a:r>
              <a:rPr lang="en-US" sz="1600" b="1" dirty="0"/>
              <a:t>Model-specific : </a:t>
            </a:r>
            <a:r>
              <a:rPr lang="en-US" sz="1600" dirty="0"/>
              <a:t>Specialized for a certain type of AI-based models, using assumptions regarding their architecture and properties</a:t>
            </a:r>
          </a:p>
        </p:txBody>
      </p:sp>
      <p:sp>
        <p:nvSpPr>
          <p:cNvPr id="8" name="Rectangle 7"/>
          <p:cNvSpPr/>
          <p:nvPr/>
        </p:nvSpPr>
        <p:spPr>
          <a:xfrm>
            <a:off x="1930149" y="1545061"/>
            <a:ext cx="8259961" cy="1815882"/>
          </a:xfrm>
          <a:prstGeom prst="rect">
            <a:avLst/>
          </a:prstGeom>
        </p:spPr>
        <p:txBody>
          <a:bodyPr wrap="square">
            <a:spAutoFit/>
          </a:bodyPr>
          <a:lstStyle/>
          <a:p>
            <a:pPr algn="l"/>
            <a:r>
              <a:rPr lang="en-US" sz="1600" b="1" dirty="0"/>
              <a:t>Aim to address the problem of visual </a:t>
            </a:r>
            <a:r>
              <a:rPr lang="en-US" sz="1600" b="1" dirty="0" err="1"/>
              <a:t>explainability</a:t>
            </a:r>
            <a:endParaRPr lang="en-US" sz="1600" b="1" dirty="0"/>
          </a:p>
          <a:p>
            <a:pPr marL="285750" indent="-285750" algn="l">
              <a:buFont typeface="Wingdings" panose="05000000000000000000" pitchFamily="2" charset="2"/>
              <a:buChar char="§"/>
            </a:pPr>
            <a:r>
              <a:rPr lang="en-US" altLang="ko-KR" sz="1600" dirty="0"/>
              <a:t>To visualize the behavior of models trained for image recognition tasks</a:t>
            </a:r>
          </a:p>
          <a:p>
            <a:pPr marL="285750" indent="-285750" algn="l">
              <a:buFont typeface="Wingdings" panose="05000000000000000000" pitchFamily="2" charset="2"/>
              <a:buChar char="§"/>
            </a:pPr>
            <a:r>
              <a:rPr lang="en-US" altLang="ko-KR" sz="1600" dirty="0"/>
              <a:t>Using a </a:t>
            </a:r>
            <a:r>
              <a:rPr lang="en-US" altLang="ko-KR" sz="1600" dirty="0">
                <a:solidFill>
                  <a:srgbClr val="FF0000"/>
                </a:solidFill>
              </a:rPr>
              <a:t>heatmap</a:t>
            </a:r>
            <a:r>
              <a:rPr lang="en-US" altLang="ko-KR" sz="1600" dirty="0"/>
              <a:t> representing the </a:t>
            </a:r>
            <a:r>
              <a:rPr lang="en-US" altLang="ko-KR" sz="1600" dirty="0">
                <a:solidFill>
                  <a:srgbClr val="FF0000"/>
                </a:solidFill>
              </a:rPr>
              <a:t>evidence</a:t>
            </a:r>
            <a:r>
              <a:rPr lang="en-US" altLang="ko-KR" sz="1600" dirty="0"/>
              <a:t> leading the model to decide.</a:t>
            </a:r>
            <a:endParaRPr lang="en-US" sz="1600" dirty="0"/>
          </a:p>
          <a:p>
            <a:pPr algn="l"/>
            <a:endParaRPr lang="en-US" sz="1600" b="1" dirty="0"/>
          </a:p>
          <a:p>
            <a:pPr algn="l"/>
            <a:r>
              <a:rPr lang="en-US" sz="1600" b="1" dirty="0"/>
              <a:t>Our problem: Visual explainable AI</a:t>
            </a:r>
          </a:p>
          <a:p>
            <a:pPr marL="285750" indent="-285750" algn="l">
              <a:buFont typeface="Wingdings" panose="05000000000000000000" pitchFamily="2" charset="2"/>
              <a:buChar char="§"/>
            </a:pPr>
            <a:r>
              <a:rPr lang="en-US" sz="1600" dirty="0"/>
              <a:t>A branch of </a:t>
            </a:r>
            <a:r>
              <a:rPr lang="en-US" sz="1600" i="1" dirty="0">
                <a:solidFill>
                  <a:srgbClr val="FF0000"/>
                </a:solidFill>
              </a:rPr>
              <a:t>post-hoc</a:t>
            </a:r>
            <a:r>
              <a:rPr lang="en-US" sz="1600" dirty="0"/>
              <a:t> and </a:t>
            </a:r>
            <a:r>
              <a:rPr lang="en-US" sz="1600" i="1" dirty="0">
                <a:solidFill>
                  <a:srgbClr val="FF0000"/>
                </a:solidFill>
              </a:rPr>
              <a:t>local</a:t>
            </a:r>
            <a:r>
              <a:rPr lang="en-US" sz="1600" dirty="0"/>
              <a:t> XAI algorithms</a:t>
            </a:r>
          </a:p>
          <a:p>
            <a:pPr marL="285750" indent="-285750" algn="l">
              <a:buFont typeface="Wingdings" panose="05000000000000000000" pitchFamily="2" charset="2"/>
              <a:buChar char="§"/>
            </a:pPr>
            <a:r>
              <a:rPr lang="en-US" sz="1600" dirty="0" smtClean="0"/>
              <a:t>Specialized </a:t>
            </a:r>
            <a:r>
              <a:rPr lang="en-US" sz="1600" dirty="0"/>
              <a:t>on </a:t>
            </a:r>
            <a:r>
              <a:rPr lang="en-US" altLang="ko-KR" sz="1600" i="1" dirty="0">
                <a:solidFill>
                  <a:srgbClr val="FF0000"/>
                </a:solidFill>
              </a:rPr>
              <a:t>all</a:t>
            </a:r>
            <a:r>
              <a:rPr lang="en-US" altLang="ko-KR" sz="1600" dirty="0"/>
              <a:t> feed-forward CNNs</a:t>
            </a:r>
            <a:r>
              <a:rPr lang="en-US" sz="1600" dirty="0"/>
              <a:t> (</a:t>
            </a:r>
            <a:r>
              <a:rPr lang="en-US" sz="1600" i="1" dirty="0">
                <a:solidFill>
                  <a:srgbClr val="FF0000"/>
                </a:solidFill>
              </a:rPr>
              <a:t>model-specific</a:t>
            </a:r>
            <a:r>
              <a:rPr lang="en-US" sz="1600" dirty="0"/>
              <a:t>)</a:t>
            </a:r>
          </a:p>
        </p:txBody>
      </p:sp>
    </p:spTree>
    <p:extLst>
      <p:ext uri="{BB962C8B-B14F-4D97-AF65-F5344CB8AC3E}">
        <p14:creationId xmlns:p14="http://schemas.microsoft.com/office/powerpoint/2010/main" val="2400794878"/>
      </p:ext>
    </p:extLst>
  </p:cSld>
  <p:clrMapOvr>
    <a:masterClrMapping/>
  </p:clrMapOvr>
  <p:transition spd="med" advTm="7179"/>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69701" y="1325789"/>
            <a:ext cx="5526300" cy="3539430"/>
          </a:xfrm>
          <a:prstGeom prst="rect">
            <a:avLst/>
          </a:prstGeom>
        </p:spPr>
        <p:txBody>
          <a:bodyPr wrap="square">
            <a:spAutoFit/>
          </a:bodyPr>
          <a:lstStyle/>
          <a:p>
            <a:pPr algn="l"/>
            <a:r>
              <a:rPr lang="en-US" sz="1600" b="1" dirty="0"/>
              <a:t>Visual explanation algorithms:</a:t>
            </a:r>
          </a:p>
          <a:p>
            <a:pPr algn="l"/>
            <a:endParaRPr lang="en-US" sz="1600" dirty="0"/>
          </a:p>
          <a:p>
            <a:pPr marL="285750" indent="-285750" algn="l">
              <a:buFont typeface="Arial" panose="020B0604020202020204" pitchFamily="34" charset="0"/>
              <a:buChar char="•"/>
            </a:pPr>
            <a:r>
              <a:rPr lang="en-US" sz="1600" b="1" dirty="0"/>
              <a:t>Backpropagation-based methods: </a:t>
            </a:r>
            <a:r>
              <a:rPr lang="en-US" sz="1600" dirty="0"/>
              <a:t>Running by calculating the gradient of a model’s output to the input features or the hidden neurons (e.g., </a:t>
            </a:r>
            <a:r>
              <a:rPr lang="en-US" sz="1600" i="1" dirty="0"/>
              <a:t>Vanilla Gradient, Integrated Gradient, Full Gradient</a:t>
            </a:r>
            <a:r>
              <a:rPr lang="en-US" sz="1600" dirty="0"/>
              <a:t>).</a:t>
            </a:r>
          </a:p>
          <a:p>
            <a:pPr algn="l"/>
            <a:endParaRPr lang="en-US" sz="1600" dirty="0"/>
          </a:p>
          <a:p>
            <a:pPr marL="285750" indent="-285750" algn="l">
              <a:buFont typeface="Arial" panose="020B0604020202020204" pitchFamily="34" charset="0"/>
              <a:buChar char="•"/>
            </a:pPr>
            <a:r>
              <a:rPr lang="en-US" sz="1600" b="1" dirty="0"/>
              <a:t>CAM-based methods: </a:t>
            </a:r>
            <a:r>
              <a:rPr lang="en-US" sz="1600" dirty="0"/>
              <a:t>Visualizing the features extracted in a single layer of the CNNs (e.g., </a:t>
            </a:r>
            <a:r>
              <a:rPr lang="en-US" sz="1600" i="1" dirty="0"/>
              <a:t>Grad-CAM, Grad-CAM++, Score-CAM</a:t>
            </a:r>
            <a:r>
              <a:rPr lang="en-US" sz="1600" dirty="0"/>
              <a:t>).</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altLang="ko-KR" sz="1600" b="1" dirty="0"/>
              <a:t>Perturbation-based methods</a:t>
            </a:r>
            <a:r>
              <a:rPr lang="en-US" altLang="ko-KR" sz="1600" dirty="0"/>
              <a:t>: Probing the model’s behavior using perturbed copies of the input image (e.g., </a:t>
            </a:r>
            <a:r>
              <a:rPr lang="en-US" altLang="ko-KR" sz="1600" i="1" dirty="0"/>
              <a:t>RISE, Extremal Perturbation</a:t>
            </a:r>
            <a:r>
              <a:rPr lang="en-US" altLang="ko-KR" sz="1600" dirty="0"/>
              <a:t>).</a:t>
            </a:r>
          </a:p>
        </p:txBody>
      </p:sp>
      <p:sp>
        <p:nvSpPr>
          <p:cNvPr id="2" name="Rectangle 1"/>
          <p:cNvSpPr/>
          <p:nvPr/>
        </p:nvSpPr>
        <p:spPr>
          <a:xfrm>
            <a:off x="2022762" y="5123193"/>
            <a:ext cx="8146472" cy="1384990"/>
          </a:xfrm>
          <a:prstGeom prst="rect">
            <a:avLst/>
          </a:prstGeom>
          <a:no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r>
              <a:rPr lang="en-US" sz="2800" dirty="0" smtClean="0">
                <a:solidFill>
                  <a:srgbClr val="FF0000"/>
                </a:solidFill>
              </a:rPr>
              <a:t>Underestimation </a:t>
            </a:r>
            <a:r>
              <a:rPr lang="en-US" sz="2800" dirty="0">
                <a:solidFill>
                  <a:srgbClr val="FF0000"/>
                </a:solidFill>
              </a:rPr>
              <a:t>of global sensitivity </a:t>
            </a:r>
          </a:p>
          <a:p>
            <a:pPr defTabSz="914400"/>
            <a:r>
              <a:rPr lang="en-US" sz="2800" dirty="0">
                <a:solidFill>
                  <a:srgbClr val="FF0000"/>
                </a:solidFill>
              </a:rPr>
              <a:t>Low-resolution, noisy explanation map</a:t>
            </a:r>
          </a:p>
          <a:p>
            <a:pPr defTabSz="914400"/>
            <a:r>
              <a:rPr lang="en-US" sz="2800" dirty="0">
                <a:solidFill>
                  <a:srgbClr val="FF0000"/>
                </a:solidFill>
              </a:rPr>
              <a:t>Slow run-time of perturbation approaches</a:t>
            </a:r>
          </a:p>
        </p:txBody>
      </p:sp>
      <p:sp>
        <p:nvSpPr>
          <p:cNvPr id="3" name="Slide Number Placeholder 2"/>
          <p:cNvSpPr>
            <a:spLocks noGrp="1"/>
          </p:cNvSpPr>
          <p:nvPr>
            <p:ph type="sldNum" sz="quarter" idx="2"/>
          </p:nvPr>
        </p:nvSpPr>
        <p:spPr>
          <a:xfrm>
            <a:off x="11681307" y="6341382"/>
            <a:ext cx="166067" cy="265453"/>
          </a:xfrm>
        </p:spPr>
        <p:txBody>
          <a:bodyPr/>
          <a:lstStyle/>
          <a:p>
            <a:fld id="{86CB4B4D-7CA3-9044-876B-883B54F8677D}" type="slidenum">
              <a:rPr lang="en-US" smtClean="0"/>
              <a:t>5</a:t>
            </a:fld>
            <a:endParaRPr lang="en-US" dirty="0"/>
          </a:p>
        </p:txBody>
      </p:sp>
      <p:pic>
        <p:nvPicPr>
          <p:cNvPr id="6" name="Picture 5">
            <a:extLst>
              <a:ext uri="{FF2B5EF4-FFF2-40B4-BE49-F238E27FC236}">
                <a16:creationId xmlns:a16="http://schemas.microsoft.com/office/drawing/2014/main" id="{08753CE3-E260-46B5-963A-F25EB2468C31}"/>
              </a:ext>
            </a:extLst>
          </p:cNvPr>
          <p:cNvPicPr>
            <a:picLocks noChangeAspect="1"/>
          </p:cNvPicPr>
          <p:nvPr/>
        </p:nvPicPr>
        <p:blipFill rotWithShape="1">
          <a:blip r:embed="rId3">
            <a:extLst>
              <a:ext uri="{28A0092B-C50C-407E-A947-70E740481C1C}">
                <a14:useLocalDpi xmlns:a14="http://schemas.microsoft.com/office/drawing/2010/main" val="0"/>
              </a:ext>
            </a:extLst>
          </a:blip>
          <a:srcRect l="416" r="8504"/>
          <a:stretch/>
        </p:blipFill>
        <p:spPr>
          <a:xfrm>
            <a:off x="6414318" y="2047784"/>
            <a:ext cx="5194276" cy="2211201"/>
          </a:xfrm>
          <a:prstGeom prst="rect">
            <a:avLst/>
          </a:prstGeom>
          <a:ln w="88900" cap="sq" cmpd="thickThin">
            <a:solidFill>
              <a:srgbClr val="000000"/>
            </a:solidFill>
            <a:prstDash val="solid"/>
            <a:miter lim="800000"/>
          </a:ln>
          <a:effectLst>
            <a:innerShdw blurRad="76200">
              <a:srgbClr val="000000"/>
            </a:innerShdw>
          </a:effectLst>
        </p:spPr>
      </p:pic>
      <p:sp>
        <p:nvSpPr>
          <p:cNvPr id="9" name="Title 3">
            <a:extLst>
              <a:ext uri="{FF2B5EF4-FFF2-40B4-BE49-F238E27FC236}">
                <a16:creationId xmlns:a16="http://schemas.microsoft.com/office/drawing/2014/main" id="{2BD9DE62-7AFB-4F74-B846-9AC9EB22D849}"/>
              </a:ext>
            </a:extLst>
          </p:cNvPr>
          <p:cNvSpPr>
            <a:spLocks noGrp="1"/>
          </p:cNvSpPr>
          <p:nvPr>
            <p:ph type="title"/>
          </p:nvPr>
        </p:nvSpPr>
        <p:spPr>
          <a:xfrm>
            <a:off x="1836141" y="-191595"/>
            <a:ext cx="8519715" cy="1375172"/>
          </a:xfrm>
        </p:spPr>
        <p:txBody>
          <a:bodyPr>
            <a:normAutofit/>
          </a:bodyPr>
          <a:lstStyle/>
          <a:p>
            <a:r>
              <a:rPr lang="en-US" dirty="0"/>
              <a:t>Limitations of Previous Works</a:t>
            </a:r>
          </a:p>
        </p:txBody>
      </p:sp>
    </p:spTree>
    <p:extLst>
      <p:ext uri="{BB962C8B-B14F-4D97-AF65-F5344CB8AC3E}">
        <p14:creationId xmlns:p14="http://schemas.microsoft.com/office/powerpoint/2010/main" val="2563545868"/>
      </p:ext>
    </p:extLst>
  </p:cSld>
  <p:clrMapOvr>
    <a:masterClrMapping/>
  </p:clrMapOvr>
  <p:transition spd="med" advTm="717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a:xfrm>
            <a:off x="11681307" y="6341382"/>
            <a:ext cx="166067" cy="265453"/>
          </a:xfrm>
        </p:spPr>
        <p:txBody>
          <a:bodyPr/>
          <a:lstStyle/>
          <a:p>
            <a:fld id="{86CB4B4D-7CA3-9044-876B-883B54F8677D}" type="slidenum">
              <a:rPr lang="en-US" smtClean="0"/>
              <a:t>6</a:t>
            </a:fld>
            <a:endParaRPr lang="en-US" dirty="0"/>
          </a:p>
        </p:txBody>
      </p:sp>
      <p:sp>
        <p:nvSpPr>
          <p:cNvPr id="4" name="Title 3"/>
          <p:cNvSpPr>
            <a:spLocks noGrp="1"/>
          </p:cNvSpPr>
          <p:nvPr>
            <p:ph type="title"/>
          </p:nvPr>
        </p:nvSpPr>
        <p:spPr>
          <a:xfrm>
            <a:off x="1836141" y="-191595"/>
            <a:ext cx="8519715" cy="1375172"/>
          </a:xfrm>
        </p:spPr>
        <p:txBody>
          <a:bodyPr>
            <a:normAutofit/>
          </a:bodyPr>
          <a:lstStyle/>
          <a:p>
            <a:r>
              <a:rPr lang="en-US" dirty="0"/>
              <a:t>Goal of the proposal method</a:t>
            </a:r>
          </a:p>
        </p:txBody>
      </p:sp>
      <p:sp>
        <p:nvSpPr>
          <p:cNvPr id="8" name="Rectangle 7"/>
          <p:cNvSpPr/>
          <p:nvPr/>
        </p:nvSpPr>
        <p:spPr>
          <a:xfrm>
            <a:off x="1966016" y="1492430"/>
            <a:ext cx="8259961" cy="3539430"/>
          </a:xfrm>
          <a:prstGeom prst="rect">
            <a:avLst/>
          </a:prstGeom>
        </p:spPr>
        <p:txBody>
          <a:bodyPr wrap="square">
            <a:spAutoFit/>
          </a:bodyPr>
          <a:lstStyle/>
          <a:p>
            <a:pPr algn="l"/>
            <a:r>
              <a:rPr lang="en-US" sz="1600" b="1" dirty="0"/>
              <a:t>Goal:</a:t>
            </a:r>
            <a:endParaRPr lang="en-US" sz="1600" dirty="0"/>
          </a:p>
          <a:p>
            <a:pPr marL="285750" indent="-285750" algn="justLow">
              <a:buFont typeface="Wingdings" panose="05000000000000000000" pitchFamily="2" charset="2"/>
              <a:buChar char="§"/>
            </a:pPr>
            <a:r>
              <a:rPr lang="en-US" altLang="ko-KR" sz="1600" b="1" dirty="0"/>
              <a:t>Explanation completeness </a:t>
            </a:r>
            <a:r>
              <a:rPr lang="en-US" altLang="ko-KR" sz="1600" b="1" dirty="0" smtClean="0"/>
              <a:t>and faithfulness</a:t>
            </a:r>
            <a:r>
              <a:rPr lang="en-US" altLang="ko-KR" sz="1600" dirty="0" smtClean="0"/>
              <a:t>: </a:t>
            </a:r>
            <a:r>
              <a:rPr lang="en-US" altLang="ko-KR" sz="1600" dirty="0"/>
              <a:t>Correlation of the explanation maps with the model's behavior.</a:t>
            </a:r>
          </a:p>
          <a:p>
            <a:pPr marL="285750" indent="-285750" algn="justLow">
              <a:buFont typeface="Wingdings" panose="05000000000000000000" pitchFamily="2" charset="2"/>
              <a:buChar char="§"/>
            </a:pPr>
            <a:r>
              <a:rPr lang="en-US" altLang="ko-KR" sz="1600" b="1" dirty="0"/>
              <a:t>Visual quality</a:t>
            </a:r>
            <a:r>
              <a:rPr lang="en-US" altLang="ko-KR" sz="1600" dirty="0"/>
              <a:t>: The clarity of the generated explanations for the end-users </a:t>
            </a:r>
          </a:p>
          <a:p>
            <a:pPr algn="justLow"/>
            <a:r>
              <a:rPr lang="en-US" altLang="ko-KR" sz="1600" dirty="0"/>
              <a:t>      (avoiding noise and blurring, high spatial resolution, and object localization ability). </a:t>
            </a:r>
          </a:p>
          <a:p>
            <a:pPr marL="285750" indent="-285750" algn="justLow">
              <a:buFont typeface="Wingdings" panose="05000000000000000000" pitchFamily="2" charset="2"/>
              <a:buChar char="§"/>
            </a:pPr>
            <a:r>
              <a:rPr lang="en-US" altLang="ko-KR" sz="1600" b="1" dirty="0"/>
              <a:t>+ Acceptable Run-time </a:t>
            </a:r>
          </a:p>
          <a:p>
            <a:pPr algn="justLow"/>
            <a:endParaRPr lang="en-US" altLang="ko-KR" sz="1600" b="1" dirty="0"/>
          </a:p>
          <a:p>
            <a:pPr marL="285750" indent="-285750" algn="justLow">
              <a:buFont typeface="Wingdings" panose="05000000000000000000" pitchFamily="2" charset="2"/>
              <a:buChar char="§"/>
            </a:pPr>
            <a:r>
              <a:rPr lang="en-US" altLang="ko-KR" sz="1600" dirty="0"/>
              <a:t>We propose a novel attribution method which runs by visualizing the features detected in multiple layers of a CNN, and fusing this information in a unique explanation map.</a:t>
            </a:r>
          </a:p>
          <a:p>
            <a:pPr marL="285750" indent="-285750" algn="justLow">
              <a:buFont typeface="Wingdings" panose="05000000000000000000" pitchFamily="2" charset="2"/>
              <a:buChar char="§"/>
            </a:pPr>
            <a:r>
              <a:rPr lang="en-US" altLang="ko-KR" sz="1600" dirty="0"/>
              <a:t>We discuss a simple strategy to select the minimum number of layers in each network to visualize in order to provide a concrete explanation for the whole CNN.</a:t>
            </a:r>
          </a:p>
          <a:p>
            <a:pPr marL="285750" indent="-285750" algn="justLow">
              <a:buFont typeface="Wingdings" panose="05000000000000000000" pitchFamily="2" charset="2"/>
              <a:buChar char="§"/>
            </a:pPr>
            <a:r>
              <a:rPr lang="en-US" altLang="ko-KR" sz="1600" dirty="0"/>
              <a:t>By conducting thorough experiments on various models, we show that our proposed method offers more complete explanation maps and visualizes the features extracted by the target CNN more clearly, in comparison with the state-of-the-art attribution methods.</a:t>
            </a:r>
          </a:p>
        </p:txBody>
      </p:sp>
      <p:sp>
        <p:nvSpPr>
          <p:cNvPr id="7" name="Rectangle 1">
            <a:extLst>
              <a:ext uri="{FF2B5EF4-FFF2-40B4-BE49-F238E27FC236}">
                <a16:creationId xmlns:a16="http://schemas.microsoft.com/office/drawing/2014/main" id="{6FD1DA8F-1B14-4D9A-A330-E2F6E2AAECA9}"/>
              </a:ext>
            </a:extLst>
          </p:cNvPr>
          <p:cNvSpPr/>
          <p:nvPr/>
        </p:nvSpPr>
        <p:spPr>
          <a:xfrm>
            <a:off x="2022762" y="5073766"/>
            <a:ext cx="8146472" cy="1384990"/>
          </a:xfrm>
          <a:prstGeom prst="rect">
            <a:avLst/>
          </a:prstGeom>
          <a:no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r>
              <a:rPr lang="en-US" sz="2800" dirty="0">
                <a:solidFill>
                  <a:srgbClr val="FF0000"/>
                </a:solidFill>
              </a:rPr>
              <a:t>Our proposed method is perturbation-based. However, it has common characteristics with the two </a:t>
            </a:r>
            <a:r>
              <a:rPr lang="en-US" sz="2800" dirty="0" smtClean="0">
                <a:solidFill>
                  <a:srgbClr val="FF0000"/>
                </a:solidFill>
              </a:rPr>
              <a:t>other</a:t>
            </a:r>
            <a:r>
              <a:rPr lang="en-US" sz="2800" dirty="0" smtClean="0">
                <a:solidFill>
                  <a:srgbClr val="FF0000"/>
                </a:solidFill>
              </a:rPr>
              <a:t> groups of the</a:t>
            </a:r>
            <a:r>
              <a:rPr lang="en-US" sz="2800" dirty="0" smtClean="0">
                <a:solidFill>
                  <a:srgbClr val="FF0000"/>
                </a:solidFill>
              </a:rPr>
              <a:t> </a:t>
            </a:r>
            <a:r>
              <a:rPr lang="en-US" sz="2800" dirty="0">
                <a:solidFill>
                  <a:srgbClr val="FF0000"/>
                </a:solidFill>
              </a:rPr>
              <a:t>methods as well.</a:t>
            </a:r>
          </a:p>
        </p:txBody>
      </p:sp>
    </p:spTree>
    <p:extLst>
      <p:ext uri="{BB962C8B-B14F-4D97-AF65-F5344CB8AC3E}">
        <p14:creationId xmlns:p14="http://schemas.microsoft.com/office/powerpoint/2010/main" val="409532444"/>
      </p:ext>
    </p:extLst>
  </p:cSld>
  <p:clrMapOvr>
    <a:masterClrMapping/>
  </p:clrMapOvr>
  <p:transition spd="med" advTm="7179"/>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557" y="1628775"/>
            <a:ext cx="8259961" cy="1355960"/>
          </a:xfrm>
        </p:spPr>
        <p:txBody>
          <a:bodyPr>
            <a:normAutofit/>
          </a:bodyPr>
          <a:lstStyle/>
          <a:p>
            <a:pPr algn="ctr"/>
            <a:r>
              <a:rPr lang="en-US" dirty="0"/>
              <a:t>Semantic Input Sampling for Explanation (SISE)</a:t>
            </a:r>
          </a:p>
        </p:txBody>
      </p:sp>
      <p:sp>
        <p:nvSpPr>
          <p:cNvPr id="3" name="Slide Number Placeholder 2"/>
          <p:cNvSpPr>
            <a:spLocks noGrp="1"/>
          </p:cNvSpPr>
          <p:nvPr>
            <p:ph type="sldNum" sz="quarter" idx="2"/>
          </p:nvPr>
        </p:nvSpPr>
        <p:spPr>
          <a:xfrm>
            <a:off x="11985383" y="5729452"/>
            <a:ext cx="166067" cy="265453"/>
          </a:xfrm>
        </p:spPr>
        <p:txBody>
          <a:bodyPr/>
          <a:lstStyle/>
          <a:p>
            <a:fld id="{86CB4B4D-7CA3-9044-876B-883B54F8677D}" type="slidenum">
              <a:rPr lang="en-US" smtClean="0"/>
              <a:t>7</a:t>
            </a:fld>
            <a:endParaRPr lang="en-US"/>
          </a:p>
        </p:txBody>
      </p:sp>
      <p:pic>
        <p:nvPicPr>
          <p:cNvPr id="8" name="그림 2">
            <a:extLst>
              <a:ext uri="{FF2B5EF4-FFF2-40B4-BE49-F238E27FC236}">
                <a16:creationId xmlns:a16="http://schemas.microsoft.com/office/drawing/2014/main" id="{AC859D79-32A7-46C3-BB77-485E30290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246" y="5814604"/>
            <a:ext cx="3910298" cy="973329"/>
          </a:xfrm>
          <a:prstGeom prst="rect">
            <a:avLst/>
          </a:prstGeom>
        </p:spPr>
      </p:pic>
    </p:spTree>
    <p:extLst>
      <p:ext uri="{BB962C8B-B14F-4D97-AF65-F5344CB8AC3E}">
        <p14:creationId xmlns:p14="http://schemas.microsoft.com/office/powerpoint/2010/main" val="1622945681"/>
      </p:ext>
    </p:extLst>
  </p:cSld>
  <p:clrMapOvr>
    <a:masterClrMapping/>
  </p:clrMapOvr>
  <p:transition spd="med" advTm="364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Our Approach</a:t>
            </a:r>
          </a:p>
        </p:txBody>
      </p:sp>
      <p:sp>
        <p:nvSpPr>
          <p:cNvPr id="3" name="Slide Number Placeholder 2"/>
          <p:cNvSpPr>
            <a:spLocks noGrp="1"/>
          </p:cNvSpPr>
          <p:nvPr>
            <p:ph type="sldNum" sz="quarter" idx="2"/>
          </p:nvPr>
        </p:nvSpPr>
        <p:spPr>
          <a:xfrm>
            <a:off x="11681307" y="6341382"/>
            <a:ext cx="166067" cy="265453"/>
          </a:xfrm>
        </p:spPr>
        <p:txBody>
          <a:bodyPr/>
          <a:lstStyle/>
          <a:p>
            <a:fld id="{86CB4B4D-7CA3-9044-876B-883B54F8677D}" type="slidenum">
              <a:rPr lang="en-US" smtClean="0"/>
              <a:t>8</a:t>
            </a:fld>
            <a:endParaRPr lang="en-US" dirty="0"/>
          </a:p>
        </p:txBody>
      </p:sp>
      <p:sp>
        <p:nvSpPr>
          <p:cNvPr id="9" name="Rectangle 8"/>
          <p:cNvSpPr/>
          <p:nvPr/>
        </p:nvSpPr>
        <p:spPr>
          <a:xfrm>
            <a:off x="1970485" y="1515921"/>
            <a:ext cx="8899445" cy="6278642"/>
          </a:xfrm>
          <a:prstGeom prst="rect">
            <a:avLst/>
          </a:prstGeom>
        </p:spPr>
        <p:txBody>
          <a:bodyPr wrap="square">
            <a:spAutoFit/>
          </a:bodyPr>
          <a:lstStyle/>
          <a:p>
            <a:pPr algn="l"/>
            <a:r>
              <a:rPr lang="en-US" sz="1800" b="1" dirty="0"/>
              <a:t>Our proposed method (SISE)</a:t>
            </a:r>
            <a:r>
              <a:rPr lang="en-US" sz="1600" b="1" dirty="0"/>
              <a:t>:</a:t>
            </a:r>
            <a:endParaRPr lang="en-US" sz="1600" dirty="0"/>
          </a:p>
          <a:p>
            <a:pPr marL="285750" indent="-285750" algn="l">
              <a:buFont typeface="Wingdings" panose="05000000000000000000" pitchFamily="2" charset="2"/>
              <a:buChar char="§"/>
            </a:pPr>
            <a:r>
              <a:rPr lang="en-US" sz="1600" dirty="0"/>
              <a:t>Inspired by </a:t>
            </a:r>
            <a:r>
              <a:rPr lang="en-US" sz="1600" b="1" dirty="0"/>
              <a:t>Randomized Input Sampling</a:t>
            </a:r>
            <a:r>
              <a:rPr lang="en-US" sz="1600" b="1" baseline="30000" dirty="0"/>
              <a:t>[2]</a:t>
            </a:r>
            <a:r>
              <a:rPr lang="en-US" sz="1600" b="1" dirty="0"/>
              <a:t> (RISE) </a:t>
            </a:r>
          </a:p>
          <a:p>
            <a:pPr marL="285750" indent="-285750" algn="l">
              <a:buFont typeface="Wingdings" panose="05000000000000000000" pitchFamily="2" charset="2"/>
              <a:buChar char="§"/>
            </a:pPr>
            <a:r>
              <a:rPr lang="en-US" sz="1600" b="1" dirty="0"/>
              <a:t>Model-specific solution </a:t>
            </a:r>
            <a:r>
              <a:rPr lang="en-US" sz="1600" dirty="0"/>
              <a:t>for CNNs to overcome the limitations of RISE</a:t>
            </a:r>
          </a:p>
          <a:p>
            <a:pPr marL="285750" indent="-285750" algn="l">
              <a:buFont typeface="Wingdings" panose="05000000000000000000" pitchFamily="2" charset="2"/>
              <a:buChar char="§"/>
            </a:pPr>
            <a:r>
              <a:rPr lang="en-US" sz="1600" b="1" dirty="0"/>
              <a:t>Idea: </a:t>
            </a:r>
            <a:r>
              <a:rPr lang="en-US" sz="1600" dirty="0"/>
              <a:t>Use feed-forwarding masked copies of a test image (called </a:t>
            </a:r>
            <a:r>
              <a:rPr lang="en-US" sz="1600" b="1" dirty="0"/>
              <a:t>attribution </a:t>
            </a:r>
            <a:r>
              <a:rPr lang="en-US" sz="1600" b="1" dirty="0" smtClean="0"/>
              <a:t>masks</a:t>
            </a:r>
            <a:r>
              <a:rPr lang="en-US" sz="1600" dirty="0" smtClean="0"/>
              <a:t>) </a:t>
            </a:r>
            <a:r>
              <a:rPr lang="en-US" sz="1600" dirty="0"/>
              <a:t>to the target model instead of </a:t>
            </a:r>
            <a:r>
              <a:rPr lang="en-US" sz="1600" b="1" dirty="0"/>
              <a:t>random masks</a:t>
            </a:r>
          </a:p>
          <a:p>
            <a:pPr algn="l"/>
            <a:endParaRPr lang="en-US" sz="1600" b="1" dirty="0"/>
          </a:p>
          <a:p>
            <a:pPr algn="l"/>
            <a:r>
              <a:rPr lang="en-US" sz="1600" b="1" dirty="0"/>
              <a:t>Novelty </a:t>
            </a:r>
          </a:p>
          <a:p>
            <a:pPr marL="285750" indent="-285750" algn="l">
              <a:buFont typeface="Wingdings" panose="05000000000000000000" pitchFamily="2" charset="2"/>
              <a:buChar char="§"/>
            </a:pPr>
            <a:r>
              <a:rPr lang="en-US" sz="1600" dirty="0"/>
              <a:t>The first to discuss and propose a logical layer selection strategy to get the most spatial and semantic information from a CNN by probing the minimum number of layers.</a:t>
            </a:r>
          </a:p>
          <a:p>
            <a:pPr marL="285750" indent="-285750" algn="l">
              <a:buFont typeface="Wingdings" panose="05000000000000000000" pitchFamily="2" charset="2"/>
              <a:buChar char="§"/>
            </a:pPr>
            <a:r>
              <a:rPr lang="en-US" altLang="ko-KR" sz="1600" dirty="0"/>
              <a:t>The first to propose a fusion framework that aggregates the visualization maps from multiple layers in a factual manner, to improve the resolution of the explanation maps while retaining the class distinctiveness of the represented features </a:t>
            </a:r>
          </a:p>
          <a:p>
            <a:pPr marL="285750" indent="-285750" algn="l">
              <a:buFont typeface="Wingdings" panose="05000000000000000000" pitchFamily="2" charset="2"/>
              <a:buChar char="§"/>
            </a:pPr>
            <a:endParaRPr lang="en-US" sz="1600" b="1" dirty="0"/>
          </a:p>
          <a:p>
            <a:pPr algn="justLow"/>
            <a:r>
              <a:rPr lang="en-US" altLang="ko-KR" sz="1600" b="1" dirty="0"/>
              <a:t>Related works on aggregating visualization maps from multiple layers </a:t>
            </a:r>
          </a:p>
          <a:p>
            <a:pPr marL="285750" indent="-285750" algn="justLow">
              <a:buFont typeface="Wingdings" panose="05000000000000000000" pitchFamily="2" charset="2"/>
              <a:buChar char="§"/>
            </a:pPr>
            <a:r>
              <a:rPr lang="en-US" altLang="ko-KR" sz="1600" dirty="0"/>
              <a:t>(</a:t>
            </a:r>
            <a:r>
              <a:rPr lang="en-US" altLang="ko-KR" sz="1600" dirty="0" err="1"/>
              <a:t>Rebuffi</a:t>
            </a:r>
            <a:r>
              <a:rPr lang="en-US" altLang="ko-KR" sz="1600" dirty="0"/>
              <a:t> et al. 2020): Only combined multiple layer maps via simple operations such as addition or multiplication.</a:t>
            </a:r>
          </a:p>
          <a:p>
            <a:pPr marL="285750" indent="-285750" algn="justLow">
              <a:buFont typeface="Wingdings" panose="05000000000000000000" pitchFamily="2" charset="2"/>
              <a:buChar char="§"/>
            </a:pPr>
            <a:r>
              <a:rPr lang="en-US" altLang="ko-KR" sz="1600" dirty="0"/>
              <a:t>(Wang et al.2019) : not address lack of class discriminability in the set of masks</a:t>
            </a:r>
            <a:endParaRPr lang="ko-KR" altLang="en-US" sz="1600" dirty="0"/>
          </a:p>
          <a:p>
            <a:endParaRPr lang="ko-KR" altLang="en-US" sz="1600" dirty="0"/>
          </a:p>
          <a:p>
            <a:r>
              <a:rPr lang="en-US" altLang="ko-KR" sz="1600" dirty="0"/>
              <a:t> </a:t>
            </a:r>
          </a:p>
          <a:p>
            <a:pPr marL="285750" indent="-285750" algn="justLow">
              <a:buFont typeface="Wingdings" panose="05000000000000000000" pitchFamily="2" charset="2"/>
              <a:buChar char="§"/>
            </a:pPr>
            <a:endParaRPr lang="en-US" altLang="ko-KR" sz="1600" dirty="0"/>
          </a:p>
          <a:p>
            <a:pPr marL="285750" indent="-285750" algn="l">
              <a:buFont typeface="Wingdings" panose="05000000000000000000" pitchFamily="2" charset="2"/>
              <a:buChar char="§"/>
            </a:pPr>
            <a:endParaRPr lang="en-US" sz="1600" dirty="0"/>
          </a:p>
          <a:p>
            <a:pPr marL="285750" indent="-285750" algn="l">
              <a:buFont typeface="Wingdings" panose="05000000000000000000" pitchFamily="2" charset="2"/>
              <a:buChar char="§"/>
            </a:pPr>
            <a:endParaRPr lang="en-US" sz="1600" dirty="0"/>
          </a:p>
          <a:p>
            <a:pPr marL="285750" indent="-285750" algn="l">
              <a:buFont typeface="Wingdings" panose="05000000000000000000" pitchFamily="2" charset="2"/>
              <a:buChar char="§"/>
            </a:pPr>
            <a:endParaRPr lang="en-US" sz="1600" dirty="0"/>
          </a:p>
          <a:p>
            <a:pPr marL="285750" indent="-285750" algn="l">
              <a:buFont typeface="Wingdings" panose="05000000000000000000" pitchFamily="2" charset="2"/>
              <a:buChar char="§"/>
            </a:pPr>
            <a:endParaRPr lang="en-US" sz="1600" dirty="0"/>
          </a:p>
          <a:p>
            <a:pPr marL="285750" indent="-285750" algn="l">
              <a:buFont typeface="Wingdings" panose="05000000000000000000" pitchFamily="2" charset="2"/>
              <a:buChar char="§"/>
            </a:pPr>
            <a:endParaRPr lang="en-US" sz="1600" b="1" dirty="0"/>
          </a:p>
        </p:txBody>
      </p:sp>
      <p:sp>
        <p:nvSpPr>
          <p:cNvPr id="11" name="Rectangle 10"/>
          <p:cNvSpPr/>
          <p:nvPr/>
        </p:nvSpPr>
        <p:spPr>
          <a:xfrm>
            <a:off x="1704673" y="6474107"/>
            <a:ext cx="8782650" cy="260328"/>
          </a:xfrm>
          <a:prstGeom prst="rect">
            <a:avLst/>
          </a:prstGeom>
        </p:spPr>
        <p:txBody>
          <a:bodyPr wrap="square">
            <a:spAutoFit/>
          </a:bodyPr>
          <a:lstStyle/>
          <a:p>
            <a:pPr lvl="1" indent="-26788" algn="l">
              <a:lnSpc>
                <a:spcPct val="120000"/>
              </a:lnSpc>
            </a:pPr>
            <a:r>
              <a:rPr lang="en-US" sz="1000" dirty="0"/>
              <a:t>[2] </a:t>
            </a:r>
            <a:r>
              <a:rPr lang="en-US" sz="1000" dirty="0" err="1"/>
              <a:t>Petsiuk</a:t>
            </a:r>
            <a:r>
              <a:rPr lang="en-US" sz="1000" dirty="0"/>
              <a:t>, </a:t>
            </a:r>
            <a:r>
              <a:rPr lang="en-US" sz="1000" dirty="0" err="1"/>
              <a:t>Vitali</a:t>
            </a:r>
            <a:r>
              <a:rPr lang="en-US" sz="1000" dirty="0"/>
              <a:t>, </a:t>
            </a:r>
            <a:r>
              <a:rPr lang="en-US" sz="1000" dirty="0" err="1"/>
              <a:t>Abir</a:t>
            </a:r>
            <a:r>
              <a:rPr lang="en-US" sz="1000" dirty="0"/>
              <a:t> Das, and Kate </a:t>
            </a:r>
            <a:r>
              <a:rPr lang="en-US" sz="1000" dirty="0" err="1"/>
              <a:t>Saenko</a:t>
            </a:r>
            <a:r>
              <a:rPr lang="en-US" sz="1000" dirty="0"/>
              <a:t>. "Rise: Randomized input sampling for explanation of black-box models." </a:t>
            </a:r>
            <a:r>
              <a:rPr lang="en-US" sz="1000" dirty="0" err="1"/>
              <a:t>arXiv</a:t>
            </a:r>
            <a:r>
              <a:rPr lang="en-US" sz="1000" dirty="0"/>
              <a:t> preprint arXiv:1806.07421 (2018).</a:t>
            </a:r>
          </a:p>
        </p:txBody>
      </p:sp>
    </p:spTree>
    <p:extLst>
      <p:ext uri="{BB962C8B-B14F-4D97-AF65-F5344CB8AC3E}">
        <p14:creationId xmlns:p14="http://schemas.microsoft.com/office/powerpoint/2010/main" val="2144773705"/>
      </p:ext>
    </p:extLst>
  </p:cSld>
  <p:clrMapOvr>
    <a:masterClrMapping/>
  </p:clrMapOvr>
  <p:transition spd="med" advTm="7179"/>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dirty="0" smtClean="0"/>
              <a:t>Developing SISE: Main ideas</a:t>
            </a:r>
            <a:endParaRPr lang="en-US" dirty="0"/>
          </a:p>
        </p:txBody>
      </p:sp>
      <p:sp>
        <p:nvSpPr>
          <p:cNvPr id="9" name="Rectangle 8"/>
          <p:cNvSpPr/>
          <p:nvPr/>
        </p:nvSpPr>
        <p:spPr>
          <a:xfrm>
            <a:off x="1839812" y="2594049"/>
            <a:ext cx="8521305" cy="2062103"/>
          </a:xfrm>
          <a:prstGeom prst="rect">
            <a:avLst/>
          </a:prstGeom>
        </p:spPr>
        <p:txBody>
          <a:bodyPr wrap="square">
            <a:spAutoFit/>
          </a:bodyPr>
          <a:lstStyle/>
          <a:p>
            <a:pPr algn="l"/>
            <a:r>
              <a:rPr lang="en-US" sz="1800" b="1" dirty="0"/>
              <a:t>Major questions:</a:t>
            </a:r>
            <a:endParaRPr lang="en-US" sz="1800" dirty="0"/>
          </a:p>
          <a:p>
            <a:pPr algn="l"/>
            <a:endParaRPr lang="en-US" sz="1800" dirty="0"/>
          </a:p>
          <a:p>
            <a:pPr marL="342900" indent="-342900" algn="l">
              <a:buFont typeface="+mj-lt"/>
              <a:buAutoNum type="arabicPeriod"/>
            </a:pPr>
            <a:r>
              <a:rPr lang="en-US" sz="1800" dirty="0"/>
              <a:t>What layers of a given CNN should we select to be visualized in the first 3 phases?</a:t>
            </a:r>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eriod"/>
            </a:pPr>
            <a:r>
              <a:rPr lang="en-US" sz="1800" dirty="0"/>
              <a:t>How should we perturb the image to visualize each layer?.</a:t>
            </a:r>
          </a:p>
        </p:txBody>
      </p:sp>
      <p:sp>
        <p:nvSpPr>
          <p:cNvPr id="8" name="TextBox 7"/>
          <p:cNvSpPr txBox="1"/>
          <p:nvPr/>
        </p:nvSpPr>
        <p:spPr>
          <a:xfrm>
            <a:off x="3662063" y="3625100"/>
            <a:ext cx="4876800"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r>
              <a:rPr lang="en-US" sz="2400" b="1" dirty="0">
                <a:solidFill>
                  <a:srgbClr val="FF0000"/>
                </a:solidFill>
              </a:rPr>
              <a:t>Idea. Block-wise Feature Explanation </a:t>
            </a:r>
          </a:p>
        </p:txBody>
      </p:sp>
      <p:sp>
        <p:nvSpPr>
          <p:cNvPr id="11" name="TextBox 10"/>
          <p:cNvSpPr txBox="1"/>
          <p:nvPr/>
        </p:nvSpPr>
        <p:spPr>
          <a:xfrm>
            <a:off x="3662063" y="4724658"/>
            <a:ext cx="4876800"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r>
              <a:rPr lang="en-US" sz="2400" b="1" dirty="0">
                <a:solidFill>
                  <a:srgbClr val="FF0000"/>
                </a:solidFill>
              </a:rPr>
              <a:t>Idea. </a:t>
            </a:r>
            <a:r>
              <a:rPr lang="en-US" sz="2400" b="1">
                <a:solidFill>
                  <a:srgbClr val="FF0000"/>
                </a:solidFill>
              </a:rPr>
              <a:t>Attribution-Based </a:t>
            </a:r>
            <a:r>
              <a:rPr lang="en-US" sz="2400" b="1" dirty="0">
                <a:solidFill>
                  <a:srgbClr val="FF0000"/>
                </a:solidFill>
              </a:rPr>
              <a:t>Perturbation</a:t>
            </a:r>
          </a:p>
        </p:txBody>
      </p:sp>
      <p:sp>
        <p:nvSpPr>
          <p:cNvPr id="10" name="Slide Number Placeholder 9"/>
          <p:cNvSpPr>
            <a:spLocks noGrp="1"/>
          </p:cNvSpPr>
          <p:nvPr>
            <p:ph type="sldNum" sz="quarter" idx="2"/>
          </p:nvPr>
        </p:nvSpPr>
        <p:spPr>
          <a:xfrm>
            <a:off x="11681307" y="6341382"/>
            <a:ext cx="166067" cy="265453"/>
          </a:xfrm>
        </p:spPr>
        <p:txBody>
          <a:bodyPr/>
          <a:lstStyle/>
          <a:p>
            <a:fld id="{86CB4B4D-7CA3-9044-876B-883B54F8677D}" type="slidenum">
              <a:rPr lang="en-US" smtClean="0"/>
              <a:t>9</a:t>
            </a:fld>
            <a:endParaRPr lang="en-US" dirty="0"/>
          </a:p>
        </p:txBody>
      </p:sp>
    </p:spTree>
    <p:extLst>
      <p:ext uri="{BB962C8B-B14F-4D97-AF65-F5344CB8AC3E}">
        <p14:creationId xmlns:p14="http://schemas.microsoft.com/office/powerpoint/2010/main" val="1602491602"/>
      </p:ext>
    </p:extLst>
  </p:cSld>
  <p:clrMapOvr>
    <a:masterClrMapping/>
  </p:clrMapOvr>
  <p:transition spd="med" advTm="71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theme/theme1.xml><?xml version="1.0" encoding="utf-8"?>
<a:theme xmlns:a="http://schemas.openxmlformats.org/drawingml/2006/main" name="Default">
  <a:themeElements>
    <a:clrScheme name="Default">
      <a:dk1>
        <a:srgbClr val="000000"/>
      </a:dk1>
      <a:lt1>
        <a:srgbClr val="001641"/>
      </a:lt1>
      <a:dk2>
        <a:srgbClr val="A7A7A7"/>
      </a:dk2>
      <a:lt2>
        <a:srgbClr val="535353"/>
      </a:lt2>
      <a:accent1>
        <a:srgbClr val="BBE0E3"/>
      </a:accent1>
      <a:accent2>
        <a:srgbClr val="333399"/>
      </a:accent2>
      <a:accent3>
        <a:srgbClr val="AAABAD"/>
      </a:accent3>
      <a:accent4>
        <a:srgbClr val="707070"/>
      </a:accent4>
      <a:accent5>
        <a:srgbClr val="D8ECED"/>
      </a:accent5>
      <a:accent6>
        <a:srgbClr val="2E2E8B"/>
      </a:accent6>
      <a:hlink>
        <a:srgbClr val="0000FF"/>
      </a:hlink>
      <a:folHlink>
        <a:srgbClr val="FF00FF"/>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1641"/>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AAABAD"/>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1641"/>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56854</TotalTime>
  <Words>2841</Words>
  <Application>Microsoft Office PowerPoint</Application>
  <PresentationFormat>Widescreen</PresentationFormat>
  <Paragraphs>314</Paragraphs>
  <Slides>27</Slides>
  <Notes>25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27</vt:i4>
      </vt:variant>
    </vt:vector>
  </HeadingPairs>
  <TitlesOfParts>
    <vt:vector size="45" baseType="lpstr">
      <vt:lpstr>宋体</vt:lpstr>
      <vt:lpstr>Arial</vt:lpstr>
      <vt:lpstr>Avenir Roman</vt:lpstr>
      <vt:lpstr>Calibri</vt:lpstr>
      <vt:lpstr>Cambria Math</vt:lpstr>
      <vt:lpstr>Courier New</vt:lpstr>
      <vt:lpstr>돋움</vt:lpstr>
      <vt:lpstr>Franklin Gothic Book</vt:lpstr>
      <vt:lpstr>Franklin Gothic Medium</vt:lpstr>
      <vt:lpstr>Georgia</vt:lpstr>
      <vt:lpstr>Gill Sans</vt:lpstr>
      <vt:lpstr>Helvetica</vt:lpstr>
      <vt:lpstr>Helvetica Neue</vt:lpstr>
      <vt:lpstr>Symbol</vt:lpstr>
      <vt:lpstr>Tahoma</vt:lpstr>
      <vt:lpstr>Times New Roman</vt:lpstr>
      <vt:lpstr>Wingdings</vt:lpstr>
      <vt:lpstr>Default</vt:lpstr>
      <vt:lpstr>Explaining Convolutional Neural Networks through Attribution-Based Input Sampling and Block-Wise Feature Aggregation</vt:lpstr>
      <vt:lpstr>Overview of the presentation</vt:lpstr>
      <vt:lpstr>Motivation</vt:lpstr>
      <vt:lpstr>Problem statement</vt:lpstr>
      <vt:lpstr>Limitations of Previous Works</vt:lpstr>
      <vt:lpstr>Goal of the proposal method</vt:lpstr>
      <vt:lpstr>Semantic Input Sampling for Explanation (SISE)</vt:lpstr>
      <vt:lpstr>Our Approach</vt:lpstr>
      <vt:lpstr>Developing SISE: Main ideas</vt:lpstr>
      <vt:lpstr>Block-Wise Feature Explanation </vt:lpstr>
      <vt:lpstr>Block-Wise Feature Explanation </vt:lpstr>
      <vt:lpstr>Block-Wise Feature Explanation </vt:lpstr>
      <vt:lpstr>How Perturbation-based Methods Work</vt:lpstr>
      <vt:lpstr>Attribution-based Perturbation</vt:lpstr>
      <vt:lpstr>Our Approach</vt:lpstr>
      <vt:lpstr>Methodology</vt:lpstr>
      <vt:lpstr>Methodology</vt:lpstr>
      <vt:lpstr>Experiments: Datasets and Models</vt:lpstr>
      <vt:lpstr>Qualitative results</vt:lpstr>
      <vt:lpstr>Qualitative results</vt:lpstr>
      <vt:lpstr>Quantitative evaluation: metrics</vt:lpstr>
      <vt:lpstr>Empirical Results</vt:lpstr>
      <vt:lpstr>SISE in Visual Anomaly Inspection</vt:lpstr>
      <vt:lpstr>Additional experiments &amp; Discussion</vt:lpstr>
      <vt:lpstr>Takeaways</vt:lpstr>
      <vt:lpstr>References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Monitoring for Cognitive Workload In The Context of Automobile Car</dc:title>
  <dc:creator>Win10</dc:creator>
  <cp:lastModifiedBy>Sam Sattarzadeh</cp:lastModifiedBy>
  <cp:revision>2711</cp:revision>
  <cp:lastPrinted>2017-07-10T17:27:27Z</cp:lastPrinted>
  <dcterms:modified xsi:type="dcterms:W3CDTF">2021-01-08T22:38:46Z</dcterms:modified>
</cp:coreProperties>
</file>