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1" r:id="rId4"/>
    <p:sldId id="267" r:id="rId5"/>
    <p:sldId id="272" r:id="rId6"/>
    <p:sldId id="268" r:id="rId7"/>
    <p:sldId id="269" r:id="rId8"/>
    <p:sldId id="273" r:id="rId9"/>
    <p:sldId id="274" r:id="rId10"/>
    <p:sldId id="276" r:id="rId11"/>
    <p:sldId id="277" r:id="rId12"/>
    <p:sldId id="278" r:id="rId13"/>
    <p:sldId id="279" r:id="rId14"/>
    <p:sldId id="280" r:id="rId15"/>
    <p:sldId id="28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AC5A-5A50-6B8F-30DF-0929D6C6BA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5D2858-13C4-8472-51C9-444FAF1E09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275B81-48C5-24CF-5481-E5906E63DDA8}"/>
              </a:ext>
            </a:extLst>
          </p:cNvPr>
          <p:cNvSpPr>
            <a:spLocks noGrp="1"/>
          </p:cNvSpPr>
          <p:nvPr>
            <p:ph type="dt" sz="half" idx="10"/>
          </p:nvPr>
        </p:nvSpPr>
        <p:spPr/>
        <p:txBody>
          <a:bodyPr/>
          <a:lstStyle/>
          <a:p>
            <a:fld id="{9B0EC89D-23B9-4B4F-908A-099F765E7C99}" type="datetimeFigureOut">
              <a:rPr lang="en-US" smtClean="0"/>
              <a:t>8/9/2025</a:t>
            </a:fld>
            <a:endParaRPr lang="en-US"/>
          </a:p>
        </p:txBody>
      </p:sp>
      <p:sp>
        <p:nvSpPr>
          <p:cNvPr id="5" name="Footer Placeholder 4">
            <a:extLst>
              <a:ext uri="{FF2B5EF4-FFF2-40B4-BE49-F238E27FC236}">
                <a16:creationId xmlns:a16="http://schemas.microsoft.com/office/drawing/2014/main" id="{79DD063F-594F-C457-AFC6-B98FDE8F2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98DDB-425D-BDE1-7613-FE756F554CFD}"/>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1779805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6122-FFB7-1585-0DD9-70BC37601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9F704-287E-52E5-CBCB-CF76F2B8B5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D1BE5-0DCC-4C28-2DC8-E2EB11A462FC}"/>
              </a:ext>
            </a:extLst>
          </p:cNvPr>
          <p:cNvSpPr>
            <a:spLocks noGrp="1"/>
          </p:cNvSpPr>
          <p:nvPr>
            <p:ph type="dt" sz="half" idx="10"/>
          </p:nvPr>
        </p:nvSpPr>
        <p:spPr/>
        <p:txBody>
          <a:bodyPr/>
          <a:lstStyle/>
          <a:p>
            <a:fld id="{9B0EC89D-23B9-4B4F-908A-099F765E7C99}" type="datetimeFigureOut">
              <a:rPr lang="en-US" smtClean="0"/>
              <a:t>8/9/2025</a:t>
            </a:fld>
            <a:endParaRPr lang="en-US"/>
          </a:p>
        </p:txBody>
      </p:sp>
      <p:sp>
        <p:nvSpPr>
          <p:cNvPr id="5" name="Footer Placeholder 4">
            <a:extLst>
              <a:ext uri="{FF2B5EF4-FFF2-40B4-BE49-F238E27FC236}">
                <a16:creationId xmlns:a16="http://schemas.microsoft.com/office/drawing/2014/main" id="{5334E922-C523-8661-D96C-1CE0CAD64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563DF-884D-FD9F-F4A1-4DA8518A0DF6}"/>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416169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92594A-86FE-84C2-4BCB-2B3295D3D2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0A9246-C944-C3BB-1D9F-CE588C34AA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774C0-421A-022C-1776-E6BFB0B12A7A}"/>
              </a:ext>
            </a:extLst>
          </p:cNvPr>
          <p:cNvSpPr>
            <a:spLocks noGrp="1"/>
          </p:cNvSpPr>
          <p:nvPr>
            <p:ph type="dt" sz="half" idx="10"/>
          </p:nvPr>
        </p:nvSpPr>
        <p:spPr/>
        <p:txBody>
          <a:bodyPr/>
          <a:lstStyle/>
          <a:p>
            <a:fld id="{9B0EC89D-23B9-4B4F-908A-099F765E7C99}" type="datetimeFigureOut">
              <a:rPr lang="en-US" smtClean="0"/>
              <a:t>8/9/2025</a:t>
            </a:fld>
            <a:endParaRPr lang="en-US"/>
          </a:p>
        </p:txBody>
      </p:sp>
      <p:sp>
        <p:nvSpPr>
          <p:cNvPr id="5" name="Footer Placeholder 4">
            <a:extLst>
              <a:ext uri="{FF2B5EF4-FFF2-40B4-BE49-F238E27FC236}">
                <a16:creationId xmlns:a16="http://schemas.microsoft.com/office/drawing/2014/main" id="{9C2B52F8-AD4D-8B20-BFC8-E7E48F1B4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2D939-A601-8B5D-9AAE-E5000C6F5FB4}"/>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40453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488E-A7D2-2C4E-9915-AC65048823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95615-2C26-CD73-96CD-486E8B18F2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4B9B7-245E-872C-C987-56D989BA758E}"/>
              </a:ext>
            </a:extLst>
          </p:cNvPr>
          <p:cNvSpPr>
            <a:spLocks noGrp="1"/>
          </p:cNvSpPr>
          <p:nvPr>
            <p:ph type="dt" sz="half" idx="10"/>
          </p:nvPr>
        </p:nvSpPr>
        <p:spPr/>
        <p:txBody>
          <a:bodyPr/>
          <a:lstStyle/>
          <a:p>
            <a:fld id="{9B0EC89D-23B9-4B4F-908A-099F765E7C99}" type="datetimeFigureOut">
              <a:rPr lang="en-US" smtClean="0"/>
              <a:t>8/9/2025</a:t>
            </a:fld>
            <a:endParaRPr lang="en-US"/>
          </a:p>
        </p:txBody>
      </p:sp>
      <p:sp>
        <p:nvSpPr>
          <p:cNvPr id="5" name="Footer Placeholder 4">
            <a:extLst>
              <a:ext uri="{FF2B5EF4-FFF2-40B4-BE49-F238E27FC236}">
                <a16:creationId xmlns:a16="http://schemas.microsoft.com/office/drawing/2014/main" id="{2758CC61-99BD-DAFC-4D02-0CB339472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E3A61-6047-D9D4-DC97-84072F6EE685}"/>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255053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5E44-E214-74BA-A5BF-D20BF2242F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C8F4B2-53CE-7812-3596-5AEB766779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FFD333-B8EC-3180-4D8E-0ECEEB593200}"/>
              </a:ext>
            </a:extLst>
          </p:cNvPr>
          <p:cNvSpPr>
            <a:spLocks noGrp="1"/>
          </p:cNvSpPr>
          <p:nvPr>
            <p:ph type="dt" sz="half" idx="10"/>
          </p:nvPr>
        </p:nvSpPr>
        <p:spPr/>
        <p:txBody>
          <a:bodyPr/>
          <a:lstStyle/>
          <a:p>
            <a:fld id="{9B0EC89D-23B9-4B4F-908A-099F765E7C99}" type="datetimeFigureOut">
              <a:rPr lang="en-US" smtClean="0"/>
              <a:t>8/9/2025</a:t>
            </a:fld>
            <a:endParaRPr lang="en-US"/>
          </a:p>
        </p:txBody>
      </p:sp>
      <p:sp>
        <p:nvSpPr>
          <p:cNvPr id="5" name="Footer Placeholder 4">
            <a:extLst>
              <a:ext uri="{FF2B5EF4-FFF2-40B4-BE49-F238E27FC236}">
                <a16:creationId xmlns:a16="http://schemas.microsoft.com/office/drawing/2014/main" id="{969C9986-A565-2FD8-5222-E5ABB05D9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2D9A1-6D6B-A061-3AF4-EDCB8D575872}"/>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189112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1F4C-8182-CF60-32AC-381BB52B48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FEF87-6D33-DEB5-6A7B-835C5074E7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CEF02-468C-5198-3B3A-F1118D4230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51ED9C-0FD9-B6B4-7AF2-AB16B1BA7072}"/>
              </a:ext>
            </a:extLst>
          </p:cNvPr>
          <p:cNvSpPr>
            <a:spLocks noGrp="1"/>
          </p:cNvSpPr>
          <p:nvPr>
            <p:ph type="dt" sz="half" idx="10"/>
          </p:nvPr>
        </p:nvSpPr>
        <p:spPr/>
        <p:txBody>
          <a:bodyPr/>
          <a:lstStyle/>
          <a:p>
            <a:fld id="{9B0EC89D-23B9-4B4F-908A-099F765E7C99}" type="datetimeFigureOut">
              <a:rPr lang="en-US" smtClean="0"/>
              <a:t>8/9/2025</a:t>
            </a:fld>
            <a:endParaRPr lang="en-US"/>
          </a:p>
        </p:txBody>
      </p:sp>
      <p:sp>
        <p:nvSpPr>
          <p:cNvPr id="6" name="Footer Placeholder 5">
            <a:extLst>
              <a:ext uri="{FF2B5EF4-FFF2-40B4-BE49-F238E27FC236}">
                <a16:creationId xmlns:a16="http://schemas.microsoft.com/office/drawing/2014/main" id="{2B105144-62A1-7AE6-6EF1-68BC7395F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6C3701-A83A-138A-93E4-082A07883919}"/>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3981511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519A-416B-8B95-45C4-29120A11FD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1B763E-CA0F-2288-DCED-8443BE5AC9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0BFD57-6CCD-C18E-0FD0-88BCC9B3E6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254EE7-4DEA-0D6C-7CB3-1F8CBF7910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D18578-4A0E-1118-0FB8-681D1ADF3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74CB7B-C448-81AC-64D8-16040BF69764}"/>
              </a:ext>
            </a:extLst>
          </p:cNvPr>
          <p:cNvSpPr>
            <a:spLocks noGrp="1"/>
          </p:cNvSpPr>
          <p:nvPr>
            <p:ph type="dt" sz="half" idx="10"/>
          </p:nvPr>
        </p:nvSpPr>
        <p:spPr/>
        <p:txBody>
          <a:bodyPr/>
          <a:lstStyle/>
          <a:p>
            <a:fld id="{9B0EC89D-23B9-4B4F-908A-099F765E7C99}" type="datetimeFigureOut">
              <a:rPr lang="en-US" smtClean="0"/>
              <a:t>8/9/2025</a:t>
            </a:fld>
            <a:endParaRPr lang="en-US"/>
          </a:p>
        </p:txBody>
      </p:sp>
      <p:sp>
        <p:nvSpPr>
          <p:cNvPr id="8" name="Footer Placeholder 7">
            <a:extLst>
              <a:ext uri="{FF2B5EF4-FFF2-40B4-BE49-F238E27FC236}">
                <a16:creationId xmlns:a16="http://schemas.microsoft.com/office/drawing/2014/main" id="{0028D8E7-8411-B19C-7ED7-2038163D6E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BFE23A-19D5-103D-4C6D-13F66884AE02}"/>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2159101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9356-F2FC-6714-8FC7-3513C8E8ED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AECD87-760D-8ECE-D6F9-2D62B0BEE2B7}"/>
              </a:ext>
            </a:extLst>
          </p:cNvPr>
          <p:cNvSpPr>
            <a:spLocks noGrp="1"/>
          </p:cNvSpPr>
          <p:nvPr>
            <p:ph type="dt" sz="half" idx="10"/>
          </p:nvPr>
        </p:nvSpPr>
        <p:spPr/>
        <p:txBody>
          <a:bodyPr/>
          <a:lstStyle/>
          <a:p>
            <a:fld id="{9B0EC89D-23B9-4B4F-908A-099F765E7C99}" type="datetimeFigureOut">
              <a:rPr lang="en-US" smtClean="0"/>
              <a:t>8/9/2025</a:t>
            </a:fld>
            <a:endParaRPr lang="en-US"/>
          </a:p>
        </p:txBody>
      </p:sp>
      <p:sp>
        <p:nvSpPr>
          <p:cNvPr id="4" name="Footer Placeholder 3">
            <a:extLst>
              <a:ext uri="{FF2B5EF4-FFF2-40B4-BE49-F238E27FC236}">
                <a16:creationId xmlns:a16="http://schemas.microsoft.com/office/drawing/2014/main" id="{EC0E75F1-7467-B987-B01A-A38BA9523C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B28775-11EB-2455-7F84-ECF8F6767BBD}"/>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341681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563FE6-6797-CAC3-8AC1-B6908B05670E}"/>
              </a:ext>
            </a:extLst>
          </p:cNvPr>
          <p:cNvSpPr>
            <a:spLocks noGrp="1"/>
          </p:cNvSpPr>
          <p:nvPr>
            <p:ph type="dt" sz="half" idx="10"/>
          </p:nvPr>
        </p:nvSpPr>
        <p:spPr/>
        <p:txBody>
          <a:bodyPr/>
          <a:lstStyle/>
          <a:p>
            <a:fld id="{9B0EC89D-23B9-4B4F-908A-099F765E7C99}" type="datetimeFigureOut">
              <a:rPr lang="en-US" smtClean="0"/>
              <a:t>8/9/2025</a:t>
            </a:fld>
            <a:endParaRPr lang="en-US"/>
          </a:p>
        </p:txBody>
      </p:sp>
      <p:sp>
        <p:nvSpPr>
          <p:cNvPr id="3" name="Footer Placeholder 2">
            <a:extLst>
              <a:ext uri="{FF2B5EF4-FFF2-40B4-BE49-F238E27FC236}">
                <a16:creationId xmlns:a16="http://schemas.microsoft.com/office/drawing/2014/main" id="{4C06E9FC-D36B-D796-4618-ECB16B5455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05F34D-8E4D-821A-6BE8-4B6E2329C985}"/>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278290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4019-160E-136A-DD8A-993B6844BD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6313FE-D945-1FD9-2AB9-382B5E2D91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47CD48-6D91-5699-1FF6-A0F9824D8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438774-DB9E-F690-D4D4-C37034226C31}"/>
              </a:ext>
            </a:extLst>
          </p:cNvPr>
          <p:cNvSpPr>
            <a:spLocks noGrp="1"/>
          </p:cNvSpPr>
          <p:nvPr>
            <p:ph type="dt" sz="half" idx="10"/>
          </p:nvPr>
        </p:nvSpPr>
        <p:spPr/>
        <p:txBody>
          <a:bodyPr/>
          <a:lstStyle/>
          <a:p>
            <a:fld id="{9B0EC89D-23B9-4B4F-908A-099F765E7C99}" type="datetimeFigureOut">
              <a:rPr lang="en-US" smtClean="0"/>
              <a:t>8/9/2025</a:t>
            </a:fld>
            <a:endParaRPr lang="en-US"/>
          </a:p>
        </p:txBody>
      </p:sp>
      <p:sp>
        <p:nvSpPr>
          <p:cNvPr id="6" name="Footer Placeholder 5">
            <a:extLst>
              <a:ext uri="{FF2B5EF4-FFF2-40B4-BE49-F238E27FC236}">
                <a16:creationId xmlns:a16="http://schemas.microsoft.com/office/drawing/2014/main" id="{57E1D08E-C1E6-4D3C-F80F-5752BD2C0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308EF-6980-6D9D-E161-38115063E25F}"/>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1408230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E146-6A2B-B284-6748-6F540ED33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445A8D-7D1E-C2D3-5015-8105B3E799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8894EE-C185-5524-7E60-183C211C4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6147B-576B-4582-CA47-50B4206B4E1A}"/>
              </a:ext>
            </a:extLst>
          </p:cNvPr>
          <p:cNvSpPr>
            <a:spLocks noGrp="1"/>
          </p:cNvSpPr>
          <p:nvPr>
            <p:ph type="dt" sz="half" idx="10"/>
          </p:nvPr>
        </p:nvSpPr>
        <p:spPr/>
        <p:txBody>
          <a:bodyPr/>
          <a:lstStyle/>
          <a:p>
            <a:fld id="{9B0EC89D-23B9-4B4F-908A-099F765E7C99}" type="datetimeFigureOut">
              <a:rPr lang="en-US" smtClean="0"/>
              <a:t>8/9/2025</a:t>
            </a:fld>
            <a:endParaRPr lang="en-US"/>
          </a:p>
        </p:txBody>
      </p:sp>
      <p:sp>
        <p:nvSpPr>
          <p:cNvPr id="6" name="Footer Placeholder 5">
            <a:extLst>
              <a:ext uri="{FF2B5EF4-FFF2-40B4-BE49-F238E27FC236}">
                <a16:creationId xmlns:a16="http://schemas.microsoft.com/office/drawing/2014/main" id="{DB5127C4-8BAD-7DC3-3687-DCDEF6EA8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2E1D5-9A7F-B8F6-A8A3-7B3D850A7FED}"/>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200424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C84AC-8DA9-C7D0-25D1-3CA69CA1C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A6CB2-7FDE-8C51-D271-207D1BB5F1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E72D8E-899A-9C33-89D4-1ACDAB7C73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EC89D-23B9-4B4F-908A-099F765E7C99}" type="datetimeFigureOut">
              <a:rPr lang="en-US" smtClean="0"/>
              <a:t>8/9/2025</a:t>
            </a:fld>
            <a:endParaRPr lang="en-US"/>
          </a:p>
        </p:txBody>
      </p:sp>
      <p:sp>
        <p:nvSpPr>
          <p:cNvPr id="5" name="Footer Placeholder 4">
            <a:extLst>
              <a:ext uri="{FF2B5EF4-FFF2-40B4-BE49-F238E27FC236}">
                <a16:creationId xmlns:a16="http://schemas.microsoft.com/office/drawing/2014/main" id="{BF75B9BB-9685-A651-5E76-DCCF01412B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7B1119-C9F3-1EF6-51C1-6114F83C10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84BBD-B786-4EF5-8D76-14759FC78B0D}" type="slidenum">
              <a:rPr lang="en-US" smtClean="0"/>
              <a:t>‹#›</a:t>
            </a:fld>
            <a:endParaRPr lang="en-US"/>
          </a:p>
        </p:txBody>
      </p:sp>
    </p:spTree>
    <p:extLst>
      <p:ext uri="{BB962C8B-B14F-4D97-AF65-F5344CB8AC3E}">
        <p14:creationId xmlns:p14="http://schemas.microsoft.com/office/powerpoint/2010/main" val="2270072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ode/nhthienda/cyclistic-tripdata"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C5AA-7FA9-2EAB-5020-24D2AC11CBAF}"/>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73056A21-3388-F7DE-6ACB-45738FF0FFD5}"/>
              </a:ext>
            </a:extLst>
          </p:cNvPr>
          <p:cNvSpPr>
            <a:spLocks noGrp="1"/>
          </p:cNvSpPr>
          <p:nvPr>
            <p:ph type="subTitle" idx="1"/>
          </p:nvPr>
        </p:nvSpPr>
        <p:spPr>
          <a:xfrm>
            <a:off x="1524000" y="1008127"/>
            <a:ext cx="9144000" cy="5681921"/>
          </a:xfrm>
        </p:spPr>
        <p:txBody>
          <a:bodyPr>
            <a:normAutofit/>
          </a:bodyPr>
          <a:lstStyle/>
          <a:p>
            <a:pPr algn="l"/>
            <a:r>
              <a:rPr lang="en-US" sz="2000" b="1" dirty="0"/>
              <a:t>1. Ask </a:t>
            </a:r>
          </a:p>
          <a:p>
            <a:pPr algn="l"/>
            <a:r>
              <a:rPr lang="en-US" sz="2000" dirty="0"/>
              <a:t>	1. What do customers like when using our services ?</a:t>
            </a:r>
          </a:p>
          <a:p>
            <a:pPr algn="l"/>
            <a:r>
              <a:rPr lang="en-US" sz="2000" dirty="0"/>
              <a:t>	2. What are the difficulties in operating our service system ?</a:t>
            </a:r>
          </a:p>
          <a:p>
            <a:pPr algn="l"/>
            <a:r>
              <a:rPr lang="en-US" sz="2000" dirty="0"/>
              <a:t>	3. How do annual members and casual riders use </a:t>
            </a:r>
            <a:r>
              <a:rPr lang="en-US" sz="2000" dirty="0" err="1"/>
              <a:t>Cyclistic</a:t>
            </a:r>
            <a:r>
              <a:rPr lang="en-US" sz="2000" dirty="0"/>
              <a:t> bikes differently ?</a:t>
            </a:r>
          </a:p>
          <a:p>
            <a:pPr algn="l"/>
            <a:r>
              <a:rPr lang="en-US" sz="2000" dirty="0"/>
              <a:t>	4. Why would casual riders buy </a:t>
            </a:r>
            <a:r>
              <a:rPr lang="en-US" sz="2000" dirty="0" err="1"/>
              <a:t>Cyclistic</a:t>
            </a:r>
            <a:r>
              <a:rPr lang="en-US" sz="2000" dirty="0"/>
              <a:t> annual memberships ?</a:t>
            </a:r>
          </a:p>
          <a:p>
            <a:pPr algn="l"/>
            <a:r>
              <a:rPr lang="en-US" sz="2000" dirty="0"/>
              <a:t>	5. How can </a:t>
            </a:r>
            <a:r>
              <a:rPr lang="en-US" sz="2000" dirty="0" err="1"/>
              <a:t>Cyclistic</a:t>
            </a:r>
            <a:r>
              <a:rPr lang="en-US" sz="2000" dirty="0"/>
              <a:t> use digital media to influence casual riders to become 	members ?</a:t>
            </a:r>
          </a:p>
          <a:p>
            <a:pPr marL="342900" indent="-342900" algn="l">
              <a:buFontTx/>
              <a:buChar char="-"/>
            </a:pPr>
            <a:endParaRPr lang="en-US" sz="2000" dirty="0"/>
          </a:p>
          <a:p>
            <a:pPr algn="l"/>
            <a:endParaRPr lang="en-US" sz="2000" dirty="0"/>
          </a:p>
        </p:txBody>
      </p:sp>
    </p:spTree>
    <p:extLst>
      <p:ext uri="{BB962C8B-B14F-4D97-AF65-F5344CB8AC3E}">
        <p14:creationId xmlns:p14="http://schemas.microsoft.com/office/powerpoint/2010/main" val="104235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E49B6-24D6-65AF-B2F0-A9C4025D5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9F8948-F136-D814-91D6-CBAE5E3D380A}"/>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4E1FEA1B-0DC2-B42B-379D-F31CBE3E74A9}"/>
              </a:ext>
            </a:extLst>
          </p:cNvPr>
          <p:cNvSpPr>
            <a:spLocks noGrp="1"/>
          </p:cNvSpPr>
          <p:nvPr>
            <p:ph type="subTitle" idx="1"/>
          </p:nvPr>
        </p:nvSpPr>
        <p:spPr>
          <a:xfrm>
            <a:off x="1524000" y="1008127"/>
            <a:ext cx="9144000" cy="5681921"/>
          </a:xfrm>
        </p:spPr>
        <p:txBody>
          <a:bodyPr>
            <a:normAutofit/>
          </a:bodyPr>
          <a:lstStyle/>
          <a:p>
            <a:pPr algn="l"/>
            <a:r>
              <a:rPr lang="en-US" sz="2000" b="1" dirty="0"/>
              <a:t>5. Share</a:t>
            </a:r>
          </a:p>
          <a:p>
            <a:pPr marL="342900" indent="-342900" algn="l">
              <a:buFontTx/>
              <a:buChar char="-"/>
            </a:pPr>
            <a:r>
              <a:rPr lang="en-US" sz="2000" dirty="0"/>
              <a:t>User behavior dashboard 2:</a:t>
            </a:r>
          </a:p>
          <a:p>
            <a:pPr algn="l"/>
            <a:r>
              <a:rPr lang="en-US" sz="2000" dirty="0"/>
              <a:t> </a:t>
            </a:r>
            <a:endParaRPr lang="en-US" sz="1600" dirty="0"/>
          </a:p>
        </p:txBody>
      </p:sp>
      <p:pic>
        <p:nvPicPr>
          <p:cNvPr id="6" name="Picture 5">
            <a:extLst>
              <a:ext uri="{FF2B5EF4-FFF2-40B4-BE49-F238E27FC236}">
                <a16:creationId xmlns:a16="http://schemas.microsoft.com/office/drawing/2014/main" id="{3F580BA5-EC1B-2E41-FFA8-9A0707AF089F}"/>
              </a:ext>
            </a:extLst>
          </p:cNvPr>
          <p:cNvPicPr>
            <a:picLocks noChangeAspect="1"/>
          </p:cNvPicPr>
          <p:nvPr/>
        </p:nvPicPr>
        <p:blipFill>
          <a:blip r:embed="rId2"/>
          <a:stretch>
            <a:fillRect/>
          </a:stretch>
        </p:blipFill>
        <p:spPr>
          <a:xfrm>
            <a:off x="1523998" y="1726163"/>
            <a:ext cx="9144001" cy="4963885"/>
          </a:xfrm>
          <a:prstGeom prst="rect">
            <a:avLst/>
          </a:prstGeom>
        </p:spPr>
      </p:pic>
    </p:spTree>
    <p:extLst>
      <p:ext uri="{BB962C8B-B14F-4D97-AF65-F5344CB8AC3E}">
        <p14:creationId xmlns:p14="http://schemas.microsoft.com/office/powerpoint/2010/main" val="3922587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28060-987C-FD32-7DE0-44952CC8C4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ABC33C-1804-ED89-A486-D336154328CF}"/>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FF7563C7-D067-DF26-9A5D-27ADF5A7230B}"/>
              </a:ext>
            </a:extLst>
          </p:cNvPr>
          <p:cNvSpPr>
            <a:spLocks noGrp="1"/>
          </p:cNvSpPr>
          <p:nvPr>
            <p:ph type="subTitle" idx="1"/>
          </p:nvPr>
        </p:nvSpPr>
        <p:spPr>
          <a:xfrm>
            <a:off x="1524000" y="1008127"/>
            <a:ext cx="9144000" cy="5681921"/>
          </a:xfrm>
        </p:spPr>
        <p:txBody>
          <a:bodyPr>
            <a:normAutofit lnSpcReduction="10000"/>
          </a:bodyPr>
          <a:lstStyle/>
          <a:p>
            <a:pPr algn="l"/>
            <a:r>
              <a:rPr lang="en-US" sz="2000" b="1" dirty="0"/>
              <a:t>5. Share</a:t>
            </a:r>
          </a:p>
          <a:p>
            <a:pPr marL="342900" indent="-342900" algn="l">
              <a:buFontTx/>
              <a:buChar char="-"/>
            </a:pPr>
            <a:r>
              <a:rPr lang="en-US" sz="2000" dirty="0"/>
              <a:t>User Behavior Dashboard 1: </a:t>
            </a:r>
          </a:p>
          <a:p>
            <a:pPr marL="800100" lvl="1" indent="-342900" algn="l">
              <a:buFontTx/>
              <a:buChar char="-"/>
            </a:pPr>
            <a:r>
              <a:rPr lang="en-US" dirty="0"/>
              <a:t>In monthly mode, the two charts are quite similar.</a:t>
            </a:r>
          </a:p>
          <a:p>
            <a:pPr marL="800100" lvl="1" indent="-342900" algn="l">
              <a:buFontTx/>
              <a:buChar char="-"/>
            </a:pPr>
            <a:r>
              <a:rPr lang="en-US" dirty="0"/>
              <a:t>In day of week mode, the charts are opposite. While the casual group only uses it a lot on weekends, and gradually decreases on weekdays, the member group is completely opposite and in general the number of uses are higher.</a:t>
            </a:r>
          </a:p>
          <a:p>
            <a:pPr marL="342900" indent="-342900" algn="l">
              <a:buFontTx/>
              <a:buChar char="-"/>
            </a:pPr>
            <a:r>
              <a:rPr lang="en-US" sz="2000" dirty="0"/>
              <a:t>User Behavior Dashboard 2: </a:t>
            </a:r>
          </a:p>
          <a:p>
            <a:pPr marL="800100" lvl="1" indent="-342900" algn="l">
              <a:buFontTx/>
              <a:buChar char="-"/>
            </a:pPr>
            <a:r>
              <a:rPr lang="en-US" dirty="0"/>
              <a:t>Casual group: </a:t>
            </a:r>
          </a:p>
          <a:p>
            <a:pPr marL="1257300" lvl="2" indent="-342900" algn="l">
              <a:buFontTx/>
              <a:buChar char="-"/>
            </a:pPr>
            <a:r>
              <a:rPr lang="en-US" sz="2000" dirty="0"/>
              <a:t>Rush hour frame is from 1pm to 4pm on Saturday (about 35k number of uses).</a:t>
            </a:r>
          </a:p>
          <a:p>
            <a:pPr marL="1257300" lvl="2" indent="-342900" algn="l">
              <a:buFontTx/>
              <a:buChar char="-"/>
            </a:pPr>
            <a:r>
              <a:rPr lang="en-US" sz="2000" dirty="0"/>
              <a:t>Popular time frame is from 10am to 7pm on Saturday and this frame gradually narrows during the weekdays, the narrowest being around Tuesday and Wednesday from 4pm to 6pm.</a:t>
            </a:r>
          </a:p>
          <a:p>
            <a:pPr marL="800100" lvl="1" indent="-342900" algn="l">
              <a:buFontTx/>
              <a:buChar char="-"/>
            </a:pPr>
            <a:r>
              <a:rPr lang="en-US" dirty="0"/>
              <a:t>Member group: </a:t>
            </a:r>
          </a:p>
          <a:p>
            <a:pPr marL="1257300" lvl="2" indent="-342900" algn="l">
              <a:buFontTx/>
              <a:buChar char="-"/>
            </a:pPr>
            <a:r>
              <a:rPr lang="en-US" sz="2000" dirty="0"/>
              <a:t>Peak hours are 7–8 AM and 3–7 PM, except during lunchtime on Saturdays.</a:t>
            </a:r>
          </a:p>
          <a:p>
            <a:pPr marL="1257300" lvl="2" indent="-342900" algn="l">
              <a:buFontTx/>
              <a:buChar char="-"/>
            </a:pPr>
            <a:r>
              <a:rPr lang="en-US" sz="2000" dirty="0"/>
              <a:t>On Wednesdays, the most popular time frame is 6am to 9pm, which narrows on both sides on other days.</a:t>
            </a:r>
          </a:p>
          <a:p>
            <a:pPr marL="1257300" lvl="2" indent="-342900" algn="l">
              <a:buFontTx/>
              <a:buChar char="-"/>
            </a:pPr>
            <a:endParaRPr lang="en-US" sz="2000" dirty="0"/>
          </a:p>
        </p:txBody>
      </p:sp>
    </p:spTree>
    <p:extLst>
      <p:ext uri="{BB962C8B-B14F-4D97-AF65-F5344CB8AC3E}">
        <p14:creationId xmlns:p14="http://schemas.microsoft.com/office/powerpoint/2010/main" val="1428821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F8870-40BE-44DC-F13D-3F5CFB9AA6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BE5E97-94D1-1F76-437E-F40EEBBB25E8}"/>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27FA5D02-814B-AB46-4CE1-00D1ABDB4604}"/>
              </a:ext>
            </a:extLst>
          </p:cNvPr>
          <p:cNvSpPr>
            <a:spLocks noGrp="1"/>
          </p:cNvSpPr>
          <p:nvPr>
            <p:ph type="subTitle" idx="1"/>
          </p:nvPr>
        </p:nvSpPr>
        <p:spPr>
          <a:xfrm>
            <a:off x="1524000" y="1008127"/>
            <a:ext cx="9144000" cy="5681921"/>
          </a:xfrm>
        </p:spPr>
        <p:txBody>
          <a:bodyPr>
            <a:normAutofit/>
          </a:bodyPr>
          <a:lstStyle/>
          <a:p>
            <a:pPr algn="l"/>
            <a:r>
              <a:rPr lang="en-US" sz="2000" b="1" dirty="0"/>
              <a:t>5. Share</a:t>
            </a:r>
          </a:p>
          <a:p>
            <a:pPr marL="342900" indent="-342900" algn="l">
              <a:buFontTx/>
              <a:buChar char="-"/>
            </a:pPr>
            <a:r>
              <a:rPr lang="en-US" sz="2000" dirty="0"/>
              <a:t>Density &amp; Distribution:</a:t>
            </a:r>
          </a:p>
          <a:p>
            <a:pPr marL="342900" indent="-342900" algn="l">
              <a:buFontTx/>
              <a:buChar char="-"/>
            </a:pPr>
            <a:endParaRPr lang="en-US" sz="2000" dirty="0"/>
          </a:p>
          <a:p>
            <a:pPr algn="l"/>
            <a:r>
              <a:rPr lang="en-US" sz="2000" dirty="0"/>
              <a:t> </a:t>
            </a:r>
            <a:endParaRPr lang="en-US" sz="1600" dirty="0"/>
          </a:p>
        </p:txBody>
      </p:sp>
      <p:pic>
        <p:nvPicPr>
          <p:cNvPr id="5" name="Picture 4">
            <a:extLst>
              <a:ext uri="{FF2B5EF4-FFF2-40B4-BE49-F238E27FC236}">
                <a16:creationId xmlns:a16="http://schemas.microsoft.com/office/drawing/2014/main" id="{7FA80313-FC7C-3F3F-3EE3-E99867528630}"/>
              </a:ext>
            </a:extLst>
          </p:cNvPr>
          <p:cNvPicPr>
            <a:picLocks noChangeAspect="1"/>
          </p:cNvPicPr>
          <p:nvPr/>
        </p:nvPicPr>
        <p:blipFill>
          <a:blip r:embed="rId2"/>
          <a:stretch>
            <a:fillRect/>
          </a:stretch>
        </p:blipFill>
        <p:spPr>
          <a:xfrm>
            <a:off x="1523998" y="1754155"/>
            <a:ext cx="9144001" cy="4935893"/>
          </a:xfrm>
          <a:prstGeom prst="rect">
            <a:avLst/>
          </a:prstGeom>
        </p:spPr>
      </p:pic>
    </p:spTree>
    <p:extLst>
      <p:ext uri="{BB962C8B-B14F-4D97-AF65-F5344CB8AC3E}">
        <p14:creationId xmlns:p14="http://schemas.microsoft.com/office/powerpoint/2010/main" val="3913191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B7E1E-39E6-5FFB-3B51-50422E81E3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CE168C-C2C5-F40B-8FAB-514A7F5F7DA7}"/>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0124677A-B935-E0AE-2B55-0A8F89C3D516}"/>
              </a:ext>
            </a:extLst>
          </p:cNvPr>
          <p:cNvSpPr>
            <a:spLocks noGrp="1"/>
          </p:cNvSpPr>
          <p:nvPr>
            <p:ph type="subTitle" idx="1"/>
          </p:nvPr>
        </p:nvSpPr>
        <p:spPr>
          <a:xfrm>
            <a:off x="1524000" y="1008127"/>
            <a:ext cx="9144000" cy="5681921"/>
          </a:xfrm>
        </p:spPr>
        <p:txBody>
          <a:bodyPr>
            <a:normAutofit/>
          </a:bodyPr>
          <a:lstStyle/>
          <a:p>
            <a:pPr algn="l"/>
            <a:r>
              <a:rPr lang="en-US" sz="2000" b="1" dirty="0"/>
              <a:t>5. Share</a:t>
            </a:r>
          </a:p>
          <a:p>
            <a:pPr marL="342900" indent="-342900" algn="l">
              <a:buFontTx/>
              <a:buChar char="-"/>
            </a:pPr>
            <a:r>
              <a:rPr lang="en-US" sz="2000" dirty="0"/>
              <a:t>Density &amp; Distribution:</a:t>
            </a:r>
          </a:p>
          <a:p>
            <a:pPr marL="800100" lvl="1" indent="-342900" algn="l">
              <a:buFontTx/>
              <a:buChar char="-"/>
            </a:pPr>
            <a:r>
              <a:rPr lang="en-US" dirty="0"/>
              <a:t>Spatial Density Map: </a:t>
            </a:r>
          </a:p>
          <a:p>
            <a:pPr marL="1257300" lvl="2" indent="-342900" algn="l">
              <a:buFontTx/>
              <a:buChar char="-"/>
            </a:pPr>
            <a:r>
              <a:rPr lang="en-US" sz="2000" dirty="0"/>
              <a:t>Density gradually increases as closer to the Michigan lake, generally concentrating in Chicago.</a:t>
            </a:r>
          </a:p>
          <a:p>
            <a:pPr marL="800100" lvl="1" indent="-342900" algn="l">
              <a:buFontTx/>
              <a:buChar char="-"/>
            </a:pPr>
            <a:r>
              <a:rPr lang="en-US" dirty="0"/>
              <a:t>Usage Level Distribution: </a:t>
            </a:r>
          </a:p>
          <a:p>
            <a:pPr marL="1257300" lvl="2" indent="-342900" algn="l">
              <a:buFontTx/>
              <a:buChar char="-"/>
            </a:pPr>
            <a:r>
              <a:rPr lang="en-US" sz="2000" dirty="0"/>
              <a:t>From normal level onwards there are less than 500 stations.</a:t>
            </a:r>
          </a:p>
          <a:p>
            <a:pPr marL="1257300" lvl="2" indent="-342900" algn="l">
              <a:buFontTx/>
              <a:buChar char="-"/>
            </a:pPr>
            <a:r>
              <a:rPr lang="en-US" sz="2000" dirty="0"/>
              <a:t>Surprisingly, the lowest usage level includes almost 240,000 stations."</a:t>
            </a:r>
          </a:p>
          <a:p>
            <a:pPr marL="800100" lvl="1" indent="-342900" algn="l">
              <a:buFontTx/>
              <a:buChar char="-"/>
            </a:pPr>
            <a:endParaRPr lang="en-US" dirty="0"/>
          </a:p>
          <a:p>
            <a:pPr marL="800100" lvl="1" indent="-342900" algn="l">
              <a:buFontTx/>
              <a:buChar char="-"/>
            </a:pPr>
            <a:endParaRPr lang="en-US" dirty="0"/>
          </a:p>
          <a:p>
            <a:pPr marL="342900" indent="-342900" algn="l">
              <a:buFontTx/>
              <a:buChar char="-"/>
            </a:pPr>
            <a:endParaRPr lang="en-US" sz="2000" dirty="0"/>
          </a:p>
          <a:p>
            <a:pPr algn="l"/>
            <a:r>
              <a:rPr lang="en-US" sz="2000" dirty="0"/>
              <a:t> </a:t>
            </a:r>
            <a:endParaRPr lang="en-US" sz="1600" dirty="0"/>
          </a:p>
        </p:txBody>
      </p:sp>
    </p:spTree>
    <p:extLst>
      <p:ext uri="{BB962C8B-B14F-4D97-AF65-F5344CB8AC3E}">
        <p14:creationId xmlns:p14="http://schemas.microsoft.com/office/powerpoint/2010/main" val="173134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32635-352A-AAAF-679F-24662F031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5D0B4D-EF62-393E-4BBD-E6DC4AD46A54}"/>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2C609D11-48EB-DCB4-5B4D-22CC577D109A}"/>
              </a:ext>
            </a:extLst>
          </p:cNvPr>
          <p:cNvSpPr>
            <a:spLocks noGrp="1"/>
          </p:cNvSpPr>
          <p:nvPr>
            <p:ph type="subTitle" idx="1"/>
          </p:nvPr>
        </p:nvSpPr>
        <p:spPr>
          <a:xfrm>
            <a:off x="1524000" y="1008127"/>
            <a:ext cx="9144000" cy="5681921"/>
          </a:xfrm>
        </p:spPr>
        <p:txBody>
          <a:bodyPr>
            <a:normAutofit fontScale="32500" lnSpcReduction="20000"/>
          </a:bodyPr>
          <a:lstStyle/>
          <a:p>
            <a:pPr algn="l"/>
            <a:r>
              <a:rPr lang="en-US" sz="6200" b="1" dirty="0"/>
              <a:t>5. Share</a:t>
            </a:r>
          </a:p>
          <a:p>
            <a:pPr marL="342900" indent="-342900" algn="l">
              <a:buFontTx/>
              <a:buChar char="-"/>
            </a:pPr>
            <a:r>
              <a:rPr lang="en-US" sz="6200" dirty="0"/>
              <a:t>Answer the questions:</a:t>
            </a:r>
          </a:p>
          <a:p>
            <a:pPr algn="l"/>
            <a:r>
              <a:rPr lang="en-US" sz="6200" b="1" dirty="0"/>
              <a:t>1. What do customers like when using our services ?</a:t>
            </a:r>
          </a:p>
          <a:p>
            <a:pPr algn="l"/>
            <a:r>
              <a:rPr lang="en-US" sz="6200" i="1" dirty="0"/>
              <a:t>	- Customers love Lake Michigan and its scenery.</a:t>
            </a:r>
          </a:p>
          <a:p>
            <a:pPr algn="l"/>
            <a:r>
              <a:rPr lang="en-US" sz="6200" b="1" dirty="0"/>
              <a:t>2. What are the difficulties in operating our service system ?</a:t>
            </a:r>
          </a:p>
          <a:p>
            <a:pPr algn="l"/>
            <a:r>
              <a:rPr lang="en-US" sz="6200" dirty="0"/>
              <a:t>	- </a:t>
            </a:r>
            <a:r>
              <a:rPr lang="en-US" sz="6200" i="1" dirty="0"/>
              <a:t>There are many stations that have only 1 use per year. And more than 240k 	stations have less than 100 uses per year. There are even many cases where 	the vehicles are under Lake Michigan and the ocean</a:t>
            </a:r>
            <a:r>
              <a:rPr lang="en-US" sz="6200" dirty="0"/>
              <a:t>.</a:t>
            </a:r>
          </a:p>
          <a:p>
            <a:pPr algn="l"/>
            <a:r>
              <a:rPr lang="en-US" sz="6200" b="1" dirty="0"/>
              <a:t>3. How do annual members and casual riders use </a:t>
            </a:r>
            <a:r>
              <a:rPr lang="en-US" sz="6200" b="1" dirty="0" err="1"/>
              <a:t>Cyclistic</a:t>
            </a:r>
            <a:r>
              <a:rPr lang="en-US" sz="6200" b="1" dirty="0"/>
              <a:t> bikes differently ?</a:t>
            </a:r>
          </a:p>
          <a:p>
            <a:pPr algn="l"/>
            <a:r>
              <a:rPr lang="en-US" sz="6200" dirty="0"/>
              <a:t>	- </a:t>
            </a:r>
            <a:r>
              <a:rPr lang="en-US" sz="6200" i="1" dirty="0"/>
              <a:t>The answer is clearly described in the previous slide (user behavior). </a:t>
            </a:r>
          </a:p>
          <a:p>
            <a:pPr algn="l"/>
            <a:r>
              <a:rPr lang="en-US" sz="6200" i="1" dirty="0"/>
              <a:t>	- In addition, the trip duration of the casual group is longer because they 	often ride on weekends as a sport and the frequency of their rides is less so 	they have a need to ride more. Maybe they are married or busy with work 	during the week.</a:t>
            </a:r>
          </a:p>
          <a:p>
            <a:pPr algn="l"/>
            <a:r>
              <a:rPr lang="en-US" sz="6200" i="1" dirty="0"/>
              <a:t>	- For the group of member customers, they may be students or young 	working people, so they often use services outside of office hours.</a:t>
            </a:r>
          </a:p>
        </p:txBody>
      </p:sp>
    </p:spTree>
    <p:extLst>
      <p:ext uri="{BB962C8B-B14F-4D97-AF65-F5344CB8AC3E}">
        <p14:creationId xmlns:p14="http://schemas.microsoft.com/office/powerpoint/2010/main" val="341614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CBC58-F62F-4BE5-8857-AEFAECD564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36A868-999C-8D32-5B75-E7A58D72761C}"/>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D2C13685-8190-5A67-199B-B7774DF2B4F8}"/>
              </a:ext>
            </a:extLst>
          </p:cNvPr>
          <p:cNvSpPr>
            <a:spLocks noGrp="1"/>
          </p:cNvSpPr>
          <p:nvPr>
            <p:ph type="subTitle" idx="1"/>
          </p:nvPr>
        </p:nvSpPr>
        <p:spPr>
          <a:xfrm>
            <a:off x="1524000" y="1008127"/>
            <a:ext cx="9144000" cy="5681921"/>
          </a:xfrm>
        </p:spPr>
        <p:txBody>
          <a:bodyPr>
            <a:normAutofit/>
          </a:bodyPr>
          <a:lstStyle/>
          <a:p>
            <a:pPr algn="l"/>
            <a:r>
              <a:rPr lang="en-US" sz="2000" b="1" dirty="0"/>
              <a:t>5. Share</a:t>
            </a:r>
          </a:p>
          <a:p>
            <a:pPr marL="342900" indent="-342900" algn="l">
              <a:buFontTx/>
              <a:buChar char="-"/>
            </a:pPr>
            <a:r>
              <a:rPr lang="en-US" sz="2000" dirty="0"/>
              <a:t>Answer the questions:</a:t>
            </a:r>
          </a:p>
          <a:p>
            <a:pPr algn="l"/>
            <a:r>
              <a:rPr lang="en-US" sz="2000" b="1" dirty="0"/>
              <a:t>4. Why would casual riders buy </a:t>
            </a:r>
            <a:r>
              <a:rPr lang="en-US" sz="2000" b="1" dirty="0" err="1"/>
              <a:t>Cyclistic</a:t>
            </a:r>
            <a:r>
              <a:rPr lang="en-US" sz="2000" b="1" dirty="0"/>
              <a:t> annual memberships ?</a:t>
            </a:r>
          </a:p>
          <a:p>
            <a:pPr algn="l"/>
            <a:r>
              <a:rPr lang="en-US" sz="2000" dirty="0"/>
              <a:t>	- </a:t>
            </a:r>
            <a:r>
              <a:rPr lang="en-US" sz="2000" i="1" dirty="0"/>
              <a:t>Users seem to like lake Michigan.</a:t>
            </a:r>
          </a:p>
          <a:p>
            <a:pPr algn="l"/>
            <a:r>
              <a:rPr lang="en-US" sz="2000" i="1" dirty="0"/>
              <a:t>	- They have a need for exercise &amp; want to optimize the costs.</a:t>
            </a:r>
          </a:p>
          <a:p>
            <a:pPr algn="l"/>
            <a:r>
              <a:rPr lang="en-US" sz="2000" i="1" dirty="0"/>
              <a:t>	- They want to get the best service &amp; more benefits.</a:t>
            </a:r>
          </a:p>
          <a:p>
            <a:pPr algn="l"/>
            <a:r>
              <a:rPr lang="en-US" sz="2000" i="1" dirty="0"/>
              <a:t>	- They need to use </a:t>
            </a:r>
            <a:r>
              <a:rPr lang="en-US" sz="2000" i="1" dirty="0" err="1"/>
              <a:t>Cyclistic</a:t>
            </a:r>
            <a:r>
              <a:rPr lang="en-US" sz="2000" i="1" dirty="0"/>
              <a:t> vehicle to get to work, school or other locations.</a:t>
            </a:r>
          </a:p>
          <a:p>
            <a:pPr algn="l"/>
            <a:r>
              <a:rPr lang="en-US" sz="2000" b="1" dirty="0"/>
              <a:t>5. How can </a:t>
            </a:r>
            <a:r>
              <a:rPr lang="en-US" sz="2000" b="1" dirty="0" err="1"/>
              <a:t>Cyclistic</a:t>
            </a:r>
            <a:r>
              <a:rPr lang="en-US" sz="2000" b="1" dirty="0"/>
              <a:t> use digital media to influence casual riders to become members ?</a:t>
            </a:r>
          </a:p>
          <a:p>
            <a:pPr algn="l"/>
            <a:r>
              <a:rPr lang="en-US" sz="2000" dirty="0"/>
              <a:t>	- </a:t>
            </a:r>
            <a:r>
              <a:rPr lang="en-US" sz="2000" i="1" dirty="0"/>
              <a:t>First, use the insights from question 4 to develop advertising strategies that 	appeal to user psychology.</a:t>
            </a:r>
          </a:p>
          <a:p>
            <a:pPr algn="l"/>
            <a:r>
              <a:rPr lang="en-US" sz="2000" i="1" dirty="0"/>
              <a:t>	- Besides, </a:t>
            </a:r>
            <a:r>
              <a:rPr lang="en-US" sz="2000" i="1" dirty="0" err="1"/>
              <a:t>Cyclistic</a:t>
            </a:r>
            <a:r>
              <a:rPr lang="en-US" sz="2000" i="1" dirty="0"/>
              <a:t> can create promotional, incentive or reward programs for 	member for members to motivate the casual group to become members.</a:t>
            </a:r>
          </a:p>
          <a:p>
            <a:pPr algn="l"/>
            <a:r>
              <a:rPr lang="en-US" sz="2000" i="1" dirty="0"/>
              <a:t>	- Additionally, </a:t>
            </a:r>
            <a:r>
              <a:rPr lang="en-US" sz="2000" i="1" dirty="0" err="1"/>
              <a:t>Cyclistic</a:t>
            </a:r>
            <a:r>
              <a:rPr lang="en-US" sz="2000" i="1" dirty="0"/>
              <a:t> can create connection programs, community programs 	for only members. </a:t>
            </a:r>
            <a:endParaRPr lang="en-US" i="1" dirty="0"/>
          </a:p>
          <a:p>
            <a:pPr marL="342900" indent="-342900" algn="l">
              <a:buFontTx/>
              <a:buChar char="-"/>
            </a:pPr>
            <a:endParaRPr lang="en-US" sz="2000" dirty="0"/>
          </a:p>
          <a:p>
            <a:pPr algn="l"/>
            <a:endParaRPr lang="en-US" sz="1600" dirty="0"/>
          </a:p>
        </p:txBody>
      </p:sp>
    </p:spTree>
    <p:extLst>
      <p:ext uri="{BB962C8B-B14F-4D97-AF65-F5344CB8AC3E}">
        <p14:creationId xmlns:p14="http://schemas.microsoft.com/office/powerpoint/2010/main" val="1782728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AD2FF-45B6-81D5-9455-462796F71D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EB74FE-0A30-369B-FA83-83D0A933694E}"/>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3553CF25-E511-6283-539D-A46BCE6318CC}"/>
              </a:ext>
            </a:extLst>
          </p:cNvPr>
          <p:cNvSpPr>
            <a:spLocks noGrp="1"/>
          </p:cNvSpPr>
          <p:nvPr>
            <p:ph type="subTitle" idx="1"/>
          </p:nvPr>
        </p:nvSpPr>
        <p:spPr>
          <a:xfrm>
            <a:off x="1524000" y="1008127"/>
            <a:ext cx="9144000" cy="5681921"/>
          </a:xfrm>
        </p:spPr>
        <p:txBody>
          <a:bodyPr>
            <a:normAutofit/>
          </a:bodyPr>
          <a:lstStyle/>
          <a:p>
            <a:pPr algn="l"/>
            <a:r>
              <a:rPr lang="en-US" sz="2000" b="1" dirty="0"/>
              <a:t>6. Act </a:t>
            </a:r>
          </a:p>
          <a:p>
            <a:pPr algn="l"/>
            <a:r>
              <a:rPr lang="en-US" sz="2000" dirty="0"/>
              <a:t>- Conclusion:</a:t>
            </a:r>
          </a:p>
          <a:p>
            <a:pPr marL="800100" lvl="1" indent="-342900" algn="l">
              <a:buFontTx/>
              <a:buChar char="-"/>
            </a:pPr>
            <a:r>
              <a:rPr lang="en-US" dirty="0"/>
              <a:t>Expanding the market around lake Michigan.</a:t>
            </a:r>
          </a:p>
          <a:p>
            <a:pPr marL="800100" lvl="1" indent="-342900" algn="l">
              <a:buFontTx/>
              <a:buChar char="-"/>
            </a:pPr>
            <a:r>
              <a:rPr lang="en-US" dirty="0"/>
              <a:t>Identify the stations that have only been used once in the past year, and also the stations that have not been used at all. Then cut down and combine many less popular stations to save costs, especially the stations that are too far from Lake Michigan.</a:t>
            </a:r>
          </a:p>
          <a:p>
            <a:pPr marL="800100" lvl="1" indent="-342900" algn="l">
              <a:buFontTx/>
              <a:buChar char="-"/>
            </a:pPr>
            <a:r>
              <a:rPr lang="en-US" dirty="0"/>
              <a:t>In addition, it is necessary to coordinate vehicles reasonably at stations near the lake to avoid supply not meeting demand during rush hour.</a:t>
            </a:r>
          </a:p>
          <a:p>
            <a:pPr marL="800100" lvl="1" indent="-342900" algn="l">
              <a:buFontTx/>
              <a:buChar char="-"/>
            </a:pPr>
            <a:r>
              <a:rPr lang="en-US" dirty="0"/>
              <a:t>Focus on improving service quality to attract member customers and compete with rivals.</a:t>
            </a:r>
          </a:p>
          <a:p>
            <a:pPr marL="800100" lvl="1" indent="-342900" algn="l">
              <a:buFontTx/>
              <a:buChar char="-"/>
            </a:pPr>
            <a:r>
              <a:rPr lang="en-US" dirty="0"/>
              <a:t>Create membership packages for customers who ride more on weekends, or less on weekdays to optimize value and create customer habits.</a:t>
            </a:r>
          </a:p>
          <a:p>
            <a:pPr algn="l"/>
            <a:endParaRPr lang="en-US" sz="2000" b="1" dirty="0"/>
          </a:p>
          <a:p>
            <a:pPr algn="l"/>
            <a:endParaRPr lang="en-US" sz="2000" dirty="0"/>
          </a:p>
        </p:txBody>
      </p:sp>
    </p:spTree>
    <p:extLst>
      <p:ext uri="{BB962C8B-B14F-4D97-AF65-F5344CB8AC3E}">
        <p14:creationId xmlns:p14="http://schemas.microsoft.com/office/powerpoint/2010/main" val="273091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0C395-E3A8-BED0-D271-4DEF9F122B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344088-49B1-684D-B2DE-B019465F33F2}"/>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B5F31306-FA78-A413-0097-2C110E13982E}"/>
              </a:ext>
            </a:extLst>
          </p:cNvPr>
          <p:cNvSpPr>
            <a:spLocks noGrp="1"/>
          </p:cNvSpPr>
          <p:nvPr>
            <p:ph type="subTitle" idx="1"/>
          </p:nvPr>
        </p:nvSpPr>
        <p:spPr>
          <a:xfrm>
            <a:off x="1524000" y="1008127"/>
            <a:ext cx="9144000" cy="5681921"/>
          </a:xfrm>
        </p:spPr>
        <p:txBody>
          <a:bodyPr>
            <a:normAutofit/>
          </a:bodyPr>
          <a:lstStyle/>
          <a:p>
            <a:pPr algn="l"/>
            <a:r>
              <a:rPr lang="en-US" sz="2000" b="1" dirty="0"/>
              <a:t>2. Prepare </a:t>
            </a:r>
          </a:p>
          <a:p>
            <a:pPr marL="342900" indent="-342900" algn="l">
              <a:buFontTx/>
              <a:buChar char="-"/>
            </a:pPr>
            <a:r>
              <a:rPr lang="en-US" sz="2000" dirty="0"/>
              <a:t>Data source: </a:t>
            </a:r>
            <a:r>
              <a:rPr lang="en-US" sz="2000" dirty="0">
                <a:hlinkClick r:id="rId2"/>
              </a:rPr>
              <a:t>https://divvy-tripdata.s3.amazonaws.com/index.html</a:t>
            </a:r>
            <a:endParaRPr lang="en-US" sz="2000" dirty="0"/>
          </a:p>
          <a:p>
            <a:pPr marL="342900" indent="-342900" algn="l">
              <a:buFontTx/>
              <a:buChar char="-"/>
            </a:pPr>
            <a:r>
              <a:rPr lang="en-US" sz="2000" dirty="0"/>
              <a:t>The data consist of 12 “.csv” file, each representing a month of trips.</a:t>
            </a:r>
          </a:p>
          <a:p>
            <a:pPr marL="342900" indent="-342900" algn="l">
              <a:buFontTx/>
              <a:buChar char="-"/>
            </a:pPr>
            <a:r>
              <a:rPr lang="en-US" sz="2000" dirty="0"/>
              <a:t>Each file contains 13 columns with consistent structure.</a:t>
            </a:r>
          </a:p>
          <a:p>
            <a:pPr marL="342900" indent="-342900" algn="l">
              <a:buFontTx/>
              <a:buChar char="-"/>
            </a:pPr>
            <a:r>
              <a:rPr lang="en-US" sz="2000" dirty="0"/>
              <a:t>Each row corresponds to a single bike trip.</a:t>
            </a:r>
          </a:p>
          <a:p>
            <a:pPr marL="342900" indent="-342900" algn="l">
              <a:buFontTx/>
              <a:buChar char="-"/>
            </a:pPr>
            <a:r>
              <a:rPr lang="en-US" sz="2000" dirty="0"/>
              <a:t>The dataset include:</a:t>
            </a:r>
          </a:p>
          <a:p>
            <a:pPr algn="l"/>
            <a:r>
              <a:rPr lang="en-US" sz="2000" dirty="0"/>
              <a:t>	+ Unique identifiers(</a:t>
            </a:r>
            <a:r>
              <a:rPr lang="en-US" sz="2000" i="1" dirty="0" err="1"/>
              <a:t>ride_id</a:t>
            </a:r>
            <a:r>
              <a:rPr lang="en-US" sz="2000" dirty="0"/>
              <a:t>)</a:t>
            </a:r>
          </a:p>
          <a:p>
            <a:pPr algn="l"/>
            <a:r>
              <a:rPr lang="en-US" sz="2000" dirty="0"/>
              <a:t>	+ </a:t>
            </a:r>
            <a:r>
              <a:rPr lang="en-US" sz="2000" dirty="0" err="1"/>
              <a:t>Catergorical</a:t>
            </a:r>
            <a:r>
              <a:rPr lang="en-US" sz="2000" dirty="0"/>
              <a:t> variables(</a:t>
            </a:r>
            <a:r>
              <a:rPr lang="en-US" sz="2000" i="1" dirty="0" err="1"/>
              <a:t>rideable_type</a:t>
            </a:r>
            <a:r>
              <a:rPr lang="en-US" sz="2000" i="1" dirty="0"/>
              <a:t>, </a:t>
            </a:r>
            <a:r>
              <a:rPr lang="en-US" sz="2000" i="1" dirty="0" err="1"/>
              <a:t>member_casual</a:t>
            </a:r>
            <a:r>
              <a:rPr lang="en-US" sz="2000" i="1" dirty="0"/>
              <a:t>, </a:t>
            </a:r>
            <a:r>
              <a:rPr lang="en-US" sz="2000" i="1" dirty="0" err="1"/>
              <a:t>start_station_name</a:t>
            </a:r>
            <a:r>
              <a:rPr lang="en-US" sz="2000" i="1" dirty="0"/>
              <a:t>, 	</a:t>
            </a:r>
            <a:r>
              <a:rPr lang="en-US" sz="2000" i="1" dirty="0" err="1"/>
              <a:t>end_station_name</a:t>
            </a:r>
            <a:r>
              <a:rPr lang="en-US" sz="2000" i="1" dirty="0"/>
              <a:t>, </a:t>
            </a:r>
            <a:r>
              <a:rPr lang="en-US" sz="2000" i="1" dirty="0" err="1"/>
              <a:t>start_station_id</a:t>
            </a:r>
            <a:r>
              <a:rPr lang="en-US" sz="2000" i="1" dirty="0"/>
              <a:t>, </a:t>
            </a:r>
            <a:r>
              <a:rPr lang="en-US" sz="2000" i="1" dirty="0" err="1"/>
              <a:t>end_station_id</a:t>
            </a:r>
            <a:r>
              <a:rPr lang="en-US" sz="2000" dirty="0"/>
              <a:t>) </a:t>
            </a:r>
          </a:p>
          <a:p>
            <a:pPr algn="l"/>
            <a:r>
              <a:rPr lang="en-US" sz="2000" dirty="0"/>
              <a:t>	+ Datetime variables(</a:t>
            </a:r>
            <a:r>
              <a:rPr lang="en-US" sz="2000" i="1" dirty="0" err="1"/>
              <a:t>started_at</a:t>
            </a:r>
            <a:r>
              <a:rPr lang="en-US" sz="2000" i="1" dirty="0"/>
              <a:t>, </a:t>
            </a:r>
            <a:r>
              <a:rPr lang="en-US" sz="2000" i="1" dirty="0" err="1"/>
              <a:t>ended_at</a:t>
            </a:r>
            <a:r>
              <a:rPr lang="en-US" sz="2000" dirty="0"/>
              <a:t>)</a:t>
            </a:r>
          </a:p>
          <a:p>
            <a:pPr algn="l"/>
            <a:r>
              <a:rPr lang="en-US" sz="2000" dirty="0"/>
              <a:t>	+ Geographic coordinates(</a:t>
            </a:r>
            <a:r>
              <a:rPr lang="en-US" sz="2000" i="1" dirty="0" err="1"/>
              <a:t>start_lat</a:t>
            </a:r>
            <a:r>
              <a:rPr lang="en-US" sz="2000" i="1" dirty="0"/>
              <a:t>, </a:t>
            </a:r>
            <a:r>
              <a:rPr lang="en-US" sz="2000" i="1" dirty="0" err="1"/>
              <a:t>start_lng</a:t>
            </a:r>
            <a:r>
              <a:rPr lang="en-US" sz="2000" i="1" dirty="0"/>
              <a:t>, </a:t>
            </a:r>
            <a:r>
              <a:rPr lang="en-US" sz="2000" i="1" dirty="0" err="1"/>
              <a:t>end_lat</a:t>
            </a:r>
            <a:r>
              <a:rPr lang="en-US" sz="2000" i="1" dirty="0"/>
              <a:t>, </a:t>
            </a:r>
            <a:r>
              <a:rPr lang="en-US" sz="2000" i="1" dirty="0" err="1"/>
              <a:t>end_lng</a:t>
            </a:r>
            <a:r>
              <a:rPr lang="en-US" sz="2000" dirty="0"/>
              <a:t>)</a:t>
            </a:r>
          </a:p>
          <a:p>
            <a:pPr algn="l"/>
            <a:r>
              <a:rPr lang="en-US" sz="2000" dirty="0"/>
              <a:t>- All 12 monthly files have a consistent schema.</a:t>
            </a:r>
          </a:p>
        </p:txBody>
      </p:sp>
    </p:spTree>
    <p:extLst>
      <p:ext uri="{BB962C8B-B14F-4D97-AF65-F5344CB8AC3E}">
        <p14:creationId xmlns:p14="http://schemas.microsoft.com/office/powerpoint/2010/main" val="329394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BBE03-A9E6-CD2E-6B3B-4CC8783983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6F7CEC-5E34-6FB1-AA8B-B4D9FA7D81B7}"/>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DAE10259-761C-DF0C-F8FA-4352E6C86B65}"/>
              </a:ext>
            </a:extLst>
          </p:cNvPr>
          <p:cNvSpPr>
            <a:spLocks noGrp="1"/>
          </p:cNvSpPr>
          <p:nvPr>
            <p:ph type="subTitle" idx="1"/>
          </p:nvPr>
        </p:nvSpPr>
        <p:spPr>
          <a:xfrm>
            <a:off x="1524000" y="1008127"/>
            <a:ext cx="9144000" cy="5681921"/>
          </a:xfrm>
        </p:spPr>
        <p:txBody>
          <a:bodyPr>
            <a:normAutofit/>
          </a:bodyPr>
          <a:lstStyle/>
          <a:p>
            <a:pPr algn="l"/>
            <a:r>
              <a:rPr lang="en-US" sz="2000" b="1" dirty="0"/>
              <a:t>2. Prepare </a:t>
            </a:r>
          </a:p>
          <a:p>
            <a:pPr marL="342900" indent="-342900" algn="l">
              <a:buFontTx/>
              <a:buChar char="-"/>
            </a:pPr>
            <a:r>
              <a:rPr lang="en-US" sz="2000" dirty="0"/>
              <a:t>ROCCC criteria:</a:t>
            </a:r>
          </a:p>
          <a:p>
            <a:pPr algn="l"/>
            <a:r>
              <a:rPr lang="en-US" sz="2000" dirty="0"/>
              <a:t>	+ Reliable: the data is provided by </a:t>
            </a:r>
            <a:r>
              <a:rPr lang="en-US" sz="2000" i="1" dirty="0"/>
              <a:t>Motivate International Inc.</a:t>
            </a:r>
          </a:p>
          <a:p>
            <a:pPr algn="l"/>
            <a:r>
              <a:rPr lang="en-US" sz="2000" i="1" dirty="0"/>
              <a:t>	</a:t>
            </a:r>
            <a:r>
              <a:rPr lang="en-US" sz="2000" dirty="0"/>
              <a:t>+ Original: this is first-party data collected directly from the Divvy bike system.</a:t>
            </a:r>
          </a:p>
          <a:p>
            <a:pPr algn="l"/>
            <a:r>
              <a:rPr lang="en-US" sz="2000" i="1" dirty="0"/>
              <a:t>	</a:t>
            </a:r>
            <a:r>
              <a:rPr lang="en-US" sz="2000" dirty="0"/>
              <a:t>+ Comprehensive: The dataset includes detailed trip-level data.</a:t>
            </a:r>
          </a:p>
          <a:p>
            <a:pPr algn="l"/>
            <a:r>
              <a:rPr lang="en-US" sz="2000" i="1" dirty="0"/>
              <a:t>	</a:t>
            </a:r>
            <a:r>
              <a:rPr lang="en-US" sz="2000" dirty="0"/>
              <a:t>+ Current: The data includes recent trip history ( 2024/07 - 2025/06)</a:t>
            </a:r>
          </a:p>
          <a:p>
            <a:pPr algn="l"/>
            <a:r>
              <a:rPr lang="en-US" sz="2000" i="1" dirty="0"/>
              <a:t>	</a:t>
            </a:r>
            <a:r>
              <a:rPr lang="en-US" sz="2000" dirty="0"/>
              <a:t>+ Cited: The dataset is publicly available under a specific license and clearly 	states its source.</a:t>
            </a:r>
          </a:p>
          <a:p>
            <a:pPr marL="342900" indent="-342900" algn="l">
              <a:buFontTx/>
              <a:buChar char="-"/>
            </a:pPr>
            <a:r>
              <a:rPr lang="en-US" sz="2000" dirty="0"/>
              <a:t>The data does not contain any personally identifiable information(PII) and no sensitive or private data is stored. </a:t>
            </a:r>
          </a:p>
          <a:p>
            <a:pPr marL="342900" indent="-342900" algn="l">
              <a:buFontTx/>
              <a:buChar char="-"/>
            </a:pPr>
            <a:r>
              <a:rPr lang="en-US" sz="2000" dirty="0"/>
              <a:t>The data is freely accessible to everyone via Google Data Analytics Professional on Coursera.</a:t>
            </a:r>
          </a:p>
          <a:p>
            <a:pPr marL="342900" indent="-342900" algn="l">
              <a:buFontTx/>
              <a:buChar char="-"/>
            </a:pPr>
            <a:r>
              <a:rPr lang="en-US" sz="2000" dirty="0"/>
              <a:t>Note: it lacks demographic information such as age, gender, or location, which limits deeper customer segmentation beyond membership type.</a:t>
            </a:r>
          </a:p>
        </p:txBody>
      </p:sp>
    </p:spTree>
    <p:extLst>
      <p:ext uri="{BB962C8B-B14F-4D97-AF65-F5344CB8AC3E}">
        <p14:creationId xmlns:p14="http://schemas.microsoft.com/office/powerpoint/2010/main" val="156037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7CB3A-54A9-9A12-9DEE-6004C9C31A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FBA606-3825-4367-CCA0-F4E34FDE882E}"/>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FB734BA8-2C70-5120-CB33-F570A83B1CCA}"/>
              </a:ext>
            </a:extLst>
          </p:cNvPr>
          <p:cNvSpPr>
            <a:spLocks noGrp="1"/>
          </p:cNvSpPr>
          <p:nvPr>
            <p:ph type="subTitle" idx="1"/>
          </p:nvPr>
        </p:nvSpPr>
        <p:spPr>
          <a:xfrm>
            <a:off x="1524000" y="1008127"/>
            <a:ext cx="9144000" cy="5681921"/>
          </a:xfrm>
        </p:spPr>
        <p:txBody>
          <a:bodyPr>
            <a:normAutofit/>
          </a:bodyPr>
          <a:lstStyle/>
          <a:p>
            <a:pPr algn="l"/>
            <a:r>
              <a:rPr lang="en-US" sz="2000" b="1" dirty="0"/>
              <a:t>3. Process</a:t>
            </a:r>
          </a:p>
          <a:p>
            <a:pPr marL="342900" indent="-342900" algn="l">
              <a:buFontTx/>
              <a:buChar char="-"/>
            </a:pPr>
            <a:r>
              <a:rPr lang="en-US" sz="2000" dirty="0"/>
              <a:t>Tools: Kaggle + </a:t>
            </a:r>
            <a:r>
              <a:rPr lang="en-US" sz="2000" dirty="0" err="1"/>
              <a:t>DBeaver</a:t>
            </a:r>
            <a:r>
              <a:rPr lang="en-US" sz="2000" dirty="0"/>
              <a:t> + MySQL(XAMPP) + Tableau</a:t>
            </a:r>
          </a:p>
          <a:p>
            <a:pPr marL="342900" indent="-342900" algn="l">
              <a:buFontTx/>
              <a:buChar char="-"/>
            </a:pPr>
            <a:r>
              <a:rPr lang="en-US" sz="2000" dirty="0"/>
              <a:t>Data integrity: make a copy of the dataset before data is merged on Kaggle, </a:t>
            </a:r>
            <a:r>
              <a:rPr lang="en-US" sz="2000" dirty="0">
                <a:hlinkClick r:id="rId2"/>
              </a:rPr>
              <a:t>https://www.kaggle.com/code/nhthienda/cyclistic-tripdata</a:t>
            </a:r>
            <a:r>
              <a:rPr lang="en-US" sz="2000" dirty="0"/>
              <a:t> . </a:t>
            </a:r>
          </a:p>
          <a:p>
            <a:pPr marL="342900" indent="-342900" algn="l">
              <a:buFontTx/>
              <a:buChar char="-"/>
            </a:pPr>
            <a:r>
              <a:rPr lang="en-US" sz="2000" dirty="0"/>
              <a:t>Clean data on </a:t>
            </a:r>
            <a:r>
              <a:rPr lang="en-US" sz="2000" dirty="0" err="1"/>
              <a:t>DBeaver</a:t>
            </a:r>
            <a:r>
              <a:rPr lang="en-US" sz="2000" dirty="0"/>
              <a:t> – use MySQL: </a:t>
            </a:r>
          </a:p>
          <a:p>
            <a:pPr lvl="2" algn="l"/>
            <a:r>
              <a:rPr lang="en-US" sz="2000" dirty="0"/>
              <a:t>+ Import data &amp; create database with 13 columns and corresponding data types by writing code. </a:t>
            </a:r>
          </a:p>
          <a:p>
            <a:pPr algn="l"/>
            <a:r>
              <a:rPr lang="en-US" sz="2000" dirty="0"/>
              <a:t>	+ Check for null values using the built-in column filter feature in </a:t>
            </a:r>
            <a:r>
              <a:rPr lang="en-US" sz="2000" dirty="0" err="1"/>
              <a:t>Dbeaver</a:t>
            </a:r>
            <a:r>
              <a:rPr lang="en-US" sz="2000" dirty="0"/>
              <a:t> 	(</a:t>
            </a:r>
            <a:r>
              <a:rPr lang="en-US" sz="2000" dirty="0" err="1"/>
              <a:t>ride_id</a:t>
            </a:r>
            <a:r>
              <a:rPr lang="en-US" sz="2000" dirty="0"/>
              <a:t>, </a:t>
            </a:r>
            <a:r>
              <a:rPr lang="en-US" sz="2000" dirty="0" err="1"/>
              <a:t>rideable_type</a:t>
            </a:r>
            <a:r>
              <a:rPr lang="en-US" sz="2000" dirty="0"/>
              <a:t>, </a:t>
            </a:r>
            <a:r>
              <a:rPr lang="en-US" sz="2000" dirty="0" err="1"/>
              <a:t>started_at</a:t>
            </a:r>
            <a:r>
              <a:rPr lang="en-US" sz="2000" dirty="0"/>
              <a:t>, </a:t>
            </a:r>
            <a:r>
              <a:rPr lang="en-US" sz="2000" dirty="0" err="1"/>
              <a:t>ended_at</a:t>
            </a:r>
            <a:r>
              <a:rPr lang="en-US" sz="2000" dirty="0"/>
              <a:t>, </a:t>
            </a:r>
            <a:r>
              <a:rPr lang="en-US" sz="2000" dirty="0" err="1"/>
              <a:t>member_casual</a:t>
            </a:r>
            <a:r>
              <a:rPr lang="en-US" sz="2000" dirty="0"/>
              <a:t>).</a:t>
            </a:r>
          </a:p>
          <a:p>
            <a:pPr lvl="2" algn="l"/>
            <a:r>
              <a:rPr lang="en-US" sz="2000" dirty="0"/>
              <a:t>+ Check for duplicate values in </a:t>
            </a:r>
            <a:r>
              <a:rPr lang="en-US" sz="2000" dirty="0" err="1"/>
              <a:t>ride_id</a:t>
            </a:r>
            <a:r>
              <a:rPr lang="en-US" sz="2000" dirty="0"/>
              <a:t> column.</a:t>
            </a:r>
          </a:p>
          <a:p>
            <a:pPr lvl="2" algn="l"/>
            <a:r>
              <a:rPr lang="en-US" sz="2000" dirty="0"/>
              <a:t>+ Check &amp; remove if the trip end time occurred before the start time.</a:t>
            </a:r>
          </a:p>
          <a:p>
            <a:pPr lvl="2" algn="l"/>
            <a:r>
              <a:rPr lang="en-US" sz="2000" dirty="0"/>
              <a:t>+ </a:t>
            </a:r>
            <a:r>
              <a:rPr lang="en-US" sz="2000" dirty="0" err="1"/>
              <a:t>Chech</a:t>
            </a:r>
            <a:r>
              <a:rPr lang="en-US" sz="2000" dirty="0"/>
              <a:t> &amp; remove if the trip duration less than 1 minute or more than 24 hours.</a:t>
            </a:r>
          </a:p>
          <a:p>
            <a:pPr lvl="2" algn="l"/>
            <a:r>
              <a:rPr lang="en-US" sz="2000" dirty="0"/>
              <a:t>+ Classify the values in the </a:t>
            </a:r>
            <a:r>
              <a:rPr lang="en-US" sz="2000" dirty="0" err="1"/>
              <a:t>rideable_type</a:t>
            </a:r>
            <a:r>
              <a:rPr lang="en-US" sz="2000" dirty="0"/>
              <a:t> &amp; </a:t>
            </a:r>
            <a:r>
              <a:rPr lang="en-US" sz="2000" dirty="0" err="1"/>
              <a:t>member_casual</a:t>
            </a:r>
            <a:r>
              <a:rPr lang="en-US" sz="2000" dirty="0"/>
              <a:t> columns.</a:t>
            </a:r>
          </a:p>
          <a:p>
            <a:pPr lvl="2" algn="l"/>
            <a:r>
              <a:rPr lang="en-US" sz="2000" dirty="0"/>
              <a:t>+ Check white space in </a:t>
            </a:r>
            <a:r>
              <a:rPr lang="en-US" sz="2000" dirty="0" err="1"/>
              <a:t>rideable_type</a:t>
            </a:r>
            <a:r>
              <a:rPr lang="en-US" sz="2000" dirty="0"/>
              <a:t>, </a:t>
            </a:r>
            <a:r>
              <a:rPr lang="en-US" sz="2000" dirty="0" err="1"/>
              <a:t>start_station_name</a:t>
            </a:r>
            <a:r>
              <a:rPr lang="en-US" sz="2000" dirty="0"/>
              <a:t>, </a:t>
            </a:r>
            <a:r>
              <a:rPr lang="en-US" sz="2000" dirty="0" err="1"/>
              <a:t>start_station_id</a:t>
            </a:r>
            <a:r>
              <a:rPr lang="en-US" sz="2000" dirty="0"/>
              <a:t>, </a:t>
            </a:r>
            <a:r>
              <a:rPr lang="en-US" sz="2000" dirty="0" err="1"/>
              <a:t>end_station_name</a:t>
            </a:r>
            <a:r>
              <a:rPr lang="en-US" sz="2000" dirty="0"/>
              <a:t>, </a:t>
            </a:r>
            <a:r>
              <a:rPr lang="en-US" sz="2000" dirty="0" err="1"/>
              <a:t>end_station_id</a:t>
            </a:r>
            <a:r>
              <a:rPr lang="en-US" sz="2000" dirty="0"/>
              <a:t> and </a:t>
            </a:r>
            <a:r>
              <a:rPr lang="en-US" sz="2000" dirty="0" err="1"/>
              <a:t>mem_casual</a:t>
            </a:r>
            <a:r>
              <a:rPr lang="en-US" sz="2000" dirty="0"/>
              <a:t> columns.</a:t>
            </a:r>
          </a:p>
        </p:txBody>
      </p:sp>
    </p:spTree>
    <p:extLst>
      <p:ext uri="{BB962C8B-B14F-4D97-AF65-F5344CB8AC3E}">
        <p14:creationId xmlns:p14="http://schemas.microsoft.com/office/powerpoint/2010/main" val="310098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D151E-3EB2-A3FA-5041-48E8261F71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353E1A-9283-B7EB-0683-EBFC2037FABD}"/>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3F090F61-E755-A1B7-D24E-BDBD75AC0C0C}"/>
              </a:ext>
            </a:extLst>
          </p:cNvPr>
          <p:cNvSpPr>
            <a:spLocks noGrp="1"/>
          </p:cNvSpPr>
          <p:nvPr>
            <p:ph type="subTitle" idx="1"/>
          </p:nvPr>
        </p:nvSpPr>
        <p:spPr>
          <a:xfrm>
            <a:off x="1524000" y="1008127"/>
            <a:ext cx="9144000" cy="5681921"/>
          </a:xfrm>
        </p:spPr>
        <p:txBody>
          <a:bodyPr>
            <a:normAutofit/>
          </a:bodyPr>
          <a:lstStyle/>
          <a:p>
            <a:pPr algn="l"/>
            <a:r>
              <a:rPr lang="en-US" sz="2000" b="1" dirty="0"/>
              <a:t>3. Process</a:t>
            </a:r>
            <a:endParaRPr lang="en-US" sz="2000" dirty="0"/>
          </a:p>
          <a:p>
            <a:pPr algn="l"/>
            <a:r>
              <a:rPr lang="en-US" sz="2000" dirty="0"/>
              <a:t>	+ Remove white space in </a:t>
            </a:r>
            <a:r>
              <a:rPr lang="en-US" sz="2000" dirty="0" err="1"/>
              <a:t>start_station_name</a:t>
            </a:r>
            <a:r>
              <a:rPr lang="en-US" sz="2000" dirty="0"/>
              <a:t>, </a:t>
            </a:r>
            <a:r>
              <a:rPr lang="en-US" sz="2000" dirty="0" err="1"/>
              <a:t>start_station_id</a:t>
            </a:r>
            <a:r>
              <a:rPr lang="en-US" sz="2000" dirty="0"/>
              <a:t>, 	</a:t>
            </a:r>
            <a:r>
              <a:rPr lang="en-US" sz="2000" dirty="0" err="1"/>
              <a:t>end_station_name</a:t>
            </a:r>
            <a:r>
              <a:rPr lang="en-US" sz="2000" dirty="0"/>
              <a:t>, </a:t>
            </a:r>
            <a:r>
              <a:rPr lang="en-US" sz="2000" dirty="0" err="1"/>
              <a:t>end_station_id</a:t>
            </a:r>
            <a:r>
              <a:rPr lang="en-US" sz="2000" dirty="0"/>
              <a:t> columns.</a:t>
            </a:r>
          </a:p>
          <a:p>
            <a:pPr algn="l"/>
            <a:r>
              <a:rPr lang="en-US" sz="2000" b="1" dirty="0"/>
              <a:t>	</a:t>
            </a:r>
            <a:r>
              <a:rPr lang="en-US" sz="2000" dirty="0"/>
              <a:t>+ Filter rows where exactly all 4 columns are empty (</a:t>
            </a:r>
            <a:r>
              <a:rPr lang="en-US" sz="2000" dirty="0" err="1"/>
              <a:t>start_station_name</a:t>
            </a:r>
            <a:r>
              <a:rPr lang="en-US" sz="2000" dirty="0"/>
              <a:t>, 	</a:t>
            </a:r>
            <a:r>
              <a:rPr lang="en-US" sz="2000" dirty="0" err="1"/>
              <a:t>start_station_id</a:t>
            </a:r>
            <a:r>
              <a:rPr lang="en-US" sz="2000" dirty="0"/>
              <a:t>, 	</a:t>
            </a:r>
            <a:r>
              <a:rPr lang="en-US" sz="2000" dirty="0" err="1"/>
              <a:t>end_station_name</a:t>
            </a:r>
            <a:r>
              <a:rPr lang="en-US" sz="2000" dirty="0"/>
              <a:t>, </a:t>
            </a:r>
            <a:r>
              <a:rPr lang="en-US" sz="2000" dirty="0" err="1"/>
              <a:t>end_station_id</a:t>
            </a:r>
            <a:r>
              <a:rPr lang="en-US" sz="2000" dirty="0"/>
              <a:t>) .</a:t>
            </a:r>
          </a:p>
          <a:p>
            <a:pPr algn="l"/>
            <a:r>
              <a:rPr lang="en-US" sz="2000" b="1" dirty="0"/>
              <a:t>	</a:t>
            </a:r>
            <a:r>
              <a:rPr lang="en-US" sz="2000" dirty="0"/>
              <a:t>+ Filter rows where exactly 1 out of 4 columns is non-empty 	(</a:t>
            </a:r>
            <a:r>
              <a:rPr lang="en-US" sz="2000" dirty="0" err="1"/>
              <a:t>start_station_name</a:t>
            </a:r>
            <a:r>
              <a:rPr lang="en-US" sz="2000" dirty="0"/>
              <a:t>, </a:t>
            </a:r>
            <a:r>
              <a:rPr lang="en-US" sz="2000" dirty="0" err="1"/>
              <a:t>start_station_id</a:t>
            </a:r>
            <a:r>
              <a:rPr lang="en-US" sz="2000" dirty="0"/>
              <a:t>, </a:t>
            </a:r>
            <a:r>
              <a:rPr lang="en-US" sz="2000" dirty="0" err="1"/>
              <a:t>end_station_name</a:t>
            </a:r>
            <a:r>
              <a:rPr lang="en-US" sz="2000" dirty="0"/>
              <a:t>, </a:t>
            </a:r>
            <a:r>
              <a:rPr lang="en-US" sz="2000" dirty="0" err="1"/>
              <a:t>end_station_id</a:t>
            </a:r>
            <a:r>
              <a:rPr lang="en-US" sz="2000" dirty="0"/>
              <a:t>).</a:t>
            </a:r>
          </a:p>
          <a:p>
            <a:pPr algn="l"/>
            <a:r>
              <a:rPr lang="en-US" sz="2000" dirty="0"/>
              <a:t>	+ Create new column for trip duration (</a:t>
            </a:r>
            <a:r>
              <a:rPr lang="en-US" sz="2000" dirty="0" err="1"/>
              <a:t>ride_length</a:t>
            </a:r>
            <a:r>
              <a:rPr lang="en-US" sz="2000" dirty="0"/>
              <a:t>),</a:t>
            </a:r>
          </a:p>
          <a:p>
            <a:pPr algn="l"/>
            <a:r>
              <a:rPr lang="en-US" sz="2000" dirty="0"/>
              <a:t>	+ Create new column for day of week (</a:t>
            </a:r>
            <a:r>
              <a:rPr lang="en-US" sz="2000" dirty="0" err="1"/>
              <a:t>day_of_week</a:t>
            </a:r>
            <a:r>
              <a:rPr lang="en-US" sz="2000" dirty="0"/>
              <a:t>).</a:t>
            </a:r>
          </a:p>
          <a:p>
            <a:pPr algn="l"/>
            <a:r>
              <a:rPr lang="en-US" sz="2000" dirty="0"/>
              <a:t>	+ Clean id </a:t>
            </a:r>
            <a:r>
              <a:rPr lang="en-US" sz="2000" dirty="0" err="1"/>
              <a:t>colunns</a:t>
            </a:r>
            <a:r>
              <a:rPr lang="en-US" sz="2000" dirty="0"/>
              <a:t>: convert from Double to Varchar format (id: 1253.0 </a:t>
            </a:r>
            <a:r>
              <a:rPr lang="en-US" sz="2000" dirty="0">
                <a:sym typeface="Wingdings" panose="05000000000000000000" pitchFamily="2" charset="2"/>
              </a:rPr>
              <a:t> 	‘1253’).</a:t>
            </a:r>
          </a:p>
          <a:p>
            <a:pPr algn="l"/>
            <a:r>
              <a:rPr lang="en-US" sz="2000" dirty="0">
                <a:sym typeface="Wingdings" panose="05000000000000000000" pitchFamily="2" charset="2"/>
              </a:rPr>
              <a:t>	+ Check &amp; remove the null value in </a:t>
            </a:r>
            <a:r>
              <a:rPr lang="en-US" sz="2000" dirty="0" err="1">
                <a:sym typeface="Wingdings" panose="05000000000000000000" pitchFamily="2" charset="2"/>
              </a:rPr>
              <a:t>lat</a:t>
            </a:r>
            <a:r>
              <a:rPr lang="en-US" sz="2000" dirty="0">
                <a:sym typeface="Wingdings" panose="05000000000000000000" pitchFamily="2" charset="2"/>
              </a:rPr>
              <a:t>, long columns.</a:t>
            </a:r>
          </a:p>
          <a:p>
            <a:pPr algn="l"/>
            <a:r>
              <a:rPr lang="en-US" sz="2000" dirty="0">
                <a:sym typeface="Wingdings" panose="05000000000000000000" pitchFamily="2" charset="2"/>
              </a:rPr>
              <a:t>	+ Create table with valid station (start or end column is non-empty).</a:t>
            </a:r>
            <a:endParaRPr lang="en-US" sz="2000" dirty="0"/>
          </a:p>
          <a:p>
            <a:pPr algn="l"/>
            <a:r>
              <a:rPr lang="en-US" sz="2000" b="1" dirty="0"/>
              <a:t>	</a:t>
            </a:r>
          </a:p>
        </p:txBody>
      </p:sp>
    </p:spTree>
    <p:extLst>
      <p:ext uri="{BB962C8B-B14F-4D97-AF65-F5344CB8AC3E}">
        <p14:creationId xmlns:p14="http://schemas.microsoft.com/office/powerpoint/2010/main" val="226764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6A410-1339-1A84-95A1-2F6DC7C5A6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F77088-8993-C1B3-B22D-EFB3D6FF69B6}"/>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9FA4E51E-2B92-104C-FB65-9C8F8C74ADE6}"/>
              </a:ext>
            </a:extLst>
          </p:cNvPr>
          <p:cNvSpPr>
            <a:spLocks noGrp="1"/>
          </p:cNvSpPr>
          <p:nvPr>
            <p:ph type="subTitle" idx="1"/>
          </p:nvPr>
        </p:nvSpPr>
        <p:spPr>
          <a:xfrm>
            <a:off x="1524000" y="1008127"/>
            <a:ext cx="9144000" cy="5681921"/>
          </a:xfrm>
        </p:spPr>
        <p:txBody>
          <a:bodyPr>
            <a:normAutofit/>
          </a:bodyPr>
          <a:lstStyle/>
          <a:p>
            <a:pPr algn="l"/>
            <a:r>
              <a:rPr lang="en-US" sz="2000" b="1" dirty="0"/>
              <a:t>4. Analyze</a:t>
            </a:r>
          </a:p>
          <a:p>
            <a:pPr marL="342900" indent="-342900" algn="l">
              <a:buFontTx/>
              <a:buChar char="-"/>
            </a:pPr>
            <a:r>
              <a:rPr lang="en-US" sz="2000" dirty="0"/>
              <a:t>Calculate the average of trip duration.</a:t>
            </a:r>
          </a:p>
          <a:p>
            <a:pPr marL="342900" indent="-342900" algn="l">
              <a:buFontTx/>
              <a:buChar char="-"/>
            </a:pPr>
            <a:r>
              <a:rPr lang="en-US" sz="2000" dirty="0"/>
              <a:t>Determine the percentage distribution of each vehicle type.</a:t>
            </a:r>
          </a:p>
          <a:p>
            <a:pPr marL="342900" indent="-342900" algn="l">
              <a:buFontTx/>
              <a:buChar char="-"/>
            </a:pPr>
            <a:r>
              <a:rPr lang="en-US" sz="2000" dirty="0"/>
              <a:t>Rank the top 5 most and least popular stations.</a:t>
            </a:r>
          </a:p>
          <a:p>
            <a:pPr marL="342900" indent="-342900" algn="l">
              <a:buFontTx/>
              <a:buChar char="-"/>
            </a:pPr>
            <a:r>
              <a:rPr lang="en-US" sz="2000" dirty="0"/>
              <a:t>Identify the percentage distribution of user groups.</a:t>
            </a:r>
          </a:p>
          <a:p>
            <a:pPr marL="342900" indent="-342900" algn="l">
              <a:buFontTx/>
              <a:buChar char="-"/>
            </a:pPr>
            <a:r>
              <a:rPr lang="en-US" sz="2000" dirty="0"/>
              <a:t>Find the day of week mode.</a:t>
            </a:r>
          </a:p>
          <a:p>
            <a:pPr algn="l"/>
            <a:r>
              <a:rPr lang="en-US" sz="2000" dirty="0"/>
              <a:t>-     Find the month mode.</a:t>
            </a:r>
          </a:p>
          <a:p>
            <a:pPr marL="342900" indent="-342900" algn="l">
              <a:buFontTx/>
              <a:buChar char="-"/>
            </a:pPr>
            <a:r>
              <a:rPr lang="en-US" sz="2000" dirty="0"/>
              <a:t>Find the hour mode.</a:t>
            </a:r>
          </a:p>
          <a:p>
            <a:pPr marL="342900" indent="-342900" algn="l">
              <a:buFontTx/>
              <a:buChar char="-"/>
            </a:pPr>
            <a:r>
              <a:rPr lang="en-US" sz="2000" dirty="0"/>
              <a:t>Identify spatial-density through map.</a:t>
            </a:r>
          </a:p>
          <a:p>
            <a:pPr marL="342900" indent="-342900" algn="l">
              <a:buFontTx/>
              <a:buChar char="-"/>
            </a:pPr>
            <a:r>
              <a:rPr lang="en-US" sz="2000" dirty="0"/>
              <a:t>Provide the overview about usage level of distribution.</a:t>
            </a:r>
          </a:p>
        </p:txBody>
      </p:sp>
    </p:spTree>
    <p:extLst>
      <p:ext uri="{BB962C8B-B14F-4D97-AF65-F5344CB8AC3E}">
        <p14:creationId xmlns:p14="http://schemas.microsoft.com/office/powerpoint/2010/main" val="2982730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ABA1A-8790-C4F1-9034-01D662FBC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09FE24-4CCF-4975-DCE8-FD8F13BA8198}"/>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B67D6068-046F-0A8C-E509-5BC60CD37DE5}"/>
              </a:ext>
            </a:extLst>
          </p:cNvPr>
          <p:cNvSpPr>
            <a:spLocks noGrp="1"/>
          </p:cNvSpPr>
          <p:nvPr>
            <p:ph type="subTitle" idx="1"/>
          </p:nvPr>
        </p:nvSpPr>
        <p:spPr>
          <a:xfrm>
            <a:off x="1524000" y="1008127"/>
            <a:ext cx="9144000" cy="5681921"/>
          </a:xfrm>
        </p:spPr>
        <p:txBody>
          <a:bodyPr>
            <a:normAutofit/>
          </a:bodyPr>
          <a:lstStyle/>
          <a:p>
            <a:pPr algn="l"/>
            <a:r>
              <a:rPr lang="en-US" sz="2000" b="1" dirty="0"/>
              <a:t>5. Share</a:t>
            </a:r>
          </a:p>
          <a:p>
            <a:pPr algn="l"/>
            <a:r>
              <a:rPr lang="en-US" sz="2000" dirty="0"/>
              <a:t>- Ride usage dashboard:</a:t>
            </a:r>
          </a:p>
          <a:p>
            <a:pPr algn="l"/>
            <a:endParaRPr lang="en-US" sz="2000" dirty="0"/>
          </a:p>
        </p:txBody>
      </p:sp>
      <p:pic>
        <p:nvPicPr>
          <p:cNvPr id="9" name="Picture 8">
            <a:extLst>
              <a:ext uri="{FF2B5EF4-FFF2-40B4-BE49-F238E27FC236}">
                <a16:creationId xmlns:a16="http://schemas.microsoft.com/office/drawing/2014/main" id="{6D6BBED9-F3B9-484B-F43C-DA29E9A1409B}"/>
              </a:ext>
            </a:extLst>
          </p:cNvPr>
          <p:cNvPicPr>
            <a:picLocks noChangeAspect="1"/>
          </p:cNvPicPr>
          <p:nvPr/>
        </p:nvPicPr>
        <p:blipFill>
          <a:blip r:embed="rId2"/>
          <a:stretch>
            <a:fillRect/>
          </a:stretch>
        </p:blipFill>
        <p:spPr>
          <a:xfrm>
            <a:off x="1524001" y="1754149"/>
            <a:ext cx="9144000" cy="5029205"/>
          </a:xfrm>
          <a:prstGeom prst="rect">
            <a:avLst/>
          </a:prstGeom>
        </p:spPr>
      </p:pic>
    </p:spTree>
    <p:extLst>
      <p:ext uri="{BB962C8B-B14F-4D97-AF65-F5344CB8AC3E}">
        <p14:creationId xmlns:p14="http://schemas.microsoft.com/office/powerpoint/2010/main" val="305212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D5274-6E6B-C988-7E1D-D3C5A809DA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9792FD-4427-9621-5C02-C43E7558AFC8}"/>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9E1D3A27-ECF2-4BEB-AE31-BE919A4E1059}"/>
              </a:ext>
            </a:extLst>
          </p:cNvPr>
          <p:cNvSpPr>
            <a:spLocks noGrp="1"/>
          </p:cNvSpPr>
          <p:nvPr>
            <p:ph type="subTitle" idx="1"/>
          </p:nvPr>
        </p:nvSpPr>
        <p:spPr>
          <a:xfrm>
            <a:off x="1524000" y="1008127"/>
            <a:ext cx="9144000" cy="5681921"/>
          </a:xfrm>
        </p:spPr>
        <p:txBody>
          <a:bodyPr>
            <a:normAutofit/>
          </a:bodyPr>
          <a:lstStyle/>
          <a:p>
            <a:pPr algn="l"/>
            <a:r>
              <a:rPr lang="en-US" sz="2000" b="1" dirty="0"/>
              <a:t>5. Share</a:t>
            </a:r>
          </a:p>
          <a:p>
            <a:pPr marL="342900" indent="-342900" algn="l">
              <a:buFontTx/>
              <a:buChar char="-"/>
            </a:pPr>
            <a:r>
              <a:rPr lang="en-US" sz="2000" dirty="0"/>
              <a:t>Ride Usage Dashboard: </a:t>
            </a:r>
          </a:p>
          <a:p>
            <a:pPr marL="800100" lvl="1" indent="-342900" algn="l">
              <a:buFontTx/>
              <a:buChar char="-"/>
            </a:pPr>
            <a:r>
              <a:rPr lang="en-US" dirty="0"/>
              <a:t>The trip duration between casual and member customers is 20 minutes and 12 minutes respectively,</a:t>
            </a:r>
          </a:p>
          <a:p>
            <a:pPr marL="800100" lvl="1" indent="-342900" algn="l">
              <a:buFontTx/>
              <a:buChar char="-"/>
            </a:pPr>
            <a:r>
              <a:rPr lang="en-US" dirty="0"/>
              <a:t>The percentage distribution of casual customers is almost 2 times higher than that of member customers.</a:t>
            </a:r>
          </a:p>
          <a:p>
            <a:pPr marL="800100" lvl="1" indent="-342900" algn="l">
              <a:buFontTx/>
              <a:buChar char="-"/>
            </a:pPr>
            <a:r>
              <a:rPr lang="en-US" dirty="0"/>
              <a:t>The distribution of vehicle types is quite similar. Only the electric scooter of the casual group is 2 times higher than that of the member group (1.61%).</a:t>
            </a:r>
          </a:p>
          <a:p>
            <a:pPr marL="800100" lvl="1" indent="-342900" algn="l">
              <a:buFontTx/>
              <a:buChar char="-"/>
            </a:pPr>
            <a:r>
              <a:rPr lang="en-US" dirty="0"/>
              <a:t>Top 5 most stations with up to 50 </a:t>
            </a:r>
            <a:r>
              <a:rPr lang="en-US" dirty="0" err="1"/>
              <a:t>thounsand</a:t>
            </a:r>
            <a:r>
              <a:rPr lang="en-US" dirty="0"/>
              <a:t> uses. Additionally, it is worth noting that there are many stations that only have one use.</a:t>
            </a:r>
          </a:p>
          <a:p>
            <a:pPr marL="800100" lvl="1" indent="-342900" algn="l">
              <a:buFontTx/>
              <a:buChar char="-"/>
            </a:pPr>
            <a:endParaRPr lang="en-US" sz="1600" dirty="0"/>
          </a:p>
          <a:p>
            <a:pPr marL="342900" indent="-342900" algn="l">
              <a:buFontTx/>
              <a:buChar char="-"/>
            </a:pPr>
            <a:endParaRPr lang="en-US" sz="2000" dirty="0"/>
          </a:p>
        </p:txBody>
      </p:sp>
    </p:spTree>
    <p:extLst>
      <p:ext uri="{BB962C8B-B14F-4D97-AF65-F5344CB8AC3E}">
        <p14:creationId xmlns:p14="http://schemas.microsoft.com/office/powerpoint/2010/main" val="340664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EC277-71F6-4D86-3696-100E6558AC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500B6F-A832-C56E-460A-E1778051D8C2}"/>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5D1E9EFC-02F7-02F0-6D2C-0F9B968E9626}"/>
              </a:ext>
            </a:extLst>
          </p:cNvPr>
          <p:cNvSpPr>
            <a:spLocks noGrp="1"/>
          </p:cNvSpPr>
          <p:nvPr>
            <p:ph type="subTitle" idx="1"/>
          </p:nvPr>
        </p:nvSpPr>
        <p:spPr>
          <a:xfrm>
            <a:off x="1524000" y="1008127"/>
            <a:ext cx="9144000" cy="5681921"/>
          </a:xfrm>
        </p:spPr>
        <p:txBody>
          <a:bodyPr>
            <a:normAutofit/>
          </a:bodyPr>
          <a:lstStyle/>
          <a:p>
            <a:pPr algn="l"/>
            <a:r>
              <a:rPr lang="en-US" sz="2000" b="1" dirty="0"/>
              <a:t>5. Share</a:t>
            </a:r>
          </a:p>
          <a:p>
            <a:pPr marL="342900" indent="-342900" algn="l">
              <a:buFontTx/>
              <a:buChar char="-"/>
            </a:pPr>
            <a:r>
              <a:rPr lang="en-US" sz="2000" dirty="0"/>
              <a:t>User behavior dashboard 1: </a:t>
            </a:r>
            <a:endParaRPr lang="en-US" sz="1600" dirty="0"/>
          </a:p>
        </p:txBody>
      </p:sp>
      <p:pic>
        <p:nvPicPr>
          <p:cNvPr id="5" name="Picture 4">
            <a:extLst>
              <a:ext uri="{FF2B5EF4-FFF2-40B4-BE49-F238E27FC236}">
                <a16:creationId xmlns:a16="http://schemas.microsoft.com/office/drawing/2014/main" id="{F4AA1829-AE7F-5918-83C7-1E3C3E8560B4}"/>
              </a:ext>
            </a:extLst>
          </p:cNvPr>
          <p:cNvPicPr>
            <a:picLocks noChangeAspect="1"/>
          </p:cNvPicPr>
          <p:nvPr/>
        </p:nvPicPr>
        <p:blipFill>
          <a:blip r:embed="rId2"/>
          <a:stretch>
            <a:fillRect/>
          </a:stretch>
        </p:blipFill>
        <p:spPr>
          <a:xfrm>
            <a:off x="1524001" y="1744824"/>
            <a:ext cx="9144000" cy="5113176"/>
          </a:xfrm>
          <a:prstGeom prst="rect">
            <a:avLst/>
          </a:prstGeom>
        </p:spPr>
      </p:pic>
    </p:spTree>
    <p:extLst>
      <p:ext uri="{BB962C8B-B14F-4D97-AF65-F5344CB8AC3E}">
        <p14:creationId xmlns:p14="http://schemas.microsoft.com/office/powerpoint/2010/main" val="4106869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1846</TotalTime>
  <Words>1665</Words>
  <Application>Microsoft Office PowerPoint</Application>
  <PresentationFormat>Widescreen</PresentationFormat>
  <Paragraphs>141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BIKE-SHARE</vt:lpstr>
      <vt:lpstr>BIKE-SHARE</vt:lpstr>
      <vt:lpstr>BIKE-SHARE</vt:lpstr>
      <vt:lpstr>BIKE-SHARE</vt:lpstr>
      <vt:lpstr>BIKE-SHARE</vt:lpstr>
      <vt:lpstr>BIKE-SHARE</vt:lpstr>
      <vt:lpstr>BIKE-SHARE</vt:lpstr>
      <vt:lpstr>BIKE-SHARE</vt:lpstr>
      <vt:lpstr>BIKE-SHARE</vt:lpstr>
      <vt:lpstr>BIKE-SHARE</vt:lpstr>
      <vt:lpstr>BIKE-SHARE</vt:lpstr>
      <vt:lpstr>BIKE-SHARE</vt:lpstr>
      <vt:lpstr>BIKE-SHARE</vt:lpstr>
      <vt:lpstr>BIKE-SHARE</vt:lpstr>
      <vt:lpstr>BIKE-SHARE</vt:lpstr>
      <vt:lpstr>BIKE-SHARE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Thiện Nguyễn Hoàng</dc:creator>
  <cp:lastModifiedBy>Thiện Nguyễn Hoàng</cp:lastModifiedBy>
  <cp:revision>24</cp:revision>
  <dcterms:created xsi:type="dcterms:W3CDTF">2025-07-25T13:03:36Z</dcterms:created>
  <dcterms:modified xsi:type="dcterms:W3CDTF">2025-08-09T13:39:07Z</dcterms:modified>
</cp:coreProperties>
</file>