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79" r:id="rId6"/>
    <p:sldId id="280" r:id="rId7"/>
    <p:sldId id="281" r:id="rId8"/>
    <p:sldId id="260" r:id="rId9"/>
    <p:sldId id="277" r:id="rId10"/>
    <p:sldId id="276" r:id="rId11"/>
    <p:sldId id="274" r:id="rId12"/>
    <p:sldId id="273" r:id="rId13"/>
    <p:sldId id="275" r:id="rId14"/>
    <p:sldId id="270" r:id="rId15"/>
    <p:sldId id="272" r:id="rId16"/>
    <p:sldId id="271" r:id="rId17"/>
    <p:sldId id="265" r:id="rId18"/>
    <p:sldId id="267" r:id="rId19"/>
    <p:sldId id="261" r:id="rId20"/>
    <p:sldId id="266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0"/>
    <p:restoredTop sz="82479"/>
  </p:normalViewPr>
  <p:slideViewPr>
    <p:cSldViewPr snapToGrid="0" snapToObjects="1">
      <p:cViewPr>
        <p:scale>
          <a:sx n="60" d="100"/>
          <a:sy n="60" d="100"/>
        </p:scale>
        <p:origin x="-32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6D8C-D282-294C-90C0-211512652B36}" type="datetimeFigureOut">
              <a:rPr lang="en-US" smtClean="0"/>
              <a:t>17-09-19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50FF-9CA2-144C-9B02-8EF0CCC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2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1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w-</a:t>
            </a:r>
            <a:r>
              <a:rPr lang="en-US" baseline="0" dirty="0" err="1" smtClean="0"/>
              <a:t>mers</a:t>
            </a:r>
            <a:r>
              <a:rPr lang="en-US" baseline="0" dirty="0" smtClean="0"/>
              <a:t> lead to different hits.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 of BLAST server: </a:t>
            </a:r>
            <a:r>
              <a:rPr lang="en-US" dirty="0" smtClean="0"/>
              <a:t>http://</a:t>
            </a:r>
            <a:r>
              <a:rPr lang="en-US" dirty="0" err="1" smtClean="0"/>
              <a:t>blast.ncbi.nlm.nih.gov</a:t>
            </a:r>
            <a:r>
              <a:rPr lang="en-US" dirty="0" smtClean="0"/>
              <a:t>/</a:t>
            </a:r>
            <a:r>
              <a:rPr lang="en-US" dirty="0" err="1" smtClean="0"/>
              <a:t>Blast.cgi?PROGRAM</a:t>
            </a:r>
            <a:r>
              <a:rPr lang="en-US" dirty="0" smtClean="0"/>
              <a:t>=</a:t>
            </a:r>
            <a:r>
              <a:rPr lang="en-US" dirty="0" err="1" smtClean="0"/>
              <a:t>blastn&amp;PAGE_TYPE</a:t>
            </a:r>
            <a:r>
              <a:rPr lang="en-US" dirty="0" smtClean="0"/>
              <a:t>=</a:t>
            </a:r>
            <a:r>
              <a:rPr lang="en-US" dirty="0" err="1" smtClean="0"/>
              <a:t>BlastSearch&amp;LINK_LOC</a:t>
            </a:r>
            <a:r>
              <a:rPr lang="en-US" dirty="0" smtClean="0"/>
              <a:t>=</a:t>
            </a:r>
            <a:r>
              <a:rPr lang="en-US" dirty="0" err="1" smtClean="0"/>
              <a:t>blasthome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*remember</a:t>
            </a:r>
            <a:r>
              <a:rPr lang="en-US" baseline="0" dirty="0" smtClean="0"/>
              <a:t> to comment on how many people are using this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NW</a:t>
            </a:r>
            <a:r>
              <a:rPr lang="en-US" baseline="0" dirty="0" smtClean="0"/>
              <a:t> would initiate with a linear gap penalty.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the zero case in SW matrix filling.</a:t>
            </a:r>
            <a:endParaRPr lang="en-US" dirty="0" smtClean="0"/>
          </a:p>
          <a:p>
            <a:r>
              <a:rPr lang="en-US" dirty="0" smtClean="0"/>
              <a:t>0,2,1,2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largest value in the matrix may be in multiple cells. Potential for multiple optimum sub-sequences.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http://</a:t>
            </a:r>
            <a:r>
              <a:rPr lang="en-US" baseline="0" dirty="0" err="1" smtClean="0"/>
              <a:t>phylo.cs.mcgill.ca</a:t>
            </a:r>
            <a:r>
              <a:rPr lang="en-US" baseline="0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50FF-9CA2-144C-9B02-8EF0CCCF87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799A-252E-F24C-BF8E-72E80E34D0F8}" type="datetime1">
              <a:rPr lang="en-CA" smtClean="0"/>
              <a:t>17-09-19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E094-5584-EF49-97D0-4DEB042161DE}" type="datetime1">
              <a:rPr lang="en-CA" smtClean="0"/>
              <a:t>17-09-19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0375-38A3-0A4F-AAC1-F22EBE387168}" type="datetime1">
              <a:rPr lang="en-CA" smtClean="0"/>
              <a:t>17-09-19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C1CA-2FA9-6040-B8FB-1B9F5CFE3404}" type="datetime1">
              <a:rPr lang="en-CA" smtClean="0"/>
              <a:t>17-09-19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F02A-61EF-7146-9303-3FDF90523A9C}" type="datetime1">
              <a:rPr lang="en-CA" smtClean="0"/>
              <a:t>17-09-19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AC9-BF33-AB49-B435-7A96B193EF21}" type="datetime1">
              <a:rPr lang="en-CA" smtClean="0"/>
              <a:t>17-09-19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D048-322C-7A42-BA01-213C006C0BA4}" type="datetime1">
              <a:rPr lang="en-CA" smtClean="0"/>
              <a:t>17-09-19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3F6-4729-F340-9693-EADEB68B920A}" type="datetime1">
              <a:rPr lang="en-CA" smtClean="0"/>
              <a:t>17-09-19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A8C-D6F7-EE45-84AC-01FFC5B1BF3D}" type="datetime1">
              <a:rPr lang="en-CA" smtClean="0"/>
              <a:t>17-09-19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28-5A04-004B-A4AC-A3D0C44B4F62}" type="datetime1">
              <a:rPr lang="en-CA" smtClean="0"/>
              <a:t>17-09-19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2341-39C2-E143-BDF9-0DF6D19C3AF4}" type="datetime1">
              <a:rPr lang="en-CA" smtClean="0"/>
              <a:t>17-09-19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5796-F4C2-5B46-B756-D663D6811328}" type="datetime1">
              <a:rPr lang="en-CA" smtClean="0"/>
              <a:t>17-09-19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2395-4791-AD4D-928C-941F5603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urrows%E2%80%93Wheeler_transform" TargetMode="External"/><Relationship Id="rId3" Type="http://schemas.openxmlformats.org/officeDocument/2006/relationships/hyperlink" Target="https://www.youtube.com/watch?v=z5EDLODQPt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Fast Alignment Heuristics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COMP462/561: Computational Biology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30834" y="6211669"/>
            <a:ext cx="4961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*Based on Course Notes by Dr. Mathieu </a:t>
            </a:r>
            <a:r>
              <a:rPr lang="en-US" dirty="0" err="1" smtClean="0"/>
              <a:t>Blanchette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4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Preprocess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 to Build Indices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268"/>
              </p:ext>
            </p:extLst>
          </p:nvPr>
        </p:nvGraphicFramePr>
        <p:xfrm>
          <a:off x="1276879" y="1690688"/>
          <a:ext cx="1993900" cy="414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1282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i="1" baseline="30000" dirty="0" smtClean="0"/>
                        <a:t>w</a:t>
                      </a:r>
                      <a:r>
                        <a:rPr lang="en-US" i="0" baseline="0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TTTT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462033" y="3312160"/>
            <a:ext cx="6053567" cy="14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0281" y="3035966"/>
            <a:ext cx="4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9" name="Arc 8"/>
          <p:cNvSpPr/>
          <p:nvPr/>
        </p:nvSpPr>
        <p:spPr>
          <a:xfrm rot="20351040">
            <a:off x="2312771" y="2121161"/>
            <a:ext cx="3505711" cy="3492332"/>
          </a:xfrm>
          <a:prstGeom prst="arc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0611968">
            <a:off x="800720" y="2105278"/>
            <a:ext cx="6662826" cy="4129197"/>
          </a:xfrm>
          <a:prstGeom prst="arc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0786856">
            <a:off x="1477765" y="1919785"/>
            <a:ext cx="7482258" cy="4422964"/>
          </a:xfrm>
          <a:prstGeom prst="arc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6767243">
            <a:off x="1475208" y="810171"/>
            <a:ext cx="6217815" cy="3863479"/>
          </a:xfrm>
          <a:prstGeom prst="arc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7276657">
            <a:off x="1746112" y="884570"/>
            <a:ext cx="7088834" cy="3455885"/>
          </a:xfrm>
          <a:prstGeom prst="arc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0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Indexing the Database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69650"/>
              </p:ext>
            </p:extLst>
          </p:nvPr>
        </p:nvGraphicFramePr>
        <p:xfrm>
          <a:off x="1276879" y="1690688"/>
          <a:ext cx="1993900" cy="414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1282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Index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i="1" baseline="30000" dirty="0" smtClean="0"/>
                        <a:t>w</a:t>
                      </a:r>
                      <a:r>
                        <a:rPr lang="en-US" i="0" baseline="0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TTTT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58758" y="2021840"/>
            <a:ext cx="4151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List of positions in the Database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95190" y="2250440"/>
            <a:ext cx="1063568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758" y="3345289"/>
            <a:ext cx="394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Encoding: </a:t>
            </a:r>
            <a:r>
              <a:rPr lang="en-US" sz="2400" i="1" dirty="0" smtClean="0"/>
              <a:t>w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0, </a:t>
            </a:r>
            <a:r>
              <a:rPr lang="is-IS" sz="2400" dirty="0" smtClean="0">
                <a:sym typeface="Wingdings"/>
              </a:rPr>
              <a:t>…, 4</a:t>
            </a:r>
            <a:r>
              <a:rPr lang="is-IS" sz="2400" i="1" baseline="30000" dirty="0" smtClean="0">
                <a:sym typeface="Wingdings"/>
              </a:rPr>
              <a:t>w</a:t>
            </a:r>
            <a:r>
              <a:rPr lang="is-IS" sz="2400" dirty="0" smtClean="0">
                <a:sym typeface="Wingdings"/>
              </a:rPr>
              <a:t>-1</a:t>
            </a:r>
          </a:p>
          <a:p>
            <a:pPr lvl="1"/>
            <a:r>
              <a:rPr lang="is-IS" sz="2400" dirty="0" smtClean="0">
                <a:sym typeface="Wingdings"/>
              </a:rPr>
              <a:t>*2-bit per character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07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Scanning for Hits in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2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ea typeface="Monaco" charset="0"/>
                <a:cs typeface="Monaco" charset="0"/>
              </a:rPr>
              <a:t>Given a query, </a:t>
            </a:r>
            <a:r>
              <a:rPr lang="en-US" i="1" dirty="0" smtClean="0">
                <a:ea typeface="Monaco" charset="0"/>
                <a:cs typeface="Monaco" charset="0"/>
              </a:rPr>
              <a:t>q</a:t>
            </a:r>
            <a:r>
              <a:rPr lang="en-US" dirty="0" smtClean="0">
                <a:ea typeface="Monaco" charset="0"/>
                <a:cs typeface="Monaco" charset="0"/>
              </a:rPr>
              <a:t/>
            </a:r>
            <a:br>
              <a:rPr lang="en-US" dirty="0" smtClean="0">
                <a:ea typeface="Monaco" charset="0"/>
                <a:cs typeface="Monaco" charset="0"/>
              </a:rPr>
            </a:br>
            <a:endParaRPr lang="en-U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1828800" lvl="4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For each </a:t>
            </a:r>
            <a:r>
              <a:rPr lang="en-US" sz="2800" i="1" dirty="0" smtClean="0"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mer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 q</a:t>
            </a:r>
          </a:p>
          <a:p>
            <a:pPr marL="1828800" lvl="4" indent="0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For each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matches of q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i="1" dirty="0" smtClean="0">
                <a:latin typeface="Monaco" charset="0"/>
                <a:ea typeface="Monaco" charset="0"/>
                <a:cs typeface="Monaco" charset="0"/>
              </a:rPr>
              <a:t>D</a:t>
            </a:r>
            <a:endParaRPr lang="en-US" sz="2800" dirty="0" smtClean="0">
              <a:latin typeface="Monaco" charset="0"/>
              <a:ea typeface="Monaco" charset="0"/>
              <a:cs typeface="Monaco" charset="0"/>
            </a:endParaRPr>
          </a:p>
          <a:p>
            <a:pPr marL="1828800" lvl="4" indent="0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Investigate match further…</a:t>
            </a:r>
            <a:endParaRPr lang="en-US" sz="28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57604" y="2543005"/>
            <a:ext cx="3145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		O</a:t>
            </a:r>
            <a:r>
              <a:rPr lang="en-US" sz="3200" dirty="0" smtClean="0"/>
              <a:t>(|q|)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57604" y="3138915"/>
            <a:ext cx="34899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	O</a:t>
            </a:r>
            <a:r>
              <a:rPr lang="en-US" sz="3200" dirty="0" smtClean="0"/>
              <a:t>(w)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26000"/>
            <a:ext cx="668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hits do we expect for a </a:t>
            </a:r>
            <a:r>
              <a:rPr lang="en-US" sz="2400" i="1" dirty="0" smtClean="0"/>
              <a:t>w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of size 11?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5366445"/>
                <a:ext cx="2266326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CA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9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charset="0"/>
                                </a:rPr>
                                <m:t>11</m:t>
                              </m:r>
                            </m:sup>
                          </m:sSup>
                        </m:den>
                      </m:f>
                      <m:r>
                        <a:rPr lang="en-CA" sz="2400" b="0" i="0" smtClean="0">
                          <a:latin typeface="Cambria Math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66445"/>
                <a:ext cx="2266326" cy="8310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8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Improving Scan Times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database indices in a </a:t>
            </a:r>
            <a:r>
              <a:rPr lang="en-US" b="1" dirty="0" err="1" smtClean="0"/>
              <a:t>trie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2405"/>
              </p:ext>
            </p:extLst>
          </p:nvPr>
        </p:nvGraphicFramePr>
        <p:xfrm>
          <a:off x="81277" y="3361214"/>
          <a:ext cx="1202944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343"/>
                <a:gridCol w="706343"/>
                <a:gridCol w="706343"/>
                <a:gridCol w="152293"/>
                <a:gridCol w="679853"/>
                <a:gridCol w="602161"/>
                <a:gridCol w="706343"/>
                <a:gridCol w="1412682"/>
                <a:gridCol w="706342"/>
                <a:gridCol w="706342"/>
                <a:gridCol w="706343"/>
                <a:gridCol w="682055"/>
                <a:gridCol w="730631"/>
                <a:gridCol w="706343"/>
                <a:gridCol w="706343"/>
                <a:gridCol w="706343"/>
                <a:gridCol w="706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G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AA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AC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AG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AT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TC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TG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TT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AAA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AAC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AAG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AAT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TAA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TAC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TAG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TAT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TTA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TTC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TTG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TTT</a:t>
                      </a:r>
                      <a:endParaRPr lang="en-US" sz="2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3688080" y="2611120"/>
            <a:ext cx="2407920" cy="802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130800" y="2611120"/>
            <a:ext cx="965200" cy="802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096000" y="2611120"/>
            <a:ext cx="335280" cy="802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096000" y="2611120"/>
            <a:ext cx="1635760" cy="817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879600" y="3749040"/>
            <a:ext cx="1727200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43200" y="3749040"/>
            <a:ext cx="863600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93440" y="3749040"/>
            <a:ext cx="213360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606800" y="3749040"/>
            <a:ext cx="347981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879601" y="4619466"/>
            <a:ext cx="761999" cy="531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79600" y="4619466"/>
            <a:ext cx="1" cy="531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22678" y="4634627"/>
            <a:ext cx="756923" cy="5164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9738" y="4619466"/>
            <a:ext cx="1458280" cy="531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7848602" y="3749040"/>
            <a:ext cx="340358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500621" y="3749040"/>
            <a:ext cx="374652" cy="482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875273" y="3749040"/>
            <a:ext cx="984247" cy="55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7875274" y="3749040"/>
            <a:ext cx="1739262" cy="55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096000" y="4619466"/>
            <a:ext cx="1404621" cy="514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798310" y="4634628"/>
            <a:ext cx="702311" cy="499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500621" y="4634628"/>
            <a:ext cx="0" cy="499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00621" y="4619466"/>
            <a:ext cx="702310" cy="531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9631045" y="4577952"/>
            <a:ext cx="702310" cy="531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592628" y="4577952"/>
            <a:ext cx="43815" cy="531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9643746" y="4577952"/>
            <a:ext cx="1311275" cy="5316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9651050" y="4577952"/>
            <a:ext cx="2077400" cy="556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300250" y="2426454"/>
            <a:ext cx="1756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= TTA</a:t>
            </a:r>
          </a:p>
          <a:p>
            <a:r>
              <a:rPr lang="en-US" sz="2400" i="1" dirty="0" smtClean="0"/>
              <a:t>q </a:t>
            </a:r>
            <a:r>
              <a:rPr lang="en-US" sz="2400" dirty="0" smtClean="0"/>
              <a:t>= TTAN</a:t>
            </a:r>
            <a:endParaRPr lang="en-US" sz="2400" i="1" dirty="0"/>
          </a:p>
        </p:txBody>
      </p:sp>
      <p:sp>
        <p:nvSpPr>
          <p:cNvPr id="80" name="Arc 79"/>
          <p:cNvSpPr/>
          <p:nvPr/>
        </p:nvSpPr>
        <p:spPr>
          <a:xfrm rot="8429102">
            <a:off x="8149765" y="4115337"/>
            <a:ext cx="1712298" cy="1561666"/>
          </a:xfrm>
          <a:prstGeom prst="arc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 rot="9052250">
            <a:off x="7367084" y="3665296"/>
            <a:ext cx="2905834" cy="2074131"/>
          </a:xfrm>
          <a:prstGeom prst="arc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rot="9174406">
            <a:off x="6599672" y="3243540"/>
            <a:ext cx="4095588" cy="2549112"/>
          </a:xfrm>
          <a:prstGeom prst="arc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rot="9400829">
            <a:off x="5945547" y="3029078"/>
            <a:ext cx="4857425" cy="2853058"/>
          </a:xfrm>
          <a:prstGeom prst="arc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4876800" y="2834640"/>
            <a:ext cx="325120" cy="13512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06192" y="2834640"/>
            <a:ext cx="325120" cy="13512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Extending hits to find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High Scoring Pair (HSP)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87600" y="4185920"/>
            <a:ext cx="72034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5100" y="395508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7600" y="2834640"/>
            <a:ext cx="72034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5100" y="260380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q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91760" y="2834640"/>
            <a:ext cx="1031240" cy="0"/>
          </a:xfrm>
          <a:prstGeom prst="line">
            <a:avLst/>
          </a:prstGeom>
          <a:ln w="50800">
            <a:solidFill>
              <a:srgbClr val="00B0F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3320" y="2667000"/>
            <a:ext cx="0" cy="335280"/>
          </a:xfrm>
          <a:prstGeom prst="line">
            <a:avLst/>
          </a:prstGeom>
          <a:ln w="50800">
            <a:solidFill>
              <a:srgbClr val="00B0F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12080" y="2667000"/>
            <a:ext cx="0" cy="335280"/>
          </a:xfrm>
          <a:prstGeom prst="line">
            <a:avLst/>
          </a:prstGeom>
          <a:ln w="50800">
            <a:solidFill>
              <a:srgbClr val="00B0F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74952" y="4175759"/>
            <a:ext cx="10312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26512" y="4008119"/>
            <a:ext cx="0" cy="3352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95272" y="4008119"/>
            <a:ext cx="0" cy="3352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85042" y="237805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5221" y="3625193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Seed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231312" y="3510280"/>
            <a:ext cx="1063568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31704" y="3495040"/>
            <a:ext cx="10635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6762" y="30203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???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08088" y="302037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/>
              <a:t>???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94833" y="1799166"/>
            <a:ext cx="805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Goal: Quickly determine if a match is promising or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97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5965190" y="2153920"/>
            <a:ext cx="1557" cy="266192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3"/>
          </p:cNvCxnSpPr>
          <p:nvPr/>
        </p:nvCxnSpPr>
        <p:spPr>
          <a:xfrm>
            <a:off x="7874000" y="2153920"/>
            <a:ext cx="0" cy="31038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8560" y="2170947"/>
            <a:ext cx="0" cy="31038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Ungapped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Extension Phase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4815840"/>
            <a:ext cx="72034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30520" y="4815840"/>
            <a:ext cx="10312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82080" y="4648200"/>
            <a:ext cx="0" cy="3352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50840" y="4648200"/>
            <a:ext cx="0" cy="3352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8755" y="4207163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8560" y="5059680"/>
            <a:ext cx="4155440" cy="396240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28066" y="5026967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HSP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62653" y="1801615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Total Score</a:t>
            </a:r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965190" y="2225039"/>
            <a:ext cx="2792730" cy="1050291"/>
          </a:xfrm>
          <a:custGeom>
            <a:avLst/>
            <a:gdLst>
              <a:gd name="connsiteX0" fmla="*/ 0 w 2865120"/>
              <a:gd name="connsiteY0" fmla="*/ 1036320 h 1036320"/>
              <a:gd name="connsiteX1" fmla="*/ 182880 w 2865120"/>
              <a:gd name="connsiteY1" fmla="*/ 1005840 h 1036320"/>
              <a:gd name="connsiteX2" fmla="*/ 203200 w 2865120"/>
              <a:gd name="connsiteY2" fmla="*/ 975360 h 1036320"/>
              <a:gd name="connsiteX3" fmla="*/ 243840 w 2865120"/>
              <a:gd name="connsiteY3" fmla="*/ 965200 h 1036320"/>
              <a:gd name="connsiteX4" fmla="*/ 365760 w 2865120"/>
              <a:gd name="connsiteY4" fmla="*/ 955040 h 1036320"/>
              <a:gd name="connsiteX5" fmla="*/ 426720 w 2865120"/>
              <a:gd name="connsiteY5" fmla="*/ 904240 h 1036320"/>
              <a:gd name="connsiteX6" fmla="*/ 497840 w 2865120"/>
              <a:gd name="connsiteY6" fmla="*/ 822960 h 1036320"/>
              <a:gd name="connsiteX7" fmla="*/ 528320 w 2865120"/>
              <a:gd name="connsiteY7" fmla="*/ 833120 h 1036320"/>
              <a:gd name="connsiteX8" fmla="*/ 558800 w 2865120"/>
              <a:gd name="connsiteY8" fmla="*/ 853440 h 1036320"/>
              <a:gd name="connsiteX9" fmla="*/ 619760 w 2865120"/>
              <a:gd name="connsiteY9" fmla="*/ 812800 h 1036320"/>
              <a:gd name="connsiteX10" fmla="*/ 640080 w 2865120"/>
              <a:gd name="connsiteY10" fmla="*/ 426720 h 1036320"/>
              <a:gd name="connsiteX11" fmla="*/ 650240 w 2865120"/>
              <a:gd name="connsiteY11" fmla="*/ 365760 h 1036320"/>
              <a:gd name="connsiteX12" fmla="*/ 701040 w 2865120"/>
              <a:gd name="connsiteY12" fmla="*/ 314960 h 1036320"/>
              <a:gd name="connsiteX13" fmla="*/ 762000 w 2865120"/>
              <a:gd name="connsiteY13" fmla="*/ 304800 h 1036320"/>
              <a:gd name="connsiteX14" fmla="*/ 822960 w 2865120"/>
              <a:gd name="connsiteY14" fmla="*/ 264160 h 1036320"/>
              <a:gd name="connsiteX15" fmla="*/ 853440 w 2865120"/>
              <a:gd name="connsiteY15" fmla="*/ 274320 h 1036320"/>
              <a:gd name="connsiteX16" fmla="*/ 965200 w 2865120"/>
              <a:gd name="connsiteY16" fmla="*/ 264160 h 1036320"/>
              <a:gd name="connsiteX17" fmla="*/ 1066800 w 2865120"/>
              <a:gd name="connsiteY17" fmla="*/ 223520 h 1036320"/>
              <a:gd name="connsiteX18" fmla="*/ 1097280 w 2865120"/>
              <a:gd name="connsiteY18" fmla="*/ 213360 h 1036320"/>
              <a:gd name="connsiteX19" fmla="*/ 1127760 w 2865120"/>
              <a:gd name="connsiteY19" fmla="*/ 193040 h 1036320"/>
              <a:gd name="connsiteX20" fmla="*/ 1188720 w 2865120"/>
              <a:gd name="connsiteY20" fmla="*/ 182880 h 1036320"/>
              <a:gd name="connsiteX21" fmla="*/ 1219200 w 2865120"/>
              <a:gd name="connsiteY21" fmla="*/ 172720 h 1036320"/>
              <a:gd name="connsiteX22" fmla="*/ 1249680 w 2865120"/>
              <a:gd name="connsiteY22" fmla="*/ 152400 h 1036320"/>
              <a:gd name="connsiteX23" fmla="*/ 1341120 w 2865120"/>
              <a:gd name="connsiteY23" fmla="*/ 142240 h 1036320"/>
              <a:gd name="connsiteX24" fmla="*/ 1402080 w 2865120"/>
              <a:gd name="connsiteY24" fmla="*/ 121920 h 1036320"/>
              <a:gd name="connsiteX25" fmla="*/ 1493520 w 2865120"/>
              <a:gd name="connsiteY25" fmla="*/ 50800 h 1036320"/>
              <a:gd name="connsiteX26" fmla="*/ 1605280 w 2865120"/>
              <a:gd name="connsiteY26" fmla="*/ 20320 h 1036320"/>
              <a:gd name="connsiteX27" fmla="*/ 1645920 w 2865120"/>
              <a:gd name="connsiteY27" fmla="*/ 10160 h 1036320"/>
              <a:gd name="connsiteX28" fmla="*/ 1859280 w 2865120"/>
              <a:gd name="connsiteY28" fmla="*/ 0 h 1036320"/>
              <a:gd name="connsiteX29" fmla="*/ 1960880 w 2865120"/>
              <a:gd name="connsiteY29" fmla="*/ 10160 h 1036320"/>
              <a:gd name="connsiteX30" fmla="*/ 1971040 w 2865120"/>
              <a:gd name="connsiteY30" fmla="*/ 40640 h 1036320"/>
              <a:gd name="connsiteX31" fmla="*/ 2001520 w 2865120"/>
              <a:gd name="connsiteY31" fmla="*/ 71120 h 1036320"/>
              <a:gd name="connsiteX32" fmla="*/ 2032000 w 2865120"/>
              <a:gd name="connsiteY32" fmla="*/ 132080 h 1036320"/>
              <a:gd name="connsiteX33" fmla="*/ 2042160 w 2865120"/>
              <a:gd name="connsiteY33" fmla="*/ 162560 h 1036320"/>
              <a:gd name="connsiteX34" fmla="*/ 2062480 w 2865120"/>
              <a:gd name="connsiteY34" fmla="*/ 193040 h 1036320"/>
              <a:gd name="connsiteX35" fmla="*/ 2072640 w 2865120"/>
              <a:gd name="connsiteY35" fmla="*/ 223520 h 1036320"/>
              <a:gd name="connsiteX36" fmla="*/ 2092960 w 2865120"/>
              <a:gd name="connsiteY36" fmla="*/ 254000 h 1036320"/>
              <a:gd name="connsiteX37" fmla="*/ 2123440 w 2865120"/>
              <a:gd name="connsiteY37" fmla="*/ 314960 h 1036320"/>
              <a:gd name="connsiteX38" fmla="*/ 2133600 w 2865120"/>
              <a:gd name="connsiteY38" fmla="*/ 365760 h 1036320"/>
              <a:gd name="connsiteX39" fmla="*/ 2143760 w 2865120"/>
              <a:gd name="connsiteY39" fmla="*/ 396240 h 1036320"/>
              <a:gd name="connsiteX40" fmla="*/ 2204720 w 2865120"/>
              <a:gd name="connsiteY40" fmla="*/ 436880 h 1036320"/>
              <a:gd name="connsiteX41" fmla="*/ 2235200 w 2865120"/>
              <a:gd name="connsiteY41" fmla="*/ 457200 h 1036320"/>
              <a:gd name="connsiteX42" fmla="*/ 2265680 w 2865120"/>
              <a:gd name="connsiteY42" fmla="*/ 518160 h 1036320"/>
              <a:gd name="connsiteX43" fmla="*/ 2296160 w 2865120"/>
              <a:gd name="connsiteY43" fmla="*/ 579120 h 1036320"/>
              <a:gd name="connsiteX44" fmla="*/ 2326640 w 2865120"/>
              <a:gd name="connsiteY44" fmla="*/ 599440 h 1036320"/>
              <a:gd name="connsiteX45" fmla="*/ 2367280 w 2865120"/>
              <a:gd name="connsiteY45" fmla="*/ 660400 h 1036320"/>
              <a:gd name="connsiteX46" fmla="*/ 2428240 w 2865120"/>
              <a:gd name="connsiteY46" fmla="*/ 711200 h 1036320"/>
              <a:gd name="connsiteX47" fmla="*/ 2499360 w 2865120"/>
              <a:gd name="connsiteY47" fmla="*/ 792480 h 1036320"/>
              <a:gd name="connsiteX48" fmla="*/ 2550160 w 2865120"/>
              <a:gd name="connsiteY48" fmla="*/ 833120 h 1036320"/>
              <a:gd name="connsiteX49" fmla="*/ 2580640 w 2865120"/>
              <a:gd name="connsiteY49" fmla="*/ 853440 h 1036320"/>
              <a:gd name="connsiteX50" fmla="*/ 2641600 w 2865120"/>
              <a:gd name="connsiteY50" fmla="*/ 873760 h 1036320"/>
              <a:gd name="connsiteX51" fmla="*/ 2733040 w 2865120"/>
              <a:gd name="connsiteY51" fmla="*/ 904240 h 1036320"/>
              <a:gd name="connsiteX52" fmla="*/ 2794000 w 2865120"/>
              <a:gd name="connsiteY52" fmla="*/ 924560 h 1036320"/>
              <a:gd name="connsiteX53" fmla="*/ 2824480 w 2865120"/>
              <a:gd name="connsiteY53" fmla="*/ 934720 h 1036320"/>
              <a:gd name="connsiteX54" fmla="*/ 2865120 w 2865120"/>
              <a:gd name="connsiteY54" fmla="*/ 94488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65120" h="1036320">
                <a:moveTo>
                  <a:pt x="0" y="1036320"/>
                </a:moveTo>
                <a:cubicBezTo>
                  <a:pt x="118967" y="976837"/>
                  <a:pt x="-86858" y="1073274"/>
                  <a:pt x="182880" y="1005840"/>
                </a:cubicBezTo>
                <a:cubicBezTo>
                  <a:pt x="194726" y="1002878"/>
                  <a:pt x="193040" y="982133"/>
                  <a:pt x="203200" y="975360"/>
                </a:cubicBezTo>
                <a:cubicBezTo>
                  <a:pt x="214818" y="967614"/>
                  <a:pt x="229984" y="966932"/>
                  <a:pt x="243840" y="965200"/>
                </a:cubicBezTo>
                <a:cubicBezTo>
                  <a:pt x="284306" y="960142"/>
                  <a:pt x="325120" y="958427"/>
                  <a:pt x="365760" y="955040"/>
                </a:cubicBezTo>
                <a:cubicBezTo>
                  <a:pt x="392853" y="936978"/>
                  <a:pt x="405658" y="931319"/>
                  <a:pt x="426720" y="904240"/>
                </a:cubicBezTo>
                <a:cubicBezTo>
                  <a:pt x="490546" y="822178"/>
                  <a:pt x="438834" y="862297"/>
                  <a:pt x="497840" y="822960"/>
                </a:cubicBezTo>
                <a:cubicBezTo>
                  <a:pt x="508000" y="826347"/>
                  <a:pt x="518741" y="828331"/>
                  <a:pt x="528320" y="833120"/>
                </a:cubicBezTo>
                <a:cubicBezTo>
                  <a:pt x="539242" y="838581"/>
                  <a:pt x="546880" y="856089"/>
                  <a:pt x="558800" y="853440"/>
                </a:cubicBezTo>
                <a:cubicBezTo>
                  <a:pt x="582640" y="848142"/>
                  <a:pt x="619760" y="812800"/>
                  <a:pt x="619760" y="812800"/>
                </a:cubicBezTo>
                <a:cubicBezTo>
                  <a:pt x="645773" y="552668"/>
                  <a:pt x="610831" y="923960"/>
                  <a:pt x="640080" y="426720"/>
                </a:cubicBezTo>
                <a:cubicBezTo>
                  <a:pt x="641290" y="406155"/>
                  <a:pt x="643726" y="385303"/>
                  <a:pt x="650240" y="365760"/>
                </a:cubicBezTo>
                <a:cubicBezTo>
                  <a:pt x="657013" y="345440"/>
                  <a:pt x="680720" y="321733"/>
                  <a:pt x="701040" y="314960"/>
                </a:cubicBezTo>
                <a:cubicBezTo>
                  <a:pt x="720583" y="308446"/>
                  <a:pt x="741680" y="308187"/>
                  <a:pt x="762000" y="304800"/>
                </a:cubicBezTo>
                <a:cubicBezTo>
                  <a:pt x="780326" y="286474"/>
                  <a:pt x="793553" y="264160"/>
                  <a:pt x="822960" y="264160"/>
                </a:cubicBezTo>
                <a:cubicBezTo>
                  <a:pt x="833670" y="264160"/>
                  <a:pt x="843280" y="270933"/>
                  <a:pt x="853440" y="274320"/>
                </a:cubicBezTo>
                <a:cubicBezTo>
                  <a:pt x="890693" y="270933"/>
                  <a:pt x="928362" y="270661"/>
                  <a:pt x="965200" y="264160"/>
                </a:cubicBezTo>
                <a:cubicBezTo>
                  <a:pt x="1017618" y="254910"/>
                  <a:pt x="1023202" y="242205"/>
                  <a:pt x="1066800" y="223520"/>
                </a:cubicBezTo>
                <a:cubicBezTo>
                  <a:pt x="1076644" y="219301"/>
                  <a:pt x="1087701" y="218149"/>
                  <a:pt x="1097280" y="213360"/>
                </a:cubicBezTo>
                <a:cubicBezTo>
                  <a:pt x="1108202" y="207899"/>
                  <a:pt x="1116176" y="196901"/>
                  <a:pt x="1127760" y="193040"/>
                </a:cubicBezTo>
                <a:cubicBezTo>
                  <a:pt x="1147303" y="186526"/>
                  <a:pt x="1168610" y="187349"/>
                  <a:pt x="1188720" y="182880"/>
                </a:cubicBezTo>
                <a:cubicBezTo>
                  <a:pt x="1199175" y="180557"/>
                  <a:pt x="1209621" y="177509"/>
                  <a:pt x="1219200" y="172720"/>
                </a:cubicBezTo>
                <a:cubicBezTo>
                  <a:pt x="1230122" y="167259"/>
                  <a:pt x="1237834" y="155362"/>
                  <a:pt x="1249680" y="152400"/>
                </a:cubicBezTo>
                <a:cubicBezTo>
                  <a:pt x="1279432" y="144962"/>
                  <a:pt x="1310640" y="145627"/>
                  <a:pt x="1341120" y="142240"/>
                </a:cubicBezTo>
                <a:cubicBezTo>
                  <a:pt x="1361440" y="135467"/>
                  <a:pt x="1386934" y="137066"/>
                  <a:pt x="1402080" y="121920"/>
                </a:cubicBezTo>
                <a:cubicBezTo>
                  <a:pt x="1428379" y="95621"/>
                  <a:pt x="1457062" y="62953"/>
                  <a:pt x="1493520" y="50800"/>
                </a:cubicBezTo>
                <a:cubicBezTo>
                  <a:pt x="1550494" y="31809"/>
                  <a:pt x="1513610" y="43237"/>
                  <a:pt x="1605280" y="20320"/>
                </a:cubicBezTo>
                <a:cubicBezTo>
                  <a:pt x="1618827" y="16933"/>
                  <a:pt x="1631972" y="10824"/>
                  <a:pt x="1645920" y="10160"/>
                </a:cubicBezTo>
                <a:lnTo>
                  <a:pt x="1859280" y="0"/>
                </a:lnTo>
                <a:cubicBezTo>
                  <a:pt x="1893147" y="3387"/>
                  <a:pt x="1928894" y="-1471"/>
                  <a:pt x="1960880" y="10160"/>
                </a:cubicBezTo>
                <a:cubicBezTo>
                  <a:pt x="1970945" y="13820"/>
                  <a:pt x="1965099" y="31729"/>
                  <a:pt x="1971040" y="40640"/>
                </a:cubicBezTo>
                <a:cubicBezTo>
                  <a:pt x="1979010" y="52595"/>
                  <a:pt x="1991360" y="60960"/>
                  <a:pt x="2001520" y="71120"/>
                </a:cubicBezTo>
                <a:cubicBezTo>
                  <a:pt x="2027057" y="147732"/>
                  <a:pt x="1992609" y="53298"/>
                  <a:pt x="2032000" y="132080"/>
                </a:cubicBezTo>
                <a:cubicBezTo>
                  <a:pt x="2036789" y="141659"/>
                  <a:pt x="2037371" y="152981"/>
                  <a:pt x="2042160" y="162560"/>
                </a:cubicBezTo>
                <a:cubicBezTo>
                  <a:pt x="2047621" y="173482"/>
                  <a:pt x="2057019" y="182118"/>
                  <a:pt x="2062480" y="193040"/>
                </a:cubicBezTo>
                <a:cubicBezTo>
                  <a:pt x="2067269" y="202619"/>
                  <a:pt x="2067851" y="213941"/>
                  <a:pt x="2072640" y="223520"/>
                </a:cubicBezTo>
                <a:cubicBezTo>
                  <a:pt x="2078101" y="234442"/>
                  <a:pt x="2087499" y="243078"/>
                  <a:pt x="2092960" y="254000"/>
                </a:cubicBezTo>
                <a:cubicBezTo>
                  <a:pt x="2135024" y="338128"/>
                  <a:pt x="2065206" y="227609"/>
                  <a:pt x="2123440" y="314960"/>
                </a:cubicBezTo>
                <a:cubicBezTo>
                  <a:pt x="2126827" y="331893"/>
                  <a:pt x="2129412" y="349007"/>
                  <a:pt x="2133600" y="365760"/>
                </a:cubicBezTo>
                <a:cubicBezTo>
                  <a:pt x="2136197" y="376150"/>
                  <a:pt x="2136187" y="388667"/>
                  <a:pt x="2143760" y="396240"/>
                </a:cubicBezTo>
                <a:cubicBezTo>
                  <a:pt x="2161029" y="413509"/>
                  <a:pt x="2184400" y="423333"/>
                  <a:pt x="2204720" y="436880"/>
                </a:cubicBezTo>
                <a:lnTo>
                  <a:pt x="2235200" y="457200"/>
                </a:lnTo>
                <a:cubicBezTo>
                  <a:pt x="2260737" y="533812"/>
                  <a:pt x="2226289" y="439378"/>
                  <a:pt x="2265680" y="518160"/>
                </a:cubicBezTo>
                <a:cubicBezTo>
                  <a:pt x="2282207" y="551214"/>
                  <a:pt x="2267043" y="550003"/>
                  <a:pt x="2296160" y="579120"/>
                </a:cubicBezTo>
                <a:cubicBezTo>
                  <a:pt x="2304794" y="587754"/>
                  <a:pt x="2316480" y="592667"/>
                  <a:pt x="2326640" y="599440"/>
                </a:cubicBezTo>
                <a:cubicBezTo>
                  <a:pt x="2340187" y="619760"/>
                  <a:pt x="2346960" y="646853"/>
                  <a:pt x="2367280" y="660400"/>
                </a:cubicBezTo>
                <a:cubicBezTo>
                  <a:pt x="2394373" y="678462"/>
                  <a:pt x="2407178" y="684121"/>
                  <a:pt x="2428240" y="711200"/>
                </a:cubicBezTo>
                <a:cubicBezTo>
                  <a:pt x="2492066" y="793262"/>
                  <a:pt x="2440354" y="753143"/>
                  <a:pt x="2499360" y="792480"/>
                </a:cubicBezTo>
                <a:cubicBezTo>
                  <a:pt x="2533614" y="843861"/>
                  <a:pt x="2501085" y="808583"/>
                  <a:pt x="2550160" y="833120"/>
                </a:cubicBezTo>
                <a:cubicBezTo>
                  <a:pt x="2561082" y="838581"/>
                  <a:pt x="2569482" y="848481"/>
                  <a:pt x="2580640" y="853440"/>
                </a:cubicBezTo>
                <a:cubicBezTo>
                  <a:pt x="2600213" y="862139"/>
                  <a:pt x="2621280" y="866987"/>
                  <a:pt x="2641600" y="873760"/>
                </a:cubicBezTo>
                <a:lnTo>
                  <a:pt x="2733040" y="904240"/>
                </a:lnTo>
                <a:lnTo>
                  <a:pt x="2794000" y="924560"/>
                </a:lnTo>
                <a:cubicBezTo>
                  <a:pt x="2804160" y="927947"/>
                  <a:pt x="2814090" y="932123"/>
                  <a:pt x="2824480" y="934720"/>
                </a:cubicBezTo>
                <a:lnTo>
                  <a:pt x="2865120" y="94488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428240" y="2468880"/>
            <a:ext cx="3525520" cy="995680"/>
          </a:xfrm>
          <a:custGeom>
            <a:avLst/>
            <a:gdLst>
              <a:gd name="connsiteX0" fmla="*/ 3525520 w 3525520"/>
              <a:gd name="connsiteY0" fmla="*/ 802640 h 995680"/>
              <a:gd name="connsiteX1" fmla="*/ 3484880 w 3525520"/>
              <a:gd name="connsiteY1" fmla="*/ 812800 h 995680"/>
              <a:gd name="connsiteX2" fmla="*/ 3393440 w 3525520"/>
              <a:gd name="connsiteY2" fmla="*/ 762000 h 995680"/>
              <a:gd name="connsiteX3" fmla="*/ 3312160 w 3525520"/>
              <a:gd name="connsiteY3" fmla="*/ 751840 h 995680"/>
              <a:gd name="connsiteX4" fmla="*/ 3251200 w 3525520"/>
              <a:gd name="connsiteY4" fmla="*/ 741680 h 995680"/>
              <a:gd name="connsiteX5" fmla="*/ 3241040 w 3525520"/>
              <a:gd name="connsiteY5" fmla="*/ 711200 h 995680"/>
              <a:gd name="connsiteX6" fmla="*/ 3180080 w 3525520"/>
              <a:gd name="connsiteY6" fmla="*/ 690880 h 995680"/>
              <a:gd name="connsiteX7" fmla="*/ 3139440 w 3525520"/>
              <a:gd name="connsiteY7" fmla="*/ 660400 h 995680"/>
              <a:gd name="connsiteX8" fmla="*/ 3058160 w 3525520"/>
              <a:gd name="connsiteY8" fmla="*/ 650240 h 995680"/>
              <a:gd name="connsiteX9" fmla="*/ 3027680 w 3525520"/>
              <a:gd name="connsiteY9" fmla="*/ 640080 h 995680"/>
              <a:gd name="connsiteX10" fmla="*/ 3007360 w 3525520"/>
              <a:gd name="connsiteY10" fmla="*/ 609600 h 995680"/>
              <a:gd name="connsiteX11" fmla="*/ 2946400 w 3525520"/>
              <a:gd name="connsiteY11" fmla="*/ 599440 h 995680"/>
              <a:gd name="connsiteX12" fmla="*/ 2915920 w 3525520"/>
              <a:gd name="connsiteY12" fmla="*/ 589280 h 995680"/>
              <a:gd name="connsiteX13" fmla="*/ 2905760 w 3525520"/>
              <a:gd name="connsiteY13" fmla="*/ 558800 h 995680"/>
              <a:gd name="connsiteX14" fmla="*/ 2875280 w 3525520"/>
              <a:gd name="connsiteY14" fmla="*/ 538480 h 995680"/>
              <a:gd name="connsiteX15" fmla="*/ 2804160 w 3525520"/>
              <a:gd name="connsiteY15" fmla="*/ 518160 h 995680"/>
              <a:gd name="connsiteX16" fmla="*/ 2631440 w 3525520"/>
              <a:gd name="connsiteY16" fmla="*/ 467360 h 995680"/>
              <a:gd name="connsiteX17" fmla="*/ 2590800 w 3525520"/>
              <a:gd name="connsiteY17" fmla="*/ 416560 h 995680"/>
              <a:gd name="connsiteX18" fmla="*/ 2509520 w 3525520"/>
              <a:gd name="connsiteY18" fmla="*/ 365760 h 995680"/>
              <a:gd name="connsiteX19" fmla="*/ 2407920 w 3525520"/>
              <a:gd name="connsiteY19" fmla="*/ 345440 h 995680"/>
              <a:gd name="connsiteX20" fmla="*/ 2286000 w 3525520"/>
              <a:gd name="connsiteY20" fmla="*/ 355600 h 995680"/>
              <a:gd name="connsiteX21" fmla="*/ 2255520 w 3525520"/>
              <a:gd name="connsiteY21" fmla="*/ 365760 h 995680"/>
              <a:gd name="connsiteX22" fmla="*/ 2174240 w 3525520"/>
              <a:gd name="connsiteY22" fmla="*/ 355600 h 995680"/>
              <a:gd name="connsiteX23" fmla="*/ 2052320 w 3525520"/>
              <a:gd name="connsiteY23" fmla="*/ 304800 h 995680"/>
              <a:gd name="connsiteX24" fmla="*/ 2021840 w 3525520"/>
              <a:gd name="connsiteY24" fmla="*/ 284480 h 995680"/>
              <a:gd name="connsiteX25" fmla="*/ 1991360 w 3525520"/>
              <a:gd name="connsiteY25" fmla="*/ 274320 h 995680"/>
              <a:gd name="connsiteX26" fmla="*/ 1981200 w 3525520"/>
              <a:gd name="connsiteY26" fmla="*/ 243840 h 995680"/>
              <a:gd name="connsiteX27" fmla="*/ 1920240 w 3525520"/>
              <a:gd name="connsiteY27" fmla="*/ 223520 h 995680"/>
              <a:gd name="connsiteX28" fmla="*/ 1838960 w 3525520"/>
              <a:gd name="connsiteY28" fmla="*/ 203200 h 995680"/>
              <a:gd name="connsiteX29" fmla="*/ 1808480 w 3525520"/>
              <a:gd name="connsiteY29" fmla="*/ 182880 h 995680"/>
              <a:gd name="connsiteX30" fmla="*/ 1727200 w 3525520"/>
              <a:gd name="connsiteY30" fmla="*/ 162560 h 995680"/>
              <a:gd name="connsiteX31" fmla="*/ 1696720 w 3525520"/>
              <a:gd name="connsiteY31" fmla="*/ 142240 h 995680"/>
              <a:gd name="connsiteX32" fmla="*/ 1656080 w 3525520"/>
              <a:gd name="connsiteY32" fmla="*/ 121920 h 995680"/>
              <a:gd name="connsiteX33" fmla="*/ 1635760 w 3525520"/>
              <a:gd name="connsiteY33" fmla="*/ 91440 h 995680"/>
              <a:gd name="connsiteX34" fmla="*/ 1574800 w 3525520"/>
              <a:gd name="connsiteY34" fmla="*/ 71120 h 995680"/>
              <a:gd name="connsiteX35" fmla="*/ 1513840 w 3525520"/>
              <a:gd name="connsiteY35" fmla="*/ 50800 h 995680"/>
              <a:gd name="connsiteX36" fmla="*/ 1483360 w 3525520"/>
              <a:gd name="connsiteY36" fmla="*/ 40640 h 995680"/>
              <a:gd name="connsiteX37" fmla="*/ 1402080 w 3525520"/>
              <a:gd name="connsiteY37" fmla="*/ 30480 h 995680"/>
              <a:gd name="connsiteX38" fmla="*/ 1361440 w 3525520"/>
              <a:gd name="connsiteY38" fmla="*/ 20320 h 995680"/>
              <a:gd name="connsiteX39" fmla="*/ 1300480 w 3525520"/>
              <a:gd name="connsiteY39" fmla="*/ 0 h 995680"/>
              <a:gd name="connsiteX40" fmla="*/ 1209040 w 3525520"/>
              <a:gd name="connsiteY40" fmla="*/ 10160 h 995680"/>
              <a:gd name="connsiteX41" fmla="*/ 1158240 w 3525520"/>
              <a:gd name="connsiteY41" fmla="*/ 20320 h 995680"/>
              <a:gd name="connsiteX42" fmla="*/ 1026160 w 3525520"/>
              <a:gd name="connsiteY42" fmla="*/ 30480 h 995680"/>
              <a:gd name="connsiteX43" fmla="*/ 995680 w 3525520"/>
              <a:gd name="connsiteY43" fmla="*/ 40640 h 995680"/>
              <a:gd name="connsiteX44" fmla="*/ 985520 w 3525520"/>
              <a:gd name="connsiteY44" fmla="*/ 71120 h 995680"/>
              <a:gd name="connsiteX45" fmla="*/ 955040 w 3525520"/>
              <a:gd name="connsiteY45" fmla="*/ 101600 h 995680"/>
              <a:gd name="connsiteX46" fmla="*/ 883920 w 3525520"/>
              <a:gd name="connsiteY46" fmla="*/ 142240 h 995680"/>
              <a:gd name="connsiteX47" fmla="*/ 853440 w 3525520"/>
              <a:gd name="connsiteY47" fmla="*/ 152400 h 995680"/>
              <a:gd name="connsiteX48" fmla="*/ 843280 w 3525520"/>
              <a:gd name="connsiteY48" fmla="*/ 182880 h 995680"/>
              <a:gd name="connsiteX49" fmla="*/ 792480 w 3525520"/>
              <a:gd name="connsiteY49" fmla="*/ 233680 h 995680"/>
              <a:gd name="connsiteX50" fmla="*/ 782320 w 3525520"/>
              <a:gd name="connsiteY50" fmla="*/ 264160 h 995680"/>
              <a:gd name="connsiteX51" fmla="*/ 762000 w 3525520"/>
              <a:gd name="connsiteY51" fmla="*/ 304800 h 995680"/>
              <a:gd name="connsiteX52" fmla="*/ 721360 w 3525520"/>
              <a:gd name="connsiteY52" fmla="*/ 396240 h 995680"/>
              <a:gd name="connsiteX53" fmla="*/ 690880 w 3525520"/>
              <a:gd name="connsiteY53" fmla="*/ 416560 h 995680"/>
              <a:gd name="connsiteX54" fmla="*/ 650240 w 3525520"/>
              <a:gd name="connsiteY54" fmla="*/ 477520 h 995680"/>
              <a:gd name="connsiteX55" fmla="*/ 629920 w 3525520"/>
              <a:gd name="connsiteY55" fmla="*/ 558800 h 995680"/>
              <a:gd name="connsiteX56" fmla="*/ 599440 w 3525520"/>
              <a:gd name="connsiteY56" fmla="*/ 599440 h 995680"/>
              <a:gd name="connsiteX57" fmla="*/ 568960 w 3525520"/>
              <a:gd name="connsiteY57" fmla="*/ 619760 h 995680"/>
              <a:gd name="connsiteX58" fmla="*/ 548640 w 3525520"/>
              <a:gd name="connsiteY58" fmla="*/ 650240 h 995680"/>
              <a:gd name="connsiteX59" fmla="*/ 487680 w 3525520"/>
              <a:gd name="connsiteY59" fmla="*/ 690880 h 995680"/>
              <a:gd name="connsiteX60" fmla="*/ 457200 w 3525520"/>
              <a:gd name="connsiteY60" fmla="*/ 711200 h 995680"/>
              <a:gd name="connsiteX61" fmla="*/ 426720 w 3525520"/>
              <a:gd name="connsiteY61" fmla="*/ 721360 h 995680"/>
              <a:gd name="connsiteX62" fmla="*/ 396240 w 3525520"/>
              <a:gd name="connsiteY62" fmla="*/ 741680 h 995680"/>
              <a:gd name="connsiteX63" fmla="*/ 335280 w 3525520"/>
              <a:gd name="connsiteY63" fmla="*/ 772160 h 995680"/>
              <a:gd name="connsiteX64" fmla="*/ 254000 w 3525520"/>
              <a:gd name="connsiteY64" fmla="*/ 822960 h 995680"/>
              <a:gd name="connsiteX65" fmla="*/ 193040 w 3525520"/>
              <a:gd name="connsiteY65" fmla="*/ 863600 h 995680"/>
              <a:gd name="connsiteX66" fmla="*/ 101600 w 3525520"/>
              <a:gd name="connsiteY66" fmla="*/ 934720 h 995680"/>
              <a:gd name="connsiteX67" fmla="*/ 71120 w 3525520"/>
              <a:gd name="connsiteY67" fmla="*/ 944880 h 995680"/>
              <a:gd name="connsiteX68" fmla="*/ 0 w 3525520"/>
              <a:gd name="connsiteY68" fmla="*/ 995680 h 99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525520" h="995680">
                <a:moveTo>
                  <a:pt x="3525520" y="802640"/>
                </a:moveTo>
                <a:cubicBezTo>
                  <a:pt x="3511973" y="806027"/>
                  <a:pt x="3498255" y="816812"/>
                  <a:pt x="3484880" y="812800"/>
                </a:cubicBezTo>
                <a:cubicBezTo>
                  <a:pt x="3355073" y="773858"/>
                  <a:pt x="3473372" y="776533"/>
                  <a:pt x="3393440" y="762000"/>
                </a:cubicBezTo>
                <a:cubicBezTo>
                  <a:pt x="3366576" y="757116"/>
                  <a:pt x="3339190" y="755701"/>
                  <a:pt x="3312160" y="751840"/>
                </a:cubicBezTo>
                <a:cubicBezTo>
                  <a:pt x="3291767" y="748927"/>
                  <a:pt x="3271520" y="745067"/>
                  <a:pt x="3251200" y="741680"/>
                </a:cubicBezTo>
                <a:cubicBezTo>
                  <a:pt x="3247813" y="731520"/>
                  <a:pt x="3249755" y="717425"/>
                  <a:pt x="3241040" y="711200"/>
                </a:cubicBezTo>
                <a:cubicBezTo>
                  <a:pt x="3223611" y="698750"/>
                  <a:pt x="3180080" y="690880"/>
                  <a:pt x="3180080" y="690880"/>
                </a:cubicBezTo>
                <a:cubicBezTo>
                  <a:pt x="3166533" y="680720"/>
                  <a:pt x="3155504" y="665755"/>
                  <a:pt x="3139440" y="660400"/>
                </a:cubicBezTo>
                <a:cubicBezTo>
                  <a:pt x="3113537" y="651766"/>
                  <a:pt x="3085024" y="655124"/>
                  <a:pt x="3058160" y="650240"/>
                </a:cubicBezTo>
                <a:cubicBezTo>
                  <a:pt x="3047623" y="648324"/>
                  <a:pt x="3037840" y="643467"/>
                  <a:pt x="3027680" y="640080"/>
                </a:cubicBezTo>
                <a:cubicBezTo>
                  <a:pt x="3020907" y="629920"/>
                  <a:pt x="3018282" y="615061"/>
                  <a:pt x="3007360" y="609600"/>
                </a:cubicBezTo>
                <a:cubicBezTo>
                  <a:pt x="2988935" y="600387"/>
                  <a:pt x="2966510" y="603909"/>
                  <a:pt x="2946400" y="599440"/>
                </a:cubicBezTo>
                <a:cubicBezTo>
                  <a:pt x="2935945" y="597117"/>
                  <a:pt x="2926080" y="592667"/>
                  <a:pt x="2915920" y="589280"/>
                </a:cubicBezTo>
                <a:cubicBezTo>
                  <a:pt x="2912533" y="579120"/>
                  <a:pt x="2912450" y="567163"/>
                  <a:pt x="2905760" y="558800"/>
                </a:cubicBezTo>
                <a:cubicBezTo>
                  <a:pt x="2898132" y="549265"/>
                  <a:pt x="2886503" y="543290"/>
                  <a:pt x="2875280" y="538480"/>
                </a:cubicBezTo>
                <a:cubicBezTo>
                  <a:pt x="2852262" y="528615"/>
                  <a:pt x="2826403" y="530517"/>
                  <a:pt x="2804160" y="518160"/>
                </a:cubicBezTo>
                <a:cubicBezTo>
                  <a:pt x="2690055" y="454769"/>
                  <a:pt x="2801250" y="482797"/>
                  <a:pt x="2631440" y="467360"/>
                </a:cubicBezTo>
                <a:cubicBezTo>
                  <a:pt x="2611661" y="408022"/>
                  <a:pt x="2636756" y="462516"/>
                  <a:pt x="2590800" y="416560"/>
                </a:cubicBezTo>
                <a:cubicBezTo>
                  <a:pt x="2545366" y="371126"/>
                  <a:pt x="2605276" y="384911"/>
                  <a:pt x="2509520" y="365760"/>
                </a:cubicBezTo>
                <a:lnTo>
                  <a:pt x="2407920" y="345440"/>
                </a:lnTo>
                <a:cubicBezTo>
                  <a:pt x="2367280" y="348827"/>
                  <a:pt x="2326423" y="350210"/>
                  <a:pt x="2286000" y="355600"/>
                </a:cubicBezTo>
                <a:cubicBezTo>
                  <a:pt x="2275384" y="357015"/>
                  <a:pt x="2266230" y="365760"/>
                  <a:pt x="2255520" y="365760"/>
                </a:cubicBezTo>
                <a:cubicBezTo>
                  <a:pt x="2228216" y="365760"/>
                  <a:pt x="2201333" y="358987"/>
                  <a:pt x="2174240" y="355600"/>
                </a:cubicBezTo>
                <a:cubicBezTo>
                  <a:pt x="2096140" y="303533"/>
                  <a:pt x="2137369" y="318975"/>
                  <a:pt x="2052320" y="304800"/>
                </a:cubicBezTo>
                <a:cubicBezTo>
                  <a:pt x="2042160" y="298027"/>
                  <a:pt x="2032762" y="289941"/>
                  <a:pt x="2021840" y="284480"/>
                </a:cubicBezTo>
                <a:cubicBezTo>
                  <a:pt x="2012261" y="279691"/>
                  <a:pt x="1998933" y="281893"/>
                  <a:pt x="1991360" y="274320"/>
                </a:cubicBezTo>
                <a:cubicBezTo>
                  <a:pt x="1983787" y="266747"/>
                  <a:pt x="1989915" y="250065"/>
                  <a:pt x="1981200" y="243840"/>
                </a:cubicBezTo>
                <a:cubicBezTo>
                  <a:pt x="1963771" y="231390"/>
                  <a:pt x="1940560" y="230293"/>
                  <a:pt x="1920240" y="223520"/>
                </a:cubicBezTo>
                <a:cubicBezTo>
                  <a:pt x="1873377" y="207899"/>
                  <a:pt x="1900262" y="215460"/>
                  <a:pt x="1838960" y="203200"/>
                </a:cubicBezTo>
                <a:cubicBezTo>
                  <a:pt x="1828800" y="196427"/>
                  <a:pt x="1819913" y="187167"/>
                  <a:pt x="1808480" y="182880"/>
                </a:cubicBezTo>
                <a:cubicBezTo>
                  <a:pt x="1762108" y="165490"/>
                  <a:pt x="1764804" y="181362"/>
                  <a:pt x="1727200" y="162560"/>
                </a:cubicBezTo>
                <a:cubicBezTo>
                  <a:pt x="1716278" y="157099"/>
                  <a:pt x="1707322" y="148298"/>
                  <a:pt x="1696720" y="142240"/>
                </a:cubicBezTo>
                <a:cubicBezTo>
                  <a:pt x="1683570" y="134726"/>
                  <a:pt x="1669627" y="128693"/>
                  <a:pt x="1656080" y="121920"/>
                </a:cubicBezTo>
                <a:cubicBezTo>
                  <a:pt x="1649307" y="111760"/>
                  <a:pt x="1646115" y="97912"/>
                  <a:pt x="1635760" y="91440"/>
                </a:cubicBezTo>
                <a:cubicBezTo>
                  <a:pt x="1617597" y="80088"/>
                  <a:pt x="1595120" y="77893"/>
                  <a:pt x="1574800" y="71120"/>
                </a:cubicBezTo>
                <a:lnTo>
                  <a:pt x="1513840" y="50800"/>
                </a:lnTo>
                <a:cubicBezTo>
                  <a:pt x="1503680" y="47413"/>
                  <a:pt x="1493987" y="41968"/>
                  <a:pt x="1483360" y="40640"/>
                </a:cubicBezTo>
                <a:cubicBezTo>
                  <a:pt x="1456267" y="37253"/>
                  <a:pt x="1429013" y="34969"/>
                  <a:pt x="1402080" y="30480"/>
                </a:cubicBezTo>
                <a:cubicBezTo>
                  <a:pt x="1388306" y="28184"/>
                  <a:pt x="1374815" y="24332"/>
                  <a:pt x="1361440" y="20320"/>
                </a:cubicBezTo>
                <a:cubicBezTo>
                  <a:pt x="1340924" y="14165"/>
                  <a:pt x="1300480" y="0"/>
                  <a:pt x="1300480" y="0"/>
                </a:cubicBezTo>
                <a:cubicBezTo>
                  <a:pt x="1270000" y="3387"/>
                  <a:pt x="1239399" y="5823"/>
                  <a:pt x="1209040" y="10160"/>
                </a:cubicBezTo>
                <a:cubicBezTo>
                  <a:pt x="1191945" y="12602"/>
                  <a:pt x="1175403" y="18413"/>
                  <a:pt x="1158240" y="20320"/>
                </a:cubicBezTo>
                <a:cubicBezTo>
                  <a:pt x="1114353" y="25196"/>
                  <a:pt x="1070187" y="27093"/>
                  <a:pt x="1026160" y="30480"/>
                </a:cubicBezTo>
                <a:cubicBezTo>
                  <a:pt x="1016000" y="33867"/>
                  <a:pt x="1003253" y="33067"/>
                  <a:pt x="995680" y="40640"/>
                </a:cubicBezTo>
                <a:cubicBezTo>
                  <a:pt x="988107" y="48213"/>
                  <a:pt x="991461" y="62209"/>
                  <a:pt x="985520" y="71120"/>
                </a:cubicBezTo>
                <a:cubicBezTo>
                  <a:pt x="977550" y="83075"/>
                  <a:pt x="966078" y="92402"/>
                  <a:pt x="955040" y="101600"/>
                </a:cubicBezTo>
                <a:cubicBezTo>
                  <a:pt x="937034" y="116605"/>
                  <a:pt x="904379" y="133472"/>
                  <a:pt x="883920" y="142240"/>
                </a:cubicBezTo>
                <a:cubicBezTo>
                  <a:pt x="874076" y="146459"/>
                  <a:pt x="863600" y="149013"/>
                  <a:pt x="853440" y="152400"/>
                </a:cubicBezTo>
                <a:cubicBezTo>
                  <a:pt x="850053" y="162560"/>
                  <a:pt x="849970" y="174517"/>
                  <a:pt x="843280" y="182880"/>
                </a:cubicBezTo>
                <a:cubicBezTo>
                  <a:pt x="789093" y="250613"/>
                  <a:pt x="833120" y="152400"/>
                  <a:pt x="792480" y="233680"/>
                </a:cubicBezTo>
                <a:cubicBezTo>
                  <a:pt x="787691" y="243259"/>
                  <a:pt x="786539" y="254316"/>
                  <a:pt x="782320" y="264160"/>
                </a:cubicBezTo>
                <a:cubicBezTo>
                  <a:pt x="776354" y="278081"/>
                  <a:pt x="767625" y="290738"/>
                  <a:pt x="762000" y="304800"/>
                </a:cubicBezTo>
                <a:cubicBezTo>
                  <a:pt x="748586" y="338334"/>
                  <a:pt x="747423" y="370177"/>
                  <a:pt x="721360" y="396240"/>
                </a:cubicBezTo>
                <a:cubicBezTo>
                  <a:pt x="712726" y="404874"/>
                  <a:pt x="701040" y="409787"/>
                  <a:pt x="690880" y="416560"/>
                </a:cubicBezTo>
                <a:cubicBezTo>
                  <a:pt x="677333" y="436880"/>
                  <a:pt x="655029" y="453573"/>
                  <a:pt x="650240" y="477520"/>
                </a:cubicBezTo>
                <a:cubicBezTo>
                  <a:pt x="647667" y="490383"/>
                  <a:pt x="639533" y="541978"/>
                  <a:pt x="629920" y="558800"/>
                </a:cubicBezTo>
                <a:cubicBezTo>
                  <a:pt x="621519" y="573502"/>
                  <a:pt x="611414" y="587466"/>
                  <a:pt x="599440" y="599440"/>
                </a:cubicBezTo>
                <a:cubicBezTo>
                  <a:pt x="590806" y="608074"/>
                  <a:pt x="579120" y="612987"/>
                  <a:pt x="568960" y="619760"/>
                </a:cubicBezTo>
                <a:cubicBezTo>
                  <a:pt x="562187" y="629920"/>
                  <a:pt x="557830" y="642199"/>
                  <a:pt x="548640" y="650240"/>
                </a:cubicBezTo>
                <a:cubicBezTo>
                  <a:pt x="530261" y="666322"/>
                  <a:pt x="508000" y="677333"/>
                  <a:pt x="487680" y="690880"/>
                </a:cubicBezTo>
                <a:cubicBezTo>
                  <a:pt x="477520" y="697653"/>
                  <a:pt x="468784" y="707339"/>
                  <a:pt x="457200" y="711200"/>
                </a:cubicBezTo>
                <a:cubicBezTo>
                  <a:pt x="447040" y="714587"/>
                  <a:pt x="436299" y="716571"/>
                  <a:pt x="426720" y="721360"/>
                </a:cubicBezTo>
                <a:cubicBezTo>
                  <a:pt x="415798" y="726821"/>
                  <a:pt x="407162" y="736219"/>
                  <a:pt x="396240" y="741680"/>
                </a:cubicBezTo>
                <a:cubicBezTo>
                  <a:pt x="312112" y="783744"/>
                  <a:pt x="422631" y="713926"/>
                  <a:pt x="335280" y="772160"/>
                </a:cubicBezTo>
                <a:cubicBezTo>
                  <a:pt x="286536" y="845276"/>
                  <a:pt x="355562" y="755252"/>
                  <a:pt x="254000" y="822960"/>
                </a:cubicBezTo>
                <a:cubicBezTo>
                  <a:pt x="233680" y="836507"/>
                  <a:pt x="210309" y="846331"/>
                  <a:pt x="193040" y="863600"/>
                </a:cubicBezTo>
                <a:cubicBezTo>
                  <a:pt x="166741" y="889899"/>
                  <a:pt x="138058" y="922567"/>
                  <a:pt x="101600" y="934720"/>
                </a:cubicBezTo>
                <a:cubicBezTo>
                  <a:pt x="91440" y="938107"/>
                  <a:pt x="80482" y="939679"/>
                  <a:pt x="71120" y="944880"/>
                </a:cubicBezTo>
                <a:cubicBezTo>
                  <a:pt x="22411" y="971940"/>
                  <a:pt x="24244" y="971436"/>
                  <a:pt x="0" y="99568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>
            <a:off x="8478520" y="2474580"/>
            <a:ext cx="264160" cy="223520"/>
          </a:xfrm>
          <a:prstGeom prst="triangl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2537747" y="2692400"/>
            <a:ext cx="264160" cy="223520"/>
          </a:xfrm>
          <a:prstGeom prst="triangl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874000" y="2225039"/>
            <a:ext cx="73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48"/>
          </p:cNvCxnSpPr>
          <p:nvPr/>
        </p:nvCxnSpPr>
        <p:spPr>
          <a:xfrm>
            <a:off x="8450918" y="3069391"/>
            <a:ext cx="159682" cy="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0"/>
          </p:cNvCxnSpPr>
          <p:nvPr/>
        </p:nvCxnSpPr>
        <p:spPr>
          <a:xfrm flipV="1">
            <a:off x="8610600" y="2230739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</p:cNvCxnSpPr>
          <p:nvPr/>
        </p:nvCxnSpPr>
        <p:spPr>
          <a:xfrm>
            <a:off x="8610600" y="2698100"/>
            <a:ext cx="0" cy="365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69827" y="2468363"/>
            <a:ext cx="10578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69827" y="2468363"/>
            <a:ext cx="0" cy="22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8" idx="62"/>
          </p:cNvCxnSpPr>
          <p:nvPr/>
        </p:nvCxnSpPr>
        <p:spPr>
          <a:xfrm>
            <a:off x="2658172" y="3210044"/>
            <a:ext cx="166308" cy="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3"/>
          </p:cNvCxnSpPr>
          <p:nvPr/>
        </p:nvCxnSpPr>
        <p:spPr>
          <a:xfrm flipH="1">
            <a:off x="2667288" y="2915920"/>
            <a:ext cx="2539" cy="294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 rot="5400000">
            <a:off x="2286332" y="3343731"/>
            <a:ext cx="376324" cy="200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868366" y="4889808"/>
            <a:ext cx="1461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Stop</a:t>
            </a:r>
          </a:p>
          <a:p>
            <a:pPr algn="ctr"/>
            <a:r>
              <a:rPr lang="en-US" dirty="0" smtClean="0"/>
              <a:t>left extension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8753360" y="3182253"/>
            <a:ext cx="15990" cy="180122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01719" y="4889808"/>
            <a:ext cx="158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Stop</a:t>
            </a:r>
          </a:p>
          <a:p>
            <a:pPr algn="ctr"/>
            <a:r>
              <a:rPr lang="en-US" dirty="0" smtClean="0"/>
              <a:t>right extension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2599111" y="3367729"/>
            <a:ext cx="0" cy="165923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93500" y="458500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</a:t>
            </a:r>
            <a:endParaRPr lang="en-US" sz="24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838200" y="589468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Time?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780410" y="5906421"/>
            <a:ext cx="339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in size of 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67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7" grpId="0" animBg="1"/>
      <p:bldP spid="28" grpId="0" animBg="1"/>
      <p:bldP spid="30" grpId="0" animBg="1"/>
      <p:bldP spid="31" grpId="0" animBg="1"/>
      <p:bldP spid="72" grpId="0"/>
      <p:bldP spid="88" grpId="0"/>
      <p:bldP spid="95" grpId="0"/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BLAST HSP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81" y="1027906"/>
            <a:ext cx="5326637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5580360"/>
            <a:ext cx="479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we improve the hit further?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8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Statistics of Local Alignments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ven if </a:t>
            </a:r>
            <a:r>
              <a:rPr lang="en-US" i="1" dirty="0" smtClean="0"/>
              <a:t>D</a:t>
            </a:r>
            <a:r>
              <a:rPr lang="en-US" dirty="0" smtClean="0"/>
              <a:t> was completely random, we would expect to observe some pretty high </a:t>
            </a:r>
            <a:r>
              <a:rPr lang="en-US" smtClean="0"/>
              <a:t>scoring HSPs</a:t>
            </a:r>
            <a:endParaRPr lang="en-US" dirty="0" smtClean="0"/>
          </a:p>
          <a:p>
            <a:pPr lvl="1"/>
            <a:r>
              <a:rPr lang="en-US" sz="2800" dirty="0" smtClean="0"/>
              <a:t>How do we know when we should get excited?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b="1" u="sng" dirty="0" smtClean="0"/>
              <a:t>E-value</a:t>
            </a:r>
            <a:r>
              <a:rPr lang="en-US" sz="3200" b="1" dirty="0" smtClean="0"/>
              <a:t> </a:t>
            </a:r>
            <a:r>
              <a:rPr lang="en-US" sz="3200" dirty="0" smtClean="0"/>
              <a:t>(score(HSP))</a:t>
            </a:r>
          </a:p>
          <a:p>
            <a:pPr lvl="1"/>
            <a:r>
              <a:rPr lang="en-US" sz="2800" dirty="0" smtClean="0"/>
              <a:t>The expected number of local alignments with a score greater or equal to HSP’s that would be found in a random </a:t>
            </a:r>
            <a:r>
              <a:rPr lang="en-US" sz="2800" i="1" dirty="0"/>
              <a:t>D</a:t>
            </a:r>
            <a:endParaRPr lang="en-US" sz="2800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2" y="2316402"/>
            <a:ext cx="5303520" cy="4222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Gapped Extension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HSP’s alignment score is greater than some threshold, </a:t>
            </a:r>
            <a:r>
              <a:rPr lang="en-US" i="1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Do a more expensive gapped extension </a:t>
            </a:r>
          </a:p>
          <a:p>
            <a:pPr lvl="2"/>
            <a:r>
              <a:rPr lang="en-US" sz="2400" dirty="0" smtClean="0"/>
              <a:t>Using </a:t>
            </a:r>
            <a:r>
              <a:rPr lang="en-US" sz="2400" dirty="0" smtClean="0"/>
              <a:t>a variant NW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 smtClean="0"/>
          </a:p>
          <a:p>
            <a:r>
              <a:rPr lang="en-US" dirty="0" smtClean="0"/>
              <a:t>Perform NW in each direction</a:t>
            </a:r>
          </a:p>
          <a:p>
            <a:pPr lvl="1"/>
            <a:r>
              <a:rPr lang="en-US" dirty="0" smtClean="0"/>
              <a:t>Consider only entries with score </a:t>
            </a:r>
            <a:br>
              <a:rPr lang="en-US" dirty="0" smtClean="0"/>
            </a:br>
            <a:r>
              <a:rPr lang="en-US" dirty="0" smtClean="0"/>
              <a:t>greater than “best so far”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Choosing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size of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Small </a:t>
            </a:r>
            <a:r>
              <a:rPr lang="en-US" sz="3600" u="sng" dirty="0" smtClean="0"/>
              <a:t>(&lt;=11)</a:t>
            </a:r>
            <a:endParaRPr lang="en-US" dirty="0" smtClean="0"/>
          </a:p>
          <a:p>
            <a:r>
              <a:rPr lang="en-US" dirty="0" smtClean="0"/>
              <a:t>High probability of finding exact </a:t>
            </a:r>
            <a:r>
              <a:rPr lang="en-US" i="1" dirty="0" smtClean="0"/>
              <a:t>w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in HSP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Lots of false positive seeds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 sensitivity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Large </a:t>
            </a:r>
            <a:r>
              <a:rPr lang="en-US" sz="3600" u="sng" dirty="0" smtClean="0"/>
              <a:t>(&gt;12)</a:t>
            </a:r>
            <a:endParaRPr lang="en-US" dirty="0" smtClean="0"/>
          </a:p>
          <a:p>
            <a:r>
              <a:rPr lang="en-US" dirty="0" smtClean="0"/>
              <a:t>Miss many HSPs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Few false positives</a:t>
            </a:r>
          </a:p>
          <a:p>
            <a:endParaRPr lang="en-US" dirty="0"/>
          </a:p>
          <a:p>
            <a:r>
              <a:rPr lang="en-US" dirty="0" smtClean="0"/>
              <a:t>Low sensitivity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Fast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19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880847" y="1977839"/>
            <a:ext cx="0" cy="4199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Smith-Waterman: Local Alignment (1981)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Problem: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Given two sequences,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smtClean="0"/>
              <a:t>of lengths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dirty="0" smtClean="0"/>
              <a:t>find the substring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</a:t>
            </a:r>
            <a:r>
              <a:rPr lang="en-US" dirty="0" smtClean="0"/>
              <a:t> and the substring </a:t>
            </a:r>
            <a:r>
              <a:rPr lang="en-US" i="1" dirty="0" smtClean="0"/>
              <a:t>t </a:t>
            </a:r>
            <a:r>
              <a:rPr lang="en-US" dirty="0" smtClean="0"/>
              <a:t>of </a:t>
            </a:r>
            <a:r>
              <a:rPr lang="en-US" i="1" dirty="0" smtClean="0"/>
              <a:t>T</a:t>
            </a:r>
            <a:r>
              <a:rPr lang="en-US" dirty="0" smtClean="0"/>
              <a:t> such that the alignment score of </a:t>
            </a:r>
            <a:r>
              <a:rPr lang="en-US" i="1" dirty="0" smtClean="0"/>
              <a:t>s</a:t>
            </a:r>
            <a:r>
              <a:rPr lang="en-US" dirty="0" smtClean="0"/>
              <a:t> against </a:t>
            </a:r>
            <a:r>
              <a:rPr lang="en-US" i="1" dirty="0" smtClean="0"/>
              <a:t>t</a:t>
            </a:r>
            <a:r>
              <a:rPr lang="en-US" dirty="0" smtClean="0"/>
              <a:t> is maximized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Algorithm: Dynamic programming </a:t>
            </a:r>
            <a:r>
              <a:rPr lang="en-US" b="1" dirty="0" err="1" smtClean="0"/>
              <a:t>algo</a:t>
            </a:r>
            <a:r>
              <a:rPr lang="en-US" b="1" dirty="0" smtClean="0"/>
              <a:t> (very similar to NW)</a:t>
            </a:r>
            <a:endParaRPr lang="en-US" b="1" dirty="0" smtClean="0"/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Initialization matrix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Fill matrix with appropriate alignment scores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Trace back from highest scoring cell(s) to find best alignment(s)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Karlin-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Altschul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(1990)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679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endParaRPr lang="en-US" sz="3600" i="1" dirty="0" smtClean="0"/>
              </a:p>
              <a:p>
                <a:pPr marL="0" indent="0" algn="ctr">
                  <a:buNone/>
                </a:pPr>
                <a:r>
                  <a:rPr lang="en-US" sz="3600" i="1" dirty="0" smtClean="0"/>
                  <a:t>E(S) = </a:t>
                </a:r>
                <a:r>
                  <a:rPr lang="en-US" sz="3600" i="1" dirty="0" err="1" smtClean="0"/>
                  <a:t>Kmn</a:t>
                </a:r>
                <a14:m/>
                <a:endParaRPr lang="en-US" i="1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i="1" dirty="0" smtClean="0"/>
                  <a:t>E(S) = K m n e</a:t>
                </a:r>
              </a:p>
              <a:p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the score of the </a:t>
                </a:r>
                <a:r>
                  <a:rPr lang="en-US" u="sng" dirty="0" err="1" smtClean="0"/>
                  <a:t>ungapped</a:t>
                </a:r>
                <a:r>
                  <a:rPr lang="en-US" dirty="0" smtClean="0"/>
                  <a:t> HSP alignment</a:t>
                </a:r>
              </a:p>
              <a:p>
                <a:r>
                  <a:rPr lang="en-US" i="1" dirty="0" smtClean="0"/>
                  <a:t>K</a:t>
                </a:r>
                <a:r>
                  <a:rPr lang="en-US" dirty="0" smtClean="0"/>
                  <a:t> and </a:t>
                </a:r>
                <a14:m/>
                <a:r>
                  <a:rPr lang="en-US" i="1" dirty="0" smtClean="0"/>
                  <a:t> </a:t>
                </a:r>
                <a:r>
                  <a:rPr lang="en-US" dirty="0" smtClean="0"/>
                  <a:t>depend on the scoring scheme and background probabilities</a:t>
                </a:r>
              </a:p>
              <a:p>
                <a:pPr lvl="1"/>
                <a14:m/>
                <a:r>
                  <a:rPr lang="en-US" i="1" dirty="0" smtClean="0"/>
                  <a:t> </a:t>
                </a:r>
                <a:r>
                  <a:rPr lang="en-US" dirty="0" smtClean="0"/>
                  <a:t> scales scores scheme</a:t>
                </a:r>
              </a:p>
              <a:p>
                <a:pPr lvl="1"/>
                <a:endParaRPr lang="en-US" i="1" dirty="0"/>
              </a:p>
              <a:p>
                <a:r>
                  <a:rPr lang="en-US" dirty="0" smtClean="0"/>
                  <a:t>A low E-value (10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- 10</a:t>
                </a:r>
                <a:r>
                  <a:rPr lang="en-US" baseline="30000" dirty="0" smtClean="0"/>
                  <a:t>-100</a:t>
                </a:r>
                <a:r>
                  <a:rPr lang="en-US" dirty="0" smtClean="0"/>
                  <a:t>) is a good match</a:t>
                </a:r>
              </a:p>
              <a:p>
                <a:pPr lvl="1"/>
                <a:r>
                  <a:rPr lang="en-US" dirty="0" smtClean="0"/>
                  <a:t>Low chance of observing HSP given random chance alone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6792"/>
                <a:ext cx="10515600" cy="4351338"/>
              </a:xfrm>
              <a:blipFill rotWithShape="1">
                <a:blip r:embed="rId2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Variants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For proteins:</a:t>
            </a:r>
            <a:r>
              <a:rPr lang="en-US" sz="3200" dirty="0" smtClean="0"/>
              <a:t> inexact matches are considered</a:t>
            </a:r>
            <a:endParaRPr lang="en-US" sz="3200" dirty="0"/>
          </a:p>
          <a:p>
            <a:pPr lvl="1"/>
            <a:r>
              <a:rPr lang="en-US" sz="2800" dirty="0" smtClean="0"/>
              <a:t>Based on a </a:t>
            </a:r>
            <a:r>
              <a:rPr lang="en-US" sz="2800" b="1" dirty="0" smtClean="0"/>
              <a:t>point accepted matrix (PAM)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63946"/>
              </p:ext>
            </p:extLst>
          </p:nvPr>
        </p:nvGraphicFramePr>
        <p:xfrm>
          <a:off x="2032000" y="3041604"/>
          <a:ext cx="8127999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Query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Target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BLAST</a:t>
                      </a:r>
                      <a:r>
                        <a:rPr lang="en-US" sz="2800" b="1" baseline="0" dirty="0" smtClean="0"/>
                        <a:t> variant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DNA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DNA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blastn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Protein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Protein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blastp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Protein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DNA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tblastn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DNA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protein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blastx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Optimizations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Dealing with repeats in </a:t>
            </a:r>
            <a:r>
              <a:rPr lang="en-US" b="1" dirty="0"/>
              <a:t>q</a:t>
            </a:r>
            <a:r>
              <a:rPr lang="en-US" b="1" dirty="0" smtClean="0"/>
              <a:t> or D</a:t>
            </a:r>
          </a:p>
          <a:p>
            <a:endParaRPr lang="en-US" dirty="0"/>
          </a:p>
          <a:p>
            <a:r>
              <a:rPr lang="en-US" b="1" dirty="0" smtClean="0"/>
              <a:t>Two-Hit method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Gapped seeds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8240" y="3273218"/>
            <a:ext cx="10396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Lower </a:t>
            </a:r>
            <a:r>
              <a:rPr lang="en-US" sz="2400" i="1" dirty="0"/>
              <a:t>T</a:t>
            </a:r>
            <a:r>
              <a:rPr lang="en-US" sz="2400" dirty="0"/>
              <a:t> to allow more hits, but only extend if two hits fall on the same diagonal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Within a window of fixed length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i="1" dirty="0"/>
              <a:t>Increases</a:t>
            </a:r>
            <a:r>
              <a:rPr lang="en-US" sz="2400" dirty="0"/>
              <a:t> hits and </a:t>
            </a:r>
            <a:r>
              <a:rPr lang="en-US" sz="2400" i="1" dirty="0"/>
              <a:t>lowers</a:t>
            </a:r>
            <a:r>
              <a:rPr lang="en-US" sz="2400" dirty="0"/>
              <a:t> extensions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Upcoming Topics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Wednesday – </a:t>
            </a:r>
            <a:r>
              <a:rPr lang="en-US" b="1" dirty="0" smtClean="0"/>
              <a:t>multiple sequence alignment (MSA)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Blanchette</a:t>
            </a:r>
            <a:r>
              <a:rPr lang="en-US" dirty="0" smtClean="0"/>
              <a:t> will return!</a:t>
            </a:r>
          </a:p>
          <a:p>
            <a:endParaRPr lang="en-US" b="1" dirty="0"/>
          </a:p>
          <a:p>
            <a:r>
              <a:rPr lang="en-US" dirty="0" smtClean="0"/>
              <a:t>End of the semester – </a:t>
            </a:r>
            <a:r>
              <a:rPr lang="en-US" b="1" dirty="0" smtClean="0"/>
              <a:t>Burrows-Wheeler Transform (BWT)</a:t>
            </a:r>
          </a:p>
          <a:p>
            <a:pPr lvl="1"/>
            <a:r>
              <a:rPr lang="en-US" dirty="0" smtClean="0">
                <a:hlinkClick r:id="rId2"/>
              </a:rPr>
              <a:t>https://en.wikipedia.org/wiki/Burrows%E2%80%93Wheeler_transform</a:t>
            </a:r>
            <a:endParaRPr lang="en-US" dirty="0" smtClean="0"/>
          </a:p>
          <a:p>
            <a:pPr lvl="1"/>
            <a:r>
              <a:rPr lang="en-US" dirty="0"/>
              <a:t>In pattern matching: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=z5EDLODQPtg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Motivation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2800" dirty="0" smtClean="0"/>
              <a:t>Given a query sequence, </a:t>
            </a:r>
            <a:r>
              <a:rPr lang="en-US" sz="2800" i="1" dirty="0"/>
              <a:t>q</a:t>
            </a:r>
            <a:r>
              <a:rPr lang="en-US" sz="2800" dirty="0" smtClean="0"/>
              <a:t>, of length </a:t>
            </a:r>
            <a:r>
              <a:rPr lang="en-US" sz="2800" i="1" dirty="0" smtClean="0"/>
              <a:t>m</a:t>
            </a:r>
            <a:r>
              <a:rPr lang="en-US" sz="2800" dirty="0" smtClean="0"/>
              <a:t> (small, ~1000 nucleotides) and a large database (target), </a:t>
            </a:r>
            <a:r>
              <a:rPr lang="en-US" sz="2800" i="1" dirty="0"/>
              <a:t>D</a:t>
            </a:r>
            <a:r>
              <a:rPr lang="en-US" sz="2800" dirty="0" smtClean="0"/>
              <a:t>, of size </a:t>
            </a:r>
            <a:r>
              <a:rPr lang="en-US" sz="2800" i="1" dirty="0" smtClean="0"/>
              <a:t>n</a:t>
            </a:r>
            <a:r>
              <a:rPr lang="en-US" sz="2800" dirty="0" smtClean="0"/>
              <a:t> (billions of nucleotides)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Find </a:t>
            </a:r>
            <a:r>
              <a:rPr lang="en-US" sz="2800" u="sng" dirty="0" smtClean="0"/>
              <a:t>all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local alignments </a:t>
            </a:r>
            <a:r>
              <a:rPr lang="en-US" sz="2800" dirty="0" smtClean="0"/>
              <a:t>of </a:t>
            </a:r>
            <a:r>
              <a:rPr lang="en-US" sz="2800" i="1" dirty="0"/>
              <a:t>q</a:t>
            </a:r>
            <a:r>
              <a:rPr lang="en-US" sz="2800" dirty="0" smtClean="0"/>
              <a:t> within </a:t>
            </a:r>
            <a:r>
              <a:rPr lang="en-US" sz="2800" i="1" dirty="0" smtClean="0"/>
              <a:t>D</a:t>
            </a:r>
            <a:r>
              <a:rPr lang="en-US" sz="2800" dirty="0" smtClean="0"/>
              <a:t> that have a score above threshold, </a:t>
            </a:r>
            <a:r>
              <a:rPr lang="en-US" sz="2800" i="1" dirty="0" smtClean="0"/>
              <a:t>T</a:t>
            </a:r>
          </a:p>
          <a:p>
            <a:pPr marL="457200" lvl="1" indent="0">
              <a:buNone/>
            </a:pPr>
            <a:endParaRPr lang="en-US" sz="2800" b="1" i="1" dirty="0" smtClean="0"/>
          </a:p>
          <a:p>
            <a:pPr marL="457200" lvl="1" indent="0">
              <a:buNone/>
            </a:pPr>
            <a:endParaRPr lang="en-US" sz="2800" b="1" i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86753" y="5782235"/>
            <a:ext cx="9000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95718" y="4800600"/>
            <a:ext cx="1241611" cy="4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8520" y="452358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5001" y="549192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42247" y="4800600"/>
            <a:ext cx="537882" cy="98163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29619" y="4785192"/>
            <a:ext cx="537882" cy="98163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71030" y="4811526"/>
            <a:ext cx="2678538" cy="97070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56830" y="4813767"/>
            <a:ext cx="2674720" cy="98163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74513" y="4813767"/>
            <a:ext cx="5627884" cy="95025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4151" y="4817128"/>
            <a:ext cx="5581718" cy="946898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33879" y="5520626"/>
            <a:ext cx="68580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79205" y="5515838"/>
            <a:ext cx="68580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2247" y="4538990"/>
            <a:ext cx="685800" cy="26161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42247" y="4802841"/>
            <a:ext cx="7936241" cy="96174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28047" y="4802840"/>
            <a:ext cx="7936241" cy="961746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02397" y="5520132"/>
            <a:ext cx="68580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778488" y="5515838"/>
            <a:ext cx="685800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55409" y="4540110"/>
            <a:ext cx="685800" cy="26161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31" grpId="0" animBg="1"/>
      <p:bldP spid="3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Smith-Waterman?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 is </a:t>
            </a:r>
            <a:r>
              <a:rPr lang="en-US" b="1" dirty="0" smtClean="0"/>
              <a:t>too slow</a:t>
            </a:r>
            <a:r>
              <a:rPr lang="is-IS" b="1" dirty="0" smtClean="0"/>
              <a:t>…</a:t>
            </a:r>
            <a:r>
              <a:rPr lang="en-US" dirty="0"/>
              <a:t>w</a:t>
            </a:r>
            <a:r>
              <a:rPr lang="en-US" dirty="0" smtClean="0"/>
              <a:t>ould take O(</a:t>
            </a:r>
            <a:r>
              <a:rPr lang="en-US" dirty="0" err="1" smtClean="0"/>
              <a:t>mn</a:t>
            </a:r>
            <a:r>
              <a:rPr lang="en-US" dirty="0" smtClean="0"/>
              <a:t> + m*hits)</a:t>
            </a:r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Trace back all entries of a dynamic programming matrix with a score&gt;</a:t>
            </a:r>
            <a:r>
              <a:rPr lang="en-US" i="1" dirty="0" smtClean="0"/>
              <a:t>T</a:t>
            </a:r>
          </a:p>
          <a:p>
            <a:pPr lvl="1"/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  <a:p>
            <a:r>
              <a:rPr lang="en-US" b="1" i="1" dirty="0" smtClean="0"/>
              <a:t>Too </a:t>
            </a:r>
            <a:r>
              <a:rPr lang="en-US" b="1" i="1" dirty="0" smtClean="0"/>
              <a:t>slow</a:t>
            </a:r>
            <a:r>
              <a:rPr lang="en-US" b="1" i="1" dirty="0" smtClean="0"/>
              <a:t>, too much memory!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2106" y="3482788"/>
            <a:ext cx="7745506" cy="13447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8300" y="395030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1,000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0868" y="316318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126,000,000,000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637280" y="3718560"/>
            <a:ext cx="518160" cy="579120"/>
          </a:xfrm>
          <a:custGeom>
            <a:avLst/>
            <a:gdLst>
              <a:gd name="connsiteX0" fmla="*/ 0 w 518160"/>
              <a:gd name="connsiteY0" fmla="*/ 0 h 579120"/>
              <a:gd name="connsiteX1" fmla="*/ 60960 w 518160"/>
              <a:gd name="connsiteY1" fmla="*/ 10160 h 579120"/>
              <a:gd name="connsiteX2" fmla="*/ 172720 w 518160"/>
              <a:gd name="connsiteY2" fmla="*/ 20320 h 579120"/>
              <a:gd name="connsiteX3" fmla="*/ 203200 w 518160"/>
              <a:gd name="connsiteY3" fmla="*/ 81280 h 579120"/>
              <a:gd name="connsiteX4" fmla="*/ 213360 w 518160"/>
              <a:gd name="connsiteY4" fmla="*/ 182880 h 579120"/>
              <a:gd name="connsiteX5" fmla="*/ 243840 w 518160"/>
              <a:gd name="connsiteY5" fmla="*/ 193040 h 579120"/>
              <a:gd name="connsiteX6" fmla="*/ 274320 w 518160"/>
              <a:gd name="connsiteY6" fmla="*/ 213360 h 579120"/>
              <a:gd name="connsiteX7" fmla="*/ 284480 w 518160"/>
              <a:gd name="connsiteY7" fmla="*/ 274320 h 579120"/>
              <a:gd name="connsiteX8" fmla="*/ 345440 w 518160"/>
              <a:gd name="connsiteY8" fmla="*/ 294640 h 579120"/>
              <a:gd name="connsiteX9" fmla="*/ 355600 w 518160"/>
              <a:gd name="connsiteY9" fmla="*/ 325120 h 579120"/>
              <a:gd name="connsiteX10" fmla="*/ 396240 w 518160"/>
              <a:gd name="connsiteY10" fmla="*/ 386080 h 579120"/>
              <a:gd name="connsiteX11" fmla="*/ 426720 w 518160"/>
              <a:gd name="connsiteY11" fmla="*/ 447040 h 579120"/>
              <a:gd name="connsiteX12" fmla="*/ 457200 w 518160"/>
              <a:gd name="connsiteY12" fmla="*/ 457200 h 579120"/>
              <a:gd name="connsiteX13" fmla="*/ 477520 w 518160"/>
              <a:gd name="connsiteY13" fmla="*/ 487680 h 579120"/>
              <a:gd name="connsiteX14" fmla="*/ 487680 w 518160"/>
              <a:gd name="connsiteY14" fmla="*/ 538480 h 579120"/>
              <a:gd name="connsiteX15" fmla="*/ 518160 w 518160"/>
              <a:gd name="connsiteY15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8160" h="579120">
                <a:moveTo>
                  <a:pt x="0" y="0"/>
                </a:moveTo>
                <a:cubicBezTo>
                  <a:pt x="20320" y="3387"/>
                  <a:pt x="40501" y="7753"/>
                  <a:pt x="60960" y="10160"/>
                </a:cubicBezTo>
                <a:cubicBezTo>
                  <a:pt x="98111" y="14531"/>
                  <a:pt x="136967" y="9319"/>
                  <a:pt x="172720" y="20320"/>
                </a:cubicBezTo>
                <a:cubicBezTo>
                  <a:pt x="187351" y="24822"/>
                  <a:pt x="199379" y="69816"/>
                  <a:pt x="203200" y="81280"/>
                </a:cubicBezTo>
                <a:cubicBezTo>
                  <a:pt x="206587" y="115147"/>
                  <a:pt x="201729" y="150894"/>
                  <a:pt x="213360" y="182880"/>
                </a:cubicBezTo>
                <a:cubicBezTo>
                  <a:pt x="217020" y="192945"/>
                  <a:pt x="234261" y="188251"/>
                  <a:pt x="243840" y="193040"/>
                </a:cubicBezTo>
                <a:cubicBezTo>
                  <a:pt x="254762" y="198501"/>
                  <a:pt x="264160" y="206587"/>
                  <a:pt x="274320" y="213360"/>
                </a:cubicBezTo>
                <a:cubicBezTo>
                  <a:pt x="277707" y="233680"/>
                  <a:pt x="270915" y="258817"/>
                  <a:pt x="284480" y="274320"/>
                </a:cubicBezTo>
                <a:cubicBezTo>
                  <a:pt x="298585" y="290440"/>
                  <a:pt x="345440" y="294640"/>
                  <a:pt x="345440" y="294640"/>
                </a:cubicBezTo>
                <a:cubicBezTo>
                  <a:pt x="348827" y="304800"/>
                  <a:pt x="350399" y="315758"/>
                  <a:pt x="355600" y="325120"/>
                </a:cubicBezTo>
                <a:cubicBezTo>
                  <a:pt x="367460" y="346468"/>
                  <a:pt x="388517" y="362912"/>
                  <a:pt x="396240" y="386080"/>
                </a:cubicBezTo>
                <a:cubicBezTo>
                  <a:pt x="402933" y="406159"/>
                  <a:pt x="408815" y="432716"/>
                  <a:pt x="426720" y="447040"/>
                </a:cubicBezTo>
                <a:cubicBezTo>
                  <a:pt x="435083" y="453730"/>
                  <a:pt x="447040" y="453813"/>
                  <a:pt x="457200" y="457200"/>
                </a:cubicBezTo>
                <a:cubicBezTo>
                  <a:pt x="463973" y="467360"/>
                  <a:pt x="473233" y="476247"/>
                  <a:pt x="477520" y="487680"/>
                </a:cubicBezTo>
                <a:cubicBezTo>
                  <a:pt x="483583" y="503849"/>
                  <a:pt x="481617" y="522311"/>
                  <a:pt x="487680" y="538480"/>
                </a:cubicBezTo>
                <a:cubicBezTo>
                  <a:pt x="494573" y="556861"/>
                  <a:pt x="505674" y="566634"/>
                  <a:pt x="518160" y="579120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313680" y="4124960"/>
            <a:ext cx="447040" cy="619760"/>
          </a:xfrm>
          <a:custGeom>
            <a:avLst/>
            <a:gdLst>
              <a:gd name="connsiteX0" fmla="*/ 0 w 447040"/>
              <a:gd name="connsiteY0" fmla="*/ 0 h 619760"/>
              <a:gd name="connsiteX1" fmla="*/ 50800 w 447040"/>
              <a:gd name="connsiteY1" fmla="*/ 81280 h 619760"/>
              <a:gd name="connsiteX2" fmla="*/ 162560 w 447040"/>
              <a:gd name="connsiteY2" fmla="*/ 274320 h 619760"/>
              <a:gd name="connsiteX3" fmla="*/ 182880 w 447040"/>
              <a:gd name="connsiteY3" fmla="*/ 304800 h 619760"/>
              <a:gd name="connsiteX4" fmla="*/ 203200 w 447040"/>
              <a:gd name="connsiteY4" fmla="*/ 355600 h 619760"/>
              <a:gd name="connsiteX5" fmla="*/ 274320 w 447040"/>
              <a:gd name="connsiteY5" fmla="*/ 447040 h 619760"/>
              <a:gd name="connsiteX6" fmla="*/ 304800 w 447040"/>
              <a:gd name="connsiteY6" fmla="*/ 508000 h 619760"/>
              <a:gd name="connsiteX7" fmla="*/ 335280 w 447040"/>
              <a:gd name="connsiteY7" fmla="*/ 518160 h 619760"/>
              <a:gd name="connsiteX8" fmla="*/ 436880 w 447040"/>
              <a:gd name="connsiteY8" fmla="*/ 619760 h 619760"/>
              <a:gd name="connsiteX9" fmla="*/ 447040 w 447040"/>
              <a:gd name="connsiteY9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040" h="619760">
                <a:moveTo>
                  <a:pt x="0" y="0"/>
                </a:moveTo>
                <a:cubicBezTo>
                  <a:pt x="116246" y="145307"/>
                  <a:pt x="-252" y="-12316"/>
                  <a:pt x="50800" y="81280"/>
                </a:cubicBezTo>
                <a:cubicBezTo>
                  <a:pt x="86404" y="146554"/>
                  <a:pt x="124735" y="210308"/>
                  <a:pt x="162560" y="274320"/>
                </a:cubicBezTo>
                <a:cubicBezTo>
                  <a:pt x="168772" y="284833"/>
                  <a:pt x="177419" y="293878"/>
                  <a:pt x="182880" y="304800"/>
                </a:cubicBezTo>
                <a:cubicBezTo>
                  <a:pt x="191036" y="321112"/>
                  <a:pt x="194467" y="339589"/>
                  <a:pt x="203200" y="355600"/>
                </a:cubicBezTo>
                <a:cubicBezTo>
                  <a:pt x="232366" y="409071"/>
                  <a:pt x="238011" y="410731"/>
                  <a:pt x="274320" y="447040"/>
                </a:cubicBezTo>
                <a:cubicBezTo>
                  <a:pt x="281013" y="467119"/>
                  <a:pt x="286895" y="493676"/>
                  <a:pt x="304800" y="508000"/>
                </a:cubicBezTo>
                <a:cubicBezTo>
                  <a:pt x="313163" y="514690"/>
                  <a:pt x="325120" y="514773"/>
                  <a:pt x="335280" y="518160"/>
                </a:cubicBezTo>
                <a:cubicBezTo>
                  <a:pt x="353342" y="545253"/>
                  <a:pt x="391724" y="619760"/>
                  <a:pt x="436880" y="619760"/>
                </a:cubicBezTo>
                <a:lnTo>
                  <a:pt x="447040" y="61976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35520" y="3759200"/>
            <a:ext cx="406400" cy="579120"/>
          </a:xfrm>
          <a:custGeom>
            <a:avLst/>
            <a:gdLst>
              <a:gd name="connsiteX0" fmla="*/ 0 w 406400"/>
              <a:gd name="connsiteY0" fmla="*/ 0 h 579120"/>
              <a:gd name="connsiteX1" fmla="*/ 50800 w 406400"/>
              <a:gd name="connsiteY1" fmla="*/ 10160 h 579120"/>
              <a:gd name="connsiteX2" fmla="*/ 111760 w 406400"/>
              <a:gd name="connsiteY2" fmla="*/ 20320 h 579120"/>
              <a:gd name="connsiteX3" fmla="*/ 121920 w 406400"/>
              <a:gd name="connsiteY3" fmla="*/ 50800 h 579120"/>
              <a:gd name="connsiteX4" fmla="*/ 213360 w 406400"/>
              <a:gd name="connsiteY4" fmla="*/ 142240 h 579120"/>
              <a:gd name="connsiteX5" fmla="*/ 233680 w 406400"/>
              <a:gd name="connsiteY5" fmla="*/ 203200 h 579120"/>
              <a:gd name="connsiteX6" fmla="*/ 264160 w 406400"/>
              <a:gd name="connsiteY6" fmla="*/ 264160 h 579120"/>
              <a:gd name="connsiteX7" fmla="*/ 294640 w 406400"/>
              <a:gd name="connsiteY7" fmla="*/ 274320 h 579120"/>
              <a:gd name="connsiteX8" fmla="*/ 325120 w 406400"/>
              <a:gd name="connsiteY8" fmla="*/ 294640 h 579120"/>
              <a:gd name="connsiteX9" fmla="*/ 345440 w 406400"/>
              <a:gd name="connsiteY9" fmla="*/ 355600 h 579120"/>
              <a:gd name="connsiteX10" fmla="*/ 396240 w 406400"/>
              <a:gd name="connsiteY10" fmla="*/ 416560 h 579120"/>
              <a:gd name="connsiteX11" fmla="*/ 406400 w 406400"/>
              <a:gd name="connsiteY11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400" h="579120">
                <a:moveTo>
                  <a:pt x="0" y="0"/>
                </a:moveTo>
                <a:lnTo>
                  <a:pt x="50800" y="10160"/>
                </a:lnTo>
                <a:cubicBezTo>
                  <a:pt x="71068" y="13845"/>
                  <a:pt x="93874" y="10099"/>
                  <a:pt x="111760" y="20320"/>
                </a:cubicBezTo>
                <a:cubicBezTo>
                  <a:pt x="121059" y="25633"/>
                  <a:pt x="115064" y="42573"/>
                  <a:pt x="121920" y="50800"/>
                </a:cubicBezTo>
                <a:cubicBezTo>
                  <a:pt x="149515" y="83914"/>
                  <a:pt x="182880" y="111760"/>
                  <a:pt x="213360" y="142240"/>
                </a:cubicBezTo>
                <a:lnTo>
                  <a:pt x="233680" y="203200"/>
                </a:lnTo>
                <a:cubicBezTo>
                  <a:pt x="240373" y="223279"/>
                  <a:pt x="246255" y="249836"/>
                  <a:pt x="264160" y="264160"/>
                </a:cubicBezTo>
                <a:cubicBezTo>
                  <a:pt x="272523" y="270850"/>
                  <a:pt x="285061" y="269531"/>
                  <a:pt x="294640" y="274320"/>
                </a:cubicBezTo>
                <a:cubicBezTo>
                  <a:pt x="305562" y="279781"/>
                  <a:pt x="314960" y="287867"/>
                  <a:pt x="325120" y="294640"/>
                </a:cubicBezTo>
                <a:cubicBezTo>
                  <a:pt x="331893" y="314960"/>
                  <a:pt x="330294" y="340454"/>
                  <a:pt x="345440" y="355600"/>
                </a:cubicBezTo>
                <a:cubicBezTo>
                  <a:pt x="384554" y="394714"/>
                  <a:pt x="367950" y="374125"/>
                  <a:pt x="396240" y="416560"/>
                </a:cubicBezTo>
                <a:lnTo>
                  <a:pt x="406400" y="579120"/>
                </a:ln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540240" y="3759200"/>
            <a:ext cx="487680" cy="660400"/>
          </a:xfrm>
          <a:custGeom>
            <a:avLst/>
            <a:gdLst>
              <a:gd name="connsiteX0" fmla="*/ 0 w 487680"/>
              <a:gd name="connsiteY0" fmla="*/ 0 h 660400"/>
              <a:gd name="connsiteX1" fmla="*/ 60960 w 487680"/>
              <a:gd name="connsiteY1" fmla="*/ 71120 h 660400"/>
              <a:gd name="connsiteX2" fmla="*/ 91440 w 487680"/>
              <a:gd name="connsiteY2" fmla="*/ 81280 h 660400"/>
              <a:gd name="connsiteX3" fmla="*/ 162560 w 487680"/>
              <a:gd name="connsiteY3" fmla="*/ 213360 h 660400"/>
              <a:gd name="connsiteX4" fmla="*/ 182880 w 487680"/>
              <a:gd name="connsiteY4" fmla="*/ 284480 h 660400"/>
              <a:gd name="connsiteX5" fmla="*/ 213360 w 487680"/>
              <a:gd name="connsiteY5" fmla="*/ 304800 h 660400"/>
              <a:gd name="connsiteX6" fmla="*/ 223520 w 487680"/>
              <a:gd name="connsiteY6" fmla="*/ 386080 h 660400"/>
              <a:gd name="connsiteX7" fmla="*/ 254000 w 487680"/>
              <a:gd name="connsiteY7" fmla="*/ 406400 h 660400"/>
              <a:gd name="connsiteX8" fmla="*/ 345440 w 487680"/>
              <a:gd name="connsiteY8" fmla="*/ 477520 h 660400"/>
              <a:gd name="connsiteX9" fmla="*/ 365760 w 487680"/>
              <a:gd name="connsiteY9" fmla="*/ 508000 h 660400"/>
              <a:gd name="connsiteX10" fmla="*/ 375920 w 487680"/>
              <a:gd name="connsiteY10" fmla="*/ 589280 h 660400"/>
              <a:gd name="connsiteX11" fmla="*/ 406400 w 487680"/>
              <a:gd name="connsiteY11" fmla="*/ 599440 h 660400"/>
              <a:gd name="connsiteX12" fmla="*/ 447040 w 487680"/>
              <a:gd name="connsiteY12" fmla="*/ 609600 h 660400"/>
              <a:gd name="connsiteX13" fmla="*/ 487680 w 487680"/>
              <a:gd name="connsiteY13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680" h="660400">
                <a:moveTo>
                  <a:pt x="0" y="0"/>
                </a:moveTo>
                <a:cubicBezTo>
                  <a:pt x="14085" y="18780"/>
                  <a:pt x="39733" y="56969"/>
                  <a:pt x="60960" y="71120"/>
                </a:cubicBezTo>
                <a:cubicBezTo>
                  <a:pt x="69871" y="77061"/>
                  <a:pt x="81280" y="77893"/>
                  <a:pt x="91440" y="81280"/>
                </a:cubicBezTo>
                <a:cubicBezTo>
                  <a:pt x="120097" y="167252"/>
                  <a:pt x="73933" y="36107"/>
                  <a:pt x="162560" y="213360"/>
                </a:cubicBezTo>
                <a:cubicBezTo>
                  <a:pt x="164994" y="218228"/>
                  <a:pt x="176222" y="276158"/>
                  <a:pt x="182880" y="284480"/>
                </a:cubicBezTo>
                <a:cubicBezTo>
                  <a:pt x="190508" y="294015"/>
                  <a:pt x="203200" y="298027"/>
                  <a:pt x="213360" y="304800"/>
                </a:cubicBezTo>
                <a:cubicBezTo>
                  <a:pt x="216747" y="331893"/>
                  <a:pt x="213379" y="360729"/>
                  <a:pt x="223520" y="386080"/>
                </a:cubicBezTo>
                <a:cubicBezTo>
                  <a:pt x="228055" y="397417"/>
                  <a:pt x="244874" y="398288"/>
                  <a:pt x="254000" y="406400"/>
                </a:cubicBezTo>
                <a:cubicBezTo>
                  <a:pt x="336239" y="479502"/>
                  <a:pt x="282590" y="456570"/>
                  <a:pt x="345440" y="477520"/>
                </a:cubicBezTo>
                <a:cubicBezTo>
                  <a:pt x="352213" y="487680"/>
                  <a:pt x="362547" y="496219"/>
                  <a:pt x="365760" y="508000"/>
                </a:cubicBezTo>
                <a:cubicBezTo>
                  <a:pt x="372944" y="534342"/>
                  <a:pt x="364831" y="564329"/>
                  <a:pt x="375920" y="589280"/>
                </a:cubicBezTo>
                <a:cubicBezTo>
                  <a:pt x="380270" y="599067"/>
                  <a:pt x="396102" y="596498"/>
                  <a:pt x="406400" y="599440"/>
                </a:cubicBezTo>
                <a:cubicBezTo>
                  <a:pt x="419826" y="603276"/>
                  <a:pt x="433493" y="606213"/>
                  <a:pt x="447040" y="609600"/>
                </a:cubicBezTo>
                <a:cubicBezTo>
                  <a:pt x="472673" y="648050"/>
                  <a:pt x="458726" y="631446"/>
                  <a:pt x="487680" y="660400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SW Initialization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91089"/>
              </p:ext>
            </p:extLst>
          </p:nvPr>
        </p:nvGraphicFramePr>
        <p:xfrm>
          <a:off x="573050" y="2650967"/>
          <a:ext cx="105155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3050" y="1696860"/>
            <a:ext cx="2820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= CGTGAATTCAT</a:t>
            </a:r>
          </a:p>
          <a:p>
            <a:r>
              <a:rPr lang="en-US" sz="2800" dirty="0" smtClean="0"/>
              <a:t>B = GCTTAC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90688"/>
                <a:ext cx="1048492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 smtClean="0">
                    <a:latin typeface="Cambria Math" charset="0"/>
                  </a:rPr>
                  <a:t>For two sequences, </a:t>
                </a:r>
                <a:r>
                  <a:rPr lang="en-CA" sz="2800" i="1" dirty="0" smtClean="0">
                    <a:latin typeface="Cambria Math" charset="0"/>
                  </a:rPr>
                  <a:t>A</a:t>
                </a:r>
                <a:r>
                  <a:rPr lang="en-CA" sz="2800" dirty="0" smtClean="0">
                    <a:latin typeface="Cambria Math" charset="0"/>
                  </a:rPr>
                  <a:t> and </a:t>
                </a:r>
                <a:r>
                  <a:rPr lang="en-CA" sz="2800" i="1" dirty="0" smtClean="0">
                    <a:latin typeface="Cambria Math" charset="0"/>
                  </a:rPr>
                  <a:t>B</a:t>
                </a:r>
                <a:r>
                  <a:rPr lang="en-CA" sz="2800" dirty="0" smtClean="0">
                    <a:latin typeface="Cambria Math" charset="0"/>
                  </a:rPr>
                  <a:t>, a </a:t>
                </a:r>
                <a:r>
                  <a:rPr lang="en-CA" sz="2800" b="1" dirty="0" smtClean="0">
                    <a:latin typeface="Cambria Math" charset="0"/>
                  </a:rPr>
                  <a:t>pair-wise matrix</a:t>
                </a:r>
                <a:r>
                  <a:rPr lang="en-CA" sz="2800" dirty="0" smtClean="0">
                    <a:latin typeface="Cambria Math" charset="0"/>
                  </a:rPr>
                  <a:t>, </a:t>
                </a:r>
                <a:r>
                  <a:rPr lang="en-CA" sz="2800" i="1" dirty="0" smtClean="0">
                    <a:latin typeface="Cambria Math" charset="0"/>
                  </a:rPr>
                  <a:t>H</a:t>
                </a:r>
                <a:r>
                  <a:rPr lang="en-CA" sz="2800" dirty="0" smtClean="0">
                    <a:latin typeface="Cambria Math" charset="0"/>
                  </a:rPr>
                  <a:t>, is built such that:</a:t>
                </a:r>
                <a:endParaRPr lang="en-CA" sz="2800" b="0" dirty="0" smtClean="0">
                  <a:latin typeface="Cambria Math" charset="0"/>
                </a:endParaRPr>
              </a:p>
              <a:p>
                <a:endParaRPr lang="en-CA" sz="2800" i="1" dirty="0">
                  <a:latin typeface="Cambria Math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,0</m:t>
                          </m:r>
                        </m:e>
                      </m:d>
                      <m:r>
                        <a:rPr lang="en-CA" sz="2800" b="0" i="1" smtClean="0">
                          <a:latin typeface="Cambria Math" charset="0"/>
                        </a:rPr>
                        <m:t>=0, 0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</m:oMath>
                  </m:oMathPara>
                </a14:m>
                <a:endParaRPr lang="en-CA" sz="2800" b="0" dirty="0" smtClean="0">
                  <a:ea typeface="Cambria Math" charset="0"/>
                  <a:cs typeface="Cambria Math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charset="0"/>
                            </a:rPr>
                            <m:t>0,</m:t>
                          </m:r>
                          <m:r>
                            <a:rPr lang="en-CA" sz="28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charset="0"/>
                        </a:rPr>
                        <m:t>=0, 0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484922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222" t="-3356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0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SW Matrix Filling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</a:t>
            </a:r>
            <a:r>
              <a:rPr lang="en-US" b="1" dirty="0" smtClean="0"/>
              <a:t>Needleman-</a:t>
            </a:r>
            <a:r>
              <a:rPr lang="en-US" b="1" dirty="0" err="1" smtClean="0"/>
              <a:t>Wunsch</a:t>
            </a:r>
            <a:r>
              <a:rPr lang="en-US" b="1" dirty="0" smtClean="0"/>
              <a:t> (NW)</a:t>
            </a:r>
            <a:r>
              <a:rPr lang="en-US" dirty="0" smtClean="0"/>
              <a:t>, fill in the matrix such that: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a match score of +2 and a mismatch &amp; </a:t>
            </a:r>
            <a:r>
              <a:rPr lang="en-US" dirty="0" err="1" smtClean="0"/>
              <a:t>indel</a:t>
            </a:r>
            <a:r>
              <a:rPr lang="en-US" dirty="0" smtClean="0"/>
              <a:t> score equal to 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805914"/>
              </p:ext>
            </p:extLst>
          </p:nvPr>
        </p:nvGraphicFramePr>
        <p:xfrm>
          <a:off x="365551" y="1690688"/>
          <a:ext cx="105155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551" y="2567975"/>
                <a:ext cx="11460894" cy="200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CA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CA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CA" sz="2400" i="1">
                          <a:latin typeface="Cambria Math" charset="0"/>
                        </a:rPr>
                        <m:t>=</m:t>
                      </m:r>
                      <m:r>
                        <a:rPr lang="en-CA" sz="2400" i="1">
                          <a:latin typeface="Cambria Math" charset="0"/>
                        </a:rPr>
                        <m:t>𝑚𝑎𝑥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400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en-CA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CA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−1,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𝑠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𝑀𝑎𝑡𝑐h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/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𝑀𝑖𝑠𝑚𝑎𝑡𝑐h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≥1</m:t>
                                        </m:r>
                                      </m:sub>
                                    </m:s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{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CA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𝑔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}</m:t>
                                    </m:r>
                                  </m:e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𝐷𝑒𝑙𝑒𝑡𝑖𝑜𝑛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&gt;1</m:t>
                                        </m:r>
                                      </m:sub>
                                    </m:sSub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{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CA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2400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𝑔</m:t>
                                    </m:r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}</m:t>
                                    </m:r>
                                  </m:e>
                                  <m:e>
                                    <m:r>
                                      <a:rPr lang="en-CA" sz="2400" i="1">
                                        <a:latin typeface="Cambria Math" charset="0"/>
                                      </a:rPr>
                                      <m:t>𝐼𝑛𝑠𝑒𝑟𝑡𝑖𝑜𝑛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CA" sz="2400" i="1">
                          <a:latin typeface="Cambria Math" charset="0"/>
                        </a:rPr>
                        <m:t>,1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,1≤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CA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</m:oMath>
                  </m:oMathPara>
                </a14:m>
                <a:endParaRPr lang="en-CA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51" y="2567975"/>
                <a:ext cx="11460894" cy="20084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200523"/>
              </p:ext>
            </p:extLst>
          </p:nvPr>
        </p:nvGraphicFramePr>
        <p:xfrm>
          <a:off x="365551" y="1690688"/>
          <a:ext cx="105155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08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SW Trace Back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NW, we trace back from the bottom right-most cell of the matrix</a:t>
            </a:r>
          </a:p>
          <a:p>
            <a:pPr lvl="1"/>
            <a:r>
              <a:rPr lang="en-US" sz="2800" dirty="0" smtClean="0"/>
              <a:t>Slightly different with SW. </a:t>
            </a:r>
            <a:r>
              <a:rPr lang="en-US" sz="2800" b="1" dirty="0" smtClean="0"/>
              <a:t>How?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250928"/>
              </p:ext>
            </p:extLst>
          </p:nvPr>
        </p:nvGraphicFramePr>
        <p:xfrm>
          <a:off x="838204" y="2905126"/>
          <a:ext cx="105155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798886"/>
              </p:ext>
            </p:extLst>
          </p:nvPr>
        </p:nvGraphicFramePr>
        <p:xfrm>
          <a:off x="838200" y="2905126"/>
          <a:ext cx="105155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121710"/>
              </p:ext>
            </p:extLst>
          </p:nvPr>
        </p:nvGraphicFramePr>
        <p:xfrm>
          <a:off x="838200" y="2905126"/>
          <a:ext cx="105155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  <a:gridCol w="8088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9520234" y="4983483"/>
            <a:ext cx="595312" cy="305117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615359" y="5315589"/>
            <a:ext cx="595312" cy="305117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48666" y="4983483"/>
            <a:ext cx="0" cy="324331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836690" y="4625979"/>
            <a:ext cx="595312" cy="305117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00872" y="4235927"/>
            <a:ext cx="595312" cy="305117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615359" y="4923318"/>
            <a:ext cx="595312" cy="7778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44365"/>
              </p:ext>
            </p:extLst>
          </p:nvPr>
        </p:nvGraphicFramePr>
        <p:xfrm>
          <a:off x="838196" y="2905126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u="sng" dirty="0" smtClean="0"/>
                        <a:t>Local Alignment</a:t>
                      </a:r>
                      <a:r>
                        <a:rPr lang="en-US" sz="2400" b="0" u="sng" baseline="0" dirty="0" smtClean="0"/>
                        <a:t> #1</a:t>
                      </a:r>
                      <a:endParaRPr lang="en-US" sz="2400" b="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u="sng" dirty="0" smtClean="0"/>
                        <a:t>Local Alignment</a:t>
                      </a:r>
                      <a:r>
                        <a:rPr lang="en-US" sz="2400" b="0" u="sng" baseline="0" dirty="0" smtClean="0"/>
                        <a:t> #2</a:t>
                      </a:r>
                      <a:endParaRPr lang="en-US" sz="2400" b="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|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=+5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 +5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4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Basic Local Alignment Search Tool Idea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Give up on (guaranteed) optimality </a:t>
            </a:r>
          </a:p>
          <a:p>
            <a:pPr lvl="1"/>
            <a:r>
              <a:rPr lang="en-US" i="1" dirty="0" smtClean="0"/>
              <a:t>Heuristic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Search only for local-alignments with </a:t>
            </a:r>
            <a:r>
              <a:rPr lang="en-US" b="1" dirty="0" smtClean="0"/>
              <a:t>high-scoring gapless alignments (HSPs)</a:t>
            </a:r>
            <a:br>
              <a:rPr lang="en-US" b="1" dirty="0" smtClean="0"/>
            </a:br>
            <a:endParaRPr lang="en-US" b="1" i="1" dirty="0" smtClean="0"/>
          </a:p>
          <a:p>
            <a:r>
              <a:rPr lang="en-US" dirty="0" smtClean="0"/>
              <a:t>Pre-process the database, </a:t>
            </a:r>
            <a:r>
              <a:rPr lang="en-US" i="1" dirty="0" smtClean="0"/>
              <a:t>D</a:t>
            </a:r>
            <a:r>
              <a:rPr lang="en-US" dirty="0" smtClean="0"/>
              <a:t>, so that queries can be answered in constant time with respect to </a:t>
            </a:r>
            <a:r>
              <a:rPr lang="en-US" i="1" dirty="0" smtClean="0"/>
              <a:t>n</a:t>
            </a:r>
          </a:p>
          <a:p>
            <a:endParaRPr lang="en-US" i="1" dirty="0"/>
          </a:p>
          <a:p>
            <a:r>
              <a:rPr lang="en-US" b="1" dirty="0" smtClean="0"/>
              <a:t>BLAST </a:t>
            </a:r>
            <a:r>
              <a:rPr lang="en-US" dirty="0" smtClean="0"/>
              <a:t>was published in </a:t>
            </a:r>
            <a:r>
              <a:rPr lang="en-US" dirty="0" smtClean="0"/>
              <a:t>1990 by </a:t>
            </a:r>
            <a:r>
              <a:rPr lang="en-US" dirty="0" err="1" smtClean="0"/>
              <a:t>Altschul</a:t>
            </a:r>
            <a:r>
              <a:rPr lang="en-US" dirty="0" smtClean="0"/>
              <a:t>, </a:t>
            </a:r>
            <a:r>
              <a:rPr lang="en-US" dirty="0" err="1" smtClean="0"/>
              <a:t>Lipman</a:t>
            </a:r>
            <a:r>
              <a:rPr lang="en-US" dirty="0" smtClean="0"/>
              <a:t>, Miller,</a:t>
            </a:r>
            <a:endParaRPr lang="en-US" dirty="0" smtClean="0"/>
          </a:p>
          <a:p>
            <a:pPr lvl="1"/>
            <a:r>
              <a:rPr lang="en-US" dirty="0" smtClean="0"/>
              <a:t>cited by more than 10</a:t>
            </a:r>
            <a:r>
              <a:rPr lang="en-US" baseline="30000" dirty="0" smtClean="0"/>
              <a:t>5</a:t>
            </a:r>
            <a:r>
              <a:rPr lang="en-US" dirty="0" smtClean="0"/>
              <a:t> papers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Gapless Alignments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q</a:t>
            </a:r>
            <a:r>
              <a:rPr lang="en-US" dirty="0" smtClean="0"/>
              <a:t> has a good alignment, </a:t>
            </a:r>
            <a:r>
              <a:rPr lang="en-US" i="1" dirty="0" smtClean="0"/>
              <a:t>X</a:t>
            </a:r>
            <a:r>
              <a:rPr lang="en-US" dirty="0" smtClean="0"/>
              <a:t>, somewhere in </a:t>
            </a:r>
            <a:r>
              <a:rPr lang="en-US" i="1" dirty="0" smtClean="0"/>
              <a:t>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i="1" dirty="0" smtClean="0"/>
              <a:t>X</a:t>
            </a:r>
            <a:r>
              <a:rPr lang="en-US" dirty="0" smtClean="0"/>
              <a:t> is likely to contain a HSP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2395-4791-AD4D-928C-941F560317ED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97393" y="4104640"/>
            <a:ext cx="6053567" cy="14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5641" y="3828446"/>
            <a:ext cx="4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97393" y="3033703"/>
            <a:ext cx="6053567" cy="14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5641" y="2757509"/>
            <a:ext cx="41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q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8582" y="2647708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 – T G A A T G A T C C 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67687" y="3763616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 T T G A A T G A T G C 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120641" y="2647708"/>
            <a:ext cx="1578542" cy="160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602480" y="3172348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861560" y="3161942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92656" y="3161943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84800" y="3161942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96396" y="3172346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20076" y="3172345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13429" y="3172344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05651" y="3172344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03268" y="3161942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09944" y="3161942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65734" y="3172343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170420" y="3172342"/>
            <a:ext cx="10160" cy="580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2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1667</Words>
  <Application>Microsoft Macintosh PowerPoint</Application>
  <PresentationFormat>Custom</PresentationFormat>
  <Paragraphs>790</Paragraphs>
  <Slides>23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Fast Alignment Heuristics</vt:lpstr>
      <vt:lpstr>Smith-Waterman: Local Alignment (1981)</vt:lpstr>
      <vt:lpstr>Motivation</vt:lpstr>
      <vt:lpstr>Smith-Waterman?</vt:lpstr>
      <vt:lpstr>SW Initialization </vt:lpstr>
      <vt:lpstr>SW Matrix Filling</vt:lpstr>
      <vt:lpstr>SW Trace Back</vt:lpstr>
      <vt:lpstr>Basic Local Alignment Search Tool Idea</vt:lpstr>
      <vt:lpstr>Gapless Alignments</vt:lpstr>
      <vt:lpstr>Preprocess Database to Build Indices</vt:lpstr>
      <vt:lpstr>Indexing the Database</vt:lpstr>
      <vt:lpstr>Scanning for Hits in D</vt:lpstr>
      <vt:lpstr>Improving Scan Times</vt:lpstr>
      <vt:lpstr>Extending hits to find High Scoring Pair (HSP)</vt:lpstr>
      <vt:lpstr>Ungapped Extension Phase</vt:lpstr>
      <vt:lpstr>BLAST HSP</vt:lpstr>
      <vt:lpstr>Statistics of Local Alignments</vt:lpstr>
      <vt:lpstr>Gapped Extension</vt:lpstr>
      <vt:lpstr>Choosing the size of w </vt:lpstr>
      <vt:lpstr>Karlin-Altschul (1990)</vt:lpstr>
      <vt:lpstr>Variants</vt:lpstr>
      <vt:lpstr>Optimizations</vt:lpstr>
      <vt:lpstr>Upcoming 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Alignment Heuristics</dc:title>
  <dc:creator>Microsoft Office User</dc:creator>
  <cp:lastModifiedBy>Mathieu BLanchette</cp:lastModifiedBy>
  <cp:revision>63</cp:revision>
  <dcterms:created xsi:type="dcterms:W3CDTF">2016-09-12T19:46:47Z</dcterms:created>
  <dcterms:modified xsi:type="dcterms:W3CDTF">2017-09-22T13:28:27Z</dcterms:modified>
</cp:coreProperties>
</file>