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 id="2147483861" r:id="rId2"/>
  </p:sldMasterIdLst>
  <p:notesMasterIdLst>
    <p:notesMasterId r:id="rId54"/>
  </p:notesMasterIdLst>
  <p:handoutMasterIdLst>
    <p:handoutMasterId r:id="rId55"/>
  </p:handoutMasterIdLst>
  <p:sldIdLst>
    <p:sldId id="369" r:id="rId3"/>
    <p:sldId id="350" r:id="rId4"/>
    <p:sldId id="373" r:id="rId5"/>
    <p:sldId id="374" r:id="rId6"/>
    <p:sldId id="375" r:id="rId7"/>
    <p:sldId id="260" r:id="rId8"/>
    <p:sldId id="258" r:id="rId9"/>
    <p:sldId id="261" r:id="rId10"/>
    <p:sldId id="265" r:id="rId11"/>
    <p:sldId id="267" r:id="rId12"/>
    <p:sldId id="275" r:id="rId13"/>
    <p:sldId id="276" r:id="rId14"/>
    <p:sldId id="279" r:id="rId15"/>
    <p:sldId id="288" r:id="rId16"/>
    <p:sldId id="290" r:id="rId17"/>
    <p:sldId id="292" r:id="rId18"/>
    <p:sldId id="293" r:id="rId19"/>
    <p:sldId id="296" r:id="rId20"/>
    <p:sldId id="294" r:id="rId21"/>
    <p:sldId id="366" r:id="rId22"/>
    <p:sldId id="368" r:id="rId23"/>
    <p:sldId id="367" r:id="rId24"/>
    <p:sldId id="300" r:id="rId25"/>
    <p:sldId id="301" r:id="rId26"/>
    <p:sldId id="334" r:id="rId27"/>
    <p:sldId id="306" r:id="rId28"/>
    <p:sldId id="307" r:id="rId29"/>
    <p:sldId id="335" r:id="rId30"/>
    <p:sldId id="336" r:id="rId31"/>
    <p:sldId id="309" r:id="rId32"/>
    <p:sldId id="319" r:id="rId33"/>
    <p:sldId id="365" r:id="rId34"/>
    <p:sldId id="356" r:id="rId35"/>
    <p:sldId id="355" r:id="rId36"/>
    <p:sldId id="357" r:id="rId37"/>
    <p:sldId id="337" r:id="rId38"/>
    <p:sldId id="322" r:id="rId39"/>
    <p:sldId id="323" r:id="rId40"/>
    <p:sldId id="325" r:id="rId41"/>
    <p:sldId id="358" r:id="rId42"/>
    <p:sldId id="327" r:id="rId43"/>
    <p:sldId id="328" r:id="rId44"/>
    <p:sldId id="329" r:id="rId45"/>
    <p:sldId id="338" r:id="rId46"/>
    <p:sldId id="359" r:id="rId47"/>
    <p:sldId id="360" r:id="rId48"/>
    <p:sldId id="332" r:id="rId49"/>
    <p:sldId id="343" r:id="rId50"/>
    <p:sldId id="376" r:id="rId51"/>
    <p:sldId id="371" r:id="rId52"/>
    <p:sldId id="370" r:id="rId53"/>
  </p:sldIdLst>
  <p:sldSz cx="9144000" cy="6858000" type="screen4x3"/>
  <p:notesSz cx="6858000" cy="9144000"/>
  <p:custDataLst>
    <p:tags r:id="rId56"/>
  </p:custData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AA4F37"/>
    <a:srgbClr val="F7983A"/>
    <a:srgbClr val="7073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750" autoAdjust="0"/>
  </p:normalViewPr>
  <p:slideViewPr>
    <p:cSldViewPr>
      <p:cViewPr varScale="1">
        <p:scale>
          <a:sx n="70" d="100"/>
          <a:sy n="70" d="100"/>
        </p:scale>
        <p:origin x="1482" y="7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7" d="100"/>
          <a:sy n="67" d="100"/>
        </p:scale>
        <p:origin x="-32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ngping\Dropbox\A%20MGCR211%202018\ratio.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ongping\Dropbox\A%20MGCR211%202018\ratio.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ratio!$C$1</c:f>
              <c:strCache>
                <c:ptCount val="1"/>
                <c:pt idx="0">
                  <c:v>PM</c:v>
                </c:pt>
              </c:strCache>
            </c:strRef>
          </c:tx>
          <c:marker>
            <c:symbol val="none"/>
          </c:marker>
          <c:cat>
            <c:numRef>
              <c:f>ratio!$A$2:$A$39</c:f>
              <c:numCache>
                <c:formatCode>General</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ratio!$C$2:$C$39</c:f>
              <c:numCache>
                <c:formatCode>0.000</c:formatCode>
                <c:ptCount val="38"/>
                <c:pt idx="0">
                  <c:v>4.1987048440446914E-2</c:v>
                </c:pt>
                <c:pt idx="1">
                  <c:v>4.024308176143411E-2</c:v>
                </c:pt>
                <c:pt idx="2">
                  <c:v>2.9909070494236828E-2</c:v>
                </c:pt>
                <c:pt idx="3">
                  <c:v>3.2151991231275115E-2</c:v>
                </c:pt>
                <c:pt idx="4">
                  <c:v>3.3729955559196383E-2</c:v>
                </c:pt>
                <c:pt idx="5">
                  <c:v>2.6733173002513939E-2</c:v>
                </c:pt>
                <c:pt idx="6">
                  <c:v>2.3345273955873973E-2</c:v>
                </c:pt>
                <c:pt idx="7">
                  <c:v>2.4794956601088873E-2</c:v>
                </c:pt>
                <c:pt idx="8">
                  <c:v>2.5122883670125613E-2</c:v>
                </c:pt>
                <c:pt idx="9">
                  <c:v>2.2561863173216883E-2</c:v>
                </c:pt>
                <c:pt idx="10">
                  <c:v>1.8920822407604489E-2</c:v>
                </c:pt>
                <c:pt idx="11">
                  <c:v>1.6040474890045134E-2</c:v>
                </c:pt>
                <c:pt idx="12">
                  <c:v>2.0620187921451393E-2</c:v>
                </c:pt>
                <c:pt idx="13">
                  <c:v>2.8781791521798664E-2</c:v>
                </c:pt>
                <c:pt idx="14">
                  <c:v>3.498101130362502E-2</c:v>
                </c:pt>
                <c:pt idx="15">
                  <c:v>3.2876676770481325E-2</c:v>
                </c:pt>
                <c:pt idx="16">
                  <c:v>3.1756019800318815E-2</c:v>
                </c:pt>
                <c:pt idx="17">
                  <c:v>2.7593182980305869E-2</c:v>
                </c:pt>
                <c:pt idx="18">
                  <c:v>2.0276535921579998E-2</c:v>
                </c:pt>
                <c:pt idx="19">
                  <c:v>1.6085350841198196E-2</c:v>
                </c:pt>
                <c:pt idx="20">
                  <c:v>1.1845421663811155E-2</c:v>
                </c:pt>
                <c:pt idx="21">
                  <c:v>2.1213999715452938E-4</c:v>
                </c:pt>
                <c:pt idx="22">
                  <c:v>6.135443111647803E-3</c:v>
                </c:pt>
                <c:pt idx="23">
                  <c:v>2.165515682487704E-2</c:v>
                </c:pt>
                <c:pt idx="24">
                  <c:v>3.2168501675442794E-2</c:v>
                </c:pt>
                <c:pt idx="25">
                  <c:v>3.5706029575224285E-2</c:v>
                </c:pt>
                <c:pt idx="26">
                  <c:v>3.8600953895071545E-2</c:v>
                </c:pt>
                <c:pt idx="27">
                  <c:v>3.008783236515428E-2</c:v>
                </c:pt>
                <c:pt idx="28">
                  <c:v>1.167811579980373E-2</c:v>
                </c:pt>
                <c:pt idx="29">
                  <c:v>1.1895187907041985E-2</c:v>
                </c:pt>
                <c:pt idx="30">
                  <c:v>3.3098941185998446E-2</c:v>
                </c:pt>
                <c:pt idx="31">
                  <c:v>3.229114986368585E-2</c:v>
                </c:pt>
                <c:pt idx="32">
                  <c:v>3.141355976644044E-2</c:v>
                </c:pt>
                <c:pt idx="33">
                  <c:v>3.1969270931177581E-2</c:v>
                </c:pt>
                <c:pt idx="34">
                  <c:v>3.2832754563085959E-2</c:v>
                </c:pt>
                <c:pt idx="35">
                  <c:v>2.2992860929483019E-2</c:v>
                </c:pt>
                <c:pt idx="36">
                  <c:v>2.7178810685344883E-2</c:v>
                </c:pt>
                <c:pt idx="37">
                  <c:v>5.6636682050681494E-2</c:v>
                </c:pt>
              </c:numCache>
            </c:numRef>
          </c:val>
          <c:smooth val="0"/>
          <c:extLst>
            <c:ext xmlns:c16="http://schemas.microsoft.com/office/drawing/2014/chart" uri="{C3380CC4-5D6E-409C-BE32-E72D297353CC}">
              <c16:uniqueId val="{00000000-0052-46BB-B7ED-DEAE193FC1F7}"/>
            </c:ext>
          </c:extLst>
        </c:ser>
        <c:ser>
          <c:idx val="1"/>
          <c:order val="1"/>
          <c:tx>
            <c:strRef>
              <c:f>ratio!$D$1</c:f>
              <c:strCache>
                <c:ptCount val="1"/>
                <c:pt idx="0">
                  <c:v>ROA</c:v>
                </c:pt>
              </c:strCache>
            </c:strRef>
          </c:tx>
          <c:marker>
            <c:symbol val="none"/>
          </c:marker>
          <c:cat>
            <c:numRef>
              <c:f>ratio!$A$2:$A$39</c:f>
              <c:numCache>
                <c:formatCode>General</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ratio!$D$2:$D$39</c:f>
              <c:numCache>
                <c:formatCode>0.000</c:formatCode>
                <c:ptCount val="38"/>
                <c:pt idx="0">
                  <c:v>4.7085174647386763E-2</c:v>
                </c:pt>
                <c:pt idx="1">
                  <c:v>4.4732293346022522E-2</c:v>
                </c:pt>
                <c:pt idx="2">
                  <c:v>3.2577967242539821E-2</c:v>
                </c:pt>
                <c:pt idx="3">
                  <c:v>3.4452751024661679E-2</c:v>
                </c:pt>
                <c:pt idx="4">
                  <c:v>3.527916860065114E-2</c:v>
                </c:pt>
                <c:pt idx="5">
                  <c:v>2.6648371488409039E-2</c:v>
                </c:pt>
                <c:pt idx="6">
                  <c:v>2.1571609909206889E-2</c:v>
                </c:pt>
                <c:pt idx="7">
                  <c:v>2.3143228244184674E-2</c:v>
                </c:pt>
                <c:pt idx="8">
                  <c:v>2.1739130434782612E-2</c:v>
                </c:pt>
                <c:pt idx="9">
                  <c:v>1.9096457559932046E-2</c:v>
                </c:pt>
                <c:pt idx="10">
                  <c:v>1.7321096649455622E-2</c:v>
                </c:pt>
                <c:pt idx="11">
                  <c:v>1.3635456552377863E-2</c:v>
                </c:pt>
                <c:pt idx="12">
                  <c:v>1.8228733144664559E-2</c:v>
                </c:pt>
                <c:pt idx="13">
                  <c:v>1.9481669666677488E-2</c:v>
                </c:pt>
                <c:pt idx="14">
                  <c:v>2.4612216146179589E-2</c:v>
                </c:pt>
                <c:pt idx="15">
                  <c:v>2.2827206418222393E-2</c:v>
                </c:pt>
                <c:pt idx="16">
                  <c:v>2.1288900133733326E-2</c:v>
                </c:pt>
                <c:pt idx="17">
                  <c:v>1.7061777016256212E-2</c:v>
                </c:pt>
                <c:pt idx="18">
                  <c:v>1.1243233772167479E-2</c:v>
                </c:pt>
                <c:pt idx="19">
                  <c:v>9.1469169153818013E-3</c:v>
                </c:pt>
                <c:pt idx="20">
                  <c:v>7.3740565708660302E-3</c:v>
                </c:pt>
                <c:pt idx="21">
                  <c:v>1.2388887168210115E-4</c:v>
                </c:pt>
                <c:pt idx="22">
                  <c:v>4.4117578080370172E-3</c:v>
                </c:pt>
                <c:pt idx="23">
                  <c:v>1.0519219689157075E-2</c:v>
                </c:pt>
                <c:pt idx="24">
                  <c:v>1.570802301404825E-2</c:v>
                </c:pt>
                <c:pt idx="25">
                  <c:v>1.6399688749362741E-2</c:v>
                </c:pt>
                <c:pt idx="26">
                  <c:v>1.8488016604803523E-2</c:v>
                </c:pt>
                <c:pt idx="27">
                  <c:v>1.4096502754917289E-2</c:v>
                </c:pt>
                <c:pt idx="28">
                  <c:v>5.3705106662537321E-3</c:v>
                </c:pt>
                <c:pt idx="29">
                  <c:v>5.2245857388181034E-3</c:v>
                </c:pt>
                <c:pt idx="30">
                  <c:v>1.7594678682544791E-2</c:v>
                </c:pt>
                <c:pt idx="31">
                  <c:v>1.611041372994167E-2</c:v>
                </c:pt>
                <c:pt idx="32">
                  <c:v>1.3854836543536855E-2</c:v>
                </c:pt>
                <c:pt idx="33">
                  <c:v>1.3393364604205243E-2</c:v>
                </c:pt>
                <c:pt idx="34">
                  <c:v>1.3574297836623745E-2</c:v>
                </c:pt>
                <c:pt idx="35">
                  <c:v>8.9388862991124276E-3</c:v>
                </c:pt>
                <c:pt idx="36">
                  <c:v>1.0048781166709887E-2</c:v>
                </c:pt>
                <c:pt idx="37">
                  <c:v>2.572034965286521E-2</c:v>
                </c:pt>
              </c:numCache>
            </c:numRef>
          </c:val>
          <c:smooth val="0"/>
          <c:extLst>
            <c:ext xmlns:c16="http://schemas.microsoft.com/office/drawing/2014/chart" uri="{C3380CC4-5D6E-409C-BE32-E72D297353CC}">
              <c16:uniqueId val="{00000001-0052-46BB-B7ED-DEAE193FC1F7}"/>
            </c:ext>
          </c:extLst>
        </c:ser>
        <c:ser>
          <c:idx val="2"/>
          <c:order val="2"/>
          <c:tx>
            <c:strRef>
              <c:f>ratio!$E$1</c:f>
              <c:strCache>
                <c:ptCount val="1"/>
                <c:pt idx="0">
                  <c:v>ROE</c:v>
                </c:pt>
              </c:strCache>
            </c:strRef>
          </c:tx>
          <c:marker>
            <c:symbol val="none"/>
          </c:marker>
          <c:cat>
            <c:numRef>
              <c:f>ratio!$A$2:$A$39</c:f>
              <c:numCache>
                <c:formatCode>General</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ratio!$E$2:$E$39</c:f>
              <c:numCache>
                <c:formatCode>0.000</c:formatCode>
                <c:ptCount val="38"/>
                <c:pt idx="0">
                  <c:v>0.108579160733066</c:v>
                </c:pt>
                <c:pt idx="1">
                  <c:v>9.5520752477055854E-2</c:v>
                </c:pt>
                <c:pt idx="2">
                  <c:v>7.2645062830795207E-2</c:v>
                </c:pt>
                <c:pt idx="3">
                  <c:v>8.9495321830669161E-2</c:v>
                </c:pt>
                <c:pt idx="4">
                  <c:v>0.10803560697009945</c:v>
                </c:pt>
                <c:pt idx="5">
                  <c:v>0.11152504727846871</c:v>
                </c:pt>
                <c:pt idx="6">
                  <c:v>0.1119752307443983</c:v>
                </c:pt>
                <c:pt idx="7">
                  <c:v>0.11753004394654459</c:v>
                </c:pt>
                <c:pt idx="8">
                  <c:v>0.11279023659514474</c:v>
                </c:pt>
                <c:pt idx="9">
                  <c:v>0.1320358356502935</c:v>
                </c:pt>
                <c:pt idx="10">
                  <c:v>0.10962484008317691</c:v>
                </c:pt>
                <c:pt idx="11">
                  <c:v>0.1092597835375277</c:v>
                </c:pt>
                <c:pt idx="12">
                  <c:v>0.10625196211106941</c:v>
                </c:pt>
                <c:pt idx="13">
                  <c:v>0.10040692722627045</c:v>
                </c:pt>
                <c:pt idx="14">
                  <c:v>0.11477109996508511</c:v>
                </c:pt>
                <c:pt idx="15">
                  <c:v>0.11778051468205093</c:v>
                </c:pt>
                <c:pt idx="16">
                  <c:v>0.12073875060619402</c:v>
                </c:pt>
                <c:pt idx="17">
                  <c:v>0.12460846517205842</c:v>
                </c:pt>
                <c:pt idx="18">
                  <c:v>0.11055903777609281</c:v>
                </c:pt>
                <c:pt idx="19">
                  <c:v>8.4543013994871713E-2</c:v>
                </c:pt>
                <c:pt idx="20">
                  <c:v>0.10935973616711372</c:v>
                </c:pt>
                <c:pt idx="21">
                  <c:v>8.6787213235293842E-2</c:v>
                </c:pt>
                <c:pt idx="22">
                  <c:v>6.0078828828828819E-2</c:v>
                </c:pt>
                <c:pt idx="23">
                  <c:v>8.2506269732186555E-2</c:v>
                </c:pt>
                <c:pt idx="24">
                  <c:v>0.10388395173930762</c:v>
                </c:pt>
                <c:pt idx="25">
                  <c:v>0.11116883116883117</c:v>
                </c:pt>
                <c:pt idx="26">
                  <c:v>0.10831823355658909</c:v>
                </c:pt>
                <c:pt idx="27">
                  <c:v>9.3260944900080855E-2</c:v>
                </c:pt>
                <c:pt idx="28">
                  <c:v>6.8508923431203225E-2</c:v>
                </c:pt>
                <c:pt idx="29">
                  <c:v>4.8282896973818427E-2</c:v>
                </c:pt>
                <c:pt idx="30">
                  <c:v>6.9785337765923994E-2</c:v>
                </c:pt>
                <c:pt idx="31">
                  <c:v>7.1605232181354075E-2</c:v>
                </c:pt>
                <c:pt idx="32">
                  <c:v>7.2262726627524351E-2</c:v>
                </c:pt>
                <c:pt idx="33">
                  <c:v>7.2138423368398139E-2</c:v>
                </c:pt>
                <c:pt idx="34">
                  <c:v>6.8624275776116461E-2</c:v>
                </c:pt>
                <c:pt idx="35">
                  <c:v>6.0264893853213715E-2</c:v>
                </c:pt>
                <c:pt idx="36">
                  <c:v>6.1812787043500114E-2</c:v>
                </c:pt>
                <c:pt idx="37">
                  <c:v>7.783609540601738E-2</c:v>
                </c:pt>
              </c:numCache>
            </c:numRef>
          </c:val>
          <c:smooth val="0"/>
          <c:extLst>
            <c:ext xmlns:c16="http://schemas.microsoft.com/office/drawing/2014/chart" uri="{C3380CC4-5D6E-409C-BE32-E72D297353CC}">
              <c16:uniqueId val="{00000002-0052-46BB-B7ED-DEAE193FC1F7}"/>
            </c:ext>
          </c:extLst>
        </c:ser>
        <c:dLbls>
          <c:showLegendKey val="0"/>
          <c:showVal val="0"/>
          <c:showCatName val="0"/>
          <c:showSerName val="0"/>
          <c:showPercent val="0"/>
          <c:showBubbleSize val="0"/>
        </c:dLbls>
        <c:smooth val="0"/>
        <c:axId val="32633216"/>
        <c:axId val="32635136"/>
      </c:lineChart>
      <c:catAx>
        <c:axId val="32633216"/>
        <c:scaling>
          <c:orientation val="minMax"/>
        </c:scaling>
        <c:delete val="0"/>
        <c:axPos val="b"/>
        <c:numFmt formatCode="General" sourceLinked="1"/>
        <c:majorTickMark val="out"/>
        <c:minorTickMark val="none"/>
        <c:tickLblPos val="nextTo"/>
        <c:crossAx val="32635136"/>
        <c:crosses val="autoZero"/>
        <c:auto val="1"/>
        <c:lblAlgn val="ctr"/>
        <c:lblOffset val="100"/>
        <c:noMultiLvlLbl val="0"/>
      </c:catAx>
      <c:valAx>
        <c:axId val="32635136"/>
        <c:scaling>
          <c:orientation val="minMax"/>
        </c:scaling>
        <c:delete val="0"/>
        <c:axPos val="l"/>
        <c:majorGridlines/>
        <c:numFmt formatCode="0.000" sourceLinked="1"/>
        <c:majorTickMark val="out"/>
        <c:minorTickMark val="none"/>
        <c:tickLblPos val="nextTo"/>
        <c:crossAx val="3263321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ratio!$F$1</c:f>
              <c:strCache>
                <c:ptCount val="1"/>
                <c:pt idx="0">
                  <c:v>TAT</c:v>
                </c:pt>
              </c:strCache>
            </c:strRef>
          </c:tx>
          <c:marker>
            <c:symbol val="none"/>
          </c:marker>
          <c:cat>
            <c:numRef>
              <c:f>ratio!$A$2:$A$39</c:f>
              <c:numCache>
                <c:formatCode>General</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ratio!$F$2:$F$39</c:f>
              <c:numCache>
                <c:formatCode>0.000</c:formatCode>
                <c:ptCount val="38"/>
                <c:pt idx="0">
                  <c:v>1.2777907187500728</c:v>
                </c:pt>
                <c:pt idx="1">
                  <c:v>1.1935523114355231</c:v>
                </c:pt>
                <c:pt idx="2">
                  <c:v>1.0997724488009801</c:v>
                </c:pt>
                <c:pt idx="3">
                  <c:v>1.0205918331682879</c:v>
                </c:pt>
                <c:pt idx="4">
                  <c:v>1.0237145337123836</c:v>
                </c:pt>
                <c:pt idx="5">
                  <c:v>1.0101907794128706</c:v>
                </c:pt>
                <c:pt idx="6">
                  <c:v>0.97017688434239768</c:v>
                </c:pt>
                <c:pt idx="7">
                  <c:v>0.95052083333333337</c:v>
                </c:pt>
                <c:pt idx="8">
                  <c:v>0.98436901875717753</c:v>
                </c:pt>
                <c:pt idx="9">
                  <c:v>0.99261519819892718</c:v>
                </c:pt>
                <c:pt idx="10">
                  <c:v>1.0063497619203341</c:v>
                </c:pt>
                <c:pt idx="11">
                  <c:v>1.0029319546038442</c:v>
                </c:pt>
                <c:pt idx="12">
                  <c:v>0.99457522038167212</c:v>
                </c:pt>
                <c:pt idx="13">
                  <c:v>0.93552269001360355</c:v>
                </c:pt>
                <c:pt idx="14">
                  <c:v>0.92175192547855334</c:v>
                </c:pt>
                <c:pt idx="15">
                  <c:v>0.93340398999188889</c:v>
                </c:pt>
                <c:pt idx="16">
                  <c:v>0.88859026218710124</c:v>
                </c:pt>
                <c:pt idx="17">
                  <c:v>0.87047529930183654</c:v>
                </c:pt>
                <c:pt idx="18">
                  <c:v>0.81608233540133712</c:v>
                </c:pt>
                <c:pt idx="19">
                  <c:v>0.74720842309071656</c:v>
                </c:pt>
                <c:pt idx="20">
                  <c:v>0.72477798716574915</c:v>
                </c:pt>
                <c:pt idx="21">
                  <c:v>0.73540074352875973</c:v>
                </c:pt>
                <c:pt idx="22">
                  <c:v>0.74295814895573176</c:v>
                </c:pt>
                <c:pt idx="23">
                  <c:v>0.73972705218497181</c:v>
                </c:pt>
                <c:pt idx="24">
                  <c:v>0.7006639932702281</c:v>
                </c:pt>
                <c:pt idx="25">
                  <c:v>0.68944083191076233</c:v>
                </c:pt>
                <c:pt idx="26">
                  <c:v>0.68632729517300117</c:v>
                </c:pt>
                <c:pt idx="27">
                  <c:v>0.65234414159528609</c:v>
                </c:pt>
                <c:pt idx="28">
                  <c:v>0.72597593155758555</c:v>
                </c:pt>
                <c:pt idx="29">
                  <c:v>0.64794516118601864</c:v>
                </c:pt>
                <c:pt idx="30">
                  <c:v>0.64372848600141708</c:v>
                </c:pt>
                <c:pt idx="31">
                  <c:v>0.63497744909315501</c:v>
                </c:pt>
                <c:pt idx="32">
                  <c:v>0.58527766581489771</c:v>
                </c:pt>
                <c:pt idx="33">
                  <c:v>0.55453486474108415</c:v>
                </c:pt>
                <c:pt idx="34">
                  <c:v>0.53847648561200701</c:v>
                </c:pt>
                <c:pt idx="35">
                  <c:v>0.51828002556561725</c:v>
                </c:pt>
                <c:pt idx="36">
                  <c:v>0.51133219399130181</c:v>
                </c:pt>
                <c:pt idx="37">
                  <c:v>0.57401959120851265</c:v>
                </c:pt>
              </c:numCache>
            </c:numRef>
          </c:val>
          <c:smooth val="0"/>
          <c:extLst>
            <c:ext xmlns:c16="http://schemas.microsoft.com/office/drawing/2014/chart" uri="{C3380CC4-5D6E-409C-BE32-E72D297353CC}">
              <c16:uniqueId val="{00000000-19F7-4880-8DB5-67BC7DACB12C}"/>
            </c:ext>
          </c:extLst>
        </c:ser>
        <c:ser>
          <c:idx val="1"/>
          <c:order val="1"/>
          <c:tx>
            <c:strRef>
              <c:f>ratio!$G$1</c:f>
              <c:strCache>
                <c:ptCount val="1"/>
                <c:pt idx="0">
                  <c:v>EM</c:v>
                </c:pt>
              </c:strCache>
            </c:strRef>
          </c:tx>
          <c:marker>
            <c:symbol val="none"/>
          </c:marker>
          <c:cat>
            <c:numRef>
              <c:f>ratio!$A$2:$A$39</c:f>
              <c:numCache>
                <c:formatCode>General</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ratio!$G$2:$G$39</c:f>
              <c:numCache>
                <c:formatCode>0.000</c:formatCode>
                <c:ptCount val="38"/>
                <c:pt idx="0">
                  <c:v>2.3143775685537902</c:v>
                </c:pt>
                <c:pt idx="1">
                  <c:v>2.2544021925316886</c:v>
                </c:pt>
                <c:pt idx="2">
                  <c:v>2.2523789681188222</c:v>
                </c:pt>
                <c:pt idx="3">
                  <c:v>2.2302086200867342</c:v>
                </c:pt>
                <c:pt idx="4">
                  <c:v>2.2239882756816423</c:v>
                </c:pt>
                <c:pt idx="5">
                  <c:v>2.4497679015477516</c:v>
                </c:pt>
                <c:pt idx="6">
                  <c:v>2.6994379961554826</c:v>
                </c:pt>
                <c:pt idx="7">
                  <c:v>2.6324714439975661</c:v>
                </c:pt>
                <c:pt idx="8">
                  <c:v>2.7678446601941751</c:v>
                </c:pt>
                <c:pt idx="9">
                  <c:v>2.6843549862763041</c:v>
                </c:pt>
                <c:pt idx="10">
                  <c:v>2.8341765094098714</c:v>
                </c:pt>
                <c:pt idx="11">
                  <c:v>2.5542608286252353</c:v>
                </c:pt>
                <c:pt idx="12">
                  <c:v>2.5730527000128225</c:v>
                </c:pt>
                <c:pt idx="13">
                  <c:v>2.5451664025356573</c:v>
                </c:pt>
                <c:pt idx="14">
                  <c:v>2.5732275590014959</c:v>
                </c:pt>
                <c:pt idx="15">
                  <c:v>2.6777974311966064</c:v>
                </c:pt>
                <c:pt idx="16">
                  <c:v>2.6156832248229231</c:v>
                </c:pt>
                <c:pt idx="17">
                  <c:v>2.3297193877551021</c:v>
                </c:pt>
                <c:pt idx="18">
                  <c:v>2.2991798427269163</c:v>
                </c:pt>
                <c:pt idx="19">
                  <c:v>2.1045360842496486</c:v>
                </c:pt>
                <c:pt idx="20">
                  <c:v>2.1214113379400814</c:v>
                </c:pt>
                <c:pt idx="21">
                  <c:v>2.1418125968573829</c:v>
                </c:pt>
                <c:pt idx="22">
                  <c:v>1.8360410830999068</c:v>
                </c:pt>
                <c:pt idx="23">
                  <c:v>1.7874795750210053</c:v>
                </c:pt>
                <c:pt idx="24">
                  <c:v>1.7916845570344928</c:v>
                </c:pt>
                <c:pt idx="25">
                  <c:v>1.7989383232470293</c:v>
                </c:pt>
                <c:pt idx="26">
                  <c:v>1.8254922445490402</c:v>
                </c:pt>
                <c:pt idx="27">
                  <c:v>1.8175872988420161</c:v>
                </c:pt>
                <c:pt idx="28">
                  <c:v>1.8649059361956621</c:v>
                </c:pt>
                <c:pt idx="29">
                  <c:v>1.832460732984293</c:v>
                </c:pt>
                <c:pt idx="30">
                  <c:v>1.7895005797455081</c:v>
                </c:pt>
                <c:pt idx="31">
                  <c:v>1.8360567603923337</c:v>
                </c:pt>
                <c:pt idx="32">
                  <c:v>1.8617742503521832</c:v>
                </c:pt>
                <c:pt idx="33">
                  <c:v>1.8740772904906644</c:v>
                </c:pt>
                <c:pt idx="34">
                  <c:v>1.9447023762842128</c:v>
                </c:pt>
                <c:pt idx="35">
                  <c:v>1.9526044821320412</c:v>
                </c:pt>
                <c:pt idx="36">
                  <c:v>2.0052827402084694</c:v>
                </c:pt>
                <c:pt idx="37">
                  <c:v>2.1677280248708821</c:v>
                </c:pt>
              </c:numCache>
            </c:numRef>
          </c:val>
          <c:smooth val="0"/>
          <c:extLst>
            <c:ext xmlns:c16="http://schemas.microsoft.com/office/drawing/2014/chart" uri="{C3380CC4-5D6E-409C-BE32-E72D297353CC}">
              <c16:uniqueId val="{00000001-19F7-4880-8DB5-67BC7DACB12C}"/>
            </c:ext>
          </c:extLst>
        </c:ser>
        <c:dLbls>
          <c:showLegendKey val="0"/>
          <c:showVal val="0"/>
          <c:showCatName val="0"/>
          <c:showSerName val="0"/>
          <c:showPercent val="0"/>
          <c:showBubbleSize val="0"/>
        </c:dLbls>
        <c:smooth val="0"/>
        <c:axId val="157368704"/>
        <c:axId val="157370240"/>
      </c:lineChart>
      <c:catAx>
        <c:axId val="157368704"/>
        <c:scaling>
          <c:orientation val="minMax"/>
        </c:scaling>
        <c:delete val="0"/>
        <c:axPos val="b"/>
        <c:numFmt formatCode="General" sourceLinked="1"/>
        <c:majorTickMark val="out"/>
        <c:minorTickMark val="none"/>
        <c:tickLblPos val="nextTo"/>
        <c:crossAx val="157370240"/>
        <c:crosses val="autoZero"/>
        <c:auto val="1"/>
        <c:lblAlgn val="ctr"/>
        <c:lblOffset val="100"/>
        <c:noMultiLvlLbl val="0"/>
      </c:catAx>
      <c:valAx>
        <c:axId val="157370240"/>
        <c:scaling>
          <c:orientation val="minMax"/>
        </c:scaling>
        <c:delete val="0"/>
        <c:axPos val="l"/>
        <c:majorGridlines/>
        <c:numFmt formatCode="0.000" sourceLinked="1"/>
        <c:majorTickMark val="out"/>
        <c:minorTickMark val="none"/>
        <c:tickLblPos val="nextTo"/>
        <c:crossAx val="157368704"/>
        <c:crosses val="autoZero"/>
        <c:crossBetween val="between"/>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Liberation Sans"/>
              <a:cs typeface="Liberation San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82D76F-8FBA-0244-8B30-0CB4F15EAD4A}" type="datetimeFigureOut">
              <a:rPr lang="en-US" smtClean="0">
                <a:latin typeface="Liberation Sans"/>
                <a:cs typeface="Liberation Sans"/>
              </a:rPr>
              <a:t>17-Nov-19</a:t>
            </a:fld>
            <a:endParaRPr lang="en-US" dirty="0">
              <a:latin typeface="Liberation Sans"/>
              <a:cs typeface="Liberation San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Liberation Sans"/>
              <a:cs typeface="Liberation San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EA54BA-D6A5-B04F-8EF2-5C43327DFD6D}" type="slidenum">
              <a:rPr lang="en-US" smtClean="0">
                <a:latin typeface="Liberation Sans"/>
                <a:cs typeface="Liberation Sans"/>
              </a:rPr>
              <a:t>‹#›</a:t>
            </a:fld>
            <a:endParaRPr lang="en-US" dirty="0">
              <a:latin typeface="Liberation Sans"/>
              <a:cs typeface="Liberation Sans"/>
            </a:endParaRPr>
          </a:p>
        </p:txBody>
      </p:sp>
    </p:spTree>
    <p:extLst>
      <p:ext uri="{BB962C8B-B14F-4D97-AF65-F5344CB8AC3E}">
        <p14:creationId xmlns:p14="http://schemas.microsoft.com/office/powerpoint/2010/main" val="154378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Liberation Sans"/>
                <a:cs typeface="+mn-cs"/>
              </a:defRPr>
            </a:lvl1pPr>
          </a:lstStyle>
          <a:p>
            <a:pPr>
              <a:defRPr/>
            </a:pPr>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Liberation Sans"/>
                <a:cs typeface="+mn-cs"/>
              </a:defRPr>
            </a:lvl1pPr>
          </a:lstStyle>
          <a:p>
            <a:pPr>
              <a:defRPr/>
            </a:pPr>
            <a:fld id="{AA575A64-C67B-40DE-8B08-CE74ED5BB379}" type="datetimeFigureOut">
              <a:rPr lang="en-CA" smtClean="0"/>
              <a:pPr>
                <a:defRPr/>
              </a:pPr>
              <a:t>2019-11-17</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Liberation Sans"/>
                <a:cs typeface="+mn-cs"/>
              </a:defRPr>
            </a:lvl1pPr>
          </a:lstStyle>
          <a:p>
            <a:pPr>
              <a:defRPr/>
            </a:pPr>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Liberation Sans"/>
                <a:cs typeface="+mn-cs"/>
              </a:defRPr>
            </a:lvl1pPr>
          </a:lstStyle>
          <a:p>
            <a:pPr>
              <a:defRPr/>
            </a:pPr>
            <a:fld id="{3F6DC379-AA6B-4BA1-A7DE-9318087A52A4}" type="slidenum">
              <a:rPr lang="en-CA" smtClean="0"/>
              <a:pPr>
                <a:defRPr/>
              </a:pPr>
              <a:t>‹#›</a:t>
            </a:fld>
            <a:endParaRPr lang="en-CA" dirty="0"/>
          </a:p>
        </p:txBody>
      </p:sp>
    </p:spTree>
    <p:extLst>
      <p:ext uri="{BB962C8B-B14F-4D97-AF65-F5344CB8AC3E}">
        <p14:creationId xmlns:p14="http://schemas.microsoft.com/office/powerpoint/2010/main" val="1946666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iberation Sans"/>
        <a:ea typeface="+mn-ea"/>
        <a:cs typeface="+mn-cs"/>
      </a:defRPr>
    </a:lvl1pPr>
    <a:lvl2pPr marL="457200" algn="l" rtl="0" eaLnBrk="0" fontAlgn="base" hangingPunct="0">
      <a:spcBef>
        <a:spcPct val="30000"/>
      </a:spcBef>
      <a:spcAft>
        <a:spcPct val="0"/>
      </a:spcAft>
      <a:defRPr sz="1200" kern="1200">
        <a:solidFill>
          <a:schemeClr val="tx1"/>
        </a:solidFill>
        <a:latin typeface="Liberation Sans"/>
        <a:ea typeface="+mn-ea"/>
        <a:cs typeface="+mn-cs"/>
      </a:defRPr>
    </a:lvl2pPr>
    <a:lvl3pPr marL="914400" algn="l" rtl="0" eaLnBrk="0" fontAlgn="base" hangingPunct="0">
      <a:spcBef>
        <a:spcPct val="30000"/>
      </a:spcBef>
      <a:spcAft>
        <a:spcPct val="0"/>
      </a:spcAft>
      <a:defRPr sz="1200" kern="1200">
        <a:solidFill>
          <a:schemeClr val="tx1"/>
        </a:solidFill>
        <a:latin typeface="Liberation Sans"/>
        <a:ea typeface="+mn-ea"/>
        <a:cs typeface="+mn-cs"/>
      </a:defRPr>
    </a:lvl3pPr>
    <a:lvl4pPr marL="1371600" algn="l" rtl="0" eaLnBrk="0" fontAlgn="base" hangingPunct="0">
      <a:spcBef>
        <a:spcPct val="30000"/>
      </a:spcBef>
      <a:spcAft>
        <a:spcPct val="0"/>
      </a:spcAft>
      <a:defRPr sz="1200" kern="1200">
        <a:solidFill>
          <a:schemeClr val="tx1"/>
        </a:solidFill>
        <a:latin typeface="Liberation Sans"/>
        <a:ea typeface="+mn-ea"/>
        <a:cs typeface="+mn-cs"/>
      </a:defRPr>
    </a:lvl4pPr>
    <a:lvl5pPr marL="1828800" algn="l" rtl="0" eaLnBrk="0" fontAlgn="base" hangingPunct="0">
      <a:spcBef>
        <a:spcPct val="30000"/>
      </a:spcBef>
      <a:spcAft>
        <a:spcPct val="0"/>
      </a:spcAft>
      <a:defRPr sz="1200" kern="1200">
        <a:solidFill>
          <a:schemeClr val="tx1"/>
        </a:solidFill>
        <a:latin typeface="Liberation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D0491F38-895C-473D-88A6-973550767B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AA7269C-E393-4687-BE50-0E09E220F9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345E7005-CFBF-4CF5-9BEC-EDFD1B867A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55" indent="-269868">
              <a:spcBef>
                <a:spcPct val="30000"/>
              </a:spcBef>
              <a:defRPr sz="1200">
                <a:solidFill>
                  <a:schemeClr val="tx1"/>
                </a:solidFill>
                <a:latin typeface="Calibri" panose="020F0502020204030204" pitchFamily="34" charset="0"/>
              </a:defRPr>
            </a:lvl2pPr>
            <a:lvl3pPr marL="1081011" indent="-215894">
              <a:spcBef>
                <a:spcPct val="30000"/>
              </a:spcBef>
              <a:defRPr sz="1200">
                <a:solidFill>
                  <a:schemeClr val="tx1"/>
                </a:solidFill>
                <a:latin typeface="Calibri" panose="020F0502020204030204" pitchFamily="34" charset="0"/>
              </a:defRPr>
            </a:lvl3pPr>
            <a:lvl4pPr marL="1512798" indent="-215894">
              <a:spcBef>
                <a:spcPct val="30000"/>
              </a:spcBef>
              <a:defRPr sz="1200">
                <a:solidFill>
                  <a:schemeClr val="tx1"/>
                </a:solidFill>
                <a:latin typeface="Calibri" panose="020F0502020204030204" pitchFamily="34" charset="0"/>
              </a:defRPr>
            </a:lvl4pPr>
            <a:lvl5pPr marL="1944585" indent="-215894">
              <a:spcBef>
                <a:spcPct val="30000"/>
              </a:spcBef>
              <a:defRPr sz="1200">
                <a:solidFill>
                  <a:schemeClr val="tx1"/>
                </a:solidFill>
                <a:latin typeface="Calibri" panose="020F0502020204030204" pitchFamily="34" charset="0"/>
              </a:defRPr>
            </a:lvl5pPr>
            <a:lvl6pPr marL="2388710" indent="-215894" eaLnBrk="0" fontAlgn="base" hangingPunct="0">
              <a:spcBef>
                <a:spcPct val="30000"/>
              </a:spcBef>
              <a:spcAft>
                <a:spcPct val="0"/>
              </a:spcAft>
              <a:defRPr sz="1200">
                <a:solidFill>
                  <a:schemeClr val="tx1"/>
                </a:solidFill>
                <a:latin typeface="Calibri" panose="020F0502020204030204" pitchFamily="34" charset="0"/>
              </a:defRPr>
            </a:lvl6pPr>
            <a:lvl7pPr marL="2832834" indent="-215894" eaLnBrk="0" fontAlgn="base" hangingPunct="0">
              <a:spcBef>
                <a:spcPct val="30000"/>
              </a:spcBef>
              <a:spcAft>
                <a:spcPct val="0"/>
              </a:spcAft>
              <a:defRPr sz="1200">
                <a:solidFill>
                  <a:schemeClr val="tx1"/>
                </a:solidFill>
                <a:latin typeface="Calibri" panose="020F0502020204030204" pitchFamily="34" charset="0"/>
              </a:defRPr>
            </a:lvl7pPr>
            <a:lvl8pPr marL="3276958" indent="-215894" eaLnBrk="0" fontAlgn="base" hangingPunct="0">
              <a:spcBef>
                <a:spcPct val="30000"/>
              </a:spcBef>
              <a:spcAft>
                <a:spcPct val="0"/>
              </a:spcAft>
              <a:defRPr sz="1200">
                <a:solidFill>
                  <a:schemeClr val="tx1"/>
                </a:solidFill>
                <a:latin typeface="Calibri" panose="020F0502020204030204" pitchFamily="34" charset="0"/>
              </a:defRPr>
            </a:lvl8pPr>
            <a:lvl9pPr marL="3721082" indent="-215894"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F0CA32-A06F-4EF2-ABF9-4F4D6559BD4B}" type="slidenum">
              <a:rPr lang="en-US" altLang="en-US" sz="1300">
                <a:latin typeface="Arial" panose="020B0604020202020204" pitchFamily="34" charset="0"/>
              </a:rPr>
              <a:pPr>
                <a:spcBef>
                  <a:spcPct val="0"/>
                </a:spcBef>
              </a:pPr>
              <a:t>3</a:t>
            </a:fld>
            <a:endParaRPr lang="en-US" altLang="en-US" sz="1300">
              <a:latin typeface="Arial" panose="020B0604020202020204" pitchFamily="34" charset="0"/>
            </a:endParaRPr>
          </a:p>
        </p:txBody>
      </p:sp>
      <p:sp>
        <p:nvSpPr>
          <p:cNvPr id="19461" name="Date Placeholder 1">
            <a:extLst>
              <a:ext uri="{FF2B5EF4-FFF2-40B4-BE49-F238E27FC236}">
                <a16:creationId xmlns:a16="http://schemas.microsoft.com/office/drawing/2014/main" id="{5ADD00F0-9A48-4A87-BBBD-299963BEFA0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01655" indent="-269868">
              <a:spcBef>
                <a:spcPct val="30000"/>
              </a:spcBef>
              <a:defRPr sz="1200">
                <a:solidFill>
                  <a:schemeClr val="tx1"/>
                </a:solidFill>
                <a:latin typeface="Calibri" panose="020F0502020204030204" pitchFamily="34" charset="0"/>
              </a:defRPr>
            </a:lvl2pPr>
            <a:lvl3pPr marL="1081011" indent="-215894">
              <a:spcBef>
                <a:spcPct val="30000"/>
              </a:spcBef>
              <a:defRPr sz="1200">
                <a:solidFill>
                  <a:schemeClr val="tx1"/>
                </a:solidFill>
                <a:latin typeface="Calibri" panose="020F0502020204030204" pitchFamily="34" charset="0"/>
              </a:defRPr>
            </a:lvl3pPr>
            <a:lvl4pPr marL="1512798" indent="-215894">
              <a:spcBef>
                <a:spcPct val="30000"/>
              </a:spcBef>
              <a:defRPr sz="1200">
                <a:solidFill>
                  <a:schemeClr val="tx1"/>
                </a:solidFill>
                <a:latin typeface="Calibri" panose="020F0502020204030204" pitchFamily="34" charset="0"/>
              </a:defRPr>
            </a:lvl4pPr>
            <a:lvl5pPr marL="1944585" indent="-215894">
              <a:spcBef>
                <a:spcPct val="30000"/>
              </a:spcBef>
              <a:defRPr sz="1200">
                <a:solidFill>
                  <a:schemeClr val="tx1"/>
                </a:solidFill>
                <a:latin typeface="Calibri" panose="020F0502020204030204" pitchFamily="34" charset="0"/>
              </a:defRPr>
            </a:lvl5pPr>
            <a:lvl6pPr marL="2388710" indent="-215894" eaLnBrk="0" fontAlgn="base" hangingPunct="0">
              <a:spcBef>
                <a:spcPct val="30000"/>
              </a:spcBef>
              <a:spcAft>
                <a:spcPct val="0"/>
              </a:spcAft>
              <a:defRPr sz="1200">
                <a:solidFill>
                  <a:schemeClr val="tx1"/>
                </a:solidFill>
                <a:latin typeface="Calibri" panose="020F0502020204030204" pitchFamily="34" charset="0"/>
              </a:defRPr>
            </a:lvl6pPr>
            <a:lvl7pPr marL="2832834" indent="-215894" eaLnBrk="0" fontAlgn="base" hangingPunct="0">
              <a:spcBef>
                <a:spcPct val="30000"/>
              </a:spcBef>
              <a:spcAft>
                <a:spcPct val="0"/>
              </a:spcAft>
              <a:defRPr sz="1200">
                <a:solidFill>
                  <a:schemeClr val="tx1"/>
                </a:solidFill>
                <a:latin typeface="Calibri" panose="020F0502020204030204" pitchFamily="34" charset="0"/>
              </a:defRPr>
            </a:lvl7pPr>
            <a:lvl8pPr marL="3276958" indent="-215894" eaLnBrk="0" fontAlgn="base" hangingPunct="0">
              <a:spcBef>
                <a:spcPct val="30000"/>
              </a:spcBef>
              <a:spcAft>
                <a:spcPct val="0"/>
              </a:spcAft>
              <a:defRPr sz="1200">
                <a:solidFill>
                  <a:schemeClr val="tx1"/>
                </a:solidFill>
                <a:latin typeface="Calibri" panose="020F0502020204030204" pitchFamily="34" charset="0"/>
              </a:defRPr>
            </a:lvl8pPr>
            <a:lvl9pPr marL="3721082" indent="-215894"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z="1300">
                <a:latin typeface="Arial" panose="020B0604020202020204" pitchFamily="34" charset="0"/>
                <a:cs typeface="Arial" panose="020B0604020202020204" pitchFamily="34" charset="0"/>
              </a:rPr>
              <a:t>3/10/2015</a:t>
            </a:r>
          </a:p>
        </p:txBody>
      </p:sp>
    </p:spTree>
    <p:extLst>
      <p:ext uri="{BB962C8B-B14F-4D97-AF65-F5344CB8AC3E}">
        <p14:creationId xmlns:p14="http://schemas.microsoft.com/office/powerpoint/2010/main" val="698857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D0491F38-895C-473D-88A6-973550767B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AA7269C-E393-4687-BE50-0E09E220F9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345E7005-CFBF-4CF5-9BEC-EDFD1B867A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anose="020F0502020204030204" pitchFamily="34" charset="0"/>
              </a:defRPr>
            </a:lvl1pPr>
            <a:lvl2pPr marL="666623" indent="-256394">
              <a:spcBef>
                <a:spcPct val="30000"/>
              </a:spcBef>
              <a:defRPr sz="1100">
                <a:solidFill>
                  <a:schemeClr val="tx1"/>
                </a:solidFill>
                <a:latin typeface="Calibri" panose="020F0502020204030204" pitchFamily="34" charset="0"/>
              </a:defRPr>
            </a:lvl2pPr>
            <a:lvl3pPr marL="1027038" indent="-205115">
              <a:spcBef>
                <a:spcPct val="30000"/>
              </a:spcBef>
              <a:defRPr sz="1100">
                <a:solidFill>
                  <a:schemeClr val="tx1"/>
                </a:solidFill>
                <a:latin typeface="Calibri" panose="020F0502020204030204" pitchFamily="34" charset="0"/>
              </a:defRPr>
            </a:lvl3pPr>
            <a:lvl4pPr marL="1437267" indent="-205115">
              <a:spcBef>
                <a:spcPct val="30000"/>
              </a:spcBef>
              <a:defRPr sz="1100">
                <a:solidFill>
                  <a:schemeClr val="tx1"/>
                </a:solidFill>
                <a:latin typeface="Calibri" panose="020F0502020204030204" pitchFamily="34" charset="0"/>
              </a:defRPr>
            </a:lvl4pPr>
            <a:lvl5pPr marL="1847496" indent="-205115">
              <a:spcBef>
                <a:spcPct val="30000"/>
              </a:spcBef>
              <a:defRPr sz="1100">
                <a:solidFill>
                  <a:schemeClr val="tx1"/>
                </a:solidFill>
                <a:latin typeface="Calibri" panose="020F0502020204030204" pitchFamily="34" charset="0"/>
              </a:defRPr>
            </a:lvl5pPr>
            <a:lvl6pPr marL="2269446" indent="-205115" eaLnBrk="0" fontAlgn="base" hangingPunct="0">
              <a:spcBef>
                <a:spcPct val="30000"/>
              </a:spcBef>
              <a:spcAft>
                <a:spcPct val="0"/>
              </a:spcAft>
              <a:defRPr sz="1100">
                <a:solidFill>
                  <a:schemeClr val="tx1"/>
                </a:solidFill>
                <a:latin typeface="Calibri" panose="020F0502020204030204" pitchFamily="34" charset="0"/>
              </a:defRPr>
            </a:lvl6pPr>
            <a:lvl7pPr marL="2691396" indent="-205115" eaLnBrk="0" fontAlgn="base" hangingPunct="0">
              <a:spcBef>
                <a:spcPct val="30000"/>
              </a:spcBef>
              <a:spcAft>
                <a:spcPct val="0"/>
              </a:spcAft>
              <a:defRPr sz="1100">
                <a:solidFill>
                  <a:schemeClr val="tx1"/>
                </a:solidFill>
                <a:latin typeface="Calibri" panose="020F0502020204030204" pitchFamily="34" charset="0"/>
              </a:defRPr>
            </a:lvl7pPr>
            <a:lvl8pPr marL="3113346" indent="-205115" eaLnBrk="0" fontAlgn="base" hangingPunct="0">
              <a:spcBef>
                <a:spcPct val="30000"/>
              </a:spcBef>
              <a:spcAft>
                <a:spcPct val="0"/>
              </a:spcAft>
              <a:defRPr sz="1100">
                <a:solidFill>
                  <a:schemeClr val="tx1"/>
                </a:solidFill>
                <a:latin typeface="Calibri" panose="020F0502020204030204" pitchFamily="34" charset="0"/>
              </a:defRPr>
            </a:lvl8pPr>
            <a:lvl9pPr marL="3535296" indent="-205115" eaLnBrk="0" fontAlgn="base" hangingPunct="0">
              <a:spcBef>
                <a:spcPct val="30000"/>
              </a:spcBef>
              <a:spcAft>
                <a:spcPct val="0"/>
              </a:spcAft>
              <a:defRPr sz="1100">
                <a:solidFill>
                  <a:schemeClr val="tx1"/>
                </a:solidFill>
                <a:latin typeface="Calibri" panose="020F0502020204030204" pitchFamily="34" charset="0"/>
              </a:defRPr>
            </a:lvl9pPr>
          </a:lstStyle>
          <a:p>
            <a:pPr>
              <a:spcBef>
                <a:spcPct val="0"/>
              </a:spcBef>
            </a:pPr>
            <a:fld id="{7BF0CA32-A06F-4EF2-ABF9-4F4D6559BD4B}" type="slidenum">
              <a:rPr lang="en-US" altLang="en-US" sz="1200">
                <a:latin typeface="Arial" panose="020B0604020202020204" pitchFamily="34" charset="0"/>
              </a:rPr>
              <a:pPr>
                <a:spcBef>
                  <a:spcPct val="0"/>
                </a:spcBef>
              </a:pPr>
              <a:t>46</a:t>
            </a:fld>
            <a:endParaRPr lang="en-US" altLang="en-US" sz="1200">
              <a:latin typeface="Arial" panose="020B0604020202020204" pitchFamily="34" charset="0"/>
            </a:endParaRPr>
          </a:p>
        </p:txBody>
      </p:sp>
      <p:sp>
        <p:nvSpPr>
          <p:cNvPr id="19461" name="Date Placeholder 1">
            <a:extLst>
              <a:ext uri="{FF2B5EF4-FFF2-40B4-BE49-F238E27FC236}">
                <a16:creationId xmlns:a16="http://schemas.microsoft.com/office/drawing/2014/main" id="{5ADD00F0-9A48-4A87-BBBD-299963BEFA0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100">
                <a:solidFill>
                  <a:schemeClr val="tx1"/>
                </a:solidFill>
                <a:latin typeface="Calibri" panose="020F0502020204030204" pitchFamily="34" charset="0"/>
              </a:defRPr>
            </a:lvl1pPr>
            <a:lvl2pPr marL="666623" indent="-256394">
              <a:spcBef>
                <a:spcPct val="30000"/>
              </a:spcBef>
              <a:defRPr sz="1100">
                <a:solidFill>
                  <a:schemeClr val="tx1"/>
                </a:solidFill>
                <a:latin typeface="Calibri" panose="020F0502020204030204" pitchFamily="34" charset="0"/>
              </a:defRPr>
            </a:lvl2pPr>
            <a:lvl3pPr marL="1027038" indent="-205115">
              <a:spcBef>
                <a:spcPct val="30000"/>
              </a:spcBef>
              <a:defRPr sz="1100">
                <a:solidFill>
                  <a:schemeClr val="tx1"/>
                </a:solidFill>
                <a:latin typeface="Calibri" panose="020F0502020204030204" pitchFamily="34" charset="0"/>
              </a:defRPr>
            </a:lvl3pPr>
            <a:lvl4pPr marL="1437267" indent="-205115">
              <a:spcBef>
                <a:spcPct val="30000"/>
              </a:spcBef>
              <a:defRPr sz="1100">
                <a:solidFill>
                  <a:schemeClr val="tx1"/>
                </a:solidFill>
                <a:latin typeface="Calibri" panose="020F0502020204030204" pitchFamily="34" charset="0"/>
              </a:defRPr>
            </a:lvl4pPr>
            <a:lvl5pPr marL="1847496" indent="-205115">
              <a:spcBef>
                <a:spcPct val="30000"/>
              </a:spcBef>
              <a:defRPr sz="1100">
                <a:solidFill>
                  <a:schemeClr val="tx1"/>
                </a:solidFill>
                <a:latin typeface="Calibri" panose="020F0502020204030204" pitchFamily="34" charset="0"/>
              </a:defRPr>
            </a:lvl5pPr>
            <a:lvl6pPr marL="2269446" indent="-205115" eaLnBrk="0" fontAlgn="base" hangingPunct="0">
              <a:spcBef>
                <a:spcPct val="30000"/>
              </a:spcBef>
              <a:spcAft>
                <a:spcPct val="0"/>
              </a:spcAft>
              <a:defRPr sz="1100">
                <a:solidFill>
                  <a:schemeClr val="tx1"/>
                </a:solidFill>
                <a:latin typeface="Calibri" panose="020F0502020204030204" pitchFamily="34" charset="0"/>
              </a:defRPr>
            </a:lvl6pPr>
            <a:lvl7pPr marL="2691396" indent="-205115" eaLnBrk="0" fontAlgn="base" hangingPunct="0">
              <a:spcBef>
                <a:spcPct val="30000"/>
              </a:spcBef>
              <a:spcAft>
                <a:spcPct val="0"/>
              </a:spcAft>
              <a:defRPr sz="1100">
                <a:solidFill>
                  <a:schemeClr val="tx1"/>
                </a:solidFill>
                <a:latin typeface="Calibri" panose="020F0502020204030204" pitchFamily="34" charset="0"/>
              </a:defRPr>
            </a:lvl7pPr>
            <a:lvl8pPr marL="3113346" indent="-205115" eaLnBrk="0" fontAlgn="base" hangingPunct="0">
              <a:spcBef>
                <a:spcPct val="30000"/>
              </a:spcBef>
              <a:spcAft>
                <a:spcPct val="0"/>
              </a:spcAft>
              <a:defRPr sz="1100">
                <a:solidFill>
                  <a:schemeClr val="tx1"/>
                </a:solidFill>
                <a:latin typeface="Calibri" panose="020F0502020204030204" pitchFamily="34" charset="0"/>
              </a:defRPr>
            </a:lvl8pPr>
            <a:lvl9pPr marL="3535296" indent="-205115" eaLnBrk="0" fontAlgn="base" hangingPunct="0">
              <a:spcBef>
                <a:spcPct val="30000"/>
              </a:spcBef>
              <a:spcAft>
                <a:spcPct val="0"/>
              </a:spcAft>
              <a:defRPr sz="1100">
                <a:solidFill>
                  <a:schemeClr val="tx1"/>
                </a:solidFill>
                <a:latin typeface="Calibri" panose="020F0502020204030204" pitchFamily="34" charset="0"/>
              </a:defRPr>
            </a:lvl9pPr>
          </a:lstStyle>
          <a:p>
            <a:pPr>
              <a:spcBef>
                <a:spcPct val="0"/>
              </a:spcBef>
            </a:pPr>
            <a:r>
              <a:rPr lang="en-US" altLang="en-US" sz="1200">
                <a:latin typeface="Arial" panose="020B0604020202020204" pitchFamily="34" charset="0"/>
                <a:cs typeface="Arial" panose="020B0604020202020204" pitchFamily="34" charset="0"/>
              </a:rPr>
              <a:t>3/10/2015</a:t>
            </a:r>
          </a:p>
        </p:txBody>
      </p:sp>
    </p:spTree>
    <p:extLst>
      <p:ext uri="{BB962C8B-B14F-4D97-AF65-F5344CB8AC3E}">
        <p14:creationId xmlns:p14="http://schemas.microsoft.com/office/powerpoint/2010/main" val="210640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D0491F38-895C-473D-88A6-973550767B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AA7269C-E393-4687-BE50-0E09E220F9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345E7005-CFBF-4CF5-9BEC-EDFD1B867A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55" indent="-269868">
              <a:spcBef>
                <a:spcPct val="30000"/>
              </a:spcBef>
              <a:defRPr sz="1200">
                <a:solidFill>
                  <a:schemeClr val="tx1"/>
                </a:solidFill>
                <a:latin typeface="Calibri" panose="020F0502020204030204" pitchFamily="34" charset="0"/>
              </a:defRPr>
            </a:lvl2pPr>
            <a:lvl3pPr marL="1081011" indent="-215894">
              <a:spcBef>
                <a:spcPct val="30000"/>
              </a:spcBef>
              <a:defRPr sz="1200">
                <a:solidFill>
                  <a:schemeClr val="tx1"/>
                </a:solidFill>
                <a:latin typeface="Calibri" panose="020F0502020204030204" pitchFamily="34" charset="0"/>
              </a:defRPr>
            </a:lvl3pPr>
            <a:lvl4pPr marL="1512798" indent="-215894">
              <a:spcBef>
                <a:spcPct val="30000"/>
              </a:spcBef>
              <a:defRPr sz="1200">
                <a:solidFill>
                  <a:schemeClr val="tx1"/>
                </a:solidFill>
                <a:latin typeface="Calibri" panose="020F0502020204030204" pitchFamily="34" charset="0"/>
              </a:defRPr>
            </a:lvl4pPr>
            <a:lvl5pPr marL="1944585" indent="-215894">
              <a:spcBef>
                <a:spcPct val="30000"/>
              </a:spcBef>
              <a:defRPr sz="1200">
                <a:solidFill>
                  <a:schemeClr val="tx1"/>
                </a:solidFill>
                <a:latin typeface="Calibri" panose="020F0502020204030204" pitchFamily="34" charset="0"/>
              </a:defRPr>
            </a:lvl5pPr>
            <a:lvl6pPr marL="2388710" indent="-215894" eaLnBrk="0" fontAlgn="base" hangingPunct="0">
              <a:spcBef>
                <a:spcPct val="30000"/>
              </a:spcBef>
              <a:spcAft>
                <a:spcPct val="0"/>
              </a:spcAft>
              <a:defRPr sz="1200">
                <a:solidFill>
                  <a:schemeClr val="tx1"/>
                </a:solidFill>
                <a:latin typeface="Calibri" panose="020F0502020204030204" pitchFamily="34" charset="0"/>
              </a:defRPr>
            </a:lvl6pPr>
            <a:lvl7pPr marL="2832834" indent="-215894" eaLnBrk="0" fontAlgn="base" hangingPunct="0">
              <a:spcBef>
                <a:spcPct val="30000"/>
              </a:spcBef>
              <a:spcAft>
                <a:spcPct val="0"/>
              </a:spcAft>
              <a:defRPr sz="1200">
                <a:solidFill>
                  <a:schemeClr val="tx1"/>
                </a:solidFill>
                <a:latin typeface="Calibri" panose="020F0502020204030204" pitchFamily="34" charset="0"/>
              </a:defRPr>
            </a:lvl7pPr>
            <a:lvl8pPr marL="3276958" indent="-215894" eaLnBrk="0" fontAlgn="base" hangingPunct="0">
              <a:spcBef>
                <a:spcPct val="30000"/>
              </a:spcBef>
              <a:spcAft>
                <a:spcPct val="0"/>
              </a:spcAft>
              <a:defRPr sz="1200">
                <a:solidFill>
                  <a:schemeClr val="tx1"/>
                </a:solidFill>
                <a:latin typeface="Calibri" panose="020F0502020204030204" pitchFamily="34" charset="0"/>
              </a:defRPr>
            </a:lvl8pPr>
            <a:lvl9pPr marL="3721082" indent="-215894"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F0CA32-A06F-4EF2-ABF9-4F4D6559BD4B}" type="slidenum">
              <a:rPr lang="en-US" altLang="en-US" sz="1300">
                <a:latin typeface="Arial" panose="020B0604020202020204" pitchFamily="34" charset="0"/>
              </a:rPr>
              <a:pPr>
                <a:spcBef>
                  <a:spcPct val="0"/>
                </a:spcBef>
              </a:pPr>
              <a:t>4</a:t>
            </a:fld>
            <a:endParaRPr lang="en-US" altLang="en-US" sz="1300">
              <a:latin typeface="Arial" panose="020B0604020202020204" pitchFamily="34" charset="0"/>
            </a:endParaRPr>
          </a:p>
        </p:txBody>
      </p:sp>
      <p:sp>
        <p:nvSpPr>
          <p:cNvPr id="19461" name="Date Placeholder 1">
            <a:extLst>
              <a:ext uri="{FF2B5EF4-FFF2-40B4-BE49-F238E27FC236}">
                <a16:creationId xmlns:a16="http://schemas.microsoft.com/office/drawing/2014/main" id="{5ADD00F0-9A48-4A87-BBBD-299963BEFA0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01655" indent="-269868">
              <a:spcBef>
                <a:spcPct val="30000"/>
              </a:spcBef>
              <a:defRPr sz="1200">
                <a:solidFill>
                  <a:schemeClr val="tx1"/>
                </a:solidFill>
                <a:latin typeface="Calibri" panose="020F0502020204030204" pitchFamily="34" charset="0"/>
              </a:defRPr>
            </a:lvl2pPr>
            <a:lvl3pPr marL="1081011" indent="-215894">
              <a:spcBef>
                <a:spcPct val="30000"/>
              </a:spcBef>
              <a:defRPr sz="1200">
                <a:solidFill>
                  <a:schemeClr val="tx1"/>
                </a:solidFill>
                <a:latin typeface="Calibri" panose="020F0502020204030204" pitchFamily="34" charset="0"/>
              </a:defRPr>
            </a:lvl3pPr>
            <a:lvl4pPr marL="1512798" indent="-215894">
              <a:spcBef>
                <a:spcPct val="30000"/>
              </a:spcBef>
              <a:defRPr sz="1200">
                <a:solidFill>
                  <a:schemeClr val="tx1"/>
                </a:solidFill>
                <a:latin typeface="Calibri" panose="020F0502020204030204" pitchFamily="34" charset="0"/>
              </a:defRPr>
            </a:lvl4pPr>
            <a:lvl5pPr marL="1944585" indent="-215894">
              <a:spcBef>
                <a:spcPct val="30000"/>
              </a:spcBef>
              <a:defRPr sz="1200">
                <a:solidFill>
                  <a:schemeClr val="tx1"/>
                </a:solidFill>
                <a:latin typeface="Calibri" panose="020F0502020204030204" pitchFamily="34" charset="0"/>
              </a:defRPr>
            </a:lvl5pPr>
            <a:lvl6pPr marL="2388710" indent="-215894" eaLnBrk="0" fontAlgn="base" hangingPunct="0">
              <a:spcBef>
                <a:spcPct val="30000"/>
              </a:spcBef>
              <a:spcAft>
                <a:spcPct val="0"/>
              </a:spcAft>
              <a:defRPr sz="1200">
                <a:solidFill>
                  <a:schemeClr val="tx1"/>
                </a:solidFill>
                <a:latin typeface="Calibri" panose="020F0502020204030204" pitchFamily="34" charset="0"/>
              </a:defRPr>
            </a:lvl6pPr>
            <a:lvl7pPr marL="2832834" indent="-215894" eaLnBrk="0" fontAlgn="base" hangingPunct="0">
              <a:spcBef>
                <a:spcPct val="30000"/>
              </a:spcBef>
              <a:spcAft>
                <a:spcPct val="0"/>
              </a:spcAft>
              <a:defRPr sz="1200">
                <a:solidFill>
                  <a:schemeClr val="tx1"/>
                </a:solidFill>
                <a:latin typeface="Calibri" panose="020F0502020204030204" pitchFamily="34" charset="0"/>
              </a:defRPr>
            </a:lvl7pPr>
            <a:lvl8pPr marL="3276958" indent="-215894" eaLnBrk="0" fontAlgn="base" hangingPunct="0">
              <a:spcBef>
                <a:spcPct val="30000"/>
              </a:spcBef>
              <a:spcAft>
                <a:spcPct val="0"/>
              </a:spcAft>
              <a:defRPr sz="1200">
                <a:solidFill>
                  <a:schemeClr val="tx1"/>
                </a:solidFill>
                <a:latin typeface="Calibri" panose="020F0502020204030204" pitchFamily="34" charset="0"/>
              </a:defRPr>
            </a:lvl8pPr>
            <a:lvl9pPr marL="3721082" indent="-215894"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z="1300">
                <a:latin typeface="Arial" panose="020B0604020202020204" pitchFamily="34" charset="0"/>
                <a:cs typeface="Arial" panose="020B0604020202020204" pitchFamily="34" charset="0"/>
              </a:rPr>
              <a:t>3/10/2015</a:t>
            </a:r>
          </a:p>
        </p:txBody>
      </p:sp>
    </p:spTree>
    <p:extLst>
      <p:ext uri="{BB962C8B-B14F-4D97-AF65-F5344CB8AC3E}">
        <p14:creationId xmlns:p14="http://schemas.microsoft.com/office/powerpoint/2010/main" val="2675776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D0491F38-895C-473D-88A6-973550767B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AA7269C-E393-4687-BE50-0E09E220F9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345E7005-CFBF-4CF5-9BEC-EDFD1B867A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55" indent="-269868">
              <a:spcBef>
                <a:spcPct val="30000"/>
              </a:spcBef>
              <a:defRPr sz="1200">
                <a:solidFill>
                  <a:schemeClr val="tx1"/>
                </a:solidFill>
                <a:latin typeface="Calibri" panose="020F0502020204030204" pitchFamily="34" charset="0"/>
              </a:defRPr>
            </a:lvl2pPr>
            <a:lvl3pPr marL="1081011" indent="-215894">
              <a:spcBef>
                <a:spcPct val="30000"/>
              </a:spcBef>
              <a:defRPr sz="1200">
                <a:solidFill>
                  <a:schemeClr val="tx1"/>
                </a:solidFill>
                <a:latin typeface="Calibri" panose="020F0502020204030204" pitchFamily="34" charset="0"/>
              </a:defRPr>
            </a:lvl3pPr>
            <a:lvl4pPr marL="1512798" indent="-215894">
              <a:spcBef>
                <a:spcPct val="30000"/>
              </a:spcBef>
              <a:defRPr sz="1200">
                <a:solidFill>
                  <a:schemeClr val="tx1"/>
                </a:solidFill>
                <a:latin typeface="Calibri" panose="020F0502020204030204" pitchFamily="34" charset="0"/>
              </a:defRPr>
            </a:lvl4pPr>
            <a:lvl5pPr marL="1944585" indent="-215894">
              <a:spcBef>
                <a:spcPct val="30000"/>
              </a:spcBef>
              <a:defRPr sz="1200">
                <a:solidFill>
                  <a:schemeClr val="tx1"/>
                </a:solidFill>
                <a:latin typeface="Calibri" panose="020F0502020204030204" pitchFamily="34" charset="0"/>
              </a:defRPr>
            </a:lvl5pPr>
            <a:lvl6pPr marL="2388710" indent="-215894" eaLnBrk="0" fontAlgn="base" hangingPunct="0">
              <a:spcBef>
                <a:spcPct val="30000"/>
              </a:spcBef>
              <a:spcAft>
                <a:spcPct val="0"/>
              </a:spcAft>
              <a:defRPr sz="1200">
                <a:solidFill>
                  <a:schemeClr val="tx1"/>
                </a:solidFill>
                <a:latin typeface="Calibri" panose="020F0502020204030204" pitchFamily="34" charset="0"/>
              </a:defRPr>
            </a:lvl6pPr>
            <a:lvl7pPr marL="2832834" indent="-215894" eaLnBrk="0" fontAlgn="base" hangingPunct="0">
              <a:spcBef>
                <a:spcPct val="30000"/>
              </a:spcBef>
              <a:spcAft>
                <a:spcPct val="0"/>
              </a:spcAft>
              <a:defRPr sz="1200">
                <a:solidFill>
                  <a:schemeClr val="tx1"/>
                </a:solidFill>
                <a:latin typeface="Calibri" panose="020F0502020204030204" pitchFamily="34" charset="0"/>
              </a:defRPr>
            </a:lvl7pPr>
            <a:lvl8pPr marL="3276958" indent="-215894" eaLnBrk="0" fontAlgn="base" hangingPunct="0">
              <a:spcBef>
                <a:spcPct val="30000"/>
              </a:spcBef>
              <a:spcAft>
                <a:spcPct val="0"/>
              </a:spcAft>
              <a:defRPr sz="1200">
                <a:solidFill>
                  <a:schemeClr val="tx1"/>
                </a:solidFill>
                <a:latin typeface="Calibri" panose="020F0502020204030204" pitchFamily="34" charset="0"/>
              </a:defRPr>
            </a:lvl8pPr>
            <a:lvl9pPr marL="3721082" indent="-215894"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F0CA32-A06F-4EF2-ABF9-4F4D6559BD4B}" type="slidenum">
              <a:rPr lang="en-US" altLang="en-US" sz="1300">
                <a:latin typeface="Arial" panose="020B0604020202020204" pitchFamily="34" charset="0"/>
              </a:rPr>
              <a:pPr>
                <a:spcBef>
                  <a:spcPct val="0"/>
                </a:spcBef>
              </a:pPr>
              <a:t>5</a:t>
            </a:fld>
            <a:endParaRPr lang="en-US" altLang="en-US" sz="1300">
              <a:latin typeface="Arial" panose="020B0604020202020204" pitchFamily="34" charset="0"/>
            </a:endParaRPr>
          </a:p>
        </p:txBody>
      </p:sp>
      <p:sp>
        <p:nvSpPr>
          <p:cNvPr id="19461" name="Date Placeholder 1">
            <a:extLst>
              <a:ext uri="{FF2B5EF4-FFF2-40B4-BE49-F238E27FC236}">
                <a16:creationId xmlns:a16="http://schemas.microsoft.com/office/drawing/2014/main" id="{5ADD00F0-9A48-4A87-BBBD-299963BEFA0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01655" indent="-269868">
              <a:spcBef>
                <a:spcPct val="30000"/>
              </a:spcBef>
              <a:defRPr sz="1200">
                <a:solidFill>
                  <a:schemeClr val="tx1"/>
                </a:solidFill>
                <a:latin typeface="Calibri" panose="020F0502020204030204" pitchFamily="34" charset="0"/>
              </a:defRPr>
            </a:lvl2pPr>
            <a:lvl3pPr marL="1081011" indent="-215894">
              <a:spcBef>
                <a:spcPct val="30000"/>
              </a:spcBef>
              <a:defRPr sz="1200">
                <a:solidFill>
                  <a:schemeClr val="tx1"/>
                </a:solidFill>
                <a:latin typeface="Calibri" panose="020F0502020204030204" pitchFamily="34" charset="0"/>
              </a:defRPr>
            </a:lvl3pPr>
            <a:lvl4pPr marL="1512798" indent="-215894">
              <a:spcBef>
                <a:spcPct val="30000"/>
              </a:spcBef>
              <a:defRPr sz="1200">
                <a:solidFill>
                  <a:schemeClr val="tx1"/>
                </a:solidFill>
                <a:latin typeface="Calibri" panose="020F0502020204030204" pitchFamily="34" charset="0"/>
              </a:defRPr>
            </a:lvl4pPr>
            <a:lvl5pPr marL="1944585" indent="-215894">
              <a:spcBef>
                <a:spcPct val="30000"/>
              </a:spcBef>
              <a:defRPr sz="1200">
                <a:solidFill>
                  <a:schemeClr val="tx1"/>
                </a:solidFill>
                <a:latin typeface="Calibri" panose="020F0502020204030204" pitchFamily="34" charset="0"/>
              </a:defRPr>
            </a:lvl5pPr>
            <a:lvl6pPr marL="2388710" indent="-215894" eaLnBrk="0" fontAlgn="base" hangingPunct="0">
              <a:spcBef>
                <a:spcPct val="30000"/>
              </a:spcBef>
              <a:spcAft>
                <a:spcPct val="0"/>
              </a:spcAft>
              <a:defRPr sz="1200">
                <a:solidFill>
                  <a:schemeClr val="tx1"/>
                </a:solidFill>
                <a:latin typeface="Calibri" panose="020F0502020204030204" pitchFamily="34" charset="0"/>
              </a:defRPr>
            </a:lvl6pPr>
            <a:lvl7pPr marL="2832834" indent="-215894" eaLnBrk="0" fontAlgn="base" hangingPunct="0">
              <a:spcBef>
                <a:spcPct val="30000"/>
              </a:spcBef>
              <a:spcAft>
                <a:spcPct val="0"/>
              </a:spcAft>
              <a:defRPr sz="1200">
                <a:solidFill>
                  <a:schemeClr val="tx1"/>
                </a:solidFill>
                <a:latin typeface="Calibri" panose="020F0502020204030204" pitchFamily="34" charset="0"/>
              </a:defRPr>
            </a:lvl7pPr>
            <a:lvl8pPr marL="3276958" indent="-215894" eaLnBrk="0" fontAlgn="base" hangingPunct="0">
              <a:spcBef>
                <a:spcPct val="30000"/>
              </a:spcBef>
              <a:spcAft>
                <a:spcPct val="0"/>
              </a:spcAft>
              <a:defRPr sz="1200">
                <a:solidFill>
                  <a:schemeClr val="tx1"/>
                </a:solidFill>
                <a:latin typeface="Calibri" panose="020F0502020204030204" pitchFamily="34" charset="0"/>
              </a:defRPr>
            </a:lvl8pPr>
            <a:lvl9pPr marL="3721082" indent="-215894"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z="1300">
                <a:latin typeface="Arial" panose="020B0604020202020204" pitchFamily="34" charset="0"/>
                <a:cs typeface="Arial" panose="020B0604020202020204" pitchFamily="34" charset="0"/>
              </a:rPr>
              <a:t>3/10/2015</a:t>
            </a:r>
          </a:p>
        </p:txBody>
      </p:sp>
    </p:spTree>
    <p:extLst>
      <p:ext uri="{BB962C8B-B14F-4D97-AF65-F5344CB8AC3E}">
        <p14:creationId xmlns:p14="http://schemas.microsoft.com/office/powerpoint/2010/main" val="406231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DC379-AA6B-4BA1-A7DE-9318087A52A4}" type="slidenum">
              <a:rPr lang="en-CA" smtClean="0"/>
              <a:pPr>
                <a:defRPr/>
              </a:pPr>
              <a:t>9</a:t>
            </a:fld>
            <a:endParaRPr lang="en-CA" dirty="0"/>
          </a:p>
        </p:txBody>
      </p:sp>
    </p:spTree>
    <p:extLst>
      <p:ext uri="{BB962C8B-B14F-4D97-AF65-F5344CB8AC3E}">
        <p14:creationId xmlns:p14="http://schemas.microsoft.com/office/powerpoint/2010/main" val="61684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Liberation Sans"/>
                <a:ea typeface="+mn-ea"/>
                <a:cs typeface="+mn-cs"/>
              </a:rPr>
              <a:t>a land excavator prepares a site for development by removing trees, digging and grading the land in preparation for home foundations. </a:t>
            </a:r>
            <a:endParaRPr lang="en-US" dirty="0"/>
          </a:p>
        </p:txBody>
      </p:sp>
      <p:sp>
        <p:nvSpPr>
          <p:cNvPr id="4" name="Slide Number Placeholder 3"/>
          <p:cNvSpPr>
            <a:spLocks noGrp="1"/>
          </p:cNvSpPr>
          <p:nvPr>
            <p:ph type="sldNum" sz="quarter" idx="10"/>
          </p:nvPr>
        </p:nvSpPr>
        <p:spPr/>
        <p:txBody>
          <a:bodyPr/>
          <a:lstStyle/>
          <a:p>
            <a:pPr>
              <a:defRPr/>
            </a:pPr>
            <a:fld id="{3F6DC379-AA6B-4BA1-A7DE-9318087A52A4}" type="slidenum">
              <a:rPr lang="en-CA" smtClean="0"/>
              <a:pPr>
                <a:defRPr/>
              </a:pPr>
              <a:t>12</a:t>
            </a:fld>
            <a:endParaRPr lang="en-CA" dirty="0"/>
          </a:p>
        </p:txBody>
      </p:sp>
    </p:spTree>
    <p:extLst>
      <p:ext uri="{BB962C8B-B14F-4D97-AF65-F5344CB8AC3E}">
        <p14:creationId xmlns:p14="http://schemas.microsoft.com/office/powerpoint/2010/main" val="2800193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D  </a:t>
            </a:r>
            <a:r>
              <a:rPr lang="en-US" sz="1200" b="0" dirty="0"/>
              <a:t>Expenses being too low, net income being overstated and assets being overstated. </a:t>
            </a:r>
          </a:p>
          <a:p>
            <a:pPr marL="0" indent="0">
              <a:buNone/>
            </a:pPr>
            <a:r>
              <a:rPr lang="en-US" sz="1200" b="0" dirty="0"/>
              <a:t>Not recording depreciations understates accumulated depreciation thus the impact on assets.</a:t>
            </a:r>
          </a:p>
        </p:txBody>
      </p:sp>
      <p:sp>
        <p:nvSpPr>
          <p:cNvPr id="4" name="Slide Number Placeholder 3"/>
          <p:cNvSpPr>
            <a:spLocks noGrp="1"/>
          </p:cNvSpPr>
          <p:nvPr>
            <p:ph type="sldNum" sz="quarter" idx="10"/>
          </p:nvPr>
        </p:nvSpPr>
        <p:spPr/>
        <p:txBody>
          <a:bodyPr/>
          <a:lstStyle/>
          <a:p>
            <a:pPr>
              <a:defRPr/>
            </a:pPr>
            <a:fld id="{3F6DC379-AA6B-4BA1-A7DE-9318087A52A4}" type="slidenum">
              <a:rPr lang="en-CA" smtClean="0"/>
              <a:pPr>
                <a:defRPr/>
              </a:pPr>
              <a:t>20</a:t>
            </a:fld>
            <a:endParaRPr lang="en-CA" dirty="0"/>
          </a:p>
        </p:txBody>
      </p:sp>
    </p:spTree>
    <p:extLst>
      <p:ext uri="{BB962C8B-B14F-4D97-AF65-F5344CB8AC3E}">
        <p14:creationId xmlns:p14="http://schemas.microsoft.com/office/powerpoint/2010/main" val="133110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D  </a:t>
            </a:r>
            <a:r>
              <a:rPr lang="en-US" sz="1200" b="0" dirty="0"/>
              <a:t>Expenses being too low, net income being overstated and assets being overstated. </a:t>
            </a:r>
          </a:p>
          <a:p>
            <a:pPr marL="0" indent="0">
              <a:buNone/>
            </a:pPr>
            <a:r>
              <a:rPr lang="en-US" sz="1200" b="0" dirty="0"/>
              <a:t>Not recording depreciations understates accumulated depreciation thus the impact on assets.</a:t>
            </a:r>
          </a:p>
        </p:txBody>
      </p:sp>
      <p:sp>
        <p:nvSpPr>
          <p:cNvPr id="4" name="Slide Number Placeholder 3"/>
          <p:cNvSpPr>
            <a:spLocks noGrp="1"/>
          </p:cNvSpPr>
          <p:nvPr>
            <p:ph type="sldNum" sz="quarter" idx="10"/>
          </p:nvPr>
        </p:nvSpPr>
        <p:spPr/>
        <p:txBody>
          <a:bodyPr/>
          <a:lstStyle/>
          <a:p>
            <a:pPr>
              <a:defRPr/>
            </a:pPr>
            <a:fld id="{3F6DC379-AA6B-4BA1-A7DE-9318087A52A4}" type="slidenum">
              <a:rPr lang="en-CA" smtClean="0"/>
              <a:pPr>
                <a:defRPr/>
              </a:pPr>
              <a:t>21</a:t>
            </a:fld>
            <a:endParaRPr lang="en-CA" dirty="0"/>
          </a:p>
        </p:txBody>
      </p:sp>
    </p:spTree>
    <p:extLst>
      <p:ext uri="{BB962C8B-B14F-4D97-AF65-F5344CB8AC3E}">
        <p14:creationId xmlns:p14="http://schemas.microsoft.com/office/powerpoint/2010/main" val="1331107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1C7E410C-D509-40E3-BB68-B741E3AC2C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1D75F3-EB10-46F6-A6A2-FA875F6835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9D7EE0A1-0B88-4044-9A5F-5BE6D287F5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anose="020F0502020204030204" pitchFamily="34" charset="0"/>
              </a:defRPr>
            </a:lvl1pPr>
            <a:lvl2pPr marL="666623" indent="-256394">
              <a:spcBef>
                <a:spcPct val="30000"/>
              </a:spcBef>
              <a:defRPr sz="1100">
                <a:solidFill>
                  <a:schemeClr val="tx1"/>
                </a:solidFill>
                <a:latin typeface="Calibri" panose="020F0502020204030204" pitchFamily="34" charset="0"/>
              </a:defRPr>
            </a:lvl2pPr>
            <a:lvl3pPr marL="1027038" indent="-205115">
              <a:spcBef>
                <a:spcPct val="30000"/>
              </a:spcBef>
              <a:defRPr sz="1100">
                <a:solidFill>
                  <a:schemeClr val="tx1"/>
                </a:solidFill>
                <a:latin typeface="Calibri" panose="020F0502020204030204" pitchFamily="34" charset="0"/>
              </a:defRPr>
            </a:lvl3pPr>
            <a:lvl4pPr marL="1437267" indent="-205115">
              <a:spcBef>
                <a:spcPct val="30000"/>
              </a:spcBef>
              <a:defRPr sz="1100">
                <a:solidFill>
                  <a:schemeClr val="tx1"/>
                </a:solidFill>
                <a:latin typeface="Calibri" panose="020F0502020204030204" pitchFamily="34" charset="0"/>
              </a:defRPr>
            </a:lvl4pPr>
            <a:lvl5pPr marL="1847496" indent="-205115">
              <a:spcBef>
                <a:spcPct val="30000"/>
              </a:spcBef>
              <a:defRPr sz="1100">
                <a:solidFill>
                  <a:schemeClr val="tx1"/>
                </a:solidFill>
                <a:latin typeface="Calibri" panose="020F0502020204030204" pitchFamily="34" charset="0"/>
              </a:defRPr>
            </a:lvl5pPr>
            <a:lvl6pPr marL="2269446" indent="-205115" eaLnBrk="0" fontAlgn="base" hangingPunct="0">
              <a:spcBef>
                <a:spcPct val="30000"/>
              </a:spcBef>
              <a:spcAft>
                <a:spcPct val="0"/>
              </a:spcAft>
              <a:defRPr sz="1100">
                <a:solidFill>
                  <a:schemeClr val="tx1"/>
                </a:solidFill>
                <a:latin typeface="Calibri" panose="020F0502020204030204" pitchFamily="34" charset="0"/>
              </a:defRPr>
            </a:lvl6pPr>
            <a:lvl7pPr marL="2691396" indent="-205115" eaLnBrk="0" fontAlgn="base" hangingPunct="0">
              <a:spcBef>
                <a:spcPct val="30000"/>
              </a:spcBef>
              <a:spcAft>
                <a:spcPct val="0"/>
              </a:spcAft>
              <a:defRPr sz="1100">
                <a:solidFill>
                  <a:schemeClr val="tx1"/>
                </a:solidFill>
                <a:latin typeface="Calibri" panose="020F0502020204030204" pitchFamily="34" charset="0"/>
              </a:defRPr>
            </a:lvl7pPr>
            <a:lvl8pPr marL="3113346" indent="-205115" eaLnBrk="0" fontAlgn="base" hangingPunct="0">
              <a:spcBef>
                <a:spcPct val="30000"/>
              </a:spcBef>
              <a:spcAft>
                <a:spcPct val="0"/>
              </a:spcAft>
              <a:defRPr sz="1100">
                <a:solidFill>
                  <a:schemeClr val="tx1"/>
                </a:solidFill>
                <a:latin typeface="Calibri" panose="020F0502020204030204" pitchFamily="34" charset="0"/>
              </a:defRPr>
            </a:lvl8pPr>
            <a:lvl9pPr marL="3535296" indent="-205115" eaLnBrk="0" fontAlgn="base" hangingPunct="0">
              <a:spcBef>
                <a:spcPct val="30000"/>
              </a:spcBef>
              <a:spcAft>
                <a:spcPct val="0"/>
              </a:spcAft>
              <a:defRPr sz="1100">
                <a:solidFill>
                  <a:schemeClr val="tx1"/>
                </a:solidFill>
                <a:latin typeface="Calibri" panose="020F0502020204030204" pitchFamily="34" charset="0"/>
              </a:defRPr>
            </a:lvl9pPr>
          </a:lstStyle>
          <a:p>
            <a:pPr>
              <a:spcBef>
                <a:spcPct val="0"/>
              </a:spcBef>
            </a:pPr>
            <a:fld id="{3928BEC0-93DC-4A3F-83A7-28FE5A456B07}" type="slidenum">
              <a:rPr lang="en-US" altLang="en-US" sz="1200">
                <a:latin typeface="Arial" panose="020B0604020202020204" pitchFamily="34" charset="0"/>
              </a:rPr>
              <a:pPr>
                <a:spcBef>
                  <a:spcPct val="0"/>
                </a:spcBef>
              </a:pPr>
              <a:t>40</a:t>
            </a:fld>
            <a:endParaRPr lang="en-US" altLang="en-US" sz="1200">
              <a:latin typeface="Arial" panose="020B0604020202020204" pitchFamily="34" charset="0"/>
            </a:endParaRPr>
          </a:p>
        </p:txBody>
      </p:sp>
      <p:sp>
        <p:nvSpPr>
          <p:cNvPr id="33797" name="Date Placeholder 1">
            <a:extLst>
              <a:ext uri="{FF2B5EF4-FFF2-40B4-BE49-F238E27FC236}">
                <a16:creationId xmlns:a16="http://schemas.microsoft.com/office/drawing/2014/main" id="{64A850E3-B34E-42A8-871F-BBA14B2F4D9B}"/>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100">
                <a:solidFill>
                  <a:schemeClr val="tx1"/>
                </a:solidFill>
                <a:latin typeface="Calibri" panose="020F0502020204030204" pitchFamily="34" charset="0"/>
              </a:defRPr>
            </a:lvl1pPr>
            <a:lvl2pPr marL="666623" indent="-256394">
              <a:spcBef>
                <a:spcPct val="30000"/>
              </a:spcBef>
              <a:defRPr sz="1100">
                <a:solidFill>
                  <a:schemeClr val="tx1"/>
                </a:solidFill>
                <a:latin typeface="Calibri" panose="020F0502020204030204" pitchFamily="34" charset="0"/>
              </a:defRPr>
            </a:lvl2pPr>
            <a:lvl3pPr marL="1027038" indent="-205115">
              <a:spcBef>
                <a:spcPct val="30000"/>
              </a:spcBef>
              <a:defRPr sz="1100">
                <a:solidFill>
                  <a:schemeClr val="tx1"/>
                </a:solidFill>
                <a:latin typeface="Calibri" panose="020F0502020204030204" pitchFamily="34" charset="0"/>
              </a:defRPr>
            </a:lvl3pPr>
            <a:lvl4pPr marL="1437267" indent="-205115">
              <a:spcBef>
                <a:spcPct val="30000"/>
              </a:spcBef>
              <a:defRPr sz="1100">
                <a:solidFill>
                  <a:schemeClr val="tx1"/>
                </a:solidFill>
                <a:latin typeface="Calibri" panose="020F0502020204030204" pitchFamily="34" charset="0"/>
              </a:defRPr>
            </a:lvl4pPr>
            <a:lvl5pPr marL="1847496" indent="-205115">
              <a:spcBef>
                <a:spcPct val="30000"/>
              </a:spcBef>
              <a:defRPr sz="1100">
                <a:solidFill>
                  <a:schemeClr val="tx1"/>
                </a:solidFill>
                <a:latin typeface="Calibri" panose="020F0502020204030204" pitchFamily="34" charset="0"/>
              </a:defRPr>
            </a:lvl5pPr>
            <a:lvl6pPr marL="2269446" indent="-205115" eaLnBrk="0" fontAlgn="base" hangingPunct="0">
              <a:spcBef>
                <a:spcPct val="30000"/>
              </a:spcBef>
              <a:spcAft>
                <a:spcPct val="0"/>
              </a:spcAft>
              <a:defRPr sz="1100">
                <a:solidFill>
                  <a:schemeClr val="tx1"/>
                </a:solidFill>
                <a:latin typeface="Calibri" panose="020F0502020204030204" pitchFamily="34" charset="0"/>
              </a:defRPr>
            </a:lvl6pPr>
            <a:lvl7pPr marL="2691396" indent="-205115" eaLnBrk="0" fontAlgn="base" hangingPunct="0">
              <a:spcBef>
                <a:spcPct val="30000"/>
              </a:spcBef>
              <a:spcAft>
                <a:spcPct val="0"/>
              </a:spcAft>
              <a:defRPr sz="1100">
                <a:solidFill>
                  <a:schemeClr val="tx1"/>
                </a:solidFill>
                <a:latin typeface="Calibri" panose="020F0502020204030204" pitchFamily="34" charset="0"/>
              </a:defRPr>
            </a:lvl7pPr>
            <a:lvl8pPr marL="3113346" indent="-205115" eaLnBrk="0" fontAlgn="base" hangingPunct="0">
              <a:spcBef>
                <a:spcPct val="30000"/>
              </a:spcBef>
              <a:spcAft>
                <a:spcPct val="0"/>
              </a:spcAft>
              <a:defRPr sz="1100">
                <a:solidFill>
                  <a:schemeClr val="tx1"/>
                </a:solidFill>
                <a:latin typeface="Calibri" panose="020F0502020204030204" pitchFamily="34" charset="0"/>
              </a:defRPr>
            </a:lvl8pPr>
            <a:lvl9pPr marL="3535296" indent="-205115" eaLnBrk="0" fontAlgn="base" hangingPunct="0">
              <a:spcBef>
                <a:spcPct val="30000"/>
              </a:spcBef>
              <a:spcAft>
                <a:spcPct val="0"/>
              </a:spcAft>
              <a:defRPr sz="1100">
                <a:solidFill>
                  <a:schemeClr val="tx1"/>
                </a:solidFill>
                <a:latin typeface="Calibri" panose="020F0502020204030204" pitchFamily="34" charset="0"/>
              </a:defRPr>
            </a:lvl9pPr>
          </a:lstStyle>
          <a:p>
            <a:pPr>
              <a:spcBef>
                <a:spcPct val="0"/>
              </a:spcBef>
            </a:pPr>
            <a:r>
              <a:rPr lang="en-US" altLang="en-US" sz="1200">
                <a:latin typeface="Arial" panose="020B0604020202020204" pitchFamily="34" charset="0"/>
                <a:cs typeface="Arial" panose="020B0604020202020204" pitchFamily="34" charset="0"/>
              </a:rPr>
              <a:t>3/10/2015</a:t>
            </a:r>
          </a:p>
        </p:txBody>
      </p:sp>
    </p:spTree>
    <p:extLst>
      <p:ext uri="{BB962C8B-B14F-4D97-AF65-F5344CB8AC3E}">
        <p14:creationId xmlns:p14="http://schemas.microsoft.com/office/powerpoint/2010/main" val="176854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D0491F38-895C-473D-88A6-973550767B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AA7269C-E393-4687-BE50-0E09E220F9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345E7005-CFBF-4CF5-9BEC-EDFD1B867A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anose="020F0502020204030204" pitchFamily="34" charset="0"/>
              </a:defRPr>
            </a:lvl1pPr>
            <a:lvl2pPr marL="666623" indent="-256394">
              <a:spcBef>
                <a:spcPct val="30000"/>
              </a:spcBef>
              <a:defRPr sz="1100">
                <a:solidFill>
                  <a:schemeClr val="tx1"/>
                </a:solidFill>
                <a:latin typeface="Calibri" panose="020F0502020204030204" pitchFamily="34" charset="0"/>
              </a:defRPr>
            </a:lvl2pPr>
            <a:lvl3pPr marL="1027038" indent="-205115">
              <a:spcBef>
                <a:spcPct val="30000"/>
              </a:spcBef>
              <a:defRPr sz="1100">
                <a:solidFill>
                  <a:schemeClr val="tx1"/>
                </a:solidFill>
                <a:latin typeface="Calibri" panose="020F0502020204030204" pitchFamily="34" charset="0"/>
              </a:defRPr>
            </a:lvl3pPr>
            <a:lvl4pPr marL="1437267" indent="-205115">
              <a:spcBef>
                <a:spcPct val="30000"/>
              </a:spcBef>
              <a:defRPr sz="1100">
                <a:solidFill>
                  <a:schemeClr val="tx1"/>
                </a:solidFill>
                <a:latin typeface="Calibri" panose="020F0502020204030204" pitchFamily="34" charset="0"/>
              </a:defRPr>
            </a:lvl4pPr>
            <a:lvl5pPr marL="1847496" indent="-205115">
              <a:spcBef>
                <a:spcPct val="30000"/>
              </a:spcBef>
              <a:defRPr sz="1100">
                <a:solidFill>
                  <a:schemeClr val="tx1"/>
                </a:solidFill>
                <a:latin typeface="Calibri" panose="020F0502020204030204" pitchFamily="34" charset="0"/>
              </a:defRPr>
            </a:lvl5pPr>
            <a:lvl6pPr marL="2269446" indent="-205115" eaLnBrk="0" fontAlgn="base" hangingPunct="0">
              <a:spcBef>
                <a:spcPct val="30000"/>
              </a:spcBef>
              <a:spcAft>
                <a:spcPct val="0"/>
              </a:spcAft>
              <a:defRPr sz="1100">
                <a:solidFill>
                  <a:schemeClr val="tx1"/>
                </a:solidFill>
                <a:latin typeface="Calibri" panose="020F0502020204030204" pitchFamily="34" charset="0"/>
              </a:defRPr>
            </a:lvl6pPr>
            <a:lvl7pPr marL="2691396" indent="-205115" eaLnBrk="0" fontAlgn="base" hangingPunct="0">
              <a:spcBef>
                <a:spcPct val="30000"/>
              </a:spcBef>
              <a:spcAft>
                <a:spcPct val="0"/>
              </a:spcAft>
              <a:defRPr sz="1100">
                <a:solidFill>
                  <a:schemeClr val="tx1"/>
                </a:solidFill>
                <a:latin typeface="Calibri" panose="020F0502020204030204" pitchFamily="34" charset="0"/>
              </a:defRPr>
            </a:lvl7pPr>
            <a:lvl8pPr marL="3113346" indent="-205115" eaLnBrk="0" fontAlgn="base" hangingPunct="0">
              <a:spcBef>
                <a:spcPct val="30000"/>
              </a:spcBef>
              <a:spcAft>
                <a:spcPct val="0"/>
              </a:spcAft>
              <a:defRPr sz="1100">
                <a:solidFill>
                  <a:schemeClr val="tx1"/>
                </a:solidFill>
                <a:latin typeface="Calibri" panose="020F0502020204030204" pitchFamily="34" charset="0"/>
              </a:defRPr>
            </a:lvl8pPr>
            <a:lvl9pPr marL="3535296" indent="-205115" eaLnBrk="0" fontAlgn="base" hangingPunct="0">
              <a:spcBef>
                <a:spcPct val="30000"/>
              </a:spcBef>
              <a:spcAft>
                <a:spcPct val="0"/>
              </a:spcAft>
              <a:defRPr sz="1100">
                <a:solidFill>
                  <a:schemeClr val="tx1"/>
                </a:solidFill>
                <a:latin typeface="Calibri" panose="020F0502020204030204" pitchFamily="34" charset="0"/>
              </a:defRPr>
            </a:lvl9pPr>
          </a:lstStyle>
          <a:p>
            <a:pPr>
              <a:spcBef>
                <a:spcPct val="0"/>
              </a:spcBef>
            </a:pPr>
            <a:fld id="{7BF0CA32-A06F-4EF2-ABF9-4F4D6559BD4B}" type="slidenum">
              <a:rPr lang="en-US" altLang="en-US" sz="1200">
                <a:latin typeface="Arial" panose="020B0604020202020204" pitchFamily="34" charset="0"/>
              </a:rPr>
              <a:pPr>
                <a:spcBef>
                  <a:spcPct val="0"/>
                </a:spcBef>
              </a:pPr>
              <a:t>45</a:t>
            </a:fld>
            <a:endParaRPr lang="en-US" altLang="en-US" sz="1200">
              <a:latin typeface="Arial" panose="020B0604020202020204" pitchFamily="34" charset="0"/>
            </a:endParaRPr>
          </a:p>
        </p:txBody>
      </p:sp>
      <p:sp>
        <p:nvSpPr>
          <p:cNvPr id="19461" name="Date Placeholder 1">
            <a:extLst>
              <a:ext uri="{FF2B5EF4-FFF2-40B4-BE49-F238E27FC236}">
                <a16:creationId xmlns:a16="http://schemas.microsoft.com/office/drawing/2014/main" id="{5ADD00F0-9A48-4A87-BBBD-299963BEFA0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100">
                <a:solidFill>
                  <a:schemeClr val="tx1"/>
                </a:solidFill>
                <a:latin typeface="Calibri" panose="020F0502020204030204" pitchFamily="34" charset="0"/>
              </a:defRPr>
            </a:lvl1pPr>
            <a:lvl2pPr marL="666623" indent="-256394">
              <a:spcBef>
                <a:spcPct val="30000"/>
              </a:spcBef>
              <a:defRPr sz="1100">
                <a:solidFill>
                  <a:schemeClr val="tx1"/>
                </a:solidFill>
                <a:latin typeface="Calibri" panose="020F0502020204030204" pitchFamily="34" charset="0"/>
              </a:defRPr>
            </a:lvl2pPr>
            <a:lvl3pPr marL="1027038" indent="-205115">
              <a:spcBef>
                <a:spcPct val="30000"/>
              </a:spcBef>
              <a:defRPr sz="1100">
                <a:solidFill>
                  <a:schemeClr val="tx1"/>
                </a:solidFill>
                <a:latin typeface="Calibri" panose="020F0502020204030204" pitchFamily="34" charset="0"/>
              </a:defRPr>
            </a:lvl3pPr>
            <a:lvl4pPr marL="1437267" indent="-205115">
              <a:spcBef>
                <a:spcPct val="30000"/>
              </a:spcBef>
              <a:defRPr sz="1100">
                <a:solidFill>
                  <a:schemeClr val="tx1"/>
                </a:solidFill>
                <a:latin typeface="Calibri" panose="020F0502020204030204" pitchFamily="34" charset="0"/>
              </a:defRPr>
            </a:lvl4pPr>
            <a:lvl5pPr marL="1847496" indent="-205115">
              <a:spcBef>
                <a:spcPct val="30000"/>
              </a:spcBef>
              <a:defRPr sz="1100">
                <a:solidFill>
                  <a:schemeClr val="tx1"/>
                </a:solidFill>
                <a:latin typeface="Calibri" panose="020F0502020204030204" pitchFamily="34" charset="0"/>
              </a:defRPr>
            </a:lvl5pPr>
            <a:lvl6pPr marL="2269446" indent="-205115" eaLnBrk="0" fontAlgn="base" hangingPunct="0">
              <a:spcBef>
                <a:spcPct val="30000"/>
              </a:spcBef>
              <a:spcAft>
                <a:spcPct val="0"/>
              </a:spcAft>
              <a:defRPr sz="1100">
                <a:solidFill>
                  <a:schemeClr val="tx1"/>
                </a:solidFill>
                <a:latin typeface="Calibri" panose="020F0502020204030204" pitchFamily="34" charset="0"/>
              </a:defRPr>
            </a:lvl6pPr>
            <a:lvl7pPr marL="2691396" indent="-205115" eaLnBrk="0" fontAlgn="base" hangingPunct="0">
              <a:spcBef>
                <a:spcPct val="30000"/>
              </a:spcBef>
              <a:spcAft>
                <a:spcPct val="0"/>
              </a:spcAft>
              <a:defRPr sz="1100">
                <a:solidFill>
                  <a:schemeClr val="tx1"/>
                </a:solidFill>
                <a:latin typeface="Calibri" panose="020F0502020204030204" pitchFamily="34" charset="0"/>
              </a:defRPr>
            </a:lvl7pPr>
            <a:lvl8pPr marL="3113346" indent="-205115" eaLnBrk="0" fontAlgn="base" hangingPunct="0">
              <a:spcBef>
                <a:spcPct val="30000"/>
              </a:spcBef>
              <a:spcAft>
                <a:spcPct val="0"/>
              </a:spcAft>
              <a:defRPr sz="1100">
                <a:solidFill>
                  <a:schemeClr val="tx1"/>
                </a:solidFill>
                <a:latin typeface="Calibri" panose="020F0502020204030204" pitchFamily="34" charset="0"/>
              </a:defRPr>
            </a:lvl8pPr>
            <a:lvl9pPr marL="3535296" indent="-205115" eaLnBrk="0" fontAlgn="base" hangingPunct="0">
              <a:spcBef>
                <a:spcPct val="30000"/>
              </a:spcBef>
              <a:spcAft>
                <a:spcPct val="0"/>
              </a:spcAft>
              <a:defRPr sz="1100">
                <a:solidFill>
                  <a:schemeClr val="tx1"/>
                </a:solidFill>
                <a:latin typeface="Calibri" panose="020F0502020204030204" pitchFamily="34" charset="0"/>
              </a:defRPr>
            </a:lvl9pPr>
          </a:lstStyle>
          <a:p>
            <a:pPr>
              <a:spcBef>
                <a:spcPct val="0"/>
              </a:spcBef>
            </a:pPr>
            <a:r>
              <a:rPr lang="en-US" altLang="en-US" sz="1200">
                <a:latin typeface="Arial" panose="020B0604020202020204" pitchFamily="34" charset="0"/>
                <a:cs typeface="Arial" panose="020B0604020202020204" pitchFamily="34" charset="0"/>
              </a:rPr>
              <a:t>3/10/2015</a:t>
            </a:r>
          </a:p>
        </p:txBody>
      </p:sp>
    </p:spTree>
    <p:extLst>
      <p:ext uri="{BB962C8B-B14F-4D97-AF65-F5344CB8AC3E}">
        <p14:creationId xmlns:p14="http://schemas.microsoft.com/office/powerpoint/2010/main" val="2217873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ption 2">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5299075" cy="6858000"/>
          </a:xfrm>
          <a:prstGeom prst="rect">
            <a:avLst/>
          </a:prstGeom>
          <a:noFill/>
          <a:ln w="9525">
            <a:noFill/>
            <a:miter lim="800000"/>
            <a:headEnd/>
            <a:tailEnd/>
          </a:ln>
        </p:spPr>
      </p:pic>
      <p:sp>
        <p:nvSpPr>
          <p:cNvPr id="4" name="Rectangle 3"/>
          <p:cNvSpPr/>
          <p:nvPr/>
        </p:nvSpPr>
        <p:spPr>
          <a:xfrm>
            <a:off x="5292080" y="0"/>
            <a:ext cx="3851920" cy="2780928"/>
          </a:xfrm>
          <a:prstGeom prst="rect">
            <a:avLst/>
          </a:prstGeom>
          <a:solidFill>
            <a:srgbClr val="26899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iberation Sans"/>
            </a:endParaRPr>
          </a:p>
        </p:txBody>
      </p:sp>
      <p:sp>
        <p:nvSpPr>
          <p:cNvPr id="5" name="Rectangle 4"/>
          <p:cNvSpPr/>
          <p:nvPr/>
        </p:nvSpPr>
        <p:spPr>
          <a:xfrm>
            <a:off x="5301828" y="2780928"/>
            <a:ext cx="3851920" cy="4063628"/>
          </a:xfrm>
          <a:prstGeom prst="rect">
            <a:avLst/>
          </a:prstGeom>
          <a:solidFill>
            <a:srgbClr val="45A86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iberation Sans"/>
            </a:endParaRPr>
          </a:p>
        </p:txBody>
      </p:sp>
      <p:sp>
        <p:nvSpPr>
          <p:cNvPr id="6" name="TextBox 5"/>
          <p:cNvSpPr txBox="1"/>
          <p:nvPr/>
        </p:nvSpPr>
        <p:spPr>
          <a:xfrm>
            <a:off x="5508104" y="5517232"/>
            <a:ext cx="3456384" cy="646331"/>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1200" b="0" dirty="0">
                <a:solidFill>
                  <a:schemeClr val="bg1"/>
                </a:solidFill>
                <a:latin typeface="Liberation Sans"/>
                <a:cs typeface="Liberation Sans"/>
              </a:rPr>
              <a:t>KIMMEL </a:t>
            </a:r>
            <a:r>
              <a:rPr lang="en-CA" altLang="en-US" sz="1200" b="0" dirty="0">
                <a:solidFill>
                  <a:schemeClr val="bg1"/>
                </a:solidFill>
                <a:latin typeface="Liberation Sans"/>
                <a:cs typeface="Liberation Sans"/>
                <a:sym typeface="Symbol" pitchFamily="18" charset="2"/>
              </a:rPr>
              <a:t> WEYGANDT  KIESO </a:t>
            </a:r>
            <a:r>
              <a:rPr lang="en-CA" altLang="en-US" sz="1200" b="0" baseline="0" dirty="0">
                <a:solidFill>
                  <a:schemeClr val="bg1"/>
                </a:solidFill>
                <a:latin typeface="Liberation Sans"/>
                <a:cs typeface="Liberation Sans"/>
                <a:sym typeface="Symbol" pitchFamily="18" charset="2"/>
              </a:rPr>
              <a:t> </a:t>
            </a:r>
            <a:r>
              <a:rPr lang="en-CA" altLang="en-US" sz="1200" b="0" dirty="0">
                <a:solidFill>
                  <a:schemeClr val="bg1"/>
                </a:solidFill>
                <a:latin typeface="Liberation Sans"/>
                <a:cs typeface="Liberation Sans"/>
                <a:sym typeface="Symbol" pitchFamily="18" charset="2"/>
              </a:rPr>
              <a:t>TRENHOLM  IRVINE  BURNLEY</a:t>
            </a:r>
            <a:endParaRPr lang="en-CA" altLang="en-US" sz="1200" b="0" dirty="0">
              <a:solidFill>
                <a:schemeClr val="bg1"/>
              </a:solidFill>
              <a:latin typeface="Liberation Sans"/>
              <a:cs typeface="Liberation Sans"/>
            </a:endParaRPr>
          </a:p>
          <a:p>
            <a:endParaRPr lang="en-US" sz="1200" b="0" dirty="0">
              <a:solidFill>
                <a:schemeClr val="bg1"/>
              </a:solidFill>
              <a:latin typeface="Liberation Sans"/>
              <a:cs typeface="Liberation Sans"/>
            </a:endParaRPr>
          </a:p>
        </p:txBody>
      </p:sp>
      <p:sp>
        <p:nvSpPr>
          <p:cNvPr id="7" name="TextBox 6"/>
          <p:cNvSpPr txBox="1"/>
          <p:nvPr/>
        </p:nvSpPr>
        <p:spPr>
          <a:xfrm>
            <a:off x="5497636" y="2996952"/>
            <a:ext cx="3635896" cy="1261884"/>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3800" b="0" dirty="0">
                <a:solidFill>
                  <a:schemeClr val="bg1"/>
                </a:solidFill>
                <a:latin typeface="Liberation Sans"/>
                <a:cs typeface="Liberation Sans"/>
              </a:rPr>
              <a:t>FINANCIAL</a:t>
            </a:r>
          </a:p>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3800" b="0" dirty="0">
                <a:solidFill>
                  <a:schemeClr val="bg1"/>
                </a:solidFill>
                <a:latin typeface="Liberation Sans"/>
                <a:cs typeface="Liberation Sans"/>
              </a:rPr>
              <a:t>ACCOUNTING</a:t>
            </a:r>
          </a:p>
        </p:txBody>
      </p:sp>
      <p:sp>
        <p:nvSpPr>
          <p:cNvPr id="8" name="TextBox 7"/>
          <p:cNvSpPr txBox="1"/>
          <p:nvPr/>
        </p:nvSpPr>
        <p:spPr>
          <a:xfrm>
            <a:off x="5508103" y="4221088"/>
            <a:ext cx="2664297" cy="83099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2400" b="0" dirty="0">
                <a:solidFill>
                  <a:schemeClr val="bg1"/>
                </a:solidFill>
                <a:latin typeface="Liberation Sans"/>
                <a:cs typeface="Liberation Sans"/>
              </a:rPr>
              <a:t>Tools for Business Decision-Making</a:t>
            </a:r>
          </a:p>
        </p:txBody>
      </p:sp>
      <p:sp>
        <p:nvSpPr>
          <p:cNvPr id="9" name="TextBox 8"/>
          <p:cNvSpPr txBox="1"/>
          <p:nvPr/>
        </p:nvSpPr>
        <p:spPr>
          <a:xfrm>
            <a:off x="5508104" y="5085184"/>
            <a:ext cx="3456384" cy="52322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1600" b="0" dirty="0">
                <a:solidFill>
                  <a:schemeClr val="bg1"/>
                </a:solidFill>
                <a:latin typeface="Liberation Sans"/>
                <a:cs typeface="Liberation Sans"/>
              </a:rPr>
              <a:t>Seventh Canadian Edition</a:t>
            </a:r>
          </a:p>
          <a:p>
            <a:endParaRPr lang="en-US" sz="1200" b="0" dirty="0">
              <a:solidFill>
                <a:schemeClr val="bg1"/>
              </a:solidFill>
              <a:latin typeface="Liberation Sans"/>
              <a:cs typeface="Liberation Sans"/>
            </a:endParaRPr>
          </a:p>
        </p:txBody>
      </p:sp>
    </p:spTree>
    <p:extLst>
      <p:ext uri="{BB962C8B-B14F-4D97-AF65-F5344CB8AC3E}">
        <p14:creationId xmlns:p14="http://schemas.microsoft.com/office/powerpoint/2010/main" val="1215794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wrap="square" numCol="1" anchorCtr="0" compatLnSpc="1">
            <a:prstTxWarp prst="textNoShape">
              <a:avLst/>
            </a:prstTxWarp>
          </a:bodyPr>
          <a:lstStyle>
            <a:lvl1pPr defTabSz="914400" eaLnBrk="1" hangingPunct="1">
              <a:lnSpc>
                <a:spcPct val="100000"/>
              </a:lnSpc>
              <a:buClrTx/>
              <a:buSzTx/>
              <a:buFontTx/>
              <a:buNone/>
              <a:defRPr>
                <a:solidFill>
                  <a:srgbClr val="7F7F7F"/>
                </a:solidFill>
                <a:latin typeface="Liberation Sans"/>
                <a:ea typeface="Liberation Sans"/>
              </a:defRPr>
            </a:lvl1pPr>
          </a:lstStyle>
          <a:p>
            <a:pPr>
              <a:defRPr/>
            </a:pPr>
            <a:endParaRPr lang="en-CA" dirty="0"/>
          </a:p>
        </p:txBody>
      </p:sp>
      <p:sp>
        <p:nvSpPr>
          <p:cNvPr id="3" name="Slide Number Placeholder 3"/>
          <p:cNvSpPr>
            <a:spLocks noGrp="1"/>
          </p:cNvSpPr>
          <p:nvPr>
            <p:ph type="sldNum" sz="quarter" idx="11"/>
          </p:nvPr>
        </p:nvSpPr>
        <p:spPr/>
        <p:txBody>
          <a:bodyPr/>
          <a:lstStyle>
            <a:lvl1pPr defTabSz="914400" eaLnBrk="1" hangingPunct="1">
              <a:lnSpc>
                <a:spcPct val="100000"/>
              </a:lnSpc>
              <a:buClrTx/>
              <a:buSzTx/>
              <a:buFontTx/>
              <a:buNone/>
              <a:defRPr>
                <a:latin typeface="Liberation Sans"/>
                <a:ea typeface="Liberation Sans"/>
              </a:defRPr>
            </a:lvl1pPr>
          </a:lstStyle>
          <a:p>
            <a:pPr>
              <a:defRPr/>
            </a:pPr>
            <a:fld id="{598930BF-5708-4C98-88BA-7C67E6FDE874}" type="slidenum">
              <a:rPr lang="en-CA" smtClean="0"/>
              <a:pPr>
                <a:defRPr/>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Option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959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175958A-8423-42AF-A493-80DDD9DD017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806EDD08-DA56-4420-84B2-393A8F85CB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705600"/>
            <a:ext cx="914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그림 8">
            <a:extLst>
              <a:ext uri="{FF2B5EF4-FFF2-40B4-BE49-F238E27FC236}">
                <a16:creationId xmlns:a16="http://schemas.microsoft.com/office/drawing/2014/main" id="{62FD7D14-6E11-44E2-A6C9-9EEB97E6C09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705600"/>
            <a:ext cx="590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1">
                <a:solidFill>
                  <a:srgbClr val="C00000"/>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08F9FCF4-C90E-41A8-AFC0-699173929194}"/>
              </a:ext>
            </a:extLst>
          </p:cNvPr>
          <p:cNvSpPr>
            <a:spLocks noGrp="1"/>
          </p:cNvSpPr>
          <p:nvPr>
            <p:ph type="dt" sz="half" idx="10"/>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E9F61965-8219-487A-A81C-FC3130140640}"/>
              </a:ext>
            </a:extLst>
          </p:cNvPr>
          <p:cNvSpPr>
            <a:spLocks noGrp="1"/>
          </p:cNvSpPr>
          <p:nvPr>
            <p:ph type="sldNum" sz="quarter" idx="11"/>
          </p:nvPr>
        </p:nvSpPr>
        <p:spPr>
          <a:xfrm>
            <a:off x="7010400" y="6599238"/>
            <a:ext cx="2133600" cy="365125"/>
          </a:xfrm>
        </p:spPr>
        <p:txBody>
          <a:bodyPr/>
          <a:lstStyle>
            <a:lvl1pPr>
              <a:defRPr>
                <a:solidFill>
                  <a:schemeClr val="bg1"/>
                </a:solidFill>
              </a:defRPr>
            </a:lvl1pPr>
          </a:lstStyle>
          <a:p>
            <a:pPr>
              <a:defRPr/>
            </a:pPr>
            <a:fld id="{FE66DB3C-6B30-46CE-BCA4-FDB398E19E43}" type="slidenum">
              <a:rPr lang="en-US" altLang="en-US"/>
              <a:pPr>
                <a:defRPr/>
              </a:pPr>
              <a:t>‹#›</a:t>
            </a:fld>
            <a:endParaRPr lang="en-US" altLang="en-US" dirty="0"/>
          </a:p>
        </p:txBody>
      </p:sp>
    </p:spTree>
    <p:extLst>
      <p:ext uri="{BB962C8B-B14F-4D97-AF65-F5344CB8AC3E}">
        <p14:creationId xmlns:p14="http://schemas.microsoft.com/office/powerpoint/2010/main" val="2903557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ED90623-C206-45CD-A051-201683DB83C3}" type="datetimeFigureOut">
              <a:rPr lang="en-CA" smtClean="0"/>
              <a:pPr>
                <a:defRPr/>
              </a:pPr>
              <a:t>2019-11-17</a:t>
            </a:fld>
            <a:endParaRPr lang="en-CA" dirty="0"/>
          </a:p>
        </p:txBody>
      </p:sp>
      <p:sp>
        <p:nvSpPr>
          <p:cNvPr id="5" name="Footer Placeholder 4"/>
          <p:cNvSpPr>
            <a:spLocks noGrp="1"/>
          </p:cNvSpPr>
          <p:nvPr>
            <p:ph type="ftr" sz="quarter" idx="11"/>
          </p:nvPr>
        </p:nvSpPr>
        <p:spPr/>
        <p:txBody>
          <a:bodyPr/>
          <a:lstStyle/>
          <a:p>
            <a:pPr>
              <a:defRPr/>
            </a:pPr>
            <a:endParaRPr lang="en-CA" dirty="0"/>
          </a:p>
        </p:txBody>
      </p:sp>
      <p:sp>
        <p:nvSpPr>
          <p:cNvPr id="6" name="Slide Number Placeholder 5"/>
          <p:cNvSpPr>
            <a:spLocks noGrp="1"/>
          </p:cNvSpPr>
          <p:nvPr>
            <p:ph type="sldNum" sz="quarter" idx="12"/>
          </p:nvPr>
        </p:nvSpPr>
        <p:spPr/>
        <p:txBody>
          <a:bodyPr/>
          <a:lstStyle/>
          <a:p>
            <a:pPr>
              <a:defRPr/>
            </a:pPr>
            <a:fld id="{8E8C2877-C255-4EFC-8D43-0C2D710411BE}" type="slidenum">
              <a:rPr lang="en-CA" smtClean="0"/>
              <a:pPr>
                <a:defRPr/>
              </a:pPr>
              <a:t>‹#›</a:t>
            </a:fld>
            <a:endParaRPr lang="en-CA" dirty="0"/>
          </a:p>
        </p:txBody>
      </p:sp>
    </p:spTree>
    <p:extLst>
      <p:ext uri="{BB962C8B-B14F-4D97-AF65-F5344CB8AC3E}">
        <p14:creationId xmlns:p14="http://schemas.microsoft.com/office/powerpoint/2010/main" val="323044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1_White">
    <p:spTree>
      <p:nvGrpSpPr>
        <p:cNvPr id="1" name=""/>
        <p:cNvGrpSpPr/>
        <p:nvPr/>
      </p:nvGrpSpPr>
      <p:grpSpPr>
        <a:xfrm>
          <a:off x="0" y="0"/>
          <a:ext cx="0" cy="0"/>
          <a:chOff x="0" y="0"/>
          <a:chExt cx="0" cy="0"/>
        </a:xfrm>
      </p:grpSpPr>
      <p:sp>
        <p:nvSpPr>
          <p:cNvPr id="4" name="Rectangle 3"/>
          <p:cNvSpPr/>
          <p:nvPr/>
        </p:nvSpPr>
        <p:spPr>
          <a:xfrm>
            <a:off x="0" y="0"/>
            <a:ext cx="9144000" cy="1340768"/>
          </a:xfrm>
          <a:prstGeom prst="rect">
            <a:avLst/>
          </a:prstGeom>
          <a:solidFill>
            <a:srgbClr val="26899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latin typeface="Liberation Sans"/>
                <a:cs typeface="Liberation Sans"/>
              </a:rPr>
              <a:t>Learning</a:t>
            </a:r>
            <a:r>
              <a:rPr lang="en-US" sz="3200" baseline="0" dirty="0">
                <a:latin typeface="Liberation Sans"/>
                <a:cs typeface="Liberation Sans"/>
              </a:rPr>
              <a:t> Objectives</a:t>
            </a:r>
            <a:endParaRPr lang="en-US" sz="3200" dirty="0">
              <a:latin typeface="Liberation Sans"/>
              <a:cs typeface="Liberation Sans"/>
            </a:endParaRPr>
          </a:p>
        </p:txBody>
      </p:sp>
      <p:sp>
        <p:nvSpPr>
          <p:cNvPr id="3" name="Content Placeholder 2"/>
          <p:cNvSpPr>
            <a:spLocks noGrp="1"/>
          </p:cNvSpPr>
          <p:nvPr>
            <p:ph idx="1"/>
          </p:nvPr>
        </p:nvSpPr>
        <p:spPr>
          <a:xfrm>
            <a:off x="442073" y="1412776"/>
            <a:ext cx="8229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CA" dirty="0"/>
          </a:p>
        </p:txBody>
      </p:sp>
    </p:spTree>
    <p:extLst>
      <p:ext uri="{BB962C8B-B14F-4D97-AF65-F5344CB8AC3E}">
        <p14:creationId xmlns:p14="http://schemas.microsoft.com/office/powerpoint/2010/main" val="284138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arning Objectives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61244" y="1628800"/>
            <a:ext cx="8559228" cy="4824536"/>
          </a:xfrm>
        </p:spPr>
        <p:txBody>
          <a:bodyPr/>
          <a:lstStyle>
            <a:lvl2pPr marL="342900" marR="0" indent="-342900" algn="l" defTabSz="914400" rtl="0" eaLnBrk="1" fontAlgn="auto" latinLnBrk="0" hangingPunct="1">
              <a:lnSpc>
                <a:spcPct val="100000"/>
              </a:lnSpc>
              <a:spcBef>
                <a:spcPts val="0"/>
              </a:spcBef>
              <a:spcAft>
                <a:spcPts val="0"/>
              </a:spcAft>
              <a:buClrTx/>
              <a:buSzTx/>
              <a:buFontTx/>
              <a:buNone/>
              <a:tabLst/>
              <a:defRPr baseline="0"/>
            </a:lvl2pPr>
          </a:lstStyle>
          <a:p>
            <a:pPr lvl="0"/>
            <a:r>
              <a:rPr lang="en-CA"/>
              <a:t>Click to edit Master text styles</a:t>
            </a:r>
          </a:p>
        </p:txBody>
      </p:sp>
      <p:sp>
        <p:nvSpPr>
          <p:cNvPr id="9" name="Title 8"/>
          <p:cNvSpPr>
            <a:spLocks noGrp="1"/>
          </p:cNvSpPr>
          <p:nvPr>
            <p:ph type="title"/>
          </p:nvPr>
        </p:nvSpPr>
        <p:spPr>
          <a:xfrm>
            <a:off x="-1" y="0"/>
            <a:ext cx="9144000" cy="1268760"/>
          </a:xfrm>
          <a:solidFill>
            <a:srgbClr val="268997"/>
          </a:solidFill>
        </p:spPr>
        <p:txBody>
          <a:bodyPr>
            <a:noAutofit/>
          </a:bodyPr>
          <a:lstStyle>
            <a:lvl1pPr algn="ctr">
              <a:defRPr sz="4000" b="0">
                <a:solidFill>
                  <a:schemeClr val="bg1"/>
                </a:solidFill>
                <a:latin typeface="Liberation Sans"/>
                <a:cs typeface="Liberation Sans"/>
              </a:defRPr>
            </a:lvl1pPr>
          </a:lstStyle>
          <a:p>
            <a:r>
              <a:rPr lang="en-CA"/>
              <a:t>Click to edit Master title style</a:t>
            </a:r>
            <a:endParaRPr lang="en-CA" dirty="0"/>
          </a:p>
        </p:txBody>
      </p:sp>
    </p:spTree>
    <p:extLst>
      <p:ext uri="{BB962C8B-B14F-4D97-AF65-F5344CB8AC3E}">
        <p14:creationId xmlns:p14="http://schemas.microsoft.com/office/powerpoint/2010/main" val="253189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wrap="square" numCol="1" anchorCtr="0" compatLnSpc="1">
            <a:prstTxWarp prst="textNoShape">
              <a:avLst/>
            </a:prstTxWarp>
          </a:bodyPr>
          <a:lstStyle>
            <a:lvl1pPr defTabSz="914400" eaLnBrk="1" hangingPunct="1">
              <a:lnSpc>
                <a:spcPct val="100000"/>
              </a:lnSpc>
              <a:buClrTx/>
              <a:buSzTx/>
              <a:buFontTx/>
              <a:buNone/>
              <a:defRPr>
                <a:solidFill>
                  <a:srgbClr val="7F7F7F"/>
                </a:solidFill>
                <a:latin typeface="Liberation Sans"/>
                <a:ea typeface="Liberation Sans"/>
              </a:defRPr>
            </a:lvl1pPr>
          </a:lstStyle>
          <a:p>
            <a:pPr>
              <a:defRPr/>
            </a:pPr>
            <a:r>
              <a:rPr lang="en-US"/>
              <a:t>Copyright © John Wiley &amp; Sons Canada, Ltd.</a:t>
            </a:r>
            <a:endParaRPr lang="en-CA" dirty="0"/>
          </a:p>
        </p:txBody>
      </p:sp>
      <p:sp>
        <p:nvSpPr>
          <p:cNvPr id="3" name="Slide Number Placeholder 3"/>
          <p:cNvSpPr>
            <a:spLocks noGrp="1"/>
          </p:cNvSpPr>
          <p:nvPr>
            <p:ph type="sldNum" sz="quarter" idx="11"/>
          </p:nvPr>
        </p:nvSpPr>
        <p:spPr/>
        <p:txBody>
          <a:bodyPr/>
          <a:lstStyle>
            <a:lvl1pPr defTabSz="914400" eaLnBrk="1" hangingPunct="1">
              <a:lnSpc>
                <a:spcPct val="100000"/>
              </a:lnSpc>
              <a:buClrTx/>
              <a:buSzTx/>
              <a:buFontTx/>
              <a:buNone/>
              <a:defRPr>
                <a:latin typeface="Liberation Sans"/>
                <a:ea typeface="Liberation Sans"/>
              </a:defRPr>
            </a:lvl1pPr>
          </a:lstStyle>
          <a:p>
            <a:pPr>
              <a:defRPr/>
            </a:pPr>
            <a:fld id="{19B3C777-4D8C-4BAE-9732-DA035D1B96C7}" type="slidenum">
              <a:rPr lang="en-GB" smtClean="0"/>
              <a:pPr>
                <a:defRPr/>
              </a:pPr>
              <a:t>‹#›</a:t>
            </a:fld>
            <a:endParaRPr lang="en-GB" dirty="0"/>
          </a:p>
        </p:txBody>
      </p:sp>
    </p:spTree>
    <p:extLst>
      <p:ext uri="{BB962C8B-B14F-4D97-AF65-F5344CB8AC3E}">
        <p14:creationId xmlns:p14="http://schemas.microsoft.com/office/powerpoint/2010/main" val="155002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9176" b="51201"/>
          <a:stretch/>
        </p:blipFill>
        <p:spPr bwMode="auto">
          <a:xfrm>
            <a:off x="0" y="-34280"/>
            <a:ext cx="9144000" cy="3465071"/>
          </a:xfrm>
          <a:prstGeom prst="rect">
            <a:avLst/>
          </a:prstGeom>
          <a:noFill/>
          <a:ln w="9525">
            <a:noFill/>
            <a:miter lim="800000"/>
            <a:headEnd/>
            <a:tailEnd/>
          </a:ln>
        </p:spPr>
      </p:pic>
      <p:sp>
        <p:nvSpPr>
          <p:cNvPr id="6" name="Rectangle 5"/>
          <p:cNvSpPr/>
          <p:nvPr userDrawn="1"/>
        </p:nvSpPr>
        <p:spPr>
          <a:xfrm>
            <a:off x="0" y="3429000"/>
            <a:ext cx="9144000" cy="3429000"/>
          </a:xfrm>
          <a:prstGeom prst="rect">
            <a:avLst/>
          </a:prstGeom>
          <a:solidFill>
            <a:srgbClr val="26899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iberation Sans"/>
            </a:endParaRPr>
          </a:p>
        </p:txBody>
      </p:sp>
      <p:sp>
        <p:nvSpPr>
          <p:cNvPr id="3" name="Subtitle 2"/>
          <p:cNvSpPr>
            <a:spLocks noGrp="1"/>
          </p:cNvSpPr>
          <p:nvPr>
            <p:ph type="subTitle" idx="1"/>
          </p:nvPr>
        </p:nvSpPr>
        <p:spPr>
          <a:xfrm>
            <a:off x="33024" y="3933056"/>
            <a:ext cx="9120104" cy="936104"/>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CA" dirty="0"/>
          </a:p>
        </p:txBody>
      </p:sp>
    </p:spTree>
    <p:extLst>
      <p:ext uri="{BB962C8B-B14F-4D97-AF65-F5344CB8AC3E}">
        <p14:creationId xmlns:p14="http://schemas.microsoft.com/office/powerpoint/2010/main" val="83045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ption 2">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5299075" cy="6858000"/>
          </a:xfrm>
          <a:prstGeom prst="rect">
            <a:avLst/>
          </a:prstGeom>
          <a:noFill/>
          <a:ln w="9525">
            <a:noFill/>
            <a:miter lim="800000"/>
            <a:headEnd/>
            <a:tailEnd/>
          </a:ln>
        </p:spPr>
      </p:pic>
      <p:sp>
        <p:nvSpPr>
          <p:cNvPr id="4" name="Rectangle 3"/>
          <p:cNvSpPr/>
          <p:nvPr/>
        </p:nvSpPr>
        <p:spPr>
          <a:xfrm>
            <a:off x="5292080" y="0"/>
            <a:ext cx="3851920" cy="2780928"/>
          </a:xfrm>
          <a:prstGeom prst="rect">
            <a:avLst/>
          </a:prstGeom>
          <a:solidFill>
            <a:srgbClr val="26899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iberation Sans"/>
            </a:endParaRPr>
          </a:p>
        </p:txBody>
      </p:sp>
      <p:sp>
        <p:nvSpPr>
          <p:cNvPr id="5" name="Rectangle 4"/>
          <p:cNvSpPr/>
          <p:nvPr/>
        </p:nvSpPr>
        <p:spPr>
          <a:xfrm>
            <a:off x="5301828" y="2780928"/>
            <a:ext cx="3851920" cy="4063628"/>
          </a:xfrm>
          <a:prstGeom prst="rect">
            <a:avLst/>
          </a:prstGeom>
          <a:solidFill>
            <a:srgbClr val="45A86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iberation Sans"/>
            </a:endParaRPr>
          </a:p>
        </p:txBody>
      </p:sp>
      <p:sp>
        <p:nvSpPr>
          <p:cNvPr id="6" name="TextBox 5"/>
          <p:cNvSpPr txBox="1"/>
          <p:nvPr/>
        </p:nvSpPr>
        <p:spPr>
          <a:xfrm>
            <a:off x="5508104" y="5517232"/>
            <a:ext cx="3456384" cy="646331"/>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1200" b="0" dirty="0">
                <a:solidFill>
                  <a:schemeClr val="bg1"/>
                </a:solidFill>
                <a:latin typeface="Liberation Sans"/>
                <a:cs typeface="Liberation Sans"/>
              </a:rPr>
              <a:t>KIMMEL </a:t>
            </a:r>
            <a:r>
              <a:rPr lang="en-CA" altLang="en-US" sz="1200" b="0" dirty="0">
                <a:solidFill>
                  <a:schemeClr val="bg1"/>
                </a:solidFill>
                <a:latin typeface="Liberation Sans"/>
                <a:cs typeface="Liberation Sans"/>
                <a:sym typeface="Symbol" pitchFamily="18" charset="2"/>
              </a:rPr>
              <a:t> WEYGANDT  KIESO </a:t>
            </a:r>
            <a:r>
              <a:rPr lang="en-CA" altLang="en-US" sz="1200" b="0" baseline="0" dirty="0">
                <a:solidFill>
                  <a:schemeClr val="bg1"/>
                </a:solidFill>
                <a:latin typeface="Liberation Sans"/>
                <a:cs typeface="Liberation Sans"/>
                <a:sym typeface="Symbol" pitchFamily="18" charset="2"/>
              </a:rPr>
              <a:t> </a:t>
            </a:r>
            <a:r>
              <a:rPr lang="en-CA" altLang="en-US" sz="1200" b="0" dirty="0">
                <a:solidFill>
                  <a:schemeClr val="bg1"/>
                </a:solidFill>
                <a:latin typeface="Liberation Sans"/>
                <a:cs typeface="Liberation Sans"/>
                <a:sym typeface="Symbol" pitchFamily="18" charset="2"/>
              </a:rPr>
              <a:t>TRENHOLM  IRVINE  BURNLEY</a:t>
            </a:r>
            <a:endParaRPr lang="en-CA" altLang="en-US" sz="1200" b="0" dirty="0">
              <a:solidFill>
                <a:schemeClr val="bg1"/>
              </a:solidFill>
              <a:latin typeface="Liberation Sans"/>
              <a:cs typeface="Liberation Sans"/>
            </a:endParaRPr>
          </a:p>
          <a:p>
            <a:endParaRPr lang="en-US" sz="1200" b="0" dirty="0">
              <a:solidFill>
                <a:schemeClr val="bg1"/>
              </a:solidFill>
              <a:latin typeface="Liberation Sans"/>
              <a:cs typeface="Liberation Sans"/>
            </a:endParaRPr>
          </a:p>
        </p:txBody>
      </p:sp>
      <p:sp>
        <p:nvSpPr>
          <p:cNvPr id="7" name="TextBox 6"/>
          <p:cNvSpPr txBox="1"/>
          <p:nvPr/>
        </p:nvSpPr>
        <p:spPr>
          <a:xfrm>
            <a:off x="5497636" y="2996952"/>
            <a:ext cx="3635896" cy="1261884"/>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3800" b="0" dirty="0">
                <a:solidFill>
                  <a:schemeClr val="bg1"/>
                </a:solidFill>
                <a:latin typeface="Liberation Sans"/>
                <a:cs typeface="Liberation Sans"/>
              </a:rPr>
              <a:t>FINANCIAL</a:t>
            </a:r>
          </a:p>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3800" b="0" dirty="0">
                <a:solidFill>
                  <a:schemeClr val="bg1"/>
                </a:solidFill>
                <a:latin typeface="Liberation Sans"/>
                <a:cs typeface="Liberation Sans"/>
              </a:rPr>
              <a:t>ACCOUNTING</a:t>
            </a:r>
          </a:p>
        </p:txBody>
      </p:sp>
      <p:sp>
        <p:nvSpPr>
          <p:cNvPr id="8" name="TextBox 7"/>
          <p:cNvSpPr txBox="1"/>
          <p:nvPr/>
        </p:nvSpPr>
        <p:spPr>
          <a:xfrm>
            <a:off x="5508103" y="4221088"/>
            <a:ext cx="2664297" cy="83099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2400" b="0" dirty="0">
                <a:solidFill>
                  <a:schemeClr val="bg1"/>
                </a:solidFill>
                <a:latin typeface="Liberation Sans"/>
                <a:cs typeface="Liberation Sans"/>
              </a:rPr>
              <a:t>Tools for Business Decision-Making</a:t>
            </a:r>
          </a:p>
        </p:txBody>
      </p:sp>
      <p:sp>
        <p:nvSpPr>
          <p:cNvPr id="9" name="TextBox 8"/>
          <p:cNvSpPr txBox="1"/>
          <p:nvPr/>
        </p:nvSpPr>
        <p:spPr>
          <a:xfrm>
            <a:off x="5508104" y="5085184"/>
            <a:ext cx="3456384" cy="52322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CA" altLang="en-US" sz="1600" b="0" dirty="0">
                <a:solidFill>
                  <a:schemeClr val="bg1"/>
                </a:solidFill>
                <a:latin typeface="Liberation Sans"/>
                <a:cs typeface="Liberation Sans"/>
              </a:rPr>
              <a:t>Seventh Canadian Edition</a:t>
            </a:r>
          </a:p>
          <a:p>
            <a:endParaRPr lang="en-US" sz="1200" b="0" dirty="0">
              <a:solidFill>
                <a:schemeClr val="bg1"/>
              </a:solidFill>
              <a:latin typeface="Liberation Sans"/>
              <a:cs typeface="Liberatio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Option 1">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2">
            <a:extLst>
              <a:ext uri="{28A0092B-C50C-407E-A947-70E740481C1C}">
                <a14:useLocalDpi xmlns:a14="http://schemas.microsoft.com/office/drawing/2010/main" val="0"/>
              </a:ext>
            </a:extLst>
          </a:blip>
          <a:srcRect t="19176" b="51201"/>
          <a:stretch/>
        </p:blipFill>
        <p:spPr bwMode="auto">
          <a:xfrm>
            <a:off x="0" y="-34280"/>
            <a:ext cx="9144000" cy="3465071"/>
          </a:xfrm>
          <a:prstGeom prst="rect">
            <a:avLst/>
          </a:prstGeom>
          <a:noFill/>
          <a:ln w="9525">
            <a:noFill/>
            <a:miter lim="800000"/>
            <a:headEnd/>
            <a:tailEnd/>
          </a:ln>
        </p:spPr>
      </p:pic>
      <p:sp>
        <p:nvSpPr>
          <p:cNvPr id="6" name="Rectangle 5"/>
          <p:cNvSpPr/>
          <p:nvPr/>
        </p:nvSpPr>
        <p:spPr>
          <a:xfrm>
            <a:off x="0" y="3429000"/>
            <a:ext cx="9144000" cy="3429000"/>
          </a:xfrm>
          <a:prstGeom prst="rect">
            <a:avLst/>
          </a:prstGeom>
          <a:solidFill>
            <a:srgbClr val="26899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iberation Sans"/>
            </a:endParaRPr>
          </a:p>
        </p:txBody>
      </p:sp>
      <p:sp>
        <p:nvSpPr>
          <p:cNvPr id="3" name="Subtitle 2"/>
          <p:cNvSpPr>
            <a:spLocks noGrp="1"/>
          </p:cNvSpPr>
          <p:nvPr>
            <p:ph type="subTitle" idx="1"/>
          </p:nvPr>
        </p:nvSpPr>
        <p:spPr>
          <a:xfrm>
            <a:off x="33024" y="3933056"/>
            <a:ext cx="9120104" cy="936104"/>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1_White">
    <p:spTree>
      <p:nvGrpSpPr>
        <p:cNvPr id="1" name=""/>
        <p:cNvGrpSpPr/>
        <p:nvPr/>
      </p:nvGrpSpPr>
      <p:grpSpPr>
        <a:xfrm>
          <a:off x="0" y="0"/>
          <a:ext cx="0" cy="0"/>
          <a:chOff x="0" y="0"/>
          <a:chExt cx="0" cy="0"/>
        </a:xfrm>
      </p:grpSpPr>
      <p:sp>
        <p:nvSpPr>
          <p:cNvPr id="4" name="Rectangle 3"/>
          <p:cNvSpPr/>
          <p:nvPr/>
        </p:nvSpPr>
        <p:spPr>
          <a:xfrm>
            <a:off x="0" y="0"/>
            <a:ext cx="9144000" cy="1340768"/>
          </a:xfrm>
          <a:prstGeom prst="rect">
            <a:avLst/>
          </a:prstGeom>
          <a:solidFill>
            <a:srgbClr val="26899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latin typeface="Liberation Sans"/>
                <a:cs typeface="Liberation Sans"/>
              </a:rPr>
              <a:t>Learning</a:t>
            </a:r>
            <a:r>
              <a:rPr lang="en-US" sz="3200" baseline="0" dirty="0">
                <a:latin typeface="Liberation Sans"/>
                <a:cs typeface="Liberation Sans"/>
              </a:rPr>
              <a:t> Objectives</a:t>
            </a:r>
            <a:endParaRPr lang="en-US" sz="3200" dirty="0">
              <a:latin typeface="Liberation Sans"/>
              <a:cs typeface="Liberation Sans"/>
            </a:endParaRPr>
          </a:p>
        </p:txBody>
      </p:sp>
      <p:sp>
        <p:nvSpPr>
          <p:cNvPr id="3" name="Content Placeholder 2"/>
          <p:cNvSpPr>
            <a:spLocks noGrp="1"/>
          </p:cNvSpPr>
          <p:nvPr>
            <p:ph idx="1"/>
          </p:nvPr>
        </p:nvSpPr>
        <p:spPr>
          <a:xfrm>
            <a:off x="442073" y="1412776"/>
            <a:ext cx="8229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rning Objectives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61244" y="1628800"/>
            <a:ext cx="8559228" cy="4824536"/>
          </a:xfrm>
        </p:spPr>
        <p:txBody>
          <a:bodyPr/>
          <a:lstStyle>
            <a:lvl2pPr marL="342900" marR="0" indent="-342900" algn="l" defTabSz="914400" rtl="0" eaLnBrk="1" fontAlgn="auto" latinLnBrk="0" hangingPunct="1">
              <a:lnSpc>
                <a:spcPct val="100000"/>
              </a:lnSpc>
              <a:spcBef>
                <a:spcPts val="0"/>
              </a:spcBef>
              <a:spcAft>
                <a:spcPts val="0"/>
              </a:spcAft>
              <a:buClrTx/>
              <a:buSzTx/>
              <a:buFontTx/>
              <a:buNone/>
              <a:tabLst/>
              <a:defRPr baseline="0"/>
            </a:lvl2pPr>
          </a:lstStyle>
          <a:p>
            <a:pPr lvl="0"/>
            <a:r>
              <a:rPr lang="en-CA"/>
              <a:t>Click to edit Master text styles</a:t>
            </a:r>
          </a:p>
        </p:txBody>
      </p:sp>
      <p:sp>
        <p:nvSpPr>
          <p:cNvPr id="9" name="Title 8"/>
          <p:cNvSpPr>
            <a:spLocks noGrp="1"/>
          </p:cNvSpPr>
          <p:nvPr>
            <p:ph type="title"/>
          </p:nvPr>
        </p:nvSpPr>
        <p:spPr>
          <a:xfrm>
            <a:off x="-1" y="0"/>
            <a:ext cx="9144000" cy="1268760"/>
          </a:xfrm>
          <a:solidFill>
            <a:srgbClr val="268997"/>
          </a:solidFill>
        </p:spPr>
        <p:txBody>
          <a:bodyPr>
            <a:noAutofit/>
          </a:bodyPr>
          <a:lstStyle>
            <a:lvl1pPr algn="ctr">
              <a:defRPr sz="4000" b="0">
                <a:solidFill>
                  <a:schemeClr val="bg1"/>
                </a:solidFill>
                <a:latin typeface="Liberation Sans"/>
                <a:cs typeface="Liberation Sans"/>
              </a:defRPr>
            </a:lvl1pPr>
          </a:lstStyle>
          <a:p>
            <a:r>
              <a:rPr lang="en-CA"/>
              <a:t>Click to edit Master title style</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CA" altLang="en-US"/>
              <a:t>Click to edit Master title style</a:t>
            </a:r>
            <a:endParaRPr lang="en-CA" alt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CA" altLang="en-US" dirty="0"/>
              <a:t>Click to edit Master text styles</a:t>
            </a:r>
          </a:p>
          <a:p>
            <a:pPr lvl="1"/>
            <a:r>
              <a:rPr lang="en-CA" altLang="en-US" dirty="0"/>
              <a:t>Second level</a:t>
            </a:r>
          </a:p>
          <a:p>
            <a:pPr lvl="2"/>
            <a:r>
              <a:rPr lang="en-CA" altLang="en-US" dirty="0"/>
              <a:t>Third level</a:t>
            </a:r>
          </a:p>
          <a:p>
            <a:pPr lvl="3"/>
            <a:r>
              <a:rPr lang="en-CA" altLang="en-US" dirty="0"/>
              <a:t>Fourth level</a:t>
            </a:r>
          </a:p>
          <a:p>
            <a:pPr lvl="4"/>
            <a:r>
              <a:rPr lang="en-CA"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Liberation Sans"/>
                <a:cs typeface="+mn-cs"/>
              </a:defRPr>
            </a:lvl1pPr>
          </a:lstStyle>
          <a:p>
            <a:pPr>
              <a:defRPr/>
            </a:pPr>
            <a:fld id="{6BC32633-C7FB-46F1-A28F-E56D305F8980}" type="datetimeFigureOut">
              <a:rPr lang="en-CA" smtClean="0"/>
              <a:pPr>
                <a:defRPr/>
              </a:pPr>
              <a:t>2019-11-17</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Liberation Sans"/>
                <a:cs typeface="+mn-cs"/>
              </a:defRPr>
            </a:lvl1pPr>
          </a:lstStyle>
          <a:p>
            <a:pPr>
              <a:defRPr/>
            </a:pP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Liberation Sans"/>
                <a:cs typeface="+mn-cs"/>
              </a:defRPr>
            </a:lvl1pPr>
          </a:lstStyle>
          <a:p>
            <a:pPr>
              <a:defRPr/>
            </a:pPr>
            <a:fld id="{9B6FB075-A3C7-49F2-A3D4-A91C1CF1C54D}" type="slidenum">
              <a:rPr lang="en-CA" smtClean="0"/>
              <a:pPr>
                <a:defRPr/>
              </a:pPr>
              <a:t>‹#›</a:t>
            </a:fld>
            <a:endParaRPr lang="en-CA" dirty="0"/>
          </a:p>
        </p:txBody>
      </p:sp>
    </p:spTree>
    <p:extLst>
      <p:ext uri="{BB962C8B-B14F-4D97-AF65-F5344CB8AC3E}">
        <p14:creationId xmlns:p14="http://schemas.microsoft.com/office/powerpoint/2010/main" val="4154632470"/>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Lst>
  <p:txStyles>
    <p:titleStyle>
      <a:lvl1pPr algn="ctr" rtl="0" eaLnBrk="1" fontAlgn="base" hangingPunct="1">
        <a:spcBef>
          <a:spcPct val="0"/>
        </a:spcBef>
        <a:spcAft>
          <a:spcPct val="0"/>
        </a:spcAft>
        <a:defRPr sz="3600" kern="1200">
          <a:solidFill>
            <a:schemeClr val="tx1"/>
          </a:solidFill>
          <a:latin typeface="Liberation Sans"/>
          <a:ea typeface="+mj-ea"/>
          <a:cs typeface="+mj-cs"/>
        </a:defRPr>
      </a:lvl1pPr>
      <a:lvl2pPr algn="ctr" rtl="0" eaLnBrk="1" fontAlgn="base" hangingPunct="1">
        <a:spcBef>
          <a:spcPct val="0"/>
        </a:spcBef>
        <a:spcAft>
          <a:spcPct val="0"/>
        </a:spcAft>
        <a:defRPr sz="3600">
          <a:solidFill>
            <a:schemeClr val="tx1"/>
          </a:solidFill>
          <a:latin typeface="Calibri" pitchFamily="34" charset="0"/>
        </a:defRPr>
      </a:lvl2pPr>
      <a:lvl3pPr algn="ctr" rtl="0" eaLnBrk="1" fontAlgn="base" hangingPunct="1">
        <a:spcBef>
          <a:spcPct val="0"/>
        </a:spcBef>
        <a:spcAft>
          <a:spcPct val="0"/>
        </a:spcAft>
        <a:defRPr sz="3600">
          <a:solidFill>
            <a:schemeClr val="tx1"/>
          </a:solidFill>
          <a:latin typeface="Calibri" pitchFamily="34" charset="0"/>
        </a:defRPr>
      </a:lvl3pPr>
      <a:lvl4pPr algn="ctr" rtl="0" eaLnBrk="1" fontAlgn="base" hangingPunct="1">
        <a:spcBef>
          <a:spcPct val="0"/>
        </a:spcBef>
        <a:spcAft>
          <a:spcPct val="0"/>
        </a:spcAft>
        <a:defRPr sz="3600">
          <a:solidFill>
            <a:schemeClr val="tx1"/>
          </a:solidFill>
          <a:latin typeface="Calibri" pitchFamily="34" charset="0"/>
        </a:defRPr>
      </a:lvl4pPr>
      <a:lvl5pPr algn="ctr" rtl="0" eaLnBrk="1" fontAlgn="base" hangingPunct="1">
        <a:spcBef>
          <a:spcPct val="0"/>
        </a:spcBef>
        <a:spcAft>
          <a:spcPct val="0"/>
        </a:spcAft>
        <a:defRPr sz="3600">
          <a:solidFill>
            <a:schemeClr val="tx1"/>
          </a:solidFill>
          <a:latin typeface="Calibri" pitchFamily="34" charset="0"/>
        </a:defRPr>
      </a:lvl5pPr>
      <a:lvl6pPr marL="457200" algn="ctr" rtl="0" eaLnBrk="1" fontAlgn="base" hangingPunct="1">
        <a:spcBef>
          <a:spcPct val="0"/>
        </a:spcBef>
        <a:spcAft>
          <a:spcPct val="0"/>
        </a:spcAft>
        <a:defRPr sz="3600">
          <a:solidFill>
            <a:schemeClr val="tx1"/>
          </a:solidFill>
          <a:latin typeface="Calibri" pitchFamily="34" charset="0"/>
        </a:defRPr>
      </a:lvl6pPr>
      <a:lvl7pPr marL="914400" algn="ctr" rtl="0" eaLnBrk="1" fontAlgn="base" hangingPunct="1">
        <a:spcBef>
          <a:spcPct val="0"/>
        </a:spcBef>
        <a:spcAft>
          <a:spcPct val="0"/>
        </a:spcAft>
        <a:defRPr sz="3600">
          <a:solidFill>
            <a:schemeClr val="tx1"/>
          </a:solidFill>
          <a:latin typeface="Calibri" pitchFamily="34" charset="0"/>
        </a:defRPr>
      </a:lvl7pPr>
      <a:lvl8pPr marL="1371600" algn="ctr" rtl="0" eaLnBrk="1" fontAlgn="base" hangingPunct="1">
        <a:spcBef>
          <a:spcPct val="0"/>
        </a:spcBef>
        <a:spcAft>
          <a:spcPct val="0"/>
        </a:spcAft>
        <a:defRPr sz="3600">
          <a:solidFill>
            <a:schemeClr val="tx1"/>
          </a:solidFill>
          <a:latin typeface="Calibri" pitchFamily="34" charset="0"/>
        </a:defRPr>
      </a:lvl8pPr>
      <a:lvl9pPr marL="1828800" algn="ctr" rtl="0" eaLnBrk="1" fontAlgn="base" hangingPunct="1">
        <a:spcBef>
          <a:spcPct val="0"/>
        </a:spcBef>
        <a:spcAft>
          <a:spcPct val="0"/>
        </a:spcAft>
        <a:defRPr sz="36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800" kern="1200">
          <a:solidFill>
            <a:schemeClr val="tx1"/>
          </a:solidFill>
          <a:latin typeface="Liberation Sans"/>
          <a:ea typeface="+mn-ea"/>
          <a:cs typeface="+mn-cs"/>
        </a:defRPr>
      </a:lvl1pPr>
      <a:lvl2pPr marL="914400" indent="-457200" algn="l" rtl="0" eaLnBrk="1" fontAlgn="base" hangingPunct="1">
        <a:spcBef>
          <a:spcPct val="20000"/>
        </a:spcBef>
        <a:spcAft>
          <a:spcPct val="0"/>
        </a:spcAft>
        <a:buFont typeface="Arial"/>
        <a:buChar char="•"/>
        <a:defRPr sz="2800" kern="1200">
          <a:solidFill>
            <a:schemeClr val="tx1"/>
          </a:solidFill>
          <a:latin typeface="Liberation Sans"/>
          <a:ea typeface="+mn-ea"/>
          <a:cs typeface="+mn-cs"/>
        </a:defRPr>
      </a:lvl2pPr>
      <a:lvl3pPr marL="1143000" indent="-228600" algn="l" rtl="0" eaLnBrk="1" fontAlgn="base" hangingPunct="1">
        <a:spcBef>
          <a:spcPct val="20000"/>
        </a:spcBef>
        <a:spcAft>
          <a:spcPct val="0"/>
        </a:spcAft>
        <a:buFont typeface="Arial" pitchFamily="34" charset="0"/>
        <a:buChar char="•"/>
        <a:defRPr sz="2800" kern="1200">
          <a:solidFill>
            <a:schemeClr val="tx1"/>
          </a:solidFill>
          <a:latin typeface="Liberation Sans"/>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Liberation Sans"/>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Liberatio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CA" altLang="en-US"/>
              <a:t>Click to edit Master title style</a:t>
            </a:r>
            <a:endParaRPr lang="en-CA" alt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CA"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Liberation Sans"/>
                <a:cs typeface="+mn-cs"/>
              </a:defRPr>
            </a:lvl1pPr>
          </a:lstStyle>
          <a:p>
            <a:pPr>
              <a:defRPr/>
            </a:pPr>
            <a:fld id="{6BC32633-C7FB-46F1-A28F-E56D305F8980}" type="datetimeFigureOut">
              <a:rPr lang="en-CA" smtClean="0"/>
              <a:pPr>
                <a:defRPr/>
              </a:pPr>
              <a:t>2019-11-17</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Liberation Sans"/>
                <a:cs typeface="+mn-cs"/>
              </a:defRPr>
            </a:lvl1pPr>
          </a:lstStyle>
          <a:p>
            <a:pPr>
              <a:defRPr/>
            </a:pP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Liberation Sans"/>
                <a:cs typeface="+mn-cs"/>
              </a:defRPr>
            </a:lvl1pPr>
          </a:lstStyle>
          <a:p>
            <a:pPr>
              <a:defRPr/>
            </a:pPr>
            <a:fld id="{9B6FB075-A3C7-49F2-A3D4-A91C1CF1C54D}" type="slidenum">
              <a:rPr lang="en-CA" smtClean="0"/>
              <a:pPr>
                <a:defRPr/>
              </a:pPr>
              <a:t>‹#›</a:t>
            </a:fld>
            <a:endParaRPr lang="en-CA" dirty="0"/>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Lst>
  <p:txStyles>
    <p:titleStyle>
      <a:lvl1pPr algn="ctr" rtl="0" eaLnBrk="1" fontAlgn="base" hangingPunct="1">
        <a:spcBef>
          <a:spcPct val="0"/>
        </a:spcBef>
        <a:spcAft>
          <a:spcPct val="0"/>
        </a:spcAft>
        <a:defRPr sz="3600" kern="1200">
          <a:solidFill>
            <a:schemeClr val="tx1"/>
          </a:solidFill>
          <a:latin typeface="Liberation Sans"/>
          <a:ea typeface="+mj-ea"/>
          <a:cs typeface="+mj-cs"/>
        </a:defRPr>
      </a:lvl1pPr>
      <a:lvl2pPr algn="ctr" rtl="0" eaLnBrk="1" fontAlgn="base" hangingPunct="1">
        <a:spcBef>
          <a:spcPct val="0"/>
        </a:spcBef>
        <a:spcAft>
          <a:spcPct val="0"/>
        </a:spcAft>
        <a:defRPr sz="3600">
          <a:solidFill>
            <a:schemeClr val="tx1"/>
          </a:solidFill>
          <a:latin typeface="Calibri" pitchFamily="34" charset="0"/>
        </a:defRPr>
      </a:lvl2pPr>
      <a:lvl3pPr algn="ctr" rtl="0" eaLnBrk="1" fontAlgn="base" hangingPunct="1">
        <a:spcBef>
          <a:spcPct val="0"/>
        </a:spcBef>
        <a:spcAft>
          <a:spcPct val="0"/>
        </a:spcAft>
        <a:defRPr sz="3600">
          <a:solidFill>
            <a:schemeClr val="tx1"/>
          </a:solidFill>
          <a:latin typeface="Calibri" pitchFamily="34" charset="0"/>
        </a:defRPr>
      </a:lvl3pPr>
      <a:lvl4pPr algn="ctr" rtl="0" eaLnBrk="1" fontAlgn="base" hangingPunct="1">
        <a:spcBef>
          <a:spcPct val="0"/>
        </a:spcBef>
        <a:spcAft>
          <a:spcPct val="0"/>
        </a:spcAft>
        <a:defRPr sz="3600">
          <a:solidFill>
            <a:schemeClr val="tx1"/>
          </a:solidFill>
          <a:latin typeface="Calibri" pitchFamily="34" charset="0"/>
        </a:defRPr>
      </a:lvl4pPr>
      <a:lvl5pPr algn="ctr" rtl="0" eaLnBrk="1" fontAlgn="base" hangingPunct="1">
        <a:spcBef>
          <a:spcPct val="0"/>
        </a:spcBef>
        <a:spcAft>
          <a:spcPct val="0"/>
        </a:spcAft>
        <a:defRPr sz="3600">
          <a:solidFill>
            <a:schemeClr val="tx1"/>
          </a:solidFill>
          <a:latin typeface="Calibri" pitchFamily="34" charset="0"/>
        </a:defRPr>
      </a:lvl5pPr>
      <a:lvl6pPr marL="457200" algn="ctr" rtl="0" eaLnBrk="1" fontAlgn="base" hangingPunct="1">
        <a:spcBef>
          <a:spcPct val="0"/>
        </a:spcBef>
        <a:spcAft>
          <a:spcPct val="0"/>
        </a:spcAft>
        <a:defRPr sz="3600">
          <a:solidFill>
            <a:schemeClr val="tx1"/>
          </a:solidFill>
          <a:latin typeface="Calibri" pitchFamily="34" charset="0"/>
        </a:defRPr>
      </a:lvl6pPr>
      <a:lvl7pPr marL="914400" algn="ctr" rtl="0" eaLnBrk="1" fontAlgn="base" hangingPunct="1">
        <a:spcBef>
          <a:spcPct val="0"/>
        </a:spcBef>
        <a:spcAft>
          <a:spcPct val="0"/>
        </a:spcAft>
        <a:defRPr sz="3600">
          <a:solidFill>
            <a:schemeClr val="tx1"/>
          </a:solidFill>
          <a:latin typeface="Calibri" pitchFamily="34" charset="0"/>
        </a:defRPr>
      </a:lvl7pPr>
      <a:lvl8pPr marL="1371600" algn="ctr" rtl="0" eaLnBrk="1" fontAlgn="base" hangingPunct="1">
        <a:spcBef>
          <a:spcPct val="0"/>
        </a:spcBef>
        <a:spcAft>
          <a:spcPct val="0"/>
        </a:spcAft>
        <a:defRPr sz="3600">
          <a:solidFill>
            <a:schemeClr val="tx1"/>
          </a:solidFill>
          <a:latin typeface="Calibri" pitchFamily="34" charset="0"/>
        </a:defRPr>
      </a:lvl8pPr>
      <a:lvl9pPr marL="1828800" algn="ctr" rtl="0" eaLnBrk="1" fontAlgn="base" hangingPunct="1">
        <a:spcBef>
          <a:spcPct val="0"/>
        </a:spcBef>
        <a:spcAft>
          <a:spcPct val="0"/>
        </a:spcAft>
        <a:defRPr sz="36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Liberation Sans"/>
          <a:ea typeface="+mn-ea"/>
          <a:cs typeface="+mn-cs"/>
        </a:defRPr>
      </a:lvl1pPr>
      <a:lvl2pPr marL="914400" indent="-457200" algn="l" rtl="0" eaLnBrk="1" fontAlgn="base" hangingPunct="1">
        <a:spcBef>
          <a:spcPct val="20000"/>
        </a:spcBef>
        <a:spcAft>
          <a:spcPct val="0"/>
        </a:spcAft>
        <a:buFont typeface="Arial"/>
        <a:buChar char="•"/>
        <a:defRPr sz="2800" kern="1200">
          <a:solidFill>
            <a:schemeClr val="tx1"/>
          </a:solidFill>
          <a:latin typeface="Liberation Sans"/>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Liberation Sans"/>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Liberation Sans"/>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Liberatio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ec.gov/edgar.shtml" TargetMode="External"/><Relationship Id="rId2" Type="http://schemas.openxmlformats.org/officeDocument/2006/relationships/hyperlink" Target="https://ca.finance.yahoo.com/"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hyperlink" Target="https://jigsaw.vitalsource.com/books/9781119320623/epub/OPS/c09.xhtml#c09-note-0006"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0.jpg"/><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40.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jpg"/><Relationship Id="rId7"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4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hyperlink" Target="https://ca.finance.yahoo.com/" TargetMode="Externa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9.xml"/><Relationship Id="rId4" Type="http://schemas.openxmlformats.org/officeDocument/2006/relationships/image" Target="../media/image39.jpg"/></Relationships>
</file>

<file path=ppt/slides/_rels/slide4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1.jpg"/></Relationships>
</file>

<file path=ppt/slides/_rels/slide4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2.jpg"/></Relationships>
</file>

<file path=ppt/slides/_rels/slide4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CA" dirty="0"/>
          </a:p>
        </p:txBody>
      </p:sp>
      <p:graphicFrame>
        <p:nvGraphicFramePr>
          <p:cNvPr id="4" name="Table 3"/>
          <p:cNvGraphicFramePr>
            <a:graphicFrameLocks noGrp="1"/>
          </p:cNvGraphicFramePr>
          <p:nvPr/>
        </p:nvGraphicFramePr>
        <p:xfrm>
          <a:off x="0" y="-1"/>
          <a:ext cx="8964488" cy="5733255"/>
        </p:xfrm>
        <a:graphic>
          <a:graphicData uri="http://schemas.openxmlformats.org/drawingml/2006/table">
            <a:tbl>
              <a:tblPr>
                <a:tableStyleId>{5C22544A-7EE6-4342-B048-85BDC9FD1C3A}</a:tableStyleId>
              </a:tblPr>
              <a:tblGrid>
                <a:gridCol w="1380374">
                  <a:extLst>
                    <a:ext uri="{9D8B030D-6E8A-4147-A177-3AD203B41FA5}">
                      <a16:colId xmlns:a16="http://schemas.microsoft.com/office/drawing/2014/main" val="3605109004"/>
                    </a:ext>
                  </a:extLst>
                </a:gridCol>
                <a:gridCol w="7584114">
                  <a:extLst>
                    <a:ext uri="{9D8B030D-6E8A-4147-A177-3AD203B41FA5}">
                      <a16:colId xmlns:a16="http://schemas.microsoft.com/office/drawing/2014/main" val="3432047168"/>
                    </a:ext>
                  </a:extLst>
                </a:gridCol>
              </a:tblGrid>
              <a:tr h="382217">
                <a:tc>
                  <a:txBody>
                    <a:bodyPr/>
                    <a:lstStyle/>
                    <a:p>
                      <a:pPr algn="ctr" fontAlgn="b"/>
                      <a:r>
                        <a:rPr lang="en-CA" sz="2400" u="none" strike="noStrike">
                          <a:effectLst/>
                        </a:rPr>
                        <a:t>Chapter</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a:effectLst/>
                        </a:rPr>
                        <a:t>Content</a:t>
                      </a:r>
                      <a:endParaRPr lang="en-CA" sz="2400" b="0" i="0" u="none" strike="noStrike">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491494627"/>
                  </a:ext>
                </a:extLst>
              </a:tr>
              <a:tr h="382217">
                <a:tc>
                  <a:txBody>
                    <a:bodyPr/>
                    <a:lstStyle/>
                    <a:p>
                      <a:pPr algn="ctr" fontAlgn="b"/>
                      <a:r>
                        <a:rPr lang="en-CA" sz="2400" u="none" strike="noStrike">
                          <a:effectLst/>
                        </a:rPr>
                        <a:t>1</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US" sz="2400" u="none" strike="noStrike">
                          <a:effectLst/>
                        </a:rPr>
                        <a:t>The Purpose and Use of Financial Statements</a:t>
                      </a:r>
                      <a:endParaRPr lang="en-US" sz="2400" b="0" i="0" u="none" strike="noStrike">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3272450956"/>
                  </a:ext>
                </a:extLst>
              </a:tr>
              <a:tr h="382217">
                <a:tc>
                  <a:txBody>
                    <a:bodyPr/>
                    <a:lstStyle/>
                    <a:p>
                      <a:pPr algn="ctr" fontAlgn="b"/>
                      <a:r>
                        <a:rPr lang="en-CA" sz="2400" u="none" strike="noStrike">
                          <a:effectLst/>
                        </a:rPr>
                        <a:t>2</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US" sz="2400" u="none" strike="noStrike">
                          <a:effectLst/>
                        </a:rPr>
                        <a:t>A Further Look at Financial Statements</a:t>
                      </a:r>
                      <a:endParaRPr lang="en-US" sz="2400" b="0" i="0" u="none" strike="noStrike">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2086944591"/>
                  </a:ext>
                </a:extLst>
              </a:tr>
              <a:tr h="382217">
                <a:tc>
                  <a:txBody>
                    <a:bodyPr/>
                    <a:lstStyle/>
                    <a:p>
                      <a:pPr algn="ctr" fontAlgn="b"/>
                      <a:r>
                        <a:rPr lang="en-CA" sz="2400" u="none" strike="noStrike">
                          <a:effectLst/>
                        </a:rPr>
                        <a:t>3</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a:effectLst/>
                        </a:rPr>
                        <a:t>The Accounting Information System</a:t>
                      </a:r>
                      <a:endParaRPr lang="en-CA" sz="2400" b="0" i="0" u="none" strike="noStrike">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595769202"/>
                  </a:ext>
                </a:extLst>
              </a:tr>
              <a:tr h="382217">
                <a:tc>
                  <a:txBody>
                    <a:bodyPr/>
                    <a:lstStyle/>
                    <a:p>
                      <a:pPr algn="ctr" fontAlgn="b"/>
                      <a:r>
                        <a:rPr lang="en-CA" sz="2400" u="none" strike="noStrike">
                          <a:effectLst/>
                        </a:rPr>
                        <a:t>4</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a:effectLst/>
                        </a:rPr>
                        <a:t>Accrual Accounting Concepts</a:t>
                      </a:r>
                      <a:endParaRPr lang="en-CA" sz="2400" b="0" i="0" u="none" strike="noStrike">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2582170355"/>
                  </a:ext>
                </a:extLst>
              </a:tr>
              <a:tr h="382217">
                <a:tc>
                  <a:txBody>
                    <a:bodyPr/>
                    <a:lstStyle/>
                    <a:p>
                      <a:pPr algn="ctr" fontAlgn="b"/>
                      <a:r>
                        <a:rPr lang="en-CA" sz="2400" u="none" strike="noStrike">
                          <a:effectLst/>
                        </a:rPr>
                        <a:t>5</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dirty="0">
                          <a:effectLst/>
                        </a:rPr>
                        <a:t>Merchandising Operations</a:t>
                      </a:r>
                      <a:endParaRPr lang="en-CA" sz="2400" b="0" i="0" u="none" strike="noStrike" dirty="0">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4257976192"/>
                  </a:ext>
                </a:extLst>
              </a:tr>
              <a:tr h="382217">
                <a:tc>
                  <a:txBody>
                    <a:bodyPr/>
                    <a:lstStyle/>
                    <a:p>
                      <a:pPr algn="ctr" fontAlgn="b"/>
                      <a:r>
                        <a:rPr lang="en-CA" sz="2400" u="none" strike="noStrike">
                          <a:effectLst/>
                        </a:rPr>
                        <a:t>6</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dirty="0">
                          <a:effectLst/>
                        </a:rPr>
                        <a:t>Reporting and Analyzing Inventory</a:t>
                      </a:r>
                      <a:endParaRPr lang="en-CA" sz="2400" b="0" i="0" u="none" strike="noStrike" dirty="0">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13046134"/>
                  </a:ext>
                </a:extLst>
              </a:tr>
              <a:tr h="382217">
                <a:tc>
                  <a:txBody>
                    <a:bodyPr/>
                    <a:lstStyle/>
                    <a:p>
                      <a:pPr algn="ctr" fontAlgn="b"/>
                      <a:r>
                        <a:rPr lang="en-CA" sz="2400" u="none" strike="noStrike">
                          <a:effectLst/>
                        </a:rPr>
                        <a:t>7</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dirty="0">
                          <a:effectLst/>
                        </a:rPr>
                        <a:t>Internal Control and Cash</a:t>
                      </a:r>
                      <a:endParaRPr lang="en-CA" sz="2400" b="0" i="0" u="none" strike="noStrike" dirty="0">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3397722033"/>
                  </a:ext>
                </a:extLst>
              </a:tr>
              <a:tr h="382217">
                <a:tc>
                  <a:txBody>
                    <a:bodyPr/>
                    <a:lstStyle/>
                    <a:p>
                      <a:pPr algn="ctr" fontAlgn="b"/>
                      <a:r>
                        <a:rPr lang="en-CA" sz="2400" u="none" strike="noStrike">
                          <a:effectLst/>
                        </a:rPr>
                        <a:t>8</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a:effectLst/>
                        </a:rPr>
                        <a:t>Reporting and Analyzing Receivables</a:t>
                      </a:r>
                      <a:endParaRPr lang="en-CA" sz="2400" b="0" i="0" u="none" strike="noStrike">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1558040775"/>
                  </a:ext>
                </a:extLst>
              </a:tr>
              <a:tr h="382217">
                <a:tc>
                  <a:txBody>
                    <a:bodyPr/>
                    <a:lstStyle/>
                    <a:p>
                      <a:pPr algn="ctr" fontAlgn="b"/>
                      <a:r>
                        <a:rPr lang="en-CA" sz="2400" u="none" strike="noStrike">
                          <a:effectLst/>
                        </a:rPr>
                        <a:t>9</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US" sz="2400" u="none" strike="noStrike">
                          <a:effectLst/>
                        </a:rPr>
                        <a:t>Reporting and Analyzing Long-Lived Assets</a:t>
                      </a:r>
                      <a:endParaRPr lang="en-US" sz="2400" b="0" i="0" u="none" strike="noStrike">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2791608396"/>
                  </a:ext>
                </a:extLst>
              </a:tr>
              <a:tr h="382217">
                <a:tc>
                  <a:txBody>
                    <a:bodyPr/>
                    <a:lstStyle/>
                    <a:p>
                      <a:pPr algn="ctr" fontAlgn="b"/>
                      <a:r>
                        <a:rPr lang="en-CA" sz="2400" u="none" strike="noStrike">
                          <a:effectLst/>
                        </a:rPr>
                        <a:t>10</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a:effectLst/>
                        </a:rPr>
                        <a:t>Reporting and Analyzing Liabilities</a:t>
                      </a:r>
                      <a:endParaRPr lang="en-CA" sz="2400" b="0" i="0" u="none" strike="noStrike">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3785566767"/>
                  </a:ext>
                </a:extLst>
              </a:tr>
              <a:tr h="382217">
                <a:tc>
                  <a:txBody>
                    <a:bodyPr/>
                    <a:lstStyle/>
                    <a:p>
                      <a:pPr algn="ctr" fontAlgn="b"/>
                      <a:r>
                        <a:rPr lang="en-CA" sz="2400" u="none" strike="noStrike">
                          <a:effectLst/>
                        </a:rPr>
                        <a:t>11</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US" sz="2400" u="none" strike="noStrike">
                          <a:effectLst/>
                        </a:rPr>
                        <a:t>Reporting and Analyzing Shareholders' Equity</a:t>
                      </a:r>
                      <a:endParaRPr lang="en-US" sz="2400" b="0" i="0" u="none" strike="noStrike">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1869984976"/>
                  </a:ext>
                </a:extLst>
              </a:tr>
              <a:tr h="382217">
                <a:tc>
                  <a:txBody>
                    <a:bodyPr/>
                    <a:lstStyle/>
                    <a:p>
                      <a:pPr algn="ctr" fontAlgn="b"/>
                      <a:r>
                        <a:rPr lang="en-CA" sz="2400" u="none" strike="noStrike">
                          <a:effectLst/>
                        </a:rPr>
                        <a:t>12</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dirty="0">
                          <a:effectLst/>
                        </a:rPr>
                        <a:t>Reporting and Analyzing Investments</a:t>
                      </a:r>
                      <a:endParaRPr lang="en-CA" sz="2400" b="0" i="0" u="none" strike="noStrike" dirty="0">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1953631911"/>
                  </a:ext>
                </a:extLst>
              </a:tr>
              <a:tr h="382217">
                <a:tc>
                  <a:txBody>
                    <a:bodyPr/>
                    <a:lstStyle/>
                    <a:p>
                      <a:pPr algn="ctr" fontAlgn="b"/>
                      <a:r>
                        <a:rPr lang="en-CA" sz="2400" u="none" strike="noStrike">
                          <a:effectLst/>
                        </a:rPr>
                        <a:t>13</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dirty="0">
                          <a:effectLst/>
                        </a:rPr>
                        <a:t>Statement of Cash Flows</a:t>
                      </a:r>
                      <a:endParaRPr lang="en-CA" sz="2400" b="0" i="0" u="none" strike="noStrike" dirty="0">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1622329909"/>
                  </a:ext>
                </a:extLst>
              </a:tr>
              <a:tr h="382217">
                <a:tc>
                  <a:txBody>
                    <a:bodyPr/>
                    <a:lstStyle/>
                    <a:p>
                      <a:pPr algn="ctr" fontAlgn="b"/>
                      <a:r>
                        <a:rPr lang="en-CA" sz="2400" u="none" strike="noStrike">
                          <a:effectLst/>
                        </a:rPr>
                        <a:t>14</a:t>
                      </a:r>
                      <a:endParaRPr lang="en-CA" sz="2400" b="0" i="0" u="none" strike="noStrike">
                        <a:solidFill>
                          <a:srgbClr val="000000"/>
                        </a:solidFill>
                        <a:effectLst/>
                        <a:latin typeface="Calibri" panose="020F0502020204030204" pitchFamily="34" charset="0"/>
                      </a:endParaRPr>
                    </a:p>
                  </a:txBody>
                  <a:tcPr marL="7184" marR="7184" marT="7184" marB="0" anchor="b"/>
                </a:tc>
                <a:tc>
                  <a:txBody>
                    <a:bodyPr/>
                    <a:lstStyle/>
                    <a:p>
                      <a:pPr algn="l" fontAlgn="b"/>
                      <a:r>
                        <a:rPr lang="en-CA" sz="2400" u="none" strike="noStrike" dirty="0">
                          <a:effectLst/>
                        </a:rPr>
                        <a:t>Performance Measurement</a:t>
                      </a:r>
                      <a:endParaRPr lang="en-CA" sz="2400" b="0" i="0" u="none" strike="noStrike" dirty="0">
                        <a:solidFill>
                          <a:srgbClr val="000000"/>
                        </a:solidFill>
                        <a:effectLst/>
                        <a:latin typeface="Calibri" panose="020F0502020204030204" pitchFamily="34" charset="0"/>
                      </a:endParaRPr>
                    </a:p>
                  </a:txBody>
                  <a:tcPr marL="7184" marR="7184" marT="7184" marB="0" anchor="b"/>
                </a:tc>
                <a:extLst>
                  <a:ext uri="{0D108BD9-81ED-4DB2-BD59-A6C34878D82A}">
                    <a16:rowId xmlns:a16="http://schemas.microsoft.com/office/drawing/2014/main" val="1603444225"/>
                  </a:ext>
                </a:extLst>
              </a:tr>
            </a:tbl>
          </a:graphicData>
        </a:graphic>
      </p:graphicFrame>
      <p:sp>
        <p:nvSpPr>
          <p:cNvPr id="5" name="Rectangle 4"/>
          <p:cNvSpPr/>
          <p:nvPr/>
        </p:nvSpPr>
        <p:spPr>
          <a:xfrm>
            <a:off x="467544" y="5747772"/>
            <a:ext cx="7416824" cy="1569660"/>
          </a:xfrm>
          <a:prstGeom prst="rect">
            <a:avLst/>
          </a:prstGeom>
        </p:spPr>
        <p:txBody>
          <a:bodyPr wrap="square">
            <a:spAutoFit/>
          </a:bodyPr>
          <a:lstStyle/>
          <a:p>
            <a:pPr marL="0" lvl="1"/>
            <a:r>
              <a:rPr lang="en-GB" sz="3200" dirty="0">
                <a:cs typeface="Liberation Sans"/>
                <a:hlinkClick r:id="rId2"/>
              </a:rPr>
              <a:t>https://ca.finance.yahoo.com/</a:t>
            </a:r>
            <a:endParaRPr lang="en-GB" sz="3200" dirty="0">
              <a:cs typeface="Liberation Sans"/>
            </a:endParaRPr>
          </a:p>
          <a:p>
            <a:pPr marL="0" lvl="1"/>
            <a:r>
              <a:rPr lang="en-GB" sz="3200" dirty="0">
                <a:cs typeface="Liberation Sans"/>
                <a:hlinkClick r:id="rId3"/>
              </a:rPr>
              <a:t>https://www.sec.gov/edgar.shtml</a:t>
            </a:r>
            <a:endParaRPr lang="en-GB" sz="3200" dirty="0">
              <a:cs typeface="Liberation Sans"/>
            </a:endParaRPr>
          </a:p>
          <a:p>
            <a:pPr marL="0" lvl="1"/>
            <a:endParaRPr lang="en-GB" sz="3200" dirty="0">
              <a:cs typeface="Liberation Sans"/>
            </a:endParaRPr>
          </a:p>
        </p:txBody>
      </p:sp>
    </p:spTree>
    <p:extLst>
      <p:ext uri="{BB962C8B-B14F-4D97-AF65-F5344CB8AC3E}">
        <p14:creationId xmlns:p14="http://schemas.microsoft.com/office/powerpoint/2010/main" val="166311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Content Placeholder 2"/>
          <p:cNvSpPr>
            <a:spLocks noGrp="1"/>
          </p:cNvSpPr>
          <p:nvPr>
            <p:ph type="body" sz="quarter" idx="13"/>
          </p:nvPr>
        </p:nvSpPr>
        <p:spPr/>
        <p:txBody>
          <a:bodyPr/>
          <a:lstStyle/>
          <a:p>
            <a:pPr eaLnBrk="1" hangingPunct="1"/>
            <a:r>
              <a:rPr lang="en-US" dirty="0">
                <a:cs typeface="Liberation Sans"/>
              </a:rPr>
              <a:t>Cost of land includes</a:t>
            </a:r>
          </a:p>
          <a:p>
            <a:pPr lvl="2"/>
            <a:r>
              <a:rPr lang="en-US" dirty="0">
                <a:cs typeface="Liberation Sans"/>
              </a:rPr>
              <a:t>Purchase price</a:t>
            </a:r>
          </a:p>
          <a:p>
            <a:pPr lvl="2"/>
            <a:r>
              <a:rPr lang="en-US" dirty="0">
                <a:cs typeface="Liberation Sans"/>
              </a:rPr>
              <a:t>Closing costs such as title and legal fees</a:t>
            </a:r>
          </a:p>
          <a:p>
            <a:pPr lvl="2"/>
            <a:r>
              <a:rPr lang="en-US" dirty="0">
                <a:cs typeface="Liberation Sans"/>
              </a:rPr>
              <a:t>Additional costs to prepare land for its intended use (less any proceeds from salvage)</a:t>
            </a:r>
          </a:p>
          <a:p>
            <a:pPr eaLnBrk="1" hangingPunct="1"/>
            <a:r>
              <a:rPr lang="en-US" dirty="0">
                <a:cs typeface="Liberation Sans"/>
              </a:rPr>
              <a:t>Land has an </a:t>
            </a:r>
            <a:r>
              <a:rPr lang="en-US" b="1" dirty="0">
                <a:cs typeface="Liberation Sans"/>
              </a:rPr>
              <a:t>unlimited</a:t>
            </a:r>
            <a:r>
              <a:rPr lang="en-US" dirty="0">
                <a:cs typeface="Liberation Sans"/>
              </a:rPr>
              <a:t> life, therefore it is not depreciated</a:t>
            </a:r>
          </a:p>
        </p:txBody>
      </p:sp>
      <p:sp>
        <p:nvSpPr>
          <p:cNvPr id="3" name="Title 2"/>
          <p:cNvSpPr>
            <a:spLocks noGrp="1"/>
          </p:cNvSpPr>
          <p:nvPr>
            <p:ph type="title"/>
          </p:nvPr>
        </p:nvSpPr>
        <p:spPr/>
        <p:txBody>
          <a:bodyPr/>
          <a:lstStyle/>
          <a:p>
            <a:r>
              <a:rPr lang="en-US" dirty="0"/>
              <a:t>Land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Content Placeholder 2"/>
          <p:cNvSpPr>
            <a:spLocks noGrp="1"/>
          </p:cNvSpPr>
          <p:nvPr>
            <p:ph type="body" sz="quarter" idx="13"/>
          </p:nvPr>
        </p:nvSpPr>
        <p:spPr/>
        <p:txBody>
          <a:bodyPr/>
          <a:lstStyle/>
          <a:p>
            <a:pPr eaLnBrk="1" hangingPunct="1"/>
            <a:r>
              <a:rPr lang="en-US" sz="2800" dirty="0">
                <a:cs typeface="Liberation Sans"/>
              </a:rPr>
              <a:t>The costs of structural additions made to land (such as paving, fencing, and sidewalks)</a:t>
            </a:r>
          </a:p>
          <a:p>
            <a:pPr eaLnBrk="1" hangingPunct="1"/>
            <a:r>
              <a:rPr lang="en-US" sz="2800" dirty="0">
                <a:cs typeface="Liberation Sans"/>
              </a:rPr>
              <a:t>These decline in service potential over time</a:t>
            </a:r>
          </a:p>
          <a:p>
            <a:pPr marL="1257300" lvl="2" indent="-457200">
              <a:buFont typeface="Arial"/>
              <a:buChar char="•"/>
            </a:pPr>
            <a:r>
              <a:rPr lang="en-US" sz="2800" dirty="0">
                <a:cs typeface="Liberation Sans"/>
              </a:rPr>
              <a:t>They are recorded separately from land</a:t>
            </a:r>
          </a:p>
          <a:p>
            <a:pPr marL="1257300" lvl="2" indent="-457200">
              <a:buFont typeface="Arial"/>
              <a:buChar char="•"/>
            </a:pPr>
            <a:r>
              <a:rPr lang="en-US" sz="2800" dirty="0">
                <a:cs typeface="Liberation Sans"/>
              </a:rPr>
              <a:t>Depreciated over their useful lives</a:t>
            </a:r>
          </a:p>
          <a:p>
            <a:pPr eaLnBrk="1" hangingPunct="1"/>
            <a:r>
              <a:rPr lang="en-US" sz="2800" dirty="0">
                <a:cs typeface="Liberation Sans"/>
              </a:rPr>
              <a:t>Will not include costs of getting the land ready to use</a:t>
            </a:r>
          </a:p>
        </p:txBody>
      </p:sp>
      <p:sp>
        <p:nvSpPr>
          <p:cNvPr id="3" name="Title 2"/>
          <p:cNvSpPr>
            <a:spLocks noGrp="1"/>
          </p:cNvSpPr>
          <p:nvPr>
            <p:ph type="title"/>
          </p:nvPr>
        </p:nvSpPr>
        <p:spPr/>
        <p:txBody>
          <a:bodyPr/>
          <a:lstStyle/>
          <a:p>
            <a:r>
              <a:rPr lang="en-US" dirty="0"/>
              <a:t>Land Improvements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Content Placeholder 2"/>
          <p:cNvSpPr>
            <a:spLocks noGrp="1"/>
          </p:cNvSpPr>
          <p:nvPr>
            <p:ph type="body" sz="quarter" idx="13"/>
          </p:nvPr>
        </p:nvSpPr>
        <p:spPr>
          <a:xfrm>
            <a:off x="107503" y="1340768"/>
            <a:ext cx="9036495" cy="5112568"/>
          </a:xfrm>
        </p:spPr>
        <p:txBody>
          <a:bodyPr/>
          <a:lstStyle/>
          <a:p>
            <a:pPr marL="0" indent="0">
              <a:buNone/>
            </a:pPr>
            <a:r>
              <a:rPr lang="en-US" sz="2400" dirty="0">
                <a:cs typeface="Liberation Sans"/>
              </a:rPr>
              <a:t>All expenditures related to the building purchase / construction </a:t>
            </a:r>
          </a:p>
          <a:p>
            <a:pPr eaLnBrk="1" hangingPunct="1"/>
            <a:r>
              <a:rPr lang="en-US" sz="2400" dirty="0">
                <a:cs typeface="Liberation Sans"/>
              </a:rPr>
              <a:t>When a building is purchased such costs include</a:t>
            </a:r>
          </a:p>
          <a:p>
            <a:pPr marL="1257300" lvl="2" indent="-457200">
              <a:buFont typeface="Arial"/>
              <a:buChar char="•"/>
            </a:pPr>
            <a:r>
              <a:rPr lang="en-US" dirty="0">
                <a:cs typeface="Liberation Sans"/>
              </a:rPr>
              <a:t>Purchase price</a:t>
            </a:r>
          </a:p>
          <a:p>
            <a:pPr marL="1257300" lvl="2" indent="-457200">
              <a:buFont typeface="Arial"/>
              <a:buChar char="•"/>
            </a:pPr>
            <a:r>
              <a:rPr lang="en-US" dirty="0">
                <a:cs typeface="Liberation Sans"/>
              </a:rPr>
              <a:t>Closing costs (legal fees)</a:t>
            </a:r>
          </a:p>
          <a:p>
            <a:pPr marL="1257300" lvl="2" indent="-457200">
              <a:buFont typeface="Arial"/>
              <a:buChar char="•"/>
            </a:pPr>
            <a:r>
              <a:rPr lang="en-US" dirty="0">
                <a:cs typeface="Liberation Sans"/>
              </a:rPr>
              <a:t>Costs required to make building ready for its intended use</a:t>
            </a:r>
          </a:p>
          <a:p>
            <a:r>
              <a:rPr lang="en-US" sz="2400" dirty="0">
                <a:cs typeface="Liberation Sans"/>
              </a:rPr>
              <a:t>When a building is constructed, its cost consists of </a:t>
            </a:r>
          </a:p>
          <a:p>
            <a:pPr marL="1257300" lvl="2" indent="-457200">
              <a:buFont typeface="Arial"/>
              <a:buChar char="•"/>
            </a:pPr>
            <a:r>
              <a:rPr lang="en-US" dirty="0">
                <a:cs typeface="Liberation Sans"/>
              </a:rPr>
              <a:t>Contract price </a:t>
            </a:r>
          </a:p>
          <a:p>
            <a:pPr marL="1257300" lvl="2" indent="-457200">
              <a:buFont typeface="Arial"/>
              <a:buChar char="•"/>
            </a:pPr>
            <a:r>
              <a:rPr lang="en-US" dirty="0">
                <a:cs typeface="Liberation Sans"/>
              </a:rPr>
              <a:t>Architect's fees</a:t>
            </a:r>
          </a:p>
          <a:p>
            <a:pPr marL="1257300" lvl="2" indent="-457200">
              <a:buFont typeface="Arial"/>
              <a:buChar char="•"/>
            </a:pPr>
            <a:r>
              <a:rPr lang="en-US" dirty="0">
                <a:cs typeface="Liberation Sans"/>
              </a:rPr>
              <a:t>Building permits</a:t>
            </a:r>
          </a:p>
          <a:p>
            <a:pPr marL="1257300" lvl="2" indent="-457200">
              <a:buFont typeface="Arial"/>
              <a:buChar char="•"/>
            </a:pPr>
            <a:r>
              <a:rPr lang="en-US" dirty="0">
                <a:cs typeface="Liberation Sans"/>
              </a:rPr>
              <a:t>Excavation cost</a:t>
            </a:r>
          </a:p>
          <a:p>
            <a:pPr marL="1257300" lvl="2" indent="-457200">
              <a:buFont typeface="Arial"/>
              <a:buChar char="•"/>
            </a:pPr>
            <a:r>
              <a:rPr lang="en-US" dirty="0">
                <a:cs typeface="Liberation Sans"/>
              </a:rPr>
              <a:t>Interest costs during construction</a:t>
            </a:r>
            <a:endParaRPr lang="en-CA" dirty="0">
              <a:cs typeface="Liberation Sans"/>
            </a:endParaRPr>
          </a:p>
          <a:p>
            <a:pPr marL="457200" lvl="1" indent="-457200">
              <a:buFont typeface="Arial"/>
              <a:buChar char="•"/>
            </a:pPr>
            <a:endParaRPr lang="en-US" sz="2400" dirty="0">
              <a:cs typeface="Liberation Sans"/>
            </a:endParaRPr>
          </a:p>
        </p:txBody>
      </p:sp>
      <p:sp>
        <p:nvSpPr>
          <p:cNvPr id="3" name="Title 2"/>
          <p:cNvSpPr>
            <a:spLocks noGrp="1"/>
          </p:cNvSpPr>
          <p:nvPr>
            <p:ph type="title"/>
          </p:nvPr>
        </p:nvSpPr>
        <p:spPr/>
        <p:txBody>
          <a:bodyPr/>
          <a:lstStyle/>
          <a:p>
            <a:r>
              <a:rPr lang="en-CA" dirty="0"/>
              <a:t>Buildings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eaLnBrk="1" hangingPunct="1"/>
            <a:r>
              <a:rPr lang="en-US" sz="2800" dirty="0">
                <a:cs typeface="Liberation Sans"/>
              </a:rPr>
              <a:t>Costs include</a:t>
            </a:r>
          </a:p>
          <a:p>
            <a:pPr marL="1257300" lvl="2" indent="-457200">
              <a:buFont typeface="Arial"/>
              <a:buChar char="•"/>
            </a:pPr>
            <a:r>
              <a:rPr lang="en-US" sz="2800" dirty="0">
                <a:cs typeface="Liberation Sans"/>
              </a:rPr>
              <a:t>Purchase price</a:t>
            </a:r>
          </a:p>
          <a:p>
            <a:pPr marL="1257300" lvl="2" indent="-457200">
              <a:buFont typeface="Arial"/>
              <a:buChar char="•"/>
            </a:pPr>
            <a:r>
              <a:rPr lang="en-US" sz="2800" dirty="0">
                <a:cs typeface="Liberation Sans"/>
              </a:rPr>
              <a:t>Freight charges and insurance during transit paid by the purchaser</a:t>
            </a:r>
          </a:p>
          <a:p>
            <a:pPr marL="1257300" lvl="2" indent="-457200">
              <a:buFont typeface="Arial"/>
              <a:buChar char="•"/>
            </a:pPr>
            <a:r>
              <a:rPr lang="en-US" sz="2800" dirty="0">
                <a:cs typeface="Liberation Sans"/>
              </a:rPr>
              <a:t>Assembling</a:t>
            </a:r>
          </a:p>
          <a:p>
            <a:pPr marL="1257300" lvl="2" indent="-457200">
              <a:buFont typeface="Arial"/>
              <a:buChar char="•"/>
            </a:pPr>
            <a:r>
              <a:rPr lang="en-US" sz="2800" dirty="0">
                <a:cs typeface="Liberation Sans"/>
              </a:rPr>
              <a:t>Installing and testing</a:t>
            </a:r>
            <a:endParaRPr lang="en-CA" sz="2800" dirty="0">
              <a:cs typeface="Liberation Sans"/>
            </a:endParaRPr>
          </a:p>
        </p:txBody>
      </p:sp>
      <p:sp>
        <p:nvSpPr>
          <p:cNvPr id="4" name="Title 3"/>
          <p:cNvSpPr>
            <a:spLocks noGrp="1"/>
          </p:cNvSpPr>
          <p:nvPr>
            <p:ph type="title"/>
          </p:nvPr>
        </p:nvSpPr>
        <p:spPr/>
        <p:txBody>
          <a:bodyPr/>
          <a:lstStyle/>
          <a:p>
            <a:r>
              <a:rPr lang="en-CA" dirty="0"/>
              <a:t>Equipment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Content Placeholder 2"/>
          <p:cNvSpPr>
            <a:spLocks noGrp="1"/>
          </p:cNvSpPr>
          <p:nvPr>
            <p:ph type="body" sz="quarter" idx="13"/>
          </p:nvPr>
        </p:nvSpPr>
        <p:spPr/>
        <p:txBody>
          <a:bodyPr>
            <a:normAutofit/>
          </a:bodyPr>
          <a:lstStyle/>
          <a:p>
            <a:pPr eaLnBrk="1" hangingPunct="1"/>
            <a:r>
              <a:rPr lang="en-US" sz="2800" dirty="0">
                <a:cs typeface="Liberation Sans"/>
              </a:rPr>
              <a:t>Advantages of leasing</a:t>
            </a:r>
          </a:p>
          <a:p>
            <a:pPr marL="1257300" lvl="2" indent="-457200">
              <a:buFont typeface="Arial"/>
              <a:buChar char="•"/>
            </a:pPr>
            <a:r>
              <a:rPr lang="en-US" sz="2800" dirty="0">
                <a:cs typeface="Liberation Sans"/>
              </a:rPr>
              <a:t>Reduced risk of obsolescence</a:t>
            </a:r>
          </a:p>
          <a:p>
            <a:pPr marL="1257300" lvl="2" indent="-457200">
              <a:buFont typeface="Arial"/>
              <a:buChar char="•"/>
            </a:pPr>
            <a:r>
              <a:rPr lang="en-US" sz="2800" dirty="0">
                <a:cs typeface="Liberation Sans"/>
              </a:rPr>
              <a:t>100% financing</a:t>
            </a:r>
          </a:p>
          <a:p>
            <a:pPr marL="1257300" lvl="2" indent="-457200">
              <a:buFont typeface="Arial"/>
              <a:buChar char="•"/>
            </a:pPr>
            <a:r>
              <a:rPr lang="en-US" sz="2800" dirty="0">
                <a:cs typeface="Liberation Sans"/>
              </a:rPr>
              <a:t>Income tax advantages</a:t>
            </a:r>
          </a:p>
          <a:p>
            <a:pPr eaLnBrk="1" hangingPunct="1"/>
            <a:r>
              <a:rPr lang="en-US" sz="2800" dirty="0">
                <a:cs typeface="Liberation Sans"/>
              </a:rPr>
              <a:t>Terminology</a:t>
            </a:r>
          </a:p>
          <a:p>
            <a:pPr lvl="1" eaLnBrk="1" hangingPunct="1"/>
            <a:r>
              <a:rPr lang="en-US" b="1" dirty="0">
                <a:solidFill>
                  <a:srgbClr val="CC3300"/>
                </a:solidFill>
                <a:cs typeface="Liberation Sans"/>
              </a:rPr>
              <a:t>Lessor</a:t>
            </a:r>
            <a:r>
              <a:rPr lang="en-US" dirty="0">
                <a:solidFill>
                  <a:srgbClr val="CC3300"/>
                </a:solidFill>
                <a:cs typeface="Liberation Sans"/>
              </a:rPr>
              <a:t> </a:t>
            </a:r>
            <a:r>
              <a:rPr lang="en-US" dirty="0">
                <a:solidFill>
                  <a:schemeClr val="tx1"/>
                </a:solidFill>
                <a:cs typeface="Liberation Sans"/>
              </a:rPr>
              <a:t>— owner of asset for lease (such as a landlord)</a:t>
            </a:r>
          </a:p>
          <a:p>
            <a:pPr lvl="1" eaLnBrk="1" hangingPunct="1"/>
            <a:r>
              <a:rPr lang="en-US" b="1" dirty="0">
                <a:solidFill>
                  <a:srgbClr val="CC3300"/>
                </a:solidFill>
                <a:cs typeface="Liberation Sans"/>
              </a:rPr>
              <a:t>Lessee</a:t>
            </a:r>
            <a:r>
              <a:rPr lang="en-US" dirty="0">
                <a:solidFill>
                  <a:schemeClr val="tx1"/>
                </a:solidFill>
                <a:cs typeface="Liberation Sans"/>
              </a:rPr>
              <a:t> — party leasing asset from owner (such as a tenant)</a:t>
            </a:r>
          </a:p>
        </p:txBody>
      </p:sp>
      <p:sp>
        <p:nvSpPr>
          <p:cNvPr id="3" name="Title 2"/>
          <p:cNvSpPr>
            <a:spLocks noGrp="1"/>
          </p:cNvSpPr>
          <p:nvPr>
            <p:ph type="title"/>
          </p:nvPr>
        </p:nvSpPr>
        <p:spPr/>
        <p:txBody>
          <a:bodyPr/>
          <a:lstStyle/>
          <a:p>
            <a:r>
              <a:rPr lang="en-US" dirty="0"/>
              <a:t>Buy or Lease?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3"/>
          </p:nvPr>
        </p:nvSpPr>
        <p:spPr/>
        <p:txBody>
          <a:bodyPr/>
          <a:lstStyle/>
          <a:p>
            <a:pPr eaLnBrk="1" hangingPunct="1"/>
            <a:r>
              <a:rPr lang="en-US" sz="2800" dirty="0">
                <a:cs typeface="Liberation Sans"/>
              </a:rPr>
              <a:t>Operating lease</a:t>
            </a:r>
          </a:p>
          <a:p>
            <a:pPr marL="1257300" lvl="2" indent="-457200">
              <a:buFont typeface="Arial"/>
              <a:buChar char="•"/>
            </a:pPr>
            <a:r>
              <a:rPr lang="en-US" dirty="0">
                <a:cs typeface="Liberation Sans"/>
              </a:rPr>
              <a:t>Treated as rental by lessee</a:t>
            </a:r>
          </a:p>
          <a:p>
            <a:pPr marL="1257300" lvl="2" indent="-457200">
              <a:buFont typeface="Arial"/>
              <a:buChar char="•"/>
            </a:pPr>
            <a:r>
              <a:rPr lang="en-US" dirty="0">
                <a:cs typeface="Liberation Sans"/>
              </a:rPr>
              <a:t>Periodic payment (rent expense)</a:t>
            </a:r>
          </a:p>
          <a:p>
            <a:pPr marL="1257300" lvl="2" indent="-457200">
              <a:buFont typeface="Arial"/>
              <a:buChar char="•"/>
            </a:pPr>
            <a:r>
              <a:rPr lang="en-US" dirty="0">
                <a:cs typeface="Liberation Sans"/>
              </a:rPr>
              <a:t>No asset (no ownership) recorded by the company</a:t>
            </a:r>
          </a:p>
          <a:p>
            <a:pPr eaLnBrk="1" hangingPunct="1"/>
            <a:r>
              <a:rPr lang="en-US" sz="2800" dirty="0">
                <a:cs typeface="Liberation Sans"/>
              </a:rPr>
              <a:t>Finance lease</a:t>
            </a:r>
          </a:p>
          <a:p>
            <a:pPr marL="1257300" lvl="2" indent="-457200">
              <a:buFont typeface="Arial"/>
              <a:buChar char="•"/>
            </a:pPr>
            <a:r>
              <a:rPr lang="en-US" dirty="0">
                <a:cs typeface="Liberation Sans"/>
              </a:rPr>
              <a:t>Treated as purchase by lessee (as an </a:t>
            </a:r>
            <a:r>
              <a:rPr lang="en-US" b="1" dirty="0">
                <a:cs typeface="Liberation Sans"/>
              </a:rPr>
              <a:t>asset</a:t>
            </a:r>
            <a:r>
              <a:rPr lang="en-US" dirty="0">
                <a:cs typeface="Liberation Sans"/>
              </a:rPr>
              <a:t> and corresponding liability)</a:t>
            </a:r>
          </a:p>
          <a:p>
            <a:pPr marL="1257300" lvl="2" indent="-457200">
              <a:buFont typeface="Arial"/>
              <a:buChar char="•"/>
            </a:pPr>
            <a:r>
              <a:rPr lang="en-US" dirty="0">
                <a:cs typeface="Liberation Sans"/>
              </a:rPr>
              <a:t>Periodic payment (decrease liability and charge interest expense)</a:t>
            </a:r>
          </a:p>
        </p:txBody>
      </p:sp>
      <p:sp>
        <p:nvSpPr>
          <p:cNvPr id="3" name="Title 2"/>
          <p:cNvSpPr>
            <a:spLocks noGrp="1"/>
          </p:cNvSpPr>
          <p:nvPr>
            <p:ph type="title"/>
          </p:nvPr>
        </p:nvSpPr>
        <p:spPr/>
        <p:txBody>
          <a:bodyPr/>
          <a:lstStyle/>
          <a:p>
            <a:r>
              <a:rPr lang="en-CA" dirty="0"/>
              <a:t>Buy or Lease? (Continued)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type="body" sz="quarter" idx="13"/>
          </p:nvPr>
        </p:nvSpPr>
        <p:spPr>
          <a:xfrm>
            <a:off x="0" y="764704"/>
            <a:ext cx="9170788" cy="6120680"/>
          </a:xfrm>
          <a:prstGeom prst="rect">
            <a:avLst/>
          </a:prstGeom>
        </p:spPr>
        <p:txBody>
          <a:bodyPr anchor="ctr">
            <a:noAutofit/>
          </a:bodyPr>
          <a:lstStyle/>
          <a:p>
            <a:pPr marL="0" indent="0">
              <a:lnSpc>
                <a:spcPct val="120000"/>
              </a:lnSpc>
              <a:buNone/>
            </a:pPr>
            <a:r>
              <a:rPr lang="en-CA" sz="2400" dirty="0"/>
              <a:t>Depreciation: </a:t>
            </a:r>
            <a:r>
              <a:rPr lang="en-US" sz="2400" dirty="0">
                <a:cs typeface="Liberation Sans"/>
              </a:rPr>
              <a:t>Systematic allocation of the cost of property, plant and equipment over the asset’s useful life</a:t>
            </a:r>
          </a:p>
          <a:p>
            <a:pPr eaLnBrk="1" hangingPunct="1">
              <a:lnSpc>
                <a:spcPct val="120000"/>
              </a:lnSpc>
            </a:pPr>
            <a:r>
              <a:rPr lang="en-US" sz="2400" dirty="0">
                <a:cs typeface="Liberation Sans"/>
              </a:rPr>
              <a:t>Cost</a:t>
            </a:r>
          </a:p>
          <a:p>
            <a:pPr marL="1257300" lvl="2" indent="-457200">
              <a:lnSpc>
                <a:spcPct val="120000"/>
              </a:lnSpc>
              <a:buFont typeface="Arial"/>
              <a:buChar char="•"/>
            </a:pPr>
            <a:r>
              <a:rPr lang="en-US" dirty="0">
                <a:cs typeface="Liberation Sans"/>
              </a:rPr>
              <a:t>Purchase price plus costs required to get the asset ready for use plus estimated asset retirement costs</a:t>
            </a:r>
          </a:p>
          <a:p>
            <a:pPr eaLnBrk="1" hangingPunct="1">
              <a:lnSpc>
                <a:spcPct val="120000"/>
              </a:lnSpc>
            </a:pPr>
            <a:r>
              <a:rPr lang="en-US" sz="2400" dirty="0">
                <a:cs typeface="Liberation Sans"/>
              </a:rPr>
              <a:t>Useful life</a:t>
            </a:r>
          </a:p>
          <a:p>
            <a:pPr marL="1257300" lvl="2" indent="-457200">
              <a:lnSpc>
                <a:spcPct val="120000"/>
              </a:lnSpc>
              <a:buFont typeface="Arial"/>
              <a:buChar char="•"/>
            </a:pPr>
            <a:r>
              <a:rPr lang="en-US" dirty="0">
                <a:cs typeface="Liberation Sans"/>
              </a:rPr>
              <a:t>The period of time that the asset is expected to be available for use, or</a:t>
            </a:r>
          </a:p>
          <a:p>
            <a:pPr marL="1257300" lvl="2" indent="-457200">
              <a:lnSpc>
                <a:spcPct val="120000"/>
              </a:lnSpc>
              <a:buFont typeface="Arial"/>
              <a:buChar char="•"/>
            </a:pPr>
            <a:r>
              <a:rPr lang="en-US" dirty="0">
                <a:cs typeface="Liberation Sans"/>
              </a:rPr>
              <a:t>The number of units that the asset is expected to produce or units of output expected to be obtained</a:t>
            </a:r>
          </a:p>
          <a:p>
            <a:pPr eaLnBrk="1" hangingPunct="1">
              <a:lnSpc>
                <a:spcPct val="120000"/>
              </a:lnSpc>
            </a:pPr>
            <a:r>
              <a:rPr lang="en-US" sz="2400" dirty="0">
                <a:cs typeface="Liberation Sans"/>
              </a:rPr>
              <a:t>Residual value</a:t>
            </a:r>
          </a:p>
          <a:p>
            <a:pPr marL="1257300" lvl="2" indent="-457200">
              <a:lnSpc>
                <a:spcPct val="120000"/>
              </a:lnSpc>
              <a:buFont typeface="Arial"/>
              <a:buChar char="•"/>
            </a:pPr>
            <a:r>
              <a:rPr lang="en-US" dirty="0">
                <a:cs typeface="Liberation Sans"/>
              </a:rPr>
              <a:t>Estimated amount to be received at the end of the asset’s useful life</a:t>
            </a:r>
            <a:endParaRPr lang="en-CA" dirty="0">
              <a:cs typeface="Liberation Sans"/>
            </a:endParaRPr>
          </a:p>
        </p:txBody>
      </p:sp>
      <p:sp>
        <p:nvSpPr>
          <p:cNvPr id="3" name="Title 2"/>
          <p:cNvSpPr>
            <a:spLocks noGrp="1"/>
          </p:cNvSpPr>
          <p:nvPr>
            <p:ph type="title"/>
          </p:nvPr>
        </p:nvSpPr>
        <p:spPr>
          <a:xfrm>
            <a:off x="-1" y="0"/>
            <a:ext cx="9144000" cy="764704"/>
          </a:xfrm>
        </p:spPr>
        <p:txBody>
          <a:bodyPr/>
          <a:lstStyle/>
          <a:p>
            <a:r>
              <a:rPr lang="en-CA" sz="3600" dirty="0"/>
              <a:t>Factors in Calculating Depreciation</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type="body" sz="quarter" idx="13"/>
          </p:nvPr>
        </p:nvSpPr>
        <p:spPr/>
        <p:txBody>
          <a:bodyPr rtlCol="0">
            <a:normAutofit/>
          </a:bodyPr>
          <a:lstStyle/>
          <a:p>
            <a:pPr eaLnBrk="1" hangingPunct="1"/>
            <a:r>
              <a:rPr lang="en-US" sz="2800" dirty="0">
                <a:cs typeface="Liberation Sans"/>
              </a:rPr>
              <a:t>Straight-line</a:t>
            </a:r>
          </a:p>
          <a:p>
            <a:pPr marL="1257300" lvl="2" indent="-457200">
              <a:buFont typeface="Arial"/>
              <a:buChar char="•"/>
            </a:pPr>
            <a:r>
              <a:rPr lang="en-US" sz="2800" dirty="0">
                <a:cs typeface="Liberation Sans"/>
              </a:rPr>
              <a:t>Used by the majority of Canadian publicly-traded companies</a:t>
            </a:r>
          </a:p>
          <a:p>
            <a:pPr eaLnBrk="1" hangingPunct="1"/>
            <a:r>
              <a:rPr lang="en-US" sz="2800" dirty="0">
                <a:cs typeface="Liberation Sans"/>
              </a:rPr>
              <a:t>Diminishing-balance</a:t>
            </a:r>
          </a:p>
          <a:p>
            <a:pPr eaLnBrk="1" hangingPunct="1"/>
            <a:r>
              <a:rPr lang="en-US" sz="2800" dirty="0">
                <a:cs typeface="Liberation Sans"/>
              </a:rPr>
              <a:t>Units-of-production</a:t>
            </a:r>
          </a:p>
          <a:p>
            <a:pPr eaLnBrk="1" hangingPunct="1"/>
            <a:endParaRPr lang="en-US" sz="2800" dirty="0">
              <a:cs typeface="Liberation Sans"/>
            </a:endParaRPr>
          </a:p>
          <a:p>
            <a:pPr marL="0" lvl="1" indent="0"/>
            <a:r>
              <a:rPr lang="en-US" dirty="0">
                <a:cs typeface="Liberation Sans"/>
              </a:rPr>
              <a:t>Management chooses the method that best reflects the pattern of use of the economic benefits from that asset</a:t>
            </a:r>
            <a:endParaRPr lang="en-CA" dirty="0">
              <a:cs typeface="Liberation Sans"/>
            </a:endParaRPr>
          </a:p>
        </p:txBody>
      </p:sp>
      <p:sp>
        <p:nvSpPr>
          <p:cNvPr id="3" name="Title 2"/>
          <p:cNvSpPr>
            <a:spLocks noGrp="1"/>
          </p:cNvSpPr>
          <p:nvPr>
            <p:ph type="title"/>
          </p:nvPr>
        </p:nvSpPr>
        <p:spPr/>
        <p:txBody>
          <a:bodyPr/>
          <a:lstStyle/>
          <a:p>
            <a:r>
              <a:rPr lang="en-CA" dirty="0"/>
              <a:t>Depreciation Methods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Content Placeholder 2"/>
          <p:cNvSpPr>
            <a:spLocks noGrp="1"/>
          </p:cNvSpPr>
          <p:nvPr>
            <p:ph type="body" sz="quarter" idx="13"/>
          </p:nvPr>
        </p:nvSpPr>
        <p:spPr>
          <a:xfrm>
            <a:off x="261244" y="1628800"/>
            <a:ext cx="8559228" cy="1152128"/>
          </a:xfrm>
        </p:spPr>
        <p:txBody>
          <a:bodyPr/>
          <a:lstStyle/>
          <a:p>
            <a:pPr>
              <a:buFont typeface="Arial" pitchFamily="34" charset="0"/>
              <a:buChar char="•"/>
            </a:pPr>
            <a:r>
              <a:rPr lang="en-US" dirty="0">
                <a:cs typeface="Liberation Sans"/>
              </a:rPr>
              <a:t>Depreciation is constant for each year of the asset's useful life</a:t>
            </a:r>
            <a:endParaRPr lang="en-CA" dirty="0">
              <a:cs typeface="Liberation Sans"/>
            </a:endParaRPr>
          </a:p>
          <a:p>
            <a:r>
              <a:rPr lang="en-CA" b="1" dirty="0">
                <a:solidFill>
                  <a:schemeClr val="bg1"/>
                </a:solidFill>
                <a:cs typeface="Liberation Sans"/>
              </a:rPr>
              <a:t>                   </a:t>
            </a:r>
          </a:p>
          <a:p>
            <a:endParaRPr lang="en-CA" b="1" dirty="0">
              <a:solidFill>
                <a:schemeClr val="bg1"/>
              </a:solidFill>
              <a:cs typeface="Liberation Sans"/>
            </a:endParaRPr>
          </a:p>
          <a:p>
            <a:endParaRPr lang="en-CA" b="1" dirty="0">
              <a:solidFill>
                <a:schemeClr val="bg1"/>
              </a:solidFill>
              <a:cs typeface="Liberation Sans"/>
            </a:endParaRPr>
          </a:p>
        </p:txBody>
      </p:sp>
      <p:sp>
        <p:nvSpPr>
          <p:cNvPr id="3" name="Title 2"/>
          <p:cNvSpPr>
            <a:spLocks noGrp="1"/>
          </p:cNvSpPr>
          <p:nvPr>
            <p:ph type="title"/>
          </p:nvPr>
        </p:nvSpPr>
        <p:spPr/>
        <p:txBody>
          <a:bodyPr/>
          <a:lstStyle/>
          <a:p>
            <a:r>
              <a:rPr lang="en-US" dirty="0"/>
              <a:t>Straight-Line Method</a:t>
            </a:r>
          </a:p>
        </p:txBody>
      </p:sp>
      <p:pic>
        <p:nvPicPr>
          <p:cNvPr id="4" name="Picture 3"/>
          <p:cNvPicPr>
            <a:picLocks noChangeAspect="1"/>
          </p:cNvPicPr>
          <p:nvPr/>
        </p:nvPicPr>
        <p:blipFill>
          <a:blip r:embed="rId2"/>
          <a:stretch>
            <a:fillRect/>
          </a:stretch>
        </p:blipFill>
        <p:spPr>
          <a:xfrm>
            <a:off x="971600" y="2996952"/>
            <a:ext cx="7188200" cy="3251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261244" y="1340768"/>
            <a:ext cx="8775252" cy="2304256"/>
          </a:xfrm>
        </p:spPr>
        <p:txBody>
          <a:bodyPr/>
          <a:lstStyle/>
          <a:p>
            <a:pPr>
              <a:buNone/>
            </a:pPr>
            <a:r>
              <a:rPr lang="en-US" sz="2400" dirty="0">
                <a:cs typeface="Liberation Sans"/>
              </a:rPr>
              <a:t>A van was bought on Jan. 1, 2018 at </a:t>
            </a:r>
            <a:r>
              <a:rPr lang="en-US" sz="2400" dirty="0">
                <a:solidFill>
                  <a:srgbClr val="C00000"/>
                </a:solidFill>
                <a:cs typeface="Liberation Sans"/>
              </a:rPr>
              <a:t>$33,000, </a:t>
            </a:r>
            <a:r>
              <a:rPr lang="en-US" sz="2400" dirty="0">
                <a:solidFill>
                  <a:srgbClr val="002060"/>
                </a:solidFill>
                <a:cs typeface="Liberation Sans"/>
              </a:rPr>
              <a:t>Estimated residual value: </a:t>
            </a:r>
            <a:r>
              <a:rPr lang="en-US" sz="2400" dirty="0">
                <a:solidFill>
                  <a:srgbClr val="C00000"/>
                </a:solidFill>
                <a:cs typeface="Liberation Sans"/>
              </a:rPr>
              <a:t>$3,000, </a:t>
            </a:r>
            <a:r>
              <a:rPr lang="en-US" sz="2400" dirty="0">
                <a:solidFill>
                  <a:srgbClr val="002060"/>
                </a:solidFill>
                <a:cs typeface="Liberation Sans"/>
              </a:rPr>
              <a:t>Estimated useful life in years: </a:t>
            </a:r>
            <a:r>
              <a:rPr lang="en-US" sz="2400" dirty="0">
                <a:solidFill>
                  <a:srgbClr val="C00000"/>
                </a:solidFill>
                <a:cs typeface="Liberation Sans"/>
              </a:rPr>
              <a:t>5</a:t>
            </a:r>
          </a:p>
          <a:p>
            <a:pPr>
              <a:buNone/>
            </a:pPr>
            <a:r>
              <a:rPr lang="en-US" sz="2400" dirty="0">
                <a:solidFill>
                  <a:srgbClr val="002060"/>
                </a:solidFill>
                <a:cs typeface="Liberation Sans"/>
              </a:rPr>
              <a:t>Estimated useful life (in </a:t>
            </a:r>
            <a:r>
              <a:rPr lang="en-US" sz="2400" dirty="0" err="1">
                <a:solidFill>
                  <a:srgbClr val="002060"/>
                </a:solidFill>
                <a:cs typeface="Liberation Sans"/>
              </a:rPr>
              <a:t>kilometres</a:t>
            </a:r>
            <a:r>
              <a:rPr lang="en-US" sz="2400" dirty="0">
                <a:solidFill>
                  <a:srgbClr val="002060"/>
                </a:solidFill>
                <a:cs typeface="Liberation Sans"/>
              </a:rPr>
              <a:t>): </a:t>
            </a:r>
            <a:r>
              <a:rPr lang="en-US" sz="2400" dirty="0">
                <a:solidFill>
                  <a:srgbClr val="C00000"/>
                </a:solidFill>
                <a:cs typeface="Liberation Sans"/>
              </a:rPr>
              <a:t>100,000</a:t>
            </a:r>
          </a:p>
        </p:txBody>
      </p:sp>
      <p:sp>
        <p:nvSpPr>
          <p:cNvPr id="4" name="Title 3"/>
          <p:cNvSpPr>
            <a:spLocks noGrp="1"/>
          </p:cNvSpPr>
          <p:nvPr>
            <p:ph type="title"/>
          </p:nvPr>
        </p:nvSpPr>
        <p:spPr/>
        <p:txBody>
          <a:bodyPr/>
          <a:lstStyle/>
          <a:p>
            <a:r>
              <a:rPr lang="en-CA" dirty="0"/>
              <a:t>Example – Depreciation Methods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00187111"/>
              </p:ext>
            </p:extLst>
          </p:nvPr>
        </p:nvGraphicFramePr>
        <p:xfrm>
          <a:off x="107505" y="2780928"/>
          <a:ext cx="8928990" cy="3924300"/>
        </p:xfrm>
        <a:graphic>
          <a:graphicData uri="http://schemas.openxmlformats.org/drawingml/2006/table">
            <a:tbl>
              <a:tblPr/>
              <a:tblGrid>
                <a:gridCol w="703148">
                  <a:extLst>
                    <a:ext uri="{9D8B030D-6E8A-4147-A177-3AD203B41FA5}">
                      <a16:colId xmlns:a16="http://schemas.microsoft.com/office/drawing/2014/main" val="20000"/>
                    </a:ext>
                  </a:extLst>
                </a:gridCol>
                <a:gridCol w="1529099">
                  <a:extLst>
                    <a:ext uri="{9D8B030D-6E8A-4147-A177-3AD203B41FA5}">
                      <a16:colId xmlns:a16="http://schemas.microsoft.com/office/drawing/2014/main" val="20001"/>
                    </a:ext>
                  </a:extLst>
                </a:gridCol>
                <a:gridCol w="288032">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1512168">
                  <a:extLst>
                    <a:ext uri="{9D8B030D-6E8A-4147-A177-3AD203B41FA5}">
                      <a16:colId xmlns:a16="http://schemas.microsoft.com/office/drawing/2014/main" val="20005"/>
                    </a:ext>
                  </a:extLst>
                </a:gridCol>
                <a:gridCol w="1800200">
                  <a:extLst>
                    <a:ext uri="{9D8B030D-6E8A-4147-A177-3AD203B41FA5}">
                      <a16:colId xmlns:a16="http://schemas.microsoft.com/office/drawing/2014/main" val="20006"/>
                    </a:ext>
                  </a:extLst>
                </a:gridCol>
                <a:gridCol w="1584175">
                  <a:extLst>
                    <a:ext uri="{9D8B030D-6E8A-4147-A177-3AD203B41FA5}">
                      <a16:colId xmlns:a16="http://schemas.microsoft.com/office/drawing/2014/main" val="20007"/>
                    </a:ext>
                  </a:extLst>
                </a:gridCol>
              </a:tblGrid>
              <a:tr h="0">
                <a:tc gridSpan="8">
                  <a:txBody>
                    <a:bodyPr/>
                    <a:lstStyle/>
                    <a:p>
                      <a:pPr algn="ctr" fontAlgn="base"/>
                      <a:r>
                        <a:rPr lang="en-US" sz="2000" b="1" dirty="0">
                          <a:effectLst/>
                          <a:latin typeface="inherit"/>
                        </a:rPr>
                        <a:t>Straight-Line</a:t>
                      </a:r>
                      <a:r>
                        <a:rPr lang="en-US" sz="2000" dirty="0">
                          <a:effectLst/>
                          <a:latin typeface="inherit"/>
                        </a:rPr>
                        <a:t> Depreciation Schedule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algn="l" fontAlgn="t"/>
                      <a:endParaRPr lang="en-US" sz="20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gridSpan="2">
                  <a:txBody>
                    <a:bodyPr/>
                    <a:lstStyle/>
                    <a:p>
                      <a:pPr algn="ctr" fontAlgn="t"/>
                      <a:r>
                        <a:rPr lang="en-US" sz="2000" dirty="0">
                          <a:effectLst/>
                          <a:latin typeface="inherit"/>
                        </a:rPr>
                        <a:t>End of Year</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fontAlgn="t"/>
                      <a:r>
                        <a:rPr lang="en-US" sz="2000">
                          <a:effectLst/>
                          <a:latin typeface="inherit"/>
                        </a:rPr>
                        <a:t>Year</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000">
                          <a:effectLst/>
                          <a:latin typeface="inherit"/>
                        </a:rPr>
                        <a:t>Depreciable Amount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000">
                          <a:effectLst/>
                          <a:latin typeface="inheri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000">
                          <a:effectLst/>
                          <a:latin typeface="inherit"/>
                        </a:rPr>
                        <a:t>Depreciation Rate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000">
                          <a:effectLst/>
                          <a:latin typeface="inheri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000">
                          <a:effectLst/>
                          <a:latin typeface="inherit"/>
                        </a:rPr>
                        <a:t>Depreciation Expense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000" dirty="0">
                          <a:effectLst/>
                          <a:latin typeface="inherit"/>
                        </a:rPr>
                        <a:t>Accumulated Depreciation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000">
                          <a:effectLst/>
                          <a:latin typeface="inherit"/>
                        </a:rPr>
                        <a:t>Carrying Amount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$33,000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fontAlgn="t"/>
                      <a:r>
                        <a:rPr lang="en-US" sz="2000">
                          <a:effectLst/>
                          <a:latin typeface="inherit"/>
                        </a:rPr>
                        <a:t>2018</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dirty="0">
                          <a:effectLst/>
                          <a:latin typeface="inherit"/>
                        </a:rPr>
                        <a:t>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$ 6,000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$ 6,000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 27,000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l" fontAlgn="t"/>
                      <a:r>
                        <a:rPr lang="en-US" sz="2000">
                          <a:effectLst/>
                          <a:latin typeface="inherit"/>
                        </a:rPr>
                        <a:t>2019</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  6,000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 12,000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 21,000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l" fontAlgn="t"/>
                      <a:r>
                        <a:rPr lang="en-US" sz="2000">
                          <a:effectLst/>
                          <a:latin typeface="inherit"/>
                        </a:rPr>
                        <a:t>2020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  6,000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 18,000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 15,000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l" fontAlgn="t"/>
                      <a:r>
                        <a:rPr lang="en-US" sz="2000">
                          <a:effectLst/>
                          <a:latin typeface="inherit"/>
                        </a:rPr>
                        <a:t>2021</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  6,000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 24,000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  9,000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l" fontAlgn="t"/>
                      <a:r>
                        <a:rPr lang="en-US" sz="2000">
                          <a:effectLst/>
                          <a:latin typeface="inherit"/>
                        </a:rPr>
                        <a:t>2022</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u="sng">
                          <a:effectLst/>
                          <a:latin typeface="inherit"/>
                        </a:rPr>
                        <a:t>  6,000</a:t>
                      </a:r>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  3,000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000">
                          <a:effectLst/>
                          <a:latin typeface="inherit"/>
                        </a:rPr>
                        <a:t>$30,000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0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08505" cy="620688"/>
          </a:xfrm>
        </p:spPr>
        <p:txBody>
          <a:bodyPr/>
          <a:lstStyle/>
          <a:p>
            <a:r>
              <a:rPr lang="en-US" sz="3600" dirty="0" err="1"/>
              <a:t>Ch</a:t>
            </a:r>
            <a:r>
              <a:rPr lang="en-US" sz="3600" dirty="0"/>
              <a:t> 8 Account Receivables</a:t>
            </a:r>
          </a:p>
        </p:txBody>
      </p:sp>
      <p:sp>
        <p:nvSpPr>
          <p:cNvPr id="4" name="AutoShape 2" descr="Diagram shows combination of accounts receivable (200,000) and allowance for doubtful accounts (1000 plus 10,000 equals 11,000 as bad debt expense) leads to carrying amount (189,000)."/>
          <p:cNvSpPr>
            <a:spLocks noGrp="1" noChangeAspect="1" noChangeArrowheads="1"/>
          </p:cNvSpPr>
          <p:nvPr>
            <p:ph type="body" sz="quarter" idx="13"/>
          </p:nvPr>
        </p:nvSpPr>
        <p:spPr bwMode="auto">
          <a:xfrm>
            <a:off x="261244" y="620688"/>
            <a:ext cx="8559228" cy="5184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2400" dirty="0">
                <a:solidFill>
                  <a:srgbClr val="000000"/>
                </a:solidFill>
                <a:cs typeface="Arial" charset="0"/>
              </a:rPr>
              <a:t>Losses from uncollectible receivable accounts </a:t>
            </a:r>
            <a:r>
              <a:rPr lang="en-US" sz="2400" dirty="0">
                <a:solidFill>
                  <a:srgbClr val="000000"/>
                </a:solidFill>
                <a:cs typeface="Arial" charset="0"/>
                <a:sym typeface="Wingdings" panose="05000000000000000000" pitchFamily="2" charset="2"/>
              </a:rPr>
              <a:t></a:t>
            </a:r>
            <a:r>
              <a:rPr lang="en-US" sz="2400" dirty="0">
                <a:solidFill>
                  <a:srgbClr val="000000"/>
                </a:solidFill>
                <a:cs typeface="Arial" charset="0"/>
              </a:rPr>
              <a:t>debited to </a:t>
            </a:r>
            <a:r>
              <a:rPr lang="en-US" sz="2400" b="1" dirty="0">
                <a:solidFill>
                  <a:srgbClr val="000000"/>
                </a:solidFill>
                <a:cs typeface="Arial" charset="0"/>
              </a:rPr>
              <a:t>Bad Debts Expense </a:t>
            </a:r>
            <a:r>
              <a:rPr lang="en-US" sz="2400" dirty="0">
                <a:solidFill>
                  <a:srgbClr val="000000"/>
                </a:solidFill>
                <a:cs typeface="Arial" charset="0"/>
              </a:rPr>
              <a:t>account </a:t>
            </a:r>
            <a:endParaRPr lang="en-US" sz="2400" b="1" dirty="0">
              <a:solidFill>
                <a:srgbClr val="000000"/>
              </a:solidFill>
              <a:cs typeface="Arial" charset="0"/>
            </a:endParaRPr>
          </a:p>
          <a:p>
            <a:r>
              <a:rPr lang="en-US" sz="2400" dirty="0">
                <a:solidFill>
                  <a:srgbClr val="000000"/>
                </a:solidFill>
                <a:cs typeface="Arial" charset="0"/>
              </a:rPr>
              <a:t>Bad debts expense is recognized in the same period that the related sales revenue is generated</a:t>
            </a:r>
          </a:p>
          <a:p>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597" y="2204864"/>
            <a:ext cx="4499587" cy="2593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https://jigsaw.vitalsource.com/books/9781119320623/epub/OPS/images/ch08/c08-04.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889" y="4941169"/>
            <a:ext cx="11761393" cy="1080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4"/>
          <a:stretch>
            <a:fillRect/>
          </a:stretch>
        </p:blipFill>
        <p:spPr>
          <a:xfrm>
            <a:off x="10541" y="5798773"/>
            <a:ext cx="9144000" cy="1158619"/>
          </a:xfrm>
          <a:prstGeom prst="rect">
            <a:avLst/>
          </a:prstGeom>
        </p:spPr>
      </p:pic>
    </p:spTree>
    <p:extLst>
      <p:ext uri="{BB962C8B-B14F-4D97-AF65-F5344CB8AC3E}">
        <p14:creationId xmlns:p14="http://schemas.microsoft.com/office/powerpoint/2010/main" val="213833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title="Question Text"/>
          <p:cNvSpPr>
            <a:spLocks noGrp="1"/>
          </p:cNvSpPr>
          <p:nvPr>
            <p:ph type="title"/>
          </p:nvPr>
        </p:nvSpPr>
        <p:spPr>
          <a:xfrm>
            <a:off x="74364" y="125760"/>
            <a:ext cx="9069636" cy="3159224"/>
          </a:xfrm>
        </p:spPr>
        <p:txBody>
          <a:bodyPr/>
          <a:lstStyle/>
          <a:p>
            <a:pPr algn="l"/>
            <a:r>
              <a:rPr lang="en-US" sz="2400" dirty="0" err="1"/>
              <a:t>Eg</a:t>
            </a:r>
            <a:r>
              <a:rPr lang="en-US" sz="2400" dirty="0"/>
              <a:t>. Warren Company plans to depreciate a new building using the straight-line depreciation method. The building was purchased for $800,000 at January 1</a:t>
            </a:r>
            <a:r>
              <a:rPr lang="en-US" sz="2400" baseline="30000" dirty="0"/>
              <a:t>st</a:t>
            </a:r>
            <a:r>
              <a:rPr lang="en-US" sz="2400" dirty="0"/>
              <a:t> 2019.  The estimated residual value of the building is 0 and it has an expected useful life of 25 years. </a:t>
            </a:r>
            <a:br>
              <a:rPr lang="en-US" sz="2400" dirty="0"/>
            </a:br>
            <a:br>
              <a:rPr lang="en-US" sz="2400" dirty="0"/>
            </a:br>
            <a:r>
              <a:rPr lang="en-US" sz="2400" dirty="0"/>
              <a:t>A). At the end of the third year, what is the building’s book value, and </a:t>
            </a:r>
            <a:r>
              <a:rPr lang="en-US" sz="2400" dirty="0">
                <a:latin typeface="inherit"/>
              </a:rPr>
              <a:t>Accumulated Depreciation</a:t>
            </a:r>
            <a:r>
              <a:rPr lang="en-US" sz="2400" dirty="0"/>
              <a:t>? </a:t>
            </a:r>
            <a:br>
              <a:rPr lang="en-US" sz="2400" dirty="0"/>
            </a:br>
            <a:endParaRPr lang="en-US" sz="2400" dirty="0"/>
          </a:p>
        </p:txBody>
      </p:sp>
      <p:sp>
        <p:nvSpPr>
          <p:cNvPr id="3" name="TPAnswers" title="Answer Text"/>
          <p:cNvSpPr>
            <a:spLocks noGrp="1"/>
          </p:cNvSpPr>
          <p:nvPr>
            <p:ph type="body" idx="1"/>
            <p:custDataLst>
              <p:tags r:id="rId2"/>
            </p:custDataLst>
          </p:nvPr>
        </p:nvSpPr>
        <p:spPr>
          <a:xfrm>
            <a:off x="107504" y="3068960"/>
            <a:ext cx="5976664" cy="2160240"/>
          </a:xfrm>
        </p:spPr>
        <p:txBody>
          <a:bodyPr/>
          <a:lstStyle/>
          <a:p>
            <a:pPr marL="457200" indent="-457200">
              <a:buFont typeface="+mj-lt"/>
              <a:buAutoNum type="alphaUcPeriod"/>
            </a:pPr>
            <a:r>
              <a:rPr lang="en-US" sz="2400" dirty="0"/>
              <a:t>BV: $704,000; </a:t>
            </a:r>
            <a:r>
              <a:rPr lang="en-US" sz="2400" dirty="0" err="1"/>
              <a:t>Accum</a:t>
            </a:r>
            <a:r>
              <a:rPr lang="en-US" sz="2400" dirty="0"/>
              <a:t>. Dep. $: 64,000</a:t>
            </a:r>
          </a:p>
          <a:p>
            <a:pPr marL="457200" indent="-457200">
              <a:buFont typeface="+mj-lt"/>
              <a:buAutoNum type="alphaUcPeriod"/>
            </a:pPr>
            <a:r>
              <a:rPr lang="en-US" sz="2400" dirty="0"/>
              <a:t>BV: $800,000; </a:t>
            </a:r>
            <a:r>
              <a:rPr lang="en-US" sz="2400" dirty="0" err="1"/>
              <a:t>Accum</a:t>
            </a:r>
            <a:r>
              <a:rPr lang="en-US" sz="2400" dirty="0"/>
              <a:t>. Dep. $: 96,000</a:t>
            </a:r>
          </a:p>
          <a:p>
            <a:pPr marL="457200" indent="-457200">
              <a:buFont typeface="+mj-lt"/>
              <a:buAutoNum type="alphaUcPeriod"/>
            </a:pPr>
            <a:r>
              <a:rPr lang="en-US" sz="2400" dirty="0"/>
              <a:t>BV: $704,000; </a:t>
            </a:r>
            <a:r>
              <a:rPr lang="en-US" sz="2400" dirty="0" err="1"/>
              <a:t>Accum</a:t>
            </a:r>
            <a:r>
              <a:rPr lang="en-US" sz="2400" dirty="0"/>
              <a:t>. Dep. $: 32,000</a:t>
            </a:r>
          </a:p>
          <a:p>
            <a:pPr marL="457200" indent="-457200">
              <a:buFont typeface="+mj-lt"/>
              <a:buAutoNum type="alphaUcPeriod"/>
            </a:pPr>
            <a:r>
              <a:rPr lang="en-US" sz="2400" dirty="0"/>
              <a:t>BV: $704,000; </a:t>
            </a:r>
            <a:r>
              <a:rPr lang="en-US" sz="2400" dirty="0" err="1"/>
              <a:t>Accum</a:t>
            </a:r>
            <a:r>
              <a:rPr lang="en-US" sz="2400" dirty="0"/>
              <a:t>. Dep. $: 96,000</a:t>
            </a:r>
          </a:p>
          <a:p>
            <a:pPr marL="457200" indent="-457200">
              <a:buFont typeface="+mj-lt"/>
              <a:buAutoNum type="alphaUcPeriod"/>
            </a:pPr>
            <a:endParaRPr lang="en-US" sz="2400" b="1" dirty="0"/>
          </a:p>
          <a:p>
            <a:pPr marL="457200" indent="-457200">
              <a:buFont typeface="+mj-lt"/>
              <a:buAutoNum type="alphaUcPeriod"/>
            </a:pPr>
            <a:endParaRPr lang="en-US" sz="2400" dirty="0"/>
          </a:p>
        </p:txBody>
      </p:sp>
      <p:sp>
        <p:nvSpPr>
          <p:cNvPr id="5" name="TPPolling" title="Polling Shape"/>
          <p:cNvSpPr/>
          <p:nvPr/>
        </p:nvSpPr>
        <p:spPr>
          <a:xfrm>
            <a:off x="0" y="0"/>
            <a:ext cx="12700" cy="12700"/>
          </a:xfrm>
          <a:prstGeom prst="rect">
            <a:avLst/>
          </a:prstGeom>
          <a:solidFill>
            <a:schemeClr val="accent1">
              <a:alpha val="10000"/>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317788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title="Question Text"/>
          <p:cNvSpPr>
            <a:spLocks noGrp="1"/>
          </p:cNvSpPr>
          <p:nvPr>
            <p:ph type="title"/>
          </p:nvPr>
        </p:nvSpPr>
        <p:spPr>
          <a:xfrm>
            <a:off x="74364" y="125760"/>
            <a:ext cx="9069636" cy="3159224"/>
          </a:xfrm>
        </p:spPr>
        <p:txBody>
          <a:bodyPr/>
          <a:lstStyle/>
          <a:p>
            <a:pPr algn="l"/>
            <a:r>
              <a:rPr lang="en-US" sz="2400" dirty="0" err="1"/>
              <a:t>Eg</a:t>
            </a:r>
            <a:r>
              <a:rPr lang="en-US" sz="2400" dirty="0"/>
              <a:t>. Warren Company plans to depreciate a new building using the straight-line depreciation method. The building was purchased for $800,000 at January 1</a:t>
            </a:r>
            <a:r>
              <a:rPr lang="en-US" sz="2400" baseline="30000" dirty="0"/>
              <a:t>st</a:t>
            </a:r>
            <a:r>
              <a:rPr lang="en-US" sz="2400" dirty="0"/>
              <a:t> 2019.  The estimated residual value of the building is 0 and it has an expected useful life of 25 years. </a:t>
            </a:r>
            <a:br>
              <a:rPr lang="en-US" sz="2400" dirty="0"/>
            </a:br>
            <a:br>
              <a:rPr lang="en-US" sz="2400" dirty="0"/>
            </a:br>
            <a:r>
              <a:rPr lang="en-US" sz="2400" dirty="0"/>
              <a:t>B). If the firm did not record the depreciation expense for 2020, what should be the journal entry amount at the end of 2021?</a:t>
            </a:r>
            <a:br>
              <a:rPr lang="en-US" sz="2400" dirty="0"/>
            </a:br>
            <a:endParaRPr lang="en-US" sz="2400" dirty="0"/>
          </a:p>
        </p:txBody>
      </p:sp>
      <p:sp>
        <p:nvSpPr>
          <p:cNvPr id="3" name="TPAnswers" title="Answer Text"/>
          <p:cNvSpPr>
            <a:spLocks noGrp="1"/>
          </p:cNvSpPr>
          <p:nvPr>
            <p:ph type="body" idx="1"/>
            <p:custDataLst>
              <p:tags r:id="rId2"/>
            </p:custDataLst>
          </p:nvPr>
        </p:nvSpPr>
        <p:spPr>
          <a:xfrm>
            <a:off x="107504" y="3068960"/>
            <a:ext cx="5976664" cy="2160240"/>
          </a:xfrm>
        </p:spPr>
        <p:txBody>
          <a:bodyPr/>
          <a:lstStyle/>
          <a:p>
            <a:pPr marL="457200" indent="-457200">
              <a:buFont typeface="+mj-lt"/>
              <a:buAutoNum type="alphaUcPeriod"/>
            </a:pPr>
            <a:r>
              <a:rPr lang="en-US" sz="2400" dirty="0"/>
              <a:t>$: 64,000</a:t>
            </a:r>
          </a:p>
          <a:p>
            <a:pPr marL="457200" indent="-457200">
              <a:buFont typeface="+mj-lt"/>
              <a:buAutoNum type="alphaUcPeriod"/>
            </a:pPr>
            <a:r>
              <a:rPr lang="en-US" sz="2400" dirty="0"/>
              <a:t>$: 96,000</a:t>
            </a:r>
          </a:p>
          <a:p>
            <a:pPr marL="457200" indent="-457200">
              <a:buFont typeface="+mj-lt"/>
              <a:buAutoNum type="alphaUcPeriod"/>
            </a:pPr>
            <a:r>
              <a:rPr lang="en-US" sz="2400" dirty="0"/>
              <a:t>$: 32,000</a:t>
            </a:r>
          </a:p>
          <a:p>
            <a:pPr marL="457200" indent="-457200">
              <a:buFont typeface="+mj-lt"/>
              <a:buAutoNum type="alphaUcPeriod"/>
            </a:pPr>
            <a:r>
              <a:rPr lang="en-US" sz="2400" dirty="0"/>
              <a:t>$704,000</a:t>
            </a:r>
            <a:endParaRPr lang="en-US" sz="2400" b="1" dirty="0"/>
          </a:p>
          <a:p>
            <a:pPr marL="457200" indent="-457200">
              <a:buFont typeface="+mj-lt"/>
              <a:buAutoNum type="alphaUcPeriod"/>
            </a:pPr>
            <a:endParaRPr lang="en-US" sz="2400" dirty="0"/>
          </a:p>
        </p:txBody>
      </p:sp>
      <p:sp>
        <p:nvSpPr>
          <p:cNvPr id="5" name="TPPolling" title="Polling Shape"/>
          <p:cNvSpPr/>
          <p:nvPr/>
        </p:nvSpPr>
        <p:spPr>
          <a:xfrm>
            <a:off x="0" y="0"/>
            <a:ext cx="12700" cy="12700"/>
          </a:xfrm>
          <a:prstGeom prst="rect">
            <a:avLst/>
          </a:prstGeom>
          <a:solidFill>
            <a:schemeClr val="accent1">
              <a:alpha val="10000"/>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6110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496" y="332656"/>
            <a:ext cx="8928992" cy="6192688"/>
          </a:xfrm>
        </p:spPr>
        <p:txBody>
          <a:bodyPr/>
          <a:lstStyle/>
          <a:p>
            <a:pPr marL="0" indent="0">
              <a:buNone/>
            </a:pPr>
            <a:r>
              <a:rPr lang="en-US" sz="2400" dirty="0"/>
              <a:t>Warren Company plans to depreciate a new building using the straight-line depreciation method. The building was purchased for $800,000 at January 1</a:t>
            </a:r>
            <a:r>
              <a:rPr lang="en-US" sz="2400" baseline="30000" dirty="0"/>
              <a:t>st</a:t>
            </a:r>
            <a:r>
              <a:rPr lang="en-US" sz="2400" dirty="0"/>
              <a:t> 2019.  The estimated residual value of the building is 0 and it has an expected useful life of 25 years. </a:t>
            </a:r>
          </a:p>
          <a:p>
            <a:pPr marL="0" indent="0">
              <a:buNone/>
            </a:pPr>
            <a:endParaRPr lang="en-US" sz="800" dirty="0"/>
          </a:p>
          <a:p>
            <a:pPr marL="0" indent="0">
              <a:buNone/>
            </a:pPr>
            <a:r>
              <a:rPr lang="en-US" sz="2400" dirty="0"/>
              <a:t>B. If the firm did not record the depreciation expense for 2020, what should be the </a:t>
            </a:r>
            <a:r>
              <a:rPr lang="en-US" sz="2400" b="1" dirty="0"/>
              <a:t>journal entry </a:t>
            </a:r>
            <a:r>
              <a:rPr lang="en-US" sz="2400" dirty="0"/>
              <a:t>at the end of 2021?</a:t>
            </a:r>
          </a:p>
          <a:p>
            <a:pPr marL="0" indent="0">
              <a:buNone/>
            </a:pPr>
            <a:r>
              <a:rPr lang="en-US" sz="2400" dirty="0"/>
              <a:t> </a:t>
            </a:r>
          </a:p>
        </p:txBody>
      </p:sp>
    </p:spTree>
    <p:extLst>
      <p:ext uri="{BB962C8B-B14F-4D97-AF65-F5344CB8AC3E}">
        <p14:creationId xmlns:p14="http://schemas.microsoft.com/office/powerpoint/2010/main" val="207845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p:txBody>
          <a:bodyPr>
            <a:normAutofit fontScale="85000" lnSpcReduction="10000"/>
          </a:bodyPr>
          <a:lstStyle/>
          <a:p>
            <a:pPr>
              <a:lnSpc>
                <a:spcPct val="120000"/>
              </a:lnSpc>
            </a:pPr>
            <a:r>
              <a:rPr lang="en-US" sz="2800" dirty="0">
                <a:cs typeface="Liberation Sans"/>
              </a:rPr>
              <a:t>Produces a decreasing annual depreciation expense over an asset’s useful life</a:t>
            </a:r>
          </a:p>
          <a:p>
            <a:pPr lvl="2">
              <a:lnSpc>
                <a:spcPct val="120000"/>
              </a:lnSpc>
              <a:buFont typeface="Arial"/>
              <a:buChar char="•"/>
            </a:pPr>
            <a:r>
              <a:rPr lang="en-US" sz="2800" dirty="0">
                <a:cs typeface="Liberation Sans"/>
              </a:rPr>
              <a:t>Based on the asset’s </a:t>
            </a:r>
            <a:r>
              <a:rPr lang="en-US" sz="2800" b="1" dirty="0">
                <a:cs typeface="Liberation Sans"/>
              </a:rPr>
              <a:t>carrying amount</a:t>
            </a:r>
            <a:r>
              <a:rPr lang="en-US" sz="2800" dirty="0">
                <a:cs typeface="Liberation Sans"/>
              </a:rPr>
              <a:t>, diminishing each year as accumulated depreciation increases</a:t>
            </a:r>
          </a:p>
          <a:p>
            <a:pPr eaLnBrk="1" hangingPunct="1">
              <a:lnSpc>
                <a:spcPct val="120000"/>
              </a:lnSpc>
            </a:pPr>
            <a:r>
              <a:rPr lang="en-US" sz="2800" dirty="0">
                <a:cs typeface="Liberation Sans"/>
              </a:rPr>
              <a:t>Annual depreciation expense = carrying amount at the beginning of the year X </a:t>
            </a:r>
            <a:r>
              <a:rPr lang="en-US" sz="2800" b="1" dirty="0">
                <a:cs typeface="Liberation Sans"/>
              </a:rPr>
              <a:t>depreciation rate</a:t>
            </a:r>
          </a:p>
          <a:p>
            <a:pPr lvl="2">
              <a:lnSpc>
                <a:spcPct val="120000"/>
              </a:lnSpc>
              <a:buFont typeface="Arial"/>
              <a:buChar char="•"/>
            </a:pPr>
            <a:r>
              <a:rPr lang="en-US" sz="2800" dirty="0">
                <a:cs typeface="Liberation Sans"/>
              </a:rPr>
              <a:t>Residual value is not included in the calculation</a:t>
            </a:r>
          </a:p>
          <a:p>
            <a:pPr eaLnBrk="1" hangingPunct="1">
              <a:lnSpc>
                <a:spcPct val="120000"/>
              </a:lnSpc>
            </a:pPr>
            <a:r>
              <a:rPr lang="en-US" sz="2800" dirty="0">
                <a:cs typeface="Liberation Sans"/>
              </a:rPr>
              <a:t>Can be applied using different rates</a:t>
            </a:r>
          </a:p>
          <a:p>
            <a:pPr lvl="2">
              <a:lnSpc>
                <a:spcPct val="120000"/>
              </a:lnSpc>
              <a:buFont typeface="Arial"/>
              <a:buChar char="•"/>
            </a:pPr>
            <a:r>
              <a:rPr lang="en-US" sz="2800" b="1" dirty="0">
                <a:cs typeface="Liberation Sans"/>
              </a:rPr>
              <a:t>Depreciation rate = Straight-line rate x multiplier</a:t>
            </a:r>
          </a:p>
          <a:p>
            <a:pPr lvl="1">
              <a:lnSpc>
                <a:spcPct val="120000"/>
              </a:lnSpc>
            </a:pPr>
            <a:endParaRPr lang="en-CA" b="1" dirty="0">
              <a:cs typeface="Liberation Sans"/>
            </a:endParaRPr>
          </a:p>
          <a:p>
            <a:pPr>
              <a:lnSpc>
                <a:spcPct val="120000"/>
              </a:lnSpc>
            </a:pPr>
            <a:endParaRPr lang="en-CA" sz="2800" dirty="0">
              <a:cs typeface="Liberation Sans"/>
            </a:endParaRPr>
          </a:p>
        </p:txBody>
      </p:sp>
      <p:sp>
        <p:nvSpPr>
          <p:cNvPr id="3" name="Title 2"/>
          <p:cNvSpPr>
            <a:spLocks noGrp="1"/>
          </p:cNvSpPr>
          <p:nvPr>
            <p:ph type="title"/>
          </p:nvPr>
        </p:nvSpPr>
        <p:spPr/>
        <p:txBody>
          <a:bodyPr/>
          <a:lstStyle/>
          <a:p>
            <a:r>
              <a:rPr lang="en-US" dirty="0"/>
              <a:t>Diminishing-Balance Method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Diminishing-Balance Method</a:t>
            </a:r>
            <a:endParaRPr lang="en-US" dirty="0"/>
          </a:p>
        </p:txBody>
      </p:sp>
      <p:pic>
        <p:nvPicPr>
          <p:cNvPr id="5" name="Picture 4"/>
          <p:cNvPicPr>
            <a:picLocks noChangeAspect="1"/>
          </p:cNvPicPr>
          <p:nvPr/>
        </p:nvPicPr>
        <p:blipFill>
          <a:blip r:embed="rId2"/>
          <a:stretch>
            <a:fillRect/>
          </a:stretch>
        </p:blipFill>
        <p:spPr>
          <a:xfrm>
            <a:off x="179512" y="2204864"/>
            <a:ext cx="8813800" cy="3644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633723936"/>
              </p:ext>
            </p:extLst>
          </p:nvPr>
        </p:nvGraphicFramePr>
        <p:xfrm>
          <a:off x="107504" y="188640"/>
          <a:ext cx="9036496" cy="5360996"/>
        </p:xfrm>
        <a:graphic>
          <a:graphicData uri="http://schemas.openxmlformats.org/drawingml/2006/table">
            <a:tbl>
              <a:tblPr/>
              <a:tblGrid>
                <a:gridCol w="720080">
                  <a:extLst>
                    <a:ext uri="{9D8B030D-6E8A-4147-A177-3AD203B41FA5}">
                      <a16:colId xmlns:a16="http://schemas.microsoft.com/office/drawing/2014/main" val="20000"/>
                    </a:ext>
                  </a:extLst>
                </a:gridCol>
                <a:gridCol w="1539044">
                  <a:extLst>
                    <a:ext uri="{9D8B030D-6E8A-4147-A177-3AD203B41FA5}">
                      <a16:colId xmlns:a16="http://schemas.microsoft.com/office/drawing/2014/main" val="20001"/>
                    </a:ext>
                  </a:extLst>
                </a:gridCol>
                <a:gridCol w="26115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288032">
                  <a:extLst>
                    <a:ext uri="{9D8B030D-6E8A-4147-A177-3AD203B41FA5}">
                      <a16:colId xmlns:a16="http://schemas.microsoft.com/office/drawing/2014/main" val="20004"/>
                    </a:ext>
                  </a:extLst>
                </a:gridCol>
                <a:gridCol w="1656184">
                  <a:extLst>
                    <a:ext uri="{9D8B030D-6E8A-4147-A177-3AD203B41FA5}">
                      <a16:colId xmlns:a16="http://schemas.microsoft.com/office/drawing/2014/main" val="20005"/>
                    </a:ext>
                  </a:extLst>
                </a:gridCol>
                <a:gridCol w="2218302">
                  <a:extLst>
                    <a:ext uri="{9D8B030D-6E8A-4147-A177-3AD203B41FA5}">
                      <a16:colId xmlns:a16="http://schemas.microsoft.com/office/drawing/2014/main" val="20006"/>
                    </a:ext>
                  </a:extLst>
                </a:gridCol>
                <a:gridCol w="1129562">
                  <a:extLst>
                    <a:ext uri="{9D8B030D-6E8A-4147-A177-3AD203B41FA5}">
                      <a16:colId xmlns:a16="http://schemas.microsoft.com/office/drawing/2014/main" val="20007"/>
                    </a:ext>
                  </a:extLst>
                </a:gridCol>
              </a:tblGrid>
              <a:tr h="408187">
                <a:tc gridSpan="8">
                  <a:txBody>
                    <a:bodyPr/>
                    <a:lstStyle/>
                    <a:p>
                      <a:pPr algn="ctr" fontAlgn="base"/>
                      <a:r>
                        <a:rPr lang="en-US" sz="3200" dirty="0">
                          <a:effectLst/>
                          <a:latin typeface="inherit"/>
                        </a:rPr>
                        <a:t>Double-Diminishing-Balance Depreciation Schedule: </a:t>
                      </a:r>
                      <a:r>
                        <a:rPr lang="en-US" sz="3200" dirty="0"/>
                        <a:t>residual value of $3,000</a:t>
                      </a:r>
                      <a:endParaRPr lang="en-US" sz="3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8187">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gridSpan="2">
                  <a:txBody>
                    <a:bodyPr/>
                    <a:lstStyle/>
                    <a:p>
                      <a:pPr algn="l" fontAlgn="t"/>
                      <a:r>
                        <a:rPr lang="en-US" sz="2200" dirty="0">
                          <a:effectLst/>
                          <a:latin typeface="inherit"/>
                        </a:rPr>
                        <a:t>End of Year</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935567">
                <a:tc>
                  <a:txBody>
                    <a:bodyPr/>
                    <a:lstStyle/>
                    <a:p>
                      <a:pPr algn="l" fontAlgn="t"/>
                      <a:r>
                        <a:rPr lang="en-US" sz="2200">
                          <a:effectLst/>
                          <a:latin typeface="inherit"/>
                        </a:rPr>
                        <a:t>Year</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dirty="0">
                          <a:effectLst/>
                          <a:latin typeface="inherit"/>
                        </a:rPr>
                        <a:t>Carrying Amount Beginning</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Depreciation Rate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Depreciation Expense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Accumulated Depreciation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Carrying Amount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2"/>
                  </a:ext>
                </a:extLst>
              </a:tr>
              <a:tr h="408187">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dirty="0">
                          <a:effectLst/>
                          <a:latin typeface="inherit"/>
                        </a:rPr>
                        <a:t>$33,000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3"/>
                  </a:ext>
                </a:extLst>
              </a:tr>
              <a:tr h="408187">
                <a:tc>
                  <a:txBody>
                    <a:bodyPr/>
                    <a:lstStyle/>
                    <a:p>
                      <a:pPr algn="ctr" fontAlgn="t"/>
                      <a:r>
                        <a:rPr lang="en-US" sz="2200">
                          <a:effectLst/>
                          <a:latin typeface="inherit"/>
                        </a:rPr>
                        <a:t>2018</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dirty="0">
                          <a:effectLst/>
                          <a:latin typeface="inherit"/>
                        </a:rPr>
                        <a:t>$33,000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dirty="0">
                          <a:effectLst/>
                          <a:latin typeface="inherit"/>
                        </a:rPr>
                        <a:t>40%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$13,200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$13,200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 19,800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4"/>
                  </a:ext>
                </a:extLst>
              </a:tr>
              <a:tr h="408187">
                <a:tc>
                  <a:txBody>
                    <a:bodyPr/>
                    <a:lstStyle/>
                    <a:p>
                      <a:pPr algn="ctr" fontAlgn="t"/>
                      <a:r>
                        <a:rPr lang="en-US" sz="2200">
                          <a:effectLst/>
                          <a:latin typeface="inherit"/>
                        </a:rPr>
                        <a:t>2019</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 19,800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a:effectLst/>
                          <a:latin typeface="inherit"/>
                        </a:rPr>
                        <a:t>40%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  7,920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 21,120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 11,880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5"/>
                  </a:ext>
                </a:extLst>
              </a:tr>
              <a:tr h="408187">
                <a:tc>
                  <a:txBody>
                    <a:bodyPr/>
                    <a:lstStyle/>
                    <a:p>
                      <a:pPr algn="ctr" fontAlgn="t"/>
                      <a:r>
                        <a:rPr lang="en-US" sz="2200">
                          <a:effectLst/>
                          <a:latin typeface="inherit"/>
                        </a:rPr>
                        <a:t>2020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 11,880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a:effectLst/>
                          <a:latin typeface="inherit"/>
                        </a:rPr>
                        <a:t>40%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  4,752</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 25,872</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  7,128</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6"/>
                  </a:ext>
                </a:extLst>
              </a:tr>
              <a:tr h="408187">
                <a:tc>
                  <a:txBody>
                    <a:bodyPr/>
                    <a:lstStyle/>
                    <a:p>
                      <a:pPr algn="ctr" fontAlgn="t"/>
                      <a:r>
                        <a:rPr lang="en-US" sz="2200">
                          <a:effectLst/>
                          <a:latin typeface="inherit"/>
                        </a:rPr>
                        <a:t>2021</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  7,128</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a:effectLst/>
                          <a:latin typeface="inherit"/>
                        </a:rPr>
                        <a:t>40%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  2,851</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 28,723</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  4,277</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7"/>
                  </a:ext>
                </a:extLst>
              </a:tr>
              <a:tr h="408187">
                <a:tc>
                  <a:txBody>
                    <a:bodyPr/>
                    <a:lstStyle/>
                    <a:p>
                      <a:pPr algn="ctr" fontAlgn="t"/>
                      <a:r>
                        <a:rPr lang="en-US" sz="2200">
                          <a:effectLst/>
                          <a:latin typeface="inherit"/>
                        </a:rPr>
                        <a:t>2022</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  4,277</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a:effectLst/>
                          <a:latin typeface="inherit"/>
                        </a:rPr>
                        <a:t>40%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u="sng">
                          <a:effectLst/>
                          <a:latin typeface="inherit"/>
                        </a:rPr>
                        <a:t>  1,277</a:t>
                      </a:r>
                      <a:r>
                        <a:rPr lang="en-US" sz="2200">
                          <a:solidFill>
                            <a:srgbClr val="0000FF"/>
                          </a:solidFill>
                          <a:effectLst/>
                          <a:latin typeface="inherit"/>
                          <a:hlinkClick r:id="rId2"/>
                        </a:rPr>
                        <a:t>*</a:t>
                      </a:r>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dirty="0">
                          <a:effectLst/>
                          <a:latin typeface="inherit"/>
                        </a:rPr>
                        <a:t> 30,000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a:effectLst/>
                          <a:latin typeface="inherit"/>
                        </a:rPr>
                        <a:t>  3,000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8"/>
                  </a:ext>
                </a:extLst>
              </a:tr>
              <a:tr h="408187">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dirty="0">
                          <a:effectLst/>
                          <a:latin typeface="inherit"/>
                        </a:rPr>
                        <a:t>$30,000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9" name="Rectangle 2"/>
          <p:cNvSpPr>
            <a:spLocks noChangeArrowheads="1"/>
          </p:cNvSpPr>
          <p:nvPr/>
        </p:nvSpPr>
        <p:spPr bwMode="auto">
          <a:xfrm>
            <a:off x="457200" y="1793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9"/>
          <p:cNvSpPr/>
          <p:nvPr/>
        </p:nvSpPr>
        <p:spPr>
          <a:xfrm>
            <a:off x="179512" y="5733256"/>
            <a:ext cx="8892480" cy="830997"/>
          </a:xfrm>
          <a:prstGeom prst="rect">
            <a:avLst/>
          </a:prstGeom>
        </p:spPr>
        <p:txBody>
          <a:bodyPr wrap="square">
            <a:spAutoFit/>
          </a:bodyPr>
          <a:lstStyle/>
          <a:p>
            <a:r>
              <a:rPr lang="en-US" sz="2400" dirty="0"/>
              <a:t>* The calculation of $1,711 ($4,277 × 40%) is adjusted to $1,277 so that the carrying amount will equal the residual value of $3,000.</a:t>
            </a:r>
          </a:p>
        </p:txBody>
      </p:sp>
    </p:spTree>
    <p:extLst>
      <p:ext uri="{BB962C8B-B14F-4D97-AF65-F5344CB8AC3E}">
        <p14:creationId xmlns:p14="http://schemas.microsoft.com/office/powerpoint/2010/main" val="87697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261244" y="1628800"/>
            <a:ext cx="8631236" cy="4824536"/>
          </a:xfrm>
        </p:spPr>
        <p:txBody>
          <a:bodyPr/>
          <a:lstStyle/>
          <a:p>
            <a:r>
              <a:rPr lang="en-US" sz="2800" dirty="0">
                <a:cs typeface="Liberation Sans"/>
              </a:rPr>
              <a:t>Useful life is expressed in terms of total units of production or activity expected from the asset</a:t>
            </a:r>
          </a:p>
          <a:p>
            <a:pPr marL="1257300" lvl="2" indent="-457200">
              <a:buFont typeface="Arial"/>
              <a:buChar char="•"/>
            </a:pPr>
            <a:r>
              <a:rPr lang="en-US" sz="2800" dirty="0">
                <a:cs typeface="Liberation Sans"/>
              </a:rPr>
              <a:t>Such as units produced or machine-hours worked</a:t>
            </a:r>
          </a:p>
          <a:p>
            <a:r>
              <a:rPr lang="en-US" sz="2800" dirty="0">
                <a:cs typeface="Liberation Sans"/>
              </a:rPr>
              <a:t>Useful for factory machinery, vehicles, airplanes or any asset whose </a:t>
            </a:r>
            <a:r>
              <a:rPr lang="en-US" sz="2800" b="1" dirty="0">
                <a:cs typeface="Liberation Sans"/>
              </a:rPr>
              <a:t>usage varies over time</a:t>
            </a:r>
          </a:p>
          <a:p>
            <a:endParaRPr lang="en-US" sz="2800" dirty="0">
              <a:solidFill>
                <a:srgbClr val="002060"/>
              </a:solidFill>
              <a:cs typeface="Liberation Sans"/>
            </a:endParaRPr>
          </a:p>
          <a:p>
            <a:r>
              <a:rPr lang="en-US" sz="2800" dirty="0" err="1">
                <a:solidFill>
                  <a:srgbClr val="002060"/>
                </a:solidFill>
                <a:cs typeface="Liberation Sans"/>
              </a:rPr>
              <a:t>Eg</a:t>
            </a:r>
            <a:r>
              <a:rPr lang="en-US" sz="2800" dirty="0">
                <a:solidFill>
                  <a:srgbClr val="002060"/>
                </a:solidFill>
                <a:cs typeface="Liberation Sans"/>
              </a:rPr>
              <a:t>. A van costs 33,000, residual value 3,000, Estimated life: 100,000km or 10 years</a:t>
            </a:r>
          </a:p>
          <a:p>
            <a:endParaRPr lang="en-CA" sz="2800" b="1" dirty="0">
              <a:cs typeface="Liberation Sans"/>
            </a:endParaRPr>
          </a:p>
        </p:txBody>
      </p:sp>
      <p:sp>
        <p:nvSpPr>
          <p:cNvPr id="2" name="Title 1"/>
          <p:cNvSpPr>
            <a:spLocks noGrp="1"/>
          </p:cNvSpPr>
          <p:nvPr>
            <p:ph type="title"/>
          </p:nvPr>
        </p:nvSpPr>
        <p:spPr/>
        <p:txBody>
          <a:bodyPr/>
          <a:lstStyle/>
          <a:p>
            <a:r>
              <a:rPr lang="en-CA" dirty="0"/>
              <a:t>Units-of-Production Method</a:t>
            </a:r>
          </a:p>
        </p:txBody>
      </p:sp>
    </p:spTree>
    <p:extLst>
      <p:ext uri="{BB962C8B-B14F-4D97-AF65-F5344CB8AC3E}">
        <p14:creationId xmlns:p14="http://schemas.microsoft.com/office/powerpoint/2010/main" val="91237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Units-of-Production Method</a:t>
            </a:r>
          </a:p>
        </p:txBody>
      </p:sp>
      <p:pic>
        <p:nvPicPr>
          <p:cNvPr id="4" name="Picture 3"/>
          <p:cNvPicPr>
            <a:picLocks noChangeAspect="1"/>
          </p:cNvPicPr>
          <p:nvPr/>
        </p:nvPicPr>
        <p:blipFill>
          <a:blip r:embed="rId2"/>
          <a:stretch>
            <a:fillRect/>
          </a:stretch>
        </p:blipFill>
        <p:spPr>
          <a:xfrm>
            <a:off x="792088" y="1628800"/>
            <a:ext cx="7524328" cy="4743815"/>
          </a:xfrm>
          <a:prstGeom prst="rect">
            <a:avLst/>
          </a:prstGeom>
        </p:spPr>
      </p:pic>
    </p:spTree>
    <p:extLst>
      <p:ext uri="{BB962C8B-B14F-4D97-AF65-F5344CB8AC3E}">
        <p14:creationId xmlns:p14="http://schemas.microsoft.com/office/powerpoint/2010/main" val="1669304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722439258"/>
              </p:ext>
            </p:extLst>
          </p:nvPr>
        </p:nvGraphicFramePr>
        <p:xfrm>
          <a:off x="35496" y="1772816"/>
          <a:ext cx="9011346" cy="3748892"/>
        </p:xfrm>
        <a:graphic>
          <a:graphicData uri="http://schemas.openxmlformats.org/drawingml/2006/table">
            <a:tbl>
              <a:tblPr/>
              <a:tblGrid>
                <a:gridCol w="1152128">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87084">
                  <a:extLst>
                    <a:ext uri="{9D8B030D-6E8A-4147-A177-3AD203B41FA5}">
                      <a16:colId xmlns:a16="http://schemas.microsoft.com/office/drawing/2014/main" val="20003"/>
                    </a:ext>
                  </a:extLst>
                </a:gridCol>
                <a:gridCol w="1697292">
                  <a:extLst>
                    <a:ext uri="{9D8B030D-6E8A-4147-A177-3AD203B41FA5}">
                      <a16:colId xmlns:a16="http://schemas.microsoft.com/office/drawing/2014/main" val="20004"/>
                    </a:ext>
                  </a:extLst>
                </a:gridCol>
                <a:gridCol w="1306490">
                  <a:extLst>
                    <a:ext uri="{9D8B030D-6E8A-4147-A177-3AD203B41FA5}">
                      <a16:colId xmlns:a16="http://schemas.microsoft.com/office/drawing/2014/main" val="20005"/>
                    </a:ext>
                  </a:extLst>
                </a:gridCol>
              </a:tblGrid>
              <a:tr h="967592">
                <a:tc>
                  <a:txBody>
                    <a:bodyPr/>
                    <a:lstStyle/>
                    <a:p>
                      <a:pPr algn="ctr" fontAlgn="t"/>
                      <a:r>
                        <a:rPr lang="en-US" sz="2200" dirty="0">
                          <a:effectLst/>
                          <a:latin typeface="inherit"/>
                        </a:rPr>
                        <a:t>Year</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dirty="0">
                          <a:effectLst/>
                          <a:latin typeface="inherit"/>
                        </a:rPr>
                        <a:t>Units of Production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dirty="0">
                          <a:effectLst/>
                          <a:latin typeface="inherit"/>
                        </a:rPr>
                        <a:t>Depreciable Amount/Unit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dirty="0">
                          <a:effectLst/>
                          <a:latin typeface="inherit"/>
                        </a:rPr>
                        <a:t>Depreciation Expense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a:effectLst/>
                          <a:latin typeface="inherit"/>
                        </a:rPr>
                        <a:t>Accumulated Depreciation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fontAlgn="t"/>
                      <a:r>
                        <a:rPr lang="en-US" sz="2200">
                          <a:effectLst/>
                          <a:latin typeface="inherit"/>
                        </a:rPr>
                        <a:t>Carrying Amount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0"/>
                  </a:ext>
                </a:extLst>
              </a:tr>
              <a:tr h="364418">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$33,000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1"/>
                  </a:ext>
                </a:extLst>
              </a:tr>
              <a:tr h="364418">
                <a:tc>
                  <a:txBody>
                    <a:bodyPr/>
                    <a:lstStyle/>
                    <a:p>
                      <a:pPr algn="ctr" fontAlgn="t"/>
                      <a:r>
                        <a:rPr lang="en-US" sz="2200">
                          <a:effectLst/>
                          <a:latin typeface="inherit"/>
                        </a:rPr>
                        <a:t>2018</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 15,000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$0.30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dirty="0">
                          <a:effectLst/>
                          <a:latin typeface="inherit"/>
                        </a:rPr>
                        <a:t>$ 4,500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$ 4,500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 28,500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2"/>
                  </a:ext>
                </a:extLst>
              </a:tr>
              <a:tr h="364418">
                <a:tc>
                  <a:txBody>
                    <a:bodyPr/>
                    <a:lstStyle/>
                    <a:p>
                      <a:pPr algn="ctr" fontAlgn="t"/>
                      <a:r>
                        <a:rPr lang="en-US" sz="2200">
                          <a:effectLst/>
                          <a:latin typeface="inherit"/>
                        </a:rPr>
                        <a:t>2019</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 0.30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dirty="0">
                          <a:effectLst/>
                          <a:latin typeface="inherit"/>
                        </a:rPr>
                        <a:t>  9,000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 13,500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 19,500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3"/>
                  </a:ext>
                </a:extLst>
              </a:tr>
              <a:tr h="364418">
                <a:tc>
                  <a:txBody>
                    <a:bodyPr/>
                    <a:lstStyle/>
                    <a:p>
                      <a:pPr algn="ctr" fontAlgn="t"/>
                      <a:r>
                        <a:rPr lang="en-US" sz="2200">
                          <a:effectLst/>
                          <a:latin typeface="inherit"/>
                        </a:rPr>
                        <a:t>2020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 20,000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 0.30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dirty="0">
                          <a:effectLst/>
                          <a:latin typeface="inherit"/>
                        </a:rPr>
                        <a:t>  6,000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dirty="0">
                          <a:effectLst/>
                          <a:latin typeface="inherit"/>
                        </a:rPr>
                        <a:t> 19,500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 13,500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4"/>
                  </a:ext>
                </a:extLst>
              </a:tr>
              <a:tr h="364418">
                <a:tc>
                  <a:txBody>
                    <a:bodyPr/>
                    <a:lstStyle/>
                    <a:p>
                      <a:pPr algn="ctr" fontAlgn="t"/>
                      <a:r>
                        <a:rPr lang="en-US" sz="2200">
                          <a:effectLst/>
                          <a:latin typeface="inherit"/>
                        </a:rPr>
                        <a:t>2021</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 25,000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 0.30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  7,500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dirty="0">
                          <a:effectLst/>
                          <a:latin typeface="inherit"/>
                        </a:rPr>
                        <a:t> 27,000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  6,000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5"/>
                  </a:ext>
                </a:extLst>
              </a:tr>
              <a:tr h="364418">
                <a:tc>
                  <a:txBody>
                    <a:bodyPr/>
                    <a:lstStyle/>
                    <a:p>
                      <a:pPr algn="ctr" fontAlgn="t"/>
                      <a:r>
                        <a:rPr lang="en-US" sz="2200">
                          <a:effectLst/>
                          <a:latin typeface="inherit"/>
                        </a:rPr>
                        <a:t>2022</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u="sng">
                          <a:effectLst/>
                          <a:latin typeface="inherit"/>
                        </a:rPr>
                        <a:t> 10,000</a:t>
                      </a:r>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 0.30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u="sng">
                          <a:effectLst/>
                          <a:latin typeface="inherit"/>
                        </a:rPr>
                        <a:t>  3,000</a:t>
                      </a:r>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dirty="0">
                          <a:effectLst/>
                          <a:latin typeface="inherit"/>
                        </a:rPr>
                        <a:t> 30,000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  3,000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6"/>
                  </a:ext>
                </a:extLst>
              </a:tr>
              <a:tr h="402116">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100,000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r" fontAlgn="t"/>
                      <a:r>
                        <a:rPr lang="en-US" sz="2200">
                          <a:effectLst/>
                          <a:latin typeface="inherit"/>
                        </a:rPr>
                        <a:t>$30,000</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endParaRPr lang="en-US" sz="2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endParaRPr lang="en-US" sz="2200" dirty="0"/>
                    </a:p>
                  </a:txBody>
                  <a:tcPr>
                    <a:lnL w="9525" cap="flat" cmpd="sng" algn="ctr">
                      <a:solidFill>
                        <a:srgbClr val="C0C0C0"/>
                      </a:solidFill>
                      <a:prstDash val="solid"/>
                      <a:round/>
                      <a:headEnd type="none" w="med" len="med"/>
                      <a:tailEnd type="none" w="med" len="med"/>
                    </a:lnL>
                    <a:lnT w="9525" cap="flat" cmpd="sng" algn="ctr">
                      <a:solidFill>
                        <a:srgbClr val="C0C0C0"/>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
        <p:nvSpPr>
          <p:cNvPr id="10" name="Rectangle 3"/>
          <p:cNvSpPr>
            <a:spLocks noChangeArrowheads="1"/>
          </p:cNvSpPr>
          <p:nvPr/>
        </p:nvSpPr>
        <p:spPr bwMode="auto">
          <a:xfrm>
            <a:off x="457200" y="2062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0"/>
          <p:cNvSpPr/>
          <p:nvPr/>
        </p:nvSpPr>
        <p:spPr>
          <a:xfrm>
            <a:off x="107504" y="766445"/>
            <a:ext cx="8928992" cy="646331"/>
          </a:xfrm>
          <a:prstGeom prst="rect">
            <a:avLst/>
          </a:prstGeom>
        </p:spPr>
        <p:txBody>
          <a:bodyPr wrap="square">
            <a:spAutoFit/>
          </a:bodyPr>
          <a:lstStyle/>
          <a:p>
            <a:r>
              <a:rPr lang="en-US" sz="3600" b="1" dirty="0"/>
              <a:t>Units-of-Production Depreciation Schedule</a:t>
            </a:r>
            <a:endParaRPr lang="en-US" sz="3600" dirty="0"/>
          </a:p>
        </p:txBody>
      </p:sp>
    </p:spTree>
    <p:extLst>
      <p:ext uri="{BB962C8B-B14F-4D97-AF65-F5344CB8AC3E}">
        <p14:creationId xmlns:p14="http://schemas.microsoft.com/office/powerpoint/2010/main" val="6888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324710160"/>
              </p:ext>
            </p:extLst>
          </p:nvPr>
        </p:nvGraphicFramePr>
        <p:xfrm>
          <a:off x="107504" y="3626566"/>
          <a:ext cx="8795320" cy="3186810"/>
        </p:xfrm>
        <a:graphic>
          <a:graphicData uri="http://schemas.openxmlformats.org/drawingml/2006/table">
            <a:tbl>
              <a:tblPr/>
              <a:tblGrid>
                <a:gridCol w="668338">
                  <a:extLst>
                    <a:ext uri="{9D8B030D-6E8A-4147-A177-3AD203B41FA5}">
                      <a16:colId xmlns:a16="http://schemas.microsoft.com/office/drawing/2014/main" val="20000"/>
                    </a:ext>
                  </a:extLst>
                </a:gridCol>
                <a:gridCol w="1592128">
                  <a:extLst>
                    <a:ext uri="{9D8B030D-6E8A-4147-A177-3AD203B41FA5}">
                      <a16:colId xmlns:a16="http://schemas.microsoft.com/office/drawing/2014/main" val="20001"/>
                    </a:ext>
                  </a:extLst>
                </a:gridCol>
                <a:gridCol w="1116866">
                  <a:extLst>
                    <a:ext uri="{9D8B030D-6E8A-4147-A177-3AD203B41FA5}">
                      <a16:colId xmlns:a16="http://schemas.microsoft.com/office/drawing/2014/main" val="20002"/>
                    </a:ext>
                  </a:extLst>
                </a:gridCol>
                <a:gridCol w="1592128">
                  <a:extLst>
                    <a:ext uri="{9D8B030D-6E8A-4147-A177-3AD203B41FA5}">
                      <a16:colId xmlns:a16="http://schemas.microsoft.com/office/drawing/2014/main" val="20003"/>
                    </a:ext>
                  </a:extLst>
                </a:gridCol>
                <a:gridCol w="1116866">
                  <a:extLst>
                    <a:ext uri="{9D8B030D-6E8A-4147-A177-3AD203B41FA5}">
                      <a16:colId xmlns:a16="http://schemas.microsoft.com/office/drawing/2014/main" val="20004"/>
                    </a:ext>
                  </a:extLst>
                </a:gridCol>
                <a:gridCol w="1592128">
                  <a:extLst>
                    <a:ext uri="{9D8B030D-6E8A-4147-A177-3AD203B41FA5}">
                      <a16:colId xmlns:a16="http://schemas.microsoft.com/office/drawing/2014/main" val="20005"/>
                    </a:ext>
                  </a:extLst>
                </a:gridCol>
                <a:gridCol w="1116866">
                  <a:extLst>
                    <a:ext uri="{9D8B030D-6E8A-4147-A177-3AD203B41FA5}">
                      <a16:colId xmlns:a16="http://schemas.microsoft.com/office/drawing/2014/main" val="20006"/>
                    </a:ext>
                  </a:extLst>
                </a:gridCol>
              </a:tblGrid>
              <a:tr h="363660">
                <a:tc>
                  <a:txBody>
                    <a:bodyPr/>
                    <a:lstStyle/>
                    <a:p>
                      <a:pPr algn="l" fontAlgn="b"/>
                      <a:r>
                        <a:rPr lang="en-US" sz="2200" b="0" i="0" u="none" strike="noStrike" dirty="0">
                          <a:solidFill>
                            <a:srgbClr val="000000"/>
                          </a:solidFill>
                          <a:effectLst/>
                          <a:latin typeface="Calibri"/>
                        </a:rPr>
                        <a:t> </a:t>
                      </a:r>
                    </a:p>
                  </a:txBody>
                  <a:tcPr marL="8341" marR="8341" marT="8341" marB="0" anchor="b">
                    <a:lnL>
                      <a:noFill/>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2200" b="0" i="0" u="none" strike="noStrike" dirty="0">
                          <a:solidFill>
                            <a:srgbClr val="000000"/>
                          </a:solidFill>
                          <a:effectLst/>
                          <a:latin typeface="Inherit"/>
                        </a:rPr>
                        <a:t>Straight-Line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2200" b="0" i="0" u="none" strike="noStrike" dirty="0">
                          <a:solidFill>
                            <a:srgbClr val="000000"/>
                          </a:solidFill>
                          <a:effectLst/>
                          <a:latin typeface="Inherit"/>
                        </a:rPr>
                        <a:t>Diminishing-Balance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2200" b="0" i="0" u="none" strike="noStrike" dirty="0">
                          <a:solidFill>
                            <a:srgbClr val="000000"/>
                          </a:solidFill>
                          <a:effectLst/>
                          <a:latin typeface="Inherit"/>
                        </a:rPr>
                        <a:t>Units-of-Production</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689040">
                <a:tc>
                  <a:txBody>
                    <a:bodyPr/>
                    <a:lstStyle/>
                    <a:p>
                      <a:pPr algn="ctr" fontAlgn="ctr"/>
                      <a:r>
                        <a:rPr lang="en-US" sz="2200" b="0" i="0" u="none" strike="noStrike" dirty="0">
                          <a:solidFill>
                            <a:srgbClr val="000000"/>
                          </a:solidFill>
                          <a:effectLst/>
                          <a:latin typeface="Inherit"/>
                        </a:rPr>
                        <a:t>Year</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Depreciation Expense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Carrying Amount</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Depreciation Expense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Carrying Amount</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Depreciation Expense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Carrying Amount</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4090">
                <a:tc>
                  <a:txBody>
                    <a:bodyPr/>
                    <a:lstStyle/>
                    <a:p>
                      <a:pPr algn="ctr" fontAlgn="ctr"/>
                      <a:r>
                        <a:rPr lang="en-US" sz="2200" b="0" i="0" u="none" strike="noStrike">
                          <a:solidFill>
                            <a:srgbClr val="000000"/>
                          </a:solidFill>
                          <a:effectLst/>
                          <a:latin typeface="Inherit"/>
                        </a:rPr>
                        <a:t>2018</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$27,000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$13,200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$19,800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$ 4,500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Inherit"/>
                        </a:rPr>
                        <a:t>$28,500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2"/>
                  </a:ext>
                </a:extLst>
              </a:tr>
              <a:tr h="354090">
                <a:tc>
                  <a:txBody>
                    <a:bodyPr/>
                    <a:lstStyle/>
                    <a:p>
                      <a:pPr algn="ctr" fontAlgn="ctr"/>
                      <a:r>
                        <a:rPr lang="en-US" sz="2200" b="0" i="0" u="none" strike="noStrike">
                          <a:solidFill>
                            <a:srgbClr val="000000"/>
                          </a:solidFill>
                          <a:effectLst/>
                          <a:latin typeface="Inherit"/>
                        </a:rPr>
                        <a:t>2019</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 21,000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  7,920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 11,880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  9,000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 19,500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3"/>
                  </a:ext>
                </a:extLst>
              </a:tr>
              <a:tr h="354090">
                <a:tc>
                  <a:txBody>
                    <a:bodyPr/>
                    <a:lstStyle/>
                    <a:p>
                      <a:pPr algn="ctr" fontAlgn="ctr"/>
                      <a:r>
                        <a:rPr lang="en-US" sz="2200" b="0" i="0" u="none" strike="noStrike">
                          <a:solidFill>
                            <a:srgbClr val="000000"/>
                          </a:solidFill>
                          <a:effectLst/>
                          <a:latin typeface="Inherit"/>
                        </a:rPr>
                        <a:t>2020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 15,000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  4,752</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  7,128</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 13,500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4"/>
                  </a:ext>
                </a:extLst>
              </a:tr>
              <a:tr h="354090">
                <a:tc>
                  <a:txBody>
                    <a:bodyPr/>
                    <a:lstStyle/>
                    <a:p>
                      <a:pPr algn="ctr" fontAlgn="ctr"/>
                      <a:r>
                        <a:rPr lang="en-US" sz="2200" b="0" i="0" u="none" strike="noStrike">
                          <a:solidFill>
                            <a:srgbClr val="000000"/>
                          </a:solidFill>
                          <a:effectLst/>
                          <a:latin typeface="Inherit"/>
                        </a:rPr>
                        <a:t>2021</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  9,000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  2,851</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  4,277</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  7,500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5"/>
                  </a:ext>
                </a:extLst>
              </a:tr>
              <a:tr h="354090">
                <a:tc>
                  <a:txBody>
                    <a:bodyPr/>
                    <a:lstStyle/>
                    <a:p>
                      <a:pPr algn="ctr" fontAlgn="ctr"/>
                      <a:r>
                        <a:rPr lang="en-US" sz="2200" b="0" i="0" u="none" strike="noStrike">
                          <a:solidFill>
                            <a:srgbClr val="000000"/>
                          </a:solidFill>
                          <a:effectLst/>
                          <a:latin typeface="Inherit"/>
                        </a:rPr>
                        <a:t>2022</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sng"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  3,000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sng" strike="noStrike">
                          <a:solidFill>
                            <a:srgbClr val="000000"/>
                          </a:solidFill>
                          <a:effectLst/>
                          <a:latin typeface="Inherit"/>
                        </a:rPr>
                        <a:t>  1,277</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  3,000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sng" strike="noStrike">
                          <a:solidFill>
                            <a:srgbClr val="000000"/>
                          </a:solidFill>
                          <a:effectLst/>
                          <a:latin typeface="Inherit"/>
                        </a:rPr>
                        <a:t>  3,000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  3,000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6"/>
                  </a:ext>
                </a:extLst>
              </a:tr>
              <a:tr h="363660">
                <a:tc>
                  <a:txBody>
                    <a:bodyPr/>
                    <a:lstStyle/>
                    <a:p>
                      <a:pPr algn="l" fontAlgn="ctr"/>
                      <a:r>
                        <a:rPr lang="en-US" sz="2200" b="0" i="0" u="none" strike="noStrike">
                          <a:solidFill>
                            <a:srgbClr val="000000"/>
                          </a:solidFill>
                          <a:effectLst/>
                          <a:latin typeface="Inherit"/>
                        </a:rPr>
                        <a:t>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$30,000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200" b="0" i="0" u="none" strike="noStrike">
                          <a:solidFill>
                            <a:srgbClr val="000000"/>
                          </a:solidFill>
                          <a:effectLst/>
                          <a:latin typeface="Inherit"/>
                        </a:rPr>
                        <a:t>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$30,000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200" b="0" i="0" u="none" strike="noStrike" dirty="0">
                          <a:solidFill>
                            <a:srgbClr val="000000"/>
                          </a:solidFill>
                          <a:effectLst/>
                          <a:latin typeface="Inherit"/>
                        </a:rPr>
                        <a:t>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Inherit"/>
                        </a:rPr>
                        <a:t>$30,000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200" b="0" i="0" u="none" strike="noStrike" dirty="0">
                          <a:solidFill>
                            <a:srgbClr val="000000"/>
                          </a:solidFill>
                          <a:effectLst/>
                          <a:latin typeface="Calibri"/>
                        </a:rPr>
                        <a:t> </a:t>
                      </a:r>
                    </a:p>
                  </a:txBody>
                  <a:tcPr marL="8341" marR="8341" marT="8341" marB="0" anchor="b">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98660705"/>
              </p:ext>
            </p:extLst>
          </p:nvPr>
        </p:nvGraphicFramePr>
        <p:xfrm>
          <a:off x="97160" y="908720"/>
          <a:ext cx="8723312" cy="1847850"/>
        </p:xfrm>
        <a:graphic>
          <a:graphicData uri="http://schemas.openxmlformats.org/drawingml/2006/table">
            <a:tbl>
              <a:tblPr/>
              <a:tblGrid>
                <a:gridCol w="1738536">
                  <a:extLst>
                    <a:ext uri="{9D8B030D-6E8A-4147-A177-3AD203B41FA5}">
                      <a16:colId xmlns:a16="http://schemas.microsoft.com/office/drawing/2014/main" val="20000"/>
                    </a:ext>
                  </a:extLst>
                </a:gridCol>
                <a:gridCol w="6984776">
                  <a:extLst>
                    <a:ext uri="{9D8B030D-6E8A-4147-A177-3AD203B41FA5}">
                      <a16:colId xmlns:a16="http://schemas.microsoft.com/office/drawing/2014/main" val="20001"/>
                    </a:ext>
                  </a:extLst>
                </a:gridCol>
              </a:tblGrid>
              <a:tr h="0">
                <a:tc>
                  <a:txBody>
                    <a:bodyPr/>
                    <a:lstStyle/>
                    <a:p>
                      <a:pPr algn="l" fontAlgn="t"/>
                      <a:r>
                        <a:rPr lang="en-US" sz="2200" dirty="0">
                          <a:effectLst/>
                          <a:latin typeface="inherit"/>
                        </a:rPr>
                        <a:t>Straight-line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b="0" i="0" dirty="0">
                          <a:effectLst/>
                          <a:latin typeface="MJXc-TeX-main-R"/>
                        </a:rPr>
                        <a:t>(Cost−Residual Value)/ Useful life</a:t>
                      </a:r>
                      <a:endParaRPr lang="en-US" sz="2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l" fontAlgn="t"/>
                      <a:r>
                        <a:rPr lang="en-US" sz="2200">
                          <a:effectLst/>
                          <a:latin typeface="inherit"/>
                        </a:rPr>
                        <a:t>Diminishing-balance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b="0" i="0" dirty="0">
                          <a:effectLst/>
                          <a:latin typeface="MJXc-TeX-main-R"/>
                        </a:rPr>
                        <a:t>(Cost−Accumulated Depreciation)×Depreciation Rate (Straight-Line </a:t>
                      </a:r>
                      <a:r>
                        <a:rPr lang="en-US" sz="2200" b="0" i="0" dirty="0" err="1">
                          <a:effectLst/>
                          <a:latin typeface="MJXc-TeX-main-R"/>
                        </a:rPr>
                        <a:t>Rate×Multiplier</a:t>
                      </a:r>
                      <a:r>
                        <a:rPr lang="en-US" sz="2200" b="0" i="0" dirty="0">
                          <a:effectLst/>
                          <a:latin typeface="MJXc-TeX-main-R"/>
                        </a:rPr>
                        <a:t>)</a:t>
                      </a:r>
                      <a:endParaRPr lang="en-US" sz="2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fontAlgn="t"/>
                      <a:r>
                        <a:rPr lang="en-US" sz="2200" dirty="0">
                          <a:effectLst/>
                          <a:latin typeface="inherit"/>
                        </a:rPr>
                        <a:t>Units-of-production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2200" b="0" i="0" dirty="0">
                          <a:effectLst/>
                          <a:latin typeface="MJXc-TeX-main-R"/>
                        </a:rPr>
                        <a:t>(Cost−Residual Value)/(Total Estimated Units of Activity)×(Actual Units of Activity During the Year)</a:t>
                      </a:r>
                      <a:endParaRPr lang="en-US" sz="2200"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2"/>
          <p:cNvSpPr>
            <a:spLocks noChangeArrowheads="1"/>
          </p:cNvSpPr>
          <p:nvPr/>
        </p:nvSpPr>
        <p:spPr bwMode="auto">
          <a:xfrm>
            <a:off x="457200" y="1993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323528" y="262389"/>
            <a:ext cx="7382342" cy="646331"/>
          </a:xfrm>
          <a:prstGeom prst="rect">
            <a:avLst/>
          </a:prstGeom>
        </p:spPr>
        <p:txBody>
          <a:bodyPr wrap="none">
            <a:spAutoFit/>
          </a:bodyPr>
          <a:lstStyle/>
          <a:p>
            <a:r>
              <a:rPr lang="en-US" sz="3600" b="1" dirty="0"/>
              <a:t>Comparison of Depreciation Methods</a:t>
            </a:r>
          </a:p>
        </p:txBody>
      </p:sp>
      <p:sp>
        <p:nvSpPr>
          <p:cNvPr id="11" name="Rectangle 10"/>
          <p:cNvSpPr/>
          <p:nvPr/>
        </p:nvSpPr>
        <p:spPr>
          <a:xfrm>
            <a:off x="107504" y="2852936"/>
            <a:ext cx="8712968" cy="769441"/>
          </a:xfrm>
          <a:prstGeom prst="rect">
            <a:avLst/>
          </a:prstGeom>
        </p:spPr>
        <p:txBody>
          <a:bodyPr wrap="square">
            <a:spAutoFit/>
          </a:bodyPr>
          <a:lstStyle/>
          <a:p>
            <a:pPr>
              <a:buNone/>
            </a:pPr>
            <a:r>
              <a:rPr lang="en-US" sz="2200" dirty="0">
                <a:solidFill>
                  <a:srgbClr val="C00000"/>
                </a:solidFill>
                <a:cs typeface="Liberation Sans"/>
              </a:rPr>
              <a:t>Cost: $33,000, </a:t>
            </a:r>
            <a:r>
              <a:rPr lang="en-US" sz="2200" dirty="0">
                <a:solidFill>
                  <a:srgbClr val="002060"/>
                </a:solidFill>
                <a:cs typeface="Liberation Sans"/>
              </a:rPr>
              <a:t>Estimated residual value: </a:t>
            </a:r>
            <a:r>
              <a:rPr lang="en-US" sz="2200" dirty="0">
                <a:solidFill>
                  <a:srgbClr val="C00000"/>
                </a:solidFill>
                <a:cs typeface="Liberation Sans"/>
              </a:rPr>
              <a:t>$3,000, </a:t>
            </a:r>
            <a:r>
              <a:rPr lang="en-US" sz="2200" dirty="0">
                <a:solidFill>
                  <a:srgbClr val="002060"/>
                </a:solidFill>
                <a:cs typeface="Liberation Sans"/>
              </a:rPr>
              <a:t>Estimated life in years: </a:t>
            </a:r>
            <a:r>
              <a:rPr lang="en-US" sz="2200" dirty="0">
                <a:solidFill>
                  <a:srgbClr val="C00000"/>
                </a:solidFill>
                <a:cs typeface="Liberation Sans"/>
              </a:rPr>
              <a:t>5  </a:t>
            </a:r>
            <a:r>
              <a:rPr lang="en-US" sz="2200" dirty="0">
                <a:solidFill>
                  <a:srgbClr val="002060"/>
                </a:solidFill>
                <a:cs typeface="Liberation Sans"/>
              </a:rPr>
              <a:t>Estimated life in </a:t>
            </a:r>
            <a:r>
              <a:rPr lang="en-US" sz="2200" dirty="0" err="1">
                <a:solidFill>
                  <a:srgbClr val="002060"/>
                </a:solidFill>
                <a:cs typeface="Liberation Sans"/>
              </a:rPr>
              <a:t>kilometres</a:t>
            </a:r>
            <a:r>
              <a:rPr lang="en-US" sz="2200" dirty="0">
                <a:solidFill>
                  <a:srgbClr val="002060"/>
                </a:solidFill>
                <a:cs typeface="Liberation Sans"/>
              </a:rPr>
              <a:t>: </a:t>
            </a:r>
            <a:r>
              <a:rPr lang="en-US" sz="2200" dirty="0">
                <a:solidFill>
                  <a:srgbClr val="C00000"/>
                </a:solidFill>
                <a:cs typeface="Liberation Sans"/>
              </a:rPr>
              <a:t>100,000</a:t>
            </a:r>
          </a:p>
        </p:txBody>
      </p:sp>
    </p:spTree>
    <p:extLst>
      <p:ext uri="{BB962C8B-B14F-4D97-AF65-F5344CB8AC3E}">
        <p14:creationId xmlns:p14="http://schemas.microsoft.com/office/powerpoint/2010/main" val="274050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96244BA-9F05-427F-A09F-33C244BDF7F8}"/>
              </a:ext>
            </a:extLst>
          </p:cNvPr>
          <p:cNvSpPr>
            <a:spLocks noGrp="1"/>
          </p:cNvSpPr>
          <p:nvPr>
            <p:ph type="title"/>
          </p:nvPr>
        </p:nvSpPr>
        <p:spPr>
          <a:xfrm>
            <a:off x="-36512" y="0"/>
            <a:ext cx="9176320" cy="850234"/>
          </a:xfrm>
        </p:spPr>
        <p:txBody>
          <a:bodyPr/>
          <a:lstStyle/>
          <a:p>
            <a:pPr eaLnBrk="1" hangingPunct="1"/>
            <a:r>
              <a:rPr lang="en-US" altLang="en-US" sz="3600" dirty="0">
                <a:ea typeface="맑은 고딕" panose="020B0503020000020004" pitchFamily="50" charset="-127"/>
              </a:rPr>
              <a:t>Accounting</a:t>
            </a:r>
            <a:r>
              <a:rPr lang="ko-KR" altLang="en-US" sz="3600" dirty="0">
                <a:ea typeface="맑은 고딕" panose="020B0503020000020004" pitchFamily="50" charset="-127"/>
              </a:rPr>
              <a:t> </a:t>
            </a:r>
            <a:r>
              <a:rPr lang="en-US" altLang="ko-KR" sz="3600" dirty="0">
                <a:ea typeface="맑은 고딕" panose="020B0503020000020004" pitchFamily="50" charset="-127"/>
              </a:rPr>
              <a:t>for</a:t>
            </a:r>
            <a:r>
              <a:rPr lang="ko-KR" altLang="en-US" sz="3600" dirty="0">
                <a:ea typeface="맑은 고딕" panose="020B0503020000020004" pitchFamily="50" charset="-127"/>
              </a:rPr>
              <a:t> </a:t>
            </a:r>
            <a:r>
              <a:rPr lang="en-US" altLang="ko-KR" sz="3600" dirty="0">
                <a:ea typeface="맑은 고딕" panose="020B0503020000020004" pitchFamily="50" charset="-127"/>
              </a:rPr>
              <a:t>Bad</a:t>
            </a:r>
            <a:r>
              <a:rPr lang="ko-KR" altLang="en-US" sz="3600" dirty="0">
                <a:ea typeface="맑은 고딕" panose="020B0503020000020004" pitchFamily="50" charset="-127"/>
              </a:rPr>
              <a:t> </a:t>
            </a:r>
            <a:r>
              <a:rPr lang="en-US" altLang="ko-KR" sz="3600" dirty="0">
                <a:ea typeface="맑은 고딕" panose="020B0503020000020004" pitchFamily="50" charset="-127"/>
              </a:rPr>
              <a:t>Debt</a:t>
            </a:r>
            <a:r>
              <a:rPr lang="ko-KR" altLang="en-US" sz="3600" dirty="0">
                <a:ea typeface="맑은 고딕" panose="020B0503020000020004" pitchFamily="50" charset="-127"/>
              </a:rPr>
              <a:t> </a:t>
            </a:r>
            <a:r>
              <a:rPr lang="en-US" altLang="ko-KR" sz="3600" dirty="0">
                <a:ea typeface="맑은 고딕" panose="020B0503020000020004" pitchFamily="50" charset="-127"/>
              </a:rPr>
              <a:t>Expense</a:t>
            </a:r>
            <a:r>
              <a:rPr lang="ko-KR" altLang="en-US" sz="3600" dirty="0">
                <a:ea typeface="맑은 고딕" panose="020B0503020000020004" pitchFamily="50" charset="-127"/>
              </a:rPr>
              <a:t> </a:t>
            </a:r>
            <a:r>
              <a:rPr lang="en-US" altLang="ko-KR" sz="2400" dirty="0">
                <a:ea typeface="맑은 고딕" panose="020B0503020000020004" pitchFamily="50" charset="-127"/>
              </a:rPr>
              <a:t>(Example)</a:t>
            </a:r>
            <a:endParaRPr lang="en-US" altLang="en-US" sz="2400" dirty="0">
              <a:ea typeface="맑은 고딕" panose="020B0503020000020004" pitchFamily="50" charset="-127"/>
            </a:endParaRPr>
          </a:p>
        </p:txBody>
      </p:sp>
      <p:sp>
        <p:nvSpPr>
          <p:cNvPr id="18435" name="슬라이드 번호 개체 틀 1">
            <a:extLst>
              <a:ext uri="{FF2B5EF4-FFF2-40B4-BE49-F238E27FC236}">
                <a16:creationId xmlns:a16="http://schemas.microsoft.com/office/drawing/2014/main" id="{C806FE3D-954A-4E1A-B25B-5C47473EFEAB}"/>
              </a:ext>
            </a:extLst>
          </p:cNvPr>
          <p:cNvSpPr>
            <a:spLocks noGrp="1" noChangeArrowheads="1"/>
          </p:cNvSpPr>
          <p:nvPr>
            <p:ph type="sldNum" sz="quarter" idx="4294967295"/>
          </p:nvPr>
        </p:nvSpPr>
        <p:spPr bwMode="auto">
          <a:xfrm>
            <a:off x="7010400" y="6599238"/>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85CCF4-2B6B-4F5A-B50C-C3012427D0A0}" type="slidenum">
              <a:rPr lang="en-US" altLang="en-US" sz="1200" smtClean="0">
                <a:solidFill>
                  <a:schemeClr val="bg1"/>
                </a:solidFill>
              </a:rPr>
              <a:pPr>
                <a:spcBef>
                  <a:spcPct val="0"/>
                </a:spcBef>
                <a:buFontTx/>
                <a:buNone/>
              </a:pPr>
              <a:t>3</a:t>
            </a:fld>
            <a:endParaRPr lang="en-US" altLang="en-US" sz="1200">
              <a:solidFill>
                <a:schemeClr val="bg1"/>
              </a:solidFill>
            </a:endParaRPr>
          </a:p>
        </p:txBody>
      </p:sp>
      <p:pic>
        <p:nvPicPr>
          <p:cNvPr id="4" name="그림 3">
            <a:extLst>
              <a:ext uri="{FF2B5EF4-FFF2-40B4-BE49-F238E27FC236}">
                <a16:creationId xmlns:a16="http://schemas.microsoft.com/office/drawing/2014/main" id="{F0659AEC-1849-4D6D-9129-01C29A08A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50234"/>
            <a:ext cx="8153400" cy="2146718"/>
          </a:xfrm>
          <a:prstGeom prst="rect">
            <a:avLst/>
          </a:prstGeom>
          <a:ln>
            <a:solidFill>
              <a:schemeClr val="tx1"/>
            </a:solidFill>
          </a:ln>
        </p:spPr>
      </p:pic>
      <p:pic>
        <p:nvPicPr>
          <p:cNvPr id="6" name="그림 5">
            <a:extLst>
              <a:ext uri="{FF2B5EF4-FFF2-40B4-BE49-F238E27FC236}">
                <a16:creationId xmlns:a16="http://schemas.microsoft.com/office/drawing/2014/main" id="{3CBD0357-495F-4443-9B51-4898F2EA6499}"/>
              </a:ext>
            </a:extLst>
          </p:cNvPr>
          <p:cNvPicPr>
            <a:picLocks noChangeAspect="1"/>
          </p:cNvPicPr>
          <p:nvPr/>
        </p:nvPicPr>
        <p:blipFill rotWithShape="1">
          <a:blip r:embed="rId4">
            <a:extLst>
              <a:ext uri="{28A0092B-C50C-407E-A947-70E740481C1C}">
                <a14:useLocalDpi xmlns:a14="http://schemas.microsoft.com/office/drawing/2010/main" val="0"/>
              </a:ext>
            </a:extLst>
          </a:blip>
          <a:srcRect t="17430" b="51937"/>
          <a:stretch/>
        </p:blipFill>
        <p:spPr>
          <a:xfrm>
            <a:off x="304800" y="3002569"/>
            <a:ext cx="8382000" cy="800593"/>
          </a:xfrm>
          <a:prstGeom prst="rect">
            <a:avLst/>
          </a:prstGeom>
        </p:spPr>
      </p:pic>
      <p:pic>
        <p:nvPicPr>
          <p:cNvPr id="18" name="그림 17">
            <a:extLst>
              <a:ext uri="{FF2B5EF4-FFF2-40B4-BE49-F238E27FC236}">
                <a16:creationId xmlns:a16="http://schemas.microsoft.com/office/drawing/2014/main" id="{619BBF87-FF09-4F6F-A0B3-E33690BE14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87" y="4876800"/>
            <a:ext cx="4748213" cy="1469178"/>
          </a:xfrm>
          <a:prstGeom prst="rect">
            <a:avLst/>
          </a:prstGeom>
        </p:spPr>
      </p:pic>
      <p:cxnSp>
        <p:nvCxnSpPr>
          <p:cNvPr id="22" name="직선 연결선 21">
            <a:extLst>
              <a:ext uri="{FF2B5EF4-FFF2-40B4-BE49-F238E27FC236}">
                <a16:creationId xmlns:a16="http://schemas.microsoft.com/office/drawing/2014/main" id="{FAC32828-E731-418D-8FA8-0D9DA9E9D33A}"/>
              </a:ext>
            </a:extLst>
          </p:cNvPr>
          <p:cNvCxnSpPr>
            <a:cxnSpLocks/>
          </p:cNvCxnSpPr>
          <p:nvPr/>
        </p:nvCxnSpPr>
        <p:spPr>
          <a:xfrm>
            <a:off x="5486400" y="495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DFA6BE19-C730-423C-A960-4A5B5809224E}"/>
              </a:ext>
            </a:extLst>
          </p:cNvPr>
          <p:cNvCxnSpPr>
            <a:cxnSpLocks/>
          </p:cNvCxnSpPr>
          <p:nvPr/>
        </p:nvCxnSpPr>
        <p:spPr>
          <a:xfrm>
            <a:off x="7162800" y="4953000"/>
            <a:ext cx="0" cy="15240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1">
            <a:extLst>
              <a:ext uri="{FF2B5EF4-FFF2-40B4-BE49-F238E27FC236}">
                <a16:creationId xmlns:a16="http://schemas.microsoft.com/office/drawing/2014/main" id="{73A20A14-1E16-46DD-BAF0-463B2540F257}"/>
              </a:ext>
            </a:extLst>
          </p:cNvPr>
          <p:cNvSpPr txBox="1">
            <a:spLocks/>
          </p:cNvSpPr>
          <p:nvPr/>
        </p:nvSpPr>
        <p:spPr>
          <a:xfrm>
            <a:off x="6683822" y="4441186"/>
            <a:ext cx="957956" cy="533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n-US" sz="2200" dirty="0">
                <a:solidFill>
                  <a:schemeClr val="accent1"/>
                </a:solidFill>
                <a:latin typeface="Times New Roman" panose="02020603050405020304" pitchFamily="18" charset="0"/>
                <a:cs typeface="Times New Roman" panose="02020603050405020304" pitchFamily="18" charset="0"/>
              </a:rPr>
              <a:t>AFDA</a:t>
            </a:r>
            <a:endParaRPr lang="en-CA" sz="2200" dirty="0">
              <a:solidFill>
                <a:schemeClr val="accent1"/>
              </a:solidFill>
              <a:latin typeface="Times New Roman" panose="02020603050405020304" pitchFamily="18" charset="0"/>
              <a:cs typeface="Times New Roman" panose="02020603050405020304" pitchFamily="18" charset="0"/>
            </a:endParaRPr>
          </a:p>
        </p:txBody>
      </p:sp>
      <p:cxnSp>
        <p:nvCxnSpPr>
          <p:cNvPr id="34" name="직선 연결선 33">
            <a:extLst>
              <a:ext uri="{FF2B5EF4-FFF2-40B4-BE49-F238E27FC236}">
                <a16:creationId xmlns:a16="http://schemas.microsoft.com/office/drawing/2014/main" id="{3E8B62ED-35E9-4E38-87CE-D2F7F0A4200B}"/>
              </a:ext>
            </a:extLst>
          </p:cNvPr>
          <p:cNvCxnSpPr>
            <a:cxnSpLocks/>
          </p:cNvCxnSpPr>
          <p:nvPr/>
        </p:nvCxnSpPr>
        <p:spPr>
          <a:xfrm>
            <a:off x="7162800" y="6096000"/>
            <a:ext cx="175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78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par>
                                <p:cTn id="13" presetID="16" presetClass="entr" presetSubtype="21"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par>
                                <p:cTn id="16" presetID="16" presetClass="entr" presetSubtype="21"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Vertic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arn(inVertical)">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261244" y="908720"/>
            <a:ext cx="8559228" cy="5184576"/>
          </a:xfrm>
        </p:spPr>
        <p:txBody>
          <a:bodyPr/>
          <a:lstStyle/>
          <a:p>
            <a:pPr eaLnBrk="1" hangingPunct="1"/>
            <a:r>
              <a:rPr lang="en-US" sz="2400" dirty="0">
                <a:cs typeface="Liberation Sans"/>
              </a:rPr>
              <a:t>Significant components</a:t>
            </a:r>
          </a:p>
          <a:p>
            <a:pPr marL="1257300" lvl="2" indent="-457200">
              <a:buFont typeface="Arial"/>
              <a:buChar char="•"/>
            </a:pPr>
            <a:r>
              <a:rPr lang="en-US" dirty="0">
                <a:cs typeface="Liberation Sans"/>
              </a:rPr>
              <a:t>May be depreciated separately</a:t>
            </a:r>
          </a:p>
          <a:p>
            <a:pPr eaLnBrk="1" hangingPunct="1"/>
            <a:r>
              <a:rPr lang="en-US" sz="2400" dirty="0">
                <a:cs typeface="Liberation Sans"/>
              </a:rPr>
              <a:t>Income tax</a:t>
            </a:r>
          </a:p>
          <a:p>
            <a:pPr eaLnBrk="1" hangingPunct="1"/>
            <a:r>
              <a:rPr lang="en-US" sz="2400" dirty="0">
                <a:cs typeface="Liberation Sans"/>
              </a:rPr>
              <a:t>Impairments</a:t>
            </a:r>
          </a:p>
          <a:p>
            <a:pPr marL="1257300" lvl="2" indent="-457200">
              <a:buFont typeface="Arial"/>
              <a:buChar char="•"/>
            </a:pPr>
            <a:r>
              <a:rPr lang="en-US" dirty="0">
                <a:cs typeface="Liberation Sans"/>
              </a:rPr>
              <a:t>Impairment loss (</a:t>
            </a:r>
            <a:r>
              <a:rPr lang="en-US" i="1" dirty="0" err="1"/>
              <a:t>writedown</a:t>
            </a:r>
            <a:r>
              <a:rPr lang="en-US" dirty="0">
                <a:cs typeface="Liberation Sans"/>
              </a:rPr>
              <a:t>): when carrying amount of asset exceeds its </a:t>
            </a:r>
            <a:r>
              <a:rPr lang="en-US" b="1" dirty="0">
                <a:solidFill>
                  <a:srgbClr val="CC3300"/>
                </a:solidFill>
                <a:cs typeface="Liberation Sans"/>
              </a:rPr>
              <a:t>recoverable amount</a:t>
            </a:r>
          </a:p>
          <a:p>
            <a:pPr marL="1257300" lvl="2" indent="-457200">
              <a:buFont typeface="Arial"/>
              <a:buChar char="•"/>
            </a:pPr>
            <a:endParaRPr lang="en-US" b="1" dirty="0">
              <a:solidFill>
                <a:srgbClr val="CC3300"/>
              </a:solidFill>
              <a:cs typeface="Liberation Sans"/>
            </a:endParaRPr>
          </a:p>
          <a:p>
            <a:pPr marL="1257300" lvl="2" indent="-457200">
              <a:buFont typeface="Arial"/>
              <a:buChar char="•"/>
            </a:pPr>
            <a:endParaRPr lang="en-US" b="1" dirty="0">
              <a:solidFill>
                <a:srgbClr val="CC3300"/>
              </a:solidFill>
              <a:cs typeface="Liberation Sans"/>
            </a:endParaRPr>
          </a:p>
          <a:p>
            <a:pPr marL="1257300" lvl="2" indent="-457200">
              <a:buFont typeface="Arial"/>
              <a:buChar char="•"/>
            </a:pPr>
            <a:endParaRPr lang="en-US" b="1" dirty="0">
              <a:solidFill>
                <a:srgbClr val="CC3300"/>
              </a:solidFill>
              <a:cs typeface="Liberation Sans"/>
            </a:endParaRPr>
          </a:p>
          <a:p>
            <a:pPr eaLnBrk="1" hangingPunct="1"/>
            <a:r>
              <a:rPr lang="en-US" sz="2400" dirty="0">
                <a:cs typeface="Liberation Sans"/>
              </a:rPr>
              <a:t>Cost vs. revaluation model</a:t>
            </a:r>
          </a:p>
          <a:p>
            <a:pPr marL="1257300" lvl="2" indent="-457200">
              <a:buFont typeface="Arial"/>
              <a:buChar char="•"/>
            </a:pPr>
            <a:r>
              <a:rPr lang="en-US" dirty="0">
                <a:cs typeface="Liberation Sans"/>
              </a:rPr>
              <a:t>Revaluation model allowed under IFRS </a:t>
            </a:r>
            <a:r>
              <a:rPr lang="en-US" dirty="0"/>
              <a:t>to reflect their recoverable amount</a:t>
            </a:r>
            <a:r>
              <a:rPr lang="en-US" dirty="0">
                <a:cs typeface="Liberation Sans"/>
              </a:rPr>
              <a:t>; used on a limited basis</a:t>
            </a:r>
          </a:p>
        </p:txBody>
      </p:sp>
      <p:sp>
        <p:nvSpPr>
          <p:cNvPr id="2" name="Title 1"/>
          <p:cNvSpPr>
            <a:spLocks noGrp="1"/>
          </p:cNvSpPr>
          <p:nvPr>
            <p:ph type="title"/>
          </p:nvPr>
        </p:nvSpPr>
        <p:spPr>
          <a:xfrm>
            <a:off x="-1" y="0"/>
            <a:ext cx="9144000" cy="908720"/>
          </a:xfrm>
        </p:spPr>
        <p:txBody>
          <a:bodyPr/>
          <a:lstStyle/>
          <a:p>
            <a:r>
              <a:rPr lang="en-CA" dirty="0"/>
              <a:t>Other Depreciation Issues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828" y="3591297"/>
            <a:ext cx="6463564" cy="773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2591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a:xfrm>
            <a:off x="107504" y="692696"/>
            <a:ext cx="8892480" cy="5112568"/>
          </a:xfrm>
        </p:spPr>
        <p:txBody>
          <a:bodyPr/>
          <a:lstStyle/>
          <a:p>
            <a:pPr eaLnBrk="1" hangingPunct="1"/>
            <a:r>
              <a:rPr lang="en-US" sz="2400" dirty="0">
                <a:cs typeface="Liberation Sans"/>
              </a:rPr>
              <a:t>Revisions needed if</a:t>
            </a:r>
          </a:p>
          <a:p>
            <a:pPr marL="1257300" lvl="2" indent="-457200">
              <a:buFont typeface="Arial"/>
              <a:buChar char="•"/>
            </a:pPr>
            <a:r>
              <a:rPr lang="en-US" dirty="0">
                <a:cs typeface="Liberation Sans"/>
              </a:rPr>
              <a:t>Capital expenditures during useful life</a:t>
            </a:r>
          </a:p>
          <a:p>
            <a:pPr marL="1257300" lvl="2" indent="-457200">
              <a:buFont typeface="Arial"/>
              <a:buChar char="•"/>
            </a:pPr>
            <a:r>
              <a:rPr lang="en-US" dirty="0">
                <a:cs typeface="Liberation Sans"/>
              </a:rPr>
              <a:t>Impairment losses</a:t>
            </a:r>
          </a:p>
          <a:p>
            <a:pPr marL="1257300" lvl="2" indent="-457200">
              <a:buFont typeface="Arial"/>
              <a:buChar char="•"/>
            </a:pPr>
            <a:r>
              <a:rPr lang="en-US" dirty="0">
                <a:cs typeface="Liberation Sans"/>
              </a:rPr>
              <a:t>Change in estimated useful life or residual value</a:t>
            </a:r>
          </a:p>
          <a:p>
            <a:pPr marL="1257300" lvl="2" indent="-457200">
              <a:buFont typeface="Arial"/>
              <a:buChar char="•"/>
            </a:pPr>
            <a:r>
              <a:rPr lang="en-US" dirty="0">
                <a:cs typeface="Liberation Sans"/>
              </a:rPr>
              <a:t>Change in the asset’s economic benefits</a:t>
            </a:r>
          </a:p>
          <a:p>
            <a:pPr marL="457200" lvl="1" indent="-457200">
              <a:buFont typeface="Arial"/>
              <a:buChar char="•"/>
            </a:pPr>
            <a:r>
              <a:rPr lang="en-US" sz="2400" dirty="0">
                <a:cs typeface="Liberation Sans"/>
              </a:rPr>
              <a:t>Change made only in current and future years, but not to prior periods (</a:t>
            </a:r>
            <a:r>
              <a:rPr lang="en-US" sz="2400" b="1" dirty="0">
                <a:cs typeface="Liberation Sans"/>
              </a:rPr>
              <a:t>prospective</a:t>
            </a:r>
            <a:r>
              <a:rPr lang="en-US" sz="2400" dirty="0">
                <a:cs typeface="Liberation Sans"/>
              </a:rPr>
              <a:t> </a:t>
            </a:r>
            <a:r>
              <a:rPr lang="en-US" sz="2400" dirty="0"/>
              <a:t>treatment</a:t>
            </a:r>
            <a:r>
              <a:rPr lang="en-US" sz="2400" dirty="0">
                <a:cs typeface="Liberation Sans"/>
              </a:rPr>
              <a:t>)</a:t>
            </a:r>
          </a:p>
        </p:txBody>
      </p:sp>
      <p:sp>
        <p:nvSpPr>
          <p:cNvPr id="2" name="Title 1"/>
          <p:cNvSpPr>
            <a:spLocks noGrp="1"/>
          </p:cNvSpPr>
          <p:nvPr>
            <p:ph type="title"/>
          </p:nvPr>
        </p:nvSpPr>
        <p:spPr>
          <a:xfrm>
            <a:off x="-1" y="0"/>
            <a:ext cx="9144000" cy="764704"/>
          </a:xfrm>
        </p:spPr>
        <p:txBody>
          <a:bodyPr/>
          <a:lstStyle/>
          <a:p>
            <a:r>
              <a:rPr lang="en-CA" dirty="0"/>
              <a:t>Revising Periodic Depreciation</a:t>
            </a:r>
          </a:p>
        </p:txBody>
      </p:sp>
      <p:graphicFrame>
        <p:nvGraphicFramePr>
          <p:cNvPr id="5" name="Table 4"/>
          <p:cNvGraphicFramePr>
            <a:graphicFrameLocks noGrp="1"/>
          </p:cNvGraphicFramePr>
          <p:nvPr>
            <p:extLst>
              <p:ext uri="{D42A27DB-BD31-4B8C-83A1-F6EECF244321}">
                <p14:modId xmlns:p14="http://schemas.microsoft.com/office/powerpoint/2010/main" val="453596501"/>
              </p:ext>
            </p:extLst>
          </p:nvPr>
        </p:nvGraphicFramePr>
        <p:xfrm>
          <a:off x="97160" y="3717032"/>
          <a:ext cx="8795320" cy="3186810"/>
        </p:xfrm>
        <a:graphic>
          <a:graphicData uri="http://schemas.openxmlformats.org/drawingml/2006/table">
            <a:tbl>
              <a:tblPr/>
              <a:tblGrid>
                <a:gridCol w="668338">
                  <a:extLst>
                    <a:ext uri="{9D8B030D-6E8A-4147-A177-3AD203B41FA5}">
                      <a16:colId xmlns:a16="http://schemas.microsoft.com/office/drawing/2014/main" val="20000"/>
                    </a:ext>
                  </a:extLst>
                </a:gridCol>
                <a:gridCol w="1592128">
                  <a:extLst>
                    <a:ext uri="{9D8B030D-6E8A-4147-A177-3AD203B41FA5}">
                      <a16:colId xmlns:a16="http://schemas.microsoft.com/office/drawing/2014/main" val="20001"/>
                    </a:ext>
                  </a:extLst>
                </a:gridCol>
                <a:gridCol w="1116866">
                  <a:extLst>
                    <a:ext uri="{9D8B030D-6E8A-4147-A177-3AD203B41FA5}">
                      <a16:colId xmlns:a16="http://schemas.microsoft.com/office/drawing/2014/main" val="20002"/>
                    </a:ext>
                  </a:extLst>
                </a:gridCol>
                <a:gridCol w="1592128">
                  <a:extLst>
                    <a:ext uri="{9D8B030D-6E8A-4147-A177-3AD203B41FA5}">
                      <a16:colId xmlns:a16="http://schemas.microsoft.com/office/drawing/2014/main" val="20003"/>
                    </a:ext>
                  </a:extLst>
                </a:gridCol>
                <a:gridCol w="1116866">
                  <a:extLst>
                    <a:ext uri="{9D8B030D-6E8A-4147-A177-3AD203B41FA5}">
                      <a16:colId xmlns:a16="http://schemas.microsoft.com/office/drawing/2014/main" val="20004"/>
                    </a:ext>
                  </a:extLst>
                </a:gridCol>
                <a:gridCol w="1592128">
                  <a:extLst>
                    <a:ext uri="{9D8B030D-6E8A-4147-A177-3AD203B41FA5}">
                      <a16:colId xmlns:a16="http://schemas.microsoft.com/office/drawing/2014/main" val="20005"/>
                    </a:ext>
                  </a:extLst>
                </a:gridCol>
                <a:gridCol w="1116866">
                  <a:extLst>
                    <a:ext uri="{9D8B030D-6E8A-4147-A177-3AD203B41FA5}">
                      <a16:colId xmlns:a16="http://schemas.microsoft.com/office/drawing/2014/main" val="20006"/>
                    </a:ext>
                  </a:extLst>
                </a:gridCol>
              </a:tblGrid>
              <a:tr h="363660">
                <a:tc>
                  <a:txBody>
                    <a:bodyPr/>
                    <a:lstStyle/>
                    <a:p>
                      <a:pPr algn="l" fontAlgn="b"/>
                      <a:r>
                        <a:rPr lang="en-US" sz="2000" b="0" i="0" u="none" strike="noStrike" dirty="0">
                          <a:solidFill>
                            <a:srgbClr val="000000"/>
                          </a:solidFill>
                          <a:effectLst/>
                          <a:latin typeface="Calibri"/>
                        </a:rPr>
                        <a:t> </a:t>
                      </a:r>
                    </a:p>
                  </a:txBody>
                  <a:tcPr marL="8341" marR="8341" marT="8341" marB="0" anchor="b">
                    <a:lnL>
                      <a:noFill/>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2000" b="0" i="0" u="none" strike="noStrike" dirty="0">
                          <a:solidFill>
                            <a:srgbClr val="000000"/>
                          </a:solidFill>
                          <a:effectLst/>
                          <a:latin typeface="Inherit"/>
                        </a:rPr>
                        <a:t>Straight-Line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2000" b="0" i="0" u="none" strike="noStrike" dirty="0">
                          <a:solidFill>
                            <a:srgbClr val="000000"/>
                          </a:solidFill>
                          <a:effectLst/>
                          <a:latin typeface="Inherit"/>
                        </a:rPr>
                        <a:t>Diminishing-Balance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2000" b="0" i="0" u="none" strike="noStrike" dirty="0">
                          <a:solidFill>
                            <a:srgbClr val="000000"/>
                          </a:solidFill>
                          <a:effectLst/>
                          <a:latin typeface="Inherit"/>
                        </a:rPr>
                        <a:t>Units-of-Production</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689040">
                <a:tc>
                  <a:txBody>
                    <a:bodyPr/>
                    <a:lstStyle/>
                    <a:p>
                      <a:pPr algn="ctr" fontAlgn="ctr"/>
                      <a:r>
                        <a:rPr lang="en-US" sz="2000" b="0" i="0" u="none" strike="noStrike" dirty="0">
                          <a:solidFill>
                            <a:srgbClr val="000000"/>
                          </a:solidFill>
                          <a:effectLst/>
                          <a:latin typeface="Inherit"/>
                        </a:rPr>
                        <a:t>Year</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Depreciation Expense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Carrying Amount</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Depreciation Expense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Carrying Amount</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Depreciation Expense</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Carrying Amount</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4090">
                <a:tc>
                  <a:txBody>
                    <a:bodyPr/>
                    <a:lstStyle/>
                    <a:p>
                      <a:pPr algn="ctr" fontAlgn="ctr"/>
                      <a:r>
                        <a:rPr lang="en-US" sz="2000" b="0" i="0" u="none" strike="noStrike">
                          <a:solidFill>
                            <a:srgbClr val="000000"/>
                          </a:solidFill>
                          <a:effectLst/>
                          <a:latin typeface="Inherit"/>
                        </a:rPr>
                        <a:t>2018</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$27,000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$13,200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$19,800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$ 4,500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$28,500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2"/>
                  </a:ext>
                </a:extLst>
              </a:tr>
              <a:tr h="354090">
                <a:tc>
                  <a:txBody>
                    <a:bodyPr/>
                    <a:lstStyle/>
                    <a:p>
                      <a:pPr algn="ctr" fontAlgn="ctr"/>
                      <a:r>
                        <a:rPr lang="en-US" sz="2000" b="0" i="0" u="none" strike="noStrike">
                          <a:solidFill>
                            <a:srgbClr val="000000"/>
                          </a:solidFill>
                          <a:effectLst/>
                          <a:latin typeface="Inherit"/>
                        </a:rPr>
                        <a:t>2019</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 21,000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  7,920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 11,880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  9,000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 19,500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3"/>
                  </a:ext>
                </a:extLst>
              </a:tr>
              <a:tr h="354090">
                <a:tc>
                  <a:txBody>
                    <a:bodyPr/>
                    <a:lstStyle/>
                    <a:p>
                      <a:pPr algn="ctr" fontAlgn="ctr"/>
                      <a:r>
                        <a:rPr lang="en-US" sz="2000" b="0" i="0" u="none" strike="noStrike">
                          <a:solidFill>
                            <a:srgbClr val="000000"/>
                          </a:solidFill>
                          <a:effectLst/>
                          <a:latin typeface="Inherit"/>
                        </a:rPr>
                        <a:t>2020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 15,000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  4,752</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Inherit"/>
                        </a:rPr>
                        <a:t>  7,128</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 13,500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4"/>
                  </a:ext>
                </a:extLst>
              </a:tr>
              <a:tr h="354090">
                <a:tc>
                  <a:txBody>
                    <a:bodyPr/>
                    <a:lstStyle/>
                    <a:p>
                      <a:pPr algn="ctr" fontAlgn="ctr"/>
                      <a:r>
                        <a:rPr lang="en-US" sz="2000" b="0" i="0" u="none" strike="noStrike">
                          <a:solidFill>
                            <a:srgbClr val="000000"/>
                          </a:solidFill>
                          <a:effectLst/>
                          <a:latin typeface="Inherit"/>
                        </a:rPr>
                        <a:t>2021</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  9,000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  2,851</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  4,277</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  7,500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5"/>
                  </a:ext>
                </a:extLst>
              </a:tr>
              <a:tr h="354090">
                <a:tc>
                  <a:txBody>
                    <a:bodyPr/>
                    <a:lstStyle/>
                    <a:p>
                      <a:pPr algn="ctr" fontAlgn="ctr"/>
                      <a:r>
                        <a:rPr lang="en-US" sz="2000" b="0" i="0" u="none" strike="noStrike">
                          <a:solidFill>
                            <a:srgbClr val="000000"/>
                          </a:solidFill>
                          <a:effectLst/>
                          <a:latin typeface="Inherit"/>
                        </a:rPr>
                        <a:t>2022</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sng" strike="noStrike">
                          <a:solidFill>
                            <a:srgbClr val="000000"/>
                          </a:solidFill>
                          <a:effectLst/>
                          <a:latin typeface="Inherit"/>
                        </a:rPr>
                        <a:t>  6,000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  3,000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sng" strike="noStrike">
                          <a:solidFill>
                            <a:srgbClr val="000000"/>
                          </a:solidFill>
                          <a:effectLst/>
                          <a:latin typeface="Inherit"/>
                        </a:rPr>
                        <a:t>  1,277</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  3,000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sng" strike="noStrike">
                          <a:solidFill>
                            <a:srgbClr val="000000"/>
                          </a:solidFill>
                          <a:effectLst/>
                          <a:latin typeface="Inherit"/>
                        </a:rPr>
                        <a:t>  3,000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  3,000</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6"/>
                  </a:ext>
                </a:extLst>
              </a:tr>
              <a:tr h="363660">
                <a:tc>
                  <a:txBody>
                    <a:bodyPr/>
                    <a:lstStyle/>
                    <a:p>
                      <a:pPr algn="l" fontAlgn="ctr"/>
                      <a:r>
                        <a:rPr lang="en-US" sz="2000" b="0" i="0" u="none" strike="noStrike">
                          <a:solidFill>
                            <a:srgbClr val="000000"/>
                          </a:solidFill>
                          <a:effectLst/>
                          <a:latin typeface="Inherit"/>
                        </a:rPr>
                        <a:t>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$30,000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Inherit"/>
                        </a:rPr>
                        <a:t>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$30,000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effectLst/>
                          <a:latin typeface="Inherit"/>
                        </a:rPr>
                        <a:t>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Inherit"/>
                        </a:rPr>
                        <a:t>$30,000 </a:t>
                      </a:r>
                    </a:p>
                  </a:txBody>
                  <a:tcPr marL="8341" marR="8341" marT="8341"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a:rPr>
                        <a:t> </a:t>
                      </a:r>
                    </a:p>
                  </a:txBody>
                  <a:tcPr marL="8341" marR="8341" marT="8341" marB="0" anchor="b">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8497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35496" y="620688"/>
            <a:ext cx="9351316" cy="6192688"/>
          </a:xfrm>
        </p:spPr>
        <p:txBody>
          <a:bodyPr/>
          <a:lstStyle/>
          <a:p>
            <a:pPr marL="514350" indent="-514350" eaLnBrk="1" hangingPunct="1">
              <a:buFont typeface="+mj-lt"/>
              <a:buAutoNum type="arabicPeriod"/>
            </a:pPr>
            <a:r>
              <a:rPr lang="en-US" sz="2400" dirty="0">
                <a:cs typeface="Liberation Sans"/>
              </a:rPr>
              <a:t>Update depreciation</a:t>
            </a:r>
          </a:p>
          <a:p>
            <a:pPr marL="1257300" lvl="2" indent="-457200">
              <a:buFont typeface="Arial"/>
              <a:buChar char="•"/>
            </a:pPr>
            <a:r>
              <a:rPr lang="en-US" dirty="0">
                <a:cs typeface="Liberation Sans"/>
              </a:rPr>
              <a:t>Depreciation for the fraction of the year to the date of disposal must be recorded</a:t>
            </a:r>
          </a:p>
          <a:p>
            <a:pPr marL="514350" indent="-514350" eaLnBrk="1" hangingPunct="1">
              <a:buFont typeface="+mj-lt"/>
              <a:buAutoNum type="arabicPeriod"/>
            </a:pPr>
            <a:r>
              <a:rPr lang="en-US" sz="2400" dirty="0">
                <a:cs typeface="Liberation Sans"/>
              </a:rPr>
              <a:t>Calculate carrying amount</a:t>
            </a:r>
          </a:p>
          <a:p>
            <a:pPr marL="1257300" lvl="2" indent="-457200">
              <a:buFont typeface="Arial"/>
              <a:buChar char="•"/>
            </a:pPr>
            <a:r>
              <a:rPr lang="en-US" dirty="0">
                <a:cs typeface="Liberation Sans"/>
              </a:rPr>
              <a:t>Carrying amount = Cost – Accumulated depreciation</a:t>
            </a:r>
          </a:p>
          <a:p>
            <a:pPr marL="514350" indent="-514350" eaLnBrk="1" hangingPunct="1">
              <a:buFont typeface="+mj-lt"/>
              <a:buAutoNum type="arabicPeriod"/>
            </a:pPr>
            <a:r>
              <a:rPr lang="en-US" sz="2400" dirty="0">
                <a:cs typeface="Liberation Sans"/>
              </a:rPr>
              <a:t>Calculate gain or loss</a:t>
            </a:r>
          </a:p>
          <a:p>
            <a:pPr marL="1257300" lvl="2" indent="-457200">
              <a:buFont typeface="Arial"/>
              <a:buChar char="•"/>
            </a:pPr>
            <a:r>
              <a:rPr lang="en-US" dirty="0">
                <a:cs typeface="Liberation Sans"/>
              </a:rPr>
              <a:t>Proceeds – carrying amount = gain/loss</a:t>
            </a:r>
          </a:p>
          <a:p>
            <a:pPr marL="1257300" lvl="2" indent="-457200">
              <a:buFont typeface="Arial"/>
              <a:buChar char="•"/>
            </a:pPr>
            <a:endParaRPr lang="en-US" dirty="0">
              <a:cs typeface="Liberation Sans"/>
            </a:endParaRPr>
          </a:p>
          <a:p>
            <a:pPr marL="1257300" lvl="2" indent="-457200">
              <a:buFont typeface="Arial"/>
              <a:buChar char="•"/>
            </a:pPr>
            <a:endParaRPr lang="en-US" dirty="0">
              <a:cs typeface="Liberation Sans"/>
            </a:endParaRPr>
          </a:p>
          <a:p>
            <a:pPr marL="1257300" lvl="2" indent="-457200">
              <a:buFont typeface="Arial"/>
              <a:buChar char="•"/>
            </a:pPr>
            <a:endParaRPr lang="en-US" dirty="0">
              <a:cs typeface="Liberation Sans"/>
            </a:endParaRPr>
          </a:p>
          <a:p>
            <a:pPr marL="1257300" lvl="2" indent="-457200">
              <a:buFont typeface="Arial"/>
              <a:buChar char="•"/>
            </a:pPr>
            <a:endParaRPr lang="en-US" dirty="0">
              <a:cs typeface="Liberation Sans"/>
            </a:endParaRPr>
          </a:p>
          <a:p>
            <a:pPr marL="1257300" lvl="2" indent="-457200">
              <a:buFont typeface="Arial"/>
              <a:buChar char="•"/>
            </a:pPr>
            <a:endParaRPr lang="en-US" dirty="0">
              <a:cs typeface="Liberation Sans"/>
            </a:endParaRPr>
          </a:p>
          <a:p>
            <a:pPr marL="1257300" lvl="2" indent="-457200">
              <a:buFont typeface="Arial"/>
              <a:buChar char="•"/>
            </a:pPr>
            <a:endParaRPr lang="en-US" sz="1000" dirty="0">
              <a:cs typeface="Liberation Sans"/>
            </a:endParaRPr>
          </a:p>
          <a:p>
            <a:pPr marL="514350" indent="-514350">
              <a:buFont typeface="+mj-lt"/>
              <a:buAutoNum type="arabicPeriod" startAt="4"/>
            </a:pPr>
            <a:r>
              <a:rPr lang="en-US" sz="2400" dirty="0">
                <a:cs typeface="Liberation Sans"/>
              </a:rPr>
              <a:t>Record disposal: Remove cost of asset and accumulated depreciation. Record proceeds and gain or loss on disposition</a:t>
            </a:r>
            <a:endParaRPr lang="en-US" dirty="0">
              <a:cs typeface="Liberation Sans"/>
            </a:endParaRPr>
          </a:p>
          <a:p>
            <a:pPr marL="1257300" lvl="2" indent="-457200">
              <a:buFont typeface="Arial"/>
              <a:buChar char="•"/>
            </a:pPr>
            <a:endParaRPr lang="en-CA" dirty="0">
              <a:cs typeface="Liberation Sans"/>
            </a:endParaRPr>
          </a:p>
          <a:p>
            <a:pPr marL="800100" lvl="2" indent="0">
              <a:buNone/>
            </a:pPr>
            <a:endParaRPr lang="en-US" dirty="0">
              <a:cs typeface="Liberation Sans"/>
            </a:endParaRPr>
          </a:p>
        </p:txBody>
      </p:sp>
      <p:sp>
        <p:nvSpPr>
          <p:cNvPr id="2" name="Title 1"/>
          <p:cNvSpPr>
            <a:spLocks noGrp="1"/>
          </p:cNvSpPr>
          <p:nvPr>
            <p:ph type="title"/>
          </p:nvPr>
        </p:nvSpPr>
        <p:spPr>
          <a:xfrm>
            <a:off x="-1" y="0"/>
            <a:ext cx="9144000" cy="620688"/>
          </a:xfrm>
        </p:spPr>
        <p:txBody>
          <a:bodyPr/>
          <a:lstStyle/>
          <a:p>
            <a:r>
              <a:rPr lang="en-CA" sz="3200" dirty="0"/>
              <a:t>4 Steps of </a:t>
            </a:r>
            <a:r>
              <a:rPr lang="en-CA" sz="3200" dirty="0" err="1"/>
              <a:t>Derecognition</a:t>
            </a:r>
            <a:r>
              <a:rPr lang="en-CA" sz="3200" dirty="0"/>
              <a:t> of PPE</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175" y="3592123"/>
            <a:ext cx="6413137" cy="2224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07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0"/>
            <a:ext cx="9144000" cy="6453336"/>
          </a:xfrm>
        </p:spPr>
        <p:txBody>
          <a:bodyPr/>
          <a:lstStyle/>
          <a:p>
            <a:pPr marL="0" indent="0">
              <a:buNone/>
            </a:pPr>
            <a:r>
              <a:rPr lang="en-US" sz="2400" dirty="0"/>
              <a:t>On July 1, 2018, Keystone Ltd. sells equipment for $25,000 cash. The equipment was purchased on January 1, 2015, at a cost of $60,000. At that time, it was estimated that the equipment would have a residual value of $5,000 and a useful life of 5 years. Makes adjusting entries annually at December 31 (straight-line dep.).</a:t>
            </a:r>
          </a:p>
          <a:p>
            <a:r>
              <a:rPr lang="en-US" sz="2400" dirty="0"/>
              <a:t>Straight-line method [($60,000 − $5,000) ÷ 5]= $11,000 </a:t>
            </a:r>
          </a:p>
          <a:p>
            <a:r>
              <a:rPr lang="en-US" sz="2400" dirty="0"/>
              <a:t>Update any unrecorded depreciation (first 6 months of 2018)</a:t>
            </a:r>
            <a:endParaRPr lang="en-US" sz="3600" dirty="0"/>
          </a:p>
          <a:p>
            <a:endParaRPr lang="en-US" sz="2400" dirty="0"/>
          </a:p>
          <a:p>
            <a:endParaRPr lang="en-US" sz="2400" dirty="0"/>
          </a:p>
          <a:p>
            <a:endParaRPr lang="en-US" sz="2400" dirty="0"/>
          </a:p>
          <a:p>
            <a:endParaRPr lang="en-US" sz="2400" dirty="0"/>
          </a:p>
          <a:p>
            <a:endParaRPr lang="en-US" sz="1200" dirty="0"/>
          </a:p>
          <a:p>
            <a:endParaRPr lang="en-US" sz="2400" dirty="0"/>
          </a:p>
          <a:p>
            <a:r>
              <a:rPr lang="en-US" sz="2400" dirty="0"/>
              <a:t> Record the sale of the equipment</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84" y="5708973"/>
            <a:ext cx="11374379" cy="1176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771025"/>
            <a:ext cx="11377264" cy="946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3789040"/>
            <a:ext cx="5714395" cy="1488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7883" y="4644844"/>
            <a:ext cx="3466117" cy="872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3861048"/>
            <a:ext cx="36004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19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61244" y="1268760"/>
            <a:ext cx="8810748" cy="5184576"/>
          </a:xfrm>
        </p:spPr>
        <p:txBody>
          <a:bodyPr/>
          <a:lstStyle/>
          <a:p>
            <a:r>
              <a:rPr lang="en-US" sz="2400" dirty="0"/>
              <a:t>Assume now that, instead of selling the equipment for $25,000, Keystone sells it for $20,000.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1600" dirty="0"/>
          </a:p>
          <a:p>
            <a:r>
              <a:rPr lang="en-US" sz="2400" dirty="0"/>
              <a:t>In the earlier slides we have a disposal gain</a:t>
            </a:r>
          </a:p>
        </p:txBody>
      </p:sp>
      <p:sp>
        <p:nvSpPr>
          <p:cNvPr id="3" name="Title 2"/>
          <p:cNvSpPr>
            <a:spLocks noGrp="1"/>
          </p:cNvSpPr>
          <p:nvPr>
            <p:ph type="title"/>
          </p:nvPr>
        </p:nvSpPr>
        <p:spPr/>
        <p:txBody>
          <a:bodyPr/>
          <a:lstStyle/>
          <a:p>
            <a:r>
              <a:rPr lang="en-US" dirty="0"/>
              <a:t>Loss</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792" y="3212976"/>
            <a:ext cx="11449272" cy="1581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832648" cy="1098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5446778"/>
            <a:ext cx="9036496" cy="214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2816" y="5445223"/>
            <a:ext cx="11835818" cy="1412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091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1340768"/>
            <a:ext cx="9144000" cy="5112568"/>
          </a:xfrm>
        </p:spPr>
        <p:txBody>
          <a:bodyPr/>
          <a:lstStyle/>
          <a:p>
            <a:pPr marL="0" indent="0">
              <a:buNone/>
            </a:pPr>
            <a:r>
              <a:rPr lang="en-US" sz="2400" dirty="0"/>
              <a:t>Continue with the Keystone example, and assume the equipment is retired at the end of its useful life, on January 1, 2020. </a:t>
            </a:r>
          </a:p>
          <a:p>
            <a:r>
              <a:rPr lang="en-US" sz="2400" dirty="0"/>
              <a:t>Depreciation expense would have been recorded for the full five years of the equipment's useful life.</a:t>
            </a:r>
          </a:p>
        </p:txBody>
      </p:sp>
      <p:sp>
        <p:nvSpPr>
          <p:cNvPr id="3" name="Title 2"/>
          <p:cNvSpPr>
            <a:spLocks noGrp="1"/>
          </p:cNvSpPr>
          <p:nvPr>
            <p:ph type="title"/>
          </p:nvPr>
        </p:nvSpPr>
        <p:spPr/>
        <p:txBody>
          <a:bodyPr/>
          <a:lstStyle/>
          <a:p>
            <a:r>
              <a:rPr lang="en-US" sz="3600" b="1" dirty="0"/>
              <a:t>RETIREMENT OF PPE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1673322206"/>
              </p:ext>
            </p:extLst>
          </p:nvPr>
        </p:nvGraphicFramePr>
        <p:xfrm>
          <a:off x="467544" y="3356992"/>
          <a:ext cx="7561013" cy="3456383"/>
        </p:xfrm>
        <a:graphic>
          <a:graphicData uri="http://schemas.openxmlformats.org/drawingml/2006/table">
            <a:tbl>
              <a:tblPr>
                <a:tableStyleId>{5C22544A-7EE6-4342-B048-85BDC9FD1C3A}</a:tableStyleId>
              </a:tblPr>
              <a:tblGrid>
                <a:gridCol w="1744849">
                  <a:extLst>
                    <a:ext uri="{9D8B030D-6E8A-4147-A177-3AD203B41FA5}">
                      <a16:colId xmlns:a16="http://schemas.microsoft.com/office/drawing/2014/main" val="20000"/>
                    </a:ext>
                  </a:extLst>
                </a:gridCol>
                <a:gridCol w="1007189">
                  <a:extLst>
                    <a:ext uri="{9D8B030D-6E8A-4147-A177-3AD203B41FA5}">
                      <a16:colId xmlns:a16="http://schemas.microsoft.com/office/drawing/2014/main" val="20001"/>
                    </a:ext>
                  </a:extLst>
                </a:gridCol>
                <a:gridCol w="680917">
                  <a:extLst>
                    <a:ext uri="{9D8B030D-6E8A-4147-A177-3AD203B41FA5}">
                      <a16:colId xmlns:a16="http://schemas.microsoft.com/office/drawing/2014/main" val="20002"/>
                    </a:ext>
                  </a:extLst>
                </a:gridCol>
                <a:gridCol w="1986007">
                  <a:extLst>
                    <a:ext uri="{9D8B030D-6E8A-4147-A177-3AD203B41FA5}">
                      <a16:colId xmlns:a16="http://schemas.microsoft.com/office/drawing/2014/main" val="20003"/>
                    </a:ext>
                  </a:extLst>
                </a:gridCol>
                <a:gridCol w="2142051">
                  <a:extLst>
                    <a:ext uri="{9D8B030D-6E8A-4147-A177-3AD203B41FA5}">
                      <a16:colId xmlns:a16="http://schemas.microsoft.com/office/drawing/2014/main" val="20004"/>
                    </a:ext>
                  </a:extLst>
                </a:gridCol>
              </a:tblGrid>
              <a:tr h="493769">
                <a:tc gridSpan="3">
                  <a:txBody>
                    <a:bodyPr/>
                    <a:lstStyle/>
                    <a:p>
                      <a:pPr algn="ctr" fontAlgn="ctr"/>
                      <a:r>
                        <a:rPr lang="en-US" sz="2400" u="none" strike="noStrike" dirty="0">
                          <a:effectLst/>
                        </a:rPr>
                        <a:t>Equipment</a:t>
                      </a:r>
                      <a:endParaRPr lang="en-US" sz="2400" b="0" i="0" u="none" strike="noStrike" dirty="0">
                        <a:solidFill>
                          <a:srgbClr val="000000"/>
                        </a:solidFill>
                        <a:effectLst/>
                        <a:latin typeface="Inherit"/>
                      </a:endParaRPr>
                    </a:p>
                  </a:txBody>
                  <a:tcPr marL="9525" marR="9525" marT="9525" marB="0" anchor="ctr"/>
                </a:tc>
                <a:tc hMerge="1">
                  <a:txBody>
                    <a:bodyPr/>
                    <a:lstStyle/>
                    <a:p>
                      <a:endParaRPr lang="en-US"/>
                    </a:p>
                  </a:txBody>
                  <a:tcPr/>
                </a:tc>
                <a:tc hMerge="1">
                  <a:txBody>
                    <a:bodyPr/>
                    <a:lstStyle/>
                    <a:p>
                      <a:endParaRPr lang="en-US"/>
                    </a:p>
                  </a:txBody>
                  <a:tcPr/>
                </a:tc>
                <a:tc gridSpan="2">
                  <a:txBody>
                    <a:bodyPr/>
                    <a:lstStyle/>
                    <a:p>
                      <a:pPr algn="ctr" fontAlgn="ctr"/>
                      <a:r>
                        <a:rPr lang="en-US" sz="2400" u="none" strike="noStrike">
                          <a:effectLst/>
                        </a:rPr>
                        <a:t>Acc. Dep.—Equipment</a:t>
                      </a:r>
                      <a:endParaRPr lang="en-US" sz="2400" b="0" i="0" u="none" strike="noStrike">
                        <a:solidFill>
                          <a:srgbClr val="000000"/>
                        </a:solidFill>
                        <a:effectLst/>
                        <a:latin typeface="Inherit"/>
                      </a:endParaRPr>
                    </a:p>
                  </a:txBody>
                  <a:tcPr marL="9525" marR="9525" marT="9525" marB="0" anchor="ctr"/>
                </a:tc>
                <a:tc hMerge="1">
                  <a:txBody>
                    <a:bodyPr/>
                    <a:lstStyle/>
                    <a:p>
                      <a:endParaRPr lang="en-US"/>
                    </a:p>
                  </a:txBody>
                  <a:tcPr/>
                </a:tc>
                <a:extLst>
                  <a:ext uri="{0D108BD9-81ED-4DB2-BD59-A6C34878D82A}">
                    <a16:rowId xmlns:a16="http://schemas.microsoft.com/office/drawing/2014/main" val="10000"/>
                  </a:ext>
                </a:extLst>
              </a:tr>
              <a:tr h="493769">
                <a:tc>
                  <a:txBody>
                    <a:bodyPr/>
                    <a:lstStyle/>
                    <a:p>
                      <a:pPr algn="l" fontAlgn="ctr"/>
                      <a:r>
                        <a:rPr lang="en-US" sz="2400" u="none" strike="noStrike">
                          <a:effectLst/>
                        </a:rPr>
                        <a:t>Jan. 1, 2015</a:t>
                      </a:r>
                      <a:endParaRPr lang="en-US" sz="2400" b="0" i="0" u="none" strike="noStrike">
                        <a:solidFill>
                          <a:srgbClr val="000000"/>
                        </a:solidFill>
                        <a:effectLst/>
                        <a:latin typeface="Inherit"/>
                      </a:endParaRPr>
                    </a:p>
                  </a:txBody>
                  <a:tcPr marL="9525" marR="9525" marT="9525" marB="0" anchor="ctr"/>
                </a:tc>
                <a:tc>
                  <a:txBody>
                    <a:bodyPr/>
                    <a:lstStyle/>
                    <a:p>
                      <a:pPr algn="r" fontAlgn="ctr"/>
                      <a:r>
                        <a:rPr lang="en-US" sz="2400" u="none" strike="noStrike" dirty="0">
                          <a:effectLst/>
                        </a:rPr>
                        <a:t>60,000</a:t>
                      </a:r>
                      <a:endParaRPr lang="en-US" sz="2400" b="0" i="0" u="none" strike="noStrike" dirty="0">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Dec. 31, 2015</a:t>
                      </a:r>
                      <a:endParaRPr lang="en-US" sz="2400" b="0" i="0" u="none" strike="noStrike">
                        <a:solidFill>
                          <a:srgbClr val="000000"/>
                        </a:solidFill>
                        <a:effectLst/>
                        <a:latin typeface="Inherit"/>
                      </a:endParaRPr>
                    </a:p>
                  </a:txBody>
                  <a:tcPr marL="9525" marR="9525" marT="9525" marB="0" anchor="ctr"/>
                </a:tc>
                <a:tc>
                  <a:txBody>
                    <a:bodyPr/>
                    <a:lstStyle/>
                    <a:p>
                      <a:pPr algn="r" fontAlgn="ctr"/>
                      <a:r>
                        <a:rPr lang="en-US" sz="2400" u="none" strike="noStrike">
                          <a:effectLst/>
                        </a:rPr>
                        <a:t>11,000</a:t>
                      </a:r>
                      <a:endParaRPr lang="en-US" sz="2400" b="0" i="0" u="none" strike="noStrike">
                        <a:solidFill>
                          <a:srgbClr val="000000"/>
                        </a:solidFill>
                        <a:effectLst/>
                        <a:latin typeface="Inherit"/>
                      </a:endParaRPr>
                    </a:p>
                  </a:txBody>
                  <a:tcPr marL="9525" marR="9525" marT="9525" marB="0" anchor="ctr"/>
                </a:tc>
                <a:extLst>
                  <a:ext uri="{0D108BD9-81ED-4DB2-BD59-A6C34878D82A}">
                    <a16:rowId xmlns:a16="http://schemas.microsoft.com/office/drawing/2014/main" val="10001"/>
                  </a:ext>
                </a:extLst>
              </a:tr>
              <a:tr h="493769">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dirty="0">
                          <a:effectLst/>
                        </a:rPr>
                        <a:t>Dec. 31, 2016</a:t>
                      </a:r>
                      <a:endParaRPr lang="en-US" sz="2400" b="0" i="0" u="none" strike="noStrike" dirty="0">
                        <a:solidFill>
                          <a:srgbClr val="000000"/>
                        </a:solidFill>
                        <a:effectLst/>
                        <a:latin typeface="Inherit"/>
                      </a:endParaRPr>
                    </a:p>
                  </a:txBody>
                  <a:tcPr marL="9525" marR="9525" marT="9525" marB="0" anchor="ctr"/>
                </a:tc>
                <a:tc>
                  <a:txBody>
                    <a:bodyPr/>
                    <a:lstStyle/>
                    <a:p>
                      <a:pPr algn="r" fontAlgn="ctr"/>
                      <a:r>
                        <a:rPr lang="en-US" sz="2400" u="none" strike="noStrike">
                          <a:effectLst/>
                        </a:rPr>
                        <a:t>11,000</a:t>
                      </a:r>
                      <a:endParaRPr lang="en-US" sz="2400" b="0" i="0" u="none" strike="noStrike">
                        <a:solidFill>
                          <a:srgbClr val="000000"/>
                        </a:solidFill>
                        <a:effectLst/>
                        <a:latin typeface="Inherit"/>
                      </a:endParaRPr>
                    </a:p>
                  </a:txBody>
                  <a:tcPr marL="9525" marR="9525" marT="9525" marB="0" anchor="ctr"/>
                </a:tc>
                <a:extLst>
                  <a:ext uri="{0D108BD9-81ED-4DB2-BD59-A6C34878D82A}">
                    <a16:rowId xmlns:a16="http://schemas.microsoft.com/office/drawing/2014/main" val="10002"/>
                  </a:ext>
                </a:extLst>
              </a:tr>
              <a:tr h="493769">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Dec. 31, 2017</a:t>
                      </a:r>
                      <a:endParaRPr lang="en-US" sz="2400" b="0" i="0" u="none" strike="noStrike">
                        <a:solidFill>
                          <a:srgbClr val="000000"/>
                        </a:solidFill>
                        <a:effectLst/>
                        <a:latin typeface="Inherit"/>
                      </a:endParaRPr>
                    </a:p>
                  </a:txBody>
                  <a:tcPr marL="9525" marR="9525" marT="9525" marB="0" anchor="ctr"/>
                </a:tc>
                <a:tc>
                  <a:txBody>
                    <a:bodyPr/>
                    <a:lstStyle/>
                    <a:p>
                      <a:pPr algn="r" fontAlgn="ctr"/>
                      <a:r>
                        <a:rPr lang="en-US" sz="2400" u="none" strike="noStrike">
                          <a:effectLst/>
                        </a:rPr>
                        <a:t>11,000</a:t>
                      </a:r>
                      <a:endParaRPr lang="en-US" sz="2400" b="0" i="0" u="none" strike="noStrike">
                        <a:solidFill>
                          <a:srgbClr val="000000"/>
                        </a:solidFill>
                        <a:effectLst/>
                        <a:latin typeface="Inherit"/>
                      </a:endParaRPr>
                    </a:p>
                  </a:txBody>
                  <a:tcPr marL="9525" marR="9525" marT="9525" marB="0" anchor="ctr"/>
                </a:tc>
                <a:extLst>
                  <a:ext uri="{0D108BD9-81ED-4DB2-BD59-A6C34878D82A}">
                    <a16:rowId xmlns:a16="http://schemas.microsoft.com/office/drawing/2014/main" val="10003"/>
                  </a:ext>
                </a:extLst>
              </a:tr>
              <a:tr h="493769">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Dec. 31, 2018</a:t>
                      </a:r>
                      <a:endParaRPr lang="en-US" sz="2400" b="0" i="0" u="none" strike="noStrike">
                        <a:solidFill>
                          <a:srgbClr val="000000"/>
                        </a:solidFill>
                        <a:effectLst/>
                        <a:latin typeface="Inherit"/>
                      </a:endParaRPr>
                    </a:p>
                  </a:txBody>
                  <a:tcPr marL="9525" marR="9525" marT="9525" marB="0" anchor="ctr"/>
                </a:tc>
                <a:tc>
                  <a:txBody>
                    <a:bodyPr/>
                    <a:lstStyle/>
                    <a:p>
                      <a:pPr algn="r" fontAlgn="ctr"/>
                      <a:r>
                        <a:rPr lang="en-US" sz="2400" u="none" strike="noStrike">
                          <a:effectLst/>
                        </a:rPr>
                        <a:t>11,000</a:t>
                      </a:r>
                      <a:endParaRPr lang="en-US" sz="2400" b="0" i="0" u="none" strike="noStrike">
                        <a:solidFill>
                          <a:srgbClr val="000000"/>
                        </a:solidFill>
                        <a:effectLst/>
                        <a:latin typeface="Inherit"/>
                      </a:endParaRPr>
                    </a:p>
                  </a:txBody>
                  <a:tcPr marL="9525" marR="9525" marT="9525" marB="0" anchor="ctr"/>
                </a:tc>
                <a:extLst>
                  <a:ext uri="{0D108BD9-81ED-4DB2-BD59-A6C34878D82A}">
                    <a16:rowId xmlns:a16="http://schemas.microsoft.com/office/drawing/2014/main" val="10004"/>
                  </a:ext>
                </a:extLst>
              </a:tr>
              <a:tr h="493769">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Dec. 31, 2019</a:t>
                      </a:r>
                      <a:endParaRPr lang="en-US" sz="2400" b="0" i="0" u="none" strike="noStrike">
                        <a:solidFill>
                          <a:srgbClr val="000000"/>
                        </a:solidFill>
                        <a:effectLst/>
                        <a:latin typeface="Inherit"/>
                      </a:endParaRPr>
                    </a:p>
                  </a:txBody>
                  <a:tcPr marL="9525" marR="9525" marT="9525" marB="0" anchor="ctr"/>
                </a:tc>
                <a:tc>
                  <a:txBody>
                    <a:bodyPr/>
                    <a:lstStyle/>
                    <a:p>
                      <a:pPr algn="r" fontAlgn="ctr"/>
                      <a:r>
                        <a:rPr lang="en-US" sz="2400" u="none" strike="noStrike">
                          <a:effectLst/>
                        </a:rPr>
                        <a:t>11,000</a:t>
                      </a:r>
                      <a:endParaRPr lang="en-US" sz="2400" b="0" i="0" u="none" strike="noStrike">
                        <a:solidFill>
                          <a:srgbClr val="000000"/>
                        </a:solidFill>
                        <a:effectLst/>
                        <a:latin typeface="Inherit"/>
                      </a:endParaRPr>
                    </a:p>
                  </a:txBody>
                  <a:tcPr marL="9525" marR="9525" marT="9525" marB="0" anchor="ctr"/>
                </a:tc>
                <a:extLst>
                  <a:ext uri="{0D108BD9-81ED-4DB2-BD59-A6C34878D82A}">
                    <a16:rowId xmlns:a16="http://schemas.microsoft.com/office/drawing/2014/main" val="10005"/>
                  </a:ext>
                </a:extLst>
              </a:tr>
              <a:tr h="493769">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a:effectLst/>
                        </a:rPr>
                        <a:t> </a:t>
                      </a:r>
                      <a:endParaRPr lang="en-US" sz="2400" b="0" i="0" u="none" strike="noStrike">
                        <a:solidFill>
                          <a:srgbClr val="000000"/>
                        </a:solidFill>
                        <a:effectLst/>
                        <a:latin typeface="Inherit"/>
                      </a:endParaRPr>
                    </a:p>
                  </a:txBody>
                  <a:tcPr marL="9525" marR="9525" marT="9525" marB="0" anchor="ctr"/>
                </a:tc>
                <a:tc>
                  <a:txBody>
                    <a:bodyPr/>
                    <a:lstStyle/>
                    <a:p>
                      <a:pPr algn="l" fontAlgn="ctr"/>
                      <a:r>
                        <a:rPr lang="en-US" sz="2400" u="none" strike="noStrike" dirty="0">
                          <a:effectLst/>
                        </a:rPr>
                        <a:t> </a:t>
                      </a:r>
                      <a:endParaRPr lang="en-US" sz="2400" b="0" i="0" u="none" strike="noStrike" dirty="0">
                        <a:solidFill>
                          <a:srgbClr val="000000"/>
                        </a:solidFill>
                        <a:effectLst/>
                        <a:latin typeface="Inherit"/>
                      </a:endParaRPr>
                    </a:p>
                  </a:txBody>
                  <a:tcPr marL="9525" marR="9525" marT="9525" marB="0" anchor="ctr"/>
                </a:tc>
                <a:tc>
                  <a:txBody>
                    <a:bodyPr/>
                    <a:lstStyle/>
                    <a:p>
                      <a:pPr algn="l" fontAlgn="ctr"/>
                      <a:r>
                        <a:rPr lang="en-US" sz="2400" u="none" strike="noStrike" dirty="0">
                          <a:effectLst/>
                        </a:rPr>
                        <a:t>Bal.</a:t>
                      </a:r>
                      <a:endParaRPr lang="en-US" sz="2400" b="0" i="0" u="none" strike="noStrike" dirty="0">
                        <a:solidFill>
                          <a:srgbClr val="000000"/>
                        </a:solidFill>
                        <a:effectLst/>
                        <a:latin typeface="Inherit"/>
                      </a:endParaRPr>
                    </a:p>
                  </a:txBody>
                  <a:tcPr marL="9525" marR="9525" marT="9525" marB="0" anchor="ctr"/>
                </a:tc>
                <a:tc>
                  <a:txBody>
                    <a:bodyPr/>
                    <a:lstStyle/>
                    <a:p>
                      <a:pPr algn="l" fontAlgn="ctr"/>
                      <a:r>
                        <a:rPr lang="en-US" sz="2400" u="none" strike="noStrike" dirty="0">
                          <a:effectLst/>
                        </a:rPr>
                        <a:t>55,000</a:t>
                      </a:r>
                      <a:endParaRPr lang="en-US" sz="2400" b="0" i="0" u="none" strike="noStrike" dirty="0">
                        <a:solidFill>
                          <a:srgbClr val="000000"/>
                        </a:solidFill>
                        <a:effectLst/>
                        <a:latin typeface="Inherit"/>
                      </a:endParaRP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757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61243" y="1628800"/>
            <a:ext cx="8808865" cy="4824536"/>
          </a:xfrm>
        </p:spPr>
        <p:txBody>
          <a:bodyPr/>
          <a:lstStyle/>
          <a:p>
            <a:endParaRPr lang="en-US" sz="2400" dirty="0"/>
          </a:p>
          <a:p>
            <a:r>
              <a:rPr lang="en-US" sz="2400" dirty="0"/>
              <a:t>If Keystone is able to sell the equipment originally estimated</a:t>
            </a:r>
          </a:p>
          <a:p>
            <a:endParaRPr lang="en-US" sz="2400" dirty="0"/>
          </a:p>
          <a:p>
            <a:endParaRPr lang="en-US" sz="2400" dirty="0"/>
          </a:p>
          <a:p>
            <a:endParaRPr lang="en-US" sz="1200" dirty="0"/>
          </a:p>
          <a:p>
            <a:endParaRPr lang="en-US" sz="2400" dirty="0"/>
          </a:p>
          <a:p>
            <a:endParaRPr lang="en-US" sz="2400" dirty="0"/>
          </a:p>
          <a:p>
            <a:endParaRPr lang="en-US" sz="2400" dirty="0"/>
          </a:p>
          <a:p>
            <a:endParaRPr lang="en-US" sz="900" dirty="0"/>
          </a:p>
          <a:p>
            <a:r>
              <a:rPr lang="en-US" sz="2400" dirty="0"/>
              <a:t>If no proceeds were received on disposal</a:t>
            </a:r>
          </a:p>
        </p:txBody>
      </p:sp>
      <p:sp>
        <p:nvSpPr>
          <p:cNvPr id="3" name="Title 2"/>
          <p:cNvSpPr>
            <a:spLocks noGrp="1"/>
          </p:cNvSpPr>
          <p:nvPr>
            <p:ph type="title"/>
          </p:nvPr>
        </p:nvSpPr>
        <p:spPr>
          <a:xfrm>
            <a:off x="-1" y="0"/>
            <a:ext cx="9144000" cy="692696"/>
          </a:xfrm>
        </p:spPr>
        <p:txBody>
          <a:bodyPr/>
          <a:lstStyle/>
          <a:p>
            <a:r>
              <a:rPr lang="en-US" sz="3600" b="1" dirty="0"/>
              <a:t>RETIREMENT OF PPE</a:t>
            </a:r>
            <a:endParaRPr lang="en-US" sz="36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845284"/>
            <a:ext cx="5760641" cy="1051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6" y="3854946"/>
            <a:ext cx="9034613" cy="1086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636912"/>
            <a:ext cx="6192688" cy="1130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5661248"/>
            <a:ext cx="9034613"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983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eaLnBrk="1" hangingPunct="1"/>
            <a:r>
              <a:rPr lang="en-US" sz="2600" dirty="0">
                <a:cs typeface="Liberation Sans"/>
              </a:rPr>
              <a:t>Do not have physical substance</a:t>
            </a:r>
          </a:p>
          <a:p>
            <a:pPr eaLnBrk="1" hangingPunct="1"/>
            <a:r>
              <a:rPr lang="en-US" sz="2600" dirty="0">
                <a:cs typeface="Liberation Sans"/>
              </a:rPr>
              <a:t>Rights, privileges and/or competitive advantages</a:t>
            </a:r>
          </a:p>
          <a:p>
            <a:pPr marL="1257300" lvl="2" indent="-457200">
              <a:buFont typeface="Arial"/>
              <a:buChar char="•"/>
            </a:pPr>
            <a:r>
              <a:rPr lang="en-US" sz="2600" dirty="0">
                <a:cs typeface="Liberation Sans"/>
              </a:rPr>
              <a:t>For example, intellectual property in a production process</a:t>
            </a:r>
          </a:p>
          <a:p>
            <a:pPr eaLnBrk="1" hangingPunct="1"/>
            <a:r>
              <a:rPr lang="en-CA" sz="2600" dirty="0">
                <a:cs typeface="Liberation Sans"/>
              </a:rPr>
              <a:t>Must be identifiable </a:t>
            </a:r>
          </a:p>
          <a:p>
            <a:pPr marL="1257300" lvl="2" indent="-457200">
              <a:buFont typeface="Arial"/>
              <a:buChar char="•"/>
            </a:pPr>
            <a:r>
              <a:rPr lang="en-CA" sz="2600" dirty="0">
                <a:cs typeface="Liberation Sans"/>
              </a:rPr>
              <a:t>Can be separated from company and sold; or</a:t>
            </a:r>
          </a:p>
          <a:p>
            <a:pPr marL="1257300" lvl="2" indent="-457200">
              <a:buFont typeface="Arial"/>
              <a:buChar char="•"/>
            </a:pPr>
            <a:r>
              <a:rPr lang="en-CA" sz="2600" dirty="0">
                <a:cs typeface="Liberation Sans"/>
              </a:rPr>
              <a:t>Based on contractual or legal rights</a:t>
            </a:r>
          </a:p>
          <a:p>
            <a:endParaRPr lang="en-CA" sz="2600" dirty="0"/>
          </a:p>
        </p:txBody>
      </p:sp>
      <p:sp>
        <p:nvSpPr>
          <p:cNvPr id="2" name="Title 1"/>
          <p:cNvSpPr>
            <a:spLocks noGrp="1"/>
          </p:cNvSpPr>
          <p:nvPr>
            <p:ph type="title"/>
          </p:nvPr>
        </p:nvSpPr>
        <p:spPr/>
        <p:txBody>
          <a:bodyPr/>
          <a:lstStyle/>
          <a:p>
            <a:r>
              <a:rPr lang="en-CA" dirty="0"/>
              <a:t>Intangible Assets and Goodwill</a:t>
            </a:r>
          </a:p>
        </p:txBody>
      </p:sp>
    </p:spTree>
    <p:extLst>
      <p:ext uri="{BB962C8B-B14F-4D97-AF65-F5344CB8AC3E}">
        <p14:creationId xmlns:p14="http://schemas.microsoft.com/office/powerpoint/2010/main" val="3024091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79513" y="1296144"/>
            <a:ext cx="8964486" cy="5589240"/>
          </a:xfrm>
        </p:spPr>
        <p:txBody>
          <a:bodyPr>
            <a:noAutofit/>
          </a:bodyPr>
          <a:lstStyle/>
          <a:p>
            <a:pPr eaLnBrk="1" hangingPunct="1"/>
            <a:r>
              <a:rPr lang="en-GB" sz="2400" dirty="0">
                <a:cs typeface="Liberation Sans"/>
              </a:rPr>
              <a:t>Parallels accounting for tangible assets</a:t>
            </a:r>
          </a:p>
          <a:p>
            <a:pPr marL="1257300" lvl="2" indent="-457200">
              <a:buFont typeface="Arial"/>
              <a:buChar char="•"/>
            </a:pPr>
            <a:r>
              <a:rPr lang="en-GB" dirty="0">
                <a:cs typeface="Liberation Sans"/>
              </a:rPr>
              <a:t>Recorded at cost including all costs to make asset ready for use</a:t>
            </a:r>
          </a:p>
          <a:p>
            <a:pPr eaLnBrk="1" hangingPunct="1"/>
            <a:r>
              <a:rPr lang="en-GB" sz="2400" dirty="0">
                <a:cs typeface="Liberation Sans"/>
              </a:rPr>
              <a:t>If intangible asset has a finite (limited) life, its cost must be systematically allocated over its useful life</a:t>
            </a:r>
          </a:p>
          <a:p>
            <a:pPr marL="1257300" lvl="2" indent="-457200">
              <a:buFont typeface="Arial"/>
              <a:buChar char="•"/>
            </a:pPr>
            <a:r>
              <a:rPr lang="en-GB" dirty="0">
                <a:cs typeface="Liberation Sans"/>
              </a:rPr>
              <a:t>Referred to as </a:t>
            </a:r>
            <a:r>
              <a:rPr lang="en-GB" b="1" dirty="0">
                <a:solidFill>
                  <a:srgbClr val="CC3300"/>
                </a:solidFill>
                <a:cs typeface="Liberation Sans"/>
              </a:rPr>
              <a:t>amortization</a:t>
            </a:r>
            <a:r>
              <a:rPr lang="en-GB" dirty="0">
                <a:cs typeface="Liberation Sans"/>
              </a:rPr>
              <a:t> rather than depreciation</a:t>
            </a:r>
          </a:p>
          <a:p>
            <a:r>
              <a:rPr lang="en-GB" sz="2400" dirty="0">
                <a:cs typeface="Liberation Sans"/>
              </a:rPr>
              <a:t>Amortize over shorter of</a:t>
            </a:r>
          </a:p>
          <a:p>
            <a:pPr marL="1257300" lvl="2" indent="-457200">
              <a:buFont typeface="Arial"/>
              <a:buChar char="•"/>
            </a:pPr>
            <a:r>
              <a:rPr lang="en-GB" dirty="0"/>
              <a:t>Estimated useful life</a:t>
            </a:r>
          </a:p>
          <a:p>
            <a:pPr marL="1257300" lvl="2" indent="-457200">
              <a:buFont typeface="Arial"/>
              <a:buChar char="•"/>
            </a:pPr>
            <a:r>
              <a:rPr lang="en-GB" dirty="0"/>
              <a:t>Legal life</a:t>
            </a:r>
          </a:p>
          <a:p>
            <a:r>
              <a:rPr lang="en-GB" sz="2400" dirty="0">
                <a:cs typeface="Liberation Sans"/>
              </a:rPr>
              <a:t>Indefinite (unlimited) life Intangible assets are not amortized</a:t>
            </a:r>
          </a:p>
          <a:p>
            <a:pPr eaLnBrk="1" hangingPunct="1"/>
            <a:endParaRPr lang="en-GB" sz="2400" dirty="0">
              <a:cs typeface="Liberation Sans"/>
            </a:endParaRPr>
          </a:p>
        </p:txBody>
      </p:sp>
      <p:sp>
        <p:nvSpPr>
          <p:cNvPr id="2" name="Title 1"/>
          <p:cNvSpPr>
            <a:spLocks noGrp="1"/>
          </p:cNvSpPr>
          <p:nvPr>
            <p:ph type="title"/>
          </p:nvPr>
        </p:nvSpPr>
        <p:spPr/>
        <p:txBody>
          <a:bodyPr/>
          <a:lstStyle/>
          <a:p>
            <a:r>
              <a:rPr lang="en-CA" dirty="0"/>
              <a:t>Accounting for Intangible Assets</a:t>
            </a:r>
          </a:p>
        </p:txBody>
      </p:sp>
    </p:spTree>
    <p:extLst>
      <p:ext uri="{BB962C8B-B14F-4D97-AF65-F5344CB8AC3E}">
        <p14:creationId xmlns:p14="http://schemas.microsoft.com/office/powerpoint/2010/main" val="3573969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eaLnBrk="1" hangingPunct="1"/>
            <a:r>
              <a:rPr lang="en-US" sz="2400" dirty="0">
                <a:cs typeface="Liberation Sans"/>
              </a:rPr>
              <a:t>Patents</a:t>
            </a:r>
          </a:p>
          <a:p>
            <a:pPr marL="1257300" lvl="2" indent="-457200">
              <a:buFont typeface="Arial"/>
              <a:buChar char="•"/>
            </a:pPr>
            <a:r>
              <a:rPr lang="en-US" dirty="0">
                <a:cs typeface="Liberation Sans"/>
              </a:rPr>
              <a:t>Exclusive right to produce for 20 years</a:t>
            </a:r>
          </a:p>
          <a:p>
            <a:pPr eaLnBrk="1" hangingPunct="1"/>
            <a:r>
              <a:rPr lang="en-US" sz="2400" dirty="0">
                <a:cs typeface="Liberation Sans"/>
              </a:rPr>
              <a:t>Research and development (R&amp;D) costs</a:t>
            </a:r>
          </a:p>
          <a:p>
            <a:pPr marL="1257300" lvl="2" indent="-457200">
              <a:buFont typeface="Arial"/>
              <a:buChar char="•"/>
            </a:pPr>
            <a:r>
              <a:rPr lang="en-US" dirty="0">
                <a:cs typeface="Liberation Sans"/>
              </a:rPr>
              <a:t>All research costs are expensed (Not Amortized)</a:t>
            </a:r>
          </a:p>
          <a:p>
            <a:pPr marL="1714500" lvl="3" indent="-457200">
              <a:buFont typeface="Arial"/>
              <a:buChar char="•"/>
            </a:pPr>
            <a:r>
              <a:rPr lang="en-US" sz="2400" dirty="0"/>
              <a:t>expenditures are made but it is not yet known if these costs will have any future benefit. </a:t>
            </a:r>
            <a:endParaRPr lang="en-US" sz="2400" dirty="0">
              <a:cs typeface="Liberation Sans"/>
            </a:endParaRPr>
          </a:p>
          <a:p>
            <a:pPr marL="1257300" lvl="2" indent="-457200">
              <a:buFont typeface="Arial"/>
              <a:buChar char="•"/>
            </a:pPr>
            <a:r>
              <a:rPr lang="en-US" dirty="0">
                <a:cs typeface="Liberation Sans"/>
              </a:rPr>
              <a:t>Development costs are capitalized only if associated with an </a:t>
            </a:r>
            <a:r>
              <a:rPr lang="en-US" b="1" dirty="0">
                <a:cs typeface="Liberation Sans"/>
              </a:rPr>
              <a:t>identifiable</a:t>
            </a:r>
            <a:r>
              <a:rPr lang="en-US" dirty="0">
                <a:cs typeface="Liberation Sans"/>
              </a:rPr>
              <a:t>, </a:t>
            </a:r>
            <a:r>
              <a:rPr lang="en-US" b="1" dirty="0">
                <a:cs typeface="Liberation Sans"/>
              </a:rPr>
              <a:t>feasible</a:t>
            </a:r>
            <a:r>
              <a:rPr lang="en-US" dirty="0">
                <a:cs typeface="Liberation Sans"/>
              </a:rPr>
              <a:t> product</a:t>
            </a:r>
            <a:endParaRPr lang="en-CA" dirty="0">
              <a:cs typeface="Liberation Sans"/>
            </a:endParaRPr>
          </a:p>
          <a:p>
            <a:pPr eaLnBrk="1" hangingPunct="1"/>
            <a:r>
              <a:rPr lang="en-US" sz="2400" dirty="0">
                <a:cs typeface="Liberation Sans"/>
              </a:rPr>
              <a:t>Copyrights ©</a:t>
            </a:r>
          </a:p>
          <a:p>
            <a:pPr marL="1257300" lvl="2" indent="-457200">
              <a:buFont typeface="Arial"/>
              <a:buChar char="•"/>
            </a:pPr>
            <a:r>
              <a:rPr lang="en-US" dirty="0">
                <a:cs typeface="Liberation Sans"/>
              </a:rPr>
              <a:t>Protection for the life of the creator + 50 years</a:t>
            </a:r>
          </a:p>
          <a:p>
            <a:endParaRPr lang="en-CA" sz="2400" dirty="0"/>
          </a:p>
        </p:txBody>
      </p:sp>
      <p:sp>
        <p:nvSpPr>
          <p:cNvPr id="2" name="Title 1"/>
          <p:cNvSpPr>
            <a:spLocks noGrp="1"/>
          </p:cNvSpPr>
          <p:nvPr>
            <p:ph type="title"/>
          </p:nvPr>
        </p:nvSpPr>
        <p:spPr/>
        <p:txBody>
          <a:bodyPr/>
          <a:lstStyle/>
          <a:p>
            <a:r>
              <a:rPr lang="en-CA" dirty="0"/>
              <a:t>Intangibles with Finite Lives</a:t>
            </a:r>
          </a:p>
        </p:txBody>
      </p:sp>
    </p:spTree>
    <p:extLst>
      <p:ext uri="{BB962C8B-B14F-4D97-AF65-F5344CB8AC3E}">
        <p14:creationId xmlns:p14="http://schemas.microsoft.com/office/powerpoint/2010/main" val="167793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96244BA-9F05-427F-A09F-33C244BDF7F8}"/>
              </a:ext>
            </a:extLst>
          </p:cNvPr>
          <p:cNvSpPr>
            <a:spLocks noGrp="1"/>
          </p:cNvSpPr>
          <p:nvPr>
            <p:ph type="title"/>
          </p:nvPr>
        </p:nvSpPr>
        <p:spPr>
          <a:xfrm>
            <a:off x="-36512" y="0"/>
            <a:ext cx="9176320" cy="685800"/>
          </a:xfrm>
        </p:spPr>
        <p:txBody>
          <a:bodyPr/>
          <a:lstStyle/>
          <a:p>
            <a:pPr eaLnBrk="1" hangingPunct="1"/>
            <a:r>
              <a:rPr lang="en-US" altLang="en-US" sz="3600" dirty="0">
                <a:ea typeface="맑은 고딕" panose="020B0503020000020004" pitchFamily="50" charset="-127"/>
              </a:rPr>
              <a:t>Accounting</a:t>
            </a:r>
            <a:r>
              <a:rPr lang="ko-KR" altLang="en-US" sz="3600" dirty="0">
                <a:ea typeface="맑은 고딕" panose="020B0503020000020004" pitchFamily="50" charset="-127"/>
              </a:rPr>
              <a:t> </a:t>
            </a:r>
            <a:r>
              <a:rPr lang="en-US" altLang="ko-KR" sz="3600" dirty="0">
                <a:ea typeface="맑은 고딕" panose="020B0503020000020004" pitchFamily="50" charset="-127"/>
              </a:rPr>
              <a:t>for</a:t>
            </a:r>
            <a:r>
              <a:rPr lang="ko-KR" altLang="en-US" sz="3600" dirty="0">
                <a:ea typeface="맑은 고딕" panose="020B0503020000020004" pitchFamily="50" charset="-127"/>
              </a:rPr>
              <a:t> </a:t>
            </a:r>
            <a:r>
              <a:rPr lang="en-US" altLang="ko-KR" sz="3600" dirty="0">
                <a:ea typeface="맑은 고딕" panose="020B0503020000020004" pitchFamily="50" charset="-127"/>
              </a:rPr>
              <a:t>Bad</a:t>
            </a:r>
            <a:r>
              <a:rPr lang="ko-KR" altLang="en-US" sz="3600" dirty="0">
                <a:ea typeface="맑은 고딕" panose="020B0503020000020004" pitchFamily="50" charset="-127"/>
              </a:rPr>
              <a:t> </a:t>
            </a:r>
            <a:r>
              <a:rPr lang="en-US" altLang="ko-KR" sz="3600" dirty="0">
                <a:ea typeface="맑은 고딕" panose="020B0503020000020004" pitchFamily="50" charset="-127"/>
              </a:rPr>
              <a:t>Debt</a:t>
            </a:r>
            <a:r>
              <a:rPr lang="ko-KR" altLang="en-US" sz="3600" dirty="0">
                <a:ea typeface="맑은 고딕" panose="020B0503020000020004" pitchFamily="50" charset="-127"/>
              </a:rPr>
              <a:t> </a:t>
            </a:r>
            <a:r>
              <a:rPr lang="en-US" altLang="ko-KR" sz="3600" dirty="0">
                <a:ea typeface="맑은 고딕" panose="020B0503020000020004" pitchFamily="50" charset="-127"/>
              </a:rPr>
              <a:t>Expense</a:t>
            </a:r>
            <a:r>
              <a:rPr lang="ko-KR" altLang="en-US" sz="3600" dirty="0">
                <a:ea typeface="맑은 고딕" panose="020B0503020000020004" pitchFamily="50" charset="-127"/>
              </a:rPr>
              <a:t> </a:t>
            </a:r>
            <a:r>
              <a:rPr lang="en-US" altLang="ko-KR" sz="2400" dirty="0">
                <a:ea typeface="맑은 고딕" panose="020B0503020000020004" pitchFamily="50" charset="-127"/>
              </a:rPr>
              <a:t>(Example)</a:t>
            </a:r>
            <a:endParaRPr lang="en-US" altLang="en-US" sz="2400" dirty="0">
              <a:ea typeface="맑은 고딕" panose="020B0503020000020004" pitchFamily="50" charset="-127"/>
            </a:endParaRPr>
          </a:p>
        </p:txBody>
      </p:sp>
      <p:sp>
        <p:nvSpPr>
          <p:cNvPr id="18435" name="슬라이드 번호 개체 틀 1">
            <a:extLst>
              <a:ext uri="{FF2B5EF4-FFF2-40B4-BE49-F238E27FC236}">
                <a16:creationId xmlns:a16="http://schemas.microsoft.com/office/drawing/2014/main" id="{C806FE3D-954A-4E1A-B25B-5C47473EFEAB}"/>
              </a:ext>
            </a:extLst>
          </p:cNvPr>
          <p:cNvSpPr>
            <a:spLocks noGrp="1" noChangeArrowheads="1"/>
          </p:cNvSpPr>
          <p:nvPr>
            <p:ph type="sldNum" sz="quarter" idx="4294967295"/>
          </p:nvPr>
        </p:nvSpPr>
        <p:spPr bwMode="auto">
          <a:xfrm>
            <a:off x="7010400" y="6599238"/>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85CCF4-2B6B-4F5A-B50C-C3012427D0A0}" type="slidenum">
              <a:rPr lang="en-US" altLang="en-US" sz="1200" smtClean="0">
                <a:solidFill>
                  <a:schemeClr val="bg1"/>
                </a:solidFill>
              </a:rPr>
              <a:pPr>
                <a:spcBef>
                  <a:spcPct val="0"/>
                </a:spcBef>
                <a:buFontTx/>
                <a:buNone/>
              </a:pPr>
              <a:t>4</a:t>
            </a:fld>
            <a:endParaRPr lang="en-US" altLang="en-US" sz="1200">
              <a:solidFill>
                <a:schemeClr val="bg1"/>
              </a:solidFill>
            </a:endParaRPr>
          </a:p>
        </p:txBody>
      </p:sp>
      <p:pic>
        <p:nvPicPr>
          <p:cNvPr id="4" name="그림 3">
            <a:extLst>
              <a:ext uri="{FF2B5EF4-FFF2-40B4-BE49-F238E27FC236}">
                <a16:creationId xmlns:a16="http://schemas.microsoft.com/office/drawing/2014/main" id="{F0659AEC-1849-4D6D-9129-01C29A08A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0"/>
            <a:ext cx="8153400" cy="2146718"/>
          </a:xfrm>
          <a:prstGeom prst="rect">
            <a:avLst/>
          </a:prstGeom>
          <a:ln>
            <a:solidFill>
              <a:schemeClr val="tx1"/>
            </a:solidFill>
          </a:ln>
        </p:spPr>
      </p:pic>
      <p:pic>
        <p:nvPicPr>
          <p:cNvPr id="3" name="그림 2">
            <a:extLst>
              <a:ext uri="{FF2B5EF4-FFF2-40B4-BE49-F238E27FC236}">
                <a16:creationId xmlns:a16="http://schemas.microsoft.com/office/drawing/2014/main" id="{93971624-73A0-4BFB-9A91-49B12BEFC7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098122"/>
            <a:ext cx="7848600" cy="940478"/>
          </a:xfrm>
          <a:prstGeom prst="rect">
            <a:avLst/>
          </a:prstGeom>
        </p:spPr>
      </p:pic>
      <p:cxnSp>
        <p:nvCxnSpPr>
          <p:cNvPr id="13" name="직선 연결선 12">
            <a:extLst>
              <a:ext uri="{FF2B5EF4-FFF2-40B4-BE49-F238E27FC236}">
                <a16:creationId xmlns:a16="http://schemas.microsoft.com/office/drawing/2014/main" id="{0C012659-1B56-481B-B16E-47E7D94CCC42}"/>
              </a:ext>
            </a:extLst>
          </p:cNvPr>
          <p:cNvCxnSpPr>
            <a:cxnSpLocks/>
          </p:cNvCxnSpPr>
          <p:nvPr/>
        </p:nvCxnSpPr>
        <p:spPr>
          <a:xfrm>
            <a:off x="914400" y="4398014"/>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6F266E2E-E79E-4C8B-8F00-D110ECFDF268}"/>
              </a:ext>
            </a:extLst>
          </p:cNvPr>
          <p:cNvCxnSpPr>
            <a:cxnSpLocks/>
          </p:cNvCxnSpPr>
          <p:nvPr/>
        </p:nvCxnSpPr>
        <p:spPr>
          <a:xfrm>
            <a:off x="2590800" y="4398014"/>
            <a:ext cx="0" cy="15240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Content Placeholder 1">
            <a:extLst>
              <a:ext uri="{FF2B5EF4-FFF2-40B4-BE49-F238E27FC236}">
                <a16:creationId xmlns:a16="http://schemas.microsoft.com/office/drawing/2014/main" id="{B631EA1D-0679-4D0E-9EA6-6DFAC80C3056}"/>
              </a:ext>
            </a:extLst>
          </p:cNvPr>
          <p:cNvSpPr txBox="1">
            <a:spLocks/>
          </p:cNvSpPr>
          <p:nvPr/>
        </p:nvSpPr>
        <p:spPr>
          <a:xfrm>
            <a:off x="2340422" y="3886200"/>
            <a:ext cx="631378" cy="533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n-US" sz="2200" dirty="0">
                <a:solidFill>
                  <a:schemeClr val="accent1"/>
                </a:solidFill>
                <a:latin typeface="Times New Roman" panose="02020603050405020304" pitchFamily="18" charset="0"/>
                <a:cs typeface="Times New Roman" panose="02020603050405020304" pitchFamily="18" charset="0"/>
              </a:rPr>
              <a:t>AR</a:t>
            </a:r>
            <a:endParaRPr lang="en-CA" sz="2200" dirty="0">
              <a:solidFill>
                <a:schemeClr val="accent1"/>
              </a:solidFill>
              <a:latin typeface="Times New Roman" panose="02020603050405020304" pitchFamily="18" charset="0"/>
              <a:cs typeface="Times New Roman" panose="02020603050405020304" pitchFamily="18" charset="0"/>
            </a:endParaRPr>
          </a:p>
        </p:txBody>
      </p:sp>
      <p:sp>
        <p:nvSpPr>
          <p:cNvPr id="17" name="Content Placeholder 1">
            <a:extLst>
              <a:ext uri="{FF2B5EF4-FFF2-40B4-BE49-F238E27FC236}">
                <a16:creationId xmlns:a16="http://schemas.microsoft.com/office/drawing/2014/main" id="{FE473A13-EAF1-492D-B3AF-20E5816B6E5F}"/>
              </a:ext>
            </a:extLst>
          </p:cNvPr>
          <p:cNvSpPr txBox="1">
            <a:spLocks/>
          </p:cNvSpPr>
          <p:nvPr/>
        </p:nvSpPr>
        <p:spPr>
          <a:xfrm>
            <a:off x="838199" y="4438551"/>
            <a:ext cx="1600189" cy="36512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n-US" sz="1800" dirty="0">
                <a:solidFill>
                  <a:schemeClr val="accent1"/>
                </a:solidFill>
                <a:latin typeface="Times New Roman" panose="02020603050405020304" pitchFamily="18" charset="0"/>
                <a:cs typeface="Times New Roman" panose="02020603050405020304" pitchFamily="18" charset="0"/>
              </a:rPr>
              <a:t>Begin. </a:t>
            </a:r>
            <a:endParaRPr lang="en-CA" sz="1800" dirty="0">
              <a:solidFill>
                <a:schemeClr val="accent1"/>
              </a:solidFill>
              <a:latin typeface="Times New Roman" panose="02020603050405020304" pitchFamily="18" charset="0"/>
              <a:cs typeface="Times New Roman" panose="02020603050405020304" pitchFamily="18" charset="0"/>
            </a:endParaRPr>
          </a:p>
        </p:txBody>
      </p:sp>
      <p:cxnSp>
        <p:nvCxnSpPr>
          <p:cNvPr id="24" name="직선 연결선 23">
            <a:extLst>
              <a:ext uri="{FF2B5EF4-FFF2-40B4-BE49-F238E27FC236}">
                <a16:creationId xmlns:a16="http://schemas.microsoft.com/office/drawing/2014/main" id="{E82F51F9-C271-4C1B-8CEB-5B76963ED4BD}"/>
              </a:ext>
            </a:extLst>
          </p:cNvPr>
          <p:cNvCxnSpPr>
            <a:cxnSpLocks/>
          </p:cNvCxnSpPr>
          <p:nvPr/>
        </p:nvCxnSpPr>
        <p:spPr>
          <a:xfrm>
            <a:off x="838200" y="5541014"/>
            <a:ext cx="17526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화살표: 오른쪽 34">
            <a:extLst>
              <a:ext uri="{FF2B5EF4-FFF2-40B4-BE49-F238E27FC236}">
                <a16:creationId xmlns:a16="http://schemas.microsoft.com/office/drawing/2014/main" id="{0925AA15-A6F1-4A96-82EF-90F2A0D8CEE9}"/>
              </a:ext>
            </a:extLst>
          </p:cNvPr>
          <p:cNvSpPr/>
          <p:nvPr/>
        </p:nvSpPr>
        <p:spPr>
          <a:xfrm>
            <a:off x="2391289" y="5694077"/>
            <a:ext cx="580511" cy="97123"/>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a:extLst>
              <a:ext uri="{FF2B5EF4-FFF2-40B4-BE49-F238E27FC236}">
                <a16:creationId xmlns:a16="http://schemas.microsoft.com/office/drawing/2014/main" id="{939F2FFD-34DC-426A-94D5-93A73AD7AFC0}"/>
              </a:ext>
            </a:extLst>
          </p:cNvPr>
          <p:cNvCxnSpPr>
            <a:cxnSpLocks/>
          </p:cNvCxnSpPr>
          <p:nvPr/>
        </p:nvCxnSpPr>
        <p:spPr>
          <a:xfrm>
            <a:off x="5257800" y="4398014"/>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BA7DC099-591C-44B2-987A-E2FAE9FD6875}"/>
              </a:ext>
            </a:extLst>
          </p:cNvPr>
          <p:cNvCxnSpPr>
            <a:cxnSpLocks/>
          </p:cNvCxnSpPr>
          <p:nvPr/>
        </p:nvCxnSpPr>
        <p:spPr>
          <a:xfrm>
            <a:off x="6934200" y="4398014"/>
            <a:ext cx="0" cy="15240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ontent Placeholder 1">
            <a:extLst>
              <a:ext uri="{FF2B5EF4-FFF2-40B4-BE49-F238E27FC236}">
                <a16:creationId xmlns:a16="http://schemas.microsoft.com/office/drawing/2014/main" id="{BAF8046A-718C-4996-A7ED-60BEF87B901B}"/>
              </a:ext>
            </a:extLst>
          </p:cNvPr>
          <p:cNvSpPr txBox="1">
            <a:spLocks/>
          </p:cNvSpPr>
          <p:nvPr/>
        </p:nvSpPr>
        <p:spPr>
          <a:xfrm>
            <a:off x="6455222" y="3886200"/>
            <a:ext cx="957956" cy="533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n-US" sz="2200" dirty="0">
                <a:solidFill>
                  <a:schemeClr val="accent1"/>
                </a:solidFill>
                <a:latin typeface="Times New Roman" panose="02020603050405020304" pitchFamily="18" charset="0"/>
                <a:cs typeface="Times New Roman" panose="02020603050405020304" pitchFamily="18" charset="0"/>
              </a:rPr>
              <a:t>AFDA</a:t>
            </a:r>
            <a:endParaRPr lang="en-CA" sz="2200" dirty="0">
              <a:solidFill>
                <a:schemeClr val="accent1"/>
              </a:solidFill>
              <a:latin typeface="Times New Roman" panose="02020603050405020304" pitchFamily="18" charset="0"/>
              <a:cs typeface="Times New Roman" panose="02020603050405020304" pitchFamily="18" charset="0"/>
            </a:endParaRPr>
          </a:p>
        </p:txBody>
      </p:sp>
      <p:sp>
        <p:nvSpPr>
          <p:cNvPr id="40" name="Content Placeholder 1">
            <a:extLst>
              <a:ext uri="{FF2B5EF4-FFF2-40B4-BE49-F238E27FC236}">
                <a16:creationId xmlns:a16="http://schemas.microsoft.com/office/drawing/2014/main" id="{F0F9A609-30D5-4F97-A80B-D23D806E005F}"/>
              </a:ext>
            </a:extLst>
          </p:cNvPr>
          <p:cNvSpPr txBox="1">
            <a:spLocks/>
          </p:cNvSpPr>
          <p:nvPr/>
        </p:nvSpPr>
        <p:spPr>
          <a:xfrm>
            <a:off x="6957060" y="4438551"/>
            <a:ext cx="1491356" cy="36512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n-US" sz="1800" dirty="0">
                <a:solidFill>
                  <a:schemeClr val="accent1"/>
                </a:solidFill>
                <a:latin typeface="Times New Roman" panose="02020603050405020304" pitchFamily="18" charset="0"/>
                <a:cs typeface="Times New Roman" panose="02020603050405020304" pitchFamily="18" charset="0"/>
              </a:rPr>
              <a:t>Begin. 42,000</a:t>
            </a:r>
            <a:endParaRPr lang="en-CA" sz="1800" dirty="0">
              <a:solidFill>
                <a:schemeClr val="accent1"/>
              </a:solidFill>
              <a:latin typeface="Times New Roman" panose="02020603050405020304" pitchFamily="18" charset="0"/>
              <a:cs typeface="Times New Roman" panose="02020603050405020304" pitchFamily="18" charset="0"/>
            </a:endParaRPr>
          </a:p>
        </p:txBody>
      </p:sp>
      <p:cxnSp>
        <p:nvCxnSpPr>
          <p:cNvPr id="44" name="직선 연결선 43">
            <a:extLst>
              <a:ext uri="{FF2B5EF4-FFF2-40B4-BE49-F238E27FC236}">
                <a16:creationId xmlns:a16="http://schemas.microsoft.com/office/drawing/2014/main" id="{6F9023CC-1202-4180-B9BC-EC2834C70A1E}"/>
              </a:ext>
            </a:extLst>
          </p:cNvPr>
          <p:cNvCxnSpPr>
            <a:cxnSpLocks/>
          </p:cNvCxnSpPr>
          <p:nvPr/>
        </p:nvCxnSpPr>
        <p:spPr>
          <a:xfrm>
            <a:off x="6934200" y="5541014"/>
            <a:ext cx="17526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화살표: 오른쪽 45">
            <a:extLst>
              <a:ext uri="{FF2B5EF4-FFF2-40B4-BE49-F238E27FC236}">
                <a16:creationId xmlns:a16="http://schemas.microsoft.com/office/drawing/2014/main" id="{B30DD7B1-A962-4F16-B92C-739BE361E883}"/>
              </a:ext>
            </a:extLst>
          </p:cNvPr>
          <p:cNvSpPr/>
          <p:nvPr/>
        </p:nvSpPr>
        <p:spPr>
          <a:xfrm>
            <a:off x="5210689" y="5715000"/>
            <a:ext cx="1952093" cy="114937"/>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473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arn(inVertical)">
                                      <p:cBhvr>
                                        <p:cTn id="23" dur="500"/>
                                        <p:tgtEl>
                                          <p:spTgt spid="2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arn(inVertical)">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arn(inVertical)">
                                      <p:cBhvr>
                                        <p:cTn id="31" dur="500"/>
                                        <p:tgtEl>
                                          <p:spTgt spid="39"/>
                                        </p:tgtEl>
                                      </p:cBhvr>
                                    </p:animEffect>
                                  </p:childTnLst>
                                </p:cTn>
                              </p:par>
                              <p:par>
                                <p:cTn id="32" presetID="16" presetClass="entr" presetSubtype="21"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barn(inVertical)">
                                      <p:cBhvr>
                                        <p:cTn id="34" dur="500"/>
                                        <p:tgtEl>
                                          <p:spTgt spid="3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arn(inVertical)">
                                      <p:cBhvr>
                                        <p:cTn id="37" dur="500"/>
                                        <p:tgtEl>
                                          <p:spTgt spid="40"/>
                                        </p:tgtEl>
                                      </p:cBhvr>
                                    </p:animEffect>
                                  </p:childTnLst>
                                </p:cTn>
                              </p:par>
                              <p:par>
                                <p:cTn id="38" presetID="16" presetClass="entr" presetSubtype="21"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barn(inVertical)">
                                      <p:cBhvr>
                                        <p:cTn id="45" dur="500"/>
                                        <p:tgtEl>
                                          <p:spTgt spid="44"/>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barn(inVertical)">
                                      <p:cBhvr>
                                        <p:cTn id="4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35" grpId="0" animBg="1"/>
      <p:bldP spid="39" grpId="0"/>
      <p:bldP spid="40" grpId="0"/>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747ED5E-6204-4E16-8E67-8FE45CF0DBA9}"/>
              </a:ext>
            </a:extLst>
          </p:cNvPr>
          <p:cNvSpPr>
            <a:spLocks noGrp="1"/>
          </p:cNvSpPr>
          <p:nvPr>
            <p:ph type="title"/>
          </p:nvPr>
        </p:nvSpPr>
        <p:spPr>
          <a:xfrm>
            <a:off x="304800" y="152400"/>
            <a:ext cx="8458200" cy="914400"/>
          </a:xfrm>
        </p:spPr>
        <p:txBody>
          <a:bodyPr/>
          <a:lstStyle/>
          <a:p>
            <a:pPr eaLnBrk="1" hangingPunct="1"/>
            <a:r>
              <a:rPr lang="en-CA" altLang="ko-KR" sz="4000" dirty="0"/>
              <a:t>Intangibles with Indefinite Lives</a:t>
            </a:r>
            <a:endParaRPr lang="en-US" altLang="en-US" sz="4000" dirty="0"/>
          </a:p>
        </p:txBody>
      </p:sp>
      <p:sp>
        <p:nvSpPr>
          <p:cNvPr id="32771" name="슬라이드 번호 개체 틀 1">
            <a:extLst>
              <a:ext uri="{FF2B5EF4-FFF2-40B4-BE49-F238E27FC236}">
                <a16:creationId xmlns:a16="http://schemas.microsoft.com/office/drawing/2014/main" id="{5E876A48-0BFC-40DD-AFDE-317AE899BFD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148809-DCDE-4DBD-92E1-A24B8BCB7C91}" type="slidenum">
              <a:rPr lang="en-US" altLang="en-US" sz="1200" smtClean="0">
                <a:solidFill>
                  <a:schemeClr val="bg1"/>
                </a:solidFill>
              </a:rPr>
              <a:pPr>
                <a:spcBef>
                  <a:spcPct val="0"/>
                </a:spcBef>
                <a:buFontTx/>
                <a:buNone/>
              </a:pPr>
              <a:t>40</a:t>
            </a:fld>
            <a:endParaRPr lang="en-US" altLang="en-US" sz="1200">
              <a:solidFill>
                <a:schemeClr val="bg1"/>
              </a:solidFill>
            </a:endParaRPr>
          </a:p>
        </p:txBody>
      </p:sp>
      <p:sp>
        <p:nvSpPr>
          <p:cNvPr id="8" name="Content Placeholder 2">
            <a:extLst>
              <a:ext uri="{FF2B5EF4-FFF2-40B4-BE49-F238E27FC236}">
                <a16:creationId xmlns:a16="http://schemas.microsoft.com/office/drawing/2014/main" id="{B83A842C-6126-42AB-ACAD-B488E7B69358}"/>
              </a:ext>
            </a:extLst>
          </p:cNvPr>
          <p:cNvSpPr txBox="1">
            <a:spLocks/>
          </p:cNvSpPr>
          <p:nvPr/>
        </p:nvSpPr>
        <p:spPr>
          <a:xfrm>
            <a:off x="261244" y="1271464"/>
            <a:ext cx="8559228" cy="482453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r>
              <a:rPr lang="en-US" sz="2800" dirty="0">
                <a:latin typeface="Times New Roman" panose="02020603050405020304" pitchFamily="18" charset="0"/>
                <a:cs typeface="Times New Roman" panose="02020603050405020304" pitchFamily="18" charset="0"/>
              </a:rPr>
              <a:t>Trademarks and trade names ™®</a:t>
            </a:r>
          </a:p>
          <a:p>
            <a:pPr marL="1257300" lvl="2" indent="-457200" algn="just">
              <a:buFont typeface="Arial"/>
              <a:buChar char="•"/>
            </a:pPr>
            <a:r>
              <a:rPr lang="en-US" sz="2800" dirty="0">
                <a:latin typeface="Times New Roman" panose="02020603050405020304" pitchFamily="18" charset="0"/>
                <a:cs typeface="Times New Roman" panose="02020603050405020304" pitchFamily="18" charset="0"/>
              </a:rPr>
              <a:t>Word, phrase, jingle, symbol that distinguishes business</a:t>
            </a:r>
          </a:p>
          <a:p>
            <a:pPr marL="1257300" lvl="2" indent="-457200" algn="just">
              <a:buFont typeface="Arial"/>
              <a:buChar char="•"/>
            </a:pPr>
            <a:endParaRPr lang="en-US" sz="800" dirty="0">
              <a:latin typeface="Times New Roman" panose="02020603050405020304" pitchFamily="18" charset="0"/>
              <a:cs typeface="Times New Roman" panose="02020603050405020304" pitchFamily="18" charset="0"/>
            </a:endParaRPr>
          </a:p>
          <a:p>
            <a:pPr algn="just" eaLnBrk="1" hangingPunct="1"/>
            <a:r>
              <a:rPr lang="en-US" sz="2800" dirty="0">
                <a:latin typeface="Times New Roman" panose="02020603050405020304" pitchFamily="18" charset="0"/>
                <a:cs typeface="Times New Roman" panose="02020603050405020304" pitchFamily="18" charset="0"/>
              </a:rPr>
              <a:t>Franchises</a:t>
            </a:r>
          </a:p>
          <a:p>
            <a:pPr marL="1257300" lvl="2" indent="-457200" algn="just">
              <a:buFont typeface="Arial"/>
              <a:buChar char="•"/>
            </a:pPr>
            <a:r>
              <a:rPr lang="en-US" sz="2800" dirty="0">
                <a:latin typeface="Times New Roman" panose="02020603050405020304" pitchFamily="18" charset="0"/>
                <a:cs typeface="Times New Roman" panose="02020603050405020304" pitchFamily="18" charset="0"/>
              </a:rPr>
              <a:t>Contractual arrangement to sell products or services</a:t>
            </a:r>
          </a:p>
          <a:p>
            <a:pPr marL="1257300" lvl="2" indent="-457200" algn="just">
              <a:buFont typeface="Arial"/>
              <a:buChar char="•"/>
            </a:pPr>
            <a:endParaRPr lang="en-US" sz="800" dirty="0">
              <a:latin typeface="Times New Roman" panose="02020603050405020304" pitchFamily="18" charset="0"/>
              <a:cs typeface="Times New Roman" panose="02020603050405020304" pitchFamily="18" charset="0"/>
            </a:endParaRPr>
          </a:p>
          <a:p>
            <a:pPr algn="just" eaLnBrk="1" hangingPunct="1"/>
            <a:r>
              <a:rPr lang="en-US" sz="2800" dirty="0" err="1">
                <a:latin typeface="Times New Roman" panose="02020603050405020304" pitchFamily="18" charset="0"/>
                <a:cs typeface="Times New Roman" panose="02020603050405020304" pitchFamily="18" charset="0"/>
              </a:rPr>
              <a:t>Licences</a:t>
            </a:r>
            <a:endParaRPr lang="en-US" sz="2800" dirty="0">
              <a:latin typeface="Times New Roman" panose="02020603050405020304" pitchFamily="18" charset="0"/>
              <a:cs typeface="Times New Roman" panose="02020603050405020304" pitchFamily="18" charset="0"/>
            </a:endParaRPr>
          </a:p>
          <a:p>
            <a:pPr marL="1257300" lvl="2" indent="-457200" algn="just">
              <a:buFont typeface="Arial"/>
              <a:buChar char="•"/>
            </a:pPr>
            <a:r>
              <a:rPr lang="en-US" sz="2800" dirty="0">
                <a:latin typeface="Times New Roman" panose="02020603050405020304" pitchFamily="18" charset="0"/>
                <a:cs typeface="Times New Roman" panose="02020603050405020304" pitchFamily="18" charset="0"/>
              </a:rPr>
              <a:t>Rights to provide services as bus, taxi, telephone...</a:t>
            </a:r>
          </a:p>
          <a:p>
            <a:pPr marL="1257300" lvl="2" indent="-457200" algn="just">
              <a:buFont typeface="Arial"/>
              <a:buChar char="•"/>
            </a:pPr>
            <a:r>
              <a:rPr lang="en-US" sz="2800" dirty="0">
                <a:latin typeface="Times New Roman" panose="02020603050405020304" pitchFamily="18" charset="0"/>
                <a:cs typeface="Times New Roman" panose="02020603050405020304" pitchFamily="18" charset="0"/>
              </a:rPr>
              <a:t>Ex. Rogers Comm. broadcasting NHL</a:t>
            </a:r>
          </a:p>
        </p:txBody>
      </p:sp>
      <p:pic>
        <p:nvPicPr>
          <p:cNvPr id="4" name="그림 3">
            <a:extLst>
              <a:ext uri="{FF2B5EF4-FFF2-40B4-BE49-F238E27FC236}">
                <a16:creationId xmlns:a16="http://schemas.microsoft.com/office/drawing/2014/main" id="{9E8E9E3B-0A24-4E6B-ACBB-5E332727B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281961"/>
            <a:ext cx="1228725" cy="461963"/>
          </a:xfrm>
          <a:prstGeom prst="rect">
            <a:avLst/>
          </a:prstGeom>
        </p:spPr>
      </p:pic>
      <p:pic>
        <p:nvPicPr>
          <p:cNvPr id="6" name="그림 5">
            <a:extLst>
              <a:ext uri="{FF2B5EF4-FFF2-40B4-BE49-F238E27FC236}">
                <a16:creationId xmlns:a16="http://schemas.microsoft.com/office/drawing/2014/main" id="{42AF12E9-D1E2-493C-8ADB-063EC712B7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8800" y="1059180"/>
            <a:ext cx="691574" cy="764293"/>
          </a:xfrm>
          <a:prstGeom prst="rect">
            <a:avLst/>
          </a:prstGeom>
        </p:spPr>
      </p:pic>
      <p:pic>
        <p:nvPicPr>
          <p:cNvPr id="11" name="그림 10">
            <a:extLst>
              <a:ext uri="{FF2B5EF4-FFF2-40B4-BE49-F238E27FC236}">
                <a16:creationId xmlns:a16="http://schemas.microsoft.com/office/drawing/2014/main" id="{1F47FC96-66DC-4DC6-9281-9DC31DFA11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1905000"/>
            <a:ext cx="923926" cy="461963"/>
          </a:xfrm>
          <a:prstGeom prst="rect">
            <a:avLst/>
          </a:prstGeom>
        </p:spPr>
      </p:pic>
      <p:pic>
        <p:nvPicPr>
          <p:cNvPr id="13" name="그림 12">
            <a:extLst>
              <a:ext uri="{FF2B5EF4-FFF2-40B4-BE49-F238E27FC236}">
                <a16:creationId xmlns:a16="http://schemas.microsoft.com/office/drawing/2014/main" id="{0E23F96E-4B78-4090-9785-352C4A8BBD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8257" y="3855262"/>
            <a:ext cx="691574" cy="551431"/>
          </a:xfrm>
          <a:prstGeom prst="rect">
            <a:avLst/>
          </a:prstGeom>
        </p:spPr>
      </p:pic>
      <p:pic>
        <p:nvPicPr>
          <p:cNvPr id="15" name="그림 14">
            <a:extLst>
              <a:ext uri="{FF2B5EF4-FFF2-40B4-BE49-F238E27FC236}">
                <a16:creationId xmlns:a16="http://schemas.microsoft.com/office/drawing/2014/main" id="{00D25605-B0F8-4CE8-BE09-EED2DBA56DD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85271" y="2895600"/>
            <a:ext cx="674525" cy="640799"/>
          </a:xfrm>
          <a:prstGeom prst="rect">
            <a:avLst/>
          </a:prstGeom>
        </p:spPr>
      </p:pic>
      <p:pic>
        <p:nvPicPr>
          <p:cNvPr id="17" name="그림 16">
            <a:extLst>
              <a:ext uri="{FF2B5EF4-FFF2-40B4-BE49-F238E27FC236}">
                <a16:creationId xmlns:a16="http://schemas.microsoft.com/office/drawing/2014/main" id="{5D49A6D0-5875-4EE5-A13B-ECE58D020BE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25877" y="3215999"/>
            <a:ext cx="1232858" cy="260056"/>
          </a:xfrm>
          <a:prstGeom prst="rect">
            <a:avLst/>
          </a:prstGeom>
        </p:spPr>
      </p:pic>
    </p:spTree>
    <p:extLst>
      <p:ext uri="{BB962C8B-B14F-4D97-AF65-F5344CB8AC3E}">
        <p14:creationId xmlns:p14="http://schemas.microsoft.com/office/powerpoint/2010/main" val="215408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par>
                                <p:cTn id="22" presetID="16" presetClass="entr" presetSubtype="21"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36512" y="1268760"/>
            <a:ext cx="9180512" cy="5472608"/>
          </a:xfrm>
        </p:spPr>
        <p:txBody>
          <a:bodyPr/>
          <a:lstStyle/>
          <a:p>
            <a:pPr eaLnBrk="1" hangingPunct="1"/>
            <a:r>
              <a:rPr lang="en-US" sz="2800" dirty="0">
                <a:cs typeface="Liberation Sans"/>
              </a:rPr>
              <a:t>Asset representing future economic benefits arising from the purchase of a business</a:t>
            </a:r>
          </a:p>
          <a:p>
            <a:pPr marL="1257300" lvl="2" indent="-457200">
              <a:buFont typeface="Arial"/>
              <a:buChar char="•"/>
            </a:pPr>
            <a:r>
              <a:rPr lang="en-US" sz="2800" dirty="0">
                <a:cs typeface="Liberation Sans"/>
              </a:rPr>
              <a:t>Excess of cost over fair value of net identifiable assets (assets less liabilities) acquired</a:t>
            </a:r>
          </a:p>
          <a:p>
            <a:pPr marL="1257300" lvl="2" indent="-457200">
              <a:buFont typeface="Arial"/>
              <a:buChar char="•"/>
            </a:pPr>
            <a:endParaRPr lang="en-US" sz="2800" dirty="0">
              <a:cs typeface="Liberation Sans"/>
            </a:endParaRPr>
          </a:p>
          <a:p>
            <a:pPr marL="1257300" lvl="2" indent="-457200">
              <a:buFont typeface="Arial"/>
              <a:buChar char="•"/>
            </a:pPr>
            <a:endParaRPr lang="en-US" sz="2800" dirty="0">
              <a:cs typeface="Liberation Sans"/>
            </a:endParaRPr>
          </a:p>
          <a:p>
            <a:pPr marL="1257300" lvl="2" indent="-457200">
              <a:buFont typeface="Arial"/>
              <a:buChar char="•"/>
            </a:pPr>
            <a:r>
              <a:rPr lang="en-US" sz="2800" dirty="0">
                <a:cs typeface="Liberation Sans"/>
              </a:rPr>
              <a:t>Represents the extra value relating to a business when it is purchased</a:t>
            </a:r>
          </a:p>
          <a:p>
            <a:pPr marL="1257300" lvl="2" indent="-457200">
              <a:buFont typeface="Arial"/>
              <a:buChar char="•"/>
            </a:pPr>
            <a:r>
              <a:rPr lang="en-US" sz="2800" dirty="0">
                <a:cs typeface="Liberation Sans"/>
              </a:rPr>
              <a:t>Only identified with the business as a whole</a:t>
            </a:r>
          </a:p>
          <a:p>
            <a:r>
              <a:rPr lang="en-CA" sz="2800" dirty="0">
                <a:cs typeface="Liberation Sans"/>
              </a:rPr>
              <a:t>Not amortized, but subject to an annual test for impairment</a:t>
            </a:r>
          </a:p>
          <a:p>
            <a:endParaRPr lang="en-CA" sz="2800" dirty="0"/>
          </a:p>
        </p:txBody>
      </p:sp>
      <p:sp>
        <p:nvSpPr>
          <p:cNvPr id="2" name="Title 1"/>
          <p:cNvSpPr>
            <a:spLocks noGrp="1"/>
          </p:cNvSpPr>
          <p:nvPr>
            <p:ph type="title"/>
          </p:nvPr>
        </p:nvSpPr>
        <p:spPr/>
        <p:txBody>
          <a:bodyPr/>
          <a:lstStyle/>
          <a:p>
            <a:r>
              <a:rPr lang="en-CA" dirty="0"/>
              <a:t>Goodwill</a:t>
            </a:r>
          </a:p>
        </p:txBody>
      </p:sp>
      <p:pic>
        <p:nvPicPr>
          <p:cNvPr id="4" name="그림 2">
            <a:extLst>
              <a:ext uri="{FF2B5EF4-FFF2-40B4-BE49-F238E27FC236}">
                <a16:creationId xmlns:a16="http://schemas.microsoft.com/office/drawing/2014/main" id="{2C4B0F8E-37CB-4017-BBC8-215AAB9A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85" y="3212976"/>
            <a:ext cx="7997119" cy="626368"/>
          </a:xfrm>
          <a:prstGeom prst="rect">
            <a:avLst/>
          </a:prstGeom>
        </p:spPr>
      </p:pic>
    </p:spTree>
    <p:extLst>
      <p:ext uri="{BB962C8B-B14F-4D97-AF65-F5344CB8AC3E}">
        <p14:creationId xmlns:p14="http://schemas.microsoft.com/office/powerpoint/2010/main" val="28890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251520" y="1340768"/>
            <a:ext cx="8559228" cy="5184576"/>
          </a:xfrm>
        </p:spPr>
        <p:txBody>
          <a:bodyPr/>
          <a:lstStyle/>
          <a:p>
            <a:pPr eaLnBrk="1" hangingPunct="1"/>
            <a:r>
              <a:rPr lang="en-GB" sz="2800" dirty="0">
                <a:cs typeface="Liberation Sans"/>
              </a:rPr>
              <a:t>Statement of Financial Position </a:t>
            </a:r>
            <a:r>
              <a:rPr lang="en-GB" dirty="0">
                <a:cs typeface="Liberation Sans"/>
              </a:rPr>
              <a:t>Reported</a:t>
            </a:r>
          </a:p>
          <a:p>
            <a:pPr lvl="2" eaLnBrk="1" hangingPunct="1"/>
            <a:r>
              <a:rPr lang="en-GB" sz="2800" dirty="0">
                <a:solidFill>
                  <a:srgbClr val="CC3300"/>
                </a:solidFill>
                <a:cs typeface="Liberation Sans"/>
              </a:rPr>
              <a:t>Property, Plant and Equipment</a:t>
            </a:r>
          </a:p>
          <a:p>
            <a:pPr lvl="2" eaLnBrk="1" hangingPunct="1"/>
            <a:r>
              <a:rPr lang="en-GB" sz="2800" dirty="0">
                <a:solidFill>
                  <a:srgbClr val="CC3300"/>
                </a:solidFill>
                <a:cs typeface="Liberation Sans"/>
              </a:rPr>
              <a:t>Intangible Assets</a:t>
            </a:r>
          </a:p>
          <a:p>
            <a:pPr lvl="2" eaLnBrk="1" hangingPunct="1"/>
            <a:r>
              <a:rPr lang="en-GB" sz="2800" dirty="0">
                <a:solidFill>
                  <a:srgbClr val="CC3300"/>
                </a:solidFill>
                <a:cs typeface="Liberation Sans"/>
              </a:rPr>
              <a:t>Goodwill</a:t>
            </a:r>
          </a:p>
          <a:p>
            <a:pPr lvl="1" eaLnBrk="1" hangingPunct="1"/>
            <a:r>
              <a:rPr lang="en-GB" dirty="0">
                <a:cs typeface="Liberation Sans"/>
              </a:rPr>
              <a:t>Disclose cost and accumulated depreciation (amortization) of each major class of assets</a:t>
            </a:r>
          </a:p>
          <a:p>
            <a:pPr lvl="2" eaLnBrk="1" hangingPunct="1"/>
            <a:r>
              <a:rPr lang="en-GB" sz="2800" dirty="0">
                <a:solidFill>
                  <a:srgbClr val="CC3300"/>
                </a:solidFill>
                <a:cs typeface="Liberation Sans"/>
              </a:rPr>
              <a:t>Either in statement or in notes</a:t>
            </a:r>
          </a:p>
          <a:p>
            <a:pPr lvl="1"/>
            <a:r>
              <a:rPr lang="en-CA" dirty="0">
                <a:cs typeface="Liberation Sans"/>
              </a:rPr>
              <a:t>Disclose depreciation/amortization methods and useful lives or rates</a:t>
            </a:r>
          </a:p>
        </p:txBody>
      </p:sp>
      <p:sp>
        <p:nvSpPr>
          <p:cNvPr id="2" name="Title 1"/>
          <p:cNvSpPr>
            <a:spLocks noGrp="1"/>
          </p:cNvSpPr>
          <p:nvPr>
            <p:ph type="title"/>
          </p:nvPr>
        </p:nvSpPr>
        <p:spPr/>
        <p:txBody>
          <a:bodyPr/>
          <a:lstStyle/>
          <a:p>
            <a:r>
              <a:rPr lang="en-CA" dirty="0"/>
              <a:t>Presentation of Long-Lived Assets</a:t>
            </a:r>
          </a:p>
        </p:txBody>
      </p:sp>
    </p:spTree>
    <p:extLst>
      <p:ext uri="{BB962C8B-B14F-4D97-AF65-F5344CB8AC3E}">
        <p14:creationId xmlns:p14="http://schemas.microsoft.com/office/powerpoint/2010/main" val="730899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eaLnBrk="1" hangingPunct="1"/>
            <a:r>
              <a:rPr lang="en-GB" sz="2800" dirty="0">
                <a:cs typeface="Liberation Sans"/>
              </a:rPr>
              <a:t>Income Statement</a:t>
            </a:r>
          </a:p>
          <a:p>
            <a:pPr marL="1257300" lvl="2" indent="-457200">
              <a:buFont typeface="Arial"/>
              <a:buChar char="•"/>
            </a:pPr>
            <a:r>
              <a:rPr lang="en-GB" sz="2800" dirty="0">
                <a:cs typeface="Liberation Sans"/>
              </a:rPr>
              <a:t>Depreciation expense, gains and losses on disposal and impairment losses are included in the </a:t>
            </a:r>
            <a:r>
              <a:rPr lang="en-GB" sz="2800" b="1" dirty="0">
                <a:cs typeface="Liberation Sans"/>
              </a:rPr>
              <a:t>operating</a:t>
            </a:r>
            <a:r>
              <a:rPr lang="en-GB" sz="2800" dirty="0">
                <a:cs typeface="Liberation Sans"/>
              </a:rPr>
              <a:t> section</a:t>
            </a:r>
          </a:p>
          <a:p>
            <a:pPr eaLnBrk="1" hangingPunct="1"/>
            <a:r>
              <a:rPr lang="en-GB" sz="2800" dirty="0">
                <a:cs typeface="Liberation Sans"/>
              </a:rPr>
              <a:t>Statement of Cash Flows</a:t>
            </a:r>
          </a:p>
          <a:p>
            <a:pPr marL="1257300" lvl="2" indent="-457200">
              <a:buFont typeface="Arial"/>
              <a:buChar char="•"/>
            </a:pPr>
            <a:r>
              <a:rPr lang="en-GB" sz="2800" dirty="0">
                <a:cs typeface="Liberation Sans"/>
              </a:rPr>
              <a:t>Cash flows from the purchase and sale of long-lived assets are reported in the </a:t>
            </a:r>
            <a:r>
              <a:rPr lang="en-GB" sz="2800" b="1" dirty="0">
                <a:cs typeface="Liberation Sans"/>
              </a:rPr>
              <a:t>investing</a:t>
            </a:r>
            <a:r>
              <a:rPr lang="en-GB" sz="2800" dirty="0">
                <a:cs typeface="Liberation Sans"/>
              </a:rPr>
              <a:t> section</a:t>
            </a:r>
          </a:p>
          <a:p>
            <a:pPr marL="1257300" lvl="2" indent="-457200">
              <a:buFont typeface="Arial"/>
              <a:buChar char="•"/>
            </a:pPr>
            <a:endParaRPr lang="en-GB" sz="2800" dirty="0">
              <a:cs typeface="Liberation Sans"/>
            </a:endParaRPr>
          </a:p>
          <a:p>
            <a:pPr marL="457200" lvl="1" indent="-457200">
              <a:buFont typeface="Arial"/>
              <a:buChar char="•"/>
            </a:pPr>
            <a:r>
              <a:rPr lang="en-GB" sz="3200" dirty="0">
                <a:cs typeface="Liberation Sans"/>
                <a:hlinkClick r:id="rId2"/>
              </a:rPr>
              <a:t>https://ca.finance.yahoo.com/</a:t>
            </a:r>
            <a:endParaRPr lang="en-GB" sz="3200" dirty="0">
              <a:cs typeface="Liberation Sans"/>
            </a:endParaRPr>
          </a:p>
          <a:p>
            <a:pPr marL="457200" lvl="1" indent="-457200">
              <a:buFont typeface="Arial"/>
              <a:buChar char="•"/>
            </a:pPr>
            <a:endParaRPr lang="en-CA" sz="3200" dirty="0">
              <a:cs typeface="Liberation Sans"/>
            </a:endParaRPr>
          </a:p>
        </p:txBody>
      </p:sp>
      <p:sp>
        <p:nvSpPr>
          <p:cNvPr id="2" name="Title 1"/>
          <p:cNvSpPr>
            <a:spLocks noGrp="1"/>
          </p:cNvSpPr>
          <p:nvPr>
            <p:ph type="title"/>
          </p:nvPr>
        </p:nvSpPr>
        <p:spPr/>
        <p:txBody>
          <a:bodyPr/>
          <a:lstStyle/>
          <a:p>
            <a:r>
              <a:rPr lang="en-CA" dirty="0"/>
              <a:t>Presentation of Long-Lived Assets</a:t>
            </a:r>
          </a:p>
        </p:txBody>
      </p:sp>
    </p:spTree>
    <p:extLst>
      <p:ext uri="{BB962C8B-B14F-4D97-AF65-F5344CB8AC3E}">
        <p14:creationId xmlns:p14="http://schemas.microsoft.com/office/powerpoint/2010/main" val="19267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D4E9CB4-A603-471A-B4FD-5726E4FCB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8" y="374464"/>
            <a:ext cx="3872358" cy="1902408"/>
          </a:xfrm>
          <a:prstGeom prst="rect">
            <a:avLst/>
          </a:prstGeom>
        </p:spPr>
      </p:pic>
      <p:pic>
        <p:nvPicPr>
          <p:cNvPr id="5" name="그림 4">
            <a:extLst>
              <a:ext uri="{FF2B5EF4-FFF2-40B4-BE49-F238E27FC236}">
                <a16:creationId xmlns:a16="http://schemas.microsoft.com/office/drawing/2014/main" id="{CA2D1756-7053-4C5F-BA31-7CD23C821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708919"/>
            <a:ext cx="6768752" cy="4149081"/>
          </a:xfrm>
          <a:prstGeom prst="rect">
            <a:avLst/>
          </a:prstGeom>
        </p:spPr>
      </p:pic>
      <p:pic>
        <p:nvPicPr>
          <p:cNvPr id="6" name="그림 7">
            <a:extLst>
              <a:ext uri="{FF2B5EF4-FFF2-40B4-BE49-F238E27FC236}">
                <a16:creationId xmlns:a16="http://schemas.microsoft.com/office/drawing/2014/main" id="{4E77A276-DD26-4D42-A5B5-4727E13AB2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2357" y="352425"/>
            <a:ext cx="5263572" cy="2356495"/>
          </a:xfrm>
          <a:prstGeom prst="rect">
            <a:avLst/>
          </a:prstGeom>
        </p:spPr>
      </p:pic>
    </p:spTree>
    <p:extLst>
      <p:ext uri="{BB962C8B-B14F-4D97-AF65-F5344CB8AC3E}">
        <p14:creationId xmlns:p14="http://schemas.microsoft.com/office/powerpoint/2010/main" val="140798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96244BA-9F05-427F-A09F-33C244BDF7F8}"/>
              </a:ext>
            </a:extLst>
          </p:cNvPr>
          <p:cNvSpPr>
            <a:spLocks noGrp="1"/>
          </p:cNvSpPr>
          <p:nvPr>
            <p:ph type="title"/>
          </p:nvPr>
        </p:nvSpPr>
        <p:spPr>
          <a:xfrm>
            <a:off x="457200" y="152400"/>
            <a:ext cx="8229600" cy="762000"/>
          </a:xfrm>
        </p:spPr>
        <p:txBody>
          <a:bodyPr/>
          <a:lstStyle/>
          <a:p>
            <a:pPr eaLnBrk="1" hangingPunct="1"/>
            <a:r>
              <a:rPr lang="en-CA" altLang="ko-KR" sz="3600" dirty="0"/>
              <a:t>Return on Assets</a:t>
            </a:r>
            <a:endParaRPr lang="en-US" altLang="en-US" sz="3600" dirty="0">
              <a:ea typeface="맑은 고딕" panose="020B0503020000020004" pitchFamily="50" charset="-127"/>
            </a:endParaRPr>
          </a:p>
        </p:txBody>
      </p:sp>
      <p:sp>
        <p:nvSpPr>
          <p:cNvPr id="18435" name="슬라이드 번호 개체 틀 1">
            <a:extLst>
              <a:ext uri="{FF2B5EF4-FFF2-40B4-BE49-F238E27FC236}">
                <a16:creationId xmlns:a16="http://schemas.microsoft.com/office/drawing/2014/main" id="{C806FE3D-954A-4E1A-B25B-5C47473EFEAB}"/>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85CCF4-2B6B-4F5A-B50C-C3012427D0A0}" type="slidenum">
              <a:rPr lang="en-US" altLang="en-US" sz="1200" smtClean="0">
                <a:solidFill>
                  <a:schemeClr val="bg1"/>
                </a:solidFill>
              </a:rPr>
              <a:pPr>
                <a:spcBef>
                  <a:spcPct val="0"/>
                </a:spcBef>
                <a:buFontTx/>
                <a:buNone/>
              </a:pPr>
              <a:t>45</a:t>
            </a:fld>
            <a:endParaRPr lang="en-US" altLang="en-US" sz="1200">
              <a:solidFill>
                <a:schemeClr val="bg1"/>
              </a:solidFill>
            </a:endParaRPr>
          </a:p>
        </p:txBody>
      </p:sp>
      <p:sp>
        <p:nvSpPr>
          <p:cNvPr id="6" name="Content Placeholder 2">
            <a:extLst>
              <a:ext uri="{FF2B5EF4-FFF2-40B4-BE49-F238E27FC236}">
                <a16:creationId xmlns:a16="http://schemas.microsoft.com/office/drawing/2014/main" id="{17869E2A-975F-4F2C-AECF-DC2D54E64420}"/>
              </a:ext>
            </a:extLst>
          </p:cNvPr>
          <p:cNvSpPr txBox="1">
            <a:spLocks/>
          </p:cNvSpPr>
          <p:nvPr/>
        </p:nvSpPr>
        <p:spPr>
          <a:xfrm>
            <a:off x="261244" y="943000"/>
            <a:ext cx="8559228" cy="581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800" dirty="0">
                <a:latin typeface="Times New Roman" panose="02020603050405020304" pitchFamily="18" charset="0"/>
                <a:cs typeface="Times New Roman" panose="02020603050405020304" pitchFamily="18" charset="0"/>
              </a:rPr>
              <a:t>Measures overall profitability</a:t>
            </a:r>
          </a:p>
        </p:txBody>
      </p:sp>
      <p:graphicFrame>
        <p:nvGraphicFramePr>
          <p:cNvPr id="8" name="Group 18">
            <a:extLst>
              <a:ext uri="{FF2B5EF4-FFF2-40B4-BE49-F238E27FC236}">
                <a16:creationId xmlns:a16="http://schemas.microsoft.com/office/drawing/2014/main" id="{E80E9F09-6AC6-4FEF-A0DA-FE380EA58730}"/>
              </a:ext>
            </a:extLst>
          </p:cNvPr>
          <p:cNvGraphicFramePr>
            <a:graphicFrameLocks noGrp="1"/>
          </p:cNvGraphicFramePr>
          <p:nvPr>
            <p:extLst>
              <p:ext uri="{D42A27DB-BD31-4B8C-83A1-F6EECF244321}">
                <p14:modId xmlns:p14="http://schemas.microsoft.com/office/powerpoint/2010/main" val="2532025218"/>
              </p:ext>
            </p:extLst>
          </p:nvPr>
        </p:nvGraphicFramePr>
        <p:xfrm>
          <a:off x="-131440" y="764704"/>
          <a:ext cx="7727776" cy="1844625"/>
        </p:xfrm>
        <a:graphic>
          <a:graphicData uri="http://schemas.openxmlformats.org/drawingml/2006/table">
            <a:tbl>
              <a:tblPr/>
              <a:tblGrid>
                <a:gridCol w="4441250">
                  <a:extLst>
                    <a:ext uri="{9D8B030D-6E8A-4147-A177-3AD203B41FA5}">
                      <a16:colId xmlns:a16="http://schemas.microsoft.com/office/drawing/2014/main" val="20000"/>
                    </a:ext>
                  </a:extLst>
                </a:gridCol>
                <a:gridCol w="3286526">
                  <a:extLst>
                    <a:ext uri="{9D8B030D-6E8A-4147-A177-3AD203B41FA5}">
                      <a16:colId xmlns:a16="http://schemas.microsoft.com/office/drawing/2014/main" val="20001"/>
                    </a:ext>
                  </a:extLst>
                </a:gridCol>
              </a:tblGrid>
              <a:tr h="91158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Return on Assets  =</a:t>
                      </a:r>
                    </a:p>
                  </a:txBody>
                  <a:tcPr marL="79111" marR="79111" marT="39563" marB="39563"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Net Income      </a:t>
                      </a:r>
                    </a:p>
                  </a:txBody>
                  <a:tcPr marL="79111" marR="79111" marT="39563" marB="39563"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826715">
                <a:tc vMerge="1">
                  <a:txBody>
                    <a:bodyPr/>
                    <a:lstStyle/>
                    <a:p>
                      <a:endParaRPr lang="en-CA"/>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Average Total Assets</a:t>
                      </a:r>
                    </a:p>
                  </a:txBody>
                  <a:tcPr marL="79111" marR="79111" marT="39563" marB="3956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TextBox 22">
            <a:extLst>
              <a:ext uri="{FF2B5EF4-FFF2-40B4-BE49-F238E27FC236}">
                <a16:creationId xmlns:a16="http://schemas.microsoft.com/office/drawing/2014/main" id="{9EF4854B-EDDD-422C-8A00-77B3E4C7AD17}"/>
              </a:ext>
            </a:extLst>
          </p:cNvPr>
          <p:cNvSpPr txBox="1">
            <a:spLocks noChangeArrowheads="1"/>
          </p:cNvSpPr>
          <p:nvPr/>
        </p:nvSpPr>
        <p:spPr bwMode="auto">
          <a:xfrm>
            <a:off x="457200" y="2237963"/>
            <a:ext cx="8305800" cy="830997"/>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CA" sz="2400" dirty="0">
                <a:latin typeface="Times New Roman" panose="02020603050405020304" pitchFamily="18" charset="0"/>
                <a:cs typeface="Times New Roman" panose="02020603050405020304" pitchFamily="18" charset="0"/>
              </a:rPr>
              <a:t>Higher the better because it indicates that for every dollar invested in assets, more net income is being generated</a:t>
            </a:r>
          </a:p>
        </p:txBody>
      </p:sp>
      <p:pic>
        <p:nvPicPr>
          <p:cNvPr id="13" name="그림 12">
            <a:extLst>
              <a:ext uri="{FF2B5EF4-FFF2-40B4-BE49-F238E27FC236}">
                <a16:creationId xmlns:a16="http://schemas.microsoft.com/office/drawing/2014/main" id="{612D95C1-F1D3-4E0A-880C-4CE58BF6E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16" y="3140968"/>
            <a:ext cx="5657130" cy="1296144"/>
          </a:xfrm>
          <a:prstGeom prst="rect">
            <a:avLst/>
          </a:prstGeom>
        </p:spPr>
      </p:pic>
      <p:pic>
        <p:nvPicPr>
          <p:cNvPr id="14" name="그림 13">
            <a:extLst>
              <a:ext uri="{FF2B5EF4-FFF2-40B4-BE49-F238E27FC236}">
                <a16:creationId xmlns:a16="http://schemas.microsoft.com/office/drawing/2014/main" id="{BBA5ED5D-5E1F-4576-AB5E-D97E442BB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509120"/>
            <a:ext cx="7993486" cy="2117276"/>
          </a:xfrm>
          <a:prstGeom prst="rect">
            <a:avLst/>
          </a:prstGeom>
        </p:spPr>
      </p:pic>
    </p:spTree>
    <p:extLst>
      <p:ext uri="{BB962C8B-B14F-4D97-AF65-F5344CB8AC3E}">
        <p14:creationId xmlns:p14="http://schemas.microsoft.com/office/powerpoint/2010/main" val="8854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96244BA-9F05-427F-A09F-33C244BDF7F8}"/>
              </a:ext>
            </a:extLst>
          </p:cNvPr>
          <p:cNvSpPr>
            <a:spLocks noGrp="1"/>
          </p:cNvSpPr>
          <p:nvPr>
            <p:ph type="title"/>
          </p:nvPr>
        </p:nvSpPr>
        <p:spPr>
          <a:xfrm>
            <a:off x="457200" y="152400"/>
            <a:ext cx="8229600" cy="762000"/>
          </a:xfrm>
        </p:spPr>
        <p:txBody>
          <a:bodyPr/>
          <a:lstStyle/>
          <a:p>
            <a:pPr eaLnBrk="1" hangingPunct="1"/>
            <a:r>
              <a:rPr lang="en-CA" altLang="ko-KR" sz="3600" dirty="0"/>
              <a:t>Asset Turnover</a:t>
            </a:r>
            <a:endParaRPr lang="en-US" altLang="en-US" sz="3600" dirty="0">
              <a:ea typeface="맑은 고딕" panose="020B0503020000020004" pitchFamily="50" charset="-127"/>
            </a:endParaRPr>
          </a:p>
        </p:txBody>
      </p:sp>
      <p:sp>
        <p:nvSpPr>
          <p:cNvPr id="18435" name="슬라이드 번호 개체 틀 1">
            <a:extLst>
              <a:ext uri="{FF2B5EF4-FFF2-40B4-BE49-F238E27FC236}">
                <a16:creationId xmlns:a16="http://schemas.microsoft.com/office/drawing/2014/main" id="{C806FE3D-954A-4E1A-B25B-5C47473EFEAB}"/>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85CCF4-2B6B-4F5A-B50C-C3012427D0A0}" type="slidenum">
              <a:rPr lang="en-US" altLang="en-US" sz="1200" smtClean="0">
                <a:solidFill>
                  <a:schemeClr val="bg1"/>
                </a:solidFill>
              </a:rPr>
              <a:pPr>
                <a:spcBef>
                  <a:spcPct val="0"/>
                </a:spcBef>
                <a:buFontTx/>
                <a:buNone/>
              </a:pPr>
              <a:t>46</a:t>
            </a:fld>
            <a:endParaRPr lang="en-US" altLang="en-US" sz="1200">
              <a:solidFill>
                <a:schemeClr val="bg1"/>
              </a:solidFill>
            </a:endParaRPr>
          </a:p>
        </p:txBody>
      </p:sp>
      <p:sp>
        <p:nvSpPr>
          <p:cNvPr id="10" name="Content Placeholder 2">
            <a:extLst>
              <a:ext uri="{FF2B5EF4-FFF2-40B4-BE49-F238E27FC236}">
                <a16:creationId xmlns:a16="http://schemas.microsoft.com/office/drawing/2014/main" id="{FC2CF3F8-2D2B-40A0-8BAD-611E55AD02DE}"/>
              </a:ext>
            </a:extLst>
          </p:cNvPr>
          <p:cNvSpPr txBox="1">
            <a:spLocks/>
          </p:cNvSpPr>
          <p:nvPr/>
        </p:nvSpPr>
        <p:spPr>
          <a:xfrm>
            <a:off x="261244" y="836712"/>
            <a:ext cx="8559228" cy="47052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CA" sz="2400" dirty="0">
                <a:latin typeface="Times New Roman" panose="02020603050405020304" pitchFamily="18" charset="0"/>
                <a:cs typeface="Times New Roman" panose="02020603050405020304" pitchFamily="18" charset="0"/>
              </a:rPr>
              <a:t>Measures how efficiently a company uses its assets</a:t>
            </a:r>
          </a:p>
        </p:txBody>
      </p:sp>
      <p:graphicFrame>
        <p:nvGraphicFramePr>
          <p:cNvPr id="11" name="Group 18">
            <a:extLst>
              <a:ext uri="{FF2B5EF4-FFF2-40B4-BE49-F238E27FC236}">
                <a16:creationId xmlns:a16="http://schemas.microsoft.com/office/drawing/2014/main" id="{B584014D-6FBB-4675-A1F8-8B6571BB1920}"/>
              </a:ext>
            </a:extLst>
          </p:cNvPr>
          <p:cNvGraphicFramePr>
            <a:graphicFrameLocks noGrp="1"/>
          </p:cNvGraphicFramePr>
          <p:nvPr>
            <p:extLst>
              <p:ext uri="{D42A27DB-BD31-4B8C-83A1-F6EECF244321}">
                <p14:modId xmlns:p14="http://schemas.microsoft.com/office/powerpoint/2010/main" val="2843955708"/>
              </p:ext>
            </p:extLst>
          </p:nvPr>
        </p:nvGraphicFramePr>
        <p:xfrm>
          <a:off x="-249088" y="743925"/>
          <a:ext cx="7557392" cy="1676963"/>
        </p:xfrm>
        <a:graphic>
          <a:graphicData uri="http://schemas.openxmlformats.org/drawingml/2006/table">
            <a:tbl>
              <a:tblPr/>
              <a:tblGrid>
                <a:gridCol w="4095326">
                  <a:extLst>
                    <a:ext uri="{9D8B030D-6E8A-4147-A177-3AD203B41FA5}">
                      <a16:colId xmlns:a16="http://schemas.microsoft.com/office/drawing/2014/main" val="20000"/>
                    </a:ext>
                  </a:extLst>
                </a:gridCol>
                <a:gridCol w="3462066">
                  <a:extLst>
                    <a:ext uri="{9D8B030D-6E8A-4147-A177-3AD203B41FA5}">
                      <a16:colId xmlns:a16="http://schemas.microsoft.com/office/drawing/2014/main" val="20001"/>
                    </a:ext>
                  </a:extLst>
                </a:gridCol>
              </a:tblGrid>
              <a:tr h="86764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Asset Turnover  =</a:t>
                      </a:r>
                    </a:p>
                  </a:txBody>
                  <a:tcPr marL="82088" marR="82088" marT="41052" marB="41052"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sng"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sng"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Net Sales</a:t>
                      </a:r>
                    </a:p>
                  </a:txBody>
                  <a:tcPr marL="82088" marR="82088" marT="41052" marB="41052"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790187">
                <a:tc vMerge="1">
                  <a:txBody>
                    <a:bodyPr/>
                    <a:lstStyle/>
                    <a:p>
                      <a:endParaRPr lang="en-CA"/>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Average Total Assets</a:t>
                      </a:r>
                    </a:p>
                  </a:txBody>
                  <a:tcPr marL="82088" marR="82088" marT="41052" marB="4105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TextBox 22">
            <a:extLst>
              <a:ext uri="{FF2B5EF4-FFF2-40B4-BE49-F238E27FC236}">
                <a16:creationId xmlns:a16="http://schemas.microsoft.com/office/drawing/2014/main" id="{E4182799-CD78-4B5D-BAE7-494D799F06EF}"/>
              </a:ext>
            </a:extLst>
          </p:cNvPr>
          <p:cNvSpPr txBox="1">
            <a:spLocks noChangeArrowheads="1"/>
          </p:cNvSpPr>
          <p:nvPr/>
        </p:nvSpPr>
        <p:spPr bwMode="auto">
          <a:xfrm>
            <a:off x="457200" y="2060848"/>
            <a:ext cx="8305800" cy="830997"/>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CA" sz="2400" dirty="0">
                <a:latin typeface="Times New Roman" panose="02020603050405020304" pitchFamily="18" charset="0"/>
                <a:cs typeface="Times New Roman" panose="02020603050405020304" pitchFamily="18" charset="0"/>
              </a:rPr>
              <a:t>Higher the better because it indicates that for every dollar invested in assets, more net income is being generated</a:t>
            </a:r>
          </a:p>
        </p:txBody>
      </p:sp>
      <p:pic>
        <p:nvPicPr>
          <p:cNvPr id="3" name="그림 2">
            <a:extLst>
              <a:ext uri="{FF2B5EF4-FFF2-40B4-BE49-F238E27FC236}">
                <a16:creationId xmlns:a16="http://schemas.microsoft.com/office/drawing/2014/main" id="{8D4D1692-B258-48CD-B340-7D5EED16A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 y="2996952"/>
            <a:ext cx="6599983" cy="1512168"/>
          </a:xfrm>
          <a:prstGeom prst="rect">
            <a:avLst/>
          </a:prstGeom>
        </p:spPr>
      </p:pic>
      <p:pic>
        <p:nvPicPr>
          <p:cNvPr id="5" name="그림 4">
            <a:extLst>
              <a:ext uri="{FF2B5EF4-FFF2-40B4-BE49-F238E27FC236}">
                <a16:creationId xmlns:a16="http://schemas.microsoft.com/office/drawing/2014/main" id="{A8A6D10E-766A-449A-B860-79AA7F950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12" y="4586274"/>
            <a:ext cx="8617084" cy="2083086"/>
          </a:xfrm>
          <a:prstGeom prst="rect">
            <a:avLst/>
          </a:prstGeom>
        </p:spPr>
      </p:pic>
    </p:spTree>
    <p:extLst>
      <p:ext uri="{BB962C8B-B14F-4D97-AF65-F5344CB8AC3E}">
        <p14:creationId xmlns:p14="http://schemas.microsoft.com/office/powerpoint/2010/main" val="27430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CA" sz="2400" dirty="0">
                <a:cs typeface="Liberation Sans"/>
              </a:rPr>
              <a:t>Together, profit margin and asset turnover explain the return on assets ratio</a:t>
            </a:r>
          </a:p>
          <a:p>
            <a:endParaRPr lang="en-CA" sz="2400" dirty="0">
              <a:cs typeface="Liberation Sans"/>
            </a:endParaRPr>
          </a:p>
          <a:p>
            <a:r>
              <a:rPr lang="en-CA" sz="2400" dirty="0">
                <a:cs typeface="Liberation Sans"/>
              </a:rPr>
              <a:t>ROA=NI/TA=NI/NS*NS/TA</a:t>
            </a:r>
          </a:p>
        </p:txBody>
      </p:sp>
      <p:sp>
        <p:nvSpPr>
          <p:cNvPr id="2" name="Title 1"/>
          <p:cNvSpPr>
            <a:spLocks noGrp="1"/>
          </p:cNvSpPr>
          <p:nvPr>
            <p:ph type="title"/>
          </p:nvPr>
        </p:nvSpPr>
        <p:spPr/>
        <p:txBody>
          <a:bodyPr/>
          <a:lstStyle/>
          <a:p>
            <a:r>
              <a:rPr lang="en-CA" dirty="0"/>
              <a:t>Profit Margin Revisited</a:t>
            </a:r>
          </a:p>
        </p:txBody>
      </p:sp>
      <p:graphicFrame>
        <p:nvGraphicFramePr>
          <p:cNvPr id="4" name="Group 12"/>
          <p:cNvGraphicFramePr>
            <a:graphicFrameLocks noGrp="1"/>
          </p:cNvGraphicFramePr>
          <p:nvPr>
            <p:extLst>
              <p:ext uri="{D42A27DB-BD31-4B8C-83A1-F6EECF244321}">
                <p14:modId xmlns:p14="http://schemas.microsoft.com/office/powerpoint/2010/main" val="1297547416"/>
              </p:ext>
            </p:extLst>
          </p:nvPr>
        </p:nvGraphicFramePr>
        <p:xfrm>
          <a:off x="683568" y="3429000"/>
          <a:ext cx="6553200" cy="875520"/>
        </p:xfrm>
        <a:graphic>
          <a:graphicData uri="http://schemas.openxmlformats.org/drawingml/2006/table">
            <a:tbl>
              <a:tblPr/>
              <a:tblGrid>
                <a:gridCol w="6553200">
                  <a:extLst>
                    <a:ext uri="{9D8B030D-6E8A-4147-A177-3AD203B41FA5}">
                      <a16:colId xmlns:a16="http://schemas.microsoft.com/office/drawing/2014/main" val="20000"/>
                    </a:ext>
                  </a:extLst>
                </a:gridCol>
              </a:tblGrid>
              <a:tr h="3170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CC3300"/>
                          </a:solidFill>
                          <a:effectLst/>
                          <a:latin typeface="Liberation Sans"/>
                        </a:rPr>
                        <a:t>Profit    x    Asset         =      Return on</a:t>
                      </a:r>
                    </a:p>
                  </a:txBody>
                  <a:tcPr marT="36000" marB="360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925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kern="1000" cap="none" normalizeH="0" baseline="0" dirty="0">
                          <a:ln>
                            <a:noFill/>
                          </a:ln>
                          <a:solidFill>
                            <a:srgbClr val="CC3300"/>
                          </a:solidFill>
                          <a:effectLst/>
                          <a:latin typeface="Liberation Sans"/>
                        </a:rPr>
                        <a:t>Margin</a:t>
                      </a:r>
                      <a:r>
                        <a:rPr kumimoji="0" lang="en-US" sz="2400" b="0" i="0" u="none" strike="noStrike" cap="none" normalizeH="0" baseline="0" dirty="0">
                          <a:ln>
                            <a:noFill/>
                          </a:ln>
                          <a:solidFill>
                            <a:srgbClr val="CC3300"/>
                          </a:solidFill>
                          <a:effectLst/>
                          <a:latin typeface="Liberation Sans"/>
                        </a:rPr>
                        <a:t>     Turnover                 Assets</a:t>
                      </a:r>
                    </a:p>
                  </a:txBody>
                  <a:tcPr marT="36000" marB="360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5" name="그림 7">
            <a:extLst>
              <a:ext uri="{FF2B5EF4-FFF2-40B4-BE49-F238E27FC236}">
                <a16:creationId xmlns:a16="http://schemas.microsoft.com/office/drawing/2014/main" id="{4CBA6058-DB52-4570-A93D-B442FD1AD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4725144"/>
            <a:ext cx="9180512" cy="1440160"/>
          </a:xfrm>
          <a:prstGeom prst="rect">
            <a:avLst/>
          </a:prstGeom>
        </p:spPr>
      </p:pic>
    </p:spTree>
    <p:extLst>
      <p:ext uri="{BB962C8B-B14F-4D97-AF65-F5344CB8AC3E}">
        <p14:creationId xmlns:p14="http://schemas.microsoft.com/office/powerpoint/2010/main" val="15319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496" y="1340768"/>
            <a:ext cx="8882756" cy="5040560"/>
          </a:xfrm>
        </p:spPr>
        <p:txBody>
          <a:bodyPr/>
          <a:lstStyle/>
          <a:p>
            <a:pPr marL="0" indent="0">
              <a:buNone/>
            </a:pPr>
            <a:r>
              <a:rPr lang="en-CA" sz="2400" dirty="0"/>
              <a:t>FCL owns Trapeze Equipment that was purchased on January 2, 2018, for $90,000. The equipment's estimated useful life is 8 years.  FCL uses the straight-line method of depreciation.</a:t>
            </a:r>
          </a:p>
          <a:p>
            <a:pPr marL="0" indent="0">
              <a:buNone/>
            </a:pPr>
            <a:r>
              <a:rPr lang="en-CA" sz="2400" dirty="0"/>
              <a:t>Record the equipment purchase:</a:t>
            </a:r>
          </a:p>
          <a:p>
            <a:pPr marL="0" indent="0">
              <a:buNone/>
            </a:pPr>
            <a:endParaRPr lang="en-CA" sz="2400" b="1" dirty="0"/>
          </a:p>
          <a:p>
            <a:pPr marL="0" indent="0">
              <a:buNone/>
            </a:pPr>
            <a:endParaRPr lang="en-CA" sz="2400" b="1" dirty="0"/>
          </a:p>
          <a:p>
            <a:pPr marL="0" indent="0">
              <a:buNone/>
            </a:pPr>
            <a:endParaRPr lang="en-CA" sz="2400" b="1" dirty="0"/>
          </a:p>
          <a:p>
            <a:pPr marL="0" indent="0">
              <a:buNone/>
            </a:pPr>
            <a:r>
              <a:rPr lang="en-CA" sz="2400" b="1" dirty="0"/>
              <a:t>Prepare the year-end adjusting entry (if any) on October 31, 2018. (2 marks)</a:t>
            </a:r>
          </a:p>
          <a:p>
            <a:pPr marL="0" indent="0">
              <a:buNone/>
            </a:pPr>
            <a:endParaRPr lang="en-CA" sz="800" dirty="0"/>
          </a:p>
          <a:p>
            <a:pPr marL="0" indent="0">
              <a:buNone/>
            </a:pPr>
            <a:endParaRPr lang="en-US" sz="2400" dirty="0"/>
          </a:p>
        </p:txBody>
      </p:sp>
      <p:sp>
        <p:nvSpPr>
          <p:cNvPr id="3" name="Title 2"/>
          <p:cNvSpPr>
            <a:spLocks noGrp="1"/>
          </p:cNvSpPr>
          <p:nvPr>
            <p:ph type="title"/>
          </p:nvPr>
        </p:nvSpPr>
        <p:spPr/>
        <p:txBody>
          <a:bodyPr/>
          <a:lstStyle/>
          <a:p>
            <a:r>
              <a:rPr lang="en-US" dirty="0"/>
              <a:t>Midterm exam: Question 1</a:t>
            </a:r>
          </a:p>
        </p:txBody>
      </p:sp>
    </p:spTree>
    <p:extLst>
      <p:ext uri="{BB962C8B-B14F-4D97-AF65-F5344CB8AC3E}">
        <p14:creationId xmlns:p14="http://schemas.microsoft.com/office/powerpoint/2010/main" val="327982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648" y="-243408"/>
            <a:ext cx="12169352" cy="8208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42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96244BA-9F05-427F-A09F-33C244BDF7F8}"/>
              </a:ext>
            </a:extLst>
          </p:cNvPr>
          <p:cNvSpPr>
            <a:spLocks noGrp="1"/>
          </p:cNvSpPr>
          <p:nvPr>
            <p:ph type="title"/>
          </p:nvPr>
        </p:nvSpPr>
        <p:spPr>
          <a:xfrm>
            <a:off x="-36512" y="-27384"/>
            <a:ext cx="9176320" cy="609600"/>
          </a:xfrm>
        </p:spPr>
        <p:txBody>
          <a:bodyPr/>
          <a:lstStyle/>
          <a:p>
            <a:pPr eaLnBrk="1" hangingPunct="1"/>
            <a:r>
              <a:rPr lang="en-US" altLang="en-US" sz="3600" dirty="0">
                <a:ea typeface="맑은 고딕" panose="020B0503020000020004" pitchFamily="50" charset="-127"/>
              </a:rPr>
              <a:t>Accounting</a:t>
            </a:r>
            <a:r>
              <a:rPr lang="ko-KR" altLang="en-US" sz="3600" dirty="0">
                <a:ea typeface="맑은 고딕" panose="020B0503020000020004" pitchFamily="50" charset="-127"/>
              </a:rPr>
              <a:t> </a:t>
            </a:r>
            <a:r>
              <a:rPr lang="en-US" altLang="ko-KR" sz="3600" dirty="0">
                <a:ea typeface="맑은 고딕" panose="020B0503020000020004" pitchFamily="50" charset="-127"/>
              </a:rPr>
              <a:t>for</a:t>
            </a:r>
            <a:r>
              <a:rPr lang="ko-KR" altLang="en-US" sz="3600" dirty="0">
                <a:ea typeface="맑은 고딕" panose="020B0503020000020004" pitchFamily="50" charset="-127"/>
              </a:rPr>
              <a:t> </a:t>
            </a:r>
            <a:r>
              <a:rPr lang="en-US" altLang="ko-KR" sz="3600" dirty="0">
                <a:ea typeface="맑은 고딕" panose="020B0503020000020004" pitchFamily="50" charset="-127"/>
              </a:rPr>
              <a:t>Bad</a:t>
            </a:r>
            <a:r>
              <a:rPr lang="ko-KR" altLang="en-US" sz="3600" dirty="0">
                <a:ea typeface="맑은 고딕" panose="020B0503020000020004" pitchFamily="50" charset="-127"/>
              </a:rPr>
              <a:t> </a:t>
            </a:r>
            <a:r>
              <a:rPr lang="en-US" altLang="ko-KR" sz="3600" dirty="0">
                <a:ea typeface="맑은 고딕" panose="020B0503020000020004" pitchFamily="50" charset="-127"/>
              </a:rPr>
              <a:t>Debt</a:t>
            </a:r>
            <a:r>
              <a:rPr lang="ko-KR" altLang="en-US" sz="3600" dirty="0">
                <a:ea typeface="맑은 고딕" panose="020B0503020000020004" pitchFamily="50" charset="-127"/>
              </a:rPr>
              <a:t> </a:t>
            </a:r>
            <a:r>
              <a:rPr lang="en-US" altLang="ko-KR" sz="3600" dirty="0">
                <a:ea typeface="맑은 고딕" panose="020B0503020000020004" pitchFamily="50" charset="-127"/>
              </a:rPr>
              <a:t>Expense</a:t>
            </a:r>
            <a:r>
              <a:rPr lang="ko-KR" altLang="en-US" sz="3600" dirty="0">
                <a:ea typeface="맑은 고딕" panose="020B0503020000020004" pitchFamily="50" charset="-127"/>
              </a:rPr>
              <a:t> </a:t>
            </a:r>
            <a:r>
              <a:rPr lang="en-US" altLang="ko-KR" sz="2400" dirty="0">
                <a:ea typeface="맑은 고딕" panose="020B0503020000020004" pitchFamily="50" charset="-127"/>
              </a:rPr>
              <a:t>(Example)</a:t>
            </a:r>
            <a:endParaRPr lang="en-US" altLang="en-US" sz="2400" dirty="0">
              <a:ea typeface="맑은 고딕" panose="020B0503020000020004" pitchFamily="50" charset="-127"/>
            </a:endParaRPr>
          </a:p>
        </p:txBody>
      </p:sp>
      <p:sp>
        <p:nvSpPr>
          <p:cNvPr id="18435" name="슬라이드 번호 개체 틀 1">
            <a:extLst>
              <a:ext uri="{FF2B5EF4-FFF2-40B4-BE49-F238E27FC236}">
                <a16:creationId xmlns:a16="http://schemas.microsoft.com/office/drawing/2014/main" id="{C806FE3D-954A-4E1A-B25B-5C47473EFEAB}"/>
              </a:ext>
            </a:extLst>
          </p:cNvPr>
          <p:cNvSpPr>
            <a:spLocks noGrp="1" noChangeArrowheads="1"/>
          </p:cNvSpPr>
          <p:nvPr>
            <p:ph type="sldNum" sz="quarter" idx="4294967295"/>
          </p:nvPr>
        </p:nvSpPr>
        <p:spPr bwMode="auto">
          <a:xfrm>
            <a:off x="7010400" y="6599238"/>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85CCF4-2B6B-4F5A-B50C-C3012427D0A0}" type="slidenum">
              <a:rPr lang="en-US" altLang="en-US" sz="1200" smtClean="0">
                <a:solidFill>
                  <a:schemeClr val="bg1"/>
                </a:solidFill>
              </a:rPr>
              <a:pPr>
                <a:spcBef>
                  <a:spcPct val="0"/>
                </a:spcBef>
                <a:buFontTx/>
                <a:buNone/>
              </a:pPr>
              <a:t>5</a:t>
            </a:fld>
            <a:endParaRPr lang="en-US" altLang="en-US" sz="1200">
              <a:solidFill>
                <a:schemeClr val="bg1"/>
              </a:solidFill>
            </a:endParaRPr>
          </a:p>
        </p:txBody>
      </p:sp>
      <p:pic>
        <p:nvPicPr>
          <p:cNvPr id="6" name="그림 5">
            <a:extLst>
              <a:ext uri="{FF2B5EF4-FFF2-40B4-BE49-F238E27FC236}">
                <a16:creationId xmlns:a16="http://schemas.microsoft.com/office/drawing/2014/main" id="{55644A20-681C-4581-94D2-18E1A8AB0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692696"/>
            <a:ext cx="8153400" cy="3087552"/>
          </a:xfrm>
          <a:prstGeom prst="rect">
            <a:avLst/>
          </a:prstGeom>
        </p:spPr>
      </p:pic>
    </p:spTree>
    <p:extLst>
      <p:ext uri="{BB962C8B-B14F-4D97-AF65-F5344CB8AC3E}">
        <p14:creationId xmlns:p14="http://schemas.microsoft.com/office/powerpoint/2010/main" val="2773583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51520" y="72008"/>
            <a:ext cx="8712968" cy="6957392"/>
          </a:xfrm>
        </p:spPr>
        <p:txBody>
          <a:bodyPr/>
          <a:lstStyle/>
          <a:p>
            <a:pPr marL="0" indent="0">
              <a:buNone/>
            </a:pPr>
            <a:r>
              <a:rPr lang="en-US" sz="1200" dirty="0">
                <a:latin typeface="Times New Roman" panose="02020603050405020304" pitchFamily="18" charset="0"/>
                <a:cs typeface="Times New Roman" panose="02020603050405020304" pitchFamily="18" charset="0"/>
              </a:rPr>
              <a:t>******** SAS codes to generate financial ratios for US firms since 1980 *******;</a:t>
            </a:r>
          </a:p>
          <a:p>
            <a:pPr marL="0" indent="0">
              <a:buNone/>
            </a:pPr>
            <a:r>
              <a:rPr lang="en-US" sz="1200" b="1" dirty="0">
                <a:latin typeface="Times New Roman" panose="02020603050405020304" pitchFamily="18" charset="0"/>
                <a:cs typeface="Times New Roman" panose="02020603050405020304" pitchFamily="18" charset="0"/>
              </a:rPr>
              <a:t>proc</a:t>
            </a:r>
            <a:r>
              <a:rPr lang="en-US" sz="1200"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sql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Compustat</a:t>
            </a:r>
            <a:r>
              <a:rPr lang="en-US" sz="1200" dirty="0">
                <a:latin typeface="Times New Roman" panose="02020603050405020304" pitchFamily="18" charset="0"/>
                <a:cs typeface="Times New Roman" panose="02020603050405020304" pitchFamily="18" charset="0"/>
              </a:rPr>
              <a:t> NAM  Quarterly fundamentals;</a:t>
            </a:r>
          </a:p>
          <a:p>
            <a:pPr marL="0" indent="0">
              <a:buNone/>
            </a:pPr>
            <a:r>
              <a:rPr lang="en-US" sz="1200" dirty="0">
                <a:latin typeface="Times New Roman" panose="02020603050405020304" pitchFamily="18" charset="0"/>
                <a:cs typeface="Times New Roman" panose="02020603050405020304" pitchFamily="18" charset="0"/>
              </a:rPr>
              <a:t>	create table </a:t>
            </a:r>
            <a:r>
              <a:rPr lang="en-US" sz="1200" dirty="0" err="1">
                <a:latin typeface="Times New Roman" panose="02020603050405020304" pitchFamily="18" charset="0"/>
                <a:cs typeface="Times New Roman" panose="02020603050405020304" pitchFamily="18" charset="0"/>
              </a:rPr>
              <a:t>compus</a:t>
            </a:r>
            <a:r>
              <a:rPr lang="en-US" sz="1200" dirty="0">
                <a:latin typeface="Times New Roman" panose="02020603050405020304" pitchFamily="18" charset="0"/>
                <a:cs typeface="Times New Roman" panose="02020603050405020304" pitchFamily="18" charset="0"/>
              </a:rPr>
              <a:t> as select unique *</a:t>
            </a:r>
          </a:p>
          <a:p>
            <a:pPr marL="0" indent="0">
              <a:buNone/>
            </a:pPr>
            <a:r>
              <a:rPr lang="en-US" sz="1200" dirty="0">
                <a:latin typeface="Times New Roman" panose="02020603050405020304" pitchFamily="18" charset="0"/>
                <a:cs typeface="Times New Roman" panose="02020603050405020304" pitchFamily="18" charset="0"/>
              </a:rPr>
              <a:t>	from </a:t>
            </a:r>
            <a:r>
              <a:rPr lang="en-US" sz="1200" dirty="0" err="1">
                <a:latin typeface="Times New Roman" panose="02020603050405020304" pitchFamily="18" charset="0"/>
                <a:cs typeface="Times New Roman" panose="02020603050405020304" pitchFamily="18" charset="0"/>
              </a:rPr>
              <a:t>nam.FUNDa</a:t>
            </a:r>
            <a:r>
              <a:rPr lang="en-US" sz="1200" dirty="0">
                <a:latin typeface="Times New Roman" panose="02020603050405020304" pitchFamily="18" charset="0"/>
                <a:cs typeface="Times New Roman" panose="02020603050405020304" pitchFamily="18" charset="0"/>
              </a:rPr>
              <a:t> (keep=</a:t>
            </a:r>
            <a:r>
              <a:rPr lang="en-US" sz="1200" dirty="0" err="1">
                <a:latin typeface="Times New Roman" panose="02020603050405020304" pitchFamily="18" charset="0"/>
                <a:cs typeface="Times New Roman" panose="02020603050405020304" pitchFamily="18" charset="0"/>
              </a:rPr>
              <a:t>gvkey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datadate</a:t>
            </a:r>
            <a:r>
              <a:rPr lang="en-US" sz="1200" dirty="0">
                <a:latin typeface="Times New Roman" panose="02020603050405020304" pitchFamily="18" charset="0"/>
                <a:cs typeface="Times New Roman" panose="02020603050405020304" pitchFamily="18" charset="0"/>
              </a:rPr>
              <a:t> act at sale </a:t>
            </a:r>
            <a:r>
              <a:rPr lang="en-US" sz="1200" dirty="0" err="1">
                <a:latin typeface="Times New Roman" panose="02020603050405020304" pitchFamily="18" charset="0"/>
                <a:cs typeface="Times New Roman" panose="02020603050405020304" pitchFamily="18" charset="0"/>
              </a:rPr>
              <a:t>ni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teq</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dltt</a:t>
            </a:r>
            <a:r>
              <a:rPr lang="en-US" sz="1200" dirty="0">
                <a:latin typeface="Times New Roman" panose="02020603050405020304" pitchFamily="18" charset="0"/>
                <a:cs typeface="Times New Roman" panose="02020603050405020304" pitchFamily="18" charset="0"/>
              </a:rPr>
              <a:t> cogs </a:t>
            </a:r>
            <a:r>
              <a:rPr lang="en-US" sz="1200" dirty="0" err="1">
                <a:latin typeface="Times New Roman" panose="02020603050405020304" pitchFamily="18" charset="0"/>
                <a:cs typeface="Times New Roman" panose="02020603050405020304" pitchFamily="18" charset="0"/>
              </a:rPr>
              <a:t>invt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ceq</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mkvalt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epspx</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prcc_f</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where year(</a:t>
            </a:r>
            <a:r>
              <a:rPr lang="en-US" sz="1200" dirty="0" err="1">
                <a:latin typeface="Times New Roman" panose="02020603050405020304" pitchFamily="18" charset="0"/>
                <a:cs typeface="Times New Roman" panose="02020603050405020304" pitchFamily="18" charset="0"/>
              </a:rPr>
              <a:t>datadate</a:t>
            </a:r>
            <a:r>
              <a:rPr lang="en-US" sz="1200" dirty="0">
                <a:latin typeface="Times New Roman" panose="02020603050405020304" pitchFamily="18" charset="0"/>
                <a:cs typeface="Times New Roman" panose="02020603050405020304" pitchFamily="18" charset="0"/>
              </a:rPr>
              <a:t>)&gt;=</a:t>
            </a:r>
            <a:r>
              <a:rPr lang="en-US" sz="1200" b="1" dirty="0">
                <a:latin typeface="Times New Roman" panose="02020603050405020304" pitchFamily="18" charset="0"/>
                <a:cs typeface="Times New Roman" panose="02020603050405020304" pitchFamily="18" charset="0"/>
              </a:rPr>
              <a:t>1980</a:t>
            </a:r>
            <a:r>
              <a:rPr lang="en-US" sz="1200" dirty="0">
                <a:latin typeface="Times New Roman" panose="02020603050405020304" pitchFamily="18" charset="0"/>
                <a:cs typeface="Times New Roman" panose="02020603050405020304" pitchFamily="18" charset="0"/>
              </a:rPr>
              <a:t> and at&gt;</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and sale&gt;</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a:t>
            </a:r>
          </a:p>
          <a:p>
            <a:pPr marL="0" indent="0">
              <a:buNone/>
            </a:pPr>
            <a:r>
              <a:rPr lang="en-US" sz="1200" b="1" dirty="0">
                <a:latin typeface="Times New Roman" panose="02020603050405020304" pitchFamily="18" charset="0"/>
                <a:cs typeface="Times New Roman" panose="02020603050405020304" pitchFamily="18" charset="0"/>
              </a:rPr>
              <a:t>quit</a:t>
            </a:r>
            <a:r>
              <a:rPr lang="en-US" sz="1200" dirty="0">
                <a:latin typeface="Times New Roman" panose="02020603050405020304" pitchFamily="18" charset="0"/>
                <a:cs typeface="Times New Roman" panose="02020603050405020304" pitchFamily="18" charset="0"/>
              </a:rPr>
              <a:t>;	*362,378;</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ratio;</a:t>
            </a:r>
          </a:p>
          <a:p>
            <a:pPr marL="0" indent="0">
              <a:buNone/>
            </a:pPr>
            <a:r>
              <a:rPr lang="en-US" sz="1200" dirty="0">
                <a:latin typeface="Times New Roman" panose="02020603050405020304" pitchFamily="18" charset="0"/>
                <a:cs typeface="Times New Roman" panose="02020603050405020304" pitchFamily="18" charset="0"/>
              </a:rPr>
              <a:t>	set </a:t>
            </a:r>
            <a:r>
              <a:rPr lang="en-US" sz="1200" dirty="0" err="1">
                <a:latin typeface="Times New Roman" panose="02020603050405020304" pitchFamily="18" charset="0"/>
                <a:cs typeface="Times New Roman" panose="02020603050405020304" pitchFamily="18" charset="0"/>
              </a:rPr>
              <a:t>compus</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PM=</a:t>
            </a:r>
            <a:r>
              <a:rPr lang="en-US" sz="1200" dirty="0" err="1">
                <a:latin typeface="Times New Roman" panose="02020603050405020304" pitchFamily="18" charset="0"/>
                <a:cs typeface="Times New Roman" panose="02020603050405020304" pitchFamily="18" charset="0"/>
              </a:rPr>
              <a:t>ni</a:t>
            </a:r>
            <a:r>
              <a:rPr lang="en-US" sz="1200" dirty="0">
                <a:latin typeface="Times New Roman" panose="02020603050405020304" pitchFamily="18" charset="0"/>
                <a:cs typeface="Times New Roman" panose="02020603050405020304" pitchFamily="18" charset="0"/>
              </a:rPr>
              <a:t>/sale;</a:t>
            </a:r>
          </a:p>
          <a:p>
            <a:pPr marL="0" indent="0">
              <a:buNone/>
            </a:pPr>
            <a:r>
              <a:rPr lang="en-US" sz="1200" dirty="0">
                <a:latin typeface="Times New Roman" panose="02020603050405020304" pitchFamily="18" charset="0"/>
                <a:cs typeface="Times New Roman" panose="02020603050405020304" pitchFamily="18" charset="0"/>
              </a:rPr>
              <a:t>	ROA=</a:t>
            </a:r>
            <a:r>
              <a:rPr lang="en-US" sz="1200" dirty="0" err="1">
                <a:latin typeface="Times New Roman" panose="02020603050405020304" pitchFamily="18" charset="0"/>
                <a:cs typeface="Times New Roman" panose="02020603050405020304" pitchFamily="18" charset="0"/>
              </a:rPr>
              <a:t>ni</a:t>
            </a:r>
            <a:r>
              <a:rPr lang="en-US" sz="1200" dirty="0">
                <a:latin typeface="Times New Roman" panose="02020603050405020304" pitchFamily="18" charset="0"/>
                <a:cs typeface="Times New Roman" panose="02020603050405020304" pitchFamily="18" charset="0"/>
              </a:rPr>
              <a:t>/at;</a:t>
            </a:r>
          </a:p>
          <a:p>
            <a:pPr marL="0" indent="0">
              <a:buNone/>
            </a:pPr>
            <a:r>
              <a:rPr lang="en-US" sz="1200" dirty="0">
                <a:latin typeface="Times New Roman" panose="02020603050405020304" pitchFamily="18" charset="0"/>
                <a:cs typeface="Times New Roman" panose="02020603050405020304" pitchFamily="18" charset="0"/>
              </a:rPr>
              <a:t>	ROE=</a:t>
            </a:r>
            <a:r>
              <a:rPr lang="en-US" sz="1200" dirty="0" err="1">
                <a:latin typeface="Times New Roman" panose="02020603050405020304" pitchFamily="18" charset="0"/>
                <a:cs typeface="Times New Roman" panose="02020603050405020304" pitchFamily="18" charset="0"/>
              </a:rPr>
              <a:t>ni</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teq</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TAT=sale/at;	*Total asset turnover;</a:t>
            </a:r>
          </a:p>
          <a:p>
            <a:pPr marL="0" indent="0">
              <a:buNone/>
            </a:pPr>
            <a:r>
              <a:rPr lang="en-US" sz="1200" dirty="0">
                <a:latin typeface="Times New Roman" panose="02020603050405020304" pitchFamily="18" charset="0"/>
                <a:cs typeface="Times New Roman" panose="02020603050405020304" pitchFamily="18" charset="0"/>
              </a:rPr>
              <a:t>	PE=</a:t>
            </a:r>
            <a:r>
              <a:rPr lang="en-US" sz="1200" dirty="0" err="1">
                <a:latin typeface="Times New Roman" panose="02020603050405020304" pitchFamily="18" charset="0"/>
                <a:cs typeface="Times New Roman" panose="02020603050405020304" pitchFamily="18" charset="0"/>
              </a:rPr>
              <a:t>prcc_f</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epspx</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IT=cogs/</a:t>
            </a:r>
            <a:r>
              <a:rPr lang="en-US" sz="1200" dirty="0" err="1">
                <a:latin typeface="Times New Roman" panose="02020603050405020304" pitchFamily="18" charset="0"/>
                <a:cs typeface="Times New Roman" panose="02020603050405020304" pitchFamily="18" charset="0"/>
              </a:rPr>
              <a:t>invt</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EM=at/</a:t>
            </a:r>
            <a:r>
              <a:rPr lang="en-US" sz="1200" dirty="0" err="1">
                <a:latin typeface="Times New Roman" panose="02020603050405020304" pitchFamily="18" charset="0"/>
                <a:cs typeface="Times New Roman" panose="02020603050405020304" pitchFamily="18" charset="0"/>
              </a:rPr>
              <a:t>teq</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year=year(</a:t>
            </a:r>
            <a:r>
              <a:rPr lang="en-US" sz="1200" dirty="0" err="1">
                <a:latin typeface="Times New Roman" panose="02020603050405020304" pitchFamily="18" charset="0"/>
                <a:cs typeface="Times New Roman" panose="02020603050405020304" pitchFamily="18" charset="0"/>
              </a:rPr>
              <a:t>datadate</a:t>
            </a:r>
            <a:r>
              <a:rPr lang="en-US" sz="1200" dirty="0">
                <a:latin typeface="Times New Roman" panose="02020603050405020304" pitchFamily="18" charset="0"/>
                <a:cs typeface="Times New Roman" panose="02020603050405020304" pitchFamily="18" charset="0"/>
              </a:rPr>
              <a:t>);</a:t>
            </a:r>
          </a:p>
          <a:p>
            <a:pPr marL="0" indent="0">
              <a:buNone/>
            </a:pPr>
            <a:r>
              <a:rPr lang="en-US" sz="1200" b="1" dirty="0">
                <a:latin typeface="Times New Roman" panose="02020603050405020304" pitchFamily="18" charset="0"/>
                <a:cs typeface="Times New Roman" panose="02020603050405020304" pitchFamily="18" charset="0"/>
              </a:rPr>
              <a:t>run</a:t>
            </a:r>
            <a:r>
              <a:rPr lang="en-US" sz="1200" dirty="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rPr>
              <a:t>proc</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means</a:t>
            </a:r>
            <a:r>
              <a:rPr lang="en-US" sz="1200" dirty="0">
                <a:latin typeface="Times New Roman" panose="02020603050405020304" pitchFamily="18" charset="0"/>
                <a:cs typeface="Times New Roman" panose="02020603050405020304" pitchFamily="18" charset="0"/>
              </a:rPr>
              <a:t> data=ratio </a:t>
            </a:r>
            <a:r>
              <a:rPr lang="en-US" sz="1200" dirty="0" err="1">
                <a:latin typeface="Times New Roman" panose="02020603050405020304" pitchFamily="18" charset="0"/>
                <a:cs typeface="Times New Roman" panose="02020603050405020304" pitchFamily="18" charset="0"/>
              </a:rPr>
              <a:t>nway</a:t>
            </a:r>
            <a:r>
              <a:rPr lang="en-US" sz="1200" dirty="0">
                <a:latin typeface="Times New Roman" panose="02020603050405020304" pitchFamily="18" charset="0"/>
                <a:cs typeface="Times New Roman" panose="02020603050405020304" pitchFamily="18" charset="0"/>
              </a:rPr>
              <a:t> mean median </a:t>
            </a:r>
            <a:r>
              <a:rPr lang="en-US" sz="1200" dirty="0" err="1">
                <a:latin typeface="Times New Roman" panose="02020603050405020304" pitchFamily="18" charset="0"/>
                <a:cs typeface="Times New Roman" panose="02020603050405020304" pitchFamily="18" charset="0"/>
              </a:rPr>
              <a:t>noprint</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	class year;</a:t>
            </a:r>
          </a:p>
          <a:p>
            <a:pPr marL="0" indent="0">
              <a:buNone/>
            </a:pP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var</a:t>
            </a:r>
            <a:r>
              <a:rPr lang="en-US" sz="1200" dirty="0">
                <a:latin typeface="Times New Roman" panose="02020603050405020304" pitchFamily="18" charset="0"/>
                <a:cs typeface="Times New Roman" panose="02020603050405020304" pitchFamily="18" charset="0"/>
              </a:rPr>
              <a:t> PM ROA ROE TAT EM IT PE;</a:t>
            </a:r>
          </a:p>
          <a:p>
            <a:pPr marL="0" indent="0">
              <a:buNone/>
            </a:pPr>
            <a:r>
              <a:rPr lang="en-US" sz="1200" dirty="0">
                <a:latin typeface="Times New Roman" panose="02020603050405020304" pitchFamily="18" charset="0"/>
                <a:cs typeface="Times New Roman" panose="02020603050405020304" pitchFamily="18" charset="0"/>
              </a:rPr>
              <a:t>	output out=test(rename=(_</a:t>
            </a:r>
            <a:r>
              <a:rPr lang="en-US" sz="1200" dirty="0" err="1">
                <a:latin typeface="Times New Roman" panose="02020603050405020304" pitchFamily="18" charset="0"/>
                <a:cs typeface="Times New Roman" panose="02020603050405020304" pitchFamily="18" charset="0"/>
              </a:rPr>
              <a:t>freq</a:t>
            </a:r>
            <a:r>
              <a:rPr lang="en-US" sz="1200" dirty="0">
                <a:latin typeface="Times New Roman" panose="02020603050405020304" pitchFamily="18" charset="0"/>
                <a:cs typeface="Times New Roman" panose="02020603050405020304" pitchFamily="18" charset="0"/>
              </a:rPr>
              <a:t>_=</a:t>
            </a:r>
            <a:r>
              <a:rPr lang="en-US" sz="1200" dirty="0" err="1">
                <a:latin typeface="Times New Roman" panose="02020603050405020304" pitchFamily="18" charset="0"/>
                <a:cs typeface="Times New Roman" panose="02020603050405020304" pitchFamily="18" charset="0"/>
              </a:rPr>
              <a:t>freq</a:t>
            </a:r>
            <a:r>
              <a:rPr lang="en-US" sz="1200" dirty="0">
                <a:latin typeface="Times New Roman" panose="02020603050405020304" pitchFamily="18" charset="0"/>
                <a:cs typeface="Times New Roman" panose="02020603050405020304" pitchFamily="18" charset="0"/>
              </a:rPr>
              <a:t>) drop=_type_)  median=PM ROA ROE TAT EM IT PE; </a:t>
            </a:r>
            <a:r>
              <a:rPr lang="en-US" sz="1200" b="1" dirty="0">
                <a:latin typeface="Times New Roman" panose="02020603050405020304" pitchFamily="18" charset="0"/>
                <a:cs typeface="Times New Roman" panose="02020603050405020304" pitchFamily="18" charset="0"/>
              </a:rPr>
              <a:t>run</a:t>
            </a:r>
            <a:r>
              <a:rPr lang="en-US" sz="1200" dirty="0">
                <a:latin typeface="Times New Roman" panose="02020603050405020304" pitchFamily="18" charset="0"/>
                <a:cs typeface="Times New Roman" panose="02020603050405020304" pitchFamily="18" charset="0"/>
              </a:rPr>
              <a:t>;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rsubmit</a:t>
            </a:r>
            <a:r>
              <a:rPr lang="en-US" sz="1200" dirty="0">
                <a:latin typeface="Times New Roman" panose="02020603050405020304" pitchFamily="18" charset="0"/>
                <a:cs typeface="Times New Roman" panose="02020603050405020304" pitchFamily="18" charset="0"/>
              </a:rPr>
              <a:t>;</a:t>
            </a:r>
          </a:p>
          <a:p>
            <a:pPr marL="0" indent="0">
              <a:buNone/>
            </a:pPr>
            <a:r>
              <a:rPr lang="en-US" sz="1200" b="1" dirty="0">
                <a:latin typeface="Times New Roman" panose="02020603050405020304" pitchFamily="18" charset="0"/>
                <a:cs typeface="Times New Roman" panose="02020603050405020304" pitchFamily="18" charset="0"/>
              </a:rPr>
              <a:t>proc</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download</a:t>
            </a:r>
            <a:r>
              <a:rPr lang="en-US" sz="1200" dirty="0">
                <a:latin typeface="Times New Roman" panose="02020603050405020304" pitchFamily="18" charset="0"/>
                <a:cs typeface="Times New Roman" panose="02020603050405020304" pitchFamily="18" charset="0"/>
              </a:rPr>
              <a:t> data=test out=test; where year&lt;</a:t>
            </a:r>
            <a:r>
              <a:rPr lang="en-US" sz="1200" b="1" dirty="0">
                <a:latin typeface="Times New Roman" panose="02020603050405020304" pitchFamily="18" charset="0"/>
                <a:cs typeface="Times New Roman" panose="02020603050405020304" pitchFamily="18" charset="0"/>
              </a:rPr>
              <a:t>2018</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run</a:t>
            </a:r>
            <a:r>
              <a:rPr lang="en-US" sz="1200" dirty="0">
                <a:latin typeface="Times New Roman" panose="02020603050405020304" pitchFamily="18" charset="0"/>
                <a:cs typeface="Times New Roman" panose="02020603050405020304" pitchFamily="18" charset="0"/>
              </a:rPr>
              <a:t>;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rPr>
              <a:t>PROC</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EXPORT</a:t>
            </a:r>
            <a:r>
              <a:rPr lang="en-US" sz="1200" dirty="0">
                <a:latin typeface="Times New Roman" panose="02020603050405020304" pitchFamily="18" charset="0"/>
                <a:cs typeface="Times New Roman" panose="02020603050405020304" pitchFamily="18" charset="0"/>
              </a:rPr>
              <a:t> DATA=test</a:t>
            </a:r>
          </a:p>
          <a:p>
            <a:pPr marL="0" indent="0">
              <a:buNone/>
            </a:pPr>
            <a:r>
              <a:rPr lang="en-US" sz="1200" dirty="0">
                <a:latin typeface="Times New Roman" panose="02020603050405020304" pitchFamily="18" charset="0"/>
                <a:cs typeface="Times New Roman" panose="02020603050405020304" pitchFamily="18" charset="0"/>
              </a:rPr>
              <a:t>            OUTFILE= "C:\Users\Hongping\Dropbox\A MGCR211 2018\ratio.xls" </a:t>
            </a:r>
          </a:p>
          <a:p>
            <a:pPr marL="0" indent="0">
              <a:buNone/>
            </a:pPr>
            <a:r>
              <a:rPr lang="en-US" sz="1200" dirty="0">
                <a:latin typeface="Times New Roman" panose="02020603050405020304" pitchFamily="18" charset="0"/>
                <a:cs typeface="Times New Roman" panose="02020603050405020304" pitchFamily="18" charset="0"/>
              </a:rPr>
              <a:t>            DBMS=</a:t>
            </a:r>
            <a:r>
              <a:rPr lang="en-US" sz="1200" dirty="0" err="1">
                <a:latin typeface="Times New Roman" panose="02020603050405020304" pitchFamily="18" charset="0"/>
                <a:cs typeface="Times New Roman" panose="02020603050405020304" pitchFamily="18" charset="0"/>
              </a:rPr>
              <a:t>xls</a:t>
            </a:r>
            <a:r>
              <a:rPr lang="en-US" sz="1200" dirty="0">
                <a:latin typeface="Times New Roman" panose="02020603050405020304" pitchFamily="18" charset="0"/>
                <a:cs typeface="Times New Roman" panose="02020603050405020304" pitchFamily="18" charset="0"/>
              </a:rPr>
              <a:t> REPLACE;	</a:t>
            </a:r>
            <a:r>
              <a:rPr lang="en-US" sz="1200" b="1" dirty="0">
                <a:latin typeface="Times New Roman" panose="02020603050405020304" pitchFamily="18" charset="0"/>
                <a:cs typeface="Times New Roman" panose="02020603050405020304" pitchFamily="18" charset="0"/>
              </a:rPr>
              <a:t>run</a:t>
            </a:r>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03336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9512" y="1412776"/>
            <a:ext cx="2016224" cy="3960440"/>
          </a:xfrm>
        </p:spPr>
        <p:txBody>
          <a:bodyPr/>
          <a:lstStyle/>
          <a:p>
            <a:pPr marL="0" indent="0">
              <a:buNone/>
            </a:pPr>
            <a:r>
              <a:rPr lang="en-US" dirty="0"/>
              <a:t>Financial ratios for US firms </a:t>
            </a:r>
          </a:p>
        </p:txBody>
      </p:sp>
      <p:graphicFrame>
        <p:nvGraphicFramePr>
          <p:cNvPr id="4" name="Chart 3"/>
          <p:cNvGraphicFramePr>
            <a:graphicFrameLocks/>
          </p:cNvGraphicFramePr>
          <p:nvPr>
            <p:extLst>
              <p:ext uri="{D42A27DB-BD31-4B8C-83A1-F6EECF244321}">
                <p14:modId xmlns:p14="http://schemas.microsoft.com/office/powerpoint/2010/main" val="2653425392"/>
              </p:ext>
            </p:extLst>
          </p:nvPr>
        </p:nvGraphicFramePr>
        <p:xfrm>
          <a:off x="2195736" y="44624"/>
          <a:ext cx="6948264" cy="36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012030899"/>
              </p:ext>
            </p:extLst>
          </p:nvPr>
        </p:nvGraphicFramePr>
        <p:xfrm>
          <a:off x="2195736" y="3645024"/>
          <a:ext cx="6840760" cy="29523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267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1"/>
          <p:cNvSpPr>
            <a:spLocks noGrp="1"/>
          </p:cNvSpPr>
          <p:nvPr>
            <p:ph type="body" sz="quarter" idx="13"/>
          </p:nvPr>
        </p:nvSpPr>
        <p:spPr>
          <a:xfrm>
            <a:off x="539552" y="1556792"/>
            <a:ext cx="8192978" cy="4824535"/>
          </a:xfrm>
        </p:spPr>
        <p:txBody>
          <a:bodyPr>
            <a:normAutofit/>
          </a:bodyPr>
          <a:lstStyle/>
          <a:p>
            <a:r>
              <a:rPr lang="en-CA" altLang="en-US" sz="2800" dirty="0"/>
              <a:t>Determine the cost of property, plant and equipment.</a:t>
            </a:r>
          </a:p>
          <a:p>
            <a:r>
              <a:rPr lang="en-CA" altLang="en-US" sz="2800" dirty="0"/>
              <a:t>Calculate depreciation.</a:t>
            </a:r>
          </a:p>
          <a:p>
            <a:r>
              <a:rPr lang="en-CA" altLang="en-US" sz="2800" dirty="0" err="1"/>
              <a:t>Derecognition</a:t>
            </a:r>
            <a:r>
              <a:rPr lang="en-CA" altLang="en-US" sz="2800" dirty="0"/>
              <a:t> of property, plant, and equipment.</a:t>
            </a:r>
          </a:p>
          <a:p>
            <a:r>
              <a:rPr lang="en-CA" altLang="en-US" sz="2800" dirty="0"/>
              <a:t>Accounting issues for intangible assets and goodwill.</a:t>
            </a:r>
          </a:p>
          <a:p>
            <a:r>
              <a:rPr lang="en-CA" altLang="en-US" sz="2800" dirty="0"/>
              <a:t>How long-lived assets are reported in the financial statements.</a:t>
            </a:r>
          </a:p>
          <a:p>
            <a:r>
              <a:rPr lang="en-CA" altLang="en-US" sz="2800" dirty="0"/>
              <a:t>Evaluating the use of assets.</a:t>
            </a:r>
          </a:p>
        </p:txBody>
      </p:sp>
      <p:sp>
        <p:nvSpPr>
          <p:cNvPr id="12291" name="Title 2"/>
          <p:cNvSpPr>
            <a:spLocks noGrp="1"/>
          </p:cNvSpPr>
          <p:nvPr>
            <p:ph type="title"/>
          </p:nvPr>
        </p:nvSpPr>
        <p:spPr/>
        <p:txBody>
          <a:bodyPr/>
          <a:lstStyle/>
          <a:p>
            <a:pPr>
              <a:defRPr/>
            </a:pPr>
            <a:r>
              <a:rPr lang="en-CA" sz="3600" dirty="0"/>
              <a:t>CH9: Reporting and Analyzing Long-Lived Assets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type="body" sz="quarter" idx="13"/>
          </p:nvPr>
        </p:nvSpPr>
        <p:spPr>
          <a:xfrm>
            <a:off x="467544" y="1628800"/>
            <a:ext cx="8199188" cy="4392488"/>
          </a:xfrm>
        </p:spPr>
        <p:txBody>
          <a:bodyPr/>
          <a:lstStyle/>
          <a:p>
            <a:pPr eaLnBrk="1" hangingPunct="1"/>
            <a:r>
              <a:rPr lang="en-GB" sz="2800" dirty="0">
                <a:cs typeface="Liberation Sans"/>
              </a:rPr>
              <a:t>Long-lived resources that</a:t>
            </a:r>
          </a:p>
          <a:p>
            <a:pPr marL="1257300" lvl="2" indent="-457200">
              <a:buFont typeface="Arial"/>
              <a:buChar char="•"/>
            </a:pPr>
            <a:r>
              <a:rPr lang="en-GB" sz="2800" dirty="0">
                <a:cs typeface="Liberation Sans"/>
              </a:rPr>
              <a:t>Are controlled by the company</a:t>
            </a:r>
          </a:p>
          <a:p>
            <a:pPr marL="1257300" lvl="2" indent="-457200">
              <a:buFont typeface="Arial"/>
              <a:buChar char="•"/>
            </a:pPr>
            <a:r>
              <a:rPr lang="en-GB" sz="2800" dirty="0">
                <a:cs typeface="Liberation Sans"/>
              </a:rPr>
              <a:t>Are tangible (have physical substance)</a:t>
            </a:r>
          </a:p>
          <a:p>
            <a:pPr marL="1257300" lvl="2" indent="-457200">
              <a:buFont typeface="Arial"/>
              <a:buChar char="•"/>
            </a:pPr>
            <a:r>
              <a:rPr lang="en-GB" sz="2800" dirty="0">
                <a:cs typeface="Liberation Sans"/>
              </a:rPr>
              <a:t>Are used in the operation of a business</a:t>
            </a:r>
          </a:p>
          <a:p>
            <a:pPr marL="1257300" lvl="2" indent="-457200">
              <a:buFont typeface="Arial"/>
              <a:buChar char="•"/>
            </a:pPr>
            <a:r>
              <a:rPr lang="en-GB" sz="2800" dirty="0">
                <a:cs typeface="Liberation Sans"/>
              </a:rPr>
              <a:t>Are not intended for sale to customers</a:t>
            </a:r>
          </a:p>
          <a:p>
            <a:pPr eaLnBrk="1" hangingPunct="1"/>
            <a:r>
              <a:rPr lang="en-GB" sz="2800" dirty="0">
                <a:cs typeface="Liberation Sans"/>
              </a:rPr>
              <a:t>Provide economic benefits over many years  </a:t>
            </a:r>
          </a:p>
        </p:txBody>
      </p:sp>
      <p:sp>
        <p:nvSpPr>
          <p:cNvPr id="3" name="Title 2"/>
          <p:cNvSpPr>
            <a:spLocks noGrp="1"/>
          </p:cNvSpPr>
          <p:nvPr>
            <p:ph type="title"/>
          </p:nvPr>
        </p:nvSpPr>
        <p:spPr/>
        <p:txBody>
          <a:bodyPr/>
          <a:lstStyle/>
          <a:p>
            <a:r>
              <a:rPr lang="en-US" dirty="0"/>
              <a:t>Property, Plant, and Equipment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Content Placeholder 2"/>
          <p:cNvSpPr>
            <a:spLocks noGrp="1"/>
          </p:cNvSpPr>
          <p:nvPr>
            <p:ph type="body" sz="quarter" idx="13"/>
          </p:nvPr>
        </p:nvSpPr>
        <p:spPr/>
        <p:txBody>
          <a:bodyPr/>
          <a:lstStyle/>
          <a:p>
            <a:pPr eaLnBrk="1" hangingPunct="1"/>
            <a:r>
              <a:rPr lang="en-US" sz="2800" dirty="0">
                <a:cs typeface="Liberation Sans"/>
              </a:rPr>
              <a:t>Recorded at cost, which includes</a:t>
            </a:r>
            <a:endParaRPr lang="en-US" sz="2800" dirty="0">
              <a:solidFill>
                <a:srgbClr val="FF0000"/>
              </a:solidFill>
              <a:cs typeface="Liberation Sans"/>
            </a:endParaRPr>
          </a:p>
          <a:p>
            <a:pPr marL="1257300" lvl="2" indent="-457200">
              <a:buFont typeface="Arial"/>
              <a:buChar char="•"/>
            </a:pPr>
            <a:r>
              <a:rPr lang="en-US" sz="2800" dirty="0">
                <a:cs typeface="Liberation Sans"/>
              </a:rPr>
              <a:t>Purchase price, including non-refundable taxes and duties, less discounts or rebates</a:t>
            </a:r>
          </a:p>
          <a:p>
            <a:pPr marL="1257300" lvl="2" indent="-457200">
              <a:buFont typeface="Arial"/>
              <a:buChar char="•"/>
            </a:pPr>
            <a:r>
              <a:rPr lang="en-US" sz="2800" dirty="0">
                <a:cs typeface="Liberation Sans"/>
              </a:rPr>
              <a:t>Estimated cost of future obligations to dismantle, remove or restore the asset at the end of its useful life</a:t>
            </a:r>
            <a:endParaRPr lang="en-CA" sz="2800" dirty="0">
              <a:cs typeface="Liberation Sans"/>
            </a:endParaRPr>
          </a:p>
          <a:p>
            <a:pPr marL="1257300" lvl="2" indent="-457200">
              <a:buFont typeface="Arial"/>
              <a:buChar char="•"/>
            </a:pPr>
            <a:r>
              <a:rPr lang="en-US" sz="2800" b="1" dirty="0">
                <a:cs typeface="Liberation Sans"/>
              </a:rPr>
              <a:t>Expenditures</a:t>
            </a:r>
            <a:r>
              <a:rPr lang="en-US" sz="2800" dirty="0">
                <a:cs typeface="Liberation Sans"/>
              </a:rPr>
              <a:t> necessary to bring asset to its intended location and make it ready for its intended use</a:t>
            </a:r>
          </a:p>
        </p:txBody>
      </p:sp>
      <p:sp>
        <p:nvSpPr>
          <p:cNvPr id="3" name="Title 2"/>
          <p:cNvSpPr>
            <a:spLocks noGrp="1"/>
          </p:cNvSpPr>
          <p:nvPr>
            <p:ph type="title"/>
          </p:nvPr>
        </p:nvSpPr>
        <p:spPr/>
        <p:txBody>
          <a:bodyPr/>
          <a:lstStyle/>
          <a:p>
            <a:r>
              <a:rPr lang="en-CA" dirty="0"/>
              <a:t>Determining the Cost of Property, </a:t>
            </a:r>
            <a:br>
              <a:rPr lang="en-CA" dirty="0"/>
            </a:br>
            <a:r>
              <a:rPr lang="en-CA" dirty="0"/>
              <a:t>Plant and Equipment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Content Placeholder 2"/>
          <p:cNvSpPr>
            <a:spLocks noGrp="1"/>
          </p:cNvSpPr>
          <p:nvPr>
            <p:ph type="body" sz="quarter" idx="13"/>
          </p:nvPr>
        </p:nvSpPr>
        <p:spPr>
          <a:xfrm>
            <a:off x="755576" y="1628800"/>
            <a:ext cx="7560840" cy="4824536"/>
          </a:xfrm>
        </p:spPr>
        <p:txBody>
          <a:bodyPr/>
          <a:lstStyle/>
          <a:p>
            <a:pPr>
              <a:buClr>
                <a:schemeClr val="tx1"/>
              </a:buClr>
              <a:buSzPct val="80000"/>
              <a:buFontTx/>
              <a:buChar char="•"/>
              <a:defRPr/>
            </a:pPr>
            <a:r>
              <a:rPr lang="en-US" dirty="0"/>
              <a:t>Operating expenditures</a:t>
            </a:r>
          </a:p>
          <a:p>
            <a:pPr lvl="2">
              <a:buFontTx/>
              <a:buChar char="–"/>
              <a:defRPr/>
            </a:pPr>
            <a:r>
              <a:rPr lang="en-US" dirty="0"/>
              <a:t>Benefit only the current period</a:t>
            </a:r>
          </a:p>
          <a:p>
            <a:pPr lvl="2">
              <a:buFontTx/>
              <a:buChar char="–"/>
              <a:defRPr/>
            </a:pPr>
            <a:r>
              <a:rPr lang="en-US" dirty="0"/>
              <a:t>Immediately charged as an </a:t>
            </a:r>
            <a:r>
              <a:rPr lang="en-US" b="1" dirty="0"/>
              <a:t>expense</a:t>
            </a:r>
          </a:p>
          <a:p>
            <a:pPr>
              <a:buClr>
                <a:schemeClr val="tx1"/>
              </a:buClr>
              <a:buSzPct val="80000"/>
              <a:buFontTx/>
              <a:buChar char="•"/>
              <a:defRPr/>
            </a:pPr>
            <a:r>
              <a:rPr lang="en-US" dirty="0"/>
              <a:t>Capital expenditures</a:t>
            </a:r>
          </a:p>
          <a:p>
            <a:pPr lvl="2">
              <a:buFontTx/>
              <a:buChar char="–"/>
              <a:defRPr/>
            </a:pPr>
            <a:r>
              <a:rPr lang="en-US" dirty="0"/>
              <a:t>Capitalized as an </a:t>
            </a:r>
            <a:r>
              <a:rPr lang="en-US" b="1" dirty="0"/>
              <a:t>asset</a:t>
            </a:r>
            <a:r>
              <a:rPr lang="en-US" dirty="0"/>
              <a:t> (increases the cost of the asset)</a:t>
            </a:r>
          </a:p>
          <a:p>
            <a:pPr lvl="2">
              <a:buFontTx/>
              <a:buChar char="–"/>
              <a:defRPr/>
            </a:pPr>
            <a:r>
              <a:rPr lang="en-US" dirty="0"/>
              <a:t>Benefit future periods</a:t>
            </a:r>
          </a:p>
          <a:p>
            <a:pPr lvl="2">
              <a:buFontTx/>
              <a:buChar char="–"/>
              <a:defRPr/>
            </a:pPr>
            <a:r>
              <a:rPr lang="en-US" dirty="0"/>
              <a:t>Increases a company’s investment in productive activity</a:t>
            </a:r>
            <a:endParaRPr lang="en-CA" dirty="0"/>
          </a:p>
          <a:p>
            <a:endParaRPr lang="en-CA" dirty="0"/>
          </a:p>
        </p:txBody>
      </p:sp>
      <p:sp>
        <p:nvSpPr>
          <p:cNvPr id="3" name="Title 2"/>
          <p:cNvSpPr>
            <a:spLocks noGrp="1"/>
          </p:cNvSpPr>
          <p:nvPr>
            <p:ph type="title"/>
          </p:nvPr>
        </p:nvSpPr>
        <p:spPr>
          <a:xfrm>
            <a:off x="-1" y="0"/>
            <a:ext cx="9144000" cy="1556792"/>
          </a:xfrm>
        </p:spPr>
        <p:txBody>
          <a:bodyPr/>
          <a:lstStyle/>
          <a:p>
            <a:r>
              <a:rPr lang="en-US" dirty="0"/>
              <a:t>Types of Expenditures </a:t>
            </a:r>
            <a:br>
              <a:rPr lang="en-US" dirty="0"/>
            </a:br>
            <a:r>
              <a:rPr lang="en-US" dirty="0"/>
              <a:t>(At and Subsequent to acquisition)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efb597ca-541b-45aa-879f-14c9a341d7dd"/>
  <p:tag name="TPVERSION" val="8"/>
  <p:tag name="TPFULLVERSION" val="8.5.4.5"/>
  <p:tag name="PPTVERSION" val="16"/>
  <p:tag name="TPOS" val="2"/>
  <p:tag name="TPLASTSAVEVERSION" val="6.3 PC"/>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RESULTS" val="Polling @ McGillAllowing only the treasurer to sign cheques is an example of which control activity?[;crlf;]55[;]58[;]55[;]False[;]0[;][;crlf;]2.34545454545455[;]2[;]1.37798511429065[;]1.89884297520661[;crlf;]25[;]0[;]segregation of duties1[;]segregation of duties[;][;crlf;]7[;]0[;]Documentation2[;]Documentation[;][;crlf;]2[;]0[;]physical controls3[;]physical controls[;][;crlf;]21[;]0[;]assignment of responsibility4[;]assignment of responsibility[;]"/>
  <p:tag name="HASRESULTS" val="True"/>
  <p:tag name="TPQUESTIONXML" val="﻿&lt;?xml version=&quot;1.0&quot; encoding=&quot;utf-8&quot;?&gt;&#10;&lt;questionlist&gt;&#10;    &lt;properties&gt;&#10;        &lt;guid&gt;82D9FB8ED4E84643A26C5BA43AFAC7D7&lt;/guid&gt;&#10;        &lt;description /&gt;&#10;        &lt;date&gt;10/18/2018 10:51:2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2DE7A57F1AD493B984150B24D2CE059&lt;/guid&gt;&#10;            &lt;repollguid&gt;C34503F95F0249E28605CF047A52E999&lt;/repollguid&gt;&#10;            &lt;sourceid&gt;C38166E3BF774715A7E0E58A5BBA50C6&lt;/sourceid&gt;&#10;            &lt;questiontext&gt;Polling @ McGillAllowing only the treasurer to sign cheques is an example of which control activit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20C73A388D4A44AD842960C094243161&lt;/guid&gt;&#10;                    &lt;answertext&gt;segregation of duties&lt;/answertext&gt;&#10;                    &lt;valuetype&gt;0&lt;/valuetype&gt;&#10;                &lt;/answer&gt;&#10;                &lt;answer&gt;&#10;                    &lt;guid&gt;327C959FB0C24010AA4F3EE3430E5D45&lt;/guid&gt;&#10;                    &lt;answertext&gt;Documentation&lt;/answertext&gt;&#10;                    &lt;valuetype&gt;0&lt;/valuetype&gt;&#10;                &lt;/answer&gt;&#10;                &lt;answer&gt;&#10;                    &lt;guid&gt;07F96B56409644B6A7F2F59016CA945D&lt;/guid&gt;&#10;                    &lt;answertext&gt;physical controls&lt;/answertext&gt;&#10;                    &lt;valuetype&gt;0&lt;/valuetype&gt;&#10;                &lt;/answer&gt;&#10;                &lt;answer&gt;&#10;                    &lt;guid&gt;6000FD2C5BDC42A68A0DA3958E4DE21C&lt;/guid&gt;&#10;                    &lt;answertext&gt;assignment of responsibility&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RESULTS" val="Polling @ McGillAllowing only the treasurer to sign cheques is an example of which control activity?[;crlf;]55[;]58[;]55[;]False[;]0[;][;crlf;]2.34545454545455[;]2[;]1.37798511429065[;]1.89884297520661[;crlf;]25[;]0[;]segregation of duties1[;]segregation of duties[;][;crlf;]7[;]0[;]Documentation2[;]Documentation[;][;crlf;]2[;]0[;]physical controls3[;]physical controls[;][;crlf;]21[;]0[;]assignment of responsibility4[;]assignment of responsibility[;]"/>
  <p:tag name="HASRESULTS" val="True"/>
  <p:tag name="TPQUESTIONXML" val="﻿&lt;?xml version=&quot;1.0&quot; encoding=&quot;utf-8&quot;?&gt;&#10;&lt;questionlist&gt;&#10;    &lt;properties&gt;&#10;        &lt;guid&gt;82D9FB8ED4E84643A26C5BA43AFAC7D7&lt;/guid&gt;&#10;        &lt;description /&gt;&#10;        &lt;date&gt;10/18/2018 10:51:2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2DE7A57F1AD493B984150B24D2CE059&lt;/guid&gt;&#10;            &lt;repollguid&gt;C34503F95F0249E28605CF047A52E999&lt;/repollguid&gt;&#10;            &lt;sourceid&gt;C38166E3BF774715A7E0E58A5BBA50C6&lt;/sourceid&gt;&#10;            &lt;questiontext&gt;Polling @ McGillAllowing only the treasurer to sign cheques is an example of which control activit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20C73A388D4A44AD842960C094243161&lt;/guid&gt;&#10;                    &lt;answertext&gt;segregation of duties&lt;/answertext&gt;&#10;                    &lt;valuetype&gt;0&lt;/valuetype&gt;&#10;                &lt;/answer&gt;&#10;                &lt;answer&gt;&#10;                    &lt;guid&gt;327C959FB0C24010AA4F3EE3430E5D45&lt;/guid&gt;&#10;                    &lt;answertext&gt;Documentation&lt;/answertext&gt;&#10;                    &lt;valuetype&gt;0&lt;/valuetype&gt;&#10;                &lt;/answer&gt;&#10;                &lt;answer&gt;&#10;                    &lt;guid&gt;07F96B56409644B6A7F2F59016CA945D&lt;/guid&gt;&#10;                    &lt;answertext&gt;physical controls&lt;/answertext&gt;&#10;                    &lt;valuetype&gt;0&lt;/valuetype&gt;&#10;                &lt;/answer&gt;&#10;                &lt;answer&gt;&#10;                    &lt;guid&gt;6000FD2C5BDC42A68A0DA3958E4DE21C&lt;/guid&gt;&#10;                    &lt;answertext&gt;assignment of responsibility&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Kimmel7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Kimmel7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RainerTemplate2.thmx</Template>
  <TotalTime>6111</TotalTime>
  <Words>3157</Words>
  <Application>Microsoft Office PowerPoint</Application>
  <PresentationFormat>On-screen Show (4:3)</PresentationFormat>
  <Paragraphs>650</Paragraphs>
  <Slides>51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51</vt:i4>
      </vt:variant>
    </vt:vector>
  </HeadingPairs>
  <TitlesOfParts>
    <vt:vector size="60" baseType="lpstr">
      <vt:lpstr>inherit</vt:lpstr>
      <vt:lpstr>inherit</vt:lpstr>
      <vt:lpstr>Liberation Sans</vt:lpstr>
      <vt:lpstr>MJXc-TeX-main-R</vt:lpstr>
      <vt:lpstr>Arial</vt:lpstr>
      <vt:lpstr>Calibri</vt:lpstr>
      <vt:lpstr>Times New Roman</vt:lpstr>
      <vt:lpstr>Kimmel7e</vt:lpstr>
      <vt:lpstr>1_Kimmel7e</vt:lpstr>
      <vt:lpstr>PowerPoint Presentation</vt:lpstr>
      <vt:lpstr>Ch 8 Account Receivables</vt:lpstr>
      <vt:lpstr>Accounting for Bad Debt Expense (Example)</vt:lpstr>
      <vt:lpstr>Accounting for Bad Debt Expense (Example)</vt:lpstr>
      <vt:lpstr>Accounting for Bad Debt Expense (Example)</vt:lpstr>
      <vt:lpstr>CH9: Reporting and Analyzing Long-Lived Assets</vt:lpstr>
      <vt:lpstr>Property, Plant, and Equipment</vt:lpstr>
      <vt:lpstr>Determining the Cost of Property,  Plant and Equipment</vt:lpstr>
      <vt:lpstr>Types of Expenditures  (At and Subsequent to acquisition)</vt:lpstr>
      <vt:lpstr>Land</vt:lpstr>
      <vt:lpstr>Land Improvements</vt:lpstr>
      <vt:lpstr>Buildings</vt:lpstr>
      <vt:lpstr>Equipment</vt:lpstr>
      <vt:lpstr>Buy or Lease?</vt:lpstr>
      <vt:lpstr>Buy or Lease? (Continued)</vt:lpstr>
      <vt:lpstr>Factors in Calculating Depreciation</vt:lpstr>
      <vt:lpstr>Depreciation Methods</vt:lpstr>
      <vt:lpstr>Straight-Line Method</vt:lpstr>
      <vt:lpstr>Example – Depreciation Methods</vt:lpstr>
      <vt:lpstr>Eg. Warren Company plans to depreciate a new building using the straight-line depreciation method. The building was purchased for $800,000 at January 1st 2019.  The estimated residual value of the building is 0 and it has an expected useful life of 25 years.   A). At the end of the third year, what is the building’s book value, and Accumulated Depreciation?  </vt:lpstr>
      <vt:lpstr>Eg. Warren Company plans to depreciate a new building using the straight-line depreciation method. The building was purchased for $800,000 at January 1st 2019.  The estimated residual value of the building is 0 and it has an expected useful life of 25 years.   B). If the firm did not record the depreciation expense for 2020, what should be the journal entry amount at the end of 2021? </vt:lpstr>
      <vt:lpstr>PowerPoint Presentation</vt:lpstr>
      <vt:lpstr>Diminishing-Balance Method</vt:lpstr>
      <vt:lpstr>Diminishing-Balance Method</vt:lpstr>
      <vt:lpstr>PowerPoint Presentation</vt:lpstr>
      <vt:lpstr>Units-of-Production Method</vt:lpstr>
      <vt:lpstr>Units-of-Production Method</vt:lpstr>
      <vt:lpstr>PowerPoint Presentation</vt:lpstr>
      <vt:lpstr>PowerPoint Presentation</vt:lpstr>
      <vt:lpstr>Other Depreciation Issues</vt:lpstr>
      <vt:lpstr>Revising Periodic Depreciation</vt:lpstr>
      <vt:lpstr>4 Steps of Derecognition of PPE</vt:lpstr>
      <vt:lpstr>PowerPoint Presentation</vt:lpstr>
      <vt:lpstr>Loss</vt:lpstr>
      <vt:lpstr>RETIREMENT OF PPE</vt:lpstr>
      <vt:lpstr>RETIREMENT OF PPE</vt:lpstr>
      <vt:lpstr>Intangible Assets and Goodwill</vt:lpstr>
      <vt:lpstr>Accounting for Intangible Assets</vt:lpstr>
      <vt:lpstr>Intangibles with Finite Lives</vt:lpstr>
      <vt:lpstr>Intangibles with Indefinite Lives</vt:lpstr>
      <vt:lpstr>Goodwill</vt:lpstr>
      <vt:lpstr>Presentation of Long-Lived Assets</vt:lpstr>
      <vt:lpstr>Presentation of Long-Lived Assets</vt:lpstr>
      <vt:lpstr>PowerPoint Presentation</vt:lpstr>
      <vt:lpstr>Return on Assets</vt:lpstr>
      <vt:lpstr>Asset Turnover</vt:lpstr>
      <vt:lpstr>Profit Margin Revisited</vt:lpstr>
      <vt:lpstr>Midterm exam: Question 1</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dc:creator>
  <cp:lastModifiedBy>Mr Brownstone</cp:lastModifiedBy>
  <cp:revision>225</cp:revision>
  <dcterms:created xsi:type="dcterms:W3CDTF">2013-07-26T00:51:58Z</dcterms:created>
  <dcterms:modified xsi:type="dcterms:W3CDTF">2019-11-18T04:45:15Z</dcterms:modified>
</cp:coreProperties>
</file>