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handoutMasterIdLst>
    <p:handoutMasterId r:id="rId25"/>
  </p:handoutMasterIdLst>
  <p:sldIdLst>
    <p:sldId id="274" r:id="rId3"/>
    <p:sldId id="259" r:id="rId4"/>
    <p:sldId id="843" r:id="rId5"/>
    <p:sldId id="261" r:id="rId6"/>
    <p:sldId id="320" r:id="rId7"/>
    <p:sldId id="262" r:id="rId8"/>
    <p:sldId id="263" r:id="rId9"/>
    <p:sldId id="265" r:id="rId10"/>
    <p:sldId id="282" r:id="rId11"/>
    <p:sldId id="338" r:id="rId12"/>
    <p:sldId id="269" r:id="rId13"/>
    <p:sldId id="268" r:id="rId14"/>
    <p:sldId id="842" r:id="rId15"/>
    <p:sldId id="324" r:id="rId16"/>
    <p:sldId id="383" r:id="rId17"/>
    <p:sldId id="380" r:id="rId18"/>
    <p:sldId id="317" r:id="rId19"/>
    <p:sldId id="270" r:id="rId20"/>
    <p:sldId id="271" r:id="rId21"/>
    <p:sldId id="272" r:id="rId22"/>
    <p:sldId id="293" r:id="rId23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62673" autoAdjust="0"/>
  </p:normalViewPr>
  <p:slideViewPr>
    <p:cSldViewPr>
      <p:cViewPr varScale="1">
        <p:scale>
          <a:sx n="66" d="100"/>
          <a:sy n="66" d="100"/>
        </p:scale>
        <p:origin x="288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F49DE-BDEB-1943-AFB0-4CB68A368C9F}" type="datetimeFigureOut">
              <a:rPr lang="en-US" smtClean="0"/>
              <a:t>2/24/19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93137-7B0D-404E-AA6A-1CD3F985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16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28C9-BA3C-2048-8AE7-90D40E7F6DC9}" type="datetimeFigureOut">
              <a:rPr lang="en-US" smtClean="0"/>
              <a:t>2/24/19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CA84D-2241-B34B-B9FE-B405BBE52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366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CA84D-2241-B34B-B9FE-B405BBE522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05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819" indent="-2857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800" indent="-22856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99919" indent="-22856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039" indent="-22856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159" indent="-22856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278" indent="-22856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398" indent="-22856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517" indent="-22856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3AF8DC3-BFA9-9249-A7E6-23939BE797DF}" type="slidenum">
              <a:rPr lang="en-US"/>
              <a:pPr/>
              <a:t>10</a:t>
            </a:fld>
            <a:endParaRPr lang="en-US"/>
          </a:p>
        </p:txBody>
      </p:sp>
      <p:sp>
        <p:nvSpPr>
          <p:cNvPr id="26627" name="Rectangle 7"/>
          <p:cNvSpPr txBox="1">
            <a:spLocks noGrp="1" noChangeArrowheads="1"/>
          </p:cNvSpPr>
          <p:nvPr/>
        </p:nvSpPr>
        <p:spPr bwMode="auto"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1" rIns="91424" bIns="45711" anchor="b"/>
          <a:lstStyle>
            <a:lvl1pPr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BA0BBCBE-930D-CF43-9D7B-49F7DCC511DE}" type="slidenum">
              <a:rPr lang="en-CA">
                <a:latin typeface="Calibri" charset="0"/>
                <a:cs typeface="ＭＳ Ｐゴシック" charset="0"/>
              </a:rPr>
              <a:pPr algn="r" eaLnBrk="1" hangingPunct="1"/>
              <a:t>10</a:t>
            </a:fld>
            <a:endParaRPr lang="en-CA">
              <a:latin typeface="Calibri" charset="0"/>
              <a:cs typeface="ＭＳ Ｐゴシック" charset="0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43400"/>
            <a:ext cx="6019801" cy="4114800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457120"/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en-CA" sz="140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124E-2A55-43D8-BE16-4A82522ED95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124E-2A55-43D8-BE16-4A82522ED95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23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AA3F0598-6801-C94D-A8AF-F71EC7A898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800820F-C0E4-2A45-9320-D6FF4721CB8A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0023B60F-C510-9D45-8319-0F33D303F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F3F26B61-5AE9-204A-A9C2-C3B6C22BB5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5371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CA84D-2241-B34B-B9FE-B405BBE522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38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4177A9-8C9A-437E-ADB3-441CBCEDD2BC}" type="slidenum">
              <a:rPr lang="en-US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alibri" pitchFamily="34" charset="0"/>
            </a:endParaRP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21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alibri" pitchFamily="34" charset="0"/>
            </a:endParaRP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alibri" pitchFamily="34" charset="0"/>
            </a:endParaRPr>
          </a:p>
        </p:txBody>
      </p:sp>
      <p:sp>
        <p:nvSpPr>
          <p:cNvPr id="1095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9019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43F498-1C99-4D98-8194-F0BBC0F4767E}" type="slidenum">
              <a:rPr lang="en-US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3595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819" indent="-2857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800" indent="-22856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99919" indent="-22856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039" indent="-22856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159" indent="-22856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278" indent="-22856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398" indent="-22856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517" indent="-22856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CC49979-5C84-3148-AFAE-E77A7D53F40A}" type="slidenum">
              <a:rPr lang="en-US"/>
              <a:pPr/>
              <a:t>17</a:t>
            </a:fld>
            <a:endParaRPr lang="en-US"/>
          </a:p>
        </p:txBody>
      </p:sp>
      <p:sp>
        <p:nvSpPr>
          <p:cNvPr id="65539" name="Rectangle 7"/>
          <p:cNvSpPr txBox="1">
            <a:spLocks noGrp="1" noChangeArrowheads="1"/>
          </p:cNvSpPr>
          <p:nvPr/>
        </p:nvSpPr>
        <p:spPr bwMode="auto"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1" rIns="91424" bIns="45711" anchor="b"/>
          <a:lstStyle>
            <a:lvl1pPr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4B3392F-241E-4C4E-8203-4DB4EF567F9C}" type="slidenum">
              <a:rPr lang="en-CA">
                <a:latin typeface="Calibri" charset="0"/>
                <a:cs typeface="ＭＳ Ｐゴシック" charset="0"/>
              </a:rPr>
              <a:pPr algn="r" eaLnBrk="1" hangingPunct="1"/>
              <a:t>17</a:t>
            </a:fld>
            <a:endParaRPr lang="en-CA">
              <a:latin typeface="Calibri" charset="0"/>
              <a:cs typeface="ＭＳ Ｐゴシック" charset="0"/>
            </a:endParaRPr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43400"/>
            <a:ext cx="6019801" cy="4114800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  <a:p>
            <a:pPr defTabSz="457120"/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124E-2A55-43D8-BE16-4A82522ED95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73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124E-2A55-43D8-BE16-4A82522ED95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66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124E-2A55-43D8-BE16-4A82522ED95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67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CA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124E-2A55-43D8-BE16-4A82522ED95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10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CA84D-2241-B34B-B9FE-B405BBE522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9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819" indent="-2857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800" indent="-22856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99919" indent="-22856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039" indent="-22856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159" indent="-22856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278" indent="-22856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398" indent="-22856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517" indent="-22856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35D7E2-3057-0941-95BC-1521DC746ECF}" type="slidenum">
              <a:rPr lang="en-US"/>
              <a:pPr/>
              <a:t>3</a:t>
            </a:fld>
            <a:endParaRPr lang="en-US"/>
          </a:p>
        </p:txBody>
      </p:sp>
      <p:sp>
        <p:nvSpPr>
          <p:cNvPr id="12291" name="Rectangle 7"/>
          <p:cNvSpPr txBox="1">
            <a:spLocks noGrp="1" noChangeArrowheads="1"/>
          </p:cNvSpPr>
          <p:nvPr/>
        </p:nvSpPr>
        <p:spPr bwMode="auto"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1" rIns="91424" bIns="45711" anchor="b"/>
          <a:lstStyle>
            <a:lvl1pPr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23C83F57-8D2D-2A49-9A34-7C0718597C4F}" type="slidenum">
              <a:rPr lang="en-CA">
                <a:latin typeface="Calibri" charset="0"/>
                <a:cs typeface="ＭＳ Ｐゴシック" charset="0"/>
              </a:rPr>
              <a:pPr algn="r" eaLnBrk="1" hangingPunct="1"/>
              <a:t>3</a:t>
            </a:fld>
            <a:endParaRPr lang="en-CA">
              <a:latin typeface="Calibri" charset="0"/>
              <a:cs typeface="ＭＳ Ｐゴシック" charset="0"/>
            </a:endParaRPr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457120"/>
            <a:endParaRPr lang="en-CA" sz="1000" baseline="0" dirty="0"/>
          </a:p>
        </p:txBody>
      </p:sp>
    </p:spTree>
    <p:extLst>
      <p:ext uri="{BB962C8B-B14F-4D97-AF65-F5344CB8AC3E}">
        <p14:creationId xmlns:p14="http://schemas.microsoft.com/office/powerpoint/2010/main" val="1153302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CA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124E-2A55-43D8-BE16-4A82522ED95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87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fontAlgn="base" hangingPunct="0">
              <a:buFontTx/>
              <a:buChar char="-"/>
            </a:pPr>
            <a:endParaRPr lang="en-CA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CA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124E-2A55-43D8-BE16-4A82522ED95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87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124E-2A55-43D8-BE16-4A82522ED95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12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CA" sz="14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CA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124E-2A55-43D8-BE16-4A82522ED95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70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124E-2A55-43D8-BE16-4A82522ED95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44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819" indent="-2857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800" indent="-22856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99919" indent="-22856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039" indent="-22856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159" indent="-22856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278" indent="-22856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398" indent="-22856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517" indent="-22856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2AE2B7-D36E-FE49-A039-BB3C1BC7CF2B}" type="slidenum">
              <a:rPr lang="en-US"/>
              <a:pPr/>
              <a:t>9</a:t>
            </a:fld>
            <a:endParaRPr lang="en-US"/>
          </a:p>
        </p:txBody>
      </p:sp>
      <p:sp>
        <p:nvSpPr>
          <p:cNvPr id="24579" name="Rectangle 7"/>
          <p:cNvSpPr txBox="1">
            <a:spLocks noGrp="1" noChangeArrowheads="1"/>
          </p:cNvSpPr>
          <p:nvPr/>
        </p:nvSpPr>
        <p:spPr bwMode="auto"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1" rIns="91424" bIns="45711" anchor="b"/>
          <a:lstStyle>
            <a:lvl1pPr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DFE93A35-D9C9-1C42-91D4-ECEB2B79A34E}" type="slidenum">
              <a:rPr lang="en-CA">
                <a:latin typeface="Calibri" charset="0"/>
                <a:cs typeface="ＭＳ Ｐゴシック" charset="0"/>
              </a:rPr>
              <a:pPr algn="r" eaLnBrk="1" hangingPunct="1"/>
              <a:t>9</a:t>
            </a:fld>
            <a:endParaRPr lang="en-CA">
              <a:latin typeface="Calibri" charset="0"/>
              <a:cs typeface="ＭＳ Ｐゴシック" charset="0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43400"/>
            <a:ext cx="6019801" cy="4114800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71450" indent="-171450" defTabSz="457120">
              <a:buFontTx/>
              <a:buChar char="-"/>
            </a:pPr>
            <a:endParaRPr lang="en-US" baseline="0" dirty="0">
              <a:solidFill>
                <a:srgbClr val="000000"/>
              </a:solidFill>
              <a:cs typeface="Arial" charset="0"/>
            </a:endParaRPr>
          </a:p>
          <a:p>
            <a:pPr defTabSz="457120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C65C-88FF-984A-B999-F75A0D0D7E51}" type="datetime1">
              <a:rPr lang="en-CA" smtClean="0"/>
              <a:t>2019-02-24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2E4C-12CA-44F2-831A-2843C3F4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8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DA4D-5B75-D741-BCC2-3F0573E82E04}" type="datetime1">
              <a:rPr lang="en-CA" smtClean="0"/>
              <a:t>2019-02-24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2E4C-12CA-44F2-831A-2843C3F4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0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307-E865-7547-BE2B-89E775E68676}" type="datetime1">
              <a:rPr lang="en-CA" smtClean="0"/>
              <a:t>2019-02-24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2E4C-12CA-44F2-831A-2843C3F4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2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CCA0-BB87-A24F-97CB-08754D38B3CB}" type="datetime1">
              <a:rPr lang="en-CA" smtClean="0"/>
              <a:t>2019-02-24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2E4C-12CA-44F2-831A-2843C3F4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6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baseline="0"/>
            </a:lvl1pPr>
          </a:lstStyle>
          <a:p>
            <a:pPr lvl="0"/>
            <a:r>
              <a:rPr lang="en-US" dirty="0"/>
              <a:t>Click and 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0AA9-5544-EE40-9910-9CA946D94B38}" type="datetime1">
              <a:rPr lang="en-CA" smtClean="0"/>
              <a:t>2019-02-24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76200"/>
            <a:ext cx="8686800" cy="609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3600" b="1" kern="1200" baseline="0" dirty="0" smtClean="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Click and type Slide Title</a:t>
            </a:r>
          </a:p>
        </p:txBody>
      </p:sp>
    </p:spTree>
    <p:extLst>
      <p:ext uri="{BB962C8B-B14F-4D97-AF65-F5344CB8AC3E}">
        <p14:creationId xmlns:p14="http://schemas.microsoft.com/office/powerpoint/2010/main" val="90860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D5A5-D10F-3040-8FAC-8288A24DF7B7}" type="datetime1">
              <a:rPr lang="en-CA" smtClean="0"/>
              <a:t>2019-02-24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1A7A-9986-4EB5-BE14-24390A66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00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91E7-533D-6A45-A19A-C29E6D07094E}" type="datetime1">
              <a:rPr lang="en-CA" smtClean="0"/>
              <a:t>2019-02-24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1A7A-9986-4EB5-BE14-24390A66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61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4817-109A-BC44-B454-BAC2F5F48C4B}" type="datetime1">
              <a:rPr lang="en-CA" smtClean="0"/>
              <a:t>2019-02-24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1A7A-9986-4EB5-BE14-24390A66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24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BFB5-2827-0649-8A73-CF0195840C59}" type="datetime1">
              <a:rPr lang="en-CA" smtClean="0"/>
              <a:t>2019-02-24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1A7A-9986-4EB5-BE14-24390A66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76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7243-881D-3B4E-A82A-BCC55449A6F4}" type="datetime1">
              <a:rPr lang="en-CA" smtClean="0"/>
              <a:t>2019-02-24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1A7A-9986-4EB5-BE14-24390A66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87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174B-7F84-CF47-8AF9-88EF80240431}" type="datetime1">
              <a:rPr lang="en-CA" smtClean="0"/>
              <a:t>2019-02-24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1A7A-9986-4EB5-BE14-24390A66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CA35-F833-A44E-B37F-85822B7D450D}" type="datetime1">
              <a:rPr lang="en-CA" smtClean="0"/>
              <a:t>2019-02-24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2E4C-12CA-44F2-831A-2843C3F4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95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606-A4E1-F644-AED0-E45A36AEF2A9}" type="datetime1">
              <a:rPr lang="en-CA" smtClean="0"/>
              <a:t>2019-02-24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1A7A-9986-4EB5-BE14-24390A66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324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8E10-3E1C-9247-8D85-02CEC11AE138}" type="datetime1">
              <a:rPr lang="en-CA" smtClean="0"/>
              <a:t>2019-02-24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1A7A-9986-4EB5-BE14-24390A66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78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5217-4728-4E44-A10E-D1DBE8C24669}" type="datetime1">
              <a:rPr lang="en-CA" smtClean="0"/>
              <a:t>2019-02-24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1A7A-9986-4EB5-BE14-24390A66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058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BCB9-370C-3249-8E7A-BE7238D624FF}" type="datetime1">
              <a:rPr lang="en-CA" smtClean="0"/>
              <a:t>2019-02-24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1A7A-9986-4EB5-BE14-24390A66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145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F3FD-25BC-594E-873C-B3B07DA8A94D}" type="datetime1">
              <a:rPr lang="en-CA" smtClean="0"/>
              <a:t>2019-02-24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1A7A-9986-4EB5-BE14-24390A66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2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87B8-F931-AA4D-81C8-683F9CE506DF}" type="datetime1">
              <a:rPr lang="en-CA" smtClean="0"/>
              <a:t>2019-02-24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2E4C-12CA-44F2-831A-2843C3F4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9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2E94-138E-334B-8D18-8C1226553552}" type="datetime1">
              <a:rPr lang="en-CA" smtClean="0"/>
              <a:t>2019-02-24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2E4C-12CA-44F2-831A-2843C3F4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8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C92E-14D8-8342-A220-26A6B4AB64D6}" type="datetime1">
              <a:rPr lang="en-CA" smtClean="0"/>
              <a:t>2019-02-24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2E4C-12CA-44F2-831A-2843C3F4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8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3A82-35FB-774D-98CD-BFC21EDFB44A}" type="datetime1">
              <a:rPr lang="en-CA" smtClean="0"/>
              <a:t>2019-02-24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2E4C-12CA-44F2-831A-2843C3F4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4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D7E5-57C7-6C4A-8101-3A90DDB7265B}" type="datetime1">
              <a:rPr lang="en-CA" smtClean="0"/>
              <a:t>2019-02-24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2E4C-12CA-44F2-831A-2843C3F4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9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384C-EC2D-7A4E-81DE-5897DEC4DB4E}" type="datetime1">
              <a:rPr lang="en-CA" smtClean="0"/>
              <a:t>2019-02-24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2E4C-12CA-44F2-831A-2843C3F4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1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E2D2-880E-8E43-B1D9-EE6552A9C8E4}" type="datetime1">
              <a:rPr lang="en-CA" smtClean="0"/>
              <a:t>2019-02-24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2E4C-12CA-44F2-831A-2843C3F4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0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2A278-049E-BE4E-AE2F-2D1DFED65219}" type="datetime1">
              <a:rPr lang="en-CA" smtClean="0"/>
              <a:t>2019-02-24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Chantal Westgate  Fall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12E4C-12CA-44F2-831A-2843C3F4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5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3" r:id="rId1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970EB-AF65-2A4C-9785-CB654C6C67AD}" type="datetime1">
              <a:rPr lang="en-CA" smtClean="0"/>
              <a:t>2019-02-24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Chantal Westgate  Fall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1A7A-9986-4EB5-BE14-24390A66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4EDhdAHrO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4000" b="1" dirty="0"/>
              <a:t>MGCR 222 - Introduction to Organizational Behaviour</a:t>
            </a: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Chapter 11- </a:t>
            </a:r>
          </a:p>
          <a:p>
            <a:pPr marL="0" indent="0" algn="ctr">
              <a:buNone/>
            </a:pPr>
            <a:r>
              <a:rPr lang="en-US" sz="4000" dirty="0"/>
              <a:t>Communicating With Purpose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Maya Sharma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MGCR 222</a:t>
            </a:r>
          </a:p>
        </p:txBody>
      </p:sp>
    </p:spTree>
    <p:extLst>
      <p:ext uri="{BB962C8B-B14F-4D97-AF65-F5344CB8AC3E}">
        <p14:creationId xmlns:p14="http://schemas.microsoft.com/office/powerpoint/2010/main" val="2337366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Calibri" charset="0"/>
              </a:rPr>
              <a:t>MGCR 222 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84138"/>
            <a:ext cx="9347200" cy="96520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>
                <a:latin typeface="Calibri" charset="0"/>
              </a:rPr>
              <a:t>Choosing the Media</a:t>
            </a:r>
          </a:p>
        </p:txBody>
      </p:sp>
      <p:pic>
        <p:nvPicPr>
          <p:cNvPr id="2560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557338"/>
            <a:ext cx="8528050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1524000"/>
            <a:ext cx="8534400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2D05C-A166-2A44-B130-15030B1978AF}"/>
              </a:ext>
            </a:extLst>
          </p:cNvPr>
          <p:cNvSpPr txBox="1"/>
          <p:nvPr/>
        </p:nvSpPr>
        <p:spPr>
          <a:xfrm>
            <a:off x="250825" y="3093396"/>
            <a:ext cx="1044575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F65A1-B06E-F546-B51E-CA85B6DF2893}"/>
              </a:ext>
            </a:extLst>
          </p:cNvPr>
          <p:cNvSpPr txBox="1"/>
          <p:nvPr/>
        </p:nvSpPr>
        <p:spPr>
          <a:xfrm>
            <a:off x="7775980" y="3057713"/>
            <a:ext cx="1044575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A296EA7-67DB-1241-B13D-8996FF58D321}"/>
              </a:ext>
            </a:extLst>
          </p:cNvPr>
          <p:cNvSpPr/>
          <p:nvPr/>
        </p:nvSpPr>
        <p:spPr>
          <a:xfrm>
            <a:off x="1143000" y="950923"/>
            <a:ext cx="7483475" cy="1228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Routine						Non Routine	</a:t>
            </a:r>
          </a:p>
        </p:txBody>
      </p:sp>
    </p:spTree>
    <p:extLst>
      <p:ext uri="{BB962C8B-B14F-4D97-AF65-F5344CB8AC3E}">
        <p14:creationId xmlns:p14="http://schemas.microsoft.com/office/powerpoint/2010/main" val="120667303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31800"/>
            <a:ext cx="7658100" cy="551523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MGCR 222</a:t>
            </a:r>
          </a:p>
        </p:txBody>
      </p:sp>
    </p:spTree>
    <p:extLst>
      <p:ext uri="{BB962C8B-B14F-4D97-AF65-F5344CB8AC3E}">
        <p14:creationId xmlns:p14="http://schemas.microsoft.com/office/powerpoint/2010/main" val="1735412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Choose Communication Media and 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/>
              <a:t>Channel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Grapevine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Deliberate Dialogue</a:t>
            </a:r>
          </a:p>
          <a:p>
            <a:endParaRPr lang="en-US" dirty="0"/>
          </a:p>
          <a:p>
            <a:r>
              <a:rPr lang="en-US" dirty="0"/>
              <a:t>Conventional and Sustainable OB Approaches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MGCR 222</a:t>
            </a:r>
          </a:p>
        </p:txBody>
      </p:sp>
    </p:spTree>
    <p:extLst>
      <p:ext uri="{BB962C8B-B14F-4D97-AF65-F5344CB8AC3E}">
        <p14:creationId xmlns:p14="http://schemas.microsoft.com/office/powerpoint/2010/main" val="213546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2">
            <a:extLst>
              <a:ext uri="{FF2B5EF4-FFF2-40B4-BE49-F238E27FC236}">
                <a16:creationId xmlns:a16="http://schemas.microsoft.com/office/drawing/2014/main" id="{E5FD20FE-4179-664A-B7CB-75D4180FB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0679" y="3029174"/>
            <a:ext cx="2575550" cy="1218616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54000" rIns="54000" bIns="54000" anchor="ctr"/>
          <a:lstStyle/>
          <a:p>
            <a:pPr defTabSz="715566" eaLnBrk="0" hangingPunct="0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Barriers to communication  (i.e. Noise)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4E6F732-1BEF-134F-8BDD-B530BFD07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140" y="4869656"/>
            <a:ext cx="1596628" cy="56316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54000" rIns="54000" bIns="54000" anchor="ctr"/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Nonverbal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AA94FF8D-C2FF-AC43-96DD-3B0CC7E95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511" y="2583656"/>
            <a:ext cx="1595438" cy="56316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54000" rIns="54000" bIns="54000" anchor="ctr"/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Information Overload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E3C44342-3ABF-E944-8B7D-FAA9AAAB5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511" y="3440906"/>
            <a:ext cx="1595438" cy="56316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54000" rIns="54000" bIns="54000" anchor="ctr"/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Emotions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CEBC72A4-7211-BB4E-B5F3-5EE457C87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479" y="4356497"/>
            <a:ext cx="1595438" cy="561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54000" rIns="54000" bIns="54000" anchor="ctr"/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Selective use of words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A154EF1F-B296-C647-A197-9CB42928C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511" y="4356497"/>
            <a:ext cx="1595438" cy="561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54000" rIns="54000" bIns="54000" anchor="ctr"/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Relationships</a:t>
            </a:r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9BCF669E-5701-1A41-AEC6-E103C8B2A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479" y="3440906"/>
            <a:ext cx="1595438" cy="56316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54000" rIns="54000" bIns="54000" anchor="ctr"/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Personality Differences </a:t>
            </a:r>
          </a:p>
        </p:txBody>
      </p:sp>
      <p:sp>
        <p:nvSpPr>
          <p:cNvPr id="7178" name="Rectangle 10">
            <a:extLst>
              <a:ext uri="{FF2B5EF4-FFF2-40B4-BE49-F238E27FC236}">
                <a16:creationId xmlns:a16="http://schemas.microsoft.com/office/drawing/2014/main" id="{9DD2E0EC-4C4D-624C-A948-8F0728C79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479" y="2583656"/>
            <a:ext cx="1595438" cy="56316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54000" rIns="54000" bIns="54000" anchor="ctr"/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Selective Perception</a:t>
            </a:r>
          </a:p>
        </p:txBody>
      </p:sp>
      <p:cxnSp>
        <p:nvCxnSpPr>
          <p:cNvPr id="7179" name="AutoShape 11">
            <a:extLst>
              <a:ext uri="{FF2B5EF4-FFF2-40B4-BE49-F238E27FC236}">
                <a16:creationId xmlns:a16="http://schemas.microsoft.com/office/drawing/2014/main" id="{61B6E7E6-2061-884F-BA87-FC30D8102F10}"/>
              </a:ext>
            </a:extLst>
          </p:cNvPr>
          <p:cNvCxnSpPr>
            <a:cxnSpLocks noChangeShapeType="1"/>
            <a:stCxn id="7178" idx="3"/>
            <a:endCxn id="7170" idx="1"/>
          </p:cNvCxnSpPr>
          <p:nvPr/>
        </p:nvCxnSpPr>
        <p:spPr bwMode="auto">
          <a:xfrm>
            <a:off x="3337917" y="2865239"/>
            <a:ext cx="519943" cy="342397"/>
          </a:xfrm>
          <a:prstGeom prst="curvedConnector2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80" name="AutoShape 12">
            <a:extLst>
              <a:ext uri="{FF2B5EF4-FFF2-40B4-BE49-F238E27FC236}">
                <a16:creationId xmlns:a16="http://schemas.microsoft.com/office/drawing/2014/main" id="{5C644642-5953-4A45-9D20-4C94172C23BE}"/>
              </a:ext>
            </a:extLst>
          </p:cNvPr>
          <p:cNvCxnSpPr>
            <a:cxnSpLocks noChangeShapeType="1"/>
            <a:stCxn id="7174" idx="3"/>
            <a:endCxn id="7170" idx="3"/>
          </p:cNvCxnSpPr>
          <p:nvPr/>
        </p:nvCxnSpPr>
        <p:spPr bwMode="auto">
          <a:xfrm flipV="1">
            <a:off x="3337917" y="4069328"/>
            <a:ext cx="519943" cy="568157"/>
          </a:xfrm>
          <a:prstGeom prst="curvedConnector2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81" name="AutoShape 13">
            <a:extLst>
              <a:ext uri="{FF2B5EF4-FFF2-40B4-BE49-F238E27FC236}">
                <a16:creationId xmlns:a16="http://schemas.microsoft.com/office/drawing/2014/main" id="{5A23A436-2F92-F846-85C6-FEE3C1C7D5BA}"/>
              </a:ext>
            </a:extLst>
          </p:cNvPr>
          <p:cNvCxnSpPr>
            <a:cxnSpLocks noChangeShapeType="1"/>
            <a:stCxn id="7175" idx="1"/>
            <a:endCxn id="7170" idx="5"/>
          </p:cNvCxnSpPr>
          <p:nvPr/>
        </p:nvCxnSpPr>
        <p:spPr bwMode="auto">
          <a:xfrm rot="10800000">
            <a:off x="5679049" y="4069329"/>
            <a:ext cx="504463" cy="568157"/>
          </a:xfrm>
          <a:prstGeom prst="curvedConnector2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82" name="AutoShape 14">
            <a:extLst>
              <a:ext uri="{FF2B5EF4-FFF2-40B4-BE49-F238E27FC236}">
                <a16:creationId xmlns:a16="http://schemas.microsoft.com/office/drawing/2014/main" id="{95F7FECD-51B2-DE4E-B6DF-D380B9956941}"/>
              </a:ext>
            </a:extLst>
          </p:cNvPr>
          <p:cNvCxnSpPr>
            <a:cxnSpLocks noChangeShapeType="1"/>
            <a:stCxn id="7172" idx="1"/>
            <a:endCxn id="7170" idx="7"/>
          </p:cNvCxnSpPr>
          <p:nvPr/>
        </p:nvCxnSpPr>
        <p:spPr bwMode="auto">
          <a:xfrm rot="10800000" flipV="1">
            <a:off x="5679049" y="2865238"/>
            <a:ext cx="504463" cy="342397"/>
          </a:xfrm>
          <a:prstGeom prst="curvedConnector2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84" name="AutoShape 16">
            <a:extLst>
              <a:ext uri="{FF2B5EF4-FFF2-40B4-BE49-F238E27FC236}">
                <a16:creationId xmlns:a16="http://schemas.microsoft.com/office/drawing/2014/main" id="{798AC618-6274-BB4A-88A2-A130ED772EE5}"/>
              </a:ext>
            </a:extLst>
          </p:cNvPr>
          <p:cNvCxnSpPr>
            <a:cxnSpLocks noChangeShapeType="1"/>
            <a:stCxn id="7171" idx="0"/>
            <a:endCxn id="7170" idx="4"/>
          </p:cNvCxnSpPr>
          <p:nvPr/>
        </p:nvCxnSpPr>
        <p:spPr bwMode="auto">
          <a:xfrm flipV="1">
            <a:off x="4768454" y="4247790"/>
            <a:ext cx="0" cy="621866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85" name="AutoShape 17">
            <a:extLst>
              <a:ext uri="{FF2B5EF4-FFF2-40B4-BE49-F238E27FC236}">
                <a16:creationId xmlns:a16="http://schemas.microsoft.com/office/drawing/2014/main" id="{C183CA5C-F2F5-8447-8A2B-6BEC1547EDB4}"/>
              </a:ext>
            </a:extLst>
          </p:cNvPr>
          <p:cNvCxnSpPr>
            <a:cxnSpLocks noChangeShapeType="1"/>
            <a:stCxn id="7177" idx="3"/>
            <a:endCxn id="7170" idx="2"/>
          </p:cNvCxnSpPr>
          <p:nvPr/>
        </p:nvCxnSpPr>
        <p:spPr bwMode="auto">
          <a:xfrm flipV="1">
            <a:off x="3337917" y="3638482"/>
            <a:ext cx="142762" cy="84007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86" name="AutoShape 18">
            <a:extLst>
              <a:ext uri="{FF2B5EF4-FFF2-40B4-BE49-F238E27FC236}">
                <a16:creationId xmlns:a16="http://schemas.microsoft.com/office/drawing/2014/main" id="{9B2900C5-84FB-0348-93F1-6DCE8B1B76C4}"/>
              </a:ext>
            </a:extLst>
          </p:cNvPr>
          <p:cNvCxnSpPr>
            <a:cxnSpLocks noChangeShapeType="1"/>
            <a:stCxn id="7173" idx="1"/>
            <a:endCxn id="7170" idx="6"/>
          </p:cNvCxnSpPr>
          <p:nvPr/>
        </p:nvCxnSpPr>
        <p:spPr bwMode="auto">
          <a:xfrm flipH="1" flipV="1">
            <a:off x="6056229" y="3638482"/>
            <a:ext cx="127282" cy="84007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87" name="Rectangle 19">
            <a:extLst>
              <a:ext uri="{FF2B5EF4-FFF2-40B4-BE49-F238E27FC236}">
                <a16:creationId xmlns:a16="http://schemas.microsoft.com/office/drawing/2014/main" id="{FBADAA98-C3F9-CD49-9AF6-FAE8BB2F4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20438"/>
            <a:ext cx="8867553" cy="6678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000000"/>
                </a:solidFill>
                <a:latin typeface="Calibri" charset="0"/>
              </a:rPr>
              <a:t>Examples of Barriers to Communication (Noise)</a:t>
            </a:r>
            <a:endParaRPr lang="en-US" sz="32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A4E5A7-E6C0-D84E-A224-44A8E27ACA1E}"/>
              </a:ext>
            </a:extLst>
          </p:cNvPr>
          <p:cNvSpPr/>
          <p:nvPr/>
        </p:nvSpPr>
        <p:spPr>
          <a:xfrm>
            <a:off x="304800" y="982292"/>
            <a:ext cx="189231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hlinkClick r:id="rId3"/>
              </a:rPr>
              <a:t>Communication Barriers</a:t>
            </a:r>
            <a:endParaRPr lang="en-US" sz="1350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685116FA-E105-BF4E-A5D1-D4E575A8D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479" y="1841966"/>
            <a:ext cx="1595438" cy="56316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54000" rIns="54000" bIns="54000" anchor="ctr"/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Filtering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B07905AF-C748-AC4C-948C-CC0ECF17E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2707" y="1841966"/>
            <a:ext cx="1595438" cy="56316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54000" rIns="54000" bIns="54000" anchor="ctr"/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Language and Semantics</a:t>
            </a:r>
          </a:p>
        </p:txBody>
      </p:sp>
      <p:cxnSp>
        <p:nvCxnSpPr>
          <p:cNvPr id="21" name="AutoShape 11">
            <a:extLst>
              <a:ext uri="{FF2B5EF4-FFF2-40B4-BE49-F238E27FC236}">
                <a16:creationId xmlns:a16="http://schemas.microsoft.com/office/drawing/2014/main" id="{F95DF88C-BEA5-754B-A98A-615C3DAB931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01158" y="2052486"/>
            <a:ext cx="1111577" cy="89494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AutoShape 14">
            <a:extLst>
              <a:ext uri="{FF2B5EF4-FFF2-40B4-BE49-F238E27FC236}">
                <a16:creationId xmlns:a16="http://schemas.microsoft.com/office/drawing/2014/main" id="{38D40060-048F-7442-B221-A7502CA2815D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5085246" y="2123354"/>
            <a:ext cx="1048855" cy="91308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ectangle 3">
            <a:extLst>
              <a:ext uri="{FF2B5EF4-FFF2-40B4-BE49-F238E27FC236}">
                <a16:creationId xmlns:a16="http://schemas.microsoft.com/office/drawing/2014/main" id="{6CA8B086-6F53-0049-85E4-D3AA35972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04" y="1419098"/>
            <a:ext cx="1596628" cy="56316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54000" rIns="54000" bIns="54000" anchor="ctr"/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Cultural Differences</a:t>
            </a:r>
          </a:p>
        </p:txBody>
      </p:sp>
      <p:cxnSp>
        <p:nvCxnSpPr>
          <p:cNvPr id="26" name="AutoShape 16">
            <a:extLst>
              <a:ext uri="{FF2B5EF4-FFF2-40B4-BE49-F238E27FC236}">
                <a16:creationId xmlns:a16="http://schemas.microsoft.com/office/drawing/2014/main" id="{15BBA03F-D90E-C94F-80B0-C556FE4F43D9}"/>
              </a:ext>
            </a:extLst>
          </p:cNvPr>
          <p:cNvCxnSpPr>
            <a:cxnSpLocks noChangeShapeType="1"/>
            <a:endCxn id="25" idx="2"/>
          </p:cNvCxnSpPr>
          <p:nvPr/>
        </p:nvCxnSpPr>
        <p:spPr bwMode="auto">
          <a:xfrm flipH="1" flipV="1">
            <a:off x="4640018" y="1982264"/>
            <a:ext cx="88778" cy="1499954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8064424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Semantic Problems- </a:t>
            </a:r>
            <a:br>
              <a:rPr lang="en-US" sz="3200" dirty="0"/>
            </a:br>
            <a:r>
              <a:rPr lang="en-US" sz="3200" dirty="0"/>
              <a:t>Words that have different meanings in the North &amp; South USA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sz="2000" b="1" dirty="0"/>
              <a:t> Sugar:</a:t>
            </a:r>
          </a:p>
          <a:p>
            <a:pPr lvl="1"/>
            <a:r>
              <a:rPr lang="en-US" sz="2000" dirty="0"/>
              <a:t>North: sweetener normally used for baking.</a:t>
            </a:r>
          </a:p>
          <a:p>
            <a:pPr lvl="1"/>
            <a:r>
              <a:rPr lang="en-US" sz="2000" dirty="0"/>
              <a:t>South: a kiss</a:t>
            </a:r>
          </a:p>
          <a:p>
            <a:r>
              <a:rPr lang="en-US" sz="2000" b="1" dirty="0"/>
              <a:t>Fixing:</a:t>
            </a:r>
          </a:p>
          <a:p>
            <a:pPr lvl="1"/>
            <a:r>
              <a:rPr lang="en-US" sz="2000" dirty="0"/>
              <a:t>North: Repairs</a:t>
            </a:r>
          </a:p>
          <a:p>
            <a:pPr lvl="1"/>
            <a:r>
              <a:rPr lang="en-US" sz="2000" dirty="0"/>
              <a:t> South: getting prepared to do something</a:t>
            </a:r>
          </a:p>
          <a:p>
            <a:r>
              <a:rPr lang="en-US" sz="2000" b="1" dirty="0"/>
              <a:t>Dope</a:t>
            </a:r>
          </a:p>
          <a:p>
            <a:pPr lvl="1"/>
            <a:r>
              <a:rPr lang="en-US" sz="2000" dirty="0"/>
              <a:t>North: Drugs or something is “cool”</a:t>
            </a:r>
          </a:p>
          <a:p>
            <a:pPr lvl="1"/>
            <a:r>
              <a:rPr lang="en-US" sz="2000" dirty="0"/>
              <a:t>South: toppings that you put on your ice cream sundae</a:t>
            </a:r>
          </a:p>
          <a:p>
            <a:pPr>
              <a:buFontTx/>
              <a:buChar char="-"/>
            </a:pPr>
            <a:r>
              <a:rPr lang="en-US" sz="2000" b="1" dirty="0"/>
              <a:t>“Bless your heart”</a:t>
            </a:r>
          </a:p>
          <a:p>
            <a:pPr lvl="1"/>
            <a:r>
              <a:rPr lang="en-US" sz="2000" dirty="0"/>
              <a:t>North: a way of showing sincerity and appreciation.</a:t>
            </a:r>
          </a:p>
          <a:p>
            <a:pPr lvl="1"/>
            <a:r>
              <a:rPr lang="en-US" sz="2000" dirty="0"/>
              <a:t>South: a way of telling someone they are an idiot.</a:t>
            </a:r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MGCR 222</a:t>
            </a:r>
          </a:p>
        </p:txBody>
      </p:sp>
    </p:spTree>
    <p:extLst>
      <p:ext uri="{BB962C8B-B14F-4D97-AF65-F5344CB8AC3E}">
        <p14:creationId xmlns:p14="http://schemas.microsoft.com/office/powerpoint/2010/main" val="3816969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ChangeArrowheads="1"/>
          </p:cNvSpPr>
          <p:nvPr/>
        </p:nvSpPr>
        <p:spPr bwMode="auto">
          <a:xfrm>
            <a:off x="1890713" y="5543550"/>
            <a:ext cx="142875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 sz="1350">
              <a:latin typeface="Calibri" pitchFamily="34" charset="0"/>
            </a:endParaRPr>
          </a:p>
        </p:txBody>
      </p:sp>
      <p:sp>
        <p:nvSpPr>
          <p:cNvPr id="108546" name="Rectangle 3"/>
          <p:cNvSpPr>
            <a:spLocks noChangeArrowheads="1"/>
          </p:cNvSpPr>
          <p:nvPr/>
        </p:nvSpPr>
        <p:spPr bwMode="auto">
          <a:xfrm>
            <a:off x="3486150" y="5543550"/>
            <a:ext cx="21717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 sz="1350">
              <a:latin typeface="Calibri" pitchFamily="34" charset="0"/>
            </a:endParaRPr>
          </a:p>
        </p:txBody>
      </p:sp>
      <p:sp>
        <p:nvSpPr>
          <p:cNvPr id="108547" name="Rectangle 4"/>
          <p:cNvSpPr>
            <a:spLocks noGrp="1" noChangeArrowheads="1"/>
          </p:cNvSpPr>
          <p:nvPr>
            <p:ph type="title"/>
          </p:nvPr>
        </p:nvSpPr>
        <p:spPr>
          <a:xfrm>
            <a:off x="1202531" y="1028700"/>
            <a:ext cx="6629400" cy="457200"/>
          </a:xfrm>
        </p:spPr>
        <p:txBody>
          <a:bodyPr vert="horz" lIns="67866" tIns="33338" rIns="67866" bIns="33338" rtlCol="0" anchor="ctr">
            <a:normAutofit fontScale="90000"/>
          </a:bodyPr>
          <a:lstStyle/>
          <a:p>
            <a:pPr eaLnBrk="1" hangingPunct="1">
              <a:lnSpc>
                <a:spcPct val="90000"/>
              </a:lnSpc>
            </a:pPr>
            <a:br>
              <a:rPr lang="en-US" dirty="0">
                <a:latin typeface="Calibri" pitchFamily="34" charset="0"/>
                <a:cs typeface="Calibri" pitchFamily="34" charset="0"/>
              </a:rPr>
            </a:br>
            <a:r>
              <a:rPr lang="en-US" dirty="0">
                <a:latin typeface="Calibri" pitchFamily="34" charset="0"/>
                <a:cs typeface="Calibri" pitchFamily="34" charset="0"/>
              </a:rPr>
              <a:t>Decoding Nonverbal Cues</a:t>
            </a:r>
            <a:br>
              <a:rPr lang="en-US" dirty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8548" name="Rectangle 10"/>
          <p:cNvSpPr>
            <a:spLocks noChangeArrowheads="1"/>
          </p:cNvSpPr>
          <p:nvPr/>
        </p:nvSpPr>
        <p:spPr bwMode="auto">
          <a:xfrm>
            <a:off x="1310880" y="4707555"/>
            <a:ext cx="3282553" cy="5289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7866" tIns="33338" rIns="67866" bIns="33338" anchor="ctr">
            <a:spAutoFit/>
          </a:bodyPr>
          <a:lstStyle/>
          <a:p>
            <a:pPr algn="ctr" eaLnBrk="0" hangingPunct="0"/>
            <a:r>
              <a:rPr lang="en-US" sz="1500">
                <a:latin typeface="Calibri" pitchFamily="34" charset="0"/>
              </a:rPr>
              <a:t>Action: No eye contact while communicating </a:t>
            </a:r>
          </a:p>
        </p:txBody>
      </p:sp>
      <p:sp>
        <p:nvSpPr>
          <p:cNvPr id="108549" name="Rectangle 12"/>
          <p:cNvSpPr>
            <a:spLocks noChangeArrowheads="1"/>
          </p:cNvSpPr>
          <p:nvPr/>
        </p:nvSpPr>
        <p:spPr bwMode="auto">
          <a:xfrm>
            <a:off x="4835130" y="4844997"/>
            <a:ext cx="2902744" cy="2981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7866" tIns="33338" rIns="67866" bIns="33338" anchor="ctr">
            <a:spAutoFit/>
          </a:bodyPr>
          <a:lstStyle/>
          <a:p>
            <a:pPr algn="ctr" eaLnBrk="0" hangingPunct="0"/>
            <a:r>
              <a:rPr lang="en-US" sz="1500">
                <a:latin typeface="Calibri" pitchFamily="34" charset="0"/>
              </a:rPr>
              <a:t>Action: Manager sighs deeply</a:t>
            </a:r>
          </a:p>
        </p:txBody>
      </p:sp>
      <p:sp>
        <p:nvSpPr>
          <p:cNvPr id="108550" name="Rectangle 14"/>
          <p:cNvSpPr>
            <a:spLocks noChangeArrowheads="1"/>
          </p:cNvSpPr>
          <p:nvPr/>
        </p:nvSpPr>
        <p:spPr bwMode="auto">
          <a:xfrm>
            <a:off x="6652023" y="4466035"/>
            <a:ext cx="835819" cy="357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 sz="1350">
              <a:latin typeface="Calibri" pitchFamily="34" charset="0"/>
            </a:endParaRPr>
          </a:p>
        </p:txBody>
      </p:sp>
      <p:sp>
        <p:nvSpPr>
          <p:cNvPr id="108551" name="Rectangle 180"/>
          <p:cNvSpPr>
            <a:spLocks noChangeArrowheads="1"/>
          </p:cNvSpPr>
          <p:nvPr/>
        </p:nvSpPr>
        <p:spPr bwMode="auto">
          <a:xfrm>
            <a:off x="4755356" y="2778742"/>
            <a:ext cx="2647950" cy="5289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7866" tIns="33338" rIns="67866" bIns="33338" anchor="ctr">
            <a:spAutoFit/>
          </a:bodyPr>
          <a:lstStyle/>
          <a:p>
            <a:pPr algn="ctr" eaLnBrk="0" hangingPunct="0"/>
            <a:r>
              <a:rPr lang="en-US" sz="1500">
                <a:latin typeface="Calibri" pitchFamily="34" charset="0"/>
              </a:rPr>
              <a:t>Action:  Boss breathes heavily and waves arms</a:t>
            </a:r>
          </a:p>
        </p:txBody>
      </p:sp>
      <p:sp>
        <p:nvSpPr>
          <p:cNvPr id="108552" name="Rectangle 7"/>
          <p:cNvSpPr>
            <a:spLocks noChangeArrowheads="1"/>
          </p:cNvSpPr>
          <p:nvPr/>
        </p:nvSpPr>
        <p:spPr bwMode="auto">
          <a:xfrm>
            <a:off x="1450181" y="2516805"/>
            <a:ext cx="3143250" cy="5289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7866" tIns="33338" rIns="67866" bIns="33338" anchor="ctr">
            <a:spAutoFit/>
          </a:bodyPr>
          <a:lstStyle/>
          <a:p>
            <a:pPr algn="ctr" eaLnBrk="0" hangingPunct="0"/>
            <a:r>
              <a:rPr lang="en-US" sz="1500">
                <a:latin typeface="Calibri" pitchFamily="34" charset="0"/>
              </a:rPr>
              <a:t>Action:  Boss fails to acknowledge </a:t>
            </a:r>
          </a:p>
          <a:p>
            <a:pPr algn="ctr" eaLnBrk="0" hangingPunct="0"/>
            <a:r>
              <a:rPr lang="en-US" sz="1500">
                <a:latin typeface="Calibri" pitchFamily="34" charset="0"/>
              </a:rPr>
              <a:t>employee’s greeting</a:t>
            </a:r>
          </a:p>
        </p:txBody>
      </p:sp>
      <p:sp>
        <p:nvSpPr>
          <p:cNvPr id="108553" name="Freeform 184"/>
          <p:cNvSpPr>
            <a:spLocks/>
          </p:cNvSpPr>
          <p:nvPr/>
        </p:nvSpPr>
        <p:spPr bwMode="auto">
          <a:xfrm>
            <a:off x="3668317" y="1871662"/>
            <a:ext cx="329803" cy="423863"/>
          </a:xfrm>
          <a:custGeom>
            <a:avLst/>
            <a:gdLst>
              <a:gd name="T0" fmla="*/ 0 w 920"/>
              <a:gd name="T1" fmla="*/ 0 h 1270"/>
              <a:gd name="T2" fmla="*/ 0 w 920"/>
              <a:gd name="T3" fmla="*/ 0 h 1270"/>
              <a:gd name="T4" fmla="*/ 0 w 920"/>
              <a:gd name="T5" fmla="*/ 0 h 1270"/>
              <a:gd name="T6" fmla="*/ 0 w 920"/>
              <a:gd name="T7" fmla="*/ 0 h 1270"/>
              <a:gd name="T8" fmla="*/ 0 w 920"/>
              <a:gd name="T9" fmla="*/ 0 h 1270"/>
              <a:gd name="T10" fmla="*/ 0 w 920"/>
              <a:gd name="T11" fmla="*/ 0 h 1270"/>
              <a:gd name="T12" fmla="*/ 0 w 920"/>
              <a:gd name="T13" fmla="*/ 0 h 1270"/>
              <a:gd name="T14" fmla="*/ 0 w 920"/>
              <a:gd name="T15" fmla="*/ 0 h 1270"/>
              <a:gd name="T16" fmla="*/ 0 w 920"/>
              <a:gd name="T17" fmla="*/ 0 h 127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20"/>
              <a:gd name="T28" fmla="*/ 0 h 1270"/>
              <a:gd name="T29" fmla="*/ 920 w 920"/>
              <a:gd name="T30" fmla="*/ 1270 h 127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20" h="1270">
                <a:moveTo>
                  <a:pt x="127" y="0"/>
                </a:moveTo>
                <a:lnTo>
                  <a:pt x="648" y="50"/>
                </a:lnTo>
                <a:lnTo>
                  <a:pt x="910" y="483"/>
                </a:lnTo>
                <a:lnTo>
                  <a:pt x="920" y="808"/>
                </a:lnTo>
                <a:lnTo>
                  <a:pt x="407" y="1270"/>
                </a:lnTo>
                <a:lnTo>
                  <a:pt x="63" y="940"/>
                </a:lnTo>
                <a:lnTo>
                  <a:pt x="0" y="190"/>
                </a:lnTo>
                <a:lnTo>
                  <a:pt x="12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/>
          </a:p>
        </p:txBody>
      </p:sp>
      <p:sp>
        <p:nvSpPr>
          <p:cNvPr id="108554" name="Rectangle 286"/>
          <p:cNvSpPr>
            <a:spLocks noChangeArrowheads="1"/>
          </p:cNvSpPr>
          <p:nvPr/>
        </p:nvSpPr>
        <p:spPr bwMode="auto">
          <a:xfrm>
            <a:off x="1473994" y="1694083"/>
            <a:ext cx="1553766" cy="5289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7866" tIns="33338" rIns="67866" bIns="33338" anchor="ctr">
            <a:spAutoFit/>
          </a:bodyPr>
          <a:lstStyle/>
          <a:p>
            <a:pPr algn="ctr" eaLnBrk="0" hangingPunct="0"/>
            <a:r>
              <a:rPr lang="en-US" sz="1500" b="1">
                <a:solidFill>
                  <a:srgbClr val="DA1F28"/>
                </a:solidFill>
                <a:latin typeface="Calibri" pitchFamily="34" charset="0"/>
              </a:rPr>
              <a:t>He’s</a:t>
            </a:r>
          </a:p>
          <a:p>
            <a:pPr algn="ctr" eaLnBrk="0" hangingPunct="0"/>
            <a:r>
              <a:rPr lang="en-US" sz="1500" b="1">
                <a:solidFill>
                  <a:srgbClr val="DA1F28"/>
                </a:solidFill>
                <a:latin typeface="Calibri" pitchFamily="34" charset="0"/>
              </a:rPr>
              <a:t> unapproachable!</a:t>
            </a:r>
          </a:p>
        </p:txBody>
      </p:sp>
      <p:sp>
        <p:nvSpPr>
          <p:cNvPr id="108555" name="AutoShape 287"/>
          <p:cNvSpPr>
            <a:spLocks noChangeArrowheads="1"/>
          </p:cNvSpPr>
          <p:nvPr/>
        </p:nvSpPr>
        <p:spPr bwMode="auto">
          <a:xfrm>
            <a:off x="1425180" y="1609725"/>
            <a:ext cx="1749028" cy="800100"/>
          </a:xfrm>
          <a:prstGeom prst="cloudCallout">
            <a:avLst>
              <a:gd name="adj1" fmla="val 61352"/>
              <a:gd name="adj2" fmla="val 57144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CA">
              <a:latin typeface="Calibri" pitchFamily="34" charset="0"/>
            </a:endParaRPr>
          </a:p>
        </p:txBody>
      </p:sp>
      <p:grpSp>
        <p:nvGrpSpPr>
          <p:cNvPr id="8" name="Group 288"/>
          <p:cNvGrpSpPr>
            <a:grpSpLocks/>
          </p:cNvGrpSpPr>
          <p:nvPr/>
        </p:nvGrpSpPr>
        <p:grpSpPr bwMode="auto">
          <a:xfrm>
            <a:off x="6174581" y="3665935"/>
            <a:ext cx="1657350" cy="800100"/>
            <a:chOff x="4368" y="2736"/>
            <a:chExt cx="1392" cy="672"/>
          </a:xfrm>
        </p:grpSpPr>
        <p:sp>
          <p:nvSpPr>
            <p:cNvPr id="108565" name="Rectangle 289"/>
            <p:cNvSpPr>
              <a:spLocks noChangeArrowheads="1"/>
            </p:cNvSpPr>
            <p:nvPr/>
          </p:nvSpPr>
          <p:spPr bwMode="auto">
            <a:xfrm>
              <a:off x="4507" y="2830"/>
              <a:ext cx="1036" cy="4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 anchor="ctr">
              <a:spAutoFit/>
            </a:bodyPr>
            <a:lstStyle/>
            <a:p>
              <a:pPr algn="ctr" eaLnBrk="0" hangingPunct="0"/>
              <a:r>
                <a:rPr lang="en-US" sz="1500" b="1">
                  <a:solidFill>
                    <a:srgbClr val="DA1F28"/>
                  </a:solidFill>
                  <a:latin typeface="Calibri" pitchFamily="34" charset="0"/>
                </a:rPr>
                <a:t>My opinion </a:t>
              </a:r>
            </a:p>
            <a:p>
              <a:pPr algn="ctr" eaLnBrk="0" hangingPunct="0"/>
              <a:r>
                <a:rPr lang="en-US" sz="1500" b="1">
                  <a:solidFill>
                    <a:srgbClr val="DA1F28"/>
                  </a:solidFill>
                  <a:latin typeface="Calibri" pitchFamily="34" charset="0"/>
                </a:rPr>
                <a:t>doesn’t count</a:t>
              </a:r>
            </a:p>
          </p:txBody>
        </p:sp>
        <p:sp>
          <p:nvSpPr>
            <p:cNvPr id="108566" name="AutoShape 290"/>
            <p:cNvSpPr>
              <a:spLocks noChangeArrowheads="1"/>
            </p:cNvSpPr>
            <p:nvPr/>
          </p:nvSpPr>
          <p:spPr bwMode="auto">
            <a:xfrm>
              <a:off x="4368" y="2736"/>
              <a:ext cx="1392" cy="672"/>
            </a:xfrm>
            <a:prstGeom prst="cloudCallout">
              <a:avLst>
                <a:gd name="adj1" fmla="val -66667"/>
                <a:gd name="adj2" fmla="val 6994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CA">
                <a:latin typeface="Calibri" pitchFamily="34" charset="0"/>
              </a:endParaRPr>
            </a:p>
          </p:txBody>
        </p:sp>
      </p:grpSp>
      <p:grpSp>
        <p:nvGrpSpPr>
          <p:cNvPr id="9" name="Group 291"/>
          <p:cNvGrpSpPr>
            <a:grpSpLocks/>
          </p:cNvGrpSpPr>
          <p:nvPr/>
        </p:nvGrpSpPr>
        <p:grpSpPr bwMode="auto">
          <a:xfrm>
            <a:off x="1369220" y="3526631"/>
            <a:ext cx="1488281" cy="800100"/>
            <a:chOff x="48" y="2784"/>
            <a:chExt cx="1296" cy="672"/>
          </a:xfrm>
        </p:grpSpPr>
        <p:sp>
          <p:nvSpPr>
            <p:cNvPr id="108563" name="Rectangle 292"/>
            <p:cNvSpPr>
              <a:spLocks noChangeArrowheads="1"/>
            </p:cNvSpPr>
            <p:nvPr/>
          </p:nvSpPr>
          <p:spPr bwMode="auto">
            <a:xfrm>
              <a:off x="129" y="2878"/>
              <a:ext cx="1128" cy="4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 anchor="ctr">
              <a:spAutoFit/>
            </a:bodyPr>
            <a:lstStyle/>
            <a:p>
              <a:pPr algn="ctr" eaLnBrk="0" hangingPunct="0"/>
              <a:r>
                <a:rPr lang="en-US" sz="1500" b="1">
                  <a:solidFill>
                    <a:srgbClr val="DA1F28"/>
                  </a:solidFill>
                  <a:latin typeface="Calibri" pitchFamily="34" charset="0"/>
                </a:rPr>
                <a:t>I wonder what</a:t>
              </a:r>
            </a:p>
            <a:p>
              <a:pPr algn="ctr" eaLnBrk="0" hangingPunct="0"/>
              <a:r>
                <a:rPr lang="en-US" sz="1500" b="1">
                  <a:solidFill>
                    <a:srgbClr val="DA1F28"/>
                  </a:solidFill>
                  <a:latin typeface="Calibri" pitchFamily="34" charset="0"/>
                </a:rPr>
                <a:t>he’s hiding?</a:t>
              </a:r>
            </a:p>
          </p:txBody>
        </p:sp>
        <p:sp>
          <p:nvSpPr>
            <p:cNvPr id="108564" name="AutoShape 293"/>
            <p:cNvSpPr>
              <a:spLocks noChangeArrowheads="1"/>
            </p:cNvSpPr>
            <p:nvPr/>
          </p:nvSpPr>
          <p:spPr bwMode="auto">
            <a:xfrm>
              <a:off x="48" y="2784"/>
              <a:ext cx="1296" cy="672"/>
            </a:xfrm>
            <a:prstGeom prst="cloudCallout">
              <a:avLst>
                <a:gd name="adj1" fmla="val 90509"/>
                <a:gd name="adj2" fmla="val 25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CA">
                <a:latin typeface="Calibri" pitchFamily="34" charset="0"/>
              </a:endParaRPr>
            </a:p>
          </p:txBody>
        </p:sp>
      </p:grpSp>
      <p:grpSp>
        <p:nvGrpSpPr>
          <p:cNvPr id="10" name="Group 294"/>
          <p:cNvGrpSpPr>
            <a:grpSpLocks/>
          </p:cNvGrpSpPr>
          <p:nvPr/>
        </p:nvGrpSpPr>
        <p:grpSpPr bwMode="auto">
          <a:xfrm>
            <a:off x="6079331" y="1485900"/>
            <a:ext cx="1657350" cy="857250"/>
            <a:chOff x="4128" y="1104"/>
            <a:chExt cx="1632" cy="720"/>
          </a:xfrm>
        </p:grpSpPr>
        <p:sp>
          <p:nvSpPr>
            <p:cNvPr id="108561" name="Rectangle 295"/>
            <p:cNvSpPr>
              <a:spLocks noChangeArrowheads="1"/>
            </p:cNvSpPr>
            <p:nvPr/>
          </p:nvSpPr>
          <p:spPr bwMode="auto">
            <a:xfrm>
              <a:off x="4338" y="1141"/>
              <a:ext cx="1244" cy="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 anchor="ctr">
              <a:spAutoFit/>
            </a:bodyPr>
            <a:lstStyle/>
            <a:p>
              <a:pPr algn="ctr" eaLnBrk="0" hangingPunct="0"/>
              <a:r>
                <a:rPr lang="en-US" sz="1500" b="1">
                  <a:solidFill>
                    <a:srgbClr val="DA1F28"/>
                  </a:solidFill>
                  <a:latin typeface="Calibri" pitchFamily="34" charset="0"/>
                </a:rPr>
                <a:t>He’s angry! I’ll</a:t>
              </a:r>
            </a:p>
            <a:p>
              <a:pPr algn="ctr" eaLnBrk="0" hangingPunct="0"/>
              <a:r>
                <a:rPr lang="en-US" sz="1500" b="1">
                  <a:solidFill>
                    <a:srgbClr val="DA1F28"/>
                  </a:solidFill>
                  <a:latin typeface="Calibri" pitchFamily="34" charset="0"/>
                </a:rPr>
                <a:t>stay out of </a:t>
              </a:r>
              <a:br>
                <a:rPr lang="en-US" sz="1500" b="1">
                  <a:solidFill>
                    <a:srgbClr val="DA1F28"/>
                  </a:solidFill>
                  <a:latin typeface="Calibri" pitchFamily="34" charset="0"/>
                </a:rPr>
              </a:br>
              <a:r>
                <a:rPr lang="en-US" sz="1500" b="1">
                  <a:solidFill>
                    <a:srgbClr val="DA1F28"/>
                  </a:solidFill>
                  <a:latin typeface="Calibri" pitchFamily="34" charset="0"/>
                </a:rPr>
                <a:t>his way!</a:t>
              </a:r>
            </a:p>
          </p:txBody>
        </p:sp>
        <p:sp>
          <p:nvSpPr>
            <p:cNvPr id="108562" name="AutoShape 296"/>
            <p:cNvSpPr>
              <a:spLocks noChangeArrowheads="1"/>
            </p:cNvSpPr>
            <p:nvPr/>
          </p:nvSpPr>
          <p:spPr bwMode="auto">
            <a:xfrm>
              <a:off x="4128" y="1104"/>
              <a:ext cx="1632" cy="720"/>
            </a:xfrm>
            <a:prstGeom prst="cloudCallout">
              <a:avLst>
                <a:gd name="adj1" fmla="val -40931"/>
                <a:gd name="adj2" fmla="val 93333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CA">
                <a:latin typeface="Calibri" pitchFamily="34" charset="0"/>
              </a:endParaRPr>
            </a:p>
          </p:txBody>
        </p:sp>
      </p:grpSp>
      <p:sp>
        <p:nvSpPr>
          <p:cNvPr id="1075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Calibri" pitchFamily="34" charset="0"/>
              </a:rPr>
              <a:t>.</a:t>
            </a:r>
            <a:endParaRPr lang="en-CA" dirty="0">
              <a:latin typeface="Calibri" pitchFamily="34" charset="0"/>
            </a:endParaRPr>
          </a:p>
        </p:txBody>
      </p:sp>
      <p:sp>
        <p:nvSpPr>
          <p:cNvPr id="10753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Calibri" pitchFamily="34" charset="0"/>
              </a:rPr>
              <a:t>8-</a:t>
            </a:r>
            <a:fld id="{25D1E079-EB80-4DB8-9327-EED028F34DCD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8611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381000"/>
            <a:ext cx="7696200" cy="85725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Types of Nonverbal Communication</a:t>
            </a:r>
          </a:p>
        </p:txBody>
      </p:sp>
      <p:sp>
        <p:nvSpPr>
          <p:cNvPr id="104450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845842" y="2173062"/>
            <a:ext cx="7669508" cy="3588378"/>
          </a:xfrm>
        </p:spPr>
        <p:txBody>
          <a:bodyPr>
            <a:normAutofit fontScale="85000" lnSpcReduction="20000"/>
          </a:bodyPr>
          <a:lstStyle/>
          <a:p>
            <a:pPr marL="0" indent="0">
              <a:spcAft>
                <a:spcPct val="50000"/>
              </a:spcAft>
              <a:buNone/>
            </a:pPr>
            <a:r>
              <a:rPr lang="en-US" b="1" dirty="0">
                <a:solidFill>
                  <a:srgbClr val="DA1F28"/>
                </a:solidFill>
                <a:latin typeface="Calibri" pitchFamily="34" charset="0"/>
                <a:cs typeface="Calibri" pitchFamily="34" charset="0"/>
              </a:rPr>
              <a:t>Facial and Eye </a:t>
            </a:r>
            <a:r>
              <a:rPr lang="en-US" b="1" dirty="0" err="1">
                <a:solidFill>
                  <a:srgbClr val="DA1F28"/>
                </a:solidFill>
                <a:latin typeface="Calibri" pitchFamily="34" charset="0"/>
                <a:cs typeface="Calibri" pitchFamily="34" charset="0"/>
              </a:rPr>
              <a:t>Behaviour</a:t>
            </a:r>
            <a:r>
              <a:rPr lang="en-US" b="1" dirty="0">
                <a:solidFill>
                  <a:srgbClr val="DA1F28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en-US" dirty="0">
                <a:latin typeface="Calibri" pitchFamily="34" charset="0"/>
                <a:cs typeface="Calibri" pitchFamily="34" charset="0"/>
              </a:rPr>
              <a:t> Movements that add cues for the receiver</a:t>
            </a:r>
          </a:p>
          <a:p>
            <a:pPr marL="0" indent="0">
              <a:spcAft>
                <a:spcPct val="50000"/>
              </a:spcAft>
              <a:buNone/>
            </a:pPr>
            <a:r>
              <a:rPr lang="en-US" b="1" dirty="0">
                <a:solidFill>
                  <a:srgbClr val="DA1F28"/>
                </a:solidFill>
                <a:latin typeface="Calibri" pitchFamily="34" charset="0"/>
                <a:cs typeface="Calibri" pitchFamily="34" charset="0"/>
              </a:rPr>
              <a:t>Paralanguage:</a:t>
            </a:r>
            <a:r>
              <a:rPr lang="en-US" dirty="0">
                <a:latin typeface="Calibri" pitchFamily="34" charset="0"/>
                <a:cs typeface="Calibri" pitchFamily="34" charset="0"/>
              </a:rPr>
              <a:t> Variations in speech, such as pitch, loudness, tempo, tone, duration, laughing, and crying</a:t>
            </a:r>
          </a:p>
          <a:p>
            <a:pPr marL="0" indent="0">
              <a:spcAft>
                <a:spcPct val="50000"/>
              </a:spcAft>
              <a:buNone/>
            </a:pPr>
            <a:r>
              <a:rPr lang="en-US" b="1" dirty="0">
                <a:solidFill>
                  <a:srgbClr val="DA1F28"/>
                </a:solidFill>
                <a:latin typeface="Calibri" pitchFamily="34" charset="0"/>
                <a:cs typeface="Calibri" pitchFamily="34" charset="0"/>
              </a:rPr>
              <a:t>Proxemics:</a:t>
            </a:r>
            <a:r>
              <a:rPr lang="en-US" dirty="0">
                <a:latin typeface="Calibri" pitchFamily="34" charset="0"/>
                <a:cs typeface="Calibri" pitchFamily="34" charset="0"/>
              </a:rPr>
              <a:t> An individual’s perception and use of space</a:t>
            </a:r>
          </a:p>
          <a:p>
            <a:pPr marL="0" indent="0">
              <a:spcAft>
                <a:spcPct val="50000"/>
              </a:spcAft>
              <a:buNone/>
            </a:pPr>
            <a:r>
              <a:rPr lang="en-US" b="1" dirty="0">
                <a:solidFill>
                  <a:srgbClr val="DA1F28"/>
                </a:solidFill>
                <a:latin typeface="Calibri" pitchFamily="34" charset="0"/>
                <a:cs typeface="Calibri" pitchFamily="34" charset="0"/>
              </a:rPr>
              <a:t>Kinesics:</a:t>
            </a:r>
            <a:r>
              <a:rPr lang="en-US" dirty="0">
                <a:latin typeface="Calibri" pitchFamily="34" charset="0"/>
                <a:cs typeface="Calibri" pitchFamily="34" charset="0"/>
              </a:rPr>
              <a:t> Study of body movement and posture</a:t>
            </a:r>
          </a:p>
          <a:p>
            <a:pPr marL="0" indent="0">
              <a:spcAft>
                <a:spcPct val="50000"/>
              </a:spcAft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34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dirty="0">
              <a:latin typeface="Calibri" pitchFamily="34" charset="0"/>
            </a:endParaRPr>
          </a:p>
        </p:txBody>
      </p:sp>
      <p:sp>
        <p:nvSpPr>
          <p:cNvPr id="10342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Calibri" pitchFamily="34" charset="0"/>
              </a:rPr>
              <a:t>8-</a:t>
            </a:r>
            <a:fld id="{4B14F84C-49ED-4759-9E88-E27B5C8EB838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566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Calibri" charset="0"/>
              </a:rPr>
              <a:t>MGCR 222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90500"/>
            <a:ext cx="9144000" cy="11430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charset="0"/>
              </a:rPr>
              <a:t>High- vs. Low-Context Cultures: Overcoming Cross Cultural Communication Barriers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7600"/>
            <a:ext cx="9144000" cy="46007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5334000"/>
            <a:ext cx="7924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/>
              <a:t>Neese</a:t>
            </a:r>
            <a:r>
              <a:rPr lang="en-US" sz="1100" i="1" dirty="0"/>
              <a:t>, Brian. ” </a:t>
            </a:r>
            <a:r>
              <a:rPr lang="en-US" sz="1100" dirty="0"/>
              <a:t>Intercultural Communication: High- and Low-Context Cultures”. </a:t>
            </a:r>
            <a:r>
              <a:rPr lang="en-US" sz="1100" dirty="0" err="1"/>
              <a:t>Southeasern</a:t>
            </a:r>
            <a:r>
              <a:rPr lang="en-US" sz="1100" dirty="0"/>
              <a:t> </a:t>
            </a:r>
            <a:r>
              <a:rPr lang="en-US" sz="1100" dirty="0" err="1"/>
              <a:t>Univerity</a:t>
            </a:r>
            <a:r>
              <a:rPr lang="en-US" sz="1100" dirty="0"/>
              <a:t>  http://</a:t>
            </a:r>
            <a:r>
              <a:rPr lang="en-US" sz="1100" dirty="0" err="1"/>
              <a:t>online.seu.edu</a:t>
            </a:r>
            <a:r>
              <a:rPr lang="en-US" sz="1100" dirty="0"/>
              <a:t>/high-and-low-context-cultures/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9401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Step 3- Receive and Decode The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Listening Skills (Active Vs. Poor)</a:t>
            </a:r>
          </a:p>
          <a:p>
            <a:endParaRPr lang="en-US" dirty="0"/>
          </a:p>
          <a:p>
            <a:r>
              <a:rPr lang="en-US" dirty="0"/>
              <a:t>Collective Decoding</a:t>
            </a:r>
          </a:p>
          <a:p>
            <a:endParaRPr lang="en-US" dirty="0"/>
          </a:p>
          <a:p>
            <a:r>
              <a:rPr lang="en-US" dirty="0"/>
              <a:t>Challenges of Decoding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MGCR 222</a:t>
            </a:r>
          </a:p>
        </p:txBody>
      </p:sp>
    </p:spTree>
    <p:extLst>
      <p:ext uri="{BB962C8B-B14F-4D97-AF65-F5344CB8AC3E}">
        <p14:creationId xmlns:p14="http://schemas.microsoft.com/office/powerpoint/2010/main" val="3612027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765301"/>
            <a:ext cx="8823097" cy="31877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MGCR 222</a:t>
            </a:r>
          </a:p>
        </p:txBody>
      </p:sp>
    </p:spTree>
    <p:extLst>
      <p:ext uri="{BB962C8B-B14F-4D97-AF65-F5344CB8AC3E}">
        <p14:creationId xmlns:p14="http://schemas.microsoft.com/office/powerpoint/2010/main" val="326622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sz="2800" dirty="0"/>
          </a:p>
          <a:p>
            <a:pPr marL="571500" indent="-571500" defTabSz="457200">
              <a:buFontTx/>
              <a:buAutoNum type="arabicPeriod"/>
            </a:pPr>
            <a:r>
              <a:rPr lang="en-US" altLang="zh-TW" sz="2800" dirty="0">
                <a:solidFill>
                  <a:srgbClr val="000000"/>
                </a:solidFill>
                <a:latin typeface="Calibri" charset="0"/>
                <a:ea typeface="新細明體" charset="0"/>
                <a:cs typeface="新細明體" charset="0"/>
              </a:rPr>
              <a:t>Explain the Four-Step communication process</a:t>
            </a:r>
          </a:p>
          <a:p>
            <a:pPr marL="571500" indent="-571500" defTabSz="457200">
              <a:buFontTx/>
              <a:buAutoNum type="arabicPeriod"/>
            </a:pPr>
            <a:r>
              <a:rPr lang="en-US" altLang="zh-TW" sz="2800" dirty="0">
                <a:solidFill>
                  <a:srgbClr val="000000"/>
                </a:solidFill>
                <a:latin typeface="Calibri" charset="0"/>
                <a:ea typeface="新細明體" charset="0"/>
                <a:cs typeface="新細明體" charset="0"/>
              </a:rPr>
              <a:t>Identify common barriers to effective communication.</a:t>
            </a:r>
          </a:p>
          <a:p>
            <a:pPr marL="571500" indent="-571500" defTabSz="457200">
              <a:buFontTx/>
              <a:buAutoNum type="arabicPeriod"/>
            </a:pPr>
            <a:r>
              <a:rPr lang="en-US" altLang="zh-TW" sz="2800" dirty="0">
                <a:solidFill>
                  <a:srgbClr val="000000"/>
                </a:solidFill>
                <a:latin typeface="Calibri" charset="0"/>
                <a:ea typeface="新細明體" charset="0"/>
                <a:cs typeface="新細明體" charset="0"/>
              </a:rPr>
              <a:t>Approaches to filtering Information</a:t>
            </a:r>
          </a:p>
          <a:p>
            <a:pPr marL="571500" indent="-571500" defTabSz="457200">
              <a:buFontTx/>
              <a:buAutoNum type="arabicPeriod"/>
            </a:pPr>
            <a:r>
              <a:rPr lang="en-US" altLang="zh-TW" sz="2800" dirty="0">
                <a:solidFill>
                  <a:srgbClr val="000000"/>
                </a:solidFill>
                <a:latin typeface="Calibri" charset="0"/>
                <a:ea typeface="新細明體" charset="0"/>
                <a:cs typeface="新細明體" charset="0"/>
              </a:rPr>
              <a:t>Choosing Communication Media and Channels</a:t>
            </a:r>
          </a:p>
          <a:p>
            <a:pPr marL="571500" indent="-571500" defTabSz="457200">
              <a:buFontTx/>
              <a:buAutoNum type="arabicPeriod"/>
            </a:pPr>
            <a:r>
              <a:rPr lang="en-US" altLang="zh-TW" sz="2800" dirty="0">
                <a:solidFill>
                  <a:srgbClr val="000000"/>
                </a:solidFill>
                <a:latin typeface="Calibri" charset="0"/>
                <a:ea typeface="新細明體" charset="0"/>
                <a:cs typeface="新細明體" charset="0"/>
              </a:rPr>
              <a:t>Overcoming Barriers to Communication</a:t>
            </a:r>
          </a:p>
          <a:p>
            <a:pPr marL="571500" indent="-571500" defTabSz="457200">
              <a:buFontTx/>
              <a:buAutoNum type="arabicPeriod"/>
            </a:pPr>
            <a:r>
              <a:rPr lang="en-US" altLang="zh-TW" sz="2800" dirty="0">
                <a:solidFill>
                  <a:srgbClr val="000000"/>
                </a:solidFill>
                <a:latin typeface="Calibri" charset="0"/>
                <a:ea typeface="新細明體" charset="0"/>
                <a:cs typeface="新細明體" charset="0"/>
              </a:rPr>
              <a:t>Consider conventional and sustainable approach to communication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MGCR 222</a:t>
            </a:r>
          </a:p>
        </p:txBody>
      </p:sp>
    </p:spTree>
    <p:extLst>
      <p:ext uri="{BB962C8B-B14F-4D97-AF65-F5344CB8AC3E}">
        <p14:creationId xmlns:p14="http://schemas.microsoft.com/office/powerpoint/2010/main" val="462401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Step 4 - Confirm The Message With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Feedback?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Constructive Criticism?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Feedforward Communication – can be positive or negative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MGCR 222</a:t>
            </a:r>
          </a:p>
        </p:txBody>
      </p:sp>
    </p:spTree>
    <p:extLst>
      <p:ext uri="{BB962C8B-B14F-4D97-AF65-F5344CB8AC3E}">
        <p14:creationId xmlns:p14="http://schemas.microsoft.com/office/powerpoint/2010/main" val="202094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800" dirty="0"/>
              <a:t>After this Wednesday’s class, our next class will be  March 12</a:t>
            </a:r>
            <a:r>
              <a:rPr lang="en-US" sz="2800" baseline="30000" dirty="0"/>
              <a:t>th</a:t>
            </a:r>
            <a:r>
              <a:rPr lang="en-US" sz="2800" dirty="0"/>
              <a:t>.</a:t>
            </a:r>
          </a:p>
          <a:p>
            <a:r>
              <a:rPr lang="en-US" sz="2800" dirty="0"/>
              <a:t>Chapter 12: Understanding Organizational Culture and Structure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MGCR 222</a:t>
            </a:r>
          </a:p>
        </p:txBody>
      </p:sp>
      <p:pic>
        <p:nvPicPr>
          <p:cNvPr id="5" name="Picture 4" descr="mage result for have a great spring break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429000"/>
            <a:ext cx="4089400" cy="3009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68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57250"/>
            <a:ext cx="8724014" cy="6286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Calibri" charset="0"/>
              </a:rPr>
              <a:t>Communication: An Essential Skill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4414" y="1750386"/>
            <a:ext cx="8229600" cy="3678866"/>
          </a:xfrm>
        </p:spPr>
        <p:txBody>
          <a:bodyPr>
            <a:normAutofit/>
          </a:bodyPr>
          <a:lstStyle/>
          <a:p>
            <a:pPr defTabSz="342900"/>
            <a:r>
              <a:rPr lang="en-CA" dirty="0"/>
              <a:t>We are constantly communicating to the outside world</a:t>
            </a:r>
          </a:p>
          <a:p>
            <a:pPr defTabSz="342900"/>
            <a:r>
              <a:rPr lang="en-CA" dirty="0"/>
              <a:t>Strong communication skills are fundamental to professional success in organizations.</a:t>
            </a:r>
          </a:p>
          <a:p>
            <a:pPr lvl="1" defTabSz="342900"/>
            <a:r>
              <a:rPr lang="en-CA" sz="2400" dirty="0"/>
              <a:t>Technological and social developments underline the importance of communication skills ex: mobile devices, telecommuting, social media, etc.</a:t>
            </a:r>
          </a:p>
        </p:txBody>
      </p:sp>
    </p:spTree>
    <p:extLst>
      <p:ext uri="{BB962C8B-B14F-4D97-AF65-F5344CB8AC3E}">
        <p14:creationId xmlns:p14="http://schemas.microsoft.com/office/powerpoint/2010/main" val="217473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What Is Communication?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Arial"/>
              <a:buChar char="•"/>
            </a:pPr>
            <a:r>
              <a:rPr lang="en-US" sz="2800" dirty="0"/>
              <a:t>The Importance of Communication in Organizations</a:t>
            </a:r>
          </a:p>
          <a:p>
            <a:pPr>
              <a:buFont typeface="Arial"/>
              <a:buChar char="•"/>
            </a:pPr>
            <a:endParaRPr lang="en-US" sz="2800" dirty="0"/>
          </a:p>
          <a:p>
            <a:pPr>
              <a:buFont typeface="Arial"/>
              <a:buChar char="•"/>
            </a:pPr>
            <a:r>
              <a:rPr lang="en-US" sz="2800" dirty="0"/>
              <a:t>Communication takes place throughout organizations and at all different levels. </a:t>
            </a:r>
            <a:endParaRPr lang="en-CA" sz="2800" u="sng" dirty="0"/>
          </a:p>
          <a:p>
            <a:pPr lvl="1">
              <a:buFont typeface="Arial"/>
              <a:buChar char="•"/>
            </a:pPr>
            <a:r>
              <a:rPr lang="en-US" dirty="0"/>
              <a:t>Lateral, downward and upward communication</a:t>
            </a:r>
          </a:p>
          <a:p>
            <a:pPr lvl="1"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sz="2800" dirty="0"/>
              <a:t>The communication process has four basic steps</a:t>
            </a:r>
            <a:endParaRPr lang="en-CA" sz="2800" u="sng" dirty="0"/>
          </a:p>
          <a:p>
            <a:pPr marL="0" indent="0">
              <a:buNone/>
            </a:pPr>
            <a:endParaRPr lang="en-US" sz="2800" dirty="0"/>
          </a:p>
          <a:p>
            <a:pPr lvl="1"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MGCR 222</a:t>
            </a:r>
          </a:p>
        </p:txBody>
      </p:sp>
    </p:spTree>
    <p:extLst>
      <p:ext uri="{BB962C8B-B14F-4D97-AF65-F5344CB8AC3E}">
        <p14:creationId xmlns:p14="http://schemas.microsoft.com/office/powerpoint/2010/main" val="338387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Four-Step Communication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The Four Basic Steps :</a:t>
            </a:r>
          </a:p>
          <a:p>
            <a:pPr marL="971550" lvl="1" indent="-514350">
              <a:buAutoNum type="arabicParenR"/>
            </a:pPr>
            <a:r>
              <a:rPr lang="en-US" sz="2600" dirty="0"/>
              <a:t>Identify the message</a:t>
            </a:r>
          </a:p>
          <a:p>
            <a:pPr marL="971550" lvl="1" indent="-514350">
              <a:buAutoNum type="arabicParenR"/>
            </a:pPr>
            <a:r>
              <a:rPr lang="en-US" sz="2600" dirty="0"/>
              <a:t>Encode &amp; Transmit</a:t>
            </a:r>
          </a:p>
          <a:p>
            <a:pPr marL="971550" lvl="1" indent="-514350">
              <a:buAutoNum type="arabicParenR"/>
            </a:pPr>
            <a:r>
              <a:rPr lang="en-US" sz="2600" dirty="0"/>
              <a:t>Receive &amp; Decode,</a:t>
            </a:r>
          </a:p>
          <a:p>
            <a:pPr marL="971550" lvl="1" indent="-514350">
              <a:buAutoNum type="arabicParenR"/>
            </a:pPr>
            <a:r>
              <a:rPr lang="en-US" sz="2600" dirty="0"/>
              <a:t>Confirm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MGCR 222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56149273-4B4A-5644-BB68-91062228CD2E}"/>
              </a:ext>
            </a:extLst>
          </p:cNvPr>
          <p:cNvSpPr/>
          <p:nvPr/>
        </p:nvSpPr>
        <p:spPr>
          <a:xfrm>
            <a:off x="4572000" y="2667000"/>
            <a:ext cx="228600" cy="213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15FB24-491D-164F-A6BD-40E5C53D4BE5}"/>
              </a:ext>
            </a:extLst>
          </p:cNvPr>
          <p:cNvSpPr txBox="1"/>
          <p:nvPr/>
        </p:nvSpPr>
        <p:spPr>
          <a:xfrm>
            <a:off x="5029200" y="2895600"/>
            <a:ext cx="3429000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Movement across steps  can be hampered by the context &amp; the media</a:t>
            </a:r>
          </a:p>
        </p:txBody>
      </p:sp>
    </p:spTree>
    <p:extLst>
      <p:ext uri="{BB962C8B-B14F-4D97-AF65-F5344CB8AC3E}">
        <p14:creationId xmlns:p14="http://schemas.microsoft.com/office/powerpoint/2010/main" val="47975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762000"/>
            <a:ext cx="6705600" cy="516282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MGCR 222</a:t>
            </a:r>
          </a:p>
        </p:txBody>
      </p:sp>
    </p:spTree>
    <p:extLst>
      <p:ext uri="{BB962C8B-B14F-4D97-AF65-F5344CB8AC3E}">
        <p14:creationId xmlns:p14="http://schemas.microsoft.com/office/powerpoint/2010/main" val="223645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Step 1- Identify Your Message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/>
              <a:t>What is a Message?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Filtering:</a:t>
            </a:r>
          </a:p>
          <a:p>
            <a:pPr lvl="1">
              <a:buFont typeface="Arial"/>
              <a:buChar char="•"/>
            </a:pPr>
            <a:r>
              <a:rPr lang="en-US" dirty="0"/>
              <a:t>Can be Positive And Negative </a:t>
            </a:r>
          </a:p>
          <a:p>
            <a:pPr marL="457200" lvl="1" indent="0">
              <a:buNone/>
            </a:pPr>
            <a:endParaRPr lang="en-US" dirty="0"/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Conventional VS Sustainable Approach to messages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MGCR 222</a:t>
            </a:r>
          </a:p>
        </p:txBody>
      </p:sp>
    </p:spTree>
    <p:extLst>
      <p:ext uri="{BB962C8B-B14F-4D97-AF65-F5344CB8AC3E}">
        <p14:creationId xmlns:p14="http://schemas.microsoft.com/office/powerpoint/2010/main" val="401255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1828800"/>
            <a:ext cx="7823200" cy="32004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MGCR 222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0" y="18288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</a:t>
            </a:r>
          </a:p>
        </p:txBody>
      </p:sp>
      <p:sp>
        <p:nvSpPr>
          <p:cNvPr id="6" name="Left Arrow 5"/>
          <p:cNvSpPr/>
          <p:nvPr/>
        </p:nvSpPr>
        <p:spPr>
          <a:xfrm>
            <a:off x="2362200" y="1295400"/>
            <a:ext cx="4495800" cy="7620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Information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304800"/>
            <a:ext cx="7315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Approaches to Filtering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2948376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Calibri" charset="0"/>
              </a:rPr>
              <a:t>MGCR 222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 charset="0"/>
              </a:rPr>
              <a:t>Step 2: Encode and Transmit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80728"/>
            <a:ext cx="8229600" cy="4815235"/>
          </a:xfrm>
        </p:spPr>
        <p:txBody>
          <a:bodyPr>
            <a:normAutofit fontScale="85000" lnSpcReduction="20000"/>
          </a:bodyPr>
          <a:lstStyle/>
          <a:p>
            <a:pPr defTabSz="457200" eaLnBrk="1" hangingPunct="1">
              <a:lnSpc>
                <a:spcPct val="120000"/>
              </a:lnSpc>
            </a:pPr>
            <a:r>
              <a:rPr lang="en-US" dirty="0">
                <a:latin typeface="Calibri" charset="0"/>
              </a:rPr>
              <a:t>Encoding</a:t>
            </a:r>
          </a:p>
          <a:p>
            <a:pPr lvl="0" defTabSz="457200">
              <a:lnSpc>
                <a:spcPct val="120000"/>
              </a:lnSpc>
            </a:pPr>
            <a:r>
              <a:rPr lang="en-US" dirty="0">
                <a:latin typeface="Calibri" charset="0"/>
              </a:rPr>
              <a:t>Media differ in their capacity to convey information and resolve ambiguity</a:t>
            </a:r>
          </a:p>
          <a:p>
            <a:pPr lvl="1" defTabSz="457200" eaLnBrk="1" hangingPunct="1"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multiple cues </a:t>
            </a:r>
          </a:p>
          <a:p>
            <a:pPr lvl="1" defTabSz="457200" eaLnBrk="1" hangingPunct="1"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rapid feedback</a:t>
            </a:r>
          </a:p>
          <a:p>
            <a:pPr lvl="1" defTabSz="457200">
              <a:lnSpc>
                <a:spcPct val="120000"/>
              </a:lnSpc>
            </a:pPr>
            <a:r>
              <a:rPr lang="en-US" dirty="0"/>
              <a:t>emotional connection</a:t>
            </a:r>
          </a:p>
          <a:p>
            <a:pPr marL="457200" lvl="1" indent="0" defTabSz="457200">
              <a:lnSpc>
                <a:spcPct val="120000"/>
              </a:lnSpc>
              <a:buNone/>
            </a:pPr>
            <a:endParaRPr lang="en-US" dirty="0"/>
          </a:p>
          <a:p>
            <a:pPr defTabSz="457200">
              <a:lnSpc>
                <a:spcPct val="120000"/>
              </a:lnSpc>
            </a:pPr>
            <a:r>
              <a:rPr lang="en-US" dirty="0">
                <a:latin typeface="Calibri" charset="0"/>
              </a:rPr>
              <a:t>Factors to consider when selecting a medium: Communication apprehension, medium richness, level of routine </a:t>
            </a:r>
          </a:p>
          <a:p>
            <a:pPr marL="57150" indent="0" defTabSz="457200">
              <a:lnSpc>
                <a:spcPct val="120000"/>
              </a:lnSpc>
              <a:buNone/>
            </a:pPr>
            <a:endParaRPr lang="en-CA" dirty="0"/>
          </a:p>
          <a:p>
            <a:pPr marL="457200" lvl="1" indent="0" defTabSz="457200">
              <a:lnSpc>
                <a:spcPct val="120000"/>
              </a:lnSpc>
              <a:buNone/>
            </a:pPr>
            <a:endParaRPr lang="en-US" b="1" dirty="0">
              <a:solidFill>
                <a:srgbClr val="000000"/>
              </a:solidFill>
              <a:latin typeface="Calibri" charset="0"/>
            </a:endParaRPr>
          </a:p>
          <a:p>
            <a:pPr lvl="1" defTabSz="457200" eaLnBrk="1" hangingPunct="1">
              <a:lnSpc>
                <a:spcPct val="120000"/>
              </a:lnSpc>
            </a:pPr>
            <a:endParaRPr lang="en-US" b="1" dirty="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159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3.0.3294"/>
  <p:tag name="PPTVERSION" val="15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17496</TotalTime>
  <Words>565</Words>
  <Application>Microsoft Macintosh PowerPoint</Application>
  <PresentationFormat>On-screen Show (4:3)</PresentationFormat>
  <Paragraphs>184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ＭＳ Ｐゴシック</vt:lpstr>
      <vt:lpstr>新細明體</vt:lpstr>
      <vt:lpstr>Arial</vt:lpstr>
      <vt:lpstr>Calibri</vt:lpstr>
      <vt:lpstr>Times New Roman</vt:lpstr>
      <vt:lpstr>Verdana</vt:lpstr>
      <vt:lpstr>Office Theme</vt:lpstr>
      <vt:lpstr>Custom Design</vt:lpstr>
      <vt:lpstr>PowerPoint Presentation</vt:lpstr>
      <vt:lpstr>Learning Objectives</vt:lpstr>
      <vt:lpstr>Communication: An Essential Skill</vt:lpstr>
      <vt:lpstr>Communication Basics</vt:lpstr>
      <vt:lpstr>The Four-Step Communication Process</vt:lpstr>
      <vt:lpstr>PowerPoint Presentation</vt:lpstr>
      <vt:lpstr>Step 1- Identify Your Message</vt:lpstr>
      <vt:lpstr>PowerPoint Presentation</vt:lpstr>
      <vt:lpstr>Step 2: Encode and Transmit</vt:lpstr>
      <vt:lpstr>Choosing the Media</vt:lpstr>
      <vt:lpstr>PowerPoint Presentation</vt:lpstr>
      <vt:lpstr>Choose Communication Media and Channels</vt:lpstr>
      <vt:lpstr>Examples of Barriers to Communication (Noise)</vt:lpstr>
      <vt:lpstr>Semantic Problems-  Words that have different meanings in the North &amp; South USA</vt:lpstr>
      <vt:lpstr> Decoding Nonverbal Cues </vt:lpstr>
      <vt:lpstr>Types of Nonverbal Communication</vt:lpstr>
      <vt:lpstr>High- vs. Low-Context Cultures: Overcoming Cross Cultural Communication Barriers</vt:lpstr>
      <vt:lpstr>Step 3- Receive and Decode The Message</vt:lpstr>
      <vt:lpstr>PowerPoint Presentation</vt:lpstr>
      <vt:lpstr>Step 4 - Confirm The Message With Feedback</vt:lpstr>
      <vt:lpstr>Next Steps</vt:lpstr>
    </vt:vector>
  </TitlesOfParts>
  <Company>McGill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Beaupre, Mr</dc:creator>
  <cp:lastModifiedBy>Microsoft Office User</cp:lastModifiedBy>
  <cp:revision>377</cp:revision>
  <cp:lastPrinted>2019-02-23T21:29:17Z</cp:lastPrinted>
  <dcterms:created xsi:type="dcterms:W3CDTF">2011-06-13T20:59:31Z</dcterms:created>
  <dcterms:modified xsi:type="dcterms:W3CDTF">2019-02-24T22:03:35Z</dcterms:modified>
</cp:coreProperties>
</file>