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415" r:id="rId3"/>
    <p:sldId id="416" r:id="rId4"/>
    <p:sldId id="466" r:id="rId5"/>
    <p:sldId id="421" r:id="rId6"/>
    <p:sldId id="422" r:id="rId7"/>
    <p:sldId id="425" r:id="rId8"/>
    <p:sldId id="428" r:id="rId9"/>
    <p:sldId id="429" r:id="rId10"/>
    <p:sldId id="431" r:id="rId11"/>
    <p:sldId id="432" r:id="rId12"/>
    <p:sldId id="433" r:id="rId13"/>
    <p:sldId id="435" r:id="rId14"/>
    <p:sldId id="449" r:id="rId15"/>
    <p:sldId id="437" r:id="rId16"/>
    <p:sldId id="460" r:id="rId17"/>
    <p:sldId id="461" r:id="rId18"/>
    <p:sldId id="462" r:id="rId19"/>
    <p:sldId id="414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59908" autoAdjust="0"/>
  </p:normalViewPr>
  <p:slideViewPr>
    <p:cSldViewPr>
      <p:cViewPr varScale="1">
        <p:scale>
          <a:sx n="63" d="100"/>
          <a:sy n="63" d="100"/>
        </p:scale>
        <p:origin x="25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68"/>
    </p:cViewPr>
  </p:sorterViewPr>
  <p:notesViewPr>
    <p:cSldViewPr snapToGrid="0" snapToObjects="1">
      <p:cViewPr varScale="1">
        <p:scale>
          <a:sx n="85" d="100"/>
          <a:sy n="85" d="100"/>
        </p:scale>
        <p:origin x="-322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354A-E024-0D4A-984E-A1F3EF6652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F3AAE-EFDA-7F4C-8EE1-AF7EF1D5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08740-9489-F942-BECF-CD1EE821902D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9580-612A-1147-82D7-56F9BEA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1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9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D9580-612A-1147-82D7-56F9BEAB8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8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D9580-612A-1147-82D7-56F9BEAB8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0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D9580-612A-1147-82D7-56F9BEAB8B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D9580-612A-1147-82D7-56F9BEAB8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D9580-612A-1147-82D7-56F9BEAB8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100" dirty="0"/>
          </a:p>
          <a:p>
            <a:pPr marL="0" indent="0">
              <a:buFontTx/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1" u="sng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CA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1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E3FB8-13C3-45A0-A7B3-FBBD9A306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A184-B019-BB4D-A4E6-BA29C8413318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CB0B-77D2-0245-9087-FC33EEA71297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E3B-9421-434E-A872-E27F2141A135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0C15-E07A-A343-AD7F-A49822F3A07B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and type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01997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F35-FEC4-174B-B79A-74B150E68A69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1FAD-D42B-C743-8EA4-469695BD5C19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002C-5033-7F47-898F-22A39FB213A4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6EEA-A2FA-1A48-BD1F-7E1C4993F956}" type="datetime1">
              <a:rPr lang="en-CA" smtClean="0"/>
              <a:t>2019-02-08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6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C6B1-4300-B642-A11C-D118FC607CA8}" type="datetime1">
              <a:rPr lang="en-CA" smtClean="0"/>
              <a:t>2019-02-08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7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6501-E4B4-D341-9B20-E691B5B8E596}" type="datetime1">
              <a:rPr lang="en-CA" smtClean="0"/>
              <a:t>2019-02-08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B0CB-9D5C-B94F-8002-F901CBB72D45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5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6B18-1DD6-9E49-B5D1-4AED8BE91CCD}" type="datetime1">
              <a:rPr lang="en-CA" smtClean="0"/>
              <a:t>2019-02-08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2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D41E-2612-C243-994C-57362896DB48}" type="datetime1">
              <a:rPr lang="en-CA" smtClean="0"/>
              <a:t>2019-02-08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8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09F-80BF-8642-AFA8-8F107D5DE8A7}" type="datetime1">
              <a:rPr lang="en-CA" smtClean="0"/>
              <a:t>2019-02-08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5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BCC8-24C3-734C-9586-02DE87A27947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4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7EE6-FECE-0447-A1D2-03DF409898FD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1AC5-112E-1645-8351-4F4BB018B6DA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745-14B2-6249-A3DD-481DE5E650E3}" type="datetime1">
              <a:rPr lang="en-CA" smtClean="0"/>
              <a:t>2019-02-08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5E9E-D0A2-354D-881B-AC61575AF678}" type="datetime1">
              <a:rPr lang="en-CA" smtClean="0"/>
              <a:t>2019-02-08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85F2-8F62-3E46-BA6E-B8990CD077DF}" type="datetime1">
              <a:rPr lang="en-CA" smtClean="0"/>
              <a:t>2019-02-08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C742-CC10-B64C-8691-ED5E09948EC7}" type="datetime1">
              <a:rPr lang="en-CA" smtClean="0"/>
              <a:t>2019-02-08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826-4828-E74B-90C5-ABF950B87C1B}" type="datetime1">
              <a:rPr lang="en-CA" smtClean="0"/>
              <a:t>2019-02-08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D06-EDC8-994F-ACE4-7FF1083DE991}" type="datetime1">
              <a:rPr lang="en-CA" smtClean="0"/>
              <a:t>2019-02-08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Chantal Westgate  Fall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0591-9332-D74A-BB47-E8EE51339DBA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2E4C-12CA-44F2-831A-2843C3F4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7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F3FB-5D7F-5A48-9240-D362ED504048}" type="datetime1">
              <a:rPr lang="en-CA" smtClean="0"/>
              <a:t>2019-02-08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Chantal Westgate  Fall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1A7A-9986-4EB5-BE14-24390A668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93492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Chapter 6-</a:t>
            </a:r>
            <a:br>
              <a:rPr lang="en-US" dirty="0"/>
            </a:br>
            <a:r>
              <a:rPr lang="en-US" dirty="0"/>
              <a:t>Making Decisions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F560B-53CB-4642-BC03-3841918671B1}"/>
              </a:ext>
            </a:extLst>
          </p:cNvPr>
          <p:cNvSpPr/>
          <p:nvPr/>
        </p:nvSpPr>
        <p:spPr>
          <a:xfrm>
            <a:off x="838200" y="990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/>
              <a:t>MGCR 222 - Introduction to Organizational Behaviour 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34144-2A25-3C48-B624-9C9E0B72003E}"/>
              </a:ext>
            </a:extLst>
          </p:cNvPr>
          <p:cNvSpPr/>
          <p:nvPr/>
        </p:nvSpPr>
        <p:spPr>
          <a:xfrm>
            <a:off x="2843348" y="5148938"/>
            <a:ext cx="2847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Maya Sharma </a:t>
            </a:r>
          </a:p>
        </p:txBody>
      </p:sp>
    </p:spTree>
    <p:extLst>
      <p:ext uri="{BB962C8B-B14F-4D97-AF65-F5344CB8AC3E}">
        <p14:creationId xmlns:p14="http://schemas.microsoft.com/office/powerpoint/2010/main" val="176741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991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Managers Actually Make Ethical Decisions?</a:t>
            </a:r>
          </a:p>
          <a:p>
            <a:pPr>
              <a:buFont typeface="Arial"/>
              <a:buChar char="•"/>
            </a:pPr>
            <a:r>
              <a:rPr lang="en-US" dirty="0"/>
              <a:t>Image Theory</a:t>
            </a:r>
          </a:p>
          <a:p>
            <a:pPr lvl="1">
              <a:buFont typeface="Arial"/>
              <a:buChar char="•"/>
            </a:pPr>
            <a:r>
              <a:rPr lang="en-US" dirty="0"/>
              <a:t>Compatibility Test</a:t>
            </a:r>
          </a:p>
          <a:p>
            <a:pPr lvl="1">
              <a:buFont typeface="Arial"/>
              <a:buChar char="•"/>
            </a:pPr>
            <a:r>
              <a:rPr lang="en-US" dirty="0"/>
              <a:t>Pro-fit-ability Test</a:t>
            </a:r>
          </a:p>
          <a:p>
            <a:pPr lvl="1">
              <a:buFont typeface="Arial"/>
              <a:buChar char="•"/>
            </a:pPr>
            <a:r>
              <a:rPr lang="en-US" dirty="0"/>
              <a:t>Tweet/Facebook test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  <p:pic>
        <p:nvPicPr>
          <p:cNvPr id="5" name="Picture 4" descr="mage result for asham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800"/>
            <a:ext cx="32893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/var/folders/vp/t21s3mvs4qd9hqvpjh0sbns80000gn/T/com.microsoft.Word/Content.MSO/7416394.tmp">
            <a:extLst>
              <a:ext uri="{FF2B5EF4-FFF2-40B4-BE49-F238E27FC236}">
                <a16:creationId xmlns:a16="http://schemas.microsoft.com/office/drawing/2014/main" id="{09DCDE78-2F67-4946-80BB-81AFC13E24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35" y="3505200"/>
            <a:ext cx="1090930" cy="1090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56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Step 4:  Implement The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Overcoming Resistance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4 methods to overcome resistance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Are the Factors That Influence The Appropriate Level of Participation in Decisions Making and Implementation?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311038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455390"/>
            <a:ext cx="2734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Copyright ©2014 John Wiley &amp; Sons, Inc.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0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of Commitment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" y="181514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Factors Contributing to Escalation of Commitment: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Information Distortion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Blind persistence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Faulty reasoning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Administrative Inertia </a:t>
            </a:r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Addressing Escalation of Commitment: see decisions as information rather than legacy, undo bad decisions, etc.</a:t>
            </a:r>
            <a:endParaRPr lang="en-CA" sz="28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B131093-3FA0-8E48-BF3E-ED6725DD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7350" y="2149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79438C6-D728-B54B-898C-19571643AE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66702"/>
              </p:ext>
            </p:extLst>
          </p:nvPr>
        </p:nvGraphicFramePr>
        <p:xfrm>
          <a:off x="5638800" y="2590800"/>
          <a:ext cx="2895600" cy="237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4" imgW="1689100" imgH="1384300" progId="Word.Document.12">
                  <p:embed/>
                </p:oleObj>
              </mc:Choice>
              <mc:Fallback>
                <p:oleObj name="Document" r:id="rId4" imgW="1689100" imgH="1384300" progId="Word.Documen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90800"/>
                        <a:ext cx="2895600" cy="2373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4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Sustainable Approach to Reducing Escalation of Commitment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Participation in all four steps of the decision-making process</a:t>
            </a:r>
          </a:p>
          <a:p>
            <a:endParaRPr lang="en-US" dirty="0"/>
          </a:p>
          <a:p>
            <a:r>
              <a:rPr lang="en-US" dirty="0"/>
              <a:t>Decisions are experiments, we learn from them.</a:t>
            </a:r>
          </a:p>
          <a:p>
            <a:endParaRPr lang="en-US" dirty="0"/>
          </a:p>
          <a:p>
            <a:r>
              <a:rPr lang="en-US" dirty="0"/>
              <a:t>Requires a healthy dose of </a:t>
            </a:r>
          </a:p>
          <a:p>
            <a:pPr marL="0" indent="0">
              <a:buNone/>
            </a:pPr>
            <a:r>
              <a:rPr lang="en-US" dirty="0"/>
              <a:t>Courage!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  <p:pic>
        <p:nvPicPr>
          <p:cNvPr id="5" name="Picture 4" descr="mage result for picture of a lion roar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810000"/>
            <a:ext cx="2552700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74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Administrative method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of decision making is evident when decision makers usually have </a:t>
            </a:r>
            <a:r>
              <a:rPr lang="en-US" i="1" dirty="0"/>
              <a:t>some</a:t>
            </a:r>
            <a:r>
              <a:rPr lang="en-US" dirty="0"/>
              <a:t> knowledge and at least </a:t>
            </a:r>
            <a:r>
              <a:rPr lang="en-US" i="1" dirty="0"/>
              <a:t>partial</a:t>
            </a:r>
            <a:r>
              <a:rPr lang="en-US" dirty="0"/>
              <a:t> goal consensus. 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Administrative inertia: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describes what happens when existing structures and systems persist simply because they are already in place.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Decision:</a:t>
            </a:r>
          </a:p>
          <a:p>
            <a:pPr>
              <a:lnSpc>
                <a:spcPct val="120000"/>
              </a:lnSpc>
            </a:pPr>
            <a:r>
              <a:rPr lang="en-US" dirty="0"/>
              <a:t>is a choice that is made among a number of available alternatives.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Escalation of commitment:</a:t>
            </a:r>
          </a:p>
          <a:p>
            <a:pPr>
              <a:lnSpc>
                <a:spcPct val="120000"/>
              </a:lnSpc>
            </a:pPr>
            <a:r>
              <a:rPr lang="en-US" dirty="0"/>
              <a:t>occurs when a decision maker perseveres with the implementation of a poor decision despite evidence that it is not working.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Explicit knowledge:</a:t>
            </a:r>
          </a:p>
          <a:p>
            <a:pPr>
              <a:lnSpc>
                <a:spcPct val="120000"/>
              </a:lnSpc>
            </a:pPr>
            <a:r>
              <a:rPr lang="en-US" dirty="0"/>
              <a:t>is information that can be articulated or codified.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Framing:</a:t>
            </a:r>
          </a:p>
          <a:p>
            <a:pPr>
              <a:lnSpc>
                <a:spcPct val="120000"/>
              </a:lnSpc>
            </a:pPr>
            <a:r>
              <a:rPr lang="en-US" dirty="0"/>
              <a:t>refers to presenting ideas and alternatives in a way that has an influence on the choices that people make.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Goal consensus:</a:t>
            </a:r>
          </a:p>
          <a:p>
            <a:pPr>
              <a:lnSpc>
                <a:spcPct val="120000"/>
              </a:lnSpc>
            </a:pPr>
            <a:r>
              <a:rPr lang="en-US" dirty="0"/>
              <a:t>is the level of agreement among members about which goals the organization should pursue.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Image theory: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describes decisions as being made not “by the numbers,” but in comparison with ideal states or ideal images of self or outcomes.  </a:t>
            </a:r>
            <a:endParaRPr lang="en-CA" dirty="0"/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18953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Incremental trial-and-error method:</a:t>
            </a:r>
          </a:p>
          <a:p>
            <a:pPr>
              <a:lnSpc>
                <a:spcPct val="120000"/>
              </a:lnSpc>
            </a:pPr>
            <a:r>
              <a:rPr lang="en-US" dirty="0"/>
              <a:t>of decision making is evident when decision makers have high agreement on goals but a low level of technical knowledge. 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Information distortion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refers to the tendency to overlook or downplay feedback that makes a decision look bad and instead to focus on feedback that makes the decision look good.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Intuition:</a:t>
            </a:r>
          </a:p>
          <a:p>
            <a:pPr>
              <a:lnSpc>
                <a:spcPct val="120000"/>
              </a:lnSpc>
            </a:pPr>
            <a:r>
              <a:rPr lang="en-US" dirty="0"/>
              <a:t>refers to making decisions based on tacit knowledge, which can be based on experience, insight, hunches, or “gut” feelings.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 err="1"/>
              <a:t>Nonprogrammed</a:t>
            </a:r>
            <a:r>
              <a:rPr lang="en-US" b="1" dirty="0"/>
              <a:t> decisions:</a:t>
            </a:r>
          </a:p>
          <a:p>
            <a:pPr>
              <a:lnSpc>
                <a:spcPct val="120000"/>
              </a:lnSpc>
            </a:pPr>
            <a:r>
              <a:rPr lang="en-US" dirty="0"/>
              <a:t>involve developing and choosing among new alternatives in situations where programmed alternatives have not yet been developed or are not appropriate.</a:t>
            </a:r>
            <a:endParaRPr lang="en-CA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Programmed decisions:</a:t>
            </a:r>
          </a:p>
          <a:p>
            <a:pPr>
              <a:lnSpc>
                <a:spcPct val="120000"/>
              </a:lnSpc>
            </a:pPr>
            <a:r>
              <a:rPr lang="en-US" dirty="0"/>
              <a:t>involve choosing a standard alternative in response to recurring organizational problems or opportunities. 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Political method:</a:t>
            </a:r>
          </a:p>
          <a:p>
            <a:pPr>
              <a:lnSpc>
                <a:spcPct val="120000"/>
              </a:lnSpc>
            </a:pPr>
            <a:r>
              <a:rPr lang="en-US" dirty="0"/>
              <a:t>of decision making is evident when there is much debate about which goal to pursue, even though a lot of knowledge is available.</a:t>
            </a:r>
            <a:r>
              <a:rPr lang="en-US" b="1" dirty="0"/>
              <a:t> 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Rational choice:</a:t>
            </a:r>
          </a:p>
          <a:p>
            <a:pPr>
              <a:lnSpc>
                <a:spcPct val="120000"/>
              </a:lnSpc>
            </a:pPr>
            <a:r>
              <a:rPr lang="en-US" dirty="0"/>
              <a:t>as a method of decision making is evident when goal consensus is high and there is adequate time to collect all the required information.</a:t>
            </a:r>
            <a:r>
              <a:rPr lang="en-US" b="1" dirty="0"/>
              <a:t> 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Satisficing:</a:t>
            </a:r>
          </a:p>
          <a:p>
            <a:pPr>
              <a:lnSpc>
                <a:spcPct val="120000"/>
              </a:lnSpc>
            </a:pPr>
            <a:r>
              <a:rPr lang="en-US" dirty="0"/>
              <a:t>is evident when managers accept an </a:t>
            </a:r>
            <a:r>
              <a:rPr lang="en-US" i="1" dirty="0"/>
              <a:t>adequate</a:t>
            </a:r>
            <a:r>
              <a:rPr lang="en-US" dirty="0"/>
              <a:t> response to a problem or opportunity, rather than make the effort to develop an </a:t>
            </a:r>
            <a:r>
              <a:rPr lang="en-US" i="1" dirty="0"/>
              <a:t>optimal</a:t>
            </a:r>
            <a:r>
              <a:rPr lang="en-US" dirty="0"/>
              <a:t> response.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US" b="1" dirty="0"/>
              <a:t>Scripts:</a:t>
            </a:r>
          </a:p>
          <a:p>
            <a:pPr>
              <a:lnSpc>
                <a:spcPct val="120000"/>
              </a:lnSpc>
            </a:pPr>
            <a:r>
              <a:rPr lang="en-US" dirty="0"/>
              <a:t>are learned frameworks that provide direction for people by helping them interpret and respond to what is happening around them. </a:t>
            </a:r>
            <a:endParaRPr lang="en-CA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222-</a:t>
            </a:r>
          </a:p>
        </p:txBody>
      </p:sp>
    </p:spTree>
    <p:extLst>
      <p:ext uri="{BB962C8B-B14F-4D97-AF65-F5344CB8AC3E}">
        <p14:creationId xmlns:p14="http://schemas.microsoft.com/office/powerpoint/2010/main" val="131900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Subjective method:</a:t>
            </a:r>
          </a:p>
          <a:p>
            <a:r>
              <a:rPr lang="en-US" sz="2000" dirty="0"/>
              <a:t>of decision making is evident when there is little or no agreement on goals and limited information.</a:t>
            </a:r>
            <a:endParaRPr lang="en-CA" sz="2000" dirty="0"/>
          </a:p>
          <a:p>
            <a:r>
              <a:rPr lang="en-US" sz="2000" b="1" dirty="0"/>
              <a:t>Tacit knowledge:</a:t>
            </a:r>
          </a:p>
          <a:p>
            <a:r>
              <a:rPr lang="en-US" sz="2000" dirty="0"/>
              <a:t>is information people possess that is difficult to articulate or codify. </a:t>
            </a:r>
            <a:endParaRPr lang="en-CA" sz="2000" dirty="0"/>
          </a:p>
          <a:p>
            <a:r>
              <a:rPr lang="en-US" sz="2000" b="1" dirty="0"/>
              <a:t>Uncertainty:</a:t>
            </a:r>
          </a:p>
          <a:p>
            <a:r>
              <a:rPr lang="en-US" sz="2000" dirty="0"/>
              <a:t>is evident when decision makers do not know what outcomes to expect with choosing a particular alternative. </a:t>
            </a:r>
            <a:endParaRPr lang="en-CA" sz="20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323580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Chapter 8- Understanding Relationships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222-</a:t>
            </a:r>
          </a:p>
        </p:txBody>
      </p:sp>
    </p:spTree>
    <p:extLst>
      <p:ext uri="{BB962C8B-B14F-4D97-AF65-F5344CB8AC3E}">
        <p14:creationId xmlns:p14="http://schemas.microsoft.com/office/powerpoint/2010/main" val="179069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Identify the Need for a Decision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Importance of Identifying the Need to Make a Decision</a:t>
            </a:r>
            <a:br>
              <a:rPr lang="en-US" sz="3200" dirty="0"/>
            </a:b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2. Develop Alternative Responses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Recognize the Alternative Responses Decision Makers Can Follow One a Need For Decision Has Been Identified</a:t>
            </a:r>
            <a:br>
              <a:rPr lang="en-US" sz="3200" dirty="0"/>
            </a:b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3. Choose the Appropriate Alternative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Discuss the Key Factors In Choosing the Appropriate Alternative Decision</a:t>
            </a:r>
            <a:br>
              <a:rPr lang="en-US" sz="3200" dirty="0"/>
            </a:b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4. Implement the Choice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Describe How Decisions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407070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6096000"/>
            <a:ext cx="2734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Copyright ©204 John Wiley &amp; Sons, Inc.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6756400" cy="52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7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1: Identifying The Need For a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What is a decision?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Problems and opportunities in organizations call for decisions to be made.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Examples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Underlying Issues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Relevant Stakeholders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Sustainable approach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  <p:pic>
        <p:nvPicPr>
          <p:cNvPr id="5" name="Picture 4" descr="ow to decide? Decision making can be difficult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71800"/>
            <a:ext cx="35052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19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86" y="4267200"/>
            <a:ext cx="2663252" cy="198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2: Develop Alternative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Basic Alternative Reponses</a:t>
            </a:r>
          </a:p>
          <a:p>
            <a:pPr lvl="1"/>
            <a:r>
              <a:rPr lang="en-US" sz="2400" dirty="0"/>
              <a:t>Choices When Making Decisions:</a:t>
            </a:r>
          </a:p>
          <a:p>
            <a:pPr lvl="2"/>
            <a:r>
              <a:rPr lang="en-US" dirty="0"/>
              <a:t>Do nothing</a:t>
            </a:r>
            <a:endParaRPr lang="en-US" sz="2400" dirty="0"/>
          </a:p>
          <a:p>
            <a:pPr lvl="2"/>
            <a:r>
              <a:rPr lang="en-US" dirty="0"/>
              <a:t>Programmed Decisions  for repetitive and routine issues</a:t>
            </a:r>
          </a:p>
          <a:p>
            <a:pPr lvl="2"/>
            <a:r>
              <a:rPr lang="en-US" dirty="0"/>
              <a:t>Non-Programmed Decisions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sz="2400" dirty="0"/>
              <a:t>Sustainable vs conventional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</a:t>
            </a:r>
          </a:p>
        </p:txBody>
      </p:sp>
    </p:spTree>
    <p:extLst>
      <p:ext uri="{BB962C8B-B14F-4D97-AF65-F5344CB8AC3E}">
        <p14:creationId xmlns:p14="http://schemas.microsoft.com/office/powerpoint/2010/main" val="55030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3700" dirty="0">
                <a:solidFill>
                  <a:srgbClr val="000000"/>
                </a:solidFill>
              </a:rPr>
              <a:t>Step 3: Choose The Appropriate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Two Key Factors Drive The Choice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Goal Consensus:</a:t>
            </a:r>
            <a:r>
              <a:rPr lang="en-US" dirty="0"/>
              <a:t> Low Versus High Goal Consensus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Affect criteria for making decisions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Available knowledge and uncertainty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222-</a:t>
            </a:r>
          </a:p>
        </p:txBody>
      </p:sp>
    </p:spTree>
    <p:extLst>
      <p:ext uri="{BB962C8B-B14F-4D97-AF65-F5344CB8AC3E}">
        <p14:creationId xmlns:p14="http://schemas.microsoft.com/office/powerpoint/2010/main" val="186772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455390"/>
            <a:ext cx="2734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Copyright ©2014 John Wiley &amp; Sons, Inc.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098"/>
          <a:stretch/>
        </p:blipFill>
        <p:spPr>
          <a:xfrm>
            <a:off x="762000" y="533400"/>
            <a:ext cx="7509933" cy="52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3: Choose The Appropriate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Satisficing and Framing</a:t>
            </a:r>
          </a:p>
          <a:p>
            <a:endParaRPr lang="en-US" dirty="0"/>
          </a:p>
          <a:p>
            <a:r>
              <a:rPr lang="en-US" dirty="0"/>
              <a:t>Subjective Effects of Decisions on Employee Appraisals</a:t>
            </a:r>
          </a:p>
          <a:p>
            <a:pPr lvl="1"/>
            <a:r>
              <a:rPr lang="en-US" dirty="0"/>
              <a:t>Halo/Horn Effect, Availability Bias, etc..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&amp; Tacit Knowledge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222-</a:t>
            </a:r>
          </a:p>
        </p:txBody>
      </p:sp>
    </p:spTree>
    <p:extLst>
      <p:ext uri="{BB962C8B-B14F-4D97-AF65-F5344CB8AC3E}">
        <p14:creationId xmlns:p14="http://schemas.microsoft.com/office/powerpoint/2010/main" val="228060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1778"/>
            <a:ext cx="9144000" cy="384602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MGCR 222-</a:t>
            </a:r>
          </a:p>
        </p:txBody>
      </p:sp>
    </p:spTree>
    <p:extLst>
      <p:ext uri="{BB962C8B-B14F-4D97-AF65-F5344CB8AC3E}">
        <p14:creationId xmlns:p14="http://schemas.microsoft.com/office/powerpoint/2010/main" val="1492174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10737</TotalTime>
  <Words>805</Words>
  <Application>Microsoft Macintosh PowerPoint</Application>
  <PresentationFormat>On-screen Show (4:3)</PresentationFormat>
  <Paragraphs>156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Office Theme</vt:lpstr>
      <vt:lpstr>Custom Design</vt:lpstr>
      <vt:lpstr>Microsoft Word Document</vt:lpstr>
      <vt:lpstr>Chapter 6- Making Decisions</vt:lpstr>
      <vt:lpstr>Learning Objectives</vt:lpstr>
      <vt:lpstr>PowerPoint Presentation</vt:lpstr>
      <vt:lpstr>Step 1: Identifying The Need For a Decision</vt:lpstr>
      <vt:lpstr>Step 2: Develop Alternative Responses</vt:lpstr>
      <vt:lpstr>Step 3: Choose The Appropriate Alternative</vt:lpstr>
      <vt:lpstr>PowerPoint Presentation</vt:lpstr>
      <vt:lpstr>Step 3: Choose The Appropriate Alternative</vt:lpstr>
      <vt:lpstr>PowerPoint Presentation</vt:lpstr>
      <vt:lpstr>PowerPoint Presentation</vt:lpstr>
      <vt:lpstr>Step 4:  Implement The Choice</vt:lpstr>
      <vt:lpstr>PowerPoint Presentation</vt:lpstr>
      <vt:lpstr>Escalation of Commitment</vt:lpstr>
      <vt:lpstr>Sustainable Approach to Reducing Escalation of Commitment</vt:lpstr>
      <vt:lpstr>Key Terms</vt:lpstr>
      <vt:lpstr>Key Terms</vt:lpstr>
      <vt:lpstr>Key Terms</vt:lpstr>
      <vt:lpstr>Next Steps</vt:lpstr>
    </vt:vector>
  </TitlesOfParts>
  <Company>McGill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Beaupre, Mr</dc:creator>
  <cp:lastModifiedBy>Microsoft Office User</cp:lastModifiedBy>
  <cp:revision>380</cp:revision>
  <cp:lastPrinted>2019-02-09T19:46:10Z</cp:lastPrinted>
  <dcterms:created xsi:type="dcterms:W3CDTF">2011-06-13T20:59:31Z</dcterms:created>
  <dcterms:modified xsi:type="dcterms:W3CDTF">2019-02-09T20:01:03Z</dcterms:modified>
</cp:coreProperties>
</file>