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44"/>
  </p:notesMasterIdLst>
  <p:sldIdLst>
    <p:sldId id="256" r:id="rId2"/>
    <p:sldId id="396" r:id="rId3"/>
    <p:sldId id="397" r:id="rId4"/>
    <p:sldId id="398" r:id="rId5"/>
    <p:sldId id="258" r:id="rId6"/>
    <p:sldId id="259" r:id="rId7"/>
    <p:sldId id="400" r:id="rId8"/>
    <p:sldId id="399" r:id="rId9"/>
    <p:sldId id="260" r:id="rId10"/>
    <p:sldId id="261" r:id="rId11"/>
    <p:sldId id="401" r:id="rId12"/>
    <p:sldId id="292"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402" r:id="rId4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86C5"/>
    <a:srgbClr val="ED3A53"/>
    <a:srgbClr val="F4963D"/>
    <a:srgbClr val="7ECEFA"/>
    <a:srgbClr val="6372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D02D3D4-54F4-4957-BB5D-E1FEF08D5BC2}">
  <a:tblStyle styleId="{3D02D3D4-54F4-4957-BB5D-E1FEF08D5BC2}"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5"/>
    <p:restoredTop sz="85390"/>
  </p:normalViewPr>
  <p:slideViewPr>
    <p:cSldViewPr snapToGrid="0" snapToObjects="1">
      <p:cViewPr>
        <p:scale>
          <a:sx n="78" d="100"/>
          <a:sy n="78" d="100"/>
        </p:scale>
        <p:origin x="-1536" y="-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365806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CA" dirty="0"/>
              <a:t>Bundle at $41.99 to give C the $4.01 consumer surplus which is more than he gets from just buying interiors at $24 (consumer surplus of $4). This guarantees that he will buy the bundle.</a:t>
            </a:r>
            <a:endParaRPr lang="en-US" dirty="0"/>
          </a:p>
        </p:txBody>
      </p:sp>
    </p:spTree>
    <p:extLst>
      <p:ext uri="{BB962C8B-B14F-4D97-AF65-F5344CB8AC3E}">
        <p14:creationId xmlns:p14="http://schemas.microsoft.com/office/powerpoint/2010/main" val="1683794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CA" dirty="0"/>
              <a:t>Remember for separate pricing and pure bundling, run all of the scenarios</a:t>
            </a:r>
            <a:endParaRPr lang="en-US" dirty="0"/>
          </a:p>
        </p:txBody>
      </p:sp>
    </p:spTree>
    <p:extLst>
      <p:ext uri="{BB962C8B-B14F-4D97-AF65-F5344CB8AC3E}">
        <p14:creationId xmlns:p14="http://schemas.microsoft.com/office/powerpoint/2010/main" val="364599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721425" y="3785246"/>
            <a:ext cx="5216699" cy="1546500"/>
          </a:xfrm>
          <a:prstGeom prst="rect">
            <a:avLst/>
          </a:prstGeom>
        </p:spPr>
        <p:txBody>
          <a:bodyPr lIns="91425" tIns="91425" rIns="91425" bIns="91425" anchor="t" anchorCtr="0"/>
          <a:lstStyle>
            <a:lvl1pPr lvl="0">
              <a:spcBef>
                <a:spcPts val="0"/>
              </a:spcBef>
              <a:buClr>
                <a:srgbClr val="2185C5"/>
              </a:buClr>
              <a:buSzPct val="100000"/>
              <a:defRPr sz="4800">
                <a:solidFill>
                  <a:srgbClr val="2185C5"/>
                </a:solidFill>
                <a:latin typeface="Century Gothic" charset="0"/>
                <a:ea typeface="Century Gothic" charset="0"/>
                <a:cs typeface="Century Gothic" charset="0"/>
              </a:defRPr>
            </a:lvl1pPr>
            <a:lvl2pPr lvl="1">
              <a:spcBef>
                <a:spcPts val="0"/>
              </a:spcBef>
              <a:buClr>
                <a:srgbClr val="2185C5"/>
              </a:buClr>
              <a:buSzPct val="100000"/>
              <a:defRPr sz="4800">
                <a:solidFill>
                  <a:srgbClr val="2185C5"/>
                </a:solidFill>
              </a:defRPr>
            </a:lvl2pPr>
            <a:lvl3pPr lvl="2">
              <a:spcBef>
                <a:spcPts val="0"/>
              </a:spcBef>
              <a:buClr>
                <a:srgbClr val="2185C5"/>
              </a:buClr>
              <a:buSzPct val="100000"/>
              <a:defRPr sz="4800">
                <a:solidFill>
                  <a:srgbClr val="2185C5"/>
                </a:solidFill>
              </a:defRPr>
            </a:lvl3pPr>
            <a:lvl4pPr lvl="3">
              <a:spcBef>
                <a:spcPts val="0"/>
              </a:spcBef>
              <a:buClr>
                <a:srgbClr val="2185C5"/>
              </a:buClr>
              <a:buSzPct val="100000"/>
              <a:defRPr sz="4800">
                <a:solidFill>
                  <a:srgbClr val="2185C5"/>
                </a:solidFill>
              </a:defRPr>
            </a:lvl4pPr>
            <a:lvl5pPr lvl="4">
              <a:spcBef>
                <a:spcPts val="0"/>
              </a:spcBef>
              <a:buClr>
                <a:srgbClr val="2185C5"/>
              </a:buClr>
              <a:buSzPct val="100000"/>
              <a:defRPr sz="4800">
                <a:solidFill>
                  <a:srgbClr val="2185C5"/>
                </a:solidFill>
              </a:defRPr>
            </a:lvl5pPr>
            <a:lvl6pPr lvl="5">
              <a:spcBef>
                <a:spcPts val="0"/>
              </a:spcBef>
              <a:buClr>
                <a:srgbClr val="2185C5"/>
              </a:buClr>
              <a:buSzPct val="100000"/>
              <a:defRPr sz="4800">
                <a:solidFill>
                  <a:srgbClr val="2185C5"/>
                </a:solidFill>
              </a:defRPr>
            </a:lvl6pPr>
            <a:lvl7pPr lvl="6">
              <a:spcBef>
                <a:spcPts val="0"/>
              </a:spcBef>
              <a:buClr>
                <a:srgbClr val="2185C5"/>
              </a:buClr>
              <a:buSzPct val="100000"/>
              <a:defRPr sz="4800">
                <a:solidFill>
                  <a:srgbClr val="2185C5"/>
                </a:solidFill>
              </a:defRPr>
            </a:lvl7pPr>
            <a:lvl8pPr lvl="7">
              <a:spcBef>
                <a:spcPts val="0"/>
              </a:spcBef>
              <a:buClr>
                <a:srgbClr val="2185C5"/>
              </a:buClr>
              <a:buSzPct val="100000"/>
              <a:defRPr sz="4800">
                <a:solidFill>
                  <a:srgbClr val="2185C5"/>
                </a:solidFill>
              </a:defRPr>
            </a:lvl8pPr>
            <a:lvl9pPr lvl="8">
              <a:spcBef>
                <a:spcPts val="0"/>
              </a:spcBef>
              <a:buClr>
                <a:srgbClr val="2185C5"/>
              </a:buClr>
              <a:buSzPct val="100000"/>
              <a:defRPr sz="4800">
                <a:solidFill>
                  <a:srgbClr val="2185C5"/>
                </a:solidFill>
              </a:defRPr>
            </a:lvl9pPr>
          </a:lstStyle>
          <a:p>
            <a:endParaRPr dirty="0"/>
          </a:p>
        </p:txBody>
      </p:sp>
      <p:sp>
        <p:nvSpPr>
          <p:cNvPr id="10" name="Shape 10"/>
          <p:cNvSpPr/>
          <p:nvPr/>
        </p:nvSpPr>
        <p:spPr>
          <a:xfrm>
            <a:off x="5938246" y="3377550"/>
            <a:ext cx="7218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6659860" y="3377550"/>
            <a:ext cx="7218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1" y="3377550"/>
            <a:ext cx="7218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721424" y="3377550"/>
            <a:ext cx="5216699"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F86C5"/>
                </a:solidFill>
                <a:latin typeface="Lao Sangam MN" charset="0"/>
                <a:ea typeface="Lao Sangam MN" charset="0"/>
                <a:cs typeface="Lao Sangam MN" charset="0"/>
              </a:defRPr>
            </a:lvl1pPr>
          </a:lstStyle>
          <a:p>
            <a:r>
              <a:rPr lang="en-US" dirty="0"/>
              <a:t>Click to edit Master title style</a:t>
            </a:r>
          </a:p>
        </p:txBody>
      </p:sp>
      <p:sp>
        <p:nvSpPr>
          <p:cNvPr id="3" name="TextBox 2"/>
          <p:cNvSpPr txBox="1"/>
          <p:nvPr userDrawn="1"/>
        </p:nvSpPr>
        <p:spPr>
          <a:xfrm>
            <a:off x="959556" y="1704622"/>
            <a:ext cx="6987822" cy="307777"/>
          </a:xfrm>
          <a:prstGeom prst="rect">
            <a:avLst/>
          </a:prstGeom>
          <a:noFill/>
        </p:spPr>
        <p:txBody>
          <a:bodyPr wrap="square" rtlCol="0">
            <a:spAutoFit/>
          </a:bodyPr>
          <a:lstStyle/>
          <a:p>
            <a:r>
              <a:rPr lang="en-US" b="0" i="0" dirty="0">
                <a:solidFill>
                  <a:schemeClr val="tx2">
                    <a:lumMod val="50000"/>
                  </a:schemeClr>
                </a:solidFill>
                <a:latin typeface="Helvetica Light" charset="0"/>
                <a:ea typeface="Helvetica Light" charset="0"/>
                <a:cs typeface="Helvetica Light" charset="0"/>
              </a:rPr>
              <a:t>Text</a:t>
            </a:r>
          </a:p>
        </p:txBody>
      </p:sp>
      <p:sp>
        <p:nvSpPr>
          <p:cNvPr id="4" name="Shape 31"/>
          <p:cNvSpPr/>
          <p:nvPr userDrawn="1"/>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5" name="Shape 32"/>
          <p:cNvSpPr/>
          <p:nvPr userDrawn="1"/>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6" name="Shape 33"/>
          <p:cNvSpPr/>
          <p:nvPr userDrawn="1"/>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7" name="Shape 34"/>
          <p:cNvSpPr/>
          <p:nvPr userDrawn="1"/>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71961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70C0"/>
                </a:solidFill>
                <a:latin typeface="Century Gothic" charset="0"/>
                <a:ea typeface="Century Gothic" charset="0"/>
                <a:cs typeface="Century Gothic" charset="0"/>
              </a:defRPr>
            </a:lvl1pPr>
          </a:lstStyle>
          <a:p>
            <a:r>
              <a:rPr lang="en-US" dirty="0"/>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1pPr marL="457200" indent="-457200">
              <a:buFont typeface="Arial" charset="0"/>
              <a:buChar char="•"/>
              <a:defRPr>
                <a:latin typeface="Century Gothic" charset="0"/>
                <a:ea typeface="Century Gothic" charset="0"/>
                <a:cs typeface="Century Gothic" charset="0"/>
              </a:defRPr>
            </a:lvl1pPr>
            <a:lvl2pPr>
              <a:defRPr>
                <a:latin typeface="Century Gothic" charset="0"/>
                <a:ea typeface="Century Gothic" charset="0"/>
                <a:cs typeface="Century Gothic" charset="0"/>
              </a:defRPr>
            </a:lvl2pPr>
            <a:lvl3pPr>
              <a:defRPr>
                <a:latin typeface="Century Gothic" charset="0"/>
                <a:ea typeface="Century Gothic" charset="0"/>
                <a:cs typeface="Century Gothic" charset="0"/>
              </a:defRPr>
            </a:lvl3pPr>
            <a:lvl4pPr>
              <a:defRPr>
                <a:latin typeface="Century Gothic" charset="0"/>
                <a:ea typeface="Century Gothic" charset="0"/>
                <a:cs typeface="Century Gothic" charset="0"/>
              </a:defRPr>
            </a:lvl4pPr>
            <a:lvl5pPr>
              <a:defRPr>
                <a:latin typeface="Century Gothic" charset="0"/>
                <a:ea typeface="Century Gothic" charset="0"/>
                <a:cs typeface="Century Gothic"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14D823C-CCCC-4810-AA05-877D9DD3BA96}" type="datetimeFigureOut">
              <a:rPr lang="en-US" smtClean="0"/>
              <a:pPr/>
              <a:t>12/1/2019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C0527-2DCB-4466-B46C-3A61A48B7017}" type="slidenum">
              <a:rPr lang="en-US" smtClean="0"/>
              <a:pPr/>
              <a:t>‹#›</a:t>
            </a:fld>
            <a:endParaRPr lang="en-US"/>
          </a:p>
        </p:txBody>
      </p:sp>
      <p:sp>
        <p:nvSpPr>
          <p:cNvPr id="7" name="Shape 31"/>
          <p:cNvSpPr/>
          <p:nvPr userDrawn="1"/>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8" name="Shape 32"/>
          <p:cNvSpPr/>
          <p:nvPr userDrawn="1"/>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9" name="Shape 33"/>
          <p:cNvSpPr/>
          <p:nvPr userDrawn="1"/>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10" name="Shape 34"/>
          <p:cNvSpPr/>
          <p:nvPr userDrawn="1"/>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782115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15" name="Shape 15"/>
          <p:cNvSpPr/>
          <p:nvPr/>
        </p:nvSpPr>
        <p:spPr>
          <a:xfrm>
            <a:off x="0" y="0"/>
            <a:ext cx="9144000" cy="53238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
        <p:nvSpPr>
          <p:cNvPr id="16" name="Shape 16"/>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lvl="0" algn="ctr" rtl="0">
              <a:spcBef>
                <a:spcPts val="0"/>
              </a:spcBef>
              <a:buClr>
                <a:srgbClr val="FFFFFF"/>
              </a:buClr>
              <a:buSzPct val="100000"/>
              <a:defRPr sz="4800">
                <a:solidFill>
                  <a:srgbClr val="FFFFFF"/>
                </a:solidFill>
                <a:latin typeface="Century Gothic" charset="0"/>
                <a:ea typeface="Century Gothic" charset="0"/>
                <a:cs typeface="Century Gothic" charset="0"/>
              </a:defRPr>
            </a:lvl1pPr>
            <a:lvl2pPr lvl="1" algn="ctr" rtl="0">
              <a:spcBef>
                <a:spcPts val="0"/>
              </a:spcBef>
              <a:buClr>
                <a:srgbClr val="FFFFFF"/>
              </a:buClr>
              <a:buSzPct val="100000"/>
              <a:defRPr sz="4800">
                <a:solidFill>
                  <a:srgbClr val="FFFFFF"/>
                </a:solidFill>
              </a:defRPr>
            </a:lvl2pPr>
            <a:lvl3pPr lvl="2" algn="ctr" rtl="0">
              <a:spcBef>
                <a:spcPts val="0"/>
              </a:spcBef>
              <a:buClr>
                <a:srgbClr val="FFFFFF"/>
              </a:buClr>
              <a:buSzPct val="100000"/>
              <a:defRPr sz="4800">
                <a:solidFill>
                  <a:srgbClr val="FFFFFF"/>
                </a:solidFill>
              </a:defRPr>
            </a:lvl3pPr>
            <a:lvl4pPr lvl="3" algn="ctr" rtl="0">
              <a:spcBef>
                <a:spcPts val="0"/>
              </a:spcBef>
              <a:buClr>
                <a:srgbClr val="FFFFFF"/>
              </a:buClr>
              <a:buSzPct val="100000"/>
              <a:defRPr sz="4800">
                <a:solidFill>
                  <a:srgbClr val="FFFFFF"/>
                </a:solidFill>
              </a:defRPr>
            </a:lvl4pPr>
            <a:lvl5pPr lvl="4" algn="ctr" rtl="0">
              <a:spcBef>
                <a:spcPts val="0"/>
              </a:spcBef>
              <a:buClr>
                <a:srgbClr val="FFFFFF"/>
              </a:buClr>
              <a:buSzPct val="100000"/>
              <a:defRPr sz="4800">
                <a:solidFill>
                  <a:srgbClr val="FFFFFF"/>
                </a:solidFill>
              </a:defRPr>
            </a:lvl5pPr>
            <a:lvl6pPr lvl="5" algn="ctr" rtl="0">
              <a:spcBef>
                <a:spcPts val="0"/>
              </a:spcBef>
              <a:buClr>
                <a:srgbClr val="FFFFFF"/>
              </a:buClr>
              <a:buSzPct val="100000"/>
              <a:defRPr sz="4800">
                <a:solidFill>
                  <a:srgbClr val="FFFFFF"/>
                </a:solidFill>
              </a:defRPr>
            </a:lvl6pPr>
            <a:lvl7pPr lvl="6" algn="ctr" rtl="0">
              <a:spcBef>
                <a:spcPts val="0"/>
              </a:spcBef>
              <a:buClr>
                <a:srgbClr val="FFFFFF"/>
              </a:buClr>
              <a:buSzPct val="100000"/>
              <a:defRPr sz="4800">
                <a:solidFill>
                  <a:srgbClr val="FFFFFF"/>
                </a:solidFill>
              </a:defRPr>
            </a:lvl7pPr>
            <a:lvl8pPr lvl="7" algn="ctr" rtl="0">
              <a:spcBef>
                <a:spcPts val="0"/>
              </a:spcBef>
              <a:buClr>
                <a:srgbClr val="FFFFFF"/>
              </a:buClr>
              <a:buSzPct val="100000"/>
              <a:defRPr sz="4800">
                <a:solidFill>
                  <a:srgbClr val="FFFFFF"/>
                </a:solidFill>
              </a:defRPr>
            </a:lvl8pPr>
            <a:lvl9pPr lvl="8" algn="ctr" rtl="0">
              <a:spcBef>
                <a:spcPts val="0"/>
              </a:spcBef>
              <a:buClr>
                <a:srgbClr val="FFFFFF"/>
              </a:buClr>
              <a:buSzPct val="100000"/>
              <a:defRPr sz="4800">
                <a:solidFill>
                  <a:srgbClr val="FFFFFF"/>
                </a:solidFill>
              </a:defRPr>
            </a:lvl9pPr>
          </a:lstStyle>
          <a:p>
            <a:endParaRPr dirty="0"/>
          </a:p>
        </p:txBody>
      </p:sp>
      <p:sp>
        <p:nvSpPr>
          <p:cNvPr id="17" name="Shape 17"/>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lvl="0" algn="ctr" rtl="0">
              <a:spcBef>
                <a:spcPts val="0"/>
              </a:spcBef>
              <a:buClr>
                <a:srgbClr val="FFFFFF"/>
              </a:buClr>
              <a:buSzPct val="100000"/>
              <a:buNone/>
              <a:defRPr sz="2400" b="1">
                <a:solidFill>
                  <a:srgbClr val="FFFFFF"/>
                </a:solidFill>
                <a:latin typeface="Century Gothic" charset="0"/>
                <a:ea typeface="Century Gothic" charset="0"/>
                <a:cs typeface="Century Gothic" charset="0"/>
              </a:defRPr>
            </a:lvl1pPr>
            <a:lvl2pPr lvl="1" algn="ctr" rtl="0">
              <a:spcBef>
                <a:spcPts val="0"/>
              </a:spcBef>
              <a:buClr>
                <a:srgbClr val="FFFFFF"/>
              </a:buClr>
              <a:buNone/>
              <a:defRPr b="1">
                <a:solidFill>
                  <a:srgbClr val="FFFFFF"/>
                </a:solidFill>
              </a:defRPr>
            </a:lvl2pPr>
            <a:lvl3pPr lvl="2" algn="ctr" rtl="0">
              <a:spcBef>
                <a:spcPts val="0"/>
              </a:spcBef>
              <a:buClr>
                <a:srgbClr val="FFFFFF"/>
              </a:buClr>
              <a:buNone/>
              <a:defRPr b="1">
                <a:solidFill>
                  <a:srgbClr val="FFFFFF"/>
                </a:solidFill>
              </a:defRPr>
            </a:lvl3pPr>
            <a:lvl4pPr lvl="3" algn="ctr" rtl="0">
              <a:spcBef>
                <a:spcPts val="0"/>
              </a:spcBef>
              <a:buClr>
                <a:srgbClr val="FFFFFF"/>
              </a:buClr>
              <a:buSzPct val="100000"/>
              <a:buNone/>
              <a:defRPr sz="2400" b="1">
                <a:solidFill>
                  <a:srgbClr val="FFFFFF"/>
                </a:solidFill>
              </a:defRPr>
            </a:lvl4pPr>
            <a:lvl5pPr lvl="4" algn="ctr" rtl="0">
              <a:spcBef>
                <a:spcPts val="0"/>
              </a:spcBef>
              <a:buClr>
                <a:srgbClr val="FFFFFF"/>
              </a:buClr>
              <a:buSzPct val="100000"/>
              <a:buNone/>
              <a:defRPr sz="2400" b="1">
                <a:solidFill>
                  <a:srgbClr val="FFFFFF"/>
                </a:solidFill>
              </a:defRPr>
            </a:lvl5pPr>
            <a:lvl6pPr lvl="5" algn="ctr" rtl="0">
              <a:spcBef>
                <a:spcPts val="0"/>
              </a:spcBef>
              <a:buClr>
                <a:srgbClr val="FFFFFF"/>
              </a:buClr>
              <a:buSzPct val="100000"/>
              <a:buNone/>
              <a:defRPr sz="2400" b="1">
                <a:solidFill>
                  <a:srgbClr val="FFFFFF"/>
                </a:solidFill>
              </a:defRPr>
            </a:lvl6pPr>
            <a:lvl7pPr lvl="6" algn="ctr" rtl="0">
              <a:spcBef>
                <a:spcPts val="0"/>
              </a:spcBef>
              <a:buClr>
                <a:srgbClr val="FFFFFF"/>
              </a:buClr>
              <a:buSzPct val="100000"/>
              <a:buNone/>
              <a:defRPr sz="2400" b="1">
                <a:solidFill>
                  <a:srgbClr val="FFFFFF"/>
                </a:solidFill>
              </a:defRPr>
            </a:lvl7pPr>
            <a:lvl8pPr lvl="7" algn="ctr" rtl="0">
              <a:spcBef>
                <a:spcPts val="0"/>
              </a:spcBef>
              <a:buClr>
                <a:srgbClr val="FFFFFF"/>
              </a:buClr>
              <a:buSzPct val="100000"/>
              <a:buNone/>
              <a:defRPr sz="2400" b="1">
                <a:solidFill>
                  <a:srgbClr val="FFFFFF"/>
                </a:solidFill>
              </a:defRPr>
            </a:lvl8pPr>
            <a:lvl9pPr lvl="8" algn="ctr" rtl="0">
              <a:spcBef>
                <a:spcPts val="0"/>
              </a:spcBef>
              <a:buClr>
                <a:srgbClr val="FFFFFF"/>
              </a:buClr>
              <a:buSzPct val="100000"/>
              <a:buNone/>
              <a:defRPr sz="2400" b="1">
                <a:solidFill>
                  <a:srgbClr val="FFFFFF"/>
                </a:solidFill>
              </a:defRPr>
            </a:lvl9pPr>
          </a:lstStyle>
          <a:p>
            <a:endParaRPr dirty="0"/>
          </a:p>
        </p:txBody>
      </p:sp>
      <p:sp>
        <p:nvSpPr>
          <p:cNvPr id="18" name="Shape 18"/>
          <p:cNvSpPr/>
          <p:nvPr/>
        </p:nvSpPr>
        <p:spPr>
          <a:xfrm>
            <a:off x="3047703" y="5323800"/>
            <a:ext cx="30477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6096270" y="5323800"/>
            <a:ext cx="30477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1" y="5323800"/>
            <a:ext cx="30477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3960862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93700" y="274650"/>
            <a:ext cx="6462600" cy="1143000"/>
          </a:xfrm>
          <a:prstGeom prst="rect">
            <a:avLst/>
          </a:prstGeom>
          <a:noFill/>
          <a:ln>
            <a:noFill/>
          </a:ln>
        </p:spPr>
        <p:txBody>
          <a:bodyPr lIns="91425" tIns="91425" rIns="91425" bIns="91425" anchor="b" anchorCtr="0"/>
          <a:lstStyle>
            <a:lvl1pPr lvl="0">
              <a:spcBef>
                <a:spcPts val="0"/>
              </a:spcBef>
              <a:buClr>
                <a:srgbClr val="97ABBC"/>
              </a:buClr>
              <a:buSzPct val="100000"/>
              <a:buFont typeface="Raleway"/>
              <a:buNone/>
              <a:defRPr sz="3600">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893700" y="1831450"/>
            <a:ext cx="6462600" cy="4736399"/>
          </a:xfrm>
          <a:prstGeom prst="rect">
            <a:avLst/>
          </a:prstGeom>
          <a:noFill/>
          <a:ln>
            <a:noFill/>
          </a:ln>
        </p:spPr>
        <p:txBody>
          <a:bodyPr lIns="91425" tIns="91425" rIns="91425" bIns="91425" anchor="t" anchorCtr="0"/>
          <a:lstStyle>
            <a:lvl1pPr lvl="0">
              <a:spcBef>
                <a:spcPts val="600"/>
              </a:spcBef>
              <a:buClr>
                <a:srgbClr val="677480"/>
              </a:buClr>
              <a:buSzPct val="100000"/>
              <a:buFont typeface="Lato"/>
              <a:buChar char="▷"/>
              <a:defRPr sz="3000">
                <a:solidFill>
                  <a:srgbClr val="677480"/>
                </a:solidFill>
                <a:latin typeface="Lato"/>
                <a:ea typeface="Lato"/>
                <a:cs typeface="Lato"/>
                <a:sym typeface="Lato"/>
              </a:defRPr>
            </a:lvl1pPr>
            <a:lvl2pPr lvl="1">
              <a:spcBef>
                <a:spcPts val="480"/>
              </a:spcBef>
              <a:buClr>
                <a:srgbClr val="677480"/>
              </a:buClr>
              <a:buSzPct val="100000"/>
              <a:buFont typeface="Lato"/>
              <a:defRPr sz="2400">
                <a:solidFill>
                  <a:srgbClr val="677480"/>
                </a:solidFill>
                <a:latin typeface="Lato"/>
                <a:ea typeface="Lato"/>
                <a:cs typeface="Lato"/>
                <a:sym typeface="Lato"/>
              </a:defRPr>
            </a:lvl2pPr>
            <a:lvl3pPr lvl="2">
              <a:spcBef>
                <a:spcPts val="480"/>
              </a:spcBef>
              <a:buClr>
                <a:srgbClr val="677480"/>
              </a:buClr>
              <a:buSzPct val="100000"/>
              <a:buFont typeface="Lato"/>
              <a:defRPr sz="2400">
                <a:solidFill>
                  <a:srgbClr val="677480"/>
                </a:solidFill>
                <a:latin typeface="Lato"/>
                <a:ea typeface="Lato"/>
                <a:cs typeface="Lato"/>
                <a:sym typeface="Lato"/>
              </a:defRPr>
            </a:lvl3pPr>
            <a:lvl4pPr lvl="3">
              <a:spcBef>
                <a:spcPts val="360"/>
              </a:spcBef>
              <a:buClr>
                <a:srgbClr val="677480"/>
              </a:buClr>
              <a:buSzPct val="100000"/>
              <a:buFont typeface="Lato"/>
              <a:defRPr sz="1800">
                <a:solidFill>
                  <a:srgbClr val="677480"/>
                </a:solidFill>
                <a:latin typeface="Lato"/>
                <a:ea typeface="Lato"/>
                <a:cs typeface="Lato"/>
                <a:sym typeface="Lato"/>
              </a:defRPr>
            </a:lvl4pPr>
            <a:lvl5pPr lvl="4">
              <a:spcBef>
                <a:spcPts val="360"/>
              </a:spcBef>
              <a:buClr>
                <a:srgbClr val="677480"/>
              </a:buClr>
              <a:buSzPct val="100000"/>
              <a:buFont typeface="Lato"/>
              <a:defRPr sz="1800">
                <a:solidFill>
                  <a:srgbClr val="677480"/>
                </a:solidFill>
                <a:latin typeface="Lato"/>
                <a:ea typeface="Lato"/>
                <a:cs typeface="Lato"/>
                <a:sym typeface="Lato"/>
              </a:defRPr>
            </a:lvl5pPr>
            <a:lvl6pPr lvl="5">
              <a:spcBef>
                <a:spcPts val="360"/>
              </a:spcBef>
              <a:buClr>
                <a:srgbClr val="677480"/>
              </a:buClr>
              <a:buSzPct val="100000"/>
              <a:buFont typeface="Lato"/>
              <a:defRPr sz="1800">
                <a:solidFill>
                  <a:srgbClr val="677480"/>
                </a:solidFill>
                <a:latin typeface="Lato"/>
                <a:ea typeface="Lato"/>
                <a:cs typeface="Lato"/>
                <a:sym typeface="Lato"/>
              </a:defRPr>
            </a:lvl6pPr>
            <a:lvl7pPr lvl="6">
              <a:spcBef>
                <a:spcPts val="360"/>
              </a:spcBef>
              <a:buClr>
                <a:srgbClr val="677480"/>
              </a:buClr>
              <a:buSzPct val="100000"/>
              <a:buFont typeface="Lato"/>
              <a:defRPr sz="1800">
                <a:solidFill>
                  <a:srgbClr val="677480"/>
                </a:solidFill>
                <a:latin typeface="Lato"/>
                <a:ea typeface="Lato"/>
                <a:cs typeface="Lato"/>
                <a:sym typeface="Lato"/>
              </a:defRPr>
            </a:lvl7pPr>
            <a:lvl8pPr lvl="7">
              <a:spcBef>
                <a:spcPts val="360"/>
              </a:spcBef>
              <a:buClr>
                <a:srgbClr val="677480"/>
              </a:buClr>
              <a:buSzPct val="100000"/>
              <a:buFont typeface="Lato"/>
              <a:defRPr sz="1800">
                <a:solidFill>
                  <a:srgbClr val="677480"/>
                </a:solidFill>
                <a:latin typeface="Lato"/>
                <a:ea typeface="Lato"/>
                <a:cs typeface="Lato"/>
                <a:sym typeface="Lato"/>
              </a:defRPr>
            </a:lvl8pPr>
            <a:lvl9pPr lvl="8">
              <a:spcBef>
                <a:spcPts val="360"/>
              </a:spcBef>
              <a:buClr>
                <a:srgbClr val="677480"/>
              </a:buClr>
              <a:buSzPct val="100000"/>
              <a:buFont typeface="Lato"/>
              <a:defRPr sz="1800">
                <a:solidFill>
                  <a:srgbClr val="677480"/>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9" r:id="rId2"/>
    <p:sldLayoutId id="2147483661" r:id="rId3"/>
    <p:sldLayoutId id="214748366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721425" y="3785246"/>
            <a:ext cx="7688649" cy="1749280"/>
          </a:xfrm>
          <a:prstGeom prst="rect">
            <a:avLst/>
          </a:prstGeom>
        </p:spPr>
        <p:txBody>
          <a:bodyPr lIns="91425" tIns="91425" rIns="91425" bIns="91425" anchor="t" anchorCtr="0">
            <a:noAutofit/>
          </a:bodyPr>
          <a:lstStyle/>
          <a:p>
            <a:pPr lvl="0">
              <a:spcBef>
                <a:spcPts val="0"/>
              </a:spcBef>
              <a:buNone/>
            </a:pPr>
            <a:r>
              <a:rPr lang="en-CA" dirty="0"/>
              <a:t>BUNDLING</a:t>
            </a:r>
            <a:endParaRPr lang="en" dirty="0"/>
          </a:p>
        </p:txBody>
      </p:sp>
      <p:sp>
        <p:nvSpPr>
          <p:cNvPr id="2" name="TextBox 1"/>
          <p:cNvSpPr txBox="1"/>
          <p:nvPr/>
        </p:nvSpPr>
        <p:spPr>
          <a:xfrm>
            <a:off x="721425" y="2683043"/>
            <a:ext cx="3958389" cy="584775"/>
          </a:xfrm>
          <a:prstGeom prst="rect">
            <a:avLst/>
          </a:prstGeom>
          <a:noFill/>
        </p:spPr>
        <p:txBody>
          <a:bodyPr wrap="square" rtlCol="0">
            <a:spAutoFit/>
          </a:bodyPr>
          <a:lstStyle/>
          <a:p>
            <a:r>
              <a:rPr lang="en-US" sz="3200" dirty="0">
                <a:solidFill>
                  <a:srgbClr val="2F86C5"/>
                </a:solidFill>
                <a:latin typeface="Lao Sangam MN" charset="0"/>
                <a:ea typeface="Lao Sangam MN" charset="0"/>
                <a:cs typeface="Lao Sangam MN" charset="0"/>
              </a:rPr>
              <a:t>MGCR 293</a:t>
            </a:r>
          </a:p>
        </p:txBody>
      </p:sp>
      <p:sp>
        <p:nvSpPr>
          <p:cNvPr id="4" name="TextBox 3"/>
          <p:cNvSpPr txBox="1"/>
          <p:nvPr/>
        </p:nvSpPr>
        <p:spPr>
          <a:xfrm>
            <a:off x="4415883" y="5033395"/>
            <a:ext cx="4539857" cy="1631216"/>
          </a:xfrm>
          <a:prstGeom prst="rect">
            <a:avLst/>
          </a:prstGeom>
          <a:noFill/>
        </p:spPr>
        <p:txBody>
          <a:bodyPr wrap="square" rtlCol="0">
            <a:spAutoFit/>
          </a:bodyPr>
          <a:lstStyle/>
          <a:p>
            <a:pPr algn="r"/>
            <a:r>
              <a:rPr lang="en-US" sz="2000" dirty="0">
                <a:solidFill>
                  <a:srgbClr val="F4963D"/>
                </a:solidFill>
                <a:latin typeface="Lao Sangam MN" charset="0"/>
                <a:ea typeface="Lao Sangam MN" charset="0"/>
                <a:cs typeface="Lao Sangam MN" charset="0"/>
              </a:rPr>
              <a:t>Professors: Dr. K. </a:t>
            </a:r>
            <a:r>
              <a:rPr lang="en-US" sz="2000" dirty="0" err="1">
                <a:solidFill>
                  <a:srgbClr val="F4963D"/>
                </a:solidFill>
                <a:latin typeface="Lao Sangam MN" charset="0"/>
                <a:ea typeface="Lao Sangam MN" charset="0"/>
                <a:cs typeface="Lao Sangam MN" charset="0"/>
              </a:rPr>
              <a:t>Salmasi</a:t>
            </a:r>
            <a:endParaRPr lang="en-US" sz="2000" dirty="0">
              <a:solidFill>
                <a:srgbClr val="F4963D"/>
              </a:solidFill>
              <a:latin typeface="Lao Sangam MN" charset="0"/>
              <a:ea typeface="Lao Sangam MN" charset="0"/>
              <a:cs typeface="Lao Sangam MN" charset="0"/>
            </a:endParaRPr>
          </a:p>
          <a:p>
            <a:pPr algn="r"/>
            <a:r>
              <a:rPr lang="en-US" sz="2000" dirty="0">
                <a:solidFill>
                  <a:srgbClr val="F4963D"/>
                </a:solidFill>
                <a:latin typeface="Lao Sangam MN" charset="0"/>
                <a:ea typeface="Lao Sangam MN" charset="0"/>
                <a:cs typeface="Lao Sangam MN" charset="0"/>
              </a:rPr>
              <a:t>Dr. </a:t>
            </a:r>
            <a:r>
              <a:rPr lang="en-US" sz="2000" dirty="0" err="1">
                <a:solidFill>
                  <a:srgbClr val="F4963D"/>
                </a:solidFill>
                <a:latin typeface="Lao Sangam MN" charset="0"/>
                <a:ea typeface="Lao Sangam MN" charset="0"/>
                <a:cs typeface="Lao Sangam MN" charset="0"/>
              </a:rPr>
              <a:t>Taweewan</a:t>
            </a:r>
            <a:r>
              <a:rPr lang="en-US" sz="2000" dirty="0">
                <a:solidFill>
                  <a:srgbClr val="F4963D"/>
                </a:solidFill>
                <a:latin typeface="Lao Sangam MN" charset="0"/>
                <a:ea typeface="Lao Sangam MN" charset="0"/>
                <a:cs typeface="Lao Sangam MN" charset="0"/>
              </a:rPr>
              <a:t> </a:t>
            </a:r>
            <a:r>
              <a:rPr lang="en-US" sz="2000" dirty="0" err="1">
                <a:solidFill>
                  <a:srgbClr val="F4963D"/>
                </a:solidFill>
                <a:latin typeface="Lao Sangam MN" charset="0"/>
                <a:ea typeface="Lao Sangam MN" charset="0"/>
                <a:cs typeface="Lao Sangam MN" charset="0"/>
              </a:rPr>
              <a:t>Sidthidet</a:t>
            </a:r>
            <a:endParaRPr lang="en-US" sz="2000" dirty="0">
              <a:solidFill>
                <a:srgbClr val="F4963D"/>
              </a:solidFill>
              <a:latin typeface="Lao Sangam MN" charset="0"/>
              <a:ea typeface="Lao Sangam MN" charset="0"/>
              <a:cs typeface="Lao Sangam MN" charset="0"/>
            </a:endParaRPr>
          </a:p>
          <a:p>
            <a:pPr algn="r"/>
            <a:r>
              <a:rPr lang="en-US" sz="2000" dirty="0">
                <a:solidFill>
                  <a:srgbClr val="F4963D"/>
                </a:solidFill>
                <a:latin typeface="Lao Sangam MN" charset="0"/>
                <a:ea typeface="Lao Sangam MN" charset="0"/>
                <a:cs typeface="Lao Sangam MN" charset="0"/>
              </a:rPr>
              <a:t>Dr. Tariq </a:t>
            </a:r>
            <a:r>
              <a:rPr lang="en-US" sz="2000" dirty="0" err="1">
                <a:solidFill>
                  <a:srgbClr val="F4963D"/>
                </a:solidFill>
                <a:latin typeface="Lao Sangam MN" charset="0"/>
                <a:ea typeface="Lao Sangam MN" charset="0"/>
                <a:cs typeface="Lao Sangam MN" charset="0"/>
              </a:rPr>
              <a:t>Nizami</a:t>
            </a:r>
            <a:endParaRPr lang="en-US" sz="2000" dirty="0">
              <a:solidFill>
                <a:srgbClr val="F4963D"/>
              </a:solidFill>
              <a:latin typeface="Lao Sangam MN" charset="0"/>
              <a:ea typeface="Lao Sangam MN" charset="0"/>
              <a:cs typeface="Lao Sangam MN" charset="0"/>
            </a:endParaRPr>
          </a:p>
          <a:p>
            <a:pPr algn="r"/>
            <a:r>
              <a:rPr lang="en-US" sz="2000" dirty="0">
                <a:solidFill>
                  <a:srgbClr val="F4963D"/>
                </a:solidFill>
                <a:latin typeface="Lao Sangam MN" charset="0"/>
                <a:ea typeface="Lao Sangam MN" charset="0"/>
                <a:cs typeface="Lao Sangam MN" charset="0"/>
              </a:rPr>
              <a:t>T.A.: Mike Brintnell</a:t>
            </a:r>
          </a:p>
          <a:p>
            <a:pPr algn="r"/>
            <a:r>
              <a:rPr lang="en-US" sz="2000" dirty="0">
                <a:solidFill>
                  <a:srgbClr val="F4963D"/>
                </a:solidFill>
                <a:latin typeface="Lao Sangam MN" charset="0"/>
                <a:ea typeface="Lao Sangam MN" charset="0"/>
                <a:cs typeface="Lao Sangam MN" charset="0"/>
              </a:rPr>
              <a:t>Presentation Credit: Brianna Mooney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F86C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chemeClr val="bg1"/>
                </a:solidFill>
              </a:rPr>
              <a:t>A few words of advice...</a:t>
            </a:r>
            <a:endParaRPr lang="en-US" dirty="0">
              <a:solidFill>
                <a:schemeClr val="bg1"/>
              </a:solidFill>
            </a:endParaRPr>
          </a:p>
        </p:txBody>
      </p:sp>
      <p:sp>
        <p:nvSpPr>
          <p:cNvPr id="3" name="Content Placeholder 2"/>
          <p:cNvSpPr>
            <a:spLocks noGrp="1"/>
          </p:cNvSpPr>
          <p:nvPr>
            <p:ph idx="1"/>
          </p:nvPr>
        </p:nvSpPr>
        <p:spPr>
          <a:xfrm>
            <a:off x="457200" y="1667941"/>
            <a:ext cx="8229600" cy="4857403"/>
          </a:xfrm>
        </p:spPr>
        <p:txBody>
          <a:bodyPr>
            <a:normAutofit/>
          </a:bodyPr>
          <a:lstStyle/>
          <a:p>
            <a:pPr>
              <a:buClr>
                <a:schemeClr val="bg1"/>
              </a:buClr>
            </a:pPr>
            <a:r>
              <a:rPr lang="en-CA" sz="2400" dirty="0">
                <a:solidFill>
                  <a:schemeClr val="bg1"/>
                </a:solidFill>
              </a:rPr>
              <a:t>Look at all of the reservation prices; notice where they are </a:t>
            </a:r>
            <a:r>
              <a:rPr lang="en-CA" sz="2400" b="1" dirty="0">
                <a:solidFill>
                  <a:schemeClr val="bg1"/>
                </a:solidFill>
              </a:rPr>
              <a:t>unusually high and low</a:t>
            </a:r>
          </a:p>
          <a:p>
            <a:pPr marL="342900" lvl="1" indent="-342900">
              <a:spcBef>
                <a:spcPct val="45000"/>
              </a:spcBef>
              <a:buClr>
                <a:schemeClr val="bg1"/>
              </a:buClr>
              <a:buFont typeface="Arial" panose="020B0604020202020204" pitchFamily="34" charset="0"/>
              <a:buChar char="•"/>
            </a:pPr>
            <a:r>
              <a:rPr lang="en-US" altLang="en-US" dirty="0">
                <a:solidFill>
                  <a:schemeClr val="bg1"/>
                </a:solidFill>
              </a:rPr>
              <a:t>The optimal separate prices are </a:t>
            </a:r>
            <a:r>
              <a:rPr lang="en-US" altLang="en-US" b="1" dirty="0">
                <a:solidFill>
                  <a:schemeClr val="bg1"/>
                </a:solidFill>
              </a:rPr>
              <a:t>always</a:t>
            </a:r>
            <a:r>
              <a:rPr lang="en-US" altLang="en-US" dirty="0">
                <a:solidFill>
                  <a:schemeClr val="bg1"/>
                </a:solidFill>
              </a:rPr>
              <a:t> equal to consumers' reservation prices.</a:t>
            </a:r>
          </a:p>
          <a:p>
            <a:pPr marL="342900" lvl="1" indent="-342900">
              <a:spcBef>
                <a:spcPct val="45000"/>
              </a:spcBef>
              <a:buClr>
                <a:schemeClr val="bg1"/>
              </a:buClr>
              <a:buFont typeface="Arial" panose="020B0604020202020204" pitchFamily="34" charset="0"/>
              <a:buChar char="•"/>
            </a:pPr>
            <a:r>
              <a:rPr lang="en-US" altLang="en-US" dirty="0">
                <a:solidFill>
                  <a:schemeClr val="bg1"/>
                </a:solidFill>
              </a:rPr>
              <a:t>The optimal pure bundle price is </a:t>
            </a:r>
            <a:r>
              <a:rPr lang="en-US" altLang="en-US" b="1" dirty="0">
                <a:solidFill>
                  <a:schemeClr val="bg1"/>
                </a:solidFill>
              </a:rPr>
              <a:t>always</a:t>
            </a:r>
            <a:r>
              <a:rPr lang="en-US" altLang="en-US" dirty="0">
                <a:solidFill>
                  <a:schemeClr val="bg1"/>
                </a:solidFill>
              </a:rPr>
              <a:t> equal to the sum of consumers' reservation prices.</a:t>
            </a:r>
          </a:p>
          <a:p>
            <a:pPr marL="342900" lvl="1" indent="-342900">
              <a:spcBef>
                <a:spcPct val="45000"/>
              </a:spcBef>
              <a:buClr>
                <a:schemeClr val="bg1"/>
              </a:buClr>
              <a:buFont typeface="Arial" panose="020B0604020202020204" pitchFamily="34" charset="0"/>
              <a:buChar char="•"/>
            </a:pPr>
            <a:r>
              <a:rPr lang="en-US" altLang="en-US" dirty="0">
                <a:solidFill>
                  <a:schemeClr val="bg1"/>
                </a:solidFill>
              </a:rPr>
              <a:t>The optimal mixed bundle prices are </a:t>
            </a:r>
            <a:r>
              <a:rPr lang="en-US" altLang="en-US" b="1" dirty="0">
                <a:solidFill>
                  <a:schemeClr val="bg1"/>
                </a:solidFill>
              </a:rPr>
              <a:t>not necessarily</a:t>
            </a:r>
            <a:r>
              <a:rPr lang="en-US" altLang="en-US" dirty="0">
                <a:solidFill>
                  <a:schemeClr val="bg1"/>
                </a:solidFill>
              </a:rPr>
              <a:t> equal to reservation prices or their sum.</a:t>
            </a:r>
          </a:p>
          <a:p>
            <a:pPr marL="342900" lvl="1" indent="-342900">
              <a:spcBef>
                <a:spcPct val="45000"/>
              </a:spcBef>
              <a:buClr>
                <a:schemeClr val="bg1"/>
              </a:buClr>
              <a:buFont typeface="Arial" panose="020B0604020202020204" pitchFamily="34" charset="0"/>
              <a:buChar char="•"/>
            </a:pPr>
            <a:r>
              <a:rPr lang="en-US" altLang="en-US" b="1" dirty="0">
                <a:solidFill>
                  <a:schemeClr val="bg1"/>
                </a:solidFill>
              </a:rPr>
              <a:t>With mixed bundling, you must sell at least one unit of one of the products separately</a:t>
            </a:r>
          </a:p>
          <a:p>
            <a:pPr>
              <a:buClr>
                <a:schemeClr val="bg1"/>
              </a:buClr>
            </a:pPr>
            <a:endParaRPr lang="en-CA" sz="2400" b="1" dirty="0">
              <a:solidFill>
                <a:schemeClr val="bg1"/>
              </a:solidFill>
            </a:endParaRPr>
          </a:p>
          <a:p>
            <a:pPr marL="0" indent="0">
              <a:buClr>
                <a:schemeClr val="bg1"/>
              </a:buClr>
              <a:buNone/>
            </a:pPr>
            <a:endParaRPr lang="en-CA" sz="2400" dirty="0">
              <a:solidFill>
                <a:schemeClr val="bg1"/>
              </a:solidFill>
            </a:endParaRPr>
          </a:p>
        </p:txBody>
      </p:sp>
    </p:spTree>
    <p:custDataLst>
      <p:tags r:id="rId1"/>
    </p:custDataLst>
    <p:extLst>
      <p:ext uri="{BB962C8B-B14F-4D97-AF65-F5344CB8AC3E}">
        <p14:creationId xmlns:p14="http://schemas.microsoft.com/office/powerpoint/2010/main" val="540130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3600" b="0" dirty="0">
                <a:latin typeface="Century Gothic" charset="0"/>
                <a:ea typeface="Century Gothic" charset="0"/>
                <a:cs typeface="Century Gothic" charset="0"/>
              </a:rPr>
              <a:t>CHAPTER </a:t>
            </a:r>
            <a:r>
              <a:rPr lang="en-US" sz="3600" b="0" dirty="0"/>
              <a:t>QUESTIONS</a:t>
            </a:r>
            <a:endParaRPr lang="en-US" sz="3600" b="0" dirty="0">
              <a:latin typeface="Century Gothic" charset="0"/>
              <a:ea typeface="Century Gothic" charset="0"/>
              <a:cs typeface="Century Gothic" charset="0"/>
            </a:endParaRPr>
          </a:p>
        </p:txBody>
      </p:sp>
    </p:spTree>
    <p:extLst>
      <p:ext uri="{BB962C8B-B14F-4D97-AF65-F5344CB8AC3E}">
        <p14:creationId xmlns:p14="http://schemas.microsoft.com/office/powerpoint/2010/main" val="3116990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Question 1</a:t>
            </a:r>
            <a:endParaRPr lang="en-US" dirty="0"/>
          </a:p>
        </p:txBody>
      </p:sp>
      <p:sp>
        <p:nvSpPr>
          <p:cNvPr id="3" name="Content Placeholder 2"/>
          <p:cNvSpPr>
            <a:spLocks noGrp="1"/>
          </p:cNvSpPr>
          <p:nvPr>
            <p:ph idx="1"/>
          </p:nvPr>
        </p:nvSpPr>
        <p:spPr>
          <a:xfrm>
            <a:off x="457200" y="1667941"/>
            <a:ext cx="8229600" cy="4857403"/>
          </a:xfrm>
        </p:spPr>
        <p:txBody>
          <a:bodyPr>
            <a:normAutofit lnSpcReduction="10000"/>
          </a:bodyPr>
          <a:lstStyle/>
          <a:p>
            <a:pPr marL="457200" indent="-457200">
              <a:buFont typeface="Arial" charset="0"/>
              <a:buChar char="•"/>
            </a:pPr>
            <a:r>
              <a:rPr lang="en-CA" dirty="0"/>
              <a:t>Marketing division and a production division.</a:t>
            </a:r>
          </a:p>
          <a:p>
            <a:pPr marL="457200" indent="-457200">
              <a:buFont typeface="Arial" charset="0"/>
              <a:buChar char="•"/>
            </a:pPr>
            <a:r>
              <a:rPr lang="en-CA" dirty="0"/>
              <a:t>The marginal cost of the firm’s </a:t>
            </a:r>
            <a:r>
              <a:rPr lang="en-CA" b="1" dirty="0">
                <a:solidFill>
                  <a:srgbClr val="FF0000"/>
                </a:solidFill>
              </a:rPr>
              <a:t>upstream</a:t>
            </a:r>
            <a:r>
              <a:rPr lang="en-CA" dirty="0"/>
              <a:t> product is $10 per unit</a:t>
            </a:r>
          </a:p>
          <a:p>
            <a:pPr marL="457200" indent="-457200">
              <a:buFont typeface="Arial" charset="0"/>
              <a:buChar char="•"/>
            </a:pPr>
            <a:r>
              <a:rPr lang="en-CA" dirty="0"/>
              <a:t> The marginal cost of marketing it is $4 per unit. </a:t>
            </a:r>
          </a:p>
          <a:p>
            <a:pPr marL="457200" indent="-457200">
              <a:buFont typeface="Arial" charset="0"/>
              <a:buChar char="•"/>
            </a:pPr>
            <a:r>
              <a:rPr lang="en-CA" dirty="0"/>
              <a:t>The demand curve for the firm’s product is P=100 – 0.01Q.</a:t>
            </a:r>
            <a:r>
              <a:rPr lang="en-US" dirty="0"/>
              <a:t> </a:t>
            </a:r>
          </a:p>
          <a:p>
            <a:pPr marL="457200" indent="-457200">
              <a:buFont typeface="Arial" charset="0"/>
              <a:buChar char="•"/>
            </a:pPr>
            <a:r>
              <a:rPr lang="en-US" dirty="0"/>
              <a:t>There is no external market for the good made by the production division.</a:t>
            </a:r>
          </a:p>
        </p:txBody>
      </p:sp>
    </p:spTree>
    <p:custDataLst>
      <p:tags r:id="rId1"/>
    </p:custDataLst>
    <p:extLst>
      <p:ext uri="{BB962C8B-B14F-4D97-AF65-F5344CB8AC3E}">
        <p14:creationId xmlns:p14="http://schemas.microsoft.com/office/powerpoint/2010/main" val="4049575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556792"/>
            <a:ext cx="8424936" cy="6048672"/>
          </a:xfrm>
        </p:spPr>
        <p:txBody>
          <a:bodyPr>
            <a:normAutofit/>
          </a:bodyPr>
          <a:lstStyle/>
          <a:p>
            <a:pPr marL="514350" indent="-514350">
              <a:buFont typeface="+mj-lt"/>
              <a:buAutoNum type="alphaLcParenR"/>
            </a:pPr>
            <a:r>
              <a:rPr lang="en-CA" b="0" dirty="0"/>
              <a:t>How should managers set the optimal output?</a:t>
            </a:r>
          </a:p>
          <a:p>
            <a:pPr marL="514350" indent="-514350">
              <a:buFont typeface="+mj-lt"/>
              <a:buAutoNum type="alphaLcParenR"/>
            </a:pPr>
            <a:endParaRPr lang="en-CA" dirty="0">
              <a:ea typeface="Cambria Math"/>
            </a:endParaRPr>
          </a:p>
          <a:p>
            <a:pPr marL="514350" indent="-514350">
              <a:buFont typeface="+mj-lt"/>
              <a:buAutoNum type="alphaLcParenR"/>
            </a:pPr>
            <a:r>
              <a:rPr lang="en-CA" dirty="0">
                <a:ea typeface="Cambria Math"/>
              </a:rPr>
              <a:t>What price should managers charge?</a:t>
            </a:r>
          </a:p>
          <a:p>
            <a:pPr marL="514350" indent="-514350">
              <a:buFont typeface="+mj-lt"/>
              <a:buAutoNum type="alphaLcParenR"/>
            </a:pPr>
            <a:endParaRPr lang="en-CA" dirty="0">
              <a:ea typeface="Cambria Math"/>
            </a:endParaRPr>
          </a:p>
          <a:p>
            <a:pPr marL="514350" indent="-514350">
              <a:buFont typeface="+mj-lt"/>
              <a:buAutoNum type="alphaLcParenR"/>
            </a:pPr>
            <a:r>
              <a:rPr lang="en-CA" b="0" dirty="0">
                <a:ea typeface="Cambria Math"/>
              </a:rPr>
              <a:t>How much should the production division manager charge his counterpart in marketing for each unit of the product?</a:t>
            </a:r>
          </a:p>
        </p:txBody>
      </p:sp>
      <p:sp>
        <p:nvSpPr>
          <p:cNvPr id="5" name="Title 1"/>
          <p:cNvSpPr>
            <a:spLocks noGrp="1"/>
          </p:cNvSpPr>
          <p:nvPr>
            <p:ph type="title"/>
          </p:nvPr>
        </p:nvSpPr>
        <p:spPr>
          <a:xfrm>
            <a:off x="457200" y="274638"/>
            <a:ext cx="8229600" cy="1143000"/>
          </a:xfrm>
        </p:spPr>
        <p:txBody>
          <a:bodyPr/>
          <a:lstStyle/>
          <a:p>
            <a:r>
              <a:rPr lang="en-CA" dirty="0"/>
              <a:t>Question 1</a:t>
            </a:r>
            <a:endParaRPr lang="en-US" dirty="0"/>
          </a:p>
        </p:txBody>
      </p:sp>
    </p:spTree>
    <p:custDataLst>
      <p:tags r:id="rId1"/>
    </p:custDataLst>
    <p:extLst>
      <p:ext uri="{BB962C8B-B14F-4D97-AF65-F5344CB8AC3E}">
        <p14:creationId xmlns:p14="http://schemas.microsoft.com/office/powerpoint/2010/main" val="554761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3" name="Content Placeholder 2"/>
          <p:cNvSpPr>
            <a:spLocks noGrp="1"/>
          </p:cNvSpPr>
          <p:nvPr>
            <p:ph idx="1"/>
          </p:nvPr>
        </p:nvSpPr>
        <p:spPr>
          <a:xfrm>
            <a:off x="457200" y="1628800"/>
            <a:ext cx="8229600" cy="4525963"/>
          </a:xfrm>
        </p:spPr>
        <p:txBody>
          <a:bodyPr>
            <a:normAutofit fontScale="92500" lnSpcReduction="20000"/>
          </a:bodyPr>
          <a:lstStyle/>
          <a:p>
            <a:pPr marL="0" lvl="0" indent="0">
              <a:buNone/>
            </a:pPr>
            <a:r>
              <a:rPr lang="en-US" dirty="0"/>
              <a:t>a) MR=MC</a:t>
            </a:r>
          </a:p>
          <a:p>
            <a:r>
              <a:rPr lang="en-US" dirty="0"/>
              <a:t>MC=MC</a:t>
            </a:r>
            <a:r>
              <a:rPr lang="en-US" baseline="-25000" dirty="0"/>
              <a:t>1</a:t>
            </a:r>
            <a:r>
              <a:rPr lang="en-US" dirty="0"/>
              <a:t>+MC</a:t>
            </a:r>
            <a:r>
              <a:rPr lang="en-US" baseline="-25000" dirty="0"/>
              <a:t>2</a:t>
            </a:r>
            <a:r>
              <a:rPr lang="en-US" dirty="0"/>
              <a:t>=4 + 10=$14</a:t>
            </a:r>
          </a:p>
          <a:p>
            <a:r>
              <a:rPr lang="en-US" dirty="0"/>
              <a:t>TR=100Q – 0.01Q</a:t>
            </a:r>
            <a:r>
              <a:rPr lang="en-US" baseline="30000" dirty="0"/>
              <a:t>2</a:t>
            </a:r>
            <a:endParaRPr lang="en-US" dirty="0"/>
          </a:p>
          <a:p>
            <a:r>
              <a:rPr lang="en-US" dirty="0"/>
              <a:t>MR=100 – 0.02Q</a:t>
            </a:r>
          </a:p>
          <a:p>
            <a:r>
              <a:rPr lang="en-US" dirty="0"/>
              <a:t>100 – 0.02Q=14</a:t>
            </a:r>
          </a:p>
          <a:p>
            <a:r>
              <a:rPr lang="en-US" dirty="0"/>
              <a:t>Q=4300</a:t>
            </a:r>
          </a:p>
          <a:p>
            <a:endParaRPr lang="en-US" dirty="0"/>
          </a:p>
          <a:p>
            <a:pPr marL="0" lvl="0" indent="0">
              <a:buNone/>
            </a:pPr>
            <a:r>
              <a:rPr lang="en-US" dirty="0"/>
              <a:t>b) P=100 – 0.01(4300)= $57</a:t>
            </a:r>
          </a:p>
          <a:p>
            <a:pPr marL="0" lvl="0" indent="0">
              <a:buNone/>
            </a:pPr>
            <a:endParaRPr lang="en-US" dirty="0"/>
          </a:p>
          <a:p>
            <a:pPr marL="0" lvl="0" indent="0">
              <a:buNone/>
            </a:pPr>
            <a:r>
              <a:rPr lang="en-US" dirty="0"/>
              <a:t>c) Transfer price =</a:t>
            </a:r>
            <a:r>
              <a:rPr lang="en-US" dirty="0" err="1"/>
              <a:t>MC</a:t>
            </a:r>
            <a:r>
              <a:rPr lang="en-US" baseline="-25000" dirty="0" err="1"/>
              <a:t>p</a:t>
            </a:r>
            <a:r>
              <a:rPr lang="en-US" dirty="0"/>
              <a:t>=10</a:t>
            </a:r>
          </a:p>
          <a:p>
            <a:endParaRPr lang="en-US" dirty="0"/>
          </a:p>
        </p:txBody>
      </p:sp>
    </p:spTree>
    <p:extLst>
      <p:ext uri="{BB962C8B-B14F-4D97-AF65-F5344CB8AC3E}">
        <p14:creationId xmlns:p14="http://schemas.microsoft.com/office/powerpoint/2010/main" val="1642875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556792"/>
            <a:ext cx="8676456" cy="5832648"/>
          </a:xfrm>
        </p:spPr>
        <p:txBody>
          <a:bodyPr>
            <a:normAutofit/>
          </a:bodyPr>
          <a:lstStyle/>
          <a:p>
            <a:pPr marL="514350" indent="-514350">
              <a:buFont typeface="Arial" charset="0"/>
              <a:buChar char="•"/>
            </a:pPr>
            <a:r>
              <a:rPr lang="en-CA" sz="2800" dirty="0"/>
              <a:t>Marketing division and a production division. </a:t>
            </a:r>
          </a:p>
          <a:p>
            <a:pPr marL="514350" indent="-514350">
              <a:buFont typeface="Arial" charset="0"/>
              <a:buChar char="•"/>
            </a:pPr>
            <a:r>
              <a:rPr lang="en-CA" sz="2800" dirty="0"/>
              <a:t>The demand curve for the finished product sold by the marketing division is P</a:t>
            </a:r>
            <a:r>
              <a:rPr lang="en-CA" sz="2800" baseline="-25000" dirty="0"/>
              <a:t>0</a:t>
            </a:r>
            <a:r>
              <a:rPr lang="en-CA" sz="2800" dirty="0"/>
              <a:t>=200 – 3Q</a:t>
            </a:r>
            <a:r>
              <a:rPr lang="en-CA" sz="2800" baseline="-25000" dirty="0"/>
              <a:t>0</a:t>
            </a:r>
            <a:r>
              <a:rPr lang="en-CA" sz="2800" dirty="0"/>
              <a:t>.</a:t>
            </a:r>
            <a:r>
              <a:rPr lang="en-US" sz="2800" dirty="0"/>
              <a:t> </a:t>
            </a:r>
          </a:p>
          <a:p>
            <a:pPr marL="514350" indent="-514350">
              <a:buFont typeface="Arial" charset="0"/>
              <a:buChar char="•"/>
            </a:pPr>
            <a:r>
              <a:rPr lang="en-CA" sz="2800" dirty="0"/>
              <a:t>The marketing division’s total cost function is </a:t>
            </a:r>
            <a:r>
              <a:rPr lang="en-CA" sz="2800" b="1" dirty="0"/>
              <a:t>TC</a:t>
            </a:r>
            <a:r>
              <a:rPr lang="en-CA" sz="2800" b="1" baseline="-25000" dirty="0"/>
              <a:t>0</a:t>
            </a:r>
            <a:r>
              <a:rPr lang="en-CA" sz="2800" b="1" dirty="0"/>
              <a:t>=100 + 15Q</a:t>
            </a:r>
            <a:r>
              <a:rPr lang="en-CA" sz="2800" b="1" baseline="-25000" dirty="0"/>
              <a:t>0</a:t>
            </a:r>
            <a:r>
              <a:rPr lang="en-CA" sz="2800" b="1" dirty="0"/>
              <a:t>.</a:t>
            </a:r>
          </a:p>
          <a:p>
            <a:pPr marL="514350" indent="-514350">
              <a:buFont typeface="Arial" charset="0"/>
              <a:buChar char="•"/>
            </a:pPr>
            <a:r>
              <a:rPr lang="en-CA" sz="2800" dirty="0"/>
              <a:t>The production division’s total cost function is </a:t>
            </a:r>
            <a:r>
              <a:rPr lang="en-CA" sz="2800" b="1" dirty="0"/>
              <a:t>TC</a:t>
            </a:r>
            <a:r>
              <a:rPr lang="en-CA" sz="2800" b="1" baseline="-25000" dirty="0"/>
              <a:t>1</a:t>
            </a:r>
            <a:r>
              <a:rPr lang="en-CA" sz="2800" b="1" dirty="0"/>
              <a:t>= 5 + 3Q</a:t>
            </a:r>
            <a:r>
              <a:rPr lang="en-CA" sz="2800" b="1" baseline="-25000" dirty="0"/>
              <a:t>1</a:t>
            </a:r>
            <a:r>
              <a:rPr lang="en-CA" sz="2800" b="1" dirty="0"/>
              <a:t>+0.4Q</a:t>
            </a:r>
            <a:r>
              <a:rPr lang="en-CA" sz="2800" b="1" baseline="-25000" dirty="0"/>
              <a:t>1</a:t>
            </a:r>
            <a:r>
              <a:rPr lang="en-CA" sz="2800" b="1" baseline="30000" dirty="0"/>
              <a:t>2</a:t>
            </a:r>
            <a:r>
              <a:rPr lang="en-CA" sz="2800" b="1" dirty="0"/>
              <a:t>.</a:t>
            </a:r>
          </a:p>
          <a:p>
            <a:pPr marL="514350" indent="-514350">
              <a:buFont typeface="Arial" charset="0"/>
              <a:buChar char="•"/>
            </a:pPr>
            <a:r>
              <a:rPr lang="en-CA" sz="2800" dirty="0"/>
              <a:t>There is a perfectly competitive market for the basic item, the price being $20 per pound.</a:t>
            </a:r>
          </a:p>
        </p:txBody>
      </p:sp>
      <p:sp>
        <p:nvSpPr>
          <p:cNvPr id="5" name="Title 1"/>
          <p:cNvSpPr>
            <a:spLocks noGrp="1"/>
          </p:cNvSpPr>
          <p:nvPr>
            <p:ph type="title"/>
          </p:nvPr>
        </p:nvSpPr>
        <p:spPr>
          <a:xfrm>
            <a:off x="457200" y="274638"/>
            <a:ext cx="8229600" cy="1143000"/>
          </a:xfrm>
        </p:spPr>
        <p:txBody>
          <a:bodyPr/>
          <a:lstStyle/>
          <a:p>
            <a:r>
              <a:rPr lang="en-CA" dirty="0"/>
              <a:t>Question 2</a:t>
            </a:r>
            <a:endParaRPr lang="en-US" dirty="0"/>
          </a:p>
        </p:txBody>
      </p:sp>
    </p:spTree>
    <p:custDataLst>
      <p:tags r:id="rId1"/>
    </p:custDataLst>
    <p:extLst>
      <p:ext uri="{BB962C8B-B14F-4D97-AF65-F5344CB8AC3E}">
        <p14:creationId xmlns:p14="http://schemas.microsoft.com/office/powerpoint/2010/main" val="1617968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573138"/>
            <a:ext cx="8229600" cy="5888310"/>
          </a:xfrm>
        </p:spPr>
        <p:txBody>
          <a:bodyPr>
            <a:normAutofit/>
          </a:bodyPr>
          <a:lstStyle/>
          <a:p>
            <a:pPr marL="514350" indent="-514350">
              <a:buAutoNum type="alphaLcParenR"/>
            </a:pPr>
            <a:r>
              <a:rPr lang="en-CA" dirty="0"/>
              <a:t>What is the optimal output for the production division?</a:t>
            </a:r>
          </a:p>
          <a:p>
            <a:pPr marL="514350" indent="-514350">
              <a:buAutoNum type="alphaLcParenR"/>
            </a:pPr>
            <a:endParaRPr lang="en-CA" dirty="0"/>
          </a:p>
          <a:p>
            <a:pPr marL="514350" indent="-514350">
              <a:buFont typeface="+mj-lt"/>
              <a:buAutoNum type="alphaLcParenR"/>
            </a:pPr>
            <a:r>
              <a:rPr lang="en-CA" dirty="0"/>
              <a:t>What is the optimal output for the marketing division?</a:t>
            </a:r>
          </a:p>
        </p:txBody>
      </p:sp>
      <p:sp>
        <p:nvSpPr>
          <p:cNvPr id="5" name="Title 1"/>
          <p:cNvSpPr>
            <a:spLocks noGrp="1"/>
          </p:cNvSpPr>
          <p:nvPr>
            <p:ph type="title"/>
          </p:nvPr>
        </p:nvSpPr>
        <p:spPr>
          <a:xfrm>
            <a:off x="457200" y="274638"/>
            <a:ext cx="8229600" cy="1143000"/>
          </a:xfrm>
        </p:spPr>
        <p:txBody>
          <a:bodyPr/>
          <a:lstStyle/>
          <a:p>
            <a:r>
              <a:rPr lang="en-CA" dirty="0"/>
              <a:t>Question 2</a:t>
            </a:r>
            <a:endParaRPr lang="en-US" dirty="0"/>
          </a:p>
        </p:txBody>
      </p:sp>
    </p:spTree>
    <p:custDataLst>
      <p:tags r:id="rId1"/>
    </p:custDataLst>
    <p:extLst>
      <p:ext uri="{BB962C8B-B14F-4D97-AF65-F5344CB8AC3E}">
        <p14:creationId xmlns:p14="http://schemas.microsoft.com/office/powerpoint/2010/main" val="1753716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3" name="Content Placeholder 2"/>
          <p:cNvSpPr>
            <a:spLocks noGrp="1"/>
          </p:cNvSpPr>
          <p:nvPr>
            <p:ph idx="1"/>
          </p:nvPr>
        </p:nvSpPr>
        <p:spPr>
          <a:xfrm>
            <a:off x="323385" y="1600200"/>
            <a:ext cx="8686800" cy="4525963"/>
          </a:xfrm>
        </p:spPr>
        <p:txBody>
          <a:bodyPr/>
          <a:lstStyle/>
          <a:p>
            <a:pPr marL="0" lvl="0" indent="0">
              <a:buNone/>
            </a:pPr>
            <a:r>
              <a:rPr lang="en-US" dirty="0"/>
              <a:t>a) MC</a:t>
            </a:r>
            <a:r>
              <a:rPr lang="en-US" baseline="-25000" dirty="0"/>
              <a:t>1</a:t>
            </a:r>
            <a:r>
              <a:rPr lang="en-US" dirty="0"/>
              <a:t>=</a:t>
            </a:r>
            <a:r>
              <a:rPr lang="en-US" dirty="0" err="1"/>
              <a:t>P</a:t>
            </a:r>
            <a:r>
              <a:rPr lang="en-US" baseline="-25000" dirty="0" err="1"/>
              <a:t>p</a:t>
            </a:r>
            <a:endParaRPr lang="en-US" dirty="0"/>
          </a:p>
          <a:p>
            <a:pPr marL="457200" indent="-457200">
              <a:buFont typeface="Arial" charset="0"/>
              <a:buChar char="•"/>
            </a:pPr>
            <a:r>
              <a:rPr lang="en-US" dirty="0"/>
              <a:t>3 +0.8Q</a:t>
            </a:r>
            <a:r>
              <a:rPr lang="en-US" baseline="-25000" dirty="0"/>
              <a:t>1</a:t>
            </a:r>
            <a:r>
              <a:rPr lang="en-US" dirty="0"/>
              <a:t>=20 </a:t>
            </a:r>
          </a:p>
          <a:p>
            <a:pPr marL="457200" indent="-457200">
              <a:buFont typeface="Arial" charset="0"/>
              <a:buChar char="•"/>
            </a:pPr>
            <a:r>
              <a:rPr lang="en-US" dirty="0"/>
              <a:t>Optimal output is 21.25.</a:t>
            </a:r>
          </a:p>
          <a:p>
            <a:endParaRPr lang="en-US" dirty="0"/>
          </a:p>
          <a:p>
            <a:pPr marL="0" lvl="0" indent="0">
              <a:buNone/>
            </a:pPr>
            <a:r>
              <a:rPr lang="en-US" dirty="0"/>
              <a:t>b) MC</a:t>
            </a:r>
            <a:r>
              <a:rPr lang="en-US" baseline="-25000" dirty="0"/>
              <a:t>0</a:t>
            </a:r>
            <a:r>
              <a:rPr lang="en-US" dirty="0"/>
              <a:t>= MR</a:t>
            </a:r>
            <a:r>
              <a:rPr lang="en-US" baseline="-25000" dirty="0"/>
              <a:t>0 </a:t>
            </a:r>
            <a:r>
              <a:rPr lang="en-US" dirty="0">
                <a:sym typeface="Wingdings" panose="05000000000000000000" pitchFamily="2" charset="2"/>
              </a:rPr>
              <a:t> to find MC</a:t>
            </a:r>
            <a:r>
              <a:rPr lang="en-US" baseline="-25000" dirty="0">
                <a:sym typeface="Wingdings" panose="05000000000000000000" pitchFamily="2" charset="2"/>
              </a:rPr>
              <a:t>0 </a:t>
            </a:r>
            <a:r>
              <a:rPr lang="en-US" dirty="0">
                <a:sym typeface="Wingdings" panose="05000000000000000000" pitchFamily="2" charset="2"/>
              </a:rPr>
              <a:t>must consider both marketing division MC and transfer price</a:t>
            </a:r>
            <a:endParaRPr lang="en-US" baseline="-25000" dirty="0"/>
          </a:p>
          <a:p>
            <a:pPr marL="457200" indent="-457200">
              <a:buFont typeface="Arial" charset="0"/>
              <a:buChar char="•"/>
            </a:pPr>
            <a:r>
              <a:rPr lang="en-US" dirty="0"/>
              <a:t>15+20=200 – 6Q</a:t>
            </a:r>
            <a:r>
              <a:rPr lang="en-US" baseline="-25000" dirty="0"/>
              <a:t>0</a:t>
            </a:r>
            <a:endParaRPr lang="en-US" dirty="0"/>
          </a:p>
          <a:p>
            <a:pPr marL="457200" indent="-457200">
              <a:buFont typeface="Arial" charset="0"/>
              <a:buChar char="•"/>
            </a:pPr>
            <a:r>
              <a:rPr lang="en-US" dirty="0"/>
              <a:t>Optimal output is 27.5.</a:t>
            </a:r>
          </a:p>
          <a:p>
            <a:endParaRPr lang="en-US" dirty="0"/>
          </a:p>
        </p:txBody>
      </p:sp>
    </p:spTree>
    <p:extLst>
      <p:ext uri="{BB962C8B-B14F-4D97-AF65-F5344CB8AC3E}">
        <p14:creationId xmlns:p14="http://schemas.microsoft.com/office/powerpoint/2010/main" val="504110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12279"/>
            <a:ext cx="8229600" cy="5345113"/>
          </a:xfrm>
        </p:spPr>
        <p:txBody>
          <a:bodyPr/>
          <a:lstStyle/>
          <a:p>
            <a:pPr marL="0" indent="0">
              <a:buNone/>
            </a:pPr>
            <a:r>
              <a:rPr lang="en-CA" dirty="0"/>
              <a:t>c) What is the optimal transfer price for the basic plastic item?</a:t>
            </a:r>
          </a:p>
          <a:p>
            <a:pPr marL="0" indent="0">
              <a:buNone/>
            </a:pPr>
            <a:endParaRPr lang="en-CA" dirty="0"/>
          </a:p>
          <a:p>
            <a:pPr marL="0" indent="0">
              <a:buNone/>
            </a:pPr>
            <a:r>
              <a:rPr lang="en-CA" dirty="0"/>
              <a:t>d) At what price should the marketing division sell its product?</a:t>
            </a:r>
          </a:p>
        </p:txBody>
      </p:sp>
      <p:sp>
        <p:nvSpPr>
          <p:cNvPr id="5" name="Title 1"/>
          <p:cNvSpPr>
            <a:spLocks noGrp="1"/>
          </p:cNvSpPr>
          <p:nvPr>
            <p:ph type="title"/>
          </p:nvPr>
        </p:nvSpPr>
        <p:spPr>
          <a:xfrm>
            <a:off x="457200" y="274638"/>
            <a:ext cx="8229600" cy="1143000"/>
          </a:xfrm>
        </p:spPr>
        <p:txBody>
          <a:bodyPr/>
          <a:lstStyle/>
          <a:p>
            <a:r>
              <a:rPr lang="en-CA" dirty="0"/>
              <a:t>Question 2</a:t>
            </a:r>
            <a:endParaRPr lang="en-US" dirty="0"/>
          </a:p>
        </p:txBody>
      </p:sp>
    </p:spTree>
    <p:custDataLst>
      <p:tags r:id="rId1"/>
    </p:custDataLst>
    <p:extLst>
      <p:ext uri="{BB962C8B-B14F-4D97-AF65-F5344CB8AC3E}">
        <p14:creationId xmlns:p14="http://schemas.microsoft.com/office/powerpoint/2010/main" val="754959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3" name="Content Placeholder 2"/>
          <p:cNvSpPr>
            <a:spLocks noGrp="1"/>
          </p:cNvSpPr>
          <p:nvPr>
            <p:ph idx="1"/>
          </p:nvPr>
        </p:nvSpPr>
        <p:spPr>
          <a:xfrm>
            <a:off x="457200" y="1628800"/>
            <a:ext cx="8229600" cy="4525963"/>
          </a:xfrm>
        </p:spPr>
        <p:txBody>
          <a:bodyPr/>
          <a:lstStyle/>
          <a:p>
            <a:pPr marL="0" lvl="0" indent="0">
              <a:buNone/>
            </a:pPr>
            <a:r>
              <a:rPr lang="en-US" dirty="0"/>
              <a:t>c) Transfer price is $20</a:t>
            </a:r>
          </a:p>
          <a:p>
            <a:pPr lvl="0"/>
            <a:endParaRPr lang="en-US" dirty="0"/>
          </a:p>
          <a:p>
            <a:pPr marL="0" lvl="0" indent="0">
              <a:buNone/>
            </a:pPr>
            <a:r>
              <a:rPr lang="en-US" dirty="0"/>
              <a:t>d) P=200 – 3(27.5)</a:t>
            </a:r>
          </a:p>
          <a:p>
            <a:r>
              <a:rPr lang="en-US" dirty="0"/>
              <a:t>Price=117.5</a:t>
            </a:r>
          </a:p>
          <a:p>
            <a:pPr marL="0" indent="0">
              <a:buNone/>
            </a:pPr>
            <a:endParaRPr lang="en-US" dirty="0"/>
          </a:p>
        </p:txBody>
      </p:sp>
    </p:spTree>
    <p:extLst>
      <p:ext uri="{BB962C8B-B14F-4D97-AF65-F5344CB8AC3E}">
        <p14:creationId xmlns:p14="http://schemas.microsoft.com/office/powerpoint/2010/main" val="1263787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3600" b="0" dirty="0">
                <a:latin typeface="Century Gothic" charset="0"/>
                <a:ea typeface="Century Gothic" charset="0"/>
                <a:cs typeface="Century Gothic" charset="0"/>
              </a:rPr>
              <a:t>CHAPTER REVIEW</a:t>
            </a:r>
          </a:p>
        </p:txBody>
      </p:sp>
    </p:spTree>
    <p:extLst>
      <p:ext uri="{BB962C8B-B14F-4D97-AF65-F5344CB8AC3E}">
        <p14:creationId xmlns:p14="http://schemas.microsoft.com/office/powerpoint/2010/main" val="210650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lstStyle/>
          <a:p>
            <a:r>
              <a:rPr lang="en-CA" dirty="0"/>
              <a:t>Question 4</a:t>
            </a:r>
            <a:endParaRPr lang="en-US" dirty="0"/>
          </a:p>
        </p:txBody>
      </p:sp>
      <p:sp>
        <p:nvSpPr>
          <p:cNvPr id="3" name="Content Placeholder 2"/>
          <p:cNvSpPr>
            <a:spLocks noGrp="1"/>
          </p:cNvSpPr>
          <p:nvPr>
            <p:ph idx="1"/>
          </p:nvPr>
        </p:nvSpPr>
        <p:spPr>
          <a:xfrm>
            <a:off x="457200" y="1484784"/>
            <a:ext cx="8229600" cy="5328592"/>
          </a:xfrm>
        </p:spPr>
        <p:txBody>
          <a:bodyPr>
            <a:normAutofit/>
          </a:bodyPr>
          <a:lstStyle/>
          <a:p>
            <a:r>
              <a:rPr lang="en-CA" dirty="0"/>
              <a:t>The reservation prices (in dollars) of three classes of demanders (classes A, B, and C) for Ricky Parton’s (a Latin country-western singer) compact disks are given in the table that follows:</a:t>
            </a:r>
          </a:p>
          <a:p>
            <a:pPr marL="0" indent="0">
              <a:buNone/>
            </a:pPr>
            <a:endParaRPr lang="en-US" dirty="0"/>
          </a:p>
        </p:txBody>
      </p:sp>
      <p:graphicFrame>
        <p:nvGraphicFramePr>
          <p:cNvPr id="5" name="Table 4"/>
          <p:cNvGraphicFramePr>
            <a:graphicFrameLocks noGrp="1"/>
          </p:cNvGraphicFramePr>
          <p:nvPr/>
        </p:nvGraphicFramePr>
        <p:xfrm>
          <a:off x="611560" y="4221088"/>
          <a:ext cx="7989930" cy="1944216"/>
        </p:xfrm>
        <a:graphic>
          <a:graphicData uri="http://schemas.openxmlformats.org/drawingml/2006/table">
            <a:tbl>
              <a:tblPr firstRow="1" bandRow="1">
                <a:tableStyleId>{21E4AEA4-8DFA-4A89-87EB-49C32662AFE0}</a:tableStyleId>
              </a:tblPr>
              <a:tblGrid>
                <a:gridCol w="2663310">
                  <a:extLst>
                    <a:ext uri="{9D8B030D-6E8A-4147-A177-3AD203B41FA5}">
                      <a16:colId xmlns:a16="http://schemas.microsoft.com/office/drawing/2014/main" xmlns="" val="20000"/>
                    </a:ext>
                  </a:extLst>
                </a:gridCol>
                <a:gridCol w="2663310">
                  <a:extLst>
                    <a:ext uri="{9D8B030D-6E8A-4147-A177-3AD203B41FA5}">
                      <a16:colId xmlns:a16="http://schemas.microsoft.com/office/drawing/2014/main" xmlns="" val="20001"/>
                    </a:ext>
                  </a:extLst>
                </a:gridCol>
                <a:gridCol w="2663310">
                  <a:extLst>
                    <a:ext uri="{9D8B030D-6E8A-4147-A177-3AD203B41FA5}">
                      <a16:colId xmlns:a16="http://schemas.microsoft.com/office/drawing/2014/main" xmlns="" val="20002"/>
                    </a:ext>
                  </a:extLst>
                </a:gridCol>
              </a:tblGrid>
              <a:tr h="486054">
                <a:tc>
                  <a:txBody>
                    <a:bodyPr/>
                    <a:lstStyle/>
                    <a:p>
                      <a:pPr algn="ctr"/>
                      <a:r>
                        <a:rPr lang="en-CA" sz="2400" dirty="0"/>
                        <a:t>Class</a:t>
                      </a:r>
                      <a:endParaRPr lang="en-US" sz="2400" dirty="0"/>
                    </a:p>
                  </a:txBody>
                  <a:tcPr marL="119849" marR="119849" marT="59924" marB="59924"/>
                </a:tc>
                <a:tc>
                  <a:txBody>
                    <a:bodyPr/>
                    <a:lstStyle/>
                    <a:p>
                      <a:pPr algn="ctr"/>
                      <a:r>
                        <a:rPr lang="en-CA" sz="2400" dirty="0"/>
                        <a:t>CD</a:t>
                      </a:r>
                      <a:r>
                        <a:rPr lang="en-CA" sz="2400" baseline="-25000" dirty="0"/>
                        <a:t>1</a:t>
                      </a:r>
                      <a:endParaRPr lang="en-US" sz="2400" baseline="-25000" dirty="0"/>
                    </a:p>
                  </a:txBody>
                  <a:tcPr marL="119849" marR="119849" marT="59924" marB="59924"/>
                </a:tc>
                <a:tc>
                  <a:txBody>
                    <a:bodyPr/>
                    <a:lstStyle/>
                    <a:p>
                      <a:pPr algn="ctr"/>
                      <a:r>
                        <a:rPr lang="en-CA" sz="2400" dirty="0"/>
                        <a:t>CD</a:t>
                      </a:r>
                      <a:r>
                        <a:rPr lang="en-CA" sz="2400" baseline="-25000" dirty="0"/>
                        <a:t>2</a:t>
                      </a:r>
                      <a:endParaRPr lang="en-US" sz="2400" baseline="-25000" dirty="0"/>
                    </a:p>
                  </a:txBody>
                  <a:tcPr marL="119849" marR="119849" marT="59924" marB="59924"/>
                </a:tc>
                <a:extLst>
                  <a:ext uri="{0D108BD9-81ED-4DB2-BD59-A6C34878D82A}">
                    <a16:rowId xmlns:a16="http://schemas.microsoft.com/office/drawing/2014/main" xmlns="" val="10000"/>
                  </a:ext>
                </a:extLst>
              </a:tr>
              <a:tr h="486054">
                <a:tc>
                  <a:txBody>
                    <a:bodyPr/>
                    <a:lstStyle/>
                    <a:p>
                      <a:pPr algn="ctr"/>
                      <a:r>
                        <a:rPr lang="en-CA" sz="2400" dirty="0"/>
                        <a:t>A</a:t>
                      </a:r>
                      <a:endParaRPr lang="en-US" sz="2400" dirty="0"/>
                    </a:p>
                  </a:txBody>
                  <a:tcPr marL="119849" marR="119849" marT="59924" marB="59924"/>
                </a:tc>
                <a:tc>
                  <a:txBody>
                    <a:bodyPr/>
                    <a:lstStyle/>
                    <a:p>
                      <a:pPr algn="ctr"/>
                      <a:r>
                        <a:rPr lang="en-CA" sz="2400" dirty="0"/>
                        <a:t>11</a:t>
                      </a:r>
                      <a:endParaRPr lang="en-US" sz="2400" dirty="0"/>
                    </a:p>
                  </a:txBody>
                  <a:tcPr marL="119849" marR="119849" marT="59924" marB="59924"/>
                </a:tc>
                <a:tc>
                  <a:txBody>
                    <a:bodyPr/>
                    <a:lstStyle/>
                    <a:p>
                      <a:pPr algn="ctr"/>
                      <a:r>
                        <a:rPr lang="en-CA" sz="2400" dirty="0"/>
                        <a:t>5</a:t>
                      </a:r>
                      <a:endParaRPr lang="en-US" sz="2400" dirty="0"/>
                    </a:p>
                  </a:txBody>
                  <a:tcPr marL="119849" marR="119849" marT="59924" marB="59924"/>
                </a:tc>
                <a:extLst>
                  <a:ext uri="{0D108BD9-81ED-4DB2-BD59-A6C34878D82A}">
                    <a16:rowId xmlns:a16="http://schemas.microsoft.com/office/drawing/2014/main" xmlns="" val="10001"/>
                  </a:ext>
                </a:extLst>
              </a:tr>
              <a:tr h="486054">
                <a:tc>
                  <a:txBody>
                    <a:bodyPr/>
                    <a:lstStyle/>
                    <a:p>
                      <a:pPr algn="ctr"/>
                      <a:r>
                        <a:rPr lang="en-CA" sz="2400" dirty="0"/>
                        <a:t>B</a:t>
                      </a:r>
                      <a:endParaRPr lang="en-US" sz="2400" dirty="0"/>
                    </a:p>
                  </a:txBody>
                  <a:tcPr marL="119849" marR="119849" marT="59924" marB="59924"/>
                </a:tc>
                <a:tc>
                  <a:txBody>
                    <a:bodyPr/>
                    <a:lstStyle/>
                    <a:p>
                      <a:pPr algn="ctr"/>
                      <a:r>
                        <a:rPr lang="en-CA" sz="2400" dirty="0"/>
                        <a:t>8</a:t>
                      </a:r>
                      <a:endParaRPr lang="en-US" sz="2400" dirty="0"/>
                    </a:p>
                  </a:txBody>
                  <a:tcPr marL="119849" marR="119849" marT="59924" marB="59924"/>
                </a:tc>
                <a:tc>
                  <a:txBody>
                    <a:bodyPr/>
                    <a:lstStyle/>
                    <a:p>
                      <a:pPr algn="ctr"/>
                      <a:r>
                        <a:rPr lang="en-CA" sz="2400" dirty="0"/>
                        <a:t>9</a:t>
                      </a:r>
                      <a:endParaRPr lang="en-US" sz="2400" dirty="0"/>
                    </a:p>
                  </a:txBody>
                  <a:tcPr marL="119849" marR="119849" marT="59924" marB="59924"/>
                </a:tc>
                <a:extLst>
                  <a:ext uri="{0D108BD9-81ED-4DB2-BD59-A6C34878D82A}">
                    <a16:rowId xmlns:a16="http://schemas.microsoft.com/office/drawing/2014/main" xmlns="" val="10002"/>
                  </a:ext>
                </a:extLst>
              </a:tr>
              <a:tr h="486054">
                <a:tc>
                  <a:txBody>
                    <a:bodyPr/>
                    <a:lstStyle/>
                    <a:p>
                      <a:pPr algn="ctr"/>
                      <a:r>
                        <a:rPr lang="en-CA" sz="2400" dirty="0"/>
                        <a:t>C</a:t>
                      </a:r>
                      <a:endParaRPr lang="en-US" sz="2400" dirty="0"/>
                    </a:p>
                  </a:txBody>
                  <a:tcPr marL="119849" marR="119849" marT="59924" marB="59924"/>
                </a:tc>
                <a:tc>
                  <a:txBody>
                    <a:bodyPr/>
                    <a:lstStyle/>
                    <a:p>
                      <a:pPr algn="ctr"/>
                      <a:r>
                        <a:rPr lang="en-CA" sz="2400" dirty="0"/>
                        <a:t>9</a:t>
                      </a:r>
                      <a:endParaRPr lang="en-US" sz="2400" dirty="0"/>
                    </a:p>
                  </a:txBody>
                  <a:tcPr marL="119849" marR="119849" marT="59924" marB="59924"/>
                </a:tc>
                <a:tc>
                  <a:txBody>
                    <a:bodyPr/>
                    <a:lstStyle/>
                    <a:p>
                      <a:pPr algn="ctr"/>
                      <a:r>
                        <a:rPr lang="en-CA" sz="2400" dirty="0"/>
                        <a:t>10</a:t>
                      </a:r>
                      <a:endParaRPr lang="en-US" sz="2400" dirty="0"/>
                    </a:p>
                  </a:txBody>
                  <a:tcPr marL="119849" marR="119849" marT="59924" marB="59924"/>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1855663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85714"/>
            <a:ext cx="8229600" cy="5672286"/>
          </a:xfrm>
        </p:spPr>
        <p:txBody>
          <a:bodyPr>
            <a:normAutofit/>
          </a:bodyPr>
          <a:lstStyle/>
          <a:p>
            <a:r>
              <a:rPr lang="en-CA" sz="2800" dirty="0"/>
              <a:t>It costs $4 to produce and distribute each compact disk. The company can sell each CD separately, can use a pure bundle or use a mixed bundle.</a:t>
            </a:r>
          </a:p>
          <a:p>
            <a:r>
              <a:rPr lang="en-CA" sz="2800" dirty="0"/>
              <a:t> Assume that each demander wants only one of each of the CDs at the reservation price (or at any lower price) and that there are an equal number of demanders in each class. </a:t>
            </a:r>
          </a:p>
          <a:p>
            <a:r>
              <a:rPr lang="en-CA" sz="2800" dirty="0"/>
              <a:t>For simplicity, assume that the only costs are those mentioned here.</a:t>
            </a:r>
          </a:p>
        </p:txBody>
      </p:sp>
      <p:sp>
        <p:nvSpPr>
          <p:cNvPr id="5" name="Title 1"/>
          <p:cNvSpPr>
            <a:spLocks noGrp="1"/>
          </p:cNvSpPr>
          <p:nvPr>
            <p:ph type="title"/>
          </p:nvPr>
        </p:nvSpPr>
        <p:spPr>
          <a:xfrm>
            <a:off x="457200" y="274638"/>
            <a:ext cx="8229600" cy="994122"/>
          </a:xfrm>
        </p:spPr>
        <p:txBody>
          <a:bodyPr/>
          <a:lstStyle/>
          <a:p>
            <a:r>
              <a:rPr lang="en-CA" dirty="0"/>
              <a:t>Question 4</a:t>
            </a:r>
            <a:endParaRPr lang="en-US" dirty="0"/>
          </a:p>
        </p:txBody>
      </p:sp>
    </p:spTree>
    <p:custDataLst>
      <p:tags r:id="rId1"/>
    </p:custDataLst>
    <p:extLst>
      <p:ext uri="{BB962C8B-B14F-4D97-AF65-F5344CB8AC3E}">
        <p14:creationId xmlns:p14="http://schemas.microsoft.com/office/powerpoint/2010/main" val="235019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84784"/>
            <a:ext cx="8229600" cy="5816302"/>
          </a:xfrm>
        </p:spPr>
        <p:txBody>
          <a:bodyPr>
            <a:normAutofit/>
          </a:bodyPr>
          <a:lstStyle/>
          <a:p>
            <a:pPr marL="514350" indent="-514350">
              <a:buAutoNum type="alphaLcParenR"/>
            </a:pPr>
            <a:r>
              <a:rPr lang="en-CA" dirty="0"/>
              <a:t>What pricing method would you advise Ricky’s company to use?</a:t>
            </a:r>
          </a:p>
          <a:p>
            <a:pPr marL="514350" indent="-514350">
              <a:buAutoNum type="alphaLcParenR"/>
            </a:pPr>
            <a:endParaRPr lang="en-CA" dirty="0"/>
          </a:p>
          <a:p>
            <a:pPr marL="514350" indent="-514350">
              <a:buAutoNum type="alphaLcParenR"/>
            </a:pPr>
            <a:r>
              <a:rPr lang="en-CA" dirty="0"/>
              <a:t>How much better is the best pricing method than the second most profitable method?</a:t>
            </a:r>
          </a:p>
        </p:txBody>
      </p:sp>
      <p:sp>
        <p:nvSpPr>
          <p:cNvPr id="5" name="Title 1"/>
          <p:cNvSpPr>
            <a:spLocks noGrp="1"/>
          </p:cNvSpPr>
          <p:nvPr>
            <p:ph type="title"/>
          </p:nvPr>
        </p:nvSpPr>
        <p:spPr>
          <a:xfrm>
            <a:off x="457200" y="274638"/>
            <a:ext cx="8229600" cy="994122"/>
          </a:xfrm>
        </p:spPr>
        <p:txBody>
          <a:bodyPr/>
          <a:lstStyle/>
          <a:p>
            <a:r>
              <a:rPr lang="en-CA" dirty="0"/>
              <a:t>Question 4</a:t>
            </a:r>
            <a:endParaRPr lang="en-US" dirty="0"/>
          </a:p>
        </p:txBody>
      </p:sp>
    </p:spTree>
    <p:custDataLst>
      <p:tags r:id="rId1"/>
    </p:custDataLst>
    <p:extLst>
      <p:ext uri="{BB962C8B-B14F-4D97-AF65-F5344CB8AC3E}">
        <p14:creationId xmlns:p14="http://schemas.microsoft.com/office/powerpoint/2010/main" val="742074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3" name="Content Placeholder 2"/>
          <p:cNvSpPr>
            <a:spLocks noGrp="1"/>
          </p:cNvSpPr>
          <p:nvPr>
            <p:ph idx="1"/>
          </p:nvPr>
        </p:nvSpPr>
        <p:spPr>
          <a:xfrm>
            <a:off x="467544" y="1628800"/>
            <a:ext cx="8496944" cy="5328592"/>
          </a:xfrm>
        </p:spPr>
        <p:txBody>
          <a:bodyPr>
            <a:normAutofit fontScale="92500" lnSpcReduction="20000"/>
          </a:bodyPr>
          <a:lstStyle/>
          <a:p>
            <a:pPr marL="0" indent="0">
              <a:buNone/>
            </a:pPr>
            <a:r>
              <a:rPr lang="en-CA" dirty="0"/>
              <a:t>a) </a:t>
            </a:r>
            <a:r>
              <a:rPr lang="en-CA" u="sng" dirty="0"/>
              <a:t>Separate Pricing: </a:t>
            </a:r>
          </a:p>
          <a:p>
            <a:pPr marL="0" indent="0">
              <a:buNone/>
            </a:pPr>
            <a:r>
              <a:rPr lang="en-CA" dirty="0"/>
              <a:t>CD1 @ 8 = (8*3)-(4*3) = 12</a:t>
            </a:r>
          </a:p>
          <a:p>
            <a:pPr marL="0" indent="0">
              <a:buNone/>
            </a:pPr>
            <a:r>
              <a:rPr lang="en-CA" dirty="0"/>
              <a:t>CD2 @ 9 = (9*2)-(4*2) = 10</a:t>
            </a:r>
          </a:p>
          <a:p>
            <a:pPr marL="0" indent="0">
              <a:buNone/>
            </a:pPr>
            <a:r>
              <a:rPr lang="en-CA" dirty="0"/>
              <a:t>Total Profit = 10+12 = 22</a:t>
            </a:r>
          </a:p>
          <a:p>
            <a:pPr marL="0" indent="0">
              <a:buNone/>
            </a:pPr>
            <a:r>
              <a:rPr lang="en-CA" u="sng" dirty="0"/>
              <a:t>Pure Bundling:</a:t>
            </a:r>
            <a:r>
              <a:rPr lang="en-CA" dirty="0"/>
              <a:t> </a:t>
            </a:r>
          </a:p>
          <a:p>
            <a:pPr marL="0" indent="0">
              <a:buNone/>
            </a:pPr>
            <a:r>
              <a:rPr lang="en-CA" dirty="0"/>
              <a:t>CD1+CD2 @ 16 =(16*3)-(4*6)=24</a:t>
            </a:r>
          </a:p>
          <a:p>
            <a:pPr marL="0" indent="0">
              <a:buNone/>
            </a:pPr>
            <a:r>
              <a:rPr lang="en-CA" b="1" u="sng" dirty="0"/>
              <a:t>Mixed Bundling:</a:t>
            </a:r>
            <a:r>
              <a:rPr lang="en-CA" b="1" dirty="0"/>
              <a:t> </a:t>
            </a:r>
          </a:p>
          <a:p>
            <a:pPr marL="0" indent="0">
              <a:buNone/>
            </a:pPr>
            <a:r>
              <a:rPr lang="en-CA" b="1" dirty="0"/>
              <a:t>Bundle @ 17 and each CD at 11</a:t>
            </a:r>
          </a:p>
          <a:p>
            <a:pPr marL="0" indent="0">
              <a:buNone/>
            </a:pPr>
            <a:r>
              <a:rPr lang="en-CA" b="1" dirty="0"/>
              <a:t>Total Profit: 2*(17-8)+11-4=25</a:t>
            </a:r>
          </a:p>
          <a:p>
            <a:pPr marL="0" indent="0">
              <a:buNone/>
            </a:pPr>
            <a:endParaRPr lang="en-CA" dirty="0"/>
          </a:p>
          <a:p>
            <a:pPr marL="0" indent="0">
              <a:buNone/>
            </a:pPr>
            <a:r>
              <a:rPr lang="en-CA" dirty="0"/>
              <a:t>b) The second best is pure bundling with a profit lower by $1</a:t>
            </a:r>
          </a:p>
          <a:p>
            <a:pPr marL="0" indent="0">
              <a:buNone/>
            </a:pPr>
            <a:endParaRPr lang="en-CA" dirty="0"/>
          </a:p>
          <a:p>
            <a:pPr marL="0" indent="0">
              <a:buNone/>
            </a:pPr>
            <a:endParaRPr lang="en-US" dirty="0"/>
          </a:p>
        </p:txBody>
      </p:sp>
    </p:spTree>
    <p:extLst>
      <p:ext uri="{BB962C8B-B14F-4D97-AF65-F5344CB8AC3E}">
        <p14:creationId xmlns:p14="http://schemas.microsoft.com/office/powerpoint/2010/main" val="160416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Question 5</a:t>
            </a:r>
            <a:endParaRPr lang="en-US" dirty="0"/>
          </a:p>
        </p:txBody>
      </p:sp>
      <p:sp>
        <p:nvSpPr>
          <p:cNvPr id="3" name="Content Placeholder 2"/>
          <p:cNvSpPr>
            <a:spLocks noGrp="1"/>
          </p:cNvSpPr>
          <p:nvPr>
            <p:ph idx="1"/>
          </p:nvPr>
        </p:nvSpPr>
        <p:spPr>
          <a:xfrm>
            <a:off x="323528" y="1628800"/>
            <a:ext cx="8568952" cy="2664296"/>
          </a:xfrm>
        </p:spPr>
        <p:txBody>
          <a:bodyPr>
            <a:normAutofit/>
          </a:bodyPr>
          <a:lstStyle/>
          <a:p>
            <a:r>
              <a:rPr lang="en-CA" dirty="0"/>
              <a:t>Selling televisions and DVD players. </a:t>
            </a:r>
          </a:p>
          <a:p>
            <a:r>
              <a:rPr lang="en-CA" dirty="0"/>
              <a:t>Three consumer types (A, B, and C) of equal number </a:t>
            </a:r>
          </a:p>
          <a:p>
            <a:r>
              <a:rPr lang="en-CA" dirty="0"/>
              <a:t>Cost for a TV is 9 and for a  DVD Player is 9. </a:t>
            </a:r>
          </a:p>
        </p:txBody>
      </p:sp>
      <p:graphicFrame>
        <p:nvGraphicFramePr>
          <p:cNvPr id="6" name="Table 5"/>
          <p:cNvGraphicFramePr>
            <a:graphicFrameLocks noGrp="1"/>
          </p:cNvGraphicFramePr>
          <p:nvPr/>
        </p:nvGraphicFramePr>
        <p:xfrm>
          <a:off x="606630" y="4360176"/>
          <a:ext cx="8285850" cy="2021152"/>
        </p:xfrm>
        <a:graphic>
          <a:graphicData uri="http://schemas.openxmlformats.org/drawingml/2006/table">
            <a:tbl>
              <a:tblPr firstRow="1" bandRow="1">
                <a:tableStyleId>{21E4AEA4-8DFA-4A89-87EB-49C32662AFE0}</a:tableStyleId>
              </a:tblPr>
              <a:tblGrid>
                <a:gridCol w="2761950">
                  <a:extLst>
                    <a:ext uri="{9D8B030D-6E8A-4147-A177-3AD203B41FA5}">
                      <a16:colId xmlns:a16="http://schemas.microsoft.com/office/drawing/2014/main" xmlns="" val="20000"/>
                    </a:ext>
                  </a:extLst>
                </a:gridCol>
                <a:gridCol w="2761950">
                  <a:extLst>
                    <a:ext uri="{9D8B030D-6E8A-4147-A177-3AD203B41FA5}">
                      <a16:colId xmlns:a16="http://schemas.microsoft.com/office/drawing/2014/main" xmlns="" val="20001"/>
                    </a:ext>
                  </a:extLst>
                </a:gridCol>
                <a:gridCol w="2761950">
                  <a:extLst>
                    <a:ext uri="{9D8B030D-6E8A-4147-A177-3AD203B41FA5}">
                      <a16:colId xmlns:a16="http://schemas.microsoft.com/office/drawing/2014/main" xmlns="" val="20002"/>
                    </a:ext>
                  </a:extLst>
                </a:gridCol>
              </a:tblGrid>
              <a:tr h="504056">
                <a:tc>
                  <a:txBody>
                    <a:bodyPr/>
                    <a:lstStyle/>
                    <a:p>
                      <a:r>
                        <a:rPr lang="en-CA" sz="2500" dirty="0"/>
                        <a:t>Consumer</a:t>
                      </a:r>
                      <a:endParaRPr lang="en-US" sz="2500" dirty="0"/>
                    </a:p>
                  </a:txBody>
                  <a:tcPr marL="124288" marR="124288" marT="62144" marB="62144"/>
                </a:tc>
                <a:tc>
                  <a:txBody>
                    <a:bodyPr/>
                    <a:lstStyle/>
                    <a:p>
                      <a:r>
                        <a:rPr lang="en-CA" sz="2500" dirty="0"/>
                        <a:t>TV</a:t>
                      </a:r>
                      <a:endParaRPr lang="en-US" sz="2500" dirty="0"/>
                    </a:p>
                  </a:txBody>
                  <a:tcPr marL="124288" marR="124288" marT="62144" marB="62144"/>
                </a:tc>
                <a:tc>
                  <a:txBody>
                    <a:bodyPr/>
                    <a:lstStyle/>
                    <a:p>
                      <a:r>
                        <a:rPr lang="en-CA" sz="2500" dirty="0"/>
                        <a:t>DVD Player</a:t>
                      </a:r>
                      <a:endParaRPr lang="en-US" sz="2500" dirty="0"/>
                    </a:p>
                  </a:txBody>
                  <a:tcPr marL="124288" marR="124288" marT="62144" marB="62144"/>
                </a:tc>
                <a:extLst>
                  <a:ext uri="{0D108BD9-81ED-4DB2-BD59-A6C34878D82A}">
                    <a16:rowId xmlns:a16="http://schemas.microsoft.com/office/drawing/2014/main" xmlns="" val="10000"/>
                  </a:ext>
                </a:extLst>
              </a:tr>
              <a:tr h="504056">
                <a:tc>
                  <a:txBody>
                    <a:bodyPr/>
                    <a:lstStyle/>
                    <a:p>
                      <a:r>
                        <a:rPr lang="en-CA" sz="2500" dirty="0"/>
                        <a:t>A</a:t>
                      </a:r>
                      <a:endParaRPr lang="en-US" sz="2500" dirty="0"/>
                    </a:p>
                  </a:txBody>
                  <a:tcPr marL="124288" marR="124288" marT="62144" marB="62144"/>
                </a:tc>
                <a:tc>
                  <a:txBody>
                    <a:bodyPr/>
                    <a:lstStyle/>
                    <a:p>
                      <a:r>
                        <a:rPr lang="en-CA" sz="2500" dirty="0"/>
                        <a:t>28</a:t>
                      </a:r>
                      <a:endParaRPr lang="en-US" sz="2500" dirty="0"/>
                    </a:p>
                  </a:txBody>
                  <a:tcPr marL="124288" marR="124288" marT="62144" marB="62144"/>
                </a:tc>
                <a:tc>
                  <a:txBody>
                    <a:bodyPr/>
                    <a:lstStyle/>
                    <a:p>
                      <a:r>
                        <a:rPr lang="en-CA" sz="2500" dirty="0"/>
                        <a:t>12</a:t>
                      </a:r>
                      <a:endParaRPr lang="en-US" sz="2500" dirty="0"/>
                    </a:p>
                  </a:txBody>
                  <a:tcPr marL="124288" marR="124288" marT="62144" marB="62144"/>
                </a:tc>
                <a:extLst>
                  <a:ext uri="{0D108BD9-81ED-4DB2-BD59-A6C34878D82A}">
                    <a16:rowId xmlns:a16="http://schemas.microsoft.com/office/drawing/2014/main" xmlns="" val="10001"/>
                  </a:ext>
                </a:extLst>
              </a:tr>
              <a:tr h="504056">
                <a:tc>
                  <a:txBody>
                    <a:bodyPr/>
                    <a:lstStyle/>
                    <a:p>
                      <a:r>
                        <a:rPr lang="en-CA" sz="2500" dirty="0"/>
                        <a:t>B</a:t>
                      </a:r>
                      <a:endParaRPr lang="en-US" sz="2500" dirty="0"/>
                    </a:p>
                  </a:txBody>
                  <a:tcPr marL="124288" marR="124288" marT="62144" marB="62144"/>
                </a:tc>
                <a:tc>
                  <a:txBody>
                    <a:bodyPr/>
                    <a:lstStyle/>
                    <a:p>
                      <a:r>
                        <a:rPr lang="en-CA" sz="2500" dirty="0"/>
                        <a:t>29</a:t>
                      </a:r>
                      <a:endParaRPr lang="en-US" sz="2500" dirty="0"/>
                    </a:p>
                  </a:txBody>
                  <a:tcPr marL="124288" marR="124288" marT="62144" marB="62144"/>
                </a:tc>
                <a:tc>
                  <a:txBody>
                    <a:bodyPr/>
                    <a:lstStyle/>
                    <a:p>
                      <a:r>
                        <a:rPr lang="en-CA" sz="2500" dirty="0"/>
                        <a:t>4</a:t>
                      </a:r>
                      <a:endParaRPr lang="en-US" sz="2500" dirty="0"/>
                    </a:p>
                  </a:txBody>
                  <a:tcPr marL="124288" marR="124288" marT="62144" marB="62144"/>
                </a:tc>
                <a:extLst>
                  <a:ext uri="{0D108BD9-81ED-4DB2-BD59-A6C34878D82A}">
                    <a16:rowId xmlns:a16="http://schemas.microsoft.com/office/drawing/2014/main" xmlns="" val="10002"/>
                  </a:ext>
                </a:extLst>
              </a:tr>
              <a:tr h="504056">
                <a:tc>
                  <a:txBody>
                    <a:bodyPr/>
                    <a:lstStyle/>
                    <a:p>
                      <a:r>
                        <a:rPr lang="en-CA" sz="2500" dirty="0"/>
                        <a:t>C</a:t>
                      </a:r>
                      <a:endParaRPr lang="en-US" sz="2500" dirty="0"/>
                    </a:p>
                  </a:txBody>
                  <a:tcPr marL="124288" marR="124288" marT="62144" marB="62144"/>
                </a:tc>
                <a:tc>
                  <a:txBody>
                    <a:bodyPr/>
                    <a:lstStyle/>
                    <a:p>
                      <a:r>
                        <a:rPr lang="en-CA" sz="2500" dirty="0"/>
                        <a:t>30</a:t>
                      </a:r>
                      <a:endParaRPr lang="en-US" sz="2500" dirty="0"/>
                    </a:p>
                  </a:txBody>
                  <a:tcPr marL="124288" marR="124288" marT="62144" marB="62144"/>
                </a:tc>
                <a:tc>
                  <a:txBody>
                    <a:bodyPr/>
                    <a:lstStyle/>
                    <a:p>
                      <a:r>
                        <a:rPr lang="en-CA" sz="2500" dirty="0"/>
                        <a:t>10</a:t>
                      </a:r>
                      <a:endParaRPr lang="en-US" sz="2500" dirty="0"/>
                    </a:p>
                  </a:txBody>
                  <a:tcPr marL="124288" marR="124288" marT="62144" marB="62144"/>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1660021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556792"/>
            <a:ext cx="8435280" cy="5832648"/>
          </a:xfrm>
        </p:spPr>
        <p:txBody>
          <a:bodyPr>
            <a:normAutofit/>
          </a:bodyPr>
          <a:lstStyle/>
          <a:p>
            <a:pPr marL="0" indent="0">
              <a:buNone/>
            </a:pPr>
            <a:r>
              <a:rPr lang="en-CA" dirty="0"/>
              <a:t>a) If consider pricing each item separately, pricing a pure bundle, or pricing a mixed bundle as their pricing policy, what price(s) would maximize their profit and what would be their profit?</a:t>
            </a:r>
          </a:p>
        </p:txBody>
      </p:sp>
      <p:sp>
        <p:nvSpPr>
          <p:cNvPr id="6" name="Title 1"/>
          <p:cNvSpPr>
            <a:spLocks noGrp="1"/>
          </p:cNvSpPr>
          <p:nvPr>
            <p:ph type="title"/>
          </p:nvPr>
        </p:nvSpPr>
        <p:spPr>
          <a:xfrm>
            <a:off x="457200" y="274638"/>
            <a:ext cx="8229600" cy="1143000"/>
          </a:xfrm>
        </p:spPr>
        <p:txBody>
          <a:bodyPr/>
          <a:lstStyle/>
          <a:p>
            <a:r>
              <a:rPr lang="en-CA" dirty="0"/>
              <a:t>Question 5</a:t>
            </a:r>
            <a:endParaRPr lang="en-US" dirty="0"/>
          </a:p>
        </p:txBody>
      </p:sp>
    </p:spTree>
    <p:custDataLst>
      <p:tags r:id="rId1"/>
    </p:custDataLst>
    <p:extLst>
      <p:ext uri="{BB962C8B-B14F-4D97-AF65-F5344CB8AC3E}">
        <p14:creationId xmlns:p14="http://schemas.microsoft.com/office/powerpoint/2010/main" val="2020821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8"/>
            <a:ext cx="8435280" cy="5528270"/>
          </a:xfrm>
        </p:spPr>
        <p:txBody>
          <a:bodyPr>
            <a:normAutofit lnSpcReduction="10000"/>
          </a:bodyPr>
          <a:lstStyle/>
          <a:p>
            <a:pPr marL="0" indent="0">
              <a:buNone/>
            </a:pPr>
            <a:r>
              <a:rPr lang="en-CA" sz="2900" u="sng" dirty="0">
                <a:solidFill>
                  <a:srgbClr val="000000"/>
                </a:solidFill>
              </a:rPr>
              <a:t>Separate</a:t>
            </a:r>
            <a:r>
              <a:rPr lang="en-CA" sz="2900" dirty="0">
                <a:solidFill>
                  <a:srgbClr val="000000"/>
                </a:solidFill>
              </a:rPr>
              <a:t>: </a:t>
            </a:r>
          </a:p>
          <a:p>
            <a:r>
              <a:rPr lang="en-CA" sz="2900" dirty="0">
                <a:solidFill>
                  <a:srgbClr val="000000"/>
                </a:solidFill>
              </a:rPr>
              <a:t>TV @ 28 &amp; DVD @ 12</a:t>
            </a:r>
          </a:p>
          <a:p>
            <a:r>
              <a:rPr lang="en-CA" sz="2900" dirty="0">
                <a:solidFill>
                  <a:srgbClr val="000000"/>
                </a:solidFill>
              </a:rPr>
              <a:t>Profit = 3*(28-9)+12-9=60</a:t>
            </a:r>
          </a:p>
          <a:p>
            <a:pPr marL="0" indent="0">
              <a:buNone/>
            </a:pPr>
            <a:r>
              <a:rPr lang="en-CA" sz="2900" u="sng" dirty="0">
                <a:solidFill>
                  <a:srgbClr val="000000"/>
                </a:solidFill>
              </a:rPr>
              <a:t>Pure Bundle:</a:t>
            </a:r>
            <a:r>
              <a:rPr lang="en-CA" sz="2900" dirty="0">
                <a:solidFill>
                  <a:srgbClr val="000000"/>
                </a:solidFill>
              </a:rPr>
              <a:t> </a:t>
            </a:r>
          </a:p>
          <a:p>
            <a:r>
              <a:rPr lang="en-CA" sz="2900" dirty="0">
                <a:solidFill>
                  <a:srgbClr val="000000"/>
                </a:solidFill>
              </a:rPr>
              <a:t>Profit if bundle @ 40 = 2*(40-18)=44</a:t>
            </a:r>
          </a:p>
          <a:p>
            <a:r>
              <a:rPr lang="en-CA" sz="2900" dirty="0">
                <a:solidFill>
                  <a:srgbClr val="000000"/>
                </a:solidFill>
              </a:rPr>
              <a:t>Profit if bundle @ 33 = 3*(33-18)=45</a:t>
            </a:r>
          </a:p>
          <a:p>
            <a:pPr marL="0" indent="0">
              <a:buNone/>
            </a:pPr>
            <a:r>
              <a:rPr lang="en-CA" sz="2900" b="1" u="sng" dirty="0">
                <a:solidFill>
                  <a:srgbClr val="000000"/>
                </a:solidFill>
              </a:rPr>
              <a:t>Mixed Bundling:</a:t>
            </a:r>
            <a:endParaRPr lang="en-CA" sz="2900" b="1" dirty="0">
              <a:solidFill>
                <a:srgbClr val="000000"/>
              </a:solidFill>
            </a:endParaRPr>
          </a:p>
          <a:p>
            <a:r>
              <a:rPr lang="en-CA" sz="2900" b="1" dirty="0">
                <a:solidFill>
                  <a:srgbClr val="000000"/>
                </a:solidFill>
              </a:rPr>
              <a:t>Bundling @ 40 </a:t>
            </a:r>
            <a:r>
              <a:rPr lang="en-CA" sz="2900" b="1" dirty="0">
                <a:solidFill>
                  <a:srgbClr val="000000"/>
                </a:solidFill>
                <a:sym typeface="Wingdings" panose="05000000000000000000" pitchFamily="2" charset="2"/>
              </a:rPr>
              <a:t> consumer A</a:t>
            </a:r>
            <a:r>
              <a:rPr lang="en-CA" sz="2900" b="1" dirty="0">
                <a:solidFill>
                  <a:srgbClr val="000000"/>
                </a:solidFill>
              </a:rPr>
              <a:t>: Profit = 22</a:t>
            </a:r>
          </a:p>
          <a:p>
            <a:r>
              <a:rPr lang="en-CA" sz="2900" b="1" dirty="0">
                <a:solidFill>
                  <a:srgbClr val="000000"/>
                </a:solidFill>
              </a:rPr>
              <a:t>Charge TV @ 29 </a:t>
            </a:r>
            <a:r>
              <a:rPr lang="en-CA" sz="2900" b="1" dirty="0">
                <a:solidFill>
                  <a:srgbClr val="000000"/>
                </a:solidFill>
                <a:sym typeface="Wingdings" panose="05000000000000000000" pitchFamily="2" charset="2"/>
              </a:rPr>
              <a:t> consumer B &amp; C</a:t>
            </a:r>
            <a:r>
              <a:rPr lang="en-CA" sz="2900" b="1" dirty="0">
                <a:solidFill>
                  <a:srgbClr val="000000"/>
                </a:solidFill>
              </a:rPr>
              <a:t>        Profit = 2*(29) – 2(9) = 40</a:t>
            </a:r>
          </a:p>
          <a:p>
            <a:r>
              <a:rPr lang="en-CA" sz="2900" b="1" dirty="0">
                <a:solidFill>
                  <a:srgbClr val="000000"/>
                </a:solidFill>
              </a:rPr>
              <a:t>Total Profit = $62 </a:t>
            </a:r>
            <a:r>
              <a:rPr lang="en-CA" sz="2900" b="1" dirty="0">
                <a:solidFill>
                  <a:srgbClr val="000000"/>
                </a:solidFill>
                <a:sym typeface="Wingdings" panose="05000000000000000000" pitchFamily="2" charset="2"/>
              </a:rPr>
              <a:t> mixed bundling is best</a:t>
            </a:r>
            <a:endParaRPr lang="en-CA" sz="2900" b="1" dirty="0">
              <a:solidFill>
                <a:srgbClr val="000000"/>
              </a:solidFill>
            </a:endParaRPr>
          </a:p>
        </p:txBody>
      </p:sp>
      <p:sp>
        <p:nvSpPr>
          <p:cNvPr id="5" name="Title 1"/>
          <p:cNvSpPr>
            <a:spLocks noGrp="1"/>
          </p:cNvSpPr>
          <p:nvPr>
            <p:ph type="title"/>
          </p:nvPr>
        </p:nvSpPr>
        <p:spPr>
          <a:xfrm>
            <a:off x="457200" y="274638"/>
            <a:ext cx="8229600" cy="1143000"/>
          </a:xfrm>
        </p:spPr>
        <p:txBody>
          <a:bodyPr/>
          <a:lstStyle/>
          <a:p>
            <a:r>
              <a:rPr lang="en-US" dirty="0"/>
              <a:t>Answer</a:t>
            </a:r>
          </a:p>
        </p:txBody>
      </p:sp>
    </p:spTree>
    <p:custDataLst>
      <p:tags r:id="rId1"/>
    </p:custDataLst>
    <p:extLst>
      <p:ext uri="{BB962C8B-B14F-4D97-AF65-F5344CB8AC3E}">
        <p14:creationId xmlns:p14="http://schemas.microsoft.com/office/powerpoint/2010/main" val="149688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a:t>
            </a:r>
          </a:p>
        </p:txBody>
      </p:sp>
      <p:sp>
        <p:nvSpPr>
          <p:cNvPr id="3" name="Content Placeholder 2"/>
          <p:cNvSpPr>
            <a:spLocks noGrp="1"/>
          </p:cNvSpPr>
          <p:nvPr>
            <p:ph idx="1"/>
          </p:nvPr>
        </p:nvSpPr>
        <p:spPr/>
        <p:txBody>
          <a:bodyPr/>
          <a:lstStyle/>
          <a:p>
            <a:pPr marL="0" indent="0">
              <a:buNone/>
            </a:pPr>
            <a:r>
              <a:rPr lang="en-CA" dirty="0"/>
              <a:t>b) If Bob and Ron were able to perfectly price discriminate (that is charge different prices to different consumers, how much would their profit increase over their optimal profit in part a? </a:t>
            </a:r>
          </a:p>
          <a:p>
            <a:endParaRPr lang="en-US" dirty="0"/>
          </a:p>
        </p:txBody>
      </p:sp>
    </p:spTree>
    <p:extLst>
      <p:ext uri="{BB962C8B-B14F-4D97-AF65-F5344CB8AC3E}">
        <p14:creationId xmlns:p14="http://schemas.microsoft.com/office/powerpoint/2010/main" val="432145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3" name="Content Placeholder 2"/>
          <p:cNvSpPr>
            <a:spLocks noGrp="1"/>
          </p:cNvSpPr>
          <p:nvPr>
            <p:ph idx="1"/>
          </p:nvPr>
        </p:nvSpPr>
        <p:spPr>
          <a:xfrm>
            <a:off x="457200" y="1600200"/>
            <a:ext cx="8229600" cy="5090532"/>
          </a:xfrm>
        </p:spPr>
        <p:txBody>
          <a:bodyPr/>
          <a:lstStyle/>
          <a:p>
            <a:pPr marL="0" indent="0">
              <a:buNone/>
            </a:pPr>
            <a:r>
              <a:rPr lang="en-CA" dirty="0">
                <a:solidFill>
                  <a:srgbClr val="000000"/>
                </a:solidFill>
              </a:rPr>
              <a:t>If could charge each consumer their reservation price: </a:t>
            </a:r>
          </a:p>
          <a:p>
            <a:pPr marL="0" indent="0">
              <a:buNone/>
            </a:pPr>
            <a:endParaRPr lang="en-CA" dirty="0">
              <a:solidFill>
                <a:srgbClr val="000000"/>
              </a:solidFill>
            </a:endParaRPr>
          </a:p>
          <a:p>
            <a:pPr marL="0" indent="0">
              <a:buNone/>
            </a:pPr>
            <a:endParaRPr lang="en-US" dirty="0">
              <a:solidFill>
                <a:srgbClr val="000000"/>
              </a:solidFill>
            </a:endParaRPr>
          </a:p>
          <a:p>
            <a:pPr marL="0" indent="0">
              <a:buNone/>
            </a:pPr>
            <a:endParaRPr lang="en-US" dirty="0">
              <a:solidFill>
                <a:srgbClr val="000000"/>
              </a:solidFill>
            </a:endParaRPr>
          </a:p>
          <a:p>
            <a:pPr marL="0" indent="0">
              <a:buNone/>
            </a:pPr>
            <a:endParaRPr lang="en-US" dirty="0">
              <a:solidFill>
                <a:srgbClr val="000000"/>
              </a:solidFill>
            </a:endParaRPr>
          </a:p>
          <a:p>
            <a:pPr marL="0" indent="0">
              <a:buNone/>
            </a:pPr>
            <a:endParaRPr lang="en-US" dirty="0">
              <a:solidFill>
                <a:srgbClr val="000000"/>
              </a:solidFill>
            </a:endParaRPr>
          </a:p>
          <a:p>
            <a:pPr marL="0" indent="0">
              <a:buNone/>
            </a:pPr>
            <a:endParaRPr lang="en-US" dirty="0">
              <a:solidFill>
                <a:srgbClr val="000000"/>
              </a:solidFill>
            </a:endParaRPr>
          </a:p>
          <a:p>
            <a:pPr marL="0" indent="0">
              <a:buNone/>
            </a:pPr>
            <a:r>
              <a:rPr lang="en-US" dirty="0">
                <a:solidFill>
                  <a:srgbClr val="000000"/>
                </a:solidFill>
              </a:rPr>
              <a:t>Profit increases by $64-$62 = $2</a:t>
            </a:r>
          </a:p>
        </p:txBody>
      </p:sp>
      <p:graphicFrame>
        <p:nvGraphicFramePr>
          <p:cNvPr id="4" name="Table 4">
            <a:extLst>
              <a:ext uri="{FF2B5EF4-FFF2-40B4-BE49-F238E27FC236}">
                <a16:creationId xmlns:a16="http://schemas.microsoft.com/office/drawing/2014/main" xmlns="" id="{E1D740BF-E18F-4AC6-A91E-E4F6089FC65B}"/>
              </a:ext>
            </a:extLst>
          </p:cNvPr>
          <p:cNvGraphicFramePr>
            <a:graphicFrameLocks noGrp="1"/>
          </p:cNvGraphicFramePr>
          <p:nvPr>
            <p:extLst>
              <p:ext uri="{D42A27DB-BD31-4B8C-83A1-F6EECF244321}">
                <p14:modId xmlns:p14="http://schemas.microsoft.com/office/powerpoint/2010/main" val="1242927191"/>
              </p:ext>
            </p:extLst>
          </p:nvPr>
        </p:nvGraphicFramePr>
        <p:xfrm>
          <a:off x="1423639" y="2813205"/>
          <a:ext cx="6096000" cy="2743200"/>
        </p:xfrm>
        <a:graphic>
          <a:graphicData uri="http://schemas.openxmlformats.org/drawingml/2006/table">
            <a:tbl>
              <a:tblPr firstRow="1" bandRow="1">
                <a:tableStyleId>{3D02D3D4-54F4-4957-BB5D-E1FEF08D5BC2}</a:tableStyleId>
              </a:tblPr>
              <a:tblGrid>
                <a:gridCol w="1524000">
                  <a:extLst>
                    <a:ext uri="{9D8B030D-6E8A-4147-A177-3AD203B41FA5}">
                      <a16:colId xmlns:a16="http://schemas.microsoft.com/office/drawing/2014/main" xmlns="" val="1132017001"/>
                    </a:ext>
                  </a:extLst>
                </a:gridCol>
                <a:gridCol w="1524000">
                  <a:extLst>
                    <a:ext uri="{9D8B030D-6E8A-4147-A177-3AD203B41FA5}">
                      <a16:colId xmlns:a16="http://schemas.microsoft.com/office/drawing/2014/main" xmlns="" val="967018453"/>
                    </a:ext>
                  </a:extLst>
                </a:gridCol>
                <a:gridCol w="1524000">
                  <a:extLst>
                    <a:ext uri="{9D8B030D-6E8A-4147-A177-3AD203B41FA5}">
                      <a16:colId xmlns:a16="http://schemas.microsoft.com/office/drawing/2014/main" xmlns="" val="1893779131"/>
                    </a:ext>
                  </a:extLst>
                </a:gridCol>
                <a:gridCol w="1524000">
                  <a:extLst>
                    <a:ext uri="{9D8B030D-6E8A-4147-A177-3AD203B41FA5}">
                      <a16:colId xmlns:a16="http://schemas.microsoft.com/office/drawing/2014/main" xmlns="" val="3576178400"/>
                    </a:ext>
                  </a:extLst>
                </a:gridCol>
              </a:tblGrid>
              <a:tr h="370840">
                <a:tc>
                  <a:txBody>
                    <a:bodyPr/>
                    <a:lstStyle/>
                    <a:p>
                      <a:pPr algn="ctr"/>
                      <a:r>
                        <a:rPr lang="en-CA" dirty="0"/>
                        <a:t>Consumer</a:t>
                      </a:r>
                    </a:p>
                  </a:txBody>
                  <a:tcPr/>
                </a:tc>
                <a:tc>
                  <a:txBody>
                    <a:bodyPr/>
                    <a:lstStyle/>
                    <a:p>
                      <a:pPr algn="ctr"/>
                      <a:r>
                        <a:rPr lang="en-CA" dirty="0"/>
                        <a:t>Product</a:t>
                      </a:r>
                    </a:p>
                  </a:txBody>
                  <a:tcPr/>
                </a:tc>
                <a:tc>
                  <a:txBody>
                    <a:bodyPr/>
                    <a:lstStyle/>
                    <a:p>
                      <a:pPr algn="ctr"/>
                      <a:r>
                        <a:rPr lang="en-CA" dirty="0"/>
                        <a:t>Reservation Price</a:t>
                      </a:r>
                    </a:p>
                  </a:txBody>
                  <a:tcPr/>
                </a:tc>
                <a:tc>
                  <a:txBody>
                    <a:bodyPr/>
                    <a:lstStyle/>
                    <a:p>
                      <a:pPr algn="ctr"/>
                      <a:r>
                        <a:rPr lang="en-CA" dirty="0"/>
                        <a:t>Profit</a:t>
                      </a:r>
                    </a:p>
                  </a:txBody>
                  <a:tcPr/>
                </a:tc>
                <a:extLst>
                  <a:ext uri="{0D108BD9-81ED-4DB2-BD59-A6C34878D82A}">
                    <a16:rowId xmlns:a16="http://schemas.microsoft.com/office/drawing/2014/main" xmlns="" val="1361742726"/>
                  </a:ext>
                </a:extLst>
              </a:tr>
              <a:tr h="370840">
                <a:tc>
                  <a:txBody>
                    <a:bodyPr/>
                    <a:lstStyle/>
                    <a:p>
                      <a:pPr algn="ctr"/>
                      <a:r>
                        <a:rPr lang="en-CA" dirty="0"/>
                        <a:t>A</a:t>
                      </a:r>
                    </a:p>
                  </a:txBody>
                  <a:tcPr/>
                </a:tc>
                <a:tc>
                  <a:txBody>
                    <a:bodyPr/>
                    <a:lstStyle/>
                    <a:p>
                      <a:pPr algn="ctr"/>
                      <a:r>
                        <a:rPr lang="en-CA" dirty="0"/>
                        <a:t>TV</a:t>
                      </a:r>
                    </a:p>
                  </a:txBody>
                  <a:tcPr/>
                </a:tc>
                <a:tc>
                  <a:txBody>
                    <a:bodyPr/>
                    <a:lstStyle/>
                    <a:p>
                      <a:pPr algn="ctr"/>
                      <a:r>
                        <a:rPr lang="en-CA" dirty="0"/>
                        <a:t>28</a:t>
                      </a:r>
                    </a:p>
                  </a:txBody>
                  <a:tcPr/>
                </a:tc>
                <a:tc>
                  <a:txBody>
                    <a:bodyPr/>
                    <a:lstStyle/>
                    <a:p>
                      <a:pPr algn="ctr"/>
                      <a:r>
                        <a:rPr lang="en-CA" dirty="0"/>
                        <a:t>19</a:t>
                      </a:r>
                    </a:p>
                  </a:txBody>
                  <a:tcPr/>
                </a:tc>
                <a:extLst>
                  <a:ext uri="{0D108BD9-81ED-4DB2-BD59-A6C34878D82A}">
                    <a16:rowId xmlns:a16="http://schemas.microsoft.com/office/drawing/2014/main" xmlns="" val="3215005423"/>
                  </a:ext>
                </a:extLst>
              </a:tr>
              <a:tr h="370840">
                <a:tc>
                  <a:txBody>
                    <a:bodyPr/>
                    <a:lstStyle/>
                    <a:p>
                      <a:pPr algn="ctr"/>
                      <a:r>
                        <a:rPr lang="en-CA" dirty="0"/>
                        <a:t>A</a:t>
                      </a:r>
                    </a:p>
                  </a:txBody>
                  <a:tcPr/>
                </a:tc>
                <a:tc>
                  <a:txBody>
                    <a:bodyPr/>
                    <a:lstStyle/>
                    <a:p>
                      <a:pPr algn="ctr"/>
                      <a:r>
                        <a:rPr lang="en-CA" dirty="0"/>
                        <a:t>DVD</a:t>
                      </a:r>
                    </a:p>
                  </a:txBody>
                  <a:tcPr/>
                </a:tc>
                <a:tc>
                  <a:txBody>
                    <a:bodyPr/>
                    <a:lstStyle/>
                    <a:p>
                      <a:pPr algn="ctr"/>
                      <a:r>
                        <a:rPr lang="en-CA" dirty="0"/>
                        <a:t>12</a:t>
                      </a:r>
                    </a:p>
                  </a:txBody>
                  <a:tcPr/>
                </a:tc>
                <a:tc>
                  <a:txBody>
                    <a:bodyPr/>
                    <a:lstStyle/>
                    <a:p>
                      <a:pPr algn="ctr"/>
                      <a:r>
                        <a:rPr lang="en-CA" dirty="0"/>
                        <a:t>3</a:t>
                      </a:r>
                    </a:p>
                  </a:txBody>
                  <a:tcPr/>
                </a:tc>
                <a:extLst>
                  <a:ext uri="{0D108BD9-81ED-4DB2-BD59-A6C34878D82A}">
                    <a16:rowId xmlns:a16="http://schemas.microsoft.com/office/drawing/2014/main" xmlns="" val="1294729183"/>
                  </a:ext>
                </a:extLst>
              </a:tr>
              <a:tr h="370840">
                <a:tc>
                  <a:txBody>
                    <a:bodyPr/>
                    <a:lstStyle/>
                    <a:p>
                      <a:pPr algn="ctr"/>
                      <a:r>
                        <a:rPr lang="en-CA" dirty="0"/>
                        <a:t>B</a:t>
                      </a:r>
                    </a:p>
                  </a:txBody>
                  <a:tcPr/>
                </a:tc>
                <a:tc>
                  <a:txBody>
                    <a:bodyPr/>
                    <a:lstStyle/>
                    <a:p>
                      <a:pPr algn="ctr"/>
                      <a:r>
                        <a:rPr lang="en-CA" dirty="0"/>
                        <a:t>TV</a:t>
                      </a:r>
                    </a:p>
                  </a:txBody>
                  <a:tcPr/>
                </a:tc>
                <a:tc>
                  <a:txBody>
                    <a:bodyPr/>
                    <a:lstStyle/>
                    <a:p>
                      <a:pPr algn="ctr"/>
                      <a:r>
                        <a:rPr lang="en-CA" dirty="0"/>
                        <a:t>29</a:t>
                      </a:r>
                    </a:p>
                  </a:txBody>
                  <a:tcPr/>
                </a:tc>
                <a:tc>
                  <a:txBody>
                    <a:bodyPr/>
                    <a:lstStyle/>
                    <a:p>
                      <a:pPr algn="ctr"/>
                      <a:r>
                        <a:rPr lang="en-CA" dirty="0"/>
                        <a:t>20</a:t>
                      </a:r>
                    </a:p>
                  </a:txBody>
                  <a:tcPr/>
                </a:tc>
                <a:extLst>
                  <a:ext uri="{0D108BD9-81ED-4DB2-BD59-A6C34878D82A}">
                    <a16:rowId xmlns:a16="http://schemas.microsoft.com/office/drawing/2014/main" xmlns="" val="3140882484"/>
                  </a:ext>
                </a:extLst>
              </a:tr>
              <a:tr h="370840">
                <a:tc>
                  <a:txBody>
                    <a:bodyPr/>
                    <a:lstStyle/>
                    <a:p>
                      <a:pPr algn="ctr"/>
                      <a:r>
                        <a:rPr lang="en-CA" dirty="0"/>
                        <a:t>C</a:t>
                      </a:r>
                    </a:p>
                  </a:txBody>
                  <a:tcPr/>
                </a:tc>
                <a:tc>
                  <a:txBody>
                    <a:bodyPr/>
                    <a:lstStyle/>
                    <a:p>
                      <a:pPr algn="ctr"/>
                      <a:r>
                        <a:rPr lang="en-CA" dirty="0"/>
                        <a:t>TV</a:t>
                      </a:r>
                    </a:p>
                  </a:txBody>
                  <a:tcPr/>
                </a:tc>
                <a:tc>
                  <a:txBody>
                    <a:bodyPr/>
                    <a:lstStyle/>
                    <a:p>
                      <a:pPr algn="ctr"/>
                      <a:r>
                        <a:rPr lang="en-CA" dirty="0"/>
                        <a:t>30</a:t>
                      </a:r>
                    </a:p>
                  </a:txBody>
                  <a:tcPr/>
                </a:tc>
                <a:tc>
                  <a:txBody>
                    <a:bodyPr/>
                    <a:lstStyle/>
                    <a:p>
                      <a:pPr algn="ctr"/>
                      <a:r>
                        <a:rPr lang="en-CA" dirty="0"/>
                        <a:t>21</a:t>
                      </a:r>
                    </a:p>
                  </a:txBody>
                  <a:tcPr/>
                </a:tc>
                <a:extLst>
                  <a:ext uri="{0D108BD9-81ED-4DB2-BD59-A6C34878D82A}">
                    <a16:rowId xmlns:a16="http://schemas.microsoft.com/office/drawing/2014/main" xmlns="" val="3694788457"/>
                  </a:ext>
                </a:extLst>
              </a:tr>
              <a:tr h="370840">
                <a:tc>
                  <a:txBody>
                    <a:bodyPr/>
                    <a:lstStyle/>
                    <a:p>
                      <a:pPr algn="ctr"/>
                      <a:r>
                        <a:rPr lang="en-CA" dirty="0"/>
                        <a:t>C</a:t>
                      </a:r>
                    </a:p>
                  </a:txBody>
                  <a:tcPr/>
                </a:tc>
                <a:tc>
                  <a:txBody>
                    <a:bodyPr/>
                    <a:lstStyle/>
                    <a:p>
                      <a:pPr algn="ctr"/>
                      <a:r>
                        <a:rPr lang="en-CA" dirty="0"/>
                        <a:t>DVD</a:t>
                      </a:r>
                    </a:p>
                  </a:txBody>
                  <a:tcPr/>
                </a:tc>
                <a:tc>
                  <a:txBody>
                    <a:bodyPr/>
                    <a:lstStyle/>
                    <a:p>
                      <a:pPr algn="ctr"/>
                      <a:r>
                        <a:rPr lang="en-CA" dirty="0"/>
                        <a:t>10</a:t>
                      </a:r>
                    </a:p>
                  </a:txBody>
                  <a:tcPr/>
                </a:tc>
                <a:tc>
                  <a:txBody>
                    <a:bodyPr/>
                    <a:lstStyle/>
                    <a:p>
                      <a:pPr algn="ctr"/>
                      <a:r>
                        <a:rPr lang="en-CA" dirty="0"/>
                        <a:t>1</a:t>
                      </a:r>
                    </a:p>
                  </a:txBody>
                  <a:tcPr/>
                </a:tc>
                <a:extLst>
                  <a:ext uri="{0D108BD9-81ED-4DB2-BD59-A6C34878D82A}">
                    <a16:rowId xmlns:a16="http://schemas.microsoft.com/office/drawing/2014/main" xmlns="" val="714536913"/>
                  </a:ext>
                </a:extLst>
              </a:tr>
              <a:tr h="370840">
                <a:tc>
                  <a:txBody>
                    <a:bodyPr/>
                    <a:lstStyle/>
                    <a:p>
                      <a:pPr algn="ctr"/>
                      <a:r>
                        <a:rPr lang="en-CA" dirty="0"/>
                        <a:t>Total</a:t>
                      </a:r>
                    </a:p>
                  </a:txBody>
                  <a:tcPr/>
                </a:tc>
                <a:tc>
                  <a:txBody>
                    <a:bodyPr/>
                    <a:lstStyle/>
                    <a:p>
                      <a:pPr algn="ctr"/>
                      <a:r>
                        <a:rPr lang="en-CA" dirty="0"/>
                        <a:t>NA</a:t>
                      </a:r>
                    </a:p>
                  </a:txBody>
                  <a:tcPr/>
                </a:tc>
                <a:tc>
                  <a:txBody>
                    <a:bodyPr/>
                    <a:lstStyle/>
                    <a:p>
                      <a:pPr algn="ctr"/>
                      <a:r>
                        <a:rPr lang="en-CA" dirty="0"/>
                        <a:t>NA</a:t>
                      </a:r>
                    </a:p>
                  </a:txBody>
                  <a:tcPr/>
                </a:tc>
                <a:tc>
                  <a:txBody>
                    <a:bodyPr/>
                    <a:lstStyle/>
                    <a:p>
                      <a:pPr algn="ctr"/>
                      <a:r>
                        <a:rPr lang="en-CA" b="1" dirty="0"/>
                        <a:t>64</a:t>
                      </a:r>
                    </a:p>
                  </a:txBody>
                  <a:tcPr/>
                </a:tc>
                <a:extLst>
                  <a:ext uri="{0D108BD9-81ED-4DB2-BD59-A6C34878D82A}">
                    <a16:rowId xmlns:a16="http://schemas.microsoft.com/office/drawing/2014/main" xmlns="" val="3369556705"/>
                  </a:ext>
                </a:extLst>
              </a:tr>
            </a:tbl>
          </a:graphicData>
        </a:graphic>
      </p:graphicFrame>
    </p:spTree>
    <p:extLst>
      <p:ext uri="{BB962C8B-B14F-4D97-AF65-F5344CB8AC3E}">
        <p14:creationId xmlns:p14="http://schemas.microsoft.com/office/powerpoint/2010/main" val="276077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Question 6</a:t>
            </a:r>
            <a:endParaRPr lang="en-US" dirty="0"/>
          </a:p>
        </p:txBody>
      </p:sp>
      <p:sp>
        <p:nvSpPr>
          <p:cNvPr id="3" name="Content Placeholder 2"/>
          <p:cNvSpPr>
            <a:spLocks noGrp="1"/>
          </p:cNvSpPr>
          <p:nvPr>
            <p:ph idx="1"/>
          </p:nvPr>
        </p:nvSpPr>
        <p:spPr>
          <a:xfrm>
            <a:off x="457200" y="1556792"/>
            <a:ext cx="8229600" cy="5400600"/>
          </a:xfrm>
        </p:spPr>
        <p:txBody>
          <a:bodyPr>
            <a:normAutofit/>
          </a:bodyPr>
          <a:lstStyle/>
          <a:p>
            <a:r>
              <a:rPr lang="en-CA" dirty="0"/>
              <a:t>The Athletic Director traditionally prices each game separately. </a:t>
            </a:r>
          </a:p>
          <a:p>
            <a:r>
              <a:rPr lang="en-CA" dirty="0"/>
              <a:t>Other pricing options exist: pure bundle or mixed bundle. </a:t>
            </a:r>
          </a:p>
          <a:p>
            <a:r>
              <a:rPr lang="en-CA" dirty="0"/>
              <a:t>Pure bundle is offered but admissions to the game can also be sold separately. </a:t>
            </a:r>
          </a:p>
          <a:p>
            <a:r>
              <a:rPr lang="en-CA" dirty="0"/>
              <a:t>It costs Penn a constant $5 per spectator to produce a game. It will cost Penn $10 to produce a bundle of a Kansas game and a Nowhere game.</a:t>
            </a:r>
            <a:endParaRPr lang="en-US" dirty="0"/>
          </a:p>
        </p:txBody>
      </p:sp>
    </p:spTree>
    <p:custDataLst>
      <p:tags r:id="rId1"/>
    </p:custDataLst>
    <p:extLst>
      <p:ext uri="{BB962C8B-B14F-4D97-AF65-F5344CB8AC3E}">
        <p14:creationId xmlns:p14="http://schemas.microsoft.com/office/powerpoint/2010/main" val="1465276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EC08EE-B2E0-469C-BE37-5AAD900F24E4}"/>
              </a:ext>
            </a:extLst>
          </p:cNvPr>
          <p:cNvSpPr>
            <a:spLocks noGrp="1"/>
          </p:cNvSpPr>
          <p:nvPr>
            <p:ph type="title"/>
          </p:nvPr>
        </p:nvSpPr>
        <p:spPr/>
        <p:txBody>
          <a:bodyPr/>
          <a:lstStyle/>
          <a:p>
            <a:r>
              <a:rPr lang="en-CA" dirty="0"/>
              <a:t>Definitions</a:t>
            </a:r>
          </a:p>
        </p:txBody>
      </p:sp>
      <p:sp>
        <p:nvSpPr>
          <p:cNvPr id="3" name="Content Placeholder 2">
            <a:extLst>
              <a:ext uri="{FF2B5EF4-FFF2-40B4-BE49-F238E27FC236}">
                <a16:creationId xmlns:a16="http://schemas.microsoft.com/office/drawing/2014/main" xmlns="" id="{45122085-7842-4F4D-B568-E1EE5AA6E6C5}"/>
              </a:ext>
            </a:extLst>
          </p:cNvPr>
          <p:cNvSpPr>
            <a:spLocks noGrp="1"/>
          </p:cNvSpPr>
          <p:nvPr>
            <p:ph idx="1"/>
          </p:nvPr>
        </p:nvSpPr>
        <p:spPr/>
        <p:txBody>
          <a:bodyPr/>
          <a:lstStyle/>
          <a:p>
            <a:r>
              <a:rPr lang="en-CA" b="1" dirty="0"/>
              <a:t>Separate Selling: </a:t>
            </a:r>
            <a:r>
              <a:rPr lang="en-CA" dirty="0"/>
              <a:t>a company sells each product separately</a:t>
            </a:r>
          </a:p>
          <a:p>
            <a:r>
              <a:rPr lang="en-CA" b="1" dirty="0"/>
              <a:t>Pure Bundling: </a:t>
            </a:r>
            <a:r>
              <a:rPr lang="en-CA" dirty="0"/>
              <a:t>when a company offers several products or services as one package. You </a:t>
            </a:r>
            <a:r>
              <a:rPr lang="en-CA" b="1" dirty="0"/>
              <a:t>cannot </a:t>
            </a:r>
            <a:r>
              <a:rPr lang="en-CA" dirty="0"/>
              <a:t>purchase the products or services individually</a:t>
            </a:r>
          </a:p>
          <a:p>
            <a:r>
              <a:rPr lang="en-CA" b="1" dirty="0"/>
              <a:t>Mixed Bundling: </a:t>
            </a:r>
            <a:r>
              <a:rPr lang="en-CA" dirty="0"/>
              <a:t>allow consumers to purchase packaged products or services as a single package, or individually</a:t>
            </a:r>
          </a:p>
          <a:p>
            <a:pPr marL="0" indent="0">
              <a:buNone/>
            </a:pPr>
            <a:endParaRPr lang="en-CA" dirty="0"/>
          </a:p>
        </p:txBody>
      </p:sp>
    </p:spTree>
    <p:extLst>
      <p:ext uri="{BB962C8B-B14F-4D97-AF65-F5344CB8AC3E}">
        <p14:creationId xmlns:p14="http://schemas.microsoft.com/office/powerpoint/2010/main" val="3786771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57722"/>
            <a:ext cx="8363272" cy="5600278"/>
          </a:xfrm>
        </p:spPr>
        <p:txBody>
          <a:bodyPr>
            <a:normAutofit/>
          </a:bodyPr>
          <a:lstStyle/>
          <a:p>
            <a:pPr marL="0" indent="0">
              <a:buNone/>
            </a:pPr>
            <a:endParaRPr lang="en-CA" dirty="0"/>
          </a:p>
          <a:p>
            <a:pPr marL="0" indent="0">
              <a:buNone/>
            </a:pPr>
            <a:r>
              <a:rPr lang="en-CA" dirty="0"/>
              <a:t>Three types of potential spectators exist (A,B and C):</a:t>
            </a:r>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514350" indent="-514350">
              <a:buFont typeface="+mj-lt"/>
              <a:buAutoNum type="alphaLcParenR"/>
            </a:pPr>
            <a:r>
              <a:rPr lang="en-CA" dirty="0"/>
              <a:t>What’s your pricing advice to the athletic director (so that the director maximizes Penn’s profit)?</a:t>
            </a:r>
          </a:p>
          <a:p>
            <a:pPr marL="0" indent="0">
              <a:buNone/>
            </a:pPr>
            <a:endParaRPr lang="en-CA" dirty="0"/>
          </a:p>
        </p:txBody>
      </p:sp>
      <p:graphicFrame>
        <p:nvGraphicFramePr>
          <p:cNvPr id="2" name="Table 1"/>
          <p:cNvGraphicFramePr>
            <a:graphicFrameLocks noGrp="1"/>
          </p:cNvGraphicFramePr>
          <p:nvPr/>
        </p:nvGraphicFramePr>
        <p:xfrm>
          <a:off x="1403648" y="2780928"/>
          <a:ext cx="6336705" cy="1752196"/>
        </p:xfrm>
        <a:graphic>
          <a:graphicData uri="http://schemas.openxmlformats.org/drawingml/2006/table">
            <a:tbl>
              <a:tblPr firstRow="1" bandRow="1">
                <a:tableStyleId>{21E4AEA4-8DFA-4A89-87EB-49C32662AFE0}</a:tableStyleId>
              </a:tblPr>
              <a:tblGrid>
                <a:gridCol w="2112235">
                  <a:extLst>
                    <a:ext uri="{9D8B030D-6E8A-4147-A177-3AD203B41FA5}">
                      <a16:colId xmlns:a16="http://schemas.microsoft.com/office/drawing/2014/main" xmlns="" val="20000"/>
                    </a:ext>
                  </a:extLst>
                </a:gridCol>
                <a:gridCol w="2112235">
                  <a:extLst>
                    <a:ext uri="{9D8B030D-6E8A-4147-A177-3AD203B41FA5}">
                      <a16:colId xmlns:a16="http://schemas.microsoft.com/office/drawing/2014/main" xmlns="" val="20001"/>
                    </a:ext>
                  </a:extLst>
                </a:gridCol>
                <a:gridCol w="2112235">
                  <a:extLst>
                    <a:ext uri="{9D8B030D-6E8A-4147-A177-3AD203B41FA5}">
                      <a16:colId xmlns:a16="http://schemas.microsoft.com/office/drawing/2014/main" xmlns="" val="20002"/>
                    </a:ext>
                  </a:extLst>
                </a:gridCol>
              </a:tblGrid>
              <a:tr h="438049">
                <a:tc>
                  <a:txBody>
                    <a:bodyPr/>
                    <a:lstStyle/>
                    <a:p>
                      <a:r>
                        <a:rPr lang="en-CA" sz="2100" dirty="0"/>
                        <a:t>Spectator</a:t>
                      </a:r>
                      <a:endParaRPr lang="en-US" sz="2100" dirty="0"/>
                    </a:p>
                  </a:txBody>
                  <a:tcPr marL="108012" marR="108012" marT="54006" marB="54006"/>
                </a:tc>
                <a:tc>
                  <a:txBody>
                    <a:bodyPr/>
                    <a:lstStyle/>
                    <a:p>
                      <a:r>
                        <a:rPr lang="en-CA" sz="2100" dirty="0"/>
                        <a:t>Kansas</a:t>
                      </a:r>
                      <a:endParaRPr lang="en-US" sz="2100" dirty="0"/>
                    </a:p>
                  </a:txBody>
                  <a:tcPr marL="108012" marR="108012" marT="54006" marB="54006"/>
                </a:tc>
                <a:tc>
                  <a:txBody>
                    <a:bodyPr/>
                    <a:lstStyle/>
                    <a:p>
                      <a:r>
                        <a:rPr lang="en-CA" sz="2100" dirty="0"/>
                        <a:t>Nowhere</a:t>
                      </a:r>
                      <a:endParaRPr lang="en-US" sz="2100" dirty="0"/>
                    </a:p>
                  </a:txBody>
                  <a:tcPr marL="108012" marR="108012" marT="54006" marB="54006"/>
                </a:tc>
                <a:extLst>
                  <a:ext uri="{0D108BD9-81ED-4DB2-BD59-A6C34878D82A}">
                    <a16:rowId xmlns:a16="http://schemas.microsoft.com/office/drawing/2014/main" xmlns="" val="10000"/>
                  </a:ext>
                </a:extLst>
              </a:tr>
              <a:tr h="438049">
                <a:tc>
                  <a:txBody>
                    <a:bodyPr/>
                    <a:lstStyle/>
                    <a:p>
                      <a:r>
                        <a:rPr lang="en-CA" sz="2100" dirty="0"/>
                        <a:t>A</a:t>
                      </a:r>
                      <a:endParaRPr lang="en-US" sz="2100" dirty="0"/>
                    </a:p>
                  </a:txBody>
                  <a:tcPr marL="108012" marR="108012" marT="54006" marB="54006"/>
                </a:tc>
                <a:tc>
                  <a:txBody>
                    <a:bodyPr/>
                    <a:lstStyle/>
                    <a:p>
                      <a:r>
                        <a:rPr lang="en-CA" sz="2100" dirty="0"/>
                        <a:t>40</a:t>
                      </a:r>
                      <a:endParaRPr lang="en-US" sz="2100" dirty="0"/>
                    </a:p>
                  </a:txBody>
                  <a:tcPr marL="108012" marR="108012" marT="54006" marB="54006"/>
                </a:tc>
                <a:tc>
                  <a:txBody>
                    <a:bodyPr/>
                    <a:lstStyle/>
                    <a:p>
                      <a:r>
                        <a:rPr lang="en-CA" sz="2100" dirty="0"/>
                        <a:t>13</a:t>
                      </a:r>
                      <a:endParaRPr lang="en-US" sz="2100" dirty="0"/>
                    </a:p>
                  </a:txBody>
                  <a:tcPr marL="108012" marR="108012" marT="54006" marB="54006"/>
                </a:tc>
                <a:extLst>
                  <a:ext uri="{0D108BD9-81ED-4DB2-BD59-A6C34878D82A}">
                    <a16:rowId xmlns:a16="http://schemas.microsoft.com/office/drawing/2014/main" xmlns="" val="10001"/>
                  </a:ext>
                </a:extLst>
              </a:tr>
              <a:tr h="438049">
                <a:tc>
                  <a:txBody>
                    <a:bodyPr/>
                    <a:lstStyle/>
                    <a:p>
                      <a:r>
                        <a:rPr lang="en-CA" sz="2100" dirty="0"/>
                        <a:t>B</a:t>
                      </a:r>
                      <a:endParaRPr lang="en-US" sz="2100" dirty="0"/>
                    </a:p>
                  </a:txBody>
                  <a:tcPr marL="108012" marR="108012" marT="54006" marB="54006"/>
                </a:tc>
                <a:tc>
                  <a:txBody>
                    <a:bodyPr/>
                    <a:lstStyle/>
                    <a:p>
                      <a:r>
                        <a:rPr lang="en-CA" sz="2100" dirty="0"/>
                        <a:t>49</a:t>
                      </a:r>
                      <a:endParaRPr lang="en-US" sz="2100" dirty="0"/>
                    </a:p>
                  </a:txBody>
                  <a:tcPr marL="108012" marR="108012" marT="54006" marB="54006"/>
                </a:tc>
                <a:tc>
                  <a:txBody>
                    <a:bodyPr/>
                    <a:lstStyle/>
                    <a:p>
                      <a:r>
                        <a:rPr lang="en-CA" sz="2100" dirty="0"/>
                        <a:t>3</a:t>
                      </a:r>
                      <a:endParaRPr lang="en-US" sz="2100" dirty="0"/>
                    </a:p>
                  </a:txBody>
                  <a:tcPr marL="108012" marR="108012" marT="54006" marB="54006"/>
                </a:tc>
                <a:extLst>
                  <a:ext uri="{0D108BD9-81ED-4DB2-BD59-A6C34878D82A}">
                    <a16:rowId xmlns:a16="http://schemas.microsoft.com/office/drawing/2014/main" xmlns="" val="10002"/>
                  </a:ext>
                </a:extLst>
              </a:tr>
              <a:tr h="438049">
                <a:tc>
                  <a:txBody>
                    <a:bodyPr/>
                    <a:lstStyle/>
                    <a:p>
                      <a:r>
                        <a:rPr lang="en-CA" sz="2100" dirty="0"/>
                        <a:t>C</a:t>
                      </a:r>
                      <a:endParaRPr lang="en-US" sz="2100" dirty="0"/>
                    </a:p>
                  </a:txBody>
                  <a:tcPr marL="108012" marR="108012" marT="54006" marB="54006"/>
                </a:tc>
                <a:tc>
                  <a:txBody>
                    <a:bodyPr/>
                    <a:lstStyle/>
                    <a:p>
                      <a:r>
                        <a:rPr lang="en-CA" sz="2100" dirty="0"/>
                        <a:t>3</a:t>
                      </a:r>
                      <a:endParaRPr lang="en-US" sz="2100" dirty="0"/>
                    </a:p>
                  </a:txBody>
                  <a:tcPr marL="108012" marR="108012" marT="54006" marB="54006"/>
                </a:tc>
                <a:tc>
                  <a:txBody>
                    <a:bodyPr/>
                    <a:lstStyle/>
                    <a:p>
                      <a:r>
                        <a:rPr lang="en-CA" sz="2100" dirty="0"/>
                        <a:t>30</a:t>
                      </a:r>
                      <a:endParaRPr lang="en-US" sz="2100" dirty="0"/>
                    </a:p>
                  </a:txBody>
                  <a:tcPr marL="108012" marR="108012" marT="54006" marB="54006"/>
                </a:tc>
                <a:extLst>
                  <a:ext uri="{0D108BD9-81ED-4DB2-BD59-A6C34878D82A}">
                    <a16:rowId xmlns:a16="http://schemas.microsoft.com/office/drawing/2014/main" xmlns="" val="10003"/>
                  </a:ext>
                </a:extLst>
              </a:tr>
            </a:tbl>
          </a:graphicData>
        </a:graphic>
      </p:graphicFrame>
      <p:sp>
        <p:nvSpPr>
          <p:cNvPr id="5" name="Title 1"/>
          <p:cNvSpPr>
            <a:spLocks noGrp="1"/>
          </p:cNvSpPr>
          <p:nvPr>
            <p:ph type="title"/>
          </p:nvPr>
        </p:nvSpPr>
        <p:spPr>
          <a:xfrm>
            <a:off x="457200" y="274638"/>
            <a:ext cx="8229600" cy="1143000"/>
          </a:xfrm>
        </p:spPr>
        <p:txBody>
          <a:bodyPr/>
          <a:lstStyle/>
          <a:p>
            <a:r>
              <a:rPr lang="en-CA" dirty="0"/>
              <a:t>Question 6</a:t>
            </a:r>
            <a:endParaRPr lang="en-US" dirty="0"/>
          </a:p>
        </p:txBody>
      </p:sp>
    </p:spTree>
    <p:custDataLst>
      <p:tags r:id="rId1"/>
    </p:custDataLst>
    <p:extLst>
      <p:ext uri="{BB962C8B-B14F-4D97-AF65-F5344CB8AC3E}">
        <p14:creationId xmlns:p14="http://schemas.microsoft.com/office/powerpoint/2010/main" val="1709995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3" name="Content Placeholder 2"/>
          <p:cNvSpPr>
            <a:spLocks noGrp="1"/>
          </p:cNvSpPr>
          <p:nvPr>
            <p:ph idx="1"/>
          </p:nvPr>
        </p:nvSpPr>
        <p:spPr>
          <a:xfrm>
            <a:off x="457200" y="1672208"/>
            <a:ext cx="8291264" cy="4925144"/>
          </a:xfrm>
        </p:spPr>
        <p:txBody>
          <a:bodyPr>
            <a:normAutofit fontScale="85000" lnSpcReduction="20000"/>
          </a:bodyPr>
          <a:lstStyle/>
          <a:p>
            <a:pPr marL="0" indent="0">
              <a:buNone/>
            </a:pPr>
            <a:r>
              <a:rPr lang="en-US" u="sng" dirty="0"/>
              <a:t>Separate pricing:</a:t>
            </a:r>
            <a:endParaRPr lang="en-US" dirty="0"/>
          </a:p>
          <a:p>
            <a:r>
              <a:rPr lang="en-US" dirty="0"/>
              <a:t>Charge Kansas @ 40 and Nowhere @ 30 : Profit = 2 ·(40 -5) + 30 -5 = 95 </a:t>
            </a:r>
          </a:p>
          <a:p>
            <a:pPr marL="0" indent="0">
              <a:buNone/>
            </a:pPr>
            <a:endParaRPr lang="en-US" u="sng" dirty="0"/>
          </a:p>
          <a:p>
            <a:pPr marL="0" indent="0">
              <a:buNone/>
            </a:pPr>
            <a:r>
              <a:rPr lang="en-US" u="sng" dirty="0"/>
              <a:t>Pure bundling:</a:t>
            </a:r>
            <a:endParaRPr lang="en-US" dirty="0"/>
          </a:p>
          <a:p>
            <a:r>
              <a:rPr lang="en-US" dirty="0"/>
              <a:t>Bundle@ 52: Profit= 2· (52 - 10) = 84</a:t>
            </a:r>
          </a:p>
          <a:p>
            <a:pPr marL="0" indent="0">
              <a:buNone/>
            </a:pPr>
            <a:r>
              <a:rPr lang="en-US" dirty="0"/>
              <a:t> </a:t>
            </a:r>
          </a:p>
          <a:p>
            <a:pPr marL="0" indent="0">
              <a:buNone/>
            </a:pPr>
            <a:r>
              <a:rPr lang="en-US" u="sng" dirty="0"/>
              <a:t>Mixed bundling:</a:t>
            </a:r>
            <a:endParaRPr lang="en-US" dirty="0"/>
          </a:p>
          <a:p>
            <a:pPr marL="0" indent="0">
              <a:buNone/>
            </a:pPr>
            <a:r>
              <a:rPr lang="en-US" dirty="0"/>
              <a:t>Mix 1</a:t>
            </a:r>
          </a:p>
          <a:p>
            <a:r>
              <a:rPr lang="en-US" dirty="0"/>
              <a:t>Bundle @ 52 : Profit = 84 as above.</a:t>
            </a:r>
          </a:p>
          <a:p>
            <a:r>
              <a:rPr lang="en-US" dirty="0"/>
              <a:t>Charge Nowhere @ 30: profit = 30 -5 = 25</a:t>
            </a:r>
          </a:p>
          <a:p>
            <a:r>
              <a:rPr lang="en-US" dirty="0"/>
              <a:t>Total Profit  = 84 +25 = 109</a:t>
            </a:r>
          </a:p>
        </p:txBody>
      </p:sp>
    </p:spTree>
    <p:extLst>
      <p:ext uri="{BB962C8B-B14F-4D97-AF65-F5344CB8AC3E}">
        <p14:creationId xmlns:p14="http://schemas.microsoft.com/office/powerpoint/2010/main" val="124653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3" name="Content Placeholder 2"/>
          <p:cNvSpPr>
            <a:spLocks noGrp="1"/>
          </p:cNvSpPr>
          <p:nvPr>
            <p:ph idx="1"/>
          </p:nvPr>
        </p:nvSpPr>
        <p:spPr>
          <a:xfrm>
            <a:off x="457200" y="1639341"/>
            <a:ext cx="8229600" cy="4525963"/>
          </a:xfrm>
        </p:spPr>
        <p:txBody>
          <a:bodyPr>
            <a:normAutofit/>
          </a:bodyPr>
          <a:lstStyle/>
          <a:p>
            <a:pPr marL="0" indent="0">
              <a:buNone/>
            </a:pPr>
            <a:r>
              <a:rPr lang="en-US" u="sng" dirty="0"/>
              <a:t>Mix 2</a:t>
            </a:r>
          </a:p>
          <a:p>
            <a:r>
              <a:rPr lang="en-US" dirty="0"/>
              <a:t>Bundle @ 53: profit= 53 - 10 = 43</a:t>
            </a:r>
          </a:p>
          <a:p>
            <a:r>
              <a:rPr lang="en-US" dirty="0"/>
              <a:t>Charge Kansas @ 49: profit = 49 -5 = 44</a:t>
            </a:r>
          </a:p>
          <a:p>
            <a:r>
              <a:rPr lang="en-US" dirty="0"/>
              <a:t>Charge Nowhere @ 30: profit= 30 -5 = 25</a:t>
            </a:r>
          </a:p>
          <a:p>
            <a:r>
              <a:rPr lang="en-US" dirty="0"/>
              <a:t>Total Profit= 43 + 44 + 25 = 112</a:t>
            </a:r>
          </a:p>
          <a:p>
            <a:pPr marL="0" indent="0">
              <a:buNone/>
            </a:pPr>
            <a:endParaRPr lang="en-US" dirty="0"/>
          </a:p>
          <a:p>
            <a:pPr marL="0" indent="0">
              <a:buNone/>
            </a:pPr>
            <a:endParaRPr lang="en-US" dirty="0"/>
          </a:p>
          <a:p>
            <a:pPr marL="0" indent="0">
              <a:buNone/>
            </a:pPr>
            <a:r>
              <a:rPr lang="en-US" dirty="0"/>
              <a:t>Mixed bundling (mixture 2) is the best.</a:t>
            </a:r>
          </a:p>
          <a:p>
            <a:endParaRPr lang="en-US" dirty="0"/>
          </a:p>
        </p:txBody>
      </p:sp>
    </p:spTree>
    <p:extLst>
      <p:ext uri="{BB962C8B-B14F-4D97-AF65-F5344CB8AC3E}">
        <p14:creationId xmlns:p14="http://schemas.microsoft.com/office/powerpoint/2010/main" val="1255440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556792"/>
            <a:ext cx="8229600" cy="5433467"/>
          </a:xfrm>
        </p:spPr>
        <p:txBody>
          <a:bodyPr>
            <a:normAutofit/>
          </a:bodyPr>
          <a:lstStyle/>
          <a:p>
            <a:pPr marL="0" indent="0">
              <a:buNone/>
            </a:pPr>
            <a:r>
              <a:rPr lang="en-CA" dirty="0"/>
              <a:t>b) Given the current policy of Penn, what’s your advice worth to the athletic director?</a:t>
            </a:r>
          </a:p>
        </p:txBody>
      </p:sp>
      <p:sp>
        <p:nvSpPr>
          <p:cNvPr id="5" name="Title 1"/>
          <p:cNvSpPr>
            <a:spLocks noGrp="1"/>
          </p:cNvSpPr>
          <p:nvPr>
            <p:ph type="title"/>
          </p:nvPr>
        </p:nvSpPr>
        <p:spPr>
          <a:xfrm>
            <a:off x="457200" y="274638"/>
            <a:ext cx="8229600" cy="1143000"/>
          </a:xfrm>
        </p:spPr>
        <p:txBody>
          <a:bodyPr/>
          <a:lstStyle/>
          <a:p>
            <a:r>
              <a:rPr lang="en-CA" dirty="0"/>
              <a:t>Question 6</a:t>
            </a:r>
            <a:endParaRPr lang="en-US" dirty="0"/>
          </a:p>
        </p:txBody>
      </p:sp>
    </p:spTree>
    <p:extLst>
      <p:ext uri="{BB962C8B-B14F-4D97-AF65-F5344CB8AC3E}">
        <p14:creationId xmlns:p14="http://schemas.microsoft.com/office/powerpoint/2010/main" val="1162223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3" name="Content Placeholder 2"/>
          <p:cNvSpPr>
            <a:spLocks noGrp="1"/>
          </p:cNvSpPr>
          <p:nvPr>
            <p:ph idx="1"/>
          </p:nvPr>
        </p:nvSpPr>
        <p:spPr/>
        <p:txBody>
          <a:bodyPr/>
          <a:lstStyle/>
          <a:p>
            <a:pPr marL="0" indent="0">
              <a:buNone/>
            </a:pPr>
            <a:r>
              <a:rPr lang="en-CA" dirty="0">
                <a:solidFill>
                  <a:srgbClr val="000000"/>
                </a:solidFill>
              </a:rPr>
              <a:t>Previously, tickets were priced separately.</a:t>
            </a:r>
          </a:p>
          <a:p>
            <a:pPr marL="0" indent="0">
              <a:buNone/>
            </a:pPr>
            <a:r>
              <a:rPr lang="en-CA" dirty="0">
                <a:solidFill>
                  <a:srgbClr val="000000"/>
                </a:solidFill>
              </a:rPr>
              <a:t>Your advice is worth:</a:t>
            </a:r>
          </a:p>
          <a:p>
            <a:pPr marL="0" indent="0">
              <a:buNone/>
            </a:pPr>
            <a:r>
              <a:rPr lang="en-CA" dirty="0">
                <a:solidFill>
                  <a:srgbClr val="000000"/>
                </a:solidFill>
              </a:rPr>
              <a:t>112-95 = 17</a:t>
            </a:r>
          </a:p>
          <a:p>
            <a:pPr marL="0" indent="0">
              <a:buNone/>
            </a:pPr>
            <a:endParaRPr lang="en-US" dirty="0"/>
          </a:p>
        </p:txBody>
      </p:sp>
    </p:spTree>
    <p:extLst>
      <p:ext uri="{BB962C8B-B14F-4D97-AF65-F5344CB8AC3E}">
        <p14:creationId xmlns:p14="http://schemas.microsoft.com/office/powerpoint/2010/main" val="2120931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Question 7</a:t>
            </a:r>
            <a:endParaRPr lang="en-US" dirty="0"/>
          </a:p>
        </p:txBody>
      </p:sp>
      <p:sp>
        <p:nvSpPr>
          <p:cNvPr id="3" name="Content Placeholder 2"/>
          <p:cNvSpPr>
            <a:spLocks noGrp="1"/>
          </p:cNvSpPr>
          <p:nvPr>
            <p:ph idx="1"/>
          </p:nvPr>
        </p:nvSpPr>
        <p:spPr>
          <a:xfrm>
            <a:off x="457200" y="1556792"/>
            <a:ext cx="8229600" cy="2952328"/>
          </a:xfrm>
        </p:spPr>
        <p:txBody>
          <a:bodyPr>
            <a:normAutofit fontScale="92500" lnSpcReduction="20000"/>
          </a:bodyPr>
          <a:lstStyle/>
          <a:p>
            <a:r>
              <a:rPr lang="en-CA" sz="2800" dirty="0" err="1"/>
              <a:t>GeeM</a:t>
            </a:r>
            <a:r>
              <a:rPr lang="en-CA" sz="2800" dirty="0"/>
              <a:t> has three types (A, B and C – all of equal magnitude – for simplicity, consider it one of each type). </a:t>
            </a:r>
          </a:p>
          <a:p>
            <a:r>
              <a:rPr lang="en-CA" sz="2800" dirty="0"/>
              <a:t>Consumers want (at most) one of each package. </a:t>
            </a:r>
          </a:p>
          <a:p>
            <a:r>
              <a:rPr lang="en-CA" sz="2800" dirty="0"/>
              <a:t>It costs </a:t>
            </a:r>
            <a:r>
              <a:rPr lang="en-CA" sz="2800" dirty="0" err="1"/>
              <a:t>GeeM</a:t>
            </a:r>
            <a:r>
              <a:rPr lang="en-CA" sz="2800" dirty="0"/>
              <a:t> 5 to produce a sporty wheel package and 10 to produce a luxury interior package.</a:t>
            </a:r>
          </a:p>
        </p:txBody>
      </p:sp>
      <p:graphicFrame>
        <p:nvGraphicFramePr>
          <p:cNvPr id="6" name="Table 5"/>
          <p:cNvGraphicFramePr>
            <a:graphicFrameLocks noGrp="1"/>
          </p:cNvGraphicFramePr>
          <p:nvPr/>
        </p:nvGraphicFramePr>
        <p:xfrm>
          <a:off x="827584" y="4509120"/>
          <a:ext cx="7486572" cy="2016392"/>
        </p:xfrm>
        <a:graphic>
          <a:graphicData uri="http://schemas.openxmlformats.org/drawingml/2006/table">
            <a:tbl>
              <a:tblPr firstRow="1" bandRow="1">
                <a:tableStyleId>{21E4AEA4-8DFA-4A89-87EB-49C32662AFE0}</a:tableStyleId>
              </a:tblPr>
              <a:tblGrid>
                <a:gridCol w="2495524">
                  <a:extLst>
                    <a:ext uri="{9D8B030D-6E8A-4147-A177-3AD203B41FA5}">
                      <a16:colId xmlns:a16="http://schemas.microsoft.com/office/drawing/2014/main" xmlns="" val="20000"/>
                    </a:ext>
                  </a:extLst>
                </a:gridCol>
                <a:gridCol w="2495524">
                  <a:extLst>
                    <a:ext uri="{9D8B030D-6E8A-4147-A177-3AD203B41FA5}">
                      <a16:colId xmlns:a16="http://schemas.microsoft.com/office/drawing/2014/main" xmlns="" val="20001"/>
                    </a:ext>
                  </a:extLst>
                </a:gridCol>
                <a:gridCol w="2495524">
                  <a:extLst>
                    <a:ext uri="{9D8B030D-6E8A-4147-A177-3AD203B41FA5}">
                      <a16:colId xmlns:a16="http://schemas.microsoft.com/office/drawing/2014/main" xmlns="" val="20002"/>
                    </a:ext>
                  </a:extLst>
                </a:gridCol>
              </a:tblGrid>
              <a:tr h="468094">
                <a:tc>
                  <a:txBody>
                    <a:bodyPr/>
                    <a:lstStyle/>
                    <a:p>
                      <a:r>
                        <a:rPr lang="en-CA" sz="2500" dirty="0"/>
                        <a:t>Consumer</a:t>
                      </a:r>
                      <a:endParaRPr lang="en-US" sz="2500" dirty="0"/>
                    </a:p>
                  </a:txBody>
                  <a:tcPr marL="123100" marR="123100" marT="61549" marB="61549"/>
                </a:tc>
                <a:tc>
                  <a:txBody>
                    <a:bodyPr/>
                    <a:lstStyle/>
                    <a:p>
                      <a:r>
                        <a:rPr lang="en-CA" sz="2500" dirty="0"/>
                        <a:t>Wheels</a:t>
                      </a:r>
                      <a:endParaRPr lang="en-US" sz="2500" dirty="0"/>
                    </a:p>
                  </a:txBody>
                  <a:tcPr marL="123100" marR="123100" marT="61549" marB="61549"/>
                </a:tc>
                <a:tc>
                  <a:txBody>
                    <a:bodyPr/>
                    <a:lstStyle/>
                    <a:p>
                      <a:r>
                        <a:rPr lang="en-CA" sz="2500" dirty="0"/>
                        <a:t>Interior</a:t>
                      </a:r>
                      <a:endParaRPr lang="en-US" sz="2500" dirty="0"/>
                    </a:p>
                  </a:txBody>
                  <a:tcPr marL="123100" marR="123100" marT="61549" marB="61549"/>
                </a:tc>
                <a:extLst>
                  <a:ext uri="{0D108BD9-81ED-4DB2-BD59-A6C34878D82A}">
                    <a16:rowId xmlns:a16="http://schemas.microsoft.com/office/drawing/2014/main" xmlns="" val="10000"/>
                  </a:ext>
                </a:extLst>
              </a:tr>
              <a:tr h="468094">
                <a:tc>
                  <a:txBody>
                    <a:bodyPr/>
                    <a:lstStyle/>
                    <a:p>
                      <a:r>
                        <a:rPr lang="en-CA" sz="2500" dirty="0"/>
                        <a:t>A</a:t>
                      </a:r>
                      <a:endParaRPr lang="en-US" sz="2500" dirty="0"/>
                    </a:p>
                  </a:txBody>
                  <a:tcPr marL="123100" marR="123100" marT="61549" marB="61549"/>
                </a:tc>
                <a:tc>
                  <a:txBody>
                    <a:bodyPr/>
                    <a:lstStyle/>
                    <a:p>
                      <a:r>
                        <a:rPr lang="en-CA" sz="2500" dirty="0"/>
                        <a:t>11</a:t>
                      </a:r>
                      <a:endParaRPr lang="en-US" sz="2500" dirty="0"/>
                    </a:p>
                  </a:txBody>
                  <a:tcPr marL="123100" marR="123100" marT="61549" marB="61549"/>
                </a:tc>
                <a:tc>
                  <a:txBody>
                    <a:bodyPr/>
                    <a:lstStyle/>
                    <a:p>
                      <a:r>
                        <a:rPr lang="en-CA" sz="2500" dirty="0"/>
                        <a:t>24</a:t>
                      </a:r>
                      <a:endParaRPr lang="en-US" sz="2500" dirty="0"/>
                    </a:p>
                  </a:txBody>
                  <a:tcPr marL="123100" marR="123100" marT="61549" marB="61549"/>
                </a:tc>
                <a:extLst>
                  <a:ext uri="{0D108BD9-81ED-4DB2-BD59-A6C34878D82A}">
                    <a16:rowId xmlns:a16="http://schemas.microsoft.com/office/drawing/2014/main" xmlns="" val="10001"/>
                  </a:ext>
                </a:extLst>
              </a:tr>
              <a:tr h="468094">
                <a:tc>
                  <a:txBody>
                    <a:bodyPr/>
                    <a:lstStyle/>
                    <a:p>
                      <a:r>
                        <a:rPr lang="en-CA" sz="2500" dirty="0"/>
                        <a:t>B</a:t>
                      </a:r>
                      <a:endParaRPr lang="en-US" sz="2500" dirty="0"/>
                    </a:p>
                  </a:txBody>
                  <a:tcPr marL="123100" marR="123100" marT="61549" marB="61549"/>
                </a:tc>
                <a:tc>
                  <a:txBody>
                    <a:bodyPr/>
                    <a:lstStyle/>
                    <a:p>
                      <a:r>
                        <a:rPr lang="en-CA" sz="2500" dirty="0"/>
                        <a:t>35</a:t>
                      </a:r>
                      <a:endParaRPr lang="en-US" sz="2500" dirty="0"/>
                    </a:p>
                  </a:txBody>
                  <a:tcPr marL="123100" marR="123100" marT="61549" marB="61549"/>
                </a:tc>
                <a:tc>
                  <a:txBody>
                    <a:bodyPr/>
                    <a:lstStyle/>
                    <a:p>
                      <a:r>
                        <a:rPr lang="en-CA" sz="2500" dirty="0"/>
                        <a:t>12</a:t>
                      </a:r>
                      <a:endParaRPr lang="en-US" sz="2500" dirty="0"/>
                    </a:p>
                  </a:txBody>
                  <a:tcPr marL="123100" marR="123100" marT="61549" marB="61549"/>
                </a:tc>
                <a:extLst>
                  <a:ext uri="{0D108BD9-81ED-4DB2-BD59-A6C34878D82A}">
                    <a16:rowId xmlns:a16="http://schemas.microsoft.com/office/drawing/2014/main" xmlns="" val="10002"/>
                  </a:ext>
                </a:extLst>
              </a:tr>
              <a:tr h="468094">
                <a:tc>
                  <a:txBody>
                    <a:bodyPr/>
                    <a:lstStyle/>
                    <a:p>
                      <a:r>
                        <a:rPr lang="en-CA" sz="2500" dirty="0"/>
                        <a:t>C</a:t>
                      </a:r>
                      <a:endParaRPr lang="en-US" sz="2500" dirty="0"/>
                    </a:p>
                  </a:txBody>
                  <a:tcPr marL="123100" marR="123100" marT="61549" marB="61549"/>
                </a:tc>
                <a:tc>
                  <a:txBody>
                    <a:bodyPr/>
                    <a:lstStyle/>
                    <a:p>
                      <a:r>
                        <a:rPr lang="en-CA" sz="2500" dirty="0"/>
                        <a:t>18</a:t>
                      </a:r>
                      <a:endParaRPr lang="en-US" sz="2500" dirty="0"/>
                    </a:p>
                  </a:txBody>
                  <a:tcPr marL="123100" marR="123100" marT="61549" marB="61549"/>
                </a:tc>
                <a:tc>
                  <a:txBody>
                    <a:bodyPr/>
                    <a:lstStyle/>
                    <a:p>
                      <a:r>
                        <a:rPr lang="en-CA" sz="2500" dirty="0"/>
                        <a:t>28</a:t>
                      </a:r>
                      <a:endParaRPr lang="en-US" sz="2500" dirty="0"/>
                    </a:p>
                  </a:txBody>
                  <a:tcPr marL="123100" marR="123100" marT="61549" marB="61549"/>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0753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12565"/>
            <a:ext cx="8229600" cy="5145435"/>
          </a:xfrm>
        </p:spPr>
        <p:txBody>
          <a:bodyPr/>
          <a:lstStyle/>
          <a:p>
            <a:r>
              <a:rPr lang="en-CA" dirty="0"/>
              <a:t>Of those three pricing strategies, which one would maximize </a:t>
            </a:r>
            <a:r>
              <a:rPr lang="en-CA" dirty="0" err="1"/>
              <a:t>GeeM’s</a:t>
            </a:r>
            <a:r>
              <a:rPr lang="en-CA" dirty="0"/>
              <a:t> profit? </a:t>
            </a:r>
          </a:p>
          <a:p>
            <a:r>
              <a:rPr lang="en-CA" dirty="0"/>
              <a:t>What are the prices (what is the price) that you suggest? </a:t>
            </a:r>
          </a:p>
          <a:p>
            <a:r>
              <a:rPr lang="en-CA" dirty="0"/>
              <a:t>How much better is the best price strategy than the second best pricing strategy?</a:t>
            </a:r>
            <a:endParaRPr lang="en-US" dirty="0"/>
          </a:p>
        </p:txBody>
      </p:sp>
      <p:sp>
        <p:nvSpPr>
          <p:cNvPr id="5" name="Title 1"/>
          <p:cNvSpPr>
            <a:spLocks noGrp="1"/>
          </p:cNvSpPr>
          <p:nvPr>
            <p:ph type="title"/>
          </p:nvPr>
        </p:nvSpPr>
        <p:spPr>
          <a:xfrm>
            <a:off x="457200" y="274638"/>
            <a:ext cx="8229600" cy="1143000"/>
          </a:xfrm>
        </p:spPr>
        <p:txBody>
          <a:bodyPr/>
          <a:lstStyle/>
          <a:p>
            <a:r>
              <a:rPr lang="en-CA" dirty="0"/>
              <a:t>Question 7</a:t>
            </a:r>
            <a:endParaRPr lang="en-US" dirty="0"/>
          </a:p>
        </p:txBody>
      </p:sp>
    </p:spTree>
    <p:extLst>
      <p:ext uri="{BB962C8B-B14F-4D97-AF65-F5344CB8AC3E}">
        <p14:creationId xmlns:p14="http://schemas.microsoft.com/office/powerpoint/2010/main" val="1162101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5544616"/>
          </a:xfrm>
        </p:spPr>
        <p:txBody>
          <a:bodyPr>
            <a:normAutofit/>
          </a:bodyPr>
          <a:lstStyle/>
          <a:p>
            <a:pPr marL="0" indent="0">
              <a:buNone/>
            </a:pPr>
            <a:r>
              <a:rPr lang="en-CA" u="sng" dirty="0">
                <a:solidFill>
                  <a:srgbClr val="000000"/>
                </a:solidFill>
              </a:rPr>
              <a:t>Separate Pricing:</a:t>
            </a:r>
          </a:p>
          <a:p>
            <a:r>
              <a:rPr lang="en-CA" dirty="0">
                <a:solidFill>
                  <a:srgbClr val="000000"/>
                </a:solidFill>
              </a:rPr>
              <a:t>Wheel @ 35: Profit = 35-5 = $30</a:t>
            </a:r>
          </a:p>
          <a:p>
            <a:r>
              <a:rPr lang="en-CA" dirty="0">
                <a:solidFill>
                  <a:srgbClr val="000000"/>
                </a:solidFill>
              </a:rPr>
              <a:t>Interior @ 24: Profit = 2*(24-10) = $28 </a:t>
            </a:r>
          </a:p>
          <a:p>
            <a:pPr marL="0" indent="0">
              <a:buNone/>
            </a:pPr>
            <a:r>
              <a:rPr lang="en-CA" u="sng" dirty="0">
                <a:solidFill>
                  <a:srgbClr val="000000"/>
                </a:solidFill>
              </a:rPr>
              <a:t>Pure Bundling:</a:t>
            </a:r>
          </a:p>
          <a:p>
            <a:r>
              <a:rPr lang="en-CA" dirty="0">
                <a:solidFill>
                  <a:srgbClr val="000000"/>
                </a:solidFill>
              </a:rPr>
              <a:t>Bundle @ 35: Profit = 3*(35-15) = 60</a:t>
            </a:r>
          </a:p>
          <a:p>
            <a:r>
              <a:rPr lang="en-CA" b="1" dirty="0">
                <a:solidFill>
                  <a:srgbClr val="000000"/>
                </a:solidFill>
              </a:rPr>
              <a:t>Bundle @ 46: Profit = 2*(46-15) = 62</a:t>
            </a:r>
          </a:p>
          <a:p>
            <a:r>
              <a:rPr lang="en-CA" dirty="0">
                <a:solidFill>
                  <a:srgbClr val="000000"/>
                </a:solidFill>
              </a:rPr>
              <a:t>Bundle @ 47: Profit = 47-15 = 32</a:t>
            </a:r>
          </a:p>
        </p:txBody>
      </p:sp>
      <p:sp>
        <p:nvSpPr>
          <p:cNvPr id="5" name="Title 1"/>
          <p:cNvSpPr>
            <a:spLocks noGrp="1"/>
          </p:cNvSpPr>
          <p:nvPr>
            <p:ph type="title"/>
          </p:nvPr>
        </p:nvSpPr>
        <p:spPr>
          <a:xfrm>
            <a:off x="457200" y="274638"/>
            <a:ext cx="8229600" cy="1143000"/>
          </a:xfrm>
        </p:spPr>
        <p:txBody>
          <a:bodyPr/>
          <a:lstStyle/>
          <a:p>
            <a:r>
              <a:rPr lang="en-US" dirty="0"/>
              <a:t>Answer</a:t>
            </a:r>
          </a:p>
        </p:txBody>
      </p:sp>
    </p:spTree>
    <p:extLst>
      <p:ext uri="{BB962C8B-B14F-4D97-AF65-F5344CB8AC3E}">
        <p14:creationId xmlns:p14="http://schemas.microsoft.com/office/powerpoint/2010/main" val="73956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3" y="1628800"/>
            <a:ext cx="8576095" cy="5688632"/>
          </a:xfrm>
        </p:spPr>
        <p:txBody>
          <a:bodyPr>
            <a:normAutofit/>
          </a:bodyPr>
          <a:lstStyle/>
          <a:p>
            <a:pPr marL="0" indent="0">
              <a:buNone/>
            </a:pPr>
            <a:r>
              <a:rPr lang="en-CA" b="1" u="sng" dirty="0">
                <a:solidFill>
                  <a:srgbClr val="000000"/>
                </a:solidFill>
              </a:rPr>
              <a:t>Mixed Bundling:</a:t>
            </a:r>
          </a:p>
          <a:p>
            <a:r>
              <a:rPr lang="en-CA" b="1" dirty="0">
                <a:solidFill>
                  <a:srgbClr val="000000"/>
                </a:solidFill>
              </a:rPr>
              <a:t>Bundle @ 41.99: Profit = 2*(41.99-15) = 53.98</a:t>
            </a:r>
          </a:p>
          <a:p>
            <a:r>
              <a:rPr lang="en-CA" b="1" dirty="0">
                <a:solidFill>
                  <a:srgbClr val="000000"/>
                </a:solidFill>
              </a:rPr>
              <a:t>Interior @ 24: Profit = 24 – 10 = 14</a:t>
            </a:r>
          </a:p>
          <a:p>
            <a:r>
              <a:rPr lang="en-CA" b="1" dirty="0">
                <a:solidFill>
                  <a:srgbClr val="000000"/>
                </a:solidFill>
              </a:rPr>
              <a:t>Total Profit = 14+54 = 67.98</a:t>
            </a:r>
          </a:p>
          <a:p>
            <a:pPr marL="0" indent="0">
              <a:buNone/>
            </a:pPr>
            <a:endParaRPr lang="en-CA" b="1" dirty="0">
              <a:solidFill>
                <a:srgbClr val="000000"/>
              </a:solidFill>
            </a:endParaRPr>
          </a:p>
          <a:p>
            <a:pPr marL="0" indent="0">
              <a:buNone/>
            </a:pPr>
            <a:r>
              <a:rPr lang="en-CA" b="1" dirty="0">
                <a:solidFill>
                  <a:srgbClr val="000000"/>
                </a:solidFill>
              </a:rPr>
              <a:t>Mixed bundling is the best strategy. It is 67.98-62 = 5.98 better than the second best strategy (pure bundle)</a:t>
            </a:r>
          </a:p>
        </p:txBody>
      </p:sp>
      <p:sp>
        <p:nvSpPr>
          <p:cNvPr id="5" name="Title 1"/>
          <p:cNvSpPr>
            <a:spLocks noGrp="1"/>
          </p:cNvSpPr>
          <p:nvPr>
            <p:ph type="title"/>
          </p:nvPr>
        </p:nvSpPr>
        <p:spPr>
          <a:xfrm>
            <a:off x="457200" y="274638"/>
            <a:ext cx="8229600" cy="1143000"/>
          </a:xfrm>
        </p:spPr>
        <p:txBody>
          <a:bodyPr/>
          <a:lstStyle/>
          <a:p>
            <a:r>
              <a:rPr lang="en-US" dirty="0"/>
              <a:t>Answer</a:t>
            </a:r>
          </a:p>
        </p:txBody>
      </p:sp>
    </p:spTree>
    <p:extLst>
      <p:ext uri="{BB962C8B-B14F-4D97-AF65-F5344CB8AC3E}">
        <p14:creationId xmlns:p14="http://schemas.microsoft.com/office/powerpoint/2010/main" val="1735044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74638"/>
            <a:ext cx="7859216" cy="1143000"/>
          </a:xfrm>
        </p:spPr>
        <p:txBody>
          <a:bodyPr/>
          <a:lstStyle/>
          <a:p>
            <a:r>
              <a:rPr lang="en-CA" dirty="0"/>
              <a:t>Question 8</a:t>
            </a:r>
            <a:endParaRPr lang="en-US" dirty="0"/>
          </a:p>
        </p:txBody>
      </p:sp>
      <p:sp>
        <p:nvSpPr>
          <p:cNvPr id="3" name="Content Placeholder 2"/>
          <p:cNvSpPr>
            <a:spLocks noGrp="1"/>
          </p:cNvSpPr>
          <p:nvPr>
            <p:ph idx="1"/>
          </p:nvPr>
        </p:nvSpPr>
        <p:spPr>
          <a:xfrm>
            <a:off x="395536" y="1556792"/>
            <a:ext cx="8568952" cy="5544616"/>
          </a:xfrm>
        </p:spPr>
        <p:txBody>
          <a:bodyPr>
            <a:normAutofit/>
          </a:bodyPr>
          <a:lstStyle/>
          <a:p>
            <a:r>
              <a:rPr lang="en-CA" sz="2800" dirty="0"/>
              <a:t>Their three basic products are whey powder</a:t>
            </a:r>
          </a:p>
          <a:p>
            <a:r>
              <a:rPr lang="en-CA" sz="2800" dirty="0"/>
              <a:t>Two types of consumers (A and B) </a:t>
            </a:r>
          </a:p>
          <a:p>
            <a:r>
              <a:rPr lang="en-CA" sz="2800" dirty="0"/>
              <a:t>Each consumer will demand no more than one unit of any product at their reservation price.</a:t>
            </a:r>
          </a:p>
          <a:p>
            <a:r>
              <a:rPr lang="en-CA" sz="2800" dirty="0"/>
              <a:t>Each product costs 3 to produce. A bundle of all three products costs 9 to produce. </a:t>
            </a:r>
            <a:endParaRPr lang="en-US" sz="2800" dirty="0"/>
          </a:p>
        </p:txBody>
      </p:sp>
      <p:graphicFrame>
        <p:nvGraphicFramePr>
          <p:cNvPr id="5" name="Table 4"/>
          <p:cNvGraphicFramePr>
            <a:graphicFrameLocks noGrp="1"/>
          </p:cNvGraphicFramePr>
          <p:nvPr/>
        </p:nvGraphicFramePr>
        <p:xfrm>
          <a:off x="539552" y="5013176"/>
          <a:ext cx="7891288" cy="1440159"/>
        </p:xfrm>
        <a:graphic>
          <a:graphicData uri="http://schemas.openxmlformats.org/drawingml/2006/table">
            <a:tbl>
              <a:tblPr firstRow="1" bandRow="1">
                <a:tableStyleId>{21E4AEA4-8DFA-4A89-87EB-49C32662AFE0}</a:tableStyleId>
              </a:tblPr>
              <a:tblGrid>
                <a:gridCol w="1972822">
                  <a:extLst>
                    <a:ext uri="{9D8B030D-6E8A-4147-A177-3AD203B41FA5}">
                      <a16:colId xmlns:a16="http://schemas.microsoft.com/office/drawing/2014/main" xmlns="" val="20000"/>
                    </a:ext>
                  </a:extLst>
                </a:gridCol>
                <a:gridCol w="1972822">
                  <a:extLst>
                    <a:ext uri="{9D8B030D-6E8A-4147-A177-3AD203B41FA5}">
                      <a16:colId xmlns:a16="http://schemas.microsoft.com/office/drawing/2014/main" xmlns="" val="20001"/>
                    </a:ext>
                  </a:extLst>
                </a:gridCol>
                <a:gridCol w="1972822">
                  <a:extLst>
                    <a:ext uri="{9D8B030D-6E8A-4147-A177-3AD203B41FA5}">
                      <a16:colId xmlns:a16="http://schemas.microsoft.com/office/drawing/2014/main" xmlns="" val="20002"/>
                    </a:ext>
                  </a:extLst>
                </a:gridCol>
                <a:gridCol w="1972822">
                  <a:extLst>
                    <a:ext uri="{9D8B030D-6E8A-4147-A177-3AD203B41FA5}">
                      <a16:colId xmlns:a16="http://schemas.microsoft.com/office/drawing/2014/main" xmlns="" val="20003"/>
                    </a:ext>
                  </a:extLst>
                </a:gridCol>
              </a:tblGrid>
              <a:tr h="480053">
                <a:tc>
                  <a:txBody>
                    <a:bodyPr/>
                    <a:lstStyle/>
                    <a:p>
                      <a:r>
                        <a:rPr lang="en-CA" sz="2300" dirty="0"/>
                        <a:t>Consumer</a:t>
                      </a:r>
                      <a:endParaRPr lang="en-US" sz="2300" dirty="0"/>
                    </a:p>
                  </a:txBody>
                  <a:tcPr marL="118369" marR="118369" marT="59185" marB="59185"/>
                </a:tc>
                <a:tc>
                  <a:txBody>
                    <a:bodyPr/>
                    <a:lstStyle/>
                    <a:p>
                      <a:r>
                        <a:rPr lang="en-CA" sz="2300" dirty="0"/>
                        <a:t>Whey</a:t>
                      </a:r>
                      <a:endParaRPr lang="en-US" sz="2300" dirty="0"/>
                    </a:p>
                  </a:txBody>
                  <a:tcPr marL="118369" marR="118369" marT="59185" marB="59185"/>
                </a:tc>
                <a:tc>
                  <a:txBody>
                    <a:bodyPr/>
                    <a:lstStyle/>
                    <a:p>
                      <a:r>
                        <a:rPr lang="en-CA" sz="2300" dirty="0"/>
                        <a:t>Strength</a:t>
                      </a:r>
                      <a:endParaRPr lang="en-US" sz="2300" dirty="0"/>
                    </a:p>
                  </a:txBody>
                  <a:tcPr marL="118369" marR="118369" marT="59185" marB="59185"/>
                </a:tc>
                <a:tc>
                  <a:txBody>
                    <a:bodyPr/>
                    <a:lstStyle/>
                    <a:p>
                      <a:r>
                        <a:rPr lang="en-CA" sz="2300" dirty="0"/>
                        <a:t>Sawdust</a:t>
                      </a:r>
                      <a:endParaRPr lang="en-US" sz="2300" dirty="0"/>
                    </a:p>
                  </a:txBody>
                  <a:tcPr marL="118369" marR="118369" marT="59185" marB="59185"/>
                </a:tc>
                <a:extLst>
                  <a:ext uri="{0D108BD9-81ED-4DB2-BD59-A6C34878D82A}">
                    <a16:rowId xmlns:a16="http://schemas.microsoft.com/office/drawing/2014/main" xmlns="" val="10000"/>
                  </a:ext>
                </a:extLst>
              </a:tr>
              <a:tr h="480053">
                <a:tc>
                  <a:txBody>
                    <a:bodyPr/>
                    <a:lstStyle/>
                    <a:p>
                      <a:r>
                        <a:rPr lang="en-CA" sz="2300" dirty="0"/>
                        <a:t>A</a:t>
                      </a:r>
                      <a:endParaRPr lang="en-US" sz="2300" dirty="0"/>
                    </a:p>
                  </a:txBody>
                  <a:tcPr marL="118369" marR="118369" marT="59185" marB="59185"/>
                </a:tc>
                <a:tc>
                  <a:txBody>
                    <a:bodyPr/>
                    <a:lstStyle/>
                    <a:p>
                      <a:r>
                        <a:rPr lang="en-CA" sz="2300" dirty="0"/>
                        <a:t>10</a:t>
                      </a:r>
                      <a:endParaRPr lang="en-US" sz="2300" dirty="0"/>
                    </a:p>
                  </a:txBody>
                  <a:tcPr marL="118369" marR="118369" marT="59185" marB="59185"/>
                </a:tc>
                <a:tc>
                  <a:txBody>
                    <a:bodyPr/>
                    <a:lstStyle/>
                    <a:p>
                      <a:r>
                        <a:rPr lang="en-CA" sz="2300" dirty="0"/>
                        <a:t>16</a:t>
                      </a:r>
                      <a:endParaRPr lang="en-US" sz="2300" dirty="0"/>
                    </a:p>
                  </a:txBody>
                  <a:tcPr marL="118369" marR="118369" marT="59185" marB="59185"/>
                </a:tc>
                <a:tc>
                  <a:txBody>
                    <a:bodyPr/>
                    <a:lstStyle/>
                    <a:p>
                      <a:r>
                        <a:rPr lang="en-CA" sz="2300" dirty="0"/>
                        <a:t>2</a:t>
                      </a:r>
                      <a:endParaRPr lang="en-US" sz="2300" dirty="0"/>
                    </a:p>
                  </a:txBody>
                  <a:tcPr marL="118369" marR="118369" marT="59185" marB="59185"/>
                </a:tc>
                <a:extLst>
                  <a:ext uri="{0D108BD9-81ED-4DB2-BD59-A6C34878D82A}">
                    <a16:rowId xmlns:a16="http://schemas.microsoft.com/office/drawing/2014/main" xmlns="" val="10001"/>
                  </a:ext>
                </a:extLst>
              </a:tr>
              <a:tr h="480053">
                <a:tc>
                  <a:txBody>
                    <a:bodyPr/>
                    <a:lstStyle/>
                    <a:p>
                      <a:r>
                        <a:rPr lang="en-CA" sz="2300" dirty="0"/>
                        <a:t>B</a:t>
                      </a:r>
                      <a:endParaRPr lang="en-US" sz="2300" dirty="0"/>
                    </a:p>
                  </a:txBody>
                  <a:tcPr marL="118369" marR="118369" marT="59185" marB="59185"/>
                </a:tc>
                <a:tc>
                  <a:txBody>
                    <a:bodyPr/>
                    <a:lstStyle/>
                    <a:p>
                      <a:r>
                        <a:rPr lang="en-CA" sz="2300" dirty="0"/>
                        <a:t>3</a:t>
                      </a:r>
                      <a:endParaRPr lang="en-US" sz="2300" dirty="0"/>
                    </a:p>
                  </a:txBody>
                  <a:tcPr marL="118369" marR="118369" marT="59185" marB="59185"/>
                </a:tc>
                <a:tc>
                  <a:txBody>
                    <a:bodyPr/>
                    <a:lstStyle/>
                    <a:p>
                      <a:r>
                        <a:rPr lang="en-CA" sz="2300" dirty="0"/>
                        <a:t>10</a:t>
                      </a:r>
                      <a:endParaRPr lang="en-US" sz="2300" dirty="0"/>
                    </a:p>
                  </a:txBody>
                  <a:tcPr marL="118369" marR="118369" marT="59185" marB="59185"/>
                </a:tc>
                <a:tc>
                  <a:txBody>
                    <a:bodyPr/>
                    <a:lstStyle/>
                    <a:p>
                      <a:r>
                        <a:rPr lang="en-CA" sz="2300" dirty="0"/>
                        <a:t>13</a:t>
                      </a:r>
                      <a:endParaRPr lang="en-US" sz="2300" dirty="0"/>
                    </a:p>
                  </a:txBody>
                  <a:tcPr marL="118369" marR="118369" marT="59185" marB="59185"/>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19342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EC08EE-B2E0-469C-BE37-5AAD900F24E4}"/>
              </a:ext>
            </a:extLst>
          </p:cNvPr>
          <p:cNvSpPr>
            <a:spLocks noGrp="1"/>
          </p:cNvSpPr>
          <p:nvPr>
            <p:ph type="title"/>
          </p:nvPr>
        </p:nvSpPr>
        <p:spPr/>
        <p:txBody>
          <a:bodyPr/>
          <a:lstStyle/>
          <a:p>
            <a:r>
              <a:rPr lang="en-CA" dirty="0"/>
              <a:t>Definitions Cont.</a:t>
            </a:r>
          </a:p>
        </p:txBody>
      </p:sp>
      <p:sp>
        <p:nvSpPr>
          <p:cNvPr id="3" name="Content Placeholder 2">
            <a:extLst>
              <a:ext uri="{FF2B5EF4-FFF2-40B4-BE49-F238E27FC236}">
                <a16:creationId xmlns:a16="http://schemas.microsoft.com/office/drawing/2014/main" xmlns="" id="{45122085-7842-4F4D-B568-E1EE5AA6E6C5}"/>
              </a:ext>
            </a:extLst>
          </p:cNvPr>
          <p:cNvSpPr>
            <a:spLocks noGrp="1"/>
          </p:cNvSpPr>
          <p:nvPr>
            <p:ph idx="1"/>
          </p:nvPr>
        </p:nvSpPr>
        <p:spPr/>
        <p:txBody>
          <a:bodyPr/>
          <a:lstStyle/>
          <a:p>
            <a:r>
              <a:rPr lang="en-CA" b="1" dirty="0"/>
              <a:t>Negative correlation: </a:t>
            </a:r>
            <a:r>
              <a:rPr lang="en-CA" dirty="0"/>
              <a:t>some consumers have higher reservation prices for one item in the bundle but lower reservation prices for another item in the bundle, and another group of consumer has the </a:t>
            </a:r>
            <a:r>
              <a:rPr lang="en-CA" b="1" dirty="0"/>
              <a:t>opposite preferences</a:t>
            </a:r>
          </a:p>
          <a:p>
            <a:pPr marL="0" indent="0">
              <a:buNone/>
            </a:pPr>
            <a:endParaRPr lang="en-CA" sz="1400" b="1" dirty="0"/>
          </a:p>
          <a:p>
            <a:pPr marL="0" indent="0">
              <a:buNone/>
            </a:pPr>
            <a:r>
              <a:rPr lang="en-CA" dirty="0"/>
              <a:t>Managers leverage consumers’ negative correlations in order to increase profit by creating bundles</a:t>
            </a:r>
          </a:p>
        </p:txBody>
      </p:sp>
    </p:spTree>
    <p:extLst>
      <p:ext uri="{BB962C8B-B14F-4D97-AF65-F5344CB8AC3E}">
        <p14:creationId xmlns:p14="http://schemas.microsoft.com/office/powerpoint/2010/main" val="872184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CA" dirty="0"/>
              <a:t>What pricing strategy would you recommend to Food for Life? Why? </a:t>
            </a:r>
          </a:p>
          <a:p>
            <a:r>
              <a:rPr lang="en-CA" b="1" dirty="0"/>
              <a:t>Only bundles of all three products need to be considered.</a:t>
            </a:r>
          </a:p>
          <a:p>
            <a:endParaRPr lang="en-US" dirty="0"/>
          </a:p>
        </p:txBody>
      </p:sp>
      <p:sp>
        <p:nvSpPr>
          <p:cNvPr id="4" name="Title 1"/>
          <p:cNvSpPr>
            <a:spLocks noGrp="1"/>
          </p:cNvSpPr>
          <p:nvPr>
            <p:ph type="title"/>
          </p:nvPr>
        </p:nvSpPr>
        <p:spPr>
          <a:xfrm>
            <a:off x="827584" y="274638"/>
            <a:ext cx="7859216" cy="1143000"/>
          </a:xfrm>
        </p:spPr>
        <p:txBody>
          <a:bodyPr/>
          <a:lstStyle/>
          <a:p>
            <a:r>
              <a:rPr lang="en-CA" dirty="0"/>
              <a:t>Question 8</a:t>
            </a:r>
            <a:endParaRPr lang="en-US" dirty="0"/>
          </a:p>
        </p:txBody>
      </p:sp>
    </p:spTree>
    <p:extLst>
      <p:ext uri="{BB962C8B-B14F-4D97-AF65-F5344CB8AC3E}">
        <p14:creationId xmlns:p14="http://schemas.microsoft.com/office/powerpoint/2010/main" val="1415022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84784"/>
            <a:ext cx="8229600" cy="5616624"/>
          </a:xfrm>
        </p:spPr>
        <p:txBody>
          <a:bodyPr>
            <a:normAutofit/>
          </a:bodyPr>
          <a:lstStyle/>
          <a:p>
            <a:pPr marL="0" indent="0">
              <a:buNone/>
            </a:pPr>
            <a:r>
              <a:rPr lang="en-CA" u="sng" dirty="0">
                <a:solidFill>
                  <a:srgbClr val="000000"/>
                </a:solidFill>
              </a:rPr>
              <a:t>Pure bundle:</a:t>
            </a:r>
          </a:p>
          <a:p>
            <a:r>
              <a:rPr lang="en-CA" dirty="0">
                <a:solidFill>
                  <a:srgbClr val="000000"/>
                </a:solidFill>
              </a:rPr>
              <a:t>Bundle @ 26 = 2*(26-9) = 34</a:t>
            </a:r>
          </a:p>
          <a:p>
            <a:r>
              <a:rPr lang="en-CA" dirty="0">
                <a:solidFill>
                  <a:srgbClr val="000000"/>
                </a:solidFill>
              </a:rPr>
              <a:t>Bundle @ 28 = 28-9 = 19</a:t>
            </a:r>
          </a:p>
          <a:p>
            <a:endParaRPr lang="en-CA" dirty="0">
              <a:solidFill>
                <a:srgbClr val="000000"/>
              </a:solidFill>
            </a:endParaRPr>
          </a:p>
          <a:p>
            <a:pPr marL="0" indent="0">
              <a:buNone/>
            </a:pPr>
            <a:r>
              <a:rPr lang="en-CA" dirty="0">
                <a:solidFill>
                  <a:srgbClr val="000000"/>
                </a:solidFill>
              </a:rPr>
              <a:t>Price the bundle at $26 as this will maximize profit if only offering a pure bundle</a:t>
            </a:r>
          </a:p>
        </p:txBody>
      </p:sp>
      <p:sp>
        <p:nvSpPr>
          <p:cNvPr id="6" name="Title 1"/>
          <p:cNvSpPr>
            <a:spLocks noGrp="1"/>
          </p:cNvSpPr>
          <p:nvPr>
            <p:ph type="title"/>
          </p:nvPr>
        </p:nvSpPr>
        <p:spPr>
          <a:xfrm>
            <a:off x="827584" y="274638"/>
            <a:ext cx="7859216" cy="1143000"/>
          </a:xfrm>
        </p:spPr>
        <p:txBody>
          <a:bodyPr/>
          <a:lstStyle/>
          <a:p>
            <a:r>
              <a:rPr lang="en-CA" dirty="0"/>
              <a:t>Answer</a:t>
            </a:r>
            <a:endParaRPr lang="en-US" dirty="0"/>
          </a:p>
        </p:txBody>
      </p:sp>
    </p:spTree>
    <p:extLst>
      <p:ext uri="{BB962C8B-B14F-4D97-AF65-F5344CB8AC3E}">
        <p14:creationId xmlns:p14="http://schemas.microsoft.com/office/powerpoint/2010/main" val="1047536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3600" b="0">
                <a:latin typeface="Century Gothic" charset="0"/>
                <a:ea typeface="Century Gothic" charset="0"/>
                <a:cs typeface="Century Gothic" charset="0"/>
              </a:rPr>
              <a:t>Q &amp; A</a:t>
            </a:r>
            <a:endParaRPr lang="en-US" sz="3600" b="0" dirty="0">
              <a:latin typeface="Century Gothic" charset="0"/>
              <a:ea typeface="Century Gothic" charset="0"/>
              <a:cs typeface="Century Gothic" charset="0"/>
            </a:endParaRPr>
          </a:p>
        </p:txBody>
      </p:sp>
    </p:spTree>
    <p:extLst>
      <p:ext uri="{BB962C8B-B14F-4D97-AF65-F5344CB8AC3E}">
        <p14:creationId xmlns:p14="http://schemas.microsoft.com/office/powerpoint/2010/main" val="323043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Bundling – General Results</a:t>
            </a:r>
          </a:p>
        </p:txBody>
      </p:sp>
      <p:sp>
        <p:nvSpPr>
          <p:cNvPr id="3" name="Content Placeholder 2"/>
          <p:cNvSpPr>
            <a:spLocks noGrp="1"/>
          </p:cNvSpPr>
          <p:nvPr>
            <p:ph idx="1"/>
          </p:nvPr>
        </p:nvSpPr>
        <p:spPr/>
        <p:txBody>
          <a:bodyPr/>
          <a:lstStyle/>
          <a:p>
            <a:pPr marL="857250" lvl="1" indent="-457200">
              <a:buFont typeface="Arial" panose="020B0604020202020204" pitchFamily="34" charset="0"/>
              <a:buChar char="•"/>
            </a:pPr>
            <a:r>
              <a:rPr lang="en-US" sz="3000" dirty="0"/>
              <a:t>When production cost is low, pure bundling is the most profitable (all consumer surplus is extracted by the company)</a:t>
            </a:r>
          </a:p>
          <a:p>
            <a:pPr marL="857250" lvl="1" indent="-457200">
              <a:buFont typeface="Arial" panose="020B0604020202020204" pitchFamily="34" charset="0"/>
              <a:buChar char="•"/>
            </a:pPr>
            <a:r>
              <a:rPr lang="en-US" sz="3000" dirty="0"/>
              <a:t>When production cost rises, mixed bundling is most profitable</a:t>
            </a:r>
          </a:p>
          <a:p>
            <a:pPr marL="857250" lvl="1" indent="-457200">
              <a:buFont typeface="Arial" panose="020B0604020202020204" pitchFamily="34" charset="0"/>
              <a:buChar char="•"/>
            </a:pPr>
            <a:r>
              <a:rPr lang="en-US" sz="3000" dirty="0"/>
              <a:t>When production cost rises further, separate pricing is most profitable</a:t>
            </a:r>
          </a:p>
          <a:p>
            <a:pPr marL="400050" lvl="1"/>
            <a:endParaRPr lang="en-US" sz="3000" dirty="0"/>
          </a:p>
        </p:txBody>
      </p:sp>
    </p:spTree>
    <p:extLst>
      <p:ext uri="{BB962C8B-B14F-4D97-AF65-F5344CB8AC3E}">
        <p14:creationId xmlns:p14="http://schemas.microsoft.com/office/powerpoint/2010/main" val="105364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Tying</a:t>
            </a:r>
          </a:p>
        </p:txBody>
      </p:sp>
      <p:sp>
        <p:nvSpPr>
          <p:cNvPr id="3" name="Content Placeholder 2"/>
          <p:cNvSpPr>
            <a:spLocks noGrp="1"/>
          </p:cNvSpPr>
          <p:nvPr>
            <p:ph idx="1"/>
          </p:nvPr>
        </p:nvSpPr>
        <p:spPr/>
        <p:txBody>
          <a:bodyPr/>
          <a:lstStyle/>
          <a:p>
            <a:r>
              <a:rPr lang="en-US" dirty="0"/>
              <a:t>Managers sell products that need a complimentary product.  It ensures that the product works properly and protects brand name. </a:t>
            </a:r>
          </a:p>
        </p:txBody>
      </p:sp>
      <p:pic>
        <p:nvPicPr>
          <p:cNvPr id="7" name="Picture 6">
            <a:extLst>
              <a:ext uri="{FF2B5EF4-FFF2-40B4-BE49-F238E27FC236}">
                <a16:creationId xmlns:a16="http://schemas.microsoft.com/office/drawing/2014/main" xmlns="" id="{2759ECCA-686A-4657-87D1-19B1D516F358}"/>
              </a:ext>
            </a:extLst>
          </p:cNvPr>
          <p:cNvPicPr>
            <a:picLocks noChangeAspect="1"/>
          </p:cNvPicPr>
          <p:nvPr/>
        </p:nvPicPr>
        <p:blipFill>
          <a:blip r:embed="rId2"/>
          <a:stretch>
            <a:fillRect/>
          </a:stretch>
        </p:blipFill>
        <p:spPr>
          <a:xfrm>
            <a:off x="2172010" y="3713355"/>
            <a:ext cx="4799980" cy="2699989"/>
          </a:xfrm>
          <a:prstGeom prst="rect">
            <a:avLst/>
          </a:prstGeom>
        </p:spPr>
      </p:pic>
    </p:spTree>
    <p:extLst>
      <p:ext uri="{BB962C8B-B14F-4D97-AF65-F5344CB8AC3E}">
        <p14:creationId xmlns:p14="http://schemas.microsoft.com/office/powerpoint/2010/main" val="391041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Intra-Firm Pricing</a:t>
            </a:r>
          </a:p>
        </p:txBody>
      </p:sp>
      <p:sp>
        <p:nvSpPr>
          <p:cNvPr id="6" name="TextBox 5">
            <a:extLst>
              <a:ext uri="{FF2B5EF4-FFF2-40B4-BE49-F238E27FC236}">
                <a16:creationId xmlns:a16="http://schemas.microsoft.com/office/drawing/2014/main" xmlns="" id="{91A8AF53-AED0-426C-AF73-31D0BF65B985}"/>
              </a:ext>
            </a:extLst>
          </p:cNvPr>
          <p:cNvSpPr txBox="1"/>
          <p:nvPr/>
        </p:nvSpPr>
        <p:spPr>
          <a:xfrm>
            <a:off x="579863" y="1417638"/>
            <a:ext cx="8106937" cy="5109091"/>
          </a:xfrm>
          <a:prstGeom prst="rect">
            <a:avLst/>
          </a:prstGeom>
          <a:noFill/>
        </p:spPr>
        <p:txBody>
          <a:bodyPr wrap="square" rtlCol="0">
            <a:spAutoFit/>
          </a:bodyPr>
          <a:lstStyle/>
          <a:p>
            <a:pPr marL="457200" indent="-457200">
              <a:buFont typeface="Arial" panose="020B0604020202020204" pitchFamily="34" charset="0"/>
              <a:buChar char="•"/>
            </a:pPr>
            <a:r>
              <a:rPr lang="en-US" sz="2600" dirty="0">
                <a:solidFill>
                  <a:srgbClr val="677480"/>
                </a:solidFill>
                <a:latin typeface="Century Gothic" charset="0"/>
                <a:sym typeface="Lato"/>
              </a:rPr>
              <a:t>Firms often have more than one division (e.g. production and marketing are two different divisions)</a:t>
            </a:r>
          </a:p>
          <a:p>
            <a:pPr marL="457200" indent="-457200">
              <a:buFont typeface="Arial" panose="020B0604020202020204" pitchFamily="34" charset="0"/>
              <a:buChar char="•"/>
            </a:pPr>
            <a:r>
              <a:rPr lang="en-US" sz="2600" dirty="0">
                <a:solidFill>
                  <a:srgbClr val="677480"/>
                </a:solidFill>
                <a:latin typeface="Century Gothic" charset="0"/>
                <a:sym typeface="Lato"/>
              </a:rPr>
              <a:t>The production division (the upstream division) produces the upstream product and sells it to the marketing division (the downstream division). </a:t>
            </a:r>
          </a:p>
          <a:p>
            <a:pPr marL="457200" indent="-457200">
              <a:buFont typeface="Arial" panose="020B0604020202020204" pitchFamily="34" charset="0"/>
              <a:buChar char="•"/>
            </a:pPr>
            <a:r>
              <a:rPr lang="en-US" sz="2600" dirty="0">
                <a:solidFill>
                  <a:srgbClr val="677480"/>
                </a:solidFill>
                <a:latin typeface="Century Gothic" charset="0"/>
                <a:sym typeface="Lato"/>
              </a:rPr>
              <a:t>We need to determine what price the production division is going to sell the product to the marketing division at. There are two options (next two slides)</a:t>
            </a:r>
          </a:p>
          <a:p>
            <a:pPr marL="457200" indent="-457200">
              <a:buFont typeface="Arial" panose="020B0604020202020204" pitchFamily="34" charset="0"/>
              <a:buChar char="•"/>
            </a:pPr>
            <a:endParaRPr lang="en-US" sz="2600" dirty="0">
              <a:solidFill>
                <a:srgbClr val="677480"/>
              </a:solidFill>
              <a:latin typeface="Century Gothic" charset="0"/>
              <a:sym typeface="Lato"/>
            </a:endParaRPr>
          </a:p>
          <a:p>
            <a:endParaRPr lang="en-CA" dirty="0"/>
          </a:p>
        </p:txBody>
      </p:sp>
    </p:spTree>
    <p:extLst>
      <p:ext uri="{BB962C8B-B14F-4D97-AF65-F5344CB8AC3E}">
        <p14:creationId xmlns:p14="http://schemas.microsoft.com/office/powerpoint/2010/main" val="3865896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Intra-Firm Pricing – Option 1</a:t>
            </a:r>
          </a:p>
        </p:txBody>
      </p:sp>
      <p:sp>
        <p:nvSpPr>
          <p:cNvPr id="3" name="Content Placeholder 2"/>
          <p:cNvSpPr>
            <a:spLocks noGrp="1"/>
          </p:cNvSpPr>
          <p:nvPr>
            <p:ph idx="1"/>
          </p:nvPr>
        </p:nvSpPr>
        <p:spPr>
          <a:xfrm>
            <a:off x="255493" y="1417638"/>
            <a:ext cx="14185336" cy="3861048"/>
          </a:xfrm>
        </p:spPr>
        <p:txBody>
          <a:bodyPr numCol="2">
            <a:noAutofit/>
          </a:bodyPr>
          <a:lstStyle/>
          <a:p>
            <a:pPr marL="0" indent="0">
              <a:buNone/>
            </a:pPr>
            <a:r>
              <a:rPr lang="en-US" sz="2600" u="sng" dirty="0"/>
              <a:t>No External Market:</a:t>
            </a:r>
            <a:endParaRPr lang="en-US" sz="2600" dirty="0"/>
          </a:p>
          <a:p>
            <a:r>
              <a:rPr lang="en-US" sz="2600" b="1" dirty="0"/>
              <a:t>MR</a:t>
            </a:r>
            <a:r>
              <a:rPr lang="en-US" sz="2600" b="1" baseline="-25000" dirty="0"/>
              <a:t>M</a:t>
            </a:r>
            <a:r>
              <a:rPr lang="en-US" sz="2600" b="1" dirty="0"/>
              <a:t>=MC</a:t>
            </a:r>
            <a:r>
              <a:rPr lang="en-US" sz="2600" b="1" baseline="-25000" dirty="0"/>
              <a:t>M</a:t>
            </a:r>
            <a:r>
              <a:rPr lang="en-US" sz="2600" b="1" dirty="0"/>
              <a:t>+MC</a:t>
            </a:r>
            <a:r>
              <a:rPr lang="en-US" sz="2600" b="1" baseline="-25000" dirty="0"/>
              <a:t>P</a:t>
            </a:r>
            <a:r>
              <a:rPr lang="en-US" sz="2600" dirty="0"/>
              <a:t> </a:t>
            </a:r>
          </a:p>
          <a:p>
            <a:r>
              <a:rPr lang="en-US" sz="2600" dirty="0"/>
              <a:t>Transfer Price=MC</a:t>
            </a:r>
            <a:r>
              <a:rPr lang="en-US" sz="2600" baseline="-25000" dirty="0"/>
              <a:t>P</a:t>
            </a:r>
            <a:r>
              <a:rPr lang="en-US" sz="2600" dirty="0"/>
              <a:t>=MC of Prod. Division</a:t>
            </a:r>
          </a:p>
          <a:p>
            <a:endParaRPr lang="en-US" sz="2600" dirty="0"/>
          </a:p>
          <a:p>
            <a:endParaRPr lang="en-US" sz="2600" dirty="0"/>
          </a:p>
        </p:txBody>
      </p:sp>
      <p:pic>
        <p:nvPicPr>
          <p:cNvPr id="5" name="Picture 3">
            <a:extLst>
              <a:ext uri="{FF2B5EF4-FFF2-40B4-BE49-F238E27FC236}">
                <a16:creationId xmlns:a16="http://schemas.microsoft.com/office/drawing/2014/main" xmlns="" id="{FCF46CF0-0E2E-47AB-9B1E-D0CA7B3626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147"/>
          <a:stretch/>
        </p:blipFill>
        <p:spPr>
          <a:xfrm>
            <a:off x="1291986" y="3090733"/>
            <a:ext cx="6560027" cy="3492629"/>
          </a:xfrm>
          <a:prstGeom prst="rect">
            <a:avLst/>
          </a:prstGeom>
          <a:noFill/>
          <a:ln w="38100" cmpd="sng">
            <a:solidFill>
              <a:srgbClr val="5F5F5F"/>
            </a:solidFill>
          </a:ln>
        </p:spPr>
      </p:pic>
    </p:spTree>
    <p:extLst>
      <p:ext uri="{BB962C8B-B14F-4D97-AF65-F5344CB8AC3E}">
        <p14:creationId xmlns:p14="http://schemas.microsoft.com/office/powerpoint/2010/main" val="497091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Intra-Firm Pricing – Option 2</a:t>
            </a:r>
          </a:p>
        </p:txBody>
      </p:sp>
      <p:sp>
        <p:nvSpPr>
          <p:cNvPr id="3" name="Content Placeholder 2"/>
          <p:cNvSpPr>
            <a:spLocks noGrp="1"/>
          </p:cNvSpPr>
          <p:nvPr>
            <p:ph idx="1"/>
          </p:nvPr>
        </p:nvSpPr>
        <p:spPr>
          <a:xfrm>
            <a:off x="255492" y="1417638"/>
            <a:ext cx="14196488" cy="4893952"/>
          </a:xfrm>
        </p:spPr>
        <p:txBody>
          <a:bodyPr numCol="2">
            <a:noAutofit/>
          </a:bodyPr>
          <a:lstStyle/>
          <a:p>
            <a:pPr marL="0" indent="0">
              <a:buNone/>
            </a:pPr>
            <a:r>
              <a:rPr lang="en-US" sz="2600" u="sng" dirty="0"/>
              <a:t>Perfectly Competitive External Market:</a:t>
            </a:r>
            <a:endParaRPr lang="en-US" sz="2600" dirty="0"/>
          </a:p>
          <a:p>
            <a:pPr marL="0" indent="0">
              <a:buNone/>
            </a:pPr>
            <a:r>
              <a:rPr lang="en-US" sz="2600" dirty="0"/>
              <a:t>Production:</a:t>
            </a:r>
          </a:p>
          <a:p>
            <a:r>
              <a:rPr lang="en-US" sz="2600" b="1" dirty="0"/>
              <a:t>P=MC</a:t>
            </a:r>
            <a:r>
              <a:rPr lang="en-US" sz="2600" b="1" baseline="-25000" dirty="0"/>
              <a:t>P</a:t>
            </a:r>
          </a:p>
          <a:p>
            <a:pPr marL="0" indent="0">
              <a:buNone/>
            </a:pPr>
            <a:endParaRPr lang="en-US" sz="2600" dirty="0"/>
          </a:p>
          <a:p>
            <a:pPr marL="0" indent="0">
              <a:buNone/>
            </a:pPr>
            <a:r>
              <a:rPr lang="en-US" sz="2600" dirty="0"/>
              <a:t>Marketing:</a:t>
            </a:r>
          </a:p>
          <a:p>
            <a:r>
              <a:rPr lang="en-US" sz="2600" b="1" dirty="0"/>
              <a:t>MR</a:t>
            </a:r>
            <a:r>
              <a:rPr lang="en-US" sz="2600" b="1" baseline="-25000" dirty="0"/>
              <a:t>M</a:t>
            </a:r>
            <a:r>
              <a:rPr lang="en-US" sz="2600" b="1" dirty="0"/>
              <a:t>=MC</a:t>
            </a:r>
            <a:r>
              <a:rPr lang="en-US" sz="2600" b="1" baseline="-25000" dirty="0"/>
              <a:t>M</a:t>
            </a:r>
            <a:r>
              <a:rPr lang="en-US" sz="2600" b="1" dirty="0"/>
              <a:t>+P</a:t>
            </a:r>
            <a:r>
              <a:rPr lang="en-US" sz="2600" dirty="0"/>
              <a:t> </a:t>
            </a:r>
          </a:p>
          <a:p>
            <a:pPr marL="0" indent="0">
              <a:buNone/>
            </a:pPr>
            <a:endParaRPr lang="en-US" sz="9000" dirty="0"/>
          </a:p>
          <a:p>
            <a:pPr marL="0" indent="0">
              <a:buNone/>
            </a:pPr>
            <a:r>
              <a:rPr lang="en-US" sz="2600" dirty="0"/>
              <a:t>P=Transfer Price=Perfectly comp. mkt price</a:t>
            </a:r>
          </a:p>
          <a:p>
            <a:pPr marL="0" indent="0">
              <a:buNone/>
            </a:pPr>
            <a:endParaRPr lang="en-US" sz="2600" dirty="0"/>
          </a:p>
          <a:p>
            <a:pPr marL="0" indent="0">
              <a:buNone/>
            </a:pPr>
            <a:endParaRPr lang="en-US" sz="2600" dirty="0"/>
          </a:p>
          <a:p>
            <a:endParaRPr lang="en-US" sz="2600" dirty="0"/>
          </a:p>
        </p:txBody>
      </p:sp>
      <p:pic>
        <p:nvPicPr>
          <p:cNvPr id="5" name="Picture 3">
            <a:extLst>
              <a:ext uri="{FF2B5EF4-FFF2-40B4-BE49-F238E27FC236}">
                <a16:creationId xmlns:a16="http://schemas.microsoft.com/office/drawing/2014/main" xmlns="" id="{33C8EA64-0065-4684-AC17-894E4EAA8F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147"/>
          <a:stretch/>
        </p:blipFill>
        <p:spPr>
          <a:xfrm>
            <a:off x="3205081" y="2319455"/>
            <a:ext cx="5628777" cy="2996822"/>
          </a:xfrm>
          <a:prstGeom prst="rect">
            <a:avLst/>
          </a:prstGeom>
          <a:noFill/>
          <a:ln w="38100" cmpd="sng">
            <a:solidFill>
              <a:srgbClr val="5F5F5F"/>
            </a:solidFill>
          </a:ln>
        </p:spPr>
      </p:pic>
    </p:spTree>
    <p:extLst>
      <p:ext uri="{BB962C8B-B14F-4D97-AF65-F5344CB8AC3E}">
        <p14:creationId xmlns:p14="http://schemas.microsoft.com/office/powerpoint/2010/main" val="9320096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DELIMITERS" val="3.1"/>
</p:tagLst>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1111</TotalTime>
  <Words>1847</Words>
  <Application>Microsoft Office PowerPoint</Application>
  <PresentationFormat>On-screen Show (4:3)</PresentationFormat>
  <Paragraphs>315</Paragraphs>
  <Slides>42</Slides>
  <Notes>3</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Antonio template</vt:lpstr>
      <vt:lpstr>BUNDLING</vt:lpstr>
      <vt:lpstr>PowerPoint Presentation</vt:lpstr>
      <vt:lpstr>Definitions</vt:lpstr>
      <vt:lpstr>Definitions Cont.</vt:lpstr>
      <vt:lpstr>Bundling – General Results</vt:lpstr>
      <vt:lpstr>Tying</vt:lpstr>
      <vt:lpstr>Intra-Firm Pricing</vt:lpstr>
      <vt:lpstr>Intra-Firm Pricing – Option 1</vt:lpstr>
      <vt:lpstr>Intra-Firm Pricing – Option 2</vt:lpstr>
      <vt:lpstr>A few words of advice...</vt:lpstr>
      <vt:lpstr>PowerPoint Presentation</vt:lpstr>
      <vt:lpstr>Question 1</vt:lpstr>
      <vt:lpstr>Question 1</vt:lpstr>
      <vt:lpstr>Answer</vt:lpstr>
      <vt:lpstr>Question 2</vt:lpstr>
      <vt:lpstr>Question 2</vt:lpstr>
      <vt:lpstr>Answer</vt:lpstr>
      <vt:lpstr>Question 2</vt:lpstr>
      <vt:lpstr>Answer</vt:lpstr>
      <vt:lpstr>Question 4</vt:lpstr>
      <vt:lpstr>Question 4</vt:lpstr>
      <vt:lpstr>Question 4</vt:lpstr>
      <vt:lpstr>Answer</vt:lpstr>
      <vt:lpstr>Question 5</vt:lpstr>
      <vt:lpstr>Question 5</vt:lpstr>
      <vt:lpstr>Answer</vt:lpstr>
      <vt:lpstr>Question 5</vt:lpstr>
      <vt:lpstr>Answer</vt:lpstr>
      <vt:lpstr>Question 6</vt:lpstr>
      <vt:lpstr>Question 6</vt:lpstr>
      <vt:lpstr>Answer</vt:lpstr>
      <vt:lpstr>Answer</vt:lpstr>
      <vt:lpstr>Question 6</vt:lpstr>
      <vt:lpstr>Answer</vt:lpstr>
      <vt:lpstr>Question 7</vt:lpstr>
      <vt:lpstr>Question 7</vt:lpstr>
      <vt:lpstr>Answer</vt:lpstr>
      <vt:lpstr>Answer</vt:lpstr>
      <vt:lpstr>Question 8</vt:lpstr>
      <vt:lpstr>Question 8</vt:lpstr>
      <vt:lpstr>Answer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BEHAVIOUR AND RATIONAL CHOICE</dc:title>
  <dc:creator>Mike Brintnell</dc:creator>
  <cp:lastModifiedBy>TARIQ</cp:lastModifiedBy>
  <cp:revision>160</cp:revision>
  <cp:lastPrinted>2017-02-09T19:23:32Z</cp:lastPrinted>
  <dcterms:modified xsi:type="dcterms:W3CDTF">2019-12-01T15:36:37Z</dcterms:modified>
</cp:coreProperties>
</file>