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49"/>
  </p:notesMasterIdLst>
  <p:sldIdLst>
    <p:sldId id="256" r:id="rId2"/>
    <p:sldId id="396" r:id="rId3"/>
    <p:sldId id="567" r:id="rId4"/>
    <p:sldId id="542" r:id="rId5"/>
    <p:sldId id="593" r:id="rId6"/>
    <p:sldId id="594" r:id="rId7"/>
    <p:sldId id="543" r:id="rId8"/>
    <p:sldId id="597" r:id="rId9"/>
    <p:sldId id="595" r:id="rId10"/>
    <p:sldId id="545" r:id="rId11"/>
    <p:sldId id="596" r:id="rId12"/>
    <p:sldId id="598" r:id="rId13"/>
    <p:sldId id="468" r:id="rId14"/>
    <p:sldId id="576" r:id="rId15"/>
    <p:sldId id="577" r:id="rId16"/>
    <p:sldId id="578" r:id="rId17"/>
    <p:sldId id="579" r:id="rId18"/>
    <p:sldId id="474" r:id="rId19"/>
    <p:sldId id="568" r:id="rId20"/>
    <p:sldId id="569" r:id="rId21"/>
    <p:sldId id="570" r:id="rId22"/>
    <p:sldId id="477" r:id="rId23"/>
    <p:sldId id="580" r:id="rId24"/>
    <p:sldId id="581" r:id="rId25"/>
    <p:sldId id="582" r:id="rId26"/>
    <p:sldId id="552" r:id="rId27"/>
    <p:sldId id="553" r:id="rId28"/>
    <p:sldId id="478" r:id="rId29"/>
    <p:sldId id="571" r:id="rId30"/>
    <p:sldId id="583" r:id="rId31"/>
    <p:sldId id="584" r:id="rId32"/>
    <p:sldId id="585" r:id="rId33"/>
    <p:sldId id="586" r:id="rId34"/>
    <p:sldId id="554" r:id="rId35"/>
    <p:sldId id="555" r:id="rId36"/>
    <p:sldId id="587" r:id="rId37"/>
    <p:sldId id="588" r:id="rId38"/>
    <p:sldId id="589" r:id="rId39"/>
    <p:sldId id="590" r:id="rId40"/>
    <p:sldId id="479" r:id="rId41"/>
    <p:sldId id="572" r:id="rId42"/>
    <p:sldId id="573" r:id="rId43"/>
    <p:sldId id="574" r:id="rId44"/>
    <p:sldId id="556" r:id="rId45"/>
    <p:sldId id="575" r:id="rId46"/>
    <p:sldId id="591" r:id="rId47"/>
    <p:sldId id="592" r:id="rId4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3"/>
    <a:srgbClr val="F4963D"/>
    <a:srgbClr val="7ECEFA"/>
    <a:srgbClr val="2F86C5"/>
    <a:srgbClr val="637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D02D3D4-54F4-4957-BB5D-E1FEF08D5BC2}">
  <a:tblStyle styleId="{3D02D3D4-54F4-4957-BB5D-E1FEF08D5BC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85390"/>
  </p:normalViewPr>
  <p:slideViewPr>
    <p:cSldViewPr snapToGrid="0" snapToObjects="1">
      <p:cViewPr>
        <p:scale>
          <a:sx n="78" d="100"/>
          <a:sy n="78" d="100"/>
        </p:scale>
        <p:origin x="-1536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89674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rgbClr val="2F86C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None/>
              <a:defRPr sz="2800" b="0" i="0">
                <a:solidFill>
                  <a:schemeClr val="tx2">
                    <a:lumMod val="50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F86C5"/>
                </a:solidFill>
                <a:latin typeface="Lao Sangam MN" charset="0"/>
                <a:ea typeface="Lao Sangam MN" charset="0"/>
                <a:cs typeface="Lao Sangam M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59556" y="1704622"/>
            <a:ext cx="6987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2">
                    <a:lumMod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Text</a:t>
            </a:r>
          </a:p>
        </p:txBody>
      </p:sp>
      <p:sp>
        <p:nvSpPr>
          <p:cNvPr id="4" name="Shape 31"/>
          <p:cNvSpPr/>
          <p:nvPr userDrawn="1"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32"/>
          <p:cNvSpPr/>
          <p:nvPr userDrawn="1"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33"/>
          <p:cNvSpPr/>
          <p:nvPr userDrawn="1"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34"/>
          <p:cNvSpPr/>
          <p:nvPr userDrawn="1"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61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7688649" cy="17492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OLIGOPOLY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721425" y="2683043"/>
            <a:ext cx="3958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F86C5"/>
                </a:solidFill>
                <a:latin typeface="Lao Sangam MN" charset="0"/>
                <a:ea typeface="Lao Sangam MN" charset="0"/>
                <a:cs typeface="Lao Sangam MN" charset="0"/>
              </a:rPr>
              <a:t>MGCR 293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23283" y="5390234"/>
            <a:ext cx="3132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F4963D"/>
                </a:solidFill>
                <a:latin typeface="Lao Sangam MN" charset="0"/>
                <a:ea typeface="Lao Sangam MN" charset="0"/>
                <a:cs typeface="Lao Sangam MN" charset="0"/>
              </a:rPr>
              <a:t>Professors: Dr. K. </a:t>
            </a:r>
            <a:r>
              <a:rPr lang="en-US" sz="2000" dirty="0" err="1">
                <a:solidFill>
                  <a:srgbClr val="F4963D"/>
                </a:solidFill>
                <a:latin typeface="Lao Sangam MN" charset="0"/>
                <a:ea typeface="Lao Sangam MN" charset="0"/>
                <a:cs typeface="Lao Sangam MN" charset="0"/>
              </a:rPr>
              <a:t>Salmasi</a:t>
            </a:r>
            <a:endParaRPr lang="en-US" sz="2000" dirty="0">
              <a:solidFill>
                <a:srgbClr val="F4963D"/>
              </a:solidFill>
              <a:latin typeface="Lao Sangam MN" charset="0"/>
              <a:ea typeface="Lao Sangam MN" charset="0"/>
              <a:cs typeface="Lao Sangam MN" charset="0"/>
            </a:endParaRPr>
          </a:p>
          <a:p>
            <a:pPr algn="r"/>
            <a:r>
              <a:rPr lang="en-US" sz="2000" dirty="0">
                <a:solidFill>
                  <a:srgbClr val="F4963D"/>
                </a:solidFill>
                <a:latin typeface="Lao Sangam MN" charset="0"/>
                <a:ea typeface="Lao Sangam MN" charset="0"/>
                <a:cs typeface="Lao Sangam MN" charset="0"/>
              </a:rPr>
              <a:t>Dr. </a:t>
            </a:r>
            <a:r>
              <a:rPr lang="en-US" sz="2000" dirty="0" err="1">
                <a:solidFill>
                  <a:srgbClr val="F4963D"/>
                </a:solidFill>
                <a:latin typeface="Lao Sangam MN" charset="0"/>
                <a:ea typeface="Lao Sangam MN" charset="0"/>
                <a:cs typeface="Lao Sangam MN" charset="0"/>
              </a:rPr>
              <a:t>Taweewan</a:t>
            </a:r>
            <a:r>
              <a:rPr lang="en-US" sz="2000" dirty="0">
                <a:solidFill>
                  <a:srgbClr val="F4963D"/>
                </a:solidFill>
                <a:latin typeface="Lao Sangam MN" charset="0"/>
                <a:ea typeface="Lao Sangam MN" charset="0"/>
                <a:cs typeface="Lao Sangam MN" charset="0"/>
              </a:rPr>
              <a:t> </a:t>
            </a:r>
            <a:r>
              <a:rPr lang="en-US" sz="2000" dirty="0" err="1">
                <a:solidFill>
                  <a:srgbClr val="F4963D"/>
                </a:solidFill>
                <a:latin typeface="Lao Sangam MN" charset="0"/>
                <a:ea typeface="Lao Sangam MN" charset="0"/>
                <a:cs typeface="Lao Sangam MN" charset="0"/>
              </a:rPr>
              <a:t>Sidthidet</a:t>
            </a:r>
            <a:endParaRPr lang="en-US" sz="2000" dirty="0">
              <a:solidFill>
                <a:srgbClr val="F4963D"/>
              </a:solidFill>
              <a:latin typeface="Lao Sangam MN" charset="0"/>
              <a:ea typeface="Lao Sangam MN" charset="0"/>
              <a:cs typeface="Lao Sangam MN" charset="0"/>
            </a:endParaRPr>
          </a:p>
          <a:p>
            <a:pPr algn="r"/>
            <a:r>
              <a:rPr lang="en-US" sz="2000" dirty="0">
                <a:solidFill>
                  <a:srgbClr val="F4963D"/>
                </a:solidFill>
                <a:latin typeface="Lao Sangam MN" charset="0"/>
                <a:ea typeface="Lao Sangam MN" charset="0"/>
                <a:cs typeface="Lao Sangam MN" charset="0"/>
              </a:rPr>
              <a:t>Dr. Tariq </a:t>
            </a:r>
            <a:r>
              <a:rPr lang="en-US" sz="2000" dirty="0" err="1">
                <a:solidFill>
                  <a:srgbClr val="F4963D"/>
                </a:solidFill>
                <a:latin typeface="Lao Sangam MN" charset="0"/>
                <a:ea typeface="Lao Sangam MN" charset="0"/>
                <a:cs typeface="Lao Sangam MN" charset="0"/>
              </a:rPr>
              <a:t>Nizami</a:t>
            </a:r>
            <a:endParaRPr lang="en-US" sz="2000" dirty="0">
              <a:solidFill>
                <a:srgbClr val="F4963D"/>
              </a:solidFill>
              <a:latin typeface="Lao Sangam MN" charset="0"/>
              <a:ea typeface="Lao Sangam MN" charset="0"/>
              <a:cs typeface="Lao Sangam MN" charset="0"/>
            </a:endParaRPr>
          </a:p>
          <a:p>
            <a:pPr algn="r"/>
            <a:r>
              <a:rPr lang="en-US" sz="2000" dirty="0">
                <a:solidFill>
                  <a:srgbClr val="F4963D"/>
                </a:solidFill>
                <a:latin typeface="Lao Sangam MN" charset="0"/>
                <a:ea typeface="Lao Sangam MN" charset="0"/>
                <a:cs typeface="Lao Sangam MN" charset="0"/>
              </a:rPr>
              <a:t>T.A.: Brianna Mooney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Cournot</a:t>
            </a:r>
            <a:r>
              <a:rPr lang="en-US" dirty="0"/>
              <a:t>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699" y="1648326"/>
            <a:ext cx="7408089" cy="4919523"/>
          </a:xfrm>
        </p:spPr>
        <p:txBody>
          <a:bodyPr/>
          <a:lstStyle/>
          <a:p>
            <a:r>
              <a:rPr lang="en-US" dirty="0"/>
              <a:t>This is where we introduce the reaction function. This function determines the best possible production strategy to the other firm’s choice of output. 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Each firm sets their MR=MC. They continue to profit maximize taking the quantity that the other firm's produce as granted.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5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COURNOT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699" y="1842247"/>
            <a:ext cx="7120747" cy="4725602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duopolist</a:t>
            </a:r>
            <a:r>
              <a:rPr lang="en-US" dirty="0"/>
              <a:t> will produce where the reaction functions intersect. This is because they are doing the best possible given the action of the other firm </a:t>
            </a:r>
          </a:p>
        </p:txBody>
      </p:sp>
    </p:spTree>
    <p:extLst>
      <p:ext uri="{BB962C8B-B14F-4D97-AF65-F5344CB8AC3E}">
        <p14:creationId xmlns:p14="http://schemas.microsoft.com/office/powerpoint/2010/main" val="145689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BERTRAND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699" y="1600200"/>
            <a:ext cx="7497265" cy="4967649"/>
          </a:xfrm>
        </p:spPr>
        <p:txBody>
          <a:bodyPr/>
          <a:lstStyle/>
          <a:p>
            <a:r>
              <a:rPr lang="en-US" dirty="0"/>
              <a:t>Price combination at which both firm’s expectations of how other firm will price is consistent with their own expectations of optimal price.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Assume both firms have the same MC:</a:t>
            </a:r>
          </a:p>
          <a:p>
            <a:pPr lvl="0"/>
            <a:r>
              <a:rPr lang="en-US" dirty="0"/>
              <a:t>Set dTR</a:t>
            </a:r>
            <a:r>
              <a:rPr lang="en-US" baseline="-25000" dirty="0"/>
              <a:t>1</a:t>
            </a:r>
            <a:r>
              <a:rPr lang="en-US" dirty="0"/>
              <a:t>/dP</a:t>
            </a:r>
            <a:r>
              <a:rPr lang="en-US" baseline="-25000" dirty="0"/>
              <a:t>1</a:t>
            </a:r>
            <a:r>
              <a:rPr lang="en-US" dirty="0"/>
              <a:t>=MC</a:t>
            </a:r>
          </a:p>
          <a:p>
            <a:pPr lvl="0"/>
            <a:r>
              <a:rPr lang="en-US" dirty="0"/>
              <a:t>Set dTR</a:t>
            </a:r>
            <a:r>
              <a:rPr lang="en-US" baseline="-25000" dirty="0"/>
              <a:t>1</a:t>
            </a:r>
            <a:r>
              <a:rPr lang="en-US" dirty="0"/>
              <a:t>/dP</a:t>
            </a:r>
            <a:r>
              <a:rPr lang="en-US" baseline="-25000" dirty="0"/>
              <a:t>2</a:t>
            </a:r>
            <a:r>
              <a:rPr lang="en-US" dirty="0"/>
              <a:t>=MC</a:t>
            </a:r>
          </a:p>
          <a:p>
            <a:r>
              <a:rPr lang="en-US" dirty="0"/>
              <a:t>Solve for price </a:t>
            </a:r>
          </a:p>
        </p:txBody>
      </p:sp>
    </p:spTree>
    <p:extLst>
      <p:ext uri="{BB962C8B-B14F-4D97-AF65-F5344CB8AC3E}">
        <p14:creationId xmlns:p14="http://schemas.microsoft.com/office/powerpoint/2010/main" val="1610811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/>
              <a:t>CHAPTER QUESTIONS</a:t>
            </a:r>
          </a:p>
        </p:txBody>
      </p:sp>
    </p:spTree>
    <p:extLst>
      <p:ext uri="{BB962C8B-B14F-4D97-AF65-F5344CB8AC3E}">
        <p14:creationId xmlns:p14="http://schemas.microsoft.com/office/powerpoint/2010/main" val="132376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699" y="1831450"/>
            <a:ext cx="7456925" cy="4736399"/>
          </a:xfrm>
        </p:spPr>
        <p:txBody>
          <a:bodyPr/>
          <a:lstStyle/>
          <a:p>
            <a:r>
              <a:rPr lang="en-US" dirty="0"/>
              <a:t>The Bergen Company and the Gutenberg Company are the only two firms to produce and sell a type of machinery</a:t>
            </a:r>
          </a:p>
          <a:p>
            <a:endParaRPr lang="en-US" dirty="0"/>
          </a:p>
          <a:p>
            <a:pPr algn="ctr"/>
            <a:r>
              <a:rPr lang="en-US" dirty="0"/>
              <a:t>P=580-3Q</a:t>
            </a:r>
          </a:p>
          <a:p>
            <a:endParaRPr lang="en-US" dirty="0"/>
          </a:p>
          <a:p>
            <a:r>
              <a:rPr lang="en-US" dirty="0"/>
              <a:t>TC</a:t>
            </a:r>
            <a:r>
              <a:rPr lang="en-US" baseline="-25000" dirty="0"/>
              <a:t>B</a:t>
            </a:r>
            <a:r>
              <a:rPr lang="en-US" dirty="0"/>
              <a:t>=410Q</a:t>
            </a:r>
            <a:r>
              <a:rPr lang="en-US" baseline="-25000" dirty="0"/>
              <a:t>B</a:t>
            </a:r>
            <a:r>
              <a:rPr lang="en-US" dirty="0"/>
              <a:t> for the Bergen Company</a:t>
            </a:r>
          </a:p>
          <a:p>
            <a:endParaRPr lang="en-US" dirty="0"/>
          </a:p>
          <a:p>
            <a:r>
              <a:rPr lang="en-US" dirty="0"/>
              <a:t>TC</a:t>
            </a:r>
            <a:r>
              <a:rPr lang="en-US" baseline="-25000" dirty="0"/>
              <a:t>G</a:t>
            </a:r>
            <a:r>
              <a:rPr lang="en-US" dirty="0"/>
              <a:t>=460Q</a:t>
            </a:r>
            <a:r>
              <a:rPr lang="en-US" baseline="-25000" dirty="0"/>
              <a:t>G</a:t>
            </a:r>
            <a:r>
              <a:rPr lang="en-US" dirty="0"/>
              <a:t> for the Gutenberg Company</a:t>
            </a:r>
          </a:p>
        </p:txBody>
      </p:sp>
    </p:spTree>
    <p:extLst>
      <p:ext uri="{BB962C8B-B14F-4D97-AF65-F5344CB8AC3E}">
        <p14:creationId xmlns:p14="http://schemas.microsoft.com/office/powerpoint/2010/main" val="1661603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699" y="1694330"/>
            <a:ext cx="7403135" cy="4873520"/>
          </a:xfrm>
        </p:spPr>
        <p:txBody>
          <a:bodyPr/>
          <a:lstStyle/>
          <a:p>
            <a:pPr marL="514350" indent="-514350">
              <a:buAutoNum type="alphaLcParenR"/>
            </a:pPr>
            <a:r>
              <a:rPr lang="en-US" dirty="0"/>
              <a:t>If these two firms collude and want to profit-maximize, how much will Bergen produce?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How much will </a:t>
            </a:r>
            <a:r>
              <a:rPr lang="en-US" dirty="0" err="1"/>
              <a:t>Gutenburg</a:t>
            </a:r>
            <a:r>
              <a:rPr lang="en-US" dirty="0"/>
              <a:t> produce?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Will the </a:t>
            </a:r>
            <a:r>
              <a:rPr lang="en-US" dirty="0" err="1"/>
              <a:t>Gutenburg</a:t>
            </a:r>
            <a:r>
              <a:rPr lang="en-US" dirty="0"/>
              <a:t> company agree to such an arrangement?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1887455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US" dirty="0"/>
              <a:t>Since Bergen’s MC is lower than </a:t>
            </a:r>
            <a:r>
              <a:rPr lang="en-US" dirty="0" err="1"/>
              <a:t>Gutenburg</a:t>
            </a:r>
            <a:r>
              <a:rPr lang="en-US" dirty="0"/>
              <a:t>, Bergen will produce all of the output at their profit-maximizing quantity and price: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algn="ctr"/>
            <a:r>
              <a:rPr lang="en-US" dirty="0"/>
              <a:t>MR=MC</a:t>
            </a:r>
          </a:p>
          <a:p>
            <a:pPr algn="ctr"/>
            <a:r>
              <a:rPr lang="en-US" dirty="0"/>
              <a:t>510-6Q=410</a:t>
            </a:r>
          </a:p>
          <a:p>
            <a:pPr algn="ctr"/>
            <a:r>
              <a:rPr lang="en-US" dirty="0"/>
              <a:t>Q=170/6 units</a:t>
            </a:r>
          </a:p>
        </p:txBody>
      </p:sp>
    </p:spTree>
    <p:extLst>
      <p:ext uri="{BB962C8B-B14F-4D97-AF65-F5344CB8AC3E}">
        <p14:creationId xmlns:p14="http://schemas.microsoft.com/office/powerpoint/2010/main" val="60304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b) </a:t>
            </a:r>
            <a:r>
              <a:rPr lang="en-US" dirty="0" err="1"/>
              <a:t>Gutenburg</a:t>
            </a:r>
            <a:r>
              <a:rPr lang="en-US" dirty="0"/>
              <a:t> will produce nothing, but will split the profits with Bergen due to their collusion agreement.</a:t>
            </a:r>
          </a:p>
          <a:p>
            <a:endParaRPr lang="en-US" dirty="0"/>
          </a:p>
          <a:p>
            <a:r>
              <a:rPr lang="en-US" dirty="0"/>
              <a:t>c) Only if </a:t>
            </a:r>
            <a:r>
              <a:rPr lang="en-US" dirty="0" err="1"/>
              <a:t>Gutenburg</a:t>
            </a:r>
            <a:r>
              <a:rPr lang="en-US" dirty="0"/>
              <a:t> splits the profits with Bergen will they agree to such an arrangement.</a:t>
            </a:r>
          </a:p>
        </p:txBody>
      </p:sp>
    </p:spTree>
    <p:extLst>
      <p:ext uri="{BB962C8B-B14F-4D97-AF65-F5344CB8AC3E}">
        <p14:creationId xmlns:p14="http://schemas.microsoft.com/office/powerpoint/2010/main" val="1453998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53" y="0"/>
            <a:ext cx="6462600" cy="1143000"/>
          </a:xfrm>
        </p:spPr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477" y="1310074"/>
            <a:ext cx="8097429" cy="5150199"/>
          </a:xfrm>
        </p:spPr>
        <p:txBody>
          <a:bodyPr/>
          <a:lstStyle/>
          <a:p>
            <a:r>
              <a:rPr lang="en-US" sz="2400" dirty="0"/>
              <a:t>There are two firms. Suppose that the demand curve for cans is:</a:t>
            </a:r>
          </a:p>
          <a:p>
            <a:pPr algn="ctr"/>
            <a:r>
              <a:rPr lang="en-US" sz="2400" dirty="0"/>
              <a:t>P=100 – Q </a:t>
            </a:r>
          </a:p>
          <a:p>
            <a:r>
              <a:rPr lang="en-US" sz="2400" dirty="0"/>
              <a:t>Where P is the price (in tens of thousands of dollars) per month and q is the quantity demanded (in millions per month) of cans. </a:t>
            </a:r>
          </a:p>
          <a:p>
            <a:endParaRPr lang="en-US" sz="2400" dirty="0"/>
          </a:p>
          <a:p>
            <a:r>
              <a:rPr lang="en-US" sz="2400" dirty="0"/>
              <a:t>Suppose the total cost function of each firm is</a:t>
            </a:r>
          </a:p>
          <a:p>
            <a:pPr algn="ctr"/>
            <a:r>
              <a:rPr lang="en-US" sz="2400" dirty="0"/>
              <a:t>TC=2 + 15Q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alphaLcParenR"/>
            </a:pPr>
            <a:r>
              <a:rPr lang="en-CA" sz="2400" dirty="0"/>
              <a:t>What are the price and output if managers set price equal to marginal cost?</a:t>
            </a:r>
          </a:p>
          <a:p>
            <a:pPr marL="514350" indent="-514350">
              <a:buFont typeface="+mj-lt"/>
              <a:buAutoNum type="alphaLcParenR"/>
            </a:pPr>
            <a:r>
              <a:rPr lang="en-CA" sz="2400" dirty="0"/>
              <a:t>What are the profit-maximizing price and output if managers collude and act like a monopolist?</a:t>
            </a:r>
          </a:p>
          <a:p>
            <a:endParaRPr lang="en-CA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544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699" y="1831450"/>
            <a:ext cx="7551053" cy="4736399"/>
          </a:xfrm>
        </p:spPr>
        <p:txBody>
          <a:bodyPr/>
          <a:lstStyle/>
          <a:p>
            <a:pPr lvl="0"/>
            <a:r>
              <a:rPr lang="en-US" dirty="0"/>
              <a:t>a) P=MC</a:t>
            </a:r>
          </a:p>
          <a:p>
            <a:r>
              <a:rPr lang="en-US" dirty="0"/>
              <a:t>15=100 – Q</a:t>
            </a:r>
          </a:p>
          <a:p>
            <a:r>
              <a:rPr lang="en-US" dirty="0"/>
              <a:t>Q=85, P=15</a:t>
            </a:r>
          </a:p>
          <a:p>
            <a:r>
              <a:rPr lang="en-US" dirty="0" err="1"/>
              <a:t>Q</a:t>
            </a:r>
            <a:r>
              <a:rPr lang="en-US" baseline="-25000" dirty="0" err="1"/>
              <a:t>each</a:t>
            </a:r>
            <a:r>
              <a:rPr lang="en-US" dirty="0"/>
              <a:t>=42.5</a:t>
            </a:r>
          </a:p>
          <a:p>
            <a:endParaRPr lang="en-US" dirty="0"/>
          </a:p>
          <a:p>
            <a:r>
              <a:rPr lang="en-US" dirty="0"/>
              <a:t>Since there are two firms, and the quantity demanded for the industry is 85 million, each firm will supply 42.5 million per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3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1.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b="0" dirty="0">
                <a:latin typeface="Century Gothic" charset="0"/>
                <a:ea typeface="Century Gothic" charset="0"/>
                <a:cs typeface="Century Gothic" charset="0"/>
              </a:rPr>
              <a:t>CHAPTER REVIEW</a:t>
            </a:r>
          </a:p>
        </p:txBody>
      </p:sp>
    </p:spTree>
    <p:extLst>
      <p:ext uri="{BB962C8B-B14F-4D97-AF65-F5344CB8AC3E}">
        <p14:creationId xmlns:p14="http://schemas.microsoft.com/office/powerpoint/2010/main" val="210650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831450"/>
            <a:ext cx="7416582" cy="4736399"/>
          </a:xfrm>
        </p:spPr>
        <p:txBody>
          <a:bodyPr/>
          <a:lstStyle/>
          <a:p>
            <a:r>
              <a:rPr lang="en-US" dirty="0"/>
              <a:t>b) TR=100Q – Q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MR=100 – 2Q</a:t>
            </a:r>
          </a:p>
          <a:p>
            <a:endParaRPr lang="en-US" dirty="0"/>
          </a:p>
          <a:p>
            <a:r>
              <a:rPr lang="en-US" dirty="0"/>
              <a:t>MC of each firm is 15. If both enter the market, MC is 30. They would be better off if only one firm entered and they split the profits. Therefore,</a:t>
            </a:r>
          </a:p>
          <a:p>
            <a:endParaRPr lang="en-US" dirty="0"/>
          </a:p>
          <a:p>
            <a:r>
              <a:rPr lang="en-US" dirty="0"/>
              <a:t>100-2Q=15</a:t>
            </a:r>
          </a:p>
          <a:p>
            <a:r>
              <a:rPr lang="en-US" dirty="0"/>
              <a:t>Q=42.5, P=57.5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77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519518"/>
            <a:ext cx="7967912" cy="5048331"/>
          </a:xfrm>
        </p:spPr>
        <p:txBody>
          <a:bodyPr/>
          <a:lstStyle/>
          <a:p>
            <a:r>
              <a:rPr lang="en-CA" dirty="0"/>
              <a:t>c) Do the managers make a higher </a:t>
            </a:r>
            <a:r>
              <a:rPr lang="en-CA" b="1" dirty="0"/>
              <a:t>combined</a:t>
            </a:r>
            <a:r>
              <a:rPr lang="en-CA" dirty="0"/>
              <a:t> profit if they collude than if they set price equal to marginal cost? If so, how much higher is their combined profit?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54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08" y="168183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2800" b="0" i="0" u="none" strike="noStrike" cap="none">
                <a:solidFill>
                  <a:schemeClr val="tx2">
                    <a:lumMod val="50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0"/>
            <a:r>
              <a:rPr lang="en-US" u="sng" dirty="0"/>
              <a:t>Do not collude:</a:t>
            </a:r>
            <a:endParaRPr lang="en-US" dirty="0"/>
          </a:p>
          <a:p>
            <a:r>
              <a:rPr lang="en-US" dirty="0"/>
              <a:t>π=TR-TC</a:t>
            </a:r>
          </a:p>
          <a:p>
            <a:r>
              <a:rPr lang="en-US" dirty="0"/>
              <a:t>85(15) – 2(2+15(42.5)= -4</a:t>
            </a:r>
          </a:p>
          <a:p>
            <a:endParaRPr lang="en-US" dirty="0"/>
          </a:p>
          <a:p>
            <a:r>
              <a:rPr lang="en-US" u="sng" dirty="0"/>
              <a:t>Collude:</a:t>
            </a:r>
            <a:endParaRPr lang="en-US" dirty="0"/>
          </a:p>
          <a:p>
            <a:r>
              <a:rPr lang="en-US" dirty="0"/>
              <a:t>π=TR-TC</a:t>
            </a:r>
          </a:p>
          <a:p>
            <a:r>
              <a:rPr lang="en-US" dirty="0"/>
              <a:t>42.5(57.5) – 2(2+15(21.25)= 1802.25</a:t>
            </a:r>
          </a:p>
          <a:p>
            <a:r>
              <a:rPr lang="en-US" dirty="0"/>
              <a:t>Profit is higher if they collude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84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627094"/>
            <a:ext cx="7456924" cy="4940755"/>
          </a:xfrm>
        </p:spPr>
        <p:txBody>
          <a:bodyPr/>
          <a:lstStyle/>
          <a:p>
            <a:r>
              <a:rPr lang="en-US" dirty="0"/>
              <a:t>An oligopolistic industry selling a type of tool is composed of two firms. Managers at the two firms set the same price and share the total market equally.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07048"/>
              </p:ext>
            </p:extLst>
          </p:nvPr>
        </p:nvGraphicFramePr>
        <p:xfrm>
          <a:off x="1416423" y="3857812"/>
          <a:ext cx="6096000" cy="2372360"/>
        </p:xfrm>
        <a:graphic>
          <a:graphicData uri="http://schemas.openxmlformats.org/drawingml/2006/table">
            <a:tbl>
              <a:tblPr firstRow="1" bandRow="1">
                <a:tableStyleId>{3D02D3D4-54F4-4957-BB5D-E1FEF08D5BC2}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 (Thousands)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  <a:r>
                        <a:rPr lang="en-US" baseline="0" dirty="0"/>
                        <a:t> Demanded/Day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Cost (Thousands)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707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613648"/>
            <a:ext cx="7335900" cy="4954202"/>
          </a:xfrm>
        </p:spPr>
        <p:txBody>
          <a:bodyPr/>
          <a:lstStyle/>
          <a:p>
            <a:pPr marL="514350" indent="-514350">
              <a:buAutoNum type="alphaLcParenR"/>
            </a:pPr>
            <a:r>
              <a:rPr lang="en-US" dirty="0"/>
              <a:t>Assuming each manager is correct in assuming that the other firm will charge the same price, what price should each chare?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Under these assumptions, what daily output rate should managers at each firm set?</a:t>
            </a:r>
          </a:p>
        </p:txBody>
      </p:sp>
    </p:spTree>
    <p:extLst>
      <p:ext uri="{BB962C8B-B14F-4D97-AF65-F5344CB8AC3E}">
        <p14:creationId xmlns:p14="http://schemas.microsoft.com/office/powerpoint/2010/main" val="462284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a) Looking at chart values, we can calculate total profit and find the profit-maximizing quantity at 6 units.</a:t>
            </a:r>
          </a:p>
          <a:p>
            <a:endParaRPr lang="en-US" dirty="0"/>
          </a:p>
          <a:p>
            <a:r>
              <a:rPr lang="en-US" dirty="0"/>
              <a:t>Price should therefore be $9,000</a:t>
            </a:r>
          </a:p>
          <a:p>
            <a:endParaRPr lang="en-US" dirty="0"/>
          </a:p>
          <a:p>
            <a:r>
              <a:rPr lang="en-US" dirty="0"/>
              <a:t>b) Output at each firm should be 6 units.</a:t>
            </a:r>
          </a:p>
        </p:txBody>
      </p:sp>
    </p:spTree>
    <p:extLst>
      <p:ext uri="{BB962C8B-B14F-4D97-AF65-F5344CB8AC3E}">
        <p14:creationId xmlns:p14="http://schemas.microsoft.com/office/powerpoint/2010/main" val="200355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699" y="1417650"/>
            <a:ext cx="7672077" cy="5150200"/>
          </a:xfrm>
        </p:spPr>
        <p:txBody>
          <a:bodyPr/>
          <a:lstStyle/>
          <a:p>
            <a:r>
              <a:rPr lang="en-US" sz="2400" dirty="0"/>
              <a:t>The demand curve for this industry’s product is P=300-Q</a:t>
            </a:r>
          </a:p>
          <a:p>
            <a:endParaRPr lang="en-US" sz="2400" dirty="0"/>
          </a:p>
          <a:p>
            <a:r>
              <a:rPr lang="en-US" sz="2400" dirty="0"/>
              <a:t>The total amount supplied by the small firms is equal to  </a:t>
            </a:r>
            <a:r>
              <a:rPr lang="en-US" sz="2400" dirty="0" err="1"/>
              <a:t>Q</a:t>
            </a:r>
            <a:r>
              <a:rPr lang="en-US" sz="2400" baseline="-25000" dirty="0" err="1"/>
              <a:t>r</a:t>
            </a:r>
            <a:r>
              <a:rPr lang="en-US" sz="2400" dirty="0"/>
              <a:t>, where </a:t>
            </a:r>
            <a:r>
              <a:rPr lang="en-US" sz="2400" dirty="0" err="1"/>
              <a:t>Q</a:t>
            </a:r>
            <a:r>
              <a:rPr lang="en-US" sz="2400" baseline="-25000" dirty="0" err="1"/>
              <a:t>r</a:t>
            </a:r>
            <a:r>
              <a:rPr lang="en-US" sz="2400" dirty="0"/>
              <a:t>=49P (P is measured in dollars per barrel; Q, </a:t>
            </a:r>
            <a:r>
              <a:rPr lang="en-US" sz="2400" dirty="0" err="1"/>
              <a:t>Q</a:t>
            </a:r>
            <a:r>
              <a:rPr lang="en-US" sz="2400" baseline="-25000" dirty="0" err="1"/>
              <a:t>r</a:t>
            </a:r>
            <a:r>
              <a:rPr lang="en-US" sz="2400" dirty="0"/>
              <a:t> and </a:t>
            </a:r>
            <a:r>
              <a:rPr lang="en-US" sz="2400" dirty="0" err="1"/>
              <a:t>Q</a:t>
            </a:r>
            <a:r>
              <a:rPr lang="en-US" sz="2400" baseline="-25000" dirty="0" err="1"/>
              <a:t>b</a:t>
            </a:r>
            <a:r>
              <a:rPr lang="en-US" sz="2400" baseline="-25000" dirty="0"/>
              <a:t> </a:t>
            </a:r>
            <a:r>
              <a:rPr lang="en-US" sz="2400" dirty="0"/>
              <a:t>are measured in millions of barrels per week.)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alphaLcParenR"/>
            </a:pPr>
            <a:r>
              <a:rPr lang="en-CA" sz="2400" dirty="0"/>
              <a:t>If leader’s MC curve is 2.96Q</a:t>
            </a:r>
            <a:r>
              <a:rPr lang="en-CA" sz="2400" baseline="-25000" dirty="0"/>
              <a:t>b</a:t>
            </a:r>
            <a:r>
              <a:rPr lang="en-CA" sz="2400" dirty="0"/>
              <a:t>, where </a:t>
            </a:r>
            <a:r>
              <a:rPr lang="en-CA" sz="2400" dirty="0" err="1"/>
              <a:t>Q</a:t>
            </a:r>
            <a:r>
              <a:rPr lang="en-CA" sz="2400" baseline="-25000" dirty="0" err="1"/>
              <a:t>b</a:t>
            </a:r>
            <a:r>
              <a:rPr lang="en-CA" sz="2400" dirty="0"/>
              <a:t> is the output of his firm, at what output level should he operate to maximize profit?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314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699" y="1831450"/>
            <a:ext cx="7241771" cy="4736399"/>
          </a:xfrm>
        </p:spPr>
        <p:txBody>
          <a:bodyPr/>
          <a:lstStyle/>
          <a:p>
            <a:r>
              <a:rPr lang="en-US" dirty="0" err="1"/>
              <a:t>Q</a:t>
            </a:r>
            <a:r>
              <a:rPr lang="en-US" baseline="-25000" dirty="0" err="1"/>
              <a:t>b</a:t>
            </a:r>
            <a:r>
              <a:rPr lang="en-US" dirty="0"/>
              <a:t>=Q – </a:t>
            </a:r>
            <a:r>
              <a:rPr lang="en-US" dirty="0" err="1"/>
              <a:t>Q</a:t>
            </a:r>
            <a:r>
              <a:rPr lang="en-US" baseline="-25000" dirty="0" err="1"/>
              <a:t>r</a:t>
            </a:r>
            <a:endParaRPr lang="en-US" baseline="-25000" dirty="0"/>
          </a:p>
          <a:p>
            <a:r>
              <a:rPr lang="en-US" dirty="0" err="1"/>
              <a:t>Q</a:t>
            </a:r>
            <a:r>
              <a:rPr lang="en-US" baseline="-25000" dirty="0" err="1"/>
              <a:t>b</a:t>
            </a:r>
            <a:r>
              <a:rPr lang="en-US" dirty="0"/>
              <a:t>=300 – P </a:t>
            </a:r>
            <a:r>
              <a:rPr lang="mr-IN" dirty="0"/>
              <a:t>–</a:t>
            </a:r>
            <a:r>
              <a:rPr lang="en-US" dirty="0"/>
              <a:t> 49P</a:t>
            </a:r>
          </a:p>
          <a:p>
            <a:r>
              <a:rPr lang="en-US" dirty="0" err="1"/>
              <a:t>Q</a:t>
            </a:r>
            <a:r>
              <a:rPr lang="en-US" baseline="-25000" dirty="0" err="1"/>
              <a:t>b</a:t>
            </a:r>
            <a:r>
              <a:rPr lang="en-US" dirty="0"/>
              <a:t>=300 –50P</a:t>
            </a:r>
          </a:p>
          <a:p>
            <a:r>
              <a:rPr lang="en-US" dirty="0"/>
              <a:t>P=6-0.02Q</a:t>
            </a:r>
            <a:r>
              <a:rPr lang="en-US" baseline="-25000" dirty="0"/>
              <a:t>b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Then set MR=MC </a:t>
            </a:r>
          </a:p>
          <a:p>
            <a:r>
              <a:rPr lang="en-US" dirty="0"/>
              <a:t>6 – 0.04Q</a:t>
            </a:r>
            <a:r>
              <a:rPr lang="en-US" baseline="-25000" dirty="0"/>
              <a:t>b</a:t>
            </a:r>
            <a:r>
              <a:rPr lang="en-US" dirty="0"/>
              <a:t>=2.96Q</a:t>
            </a:r>
            <a:r>
              <a:rPr lang="en-US" baseline="-25000" dirty="0"/>
              <a:t>b</a:t>
            </a:r>
          </a:p>
          <a:p>
            <a:r>
              <a:rPr lang="en-US" dirty="0"/>
              <a:t>The profit max output </a:t>
            </a:r>
            <a:r>
              <a:rPr lang="en-US" dirty="0" err="1"/>
              <a:t>Q</a:t>
            </a:r>
            <a:r>
              <a:rPr lang="en-US" baseline="-25000" dirty="0" err="1"/>
              <a:t>b</a:t>
            </a:r>
            <a:r>
              <a:rPr lang="en-US" baseline="-25000" dirty="0"/>
              <a:t> </a:t>
            </a:r>
            <a:r>
              <a:rPr lang="en-US" dirty="0"/>
              <a:t>is 2.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42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699" y="1417650"/>
            <a:ext cx="7480279" cy="5150199"/>
          </a:xfrm>
        </p:spPr>
        <p:txBody>
          <a:bodyPr/>
          <a:lstStyle/>
          <a:p>
            <a:r>
              <a:rPr lang="en-CA" sz="2400" dirty="0"/>
              <a:t>b) What price should the firm charge?</a:t>
            </a:r>
          </a:p>
          <a:p>
            <a:endParaRPr lang="en-CA" sz="2400" dirty="0"/>
          </a:p>
          <a:p>
            <a:r>
              <a:rPr lang="en-CA" sz="2400" dirty="0"/>
              <a:t>c)How much does the industry as a whole produce at this price?</a:t>
            </a:r>
          </a:p>
          <a:p>
            <a:endParaRPr lang="en-CA" sz="2400" dirty="0"/>
          </a:p>
          <a:p>
            <a:r>
              <a:rPr lang="en-CA" sz="2400" dirty="0"/>
              <a:t>d) Is the firm the dominant firm in the industry?</a:t>
            </a:r>
          </a:p>
        </p:txBody>
      </p:sp>
    </p:spTree>
    <p:extLst>
      <p:ext uri="{BB962C8B-B14F-4D97-AF65-F5344CB8AC3E}">
        <p14:creationId xmlns:p14="http://schemas.microsoft.com/office/powerpoint/2010/main" val="2127150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699" y="1707776"/>
            <a:ext cx="7752759" cy="4860073"/>
          </a:xfrm>
        </p:spPr>
        <p:txBody>
          <a:bodyPr/>
          <a:lstStyle/>
          <a:p>
            <a:r>
              <a:rPr lang="en-US" dirty="0"/>
              <a:t>b) P=300-Q</a:t>
            </a:r>
            <a:r>
              <a:rPr lang="en-US" baseline="-25000" dirty="0"/>
              <a:t>b</a:t>
            </a:r>
            <a:r>
              <a:rPr lang="en-US" dirty="0"/>
              <a:t>/50=$5.96 </a:t>
            </a:r>
          </a:p>
          <a:p>
            <a:endParaRPr lang="en-US" dirty="0"/>
          </a:p>
          <a:p>
            <a:r>
              <a:rPr lang="en-US" dirty="0"/>
              <a:t>c) Q=300 – P= 294.04 </a:t>
            </a:r>
            <a:r>
              <a:rPr lang="en-US" dirty="0">
                <a:sym typeface="Wingdings"/>
              </a:rPr>
              <a:t> produced by small firms and the price leader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d)</a:t>
            </a:r>
            <a:r>
              <a:rPr lang="en-CA" dirty="0"/>
              <a:t> No, they have an insignificant potion of the quantity produced, where </a:t>
            </a:r>
            <a:r>
              <a:rPr lang="en-CA" dirty="0" err="1"/>
              <a:t>Qb</a:t>
            </a:r>
            <a:r>
              <a:rPr lang="en-CA" dirty="0"/>
              <a:t>=2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7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OLIGOPOLIES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31450"/>
            <a:ext cx="8108576" cy="4736399"/>
          </a:xfrm>
        </p:spPr>
        <p:txBody>
          <a:bodyPr/>
          <a:lstStyle/>
          <a:p>
            <a:r>
              <a:rPr lang="en-US" dirty="0"/>
              <a:t>Market with only a few firms: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High barriers to entry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Economies of scale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Interdependence</a:t>
            </a:r>
          </a:p>
          <a:p>
            <a:pPr lvl="0"/>
            <a:endParaRPr lang="en-US" dirty="0"/>
          </a:p>
          <a:p>
            <a:r>
              <a:rPr lang="en-US" dirty="0"/>
              <a:t>This market structure encourages cooperation among rival managers in order to increase profits, decrease uncertainty and discourage new entry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47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831450"/>
            <a:ext cx="7618288" cy="4736399"/>
          </a:xfrm>
        </p:spPr>
        <p:txBody>
          <a:bodyPr/>
          <a:lstStyle/>
          <a:p>
            <a:r>
              <a:rPr lang="en-US" dirty="0"/>
              <a:t>The IATA has been composed of 108 U.S. and European airlines that act like a cartel: fixed and enforced prices.</a:t>
            </a:r>
          </a:p>
          <a:p>
            <a:endParaRPr lang="en-US" dirty="0"/>
          </a:p>
          <a:p>
            <a:r>
              <a:rPr lang="en-US" dirty="0"/>
              <a:t>a) If IATA wanted to maximize the total profit of all members, what price would it charge?</a:t>
            </a:r>
          </a:p>
        </p:txBody>
      </p:sp>
    </p:spTree>
    <p:extLst>
      <p:ext uri="{BB962C8B-B14F-4D97-AF65-F5344CB8AC3E}">
        <p14:creationId xmlns:p14="http://schemas.microsoft.com/office/powerpoint/2010/main" val="783270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653988"/>
            <a:ext cx="7187982" cy="4913861"/>
          </a:xfrm>
        </p:spPr>
        <p:txBody>
          <a:bodyPr/>
          <a:lstStyle/>
          <a:p>
            <a:pPr marL="514350" indent="-514350">
              <a:buAutoNum type="alphaUcParenR"/>
            </a:pPr>
            <a:r>
              <a:rPr lang="en-US" dirty="0"/>
              <a:t>Would have to find the individual MCs of each airline, add them, and equate them to industry MR to find the profit maximizing price.</a:t>
            </a:r>
          </a:p>
          <a:p>
            <a:pPr marL="514350" indent="-514350">
              <a:buAutoNum type="alphaU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98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699" y="1734672"/>
            <a:ext cx="7322453" cy="4833178"/>
          </a:xfrm>
        </p:spPr>
        <p:txBody>
          <a:bodyPr/>
          <a:lstStyle/>
          <a:p>
            <a:r>
              <a:rPr lang="en-US" dirty="0"/>
              <a:t>B) How would the total amount of traffic be allocated among members?</a:t>
            </a:r>
          </a:p>
          <a:p>
            <a:endParaRPr lang="en-US" dirty="0"/>
          </a:p>
          <a:p>
            <a:r>
              <a:rPr lang="en-US" dirty="0"/>
              <a:t>The goal is to allocate output so that the MC of each member is equal. If not, that member should not be producing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35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699" y="1761566"/>
            <a:ext cx="7376241" cy="4806284"/>
          </a:xfrm>
        </p:spPr>
        <p:txBody>
          <a:bodyPr/>
          <a:lstStyle/>
          <a:p>
            <a:r>
              <a:rPr lang="en-US" dirty="0"/>
              <a:t>C) Would IATA set P=MC?</a:t>
            </a:r>
          </a:p>
          <a:p>
            <a:endParaRPr lang="en-US" dirty="0"/>
          </a:p>
          <a:p>
            <a:r>
              <a:rPr lang="en-US" dirty="0"/>
              <a:t>No, this will not maximize profit where MC=MR. Price would be much lower than it could be.</a:t>
            </a:r>
          </a:p>
        </p:txBody>
      </p:sp>
    </p:spTree>
    <p:extLst>
      <p:ext uri="{BB962C8B-B14F-4D97-AF65-F5344CB8AC3E}">
        <p14:creationId xmlns:p14="http://schemas.microsoft.com/office/powerpoint/2010/main" val="1080921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863" y="1396465"/>
            <a:ext cx="8088935" cy="5150199"/>
          </a:xfrm>
        </p:spPr>
        <p:txBody>
          <a:bodyPr/>
          <a:lstStyle/>
          <a:p>
            <a:r>
              <a:rPr lang="en-US" sz="2000" dirty="0"/>
              <a:t>Delta Airlines and the Trump Shuttle, provided air shuttle services</a:t>
            </a:r>
          </a:p>
          <a:p>
            <a:endParaRPr lang="en-US" sz="2000" dirty="0"/>
          </a:p>
          <a:p>
            <a:r>
              <a:rPr lang="en-US" sz="2000" dirty="0"/>
              <a:t>The one-way price charged by both firms was $142 on weekdays and $92 on weekends</a:t>
            </a:r>
          </a:p>
          <a:p>
            <a:endParaRPr lang="en-US" sz="2000" dirty="0"/>
          </a:p>
          <a:p>
            <a:r>
              <a:rPr lang="en-US" sz="2000" dirty="0"/>
              <a:t>Delta increased the per-trip shuttle mileage given to members of the Delta frequent-fliers program from 1,000 to 2,000 miles</a:t>
            </a:r>
          </a:p>
          <a:p>
            <a:endParaRPr lang="en-US" sz="2000" dirty="0"/>
          </a:p>
          <a:p>
            <a:r>
              <a:rPr lang="en-US" sz="2000" dirty="0"/>
              <a:t>Delta also offered an extra 1,000 miles to frequent fliers who made a round-trip on the same day, raising possible day’s total to 5,000 miles. </a:t>
            </a:r>
          </a:p>
          <a:p>
            <a:endParaRPr lang="en-US" sz="2000" dirty="0"/>
          </a:p>
          <a:p>
            <a:r>
              <a:rPr lang="en-US" sz="2000" dirty="0"/>
              <a:t>Almost simultaneously, Trump changed the frequent-flier mileage it gave shuttle passengers</a:t>
            </a:r>
          </a:p>
          <a:p>
            <a:endParaRPr lang="en-US" sz="2000" dirty="0"/>
          </a:p>
          <a:p>
            <a:r>
              <a:rPr lang="en-US" sz="2000" dirty="0"/>
              <a:t>What sort of changes do you think Trump made? Why?</a:t>
            </a:r>
          </a:p>
        </p:txBody>
      </p:sp>
    </p:spTree>
    <p:extLst>
      <p:ext uri="{BB962C8B-B14F-4D97-AF65-F5344CB8AC3E}">
        <p14:creationId xmlns:p14="http://schemas.microsoft.com/office/powerpoint/2010/main" val="56564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699" y="1680882"/>
            <a:ext cx="7497266" cy="4886967"/>
          </a:xfrm>
        </p:spPr>
        <p:txBody>
          <a:bodyPr/>
          <a:lstStyle/>
          <a:p>
            <a:r>
              <a:rPr lang="en-US" dirty="0"/>
              <a:t>If Delta’s promotion were viewed by Trump as a cost effective method of wooing customers, it would have to respond with similar frequent flier bonuses. </a:t>
            </a:r>
          </a:p>
          <a:p>
            <a:endParaRPr lang="en-US" dirty="0"/>
          </a:p>
          <a:p>
            <a:r>
              <a:rPr lang="en-US" dirty="0"/>
              <a:t>Alternatively, Trump might try to initiate a different promotion, but to do nothing would cause it to lose customers due to the oligopolistic nature of the market.</a:t>
            </a:r>
          </a:p>
          <a:p>
            <a:endParaRPr lang="en-US" dirty="0"/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44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699" y="1586754"/>
            <a:ext cx="7376241" cy="4981096"/>
          </a:xfrm>
        </p:spPr>
        <p:txBody>
          <a:bodyPr/>
          <a:lstStyle/>
          <a:p>
            <a:r>
              <a:rPr lang="en-US" dirty="0"/>
              <a:t>Two firms produce vision systems. The demand curve for vision systems is:  P= 200,000 </a:t>
            </a:r>
            <a:r>
              <a:rPr lang="mr-IN" dirty="0"/>
              <a:t>–</a:t>
            </a:r>
            <a:r>
              <a:rPr lang="en-US" dirty="0"/>
              <a:t> 6(Q</a:t>
            </a:r>
            <a:r>
              <a:rPr lang="en-US" baseline="-25000" dirty="0"/>
              <a:t>1</a:t>
            </a:r>
            <a:r>
              <a:rPr lang="en-US" dirty="0"/>
              <a:t>+Q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TC</a:t>
            </a:r>
            <a:r>
              <a:rPr lang="en-US" baseline="-25000" dirty="0"/>
              <a:t>1</a:t>
            </a:r>
            <a:r>
              <a:rPr lang="en-US" dirty="0"/>
              <a:t>=8,000Q</a:t>
            </a:r>
            <a:r>
              <a:rPr lang="en-US" baseline="-25000" dirty="0"/>
              <a:t>1</a:t>
            </a:r>
          </a:p>
          <a:p>
            <a:endParaRPr lang="en-US" dirty="0"/>
          </a:p>
          <a:p>
            <a:r>
              <a:rPr lang="en-US" dirty="0"/>
              <a:t>TC</a:t>
            </a:r>
            <a:r>
              <a:rPr lang="en-US" baseline="-25000" dirty="0"/>
              <a:t>2</a:t>
            </a:r>
            <a:r>
              <a:rPr lang="en-US" dirty="0"/>
              <a:t>=12,000Q</a:t>
            </a:r>
            <a:r>
              <a:rPr lang="en-US" baseline="-25000" dirty="0"/>
              <a:t>2</a:t>
            </a:r>
          </a:p>
          <a:p>
            <a:endParaRPr lang="en-US" baseline="-25000" dirty="0"/>
          </a:p>
          <a:p>
            <a:r>
              <a:rPr lang="en-US" dirty="0"/>
              <a:t>a) If managers set their own output levels to maximize profit, what is the equilibrium price?</a:t>
            </a:r>
          </a:p>
        </p:txBody>
      </p:sp>
    </p:spTree>
    <p:extLst>
      <p:ext uri="{BB962C8B-B14F-4D97-AF65-F5344CB8AC3E}">
        <p14:creationId xmlns:p14="http://schemas.microsoft.com/office/powerpoint/2010/main" val="1316405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495" y="1694330"/>
            <a:ext cx="8525434" cy="4873520"/>
          </a:xfrm>
        </p:spPr>
        <p:txBody>
          <a:bodyPr/>
          <a:lstStyle/>
          <a:p>
            <a:pPr lvl="0"/>
            <a:r>
              <a:rPr lang="en-US" sz="2000" dirty="0"/>
              <a:t>a) π</a:t>
            </a:r>
            <a:r>
              <a:rPr lang="en-US" sz="2000" baseline="-25000" dirty="0"/>
              <a:t>1</a:t>
            </a:r>
            <a:r>
              <a:rPr lang="en-US" sz="2000" dirty="0"/>
              <a:t>=Q</a:t>
            </a:r>
            <a:r>
              <a:rPr lang="en-US" sz="2000" baseline="-25000" dirty="0"/>
              <a:t>1</a:t>
            </a:r>
            <a:r>
              <a:rPr lang="en-US" sz="2000" dirty="0"/>
              <a:t>[200,000 – 6(Q</a:t>
            </a:r>
            <a:r>
              <a:rPr lang="en-US" sz="2000" baseline="-25000" dirty="0"/>
              <a:t>1</a:t>
            </a:r>
            <a:r>
              <a:rPr lang="en-US" sz="2000" dirty="0"/>
              <a:t> + Q</a:t>
            </a:r>
            <a:r>
              <a:rPr lang="en-US" sz="2000" baseline="-25000" dirty="0"/>
              <a:t>2</a:t>
            </a:r>
            <a:r>
              <a:rPr lang="en-US" sz="2000" dirty="0"/>
              <a:t>)] – 8000Q</a:t>
            </a:r>
            <a:r>
              <a:rPr lang="en-US" sz="2000" baseline="-25000" dirty="0"/>
              <a:t>1</a:t>
            </a:r>
            <a:endParaRPr lang="en-US" sz="2000" dirty="0"/>
          </a:p>
          <a:p>
            <a:r>
              <a:rPr lang="en-US" sz="2000" dirty="0"/>
              <a:t>     π</a:t>
            </a:r>
            <a:r>
              <a:rPr lang="en-US" sz="2000" baseline="-25000" dirty="0"/>
              <a:t>2</a:t>
            </a:r>
            <a:r>
              <a:rPr lang="en-US" sz="2000" dirty="0"/>
              <a:t>=Q</a:t>
            </a:r>
            <a:r>
              <a:rPr lang="en-US" sz="2000" baseline="-25000" dirty="0"/>
              <a:t>2</a:t>
            </a:r>
            <a:r>
              <a:rPr lang="en-US" sz="2000" dirty="0"/>
              <a:t>[200,000 – 6(Q</a:t>
            </a:r>
            <a:r>
              <a:rPr lang="en-US" sz="2000" baseline="-25000" dirty="0"/>
              <a:t>1</a:t>
            </a:r>
            <a:r>
              <a:rPr lang="en-US" sz="2000" dirty="0"/>
              <a:t> + Q</a:t>
            </a:r>
            <a:r>
              <a:rPr lang="en-US" sz="2000" baseline="-25000" dirty="0"/>
              <a:t>2</a:t>
            </a:r>
            <a:r>
              <a:rPr lang="en-US" sz="2000" dirty="0"/>
              <a:t>)] – 12000Q</a:t>
            </a:r>
            <a:r>
              <a:rPr lang="en-US" sz="2000" baseline="-25000" dirty="0"/>
              <a:t>2</a:t>
            </a:r>
          </a:p>
          <a:p>
            <a:endParaRPr lang="en-US" sz="2000" baseline="-25000" dirty="0"/>
          </a:p>
          <a:p>
            <a:r>
              <a:rPr lang="en-US" sz="2000" dirty="0"/>
              <a:t>Taking the derivatives of each function and equating to 0, we get:</a:t>
            </a:r>
          </a:p>
          <a:p>
            <a:endParaRPr lang="en-US" sz="2000" dirty="0"/>
          </a:p>
          <a:p>
            <a:r>
              <a:rPr lang="en-US" sz="2000" dirty="0"/>
              <a:t>192,000 – 6Q</a:t>
            </a:r>
            <a:r>
              <a:rPr lang="en-US" sz="2000" baseline="-25000" dirty="0"/>
              <a:t>2</a:t>
            </a:r>
            <a:r>
              <a:rPr lang="en-US" sz="2000" dirty="0"/>
              <a:t> – 12Q</a:t>
            </a:r>
            <a:r>
              <a:rPr lang="en-US" sz="2000" baseline="-25000" dirty="0"/>
              <a:t>1</a:t>
            </a:r>
            <a:r>
              <a:rPr lang="en-US" sz="2000" dirty="0"/>
              <a:t>=0 </a:t>
            </a:r>
          </a:p>
          <a:p>
            <a:r>
              <a:rPr lang="en-US" sz="2000" dirty="0"/>
              <a:t>188,000 – 6Q</a:t>
            </a:r>
            <a:r>
              <a:rPr lang="en-US" sz="2000" baseline="-25000" dirty="0"/>
              <a:t>1</a:t>
            </a:r>
            <a:r>
              <a:rPr lang="en-US" sz="2000" dirty="0"/>
              <a:t> – 12Q</a:t>
            </a:r>
            <a:r>
              <a:rPr lang="en-US" sz="2000" baseline="-25000" dirty="0"/>
              <a:t>2</a:t>
            </a:r>
            <a:r>
              <a:rPr lang="en-US" sz="2000" dirty="0"/>
              <a:t>=0 </a:t>
            </a:r>
            <a:r>
              <a:rPr lang="en-US" sz="2000" dirty="0">
                <a:sym typeface="Wingdings"/>
              </a:rPr>
              <a:t> in terms of Q</a:t>
            </a:r>
            <a:r>
              <a:rPr lang="en-US" sz="2000" baseline="-25000" dirty="0">
                <a:sym typeface="Wingdings"/>
              </a:rPr>
              <a:t>1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Q</a:t>
            </a:r>
            <a:r>
              <a:rPr lang="en-US" sz="2000" baseline="-25000" dirty="0"/>
              <a:t>2</a:t>
            </a:r>
            <a:r>
              <a:rPr lang="en-US" sz="2000" dirty="0"/>
              <a:t>=(188,000/12 – Q</a:t>
            </a:r>
            <a:r>
              <a:rPr lang="en-US" sz="2000" baseline="-25000" dirty="0"/>
              <a:t>1</a:t>
            </a:r>
            <a:r>
              <a:rPr lang="en-US" sz="2000" dirty="0"/>
              <a:t>) </a:t>
            </a:r>
            <a:endParaRPr lang="en-US" sz="2000" baseline="-25000" dirty="0">
              <a:sym typeface="Wingdings"/>
            </a:endParaRPr>
          </a:p>
          <a:p>
            <a:endParaRPr lang="en-US" sz="2000" baseline="-25000" dirty="0">
              <a:sym typeface="Wingdings"/>
            </a:endParaRPr>
          </a:p>
          <a:p>
            <a:endParaRPr lang="en-US" sz="2000" dirty="0"/>
          </a:p>
          <a:p>
            <a:r>
              <a:rPr lang="en-US" sz="2000" dirty="0"/>
              <a:t>Solve for each quantity:</a:t>
            </a:r>
          </a:p>
          <a:p>
            <a:r>
              <a:rPr lang="en-US" sz="2000" b="1" dirty="0"/>
              <a:t>Q</a:t>
            </a:r>
            <a:r>
              <a:rPr lang="en-US" sz="2000" b="1" baseline="-25000" dirty="0"/>
              <a:t>1</a:t>
            </a:r>
            <a:r>
              <a:rPr lang="en-US" sz="2000" b="1" dirty="0"/>
              <a:t>=10,888.89</a:t>
            </a:r>
          </a:p>
          <a:p>
            <a:r>
              <a:rPr lang="en-US" sz="2000" b="1" dirty="0"/>
              <a:t>Q</a:t>
            </a:r>
            <a:r>
              <a:rPr lang="en-US" sz="2000" b="1" baseline="-25000" dirty="0"/>
              <a:t>2</a:t>
            </a:r>
            <a:r>
              <a:rPr lang="en-US" sz="2000" b="1" dirty="0"/>
              <a:t>=10,222.22</a:t>
            </a:r>
          </a:p>
          <a:p>
            <a:endParaRPr lang="en-US" sz="2000" b="1" dirty="0"/>
          </a:p>
          <a:p>
            <a:r>
              <a:rPr lang="en-US" sz="2000" b="1" dirty="0"/>
              <a:t>P=</a:t>
            </a:r>
            <a:r>
              <a:rPr lang="en-US" sz="2000" dirty="0"/>
              <a:t> 200,000 </a:t>
            </a:r>
            <a:r>
              <a:rPr lang="mr-IN" sz="2000" dirty="0"/>
              <a:t>–</a:t>
            </a:r>
            <a:r>
              <a:rPr lang="en-US" sz="2000" dirty="0"/>
              <a:t> 6(Q</a:t>
            </a:r>
            <a:r>
              <a:rPr lang="en-US" sz="2000" baseline="-25000" dirty="0"/>
              <a:t>1</a:t>
            </a:r>
            <a:r>
              <a:rPr lang="en-US" sz="2000" dirty="0"/>
              <a:t>+Q</a:t>
            </a:r>
            <a:r>
              <a:rPr lang="en-US" sz="2000" baseline="-25000" dirty="0"/>
              <a:t>2</a:t>
            </a:r>
            <a:r>
              <a:rPr lang="en-US" sz="2000" dirty="0"/>
              <a:t>) = 200,000 – 6(10,888.89 + 10,222.22)</a:t>
            </a:r>
          </a:p>
          <a:p>
            <a:r>
              <a:rPr lang="en-US" sz="2000" dirty="0"/>
              <a:t>  = </a:t>
            </a:r>
            <a:r>
              <a:rPr lang="en-US" sz="2000" b="1" dirty="0"/>
              <a:t>$73,333.33</a:t>
            </a:r>
          </a:p>
          <a:p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1806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699" y="1600200"/>
            <a:ext cx="7497265" cy="4967649"/>
          </a:xfrm>
        </p:spPr>
        <p:txBody>
          <a:bodyPr/>
          <a:lstStyle/>
          <a:p>
            <a:r>
              <a:rPr lang="en-US" dirty="0"/>
              <a:t>b) What is the output of each firm?</a:t>
            </a:r>
          </a:p>
          <a:p>
            <a:endParaRPr lang="en-US" dirty="0"/>
          </a:p>
          <a:p>
            <a:r>
              <a:rPr lang="en-US" dirty="0"/>
              <a:t>c) How much profit do managers at each firm make?</a:t>
            </a:r>
          </a:p>
        </p:txBody>
      </p:sp>
    </p:spTree>
    <p:extLst>
      <p:ext uri="{BB962C8B-B14F-4D97-AF65-F5344CB8AC3E}">
        <p14:creationId xmlns:p14="http://schemas.microsoft.com/office/powerpoint/2010/main" val="755851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699" y="1417650"/>
            <a:ext cx="7604841" cy="5150199"/>
          </a:xfrm>
        </p:spPr>
        <p:txBody>
          <a:bodyPr/>
          <a:lstStyle/>
          <a:p>
            <a:pPr marL="514350" lvl="0" indent="-514350">
              <a:buAutoNum type="alphaLcParenR"/>
            </a:pPr>
            <a:r>
              <a:rPr lang="en-US" dirty="0"/>
              <a:t>Alliance’s output is 10,888.89 and Bangor’s output is 10,222.22</a:t>
            </a:r>
          </a:p>
          <a:p>
            <a:pPr marL="514350" lvl="0" indent="-514350">
              <a:buAutoNum type="alphaLcParenR"/>
            </a:pPr>
            <a:endParaRPr lang="en-US" dirty="0"/>
          </a:p>
          <a:p>
            <a:pPr marL="514350" lvl="0" indent="-514350">
              <a:buAutoNum type="alphaLcParenR"/>
            </a:pPr>
            <a:endParaRPr lang="en-US" dirty="0"/>
          </a:p>
          <a:p>
            <a:pPr lvl="0"/>
            <a:r>
              <a:rPr lang="en-US" dirty="0"/>
              <a:t>c) Alliance’s profit=10,888.89(73,333.33 – 8000</a:t>
            </a:r>
            <a:r>
              <a:rPr lang="en-US" b="1" dirty="0"/>
              <a:t>)=$711.41 million</a:t>
            </a:r>
          </a:p>
          <a:p>
            <a:pPr lvl="0"/>
            <a:endParaRPr lang="en-US" b="1" dirty="0"/>
          </a:p>
          <a:p>
            <a:r>
              <a:rPr lang="en-US" dirty="0"/>
              <a:t>Bangor’s profit=10,222.22 (73,333.33 – 12000</a:t>
            </a:r>
            <a:r>
              <a:rPr lang="en-US" b="1" dirty="0"/>
              <a:t>)=$626.96 million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5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780674"/>
            <a:ext cx="7323868" cy="4787175"/>
          </a:xfrm>
        </p:spPr>
        <p:txBody>
          <a:bodyPr/>
          <a:lstStyle/>
          <a:p>
            <a:r>
              <a:rPr lang="en-US" dirty="0"/>
              <a:t>A collusive arrangement made openly and formally</a:t>
            </a:r>
          </a:p>
          <a:p>
            <a:endParaRPr lang="en-US" dirty="0"/>
          </a:p>
          <a:p>
            <a:r>
              <a:rPr lang="en-US" dirty="0"/>
              <a:t>Two or more firms cooperate in order to increase profits and barriers to entry, and decrease </a:t>
            </a:r>
            <a:r>
              <a:rPr lang="en-US" dirty="0" smtClean="0"/>
              <a:t>uncertainty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09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53" y="0"/>
            <a:ext cx="6462600" cy="1143000"/>
          </a:xfrm>
        </p:spPr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671" y="1143000"/>
            <a:ext cx="7994630" cy="5021438"/>
          </a:xfrm>
        </p:spPr>
        <p:txBody>
          <a:bodyPr/>
          <a:lstStyle/>
          <a:p>
            <a:r>
              <a:rPr lang="en-US" sz="2400" dirty="0"/>
              <a:t>In Britain price competition among bookshops had been suppressed for over 100 years. However, in Oct 1991 </a:t>
            </a:r>
            <a:r>
              <a:rPr lang="en-US" sz="2400" dirty="0" err="1"/>
              <a:t>Waterstone</a:t>
            </a:r>
            <a:r>
              <a:rPr lang="en-US" sz="2400" dirty="0"/>
              <a:t> and Company began cutting book prices at its 85 British shops.</a:t>
            </a:r>
          </a:p>
          <a:p>
            <a:endParaRPr lang="en-US" sz="2400" dirty="0"/>
          </a:p>
          <a:p>
            <a:r>
              <a:rPr lang="en-US" sz="2400" dirty="0"/>
              <a:t>According to Waterstone’s operations director, the decision to reduce the price of about 40 titles by about 25% was due to price cuts by </a:t>
            </a:r>
            <a:r>
              <a:rPr lang="en-US" sz="2400" dirty="0" err="1"/>
              <a:t>Dillons</a:t>
            </a:r>
            <a:r>
              <a:rPr lang="en-US" sz="2400" dirty="0"/>
              <a:t>, Waterstone’s principal rival.</a:t>
            </a:r>
          </a:p>
          <a:p>
            <a:endParaRPr lang="en-US" sz="2400" dirty="0"/>
          </a:p>
          <a:p>
            <a:pPr marL="514350" indent="-514350">
              <a:buAutoNum type="alphaLcParenR"/>
            </a:pPr>
            <a:r>
              <a:rPr lang="en-CA" sz="2400" dirty="0"/>
              <a:t>According to the president, the price-cutting was “an enormous pity” that will “damage many booksellers who operate on very slim margins.” Does this mean that price-cutting of this sort is contrary to public interest?</a:t>
            </a:r>
          </a:p>
          <a:p>
            <a:pPr marL="514350" indent="-514350">
              <a:buAutoNum type="alphaLcParenR"/>
            </a:pPr>
            <a:endParaRPr lang="en-CA" sz="2400" dirty="0"/>
          </a:p>
          <a:p>
            <a:endParaRPr lang="en-CA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3525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699" y="1721224"/>
            <a:ext cx="7295559" cy="4846625"/>
          </a:xfrm>
        </p:spPr>
        <p:txBody>
          <a:bodyPr/>
          <a:lstStyle/>
          <a:p>
            <a:r>
              <a:rPr lang="en-CA" dirty="0"/>
              <a:t>Price cutting hurts suppliers: it reduces Producer Surplus</a:t>
            </a:r>
            <a:br>
              <a:rPr lang="en-CA" dirty="0"/>
            </a:br>
            <a:r>
              <a:rPr lang="en-CA" dirty="0"/>
              <a:t>but benefits the consumers by raising CS. Overall social welfare is balanced.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13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b) Why would </a:t>
            </a:r>
            <a:r>
              <a:rPr lang="en-CA" dirty="0" err="1"/>
              <a:t>Dillons</a:t>
            </a:r>
            <a:r>
              <a:rPr lang="en-CA" dirty="0"/>
              <a:t> want to cut prices? Under what circumstances would this be a good strategy? Under what circumstances would this be a mistake?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1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699" y="1761566"/>
            <a:ext cx="7093853" cy="4806284"/>
          </a:xfrm>
        </p:spPr>
        <p:txBody>
          <a:bodyPr/>
          <a:lstStyle/>
          <a:p>
            <a:r>
              <a:rPr lang="en-CA" dirty="0"/>
              <a:t>If demand was elastic at the high prices and </a:t>
            </a:r>
            <a:r>
              <a:rPr lang="en-CA" dirty="0" err="1"/>
              <a:t>Dillons</a:t>
            </a:r>
            <a:r>
              <a:rPr lang="en-CA" dirty="0"/>
              <a:t> had a competitive advantage to its rivals, price cutting would help it increase total revenue.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82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699" y="1707776"/>
            <a:ext cx="7564501" cy="4860073"/>
          </a:xfrm>
        </p:spPr>
        <p:txBody>
          <a:bodyPr/>
          <a:lstStyle/>
          <a:p>
            <a:r>
              <a:rPr lang="en-US" dirty="0"/>
              <a:t>Under which circumstances do mangers find it profitable to increase the quality of their products? Do the benefits always exceed costs?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1088387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699" y="1600200"/>
            <a:ext cx="7577947" cy="496764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It is only profitable to raise the quality if consumers value quality enough to pay for it with higher product prices 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 Firms must weigh the benefits of increased market share against the costs  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Innovation is good if it leads to reduced costs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22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699" y="1667436"/>
            <a:ext cx="7430029" cy="4900414"/>
          </a:xfrm>
        </p:spPr>
        <p:txBody>
          <a:bodyPr/>
          <a:lstStyle/>
          <a:p>
            <a:r>
              <a:rPr lang="en-US" sz="2400" dirty="0"/>
              <a:t>The West Chester Corporation believes that the demand curve for its product is</a:t>
            </a:r>
          </a:p>
          <a:p>
            <a:endParaRPr lang="en-US" sz="2400" dirty="0"/>
          </a:p>
          <a:p>
            <a:pPr algn="ctr"/>
            <a:r>
              <a:rPr lang="en-US" sz="2400" dirty="0"/>
              <a:t>P=28 </a:t>
            </a:r>
            <a:r>
              <a:rPr lang="mr-IN" sz="2400" dirty="0"/>
              <a:t>–</a:t>
            </a:r>
            <a:r>
              <a:rPr lang="en-US" sz="2400" dirty="0"/>
              <a:t> 0.14Q</a:t>
            </a:r>
          </a:p>
          <a:p>
            <a:endParaRPr lang="en-US" sz="2400" dirty="0"/>
          </a:p>
          <a:p>
            <a:r>
              <a:rPr lang="en-US" sz="2400" dirty="0"/>
              <a:t>Firm agrees that it should attempt to increase its total revenue, if that means lower profit.</a:t>
            </a:r>
          </a:p>
          <a:p>
            <a:endParaRPr lang="en-US" sz="2400" dirty="0"/>
          </a:p>
          <a:p>
            <a:pPr marL="457200" indent="-457200">
              <a:buAutoNum type="alphaLcParenR"/>
            </a:pPr>
            <a:r>
              <a:rPr lang="en-US" sz="2400" dirty="0"/>
              <a:t>Why might managers adopt this policy?</a:t>
            </a:r>
          </a:p>
          <a:p>
            <a:pPr marL="457200" indent="-457200">
              <a:buAutoNum type="alphaLcParenR"/>
            </a:pPr>
            <a:r>
              <a:rPr lang="en-US" sz="2400" dirty="0"/>
              <a:t>What price should managers set?</a:t>
            </a:r>
          </a:p>
          <a:p>
            <a:pPr marL="457200" indent="-457200">
              <a:buAutoNum type="alphaLcParenR"/>
            </a:pPr>
            <a:r>
              <a:rPr lang="en-US" sz="2400" dirty="0"/>
              <a:t>If MC =$14, do managers produce a larger or smaller output than if they maximized profit?</a:t>
            </a:r>
          </a:p>
        </p:txBody>
      </p:sp>
    </p:spTree>
    <p:extLst>
      <p:ext uri="{BB962C8B-B14F-4D97-AF65-F5344CB8AC3E}">
        <p14:creationId xmlns:p14="http://schemas.microsoft.com/office/powerpoint/2010/main" val="4820709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699" y="1559860"/>
            <a:ext cx="7201429" cy="5007990"/>
          </a:xfrm>
        </p:spPr>
        <p:txBody>
          <a:bodyPr/>
          <a:lstStyle/>
          <a:p>
            <a:r>
              <a:rPr lang="en-US" dirty="0"/>
              <a:t>a) Looking at sales volume </a:t>
            </a:r>
            <a:r>
              <a:rPr lang="en-US" dirty="0">
                <a:sym typeface="Wingdings"/>
              </a:rPr>
              <a:t> maximize market share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b)MR= 28 </a:t>
            </a:r>
            <a:r>
              <a:rPr lang="mr-IN" dirty="0">
                <a:sym typeface="Wingdings"/>
              </a:rPr>
              <a:t>–</a:t>
            </a:r>
            <a:r>
              <a:rPr lang="en-US" dirty="0">
                <a:sym typeface="Wingdings"/>
              </a:rPr>
              <a:t> 0.28Q</a:t>
            </a:r>
          </a:p>
          <a:p>
            <a:r>
              <a:rPr lang="en-US" dirty="0">
                <a:sym typeface="Wingdings"/>
              </a:rPr>
              <a:t>       0= 28-0.28Q</a:t>
            </a:r>
          </a:p>
          <a:p>
            <a:r>
              <a:rPr lang="en-US" dirty="0">
                <a:sym typeface="Wingdings"/>
              </a:rPr>
              <a:t>       </a:t>
            </a:r>
            <a:r>
              <a:rPr lang="en-US" b="1" dirty="0">
                <a:sym typeface="Wingdings"/>
              </a:rPr>
              <a:t>Q=100, P=$14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c) MR=MC</a:t>
            </a:r>
          </a:p>
          <a:p>
            <a:r>
              <a:rPr lang="en-US" dirty="0">
                <a:sym typeface="Wingdings"/>
              </a:rPr>
              <a:t>28 </a:t>
            </a:r>
            <a:r>
              <a:rPr lang="mr-IN" dirty="0">
                <a:sym typeface="Wingdings"/>
              </a:rPr>
              <a:t>–</a:t>
            </a:r>
            <a:r>
              <a:rPr lang="en-US" dirty="0">
                <a:sym typeface="Wingdings"/>
              </a:rPr>
              <a:t> 0.28Q=14</a:t>
            </a:r>
          </a:p>
          <a:p>
            <a:r>
              <a:rPr lang="en-US" b="1" dirty="0"/>
              <a:t>Q=50</a:t>
            </a:r>
            <a:r>
              <a:rPr lang="en-US" dirty="0"/>
              <a:t>, smaller amount</a:t>
            </a:r>
          </a:p>
          <a:p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5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770" y="1417650"/>
            <a:ext cx="8148916" cy="4779390"/>
          </a:xfrm>
        </p:spPr>
        <p:txBody>
          <a:bodyPr/>
          <a:lstStyle/>
          <a:p>
            <a:r>
              <a:rPr lang="en-US" dirty="0"/>
              <a:t>Cartel’s MC= horizontal summation of each firm’s MC</a:t>
            </a:r>
          </a:p>
          <a:p>
            <a:endParaRPr lang="en-CA" dirty="0"/>
          </a:p>
          <a:p>
            <a:r>
              <a:rPr lang="en-CA" dirty="0"/>
              <a:t>S</a:t>
            </a:r>
            <a:r>
              <a:rPr lang="en-US" dirty="0" err="1"/>
              <a:t>ome</a:t>
            </a:r>
            <a:r>
              <a:rPr lang="en-US" dirty="0"/>
              <a:t> cases where if one firm has a much lower TC structure than the other, it will produce all of the cartel’s output</a:t>
            </a:r>
          </a:p>
          <a:p>
            <a:endParaRPr lang="en-US" dirty="0"/>
          </a:p>
          <a:p>
            <a:r>
              <a:rPr lang="en-US" dirty="0"/>
              <a:t>Find where MR=MC to find quantity and price</a:t>
            </a:r>
          </a:p>
          <a:p>
            <a:endParaRPr lang="en-US" dirty="0"/>
          </a:p>
          <a:p>
            <a:r>
              <a:rPr lang="en-US" dirty="0"/>
              <a:t>Cartels can choose to allocate profit equally among members, non-equally depending on individual firms’ cost structures</a:t>
            </a:r>
          </a:p>
        </p:txBody>
      </p:sp>
    </p:spTree>
    <p:extLst>
      <p:ext uri="{BB962C8B-B14F-4D97-AF65-F5344CB8AC3E}">
        <p14:creationId xmlns:p14="http://schemas.microsoft.com/office/powerpoint/2010/main" val="168707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699" y="1653988"/>
            <a:ext cx="7241771" cy="4913861"/>
          </a:xfrm>
        </p:spPr>
        <p:txBody>
          <a:bodyPr/>
          <a:lstStyle/>
          <a:p>
            <a:r>
              <a:rPr lang="en-US" dirty="0"/>
              <a:t>Managers who break away from a cartel, if D is elastic, can realize higher profits as long as others don’t do the same</a:t>
            </a:r>
          </a:p>
          <a:p>
            <a:endParaRPr lang="en-US" dirty="0"/>
          </a:p>
          <a:p>
            <a:r>
              <a:rPr lang="en-US" dirty="0"/>
              <a:t>There is a big incentive to cheat in a cartel, as long as you are not caught</a:t>
            </a:r>
          </a:p>
        </p:txBody>
      </p:sp>
    </p:spTree>
    <p:extLst>
      <p:ext uri="{BB962C8B-B14F-4D97-AF65-F5344CB8AC3E}">
        <p14:creationId xmlns:p14="http://schemas.microsoft.com/office/powerpoint/2010/main" val="61272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LEADERSHIP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686591"/>
            <a:ext cx="7480279" cy="4811238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One firm has more market power than others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This firm sets its profit-maximizing price for the market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Whatever output is not supplied by the small firms is supplied by the price leader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Small firms will choose output where P=MC because they essentially have no market power</a:t>
            </a:r>
          </a:p>
        </p:txBody>
      </p:sp>
    </p:spTree>
    <p:extLst>
      <p:ext uri="{BB962C8B-B14F-4D97-AF65-F5344CB8AC3E}">
        <p14:creationId xmlns:p14="http://schemas.microsoft.com/office/powerpoint/2010/main" val="111672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DUOPOLY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4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COMPETITION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707776"/>
            <a:ext cx="7766206" cy="4860073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Downward spiral of price cuts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To compete on price, will eventually price at the level of MC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124" y="3743967"/>
            <a:ext cx="3655358" cy="28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7200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2478</TotalTime>
  <Words>1894</Words>
  <Application>Microsoft Office PowerPoint</Application>
  <PresentationFormat>On-screen Show (4:3)</PresentationFormat>
  <Paragraphs>290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Antonio template</vt:lpstr>
      <vt:lpstr>OLIGOPOLY</vt:lpstr>
      <vt:lpstr>1.</vt:lpstr>
      <vt:lpstr>FEATURES OF OLIGOPOLIES</vt:lpstr>
      <vt:lpstr>CARTEL</vt:lpstr>
      <vt:lpstr>CARTEL</vt:lpstr>
      <vt:lpstr>CARTEL</vt:lpstr>
      <vt:lpstr>PRICE LEADERSHIP MODEL</vt:lpstr>
      <vt:lpstr>DUOPOLY</vt:lpstr>
      <vt:lpstr>PRICE COMPETITION</vt:lpstr>
      <vt:lpstr>Cournot Model</vt:lpstr>
      <vt:lpstr>COURNOT MODEL</vt:lpstr>
      <vt:lpstr>BERTRAND MODEL</vt:lpstr>
      <vt:lpstr>2.</vt:lpstr>
      <vt:lpstr>QUESTION 1</vt:lpstr>
      <vt:lpstr>QUESTION 1</vt:lpstr>
      <vt:lpstr>SOLUTION</vt:lpstr>
      <vt:lpstr>SOLUTION</vt:lpstr>
      <vt:lpstr>QUESTION 2</vt:lpstr>
      <vt:lpstr>SOLUTION</vt:lpstr>
      <vt:lpstr>SOLUTION</vt:lpstr>
      <vt:lpstr>QUESTION 2</vt:lpstr>
      <vt:lpstr>SOLUTION </vt:lpstr>
      <vt:lpstr>QUESTION 3</vt:lpstr>
      <vt:lpstr>QUESTION 3</vt:lpstr>
      <vt:lpstr>SOLUTION</vt:lpstr>
      <vt:lpstr>QUESTION 4</vt:lpstr>
      <vt:lpstr>SOLUTION</vt:lpstr>
      <vt:lpstr>QUESTION 4</vt:lpstr>
      <vt:lpstr>SOLUTION</vt:lpstr>
      <vt:lpstr>QUESTION 5</vt:lpstr>
      <vt:lpstr>SOLUTION</vt:lpstr>
      <vt:lpstr>QUESTION 5</vt:lpstr>
      <vt:lpstr>QUESTION 5</vt:lpstr>
      <vt:lpstr>QUESTION 6</vt:lpstr>
      <vt:lpstr>SOLUTION</vt:lpstr>
      <vt:lpstr>QUESTION 7</vt:lpstr>
      <vt:lpstr>SOLUTION</vt:lpstr>
      <vt:lpstr>QUESTION 7</vt:lpstr>
      <vt:lpstr>SOLUTION</vt:lpstr>
      <vt:lpstr>QUESTION 8</vt:lpstr>
      <vt:lpstr>SOLUTION</vt:lpstr>
      <vt:lpstr>QUESTION 8</vt:lpstr>
      <vt:lpstr>SOLUTION</vt:lpstr>
      <vt:lpstr>QUESTION 10</vt:lpstr>
      <vt:lpstr>SOLUTION </vt:lpstr>
      <vt:lpstr>QUESTION 11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BEHAVIOUR AND RATIONAL CHOICE</dc:title>
  <cp:lastModifiedBy>TARIQ</cp:lastModifiedBy>
  <cp:revision>95</cp:revision>
  <cp:lastPrinted>2017-02-09T19:23:32Z</cp:lastPrinted>
  <dcterms:modified xsi:type="dcterms:W3CDTF">2019-12-01T15:47:41Z</dcterms:modified>
</cp:coreProperties>
</file>