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54"/>
  </p:notesMasterIdLst>
  <p:sldIdLst>
    <p:sldId id="256" r:id="rId2"/>
    <p:sldId id="259" r:id="rId3"/>
    <p:sldId id="257" r:id="rId4"/>
    <p:sldId id="284" r:id="rId5"/>
    <p:sldId id="286" r:id="rId6"/>
    <p:sldId id="382" r:id="rId7"/>
    <p:sldId id="383" r:id="rId8"/>
    <p:sldId id="384" r:id="rId9"/>
    <p:sldId id="385" r:id="rId10"/>
    <p:sldId id="287" r:id="rId11"/>
    <p:sldId id="419" r:id="rId12"/>
    <p:sldId id="342" r:id="rId13"/>
    <p:sldId id="307" r:id="rId14"/>
    <p:sldId id="308" r:id="rId15"/>
    <p:sldId id="359" r:id="rId16"/>
    <p:sldId id="391" r:id="rId17"/>
    <p:sldId id="392" r:id="rId18"/>
    <p:sldId id="311" r:id="rId19"/>
    <p:sldId id="420" r:id="rId20"/>
    <p:sldId id="395" r:id="rId21"/>
    <p:sldId id="312" r:id="rId22"/>
    <p:sldId id="416" r:id="rId23"/>
    <p:sldId id="421" r:id="rId24"/>
    <p:sldId id="368" r:id="rId25"/>
    <p:sldId id="396" r:id="rId26"/>
    <p:sldId id="397" r:id="rId27"/>
    <p:sldId id="315" r:id="rId28"/>
    <p:sldId id="398" r:id="rId29"/>
    <p:sldId id="369" r:id="rId30"/>
    <p:sldId id="317" r:id="rId31"/>
    <p:sldId id="372" r:id="rId32"/>
    <p:sldId id="399" r:id="rId33"/>
    <p:sldId id="422" r:id="rId34"/>
    <p:sldId id="373" r:id="rId35"/>
    <p:sldId id="418" r:id="rId36"/>
    <p:sldId id="401" r:id="rId37"/>
    <p:sldId id="402" r:id="rId38"/>
    <p:sldId id="403" r:id="rId39"/>
    <p:sldId id="417" r:id="rId40"/>
    <p:sldId id="374" r:id="rId41"/>
    <p:sldId id="404" r:id="rId42"/>
    <p:sldId id="405" r:id="rId43"/>
    <p:sldId id="406" r:id="rId44"/>
    <p:sldId id="408" r:id="rId45"/>
    <p:sldId id="409" r:id="rId46"/>
    <p:sldId id="410" r:id="rId47"/>
    <p:sldId id="411" r:id="rId48"/>
    <p:sldId id="413" r:id="rId49"/>
    <p:sldId id="412" r:id="rId50"/>
    <p:sldId id="423" r:id="rId51"/>
    <p:sldId id="414" r:id="rId52"/>
    <p:sldId id="381"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A53"/>
    <a:srgbClr val="63727F"/>
    <a:srgbClr val="2F86C5"/>
    <a:srgbClr val="F4963D"/>
    <a:srgbClr val="7EC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7"/>
    <p:restoredTop sz="94444"/>
  </p:normalViewPr>
  <p:slideViewPr>
    <p:cSldViewPr snapToGrid="0" snapToObjects="1">
      <p:cViewPr>
        <p:scale>
          <a:sx n="86" d="100"/>
          <a:sy n="86" d="100"/>
        </p:scale>
        <p:origin x="-1166"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247227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solidFill>
                  <a:srgbClr val="2F86C5"/>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sz="2400" b="0" i="0">
                <a:solidFill>
                  <a:schemeClr val="tx2">
                    <a:lumMod val="50000"/>
                  </a:schemeClr>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body" idx="1"/>
          </p:nvPr>
        </p:nvSpPr>
        <p:spPr>
          <a:xfrm>
            <a:off x="89362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219455" y="1600200"/>
            <a:ext cx="3136800" cy="49677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71" name="Shape 71"/>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a:off x="0" y="6755100"/>
            <a:ext cx="893699" cy="1028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893709" y="6755100"/>
            <a:ext cx="64626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52"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Zq7g1nc2MJ8" TargetMode="External"/><Relationship Id="rId2" Type="http://schemas.openxmlformats.org/officeDocument/2006/relationships/hyperlink" Target="https://www.youtube.com/watch?v=esxNDR1epeo"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b="1" dirty="0">
                <a:latin typeface="Lao Sangam MN" charset="0"/>
                <a:ea typeface="Lao Sangam MN" charset="0"/>
                <a:cs typeface="Lao Sangam MN" charset="0"/>
              </a:rPr>
              <a:t>OPTIMIZATION</a:t>
            </a:r>
            <a:endParaRPr lang="en" b="1" dirty="0">
              <a:latin typeface="Lao Sangam MN" charset="0"/>
              <a:ea typeface="Lao Sangam MN" charset="0"/>
              <a:cs typeface="Lao Sangam MN" charset="0"/>
            </a:endParaRPr>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4" name="TextBox 3"/>
          <p:cNvSpPr txBox="1"/>
          <p:nvPr/>
        </p:nvSpPr>
        <p:spPr>
          <a:xfrm>
            <a:off x="4572000" y="4411141"/>
            <a:ext cx="4203152" cy="2246769"/>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Dr. K.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a:t>
            </a: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Dr. 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79" y="286681"/>
            <a:ext cx="6529784" cy="1253361"/>
          </a:xfrm>
        </p:spPr>
        <p:txBody>
          <a:bodyPr/>
          <a:lstStyle/>
          <a:p>
            <a:pPr algn="ctr"/>
            <a:r>
              <a:rPr lang="en-US" dirty="0"/>
              <a:t>OPTIMIZATION</a:t>
            </a:r>
          </a:p>
        </p:txBody>
      </p:sp>
      <p:sp>
        <p:nvSpPr>
          <p:cNvPr id="3" name="Text Placeholder 2"/>
          <p:cNvSpPr>
            <a:spLocks noGrp="1"/>
          </p:cNvSpPr>
          <p:nvPr>
            <p:ph type="body" idx="1"/>
          </p:nvPr>
        </p:nvSpPr>
        <p:spPr>
          <a:xfrm>
            <a:off x="709863" y="1721224"/>
            <a:ext cx="7976937" cy="4846625"/>
          </a:xfrm>
        </p:spPr>
        <p:txBody>
          <a:bodyPr/>
          <a:lstStyle/>
          <a:p>
            <a:pPr>
              <a:buNone/>
            </a:pPr>
            <a:r>
              <a:rPr lang="en-US" sz="1800" dirty="0"/>
              <a:t>Optimization is the process of maximizing or minimizing a function, with or without certain constraints</a:t>
            </a:r>
          </a:p>
          <a:p>
            <a:pPr>
              <a:buNone/>
            </a:pPr>
            <a:endParaRPr lang="en-US" sz="1800" dirty="0"/>
          </a:p>
          <a:p>
            <a:pPr>
              <a:buNone/>
            </a:pPr>
            <a:r>
              <a:rPr lang="en-US" sz="1800" b="1" dirty="0"/>
              <a:t>Steps:</a:t>
            </a:r>
          </a:p>
          <a:p>
            <a:pPr>
              <a:buNone/>
            </a:pPr>
            <a:endParaRPr lang="en-US" sz="1800" b="1" dirty="0"/>
          </a:p>
          <a:p>
            <a:pPr marL="342900" indent="-342900">
              <a:buFont typeface="+mj-lt"/>
              <a:buAutoNum type="arabicPeriod"/>
            </a:pPr>
            <a:r>
              <a:rPr lang="en-US" sz="1800" dirty="0"/>
              <a:t>Take the first derivative of a function</a:t>
            </a:r>
          </a:p>
          <a:p>
            <a:pPr marL="342900" indent="-342900">
              <a:buFont typeface="+mj-lt"/>
              <a:buAutoNum type="arabicPeriod"/>
            </a:pPr>
            <a:r>
              <a:rPr lang="en-US" sz="1800" dirty="0"/>
              <a:t>Set the first derivative function equal to zero</a:t>
            </a:r>
          </a:p>
          <a:p>
            <a:pPr marL="342900" indent="-342900">
              <a:buFont typeface="+mj-lt"/>
              <a:buAutoNum type="arabicPeriod"/>
            </a:pPr>
            <a:r>
              <a:rPr lang="en-US" sz="1800" dirty="0"/>
              <a:t>Solve the function for the “x” value that makes the derivative equal to zero. The original function will either be maximized or minimized at that “x” value</a:t>
            </a:r>
          </a:p>
          <a:p>
            <a:pPr marL="342900" indent="-342900">
              <a:buFont typeface="+mj-lt"/>
              <a:buAutoNum type="arabicPeriod"/>
            </a:pPr>
            <a:r>
              <a:rPr lang="en-US" sz="1800" dirty="0"/>
              <a:t>Take the second derivative</a:t>
            </a:r>
          </a:p>
          <a:p>
            <a:pPr marL="342900" indent="-342900">
              <a:buFont typeface="+mj-lt"/>
              <a:buAutoNum type="arabicPeriod"/>
            </a:pPr>
            <a:r>
              <a:rPr lang="en-US" sz="1800" dirty="0"/>
              <a:t>Substitute the “x” value into the second derivative. If the second derivative is positive at that “x” value, then the original function is minimized at that “x” value. Conversely, if the second derivative is negative at that “x” value, then the original function is maximized at that “x” value.</a:t>
            </a:r>
          </a:p>
          <a:p>
            <a:pPr>
              <a:buNone/>
            </a:pPr>
            <a:endParaRPr lang="en-US" sz="1800" dirty="0"/>
          </a:p>
        </p:txBody>
      </p:sp>
    </p:spTree>
    <p:extLst>
      <p:ext uri="{BB962C8B-B14F-4D97-AF65-F5344CB8AC3E}">
        <p14:creationId xmlns:p14="http://schemas.microsoft.com/office/powerpoint/2010/main" val="19260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79" y="286681"/>
            <a:ext cx="6529784" cy="1253361"/>
          </a:xfrm>
        </p:spPr>
        <p:txBody>
          <a:bodyPr/>
          <a:lstStyle/>
          <a:p>
            <a:pPr algn="ctr"/>
            <a:r>
              <a:rPr lang="en-US" dirty="0"/>
              <a:t>OPTIMIZATION EXAMPLE</a:t>
            </a:r>
          </a:p>
        </p:txBody>
      </p:sp>
      <p:sp>
        <p:nvSpPr>
          <p:cNvPr id="3" name="Text Placeholder 2"/>
          <p:cNvSpPr>
            <a:spLocks noGrp="1"/>
          </p:cNvSpPr>
          <p:nvPr>
            <p:ph type="body" idx="1"/>
          </p:nvPr>
        </p:nvSpPr>
        <p:spPr>
          <a:xfrm>
            <a:off x="709863" y="1721224"/>
            <a:ext cx="7976937" cy="4846625"/>
          </a:xfrm>
        </p:spPr>
        <p:txBody>
          <a:bodyPr/>
          <a:lstStyle/>
          <a:p>
            <a:pPr>
              <a:lnSpc>
                <a:spcPct val="120000"/>
              </a:lnSpc>
              <a:buNone/>
            </a:pPr>
            <a:r>
              <a:rPr lang="en-US" dirty="0"/>
              <a:t>Suppose y = x + x</a:t>
            </a:r>
            <a:r>
              <a:rPr lang="en-US" baseline="30000" dirty="0"/>
              <a:t>2</a:t>
            </a:r>
          </a:p>
          <a:p>
            <a:pPr>
              <a:lnSpc>
                <a:spcPct val="120000"/>
              </a:lnSpc>
              <a:buNone/>
            </a:pPr>
            <a:endParaRPr lang="en-US" baseline="30000" dirty="0"/>
          </a:p>
          <a:p>
            <a:pPr>
              <a:lnSpc>
                <a:spcPct val="120000"/>
              </a:lnSpc>
              <a:buNone/>
            </a:pPr>
            <a:r>
              <a:rPr lang="en-US" b="1" dirty="0"/>
              <a:t>Step 1:</a:t>
            </a:r>
            <a:r>
              <a:rPr lang="en-US" dirty="0"/>
              <a:t> First Derivative: y’ = 2x + 1</a:t>
            </a:r>
          </a:p>
          <a:p>
            <a:pPr>
              <a:lnSpc>
                <a:spcPct val="120000"/>
              </a:lnSpc>
              <a:buNone/>
            </a:pPr>
            <a:r>
              <a:rPr lang="en-US" b="1" dirty="0"/>
              <a:t>Step 2:</a:t>
            </a:r>
            <a:r>
              <a:rPr lang="en-US" dirty="0"/>
              <a:t> 0 = 2x +1</a:t>
            </a:r>
          </a:p>
          <a:p>
            <a:pPr>
              <a:lnSpc>
                <a:spcPct val="120000"/>
              </a:lnSpc>
              <a:buNone/>
            </a:pPr>
            <a:r>
              <a:rPr lang="en-US" b="1" dirty="0"/>
              <a:t>Step 3:</a:t>
            </a:r>
            <a:r>
              <a:rPr lang="en-US" dirty="0"/>
              <a:t> x = -1/2</a:t>
            </a:r>
          </a:p>
          <a:p>
            <a:pPr>
              <a:lnSpc>
                <a:spcPct val="120000"/>
              </a:lnSpc>
              <a:buNone/>
            </a:pPr>
            <a:r>
              <a:rPr lang="en-US" b="1" dirty="0"/>
              <a:t>Step 4:</a:t>
            </a:r>
            <a:r>
              <a:rPr lang="en-US" dirty="0"/>
              <a:t> Second Derivative y’’ = 2</a:t>
            </a:r>
          </a:p>
          <a:p>
            <a:pPr>
              <a:lnSpc>
                <a:spcPct val="120000"/>
              </a:lnSpc>
              <a:buNone/>
            </a:pPr>
            <a:r>
              <a:rPr lang="en-US" b="1" dirty="0"/>
              <a:t>Step 5:</a:t>
            </a:r>
            <a:r>
              <a:rPr lang="en-US" dirty="0"/>
              <a:t>  Since y’’ = 2 is always positive, y = x + x</a:t>
            </a:r>
            <a:r>
              <a:rPr lang="en-US" baseline="30000" dirty="0"/>
              <a:t>2</a:t>
            </a:r>
            <a:r>
              <a:rPr lang="en-US" dirty="0"/>
              <a:t> must   </a:t>
            </a:r>
          </a:p>
          <a:p>
            <a:pPr>
              <a:lnSpc>
                <a:spcPct val="120000"/>
              </a:lnSpc>
              <a:buNone/>
            </a:pPr>
            <a:r>
              <a:rPr lang="en-US" dirty="0"/>
              <a:t>              be minimized at x = -1/2</a:t>
            </a:r>
          </a:p>
          <a:p>
            <a:pPr>
              <a:buNone/>
            </a:pPr>
            <a:endParaRPr lang="en-US" dirty="0"/>
          </a:p>
        </p:txBody>
      </p:sp>
    </p:spTree>
    <p:extLst>
      <p:ext uri="{BB962C8B-B14F-4D97-AF65-F5344CB8AC3E}">
        <p14:creationId xmlns:p14="http://schemas.microsoft.com/office/powerpoint/2010/main" val="124234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274650"/>
            <a:ext cx="6892147" cy="1143000"/>
          </a:xfrm>
        </p:spPr>
        <p:txBody>
          <a:bodyPr/>
          <a:lstStyle/>
          <a:p>
            <a:r>
              <a:rPr lang="en-US"/>
              <a:t>CONSTRAINED OPTIMIZATION</a:t>
            </a:r>
            <a:endParaRPr lang="en-US" dirty="0"/>
          </a:p>
        </p:txBody>
      </p:sp>
      <p:sp>
        <p:nvSpPr>
          <p:cNvPr id="3" name="Text Placeholder 2"/>
          <p:cNvSpPr>
            <a:spLocks noGrp="1"/>
          </p:cNvSpPr>
          <p:nvPr>
            <p:ph type="body" idx="1"/>
          </p:nvPr>
        </p:nvSpPr>
        <p:spPr>
          <a:xfrm>
            <a:off x="893699" y="1504041"/>
            <a:ext cx="7588563" cy="4736399"/>
          </a:xfrm>
        </p:spPr>
        <p:txBody>
          <a:bodyPr/>
          <a:lstStyle/>
          <a:p>
            <a:r>
              <a:rPr lang="en-US" sz="2000" dirty="0"/>
              <a:t>To optimize a function given a single constraint, imbed the constraint in the function and optimize as previously defined.</a:t>
            </a:r>
          </a:p>
          <a:p>
            <a:endParaRPr lang="en-US" sz="2000" dirty="0"/>
          </a:p>
          <a:p>
            <a:r>
              <a:rPr lang="en-US" sz="2000" dirty="0"/>
              <a:t>This means that, before taking the first derivative, simply merge the constraint function into the original function to make a “combined” function.</a:t>
            </a:r>
          </a:p>
          <a:p>
            <a:endParaRPr lang="en-US" sz="2000" dirty="0"/>
          </a:p>
          <a:p>
            <a:r>
              <a:rPr lang="en-US" sz="2000" dirty="0"/>
              <a:t>Examples will be shown in end of chapter problems and additional resources.</a:t>
            </a:r>
          </a:p>
          <a:p>
            <a:pPr>
              <a:buNone/>
            </a:pPr>
            <a:endParaRPr lang="en-US" sz="2000" dirty="0"/>
          </a:p>
        </p:txBody>
      </p:sp>
    </p:spTree>
    <p:extLst>
      <p:ext uri="{BB962C8B-B14F-4D97-AF65-F5344CB8AC3E}">
        <p14:creationId xmlns:p14="http://schemas.microsoft.com/office/powerpoint/2010/main" val="135719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400" b="0" dirty="0"/>
              <a:t>HOMEWORK SOLUTIONS</a:t>
            </a:r>
          </a:p>
        </p:txBody>
      </p:sp>
      <p:sp>
        <p:nvSpPr>
          <p:cNvPr id="4" name="Shape 514"/>
          <p:cNvSpPr/>
          <p:nvPr/>
        </p:nvSpPr>
        <p:spPr>
          <a:xfrm>
            <a:off x="7557000" y="5642811"/>
            <a:ext cx="1141832" cy="1012906"/>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D3A53"/>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10059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6462600" cy="1143000"/>
          </a:xfrm>
        </p:spPr>
        <p:txBody>
          <a:bodyPr/>
          <a:lstStyle/>
          <a:p>
            <a:r>
              <a:rPr lang="en-US" dirty="0"/>
              <a:t>QUESTION 1</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363071" y="1143000"/>
                <a:ext cx="8337175" cy="4736399"/>
              </a:xfrm>
            </p:spPr>
            <p:txBody>
              <a:bodyPr/>
              <a:lstStyle/>
              <a:p>
                <a:pPr>
                  <a:lnSpc>
                    <a:spcPct val="150000"/>
                  </a:lnSpc>
                  <a:buNone/>
                </a:pPr>
                <a:r>
                  <a:rPr lang="en-US" sz="2000" dirty="0"/>
                  <a:t>One very important question facing hospitals is this: how big must a hospital be (in terms of patient-days of care) to minimize the cost per patient-day? According to one well-known study, the total cost (in dollars) of operating a hospital (of this type) can be approximated by  </a:t>
                </a:r>
                <a:r>
                  <a:rPr lang="en-US" sz="2000" b="1" dirty="0"/>
                  <a:t>C = </a:t>
                </a:r>
                <a14:m>
                  <m:oMath xmlns:m="http://schemas.openxmlformats.org/officeDocument/2006/math">
                    <m:r>
                      <a:rPr lang="en-US" sz="2000" b="1" i="1" dirty="0">
                        <a:latin typeface="Cambria Math" charset="0"/>
                      </a:rPr>
                      <m:t>𝟒</m:t>
                    </m:r>
                    <m:r>
                      <a:rPr lang="en-US" sz="2000" b="1" i="1" dirty="0">
                        <a:latin typeface="Cambria Math" charset="0"/>
                      </a:rPr>
                      <m:t>,</m:t>
                    </m:r>
                    <m:r>
                      <a:rPr lang="en-US" sz="2000" b="1" i="1" dirty="0">
                        <a:latin typeface="Cambria Math" charset="0"/>
                      </a:rPr>
                      <m:t>𝟕𝟎𝟎</m:t>
                    </m:r>
                    <m:r>
                      <a:rPr lang="en-US" sz="2000" b="1" i="1" dirty="0">
                        <a:latin typeface="Cambria Math" charset="0"/>
                      </a:rPr>
                      <m:t>,</m:t>
                    </m:r>
                    <m:r>
                      <a:rPr lang="en-US" sz="2000" b="1" i="1" dirty="0">
                        <a:latin typeface="Cambria Math" charset="0"/>
                      </a:rPr>
                      <m:t>𝟎𝟎𝟎</m:t>
                    </m:r>
                    <m:r>
                      <a:rPr lang="en-US" sz="2000" b="1" i="1" dirty="0">
                        <a:latin typeface="Cambria Math" charset="0"/>
                      </a:rPr>
                      <m:t> + </m:t>
                    </m:r>
                    <m:r>
                      <a:rPr lang="en-US" sz="2000" b="1" i="1" dirty="0">
                        <a:latin typeface="Cambria Math" charset="0"/>
                      </a:rPr>
                      <m:t>𝟎</m:t>
                    </m:r>
                    <m:r>
                      <a:rPr lang="en-US" sz="2000" b="1" i="1" dirty="0">
                        <a:latin typeface="Cambria Math" charset="0"/>
                      </a:rPr>
                      <m:t>.</m:t>
                    </m:r>
                    <m:r>
                      <a:rPr lang="en-US" sz="2000" b="1" i="1" dirty="0">
                        <a:latin typeface="Cambria Math" charset="0"/>
                      </a:rPr>
                      <m:t>𝟎𝟎𝟎𝟏𝟑</m:t>
                    </m:r>
                    <m:sSup>
                      <m:sSupPr>
                        <m:ctrlPr>
                          <a:rPr lang="en-US" sz="2000" b="1" i="1" dirty="0">
                            <a:latin typeface="Cambria Math"/>
                          </a:rPr>
                        </m:ctrlPr>
                      </m:sSupPr>
                      <m:e>
                        <m:r>
                          <a:rPr lang="en-CA" sz="2000" b="1" i="1" dirty="0">
                            <a:latin typeface="Cambria Math" charset="0"/>
                          </a:rPr>
                          <m:t>𝑿</m:t>
                        </m:r>
                      </m:e>
                      <m:sup>
                        <m:r>
                          <a:rPr lang="en-CA" sz="2000" b="1" i="1" dirty="0">
                            <a:latin typeface="Cambria Math" charset="0"/>
                          </a:rPr>
                          <m:t>𝟐</m:t>
                        </m:r>
                      </m:sup>
                    </m:sSup>
                    <m:r>
                      <a:rPr lang="en-US" sz="2000" b="1" i="1" dirty="0">
                        <a:latin typeface="Cambria Math" charset="0"/>
                      </a:rPr>
                      <m:t> </m:t>
                    </m:r>
                    <m:r>
                      <a:rPr lang="en-CA" sz="2000" b="0" i="0" dirty="0" smtClean="0">
                        <a:latin typeface="Cambria Math" charset="0"/>
                      </a:rPr>
                      <m:t>, </m:t>
                    </m:r>
                  </m:oMath>
                </a14:m>
                <a:r>
                  <a:rPr lang="en-US" sz="2000" dirty="0"/>
                  <a:t>where X is the number of patient days.</a:t>
                </a:r>
              </a:p>
              <a:p>
                <a:pPr marL="457200" indent="-457200">
                  <a:lnSpc>
                    <a:spcPct val="150000"/>
                  </a:lnSpc>
                  <a:buFont typeface="+mj-lt"/>
                  <a:buAutoNum type="alphaLcParenR"/>
                </a:pPr>
                <a:r>
                  <a:rPr lang="en-US" sz="2000" dirty="0"/>
                  <a:t>Derive a formula for the relationship between cost per patient day and number of patient-days.</a:t>
                </a:r>
              </a:p>
              <a:p>
                <a:pPr marL="457200" indent="-457200">
                  <a:lnSpc>
                    <a:spcPct val="150000"/>
                  </a:lnSpc>
                  <a:buFont typeface="+mj-lt"/>
                  <a:buAutoNum type="alphaLcParenR"/>
                </a:pPr>
                <a:r>
                  <a:rPr lang="en-US" sz="2000" dirty="0"/>
                  <a:t>How big must a hospital be (in terms of patient days) to     minimize the cost per patient day?</a:t>
                </a:r>
              </a:p>
              <a:p>
                <a:pPr marL="457200" indent="-457200">
                  <a:lnSpc>
                    <a:spcPct val="150000"/>
                  </a:lnSpc>
                  <a:buFont typeface="+mj-lt"/>
                  <a:buAutoNum type="alphaLcParenR"/>
                </a:pPr>
                <a:r>
                  <a:rPr lang="en-US" sz="2000" dirty="0"/>
                  <a:t>Show that your result minimizes, rather than maximizes, the cost per patient-day</a:t>
                </a:r>
              </a:p>
              <a:p>
                <a:pPr>
                  <a:lnSpc>
                    <a:spcPct val="150000"/>
                  </a:lnSpc>
                  <a:buNone/>
                </a:pPr>
                <a:endParaRPr lang="en-US" sz="2000" dirty="0"/>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63071" y="1143000"/>
                <a:ext cx="8337175" cy="4736399"/>
              </a:xfrm>
              <a:blipFill>
                <a:blip r:embed="rId2"/>
                <a:stretch>
                  <a:fillRect l="-805" b="-20103"/>
                </a:stretch>
              </a:blipFill>
            </p:spPr>
            <p:txBody>
              <a:bodyPr/>
              <a:lstStyle/>
              <a:p>
                <a:r>
                  <a:rPr lang="en-CA">
                    <a:noFill/>
                  </a:rPr>
                  <a:t> </a:t>
                </a:r>
              </a:p>
            </p:txBody>
          </p:sp>
        </mc:Fallback>
      </mc:AlternateContent>
    </p:spTree>
    <p:extLst>
      <p:ext uri="{BB962C8B-B14F-4D97-AF65-F5344CB8AC3E}">
        <p14:creationId xmlns:p14="http://schemas.microsoft.com/office/powerpoint/2010/main" val="202759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417650"/>
                <a:ext cx="7769037" cy="5150199"/>
              </a:xfrm>
            </p:spPr>
            <p:txBody>
              <a:bodyPr/>
              <a:lstStyle/>
              <a:p>
                <a:pPr>
                  <a:buNone/>
                </a:pPr>
                <a:r>
                  <a:rPr lang="en-US" dirty="0"/>
                  <a:t>a) Derive a formula for the relationship between cost per patient-day and number of patient-days.</a:t>
                </a:r>
              </a:p>
              <a:p>
                <a:pPr>
                  <a:buNone/>
                </a:pPr>
                <a:endParaRPr lang="en-US" dirty="0"/>
              </a:p>
              <a:p>
                <a:pPr>
                  <a:buNone/>
                </a:pPr>
                <a:r>
                  <a:rPr lang="en-US" dirty="0"/>
                  <a:t>Given: C = </a:t>
                </a:r>
                <a14:m>
                  <m:oMath xmlns:m="http://schemas.openxmlformats.org/officeDocument/2006/math">
                    <m:r>
                      <a:rPr lang="en-US" i="1" dirty="0">
                        <a:latin typeface="Cambria Math" charset="0"/>
                      </a:rPr>
                      <m:t>4,700,000 + 0.00013</m:t>
                    </m:r>
                    <m:sSup>
                      <m:sSupPr>
                        <m:ctrlPr>
                          <a:rPr lang="en-US" i="1" dirty="0">
                            <a:latin typeface="Cambria Math"/>
                          </a:rPr>
                        </m:ctrlPr>
                      </m:sSupPr>
                      <m:e>
                        <m:r>
                          <a:rPr lang="en-CA" i="1" dirty="0">
                            <a:latin typeface="Cambria Math" charset="0"/>
                          </a:rPr>
                          <m:t>𝑋</m:t>
                        </m:r>
                      </m:e>
                      <m:sup>
                        <m:r>
                          <a:rPr lang="en-CA" i="1" dirty="0">
                            <a:latin typeface="Cambria Math" charset="0"/>
                          </a:rPr>
                          <m:t>2</m:t>
                        </m:r>
                      </m:sup>
                    </m:sSup>
                  </m:oMath>
                </a14:m>
                <a:endParaRPr lang="en-US" dirty="0"/>
              </a:p>
              <a:p>
                <a:pPr>
                  <a:buNone/>
                </a:pPr>
                <a:endParaRPr lang="en-US" dirty="0"/>
              </a:p>
              <a:p>
                <a:pPr>
                  <a:buNone/>
                </a:pPr>
                <a:r>
                  <a:rPr lang="en-US" dirty="0"/>
                  <a:t>The key point is the question wants the cost PER PATIENT DAY which means we must divide the cost by patient-days (X).</a:t>
                </a:r>
              </a:p>
              <a:p>
                <a:pPr>
                  <a:buNone/>
                </a:pPr>
                <a:endParaRPr lang="en-US" dirty="0"/>
              </a:p>
              <a:p>
                <a:pPr algn="ctr">
                  <a:buNone/>
                </a:pPr>
                <a14:m>
                  <m:oMath xmlns:m="http://schemas.openxmlformats.org/officeDocument/2006/math">
                    <m:f>
                      <m:fPr>
                        <m:ctrlPr>
                          <a:rPr lang="mr-IN" i="1" dirty="0">
                            <a:latin typeface="Cambria Math"/>
                          </a:rPr>
                        </m:ctrlPr>
                      </m:fPr>
                      <m:num>
                        <m:r>
                          <a:rPr lang="en-CA" i="1" dirty="0">
                            <a:latin typeface="Cambria Math" charset="0"/>
                          </a:rPr>
                          <m:t>𝐶</m:t>
                        </m:r>
                      </m:num>
                      <m:den>
                        <m:r>
                          <a:rPr lang="en-CA" i="1" dirty="0">
                            <a:latin typeface="Cambria Math" charset="0"/>
                          </a:rPr>
                          <m:t>𝑋</m:t>
                        </m:r>
                      </m:den>
                    </m:f>
                  </m:oMath>
                </a14:m>
                <a:r>
                  <a:rPr lang="en-US" dirty="0"/>
                  <a:t> = </a:t>
                </a:r>
                <a14:m>
                  <m:oMath xmlns:m="http://schemas.openxmlformats.org/officeDocument/2006/math">
                    <m:f>
                      <m:fPr>
                        <m:ctrlPr>
                          <a:rPr lang="mr-IN" i="1">
                            <a:latin typeface="Cambria Math"/>
                          </a:rPr>
                        </m:ctrlPr>
                      </m:fPr>
                      <m:num>
                        <m:r>
                          <a:rPr lang="en-CA" i="1">
                            <a:latin typeface="Cambria Math" charset="0"/>
                          </a:rPr>
                          <m:t>4,700,000</m:t>
                        </m:r>
                      </m:num>
                      <m:den>
                        <m:r>
                          <a:rPr lang="en-CA" i="1">
                            <a:latin typeface="Cambria Math" charset="0"/>
                          </a:rPr>
                          <m:t>𝑋</m:t>
                        </m:r>
                      </m:den>
                    </m:f>
                  </m:oMath>
                </a14:m>
                <a:r>
                  <a:rPr lang="en-US" dirty="0"/>
                  <a:t> + 0.00013X</a:t>
                </a:r>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417650"/>
                <a:ext cx="7769037" cy="5150199"/>
              </a:xfrm>
              <a:blipFill>
                <a:blip r:embed="rId2"/>
                <a:stretch>
                  <a:fillRect l="-1256" t="-118" r="-785"/>
                </a:stretch>
              </a:blipFill>
            </p:spPr>
            <p:txBody>
              <a:bodyPr/>
              <a:lstStyle/>
              <a:p>
                <a:r>
                  <a:rPr lang="en-CA">
                    <a:noFill/>
                  </a:rPr>
                  <a:t> </a:t>
                </a:r>
              </a:p>
            </p:txBody>
          </p:sp>
        </mc:Fallback>
      </mc:AlternateContent>
    </p:spTree>
    <p:extLst>
      <p:ext uri="{BB962C8B-B14F-4D97-AF65-F5344CB8AC3E}">
        <p14:creationId xmlns:p14="http://schemas.microsoft.com/office/powerpoint/2010/main" val="26606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13285"/>
            <a:ext cx="6462600" cy="1143000"/>
          </a:xfrm>
        </p:spPr>
        <p:txBody>
          <a:bodyPr/>
          <a:lstStyle/>
          <a:p>
            <a:r>
              <a:rPr lang="en-US"/>
              <a:t>SOLUTION 1b</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43753" y="1256285"/>
                <a:ext cx="8350623" cy="5150199"/>
              </a:xfrm>
            </p:spPr>
            <p:txBody>
              <a:bodyPr/>
              <a:lstStyle/>
              <a:p>
                <a:pPr>
                  <a:lnSpc>
                    <a:spcPct val="150000"/>
                  </a:lnSpc>
                  <a:buNone/>
                </a:pPr>
                <a:r>
                  <a:rPr lang="en-US" dirty="0"/>
                  <a:t>b) How big must a hospital be (in terms of patient days) to minimize the cost per patient day?</a:t>
                </a:r>
              </a:p>
              <a:p>
                <a:pPr>
                  <a:lnSpc>
                    <a:spcPct val="120000"/>
                  </a:lnSpc>
                  <a:buNone/>
                </a:pPr>
                <a:r>
                  <a:rPr lang="en-US" dirty="0"/>
                  <a:t>Given:  </a:t>
                </a:r>
                <a14:m>
                  <m:oMath xmlns:m="http://schemas.openxmlformats.org/officeDocument/2006/math">
                    <m:f>
                      <m:fPr>
                        <m:ctrlPr>
                          <a:rPr lang="mr-IN" i="1" dirty="0">
                            <a:latin typeface="Cambria Math"/>
                          </a:rPr>
                        </m:ctrlPr>
                      </m:fPr>
                      <m:num>
                        <m:r>
                          <a:rPr lang="en-CA" i="1" dirty="0">
                            <a:latin typeface="Cambria Math" charset="0"/>
                          </a:rPr>
                          <m:t>𝐶</m:t>
                        </m:r>
                      </m:num>
                      <m:den>
                        <m:r>
                          <a:rPr lang="en-CA" i="1" dirty="0">
                            <a:latin typeface="Cambria Math" charset="0"/>
                          </a:rPr>
                          <m:t>𝑋</m:t>
                        </m:r>
                      </m:den>
                    </m:f>
                  </m:oMath>
                </a14:m>
                <a:r>
                  <a:rPr lang="en-US" dirty="0"/>
                  <a:t> = </a:t>
                </a:r>
                <a14:m>
                  <m:oMath xmlns:m="http://schemas.openxmlformats.org/officeDocument/2006/math">
                    <m:f>
                      <m:fPr>
                        <m:ctrlPr>
                          <a:rPr lang="mr-IN" i="1">
                            <a:latin typeface="Cambria Math"/>
                          </a:rPr>
                        </m:ctrlPr>
                      </m:fPr>
                      <m:num>
                        <m:r>
                          <a:rPr lang="en-CA" i="1">
                            <a:latin typeface="Cambria Math" charset="0"/>
                          </a:rPr>
                          <m:t>4,700,000</m:t>
                        </m:r>
                      </m:num>
                      <m:den>
                        <m:r>
                          <a:rPr lang="en-CA" i="1">
                            <a:latin typeface="Cambria Math" charset="0"/>
                          </a:rPr>
                          <m:t>𝑋</m:t>
                        </m:r>
                      </m:den>
                    </m:f>
                  </m:oMath>
                </a14:m>
                <a:r>
                  <a:rPr lang="en-US" dirty="0"/>
                  <a:t> + 0.00013X</a:t>
                </a:r>
              </a:p>
              <a:p>
                <a:pPr>
                  <a:lnSpc>
                    <a:spcPct val="120000"/>
                  </a:lnSpc>
                  <a:buNone/>
                </a:pPr>
                <a:r>
                  <a:rPr lang="en-US" dirty="0"/>
                  <a:t>Derivative = </a:t>
                </a:r>
                <a14:m>
                  <m:oMath xmlns:m="http://schemas.openxmlformats.org/officeDocument/2006/math">
                    <m:f>
                      <m:fPr>
                        <m:ctrlPr>
                          <a:rPr lang="mr-IN" i="1" dirty="0">
                            <a:latin typeface="Cambria Math"/>
                          </a:rPr>
                        </m:ctrlPr>
                      </m:fPr>
                      <m:num>
                        <m:r>
                          <a:rPr lang="en-CA" i="1" dirty="0">
                            <a:latin typeface="Cambria Math" charset="0"/>
                          </a:rPr>
                          <m:t>𝑑𝐶</m:t>
                        </m:r>
                      </m:num>
                      <m:den>
                        <m:r>
                          <a:rPr lang="en-CA" i="1" dirty="0">
                            <a:latin typeface="Cambria Math" charset="0"/>
                          </a:rPr>
                          <m:t>𝑑𝑋</m:t>
                        </m:r>
                      </m:den>
                    </m:f>
                  </m:oMath>
                </a14:m>
                <a:r>
                  <a:rPr lang="en-US" dirty="0"/>
                  <a:t> = </a:t>
                </a:r>
                <a14:m>
                  <m:oMath xmlns:m="http://schemas.openxmlformats.org/officeDocument/2006/math">
                    <m:f>
                      <m:fPr>
                        <m:ctrlPr>
                          <a:rPr lang="mr-IN" i="1">
                            <a:latin typeface="Cambria Math"/>
                          </a:rPr>
                        </m:ctrlPr>
                      </m:fPr>
                      <m:num>
                        <m:r>
                          <a:rPr lang="en-CA" i="1">
                            <a:latin typeface="Cambria Math" charset="0"/>
                          </a:rPr>
                          <m:t>−4,700,000</m:t>
                        </m:r>
                      </m:num>
                      <m:den>
                        <m:sSup>
                          <m:sSupPr>
                            <m:ctrlPr>
                              <a:rPr lang="en-CA" i="1">
                                <a:latin typeface="Cambria Math"/>
                              </a:rPr>
                            </m:ctrlPr>
                          </m:sSupPr>
                          <m:e>
                            <m:r>
                              <a:rPr lang="en-CA" i="1">
                                <a:latin typeface="Cambria Math" charset="0"/>
                              </a:rPr>
                              <m:t>𝑋</m:t>
                            </m:r>
                          </m:e>
                          <m:sup>
                            <m:r>
                              <a:rPr lang="en-CA" i="1">
                                <a:latin typeface="Cambria Math" charset="0"/>
                              </a:rPr>
                              <m:t>2</m:t>
                            </m:r>
                          </m:sup>
                        </m:sSup>
                      </m:den>
                    </m:f>
                  </m:oMath>
                </a14:m>
                <a:r>
                  <a:rPr lang="en-US" dirty="0"/>
                  <a:t> + 0.00013</a:t>
                </a:r>
              </a:p>
              <a:p>
                <a:pPr>
                  <a:lnSpc>
                    <a:spcPct val="120000"/>
                  </a:lnSpc>
                  <a:buNone/>
                </a:pPr>
                <a:r>
                  <a:rPr lang="en-US" dirty="0"/>
                  <a:t> Setting derivative = 0,   </a:t>
                </a:r>
                <a:r>
                  <a:rPr lang="en-US" dirty="0">
                    <a:sym typeface="Wingdings"/>
                  </a:rPr>
                  <a:t> </a:t>
                </a:r>
                <a:r>
                  <a:rPr lang="en-US" dirty="0"/>
                  <a:t>0 = </a:t>
                </a:r>
                <a14:m>
                  <m:oMath xmlns:m="http://schemas.openxmlformats.org/officeDocument/2006/math">
                    <m:f>
                      <m:fPr>
                        <m:ctrlPr>
                          <a:rPr lang="mr-IN" i="1">
                            <a:latin typeface="Cambria Math"/>
                          </a:rPr>
                        </m:ctrlPr>
                      </m:fPr>
                      <m:num>
                        <m:r>
                          <a:rPr lang="en-CA" i="1">
                            <a:latin typeface="Cambria Math" charset="0"/>
                          </a:rPr>
                          <m:t>−4,700,000</m:t>
                        </m:r>
                      </m:num>
                      <m:den>
                        <m:sSup>
                          <m:sSupPr>
                            <m:ctrlPr>
                              <a:rPr lang="en-CA" i="1">
                                <a:latin typeface="Cambria Math"/>
                              </a:rPr>
                            </m:ctrlPr>
                          </m:sSupPr>
                          <m:e>
                            <m:r>
                              <a:rPr lang="en-CA" i="1">
                                <a:latin typeface="Cambria Math" charset="0"/>
                              </a:rPr>
                              <m:t>𝑋</m:t>
                            </m:r>
                          </m:e>
                          <m:sup>
                            <m:r>
                              <a:rPr lang="en-CA" i="1">
                                <a:latin typeface="Cambria Math" charset="0"/>
                              </a:rPr>
                              <m:t>2</m:t>
                            </m:r>
                          </m:sup>
                        </m:sSup>
                      </m:den>
                    </m:f>
                  </m:oMath>
                </a14:m>
                <a:r>
                  <a:rPr lang="en-US" dirty="0"/>
                  <a:t> + 0.00013 </a:t>
                </a:r>
              </a:p>
              <a:p>
                <a:pPr>
                  <a:lnSpc>
                    <a:spcPct val="120000"/>
                  </a:lnSpc>
                  <a:buNone/>
                </a:pPr>
                <a:endParaRPr lang="en-US" dirty="0"/>
              </a:p>
              <a:p>
                <a:pPr>
                  <a:lnSpc>
                    <a:spcPct val="120000"/>
                  </a:lnSpc>
                  <a:buNone/>
                </a:pPr>
                <a:r>
                  <a:rPr lang="en-US" dirty="0"/>
                  <a:t>Multiplying both sides by </a:t>
                </a:r>
                <a14:m>
                  <m:oMath xmlns:m="http://schemas.openxmlformats.org/officeDocument/2006/math">
                    <m:f>
                      <m:fPr>
                        <m:ctrlPr>
                          <a:rPr lang="mr-IN" i="1">
                            <a:latin typeface="Cambria Math"/>
                          </a:rPr>
                        </m:ctrlPr>
                      </m:fPr>
                      <m:num>
                        <m:sSup>
                          <m:sSupPr>
                            <m:ctrlPr>
                              <a:rPr lang="en-CA" i="1">
                                <a:latin typeface="Cambria Math"/>
                              </a:rPr>
                            </m:ctrlPr>
                          </m:sSupPr>
                          <m:e>
                            <m:r>
                              <a:rPr lang="en-CA" i="1">
                                <a:latin typeface="Cambria Math" charset="0"/>
                              </a:rPr>
                              <m:t>𝑋</m:t>
                            </m:r>
                          </m:e>
                          <m:sup>
                            <m:r>
                              <a:rPr lang="en-CA" i="1">
                                <a:latin typeface="Cambria Math" charset="0"/>
                              </a:rPr>
                              <m:t>2</m:t>
                            </m:r>
                          </m:sup>
                        </m:sSup>
                      </m:num>
                      <m:den>
                        <m:r>
                          <a:rPr lang="en-CA" b="0" i="1" smtClean="0">
                            <a:latin typeface="Cambria Math" panose="02040503050406030204" pitchFamily="18" charset="0"/>
                          </a:rPr>
                          <m:t>1</m:t>
                        </m:r>
                      </m:den>
                    </m:f>
                  </m:oMath>
                </a14:m>
                <a:r>
                  <a:rPr lang="en-US" dirty="0"/>
                  <a:t>, 0.00013</a:t>
                </a:r>
                <a14:m>
                  <m:oMath xmlns:m="http://schemas.openxmlformats.org/officeDocument/2006/math">
                    <m:sSup>
                      <m:sSupPr>
                        <m:ctrlPr>
                          <a:rPr lang="en-CA" i="1">
                            <a:latin typeface="Cambria Math"/>
                          </a:rPr>
                        </m:ctrlPr>
                      </m:sSupPr>
                      <m:e>
                        <m:r>
                          <a:rPr lang="en-CA" i="1">
                            <a:latin typeface="Cambria Math" charset="0"/>
                          </a:rPr>
                          <m:t>𝑋</m:t>
                        </m:r>
                      </m:e>
                      <m:sup>
                        <m:r>
                          <a:rPr lang="en-CA" i="1">
                            <a:latin typeface="Cambria Math" charset="0"/>
                          </a:rPr>
                          <m:t>2</m:t>
                        </m:r>
                      </m:sup>
                    </m:sSup>
                  </m:oMath>
                </a14:m>
                <a:r>
                  <a:rPr lang="en-US" dirty="0"/>
                  <a:t> = 4,700,000</a:t>
                </a:r>
              </a:p>
              <a:p>
                <a:pPr>
                  <a:lnSpc>
                    <a:spcPct val="120000"/>
                  </a:lnSpc>
                  <a:buNone/>
                </a:pPr>
                <a:endParaRPr lang="en-US" dirty="0"/>
              </a:p>
              <a:p>
                <a:pPr>
                  <a:lnSpc>
                    <a:spcPct val="120000"/>
                  </a:lnSpc>
                  <a:buNone/>
                </a:pPr>
                <a:r>
                  <a:rPr lang="en-US" dirty="0"/>
                  <a:t>Dividing by 0.00013 then taking the square root, X is about 190,142 patient-days</a:t>
                </a:r>
              </a:p>
              <a:p>
                <a:pPr>
                  <a:lnSpc>
                    <a:spcPct val="120000"/>
                  </a:lnSpc>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43753" y="1256285"/>
                <a:ext cx="8350623" cy="5150199"/>
              </a:xfrm>
              <a:blipFill>
                <a:blip r:embed="rId2"/>
                <a:stretch>
                  <a:fillRect l="-1168" r="-2044" b="-9704"/>
                </a:stretch>
              </a:blipFill>
            </p:spPr>
            <p:txBody>
              <a:bodyPr/>
              <a:lstStyle/>
              <a:p>
                <a:r>
                  <a:rPr lang="en-CA">
                    <a:noFill/>
                  </a:rPr>
                  <a:t> </a:t>
                </a:r>
              </a:p>
            </p:txBody>
          </p:sp>
        </mc:Fallback>
      </mc:AlternateContent>
    </p:spTree>
    <p:extLst>
      <p:ext uri="{BB962C8B-B14F-4D97-AF65-F5344CB8AC3E}">
        <p14:creationId xmlns:p14="http://schemas.microsoft.com/office/powerpoint/2010/main" val="355579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1c</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57201" y="1417650"/>
                <a:ext cx="8205536" cy="5150199"/>
              </a:xfrm>
            </p:spPr>
            <p:txBody>
              <a:bodyPr/>
              <a:lstStyle/>
              <a:p>
                <a:pPr>
                  <a:buNone/>
                </a:pPr>
                <a:r>
                  <a:rPr lang="en-US" sz="1800" dirty="0"/>
                  <a:t>c) Show that your result minimizes, rather than maximizes, the cost per patient-day.</a:t>
                </a:r>
              </a:p>
              <a:p>
                <a:pPr>
                  <a:buNone/>
                </a:pPr>
                <a:endParaRPr lang="en-US" sz="1800" dirty="0"/>
              </a:p>
              <a:p>
                <a:pPr>
                  <a:buNone/>
                </a:pPr>
                <a:r>
                  <a:rPr lang="en-US" sz="1800" dirty="0"/>
                  <a:t>From before, we had derivative </a:t>
                </a:r>
                <a14:m>
                  <m:oMath xmlns:m="http://schemas.openxmlformats.org/officeDocument/2006/math">
                    <m:f>
                      <m:fPr>
                        <m:ctrlPr>
                          <a:rPr lang="mr-IN" sz="1800" b="1" i="1" dirty="0">
                            <a:latin typeface="Cambria Math"/>
                          </a:rPr>
                        </m:ctrlPr>
                      </m:fPr>
                      <m:num>
                        <m:r>
                          <a:rPr lang="en-CA" sz="1800" b="1" i="1" dirty="0">
                            <a:latin typeface="Cambria Math" charset="0"/>
                          </a:rPr>
                          <m:t>𝒅𝑪</m:t>
                        </m:r>
                      </m:num>
                      <m:den>
                        <m:r>
                          <a:rPr lang="en-CA" sz="1800" b="1" i="1" dirty="0">
                            <a:latin typeface="Cambria Math" charset="0"/>
                          </a:rPr>
                          <m:t>𝒅𝑿</m:t>
                        </m:r>
                      </m:den>
                    </m:f>
                  </m:oMath>
                </a14:m>
                <a:r>
                  <a:rPr lang="en-US" sz="1800" b="1" dirty="0"/>
                  <a:t> = </a:t>
                </a:r>
                <a14:m>
                  <m:oMath xmlns:m="http://schemas.openxmlformats.org/officeDocument/2006/math">
                    <m:f>
                      <m:fPr>
                        <m:ctrlPr>
                          <a:rPr lang="mr-IN" sz="1800" b="1" i="1">
                            <a:latin typeface="Cambria Math"/>
                          </a:rPr>
                        </m:ctrlPr>
                      </m:fPr>
                      <m:num>
                        <m:r>
                          <a:rPr lang="en-CA" sz="1800" b="1" i="1">
                            <a:latin typeface="Cambria Math" charset="0"/>
                          </a:rPr>
                          <m:t>−</m:t>
                        </m:r>
                        <m:r>
                          <a:rPr lang="en-CA" sz="1800" b="1" i="1">
                            <a:latin typeface="Cambria Math" charset="0"/>
                          </a:rPr>
                          <m:t>𝟒</m:t>
                        </m:r>
                        <m:r>
                          <a:rPr lang="en-CA" sz="1800" b="1" i="1">
                            <a:latin typeface="Cambria Math" charset="0"/>
                          </a:rPr>
                          <m:t>,</m:t>
                        </m:r>
                        <m:r>
                          <a:rPr lang="en-CA" sz="1800" b="1" i="1">
                            <a:latin typeface="Cambria Math" charset="0"/>
                          </a:rPr>
                          <m:t>𝟕𝟎𝟎</m:t>
                        </m:r>
                        <m:r>
                          <a:rPr lang="en-CA" sz="1800" b="1" i="1">
                            <a:latin typeface="Cambria Math" charset="0"/>
                          </a:rPr>
                          <m:t>,</m:t>
                        </m:r>
                        <m:r>
                          <a:rPr lang="en-CA" sz="1800" b="1" i="1">
                            <a:latin typeface="Cambria Math" charset="0"/>
                          </a:rPr>
                          <m:t>𝟎𝟎𝟎</m:t>
                        </m:r>
                      </m:num>
                      <m:den>
                        <m:sSup>
                          <m:sSupPr>
                            <m:ctrlPr>
                              <a:rPr lang="en-CA" sz="1800" b="1" i="1">
                                <a:latin typeface="Cambria Math"/>
                              </a:rPr>
                            </m:ctrlPr>
                          </m:sSupPr>
                          <m:e>
                            <m:r>
                              <a:rPr lang="en-CA" sz="1800" b="1" i="1">
                                <a:latin typeface="Cambria Math" charset="0"/>
                              </a:rPr>
                              <m:t>𝑿</m:t>
                            </m:r>
                          </m:e>
                          <m:sup>
                            <m:r>
                              <a:rPr lang="en-CA" sz="1800" b="1" i="1">
                                <a:latin typeface="Cambria Math" charset="0"/>
                              </a:rPr>
                              <m:t>𝟐</m:t>
                            </m:r>
                          </m:sup>
                        </m:sSup>
                      </m:den>
                    </m:f>
                  </m:oMath>
                </a14:m>
                <a:r>
                  <a:rPr lang="en-US" sz="1800" b="1" dirty="0"/>
                  <a:t> + 0.00013</a:t>
                </a:r>
              </a:p>
              <a:p>
                <a:pPr>
                  <a:buNone/>
                </a:pPr>
                <a:endParaRPr lang="en-CA" sz="1800" dirty="0"/>
              </a:p>
              <a:p>
                <a:pPr>
                  <a:buNone/>
                </a:pPr>
                <a:r>
                  <a:rPr lang="en-CA" sz="1800" dirty="0"/>
                  <a:t>T</a:t>
                </a:r>
                <a:r>
                  <a:rPr lang="en-US" sz="1800" dirty="0"/>
                  <a:t>his can be re-written as</a:t>
                </a:r>
                <a:r>
                  <a:rPr lang="en-US" sz="1800" b="1" dirty="0"/>
                  <a:t> </a:t>
                </a:r>
                <a14:m>
                  <m:oMath xmlns:m="http://schemas.openxmlformats.org/officeDocument/2006/math">
                    <m:f>
                      <m:fPr>
                        <m:ctrlPr>
                          <a:rPr lang="mr-IN" sz="1800" b="1" i="1" dirty="0">
                            <a:latin typeface="Cambria Math"/>
                          </a:rPr>
                        </m:ctrlPr>
                      </m:fPr>
                      <m:num>
                        <m:r>
                          <a:rPr lang="en-CA" sz="1800" b="1" i="1" dirty="0">
                            <a:latin typeface="Cambria Math" charset="0"/>
                          </a:rPr>
                          <m:t>𝒅𝑪</m:t>
                        </m:r>
                      </m:num>
                      <m:den>
                        <m:r>
                          <a:rPr lang="en-CA" sz="1800" b="1" i="1" dirty="0">
                            <a:latin typeface="Cambria Math" charset="0"/>
                          </a:rPr>
                          <m:t>𝒅𝑿</m:t>
                        </m:r>
                      </m:den>
                    </m:f>
                  </m:oMath>
                </a14:m>
                <a:r>
                  <a:rPr lang="en-US" sz="1800" b="1" dirty="0"/>
                  <a:t> = -4,700,000 </a:t>
                </a:r>
                <a14:m>
                  <m:oMath xmlns:m="http://schemas.openxmlformats.org/officeDocument/2006/math">
                    <m:sSup>
                      <m:sSupPr>
                        <m:ctrlPr>
                          <a:rPr lang="en-CA" sz="1800" b="1" i="1">
                            <a:latin typeface="Cambria Math"/>
                          </a:rPr>
                        </m:ctrlPr>
                      </m:sSupPr>
                      <m:e>
                        <m:r>
                          <a:rPr lang="en-CA" sz="1800" b="1" i="1">
                            <a:latin typeface="Cambria Math" charset="0"/>
                          </a:rPr>
                          <m:t>𝑿</m:t>
                        </m:r>
                      </m:e>
                      <m:sup>
                        <m:r>
                          <a:rPr lang="en-CA" sz="1800" b="1" i="1" smtClean="0">
                            <a:latin typeface="Cambria Math" panose="02040503050406030204" pitchFamily="18" charset="0"/>
                          </a:rPr>
                          <m:t>−</m:t>
                        </m:r>
                        <m:r>
                          <a:rPr lang="en-CA" sz="1800" b="1" i="1">
                            <a:latin typeface="Cambria Math" charset="0"/>
                          </a:rPr>
                          <m:t>𝟐</m:t>
                        </m:r>
                      </m:sup>
                    </m:sSup>
                  </m:oMath>
                </a14:m>
                <a:r>
                  <a:rPr lang="en-US" sz="1800" b="1" dirty="0"/>
                  <a:t> + 0.00013</a:t>
                </a:r>
              </a:p>
              <a:p>
                <a:pPr>
                  <a:buNone/>
                </a:pPr>
                <a:endParaRPr lang="en-CA" sz="1800" dirty="0"/>
              </a:p>
              <a:p>
                <a:pPr>
                  <a:buNone/>
                </a:pPr>
                <a:r>
                  <a:rPr lang="en-CA" sz="1800" dirty="0"/>
                  <a:t>U</a:t>
                </a:r>
                <a:r>
                  <a:rPr lang="en-US" sz="1800" dirty="0"/>
                  <a:t>sing the exponent rule to take the second derivative, we bring the -2 down beside the -4,700,000, and subtract 1 from the current exponent of X:</a:t>
                </a:r>
              </a:p>
              <a:p>
                <a:pPr>
                  <a:buNone/>
                </a:pPr>
                <a:endParaRPr lang="en-US" sz="1800" dirty="0"/>
              </a:p>
              <a:p>
                <a:pPr>
                  <a:buNone/>
                </a:pPr>
                <a:r>
                  <a:rPr lang="en-US" sz="1800" dirty="0"/>
                  <a:t>The second derivative is thus </a:t>
                </a:r>
                <a14:m>
                  <m:oMath xmlns:m="http://schemas.openxmlformats.org/officeDocument/2006/math">
                    <m:r>
                      <a:rPr lang="en-CA" sz="1800" b="1" i="1" smtClean="0">
                        <a:latin typeface="Cambria Math" panose="02040503050406030204" pitchFamily="18" charset="0"/>
                      </a:rPr>
                      <m:t>−</m:t>
                    </m:r>
                    <m:r>
                      <a:rPr lang="en-CA" sz="1800" b="1" i="1" smtClean="0">
                        <a:latin typeface="Cambria Math" panose="02040503050406030204" pitchFamily="18" charset="0"/>
                      </a:rPr>
                      <m:t>𝟐</m:t>
                    </m:r>
                    <m:r>
                      <a:rPr lang="en-CA" sz="1800" b="1" i="1" smtClean="0">
                        <a:latin typeface="Cambria Math" panose="02040503050406030204" pitchFamily="18" charset="0"/>
                      </a:rPr>
                      <m:t>(−</m:t>
                    </m:r>
                    <m:r>
                      <a:rPr lang="en-CA" sz="1800" b="1" i="1" smtClean="0">
                        <a:latin typeface="Cambria Math" panose="02040503050406030204" pitchFamily="18" charset="0"/>
                      </a:rPr>
                      <m:t>𝟒</m:t>
                    </m:r>
                    <m:r>
                      <a:rPr lang="en-CA" sz="1800" b="1" i="1" smtClean="0">
                        <a:latin typeface="Cambria Math" panose="02040503050406030204" pitchFamily="18" charset="0"/>
                      </a:rPr>
                      <m:t>,</m:t>
                    </m:r>
                    <m:r>
                      <a:rPr lang="en-CA" sz="1800" b="1" i="1" smtClean="0">
                        <a:latin typeface="Cambria Math" panose="02040503050406030204" pitchFamily="18" charset="0"/>
                      </a:rPr>
                      <m:t>𝟕𝟎𝟎</m:t>
                    </m:r>
                    <m:r>
                      <a:rPr lang="en-CA" sz="1800" b="1" i="1" smtClean="0">
                        <a:latin typeface="Cambria Math" panose="02040503050406030204" pitchFamily="18" charset="0"/>
                      </a:rPr>
                      <m:t>,</m:t>
                    </m:r>
                    <m:r>
                      <a:rPr lang="en-CA" sz="1800" b="1" i="1" smtClean="0">
                        <a:latin typeface="Cambria Math" panose="02040503050406030204" pitchFamily="18" charset="0"/>
                      </a:rPr>
                      <m:t>𝟎𝟎𝟎</m:t>
                    </m:r>
                    <m:r>
                      <a:rPr lang="en-CA" sz="1800" b="1" i="1" smtClean="0">
                        <a:latin typeface="Cambria Math" panose="02040503050406030204" pitchFamily="18" charset="0"/>
                      </a:rPr>
                      <m:t>)</m:t>
                    </m:r>
                    <m:sSup>
                      <m:sSupPr>
                        <m:ctrlPr>
                          <a:rPr lang="en-CA" sz="1800" b="1" i="1">
                            <a:latin typeface="Cambria Math"/>
                          </a:rPr>
                        </m:ctrlPr>
                      </m:sSupPr>
                      <m:e>
                        <m:r>
                          <a:rPr lang="en-CA" sz="1800" b="1" i="1">
                            <a:latin typeface="Cambria Math" charset="0"/>
                          </a:rPr>
                          <m:t>𝑿</m:t>
                        </m:r>
                      </m:e>
                      <m:sup>
                        <m:r>
                          <a:rPr lang="en-CA" sz="1800" b="1" i="1" smtClean="0">
                            <a:latin typeface="Cambria Math" panose="02040503050406030204" pitchFamily="18" charset="0"/>
                          </a:rPr>
                          <m:t>−</m:t>
                        </m:r>
                        <m:r>
                          <a:rPr lang="en-CA" sz="1800" b="1" i="1" smtClean="0">
                            <a:latin typeface="Cambria Math" panose="02040503050406030204" pitchFamily="18" charset="0"/>
                          </a:rPr>
                          <m:t>𝟐</m:t>
                        </m:r>
                        <m:r>
                          <a:rPr lang="en-CA" sz="1800" b="1" i="1" smtClean="0">
                            <a:latin typeface="Cambria Math" panose="02040503050406030204" pitchFamily="18" charset="0"/>
                          </a:rPr>
                          <m:t>−</m:t>
                        </m:r>
                        <m:r>
                          <a:rPr lang="en-CA" sz="1800" b="1" i="1" smtClean="0">
                            <a:latin typeface="Cambria Math" panose="02040503050406030204" pitchFamily="18" charset="0"/>
                          </a:rPr>
                          <m:t>𝟏</m:t>
                        </m:r>
                      </m:sup>
                    </m:sSup>
                  </m:oMath>
                </a14:m>
                <a:endParaRPr lang="en-US" sz="1800" b="1" dirty="0"/>
              </a:p>
              <a:p>
                <a:pPr>
                  <a:buNone/>
                </a:pPr>
                <a:endParaRPr lang="en-CA" sz="1800" dirty="0"/>
              </a:p>
              <a:p>
                <a:pPr>
                  <a:buNone/>
                </a:pPr>
                <a:r>
                  <a:rPr lang="en-CA" sz="1800" dirty="0"/>
                  <a:t>This can be rewritten as: </a:t>
                </a:r>
                <a14:m>
                  <m:oMath xmlns:m="http://schemas.openxmlformats.org/officeDocument/2006/math">
                    <m:f>
                      <m:fPr>
                        <m:ctrlPr>
                          <a:rPr lang="mr-IN" sz="1800" b="1" i="1">
                            <a:latin typeface="Cambria Math"/>
                          </a:rPr>
                        </m:ctrlPr>
                      </m:fPr>
                      <m:num>
                        <m:r>
                          <a:rPr lang="en-CA" sz="1800" b="1" i="1" smtClean="0">
                            <a:latin typeface="Cambria Math" panose="02040503050406030204" pitchFamily="18" charset="0"/>
                          </a:rPr>
                          <m:t>𝟗</m:t>
                        </m:r>
                        <m:r>
                          <a:rPr lang="en-CA" sz="1800" b="1" i="1" smtClean="0">
                            <a:latin typeface="Cambria Math" panose="02040503050406030204" pitchFamily="18" charset="0"/>
                          </a:rPr>
                          <m:t>,</m:t>
                        </m:r>
                        <m:r>
                          <a:rPr lang="en-CA" sz="1800" b="1" i="1" smtClean="0">
                            <a:latin typeface="Cambria Math" panose="02040503050406030204" pitchFamily="18" charset="0"/>
                          </a:rPr>
                          <m:t>𝟒𝟎𝟎</m:t>
                        </m:r>
                        <m:r>
                          <a:rPr lang="en-CA" sz="1800" b="1" i="1">
                            <a:latin typeface="Cambria Math" charset="0"/>
                          </a:rPr>
                          <m:t>,</m:t>
                        </m:r>
                        <m:r>
                          <a:rPr lang="en-CA" sz="1800" b="1" i="1">
                            <a:latin typeface="Cambria Math" charset="0"/>
                          </a:rPr>
                          <m:t>𝟎𝟎𝟎</m:t>
                        </m:r>
                      </m:num>
                      <m:den>
                        <m:sSup>
                          <m:sSupPr>
                            <m:ctrlPr>
                              <a:rPr lang="en-CA" sz="1800" b="1" i="1">
                                <a:latin typeface="Cambria Math"/>
                              </a:rPr>
                            </m:ctrlPr>
                          </m:sSupPr>
                          <m:e>
                            <m:r>
                              <a:rPr lang="en-CA" sz="1800" b="1" i="1">
                                <a:latin typeface="Cambria Math" charset="0"/>
                              </a:rPr>
                              <m:t>𝑿</m:t>
                            </m:r>
                          </m:e>
                          <m:sup>
                            <m:r>
                              <a:rPr lang="en-CA" sz="1800" b="1" i="1" smtClean="0">
                                <a:latin typeface="Cambria Math" panose="02040503050406030204" pitchFamily="18" charset="0"/>
                              </a:rPr>
                              <m:t>𝟑</m:t>
                            </m:r>
                          </m:sup>
                        </m:sSup>
                      </m:den>
                    </m:f>
                  </m:oMath>
                </a14:m>
                <a:endParaRPr lang="en-CA" sz="1800" b="1" dirty="0"/>
              </a:p>
              <a:p>
                <a:pPr>
                  <a:buNone/>
                </a:pPr>
                <a:endParaRPr lang="en-US" sz="1800" dirty="0"/>
              </a:p>
              <a:p>
                <a:pPr>
                  <a:buNone/>
                </a:pPr>
                <a:r>
                  <a:rPr lang="en-US" sz="1800" dirty="0"/>
                  <a:t>At X = 190,142, the second derivative </a:t>
                </a:r>
                <a:r>
                  <a:rPr lang="en-US" sz="1800" b="1" dirty="0"/>
                  <a:t>is (9,400,000/(190,142</a:t>
                </a:r>
                <a:r>
                  <a:rPr lang="en-US" sz="1800" b="1" baseline="30000" dirty="0"/>
                  <a:t>3</a:t>
                </a:r>
                <a:r>
                  <a:rPr lang="en-US" sz="1800" b="1" dirty="0"/>
                  <a:t>)) </a:t>
                </a:r>
                <a:r>
                  <a:rPr lang="en-US" sz="1800" dirty="0"/>
                  <a:t>which is a </a:t>
                </a:r>
                <a:r>
                  <a:rPr lang="en-US" sz="1800" b="1" dirty="0"/>
                  <a:t>positive number, </a:t>
                </a:r>
                <a:r>
                  <a:rPr lang="en-US" sz="1800" dirty="0"/>
                  <a:t>thus our result is a minimum.</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57201" y="1417650"/>
                <a:ext cx="8205536" cy="5150199"/>
              </a:xfrm>
              <a:blipFill>
                <a:blip r:embed="rId2"/>
                <a:stretch>
                  <a:fillRect l="-669" r="-223" b="-2488"/>
                </a:stretch>
              </a:blipFill>
            </p:spPr>
            <p:txBody>
              <a:bodyPr/>
              <a:lstStyle/>
              <a:p>
                <a:r>
                  <a:rPr lang="en-CA">
                    <a:noFill/>
                  </a:rPr>
                  <a:t> </a:t>
                </a:r>
              </a:p>
            </p:txBody>
          </p:sp>
        </mc:Fallback>
      </mc:AlternateContent>
    </p:spTree>
    <p:extLst>
      <p:ext uri="{BB962C8B-B14F-4D97-AF65-F5344CB8AC3E}">
        <p14:creationId xmlns:p14="http://schemas.microsoft.com/office/powerpoint/2010/main" val="148256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68442"/>
            <a:ext cx="6462600" cy="1143000"/>
          </a:xfrm>
        </p:spPr>
        <p:txBody>
          <a:bodyPr/>
          <a:lstStyle/>
          <a:p>
            <a:r>
              <a:rPr lang="en-US" dirty="0"/>
              <a:t>QUESTION 2</a:t>
            </a:r>
          </a:p>
        </p:txBody>
      </p:sp>
      <p:sp>
        <p:nvSpPr>
          <p:cNvPr id="3" name="Text Placeholder 2"/>
          <p:cNvSpPr>
            <a:spLocks noGrp="1"/>
          </p:cNvSpPr>
          <p:nvPr>
            <p:ph type="body" idx="1"/>
          </p:nvPr>
        </p:nvSpPr>
        <p:spPr>
          <a:xfrm>
            <a:off x="564775" y="1311442"/>
            <a:ext cx="8108577" cy="5256408"/>
          </a:xfrm>
        </p:spPr>
        <p:txBody>
          <a:bodyPr/>
          <a:lstStyle/>
          <a:p>
            <a:pPr>
              <a:lnSpc>
                <a:spcPct val="150000"/>
              </a:lnSpc>
              <a:buNone/>
            </a:pPr>
            <a:r>
              <a:rPr lang="en-US" dirty="0"/>
              <a:t>The Trumbull company has developed a new product. Trumbull’s chairperson estimates that the new product will increase the firm’s revenues by $5 million per year, and that it will result in extra out-of-pocket costs of $4 million per year, the fully allocated costs (including a percentage of overhead, depreciation, and insurance) being $5.5 million.</a:t>
            </a:r>
          </a:p>
        </p:txBody>
      </p:sp>
    </p:spTree>
    <p:extLst>
      <p:ext uri="{BB962C8B-B14F-4D97-AF65-F5344CB8AC3E}">
        <p14:creationId xmlns:p14="http://schemas.microsoft.com/office/powerpoint/2010/main" val="180777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68442"/>
            <a:ext cx="6462600" cy="1143000"/>
          </a:xfrm>
        </p:spPr>
        <p:txBody>
          <a:bodyPr/>
          <a:lstStyle/>
          <a:p>
            <a:r>
              <a:rPr lang="en-US" dirty="0"/>
              <a:t>QUESTION 2</a:t>
            </a:r>
          </a:p>
        </p:txBody>
      </p:sp>
      <p:sp>
        <p:nvSpPr>
          <p:cNvPr id="3" name="Text Placeholder 2"/>
          <p:cNvSpPr>
            <a:spLocks noGrp="1"/>
          </p:cNvSpPr>
          <p:nvPr>
            <p:ph type="body" idx="1"/>
          </p:nvPr>
        </p:nvSpPr>
        <p:spPr>
          <a:xfrm>
            <a:off x="564775" y="1311442"/>
            <a:ext cx="8108577" cy="5256408"/>
          </a:xfrm>
        </p:spPr>
        <p:txBody>
          <a:bodyPr/>
          <a:lstStyle/>
          <a:p>
            <a:pPr marL="457200" indent="-457200">
              <a:lnSpc>
                <a:spcPct val="150000"/>
              </a:lnSpc>
              <a:buFont typeface="+mj-lt"/>
              <a:buAutoNum type="alphaLcParenR"/>
            </a:pPr>
            <a:r>
              <a:rPr lang="en-US" dirty="0"/>
              <a:t>Trumbull’s chairperson feels that it would not be profitable to introduce this new product. Is the chairperson right? Why or why not?</a:t>
            </a:r>
          </a:p>
          <a:p>
            <a:pPr marL="457200" indent="-457200">
              <a:lnSpc>
                <a:spcPct val="150000"/>
              </a:lnSpc>
              <a:buFont typeface="+mj-lt"/>
              <a:buAutoNum type="alphaLcParenR"/>
            </a:pPr>
            <a:r>
              <a:rPr lang="en-US" dirty="0"/>
              <a:t>Trumbull’s vice president for research argues that since the development of this product has already cost about $10 million, the firm has little choice but to introduce it. Is the vice president right? Why or why not?</a:t>
            </a:r>
          </a:p>
        </p:txBody>
      </p:sp>
    </p:spTree>
    <p:extLst>
      <p:ext uri="{BB962C8B-B14F-4D97-AF65-F5344CB8AC3E}">
        <p14:creationId xmlns:p14="http://schemas.microsoft.com/office/powerpoint/2010/main" val="243036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3242091"/>
            <a:ext cx="7772400" cy="1546500"/>
          </a:xfrm>
          <a:prstGeom prst="rect">
            <a:avLst/>
          </a:prstGeom>
        </p:spPr>
        <p:txBody>
          <a:bodyPr lIns="91425" tIns="91425" rIns="91425" bIns="91425" anchor="b" anchorCtr="0">
            <a:noAutofit/>
          </a:bodyPr>
          <a:lstStyle/>
          <a:p>
            <a:pPr lvl="0" rtl="0">
              <a:spcBef>
                <a:spcPts val="0"/>
              </a:spcBef>
              <a:buNone/>
            </a:pPr>
            <a:endParaRPr lang="en" sz="7200" dirty="0">
              <a:solidFill>
                <a:srgbClr val="7ECEFD"/>
              </a:solidFill>
            </a:endParaRPr>
          </a:p>
          <a:p>
            <a:pPr lvl="0" rtl="0">
              <a:spcBef>
                <a:spcPts val="0"/>
              </a:spcBef>
              <a:buNone/>
            </a:pPr>
            <a:r>
              <a:rPr lang="en-CA" dirty="0"/>
              <a:t>CHAPTER REVIEW</a:t>
            </a: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txBox="1">
            <a:spLocks noGrp="1"/>
          </p:cNvSpPr>
          <p:nvPr>
            <p:ph type="body" idx="1"/>
          </p:nvPr>
        </p:nvSpPr>
        <p:spPr>
          <a:xfrm>
            <a:off x="618565" y="1294426"/>
            <a:ext cx="8001000" cy="3877954"/>
          </a:xfrm>
          <a:prstGeom prst="rect">
            <a:avLst/>
          </a:prstGeom>
          <a:noFill/>
        </p:spPr>
        <p:txBody>
          <a:bodyPr wrap="square" rtlCol="0">
            <a:spAutoFit/>
          </a:bodyPr>
          <a:lstStyle/>
          <a:p>
            <a:pPr>
              <a:buNone/>
            </a:pPr>
            <a:endParaRPr lang="en-US" dirty="0"/>
          </a:p>
          <a:p>
            <a:pPr>
              <a:buNone/>
            </a:pPr>
            <a:r>
              <a:rPr lang="en-US" dirty="0"/>
              <a:t>Given: $5 million revenue, 4$ million cost, $5.5 million allocated costs</a:t>
            </a:r>
          </a:p>
          <a:p>
            <a:pPr>
              <a:buNone/>
            </a:pPr>
            <a:endParaRPr lang="en-US" dirty="0"/>
          </a:p>
          <a:p>
            <a:pPr>
              <a:buNone/>
            </a:pPr>
            <a:r>
              <a:rPr lang="en-US" dirty="0"/>
              <a:t>Since the allocated costs (such as overhead) would be incurred either way, we must ignore it and compare $5 million in revenue to $4 million cost, resulting in a $1 million profit. Thus, the chairperson is wrong and they should introduce this product, as it is clearly profitable.</a:t>
            </a:r>
          </a:p>
        </p:txBody>
      </p:sp>
      <p:sp>
        <p:nvSpPr>
          <p:cNvPr id="3" name="Title 1">
            <a:extLst>
              <a:ext uri="{FF2B5EF4-FFF2-40B4-BE49-F238E27FC236}">
                <a16:creationId xmlns:a16="http://schemas.microsoft.com/office/drawing/2014/main" xmlns="" id="{2F9D9436-3EF0-4465-B1F1-CE23556DBBB1}"/>
              </a:ext>
            </a:extLst>
          </p:cNvPr>
          <p:cNvSpPr>
            <a:spLocks noGrp="1"/>
          </p:cNvSpPr>
          <p:nvPr>
            <p:ph type="title"/>
          </p:nvPr>
        </p:nvSpPr>
        <p:spPr>
          <a:xfrm>
            <a:off x="893700" y="274650"/>
            <a:ext cx="6462600" cy="1143000"/>
          </a:xfrm>
        </p:spPr>
        <p:txBody>
          <a:bodyPr/>
          <a:lstStyle/>
          <a:p>
            <a:r>
              <a:rPr lang="en-US" dirty="0"/>
              <a:t>SOLUTION 2a</a:t>
            </a:r>
          </a:p>
        </p:txBody>
      </p:sp>
    </p:spTree>
    <p:extLst>
      <p:ext uri="{BB962C8B-B14F-4D97-AF65-F5344CB8AC3E}">
        <p14:creationId xmlns:p14="http://schemas.microsoft.com/office/powerpoint/2010/main" val="102063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2b</a:t>
            </a:r>
          </a:p>
        </p:txBody>
      </p:sp>
      <p:sp>
        <p:nvSpPr>
          <p:cNvPr id="6" name="Content Placeholder 2"/>
          <p:cNvSpPr txBox="1">
            <a:spLocks/>
          </p:cNvSpPr>
          <p:nvPr/>
        </p:nvSpPr>
        <p:spPr>
          <a:xfrm>
            <a:off x="548640" y="1627094"/>
            <a:ext cx="8595360" cy="435133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a:buNone/>
            </a:pPr>
            <a:r>
              <a:rPr lang="en-US" dirty="0"/>
              <a:t>Given: The development of the product has already cost $10 million</a:t>
            </a:r>
          </a:p>
          <a:p>
            <a:pPr>
              <a:buNone/>
            </a:pPr>
            <a:endParaRPr lang="en-US" dirty="0"/>
          </a:p>
          <a:p>
            <a:pPr>
              <a:buNone/>
            </a:pPr>
            <a:r>
              <a:rPr lang="en-US" dirty="0"/>
              <a:t>The $10 million is referred to as “sunk” and is irrelevant. Either way the company lost those 10 million, so the only thing that matters is whether their future revenue will be greater than their future cost.</a:t>
            </a:r>
          </a:p>
        </p:txBody>
      </p:sp>
    </p:spTree>
    <p:extLst>
      <p:ext uri="{BB962C8B-B14F-4D97-AF65-F5344CB8AC3E}">
        <p14:creationId xmlns:p14="http://schemas.microsoft.com/office/powerpoint/2010/main" val="43102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79011"/>
            <a:ext cx="6462600" cy="1143000"/>
          </a:xfrm>
        </p:spPr>
        <p:txBody>
          <a:bodyPr/>
          <a:lstStyle/>
          <a:p>
            <a:r>
              <a:rPr lang="en-US" dirty="0"/>
              <a:t>QUESTION 3</a:t>
            </a:r>
          </a:p>
        </p:txBody>
      </p:sp>
      <p:sp>
        <p:nvSpPr>
          <p:cNvPr id="3" name="Text Placeholder 2"/>
          <p:cNvSpPr>
            <a:spLocks noGrp="1"/>
          </p:cNvSpPr>
          <p:nvPr>
            <p:ph type="body" idx="1"/>
          </p:nvPr>
        </p:nvSpPr>
        <p:spPr>
          <a:xfrm>
            <a:off x="893700" y="1417650"/>
            <a:ext cx="7900676" cy="4736399"/>
          </a:xfrm>
        </p:spPr>
        <p:txBody>
          <a:bodyPr/>
          <a:lstStyle/>
          <a:p>
            <a:pPr>
              <a:buNone/>
            </a:pPr>
            <a:r>
              <a:rPr lang="en-US" sz="2000" dirty="0"/>
              <a:t>For the Martin Corporation, the relationship between profit and output is the following:</a:t>
            </a:r>
          </a:p>
          <a:p>
            <a:pPr>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565601460"/>
              </p:ext>
            </p:extLst>
          </p:nvPr>
        </p:nvGraphicFramePr>
        <p:xfrm>
          <a:off x="893700" y="2189298"/>
          <a:ext cx="7752760" cy="4389120"/>
        </p:xfrm>
        <a:graphic>
          <a:graphicData uri="http://schemas.openxmlformats.org/drawingml/2006/table">
            <a:tbl>
              <a:tblPr firstRow="1" bandRow="1">
                <a:tableStyleId>{5C22544A-7EE6-4342-B048-85BDC9FD1C3A}</a:tableStyleId>
              </a:tblPr>
              <a:tblGrid>
                <a:gridCol w="3876380">
                  <a:extLst>
                    <a:ext uri="{9D8B030D-6E8A-4147-A177-3AD203B41FA5}">
                      <a16:colId xmlns:a16="http://schemas.microsoft.com/office/drawing/2014/main" xmlns="" val="1310442136"/>
                    </a:ext>
                  </a:extLst>
                </a:gridCol>
                <a:gridCol w="3876380">
                  <a:extLst>
                    <a:ext uri="{9D8B030D-6E8A-4147-A177-3AD203B41FA5}">
                      <a16:colId xmlns:a16="http://schemas.microsoft.com/office/drawing/2014/main" xmlns="" val="2552834649"/>
                    </a:ext>
                  </a:extLst>
                </a:gridCol>
              </a:tblGrid>
              <a:tr h="287369">
                <a:tc>
                  <a:txBody>
                    <a:bodyPr/>
                    <a:lstStyle/>
                    <a:p>
                      <a:r>
                        <a:rPr lang="en-US" sz="1800" dirty="0"/>
                        <a:t>Output</a:t>
                      </a:r>
                      <a:r>
                        <a:rPr lang="en-US" sz="1800" baseline="0" dirty="0"/>
                        <a:t> (number of units per day)</a:t>
                      </a:r>
                      <a:endParaRPr lang="en-US" sz="1800" dirty="0"/>
                    </a:p>
                  </a:txBody>
                  <a:tcPr/>
                </a:tc>
                <a:tc>
                  <a:txBody>
                    <a:bodyPr/>
                    <a:lstStyle/>
                    <a:p>
                      <a:r>
                        <a:rPr lang="en-US" sz="1800" dirty="0"/>
                        <a:t>Profit (millions of dollars per day)</a:t>
                      </a:r>
                    </a:p>
                  </a:txBody>
                  <a:tcPr/>
                </a:tc>
                <a:extLst>
                  <a:ext uri="{0D108BD9-81ED-4DB2-BD59-A6C34878D82A}">
                    <a16:rowId xmlns:a16="http://schemas.microsoft.com/office/drawing/2014/main" xmlns="" val="4142917520"/>
                  </a:ext>
                </a:extLst>
              </a:tr>
              <a:tr h="287369">
                <a:tc>
                  <a:txBody>
                    <a:bodyPr/>
                    <a:lstStyle/>
                    <a:p>
                      <a:r>
                        <a:rPr lang="en-US" sz="1800" dirty="0"/>
                        <a:t>0</a:t>
                      </a:r>
                    </a:p>
                  </a:txBody>
                  <a:tcPr/>
                </a:tc>
                <a:tc>
                  <a:txBody>
                    <a:bodyPr/>
                    <a:lstStyle/>
                    <a:p>
                      <a:r>
                        <a:rPr lang="en-US" sz="1800" dirty="0"/>
                        <a:t>-10</a:t>
                      </a:r>
                    </a:p>
                  </a:txBody>
                  <a:tcPr/>
                </a:tc>
                <a:extLst>
                  <a:ext uri="{0D108BD9-81ED-4DB2-BD59-A6C34878D82A}">
                    <a16:rowId xmlns:a16="http://schemas.microsoft.com/office/drawing/2014/main" xmlns="" val="544208904"/>
                  </a:ext>
                </a:extLst>
              </a:tr>
              <a:tr h="287369">
                <a:tc>
                  <a:txBody>
                    <a:bodyPr/>
                    <a:lstStyle/>
                    <a:p>
                      <a:r>
                        <a:rPr lang="en-US" sz="1800" dirty="0"/>
                        <a:t>1</a:t>
                      </a:r>
                    </a:p>
                  </a:txBody>
                  <a:tcPr/>
                </a:tc>
                <a:tc>
                  <a:txBody>
                    <a:bodyPr/>
                    <a:lstStyle/>
                    <a:p>
                      <a:r>
                        <a:rPr lang="en-US" sz="1800" dirty="0"/>
                        <a:t>-8</a:t>
                      </a:r>
                    </a:p>
                  </a:txBody>
                  <a:tcPr/>
                </a:tc>
                <a:extLst>
                  <a:ext uri="{0D108BD9-81ED-4DB2-BD59-A6C34878D82A}">
                    <a16:rowId xmlns:a16="http://schemas.microsoft.com/office/drawing/2014/main" xmlns="" val="71125341"/>
                  </a:ext>
                </a:extLst>
              </a:tr>
              <a:tr h="287369">
                <a:tc>
                  <a:txBody>
                    <a:bodyPr/>
                    <a:lstStyle/>
                    <a:p>
                      <a:r>
                        <a:rPr lang="en-US" sz="1800" dirty="0"/>
                        <a:t>2</a:t>
                      </a:r>
                    </a:p>
                  </a:txBody>
                  <a:tcPr/>
                </a:tc>
                <a:tc>
                  <a:txBody>
                    <a:bodyPr/>
                    <a:lstStyle/>
                    <a:p>
                      <a:r>
                        <a:rPr lang="en-US" sz="1800" dirty="0"/>
                        <a:t>-5</a:t>
                      </a:r>
                    </a:p>
                  </a:txBody>
                  <a:tcPr/>
                </a:tc>
                <a:extLst>
                  <a:ext uri="{0D108BD9-81ED-4DB2-BD59-A6C34878D82A}">
                    <a16:rowId xmlns:a16="http://schemas.microsoft.com/office/drawing/2014/main" xmlns="" val="4155940633"/>
                  </a:ext>
                </a:extLst>
              </a:tr>
              <a:tr h="287369">
                <a:tc>
                  <a:txBody>
                    <a:bodyPr/>
                    <a:lstStyle/>
                    <a:p>
                      <a:r>
                        <a:rPr lang="en-US" sz="1800" dirty="0"/>
                        <a:t>3</a:t>
                      </a:r>
                    </a:p>
                  </a:txBody>
                  <a:tcPr/>
                </a:tc>
                <a:tc>
                  <a:txBody>
                    <a:bodyPr/>
                    <a:lstStyle/>
                    <a:p>
                      <a:r>
                        <a:rPr lang="en-US" sz="1800" dirty="0"/>
                        <a:t>0</a:t>
                      </a:r>
                    </a:p>
                  </a:txBody>
                  <a:tcPr/>
                </a:tc>
                <a:extLst>
                  <a:ext uri="{0D108BD9-81ED-4DB2-BD59-A6C34878D82A}">
                    <a16:rowId xmlns:a16="http://schemas.microsoft.com/office/drawing/2014/main" xmlns="" val="4054344692"/>
                  </a:ext>
                </a:extLst>
              </a:tr>
              <a:tr h="287369">
                <a:tc>
                  <a:txBody>
                    <a:bodyPr/>
                    <a:lstStyle/>
                    <a:p>
                      <a:r>
                        <a:rPr lang="en-US" sz="1800" dirty="0"/>
                        <a:t>4</a:t>
                      </a:r>
                    </a:p>
                  </a:txBody>
                  <a:tcPr/>
                </a:tc>
                <a:tc>
                  <a:txBody>
                    <a:bodyPr/>
                    <a:lstStyle/>
                    <a:p>
                      <a:r>
                        <a:rPr lang="en-US" sz="1800" dirty="0"/>
                        <a:t>2</a:t>
                      </a:r>
                    </a:p>
                  </a:txBody>
                  <a:tcPr/>
                </a:tc>
                <a:extLst>
                  <a:ext uri="{0D108BD9-81ED-4DB2-BD59-A6C34878D82A}">
                    <a16:rowId xmlns:a16="http://schemas.microsoft.com/office/drawing/2014/main" xmlns="" val="1682016276"/>
                  </a:ext>
                </a:extLst>
              </a:tr>
              <a:tr h="287369">
                <a:tc>
                  <a:txBody>
                    <a:bodyPr/>
                    <a:lstStyle/>
                    <a:p>
                      <a:r>
                        <a:rPr lang="en-US" sz="1800" dirty="0"/>
                        <a:t>5</a:t>
                      </a:r>
                    </a:p>
                  </a:txBody>
                  <a:tcPr/>
                </a:tc>
                <a:tc>
                  <a:txBody>
                    <a:bodyPr/>
                    <a:lstStyle/>
                    <a:p>
                      <a:r>
                        <a:rPr lang="en-US" sz="1800" dirty="0"/>
                        <a:t>7</a:t>
                      </a:r>
                    </a:p>
                  </a:txBody>
                  <a:tcPr/>
                </a:tc>
                <a:extLst>
                  <a:ext uri="{0D108BD9-81ED-4DB2-BD59-A6C34878D82A}">
                    <a16:rowId xmlns:a16="http://schemas.microsoft.com/office/drawing/2014/main" xmlns="" val="1328174323"/>
                  </a:ext>
                </a:extLst>
              </a:tr>
              <a:tr h="287369">
                <a:tc>
                  <a:txBody>
                    <a:bodyPr/>
                    <a:lstStyle/>
                    <a:p>
                      <a:r>
                        <a:rPr lang="en-US" sz="1800" dirty="0"/>
                        <a:t>6</a:t>
                      </a:r>
                    </a:p>
                  </a:txBody>
                  <a:tcPr/>
                </a:tc>
                <a:tc>
                  <a:txBody>
                    <a:bodyPr/>
                    <a:lstStyle/>
                    <a:p>
                      <a:r>
                        <a:rPr lang="en-US" sz="1800" dirty="0"/>
                        <a:t>12</a:t>
                      </a:r>
                    </a:p>
                  </a:txBody>
                  <a:tcPr/>
                </a:tc>
                <a:extLst>
                  <a:ext uri="{0D108BD9-81ED-4DB2-BD59-A6C34878D82A}">
                    <a16:rowId xmlns:a16="http://schemas.microsoft.com/office/drawing/2014/main" xmlns="" val="136000988"/>
                  </a:ext>
                </a:extLst>
              </a:tr>
              <a:tr h="287369">
                <a:tc>
                  <a:txBody>
                    <a:bodyPr/>
                    <a:lstStyle/>
                    <a:p>
                      <a:r>
                        <a:rPr lang="en-US" sz="1800" dirty="0"/>
                        <a:t>7</a:t>
                      </a:r>
                    </a:p>
                  </a:txBody>
                  <a:tcPr/>
                </a:tc>
                <a:tc>
                  <a:txBody>
                    <a:bodyPr/>
                    <a:lstStyle/>
                    <a:p>
                      <a:r>
                        <a:rPr lang="en-US" sz="1800" dirty="0"/>
                        <a:t>21</a:t>
                      </a:r>
                    </a:p>
                  </a:txBody>
                  <a:tcPr/>
                </a:tc>
                <a:extLst>
                  <a:ext uri="{0D108BD9-81ED-4DB2-BD59-A6C34878D82A}">
                    <a16:rowId xmlns:a16="http://schemas.microsoft.com/office/drawing/2014/main" xmlns="" val="857244262"/>
                  </a:ext>
                </a:extLst>
              </a:tr>
              <a:tr h="287369">
                <a:tc>
                  <a:txBody>
                    <a:bodyPr/>
                    <a:lstStyle/>
                    <a:p>
                      <a:r>
                        <a:rPr lang="en-US" sz="1800" dirty="0"/>
                        <a:t>8</a:t>
                      </a:r>
                    </a:p>
                  </a:txBody>
                  <a:tcPr/>
                </a:tc>
                <a:tc>
                  <a:txBody>
                    <a:bodyPr/>
                    <a:lstStyle/>
                    <a:p>
                      <a:r>
                        <a:rPr lang="en-US" sz="1800" dirty="0"/>
                        <a:t>22</a:t>
                      </a:r>
                    </a:p>
                  </a:txBody>
                  <a:tcPr/>
                </a:tc>
                <a:extLst>
                  <a:ext uri="{0D108BD9-81ED-4DB2-BD59-A6C34878D82A}">
                    <a16:rowId xmlns:a16="http://schemas.microsoft.com/office/drawing/2014/main" xmlns="" val="3837785563"/>
                  </a:ext>
                </a:extLst>
              </a:tr>
              <a:tr h="287369">
                <a:tc>
                  <a:txBody>
                    <a:bodyPr/>
                    <a:lstStyle/>
                    <a:p>
                      <a:r>
                        <a:rPr lang="en-US" sz="1800" dirty="0"/>
                        <a:t>9</a:t>
                      </a:r>
                    </a:p>
                  </a:txBody>
                  <a:tcPr/>
                </a:tc>
                <a:tc>
                  <a:txBody>
                    <a:bodyPr/>
                    <a:lstStyle/>
                    <a:p>
                      <a:r>
                        <a:rPr lang="en-US" sz="1800" dirty="0"/>
                        <a:t>23</a:t>
                      </a:r>
                    </a:p>
                  </a:txBody>
                  <a:tcPr/>
                </a:tc>
                <a:extLst>
                  <a:ext uri="{0D108BD9-81ED-4DB2-BD59-A6C34878D82A}">
                    <a16:rowId xmlns:a16="http://schemas.microsoft.com/office/drawing/2014/main" xmlns="" val="4180350398"/>
                  </a:ext>
                </a:extLst>
              </a:tr>
              <a:tr h="287369">
                <a:tc>
                  <a:txBody>
                    <a:bodyPr/>
                    <a:lstStyle/>
                    <a:p>
                      <a:r>
                        <a:rPr lang="en-US" sz="1800" dirty="0"/>
                        <a:t>10</a:t>
                      </a:r>
                    </a:p>
                  </a:txBody>
                  <a:tcPr/>
                </a:tc>
                <a:tc>
                  <a:txBody>
                    <a:bodyPr/>
                    <a:lstStyle/>
                    <a:p>
                      <a:r>
                        <a:rPr lang="en-US" sz="1800" dirty="0"/>
                        <a:t>20</a:t>
                      </a:r>
                    </a:p>
                  </a:txBody>
                  <a:tcPr/>
                </a:tc>
                <a:extLst>
                  <a:ext uri="{0D108BD9-81ED-4DB2-BD59-A6C34878D82A}">
                    <a16:rowId xmlns:a16="http://schemas.microsoft.com/office/drawing/2014/main" xmlns="" val="2705892723"/>
                  </a:ext>
                </a:extLst>
              </a:tr>
            </a:tbl>
          </a:graphicData>
        </a:graphic>
      </p:graphicFrame>
    </p:spTree>
    <p:extLst>
      <p:ext uri="{BB962C8B-B14F-4D97-AF65-F5344CB8AC3E}">
        <p14:creationId xmlns:p14="http://schemas.microsoft.com/office/powerpoint/2010/main" val="96860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79011"/>
            <a:ext cx="6462600" cy="1143000"/>
          </a:xfrm>
        </p:spPr>
        <p:txBody>
          <a:bodyPr/>
          <a:lstStyle/>
          <a:p>
            <a:r>
              <a:rPr lang="en-US" dirty="0"/>
              <a:t>QUESTION 3</a:t>
            </a:r>
          </a:p>
        </p:txBody>
      </p:sp>
      <p:sp>
        <p:nvSpPr>
          <p:cNvPr id="3" name="Text Placeholder 2"/>
          <p:cNvSpPr>
            <a:spLocks noGrp="1"/>
          </p:cNvSpPr>
          <p:nvPr>
            <p:ph type="body" idx="1"/>
          </p:nvPr>
        </p:nvSpPr>
        <p:spPr>
          <a:xfrm>
            <a:off x="893700" y="1417650"/>
            <a:ext cx="7900676" cy="4736399"/>
          </a:xfrm>
        </p:spPr>
        <p:txBody>
          <a:bodyPr/>
          <a:lstStyle/>
          <a:p>
            <a:pPr marL="457200" indent="-457200">
              <a:buFont typeface="+mj-lt"/>
              <a:buAutoNum type="alphaLcParenR"/>
            </a:pPr>
            <a:r>
              <a:rPr lang="en-US" dirty="0"/>
              <a:t>What is the marginal profit when output is between 5 and 6 unit per day? When output is between 9 and 10 units per day?</a:t>
            </a:r>
          </a:p>
          <a:p>
            <a:pPr marL="457200" indent="-457200">
              <a:lnSpc>
                <a:spcPct val="150000"/>
              </a:lnSpc>
              <a:buFont typeface="+mj-lt"/>
              <a:buAutoNum type="alphaLcParenR"/>
            </a:pPr>
            <a:r>
              <a:rPr lang="en-US" dirty="0"/>
              <a:t>At what output is average profit a maximum?</a:t>
            </a:r>
          </a:p>
          <a:p>
            <a:pPr marL="457200" indent="-457200">
              <a:buFont typeface="+mj-lt"/>
              <a:buAutoNum type="alphaLcParenR"/>
            </a:pPr>
            <a:r>
              <a:rPr lang="en-US" dirty="0"/>
              <a:t>Should the Martin Corporation produce the output where average profit is a maximum? Why or why not?</a:t>
            </a:r>
          </a:p>
        </p:txBody>
      </p:sp>
    </p:spTree>
    <p:extLst>
      <p:ext uri="{BB962C8B-B14F-4D97-AF65-F5344CB8AC3E}">
        <p14:creationId xmlns:p14="http://schemas.microsoft.com/office/powerpoint/2010/main" val="2036478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a:t>
            </a:r>
          </a:p>
        </p:txBody>
      </p:sp>
      <p:sp>
        <p:nvSpPr>
          <p:cNvPr id="3" name="Text Placeholder 2"/>
          <p:cNvSpPr>
            <a:spLocks noGrp="1"/>
          </p:cNvSpPr>
          <p:nvPr>
            <p:ph type="body" idx="1"/>
          </p:nvPr>
        </p:nvSpPr>
        <p:spPr>
          <a:xfrm>
            <a:off x="753035" y="1600200"/>
            <a:ext cx="7897669" cy="4967649"/>
          </a:xfrm>
        </p:spPr>
        <p:txBody>
          <a:bodyPr/>
          <a:lstStyle/>
          <a:p>
            <a:pPr>
              <a:buNone/>
            </a:pPr>
            <a:endParaRPr lang="en-US" dirty="0"/>
          </a:p>
          <a:p>
            <a:pPr>
              <a:buNone/>
            </a:pPr>
            <a:r>
              <a:rPr lang="en-US" dirty="0"/>
              <a:t>Given: At 5 units profit is 7, at 6 units profit is 12, at 9 units profit is 23, at 10 units profit is 20</a:t>
            </a:r>
          </a:p>
          <a:p>
            <a:pPr>
              <a:buNone/>
            </a:pPr>
            <a:endParaRPr lang="en-US" dirty="0"/>
          </a:p>
          <a:p>
            <a:pPr>
              <a:buNone/>
            </a:pPr>
            <a:r>
              <a:rPr lang="en-US" dirty="0"/>
              <a:t>Marginal profit of increasing output by 1 unit from 5 units is Profit(6) – Profit (5) = 12 – 7 = 5 (in thousands of dollars/day)</a:t>
            </a:r>
          </a:p>
          <a:p>
            <a:pPr>
              <a:buNone/>
            </a:pPr>
            <a:endParaRPr lang="en-US" dirty="0"/>
          </a:p>
          <a:p>
            <a:pPr>
              <a:buNone/>
            </a:pPr>
            <a:r>
              <a:rPr lang="en-US" dirty="0"/>
              <a:t>Marginal profit of increasing output by 1 unit from 9 units is Profit(10)-Profit(9) = 20 – 23 = -3 (in thousands of dollars/day)</a:t>
            </a:r>
          </a:p>
          <a:p>
            <a:pPr>
              <a:buNone/>
            </a:pPr>
            <a:endParaRPr lang="en-US" dirty="0"/>
          </a:p>
        </p:txBody>
      </p:sp>
    </p:spTree>
    <p:extLst>
      <p:ext uri="{BB962C8B-B14F-4D97-AF65-F5344CB8AC3E}">
        <p14:creationId xmlns:p14="http://schemas.microsoft.com/office/powerpoint/2010/main" val="220638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3b</a:t>
            </a:r>
          </a:p>
        </p:txBody>
      </p:sp>
      <p:sp>
        <p:nvSpPr>
          <p:cNvPr id="3" name="Text Placeholder 2"/>
          <p:cNvSpPr>
            <a:spLocks noGrp="1"/>
          </p:cNvSpPr>
          <p:nvPr>
            <p:ph type="body" idx="1"/>
          </p:nvPr>
        </p:nvSpPr>
        <p:spPr>
          <a:xfrm>
            <a:off x="893699" y="1660358"/>
            <a:ext cx="7408089" cy="4907491"/>
          </a:xfrm>
        </p:spPr>
        <p:txBody>
          <a:bodyPr/>
          <a:lstStyle/>
          <a:p>
            <a:pPr>
              <a:buNone/>
            </a:pPr>
            <a:endParaRPr lang="en-US" dirty="0"/>
          </a:p>
          <a:p>
            <a:pPr>
              <a:buNone/>
            </a:pPr>
            <a:r>
              <a:rPr lang="en-US" dirty="0"/>
              <a:t>Average Profit = Total Profit / Output</a:t>
            </a:r>
          </a:p>
          <a:p>
            <a:pPr>
              <a:buNone/>
            </a:pPr>
            <a:endParaRPr lang="en-US" dirty="0"/>
          </a:p>
          <a:p>
            <a:pPr>
              <a:buNone/>
            </a:pPr>
            <a:r>
              <a:rPr lang="en-US" dirty="0"/>
              <a:t>Calculating this for every output level, you will find the maximum average profit at output of 7 units with profit of 21, so 21/7 = $3 (in thousands). </a:t>
            </a:r>
          </a:p>
          <a:p>
            <a:pPr>
              <a:buNone/>
            </a:pPr>
            <a:endParaRPr lang="en-US" dirty="0"/>
          </a:p>
          <a:p>
            <a:pPr>
              <a:buNone/>
            </a:pPr>
            <a:r>
              <a:rPr lang="en-US" dirty="0"/>
              <a:t>All other average profits fall below this level.</a:t>
            </a:r>
          </a:p>
        </p:txBody>
      </p:sp>
    </p:spTree>
    <p:extLst>
      <p:ext uri="{BB962C8B-B14F-4D97-AF65-F5344CB8AC3E}">
        <p14:creationId xmlns:p14="http://schemas.microsoft.com/office/powerpoint/2010/main" val="696037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3c</a:t>
            </a:r>
          </a:p>
        </p:txBody>
      </p:sp>
      <p:sp>
        <p:nvSpPr>
          <p:cNvPr id="3" name="Text Placeholder 2"/>
          <p:cNvSpPr>
            <a:spLocks noGrp="1"/>
          </p:cNvSpPr>
          <p:nvPr>
            <p:ph type="body" idx="1"/>
          </p:nvPr>
        </p:nvSpPr>
        <p:spPr>
          <a:xfrm>
            <a:off x="484626" y="1783323"/>
            <a:ext cx="8108045" cy="3691045"/>
          </a:xfrm>
        </p:spPr>
        <p:txBody>
          <a:bodyPr numCol="1"/>
          <a:lstStyle/>
          <a:p>
            <a:pPr>
              <a:buNone/>
            </a:pPr>
            <a:endParaRPr lang="en-US" dirty="0"/>
          </a:p>
          <a:p>
            <a:pPr>
              <a:buNone/>
            </a:pPr>
            <a:r>
              <a:rPr lang="en-US" dirty="0"/>
              <a:t>No, they should produce where total profit is maximized (in this case, an output of 9). Maximum profit is $23 (in thousands).</a:t>
            </a:r>
          </a:p>
          <a:p>
            <a:endParaRPr lang="en-US" dirty="0"/>
          </a:p>
          <a:p>
            <a:endParaRPr lang="en-US" dirty="0"/>
          </a:p>
        </p:txBody>
      </p:sp>
    </p:spTree>
    <p:extLst>
      <p:ext uri="{BB962C8B-B14F-4D97-AF65-F5344CB8AC3E}">
        <p14:creationId xmlns:p14="http://schemas.microsoft.com/office/powerpoint/2010/main" val="95429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34254"/>
            <a:ext cx="6462600" cy="1143000"/>
          </a:xfrm>
        </p:spPr>
        <p:txBody>
          <a:bodyPr/>
          <a:lstStyle/>
          <a:p>
            <a:r>
              <a:rPr lang="en-US" dirty="0"/>
              <a:t>QUESTION / SOLUTION 4</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26720" y="1277254"/>
                <a:ext cx="8241792" cy="4736399"/>
              </a:xfrm>
            </p:spPr>
            <p:txBody>
              <a:bodyPr/>
              <a:lstStyle/>
              <a:p>
                <a:pPr>
                  <a:lnSpc>
                    <a:spcPct val="150000"/>
                  </a:lnSpc>
                  <a:buNone/>
                </a:pPr>
                <a:r>
                  <a:rPr lang="en-US" dirty="0"/>
                  <a:t>Determine the first derivative of each of the following functions:</a:t>
                </a:r>
              </a:p>
              <a:p>
                <a:pPr>
                  <a:lnSpc>
                    <a:spcPct val="150000"/>
                  </a:lnSpc>
                  <a:buNone/>
                </a:pPr>
                <a:endParaRPr lang="en-US" dirty="0"/>
              </a:p>
              <a:p>
                <a:pPr marL="457200" indent="-457200">
                  <a:lnSpc>
                    <a:spcPct val="150000"/>
                  </a:lnSpc>
                  <a:buAutoNum type="alphaLcParenR"/>
                </a:pPr>
                <a:r>
                  <a:rPr lang="en-US" dirty="0"/>
                  <a:t>Y = 3 + 10X + 5</a:t>
                </a:r>
                <a14:m>
                  <m:oMath xmlns:m="http://schemas.openxmlformats.org/officeDocument/2006/math">
                    <m:sSup>
                      <m:sSupPr>
                        <m:ctrlPr>
                          <a:rPr lang="en-US" i="1">
                            <a:latin typeface="Cambria Math"/>
                          </a:rPr>
                        </m:ctrlPr>
                      </m:sSupPr>
                      <m:e>
                        <m:r>
                          <a:rPr lang="en-CA" i="1">
                            <a:latin typeface="Cambria Math" charset="0"/>
                          </a:rPr>
                          <m:t>𝑋</m:t>
                        </m:r>
                      </m:e>
                      <m:sup>
                        <m:r>
                          <a:rPr lang="en-CA" i="1">
                            <a:latin typeface="Cambria Math" charset="0"/>
                          </a:rPr>
                          <m:t>2</m:t>
                        </m:r>
                      </m:sup>
                    </m:sSup>
                  </m:oMath>
                </a14:m>
                <a:r>
                  <a:rPr lang="en-US" dirty="0"/>
                  <a:t>  </a:t>
                </a:r>
                <a:r>
                  <a:rPr lang="en-US" dirty="0">
                    <a:sym typeface="Wingdings" panose="05000000000000000000" pitchFamily="2" charset="2"/>
                  </a:rPr>
                  <a:t> y’ = </a:t>
                </a:r>
                <a:r>
                  <a:rPr lang="en-US" sz="2000" b="1" dirty="0"/>
                  <a:t>10 + 10X</a:t>
                </a:r>
              </a:p>
              <a:p>
                <a:pPr>
                  <a:lnSpc>
                    <a:spcPct val="150000"/>
                  </a:lnSpc>
                  <a:buNone/>
                </a:pPr>
                <a:endParaRPr lang="en-US" b="1" dirty="0"/>
              </a:p>
              <a:p>
                <a:pPr>
                  <a:lnSpc>
                    <a:spcPct val="150000"/>
                  </a:lnSpc>
                  <a:buNone/>
                </a:pPr>
                <a:r>
                  <a:rPr lang="en-US" dirty="0"/>
                  <a:t>b) Y = 2X(4+ </a:t>
                </a:r>
                <a14:m>
                  <m:oMath xmlns:m="http://schemas.openxmlformats.org/officeDocument/2006/math">
                    <m:sSup>
                      <m:sSupPr>
                        <m:ctrlPr>
                          <a:rPr lang="en-US" i="1">
                            <a:latin typeface="Cambria Math"/>
                          </a:rPr>
                        </m:ctrlPr>
                      </m:sSupPr>
                      <m:e>
                        <m:r>
                          <a:rPr lang="en-CA" i="1">
                            <a:latin typeface="Cambria Math" charset="0"/>
                          </a:rPr>
                          <m:t>𝑋</m:t>
                        </m:r>
                      </m:e>
                      <m:sup>
                        <m:r>
                          <a:rPr lang="en-CA" i="1">
                            <a:latin typeface="Cambria Math" charset="0"/>
                          </a:rPr>
                          <m:t>3</m:t>
                        </m:r>
                      </m:sup>
                    </m:sSup>
                  </m:oMath>
                </a14:m>
                <a:r>
                  <a:rPr lang="en-US" dirty="0"/>
                  <a:t>) </a:t>
                </a:r>
                <a:r>
                  <a:rPr lang="en-US" dirty="0">
                    <a:sym typeface="Wingdings" pitchFamily="2" charset="2"/>
                  </a:rPr>
                  <a:t> </a:t>
                </a:r>
                <a:r>
                  <a:rPr lang="en-US" sz="2000" dirty="0">
                    <a:sym typeface="Wingdings" pitchFamily="2" charset="2"/>
                  </a:rPr>
                  <a:t>using the distributive property</a:t>
                </a:r>
                <a:endParaRPr lang="en-US" dirty="0"/>
              </a:p>
              <a:p>
                <a:pPr>
                  <a:lnSpc>
                    <a:spcPct val="150000"/>
                  </a:lnSpc>
                  <a:buNone/>
                </a:pPr>
                <a:r>
                  <a:rPr lang="en-US" dirty="0"/>
                  <a:t>        = 8X + 2 </a:t>
                </a:r>
                <a14:m>
                  <m:oMath xmlns:m="http://schemas.openxmlformats.org/officeDocument/2006/math">
                    <m:sSup>
                      <m:sSupPr>
                        <m:ctrlPr>
                          <a:rPr lang="en-US" i="1">
                            <a:latin typeface="Cambria Math"/>
                          </a:rPr>
                        </m:ctrlPr>
                      </m:sSupPr>
                      <m:e>
                        <m:r>
                          <a:rPr lang="en-CA" i="1">
                            <a:latin typeface="Cambria Math" charset="0"/>
                          </a:rPr>
                          <m:t>𝑋</m:t>
                        </m:r>
                      </m:e>
                      <m:sup>
                        <m:r>
                          <a:rPr lang="en-CA" i="1">
                            <a:latin typeface="Cambria Math" charset="0"/>
                          </a:rPr>
                          <m:t>4</m:t>
                        </m:r>
                      </m:sup>
                    </m:sSup>
                  </m:oMath>
                </a14:m>
                <a:r>
                  <a:rPr lang="en-US" dirty="0"/>
                  <a:t>, </a:t>
                </a:r>
                <a:r>
                  <a:rPr lang="en-US" sz="2000" dirty="0"/>
                  <a:t>using the exponent rule </a:t>
                </a:r>
                <a:r>
                  <a:rPr lang="en-US" sz="2000" dirty="0">
                    <a:sym typeface="Wingdings" panose="05000000000000000000" pitchFamily="2" charset="2"/>
                  </a:rPr>
                  <a:t> y’=</a:t>
                </a:r>
                <a:r>
                  <a:rPr lang="en-US" sz="2000" dirty="0"/>
                  <a:t> </a:t>
                </a:r>
                <a:r>
                  <a:rPr lang="en-US" sz="2000" b="1" dirty="0"/>
                  <a:t>8 + 8 </a:t>
                </a:r>
                <a14:m>
                  <m:oMath xmlns:m="http://schemas.openxmlformats.org/officeDocument/2006/math">
                    <m:sSup>
                      <m:sSupPr>
                        <m:ctrlPr>
                          <a:rPr lang="en-US" sz="2000" b="1" i="1">
                            <a:latin typeface="Cambria Math"/>
                          </a:rPr>
                        </m:ctrlPr>
                      </m:sSupPr>
                      <m:e>
                        <m:r>
                          <a:rPr lang="en-CA" sz="2000" b="1" i="1">
                            <a:latin typeface="Cambria Math" charset="0"/>
                          </a:rPr>
                          <m:t>𝑿</m:t>
                        </m:r>
                      </m:e>
                      <m:sup>
                        <m:r>
                          <a:rPr lang="en-CA" sz="2000" b="1" i="1">
                            <a:latin typeface="Cambria Math" charset="0"/>
                          </a:rPr>
                          <m:t>𝟑</m:t>
                        </m:r>
                      </m:sup>
                    </m:sSup>
                  </m:oMath>
                </a14:m>
                <a:r>
                  <a:rPr lang="en-US" sz="2000" b="1" dirty="0"/>
                  <a:t> </a:t>
                </a:r>
                <a:endParaRPr lang="en-US" b="1" dirty="0"/>
              </a:p>
              <a:p>
                <a:pPr>
                  <a:lnSpc>
                    <a:spcPct val="200000"/>
                  </a:lnSpc>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26720" y="1277254"/>
                <a:ext cx="8241792" cy="4736399"/>
              </a:xfrm>
              <a:blipFill>
                <a:blip r:embed="rId2"/>
                <a:stretch>
                  <a:fillRect l="-1183"/>
                </a:stretch>
              </a:blipFill>
            </p:spPr>
            <p:txBody>
              <a:bodyPr/>
              <a:lstStyle/>
              <a:p>
                <a:r>
                  <a:rPr lang="en-CA">
                    <a:noFill/>
                  </a:rPr>
                  <a:t> </a:t>
                </a:r>
              </a:p>
            </p:txBody>
          </p:sp>
        </mc:Fallback>
      </mc:AlternateContent>
    </p:spTree>
    <p:extLst>
      <p:ext uri="{BB962C8B-B14F-4D97-AF65-F5344CB8AC3E}">
        <p14:creationId xmlns:p14="http://schemas.microsoft.com/office/powerpoint/2010/main" val="107820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4</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519518"/>
                <a:ext cx="7631735" cy="5048331"/>
              </a:xfrm>
            </p:spPr>
            <p:txBody>
              <a:bodyPr/>
              <a:lstStyle/>
              <a:p>
                <a:pPr>
                  <a:lnSpc>
                    <a:spcPct val="150000"/>
                  </a:lnSpc>
                  <a:buNone/>
                </a:pPr>
                <a:r>
                  <a:rPr lang="en-US" dirty="0"/>
                  <a:t>c) Y = </a:t>
                </a:r>
                <a14:m>
                  <m:oMath xmlns:m="http://schemas.openxmlformats.org/officeDocument/2006/math">
                    <m:f>
                      <m:fPr>
                        <m:ctrlPr>
                          <a:rPr lang="mr-IN" i="1">
                            <a:latin typeface="Cambria Math"/>
                          </a:rPr>
                        </m:ctrlPr>
                      </m:fPr>
                      <m:num>
                        <m:r>
                          <a:rPr lang="en-CA" i="1">
                            <a:latin typeface="Cambria Math" charset="0"/>
                          </a:rPr>
                          <m:t>3</m:t>
                        </m:r>
                        <m:r>
                          <a:rPr lang="en-CA" i="1">
                            <a:latin typeface="Cambria Math" charset="0"/>
                          </a:rPr>
                          <m:t>𝑋</m:t>
                        </m:r>
                      </m:num>
                      <m:den>
                        <m:r>
                          <a:rPr lang="en-CA" i="1">
                            <a:latin typeface="Cambria Math" charset="0"/>
                          </a:rPr>
                          <m:t>(4+</m:t>
                        </m:r>
                        <m:sSup>
                          <m:sSupPr>
                            <m:ctrlPr>
                              <a:rPr lang="en-CA" i="1">
                                <a:latin typeface="Cambria Math"/>
                              </a:rPr>
                            </m:ctrlPr>
                          </m:sSupPr>
                          <m:e>
                            <m:r>
                              <a:rPr lang="en-CA" i="1">
                                <a:latin typeface="Cambria Math" charset="0"/>
                              </a:rPr>
                              <m:t>𝑋</m:t>
                            </m:r>
                          </m:e>
                          <m:sup>
                            <m:r>
                              <a:rPr lang="en-CA" i="1">
                                <a:latin typeface="Cambria Math" charset="0"/>
                              </a:rPr>
                              <m:t>3</m:t>
                            </m:r>
                          </m:sup>
                        </m:sSup>
                        <m:r>
                          <a:rPr lang="en-CA" i="1">
                            <a:latin typeface="Cambria Math" charset="0"/>
                          </a:rPr>
                          <m:t>)</m:t>
                        </m:r>
                      </m:den>
                    </m:f>
                  </m:oMath>
                </a14:m>
                <a:endParaRPr lang="en-CA" dirty="0"/>
              </a:p>
              <a:p>
                <a:pPr>
                  <a:lnSpc>
                    <a:spcPct val="150000"/>
                  </a:lnSpc>
                  <a:buNone/>
                </a:pPr>
                <a:r>
                  <a:rPr lang="en-US" dirty="0"/>
                  <a:t>Here, assume f(x) = 3x and g(x) = 4 + </a:t>
                </a:r>
                <a14:m>
                  <m:oMath xmlns:m="http://schemas.openxmlformats.org/officeDocument/2006/math">
                    <m:sSup>
                      <m:sSupPr>
                        <m:ctrlPr>
                          <a:rPr lang="en-US" i="1">
                            <a:latin typeface="Cambria Math"/>
                          </a:rPr>
                        </m:ctrlPr>
                      </m:sSupPr>
                      <m:e>
                        <m:r>
                          <a:rPr lang="en-CA" i="1">
                            <a:latin typeface="Cambria Math" charset="0"/>
                          </a:rPr>
                          <m:t>𝑋</m:t>
                        </m:r>
                      </m:e>
                      <m:sup>
                        <m:r>
                          <a:rPr lang="en-CA" i="1">
                            <a:latin typeface="Cambria Math" charset="0"/>
                          </a:rPr>
                          <m:t>3</m:t>
                        </m:r>
                      </m:sup>
                    </m:sSup>
                  </m:oMath>
                </a14:m>
                <a:endParaRPr lang="en-US" dirty="0"/>
              </a:p>
              <a:p>
                <a:pPr>
                  <a:lnSpc>
                    <a:spcPct val="150000"/>
                  </a:lnSpc>
                  <a:buNone/>
                </a:pPr>
                <a:r>
                  <a:rPr lang="en-US" dirty="0"/>
                  <a:t>f’(x) = 3 and g’(x) = </a:t>
                </a:r>
                <a14:m>
                  <m:oMath xmlns:m="http://schemas.openxmlformats.org/officeDocument/2006/math">
                    <m:sSup>
                      <m:sSupPr>
                        <m:ctrlPr>
                          <a:rPr lang="en-US" i="1">
                            <a:latin typeface="Cambria Math"/>
                          </a:rPr>
                        </m:ctrlPr>
                      </m:sSupPr>
                      <m:e>
                        <m:r>
                          <a:rPr lang="en-CA" i="1">
                            <a:latin typeface="Cambria Math" charset="0"/>
                          </a:rPr>
                          <m:t>3</m:t>
                        </m:r>
                        <m:r>
                          <a:rPr lang="en-CA" i="1">
                            <a:latin typeface="Cambria Math" charset="0"/>
                          </a:rPr>
                          <m:t>𝑋</m:t>
                        </m:r>
                      </m:e>
                      <m:sup>
                        <m:r>
                          <a:rPr lang="en-CA" i="1">
                            <a:latin typeface="Cambria Math" charset="0"/>
                          </a:rPr>
                          <m:t>2</m:t>
                        </m:r>
                      </m:sup>
                    </m:sSup>
                    <m:r>
                      <a:rPr lang="en-CA" i="1">
                        <a:latin typeface="Cambria Math" charset="0"/>
                      </a:rPr>
                      <m:t> </m:t>
                    </m:r>
                  </m:oMath>
                </a14:m>
                <a:r>
                  <a:rPr lang="en-US" sz="1800" dirty="0">
                    <a:sym typeface="Wingdings" pitchFamily="2" charset="2"/>
                  </a:rPr>
                  <a:t> </a:t>
                </a:r>
                <a:r>
                  <a:rPr lang="en-US" sz="1800" dirty="0"/>
                  <a:t>using the exponent rul</a:t>
                </a:r>
                <a:r>
                  <a:rPr lang="en-US" sz="1600" dirty="0"/>
                  <a:t>e</a:t>
                </a:r>
                <a:endParaRPr lang="en-US" dirty="0"/>
              </a:p>
              <a:p>
                <a:pPr>
                  <a:lnSpc>
                    <a:spcPct val="150000"/>
                  </a:lnSpc>
                  <a:buNone/>
                </a:pPr>
                <a:r>
                  <a:rPr lang="en-US" dirty="0"/>
                  <a:t>Thus, y’ = </a:t>
                </a:r>
                <a14:m>
                  <m:oMath xmlns:m="http://schemas.openxmlformats.org/officeDocument/2006/math">
                    <m:f>
                      <m:fPr>
                        <m:ctrlPr>
                          <a:rPr lang="mr-IN" i="1">
                            <a:latin typeface="Cambria Math"/>
                          </a:rPr>
                        </m:ctrlPr>
                      </m:fPr>
                      <m:num>
                        <m:sSup>
                          <m:sSupPr>
                            <m:ctrlPr>
                              <a:rPr lang="en-CA" i="1">
                                <a:latin typeface="Cambria Math"/>
                              </a:rPr>
                            </m:ctrlPr>
                          </m:sSupPr>
                          <m:e>
                            <m:r>
                              <a:rPr lang="en-CA" i="1">
                                <a:latin typeface="Cambria Math" charset="0"/>
                              </a:rPr>
                              <m:t>𝑓</m:t>
                            </m:r>
                          </m:e>
                          <m:sup>
                            <m:r>
                              <a:rPr lang="en-CA" i="1">
                                <a:latin typeface="Cambria Math" charset="0"/>
                              </a:rPr>
                              <m:t>′</m:t>
                            </m:r>
                          </m:sup>
                        </m:sSup>
                        <m:d>
                          <m:dPr>
                            <m:ctrlPr>
                              <a:rPr lang="en-CA" i="1">
                                <a:latin typeface="Cambria Math"/>
                              </a:rPr>
                            </m:ctrlPr>
                          </m:dPr>
                          <m:e>
                            <m:r>
                              <a:rPr lang="en-CA" i="1">
                                <a:latin typeface="Cambria Math" charset="0"/>
                              </a:rPr>
                              <m:t>𝑥</m:t>
                            </m:r>
                          </m:e>
                        </m:d>
                        <m:r>
                          <a:rPr lang="en-CA" i="1">
                            <a:latin typeface="Cambria Math" charset="0"/>
                          </a:rPr>
                          <m:t>𝑔</m:t>
                        </m:r>
                        <m:d>
                          <m:dPr>
                            <m:ctrlPr>
                              <a:rPr lang="en-CA" i="1">
                                <a:latin typeface="Cambria Math"/>
                              </a:rPr>
                            </m:ctrlPr>
                          </m:dPr>
                          <m:e>
                            <m:r>
                              <a:rPr lang="en-CA" i="1">
                                <a:latin typeface="Cambria Math" charset="0"/>
                              </a:rPr>
                              <m:t>𝑥</m:t>
                            </m:r>
                          </m:e>
                        </m:d>
                        <m:r>
                          <a:rPr lang="en-CA" i="1">
                            <a:latin typeface="Cambria Math" charset="0"/>
                          </a:rPr>
                          <m:t>−</m:t>
                        </m:r>
                        <m:r>
                          <a:rPr lang="en-CA" i="1">
                            <a:latin typeface="Cambria Math" charset="0"/>
                          </a:rPr>
                          <m:t>𝑓</m:t>
                        </m:r>
                        <m:d>
                          <m:dPr>
                            <m:ctrlPr>
                              <a:rPr lang="en-CA" i="1">
                                <a:latin typeface="Cambria Math"/>
                              </a:rPr>
                            </m:ctrlPr>
                          </m:dPr>
                          <m:e>
                            <m:r>
                              <a:rPr lang="en-CA" i="1">
                                <a:latin typeface="Cambria Math" charset="0"/>
                              </a:rPr>
                              <m:t>𝑥</m:t>
                            </m:r>
                          </m:e>
                        </m:d>
                        <m:r>
                          <a:rPr lang="en-CA" i="1">
                            <a:latin typeface="Cambria Math" charset="0"/>
                          </a:rPr>
                          <m:t>𝑔</m:t>
                        </m:r>
                        <m:r>
                          <a:rPr lang="en-CA" i="1">
                            <a:latin typeface="Cambria Math" charset="0"/>
                          </a:rPr>
                          <m:t>′(</m:t>
                        </m:r>
                        <m:r>
                          <a:rPr lang="en-CA" i="1">
                            <a:latin typeface="Cambria Math" charset="0"/>
                          </a:rPr>
                          <m:t>𝑥</m:t>
                        </m:r>
                        <m:r>
                          <a:rPr lang="en-CA" i="1">
                            <a:latin typeface="Cambria Math" charset="0"/>
                          </a:rPr>
                          <m:t>)</m:t>
                        </m:r>
                      </m:num>
                      <m:den>
                        <m:sSup>
                          <m:sSupPr>
                            <m:ctrlPr>
                              <a:rPr lang="mr-IN" i="1">
                                <a:latin typeface="Cambria Math"/>
                              </a:rPr>
                            </m:ctrlPr>
                          </m:sSupPr>
                          <m:e>
                            <m:r>
                              <a:rPr lang="en-CA" i="1">
                                <a:latin typeface="Cambria Math" charset="0"/>
                              </a:rPr>
                              <m:t>(</m:t>
                            </m:r>
                            <m:r>
                              <a:rPr lang="en-CA" i="1">
                                <a:latin typeface="Cambria Math" charset="0"/>
                              </a:rPr>
                              <m:t>𝑔</m:t>
                            </m:r>
                            <m:r>
                              <a:rPr lang="en-CA" i="1">
                                <a:latin typeface="Cambria Math" charset="0"/>
                              </a:rPr>
                              <m:t>(</m:t>
                            </m:r>
                            <m:r>
                              <a:rPr lang="en-CA" i="1">
                                <a:latin typeface="Cambria Math" charset="0"/>
                              </a:rPr>
                              <m:t>𝑥</m:t>
                            </m:r>
                            <m:r>
                              <a:rPr lang="en-CA" i="1">
                                <a:latin typeface="Cambria Math" charset="0"/>
                              </a:rPr>
                              <m:t>))</m:t>
                            </m:r>
                          </m:e>
                          <m:sup>
                            <m:r>
                              <a:rPr lang="en-CA" i="1">
                                <a:latin typeface="Cambria Math" charset="0"/>
                              </a:rPr>
                              <m:t>2</m:t>
                            </m:r>
                          </m:sup>
                        </m:sSup>
                      </m:den>
                    </m:f>
                  </m:oMath>
                </a14:m>
                <a:endParaRPr lang="en-US" dirty="0"/>
              </a:p>
              <a:p>
                <a:pPr>
                  <a:lnSpc>
                    <a:spcPct val="150000"/>
                  </a:lnSpc>
                  <a:buNone/>
                </a:pPr>
                <a:r>
                  <a:rPr lang="en-US" dirty="0"/>
                  <a:t>= </a:t>
                </a:r>
                <a14:m>
                  <m:oMath xmlns:m="http://schemas.openxmlformats.org/officeDocument/2006/math">
                    <m:f>
                      <m:fPr>
                        <m:ctrlPr>
                          <a:rPr lang="mr-IN" i="1">
                            <a:latin typeface="Cambria Math"/>
                          </a:rPr>
                        </m:ctrlPr>
                      </m:fPr>
                      <m:num>
                        <m:r>
                          <a:rPr lang="en-CA" i="1">
                            <a:latin typeface="Cambria Math" charset="0"/>
                          </a:rPr>
                          <m:t>3(</m:t>
                        </m:r>
                        <m:r>
                          <m:rPr>
                            <m:nor/>
                          </m:rPr>
                          <a:rPr lang="en-CA">
                            <a:latin typeface="Cambria Math" charset="0"/>
                          </a:rPr>
                          <m:t>4 </m:t>
                        </m:r>
                        <m:r>
                          <m:rPr>
                            <m:nor/>
                          </m:rPr>
                          <a:rPr lang="en-US" dirty="0"/>
                          <m:t>+ </m:t>
                        </m:r>
                        <m:sSup>
                          <m:sSupPr>
                            <m:ctrlPr>
                              <a:rPr lang="en-US" i="1">
                                <a:latin typeface="Cambria Math"/>
                              </a:rPr>
                            </m:ctrlPr>
                          </m:sSupPr>
                          <m:e>
                            <m:r>
                              <a:rPr lang="en-CA" i="1">
                                <a:latin typeface="Cambria Math" charset="0"/>
                              </a:rPr>
                              <m:t>𝑋</m:t>
                            </m:r>
                          </m:e>
                          <m:sup>
                            <m:r>
                              <a:rPr lang="en-CA" i="1">
                                <a:latin typeface="Cambria Math" charset="0"/>
                              </a:rPr>
                              <m:t>3</m:t>
                            </m:r>
                          </m:sup>
                        </m:sSup>
                        <m:r>
                          <a:rPr lang="en-CA" i="1">
                            <a:latin typeface="Cambria Math" charset="0"/>
                          </a:rPr>
                          <m:t>)−3</m:t>
                        </m:r>
                        <m:r>
                          <a:rPr lang="en-CA" i="1">
                            <a:latin typeface="Cambria Math" charset="0"/>
                          </a:rPr>
                          <m:t>𝑋</m:t>
                        </m:r>
                        <m:r>
                          <a:rPr lang="en-CA" i="1">
                            <a:latin typeface="Cambria Math" charset="0"/>
                          </a:rPr>
                          <m:t>(</m:t>
                        </m:r>
                        <m:sSup>
                          <m:sSupPr>
                            <m:ctrlPr>
                              <a:rPr lang="en-US" i="1">
                                <a:latin typeface="Cambria Math"/>
                              </a:rPr>
                            </m:ctrlPr>
                          </m:sSupPr>
                          <m:e>
                            <m:r>
                              <a:rPr lang="en-CA" i="1">
                                <a:latin typeface="Cambria Math" charset="0"/>
                              </a:rPr>
                              <m:t>3</m:t>
                            </m:r>
                            <m:r>
                              <a:rPr lang="en-CA" i="1">
                                <a:latin typeface="Cambria Math" charset="0"/>
                              </a:rPr>
                              <m:t>𝑋</m:t>
                            </m:r>
                          </m:e>
                          <m:sup>
                            <m:r>
                              <a:rPr lang="en-CA" i="1">
                                <a:latin typeface="Cambria Math" charset="0"/>
                              </a:rPr>
                              <m:t>2</m:t>
                            </m:r>
                          </m:sup>
                        </m:sSup>
                        <m:r>
                          <a:rPr lang="en-CA" i="1">
                            <a:latin typeface="Cambria Math" charset="0"/>
                          </a:rPr>
                          <m:t>)</m:t>
                        </m:r>
                      </m:num>
                      <m:den>
                        <m:sSup>
                          <m:sSupPr>
                            <m:ctrlPr>
                              <a:rPr lang="en-CA" i="1">
                                <a:latin typeface="Cambria Math"/>
                              </a:rPr>
                            </m:ctrlPr>
                          </m:sSupPr>
                          <m:e>
                            <m:r>
                              <a:rPr lang="en-CA" i="1">
                                <a:latin typeface="Cambria Math" charset="0"/>
                              </a:rPr>
                              <m:t>(4+</m:t>
                            </m:r>
                            <m:sSup>
                              <m:sSupPr>
                                <m:ctrlPr>
                                  <a:rPr lang="en-US" i="1">
                                    <a:latin typeface="Cambria Math"/>
                                  </a:rPr>
                                </m:ctrlPr>
                              </m:sSupPr>
                              <m:e>
                                <m:r>
                                  <a:rPr lang="en-CA" i="1">
                                    <a:latin typeface="Cambria Math" charset="0"/>
                                  </a:rPr>
                                  <m:t>𝑋</m:t>
                                </m:r>
                              </m:e>
                              <m:sup>
                                <m:r>
                                  <a:rPr lang="en-CA" i="1">
                                    <a:latin typeface="Cambria Math" charset="0"/>
                                  </a:rPr>
                                  <m:t>3</m:t>
                                </m:r>
                              </m:sup>
                            </m:sSup>
                            <m:r>
                              <a:rPr lang="en-CA" i="1">
                                <a:latin typeface="Cambria Math" charset="0"/>
                              </a:rPr>
                              <m:t>)</m:t>
                            </m:r>
                          </m:e>
                          <m:sup>
                            <m:r>
                              <a:rPr lang="en-CA" i="1">
                                <a:latin typeface="Cambria Math" charset="0"/>
                              </a:rPr>
                              <m:t>2</m:t>
                            </m:r>
                          </m:sup>
                        </m:sSup>
                      </m:den>
                    </m:f>
                  </m:oMath>
                </a14:m>
                <a:endParaRPr lang="en-CA" dirty="0"/>
              </a:p>
              <a:p>
                <a:pPr>
                  <a:lnSpc>
                    <a:spcPct val="150000"/>
                  </a:lnSpc>
                  <a:buNone/>
                </a:pPr>
                <a:r>
                  <a:rPr lang="en-US" dirty="0"/>
                  <a:t>= </a:t>
                </a:r>
                <a14:m>
                  <m:oMath xmlns:m="http://schemas.openxmlformats.org/officeDocument/2006/math">
                    <m:f>
                      <m:fPr>
                        <m:ctrlPr>
                          <a:rPr lang="mr-IN" i="1">
                            <a:latin typeface="Cambria Math"/>
                          </a:rPr>
                        </m:ctrlPr>
                      </m:fPr>
                      <m:num>
                        <m:r>
                          <m:rPr>
                            <m:nor/>
                          </m:rPr>
                          <a:rPr lang="en-US" dirty="0"/>
                          <m:t> </m:t>
                        </m:r>
                        <m:sSup>
                          <m:sSupPr>
                            <m:ctrlPr>
                              <a:rPr lang="en-US" i="1">
                                <a:latin typeface="Cambria Math"/>
                              </a:rPr>
                            </m:ctrlPr>
                          </m:sSupPr>
                          <m:e>
                            <m:r>
                              <a:rPr lang="en-CA" i="1">
                                <a:latin typeface="Cambria Math" charset="0"/>
                              </a:rPr>
                              <m:t>12−6</m:t>
                            </m:r>
                            <m:r>
                              <a:rPr lang="en-CA" i="1">
                                <a:latin typeface="Cambria Math" charset="0"/>
                              </a:rPr>
                              <m:t>𝑋</m:t>
                            </m:r>
                          </m:e>
                          <m:sup>
                            <m:r>
                              <a:rPr lang="en-CA" i="1">
                                <a:latin typeface="Cambria Math" charset="0"/>
                              </a:rPr>
                              <m:t>3</m:t>
                            </m:r>
                          </m:sup>
                        </m:sSup>
                      </m:num>
                      <m:den>
                        <m:sSup>
                          <m:sSupPr>
                            <m:ctrlPr>
                              <a:rPr lang="en-CA" i="1">
                                <a:latin typeface="Cambria Math"/>
                              </a:rPr>
                            </m:ctrlPr>
                          </m:sSupPr>
                          <m:e>
                            <m:r>
                              <a:rPr lang="en-CA" i="1">
                                <a:latin typeface="Cambria Math" charset="0"/>
                              </a:rPr>
                              <m:t>(4+</m:t>
                            </m:r>
                            <m:sSup>
                              <m:sSupPr>
                                <m:ctrlPr>
                                  <a:rPr lang="en-US" i="1">
                                    <a:latin typeface="Cambria Math"/>
                                  </a:rPr>
                                </m:ctrlPr>
                              </m:sSupPr>
                              <m:e>
                                <m:r>
                                  <a:rPr lang="en-CA" i="1">
                                    <a:latin typeface="Cambria Math" charset="0"/>
                                  </a:rPr>
                                  <m:t>𝑋</m:t>
                                </m:r>
                              </m:e>
                              <m:sup>
                                <m:r>
                                  <a:rPr lang="en-CA" i="1">
                                    <a:latin typeface="Cambria Math" charset="0"/>
                                  </a:rPr>
                                  <m:t>3</m:t>
                                </m:r>
                              </m:sup>
                            </m:sSup>
                            <m:r>
                              <a:rPr lang="en-CA" i="1">
                                <a:latin typeface="Cambria Math" charset="0"/>
                              </a:rPr>
                              <m:t>)</m:t>
                            </m:r>
                          </m:e>
                          <m:sup>
                            <m:r>
                              <a:rPr lang="en-CA" i="1">
                                <a:latin typeface="Cambria Math" charset="0"/>
                              </a:rPr>
                              <m:t>2</m:t>
                            </m:r>
                          </m:sup>
                        </m:sSup>
                      </m:den>
                    </m:f>
                  </m:oMath>
                </a14:m>
                <a:endParaRPr lang="en-CA" dirty="0"/>
              </a:p>
              <a:p>
                <a:pPr>
                  <a:lnSpc>
                    <a:spcPct val="150000"/>
                  </a:lnSpc>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519518"/>
                <a:ext cx="7631735" cy="5048331"/>
              </a:xfrm>
              <a:blipFill>
                <a:blip r:embed="rId2"/>
                <a:stretch>
                  <a:fillRect l="-1278"/>
                </a:stretch>
              </a:blipFill>
            </p:spPr>
            <p:txBody>
              <a:bodyPr/>
              <a:lstStyle/>
              <a:p>
                <a:r>
                  <a:rPr lang="en-CA">
                    <a:noFill/>
                  </a:rPr>
                  <a:t> </a:t>
                </a:r>
              </a:p>
            </p:txBody>
          </p:sp>
        </mc:Fallback>
      </mc:AlternateContent>
    </p:spTree>
    <p:extLst>
      <p:ext uri="{BB962C8B-B14F-4D97-AF65-F5344CB8AC3E}">
        <p14:creationId xmlns:p14="http://schemas.microsoft.com/office/powerpoint/2010/main" val="117415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4d</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85799" y="1696979"/>
                <a:ext cx="8229600" cy="4736399"/>
              </a:xfrm>
            </p:spPr>
            <p:txBody>
              <a:bodyPr/>
              <a:lstStyle/>
              <a:p>
                <a:pPr>
                  <a:lnSpc>
                    <a:spcPct val="150000"/>
                  </a:lnSpc>
                  <a:buNone/>
                </a:pPr>
                <a:r>
                  <a:rPr lang="en-US" dirty="0"/>
                  <a:t>d) Y = </a:t>
                </a:r>
                <a14:m>
                  <m:oMath xmlns:m="http://schemas.openxmlformats.org/officeDocument/2006/math">
                    <m:f>
                      <m:fPr>
                        <m:ctrlPr>
                          <a:rPr lang="mr-IN" i="1">
                            <a:latin typeface="Cambria Math"/>
                          </a:rPr>
                        </m:ctrlPr>
                      </m:fPr>
                      <m:num>
                        <m:r>
                          <a:rPr lang="en-CA" i="1">
                            <a:latin typeface="Cambria Math" charset="0"/>
                          </a:rPr>
                          <m:t>4</m:t>
                        </m:r>
                        <m:r>
                          <a:rPr lang="en-CA" i="1">
                            <a:latin typeface="Cambria Math" charset="0"/>
                          </a:rPr>
                          <m:t>𝑋</m:t>
                        </m:r>
                      </m:num>
                      <m:den>
                        <m:r>
                          <a:rPr lang="en-CA" i="1">
                            <a:latin typeface="Cambria Math" charset="0"/>
                          </a:rPr>
                          <m:t>(</m:t>
                        </m:r>
                        <m:r>
                          <a:rPr lang="en-CA" i="1">
                            <a:latin typeface="Cambria Math" charset="0"/>
                          </a:rPr>
                          <m:t>𝑋</m:t>
                        </m:r>
                        <m:r>
                          <a:rPr lang="en-CA" i="1">
                            <a:latin typeface="Cambria Math" charset="0"/>
                          </a:rPr>
                          <m:t>−3)</m:t>
                        </m:r>
                      </m:den>
                    </m:f>
                  </m:oMath>
                </a14:m>
                <a:endParaRPr lang="en-CA" dirty="0"/>
              </a:p>
              <a:p>
                <a:pPr>
                  <a:buNone/>
                </a:pPr>
                <a:r>
                  <a:rPr lang="en-US" dirty="0"/>
                  <a:t>Again, we use the quotient rule with f(x) = 4x, g(x) = x-3</a:t>
                </a:r>
              </a:p>
              <a:p>
                <a:pPr>
                  <a:buNone/>
                </a:pPr>
                <a:r>
                  <a:rPr lang="en-US" dirty="0"/>
                  <a:t> </a:t>
                </a:r>
              </a:p>
              <a:p>
                <a:pPr>
                  <a:buNone/>
                </a:pPr>
                <a:r>
                  <a:rPr lang="en-US" dirty="0"/>
                  <a:t>f’(x) = 4 and g’(x) = 1</a:t>
                </a:r>
              </a:p>
              <a:p>
                <a:pPr>
                  <a:lnSpc>
                    <a:spcPct val="150000"/>
                  </a:lnSpc>
                  <a:buNone/>
                </a:pPr>
                <a:r>
                  <a:rPr lang="en-US" dirty="0"/>
                  <a:t>Thus, derivative = </a:t>
                </a:r>
                <a14:m>
                  <m:oMath xmlns:m="http://schemas.openxmlformats.org/officeDocument/2006/math">
                    <m:f>
                      <m:fPr>
                        <m:ctrlPr>
                          <a:rPr lang="mr-IN" i="1">
                            <a:latin typeface="Cambria Math"/>
                          </a:rPr>
                        </m:ctrlPr>
                      </m:fPr>
                      <m:num>
                        <m:r>
                          <a:rPr lang="en-CA" i="1">
                            <a:latin typeface="Cambria Math" charset="0"/>
                          </a:rPr>
                          <m:t>4(</m:t>
                        </m:r>
                        <m:r>
                          <a:rPr lang="en-CA" i="1">
                            <a:latin typeface="Cambria Math" charset="0"/>
                          </a:rPr>
                          <m:t>𝑋</m:t>
                        </m:r>
                        <m:r>
                          <a:rPr lang="en-CA" i="1">
                            <a:latin typeface="Cambria Math" charset="0"/>
                          </a:rPr>
                          <m:t>−3)−4</m:t>
                        </m:r>
                        <m:r>
                          <a:rPr lang="en-CA" i="1">
                            <a:latin typeface="Cambria Math" charset="0"/>
                          </a:rPr>
                          <m:t>𝑋</m:t>
                        </m:r>
                        <m:r>
                          <a:rPr lang="en-CA" i="1">
                            <a:latin typeface="Cambria Math" charset="0"/>
                          </a:rPr>
                          <m:t>(1)</m:t>
                        </m:r>
                      </m:num>
                      <m:den>
                        <m:sSup>
                          <m:sSupPr>
                            <m:ctrlPr>
                              <a:rPr lang="en-CA" i="1">
                                <a:latin typeface="Cambria Math"/>
                              </a:rPr>
                            </m:ctrlPr>
                          </m:sSupPr>
                          <m:e>
                            <m:r>
                              <a:rPr lang="en-CA" i="1">
                                <a:latin typeface="Cambria Math" charset="0"/>
                              </a:rPr>
                              <m:t>(</m:t>
                            </m:r>
                            <m:r>
                              <a:rPr lang="en-CA" i="1">
                                <a:latin typeface="Cambria Math" charset="0"/>
                              </a:rPr>
                              <m:t>𝑋</m:t>
                            </m:r>
                            <m:r>
                              <a:rPr lang="en-CA" i="1">
                                <a:latin typeface="Cambria Math" charset="0"/>
                              </a:rPr>
                              <m:t>−3)</m:t>
                            </m:r>
                          </m:e>
                          <m:sup>
                            <m:r>
                              <a:rPr lang="en-CA" i="1">
                                <a:latin typeface="Cambria Math" charset="0"/>
                              </a:rPr>
                              <m:t>2</m:t>
                            </m:r>
                          </m:sup>
                        </m:sSup>
                      </m:den>
                    </m:f>
                  </m:oMath>
                </a14:m>
                <a:endParaRPr lang="en-CA" dirty="0"/>
              </a:p>
              <a:p>
                <a:pPr>
                  <a:lnSpc>
                    <a:spcPct val="150000"/>
                  </a:lnSpc>
                  <a:buNone/>
                </a:pPr>
                <a:r>
                  <a:rPr lang="en-US" dirty="0"/>
                  <a:t>= </a:t>
                </a:r>
                <a14:m>
                  <m:oMath xmlns:m="http://schemas.openxmlformats.org/officeDocument/2006/math">
                    <m:f>
                      <m:fPr>
                        <m:ctrlPr>
                          <a:rPr lang="mr-IN" i="1">
                            <a:latin typeface="Cambria Math"/>
                          </a:rPr>
                        </m:ctrlPr>
                      </m:fPr>
                      <m:num>
                        <m:r>
                          <a:rPr lang="en-CA" i="1">
                            <a:latin typeface="Cambria Math" charset="0"/>
                          </a:rPr>
                          <m:t>−12</m:t>
                        </m:r>
                      </m:num>
                      <m:den>
                        <m:sSup>
                          <m:sSupPr>
                            <m:ctrlPr>
                              <a:rPr lang="en-CA" i="1">
                                <a:latin typeface="Cambria Math"/>
                              </a:rPr>
                            </m:ctrlPr>
                          </m:sSupPr>
                          <m:e>
                            <m:r>
                              <a:rPr lang="en-CA" i="1">
                                <a:latin typeface="Cambria Math" charset="0"/>
                              </a:rPr>
                              <m:t>(</m:t>
                            </m:r>
                            <m:r>
                              <a:rPr lang="en-CA" i="1">
                                <a:latin typeface="Cambria Math" charset="0"/>
                              </a:rPr>
                              <m:t>𝑋</m:t>
                            </m:r>
                            <m:r>
                              <a:rPr lang="en-CA" i="1">
                                <a:latin typeface="Cambria Math" charset="0"/>
                              </a:rPr>
                              <m:t>−3)</m:t>
                            </m:r>
                          </m:e>
                          <m:sup>
                            <m:r>
                              <a:rPr lang="en-CA" i="1">
                                <a:latin typeface="Cambria Math" charset="0"/>
                              </a:rPr>
                              <m:t>2</m:t>
                            </m:r>
                          </m:sup>
                        </m:sSup>
                      </m:den>
                    </m:f>
                  </m:oMath>
                </a14:m>
                <a:endParaRPr lang="en-CA" dirty="0"/>
              </a:p>
              <a:p>
                <a:pPr>
                  <a:buNone/>
                </a:pPr>
                <a:endParaRPr lang="en-US" dirty="0"/>
              </a:p>
              <a:p>
                <a:pPr>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85799" y="1696979"/>
                <a:ext cx="8229600" cy="4736399"/>
              </a:xfrm>
              <a:blipFill>
                <a:blip r:embed="rId2"/>
                <a:stretch>
                  <a:fillRect l="-1111" r="-1037"/>
                </a:stretch>
              </a:blipFill>
            </p:spPr>
            <p:txBody>
              <a:bodyPr/>
              <a:lstStyle/>
              <a:p>
                <a:r>
                  <a:rPr lang="en-CA">
                    <a:noFill/>
                  </a:rPr>
                  <a:t> </a:t>
                </a:r>
              </a:p>
            </p:txBody>
          </p:sp>
        </mc:Fallback>
      </mc:AlternateContent>
    </p:spTree>
    <p:extLst>
      <p:ext uri="{BB962C8B-B14F-4D97-AF65-F5344CB8AC3E}">
        <p14:creationId xmlns:p14="http://schemas.microsoft.com/office/powerpoint/2010/main" val="12835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3700" y="579450"/>
            <a:ext cx="7628100" cy="1143000"/>
          </a:xfrm>
          <a:prstGeom prst="rect">
            <a:avLst/>
          </a:prstGeom>
        </p:spPr>
        <p:txBody>
          <a:bodyPr lIns="91425" tIns="91425" rIns="91425" bIns="91425" anchor="b" anchorCtr="0">
            <a:noAutofit/>
          </a:bodyPr>
          <a:lstStyle/>
          <a:p>
            <a:pPr lvl="0" rtl="0">
              <a:spcBef>
                <a:spcPts val="0"/>
              </a:spcBef>
              <a:buNone/>
            </a:pPr>
            <a:r>
              <a:rPr lang="en-CA" sz="6000" dirty="0">
                <a:solidFill>
                  <a:srgbClr val="63727F"/>
                </a:solidFill>
                <a:latin typeface="Helvetica Light" charset="0"/>
                <a:ea typeface="Helvetica Light" charset="0"/>
                <a:cs typeface="Helvetica Light" charset="0"/>
              </a:rPr>
              <a:t>Functions</a:t>
            </a:r>
            <a:endParaRPr lang="en" sz="6000" dirty="0">
              <a:solidFill>
                <a:srgbClr val="63727F"/>
              </a:solidFill>
              <a:latin typeface="Helvetica Light" charset="0"/>
              <a:ea typeface="Helvetica Light" charset="0"/>
              <a:cs typeface="Helvetica Light" charset="0"/>
            </a:endParaRPr>
          </a:p>
        </p:txBody>
      </p:sp>
      <p:sp>
        <p:nvSpPr>
          <p:cNvPr id="2" name="TextBox 1"/>
          <p:cNvSpPr txBox="1"/>
          <p:nvPr/>
        </p:nvSpPr>
        <p:spPr>
          <a:xfrm>
            <a:off x="325350" y="2091538"/>
            <a:ext cx="6421595" cy="3046988"/>
          </a:xfrm>
          <a:prstGeom prst="rect">
            <a:avLst/>
          </a:prstGeom>
          <a:noFill/>
        </p:spPr>
        <p:txBody>
          <a:bodyPr wrap="square" rtlCol="0">
            <a:spAutoFit/>
          </a:bodyPr>
          <a:lstStyle/>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A function is a relationship between two variables: y (dependent) and x (independent)</a:t>
            </a:r>
            <a:endParaRPr lang="en-CA" sz="2400" dirty="0">
              <a:solidFill>
                <a:schemeClr val="tx2">
                  <a:lumMod val="25000"/>
                </a:schemeClr>
              </a:solidFill>
              <a:latin typeface="Helvetica Light" charset="0"/>
              <a:ea typeface="Helvetica Light" charset="0"/>
              <a:cs typeface="Helvetica Light" charset="0"/>
            </a:endParaRPr>
          </a:p>
          <a:p>
            <a:pPr marL="342900" indent="-342900">
              <a:buFont typeface="Arial" charset="0"/>
              <a:buChar char="•"/>
            </a:pPr>
            <a:endParaRPr lang="en-US" sz="2400" dirty="0">
              <a:solidFill>
                <a:schemeClr val="tx2">
                  <a:lumMod val="25000"/>
                </a:schemeClr>
              </a:solidFill>
              <a:latin typeface="Helvetica Light" charset="0"/>
              <a:ea typeface="Helvetica Light" charset="0"/>
              <a:cs typeface="Helvetica Light" charset="0"/>
            </a:endParaRPr>
          </a:p>
          <a:p>
            <a:pPr marL="342900" indent="-342900">
              <a:buFont typeface="Arial" charset="0"/>
              <a:buChar char="•"/>
            </a:pPr>
            <a:r>
              <a:rPr lang="en-US" sz="2400" dirty="0">
                <a:solidFill>
                  <a:schemeClr val="tx2">
                    <a:lumMod val="25000"/>
                  </a:schemeClr>
                </a:solidFill>
                <a:latin typeface="Helvetica Light" charset="0"/>
                <a:ea typeface="Helvetica Light" charset="0"/>
                <a:cs typeface="Helvetica Light" charset="0"/>
              </a:rPr>
              <a:t>We use functions to model relationships in Managerial Economics, the most common are demand functions and production functions</a:t>
            </a:r>
          </a:p>
          <a:p>
            <a:pPr marL="342900" indent="-342900">
              <a:buAutoNum type="arabicPeriod"/>
            </a:pPr>
            <a:endParaRPr lang="en-US" sz="2400" dirty="0">
              <a:solidFill>
                <a:schemeClr val="tx2">
                  <a:lumMod val="25000"/>
                </a:schemeClr>
              </a:solidFill>
              <a:latin typeface="Helvetica Light" charset="0"/>
              <a:ea typeface="Helvetica Light" charset="0"/>
              <a:cs typeface="Helvetica Light" charset="0"/>
            </a:endParaRPr>
          </a:p>
        </p:txBody>
      </p:sp>
      <p:grpSp>
        <p:nvGrpSpPr>
          <p:cNvPr id="16" name="Shape 451"/>
          <p:cNvGrpSpPr/>
          <p:nvPr/>
        </p:nvGrpSpPr>
        <p:grpSpPr>
          <a:xfrm>
            <a:off x="6773333" y="1841714"/>
            <a:ext cx="1863070" cy="2658978"/>
            <a:chOff x="6730350" y="2315900"/>
            <a:chExt cx="257700" cy="420100"/>
          </a:xfrm>
          <a:solidFill>
            <a:schemeClr val="accent2"/>
          </a:solidFill>
        </p:grpSpPr>
        <p:sp>
          <p:nvSpPr>
            <p:cNvPr id="17" name="Shape 45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18" name="Shape 45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19" name="Shape 45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20" name="Shape 45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sp>
          <p:nvSpPr>
            <p:cNvPr id="21" name="Shape 45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grpFill/>
            <a:ln>
              <a:solidFill>
                <a:srgbClr val="F4963D"/>
              </a:solid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739588" y="1600200"/>
                <a:ext cx="7526107" cy="4553849"/>
              </a:xfrm>
            </p:spPr>
            <p:txBody>
              <a:bodyPr/>
              <a:lstStyle/>
              <a:p>
                <a:pPr>
                  <a:lnSpc>
                    <a:spcPct val="130000"/>
                  </a:lnSpc>
                  <a:buNone/>
                </a:pPr>
                <a:r>
                  <a:rPr lang="en-US" dirty="0"/>
                  <a:t>The total cost function at the </a:t>
                </a:r>
                <a:r>
                  <a:rPr lang="en-US" dirty="0" err="1"/>
                  <a:t>Duemer</a:t>
                </a:r>
                <a:r>
                  <a:rPr lang="en-US" dirty="0"/>
                  <a:t> Company is </a:t>
                </a:r>
                <a:r>
                  <a:rPr lang="en-US" b="1" dirty="0"/>
                  <a:t>TC = 100 + 4Q + 8</a:t>
                </a:r>
                <a14:m>
                  <m:oMath xmlns:m="http://schemas.openxmlformats.org/officeDocument/2006/math">
                    <m:sSup>
                      <m:sSupPr>
                        <m:ctrlPr>
                          <a:rPr lang="en-US" b="1" i="1">
                            <a:latin typeface="Cambria Math"/>
                          </a:rPr>
                        </m:ctrlPr>
                      </m:sSupPr>
                      <m:e>
                        <m:r>
                          <a:rPr lang="en-CA" b="1" i="1">
                            <a:latin typeface="Cambria Math" charset="0"/>
                          </a:rPr>
                          <m:t>𝑸</m:t>
                        </m:r>
                      </m:e>
                      <m:sup>
                        <m:r>
                          <a:rPr lang="en-CA" b="1" i="1">
                            <a:latin typeface="Cambria Math" charset="0"/>
                          </a:rPr>
                          <m:t>𝟐</m:t>
                        </m:r>
                      </m:sup>
                    </m:sSup>
                  </m:oMath>
                </a14:m>
                <a:r>
                  <a:rPr lang="en-US" dirty="0"/>
                  <a:t> where TC is total costs, and Q is the output.</a:t>
                </a:r>
              </a:p>
              <a:p>
                <a:pPr>
                  <a:lnSpc>
                    <a:spcPct val="130000"/>
                  </a:lnSpc>
                </a:pPr>
                <a:endParaRPr lang="en-US" dirty="0"/>
              </a:p>
              <a:p>
                <a:pPr>
                  <a:lnSpc>
                    <a:spcPct val="130000"/>
                  </a:lnSpc>
                  <a:buNone/>
                </a:pPr>
                <a:r>
                  <a:rPr lang="en-US" dirty="0"/>
                  <a:t>A) what is the marginal cost when output is 10?</a:t>
                </a:r>
              </a:p>
              <a:p>
                <a:pPr>
                  <a:lnSpc>
                    <a:spcPct val="130000"/>
                  </a:lnSpc>
                  <a:buNone/>
                </a:pPr>
                <a:r>
                  <a:rPr lang="en-US" dirty="0"/>
                  <a:t>B) what is the marginal cost when output is 12?</a:t>
                </a:r>
              </a:p>
              <a:p>
                <a:pPr>
                  <a:lnSpc>
                    <a:spcPct val="130000"/>
                  </a:lnSpc>
                  <a:buNone/>
                </a:pPr>
                <a:r>
                  <a:rPr lang="en-US" dirty="0"/>
                  <a:t>C) what is marginal cost when output is 20?</a:t>
                </a:r>
              </a:p>
              <a:p>
                <a:pPr marL="0" indent="0">
                  <a:lnSpc>
                    <a:spcPct val="130000"/>
                  </a:lnSpc>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739588" y="1600200"/>
                <a:ext cx="7526107" cy="4553849"/>
              </a:xfrm>
              <a:blipFill rotWithShape="0">
                <a:blip r:embed="rId2"/>
                <a:stretch>
                  <a:fillRect l="-1215" r="-1377"/>
                </a:stretch>
              </a:blipFill>
            </p:spPr>
            <p:txBody>
              <a:bodyPr/>
              <a:lstStyle/>
              <a:p>
                <a:r>
                  <a:rPr lang="en-US">
                    <a:noFill/>
                  </a:rPr>
                  <a:t> </a:t>
                </a:r>
              </a:p>
            </p:txBody>
          </p:sp>
        </mc:Fallback>
      </mc:AlternateContent>
    </p:spTree>
    <p:extLst>
      <p:ext uri="{BB962C8B-B14F-4D97-AF65-F5344CB8AC3E}">
        <p14:creationId xmlns:p14="http://schemas.microsoft.com/office/powerpoint/2010/main" val="1420363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5</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831450"/>
                <a:ext cx="7201788" cy="4736399"/>
              </a:xfrm>
            </p:spPr>
            <p:txBody>
              <a:bodyPr/>
              <a:lstStyle/>
              <a:p>
                <a:pPr>
                  <a:buNone/>
                </a:pPr>
                <a:r>
                  <a:rPr lang="en-US" dirty="0"/>
                  <a:t>Given:</a:t>
                </a:r>
              </a:p>
              <a:p>
                <a:pPr>
                  <a:buNone/>
                </a:pPr>
                <a:endParaRPr lang="en-US" dirty="0"/>
              </a:p>
              <a:p>
                <a:pPr>
                  <a:buNone/>
                </a:pPr>
                <a:r>
                  <a:rPr lang="en-US" dirty="0"/>
                  <a:t>TC = 100 + 4Q + 8 </a:t>
                </a:r>
                <a14:m>
                  <m:oMath xmlns:m="http://schemas.openxmlformats.org/officeDocument/2006/math">
                    <m:sSup>
                      <m:sSupPr>
                        <m:ctrlPr>
                          <a:rPr lang="en-US" i="1">
                            <a:latin typeface="Cambria Math"/>
                          </a:rPr>
                        </m:ctrlPr>
                      </m:sSupPr>
                      <m:e>
                        <m:r>
                          <a:rPr lang="en-CA" i="1">
                            <a:latin typeface="Cambria Math" charset="0"/>
                          </a:rPr>
                          <m:t>𝑄</m:t>
                        </m:r>
                      </m:e>
                      <m:sup>
                        <m:r>
                          <a:rPr lang="en-CA" i="1">
                            <a:latin typeface="Cambria Math" charset="0"/>
                          </a:rPr>
                          <m:t>2</m:t>
                        </m:r>
                      </m:sup>
                    </m:sSup>
                  </m:oMath>
                </a14:m>
                <a:r>
                  <a:rPr lang="en-US" dirty="0"/>
                  <a:t> </a:t>
                </a:r>
              </a:p>
              <a:p>
                <a:pPr>
                  <a:buNone/>
                </a:pPr>
                <a:endParaRPr lang="en-US" dirty="0"/>
              </a:p>
              <a:p>
                <a:pPr>
                  <a:buNone/>
                </a:pPr>
                <a:r>
                  <a:rPr lang="en-US" dirty="0"/>
                  <a:t>MC = </a:t>
                </a:r>
                <a14:m>
                  <m:oMath xmlns:m="http://schemas.openxmlformats.org/officeDocument/2006/math">
                    <m:f>
                      <m:fPr>
                        <m:ctrlPr>
                          <a:rPr lang="mr-IN" i="1" dirty="0">
                            <a:latin typeface="Cambria Math"/>
                          </a:rPr>
                        </m:ctrlPr>
                      </m:fPr>
                      <m:num>
                        <m:r>
                          <a:rPr lang="en-CA" i="1" dirty="0">
                            <a:latin typeface="Cambria Math" charset="0"/>
                          </a:rPr>
                          <m:t>𝑑𝑇𝐶</m:t>
                        </m:r>
                      </m:num>
                      <m:den>
                        <m:r>
                          <a:rPr lang="en-CA" i="1" dirty="0">
                            <a:latin typeface="Cambria Math" charset="0"/>
                          </a:rPr>
                          <m:t>𝑑𝑄</m:t>
                        </m:r>
                      </m:den>
                    </m:f>
                    <m:r>
                      <a:rPr lang="en-CA" i="1" dirty="0">
                        <a:latin typeface="Cambria Math" charset="0"/>
                      </a:rPr>
                      <m:t> </m:t>
                    </m:r>
                  </m:oMath>
                </a14:m>
                <a:r>
                  <a:rPr lang="en-US" dirty="0"/>
                  <a:t>= 4 + 16Q </a:t>
                </a:r>
                <a:r>
                  <a:rPr lang="en-US" sz="1800" dirty="0">
                    <a:sym typeface="Wingdings" pitchFamily="2" charset="2"/>
                  </a:rPr>
                  <a:t> using exponent rule</a:t>
                </a:r>
                <a:endParaRPr lang="en-US" dirty="0"/>
              </a:p>
              <a:p>
                <a:pPr>
                  <a:buNone/>
                </a:pPr>
                <a:endParaRPr lang="en-US" dirty="0"/>
              </a:p>
              <a:p>
                <a:pPr>
                  <a:buNone/>
                </a:pPr>
                <a:r>
                  <a:rPr lang="en-US" dirty="0"/>
                  <a:t>A) 4 + 16(10) = </a:t>
                </a:r>
                <a:r>
                  <a:rPr lang="en-US" b="1" dirty="0"/>
                  <a:t>164</a:t>
                </a:r>
              </a:p>
              <a:p>
                <a:pPr>
                  <a:buNone/>
                </a:pPr>
                <a:r>
                  <a:rPr lang="en-US" dirty="0"/>
                  <a:t>B) 4 + 16(12) = </a:t>
                </a:r>
                <a:r>
                  <a:rPr lang="en-US" b="1" dirty="0"/>
                  <a:t>196</a:t>
                </a:r>
              </a:p>
              <a:p>
                <a:pPr>
                  <a:buNone/>
                </a:pPr>
                <a:r>
                  <a:rPr lang="en-US" dirty="0"/>
                  <a:t>C) 4 + 16(20) = </a:t>
                </a:r>
                <a:r>
                  <a:rPr lang="en-US" b="1" dirty="0"/>
                  <a:t>324</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831450"/>
                <a:ext cx="7201788" cy="4736399"/>
              </a:xfrm>
              <a:blipFill>
                <a:blip r:embed="rId2"/>
                <a:stretch>
                  <a:fillRect l="-1232"/>
                </a:stretch>
              </a:blipFill>
            </p:spPr>
            <p:txBody>
              <a:bodyPr/>
              <a:lstStyle/>
              <a:p>
                <a:r>
                  <a:rPr lang="en-US">
                    <a:noFill/>
                  </a:rPr>
                  <a:t> </a:t>
                </a:r>
              </a:p>
            </p:txBody>
          </p:sp>
        </mc:Fallback>
      </mc:AlternateContent>
    </p:spTree>
    <p:extLst>
      <p:ext uri="{BB962C8B-B14F-4D97-AF65-F5344CB8AC3E}">
        <p14:creationId xmlns:p14="http://schemas.microsoft.com/office/powerpoint/2010/main" val="81122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6462600" cy="1143000"/>
          </a:xfrm>
        </p:spPr>
        <p:txBody>
          <a:bodyPr/>
          <a:lstStyle/>
          <a:p>
            <a:r>
              <a:rPr lang="en-US" dirty="0"/>
              <a:t>QUESTION 6</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7177" y="1295730"/>
                <a:ext cx="8256493" cy="4981096"/>
              </a:xfrm>
            </p:spPr>
            <p:txBody>
              <a:bodyPr/>
              <a:lstStyle/>
              <a:p>
                <a:pPr>
                  <a:buNone/>
                </a:pPr>
                <a:r>
                  <a:rPr lang="en-US" sz="2000" dirty="0"/>
                  <a:t>The Bartholomew Company’s profit is related in the following way to its output: </a:t>
                </a:r>
                <a:r>
                  <a:rPr lang="el-GR" sz="2000" b="1" dirty="0"/>
                  <a:t>π</a:t>
                </a:r>
                <a:r>
                  <a:rPr lang="en-US" sz="2000" b="1" dirty="0"/>
                  <a:t> = -40 + 20Q – 3</a:t>
                </a:r>
                <a14:m>
                  <m:oMath xmlns:m="http://schemas.openxmlformats.org/officeDocument/2006/math">
                    <m:sSup>
                      <m:sSupPr>
                        <m:ctrlPr>
                          <a:rPr lang="en-US" sz="2000" b="1" i="1">
                            <a:latin typeface="Cambria Math"/>
                          </a:rPr>
                        </m:ctrlPr>
                      </m:sSupPr>
                      <m:e>
                        <m:r>
                          <a:rPr lang="en-CA" sz="2000" b="1" i="1">
                            <a:latin typeface="Cambria Math" charset="0"/>
                          </a:rPr>
                          <m:t>𝑸</m:t>
                        </m:r>
                      </m:e>
                      <m:sup>
                        <m:r>
                          <a:rPr lang="en-CA" sz="2000" b="1" i="1">
                            <a:latin typeface="Cambria Math" charset="0"/>
                          </a:rPr>
                          <m:t>𝟐</m:t>
                        </m:r>
                      </m:sup>
                    </m:sSup>
                  </m:oMath>
                </a14:m>
                <a:r>
                  <a:rPr lang="en-US" sz="2000" dirty="0"/>
                  <a:t> where </a:t>
                </a:r>
                <a:r>
                  <a:rPr lang="el-GR" sz="2000" dirty="0"/>
                  <a:t>π </a:t>
                </a:r>
                <a:r>
                  <a:rPr lang="en-US" sz="2000" dirty="0"/>
                  <a:t>is the total profit and Q is the output.</a:t>
                </a:r>
              </a:p>
              <a:p>
                <a:pPr marL="457200" indent="-457200">
                  <a:lnSpc>
                    <a:spcPct val="200000"/>
                  </a:lnSpc>
                  <a:buFont typeface="+mj-lt"/>
                  <a:buAutoNum type="alphaLcParenR"/>
                </a:pPr>
                <a:r>
                  <a:rPr lang="en-US" sz="2000" dirty="0"/>
                  <a:t>If the firm’s output equals 8, what is its marginal profit?</a:t>
                </a:r>
              </a:p>
              <a:p>
                <a:pPr marL="457200" indent="-457200">
                  <a:lnSpc>
                    <a:spcPct val="200000"/>
                  </a:lnSpc>
                  <a:buFont typeface="+mj-lt"/>
                  <a:buAutoNum type="alphaLcParenR"/>
                </a:pPr>
                <a:r>
                  <a:rPr lang="en-US" sz="2000" dirty="0"/>
                  <a:t>Derive an equation relating the firm’s marginal profit to its output</a:t>
                </a:r>
              </a:p>
              <a:p>
                <a:pPr marL="457200" indent="-457200">
                  <a:lnSpc>
                    <a:spcPct val="200000"/>
                  </a:lnSpc>
                  <a:buFont typeface="+mj-lt"/>
                  <a:buAutoNum type="alphaLcParenR"/>
                </a:pPr>
                <a:r>
                  <a:rPr lang="en-US" sz="2000" dirty="0"/>
                  <a:t>What output maximizes firms profit?</a:t>
                </a:r>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7177" y="1295730"/>
                <a:ext cx="8256493" cy="4981096"/>
              </a:xfrm>
              <a:blipFill>
                <a:blip r:embed="rId2"/>
                <a:stretch>
                  <a:fillRect l="-812" r="-1182"/>
                </a:stretch>
              </a:blipFill>
            </p:spPr>
            <p:txBody>
              <a:bodyPr/>
              <a:lstStyle/>
              <a:p>
                <a:r>
                  <a:rPr lang="en-CA">
                    <a:noFill/>
                  </a:rPr>
                  <a:t> </a:t>
                </a:r>
              </a:p>
            </p:txBody>
          </p:sp>
        </mc:Fallback>
      </mc:AlternateContent>
    </p:spTree>
    <p:extLst>
      <p:ext uri="{BB962C8B-B14F-4D97-AF65-F5344CB8AC3E}">
        <p14:creationId xmlns:p14="http://schemas.microsoft.com/office/powerpoint/2010/main" val="1023472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6462600" cy="1143000"/>
          </a:xfrm>
        </p:spPr>
        <p:txBody>
          <a:bodyPr/>
          <a:lstStyle/>
          <a:p>
            <a:r>
              <a:rPr lang="en-US" dirty="0"/>
              <a:t>SOLUTION 6</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7177" y="1295730"/>
                <a:ext cx="8256493" cy="4981096"/>
              </a:xfrm>
            </p:spPr>
            <p:txBody>
              <a:bodyPr/>
              <a:lstStyle/>
              <a:p>
                <a:pPr marL="457200" indent="-457200">
                  <a:lnSpc>
                    <a:spcPct val="200000"/>
                  </a:lnSpc>
                  <a:buFont typeface="+mj-lt"/>
                  <a:buAutoNum type="alphaLcParenR"/>
                </a:pPr>
                <a:r>
                  <a:rPr lang="en-US" sz="2000" dirty="0"/>
                  <a:t>MP = </a:t>
                </a:r>
                <a14:m>
                  <m:oMath xmlns:m="http://schemas.openxmlformats.org/officeDocument/2006/math">
                    <m:f>
                      <m:fPr>
                        <m:ctrlPr>
                          <a:rPr lang="mr-IN" sz="2000" i="1" dirty="0">
                            <a:latin typeface="Cambria Math"/>
                          </a:rPr>
                        </m:ctrlPr>
                      </m:fPr>
                      <m:num>
                        <m:r>
                          <a:rPr lang="en-CA" sz="2000" i="1" dirty="0">
                            <a:latin typeface="Cambria Math" charset="0"/>
                          </a:rPr>
                          <m:t>𝑑</m:t>
                        </m:r>
                        <m:r>
                          <a:rPr lang="en-CA" sz="2000" i="1" dirty="0">
                            <a:latin typeface="Cambria Math" charset="0"/>
                            <a:ea typeface="Cambria Math" charset="0"/>
                            <a:cs typeface="Cambria Math" charset="0"/>
                          </a:rPr>
                          <m:t>𝜋</m:t>
                        </m:r>
                      </m:num>
                      <m:den>
                        <m:r>
                          <a:rPr lang="en-CA" sz="2000" i="1" dirty="0">
                            <a:latin typeface="Cambria Math" charset="0"/>
                          </a:rPr>
                          <m:t>𝑑𝑄</m:t>
                        </m:r>
                      </m:den>
                    </m:f>
                  </m:oMath>
                </a14:m>
                <a:r>
                  <a:rPr lang="en-US" sz="2000" dirty="0"/>
                  <a:t> = 20 – 6Q  , at quantity 8, MP = 20 – 6(8) = </a:t>
                </a:r>
                <a:r>
                  <a:rPr lang="en-US" sz="2000" b="1" dirty="0"/>
                  <a:t>-28</a:t>
                </a:r>
              </a:p>
              <a:p>
                <a:pPr marL="457200" indent="-457200">
                  <a:lnSpc>
                    <a:spcPct val="200000"/>
                  </a:lnSpc>
                  <a:buFont typeface="+mj-lt"/>
                  <a:buAutoNum type="alphaLcParenR"/>
                </a:pPr>
                <a:r>
                  <a:rPr lang="en-US" sz="2000" dirty="0"/>
                  <a:t>This was done above</a:t>
                </a:r>
                <a:r>
                  <a:rPr lang="en-US" sz="2000" b="1" dirty="0"/>
                  <a:t> </a:t>
                </a:r>
                <a:r>
                  <a:rPr lang="en-US" sz="2000" b="1" dirty="0">
                    <a:sym typeface="Wingdings" panose="05000000000000000000" pitchFamily="2" charset="2"/>
                  </a:rPr>
                  <a:t> </a:t>
                </a:r>
                <a:r>
                  <a:rPr lang="en-US" sz="2000" b="1" dirty="0"/>
                  <a:t>MP = </a:t>
                </a:r>
                <a14:m>
                  <m:oMath xmlns:m="http://schemas.openxmlformats.org/officeDocument/2006/math">
                    <m:f>
                      <m:fPr>
                        <m:ctrlPr>
                          <a:rPr lang="mr-IN" sz="2000" b="1" i="1" dirty="0">
                            <a:latin typeface="Cambria Math"/>
                          </a:rPr>
                        </m:ctrlPr>
                      </m:fPr>
                      <m:num>
                        <m:r>
                          <a:rPr lang="en-CA" sz="2000" b="1" i="1" dirty="0">
                            <a:latin typeface="Cambria Math" charset="0"/>
                          </a:rPr>
                          <m:t>𝒅</m:t>
                        </m:r>
                        <m:r>
                          <a:rPr lang="en-CA" sz="2000" b="1" i="1" dirty="0">
                            <a:latin typeface="Cambria Math" charset="0"/>
                            <a:ea typeface="Cambria Math" charset="0"/>
                            <a:cs typeface="Cambria Math" charset="0"/>
                          </a:rPr>
                          <m:t>𝝅</m:t>
                        </m:r>
                      </m:num>
                      <m:den>
                        <m:r>
                          <a:rPr lang="en-CA" sz="2000" b="1" i="1" dirty="0">
                            <a:latin typeface="Cambria Math" charset="0"/>
                          </a:rPr>
                          <m:t>𝒅𝑸</m:t>
                        </m:r>
                      </m:den>
                    </m:f>
                  </m:oMath>
                </a14:m>
                <a:r>
                  <a:rPr lang="en-US" sz="2000" b="1" dirty="0"/>
                  <a:t> = 20 – 6Q </a:t>
                </a:r>
              </a:p>
              <a:p>
                <a:pPr marL="457200" indent="-457200">
                  <a:lnSpc>
                    <a:spcPct val="200000"/>
                  </a:lnSpc>
                  <a:buFont typeface="+mj-lt"/>
                  <a:buAutoNum type="alphaLcParenR"/>
                </a:pPr>
                <a:r>
                  <a:rPr lang="en-US" sz="2000" dirty="0"/>
                  <a:t>Set MP = 0 </a:t>
                </a:r>
                <a:r>
                  <a:rPr lang="en-US" sz="2000" dirty="0">
                    <a:sym typeface="Wingdings" panose="05000000000000000000" pitchFamily="2" charset="2"/>
                  </a:rPr>
                  <a:t> 20-6Q = 0  6Q = 20  Q = </a:t>
                </a:r>
                <a:r>
                  <a:rPr lang="en-US" sz="2000" b="1" dirty="0">
                    <a:sym typeface="Wingdings" panose="05000000000000000000" pitchFamily="2" charset="2"/>
                  </a:rPr>
                  <a:t>3.33 units</a:t>
                </a:r>
                <a:endParaRPr lang="en-US" sz="2000" b="1" dirty="0"/>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7177" y="1295730"/>
                <a:ext cx="8256493" cy="4981096"/>
              </a:xfrm>
              <a:blipFill>
                <a:blip r:embed="rId2"/>
                <a:stretch>
                  <a:fillRect l="-812"/>
                </a:stretch>
              </a:blipFill>
            </p:spPr>
            <p:txBody>
              <a:bodyPr/>
              <a:lstStyle/>
              <a:p>
                <a:r>
                  <a:rPr lang="en-CA">
                    <a:noFill/>
                  </a:rPr>
                  <a:t> </a:t>
                </a:r>
              </a:p>
            </p:txBody>
          </p:sp>
        </mc:Fallback>
      </mc:AlternateContent>
    </p:spTree>
    <p:extLst>
      <p:ext uri="{BB962C8B-B14F-4D97-AF65-F5344CB8AC3E}">
        <p14:creationId xmlns:p14="http://schemas.microsoft.com/office/powerpoint/2010/main" val="2989297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84094" y="1436806"/>
                <a:ext cx="8350623" cy="4787175"/>
              </a:xfrm>
            </p:spPr>
            <p:txBody>
              <a:bodyPr/>
              <a:lstStyle/>
              <a:p>
                <a:pPr>
                  <a:buNone/>
                </a:pPr>
                <a:r>
                  <a:rPr lang="en-US" sz="2000" dirty="0"/>
                  <a:t>Determine the second derivative of the following functions:</a:t>
                </a:r>
              </a:p>
              <a:p>
                <a:pPr>
                  <a:buNone/>
                </a:pPr>
                <a:endParaRPr lang="en-US" sz="2000" dirty="0"/>
              </a:p>
              <a:p>
                <a:pPr marL="457200" indent="-457200">
                  <a:buAutoNum type="alphaUcParenR"/>
                </a:pPr>
                <a:r>
                  <a:rPr lang="en-US" sz="2000" dirty="0"/>
                  <a:t>Y = 4 + 9X + 3 </a:t>
                </a:r>
                <a14:m>
                  <m:oMath xmlns:m="http://schemas.openxmlformats.org/officeDocument/2006/math">
                    <m:sSup>
                      <m:sSupPr>
                        <m:ctrlPr>
                          <a:rPr lang="en-US" sz="2000" i="1">
                            <a:latin typeface="Cambria Math"/>
                          </a:rPr>
                        </m:ctrlPr>
                      </m:sSupPr>
                      <m:e>
                        <m:r>
                          <a:rPr lang="en-CA" sz="2000" i="1">
                            <a:latin typeface="Cambria Math" charset="0"/>
                          </a:rPr>
                          <m:t>𝑋</m:t>
                        </m:r>
                      </m:e>
                      <m:sup>
                        <m:r>
                          <a:rPr lang="en-CA" sz="2000" i="1">
                            <a:latin typeface="Cambria Math" charset="0"/>
                          </a:rPr>
                          <m:t>2</m:t>
                        </m:r>
                      </m:sup>
                    </m:sSup>
                    <m:r>
                      <a:rPr lang="en-CA" sz="2000" b="0" i="0" smtClean="0">
                        <a:latin typeface="Cambria Math" panose="02040503050406030204" pitchFamily="18" charset="0"/>
                      </a:rPr>
                      <m:t> </m:t>
                    </m:r>
                  </m:oMath>
                </a14:m>
                <a:r>
                  <a:rPr lang="en-US" sz="2000" dirty="0">
                    <a:sym typeface="Wingdings" panose="05000000000000000000" pitchFamily="2" charset="2"/>
                  </a:rPr>
                  <a:t> </a:t>
                </a:r>
                <a:r>
                  <a:rPr lang="en-US" sz="2000" dirty="0"/>
                  <a:t>y’ = 9 + 6X </a:t>
                </a:r>
                <a:r>
                  <a:rPr lang="en-US" sz="2000" dirty="0">
                    <a:sym typeface="Wingdings" panose="05000000000000000000" pitchFamily="2" charset="2"/>
                  </a:rPr>
                  <a:t> </a:t>
                </a:r>
                <a:r>
                  <a:rPr lang="en-US" sz="2000" b="1" dirty="0"/>
                  <a:t>y’’ = 6</a:t>
                </a:r>
              </a:p>
              <a:p>
                <a:pPr marL="457200" indent="-457200">
                  <a:buAutoNum type="alphaUcParenR"/>
                </a:pPr>
                <a:endParaRPr lang="en-US" sz="2000" dirty="0"/>
              </a:p>
              <a:p>
                <a:pPr>
                  <a:buNone/>
                </a:pPr>
                <a:r>
                  <a:rPr lang="en-US" sz="2000" dirty="0"/>
                  <a:t>B) Y = 4X(3+ </a:t>
                </a:r>
                <a14:m>
                  <m:oMath xmlns:m="http://schemas.openxmlformats.org/officeDocument/2006/math">
                    <m:sSup>
                      <m:sSupPr>
                        <m:ctrlPr>
                          <a:rPr lang="en-US" sz="2000" i="1">
                            <a:latin typeface="Cambria Math"/>
                          </a:rPr>
                        </m:ctrlPr>
                      </m:sSupPr>
                      <m:e>
                        <m:r>
                          <a:rPr lang="en-CA" sz="2000" i="1">
                            <a:latin typeface="Cambria Math" charset="0"/>
                          </a:rPr>
                          <m:t>𝑋</m:t>
                        </m:r>
                      </m:e>
                      <m:sup>
                        <m:r>
                          <a:rPr lang="en-CA" sz="2000" i="1">
                            <a:latin typeface="Cambria Math" charset="0"/>
                          </a:rPr>
                          <m:t>2</m:t>
                        </m:r>
                      </m:sup>
                    </m:sSup>
                  </m:oMath>
                </a14:m>
                <a:r>
                  <a:rPr lang="en-US" sz="2000" dirty="0"/>
                  <a:t>) </a:t>
                </a:r>
                <a:r>
                  <a:rPr lang="en-US" sz="2000" dirty="0">
                    <a:sym typeface="Wingdings" panose="05000000000000000000" pitchFamily="2" charset="2"/>
                  </a:rPr>
                  <a:t> y = </a:t>
                </a:r>
                <a:r>
                  <a:rPr lang="en-US" sz="2000" dirty="0"/>
                  <a:t>12X + 4 </a:t>
                </a:r>
                <a14:m>
                  <m:oMath xmlns:m="http://schemas.openxmlformats.org/officeDocument/2006/math">
                    <m:sSup>
                      <m:sSupPr>
                        <m:ctrlPr>
                          <a:rPr lang="en-US" sz="2000" i="1">
                            <a:latin typeface="Cambria Math"/>
                          </a:rPr>
                        </m:ctrlPr>
                      </m:sSupPr>
                      <m:e>
                        <m:r>
                          <a:rPr lang="en-CA" sz="2000" b="0" i="1">
                            <a:latin typeface="Cambria Math" charset="0"/>
                          </a:rPr>
                          <m:t>𝑋</m:t>
                        </m:r>
                      </m:e>
                      <m:sup>
                        <m:r>
                          <a:rPr lang="en-CA" sz="2000" b="0" i="1">
                            <a:latin typeface="Cambria Math" charset="0"/>
                          </a:rPr>
                          <m:t>3</m:t>
                        </m:r>
                      </m:sup>
                    </m:sSup>
                  </m:oMath>
                </a14:m>
                <a:r>
                  <a:rPr lang="en-US" sz="2000" dirty="0"/>
                  <a:t> </a:t>
                </a:r>
                <a:r>
                  <a:rPr lang="en-US" sz="2000" dirty="0">
                    <a:sym typeface="Wingdings" panose="05000000000000000000" pitchFamily="2" charset="2"/>
                  </a:rPr>
                  <a:t> </a:t>
                </a:r>
                <a:r>
                  <a:rPr lang="en-US" sz="2000" dirty="0"/>
                  <a:t>y’ = 12 + 12 </a:t>
                </a:r>
                <a14:m>
                  <m:oMath xmlns:m="http://schemas.openxmlformats.org/officeDocument/2006/math">
                    <m:sSup>
                      <m:sSupPr>
                        <m:ctrlPr>
                          <a:rPr lang="en-US" sz="2000" i="1">
                            <a:latin typeface="Cambria Math"/>
                          </a:rPr>
                        </m:ctrlPr>
                      </m:sSupPr>
                      <m:e>
                        <m:r>
                          <a:rPr lang="en-CA" sz="2000" b="0" i="1">
                            <a:latin typeface="Cambria Math" charset="0"/>
                          </a:rPr>
                          <m:t>𝑋</m:t>
                        </m:r>
                      </m:e>
                      <m:sup>
                        <m:r>
                          <a:rPr lang="en-CA" sz="2000" b="0" i="1">
                            <a:latin typeface="Cambria Math" charset="0"/>
                          </a:rPr>
                          <m:t>2</m:t>
                        </m:r>
                      </m:sup>
                    </m:sSup>
                  </m:oMath>
                </a14:m>
                <a:r>
                  <a:rPr lang="en-US" sz="2000" dirty="0"/>
                  <a:t> </a:t>
                </a:r>
                <a:r>
                  <a:rPr lang="en-US" sz="2000" dirty="0">
                    <a:sym typeface="Wingdings" panose="05000000000000000000" pitchFamily="2" charset="2"/>
                  </a:rPr>
                  <a:t> </a:t>
                </a:r>
                <a:r>
                  <a:rPr lang="en-US" sz="2000" b="1" dirty="0">
                    <a:sym typeface="Wingdings" panose="05000000000000000000" pitchFamily="2" charset="2"/>
                  </a:rPr>
                  <a:t>y’’ = </a:t>
                </a:r>
                <a:r>
                  <a:rPr lang="en-US" sz="2000" b="1" dirty="0"/>
                  <a:t>24X</a:t>
                </a:r>
              </a:p>
              <a:p>
                <a:pPr>
                  <a:buNone/>
                </a:pPr>
                <a:endParaRPr lang="en-US" sz="2000" dirty="0"/>
              </a:p>
              <a:p>
                <a:pPr>
                  <a:buNone/>
                </a:pPr>
                <a:r>
                  <a:rPr lang="en-US" sz="2000" dirty="0"/>
                  <a:t>C) Y = 4X(2+ </a:t>
                </a:r>
                <a14:m>
                  <m:oMath xmlns:m="http://schemas.openxmlformats.org/officeDocument/2006/math">
                    <m:sSup>
                      <m:sSupPr>
                        <m:ctrlPr>
                          <a:rPr lang="en-US" sz="2000" i="1">
                            <a:latin typeface="Cambria Math"/>
                          </a:rPr>
                        </m:ctrlPr>
                      </m:sSupPr>
                      <m:e>
                        <m:r>
                          <a:rPr lang="en-CA" sz="2000" i="1">
                            <a:latin typeface="Cambria Math" charset="0"/>
                          </a:rPr>
                          <m:t>𝑋</m:t>
                        </m:r>
                      </m:e>
                      <m:sup>
                        <m:r>
                          <a:rPr lang="en-CA" sz="2000" i="1">
                            <a:latin typeface="Cambria Math" charset="0"/>
                          </a:rPr>
                          <m:t>3</m:t>
                        </m:r>
                      </m:sup>
                    </m:sSup>
                  </m:oMath>
                </a14:m>
                <a:r>
                  <a:rPr lang="en-US" sz="2000" dirty="0"/>
                  <a:t>) </a:t>
                </a:r>
                <a:r>
                  <a:rPr lang="en-US" sz="2000" dirty="0">
                    <a:sym typeface="Wingdings" panose="05000000000000000000" pitchFamily="2" charset="2"/>
                  </a:rPr>
                  <a:t> y = </a:t>
                </a:r>
                <a:r>
                  <a:rPr lang="en-US" sz="2000" dirty="0"/>
                  <a:t> 8X + 4 </a:t>
                </a:r>
                <a14:m>
                  <m:oMath xmlns:m="http://schemas.openxmlformats.org/officeDocument/2006/math">
                    <m:sSup>
                      <m:sSupPr>
                        <m:ctrlPr>
                          <a:rPr lang="en-US" sz="2000" i="1">
                            <a:latin typeface="Cambria Math"/>
                          </a:rPr>
                        </m:ctrlPr>
                      </m:sSupPr>
                      <m:e>
                        <m:r>
                          <a:rPr lang="en-CA" sz="2000" b="0" i="1">
                            <a:latin typeface="Cambria Math" charset="0"/>
                          </a:rPr>
                          <m:t>𝑋</m:t>
                        </m:r>
                      </m:e>
                      <m:sup>
                        <m:r>
                          <a:rPr lang="en-CA" sz="2000" b="0" i="1">
                            <a:latin typeface="Cambria Math" charset="0"/>
                          </a:rPr>
                          <m:t>4</m:t>
                        </m:r>
                      </m:sup>
                    </m:sSup>
                    <m:r>
                      <a:rPr lang="en-CA" sz="2000" b="0" i="0" smtClean="0">
                        <a:latin typeface="Cambria Math" panose="02040503050406030204" pitchFamily="18" charset="0"/>
                      </a:rPr>
                      <m:t> </m:t>
                    </m:r>
                  </m:oMath>
                </a14:m>
                <a:r>
                  <a:rPr lang="en-US" sz="2000" dirty="0">
                    <a:sym typeface="Wingdings" panose="05000000000000000000" pitchFamily="2" charset="2"/>
                  </a:rPr>
                  <a:t> </a:t>
                </a:r>
                <a:r>
                  <a:rPr lang="en-US" sz="2000" dirty="0"/>
                  <a:t>y’ = 8 + 16 </a:t>
                </a:r>
                <a14:m>
                  <m:oMath xmlns:m="http://schemas.openxmlformats.org/officeDocument/2006/math">
                    <m:sSup>
                      <m:sSupPr>
                        <m:ctrlPr>
                          <a:rPr lang="en-US" sz="2000" i="1">
                            <a:latin typeface="Cambria Math"/>
                          </a:rPr>
                        </m:ctrlPr>
                      </m:sSupPr>
                      <m:e>
                        <m:r>
                          <a:rPr lang="en-CA" sz="2000" b="0" i="1">
                            <a:latin typeface="Cambria Math" charset="0"/>
                          </a:rPr>
                          <m:t>𝑋</m:t>
                        </m:r>
                      </m:e>
                      <m:sup>
                        <m:r>
                          <a:rPr lang="en-CA" sz="2000" b="0" i="1">
                            <a:latin typeface="Cambria Math" charset="0"/>
                          </a:rPr>
                          <m:t>3</m:t>
                        </m:r>
                      </m:sup>
                    </m:sSup>
                    <m:r>
                      <a:rPr lang="en-CA" sz="2000" b="1" i="0" smtClean="0">
                        <a:latin typeface="Cambria Math" panose="02040503050406030204" pitchFamily="18" charset="0"/>
                      </a:rPr>
                      <m:t> </m:t>
                    </m:r>
                  </m:oMath>
                </a14:m>
                <a:r>
                  <a:rPr lang="en-US" sz="2000" b="1" dirty="0">
                    <a:sym typeface="Wingdings" panose="05000000000000000000" pitchFamily="2" charset="2"/>
                  </a:rPr>
                  <a:t> y’’ = </a:t>
                </a:r>
                <a:r>
                  <a:rPr lang="en-US" sz="2000" b="1" dirty="0"/>
                  <a:t>48 </a:t>
                </a:r>
                <a14:m>
                  <m:oMath xmlns:m="http://schemas.openxmlformats.org/officeDocument/2006/math">
                    <m:sSup>
                      <m:sSupPr>
                        <m:ctrlPr>
                          <a:rPr lang="en-US" sz="2000" b="1" i="1">
                            <a:latin typeface="Cambria Math"/>
                          </a:rPr>
                        </m:ctrlPr>
                      </m:sSupPr>
                      <m:e>
                        <m:r>
                          <a:rPr lang="en-CA" sz="2000" b="1" i="1">
                            <a:latin typeface="Cambria Math" charset="0"/>
                          </a:rPr>
                          <m:t>𝑿</m:t>
                        </m:r>
                      </m:e>
                      <m:sup>
                        <m:r>
                          <a:rPr lang="en-CA" sz="2000" b="1" i="1">
                            <a:latin typeface="Cambria Math" charset="0"/>
                          </a:rPr>
                          <m:t>𝟐</m:t>
                        </m:r>
                      </m:sup>
                    </m:sSup>
                    <m:r>
                      <a:rPr lang="en-CA" sz="2000" b="1" i="1">
                        <a:latin typeface="Cambria Math" charset="0"/>
                      </a:rPr>
                      <m:t> </m:t>
                    </m:r>
                  </m:oMath>
                </a14:m>
                <a:endParaRPr lang="en-US" sz="2000" b="1" dirty="0"/>
              </a:p>
              <a:p>
                <a:pPr>
                  <a:buNone/>
                </a:pPr>
                <a:endParaRPr lang="en-US" sz="2000" dirty="0"/>
              </a:p>
              <a:p>
                <a:pPr>
                  <a:buNone/>
                </a:pPr>
                <a:r>
                  <a:rPr lang="en-US" sz="2000" dirty="0"/>
                  <a:t>D) Y = (</a:t>
                </a:r>
                <a14:m>
                  <m:oMath xmlns:m="http://schemas.openxmlformats.org/officeDocument/2006/math">
                    <m:f>
                      <m:fPr>
                        <m:ctrlPr>
                          <a:rPr lang="mr-IN" sz="2000" i="1">
                            <a:latin typeface="Cambria Math"/>
                          </a:rPr>
                        </m:ctrlPr>
                      </m:fPr>
                      <m:num>
                        <m:r>
                          <a:rPr lang="en-CA" sz="2000" i="1">
                            <a:latin typeface="Cambria Math" charset="0"/>
                          </a:rPr>
                          <m:t>4</m:t>
                        </m:r>
                      </m:num>
                      <m:den>
                        <m:r>
                          <a:rPr lang="en-CA" sz="2000" i="1">
                            <a:latin typeface="Cambria Math" charset="0"/>
                          </a:rPr>
                          <m:t>𝑋</m:t>
                        </m:r>
                      </m:den>
                    </m:f>
                  </m:oMath>
                </a14:m>
                <a:r>
                  <a:rPr lang="en-US" sz="2000" dirty="0"/>
                  <a:t>) + 3 </a:t>
                </a:r>
                <a:r>
                  <a:rPr lang="en-US" sz="2000" b="1" dirty="0"/>
                  <a:t> </a:t>
                </a:r>
                <a:r>
                  <a:rPr lang="en-US" sz="2000" b="1" dirty="0">
                    <a:sym typeface="Wingdings" panose="05000000000000000000" pitchFamily="2" charset="2"/>
                  </a:rPr>
                  <a:t> y’ = </a:t>
                </a:r>
                <a:r>
                  <a:rPr lang="en-US" sz="2000" b="1" dirty="0"/>
                  <a:t>- (</a:t>
                </a:r>
                <a14:m>
                  <m:oMath xmlns:m="http://schemas.openxmlformats.org/officeDocument/2006/math">
                    <m:f>
                      <m:fPr>
                        <m:ctrlPr>
                          <a:rPr lang="mr-IN" sz="2000" b="1" i="1">
                            <a:latin typeface="Cambria Math"/>
                          </a:rPr>
                        </m:ctrlPr>
                      </m:fPr>
                      <m:num>
                        <m:r>
                          <a:rPr lang="en-CA" sz="2000" b="1" i="1">
                            <a:latin typeface="Cambria Math" charset="0"/>
                          </a:rPr>
                          <m:t>𝟒</m:t>
                        </m:r>
                      </m:num>
                      <m:den>
                        <m:sSup>
                          <m:sSupPr>
                            <m:ctrlPr>
                              <a:rPr lang="en-CA" sz="2000" b="1" i="1">
                                <a:latin typeface="Cambria Math"/>
                              </a:rPr>
                            </m:ctrlPr>
                          </m:sSupPr>
                          <m:e>
                            <m:r>
                              <a:rPr lang="en-CA" sz="2000" b="1" i="1">
                                <a:latin typeface="Cambria Math" charset="0"/>
                              </a:rPr>
                              <m:t>𝑿</m:t>
                            </m:r>
                          </m:e>
                          <m:sup>
                            <m:r>
                              <a:rPr lang="en-CA" sz="2000" b="1" i="1">
                                <a:latin typeface="Cambria Math" charset="0"/>
                              </a:rPr>
                              <m:t>𝟐</m:t>
                            </m:r>
                          </m:sup>
                        </m:sSup>
                      </m:den>
                    </m:f>
                  </m:oMath>
                </a14:m>
                <a:r>
                  <a:rPr lang="en-US" sz="2000" b="1" dirty="0"/>
                  <a:t>) </a:t>
                </a:r>
                <a:r>
                  <a:rPr lang="en-US" sz="2000" b="1" dirty="0">
                    <a:sym typeface="Wingdings" panose="05000000000000000000" pitchFamily="2" charset="2"/>
                  </a:rPr>
                  <a:t> y’’ = </a:t>
                </a:r>
                <a:r>
                  <a:rPr lang="en-US" sz="2000" b="1" dirty="0"/>
                  <a:t>(</a:t>
                </a:r>
                <a14:m>
                  <m:oMath xmlns:m="http://schemas.openxmlformats.org/officeDocument/2006/math">
                    <m:f>
                      <m:fPr>
                        <m:ctrlPr>
                          <a:rPr lang="mr-IN" sz="2000" b="1" i="1">
                            <a:latin typeface="Cambria Math"/>
                          </a:rPr>
                        </m:ctrlPr>
                      </m:fPr>
                      <m:num>
                        <m:r>
                          <a:rPr lang="en-CA" sz="2000" b="1" i="1">
                            <a:latin typeface="Cambria Math" charset="0"/>
                          </a:rPr>
                          <m:t>𝟖</m:t>
                        </m:r>
                      </m:num>
                      <m:den>
                        <m:sSup>
                          <m:sSupPr>
                            <m:ctrlPr>
                              <a:rPr lang="en-CA" sz="2000" b="1" i="1">
                                <a:latin typeface="Cambria Math"/>
                              </a:rPr>
                            </m:ctrlPr>
                          </m:sSupPr>
                          <m:e>
                            <m:r>
                              <a:rPr lang="en-CA" sz="2000" b="1" i="1">
                                <a:latin typeface="Cambria Math" charset="0"/>
                              </a:rPr>
                              <m:t>𝑿</m:t>
                            </m:r>
                          </m:e>
                          <m:sup>
                            <m:r>
                              <a:rPr lang="en-CA" sz="2000" b="1" i="1">
                                <a:latin typeface="Cambria Math" charset="0"/>
                              </a:rPr>
                              <m:t>𝟑</m:t>
                            </m:r>
                          </m:sup>
                        </m:sSup>
                      </m:den>
                    </m:f>
                  </m:oMath>
                </a14:m>
                <a:r>
                  <a:rPr lang="en-US" sz="2000" b="1" dirty="0"/>
                  <a:t>)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84094" y="1436806"/>
                <a:ext cx="8350623" cy="4787175"/>
              </a:xfrm>
              <a:blipFill>
                <a:blip r:embed="rId2"/>
                <a:stretch>
                  <a:fillRect l="-730"/>
                </a:stretch>
              </a:blipFill>
            </p:spPr>
            <p:txBody>
              <a:bodyPr/>
              <a:lstStyle/>
              <a:p>
                <a:r>
                  <a:rPr lang="en-CA">
                    <a:noFill/>
                  </a:rPr>
                  <a:t> </a:t>
                </a:r>
              </a:p>
            </p:txBody>
          </p:sp>
        </mc:Fallback>
      </mc:AlternateContent>
    </p:spTree>
    <p:extLst>
      <p:ext uri="{BB962C8B-B14F-4D97-AF65-F5344CB8AC3E}">
        <p14:creationId xmlns:p14="http://schemas.microsoft.com/office/powerpoint/2010/main" val="1817960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A6EAF-6BF2-A64E-8372-647BE2540805}"/>
              </a:ext>
            </a:extLst>
          </p:cNvPr>
          <p:cNvSpPr>
            <a:spLocks noGrp="1"/>
          </p:cNvSpPr>
          <p:nvPr>
            <p:ph type="title"/>
          </p:nvPr>
        </p:nvSpPr>
        <p:spPr/>
        <p:txBody>
          <a:bodyPr/>
          <a:lstStyle/>
          <a:p>
            <a:r>
              <a:rPr lang="en-CA" dirty="0"/>
              <a:t>SOLUTION 7d Cont’d</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xmlns="" id="{55B5F006-87F5-A546-9902-FEE5AEC9401C}"/>
                  </a:ext>
                </a:extLst>
              </p:cNvPr>
              <p:cNvSpPr>
                <a:spLocks noGrp="1"/>
              </p:cNvSpPr>
              <p:nvPr>
                <p:ph type="body" idx="1"/>
              </p:nvPr>
            </p:nvSpPr>
            <p:spPr>
              <a:xfrm>
                <a:off x="893700" y="1660762"/>
                <a:ext cx="6462600" cy="4736399"/>
              </a:xfrm>
            </p:spPr>
            <p:txBody>
              <a:bodyPr/>
              <a:lstStyle/>
              <a:p>
                <a:r>
                  <a:rPr lang="en-US" sz="2000" dirty="0"/>
                  <a:t>Y = (</a:t>
                </a:r>
                <a14:m>
                  <m:oMath xmlns:m="http://schemas.openxmlformats.org/officeDocument/2006/math">
                    <m:f>
                      <m:fPr>
                        <m:ctrlPr>
                          <a:rPr lang="mr-IN" sz="2000" i="1">
                            <a:latin typeface="Cambria Math"/>
                          </a:rPr>
                        </m:ctrlPr>
                      </m:fPr>
                      <m:num>
                        <m:r>
                          <a:rPr lang="en-CA" sz="2000" i="1">
                            <a:latin typeface="Cambria Math" charset="0"/>
                          </a:rPr>
                          <m:t>4</m:t>
                        </m:r>
                      </m:num>
                      <m:den>
                        <m:r>
                          <a:rPr lang="en-CA" sz="2000" i="1">
                            <a:latin typeface="Cambria Math" charset="0"/>
                          </a:rPr>
                          <m:t>𝑋</m:t>
                        </m:r>
                      </m:den>
                    </m:f>
                  </m:oMath>
                </a14:m>
                <a:r>
                  <a:rPr lang="en-US" sz="2000" dirty="0"/>
                  <a:t>) + 3 </a:t>
                </a:r>
                <a:r>
                  <a:rPr lang="en-US" sz="2000" dirty="0">
                    <a:sym typeface="Wingdings" pitchFamily="2" charset="2"/>
                  </a:rPr>
                  <a:t> rewrite to exclude fraction</a:t>
                </a:r>
              </a:p>
              <a:p>
                <a:endParaRPr lang="en-CA" sz="2000" dirty="0">
                  <a:sym typeface="Wingdings" pitchFamily="2" charset="2"/>
                </a:endParaRPr>
              </a:p>
              <a:p>
                <a:r>
                  <a:rPr lang="en-CA" sz="2000" dirty="0">
                    <a:sym typeface="Wingdings" pitchFamily="2" charset="2"/>
                  </a:rPr>
                  <a:t>Y= 4X</a:t>
                </a:r>
                <a:r>
                  <a:rPr lang="en-CA" sz="2000" baseline="30000" dirty="0">
                    <a:sym typeface="Wingdings" pitchFamily="2" charset="2"/>
                  </a:rPr>
                  <a:t>-1</a:t>
                </a:r>
                <a:r>
                  <a:rPr lang="en-CA" sz="2000" dirty="0">
                    <a:sym typeface="Wingdings" pitchFamily="2" charset="2"/>
                  </a:rPr>
                  <a:t>+ 3</a:t>
                </a:r>
              </a:p>
              <a:p>
                <a:endParaRPr lang="en-CA" sz="2000" dirty="0">
                  <a:sym typeface="Wingdings" pitchFamily="2" charset="2"/>
                </a:endParaRPr>
              </a:p>
              <a:p>
                <a:r>
                  <a:rPr lang="en-CA" sz="2000" dirty="0">
                    <a:sym typeface="Wingdings" pitchFamily="2" charset="2"/>
                  </a:rPr>
                  <a:t>Y’ = (-1)4X</a:t>
                </a:r>
                <a:r>
                  <a:rPr lang="en-CA" sz="2000" baseline="30000" dirty="0">
                    <a:sym typeface="Wingdings" pitchFamily="2" charset="2"/>
                  </a:rPr>
                  <a:t>-1 – 1 </a:t>
                </a:r>
                <a:r>
                  <a:rPr lang="en-CA" sz="2000" dirty="0">
                    <a:sym typeface="Wingdings" pitchFamily="2" charset="2"/>
                  </a:rPr>
                  <a:t>+ 0</a:t>
                </a:r>
              </a:p>
              <a:p>
                <a:endParaRPr lang="en-CA" sz="2000" dirty="0">
                  <a:sym typeface="Wingdings" pitchFamily="2" charset="2"/>
                </a:endParaRPr>
              </a:p>
              <a:p>
                <a:r>
                  <a:rPr lang="en-CA" sz="2000" dirty="0">
                    <a:sym typeface="Wingdings" pitchFamily="2" charset="2"/>
                  </a:rPr>
                  <a:t>Y’ = -4X</a:t>
                </a:r>
                <a:r>
                  <a:rPr lang="en-CA" sz="2000" baseline="30000" dirty="0">
                    <a:sym typeface="Wingdings" pitchFamily="2" charset="2"/>
                  </a:rPr>
                  <a:t>-2 </a:t>
                </a:r>
                <a:r>
                  <a:rPr lang="en-CA" sz="2000" dirty="0">
                    <a:sym typeface="Wingdings" pitchFamily="2" charset="2"/>
                  </a:rPr>
                  <a:t>is the first derivative (a.k.a. - </a:t>
                </a:r>
                <a:r>
                  <a:rPr lang="en-US" sz="2000" b="1" dirty="0"/>
                  <a:t>(</a:t>
                </a:r>
                <a14:m>
                  <m:oMath xmlns:m="http://schemas.openxmlformats.org/officeDocument/2006/math">
                    <m:f>
                      <m:fPr>
                        <m:ctrlPr>
                          <a:rPr lang="mr-IN" sz="2000" b="1" i="1">
                            <a:latin typeface="Cambria Math"/>
                          </a:rPr>
                        </m:ctrlPr>
                      </m:fPr>
                      <m:num>
                        <m:r>
                          <a:rPr lang="en-CA" sz="2000" b="1" i="1">
                            <a:latin typeface="Cambria Math" charset="0"/>
                          </a:rPr>
                          <m:t>𝟒</m:t>
                        </m:r>
                      </m:num>
                      <m:den>
                        <m:sSup>
                          <m:sSupPr>
                            <m:ctrlPr>
                              <a:rPr lang="en-CA" sz="2000" b="1" i="1">
                                <a:latin typeface="Cambria Math"/>
                              </a:rPr>
                            </m:ctrlPr>
                          </m:sSupPr>
                          <m:e>
                            <m:r>
                              <a:rPr lang="en-CA" sz="2000" b="1" i="1">
                                <a:latin typeface="Cambria Math" charset="0"/>
                              </a:rPr>
                              <m:t>𝑿</m:t>
                            </m:r>
                          </m:e>
                          <m:sup>
                            <m:r>
                              <a:rPr lang="en-CA" sz="2000" b="1" i="1">
                                <a:latin typeface="Cambria Math" charset="0"/>
                              </a:rPr>
                              <m:t>𝟐</m:t>
                            </m:r>
                          </m:sup>
                        </m:sSup>
                      </m:den>
                    </m:f>
                  </m:oMath>
                </a14:m>
                <a:r>
                  <a:rPr lang="en-US" sz="2000" b="1" dirty="0"/>
                  <a:t>) </a:t>
                </a:r>
                <a:r>
                  <a:rPr lang="en-US" sz="2000" dirty="0"/>
                  <a:t>)</a:t>
                </a:r>
                <a:endParaRPr lang="en-CA" sz="2000" dirty="0">
                  <a:sym typeface="Wingdings" pitchFamily="2" charset="2"/>
                </a:endParaRPr>
              </a:p>
              <a:p>
                <a:pPr>
                  <a:buNone/>
                </a:pPr>
                <a:endParaRPr lang="en-CA" sz="2000" dirty="0">
                  <a:sym typeface="Wingdings" pitchFamily="2" charset="2"/>
                </a:endParaRPr>
              </a:p>
              <a:p>
                <a:r>
                  <a:rPr lang="en-CA" sz="2000" dirty="0">
                    <a:sym typeface="Wingdings" pitchFamily="2" charset="2"/>
                  </a:rPr>
                  <a:t>Y’’ = (-2)(-4X</a:t>
                </a:r>
                <a:r>
                  <a:rPr lang="en-CA" sz="2000" baseline="30000" dirty="0">
                    <a:sym typeface="Wingdings" pitchFamily="2" charset="2"/>
                  </a:rPr>
                  <a:t>-2 – 1 </a:t>
                </a:r>
                <a:r>
                  <a:rPr lang="en-CA" sz="2000" dirty="0">
                    <a:sym typeface="Wingdings" pitchFamily="2" charset="2"/>
                  </a:rPr>
                  <a:t>)</a:t>
                </a:r>
              </a:p>
              <a:p>
                <a:endParaRPr lang="en-CA" sz="2000" b="1" dirty="0">
                  <a:sym typeface="Wingdings" pitchFamily="2" charset="2"/>
                </a:endParaRPr>
              </a:p>
              <a:p>
                <a:r>
                  <a:rPr lang="en-CA" sz="2000" dirty="0">
                    <a:sym typeface="Wingdings" pitchFamily="2" charset="2"/>
                  </a:rPr>
                  <a:t>Y’’ = 8X</a:t>
                </a:r>
                <a:r>
                  <a:rPr lang="en-CA" sz="2000" baseline="30000" dirty="0">
                    <a:sym typeface="Wingdings" pitchFamily="2" charset="2"/>
                  </a:rPr>
                  <a:t>-3  </a:t>
                </a:r>
                <a:r>
                  <a:rPr lang="en-CA" sz="2000" dirty="0">
                    <a:sym typeface="Wingdings" pitchFamily="2" charset="2"/>
                  </a:rPr>
                  <a:t>is the second derivative (a.k.a. </a:t>
                </a:r>
                <a:r>
                  <a:rPr lang="en-US" sz="2000" b="1" dirty="0"/>
                  <a:t>(</a:t>
                </a:r>
                <a14:m>
                  <m:oMath xmlns:m="http://schemas.openxmlformats.org/officeDocument/2006/math">
                    <m:f>
                      <m:fPr>
                        <m:ctrlPr>
                          <a:rPr lang="mr-IN" sz="2000" b="1" i="1">
                            <a:latin typeface="Cambria Math"/>
                          </a:rPr>
                        </m:ctrlPr>
                      </m:fPr>
                      <m:num>
                        <m:r>
                          <a:rPr lang="en-CA" sz="2000" b="1" i="1">
                            <a:latin typeface="Cambria Math" charset="0"/>
                          </a:rPr>
                          <m:t>𝟖</m:t>
                        </m:r>
                      </m:num>
                      <m:den>
                        <m:sSup>
                          <m:sSupPr>
                            <m:ctrlPr>
                              <a:rPr lang="en-CA" sz="2000" b="1" i="1">
                                <a:latin typeface="Cambria Math"/>
                              </a:rPr>
                            </m:ctrlPr>
                          </m:sSupPr>
                          <m:e>
                            <m:r>
                              <a:rPr lang="en-CA" sz="2000" b="1" i="1">
                                <a:latin typeface="Cambria Math" charset="0"/>
                              </a:rPr>
                              <m:t>𝑿</m:t>
                            </m:r>
                          </m:e>
                          <m:sup>
                            <m:r>
                              <a:rPr lang="en-CA" sz="2000" b="1" i="1">
                                <a:latin typeface="Cambria Math" charset="0"/>
                              </a:rPr>
                              <m:t>𝟑</m:t>
                            </m:r>
                          </m:sup>
                        </m:sSup>
                      </m:den>
                    </m:f>
                  </m:oMath>
                </a14:m>
                <a:r>
                  <a:rPr lang="en-US" sz="2000" b="1" dirty="0"/>
                  <a:t>) </a:t>
                </a:r>
                <a:r>
                  <a:rPr lang="en-CA" sz="2000" dirty="0"/>
                  <a:t>)</a:t>
                </a:r>
                <a:endParaRPr lang="en-CA" sz="2000" dirty="0">
                  <a:sym typeface="Wingdings" pitchFamily="2" charset="2"/>
                </a:endParaRPr>
              </a:p>
              <a:p>
                <a:endParaRPr lang="en-CA" sz="2000" dirty="0">
                  <a:sym typeface="Wingdings" pitchFamily="2" charset="2"/>
                </a:endParaRPr>
              </a:p>
              <a:p>
                <a:endParaRPr lang="en-US" sz="2000" dirty="0"/>
              </a:p>
            </p:txBody>
          </p:sp>
        </mc:Choice>
        <mc:Fallback xmlns="">
          <p:sp>
            <p:nvSpPr>
              <p:cNvPr id="3" name="Text Placeholder 2">
                <a:extLst>
                  <a:ext uri="{FF2B5EF4-FFF2-40B4-BE49-F238E27FC236}">
                    <a16:creationId xmlns:a16="http://schemas.microsoft.com/office/drawing/2014/main" id="{55B5F006-87F5-A546-9902-FEE5AEC9401C}"/>
                  </a:ext>
                </a:extLst>
              </p:cNvPr>
              <p:cNvSpPr>
                <a:spLocks noGrp="1" noRot="1" noChangeAspect="1" noMove="1" noResize="1" noEditPoints="1" noAdjustHandles="1" noChangeArrowheads="1" noChangeShapeType="1" noTextEdit="1"/>
              </p:cNvSpPr>
              <p:nvPr>
                <p:ph type="body" idx="1"/>
              </p:nvPr>
            </p:nvSpPr>
            <p:spPr>
              <a:xfrm>
                <a:off x="893700" y="1660762"/>
                <a:ext cx="6462600" cy="4736399"/>
              </a:xfrm>
              <a:blipFill>
                <a:blip r:embed="rId2"/>
                <a:stretch>
                  <a:fillRect l="-943"/>
                </a:stretch>
              </a:blipFill>
            </p:spPr>
            <p:txBody>
              <a:bodyPr/>
              <a:lstStyle/>
              <a:p>
                <a:r>
                  <a:rPr lang="en-CA">
                    <a:noFill/>
                  </a:rPr>
                  <a:t> </a:t>
                </a:r>
              </a:p>
            </p:txBody>
          </p:sp>
        </mc:Fallback>
      </mc:AlternateContent>
    </p:spTree>
    <p:extLst>
      <p:ext uri="{BB962C8B-B14F-4D97-AF65-F5344CB8AC3E}">
        <p14:creationId xmlns:p14="http://schemas.microsoft.com/office/powerpoint/2010/main" val="4183876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564776" y="1515980"/>
                <a:ext cx="7845298" cy="5051870"/>
              </a:xfrm>
            </p:spPr>
            <p:txBody>
              <a:bodyPr/>
              <a:lstStyle/>
              <a:p>
                <a:pPr>
                  <a:lnSpc>
                    <a:spcPct val="200000"/>
                  </a:lnSpc>
                  <a:buNone/>
                </a:pPr>
                <a:r>
                  <a:rPr lang="en-US" dirty="0"/>
                  <a:t>The Mineola Corporation hires a consultant to estimate the relationship between its profit and its output. The consultant reports that the relationship is </a:t>
                </a:r>
                <a:r>
                  <a:rPr lang="el-GR" b="1" dirty="0"/>
                  <a:t>π</a:t>
                </a:r>
                <a:r>
                  <a:rPr lang="en-US" b="1" dirty="0"/>
                  <a:t> =  – 10 – 6Q + 5.5 </a:t>
                </a:r>
                <a14:m>
                  <m:oMath xmlns:m="http://schemas.openxmlformats.org/officeDocument/2006/math">
                    <m:sSup>
                      <m:sSupPr>
                        <m:ctrlPr>
                          <a:rPr lang="en-US" b="1" i="1">
                            <a:latin typeface="Cambria Math"/>
                          </a:rPr>
                        </m:ctrlPr>
                      </m:sSupPr>
                      <m:e>
                        <m:r>
                          <a:rPr lang="en-CA" b="1" i="1">
                            <a:latin typeface="Cambria Math" charset="0"/>
                          </a:rPr>
                          <m:t>𝑸</m:t>
                        </m:r>
                      </m:e>
                      <m:sup>
                        <m:r>
                          <a:rPr lang="en-CA" b="1" i="1">
                            <a:latin typeface="Cambria Math" charset="0"/>
                          </a:rPr>
                          <m:t>𝟐</m:t>
                        </m:r>
                      </m:sup>
                    </m:sSup>
                  </m:oMath>
                </a14:m>
                <a:r>
                  <a:rPr lang="en-US" b="1" dirty="0"/>
                  <a:t> – 2 </a:t>
                </a:r>
                <a14:m>
                  <m:oMath xmlns:m="http://schemas.openxmlformats.org/officeDocument/2006/math">
                    <m:sSup>
                      <m:sSupPr>
                        <m:ctrlPr>
                          <a:rPr lang="en-US" b="1" i="1">
                            <a:latin typeface="Cambria Math"/>
                          </a:rPr>
                        </m:ctrlPr>
                      </m:sSupPr>
                      <m:e>
                        <m:r>
                          <a:rPr lang="en-CA" b="1" i="1">
                            <a:latin typeface="Cambria Math" charset="0"/>
                          </a:rPr>
                          <m:t>𝑸</m:t>
                        </m:r>
                      </m:e>
                      <m:sup>
                        <m:r>
                          <a:rPr lang="en-CA" b="1" i="1">
                            <a:latin typeface="Cambria Math" charset="0"/>
                          </a:rPr>
                          <m:t>𝟑</m:t>
                        </m:r>
                      </m:sup>
                    </m:sSup>
                  </m:oMath>
                </a14:m>
                <a:r>
                  <a:rPr lang="en-US" b="1" dirty="0"/>
                  <a:t> + 0.25 </a:t>
                </a:r>
                <a14:m>
                  <m:oMath xmlns:m="http://schemas.openxmlformats.org/officeDocument/2006/math">
                    <m:sSup>
                      <m:sSupPr>
                        <m:ctrlPr>
                          <a:rPr lang="en-US" b="1" i="1">
                            <a:latin typeface="Cambria Math"/>
                          </a:rPr>
                        </m:ctrlPr>
                      </m:sSupPr>
                      <m:e>
                        <m:r>
                          <a:rPr lang="en-CA" b="1" i="1">
                            <a:latin typeface="Cambria Math" charset="0"/>
                          </a:rPr>
                          <m:t>𝑸</m:t>
                        </m:r>
                      </m:e>
                      <m:sup>
                        <m:r>
                          <a:rPr lang="en-CA" b="1" i="1">
                            <a:latin typeface="Cambria Math" charset="0"/>
                          </a:rPr>
                          <m:t>𝟒</m:t>
                        </m:r>
                      </m:sup>
                    </m:sSup>
                  </m:oMath>
                </a14:m>
                <a:endParaRPr lang="en-US" b="1" dirty="0"/>
              </a:p>
              <a:p>
                <a:pPr>
                  <a:lnSpc>
                    <a:spcPct val="200000"/>
                  </a:lnSpc>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564776" y="1515980"/>
                <a:ext cx="7845298" cy="5051870"/>
              </a:xfrm>
              <a:blipFill rotWithShape="0">
                <a:blip r:embed="rId2"/>
                <a:stretch>
                  <a:fillRect l="-1243"/>
                </a:stretch>
              </a:blipFill>
            </p:spPr>
            <p:txBody>
              <a:bodyPr/>
              <a:lstStyle/>
              <a:p>
                <a:r>
                  <a:rPr lang="en-US">
                    <a:noFill/>
                  </a:rPr>
                  <a:t> </a:t>
                </a:r>
              </a:p>
            </p:txBody>
          </p:sp>
        </mc:Fallback>
      </mc:AlternateContent>
    </p:spTree>
    <p:extLst>
      <p:ext uri="{BB962C8B-B14F-4D97-AF65-F5344CB8AC3E}">
        <p14:creationId xmlns:p14="http://schemas.microsoft.com/office/powerpoint/2010/main" val="72350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06" y="140180"/>
            <a:ext cx="6462600" cy="1143000"/>
          </a:xfrm>
        </p:spPr>
        <p:txBody>
          <a:bodyPr/>
          <a:lstStyle/>
          <a:p>
            <a:r>
              <a:rPr lang="en-US" dirty="0"/>
              <a:t>QUESTION / SOLUTION 8a</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70647" y="1283180"/>
                <a:ext cx="8269942" cy="5150199"/>
              </a:xfrm>
            </p:spPr>
            <p:txBody>
              <a:bodyPr/>
              <a:lstStyle/>
              <a:p>
                <a:pPr>
                  <a:buNone/>
                </a:pPr>
                <a:r>
                  <a:rPr lang="en-US" sz="2000" dirty="0"/>
                  <a:t>The consultant says the firm should set Q = 1 to maximize profit. Is it true that d</a:t>
                </a:r>
                <a:r>
                  <a:rPr lang="el-GR" sz="2000" dirty="0"/>
                  <a:t>π</a:t>
                </a:r>
                <a:r>
                  <a:rPr lang="en-US" sz="2000" dirty="0"/>
                  <a:t>/</a:t>
                </a:r>
                <a:r>
                  <a:rPr lang="en-US" sz="2000" dirty="0" err="1"/>
                  <a:t>dQ</a:t>
                </a:r>
                <a:r>
                  <a:rPr lang="en-US" sz="2000" dirty="0"/>
                  <a:t> = 0 when Q = 1? Is </a:t>
                </a:r>
                <a:r>
                  <a:rPr lang="el-GR" sz="2000" dirty="0"/>
                  <a:t>π</a:t>
                </a:r>
                <a:r>
                  <a:rPr lang="en-US" sz="2000" dirty="0"/>
                  <a:t> at a maximum when Q = 1?</a:t>
                </a:r>
              </a:p>
              <a:p>
                <a:pPr>
                  <a:buNone/>
                </a:pPr>
                <a:endParaRPr lang="en-US" sz="2000" dirty="0"/>
              </a:p>
              <a:p>
                <a:pPr>
                  <a:lnSpc>
                    <a:spcPct val="130000"/>
                  </a:lnSpc>
                  <a:buNone/>
                </a:pPr>
                <a:r>
                  <a:rPr lang="en-US" sz="2000" dirty="0"/>
                  <a:t>Given: </a:t>
                </a:r>
                <a:r>
                  <a:rPr lang="el-GR" sz="2000" dirty="0"/>
                  <a:t>π</a:t>
                </a:r>
                <a:r>
                  <a:rPr lang="en-US" sz="2000" dirty="0"/>
                  <a:t> =  – 10 – 6Q + 5.5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2</m:t>
                        </m:r>
                      </m:sup>
                    </m:sSup>
                  </m:oMath>
                </a14:m>
                <a:r>
                  <a:rPr lang="en-US" sz="2000" dirty="0"/>
                  <a:t> – 2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3</m:t>
                        </m:r>
                      </m:sup>
                    </m:sSup>
                  </m:oMath>
                </a14:m>
                <a:r>
                  <a:rPr lang="en-US" sz="2000" dirty="0"/>
                  <a:t> + 0.25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4</m:t>
                        </m:r>
                      </m:sup>
                    </m:sSup>
                  </m:oMath>
                </a14:m>
                <a:endParaRPr lang="en-US" sz="2000" dirty="0"/>
              </a:p>
              <a:p>
                <a:pPr>
                  <a:lnSpc>
                    <a:spcPct val="130000"/>
                  </a:lnSpc>
                  <a:buNone/>
                </a:pPr>
                <a:r>
                  <a:rPr lang="el-GR" sz="2000" dirty="0"/>
                  <a:t>π</a:t>
                </a:r>
                <a:r>
                  <a:rPr lang="en-CA" sz="2000" dirty="0"/>
                  <a:t> ‘</a:t>
                </a:r>
                <a:r>
                  <a:rPr lang="el-GR" sz="2000" dirty="0"/>
                  <a:t> </a:t>
                </a:r>
                <a14:m>
                  <m:oMath xmlns:m="http://schemas.openxmlformats.org/officeDocument/2006/math">
                    <m:r>
                      <a:rPr lang="en-CA" sz="2000" i="1">
                        <a:latin typeface="Cambria Math" charset="0"/>
                      </a:rPr>
                      <m:t>=</m:t>
                    </m:r>
                    <m:r>
                      <a:rPr lang="en-CA" sz="2000" b="0" i="1" smtClean="0">
                        <a:latin typeface="Cambria Math" panose="02040503050406030204" pitchFamily="18" charset="0"/>
                      </a:rPr>
                      <m:t>0</m:t>
                    </m:r>
                    <m:r>
                      <a:rPr lang="en-CA" sz="2000" i="1">
                        <a:latin typeface="Cambria Math" charset="0"/>
                      </a:rPr>
                      <m:t>−6+11</m:t>
                    </m:r>
                    <m:r>
                      <a:rPr lang="en-CA" sz="2000" i="1">
                        <a:latin typeface="Cambria Math" charset="0"/>
                      </a:rPr>
                      <m:t>𝑄</m:t>
                    </m:r>
                    <m:r>
                      <a:rPr lang="en-CA" sz="2000" i="1">
                        <a:latin typeface="Cambria Math" charset="0"/>
                      </a:rPr>
                      <m:t>−</m:t>
                    </m:r>
                  </m:oMath>
                </a14:m>
                <a:r>
                  <a:rPr lang="en-US" sz="2000" dirty="0"/>
                  <a:t>6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2</m:t>
                        </m:r>
                      </m:sup>
                    </m:sSup>
                  </m:oMath>
                </a14:m>
                <a:r>
                  <a:rPr lang="en-US" sz="2000" dirty="0"/>
                  <a:t>+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3</m:t>
                        </m:r>
                      </m:sup>
                    </m:sSup>
                  </m:oMath>
                </a14:m>
                <a:r>
                  <a:rPr lang="en-US" sz="2000" dirty="0"/>
                  <a:t> </a:t>
                </a:r>
                <a:r>
                  <a:rPr lang="en-US" sz="2000" dirty="0">
                    <a:sym typeface="Wingdings" pitchFamily="2" charset="2"/>
                  </a:rPr>
                  <a:t> </a:t>
                </a:r>
                <a:r>
                  <a:rPr lang="en-US" sz="1800" dirty="0">
                    <a:sym typeface="Wingdings" pitchFamily="2" charset="2"/>
                  </a:rPr>
                  <a:t>using exponent rules</a:t>
                </a:r>
                <a:endParaRPr lang="en-US" sz="2000" dirty="0"/>
              </a:p>
              <a:p>
                <a:pPr>
                  <a:lnSpc>
                    <a:spcPct val="130000"/>
                  </a:lnSpc>
                  <a:buNone/>
                </a:pPr>
                <a:r>
                  <a:rPr lang="en-US" sz="2000" b="1" dirty="0"/>
                  <a:t>When Q = 1, </a:t>
                </a:r>
                <a14:m>
                  <m:oMath xmlns:m="http://schemas.openxmlformats.org/officeDocument/2006/math">
                    <m:f>
                      <m:fPr>
                        <m:ctrlPr>
                          <a:rPr lang="en-US" sz="2000" b="1" i="1">
                            <a:latin typeface="Cambria Math"/>
                          </a:rPr>
                        </m:ctrlPr>
                      </m:fPr>
                      <m:num>
                        <m:r>
                          <a:rPr lang="en-US" sz="2000" b="1" i="1">
                            <a:latin typeface="Cambria Math" charset="0"/>
                          </a:rPr>
                          <m:t>𝒅</m:t>
                        </m:r>
                        <m:r>
                          <m:rPr>
                            <m:nor/>
                          </m:rPr>
                          <a:rPr lang="el-GR" sz="2000" b="1" dirty="0"/>
                          <m:t>π</m:t>
                        </m:r>
                      </m:num>
                      <m:den>
                        <m:r>
                          <a:rPr lang="en-US" sz="2000" b="1" i="1">
                            <a:latin typeface="Cambria Math" charset="0"/>
                          </a:rPr>
                          <m:t>𝒅</m:t>
                        </m:r>
                        <m:r>
                          <a:rPr lang="en-CA" sz="2000" b="1" i="1">
                            <a:latin typeface="Cambria Math" charset="0"/>
                          </a:rPr>
                          <m:t>𝑸</m:t>
                        </m:r>
                      </m:den>
                    </m:f>
                    <m:r>
                      <a:rPr lang="en-CA" sz="2000" b="1" i="1">
                        <a:latin typeface="Cambria Math" charset="0"/>
                      </a:rPr>
                      <m:t>= </m:t>
                    </m:r>
                  </m:oMath>
                </a14:m>
                <a:r>
                  <a:rPr lang="en-US" sz="2000" b="1" dirty="0"/>
                  <a:t>-6 + 11 – 6 + 1 = 0, this means Q=1 is either a minimum or maximum. Must find second derivative to confirm.</a:t>
                </a:r>
              </a:p>
              <a:p>
                <a:pPr>
                  <a:lnSpc>
                    <a:spcPct val="130000"/>
                  </a:lnSpc>
                  <a:buNone/>
                </a:pPr>
                <a:endParaRPr lang="en-US" sz="2000" dirty="0"/>
              </a:p>
              <a:p>
                <a:pPr>
                  <a:lnSpc>
                    <a:spcPct val="130000"/>
                  </a:lnSpc>
                  <a:buNone/>
                </a:pPr>
                <a:r>
                  <a:rPr lang="el-GR" sz="2000" dirty="0"/>
                  <a:t>π </a:t>
                </a:r>
                <a:r>
                  <a:rPr lang="en-CA" sz="2000" dirty="0"/>
                  <a:t>‘’ </a:t>
                </a:r>
                <a:r>
                  <a:rPr lang="en-US" sz="2000" dirty="0"/>
                  <a:t>= 11 – 12Q + 3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2</m:t>
                        </m:r>
                      </m:sup>
                    </m:sSup>
                    <m:r>
                      <a:rPr lang="en-CA" sz="2000" i="1">
                        <a:latin typeface="Cambria Math" charset="0"/>
                      </a:rPr>
                      <m:t> </m:t>
                    </m:r>
                  </m:oMath>
                </a14:m>
                <a:endParaRPr lang="en-US" sz="2000" dirty="0"/>
              </a:p>
              <a:p>
                <a:pPr>
                  <a:lnSpc>
                    <a:spcPct val="130000"/>
                  </a:lnSpc>
                  <a:buNone/>
                </a:pPr>
                <a:r>
                  <a:rPr lang="en-US" sz="2000" b="1" dirty="0"/>
                  <a:t>At Q = 1, 11-12+3 = 2, which is greater than zero, and thus profit is minimized, not maximized at Q = 1</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70647" y="1283180"/>
                <a:ext cx="8269942" cy="5150199"/>
              </a:xfrm>
              <a:blipFill>
                <a:blip r:embed="rId2"/>
                <a:stretch>
                  <a:fillRect l="-737" r="-221"/>
                </a:stretch>
              </a:blipFill>
            </p:spPr>
            <p:txBody>
              <a:bodyPr/>
              <a:lstStyle/>
              <a:p>
                <a:r>
                  <a:rPr lang="en-CA">
                    <a:noFill/>
                  </a:rPr>
                  <a:t> </a:t>
                </a:r>
              </a:p>
            </p:txBody>
          </p:sp>
        </mc:Fallback>
      </mc:AlternateContent>
    </p:spTree>
    <p:extLst>
      <p:ext uri="{BB962C8B-B14F-4D97-AF65-F5344CB8AC3E}">
        <p14:creationId xmlns:p14="http://schemas.microsoft.com/office/powerpoint/2010/main" val="1289494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40179"/>
            <a:ext cx="6462600" cy="1143000"/>
          </a:xfrm>
        </p:spPr>
        <p:txBody>
          <a:bodyPr/>
          <a:lstStyle/>
          <a:p>
            <a:r>
              <a:rPr lang="en-US" dirty="0"/>
              <a:t>QUESTION / SOLUTION 8b</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532966"/>
                <a:ext cx="7631735" cy="4981096"/>
              </a:xfrm>
            </p:spPr>
            <p:txBody>
              <a:bodyPr/>
              <a:lstStyle/>
              <a:p>
                <a:pPr>
                  <a:buNone/>
                </a:pPr>
                <a:r>
                  <a:rPr lang="en-US" sz="2000" dirty="0"/>
                  <a:t>Mineola’s executive vice president says that the firm’s profit is a maximum when Q = 2. Is this true?</a:t>
                </a:r>
              </a:p>
              <a:p>
                <a:pPr>
                  <a:buNone/>
                </a:pPr>
                <a:endParaRPr lang="en-US" sz="2000" dirty="0"/>
              </a:p>
              <a:p>
                <a:pPr>
                  <a:buNone/>
                </a:pPr>
                <a:r>
                  <a:rPr lang="en-US" sz="2000" dirty="0"/>
                  <a:t>We have </a:t>
                </a:r>
                <a14:m>
                  <m:oMath xmlns:m="http://schemas.openxmlformats.org/officeDocument/2006/math">
                    <m:f>
                      <m:fPr>
                        <m:ctrlPr>
                          <a:rPr lang="en-US" sz="2000" i="1">
                            <a:latin typeface="Cambria Math"/>
                          </a:rPr>
                        </m:ctrlPr>
                      </m:fPr>
                      <m:num>
                        <m:r>
                          <a:rPr lang="en-US" sz="2000" i="1">
                            <a:latin typeface="Cambria Math" charset="0"/>
                          </a:rPr>
                          <m:t>𝑑</m:t>
                        </m:r>
                        <m:r>
                          <m:rPr>
                            <m:nor/>
                          </m:rPr>
                          <a:rPr lang="el-GR" sz="2000" dirty="0"/>
                          <m:t>π</m:t>
                        </m:r>
                      </m:num>
                      <m:den>
                        <m:r>
                          <a:rPr lang="en-US" sz="2000" i="1">
                            <a:latin typeface="Cambria Math" charset="0"/>
                          </a:rPr>
                          <m:t>𝑑</m:t>
                        </m:r>
                        <m:r>
                          <a:rPr lang="en-CA" sz="2000" i="1">
                            <a:latin typeface="Cambria Math" charset="0"/>
                          </a:rPr>
                          <m:t>𝑄</m:t>
                        </m:r>
                      </m:den>
                    </m:f>
                    <m:r>
                      <a:rPr lang="en-CA" sz="2000" i="1">
                        <a:latin typeface="Cambria Math" charset="0"/>
                      </a:rPr>
                      <m:t>=−6+11</m:t>
                    </m:r>
                    <m:r>
                      <a:rPr lang="en-CA" sz="2000" i="1">
                        <a:latin typeface="Cambria Math" charset="0"/>
                      </a:rPr>
                      <m:t>𝑄</m:t>
                    </m:r>
                    <m:r>
                      <a:rPr lang="en-CA" sz="2000" i="1">
                        <a:latin typeface="Cambria Math" charset="0"/>
                      </a:rPr>
                      <m:t>−</m:t>
                    </m:r>
                  </m:oMath>
                </a14:m>
                <a:r>
                  <a:rPr lang="en-US" sz="2000" dirty="0"/>
                  <a:t>6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2</m:t>
                        </m:r>
                      </m:sup>
                    </m:sSup>
                  </m:oMath>
                </a14:m>
                <a:r>
                  <a:rPr lang="en-US" sz="2000" dirty="0"/>
                  <a:t>+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3</m:t>
                        </m:r>
                      </m:sup>
                    </m:sSup>
                    <m:r>
                      <a:rPr lang="en-CA" sz="2000" i="1">
                        <a:latin typeface="Cambria Math" charset="0"/>
                      </a:rPr>
                      <m:t> </m:t>
                    </m:r>
                  </m:oMath>
                </a14:m>
                <a:r>
                  <a:rPr lang="en-US" sz="2000" dirty="0"/>
                  <a:t>from before</a:t>
                </a:r>
              </a:p>
              <a:p>
                <a:pPr>
                  <a:buNone/>
                </a:pPr>
                <a:endParaRPr lang="en-US" sz="2000" dirty="0"/>
              </a:p>
              <a:p>
                <a:pPr>
                  <a:buNone/>
                </a:pPr>
                <a:r>
                  <a:rPr lang="en-US" sz="2000" b="1" dirty="0"/>
                  <a:t>At Q = 2, </a:t>
                </a:r>
                <a14:m>
                  <m:oMath xmlns:m="http://schemas.openxmlformats.org/officeDocument/2006/math">
                    <m:f>
                      <m:fPr>
                        <m:ctrlPr>
                          <a:rPr lang="en-US" sz="2000" b="1" i="1">
                            <a:latin typeface="Cambria Math"/>
                          </a:rPr>
                        </m:ctrlPr>
                      </m:fPr>
                      <m:num>
                        <m:r>
                          <a:rPr lang="en-US" sz="2000" b="1" i="1">
                            <a:latin typeface="Cambria Math" charset="0"/>
                          </a:rPr>
                          <m:t>𝒅</m:t>
                        </m:r>
                        <m:r>
                          <m:rPr>
                            <m:nor/>
                          </m:rPr>
                          <a:rPr lang="el-GR" sz="2000" b="1" dirty="0"/>
                          <m:t>π</m:t>
                        </m:r>
                      </m:num>
                      <m:den>
                        <m:r>
                          <a:rPr lang="en-US" sz="2000" b="1" i="1">
                            <a:latin typeface="Cambria Math" charset="0"/>
                          </a:rPr>
                          <m:t>𝒅</m:t>
                        </m:r>
                        <m:r>
                          <a:rPr lang="en-CA" sz="2000" b="1" i="1">
                            <a:latin typeface="Cambria Math" charset="0"/>
                          </a:rPr>
                          <m:t>𝑸</m:t>
                        </m:r>
                      </m:den>
                    </m:f>
                  </m:oMath>
                </a14:m>
                <a:r>
                  <a:rPr lang="en-US" sz="2000" b="1" dirty="0"/>
                  <a:t>= -6 + 22 – 24 + 8 = 0 thus Q = 2 is either a minimum or maximum. Must find second derivative to verify:</a:t>
                </a:r>
              </a:p>
              <a:p>
                <a:pPr>
                  <a:buNone/>
                </a:pPr>
                <a:endParaRPr lang="en-US" sz="2000" dirty="0"/>
              </a:p>
              <a:p>
                <a:pPr>
                  <a:buNone/>
                </a:pPr>
                <a:r>
                  <a:rPr lang="en-US" sz="2000" dirty="0"/>
                  <a:t>We have second derivative 11 – 12Q + 3 </a:t>
                </a:r>
                <a14:m>
                  <m:oMath xmlns:m="http://schemas.openxmlformats.org/officeDocument/2006/math">
                    <m:sSup>
                      <m:sSupPr>
                        <m:ctrlPr>
                          <a:rPr lang="en-US" sz="2000" i="1">
                            <a:latin typeface="Cambria Math"/>
                          </a:rPr>
                        </m:ctrlPr>
                      </m:sSupPr>
                      <m:e>
                        <m:r>
                          <a:rPr lang="en-CA" sz="2000" i="1">
                            <a:latin typeface="Cambria Math" charset="0"/>
                          </a:rPr>
                          <m:t>𝑄</m:t>
                        </m:r>
                      </m:e>
                      <m:sup>
                        <m:r>
                          <a:rPr lang="en-CA" sz="2000" i="1">
                            <a:latin typeface="Cambria Math" charset="0"/>
                          </a:rPr>
                          <m:t>2</m:t>
                        </m:r>
                      </m:sup>
                    </m:sSup>
                  </m:oMath>
                </a14:m>
                <a:r>
                  <a:rPr lang="en-US" sz="2000" dirty="0"/>
                  <a:t> from before</a:t>
                </a:r>
              </a:p>
              <a:p>
                <a:pPr>
                  <a:buNone/>
                </a:pPr>
                <a:endParaRPr lang="en-US" sz="2000" dirty="0"/>
              </a:p>
              <a:p>
                <a:pPr>
                  <a:buNone/>
                </a:pPr>
                <a:r>
                  <a:rPr lang="en-US" sz="2000" b="1" dirty="0"/>
                  <a:t>At Q = 2, 11 – 24 + 12 = -1 thus Q = 2 maximizes profit</a:t>
                </a:r>
              </a:p>
              <a:p>
                <a:pPr>
                  <a:buNone/>
                </a:pPr>
                <a:endParaRPr lang="en-US" sz="2000" dirty="0"/>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532966"/>
                <a:ext cx="7631735" cy="4981096"/>
              </a:xfrm>
              <a:blipFill>
                <a:blip r:embed="rId2"/>
                <a:stretch>
                  <a:fillRect l="-879" r="-240"/>
                </a:stretch>
              </a:blipFill>
            </p:spPr>
            <p:txBody>
              <a:bodyPr/>
              <a:lstStyle/>
              <a:p>
                <a:r>
                  <a:rPr lang="en-CA">
                    <a:noFill/>
                  </a:rPr>
                  <a:t> </a:t>
                </a:r>
              </a:p>
            </p:txBody>
          </p:sp>
        </mc:Fallback>
      </mc:AlternateContent>
    </p:spTree>
    <p:extLst>
      <p:ext uri="{BB962C8B-B14F-4D97-AF65-F5344CB8AC3E}">
        <p14:creationId xmlns:p14="http://schemas.microsoft.com/office/powerpoint/2010/main" val="843312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140179"/>
            <a:ext cx="6462600" cy="1143000"/>
          </a:xfrm>
        </p:spPr>
        <p:txBody>
          <a:bodyPr/>
          <a:lstStyle/>
          <a:p>
            <a:r>
              <a:rPr lang="en-US" dirty="0"/>
              <a:t>QUESTION / SOLUTION 8c</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712694" y="1506071"/>
                <a:ext cx="7812741" cy="5007991"/>
              </a:xfrm>
            </p:spPr>
            <p:txBody>
              <a:bodyPr/>
              <a:lstStyle/>
              <a:p>
                <a:pPr>
                  <a:lnSpc>
                    <a:spcPct val="120000"/>
                  </a:lnSpc>
                  <a:buNone/>
                </a:pPr>
                <a:r>
                  <a:rPr lang="en-US" dirty="0"/>
                  <a:t>If you were the CEO of Mineola Corporation, would you accept the consultant’s estimate of the relationship between profit and output as correct?</a:t>
                </a:r>
              </a:p>
              <a:p>
                <a:pPr>
                  <a:lnSpc>
                    <a:spcPct val="120000"/>
                  </a:lnSpc>
                  <a:buNone/>
                </a:pPr>
                <a:endParaRPr lang="en-US" dirty="0"/>
              </a:p>
              <a:p>
                <a:pPr>
                  <a:lnSpc>
                    <a:spcPct val="120000"/>
                  </a:lnSpc>
                  <a:buNone/>
                </a:pPr>
                <a:r>
                  <a:rPr lang="en-US" dirty="0"/>
                  <a:t>Given:  Profit = – 10 – 6Q + 5.5 </a:t>
                </a:r>
                <a14:m>
                  <m:oMath xmlns:m="http://schemas.openxmlformats.org/officeDocument/2006/math">
                    <m:sSup>
                      <m:sSupPr>
                        <m:ctrlPr>
                          <a:rPr lang="en-US" i="1">
                            <a:latin typeface="Cambria Math"/>
                          </a:rPr>
                        </m:ctrlPr>
                      </m:sSupPr>
                      <m:e>
                        <m:r>
                          <a:rPr lang="en-CA" i="1">
                            <a:latin typeface="Cambria Math" charset="0"/>
                          </a:rPr>
                          <m:t>𝑄</m:t>
                        </m:r>
                      </m:e>
                      <m:sup>
                        <m:r>
                          <a:rPr lang="en-CA" i="1">
                            <a:latin typeface="Cambria Math" charset="0"/>
                          </a:rPr>
                          <m:t>2</m:t>
                        </m:r>
                      </m:sup>
                    </m:sSup>
                  </m:oMath>
                </a14:m>
                <a:r>
                  <a:rPr lang="en-US" dirty="0"/>
                  <a:t> – 2 </a:t>
                </a:r>
                <a14:m>
                  <m:oMath xmlns:m="http://schemas.openxmlformats.org/officeDocument/2006/math">
                    <m:sSup>
                      <m:sSupPr>
                        <m:ctrlPr>
                          <a:rPr lang="en-US" i="1">
                            <a:latin typeface="Cambria Math"/>
                          </a:rPr>
                        </m:ctrlPr>
                      </m:sSupPr>
                      <m:e>
                        <m:r>
                          <a:rPr lang="en-CA" i="1">
                            <a:latin typeface="Cambria Math" charset="0"/>
                          </a:rPr>
                          <m:t>𝑄</m:t>
                        </m:r>
                      </m:e>
                      <m:sup>
                        <m:r>
                          <a:rPr lang="en-CA" i="1">
                            <a:latin typeface="Cambria Math" charset="0"/>
                          </a:rPr>
                          <m:t>3</m:t>
                        </m:r>
                      </m:sup>
                    </m:sSup>
                  </m:oMath>
                </a14:m>
                <a:r>
                  <a:rPr lang="en-US" dirty="0"/>
                  <a:t> + 0.25 </a:t>
                </a:r>
                <a14:m>
                  <m:oMath xmlns:m="http://schemas.openxmlformats.org/officeDocument/2006/math">
                    <m:sSup>
                      <m:sSupPr>
                        <m:ctrlPr>
                          <a:rPr lang="en-US" i="1">
                            <a:latin typeface="Cambria Math"/>
                          </a:rPr>
                        </m:ctrlPr>
                      </m:sSupPr>
                      <m:e>
                        <m:r>
                          <a:rPr lang="en-CA" i="1">
                            <a:latin typeface="Cambria Math" charset="0"/>
                          </a:rPr>
                          <m:t>𝑄</m:t>
                        </m:r>
                      </m:e>
                      <m:sup>
                        <m:r>
                          <a:rPr lang="en-CA" i="1">
                            <a:latin typeface="Cambria Math" charset="0"/>
                          </a:rPr>
                          <m:t>4</m:t>
                        </m:r>
                      </m:sup>
                    </m:sSup>
                    <m:r>
                      <a:rPr lang="en-CA" i="1">
                        <a:latin typeface="Cambria Math" charset="0"/>
                      </a:rPr>
                      <m:t> </m:t>
                    </m:r>
                  </m:oMath>
                </a14:m>
                <a:endParaRPr lang="en-US" dirty="0"/>
              </a:p>
              <a:p>
                <a:pPr>
                  <a:lnSpc>
                    <a:spcPct val="120000"/>
                  </a:lnSpc>
                  <a:buNone/>
                </a:pPr>
                <a:endParaRPr lang="en-US" dirty="0"/>
              </a:p>
              <a:p>
                <a:pPr>
                  <a:lnSpc>
                    <a:spcPct val="120000"/>
                  </a:lnSpc>
                  <a:buNone/>
                </a:pPr>
                <a:r>
                  <a:rPr lang="en-US" dirty="0"/>
                  <a:t>Since the highest exponent (4) has a positive coefficient (0.25), this means that as Q gets larger and larger, an increase in quantity will always yield a greater profit which is not realistic. Therefore, no I would not accept the consultant’s estimate.</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712694" y="1506071"/>
                <a:ext cx="7812741" cy="5007991"/>
              </a:xfrm>
              <a:blipFill>
                <a:blip r:embed="rId2"/>
                <a:stretch>
                  <a:fillRect l="-1248" r="-1482" b="-1095"/>
                </a:stretch>
              </a:blipFill>
            </p:spPr>
            <p:txBody>
              <a:bodyPr/>
              <a:lstStyle/>
              <a:p>
                <a:r>
                  <a:rPr lang="en-CA">
                    <a:noFill/>
                  </a:rPr>
                  <a:t> </a:t>
                </a:r>
              </a:p>
            </p:txBody>
          </p:sp>
        </mc:Fallback>
      </mc:AlternateContent>
    </p:spTree>
    <p:extLst>
      <p:ext uri="{BB962C8B-B14F-4D97-AF65-F5344CB8AC3E}">
        <p14:creationId xmlns:p14="http://schemas.microsoft.com/office/powerpoint/2010/main" val="13678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95" y="274650"/>
            <a:ext cx="7988967" cy="1143000"/>
          </a:xfrm>
        </p:spPr>
        <p:txBody>
          <a:bodyPr/>
          <a:lstStyle/>
          <a:p>
            <a:r>
              <a:rPr lang="en-US" dirty="0"/>
              <a:t>MARGINAL VALUE</a:t>
            </a:r>
          </a:p>
        </p:txBody>
      </p:sp>
      <p:sp>
        <p:nvSpPr>
          <p:cNvPr id="3" name="Text Placeholder 2"/>
          <p:cNvSpPr>
            <a:spLocks noGrp="1"/>
          </p:cNvSpPr>
          <p:nvPr>
            <p:ph type="body" idx="1"/>
          </p:nvPr>
        </p:nvSpPr>
        <p:spPr>
          <a:xfrm>
            <a:off x="493295" y="1840832"/>
            <a:ext cx="8229599" cy="4727017"/>
          </a:xfrm>
        </p:spPr>
        <p:txBody>
          <a:bodyPr/>
          <a:lstStyle/>
          <a:p>
            <a:r>
              <a:rPr lang="en-US" sz="1800" b="1" u="sng" dirty="0"/>
              <a:t>The Marginal value </a:t>
            </a:r>
            <a:r>
              <a:rPr lang="en-US" sz="1800" dirty="0"/>
              <a:t>of a dependent variable is the change in this dependent variable associated with a 1-unit change in a particular independent variable </a:t>
            </a:r>
            <a:br>
              <a:rPr lang="en-US" sz="1800" dirty="0"/>
            </a:br>
            <a:endParaRPr lang="en-US" sz="1800" dirty="0"/>
          </a:p>
          <a:p>
            <a:r>
              <a:rPr lang="en-US" sz="1800" dirty="0"/>
              <a:t>If we isolate </a:t>
            </a:r>
            <a:r>
              <a:rPr lang="en-US" sz="1800" dirty="0" err="1"/>
              <a:t>Qd</a:t>
            </a:r>
            <a:r>
              <a:rPr lang="en-US" sz="1800" dirty="0"/>
              <a:t> in our demand function (</a:t>
            </a:r>
            <a:r>
              <a:rPr lang="en-US" sz="1800" dirty="0" err="1"/>
              <a:t>ie</a:t>
            </a:r>
            <a:r>
              <a:rPr lang="en-US" sz="1800" dirty="0"/>
              <a:t>: </a:t>
            </a:r>
            <a:r>
              <a:rPr lang="en-US" sz="1800" dirty="0" err="1"/>
              <a:t>Qd</a:t>
            </a:r>
            <a:r>
              <a:rPr lang="en-US" sz="1800" dirty="0"/>
              <a:t> is the dependent variable) the marginal value of </a:t>
            </a:r>
            <a:r>
              <a:rPr lang="en-US" sz="1800" dirty="0" err="1"/>
              <a:t>Qd</a:t>
            </a:r>
            <a:r>
              <a:rPr lang="en-US" sz="1800" dirty="0"/>
              <a:t> is the change in </a:t>
            </a:r>
            <a:r>
              <a:rPr lang="en-US" sz="1800" dirty="0" err="1"/>
              <a:t>Qd</a:t>
            </a:r>
            <a:r>
              <a:rPr lang="en-US" sz="1800" dirty="0"/>
              <a:t> associated with a 1-unit change in price (the independent variable)</a:t>
            </a:r>
          </a:p>
          <a:p>
            <a:endParaRPr lang="en-US" sz="1800" dirty="0"/>
          </a:p>
          <a:p>
            <a:r>
              <a:rPr lang="en-US" sz="1800" dirty="0"/>
              <a:t>The dependent variable is </a:t>
            </a:r>
            <a:r>
              <a:rPr lang="en-US" sz="1800" b="1" dirty="0"/>
              <a:t>maximized</a:t>
            </a:r>
            <a:r>
              <a:rPr lang="en-US" sz="1800" dirty="0"/>
              <a:t> when the marginal value shifts from positive to negative</a:t>
            </a:r>
          </a:p>
          <a:p>
            <a:endParaRPr lang="en-US" sz="1800" dirty="0"/>
          </a:p>
          <a:p>
            <a:r>
              <a:rPr lang="en-US" sz="1800" dirty="0"/>
              <a:t>As long as the marginal value is greater than zero, then increasing the independent variable will yield a larger value for the dependent variable. You keep increasing the value of the independent variable just until you have reached the point where any further increase in price would cause </a:t>
            </a:r>
            <a:r>
              <a:rPr lang="en-US" sz="1800" dirty="0" err="1"/>
              <a:t>Qd</a:t>
            </a:r>
            <a:r>
              <a:rPr lang="en-US" sz="1800" dirty="0"/>
              <a:t> to decrease.</a:t>
            </a:r>
          </a:p>
          <a:p>
            <a:endParaRPr lang="en-US" sz="1800" dirty="0"/>
          </a:p>
        </p:txBody>
      </p:sp>
    </p:spTree>
    <p:extLst>
      <p:ext uri="{BB962C8B-B14F-4D97-AF65-F5344CB8AC3E}">
        <p14:creationId xmlns:p14="http://schemas.microsoft.com/office/powerpoint/2010/main" val="1641949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4" y="0"/>
            <a:ext cx="6462600" cy="1143000"/>
          </a:xfrm>
        </p:spPr>
        <p:txBody>
          <a:bodyPr/>
          <a:lstStyle/>
          <a:p>
            <a:r>
              <a:rPr lang="en-US" dirty="0"/>
              <a:t>QUESTION / SOLUTION 9</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73770" y="1143000"/>
                <a:ext cx="7820526" cy="4736399"/>
              </a:xfrm>
            </p:spPr>
            <p:txBody>
              <a:bodyPr/>
              <a:lstStyle/>
              <a:p>
                <a:pPr>
                  <a:buNone/>
                </a:pPr>
                <a:r>
                  <a:rPr lang="en-US" sz="2000" dirty="0"/>
                  <a:t>Find the partial derivative of Y with respect to X in each of the following:</a:t>
                </a:r>
              </a:p>
              <a:p>
                <a:pPr>
                  <a:buNone/>
                </a:pPr>
                <a:endParaRPr lang="en-US" sz="2000" dirty="0"/>
              </a:p>
              <a:p>
                <a:pPr>
                  <a:buNone/>
                </a:pPr>
                <a:r>
                  <a:rPr lang="en-US" sz="2000" dirty="0"/>
                  <a:t>a) Y = 10 + 3Z + 2X , </a:t>
                </a:r>
                <a14:m>
                  <m:oMath xmlns:m="http://schemas.openxmlformats.org/officeDocument/2006/math">
                    <m:f>
                      <m:fPr>
                        <m:ctrlPr>
                          <a:rPr lang="en-US" sz="2000" i="1">
                            <a:latin typeface="Cambria Math"/>
                          </a:rPr>
                        </m:ctrlPr>
                      </m:fPr>
                      <m:num>
                        <m:r>
                          <a:rPr lang="en-US" sz="2000" i="1">
                            <a:latin typeface="Cambria Math" charset="0"/>
                          </a:rPr>
                          <m:t>𝑑𝑦</m:t>
                        </m:r>
                      </m:num>
                      <m:den>
                        <m:r>
                          <a:rPr lang="en-US" sz="2000" i="1">
                            <a:latin typeface="Cambria Math" charset="0"/>
                          </a:rPr>
                          <m:t>𝑑𝑥</m:t>
                        </m:r>
                      </m:den>
                    </m:f>
                  </m:oMath>
                </a14:m>
                <a:r>
                  <a:rPr lang="en-US" sz="2000" dirty="0"/>
                  <a:t> =</a:t>
                </a:r>
                <a:r>
                  <a:rPr lang="en-US" sz="2000" b="1" dirty="0"/>
                  <a:t> 2  </a:t>
                </a:r>
                <a:r>
                  <a:rPr lang="en-US" sz="2000" dirty="0"/>
                  <a:t>(treat other variables as constants)</a:t>
                </a:r>
              </a:p>
              <a:p>
                <a:pPr>
                  <a:buNone/>
                </a:pPr>
                <a:endParaRPr lang="en-US" sz="2000" dirty="0"/>
              </a:p>
              <a:p>
                <a:pPr>
                  <a:buNone/>
                </a:pPr>
                <a:r>
                  <a:rPr lang="en-US" sz="2000" dirty="0"/>
                  <a:t>b) Y = 18</a:t>
                </a:r>
                <a14:m>
                  <m:oMath xmlns:m="http://schemas.openxmlformats.org/officeDocument/2006/math">
                    <m:sSup>
                      <m:sSupPr>
                        <m:ctrlPr>
                          <a:rPr lang="en-US" sz="2000" i="1">
                            <a:latin typeface="Cambria Math"/>
                          </a:rPr>
                        </m:ctrlPr>
                      </m:sSupPr>
                      <m:e>
                        <m:r>
                          <a:rPr lang="en-CA" sz="2000" i="1">
                            <a:latin typeface="Cambria Math" charset="0"/>
                          </a:rPr>
                          <m:t>𝑍</m:t>
                        </m:r>
                      </m:e>
                      <m:sup>
                        <m:r>
                          <a:rPr lang="en-CA" sz="2000" i="1">
                            <a:latin typeface="Cambria Math" charset="0"/>
                          </a:rPr>
                          <m:t>2</m:t>
                        </m:r>
                      </m:sup>
                    </m:sSup>
                  </m:oMath>
                </a14:m>
                <a:r>
                  <a:rPr lang="en-US" sz="2000" dirty="0"/>
                  <a:t> + 4 </a:t>
                </a:r>
                <a14:m>
                  <m:oMath xmlns:m="http://schemas.openxmlformats.org/officeDocument/2006/math">
                    <m:sSup>
                      <m:sSupPr>
                        <m:ctrlPr>
                          <a:rPr lang="en-US" sz="2000" i="1">
                            <a:latin typeface="Cambria Math"/>
                          </a:rPr>
                        </m:ctrlPr>
                      </m:sSupPr>
                      <m:e>
                        <m:r>
                          <a:rPr lang="en-CA" sz="2000" i="1">
                            <a:latin typeface="Cambria Math" charset="0"/>
                          </a:rPr>
                          <m:t>𝑋</m:t>
                        </m:r>
                      </m:e>
                      <m:sup>
                        <m:r>
                          <a:rPr lang="en-CA" sz="2000" i="1">
                            <a:latin typeface="Cambria Math" charset="0"/>
                          </a:rPr>
                          <m:t>3</m:t>
                        </m:r>
                      </m:sup>
                    </m:sSup>
                  </m:oMath>
                </a14:m>
                <a:r>
                  <a:rPr lang="en-US" sz="2000" dirty="0"/>
                  <a:t>,  </a:t>
                </a:r>
                <a14:m>
                  <m:oMath xmlns:m="http://schemas.openxmlformats.org/officeDocument/2006/math">
                    <m:f>
                      <m:fPr>
                        <m:ctrlPr>
                          <a:rPr lang="en-US" sz="2000" i="1">
                            <a:latin typeface="Cambria Math"/>
                          </a:rPr>
                        </m:ctrlPr>
                      </m:fPr>
                      <m:num>
                        <m:r>
                          <a:rPr lang="en-US" sz="2000" i="1">
                            <a:latin typeface="Cambria Math" charset="0"/>
                          </a:rPr>
                          <m:t>𝑑𝑦</m:t>
                        </m:r>
                      </m:num>
                      <m:den>
                        <m:r>
                          <a:rPr lang="en-US" sz="2000" i="1">
                            <a:latin typeface="Cambria Math" charset="0"/>
                          </a:rPr>
                          <m:t>𝑑𝑥</m:t>
                        </m:r>
                      </m:den>
                    </m:f>
                  </m:oMath>
                </a14:m>
                <a:r>
                  <a:rPr lang="en-US" sz="2000" dirty="0"/>
                  <a:t> = </a:t>
                </a:r>
                <a:r>
                  <a:rPr lang="en-US" sz="2000" b="1" dirty="0"/>
                  <a:t>12 </a:t>
                </a:r>
                <a14:m>
                  <m:oMath xmlns:m="http://schemas.openxmlformats.org/officeDocument/2006/math">
                    <m:sSup>
                      <m:sSupPr>
                        <m:ctrlPr>
                          <a:rPr lang="en-US" sz="2000" b="1" i="1">
                            <a:latin typeface="Cambria Math"/>
                          </a:rPr>
                        </m:ctrlPr>
                      </m:sSupPr>
                      <m:e>
                        <m:r>
                          <a:rPr lang="en-CA" sz="2000" b="1" i="1">
                            <a:latin typeface="Cambria Math" charset="0"/>
                          </a:rPr>
                          <m:t>𝑿</m:t>
                        </m:r>
                      </m:e>
                      <m:sup>
                        <m:r>
                          <a:rPr lang="en-CA" sz="2000" b="1" i="1">
                            <a:latin typeface="Cambria Math" charset="0"/>
                          </a:rPr>
                          <m:t>𝟐</m:t>
                        </m:r>
                      </m:sup>
                    </m:sSup>
                  </m:oMath>
                </a14:m>
                <a:r>
                  <a:rPr lang="en-US" sz="2000" b="1" dirty="0"/>
                  <a:t> </a:t>
                </a:r>
                <a:r>
                  <a:rPr lang="en-US" sz="2000" dirty="0"/>
                  <a:t>(treat other variables as constants)</a:t>
                </a:r>
              </a:p>
              <a:p>
                <a:pPr>
                  <a:buNone/>
                </a:pPr>
                <a:endParaRPr lang="en-US" sz="2000" dirty="0"/>
              </a:p>
              <a:p>
                <a:pPr>
                  <a:buNone/>
                </a:pPr>
                <a:r>
                  <a:rPr lang="en-US" sz="2000" dirty="0"/>
                  <a:t>c) Y = </a:t>
                </a:r>
                <a14:m>
                  <m:oMath xmlns:m="http://schemas.openxmlformats.org/officeDocument/2006/math">
                    <m:sSup>
                      <m:sSupPr>
                        <m:ctrlPr>
                          <a:rPr lang="en-US" sz="2000" i="1">
                            <a:latin typeface="Cambria Math"/>
                          </a:rPr>
                        </m:ctrlPr>
                      </m:sSupPr>
                      <m:e>
                        <m:r>
                          <a:rPr lang="en-CA" sz="2000" i="1">
                            <a:latin typeface="Cambria Math" charset="0"/>
                          </a:rPr>
                          <m:t>𝑍</m:t>
                        </m:r>
                      </m:e>
                      <m:sup>
                        <m:r>
                          <a:rPr lang="en-CA" sz="2000" i="1">
                            <a:latin typeface="Cambria Math" charset="0"/>
                          </a:rPr>
                          <m:t>0.2</m:t>
                        </m:r>
                      </m:sup>
                    </m:sSup>
                  </m:oMath>
                </a14:m>
                <a:r>
                  <a:rPr lang="en-US" sz="2000" dirty="0"/>
                  <a:t> * </a:t>
                </a:r>
                <a14:m>
                  <m:oMath xmlns:m="http://schemas.openxmlformats.org/officeDocument/2006/math">
                    <m:sSup>
                      <m:sSupPr>
                        <m:ctrlPr>
                          <a:rPr lang="en-US" sz="2000" i="1">
                            <a:latin typeface="Cambria Math"/>
                          </a:rPr>
                        </m:ctrlPr>
                      </m:sSupPr>
                      <m:e>
                        <m:r>
                          <a:rPr lang="en-CA" sz="2000" i="1">
                            <a:latin typeface="Cambria Math" charset="0"/>
                          </a:rPr>
                          <m:t>𝑋</m:t>
                        </m:r>
                      </m:e>
                      <m:sup>
                        <m:r>
                          <a:rPr lang="en-CA" sz="2000" i="1">
                            <a:latin typeface="Cambria Math" charset="0"/>
                          </a:rPr>
                          <m:t>0.8</m:t>
                        </m:r>
                      </m:sup>
                    </m:sSup>
                    <m:r>
                      <a:rPr lang="en-CA" sz="2000" i="1">
                        <a:latin typeface="Cambria Math" charset="0"/>
                      </a:rPr>
                      <m:t>,   </m:t>
                    </m:r>
                    <m:f>
                      <m:fPr>
                        <m:ctrlPr>
                          <a:rPr lang="en-US" sz="2000" i="1">
                            <a:latin typeface="Cambria Math"/>
                          </a:rPr>
                        </m:ctrlPr>
                      </m:fPr>
                      <m:num>
                        <m:r>
                          <a:rPr lang="en-US" sz="2000" i="1">
                            <a:latin typeface="Cambria Math" charset="0"/>
                          </a:rPr>
                          <m:t>𝑑𝑦</m:t>
                        </m:r>
                      </m:num>
                      <m:den>
                        <m:r>
                          <a:rPr lang="en-US" sz="2000" i="1">
                            <a:latin typeface="Cambria Math" charset="0"/>
                          </a:rPr>
                          <m:t>𝑑𝑥</m:t>
                        </m:r>
                      </m:den>
                    </m:f>
                  </m:oMath>
                </a14:m>
                <a:r>
                  <a:rPr lang="en-US" sz="2000" dirty="0"/>
                  <a:t> = 0.8 </a:t>
                </a:r>
                <a14:m>
                  <m:oMath xmlns:m="http://schemas.openxmlformats.org/officeDocument/2006/math">
                    <m:sSup>
                      <m:sSupPr>
                        <m:ctrlPr>
                          <a:rPr lang="en-US" sz="2000" i="1">
                            <a:latin typeface="Cambria Math"/>
                          </a:rPr>
                        </m:ctrlPr>
                      </m:sSupPr>
                      <m:e>
                        <m:r>
                          <a:rPr lang="en-CA" sz="2000" i="1">
                            <a:latin typeface="Cambria Math" charset="0"/>
                          </a:rPr>
                          <m:t>𝑍</m:t>
                        </m:r>
                      </m:e>
                      <m:sup>
                        <m:r>
                          <a:rPr lang="en-CA" sz="2000" i="1">
                            <a:latin typeface="Cambria Math" charset="0"/>
                          </a:rPr>
                          <m:t>0.2</m:t>
                        </m:r>
                      </m:sup>
                    </m:sSup>
                    <m:r>
                      <a:rPr lang="en-CA" sz="2000" i="1">
                        <a:latin typeface="Cambria Math" charset="0"/>
                      </a:rPr>
                      <m:t> </m:t>
                    </m:r>
                    <m:sSup>
                      <m:sSupPr>
                        <m:ctrlPr>
                          <a:rPr lang="en-US" sz="2000" i="1">
                            <a:latin typeface="Cambria Math"/>
                          </a:rPr>
                        </m:ctrlPr>
                      </m:sSupPr>
                      <m:e>
                        <m:r>
                          <a:rPr lang="en-CA" sz="2000" i="1">
                            <a:latin typeface="Cambria Math" charset="0"/>
                          </a:rPr>
                          <m:t>𝑋</m:t>
                        </m:r>
                      </m:e>
                      <m:sup>
                        <m:r>
                          <a:rPr lang="en-CA" sz="2000" b="0" i="1" smtClean="0">
                            <a:latin typeface="Cambria Math" panose="02040503050406030204" pitchFamily="18" charset="0"/>
                          </a:rPr>
                          <m:t>−</m:t>
                        </m:r>
                        <m:r>
                          <a:rPr lang="en-CA" sz="2000" i="1">
                            <a:latin typeface="Cambria Math" charset="0"/>
                          </a:rPr>
                          <m:t>0.2</m:t>
                        </m:r>
                      </m:sup>
                    </m:sSup>
                  </m:oMath>
                </a14:m>
                <a:r>
                  <a:rPr lang="en-US" sz="2000" dirty="0"/>
                  <a:t> = </a:t>
                </a:r>
                <a:r>
                  <a:rPr lang="en-US" sz="2000" b="1" dirty="0"/>
                  <a:t>0.8( </a:t>
                </a:r>
                <a14:m>
                  <m:oMath xmlns:m="http://schemas.openxmlformats.org/officeDocument/2006/math">
                    <m:f>
                      <m:fPr>
                        <m:ctrlPr>
                          <a:rPr lang="en-US" sz="2000" b="1" i="1">
                            <a:latin typeface="Cambria Math"/>
                          </a:rPr>
                        </m:ctrlPr>
                      </m:fPr>
                      <m:num>
                        <m:r>
                          <a:rPr lang="en-CA" sz="2000" b="1" i="1" smtClean="0">
                            <a:latin typeface="Cambria Math" panose="02040503050406030204" pitchFamily="18" charset="0"/>
                          </a:rPr>
                          <m:t>𝒁</m:t>
                        </m:r>
                      </m:num>
                      <m:den>
                        <m:r>
                          <a:rPr lang="en-CA" sz="2000" b="1" i="1" smtClean="0">
                            <a:latin typeface="Cambria Math" panose="02040503050406030204" pitchFamily="18" charset="0"/>
                          </a:rPr>
                          <m:t>𝑿</m:t>
                        </m:r>
                      </m:den>
                    </m:f>
                  </m:oMath>
                </a14:m>
                <a:r>
                  <a:rPr lang="en-US" sz="2000" b="1" dirty="0"/>
                  <a:t> </a:t>
                </a:r>
                <a14:m>
                  <m:oMath xmlns:m="http://schemas.openxmlformats.org/officeDocument/2006/math">
                    <m:sSup>
                      <m:sSupPr>
                        <m:ctrlPr>
                          <a:rPr lang="en-US" sz="2000" b="1" i="1">
                            <a:latin typeface="Cambria Math"/>
                          </a:rPr>
                        </m:ctrlPr>
                      </m:sSupPr>
                      <m:e>
                        <m:r>
                          <a:rPr lang="en-CA" sz="2000" b="1" i="1" smtClean="0">
                            <a:latin typeface="Cambria Math" charset="0"/>
                          </a:rPr>
                          <m:t>)</m:t>
                        </m:r>
                      </m:e>
                      <m:sup>
                        <m:r>
                          <a:rPr lang="en-CA" sz="2000" b="1" i="1">
                            <a:latin typeface="Cambria Math" charset="0"/>
                          </a:rPr>
                          <m:t>𝟎</m:t>
                        </m:r>
                        <m:r>
                          <a:rPr lang="en-CA" sz="2000" b="1" i="1">
                            <a:latin typeface="Cambria Math" charset="0"/>
                          </a:rPr>
                          <m:t>.</m:t>
                        </m:r>
                        <m:r>
                          <a:rPr lang="en-CA" sz="2000" b="1" i="1">
                            <a:latin typeface="Cambria Math" charset="0"/>
                          </a:rPr>
                          <m:t>𝟐</m:t>
                        </m:r>
                      </m:sup>
                    </m:sSup>
                  </m:oMath>
                </a14:m>
                <a:endParaRPr lang="en-US" sz="2000" b="1" dirty="0"/>
              </a:p>
              <a:p>
                <a:pPr>
                  <a:buNone/>
                </a:pPr>
                <a:endParaRPr lang="en-US" sz="2000" dirty="0"/>
              </a:p>
              <a:p>
                <a:pPr>
                  <a:buNone/>
                </a:pPr>
                <a:r>
                  <a:rPr lang="en-US" sz="2000" dirty="0"/>
                  <a:t>d) Y = </a:t>
                </a:r>
                <a14:m>
                  <m:oMath xmlns:m="http://schemas.openxmlformats.org/officeDocument/2006/math">
                    <m:f>
                      <m:fPr>
                        <m:ctrlPr>
                          <a:rPr lang="mr-IN" sz="2000" i="1">
                            <a:latin typeface="Cambria Math"/>
                          </a:rPr>
                        </m:ctrlPr>
                      </m:fPr>
                      <m:num>
                        <m:r>
                          <a:rPr lang="en-CA" sz="2000" i="1">
                            <a:latin typeface="Cambria Math" charset="0"/>
                          </a:rPr>
                          <m:t>3</m:t>
                        </m:r>
                        <m:r>
                          <a:rPr lang="en-CA" sz="2000" i="1">
                            <a:latin typeface="Cambria Math" charset="0"/>
                          </a:rPr>
                          <m:t>𝑍</m:t>
                        </m:r>
                      </m:num>
                      <m:den>
                        <m:r>
                          <a:rPr lang="en-CA" sz="2000" i="1">
                            <a:latin typeface="Cambria Math" charset="0"/>
                          </a:rPr>
                          <m:t>(4+</m:t>
                        </m:r>
                        <m:r>
                          <a:rPr lang="en-CA" sz="2000" i="1">
                            <a:latin typeface="Cambria Math" charset="0"/>
                          </a:rPr>
                          <m:t>𝑋</m:t>
                        </m:r>
                        <m:r>
                          <a:rPr lang="en-CA" sz="2000" i="1">
                            <a:latin typeface="Cambria Math" charset="0"/>
                          </a:rPr>
                          <m:t>)</m:t>
                        </m:r>
                      </m:den>
                    </m:f>
                    <m:r>
                      <a:rPr lang="en-CA" sz="2000">
                        <a:latin typeface="Cambria Math" charset="0"/>
                      </a:rPr>
                      <m:t> , </m:t>
                    </m:r>
                  </m:oMath>
                </a14:m>
                <a:r>
                  <a:rPr lang="en-US" sz="2000" dirty="0"/>
                  <a:t>using the quotient rule</a:t>
                </a:r>
                <a14:m>
                  <m:oMath xmlns:m="http://schemas.openxmlformats.org/officeDocument/2006/math">
                    <m:r>
                      <a:rPr lang="en-CA" sz="2000" b="0" i="0" smtClean="0">
                        <a:latin typeface="Cambria Math" panose="02040503050406030204" pitchFamily="18" charset="0"/>
                      </a:rPr>
                      <m:t> </m:t>
                    </m:r>
                    <m:f>
                      <m:fPr>
                        <m:ctrlPr>
                          <a:rPr lang="en-US" sz="2000" i="1" smtClean="0">
                            <a:latin typeface="Cambria Math"/>
                          </a:rPr>
                        </m:ctrlPr>
                      </m:fPr>
                      <m:num>
                        <m:r>
                          <a:rPr lang="en-US" sz="2000" i="1">
                            <a:latin typeface="Cambria Math" charset="0"/>
                          </a:rPr>
                          <m:t>𝑑𝑦</m:t>
                        </m:r>
                      </m:num>
                      <m:den>
                        <m:r>
                          <a:rPr lang="en-US" sz="2000" i="1">
                            <a:latin typeface="Cambria Math" charset="0"/>
                          </a:rPr>
                          <m:t>𝑑𝑥</m:t>
                        </m:r>
                      </m:den>
                    </m:f>
                  </m:oMath>
                </a14:m>
                <a:r>
                  <a:rPr lang="en-US" sz="2000" dirty="0"/>
                  <a:t> =</a:t>
                </a:r>
                <a14:m>
                  <m:oMath xmlns:m="http://schemas.openxmlformats.org/officeDocument/2006/math">
                    <m:f>
                      <m:fPr>
                        <m:ctrlPr>
                          <a:rPr lang="mr-IN" sz="2000" i="1" dirty="0">
                            <a:latin typeface="Cambria Math"/>
                          </a:rPr>
                        </m:ctrlPr>
                      </m:fPr>
                      <m:num>
                        <m:r>
                          <a:rPr lang="en-CA" sz="2000" b="0" i="1" dirty="0" smtClean="0">
                            <a:latin typeface="Cambria Math" panose="02040503050406030204" pitchFamily="18" charset="0"/>
                          </a:rPr>
                          <m:t>0</m:t>
                        </m:r>
                        <m:d>
                          <m:dPr>
                            <m:ctrlPr>
                              <a:rPr lang="en-CA" sz="2000" i="1" dirty="0">
                                <a:latin typeface="Cambria Math"/>
                              </a:rPr>
                            </m:ctrlPr>
                          </m:dPr>
                          <m:e>
                            <m:r>
                              <a:rPr lang="en-CA" sz="2000" i="1" dirty="0">
                                <a:latin typeface="Cambria Math" charset="0"/>
                              </a:rPr>
                              <m:t>4+</m:t>
                            </m:r>
                            <m:r>
                              <a:rPr lang="en-CA" sz="2000" i="1" dirty="0">
                                <a:latin typeface="Cambria Math" charset="0"/>
                              </a:rPr>
                              <m:t>𝑋</m:t>
                            </m:r>
                          </m:e>
                        </m:d>
                        <m:r>
                          <a:rPr lang="en-CA" sz="2000" i="1" dirty="0">
                            <a:latin typeface="Cambria Math" charset="0"/>
                          </a:rPr>
                          <m:t>−(3</m:t>
                        </m:r>
                        <m:r>
                          <a:rPr lang="en-CA" sz="2000" i="1" dirty="0">
                            <a:latin typeface="Cambria Math" charset="0"/>
                          </a:rPr>
                          <m:t>𝑍</m:t>
                        </m:r>
                        <m:r>
                          <a:rPr lang="en-CA" sz="2000" i="1" dirty="0">
                            <a:latin typeface="Cambria Math" charset="0"/>
                          </a:rPr>
                          <m:t>)(1)</m:t>
                        </m:r>
                      </m:num>
                      <m:den>
                        <m:sSup>
                          <m:sSupPr>
                            <m:ctrlPr>
                              <a:rPr lang="mr-IN" sz="2000" i="1" dirty="0">
                                <a:latin typeface="Cambria Math"/>
                              </a:rPr>
                            </m:ctrlPr>
                          </m:sSupPr>
                          <m:e>
                            <m:r>
                              <a:rPr lang="en-CA" sz="2000" i="1" dirty="0">
                                <a:latin typeface="Cambria Math" charset="0"/>
                              </a:rPr>
                              <m:t>(4+</m:t>
                            </m:r>
                            <m:r>
                              <a:rPr lang="en-CA" sz="2000" i="1" dirty="0">
                                <a:latin typeface="Cambria Math" charset="0"/>
                              </a:rPr>
                              <m:t>𝑋</m:t>
                            </m:r>
                            <m:r>
                              <a:rPr lang="en-CA" sz="2000" i="1" dirty="0">
                                <a:latin typeface="Cambria Math" charset="0"/>
                              </a:rPr>
                              <m:t>)</m:t>
                            </m:r>
                          </m:e>
                          <m:sup>
                            <m:r>
                              <a:rPr lang="en-CA" sz="2000" i="1" dirty="0">
                                <a:latin typeface="Cambria Math" charset="0"/>
                              </a:rPr>
                              <m:t>2</m:t>
                            </m:r>
                          </m:sup>
                        </m:sSup>
                      </m:den>
                    </m:f>
                  </m:oMath>
                </a14:m>
                <a:r>
                  <a:rPr lang="en-US" sz="2000" dirty="0"/>
                  <a:t> = </a:t>
                </a:r>
                <a14:m>
                  <m:oMath xmlns:m="http://schemas.openxmlformats.org/officeDocument/2006/math">
                    <m:f>
                      <m:fPr>
                        <m:ctrlPr>
                          <a:rPr lang="mr-IN" sz="2000" b="1" i="1">
                            <a:latin typeface="Cambria Math"/>
                          </a:rPr>
                        </m:ctrlPr>
                      </m:fPr>
                      <m:num>
                        <m:r>
                          <a:rPr lang="en-CA" sz="2000" b="1" i="1">
                            <a:latin typeface="Cambria Math" charset="0"/>
                          </a:rPr>
                          <m:t>−</m:t>
                        </m:r>
                        <m:r>
                          <a:rPr lang="en-CA" sz="2000" b="1" i="1">
                            <a:latin typeface="Cambria Math" charset="0"/>
                          </a:rPr>
                          <m:t>𝟑</m:t>
                        </m:r>
                        <m:r>
                          <a:rPr lang="en-CA" sz="2000" b="1" i="1">
                            <a:latin typeface="Cambria Math" charset="0"/>
                          </a:rPr>
                          <m:t>𝒁</m:t>
                        </m:r>
                      </m:num>
                      <m:den>
                        <m:sSup>
                          <m:sSupPr>
                            <m:ctrlPr>
                              <a:rPr lang="mr-IN" sz="2000" b="1" i="1">
                                <a:latin typeface="Cambria Math"/>
                              </a:rPr>
                            </m:ctrlPr>
                          </m:sSupPr>
                          <m:e>
                            <m:r>
                              <a:rPr lang="en-CA" sz="2000" b="1" i="1">
                                <a:latin typeface="Cambria Math" charset="0"/>
                              </a:rPr>
                              <m:t>(</m:t>
                            </m:r>
                            <m:r>
                              <a:rPr lang="en-CA" sz="2000" b="1" i="1">
                                <a:latin typeface="Cambria Math" charset="0"/>
                              </a:rPr>
                              <m:t>𝟒</m:t>
                            </m:r>
                            <m:r>
                              <a:rPr lang="en-CA" sz="2000" b="1" i="1">
                                <a:latin typeface="Cambria Math" charset="0"/>
                              </a:rPr>
                              <m:t>+</m:t>
                            </m:r>
                            <m:r>
                              <a:rPr lang="en-CA" sz="2000" b="1" i="1">
                                <a:latin typeface="Cambria Math" charset="0"/>
                              </a:rPr>
                              <m:t>𝑿</m:t>
                            </m:r>
                            <m:r>
                              <a:rPr lang="en-CA" sz="2000" b="1" i="1">
                                <a:latin typeface="Cambria Math" charset="0"/>
                              </a:rPr>
                              <m:t>)</m:t>
                            </m:r>
                          </m:e>
                          <m:sup>
                            <m:r>
                              <a:rPr lang="en-CA" sz="2000" b="1" i="1">
                                <a:latin typeface="Cambria Math" charset="0"/>
                              </a:rPr>
                              <m:t>𝟐</m:t>
                            </m:r>
                          </m:sup>
                        </m:sSup>
                      </m:den>
                    </m:f>
                  </m:oMath>
                </a14:m>
                <a:endParaRPr lang="en-US" sz="2000" b="1" dirty="0"/>
              </a:p>
              <a:p>
                <a:pPr>
                  <a:buNone/>
                </a:pPr>
                <a:endParaRPr lang="en-US" sz="2000" dirty="0"/>
              </a:p>
              <a:p>
                <a:pPr>
                  <a:buNone/>
                </a:pPr>
                <a:endParaRPr lang="en-US" sz="2000" dirty="0"/>
              </a:p>
              <a:p>
                <a:pPr>
                  <a:buNone/>
                </a:pPr>
                <a:endParaRPr lang="en-CA"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73770" y="1143000"/>
                <a:ext cx="7820526" cy="4736399"/>
              </a:xfrm>
              <a:blipFill>
                <a:blip r:embed="rId2"/>
                <a:stretch>
                  <a:fillRect l="-858" r="-1014"/>
                </a:stretch>
              </a:blipFill>
            </p:spPr>
            <p:txBody>
              <a:bodyPr/>
              <a:lstStyle/>
              <a:p>
                <a:r>
                  <a:rPr lang="en-CA">
                    <a:noFill/>
                  </a:rPr>
                  <a:t> </a:t>
                </a:r>
              </a:p>
            </p:txBody>
          </p:sp>
        </mc:Fallback>
      </mc:AlternateContent>
    </p:spTree>
    <p:extLst>
      <p:ext uri="{BB962C8B-B14F-4D97-AF65-F5344CB8AC3E}">
        <p14:creationId xmlns:p14="http://schemas.microsoft.com/office/powerpoint/2010/main" val="110594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663008"/>
                <a:ext cx="7299805" cy="4736399"/>
              </a:xfrm>
            </p:spPr>
            <p:txBody>
              <a:bodyPr/>
              <a:lstStyle/>
              <a:p>
                <a:pPr>
                  <a:buNone/>
                </a:pPr>
                <a:r>
                  <a:rPr lang="en-US" dirty="0"/>
                  <a:t>The Stock Corporation makes two products, paper and cardboard. The relationship between </a:t>
                </a:r>
                <a14:m>
                  <m:oMath xmlns:m="http://schemas.openxmlformats.org/officeDocument/2006/math">
                    <m:r>
                      <m:rPr>
                        <m:nor/>
                      </m:rPr>
                      <a:rPr lang="el-GR"/>
                      <m:t>π</m:t>
                    </m:r>
                  </m:oMath>
                </a14:m>
                <a:r>
                  <a:rPr lang="en-US" dirty="0"/>
                  <a:t>, the firm’s annual profit (in thousands of dollars), and its output of each good is:</a:t>
                </a:r>
              </a:p>
              <a:p>
                <a:pPr>
                  <a:buNone/>
                </a:pPr>
                <a:endParaRPr lang="en-US" dirty="0"/>
              </a:p>
              <a:p>
                <a:pPr>
                  <a:buNone/>
                </a:pPr>
                <a14:m>
                  <m:oMathPara xmlns:m="http://schemas.openxmlformats.org/officeDocument/2006/math">
                    <m:oMathParaPr>
                      <m:jc m:val="centerGroup"/>
                    </m:oMathParaPr>
                    <m:oMath xmlns:m="http://schemas.openxmlformats.org/officeDocument/2006/math">
                      <m:r>
                        <m:rPr>
                          <m:nor/>
                        </m:rPr>
                        <a:rPr lang="el-GR" b="1"/>
                        <m:t>π</m:t>
                      </m:r>
                      <m:r>
                        <a:rPr lang="en-US" b="1" i="1" dirty="0">
                          <a:latin typeface="Cambria Math" panose="02040503050406030204" pitchFamily="18" charset="0"/>
                        </a:rPr>
                        <m:t>= −</m:t>
                      </m:r>
                      <m:r>
                        <a:rPr lang="en-US" b="1" i="1" dirty="0">
                          <a:latin typeface="Cambria Math" panose="02040503050406030204" pitchFamily="18" charset="0"/>
                        </a:rPr>
                        <m:t>𝟓𝟎</m:t>
                      </m:r>
                      <m:r>
                        <a:rPr lang="en-US" b="1" i="1" dirty="0">
                          <a:latin typeface="Cambria Math" panose="02040503050406030204" pitchFamily="18" charset="0"/>
                        </a:rPr>
                        <m:t> + </m:t>
                      </m:r>
                      <m:r>
                        <a:rPr lang="en-US" b="1" i="1" dirty="0">
                          <a:latin typeface="Cambria Math" panose="02040503050406030204" pitchFamily="18" charset="0"/>
                        </a:rPr>
                        <m:t>𝟒𝟎</m:t>
                      </m:r>
                      <m:sSub>
                        <m:sSubPr>
                          <m:ctrlPr>
                            <a:rPr lang="en-US" b="1" i="1" dirty="0">
                              <a:latin typeface="Cambria Math"/>
                            </a:rPr>
                          </m:ctrlPr>
                        </m:sSubPr>
                        <m:e>
                          <m:r>
                            <a:rPr lang="en-US" b="1" i="1" dirty="0">
                              <a:latin typeface="Cambria Math" panose="02040503050406030204" pitchFamily="18" charset="0"/>
                            </a:rPr>
                            <m:t>𝑸</m:t>
                          </m:r>
                        </m:e>
                        <m:sub>
                          <m:r>
                            <a:rPr lang="en-US" b="1" i="1" dirty="0">
                              <a:latin typeface="Cambria Math" panose="02040503050406030204" pitchFamily="18" charset="0"/>
                            </a:rPr>
                            <m:t>𝟏</m:t>
                          </m:r>
                        </m:sub>
                      </m:sSub>
                      <m:r>
                        <a:rPr lang="en-US" b="1" i="1" dirty="0">
                          <a:latin typeface="Cambria Math" panose="02040503050406030204" pitchFamily="18" charset="0"/>
                        </a:rPr>
                        <m:t> + </m:t>
                      </m:r>
                      <m:r>
                        <a:rPr lang="en-US" b="1" i="1" dirty="0">
                          <a:latin typeface="Cambria Math" panose="02040503050406030204" pitchFamily="18" charset="0"/>
                        </a:rPr>
                        <m:t>𝟑𝟎</m:t>
                      </m:r>
                      <m:sSub>
                        <m:sSubPr>
                          <m:ctrlPr>
                            <a:rPr lang="en-US" b="1" i="1" dirty="0">
                              <a:latin typeface="Cambria Math"/>
                            </a:rPr>
                          </m:ctrlPr>
                        </m:sSubPr>
                        <m:e>
                          <m:r>
                            <a:rPr lang="en-US" b="1" i="1" dirty="0">
                              <a:latin typeface="Cambria Math" panose="02040503050406030204" pitchFamily="18" charset="0"/>
                            </a:rPr>
                            <m:t>𝑸</m:t>
                          </m:r>
                        </m:e>
                        <m:sub>
                          <m:r>
                            <a:rPr lang="en-US" b="1" i="1" dirty="0">
                              <a:latin typeface="Cambria Math" panose="02040503050406030204" pitchFamily="18" charset="0"/>
                            </a:rPr>
                            <m:t>𝟐</m:t>
                          </m:r>
                        </m:sub>
                      </m:sSub>
                      <m:r>
                        <a:rPr lang="en-US" b="1" i="1" dirty="0">
                          <a:latin typeface="Cambria Math" panose="02040503050406030204" pitchFamily="18" charset="0"/>
                        </a:rPr>
                        <m:t> – </m:t>
                      </m:r>
                      <m:r>
                        <a:rPr lang="en-US" b="1" i="1" dirty="0">
                          <a:latin typeface="Cambria Math" panose="02040503050406030204" pitchFamily="18" charset="0"/>
                        </a:rPr>
                        <m:t>𝟓</m:t>
                      </m:r>
                      <m:sSubSup>
                        <m:sSubSupPr>
                          <m:ctrlPr>
                            <a:rPr lang="en-US" b="1" i="1" dirty="0">
                              <a:latin typeface="Cambria Math"/>
                            </a:rPr>
                          </m:ctrlPr>
                        </m:sSubSupPr>
                        <m:e>
                          <m:r>
                            <a:rPr lang="en-US" b="1" i="1" dirty="0">
                              <a:latin typeface="Cambria Math" panose="02040503050406030204" pitchFamily="18" charset="0"/>
                            </a:rPr>
                            <m:t>𝑸</m:t>
                          </m:r>
                        </m:e>
                        <m:sub>
                          <m:r>
                            <a:rPr lang="en-US" b="1" i="1" dirty="0">
                              <a:latin typeface="Cambria Math" panose="02040503050406030204" pitchFamily="18" charset="0"/>
                            </a:rPr>
                            <m:t>𝟏</m:t>
                          </m:r>
                        </m:sub>
                        <m:sup>
                          <m:r>
                            <a:rPr lang="en-US" b="1" i="1" dirty="0">
                              <a:latin typeface="Cambria Math" panose="02040503050406030204" pitchFamily="18" charset="0"/>
                            </a:rPr>
                            <m:t>𝟐</m:t>
                          </m:r>
                        </m:sup>
                      </m:sSubSup>
                      <m:r>
                        <a:rPr lang="en-US" b="1" i="1" dirty="0">
                          <a:latin typeface="Cambria Math" panose="02040503050406030204" pitchFamily="18" charset="0"/>
                        </a:rPr>
                        <m:t> −</m:t>
                      </m:r>
                      <m:r>
                        <a:rPr lang="en-US" b="1" i="1" dirty="0">
                          <a:latin typeface="Cambria Math" panose="02040503050406030204" pitchFamily="18" charset="0"/>
                        </a:rPr>
                        <m:t>𝟒</m:t>
                      </m:r>
                      <m:sSubSup>
                        <m:sSubSupPr>
                          <m:ctrlPr>
                            <a:rPr lang="en-US" b="1" i="1" dirty="0">
                              <a:latin typeface="Cambria Math"/>
                            </a:rPr>
                          </m:ctrlPr>
                        </m:sSubSupPr>
                        <m:e>
                          <m:r>
                            <a:rPr lang="en-US" b="1" i="1" dirty="0">
                              <a:latin typeface="Cambria Math" panose="02040503050406030204" pitchFamily="18" charset="0"/>
                            </a:rPr>
                            <m:t>𝑸</m:t>
                          </m:r>
                        </m:e>
                        <m:sub>
                          <m:r>
                            <a:rPr lang="en-US" b="1" i="1" dirty="0">
                              <a:latin typeface="Cambria Math" panose="02040503050406030204" pitchFamily="18" charset="0"/>
                            </a:rPr>
                            <m:t>𝟐</m:t>
                          </m:r>
                        </m:sub>
                        <m:sup>
                          <m:r>
                            <a:rPr lang="en-US" b="1" i="1" dirty="0">
                              <a:latin typeface="Cambria Math" panose="02040503050406030204" pitchFamily="18" charset="0"/>
                            </a:rPr>
                            <m:t>𝟐</m:t>
                          </m:r>
                        </m:sup>
                      </m:sSubSup>
                      <m:r>
                        <a:rPr lang="en-US" b="1" i="1" dirty="0">
                          <a:latin typeface="Cambria Math" panose="02040503050406030204" pitchFamily="18" charset="0"/>
                        </a:rPr>
                        <m:t> – </m:t>
                      </m:r>
                      <m:r>
                        <a:rPr lang="en-US" b="1" i="1" dirty="0">
                          <a:latin typeface="Cambria Math" panose="02040503050406030204" pitchFamily="18" charset="0"/>
                        </a:rPr>
                        <m:t>𝟑</m:t>
                      </m:r>
                      <m:r>
                        <a:rPr lang="en-US" b="1" i="1" dirty="0">
                          <a:latin typeface="Cambria Math" panose="02040503050406030204" pitchFamily="18" charset="0"/>
                        </a:rPr>
                        <m:t> </m:t>
                      </m:r>
                      <m:sSub>
                        <m:sSubPr>
                          <m:ctrlPr>
                            <a:rPr lang="en-US" b="1" i="1" dirty="0">
                              <a:latin typeface="Cambria Math"/>
                            </a:rPr>
                          </m:ctrlPr>
                        </m:sSubPr>
                        <m:e>
                          <m:r>
                            <a:rPr lang="en-US" b="1" i="1" dirty="0">
                              <a:latin typeface="Cambria Math" panose="02040503050406030204" pitchFamily="18" charset="0"/>
                            </a:rPr>
                            <m:t>𝑸</m:t>
                          </m:r>
                        </m:e>
                        <m:sub>
                          <m:r>
                            <a:rPr lang="en-US" b="1" i="1" dirty="0">
                              <a:latin typeface="Cambria Math" panose="02040503050406030204" pitchFamily="18" charset="0"/>
                            </a:rPr>
                            <m:t>𝟏</m:t>
                          </m:r>
                        </m:sub>
                      </m:sSub>
                      <m:sSub>
                        <m:sSubPr>
                          <m:ctrlPr>
                            <a:rPr lang="en-US" b="1" i="1" dirty="0">
                              <a:latin typeface="Cambria Math"/>
                            </a:rPr>
                          </m:ctrlPr>
                        </m:sSubPr>
                        <m:e>
                          <m:r>
                            <a:rPr lang="en-US" b="1" i="1" dirty="0">
                              <a:latin typeface="Cambria Math" panose="02040503050406030204" pitchFamily="18" charset="0"/>
                            </a:rPr>
                            <m:t>𝑸</m:t>
                          </m:r>
                        </m:e>
                        <m:sub>
                          <m:r>
                            <a:rPr lang="en-US" b="1" i="1" dirty="0">
                              <a:latin typeface="Cambria Math" panose="02040503050406030204" pitchFamily="18" charset="0"/>
                            </a:rPr>
                            <m:t>𝟐</m:t>
                          </m:r>
                        </m:sub>
                      </m:sSub>
                    </m:oMath>
                  </m:oMathPara>
                </a14:m>
                <a:endParaRPr lang="en-US" b="1" dirty="0"/>
              </a:p>
              <a:p>
                <a:pPr>
                  <a:buNone/>
                </a:pPr>
                <a:endParaRPr lang="en-US" dirty="0"/>
              </a:p>
              <a:p>
                <a:pPr>
                  <a:buNone/>
                </a:pPr>
                <a:r>
                  <a:rPr lang="en-US" dirty="0"/>
                  <a:t>Where Q1 is the firms annual output of paper (in tons), and Q2 is the firms annual output of cardboard (in tons)</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663008"/>
                <a:ext cx="7299805" cy="4736399"/>
              </a:xfrm>
              <a:blipFill rotWithShape="0">
                <a:blip r:embed="rId2"/>
                <a:stretch>
                  <a:fillRect l="-1337" t="-129" r="-1754"/>
                </a:stretch>
              </a:blipFill>
            </p:spPr>
            <p:txBody>
              <a:bodyPr/>
              <a:lstStyle/>
              <a:p>
                <a:r>
                  <a:rPr lang="en-US">
                    <a:noFill/>
                  </a:rPr>
                  <a:t> </a:t>
                </a:r>
              </a:p>
            </p:txBody>
          </p:sp>
        </mc:Fallback>
      </mc:AlternateContent>
    </p:spTree>
    <p:extLst>
      <p:ext uri="{BB962C8B-B14F-4D97-AF65-F5344CB8AC3E}">
        <p14:creationId xmlns:p14="http://schemas.microsoft.com/office/powerpoint/2010/main" val="314679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6462600" cy="1143000"/>
          </a:xfrm>
        </p:spPr>
        <p:txBody>
          <a:bodyPr/>
          <a:lstStyle/>
          <a:p>
            <a:r>
              <a:rPr lang="en-US" dirty="0"/>
              <a:t>QUESTION / SOLUTION 10a</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97831" y="1143000"/>
                <a:ext cx="8092601" cy="4736399"/>
              </a:xfrm>
            </p:spPr>
            <p:txBody>
              <a:bodyPr/>
              <a:lstStyle/>
              <a:p>
                <a:pPr>
                  <a:buNone/>
                </a:pPr>
                <a:r>
                  <a:rPr lang="en-US" sz="2000" dirty="0"/>
                  <a:t>Find the output of each good that the Stock Corporation should produce if it wants to maximize profit.</a:t>
                </a:r>
              </a:p>
              <a:p>
                <a:pPr>
                  <a:buNone/>
                </a:pPr>
                <a:endParaRPr lang="en-US" sz="2000" dirty="0"/>
              </a:p>
              <a:p>
                <a:pPr>
                  <a:buNone/>
                </a:pPr>
                <a:r>
                  <a:rPr lang="en-US" sz="2000" dirty="0"/>
                  <a:t>First, we find the partial derivatives according to good 1 and good 2 (d</a:t>
                </a:r>
                <a:r>
                  <a:rPr lang="el-GR" sz="2000" dirty="0"/>
                  <a:t>π</a:t>
                </a:r>
                <a:r>
                  <a:rPr lang="en-US" sz="2000" dirty="0"/>
                  <a:t>/d</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oMath>
                </a14:m>
                <a:r>
                  <a:rPr lang="en-US" sz="2000" dirty="0"/>
                  <a:t> and d</a:t>
                </a:r>
                <a:r>
                  <a:rPr lang="el-GR" sz="2000" dirty="0"/>
                  <a:t>π</a:t>
                </a:r>
                <a:r>
                  <a:rPr lang="en-US" sz="2000" dirty="0"/>
                  <a:t>/d</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oMath>
                </a14:m>
                <a:r>
                  <a:rPr lang="en-US" sz="2000" dirty="0"/>
                  <a:t>):</a:t>
                </a:r>
              </a:p>
              <a:p>
                <a:pPr>
                  <a:buNone/>
                </a:pPr>
                <a:endParaRPr lang="en-US" sz="2000" dirty="0"/>
              </a:p>
              <a:p>
                <a:pPr algn="ctr">
                  <a:buNone/>
                </a:pPr>
                <a14:m>
                  <m:oMath xmlns:m="http://schemas.openxmlformats.org/officeDocument/2006/math">
                    <m:f>
                      <m:fPr>
                        <m:ctrlPr>
                          <a:rPr lang="en-US" sz="2000" i="1">
                            <a:latin typeface="Cambria Math"/>
                          </a:rPr>
                        </m:ctrlPr>
                      </m:fPr>
                      <m:num>
                        <m:r>
                          <a:rPr lang="en-US" sz="2000" i="1">
                            <a:latin typeface="Cambria Math" panose="02040503050406030204" pitchFamily="18" charset="0"/>
                          </a:rPr>
                          <m:t>𝑑</m:t>
                        </m:r>
                        <m:r>
                          <m:rPr>
                            <m:nor/>
                          </m:rPr>
                          <a:rPr lang="el-GR" sz="2000"/>
                          <m:t>π</m:t>
                        </m:r>
                      </m:num>
                      <m:den>
                        <m:r>
                          <a:rPr lang="en-US" sz="2000" i="1">
                            <a:latin typeface="Cambria Math" panose="02040503050406030204" pitchFamily="18" charset="0"/>
                          </a:rPr>
                          <m:t>𝑑</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den>
                    </m:f>
                    <m:r>
                      <a:rPr lang="en-US" sz="2000" i="1">
                        <a:latin typeface="Cambria Math" panose="02040503050406030204" pitchFamily="18" charset="0"/>
                      </a:rPr>
                      <m:t>=40 −10</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r>
                      <a:rPr lang="en-US" sz="2000" i="1">
                        <a:latin typeface="Cambria Math" panose="02040503050406030204" pitchFamily="18" charset="0"/>
                      </a:rPr>
                      <m:t>−3</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r>
                      <a:rPr lang="en-US" sz="2000" i="1">
                        <a:latin typeface="Cambria Math" panose="02040503050406030204" pitchFamily="18" charset="0"/>
                      </a:rPr>
                      <m:t> </m:t>
                    </m:r>
                  </m:oMath>
                </a14:m>
                <a:r>
                  <a:rPr lang="en-US" sz="2000" dirty="0"/>
                  <a:t>   and </a:t>
                </a:r>
                <a14:m>
                  <m:oMath xmlns:m="http://schemas.openxmlformats.org/officeDocument/2006/math">
                    <m:r>
                      <a:rPr lang="en-CA" sz="2000" b="0" i="0" smtClean="0">
                        <a:latin typeface="Cambria Math" charset="0"/>
                      </a:rPr>
                      <m:t>    </m:t>
                    </m:r>
                    <m:f>
                      <m:fPr>
                        <m:ctrlPr>
                          <a:rPr lang="en-US" sz="2000" i="1">
                            <a:latin typeface="Cambria Math"/>
                          </a:rPr>
                        </m:ctrlPr>
                      </m:fPr>
                      <m:num>
                        <m:r>
                          <a:rPr lang="en-US" sz="2000" i="1">
                            <a:latin typeface="Cambria Math" panose="02040503050406030204" pitchFamily="18" charset="0"/>
                          </a:rPr>
                          <m:t>𝑑</m:t>
                        </m:r>
                        <m:r>
                          <m:rPr>
                            <m:nor/>
                          </m:rPr>
                          <a:rPr lang="el-GR" sz="2000"/>
                          <m:t>π</m:t>
                        </m:r>
                      </m:num>
                      <m:den>
                        <m:r>
                          <a:rPr lang="en-US" sz="2000" i="1">
                            <a:latin typeface="Cambria Math" panose="02040503050406030204" pitchFamily="18" charset="0"/>
                          </a:rPr>
                          <m:t>𝑑</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den>
                    </m:f>
                    <m:r>
                      <a:rPr lang="en-US" sz="2000" i="1">
                        <a:latin typeface="Cambria Math" panose="02040503050406030204" pitchFamily="18" charset="0"/>
                      </a:rPr>
                      <m:t>=30 −8</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r>
                      <a:rPr lang="en-US" sz="2000" i="1">
                        <a:latin typeface="Cambria Math" panose="02040503050406030204" pitchFamily="18" charset="0"/>
                      </a:rPr>
                      <m:t>−3</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oMath>
                </a14:m>
                <a:endParaRPr lang="en-US" sz="2000" dirty="0"/>
              </a:p>
              <a:p>
                <a:pPr>
                  <a:buNone/>
                </a:pPr>
                <a:endParaRPr lang="en-US" sz="2000" dirty="0"/>
              </a:p>
              <a:p>
                <a:pPr>
                  <a:buNone/>
                </a:pPr>
                <a:r>
                  <a:rPr lang="en-US" sz="2000" dirty="0"/>
                  <a:t>Setting equation 1 equal to 0 and solving,</a:t>
                </a:r>
              </a:p>
              <a:p>
                <a:pPr algn="ctr">
                  <a:buNone/>
                </a:pPr>
                <a14:m>
                  <m:oMath xmlns:m="http://schemas.openxmlformats.org/officeDocument/2006/math">
                    <m:r>
                      <a:rPr lang="en-US" sz="2000" i="1">
                        <a:latin typeface="Cambria Math" panose="02040503050406030204" pitchFamily="18" charset="0"/>
                      </a:rPr>
                      <m:t>40 −10</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r>
                      <a:rPr lang="en-US" sz="2000" i="1">
                        <a:latin typeface="Cambria Math" panose="02040503050406030204" pitchFamily="18" charset="0"/>
                      </a:rPr>
                      <m:t>−3</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oMath>
                </a14:m>
                <a:r>
                  <a:rPr lang="en-US" sz="2000" dirty="0"/>
                  <a:t> = 0, so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𝑸</m:t>
                        </m:r>
                      </m:e>
                      <m:sub>
                        <m:r>
                          <a:rPr lang="en-US" sz="2000" b="1" i="1">
                            <a:latin typeface="Cambria Math" panose="02040503050406030204" pitchFamily="18" charset="0"/>
                          </a:rPr>
                          <m:t>𝟏</m:t>
                        </m:r>
                      </m:sub>
                    </m:sSub>
                  </m:oMath>
                </a14:m>
                <a:r>
                  <a:rPr lang="en-US" sz="2000" b="1" dirty="0"/>
                  <a:t> = (40-</a:t>
                </a:r>
                <a14:m>
                  <m:oMath xmlns:m="http://schemas.openxmlformats.org/officeDocument/2006/math">
                    <m:r>
                      <a:rPr lang="en-US" sz="2000" b="1" i="1">
                        <a:latin typeface="Cambria Math" panose="02040503050406030204" pitchFamily="18" charset="0"/>
                      </a:rPr>
                      <m:t>𝟑</m:t>
                    </m:r>
                    <m:sSub>
                      <m:sSubPr>
                        <m:ctrlPr>
                          <a:rPr lang="en-US" sz="2000" b="1" i="1">
                            <a:latin typeface="Cambria Math"/>
                          </a:rPr>
                        </m:ctrlPr>
                      </m:sSubPr>
                      <m:e>
                        <m:r>
                          <a:rPr lang="en-US" sz="2000" b="1" i="1">
                            <a:latin typeface="Cambria Math" panose="02040503050406030204" pitchFamily="18" charset="0"/>
                          </a:rPr>
                          <m:t>𝑸</m:t>
                        </m:r>
                      </m:e>
                      <m:sub>
                        <m:r>
                          <a:rPr lang="en-US" sz="2000" b="1" i="1">
                            <a:latin typeface="Cambria Math" panose="02040503050406030204" pitchFamily="18" charset="0"/>
                          </a:rPr>
                          <m:t>𝟐</m:t>
                        </m:r>
                      </m:sub>
                    </m:sSub>
                  </m:oMath>
                </a14:m>
                <a:r>
                  <a:rPr lang="en-US" sz="2000" b="1" dirty="0"/>
                  <a:t>)/10</a:t>
                </a:r>
              </a:p>
              <a:p>
                <a:pPr>
                  <a:buNone/>
                </a:pPr>
                <a:endParaRPr lang="en-US" sz="2000" dirty="0"/>
              </a:p>
              <a:p>
                <a:pPr>
                  <a:buNone/>
                </a:pPr>
                <a:r>
                  <a:rPr lang="en-US" sz="2000" dirty="0"/>
                  <a:t>Substituting this result into the second equation to solve for Q2:</a:t>
                </a:r>
              </a:p>
              <a:p>
                <a:pP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30 −8</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r>
                        <a:rPr lang="en-US" sz="2000" i="1">
                          <a:latin typeface="Cambria Math" panose="02040503050406030204" pitchFamily="18" charset="0"/>
                        </a:rPr>
                        <m:t>−3</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r>
                        <a:rPr lang="en-US" sz="2000">
                          <a:latin typeface="Cambria Math" panose="02040503050406030204" pitchFamily="18" charset="0"/>
                        </a:rPr>
                        <m:t>=0,</m:t>
                      </m:r>
                      <m:r>
                        <a:rPr lang="en-US" sz="2000" i="1">
                          <a:latin typeface="Cambria Math" panose="02040503050406030204" pitchFamily="18" charset="0"/>
                        </a:rPr>
                        <m:t>   30 −8</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a:rPr>
                          </m:ctrlPr>
                        </m:fPr>
                        <m:num>
                          <m:r>
                            <a:rPr lang="en-US" sz="2000" i="1">
                              <a:latin typeface="Cambria Math" panose="02040503050406030204" pitchFamily="18" charset="0"/>
                            </a:rPr>
                            <m:t>3</m:t>
                          </m:r>
                          <m:d>
                            <m:dPr>
                              <m:ctrlPr>
                                <a:rPr lang="en-US" sz="2000" i="1">
                                  <a:latin typeface="Cambria Math"/>
                                </a:rPr>
                              </m:ctrlPr>
                            </m:dPr>
                            <m:e>
                              <m:r>
                                <a:rPr lang="en-US" sz="2000" i="1">
                                  <a:latin typeface="Cambria Math" panose="02040503050406030204" pitchFamily="18" charset="0"/>
                                </a:rPr>
                                <m:t>40−3</m:t>
                              </m:r>
                              <m:sSub>
                                <m:sSubPr>
                                  <m:ctrlPr>
                                    <a:rPr lang="en-US" sz="2000" i="1">
                                      <a:latin typeface="Cambria Math"/>
                                    </a:rPr>
                                  </m:ctrlPr>
                                </m:sSubPr>
                                <m:e>
                                  <m:r>
                                    <a:rPr lang="en-US" sz="2000" i="1">
                                      <a:latin typeface="Cambria Math" panose="02040503050406030204" pitchFamily="18" charset="0"/>
                                    </a:rPr>
                                    <m:t>𝑄</m:t>
                                  </m:r>
                                </m:e>
                                <m:sub>
                                  <m:r>
                                    <a:rPr lang="en-US" sz="2000" i="1">
                                      <a:latin typeface="Cambria Math" panose="02040503050406030204" pitchFamily="18" charset="0"/>
                                    </a:rPr>
                                    <m:t>2</m:t>
                                  </m:r>
                                </m:sub>
                              </m:sSub>
                            </m:e>
                          </m:d>
                        </m:num>
                        <m:den>
                          <m:r>
                            <a:rPr lang="en-US" sz="2000" i="1">
                              <a:latin typeface="Cambria Math" panose="02040503050406030204" pitchFamily="18" charset="0"/>
                            </a:rPr>
                            <m:t>10</m:t>
                          </m:r>
                        </m:den>
                      </m:f>
                      <m:r>
                        <a:rPr lang="en-US" sz="2000" i="1">
                          <a:latin typeface="Cambria Math" panose="02040503050406030204" pitchFamily="18" charset="0"/>
                        </a:rPr>
                        <m:t>=0</m:t>
                      </m:r>
                    </m:oMath>
                  </m:oMathPara>
                </a14:m>
                <a:endParaRPr lang="en-US" sz="2000" dirty="0"/>
              </a:p>
              <a:p>
                <a:pPr>
                  <a:buNone/>
                </a:pPr>
                <a:endParaRPr lang="en-US" sz="2000" dirty="0"/>
              </a:p>
              <a:p>
                <a:pPr>
                  <a:buNone/>
                </a:pPr>
                <a:r>
                  <a:rPr lang="en-US" sz="2000" b="1" dirty="0"/>
                  <a:t>This yields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𝑸</m:t>
                        </m:r>
                      </m:e>
                      <m:sub>
                        <m:r>
                          <a:rPr lang="en-US" sz="2000" b="1" i="1">
                            <a:latin typeface="Cambria Math" panose="02040503050406030204" pitchFamily="18" charset="0"/>
                          </a:rPr>
                          <m:t>𝟐</m:t>
                        </m:r>
                      </m:sub>
                    </m:sSub>
                  </m:oMath>
                </a14:m>
                <a:r>
                  <a:rPr lang="en-US" sz="2000" b="1" dirty="0"/>
                  <a:t> = 180/71, and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𝑸</m:t>
                        </m:r>
                      </m:e>
                      <m:sub>
                        <m:r>
                          <a:rPr lang="en-US" sz="2000" b="1" i="1">
                            <a:latin typeface="Cambria Math" panose="02040503050406030204" pitchFamily="18" charset="0"/>
                          </a:rPr>
                          <m:t>𝟏</m:t>
                        </m:r>
                      </m:sub>
                    </m:sSub>
                  </m:oMath>
                </a14:m>
                <a:r>
                  <a:rPr lang="en-US" sz="2000" b="1" dirty="0"/>
                  <a:t> = 230/71</a:t>
                </a:r>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97831" y="1143000"/>
                <a:ext cx="8092601" cy="4736399"/>
              </a:xfrm>
              <a:blipFill>
                <a:blip r:embed="rId2"/>
                <a:stretch>
                  <a:fillRect l="-753" r="-1355" b="-11727"/>
                </a:stretch>
              </a:blipFill>
            </p:spPr>
            <p:txBody>
              <a:bodyPr/>
              <a:lstStyle/>
              <a:p>
                <a:r>
                  <a:rPr lang="en-CA">
                    <a:noFill/>
                  </a:rPr>
                  <a:t> </a:t>
                </a:r>
              </a:p>
            </p:txBody>
          </p:sp>
        </mc:Fallback>
      </mc:AlternateContent>
    </p:spTree>
    <p:extLst>
      <p:ext uri="{BB962C8B-B14F-4D97-AF65-F5344CB8AC3E}">
        <p14:creationId xmlns:p14="http://schemas.microsoft.com/office/powerpoint/2010/main" val="1692988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10b</a:t>
            </a:r>
          </a:p>
        </p:txBody>
      </p:sp>
      <p:sp>
        <p:nvSpPr>
          <p:cNvPr id="3" name="Text Placeholder 2"/>
          <p:cNvSpPr>
            <a:spLocks noGrp="1"/>
          </p:cNvSpPr>
          <p:nvPr>
            <p:ph type="body" idx="1"/>
          </p:nvPr>
        </p:nvSpPr>
        <p:spPr>
          <a:xfrm>
            <a:off x="893700" y="1479935"/>
            <a:ext cx="7732942" cy="4736399"/>
          </a:xfrm>
        </p:spPr>
        <p:txBody>
          <a:bodyPr/>
          <a:lstStyle/>
          <a:p>
            <a:pPr>
              <a:buNone/>
            </a:pPr>
            <a:r>
              <a:rPr lang="en-US" sz="2200" dirty="0"/>
              <a:t>If the community imposes a tax of $5,000 per year on the firm, will this alter the answer to Part a? If so, how will the costs change?</a:t>
            </a:r>
          </a:p>
          <a:p>
            <a:pPr>
              <a:buNone/>
            </a:pPr>
            <a:endParaRPr lang="en-US" sz="2200" dirty="0"/>
          </a:p>
          <a:p>
            <a:pPr>
              <a:buNone/>
            </a:pPr>
            <a:r>
              <a:rPr lang="en-US" sz="2200" b="1" dirty="0"/>
              <a:t>The economic answer to this is since the tax is independent of quantity (Q), it will not affect the profit-maximizing output since all output levels will have a decreased profit of the same amount. Therefore, profit is still maximized at the same Q</a:t>
            </a:r>
            <a:r>
              <a:rPr lang="en-US" sz="2200" b="1" baseline="-25000" dirty="0"/>
              <a:t>1</a:t>
            </a:r>
            <a:r>
              <a:rPr lang="en-US" sz="2200" b="1" dirty="0"/>
              <a:t> and Q</a:t>
            </a:r>
            <a:r>
              <a:rPr lang="en-US" sz="2200" b="1" baseline="-25000" dirty="0"/>
              <a:t>2 </a:t>
            </a:r>
            <a:r>
              <a:rPr lang="en-US" sz="2200" b="1" dirty="0"/>
              <a:t>found before</a:t>
            </a:r>
            <a:endParaRPr lang="en-US" sz="2200" b="1" baseline="-25000" dirty="0"/>
          </a:p>
          <a:p>
            <a:pPr>
              <a:buNone/>
            </a:pPr>
            <a:endParaRPr lang="en-US" sz="2200" dirty="0"/>
          </a:p>
          <a:p>
            <a:pPr>
              <a:buNone/>
            </a:pPr>
            <a:r>
              <a:rPr lang="en-US" sz="2200" dirty="0"/>
              <a:t>The mathematical answer is we are simply subtracting $5,000 from our profit equation. When we take the derivative, the $5,000 disappears (it’s a constant) so we get the same answer.</a:t>
            </a:r>
          </a:p>
          <a:p>
            <a:pPr>
              <a:buNone/>
            </a:pPr>
            <a:endParaRPr lang="en-US" sz="2200" dirty="0"/>
          </a:p>
        </p:txBody>
      </p:sp>
    </p:spTree>
    <p:extLst>
      <p:ext uri="{BB962C8B-B14F-4D97-AF65-F5344CB8AC3E}">
        <p14:creationId xmlns:p14="http://schemas.microsoft.com/office/powerpoint/2010/main" val="210295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564106"/>
                <a:ext cx="7516375" cy="5003744"/>
              </a:xfrm>
            </p:spPr>
            <p:txBody>
              <a:bodyPr/>
              <a:lstStyle/>
              <a:p>
                <a:pPr>
                  <a:buNone/>
                </a:pPr>
                <a:r>
                  <a:rPr lang="en-US" dirty="0"/>
                  <a:t>The Miller Company uses skilled and unskilled labor to do a particular construction project. The cost of doing the project depends on the number of hours of skilled labor and the number of hours of unskilled labor, the relationship being </a:t>
                </a:r>
                <a:endParaRPr lang="en-CA" i="1" dirty="0">
                  <a:latin typeface="Cambria Math" panose="02040503050406030204" pitchFamily="18" charset="0"/>
                </a:endParaRPr>
              </a:p>
              <a:p>
                <a:pPr>
                  <a:buNone/>
                </a:pPr>
                <a:endParaRPr lang="en-CA" i="1" dirty="0">
                  <a:latin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=4 −3</m:t>
                      </m:r>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−4</m:t>
                      </m:r>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+2</m:t>
                      </m:r>
                      <m:sSubSup>
                        <m:sSubSupPr>
                          <m:ctrlPr>
                            <a:rPr lang="en-US" i="1">
                              <a:latin typeface="Cambria Math"/>
                            </a:rPr>
                          </m:ctrlPr>
                        </m:sSubSupPr>
                        <m:e>
                          <m:r>
                            <a:rPr lang="en-US" i="1">
                              <a:latin typeface="Cambria Math" panose="02040503050406030204" pitchFamily="18" charset="0"/>
                            </a:rPr>
                            <m:t>𝑋</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+3</m:t>
                      </m:r>
                      <m:sSubSup>
                        <m:sSubSupPr>
                          <m:ctrlPr>
                            <a:rPr lang="en-US" i="1">
                              <a:latin typeface="Cambria Math"/>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a:latin typeface="Cambria Math" panose="02040503050406030204" pitchFamily="18" charset="0"/>
                        </a:rPr>
                        <m:t>  </m:t>
                      </m:r>
                    </m:oMath>
                  </m:oMathPara>
                </a14:m>
                <a:endParaRPr lang="en-US" dirty="0"/>
              </a:p>
              <a:p>
                <a:pPr>
                  <a:buNone/>
                </a:pPr>
                <a:endParaRPr lang="en-US" dirty="0"/>
              </a:p>
              <a:p>
                <a:pPr>
                  <a:buNone/>
                </a:pPr>
                <a:r>
                  <a:rPr lang="en-US" dirty="0"/>
                  <a:t>Where C is the cost, X</a:t>
                </a:r>
                <a:r>
                  <a:rPr lang="en-US" baseline="-25000" dirty="0"/>
                  <a:t>1 </a:t>
                </a:r>
                <a:r>
                  <a:rPr lang="en-US" dirty="0"/>
                  <a:t>is the number of hours of skilled labor, and X</a:t>
                </a:r>
                <a:r>
                  <a:rPr lang="en-US" baseline="-25000" dirty="0"/>
                  <a:t>2 </a:t>
                </a:r>
                <a:r>
                  <a:rPr lang="en-US" dirty="0"/>
                  <a:t>is the number of hours of unskilled labor. Note all figures are in thousands</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564106"/>
                <a:ext cx="7516375" cy="5003744"/>
              </a:xfrm>
              <a:blipFill>
                <a:blip r:embed="rId2"/>
                <a:stretch>
                  <a:fillRect l="-1298" t="-122" r="-324"/>
                </a:stretch>
              </a:blipFill>
            </p:spPr>
            <p:txBody>
              <a:bodyPr/>
              <a:lstStyle/>
              <a:p>
                <a:r>
                  <a:rPr lang="en-CA">
                    <a:noFill/>
                  </a:rPr>
                  <a:t> </a:t>
                </a:r>
              </a:p>
            </p:txBody>
          </p:sp>
        </mc:Fallback>
      </mc:AlternateContent>
    </p:spTree>
    <p:extLst>
      <p:ext uri="{BB962C8B-B14F-4D97-AF65-F5344CB8AC3E}">
        <p14:creationId xmlns:p14="http://schemas.microsoft.com/office/powerpoint/2010/main" val="1135639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 SOLUTION 11a</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699" y="1417650"/>
                <a:ext cx="7776351" cy="5150199"/>
              </a:xfrm>
            </p:spPr>
            <p:txBody>
              <a:bodyPr/>
              <a:lstStyle/>
              <a:p>
                <a:pPr>
                  <a:buNone/>
                </a:pPr>
                <a:r>
                  <a:rPr lang="en-US" sz="2200" dirty="0"/>
                  <a:t>Find the number of hours of skilled labor and unskilled labor to minimize the cost of doing the project</a:t>
                </a:r>
              </a:p>
              <a:p>
                <a:pPr>
                  <a:buNone/>
                </a:pPr>
                <a:endParaRPr lang="en-US" sz="2200" dirty="0"/>
              </a:p>
              <a:p>
                <a:pPr>
                  <a:buNone/>
                </a:pPr>
                <a:r>
                  <a:rPr lang="en-US" sz="2200" dirty="0"/>
                  <a:t>Minimize </a:t>
                </a:r>
                <a14:m>
                  <m:oMath xmlns:m="http://schemas.openxmlformats.org/officeDocument/2006/math">
                    <m:r>
                      <a:rPr lang="en-US" sz="2200" b="1" i="1">
                        <a:latin typeface="Cambria Math" panose="02040503050406030204" pitchFamily="18" charset="0"/>
                      </a:rPr>
                      <m:t>𝑪</m:t>
                    </m:r>
                    <m:r>
                      <a:rPr lang="en-US" sz="2200" b="1" i="1">
                        <a:latin typeface="Cambria Math" panose="02040503050406030204" pitchFamily="18" charset="0"/>
                      </a:rPr>
                      <m:t>=</m:t>
                    </m:r>
                    <m:r>
                      <a:rPr lang="en-US" sz="2200" b="1" i="1">
                        <a:latin typeface="Cambria Math" panose="02040503050406030204" pitchFamily="18" charset="0"/>
                      </a:rPr>
                      <m:t>𝟒</m:t>
                    </m:r>
                    <m:r>
                      <a:rPr lang="en-US" sz="2200" b="1" i="1">
                        <a:latin typeface="Cambria Math" panose="02040503050406030204" pitchFamily="18" charset="0"/>
                      </a:rPr>
                      <m:t> −</m:t>
                    </m:r>
                    <m:r>
                      <a:rPr lang="en-US" sz="2200" b="1" i="1">
                        <a:latin typeface="Cambria Math" panose="02040503050406030204" pitchFamily="18" charset="0"/>
                      </a:rPr>
                      <m:t>𝟑</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r>
                      <a:rPr lang="en-US" sz="2200" b="1" i="1">
                        <a:latin typeface="Cambria Math" panose="02040503050406030204" pitchFamily="18" charset="0"/>
                      </a:rPr>
                      <m:t>−</m:t>
                    </m:r>
                    <m:r>
                      <a:rPr lang="en-US" sz="2200" b="1" i="1">
                        <a:latin typeface="Cambria Math" panose="02040503050406030204" pitchFamily="18" charset="0"/>
                      </a:rPr>
                      <m:t>𝟒</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𝟐</m:t>
                        </m:r>
                      </m:sub>
                    </m:sSub>
                    <m:r>
                      <a:rPr lang="en-US" sz="2200" b="1" i="1">
                        <a:latin typeface="Cambria Math" panose="02040503050406030204" pitchFamily="18" charset="0"/>
                      </a:rPr>
                      <m:t>+</m:t>
                    </m:r>
                    <m:r>
                      <a:rPr lang="en-US" sz="2200" b="1" i="1">
                        <a:latin typeface="Cambria Math" panose="02040503050406030204" pitchFamily="18" charset="0"/>
                      </a:rPr>
                      <m:t>𝟐</m:t>
                    </m:r>
                    <m:sSubSup>
                      <m:sSubSupPr>
                        <m:ctrlPr>
                          <a:rPr lang="en-US" sz="2200" b="1" i="1">
                            <a:latin typeface="Cambria Math"/>
                          </a:rPr>
                        </m:ctrlPr>
                      </m:sSubSupPr>
                      <m:e>
                        <m:r>
                          <a:rPr lang="en-US" sz="2200" b="1" i="1">
                            <a:latin typeface="Cambria Math" panose="02040503050406030204" pitchFamily="18" charset="0"/>
                          </a:rPr>
                          <m:t>𝑿</m:t>
                        </m:r>
                      </m:e>
                      <m:sub>
                        <m:r>
                          <a:rPr lang="en-US" sz="2200" b="1" i="1">
                            <a:latin typeface="Cambria Math" panose="02040503050406030204" pitchFamily="18" charset="0"/>
                          </a:rPr>
                          <m:t>𝟏</m:t>
                        </m:r>
                      </m:sub>
                      <m:sup>
                        <m:r>
                          <a:rPr lang="en-US" sz="2200" b="1" i="1">
                            <a:latin typeface="Cambria Math" panose="02040503050406030204" pitchFamily="18" charset="0"/>
                          </a:rPr>
                          <m:t>𝟐</m:t>
                        </m:r>
                      </m:sup>
                    </m:sSubSup>
                    <m:r>
                      <a:rPr lang="en-US" sz="2200" b="1" i="1">
                        <a:latin typeface="Cambria Math" panose="02040503050406030204" pitchFamily="18" charset="0"/>
                      </a:rPr>
                      <m:t>+</m:t>
                    </m:r>
                    <m:r>
                      <a:rPr lang="en-US" sz="2200" b="1" i="1">
                        <a:latin typeface="Cambria Math" panose="02040503050406030204" pitchFamily="18" charset="0"/>
                      </a:rPr>
                      <m:t>𝟑</m:t>
                    </m:r>
                    <m:sSubSup>
                      <m:sSubSupPr>
                        <m:ctrlPr>
                          <a:rPr lang="en-US" sz="2200" b="1" i="1">
                            <a:latin typeface="Cambria Math"/>
                          </a:rPr>
                        </m:ctrlPr>
                      </m:sSubSupPr>
                      <m:e>
                        <m:r>
                          <a:rPr lang="en-US" sz="2200" b="1" i="1">
                            <a:latin typeface="Cambria Math" panose="02040503050406030204" pitchFamily="18" charset="0"/>
                          </a:rPr>
                          <m:t>𝑿</m:t>
                        </m:r>
                      </m:e>
                      <m:sub>
                        <m:r>
                          <a:rPr lang="en-US" sz="2200" b="1" i="1">
                            <a:latin typeface="Cambria Math" panose="02040503050406030204" pitchFamily="18" charset="0"/>
                          </a:rPr>
                          <m:t>𝟐</m:t>
                        </m:r>
                      </m:sub>
                      <m:sup>
                        <m:r>
                          <a:rPr lang="en-US" sz="2200" b="1" i="1">
                            <a:latin typeface="Cambria Math" panose="02040503050406030204" pitchFamily="18" charset="0"/>
                          </a:rPr>
                          <m:t>𝟐</m:t>
                        </m:r>
                      </m:sup>
                    </m:sSubSup>
                    <m:r>
                      <a:rPr lang="en-US" sz="2200" b="1" i="1">
                        <a:latin typeface="Cambria Math" panose="02040503050406030204" pitchFamily="18" charset="0"/>
                      </a:rPr>
                      <m:t>+</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𝟐</m:t>
                        </m:r>
                      </m:sub>
                    </m:sSub>
                  </m:oMath>
                </a14:m>
                <a:endParaRPr lang="en-US" sz="2200" b="1" dirty="0"/>
              </a:p>
              <a:p>
                <a:pPr>
                  <a:buNone/>
                </a:pPr>
                <a:endParaRPr lang="en-US" sz="2200" dirty="0"/>
              </a:p>
              <a:p>
                <a:pPr>
                  <a:buNone/>
                </a:pPr>
                <a:r>
                  <a:rPr lang="en-US" sz="2200" dirty="0"/>
                  <a:t>Again, we find </a:t>
                </a:r>
                <a14:m>
                  <m:oMath xmlns:m="http://schemas.openxmlformats.org/officeDocument/2006/math">
                    <m:f>
                      <m:fPr>
                        <m:ctrlPr>
                          <a:rPr lang="en-US" sz="2200" i="1">
                            <a:latin typeface="Cambria Math"/>
                          </a:rPr>
                        </m:ctrlPr>
                      </m:fPr>
                      <m:num>
                        <m:r>
                          <a:rPr lang="en-US" sz="2200" i="1">
                            <a:latin typeface="Cambria Math" panose="02040503050406030204" pitchFamily="18" charset="0"/>
                          </a:rPr>
                          <m:t>𝑑</m:t>
                        </m:r>
                        <m:r>
                          <m:rPr>
                            <m:nor/>
                          </m:rPr>
                          <a:rPr lang="en-CA" sz="2200">
                            <a:latin typeface="Cambria Math" panose="02040503050406030204" pitchFamily="18" charset="0"/>
                          </a:rPr>
                          <m:t>C</m:t>
                        </m:r>
                      </m:num>
                      <m:den>
                        <m:r>
                          <a:rPr lang="en-US" sz="2200" i="1">
                            <a:latin typeface="Cambria Math" panose="02040503050406030204" pitchFamily="18" charset="0"/>
                          </a:rPr>
                          <m:t>𝑑</m:t>
                        </m:r>
                        <m:sSub>
                          <m:sSubPr>
                            <m:ctrlPr>
                              <a:rPr lang="en-US" sz="2200" i="1">
                                <a:latin typeface="Cambria Math"/>
                              </a:rPr>
                            </m:ctrlPr>
                          </m:sSubPr>
                          <m:e>
                            <m:r>
                              <a:rPr lang="en-CA" sz="2200" i="1">
                                <a:latin typeface="Cambria Math" charset="0"/>
                              </a:rPr>
                              <m:t>𝑋</m:t>
                            </m:r>
                          </m:e>
                          <m:sub>
                            <m:r>
                              <a:rPr lang="en-US" sz="2200" i="1">
                                <a:latin typeface="Cambria Math" panose="02040503050406030204" pitchFamily="18" charset="0"/>
                              </a:rPr>
                              <m:t>1</m:t>
                            </m:r>
                          </m:sub>
                        </m:sSub>
                      </m:den>
                    </m:f>
                  </m:oMath>
                </a14:m>
                <a:r>
                  <a:rPr lang="en-US" sz="2200" dirty="0"/>
                  <a:t> and </a:t>
                </a:r>
                <a14:m>
                  <m:oMath xmlns:m="http://schemas.openxmlformats.org/officeDocument/2006/math">
                    <m:f>
                      <m:fPr>
                        <m:ctrlPr>
                          <a:rPr lang="en-US" sz="2200" i="1">
                            <a:latin typeface="Cambria Math"/>
                          </a:rPr>
                        </m:ctrlPr>
                      </m:fPr>
                      <m:num>
                        <m:r>
                          <a:rPr lang="en-US" sz="2200" i="1">
                            <a:latin typeface="Cambria Math" panose="02040503050406030204" pitchFamily="18" charset="0"/>
                          </a:rPr>
                          <m:t>𝑑</m:t>
                        </m:r>
                        <m:r>
                          <m:rPr>
                            <m:nor/>
                          </m:rPr>
                          <a:rPr lang="en-CA" sz="2200">
                            <a:latin typeface="Cambria Math" panose="02040503050406030204" pitchFamily="18" charset="0"/>
                          </a:rPr>
                          <m:t>C</m:t>
                        </m:r>
                      </m:num>
                      <m:den>
                        <m:r>
                          <a:rPr lang="en-US" sz="2200" i="1">
                            <a:latin typeface="Cambria Math" panose="02040503050406030204" pitchFamily="18" charset="0"/>
                          </a:rPr>
                          <m:t>𝑑</m:t>
                        </m:r>
                        <m:sSub>
                          <m:sSubPr>
                            <m:ctrlPr>
                              <a:rPr lang="en-US" sz="2200" i="1">
                                <a:latin typeface="Cambria Math"/>
                              </a:rPr>
                            </m:ctrlPr>
                          </m:sSubPr>
                          <m:e>
                            <m:r>
                              <a:rPr lang="en-CA" sz="2200" i="1">
                                <a:latin typeface="Cambria Math" charset="0"/>
                              </a:rPr>
                              <m:t>𝑋</m:t>
                            </m:r>
                          </m:e>
                          <m:sub>
                            <m:r>
                              <a:rPr lang="en-CA" sz="2200" i="1">
                                <a:latin typeface="Cambria Math" charset="0"/>
                              </a:rPr>
                              <m:t>2</m:t>
                            </m:r>
                          </m:sub>
                        </m:sSub>
                      </m:den>
                    </m:f>
                  </m:oMath>
                </a14:m>
                <a:r>
                  <a:rPr lang="en-US" sz="2200" dirty="0"/>
                  <a:t>, set both equations = 0</a:t>
                </a:r>
              </a:p>
              <a:p>
                <a:pPr>
                  <a:buNone/>
                </a:pPr>
                <a:endParaRPr lang="en-US" sz="2200" dirty="0"/>
              </a:p>
              <a:p>
                <a:pPr algn="ctr">
                  <a:buNone/>
                </a:pPr>
                <a14:m>
                  <m:oMath xmlns:m="http://schemas.openxmlformats.org/officeDocument/2006/math">
                    <m:f>
                      <m:fPr>
                        <m:ctrlPr>
                          <a:rPr lang="en-US" sz="2200" i="1">
                            <a:latin typeface="Cambria Math"/>
                          </a:rPr>
                        </m:ctrlPr>
                      </m:fPr>
                      <m:num>
                        <m:r>
                          <a:rPr lang="en-US" sz="2200" i="1">
                            <a:latin typeface="Cambria Math" panose="02040503050406030204" pitchFamily="18" charset="0"/>
                          </a:rPr>
                          <m:t>𝑑𝐶</m:t>
                        </m:r>
                      </m:num>
                      <m:den>
                        <m:r>
                          <a:rPr lang="en-US" sz="2200" i="1">
                            <a:latin typeface="Cambria Math" panose="02040503050406030204" pitchFamily="18" charset="0"/>
                          </a:rPr>
                          <m:t>𝑑</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den>
                    </m:f>
                    <m:r>
                      <a:rPr lang="en-US" sz="2200" i="1">
                        <a:latin typeface="Cambria Math" panose="02040503050406030204" pitchFamily="18" charset="0"/>
                      </a:rPr>
                      <m:t>=−3+4</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i="1">
                        <a:latin typeface="Cambria Math" panose="02040503050406030204" pitchFamily="18" charset="0"/>
                      </a:rPr>
                      <m:t>  </m:t>
                    </m:r>
                    <m:r>
                      <a:rPr lang="en-CA" sz="2200" i="1">
                        <a:latin typeface="Cambria Math" charset="0"/>
                      </a:rPr>
                      <m:t>,</m:t>
                    </m:r>
                    <m:r>
                      <a:rPr lang="en-US" sz="2200" i="1">
                        <a:latin typeface="Cambria Math" panose="02040503050406030204" pitchFamily="18" charset="0"/>
                      </a:rPr>
                      <m:t> </m:t>
                    </m:r>
                    <m:r>
                      <a:rPr lang="en-CA" sz="2200" b="0" i="1" smtClean="0">
                        <a:latin typeface="Cambria Math" panose="02040503050406030204" pitchFamily="18" charset="0"/>
                      </a:rPr>
                      <m:t>  </m:t>
                    </m:r>
                  </m:oMath>
                </a14:m>
                <a:r>
                  <a:rPr lang="en-US" sz="2200" dirty="0"/>
                  <a:t>and      </a:t>
                </a:r>
                <a14:m>
                  <m:oMath xmlns:m="http://schemas.openxmlformats.org/officeDocument/2006/math">
                    <m:f>
                      <m:fPr>
                        <m:ctrlPr>
                          <a:rPr lang="en-US" sz="2200" i="1">
                            <a:latin typeface="Cambria Math"/>
                          </a:rPr>
                        </m:ctrlPr>
                      </m:fPr>
                      <m:num>
                        <m:r>
                          <a:rPr lang="en-US" sz="2200" i="1">
                            <a:latin typeface="Cambria Math" panose="02040503050406030204" pitchFamily="18" charset="0"/>
                          </a:rPr>
                          <m:t>𝑑𝐶</m:t>
                        </m:r>
                      </m:num>
                      <m:den>
                        <m:r>
                          <a:rPr lang="en-US" sz="2200" i="1">
                            <a:latin typeface="Cambria Math" panose="02040503050406030204" pitchFamily="18" charset="0"/>
                          </a:rPr>
                          <m:t>𝑑</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den>
                    </m:f>
                    <m:r>
                      <a:rPr lang="en-US" sz="2200" i="1">
                        <a:latin typeface="Cambria Math" panose="02040503050406030204" pitchFamily="18" charset="0"/>
                      </a:rPr>
                      <m:t>=−4+6</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oMath>
                </a14:m>
                <a:endParaRPr lang="en-US" sz="2200" dirty="0"/>
              </a:p>
              <a:p>
                <a:pPr algn="ctr">
                  <a:buNone/>
                </a:pPr>
                <a:endParaRPr lang="en-US" sz="2200" i="1" dirty="0">
                  <a:latin typeface="Cambria Math" panose="02040503050406030204" pitchFamily="18" charset="0"/>
                </a:endParaRPr>
              </a:p>
              <a:p>
                <a:pPr algn="ctr">
                  <a:buNone/>
                </a:pPr>
                <a14:m>
                  <m:oMath xmlns:m="http://schemas.openxmlformats.org/officeDocument/2006/math">
                    <m:r>
                      <a:rPr lang="en-US" sz="2200" i="1">
                        <a:latin typeface="Cambria Math" panose="02040503050406030204" pitchFamily="18" charset="0"/>
                      </a:rPr>
                      <m:t>−3+4</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oMath>
                </a14:m>
                <a:r>
                  <a:rPr lang="en-US" sz="2200" dirty="0"/>
                  <a:t> = 0 so</a:t>
                </a:r>
                <a14:m>
                  <m:oMath xmlns:m="http://schemas.openxmlformats.org/officeDocument/2006/math">
                    <m:r>
                      <a:rPr lang="en-US" sz="2200" i="1">
                        <a:latin typeface="Cambria Math" panose="02040503050406030204" pitchFamily="18" charset="0"/>
                      </a:rPr>
                      <m:t> </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𝟐</m:t>
                        </m:r>
                      </m:sub>
                    </m:sSub>
                    <m:r>
                      <a:rPr lang="en-US" sz="2200" b="1" i="1">
                        <a:latin typeface="Cambria Math" panose="02040503050406030204" pitchFamily="18" charset="0"/>
                      </a:rPr>
                      <m:t>= </m:t>
                    </m:r>
                    <m:r>
                      <a:rPr lang="en-US" sz="2200" b="1" i="1">
                        <a:latin typeface="Cambria Math" panose="02040503050406030204" pitchFamily="18" charset="0"/>
                      </a:rPr>
                      <m:t>𝟑</m:t>
                    </m:r>
                    <m:r>
                      <a:rPr lang="en-US" sz="2200" b="1" i="1">
                        <a:latin typeface="Cambria Math" panose="02040503050406030204" pitchFamily="18" charset="0"/>
                      </a:rPr>
                      <m:t>−</m:t>
                    </m:r>
                    <m:r>
                      <a:rPr lang="en-US" sz="2200" b="1" i="1">
                        <a:latin typeface="Cambria Math" panose="02040503050406030204" pitchFamily="18" charset="0"/>
                      </a:rPr>
                      <m:t>𝟒</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oMath>
                </a14:m>
                <a:endParaRPr lang="en-US" sz="2200" b="1" dirty="0"/>
              </a:p>
              <a:p>
                <a:pPr algn="ctr">
                  <a:buNone/>
                </a:pPr>
                <a:endParaRPr lang="en-US" sz="2200" dirty="0"/>
              </a:p>
              <a:p>
                <a:pPr>
                  <a:buNone/>
                </a:pPr>
                <a:r>
                  <a:rPr lang="en-US" sz="2200" dirty="0"/>
                  <a:t>Substituting above result into </a:t>
                </a:r>
                <a14:m>
                  <m:oMath xmlns:m="http://schemas.openxmlformats.org/officeDocument/2006/math">
                    <m:r>
                      <a:rPr lang="en-US" sz="2200" i="1">
                        <a:latin typeface="Cambria Math" panose="02040503050406030204" pitchFamily="18" charset="0"/>
                      </a:rPr>
                      <m:t>−4+6</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oMath>
                </a14:m>
                <a:r>
                  <a:rPr lang="en-US" sz="2200" dirty="0"/>
                  <a:t> = 0, </a:t>
                </a:r>
              </a:p>
              <a:p>
                <a:pPr>
                  <a:buNone/>
                </a:pPr>
                <a:r>
                  <a:rPr lang="en-US" sz="2200" b="1" dirty="0"/>
                  <a:t>-4 + 6(</a:t>
                </a:r>
                <a14:m>
                  <m:oMath xmlns:m="http://schemas.openxmlformats.org/officeDocument/2006/math">
                    <m:r>
                      <a:rPr lang="en-US" sz="2200" b="1" i="1">
                        <a:latin typeface="Cambria Math" panose="02040503050406030204" pitchFamily="18" charset="0"/>
                      </a:rPr>
                      <m:t>𝟑</m:t>
                    </m:r>
                    <m:r>
                      <a:rPr lang="en-US" sz="2200" b="1" i="1">
                        <a:latin typeface="Cambria Math" panose="02040503050406030204" pitchFamily="18" charset="0"/>
                      </a:rPr>
                      <m:t>−</m:t>
                    </m:r>
                    <m:r>
                      <a:rPr lang="en-US" sz="2200" b="1" i="1">
                        <a:latin typeface="Cambria Math" panose="02040503050406030204" pitchFamily="18" charset="0"/>
                      </a:rPr>
                      <m:t>𝟒</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r>
                      <a:rPr lang="en-US" sz="2200" b="1" i="1">
                        <a:latin typeface="Cambria Math" panose="02040503050406030204" pitchFamily="18" charset="0"/>
                      </a:rPr>
                      <m:t>)</m:t>
                    </m:r>
                    <m:r>
                      <a:rPr lang="en-US" sz="2200" b="1">
                        <a:latin typeface="Cambria Math" panose="02040503050406030204" pitchFamily="18" charset="0"/>
                      </a:rPr>
                      <m:t>+</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oMath>
                </a14:m>
                <a:r>
                  <a:rPr lang="en-US" sz="2200" b="1" dirty="0"/>
                  <a:t> = 0   </a:t>
                </a:r>
                <a:r>
                  <a:rPr lang="en-US" sz="2200" dirty="0"/>
                  <a:t>gives </a:t>
                </a:r>
                <a14:m>
                  <m:oMath xmlns:m="http://schemas.openxmlformats.org/officeDocument/2006/math">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oMath>
                </a14:m>
                <a:r>
                  <a:rPr lang="en-US" sz="2200" b="1" dirty="0"/>
                  <a:t> = 0.61 and </a:t>
                </a:r>
                <a14:m>
                  <m:oMath xmlns:m="http://schemas.openxmlformats.org/officeDocument/2006/math">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𝟐</m:t>
                        </m:r>
                      </m:sub>
                    </m:sSub>
                  </m:oMath>
                </a14:m>
                <a:r>
                  <a:rPr lang="en-US" sz="2200" b="1" dirty="0"/>
                  <a:t> = 0.57</a:t>
                </a:r>
              </a:p>
              <a:p>
                <a:pPr>
                  <a:buNone/>
                </a:pPr>
                <a:endParaRPr lang="en-US" sz="2200" dirty="0"/>
              </a:p>
              <a:p>
                <a:pPr>
                  <a:buNone/>
                </a:pPr>
                <a:endParaRPr lang="en-US" sz="2200" dirty="0"/>
              </a:p>
              <a:p>
                <a:pPr>
                  <a:buNone/>
                </a:pPr>
                <a:endParaRPr lang="en-US" sz="2200" dirty="0"/>
              </a:p>
              <a:p>
                <a:pPr>
                  <a:buClrTx/>
                  <a:buSzTx/>
                  <a:buNone/>
                  <a:defRPr/>
                </a:pPr>
                <a:endParaRPr lang="en-US" sz="22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699" y="1417650"/>
                <a:ext cx="7776351" cy="5150199"/>
              </a:xfrm>
              <a:blipFill>
                <a:blip r:embed="rId2"/>
                <a:stretch>
                  <a:fillRect l="-1020"/>
                </a:stretch>
              </a:blipFill>
            </p:spPr>
            <p:txBody>
              <a:bodyPr/>
              <a:lstStyle/>
              <a:p>
                <a:r>
                  <a:rPr lang="en-CA">
                    <a:noFill/>
                  </a:rPr>
                  <a:t> </a:t>
                </a:r>
              </a:p>
            </p:txBody>
          </p:sp>
        </mc:Fallback>
      </mc:AlternateContent>
      <p:cxnSp>
        <p:nvCxnSpPr>
          <p:cNvPr id="5" name="Elbow Connector 4">
            <a:extLst>
              <a:ext uri="{FF2B5EF4-FFF2-40B4-BE49-F238E27FC236}">
                <a16:creationId xmlns:a16="http://schemas.microsoft.com/office/drawing/2014/main" xmlns="" id="{C3FF9E2B-5443-0242-A689-A0C90EE4CBC7}"/>
              </a:ext>
            </a:extLst>
          </p:cNvPr>
          <p:cNvCxnSpPr/>
          <p:nvPr/>
        </p:nvCxnSpPr>
        <p:spPr>
          <a:xfrm>
            <a:off x="1987296" y="4535424"/>
            <a:ext cx="670560" cy="536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745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11b</a:t>
            </a:r>
          </a:p>
        </p:txBody>
      </p:sp>
      <p:sp>
        <p:nvSpPr>
          <p:cNvPr id="3" name="Text Placeholder 2"/>
          <p:cNvSpPr>
            <a:spLocks noGrp="1"/>
          </p:cNvSpPr>
          <p:nvPr>
            <p:ph type="body" idx="1"/>
          </p:nvPr>
        </p:nvSpPr>
        <p:spPr>
          <a:xfrm>
            <a:off x="893700" y="1543215"/>
            <a:ext cx="8069826" cy="4736399"/>
          </a:xfrm>
        </p:spPr>
        <p:txBody>
          <a:bodyPr/>
          <a:lstStyle/>
          <a:p>
            <a:pPr>
              <a:buNone/>
            </a:pPr>
            <a:r>
              <a:rPr lang="en-US" dirty="0"/>
              <a:t>If the Miller Company has to purchase a license costing $2,000 to do this project, will this alter the answer to Part a?</a:t>
            </a:r>
          </a:p>
          <a:p>
            <a:pPr>
              <a:buNone/>
            </a:pPr>
            <a:endParaRPr lang="en-US" dirty="0"/>
          </a:p>
          <a:p>
            <a:pPr>
              <a:buNone/>
            </a:pPr>
            <a:r>
              <a:rPr lang="en-US" b="1" dirty="0"/>
              <a:t>Similar to 10b, no, since this fee is independent of hours of skilled/unskilled, it has no effect on the number of hours chosen to minimize cost.</a:t>
            </a:r>
          </a:p>
          <a:p>
            <a:pPr>
              <a:buNone/>
            </a:pPr>
            <a:endParaRPr lang="en-US" b="1" dirty="0"/>
          </a:p>
          <a:p>
            <a:pPr>
              <a:buNone/>
            </a:pPr>
            <a:r>
              <a:rPr lang="en-US" b="1" dirty="0"/>
              <a:t>Mathematically, this is like adding $2,000 to the cost function. It has no effect on the derivatives, because the derivative of a constant is zero. Thus, the values of X</a:t>
            </a:r>
            <a:r>
              <a:rPr lang="en-US" b="1" baseline="-25000" dirty="0"/>
              <a:t>1</a:t>
            </a:r>
            <a:r>
              <a:rPr lang="en-US" b="1" dirty="0"/>
              <a:t> and X</a:t>
            </a:r>
            <a:r>
              <a:rPr lang="en-US" b="1" baseline="-25000" dirty="0"/>
              <a:t>2</a:t>
            </a:r>
            <a:r>
              <a:rPr lang="en-US" b="1" dirty="0"/>
              <a:t> that minimize the cost function remain the same.</a:t>
            </a:r>
          </a:p>
          <a:p>
            <a:pPr>
              <a:buNone/>
            </a:pPr>
            <a:endParaRPr lang="en-US" dirty="0"/>
          </a:p>
        </p:txBody>
      </p:sp>
    </p:spTree>
    <p:extLst>
      <p:ext uri="{BB962C8B-B14F-4D97-AF65-F5344CB8AC3E}">
        <p14:creationId xmlns:p14="http://schemas.microsoft.com/office/powerpoint/2010/main" val="1102685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93700" y="1417650"/>
                <a:ext cx="7648720" cy="5235813"/>
              </a:xfrm>
            </p:spPr>
            <p:txBody>
              <a:bodyPr/>
              <a:lstStyle/>
              <a:p>
                <a:pPr>
                  <a:buNone/>
                </a:pPr>
                <a:r>
                  <a:rPr lang="en-US" sz="2200" dirty="0"/>
                  <a:t>Illona Stafford manages a small firm that produces wool rugs and cotton rugs. Her total cost per day (in dollars) equals :</a:t>
                </a:r>
                <a14:m>
                  <m:oMath xmlns:m="http://schemas.openxmlformats.org/officeDocument/2006/math">
                    <m:r>
                      <a:rPr lang="en-CA" sz="2200" b="0" i="0" smtClean="0">
                        <a:latin typeface="Cambria Math" charset="0"/>
                      </a:rPr>
                      <m:t>      </m:t>
                    </m:r>
                    <m:r>
                      <a:rPr lang="en-US" sz="2200" b="1" i="1">
                        <a:latin typeface="Cambria Math" panose="02040503050406030204" pitchFamily="18" charset="0"/>
                      </a:rPr>
                      <m:t>𝑪</m:t>
                    </m:r>
                    <m:r>
                      <a:rPr lang="en-US" sz="2200" b="1" i="1">
                        <a:latin typeface="Cambria Math" panose="02040503050406030204" pitchFamily="18" charset="0"/>
                      </a:rPr>
                      <m:t>=</m:t>
                    </m:r>
                    <m:r>
                      <a:rPr lang="en-US" sz="2200" b="1" i="1">
                        <a:latin typeface="Cambria Math" panose="02040503050406030204" pitchFamily="18" charset="0"/>
                      </a:rPr>
                      <m:t>𝟕</m:t>
                    </m:r>
                    <m:sSubSup>
                      <m:sSubSupPr>
                        <m:ctrlPr>
                          <a:rPr lang="en-US" sz="2200" b="1" i="1">
                            <a:latin typeface="Cambria Math"/>
                          </a:rPr>
                        </m:ctrlPr>
                      </m:sSubSupPr>
                      <m:e>
                        <m:r>
                          <a:rPr lang="en-US" sz="2200" b="1" i="1">
                            <a:latin typeface="Cambria Math" panose="02040503050406030204" pitchFamily="18" charset="0"/>
                          </a:rPr>
                          <m:t>𝑿</m:t>
                        </m:r>
                      </m:e>
                      <m:sub>
                        <m:r>
                          <a:rPr lang="en-US" sz="2200" b="1" i="1">
                            <a:latin typeface="Cambria Math" panose="02040503050406030204" pitchFamily="18" charset="0"/>
                          </a:rPr>
                          <m:t>𝟏</m:t>
                        </m:r>
                      </m:sub>
                      <m:sup>
                        <m:r>
                          <a:rPr lang="en-US" sz="2200" b="1" i="1">
                            <a:latin typeface="Cambria Math" panose="02040503050406030204" pitchFamily="18" charset="0"/>
                          </a:rPr>
                          <m:t>𝟐</m:t>
                        </m:r>
                      </m:sup>
                    </m:sSubSup>
                    <m:r>
                      <a:rPr lang="en-US" sz="2200" b="1" i="1">
                        <a:latin typeface="Cambria Math" panose="02040503050406030204" pitchFamily="18" charset="0"/>
                      </a:rPr>
                      <m:t>+</m:t>
                    </m:r>
                    <m:r>
                      <a:rPr lang="en-US" sz="2200" b="1" i="1">
                        <a:latin typeface="Cambria Math" panose="02040503050406030204" pitchFamily="18" charset="0"/>
                      </a:rPr>
                      <m:t>𝟗</m:t>
                    </m:r>
                    <m:sSubSup>
                      <m:sSubSupPr>
                        <m:ctrlPr>
                          <a:rPr lang="en-US" sz="2200" b="1" i="1">
                            <a:latin typeface="Cambria Math"/>
                          </a:rPr>
                        </m:ctrlPr>
                      </m:sSubSupPr>
                      <m:e>
                        <m:r>
                          <a:rPr lang="en-US" sz="2200" b="1" i="1">
                            <a:latin typeface="Cambria Math" panose="02040503050406030204" pitchFamily="18" charset="0"/>
                          </a:rPr>
                          <m:t>𝑿</m:t>
                        </m:r>
                      </m:e>
                      <m:sub>
                        <m:r>
                          <a:rPr lang="en-US" sz="2200" b="1" i="1">
                            <a:latin typeface="Cambria Math" panose="02040503050406030204" pitchFamily="18" charset="0"/>
                          </a:rPr>
                          <m:t>𝟐</m:t>
                        </m:r>
                      </m:sub>
                      <m:sup>
                        <m:r>
                          <a:rPr lang="en-US" sz="2200" b="1" i="1">
                            <a:latin typeface="Cambria Math" panose="02040503050406030204" pitchFamily="18" charset="0"/>
                          </a:rPr>
                          <m:t>𝟐</m:t>
                        </m:r>
                      </m:sup>
                    </m:sSubSup>
                    <m:r>
                      <a:rPr lang="en-US" sz="2200" b="1" i="1">
                        <a:latin typeface="Cambria Math" panose="02040503050406030204" pitchFamily="18" charset="0"/>
                      </a:rPr>
                      <m:t>−</m:t>
                    </m:r>
                    <m:r>
                      <a:rPr lang="en-US" sz="2200" b="1" i="1">
                        <a:latin typeface="Cambria Math" panose="02040503050406030204" pitchFamily="18" charset="0"/>
                      </a:rPr>
                      <m:t>𝟏</m:t>
                    </m:r>
                    <m:r>
                      <a:rPr lang="en-US" sz="2200" b="1" i="1">
                        <a:latin typeface="Cambria Math" panose="02040503050406030204" pitchFamily="18" charset="0"/>
                      </a:rPr>
                      <m:t>.</m:t>
                    </m:r>
                    <m:r>
                      <a:rPr lang="en-US" sz="2200" b="1" i="1">
                        <a:latin typeface="Cambria Math" panose="02040503050406030204" pitchFamily="18" charset="0"/>
                      </a:rPr>
                      <m:t>𝟓</m:t>
                    </m:r>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𝟏</m:t>
                        </m:r>
                      </m:sub>
                    </m:sSub>
                    <m:sSub>
                      <m:sSubPr>
                        <m:ctrlPr>
                          <a:rPr lang="en-US" sz="2200" b="1" i="1">
                            <a:latin typeface="Cambria Math"/>
                          </a:rPr>
                        </m:ctrlPr>
                      </m:sSubPr>
                      <m:e>
                        <m:r>
                          <a:rPr lang="en-US" sz="2200" b="1" i="1">
                            <a:latin typeface="Cambria Math" panose="02040503050406030204" pitchFamily="18" charset="0"/>
                          </a:rPr>
                          <m:t>𝑿</m:t>
                        </m:r>
                      </m:e>
                      <m:sub>
                        <m:r>
                          <a:rPr lang="en-US" sz="2200" b="1" i="1">
                            <a:latin typeface="Cambria Math" panose="02040503050406030204" pitchFamily="18" charset="0"/>
                          </a:rPr>
                          <m:t>𝟐</m:t>
                        </m:r>
                      </m:sub>
                    </m:sSub>
                  </m:oMath>
                </a14:m>
                <a:r>
                  <a:rPr lang="en-US" sz="2200" b="1" dirty="0"/>
                  <a:t> </a:t>
                </a:r>
              </a:p>
              <a:p>
                <a:pPr>
                  <a:buNone/>
                </a:pPr>
                <a:endParaRPr lang="en-US" sz="2200" dirty="0"/>
              </a:p>
              <a:p>
                <a:pPr>
                  <a:buNone/>
                </a:pPr>
                <a:r>
                  <a:rPr lang="en-US" sz="2200" dirty="0"/>
                  <a:t>where X</a:t>
                </a:r>
                <a:r>
                  <a:rPr lang="en-US" sz="2200" baseline="-25000" dirty="0"/>
                  <a:t>1</a:t>
                </a:r>
                <a:r>
                  <a:rPr lang="en-US" sz="2200" dirty="0"/>
                  <a:t> is the number of cotton rugs produced per day, X</a:t>
                </a:r>
                <a:r>
                  <a:rPr lang="en-US" sz="2200" baseline="-25000" dirty="0"/>
                  <a:t>2</a:t>
                </a:r>
                <a:r>
                  <a:rPr lang="en-US" sz="2200" dirty="0"/>
                  <a:t> is the number of wool rugs produced per day. </a:t>
                </a:r>
              </a:p>
              <a:p>
                <a:pPr>
                  <a:buNone/>
                </a:pPr>
                <a:endParaRPr lang="en-US" sz="2200" dirty="0"/>
              </a:p>
              <a:p>
                <a:pPr>
                  <a:buNone/>
                </a:pPr>
                <a:r>
                  <a:rPr lang="en-US" sz="2200" dirty="0"/>
                  <a:t>Because of commitments to retail stores that sell her rugs to consumers, she must produce ten rugs per day, but any mix of wool and cotton rugs is acceptable.</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93700" y="1417650"/>
                <a:ext cx="7648720" cy="5235813"/>
              </a:xfrm>
              <a:blipFill>
                <a:blip r:embed="rId2"/>
                <a:stretch>
                  <a:fillRect l="-1037" r="-1037"/>
                </a:stretch>
              </a:blipFill>
            </p:spPr>
            <p:txBody>
              <a:bodyPr/>
              <a:lstStyle/>
              <a:p>
                <a:r>
                  <a:rPr lang="en-CA">
                    <a:noFill/>
                  </a:rPr>
                  <a:t> </a:t>
                </a:r>
              </a:p>
            </p:txBody>
          </p:sp>
        </mc:Fallback>
      </mc:AlternateContent>
    </p:spTree>
    <p:extLst>
      <p:ext uri="{BB962C8B-B14F-4D97-AF65-F5344CB8AC3E}">
        <p14:creationId xmlns:p14="http://schemas.microsoft.com/office/powerpoint/2010/main" val="1522687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12</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46176" y="1417650"/>
                <a:ext cx="8192543" cy="4736399"/>
              </a:xfrm>
            </p:spPr>
            <p:txBody>
              <a:bodyPr/>
              <a:lstStyle/>
              <a:p>
                <a:pPr>
                  <a:buNone/>
                </a:pPr>
                <a:r>
                  <a:rPr lang="en-US" sz="2000" dirty="0"/>
                  <a:t>If she wants to minimize her costs (without violating her commitment to the retail stores), how many cotton rugs and wool rugs should she produce per day?</a:t>
                </a:r>
              </a:p>
              <a:p>
                <a:pPr>
                  <a:buNone/>
                </a:pPr>
                <a:endParaRPr lang="en-US" sz="2000" dirty="0"/>
              </a:p>
              <a:p>
                <a:pPr>
                  <a:buNone/>
                </a:pPr>
                <a:r>
                  <a:rPr lang="en-US" sz="2000" dirty="0"/>
                  <a:t>Given: </a:t>
                </a:r>
                <a14:m>
                  <m:oMath xmlns:m="http://schemas.openxmlformats.org/officeDocument/2006/math">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𝟕</m:t>
                    </m:r>
                    <m:sSubSup>
                      <m:sSubSupPr>
                        <m:ctrlPr>
                          <a:rPr lang="en-US" sz="2000" b="1" i="1">
                            <a:latin typeface="Cambria Math"/>
                          </a:rPr>
                        </m:ctrlPr>
                      </m:sSubSupPr>
                      <m:e>
                        <m:r>
                          <a:rPr lang="en-US" sz="2000" b="1" i="1">
                            <a:latin typeface="Cambria Math" panose="02040503050406030204" pitchFamily="18" charset="0"/>
                          </a:rPr>
                          <m:t>𝑿</m:t>
                        </m:r>
                      </m:e>
                      <m:sub>
                        <m:r>
                          <a:rPr lang="en-US" sz="2000" b="1" i="1">
                            <a:latin typeface="Cambria Math" panose="02040503050406030204" pitchFamily="18" charset="0"/>
                          </a:rPr>
                          <m:t>𝟏</m:t>
                        </m:r>
                      </m:sub>
                      <m:sup>
                        <m:r>
                          <a:rPr lang="en-US" sz="2000" b="1" i="1">
                            <a:latin typeface="Cambria Math" panose="02040503050406030204" pitchFamily="18" charset="0"/>
                          </a:rPr>
                          <m:t>𝟐</m:t>
                        </m:r>
                      </m:sup>
                    </m:sSubSup>
                    <m:r>
                      <a:rPr lang="en-US" sz="2000" b="1" i="1">
                        <a:latin typeface="Cambria Math" panose="02040503050406030204" pitchFamily="18" charset="0"/>
                      </a:rPr>
                      <m:t>+</m:t>
                    </m:r>
                    <m:r>
                      <a:rPr lang="en-US" sz="2000" b="1" i="1">
                        <a:latin typeface="Cambria Math" panose="02040503050406030204" pitchFamily="18" charset="0"/>
                      </a:rPr>
                      <m:t>𝟗</m:t>
                    </m:r>
                    <m:sSubSup>
                      <m:sSubSupPr>
                        <m:ctrlPr>
                          <a:rPr lang="en-US" sz="2000" b="1" i="1">
                            <a:latin typeface="Cambria Math"/>
                          </a:rPr>
                        </m:ctrlPr>
                      </m:sSubSupPr>
                      <m:e>
                        <m:r>
                          <a:rPr lang="en-US" sz="2000" b="1" i="1">
                            <a:latin typeface="Cambria Math" panose="02040503050406030204" pitchFamily="18" charset="0"/>
                          </a:rPr>
                          <m:t>𝑿</m:t>
                        </m:r>
                      </m:e>
                      <m:sub>
                        <m:r>
                          <a:rPr lang="en-US" sz="2000" b="1" i="1">
                            <a:latin typeface="Cambria Math" panose="02040503050406030204" pitchFamily="18" charset="0"/>
                          </a:rPr>
                          <m:t>𝟐</m:t>
                        </m:r>
                      </m:sub>
                      <m:sup>
                        <m:r>
                          <a:rPr lang="en-US" sz="2000" b="1" i="1">
                            <a:latin typeface="Cambria Math" panose="02040503050406030204" pitchFamily="18" charset="0"/>
                          </a:rPr>
                          <m:t>𝟐</m:t>
                        </m:r>
                      </m:sup>
                    </m:sSubSup>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𝟓</m:t>
                    </m:r>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𝟏</m:t>
                        </m:r>
                      </m:sub>
                    </m:sSub>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𝟐</m:t>
                        </m:r>
                      </m:sub>
                    </m:sSub>
                  </m:oMath>
                </a14:m>
                <a:endParaRPr lang="en-US" sz="2000" b="1" dirty="0"/>
              </a:p>
              <a:p>
                <a:pPr>
                  <a:buNone/>
                </a:pPr>
                <a:endParaRPr lang="en-US" sz="2000" b="1" dirty="0"/>
              </a:p>
              <a:p>
                <a:pPr>
                  <a:buNone/>
                </a:pPr>
                <a:r>
                  <a:rPr lang="en-US" sz="2000" dirty="0"/>
                  <a:t>Our constraint is that 10 rugs in total are produced per day, mathematically writing that constraint is: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=10</m:t>
                    </m:r>
                    <m:r>
                      <a:rPr lang="en-US" sz="2000">
                        <a:latin typeface="Cambria Math" panose="02040503050406030204" pitchFamily="18" charset="0"/>
                      </a:rPr>
                      <m:t>  </m:t>
                    </m:r>
                  </m:oMath>
                </a14:m>
                <a:r>
                  <a:rPr lang="en-US" sz="2000" dirty="0"/>
                  <a:t>so imbedding this as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𝟏</m:t>
                        </m:r>
                      </m:sub>
                    </m:sSub>
                    <m:sSub>
                      <m:sSubPr>
                        <m:ctrlPr>
                          <a:rPr lang="en-US" sz="2000" b="1" i="1">
                            <a:latin typeface="Cambria Math"/>
                          </a:rPr>
                        </m:ctrlPr>
                      </m:sSubPr>
                      <m:e>
                        <m:r>
                          <a:rPr lang="en-US" sz="2000" b="1" i="1">
                            <a:latin typeface="Cambria Math" panose="02040503050406030204" pitchFamily="18" charset="0"/>
                          </a:rPr>
                          <m:t>=</m:t>
                        </m:r>
                        <m:r>
                          <a:rPr lang="en-US" sz="2000" b="1" i="1">
                            <a:latin typeface="Cambria Math" panose="02040503050406030204" pitchFamily="18" charset="0"/>
                          </a:rPr>
                          <m:t>𝟏𝟎</m:t>
                        </m:r>
                        <m:r>
                          <a:rPr lang="en-US" sz="2000" b="1" i="1">
                            <a:latin typeface="Cambria Math" panose="02040503050406030204" pitchFamily="18" charset="0"/>
                          </a:rPr>
                          <m:t>− </m:t>
                        </m:r>
                        <m:r>
                          <a:rPr lang="en-US" sz="2000" b="1" i="1">
                            <a:latin typeface="Cambria Math" panose="02040503050406030204" pitchFamily="18" charset="0"/>
                          </a:rPr>
                          <m:t>𝑿</m:t>
                        </m:r>
                      </m:e>
                      <m:sub>
                        <m:r>
                          <a:rPr lang="en-US" sz="2000" b="1" i="1">
                            <a:latin typeface="Cambria Math" panose="02040503050406030204" pitchFamily="18" charset="0"/>
                          </a:rPr>
                          <m:t>𝟐</m:t>
                        </m:r>
                      </m:sub>
                    </m:sSub>
                  </m:oMath>
                </a14:m>
                <a:r>
                  <a:rPr lang="en-US" sz="2000" b="1" dirty="0"/>
                  <a:t> </a:t>
                </a:r>
                <a:r>
                  <a:rPr lang="en-US" sz="2000" dirty="0"/>
                  <a:t>gives:</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𝟕</m:t>
                      </m:r>
                      <m:sSup>
                        <m:sSupPr>
                          <m:ctrlPr>
                            <a:rPr lang="en-US" sz="2000" b="1" i="1">
                              <a:latin typeface="Cambria Math"/>
                            </a:rPr>
                          </m:ctrlPr>
                        </m:sSupPr>
                        <m:e>
                          <m:d>
                            <m:dPr>
                              <m:ctrlPr>
                                <a:rPr lang="en-US" sz="2000" b="1" i="1">
                                  <a:latin typeface="Cambria Math"/>
                                </a:rPr>
                              </m:ctrlPr>
                            </m:dPr>
                            <m:e>
                              <m:r>
                                <a:rPr lang="en-US" sz="2000" b="1" i="1">
                                  <a:latin typeface="Cambria Math" panose="02040503050406030204" pitchFamily="18" charset="0"/>
                                </a:rPr>
                                <m:t>𝟏𝟎</m:t>
                              </m:r>
                              <m:r>
                                <a:rPr lang="en-US" sz="2000" b="1" i="1">
                                  <a:latin typeface="Cambria Math" panose="02040503050406030204" pitchFamily="18" charset="0"/>
                                </a:rPr>
                                <m:t>−</m:t>
                              </m:r>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𝟐</m:t>
                                  </m:r>
                                </m:sub>
                              </m:sSub>
                            </m:e>
                          </m:d>
                        </m:e>
                        <m:sup>
                          <m:r>
                            <a:rPr lang="en-US" sz="2000" b="1" i="1">
                              <a:latin typeface="Cambria Math" panose="02040503050406030204" pitchFamily="18" charset="0"/>
                            </a:rPr>
                            <m:t>𝟐</m:t>
                          </m:r>
                        </m:sup>
                      </m:sSup>
                      <m:r>
                        <a:rPr lang="en-US" sz="2000" b="1" i="1">
                          <a:latin typeface="Cambria Math" panose="02040503050406030204" pitchFamily="18" charset="0"/>
                        </a:rPr>
                        <m:t>+</m:t>
                      </m:r>
                      <m:r>
                        <a:rPr lang="en-US" sz="2000" b="1" i="1">
                          <a:latin typeface="Cambria Math" panose="02040503050406030204" pitchFamily="18" charset="0"/>
                        </a:rPr>
                        <m:t>𝟗</m:t>
                      </m:r>
                      <m:sSubSup>
                        <m:sSubSupPr>
                          <m:ctrlPr>
                            <a:rPr lang="en-US" sz="2000" b="1" i="1">
                              <a:latin typeface="Cambria Math"/>
                            </a:rPr>
                          </m:ctrlPr>
                        </m:sSubSupPr>
                        <m:e>
                          <m:r>
                            <a:rPr lang="en-US" sz="2000" b="1" i="1">
                              <a:latin typeface="Cambria Math" panose="02040503050406030204" pitchFamily="18" charset="0"/>
                            </a:rPr>
                            <m:t>𝑿</m:t>
                          </m:r>
                        </m:e>
                        <m:sub>
                          <m:r>
                            <a:rPr lang="en-US" sz="2000" b="1" i="1">
                              <a:latin typeface="Cambria Math" panose="02040503050406030204" pitchFamily="18" charset="0"/>
                            </a:rPr>
                            <m:t>𝟐</m:t>
                          </m:r>
                        </m:sub>
                        <m:sup>
                          <m:r>
                            <a:rPr lang="en-US" sz="2000" b="1" i="1">
                              <a:latin typeface="Cambria Math" panose="02040503050406030204" pitchFamily="18" charset="0"/>
                            </a:rPr>
                            <m:t>𝟐</m:t>
                          </m:r>
                        </m:sup>
                      </m:sSubSup>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𝟏𝟎</m:t>
                      </m:r>
                      <m:r>
                        <a:rPr lang="en-US" sz="2000" b="1" i="1">
                          <a:latin typeface="Cambria Math" panose="02040503050406030204" pitchFamily="18" charset="0"/>
                        </a:rPr>
                        <m:t>−</m:t>
                      </m:r>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𝟐</m:t>
                          </m:r>
                        </m:sub>
                      </m:sSub>
                      <m:r>
                        <a:rPr lang="en-US" sz="2000" b="1" i="1">
                          <a:latin typeface="Cambria Math" panose="02040503050406030204" pitchFamily="18" charset="0"/>
                        </a:rPr>
                        <m:t>)</m:t>
                      </m:r>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𝟐</m:t>
                          </m:r>
                        </m:sub>
                      </m:sSub>
                    </m:oMath>
                  </m:oMathPara>
                </a14:m>
                <a:endParaRPr lang="en-US" sz="2000" b="1" dirty="0"/>
              </a:p>
              <a:p>
                <a:pPr>
                  <a:buNone/>
                </a:pPr>
                <a:endParaRPr lang="en-US" sz="2000" dirty="0"/>
              </a:p>
              <a:p>
                <a:pPr>
                  <a:buNone/>
                </a:pPr>
                <a:r>
                  <a:rPr lang="en-US" sz="2000" dirty="0"/>
                  <a:t>Differentiating with respect to X</a:t>
                </a:r>
                <a:r>
                  <a:rPr lang="en-US" sz="2000" baseline="-25000" dirty="0"/>
                  <a:t>2</a:t>
                </a:r>
                <a:r>
                  <a:rPr lang="en-US" sz="2000" dirty="0"/>
                  <a:t> yields C’ =  </a:t>
                </a:r>
                <a14:m>
                  <m:oMath xmlns:m="http://schemas.openxmlformats.org/officeDocument/2006/math">
                    <m:r>
                      <a:rPr lang="en-US" sz="2000" i="1">
                        <a:latin typeface="Cambria Math" panose="02040503050406030204" pitchFamily="18" charset="0"/>
                      </a:rPr>
                      <m:t>35</m:t>
                    </m:r>
                    <m:sSub>
                      <m:sSubPr>
                        <m:ctrlPr>
                          <a:rPr lang="en-US" sz="2000" i="1">
                            <a:latin typeface="Cambria Math"/>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−155</m:t>
                    </m:r>
                  </m:oMath>
                </a14:m>
                <a:r>
                  <a:rPr lang="en-US" sz="2000" dirty="0"/>
                  <a:t>, </a:t>
                </a:r>
              </a:p>
              <a:p>
                <a:pPr>
                  <a:buNone/>
                </a:pPr>
                <a:r>
                  <a:rPr lang="en-US" sz="2000" dirty="0"/>
                  <a:t>setting equal to 0 gives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𝟐</m:t>
                        </m:r>
                      </m:sub>
                    </m:sSub>
                  </m:oMath>
                </a14:m>
                <a:r>
                  <a:rPr lang="en-US" sz="2000" b="1" dirty="0"/>
                  <a:t> = 4.43</a:t>
                </a:r>
                <a:r>
                  <a:rPr lang="en-US" sz="2000" dirty="0"/>
                  <a:t>, and </a:t>
                </a:r>
                <a:r>
                  <a:rPr lang="en-US" sz="2000" b="1" dirty="0"/>
                  <a:t>using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𝟏</m:t>
                        </m:r>
                      </m:sub>
                    </m:sSub>
                    <m:sSub>
                      <m:sSubPr>
                        <m:ctrlPr>
                          <a:rPr lang="en-US" sz="2000" b="1" i="1">
                            <a:latin typeface="Cambria Math"/>
                          </a:rPr>
                        </m:ctrlPr>
                      </m:sSubPr>
                      <m:e>
                        <m:r>
                          <a:rPr lang="en-US" sz="2000" b="1" i="1">
                            <a:latin typeface="Cambria Math" panose="02040503050406030204" pitchFamily="18" charset="0"/>
                          </a:rPr>
                          <m:t>=</m:t>
                        </m:r>
                        <m:r>
                          <a:rPr lang="en-US" sz="2000" b="1" i="1">
                            <a:latin typeface="Cambria Math" panose="02040503050406030204" pitchFamily="18" charset="0"/>
                          </a:rPr>
                          <m:t>𝟏𝟎</m:t>
                        </m:r>
                        <m:r>
                          <a:rPr lang="en-US" sz="2000" b="1" i="1">
                            <a:latin typeface="Cambria Math" panose="02040503050406030204" pitchFamily="18" charset="0"/>
                          </a:rPr>
                          <m:t>− </m:t>
                        </m:r>
                        <m:r>
                          <a:rPr lang="en-US" sz="2000" b="1" i="1">
                            <a:latin typeface="Cambria Math" panose="02040503050406030204" pitchFamily="18" charset="0"/>
                          </a:rPr>
                          <m:t>𝑿</m:t>
                        </m:r>
                      </m:e>
                      <m:sub>
                        <m:r>
                          <a:rPr lang="en-US" sz="2000" b="1" i="1">
                            <a:latin typeface="Cambria Math" panose="02040503050406030204" pitchFamily="18" charset="0"/>
                          </a:rPr>
                          <m:t>𝟐</m:t>
                        </m:r>
                      </m:sub>
                    </m:sSub>
                  </m:oMath>
                </a14:m>
                <a:r>
                  <a:rPr lang="en-US" sz="2000" b="1" dirty="0"/>
                  <a:t> that gives </a:t>
                </a:r>
                <a14:m>
                  <m:oMath xmlns:m="http://schemas.openxmlformats.org/officeDocument/2006/math">
                    <m:sSub>
                      <m:sSubPr>
                        <m:ctrlPr>
                          <a:rPr lang="en-US" sz="2000" b="1" i="1">
                            <a:latin typeface="Cambria Math"/>
                          </a:rPr>
                        </m:ctrlPr>
                      </m:sSubPr>
                      <m:e>
                        <m:r>
                          <a:rPr lang="en-US" sz="2000" b="1" i="1">
                            <a:latin typeface="Cambria Math" panose="02040503050406030204" pitchFamily="18" charset="0"/>
                          </a:rPr>
                          <m:t>𝑿</m:t>
                        </m:r>
                      </m:e>
                      <m:sub>
                        <m:r>
                          <a:rPr lang="en-US" sz="2000" b="1" i="1">
                            <a:latin typeface="Cambria Math" panose="02040503050406030204" pitchFamily="18" charset="0"/>
                          </a:rPr>
                          <m:t>𝟏</m:t>
                        </m:r>
                      </m:sub>
                    </m:sSub>
                    <m:r>
                      <a:rPr lang="en-US" sz="2000" b="1" i="1">
                        <a:latin typeface="Cambria Math" panose="02040503050406030204" pitchFamily="18" charset="0"/>
                      </a:rPr>
                      <m:t>=</m:t>
                    </m:r>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𝟓𝟕</m:t>
                    </m:r>
                  </m:oMath>
                </a14:m>
                <a:endParaRPr lang="en-US" sz="2000" b="1" dirty="0"/>
              </a:p>
              <a:p>
                <a:pPr>
                  <a:buNone/>
                </a:pPr>
                <a:endParaRPr lang="en-US" sz="20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46176" y="1417650"/>
                <a:ext cx="8192543" cy="4736399"/>
              </a:xfrm>
              <a:blipFill>
                <a:blip r:embed="rId2"/>
                <a:stretch>
                  <a:fillRect l="-818" b="-2445"/>
                </a:stretch>
              </a:blipFill>
            </p:spPr>
            <p:txBody>
              <a:bodyPr/>
              <a:lstStyle/>
              <a:p>
                <a:r>
                  <a:rPr lang="en-CA">
                    <a:noFill/>
                  </a:rPr>
                  <a:t> </a:t>
                </a:r>
              </a:p>
            </p:txBody>
          </p:sp>
        </mc:Fallback>
      </mc:AlternateContent>
    </p:spTree>
    <p:extLst>
      <p:ext uri="{BB962C8B-B14F-4D97-AF65-F5344CB8AC3E}">
        <p14:creationId xmlns:p14="http://schemas.microsoft.com/office/powerpoint/2010/main" val="10091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12</a:t>
            </a:r>
          </a:p>
        </p:txBody>
      </p:sp>
      <p:sp>
        <p:nvSpPr>
          <p:cNvPr id="3" name="Text Placeholder 2"/>
          <p:cNvSpPr>
            <a:spLocks noGrp="1"/>
          </p:cNvSpPr>
          <p:nvPr>
            <p:ph type="body" idx="1"/>
          </p:nvPr>
        </p:nvSpPr>
        <p:spPr>
          <a:xfrm>
            <a:off x="737289" y="1663007"/>
            <a:ext cx="7949511" cy="4736399"/>
          </a:xfrm>
        </p:spPr>
        <p:txBody>
          <a:bodyPr/>
          <a:lstStyle/>
          <a:p>
            <a:pPr>
              <a:buNone/>
            </a:pPr>
            <a:r>
              <a:rPr lang="en-US" sz="2200" dirty="0"/>
              <a:t>b) Does it seem reasonable that she would want to minimize costs in a situation of this sort? Why or why not?</a:t>
            </a:r>
          </a:p>
          <a:p>
            <a:pPr>
              <a:buNone/>
            </a:pPr>
            <a:endParaRPr lang="en-US" sz="2200" dirty="0"/>
          </a:p>
          <a:p>
            <a:pPr>
              <a:buNone/>
            </a:pPr>
            <a:r>
              <a:rPr lang="en-US" sz="2200" b="1" dirty="0"/>
              <a:t>Generally, this is not reasonable as she should maximize profit. At her minimum cost, her revenue might be low as well (implying a smaller profit), but at a greater cost, revenue could be proportionally greater (implying a larger profit). She would want to maximize profit rather than minimizing cost.</a:t>
            </a:r>
          </a:p>
          <a:p>
            <a:pPr>
              <a:buNone/>
            </a:pPr>
            <a:endParaRPr lang="en-US" sz="2200" dirty="0"/>
          </a:p>
          <a:p>
            <a:pPr>
              <a:buNone/>
            </a:pPr>
            <a:endParaRPr lang="en-US" sz="2200" dirty="0"/>
          </a:p>
        </p:txBody>
      </p:sp>
    </p:spTree>
    <p:extLst>
      <p:ext uri="{BB962C8B-B14F-4D97-AF65-F5344CB8AC3E}">
        <p14:creationId xmlns:p14="http://schemas.microsoft.com/office/powerpoint/2010/main" val="64631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5" y="205925"/>
            <a:ext cx="7744972" cy="1143000"/>
          </a:xfrm>
        </p:spPr>
        <p:txBody>
          <a:bodyPr/>
          <a:lstStyle/>
          <a:p>
            <a:r>
              <a:rPr lang="en-US"/>
              <a:t>MARGINAL PROFIT &amp; AVERAGE PROFIT</a:t>
            </a:r>
            <a:endParaRPr lang="en-US" dirty="0"/>
          </a:p>
        </p:txBody>
      </p:sp>
      <p:sp>
        <p:nvSpPr>
          <p:cNvPr id="3" name="Text Placeholder 2"/>
          <p:cNvSpPr>
            <a:spLocks noGrp="1"/>
          </p:cNvSpPr>
          <p:nvPr>
            <p:ph type="body" idx="1"/>
          </p:nvPr>
        </p:nvSpPr>
        <p:spPr>
          <a:xfrm>
            <a:off x="845575" y="1348925"/>
            <a:ext cx="8061158" cy="1287379"/>
          </a:xfrm>
        </p:spPr>
        <p:txBody>
          <a:bodyPr/>
          <a:lstStyle/>
          <a:p>
            <a:r>
              <a:rPr lang="en-US" sz="2000" dirty="0"/>
              <a:t>Marginal profit is the change in profit associated with a 1-unit change in total output</a:t>
            </a:r>
          </a:p>
          <a:p>
            <a:endParaRPr lang="en-US" sz="2000" dirty="0"/>
          </a:p>
          <a:p>
            <a:r>
              <a:rPr lang="en-US" sz="2000" dirty="0"/>
              <a:t>When total profit is maximized, the slope of the profit function is 0</a:t>
            </a:r>
          </a:p>
          <a:p>
            <a:endParaRPr lang="en-US" sz="2000" dirty="0"/>
          </a:p>
          <a:p>
            <a:r>
              <a:rPr lang="en-US" sz="2000" dirty="0"/>
              <a:t>Average profit rises if it is less than marginal profit</a:t>
            </a:r>
          </a:p>
          <a:p>
            <a:endParaRPr lang="en-US" sz="2000" b="1" dirty="0"/>
          </a:p>
          <a:p>
            <a:r>
              <a:rPr lang="en-US" sz="2000" dirty="0"/>
              <a:t>Average profit falls if it is greater than marginal profit</a:t>
            </a:r>
          </a:p>
          <a:p>
            <a:endParaRPr lang="en-US" sz="2000" dirty="0"/>
          </a:p>
          <a:p>
            <a:r>
              <a:rPr lang="en-US" sz="2000" dirty="0"/>
              <a:t>The point where average profit intersects marginal profit is the point at which average profit is maximized (Avg. profit = marginal profit) </a:t>
            </a:r>
          </a:p>
        </p:txBody>
      </p:sp>
      <p:pic>
        <p:nvPicPr>
          <p:cNvPr id="5"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254" y="5131786"/>
            <a:ext cx="4370239" cy="16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86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 SOLUTION 12</a:t>
            </a:r>
          </a:p>
        </p:txBody>
      </p:sp>
      <p:sp>
        <p:nvSpPr>
          <p:cNvPr id="3" name="Text Placeholder 2"/>
          <p:cNvSpPr>
            <a:spLocks noGrp="1"/>
          </p:cNvSpPr>
          <p:nvPr>
            <p:ph type="body" idx="1"/>
          </p:nvPr>
        </p:nvSpPr>
        <p:spPr>
          <a:xfrm>
            <a:off x="737289" y="1663007"/>
            <a:ext cx="7949511" cy="4736399"/>
          </a:xfrm>
        </p:spPr>
        <p:txBody>
          <a:bodyPr/>
          <a:lstStyle/>
          <a:p>
            <a:pPr>
              <a:buNone/>
            </a:pPr>
            <a:endParaRPr lang="en-US" sz="2200" dirty="0"/>
          </a:p>
          <a:p>
            <a:pPr>
              <a:buNone/>
            </a:pPr>
            <a:r>
              <a:rPr lang="en-US" sz="2200" dirty="0"/>
              <a:t>c) Can she produce fractional numbers of rugs per day?</a:t>
            </a:r>
          </a:p>
          <a:p>
            <a:pPr>
              <a:buNone/>
            </a:pPr>
            <a:endParaRPr lang="en-US" sz="2200" dirty="0"/>
          </a:p>
          <a:p>
            <a:pPr>
              <a:buNone/>
            </a:pPr>
            <a:r>
              <a:rPr lang="en-US" sz="2200" b="1" dirty="0"/>
              <a:t>Depending on the schedule in which she ships rugs to stores, production of fractional rugs may be possible.</a:t>
            </a:r>
          </a:p>
          <a:p>
            <a:pPr>
              <a:buNone/>
            </a:pPr>
            <a:endParaRPr lang="en-US" sz="2200" b="1" dirty="0"/>
          </a:p>
          <a:p>
            <a:pPr>
              <a:buNone/>
            </a:pPr>
            <a:r>
              <a:rPr lang="en-US" sz="2200" b="1" dirty="0"/>
              <a:t>For instance, if she ships rugs every 7 days, this implies that she produces 39 cotton rugs (5.57 rugs/day * 7 days) and 31 wool rugs (4.43 rugs/day * 7 days) every 7 days. This totals 70 rugs (31+39) over 7 days, which complies to the 10 rug/day (70 rugs/7 days) production constraint.</a:t>
            </a:r>
          </a:p>
          <a:p>
            <a:pPr>
              <a:buNone/>
            </a:pPr>
            <a:endParaRPr lang="en-US" sz="2200" dirty="0"/>
          </a:p>
        </p:txBody>
      </p:sp>
    </p:spTree>
    <p:extLst>
      <p:ext uri="{BB962C8B-B14F-4D97-AF65-F5344CB8AC3E}">
        <p14:creationId xmlns:p14="http://schemas.microsoft.com/office/powerpoint/2010/main" val="888792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Text Placeholder 2"/>
          <p:cNvSpPr>
            <a:spLocks noGrp="1"/>
          </p:cNvSpPr>
          <p:nvPr>
            <p:ph type="body" idx="1"/>
          </p:nvPr>
        </p:nvSpPr>
        <p:spPr>
          <a:xfrm>
            <a:off x="893699" y="1660358"/>
            <a:ext cx="7793101" cy="4907491"/>
          </a:xfrm>
        </p:spPr>
        <p:txBody>
          <a:bodyPr/>
          <a:lstStyle/>
          <a:p>
            <a:pPr>
              <a:buNone/>
            </a:pPr>
            <a:r>
              <a:rPr lang="en-US" dirty="0"/>
              <a:t>This video covers basic differentiation rules: </a:t>
            </a:r>
            <a:endParaRPr lang="en-US" dirty="0">
              <a:hlinkClick r:id="rId2"/>
            </a:endParaRPr>
          </a:p>
          <a:p>
            <a:pPr>
              <a:buNone/>
            </a:pPr>
            <a:r>
              <a:rPr lang="en-US" dirty="0">
                <a:hlinkClick r:id="rId2">
                  <a:extLst>
                    <a:ext uri="{A12FA001-AC4F-418D-AE19-62706E023703}">
                      <ahyp:hlinkClr xmlns:ahyp="http://schemas.microsoft.com/office/drawing/2018/hyperlinkcolor" xmlns="" val="tx"/>
                    </a:ext>
                  </a:extLst>
                </a:hlinkClick>
              </a:rPr>
              <a:t>https://www.youtube.com/watch?v=esxNDR1epeo</a:t>
            </a:r>
            <a:endParaRPr lang="en-US" dirty="0"/>
          </a:p>
          <a:p>
            <a:pPr>
              <a:buNone/>
            </a:pPr>
            <a:endParaRPr lang="en-US" dirty="0"/>
          </a:p>
          <a:p>
            <a:pPr>
              <a:buNone/>
            </a:pPr>
            <a:r>
              <a:rPr lang="en-US" dirty="0"/>
              <a:t>This video cover a basic optimization problem with a constraint:</a:t>
            </a:r>
            <a:endParaRPr lang="en-US" dirty="0">
              <a:hlinkClick r:id="rId3">
                <a:extLst>
                  <a:ext uri="{A12FA001-AC4F-418D-AE19-62706E023703}">
                    <ahyp:hlinkClr xmlns:ahyp="http://schemas.microsoft.com/office/drawing/2018/hyperlinkcolor" xmlns="" val="tx"/>
                  </a:ext>
                </a:extLst>
              </a:hlinkClick>
            </a:endParaRPr>
          </a:p>
          <a:p>
            <a:pPr>
              <a:buNone/>
            </a:pPr>
            <a:r>
              <a:rPr lang="en-US" dirty="0">
                <a:hlinkClick r:id="rId3">
                  <a:extLst>
                    <a:ext uri="{A12FA001-AC4F-418D-AE19-62706E023703}">
                      <ahyp:hlinkClr xmlns:ahyp="http://schemas.microsoft.com/office/drawing/2018/hyperlinkcolor" xmlns="" val="tx"/>
                    </a:ext>
                  </a:extLst>
                </a:hlinkClick>
              </a:rPr>
              <a:t>https://www.youtube.com/watch?v=Zq7g1nc2MJ8</a:t>
            </a:r>
            <a:endParaRPr lang="en-US" dirty="0"/>
          </a:p>
        </p:txBody>
      </p:sp>
    </p:spTree>
    <p:extLst>
      <p:ext uri="{BB962C8B-B14F-4D97-AF65-F5344CB8AC3E}">
        <p14:creationId xmlns:p14="http://schemas.microsoft.com/office/powerpoint/2010/main" val="93862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586790"/>
            <a:ext cx="6858000" cy="1015663"/>
          </a:xfrm>
          <a:prstGeom prst="rect">
            <a:avLst/>
          </a:prstGeom>
          <a:noFill/>
        </p:spPr>
        <p:txBody>
          <a:bodyPr wrap="square" rtlCol="0">
            <a:spAutoFit/>
          </a:bodyPr>
          <a:lstStyle/>
          <a:p>
            <a:pPr algn="ctr"/>
            <a:r>
              <a:rPr lang="en-US" sz="6000" dirty="0">
                <a:solidFill>
                  <a:schemeClr val="bg1"/>
                </a:solidFill>
                <a:latin typeface="Helvetica Light" charset="0"/>
                <a:ea typeface="Helvetica Light" charset="0"/>
                <a:cs typeface="Helvetica Light" charset="0"/>
              </a:rPr>
              <a:t>Q &amp; A</a:t>
            </a:r>
          </a:p>
        </p:txBody>
      </p:sp>
    </p:spTree>
    <p:extLst>
      <p:ext uri="{BB962C8B-B14F-4D97-AF65-F5344CB8AC3E}">
        <p14:creationId xmlns:p14="http://schemas.microsoft.com/office/powerpoint/2010/main" val="123837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575" y="-96253"/>
            <a:ext cx="7744972" cy="1143000"/>
          </a:xfrm>
        </p:spPr>
        <p:txBody>
          <a:bodyPr/>
          <a:lstStyle/>
          <a:p>
            <a:r>
              <a:rPr lang="en-US" dirty="0"/>
              <a:t>PROFIT-MAXIMIZING RULE:</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09661" y="1481827"/>
                <a:ext cx="8616800" cy="4736399"/>
              </a:xfrm>
              <a:prstGeom prst="rect">
                <a:avLst/>
              </a:prstGeom>
              <a:noFill/>
              <a:ln>
                <a:noFill/>
              </a:ln>
            </p:spPr>
            <p:txBody>
              <a:bodyPr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algn="ctr">
                  <a:buFont typeface="Lato"/>
                  <a:buNone/>
                </a:pPr>
                <a14:m>
                  <m:oMathPara xmlns:m="http://schemas.openxmlformats.org/officeDocument/2006/math">
                    <m:oMathParaPr>
                      <m:jc m:val="center"/>
                    </m:oMathParaPr>
                    <m:oMath xmlns:m="http://schemas.openxmlformats.org/officeDocument/2006/math">
                      <m:r>
                        <a:rPr lang="en-CA" i="1" smtClean="0">
                          <a:latin typeface="Cambria Math" charset="0"/>
                        </a:rPr>
                        <m:t>𝑃𝑟𝑜𝑓𝑖𝑡</m:t>
                      </m:r>
                      <m:r>
                        <a:rPr lang="en-CA" i="1" smtClean="0">
                          <a:latin typeface="Cambria Math" charset="0"/>
                        </a:rPr>
                        <m:t> </m:t>
                      </m:r>
                      <m:d>
                        <m:dPr>
                          <m:ctrlPr>
                            <a:rPr lang="en-CA" i="1" smtClean="0">
                              <a:latin typeface="Cambria Math"/>
                              <a:ea typeface="Cambria Math" charset="0"/>
                              <a:cs typeface="Cambria Math" charset="0"/>
                            </a:rPr>
                          </m:ctrlPr>
                        </m:dPr>
                        <m:e>
                          <m:r>
                            <a:rPr lang="en-CA" i="1" smtClean="0">
                              <a:latin typeface="Cambria Math" charset="0"/>
                              <a:ea typeface="Cambria Math" charset="0"/>
                              <a:cs typeface="Cambria Math" charset="0"/>
                            </a:rPr>
                            <m:t>𝜋</m:t>
                          </m:r>
                        </m:e>
                      </m:d>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𝑇𝑅</m:t>
                      </m:r>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𝑇𝐶</m:t>
                      </m:r>
                    </m:oMath>
                  </m:oMathPara>
                </a14:m>
                <a:endParaRPr lang="en-CA" dirty="0">
                  <a:ea typeface="Cambria Math" charset="0"/>
                  <a:cs typeface="Cambria Math" charset="0"/>
                </a:endParaRPr>
              </a:p>
              <a:p>
                <a:pPr algn="ctr">
                  <a:buFont typeface="Lato"/>
                  <a:buNone/>
                </a:pPr>
                <a:r>
                  <a:rPr lang="en-US" dirty="0"/>
                  <a:t>At the maximum profit, the derivative of the profit function must equal 0:</a:t>
                </a:r>
              </a:p>
              <a:p>
                <a:pPr algn="ctr">
                  <a:buFont typeface="Lato"/>
                  <a:buNone/>
                </a:pPr>
                <a:endParaRPr lang="en-US" dirty="0"/>
              </a:p>
              <a:p>
                <a:pPr algn="ctr">
                  <a:buFont typeface="Lato"/>
                  <a:buNone/>
                </a:pPr>
                <a14:m>
                  <m:oMathPara xmlns:m="http://schemas.openxmlformats.org/officeDocument/2006/math">
                    <m:oMathParaPr>
                      <m:jc m:val="center"/>
                    </m:oMathParaPr>
                    <m:oMath xmlns:m="http://schemas.openxmlformats.org/officeDocument/2006/math">
                      <m:f>
                        <m:fPr>
                          <m:ctrlPr>
                            <a:rPr lang="en-US" i="1" smtClean="0">
                              <a:latin typeface="Cambria Math"/>
                            </a:rPr>
                          </m:ctrlPr>
                        </m:fPr>
                        <m:num>
                          <m:r>
                            <a:rPr lang="en-US" i="1" smtClean="0">
                              <a:latin typeface="Cambria Math" charset="0"/>
                            </a:rPr>
                            <m:t>𝑑</m:t>
                          </m:r>
                          <m:r>
                            <a:rPr lang="en-US" i="1" smtClean="0">
                              <a:latin typeface="Cambria Math" charset="0"/>
                              <a:ea typeface="Cambria Math" charset="0"/>
                              <a:cs typeface="Cambria Math" charset="0"/>
                            </a:rPr>
                            <m:t>𝜋</m:t>
                          </m:r>
                        </m:num>
                        <m:den>
                          <m:r>
                            <a:rPr lang="en-US" i="1" smtClean="0">
                              <a:latin typeface="Cambria Math" charset="0"/>
                            </a:rPr>
                            <m:t>𝑑</m:t>
                          </m:r>
                          <m:r>
                            <a:rPr lang="en-CA" b="0" i="1" smtClean="0">
                              <a:latin typeface="Cambria Math" panose="02040503050406030204" pitchFamily="18" charset="0"/>
                            </a:rPr>
                            <m:t>𝑄</m:t>
                          </m:r>
                        </m:den>
                      </m:f>
                      <m:r>
                        <a:rPr lang="en-CA" i="1" smtClean="0">
                          <a:latin typeface="Cambria Math" charset="0"/>
                        </a:rPr>
                        <m:t>=</m:t>
                      </m:r>
                      <m:f>
                        <m:fPr>
                          <m:ctrlPr>
                            <a:rPr lang="en-CA" i="1" smtClean="0">
                              <a:latin typeface="Cambria Math"/>
                            </a:rPr>
                          </m:ctrlPr>
                        </m:fPr>
                        <m:num>
                          <m:r>
                            <a:rPr lang="en-CA" i="1" smtClean="0">
                              <a:latin typeface="Cambria Math" charset="0"/>
                            </a:rPr>
                            <m:t>𝑑𝑇𝑅</m:t>
                          </m:r>
                        </m:num>
                        <m:den>
                          <m:r>
                            <a:rPr lang="en-CA" i="1" smtClean="0">
                              <a:latin typeface="Cambria Math" charset="0"/>
                            </a:rPr>
                            <m:t>𝑑𝑄</m:t>
                          </m:r>
                        </m:den>
                      </m:f>
                      <m:r>
                        <a:rPr lang="en-CA" smtClean="0">
                          <a:latin typeface="Cambria Math" charset="0"/>
                        </a:rPr>
                        <m:t>−</m:t>
                      </m:r>
                      <m:f>
                        <m:fPr>
                          <m:ctrlPr>
                            <a:rPr lang="en-CA" i="1" smtClean="0">
                              <a:latin typeface="Cambria Math"/>
                            </a:rPr>
                          </m:ctrlPr>
                        </m:fPr>
                        <m:num>
                          <m:r>
                            <a:rPr lang="en-CA" i="1" smtClean="0">
                              <a:latin typeface="Cambria Math" charset="0"/>
                            </a:rPr>
                            <m:t>𝑑𝑇𝐶</m:t>
                          </m:r>
                        </m:num>
                        <m:den>
                          <m:r>
                            <a:rPr lang="en-CA" i="1" smtClean="0">
                              <a:latin typeface="Cambria Math" charset="0"/>
                            </a:rPr>
                            <m:t>𝑑𝑄</m:t>
                          </m:r>
                        </m:den>
                      </m:f>
                      <m:r>
                        <a:rPr lang="en-CA" i="1" smtClean="0">
                          <a:latin typeface="Cambria Math" charset="0"/>
                        </a:rPr>
                        <m:t>=0</m:t>
                      </m:r>
                    </m:oMath>
                  </m:oMathPara>
                </a14:m>
                <a:endParaRPr lang="en-US" dirty="0"/>
              </a:p>
              <a:p>
                <a:pPr algn="ctr">
                  <a:buFont typeface="Lato"/>
                  <a:buNone/>
                </a:pPr>
                <a:r>
                  <a:rPr lang="en-US" dirty="0"/>
                  <a:t>Then, if you re-arrange the formula:</a:t>
                </a:r>
              </a:p>
              <a:p>
                <a:pPr algn="ctr">
                  <a:buFont typeface="Lato"/>
                  <a:buNone/>
                </a:pPr>
                <a:endParaRPr lang="en-US" dirty="0"/>
              </a:p>
              <a:p>
                <a:pPr algn="ctr">
                  <a:buFont typeface="Lato"/>
                  <a:buNone/>
                </a:pPr>
                <a14:m>
                  <m:oMathPara xmlns:m="http://schemas.openxmlformats.org/officeDocument/2006/math">
                    <m:oMathParaPr>
                      <m:jc m:val="center"/>
                    </m:oMathParaPr>
                    <m:oMath xmlns:m="http://schemas.openxmlformats.org/officeDocument/2006/math">
                      <m:f>
                        <m:fPr>
                          <m:ctrlPr>
                            <a:rPr lang="mr-IN" i="1" smtClean="0">
                              <a:latin typeface="Cambria Math"/>
                            </a:rPr>
                          </m:ctrlPr>
                        </m:fPr>
                        <m:num>
                          <m:r>
                            <a:rPr lang="en-CA" i="1" smtClean="0">
                              <a:latin typeface="Cambria Math" charset="0"/>
                            </a:rPr>
                            <m:t>𝑑𝑇𝑅</m:t>
                          </m:r>
                        </m:num>
                        <m:den>
                          <m:r>
                            <a:rPr lang="en-CA" i="1" smtClean="0">
                              <a:latin typeface="Cambria Math" charset="0"/>
                            </a:rPr>
                            <m:t>𝑑𝑄</m:t>
                          </m:r>
                        </m:den>
                      </m:f>
                      <m:r>
                        <a:rPr lang="en-CA" i="1" smtClean="0">
                          <a:latin typeface="Cambria Math" charset="0"/>
                        </a:rPr>
                        <m:t>=</m:t>
                      </m:r>
                      <m:f>
                        <m:fPr>
                          <m:ctrlPr>
                            <a:rPr lang="en-US" i="1" smtClean="0">
                              <a:latin typeface="Cambria Math"/>
                            </a:rPr>
                          </m:ctrlPr>
                        </m:fPr>
                        <m:num>
                          <m:r>
                            <a:rPr lang="en-US" i="1" smtClean="0">
                              <a:latin typeface="Cambria Math" charset="0"/>
                            </a:rPr>
                            <m:t>𝑑</m:t>
                          </m:r>
                          <m:r>
                            <a:rPr lang="en-CA" i="1" smtClean="0">
                              <a:latin typeface="Cambria Math" charset="0"/>
                            </a:rPr>
                            <m:t>𝑇𝐶</m:t>
                          </m:r>
                        </m:num>
                        <m:den>
                          <m:r>
                            <a:rPr lang="en-US" i="1" smtClean="0">
                              <a:latin typeface="Cambria Math" charset="0"/>
                            </a:rPr>
                            <m:t>𝑑</m:t>
                          </m:r>
                          <m:r>
                            <a:rPr lang="en-CA" i="1" smtClean="0">
                              <a:latin typeface="Cambria Math" charset="0"/>
                            </a:rPr>
                            <m:t>𝑄</m:t>
                          </m:r>
                        </m:den>
                      </m:f>
                    </m:oMath>
                  </m:oMathPara>
                </a14:m>
                <a:endParaRPr lang="en-US" dirty="0"/>
              </a:p>
              <a:p>
                <a:pPr algn="ctr">
                  <a:buFont typeface="Lato"/>
                  <a:buNone/>
                </a:pPr>
                <a:endParaRPr lang="en-US" dirty="0"/>
              </a:p>
              <a:p>
                <a:pPr algn="ctr">
                  <a:buFont typeface="Lato"/>
                  <a:buNone/>
                </a:pPr>
                <a:r>
                  <a:rPr lang="en-US" dirty="0"/>
                  <a:t>Where Marginal Revenue = Marginal Cost</a:t>
                </a:r>
              </a:p>
              <a:p>
                <a:pPr algn="ctr">
                  <a:buFont typeface="Lato"/>
                  <a:buNone/>
                </a:pPr>
                <a:endParaRPr lang="en-US" b="1" dirty="0"/>
              </a:p>
              <a:p>
                <a:pPr algn="ctr">
                  <a:buFont typeface="Lato"/>
                  <a:buNone/>
                </a:pPr>
                <a:r>
                  <a:rPr lang="en-US" b="1" dirty="0"/>
                  <a:t>Therefore MR=MC at the point that maximizes profit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09661" y="1481827"/>
                <a:ext cx="8616800" cy="4736399"/>
              </a:xfrm>
              <a:prstGeom prst="rect">
                <a:avLst/>
              </a:prstGeom>
              <a:blipFill>
                <a:blip r:embed="rId2"/>
                <a:stretch>
                  <a:fillRect/>
                </a:stretch>
              </a:blipFill>
              <a:ln>
                <a:noFill/>
              </a:ln>
            </p:spPr>
            <p:txBody>
              <a:bodyPr/>
              <a:lstStyle/>
              <a:p>
                <a:r>
                  <a:rPr lang="en-CA">
                    <a:noFill/>
                  </a:rPr>
                  <a:t> </a:t>
                </a:r>
              </a:p>
            </p:txBody>
          </p:sp>
        </mc:Fallback>
      </mc:AlternateContent>
    </p:spTree>
    <p:extLst>
      <p:ext uri="{BB962C8B-B14F-4D97-AF65-F5344CB8AC3E}">
        <p14:creationId xmlns:p14="http://schemas.microsoft.com/office/powerpoint/2010/main" val="26781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207187"/>
            <a:ext cx="7191521" cy="1143000"/>
          </a:xfrm>
        </p:spPr>
        <p:txBody>
          <a:bodyPr/>
          <a:lstStyle/>
          <a:p>
            <a:r>
              <a:rPr lang="en-US" dirty="0"/>
              <a:t>MARGINAL PROFIT DECISION RULES</a:t>
            </a:r>
          </a:p>
        </p:txBody>
      </p:sp>
      <p:sp>
        <p:nvSpPr>
          <p:cNvPr id="3" name="Text Placeholder 2"/>
          <p:cNvSpPr>
            <a:spLocks noGrp="1"/>
          </p:cNvSpPr>
          <p:nvPr>
            <p:ph type="body" idx="1"/>
          </p:nvPr>
        </p:nvSpPr>
        <p:spPr>
          <a:xfrm>
            <a:off x="893700" y="1688853"/>
            <a:ext cx="7384026" cy="4736399"/>
          </a:xfrm>
        </p:spPr>
        <p:txBody>
          <a:bodyPr/>
          <a:lstStyle/>
          <a:p>
            <a:r>
              <a:rPr lang="en-US" dirty="0"/>
              <a:t>MR &gt; MC : activity should be increased</a:t>
            </a:r>
          </a:p>
          <a:p>
            <a:endParaRPr lang="en-US" dirty="0"/>
          </a:p>
          <a:p>
            <a:r>
              <a:rPr lang="en-US" dirty="0"/>
              <a:t>MR = MC: profit is maximized</a:t>
            </a:r>
          </a:p>
          <a:p>
            <a:endParaRPr lang="en-US" dirty="0"/>
          </a:p>
          <a:p>
            <a:r>
              <a:rPr lang="en-US" dirty="0"/>
              <a:t>MR &lt; MC: activity should be decreased</a:t>
            </a:r>
          </a:p>
        </p:txBody>
      </p:sp>
    </p:spTree>
    <p:extLst>
      <p:ext uri="{BB962C8B-B14F-4D97-AF65-F5344CB8AC3E}">
        <p14:creationId xmlns:p14="http://schemas.microsoft.com/office/powerpoint/2010/main" val="173152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7191521" cy="1143000"/>
          </a:xfrm>
        </p:spPr>
        <p:txBody>
          <a:bodyPr/>
          <a:lstStyle/>
          <a:p>
            <a:r>
              <a:rPr lang="en-US" dirty="0"/>
              <a:t>DERIVATIVES</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99430" y="1673661"/>
                <a:ext cx="8180059" cy="4749799"/>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a:lnSpc>
                    <a:spcPct val="150000"/>
                  </a:lnSpc>
                </a:pPr>
                <a:r>
                  <a:rPr lang="en-US" dirty="0"/>
                  <a:t>A derivative is the rate of change (slope) of a line/function. </a:t>
                </a:r>
              </a:p>
              <a:p>
                <a:pPr>
                  <a:lnSpc>
                    <a:spcPct val="150000"/>
                  </a:lnSpc>
                </a:pPr>
                <a:r>
                  <a:rPr lang="en-US" dirty="0"/>
                  <a:t>The limit of the slope of a curve as the change in x becomes very small</a:t>
                </a:r>
              </a:p>
              <a:p>
                <a:pPr>
                  <a:lnSpc>
                    <a:spcPct val="150000"/>
                  </a:lnSpc>
                  <a:buFont typeface="Lato"/>
                  <a:buNone/>
                </a:pPr>
                <a14:m>
                  <m:oMathPara xmlns:m="http://schemas.openxmlformats.org/officeDocument/2006/math">
                    <m:oMathParaPr>
                      <m:jc m:val="center"/>
                    </m:oMathParaPr>
                    <m:oMath xmlns:m="http://schemas.openxmlformats.org/officeDocument/2006/math">
                      <m:f>
                        <m:fPr>
                          <m:ctrlPr>
                            <a:rPr lang="mr-IN" i="1" smtClean="0">
                              <a:latin typeface="Cambria Math"/>
                            </a:rPr>
                          </m:ctrlPr>
                        </m:fPr>
                        <m:num>
                          <m:r>
                            <a:rPr lang="en-CA" i="1" smtClean="0">
                              <a:latin typeface="Cambria Math" charset="0"/>
                            </a:rPr>
                            <m:t>𝑑𝑦</m:t>
                          </m:r>
                        </m:num>
                        <m:den>
                          <m:r>
                            <a:rPr lang="en-CA" i="1" smtClean="0">
                              <a:latin typeface="Cambria Math" charset="0"/>
                            </a:rPr>
                            <m:t>𝑑𝑥</m:t>
                          </m:r>
                        </m:den>
                      </m:f>
                      <m:r>
                        <a:rPr lang="en-CA" i="1" smtClean="0">
                          <a:latin typeface="Cambria Math" charset="0"/>
                        </a:rPr>
                        <m:t>=</m:t>
                      </m:r>
                      <m:func>
                        <m:funcPr>
                          <m:ctrlPr>
                            <a:rPr lang="mr-IN" i="1" smtClean="0">
                              <a:latin typeface="Cambria Math"/>
                            </a:rPr>
                          </m:ctrlPr>
                        </m:funcPr>
                        <m:fName>
                          <m:limLow>
                            <m:limLowPr>
                              <m:ctrlPr>
                                <a:rPr lang="mr-IN" i="1" smtClean="0">
                                  <a:latin typeface="Cambria Math"/>
                                </a:rPr>
                              </m:ctrlPr>
                            </m:limLowPr>
                            <m:e>
                              <m:r>
                                <m:rPr>
                                  <m:sty m:val="p"/>
                                </m:rPr>
                                <a:rPr lang="mr-IN" smtClean="0">
                                  <a:latin typeface="Cambria Math" charset="0"/>
                                </a:rPr>
                                <m:t>lim</m:t>
                              </m:r>
                            </m:e>
                            <m:lim>
                              <m:r>
                                <a:rPr lang="mr-IN" i="1" smtClean="0">
                                  <a:latin typeface="Cambria Math" charset="0"/>
                                  <a:ea typeface="Cambria Math" charset="0"/>
                                  <a:cs typeface="Cambria Math" charset="0"/>
                                </a:rPr>
                                <m:t>∆</m:t>
                              </m:r>
                              <m:r>
                                <a:rPr lang="en-CA" i="1" smtClean="0">
                                  <a:latin typeface="Cambria Math" charset="0"/>
                                  <a:ea typeface="Cambria Math" charset="0"/>
                                  <a:cs typeface="Cambria Math" charset="0"/>
                                </a:rPr>
                                <m:t>𝑥</m:t>
                              </m:r>
                              <m:r>
                                <a:rPr lang="mr-IN" i="1" smtClean="0">
                                  <a:latin typeface="Cambria Math" charset="0"/>
                                </a:rPr>
                                <m:t>→</m:t>
                              </m:r>
                              <m:r>
                                <a:rPr lang="en-CA" i="1" smtClean="0">
                                  <a:latin typeface="Cambria Math" charset="0"/>
                                </a:rPr>
                                <m:t>0</m:t>
                              </m:r>
                            </m:lim>
                          </m:limLow>
                        </m:fName>
                        <m:e>
                          <m:f>
                            <m:fPr>
                              <m:ctrlPr>
                                <a:rPr lang="mr-IN" i="1" smtClean="0">
                                  <a:latin typeface="Cambria Math"/>
                                </a:rPr>
                              </m:ctrlPr>
                            </m:fPr>
                            <m:num>
                              <m:r>
                                <a:rPr lang="mr-IN" i="1" smtClean="0">
                                  <a:latin typeface="Cambria Math" charset="0"/>
                                  <a:ea typeface="Cambria Math" charset="0"/>
                                  <a:cs typeface="Cambria Math" charset="0"/>
                                </a:rPr>
                                <m:t>∆</m:t>
                              </m:r>
                              <m:r>
                                <a:rPr lang="en-CA" i="1" smtClean="0">
                                  <a:latin typeface="Cambria Math" charset="0"/>
                                  <a:ea typeface="Cambria Math" charset="0"/>
                                  <a:cs typeface="Cambria Math" charset="0"/>
                                </a:rPr>
                                <m:t>𝑥</m:t>
                              </m:r>
                            </m:num>
                            <m:den>
                              <m:r>
                                <a:rPr lang="mr-IN" i="1" smtClean="0">
                                  <a:latin typeface="Cambria Math" charset="0"/>
                                  <a:ea typeface="Cambria Math" charset="0"/>
                                  <a:cs typeface="Cambria Math" charset="0"/>
                                </a:rPr>
                                <m:t>∆</m:t>
                              </m:r>
                              <m:r>
                                <a:rPr lang="en-CA" i="1" smtClean="0">
                                  <a:latin typeface="Cambria Math" charset="0"/>
                                  <a:ea typeface="Cambria Math" charset="0"/>
                                  <a:cs typeface="Cambria Math" charset="0"/>
                                </a:rPr>
                                <m:t>𝑦</m:t>
                              </m:r>
                            </m:den>
                          </m:f>
                        </m:e>
                      </m:func>
                    </m:oMath>
                  </m:oMathPara>
                </a14:m>
                <a:endParaRPr lang="en-US" dirty="0"/>
              </a:p>
              <a:p>
                <a:pPr>
                  <a:buFont typeface="Lato"/>
                  <a:buNone/>
                </a:pP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99430" y="1673661"/>
                <a:ext cx="8180059" cy="4749799"/>
              </a:xfrm>
              <a:prstGeom prst="rect">
                <a:avLst/>
              </a:prstGeom>
              <a:blipFill>
                <a:blip r:embed="rId2"/>
                <a:stretch>
                  <a:fillRect l="-123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969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0"/>
            <a:ext cx="7191521" cy="1143000"/>
          </a:xfrm>
        </p:spPr>
        <p:txBody>
          <a:bodyPr/>
          <a:lstStyle/>
          <a:p>
            <a:r>
              <a:rPr lang="en-US" dirty="0"/>
              <a:t>Derivative Rules</a:t>
            </a:r>
          </a:p>
        </p:txBody>
      </p:sp>
      <p:sp>
        <p:nvSpPr>
          <p:cNvPr id="3" name="TextBox 2">
            <a:extLst>
              <a:ext uri="{FF2B5EF4-FFF2-40B4-BE49-F238E27FC236}">
                <a16:creationId xmlns:a16="http://schemas.microsoft.com/office/drawing/2014/main" xmlns="" id="{CCBA1107-80CE-4D68-A2F1-91F3BD762E13}"/>
              </a:ext>
            </a:extLst>
          </p:cNvPr>
          <p:cNvSpPr txBox="1"/>
          <p:nvPr/>
        </p:nvSpPr>
        <p:spPr>
          <a:xfrm>
            <a:off x="816948" y="1703874"/>
            <a:ext cx="3541357" cy="323165"/>
          </a:xfrm>
          <a:prstGeom prst="rect">
            <a:avLst/>
          </a:prstGeom>
          <a:noFill/>
        </p:spPr>
        <p:txBody>
          <a:bodyPr wrap="square" rtlCol="0">
            <a:spAutoFit/>
          </a:bodyPr>
          <a:lstStyle/>
          <a:p>
            <a:r>
              <a:rPr lang="en-CA" sz="1500" dirty="0">
                <a:solidFill>
                  <a:schemeClr val="tx2">
                    <a:lumMod val="50000"/>
                  </a:schemeClr>
                </a:solidFill>
                <a:latin typeface="Century Gothic" charset="0"/>
                <a:sym typeface="Lato"/>
              </a:rPr>
              <a:t>Suppose Y = a, where is a constant</a:t>
            </a:r>
          </a:p>
        </p:txBody>
      </p:sp>
      <p:sp>
        <p:nvSpPr>
          <p:cNvPr id="6" name="TextBox 5">
            <a:extLst>
              <a:ext uri="{FF2B5EF4-FFF2-40B4-BE49-F238E27FC236}">
                <a16:creationId xmlns:a16="http://schemas.microsoft.com/office/drawing/2014/main" xmlns="" id="{9AE5ECBF-F001-44A2-A61F-17B855182FF3}"/>
              </a:ext>
            </a:extLst>
          </p:cNvPr>
          <p:cNvSpPr txBox="1"/>
          <p:nvPr/>
        </p:nvSpPr>
        <p:spPr>
          <a:xfrm>
            <a:off x="816948" y="2483601"/>
            <a:ext cx="3382617" cy="553998"/>
          </a:xfrm>
          <a:prstGeom prst="rect">
            <a:avLst/>
          </a:prstGeom>
          <a:noFill/>
        </p:spPr>
        <p:txBody>
          <a:bodyPr wrap="square" rtlCol="0">
            <a:spAutoFit/>
          </a:bodyPr>
          <a:lstStyle/>
          <a:p>
            <a:r>
              <a:rPr lang="en-CA" sz="1500" dirty="0">
                <a:solidFill>
                  <a:schemeClr val="tx2">
                    <a:lumMod val="50000"/>
                  </a:schemeClr>
                </a:solidFill>
                <a:latin typeface="Century Gothic" charset="0"/>
                <a:sym typeface="Lato"/>
              </a:rPr>
              <a:t>Suppose Y = </a:t>
            </a:r>
            <a:r>
              <a:rPr lang="en-CA" sz="1500" dirty="0" err="1">
                <a:solidFill>
                  <a:schemeClr val="tx2">
                    <a:lumMod val="50000"/>
                  </a:schemeClr>
                </a:solidFill>
                <a:latin typeface="Century Gothic" charset="0"/>
                <a:sym typeface="Lato"/>
              </a:rPr>
              <a:t>ax</a:t>
            </a:r>
            <a:r>
              <a:rPr lang="en-CA" sz="1500" baseline="30000" dirty="0" err="1">
                <a:solidFill>
                  <a:schemeClr val="tx2">
                    <a:lumMod val="50000"/>
                  </a:schemeClr>
                </a:solidFill>
                <a:latin typeface="Century Gothic" charset="0"/>
                <a:sym typeface="Lato"/>
              </a:rPr>
              <a:t>b</a:t>
            </a:r>
            <a:r>
              <a:rPr lang="en-CA" sz="1500" dirty="0">
                <a:solidFill>
                  <a:schemeClr val="tx2">
                    <a:lumMod val="50000"/>
                  </a:schemeClr>
                </a:solidFill>
                <a:latin typeface="Century Gothic" charset="0"/>
                <a:sym typeface="Lato"/>
              </a:rPr>
              <a:t>, where is a and b are constants and x is a variable</a:t>
            </a:r>
          </a:p>
        </p:txBody>
      </p:sp>
      <p:sp>
        <p:nvSpPr>
          <p:cNvPr id="7" name="TextBox 6">
            <a:extLst>
              <a:ext uri="{FF2B5EF4-FFF2-40B4-BE49-F238E27FC236}">
                <a16:creationId xmlns:a16="http://schemas.microsoft.com/office/drawing/2014/main" xmlns="" id="{3823EF04-F20D-4286-89BF-D17C10B95B4E}"/>
              </a:ext>
            </a:extLst>
          </p:cNvPr>
          <p:cNvSpPr txBox="1"/>
          <p:nvPr/>
        </p:nvSpPr>
        <p:spPr>
          <a:xfrm>
            <a:off x="816948" y="3494161"/>
            <a:ext cx="3541359" cy="1246495"/>
          </a:xfrm>
          <a:prstGeom prst="rect">
            <a:avLst/>
          </a:prstGeom>
          <a:noFill/>
        </p:spPr>
        <p:txBody>
          <a:bodyPr wrap="square" rtlCol="0">
            <a:spAutoFit/>
          </a:bodyPr>
          <a:lstStyle/>
          <a:p>
            <a:r>
              <a:rPr lang="en-CA" sz="1500" dirty="0">
                <a:solidFill>
                  <a:schemeClr val="tx2">
                    <a:lumMod val="50000"/>
                  </a:schemeClr>
                </a:solidFill>
                <a:latin typeface="Century Gothic" charset="0"/>
                <a:sym typeface="Lato"/>
              </a:rPr>
              <a:t>Suppose V = </a:t>
            </a:r>
            <a:r>
              <a:rPr lang="en-CA" sz="1500" dirty="0" err="1">
                <a:solidFill>
                  <a:schemeClr val="tx2">
                    <a:lumMod val="50000"/>
                  </a:schemeClr>
                </a:solidFill>
                <a:latin typeface="Century Gothic" charset="0"/>
                <a:sym typeface="Lato"/>
              </a:rPr>
              <a:t>ax</a:t>
            </a:r>
            <a:r>
              <a:rPr lang="en-CA" sz="1500" baseline="30000" dirty="0" err="1">
                <a:solidFill>
                  <a:schemeClr val="tx2">
                    <a:lumMod val="50000"/>
                  </a:schemeClr>
                </a:solidFill>
                <a:latin typeface="Century Gothic" charset="0"/>
                <a:sym typeface="Lato"/>
              </a:rPr>
              <a:t>b</a:t>
            </a:r>
            <a:r>
              <a:rPr lang="en-CA" sz="1500" dirty="0">
                <a:solidFill>
                  <a:schemeClr val="tx2">
                    <a:lumMod val="50000"/>
                  </a:schemeClr>
                </a:solidFill>
                <a:latin typeface="Century Gothic" charset="0"/>
                <a:sym typeface="Lato"/>
              </a:rPr>
              <a:t> and U = </a:t>
            </a:r>
            <a:r>
              <a:rPr lang="en-CA" sz="1500" dirty="0" err="1">
                <a:solidFill>
                  <a:schemeClr val="tx2">
                    <a:lumMod val="50000"/>
                  </a:schemeClr>
                </a:solidFill>
                <a:latin typeface="Century Gothic" charset="0"/>
                <a:sym typeface="Lato"/>
              </a:rPr>
              <a:t>nx</a:t>
            </a:r>
            <a:r>
              <a:rPr lang="en-CA" sz="1500" baseline="30000" dirty="0" err="1">
                <a:solidFill>
                  <a:schemeClr val="tx2">
                    <a:lumMod val="50000"/>
                  </a:schemeClr>
                </a:solidFill>
                <a:latin typeface="Century Gothic" charset="0"/>
                <a:sym typeface="Lato"/>
              </a:rPr>
              <a:t>c</a:t>
            </a:r>
            <a:r>
              <a:rPr lang="en-CA" sz="1500" baseline="30000" dirty="0">
                <a:solidFill>
                  <a:schemeClr val="tx2">
                    <a:lumMod val="50000"/>
                  </a:schemeClr>
                </a:solidFill>
                <a:latin typeface="Century Gothic" charset="0"/>
                <a:sym typeface="Lato"/>
              </a:rPr>
              <a:t> </a:t>
            </a:r>
            <a:r>
              <a:rPr lang="en-CA" sz="1500" dirty="0">
                <a:solidFill>
                  <a:schemeClr val="tx2">
                    <a:lumMod val="50000"/>
                  </a:schemeClr>
                </a:solidFill>
                <a:latin typeface="Century Gothic" charset="0"/>
                <a:sym typeface="Lato"/>
              </a:rPr>
              <a:t>where a, b, n and c are all constants and x is a variable.</a:t>
            </a:r>
          </a:p>
          <a:p>
            <a:endParaRPr lang="en-CA" sz="1500" dirty="0">
              <a:solidFill>
                <a:schemeClr val="tx2">
                  <a:lumMod val="50000"/>
                </a:schemeClr>
              </a:solidFill>
              <a:latin typeface="Century Gothic" charset="0"/>
              <a:sym typeface="Lato"/>
            </a:endParaRPr>
          </a:p>
          <a:p>
            <a:r>
              <a:rPr lang="en-CA" sz="1500" dirty="0">
                <a:solidFill>
                  <a:schemeClr val="tx2">
                    <a:lumMod val="50000"/>
                  </a:schemeClr>
                </a:solidFill>
                <a:latin typeface="Century Gothic" charset="0"/>
                <a:sym typeface="Lato"/>
              </a:rPr>
              <a:t>Suppose Y = V x U</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xmlns="" id="{B2B8FCC8-1FB5-46F4-B6C3-D9677020258C}"/>
                  </a:ext>
                </a:extLst>
              </p:cNvPr>
              <p:cNvSpPr txBox="1">
                <a:spLocks/>
              </p:cNvSpPr>
              <p:nvPr/>
            </p:nvSpPr>
            <p:spPr>
              <a:xfrm>
                <a:off x="5541830" y="1108112"/>
                <a:ext cx="2326284" cy="1497773"/>
              </a:xfrm>
              <a:prstGeom prst="rect">
                <a:avLst/>
              </a:prstGeom>
              <a:noFill/>
              <a:ln>
                <a:noFill/>
              </a:ln>
            </p:spPr>
            <p:txBody>
              <a:bodyPr lIns="91425" tIns="91425" rIns="91425" bIns="91425" numCol="2"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a:buNone/>
                </a:pPr>
                <a:endParaRPr lang="en-US" dirty="0"/>
              </a:p>
              <a:p>
                <a:pPr lvl="1"/>
                <a14:m>
                  <m:oMath xmlns:m="http://schemas.openxmlformats.org/officeDocument/2006/math">
                    <m:f>
                      <m:fPr>
                        <m:ctrlPr>
                          <a:rPr lang="mr-IN" i="1">
                            <a:latin typeface="Cambria Math"/>
                          </a:rPr>
                        </m:ctrlPr>
                      </m:fPr>
                      <m:num>
                        <m:r>
                          <a:rPr lang="en-CA" i="1">
                            <a:latin typeface="Cambria Math" panose="02040503050406030204" pitchFamily="18" charset="0"/>
                          </a:rPr>
                          <m:t>𝑑𝑌</m:t>
                        </m:r>
                      </m:num>
                      <m:den>
                        <m:r>
                          <a:rPr lang="en-CA" i="1">
                            <a:latin typeface="Cambria Math" panose="02040503050406030204" pitchFamily="18" charset="0"/>
                          </a:rPr>
                          <m:t>𝑑𝑥</m:t>
                        </m:r>
                      </m:den>
                    </m:f>
                  </m:oMath>
                </a14:m>
                <a:r>
                  <a:rPr lang="en-US" i="1" dirty="0">
                    <a:latin typeface="Cambria Math" panose="02040503050406030204" pitchFamily="18" charset="0"/>
                  </a:rPr>
                  <a:t> = 0</a:t>
                </a:r>
              </a:p>
              <a:p>
                <a:pPr lvl="1"/>
                <a:endParaRPr lang="en-US" dirty="0"/>
              </a:p>
              <a:p>
                <a:pPr lvl="1"/>
                <a:endParaRPr lang="en-US" sz="2000" dirty="0"/>
              </a:p>
            </p:txBody>
          </p:sp>
        </mc:Choice>
        <mc:Fallback xmlns="">
          <p:sp>
            <p:nvSpPr>
              <p:cNvPr id="8" name="Content Placeholder 2">
                <a:extLst>
                  <a:ext uri="{FF2B5EF4-FFF2-40B4-BE49-F238E27FC236}">
                    <a16:creationId xmlns:a16="http://schemas.microsoft.com/office/drawing/2014/main" id="{B2B8FCC8-1FB5-46F4-B6C3-D9677020258C}"/>
                  </a:ext>
                </a:extLst>
              </p:cNvPr>
              <p:cNvSpPr txBox="1">
                <a:spLocks noRot="1" noChangeAspect="1" noMove="1" noResize="1" noEditPoints="1" noAdjustHandles="1" noChangeArrowheads="1" noChangeShapeType="1" noTextEdit="1"/>
              </p:cNvSpPr>
              <p:nvPr/>
            </p:nvSpPr>
            <p:spPr>
              <a:xfrm>
                <a:off x="5541830" y="1108112"/>
                <a:ext cx="2326284" cy="1497773"/>
              </a:xfrm>
              <a:prstGeom prst="rect">
                <a:avLst/>
              </a:prstGeom>
              <a:blipFill>
                <a:blip r:embed="rId2"/>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xmlns="" id="{640CF944-5578-4E9D-BE6C-C8F01E9C0DDD}"/>
                  </a:ext>
                </a:extLst>
              </p:cNvPr>
              <p:cNvSpPr txBox="1">
                <a:spLocks/>
              </p:cNvSpPr>
              <p:nvPr/>
            </p:nvSpPr>
            <p:spPr>
              <a:xfrm>
                <a:off x="4572000" y="2387445"/>
                <a:ext cx="3654838" cy="949308"/>
              </a:xfrm>
              <a:prstGeom prst="rect">
                <a:avLst/>
              </a:prstGeom>
              <a:noFill/>
              <a:ln>
                <a:noFill/>
              </a:ln>
            </p:spPr>
            <p:txBody>
              <a:bodyPr lIns="91425" tIns="91425" rIns="91425" bIns="91425" numCol="2"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lvl="1"/>
                <a14:m>
                  <m:oMathPara xmlns:m="http://schemas.openxmlformats.org/officeDocument/2006/math">
                    <m:oMathParaPr>
                      <m:jc m:val="centerGroup"/>
                    </m:oMathParaPr>
                    <m:oMath xmlns:m="http://schemas.openxmlformats.org/officeDocument/2006/math">
                      <m:f>
                        <m:fPr>
                          <m:ctrlPr>
                            <a:rPr lang="mr-IN" i="1" smtClean="0">
                              <a:latin typeface="Cambria Math"/>
                            </a:rPr>
                          </m:ctrlPr>
                        </m:fPr>
                        <m:num>
                          <m:r>
                            <a:rPr lang="en-CA" i="1" smtClean="0">
                              <a:latin typeface="Cambria Math" charset="0"/>
                            </a:rPr>
                            <m:t>𝑑𝑌</m:t>
                          </m:r>
                        </m:num>
                        <m:den>
                          <m:r>
                            <a:rPr lang="en-CA" i="1" smtClean="0">
                              <a:latin typeface="Cambria Math" charset="0"/>
                            </a:rPr>
                            <m:t>𝑑𝑥</m:t>
                          </m:r>
                        </m:den>
                      </m:f>
                      <m:r>
                        <a:rPr lang="en-CA" i="1" smtClean="0">
                          <a:latin typeface="Cambria Math" charset="0"/>
                        </a:rPr>
                        <m:t>=</m:t>
                      </m:r>
                      <m:sSup>
                        <m:sSupPr>
                          <m:ctrlPr>
                            <a:rPr lang="en-CA" i="1" smtClean="0">
                              <a:latin typeface="Cambria Math"/>
                            </a:rPr>
                          </m:ctrlPr>
                        </m:sSupPr>
                        <m:e>
                          <m:r>
                            <a:rPr lang="en-CA" i="1" smtClean="0">
                              <a:latin typeface="Cambria Math" charset="0"/>
                            </a:rPr>
                            <m:t>𝑏𝑎𝑥</m:t>
                          </m:r>
                        </m:e>
                        <m:sup>
                          <m:r>
                            <a:rPr lang="en-CA" i="1" smtClean="0">
                              <a:latin typeface="Cambria Math" charset="0"/>
                            </a:rPr>
                            <m:t>𝑏</m:t>
                          </m:r>
                          <m:r>
                            <a:rPr lang="en-CA" i="1" smtClean="0">
                              <a:latin typeface="Cambria Math" charset="0"/>
                            </a:rPr>
                            <m:t>−1</m:t>
                          </m:r>
                        </m:sup>
                      </m:sSup>
                    </m:oMath>
                  </m:oMathPara>
                </a14:m>
                <a:endParaRPr lang="en-US" dirty="0"/>
              </a:p>
              <a:p>
                <a:pPr lvl="1"/>
                <a:endParaRPr lang="en-US" dirty="0"/>
              </a:p>
            </p:txBody>
          </p:sp>
        </mc:Choice>
        <mc:Fallback xmlns="">
          <p:sp>
            <p:nvSpPr>
              <p:cNvPr id="9" name="Content Placeholder 2">
                <a:extLst>
                  <a:ext uri="{FF2B5EF4-FFF2-40B4-BE49-F238E27FC236}">
                    <a16:creationId xmlns:a16="http://schemas.microsoft.com/office/drawing/2014/main" id="{640CF944-5578-4E9D-BE6C-C8F01E9C0DDD}"/>
                  </a:ext>
                </a:extLst>
              </p:cNvPr>
              <p:cNvSpPr txBox="1">
                <a:spLocks noRot="1" noChangeAspect="1" noMove="1" noResize="1" noEditPoints="1" noAdjustHandles="1" noChangeArrowheads="1" noChangeShapeType="1" noTextEdit="1"/>
              </p:cNvSpPr>
              <p:nvPr/>
            </p:nvSpPr>
            <p:spPr>
              <a:xfrm>
                <a:off x="4572000" y="2387445"/>
                <a:ext cx="3654838" cy="949308"/>
              </a:xfrm>
              <a:prstGeom prst="rect">
                <a:avLst/>
              </a:prstGeom>
              <a:blipFill>
                <a:blip r:embed="rId3"/>
                <a:stretch>
                  <a:fillRect/>
                </a:stretch>
              </a:blipFill>
              <a:ln>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xmlns="" id="{715190EA-1B9C-450D-8E9E-81468F77B234}"/>
                  </a:ext>
                </a:extLst>
              </p:cNvPr>
              <p:cNvSpPr txBox="1">
                <a:spLocks/>
              </p:cNvSpPr>
              <p:nvPr/>
            </p:nvSpPr>
            <p:spPr>
              <a:xfrm>
                <a:off x="5261798" y="2786411"/>
                <a:ext cx="3244156" cy="1431335"/>
              </a:xfrm>
              <a:prstGeom prst="rect">
                <a:avLst/>
              </a:prstGeom>
              <a:noFill/>
              <a:ln>
                <a:noFill/>
              </a:ln>
            </p:spPr>
            <p:txBody>
              <a:bodyPr lIns="91425" tIns="91425" rIns="91425" bIns="91425" numCol="2"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marL="342900" indent="-342900">
                  <a:buFont typeface="+mj-lt"/>
                  <a:buAutoNum type="arabicPeriod"/>
                </a:pPr>
                <a:endParaRPr lang="en-US" dirty="0"/>
              </a:p>
              <a:p>
                <a:pPr lvl="1"/>
                <a:endParaRPr lang="en-US" dirty="0"/>
              </a:p>
              <a:p>
                <a:pPr lvl="1"/>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i="1" smtClean="0">
                              <a:latin typeface="Cambria Math" charset="0"/>
                            </a:rPr>
                            <m:t>𝑑𝑦</m:t>
                          </m:r>
                        </m:num>
                        <m:den>
                          <m:r>
                            <a:rPr lang="en-US" i="1" smtClean="0">
                              <a:latin typeface="Cambria Math" charset="0"/>
                            </a:rPr>
                            <m:t>𝑑𝑥</m:t>
                          </m:r>
                        </m:den>
                      </m:f>
                      <m:r>
                        <a:rPr lang="en-CA" i="1" smtClean="0">
                          <a:latin typeface="Cambria Math" charset="0"/>
                        </a:rPr>
                        <m:t>=</m:t>
                      </m:r>
                      <m:r>
                        <a:rPr lang="en-CA" i="1" smtClean="0">
                          <a:latin typeface="Cambria Math" charset="0"/>
                        </a:rPr>
                        <m:t>𝑢</m:t>
                      </m:r>
                      <m:r>
                        <a:rPr lang="en-CA" i="1" smtClean="0">
                          <a:latin typeface="Cambria Math" charset="0"/>
                        </a:rPr>
                        <m:t>′×</m:t>
                      </m:r>
                      <m:r>
                        <a:rPr lang="en-CA" i="1" smtClean="0">
                          <a:latin typeface="Cambria Math" charset="0"/>
                          <a:ea typeface="Cambria Math" charset="0"/>
                          <a:cs typeface="Cambria Math" charset="0"/>
                        </a:rPr>
                        <m:t>𝑣</m:t>
                      </m:r>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𝑢</m:t>
                      </m:r>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𝑣</m:t>
                      </m:r>
                      <m:r>
                        <a:rPr lang="en-CA" i="1" smtClean="0">
                          <a:latin typeface="Cambria Math" charset="0"/>
                          <a:ea typeface="Cambria Math" charset="0"/>
                          <a:cs typeface="Cambria Math" charset="0"/>
                        </a:rPr>
                        <m:t>′</m:t>
                      </m:r>
                    </m:oMath>
                  </m:oMathPara>
                </a14:m>
                <a:endParaRPr lang="en-CA" dirty="0">
                  <a:ea typeface="Cambria Math" charset="0"/>
                  <a:cs typeface="Cambria Math" charset="0"/>
                </a:endParaRPr>
              </a:p>
              <a:p>
                <a:pPr lvl="1"/>
                <a:endParaRPr lang="en-US" sz="2000" dirty="0"/>
              </a:p>
            </p:txBody>
          </p:sp>
        </mc:Choice>
        <mc:Fallback xmlns="">
          <p:sp>
            <p:nvSpPr>
              <p:cNvPr id="10" name="Content Placeholder 2">
                <a:extLst>
                  <a:ext uri="{FF2B5EF4-FFF2-40B4-BE49-F238E27FC236}">
                    <a16:creationId xmlns:a16="http://schemas.microsoft.com/office/drawing/2014/main" id="{715190EA-1B9C-450D-8E9E-81468F77B234}"/>
                  </a:ext>
                </a:extLst>
              </p:cNvPr>
              <p:cNvSpPr txBox="1">
                <a:spLocks noRot="1" noChangeAspect="1" noMove="1" noResize="1" noEditPoints="1" noAdjustHandles="1" noChangeArrowheads="1" noChangeShapeType="1" noTextEdit="1"/>
              </p:cNvSpPr>
              <p:nvPr/>
            </p:nvSpPr>
            <p:spPr>
              <a:xfrm>
                <a:off x="5261798" y="2786411"/>
                <a:ext cx="3244156" cy="1431335"/>
              </a:xfrm>
              <a:prstGeom prst="rect">
                <a:avLst/>
              </a:prstGeom>
              <a:blipFill>
                <a:blip r:embed="rId4"/>
                <a:stretch>
                  <a:fillRect b="-5957"/>
                </a:stretch>
              </a:blipFill>
              <a:ln>
                <a:noFill/>
              </a:ln>
            </p:spPr>
            <p:txBody>
              <a:bodyPr/>
              <a:lstStyle/>
              <a:p>
                <a:r>
                  <a:rPr lang="en-CA">
                    <a:noFill/>
                  </a:rPr>
                  <a:t> </a:t>
                </a:r>
              </a:p>
            </p:txBody>
          </p:sp>
        </mc:Fallback>
      </mc:AlternateContent>
      <p:sp>
        <p:nvSpPr>
          <p:cNvPr id="11" name="TextBox 10">
            <a:extLst>
              <a:ext uri="{FF2B5EF4-FFF2-40B4-BE49-F238E27FC236}">
                <a16:creationId xmlns:a16="http://schemas.microsoft.com/office/drawing/2014/main" xmlns="" id="{EF48D71D-1104-432F-BDF5-3C439F9EBB8F}"/>
              </a:ext>
            </a:extLst>
          </p:cNvPr>
          <p:cNvSpPr txBox="1"/>
          <p:nvPr/>
        </p:nvSpPr>
        <p:spPr>
          <a:xfrm>
            <a:off x="816948" y="5197221"/>
            <a:ext cx="3541359" cy="1246495"/>
          </a:xfrm>
          <a:prstGeom prst="rect">
            <a:avLst/>
          </a:prstGeom>
          <a:noFill/>
        </p:spPr>
        <p:txBody>
          <a:bodyPr wrap="square" rtlCol="0">
            <a:spAutoFit/>
          </a:bodyPr>
          <a:lstStyle/>
          <a:p>
            <a:r>
              <a:rPr lang="en-CA" sz="1500" dirty="0">
                <a:solidFill>
                  <a:schemeClr val="tx2">
                    <a:lumMod val="50000"/>
                  </a:schemeClr>
                </a:solidFill>
                <a:latin typeface="Century Gothic" charset="0"/>
                <a:sym typeface="Lato"/>
              </a:rPr>
              <a:t>Suppose V = </a:t>
            </a:r>
            <a:r>
              <a:rPr lang="en-CA" sz="1500" dirty="0" err="1">
                <a:solidFill>
                  <a:schemeClr val="tx2">
                    <a:lumMod val="50000"/>
                  </a:schemeClr>
                </a:solidFill>
                <a:latin typeface="Century Gothic" charset="0"/>
                <a:sym typeface="Lato"/>
              </a:rPr>
              <a:t>ax</a:t>
            </a:r>
            <a:r>
              <a:rPr lang="en-CA" sz="1500" baseline="30000" dirty="0" err="1">
                <a:solidFill>
                  <a:schemeClr val="tx2">
                    <a:lumMod val="50000"/>
                  </a:schemeClr>
                </a:solidFill>
                <a:latin typeface="Century Gothic" charset="0"/>
                <a:sym typeface="Lato"/>
              </a:rPr>
              <a:t>b</a:t>
            </a:r>
            <a:r>
              <a:rPr lang="en-CA" sz="1500" dirty="0">
                <a:solidFill>
                  <a:schemeClr val="tx2">
                    <a:lumMod val="50000"/>
                  </a:schemeClr>
                </a:solidFill>
                <a:latin typeface="Century Gothic" charset="0"/>
                <a:sym typeface="Lato"/>
              </a:rPr>
              <a:t> and U = </a:t>
            </a:r>
            <a:r>
              <a:rPr lang="en-CA" sz="1500" dirty="0" err="1">
                <a:solidFill>
                  <a:schemeClr val="tx2">
                    <a:lumMod val="50000"/>
                  </a:schemeClr>
                </a:solidFill>
                <a:latin typeface="Century Gothic" charset="0"/>
                <a:sym typeface="Lato"/>
              </a:rPr>
              <a:t>nx</a:t>
            </a:r>
            <a:r>
              <a:rPr lang="en-CA" sz="1500" baseline="30000" dirty="0" err="1">
                <a:solidFill>
                  <a:schemeClr val="tx2">
                    <a:lumMod val="50000"/>
                  </a:schemeClr>
                </a:solidFill>
                <a:latin typeface="Century Gothic" charset="0"/>
                <a:sym typeface="Lato"/>
              </a:rPr>
              <a:t>c</a:t>
            </a:r>
            <a:r>
              <a:rPr lang="en-CA" sz="1500" baseline="30000" dirty="0">
                <a:solidFill>
                  <a:schemeClr val="tx2">
                    <a:lumMod val="50000"/>
                  </a:schemeClr>
                </a:solidFill>
                <a:latin typeface="Century Gothic" charset="0"/>
                <a:sym typeface="Lato"/>
              </a:rPr>
              <a:t> </a:t>
            </a:r>
            <a:r>
              <a:rPr lang="en-CA" sz="1500" dirty="0">
                <a:solidFill>
                  <a:schemeClr val="tx2">
                    <a:lumMod val="50000"/>
                  </a:schemeClr>
                </a:solidFill>
                <a:latin typeface="Century Gothic" charset="0"/>
                <a:sym typeface="Lato"/>
              </a:rPr>
              <a:t>where a, b, n and c are all constants and x is a variable.</a:t>
            </a:r>
          </a:p>
          <a:p>
            <a:endParaRPr lang="en-CA" sz="1500" dirty="0">
              <a:solidFill>
                <a:schemeClr val="tx2">
                  <a:lumMod val="50000"/>
                </a:schemeClr>
              </a:solidFill>
              <a:latin typeface="Century Gothic" charset="0"/>
              <a:sym typeface="Lato"/>
            </a:endParaRPr>
          </a:p>
          <a:p>
            <a:r>
              <a:rPr lang="en-CA" sz="1500" dirty="0">
                <a:solidFill>
                  <a:schemeClr val="tx2">
                    <a:lumMod val="50000"/>
                  </a:schemeClr>
                </a:solidFill>
                <a:latin typeface="Century Gothic" charset="0"/>
                <a:sym typeface="Lato"/>
              </a:rPr>
              <a:t>Suppose Y = U / V</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xmlns="" id="{BCC2475F-18C8-47B8-A59B-8BB91E6B441D}"/>
                  </a:ext>
                </a:extLst>
              </p:cNvPr>
              <p:cNvSpPr txBox="1">
                <a:spLocks/>
              </p:cNvSpPr>
              <p:nvPr/>
            </p:nvSpPr>
            <p:spPr>
              <a:xfrm>
                <a:off x="5261798" y="4697248"/>
                <a:ext cx="3141587" cy="1230648"/>
              </a:xfrm>
              <a:prstGeom prst="rect">
                <a:avLst/>
              </a:prstGeom>
              <a:noFill/>
              <a:ln>
                <a:noFill/>
              </a:ln>
            </p:spPr>
            <p:txBody>
              <a:bodyPr lIns="91425" tIns="91425" rIns="91425" bIns="91425" numCol="2"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24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lvl="1"/>
                <a:endParaRPr lang="en-CA" dirty="0">
                  <a:ea typeface="Cambria Math" charset="0"/>
                  <a:cs typeface="Cambria Math" charset="0"/>
                </a:endParaRPr>
              </a:p>
              <a:p>
                <a:pPr lvl="1"/>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i="1" smtClean="0">
                              <a:latin typeface="Cambria Math" charset="0"/>
                            </a:rPr>
                            <m:t>𝑑𝑦</m:t>
                          </m:r>
                        </m:num>
                        <m:den>
                          <m:r>
                            <a:rPr lang="en-US" i="1" smtClean="0">
                              <a:latin typeface="Cambria Math" charset="0"/>
                            </a:rPr>
                            <m:t>𝑑𝑥</m:t>
                          </m:r>
                        </m:den>
                      </m:f>
                      <m:r>
                        <a:rPr lang="en-CA" i="1" smtClean="0">
                          <a:latin typeface="Cambria Math" charset="0"/>
                        </a:rPr>
                        <m:t>=</m:t>
                      </m:r>
                      <m:f>
                        <m:fPr>
                          <m:ctrlPr>
                            <a:rPr lang="mr-IN" i="1" smtClean="0">
                              <a:latin typeface="Cambria Math"/>
                            </a:rPr>
                          </m:ctrlPr>
                        </m:fPr>
                        <m:num>
                          <m:r>
                            <a:rPr lang="en-CA" i="1" smtClean="0">
                              <a:latin typeface="Cambria Math" charset="0"/>
                            </a:rPr>
                            <m:t>𝑢</m:t>
                          </m:r>
                          <m:r>
                            <a:rPr lang="en-CA" i="1" smtClean="0">
                              <a:latin typeface="Cambria Math" charset="0"/>
                            </a:rPr>
                            <m:t>′×</m:t>
                          </m:r>
                          <m:r>
                            <a:rPr lang="en-CA" i="1" smtClean="0">
                              <a:latin typeface="Cambria Math" charset="0"/>
                              <a:ea typeface="Cambria Math" charset="0"/>
                              <a:cs typeface="Cambria Math" charset="0"/>
                            </a:rPr>
                            <m:t>𝑣</m:t>
                          </m:r>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𝑢</m:t>
                          </m:r>
                          <m:r>
                            <a:rPr lang="en-CA" i="1" smtClean="0">
                              <a:latin typeface="Cambria Math" charset="0"/>
                              <a:ea typeface="Cambria Math" charset="0"/>
                              <a:cs typeface="Cambria Math" charset="0"/>
                            </a:rPr>
                            <m:t>×</m:t>
                          </m:r>
                          <m:r>
                            <a:rPr lang="en-CA" i="1" smtClean="0">
                              <a:latin typeface="Cambria Math" charset="0"/>
                              <a:ea typeface="Cambria Math" charset="0"/>
                              <a:cs typeface="Cambria Math" charset="0"/>
                            </a:rPr>
                            <m:t>𝑣</m:t>
                          </m:r>
                          <m:r>
                            <a:rPr lang="en-CA" i="1" smtClean="0">
                              <a:latin typeface="Cambria Math" charset="0"/>
                              <a:ea typeface="Cambria Math" charset="0"/>
                              <a:cs typeface="Cambria Math" charset="0"/>
                            </a:rPr>
                            <m:t>′</m:t>
                          </m:r>
                        </m:num>
                        <m:den>
                          <m:sSup>
                            <m:sSupPr>
                              <m:ctrlPr>
                                <a:rPr lang="mr-IN" i="1" smtClean="0">
                                  <a:latin typeface="Cambria Math"/>
                                </a:rPr>
                              </m:ctrlPr>
                            </m:sSupPr>
                            <m:e>
                              <m:r>
                                <a:rPr lang="en-CA" i="1" smtClean="0">
                                  <a:latin typeface="Cambria Math" charset="0"/>
                                </a:rPr>
                                <m:t>𝑣</m:t>
                              </m:r>
                            </m:e>
                            <m:sup>
                              <m:r>
                                <a:rPr lang="en-CA" i="1" smtClean="0">
                                  <a:latin typeface="Cambria Math" charset="0"/>
                                </a:rPr>
                                <m:t>2</m:t>
                              </m:r>
                            </m:sup>
                          </m:sSup>
                        </m:den>
                      </m:f>
                    </m:oMath>
                  </m:oMathPara>
                </a14:m>
                <a:endParaRPr lang="en-US" dirty="0"/>
              </a:p>
            </p:txBody>
          </p:sp>
        </mc:Choice>
        <mc:Fallback xmlns="">
          <p:sp>
            <p:nvSpPr>
              <p:cNvPr id="12" name="Content Placeholder 2">
                <a:extLst>
                  <a:ext uri="{FF2B5EF4-FFF2-40B4-BE49-F238E27FC236}">
                    <a16:creationId xmlns:a16="http://schemas.microsoft.com/office/drawing/2014/main" id="{BCC2475F-18C8-47B8-A59B-8BB91E6B441D}"/>
                  </a:ext>
                </a:extLst>
              </p:cNvPr>
              <p:cNvSpPr txBox="1">
                <a:spLocks noRot="1" noChangeAspect="1" noMove="1" noResize="1" noEditPoints="1" noAdjustHandles="1" noChangeArrowheads="1" noChangeShapeType="1" noTextEdit="1"/>
              </p:cNvSpPr>
              <p:nvPr/>
            </p:nvSpPr>
            <p:spPr>
              <a:xfrm>
                <a:off x="5261798" y="4697248"/>
                <a:ext cx="3141587" cy="1230648"/>
              </a:xfrm>
              <a:prstGeom prst="rect">
                <a:avLst/>
              </a:prstGeom>
              <a:blipFill>
                <a:blip r:embed="rId5"/>
                <a:stretch>
                  <a:fillRect/>
                </a:stretch>
              </a:blipFill>
              <a:ln>
                <a:noFill/>
              </a:ln>
            </p:spPr>
            <p:txBody>
              <a:bodyPr/>
              <a:lstStyle/>
              <a:p>
                <a:r>
                  <a:rPr lang="en-CA">
                    <a:noFill/>
                  </a:rPr>
                  <a:t> </a:t>
                </a:r>
              </a:p>
            </p:txBody>
          </p:sp>
        </mc:Fallback>
      </mc:AlternateContent>
      <p:sp>
        <p:nvSpPr>
          <p:cNvPr id="13" name="TextBox 12">
            <a:extLst>
              <a:ext uri="{FF2B5EF4-FFF2-40B4-BE49-F238E27FC236}">
                <a16:creationId xmlns:a16="http://schemas.microsoft.com/office/drawing/2014/main" xmlns="" id="{82734A5A-0A19-45A2-ACDC-25FC0403CED5}"/>
              </a:ext>
            </a:extLst>
          </p:cNvPr>
          <p:cNvSpPr txBox="1"/>
          <p:nvPr/>
        </p:nvSpPr>
        <p:spPr>
          <a:xfrm>
            <a:off x="816948" y="1290927"/>
            <a:ext cx="3541357" cy="369332"/>
          </a:xfrm>
          <a:prstGeom prst="rect">
            <a:avLst/>
          </a:prstGeom>
          <a:noFill/>
        </p:spPr>
        <p:txBody>
          <a:bodyPr wrap="square" rtlCol="0">
            <a:spAutoFit/>
          </a:bodyPr>
          <a:lstStyle/>
          <a:p>
            <a:r>
              <a:rPr lang="en-CA" sz="1800" b="1" dirty="0">
                <a:solidFill>
                  <a:schemeClr val="tx2">
                    <a:lumMod val="50000"/>
                  </a:schemeClr>
                </a:solidFill>
                <a:latin typeface="Century Gothic" charset="0"/>
                <a:sym typeface="Lato"/>
              </a:rPr>
              <a:t>Derivative of a Constant Rule:</a:t>
            </a:r>
          </a:p>
        </p:txBody>
      </p:sp>
      <p:sp>
        <p:nvSpPr>
          <p:cNvPr id="14" name="TextBox 13">
            <a:extLst>
              <a:ext uri="{FF2B5EF4-FFF2-40B4-BE49-F238E27FC236}">
                <a16:creationId xmlns:a16="http://schemas.microsoft.com/office/drawing/2014/main" xmlns="" id="{4DE04C55-0270-4C30-A57A-C199A4952FB3}"/>
              </a:ext>
            </a:extLst>
          </p:cNvPr>
          <p:cNvSpPr txBox="1"/>
          <p:nvPr/>
        </p:nvSpPr>
        <p:spPr>
          <a:xfrm>
            <a:off x="816948" y="3081214"/>
            <a:ext cx="3541357" cy="369332"/>
          </a:xfrm>
          <a:prstGeom prst="rect">
            <a:avLst/>
          </a:prstGeom>
          <a:noFill/>
        </p:spPr>
        <p:txBody>
          <a:bodyPr wrap="square" rtlCol="0">
            <a:spAutoFit/>
          </a:bodyPr>
          <a:lstStyle/>
          <a:p>
            <a:r>
              <a:rPr lang="en-CA" sz="1800" b="1" dirty="0">
                <a:solidFill>
                  <a:schemeClr val="tx2">
                    <a:lumMod val="50000"/>
                  </a:schemeClr>
                </a:solidFill>
                <a:latin typeface="Century Gothic" charset="0"/>
                <a:sym typeface="Lato"/>
              </a:rPr>
              <a:t>The Product Rule:</a:t>
            </a:r>
          </a:p>
        </p:txBody>
      </p:sp>
      <p:sp>
        <p:nvSpPr>
          <p:cNvPr id="15" name="TextBox 14">
            <a:extLst>
              <a:ext uri="{FF2B5EF4-FFF2-40B4-BE49-F238E27FC236}">
                <a16:creationId xmlns:a16="http://schemas.microsoft.com/office/drawing/2014/main" xmlns="" id="{B59A7421-5FB1-4149-9BBC-B64DC01C0799}"/>
              </a:ext>
            </a:extLst>
          </p:cNvPr>
          <p:cNvSpPr txBox="1"/>
          <p:nvPr/>
        </p:nvSpPr>
        <p:spPr>
          <a:xfrm>
            <a:off x="816948" y="2070654"/>
            <a:ext cx="3541357" cy="369332"/>
          </a:xfrm>
          <a:prstGeom prst="rect">
            <a:avLst/>
          </a:prstGeom>
          <a:noFill/>
        </p:spPr>
        <p:txBody>
          <a:bodyPr wrap="square" rtlCol="0">
            <a:spAutoFit/>
          </a:bodyPr>
          <a:lstStyle/>
          <a:p>
            <a:r>
              <a:rPr lang="en-CA" sz="1800" b="1" dirty="0">
                <a:solidFill>
                  <a:schemeClr val="tx2">
                    <a:lumMod val="50000"/>
                  </a:schemeClr>
                </a:solidFill>
                <a:latin typeface="Century Gothic" charset="0"/>
                <a:sym typeface="Lato"/>
              </a:rPr>
              <a:t>The Power Rule:</a:t>
            </a:r>
          </a:p>
        </p:txBody>
      </p:sp>
      <p:sp>
        <p:nvSpPr>
          <p:cNvPr id="16" name="TextBox 15">
            <a:extLst>
              <a:ext uri="{FF2B5EF4-FFF2-40B4-BE49-F238E27FC236}">
                <a16:creationId xmlns:a16="http://schemas.microsoft.com/office/drawing/2014/main" xmlns="" id="{A6C1B69F-3F73-4F15-88B9-7F3B7841B4EF}"/>
              </a:ext>
            </a:extLst>
          </p:cNvPr>
          <p:cNvSpPr txBox="1"/>
          <p:nvPr/>
        </p:nvSpPr>
        <p:spPr>
          <a:xfrm>
            <a:off x="816948" y="4784271"/>
            <a:ext cx="3541357" cy="369332"/>
          </a:xfrm>
          <a:prstGeom prst="rect">
            <a:avLst/>
          </a:prstGeom>
          <a:noFill/>
        </p:spPr>
        <p:txBody>
          <a:bodyPr wrap="square" rtlCol="0">
            <a:spAutoFit/>
          </a:bodyPr>
          <a:lstStyle/>
          <a:p>
            <a:r>
              <a:rPr lang="en-CA" sz="1800" b="1" dirty="0">
                <a:solidFill>
                  <a:schemeClr val="tx2">
                    <a:lumMod val="50000"/>
                  </a:schemeClr>
                </a:solidFill>
                <a:latin typeface="Century Gothic" charset="0"/>
                <a:sym typeface="Lato"/>
              </a:rPr>
              <a:t>The Quotient Rule:</a:t>
            </a:r>
          </a:p>
        </p:txBody>
      </p:sp>
    </p:spTree>
    <p:extLst>
      <p:ext uri="{BB962C8B-B14F-4D97-AF65-F5344CB8AC3E}">
        <p14:creationId xmlns:p14="http://schemas.microsoft.com/office/powerpoint/2010/main" val="1468090376"/>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utorial Slides " id="{07E1C299-AA9B-EC46-8A0B-858E9D290A3E}" vid="{EC434374-CC69-A544-A0F8-08BF4CB07723}"/>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TotalTime>
  <Words>4674</Words>
  <Application>Microsoft Office PowerPoint</Application>
  <PresentationFormat>On-screen Show (4:3)</PresentationFormat>
  <Paragraphs>392</Paragraphs>
  <Slides>52</Slides>
  <Notes>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Antonio template</vt:lpstr>
      <vt:lpstr>OPTIMIZATION</vt:lpstr>
      <vt:lpstr> CHAPTER REVIEW</vt:lpstr>
      <vt:lpstr>Functions</vt:lpstr>
      <vt:lpstr>MARGINAL VALUE</vt:lpstr>
      <vt:lpstr>MARGINAL PROFIT &amp; AVERAGE PROFIT</vt:lpstr>
      <vt:lpstr>PROFIT-MAXIMIZING RULE:</vt:lpstr>
      <vt:lpstr>MARGINAL PROFIT DECISION RULES</vt:lpstr>
      <vt:lpstr>DERIVATIVES</vt:lpstr>
      <vt:lpstr>Derivative Rules</vt:lpstr>
      <vt:lpstr>OPTIMIZATION</vt:lpstr>
      <vt:lpstr>OPTIMIZATION EXAMPLE</vt:lpstr>
      <vt:lpstr>CONSTRAINED OPTIMIZATION</vt:lpstr>
      <vt:lpstr>PowerPoint Presentation</vt:lpstr>
      <vt:lpstr>QUESTION 1</vt:lpstr>
      <vt:lpstr>SOLUTION 1a</vt:lpstr>
      <vt:lpstr>SOLUTION 1b</vt:lpstr>
      <vt:lpstr>SOLUTION 1c</vt:lpstr>
      <vt:lpstr>QUESTION 2</vt:lpstr>
      <vt:lpstr>QUESTION 2</vt:lpstr>
      <vt:lpstr>SOLUTION 2a</vt:lpstr>
      <vt:lpstr>SOLUTION 2b</vt:lpstr>
      <vt:lpstr>QUESTION 3</vt:lpstr>
      <vt:lpstr>QUESTION 3</vt:lpstr>
      <vt:lpstr>SOLUTION 3a</vt:lpstr>
      <vt:lpstr>SOLUTION 3b</vt:lpstr>
      <vt:lpstr>SOLUTION 3c</vt:lpstr>
      <vt:lpstr>QUESTION / SOLUTION 4</vt:lpstr>
      <vt:lpstr>QUESTION / SOLUTION 4</vt:lpstr>
      <vt:lpstr>QUESTION / SOLUTION 4d</vt:lpstr>
      <vt:lpstr>QUESTION 5</vt:lpstr>
      <vt:lpstr>SOLUTION 5</vt:lpstr>
      <vt:lpstr>QUESTION 6</vt:lpstr>
      <vt:lpstr>SOLUTION 6</vt:lpstr>
      <vt:lpstr>QUESTION 7</vt:lpstr>
      <vt:lpstr>SOLUTION 7d Cont’d</vt:lpstr>
      <vt:lpstr>QUESTION 8</vt:lpstr>
      <vt:lpstr>QUESTION / SOLUTION 8a</vt:lpstr>
      <vt:lpstr>QUESTION / SOLUTION 8b</vt:lpstr>
      <vt:lpstr>QUESTION / SOLUTION 8c</vt:lpstr>
      <vt:lpstr>QUESTION / SOLUTION 9</vt:lpstr>
      <vt:lpstr>QUESTION 10</vt:lpstr>
      <vt:lpstr>QUESTION / SOLUTION 10a</vt:lpstr>
      <vt:lpstr>QUESTION / SOLUTION 10b</vt:lpstr>
      <vt:lpstr>QUESTION 11</vt:lpstr>
      <vt:lpstr>QUESTIONS / SOLUTION 11a</vt:lpstr>
      <vt:lpstr>QUESTION / SOLUTION 11b</vt:lpstr>
      <vt:lpstr>QUESTION 12</vt:lpstr>
      <vt:lpstr>QUESTION / SOLUTION 12</vt:lpstr>
      <vt:lpstr>QUESTION / SOLUTION 12</vt:lpstr>
      <vt:lpstr>QUESTION / SOLUTION 12</vt:lpstr>
      <vt:lpstr>ADDITIONAL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TARIQ</dc:creator>
  <cp:lastModifiedBy>TARIQ</cp:lastModifiedBy>
  <cp:revision>249</cp:revision>
  <cp:lastPrinted>2017-02-25T17:45:35Z</cp:lastPrinted>
  <dcterms:modified xsi:type="dcterms:W3CDTF">2019-09-21T04:10:03Z</dcterms:modified>
</cp:coreProperties>
</file>