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65"/>
  </p:notesMasterIdLst>
  <p:sldIdLst>
    <p:sldId id="256" r:id="rId2"/>
    <p:sldId id="257" r:id="rId3"/>
    <p:sldId id="259" r:id="rId4"/>
    <p:sldId id="284" r:id="rId5"/>
    <p:sldId id="286" r:id="rId6"/>
    <p:sldId id="285" r:id="rId7"/>
    <p:sldId id="287" r:id="rId8"/>
    <p:sldId id="288" r:id="rId9"/>
    <p:sldId id="289" r:id="rId10"/>
    <p:sldId id="263" r:id="rId11"/>
    <p:sldId id="290" r:id="rId12"/>
    <p:sldId id="291" r:id="rId13"/>
    <p:sldId id="292" r:id="rId14"/>
    <p:sldId id="293" r:id="rId15"/>
    <p:sldId id="294" r:id="rId16"/>
    <p:sldId id="264" r:id="rId17"/>
    <p:sldId id="295" r:id="rId18"/>
    <p:sldId id="296" r:id="rId19"/>
    <p:sldId id="267" r:id="rId20"/>
    <p:sldId id="297" r:id="rId21"/>
    <p:sldId id="298" r:id="rId22"/>
    <p:sldId id="299" r:id="rId23"/>
    <p:sldId id="300" r:id="rId24"/>
    <p:sldId id="301" r:id="rId25"/>
    <p:sldId id="302" r:id="rId26"/>
    <p:sldId id="304" r:id="rId27"/>
    <p:sldId id="303"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40" r:id="rId51"/>
    <p:sldId id="327" r:id="rId52"/>
    <p:sldId id="329" r:id="rId53"/>
    <p:sldId id="330" r:id="rId54"/>
    <p:sldId id="331" r:id="rId55"/>
    <p:sldId id="332" r:id="rId56"/>
    <p:sldId id="333" r:id="rId57"/>
    <p:sldId id="334" r:id="rId58"/>
    <p:sldId id="335" r:id="rId59"/>
    <p:sldId id="336" r:id="rId60"/>
    <p:sldId id="337" r:id="rId61"/>
    <p:sldId id="338" r:id="rId62"/>
    <p:sldId id="339" r:id="rId63"/>
    <p:sldId id="279" r:id="rId6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63D"/>
    <a:srgbClr val="ED3A53"/>
    <a:srgbClr val="7ECEFA"/>
    <a:srgbClr val="2F86C5"/>
    <a:srgbClr val="6372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D02D3D4-54F4-4957-BB5D-E1FEF08D5BC2}">
  <a:tblStyle styleId="{3D02D3D4-54F4-4957-BB5D-E1FEF08D5BC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6"/>
    <p:restoredTop sz="94599"/>
  </p:normalViewPr>
  <p:slideViewPr>
    <p:cSldViewPr snapToGrid="0" snapToObjects="1">
      <p:cViewPr>
        <p:scale>
          <a:sx n="86" d="100"/>
          <a:sy n="86" d="100"/>
        </p:scale>
        <p:origin x="-1320"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065252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latin typeface="Century Gothic" charset="0"/>
                <a:ea typeface="Century Gothic" charset="0"/>
                <a:cs typeface="Century Gothic" charset="0"/>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dirty="0"/>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latin typeface="Century Gothic" charset="0"/>
                <a:ea typeface="Century Gothic" charset="0"/>
                <a:cs typeface="Century Gothic" charset="0"/>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dirty="0"/>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latin typeface="Century Gothic" charset="0"/>
                <a:ea typeface="Century Gothic" charset="0"/>
                <a:cs typeface="Century Gothic" charset="0"/>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dirty="0"/>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solidFill>
                  <a:srgbClr val="2F86C5"/>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b="0" i="0">
                <a:solidFill>
                  <a:schemeClr val="tx2">
                    <a:lumMod val="50000"/>
                  </a:schemeClr>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F86C5"/>
                </a:solidFill>
                <a:latin typeface="Lao Sangam MN" charset="0"/>
                <a:ea typeface="Lao Sangam MN" charset="0"/>
                <a:cs typeface="Lao Sangam MN" charset="0"/>
              </a:defRPr>
            </a:lvl1pPr>
          </a:lstStyle>
          <a:p>
            <a:r>
              <a:rPr lang="en-US" dirty="0"/>
              <a:t>Click to edit Master title style</a:t>
            </a:r>
          </a:p>
        </p:txBody>
      </p:sp>
      <p:sp>
        <p:nvSpPr>
          <p:cNvPr id="3" name="TextBox 2"/>
          <p:cNvSpPr txBox="1"/>
          <p:nvPr userDrawn="1"/>
        </p:nvSpPr>
        <p:spPr>
          <a:xfrm>
            <a:off x="959556" y="1704622"/>
            <a:ext cx="6987822" cy="307777"/>
          </a:xfrm>
          <a:prstGeom prst="rect">
            <a:avLst/>
          </a:prstGeom>
          <a:noFill/>
        </p:spPr>
        <p:txBody>
          <a:bodyPr wrap="square" rtlCol="0">
            <a:spAutoFit/>
          </a:bodyPr>
          <a:lstStyle/>
          <a:p>
            <a:r>
              <a:rPr lang="en-US" b="0" i="0" dirty="0">
                <a:solidFill>
                  <a:schemeClr val="tx2">
                    <a:lumMod val="50000"/>
                  </a:schemeClr>
                </a:solidFill>
                <a:latin typeface="Helvetica Light" charset="0"/>
                <a:ea typeface="Helvetica Light" charset="0"/>
                <a:cs typeface="Helvetica Light" charset="0"/>
              </a:rPr>
              <a:t>Text</a:t>
            </a:r>
          </a:p>
        </p:txBody>
      </p:sp>
      <p:sp>
        <p:nvSpPr>
          <p:cNvPr id="4" name="Shape 31"/>
          <p:cNvSpPr/>
          <p:nvPr userDrawn="1"/>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 name="Shape 32"/>
          <p:cNvSpPr/>
          <p:nvPr userDrawn="1"/>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 name="Shape 33"/>
          <p:cNvSpPr/>
          <p:nvPr userDrawn="1"/>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7" name="Shape 34"/>
          <p:cNvSpPr/>
          <p:nvPr userDrawn="1"/>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71961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893625" y="1600200"/>
            <a:ext cx="31368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219455" y="1600200"/>
            <a:ext cx="31368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body" idx="1"/>
          </p:nvPr>
        </p:nvSpPr>
        <p:spPr>
          <a:xfrm>
            <a:off x="893700" y="1600200"/>
            <a:ext cx="2371200" cy="4967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6" name="Shape 46"/>
          <p:cNvSpPr txBox="1">
            <a:spLocks noGrp="1"/>
          </p:cNvSpPr>
          <p:nvPr>
            <p:ph type="body" idx="2"/>
          </p:nvPr>
        </p:nvSpPr>
        <p:spPr>
          <a:xfrm>
            <a:off x="3386403" y="1600200"/>
            <a:ext cx="2371200" cy="4967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7" name="Shape 47"/>
          <p:cNvSpPr txBox="1">
            <a:spLocks noGrp="1"/>
          </p:cNvSpPr>
          <p:nvPr>
            <p:ph type="body" idx="3"/>
          </p:nvPr>
        </p:nvSpPr>
        <p:spPr>
          <a:xfrm>
            <a:off x="5879107" y="1600200"/>
            <a:ext cx="2371200" cy="4967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8" name="Shape 48"/>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6755100"/>
            <a:ext cx="893699" cy="102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6755100"/>
            <a:ext cx="6462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 id="2147483652" r:id="rId5"/>
    <p:sldLayoutId id="2147483653" r:id="rId6"/>
    <p:sldLayoutId id="2147483654"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kA4pEId7ysk"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ZvkM6Sm8HM"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3785246"/>
            <a:ext cx="7688649" cy="1749280"/>
          </a:xfrm>
          <a:prstGeom prst="rect">
            <a:avLst/>
          </a:prstGeom>
        </p:spPr>
        <p:txBody>
          <a:bodyPr lIns="91425" tIns="91425" rIns="91425" bIns="91425" anchor="t" anchorCtr="0">
            <a:noAutofit/>
          </a:bodyPr>
          <a:lstStyle/>
          <a:p>
            <a:pPr lvl="0">
              <a:spcBef>
                <a:spcPts val="0"/>
              </a:spcBef>
              <a:buNone/>
            </a:pPr>
            <a:r>
              <a:rPr lang="en-CA" b="1" dirty="0">
                <a:latin typeface="Lao Sangam MN" charset="0"/>
                <a:ea typeface="Lao Sangam MN" charset="0"/>
                <a:cs typeface="Lao Sangam MN" charset="0"/>
              </a:rPr>
              <a:t>CONSUMER BEHAVIOUR AND RATIONAL CHOICE</a:t>
            </a:r>
            <a:endParaRPr lang="en" b="1" dirty="0">
              <a:latin typeface="Lao Sangam MN" charset="0"/>
              <a:ea typeface="Lao Sangam MN" charset="0"/>
              <a:cs typeface="Lao Sangam MN" charset="0"/>
            </a:endParaRPr>
          </a:p>
        </p:txBody>
      </p:sp>
      <p:sp>
        <p:nvSpPr>
          <p:cNvPr id="2" name="TextBox 1"/>
          <p:cNvSpPr txBox="1"/>
          <p:nvPr/>
        </p:nvSpPr>
        <p:spPr>
          <a:xfrm>
            <a:off x="721425" y="2683043"/>
            <a:ext cx="3958389" cy="584775"/>
          </a:xfrm>
          <a:prstGeom prst="rect">
            <a:avLst/>
          </a:prstGeom>
          <a:noFill/>
        </p:spPr>
        <p:txBody>
          <a:bodyPr wrap="square" rtlCol="0">
            <a:spAutoFit/>
          </a:bodyPr>
          <a:lstStyle/>
          <a:p>
            <a:r>
              <a:rPr lang="en-US" sz="3200" dirty="0">
                <a:solidFill>
                  <a:srgbClr val="2F86C5"/>
                </a:solidFill>
                <a:latin typeface="Lao Sangam MN" charset="0"/>
                <a:ea typeface="Lao Sangam MN" charset="0"/>
                <a:cs typeface="Lao Sangam MN" charset="0"/>
              </a:rPr>
              <a:t>MGCR 293</a:t>
            </a:r>
          </a:p>
        </p:txBody>
      </p:sp>
      <p:sp>
        <p:nvSpPr>
          <p:cNvPr id="4" name="TextBox 3"/>
          <p:cNvSpPr txBox="1"/>
          <p:nvPr/>
        </p:nvSpPr>
        <p:spPr>
          <a:xfrm>
            <a:off x="4403034" y="5052304"/>
            <a:ext cx="4535382" cy="1631216"/>
          </a:xfrm>
          <a:prstGeom prst="rect">
            <a:avLst/>
          </a:prstGeom>
          <a:noFill/>
        </p:spPr>
        <p:txBody>
          <a:bodyPr wrap="square" rtlCol="0">
            <a:spAutoFit/>
          </a:bodyPr>
          <a:lstStyle/>
          <a:p>
            <a:pPr algn="r"/>
            <a:r>
              <a:rPr lang="en-US" sz="2000" dirty="0">
                <a:solidFill>
                  <a:srgbClr val="F4963D"/>
                </a:solidFill>
                <a:latin typeface="Lao Sangam MN" charset="0"/>
                <a:ea typeface="Lao Sangam MN" charset="0"/>
                <a:cs typeface="Lao Sangam MN" charset="0"/>
              </a:rPr>
              <a:t>Professor: Dr. K. </a:t>
            </a:r>
            <a:r>
              <a:rPr lang="en-US" sz="2000" dirty="0" err="1">
                <a:solidFill>
                  <a:srgbClr val="F4963D"/>
                </a:solidFill>
                <a:latin typeface="Lao Sangam MN" charset="0"/>
                <a:ea typeface="Lao Sangam MN" charset="0"/>
                <a:cs typeface="Lao Sangam MN" charset="0"/>
              </a:rPr>
              <a:t>Salmasi</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Dr. </a:t>
            </a:r>
            <a:r>
              <a:rPr lang="en-US" sz="2000" dirty="0" err="1">
                <a:solidFill>
                  <a:srgbClr val="F4963D"/>
                </a:solidFill>
                <a:latin typeface="Lao Sangam MN" charset="0"/>
                <a:ea typeface="Lao Sangam MN" charset="0"/>
                <a:cs typeface="Lao Sangam MN" charset="0"/>
              </a:rPr>
              <a:t>Taweewan</a:t>
            </a:r>
            <a:r>
              <a:rPr lang="en-US" sz="2000" dirty="0">
                <a:solidFill>
                  <a:srgbClr val="F4963D"/>
                </a:solidFill>
                <a:latin typeface="Lao Sangam MN" charset="0"/>
                <a:ea typeface="Lao Sangam MN" charset="0"/>
                <a:cs typeface="Lao Sangam MN" charset="0"/>
              </a:rPr>
              <a:t> </a:t>
            </a:r>
            <a:r>
              <a:rPr lang="en-US" sz="2000" dirty="0" err="1">
                <a:solidFill>
                  <a:srgbClr val="F4963D"/>
                </a:solidFill>
                <a:latin typeface="Lao Sangam MN" charset="0"/>
                <a:ea typeface="Lao Sangam MN" charset="0"/>
                <a:cs typeface="Lao Sangam MN" charset="0"/>
              </a:rPr>
              <a:t>Sidthidet</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Dr. Tariq </a:t>
            </a:r>
            <a:r>
              <a:rPr lang="en-US" sz="2000" dirty="0" err="1">
                <a:solidFill>
                  <a:srgbClr val="F4963D"/>
                </a:solidFill>
                <a:latin typeface="Lao Sangam MN" charset="0"/>
                <a:ea typeface="Lao Sangam MN" charset="0"/>
                <a:cs typeface="Lao Sangam MN" charset="0"/>
              </a:rPr>
              <a:t>Nizami</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T.A.: Mike Brintnell</a:t>
            </a:r>
          </a:p>
          <a:p>
            <a:pPr algn="r"/>
            <a:r>
              <a:rPr lang="en-US" sz="2000" dirty="0">
                <a:solidFill>
                  <a:srgbClr val="F4963D"/>
                </a:solidFill>
                <a:latin typeface="Lao Sangam MN" charset="0"/>
                <a:ea typeface="Lao Sangam MN" charset="0"/>
                <a:cs typeface="Lao Sangam MN" charset="0"/>
              </a:rPr>
              <a:t>Presentation Credit: Brianna Mooney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508615" y="2298031"/>
            <a:ext cx="3136800" cy="2274599"/>
          </a:xfrm>
          <a:prstGeom prst="rect">
            <a:avLst/>
          </a:prstGeom>
        </p:spPr>
        <p:txBody>
          <a:bodyPr lIns="91425" tIns="91425" rIns="91425" bIns="91425" anchor="t" anchorCtr="0">
            <a:noAutofit/>
          </a:bodyPr>
          <a:lstStyle/>
          <a:p>
            <a:pPr>
              <a:buNone/>
            </a:pPr>
            <a:r>
              <a:rPr lang="en-US" u="sng" dirty="0">
                <a:latin typeface="Helvetica Light" charset="0"/>
                <a:ea typeface="Helvetica Light" charset="0"/>
                <a:cs typeface="Helvetica Light" charset="0"/>
              </a:rPr>
              <a:t>Perfect Substitutes</a:t>
            </a:r>
            <a:r>
              <a:rPr lang="en-US" dirty="0">
                <a:latin typeface="Helvetica Light" charset="0"/>
                <a:ea typeface="Helvetica Light" charset="0"/>
                <a:cs typeface="Helvetica Light" charset="0"/>
              </a:rPr>
              <a:t>: </a:t>
            </a:r>
          </a:p>
          <a:p>
            <a:pPr>
              <a:buNone/>
            </a:pPr>
            <a:endParaRPr lang="en-US" dirty="0">
              <a:latin typeface="Helvetica Light" charset="0"/>
              <a:ea typeface="Helvetica Light" charset="0"/>
              <a:cs typeface="Helvetica Light" charset="0"/>
            </a:endParaRPr>
          </a:p>
          <a:p>
            <a:pPr>
              <a:buNone/>
            </a:pPr>
            <a:r>
              <a:rPr lang="en-US" dirty="0">
                <a:latin typeface="Helvetica Light" charset="0"/>
                <a:ea typeface="Helvetica Light" charset="0"/>
                <a:cs typeface="Helvetica Light" charset="0"/>
              </a:rPr>
              <a:t>The indifference curve for perfect substitutes will be linear, connecting equal amounts for Good X and Good Y</a:t>
            </a:r>
            <a:br>
              <a:rPr lang="en-US" dirty="0">
                <a:latin typeface="Helvetica Light" charset="0"/>
                <a:ea typeface="Helvetica Light" charset="0"/>
                <a:cs typeface="Helvetica Light" charset="0"/>
              </a:rPr>
            </a:br>
            <a:endParaRPr lang="en" dirty="0">
              <a:latin typeface="Helvetica Light" charset="0"/>
              <a:ea typeface="Helvetica Light" charset="0"/>
              <a:cs typeface="Helvetica Light" charset="0"/>
            </a:endParaRPr>
          </a:p>
        </p:txBody>
      </p:sp>
      <p:sp>
        <p:nvSpPr>
          <p:cNvPr id="131" name="Shape 131"/>
          <p:cNvSpPr txBox="1">
            <a:spLocks noGrp="1"/>
          </p:cNvSpPr>
          <p:nvPr>
            <p:ph type="body" idx="2"/>
          </p:nvPr>
        </p:nvSpPr>
        <p:spPr>
          <a:xfrm>
            <a:off x="5518863" y="2298032"/>
            <a:ext cx="3136800" cy="2274599"/>
          </a:xfrm>
          <a:prstGeom prst="rect">
            <a:avLst/>
          </a:prstGeom>
        </p:spPr>
        <p:txBody>
          <a:bodyPr lIns="91425" tIns="91425" rIns="91425" bIns="91425" anchor="t" anchorCtr="0">
            <a:noAutofit/>
          </a:bodyPr>
          <a:lstStyle/>
          <a:p>
            <a:pPr>
              <a:buNone/>
            </a:pPr>
            <a:r>
              <a:rPr lang="en-US" u="sng" dirty="0">
                <a:latin typeface="Helvetica Light" charset="0"/>
                <a:ea typeface="Helvetica Light" charset="0"/>
                <a:cs typeface="Helvetica Light" charset="0"/>
              </a:rPr>
              <a:t>Perfect Complements:</a:t>
            </a:r>
            <a:r>
              <a:rPr lang="en-US" dirty="0">
                <a:latin typeface="Helvetica Light" charset="0"/>
                <a:ea typeface="Helvetica Light" charset="0"/>
                <a:cs typeface="Helvetica Light" charset="0"/>
              </a:rPr>
              <a:t> </a:t>
            </a:r>
          </a:p>
          <a:p>
            <a:pPr>
              <a:buNone/>
            </a:pPr>
            <a:endParaRPr lang="en-US" dirty="0">
              <a:latin typeface="Helvetica Light" charset="0"/>
              <a:ea typeface="Helvetica Light" charset="0"/>
              <a:cs typeface="Helvetica Light" charset="0"/>
            </a:endParaRPr>
          </a:p>
          <a:p>
            <a:pPr>
              <a:buNone/>
            </a:pPr>
            <a:r>
              <a:rPr lang="en-US" dirty="0">
                <a:latin typeface="Helvetica Light" charset="0"/>
                <a:ea typeface="Helvetica Light" charset="0"/>
                <a:cs typeface="Helvetica Light" charset="0"/>
              </a:rPr>
              <a:t>The indifference curve will have an L-shape, meaning that increases in utility occur when goods are consumed in constant proportion</a:t>
            </a:r>
            <a:endParaRPr lang="en" dirty="0">
              <a:latin typeface="Helvetica Light" charset="0"/>
              <a:ea typeface="Helvetica Light" charset="0"/>
              <a:cs typeface="Helvetica Light" charset="0"/>
            </a:endParaRPr>
          </a:p>
        </p:txBody>
      </p:sp>
      <p:sp>
        <p:nvSpPr>
          <p:cNvPr id="2" name="Title 1"/>
          <p:cNvSpPr>
            <a:spLocks noGrp="1"/>
          </p:cNvSpPr>
          <p:nvPr>
            <p:ph type="title"/>
          </p:nvPr>
        </p:nvSpPr>
        <p:spPr>
          <a:xfrm>
            <a:off x="902370" y="274650"/>
            <a:ext cx="7579894" cy="1143000"/>
          </a:xfrm>
        </p:spPr>
        <p:txBody>
          <a:bodyPr/>
          <a:lstStyle/>
          <a:p>
            <a:r>
              <a:rPr lang="en-US" dirty="0">
                <a:solidFill>
                  <a:srgbClr val="2F86C5"/>
                </a:solidFill>
                <a:latin typeface="Lao Sangam MN" charset="0"/>
                <a:ea typeface="Lao Sangam MN" charset="0"/>
                <a:cs typeface="Lao Sangam MN" charset="0"/>
              </a:rPr>
              <a:t>SUBSTITUTES &amp; COMPLEMENTS</a:t>
            </a:r>
          </a:p>
        </p:txBody>
      </p:sp>
      <p:sp>
        <p:nvSpPr>
          <p:cNvPr id="3" name="TextBox 2"/>
          <p:cNvSpPr txBox="1"/>
          <p:nvPr/>
        </p:nvSpPr>
        <p:spPr>
          <a:xfrm>
            <a:off x="3741821" y="2773610"/>
            <a:ext cx="1491916" cy="1323439"/>
          </a:xfrm>
          <a:prstGeom prst="rect">
            <a:avLst/>
          </a:prstGeom>
          <a:noFill/>
        </p:spPr>
        <p:txBody>
          <a:bodyPr wrap="square" rtlCol="0">
            <a:spAutoFit/>
          </a:bodyPr>
          <a:lstStyle/>
          <a:p>
            <a:r>
              <a:rPr lang="en-US" sz="8000" b="1" dirty="0">
                <a:solidFill>
                  <a:srgbClr val="2F86C5"/>
                </a:solidFill>
                <a:latin typeface="Lao Sangam MN" charset="0"/>
                <a:ea typeface="Lao Sangam MN" charset="0"/>
                <a:cs typeface="Lao Sangam MN" charset="0"/>
              </a:rPr>
              <a:t>VS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317750" y="1992898"/>
            <a:ext cx="3524250" cy="3524250"/>
            <a:chOff x="1460" y="1460"/>
            <a:chExt cx="2220" cy="2220"/>
          </a:xfrm>
        </p:grpSpPr>
        <p:sp>
          <p:nvSpPr>
            <p:cNvPr id="3" name="Line 5"/>
            <p:cNvSpPr>
              <a:spLocks noChangeShapeType="1"/>
            </p:cNvSpPr>
            <p:nvPr/>
          </p:nvSpPr>
          <p:spPr bwMode="auto">
            <a:xfrm>
              <a:off x="1460" y="3380"/>
              <a:ext cx="300" cy="30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 name="Line 6"/>
            <p:cNvSpPr>
              <a:spLocks noChangeShapeType="1"/>
            </p:cNvSpPr>
            <p:nvPr/>
          </p:nvSpPr>
          <p:spPr bwMode="auto">
            <a:xfrm>
              <a:off x="1460" y="2708"/>
              <a:ext cx="972" cy="972"/>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Line 7"/>
            <p:cNvSpPr>
              <a:spLocks noChangeShapeType="1"/>
            </p:cNvSpPr>
            <p:nvPr/>
          </p:nvSpPr>
          <p:spPr bwMode="auto">
            <a:xfrm>
              <a:off x="1460" y="2084"/>
              <a:ext cx="1596" cy="1596"/>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8"/>
            <p:cNvSpPr>
              <a:spLocks noChangeShapeType="1"/>
            </p:cNvSpPr>
            <p:nvPr/>
          </p:nvSpPr>
          <p:spPr bwMode="auto">
            <a:xfrm>
              <a:off x="1460" y="1460"/>
              <a:ext cx="2220" cy="222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 name="Line 10"/>
          <p:cNvSpPr>
            <a:spLocks noChangeShapeType="1"/>
          </p:cNvSpPr>
          <p:nvPr/>
        </p:nvSpPr>
        <p:spPr bwMode="auto">
          <a:xfrm>
            <a:off x="2305050" y="1338848"/>
            <a:ext cx="0" cy="4184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12"/>
          <p:cNvSpPr>
            <a:spLocks noChangeArrowheads="1"/>
          </p:cNvSpPr>
          <p:nvPr/>
        </p:nvSpPr>
        <p:spPr bwMode="auto">
          <a:xfrm>
            <a:off x="6732588" y="4975811"/>
            <a:ext cx="1628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Orange Juice</a:t>
            </a:r>
          </a:p>
          <a:p>
            <a:pPr eaLnBrk="1" hangingPunct="1">
              <a:spcBef>
                <a:spcPct val="0"/>
              </a:spcBef>
              <a:buClrTx/>
              <a:buFontTx/>
              <a:buNone/>
            </a:pPr>
            <a:r>
              <a:rPr lang="en-US" altLang="en-US" sz="1800" b="1">
                <a:latin typeface="Arial" charset="0"/>
              </a:rPr>
              <a:t>(glasses)</a:t>
            </a:r>
          </a:p>
        </p:txBody>
      </p:sp>
      <p:sp>
        <p:nvSpPr>
          <p:cNvPr id="9" name="Rectangle 13"/>
          <p:cNvSpPr>
            <a:spLocks noChangeArrowheads="1"/>
          </p:cNvSpPr>
          <p:nvPr/>
        </p:nvSpPr>
        <p:spPr bwMode="auto">
          <a:xfrm>
            <a:off x="819150" y="1021348"/>
            <a:ext cx="11715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lgn="ctr" eaLnBrk="1" hangingPunct="1">
              <a:spcBef>
                <a:spcPct val="0"/>
              </a:spcBef>
              <a:buClrTx/>
              <a:buFontTx/>
              <a:buNone/>
            </a:pPr>
            <a:r>
              <a:rPr lang="en-US" altLang="en-US" sz="1800" b="1">
                <a:latin typeface="Arial" charset="0"/>
              </a:rPr>
              <a:t>Apple </a:t>
            </a:r>
          </a:p>
          <a:p>
            <a:pPr algn="ctr" eaLnBrk="1" hangingPunct="1">
              <a:spcBef>
                <a:spcPct val="0"/>
              </a:spcBef>
              <a:buClrTx/>
              <a:buFontTx/>
              <a:buNone/>
            </a:pPr>
            <a:r>
              <a:rPr lang="en-US" altLang="en-US" sz="1800" b="1">
                <a:latin typeface="Arial" charset="0"/>
              </a:rPr>
              <a:t>Juice</a:t>
            </a:r>
          </a:p>
          <a:p>
            <a:pPr algn="ctr" eaLnBrk="1" hangingPunct="1">
              <a:spcBef>
                <a:spcPct val="0"/>
              </a:spcBef>
              <a:buClrTx/>
              <a:buFontTx/>
              <a:buNone/>
            </a:pPr>
            <a:r>
              <a:rPr lang="en-US" altLang="en-US" sz="1800" b="1">
                <a:latin typeface="Arial" charset="0"/>
              </a:rPr>
              <a:t>(glasses)</a:t>
            </a:r>
          </a:p>
        </p:txBody>
      </p:sp>
      <p:sp>
        <p:nvSpPr>
          <p:cNvPr id="10" name="Rectangle 14"/>
          <p:cNvSpPr>
            <a:spLocks noChangeArrowheads="1"/>
          </p:cNvSpPr>
          <p:nvPr/>
        </p:nvSpPr>
        <p:spPr bwMode="auto">
          <a:xfrm>
            <a:off x="3824288" y="5540961"/>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2</a:t>
            </a:r>
          </a:p>
        </p:txBody>
      </p:sp>
      <p:sp>
        <p:nvSpPr>
          <p:cNvPr id="11" name="Rectangle 15"/>
          <p:cNvSpPr>
            <a:spLocks noChangeArrowheads="1"/>
          </p:cNvSpPr>
          <p:nvPr/>
        </p:nvSpPr>
        <p:spPr bwMode="auto">
          <a:xfrm>
            <a:off x="4776788" y="5540961"/>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3</a:t>
            </a:r>
          </a:p>
        </p:txBody>
      </p:sp>
      <p:sp>
        <p:nvSpPr>
          <p:cNvPr id="12" name="Rectangle 16"/>
          <p:cNvSpPr>
            <a:spLocks noChangeArrowheads="1"/>
          </p:cNvSpPr>
          <p:nvPr/>
        </p:nvSpPr>
        <p:spPr bwMode="auto">
          <a:xfrm>
            <a:off x="5729288" y="5540961"/>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4</a:t>
            </a:r>
          </a:p>
        </p:txBody>
      </p:sp>
      <p:sp>
        <p:nvSpPr>
          <p:cNvPr id="13" name="Rectangle 17"/>
          <p:cNvSpPr>
            <a:spLocks noChangeArrowheads="1"/>
          </p:cNvSpPr>
          <p:nvPr/>
        </p:nvSpPr>
        <p:spPr bwMode="auto">
          <a:xfrm>
            <a:off x="2776538" y="5540961"/>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1</a:t>
            </a:r>
          </a:p>
        </p:txBody>
      </p:sp>
      <p:sp>
        <p:nvSpPr>
          <p:cNvPr id="14" name="Rectangle 18"/>
          <p:cNvSpPr>
            <a:spLocks noChangeArrowheads="1"/>
          </p:cNvSpPr>
          <p:nvPr/>
        </p:nvSpPr>
        <p:spPr bwMode="auto">
          <a:xfrm>
            <a:off x="1900238" y="465354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1</a:t>
            </a:r>
          </a:p>
        </p:txBody>
      </p:sp>
      <p:sp>
        <p:nvSpPr>
          <p:cNvPr id="15" name="Rectangle 19"/>
          <p:cNvSpPr>
            <a:spLocks noChangeArrowheads="1"/>
          </p:cNvSpPr>
          <p:nvPr/>
        </p:nvSpPr>
        <p:spPr bwMode="auto">
          <a:xfrm>
            <a:off x="1900238" y="365342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2</a:t>
            </a:r>
          </a:p>
        </p:txBody>
      </p:sp>
      <p:sp>
        <p:nvSpPr>
          <p:cNvPr id="16" name="Rectangle 20"/>
          <p:cNvSpPr>
            <a:spLocks noChangeArrowheads="1"/>
          </p:cNvSpPr>
          <p:nvPr/>
        </p:nvSpPr>
        <p:spPr bwMode="auto">
          <a:xfrm>
            <a:off x="1900238" y="2651711"/>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3</a:t>
            </a:r>
          </a:p>
        </p:txBody>
      </p:sp>
      <p:sp>
        <p:nvSpPr>
          <p:cNvPr id="17" name="Rectangle 21"/>
          <p:cNvSpPr>
            <a:spLocks noChangeArrowheads="1"/>
          </p:cNvSpPr>
          <p:nvPr/>
        </p:nvSpPr>
        <p:spPr bwMode="auto">
          <a:xfrm>
            <a:off x="1900238" y="1651586"/>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4</a:t>
            </a:r>
          </a:p>
        </p:txBody>
      </p:sp>
      <p:sp>
        <p:nvSpPr>
          <p:cNvPr id="18" name="Rectangle 22"/>
          <p:cNvSpPr>
            <a:spLocks noChangeArrowheads="1"/>
          </p:cNvSpPr>
          <p:nvPr/>
        </p:nvSpPr>
        <p:spPr bwMode="auto">
          <a:xfrm>
            <a:off x="2033588" y="5540961"/>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0</a:t>
            </a:r>
          </a:p>
        </p:txBody>
      </p:sp>
      <p:sp>
        <p:nvSpPr>
          <p:cNvPr id="19" name="Line 11"/>
          <p:cNvSpPr>
            <a:spLocks noChangeShapeType="1"/>
          </p:cNvSpPr>
          <p:nvPr/>
        </p:nvSpPr>
        <p:spPr bwMode="auto">
          <a:xfrm>
            <a:off x="2305050" y="5517148"/>
            <a:ext cx="41957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TextBox 19"/>
          <p:cNvSpPr txBox="1"/>
          <p:nvPr/>
        </p:nvSpPr>
        <p:spPr>
          <a:xfrm>
            <a:off x="2745539" y="344211"/>
            <a:ext cx="5007476" cy="584775"/>
          </a:xfrm>
          <a:prstGeom prst="rect">
            <a:avLst/>
          </a:prstGeom>
          <a:noFill/>
        </p:spPr>
        <p:txBody>
          <a:bodyPr wrap="square" rtlCol="0">
            <a:spAutoFit/>
          </a:bodyPr>
          <a:lstStyle/>
          <a:p>
            <a:r>
              <a:rPr lang="en-US" sz="3200" dirty="0">
                <a:solidFill>
                  <a:schemeClr val="tx2">
                    <a:lumMod val="50000"/>
                  </a:schemeClr>
                </a:solidFill>
                <a:latin typeface="Lao Sangam MN" charset="0"/>
                <a:ea typeface="Lao Sangam MN" charset="0"/>
                <a:cs typeface="Lao Sangam MN" charset="0"/>
              </a:rPr>
              <a:t>Perfect Substitutes</a:t>
            </a:r>
          </a:p>
        </p:txBody>
      </p:sp>
    </p:spTree>
    <p:extLst>
      <p:ext uri="{BB962C8B-B14F-4D97-AF65-F5344CB8AC3E}">
        <p14:creationId xmlns:p14="http://schemas.microsoft.com/office/powerpoint/2010/main" val="54344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4181" y="335975"/>
            <a:ext cx="5007476" cy="584775"/>
          </a:xfrm>
          <a:prstGeom prst="rect">
            <a:avLst/>
          </a:prstGeom>
          <a:noFill/>
        </p:spPr>
        <p:txBody>
          <a:bodyPr wrap="square" rtlCol="0">
            <a:spAutoFit/>
          </a:bodyPr>
          <a:lstStyle/>
          <a:p>
            <a:r>
              <a:rPr lang="en-US" sz="3200" dirty="0">
                <a:solidFill>
                  <a:schemeClr val="tx2">
                    <a:lumMod val="50000"/>
                  </a:schemeClr>
                </a:solidFill>
                <a:latin typeface="Lao Sangam MN" charset="0"/>
                <a:ea typeface="Lao Sangam MN" charset="0"/>
                <a:cs typeface="Lao Sangam MN" charset="0"/>
              </a:rPr>
              <a:t>Perfect Complements</a:t>
            </a:r>
          </a:p>
        </p:txBody>
      </p:sp>
      <p:grpSp>
        <p:nvGrpSpPr>
          <p:cNvPr id="3" name="Group 5"/>
          <p:cNvGrpSpPr>
            <a:grpSpLocks/>
          </p:cNvGrpSpPr>
          <p:nvPr/>
        </p:nvGrpSpPr>
        <p:grpSpPr bwMode="auto">
          <a:xfrm>
            <a:off x="3048000" y="1898650"/>
            <a:ext cx="3232150" cy="3371850"/>
            <a:chOff x="1920" y="1196"/>
            <a:chExt cx="2036" cy="2124"/>
          </a:xfrm>
        </p:grpSpPr>
        <p:sp>
          <p:nvSpPr>
            <p:cNvPr id="4" name="Line 6"/>
            <p:cNvSpPr>
              <a:spLocks noChangeShapeType="1"/>
            </p:cNvSpPr>
            <p:nvPr/>
          </p:nvSpPr>
          <p:spPr bwMode="auto">
            <a:xfrm>
              <a:off x="1920" y="1196"/>
              <a:ext cx="0" cy="2124"/>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Line 7"/>
            <p:cNvSpPr>
              <a:spLocks noChangeShapeType="1"/>
            </p:cNvSpPr>
            <p:nvPr/>
          </p:nvSpPr>
          <p:spPr bwMode="auto">
            <a:xfrm>
              <a:off x="2544" y="1196"/>
              <a:ext cx="0" cy="1452"/>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8"/>
            <p:cNvSpPr>
              <a:spLocks noChangeShapeType="1"/>
            </p:cNvSpPr>
            <p:nvPr/>
          </p:nvSpPr>
          <p:spPr bwMode="auto">
            <a:xfrm>
              <a:off x="3168" y="1196"/>
              <a:ext cx="0" cy="828"/>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9"/>
            <p:cNvSpPr>
              <a:spLocks noChangeShapeType="1"/>
            </p:cNvSpPr>
            <p:nvPr/>
          </p:nvSpPr>
          <p:spPr bwMode="auto">
            <a:xfrm>
              <a:off x="3744" y="1196"/>
              <a:ext cx="0" cy="204"/>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0"/>
            <p:cNvSpPr>
              <a:spLocks noChangeShapeType="1"/>
            </p:cNvSpPr>
            <p:nvPr/>
          </p:nvSpPr>
          <p:spPr bwMode="auto">
            <a:xfrm>
              <a:off x="1928" y="3312"/>
              <a:ext cx="2028"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1"/>
            <p:cNvSpPr>
              <a:spLocks noChangeShapeType="1"/>
            </p:cNvSpPr>
            <p:nvPr/>
          </p:nvSpPr>
          <p:spPr bwMode="auto">
            <a:xfrm>
              <a:off x="2552" y="2640"/>
              <a:ext cx="1404"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2"/>
            <p:cNvSpPr>
              <a:spLocks noChangeShapeType="1"/>
            </p:cNvSpPr>
            <p:nvPr/>
          </p:nvSpPr>
          <p:spPr bwMode="auto">
            <a:xfrm>
              <a:off x="3176" y="2016"/>
              <a:ext cx="780"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3"/>
            <p:cNvSpPr>
              <a:spLocks noChangeShapeType="1"/>
            </p:cNvSpPr>
            <p:nvPr/>
          </p:nvSpPr>
          <p:spPr bwMode="auto">
            <a:xfrm>
              <a:off x="3752" y="1392"/>
              <a:ext cx="204" cy="0"/>
            </a:xfrm>
            <a:prstGeom prst="line">
              <a:avLst/>
            </a:prstGeom>
            <a:noFill/>
            <a:ln w="508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 name="Line 14"/>
          <p:cNvSpPr>
            <a:spLocks noChangeShapeType="1"/>
          </p:cNvSpPr>
          <p:nvPr/>
        </p:nvSpPr>
        <p:spPr bwMode="auto">
          <a:xfrm>
            <a:off x="2305050" y="1663700"/>
            <a:ext cx="0" cy="4184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5"/>
          <p:cNvSpPr>
            <a:spLocks noChangeShapeType="1"/>
          </p:cNvSpPr>
          <p:nvPr/>
        </p:nvSpPr>
        <p:spPr bwMode="auto">
          <a:xfrm>
            <a:off x="2300288" y="5854700"/>
            <a:ext cx="41957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6"/>
          <p:cNvSpPr>
            <a:spLocks noChangeArrowheads="1"/>
          </p:cNvSpPr>
          <p:nvPr/>
        </p:nvSpPr>
        <p:spPr bwMode="auto">
          <a:xfrm>
            <a:off x="6877050" y="5589588"/>
            <a:ext cx="1514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Right Shoes</a:t>
            </a:r>
          </a:p>
        </p:txBody>
      </p:sp>
      <p:sp>
        <p:nvSpPr>
          <p:cNvPr id="15" name="Rectangle 17"/>
          <p:cNvSpPr>
            <a:spLocks noChangeArrowheads="1"/>
          </p:cNvSpPr>
          <p:nvPr/>
        </p:nvSpPr>
        <p:spPr bwMode="auto">
          <a:xfrm>
            <a:off x="971550" y="1346200"/>
            <a:ext cx="866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lgn="ctr" eaLnBrk="1" hangingPunct="1">
              <a:spcBef>
                <a:spcPct val="0"/>
              </a:spcBef>
              <a:buClrTx/>
              <a:buFontTx/>
              <a:buNone/>
            </a:pPr>
            <a:r>
              <a:rPr lang="en-US" altLang="en-US" sz="1800" b="1">
                <a:latin typeface="Arial" charset="0"/>
              </a:rPr>
              <a:t>Left</a:t>
            </a:r>
          </a:p>
          <a:p>
            <a:pPr algn="ctr" eaLnBrk="1" hangingPunct="1">
              <a:spcBef>
                <a:spcPct val="0"/>
              </a:spcBef>
              <a:buClrTx/>
              <a:buFontTx/>
              <a:buNone/>
            </a:pPr>
            <a:r>
              <a:rPr lang="en-US" altLang="en-US" sz="1800" b="1">
                <a:latin typeface="Arial" charset="0"/>
              </a:rPr>
              <a:t>Shoes</a:t>
            </a:r>
          </a:p>
        </p:txBody>
      </p:sp>
      <p:sp>
        <p:nvSpPr>
          <p:cNvPr id="16" name="Rectangle 18"/>
          <p:cNvSpPr>
            <a:spLocks noChangeArrowheads="1"/>
          </p:cNvSpPr>
          <p:nvPr/>
        </p:nvSpPr>
        <p:spPr bwMode="auto">
          <a:xfrm>
            <a:off x="3824288" y="586581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2</a:t>
            </a:r>
          </a:p>
        </p:txBody>
      </p:sp>
      <p:sp>
        <p:nvSpPr>
          <p:cNvPr id="17" name="Rectangle 19"/>
          <p:cNvSpPr>
            <a:spLocks noChangeArrowheads="1"/>
          </p:cNvSpPr>
          <p:nvPr/>
        </p:nvSpPr>
        <p:spPr bwMode="auto">
          <a:xfrm>
            <a:off x="4776788" y="586581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3</a:t>
            </a:r>
          </a:p>
        </p:txBody>
      </p:sp>
      <p:sp>
        <p:nvSpPr>
          <p:cNvPr id="18" name="Rectangle 20"/>
          <p:cNvSpPr>
            <a:spLocks noChangeArrowheads="1"/>
          </p:cNvSpPr>
          <p:nvPr/>
        </p:nvSpPr>
        <p:spPr bwMode="auto">
          <a:xfrm>
            <a:off x="5729288" y="586581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4</a:t>
            </a:r>
          </a:p>
        </p:txBody>
      </p:sp>
      <p:sp>
        <p:nvSpPr>
          <p:cNvPr id="19" name="Rectangle 21"/>
          <p:cNvSpPr>
            <a:spLocks noChangeArrowheads="1"/>
          </p:cNvSpPr>
          <p:nvPr/>
        </p:nvSpPr>
        <p:spPr bwMode="auto">
          <a:xfrm>
            <a:off x="2776538" y="586581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1</a:t>
            </a:r>
          </a:p>
        </p:txBody>
      </p:sp>
      <p:sp>
        <p:nvSpPr>
          <p:cNvPr id="20" name="Rectangle 22"/>
          <p:cNvSpPr>
            <a:spLocks noChangeArrowheads="1"/>
          </p:cNvSpPr>
          <p:nvPr/>
        </p:nvSpPr>
        <p:spPr bwMode="auto">
          <a:xfrm>
            <a:off x="1900238" y="4978400"/>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1</a:t>
            </a:r>
          </a:p>
        </p:txBody>
      </p:sp>
      <p:sp>
        <p:nvSpPr>
          <p:cNvPr id="21" name="Rectangle 23"/>
          <p:cNvSpPr>
            <a:spLocks noChangeArrowheads="1"/>
          </p:cNvSpPr>
          <p:nvPr/>
        </p:nvSpPr>
        <p:spPr bwMode="auto">
          <a:xfrm>
            <a:off x="1900238" y="3978275"/>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2</a:t>
            </a:r>
          </a:p>
        </p:txBody>
      </p:sp>
      <p:sp>
        <p:nvSpPr>
          <p:cNvPr id="22" name="Rectangle 24"/>
          <p:cNvSpPr>
            <a:spLocks noChangeArrowheads="1"/>
          </p:cNvSpPr>
          <p:nvPr/>
        </p:nvSpPr>
        <p:spPr bwMode="auto">
          <a:xfrm>
            <a:off x="1900238" y="297656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3</a:t>
            </a:r>
          </a:p>
        </p:txBody>
      </p:sp>
      <p:sp>
        <p:nvSpPr>
          <p:cNvPr id="23" name="Rectangle 25"/>
          <p:cNvSpPr>
            <a:spLocks noChangeArrowheads="1"/>
          </p:cNvSpPr>
          <p:nvPr/>
        </p:nvSpPr>
        <p:spPr bwMode="auto">
          <a:xfrm>
            <a:off x="1900238" y="197643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4</a:t>
            </a:r>
          </a:p>
        </p:txBody>
      </p:sp>
      <p:sp>
        <p:nvSpPr>
          <p:cNvPr id="24" name="Rectangle 26"/>
          <p:cNvSpPr>
            <a:spLocks noChangeArrowheads="1"/>
          </p:cNvSpPr>
          <p:nvPr/>
        </p:nvSpPr>
        <p:spPr bwMode="auto">
          <a:xfrm>
            <a:off x="2033588" y="586581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0</a:t>
            </a:r>
          </a:p>
        </p:txBody>
      </p:sp>
    </p:spTree>
    <p:extLst>
      <p:ext uri="{BB962C8B-B14F-4D97-AF65-F5344CB8AC3E}">
        <p14:creationId xmlns:p14="http://schemas.microsoft.com/office/powerpoint/2010/main" val="181668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a:t>
            </a:r>
          </a:p>
        </p:txBody>
      </p:sp>
      <p:sp>
        <p:nvSpPr>
          <p:cNvPr id="3" name="Text Placeholder 2"/>
          <p:cNvSpPr>
            <a:spLocks noGrp="1"/>
          </p:cNvSpPr>
          <p:nvPr>
            <p:ph type="body" idx="1"/>
          </p:nvPr>
        </p:nvSpPr>
        <p:spPr>
          <a:xfrm>
            <a:off x="893700" y="2023956"/>
            <a:ext cx="7287774" cy="4736399"/>
          </a:xfrm>
        </p:spPr>
        <p:txBody>
          <a:bodyPr/>
          <a:lstStyle/>
          <a:p>
            <a:pPr>
              <a:buNone/>
            </a:pPr>
            <a:r>
              <a:rPr lang="en-US" sz="2000" dirty="0"/>
              <a:t>The numerical score representing the </a:t>
            </a:r>
            <a:r>
              <a:rPr lang="en-US" sz="2000" b="1" dirty="0"/>
              <a:t>satisfaction that a consumer achieves from consumption</a:t>
            </a:r>
          </a:p>
          <a:p>
            <a:pPr>
              <a:buNone/>
            </a:pPr>
            <a:endParaRPr lang="en-US" sz="2000" dirty="0"/>
          </a:p>
          <a:p>
            <a:pPr fontAlgn="base"/>
            <a:r>
              <a:rPr lang="en-US" sz="2000" dirty="0"/>
              <a:t>Assigning utility values allows us to rank order market baskets/consumption choices</a:t>
            </a:r>
          </a:p>
          <a:p>
            <a:pPr fontAlgn="base"/>
            <a:endParaRPr lang="en-US" sz="2000" dirty="0"/>
          </a:p>
          <a:p>
            <a:pPr fontAlgn="base"/>
            <a:r>
              <a:rPr lang="en-US" sz="2000" dirty="0"/>
              <a:t>Total utility is the </a:t>
            </a:r>
            <a:r>
              <a:rPr lang="en-US" sz="2000" b="1" dirty="0"/>
              <a:t>aggregate sum of satisfaction</a:t>
            </a:r>
            <a:r>
              <a:rPr lang="en-US" sz="2000" dirty="0"/>
              <a:t> or benefit that an individual gains from consuming a given amount of goods </a:t>
            </a:r>
          </a:p>
          <a:p>
            <a:pPr fontAlgn="base"/>
            <a:endParaRPr lang="en-US" sz="2000" dirty="0"/>
          </a:p>
          <a:p>
            <a:pPr fontAlgn="base"/>
            <a:r>
              <a:rPr lang="en-US" sz="2000" dirty="0"/>
              <a:t>Marginal utility is the derivative of total utility and represents the additional satisfaction or utility </a:t>
            </a:r>
            <a:r>
              <a:rPr lang="en-US" sz="2000" b="1" dirty="0"/>
              <a:t>gained from one extra unit of consumption</a:t>
            </a:r>
          </a:p>
          <a:p>
            <a:pPr fontAlgn="base"/>
            <a:endParaRPr lang="en-US" sz="2000" dirty="0"/>
          </a:p>
          <a:p>
            <a:endParaRPr lang="en-US" sz="2000" dirty="0"/>
          </a:p>
        </p:txBody>
      </p:sp>
      <p:grpSp>
        <p:nvGrpSpPr>
          <p:cNvPr id="4" name="Shape 415"/>
          <p:cNvGrpSpPr/>
          <p:nvPr/>
        </p:nvGrpSpPr>
        <p:grpSpPr>
          <a:xfrm>
            <a:off x="6825688" y="274650"/>
            <a:ext cx="1764859" cy="1540805"/>
            <a:chOff x="5297950" y="1632050"/>
            <a:chExt cx="426200" cy="431100"/>
          </a:xfrm>
          <a:solidFill>
            <a:srgbClr val="F4963D"/>
          </a:solidFill>
        </p:grpSpPr>
        <p:sp>
          <p:nvSpPr>
            <p:cNvPr id="5" name="Shape 416"/>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6" name="Shape 417"/>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grpFill/>
            <a:ln>
              <a:noFill/>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92418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DIMINISHING UTILITY</a:t>
            </a:r>
          </a:p>
        </p:txBody>
      </p:sp>
      <p:sp>
        <p:nvSpPr>
          <p:cNvPr id="3" name="Text Placeholder 2"/>
          <p:cNvSpPr>
            <a:spLocks noGrp="1"/>
          </p:cNvSpPr>
          <p:nvPr>
            <p:ph type="body" idx="1"/>
          </p:nvPr>
        </p:nvSpPr>
        <p:spPr>
          <a:xfrm>
            <a:off x="893700" y="1831449"/>
            <a:ext cx="7528405" cy="4736399"/>
          </a:xfrm>
        </p:spPr>
        <p:txBody>
          <a:bodyPr/>
          <a:lstStyle/>
          <a:p>
            <a:pPr fontAlgn="base">
              <a:buNone/>
            </a:pPr>
            <a:r>
              <a:rPr lang="en-US" sz="2000" dirty="0"/>
              <a:t>The Law of Diminishing Marginal Utility stipulates that </a:t>
            </a:r>
            <a:r>
              <a:rPr lang="en-US" sz="2000" b="1" dirty="0"/>
              <a:t>marginal utility decreases</a:t>
            </a:r>
            <a:r>
              <a:rPr lang="en-US" sz="2000" dirty="0"/>
              <a:t> with each additional increase in consumption of a good (i.e. eating too many doughnuts)</a:t>
            </a:r>
          </a:p>
          <a:p>
            <a:pPr fontAlgn="base">
              <a:buNone/>
            </a:pPr>
            <a:endParaRPr lang="en-US" sz="2000" dirty="0"/>
          </a:p>
          <a:p>
            <a:pPr fontAlgn="base">
              <a:buNone/>
            </a:pPr>
            <a:endParaRPr lang="en-US" sz="2000" dirty="0"/>
          </a:p>
          <a:p>
            <a:pPr marL="342900" indent="-342900" fontAlgn="base"/>
            <a:r>
              <a:rPr lang="en-US" sz="2000" dirty="0"/>
              <a:t>Total utility, however, usually continues to increase as consumption increases.</a:t>
            </a:r>
          </a:p>
          <a:p>
            <a:pPr>
              <a:buNone/>
            </a:pPr>
            <a:endParaRPr lang="en-US" sz="2000" dirty="0"/>
          </a:p>
        </p:txBody>
      </p:sp>
      <p:grpSp>
        <p:nvGrpSpPr>
          <p:cNvPr id="4" name="Shape 503"/>
          <p:cNvGrpSpPr/>
          <p:nvPr/>
        </p:nvGrpSpPr>
        <p:grpSpPr>
          <a:xfrm>
            <a:off x="3327265" y="4452390"/>
            <a:ext cx="2664461" cy="1503242"/>
            <a:chOff x="4610450" y="3703750"/>
            <a:chExt cx="453050" cy="332175"/>
          </a:xfrm>
          <a:solidFill>
            <a:srgbClr val="2F86C5"/>
          </a:solidFill>
        </p:grpSpPr>
        <p:sp>
          <p:nvSpPr>
            <p:cNvPr id="5" name="Shape 504"/>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6" name="Shape 505"/>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noFill/>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044745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UTILITY-MAXIMIZING RULE</a:t>
            </a:r>
          </a:p>
        </p:txBody>
      </p:sp>
      <p:sp>
        <p:nvSpPr>
          <p:cNvPr id="3" name="Text Placeholder 2"/>
          <p:cNvSpPr>
            <a:spLocks noGrp="1"/>
          </p:cNvSpPr>
          <p:nvPr>
            <p:ph type="body" idx="1"/>
          </p:nvPr>
        </p:nvSpPr>
        <p:spPr>
          <a:xfrm>
            <a:off x="893700" y="1831450"/>
            <a:ext cx="7095268" cy="4736399"/>
          </a:xfrm>
        </p:spPr>
        <p:txBody>
          <a:bodyPr/>
          <a:lstStyle/>
          <a:p>
            <a:pPr>
              <a:buNone/>
            </a:pPr>
            <a:r>
              <a:rPr lang="en-US" sz="2000" dirty="0"/>
              <a:t>The marginal utility/dollar spent on each product should be equal for the combination of goods in a given market basket:</a:t>
            </a:r>
          </a:p>
          <a:p>
            <a:pPr>
              <a:buNone/>
            </a:pPr>
            <a:endParaRPr lang="en-US" sz="2000" dirty="0"/>
          </a:p>
          <a:p>
            <a:pPr algn="ctr">
              <a:buNone/>
            </a:pPr>
            <a:endParaRPr lang="is-IS" sz="2000" u="sng" dirty="0"/>
          </a:p>
          <a:p>
            <a:pPr algn="ctr">
              <a:buNone/>
            </a:pPr>
            <a:endParaRPr lang="is-IS" sz="2000" u="sng" dirty="0"/>
          </a:p>
          <a:p>
            <a:pPr algn="ctr">
              <a:buNone/>
            </a:pPr>
            <a:r>
              <a:rPr lang="is-IS" sz="2000" u="sng" dirty="0"/>
              <a:t>MU</a:t>
            </a:r>
            <a:r>
              <a:rPr lang="is-IS" sz="2000" u="sng" baseline="-25000" dirty="0"/>
              <a:t>x</a:t>
            </a:r>
            <a:r>
              <a:rPr lang="is-IS" sz="2000" u="sng" dirty="0"/>
              <a:t> </a:t>
            </a:r>
            <a:r>
              <a:rPr lang="is-IS" sz="2000" dirty="0"/>
              <a:t> =  </a:t>
            </a:r>
            <a:r>
              <a:rPr lang="is-IS" sz="2000" u="sng" dirty="0"/>
              <a:t>MU</a:t>
            </a:r>
            <a:r>
              <a:rPr lang="is-IS" sz="2000" u="sng" baseline="-25000" dirty="0"/>
              <a:t>y</a:t>
            </a:r>
            <a:endParaRPr lang="is-IS" sz="2000" dirty="0"/>
          </a:p>
          <a:p>
            <a:pPr algn="ctr">
              <a:buNone/>
            </a:pPr>
            <a:r>
              <a:rPr lang="is-IS" sz="2000" dirty="0"/>
              <a:t> P</a:t>
            </a:r>
            <a:r>
              <a:rPr lang="is-IS" sz="2000" baseline="-25000" dirty="0"/>
              <a:t>x </a:t>
            </a:r>
            <a:r>
              <a:rPr lang="is-IS" sz="2000" dirty="0"/>
              <a:t>        P</a:t>
            </a:r>
            <a:r>
              <a:rPr lang="is-IS" sz="2000" baseline="-25000" dirty="0"/>
              <a:t>y</a:t>
            </a:r>
          </a:p>
          <a:p>
            <a:pPr>
              <a:buNone/>
            </a:pPr>
            <a:endParaRPr lang="en-US" sz="2000" dirty="0"/>
          </a:p>
          <a:p>
            <a:pPr>
              <a:buNone/>
            </a:pPr>
            <a:endParaRPr lang="en-US" sz="2000" dirty="0"/>
          </a:p>
          <a:p>
            <a:pPr>
              <a:buNone/>
            </a:pPr>
            <a:r>
              <a:rPr lang="en-US" sz="2000" dirty="0"/>
              <a:t>Objective of the Consumer: </a:t>
            </a:r>
          </a:p>
          <a:p>
            <a:pPr>
              <a:buNone/>
            </a:pPr>
            <a:endParaRPr lang="en-US" sz="2000" dirty="0"/>
          </a:p>
          <a:p>
            <a:pPr>
              <a:buNone/>
            </a:pPr>
            <a:r>
              <a:rPr lang="en-US" sz="2000" dirty="0"/>
              <a:t>Maximize utility with a given budget constraint</a:t>
            </a:r>
          </a:p>
        </p:txBody>
      </p:sp>
    </p:spTree>
    <p:extLst>
      <p:ext uri="{BB962C8B-B14F-4D97-AF65-F5344CB8AC3E}">
        <p14:creationId xmlns:p14="http://schemas.microsoft.com/office/powerpoint/2010/main" val="1466682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001984" y="2033337"/>
            <a:ext cx="6462600" cy="1698387"/>
          </a:xfrm>
          <a:prstGeom prst="rect">
            <a:avLst/>
          </a:prstGeom>
        </p:spPr>
        <p:txBody>
          <a:bodyPr lIns="91425" tIns="91425" rIns="91425" bIns="91425" anchor="b" anchorCtr="0">
            <a:noAutofit/>
          </a:bodyPr>
          <a:lstStyle/>
          <a:p>
            <a:pPr lvl="0"/>
            <a:r>
              <a:rPr lang="en" dirty="0">
                <a:latin typeface="Lao Sangam MN" charset="0"/>
                <a:ea typeface="Lao Sangam MN" charset="0"/>
                <a:cs typeface="Lao Sangam MN" charset="0"/>
                <a:hlinkClick r:id="rId3"/>
              </a:rPr>
              <a:t>https://www.youtube.com/watch?v=kA4pEId7ysk</a:t>
            </a:r>
            <a:endParaRPr lang="en" dirty="0">
              <a:latin typeface="Lao Sangam MN" charset="0"/>
              <a:ea typeface="Lao Sangam MN" charset="0"/>
              <a:cs typeface="Lao Sangam MN"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BUDGET CONSTRAINT</a:t>
            </a:r>
          </a:p>
        </p:txBody>
      </p:sp>
      <p:sp>
        <p:nvSpPr>
          <p:cNvPr id="3" name="Text Placeholder 2"/>
          <p:cNvSpPr>
            <a:spLocks noGrp="1"/>
          </p:cNvSpPr>
          <p:nvPr>
            <p:ph type="body" idx="1"/>
          </p:nvPr>
        </p:nvSpPr>
        <p:spPr>
          <a:xfrm>
            <a:off x="893699" y="1831450"/>
            <a:ext cx="7468247" cy="4736399"/>
          </a:xfrm>
        </p:spPr>
        <p:txBody>
          <a:bodyPr/>
          <a:lstStyle/>
          <a:p>
            <a:pPr>
              <a:buNone/>
            </a:pPr>
            <a:r>
              <a:rPr lang="en-US" dirty="0"/>
              <a:t>Indicates the market basket that a consumer is able to purchase given a budget and prevailing conditions</a:t>
            </a:r>
          </a:p>
          <a:p>
            <a:pPr>
              <a:buNone/>
            </a:pPr>
            <a:endParaRPr lang="en-US" sz="1500" dirty="0"/>
          </a:p>
          <a:p>
            <a:pPr algn="ctr">
              <a:buNone/>
            </a:pPr>
            <a:r>
              <a:rPr lang="mr-IN" dirty="0"/>
              <a:t>I=X(P</a:t>
            </a:r>
            <a:r>
              <a:rPr lang="mr-IN" baseline="-25000" dirty="0"/>
              <a:t>x</a:t>
            </a:r>
            <a:r>
              <a:rPr lang="mr-IN" dirty="0"/>
              <a:t>) + Y(P</a:t>
            </a:r>
            <a:r>
              <a:rPr lang="mr-IN" baseline="-25000" dirty="0"/>
              <a:t>y</a:t>
            </a:r>
            <a:r>
              <a:rPr lang="mr-IN" dirty="0"/>
              <a:t>)</a:t>
            </a:r>
            <a:endParaRPr lang="en-CA" dirty="0"/>
          </a:p>
          <a:p>
            <a:pPr algn="ctr">
              <a:buNone/>
            </a:pPr>
            <a:endParaRPr lang="en-CA" sz="1000" dirty="0"/>
          </a:p>
          <a:p>
            <a:pPr marL="457200" indent="-457200"/>
            <a:r>
              <a:rPr lang="en-CA" sz="2000" dirty="0"/>
              <a:t>I represents income</a:t>
            </a:r>
          </a:p>
          <a:p>
            <a:pPr marL="457200" indent="-457200"/>
            <a:r>
              <a:rPr lang="en-CA" sz="2000" dirty="0"/>
              <a:t>X represents the quantity of good X consumed</a:t>
            </a:r>
          </a:p>
          <a:p>
            <a:pPr marL="457200" indent="-457200"/>
            <a:r>
              <a:rPr lang="en-CA" sz="2000" dirty="0"/>
              <a:t>Y represents the quantity of good Y consumed</a:t>
            </a:r>
          </a:p>
          <a:p>
            <a:pPr marL="457200" indent="-457200"/>
            <a:r>
              <a:rPr lang="en-CA" sz="2000" dirty="0"/>
              <a:t>P</a:t>
            </a:r>
            <a:r>
              <a:rPr lang="en-CA" sz="2000" baseline="-25000" dirty="0"/>
              <a:t>x </a:t>
            </a:r>
            <a:r>
              <a:rPr lang="en-CA" sz="2000" dirty="0"/>
              <a:t>is the price of good X</a:t>
            </a:r>
          </a:p>
          <a:p>
            <a:pPr marL="457200" indent="-457200"/>
            <a:r>
              <a:rPr lang="en-CA" sz="2000" dirty="0" err="1"/>
              <a:t>P</a:t>
            </a:r>
            <a:r>
              <a:rPr lang="en-CA" sz="2000" baseline="-25000" dirty="0" err="1"/>
              <a:t>y</a:t>
            </a:r>
            <a:r>
              <a:rPr lang="en-CA" sz="2000" dirty="0"/>
              <a:t> is the price of good Y</a:t>
            </a:r>
          </a:p>
          <a:p>
            <a:pPr>
              <a:buNone/>
            </a:pPr>
            <a:endParaRPr lang="mr-IN" sz="1500" dirty="0"/>
          </a:p>
          <a:p>
            <a:pPr algn="ctr">
              <a:buNone/>
            </a:pPr>
            <a:r>
              <a:rPr lang="mr-IN" dirty="0"/>
              <a:t>Y=(I/P</a:t>
            </a:r>
            <a:r>
              <a:rPr lang="mr-IN" baseline="-25000" dirty="0"/>
              <a:t>y</a:t>
            </a:r>
            <a:r>
              <a:rPr lang="mr-IN" dirty="0"/>
              <a:t>)-(P</a:t>
            </a:r>
            <a:r>
              <a:rPr lang="mr-IN" baseline="-25000" dirty="0"/>
              <a:t>x</a:t>
            </a:r>
            <a:r>
              <a:rPr lang="en-CA" dirty="0"/>
              <a:t>/</a:t>
            </a:r>
            <a:r>
              <a:rPr lang="mr-IN" dirty="0"/>
              <a:t>P</a:t>
            </a:r>
            <a:r>
              <a:rPr lang="mr-IN" baseline="-25000" dirty="0"/>
              <a:t>y</a:t>
            </a:r>
            <a:r>
              <a:rPr lang="mr-IN" dirty="0"/>
              <a:t>)</a:t>
            </a:r>
            <a:r>
              <a:rPr lang="en-CA" dirty="0"/>
              <a:t>X</a:t>
            </a:r>
            <a:endParaRPr lang="en-US" dirty="0"/>
          </a:p>
        </p:txBody>
      </p:sp>
    </p:spTree>
    <p:extLst>
      <p:ext uri="{BB962C8B-B14F-4D97-AF65-F5344CB8AC3E}">
        <p14:creationId xmlns:p14="http://schemas.microsoft.com/office/powerpoint/2010/main" val="213601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1524000" y="762000"/>
            <a:ext cx="0" cy="4724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 name="Line 3"/>
          <p:cNvSpPr>
            <a:spLocks noChangeShapeType="1"/>
          </p:cNvSpPr>
          <p:nvPr/>
        </p:nvSpPr>
        <p:spPr bwMode="auto">
          <a:xfrm>
            <a:off x="1524000" y="5486400"/>
            <a:ext cx="52578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 name="Rectangle 4"/>
          <p:cNvSpPr>
            <a:spLocks noChangeArrowheads="1"/>
          </p:cNvSpPr>
          <p:nvPr/>
        </p:nvSpPr>
        <p:spPr bwMode="auto">
          <a:xfrm>
            <a:off x="5257800" y="5334000"/>
            <a:ext cx="304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400" dirty="0">
                <a:solidFill>
                  <a:schemeClr val="bg2">
                    <a:lumMod val="75000"/>
                  </a:schemeClr>
                </a:solidFill>
                <a:latin typeface="Times New Roman" charset="0"/>
              </a:rPr>
              <a:t>Clothing</a:t>
            </a:r>
            <a:r>
              <a:rPr lang="en-US" altLang="en-US" sz="2400" dirty="0">
                <a:solidFill>
                  <a:schemeClr val="tx2"/>
                </a:solidFill>
                <a:latin typeface="Times New Roman" charset="0"/>
              </a:rPr>
              <a:t> </a:t>
            </a:r>
            <a:r>
              <a:rPr lang="en-US" altLang="en-US" sz="2000" b="1" dirty="0">
                <a:solidFill>
                  <a:schemeClr val="folHlink"/>
                </a:solidFill>
                <a:latin typeface="Times New Roman" charset="0"/>
              </a:rPr>
              <a:t>(pieces)</a:t>
            </a:r>
          </a:p>
        </p:txBody>
      </p:sp>
      <p:sp>
        <p:nvSpPr>
          <p:cNvPr id="5" name="Rectangle 5"/>
          <p:cNvSpPr>
            <a:spLocks noChangeArrowheads="1"/>
          </p:cNvSpPr>
          <p:nvPr/>
        </p:nvSpPr>
        <p:spPr bwMode="auto">
          <a:xfrm>
            <a:off x="609600" y="533400"/>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400" dirty="0">
                <a:solidFill>
                  <a:schemeClr val="bg2">
                    <a:lumMod val="75000"/>
                  </a:schemeClr>
                </a:solidFill>
                <a:latin typeface="Times New Roman" charset="0"/>
              </a:rPr>
              <a:t>Food</a:t>
            </a:r>
          </a:p>
        </p:txBody>
      </p:sp>
      <p:sp>
        <p:nvSpPr>
          <p:cNvPr id="6" name="Rectangle 6"/>
          <p:cNvSpPr>
            <a:spLocks noChangeArrowheads="1"/>
          </p:cNvSpPr>
          <p:nvPr/>
        </p:nvSpPr>
        <p:spPr bwMode="auto">
          <a:xfrm>
            <a:off x="1066800" y="52578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bg2">
                    <a:lumMod val="75000"/>
                  </a:schemeClr>
                </a:solidFill>
                <a:latin typeface="Times New Roman" charset="0"/>
              </a:rPr>
              <a:t>0</a:t>
            </a:r>
          </a:p>
        </p:txBody>
      </p:sp>
      <p:sp>
        <p:nvSpPr>
          <p:cNvPr id="7" name="Rectangle 7"/>
          <p:cNvSpPr>
            <a:spLocks noChangeArrowheads="1"/>
          </p:cNvSpPr>
          <p:nvPr/>
        </p:nvSpPr>
        <p:spPr bwMode="auto">
          <a:xfrm>
            <a:off x="3505200" y="5486400"/>
            <a:ext cx="83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bg2">
                    <a:lumMod val="75000"/>
                  </a:schemeClr>
                </a:solidFill>
                <a:latin typeface="Times New Roman" charset="0"/>
              </a:rPr>
              <a:t>20</a:t>
            </a:r>
          </a:p>
        </p:txBody>
      </p:sp>
      <p:sp>
        <p:nvSpPr>
          <p:cNvPr id="8" name="Rectangle 8"/>
          <p:cNvSpPr>
            <a:spLocks noChangeArrowheads="1"/>
          </p:cNvSpPr>
          <p:nvPr/>
        </p:nvSpPr>
        <p:spPr bwMode="auto">
          <a:xfrm>
            <a:off x="762000" y="1752600"/>
            <a:ext cx="99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bg2">
                    <a:lumMod val="75000"/>
                  </a:schemeClr>
                </a:solidFill>
                <a:latin typeface="Times New Roman" charset="0"/>
              </a:rPr>
              <a:t>100</a:t>
            </a:r>
          </a:p>
        </p:txBody>
      </p:sp>
      <p:sp>
        <p:nvSpPr>
          <p:cNvPr id="9" name="Line 9"/>
          <p:cNvSpPr>
            <a:spLocks noChangeShapeType="1"/>
          </p:cNvSpPr>
          <p:nvPr/>
        </p:nvSpPr>
        <p:spPr bwMode="auto">
          <a:xfrm>
            <a:off x="1524000" y="2057400"/>
            <a:ext cx="2209800" cy="3429000"/>
          </a:xfrm>
          <a:prstGeom prst="line">
            <a:avLst/>
          </a:prstGeom>
          <a:noFill/>
          <a:ln w="508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Text Box 13"/>
          <p:cNvSpPr txBox="1">
            <a:spLocks noChangeArrowheads="1"/>
          </p:cNvSpPr>
          <p:nvPr/>
        </p:nvSpPr>
        <p:spPr bwMode="auto">
          <a:xfrm>
            <a:off x="419100" y="1143000"/>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2000" b="1" dirty="0">
                <a:solidFill>
                  <a:schemeClr val="folHlink"/>
                </a:solidFill>
                <a:latin typeface="Times New Roman" charset="0"/>
              </a:rPr>
              <a:t>(pounds)</a:t>
            </a:r>
          </a:p>
        </p:txBody>
      </p:sp>
      <p:sp>
        <p:nvSpPr>
          <p:cNvPr id="11" name="Rectangle 11"/>
          <p:cNvSpPr>
            <a:spLocks noChangeArrowheads="1"/>
          </p:cNvSpPr>
          <p:nvPr/>
        </p:nvSpPr>
        <p:spPr bwMode="auto">
          <a:xfrm>
            <a:off x="3962400" y="609600"/>
            <a:ext cx="4953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800" b="1" dirty="0">
                <a:solidFill>
                  <a:schemeClr val="bg2">
                    <a:lumMod val="75000"/>
                  </a:schemeClr>
                </a:solidFill>
                <a:latin typeface="Book Antiqua" charset="0"/>
              </a:rPr>
              <a:t>Income = $600 / week</a:t>
            </a:r>
            <a:br>
              <a:rPr lang="en-US" altLang="en-US" sz="2800" b="1" dirty="0">
                <a:solidFill>
                  <a:schemeClr val="bg2">
                    <a:lumMod val="75000"/>
                  </a:schemeClr>
                </a:solidFill>
                <a:latin typeface="Book Antiqua" charset="0"/>
              </a:rPr>
            </a:br>
            <a:r>
              <a:rPr lang="en-US" altLang="en-US" sz="2800" b="1" dirty="0">
                <a:solidFill>
                  <a:schemeClr val="bg2">
                    <a:lumMod val="75000"/>
                  </a:schemeClr>
                </a:solidFill>
                <a:latin typeface="Book Antiqua" charset="0"/>
              </a:rPr>
              <a:t>P</a:t>
            </a:r>
            <a:r>
              <a:rPr lang="en-US" altLang="en-US" sz="2800" b="1" baseline="-25000" dirty="0">
                <a:solidFill>
                  <a:schemeClr val="bg2">
                    <a:lumMod val="75000"/>
                  </a:schemeClr>
                </a:solidFill>
                <a:latin typeface="Book Antiqua" charset="0"/>
              </a:rPr>
              <a:t>f</a:t>
            </a:r>
            <a:r>
              <a:rPr lang="en-US" altLang="en-US" sz="2800" b="1" dirty="0">
                <a:solidFill>
                  <a:schemeClr val="bg2">
                    <a:lumMod val="75000"/>
                  </a:schemeClr>
                </a:solidFill>
                <a:latin typeface="Book Antiqua" charset="0"/>
              </a:rPr>
              <a:t> = $6 </a:t>
            </a:r>
            <a:r>
              <a:rPr lang="en-US" altLang="en-US" sz="2000" b="1" dirty="0">
                <a:solidFill>
                  <a:schemeClr val="bg2">
                    <a:lumMod val="75000"/>
                  </a:schemeClr>
                </a:solidFill>
                <a:latin typeface="Book Antiqua" charset="0"/>
              </a:rPr>
              <a:t>(Price of a pound of food)</a:t>
            </a:r>
          </a:p>
          <a:p>
            <a:pPr eaLnBrk="1" hangingPunct="1">
              <a:spcBef>
                <a:spcPct val="0"/>
              </a:spcBef>
              <a:buClrTx/>
              <a:buFontTx/>
              <a:buNone/>
            </a:pPr>
            <a:r>
              <a:rPr lang="en-US" altLang="en-US" sz="2800" b="1" dirty="0">
                <a:solidFill>
                  <a:schemeClr val="bg2">
                    <a:lumMod val="75000"/>
                  </a:schemeClr>
                </a:solidFill>
                <a:latin typeface="Book Antiqua" charset="0"/>
              </a:rPr>
              <a:t>P</a:t>
            </a:r>
            <a:r>
              <a:rPr lang="en-US" altLang="en-US" sz="2800" b="1" baseline="-25000" dirty="0">
                <a:solidFill>
                  <a:schemeClr val="bg2">
                    <a:lumMod val="75000"/>
                  </a:schemeClr>
                </a:solidFill>
                <a:latin typeface="Book Antiqua" charset="0"/>
              </a:rPr>
              <a:t>c</a:t>
            </a:r>
            <a:r>
              <a:rPr lang="en-US" altLang="en-US" sz="2800" b="1" dirty="0">
                <a:solidFill>
                  <a:schemeClr val="bg2">
                    <a:lumMod val="75000"/>
                  </a:schemeClr>
                </a:solidFill>
                <a:latin typeface="Book Antiqua" charset="0"/>
              </a:rPr>
              <a:t> = $30 </a:t>
            </a:r>
            <a:r>
              <a:rPr lang="en-US" altLang="en-US" sz="2000" b="1" dirty="0">
                <a:solidFill>
                  <a:schemeClr val="bg2">
                    <a:lumMod val="75000"/>
                  </a:schemeClr>
                </a:solidFill>
                <a:latin typeface="Book Antiqua" charset="0"/>
              </a:rPr>
              <a:t>(Price of a piece of clothing)</a:t>
            </a:r>
          </a:p>
          <a:p>
            <a:pPr eaLnBrk="1" hangingPunct="1">
              <a:spcBef>
                <a:spcPct val="0"/>
              </a:spcBef>
              <a:buClrTx/>
              <a:buFontTx/>
              <a:buNone/>
            </a:pPr>
            <a:endParaRPr lang="en-US" altLang="en-US" sz="2800" b="1" dirty="0">
              <a:solidFill>
                <a:schemeClr val="tx2"/>
              </a:solidFill>
              <a:latin typeface="Times New Roman" charset="0"/>
            </a:endParaRPr>
          </a:p>
        </p:txBody>
      </p:sp>
      <p:sp>
        <p:nvSpPr>
          <p:cNvPr id="12" name="Text Box 12"/>
          <p:cNvSpPr txBox="1">
            <a:spLocks noChangeArrowheads="1"/>
          </p:cNvSpPr>
          <p:nvPr/>
        </p:nvSpPr>
        <p:spPr bwMode="auto">
          <a:xfrm>
            <a:off x="4343400" y="1752600"/>
            <a:ext cx="2209800" cy="457200"/>
          </a:xfrm>
          <a:prstGeom prst="rect">
            <a:avLst/>
          </a:prstGeom>
          <a:solidFill>
            <a:srgbClr val="E6E6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lgn="ctr" eaLnBrk="1" hangingPunct="1">
              <a:spcBef>
                <a:spcPct val="50000"/>
              </a:spcBef>
              <a:buClrTx/>
              <a:buFontTx/>
              <a:buNone/>
            </a:pPr>
            <a:r>
              <a:rPr lang="en-US" altLang="en-US" sz="2400" b="1">
                <a:latin typeface="Tahoma" charset="0"/>
              </a:rPr>
              <a:t>Budget Line</a:t>
            </a:r>
          </a:p>
        </p:txBody>
      </p:sp>
    </p:spTree>
    <p:extLst>
      <p:ext uri="{BB962C8B-B14F-4D97-AF65-F5344CB8AC3E}">
        <p14:creationId xmlns:p14="http://schemas.microsoft.com/office/powerpoint/2010/main" val="1718229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226921" y="493295"/>
            <a:ext cx="7384026" cy="1289313"/>
          </a:xfrm>
          <a:prstGeom prst="rect">
            <a:avLst/>
          </a:prstGeom>
        </p:spPr>
        <p:txBody>
          <a:bodyPr lIns="91425" tIns="91425" rIns="91425" bIns="91425" anchor="b" anchorCtr="0">
            <a:noAutofit/>
          </a:bodyPr>
          <a:lstStyle/>
          <a:p>
            <a:pPr lvl="0">
              <a:spcBef>
                <a:spcPts val="0"/>
              </a:spcBef>
              <a:buNone/>
            </a:pPr>
            <a:r>
              <a:rPr lang="en-CA" sz="3200" dirty="0">
                <a:solidFill>
                  <a:schemeClr val="bg2">
                    <a:lumMod val="75000"/>
                  </a:schemeClr>
                </a:solidFill>
                <a:latin typeface="Century Gothic" panose="020B0502020202020204" pitchFamily="34" charset="0"/>
                <a:ea typeface="Lao Sangam MN" charset="0"/>
                <a:cs typeface="Lao Sangam MN" charset="0"/>
              </a:rPr>
              <a:t>Changes in the Budget Constraint:</a:t>
            </a:r>
            <a:endParaRPr lang="en" sz="3200" dirty="0">
              <a:solidFill>
                <a:schemeClr val="bg2">
                  <a:lumMod val="75000"/>
                </a:schemeClr>
              </a:solidFill>
              <a:latin typeface="Century Gothic" panose="020B0502020202020204" pitchFamily="34" charset="0"/>
              <a:ea typeface="Lao Sangam MN" charset="0"/>
              <a:cs typeface="Lao Sangam MN" charset="0"/>
            </a:endParaRPr>
          </a:p>
        </p:txBody>
      </p:sp>
      <p:sp>
        <p:nvSpPr>
          <p:cNvPr id="165" name="Shape 165"/>
          <p:cNvSpPr/>
          <p:nvPr/>
        </p:nvSpPr>
        <p:spPr>
          <a:xfrm>
            <a:off x="797448" y="2245892"/>
            <a:ext cx="4261176" cy="3906253"/>
          </a:xfrm>
          <a:prstGeom prst="ellipse">
            <a:avLst/>
          </a:prstGeom>
          <a:solidFill>
            <a:srgbClr val="FF9715">
              <a:alpha val="85380"/>
            </a:srgbClr>
          </a:solidFill>
          <a:ln>
            <a:noFill/>
          </a:ln>
        </p:spPr>
        <p:txBody>
          <a:bodyPr lIns="91425" tIns="91425" rIns="91425" bIns="91425" anchor="ctr" anchorCtr="0">
            <a:noAutofit/>
          </a:bodyPr>
          <a:lstStyle/>
          <a:p>
            <a:pPr algn="ctr"/>
            <a:endParaRPr lang="en-US" sz="2200" b="1" dirty="0">
              <a:solidFill>
                <a:schemeClr val="bg2">
                  <a:lumMod val="75000"/>
                </a:schemeClr>
              </a:solidFill>
              <a:latin typeface="Century Gothic" panose="020B0502020202020204" pitchFamily="34" charset="0"/>
            </a:endParaRPr>
          </a:p>
          <a:p>
            <a:pPr algn="ctr"/>
            <a:endParaRPr lang="en-US" sz="2200" b="1" dirty="0">
              <a:solidFill>
                <a:schemeClr val="bg2">
                  <a:lumMod val="75000"/>
                </a:schemeClr>
              </a:solidFill>
              <a:latin typeface="Century Gothic" panose="020B0502020202020204" pitchFamily="34" charset="0"/>
            </a:endParaRPr>
          </a:p>
          <a:p>
            <a:pPr algn="ctr"/>
            <a:r>
              <a:rPr lang="en-US" sz="2200" b="1" dirty="0">
                <a:solidFill>
                  <a:schemeClr val="bg2">
                    <a:lumMod val="75000"/>
                  </a:schemeClr>
                </a:solidFill>
                <a:latin typeface="Century Gothic" panose="020B0502020202020204" pitchFamily="34" charset="0"/>
              </a:rPr>
              <a:t>If income increases, the budget line shifts outward </a:t>
            </a:r>
            <a:r>
              <a:rPr lang="en-US" sz="2200" dirty="0">
                <a:solidFill>
                  <a:schemeClr val="bg2">
                    <a:lumMod val="75000"/>
                  </a:schemeClr>
                </a:solidFill>
                <a:latin typeface="Century Gothic" panose="020B0502020202020204" pitchFamily="34" charset="0"/>
                <a:ea typeface="Helvetica Light" charset="0"/>
                <a:cs typeface="Helvetica Light" charset="0"/>
              </a:rPr>
              <a:t>so more of Good X and Good Y can be purchased to increase total utility. Vice versa.</a:t>
            </a:r>
          </a:p>
          <a:p>
            <a:pPr algn="ctr"/>
            <a:r>
              <a:rPr lang="en-US" sz="2400" dirty="0">
                <a:solidFill>
                  <a:schemeClr val="bg2">
                    <a:lumMod val="75000"/>
                  </a:schemeClr>
                </a:solidFill>
                <a:latin typeface="Century Gothic" panose="020B0502020202020204" pitchFamily="34" charset="0"/>
              </a:rPr>
              <a:t/>
            </a:r>
            <a:br>
              <a:rPr lang="en-US" sz="2400" dirty="0">
                <a:solidFill>
                  <a:schemeClr val="bg2">
                    <a:lumMod val="75000"/>
                  </a:schemeClr>
                </a:solidFill>
                <a:latin typeface="Century Gothic" panose="020B0502020202020204" pitchFamily="34" charset="0"/>
              </a:rPr>
            </a:br>
            <a:endParaRPr lang="en" sz="2400" b="1" dirty="0">
              <a:solidFill>
                <a:schemeClr val="bg2">
                  <a:lumMod val="75000"/>
                </a:schemeClr>
              </a:solidFill>
              <a:latin typeface="Century Gothic" panose="020B0502020202020204" pitchFamily="34" charset="0"/>
              <a:ea typeface="Lato"/>
              <a:cs typeface="Lato"/>
              <a:sym typeface="Lato"/>
            </a:endParaRPr>
          </a:p>
        </p:txBody>
      </p:sp>
      <p:sp>
        <p:nvSpPr>
          <p:cNvPr id="164" name="Shape 164"/>
          <p:cNvSpPr/>
          <p:nvPr/>
        </p:nvSpPr>
        <p:spPr>
          <a:xfrm>
            <a:off x="4349771" y="2245892"/>
            <a:ext cx="4261176" cy="3906253"/>
          </a:xfrm>
          <a:prstGeom prst="ellipse">
            <a:avLst/>
          </a:prstGeom>
          <a:solidFill>
            <a:srgbClr val="7ECEFD">
              <a:alpha val="85100"/>
            </a:srgbClr>
          </a:solidFill>
          <a:ln>
            <a:noFill/>
          </a:ln>
        </p:spPr>
        <p:txBody>
          <a:bodyPr lIns="91425" tIns="91425" rIns="91425" bIns="91425" anchor="ctr" anchorCtr="0">
            <a:noAutofit/>
          </a:bodyPr>
          <a:lstStyle/>
          <a:p>
            <a:pPr algn="ctr"/>
            <a:endParaRPr lang="en-US" sz="2000" b="1" dirty="0">
              <a:solidFill>
                <a:schemeClr val="bg2">
                  <a:lumMod val="75000"/>
                </a:schemeClr>
              </a:solidFill>
              <a:latin typeface="Century Gothic" panose="020B0502020202020204" pitchFamily="34" charset="0"/>
              <a:ea typeface="Helvetica Light" charset="0"/>
              <a:cs typeface="Helvetica Light" charset="0"/>
            </a:endParaRPr>
          </a:p>
          <a:p>
            <a:pPr algn="ctr"/>
            <a:endParaRPr lang="en-US" sz="2000" b="1" dirty="0">
              <a:solidFill>
                <a:schemeClr val="bg2">
                  <a:lumMod val="75000"/>
                </a:schemeClr>
              </a:solidFill>
              <a:latin typeface="Century Gothic" panose="020B0502020202020204" pitchFamily="34" charset="0"/>
              <a:ea typeface="Helvetica Light" charset="0"/>
              <a:cs typeface="Helvetica Light" charset="0"/>
            </a:endParaRPr>
          </a:p>
          <a:p>
            <a:pPr algn="ctr"/>
            <a:r>
              <a:rPr lang="en-US" sz="2000" b="1" dirty="0">
                <a:solidFill>
                  <a:schemeClr val="bg2">
                    <a:lumMod val="75000"/>
                  </a:schemeClr>
                </a:solidFill>
                <a:latin typeface="Century Gothic" panose="020B0502020202020204" pitchFamily="34" charset="0"/>
                <a:ea typeface="Helvetica Light" charset="0"/>
                <a:cs typeface="Helvetica Light" charset="0"/>
              </a:rPr>
              <a:t>When P</a:t>
            </a:r>
            <a:r>
              <a:rPr lang="en-US" sz="2000" b="1" baseline="-25000" dirty="0">
                <a:solidFill>
                  <a:schemeClr val="bg2">
                    <a:lumMod val="75000"/>
                  </a:schemeClr>
                </a:solidFill>
                <a:latin typeface="Century Gothic" panose="020B0502020202020204" pitchFamily="34" charset="0"/>
                <a:ea typeface="Helvetica Light" charset="0"/>
                <a:cs typeface="Helvetica Light" charset="0"/>
              </a:rPr>
              <a:t>x</a:t>
            </a:r>
            <a:r>
              <a:rPr lang="en-US" sz="2000" b="1" dirty="0">
                <a:solidFill>
                  <a:schemeClr val="bg2">
                    <a:lumMod val="75000"/>
                  </a:schemeClr>
                </a:solidFill>
                <a:latin typeface="Century Gothic" panose="020B0502020202020204" pitchFamily="34" charset="0"/>
                <a:ea typeface="Helvetica Light" charset="0"/>
                <a:cs typeface="Helvetica Light" charset="0"/>
              </a:rPr>
              <a:t> or </a:t>
            </a:r>
            <a:r>
              <a:rPr lang="en-US" sz="2000" b="1" dirty="0" err="1">
                <a:solidFill>
                  <a:schemeClr val="bg2">
                    <a:lumMod val="75000"/>
                  </a:schemeClr>
                </a:solidFill>
                <a:latin typeface="Century Gothic" panose="020B0502020202020204" pitchFamily="34" charset="0"/>
                <a:ea typeface="Helvetica Light" charset="0"/>
                <a:cs typeface="Helvetica Light" charset="0"/>
              </a:rPr>
              <a:t>P</a:t>
            </a:r>
            <a:r>
              <a:rPr lang="en-US" sz="2000" b="1" baseline="-25000" dirty="0" err="1">
                <a:solidFill>
                  <a:schemeClr val="bg2">
                    <a:lumMod val="75000"/>
                  </a:schemeClr>
                </a:solidFill>
                <a:latin typeface="Century Gothic" panose="020B0502020202020204" pitchFamily="34" charset="0"/>
                <a:ea typeface="Helvetica Light" charset="0"/>
                <a:cs typeface="Helvetica Light" charset="0"/>
              </a:rPr>
              <a:t>y</a:t>
            </a:r>
            <a:r>
              <a:rPr lang="en-US" sz="2000" b="1" dirty="0">
                <a:solidFill>
                  <a:schemeClr val="bg2">
                    <a:lumMod val="75000"/>
                  </a:schemeClr>
                </a:solidFill>
                <a:latin typeface="Century Gothic" panose="020B0502020202020204" pitchFamily="34" charset="0"/>
                <a:ea typeface="Helvetica Light" charset="0"/>
                <a:cs typeface="Helvetica Light" charset="0"/>
              </a:rPr>
              <a:t> increases, the budget constraint will pivot </a:t>
            </a:r>
            <a:r>
              <a:rPr lang="en-US" sz="2000" dirty="0">
                <a:solidFill>
                  <a:schemeClr val="bg2">
                    <a:lumMod val="75000"/>
                  </a:schemeClr>
                </a:solidFill>
                <a:latin typeface="Century Gothic" panose="020B0502020202020204" pitchFamily="34" charset="0"/>
                <a:ea typeface="Helvetica Light" charset="0"/>
                <a:cs typeface="Helvetica Light" charset="0"/>
              </a:rPr>
              <a:t>(change in slope) due to the decline in the amount of Good X or Good Y that can be purchased with a given budget. Vice versa.</a:t>
            </a:r>
          </a:p>
          <a:p>
            <a:pPr algn="ctr"/>
            <a:r>
              <a:rPr lang="en-US" sz="2000" dirty="0">
                <a:solidFill>
                  <a:schemeClr val="bg2">
                    <a:lumMod val="75000"/>
                  </a:schemeClr>
                </a:solidFill>
                <a:latin typeface="Century Gothic" panose="020B0502020202020204" pitchFamily="34" charset="0"/>
                <a:ea typeface="Helvetica Light" charset="0"/>
                <a:cs typeface="Helvetica Light" charset="0"/>
              </a:rPr>
              <a:t/>
            </a:r>
            <a:br>
              <a:rPr lang="en-US" sz="2000" dirty="0">
                <a:solidFill>
                  <a:schemeClr val="bg2">
                    <a:lumMod val="75000"/>
                  </a:schemeClr>
                </a:solidFill>
                <a:latin typeface="Century Gothic" panose="020B0502020202020204" pitchFamily="34" charset="0"/>
                <a:ea typeface="Helvetica Light" charset="0"/>
                <a:cs typeface="Helvetica Light" charset="0"/>
              </a:rPr>
            </a:br>
            <a:endParaRPr lang="en" sz="2000" dirty="0">
              <a:solidFill>
                <a:schemeClr val="bg2">
                  <a:lumMod val="75000"/>
                </a:schemeClr>
              </a:solidFill>
              <a:latin typeface="Century Gothic" panose="020B0502020202020204" pitchFamily="34" charset="0"/>
              <a:ea typeface="Helvetica Light" charset="0"/>
              <a:cs typeface="Helvetica Light" charset="0"/>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3700" y="579450"/>
            <a:ext cx="7628100" cy="1143000"/>
          </a:xfrm>
          <a:prstGeom prst="rect">
            <a:avLst/>
          </a:prstGeom>
        </p:spPr>
        <p:txBody>
          <a:bodyPr lIns="91425" tIns="91425" rIns="91425" bIns="91425" anchor="b" anchorCtr="0">
            <a:noAutofit/>
          </a:bodyPr>
          <a:lstStyle/>
          <a:p>
            <a:pPr lvl="0" rtl="0">
              <a:spcBef>
                <a:spcPts val="0"/>
              </a:spcBef>
              <a:buNone/>
            </a:pPr>
            <a:r>
              <a:rPr lang="en-CA" sz="6000" dirty="0">
                <a:solidFill>
                  <a:srgbClr val="63727F"/>
                </a:solidFill>
                <a:latin typeface="Helvetica Light" charset="0"/>
                <a:ea typeface="Helvetica Light" charset="0"/>
                <a:cs typeface="Helvetica Light" charset="0"/>
              </a:rPr>
              <a:t>Agenda</a:t>
            </a:r>
            <a:endParaRPr lang="en" sz="6000" dirty="0">
              <a:solidFill>
                <a:srgbClr val="63727F"/>
              </a:solidFill>
              <a:latin typeface="Helvetica Light" charset="0"/>
              <a:ea typeface="Helvetica Light" charset="0"/>
              <a:cs typeface="Helvetica Light" charset="0"/>
            </a:endParaRPr>
          </a:p>
        </p:txBody>
      </p:sp>
      <p:sp>
        <p:nvSpPr>
          <p:cNvPr id="2" name="TextBox 1"/>
          <p:cNvSpPr txBox="1"/>
          <p:nvPr/>
        </p:nvSpPr>
        <p:spPr>
          <a:xfrm>
            <a:off x="893700" y="2002311"/>
            <a:ext cx="5787189" cy="3785652"/>
          </a:xfrm>
          <a:prstGeom prst="rect">
            <a:avLst/>
          </a:prstGeom>
          <a:noFill/>
        </p:spPr>
        <p:txBody>
          <a:bodyPr wrap="square" rtlCol="0">
            <a:spAutoFit/>
          </a:bodyPr>
          <a:lstStyle/>
          <a:p>
            <a:r>
              <a:rPr lang="en-US" sz="2400" dirty="0">
                <a:solidFill>
                  <a:schemeClr val="tx2">
                    <a:lumMod val="25000"/>
                  </a:schemeClr>
                </a:solidFill>
                <a:latin typeface="Helvetica Light" charset="0"/>
                <a:ea typeface="Helvetica Light" charset="0"/>
                <a:cs typeface="Helvetica Light" charset="0"/>
              </a:rPr>
              <a:t>Lecture Review:</a:t>
            </a:r>
          </a:p>
          <a:p>
            <a:pPr marL="342900" indent="-342900">
              <a:buFont typeface="Arial" charset="0"/>
              <a:buChar char="•"/>
            </a:pPr>
            <a:r>
              <a:rPr lang="en-US" sz="2400" dirty="0">
                <a:solidFill>
                  <a:schemeClr val="tx2">
                    <a:lumMod val="25000"/>
                  </a:schemeClr>
                </a:solidFill>
                <a:latin typeface="Helvetica Light" charset="0"/>
                <a:ea typeface="Helvetica Light" charset="0"/>
                <a:cs typeface="Helvetica Light" charset="0"/>
              </a:rPr>
              <a:t>Indifference Curves</a:t>
            </a:r>
          </a:p>
          <a:p>
            <a:pPr marL="342900" indent="-342900">
              <a:buFont typeface="Arial" charset="0"/>
              <a:buChar char="•"/>
            </a:pPr>
            <a:r>
              <a:rPr lang="en-US" sz="2400" dirty="0">
                <a:solidFill>
                  <a:schemeClr val="tx2">
                    <a:lumMod val="25000"/>
                  </a:schemeClr>
                </a:solidFill>
                <a:latin typeface="Helvetica Light" charset="0"/>
                <a:ea typeface="Helvetica Light" charset="0"/>
                <a:cs typeface="Helvetica Light" charset="0"/>
              </a:rPr>
              <a:t>MRS</a:t>
            </a:r>
          </a:p>
          <a:p>
            <a:pPr marL="342900" indent="-342900">
              <a:buFont typeface="Arial" charset="0"/>
              <a:buChar char="•"/>
            </a:pPr>
            <a:r>
              <a:rPr lang="en-US" sz="2400" dirty="0">
                <a:solidFill>
                  <a:schemeClr val="tx2">
                    <a:lumMod val="25000"/>
                  </a:schemeClr>
                </a:solidFill>
                <a:latin typeface="Helvetica Light" charset="0"/>
                <a:ea typeface="Helvetica Light" charset="0"/>
                <a:cs typeface="Helvetica Light" charset="0"/>
              </a:rPr>
              <a:t>Budget Lines</a:t>
            </a:r>
          </a:p>
          <a:p>
            <a:pPr marL="342900" indent="-342900">
              <a:buFont typeface="Arial" charset="0"/>
              <a:buChar char="•"/>
            </a:pPr>
            <a:r>
              <a:rPr lang="en-US" sz="2400" dirty="0">
                <a:solidFill>
                  <a:schemeClr val="tx2">
                    <a:lumMod val="25000"/>
                  </a:schemeClr>
                </a:solidFill>
                <a:latin typeface="Helvetica Light" charset="0"/>
                <a:ea typeface="Helvetica Light" charset="0"/>
                <a:cs typeface="Helvetica Light" charset="0"/>
              </a:rPr>
              <a:t>Market Bundles</a:t>
            </a:r>
          </a:p>
          <a:p>
            <a:pPr marL="342900" indent="-342900">
              <a:buFont typeface="Arial" charset="0"/>
              <a:buChar char="•"/>
            </a:pPr>
            <a:r>
              <a:rPr lang="en-US" sz="2400" dirty="0">
                <a:solidFill>
                  <a:schemeClr val="tx2">
                    <a:lumMod val="25000"/>
                  </a:schemeClr>
                </a:solidFill>
                <a:latin typeface="Helvetica Light" charset="0"/>
                <a:ea typeface="Helvetica Light" charset="0"/>
                <a:cs typeface="Helvetica Light" charset="0"/>
              </a:rPr>
              <a:t>Corner Solutions</a:t>
            </a:r>
          </a:p>
          <a:p>
            <a:endParaRPr lang="en-US" sz="2400" dirty="0">
              <a:solidFill>
                <a:schemeClr val="tx2">
                  <a:lumMod val="25000"/>
                </a:schemeClr>
              </a:solidFill>
              <a:latin typeface="Helvetica Light" charset="0"/>
              <a:ea typeface="Helvetica Light" charset="0"/>
              <a:cs typeface="Helvetica Light" charset="0"/>
            </a:endParaRPr>
          </a:p>
          <a:p>
            <a:r>
              <a:rPr lang="en-US" sz="2400" dirty="0">
                <a:solidFill>
                  <a:schemeClr val="tx2">
                    <a:lumMod val="25000"/>
                  </a:schemeClr>
                </a:solidFill>
                <a:latin typeface="Helvetica Light" charset="0"/>
                <a:ea typeface="Helvetica Light" charset="0"/>
                <a:cs typeface="Helvetica Light" charset="0"/>
              </a:rPr>
              <a:t>Chapter Questions</a:t>
            </a:r>
          </a:p>
          <a:p>
            <a:pPr marL="342900" indent="-342900">
              <a:buFont typeface="+mj-lt"/>
              <a:buAutoNum type="arabicPeriod"/>
            </a:pPr>
            <a:endParaRPr lang="en-US" sz="2400" dirty="0">
              <a:solidFill>
                <a:schemeClr val="tx2">
                  <a:lumMod val="25000"/>
                </a:schemeClr>
              </a:solidFill>
              <a:latin typeface="Helvetica Light" charset="0"/>
              <a:ea typeface="Helvetica Light" charset="0"/>
              <a:cs typeface="Helvetica Light" charset="0"/>
            </a:endParaRPr>
          </a:p>
          <a:p>
            <a:pPr marL="342900" indent="-342900">
              <a:buAutoNum type="arabicPeriod"/>
            </a:pPr>
            <a:endParaRPr lang="en-US" sz="2400" dirty="0">
              <a:solidFill>
                <a:schemeClr val="tx2">
                  <a:lumMod val="25000"/>
                </a:schemeClr>
              </a:solidFill>
              <a:latin typeface="Helvetica Light" charset="0"/>
              <a:ea typeface="Helvetica Light" charset="0"/>
              <a:cs typeface="Helvetica Light" charset="0"/>
            </a:endParaRPr>
          </a:p>
        </p:txBody>
      </p:sp>
      <p:grpSp>
        <p:nvGrpSpPr>
          <p:cNvPr id="9" name="Shape 572"/>
          <p:cNvGrpSpPr/>
          <p:nvPr/>
        </p:nvGrpSpPr>
        <p:grpSpPr>
          <a:xfrm>
            <a:off x="4251593" y="2658979"/>
            <a:ext cx="3424554" cy="2974953"/>
            <a:chOff x="5241175" y="4959100"/>
            <a:chExt cx="539775" cy="517775"/>
          </a:xfrm>
        </p:grpSpPr>
        <p:sp>
          <p:nvSpPr>
            <p:cNvPr id="10" name="Shape 573"/>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chemeClr val="tx2">
                    <a:lumMod val="25000"/>
                  </a:schemeClr>
                </a:solidFill>
              </a:endParaRPr>
            </a:p>
          </p:txBody>
        </p:sp>
        <p:sp>
          <p:nvSpPr>
            <p:cNvPr id="11" name="Shape 574"/>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chemeClr val="tx2">
                    <a:lumMod val="25000"/>
                  </a:schemeClr>
                </a:solidFill>
              </a:endParaRPr>
            </a:p>
          </p:txBody>
        </p:sp>
        <p:sp>
          <p:nvSpPr>
            <p:cNvPr id="12" name="Shape 575"/>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chemeClr val="tx2">
                    <a:lumMod val="25000"/>
                  </a:schemeClr>
                </a:solidFill>
              </a:endParaRPr>
            </a:p>
          </p:txBody>
        </p:sp>
        <p:sp>
          <p:nvSpPr>
            <p:cNvPr id="13" name="Shape 576"/>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chemeClr val="tx2">
                    <a:lumMod val="25000"/>
                  </a:schemeClr>
                </a:solidFill>
              </a:endParaRPr>
            </a:p>
          </p:txBody>
        </p:sp>
        <p:sp>
          <p:nvSpPr>
            <p:cNvPr id="14" name="Shape 577"/>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solidFill>
                  <a:schemeClr val="tx2">
                    <a:lumMod val="25000"/>
                  </a:schemeClr>
                </a:solidFill>
              </a:endParaRPr>
            </a:p>
          </p:txBody>
        </p:sp>
      </p:grpSp>
      <p:grpSp>
        <p:nvGrpSpPr>
          <p:cNvPr id="16" name="Shape 451"/>
          <p:cNvGrpSpPr/>
          <p:nvPr/>
        </p:nvGrpSpPr>
        <p:grpSpPr>
          <a:xfrm>
            <a:off x="6215664" y="1775933"/>
            <a:ext cx="1987099" cy="2658978"/>
            <a:chOff x="6730350" y="2315900"/>
            <a:chExt cx="257700" cy="420100"/>
          </a:xfrm>
          <a:solidFill>
            <a:schemeClr val="accent2"/>
          </a:solidFill>
        </p:grpSpPr>
        <p:sp>
          <p:nvSpPr>
            <p:cNvPr id="17" name="Shape 45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sp>
          <p:nvSpPr>
            <p:cNvPr id="18" name="Shape 45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sp>
          <p:nvSpPr>
            <p:cNvPr id="19" name="Shape 45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sp>
          <p:nvSpPr>
            <p:cNvPr id="20" name="Shape 45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sp>
          <p:nvSpPr>
            <p:cNvPr id="21" name="Shape 45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3999" y="517358"/>
            <a:ext cx="6689557" cy="5017168"/>
          </a:xfrm>
          <a:prstGeom prst="rect">
            <a:avLst/>
          </a:prstGeom>
        </p:spPr>
      </p:pic>
      <p:sp>
        <p:nvSpPr>
          <p:cNvPr id="3" name="TextBox 2"/>
          <p:cNvSpPr txBox="1"/>
          <p:nvPr/>
        </p:nvSpPr>
        <p:spPr>
          <a:xfrm>
            <a:off x="601579" y="6039853"/>
            <a:ext cx="5161547" cy="523220"/>
          </a:xfrm>
          <a:prstGeom prst="rect">
            <a:avLst/>
          </a:prstGeom>
          <a:noFill/>
        </p:spPr>
        <p:txBody>
          <a:bodyPr wrap="square" rtlCol="0">
            <a:spAutoFit/>
          </a:bodyPr>
          <a:lstStyle/>
          <a:p>
            <a:r>
              <a:rPr lang="en-US" dirty="0"/>
              <a:t>http://www2.econ.iastate.edu/classes/econ532/</a:t>
            </a:r>
            <a:r>
              <a:rPr lang="en-US" dirty="0" err="1"/>
              <a:t>hennessy</a:t>
            </a:r>
            <a:r>
              <a:rPr lang="en-US" dirty="0"/>
              <a:t>/lectures/chap04/sld007.htm</a:t>
            </a:r>
          </a:p>
        </p:txBody>
      </p:sp>
    </p:spTree>
    <p:extLst>
      <p:ext uri="{BB962C8B-B14F-4D97-AF65-F5344CB8AC3E}">
        <p14:creationId xmlns:p14="http://schemas.microsoft.com/office/powerpoint/2010/main" val="1961509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274650"/>
            <a:ext cx="6974953" cy="1143000"/>
          </a:xfrm>
        </p:spPr>
        <p:txBody>
          <a:bodyPr/>
          <a:lstStyle/>
          <a:p>
            <a:r>
              <a:rPr lang="en-US" dirty="0"/>
              <a:t>EQUILIBRIUM MARKET BASKETS</a:t>
            </a:r>
          </a:p>
        </p:txBody>
      </p:sp>
      <p:sp>
        <p:nvSpPr>
          <p:cNvPr id="3" name="Text Placeholder 2"/>
          <p:cNvSpPr>
            <a:spLocks noGrp="1"/>
          </p:cNvSpPr>
          <p:nvPr>
            <p:ph type="body" idx="1"/>
          </p:nvPr>
        </p:nvSpPr>
        <p:spPr>
          <a:xfrm>
            <a:off x="637674" y="1804738"/>
            <a:ext cx="8049125" cy="4811238"/>
          </a:xfrm>
        </p:spPr>
        <p:txBody>
          <a:bodyPr/>
          <a:lstStyle/>
          <a:p>
            <a:pPr fontAlgn="base"/>
            <a:r>
              <a:rPr lang="en-US" sz="2000" dirty="0"/>
              <a:t>The consumer will choose the market basket at the point of tangency between the budget line and the highest indifference curve (that is possible to consume on given the budget constraint)</a:t>
            </a:r>
          </a:p>
          <a:p>
            <a:pPr fontAlgn="base"/>
            <a:endParaRPr lang="en-US" sz="2000" dirty="0"/>
          </a:p>
          <a:p>
            <a:pPr fontAlgn="base"/>
            <a:r>
              <a:rPr lang="en-US" sz="2000" dirty="0"/>
              <a:t>This point represents the highest utility that can be achieved given this budget</a:t>
            </a:r>
          </a:p>
          <a:p>
            <a:pPr fontAlgn="base">
              <a:buNone/>
            </a:pPr>
            <a:endParaRPr lang="en-US" sz="2000" dirty="0"/>
          </a:p>
          <a:p>
            <a:pPr fontAlgn="base"/>
            <a:r>
              <a:rPr lang="en-US" sz="2000" dirty="0"/>
              <a:t>The slope of the indifference curve at this point equals the slope of the budget line</a:t>
            </a:r>
            <a:br>
              <a:rPr lang="en-US" sz="2000" dirty="0"/>
            </a:br>
            <a:endParaRPr lang="en-US" sz="2000" dirty="0"/>
          </a:p>
        </p:txBody>
      </p:sp>
    </p:spTree>
    <p:extLst>
      <p:ext uri="{BB962C8B-B14F-4D97-AF65-F5344CB8AC3E}">
        <p14:creationId xmlns:p14="http://schemas.microsoft.com/office/powerpoint/2010/main" val="107332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781" y="173532"/>
            <a:ext cx="7820525" cy="2554545"/>
          </a:xfrm>
          <a:prstGeom prst="rect">
            <a:avLst/>
          </a:prstGeom>
          <a:ln>
            <a:solidFill>
              <a:srgbClr val="F4963D"/>
            </a:solidFill>
          </a:ln>
        </p:spPr>
        <p:txBody>
          <a:bodyPr wrap="square">
            <a:spAutoFit/>
          </a:bodyPr>
          <a:lstStyle/>
          <a:p>
            <a:pPr fontAlgn="base"/>
            <a:endParaRPr lang="en-US" sz="2000" dirty="0">
              <a:solidFill>
                <a:schemeClr val="bg2">
                  <a:lumMod val="75000"/>
                </a:schemeClr>
              </a:solidFill>
              <a:latin typeface="Helvetica Light" charset="0"/>
              <a:ea typeface="Helvetica Light" charset="0"/>
              <a:cs typeface="Helvetica Light" charset="0"/>
            </a:endParaRPr>
          </a:p>
          <a:p>
            <a:pPr fontAlgn="base"/>
            <a:r>
              <a:rPr lang="en-US" sz="2000" dirty="0">
                <a:solidFill>
                  <a:schemeClr val="bg2">
                    <a:lumMod val="75000"/>
                  </a:schemeClr>
                </a:solidFill>
                <a:latin typeface="Helvetica Light" charset="0"/>
                <a:ea typeface="Helvetica Light" charset="0"/>
                <a:cs typeface="Helvetica Light" charset="0"/>
              </a:rPr>
              <a:t>Therefore, at the tangency point, MRS=slope of the budget line or (</a:t>
            </a:r>
            <a:r>
              <a:rPr lang="en-US" sz="2000" dirty="0" err="1">
                <a:solidFill>
                  <a:schemeClr val="bg2">
                    <a:lumMod val="75000"/>
                  </a:schemeClr>
                </a:solidFill>
                <a:latin typeface="Helvetica Light" charset="0"/>
                <a:ea typeface="Helvetica Light" charset="0"/>
                <a:cs typeface="Helvetica Light" charset="0"/>
              </a:rPr>
              <a:t>Px</a:t>
            </a:r>
            <a:r>
              <a:rPr lang="en-US" sz="2000" dirty="0">
                <a:solidFill>
                  <a:schemeClr val="bg2">
                    <a:lumMod val="75000"/>
                  </a:schemeClr>
                </a:solidFill>
                <a:latin typeface="Helvetica Light" charset="0"/>
                <a:ea typeface="Helvetica Light" charset="0"/>
                <a:cs typeface="Helvetica Light" charset="0"/>
              </a:rPr>
              <a:t>/</a:t>
            </a:r>
            <a:r>
              <a:rPr lang="en-US" sz="2000" dirty="0" err="1">
                <a:solidFill>
                  <a:schemeClr val="bg2">
                    <a:lumMod val="75000"/>
                  </a:schemeClr>
                </a:solidFill>
                <a:latin typeface="Helvetica Light" charset="0"/>
                <a:ea typeface="Helvetica Light" charset="0"/>
                <a:cs typeface="Helvetica Light" charset="0"/>
              </a:rPr>
              <a:t>Py</a:t>
            </a:r>
            <a:r>
              <a:rPr lang="en-US" sz="2000" dirty="0">
                <a:solidFill>
                  <a:schemeClr val="bg2">
                    <a:lumMod val="75000"/>
                  </a:schemeClr>
                </a:solidFill>
                <a:latin typeface="Helvetica Light" charset="0"/>
                <a:ea typeface="Helvetica Light" charset="0"/>
                <a:cs typeface="Helvetica Light" charset="0"/>
              </a:rPr>
              <a:t>)</a:t>
            </a:r>
            <a:br>
              <a:rPr lang="en-US" sz="2000" dirty="0">
                <a:solidFill>
                  <a:schemeClr val="bg2">
                    <a:lumMod val="75000"/>
                  </a:schemeClr>
                </a:solidFill>
                <a:latin typeface="Helvetica Light" charset="0"/>
                <a:ea typeface="Helvetica Light" charset="0"/>
                <a:cs typeface="Helvetica Light" charset="0"/>
              </a:rPr>
            </a:br>
            <a:endParaRPr lang="en-US" sz="2000" dirty="0">
              <a:solidFill>
                <a:schemeClr val="bg2">
                  <a:lumMod val="75000"/>
                </a:schemeClr>
              </a:solidFill>
              <a:latin typeface="Helvetica Light" charset="0"/>
              <a:ea typeface="Helvetica Light" charset="0"/>
              <a:cs typeface="Helvetica Light" charset="0"/>
            </a:endParaRPr>
          </a:p>
          <a:p>
            <a:pPr algn="ctr" fontAlgn="base"/>
            <a:r>
              <a:rPr lang="en-US" sz="2000" dirty="0">
                <a:solidFill>
                  <a:schemeClr val="bg2">
                    <a:lumMod val="75000"/>
                  </a:schemeClr>
                </a:solidFill>
                <a:latin typeface="Helvetica Light" charset="0"/>
                <a:ea typeface="Helvetica Light" charset="0"/>
                <a:cs typeface="Helvetica Light" charset="0"/>
              </a:rPr>
              <a:t>MRS= (</a:t>
            </a:r>
            <a:r>
              <a:rPr lang="en-US" sz="2000" dirty="0" err="1">
                <a:solidFill>
                  <a:schemeClr val="bg2">
                    <a:lumMod val="75000"/>
                  </a:schemeClr>
                </a:solidFill>
                <a:latin typeface="Helvetica Light" charset="0"/>
                <a:ea typeface="Helvetica Light" charset="0"/>
                <a:cs typeface="Helvetica Light" charset="0"/>
              </a:rPr>
              <a:t>Px</a:t>
            </a:r>
            <a:r>
              <a:rPr lang="en-US" sz="2000" dirty="0">
                <a:solidFill>
                  <a:schemeClr val="bg2">
                    <a:lumMod val="75000"/>
                  </a:schemeClr>
                </a:solidFill>
                <a:latin typeface="Helvetica Light" charset="0"/>
                <a:ea typeface="Helvetica Light" charset="0"/>
                <a:cs typeface="Helvetica Light" charset="0"/>
              </a:rPr>
              <a:t>/</a:t>
            </a:r>
            <a:r>
              <a:rPr lang="en-US" sz="2000" dirty="0" err="1">
                <a:solidFill>
                  <a:schemeClr val="bg2">
                    <a:lumMod val="75000"/>
                  </a:schemeClr>
                </a:solidFill>
                <a:latin typeface="Helvetica Light" charset="0"/>
                <a:ea typeface="Helvetica Light" charset="0"/>
                <a:cs typeface="Helvetica Light" charset="0"/>
              </a:rPr>
              <a:t>Py</a:t>
            </a:r>
            <a:r>
              <a:rPr lang="en-US" sz="2000" dirty="0">
                <a:solidFill>
                  <a:schemeClr val="bg2">
                    <a:lumMod val="75000"/>
                  </a:schemeClr>
                </a:solidFill>
                <a:latin typeface="Helvetica Light" charset="0"/>
                <a:ea typeface="Helvetica Light" charset="0"/>
                <a:cs typeface="Helvetica Light" charset="0"/>
              </a:rPr>
              <a:t>) </a:t>
            </a:r>
          </a:p>
          <a:p>
            <a:pPr algn="ctr" fontAlgn="base"/>
            <a:r>
              <a:rPr lang="en-US" sz="2000" dirty="0">
                <a:solidFill>
                  <a:schemeClr val="bg2">
                    <a:lumMod val="75000"/>
                  </a:schemeClr>
                </a:solidFill>
                <a:latin typeface="Helvetica Light" charset="0"/>
                <a:ea typeface="Helvetica Light" charset="0"/>
                <a:cs typeface="Helvetica Light" charset="0"/>
              </a:rPr>
              <a:t/>
            </a:r>
            <a:br>
              <a:rPr lang="en-US" sz="2000" dirty="0">
                <a:solidFill>
                  <a:schemeClr val="bg2">
                    <a:lumMod val="75000"/>
                  </a:schemeClr>
                </a:solidFill>
                <a:latin typeface="Helvetica Light" charset="0"/>
                <a:ea typeface="Helvetica Light" charset="0"/>
                <a:cs typeface="Helvetica Light" charset="0"/>
              </a:rPr>
            </a:br>
            <a:r>
              <a:rPr lang="en-US" sz="2000" dirty="0">
                <a:solidFill>
                  <a:schemeClr val="bg2">
                    <a:lumMod val="75000"/>
                  </a:schemeClr>
                </a:solidFill>
                <a:latin typeface="Helvetica Light" charset="0"/>
                <a:ea typeface="Helvetica Light" charset="0"/>
                <a:cs typeface="Helvetica Light" charset="0"/>
              </a:rPr>
              <a:t>*where </a:t>
            </a:r>
            <a:r>
              <a:rPr lang="en-US" sz="2000" dirty="0" err="1">
                <a:solidFill>
                  <a:schemeClr val="bg2">
                    <a:lumMod val="75000"/>
                  </a:schemeClr>
                </a:solidFill>
                <a:latin typeface="Helvetica Light" charset="0"/>
                <a:ea typeface="Helvetica Light" charset="0"/>
                <a:cs typeface="Helvetica Light" charset="0"/>
              </a:rPr>
              <a:t>P</a:t>
            </a:r>
            <a:r>
              <a:rPr lang="en-US" sz="2000" baseline="-25000" dirty="0" err="1">
                <a:solidFill>
                  <a:schemeClr val="bg2">
                    <a:lumMod val="75000"/>
                  </a:schemeClr>
                </a:solidFill>
                <a:latin typeface="Helvetica Light" charset="0"/>
                <a:ea typeface="Helvetica Light" charset="0"/>
                <a:cs typeface="Helvetica Light" charset="0"/>
              </a:rPr>
              <a:t>x</a:t>
            </a:r>
            <a:r>
              <a:rPr lang="en-US" sz="2000" dirty="0">
                <a:solidFill>
                  <a:schemeClr val="bg2">
                    <a:lumMod val="75000"/>
                  </a:schemeClr>
                </a:solidFill>
                <a:latin typeface="Helvetica Light" charset="0"/>
                <a:ea typeface="Helvetica Light" charset="0"/>
                <a:cs typeface="Helvetica Light" charset="0"/>
              </a:rPr>
              <a:t> is the price of the good on the X-Axis, and </a:t>
            </a:r>
            <a:r>
              <a:rPr lang="en-US" sz="2000" dirty="0" err="1">
                <a:solidFill>
                  <a:schemeClr val="bg2">
                    <a:lumMod val="75000"/>
                  </a:schemeClr>
                </a:solidFill>
                <a:latin typeface="Helvetica Light" charset="0"/>
                <a:ea typeface="Helvetica Light" charset="0"/>
                <a:cs typeface="Helvetica Light" charset="0"/>
              </a:rPr>
              <a:t>P</a:t>
            </a:r>
            <a:r>
              <a:rPr lang="en-US" sz="2000" baseline="-25000" dirty="0" err="1">
                <a:solidFill>
                  <a:schemeClr val="bg2">
                    <a:lumMod val="75000"/>
                  </a:schemeClr>
                </a:solidFill>
                <a:latin typeface="Helvetica Light" charset="0"/>
                <a:ea typeface="Helvetica Light" charset="0"/>
                <a:cs typeface="Helvetica Light" charset="0"/>
              </a:rPr>
              <a:t>y</a:t>
            </a:r>
            <a:r>
              <a:rPr lang="en-US" sz="2000" dirty="0">
                <a:solidFill>
                  <a:schemeClr val="bg2">
                    <a:lumMod val="75000"/>
                  </a:schemeClr>
                </a:solidFill>
                <a:latin typeface="Helvetica Light" charset="0"/>
                <a:ea typeface="Helvetica Light" charset="0"/>
                <a:cs typeface="Helvetica Light" charset="0"/>
              </a:rPr>
              <a:t> is the price of the good on the Y-Axis</a:t>
            </a:r>
          </a:p>
        </p:txBody>
      </p:sp>
      <p:pic>
        <p:nvPicPr>
          <p:cNvPr id="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406" t="6372" r="5002" b="6299"/>
          <a:stretch/>
        </p:blipFill>
        <p:spPr bwMode="auto">
          <a:xfrm>
            <a:off x="354178" y="2824329"/>
            <a:ext cx="7327232" cy="3669631"/>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3"/>
          <p:cNvGraphicFramePr>
            <a:graphicFrameLocks noChangeAspect="1"/>
          </p:cNvGraphicFramePr>
          <p:nvPr>
            <p:extLst>
              <p:ext uri="{D42A27DB-BD31-4B8C-83A1-F6EECF244321}">
                <p14:modId xmlns:p14="http://schemas.microsoft.com/office/powerpoint/2010/main" val="906858492"/>
              </p:ext>
            </p:extLst>
          </p:nvPr>
        </p:nvGraphicFramePr>
        <p:xfrm>
          <a:off x="6011863" y="3429000"/>
          <a:ext cx="2736850" cy="776288"/>
        </p:xfrm>
        <a:graphic>
          <a:graphicData uri="http://schemas.openxmlformats.org/presentationml/2006/ole">
            <mc:AlternateContent xmlns:mc="http://schemas.openxmlformats.org/markup-compatibility/2006">
              <mc:Choice xmlns:v="urn:schemas-microsoft-com:vml" Requires="v">
                <p:oleObj spid="_x0000_s7296" name="Equation" r:id="rId4" imgW="1612900" imgH="457200" progId="Equation.3">
                  <p:embed/>
                </p:oleObj>
              </mc:Choice>
              <mc:Fallback>
                <p:oleObj name="Equation" r:id="rId4" imgW="16129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3429000"/>
                        <a:ext cx="2736850" cy="776288"/>
                      </a:xfrm>
                      <a:prstGeom prst="rect">
                        <a:avLst/>
                      </a:prstGeom>
                      <a:noFill/>
                      <a:ln>
                        <a:solidFill>
                          <a:srgbClr val="F4963D"/>
                        </a:solidFill>
                      </a:ln>
                    </p:spPr>
                  </p:pic>
                </p:oleObj>
              </mc:Fallback>
            </mc:AlternateContent>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B184C330-52AE-4BD2-843C-B97784FB8285}"/>
                  </a:ext>
                </a:extLst>
              </p:cNvPr>
              <p:cNvSpPr txBox="1"/>
              <p:nvPr/>
            </p:nvSpPr>
            <p:spPr>
              <a:xfrm>
                <a:off x="5675244" y="4403035"/>
                <a:ext cx="3212617" cy="552267"/>
              </a:xfrm>
              <a:prstGeom prst="rect">
                <a:avLst/>
              </a:prstGeom>
              <a:noFill/>
            </p:spPr>
            <p:txBody>
              <a:bodyPr wrap="square" rtlCol="0">
                <a:spAutoFit/>
              </a:bodyPr>
              <a:lstStyle/>
              <a:p>
                <a:r>
                  <a:rPr lang="en-CA" sz="2000" dirty="0"/>
                  <a:t>Therefore, </a:t>
                </a:r>
                <a14:m>
                  <m:oMath xmlns:m="http://schemas.openxmlformats.org/officeDocument/2006/math">
                    <m:f>
                      <m:fPr>
                        <m:ctrlPr>
                          <a:rPr lang="en-CA" sz="2000" i="1" smtClean="0">
                            <a:latin typeface="Cambria Math"/>
                          </a:rPr>
                        </m:ctrlPr>
                      </m:fPr>
                      <m:num>
                        <m:r>
                          <a:rPr lang="en-CA" sz="2000" b="0" i="1" smtClean="0">
                            <a:latin typeface="Cambria Math" panose="02040503050406030204" pitchFamily="18" charset="0"/>
                          </a:rPr>
                          <m:t>𝑀𝑈</m:t>
                        </m:r>
                        <m:r>
                          <a:rPr lang="en-CA" sz="2000" b="0" i="1" baseline="-25000" smtClean="0">
                            <a:latin typeface="Cambria Math" panose="02040503050406030204" pitchFamily="18" charset="0"/>
                          </a:rPr>
                          <m:t>𝐶𝑙𝑜𝑡h𝑖𝑛𝑔</m:t>
                        </m:r>
                      </m:num>
                      <m:den>
                        <m:r>
                          <a:rPr lang="en-CA" sz="2000" b="0" i="1" smtClean="0">
                            <a:latin typeface="Cambria Math" panose="02040503050406030204" pitchFamily="18" charset="0"/>
                          </a:rPr>
                          <m:t>𝑃</m:t>
                        </m:r>
                        <m:r>
                          <a:rPr lang="en-CA" sz="2000" b="0" i="1" baseline="-25000" smtClean="0">
                            <a:latin typeface="Cambria Math" panose="02040503050406030204" pitchFamily="18" charset="0"/>
                          </a:rPr>
                          <m:t>𝐶𝑙𝑜𝑡h𝑖𝑛𝑔</m:t>
                        </m:r>
                      </m:den>
                    </m:f>
                    <m:r>
                      <a:rPr lang="en-CA" sz="2000" b="0" i="1" smtClean="0">
                        <a:latin typeface="Cambria Math" panose="02040503050406030204" pitchFamily="18" charset="0"/>
                      </a:rPr>
                      <m:t>=</m:t>
                    </m:r>
                    <m:f>
                      <m:fPr>
                        <m:ctrlPr>
                          <a:rPr lang="en-CA" sz="2000" b="0" i="1" smtClean="0">
                            <a:latin typeface="Cambria Math"/>
                          </a:rPr>
                        </m:ctrlPr>
                      </m:fPr>
                      <m:num>
                        <m:r>
                          <a:rPr lang="en-CA" sz="2000" b="0" i="1" smtClean="0">
                            <a:latin typeface="Cambria Math" panose="02040503050406030204" pitchFamily="18" charset="0"/>
                          </a:rPr>
                          <m:t>𝑀𝑈</m:t>
                        </m:r>
                        <m:r>
                          <a:rPr lang="en-CA" sz="2000" b="0" i="1" baseline="-25000" smtClean="0">
                            <a:latin typeface="Cambria Math" panose="02040503050406030204" pitchFamily="18" charset="0"/>
                          </a:rPr>
                          <m:t>𝐹𝑜𝑜𝑑</m:t>
                        </m:r>
                      </m:num>
                      <m:den>
                        <m:r>
                          <a:rPr lang="en-CA" sz="2000" b="0" i="1" smtClean="0">
                            <a:latin typeface="Cambria Math" panose="02040503050406030204" pitchFamily="18" charset="0"/>
                          </a:rPr>
                          <m:t>𝑃</m:t>
                        </m:r>
                        <m:r>
                          <a:rPr lang="en-CA" sz="2000" b="0" i="1" baseline="-25000" smtClean="0">
                            <a:latin typeface="Cambria Math" panose="02040503050406030204" pitchFamily="18" charset="0"/>
                          </a:rPr>
                          <m:t>𝐹𝑜𝑜𝑑</m:t>
                        </m:r>
                      </m:den>
                    </m:f>
                  </m:oMath>
                </a14:m>
                <a:endParaRPr lang="en-CA" sz="2000" dirty="0"/>
              </a:p>
            </p:txBody>
          </p:sp>
        </mc:Choice>
        <mc:Fallback xmlns="">
          <p:sp>
            <p:nvSpPr>
              <p:cNvPr id="5" name="TextBox 4">
                <a:extLst>
                  <a:ext uri="{FF2B5EF4-FFF2-40B4-BE49-F238E27FC236}">
                    <a16:creationId xmlns:a16="http://schemas.microsoft.com/office/drawing/2014/main" id="{B184C330-52AE-4BD2-843C-B97784FB8285}"/>
                  </a:ext>
                </a:extLst>
              </p:cNvPr>
              <p:cNvSpPr txBox="1">
                <a:spLocks noRot="1" noChangeAspect="1" noMove="1" noResize="1" noEditPoints="1" noAdjustHandles="1" noChangeArrowheads="1" noChangeShapeType="1" noTextEdit="1"/>
              </p:cNvSpPr>
              <p:nvPr/>
            </p:nvSpPr>
            <p:spPr>
              <a:xfrm>
                <a:off x="5675244" y="4403035"/>
                <a:ext cx="3212617" cy="552267"/>
              </a:xfrm>
              <a:prstGeom prst="rect">
                <a:avLst/>
              </a:prstGeom>
              <a:blipFill>
                <a:blip r:embed="rId6"/>
                <a:stretch>
                  <a:fillRect l="-2087" b="-10989"/>
                </a:stretch>
              </a:blipFill>
            </p:spPr>
            <p:txBody>
              <a:bodyPr/>
              <a:lstStyle/>
              <a:p>
                <a:r>
                  <a:rPr lang="en-CA">
                    <a:noFill/>
                  </a:rPr>
                  <a:t> </a:t>
                </a:r>
              </a:p>
            </p:txBody>
          </p:sp>
        </mc:Fallback>
      </mc:AlternateContent>
    </p:spTree>
    <p:extLst>
      <p:ext uri="{BB962C8B-B14F-4D97-AF65-F5344CB8AC3E}">
        <p14:creationId xmlns:p14="http://schemas.microsoft.com/office/powerpoint/2010/main" val="30312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CORNER SOLUTIONS</a:t>
            </a:r>
          </a:p>
        </p:txBody>
      </p:sp>
      <p:sp>
        <p:nvSpPr>
          <p:cNvPr id="3" name="Text Placeholder 2"/>
          <p:cNvSpPr>
            <a:spLocks noGrp="1"/>
          </p:cNvSpPr>
          <p:nvPr>
            <p:ph type="body" idx="1"/>
          </p:nvPr>
        </p:nvSpPr>
        <p:spPr>
          <a:xfrm>
            <a:off x="893700" y="1831450"/>
            <a:ext cx="7215584" cy="4736399"/>
          </a:xfrm>
        </p:spPr>
        <p:txBody>
          <a:bodyPr/>
          <a:lstStyle/>
          <a:p>
            <a:pPr>
              <a:buNone/>
            </a:pPr>
            <a:r>
              <a:rPr lang="en-US" sz="2000" dirty="0"/>
              <a:t>The consumer may consume none of some goods and therefore the market basket with the maximum utility will contain only one good</a:t>
            </a:r>
          </a:p>
          <a:p>
            <a:pPr>
              <a:buNone/>
            </a:pPr>
            <a:endParaRPr lang="en-US" sz="2000" dirty="0"/>
          </a:p>
          <a:p>
            <a:pPr>
              <a:buNone/>
            </a:pPr>
            <a:r>
              <a:rPr lang="en-US" sz="2000" dirty="0"/>
              <a:t>At this point, you </a:t>
            </a:r>
            <a:r>
              <a:rPr lang="en-US" sz="2000" b="1" dirty="0"/>
              <a:t>choose the highest indifference curve that touches the budget line at the axis of the preferred good</a:t>
            </a:r>
          </a:p>
          <a:p>
            <a:pPr>
              <a:buNone/>
            </a:pPr>
            <a:endParaRPr lang="en-US" sz="2000" b="1" dirty="0"/>
          </a:p>
          <a:p>
            <a:pPr>
              <a:buNone/>
            </a:pPr>
            <a:endParaRPr lang="en-US" sz="2000" dirty="0"/>
          </a:p>
          <a:p>
            <a:pPr>
              <a:buNone/>
            </a:pPr>
            <a:r>
              <a:rPr lang="en-US" sz="2000" dirty="0"/>
              <a:t>Corner solutions often occur </a:t>
            </a:r>
            <a:r>
              <a:rPr lang="en-US" sz="2000" b="1" dirty="0"/>
              <a:t>when the MRS cannot be equated to (Px)/(</a:t>
            </a:r>
            <a:r>
              <a:rPr lang="en-US" sz="2000" b="1" dirty="0" err="1"/>
              <a:t>Py</a:t>
            </a:r>
            <a:r>
              <a:rPr lang="en-US" sz="2000" b="1" dirty="0"/>
              <a:t>), </a:t>
            </a:r>
            <a:r>
              <a:rPr lang="en-US" sz="2000" dirty="0"/>
              <a:t>implying that the indifference curve and the budget line </a:t>
            </a:r>
            <a:r>
              <a:rPr lang="en-US" sz="2000" b="1" dirty="0"/>
              <a:t>are not tangent </a:t>
            </a:r>
            <a:r>
              <a:rPr lang="en-US" sz="2000" dirty="0"/>
              <a:t>in a corner solution.</a:t>
            </a:r>
          </a:p>
          <a:p>
            <a:pPr>
              <a:buNone/>
            </a:pPr>
            <a:r>
              <a:rPr lang="en-US" sz="2000" dirty="0"/>
              <a:t/>
            </a:r>
            <a:br>
              <a:rPr lang="en-US" sz="2000" dirty="0"/>
            </a:br>
            <a:endParaRPr lang="en-US" sz="2000" dirty="0"/>
          </a:p>
        </p:txBody>
      </p:sp>
    </p:spTree>
    <p:extLst>
      <p:ext uri="{BB962C8B-B14F-4D97-AF65-F5344CB8AC3E}">
        <p14:creationId xmlns:p14="http://schemas.microsoft.com/office/powerpoint/2010/main" val="1954908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1632" y="914400"/>
            <a:ext cx="8153400" cy="4572000"/>
          </a:xfrm>
          <a:prstGeom prst="rect">
            <a:avLst/>
          </a:prstGeom>
        </p:spPr>
      </p:pic>
    </p:spTree>
    <p:extLst>
      <p:ext uri="{BB962C8B-B14F-4D97-AF65-F5344CB8AC3E}">
        <p14:creationId xmlns:p14="http://schemas.microsoft.com/office/powerpoint/2010/main" val="1176548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CORNER SOLUTIONS</a:t>
            </a:r>
          </a:p>
        </p:txBody>
      </p:sp>
      <p:sp>
        <p:nvSpPr>
          <p:cNvPr id="3" name="Text Placeholder 2"/>
          <p:cNvSpPr>
            <a:spLocks noGrp="1"/>
          </p:cNvSpPr>
          <p:nvPr>
            <p:ph type="body" idx="1"/>
          </p:nvPr>
        </p:nvSpPr>
        <p:spPr>
          <a:xfrm>
            <a:off x="893700" y="1506597"/>
            <a:ext cx="7311837" cy="4736399"/>
          </a:xfrm>
        </p:spPr>
        <p:txBody>
          <a:bodyPr/>
          <a:lstStyle/>
          <a:p>
            <a:pPr marL="342900" indent="-342900"/>
            <a:r>
              <a:rPr lang="en-US" sz="2000" dirty="0"/>
              <a:t>If the slope of the indifference curve is steeper than the slope of the budget line, you will choose a corner solution that is a market basket consisting of only the good on the x-axis</a:t>
            </a:r>
          </a:p>
          <a:p>
            <a:pPr marL="342900" indent="-342900"/>
            <a:endParaRPr lang="en-US" sz="2000" dirty="0"/>
          </a:p>
          <a:p>
            <a:pPr marL="342900" indent="-342900"/>
            <a:r>
              <a:rPr lang="en-US" sz="2000" dirty="0"/>
              <a:t>If the slope of the budget line is steeper than the slope of the indifference curve, you will choose a corner solution that is a market basket consisting of only the good on the y-axis</a:t>
            </a:r>
          </a:p>
          <a:p>
            <a:pPr>
              <a:buNone/>
            </a:pPr>
            <a:endParaRPr lang="en-US" sz="2000" dirty="0"/>
          </a:p>
          <a:p>
            <a:pPr>
              <a:buNone/>
            </a:pPr>
            <a:endParaRPr lang="en-US" sz="2000" b="1" dirty="0"/>
          </a:p>
        </p:txBody>
      </p:sp>
      <p:pic>
        <p:nvPicPr>
          <p:cNvPr id="8" name="Picture 7">
            <a:extLst>
              <a:ext uri="{FF2B5EF4-FFF2-40B4-BE49-F238E27FC236}">
                <a16:creationId xmlns:a16="http://schemas.microsoft.com/office/drawing/2014/main" xmlns="" id="{B640FDBB-85B2-4703-A28A-625BAE3EF993}"/>
              </a:ext>
            </a:extLst>
          </p:cNvPr>
          <p:cNvPicPr>
            <a:picLocks noChangeAspect="1"/>
          </p:cNvPicPr>
          <p:nvPr/>
        </p:nvPicPr>
        <p:blipFill>
          <a:blip r:embed="rId2"/>
          <a:stretch>
            <a:fillRect/>
          </a:stretch>
        </p:blipFill>
        <p:spPr>
          <a:xfrm>
            <a:off x="1403841" y="4446707"/>
            <a:ext cx="6801696" cy="2262205"/>
          </a:xfrm>
          <a:prstGeom prst="rect">
            <a:avLst/>
          </a:prstGeom>
        </p:spPr>
      </p:pic>
    </p:spTree>
    <p:extLst>
      <p:ext uri="{BB962C8B-B14F-4D97-AF65-F5344CB8AC3E}">
        <p14:creationId xmlns:p14="http://schemas.microsoft.com/office/powerpoint/2010/main" val="1899847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615" y="2873471"/>
            <a:ext cx="6462600" cy="1143000"/>
          </a:xfrm>
        </p:spPr>
        <p:txBody>
          <a:bodyPr/>
          <a:lstStyle/>
          <a:p>
            <a:r>
              <a:rPr lang="en-US" dirty="0">
                <a:hlinkClick r:id="rId2"/>
              </a:rPr>
              <a:t>https://www.youtube.com/watch?v=-ZvkM6Sm8HM</a:t>
            </a:r>
            <a:endParaRPr lang="en-US" dirty="0"/>
          </a:p>
        </p:txBody>
      </p:sp>
      <p:sp>
        <p:nvSpPr>
          <p:cNvPr id="3" name="Title 1">
            <a:extLst>
              <a:ext uri="{FF2B5EF4-FFF2-40B4-BE49-F238E27FC236}">
                <a16:creationId xmlns:a16="http://schemas.microsoft.com/office/drawing/2014/main" xmlns="" id="{B9150CB8-5935-4488-A40F-5EEA13AACA35}"/>
              </a:ext>
            </a:extLst>
          </p:cNvPr>
          <p:cNvSpPr txBox="1">
            <a:spLocks/>
          </p:cNvSpPr>
          <p:nvPr/>
        </p:nvSpPr>
        <p:spPr>
          <a:xfrm>
            <a:off x="893700" y="274650"/>
            <a:ext cx="6462600" cy="1143000"/>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a:buClr>
                <a:srgbClr val="97ABBC"/>
              </a:buClr>
              <a:buSzPct val="100000"/>
              <a:buFont typeface="Raleway"/>
              <a:defRPr sz="3600">
                <a:solidFill>
                  <a:srgbClr val="2F86C5"/>
                </a:solidFill>
                <a:latin typeface="Century Gothic" charset="0"/>
                <a:ea typeface="Century Gothic" charset="0"/>
                <a:cs typeface="Century Gothic" charset="0"/>
                <a:sym typeface="Raleway"/>
              </a:defRPr>
            </a:lvl1pPr>
            <a:lvl2pPr>
              <a:buClr>
                <a:srgbClr val="97ABBC"/>
              </a:buClr>
              <a:buSzPct val="100000"/>
              <a:buFont typeface="Raleway"/>
              <a:defRPr sz="3600">
                <a:solidFill>
                  <a:srgbClr val="97ABBC"/>
                </a:solidFill>
                <a:latin typeface="Raleway"/>
                <a:ea typeface="Raleway"/>
                <a:cs typeface="Raleway"/>
                <a:sym typeface="Raleway"/>
              </a:defRPr>
            </a:lvl2pPr>
            <a:lvl3pPr>
              <a:buClr>
                <a:srgbClr val="97ABBC"/>
              </a:buClr>
              <a:buSzPct val="100000"/>
              <a:buFont typeface="Raleway"/>
              <a:defRPr sz="3600">
                <a:solidFill>
                  <a:srgbClr val="97ABBC"/>
                </a:solidFill>
                <a:latin typeface="Raleway"/>
                <a:ea typeface="Raleway"/>
                <a:cs typeface="Raleway"/>
                <a:sym typeface="Raleway"/>
              </a:defRPr>
            </a:lvl3pPr>
            <a:lvl4pPr>
              <a:buClr>
                <a:srgbClr val="97ABBC"/>
              </a:buClr>
              <a:buSzPct val="100000"/>
              <a:buFont typeface="Raleway"/>
              <a:defRPr sz="3600">
                <a:solidFill>
                  <a:srgbClr val="97ABBC"/>
                </a:solidFill>
                <a:latin typeface="Raleway"/>
                <a:ea typeface="Raleway"/>
                <a:cs typeface="Raleway"/>
                <a:sym typeface="Raleway"/>
              </a:defRPr>
            </a:lvl4pPr>
            <a:lvl5pPr>
              <a:buClr>
                <a:srgbClr val="97ABBC"/>
              </a:buClr>
              <a:buSzPct val="100000"/>
              <a:buFont typeface="Raleway"/>
              <a:defRPr sz="3600">
                <a:solidFill>
                  <a:srgbClr val="97ABBC"/>
                </a:solidFill>
                <a:latin typeface="Raleway"/>
                <a:ea typeface="Raleway"/>
                <a:cs typeface="Raleway"/>
                <a:sym typeface="Raleway"/>
              </a:defRPr>
            </a:lvl5pPr>
            <a:lvl6pPr>
              <a:buClr>
                <a:srgbClr val="97ABBC"/>
              </a:buClr>
              <a:buSzPct val="100000"/>
              <a:buFont typeface="Raleway"/>
              <a:defRPr sz="3600">
                <a:solidFill>
                  <a:srgbClr val="97ABBC"/>
                </a:solidFill>
                <a:latin typeface="Raleway"/>
                <a:ea typeface="Raleway"/>
                <a:cs typeface="Raleway"/>
                <a:sym typeface="Raleway"/>
              </a:defRPr>
            </a:lvl6pPr>
            <a:lvl7pPr>
              <a:buClr>
                <a:srgbClr val="97ABBC"/>
              </a:buClr>
              <a:buSzPct val="100000"/>
              <a:buFont typeface="Raleway"/>
              <a:defRPr sz="3600">
                <a:solidFill>
                  <a:srgbClr val="97ABBC"/>
                </a:solidFill>
                <a:latin typeface="Raleway"/>
                <a:ea typeface="Raleway"/>
                <a:cs typeface="Raleway"/>
                <a:sym typeface="Raleway"/>
              </a:defRPr>
            </a:lvl7pPr>
            <a:lvl8pPr>
              <a:buClr>
                <a:srgbClr val="97ABBC"/>
              </a:buClr>
              <a:buSzPct val="100000"/>
              <a:buFont typeface="Raleway"/>
              <a:defRPr sz="3600">
                <a:solidFill>
                  <a:srgbClr val="97ABBC"/>
                </a:solidFill>
                <a:latin typeface="Raleway"/>
                <a:ea typeface="Raleway"/>
                <a:cs typeface="Raleway"/>
                <a:sym typeface="Raleway"/>
              </a:defRPr>
            </a:lvl8pPr>
            <a:lvl9pPr>
              <a:buClr>
                <a:srgbClr val="97ABBC"/>
              </a:buClr>
              <a:buSzPct val="100000"/>
              <a:buFont typeface="Raleway"/>
              <a:defRPr sz="3600">
                <a:solidFill>
                  <a:srgbClr val="97ABBC"/>
                </a:solidFill>
                <a:latin typeface="Raleway"/>
                <a:ea typeface="Raleway"/>
                <a:cs typeface="Raleway"/>
                <a:sym typeface="Raleway"/>
              </a:defRPr>
            </a:lvl9pPr>
          </a:lstStyle>
          <a:p>
            <a:r>
              <a:rPr lang="en-US"/>
              <a:t>CORNER SOLUTIONS</a:t>
            </a:r>
            <a:endParaRPr lang="en-US" dirty="0"/>
          </a:p>
        </p:txBody>
      </p:sp>
    </p:spTree>
    <p:extLst>
      <p:ext uri="{BB962C8B-B14F-4D97-AF65-F5344CB8AC3E}">
        <p14:creationId xmlns:p14="http://schemas.microsoft.com/office/powerpoint/2010/main" val="453851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274650"/>
            <a:ext cx="6974953" cy="1143000"/>
          </a:xfrm>
        </p:spPr>
        <p:txBody>
          <a:bodyPr/>
          <a:lstStyle/>
          <a:p>
            <a:r>
              <a:rPr lang="en-US" dirty="0"/>
              <a:t>MANAGING CONSUMER CHOICE</a:t>
            </a:r>
          </a:p>
        </p:txBody>
      </p:sp>
      <p:sp>
        <p:nvSpPr>
          <p:cNvPr id="3" name="Text Placeholder 2"/>
          <p:cNvSpPr>
            <a:spLocks noGrp="1"/>
          </p:cNvSpPr>
          <p:nvPr>
            <p:ph type="body" idx="1"/>
          </p:nvPr>
        </p:nvSpPr>
        <p:spPr/>
        <p:txBody>
          <a:bodyPr/>
          <a:lstStyle/>
          <a:p>
            <a:pPr>
              <a:buClrTx/>
              <a:buSzTx/>
              <a:buNone/>
            </a:pPr>
            <a:r>
              <a:rPr lang="en-US" sz="2000" dirty="0"/>
              <a:t>Managers can influence consumer </a:t>
            </a:r>
            <a:r>
              <a:rPr lang="en-US" sz="2000" dirty="0" err="1"/>
              <a:t>behaviour</a:t>
            </a:r>
            <a:r>
              <a:rPr lang="en-US" sz="2000" dirty="0"/>
              <a:t> through pricing policies or advertising strategies</a:t>
            </a:r>
          </a:p>
          <a:p>
            <a:pPr>
              <a:buClrTx/>
              <a:buSzTx/>
              <a:buNone/>
            </a:pPr>
            <a:endParaRPr lang="en-US" sz="2000" dirty="0"/>
          </a:p>
          <a:p>
            <a:pPr marL="457200" indent="-457200">
              <a:buClrTx/>
              <a:buSzTx/>
              <a:buAutoNum type="arabicPeriod"/>
            </a:pPr>
            <a:r>
              <a:rPr lang="en-US" sz="2000" dirty="0"/>
              <a:t>Cash Discounts (i.e. coupons)</a:t>
            </a:r>
          </a:p>
          <a:p>
            <a:pPr marL="457200" indent="-457200">
              <a:buClrTx/>
              <a:buSzTx/>
              <a:buAutoNum type="arabicPeriod"/>
            </a:pPr>
            <a:r>
              <a:rPr lang="en-US" sz="2000" dirty="0"/>
              <a:t>Quantity Discounts (I.e. 1 for $2, 3 for $5)</a:t>
            </a:r>
          </a:p>
        </p:txBody>
      </p:sp>
      <p:sp>
        <p:nvSpPr>
          <p:cNvPr id="7" name="Shape 377"/>
          <p:cNvSpPr/>
          <p:nvPr/>
        </p:nvSpPr>
        <p:spPr>
          <a:xfrm>
            <a:off x="1062440" y="3883592"/>
            <a:ext cx="1736548" cy="2216418"/>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7ECEFA"/>
          </a:solidFill>
          <a:ln>
            <a:noFill/>
          </a:ln>
        </p:spPr>
        <p:txBody>
          <a:bodyPr lIns="91425" tIns="91425" rIns="91425" bIns="91425" anchor="ctr" anchorCtr="0">
            <a:noAutofit/>
          </a:bodyPr>
          <a:lstStyle/>
          <a:p>
            <a:pPr lvl="0">
              <a:spcBef>
                <a:spcPts val="0"/>
              </a:spcBef>
              <a:buNone/>
            </a:pPr>
            <a:endParaRPr dirty="0"/>
          </a:p>
        </p:txBody>
      </p:sp>
      <p:sp>
        <p:nvSpPr>
          <p:cNvPr id="8" name="Shape 377"/>
          <p:cNvSpPr/>
          <p:nvPr/>
        </p:nvSpPr>
        <p:spPr>
          <a:xfrm>
            <a:off x="3511369" y="3883592"/>
            <a:ext cx="1736548" cy="2216418"/>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ED3A53"/>
          </a:solidFill>
          <a:ln>
            <a:noFill/>
          </a:ln>
        </p:spPr>
        <p:txBody>
          <a:bodyPr lIns="91425" tIns="91425" rIns="91425" bIns="91425" anchor="ctr" anchorCtr="0">
            <a:noAutofit/>
          </a:bodyPr>
          <a:lstStyle/>
          <a:p>
            <a:pPr lvl="0">
              <a:spcBef>
                <a:spcPts val="0"/>
              </a:spcBef>
              <a:buNone/>
            </a:pPr>
            <a:endParaRPr/>
          </a:p>
        </p:txBody>
      </p:sp>
      <p:sp>
        <p:nvSpPr>
          <p:cNvPr id="9" name="Shape 377"/>
          <p:cNvSpPr/>
          <p:nvPr/>
        </p:nvSpPr>
        <p:spPr>
          <a:xfrm>
            <a:off x="6132104" y="3883592"/>
            <a:ext cx="1736548" cy="2216418"/>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4963D"/>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7292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SURPLUS</a:t>
            </a:r>
          </a:p>
        </p:txBody>
      </p:sp>
      <p:sp>
        <p:nvSpPr>
          <p:cNvPr id="3" name="Text Placeholder 2"/>
          <p:cNvSpPr>
            <a:spLocks noGrp="1"/>
          </p:cNvSpPr>
          <p:nvPr>
            <p:ph type="body" idx="1"/>
          </p:nvPr>
        </p:nvSpPr>
        <p:spPr>
          <a:xfrm>
            <a:off x="893700" y="1675039"/>
            <a:ext cx="7359963" cy="4736399"/>
          </a:xfrm>
        </p:spPr>
        <p:txBody>
          <a:bodyPr/>
          <a:lstStyle/>
          <a:p>
            <a:r>
              <a:rPr lang="en-US" sz="2000" dirty="0"/>
              <a:t>The Consumer reservation price is the price that consumers are willing and able to pay for a certain good or service</a:t>
            </a:r>
          </a:p>
          <a:p>
            <a:endParaRPr lang="en-US" sz="2000" dirty="0"/>
          </a:p>
          <a:p>
            <a:r>
              <a:rPr lang="en-US" sz="2000" dirty="0"/>
              <a:t>Consumer surplus is the difference between the consumer reservation price and the equilibrium market price of a good or service</a:t>
            </a:r>
          </a:p>
          <a:p>
            <a:endParaRPr lang="en-US" sz="2000" dirty="0"/>
          </a:p>
          <a:p>
            <a:r>
              <a:rPr lang="en-US" sz="2000" dirty="0"/>
              <a:t>Consumer surplus is a measure of the efficiency of markets and the social benefits of market transactions</a:t>
            </a:r>
          </a:p>
          <a:p>
            <a:endParaRPr lang="en-US" sz="2000" dirty="0"/>
          </a:p>
          <a:p>
            <a:r>
              <a:rPr lang="en-US" sz="2000" dirty="0"/>
              <a:t>Managers attempt to capture consumer surplus through sophisticated pricing policies that aim to charge each consumer what they are willing and able to pay</a:t>
            </a:r>
            <a:br>
              <a:rPr lang="en-US" sz="2000" dirty="0"/>
            </a:br>
            <a:endParaRPr lang="en-US" sz="2000" dirty="0"/>
          </a:p>
        </p:txBody>
      </p:sp>
    </p:spTree>
    <p:extLst>
      <p:ext uri="{BB962C8B-B14F-4D97-AF65-F5344CB8AC3E}">
        <p14:creationId xmlns:p14="http://schemas.microsoft.com/office/powerpoint/2010/main" val="1279479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ig03_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5123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3242091"/>
            <a:ext cx="7772400" cy="1546500"/>
          </a:xfrm>
          <a:prstGeom prst="rect">
            <a:avLst/>
          </a:prstGeom>
        </p:spPr>
        <p:txBody>
          <a:bodyPr lIns="91425" tIns="91425" rIns="91425" bIns="91425" anchor="b" anchorCtr="0">
            <a:noAutofit/>
          </a:bodyPr>
          <a:lstStyle/>
          <a:p>
            <a:pPr lvl="0" rtl="0">
              <a:spcBef>
                <a:spcPts val="0"/>
              </a:spcBef>
              <a:buNone/>
            </a:pPr>
            <a:endParaRPr lang="en" sz="7200" dirty="0">
              <a:solidFill>
                <a:srgbClr val="7ECEFD"/>
              </a:solidFill>
              <a:latin typeface="Lao Sangam MN" charset="0"/>
              <a:ea typeface="Lao Sangam MN" charset="0"/>
              <a:cs typeface="Lao Sangam MN" charset="0"/>
            </a:endParaRPr>
          </a:p>
          <a:p>
            <a:pPr lvl="0" rtl="0">
              <a:spcBef>
                <a:spcPts val="0"/>
              </a:spcBef>
              <a:buNone/>
            </a:pPr>
            <a:r>
              <a:rPr lang="en-CA" dirty="0">
                <a:latin typeface="Lao Sangam MN" charset="0"/>
                <a:ea typeface="Lao Sangam MN" charset="0"/>
                <a:cs typeface="Lao Sangam MN" charset="0"/>
              </a:rPr>
              <a:t>CHAPTER REVIEW</a:t>
            </a:r>
            <a:endParaRPr lang="en" dirty="0">
              <a:latin typeface="Lao Sangam MN" charset="0"/>
              <a:ea typeface="Lao Sangam MN" charset="0"/>
              <a:cs typeface="Lao Sangam M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latin typeface="Lao Sangam MN" charset="0"/>
              <a:ea typeface="Lao Sangam MN" charset="0"/>
              <a:cs typeface="Lao Sangam MN" charset="0"/>
            </a:endParaRPr>
          </a:p>
        </p:txBody>
      </p:sp>
      <p:sp>
        <p:nvSpPr>
          <p:cNvPr id="3" name="Subtitle 2"/>
          <p:cNvSpPr>
            <a:spLocks noGrp="1"/>
          </p:cNvSpPr>
          <p:nvPr>
            <p:ph type="subTitle" idx="1"/>
          </p:nvPr>
        </p:nvSpPr>
        <p:spPr/>
        <p:txBody>
          <a:bodyPr/>
          <a:lstStyle/>
          <a:p>
            <a:r>
              <a:rPr lang="en-US" sz="4400" dirty="0">
                <a:latin typeface="Lao Sangam MN" charset="0"/>
                <a:ea typeface="Lao Sangam MN" charset="0"/>
                <a:cs typeface="Lao Sangam MN" charset="0"/>
              </a:rPr>
              <a:t>HOMEWORK SOLUTIONS</a:t>
            </a:r>
          </a:p>
        </p:txBody>
      </p:sp>
    </p:spTree>
    <p:extLst>
      <p:ext uri="{BB962C8B-B14F-4D97-AF65-F5344CB8AC3E}">
        <p14:creationId xmlns:p14="http://schemas.microsoft.com/office/powerpoint/2010/main" val="2100599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Text Placeholder 2"/>
          <p:cNvSpPr>
            <a:spLocks noGrp="1"/>
          </p:cNvSpPr>
          <p:nvPr>
            <p:ph type="body" idx="1"/>
          </p:nvPr>
        </p:nvSpPr>
        <p:spPr>
          <a:xfrm>
            <a:off x="893700" y="1831450"/>
            <a:ext cx="7287774" cy="4736399"/>
          </a:xfrm>
        </p:spPr>
        <p:txBody>
          <a:bodyPr/>
          <a:lstStyle/>
          <a:p>
            <a:pPr marL="0" indent="0">
              <a:buNone/>
            </a:pPr>
            <a:r>
              <a:rPr lang="en-CA" sz="2400" dirty="0"/>
              <a:t>A market for sports performance drinks experienced a big shift in 2008 as sales of low-calorie sports drinks grew by over 25%. Many attributed this shift to greater use by women who wanted a sports drink without many calories. </a:t>
            </a:r>
          </a:p>
          <a:p>
            <a:pPr marL="0" indent="0">
              <a:buNone/>
            </a:pPr>
            <a:endParaRPr lang="en-CA" sz="2400" dirty="0"/>
          </a:p>
          <a:p>
            <a:pPr>
              <a:buNone/>
            </a:pPr>
            <a:r>
              <a:rPr lang="en-CA" sz="2400" dirty="0"/>
              <a:t>a) If a woman desires two containers of low-calorie sports drink as much as one container of high-calorie sports drink, what do her indifference curves (between low- and high-calories sports drinks) look like?</a:t>
            </a:r>
            <a:endParaRPr lang="en-US" sz="2400" dirty="0"/>
          </a:p>
          <a:p>
            <a:pPr marL="0" indent="0">
              <a:buNone/>
            </a:pPr>
            <a:endParaRPr lang="en-US" sz="2400" dirty="0"/>
          </a:p>
          <a:p>
            <a:pPr marL="0" indent="0">
              <a:buNone/>
            </a:pPr>
            <a:endParaRPr lang="en-CA" sz="2400" dirty="0"/>
          </a:p>
          <a:p>
            <a:endParaRPr lang="en-US" sz="2400" dirty="0"/>
          </a:p>
        </p:txBody>
      </p:sp>
    </p:spTree>
    <p:extLst>
      <p:ext uri="{BB962C8B-B14F-4D97-AF65-F5344CB8AC3E}">
        <p14:creationId xmlns:p14="http://schemas.microsoft.com/office/powerpoint/2010/main" val="2027598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a:t>
            </a:r>
          </a:p>
        </p:txBody>
      </p:sp>
      <p:cxnSp>
        <p:nvCxnSpPr>
          <p:cNvPr id="5" name="Straight Connector 4"/>
          <p:cNvCxnSpPr/>
          <p:nvPr/>
        </p:nvCxnSpPr>
        <p:spPr>
          <a:xfrm>
            <a:off x="1479884" y="1768642"/>
            <a:ext cx="12032" cy="374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491917" y="5510463"/>
            <a:ext cx="4620125"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8916" y="1768642"/>
            <a:ext cx="914400" cy="523220"/>
          </a:xfrm>
          <a:prstGeom prst="rect">
            <a:avLst/>
          </a:prstGeom>
          <a:noFill/>
        </p:spPr>
        <p:txBody>
          <a:bodyPr wrap="square" rtlCol="0">
            <a:spAutoFit/>
          </a:bodyPr>
          <a:lstStyle/>
          <a:p>
            <a:r>
              <a:rPr lang="en-US" dirty="0"/>
              <a:t>Low Calorie</a:t>
            </a:r>
          </a:p>
        </p:txBody>
      </p:sp>
      <p:sp>
        <p:nvSpPr>
          <p:cNvPr id="12" name="TextBox 11"/>
          <p:cNvSpPr txBox="1"/>
          <p:nvPr/>
        </p:nvSpPr>
        <p:spPr>
          <a:xfrm>
            <a:off x="5855369" y="5602705"/>
            <a:ext cx="914400" cy="523220"/>
          </a:xfrm>
          <a:prstGeom prst="rect">
            <a:avLst/>
          </a:prstGeom>
          <a:noFill/>
        </p:spPr>
        <p:txBody>
          <a:bodyPr wrap="square" rtlCol="0">
            <a:spAutoFit/>
          </a:bodyPr>
          <a:lstStyle/>
          <a:p>
            <a:r>
              <a:rPr lang="en-US" dirty="0"/>
              <a:t>High Calorie</a:t>
            </a:r>
          </a:p>
        </p:txBody>
      </p:sp>
      <p:sp>
        <p:nvSpPr>
          <p:cNvPr id="13" name="TextBox 12"/>
          <p:cNvSpPr txBox="1"/>
          <p:nvPr/>
        </p:nvSpPr>
        <p:spPr>
          <a:xfrm>
            <a:off x="1185112" y="5510463"/>
            <a:ext cx="397042" cy="307777"/>
          </a:xfrm>
          <a:prstGeom prst="rect">
            <a:avLst/>
          </a:prstGeom>
          <a:noFill/>
        </p:spPr>
        <p:txBody>
          <a:bodyPr wrap="square" rtlCol="0">
            <a:spAutoFit/>
          </a:bodyPr>
          <a:lstStyle/>
          <a:p>
            <a:r>
              <a:rPr lang="en-US"/>
              <a:t>0</a:t>
            </a:r>
          </a:p>
        </p:txBody>
      </p:sp>
      <p:sp>
        <p:nvSpPr>
          <p:cNvPr id="14" name="TextBox 13"/>
          <p:cNvSpPr txBox="1"/>
          <p:nvPr/>
        </p:nvSpPr>
        <p:spPr>
          <a:xfrm>
            <a:off x="1070811" y="2671011"/>
            <a:ext cx="312822" cy="307777"/>
          </a:xfrm>
          <a:prstGeom prst="rect">
            <a:avLst/>
          </a:prstGeom>
          <a:noFill/>
        </p:spPr>
        <p:txBody>
          <a:bodyPr wrap="square" rtlCol="0">
            <a:spAutoFit/>
          </a:bodyPr>
          <a:lstStyle/>
          <a:p>
            <a:r>
              <a:rPr lang="en-US"/>
              <a:t>2</a:t>
            </a:r>
          </a:p>
        </p:txBody>
      </p:sp>
      <p:sp>
        <p:nvSpPr>
          <p:cNvPr id="15" name="TextBox 14"/>
          <p:cNvSpPr txBox="1"/>
          <p:nvPr/>
        </p:nvSpPr>
        <p:spPr>
          <a:xfrm>
            <a:off x="2995863" y="5602705"/>
            <a:ext cx="216569" cy="307777"/>
          </a:xfrm>
          <a:prstGeom prst="rect">
            <a:avLst/>
          </a:prstGeom>
          <a:noFill/>
        </p:spPr>
        <p:txBody>
          <a:bodyPr wrap="square" rtlCol="0">
            <a:spAutoFit/>
          </a:bodyPr>
          <a:lstStyle/>
          <a:p>
            <a:r>
              <a:rPr lang="en-US" dirty="0"/>
              <a:t>1</a:t>
            </a:r>
          </a:p>
        </p:txBody>
      </p:sp>
      <p:cxnSp>
        <p:nvCxnSpPr>
          <p:cNvPr id="17" name="Straight Connector 16"/>
          <p:cNvCxnSpPr/>
          <p:nvPr/>
        </p:nvCxnSpPr>
        <p:spPr>
          <a:xfrm>
            <a:off x="1479884" y="2824899"/>
            <a:ext cx="1624263" cy="2685564"/>
          </a:xfrm>
          <a:prstGeom prst="line">
            <a:avLst/>
          </a:prstGeom>
          <a:ln>
            <a:solidFill>
              <a:srgbClr val="ED3A53"/>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22922" y="1244112"/>
            <a:ext cx="3693694" cy="1754326"/>
          </a:xfrm>
          <a:prstGeom prst="rect">
            <a:avLst/>
          </a:prstGeom>
          <a:noFill/>
          <a:ln>
            <a:solidFill>
              <a:srgbClr val="ED3A53"/>
            </a:solidFill>
          </a:ln>
        </p:spPr>
        <p:txBody>
          <a:bodyPr wrap="square" rtlCol="0">
            <a:spAutoFit/>
          </a:bodyPr>
          <a:lstStyle/>
          <a:p>
            <a:r>
              <a:rPr lang="en-US" sz="1800" dirty="0">
                <a:solidFill>
                  <a:schemeClr val="tx2">
                    <a:lumMod val="25000"/>
                  </a:schemeClr>
                </a:solidFill>
                <a:latin typeface="Helvetica Light" charset="0"/>
                <a:ea typeface="Helvetica Light" charset="0"/>
                <a:cs typeface="Helvetica Light" charset="0"/>
              </a:rPr>
              <a:t>Since she has indicated that she receives equal utility from 1 high calorie sports drink, or 2 low calorie sports drinks, her indifference curve is a straight line, where MRS=2</a:t>
            </a:r>
          </a:p>
        </p:txBody>
      </p:sp>
    </p:spTree>
    <p:extLst>
      <p:ext uri="{BB962C8B-B14F-4D97-AF65-F5344CB8AC3E}">
        <p14:creationId xmlns:p14="http://schemas.microsoft.com/office/powerpoint/2010/main" val="655857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a:t>B) Do they have the typical shape of indifference curves? Why or why not?</a:t>
            </a:r>
            <a:endParaRPr lang="en-US" sz="2800" dirty="0"/>
          </a:p>
        </p:txBody>
      </p:sp>
      <p:sp>
        <p:nvSpPr>
          <p:cNvPr id="3" name="Text Placeholder 2"/>
          <p:cNvSpPr>
            <a:spLocks noGrp="1"/>
          </p:cNvSpPr>
          <p:nvPr>
            <p:ph type="body" idx="1"/>
          </p:nvPr>
        </p:nvSpPr>
        <p:spPr>
          <a:xfrm>
            <a:off x="893699" y="1831450"/>
            <a:ext cx="7516375" cy="1104255"/>
          </a:xfrm>
        </p:spPr>
        <p:txBody>
          <a:bodyPr/>
          <a:lstStyle/>
          <a:p>
            <a:r>
              <a:rPr lang="en-US" sz="2400" dirty="0"/>
              <a:t>No. Typically, the MRS changes as you move along the curve due to the law of diminishing marginal utility: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800" y="2935705"/>
            <a:ext cx="4724400" cy="365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98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Text Placeholder 2"/>
          <p:cNvSpPr>
            <a:spLocks noGrp="1"/>
          </p:cNvSpPr>
          <p:nvPr>
            <p:ph type="body" idx="1"/>
          </p:nvPr>
        </p:nvSpPr>
        <p:spPr>
          <a:xfrm>
            <a:off x="893699" y="1576138"/>
            <a:ext cx="7528405" cy="4991712"/>
          </a:xfrm>
        </p:spPr>
        <p:txBody>
          <a:bodyPr/>
          <a:lstStyle/>
          <a:p>
            <a:pPr>
              <a:buNone/>
            </a:pPr>
            <a:r>
              <a:rPr lang="en-CA" sz="2200" dirty="0"/>
              <a:t>One problem with bagels is that they get stale fast. In the words of Ray </a:t>
            </a:r>
            <a:r>
              <a:rPr lang="en-CA" sz="2200" dirty="0" err="1"/>
              <a:t>Lahvic</a:t>
            </a:r>
            <a:r>
              <a:rPr lang="en-CA" sz="2200" dirty="0"/>
              <a:t>, editor emeritus of Bakery Production and Marketing, “the worst thing in the world is a day-old bagel.” </a:t>
            </a:r>
          </a:p>
          <a:p>
            <a:pPr>
              <a:buNone/>
            </a:pPr>
            <a:endParaRPr lang="en-CA" sz="2200" dirty="0"/>
          </a:p>
          <a:p>
            <a:pPr>
              <a:buNone/>
            </a:pPr>
            <a:endParaRPr lang="en-CA" sz="2200" dirty="0"/>
          </a:p>
          <a:p>
            <a:pPr>
              <a:buNone/>
            </a:pPr>
            <a:r>
              <a:rPr lang="en-CA" sz="2200" dirty="0"/>
              <a:t>If a market researcher asserts that the slope of the typical consumer’s indifference curves between fresh and day-old bagels is -1, would you agree with this assertion? Why or why not?</a:t>
            </a:r>
            <a:endParaRPr lang="en-US" sz="2200" dirty="0"/>
          </a:p>
          <a:p>
            <a:pPr>
              <a:buNone/>
            </a:pPr>
            <a:endParaRPr lang="en-US" sz="2200" dirty="0"/>
          </a:p>
        </p:txBody>
      </p:sp>
    </p:spTree>
    <p:extLst>
      <p:ext uri="{BB962C8B-B14F-4D97-AF65-F5344CB8AC3E}">
        <p14:creationId xmlns:p14="http://schemas.microsoft.com/office/powerpoint/2010/main" val="1807777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2</a:t>
            </a:r>
          </a:p>
        </p:txBody>
      </p:sp>
      <p:sp>
        <p:nvSpPr>
          <p:cNvPr id="3" name="Text Placeholder 2"/>
          <p:cNvSpPr>
            <a:spLocks noGrp="1"/>
          </p:cNvSpPr>
          <p:nvPr>
            <p:ph type="body" idx="1"/>
          </p:nvPr>
        </p:nvSpPr>
        <p:spPr>
          <a:xfrm>
            <a:off x="893700" y="1831450"/>
            <a:ext cx="7396058" cy="4736399"/>
          </a:xfrm>
        </p:spPr>
        <p:txBody>
          <a:bodyPr/>
          <a:lstStyle/>
          <a:p>
            <a:pPr>
              <a:buNone/>
            </a:pPr>
            <a:r>
              <a:rPr lang="en-US" dirty="0"/>
              <a:t>Disagree. If the slope of the indifference curve between stale and fresh bagels is -1, this indicates that one would gain equal satisfaction substituting one new bagel for one stale bagel </a:t>
            </a:r>
          </a:p>
        </p:txBody>
      </p:sp>
    </p:spTree>
    <p:extLst>
      <p:ext uri="{BB962C8B-B14F-4D97-AF65-F5344CB8AC3E}">
        <p14:creationId xmlns:p14="http://schemas.microsoft.com/office/powerpoint/2010/main" val="431022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graphicFrame>
        <p:nvGraphicFramePr>
          <p:cNvPr id="4" name="Table 3"/>
          <p:cNvGraphicFramePr>
            <a:graphicFrameLocks noGrp="1"/>
          </p:cNvGraphicFramePr>
          <p:nvPr>
            <p:extLst>
              <p:ext uri="{D42A27DB-BD31-4B8C-83A1-F6EECF244321}">
                <p14:modId xmlns:p14="http://schemas.microsoft.com/office/powerpoint/2010/main" val="1183123362"/>
              </p:ext>
            </p:extLst>
          </p:nvPr>
        </p:nvGraphicFramePr>
        <p:xfrm>
          <a:off x="2129763" y="2999875"/>
          <a:ext cx="4953000" cy="342060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xmlns="" val="20000"/>
                    </a:ext>
                  </a:extLst>
                </a:gridCol>
                <a:gridCol w="1651000">
                  <a:extLst>
                    <a:ext uri="{9D8B030D-6E8A-4147-A177-3AD203B41FA5}">
                      <a16:colId xmlns:a16="http://schemas.microsoft.com/office/drawing/2014/main" xmlns="" val="20001"/>
                    </a:ext>
                  </a:extLst>
                </a:gridCol>
                <a:gridCol w="1651000">
                  <a:extLst>
                    <a:ext uri="{9D8B030D-6E8A-4147-A177-3AD203B41FA5}">
                      <a16:colId xmlns:a16="http://schemas.microsoft.com/office/drawing/2014/main" xmlns="" val="20002"/>
                    </a:ext>
                  </a:extLst>
                </a:gridCol>
              </a:tblGrid>
              <a:tr h="338667">
                <a:tc>
                  <a:txBody>
                    <a:bodyPr/>
                    <a:lstStyle/>
                    <a:p>
                      <a:r>
                        <a:rPr lang="en-CA" sz="1700" dirty="0"/>
                        <a:t>Market Bundle</a:t>
                      </a:r>
                      <a:endParaRPr lang="en-US" sz="1700" dirty="0"/>
                    </a:p>
                  </a:txBody>
                  <a:tcPr marL="87490" marR="87490" marT="43745" marB="43745"/>
                </a:tc>
                <a:tc>
                  <a:txBody>
                    <a:bodyPr/>
                    <a:lstStyle/>
                    <a:p>
                      <a:r>
                        <a:rPr lang="en-CA" sz="1700" dirty="0"/>
                        <a:t>Lamb</a:t>
                      </a:r>
                      <a:r>
                        <a:rPr lang="en-CA" sz="1700" baseline="0" dirty="0"/>
                        <a:t> (Pounds)</a:t>
                      </a:r>
                      <a:endParaRPr lang="en-US" sz="1700" dirty="0"/>
                    </a:p>
                  </a:txBody>
                  <a:tcPr marL="87490" marR="87490" marT="43745" marB="43745"/>
                </a:tc>
                <a:tc>
                  <a:txBody>
                    <a:bodyPr/>
                    <a:lstStyle/>
                    <a:p>
                      <a:r>
                        <a:rPr lang="en-CA" sz="1700" dirty="0"/>
                        <a:t>Rice (Pounds</a:t>
                      </a:r>
                      <a:endParaRPr lang="en-US" sz="1700" dirty="0"/>
                    </a:p>
                  </a:txBody>
                  <a:tcPr marL="87490" marR="87490" marT="43745" marB="43745"/>
                </a:tc>
                <a:extLst>
                  <a:ext uri="{0D108BD9-81ED-4DB2-BD59-A6C34878D82A}">
                    <a16:rowId xmlns:a16="http://schemas.microsoft.com/office/drawing/2014/main" xmlns="" val="10000"/>
                  </a:ext>
                </a:extLst>
              </a:tr>
              <a:tr h="388960">
                <a:tc>
                  <a:txBody>
                    <a:bodyPr/>
                    <a:lstStyle/>
                    <a:p>
                      <a:r>
                        <a:rPr lang="en-CA" sz="1700" dirty="0"/>
                        <a:t>1</a:t>
                      </a:r>
                      <a:endParaRPr lang="en-US" sz="1700" dirty="0"/>
                    </a:p>
                  </a:txBody>
                  <a:tcPr marL="87490" marR="87490" marT="43745" marB="43745"/>
                </a:tc>
                <a:tc>
                  <a:txBody>
                    <a:bodyPr/>
                    <a:lstStyle/>
                    <a:p>
                      <a:r>
                        <a:rPr lang="en-CA" sz="1700" dirty="0"/>
                        <a:t>2</a:t>
                      </a:r>
                      <a:endParaRPr lang="en-US" sz="1700" dirty="0"/>
                    </a:p>
                  </a:txBody>
                  <a:tcPr marL="87490" marR="87490" marT="43745" marB="43745"/>
                </a:tc>
                <a:tc>
                  <a:txBody>
                    <a:bodyPr/>
                    <a:lstStyle/>
                    <a:p>
                      <a:r>
                        <a:rPr lang="en-CA" sz="1700" dirty="0"/>
                        <a:t>8</a:t>
                      </a:r>
                      <a:endParaRPr lang="en-US" sz="1700" dirty="0"/>
                    </a:p>
                  </a:txBody>
                  <a:tcPr marL="87490" marR="87490" marT="43745" marB="43745"/>
                </a:tc>
                <a:extLst>
                  <a:ext uri="{0D108BD9-81ED-4DB2-BD59-A6C34878D82A}">
                    <a16:rowId xmlns:a16="http://schemas.microsoft.com/office/drawing/2014/main" xmlns="" val="10001"/>
                  </a:ext>
                </a:extLst>
              </a:tr>
              <a:tr h="338667">
                <a:tc>
                  <a:txBody>
                    <a:bodyPr/>
                    <a:lstStyle/>
                    <a:p>
                      <a:r>
                        <a:rPr lang="en-CA" sz="1700" dirty="0"/>
                        <a:t>2</a:t>
                      </a:r>
                      <a:endParaRPr lang="en-US" sz="1700" dirty="0"/>
                    </a:p>
                  </a:txBody>
                  <a:tcPr marL="87490" marR="87490" marT="43745" marB="43745"/>
                </a:tc>
                <a:tc>
                  <a:txBody>
                    <a:bodyPr/>
                    <a:lstStyle/>
                    <a:p>
                      <a:r>
                        <a:rPr lang="en-CA" sz="1700" dirty="0"/>
                        <a:t>3</a:t>
                      </a:r>
                      <a:endParaRPr lang="en-US" sz="1700" dirty="0"/>
                    </a:p>
                  </a:txBody>
                  <a:tcPr marL="87490" marR="87490" marT="43745" marB="43745"/>
                </a:tc>
                <a:tc>
                  <a:txBody>
                    <a:bodyPr/>
                    <a:lstStyle/>
                    <a:p>
                      <a:r>
                        <a:rPr lang="en-CA" sz="1700" dirty="0"/>
                        <a:t>7</a:t>
                      </a:r>
                      <a:endParaRPr lang="en-US" sz="1700" dirty="0"/>
                    </a:p>
                  </a:txBody>
                  <a:tcPr marL="87490" marR="87490" marT="43745" marB="43745"/>
                </a:tc>
                <a:extLst>
                  <a:ext uri="{0D108BD9-81ED-4DB2-BD59-A6C34878D82A}">
                    <a16:rowId xmlns:a16="http://schemas.microsoft.com/office/drawing/2014/main" xmlns="" val="10002"/>
                  </a:ext>
                </a:extLst>
              </a:tr>
              <a:tr h="338667">
                <a:tc>
                  <a:txBody>
                    <a:bodyPr/>
                    <a:lstStyle/>
                    <a:p>
                      <a:r>
                        <a:rPr lang="en-CA" sz="1700" dirty="0"/>
                        <a:t>3</a:t>
                      </a:r>
                      <a:endParaRPr lang="en-US" sz="1700" dirty="0"/>
                    </a:p>
                  </a:txBody>
                  <a:tcPr marL="87490" marR="87490" marT="43745" marB="43745"/>
                </a:tc>
                <a:tc>
                  <a:txBody>
                    <a:bodyPr/>
                    <a:lstStyle/>
                    <a:p>
                      <a:r>
                        <a:rPr lang="en-CA" sz="1700" dirty="0"/>
                        <a:t>4</a:t>
                      </a:r>
                      <a:endParaRPr lang="en-US" sz="1700" dirty="0"/>
                    </a:p>
                  </a:txBody>
                  <a:tcPr marL="87490" marR="87490" marT="43745" marB="43745"/>
                </a:tc>
                <a:tc>
                  <a:txBody>
                    <a:bodyPr/>
                    <a:lstStyle/>
                    <a:p>
                      <a:r>
                        <a:rPr lang="en-CA" sz="1700" dirty="0"/>
                        <a:t>6</a:t>
                      </a:r>
                      <a:endParaRPr lang="en-US" sz="1700" dirty="0"/>
                    </a:p>
                  </a:txBody>
                  <a:tcPr marL="87490" marR="87490" marT="43745" marB="43745"/>
                </a:tc>
                <a:extLst>
                  <a:ext uri="{0D108BD9-81ED-4DB2-BD59-A6C34878D82A}">
                    <a16:rowId xmlns:a16="http://schemas.microsoft.com/office/drawing/2014/main" xmlns="" val="10003"/>
                  </a:ext>
                </a:extLst>
              </a:tr>
              <a:tr h="338667">
                <a:tc>
                  <a:txBody>
                    <a:bodyPr/>
                    <a:lstStyle/>
                    <a:p>
                      <a:r>
                        <a:rPr lang="en-CA" sz="1700" dirty="0"/>
                        <a:t>4</a:t>
                      </a:r>
                      <a:endParaRPr lang="en-US" sz="1700" dirty="0"/>
                    </a:p>
                  </a:txBody>
                  <a:tcPr marL="87490" marR="87490" marT="43745" marB="43745"/>
                </a:tc>
                <a:tc>
                  <a:txBody>
                    <a:bodyPr/>
                    <a:lstStyle/>
                    <a:p>
                      <a:r>
                        <a:rPr lang="en-CA" sz="1700" dirty="0"/>
                        <a:t>5</a:t>
                      </a:r>
                      <a:endParaRPr lang="en-US" sz="1700" dirty="0"/>
                    </a:p>
                  </a:txBody>
                  <a:tcPr marL="87490" marR="87490" marT="43745" marB="43745"/>
                </a:tc>
                <a:tc>
                  <a:txBody>
                    <a:bodyPr/>
                    <a:lstStyle/>
                    <a:p>
                      <a:r>
                        <a:rPr lang="en-CA" sz="1700" dirty="0"/>
                        <a:t>5</a:t>
                      </a:r>
                      <a:endParaRPr lang="en-US" sz="1700" dirty="0"/>
                    </a:p>
                  </a:txBody>
                  <a:tcPr marL="87490" marR="87490" marT="43745" marB="43745"/>
                </a:tc>
                <a:extLst>
                  <a:ext uri="{0D108BD9-81ED-4DB2-BD59-A6C34878D82A}">
                    <a16:rowId xmlns:a16="http://schemas.microsoft.com/office/drawing/2014/main" xmlns="" val="10004"/>
                  </a:ext>
                </a:extLst>
              </a:tr>
              <a:tr h="338667">
                <a:tc>
                  <a:txBody>
                    <a:bodyPr/>
                    <a:lstStyle/>
                    <a:p>
                      <a:r>
                        <a:rPr lang="en-CA" sz="1700" dirty="0"/>
                        <a:t>5</a:t>
                      </a:r>
                      <a:endParaRPr lang="en-US" sz="1700" dirty="0"/>
                    </a:p>
                  </a:txBody>
                  <a:tcPr marL="87490" marR="87490" marT="43745" marB="43745"/>
                </a:tc>
                <a:tc>
                  <a:txBody>
                    <a:bodyPr/>
                    <a:lstStyle/>
                    <a:p>
                      <a:r>
                        <a:rPr lang="en-CA" sz="1700" dirty="0"/>
                        <a:t>6</a:t>
                      </a:r>
                      <a:endParaRPr lang="en-US" sz="1700" dirty="0"/>
                    </a:p>
                  </a:txBody>
                  <a:tcPr marL="87490" marR="87490" marT="43745" marB="43745"/>
                </a:tc>
                <a:tc>
                  <a:txBody>
                    <a:bodyPr/>
                    <a:lstStyle/>
                    <a:p>
                      <a:r>
                        <a:rPr lang="en-CA" sz="1700" dirty="0"/>
                        <a:t>4</a:t>
                      </a:r>
                      <a:endParaRPr lang="en-US" sz="1700" dirty="0"/>
                    </a:p>
                  </a:txBody>
                  <a:tcPr marL="87490" marR="87490" marT="43745" marB="43745"/>
                </a:tc>
                <a:extLst>
                  <a:ext uri="{0D108BD9-81ED-4DB2-BD59-A6C34878D82A}">
                    <a16:rowId xmlns:a16="http://schemas.microsoft.com/office/drawing/2014/main" xmlns="" val="10005"/>
                  </a:ext>
                </a:extLst>
              </a:tr>
              <a:tr h="338667">
                <a:tc>
                  <a:txBody>
                    <a:bodyPr/>
                    <a:lstStyle/>
                    <a:p>
                      <a:r>
                        <a:rPr lang="en-CA" sz="1700" dirty="0"/>
                        <a:t>6</a:t>
                      </a:r>
                      <a:endParaRPr lang="en-US" sz="1700" dirty="0"/>
                    </a:p>
                  </a:txBody>
                  <a:tcPr marL="87490" marR="87490" marT="43745" marB="43745"/>
                </a:tc>
                <a:tc>
                  <a:txBody>
                    <a:bodyPr/>
                    <a:lstStyle/>
                    <a:p>
                      <a:r>
                        <a:rPr lang="en-CA" sz="1700" dirty="0"/>
                        <a:t>7</a:t>
                      </a:r>
                      <a:endParaRPr lang="en-US" sz="1700" dirty="0"/>
                    </a:p>
                  </a:txBody>
                  <a:tcPr marL="87490" marR="87490" marT="43745" marB="43745"/>
                </a:tc>
                <a:tc>
                  <a:txBody>
                    <a:bodyPr/>
                    <a:lstStyle/>
                    <a:p>
                      <a:r>
                        <a:rPr lang="en-CA" sz="1700" dirty="0"/>
                        <a:t>3</a:t>
                      </a:r>
                      <a:endParaRPr lang="en-US" sz="1700" dirty="0"/>
                    </a:p>
                  </a:txBody>
                  <a:tcPr marL="87490" marR="87490" marT="43745" marB="43745"/>
                </a:tc>
                <a:extLst>
                  <a:ext uri="{0D108BD9-81ED-4DB2-BD59-A6C34878D82A}">
                    <a16:rowId xmlns:a16="http://schemas.microsoft.com/office/drawing/2014/main" xmlns="" val="10006"/>
                  </a:ext>
                </a:extLst>
              </a:tr>
              <a:tr h="338667">
                <a:tc>
                  <a:txBody>
                    <a:bodyPr/>
                    <a:lstStyle/>
                    <a:p>
                      <a:r>
                        <a:rPr lang="en-CA" sz="1700" dirty="0"/>
                        <a:t>7</a:t>
                      </a:r>
                      <a:endParaRPr lang="en-US" sz="1700" dirty="0"/>
                    </a:p>
                  </a:txBody>
                  <a:tcPr marL="87490" marR="87490" marT="43745" marB="43745"/>
                </a:tc>
                <a:tc>
                  <a:txBody>
                    <a:bodyPr/>
                    <a:lstStyle/>
                    <a:p>
                      <a:r>
                        <a:rPr lang="en-CA" sz="1700" dirty="0"/>
                        <a:t>8</a:t>
                      </a:r>
                      <a:endParaRPr lang="en-US" sz="1700" dirty="0"/>
                    </a:p>
                  </a:txBody>
                  <a:tcPr marL="87490" marR="87490" marT="43745" marB="43745"/>
                </a:tc>
                <a:tc>
                  <a:txBody>
                    <a:bodyPr/>
                    <a:lstStyle/>
                    <a:p>
                      <a:r>
                        <a:rPr lang="en-CA" sz="1700" dirty="0"/>
                        <a:t>2</a:t>
                      </a:r>
                      <a:endParaRPr lang="en-US" sz="1700" dirty="0"/>
                    </a:p>
                  </a:txBody>
                  <a:tcPr marL="87490" marR="87490" marT="43745" marB="43745"/>
                </a:tc>
                <a:extLst>
                  <a:ext uri="{0D108BD9-81ED-4DB2-BD59-A6C34878D82A}">
                    <a16:rowId xmlns:a16="http://schemas.microsoft.com/office/drawing/2014/main" xmlns="" val="10007"/>
                  </a:ext>
                </a:extLst>
              </a:tr>
              <a:tr h="338667">
                <a:tc>
                  <a:txBody>
                    <a:bodyPr/>
                    <a:lstStyle/>
                    <a:p>
                      <a:r>
                        <a:rPr lang="en-CA" sz="1700" dirty="0"/>
                        <a:t>8</a:t>
                      </a:r>
                      <a:endParaRPr lang="en-US" sz="1700" dirty="0"/>
                    </a:p>
                  </a:txBody>
                  <a:tcPr marL="87490" marR="87490" marT="43745" marB="43745"/>
                </a:tc>
                <a:tc>
                  <a:txBody>
                    <a:bodyPr/>
                    <a:lstStyle/>
                    <a:p>
                      <a:r>
                        <a:rPr lang="en-CA" sz="1700" dirty="0"/>
                        <a:t>9</a:t>
                      </a:r>
                      <a:endParaRPr lang="en-US" sz="1700" dirty="0"/>
                    </a:p>
                  </a:txBody>
                  <a:tcPr marL="87490" marR="87490" marT="43745" marB="43745"/>
                </a:tc>
                <a:tc>
                  <a:txBody>
                    <a:bodyPr/>
                    <a:lstStyle/>
                    <a:p>
                      <a:r>
                        <a:rPr lang="en-CA" sz="1700" dirty="0"/>
                        <a:t>1</a:t>
                      </a:r>
                      <a:endParaRPr lang="en-US" sz="1700" dirty="0"/>
                    </a:p>
                  </a:txBody>
                  <a:tcPr marL="87490" marR="87490" marT="43745" marB="43745"/>
                </a:tc>
                <a:extLst>
                  <a:ext uri="{0D108BD9-81ED-4DB2-BD59-A6C34878D82A}">
                    <a16:rowId xmlns:a16="http://schemas.microsoft.com/office/drawing/2014/main" xmlns="" val="10008"/>
                  </a:ext>
                </a:extLst>
              </a:tr>
            </a:tbl>
          </a:graphicData>
        </a:graphic>
      </p:graphicFrame>
      <p:sp>
        <p:nvSpPr>
          <p:cNvPr id="5" name="TextBox 4"/>
          <p:cNvSpPr txBox="1"/>
          <p:nvPr/>
        </p:nvSpPr>
        <p:spPr>
          <a:xfrm>
            <a:off x="1093042" y="1417650"/>
            <a:ext cx="7026442" cy="1323439"/>
          </a:xfrm>
          <a:prstGeom prst="rect">
            <a:avLst/>
          </a:prstGeom>
          <a:noFill/>
        </p:spPr>
        <p:txBody>
          <a:bodyPr wrap="square" rtlCol="0">
            <a:spAutoFit/>
          </a:bodyPr>
          <a:lstStyle/>
          <a:p>
            <a:r>
              <a:rPr lang="en-CA" sz="2000" dirty="0">
                <a:solidFill>
                  <a:schemeClr val="tx2">
                    <a:lumMod val="25000"/>
                  </a:schemeClr>
                </a:solidFill>
                <a:latin typeface="Helvetica Light" charset="0"/>
                <a:ea typeface="Helvetica Light" charset="0"/>
                <a:cs typeface="Helvetica Light" charset="0"/>
              </a:rPr>
              <a:t>Plot the quantity of lamb consumed along the vertical axis and the quantity of rice consumed along the horizontal axis. Draw the indifference curve that includes the following market bundles:</a:t>
            </a:r>
            <a:endParaRPr lang="en-US" sz="2000" dirty="0">
              <a:solidFill>
                <a:schemeClr val="tx2">
                  <a:lumMod val="25000"/>
                </a:schemeClr>
              </a:solidFill>
              <a:latin typeface="Helvetica Light" charset="0"/>
              <a:ea typeface="Helvetica Light" charset="0"/>
              <a:cs typeface="Helvetica Light" charset="0"/>
            </a:endParaRPr>
          </a:p>
        </p:txBody>
      </p:sp>
    </p:spTree>
    <p:extLst>
      <p:ext uri="{BB962C8B-B14F-4D97-AF65-F5344CB8AC3E}">
        <p14:creationId xmlns:p14="http://schemas.microsoft.com/office/powerpoint/2010/main" val="1564751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a:t>
            </a:r>
          </a:p>
        </p:txBody>
      </p:sp>
      <p:cxnSp>
        <p:nvCxnSpPr>
          <p:cNvPr id="4" name="Straight Connector 3"/>
          <p:cNvCxnSpPr/>
          <p:nvPr/>
        </p:nvCxnSpPr>
        <p:spPr>
          <a:xfrm>
            <a:off x="2129589" y="1840831"/>
            <a:ext cx="12032" cy="374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141622" y="5582652"/>
            <a:ext cx="4620125"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0178" y="1686941"/>
            <a:ext cx="1299411" cy="307777"/>
          </a:xfrm>
          <a:prstGeom prst="rect">
            <a:avLst/>
          </a:prstGeom>
          <a:noFill/>
        </p:spPr>
        <p:txBody>
          <a:bodyPr wrap="square" rtlCol="0">
            <a:spAutoFit/>
          </a:bodyPr>
          <a:lstStyle/>
          <a:p>
            <a:r>
              <a:rPr lang="en-US" dirty="0"/>
              <a:t>Lamb (</a:t>
            </a:r>
            <a:r>
              <a:rPr lang="en-US" dirty="0" err="1"/>
              <a:t>lbs</a:t>
            </a:r>
            <a:r>
              <a:rPr lang="en-US" dirty="0"/>
              <a:t>)</a:t>
            </a:r>
          </a:p>
        </p:txBody>
      </p:sp>
      <p:sp>
        <p:nvSpPr>
          <p:cNvPr id="7" name="TextBox 6"/>
          <p:cNvSpPr txBox="1"/>
          <p:nvPr/>
        </p:nvSpPr>
        <p:spPr>
          <a:xfrm>
            <a:off x="6288504" y="5713509"/>
            <a:ext cx="1299411" cy="307777"/>
          </a:xfrm>
          <a:prstGeom prst="rect">
            <a:avLst/>
          </a:prstGeom>
          <a:noFill/>
        </p:spPr>
        <p:txBody>
          <a:bodyPr wrap="square" rtlCol="0">
            <a:spAutoFit/>
          </a:bodyPr>
          <a:lstStyle/>
          <a:p>
            <a:r>
              <a:rPr lang="en-US" dirty="0"/>
              <a:t>Rice (</a:t>
            </a:r>
            <a:r>
              <a:rPr lang="en-US" dirty="0" err="1"/>
              <a:t>lbs</a:t>
            </a:r>
            <a:r>
              <a:rPr lang="en-US" dirty="0"/>
              <a:t>)</a:t>
            </a:r>
          </a:p>
        </p:txBody>
      </p:sp>
      <p:sp>
        <p:nvSpPr>
          <p:cNvPr id="8" name="TextBox 7"/>
          <p:cNvSpPr txBox="1"/>
          <p:nvPr/>
        </p:nvSpPr>
        <p:spPr>
          <a:xfrm>
            <a:off x="1888958" y="5462337"/>
            <a:ext cx="240631" cy="307777"/>
          </a:xfrm>
          <a:prstGeom prst="rect">
            <a:avLst/>
          </a:prstGeom>
          <a:noFill/>
        </p:spPr>
        <p:txBody>
          <a:bodyPr wrap="square" rtlCol="0">
            <a:spAutoFit/>
          </a:bodyPr>
          <a:lstStyle/>
          <a:p>
            <a:r>
              <a:rPr lang="en-US" dirty="0"/>
              <a:t>0</a:t>
            </a:r>
          </a:p>
        </p:txBody>
      </p:sp>
      <p:sp>
        <p:nvSpPr>
          <p:cNvPr id="9" name="TextBox 8"/>
          <p:cNvSpPr txBox="1"/>
          <p:nvPr/>
        </p:nvSpPr>
        <p:spPr>
          <a:xfrm>
            <a:off x="1888958" y="4788568"/>
            <a:ext cx="240631" cy="312821"/>
          </a:xfrm>
          <a:prstGeom prst="rect">
            <a:avLst/>
          </a:prstGeom>
          <a:noFill/>
        </p:spPr>
        <p:txBody>
          <a:bodyPr wrap="square" rtlCol="0">
            <a:spAutoFit/>
          </a:bodyPr>
          <a:lstStyle/>
          <a:p>
            <a:r>
              <a:rPr lang="en-US" dirty="0"/>
              <a:t>2</a:t>
            </a:r>
          </a:p>
        </p:txBody>
      </p:sp>
      <p:sp>
        <p:nvSpPr>
          <p:cNvPr id="10" name="TextBox 9"/>
          <p:cNvSpPr txBox="1"/>
          <p:nvPr/>
        </p:nvSpPr>
        <p:spPr>
          <a:xfrm>
            <a:off x="1888957" y="4138863"/>
            <a:ext cx="240631" cy="312821"/>
          </a:xfrm>
          <a:prstGeom prst="rect">
            <a:avLst/>
          </a:prstGeom>
          <a:noFill/>
        </p:spPr>
        <p:txBody>
          <a:bodyPr wrap="square" rtlCol="0">
            <a:spAutoFit/>
          </a:bodyPr>
          <a:lstStyle/>
          <a:p>
            <a:r>
              <a:rPr lang="en-US" dirty="0"/>
              <a:t>4</a:t>
            </a:r>
          </a:p>
        </p:txBody>
      </p:sp>
      <p:sp>
        <p:nvSpPr>
          <p:cNvPr id="11" name="TextBox 10"/>
          <p:cNvSpPr txBox="1"/>
          <p:nvPr/>
        </p:nvSpPr>
        <p:spPr>
          <a:xfrm>
            <a:off x="1888956" y="3513221"/>
            <a:ext cx="240631" cy="312821"/>
          </a:xfrm>
          <a:prstGeom prst="rect">
            <a:avLst/>
          </a:prstGeom>
          <a:noFill/>
        </p:spPr>
        <p:txBody>
          <a:bodyPr wrap="square" rtlCol="0">
            <a:spAutoFit/>
          </a:bodyPr>
          <a:lstStyle/>
          <a:p>
            <a:r>
              <a:rPr lang="en-US" dirty="0"/>
              <a:t>6</a:t>
            </a:r>
          </a:p>
        </p:txBody>
      </p:sp>
      <p:sp>
        <p:nvSpPr>
          <p:cNvPr id="12" name="TextBox 11"/>
          <p:cNvSpPr txBox="1"/>
          <p:nvPr/>
        </p:nvSpPr>
        <p:spPr>
          <a:xfrm>
            <a:off x="1888955" y="2863516"/>
            <a:ext cx="240631" cy="312821"/>
          </a:xfrm>
          <a:prstGeom prst="rect">
            <a:avLst/>
          </a:prstGeom>
          <a:noFill/>
        </p:spPr>
        <p:txBody>
          <a:bodyPr wrap="square" rtlCol="0">
            <a:spAutoFit/>
          </a:bodyPr>
          <a:lstStyle/>
          <a:p>
            <a:r>
              <a:rPr lang="en-US" dirty="0"/>
              <a:t>8</a:t>
            </a:r>
          </a:p>
        </p:txBody>
      </p:sp>
      <p:sp>
        <p:nvSpPr>
          <p:cNvPr id="13" name="TextBox 12"/>
          <p:cNvSpPr txBox="1"/>
          <p:nvPr/>
        </p:nvSpPr>
        <p:spPr>
          <a:xfrm>
            <a:off x="1744580" y="2305308"/>
            <a:ext cx="385006" cy="307777"/>
          </a:xfrm>
          <a:prstGeom prst="rect">
            <a:avLst/>
          </a:prstGeom>
          <a:noFill/>
        </p:spPr>
        <p:txBody>
          <a:bodyPr wrap="square" rtlCol="0">
            <a:spAutoFit/>
          </a:bodyPr>
          <a:lstStyle/>
          <a:p>
            <a:r>
              <a:rPr lang="en-US"/>
              <a:t>10</a:t>
            </a:r>
          </a:p>
        </p:txBody>
      </p:sp>
      <p:sp>
        <p:nvSpPr>
          <p:cNvPr id="14" name="TextBox 13"/>
          <p:cNvSpPr txBox="1"/>
          <p:nvPr/>
        </p:nvSpPr>
        <p:spPr>
          <a:xfrm>
            <a:off x="2630906" y="5582652"/>
            <a:ext cx="240631" cy="312821"/>
          </a:xfrm>
          <a:prstGeom prst="rect">
            <a:avLst/>
          </a:prstGeom>
          <a:noFill/>
        </p:spPr>
        <p:txBody>
          <a:bodyPr wrap="square" rtlCol="0">
            <a:spAutoFit/>
          </a:bodyPr>
          <a:lstStyle/>
          <a:p>
            <a:r>
              <a:rPr lang="en-US" dirty="0"/>
              <a:t>2</a:t>
            </a:r>
          </a:p>
        </p:txBody>
      </p:sp>
      <p:sp>
        <p:nvSpPr>
          <p:cNvPr id="15" name="TextBox 14"/>
          <p:cNvSpPr txBox="1"/>
          <p:nvPr/>
        </p:nvSpPr>
        <p:spPr>
          <a:xfrm>
            <a:off x="3317795" y="5599585"/>
            <a:ext cx="240631" cy="312821"/>
          </a:xfrm>
          <a:prstGeom prst="rect">
            <a:avLst/>
          </a:prstGeom>
          <a:noFill/>
        </p:spPr>
        <p:txBody>
          <a:bodyPr wrap="square" rtlCol="0">
            <a:spAutoFit/>
          </a:bodyPr>
          <a:lstStyle/>
          <a:p>
            <a:r>
              <a:rPr lang="en-US" dirty="0"/>
              <a:t>4</a:t>
            </a:r>
          </a:p>
        </p:txBody>
      </p:sp>
      <p:sp>
        <p:nvSpPr>
          <p:cNvPr id="16" name="TextBox 15"/>
          <p:cNvSpPr txBox="1"/>
          <p:nvPr/>
        </p:nvSpPr>
        <p:spPr>
          <a:xfrm>
            <a:off x="4004684" y="5601814"/>
            <a:ext cx="240631" cy="312821"/>
          </a:xfrm>
          <a:prstGeom prst="rect">
            <a:avLst/>
          </a:prstGeom>
          <a:noFill/>
        </p:spPr>
        <p:txBody>
          <a:bodyPr wrap="square" rtlCol="0">
            <a:spAutoFit/>
          </a:bodyPr>
          <a:lstStyle/>
          <a:p>
            <a:r>
              <a:rPr lang="en-US" dirty="0"/>
              <a:t>6</a:t>
            </a:r>
          </a:p>
        </p:txBody>
      </p:sp>
      <p:sp>
        <p:nvSpPr>
          <p:cNvPr id="17" name="TextBox 16"/>
          <p:cNvSpPr txBox="1"/>
          <p:nvPr/>
        </p:nvSpPr>
        <p:spPr>
          <a:xfrm>
            <a:off x="4674095" y="5594540"/>
            <a:ext cx="240631" cy="312821"/>
          </a:xfrm>
          <a:prstGeom prst="rect">
            <a:avLst/>
          </a:prstGeom>
          <a:noFill/>
        </p:spPr>
        <p:txBody>
          <a:bodyPr wrap="square" rtlCol="0">
            <a:spAutoFit/>
          </a:bodyPr>
          <a:lstStyle/>
          <a:p>
            <a:r>
              <a:rPr lang="en-US" dirty="0"/>
              <a:t>8</a:t>
            </a:r>
          </a:p>
        </p:txBody>
      </p:sp>
      <p:sp>
        <p:nvSpPr>
          <p:cNvPr id="18" name="TextBox 17"/>
          <p:cNvSpPr txBox="1"/>
          <p:nvPr/>
        </p:nvSpPr>
        <p:spPr>
          <a:xfrm>
            <a:off x="5381582" y="5599585"/>
            <a:ext cx="385006" cy="307777"/>
          </a:xfrm>
          <a:prstGeom prst="rect">
            <a:avLst/>
          </a:prstGeom>
          <a:noFill/>
        </p:spPr>
        <p:txBody>
          <a:bodyPr wrap="square" rtlCol="0">
            <a:spAutoFit/>
          </a:bodyPr>
          <a:lstStyle/>
          <a:p>
            <a:r>
              <a:rPr lang="en-US"/>
              <a:t>10</a:t>
            </a:r>
          </a:p>
        </p:txBody>
      </p:sp>
      <p:sp>
        <p:nvSpPr>
          <p:cNvPr id="19" name="Oval 18"/>
          <p:cNvSpPr/>
          <p:nvPr/>
        </p:nvSpPr>
        <p:spPr>
          <a:xfrm>
            <a:off x="4719299" y="4884820"/>
            <a:ext cx="150221" cy="1443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376573" y="4559968"/>
            <a:ext cx="150221" cy="1443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980620" y="4223084"/>
            <a:ext cx="150221" cy="1443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652845" y="3946359"/>
            <a:ext cx="150221" cy="1443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343315" y="3657599"/>
            <a:ext cx="150221" cy="1443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86010" y="3283584"/>
            <a:ext cx="150221" cy="1443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601000" y="2947737"/>
            <a:ext cx="150221" cy="1443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5" idx="1"/>
            <a:endCxn id="19" idx="5"/>
          </p:cNvCxnSpPr>
          <p:nvPr/>
        </p:nvCxnSpPr>
        <p:spPr>
          <a:xfrm>
            <a:off x="2622999" y="2968881"/>
            <a:ext cx="2224522" cy="2039173"/>
          </a:xfrm>
          <a:prstGeom prst="line">
            <a:avLst/>
          </a:prstGeom>
          <a:ln>
            <a:solidFill>
              <a:srgbClr val="ED3A5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101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Text Placeholder 2"/>
          <p:cNvSpPr>
            <a:spLocks noGrp="1"/>
          </p:cNvSpPr>
          <p:nvPr>
            <p:ph type="body" idx="1"/>
          </p:nvPr>
        </p:nvSpPr>
        <p:spPr>
          <a:xfrm>
            <a:off x="893700" y="1831450"/>
            <a:ext cx="7167458" cy="4736399"/>
          </a:xfrm>
        </p:spPr>
        <p:txBody>
          <a:bodyPr/>
          <a:lstStyle/>
          <a:p>
            <a:pPr>
              <a:buNone/>
            </a:pPr>
            <a:r>
              <a:rPr lang="en-CA" sz="2400" dirty="0"/>
              <a:t>In the previous question, what is the marginal rate of substitution of rice for lamb? How does the marginal rate of substitution vary as Ms. Turner consumes more lamb and less rice? Is this realistic?</a:t>
            </a:r>
          </a:p>
          <a:p>
            <a:endParaRPr lang="en-US" sz="2400" dirty="0"/>
          </a:p>
        </p:txBody>
      </p:sp>
    </p:spTree>
    <p:extLst>
      <p:ext uri="{BB962C8B-B14F-4D97-AF65-F5344CB8AC3E}">
        <p14:creationId xmlns:p14="http://schemas.microsoft.com/office/powerpoint/2010/main" val="1078209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4</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831450"/>
                <a:ext cx="7528405" cy="4736399"/>
              </a:xfrm>
            </p:spPr>
            <p:txBody>
              <a:bodyPr/>
              <a:lstStyle/>
              <a:p>
                <a:pPr>
                  <a:buNone/>
                </a:pPr>
                <a:r>
                  <a:rPr lang="en-US" sz="2400" dirty="0"/>
                  <a:t>MRS = - </a:t>
                </a:r>
                <a14:m>
                  <m:oMath xmlns:m="http://schemas.openxmlformats.org/officeDocument/2006/math">
                    <m:f>
                      <m:fPr>
                        <m:ctrlPr>
                          <a:rPr lang="en-US" sz="2400" i="1" smtClean="0">
                            <a:latin typeface="Cambria Math"/>
                          </a:rPr>
                        </m:ctrlPr>
                      </m:fPr>
                      <m:num>
                        <m:r>
                          <a:rPr lang="en-US" sz="240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𝐿𝑎𝑚𝑏</m:t>
                        </m:r>
                      </m:num>
                      <m:den>
                        <m:r>
                          <a:rPr lang="en-US" sz="240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𝑅𝑖𝑐𝑒</m:t>
                        </m:r>
                      </m:den>
                    </m:f>
                  </m:oMath>
                </a14:m>
                <a:r>
                  <a:rPr lang="en-US" sz="2400" dirty="0"/>
                  <a:t> = - </a:t>
                </a:r>
                <a14:m>
                  <m:oMath xmlns:m="http://schemas.openxmlformats.org/officeDocument/2006/math">
                    <m:f>
                      <m:fPr>
                        <m:ctrlPr>
                          <a:rPr lang="en-US" sz="2400" i="1" smtClean="0">
                            <a:latin typeface="Cambria Math"/>
                          </a:rPr>
                        </m:ctrlPr>
                      </m:fPr>
                      <m:num>
                        <m:r>
                          <a:rPr lang="en-CA" sz="2400" b="0" i="1" smtClean="0">
                            <a:latin typeface="Cambria Math" panose="02040503050406030204" pitchFamily="18" charset="0"/>
                          </a:rPr>
                          <m:t>8−9 </m:t>
                        </m:r>
                        <m:r>
                          <a:rPr lang="en-CA" sz="2400" b="0" i="1" smtClean="0">
                            <a:latin typeface="Cambria Math" panose="02040503050406030204" pitchFamily="18" charset="0"/>
                          </a:rPr>
                          <m:t>𝑙𝑎𝑚𝑏</m:t>
                        </m:r>
                      </m:num>
                      <m:den>
                        <m:r>
                          <a:rPr lang="en-CA" sz="2400" b="0" i="1" smtClean="0">
                            <a:latin typeface="Cambria Math" panose="02040503050406030204" pitchFamily="18" charset="0"/>
                          </a:rPr>
                          <m:t>2−1 </m:t>
                        </m:r>
                        <m:r>
                          <a:rPr lang="en-CA" sz="2400" b="0" i="1" smtClean="0">
                            <a:latin typeface="Cambria Math" panose="02040503050406030204" pitchFamily="18" charset="0"/>
                          </a:rPr>
                          <m:t>𝑟𝑖𝑐𝑒</m:t>
                        </m:r>
                      </m:den>
                    </m:f>
                  </m:oMath>
                </a14:m>
                <a:r>
                  <a:rPr lang="en-US" sz="2400" dirty="0"/>
                  <a:t> = -(</a:t>
                </a:r>
                <a14:m>
                  <m:oMath xmlns:m="http://schemas.openxmlformats.org/officeDocument/2006/math">
                    <m:f>
                      <m:fPr>
                        <m:ctrlPr>
                          <a:rPr lang="en-US" sz="2400" i="1" smtClean="0">
                            <a:latin typeface="Cambria Math"/>
                          </a:rPr>
                        </m:ctrlPr>
                      </m:fPr>
                      <m:num>
                        <m:r>
                          <a:rPr lang="en-CA" sz="2400" b="0" i="1" smtClean="0">
                            <a:latin typeface="Cambria Math" panose="02040503050406030204" pitchFamily="18" charset="0"/>
                          </a:rPr>
                          <m:t>−1 </m:t>
                        </m:r>
                        <m:r>
                          <a:rPr lang="en-CA" sz="2400" b="0" i="1" smtClean="0">
                            <a:latin typeface="Cambria Math" panose="02040503050406030204" pitchFamily="18" charset="0"/>
                          </a:rPr>
                          <m:t>𝑙𝑎𝑚𝑏</m:t>
                        </m:r>
                      </m:num>
                      <m:den>
                        <m:r>
                          <a:rPr lang="en-CA" sz="2400" b="0" i="1" smtClean="0">
                            <a:latin typeface="Cambria Math" panose="02040503050406030204" pitchFamily="18" charset="0"/>
                          </a:rPr>
                          <m:t>1 </m:t>
                        </m:r>
                        <m:r>
                          <a:rPr lang="en-CA" sz="2400" b="0" i="1" smtClean="0">
                            <a:latin typeface="Cambria Math" panose="02040503050406030204" pitchFamily="18" charset="0"/>
                          </a:rPr>
                          <m:t>𝑟𝑖𝑐𝑒</m:t>
                        </m:r>
                      </m:den>
                    </m:f>
                  </m:oMath>
                </a14:m>
                <a:r>
                  <a:rPr lang="en-US" sz="2400" dirty="0"/>
                  <a:t>) = 1 lamb/rice</a:t>
                </a:r>
              </a:p>
              <a:p>
                <a:pPr>
                  <a:buNone/>
                </a:pPr>
                <a:endParaRPr lang="en-US" sz="2400" dirty="0"/>
              </a:p>
              <a:p>
                <a:pPr>
                  <a:buNone/>
                </a:pPr>
                <a:r>
                  <a:rPr lang="en-US" sz="2400" dirty="0"/>
                  <a:t>No, this indifference curve is not very realistic. As you consume more of one good, you should be receiving less marginal utility for each additional unit of either rice or lamb (law of diminishing utility).</a:t>
                </a:r>
              </a:p>
              <a:p>
                <a:pPr>
                  <a:buNone/>
                </a:pPr>
                <a:endParaRPr lang="en-US" sz="2400" dirty="0"/>
              </a:p>
              <a:p>
                <a:pPr>
                  <a:buNone/>
                </a:pPr>
                <a:r>
                  <a:rPr lang="en-US" sz="2400" dirty="0"/>
                  <a:t>A more realistic curve would not be linear.</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831450"/>
                <a:ext cx="7528405" cy="4736399"/>
              </a:xfrm>
              <a:blipFill>
                <a:blip r:embed="rId2"/>
                <a:stretch>
                  <a:fillRect l="-1296"/>
                </a:stretch>
              </a:blipFill>
            </p:spPr>
            <p:txBody>
              <a:bodyPr/>
              <a:lstStyle/>
              <a:p>
                <a:r>
                  <a:rPr lang="en-CA">
                    <a:noFill/>
                  </a:rPr>
                  <a:t> </a:t>
                </a:r>
              </a:p>
            </p:txBody>
          </p:sp>
        </mc:Fallback>
      </mc:AlternateContent>
    </p:spTree>
    <p:extLst>
      <p:ext uri="{BB962C8B-B14F-4D97-AF65-F5344CB8AC3E}">
        <p14:creationId xmlns:p14="http://schemas.microsoft.com/office/powerpoint/2010/main" val="206097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BASKETS</a:t>
            </a:r>
          </a:p>
        </p:txBody>
      </p:sp>
      <p:sp>
        <p:nvSpPr>
          <p:cNvPr id="3" name="Text Placeholder 2"/>
          <p:cNvSpPr>
            <a:spLocks noGrp="1"/>
          </p:cNvSpPr>
          <p:nvPr>
            <p:ph type="body" idx="1"/>
          </p:nvPr>
        </p:nvSpPr>
        <p:spPr>
          <a:xfrm>
            <a:off x="493295" y="1840832"/>
            <a:ext cx="8229599" cy="4727017"/>
          </a:xfrm>
        </p:spPr>
        <p:txBody>
          <a:bodyPr/>
          <a:lstStyle/>
          <a:p>
            <a:r>
              <a:rPr lang="en-US" sz="1800" dirty="0"/>
              <a:t>A Market basket is a collection of one or more goods</a:t>
            </a:r>
            <a:br>
              <a:rPr lang="en-US" sz="1800" dirty="0"/>
            </a:br>
            <a:endParaRPr lang="en-US" sz="1800" dirty="0"/>
          </a:p>
          <a:p>
            <a:r>
              <a:rPr lang="en-US" sz="1800" dirty="0"/>
              <a:t>Consumers always prefer more of the same goods to less goods</a:t>
            </a:r>
            <a:br>
              <a:rPr lang="en-US" sz="1800" dirty="0"/>
            </a:br>
            <a:endParaRPr lang="en-US" sz="1800" dirty="0"/>
          </a:p>
          <a:p>
            <a:r>
              <a:rPr lang="en-US" sz="1800" dirty="0"/>
              <a:t>Consumers can prefer one market basket over another due to the composition of goods</a:t>
            </a:r>
            <a:br>
              <a:rPr lang="en-US" sz="1800" dirty="0"/>
            </a:br>
            <a:endParaRPr lang="en-US" sz="1800" dirty="0"/>
          </a:p>
          <a:p>
            <a:r>
              <a:rPr lang="en-US" sz="1800" dirty="0"/>
              <a:t>Preferences can be compared and rank-ordered </a:t>
            </a:r>
          </a:p>
          <a:p>
            <a:endParaRPr lang="en-US" sz="1800" dirty="0"/>
          </a:p>
          <a:p>
            <a:r>
              <a:rPr lang="en-US" sz="1800" dirty="0"/>
              <a:t>Preferences are transitive-If you prefer A to B and B to C, you prefer A to C</a:t>
            </a:r>
            <a:br>
              <a:rPr lang="en-US" sz="1800" dirty="0"/>
            </a:br>
            <a:endParaRPr lang="en-US" sz="1800" dirty="0"/>
          </a:p>
          <a:p>
            <a:r>
              <a:rPr lang="en-US" sz="1800" dirty="0"/>
              <a:t>Indifference may exist because the consumer gains equal satisfaction with both market baskets. </a:t>
            </a:r>
          </a:p>
          <a:p>
            <a:pPr>
              <a:buNone/>
            </a:pPr>
            <a:endParaRPr lang="en-US" sz="1800" dirty="0"/>
          </a:p>
          <a:p>
            <a:r>
              <a:rPr lang="en-US" sz="1800" dirty="0"/>
              <a:t>Diminishing marginal utility; there is a decrease in marginal utility with each additional unit consumed </a:t>
            </a:r>
          </a:p>
          <a:p>
            <a:endParaRPr lang="en-US" sz="1800" dirty="0"/>
          </a:p>
        </p:txBody>
      </p:sp>
      <p:grpSp>
        <p:nvGrpSpPr>
          <p:cNvPr id="4" name="Shape 486"/>
          <p:cNvGrpSpPr/>
          <p:nvPr/>
        </p:nvGrpSpPr>
        <p:grpSpPr>
          <a:xfrm>
            <a:off x="6818345" y="342064"/>
            <a:ext cx="1555634" cy="1287177"/>
            <a:chOff x="1921475" y="3695200"/>
            <a:chExt cx="438400" cy="349875"/>
          </a:xfrm>
          <a:solidFill>
            <a:srgbClr val="7ECEFA"/>
          </a:solidFill>
        </p:grpSpPr>
        <p:sp>
          <p:nvSpPr>
            <p:cNvPr id="5" name="Shape 487"/>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6" name="Shape 488"/>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7" name="Shape 489"/>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grpFill/>
            <a:ln>
              <a:noFill/>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641949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Text Placeholder 2"/>
          <p:cNvSpPr>
            <a:spLocks noGrp="1"/>
          </p:cNvSpPr>
          <p:nvPr>
            <p:ph type="body" idx="1"/>
          </p:nvPr>
        </p:nvSpPr>
        <p:spPr>
          <a:xfrm>
            <a:off x="893699" y="1831450"/>
            <a:ext cx="7371995" cy="4736399"/>
          </a:xfrm>
        </p:spPr>
        <p:txBody>
          <a:bodyPr/>
          <a:lstStyle/>
          <a:p>
            <a:pPr>
              <a:buNone/>
            </a:pPr>
            <a:r>
              <a:rPr lang="en-CA" sz="2400" dirty="0"/>
              <a:t>Suppose Richard has an after-tax income of $500 per week and must spend it all on food or clothing. </a:t>
            </a:r>
          </a:p>
          <a:p>
            <a:pPr>
              <a:buNone/>
            </a:pPr>
            <a:endParaRPr lang="en-CA" sz="2400" dirty="0"/>
          </a:p>
          <a:p>
            <a:pPr>
              <a:buNone/>
            </a:pPr>
            <a:r>
              <a:rPr lang="en-CA" sz="2400" dirty="0"/>
              <a:t>If food is $5 per pound and clothing is $10 per piece, draw his budget line, where the amount of food is measured along the vertical axis and the amount of clothing is measured along the horizontal axis.</a:t>
            </a:r>
            <a:endParaRPr lang="en-US" sz="2400" dirty="0"/>
          </a:p>
          <a:p>
            <a:pPr>
              <a:buNone/>
            </a:pPr>
            <a:endParaRPr lang="en-US" sz="2400" dirty="0"/>
          </a:p>
        </p:txBody>
      </p:sp>
    </p:spTree>
    <p:extLst>
      <p:ext uri="{BB962C8B-B14F-4D97-AF65-F5344CB8AC3E}">
        <p14:creationId xmlns:p14="http://schemas.microsoft.com/office/powerpoint/2010/main" val="1420363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5</a:t>
            </a:r>
          </a:p>
        </p:txBody>
      </p:sp>
      <p:cxnSp>
        <p:nvCxnSpPr>
          <p:cNvPr id="4" name="Straight Connector 3"/>
          <p:cNvCxnSpPr/>
          <p:nvPr/>
        </p:nvCxnSpPr>
        <p:spPr>
          <a:xfrm>
            <a:off x="2129589" y="1840831"/>
            <a:ext cx="12032" cy="374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141622" y="5582652"/>
            <a:ext cx="4620125"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03361" y="1686942"/>
            <a:ext cx="586184" cy="307777"/>
          </a:xfrm>
          <a:prstGeom prst="rect">
            <a:avLst/>
          </a:prstGeom>
          <a:noFill/>
        </p:spPr>
        <p:txBody>
          <a:bodyPr wrap="square" rtlCol="0">
            <a:spAutoFit/>
          </a:bodyPr>
          <a:lstStyle/>
          <a:p>
            <a:r>
              <a:rPr lang="en-US" dirty="0"/>
              <a:t>Food</a:t>
            </a:r>
          </a:p>
        </p:txBody>
      </p:sp>
      <p:sp>
        <p:nvSpPr>
          <p:cNvPr id="7" name="TextBox 6"/>
          <p:cNvSpPr txBox="1"/>
          <p:nvPr/>
        </p:nvSpPr>
        <p:spPr>
          <a:xfrm>
            <a:off x="6509084" y="5715000"/>
            <a:ext cx="1058779" cy="307777"/>
          </a:xfrm>
          <a:prstGeom prst="rect">
            <a:avLst/>
          </a:prstGeom>
          <a:noFill/>
        </p:spPr>
        <p:txBody>
          <a:bodyPr wrap="square" rtlCol="0">
            <a:spAutoFit/>
          </a:bodyPr>
          <a:lstStyle/>
          <a:p>
            <a:r>
              <a:rPr lang="en-US" dirty="0"/>
              <a:t>Clothing</a:t>
            </a:r>
          </a:p>
        </p:txBody>
      </p:sp>
      <p:sp>
        <p:nvSpPr>
          <p:cNvPr id="8" name="TextBox 7"/>
          <p:cNvSpPr txBox="1"/>
          <p:nvPr/>
        </p:nvSpPr>
        <p:spPr>
          <a:xfrm>
            <a:off x="1696453" y="5582652"/>
            <a:ext cx="445168" cy="307777"/>
          </a:xfrm>
          <a:prstGeom prst="rect">
            <a:avLst/>
          </a:prstGeom>
          <a:noFill/>
        </p:spPr>
        <p:txBody>
          <a:bodyPr wrap="square" rtlCol="0">
            <a:spAutoFit/>
          </a:bodyPr>
          <a:lstStyle/>
          <a:p>
            <a:r>
              <a:rPr lang="en-US" dirty="0"/>
              <a:t>0</a:t>
            </a:r>
          </a:p>
        </p:txBody>
      </p:sp>
      <p:sp>
        <p:nvSpPr>
          <p:cNvPr id="9" name="TextBox 8"/>
          <p:cNvSpPr txBox="1"/>
          <p:nvPr/>
        </p:nvSpPr>
        <p:spPr>
          <a:xfrm>
            <a:off x="1574575" y="2384774"/>
            <a:ext cx="482824" cy="307777"/>
          </a:xfrm>
          <a:prstGeom prst="rect">
            <a:avLst/>
          </a:prstGeom>
          <a:noFill/>
        </p:spPr>
        <p:txBody>
          <a:bodyPr wrap="none" rtlCol="0">
            <a:spAutoFit/>
          </a:bodyPr>
          <a:lstStyle/>
          <a:p>
            <a:r>
              <a:rPr lang="en-US" dirty="0"/>
              <a:t>100</a:t>
            </a:r>
          </a:p>
        </p:txBody>
      </p:sp>
      <p:sp>
        <p:nvSpPr>
          <p:cNvPr id="10" name="TextBox 9"/>
          <p:cNvSpPr txBox="1"/>
          <p:nvPr/>
        </p:nvSpPr>
        <p:spPr>
          <a:xfrm>
            <a:off x="3838073" y="5582652"/>
            <a:ext cx="505327" cy="307777"/>
          </a:xfrm>
          <a:prstGeom prst="rect">
            <a:avLst/>
          </a:prstGeom>
          <a:noFill/>
        </p:spPr>
        <p:txBody>
          <a:bodyPr wrap="square" rtlCol="0">
            <a:spAutoFit/>
          </a:bodyPr>
          <a:lstStyle/>
          <a:p>
            <a:r>
              <a:rPr lang="en-US" dirty="0"/>
              <a:t>50</a:t>
            </a:r>
          </a:p>
        </p:txBody>
      </p:sp>
      <p:cxnSp>
        <p:nvCxnSpPr>
          <p:cNvPr id="12" name="Straight Connector 11"/>
          <p:cNvCxnSpPr/>
          <p:nvPr/>
        </p:nvCxnSpPr>
        <p:spPr>
          <a:xfrm>
            <a:off x="2129589" y="2538663"/>
            <a:ext cx="1888958" cy="3043989"/>
          </a:xfrm>
          <a:prstGeom prst="line">
            <a:avLst/>
          </a:prstGeom>
          <a:ln>
            <a:solidFill>
              <a:srgbClr val="ED3A53"/>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10463" y="1239253"/>
            <a:ext cx="3152274" cy="1169551"/>
          </a:xfrm>
          <a:prstGeom prst="rect">
            <a:avLst/>
          </a:prstGeom>
          <a:noFill/>
          <a:ln>
            <a:solidFill>
              <a:srgbClr val="F4963D"/>
            </a:solidFill>
          </a:ln>
        </p:spPr>
        <p:txBody>
          <a:bodyPr wrap="square" rtlCol="0">
            <a:spAutoFit/>
          </a:bodyPr>
          <a:lstStyle/>
          <a:p>
            <a:r>
              <a:rPr lang="en-US" dirty="0"/>
              <a:t>Quantity of Food at Y-intercept </a:t>
            </a:r>
          </a:p>
          <a:p>
            <a:r>
              <a:rPr lang="en-US" dirty="0"/>
              <a:t>= Income/Price of Food</a:t>
            </a:r>
          </a:p>
          <a:p>
            <a:endParaRPr lang="en-US" dirty="0"/>
          </a:p>
          <a:p>
            <a:r>
              <a:rPr lang="en-US" dirty="0"/>
              <a:t>Quantity of Clothing at X-intercept</a:t>
            </a:r>
          </a:p>
          <a:p>
            <a:r>
              <a:rPr lang="en-US" dirty="0"/>
              <a:t>=Income/Price of Clothing</a:t>
            </a:r>
          </a:p>
        </p:txBody>
      </p:sp>
    </p:spTree>
    <p:extLst>
      <p:ext uri="{BB962C8B-B14F-4D97-AF65-F5344CB8AC3E}">
        <p14:creationId xmlns:p14="http://schemas.microsoft.com/office/powerpoint/2010/main" val="1402962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Text Placeholder 2"/>
          <p:cNvSpPr>
            <a:spLocks noGrp="1"/>
          </p:cNvSpPr>
          <p:nvPr>
            <p:ph type="body" idx="1"/>
          </p:nvPr>
        </p:nvSpPr>
        <p:spPr>
          <a:xfrm>
            <a:off x="893699" y="1831450"/>
            <a:ext cx="7311837" cy="4736399"/>
          </a:xfrm>
        </p:spPr>
        <p:txBody>
          <a:bodyPr/>
          <a:lstStyle/>
          <a:p>
            <a:pPr marL="457200" indent="-457200">
              <a:buFont typeface="+mj-lt"/>
              <a:buAutoNum type="alphaLcParenR"/>
            </a:pPr>
            <a:r>
              <a:rPr lang="en-CA" sz="2400" dirty="0"/>
              <a:t>In the previous problem, what is the budget line if Richard’s weekly income increases to $600? </a:t>
            </a:r>
          </a:p>
          <a:p>
            <a:pPr marL="457200" indent="-457200">
              <a:buFont typeface="+mj-lt"/>
              <a:buAutoNum type="alphaLcParenR"/>
            </a:pPr>
            <a:endParaRPr lang="en-CA" sz="2400" dirty="0"/>
          </a:p>
          <a:p>
            <a:pPr marL="457200" indent="-457200">
              <a:buFont typeface="+mj-lt"/>
              <a:buAutoNum type="alphaLcParenR"/>
            </a:pPr>
            <a:r>
              <a:rPr lang="en-CA" sz="2400" dirty="0"/>
              <a:t>What is his budget line if income is $ 500 but the price of food increases to $10 per pound?</a:t>
            </a:r>
          </a:p>
          <a:p>
            <a:pPr marL="457200" indent="-457200">
              <a:buFont typeface="+mj-lt"/>
              <a:buAutoNum type="alphaLcParenR"/>
            </a:pPr>
            <a:endParaRPr lang="en-CA" sz="2400" dirty="0"/>
          </a:p>
          <a:p>
            <a:pPr marL="457200" indent="-457200">
              <a:buFont typeface="+mj-lt"/>
              <a:buAutoNum type="alphaLcParenR"/>
            </a:pPr>
            <a:r>
              <a:rPr lang="en-CA" sz="2400" dirty="0"/>
              <a:t> What is his budget line if his income is $500 but the price of clothing increases to $20 per piece? Draw the curves</a:t>
            </a:r>
            <a:endParaRPr lang="en-US" sz="2400" dirty="0"/>
          </a:p>
          <a:p>
            <a:endParaRPr lang="en-US" sz="2400" dirty="0"/>
          </a:p>
        </p:txBody>
      </p:sp>
    </p:spTree>
    <p:extLst>
      <p:ext uri="{BB962C8B-B14F-4D97-AF65-F5344CB8AC3E}">
        <p14:creationId xmlns:p14="http://schemas.microsoft.com/office/powerpoint/2010/main" val="1896351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6a</a:t>
            </a:r>
          </a:p>
        </p:txBody>
      </p:sp>
      <p:cxnSp>
        <p:nvCxnSpPr>
          <p:cNvPr id="4" name="Straight Connector 3"/>
          <p:cNvCxnSpPr/>
          <p:nvPr/>
        </p:nvCxnSpPr>
        <p:spPr>
          <a:xfrm>
            <a:off x="2129589" y="1840831"/>
            <a:ext cx="12032" cy="374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141622" y="5582652"/>
            <a:ext cx="4620125"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76452" y="1475352"/>
            <a:ext cx="586184" cy="307777"/>
          </a:xfrm>
          <a:prstGeom prst="rect">
            <a:avLst/>
          </a:prstGeom>
          <a:noFill/>
        </p:spPr>
        <p:txBody>
          <a:bodyPr wrap="square" rtlCol="0">
            <a:spAutoFit/>
          </a:bodyPr>
          <a:lstStyle/>
          <a:p>
            <a:r>
              <a:rPr lang="en-US" dirty="0"/>
              <a:t>Food</a:t>
            </a:r>
          </a:p>
        </p:txBody>
      </p:sp>
      <p:sp>
        <p:nvSpPr>
          <p:cNvPr id="7" name="TextBox 6"/>
          <p:cNvSpPr txBox="1"/>
          <p:nvPr/>
        </p:nvSpPr>
        <p:spPr>
          <a:xfrm>
            <a:off x="6509084" y="5715000"/>
            <a:ext cx="1058779" cy="307777"/>
          </a:xfrm>
          <a:prstGeom prst="rect">
            <a:avLst/>
          </a:prstGeom>
          <a:noFill/>
        </p:spPr>
        <p:txBody>
          <a:bodyPr wrap="square" rtlCol="0">
            <a:spAutoFit/>
          </a:bodyPr>
          <a:lstStyle/>
          <a:p>
            <a:r>
              <a:rPr lang="en-US" dirty="0"/>
              <a:t>Clothing</a:t>
            </a:r>
          </a:p>
        </p:txBody>
      </p:sp>
      <p:sp>
        <p:nvSpPr>
          <p:cNvPr id="8" name="TextBox 7"/>
          <p:cNvSpPr txBox="1"/>
          <p:nvPr/>
        </p:nvSpPr>
        <p:spPr>
          <a:xfrm>
            <a:off x="1696453" y="5582652"/>
            <a:ext cx="445168" cy="307777"/>
          </a:xfrm>
          <a:prstGeom prst="rect">
            <a:avLst/>
          </a:prstGeom>
          <a:noFill/>
        </p:spPr>
        <p:txBody>
          <a:bodyPr wrap="square" rtlCol="0">
            <a:spAutoFit/>
          </a:bodyPr>
          <a:lstStyle/>
          <a:p>
            <a:r>
              <a:rPr lang="en-US" dirty="0"/>
              <a:t>0</a:t>
            </a:r>
          </a:p>
        </p:txBody>
      </p:sp>
      <p:sp>
        <p:nvSpPr>
          <p:cNvPr id="9" name="TextBox 8"/>
          <p:cNvSpPr txBox="1"/>
          <p:nvPr/>
        </p:nvSpPr>
        <p:spPr>
          <a:xfrm>
            <a:off x="1579812" y="2725676"/>
            <a:ext cx="482824" cy="307777"/>
          </a:xfrm>
          <a:prstGeom prst="rect">
            <a:avLst/>
          </a:prstGeom>
          <a:noFill/>
        </p:spPr>
        <p:txBody>
          <a:bodyPr wrap="none" rtlCol="0">
            <a:spAutoFit/>
          </a:bodyPr>
          <a:lstStyle/>
          <a:p>
            <a:r>
              <a:rPr lang="en-US" dirty="0"/>
              <a:t>100</a:t>
            </a:r>
          </a:p>
        </p:txBody>
      </p:sp>
      <p:sp>
        <p:nvSpPr>
          <p:cNvPr id="10" name="TextBox 9"/>
          <p:cNvSpPr txBox="1"/>
          <p:nvPr/>
        </p:nvSpPr>
        <p:spPr>
          <a:xfrm>
            <a:off x="3838073" y="5582652"/>
            <a:ext cx="505327" cy="307777"/>
          </a:xfrm>
          <a:prstGeom prst="rect">
            <a:avLst/>
          </a:prstGeom>
          <a:noFill/>
        </p:spPr>
        <p:txBody>
          <a:bodyPr wrap="square" rtlCol="0">
            <a:spAutoFit/>
          </a:bodyPr>
          <a:lstStyle/>
          <a:p>
            <a:r>
              <a:rPr lang="en-US" dirty="0"/>
              <a:t>50</a:t>
            </a:r>
          </a:p>
        </p:txBody>
      </p:sp>
      <p:cxnSp>
        <p:nvCxnSpPr>
          <p:cNvPr id="11" name="Straight Connector 10"/>
          <p:cNvCxnSpPr/>
          <p:nvPr/>
        </p:nvCxnSpPr>
        <p:spPr>
          <a:xfrm>
            <a:off x="2141621" y="2879565"/>
            <a:ext cx="1876926" cy="2703087"/>
          </a:xfrm>
          <a:prstGeom prst="line">
            <a:avLst/>
          </a:prstGeom>
          <a:ln>
            <a:solidFill>
              <a:srgbClr val="ED3A53"/>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74575" y="2095567"/>
            <a:ext cx="555014" cy="307777"/>
          </a:xfrm>
          <a:prstGeom prst="rect">
            <a:avLst/>
          </a:prstGeom>
          <a:noFill/>
        </p:spPr>
        <p:txBody>
          <a:bodyPr wrap="square" rtlCol="0">
            <a:spAutoFit/>
          </a:bodyPr>
          <a:lstStyle/>
          <a:p>
            <a:r>
              <a:rPr lang="en-US"/>
              <a:t>120</a:t>
            </a:r>
          </a:p>
        </p:txBody>
      </p:sp>
      <p:sp>
        <p:nvSpPr>
          <p:cNvPr id="14" name="TextBox 13"/>
          <p:cNvSpPr txBox="1"/>
          <p:nvPr/>
        </p:nvSpPr>
        <p:spPr>
          <a:xfrm>
            <a:off x="4360668" y="5604193"/>
            <a:ext cx="409074" cy="307777"/>
          </a:xfrm>
          <a:prstGeom prst="rect">
            <a:avLst/>
          </a:prstGeom>
          <a:noFill/>
        </p:spPr>
        <p:txBody>
          <a:bodyPr wrap="square" rtlCol="0">
            <a:spAutoFit/>
          </a:bodyPr>
          <a:lstStyle/>
          <a:p>
            <a:r>
              <a:rPr lang="en-US"/>
              <a:t>60</a:t>
            </a:r>
          </a:p>
        </p:txBody>
      </p:sp>
      <p:cxnSp>
        <p:nvCxnSpPr>
          <p:cNvPr id="15" name="Straight Connector 14"/>
          <p:cNvCxnSpPr/>
          <p:nvPr/>
        </p:nvCxnSpPr>
        <p:spPr>
          <a:xfrm>
            <a:off x="2129588" y="2223240"/>
            <a:ext cx="2418349" cy="336787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863516" y="3711741"/>
            <a:ext cx="2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33737" y="1475351"/>
            <a:ext cx="3525252" cy="1169551"/>
          </a:xfrm>
          <a:prstGeom prst="rect">
            <a:avLst/>
          </a:prstGeom>
          <a:noFill/>
          <a:ln>
            <a:solidFill>
              <a:srgbClr val="F4963D"/>
            </a:solidFill>
          </a:ln>
        </p:spPr>
        <p:txBody>
          <a:bodyPr wrap="square" rtlCol="0">
            <a:spAutoFit/>
          </a:bodyPr>
          <a:lstStyle/>
          <a:p>
            <a:r>
              <a:rPr lang="en-US" dirty="0">
                <a:latin typeface="Helvetica Light" charset="0"/>
                <a:ea typeface="Helvetica Light" charset="0"/>
                <a:cs typeface="Helvetica Light" charset="0"/>
              </a:rPr>
              <a:t>New Y-intercept Quantity of Food= $600/Price of Food</a:t>
            </a:r>
          </a:p>
          <a:p>
            <a:endParaRPr lang="en-US" dirty="0">
              <a:latin typeface="Helvetica Light" charset="0"/>
              <a:ea typeface="Helvetica Light" charset="0"/>
              <a:cs typeface="Helvetica Light" charset="0"/>
            </a:endParaRPr>
          </a:p>
          <a:p>
            <a:r>
              <a:rPr lang="en-US" dirty="0">
                <a:latin typeface="Helvetica Light" charset="0"/>
                <a:ea typeface="Helvetica Light" charset="0"/>
                <a:cs typeface="Helvetica Light" charset="0"/>
              </a:rPr>
              <a:t>New X-Intercept Quantity of Clothing</a:t>
            </a:r>
          </a:p>
          <a:p>
            <a:r>
              <a:rPr lang="en-US" dirty="0">
                <a:latin typeface="Helvetica Light" charset="0"/>
                <a:ea typeface="Helvetica Light" charset="0"/>
                <a:cs typeface="Helvetica Light" charset="0"/>
              </a:rPr>
              <a:t>=$600/Price of Clothing</a:t>
            </a:r>
          </a:p>
        </p:txBody>
      </p:sp>
    </p:spTree>
    <p:extLst>
      <p:ext uri="{BB962C8B-B14F-4D97-AF65-F5344CB8AC3E}">
        <p14:creationId xmlns:p14="http://schemas.microsoft.com/office/powerpoint/2010/main" val="166939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6b</a:t>
            </a:r>
          </a:p>
        </p:txBody>
      </p:sp>
      <p:sp>
        <p:nvSpPr>
          <p:cNvPr id="3" name="Text Placeholder 2"/>
          <p:cNvSpPr>
            <a:spLocks noGrp="1"/>
          </p:cNvSpPr>
          <p:nvPr>
            <p:ph type="body" idx="1"/>
          </p:nvPr>
        </p:nvSpPr>
        <p:spPr>
          <a:xfrm>
            <a:off x="2773540" y="1725310"/>
            <a:ext cx="6232360" cy="1393013"/>
          </a:xfrm>
          <a:ln>
            <a:solidFill>
              <a:srgbClr val="F4963D"/>
            </a:solidFill>
          </a:ln>
        </p:spPr>
        <p:txBody>
          <a:bodyPr/>
          <a:lstStyle/>
          <a:p>
            <a:pPr>
              <a:buNone/>
            </a:pPr>
            <a:r>
              <a:rPr lang="en-US" sz="2000" dirty="0"/>
              <a:t>Income=$500</a:t>
            </a:r>
          </a:p>
          <a:p>
            <a:pPr>
              <a:buNone/>
            </a:pPr>
            <a:r>
              <a:rPr lang="en-US" sz="2000" dirty="0"/>
              <a:t>Price of Food= $10/unit</a:t>
            </a:r>
          </a:p>
          <a:p>
            <a:pPr>
              <a:buNone/>
            </a:pPr>
            <a:r>
              <a:rPr lang="en-US" sz="2000" dirty="0"/>
              <a:t>Price of Clothing= $10/unit</a:t>
            </a:r>
          </a:p>
          <a:p>
            <a:pPr>
              <a:buNone/>
            </a:pPr>
            <a:r>
              <a:rPr lang="en-US" sz="2000" dirty="0"/>
              <a:t>New Y-Intercept= $500/($10/unit)=50 units</a:t>
            </a:r>
          </a:p>
        </p:txBody>
      </p:sp>
      <p:cxnSp>
        <p:nvCxnSpPr>
          <p:cNvPr id="18" name="Straight Connector 17"/>
          <p:cNvCxnSpPr/>
          <p:nvPr/>
        </p:nvCxnSpPr>
        <p:spPr>
          <a:xfrm>
            <a:off x="2129589" y="1840831"/>
            <a:ext cx="12032" cy="374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141622" y="5582652"/>
            <a:ext cx="4620125" cy="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03361" y="1686942"/>
            <a:ext cx="586184" cy="307777"/>
          </a:xfrm>
          <a:prstGeom prst="rect">
            <a:avLst/>
          </a:prstGeom>
          <a:noFill/>
        </p:spPr>
        <p:txBody>
          <a:bodyPr wrap="square" rtlCol="0">
            <a:spAutoFit/>
          </a:bodyPr>
          <a:lstStyle/>
          <a:p>
            <a:r>
              <a:rPr lang="en-US" dirty="0"/>
              <a:t>Food</a:t>
            </a:r>
          </a:p>
        </p:txBody>
      </p:sp>
      <p:sp>
        <p:nvSpPr>
          <p:cNvPr id="21" name="TextBox 20"/>
          <p:cNvSpPr txBox="1"/>
          <p:nvPr/>
        </p:nvSpPr>
        <p:spPr>
          <a:xfrm>
            <a:off x="6509084" y="5715000"/>
            <a:ext cx="1058779" cy="307777"/>
          </a:xfrm>
          <a:prstGeom prst="rect">
            <a:avLst/>
          </a:prstGeom>
          <a:noFill/>
        </p:spPr>
        <p:txBody>
          <a:bodyPr wrap="square" rtlCol="0">
            <a:spAutoFit/>
          </a:bodyPr>
          <a:lstStyle/>
          <a:p>
            <a:r>
              <a:rPr lang="en-US" dirty="0"/>
              <a:t>Clothing</a:t>
            </a:r>
          </a:p>
        </p:txBody>
      </p:sp>
      <p:sp>
        <p:nvSpPr>
          <p:cNvPr id="22" name="TextBox 21"/>
          <p:cNvSpPr txBox="1"/>
          <p:nvPr/>
        </p:nvSpPr>
        <p:spPr>
          <a:xfrm>
            <a:off x="1696453" y="5582652"/>
            <a:ext cx="445168" cy="307777"/>
          </a:xfrm>
          <a:prstGeom prst="rect">
            <a:avLst/>
          </a:prstGeom>
          <a:noFill/>
        </p:spPr>
        <p:txBody>
          <a:bodyPr wrap="square" rtlCol="0">
            <a:spAutoFit/>
          </a:bodyPr>
          <a:lstStyle/>
          <a:p>
            <a:r>
              <a:rPr lang="en-US" dirty="0"/>
              <a:t>0</a:t>
            </a:r>
          </a:p>
        </p:txBody>
      </p:sp>
      <p:sp>
        <p:nvSpPr>
          <p:cNvPr id="23" name="TextBox 22"/>
          <p:cNvSpPr txBox="1"/>
          <p:nvPr/>
        </p:nvSpPr>
        <p:spPr>
          <a:xfrm>
            <a:off x="1574575" y="2384774"/>
            <a:ext cx="482824" cy="307777"/>
          </a:xfrm>
          <a:prstGeom prst="rect">
            <a:avLst/>
          </a:prstGeom>
          <a:noFill/>
        </p:spPr>
        <p:txBody>
          <a:bodyPr wrap="none" rtlCol="0">
            <a:spAutoFit/>
          </a:bodyPr>
          <a:lstStyle/>
          <a:p>
            <a:r>
              <a:rPr lang="en-US" dirty="0"/>
              <a:t>100</a:t>
            </a:r>
          </a:p>
        </p:txBody>
      </p:sp>
      <p:sp>
        <p:nvSpPr>
          <p:cNvPr id="24" name="TextBox 23"/>
          <p:cNvSpPr txBox="1"/>
          <p:nvPr/>
        </p:nvSpPr>
        <p:spPr>
          <a:xfrm>
            <a:off x="3838073" y="5582652"/>
            <a:ext cx="505327" cy="307777"/>
          </a:xfrm>
          <a:prstGeom prst="rect">
            <a:avLst/>
          </a:prstGeom>
          <a:noFill/>
        </p:spPr>
        <p:txBody>
          <a:bodyPr wrap="square" rtlCol="0">
            <a:spAutoFit/>
          </a:bodyPr>
          <a:lstStyle/>
          <a:p>
            <a:r>
              <a:rPr lang="en-US" dirty="0"/>
              <a:t>50</a:t>
            </a:r>
          </a:p>
        </p:txBody>
      </p:sp>
      <p:cxnSp>
        <p:nvCxnSpPr>
          <p:cNvPr id="25" name="Straight Connector 24"/>
          <p:cNvCxnSpPr/>
          <p:nvPr/>
        </p:nvCxnSpPr>
        <p:spPr>
          <a:xfrm>
            <a:off x="2129589" y="2538663"/>
            <a:ext cx="1888958" cy="3043989"/>
          </a:xfrm>
          <a:prstGeom prst="line">
            <a:avLst/>
          </a:prstGeom>
          <a:ln>
            <a:solidFill>
              <a:srgbClr val="ED3A5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2141621" y="3874168"/>
            <a:ext cx="1876926" cy="170848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696453" y="3711741"/>
            <a:ext cx="505327" cy="307777"/>
          </a:xfrm>
          <a:prstGeom prst="rect">
            <a:avLst/>
          </a:prstGeom>
          <a:noFill/>
        </p:spPr>
        <p:txBody>
          <a:bodyPr wrap="square" rtlCol="0">
            <a:spAutoFit/>
          </a:bodyPr>
          <a:lstStyle/>
          <a:p>
            <a:r>
              <a:rPr lang="en-US" dirty="0"/>
              <a:t>50</a:t>
            </a:r>
          </a:p>
        </p:txBody>
      </p:sp>
      <p:cxnSp>
        <p:nvCxnSpPr>
          <p:cNvPr id="32" name="Curved Connector 31"/>
          <p:cNvCxnSpPr/>
          <p:nvPr/>
        </p:nvCxnSpPr>
        <p:spPr>
          <a:xfrm rot="5400000">
            <a:off x="2249906" y="3549315"/>
            <a:ext cx="421105" cy="2286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574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6c</a:t>
            </a:r>
          </a:p>
        </p:txBody>
      </p:sp>
      <p:cxnSp>
        <p:nvCxnSpPr>
          <p:cNvPr id="5" name="Straight Connector 4"/>
          <p:cNvCxnSpPr/>
          <p:nvPr/>
        </p:nvCxnSpPr>
        <p:spPr>
          <a:xfrm>
            <a:off x="2129589" y="1840831"/>
            <a:ext cx="12032" cy="374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141622" y="5582652"/>
            <a:ext cx="4620125" cy="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03361" y="1686942"/>
            <a:ext cx="586184" cy="307777"/>
          </a:xfrm>
          <a:prstGeom prst="rect">
            <a:avLst/>
          </a:prstGeom>
          <a:noFill/>
        </p:spPr>
        <p:txBody>
          <a:bodyPr wrap="square" rtlCol="0">
            <a:spAutoFit/>
          </a:bodyPr>
          <a:lstStyle/>
          <a:p>
            <a:r>
              <a:rPr lang="en-US" dirty="0"/>
              <a:t>Food</a:t>
            </a:r>
          </a:p>
        </p:txBody>
      </p:sp>
      <p:sp>
        <p:nvSpPr>
          <p:cNvPr id="8" name="TextBox 7"/>
          <p:cNvSpPr txBox="1"/>
          <p:nvPr/>
        </p:nvSpPr>
        <p:spPr>
          <a:xfrm>
            <a:off x="6509084" y="5715000"/>
            <a:ext cx="1058779" cy="307777"/>
          </a:xfrm>
          <a:prstGeom prst="rect">
            <a:avLst/>
          </a:prstGeom>
          <a:noFill/>
        </p:spPr>
        <p:txBody>
          <a:bodyPr wrap="square" rtlCol="0">
            <a:spAutoFit/>
          </a:bodyPr>
          <a:lstStyle/>
          <a:p>
            <a:r>
              <a:rPr lang="en-US" dirty="0"/>
              <a:t>Clothing</a:t>
            </a:r>
          </a:p>
        </p:txBody>
      </p:sp>
      <p:sp>
        <p:nvSpPr>
          <p:cNvPr id="9" name="TextBox 8"/>
          <p:cNvSpPr txBox="1"/>
          <p:nvPr/>
        </p:nvSpPr>
        <p:spPr>
          <a:xfrm>
            <a:off x="1696453" y="5582652"/>
            <a:ext cx="445168" cy="307777"/>
          </a:xfrm>
          <a:prstGeom prst="rect">
            <a:avLst/>
          </a:prstGeom>
          <a:noFill/>
        </p:spPr>
        <p:txBody>
          <a:bodyPr wrap="square" rtlCol="0">
            <a:spAutoFit/>
          </a:bodyPr>
          <a:lstStyle/>
          <a:p>
            <a:r>
              <a:rPr lang="en-US" dirty="0"/>
              <a:t>0</a:t>
            </a:r>
          </a:p>
        </p:txBody>
      </p:sp>
      <p:sp>
        <p:nvSpPr>
          <p:cNvPr id="10" name="TextBox 9"/>
          <p:cNvSpPr txBox="1"/>
          <p:nvPr/>
        </p:nvSpPr>
        <p:spPr>
          <a:xfrm>
            <a:off x="1574575" y="2384774"/>
            <a:ext cx="482824" cy="307777"/>
          </a:xfrm>
          <a:prstGeom prst="rect">
            <a:avLst/>
          </a:prstGeom>
          <a:noFill/>
        </p:spPr>
        <p:txBody>
          <a:bodyPr wrap="none" rtlCol="0">
            <a:spAutoFit/>
          </a:bodyPr>
          <a:lstStyle/>
          <a:p>
            <a:r>
              <a:rPr lang="en-US" dirty="0"/>
              <a:t>100</a:t>
            </a:r>
          </a:p>
        </p:txBody>
      </p:sp>
      <p:sp>
        <p:nvSpPr>
          <p:cNvPr id="11" name="TextBox 10"/>
          <p:cNvSpPr txBox="1"/>
          <p:nvPr/>
        </p:nvSpPr>
        <p:spPr>
          <a:xfrm>
            <a:off x="3838073" y="5582652"/>
            <a:ext cx="505327" cy="307777"/>
          </a:xfrm>
          <a:prstGeom prst="rect">
            <a:avLst/>
          </a:prstGeom>
          <a:noFill/>
        </p:spPr>
        <p:txBody>
          <a:bodyPr wrap="square" rtlCol="0">
            <a:spAutoFit/>
          </a:bodyPr>
          <a:lstStyle/>
          <a:p>
            <a:r>
              <a:rPr lang="en-US" dirty="0"/>
              <a:t>50</a:t>
            </a:r>
          </a:p>
        </p:txBody>
      </p:sp>
      <p:cxnSp>
        <p:nvCxnSpPr>
          <p:cNvPr id="12" name="Straight Connector 11"/>
          <p:cNvCxnSpPr/>
          <p:nvPr/>
        </p:nvCxnSpPr>
        <p:spPr>
          <a:xfrm>
            <a:off x="2129589" y="2538663"/>
            <a:ext cx="1888958" cy="3043989"/>
          </a:xfrm>
          <a:prstGeom prst="line">
            <a:avLst/>
          </a:prstGeom>
          <a:ln>
            <a:solidFill>
              <a:srgbClr val="ED3A53"/>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51056" y="1931103"/>
            <a:ext cx="5104528" cy="1323439"/>
          </a:xfrm>
          <a:prstGeom prst="rect">
            <a:avLst/>
          </a:prstGeom>
          <a:noFill/>
          <a:ln>
            <a:solidFill>
              <a:srgbClr val="F4963D"/>
            </a:solidFill>
          </a:ln>
        </p:spPr>
        <p:txBody>
          <a:bodyPr wrap="square" rtlCol="0">
            <a:spAutoFit/>
          </a:bodyPr>
          <a:lstStyle/>
          <a:p>
            <a:r>
              <a:rPr lang="en-US" sz="2000" dirty="0">
                <a:latin typeface="Helvetica Light" charset="0"/>
                <a:ea typeface="Helvetica Light" charset="0"/>
                <a:cs typeface="Helvetica Light" charset="0"/>
              </a:rPr>
              <a:t>Income=$500</a:t>
            </a:r>
          </a:p>
          <a:p>
            <a:r>
              <a:rPr lang="en-US" sz="2000" dirty="0">
                <a:latin typeface="Helvetica Light" charset="0"/>
                <a:ea typeface="Helvetica Light" charset="0"/>
                <a:cs typeface="Helvetica Light" charset="0"/>
              </a:rPr>
              <a:t>Price of Food=$5/unit</a:t>
            </a:r>
          </a:p>
          <a:p>
            <a:r>
              <a:rPr lang="en-US" sz="2000" dirty="0">
                <a:latin typeface="Helvetica Light" charset="0"/>
                <a:ea typeface="Helvetica Light" charset="0"/>
                <a:cs typeface="Helvetica Light" charset="0"/>
              </a:rPr>
              <a:t>Price of Clothing=$20/unit</a:t>
            </a:r>
          </a:p>
          <a:p>
            <a:r>
              <a:rPr lang="en-US" sz="2000" dirty="0">
                <a:latin typeface="Helvetica Light" charset="0"/>
                <a:ea typeface="Helvetica Light" charset="0"/>
                <a:cs typeface="Helvetica Light" charset="0"/>
              </a:rPr>
              <a:t>New X-Intercept = $500/($20/unit) = 25 units</a:t>
            </a:r>
          </a:p>
        </p:txBody>
      </p:sp>
      <p:cxnSp>
        <p:nvCxnSpPr>
          <p:cNvPr id="16" name="Straight Connector 15"/>
          <p:cNvCxnSpPr/>
          <p:nvPr/>
        </p:nvCxnSpPr>
        <p:spPr>
          <a:xfrm>
            <a:off x="2141621" y="2538663"/>
            <a:ext cx="962526" cy="304398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35705" y="5582652"/>
            <a:ext cx="433137" cy="307777"/>
          </a:xfrm>
          <a:prstGeom prst="rect">
            <a:avLst/>
          </a:prstGeom>
          <a:noFill/>
        </p:spPr>
        <p:txBody>
          <a:bodyPr wrap="square" rtlCol="0">
            <a:spAutoFit/>
          </a:bodyPr>
          <a:lstStyle/>
          <a:p>
            <a:r>
              <a:rPr lang="en-US" dirty="0"/>
              <a:t>25</a:t>
            </a:r>
          </a:p>
        </p:txBody>
      </p:sp>
      <p:cxnSp>
        <p:nvCxnSpPr>
          <p:cNvPr id="20" name="Curved Connector 19"/>
          <p:cNvCxnSpPr/>
          <p:nvPr/>
        </p:nvCxnSpPr>
        <p:spPr>
          <a:xfrm rot="10800000" flipV="1">
            <a:off x="2935706" y="4776537"/>
            <a:ext cx="433137" cy="15641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44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a:t>
            </a:r>
          </a:p>
        </p:txBody>
      </p:sp>
      <p:sp>
        <p:nvSpPr>
          <p:cNvPr id="3" name="Text Placeholder 2"/>
          <p:cNvSpPr>
            <a:spLocks noGrp="1"/>
          </p:cNvSpPr>
          <p:nvPr>
            <p:ph type="body" idx="1"/>
          </p:nvPr>
        </p:nvSpPr>
        <p:spPr>
          <a:xfrm>
            <a:off x="893699" y="1831450"/>
            <a:ext cx="7420121" cy="4736399"/>
          </a:xfrm>
        </p:spPr>
        <p:txBody>
          <a:bodyPr/>
          <a:lstStyle/>
          <a:p>
            <a:pPr>
              <a:buNone/>
            </a:pPr>
            <a:r>
              <a:rPr lang="en-CA" sz="2400" dirty="0"/>
              <a:t>Maria has budgeted a total of $9 to spend on two goods: chips and salsa.</a:t>
            </a:r>
          </a:p>
          <a:p>
            <a:pPr>
              <a:buNone/>
            </a:pPr>
            <a:endParaRPr lang="en-CA" sz="2400" dirty="0"/>
          </a:p>
          <a:p>
            <a:pPr>
              <a:buNone/>
            </a:pPr>
            <a:r>
              <a:rPr lang="en-CA" sz="2400" dirty="0"/>
              <a:t>She likes to consume a unit of chips in combination with a unit of salsa. </a:t>
            </a:r>
          </a:p>
          <a:p>
            <a:pPr>
              <a:buNone/>
            </a:pPr>
            <a:endParaRPr lang="en-CA" sz="2400" dirty="0"/>
          </a:p>
          <a:p>
            <a:pPr>
              <a:buNone/>
            </a:pPr>
            <a:r>
              <a:rPr lang="en-CA" sz="2400" dirty="0"/>
              <a:t>Any unit of chips that she cannot consume in combination with a unit of salsa is useless. </a:t>
            </a:r>
          </a:p>
          <a:p>
            <a:pPr>
              <a:buNone/>
            </a:pPr>
            <a:endParaRPr lang="en-CA" sz="2400" dirty="0"/>
          </a:p>
          <a:p>
            <a:pPr>
              <a:buNone/>
            </a:pPr>
            <a:r>
              <a:rPr lang="en-CA" sz="2400" dirty="0"/>
              <a:t>If the price of a unit of chips is 50 cents and the price of a unit of salsa is 10 cents. How many units of each good does she purchase?</a:t>
            </a:r>
            <a:endParaRPr lang="en-US" sz="2400" dirty="0"/>
          </a:p>
          <a:p>
            <a:endParaRPr lang="en-US" sz="2400" dirty="0"/>
          </a:p>
        </p:txBody>
      </p:sp>
    </p:spTree>
    <p:extLst>
      <p:ext uri="{BB962C8B-B14F-4D97-AF65-F5344CB8AC3E}">
        <p14:creationId xmlns:p14="http://schemas.microsoft.com/office/powerpoint/2010/main" val="1459108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7</a:t>
            </a:r>
          </a:p>
        </p:txBody>
      </p:sp>
      <p:sp>
        <p:nvSpPr>
          <p:cNvPr id="3" name="Text Placeholder 2"/>
          <p:cNvSpPr>
            <a:spLocks noGrp="1"/>
          </p:cNvSpPr>
          <p:nvPr>
            <p:ph type="body" idx="1"/>
          </p:nvPr>
        </p:nvSpPr>
        <p:spPr>
          <a:xfrm>
            <a:off x="893700" y="1518629"/>
            <a:ext cx="7564500" cy="3221813"/>
          </a:xfrm>
        </p:spPr>
        <p:txBody>
          <a:bodyPr/>
          <a:lstStyle/>
          <a:p>
            <a:pPr>
              <a:buClrTx/>
              <a:buSzTx/>
              <a:buNone/>
            </a:pPr>
            <a:r>
              <a:rPr lang="en-US" sz="2400" dirty="0"/>
              <a:t>Let X represent the quantity of chips units consumed</a:t>
            </a:r>
          </a:p>
          <a:p>
            <a:pPr>
              <a:buClrTx/>
              <a:buSzTx/>
              <a:buNone/>
            </a:pPr>
            <a:r>
              <a:rPr lang="en-US" sz="2400" dirty="0"/>
              <a:t>Let Y represent the quantity of salsa units consumed</a:t>
            </a:r>
          </a:p>
          <a:p>
            <a:pPr>
              <a:buClrTx/>
              <a:buSzTx/>
              <a:buNone/>
            </a:pPr>
            <a:endParaRPr lang="en-US" sz="2400" dirty="0"/>
          </a:p>
          <a:p>
            <a:pPr>
              <a:buClrTx/>
              <a:buSzTx/>
              <a:buNone/>
            </a:pPr>
            <a:r>
              <a:rPr lang="en-US" sz="2400" dirty="0"/>
              <a:t>Since Maria cannot eat a unit of chips without eating a unit of salsa, we know that she will consume equal amounts of each</a:t>
            </a:r>
          </a:p>
          <a:p>
            <a:pPr>
              <a:buClrTx/>
              <a:buSzTx/>
              <a:buNone/>
            </a:pPr>
            <a:endParaRPr lang="en-US" sz="2400" dirty="0"/>
          </a:p>
          <a:p>
            <a:pPr>
              <a:buClrTx/>
              <a:buSzTx/>
              <a:buNone/>
            </a:pPr>
            <a:r>
              <a:rPr lang="en-US" sz="2400" dirty="0"/>
              <a:t>Therefore, x=y</a:t>
            </a:r>
          </a:p>
          <a:p>
            <a:pPr>
              <a:buClrTx/>
              <a:buSzTx/>
              <a:buNone/>
            </a:pPr>
            <a:endParaRPr lang="en-US" sz="2400" dirty="0"/>
          </a:p>
        </p:txBody>
      </p:sp>
      <p:sp>
        <p:nvSpPr>
          <p:cNvPr id="4" name="TextBox 3"/>
          <p:cNvSpPr txBox="1"/>
          <p:nvPr/>
        </p:nvSpPr>
        <p:spPr>
          <a:xfrm>
            <a:off x="1168744" y="5310652"/>
            <a:ext cx="7289455" cy="1938992"/>
          </a:xfrm>
          <a:prstGeom prst="rect">
            <a:avLst/>
          </a:prstGeom>
          <a:noFill/>
        </p:spPr>
        <p:txBody>
          <a:bodyPr wrap="square" numCol="2" rtlCol="0">
            <a:spAutoFit/>
          </a:bodyPr>
          <a:lstStyle/>
          <a:p>
            <a:r>
              <a:rPr lang="en-US" sz="2000" dirty="0">
                <a:latin typeface="Helvetica Light" charset="0"/>
                <a:ea typeface="Helvetica Light" charset="0"/>
                <a:cs typeface="Helvetica Light" charset="0"/>
              </a:rPr>
              <a:t>$9=P</a:t>
            </a:r>
            <a:r>
              <a:rPr lang="en-US" sz="2000" baseline="-25000" dirty="0">
                <a:latin typeface="Helvetica Light" charset="0"/>
                <a:ea typeface="Helvetica Light" charset="0"/>
                <a:cs typeface="Helvetica Light" charset="0"/>
              </a:rPr>
              <a:t>x</a:t>
            </a:r>
            <a:r>
              <a:rPr lang="en-US" sz="2000" dirty="0">
                <a:latin typeface="Helvetica Light" charset="0"/>
                <a:ea typeface="Helvetica Light" charset="0"/>
                <a:cs typeface="Helvetica Light" charset="0"/>
              </a:rPr>
              <a:t>(x) + </a:t>
            </a:r>
            <a:r>
              <a:rPr lang="en-US" sz="2000" dirty="0" err="1">
                <a:latin typeface="Helvetica Light" charset="0"/>
                <a:ea typeface="Helvetica Light" charset="0"/>
                <a:cs typeface="Helvetica Light" charset="0"/>
              </a:rPr>
              <a:t>P</a:t>
            </a:r>
            <a:r>
              <a:rPr lang="en-US" sz="2000" baseline="-25000" dirty="0" err="1">
                <a:latin typeface="Helvetica Light" charset="0"/>
                <a:ea typeface="Helvetica Light" charset="0"/>
                <a:cs typeface="Helvetica Light" charset="0"/>
              </a:rPr>
              <a:t>y</a:t>
            </a:r>
            <a:r>
              <a:rPr lang="en-US" sz="2000" dirty="0">
                <a:latin typeface="Helvetica Light" charset="0"/>
                <a:ea typeface="Helvetica Light" charset="0"/>
                <a:cs typeface="Helvetica Light" charset="0"/>
              </a:rPr>
              <a:t>(Y)</a:t>
            </a:r>
          </a:p>
          <a:p>
            <a:r>
              <a:rPr lang="en-US" sz="2000" dirty="0">
                <a:latin typeface="Helvetica Light" charset="0"/>
                <a:ea typeface="Helvetica Light" charset="0"/>
                <a:cs typeface="Helvetica Light" charset="0"/>
              </a:rPr>
              <a:t>$9=0.5X + 0.1Y, where X=Y</a:t>
            </a:r>
          </a:p>
          <a:p>
            <a:r>
              <a:rPr lang="en-US" sz="2000" dirty="0">
                <a:latin typeface="Helvetica Light" charset="0"/>
                <a:ea typeface="Helvetica Light" charset="0"/>
                <a:cs typeface="Helvetica Light" charset="0"/>
              </a:rPr>
              <a:t>$9=0.5X+0.1X</a:t>
            </a:r>
          </a:p>
          <a:p>
            <a:endParaRPr lang="en-US" sz="2000" dirty="0">
              <a:latin typeface="Helvetica Light" charset="0"/>
              <a:ea typeface="Helvetica Light" charset="0"/>
              <a:cs typeface="Helvetica Light" charset="0"/>
            </a:endParaRPr>
          </a:p>
          <a:p>
            <a:endParaRPr lang="en-US" sz="2000" dirty="0">
              <a:latin typeface="Helvetica Light" charset="0"/>
              <a:ea typeface="Helvetica Light" charset="0"/>
              <a:cs typeface="Helvetica Light" charset="0"/>
            </a:endParaRPr>
          </a:p>
          <a:p>
            <a:endParaRPr lang="en-US" sz="2000" dirty="0">
              <a:latin typeface="Helvetica Light" charset="0"/>
              <a:ea typeface="Helvetica Light" charset="0"/>
              <a:cs typeface="Helvetica Light" charset="0"/>
            </a:endParaRPr>
          </a:p>
          <a:p>
            <a:r>
              <a:rPr lang="en-US" sz="2000" dirty="0">
                <a:latin typeface="Helvetica Light" charset="0"/>
                <a:ea typeface="Helvetica Light" charset="0"/>
                <a:cs typeface="Helvetica Light" charset="0"/>
              </a:rPr>
              <a:t>$9=0.6X</a:t>
            </a:r>
          </a:p>
          <a:p>
            <a:r>
              <a:rPr lang="en-US" sz="2000" b="1" dirty="0">
                <a:latin typeface="Helvetica Light" charset="0"/>
                <a:ea typeface="Helvetica Light" charset="0"/>
                <a:cs typeface="Helvetica Light" charset="0"/>
              </a:rPr>
              <a:t>X=15 units</a:t>
            </a:r>
            <a:r>
              <a:rPr lang="en-US" sz="2000" dirty="0">
                <a:latin typeface="Helvetica Light" charset="0"/>
                <a:ea typeface="Helvetica Light" charset="0"/>
                <a:cs typeface="Helvetica Light" charset="0"/>
              </a:rPr>
              <a:t>, therefore </a:t>
            </a:r>
            <a:r>
              <a:rPr lang="en-US" sz="2000" b="1" dirty="0">
                <a:latin typeface="Helvetica Light" charset="0"/>
                <a:ea typeface="Helvetica Light" charset="0"/>
                <a:cs typeface="Helvetica Light" charset="0"/>
              </a:rPr>
              <a:t>Y=15 units</a:t>
            </a:r>
          </a:p>
          <a:p>
            <a:endParaRPr lang="en-US" sz="2000" dirty="0">
              <a:latin typeface="Helvetica Light" charset="0"/>
              <a:ea typeface="Helvetica Light" charset="0"/>
              <a:cs typeface="Helvetica Light" charset="0"/>
            </a:endParaRPr>
          </a:p>
        </p:txBody>
      </p:sp>
    </p:spTree>
    <p:extLst>
      <p:ext uri="{BB962C8B-B14F-4D97-AF65-F5344CB8AC3E}">
        <p14:creationId xmlns:p14="http://schemas.microsoft.com/office/powerpoint/2010/main" val="811301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Text Placeholder 2"/>
          <p:cNvSpPr>
            <a:spLocks noGrp="1"/>
          </p:cNvSpPr>
          <p:nvPr>
            <p:ph type="body" idx="1"/>
          </p:nvPr>
        </p:nvSpPr>
        <p:spPr>
          <a:xfrm>
            <a:off x="893700" y="1602850"/>
            <a:ext cx="7263711" cy="4736399"/>
          </a:xfrm>
        </p:spPr>
        <p:txBody>
          <a:bodyPr/>
          <a:lstStyle/>
          <a:p>
            <a:pPr>
              <a:buNone/>
            </a:pPr>
            <a:r>
              <a:rPr lang="en-US" sz="2400" dirty="0"/>
              <a:t>Given Jane’s indifference curve and budget line,</a:t>
            </a:r>
          </a:p>
          <a:p>
            <a:pPr>
              <a:buNone/>
            </a:pPr>
            <a:endParaRPr lang="en-US" sz="2400" dirty="0"/>
          </a:p>
          <a:p>
            <a:pPr>
              <a:buNone/>
            </a:pPr>
            <a:r>
              <a:rPr lang="en-US" sz="2400" dirty="0"/>
              <a:t>a) If the price of good X is $100, what is her income?</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218" t="42884" r="31047" b="29269"/>
          <a:stretch/>
        </p:blipFill>
        <p:spPr bwMode="auto">
          <a:xfrm>
            <a:off x="2227657" y="3461309"/>
            <a:ext cx="4407695" cy="271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996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8a</a:t>
            </a:r>
          </a:p>
        </p:txBody>
      </p:sp>
      <p:sp>
        <p:nvSpPr>
          <p:cNvPr id="3" name="Text Placeholder 2"/>
          <p:cNvSpPr>
            <a:spLocks noGrp="1"/>
          </p:cNvSpPr>
          <p:nvPr>
            <p:ph type="body" idx="1"/>
          </p:nvPr>
        </p:nvSpPr>
        <p:spPr>
          <a:xfrm>
            <a:off x="893699" y="1831450"/>
            <a:ext cx="7420121" cy="4736399"/>
          </a:xfrm>
        </p:spPr>
        <p:txBody>
          <a:bodyPr/>
          <a:lstStyle/>
          <a:p>
            <a:pPr algn="ctr">
              <a:buNone/>
            </a:pPr>
            <a:r>
              <a:rPr lang="en-US" sz="2400" dirty="0"/>
              <a:t>Income= P</a:t>
            </a:r>
            <a:r>
              <a:rPr lang="en-US" sz="2400" baseline="-25000" dirty="0"/>
              <a:t>x</a:t>
            </a:r>
            <a:r>
              <a:rPr lang="en-US" sz="2400" dirty="0"/>
              <a:t>(X) + </a:t>
            </a:r>
            <a:r>
              <a:rPr lang="en-US" sz="2400" dirty="0" err="1"/>
              <a:t>P</a:t>
            </a:r>
            <a:r>
              <a:rPr lang="en-US" sz="2400" baseline="-25000" dirty="0" err="1"/>
              <a:t>y</a:t>
            </a:r>
            <a:r>
              <a:rPr lang="en-US" sz="2400" dirty="0"/>
              <a:t>(Y)</a:t>
            </a:r>
          </a:p>
          <a:p>
            <a:pPr>
              <a:buNone/>
            </a:pPr>
            <a:endParaRPr lang="en-US" sz="2400" dirty="0"/>
          </a:p>
          <a:p>
            <a:pPr>
              <a:buNone/>
            </a:pPr>
            <a:r>
              <a:rPr lang="en-US" sz="2400" dirty="0"/>
              <a:t>Looking at the graph, we know that when Jane allocates her entire budget to good X, costing $100, she is able to consume 40 units</a:t>
            </a:r>
          </a:p>
          <a:p>
            <a:pPr>
              <a:buNone/>
            </a:pPr>
            <a:endParaRPr lang="en-US" sz="2400" dirty="0"/>
          </a:p>
          <a:p>
            <a:pPr>
              <a:buNone/>
            </a:pPr>
            <a:r>
              <a:rPr lang="en-US" sz="2400" dirty="0"/>
              <a:t>Income=</a:t>
            </a:r>
            <a:r>
              <a:rPr lang="en-US" sz="2400" dirty="0" err="1"/>
              <a:t>Px</a:t>
            </a:r>
            <a:r>
              <a:rPr lang="en-US" sz="2400" dirty="0"/>
              <a:t>(0) + $100(40)</a:t>
            </a:r>
          </a:p>
          <a:p>
            <a:pPr>
              <a:buNone/>
            </a:pPr>
            <a:r>
              <a:rPr lang="en-US" sz="2400" dirty="0"/>
              <a:t>Income=$4,000</a:t>
            </a:r>
          </a:p>
        </p:txBody>
      </p:sp>
    </p:spTree>
    <p:extLst>
      <p:ext uri="{BB962C8B-B14F-4D97-AF65-F5344CB8AC3E}">
        <p14:creationId xmlns:p14="http://schemas.microsoft.com/office/powerpoint/2010/main" val="59797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75" y="-96253"/>
            <a:ext cx="6462600" cy="1143000"/>
          </a:xfrm>
        </p:spPr>
        <p:txBody>
          <a:bodyPr/>
          <a:lstStyle/>
          <a:p>
            <a:r>
              <a:rPr lang="en-US"/>
              <a:t>INDIFFERENCE CURVES</a:t>
            </a:r>
            <a:endParaRPr lang="en-US" dirty="0"/>
          </a:p>
        </p:txBody>
      </p:sp>
      <p:sp>
        <p:nvSpPr>
          <p:cNvPr id="3" name="Text Placeholder 2"/>
          <p:cNvSpPr>
            <a:spLocks noGrp="1"/>
          </p:cNvSpPr>
          <p:nvPr>
            <p:ph type="body" idx="1"/>
          </p:nvPr>
        </p:nvSpPr>
        <p:spPr>
          <a:xfrm>
            <a:off x="493295" y="1046747"/>
            <a:ext cx="8241631" cy="4736399"/>
          </a:xfrm>
        </p:spPr>
        <p:txBody>
          <a:bodyPr/>
          <a:lstStyle/>
          <a:p>
            <a:r>
              <a:rPr lang="en-US" sz="2000" dirty="0"/>
              <a:t>Contains points representing market baskets among which the consumer is INDIFFERENT as each market basket on the curve represents equal utility/satisfaction </a:t>
            </a:r>
            <a:br>
              <a:rPr lang="en-US" sz="2000" dirty="0"/>
            </a:br>
            <a:r>
              <a:rPr lang="en-US" sz="2000" dirty="0"/>
              <a:t> </a:t>
            </a:r>
          </a:p>
          <a:p>
            <a:r>
              <a:rPr lang="en-US" sz="2000" dirty="0"/>
              <a:t>Consumer may have many indifference curves, the higher ones are the most preferred Indifference curves.</a:t>
            </a:r>
          </a:p>
          <a:p>
            <a:endParaRPr lang="en-US" sz="2000" dirty="0"/>
          </a:p>
          <a:p>
            <a:r>
              <a:rPr lang="en-US" sz="2000" dirty="0"/>
              <a:t>Indifference curves </a:t>
            </a:r>
            <a:r>
              <a:rPr lang="en-US" sz="2000" b="1" dirty="0"/>
              <a:t>cannot intersect</a:t>
            </a:r>
            <a:r>
              <a:rPr lang="en-US" sz="2000" dirty="0"/>
              <a:t/>
            </a:r>
            <a:br>
              <a:rPr lang="en-US" sz="2000" dirty="0"/>
            </a:br>
            <a:endParaRPr lang="en-US" sz="2000" dirty="0"/>
          </a:p>
          <a:p>
            <a:r>
              <a:rPr lang="en-US" sz="2000" dirty="0"/>
              <a:t>They must slope downward </a:t>
            </a:r>
            <a:br>
              <a:rPr lang="en-US" sz="2000" dirty="0"/>
            </a:br>
            <a:endParaRPr lang="en-US" sz="2000" dirty="0"/>
          </a:p>
          <a:p>
            <a:r>
              <a:rPr lang="en-US" sz="2000" dirty="0"/>
              <a:t>You will always want to move to a higher indifference curve</a:t>
            </a:r>
          </a:p>
          <a:p>
            <a:endParaRPr lang="en-US" sz="2000" dirty="0"/>
          </a:p>
        </p:txBody>
      </p:sp>
    </p:spTree>
    <p:extLst>
      <p:ext uri="{BB962C8B-B14F-4D97-AF65-F5344CB8AC3E}">
        <p14:creationId xmlns:p14="http://schemas.microsoft.com/office/powerpoint/2010/main" val="1277586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8b,c,d,e</a:t>
            </a:r>
          </a:p>
        </p:txBody>
      </p:sp>
      <p:sp>
        <p:nvSpPr>
          <p:cNvPr id="3" name="Text Placeholder 2"/>
          <p:cNvSpPr>
            <a:spLocks noGrp="1"/>
          </p:cNvSpPr>
          <p:nvPr>
            <p:ph type="body" idx="1"/>
          </p:nvPr>
        </p:nvSpPr>
        <p:spPr>
          <a:xfrm>
            <a:off x="893699" y="1831450"/>
            <a:ext cx="7420121" cy="4736399"/>
          </a:xfrm>
        </p:spPr>
        <p:txBody>
          <a:bodyPr/>
          <a:lstStyle/>
          <a:p>
            <a:pPr marL="457200" indent="-457200">
              <a:buFont typeface="+mj-lt"/>
              <a:buAutoNum type="alphaLcPeriod" startAt="2"/>
            </a:pPr>
            <a:r>
              <a:rPr lang="en-US" sz="2400" dirty="0"/>
              <a:t>What is the equation of her budget line?</a:t>
            </a:r>
          </a:p>
          <a:p>
            <a:pPr marL="457200" indent="-457200">
              <a:buFont typeface="+mj-lt"/>
              <a:buAutoNum type="alphaLcPeriod" startAt="2"/>
            </a:pPr>
            <a:r>
              <a:rPr lang="en-US" sz="2400" dirty="0"/>
              <a:t>What is the slope of her budget line?</a:t>
            </a:r>
          </a:p>
          <a:p>
            <a:pPr marL="457200" indent="-457200">
              <a:buFont typeface="+mj-lt"/>
              <a:buAutoNum type="alphaLcPeriod" startAt="2"/>
            </a:pPr>
            <a:r>
              <a:rPr lang="en-US" sz="2400" dirty="0"/>
              <a:t>What is the price of good Y?</a:t>
            </a:r>
          </a:p>
          <a:p>
            <a:pPr marL="457200" indent="-457200">
              <a:buFont typeface="+mj-lt"/>
              <a:buAutoNum type="alphaLcPeriod" startAt="2"/>
            </a:pPr>
            <a:r>
              <a:rPr lang="en-US" sz="2400" dirty="0"/>
              <a:t> What is Jane’s marginal rate of substitution in equilibrium?</a:t>
            </a:r>
          </a:p>
        </p:txBody>
      </p:sp>
    </p:spTree>
    <p:extLst>
      <p:ext uri="{BB962C8B-B14F-4D97-AF65-F5344CB8AC3E}">
        <p14:creationId xmlns:p14="http://schemas.microsoft.com/office/powerpoint/2010/main" val="3259930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8b</a:t>
            </a:r>
          </a:p>
        </p:txBody>
      </p:sp>
      <p:sp>
        <p:nvSpPr>
          <p:cNvPr id="3" name="Text Placeholder 2"/>
          <p:cNvSpPr>
            <a:spLocks noGrp="1"/>
          </p:cNvSpPr>
          <p:nvPr>
            <p:ph type="body" idx="1"/>
          </p:nvPr>
        </p:nvSpPr>
        <p:spPr/>
        <p:txBody>
          <a:bodyPr/>
          <a:lstStyle/>
          <a:p>
            <a:r>
              <a:rPr lang="en-US" dirty="0"/>
              <a:t>The equation for the budget line:</a:t>
            </a:r>
          </a:p>
          <a:p>
            <a:endParaRPr lang="en-US" dirty="0"/>
          </a:p>
          <a:p>
            <a:r>
              <a:rPr lang="en-US" dirty="0"/>
              <a:t>Income = </a:t>
            </a:r>
            <a:r>
              <a:rPr lang="en-US" dirty="0" err="1"/>
              <a:t>Px</a:t>
            </a:r>
            <a:r>
              <a:rPr lang="en-US" dirty="0"/>
              <a:t>(x) + </a:t>
            </a:r>
            <a:r>
              <a:rPr lang="en-US" dirty="0" err="1"/>
              <a:t>Py</a:t>
            </a:r>
            <a:r>
              <a:rPr lang="en-US" dirty="0"/>
              <a:t>(y)</a:t>
            </a:r>
          </a:p>
          <a:p>
            <a:r>
              <a:rPr lang="en-US" dirty="0"/>
              <a:t>4,000= $50(x)+ $100y</a:t>
            </a:r>
          </a:p>
          <a:p>
            <a:r>
              <a:rPr lang="en-US" dirty="0"/>
              <a:t>4000-50x=100y</a:t>
            </a:r>
          </a:p>
          <a:p>
            <a:r>
              <a:rPr lang="en-US" dirty="0"/>
              <a:t>Y=40 </a:t>
            </a:r>
            <a:r>
              <a:rPr lang="mr-IN" dirty="0"/>
              <a:t>–</a:t>
            </a:r>
            <a:r>
              <a:rPr lang="en-US" dirty="0"/>
              <a:t> 0.5x</a:t>
            </a:r>
          </a:p>
        </p:txBody>
      </p:sp>
      <p:sp>
        <p:nvSpPr>
          <p:cNvPr id="4" name="TextBox 3"/>
          <p:cNvSpPr txBox="1"/>
          <p:nvPr/>
        </p:nvSpPr>
        <p:spPr>
          <a:xfrm>
            <a:off x="4716380" y="4860758"/>
            <a:ext cx="4102768" cy="1200329"/>
          </a:xfrm>
          <a:prstGeom prst="rect">
            <a:avLst/>
          </a:prstGeom>
          <a:noFill/>
          <a:ln>
            <a:solidFill>
              <a:srgbClr val="F4963D"/>
            </a:solidFill>
          </a:ln>
        </p:spPr>
        <p:txBody>
          <a:bodyPr wrap="square" rtlCol="0">
            <a:spAutoFit/>
          </a:bodyPr>
          <a:lstStyle/>
          <a:p>
            <a:r>
              <a:rPr lang="en-US" sz="1800" dirty="0">
                <a:solidFill>
                  <a:schemeClr val="tx2">
                    <a:lumMod val="25000"/>
                  </a:schemeClr>
                </a:solidFill>
                <a:latin typeface="Helvetica Light" charset="0"/>
                <a:ea typeface="Helvetica Light" charset="0"/>
                <a:cs typeface="Helvetica Light" charset="0"/>
              </a:rPr>
              <a:t>NOTE: Check your Axis! Good Y is actually on the X-axis, and Good X on they Y-axis. </a:t>
            </a:r>
          </a:p>
          <a:p>
            <a:endParaRPr lang="en-US" sz="1800" dirty="0">
              <a:solidFill>
                <a:schemeClr val="tx2">
                  <a:lumMod val="25000"/>
                </a:schemeClr>
              </a:solidFill>
              <a:latin typeface="Helvetica Light" charset="0"/>
              <a:ea typeface="Helvetica Light" charset="0"/>
              <a:cs typeface="Helvetica Light" charset="0"/>
            </a:endParaRPr>
          </a:p>
        </p:txBody>
      </p:sp>
      <p:cxnSp>
        <p:nvCxnSpPr>
          <p:cNvPr id="6" name="Straight Arrow Connector 5">
            <a:extLst>
              <a:ext uri="{FF2B5EF4-FFF2-40B4-BE49-F238E27FC236}">
                <a16:creationId xmlns:a16="http://schemas.microsoft.com/office/drawing/2014/main" xmlns="" id="{A14FA75F-E9A2-4448-97BB-49767453EEBB}"/>
              </a:ext>
            </a:extLst>
          </p:cNvPr>
          <p:cNvCxnSpPr/>
          <p:nvPr/>
        </p:nvCxnSpPr>
        <p:spPr>
          <a:xfrm flipV="1">
            <a:off x="3116179" y="2863516"/>
            <a:ext cx="3248526" cy="926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187F9E6-74DF-3442-8E2B-05EFEF586FF2}"/>
              </a:ext>
            </a:extLst>
          </p:cNvPr>
          <p:cNvSpPr txBox="1"/>
          <p:nvPr/>
        </p:nvSpPr>
        <p:spPr>
          <a:xfrm>
            <a:off x="6376737" y="2598821"/>
            <a:ext cx="2442411" cy="1384995"/>
          </a:xfrm>
          <a:prstGeom prst="rect">
            <a:avLst/>
          </a:prstGeom>
          <a:noFill/>
        </p:spPr>
        <p:txBody>
          <a:bodyPr wrap="square" rtlCol="0">
            <a:spAutoFit/>
          </a:bodyPr>
          <a:lstStyle/>
          <a:p>
            <a:r>
              <a:rPr lang="en-CA" dirty="0">
                <a:latin typeface="Century Gothic" panose="020B0502020202020204" pitchFamily="34" charset="0"/>
              </a:rPr>
              <a:t>We calculate the $50 price of the good on the x-axis by dividing the total income by the number of units consumed on the x-axis</a:t>
            </a:r>
            <a:endParaRPr lang="en-US" dirty="0">
              <a:latin typeface="Century Gothic" panose="020B0502020202020204" pitchFamily="34" charset="0"/>
            </a:endParaRPr>
          </a:p>
        </p:txBody>
      </p:sp>
    </p:spTree>
    <p:extLst>
      <p:ext uri="{BB962C8B-B14F-4D97-AF65-F5344CB8AC3E}">
        <p14:creationId xmlns:p14="http://schemas.microsoft.com/office/powerpoint/2010/main" val="1553964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8</a:t>
            </a:r>
          </a:p>
        </p:txBody>
      </p:sp>
      <p:sp>
        <p:nvSpPr>
          <p:cNvPr id="3" name="Text Placeholder 2"/>
          <p:cNvSpPr>
            <a:spLocks noGrp="1"/>
          </p:cNvSpPr>
          <p:nvPr>
            <p:ph type="body" idx="1"/>
          </p:nvPr>
        </p:nvSpPr>
        <p:spPr>
          <a:xfrm>
            <a:off x="893699" y="1831450"/>
            <a:ext cx="8057795" cy="4736399"/>
          </a:xfrm>
        </p:spPr>
        <p:txBody>
          <a:bodyPr/>
          <a:lstStyle/>
          <a:p>
            <a:pPr>
              <a:buNone/>
            </a:pPr>
            <a:r>
              <a:rPr lang="en-US" sz="2400" dirty="0"/>
              <a:t>c) Slope of Budget Line= -</a:t>
            </a:r>
            <a:r>
              <a:rPr lang="en-US" sz="2400" dirty="0" err="1"/>
              <a:t>Px</a:t>
            </a:r>
            <a:r>
              <a:rPr lang="en-US" sz="2400" dirty="0"/>
              <a:t>/</a:t>
            </a:r>
            <a:r>
              <a:rPr lang="en-US" sz="2400" dirty="0" err="1"/>
              <a:t>Py</a:t>
            </a:r>
            <a:endParaRPr lang="en-US" sz="2400" dirty="0"/>
          </a:p>
          <a:p>
            <a:endParaRPr lang="en-US" sz="2400" dirty="0"/>
          </a:p>
          <a:p>
            <a:pPr>
              <a:buNone/>
            </a:pPr>
            <a:r>
              <a:rPr lang="en-US" sz="2400" dirty="0"/>
              <a:t>=-$50/$100</a:t>
            </a:r>
          </a:p>
          <a:p>
            <a:pPr>
              <a:buNone/>
            </a:pPr>
            <a:r>
              <a:rPr lang="en-US" sz="2400" dirty="0"/>
              <a:t>=-0.5</a:t>
            </a:r>
          </a:p>
          <a:p>
            <a:pPr>
              <a:buNone/>
            </a:pPr>
            <a:endParaRPr lang="en-US" sz="2400" dirty="0"/>
          </a:p>
          <a:p>
            <a:pPr>
              <a:buNone/>
            </a:pPr>
            <a:r>
              <a:rPr lang="en-US" sz="2400" dirty="0"/>
              <a:t>d) Price of Good Y (the good on the x-axis) =Income/Quantity of Good Y, $4000/80=$50</a:t>
            </a:r>
          </a:p>
          <a:p>
            <a:pPr>
              <a:buNone/>
            </a:pPr>
            <a:endParaRPr lang="en-US" sz="2400" dirty="0"/>
          </a:p>
          <a:p>
            <a:pPr>
              <a:buNone/>
            </a:pPr>
            <a:r>
              <a:rPr lang="en-US" sz="2400" dirty="0"/>
              <a:t>e)MRS= -1* slope of budget line</a:t>
            </a:r>
          </a:p>
          <a:p>
            <a:pPr>
              <a:buNone/>
            </a:pPr>
            <a:r>
              <a:rPr lang="en-US" sz="2400" dirty="0"/>
              <a:t>=(</a:t>
            </a:r>
            <a:r>
              <a:rPr lang="en-US" sz="2400" dirty="0" err="1"/>
              <a:t>Px</a:t>
            </a:r>
            <a:r>
              <a:rPr lang="en-US" sz="2400" dirty="0"/>
              <a:t>/</a:t>
            </a:r>
            <a:r>
              <a:rPr lang="en-US" sz="2400" dirty="0" err="1"/>
              <a:t>Py</a:t>
            </a:r>
            <a:r>
              <a:rPr lang="en-US" sz="2400" dirty="0"/>
              <a:t>)=0.5</a:t>
            </a:r>
          </a:p>
          <a:p>
            <a:pPr>
              <a:buNone/>
            </a:pPr>
            <a:endParaRPr lang="en-US" sz="2400" dirty="0"/>
          </a:p>
        </p:txBody>
      </p:sp>
      <p:sp>
        <p:nvSpPr>
          <p:cNvPr id="4" name="TextBox 3"/>
          <p:cNvSpPr txBox="1"/>
          <p:nvPr/>
        </p:nvSpPr>
        <p:spPr>
          <a:xfrm>
            <a:off x="3001617" y="5248251"/>
            <a:ext cx="5949877" cy="1200329"/>
          </a:xfrm>
          <a:prstGeom prst="rect">
            <a:avLst/>
          </a:prstGeom>
          <a:noFill/>
          <a:ln>
            <a:solidFill>
              <a:srgbClr val="F4963D"/>
            </a:solidFill>
          </a:ln>
        </p:spPr>
        <p:txBody>
          <a:bodyPr wrap="square" rtlCol="0">
            <a:spAutoFit/>
          </a:bodyPr>
          <a:lstStyle/>
          <a:p>
            <a:r>
              <a:rPr lang="en-US" sz="1800" dirty="0">
                <a:solidFill>
                  <a:schemeClr val="tx2">
                    <a:lumMod val="25000"/>
                  </a:schemeClr>
                </a:solidFill>
                <a:latin typeface="Helvetica Light" charset="0"/>
                <a:ea typeface="Helvetica Light" charset="0"/>
                <a:cs typeface="Helvetica Light" charset="0"/>
              </a:rPr>
              <a:t>In equilibrium, the slope of the budget Line must equal the slope of the indifference curve. MRS= -1* slope of the indifference curve. Note that the slope of the budget line is constant, so we know what MRS will be in equilibrium.</a:t>
            </a:r>
          </a:p>
        </p:txBody>
      </p:sp>
    </p:spTree>
    <p:extLst>
      <p:ext uri="{BB962C8B-B14F-4D97-AF65-F5344CB8AC3E}">
        <p14:creationId xmlns:p14="http://schemas.microsoft.com/office/powerpoint/2010/main" val="475801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a:t>
            </a:r>
          </a:p>
        </p:txBody>
      </p:sp>
      <p:sp>
        <p:nvSpPr>
          <p:cNvPr id="3" name="Text Placeholder 2"/>
          <p:cNvSpPr>
            <a:spLocks noGrp="1"/>
          </p:cNvSpPr>
          <p:nvPr>
            <p:ph type="body" idx="1"/>
          </p:nvPr>
        </p:nvSpPr>
        <p:spPr>
          <a:xfrm>
            <a:off x="893699" y="1831450"/>
            <a:ext cx="7540437" cy="4736399"/>
          </a:xfrm>
        </p:spPr>
        <p:txBody>
          <a:bodyPr/>
          <a:lstStyle/>
          <a:p>
            <a:pPr>
              <a:buNone/>
            </a:pPr>
            <a:r>
              <a:rPr lang="en-CA" sz="2000" dirty="0"/>
              <a:t>Sarah has $300 to allocate between opera tickets and movie tickets. The price of each opera ticket is $60, and the price of each movie ticket is $6. Her marginal rate of substitution of opera tickets for movie tickets equals 5, regardless of what market bundle she chooses. How many opera tickets does she purchase?</a:t>
            </a:r>
          </a:p>
          <a:p>
            <a:pPr>
              <a:buNone/>
            </a:pPr>
            <a:endParaRPr lang="en-US" sz="2000" dirty="0"/>
          </a:p>
        </p:txBody>
      </p:sp>
    </p:spTree>
    <p:extLst>
      <p:ext uri="{BB962C8B-B14F-4D97-AF65-F5344CB8AC3E}">
        <p14:creationId xmlns:p14="http://schemas.microsoft.com/office/powerpoint/2010/main" val="812102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9</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81263" y="1840832"/>
                <a:ext cx="8458199" cy="4727017"/>
              </a:xfrm>
            </p:spPr>
            <p:txBody>
              <a:bodyPr/>
              <a:lstStyle/>
              <a:p>
                <a:pPr>
                  <a:buNone/>
                </a:pPr>
                <a:r>
                  <a:rPr lang="en-US" sz="2400" dirty="0"/>
                  <a:t>MRS of opera tickets for movie tickets = 5, regardless of the bundle (i.e. indifference curve is linear with slope of -5)</a:t>
                </a:r>
              </a:p>
              <a:p>
                <a:pPr>
                  <a:buNone/>
                </a:pPr>
                <a:endParaRPr lang="en-US" sz="2400" dirty="0"/>
              </a:p>
              <a:p>
                <a:pPr>
                  <a:buNone/>
                </a:pPr>
                <a:r>
                  <a:rPr lang="en-US" sz="2400" dirty="0"/>
                  <a:t>Budget Line equation:</a:t>
                </a:r>
              </a:p>
              <a:p>
                <a:pPr>
                  <a:buNone/>
                </a:pPr>
                <a:r>
                  <a:rPr lang="en-US" sz="2400" dirty="0"/>
                  <a:t>$300=$60x+$6y</a:t>
                </a:r>
              </a:p>
              <a:p>
                <a:pPr>
                  <a:buNone/>
                </a:pPr>
                <a:r>
                  <a:rPr lang="en-US" sz="2400" dirty="0"/>
                  <a:t>Y= -10x+50</a:t>
                </a:r>
              </a:p>
              <a:p>
                <a:pPr>
                  <a:buNone/>
                </a:pPr>
                <a:r>
                  <a:rPr lang="en-US" sz="2400" dirty="0"/>
                  <a:t>The slope of the budget line is -10</a:t>
                </a:r>
              </a:p>
              <a:p>
                <a:pPr>
                  <a:buNone/>
                </a:pPr>
                <a:endParaRPr lang="en-US" sz="2400" dirty="0"/>
              </a:p>
              <a:p>
                <a:pPr>
                  <a:buNone/>
                </a:pPr>
                <a:r>
                  <a:rPr lang="en-US" sz="2400" dirty="0"/>
                  <a:t>Since MRS </a:t>
                </a:r>
                <a14:m>
                  <m:oMath xmlns:m="http://schemas.openxmlformats.org/officeDocument/2006/math">
                    <m:r>
                      <a:rPr lang="en-US" sz="2400" i="1" smtClean="0">
                        <a:latin typeface="Cambria Math" charset="0"/>
                        <a:ea typeface="Cambria Math" charset="0"/>
                        <a:cs typeface="Cambria Math" charset="0"/>
                      </a:rPr>
                      <m:t>≠</m:t>
                    </m:r>
                  </m:oMath>
                </a14:m>
                <a:r>
                  <a:rPr lang="en-US" sz="2400" dirty="0"/>
                  <a:t> Slope of Budget line, there must be a corner solution</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81263" y="1840832"/>
                <a:ext cx="8458199" cy="4727017"/>
              </a:xfrm>
              <a:blipFill>
                <a:blip r:embed="rId2"/>
                <a:stretch>
                  <a:fillRect l="-1154" t="-129" r="-288"/>
                </a:stretch>
              </a:blipFill>
            </p:spPr>
            <p:txBody>
              <a:bodyPr/>
              <a:lstStyle/>
              <a:p>
                <a:r>
                  <a:rPr lang="en-CA">
                    <a:noFill/>
                  </a:rPr>
                  <a:t> </a:t>
                </a:r>
              </a:p>
            </p:txBody>
          </p:sp>
        </mc:Fallback>
      </mc:AlternateContent>
    </p:spTree>
    <p:extLst>
      <p:ext uri="{BB962C8B-B14F-4D97-AF65-F5344CB8AC3E}">
        <p14:creationId xmlns:p14="http://schemas.microsoft.com/office/powerpoint/2010/main" val="1756359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9</a:t>
            </a:r>
          </a:p>
        </p:txBody>
      </p:sp>
      <p:cxnSp>
        <p:nvCxnSpPr>
          <p:cNvPr id="4" name="Straight Connector 3"/>
          <p:cNvCxnSpPr/>
          <p:nvPr/>
        </p:nvCxnSpPr>
        <p:spPr>
          <a:xfrm>
            <a:off x="2129589" y="1840831"/>
            <a:ext cx="12032" cy="374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141622" y="5582652"/>
            <a:ext cx="4620125"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96453" y="5582652"/>
            <a:ext cx="445168" cy="307777"/>
          </a:xfrm>
          <a:prstGeom prst="rect">
            <a:avLst/>
          </a:prstGeom>
          <a:noFill/>
        </p:spPr>
        <p:txBody>
          <a:bodyPr wrap="square" rtlCol="0">
            <a:spAutoFit/>
          </a:bodyPr>
          <a:lstStyle/>
          <a:p>
            <a:r>
              <a:rPr lang="en-US" dirty="0"/>
              <a:t>0</a:t>
            </a:r>
          </a:p>
        </p:txBody>
      </p:sp>
      <p:sp>
        <p:nvSpPr>
          <p:cNvPr id="8" name="TextBox 7"/>
          <p:cNvSpPr txBox="1"/>
          <p:nvPr/>
        </p:nvSpPr>
        <p:spPr>
          <a:xfrm>
            <a:off x="6100011" y="5727032"/>
            <a:ext cx="1467852" cy="307777"/>
          </a:xfrm>
          <a:prstGeom prst="rect">
            <a:avLst/>
          </a:prstGeom>
          <a:noFill/>
        </p:spPr>
        <p:txBody>
          <a:bodyPr wrap="square" rtlCol="0">
            <a:spAutoFit/>
          </a:bodyPr>
          <a:lstStyle/>
          <a:p>
            <a:r>
              <a:rPr lang="en-US"/>
              <a:t>Opera Tickets</a:t>
            </a:r>
          </a:p>
        </p:txBody>
      </p:sp>
      <p:sp>
        <p:nvSpPr>
          <p:cNvPr id="9" name="TextBox 8"/>
          <p:cNvSpPr txBox="1"/>
          <p:nvPr/>
        </p:nvSpPr>
        <p:spPr>
          <a:xfrm>
            <a:off x="893700" y="1696453"/>
            <a:ext cx="1139637" cy="523220"/>
          </a:xfrm>
          <a:prstGeom prst="rect">
            <a:avLst/>
          </a:prstGeom>
          <a:noFill/>
        </p:spPr>
        <p:txBody>
          <a:bodyPr wrap="square" rtlCol="0">
            <a:spAutoFit/>
          </a:bodyPr>
          <a:lstStyle/>
          <a:p>
            <a:r>
              <a:rPr lang="en-US" dirty="0"/>
              <a:t>Movie Tickets</a:t>
            </a:r>
          </a:p>
        </p:txBody>
      </p:sp>
      <p:sp>
        <p:nvSpPr>
          <p:cNvPr id="10" name="TextBox 9"/>
          <p:cNvSpPr txBox="1"/>
          <p:nvPr/>
        </p:nvSpPr>
        <p:spPr>
          <a:xfrm>
            <a:off x="2514600" y="5692640"/>
            <a:ext cx="216568" cy="307777"/>
          </a:xfrm>
          <a:prstGeom prst="rect">
            <a:avLst/>
          </a:prstGeom>
          <a:noFill/>
        </p:spPr>
        <p:txBody>
          <a:bodyPr wrap="square" rtlCol="0">
            <a:spAutoFit/>
          </a:bodyPr>
          <a:lstStyle/>
          <a:p>
            <a:r>
              <a:rPr lang="en-US" dirty="0"/>
              <a:t>5</a:t>
            </a:r>
          </a:p>
        </p:txBody>
      </p:sp>
      <p:sp>
        <p:nvSpPr>
          <p:cNvPr id="11" name="TextBox 10"/>
          <p:cNvSpPr txBox="1"/>
          <p:nvPr/>
        </p:nvSpPr>
        <p:spPr>
          <a:xfrm>
            <a:off x="1696453" y="2117558"/>
            <a:ext cx="445168" cy="307777"/>
          </a:xfrm>
          <a:prstGeom prst="rect">
            <a:avLst/>
          </a:prstGeom>
          <a:noFill/>
        </p:spPr>
        <p:txBody>
          <a:bodyPr wrap="square" rtlCol="0">
            <a:spAutoFit/>
          </a:bodyPr>
          <a:lstStyle/>
          <a:p>
            <a:r>
              <a:rPr lang="en-US"/>
              <a:t>50</a:t>
            </a:r>
          </a:p>
        </p:txBody>
      </p:sp>
      <p:cxnSp>
        <p:nvCxnSpPr>
          <p:cNvPr id="13" name="Straight Connector 12"/>
          <p:cNvCxnSpPr>
            <a:stCxn id="11" idx="3"/>
          </p:cNvCxnSpPr>
          <p:nvPr/>
        </p:nvCxnSpPr>
        <p:spPr>
          <a:xfrm>
            <a:off x="2141621" y="2271447"/>
            <a:ext cx="493295" cy="3311205"/>
          </a:xfrm>
          <a:prstGeom prst="line">
            <a:avLst/>
          </a:prstGeom>
          <a:ln>
            <a:solidFill>
              <a:srgbClr val="ED3A5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3"/>
          </p:cNvCxnSpPr>
          <p:nvPr/>
        </p:nvCxnSpPr>
        <p:spPr>
          <a:xfrm>
            <a:off x="2141621" y="2271447"/>
            <a:ext cx="998621" cy="331120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04147" y="5663225"/>
            <a:ext cx="481264" cy="307777"/>
          </a:xfrm>
          <a:prstGeom prst="rect">
            <a:avLst/>
          </a:prstGeom>
          <a:noFill/>
        </p:spPr>
        <p:txBody>
          <a:bodyPr wrap="square" rtlCol="0">
            <a:spAutoFit/>
          </a:bodyPr>
          <a:lstStyle/>
          <a:p>
            <a:r>
              <a:rPr lang="en-US"/>
              <a:t>10</a:t>
            </a:r>
          </a:p>
        </p:txBody>
      </p:sp>
      <p:sp>
        <p:nvSpPr>
          <p:cNvPr id="17" name="TextBox 16"/>
          <p:cNvSpPr txBox="1"/>
          <p:nvPr/>
        </p:nvSpPr>
        <p:spPr>
          <a:xfrm>
            <a:off x="2731167" y="3705726"/>
            <a:ext cx="1407695" cy="523220"/>
          </a:xfrm>
          <a:prstGeom prst="rect">
            <a:avLst/>
          </a:prstGeom>
          <a:noFill/>
        </p:spPr>
        <p:txBody>
          <a:bodyPr wrap="square" rtlCol="0">
            <a:spAutoFit/>
          </a:bodyPr>
          <a:lstStyle/>
          <a:p>
            <a:r>
              <a:rPr lang="en-US" dirty="0">
                <a:solidFill>
                  <a:srgbClr val="00B050"/>
                </a:solidFill>
              </a:rPr>
              <a:t>Indifference Curve</a:t>
            </a:r>
          </a:p>
        </p:txBody>
      </p:sp>
      <p:sp>
        <p:nvSpPr>
          <p:cNvPr id="18" name="TextBox 17"/>
          <p:cNvSpPr txBox="1"/>
          <p:nvPr/>
        </p:nvSpPr>
        <p:spPr>
          <a:xfrm>
            <a:off x="2646948" y="4957011"/>
            <a:ext cx="1191126" cy="317864"/>
          </a:xfrm>
          <a:prstGeom prst="rect">
            <a:avLst/>
          </a:prstGeom>
          <a:noFill/>
        </p:spPr>
        <p:txBody>
          <a:bodyPr wrap="square" rtlCol="0">
            <a:spAutoFit/>
          </a:bodyPr>
          <a:lstStyle/>
          <a:p>
            <a:r>
              <a:rPr lang="en-US" dirty="0">
                <a:solidFill>
                  <a:srgbClr val="ED3A53"/>
                </a:solidFill>
              </a:rPr>
              <a:t>Budget Line</a:t>
            </a:r>
          </a:p>
        </p:txBody>
      </p:sp>
    </p:spTree>
    <p:extLst>
      <p:ext uri="{BB962C8B-B14F-4D97-AF65-F5344CB8AC3E}">
        <p14:creationId xmlns:p14="http://schemas.microsoft.com/office/powerpoint/2010/main" val="284159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9</a:t>
            </a:r>
          </a:p>
        </p:txBody>
      </p:sp>
      <p:sp>
        <p:nvSpPr>
          <p:cNvPr id="3" name="Text Placeholder 2"/>
          <p:cNvSpPr>
            <a:spLocks noGrp="1"/>
          </p:cNvSpPr>
          <p:nvPr>
            <p:ph type="body" idx="1"/>
          </p:nvPr>
        </p:nvSpPr>
        <p:spPr>
          <a:xfrm>
            <a:off x="893699" y="1831450"/>
            <a:ext cx="7696847" cy="4196371"/>
          </a:xfrm>
        </p:spPr>
        <p:txBody>
          <a:bodyPr/>
          <a:lstStyle/>
          <a:p>
            <a:r>
              <a:rPr lang="en-US" sz="2400" dirty="0"/>
              <a:t>Since MRS is flatter than the slope of the budget line (also called the price ratio, Px/</a:t>
            </a:r>
            <a:r>
              <a:rPr lang="en-US" sz="2400" dirty="0" err="1"/>
              <a:t>Py</a:t>
            </a:r>
            <a:r>
              <a:rPr lang="en-US" sz="2400" dirty="0"/>
              <a:t>), the consumer will choose to consume only the good on the y-axis (</a:t>
            </a:r>
            <a:r>
              <a:rPr lang="en-US" sz="2400" dirty="0" err="1"/>
              <a:t>ie</a:t>
            </a:r>
            <a:r>
              <a:rPr lang="en-US" sz="2400" dirty="0"/>
              <a:t>: movie tickets).</a:t>
            </a:r>
          </a:p>
          <a:p>
            <a:endParaRPr lang="en-US" sz="2400" dirty="0"/>
          </a:p>
          <a:p>
            <a:r>
              <a:rPr lang="en-US" sz="2400" dirty="0"/>
              <a:t>Therefore, Sarah will spend her entire income ($300) on movie tickets, and purchase 0 opera tickets</a:t>
            </a:r>
          </a:p>
        </p:txBody>
      </p:sp>
      <p:sp>
        <p:nvSpPr>
          <p:cNvPr id="4" name="Shape 476"/>
          <p:cNvSpPr/>
          <p:nvPr/>
        </p:nvSpPr>
        <p:spPr>
          <a:xfrm>
            <a:off x="3637332" y="4643774"/>
            <a:ext cx="2209579" cy="1540457"/>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ED3A53"/>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848960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Text Placeholder 2"/>
          <p:cNvSpPr>
            <a:spLocks noGrp="1"/>
          </p:cNvSpPr>
          <p:nvPr>
            <p:ph type="body" idx="1"/>
          </p:nvPr>
        </p:nvSpPr>
        <p:spPr>
          <a:xfrm>
            <a:off x="893699" y="1831451"/>
            <a:ext cx="7865289" cy="3715108"/>
          </a:xfrm>
        </p:spPr>
        <p:txBody>
          <a:bodyPr/>
          <a:lstStyle/>
          <a:p>
            <a:pPr marL="0" indent="0">
              <a:buNone/>
            </a:pPr>
            <a:r>
              <a:rPr lang="en-CA" sz="2400" dirty="0"/>
              <a:t>In 1993 the state of New York received $3 billion to be spent during the mid-1990s on highways and/or mass transit, both which could be used to meet the transportation needs of the state’s population.</a:t>
            </a:r>
          </a:p>
          <a:p>
            <a:pPr marL="0" indent="0">
              <a:buNone/>
            </a:pPr>
            <a:endParaRPr lang="en-CA" sz="2400" dirty="0"/>
          </a:p>
          <a:p>
            <a:pPr marL="514350" indent="-514350">
              <a:buAutoNum type="alphaLcParenR"/>
            </a:pPr>
            <a:r>
              <a:rPr lang="en-CA" sz="2400" dirty="0"/>
              <a:t>If each mile of mass transit costs $20 million, what is the maximum number of miles of mass transit that these funds would have enabled the state to construct?</a:t>
            </a:r>
          </a:p>
          <a:p>
            <a:pPr marL="514350" indent="-514350">
              <a:buFont typeface="Lato"/>
              <a:buAutoNum type="alphaLcParenR"/>
            </a:pPr>
            <a:r>
              <a:rPr lang="en-CA" sz="2400" dirty="0"/>
              <a:t>If each mile of highway costs $10 million, what is the maximum number of miles of highway that these funds would have enabled the state to construct?</a:t>
            </a:r>
          </a:p>
          <a:p>
            <a:endParaRPr lang="en-US" sz="2400" dirty="0"/>
          </a:p>
        </p:txBody>
      </p:sp>
    </p:spTree>
    <p:extLst>
      <p:ext uri="{BB962C8B-B14F-4D97-AF65-F5344CB8AC3E}">
        <p14:creationId xmlns:p14="http://schemas.microsoft.com/office/powerpoint/2010/main" val="629360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11a</a:t>
            </a:r>
          </a:p>
        </p:txBody>
      </p:sp>
      <p:sp>
        <p:nvSpPr>
          <p:cNvPr id="3" name="Text Placeholder 2"/>
          <p:cNvSpPr>
            <a:spLocks noGrp="1"/>
          </p:cNvSpPr>
          <p:nvPr>
            <p:ph type="body" idx="1"/>
          </p:nvPr>
        </p:nvSpPr>
        <p:spPr>
          <a:xfrm>
            <a:off x="893699" y="1831450"/>
            <a:ext cx="7769037" cy="473639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a:t>Total Budget = $3 Billion</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a:t>Price of Mass Transit (</a:t>
            </a:r>
            <a:r>
              <a:rPr lang="en-US" sz="2400" dirty="0" err="1"/>
              <a:t>P</a:t>
            </a:r>
            <a:r>
              <a:rPr lang="en-US" sz="2400" baseline="-25000" dirty="0" err="1"/>
              <a:t>y</a:t>
            </a:r>
            <a:r>
              <a:rPr lang="en-US" sz="2400" dirty="0"/>
              <a:t>) = $20 Million</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a:t>Price of Highway (P</a:t>
            </a:r>
            <a:r>
              <a:rPr lang="en-US" sz="2400" baseline="-25000" dirty="0"/>
              <a:t>x</a:t>
            </a:r>
            <a:r>
              <a:rPr lang="en-US" sz="2400" dirty="0"/>
              <a:t>) = $10 Million</a:t>
            </a:r>
          </a:p>
          <a:p>
            <a:pPr marL="0" marR="0" lvl="0" indent="0" defTabSz="914400" eaLnBrk="1" fontAlgn="auto" latinLnBrk="0" hangingPunct="1">
              <a:lnSpc>
                <a:spcPct val="100000"/>
              </a:lnSpc>
              <a:spcBef>
                <a:spcPts val="0"/>
              </a:spcBef>
              <a:spcAft>
                <a:spcPts val="0"/>
              </a:spcAft>
              <a:buClrTx/>
              <a:buSzTx/>
              <a:buFontTx/>
              <a:buNone/>
              <a:tabLst/>
              <a:defRPr/>
            </a:pPr>
            <a:endParaRPr lang="en-US" sz="2400" baseline="-250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a:t>$3 Billion=</a:t>
            </a:r>
            <a:r>
              <a:rPr lang="en-US" sz="2400" dirty="0" err="1"/>
              <a:t>P</a:t>
            </a:r>
            <a:r>
              <a:rPr lang="en-US" sz="2400" baseline="-25000" dirty="0" err="1"/>
              <a:t>x</a:t>
            </a:r>
            <a:r>
              <a:rPr lang="en-US" sz="2400" dirty="0"/>
              <a:t>(x)+ </a:t>
            </a:r>
            <a:r>
              <a:rPr lang="en-US" sz="2400" dirty="0" err="1"/>
              <a:t>P</a:t>
            </a:r>
            <a:r>
              <a:rPr lang="en-US" sz="2400" baseline="-25000" dirty="0" err="1"/>
              <a:t>y</a:t>
            </a:r>
            <a:r>
              <a:rPr lang="en-US" sz="2400" dirty="0"/>
              <a:t>(y)</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a:t>$3 Billion=  $10 Million(0) + $20million(y)</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a:t>Y=150 miles of mass transit</a:t>
            </a:r>
          </a:p>
        </p:txBody>
      </p:sp>
    </p:spTree>
    <p:extLst>
      <p:ext uri="{BB962C8B-B14F-4D97-AF65-F5344CB8AC3E}">
        <p14:creationId xmlns:p14="http://schemas.microsoft.com/office/powerpoint/2010/main" val="73065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11b</a:t>
            </a:r>
          </a:p>
        </p:txBody>
      </p:sp>
      <p:sp>
        <p:nvSpPr>
          <p:cNvPr id="3" name="Text Placeholder 2"/>
          <p:cNvSpPr>
            <a:spLocks noGrp="1"/>
          </p:cNvSpPr>
          <p:nvPr>
            <p:ph type="body" idx="1"/>
          </p:nvPr>
        </p:nvSpPr>
        <p:spPr>
          <a:xfrm>
            <a:off x="809479" y="1417650"/>
            <a:ext cx="7347932" cy="4736399"/>
          </a:xfrm>
        </p:spPr>
        <p:txBody>
          <a:bodyPr/>
          <a:lstStyle/>
          <a:p>
            <a:pPr>
              <a:buNone/>
            </a:pPr>
            <a:endParaRPr lang="en-US" sz="2400" dirty="0"/>
          </a:p>
          <a:p>
            <a:pPr>
              <a:buNone/>
            </a:pPr>
            <a:r>
              <a:rPr lang="en-US" sz="2400" dirty="0"/>
              <a:t>$3 Billion= $10 million(x) + $20 million (0)</a:t>
            </a:r>
          </a:p>
          <a:p>
            <a:pPr>
              <a:buNone/>
            </a:pPr>
            <a:r>
              <a:rPr lang="en-US" sz="2400" dirty="0"/>
              <a:t>X= 300 miles of highway</a:t>
            </a:r>
            <a:endParaRPr lang="en-CA" sz="2400" dirty="0"/>
          </a:p>
        </p:txBody>
      </p:sp>
    </p:spTree>
    <p:extLst>
      <p:ext uri="{BB962C8B-B14F-4D97-AF65-F5344CB8AC3E}">
        <p14:creationId xmlns:p14="http://schemas.microsoft.com/office/powerpoint/2010/main" val="174423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a:off x="1676400" y="950495"/>
            <a:ext cx="0" cy="50292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Line 3"/>
          <p:cNvSpPr>
            <a:spLocks noChangeShapeType="1"/>
          </p:cNvSpPr>
          <p:nvPr/>
        </p:nvSpPr>
        <p:spPr bwMode="auto">
          <a:xfrm>
            <a:off x="1676400" y="5979695"/>
            <a:ext cx="64008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 name="Rectangle 4"/>
          <p:cNvSpPr>
            <a:spLocks noChangeArrowheads="1"/>
          </p:cNvSpPr>
          <p:nvPr/>
        </p:nvSpPr>
        <p:spPr bwMode="auto">
          <a:xfrm>
            <a:off x="6477000" y="5751095"/>
            <a:ext cx="175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400" dirty="0">
                <a:solidFill>
                  <a:schemeClr val="tx2">
                    <a:lumMod val="50000"/>
                  </a:schemeClr>
                </a:solidFill>
                <a:latin typeface="Times New Roman" charset="0"/>
              </a:rPr>
              <a:t>Clothing</a:t>
            </a:r>
          </a:p>
        </p:txBody>
      </p:sp>
      <p:sp>
        <p:nvSpPr>
          <p:cNvPr id="7" name="Rectangle 5"/>
          <p:cNvSpPr>
            <a:spLocks noChangeArrowheads="1"/>
          </p:cNvSpPr>
          <p:nvPr/>
        </p:nvSpPr>
        <p:spPr bwMode="auto">
          <a:xfrm>
            <a:off x="685800" y="798095"/>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400" dirty="0">
                <a:solidFill>
                  <a:schemeClr val="tx2">
                    <a:lumMod val="50000"/>
                  </a:schemeClr>
                </a:solidFill>
                <a:latin typeface="Times New Roman" charset="0"/>
              </a:rPr>
              <a:t>Food</a:t>
            </a:r>
            <a:endParaRPr lang="en-US" altLang="en-US" b="1" dirty="0">
              <a:solidFill>
                <a:schemeClr val="tx2">
                  <a:lumMod val="50000"/>
                </a:schemeClr>
              </a:solidFill>
              <a:latin typeface="Times New Roman" charset="0"/>
            </a:endParaRPr>
          </a:p>
        </p:txBody>
      </p:sp>
      <p:sp>
        <p:nvSpPr>
          <p:cNvPr id="8" name="Rectangle 6"/>
          <p:cNvSpPr>
            <a:spLocks noChangeArrowheads="1"/>
          </p:cNvSpPr>
          <p:nvPr/>
        </p:nvSpPr>
        <p:spPr bwMode="auto">
          <a:xfrm>
            <a:off x="1219200" y="5751095"/>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tx2">
                    <a:lumMod val="50000"/>
                  </a:schemeClr>
                </a:solidFill>
                <a:latin typeface="Times New Roman" charset="0"/>
              </a:rPr>
              <a:t>0</a:t>
            </a:r>
          </a:p>
        </p:txBody>
      </p:sp>
      <p:sp>
        <p:nvSpPr>
          <p:cNvPr id="9" name="Arc 7"/>
          <p:cNvSpPr>
            <a:spLocks/>
          </p:cNvSpPr>
          <p:nvPr/>
        </p:nvSpPr>
        <p:spPr bwMode="auto">
          <a:xfrm rot="10680000">
            <a:off x="2209800" y="1790283"/>
            <a:ext cx="3811588" cy="3689350"/>
          </a:xfrm>
          <a:custGeom>
            <a:avLst/>
            <a:gdLst>
              <a:gd name="T0" fmla="*/ 0 w 21609"/>
              <a:gd name="T1" fmla="*/ 0 h 21788"/>
              <a:gd name="T2" fmla="*/ 2147483646 w 21609"/>
              <a:gd name="T3" fmla="*/ 2147483646 h 21788"/>
              <a:gd name="T4" fmla="*/ 2147483646 w 21609"/>
              <a:gd name="T5" fmla="*/ 2147483646 h 21788"/>
              <a:gd name="T6" fmla="*/ 0 60000 65536"/>
              <a:gd name="T7" fmla="*/ 0 60000 65536"/>
              <a:gd name="T8" fmla="*/ 0 60000 65536"/>
              <a:gd name="T9" fmla="*/ 0 w 21609"/>
              <a:gd name="T10" fmla="*/ 0 h 21788"/>
              <a:gd name="T11" fmla="*/ 21609 w 21609"/>
              <a:gd name="T12" fmla="*/ 21788 h 21788"/>
            </a:gdLst>
            <a:ahLst/>
            <a:cxnLst>
              <a:cxn ang="T6">
                <a:pos x="T0" y="T1"/>
              </a:cxn>
              <a:cxn ang="T7">
                <a:pos x="T2" y="T3"/>
              </a:cxn>
              <a:cxn ang="T8">
                <a:pos x="T4" y="T5"/>
              </a:cxn>
            </a:cxnLst>
            <a:rect l="T9" t="T10" r="T11" b="T12"/>
            <a:pathLst>
              <a:path w="21609" h="21788" fill="none" extrusionOk="0">
                <a:moveTo>
                  <a:pt x="0" y="0"/>
                </a:moveTo>
                <a:cubicBezTo>
                  <a:pt x="3" y="0"/>
                  <a:pt x="6" y="-1"/>
                  <a:pt x="9" y="0"/>
                </a:cubicBezTo>
                <a:cubicBezTo>
                  <a:pt x="11938" y="0"/>
                  <a:pt x="21609" y="9670"/>
                  <a:pt x="21609" y="21600"/>
                </a:cubicBezTo>
                <a:cubicBezTo>
                  <a:pt x="21609" y="21662"/>
                  <a:pt x="21608" y="21725"/>
                  <a:pt x="21608" y="21788"/>
                </a:cubicBezTo>
              </a:path>
              <a:path w="21609" h="21788" stroke="0" extrusionOk="0">
                <a:moveTo>
                  <a:pt x="0" y="0"/>
                </a:moveTo>
                <a:cubicBezTo>
                  <a:pt x="3" y="0"/>
                  <a:pt x="6" y="-1"/>
                  <a:pt x="9" y="0"/>
                </a:cubicBezTo>
                <a:cubicBezTo>
                  <a:pt x="11938" y="0"/>
                  <a:pt x="21609" y="9670"/>
                  <a:pt x="21609" y="21600"/>
                </a:cubicBezTo>
                <a:cubicBezTo>
                  <a:pt x="21609" y="21662"/>
                  <a:pt x="21608" y="21725"/>
                  <a:pt x="21608" y="21788"/>
                </a:cubicBezTo>
                <a:lnTo>
                  <a:pt x="9" y="21600"/>
                </a:lnTo>
                <a:lnTo>
                  <a:pt x="0" y="0"/>
                </a:lnTo>
                <a:close/>
              </a:path>
            </a:pathLst>
          </a:custGeom>
          <a:noFill/>
          <a:ln w="762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Line 8"/>
          <p:cNvSpPr>
            <a:spLocks noChangeShapeType="1"/>
          </p:cNvSpPr>
          <p:nvPr/>
        </p:nvSpPr>
        <p:spPr bwMode="auto">
          <a:xfrm>
            <a:off x="1676400" y="3693695"/>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p:cNvSpPr>
            <a:spLocks noChangeShapeType="1"/>
          </p:cNvSpPr>
          <p:nvPr/>
        </p:nvSpPr>
        <p:spPr bwMode="auto">
          <a:xfrm>
            <a:off x="2667000" y="3693695"/>
            <a:ext cx="0" cy="2286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a:off x="1676400" y="4760495"/>
            <a:ext cx="213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p:cNvSpPr>
            <a:spLocks noChangeShapeType="1"/>
          </p:cNvSpPr>
          <p:nvPr/>
        </p:nvSpPr>
        <p:spPr bwMode="auto">
          <a:xfrm>
            <a:off x="3810000" y="4760495"/>
            <a:ext cx="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3"/>
          <p:cNvSpPr>
            <a:spLocks noChangeArrowheads="1"/>
          </p:cNvSpPr>
          <p:nvPr/>
        </p:nvSpPr>
        <p:spPr bwMode="auto">
          <a:xfrm>
            <a:off x="3657600" y="5979695"/>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tx2">
                    <a:lumMod val="50000"/>
                  </a:schemeClr>
                </a:solidFill>
                <a:latin typeface="Times New Roman" charset="0"/>
              </a:rPr>
              <a:t>5</a:t>
            </a:r>
          </a:p>
        </p:txBody>
      </p:sp>
      <p:sp>
        <p:nvSpPr>
          <p:cNvPr id="15" name="Rectangle 14"/>
          <p:cNvSpPr>
            <a:spLocks noChangeArrowheads="1"/>
          </p:cNvSpPr>
          <p:nvPr/>
        </p:nvSpPr>
        <p:spPr bwMode="auto">
          <a:xfrm>
            <a:off x="2438400" y="5979695"/>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tx2">
                    <a:lumMod val="50000"/>
                  </a:schemeClr>
                </a:solidFill>
                <a:latin typeface="Times New Roman" charset="0"/>
              </a:rPr>
              <a:t>2</a:t>
            </a:r>
          </a:p>
        </p:txBody>
      </p:sp>
      <p:sp>
        <p:nvSpPr>
          <p:cNvPr id="16" name="Rectangle 15"/>
          <p:cNvSpPr>
            <a:spLocks noChangeArrowheads="1"/>
          </p:cNvSpPr>
          <p:nvPr/>
        </p:nvSpPr>
        <p:spPr bwMode="auto">
          <a:xfrm>
            <a:off x="1066800" y="4455695"/>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tx2">
                    <a:lumMod val="50000"/>
                  </a:schemeClr>
                </a:solidFill>
                <a:latin typeface="Times New Roman" charset="0"/>
              </a:rPr>
              <a:t>50</a:t>
            </a:r>
          </a:p>
        </p:txBody>
      </p:sp>
      <p:sp>
        <p:nvSpPr>
          <p:cNvPr id="17" name="Rectangle 16"/>
          <p:cNvSpPr>
            <a:spLocks noChangeArrowheads="1"/>
          </p:cNvSpPr>
          <p:nvPr/>
        </p:nvSpPr>
        <p:spPr bwMode="auto">
          <a:xfrm>
            <a:off x="914400" y="3388895"/>
            <a:ext cx="99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tx2">
                    <a:lumMod val="50000"/>
                  </a:schemeClr>
                </a:solidFill>
                <a:latin typeface="Times New Roman" charset="0"/>
              </a:rPr>
              <a:t>100</a:t>
            </a:r>
          </a:p>
        </p:txBody>
      </p:sp>
      <p:sp>
        <p:nvSpPr>
          <p:cNvPr id="18" name="Arc 18"/>
          <p:cNvSpPr>
            <a:spLocks/>
          </p:cNvSpPr>
          <p:nvPr/>
        </p:nvSpPr>
        <p:spPr bwMode="auto">
          <a:xfrm rot="10680000">
            <a:off x="3200400" y="1179095"/>
            <a:ext cx="4022725" cy="3657600"/>
          </a:xfrm>
          <a:custGeom>
            <a:avLst/>
            <a:gdLst>
              <a:gd name="T0" fmla="*/ 0 w 22805"/>
              <a:gd name="T1" fmla="*/ 2147483646 h 21600"/>
              <a:gd name="T2" fmla="*/ 2147483646 w 22805"/>
              <a:gd name="T3" fmla="*/ 2147483646 h 21600"/>
              <a:gd name="T4" fmla="*/ 2147483646 w 22805"/>
              <a:gd name="T5" fmla="*/ 2147483646 h 21600"/>
              <a:gd name="T6" fmla="*/ 0 60000 65536"/>
              <a:gd name="T7" fmla="*/ 0 60000 65536"/>
              <a:gd name="T8" fmla="*/ 0 60000 65536"/>
              <a:gd name="T9" fmla="*/ 0 w 22805"/>
              <a:gd name="T10" fmla="*/ 0 h 21600"/>
              <a:gd name="T11" fmla="*/ 22805 w 22805"/>
              <a:gd name="T12" fmla="*/ 21600 h 21600"/>
            </a:gdLst>
            <a:ahLst/>
            <a:cxnLst>
              <a:cxn ang="T6">
                <a:pos x="T0" y="T1"/>
              </a:cxn>
              <a:cxn ang="T7">
                <a:pos x="T2" y="T3"/>
              </a:cxn>
              <a:cxn ang="T8">
                <a:pos x="T4" y="T5"/>
              </a:cxn>
            </a:cxnLst>
            <a:rect l="T9" t="T10" r="T11" b="T12"/>
            <a:pathLst>
              <a:path w="22805" h="21600" fill="none" extrusionOk="0">
                <a:moveTo>
                  <a:pt x="-1" y="33"/>
                </a:moveTo>
                <a:cubicBezTo>
                  <a:pt x="401" y="11"/>
                  <a:pt x="803" y="-1"/>
                  <a:pt x="1206" y="0"/>
                </a:cubicBezTo>
                <a:cubicBezTo>
                  <a:pt x="13069" y="0"/>
                  <a:pt x="22712" y="9567"/>
                  <a:pt x="22805" y="21430"/>
                </a:cubicBezTo>
              </a:path>
              <a:path w="22805" h="21600" stroke="0" extrusionOk="0">
                <a:moveTo>
                  <a:pt x="-1" y="33"/>
                </a:moveTo>
                <a:cubicBezTo>
                  <a:pt x="401" y="11"/>
                  <a:pt x="803" y="-1"/>
                  <a:pt x="1206" y="0"/>
                </a:cubicBezTo>
                <a:cubicBezTo>
                  <a:pt x="13069" y="0"/>
                  <a:pt x="22712" y="9567"/>
                  <a:pt x="22805" y="21430"/>
                </a:cubicBezTo>
                <a:lnTo>
                  <a:pt x="1206" y="21600"/>
                </a:lnTo>
                <a:lnTo>
                  <a:pt x="-1" y="33"/>
                </a:lnTo>
                <a:close/>
              </a:path>
            </a:pathLst>
          </a:custGeom>
          <a:noFill/>
          <a:ln w="762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9" name="Rectangle 18"/>
          <p:cNvSpPr>
            <a:spLocks noChangeArrowheads="1"/>
          </p:cNvSpPr>
          <p:nvPr/>
        </p:nvSpPr>
        <p:spPr bwMode="auto">
          <a:xfrm>
            <a:off x="6172200" y="5065295"/>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a:solidFill>
                  <a:schemeClr val="hlink"/>
                </a:solidFill>
                <a:latin typeface="Times New Roman" charset="0"/>
              </a:rPr>
              <a:t>I</a:t>
            </a:r>
            <a:r>
              <a:rPr lang="en-US" altLang="en-US" b="1" baseline="-25000">
                <a:solidFill>
                  <a:schemeClr val="hlink"/>
                </a:solidFill>
                <a:latin typeface="Times New Roman" charset="0"/>
              </a:rPr>
              <a:t>1</a:t>
            </a:r>
          </a:p>
        </p:txBody>
      </p:sp>
      <p:sp>
        <p:nvSpPr>
          <p:cNvPr id="20" name="Rectangle 19"/>
          <p:cNvSpPr>
            <a:spLocks noChangeArrowheads="1"/>
          </p:cNvSpPr>
          <p:nvPr/>
        </p:nvSpPr>
        <p:spPr bwMode="auto">
          <a:xfrm>
            <a:off x="7467600" y="4455695"/>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rgbClr val="7030A0"/>
                </a:solidFill>
                <a:latin typeface="Times New Roman" charset="0"/>
              </a:rPr>
              <a:t>I</a:t>
            </a:r>
            <a:r>
              <a:rPr lang="en-US" altLang="en-US" b="1" baseline="-25000" dirty="0">
                <a:solidFill>
                  <a:srgbClr val="7030A0"/>
                </a:solidFill>
                <a:latin typeface="Times New Roman" charset="0"/>
              </a:rPr>
              <a:t>2</a:t>
            </a:r>
          </a:p>
        </p:txBody>
      </p:sp>
      <p:sp>
        <p:nvSpPr>
          <p:cNvPr id="21" name="Text Box 28"/>
          <p:cNvSpPr txBox="1">
            <a:spLocks noChangeArrowheads="1"/>
          </p:cNvSpPr>
          <p:nvPr/>
        </p:nvSpPr>
        <p:spPr bwMode="auto">
          <a:xfrm>
            <a:off x="3962400" y="6055895"/>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lgn="r" eaLnBrk="1" hangingPunct="1">
              <a:spcBef>
                <a:spcPct val="50000"/>
              </a:spcBef>
              <a:buClrTx/>
              <a:buFontTx/>
              <a:buNone/>
            </a:pPr>
            <a:r>
              <a:rPr lang="en-US" altLang="en-US" sz="2800" b="1" dirty="0">
                <a:solidFill>
                  <a:schemeClr val="tx2">
                    <a:lumMod val="50000"/>
                  </a:schemeClr>
                </a:solidFill>
                <a:latin typeface="Times New Roman" charset="0"/>
              </a:rPr>
              <a:t>6</a:t>
            </a:r>
          </a:p>
        </p:txBody>
      </p:sp>
      <p:sp>
        <p:nvSpPr>
          <p:cNvPr id="22" name="Rectangle 12"/>
          <p:cNvSpPr>
            <a:spLocks noChangeArrowheads="1"/>
          </p:cNvSpPr>
          <p:nvPr/>
        </p:nvSpPr>
        <p:spPr bwMode="auto">
          <a:xfrm>
            <a:off x="2848876" y="3042436"/>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a:solidFill>
                  <a:schemeClr val="hlink"/>
                </a:solidFill>
                <a:latin typeface="Times New Roman" charset="0"/>
              </a:rPr>
              <a:t>L</a:t>
            </a:r>
          </a:p>
        </p:txBody>
      </p:sp>
      <p:sp>
        <p:nvSpPr>
          <p:cNvPr id="23" name="Rectangle 13"/>
          <p:cNvSpPr>
            <a:spLocks noChangeArrowheads="1"/>
          </p:cNvSpPr>
          <p:nvPr/>
        </p:nvSpPr>
        <p:spPr bwMode="auto">
          <a:xfrm>
            <a:off x="3763276" y="4185436"/>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hlink"/>
                </a:solidFill>
                <a:latin typeface="Times New Roman" charset="0"/>
              </a:rPr>
              <a:t>K</a:t>
            </a:r>
          </a:p>
        </p:txBody>
      </p:sp>
      <p:sp>
        <p:nvSpPr>
          <p:cNvPr id="24" name="Text Box 23"/>
          <p:cNvSpPr txBox="1">
            <a:spLocks noChangeArrowheads="1"/>
          </p:cNvSpPr>
          <p:nvPr/>
        </p:nvSpPr>
        <p:spPr bwMode="auto">
          <a:xfrm>
            <a:off x="4296676" y="3118636"/>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b="1" dirty="0">
                <a:solidFill>
                  <a:schemeClr val="tx2">
                    <a:lumMod val="50000"/>
                  </a:schemeClr>
                </a:solidFill>
                <a:latin typeface="Times New Roman" charset="0"/>
              </a:rPr>
              <a:t>M</a:t>
            </a:r>
          </a:p>
        </p:txBody>
      </p:sp>
      <p:sp>
        <p:nvSpPr>
          <p:cNvPr id="25" name="Line 9"/>
          <p:cNvSpPr>
            <a:spLocks noChangeShapeType="1"/>
          </p:cNvSpPr>
          <p:nvPr/>
        </p:nvSpPr>
        <p:spPr bwMode="auto">
          <a:xfrm>
            <a:off x="2676423" y="3690136"/>
            <a:ext cx="1620254" cy="35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
          <p:cNvSpPr>
            <a:spLocks noChangeShapeType="1"/>
          </p:cNvSpPr>
          <p:nvPr/>
        </p:nvSpPr>
        <p:spPr bwMode="auto">
          <a:xfrm>
            <a:off x="4281839" y="3693695"/>
            <a:ext cx="14837" cy="2286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144961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11c</a:t>
            </a:r>
          </a:p>
        </p:txBody>
      </p:sp>
      <p:sp>
        <p:nvSpPr>
          <p:cNvPr id="3" name="Text Placeholder 2"/>
          <p:cNvSpPr>
            <a:spLocks noGrp="1"/>
          </p:cNvSpPr>
          <p:nvPr>
            <p:ph type="body" idx="1"/>
          </p:nvPr>
        </p:nvSpPr>
        <p:spPr>
          <a:xfrm>
            <a:off x="749321" y="1542692"/>
            <a:ext cx="7732942" cy="4736399"/>
          </a:xfrm>
        </p:spPr>
        <p:txBody>
          <a:bodyPr/>
          <a:lstStyle/>
          <a:p>
            <a:pPr>
              <a:buNone/>
            </a:pPr>
            <a:r>
              <a:rPr lang="en-CA" sz="2400" dirty="0"/>
              <a:t>c) Draw the budget line given the previous data and state the slope</a:t>
            </a:r>
            <a:endParaRPr lang="en-US" sz="2400" dirty="0"/>
          </a:p>
        </p:txBody>
      </p:sp>
      <p:cxnSp>
        <p:nvCxnSpPr>
          <p:cNvPr id="4" name="Straight Connector 3"/>
          <p:cNvCxnSpPr/>
          <p:nvPr/>
        </p:nvCxnSpPr>
        <p:spPr>
          <a:xfrm>
            <a:off x="2129589" y="2662312"/>
            <a:ext cx="12032" cy="374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141622" y="6404133"/>
            <a:ext cx="4620125"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96453" y="6404133"/>
            <a:ext cx="445168" cy="307777"/>
          </a:xfrm>
          <a:prstGeom prst="rect">
            <a:avLst/>
          </a:prstGeom>
          <a:noFill/>
        </p:spPr>
        <p:txBody>
          <a:bodyPr wrap="square" rtlCol="0">
            <a:spAutoFit/>
          </a:bodyPr>
          <a:lstStyle/>
          <a:p>
            <a:r>
              <a:rPr lang="en-US" dirty="0"/>
              <a:t>0</a:t>
            </a:r>
          </a:p>
        </p:txBody>
      </p:sp>
      <p:sp>
        <p:nvSpPr>
          <p:cNvPr id="7" name="TextBox 6"/>
          <p:cNvSpPr txBox="1"/>
          <p:nvPr/>
        </p:nvSpPr>
        <p:spPr>
          <a:xfrm>
            <a:off x="749321" y="2538663"/>
            <a:ext cx="1392300" cy="523220"/>
          </a:xfrm>
          <a:prstGeom prst="rect">
            <a:avLst/>
          </a:prstGeom>
          <a:noFill/>
        </p:spPr>
        <p:txBody>
          <a:bodyPr wrap="square" rtlCol="0">
            <a:spAutoFit/>
          </a:bodyPr>
          <a:lstStyle/>
          <a:p>
            <a:r>
              <a:rPr lang="en-US" dirty="0"/>
              <a:t>Mass transit (miles)</a:t>
            </a:r>
          </a:p>
        </p:txBody>
      </p:sp>
      <p:sp>
        <p:nvSpPr>
          <p:cNvPr id="8" name="TextBox 7"/>
          <p:cNvSpPr txBox="1"/>
          <p:nvPr/>
        </p:nvSpPr>
        <p:spPr>
          <a:xfrm>
            <a:off x="6906126" y="6279091"/>
            <a:ext cx="1576137" cy="307777"/>
          </a:xfrm>
          <a:prstGeom prst="rect">
            <a:avLst/>
          </a:prstGeom>
          <a:noFill/>
        </p:spPr>
        <p:txBody>
          <a:bodyPr wrap="square" rtlCol="0">
            <a:spAutoFit/>
          </a:bodyPr>
          <a:lstStyle/>
          <a:p>
            <a:r>
              <a:rPr lang="en-US" dirty="0"/>
              <a:t>Highways (miles)</a:t>
            </a:r>
          </a:p>
        </p:txBody>
      </p:sp>
      <p:cxnSp>
        <p:nvCxnSpPr>
          <p:cNvPr id="10" name="Straight Connector 9"/>
          <p:cNvCxnSpPr>
            <a:cxnSpLocks/>
            <a:stCxn id="13" idx="3"/>
          </p:cNvCxnSpPr>
          <p:nvPr/>
        </p:nvCxnSpPr>
        <p:spPr>
          <a:xfrm>
            <a:off x="2149468" y="4899230"/>
            <a:ext cx="2830036" cy="1504903"/>
          </a:xfrm>
          <a:prstGeom prst="line">
            <a:avLst/>
          </a:prstGeom>
          <a:ln>
            <a:solidFill>
              <a:srgbClr val="ED3A53"/>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02777" y="6436313"/>
            <a:ext cx="553453" cy="307777"/>
          </a:xfrm>
          <a:prstGeom prst="rect">
            <a:avLst/>
          </a:prstGeom>
          <a:noFill/>
        </p:spPr>
        <p:txBody>
          <a:bodyPr wrap="square" rtlCol="0">
            <a:spAutoFit/>
          </a:bodyPr>
          <a:lstStyle/>
          <a:p>
            <a:r>
              <a:rPr lang="en-US" dirty="0"/>
              <a:t>300</a:t>
            </a:r>
          </a:p>
        </p:txBody>
      </p:sp>
      <p:sp>
        <p:nvSpPr>
          <p:cNvPr id="13" name="TextBox 12"/>
          <p:cNvSpPr txBox="1"/>
          <p:nvPr/>
        </p:nvSpPr>
        <p:spPr>
          <a:xfrm>
            <a:off x="1583984" y="4745341"/>
            <a:ext cx="565484" cy="307777"/>
          </a:xfrm>
          <a:prstGeom prst="rect">
            <a:avLst/>
          </a:prstGeom>
          <a:noFill/>
        </p:spPr>
        <p:txBody>
          <a:bodyPr wrap="square" rtlCol="0">
            <a:spAutoFit/>
          </a:bodyPr>
          <a:lstStyle/>
          <a:p>
            <a:r>
              <a:rPr lang="en-US" dirty="0"/>
              <a:t>150</a:t>
            </a:r>
          </a:p>
        </p:txBody>
      </p:sp>
      <p:sp>
        <p:nvSpPr>
          <p:cNvPr id="14" name="TextBox 13"/>
          <p:cNvSpPr txBox="1"/>
          <p:nvPr/>
        </p:nvSpPr>
        <p:spPr>
          <a:xfrm>
            <a:off x="6087979" y="2662312"/>
            <a:ext cx="2827421" cy="1169551"/>
          </a:xfrm>
          <a:prstGeom prst="rect">
            <a:avLst/>
          </a:prstGeom>
          <a:noFill/>
          <a:ln>
            <a:solidFill>
              <a:srgbClr val="FFC000"/>
            </a:solidFill>
          </a:ln>
        </p:spPr>
        <p:txBody>
          <a:bodyPr wrap="square" rtlCol="0">
            <a:spAutoFit/>
          </a:bodyPr>
          <a:lstStyle/>
          <a:p>
            <a:r>
              <a:rPr lang="en-US" dirty="0"/>
              <a:t>Slope of budget line = -</a:t>
            </a:r>
            <a:r>
              <a:rPr lang="en-US" dirty="0" err="1"/>
              <a:t>Px</a:t>
            </a:r>
            <a:r>
              <a:rPr lang="en-US" dirty="0"/>
              <a:t>/</a:t>
            </a:r>
            <a:r>
              <a:rPr lang="en-US" dirty="0" err="1"/>
              <a:t>Py</a:t>
            </a:r>
            <a:endParaRPr lang="en-US" dirty="0"/>
          </a:p>
          <a:p>
            <a:endParaRPr lang="en-US" dirty="0"/>
          </a:p>
          <a:p>
            <a:r>
              <a:rPr lang="en-US" dirty="0"/>
              <a:t>= -$10 million/$20million</a:t>
            </a:r>
          </a:p>
          <a:p>
            <a:r>
              <a:rPr lang="en-US" dirty="0"/>
              <a:t>= -0.5</a:t>
            </a:r>
          </a:p>
          <a:p>
            <a:endParaRPr lang="en-US" dirty="0"/>
          </a:p>
        </p:txBody>
      </p:sp>
    </p:spTree>
    <p:extLst>
      <p:ext uri="{BB962C8B-B14F-4D97-AF65-F5344CB8AC3E}">
        <p14:creationId xmlns:p14="http://schemas.microsoft.com/office/powerpoint/2010/main" val="5380210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11d</a:t>
            </a:r>
          </a:p>
        </p:txBody>
      </p:sp>
      <p:sp>
        <p:nvSpPr>
          <p:cNvPr id="3" name="Text Placeholder 2"/>
          <p:cNvSpPr>
            <a:spLocks noGrp="1"/>
          </p:cNvSpPr>
          <p:nvPr>
            <p:ph type="body" idx="1"/>
          </p:nvPr>
        </p:nvSpPr>
        <p:spPr>
          <a:xfrm>
            <a:off x="893700" y="1566755"/>
            <a:ext cx="7155426" cy="4736399"/>
          </a:xfrm>
        </p:spPr>
        <p:txBody>
          <a:bodyPr/>
          <a:lstStyle/>
          <a:p>
            <a:pPr>
              <a:buNone/>
            </a:pPr>
            <a:r>
              <a:rPr lang="en-CA" sz="2400" dirty="0"/>
              <a:t>d) If the public and the state agree that every extra mile of mass transit adds three times as much to the state’s transportation capability as an extra mile of highways, how much of the $3B should be spent on mass transit if the objective is to maximize transportation capability?</a:t>
            </a:r>
          </a:p>
          <a:p>
            <a:pPr>
              <a:buNone/>
            </a:pPr>
            <a:endParaRPr lang="en-CA" sz="2400" dirty="0"/>
          </a:p>
          <a:p>
            <a:pPr>
              <a:buNone/>
            </a:pPr>
            <a:endParaRPr lang="en-US" sz="2400" dirty="0"/>
          </a:p>
        </p:txBody>
      </p:sp>
    </p:spTree>
    <p:extLst>
      <p:ext uri="{BB962C8B-B14F-4D97-AF65-F5344CB8AC3E}">
        <p14:creationId xmlns:p14="http://schemas.microsoft.com/office/powerpoint/2010/main" val="1345315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11d</a:t>
            </a:r>
          </a:p>
        </p:txBody>
      </p:sp>
      <p:sp>
        <p:nvSpPr>
          <p:cNvPr id="3" name="Text Placeholder 2"/>
          <p:cNvSpPr>
            <a:spLocks noGrp="1"/>
          </p:cNvSpPr>
          <p:nvPr>
            <p:ph type="body" idx="1"/>
          </p:nvPr>
        </p:nvSpPr>
        <p:spPr>
          <a:xfrm>
            <a:off x="893700" y="1417650"/>
            <a:ext cx="6462600" cy="4041217"/>
          </a:xfrm>
        </p:spPr>
        <p:txBody>
          <a:bodyPr/>
          <a:lstStyle/>
          <a:p>
            <a:pPr>
              <a:buNone/>
            </a:pPr>
            <a:endParaRPr lang="en-US" sz="2000" dirty="0"/>
          </a:p>
          <a:p>
            <a:pPr>
              <a:buNone/>
            </a:pPr>
            <a:r>
              <a:rPr lang="en-US" sz="2000" dirty="0"/>
              <a:t>MRS= </a:t>
            </a:r>
            <a:r>
              <a:rPr lang="en-US" sz="2000" dirty="0" err="1"/>
              <a:t>MU</a:t>
            </a:r>
            <a:r>
              <a:rPr lang="en-US" sz="2000" baseline="-25000" dirty="0" err="1"/>
              <a:t>x</a:t>
            </a:r>
            <a:r>
              <a:rPr lang="en-US" sz="2000" dirty="0"/>
              <a:t>/</a:t>
            </a:r>
            <a:r>
              <a:rPr lang="en-US" sz="2000" dirty="0" err="1"/>
              <a:t>MU</a:t>
            </a:r>
            <a:r>
              <a:rPr lang="en-US" sz="2000" baseline="-25000" dirty="0" err="1"/>
              <a:t>y</a:t>
            </a:r>
            <a:endParaRPr lang="en-US" sz="2000" baseline="-25000" dirty="0"/>
          </a:p>
          <a:p>
            <a:pPr>
              <a:buNone/>
            </a:pPr>
            <a:endParaRPr lang="en-US" sz="2000" dirty="0"/>
          </a:p>
          <a:p>
            <a:pPr>
              <a:buNone/>
            </a:pPr>
            <a:r>
              <a:rPr lang="en-US" sz="2000" dirty="0"/>
              <a:t>If the marginal utility of mass transit is 3 times the marginal utility of highways, MRS= 1/3 (mass transit is the y-axis good, and highways is the x-axis good)</a:t>
            </a:r>
          </a:p>
          <a:p>
            <a:pPr>
              <a:buNone/>
            </a:pPr>
            <a:endParaRPr lang="en-US" sz="2000" dirty="0"/>
          </a:p>
          <a:p>
            <a:pPr>
              <a:buNone/>
            </a:pPr>
            <a:r>
              <a:rPr lang="en-CA" sz="2000" dirty="0"/>
              <a:t>If MRS of highways to mass transit=1/3, MRS does not equal Price Ratio (</a:t>
            </a:r>
            <a:r>
              <a:rPr lang="en-CA" sz="2000" dirty="0" err="1"/>
              <a:t>Px</a:t>
            </a:r>
            <a:r>
              <a:rPr lang="en-CA" sz="2000" dirty="0"/>
              <a:t>/</a:t>
            </a:r>
            <a:r>
              <a:rPr lang="en-CA" sz="2000" dirty="0" err="1"/>
              <a:t>Py</a:t>
            </a:r>
            <a:r>
              <a:rPr lang="en-CA" sz="2000" dirty="0"/>
              <a:t>)</a:t>
            </a:r>
          </a:p>
          <a:p>
            <a:pPr>
              <a:buNone/>
            </a:pPr>
            <a:endParaRPr lang="en-CA" sz="2000" dirty="0"/>
          </a:p>
          <a:p>
            <a:pPr>
              <a:buNone/>
            </a:pPr>
            <a:r>
              <a:rPr lang="en-CA" sz="2000" dirty="0"/>
              <a:t>Therefore, there will be a corner solution: since MRS of 1/3 is less than 0.5 (P</a:t>
            </a:r>
            <a:r>
              <a:rPr lang="en-CA" sz="2000" baseline="-25000" dirty="0"/>
              <a:t>x</a:t>
            </a:r>
            <a:r>
              <a:rPr lang="en-CA" sz="2000" dirty="0"/>
              <a:t>/</a:t>
            </a:r>
            <a:r>
              <a:rPr lang="en-CA" sz="2000" dirty="0" err="1"/>
              <a:t>P</a:t>
            </a:r>
            <a:r>
              <a:rPr lang="en-CA" sz="2000" baseline="-25000" dirty="0" err="1"/>
              <a:t>y</a:t>
            </a:r>
            <a:r>
              <a:rPr lang="en-CA" sz="2000" dirty="0"/>
              <a:t>), the budget will be allocated fully to the good on the y-axis, namely, mass transit.</a:t>
            </a:r>
          </a:p>
          <a:p>
            <a:pPr>
              <a:buNone/>
            </a:pPr>
            <a:endParaRPr lang="en-US" sz="2000" dirty="0"/>
          </a:p>
        </p:txBody>
      </p:sp>
    </p:spTree>
    <p:extLst>
      <p:ext uri="{BB962C8B-B14F-4D97-AF65-F5344CB8AC3E}">
        <p14:creationId xmlns:p14="http://schemas.microsoft.com/office/powerpoint/2010/main" val="20488719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Shape 295"/>
          <p:cNvSpPr txBox="1">
            <a:spLocks noGrp="1"/>
          </p:cNvSpPr>
          <p:nvPr>
            <p:ph type="subTitle" idx="4294967295"/>
          </p:nvPr>
        </p:nvSpPr>
        <p:spPr>
          <a:xfrm>
            <a:off x="1791450" y="2905800"/>
            <a:ext cx="5561100" cy="1046400"/>
          </a:xfrm>
          <a:prstGeom prst="rect">
            <a:avLst/>
          </a:prstGeom>
        </p:spPr>
        <p:txBody>
          <a:bodyPr lIns="91425" tIns="91425" rIns="91425" bIns="91425" anchor="t" anchorCtr="0">
            <a:noAutofit/>
          </a:bodyPr>
          <a:lstStyle/>
          <a:p>
            <a:pPr lvl="0" algn="ctr" rtl="0">
              <a:spcBef>
                <a:spcPts val="0"/>
              </a:spcBef>
              <a:buNone/>
            </a:pPr>
            <a:r>
              <a:rPr lang="en-CA" sz="4800" b="1" dirty="0">
                <a:solidFill>
                  <a:srgbClr val="FFFFFF"/>
                </a:solidFill>
                <a:latin typeface="Lao Sangam MN" charset="0"/>
                <a:ea typeface="Lao Sangam MN" charset="0"/>
                <a:cs typeface="Lao Sangam MN" charset="0"/>
              </a:rPr>
              <a:t>Q&amp;A</a:t>
            </a:r>
            <a:endParaRPr lang="en" sz="4800" b="1" dirty="0">
              <a:solidFill>
                <a:srgbClr val="FFFFFF"/>
              </a:solidFill>
              <a:latin typeface="Lao Sangam MN" charset="0"/>
              <a:ea typeface="Lao Sangam MN" charset="0"/>
              <a:cs typeface="Lao Sangam M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679" y="286681"/>
            <a:ext cx="6529784" cy="1253361"/>
          </a:xfrm>
        </p:spPr>
        <p:txBody>
          <a:bodyPr/>
          <a:lstStyle/>
          <a:p>
            <a:pPr algn="ctr"/>
            <a:r>
              <a:rPr lang="en-US" dirty="0"/>
              <a:t>MARGINAL RATE OF SUBSTITUTION</a:t>
            </a:r>
          </a:p>
        </p:txBody>
      </p:sp>
      <p:sp>
        <p:nvSpPr>
          <p:cNvPr id="3" name="Text Placeholder 2"/>
          <p:cNvSpPr>
            <a:spLocks noGrp="1"/>
          </p:cNvSpPr>
          <p:nvPr>
            <p:ph type="body" idx="1"/>
          </p:nvPr>
        </p:nvSpPr>
        <p:spPr>
          <a:xfrm>
            <a:off x="709863" y="1831450"/>
            <a:ext cx="7555831" cy="4736399"/>
          </a:xfrm>
        </p:spPr>
        <p:txBody>
          <a:bodyPr/>
          <a:lstStyle/>
          <a:p>
            <a:pPr>
              <a:buNone/>
            </a:pPr>
            <a:r>
              <a:rPr lang="en-US" sz="1800" dirty="0"/>
              <a:t>The </a:t>
            </a:r>
            <a:r>
              <a:rPr lang="en-US" sz="1800" b="1" dirty="0"/>
              <a:t>marginal rate of substitution</a:t>
            </a:r>
            <a:r>
              <a:rPr lang="en-US" sz="1800" dirty="0"/>
              <a:t> of product X (measured on the horizontal axis) for product Y (measured on the vertical axis) is equal to the number of units of product Y that must be given up to get an extra unit of product X and maintain a constant level of utility.</a:t>
            </a:r>
            <a:br>
              <a:rPr lang="en-US" sz="1800" dirty="0"/>
            </a:br>
            <a:endParaRPr lang="en-US" sz="1800" dirty="0"/>
          </a:p>
          <a:p>
            <a:pPr>
              <a:buNone/>
            </a:pPr>
            <a:endParaRPr lang="en-US" sz="1800" dirty="0"/>
          </a:p>
          <a:p>
            <a:pPr>
              <a:buNone/>
            </a:pPr>
            <a:r>
              <a:rPr lang="en-US" sz="1800" dirty="0"/>
              <a:t>MRS= slope of the indifference curve * -1      OR </a:t>
            </a:r>
            <a:br>
              <a:rPr lang="en-US" sz="1800" dirty="0"/>
            </a:br>
            <a:endParaRPr lang="en-US" sz="1800" dirty="0"/>
          </a:p>
          <a:p>
            <a:pPr>
              <a:buNone/>
            </a:pPr>
            <a:endParaRPr lang="en-US" sz="1800" dirty="0"/>
          </a:p>
          <a:p>
            <a:pPr>
              <a:buNone/>
            </a:pPr>
            <a:endParaRPr lang="en-US" sz="1800" dirty="0"/>
          </a:p>
          <a:p>
            <a:r>
              <a:rPr lang="en-US" sz="1800" dirty="0"/>
              <a:t>A high MRS will make indifference curves relatively steep </a:t>
            </a:r>
          </a:p>
          <a:p>
            <a:r>
              <a:rPr lang="en-US" sz="1800" dirty="0"/>
              <a:t>A low MRS will make indifference curves relatively flat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779" y="3376194"/>
            <a:ext cx="1206500" cy="635000"/>
          </a:xfrm>
          <a:prstGeom prst="rect">
            <a:avLst/>
          </a:prstGeom>
        </p:spPr>
      </p:pic>
      <p:grpSp>
        <p:nvGrpSpPr>
          <p:cNvPr id="5" name="Shape 334"/>
          <p:cNvGrpSpPr/>
          <p:nvPr/>
        </p:nvGrpSpPr>
        <p:grpSpPr>
          <a:xfrm>
            <a:off x="7210824" y="4302602"/>
            <a:ext cx="1427850" cy="1962261"/>
            <a:chOff x="4636075" y="261925"/>
            <a:chExt cx="401800" cy="475050"/>
          </a:xfrm>
          <a:solidFill>
            <a:srgbClr val="ED3A53"/>
          </a:solidFill>
        </p:grpSpPr>
        <p:sp>
          <p:nvSpPr>
            <p:cNvPr id="6" name="Shape 335"/>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7" name="Shape 336"/>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8" name="Shape 337"/>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9" name="Shape 338"/>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grpFill/>
            <a:ln>
              <a:noFill/>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2609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7"/>
          <p:cNvSpPr>
            <a:spLocks/>
          </p:cNvSpPr>
          <p:nvPr/>
        </p:nvSpPr>
        <p:spPr bwMode="auto">
          <a:xfrm>
            <a:off x="2740025" y="1444625"/>
            <a:ext cx="2597150" cy="3359150"/>
          </a:xfrm>
          <a:custGeom>
            <a:avLst/>
            <a:gdLst>
              <a:gd name="T0" fmla="*/ 0 w 1636"/>
              <a:gd name="T1" fmla="*/ 0 h 2116"/>
              <a:gd name="T2" fmla="*/ 2147483646 w 1636"/>
              <a:gd name="T3" fmla="*/ 2147483646 h 2116"/>
              <a:gd name="T4" fmla="*/ 2147483646 w 1636"/>
              <a:gd name="T5" fmla="*/ 2147483646 h 2116"/>
              <a:gd name="T6" fmla="*/ 2147483646 w 1636"/>
              <a:gd name="T7" fmla="*/ 2147483646 h 2116"/>
              <a:gd name="T8" fmla="*/ 2147483646 w 1636"/>
              <a:gd name="T9" fmla="*/ 2147483646 h 2116"/>
              <a:gd name="T10" fmla="*/ 2147483646 w 1636"/>
              <a:gd name="T11" fmla="*/ 2147483646 h 2116"/>
              <a:gd name="T12" fmla="*/ 2147483646 w 1636"/>
              <a:gd name="T13" fmla="*/ 2147483646 h 2116"/>
              <a:gd name="T14" fmla="*/ 2147483646 w 1636"/>
              <a:gd name="T15" fmla="*/ 2147483646 h 2116"/>
              <a:gd name="T16" fmla="*/ 2147483646 w 1636"/>
              <a:gd name="T17" fmla="*/ 2147483646 h 2116"/>
              <a:gd name="T18" fmla="*/ 2147483646 w 1636"/>
              <a:gd name="T19" fmla="*/ 2147483646 h 2116"/>
              <a:gd name="T20" fmla="*/ 2147483646 w 1636"/>
              <a:gd name="T21" fmla="*/ 2147483646 h 2116"/>
              <a:gd name="T22" fmla="*/ 2147483646 w 1636"/>
              <a:gd name="T23" fmla="*/ 2147483646 h 2116"/>
              <a:gd name="T24" fmla="*/ 2147483646 w 1636"/>
              <a:gd name="T25" fmla="*/ 2147483646 h 2116"/>
              <a:gd name="T26" fmla="*/ 2147483646 w 1636"/>
              <a:gd name="T27" fmla="*/ 2147483646 h 2116"/>
              <a:gd name="T28" fmla="*/ 2147483646 w 1636"/>
              <a:gd name="T29" fmla="*/ 2147483646 h 2116"/>
              <a:gd name="T30" fmla="*/ 2147483646 w 1636"/>
              <a:gd name="T31" fmla="*/ 2147483646 h 2116"/>
              <a:gd name="T32" fmla="*/ 2147483646 w 1636"/>
              <a:gd name="T33" fmla="*/ 2147483646 h 2116"/>
              <a:gd name="T34" fmla="*/ 2147483646 w 1636"/>
              <a:gd name="T35" fmla="*/ 2147483646 h 2116"/>
              <a:gd name="T36" fmla="*/ 2147483646 w 1636"/>
              <a:gd name="T37" fmla="*/ 2147483646 h 2116"/>
              <a:gd name="T38" fmla="*/ 2147483646 w 1636"/>
              <a:gd name="T39" fmla="*/ 2147483646 h 2116"/>
              <a:gd name="T40" fmla="*/ 2147483646 w 1636"/>
              <a:gd name="T41" fmla="*/ 2147483646 h 2116"/>
              <a:gd name="T42" fmla="*/ 2147483646 w 1636"/>
              <a:gd name="T43" fmla="*/ 2147483646 h 2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36"/>
              <a:gd name="T67" fmla="*/ 0 h 2116"/>
              <a:gd name="T68" fmla="*/ 1636 w 1636"/>
              <a:gd name="T69" fmla="*/ 2116 h 21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36" h="2116">
                <a:moveTo>
                  <a:pt x="0" y="0"/>
                </a:moveTo>
                <a:lnTo>
                  <a:pt x="113" y="276"/>
                </a:lnTo>
                <a:lnTo>
                  <a:pt x="221" y="541"/>
                </a:lnTo>
                <a:lnTo>
                  <a:pt x="274" y="668"/>
                </a:lnTo>
                <a:lnTo>
                  <a:pt x="328" y="790"/>
                </a:lnTo>
                <a:lnTo>
                  <a:pt x="382" y="906"/>
                </a:lnTo>
                <a:lnTo>
                  <a:pt x="436" y="1012"/>
                </a:lnTo>
                <a:lnTo>
                  <a:pt x="484" y="1108"/>
                </a:lnTo>
                <a:lnTo>
                  <a:pt x="533" y="1203"/>
                </a:lnTo>
                <a:lnTo>
                  <a:pt x="581" y="1288"/>
                </a:lnTo>
                <a:lnTo>
                  <a:pt x="629" y="1362"/>
                </a:lnTo>
                <a:lnTo>
                  <a:pt x="721" y="1505"/>
                </a:lnTo>
                <a:lnTo>
                  <a:pt x="818" y="1633"/>
                </a:lnTo>
                <a:lnTo>
                  <a:pt x="871" y="1691"/>
                </a:lnTo>
                <a:lnTo>
                  <a:pt x="925" y="1744"/>
                </a:lnTo>
                <a:lnTo>
                  <a:pt x="1033" y="1834"/>
                </a:lnTo>
                <a:lnTo>
                  <a:pt x="1146" y="1908"/>
                </a:lnTo>
                <a:lnTo>
                  <a:pt x="1248" y="1972"/>
                </a:lnTo>
                <a:lnTo>
                  <a:pt x="1350" y="2025"/>
                </a:lnTo>
                <a:lnTo>
                  <a:pt x="1447" y="2062"/>
                </a:lnTo>
                <a:lnTo>
                  <a:pt x="1544" y="2088"/>
                </a:lnTo>
                <a:lnTo>
                  <a:pt x="1635" y="2115"/>
                </a:lnTo>
              </a:path>
            </a:pathLst>
          </a:custGeom>
          <a:noFill/>
          <a:ln w="50800" cap="rnd">
            <a:solidFill>
              <a:srgbClr val="99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Line 8"/>
          <p:cNvSpPr>
            <a:spLocks noChangeShapeType="1"/>
          </p:cNvSpPr>
          <p:nvPr/>
        </p:nvSpPr>
        <p:spPr bwMode="auto">
          <a:xfrm>
            <a:off x="2209800" y="1301750"/>
            <a:ext cx="0" cy="4184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9"/>
          <p:cNvSpPr>
            <a:spLocks noChangeShapeType="1"/>
          </p:cNvSpPr>
          <p:nvPr/>
        </p:nvSpPr>
        <p:spPr bwMode="auto">
          <a:xfrm>
            <a:off x="2224088" y="5473700"/>
            <a:ext cx="41957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Rectangle 10"/>
          <p:cNvSpPr>
            <a:spLocks noChangeArrowheads="1"/>
          </p:cNvSpPr>
          <p:nvPr/>
        </p:nvSpPr>
        <p:spPr bwMode="auto">
          <a:xfrm>
            <a:off x="6623050" y="5251450"/>
            <a:ext cx="2543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Food (units per week)</a:t>
            </a:r>
          </a:p>
        </p:txBody>
      </p:sp>
      <p:sp>
        <p:nvSpPr>
          <p:cNvPr id="39" name="Rectangle 11"/>
          <p:cNvSpPr>
            <a:spLocks noChangeArrowheads="1"/>
          </p:cNvSpPr>
          <p:nvPr/>
        </p:nvSpPr>
        <p:spPr bwMode="auto">
          <a:xfrm>
            <a:off x="381000" y="1752600"/>
            <a:ext cx="12350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algn="ctr" eaLnBrk="1" hangingPunct="1">
              <a:spcBef>
                <a:spcPct val="0"/>
              </a:spcBef>
              <a:buClrTx/>
              <a:buFontTx/>
              <a:buNone/>
            </a:pPr>
            <a:r>
              <a:rPr lang="en-US" altLang="en-US" sz="1800" b="1" dirty="0">
                <a:latin typeface="Arial" charset="0"/>
              </a:rPr>
              <a:t>Clothing</a:t>
            </a:r>
          </a:p>
          <a:p>
            <a:pPr algn="ctr" eaLnBrk="1" hangingPunct="1">
              <a:spcBef>
                <a:spcPct val="0"/>
              </a:spcBef>
              <a:buClrTx/>
              <a:buFontTx/>
              <a:buNone/>
            </a:pPr>
            <a:r>
              <a:rPr lang="en-US" altLang="en-US" sz="1800" b="1" dirty="0">
                <a:latin typeface="Arial" charset="0"/>
              </a:rPr>
              <a:t>(units </a:t>
            </a:r>
          </a:p>
          <a:p>
            <a:pPr algn="ctr" eaLnBrk="1" hangingPunct="1">
              <a:spcBef>
                <a:spcPct val="0"/>
              </a:spcBef>
              <a:buClrTx/>
              <a:buFontTx/>
              <a:buNone/>
            </a:pPr>
            <a:r>
              <a:rPr lang="en-US" altLang="en-US" sz="1800" b="1" dirty="0">
                <a:latin typeface="Arial" charset="0"/>
              </a:rPr>
              <a:t>per week)</a:t>
            </a:r>
          </a:p>
        </p:txBody>
      </p:sp>
      <p:sp>
        <p:nvSpPr>
          <p:cNvPr id="40" name="Rectangle 12"/>
          <p:cNvSpPr>
            <a:spLocks noChangeArrowheads="1"/>
          </p:cNvSpPr>
          <p:nvPr/>
        </p:nvSpPr>
        <p:spPr bwMode="auto">
          <a:xfrm>
            <a:off x="3255963" y="540861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2</a:t>
            </a:r>
          </a:p>
        </p:txBody>
      </p:sp>
      <p:sp>
        <p:nvSpPr>
          <p:cNvPr id="41" name="Rectangle 13"/>
          <p:cNvSpPr>
            <a:spLocks noChangeArrowheads="1"/>
          </p:cNvSpPr>
          <p:nvPr/>
        </p:nvSpPr>
        <p:spPr bwMode="auto">
          <a:xfrm>
            <a:off x="3895725" y="5408613"/>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3</a:t>
            </a:r>
          </a:p>
        </p:txBody>
      </p:sp>
      <p:sp>
        <p:nvSpPr>
          <p:cNvPr id="42" name="Rectangle 14"/>
          <p:cNvSpPr>
            <a:spLocks noChangeArrowheads="1"/>
          </p:cNvSpPr>
          <p:nvPr/>
        </p:nvSpPr>
        <p:spPr bwMode="auto">
          <a:xfrm>
            <a:off x="4535488" y="540861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4</a:t>
            </a:r>
          </a:p>
        </p:txBody>
      </p:sp>
      <p:sp>
        <p:nvSpPr>
          <p:cNvPr id="43" name="Rectangle 15"/>
          <p:cNvSpPr>
            <a:spLocks noChangeArrowheads="1"/>
          </p:cNvSpPr>
          <p:nvPr/>
        </p:nvSpPr>
        <p:spPr bwMode="auto">
          <a:xfrm>
            <a:off x="5176838" y="540861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5</a:t>
            </a:r>
          </a:p>
        </p:txBody>
      </p:sp>
      <p:sp>
        <p:nvSpPr>
          <p:cNvPr id="44" name="Rectangle 16"/>
          <p:cNvSpPr>
            <a:spLocks noChangeArrowheads="1"/>
          </p:cNvSpPr>
          <p:nvPr/>
        </p:nvSpPr>
        <p:spPr bwMode="auto">
          <a:xfrm>
            <a:off x="2616200" y="5408613"/>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1</a:t>
            </a:r>
          </a:p>
        </p:txBody>
      </p:sp>
      <p:sp>
        <p:nvSpPr>
          <p:cNvPr id="45" name="Rectangle 17"/>
          <p:cNvSpPr>
            <a:spLocks noChangeArrowheads="1"/>
          </p:cNvSpPr>
          <p:nvPr/>
        </p:nvSpPr>
        <p:spPr bwMode="auto">
          <a:xfrm>
            <a:off x="1900238" y="487203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2</a:t>
            </a:r>
          </a:p>
        </p:txBody>
      </p:sp>
      <p:sp>
        <p:nvSpPr>
          <p:cNvPr id="46" name="Rectangle 18"/>
          <p:cNvSpPr>
            <a:spLocks noChangeArrowheads="1"/>
          </p:cNvSpPr>
          <p:nvPr/>
        </p:nvSpPr>
        <p:spPr bwMode="auto">
          <a:xfrm>
            <a:off x="1900238" y="4352925"/>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4</a:t>
            </a:r>
          </a:p>
        </p:txBody>
      </p:sp>
      <p:sp>
        <p:nvSpPr>
          <p:cNvPr id="47" name="Rectangle 19"/>
          <p:cNvSpPr>
            <a:spLocks noChangeArrowheads="1"/>
          </p:cNvSpPr>
          <p:nvPr/>
        </p:nvSpPr>
        <p:spPr bwMode="auto">
          <a:xfrm>
            <a:off x="1900238" y="3833813"/>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6</a:t>
            </a:r>
          </a:p>
        </p:txBody>
      </p:sp>
      <p:sp>
        <p:nvSpPr>
          <p:cNvPr id="48" name="Rectangle 20"/>
          <p:cNvSpPr>
            <a:spLocks noChangeArrowheads="1"/>
          </p:cNvSpPr>
          <p:nvPr/>
        </p:nvSpPr>
        <p:spPr bwMode="auto">
          <a:xfrm>
            <a:off x="1900238" y="3314700"/>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8</a:t>
            </a:r>
          </a:p>
        </p:txBody>
      </p:sp>
      <p:sp>
        <p:nvSpPr>
          <p:cNvPr id="49" name="Rectangle 21"/>
          <p:cNvSpPr>
            <a:spLocks noChangeArrowheads="1"/>
          </p:cNvSpPr>
          <p:nvPr/>
        </p:nvSpPr>
        <p:spPr bwMode="auto">
          <a:xfrm>
            <a:off x="1747838" y="2794000"/>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10</a:t>
            </a:r>
          </a:p>
        </p:txBody>
      </p:sp>
      <p:sp>
        <p:nvSpPr>
          <p:cNvPr id="50" name="Rectangle 22"/>
          <p:cNvSpPr>
            <a:spLocks noChangeArrowheads="1"/>
          </p:cNvSpPr>
          <p:nvPr/>
        </p:nvSpPr>
        <p:spPr bwMode="auto">
          <a:xfrm>
            <a:off x="1747838" y="227488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12</a:t>
            </a:r>
          </a:p>
        </p:txBody>
      </p:sp>
      <p:sp>
        <p:nvSpPr>
          <p:cNvPr id="51" name="Rectangle 23"/>
          <p:cNvSpPr>
            <a:spLocks noChangeArrowheads="1"/>
          </p:cNvSpPr>
          <p:nvPr/>
        </p:nvSpPr>
        <p:spPr bwMode="auto">
          <a:xfrm>
            <a:off x="1747838" y="1755775"/>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14</a:t>
            </a:r>
          </a:p>
        </p:txBody>
      </p:sp>
      <p:sp>
        <p:nvSpPr>
          <p:cNvPr id="52" name="Rectangle 24"/>
          <p:cNvSpPr>
            <a:spLocks noChangeArrowheads="1"/>
          </p:cNvSpPr>
          <p:nvPr/>
        </p:nvSpPr>
        <p:spPr bwMode="auto">
          <a:xfrm>
            <a:off x="1747838" y="123666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a:latin typeface="Arial" charset="0"/>
              </a:rPr>
              <a:t>16</a:t>
            </a:r>
          </a:p>
        </p:txBody>
      </p:sp>
      <p:sp>
        <p:nvSpPr>
          <p:cNvPr id="53" name="Line 35"/>
          <p:cNvSpPr>
            <a:spLocks noChangeShapeType="1"/>
          </p:cNvSpPr>
          <p:nvPr/>
        </p:nvSpPr>
        <p:spPr bwMode="auto">
          <a:xfrm>
            <a:off x="2743200" y="1581150"/>
            <a:ext cx="0" cy="14160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36"/>
          <p:cNvSpPr>
            <a:spLocks noChangeShapeType="1"/>
          </p:cNvSpPr>
          <p:nvPr/>
        </p:nvSpPr>
        <p:spPr bwMode="auto">
          <a:xfrm flipH="1">
            <a:off x="2698750" y="3048000"/>
            <a:ext cx="7048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37"/>
          <p:cNvSpPr>
            <a:spLocks noChangeShapeType="1"/>
          </p:cNvSpPr>
          <p:nvPr/>
        </p:nvSpPr>
        <p:spPr bwMode="auto">
          <a:xfrm>
            <a:off x="3429000" y="3105150"/>
            <a:ext cx="0" cy="8826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38"/>
          <p:cNvSpPr>
            <a:spLocks noChangeShapeType="1"/>
          </p:cNvSpPr>
          <p:nvPr/>
        </p:nvSpPr>
        <p:spPr bwMode="auto">
          <a:xfrm flipH="1">
            <a:off x="3384550" y="4038600"/>
            <a:ext cx="6286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39"/>
          <p:cNvSpPr>
            <a:spLocks noChangeShapeType="1"/>
          </p:cNvSpPr>
          <p:nvPr/>
        </p:nvSpPr>
        <p:spPr bwMode="auto">
          <a:xfrm>
            <a:off x="4038600" y="4171950"/>
            <a:ext cx="0" cy="3492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40"/>
          <p:cNvSpPr>
            <a:spLocks noChangeShapeType="1"/>
          </p:cNvSpPr>
          <p:nvPr/>
        </p:nvSpPr>
        <p:spPr bwMode="auto">
          <a:xfrm flipH="1">
            <a:off x="3994150" y="4572000"/>
            <a:ext cx="7048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42"/>
          <p:cNvSpPr>
            <a:spLocks noChangeShapeType="1"/>
          </p:cNvSpPr>
          <p:nvPr/>
        </p:nvSpPr>
        <p:spPr bwMode="auto">
          <a:xfrm flipH="1">
            <a:off x="4679950" y="4800600"/>
            <a:ext cx="6286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43"/>
          <p:cNvSpPr>
            <a:spLocks noChangeArrowheads="1"/>
          </p:cNvSpPr>
          <p:nvPr/>
        </p:nvSpPr>
        <p:spPr bwMode="auto">
          <a:xfrm>
            <a:off x="2341563" y="2219325"/>
            <a:ext cx="384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-6</a:t>
            </a:r>
          </a:p>
        </p:txBody>
      </p:sp>
      <p:sp>
        <p:nvSpPr>
          <p:cNvPr id="61" name="Rectangle 44"/>
          <p:cNvSpPr>
            <a:spLocks noChangeArrowheads="1"/>
          </p:cNvSpPr>
          <p:nvPr/>
        </p:nvSpPr>
        <p:spPr bwMode="auto">
          <a:xfrm>
            <a:off x="2890838" y="3043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1</a:t>
            </a:r>
          </a:p>
        </p:txBody>
      </p:sp>
      <p:sp>
        <p:nvSpPr>
          <p:cNvPr id="62" name="Rectangle 45"/>
          <p:cNvSpPr>
            <a:spLocks noChangeArrowheads="1"/>
          </p:cNvSpPr>
          <p:nvPr/>
        </p:nvSpPr>
        <p:spPr bwMode="auto">
          <a:xfrm>
            <a:off x="3576638" y="39576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1</a:t>
            </a:r>
          </a:p>
        </p:txBody>
      </p:sp>
      <p:sp>
        <p:nvSpPr>
          <p:cNvPr id="63" name="Rectangle 46"/>
          <p:cNvSpPr>
            <a:spLocks noChangeArrowheads="1"/>
          </p:cNvSpPr>
          <p:nvPr/>
        </p:nvSpPr>
        <p:spPr bwMode="auto">
          <a:xfrm>
            <a:off x="4110038" y="44910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1</a:t>
            </a:r>
          </a:p>
        </p:txBody>
      </p:sp>
      <p:sp>
        <p:nvSpPr>
          <p:cNvPr id="64" name="Rectangle 47"/>
          <p:cNvSpPr>
            <a:spLocks noChangeArrowheads="1"/>
          </p:cNvSpPr>
          <p:nvPr/>
        </p:nvSpPr>
        <p:spPr bwMode="auto">
          <a:xfrm>
            <a:off x="4795838" y="47958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1</a:t>
            </a:r>
          </a:p>
        </p:txBody>
      </p:sp>
      <p:sp>
        <p:nvSpPr>
          <p:cNvPr id="65" name="Rectangle 48"/>
          <p:cNvSpPr>
            <a:spLocks noChangeArrowheads="1"/>
          </p:cNvSpPr>
          <p:nvPr/>
        </p:nvSpPr>
        <p:spPr bwMode="auto">
          <a:xfrm>
            <a:off x="3043238" y="3348038"/>
            <a:ext cx="384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-4</a:t>
            </a:r>
          </a:p>
        </p:txBody>
      </p:sp>
      <p:sp>
        <p:nvSpPr>
          <p:cNvPr id="66" name="Rectangle 49"/>
          <p:cNvSpPr>
            <a:spLocks noChangeArrowheads="1"/>
          </p:cNvSpPr>
          <p:nvPr/>
        </p:nvSpPr>
        <p:spPr bwMode="auto">
          <a:xfrm>
            <a:off x="3652838" y="4186238"/>
            <a:ext cx="384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-2</a:t>
            </a:r>
          </a:p>
        </p:txBody>
      </p:sp>
      <p:sp>
        <p:nvSpPr>
          <p:cNvPr id="67" name="Rectangle 50"/>
          <p:cNvSpPr>
            <a:spLocks noChangeArrowheads="1"/>
          </p:cNvSpPr>
          <p:nvPr/>
        </p:nvSpPr>
        <p:spPr bwMode="auto">
          <a:xfrm>
            <a:off x="4414838" y="4491038"/>
            <a:ext cx="384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1800" b="1">
                <a:latin typeface="Arial" charset="0"/>
              </a:rPr>
              <a:t>-1</a:t>
            </a:r>
          </a:p>
        </p:txBody>
      </p:sp>
      <p:sp>
        <p:nvSpPr>
          <p:cNvPr id="77" name="Freeform 5"/>
          <p:cNvSpPr>
            <a:spLocks/>
          </p:cNvSpPr>
          <p:nvPr/>
        </p:nvSpPr>
        <p:spPr bwMode="auto">
          <a:xfrm>
            <a:off x="4110038" y="3995738"/>
            <a:ext cx="641350" cy="569912"/>
          </a:xfrm>
          <a:custGeom>
            <a:avLst/>
            <a:gdLst>
              <a:gd name="T0" fmla="*/ 0 w 404"/>
              <a:gd name="T1" fmla="*/ 2147483646 h 359"/>
              <a:gd name="T2" fmla="*/ 2147483646 w 404"/>
              <a:gd name="T3" fmla="*/ 2147483646 h 359"/>
              <a:gd name="T4" fmla="*/ 2147483646 w 404"/>
              <a:gd name="T5" fmla="*/ 2147483646 h 359"/>
              <a:gd name="T6" fmla="*/ 2147483646 w 404"/>
              <a:gd name="T7" fmla="*/ 0 h 359"/>
              <a:gd name="T8" fmla="*/ 2147483646 w 404"/>
              <a:gd name="T9" fmla="*/ 0 h 359"/>
              <a:gd name="T10" fmla="*/ 2147483646 w 404"/>
              <a:gd name="T11" fmla="*/ 2147483646 h 359"/>
              <a:gd name="T12" fmla="*/ 2147483646 w 404"/>
              <a:gd name="T13" fmla="*/ 2147483646 h 359"/>
              <a:gd name="T14" fmla="*/ 2147483646 w 404"/>
              <a:gd name="T15" fmla="*/ 2147483646 h 359"/>
              <a:gd name="T16" fmla="*/ 2147483646 w 404"/>
              <a:gd name="T17" fmla="*/ 2147483646 h 359"/>
              <a:gd name="T18" fmla="*/ 2147483646 w 404"/>
              <a:gd name="T19" fmla="*/ 2147483646 h 359"/>
              <a:gd name="T20" fmla="*/ 2147483646 w 404"/>
              <a:gd name="T21" fmla="*/ 2147483646 h 359"/>
              <a:gd name="T22" fmla="*/ 2147483646 w 404"/>
              <a:gd name="T23" fmla="*/ 2147483646 h 359"/>
              <a:gd name="T24" fmla="*/ 2147483646 w 404"/>
              <a:gd name="T25" fmla="*/ 2147483646 h 359"/>
              <a:gd name="T26" fmla="*/ 2147483646 w 404"/>
              <a:gd name="T27" fmla="*/ 2147483646 h 359"/>
              <a:gd name="T28" fmla="*/ 2147483646 w 404"/>
              <a:gd name="T29" fmla="*/ 2147483646 h 359"/>
              <a:gd name="T30" fmla="*/ 2147483646 w 404"/>
              <a:gd name="T31" fmla="*/ 2147483646 h 359"/>
              <a:gd name="T32" fmla="*/ 2147483646 w 404"/>
              <a:gd name="T33" fmla="*/ 2147483646 h 359"/>
              <a:gd name="T34" fmla="*/ 2147483646 w 404"/>
              <a:gd name="T35" fmla="*/ 2147483646 h 359"/>
              <a:gd name="T36" fmla="*/ 2147483646 w 404"/>
              <a:gd name="T37" fmla="*/ 2147483646 h 3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4"/>
              <a:gd name="T58" fmla="*/ 0 h 359"/>
              <a:gd name="T59" fmla="*/ 404 w 404"/>
              <a:gd name="T60" fmla="*/ 359 h 3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4" h="359">
                <a:moveTo>
                  <a:pt x="0" y="50"/>
                </a:moveTo>
                <a:lnTo>
                  <a:pt x="24" y="25"/>
                </a:lnTo>
                <a:lnTo>
                  <a:pt x="53" y="5"/>
                </a:lnTo>
                <a:lnTo>
                  <a:pt x="72" y="0"/>
                </a:lnTo>
                <a:lnTo>
                  <a:pt x="91" y="0"/>
                </a:lnTo>
                <a:lnTo>
                  <a:pt x="211" y="106"/>
                </a:lnTo>
                <a:lnTo>
                  <a:pt x="230" y="111"/>
                </a:lnTo>
                <a:lnTo>
                  <a:pt x="254" y="101"/>
                </a:lnTo>
                <a:lnTo>
                  <a:pt x="279" y="80"/>
                </a:lnTo>
                <a:lnTo>
                  <a:pt x="307" y="55"/>
                </a:lnTo>
                <a:lnTo>
                  <a:pt x="283" y="85"/>
                </a:lnTo>
                <a:lnTo>
                  <a:pt x="269" y="116"/>
                </a:lnTo>
                <a:lnTo>
                  <a:pt x="269" y="141"/>
                </a:lnTo>
                <a:lnTo>
                  <a:pt x="274" y="156"/>
                </a:lnTo>
                <a:lnTo>
                  <a:pt x="394" y="257"/>
                </a:lnTo>
                <a:lnTo>
                  <a:pt x="403" y="272"/>
                </a:lnTo>
                <a:lnTo>
                  <a:pt x="399" y="297"/>
                </a:lnTo>
                <a:lnTo>
                  <a:pt x="384" y="328"/>
                </a:lnTo>
                <a:lnTo>
                  <a:pt x="365" y="358"/>
                </a:lnTo>
              </a:path>
            </a:pathLst>
          </a:custGeom>
          <a:noFill/>
          <a:ln w="127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6"/>
          <p:cNvSpPr>
            <a:spLocks/>
          </p:cNvSpPr>
          <p:nvPr/>
        </p:nvSpPr>
        <p:spPr bwMode="auto">
          <a:xfrm>
            <a:off x="2762250" y="1431925"/>
            <a:ext cx="846138" cy="1646238"/>
          </a:xfrm>
          <a:custGeom>
            <a:avLst/>
            <a:gdLst>
              <a:gd name="T0" fmla="*/ 0 w 533"/>
              <a:gd name="T1" fmla="*/ 2147483646 h 1037"/>
              <a:gd name="T2" fmla="*/ 2147483646 w 533"/>
              <a:gd name="T3" fmla="*/ 2147483646 h 1037"/>
              <a:gd name="T4" fmla="*/ 2147483646 w 533"/>
              <a:gd name="T5" fmla="*/ 2147483646 h 1037"/>
              <a:gd name="T6" fmla="*/ 2147483646 w 533"/>
              <a:gd name="T7" fmla="*/ 0 h 1037"/>
              <a:gd name="T8" fmla="*/ 2147483646 w 533"/>
              <a:gd name="T9" fmla="*/ 2147483646 h 1037"/>
              <a:gd name="T10" fmla="*/ 2147483646 w 533"/>
              <a:gd name="T11" fmla="*/ 2147483646 h 1037"/>
              <a:gd name="T12" fmla="*/ 2147483646 w 533"/>
              <a:gd name="T13" fmla="*/ 2147483646 h 1037"/>
              <a:gd name="T14" fmla="*/ 2147483646 w 533"/>
              <a:gd name="T15" fmla="*/ 2147483646 h 1037"/>
              <a:gd name="T16" fmla="*/ 2147483646 w 533"/>
              <a:gd name="T17" fmla="*/ 2147483646 h 1037"/>
              <a:gd name="T18" fmla="*/ 2147483646 w 533"/>
              <a:gd name="T19" fmla="*/ 2147483646 h 1037"/>
              <a:gd name="T20" fmla="*/ 2147483646 w 533"/>
              <a:gd name="T21" fmla="*/ 2147483646 h 1037"/>
              <a:gd name="T22" fmla="*/ 2147483646 w 533"/>
              <a:gd name="T23" fmla="*/ 2147483646 h 1037"/>
              <a:gd name="T24" fmla="*/ 2147483646 w 533"/>
              <a:gd name="T25" fmla="*/ 2147483646 h 1037"/>
              <a:gd name="T26" fmla="*/ 2147483646 w 533"/>
              <a:gd name="T27" fmla="*/ 2147483646 h 1037"/>
              <a:gd name="T28" fmla="*/ 2147483646 w 533"/>
              <a:gd name="T29" fmla="*/ 2147483646 h 1037"/>
              <a:gd name="T30" fmla="*/ 2147483646 w 533"/>
              <a:gd name="T31" fmla="*/ 2147483646 h 1037"/>
              <a:gd name="T32" fmla="*/ 2147483646 w 533"/>
              <a:gd name="T33" fmla="*/ 2147483646 h 1037"/>
              <a:gd name="T34" fmla="*/ 2147483646 w 533"/>
              <a:gd name="T35" fmla="*/ 2147483646 h 1037"/>
              <a:gd name="T36" fmla="*/ 2147483646 w 533"/>
              <a:gd name="T37" fmla="*/ 2147483646 h 1037"/>
              <a:gd name="T38" fmla="*/ 2147483646 w 533"/>
              <a:gd name="T39" fmla="*/ 2147483646 h 1037"/>
              <a:gd name="T40" fmla="*/ 2147483646 w 533"/>
              <a:gd name="T41" fmla="*/ 2147483646 h 1037"/>
              <a:gd name="T42" fmla="*/ 2147483646 w 533"/>
              <a:gd name="T43" fmla="*/ 2147483646 h 1037"/>
              <a:gd name="T44" fmla="*/ 2147483646 w 533"/>
              <a:gd name="T45" fmla="*/ 2147483646 h 1037"/>
              <a:gd name="T46" fmla="*/ 2147483646 w 533"/>
              <a:gd name="T47" fmla="*/ 2147483646 h 1037"/>
              <a:gd name="T48" fmla="*/ 2147483646 w 533"/>
              <a:gd name="T49" fmla="*/ 2147483646 h 1037"/>
              <a:gd name="T50" fmla="*/ 2147483646 w 533"/>
              <a:gd name="T51" fmla="*/ 2147483646 h 1037"/>
              <a:gd name="T52" fmla="*/ 2147483646 w 533"/>
              <a:gd name="T53" fmla="*/ 2147483646 h 1037"/>
              <a:gd name="T54" fmla="*/ 2147483646 w 533"/>
              <a:gd name="T55" fmla="*/ 2147483646 h 1037"/>
              <a:gd name="T56" fmla="*/ 2147483646 w 533"/>
              <a:gd name="T57" fmla="*/ 2147483646 h 1037"/>
              <a:gd name="T58" fmla="*/ 2147483646 w 533"/>
              <a:gd name="T59" fmla="*/ 2147483646 h 1037"/>
              <a:gd name="T60" fmla="*/ 2147483646 w 533"/>
              <a:gd name="T61" fmla="*/ 2147483646 h 1037"/>
              <a:gd name="T62" fmla="*/ 2147483646 w 533"/>
              <a:gd name="T63" fmla="*/ 2147483646 h 1037"/>
              <a:gd name="T64" fmla="*/ 2147483646 w 533"/>
              <a:gd name="T65" fmla="*/ 2147483646 h 1037"/>
              <a:gd name="T66" fmla="*/ 2147483646 w 533"/>
              <a:gd name="T67" fmla="*/ 2147483646 h 10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3"/>
              <a:gd name="T103" fmla="*/ 0 h 1037"/>
              <a:gd name="T104" fmla="*/ 533 w 533"/>
              <a:gd name="T105" fmla="*/ 1037 h 10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3" h="1037">
                <a:moveTo>
                  <a:pt x="0" y="17"/>
                </a:moveTo>
                <a:lnTo>
                  <a:pt x="30" y="7"/>
                </a:lnTo>
                <a:lnTo>
                  <a:pt x="55" y="3"/>
                </a:lnTo>
                <a:lnTo>
                  <a:pt x="85" y="0"/>
                </a:lnTo>
                <a:lnTo>
                  <a:pt x="107" y="3"/>
                </a:lnTo>
                <a:lnTo>
                  <a:pt x="129" y="7"/>
                </a:lnTo>
                <a:lnTo>
                  <a:pt x="147" y="17"/>
                </a:lnTo>
                <a:lnTo>
                  <a:pt x="162" y="32"/>
                </a:lnTo>
                <a:lnTo>
                  <a:pt x="173" y="46"/>
                </a:lnTo>
                <a:lnTo>
                  <a:pt x="316" y="383"/>
                </a:lnTo>
                <a:lnTo>
                  <a:pt x="326" y="401"/>
                </a:lnTo>
                <a:lnTo>
                  <a:pt x="341" y="411"/>
                </a:lnTo>
                <a:lnTo>
                  <a:pt x="359" y="422"/>
                </a:lnTo>
                <a:lnTo>
                  <a:pt x="381" y="429"/>
                </a:lnTo>
                <a:lnTo>
                  <a:pt x="403" y="429"/>
                </a:lnTo>
                <a:lnTo>
                  <a:pt x="433" y="429"/>
                </a:lnTo>
                <a:lnTo>
                  <a:pt x="458" y="422"/>
                </a:lnTo>
                <a:lnTo>
                  <a:pt x="488" y="411"/>
                </a:lnTo>
                <a:lnTo>
                  <a:pt x="462" y="426"/>
                </a:lnTo>
                <a:lnTo>
                  <a:pt x="436" y="440"/>
                </a:lnTo>
                <a:lnTo>
                  <a:pt x="418" y="458"/>
                </a:lnTo>
                <a:lnTo>
                  <a:pt x="400" y="479"/>
                </a:lnTo>
                <a:lnTo>
                  <a:pt x="389" y="497"/>
                </a:lnTo>
                <a:lnTo>
                  <a:pt x="381" y="518"/>
                </a:lnTo>
                <a:lnTo>
                  <a:pt x="381" y="536"/>
                </a:lnTo>
                <a:lnTo>
                  <a:pt x="385" y="553"/>
                </a:lnTo>
                <a:lnTo>
                  <a:pt x="528" y="894"/>
                </a:lnTo>
                <a:lnTo>
                  <a:pt x="532" y="912"/>
                </a:lnTo>
                <a:lnTo>
                  <a:pt x="532" y="933"/>
                </a:lnTo>
                <a:lnTo>
                  <a:pt x="524" y="951"/>
                </a:lnTo>
                <a:lnTo>
                  <a:pt x="513" y="972"/>
                </a:lnTo>
                <a:lnTo>
                  <a:pt x="499" y="990"/>
                </a:lnTo>
                <a:lnTo>
                  <a:pt x="480" y="1008"/>
                </a:lnTo>
                <a:lnTo>
                  <a:pt x="429" y="1036"/>
                </a:lnTo>
              </a:path>
            </a:pathLst>
          </a:custGeom>
          <a:noFill/>
          <a:ln w="127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Rectangle 30"/>
          <p:cNvSpPr>
            <a:spLocks noChangeArrowheads="1"/>
          </p:cNvSpPr>
          <p:nvPr/>
        </p:nvSpPr>
        <p:spPr bwMode="auto">
          <a:xfrm>
            <a:off x="2874963" y="1116013"/>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i="1">
                <a:latin typeface="Arial" charset="0"/>
              </a:rPr>
              <a:t>A</a:t>
            </a:r>
          </a:p>
        </p:txBody>
      </p:sp>
      <p:sp>
        <p:nvSpPr>
          <p:cNvPr id="80" name="Rectangle 31"/>
          <p:cNvSpPr>
            <a:spLocks noChangeArrowheads="1"/>
          </p:cNvSpPr>
          <p:nvPr/>
        </p:nvSpPr>
        <p:spPr bwMode="auto">
          <a:xfrm>
            <a:off x="3576638" y="2827338"/>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i="1">
                <a:latin typeface="Arial" charset="0"/>
              </a:rPr>
              <a:t>B</a:t>
            </a:r>
          </a:p>
        </p:txBody>
      </p:sp>
      <p:sp>
        <p:nvSpPr>
          <p:cNvPr id="81" name="Rectangle 32"/>
          <p:cNvSpPr>
            <a:spLocks noChangeArrowheads="1"/>
          </p:cNvSpPr>
          <p:nvPr/>
        </p:nvSpPr>
        <p:spPr bwMode="auto">
          <a:xfrm>
            <a:off x="4033838" y="3589338"/>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i="1">
                <a:latin typeface="Arial" charset="0"/>
              </a:rPr>
              <a:t>D</a:t>
            </a:r>
          </a:p>
        </p:txBody>
      </p:sp>
      <p:sp>
        <p:nvSpPr>
          <p:cNvPr id="82" name="Rectangle 33"/>
          <p:cNvSpPr>
            <a:spLocks noChangeArrowheads="1"/>
          </p:cNvSpPr>
          <p:nvPr/>
        </p:nvSpPr>
        <p:spPr bwMode="auto">
          <a:xfrm>
            <a:off x="4719638" y="4122738"/>
            <a:ext cx="3508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i="1">
                <a:latin typeface="Arial" charset="0"/>
              </a:rPr>
              <a:t>E</a:t>
            </a:r>
          </a:p>
        </p:txBody>
      </p:sp>
      <p:sp>
        <p:nvSpPr>
          <p:cNvPr id="83" name="Rectangle 34"/>
          <p:cNvSpPr>
            <a:spLocks noChangeArrowheads="1"/>
          </p:cNvSpPr>
          <p:nvPr/>
        </p:nvSpPr>
        <p:spPr bwMode="auto">
          <a:xfrm>
            <a:off x="5329238" y="4351338"/>
            <a:ext cx="377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i="1">
                <a:latin typeface="Arial" charset="0"/>
              </a:rPr>
              <a:t>G</a:t>
            </a:r>
          </a:p>
        </p:txBody>
      </p:sp>
      <p:sp>
        <p:nvSpPr>
          <p:cNvPr id="84" name="Rectangle 51"/>
          <p:cNvSpPr>
            <a:spLocks noChangeArrowheads="1"/>
          </p:cNvSpPr>
          <p:nvPr/>
        </p:nvSpPr>
        <p:spPr bwMode="auto">
          <a:xfrm>
            <a:off x="3713163" y="1801813"/>
            <a:ext cx="1174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i="1">
                <a:latin typeface="Arial" charset="0"/>
              </a:rPr>
              <a:t>MRS</a:t>
            </a:r>
            <a:r>
              <a:rPr lang="en-US" altLang="en-US" sz="2000" b="1">
                <a:latin typeface="Arial" charset="0"/>
              </a:rPr>
              <a:t> = 6</a:t>
            </a:r>
          </a:p>
        </p:txBody>
      </p:sp>
      <p:sp>
        <p:nvSpPr>
          <p:cNvPr id="85" name="Rectangle 52"/>
          <p:cNvSpPr>
            <a:spLocks noChangeArrowheads="1"/>
          </p:cNvSpPr>
          <p:nvPr/>
        </p:nvSpPr>
        <p:spPr bwMode="auto">
          <a:xfrm>
            <a:off x="4641850" y="3663950"/>
            <a:ext cx="1174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i="1">
                <a:latin typeface="Arial" charset="0"/>
              </a:rPr>
              <a:t>MRS</a:t>
            </a:r>
            <a:r>
              <a:rPr lang="en-US" altLang="en-US" sz="2000" b="1">
                <a:latin typeface="Arial" charset="0"/>
              </a:rPr>
              <a:t> = 2</a:t>
            </a:r>
          </a:p>
        </p:txBody>
      </p:sp>
      <p:sp>
        <p:nvSpPr>
          <p:cNvPr id="86" name="Oval 85"/>
          <p:cNvSpPr/>
          <p:nvPr/>
        </p:nvSpPr>
        <p:spPr>
          <a:xfrm>
            <a:off x="2692694" y="1425242"/>
            <a:ext cx="149225" cy="149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363913" y="2981575"/>
            <a:ext cx="149225" cy="149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flipV="1">
            <a:off x="3988094" y="3940595"/>
            <a:ext cx="172743" cy="2027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flipV="1">
            <a:off x="4648201" y="4465847"/>
            <a:ext cx="172743" cy="2027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flipV="1">
            <a:off x="5280320" y="4683335"/>
            <a:ext cx="172743" cy="2027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333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822325" y="1544639"/>
            <a:ext cx="0" cy="4040187"/>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 name="Rectangle 3"/>
          <p:cNvSpPr>
            <a:spLocks noChangeArrowheads="1"/>
          </p:cNvSpPr>
          <p:nvPr/>
        </p:nvSpPr>
        <p:spPr bwMode="auto">
          <a:xfrm>
            <a:off x="2286000" y="6019801"/>
            <a:ext cx="1600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dirty="0">
                <a:solidFill>
                  <a:schemeClr val="tx2">
                    <a:lumMod val="50000"/>
                  </a:schemeClr>
                </a:solidFill>
                <a:latin typeface="Times New Roman" charset="0"/>
              </a:rPr>
              <a:t>Performance</a:t>
            </a:r>
          </a:p>
        </p:txBody>
      </p:sp>
      <p:sp>
        <p:nvSpPr>
          <p:cNvPr id="4" name="Rectangle 4"/>
          <p:cNvSpPr>
            <a:spLocks noChangeArrowheads="1"/>
          </p:cNvSpPr>
          <p:nvPr/>
        </p:nvSpPr>
        <p:spPr bwMode="auto">
          <a:xfrm>
            <a:off x="0" y="762001"/>
            <a:ext cx="1447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dirty="0">
                <a:solidFill>
                  <a:schemeClr val="tx2">
                    <a:lumMod val="50000"/>
                  </a:schemeClr>
                </a:solidFill>
                <a:latin typeface="Times New Roman" charset="0"/>
              </a:rPr>
              <a:t>Style</a:t>
            </a:r>
          </a:p>
        </p:txBody>
      </p:sp>
      <p:sp>
        <p:nvSpPr>
          <p:cNvPr id="5" name="Rectangle 5"/>
          <p:cNvSpPr>
            <a:spLocks noChangeArrowheads="1"/>
          </p:cNvSpPr>
          <p:nvPr/>
        </p:nvSpPr>
        <p:spPr bwMode="auto">
          <a:xfrm>
            <a:off x="457200" y="5486401"/>
            <a:ext cx="3032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tx2">
                    <a:lumMod val="50000"/>
                  </a:schemeClr>
                </a:solidFill>
                <a:latin typeface="Times New Roman" charset="0"/>
              </a:rPr>
              <a:t>0</a:t>
            </a:r>
          </a:p>
        </p:txBody>
      </p:sp>
      <p:sp>
        <p:nvSpPr>
          <p:cNvPr id="6" name="Arc 6"/>
          <p:cNvSpPr>
            <a:spLocks/>
          </p:cNvSpPr>
          <p:nvPr/>
        </p:nvSpPr>
        <p:spPr bwMode="auto">
          <a:xfrm rot="10680000">
            <a:off x="1019175" y="1801814"/>
            <a:ext cx="1970088" cy="3648075"/>
          </a:xfrm>
          <a:custGeom>
            <a:avLst/>
            <a:gdLst>
              <a:gd name="T0" fmla="*/ 0 w 22812"/>
              <a:gd name="T1" fmla="*/ 2147483646 h 22111"/>
              <a:gd name="T2" fmla="*/ 2147483646 w 22812"/>
              <a:gd name="T3" fmla="*/ 2147483646 h 22111"/>
              <a:gd name="T4" fmla="*/ 2147483646 w 22812"/>
              <a:gd name="T5" fmla="*/ 2147483646 h 22111"/>
              <a:gd name="T6" fmla="*/ 0 60000 65536"/>
              <a:gd name="T7" fmla="*/ 0 60000 65536"/>
              <a:gd name="T8" fmla="*/ 0 60000 65536"/>
              <a:gd name="T9" fmla="*/ 0 w 22812"/>
              <a:gd name="T10" fmla="*/ 0 h 22111"/>
              <a:gd name="T11" fmla="*/ 22812 w 22812"/>
              <a:gd name="T12" fmla="*/ 22111 h 22111"/>
            </a:gdLst>
            <a:ahLst/>
            <a:cxnLst>
              <a:cxn ang="T6">
                <a:pos x="T0" y="T1"/>
              </a:cxn>
              <a:cxn ang="T7">
                <a:pos x="T2" y="T3"/>
              </a:cxn>
              <a:cxn ang="T8">
                <a:pos x="T4" y="T5"/>
              </a:cxn>
            </a:cxnLst>
            <a:rect l="T9" t="T10" r="T11" b="T12"/>
            <a:pathLst>
              <a:path w="22812" h="22111" fill="none" extrusionOk="0">
                <a:moveTo>
                  <a:pt x="0" y="34"/>
                </a:moveTo>
                <a:cubicBezTo>
                  <a:pt x="403" y="11"/>
                  <a:pt x="807" y="-1"/>
                  <a:pt x="1212" y="0"/>
                </a:cubicBezTo>
                <a:cubicBezTo>
                  <a:pt x="13141" y="0"/>
                  <a:pt x="22812" y="9670"/>
                  <a:pt x="22812" y="21600"/>
                </a:cubicBezTo>
                <a:cubicBezTo>
                  <a:pt x="22812" y="21770"/>
                  <a:pt x="22809" y="21940"/>
                  <a:pt x="22805" y="22110"/>
                </a:cubicBezTo>
              </a:path>
              <a:path w="22812" h="22111" stroke="0" extrusionOk="0">
                <a:moveTo>
                  <a:pt x="0" y="34"/>
                </a:moveTo>
                <a:cubicBezTo>
                  <a:pt x="403" y="11"/>
                  <a:pt x="807" y="-1"/>
                  <a:pt x="1212" y="0"/>
                </a:cubicBezTo>
                <a:cubicBezTo>
                  <a:pt x="13141" y="0"/>
                  <a:pt x="22812" y="9670"/>
                  <a:pt x="22812" y="21600"/>
                </a:cubicBezTo>
                <a:cubicBezTo>
                  <a:pt x="22812" y="21770"/>
                  <a:pt x="22809" y="21940"/>
                  <a:pt x="22805" y="22110"/>
                </a:cubicBezTo>
                <a:lnTo>
                  <a:pt x="1212" y="21600"/>
                </a:lnTo>
                <a:lnTo>
                  <a:pt x="0" y="34"/>
                </a:lnTo>
                <a:close/>
              </a:path>
            </a:pathLst>
          </a:custGeom>
          <a:noFill/>
          <a:ln w="762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Arc 8"/>
          <p:cNvSpPr>
            <a:spLocks/>
          </p:cNvSpPr>
          <p:nvPr/>
        </p:nvSpPr>
        <p:spPr bwMode="auto">
          <a:xfrm rot="10680000">
            <a:off x="1600200" y="1219201"/>
            <a:ext cx="1970088" cy="3648075"/>
          </a:xfrm>
          <a:custGeom>
            <a:avLst/>
            <a:gdLst>
              <a:gd name="T0" fmla="*/ 0 w 22812"/>
              <a:gd name="T1" fmla="*/ 2147483646 h 22111"/>
              <a:gd name="T2" fmla="*/ 2147483646 w 22812"/>
              <a:gd name="T3" fmla="*/ 2147483646 h 22111"/>
              <a:gd name="T4" fmla="*/ 2147483646 w 22812"/>
              <a:gd name="T5" fmla="*/ 2147483646 h 22111"/>
              <a:gd name="T6" fmla="*/ 0 60000 65536"/>
              <a:gd name="T7" fmla="*/ 0 60000 65536"/>
              <a:gd name="T8" fmla="*/ 0 60000 65536"/>
              <a:gd name="T9" fmla="*/ 0 w 22812"/>
              <a:gd name="T10" fmla="*/ 0 h 22111"/>
              <a:gd name="T11" fmla="*/ 22812 w 22812"/>
              <a:gd name="T12" fmla="*/ 22111 h 22111"/>
            </a:gdLst>
            <a:ahLst/>
            <a:cxnLst>
              <a:cxn ang="T6">
                <a:pos x="T0" y="T1"/>
              </a:cxn>
              <a:cxn ang="T7">
                <a:pos x="T2" y="T3"/>
              </a:cxn>
              <a:cxn ang="T8">
                <a:pos x="T4" y="T5"/>
              </a:cxn>
            </a:cxnLst>
            <a:rect l="T9" t="T10" r="T11" b="T12"/>
            <a:pathLst>
              <a:path w="22812" h="22111" fill="none" extrusionOk="0">
                <a:moveTo>
                  <a:pt x="0" y="34"/>
                </a:moveTo>
                <a:cubicBezTo>
                  <a:pt x="403" y="11"/>
                  <a:pt x="807" y="-1"/>
                  <a:pt x="1212" y="0"/>
                </a:cubicBezTo>
                <a:cubicBezTo>
                  <a:pt x="13141" y="0"/>
                  <a:pt x="22812" y="9670"/>
                  <a:pt x="22812" y="21600"/>
                </a:cubicBezTo>
                <a:cubicBezTo>
                  <a:pt x="22812" y="21770"/>
                  <a:pt x="22809" y="21940"/>
                  <a:pt x="22805" y="22110"/>
                </a:cubicBezTo>
              </a:path>
              <a:path w="22812" h="22111" stroke="0" extrusionOk="0">
                <a:moveTo>
                  <a:pt x="0" y="34"/>
                </a:moveTo>
                <a:cubicBezTo>
                  <a:pt x="403" y="11"/>
                  <a:pt x="807" y="-1"/>
                  <a:pt x="1212" y="0"/>
                </a:cubicBezTo>
                <a:cubicBezTo>
                  <a:pt x="13141" y="0"/>
                  <a:pt x="22812" y="9670"/>
                  <a:pt x="22812" y="21600"/>
                </a:cubicBezTo>
                <a:cubicBezTo>
                  <a:pt x="22812" y="21770"/>
                  <a:pt x="22809" y="21940"/>
                  <a:pt x="22805" y="22110"/>
                </a:cubicBezTo>
                <a:lnTo>
                  <a:pt x="1212" y="21600"/>
                </a:lnTo>
                <a:lnTo>
                  <a:pt x="0" y="34"/>
                </a:lnTo>
                <a:close/>
              </a:path>
            </a:pathLst>
          </a:custGeom>
          <a:noFill/>
          <a:ln w="762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Line 16"/>
          <p:cNvSpPr>
            <a:spLocks noChangeShapeType="1"/>
          </p:cNvSpPr>
          <p:nvPr/>
        </p:nvSpPr>
        <p:spPr bwMode="auto">
          <a:xfrm>
            <a:off x="838200" y="3733801"/>
            <a:ext cx="457200" cy="0"/>
          </a:xfrm>
          <a:prstGeom prst="line">
            <a:avLst/>
          </a:prstGeom>
          <a:noFill/>
          <a:ln w="28575">
            <a:solidFill>
              <a:schemeClr val="folHlink"/>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9" name="Line 17"/>
          <p:cNvSpPr>
            <a:spLocks noChangeShapeType="1"/>
          </p:cNvSpPr>
          <p:nvPr/>
        </p:nvSpPr>
        <p:spPr bwMode="auto">
          <a:xfrm>
            <a:off x="1295400" y="3733801"/>
            <a:ext cx="0" cy="1828800"/>
          </a:xfrm>
          <a:prstGeom prst="line">
            <a:avLst/>
          </a:prstGeom>
          <a:noFill/>
          <a:ln w="28575">
            <a:solidFill>
              <a:schemeClr val="folHlink"/>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 name="Line 18"/>
          <p:cNvSpPr>
            <a:spLocks noChangeShapeType="1"/>
          </p:cNvSpPr>
          <p:nvPr/>
        </p:nvSpPr>
        <p:spPr bwMode="auto">
          <a:xfrm>
            <a:off x="838200" y="5562601"/>
            <a:ext cx="3505200"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 name="Text Box 19"/>
          <p:cNvSpPr txBox="1">
            <a:spLocks noChangeArrowheads="1"/>
          </p:cNvSpPr>
          <p:nvPr/>
        </p:nvSpPr>
        <p:spPr bwMode="auto">
          <a:xfrm>
            <a:off x="228600" y="166846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2400" b="1">
                <a:latin typeface="Tahoma" charset="0"/>
              </a:rPr>
              <a:t>Y</a:t>
            </a:r>
          </a:p>
        </p:txBody>
      </p:sp>
      <p:sp>
        <p:nvSpPr>
          <p:cNvPr id="12" name="Text Box 20"/>
          <p:cNvSpPr txBox="1">
            <a:spLocks noChangeArrowheads="1"/>
          </p:cNvSpPr>
          <p:nvPr/>
        </p:nvSpPr>
        <p:spPr bwMode="auto">
          <a:xfrm>
            <a:off x="3962400" y="5715001"/>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2400" b="1">
                <a:latin typeface="Tahoma" charset="0"/>
              </a:rPr>
              <a:t>X</a:t>
            </a:r>
          </a:p>
        </p:txBody>
      </p:sp>
      <p:sp>
        <p:nvSpPr>
          <p:cNvPr id="13" name="Line 23"/>
          <p:cNvSpPr>
            <a:spLocks noChangeShapeType="1"/>
          </p:cNvSpPr>
          <p:nvPr/>
        </p:nvSpPr>
        <p:spPr bwMode="auto">
          <a:xfrm>
            <a:off x="838200" y="4191001"/>
            <a:ext cx="609600" cy="0"/>
          </a:xfrm>
          <a:prstGeom prst="line">
            <a:avLst/>
          </a:prstGeom>
          <a:noFill/>
          <a:ln w="28575">
            <a:solidFill>
              <a:schemeClr val="hlink"/>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 name="Line 24"/>
          <p:cNvSpPr>
            <a:spLocks noChangeShapeType="1"/>
          </p:cNvSpPr>
          <p:nvPr/>
        </p:nvSpPr>
        <p:spPr bwMode="auto">
          <a:xfrm>
            <a:off x="1447800" y="4191001"/>
            <a:ext cx="0" cy="1371600"/>
          </a:xfrm>
          <a:prstGeom prst="line">
            <a:avLst/>
          </a:prstGeom>
          <a:noFill/>
          <a:ln w="28575">
            <a:solidFill>
              <a:schemeClr val="hlink"/>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 name="Line 27"/>
          <p:cNvSpPr>
            <a:spLocks noChangeShapeType="1"/>
          </p:cNvSpPr>
          <p:nvPr/>
        </p:nvSpPr>
        <p:spPr bwMode="auto">
          <a:xfrm>
            <a:off x="609600" y="3733801"/>
            <a:ext cx="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Line 28"/>
          <p:cNvSpPr>
            <a:spLocks noChangeShapeType="1"/>
          </p:cNvSpPr>
          <p:nvPr/>
        </p:nvSpPr>
        <p:spPr bwMode="auto">
          <a:xfrm>
            <a:off x="1219200" y="5791201"/>
            <a:ext cx="228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 name="Arc 37"/>
          <p:cNvSpPr>
            <a:spLocks/>
          </p:cNvSpPr>
          <p:nvPr/>
        </p:nvSpPr>
        <p:spPr bwMode="auto">
          <a:xfrm rot="10680000">
            <a:off x="2438400" y="914401"/>
            <a:ext cx="1970088" cy="3648075"/>
          </a:xfrm>
          <a:custGeom>
            <a:avLst/>
            <a:gdLst>
              <a:gd name="T0" fmla="*/ 0 w 22812"/>
              <a:gd name="T1" fmla="*/ 2147483646 h 22111"/>
              <a:gd name="T2" fmla="*/ 2147483646 w 22812"/>
              <a:gd name="T3" fmla="*/ 2147483646 h 22111"/>
              <a:gd name="T4" fmla="*/ 2147483646 w 22812"/>
              <a:gd name="T5" fmla="*/ 2147483646 h 22111"/>
              <a:gd name="T6" fmla="*/ 0 60000 65536"/>
              <a:gd name="T7" fmla="*/ 0 60000 65536"/>
              <a:gd name="T8" fmla="*/ 0 60000 65536"/>
              <a:gd name="T9" fmla="*/ 0 w 22812"/>
              <a:gd name="T10" fmla="*/ 0 h 22111"/>
              <a:gd name="T11" fmla="*/ 22812 w 22812"/>
              <a:gd name="T12" fmla="*/ 22111 h 22111"/>
            </a:gdLst>
            <a:ahLst/>
            <a:cxnLst>
              <a:cxn ang="T6">
                <a:pos x="T0" y="T1"/>
              </a:cxn>
              <a:cxn ang="T7">
                <a:pos x="T2" y="T3"/>
              </a:cxn>
              <a:cxn ang="T8">
                <a:pos x="T4" y="T5"/>
              </a:cxn>
            </a:cxnLst>
            <a:rect l="T9" t="T10" r="T11" b="T12"/>
            <a:pathLst>
              <a:path w="22812" h="22111" fill="none" extrusionOk="0">
                <a:moveTo>
                  <a:pt x="0" y="34"/>
                </a:moveTo>
                <a:cubicBezTo>
                  <a:pt x="403" y="11"/>
                  <a:pt x="807" y="-1"/>
                  <a:pt x="1212" y="0"/>
                </a:cubicBezTo>
                <a:cubicBezTo>
                  <a:pt x="13141" y="0"/>
                  <a:pt x="22812" y="9670"/>
                  <a:pt x="22812" y="21600"/>
                </a:cubicBezTo>
                <a:cubicBezTo>
                  <a:pt x="22812" y="21770"/>
                  <a:pt x="22809" y="21940"/>
                  <a:pt x="22805" y="22110"/>
                </a:cubicBezTo>
              </a:path>
              <a:path w="22812" h="22111" stroke="0" extrusionOk="0">
                <a:moveTo>
                  <a:pt x="0" y="34"/>
                </a:moveTo>
                <a:cubicBezTo>
                  <a:pt x="403" y="11"/>
                  <a:pt x="807" y="-1"/>
                  <a:pt x="1212" y="0"/>
                </a:cubicBezTo>
                <a:cubicBezTo>
                  <a:pt x="13141" y="0"/>
                  <a:pt x="22812" y="9670"/>
                  <a:pt x="22812" y="21600"/>
                </a:cubicBezTo>
                <a:cubicBezTo>
                  <a:pt x="22812" y="21770"/>
                  <a:pt x="22809" y="21940"/>
                  <a:pt x="22805" y="22110"/>
                </a:cubicBezTo>
                <a:lnTo>
                  <a:pt x="1212" y="21600"/>
                </a:lnTo>
                <a:lnTo>
                  <a:pt x="0" y="34"/>
                </a:lnTo>
                <a:close/>
              </a:path>
            </a:pathLst>
          </a:custGeom>
          <a:noFill/>
          <a:ln w="7620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18" name="Text Box 39"/>
          <p:cNvSpPr txBox="1">
            <a:spLocks noChangeArrowheads="1"/>
          </p:cNvSpPr>
          <p:nvPr/>
        </p:nvSpPr>
        <p:spPr bwMode="auto">
          <a:xfrm>
            <a:off x="3641725" y="4591051"/>
            <a:ext cx="47625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a:latin typeface="Times New Roman" charset="0"/>
              </a:rPr>
              <a:t>I</a:t>
            </a:r>
            <a:r>
              <a:rPr lang="en-US" altLang="en-US" b="1" baseline="-25000">
                <a:latin typeface="Times New Roman" charset="0"/>
              </a:rPr>
              <a:t>2</a:t>
            </a:r>
          </a:p>
          <a:p>
            <a:pPr eaLnBrk="1" hangingPunct="1">
              <a:spcBef>
                <a:spcPct val="0"/>
              </a:spcBef>
              <a:buClrTx/>
              <a:buFontTx/>
              <a:buNone/>
            </a:pPr>
            <a:endParaRPr lang="en-US" altLang="en-US" sz="2400">
              <a:latin typeface="Tahoma" charset="0"/>
            </a:endParaRPr>
          </a:p>
        </p:txBody>
      </p:sp>
      <p:sp>
        <p:nvSpPr>
          <p:cNvPr id="19" name="Text Box 40"/>
          <p:cNvSpPr txBox="1">
            <a:spLocks noChangeArrowheads="1"/>
          </p:cNvSpPr>
          <p:nvPr/>
        </p:nvSpPr>
        <p:spPr bwMode="auto">
          <a:xfrm>
            <a:off x="3962400" y="3810001"/>
            <a:ext cx="6096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rgbClr val="7030A0"/>
                </a:solidFill>
                <a:latin typeface="Times New Roman" charset="0"/>
              </a:rPr>
              <a:t>I</a:t>
            </a:r>
            <a:r>
              <a:rPr lang="en-US" altLang="en-US" b="1" baseline="-25000" dirty="0">
                <a:solidFill>
                  <a:srgbClr val="7030A0"/>
                </a:solidFill>
                <a:latin typeface="Times New Roman" charset="0"/>
              </a:rPr>
              <a:t>3</a:t>
            </a:r>
          </a:p>
          <a:p>
            <a:pPr eaLnBrk="1" hangingPunct="1">
              <a:spcBef>
                <a:spcPct val="50000"/>
              </a:spcBef>
              <a:buClrTx/>
              <a:buFontTx/>
              <a:buNone/>
            </a:pPr>
            <a:endParaRPr lang="en-US" altLang="en-US" sz="2400" dirty="0">
              <a:solidFill>
                <a:srgbClr val="7030A0"/>
              </a:solidFill>
              <a:latin typeface="Tahoma" charset="0"/>
            </a:endParaRPr>
          </a:p>
        </p:txBody>
      </p:sp>
      <p:sp>
        <p:nvSpPr>
          <p:cNvPr id="20" name="Text Box 38"/>
          <p:cNvSpPr txBox="1">
            <a:spLocks noChangeArrowheads="1"/>
          </p:cNvSpPr>
          <p:nvPr/>
        </p:nvSpPr>
        <p:spPr bwMode="auto">
          <a:xfrm>
            <a:off x="2651125" y="4819650"/>
            <a:ext cx="476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a:solidFill>
                  <a:schemeClr val="hlink"/>
                </a:solidFill>
                <a:latin typeface="Times New Roman" charset="0"/>
              </a:rPr>
              <a:t>I</a:t>
            </a:r>
            <a:r>
              <a:rPr lang="en-US" altLang="en-US" b="1" baseline="-25000">
                <a:solidFill>
                  <a:schemeClr val="hlink"/>
                </a:solidFill>
                <a:latin typeface="Times New Roman" charset="0"/>
              </a:rPr>
              <a:t>1</a:t>
            </a:r>
          </a:p>
        </p:txBody>
      </p:sp>
      <p:sp>
        <p:nvSpPr>
          <p:cNvPr id="21" name="Line 9"/>
          <p:cNvSpPr>
            <a:spLocks noChangeShapeType="1"/>
          </p:cNvSpPr>
          <p:nvPr/>
        </p:nvSpPr>
        <p:spPr bwMode="auto">
          <a:xfrm>
            <a:off x="5318125" y="1544638"/>
            <a:ext cx="0" cy="4040187"/>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11"/>
          <p:cNvSpPr>
            <a:spLocks noChangeArrowheads="1"/>
          </p:cNvSpPr>
          <p:nvPr/>
        </p:nvSpPr>
        <p:spPr bwMode="auto">
          <a:xfrm>
            <a:off x="4953000" y="5486400"/>
            <a:ext cx="3032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tx2">
                    <a:lumMod val="50000"/>
                  </a:schemeClr>
                </a:solidFill>
                <a:latin typeface="Times New Roman" charset="0"/>
              </a:rPr>
              <a:t>0</a:t>
            </a:r>
          </a:p>
        </p:txBody>
      </p:sp>
      <p:sp>
        <p:nvSpPr>
          <p:cNvPr id="23" name="Rectangle 12"/>
          <p:cNvSpPr>
            <a:spLocks noChangeArrowheads="1"/>
          </p:cNvSpPr>
          <p:nvPr/>
        </p:nvSpPr>
        <p:spPr bwMode="auto">
          <a:xfrm>
            <a:off x="6973888" y="5584825"/>
            <a:ext cx="19415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dirty="0">
                <a:solidFill>
                  <a:schemeClr val="tx2">
                    <a:lumMod val="50000"/>
                  </a:schemeClr>
                </a:solidFill>
                <a:latin typeface="Times New Roman" charset="0"/>
              </a:rPr>
              <a:t>Performance</a:t>
            </a:r>
          </a:p>
        </p:txBody>
      </p:sp>
      <p:sp>
        <p:nvSpPr>
          <p:cNvPr id="24" name="Rectangle 13"/>
          <p:cNvSpPr>
            <a:spLocks noChangeArrowheads="1"/>
          </p:cNvSpPr>
          <p:nvPr/>
        </p:nvSpPr>
        <p:spPr bwMode="auto">
          <a:xfrm>
            <a:off x="4648200" y="838200"/>
            <a:ext cx="1447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sz="2000" b="1" dirty="0">
                <a:solidFill>
                  <a:schemeClr val="tx2">
                    <a:lumMod val="50000"/>
                  </a:schemeClr>
                </a:solidFill>
                <a:latin typeface="Times New Roman" charset="0"/>
              </a:rPr>
              <a:t>Style</a:t>
            </a:r>
          </a:p>
        </p:txBody>
      </p:sp>
      <p:sp>
        <p:nvSpPr>
          <p:cNvPr id="25" name="Arc 14"/>
          <p:cNvSpPr>
            <a:spLocks/>
          </p:cNvSpPr>
          <p:nvPr/>
        </p:nvSpPr>
        <p:spPr bwMode="auto">
          <a:xfrm rot="10680000">
            <a:off x="5754688" y="2379663"/>
            <a:ext cx="2970212" cy="2325687"/>
          </a:xfrm>
          <a:custGeom>
            <a:avLst/>
            <a:gdLst>
              <a:gd name="T0" fmla="*/ 0 w 26993"/>
              <a:gd name="T1" fmla="*/ 2147483646 h 22098"/>
              <a:gd name="T2" fmla="*/ 2147483646 w 26993"/>
              <a:gd name="T3" fmla="*/ 2147483646 h 22098"/>
              <a:gd name="T4" fmla="*/ 2147483646 w 26993"/>
              <a:gd name="T5" fmla="*/ 2147483646 h 22098"/>
              <a:gd name="T6" fmla="*/ 0 60000 65536"/>
              <a:gd name="T7" fmla="*/ 0 60000 65536"/>
              <a:gd name="T8" fmla="*/ 0 60000 65536"/>
              <a:gd name="T9" fmla="*/ 0 w 26993"/>
              <a:gd name="T10" fmla="*/ 0 h 22098"/>
              <a:gd name="T11" fmla="*/ 26993 w 26993"/>
              <a:gd name="T12" fmla="*/ 22098 h 22098"/>
            </a:gdLst>
            <a:ahLst/>
            <a:cxnLst>
              <a:cxn ang="T6">
                <a:pos x="T0" y="T1"/>
              </a:cxn>
              <a:cxn ang="T7">
                <a:pos x="T2" y="T3"/>
              </a:cxn>
              <a:cxn ang="T8">
                <a:pos x="T4" y="T5"/>
              </a:cxn>
            </a:cxnLst>
            <a:rect l="T9" t="T10" r="T11" b="T12"/>
            <a:pathLst>
              <a:path w="26993" h="22098" fill="none" extrusionOk="0">
                <a:moveTo>
                  <a:pt x="0" y="684"/>
                </a:moveTo>
                <a:cubicBezTo>
                  <a:pt x="1761" y="229"/>
                  <a:pt x="3573" y="-1"/>
                  <a:pt x="5393" y="0"/>
                </a:cubicBezTo>
                <a:cubicBezTo>
                  <a:pt x="17322" y="0"/>
                  <a:pt x="26993" y="9670"/>
                  <a:pt x="26993" y="21600"/>
                </a:cubicBezTo>
                <a:cubicBezTo>
                  <a:pt x="26993" y="21766"/>
                  <a:pt x="26991" y="21932"/>
                  <a:pt x="26987" y="22098"/>
                </a:cubicBezTo>
              </a:path>
              <a:path w="26993" h="22098" stroke="0" extrusionOk="0">
                <a:moveTo>
                  <a:pt x="0" y="684"/>
                </a:moveTo>
                <a:cubicBezTo>
                  <a:pt x="1761" y="229"/>
                  <a:pt x="3573" y="-1"/>
                  <a:pt x="5393" y="0"/>
                </a:cubicBezTo>
                <a:cubicBezTo>
                  <a:pt x="17322" y="0"/>
                  <a:pt x="26993" y="9670"/>
                  <a:pt x="26993" y="21600"/>
                </a:cubicBezTo>
                <a:cubicBezTo>
                  <a:pt x="26993" y="21766"/>
                  <a:pt x="26991" y="21932"/>
                  <a:pt x="26987" y="22098"/>
                </a:cubicBezTo>
                <a:lnTo>
                  <a:pt x="5393" y="21600"/>
                </a:lnTo>
                <a:lnTo>
                  <a:pt x="0" y="684"/>
                </a:lnTo>
                <a:close/>
              </a:path>
            </a:pathLst>
          </a:custGeom>
          <a:noFill/>
          <a:ln w="76200" cap="rnd">
            <a:solidFill>
              <a:srgbClr val="3399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Arc 15"/>
          <p:cNvSpPr>
            <a:spLocks/>
          </p:cNvSpPr>
          <p:nvPr/>
        </p:nvSpPr>
        <p:spPr bwMode="auto">
          <a:xfrm rot="10680000">
            <a:off x="6019800" y="1905000"/>
            <a:ext cx="2970213" cy="2325688"/>
          </a:xfrm>
          <a:custGeom>
            <a:avLst/>
            <a:gdLst>
              <a:gd name="T0" fmla="*/ 0 w 26993"/>
              <a:gd name="T1" fmla="*/ 2147483646 h 22098"/>
              <a:gd name="T2" fmla="*/ 2147483646 w 26993"/>
              <a:gd name="T3" fmla="*/ 2147483646 h 22098"/>
              <a:gd name="T4" fmla="*/ 2147483646 w 26993"/>
              <a:gd name="T5" fmla="*/ 2147483646 h 22098"/>
              <a:gd name="T6" fmla="*/ 0 60000 65536"/>
              <a:gd name="T7" fmla="*/ 0 60000 65536"/>
              <a:gd name="T8" fmla="*/ 0 60000 65536"/>
              <a:gd name="T9" fmla="*/ 0 w 26993"/>
              <a:gd name="T10" fmla="*/ 0 h 22098"/>
              <a:gd name="T11" fmla="*/ 26993 w 26993"/>
              <a:gd name="T12" fmla="*/ 22098 h 22098"/>
            </a:gdLst>
            <a:ahLst/>
            <a:cxnLst>
              <a:cxn ang="T6">
                <a:pos x="T0" y="T1"/>
              </a:cxn>
              <a:cxn ang="T7">
                <a:pos x="T2" y="T3"/>
              </a:cxn>
              <a:cxn ang="T8">
                <a:pos x="T4" y="T5"/>
              </a:cxn>
            </a:cxnLst>
            <a:rect l="T9" t="T10" r="T11" b="T12"/>
            <a:pathLst>
              <a:path w="26993" h="22098" fill="none" extrusionOk="0">
                <a:moveTo>
                  <a:pt x="0" y="684"/>
                </a:moveTo>
                <a:cubicBezTo>
                  <a:pt x="1761" y="229"/>
                  <a:pt x="3573" y="-1"/>
                  <a:pt x="5393" y="0"/>
                </a:cubicBezTo>
                <a:cubicBezTo>
                  <a:pt x="17322" y="0"/>
                  <a:pt x="26993" y="9670"/>
                  <a:pt x="26993" y="21600"/>
                </a:cubicBezTo>
                <a:cubicBezTo>
                  <a:pt x="26993" y="21766"/>
                  <a:pt x="26991" y="21932"/>
                  <a:pt x="26987" y="22098"/>
                </a:cubicBezTo>
              </a:path>
              <a:path w="26993" h="22098" stroke="0" extrusionOk="0">
                <a:moveTo>
                  <a:pt x="0" y="684"/>
                </a:moveTo>
                <a:cubicBezTo>
                  <a:pt x="1761" y="229"/>
                  <a:pt x="3573" y="-1"/>
                  <a:pt x="5393" y="0"/>
                </a:cubicBezTo>
                <a:cubicBezTo>
                  <a:pt x="17322" y="0"/>
                  <a:pt x="26993" y="9670"/>
                  <a:pt x="26993" y="21600"/>
                </a:cubicBezTo>
                <a:cubicBezTo>
                  <a:pt x="26993" y="21766"/>
                  <a:pt x="26991" y="21932"/>
                  <a:pt x="26987" y="22098"/>
                </a:cubicBezTo>
                <a:lnTo>
                  <a:pt x="5393" y="21600"/>
                </a:lnTo>
                <a:lnTo>
                  <a:pt x="0" y="684"/>
                </a:lnTo>
                <a:close/>
              </a:path>
            </a:pathLst>
          </a:custGeom>
          <a:noFill/>
          <a:ln w="762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Text Box 21"/>
          <p:cNvSpPr txBox="1">
            <a:spLocks noChangeArrowheads="1"/>
          </p:cNvSpPr>
          <p:nvPr/>
        </p:nvSpPr>
        <p:spPr bwMode="auto">
          <a:xfrm>
            <a:off x="8534400" y="5791200"/>
            <a:ext cx="609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2400" b="1">
                <a:latin typeface="Tahoma" charset="0"/>
              </a:rPr>
              <a:t>X</a:t>
            </a:r>
          </a:p>
          <a:p>
            <a:pPr eaLnBrk="1" hangingPunct="1">
              <a:spcBef>
                <a:spcPct val="50000"/>
              </a:spcBef>
              <a:buClrTx/>
              <a:buFontTx/>
              <a:buNone/>
            </a:pPr>
            <a:endParaRPr lang="en-US" altLang="en-US" sz="2400">
              <a:latin typeface="Tahoma" charset="0"/>
            </a:endParaRPr>
          </a:p>
        </p:txBody>
      </p:sp>
      <p:sp>
        <p:nvSpPr>
          <p:cNvPr id="28" name="Text Box 22"/>
          <p:cNvSpPr txBox="1">
            <a:spLocks noChangeArrowheads="1"/>
          </p:cNvSpPr>
          <p:nvPr/>
        </p:nvSpPr>
        <p:spPr bwMode="auto">
          <a:xfrm>
            <a:off x="4648200" y="1600200"/>
            <a:ext cx="457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2400" b="1">
                <a:latin typeface="Tahoma" charset="0"/>
              </a:rPr>
              <a:t>Y</a:t>
            </a:r>
          </a:p>
          <a:p>
            <a:pPr eaLnBrk="1" hangingPunct="1">
              <a:spcBef>
                <a:spcPct val="50000"/>
              </a:spcBef>
              <a:buClrTx/>
              <a:buFontTx/>
              <a:buNone/>
            </a:pPr>
            <a:endParaRPr lang="en-US" altLang="en-US" sz="2400">
              <a:latin typeface="Tahoma" charset="0"/>
            </a:endParaRPr>
          </a:p>
        </p:txBody>
      </p:sp>
      <p:sp>
        <p:nvSpPr>
          <p:cNvPr id="29" name="Line 29"/>
          <p:cNvSpPr>
            <a:spLocks noChangeShapeType="1"/>
          </p:cNvSpPr>
          <p:nvPr/>
        </p:nvSpPr>
        <p:spPr bwMode="auto">
          <a:xfrm>
            <a:off x="5334000" y="4038600"/>
            <a:ext cx="1066800" cy="0"/>
          </a:xfrm>
          <a:prstGeom prst="line">
            <a:avLst/>
          </a:prstGeom>
          <a:noFill/>
          <a:ln w="28575">
            <a:solidFill>
              <a:schemeClr val="tx2"/>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 name="Line 30"/>
          <p:cNvSpPr>
            <a:spLocks noChangeShapeType="1"/>
          </p:cNvSpPr>
          <p:nvPr/>
        </p:nvSpPr>
        <p:spPr bwMode="auto">
          <a:xfrm>
            <a:off x="6400800" y="4038600"/>
            <a:ext cx="0" cy="1524000"/>
          </a:xfrm>
          <a:prstGeom prst="line">
            <a:avLst/>
          </a:prstGeom>
          <a:noFill/>
          <a:ln w="28575">
            <a:solidFill>
              <a:schemeClr val="tx2"/>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 name="Line 31"/>
          <p:cNvSpPr>
            <a:spLocks noChangeShapeType="1"/>
          </p:cNvSpPr>
          <p:nvPr/>
        </p:nvSpPr>
        <p:spPr bwMode="auto">
          <a:xfrm>
            <a:off x="5334000" y="4343400"/>
            <a:ext cx="1524000" cy="0"/>
          </a:xfrm>
          <a:prstGeom prst="line">
            <a:avLst/>
          </a:prstGeom>
          <a:noFill/>
          <a:ln w="28575">
            <a:solidFill>
              <a:srgbClr val="339933"/>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 name="Line 32"/>
          <p:cNvSpPr>
            <a:spLocks noChangeShapeType="1"/>
          </p:cNvSpPr>
          <p:nvPr/>
        </p:nvSpPr>
        <p:spPr bwMode="auto">
          <a:xfrm>
            <a:off x="6858000" y="4343400"/>
            <a:ext cx="0" cy="1219200"/>
          </a:xfrm>
          <a:prstGeom prst="line">
            <a:avLst/>
          </a:prstGeom>
          <a:noFill/>
          <a:ln w="28575">
            <a:solidFill>
              <a:srgbClr val="339933"/>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3" name="Text Box 33"/>
          <p:cNvSpPr txBox="1">
            <a:spLocks noChangeArrowheads="1"/>
          </p:cNvSpPr>
          <p:nvPr/>
        </p:nvSpPr>
        <p:spPr bwMode="auto">
          <a:xfrm>
            <a:off x="6553200" y="3733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2400">
                <a:solidFill>
                  <a:schemeClr val="folHlink"/>
                </a:solidFill>
                <a:latin typeface="Tahoma" charset="0"/>
              </a:rPr>
              <a:t>A</a:t>
            </a:r>
          </a:p>
        </p:txBody>
      </p:sp>
      <p:sp>
        <p:nvSpPr>
          <p:cNvPr id="34" name="Text Box 34"/>
          <p:cNvSpPr txBox="1">
            <a:spLocks noChangeArrowheads="1"/>
          </p:cNvSpPr>
          <p:nvPr/>
        </p:nvSpPr>
        <p:spPr bwMode="auto">
          <a:xfrm>
            <a:off x="70104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2400">
                <a:solidFill>
                  <a:srgbClr val="339933"/>
                </a:solidFill>
                <a:latin typeface="Tahoma" charset="0"/>
              </a:rPr>
              <a:t>B</a:t>
            </a:r>
          </a:p>
        </p:txBody>
      </p:sp>
      <p:sp>
        <p:nvSpPr>
          <p:cNvPr id="35" name="Line 35"/>
          <p:cNvSpPr>
            <a:spLocks noChangeShapeType="1"/>
          </p:cNvSpPr>
          <p:nvPr/>
        </p:nvSpPr>
        <p:spPr bwMode="auto">
          <a:xfrm>
            <a:off x="5105400" y="40386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 name="Line 36"/>
          <p:cNvSpPr>
            <a:spLocks noChangeShapeType="1"/>
          </p:cNvSpPr>
          <p:nvPr/>
        </p:nvSpPr>
        <p:spPr bwMode="auto">
          <a:xfrm>
            <a:off x="6400800" y="5715000"/>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 name="Text Box 38"/>
          <p:cNvSpPr txBox="1">
            <a:spLocks noChangeArrowheads="1"/>
          </p:cNvSpPr>
          <p:nvPr/>
        </p:nvSpPr>
        <p:spPr bwMode="auto">
          <a:xfrm>
            <a:off x="2651125" y="4819650"/>
            <a:ext cx="476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a:solidFill>
                  <a:schemeClr val="hlink"/>
                </a:solidFill>
                <a:latin typeface="Times New Roman" charset="0"/>
              </a:rPr>
              <a:t>I</a:t>
            </a:r>
            <a:r>
              <a:rPr lang="en-US" altLang="en-US" b="1" baseline="-25000">
                <a:solidFill>
                  <a:schemeClr val="hlink"/>
                </a:solidFill>
                <a:latin typeface="Times New Roman" charset="0"/>
              </a:rPr>
              <a:t>1</a:t>
            </a:r>
          </a:p>
        </p:txBody>
      </p:sp>
      <p:sp>
        <p:nvSpPr>
          <p:cNvPr id="38" name="Arc 41"/>
          <p:cNvSpPr>
            <a:spLocks/>
          </p:cNvSpPr>
          <p:nvPr/>
        </p:nvSpPr>
        <p:spPr bwMode="auto">
          <a:xfrm rot="10680000">
            <a:off x="6324600" y="1219200"/>
            <a:ext cx="2590800" cy="2362200"/>
          </a:xfrm>
          <a:custGeom>
            <a:avLst/>
            <a:gdLst>
              <a:gd name="T0" fmla="*/ 0 w 27975"/>
              <a:gd name="T1" fmla="*/ 2147483646 h 22098"/>
              <a:gd name="T2" fmla="*/ 2147483646 w 27975"/>
              <a:gd name="T3" fmla="*/ 2147483646 h 22098"/>
              <a:gd name="T4" fmla="*/ 2147483646 w 27975"/>
              <a:gd name="T5" fmla="*/ 2147483646 h 22098"/>
              <a:gd name="T6" fmla="*/ 0 60000 65536"/>
              <a:gd name="T7" fmla="*/ 0 60000 65536"/>
              <a:gd name="T8" fmla="*/ 0 60000 65536"/>
              <a:gd name="T9" fmla="*/ 0 w 27975"/>
              <a:gd name="T10" fmla="*/ 0 h 22098"/>
              <a:gd name="T11" fmla="*/ 27975 w 27975"/>
              <a:gd name="T12" fmla="*/ 22098 h 22098"/>
            </a:gdLst>
            <a:ahLst/>
            <a:cxnLst>
              <a:cxn ang="T6">
                <a:pos x="T0" y="T1"/>
              </a:cxn>
              <a:cxn ang="T7">
                <a:pos x="T2" y="T3"/>
              </a:cxn>
              <a:cxn ang="T8">
                <a:pos x="T4" y="T5"/>
              </a:cxn>
            </a:cxnLst>
            <a:rect l="T9" t="T10" r="T11" b="T12"/>
            <a:pathLst>
              <a:path w="27975" h="22098" fill="none" extrusionOk="0">
                <a:moveTo>
                  <a:pt x="0" y="962"/>
                </a:moveTo>
                <a:cubicBezTo>
                  <a:pt x="2064" y="324"/>
                  <a:pt x="4213" y="-1"/>
                  <a:pt x="6375" y="0"/>
                </a:cubicBezTo>
                <a:cubicBezTo>
                  <a:pt x="18304" y="0"/>
                  <a:pt x="27975" y="9670"/>
                  <a:pt x="27975" y="21600"/>
                </a:cubicBezTo>
                <a:cubicBezTo>
                  <a:pt x="27975" y="21766"/>
                  <a:pt x="27973" y="21932"/>
                  <a:pt x="27969" y="22098"/>
                </a:cubicBezTo>
              </a:path>
              <a:path w="27975" h="22098" stroke="0" extrusionOk="0">
                <a:moveTo>
                  <a:pt x="0" y="962"/>
                </a:moveTo>
                <a:cubicBezTo>
                  <a:pt x="2064" y="324"/>
                  <a:pt x="4213" y="-1"/>
                  <a:pt x="6375" y="0"/>
                </a:cubicBezTo>
                <a:cubicBezTo>
                  <a:pt x="18304" y="0"/>
                  <a:pt x="27975" y="9670"/>
                  <a:pt x="27975" y="21600"/>
                </a:cubicBezTo>
                <a:cubicBezTo>
                  <a:pt x="27975" y="21766"/>
                  <a:pt x="27973" y="21932"/>
                  <a:pt x="27969" y="22098"/>
                </a:cubicBezTo>
                <a:lnTo>
                  <a:pt x="6375" y="21600"/>
                </a:lnTo>
                <a:lnTo>
                  <a:pt x="0" y="962"/>
                </a:lnTo>
                <a:close/>
              </a:path>
            </a:pathLst>
          </a:custGeom>
          <a:noFill/>
          <a:ln w="762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Text Box 43"/>
          <p:cNvSpPr txBox="1">
            <a:spLocks noChangeArrowheads="1"/>
          </p:cNvSpPr>
          <p:nvPr/>
        </p:nvSpPr>
        <p:spPr bwMode="auto">
          <a:xfrm>
            <a:off x="8305800" y="2819400"/>
            <a:ext cx="60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dirty="0">
                <a:solidFill>
                  <a:schemeClr val="tx2"/>
                </a:solidFill>
                <a:latin typeface="Times New Roman" charset="0"/>
              </a:rPr>
              <a:t>I</a:t>
            </a:r>
            <a:r>
              <a:rPr lang="en-US" altLang="en-US" b="1" baseline="-25000" dirty="0">
                <a:solidFill>
                  <a:schemeClr val="tx2"/>
                </a:solidFill>
                <a:latin typeface="Times New Roman" charset="0"/>
              </a:rPr>
              <a:t>3</a:t>
            </a:r>
          </a:p>
          <a:p>
            <a:pPr eaLnBrk="1" hangingPunct="1">
              <a:spcBef>
                <a:spcPct val="50000"/>
              </a:spcBef>
              <a:buClrTx/>
              <a:buFontTx/>
              <a:buNone/>
            </a:pPr>
            <a:endParaRPr lang="en-US" altLang="en-US" sz="2400" dirty="0">
              <a:latin typeface="Tahoma" charset="0"/>
            </a:endParaRPr>
          </a:p>
        </p:txBody>
      </p:sp>
      <p:sp>
        <p:nvSpPr>
          <p:cNvPr id="40" name="Text Box 44"/>
          <p:cNvSpPr txBox="1">
            <a:spLocks noChangeArrowheads="1"/>
          </p:cNvSpPr>
          <p:nvPr/>
        </p:nvSpPr>
        <p:spPr bwMode="auto">
          <a:xfrm>
            <a:off x="8305800" y="35052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a:latin typeface="Times New Roman" charset="0"/>
              </a:rPr>
              <a:t>I</a:t>
            </a:r>
            <a:r>
              <a:rPr lang="en-US" altLang="en-US" b="1" baseline="-25000">
                <a:latin typeface="Times New Roman" charset="0"/>
              </a:rPr>
              <a:t>2</a:t>
            </a:r>
          </a:p>
        </p:txBody>
      </p:sp>
      <p:sp>
        <p:nvSpPr>
          <p:cNvPr id="41" name="Text Box 45"/>
          <p:cNvSpPr txBox="1">
            <a:spLocks noChangeArrowheads="1"/>
          </p:cNvSpPr>
          <p:nvPr/>
        </p:nvSpPr>
        <p:spPr bwMode="auto">
          <a:xfrm>
            <a:off x="8382000" y="4724400"/>
            <a:ext cx="762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0"/>
              </a:spcBef>
              <a:buClrTx/>
              <a:buFontTx/>
              <a:buNone/>
            </a:pPr>
            <a:r>
              <a:rPr lang="en-US" altLang="en-US" b="1">
                <a:solidFill>
                  <a:srgbClr val="339933"/>
                </a:solidFill>
                <a:latin typeface="Times New Roman" charset="0"/>
              </a:rPr>
              <a:t>I</a:t>
            </a:r>
            <a:r>
              <a:rPr lang="en-US" altLang="en-US" b="1" baseline="-25000">
                <a:solidFill>
                  <a:srgbClr val="339933"/>
                </a:solidFill>
                <a:latin typeface="Times New Roman" charset="0"/>
              </a:rPr>
              <a:t>1</a:t>
            </a:r>
          </a:p>
          <a:p>
            <a:pPr eaLnBrk="1" hangingPunct="1">
              <a:spcBef>
                <a:spcPct val="50000"/>
              </a:spcBef>
              <a:buClrTx/>
              <a:buFontTx/>
              <a:buNone/>
            </a:pPr>
            <a:endParaRPr lang="en-US" altLang="en-US" sz="2400">
              <a:solidFill>
                <a:srgbClr val="339933"/>
              </a:solidFill>
              <a:latin typeface="Tahoma" charset="0"/>
            </a:endParaRPr>
          </a:p>
        </p:txBody>
      </p:sp>
      <p:sp>
        <p:nvSpPr>
          <p:cNvPr id="43" name="Line 10"/>
          <p:cNvSpPr>
            <a:spLocks noChangeShapeType="1"/>
          </p:cNvSpPr>
          <p:nvPr/>
        </p:nvSpPr>
        <p:spPr bwMode="auto">
          <a:xfrm>
            <a:off x="5334000" y="5562600"/>
            <a:ext cx="33528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25"/>
          <p:cNvSpPr txBox="1">
            <a:spLocks noChangeArrowheads="1"/>
          </p:cNvSpPr>
          <p:nvPr/>
        </p:nvSpPr>
        <p:spPr bwMode="auto">
          <a:xfrm>
            <a:off x="1371600" y="3505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2400" dirty="0">
                <a:solidFill>
                  <a:schemeClr val="folHlink"/>
                </a:solidFill>
                <a:latin typeface="Tahoma" charset="0"/>
              </a:rPr>
              <a:t>A</a:t>
            </a:r>
          </a:p>
        </p:txBody>
      </p:sp>
      <p:sp>
        <p:nvSpPr>
          <p:cNvPr id="45" name="Text Box 26"/>
          <p:cNvSpPr txBox="1">
            <a:spLocks noChangeArrowheads="1"/>
          </p:cNvSpPr>
          <p:nvPr/>
        </p:nvSpPr>
        <p:spPr bwMode="auto">
          <a:xfrm>
            <a:off x="16002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D400"/>
              </a:buClr>
              <a:buChar char="•"/>
              <a:defRPr sz="3200">
                <a:solidFill>
                  <a:schemeClr val="tx1"/>
                </a:solidFill>
                <a:latin typeface="Verdana" charset="0"/>
                <a:ea typeface="MS PGothic" charset="-128"/>
                <a:cs typeface="Arial" charset="0"/>
              </a:defRPr>
            </a:lvl1pPr>
            <a:lvl2pPr marL="742950" indent="-285750">
              <a:spcBef>
                <a:spcPct val="20000"/>
              </a:spcBef>
              <a:buClr>
                <a:srgbClr val="FFD400"/>
              </a:buClr>
              <a:buChar char="•"/>
              <a:defRPr sz="2800">
                <a:solidFill>
                  <a:srgbClr val="4D4D4D"/>
                </a:solidFill>
                <a:latin typeface="Verdana" charset="0"/>
                <a:ea typeface="Arial" charset="0"/>
                <a:cs typeface="Arial" charset="0"/>
              </a:defRPr>
            </a:lvl2pPr>
            <a:lvl3pPr marL="1143000" indent="-228600">
              <a:spcBef>
                <a:spcPct val="20000"/>
              </a:spcBef>
              <a:buClr>
                <a:srgbClr val="FFD400"/>
              </a:buClr>
              <a:buChar char="•"/>
              <a:defRPr sz="2400">
                <a:solidFill>
                  <a:srgbClr val="4D4D4D"/>
                </a:solidFill>
                <a:latin typeface="Verdana" charset="0"/>
                <a:ea typeface="Arial" charset="0"/>
                <a:cs typeface="Arial" charset="0"/>
              </a:defRPr>
            </a:lvl3pPr>
            <a:lvl4pPr marL="1600200" indent="-228600">
              <a:spcBef>
                <a:spcPct val="20000"/>
              </a:spcBef>
              <a:buClr>
                <a:srgbClr val="FFD400"/>
              </a:buClr>
              <a:buChar char="•"/>
              <a:defRPr sz="2000">
                <a:solidFill>
                  <a:srgbClr val="4D4D4D"/>
                </a:solidFill>
                <a:latin typeface="Verdana" charset="0"/>
                <a:ea typeface="Arial" charset="0"/>
                <a:cs typeface="Arial" charset="0"/>
              </a:defRPr>
            </a:lvl4pPr>
            <a:lvl5pPr marL="2057400" indent="-228600">
              <a:spcBef>
                <a:spcPct val="20000"/>
              </a:spcBef>
              <a:buClr>
                <a:srgbClr val="FFD400"/>
              </a:buClr>
              <a:buChar char="•"/>
              <a:defRPr sz="2000">
                <a:solidFill>
                  <a:srgbClr val="4D4D4D"/>
                </a:solidFill>
                <a:latin typeface="Verdana" charset="0"/>
                <a:ea typeface="Arial" charset="0"/>
                <a:cs typeface="Arial" charset="0"/>
              </a:defRPr>
            </a:lvl5pPr>
            <a:lvl6pPr marL="25146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6pPr>
            <a:lvl7pPr marL="29718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7pPr>
            <a:lvl8pPr marL="34290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8pPr>
            <a:lvl9pPr marL="3886200" indent="-228600" eaLnBrk="0" fontAlgn="base" hangingPunct="0">
              <a:spcBef>
                <a:spcPct val="20000"/>
              </a:spcBef>
              <a:spcAft>
                <a:spcPct val="0"/>
              </a:spcAft>
              <a:buClr>
                <a:srgbClr val="FFD400"/>
              </a:buClr>
              <a:buChar char="•"/>
              <a:defRPr sz="2000">
                <a:solidFill>
                  <a:srgbClr val="4D4D4D"/>
                </a:solidFill>
                <a:latin typeface="Verdana" charset="0"/>
                <a:ea typeface="Arial" charset="0"/>
                <a:cs typeface="Arial" charset="0"/>
              </a:defRPr>
            </a:lvl9pPr>
          </a:lstStyle>
          <a:p>
            <a:pPr eaLnBrk="1" hangingPunct="1">
              <a:spcBef>
                <a:spcPct val="50000"/>
              </a:spcBef>
              <a:buClrTx/>
              <a:buFontTx/>
              <a:buNone/>
            </a:pPr>
            <a:r>
              <a:rPr lang="en-US" altLang="en-US" sz="2400">
                <a:solidFill>
                  <a:schemeClr val="hlink"/>
                </a:solidFill>
                <a:latin typeface="Tahoma" charset="0"/>
              </a:rPr>
              <a:t>B</a:t>
            </a:r>
          </a:p>
        </p:txBody>
      </p:sp>
    </p:spTree>
    <p:extLst>
      <p:ext uri="{BB962C8B-B14F-4D97-AF65-F5344CB8AC3E}">
        <p14:creationId xmlns:p14="http://schemas.microsoft.com/office/powerpoint/2010/main" val="1361000833"/>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2697</Words>
  <Application>Microsoft Office PowerPoint</Application>
  <PresentationFormat>On-screen Show (4:3)</PresentationFormat>
  <Paragraphs>491</Paragraphs>
  <Slides>63</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Antonio template</vt:lpstr>
      <vt:lpstr>Equation</vt:lpstr>
      <vt:lpstr>CONSUMER BEHAVIOUR AND RATIONAL CHOICE</vt:lpstr>
      <vt:lpstr>Agenda</vt:lpstr>
      <vt:lpstr> CHAPTER REVIEW</vt:lpstr>
      <vt:lpstr>MARKET BASKETS</vt:lpstr>
      <vt:lpstr>INDIFFERENCE CURVES</vt:lpstr>
      <vt:lpstr>PowerPoint Presentation</vt:lpstr>
      <vt:lpstr>MARGINAL RATE OF SUBSTITUTION</vt:lpstr>
      <vt:lpstr>PowerPoint Presentation</vt:lpstr>
      <vt:lpstr>PowerPoint Presentation</vt:lpstr>
      <vt:lpstr>SUBSTITUTES &amp; COMPLEMENTS</vt:lpstr>
      <vt:lpstr>PowerPoint Presentation</vt:lpstr>
      <vt:lpstr>PowerPoint Presentation</vt:lpstr>
      <vt:lpstr>UTILITY</vt:lpstr>
      <vt:lpstr>LAW OF DIMINISHING UTILITY</vt:lpstr>
      <vt:lpstr>UTILITY-MAXIMIZING RULE</vt:lpstr>
      <vt:lpstr>https://www.youtube.com/watch?v=kA4pEId7ysk</vt:lpstr>
      <vt:lpstr>THE BUDGET CONSTRAINT</vt:lpstr>
      <vt:lpstr>PowerPoint Presentation</vt:lpstr>
      <vt:lpstr>Changes in the Budget Constraint:</vt:lpstr>
      <vt:lpstr>PowerPoint Presentation</vt:lpstr>
      <vt:lpstr>EQUILIBRIUM MARKET BASKETS</vt:lpstr>
      <vt:lpstr>PowerPoint Presentation</vt:lpstr>
      <vt:lpstr>CORNER SOLUTIONS</vt:lpstr>
      <vt:lpstr>PowerPoint Presentation</vt:lpstr>
      <vt:lpstr>CORNER SOLUTIONS</vt:lpstr>
      <vt:lpstr>https://www.youtube.com/watch?v=-ZvkM6Sm8HM</vt:lpstr>
      <vt:lpstr>MANAGING CONSUMER CHOICE</vt:lpstr>
      <vt:lpstr>CONSUMER SURPLUS</vt:lpstr>
      <vt:lpstr>PowerPoint Presentation</vt:lpstr>
      <vt:lpstr>PowerPoint Presentation</vt:lpstr>
      <vt:lpstr>QUESTION 1</vt:lpstr>
      <vt:lpstr>SOLUTION 1</vt:lpstr>
      <vt:lpstr>B) Do they have the typical shape of indifference curves? Why or why not?</vt:lpstr>
      <vt:lpstr>QUESTION 2</vt:lpstr>
      <vt:lpstr>SOLUTION 2</vt:lpstr>
      <vt:lpstr>QUESTION 3</vt:lpstr>
      <vt:lpstr>SOLUTION 3</vt:lpstr>
      <vt:lpstr>QUESTION 4</vt:lpstr>
      <vt:lpstr>SOLUTION 4</vt:lpstr>
      <vt:lpstr>QUESTION 5</vt:lpstr>
      <vt:lpstr>SOLUTION 5</vt:lpstr>
      <vt:lpstr>QUESTION 6</vt:lpstr>
      <vt:lpstr>SOLUTION 6a</vt:lpstr>
      <vt:lpstr>SOLUTION 6b</vt:lpstr>
      <vt:lpstr>SOLUTION 6c</vt:lpstr>
      <vt:lpstr>QUESTION 7</vt:lpstr>
      <vt:lpstr>SOLUTION 7</vt:lpstr>
      <vt:lpstr>QUESTION 8</vt:lpstr>
      <vt:lpstr>SOLUTION 8a</vt:lpstr>
      <vt:lpstr>Question 8b,c,d,e</vt:lpstr>
      <vt:lpstr>SOLUTION 8b</vt:lpstr>
      <vt:lpstr>SOLUTION 8</vt:lpstr>
      <vt:lpstr>QUESTION 9</vt:lpstr>
      <vt:lpstr>SOLUTION 9</vt:lpstr>
      <vt:lpstr>SOLUTION 9</vt:lpstr>
      <vt:lpstr>SOLUTION 9</vt:lpstr>
      <vt:lpstr>QUESTION 11</vt:lpstr>
      <vt:lpstr>SOLUTION 11a</vt:lpstr>
      <vt:lpstr>SOLUTION 11b</vt:lpstr>
      <vt:lpstr>SOLUTION 11c</vt:lpstr>
      <vt:lpstr>SOLUTION 11d</vt:lpstr>
      <vt:lpstr>SOLUTION 11d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BEHAVIOUR AND RATIONAL CHOICE</dc:title>
  <dc:creator>Mike Brintnell</dc:creator>
  <cp:lastModifiedBy>TARIQ</cp:lastModifiedBy>
  <cp:revision>128</cp:revision>
  <cp:lastPrinted>2017-02-09T19:23:32Z</cp:lastPrinted>
  <dcterms:modified xsi:type="dcterms:W3CDTF">2019-10-03T03:34:27Z</dcterms:modified>
</cp:coreProperties>
</file>