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3"/>
  </p:notesMasterIdLst>
  <p:sldIdLst>
    <p:sldId id="256" r:id="rId2"/>
    <p:sldId id="396" r:id="rId3"/>
    <p:sldId id="397" r:id="rId4"/>
    <p:sldId id="446" r:id="rId5"/>
    <p:sldId id="447" r:id="rId6"/>
    <p:sldId id="448" r:id="rId7"/>
    <p:sldId id="449" r:id="rId8"/>
    <p:sldId id="450" r:id="rId9"/>
    <p:sldId id="469" r:id="rId10"/>
    <p:sldId id="451" r:id="rId11"/>
    <p:sldId id="452" r:id="rId12"/>
    <p:sldId id="453" r:id="rId13"/>
    <p:sldId id="454" r:id="rId14"/>
    <p:sldId id="455" r:id="rId15"/>
    <p:sldId id="468" r:id="rId16"/>
    <p:sldId id="456" r:id="rId17"/>
    <p:sldId id="457" r:id="rId18"/>
    <p:sldId id="458" r:id="rId19"/>
    <p:sldId id="459" r:id="rId20"/>
    <p:sldId id="460" r:id="rId21"/>
    <p:sldId id="461" r:id="rId22"/>
    <p:sldId id="462" r:id="rId23"/>
    <p:sldId id="463" r:id="rId24"/>
    <p:sldId id="464" r:id="rId25"/>
    <p:sldId id="465" r:id="rId26"/>
    <p:sldId id="466" r:id="rId27"/>
    <p:sldId id="473" r:id="rId28"/>
    <p:sldId id="467" r:id="rId29"/>
    <p:sldId id="470" r:id="rId30"/>
    <p:sldId id="471" r:id="rId31"/>
    <p:sldId id="472"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A53"/>
    <a:srgbClr val="F4963D"/>
    <a:srgbClr val="7ECEFA"/>
    <a:srgbClr val="2F86C5"/>
    <a:srgbClr val="6372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D02D3D4-54F4-4957-BB5D-E1FEF08D5BC2}">
  <a:tblStyle styleId="{3D02D3D4-54F4-4957-BB5D-E1FEF08D5BC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p:restoredTop sz="67467" autoAdjust="0"/>
  </p:normalViewPr>
  <p:slideViewPr>
    <p:cSldViewPr snapToGrid="0" snapToObjects="1">
      <p:cViewPr>
        <p:scale>
          <a:sx n="61" d="100"/>
          <a:sy n="61" d="100"/>
        </p:scale>
        <p:origin x="-204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27795672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The Demand curve is horizontal because the demand for a standardized product is perfectly elastic-they are price takers.</a:t>
            </a:r>
          </a:p>
        </p:txBody>
      </p:sp>
    </p:spTree>
    <p:extLst>
      <p:ext uri="{BB962C8B-B14F-4D97-AF65-F5344CB8AC3E}">
        <p14:creationId xmlns:p14="http://schemas.microsoft.com/office/powerpoint/2010/main" val="1101028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Rationale</a:t>
            </a:r>
            <a:r>
              <a:rPr lang="en-US" baseline="0" dirty="0"/>
              <a:t> is that if you can cover all of your variable costs, you can still be more profitable than shutting down because you are at least covering a portion of your total fixed costs, whereas if you shut down, you are not covering any of your fixed costs</a:t>
            </a:r>
          </a:p>
          <a:p>
            <a:endParaRPr lang="en-US" baseline="0" dirty="0"/>
          </a:p>
          <a:p>
            <a:r>
              <a:rPr lang="en-US" baseline="0" dirty="0"/>
              <a:t>If you are producing at a point where your price does not even cover your variable costs, there is no point in continuing production and having to pay both fixed costs and additional variable costs out of pocket.</a:t>
            </a:r>
            <a:endParaRPr lang="en-US" dirty="0"/>
          </a:p>
        </p:txBody>
      </p:sp>
    </p:spTree>
    <p:extLst>
      <p:ext uri="{BB962C8B-B14F-4D97-AF65-F5344CB8AC3E}">
        <p14:creationId xmlns:p14="http://schemas.microsoft.com/office/powerpoint/2010/main" val="213545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If</a:t>
            </a:r>
            <a:r>
              <a:rPr lang="en-US" baseline="0" dirty="0"/>
              <a:t> you were to take the AVC from the TC equation AVC= 4+2Q</a:t>
            </a:r>
          </a:p>
          <a:p>
            <a:endParaRPr lang="en-US" baseline="0" dirty="0"/>
          </a:p>
          <a:p>
            <a:r>
              <a:rPr lang="en-US" baseline="0" dirty="0"/>
              <a:t>At output 5, AVC= 4+10 = 14</a:t>
            </a:r>
          </a:p>
          <a:p>
            <a:endParaRPr lang="en-US" baseline="0" dirty="0"/>
          </a:p>
          <a:p>
            <a:r>
              <a:rPr lang="en-US" baseline="0" dirty="0"/>
              <a:t>Since 24&gt;14, they should operate at a loss</a:t>
            </a:r>
            <a:endParaRPr lang="en-US" dirty="0"/>
          </a:p>
        </p:txBody>
      </p:sp>
    </p:spTree>
    <p:extLst>
      <p:ext uri="{BB962C8B-B14F-4D97-AF65-F5344CB8AC3E}">
        <p14:creationId xmlns:p14="http://schemas.microsoft.com/office/powerpoint/2010/main" val="207466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721425" y="3785246"/>
            <a:ext cx="5216699" cy="1546500"/>
          </a:xfrm>
          <a:prstGeom prst="rect">
            <a:avLst/>
          </a:prstGeom>
        </p:spPr>
        <p:txBody>
          <a:bodyPr lIns="91425" tIns="91425" rIns="91425" bIns="91425" anchor="t" anchorCtr="0"/>
          <a:lstStyle>
            <a:lvl1pPr lvl="0">
              <a:spcBef>
                <a:spcPts val="0"/>
              </a:spcBef>
              <a:buClr>
                <a:srgbClr val="2185C5"/>
              </a:buClr>
              <a:buSzPct val="100000"/>
              <a:defRPr sz="4800">
                <a:solidFill>
                  <a:srgbClr val="2185C5"/>
                </a:solidFill>
                <a:latin typeface="Century Gothic" charset="0"/>
                <a:ea typeface="Century Gothic" charset="0"/>
                <a:cs typeface="Century Gothic" charset="0"/>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a:endParaRPr dirty="0"/>
          </a:p>
        </p:txBody>
      </p:sp>
      <p:sp>
        <p:nvSpPr>
          <p:cNvPr id="10" name="Shape 10"/>
          <p:cNvSpPr/>
          <p:nvPr/>
        </p:nvSpPr>
        <p:spPr>
          <a:xfrm>
            <a:off x="5938246" y="3377550"/>
            <a:ext cx="7218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6659860" y="3377550"/>
            <a:ext cx="7218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a:off x="-1" y="3377550"/>
            <a:ext cx="7218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a:off x="721424" y="3377550"/>
            <a:ext cx="5216699"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
        <p:nvSpPr>
          <p:cNvPr id="16" name="Shape 16"/>
          <p:cNvSpPr txBox="1">
            <a:spLocks noGrp="1"/>
          </p:cNvSpPr>
          <p:nvPr>
            <p:ph type="ctrTitle"/>
          </p:nvPr>
        </p:nvSpPr>
        <p:spPr>
          <a:xfrm>
            <a:off x="685800" y="2111123"/>
            <a:ext cx="7772400" cy="1546500"/>
          </a:xfrm>
          <a:prstGeom prst="rect">
            <a:avLst/>
          </a:prstGeom>
        </p:spPr>
        <p:txBody>
          <a:bodyPr lIns="91425" tIns="91425" rIns="91425" bIns="91425" anchor="b" anchorCtr="0"/>
          <a:lstStyle>
            <a:lvl1pPr lvl="0" algn="ctr" rtl="0">
              <a:spcBef>
                <a:spcPts val="0"/>
              </a:spcBef>
              <a:buClr>
                <a:srgbClr val="FFFFFF"/>
              </a:buClr>
              <a:buSzPct val="100000"/>
              <a:defRPr sz="4800">
                <a:solidFill>
                  <a:srgbClr val="FFFFFF"/>
                </a:solidFill>
                <a:latin typeface="Century Gothic" charset="0"/>
                <a:ea typeface="Century Gothic" charset="0"/>
                <a:cs typeface="Century Gothic" charset="0"/>
              </a:defRPr>
            </a:lvl1pPr>
            <a:lvl2pPr lvl="1" algn="ctr" rtl="0">
              <a:spcBef>
                <a:spcPts val="0"/>
              </a:spcBef>
              <a:buClr>
                <a:srgbClr val="FFFFFF"/>
              </a:buClr>
              <a:buSzPct val="100000"/>
              <a:defRPr sz="4800">
                <a:solidFill>
                  <a:srgbClr val="FFFFFF"/>
                </a:solidFill>
              </a:defRPr>
            </a:lvl2pPr>
            <a:lvl3pPr lvl="2" algn="ctr" rtl="0">
              <a:spcBef>
                <a:spcPts val="0"/>
              </a:spcBef>
              <a:buClr>
                <a:srgbClr val="FFFFFF"/>
              </a:buClr>
              <a:buSzPct val="100000"/>
              <a:defRPr sz="4800">
                <a:solidFill>
                  <a:srgbClr val="FFFFFF"/>
                </a:solidFill>
              </a:defRPr>
            </a:lvl3pPr>
            <a:lvl4pPr lvl="3" algn="ctr" rtl="0">
              <a:spcBef>
                <a:spcPts val="0"/>
              </a:spcBef>
              <a:buClr>
                <a:srgbClr val="FFFFFF"/>
              </a:buClr>
              <a:buSzPct val="100000"/>
              <a:defRPr sz="4800">
                <a:solidFill>
                  <a:srgbClr val="FFFFFF"/>
                </a:solidFill>
              </a:defRPr>
            </a:lvl4pPr>
            <a:lvl5pPr lvl="4" algn="ctr" rtl="0">
              <a:spcBef>
                <a:spcPts val="0"/>
              </a:spcBef>
              <a:buClr>
                <a:srgbClr val="FFFFFF"/>
              </a:buClr>
              <a:buSzPct val="100000"/>
              <a:defRPr sz="4800">
                <a:solidFill>
                  <a:srgbClr val="FFFFFF"/>
                </a:solidFill>
              </a:defRPr>
            </a:lvl5pPr>
            <a:lvl6pPr lvl="5" algn="ctr" rtl="0">
              <a:spcBef>
                <a:spcPts val="0"/>
              </a:spcBef>
              <a:buClr>
                <a:srgbClr val="FFFFFF"/>
              </a:buClr>
              <a:buSzPct val="100000"/>
              <a:defRPr sz="4800">
                <a:solidFill>
                  <a:srgbClr val="FFFFFF"/>
                </a:solidFill>
              </a:defRPr>
            </a:lvl6pPr>
            <a:lvl7pPr lvl="6" algn="ctr" rtl="0">
              <a:spcBef>
                <a:spcPts val="0"/>
              </a:spcBef>
              <a:buClr>
                <a:srgbClr val="FFFFFF"/>
              </a:buClr>
              <a:buSzPct val="100000"/>
              <a:defRPr sz="4800">
                <a:solidFill>
                  <a:srgbClr val="FFFFFF"/>
                </a:solidFill>
              </a:defRPr>
            </a:lvl7pPr>
            <a:lvl8pPr lvl="7" algn="ctr" rtl="0">
              <a:spcBef>
                <a:spcPts val="0"/>
              </a:spcBef>
              <a:buClr>
                <a:srgbClr val="FFFFFF"/>
              </a:buClr>
              <a:buSzPct val="100000"/>
              <a:defRPr sz="4800">
                <a:solidFill>
                  <a:srgbClr val="FFFFFF"/>
                </a:solidFill>
              </a:defRPr>
            </a:lvl8pPr>
            <a:lvl9pPr lvl="8" algn="ctr" rtl="0">
              <a:spcBef>
                <a:spcPts val="0"/>
              </a:spcBef>
              <a:buClr>
                <a:srgbClr val="FFFFFF"/>
              </a:buClr>
              <a:buSzPct val="100000"/>
              <a:defRPr sz="4800">
                <a:solidFill>
                  <a:srgbClr val="FFFFFF"/>
                </a:solidFill>
              </a:defRPr>
            </a:lvl9pPr>
          </a:lstStyle>
          <a:p>
            <a:endParaRPr dirty="0"/>
          </a:p>
        </p:txBody>
      </p:sp>
      <p:sp>
        <p:nvSpPr>
          <p:cNvPr id="17" name="Shape 17"/>
          <p:cNvSpPr txBox="1">
            <a:spLocks noGrp="1"/>
          </p:cNvSpPr>
          <p:nvPr>
            <p:ph type="subTitle" idx="1"/>
          </p:nvPr>
        </p:nvSpPr>
        <p:spPr>
          <a:xfrm>
            <a:off x="685800" y="3786737"/>
            <a:ext cx="7772400" cy="1046400"/>
          </a:xfrm>
          <a:prstGeom prst="rect">
            <a:avLst/>
          </a:prstGeom>
        </p:spPr>
        <p:txBody>
          <a:bodyPr lIns="91425" tIns="91425" rIns="91425" bIns="91425" anchor="t" anchorCtr="0"/>
          <a:lstStyle>
            <a:lvl1pPr lvl="0" algn="ctr" rtl="0">
              <a:spcBef>
                <a:spcPts val="0"/>
              </a:spcBef>
              <a:buClr>
                <a:srgbClr val="FFFFFF"/>
              </a:buClr>
              <a:buSzPct val="100000"/>
              <a:buNone/>
              <a:defRPr sz="2400" b="1">
                <a:solidFill>
                  <a:srgbClr val="FFFFFF"/>
                </a:solidFill>
                <a:latin typeface="Century Gothic" charset="0"/>
                <a:ea typeface="Century Gothic" charset="0"/>
                <a:cs typeface="Century Gothic" charset="0"/>
              </a:defRPr>
            </a:lvl1pPr>
            <a:lvl2pPr lvl="1" algn="ctr" rtl="0">
              <a:spcBef>
                <a:spcPts val="0"/>
              </a:spcBef>
              <a:buClr>
                <a:srgbClr val="FFFFFF"/>
              </a:buClr>
              <a:buNone/>
              <a:defRPr b="1">
                <a:solidFill>
                  <a:srgbClr val="FFFFFF"/>
                </a:solidFill>
              </a:defRPr>
            </a:lvl2pPr>
            <a:lvl3pPr lvl="2" algn="ctr" rtl="0">
              <a:spcBef>
                <a:spcPts val="0"/>
              </a:spcBef>
              <a:buClr>
                <a:srgbClr val="FFFFFF"/>
              </a:buClr>
              <a:buNone/>
              <a:defRPr b="1">
                <a:solidFill>
                  <a:srgbClr val="FFFFFF"/>
                </a:solidFill>
              </a:defRPr>
            </a:lvl3pPr>
            <a:lvl4pPr lvl="3" algn="ctr" rtl="0">
              <a:spcBef>
                <a:spcPts val="0"/>
              </a:spcBef>
              <a:buClr>
                <a:srgbClr val="FFFFFF"/>
              </a:buClr>
              <a:buSzPct val="100000"/>
              <a:buNone/>
              <a:defRPr sz="2400" b="1">
                <a:solidFill>
                  <a:srgbClr val="FFFFFF"/>
                </a:solidFill>
              </a:defRPr>
            </a:lvl4pPr>
            <a:lvl5pPr lvl="4" algn="ctr" rtl="0">
              <a:spcBef>
                <a:spcPts val="0"/>
              </a:spcBef>
              <a:buClr>
                <a:srgbClr val="FFFFFF"/>
              </a:buClr>
              <a:buSzPct val="100000"/>
              <a:buNone/>
              <a:defRPr sz="2400" b="1">
                <a:solidFill>
                  <a:srgbClr val="FFFFFF"/>
                </a:solidFill>
              </a:defRPr>
            </a:lvl5pPr>
            <a:lvl6pPr lvl="5" algn="ctr" rtl="0">
              <a:spcBef>
                <a:spcPts val="0"/>
              </a:spcBef>
              <a:buClr>
                <a:srgbClr val="FFFFFF"/>
              </a:buClr>
              <a:buSzPct val="100000"/>
              <a:buNone/>
              <a:defRPr sz="2400" b="1">
                <a:solidFill>
                  <a:srgbClr val="FFFFFF"/>
                </a:solidFill>
              </a:defRPr>
            </a:lvl6pPr>
            <a:lvl7pPr lvl="6" algn="ctr" rtl="0">
              <a:spcBef>
                <a:spcPts val="0"/>
              </a:spcBef>
              <a:buClr>
                <a:srgbClr val="FFFFFF"/>
              </a:buClr>
              <a:buSzPct val="100000"/>
              <a:buNone/>
              <a:defRPr sz="2400" b="1">
                <a:solidFill>
                  <a:srgbClr val="FFFFFF"/>
                </a:solidFill>
              </a:defRPr>
            </a:lvl7pPr>
            <a:lvl8pPr lvl="7" algn="ctr" rtl="0">
              <a:spcBef>
                <a:spcPts val="0"/>
              </a:spcBef>
              <a:buClr>
                <a:srgbClr val="FFFFFF"/>
              </a:buClr>
              <a:buSzPct val="100000"/>
              <a:buNone/>
              <a:defRPr sz="2400" b="1">
                <a:solidFill>
                  <a:srgbClr val="FFFFFF"/>
                </a:solidFill>
              </a:defRPr>
            </a:lvl8pPr>
            <a:lvl9pPr lvl="8" algn="ctr" rtl="0">
              <a:spcBef>
                <a:spcPts val="0"/>
              </a:spcBef>
              <a:buClr>
                <a:srgbClr val="FFFFFF"/>
              </a:buClr>
              <a:buSzPct val="100000"/>
              <a:buNone/>
              <a:defRPr sz="2400" b="1">
                <a:solidFill>
                  <a:srgbClr val="FFFFFF"/>
                </a:solidFill>
              </a:defRPr>
            </a:lvl9pPr>
          </a:lstStyle>
          <a:p>
            <a:endParaRPr dirty="0"/>
          </a:p>
        </p:txBody>
      </p:sp>
      <p:sp>
        <p:nvSpPr>
          <p:cNvPr id="18" name="Shape 18"/>
          <p:cNvSpPr/>
          <p:nvPr/>
        </p:nvSpPr>
        <p:spPr>
          <a:xfrm>
            <a:off x="3047703" y="5323800"/>
            <a:ext cx="3047700"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19" name="Shape 19"/>
          <p:cNvSpPr/>
          <p:nvPr/>
        </p:nvSpPr>
        <p:spPr>
          <a:xfrm>
            <a:off x="6096270" y="5323800"/>
            <a:ext cx="3047700"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20" name="Shape 20"/>
          <p:cNvSpPr/>
          <p:nvPr/>
        </p:nvSpPr>
        <p:spPr>
          <a:xfrm>
            <a:off x="1" y="5323800"/>
            <a:ext cx="3047700"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93700" y="274650"/>
            <a:ext cx="6462600" cy="1143000"/>
          </a:xfrm>
          <a:prstGeom prst="rect">
            <a:avLst/>
          </a:prstGeom>
        </p:spPr>
        <p:txBody>
          <a:bodyPr lIns="91425" tIns="91425" rIns="91425" bIns="91425" anchor="b" anchorCtr="0"/>
          <a:lstStyle>
            <a:lvl1pPr lvl="0">
              <a:spcBef>
                <a:spcPts val="0"/>
              </a:spcBef>
              <a:defRPr>
                <a:solidFill>
                  <a:srgbClr val="2F86C5"/>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0" name="Shape 30"/>
          <p:cNvSpPr txBox="1">
            <a:spLocks noGrp="1"/>
          </p:cNvSpPr>
          <p:nvPr>
            <p:ph type="body" idx="1"/>
          </p:nvPr>
        </p:nvSpPr>
        <p:spPr>
          <a:xfrm>
            <a:off x="893700" y="1831450"/>
            <a:ext cx="6462600" cy="4736399"/>
          </a:xfrm>
          <a:prstGeom prst="rect">
            <a:avLst/>
          </a:prstGeom>
        </p:spPr>
        <p:txBody>
          <a:bodyPr lIns="91425" tIns="91425" rIns="91425" bIns="91425" anchor="t" anchorCtr="0"/>
          <a:lstStyle>
            <a:lvl1pPr lvl="0">
              <a:spcBef>
                <a:spcPts val="0"/>
              </a:spcBef>
              <a:defRPr b="0" i="0">
                <a:solidFill>
                  <a:schemeClr val="tx2">
                    <a:lumMod val="50000"/>
                  </a:schemeClr>
                </a:solidFill>
                <a:latin typeface="Century Gothic" charset="0"/>
                <a:ea typeface="Century Gothic" charset="0"/>
                <a:cs typeface="Century Gothic"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1" name="Shape 31"/>
          <p:cNvSpPr/>
          <p:nvPr/>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F86C5"/>
                </a:solidFill>
                <a:latin typeface="Lao Sangam MN" charset="0"/>
                <a:ea typeface="Lao Sangam MN" charset="0"/>
                <a:cs typeface="Lao Sangam MN" charset="0"/>
              </a:defRPr>
            </a:lvl1pPr>
          </a:lstStyle>
          <a:p>
            <a:r>
              <a:rPr lang="en-US" dirty="0"/>
              <a:t>Click to edit Master title style</a:t>
            </a:r>
          </a:p>
        </p:txBody>
      </p:sp>
      <p:sp>
        <p:nvSpPr>
          <p:cNvPr id="3" name="TextBox 2"/>
          <p:cNvSpPr txBox="1"/>
          <p:nvPr userDrawn="1"/>
        </p:nvSpPr>
        <p:spPr>
          <a:xfrm>
            <a:off x="959556" y="1704622"/>
            <a:ext cx="6987822" cy="307777"/>
          </a:xfrm>
          <a:prstGeom prst="rect">
            <a:avLst/>
          </a:prstGeom>
          <a:noFill/>
        </p:spPr>
        <p:txBody>
          <a:bodyPr wrap="square" rtlCol="0">
            <a:spAutoFit/>
          </a:bodyPr>
          <a:lstStyle/>
          <a:p>
            <a:r>
              <a:rPr lang="en-US" b="0" i="0" dirty="0">
                <a:solidFill>
                  <a:schemeClr val="tx2">
                    <a:lumMod val="50000"/>
                  </a:schemeClr>
                </a:solidFill>
                <a:latin typeface="Helvetica Light" charset="0"/>
                <a:ea typeface="Helvetica Light" charset="0"/>
                <a:cs typeface="Helvetica Light" charset="0"/>
              </a:rPr>
              <a:t>Text</a:t>
            </a:r>
          </a:p>
        </p:txBody>
      </p:sp>
      <p:sp>
        <p:nvSpPr>
          <p:cNvPr id="4" name="Shape 31"/>
          <p:cNvSpPr/>
          <p:nvPr userDrawn="1"/>
        </p:nvSpPr>
        <p:spPr>
          <a:xfrm>
            <a:off x="7356366" y="6755100"/>
            <a:ext cx="893699" cy="102899"/>
          </a:xfrm>
          <a:prstGeom prst="rect">
            <a:avLst/>
          </a:prstGeom>
          <a:solidFill>
            <a:srgbClr val="FF9715"/>
          </a:solidFill>
          <a:ln>
            <a:noFill/>
          </a:ln>
        </p:spPr>
        <p:txBody>
          <a:bodyPr lIns="91425" tIns="91425" rIns="91425" bIns="91425" anchor="ctr" anchorCtr="0">
            <a:noAutofit/>
          </a:bodyPr>
          <a:lstStyle/>
          <a:p>
            <a:pPr lvl="0">
              <a:spcBef>
                <a:spcPts val="0"/>
              </a:spcBef>
              <a:buNone/>
            </a:pPr>
            <a:endParaRPr/>
          </a:p>
        </p:txBody>
      </p:sp>
      <p:sp>
        <p:nvSpPr>
          <p:cNvPr id="5" name="Shape 32"/>
          <p:cNvSpPr/>
          <p:nvPr userDrawn="1"/>
        </p:nvSpPr>
        <p:spPr>
          <a:xfrm>
            <a:off x="8250311" y="6755100"/>
            <a:ext cx="893699" cy="102899"/>
          </a:xfrm>
          <a:prstGeom prst="rect">
            <a:avLst/>
          </a:prstGeom>
          <a:solidFill>
            <a:srgbClr val="F20253"/>
          </a:solidFill>
          <a:ln>
            <a:noFill/>
          </a:ln>
        </p:spPr>
        <p:txBody>
          <a:bodyPr lIns="91425" tIns="91425" rIns="91425" bIns="91425" anchor="ctr" anchorCtr="0">
            <a:noAutofit/>
          </a:bodyPr>
          <a:lstStyle/>
          <a:p>
            <a:pPr lvl="0">
              <a:spcBef>
                <a:spcPts val="0"/>
              </a:spcBef>
              <a:buNone/>
            </a:pPr>
            <a:endParaRPr/>
          </a:p>
        </p:txBody>
      </p:sp>
      <p:sp>
        <p:nvSpPr>
          <p:cNvPr id="6" name="Shape 33"/>
          <p:cNvSpPr/>
          <p:nvPr userDrawn="1"/>
        </p:nvSpPr>
        <p:spPr>
          <a:xfrm>
            <a:off x="0" y="6755100"/>
            <a:ext cx="893699" cy="102899"/>
          </a:xfrm>
          <a:prstGeom prst="rect">
            <a:avLst/>
          </a:prstGeom>
          <a:solidFill>
            <a:srgbClr val="7ECEFD"/>
          </a:solidFill>
          <a:ln>
            <a:noFill/>
          </a:ln>
        </p:spPr>
        <p:txBody>
          <a:bodyPr lIns="91425" tIns="91425" rIns="91425" bIns="91425" anchor="ctr" anchorCtr="0">
            <a:noAutofit/>
          </a:bodyPr>
          <a:lstStyle/>
          <a:p>
            <a:pPr lvl="0">
              <a:spcBef>
                <a:spcPts val="0"/>
              </a:spcBef>
              <a:buNone/>
            </a:pPr>
            <a:endParaRPr/>
          </a:p>
        </p:txBody>
      </p:sp>
      <p:sp>
        <p:nvSpPr>
          <p:cNvPr id="7" name="Shape 34"/>
          <p:cNvSpPr/>
          <p:nvPr userDrawn="1"/>
        </p:nvSpPr>
        <p:spPr>
          <a:xfrm>
            <a:off x="893709" y="6755100"/>
            <a:ext cx="6462600" cy="102899"/>
          </a:xfrm>
          <a:prstGeom prst="rect">
            <a:avLst/>
          </a:prstGeom>
          <a:solidFill>
            <a:srgbClr val="2185C5"/>
          </a:solid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7196149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lIns="91425" tIns="91425" rIns="91425" bIns="91425" anchor="b" anchorCtr="0"/>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399"/>
          </a:xfrm>
          <a:prstGeom prst="rect">
            <a:avLst/>
          </a:prstGeom>
          <a:noFill/>
          <a:ln>
            <a:noFill/>
          </a:ln>
        </p:spPr>
        <p:txBody>
          <a:bodyPr lIns="91425" tIns="91425" rIns="91425" bIns="91425" anchor="t" anchorCtr="0"/>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Z9e_7j9WzA0"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721425" y="3785246"/>
            <a:ext cx="7688649" cy="1749280"/>
          </a:xfrm>
          <a:prstGeom prst="rect">
            <a:avLst/>
          </a:prstGeom>
        </p:spPr>
        <p:txBody>
          <a:bodyPr lIns="91425" tIns="91425" rIns="91425" bIns="91425" anchor="t" anchorCtr="0">
            <a:noAutofit/>
          </a:bodyPr>
          <a:lstStyle/>
          <a:p>
            <a:pPr lvl="0">
              <a:spcBef>
                <a:spcPts val="0"/>
              </a:spcBef>
              <a:buNone/>
            </a:pPr>
            <a:r>
              <a:rPr lang="en-CA" dirty="0"/>
              <a:t>PERFECT COMPETITION</a:t>
            </a:r>
            <a:endParaRPr lang="en" dirty="0"/>
          </a:p>
        </p:txBody>
      </p:sp>
      <p:sp>
        <p:nvSpPr>
          <p:cNvPr id="2" name="TextBox 1"/>
          <p:cNvSpPr txBox="1"/>
          <p:nvPr/>
        </p:nvSpPr>
        <p:spPr>
          <a:xfrm>
            <a:off x="721425" y="2683043"/>
            <a:ext cx="3958389" cy="584775"/>
          </a:xfrm>
          <a:prstGeom prst="rect">
            <a:avLst/>
          </a:prstGeom>
          <a:noFill/>
        </p:spPr>
        <p:txBody>
          <a:bodyPr wrap="square" rtlCol="0">
            <a:spAutoFit/>
          </a:bodyPr>
          <a:lstStyle/>
          <a:p>
            <a:r>
              <a:rPr lang="en-US" sz="3200" dirty="0">
                <a:solidFill>
                  <a:srgbClr val="2F86C5"/>
                </a:solidFill>
                <a:latin typeface="Lao Sangam MN" charset="0"/>
                <a:ea typeface="Lao Sangam MN" charset="0"/>
                <a:cs typeface="Lao Sangam MN" charset="0"/>
              </a:rPr>
              <a:t>MGCR 293</a:t>
            </a:r>
          </a:p>
        </p:txBody>
      </p:sp>
      <p:sp>
        <p:nvSpPr>
          <p:cNvPr id="4" name="TextBox 3"/>
          <p:cNvSpPr txBox="1"/>
          <p:nvPr/>
        </p:nvSpPr>
        <p:spPr>
          <a:xfrm>
            <a:off x="3874436" y="5226784"/>
            <a:ext cx="5269564" cy="1631216"/>
          </a:xfrm>
          <a:prstGeom prst="rect">
            <a:avLst/>
          </a:prstGeom>
          <a:noFill/>
        </p:spPr>
        <p:txBody>
          <a:bodyPr wrap="square" rtlCol="0">
            <a:spAutoFit/>
          </a:bodyPr>
          <a:lstStyle/>
          <a:p>
            <a:pPr algn="r"/>
            <a:r>
              <a:rPr lang="en-US" sz="2000" dirty="0">
                <a:solidFill>
                  <a:srgbClr val="F4963D"/>
                </a:solidFill>
                <a:latin typeface="Lao Sangam MN" charset="0"/>
                <a:ea typeface="Lao Sangam MN" charset="0"/>
                <a:cs typeface="Lao Sangam MN" charset="0"/>
              </a:rPr>
              <a:t>Professors: Dr. K. </a:t>
            </a:r>
            <a:r>
              <a:rPr lang="en-US" sz="2000" dirty="0" err="1">
                <a:solidFill>
                  <a:srgbClr val="F4963D"/>
                </a:solidFill>
                <a:latin typeface="Lao Sangam MN" charset="0"/>
                <a:ea typeface="Lao Sangam MN" charset="0"/>
                <a:cs typeface="Lao Sangam MN" charset="0"/>
              </a:rPr>
              <a:t>Salmasi</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Tariq </a:t>
            </a:r>
            <a:r>
              <a:rPr lang="en-US" sz="2000" dirty="0" err="1">
                <a:solidFill>
                  <a:srgbClr val="F4963D"/>
                </a:solidFill>
                <a:latin typeface="Lao Sangam MN" charset="0"/>
                <a:ea typeface="Lao Sangam MN" charset="0"/>
                <a:cs typeface="Lao Sangam MN" charset="0"/>
              </a:rPr>
              <a:t>Nizami</a:t>
            </a:r>
            <a:endParaRPr lang="en-US" sz="2000" dirty="0">
              <a:solidFill>
                <a:srgbClr val="F4963D"/>
              </a:solidFill>
              <a:latin typeface="Lao Sangam MN" charset="0"/>
              <a:ea typeface="Lao Sangam MN" charset="0"/>
              <a:cs typeface="Lao Sangam MN" charset="0"/>
            </a:endParaRPr>
          </a:p>
          <a:p>
            <a:pPr algn="r"/>
            <a:r>
              <a:rPr lang="en-US" sz="2000" dirty="0" err="1">
                <a:solidFill>
                  <a:srgbClr val="F4963D"/>
                </a:solidFill>
                <a:latin typeface="Lao Sangam MN" charset="0"/>
                <a:ea typeface="Lao Sangam MN" charset="0"/>
                <a:cs typeface="Lao Sangam MN" charset="0"/>
              </a:rPr>
              <a:t>Taweewan</a:t>
            </a:r>
            <a:r>
              <a:rPr lang="en-US" sz="2000" dirty="0">
                <a:solidFill>
                  <a:srgbClr val="F4963D"/>
                </a:solidFill>
                <a:latin typeface="Lao Sangam MN" charset="0"/>
                <a:ea typeface="Lao Sangam MN" charset="0"/>
                <a:cs typeface="Lao Sangam MN" charset="0"/>
              </a:rPr>
              <a:t> </a:t>
            </a:r>
            <a:r>
              <a:rPr lang="en-US" sz="2000" dirty="0" err="1">
                <a:solidFill>
                  <a:srgbClr val="F4963D"/>
                </a:solidFill>
                <a:latin typeface="Lao Sangam MN" charset="0"/>
                <a:ea typeface="Lao Sangam MN" charset="0"/>
                <a:cs typeface="Lao Sangam MN" charset="0"/>
              </a:rPr>
              <a:t>Sidthidet</a:t>
            </a:r>
            <a:endParaRPr lang="en-US" sz="2000" dirty="0">
              <a:solidFill>
                <a:srgbClr val="F4963D"/>
              </a:solidFill>
              <a:latin typeface="Lao Sangam MN" charset="0"/>
              <a:ea typeface="Lao Sangam MN" charset="0"/>
              <a:cs typeface="Lao Sangam MN" charset="0"/>
            </a:endParaRPr>
          </a:p>
          <a:p>
            <a:pPr algn="r"/>
            <a:r>
              <a:rPr lang="en-US" sz="2000" dirty="0">
                <a:solidFill>
                  <a:srgbClr val="F4963D"/>
                </a:solidFill>
                <a:latin typeface="Lao Sangam MN" charset="0"/>
                <a:ea typeface="Lao Sangam MN" charset="0"/>
                <a:cs typeface="Lao Sangam MN" charset="0"/>
              </a:rPr>
              <a:t>T.A.: Mike Brintnell</a:t>
            </a:r>
          </a:p>
          <a:p>
            <a:pPr algn="r"/>
            <a:r>
              <a:rPr lang="en-US" sz="2000" dirty="0">
                <a:solidFill>
                  <a:srgbClr val="F4963D"/>
                </a:solidFill>
                <a:latin typeface="Lao Sangam MN" charset="0"/>
                <a:ea typeface="Lao Sangam MN" charset="0"/>
                <a:cs typeface="Lao Sangam MN" charset="0"/>
              </a:rPr>
              <a:t>Presentation Credit: Brianna Mooney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SHUT-DOWN</a:t>
            </a:r>
          </a:p>
        </p:txBody>
      </p:sp>
      <p:sp>
        <p:nvSpPr>
          <p:cNvPr id="3" name="Text Placeholder 2"/>
          <p:cNvSpPr>
            <a:spLocks noGrp="1"/>
          </p:cNvSpPr>
          <p:nvPr>
            <p:ph type="body" idx="1"/>
          </p:nvPr>
        </p:nvSpPr>
        <p:spPr>
          <a:xfrm>
            <a:off x="893700" y="1417650"/>
            <a:ext cx="7468247" cy="5150199"/>
          </a:xfrm>
        </p:spPr>
        <p:txBody>
          <a:bodyPr/>
          <a:lstStyle/>
          <a:p>
            <a:pPr marL="457200" indent="-457200"/>
            <a:r>
              <a:rPr lang="en-US" sz="2600" dirty="0"/>
              <a:t>If P &lt; ATC, we must look at AVC to decide whether to continue producing</a:t>
            </a:r>
          </a:p>
          <a:p>
            <a:pPr>
              <a:buNone/>
            </a:pPr>
            <a:endParaRPr lang="en-US" sz="2600" dirty="0"/>
          </a:p>
          <a:p>
            <a:pPr marL="457200" indent="-457200"/>
            <a:r>
              <a:rPr lang="en-US" sz="2600" dirty="0"/>
              <a:t>If P &gt; AVC, producing at an economic loss will still cover a portion of total fixed costs, and the firm will lose less by continuing producing as compared to shutting down </a:t>
            </a:r>
          </a:p>
          <a:p>
            <a:pPr marL="457200" indent="-457200"/>
            <a:endParaRPr lang="en-US" sz="2600" dirty="0"/>
          </a:p>
          <a:p>
            <a:pPr marL="457200" indent="-457200"/>
            <a:r>
              <a:rPr lang="en-US" sz="2600" dirty="0"/>
              <a:t>If P &lt; AVC, producing at an economic loss does not cover your variable or fixed costs, and the firm would lose less by shutting down as compared to continuing to produce</a:t>
            </a:r>
          </a:p>
        </p:txBody>
      </p:sp>
    </p:spTree>
    <p:extLst>
      <p:ext uri="{BB962C8B-B14F-4D97-AF65-F5344CB8AC3E}">
        <p14:creationId xmlns:p14="http://schemas.microsoft.com/office/powerpoint/2010/main" val="147548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66406"/>
            <a:ext cx="9144000" cy="1772940"/>
          </a:xfrm>
          <a:prstGeom prst="rect">
            <a:avLst/>
          </a:prstGeom>
        </p:spPr>
      </p:pic>
      <p:sp>
        <p:nvSpPr>
          <p:cNvPr id="5" name="Text Placeholder 2">
            <a:extLst>
              <a:ext uri="{FF2B5EF4-FFF2-40B4-BE49-F238E27FC236}">
                <a16:creationId xmlns:a16="http://schemas.microsoft.com/office/drawing/2014/main" xmlns="" id="{7F82D11A-23F4-48B6-86E0-A38B098DF5A8}"/>
              </a:ext>
            </a:extLst>
          </p:cNvPr>
          <p:cNvSpPr>
            <a:spLocks noGrp="1"/>
          </p:cNvSpPr>
          <p:nvPr>
            <p:ph type="body" idx="1"/>
          </p:nvPr>
        </p:nvSpPr>
        <p:spPr>
          <a:xfrm>
            <a:off x="893700" y="1417650"/>
            <a:ext cx="7468247" cy="5150199"/>
          </a:xfrm>
        </p:spPr>
        <p:txBody>
          <a:bodyPr/>
          <a:lstStyle/>
          <a:p>
            <a:pPr marL="457200" indent="-457200"/>
            <a:endParaRPr lang="en-US" sz="2600" dirty="0"/>
          </a:p>
          <a:p>
            <a:pPr marL="457200" indent="-457200"/>
            <a:endParaRPr lang="en-US" sz="2600" dirty="0"/>
          </a:p>
        </p:txBody>
      </p:sp>
      <p:sp>
        <p:nvSpPr>
          <p:cNvPr id="6" name="Title 1">
            <a:extLst>
              <a:ext uri="{FF2B5EF4-FFF2-40B4-BE49-F238E27FC236}">
                <a16:creationId xmlns:a16="http://schemas.microsoft.com/office/drawing/2014/main" xmlns="" id="{39495B70-3D7D-441E-B26C-7B12E32372B6}"/>
              </a:ext>
            </a:extLst>
          </p:cNvPr>
          <p:cNvSpPr txBox="1">
            <a:spLocks/>
          </p:cNvSpPr>
          <p:nvPr/>
        </p:nvSpPr>
        <p:spPr>
          <a:xfrm>
            <a:off x="893700" y="274650"/>
            <a:ext cx="6462600" cy="1143000"/>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ct val="100000"/>
              <a:buFont typeface="Raleway"/>
              <a:buNone/>
              <a:defRPr sz="3600" b="0" i="0" u="none" strike="noStrike" cap="none">
                <a:solidFill>
                  <a:srgbClr val="2F86C5"/>
                </a:solidFill>
                <a:latin typeface="Century Gothic" charset="0"/>
                <a:ea typeface="Century Gothic" charset="0"/>
                <a:cs typeface="Century Gothic" charset="0"/>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a:r>
              <a:rPr lang="en-US"/>
              <a:t>TEMPORARY SHUT-DOWN</a:t>
            </a:r>
            <a:endParaRPr lang="en-US" dirty="0"/>
          </a:p>
        </p:txBody>
      </p:sp>
      <p:sp>
        <p:nvSpPr>
          <p:cNvPr id="7" name="Text Placeholder 2">
            <a:extLst>
              <a:ext uri="{FF2B5EF4-FFF2-40B4-BE49-F238E27FC236}">
                <a16:creationId xmlns:a16="http://schemas.microsoft.com/office/drawing/2014/main" xmlns="" id="{16A52701-ACEB-4838-9138-CA54EE13A5C3}"/>
              </a:ext>
            </a:extLst>
          </p:cNvPr>
          <p:cNvSpPr txBox="1">
            <a:spLocks/>
          </p:cNvSpPr>
          <p:nvPr/>
        </p:nvSpPr>
        <p:spPr>
          <a:xfrm>
            <a:off x="1046100" y="1570050"/>
            <a:ext cx="7468247" cy="515019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77480"/>
              </a:buClr>
              <a:buSzPct val="100000"/>
              <a:buFont typeface="Lato"/>
              <a:buChar char="▷"/>
              <a:defRPr sz="3000" b="0" i="0" u="none" strike="noStrike" cap="none">
                <a:solidFill>
                  <a:schemeClr val="tx2">
                    <a:lumMod val="50000"/>
                  </a:schemeClr>
                </a:solidFill>
                <a:latin typeface="Century Gothic" charset="0"/>
                <a:ea typeface="Century Gothic" charset="0"/>
                <a:cs typeface="Century Gothic" charset="0"/>
                <a:sym typeface="Lato"/>
              </a:defRPr>
            </a:lvl1pPr>
            <a:lvl2pPr marR="0" lvl="1"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2pPr>
            <a:lvl3pPr marR="0" lvl="2" algn="l" rtl="0">
              <a:lnSpc>
                <a:spcPct val="100000"/>
              </a:lnSpc>
              <a:spcBef>
                <a:spcPts val="0"/>
              </a:spcBef>
              <a:spcAft>
                <a:spcPts val="0"/>
              </a:spcAft>
              <a:buClr>
                <a:srgbClr val="677480"/>
              </a:buClr>
              <a:buSzPct val="100000"/>
              <a:buFont typeface="Lato"/>
              <a:buNone/>
              <a:defRPr sz="2400" b="0" i="0" u="none" strike="noStrike" cap="none">
                <a:solidFill>
                  <a:srgbClr val="677480"/>
                </a:solidFill>
                <a:latin typeface="Lato"/>
                <a:ea typeface="Lato"/>
                <a:cs typeface="Lato"/>
                <a:sym typeface="Lato"/>
              </a:defRPr>
            </a:lvl3pPr>
            <a:lvl4pPr marR="0" lvl="3"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4pPr>
            <a:lvl5pPr marR="0" lvl="4"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5pPr>
            <a:lvl6pPr marR="0" lvl="5"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6pPr>
            <a:lvl7pPr marR="0" lvl="6"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7pPr>
            <a:lvl8pPr marR="0" lvl="7"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8pPr>
            <a:lvl9pPr marR="0" lvl="8" algn="l" rtl="0">
              <a:lnSpc>
                <a:spcPct val="100000"/>
              </a:lnSpc>
              <a:spcBef>
                <a:spcPts val="0"/>
              </a:spcBef>
              <a:spcAft>
                <a:spcPts val="0"/>
              </a:spcAft>
              <a:buClr>
                <a:srgbClr val="677480"/>
              </a:buClr>
              <a:buSzPct val="100000"/>
              <a:buFont typeface="Lato"/>
              <a:buNone/>
              <a:defRPr sz="1800" b="0" i="0" u="none" strike="noStrike" cap="none">
                <a:solidFill>
                  <a:srgbClr val="677480"/>
                </a:solidFill>
                <a:latin typeface="Lato"/>
                <a:ea typeface="Lato"/>
                <a:cs typeface="Lato"/>
                <a:sym typeface="Lato"/>
              </a:defRPr>
            </a:lvl9pPr>
          </a:lstStyle>
          <a:p>
            <a:pPr marL="457200" indent="-457200"/>
            <a:r>
              <a:rPr lang="en-US" sz="2600" dirty="0"/>
              <a:t>If at the profit maximizing point (</a:t>
            </a:r>
            <a:r>
              <a:rPr lang="en-US" sz="2600" dirty="0" err="1"/>
              <a:t>ie</a:t>
            </a:r>
            <a:r>
              <a:rPr lang="en-US" sz="2600" dirty="0"/>
              <a:t>: MR = MC), P = AVC, the firm will shut down </a:t>
            </a:r>
          </a:p>
        </p:txBody>
      </p:sp>
    </p:spTree>
    <p:extLst>
      <p:ext uri="{BB962C8B-B14F-4D97-AF65-F5344CB8AC3E}">
        <p14:creationId xmlns:p14="http://schemas.microsoft.com/office/powerpoint/2010/main" val="113595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SURPLUS</a:t>
            </a:r>
          </a:p>
        </p:txBody>
      </p:sp>
      <p:sp>
        <p:nvSpPr>
          <p:cNvPr id="3" name="Text Placeholder 2"/>
          <p:cNvSpPr>
            <a:spLocks noGrp="1"/>
          </p:cNvSpPr>
          <p:nvPr>
            <p:ph type="body" idx="1"/>
          </p:nvPr>
        </p:nvSpPr>
        <p:spPr>
          <a:xfrm>
            <a:off x="893700" y="1528012"/>
            <a:ext cx="7744974" cy="4931554"/>
          </a:xfrm>
        </p:spPr>
        <p:txBody>
          <a:bodyPr/>
          <a:lstStyle/>
          <a:p>
            <a:pPr marL="342900" indent="-342900"/>
            <a:r>
              <a:rPr lang="en-US" sz="2400" dirty="0"/>
              <a:t>Producer surplus is the </a:t>
            </a:r>
            <a:r>
              <a:rPr lang="en-US" sz="2400" b="1" dirty="0"/>
              <a:t>difference</a:t>
            </a:r>
            <a:r>
              <a:rPr lang="en-US" sz="2400" dirty="0"/>
              <a:t> between what a producer would have been willing to sell a good or service for and the price (</a:t>
            </a:r>
            <a:r>
              <a:rPr lang="en-US" sz="2400" dirty="0" err="1"/>
              <a:t>ie</a:t>
            </a:r>
            <a:r>
              <a:rPr lang="en-US" sz="2400" dirty="0"/>
              <a:t>: equilibrium price) received for a good or service</a:t>
            </a:r>
          </a:p>
          <a:p>
            <a:pPr marL="342900" indent="-342900"/>
            <a:r>
              <a:rPr lang="en-US" sz="2400" dirty="0"/>
              <a:t>It is represented as the area beneath equilibrium price and above the supply curve. </a:t>
            </a:r>
          </a:p>
          <a:p>
            <a:pPr marL="342900" indent="-342900"/>
            <a:r>
              <a:rPr lang="en-US" sz="2400" dirty="0"/>
              <a:t>Represents a social benefit for producers</a:t>
            </a:r>
          </a:p>
        </p:txBody>
      </p:sp>
      <p:pic>
        <p:nvPicPr>
          <p:cNvPr id="4" name="Picture 3"/>
          <p:cNvPicPr>
            <a:picLocks noChangeAspect="1"/>
          </p:cNvPicPr>
          <p:nvPr/>
        </p:nvPicPr>
        <p:blipFill>
          <a:blip r:embed="rId2"/>
          <a:stretch>
            <a:fillRect/>
          </a:stretch>
        </p:blipFill>
        <p:spPr>
          <a:xfrm>
            <a:off x="3036367" y="3922669"/>
            <a:ext cx="3071266" cy="2814637"/>
          </a:xfrm>
          <a:prstGeom prst="rect">
            <a:avLst/>
          </a:prstGeom>
        </p:spPr>
      </p:pic>
    </p:spTree>
    <p:extLst>
      <p:ext uri="{BB962C8B-B14F-4D97-AF65-F5344CB8AC3E}">
        <p14:creationId xmlns:p14="http://schemas.microsoft.com/office/powerpoint/2010/main" val="103777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RUN EQUILIBIRUM</a:t>
            </a:r>
          </a:p>
        </p:txBody>
      </p:sp>
      <p:sp>
        <p:nvSpPr>
          <p:cNvPr id="3" name="Text Placeholder 2"/>
          <p:cNvSpPr>
            <a:spLocks noGrp="1"/>
          </p:cNvSpPr>
          <p:nvPr>
            <p:ph type="body" idx="1"/>
          </p:nvPr>
        </p:nvSpPr>
        <p:spPr>
          <a:xfrm>
            <a:off x="893700" y="1417650"/>
            <a:ext cx="7552468" cy="5150199"/>
          </a:xfrm>
        </p:spPr>
        <p:txBody>
          <a:bodyPr/>
          <a:lstStyle/>
          <a:p>
            <a:pPr marL="342900" indent="-342900"/>
            <a:r>
              <a:rPr lang="en-US" sz="2400" dirty="0"/>
              <a:t>In the long-run, no firm can earn an economic profit or loss due to firms’ free entry and exit</a:t>
            </a:r>
          </a:p>
          <a:p>
            <a:endParaRPr lang="en-US" sz="600" dirty="0"/>
          </a:p>
          <a:p>
            <a:pPr marL="342900" indent="-342900"/>
            <a:r>
              <a:rPr lang="en-US" sz="2400" dirty="0"/>
              <a:t>If a firm makes an economic profit, other profit seeking firms will enter the market, increasing the </a:t>
            </a:r>
            <a:r>
              <a:rPr lang="en-US" sz="2400" b="1" dirty="0"/>
              <a:t>market</a:t>
            </a:r>
            <a:r>
              <a:rPr lang="en-US" sz="2400" dirty="0"/>
              <a:t> </a:t>
            </a:r>
            <a:r>
              <a:rPr lang="en-US" sz="2400" b="1" dirty="0"/>
              <a:t>supply</a:t>
            </a:r>
            <a:r>
              <a:rPr lang="en-US" sz="2400" dirty="0"/>
              <a:t>, and lowering the equilibrium price to equal LRAC at the profit maximizing quantity (MR = LRMC)</a:t>
            </a:r>
          </a:p>
          <a:p>
            <a:pPr>
              <a:buNone/>
            </a:pPr>
            <a:endParaRPr lang="en-US" sz="600" dirty="0"/>
          </a:p>
          <a:p>
            <a:pPr marL="342900" indent="-342900"/>
            <a:r>
              <a:rPr lang="en-US" sz="2400" dirty="0"/>
              <a:t>If firm a makes an economic loss, firms will leave the market, reducing the </a:t>
            </a:r>
            <a:r>
              <a:rPr lang="en-US" sz="2400" b="1" dirty="0"/>
              <a:t>market supply, </a:t>
            </a:r>
            <a:r>
              <a:rPr lang="en-US" sz="2400" dirty="0"/>
              <a:t> and therefore causing the equilibrium price to increase</a:t>
            </a:r>
          </a:p>
          <a:p>
            <a:pPr marL="342900" indent="-342900"/>
            <a:endParaRPr lang="en-US" sz="600" dirty="0"/>
          </a:p>
          <a:p>
            <a:pPr marL="342900" indent="-342900"/>
            <a:r>
              <a:rPr lang="en-US" sz="2400" dirty="0"/>
              <a:t>Firm entry and exit will stop when P = LRAC (</a:t>
            </a:r>
            <a:r>
              <a:rPr lang="en-US" sz="2400" dirty="0" err="1"/>
              <a:t>ie</a:t>
            </a:r>
            <a:r>
              <a:rPr lang="en-US" sz="2400" dirty="0"/>
              <a:t>: economic profit is 0)</a:t>
            </a:r>
          </a:p>
          <a:p>
            <a:pPr>
              <a:buNone/>
            </a:pPr>
            <a:endParaRPr lang="en-US" sz="600" dirty="0"/>
          </a:p>
        </p:txBody>
      </p:sp>
    </p:spTree>
    <p:extLst>
      <p:ext uri="{BB962C8B-B14F-4D97-AF65-F5344CB8AC3E}">
        <p14:creationId xmlns:p14="http://schemas.microsoft.com/office/powerpoint/2010/main" val="183329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669" y="3376"/>
            <a:ext cx="6462600" cy="1143000"/>
          </a:xfrm>
        </p:spPr>
        <p:txBody>
          <a:bodyPr/>
          <a:lstStyle/>
          <a:p>
            <a:r>
              <a:rPr lang="en-US" dirty="0"/>
              <a:t>LONG RUN EQUILIBRIUM</a:t>
            </a:r>
          </a:p>
        </p:txBody>
      </p:sp>
      <p:sp>
        <p:nvSpPr>
          <p:cNvPr id="5" name="TextBox 4"/>
          <p:cNvSpPr txBox="1"/>
          <p:nvPr/>
        </p:nvSpPr>
        <p:spPr>
          <a:xfrm>
            <a:off x="974558" y="1495289"/>
            <a:ext cx="7772400" cy="1384995"/>
          </a:xfrm>
          <a:prstGeom prst="rect">
            <a:avLst/>
          </a:prstGeom>
          <a:noFill/>
        </p:spPr>
        <p:txBody>
          <a:bodyPr wrap="square" rtlCol="0">
            <a:spAutoFit/>
          </a:bodyPr>
          <a:lstStyle/>
          <a:p>
            <a:pPr marL="342900" indent="-342900">
              <a:buClr>
                <a:srgbClr val="677480"/>
              </a:buClr>
              <a:buSzPct val="100000"/>
              <a:buFont typeface="Lato"/>
              <a:buChar char="▷"/>
            </a:pPr>
            <a:r>
              <a:rPr lang="en-US" sz="2400" dirty="0">
                <a:solidFill>
                  <a:schemeClr val="tx2">
                    <a:lumMod val="50000"/>
                  </a:schemeClr>
                </a:solidFill>
                <a:latin typeface="Century Gothic" charset="0"/>
                <a:sym typeface="Lato"/>
              </a:rPr>
              <a:t>At profit maximization in LR, MR = P = LRMC = min. LRAC</a:t>
            </a:r>
          </a:p>
          <a:p>
            <a:pPr marL="342900" indent="-342900">
              <a:buClr>
                <a:srgbClr val="677480"/>
              </a:buClr>
              <a:buSzPct val="100000"/>
              <a:buFont typeface="Lato"/>
              <a:buChar char="▷"/>
            </a:pPr>
            <a:r>
              <a:rPr lang="en-US" sz="2400" dirty="0">
                <a:solidFill>
                  <a:schemeClr val="tx2">
                    <a:lumMod val="50000"/>
                  </a:schemeClr>
                </a:solidFill>
                <a:latin typeface="Century Gothic" charset="0"/>
                <a:sym typeface="Lato"/>
              </a:rPr>
              <a:t>This implies no economic profit</a:t>
            </a:r>
          </a:p>
          <a:p>
            <a:pPr marL="342900" indent="-342900">
              <a:buClr>
                <a:srgbClr val="677480"/>
              </a:buClr>
              <a:buSzPct val="100000"/>
              <a:buFont typeface="Lato"/>
              <a:buChar char="▷"/>
            </a:pPr>
            <a:endParaRPr lang="en-US" sz="600" dirty="0">
              <a:solidFill>
                <a:schemeClr val="tx2">
                  <a:lumMod val="50000"/>
                </a:schemeClr>
              </a:solidFill>
              <a:latin typeface="Century Gothic" charset="0"/>
              <a:sym typeface="Lato"/>
            </a:endParaRPr>
          </a:p>
          <a:p>
            <a:pPr marL="342900" indent="-342900">
              <a:buClr>
                <a:srgbClr val="677480"/>
              </a:buClr>
              <a:buSzPct val="100000"/>
              <a:buFont typeface="Lato"/>
              <a:buChar char="▷"/>
            </a:pPr>
            <a:endParaRPr lang="en-US" sz="600" dirty="0">
              <a:solidFill>
                <a:schemeClr val="tx2">
                  <a:lumMod val="50000"/>
                </a:schemeClr>
              </a:solidFill>
              <a:latin typeface="Century Gothic" charset="0"/>
              <a:sym typeface="Lato"/>
            </a:endParaRPr>
          </a:p>
        </p:txBody>
      </p:sp>
      <p:pic>
        <p:nvPicPr>
          <p:cNvPr id="7" name="Picture 6">
            <a:extLst>
              <a:ext uri="{FF2B5EF4-FFF2-40B4-BE49-F238E27FC236}">
                <a16:creationId xmlns:a16="http://schemas.microsoft.com/office/drawing/2014/main" xmlns="" id="{0C14DDE5-C762-4150-9E45-6E010C7402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95" t="17943" r="6255" b="4321"/>
          <a:stretch/>
        </p:blipFill>
        <p:spPr bwMode="auto">
          <a:xfrm>
            <a:off x="1310414" y="3057525"/>
            <a:ext cx="7100687" cy="361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49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buClr>
                <a:srgbClr val="97ABBC"/>
              </a:buClr>
            </a:pPr>
            <a:r>
              <a:rPr lang="en-US" sz="3600" b="0" dirty="0">
                <a:solidFill>
                  <a:schemeClr val="bg1"/>
                </a:solidFill>
                <a:sym typeface="Raleway"/>
              </a:rPr>
              <a:t>CHAPTER QUESTIONS</a:t>
            </a:r>
          </a:p>
        </p:txBody>
      </p:sp>
    </p:spTree>
    <p:extLst>
      <p:ext uri="{BB962C8B-B14F-4D97-AF65-F5344CB8AC3E}">
        <p14:creationId xmlns:p14="http://schemas.microsoft.com/office/powerpoint/2010/main" val="1323761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Text Placeholder 2"/>
          <p:cNvSpPr>
            <a:spLocks noGrp="1"/>
          </p:cNvSpPr>
          <p:nvPr>
            <p:ph type="body" idx="1"/>
          </p:nvPr>
        </p:nvSpPr>
        <p:spPr>
          <a:xfrm>
            <a:off x="893700" y="1614406"/>
            <a:ext cx="7359963" cy="4799207"/>
          </a:xfrm>
        </p:spPr>
        <p:txBody>
          <a:bodyPr/>
          <a:lstStyle/>
          <a:p>
            <a:pPr marL="0" indent="0">
              <a:buNone/>
            </a:pPr>
            <a:r>
              <a:rPr lang="en-CA" sz="2400" dirty="0"/>
              <a:t>The Hamilton Company is a member of a perfectly competitive industry, its total cost function is</a:t>
            </a:r>
          </a:p>
          <a:p>
            <a:pPr marL="0" indent="0" algn="ctr">
              <a:buNone/>
            </a:pPr>
            <a:r>
              <a:rPr lang="en-CA" sz="2400" dirty="0"/>
              <a:t>TC=25,000 +150Q +3Q</a:t>
            </a:r>
            <a:r>
              <a:rPr lang="en-CA" sz="2400" baseline="30000" dirty="0"/>
              <a:t>2</a:t>
            </a:r>
          </a:p>
          <a:p>
            <a:pPr marL="0" indent="0" algn="ctr">
              <a:buNone/>
            </a:pPr>
            <a:endParaRPr lang="en-CA" sz="2400" dirty="0"/>
          </a:p>
          <a:p>
            <a:pPr marL="0" indent="0">
              <a:buNone/>
            </a:pPr>
            <a:r>
              <a:rPr lang="en-CA" sz="2400" dirty="0"/>
              <a:t>Where TC is the firm’s monthly total cost and Q is the firms output.</a:t>
            </a:r>
          </a:p>
          <a:p>
            <a:pPr marL="0" indent="0">
              <a:buNone/>
            </a:pPr>
            <a:endParaRPr lang="en-CA" sz="2400" dirty="0"/>
          </a:p>
          <a:p>
            <a:pPr marL="514350" indent="-514350">
              <a:buAutoNum type="alphaLcParenR"/>
            </a:pPr>
            <a:r>
              <a:rPr lang="en-CA" sz="2400" dirty="0"/>
              <a:t>If the industry is in long-run equilibrium, what is the price of the Hamilton Company’s Product?</a:t>
            </a:r>
          </a:p>
          <a:p>
            <a:pPr marL="514350" indent="-514350">
              <a:buAutoNum type="alphaLcParenR"/>
            </a:pPr>
            <a:r>
              <a:rPr lang="en-CA" sz="2400" dirty="0"/>
              <a:t>What is the firm’s monthly output?</a:t>
            </a:r>
          </a:p>
          <a:p>
            <a:endParaRPr lang="en-US" sz="2400" dirty="0"/>
          </a:p>
        </p:txBody>
      </p:sp>
    </p:spTree>
    <p:extLst>
      <p:ext uri="{BB962C8B-B14F-4D97-AF65-F5344CB8AC3E}">
        <p14:creationId xmlns:p14="http://schemas.microsoft.com/office/powerpoint/2010/main" val="131370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720516"/>
            <a:ext cx="7648721" cy="4847333"/>
          </a:xfrm>
        </p:spPr>
        <p:txBody>
          <a:bodyPr/>
          <a:lstStyle/>
          <a:p>
            <a:pPr marL="514350" indent="-514350">
              <a:buAutoNum type="alphaLcParenR"/>
            </a:pPr>
            <a:r>
              <a:rPr lang="en-US" sz="2800" dirty="0"/>
              <a:t>In LR equilibrium, MC=AC:</a:t>
            </a:r>
          </a:p>
          <a:p>
            <a:pPr>
              <a:buNone/>
            </a:pPr>
            <a:endParaRPr lang="en-US" sz="1000" dirty="0"/>
          </a:p>
          <a:p>
            <a:pPr>
              <a:buNone/>
            </a:pPr>
            <a:r>
              <a:rPr lang="en-US" sz="2800" dirty="0"/>
              <a:t>MC=150 + 6Q,    AC= (25000/Q) +150 + 3Q</a:t>
            </a:r>
          </a:p>
          <a:p>
            <a:pPr>
              <a:buNone/>
            </a:pPr>
            <a:endParaRPr lang="en-US" sz="1000" dirty="0"/>
          </a:p>
          <a:p>
            <a:pPr>
              <a:buNone/>
            </a:pPr>
            <a:r>
              <a:rPr lang="en-US" sz="2800" dirty="0"/>
              <a:t>150+6Q = (25000/Q) +150 + 3Q</a:t>
            </a:r>
          </a:p>
          <a:p>
            <a:pPr>
              <a:buNone/>
            </a:pPr>
            <a:r>
              <a:rPr lang="en-US" sz="2800" dirty="0"/>
              <a:t>           Q = 91.3</a:t>
            </a:r>
          </a:p>
          <a:p>
            <a:pPr>
              <a:buNone/>
            </a:pPr>
            <a:endParaRPr lang="en-US" sz="1000" dirty="0"/>
          </a:p>
          <a:p>
            <a:pPr>
              <a:buNone/>
            </a:pPr>
            <a:r>
              <a:rPr lang="en-US" sz="2800" dirty="0"/>
              <a:t>Since MR = MC at profit maximization,</a:t>
            </a:r>
          </a:p>
          <a:p>
            <a:pPr>
              <a:buNone/>
            </a:pPr>
            <a:endParaRPr lang="en-US" sz="1000" dirty="0"/>
          </a:p>
          <a:p>
            <a:pPr>
              <a:buNone/>
            </a:pPr>
            <a:r>
              <a:rPr lang="en-US" sz="2800" dirty="0"/>
              <a:t>P=MC and thus P= 150 + 6(91.3) = $697.7</a:t>
            </a:r>
          </a:p>
          <a:p>
            <a:pPr marL="0" indent="0">
              <a:buNone/>
            </a:pPr>
            <a:endParaRPr lang="en-US" sz="1000" dirty="0"/>
          </a:p>
          <a:p>
            <a:pPr marL="0" lvl="0" indent="0">
              <a:buNone/>
            </a:pPr>
            <a:r>
              <a:rPr lang="en-US" sz="2800" dirty="0"/>
              <a:t>b) 91.3 units</a:t>
            </a:r>
          </a:p>
          <a:p>
            <a:pPr marL="0" indent="0">
              <a:buNone/>
            </a:pPr>
            <a:endParaRPr lang="en-US" sz="2800" dirty="0"/>
          </a:p>
          <a:p>
            <a:endParaRPr lang="en-US" sz="2800" dirty="0"/>
          </a:p>
        </p:txBody>
      </p:sp>
    </p:spTree>
    <p:extLst>
      <p:ext uri="{BB962C8B-B14F-4D97-AF65-F5344CB8AC3E}">
        <p14:creationId xmlns:p14="http://schemas.microsoft.com/office/powerpoint/2010/main" val="229321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Text Placeholder 2"/>
          <p:cNvSpPr>
            <a:spLocks noGrp="1"/>
          </p:cNvSpPr>
          <p:nvPr>
            <p:ph type="body" idx="1"/>
          </p:nvPr>
        </p:nvSpPr>
        <p:spPr>
          <a:xfrm>
            <a:off x="893700" y="1417650"/>
            <a:ext cx="7781068" cy="5150199"/>
          </a:xfrm>
        </p:spPr>
        <p:txBody>
          <a:bodyPr/>
          <a:lstStyle/>
          <a:p>
            <a:pPr>
              <a:buNone/>
            </a:pPr>
            <a:r>
              <a:rPr lang="en-CA" sz="2400" dirty="0"/>
              <a:t>The box industry is perfectly competitive. The lowest point on the long- run average cost curve of each of the identical box producers was $4. The minimum point occurred at an output of 1,000 boxes per month. The </a:t>
            </a:r>
            <a:r>
              <a:rPr lang="en-CA" sz="2400" b="1" dirty="0"/>
              <a:t>market</a:t>
            </a:r>
            <a:r>
              <a:rPr lang="en-CA" sz="2400" dirty="0"/>
              <a:t> demand curve for boxes was:</a:t>
            </a:r>
          </a:p>
          <a:p>
            <a:pPr marL="0" indent="0" algn="ctr">
              <a:buNone/>
            </a:pPr>
            <a:r>
              <a:rPr lang="en-CA" sz="2400" dirty="0"/>
              <a:t>Q</a:t>
            </a:r>
            <a:r>
              <a:rPr lang="en-CA" sz="2400" baseline="-25000" dirty="0"/>
              <a:t>D</a:t>
            </a:r>
            <a:r>
              <a:rPr lang="en-CA" sz="2400" dirty="0"/>
              <a:t>=140,000 – 10,000P</a:t>
            </a:r>
          </a:p>
          <a:p>
            <a:pPr marL="0" indent="0" algn="ctr">
              <a:buNone/>
            </a:pPr>
            <a:endParaRPr lang="en-CA" sz="2400" dirty="0"/>
          </a:p>
          <a:p>
            <a:pPr marL="0" indent="0">
              <a:buNone/>
            </a:pPr>
            <a:r>
              <a:rPr lang="en-CA" sz="2400" dirty="0"/>
              <a:t>Where P was the price of a box (in dollars per box) and </a:t>
            </a:r>
            <a:r>
              <a:rPr lang="en-CA" sz="2400" dirty="0" err="1"/>
              <a:t>Qd</a:t>
            </a:r>
            <a:r>
              <a:rPr lang="en-CA" sz="2400" dirty="0"/>
              <a:t> was the quantity demanded per month. The market supply curve for boxes was: </a:t>
            </a:r>
          </a:p>
          <a:p>
            <a:pPr marL="0" indent="0">
              <a:buNone/>
            </a:pPr>
            <a:endParaRPr lang="en-CA" sz="2400" dirty="0"/>
          </a:p>
          <a:p>
            <a:pPr marL="0" indent="0" algn="ctr">
              <a:buNone/>
            </a:pPr>
            <a:r>
              <a:rPr lang="en-CA" sz="2400" dirty="0"/>
              <a:t>Q</a:t>
            </a:r>
            <a:r>
              <a:rPr lang="en-CA" sz="2400" baseline="-25000" dirty="0"/>
              <a:t>S</a:t>
            </a:r>
            <a:r>
              <a:rPr lang="en-CA" sz="2400" dirty="0"/>
              <a:t>=80,000 + 5,000P</a:t>
            </a:r>
          </a:p>
          <a:p>
            <a:pPr marL="0" indent="0">
              <a:buNone/>
            </a:pPr>
            <a:r>
              <a:rPr lang="en-CA" sz="2400" dirty="0"/>
              <a:t>Where Qs was the quantity supplied per month.</a:t>
            </a:r>
            <a:endParaRPr lang="en-US" sz="2400" dirty="0"/>
          </a:p>
          <a:p>
            <a:endParaRPr lang="en-US" sz="2400" dirty="0"/>
          </a:p>
        </p:txBody>
      </p:sp>
    </p:spTree>
    <p:extLst>
      <p:ext uri="{BB962C8B-B14F-4D97-AF65-F5344CB8AC3E}">
        <p14:creationId xmlns:p14="http://schemas.microsoft.com/office/powerpoint/2010/main" val="803970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Text Placeholder 2"/>
          <p:cNvSpPr>
            <a:spLocks noGrp="1"/>
          </p:cNvSpPr>
          <p:nvPr>
            <p:ph type="body" idx="1"/>
          </p:nvPr>
        </p:nvSpPr>
        <p:spPr>
          <a:xfrm>
            <a:off x="893699" y="1768642"/>
            <a:ext cx="7251679" cy="4799207"/>
          </a:xfrm>
        </p:spPr>
        <p:txBody>
          <a:bodyPr/>
          <a:lstStyle/>
          <a:p>
            <a:pPr marL="514350" indent="-514350">
              <a:buAutoNum type="alphaLcParenR"/>
            </a:pPr>
            <a:r>
              <a:rPr lang="en-CA" dirty="0"/>
              <a:t>What was the equilibrium price of a box? Is this the long-run equilibrium price?</a:t>
            </a:r>
          </a:p>
          <a:p>
            <a:pPr marL="514350" indent="-514350">
              <a:buAutoNum type="alphaLcParenR"/>
            </a:pPr>
            <a:endParaRPr lang="en-CA" dirty="0"/>
          </a:p>
          <a:p>
            <a:pPr marL="514350" indent="-514350">
              <a:buAutoNum type="alphaLcParenR"/>
            </a:pPr>
            <a:r>
              <a:rPr lang="en-CA" dirty="0"/>
              <a:t> How many firms are in this industry  when it is in the long-run equilibrium?</a:t>
            </a:r>
          </a:p>
          <a:p>
            <a:pPr marL="0" indent="0">
              <a:buNone/>
            </a:pPr>
            <a:endParaRPr lang="en-CA" dirty="0"/>
          </a:p>
          <a:p>
            <a:endParaRPr lang="en-US" dirty="0"/>
          </a:p>
        </p:txBody>
      </p:sp>
    </p:spTree>
    <p:extLst>
      <p:ext uri="{BB962C8B-B14F-4D97-AF65-F5344CB8AC3E}">
        <p14:creationId xmlns:p14="http://schemas.microsoft.com/office/powerpoint/2010/main" val="126334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latin typeface="Century Gothic" charset="0"/>
              <a:ea typeface="Century Gothic" charset="0"/>
              <a:cs typeface="Century Gothic" charset="0"/>
            </a:endParaRPr>
          </a:p>
        </p:txBody>
      </p:sp>
      <p:sp>
        <p:nvSpPr>
          <p:cNvPr id="3" name="Subtitle 2"/>
          <p:cNvSpPr>
            <a:spLocks noGrp="1"/>
          </p:cNvSpPr>
          <p:nvPr>
            <p:ph type="subTitle" idx="1"/>
          </p:nvPr>
        </p:nvSpPr>
        <p:spPr/>
        <p:txBody>
          <a:bodyPr/>
          <a:lstStyle/>
          <a:p>
            <a:r>
              <a:rPr lang="en-US" sz="3600" b="0" dirty="0">
                <a:latin typeface="Century Gothic" charset="0"/>
                <a:ea typeface="Century Gothic" charset="0"/>
                <a:cs typeface="Century Gothic" charset="0"/>
              </a:rPr>
              <a:t>CHAPTER REVIEW</a:t>
            </a:r>
          </a:p>
        </p:txBody>
      </p:sp>
    </p:spTree>
    <p:extLst>
      <p:ext uri="{BB962C8B-B14F-4D97-AF65-F5344CB8AC3E}">
        <p14:creationId xmlns:p14="http://schemas.microsoft.com/office/powerpoint/2010/main" val="210650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700" y="34019"/>
            <a:ext cx="6462600" cy="1143000"/>
          </a:xfrm>
        </p:spPr>
        <p:txBody>
          <a:bodyPr/>
          <a:lstStyle/>
          <a:p>
            <a:r>
              <a:rPr lang="en-US" dirty="0"/>
              <a:t>SOLUTION</a:t>
            </a:r>
          </a:p>
        </p:txBody>
      </p:sp>
      <p:sp>
        <p:nvSpPr>
          <p:cNvPr id="3" name="Text Placeholder 2"/>
          <p:cNvSpPr>
            <a:spLocks noGrp="1"/>
          </p:cNvSpPr>
          <p:nvPr>
            <p:ph type="body" idx="1"/>
          </p:nvPr>
        </p:nvSpPr>
        <p:spPr>
          <a:xfrm>
            <a:off x="749320" y="1261240"/>
            <a:ext cx="7889353" cy="5150200"/>
          </a:xfrm>
        </p:spPr>
        <p:txBody>
          <a:bodyPr/>
          <a:lstStyle/>
          <a:p>
            <a:pPr marL="0" indent="0">
              <a:buNone/>
            </a:pPr>
            <a:r>
              <a:rPr lang="en-US" sz="2800" dirty="0"/>
              <a:t>a)                          </a:t>
            </a:r>
            <a:r>
              <a:rPr lang="en-US" sz="2800" dirty="0" err="1"/>
              <a:t>Qd</a:t>
            </a:r>
            <a:r>
              <a:rPr lang="en-US" sz="2800" dirty="0"/>
              <a:t>=Qs:</a:t>
            </a:r>
          </a:p>
          <a:p>
            <a:pPr marL="0" indent="0">
              <a:buNone/>
            </a:pPr>
            <a:r>
              <a:rPr lang="en-CA" sz="2800" dirty="0"/>
              <a:t>     140,000 – 10,000P = 80,000 + 5,000</a:t>
            </a:r>
          </a:p>
          <a:p>
            <a:pPr marL="0" indent="0">
              <a:buNone/>
            </a:pPr>
            <a:r>
              <a:rPr lang="en-CA" sz="2800" dirty="0"/>
              <a:t>      P=$4 </a:t>
            </a:r>
          </a:p>
          <a:p>
            <a:pPr marL="0" indent="0">
              <a:buNone/>
            </a:pPr>
            <a:r>
              <a:rPr lang="en-CA" sz="2800" dirty="0"/>
              <a:t>Therefore since P = AC = $4, this is the long run equilibrium price</a:t>
            </a:r>
          </a:p>
          <a:p>
            <a:pPr marL="0" indent="0">
              <a:buNone/>
            </a:pPr>
            <a:endParaRPr lang="en-US" sz="1100" dirty="0"/>
          </a:p>
          <a:p>
            <a:pPr marL="0" indent="0">
              <a:buNone/>
            </a:pPr>
            <a:r>
              <a:rPr lang="en-US" sz="2800" dirty="0"/>
              <a:t>b)</a:t>
            </a:r>
            <a:r>
              <a:rPr lang="en-CA" sz="2800" dirty="0"/>
              <a:t> </a:t>
            </a:r>
            <a:r>
              <a:rPr lang="en-CA" sz="2800" dirty="0" err="1"/>
              <a:t>Qd</a:t>
            </a:r>
            <a:r>
              <a:rPr lang="en-CA" sz="2800" dirty="0"/>
              <a:t> = 140,000 – 10,000(4) = 100,000 units</a:t>
            </a:r>
          </a:p>
          <a:p>
            <a:pPr marL="0" indent="0">
              <a:buNone/>
            </a:pPr>
            <a:r>
              <a:rPr lang="en-CA" sz="2800" dirty="0"/>
              <a:t>      Qs = 80,000 + 5,000(4) = 100,000 units</a:t>
            </a:r>
          </a:p>
          <a:p>
            <a:pPr marL="0" indent="0">
              <a:buNone/>
            </a:pPr>
            <a:r>
              <a:rPr lang="en-CA" sz="2800" dirty="0"/>
              <a:t>Therefore equilibrium market quantity is 100,000 units</a:t>
            </a:r>
          </a:p>
          <a:p>
            <a:pPr marL="0" indent="0">
              <a:buNone/>
            </a:pPr>
            <a:endParaRPr lang="en-CA" sz="1100" dirty="0"/>
          </a:p>
          <a:p>
            <a:pPr marL="0" indent="0">
              <a:buNone/>
            </a:pPr>
            <a:r>
              <a:rPr lang="en-CA" sz="2800" dirty="0"/>
              <a:t>Each firm can produce 1,000 units</a:t>
            </a:r>
          </a:p>
          <a:p>
            <a:pPr marL="0" indent="0">
              <a:buNone/>
            </a:pPr>
            <a:r>
              <a:rPr lang="en-CA" sz="2800" dirty="0"/>
              <a:t>Therefore 100,000/1,000 = 100 firms</a:t>
            </a:r>
          </a:p>
          <a:p>
            <a:pPr marL="0" indent="0">
              <a:buNone/>
            </a:pPr>
            <a:endParaRPr lang="en-US" sz="2800" dirty="0"/>
          </a:p>
          <a:p>
            <a:endParaRPr lang="en-US" sz="2800" dirty="0"/>
          </a:p>
        </p:txBody>
      </p:sp>
    </p:spTree>
    <p:extLst>
      <p:ext uri="{BB962C8B-B14F-4D97-AF65-F5344CB8AC3E}">
        <p14:creationId xmlns:p14="http://schemas.microsoft.com/office/powerpoint/2010/main" val="107690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Text Placeholder 2"/>
          <p:cNvSpPr>
            <a:spLocks noGrp="1"/>
          </p:cNvSpPr>
          <p:nvPr>
            <p:ph type="body" idx="1"/>
          </p:nvPr>
        </p:nvSpPr>
        <p:spPr>
          <a:xfrm>
            <a:off x="893699" y="1528012"/>
            <a:ext cx="7492311" cy="5039838"/>
          </a:xfrm>
        </p:spPr>
        <p:txBody>
          <a:bodyPr/>
          <a:lstStyle/>
          <a:p>
            <a:pPr marL="0" indent="0">
              <a:buNone/>
            </a:pPr>
            <a:r>
              <a:rPr lang="en-CA" dirty="0"/>
              <a:t>The Burr Corporation’s total cost function:</a:t>
            </a:r>
          </a:p>
          <a:p>
            <a:pPr marL="0" indent="0">
              <a:buNone/>
            </a:pPr>
            <a:endParaRPr lang="en-CA" dirty="0"/>
          </a:p>
          <a:p>
            <a:pPr marL="0" indent="0" algn="ctr">
              <a:buNone/>
            </a:pPr>
            <a:r>
              <a:rPr lang="en-CA" dirty="0"/>
              <a:t>TC=200 +4Q +2Q</a:t>
            </a:r>
            <a:r>
              <a:rPr lang="en-CA" baseline="30000" dirty="0"/>
              <a:t>2</a:t>
            </a:r>
          </a:p>
          <a:p>
            <a:pPr marL="0" indent="0" algn="ctr">
              <a:buNone/>
            </a:pPr>
            <a:endParaRPr lang="en-CA" dirty="0"/>
          </a:p>
          <a:p>
            <a:pPr marL="514350" indent="-514350">
              <a:buAutoNum type="alphaLcParenR"/>
            </a:pPr>
            <a:r>
              <a:rPr lang="en-CA" dirty="0"/>
              <a:t>If the firm is perfectly competitive and the price of its product is $24, what is its </a:t>
            </a:r>
            <a:r>
              <a:rPr lang="en-CA" b="1" dirty="0"/>
              <a:t>optimal output?</a:t>
            </a:r>
          </a:p>
          <a:p>
            <a:pPr marL="514350" indent="-514350">
              <a:buAutoNum type="alphaLcParenR"/>
            </a:pPr>
            <a:endParaRPr lang="en-CA" b="1" dirty="0"/>
          </a:p>
          <a:p>
            <a:pPr marL="514350" indent="-514350">
              <a:buAutoNum type="alphaLcParenR"/>
            </a:pPr>
            <a:r>
              <a:rPr lang="en-CA" dirty="0"/>
              <a:t>At this output rate, what is its profit?</a:t>
            </a:r>
          </a:p>
          <a:p>
            <a:endParaRPr lang="en-US" dirty="0"/>
          </a:p>
        </p:txBody>
      </p:sp>
    </p:spTree>
    <p:extLst>
      <p:ext uri="{BB962C8B-B14F-4D97-AF65-F5344CB8AC3E}">
        <p14:creationId xmlns:p14="http://schemas.microsoft.com/office/powerpoint/2010/main" val="170352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648326"/>
            <a:ext cx="7215584" cy="4919523"/>
          </a:xfrm>
        </p:spPr>
        <p:txBody>
          <a:bodyPr/>
          <a:lstStyle/>
          <a:p>
            <a:pPr marL="0" lvl="0" indent="0">
              <a:buNone/>
            </a:pPr>
            <a:r>
              <a:rPr lang="en-US" dirty="0"/>
              <a:t>a)We know optimal output means MR = MC. Since in perfect competition MR = P we can write</a:t>
            </a:r>
          </a:p>
          <a:p>
            <a:pPr marL="0" indent="0">
              <a:buNone/>
            </a:pPr>
            <a:r>
              <a:rPr lang="en-US" dirty="0"/>
              <a:t>24 = 4 +4Q </a:t>
            </a:r>
            <a:r>
              <a:rPr lang="en-US" dirty="0">
                <a:sym typeface="Wingdings" panose="05000000000000000000" pitchFamily="2" charset="2"/>
              </a:rPr>
              <a:t> </a:t>
            </a:r>
            <a:r>
              <a:rPr lang="en-US" dirty="0"/>
              <a:t>Q=5</a:t>
            </a:r>
          </a:p>
          <a:p>
            <a:pPr marL="0" indent="0">
              <a:buNone/>
            </a:pPr>
            <a:r>
              <a:rPr lang="en-US" dirty="0"/>
              <a:t>Optimal output is 5</a:t>
            </a:r>
          </a:p>
          <a:p>
            <a:pPr marL="0" lvl="0" indent="0">
              <a:buNone/>
            </a:pPr>
            <a:endParaRPr lang="en-US" sz="1100" dirty="0"/>
          </a:p>
          <a:p>
            <a:pPr marL="0" lvl="0" indent="0">
              <a:buNone/>
            </a:pPr>
            <a:r>
              <a:rPr lang="en-US" dirty="0"/>
              <a:t>b)Profit=TR-TC</a:t>
            </a:r>
          </a:p>
          <a:p>
            <a:pPr marL="0" indent="0">
              <a:buNone/>
            </a:pPr>
            <a:r>
              <a:rPr lang="en-US" dirty="0"/>
              <a:t>Profit = 24(5) - (200+4(5)+2(5)</a:t>
            </a:r>
            <a:r>
              <a:rPr lang="en-US" baseline="30000" dirty="0"/>
              <a:t>2</a:t>
            </a:r>
            <a:r>
              <a:rPr lang="en-US" dirty="0"/>
              <a:t>)= -$150</a:t>
            </a:r>
          </a:p>
          <a:p>
            <a:pPr marL="0" indent="0">
              <a:buNone/>
            </a:pPr>
            <a:endParaRPr lang="en-US" sz="1100" dirty="0"/>
          </a:p>
          <a:p>
            <a:pPr marL="0" indent="0">
              <a:buNone/>
            </a:pPr>
            <a:r>
              <a:rPr lang="en-US" dirty="0"/>
              <a:t>The firm loses $150 but this is less than if they chose to shutdown (would lose $200 fixed cost)</a:t>
            </a:r>
          </a:p>
          <a:p>
            <a:pPr marL="0" indent="0">
              <a:buNone/>
            </a:pPr>
            <a:endParaRPr lang="en-US" dirty="0"/>
          </a:p>
          <a:p>
            <a:endParaRPr lang="en-US" dirty="0"/>
          </a:p>
        </p:txBody>
      </p:sp>
    </p:spTree>
    <p:extLst>
      <p:ext uri="{BB962C8B-B14F-4D97-AF65-F5344CB8AC3E}">
        <p14:creationId xmlns:p14="http://schemas.microsoft.com/office/powerpoint/2010/main" val="89763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Text Placeholder 2"/>
          <p:cNvSpPr>
            <a:spLocks noGrp="1"/>
          </p:cNvSpPr>
          <p:nvPr>
            <p:ph type="body" idx="1"/>
          </p:nvPr>
        </p:nvSpPr>
        <p:spPr>
          <a:xfrm>
            <a:off x="893699" y="1576138"/>
            <a:ext cx="7203553" cy="4991712"/>
          </a:xfrm>
        </p:spPr>
        <p:txBody>
          <a:bodyPr/>
          <a:lstStyle/>
          <a:p>
            <a:pPr marL="0" indent="0">
              <a:buNone/>
            </a:pPr>
            <a:r>
              <a:rPr lang="en-CA" dirty="0"/>
              <a:t>The supply and demand curves for pears are</a:t>
            </a:r>
          </a:p>
          <a:p>
            <a:pPr marL="0" indent="0" algn="ctr">
              <a:buNone/>
            </a:pPr>
            <a:r>
              <a:rPr lang="en-CA" dirty="0"/>
              <a:t>Q</a:t>
            </a:r>
            <a:r>
              <a:rPr lang="en-CA" baseline="-25000" dirty="0"/>
              <a:t>S </a:t>
            </a:r>
            <a:r>
              <a:rPr lang="en-CA" dirty="0"/>
              <a:t>= 10,000P</a:t>
            </a:r>
          </a:p>
          <a:p>
            <a:pPr marL="0" indent="0" algn="ctr">
              <a:buNone/>
            </a:pPr>
            <a:r>
              <a:rPr lang="en-CA" dirty="0"/>
              <a:t>Q</a:t>
            </a:r>
            <a:r>
              <a:rPr lang="en-CA" baseline="-25000" dirty="0"/>
              <a:t>D </a:t>
            </a:r>
            <a:r>
              <a:rPr lang="en-CA" dirty="0"/>
              <a:t>= 25,000 – 15,000P</a:t>
            </a:r>
          </a:p>
          <a:p>
            <a:pPr marL="0" indent="0" algn="ctr">
              <a:buNone/>
            </a:pPr>
            <a:endParaRPr lang="en-CA" dirty="0"/>
          </a:p>
          <a:p>
            <a:pPr marL="0" indent="0">
              <a:buNone/>
            </a:pPr>
            <a:r>
              <a:rPr lang="en-CA" dirty="0"/>
              <a:t>a) What is the equilibrium price?</a:t>
            </a:r>
          </a:p>
          <a:p>
            <a:pPr marL="0" indent="0">
              <a:buNone/>
            </a:pPr>
            <a:endParaRPr lang="en-CA" dirty="0"/>
          </a:p>
          <a:p>
            <a:pPr marL="0" indent="0">
              <a:buNone/>
            </a:pPr>
            <a:r>
              <a:rPr lang="en-CA" dirty="0"/>
              <a:t>b) What is the equilibrium quantity?</a:t>
            </a:r>
          </a:p>
          <a:p>
            <a:endParaRPr lang="en-US" dirty="0"/>
          </a:p>
        </p:txBody>
      </p:sp>
    </p:spTree>
    <p:extLst>
      <p:ext uri="{BB962C8B-B14F-4D97-AF65-F5344CB8AC3E}">
        <p14:creationId xmlns:p14="http://schemas.microsoft.com/office/powerpoint/2010/main" val="974557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699" y="1828800"/>
            <a:ext cx="7131363" cy="4739049"/>
          </a:xfrm>
        </p:spPr>
        <p:txBody>
          <a:bodyPr/>
          <a:lstStyle/>
          <a:p>
            <a:pPr marL="0" lvl="0" indent="0">
              <a:buNone/>
            </a:pPr>
            <a:r>
              <a:rPr lang="en-US" dirty="0"/>
              <a:t>a) 10,000P = 25,000 - 15,00P</a:t>
            </a:r>
          </a:p>
          <a:p>
            <a:pPr marL="0" lvl="0" indent="0">
              <a:buNone/>
            </a:pPr>
            <a:r>
              <a:rPr lang="en-US" dirty="0"/>
              <a:t>      P=1</a:t>
            </a:r>
          </a:p>
          <a:p>
            <a:pPr marL="0" indent="0">
              <a:buNone/>
            </a:pPr>
            <a:endParaRPr lang="en-US" dirty="0"/>
          </a:p>
          <a:p>
            <a:pPr marL="0" lvl="0" indent="0">
              <a:buNone/>
            </a:pPr>
            <a:r>
              <a:rPr lang="en-US" dirty="0"/>
              <a:t>b) Qs = 10,000(1)</a:t>
            </a:r>
          </a:p>
          <a:p>
            <a:pPr marL="0" lvl="0" indent="0">
              <a:buNone/>
            </a:pPr>
            <a:r>
              <a:rPr lang="en-US" dirty="0"/>
              <a:t>     Q=10,000</a:t>
            </a:r>
          </a:p>
          <a:p>
            <a:pPr marL="0" indent="0">
              <a:buNone/>
            </a:pPr>
            <a:endParaRPr lang="en-US" dirty="0"/>
          </a:p>
          <a:p>
            <a:endParaRPr lang="en-US" dirty="0"/>
          </a:p>
        </p:txBody>
      </p:sp>
    </p:spTree>
    <p:extLst>
      <p:ext uri="{BB962C8B-B14F-4D97-AF65-F5344CB8AC3E}">
        <p14:creationId xmlns:p14="http://schemas.microsoft.com/office/powerpoint/2010/main" val="844025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5</a:t>
            </a:r>
          </a:p>
        </p:txBody>
      </p:sp>
      <p:sp>
        <p:nvSpPr>
          <p:cNvPr id="3" name="Text Placeholder 2"/>
          <p:cNvSpPr>
            <a:spLocks noGrp="1"/>
          </p:cNvSpPr>
          <p:nvPr>
            <p:ph type="body" idx="1"/>
          </p:nvPr>
        </p:nvSpPr>
        <p:spPr>
          <a:xfrm>
            <a:off x="893699" y="1417650"/>
            <a:ext cx="7492311" cy="5150199"/>
          </a:xfrm>
        </p:spPr>
        <p:txBody>
          <a:bodyPr/>
          <a:lstStyle/>
          <a:p>
            <a:pPr marL="0" indent="0">
              <a:buNone/>
            </a:pPr>
            <a:r>
              <a:rPr lang="en-CA" sz="2400" dirty="0"/>
              <a:t>The lamp industry is perfectly competitive. The price of a lamp is $50, the firm’s total cost function is</a:t>
            </a:r>
          </a:p>
          <a:p>
            <a:pPr marL="0" indent="0" algn="ctr">
              <a:buNone/>
            </a:pPr>
            <a:r>
              <a:rPr lang="en-CA" sz="2400" dirty="0"/>
              <a:t>TC=1000 +20Q +5Q</a:t>
            </a:r>
            <a:r>
              <a:rPr lang="en-CA" sz="2400" baseline="30000" dirty="0"/>
              <a:t>2</a:t>
            </a:r>
          </a:p>
          <a:p>
            <a:pPr marL="0" indent="0" algn="ctr">
              <a:buNone/>
            </a:pPr>
            <a:endParaRPr lang="en-CA" sz="2400" dirty="0"/>
          </a:p>
          <a:p>
            <a:pPr marL="514350" indent="-514350">
              <a:buAutoNum type="alphaLcParenR"/>
            </a:pPr>
            <a:r>
              <a:rPr lang="en-CA" sz="2400" dirty="0"/>
              <a:t>What output maximizes profit?</a:t>
            </a:r>
          </a:p>
          <a:p>
            <a:pPr marL="514350" indent="-514350">
              <a:buAutoNum type="alphaLcParenR"/>
            </a:pPr>
            <a:r>
              <a:rPr lang="en-CA" sz="2400" dirty="0"/>
              <a:t>What is the firm’s economic profit at this output?</a:t>
            </a:r>
          </a:p>
          <a:p>
            <a:pPr marL="514350" indent="-514350">
              <a:buAutoNum type="alphaLcParenR"/>
            </a:pPr>
            <a:r>
              <a:rPr lang="en-CA" sz="2400" dirty="0"/>
              <a:t>What is the firm’s average cost at this output?</a:t>
            </a:r>
          </a:p>
          <a:p>
            <a:pPr marL="514350" indent="-514350">
              <a:buAutoNum type="alphaLcParenR"/>
            </a:pPr>
            <a:r>
              <a:rPr lang="en-CA" sz="2400" dirty="0"/>
              <a:t>If other firms in the lamp industry have the same cost function as this firm, is the industry in equilibrium?</a:t>
            </a:r>
          </a:p>
          <a:p>
            <a:endParaRPr lang="en-US" sz="2400" dirty="0"/>
          </a:p>
        </p:txBody>
      </p:sp>
    </p:spTree>
    <p:extLst>
      <p:ext uri="{BB962C8B-B14F-4D97-AF65-F5344CB8AC3E}">
        <p14:creationId xmlns:p14="http://schemas.microsoft.com/office/powerpoint/2010/main" val="486792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484625" y="1660358"/>
            <a:ext cx="8406711" cy="4895460"/>
          </a:xfrm>
        </p:spPr>
        <p:txBody>
          <a:bodyPr/>
          <a:lstStyle/>
          <a:p>
            <a:pPr marL="0" lvl="0" indent="0">
              <a:buNone/>
            </a:pPr>
            <a:r>
              <a:rPr lang="en-US" dirty="0"/>
              <a:t>a) P=MC (profit-maximizing output)</a:t>
            </a:r>
          </a:p>
          <a:p>
            <a:pPr marL="0" indent="0">
              <a:buNone/>
            </a:pPr>
            <a:r>
              <a:rPr lang="en-US" dirty="0"/>
              <a:t>   50=20+10Q</a:t>
            </a:r>
          </a:p>
          <a:p>
            <a:pPr marL="0" indent="0">
              <a:buNone/>
            </a:pPr>
            <a:r>
              <a:rPr lang="en-US" dirty="0"/>
              <a:t>    Q=3</a:t>
            </a:r>
          </a:p>
          <a:p>
            <a:pPr marL="0" indent="0">
              <a:buNone/>
            </a:pPr>
            <a:endParaRPr lang="en-US" dirty="0"/>
          </a:p>
          <a:p>
            <a:pPr marL="0" indent="0">
              <a:buNone/>
            </a:pPr>
            <a:r>
              <a:rPr lang="en-US" dirty="0"/>
              <a:t>We need to ensure that the P &gt; AVC at this output.</a:t>
            </a:r>
          </a:p>
          <a:p>
            <a:pPr marL="0" indent="0">
              <a:buNone/>
            </a:pPr>
            <a:endParaRPr lang="en-US" dirty="0"/>
          </a:p>
          <a:p>
            <a:pPr marL="0" indent="0">
              <a:buNone/>
            </a:pPr>
            <a:r>
              <a:rPr lang="en-US" dirty="0"/>
              <a:t>TVC = 20Q + 5Q</a:t>
            </a:r>
            <a:r>
              <a:rPr lang="en-US" baseline="30000" dirty="0"/>
              <a:t>2 </a:t>
            </a:r>
            <a:r>
              <a:rPr lang="en-US" dirty="0">
                <a:sym typeface="Wingdings" panose="05000000000000000000" pitchFamily="2" charset="2"/>
              </a:rPr>
              <a:t> AVC = 20 + 5Q</a:t>
            </a:r>
          </a:p>
          <a:p>
            <a:pPr marL="0" indent="0">
              <a:buNone/>
            </a:pPr>
            <a:endParaRPr lang="en-US" baseline="30000" dirty="0">
              <a:sym typeface="Wingdings" panose="05000000000000000000" pitchFamily="2" charset="2"/>
            </a:endParaRPr>
          </a:p>
          <a:p>
            <a:pPr marL="0" indent="0">
              <a:buNone/>
            </a:pPr>
            <a:r>
              <a:rPr lang="en-US" dirty="0">
                <a:sym typeface="Wingdings" panose="05000000000000000000" pitchFamily="2" charset="2"/>
              </a:rPr>
              <a:t>At an output of Q =3, AVC = 20 + 5(3) = $35. Therefore $50&gt;$35.</a:t>
            </a:r>
            <a:endParaRPr lang="en-US" dirty="0"/>
          </a:p>
          <a:p>
            <a:pPr lvl="0"/>
            <a:endParaRPr lang="en-US" dirty="0"/>
          </a:p>
          <a:p>
            <a:pPr marL="0" lvl="0" indent="0">
              <a:buNone/>
            </a:pPr>
            <a:r>
              <a:rPr lang="en-US" dirty="0"/>
              <a:t>b) </a:t>
            </a:r>
            <a:r>
              <a:rPr lang="en-CA" dirty="0"/>
              <a:t>Profit</a:t>
            </a:r>
            <a:r>
              <a:rPr lang="en-US" dirty="0"/>
              <a:t> = TR </a:t>
            </a:r>
            <a:r>
              <a:rPr lang="mr-IN" dirty="0"/>
              <a:t>–</a:t>
            </a:r>
            <a:r>
              <a:rPr lang="en-US" dirty="0"/>
              <a:t> TC = PQ </a:t>
            </a:r>
            <a:r>
              <a:rPr lang="mr-IN" dirty="0"/>
              <a:t>–</a:t>
            </a:r>
            <a:r>
              <a:rPr lang="en-US" dirty="0"/>
              <a:t> TC </a:t>
            </a:r>
          </a:p>
          <a:p>
            <a:pPr marL="0" lvl="0" indent="0">
              <a:buNone/>
            </a:pPr>
            <a:r>
              <a:rPr lang="en-US" dirty="0"/>
              <a:t>        = 50(3) - (1000+20(3)+5(3</a:t>
            </a:r>
            <a:r>
              <a:rPr lang="en-US" baseline="30000" dirty="0"/>
              <a:t>2</a:t>
            </a:r>
            <a:r>
              <a:rPr lang="en-US" dirty="0"/>
              <a:t>)</a:t>
            </a:r>
          </a:p>
          <a:p>
            <a:pPr marL="0" indent="0">
              <a:buNone/>
            </a:pPr>
            <a:r>
              <a:rPr lang="en-US" dirty="0"/>
              <a:t>        =150 – 1105=-955</a:t>
            </a:r>
          </a:p>
          <a:p>
            <a:pPr marL="0" indent="0">
              <a:buNone/>
            </a:pPr>
            <a:endParaRPr lang="en-US" dirty="0"/>
          </a:p>
          <a:p>
            <a:pPr marL="0" indent="0">
              <a:buNone/>
            </a:pPr>
            <a:r>
              <a:rPr lang="en-US" dirty="0"/>
              <a:t>The profit is -$955</a:t>
            </a:r>
          </a:p>
          <a:p>
            <a:endParaRPr lang="en-US" dirty="0"/>
          </a:p>
        </p:txBody>
      </p:sp>
    </p:spTree>
    <p:extLst>
      <p:ext uri="{BB962C8B-B14F-4D97-AF65-F5344CB8AC3E}">
        <p14:creationId xmlns:p14="http://schemas.microsoft.com/office/powerpoint/2010/main" val="2057647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484625" y="1660358"/>
            <a:ext cx="8406711" cy="4895460"/>
          </a:xfrm>
        </p:spPr>
        <p:txBody>
          <a:bodyPr/>
          <a:lstStyle/>
          <a:p>
            <a:pPr marL="0" lvl="0" indent="0">
              <a:buNone/>
            </a:pPr>
            <a:r>
              <a:rPr lang="en-US" dirty="0"/>
              <a:t>b) </a:t>
            </a:r>
            <a:r>
              <a:rPr lang="en-CA" dirty="0"/>
              <a:t>Profit</a:t>
            </a:r>
            <a:r>
              <a:rPr lang="en-US" dirty="0"/>
              <a:t> = TR </a:t>
            </a:r>
            <a:r>
              <a:rPr lang="mr-IN" dirty="0"/>
              <a:t>–</a:t>
            </a:r>
            <a:r>
              <a:rPr lang="en-US" dirty="0"/>
              <a:t> TC = PQ </a:t>
            </a:r>
            <a:r>
              <a:rPr lang="mr-IN" dirty="0"/>
              <a:t>–</a:t>
            </a:r>
            <a:r>
              <a:rPr lang="en-US" dirty="0"/>
              <a:t> TC </a:t>
            </a:r>
          </a:p>
          <a:p>
            <a:pPr marL="0" lvl="0" indent="0">
              <a:buNone/>
            </a:pPr>
            <a:r>
              <a:rPr lang="en-US" dirty="0"/>
              <a:t>        = 50(3) - (1000+20(3)+5(3</a:t>
            </a:r>
            <a:r>
              <a:rPr lang="en-US" baseline="30000" dirty="0"/>
              <a:t>2</a:t>
            </a:r>
            <a:r>
              <a:rPr lang="en-US" dirty="0"/>
              <a:t>)</a:t>
            </a:r>
          </a:p>
          <a:p>
            <a:pPr marL="0" indent="0">
              <a:buNone/>
            </a:pPr>
            <a:r>
              <a:rPr lang="en-US" dirty="0"/>
              <a:t>        =150 – 1105=-955</a:t>
            </a:r>
          </a:p>
          <a:p>
            <a:pPr marL="0" indent="0">
              <a:buNone/>
            </a:pPr>
            <a:endParaRPr lang="en-US" dirty="0"/>
          </a:p>
          <a:p>
            <a:pPr marL="0" indent="0">
              <a:buNone/>
            </a:pPr>
            <a:r>
              <a:rPr lang="en-US" dirty="0"/>
              <a:t>The profit is -$955</a:t>
            </a:r>
          </a:p>
          <a:p>
            <a:endParaRPr lang="en-US" dirty="0"/>
          </a:p>
        </p:txBody>
      </p:sp>
    </p:spTree>
    <p:extLst>
      <p:ext uri="{BB962C8B-B14F-4D97-AF65-F5344CB8AC3E}">
        <p14:creationId xmlns:p14="http://schemas.microsoft.com/office/powerpoint/2010/main" val="104332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Text Placeholder 2"/>
          <p:cNvSpPr>
            <a:spLocks noGrp="1"/>
          </p:cNvSpPr>
          <p:nvPr>
            <p:ph type="body" idx="1"/>
          </p:nvPr>
        </p:nvSpPr>
        <p:spPr>
          <a:xfrm>
            <a:off x="893700" y="1588168"/>
            <a:ext cx="7564500" cy="4979681"/>
          </a:xfrm>
        </p:spPr>
        <p:txBody>
          <a:bodyPr/>
          <a:lstStyle/>
          <a:p>
            <a:pPr marL="0" indent="0">
              <a:buNone/>
            </a:pPr>
            <a:r>
              <a:rPr lang="en-US" sz="2600" dirty="0"/>
              <a:t>c) ATC=(1000/Q)+20 +5Q</a:t>
            </a:r>
          </a:p>
          <a:p>
            <a:pPr marL="0" indent="0">
              <a:buNone/>
            </a:pPr>
            <a:r>
              <a:rPr lang="en-US" sz="2600" dirty="0"/>
              <a:t>            =(1000/3)+20 +5(3)</a:t>
            </a:r>
          </a:p>
          <a:p>
            <a:pPr marL="0" indent="0">
              <a:buNone/>
            </a:pPr>
            <a:r>
              <a:rPr lang="en-US" sz="2600" dirty="0"/>
              <a:t>            =368.33</a:t>
            </a:r>
          </a:p>
          <a:p>
            <a:pPr marL="0" indent="0">
              <a:buNone/>
            </a:pPr>
            <a:r>
              <a:rPr lang="en-US" sz="2600" dirty="0"/>
              <a:t>The average total cost is $368.33</a:t>
            </a:r>
          </a:p>
          <a:p>
            <a:pPr lvl="0"/>
            <a:endParaRPr lang="en-US" sz="2600" dirty="0"/>
          </a:p>
          <a:p>
            <a:pPr marL="0" lvl="0" indent="0">
              <a:buNone/>
            </a:pPr>
            <a:r>
              <a:rPr lang="en-US" sz="2600" dirty="0"/>
              <a:t>d) The industry is not in equilibrium, since MC and P do not equal ATC. More simply, the firms are earning an economic loss. In the long run, some firms will leave the industry, leaving the remaining firms with long run average cost equal to long run marginal cost</a:t>
            </a:r>
          </a:p>
          <a:p>
            <a:endParaRPr lang="en-US" sz="2600" dirty="0"/>
          </a:p>
        </p:txBody>
      </p:sp>
    </p:spTree>
    <p:extLst>
      <p:ext uri="{BB962C8B-B14F-4D97-AF65-F5344CB8AC3E}">
        <p14:creationId xmlns:p14="http://schemas.microsoft.com/office/powerpoint/2010/main" val="1202244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2B004-FA2E-8F44-817B-23C2DFFE73C1}"/>
              </a:ext>
            </a:extLst>
          </p:cNvPr>
          <p:cNvSpPr>
            <a:spLocks noGrp="1"/>
          </p:cNvSpPr>
          <p:nvPr>
            <p:ph type="title"/>
          </p:nvPr>
        </p:nvSpPr>
        <p:spPr/>
        <p:txBody>
          <a:bodyPr/>
          <a:lstStyle/>
          <a:p>
            <a:r>
              <a:rPr lang="en-CA" dirty="0"/>
              <a:t>QUESTION 6</a:t>
            </a:r>
            <a:endParaRPr lang="en-US" dirty="0"/>
          </a:p>
        </p:txBody>
      </p:sp>
      <p:sp>
        <p:nvSpPr>
          <p:cNvPr id="3" name="Text Placeholder 2">
            <a:extLst>
              <a:ext uri="{FF2B5EF4-FFF2-40B4-BE49-F238E27FC236}">
                <a16:creationId xmlns:a16="http://schemas.microsoft.com/office/drawing/2014/main" xmlns="" id="{B2D30C03-A643-704A-AE82-9A0C75C7607A}"/>
              </a:ext>
            </a:extLst>
          </p:cNvPr>
          <p:cNvSpPr>
            <a:spLocks noGrp="1"/>
          </p:cNvSpPr>
          <p:nvPr>
            <p:ph type="body" idx="1"/>
          </p:nvPr>
        </p:nvSpPr>
        <p:spPr>
          <a:xfrm>
            <a:off x="893700" y="1655180"/>
            <a:ext cx="7677423" cy="4736399"/>
          </a:xfrm>
        </p:spPr>
        <p:txBody>
          <a:bodyPr/>
          <a:lstStyle/>
          <a:p>
            <a:pPr>
              <a:buNone/>
            </a:pPr>
            <a:r>
              <a:rPr lang="en-CA" dirty="0"/>
              <a:t>The long-run supply curve for a</a:t>
            </a:r>
          </a:p>
          <a:p>
            <a:pPr>
              <a:buNone/>
            </a:pPr>
            <a:r>
              <a:rPr lang="en-CA" dirty="0"/>
              <a:t>particular type of kitchen knife is</a:t>
            </a:r>
          </a:p>
          <a:p>
            <a:pPr>
              <a:buNone/>
            </a:pPr>
            <a:r>
              <a:rPr lang="en-CA" dirty="0"/>
              <a:t>horizontal line at a price of $3 per</a:t>
            </a:r>
          </a:p>
          <a:p>
            <a:pPr>
              <a:buNone/>
            </a:pPr>
            <a:r>
              <a:rPr lang="en-CA" dirty="0"/>
              <a:t>knife. The demand curve for such a</a:t>
            </a:r>
          </a:p>
          <a:p>
            <a:pPr>
              <a:buNone/>
            </a:pPr>
            <a:r>
              <a:rPr lang="en-CA" dirty="0"/>
              <a:t>kitchen knife is Q =50 – 2P</a:t>
            </a:r>
            <a:endParaRPr lang="en-US" dirty="0"/>
          </a:p>
        </p:txBody>
      </p:sp>
    </p:spTree>
    <p:extLst>
      <p:ext uri="{BB962C8B-B14F-4D97-AF65-F5344CB8AC3E}">
        <p14:creationId xmlns:p14="http://schemas.microsoft.com/office/powerpoint/2010/main" val="199437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190429"/>
            <a:ext cx="6914795" cy="1143000"/>
          </a:xfrm>
        </p:spPr>
        <p:txBody>
          <a:bodyPr/>
          <a:lstStyle/>
          <a:p>
            <a:r>
              <a:rPr lang="en-US" dirty="0"/>
              <a:t>PERFECT COMPETITION</a:t>
            </a:r>
          </a:p>
        </p:txBody>
      </p:sp>
      <p:sp>
        <p:nvSpPr>
          <p:cNvPr id="3" name="Text Placeholder 2"/>
          <p:cNvSpPr>
            <a:spLocks noGrp="1"/>
          </p:cNvSpPr>
          <p:nvPr>
            <p:ph type="body" idx="1"/>
          </p:nvPr>
        </p:nvSpPr>
        <p:spPr>
          <a:xfrm>
            <a:off x="893699" y="1694376"/>
            <a:ext cx="7973574" cy="1946466"/>
          </a:xfrm>
        </p:spPr>
        <p:txBody>
          <a:bodyPr/>
          <a:lstStyle/>
          <a:p>
            <a:pPr marL="514350" indent="-514350">
              <a:buAutoNum type="arabicPeriod"/>
            </a:pPr>
            <a:r>
              <a:rPr lang="en-US" sz="2400" dirty="0"/>
              <a:t>Large number of firms</a:t>
            </a:r>
          </a:p>
          <a:p>
            <a:pPr marL="514350" indent="-514350">
              <a:buAutoNum type="arabicPeriod"/>
            </a:pPr>
            <a:endParaRPr lang="en-US" sz="2400" dirty="0"/>
          </a:p>
          <a:p>
            <a:pPr marL="514350" indent="-514350">
              <a:buAutoNum type="arabicPeriod"/>
            </a:pPr>
            <a:r>
              <a:rPr lang="en-US" sz="2400" dirty="0"/>
              <a:t>Standardized product</a:t>
            </a:r>
          </a:p>
          <a:p>
            <a:pPr marL="514350" indent="-514350">
              <a:buAutoNum type="arabicPeriod"/>
            </a:pPr>
            <a:endParaRPr lang="en-US" sz="2400" dirty="0"/>
          </a:p>
          <a:p>
            <a:pPr marL="514350" indent="-514350">
              <a:buAutoNum type="arabicPeriod"/>
            </a:pPr>
            <a:r>
              <a:rPr lang="en-US" sz="2400" dirty="0"/>
              <a:t>No barriers to entry</a:t>
            </a:r>
          </a:p>
          <a:p>
            <a:pPr marL="514350" indent="-514350">
              <a:buAutoNum type="arabicPeriod"/>
            </a:pPr>
            <a:endParaRPr lang="en-US" sz="2400" dirty="0"/>
          </a:p>
          <a:p>
            <a:pPr marL="514350" indent="-514350">
              <a:buAutoNum type="arabicPeriod"/>
            </a:pPr>
            <a:r>
              <a:rPr lang="en-US" sz="2400" dirty="0"/>
              <a:t>Price takers</a:t>
            </a:r>
          </a:p>
          <a:p>
            <a:pPr marL="514350" indent="-514350">
              <a:buAutoNum type="arabicPeriod"/>
            </a:pPr>
            <a:endParaRPr lang="en-US" sz="2400" dirty="0"/>
          </a:p>
        </p:txBody>
      </p:sp>
      <p:pic>
        <p:nvPicPr>
          <p:cNvPr id="5" name="Picture 4"/>
          <p:cNvPicPr>
            <a:picLocks noChangeAspect="1"/>
          </p:cNvPicPr>
          <p:nvPr/>
        </p:nvPicPr>
        <p:blipFill>
          <a:blip r:embed="rId2"/>
          <a:stretch>
            <a:fillRect/>
          </a:stretch>
        </p:blipFill>
        <p:spPr>
          <a:xfrm>
            <a:off x="4351096" y="3862137"/>
            <a:ext cx="4373443" cy="2120090"/>
          </a:xfrm>
          <a:prstGeom prst="rect">
            <a:avLst/>
          </a:prstGeom>
        </p:spPr>
      </p:pic>
    </p:spTree>
    <p:extLst>
      <p:ext uri="{BB962C8B-B14F-4D97-AF65-F5344CB8AC3E}">
        <p14:creationId xmlns:p14="http://schemas.microsoft.com/office/powerpoint/2010/main" val="98606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E9B7B6-C0F9-3944-8ECE-84391A05652E}"/>
              </a:ext>
            </a:extLst>
          </p:cNvPr>
          <p:cNvSpPr>
            <a:spLocks noGrp="1"/>
          </p:cNvSpPr>
          <p:nvPr>
            <p:ph type="title"/>
          </p:nvPr>
        </p:nvSpPr>
        <p:spPr/>
        <p:txBody>
          <a:bodyPr/>
          <a:lstStyle/>
          <a:p>
            <a:r>
              <a:rPr lang="en-CA" dirty="0"/>
              <a:t>QUESTION 6</a:t>
            </a:r>
            <a:endParaRPr lang="en-US" dirty="0"/>
          </a:p>
        </p:txBody>
      </p:sp>
      <p:sp>
        <p:nvSpPr>
          <p:cNvPr id="3" name="Text Placeholder 2">
            <a:extLst>
              <a:ext uri="{FF2B5EF4-FFF2-40B4-BE49-F238E27FC236}">
                <a16:creationId xmlns:a16="http://schemas.microsoft.com/office/drawing/2014/main" xmlns="" id="{D318E3A9-EEC8-A549-BEB0-99233F7134A5}"/>
              </a:ext>
            </a:extLst>
          </p:cNvPr>
          <p:cNvSpPr>
            <a:spLocks noGrp="1"/>
          </p:cNvSpPr>
          <p:nvPr>
            <p:ph type="body" idx="1"/>
          </p:nvPr>
        </p:nvSpPr>
        <p:spPr>
          <a:xfrm>
            <a:off x="893700" y="1831450"/>
            <a:ext cx="7457086" cy="4736399"/>
          </a:xfrm>
        </p:spPr>
        <p:txBody>
          <a:bodyPr/>
          <a:lstStyle/>
          <a:p>
            <a:pPr marL="457200" indent="-457200">
              <a:buFont typeface="+mj-lt"/>
              <a:buAutoNum type="alphaLcParenR"/>
            </a:pPr>
            <a:r>
              <a:rPr lang="en-CA" sz="2400" dirty="0"/>
              <a:t>What is the equilibrium output of such knives?</a:t>
            </a:r>
          </a:p>
          <a:p>
            <a:pPr>
              <a:buNone/>
            </a:pPr>
            <a:endParaRPr lang="en-CA" sz="2400" dirty="0"/>
          </a:p>
          <a:p>
            <a:pPr>
              <a:buNone/>
            </a:pPr>
            <a:r>
              <a:rPr lang="en-CA" sz="2400" dirty="0"/>
              <a:t>b) If the tax of $1 is imposed on each knife, what is the equilibrium output of such knives? (Assume the tax is collected by the government from the supplier of knives).</a:t>
            </a:r>
          </a:p>
          <a:p>
            <a:pPr>
              <a:buNone/>
            </a:pPr>
            <a:endParaRPr lang="en-CA" sz="2400" dirty="0"/>
          </a:p>
          <a:p>
            <a:pPr>
              <a:buNone/>
            </a:pPr>
            <a:r>
              <a:rPr lang="en-CA" sz="2400" dirty="0"/>
              <a:t>c)After the tax is imposed you buy such a knife for $3.75. Is this the long-run equilibrium price?</a:t>
            </a:r>
          </a:p>
          <a:p>
            <a:pPr>
              <a:buNone/>
            </a:pPr>
            <a:endParaRPr lang="en-US" sz="2400" dirty="0"/>
          </a:p>
        </p:txBody>
      </p:sp>
    </p:spTree>
    <p:extLst>
      <p:ext uri="{BB962C8B-B14F-4D97-AF65-F5344CB8AC3E}">
        <p14:creationId xmlns:p14="http://schemas.microsoft.com/office/powerpoint/2010/main" val="1123046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10A00-EC3B-A042-B185-0F066E494597}"/>
              </a:ext>
            </a:extLst>
          </p:cNvPr>
          <p:cNvSpPr>
            <a:spLocks noGrp="1"/>
          </p:cNvSpPr>
          <p:nvPr>
            <p:ph type="title"/>
          </p:nvPr>
        </p:nvSpPr>
        <p:spPr/>
        <p:txBody>
          <a:bodyPr/>
          <a:lstStyle/>
          <a:p>
            <a:r>
              <a:rPr lang="en-CA" dirty="0"/>
              <a:t>SOLUTION</a:t>
            </a:r>
            <a:endParaRPr lang="en-US" dirty="0"/>
          </a:p>
        </p:txBody>
      </p:sp>
      <p:sp>
        <p:nvSpPr>
          <p:cNvPr id="3" name="Text Placeholder 2">
            <a:extLst>
              <a:ext uri="{FF2B5EF4-FFF2-40B4-BE49-F238E27FC236}">
                <a16:creationId xmlns:a16="http://schemas.microsoft.com/office/drawing/2014/main" xmlns="" id="{3F5FA0B2-F074-FF41-ABF0-13092CC19F04}"/>
              </a:ext>
            </a:extLst>
          </p:cNvPr>
          <p:cNvSpPr>
            <a:spLocks noGrp="1"/>
          </p:cNvSpPr>
          <p:nvPr>
            <p:ph type="body" idx="1"/>
          </p:nvPr>
        </p:nvSpPr>
        <p:spPr>
          <a:xfrm>
            <a:off x="893699" y="1831450"/>
            <a:ext cx="7850251" cy="4736399"/>
          </a:xfrm>
        </p:spPr>
        <p:txBody>
          <a:bodyPr/>
          <a:lstStyle/>
          <a:p>
            <a:pPr>
              <a:buNone/>
            </a:pPr>
            <a:r>
              <a:rPr lang="en-CA" sz="2400" dirty="0"/>
              <a:t>a) In equilibrium, Pd = Ps. Since Ps = $3,</a:t>
            </a:r>
          </a:p>
          <a:p>
            <a:pPr>
              <a:buNone/>
            </a:pPr>
            <a:r>
              <a:rPr lang="en-CA" sz="2400" dirty="0"/>
              <a:t>    </a:t>
            </a:r>
            <a:r>
              <a:rPr lang="en-CA" sz="2400" dirty="0" err="1"/>
              <a:t>Qd</a:t>
            </a:r>
            <a:r>
              <a:rPr lang="en-CA" sz="2400" dirty="0"/>
              <a:t> = 50 – 2(3) = 44 units</a:t>
            </a:r>
          </a:p>
          <a:p>
            <a:pPr>
              <a:buNone/>
            </a:pPr>
            <a:endParaRPr lang="en-CA" sz="2400" dirty="0"/>
          </a:p>
          <a:p>
            <a:pPr>
              <a:buNone/>
            </a:pPr>
            <a:r>
              <a:rPr lang="en-CA" sz="2400" dirty="0"/>
              <a:t>b) P is now $4</a:t>
            </a:r>
          </a:p>
          <a:p>
            <a:pPr>
              <a:buNone/>
            </a:pPr>
            <a:r>
              <a:rPr lang="en-CA" sz="2400" dirty="0"/>
              <a:t>    </a:t>
            </a:r>
            <a:r>
              <a:rPr lang="en-CA" sz="2400" dirty="0" err="1"/>
              <a:t>Qd</a:t>
            </a:r>
            <a:r>
              <a:rPr lang="en-CA" sz="2400" dirty="0"/>
              <a:t> = 50 – 2(4) = 42 units</a:t>
            </a:r>
          </a:p>
          <a:p>
            <a:pPr>
              <a:buNone/>
            </a:pPr>
            <a:endParaRPr lang="en-CA" sz="2400" dirty="0"/>
          </a:p>
          <a:p>
            <a:pPr>
              <a:buNone/>
            </a:pPr>
            <a:r>
              <a:rPr lang="en-CA" sz="2400" dirty="0"/>
              <a:t>c) No. The price must be $4 in the long-run equilibrium. Firms would be incurring losses if the price were $3.75 as the $1 tax is deducted from this value which would leave the firm with $2.75 which is less than the $3 cost. Firms would exit the industry, reducing the supply and therefore increasing the price to $4 such that no economic profit is made.   </a:t>
            </a:r>
            <a:endParaRPr lang="en-US" sz="2400" dirty="0"/>
          </a:p>
        </p:txBody>
      </p:sp>
    </p:spTree>
    <p:extLst>
      <p:ext uri="{BB962C8B-B14F-4D97-AF65-F5344CB8AC3E}">
        <p14:creationId xmlns:p14="http://schemas.microsoft.com/office/powerpoint/2010/main" val="85774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POWER</a:t>
            </a:r>
          </a:p>
        </p:txBody>
      </p:sp>
      <p:sp>
        <p:nvSpPr>
          <p:cNvPr id="3" name="Text Placeholder 2"/>
          <p:cNvSpPr>
            <a:spLocks noGrp="1"/>
          </p:cNvSpPr>
          <p:nvPr>
            <p:ph type="body" idx="1"/>
          </p:nvPr>
        </p:nvSpPr>
        <p:spPr>
          <a:xfrm>
            <a:off x="893095" y="1552073"/>
            <a:ext cx="7275742" cy="4919523"/>
          </a:xfrm>
        </p:spPr>
        <p:txBody>
          <a:bodyPr/>
          <a:lstStyle/>
          <a:p>
            <a:pPr>
              <a:buNone/>
            </a:pPr>
            <a:r>
              <a:rPr lang="en-US" sz="2400" dirty="0"/>
              <a:t>Market power refers to the ability of a firm to influence/control the price they charge</a:t>
            </a:r>
          </a:p>
          <a:p>
            <a:pPr>
              <a:buNone/>
            </a:pPr>
            <a:endParaRPr lang="en-US" sz="2400" dirty="0"/>
          </a:p>
          <a:p>
            <a:pPr>
              <a:buNone/>
            </a:pPr>
            <a:r>
              <a:rPr lang="en-US" sz="2400" dirty="0"/>
              <a:t>Since firms have no ability to influence price (</a:t>
            </a:r>
            <a:r>
              <a:rPr lang="en-US" sz="2400" dirty="0" err="1"/>
              <a:t>ie</a:t>
            </a:r>
            <a:r>
              <a:rPr lang="en-US" sz="2400" dirty="0"/>
              <a:t>: no market power) in a perfectly competitive market, they produce at the profit-maximizing quantity with price as given </a:t>
            </a:r>
          </a:p>
          <a:p>
            <a:pPr>
              <a:buNone/>
            </a:pPr>
            <a:endParaRPr lang="en-US" sz="2400" dirty="0"/>
          </a:p>
          <a:p>
            <a:pPr>
              <a:buNone/>
            </a:pPr>
            <a:r>
              <a:rPr lang="en-US" sz="2400" dirty="0"/>
              <a:t>Since the price is given for an </a:t>
            </a:r>
            <a:r>
              <a:rPr lang="en-US" sz="2400" b="1" dirty="0"/>
              <a:t>individual firm</a:t>
            </a:r>
            <a:r>
              <a:rPr lang="en-US" sz="2400" dirty="0"/>
              <a:t>, the demand curve is perfectly elastic. In other words, the demand curve is horizontal</a:t>
            </a:r>
          </a:p>
        </p:txBody>
      </p:sp>
    </p:spTree>
    <p:extLst>
      <p:ext uri="{BB962C8B-B14F-4D97-AF65-F5344CB8AC3E}">
        <p14:creationId xmlns:p14="http://schemas.microsoft.com/office/powerpoint/2010/main" val="122197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DEMAND AND MARGINAL REVENUE</a:t>
            </a:r>
          </a:p>
        </p:txBody>
      </p:sp>
      <p:sp>
        <p:nvSpPr>
          <p:cNvPr id="3" name="Text Placeholder 2"/>
          <p:cNvSpPr>
            <a:spLocks noGrp="1"/>
          </p:cNvSpPr>
          <p:nvPr>
            <p:ph type="body" idx="1"/>
          </p:nvPr>
        </p:nvSpPr>
        <p:spPr>
          <a:xfrm>
            <a:off x="893699" y="1831450"/>
            <a:ext cx="7648721" cy="4736399"/>
          </a:xfrm>
        </p:spPr>
        <p:txBody>
          <a:bodyPr/>
          <a:lstStyle/>
          <a:p>
            <a:pPr marL="457200" indent="-457200"/>
            <a:r>
              <a:rPr lang="en-US" sz="2800" dirty="0"/>
              <a:t>Since price is constant, the additional revenue gained from one additional unit Q equals the price of that additional unit P</a:t>
            </a:r>
          </a:p>
          <a:p>
            <a:endParaRPr lang="en-US" sz="2800" dirty="0"/>
          </a:p>
          <a:p>
            <a:pPr marL="457200" indent="-457200"/>
            <a:r>
              <a:rPr lang="en-US" sz="2800" dirty="0"/>
              <a:t>In other words, marginal revenue equals price in a perfectly competitive market</a:t>
            </a:r>
          </a:p>
          <a:p>
            <a:endParaRPr lang="en-US" sz="2800" dirty="0"/>
          </a:p>
          <a:p>
            <a:pPr algn="ctr">
              <a:buNone/>
            </a:pPr>
            <a:r>
              <a:rPr lang="en-US" sz="3600" b="1" dirty="0">
                <a:solidFill>
                  <a:srgbClr val="ED3A53"/>
                </a:solidFill>
              </a:rPr>
              <a:t>MR=P</a:t>
            </a:r>
          </a:p>
        </p:txBody>
      </p:sp>
    </p:spTree>
    <p:extLst>
      <p:ext uri="{BB962C8B-B14F-4D97-AF65-F5344CB8AC3E}">
        <p14:creationId xmlns:p14="http://schemas.microsoft.com/office/powerpoint/2010/main" val="62922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PROFIT MAXIMIZATION</a:t>
            </a:r>
          </a:p>
        </p:txBody>
      </p:sp>
      <p:sp>
        <p:nvSpPr>
          <p:cNvPr id="3" name="Text Placeholder 2"/>
          <p:cNvSpPr>
            <a:spLocks noGrp="1"/>
          </p:cNvSpPr>
          <p:nvPr>
            <p:ph type="body" idx="1"/>
          </p:nvPr>
        </p:nvSpPr>
        <p:spPr>
          <a:xfrm>
            <a:off x="893699" y="1515980"/>
            <a:ext cx="7263711" cy="5051870"/>
          </a:xfrm>
        </p:spPr>
        <p:txBody>
          <a:bodyPr/>
          <a:lstStyle/>
          <a:p>
            <a:pPr marL="457200" indent="-457200"/>
            <a:r>
              <a:rPr lang="en-US" dirty="0"/>
              <a:t> As usual, a firm will produce where MR=MC</a:t>
            </a:r>
          </a:p>
          <a:p>
            <a:endParaRPr lang="en-US" dirty="0"/>
          </a:p>
          <a:p>
            <a:pPr marL="457200" indent="-457200"/>
            <a:r>
              <a:rPr lang="en-US" dirty="0"/>
              <a:t>Since P = MR, the profit maximizing output is where P=MC</a:t>
            </a:r>
          </a:p>
          <a:p>
            <a:endParaRPr lang="en-US" dirty="0"/>
          </a:p>
          <a:p>
            <a:endParaRPr lang="en-US" dirty="0"/>
          </a:p>
          <a:p>
            <a:endParaRPr lang="en-US" dirty="0"/>
          </a:p>
          <a:p>
            <a:pPr>
              <a:buNone/>
            </a:pPr>
            <a:r>
              <a:rPr lang="en-US" dirty="0">
                <a:hlinkClick r:id="rId2"/>
              </a:rPr>
              <a:t>https://www.youtube.com/watch?v=Z9e_7j9WzA0</a:t>
            </a:r>
            <a:endParaRPr lang="en-US" dirty="0"/>
          </a:p>
          <a:p>
            <a:endParaRPr lang="en-US" dirty="0"/>
          </a:p>
        </p:txBody>
      </p:sp>
    </p:spTree>
    <p:extLst>
      <p:ext uri="{BB962C8B-B14F-4D97-AF65-F5344CB8AC3E}">
        <p14:creationId xmlns:p14="http://schemas.microsoft.com/office/powerpoint/2010/main" val="151048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836" y="1484070"/>
            <a:ext cx="6921500" cy="4914900"/>
          </a:xfrm>
          <a:prstGeom prst="rect">
            <a:avLst/>
          </a:prstGeom>
        </p:spPr>
      </p:pic>
      <p:sp>
        <p:nvSpPr>
          <p:cNvPr id="3" name="Title 1">
            <a:extLst>
              <a:ext uri="{FF2B5EF4-FFF2-40B4-BE49-F238E27FC236}">
                <a16:creationId xmlns:a16="http://schemas.microsoft.com/office/drawing/2014/main" xmlns="" id="{902B7C6C-E785-4FCF-8E6D-E2CB2930B93D}"/>
              </a:ext>
            </a:extLst>
          </p:cNvPr>
          <p:cNvSpPr>
            <a:spLocks noGrp="1"/>
          </p:cNvSpPr>
          <p:nvPr>
            <p:ph type="title"/>
          </p:nvPr>
        </p:nvSpPr>
        <p:spPr>
          <a:xfrm>
            <a:off x="893700" y="274650"/>
            <a:ext cx="6462600" cy="1143000"/>
          </a:xfrm>
        </p:spPr>
        <p:txBody>
          <a:bodyPr/>
          <a:lstStyle/>
          <a:p>
            <a:r>
              <a:rPr lang="en-US" dirty="0"/>
              <a:t>FOR AN INDIVIDUAL FIRM</a:t>
            </a:r>
          </a:p>
        </p:txBody>
      </p:sp>
    </p:spTree>
    <p:extLst>
      <p:ext uri="{BB962C8B-B14F-4D97-AF65-F5344CB8AC3E}">
        <p14:creationId xmlns:p14="http://schemas.microsoft.com/office/powerpoint/2010/main" val="182773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99" y="274650"/>
            <a:ext cx="7035111" cy="1143000"/>
          </a:xfrm>
        </p:spPr>
        <p:txBody>
          <a:bodyPr/>
          <a:lstStyle/>
          <a:p>
            <a:r>
              <a:rPr lang="en-US" dirty="0"/>
              <a:t>SHORT RUN PROFIT AND LOSS</a:t>
            </a:r>
          </a:p>
        </p:txBody>
      </p:sp>
      <p:sp>
        <p:nvSpPr>
          <p:cNvPr id="3" name="Text Placeholder 2"/>
          <p:cNvSpPr>
            <a:spLocks noGrp="1"/>
          </p:cNvSpPr>
          <p:nvPr>
            <p:ph type="body" idx="1"/>
          </p:nvPr>
        </p:nvSpPr>
        <p:spPr>
          <a:xfrm>
            <a:off x="893699" y="1699102"/>
            <a:ext cx="7420121" cy="4736399"/>
          </a:xfrm>
        </p:spPr>
        <p:txBody>
          <a:bodyPr/>
          <a:lstStyle/>
          <a:p>
            <a:pPr marL="457200" indent="-457200"/>
            <a:r>
              <a:rPr lang="en-US" dirty="0"/>
              <a:t> Economic profit when P&gt;ATC</a:t>
            </a:r>
          </a:p>
          <a:p>
            <a:endParaRPr lang="en-US" dirty="0"/>
          </a:p>
          <a:p>
            <a:pPr marL="457200" indent="-457200"/>
            <a:r>
              <a:rPr lang="en-US" dirty="0"/>
              <a:t>Economic loss when P&lt;ATC</a:t>
            </a:r>
          </a:p>
          <a:p>
            <a:endParaRPr lang="en-US" dirty="0"/>
          </a:p>
          <a:p>
            <a:pPr algn="ctr">
              <a:buNone/>
            </a:pPr>
            <a:r>
              <a:rPr lang="en-US" dirty="0"/>
              <a:t>When to produce at a loss or shut down temporarily?</a:t>
            </a:r>
          </a:p>
        </p:txBody>
      </p:sp>
    </p:spTree>
    <p:extLst>
      <p:ext uri="{BB962C8B-B14F-4D97-AF65-F5344CB8AC3E}">
        <p14:creationId xmlns:p14="http://schemas.microsoft.com/office/powerpoint/2010/main" val="109839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g1104d">
            <a:extLst>
              <a:ext uri="{FF2B5EF4-FFF2-40B4-BE49-F238E27FC236}">
                <a16:creationId xmlns:a16="http://schemas.microsoft.com/office/drawing/2014/main" xmlns="" id="{C63E941C-3FE7-43C8-B585-C53BBA924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70" y="3707942"/>
            <a:ext cx="7693259" cy="256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xmlns="" id="{308958BC-5DB8-459D-9AB8-9365DE2800DE}"/>
              </a:ext>
            </a:extLst>
          </p:cNvPr>
          <p:cNvSpPr>
            <a:spLocks noGrp="1"/>
          </p:cNvSpPr>
          <p:nvPr>
            <p:ph type="title"/>
          </p:nvPr>
        </p:nvSpPr>
        <p:spPr>
          <a:xfrm>
            <a:off x="893699" y="274650"/>
            <a:ext cx="7035111" cy="1143000"/>
          </a:xfrm>
        </p:spPr>
        <p:txBody>
          <a:bodyPr/>
          <a:lstStyle/>
          <a:p>
            <a:r>
              <a:rPr lang="en-US" dirty="0"/>
              <a:t>SHORT RUN PROFIT, LOSS AND BREAKEVEN</a:t>
            </a:r>
          </a:p>
        </p:txBody>
      </p:sp>
      <p:sp>
        <p:nvSpPr>
          <p:cNvPr id="6" name="Text Placeholder 2">
            <a:extLst>
              <a:ext uri="{FF2B5EF4-FFF2-40B4-BE49-F238E27FC236}">
                <a16:creationId xmlns:a16="http://schemas.microsoft.com/office/drawing/2014/main" xmlns="" id="{506C2DAC-8905-4762-8935-0AB2FD5537A9}"/>
              </a:ext>
            </a:extLst>
          </p:cNvPr>
          <p:cNvSpPr>
            <a:spLocks noGrp="1"/>
          </p:cNvSpPr>
          <p:nvPr>
            <p:ph type="body" idx="1"/>
          </p:nvPr>
        </p:nvSpPr>
        <p:spPr>
          <a:xfrm>
            <a:off x="893699" y="1699102"/>
            <a:ext cx="7420121" cy="4736399"/>
          </a:xfrm>
        </p:spPr>
        <p:txBody>
          <a:bodyPr/>
          <a:lstStyle/>
          <a:p>
            <a:pPr marL="457200" indent="-457200"/>
            <a:r>
              <a:rPr lang="en-US" dirty="0"/>
              <a:t>In the short run, firms can either earn a normal profit (</a:t>
            </a:r>
            <a:r>
              <a:rPr lang="en-US" dirty="0" err="1"/>
              <a:t>ie</a:t>
            </a:r>
            <a:r>
              <a:rPr lang="en-US" dirty="0"/>
              <a:t>: break-even), earn an economic profit or earn an economic loss</a:t>
            </a:r>
          </a:p>
        </p:txBody>
      </p:sp>
    </p:spTree>
    <p:extLst>
      <p:ext uri="{BB962C8B-B14F-4D97-AF65-F5344CB8AC3E}">
        <p14:creationId xmlns:p14="http://schemas.microsoft.com/office/powerpoint/2010/main" val="2061784026"/>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TotalTime>
  <Words>1693</Words>
  <Application>Microsoft Office PowerPoint</Application>
  <PresentationFormat>On-screen Show (4:3)</PresentationFormat>
  <Paragraphs>211</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Antonio template</vt:lpstr>
      <vt:lpstr>PERFECT COMPETITION</vt:lpstr>
      <vt:lpstr>PowerPoint Presentation</vt:lpstr>
      <vt:lpstr>PERFECT COMPETITION</vt:lpstr>
      <vt:lpstr>MARKET POWER</vt:lpstr>
      <vt:lpstr>DEMAND AND MARGINAL REVENUE</vt:lpstr>
      <vt:lpstr>PROFIT MAXIMIZATION</vt:lpstr>
      <vt:lpstr>FOR AN INDIVIDUAL FIRM</vt:lpstr>
      <vt:lpstr>SHORT RUN PROFIT AND LOSS</vt:lpstr>
      <vt:lpstr>SHORT RUN PROFIT, LOSS AND BREAKEVEN</vt:lpstr>
      <vt:lpstr>TEMPORARY SHUT-DOWN</vt:lpstr>
      <vt:lpstr>PowerPoint Presentation</vt:lpstr>
      <vt:lpstr>PRODUCER SURPLUS</vt:lpstr>
      <vt:lpstr>LONG RUN EQUILIBIRUM</vt:lpstr>
      <vt:lpstr>LONG RUN EQUILIBRIUM</vt:lpstr>
      <vt:lpstr>PowerPoint Presentation</vt:lpstr>
      <vt:lpstr>QUESTION 1</vt:lpstr>
      <vt:lpstr>SOLUTION</vt:lpstr>
      <vt:lpstr>QUESTION 2</vt:lpstr>
      <vt:lpstr>QUESTION 2</vt:lpstr>
      <vt:lpstr>SOLUTION</vt:lpstr>
      <vt:lpstr>QUESTION 3</vt:lpstr>
      <vt:lpstr>SOLUTION</vt:lpstr>
      <vt:lpstr>QUESTION 4</vt:lpstr>
      <vt:lpstr>SOLUTION</vt:lpstr>
      <vt:lpstr>QUESTION 5</vt:lpstr>
      <vt:lpstr>SOLUTION</vt:lpstr>
      <vt:lpstr>SOLUTION</vt:lpstr>
      <vt:lpstr>SOLUTION</vt:lpstr>
      <vt:lpstr>QUESTION 6</vt:lpstr>
      <vt:lpstr>QUESTION 6</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BEHAVIOUR AND RATIONAL CHOICE</dc:title>
  <dc:creator>TARIQ</dc:creator>
  <cp:lastModifiedBy>TARIQ</cp:lastModifiedBy>
  <cp:revision>123</cp:revision>
  <cp:lastPrinted>2017-02-09T19:23:32Z</cp:lastPrinted>
  <dcterms:modified xsi:type="dcterms:W3CDTF">2019-10-27T23:25:19Z</dcterms:modified>
</cp:coreProperties>
</file>