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82"/>
  </p:notesMasterIdLst>
  <p:sldIdLst>
    <p:sldId id="256" r:id="rId2"/>
    <p:sldId id="396" r:id="rId3"/>
    <p:sldId id="544" r:id="rId4"/>
    <p:sldId id="397" r:id="rId5"/>
    <p:sldId id="446" r:id="rId6"/>
    <p:sldId id="484" r:id="rId7"/>
    <p:sldId id="486" r:id="rId8"/>
    <p:sldId id="487" r:id="rId9"/>
    <p:sldId id="488" r:id="rId10"/>
    <p:sldId id="489" r:id="rId11"/>
    <p:sldId id="490" r:id="rId12"/>
    <p:sldId id="548" r:id="rId13"/>
    <p:sldId id="545" r:id="rId14"/>
    <p:sldId id="475" r:id="rId15"/>
    <p:sldId id="476" r:id="rId16"/>
    <p:sldId id="547" r:id="rId17"/>
    <p:sldId id="482" r:id="rId18"/>
    <p:sldId id="549" r:id="rId19"/>
    <p:sldId id="550" r:id="rId20"/>
    <p:sldId id="551" r:id="rId21"/>
    <p:sldId id="468" r:id="rId22"/>
    <p:sldId id="474" r:id="rId23"/>
    <p:sldId id="477" r:id="rId24"/>
    <p:sldId id="478" r:id="rId25"/>
    <p:sldId id="479" r:id="rId26"/>
    <p:sldId id="491" r:id="rId27"/>
    <p:sldId id="493" r:id="rId28"/>
    <p:sldId id="492" r:id="rId29"/>
    <p:sldId id="494" r:id="rId30"/>
    <p:sldId id="495" r:id="rId31"/>
    <p:sldId id="496" r:id="rId32"/>
    <p:sldId id="497" r:id="rId33"/>
    <p:sldId id="498" r:id="rId34"/>
    <p:sldId id="499" r:id="rId35"/>
    <p:sldId id="500" r:id="rId36"/>
    <p:sldId id="501" r:id="rId37"/>
    <p:sldId id="502" r:id="rId38"/>
    <p:sldId id="503" r:id="rId39"/>
    <p:sldId id="504" r:id="rId40"/>
    <p:sldId id="541" r:id="rId41"/>
    <p:sldId id="542" r:id="rId42"/>
    <p:sldId id="543" r:id="rId43"/>
    <p:sldId id="505" r:id="rId44"/>
    <p:sldId id="506" r:id="rId45"/>
    <p:sldId id="507" r:id="rId46"/>
    <p:sldId id="508" r:id="rId47"/>
    <p:sldId id="510" r:id="rId48"/>
    <p:sldId id="509" r:id="rId49"/>
    <p:sldId id="511" r:id="rId50"/>
    <p:sldId id="512" r:id="rId51"/>
    <p:sldId id="513" r:id="rId52"/>
    <p:sldId id="514" r:id="rId53"/>
    <p:sldId id="515" r:id="rId54"/>
    <p:sldId id="516" r:id="rId55"/>
    <p:sldId id="517" r:id="rId56"/>
    <p:sldId id="518" r:id="rId57"/>
    <p:sldId id="519" r:id="rId58"/>
    <p:sldId id="520" r:id="rId59"/>
    <p:sldId id="521" r:id="rId60"/>
    <p:sldId id="522" r:id="rId61"/>
    <p:sldId id="523" r:id="rId62"/>
    <p:sldId id="524" r:id="rId63"/>
    <p:sldId id="525" r:id="rId64"/>
    <p:sldId id="527" r:id="rId65"/>
    <p:sldId id="526" r:id="rId66"/>
    <p:sldId id="528" r:id="rId67"/>
    <p:sldId id="529" r:id="rId68"/>
    <p:sldId id="530" r:id="rId69"/>
    <p:sldId id="531" r:id="rId70"/>
    <p:sldId id="532" r:id="rId71"/>
    <p:sldId id="533" r:id="rId72"/>
    <p:sldId id="534" r:id="rId73"/>
    <p:sldId id="535" r:id="rId74"/>
    <p:sldId id="536" r:id="rId75"/>
    <p:sldId id="537" r:id="rId76"/>
    <p:sldId id="538" r:id="rId77"/>
    <p:sldId id="539" r:id="rId78"/>
    <p:sldId id="540" r:id="rId79"/>
    <p:sldId id="546" r:id="rId80"/>
    <p:sldId id="364" r:id="rId8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A53"/>
    <a:srgbClr val="F4963D"/>
    <a:srgbClr val="7ECEFA"/>
    <a:srgbClr val="2F86C5"/>
    <a:srgbClr val="637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2D3D4-54F4-4957-BB5D-E1FEF08D5BC2}">
  <a:tblStyle styleId="{3D02D3D4-54F4-4957-BB5D-E1FEF08D5BC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0"/>
    <p:restoredTop sz="93867" autoAdjust="0"/>
  </p:normalViewPr>
  <p:slideViewPr>
    <p:cSldViewPr snapToGrid="0" snapToObjects="1">
      <p:cViewPr varScale="1">
        <p:scale>
          <a:sx n="63" d="100"/>
          <a:sy n="63" d="100"/>
        </p:scale>
        <p:origin x="14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102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340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39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491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5107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578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latin typeface="Century Gothic" charset="0"/>
                <a:ea typeface="Century Gothic" charset="0"/>
                <a:cs typeface="Century Gothic" charset="0"/>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dirty="0"/>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latin typeface="Century Gothic" charset="0"/>
                <a:ea typeface="Century Gothic" charset="0"/>
                <a:cs typeface="Century Gothic" charset="0"/>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dirty="0"/>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latin typeface="Century Gothic" charset="0"/>
                <a:ea typeface="Century Gothic" charset="0"/>
                <a:cs typeface="Century Gothic" charset="0"/>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dirty="0"/>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solidFill>
                  <a:srgbClr val="2F86C5"/>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buNone/>
              <a:defRPr sz="2800" b="0" i="0">
                <a:solidFill>
                  <a:schemeClr val="tx2">
                    <a:lumMod val="50000"/>
                  </a:schemeClr>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F86C5"/>
                </a:solidFill>
                <a:latin typeface="Lao Sangam MN" charset="0"/>
                <a:ea typeface="Lao Sangam MN" charset="0"/>
                <a:cs typeface="Lao Sangam MN" charset="0"/>
              </a:defRPr>
            </a:lvl1pPr>
          </a:lstStyle>
          <a:p>
            <a:r>
              <a:rPr lang="en-US" dirty="0"/>
              <a:t>Click to edit Master title style</a:t>
            </a:r>
          </a:p>
        </p:txBody>
      </p:sp>
      <p:sp>
        <p:nvSpPr>
          <p:cNvPr id="3" name="TextBox 2"/>
          <p:cNvSpPr txBox="1"/>
          <p:nvPr userDrawn="1"/>
        </p:nvSpPr>
        <p:spPr>
          <a:xfrm>
            <a:off x="959556" y="1704622"/>
            <a:ext cx="6987822" cy="307777"/>
          </a:xfrm>
          <a:prstGeom prst="rect">
            <a:avLst/>
          </a:prstGeom>
          <a:noFill/>
        </p:spPr>
        <p:txBody>
          <a:bodyPr wrap="square" rtlCol="0">
            <a:spAutoFit/>
          </a:bodyPr>
          <a:lstStyle/>
          <a:p>
            <a:r>
              <a:rPr lang="en-US" b="0" i="0" dirty="0">
                <a:solidFill>
                  <a:schemeClr val="tx2">
                    <a:lumMod val="50000"/>
                  </a:schemeClr>
                </a:solidFill>
                <a:latin typeface="Helvetica Light" charset="0"/>
                <a:ea typeface="Helvetica Light" charset="0"/>
                <a:cs typeface="Helvetica Light" charset="0"/>
              </a:rPr>
              <a:t>Text</a:t>
            </a:r>
          </a:p>
        </p:txBody>
      </p:sp>
      <p:sp>
        <p:nvSpPr>
          <p:cNvPr id="4" name="Shape 31"/>
          <p:cNvSpPr/>
          <p:nvPr userDrawn="1"/>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 name="Shape 32"/>
          <p:cNvSpPr/>
          <p:nvPr userDrawn="1"/>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 name="Shape 33"/>
          <p:cNvSpPr/>
          <p:nvPr userDrawn="1"/>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7" name="Shape 34"/>
          <p:cNvSpPr/>
          <p:nvPr userDrawn="1"/>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71961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BD92F4A-A44B-C840-BD7D-B20240119A40}" type="datetimeFigureOut">
              <a:rPr lang="en-US" smtClean="0"/>
              <a:t>11/13/2019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46BC21-8A92-5D4C-948D-1E478F1B4EAD}" type="slidenum">
              <a:rPr lang="en-US" smtClean="0"/>
              <a:t>‹#›</a:t>
            </a:fld>
            <a:endParaRPr lang="en-US"/>
          </a:p>
        </p:txBody>
      </p:sp>
    </p:spTree>
    <p:extLst>
      <p:ext uri="{BB962C8B-B14F-4D97-AF65-F5344CB8AC3E}">
        <p14:creationId xmlns:p14="http://schemas.microsoft.com/office/powerpoint/2010/main" val="2849190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8a3gXThQeK0"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3785246"/>
            <a:ext cx="7688649" cy="1749280"/>
          </a:xfrm>
          <a:prstGeom prst="rect">
            <a:avLst/>
          </a:prstGeom>
        </p:spPr>
        <p:txBody>
          <a:bodyPr lIns="91425" tIns="91425" rIns="91425" bIns="91425" anchor="t" anchorCtr="0">
            <a:noAutofit/>
          </a:bodyPr>
          <a:lstStyle/>
          <a:p>
            <a:pPr lvl="0">
              <a:spcBef>
                <a:spcPts val="0"/>
              </a:spcBef>
              <a:buNone/>
            </a:pPr>
            <a:r>
              <a:rPr lang="en-CA" dirty="0"/>
              <a:t>MONOPOLISTIC COMPETITION AND</a:t>
            </a:r>
            <a:br>
              <a:rPr lang="en-CA" dirty="0"/>
            </a:br>
            <a:r>
              <a:rPr lang="en-CA" dirty="0"/>
              <a:t>MONOPOLIES</a:t>
            </a:r>
            <a:endParaRPr lang="en" dirty="0"/>
          </a:p>
        </p:txBody>
      </p:sp>
      <p:sp>
        <p:nvSpPr>
          <p:cNvPr id="2" name="TextBox 1"/>
          <p:cNvSpPr txBox="1"/>
          <p:nvPr/>
        </p:nvSpPr>
        <p:spPr>
          <a:xfrm>
            <a:off x="721425" y="2683043"/>
            <a:ext cx="3958389" cy="584775"/>
          </a:xfrm>
          <a:prstGeom prst="rect">
            <a:avLst/>
          </a:prstGeom>
          <a:noFill/>
        </p:spPr>
        <p:txBody>
          <a:bodyPr wrap="square" rtlCol="0">
            <a:spAutoFit/>
          </a:bodyPr>
          <a:lstStyle/>
          <a:p>
            <a:r>
              <a:rPr lang="en-US" sz="3200" dirty="0">
                <a:solidFill>
                  <a:srgbClr val="2F86C5"/>
                </a:solidFill>
                <a:latin typeface="Lao Sangam MN" charset="0"/>
                <a:ea typeface="Lao Sangam MN" charset="0"/>
                <a:cs typeface="Lao Sangam MN" charset="0"/>
              </a:rPr>
              <a:t>MGCR 293</a:t>
            </a:r>
          </a:p>
        </p:txBody>
      </p:sp>
      <p:sp>
        <p:nvSpPr>
          <p:cNvPr id="4" name="TextBox 3"/>
          <p:cNvSpPr txBox="1"/>
          <p:nvPr/>
        </p:nvSpPr>
        <p:spPr>
          <a:xfrm>
            <a:off x="4826000" y="5207354"/>
            <a:ext cx="4197684" cy="1631216"/>
          </a:xfrm>
          <a:prstGeom prst="rect">
            <a:avLst/>
          </a:prstGeom>
          <a:noFill/>
        </p:spPr>
        <p:txBody>
          <a:bodyPr wrap="square" rtlCol="0">
            <a:spAutoFit/>
          </a:bodyPr>
          <a:lstStyle/>
          <a:p>
            <a:pPr algn="r"/>
            <a:r>
              <a:rPr lang="en-US" sz="2000" dirty="0">
                <a:solidFill>
                  <a:srgbClr val="F4963D"/>
                </a:solidFill>
                <a:latin typeface="Lao Sangam MN" charset="0"/>
                <a:ea typeface="Lao Sangam MN" charset="0"/>
                <a:cs typeface="Lao Sangam MN" charset="0"/>
              </a:rPr>
              <a:t>Professor:  Kamal </a:t>
            </a:r>
            <a:r>
              <a:rPr lang="en-US" sz="2000" dirty="0" err="1">
                <a:solidFill>
                  <a:srgbClr val="F4963D"/>
                </a:solidFill>
                <a:latin typeface="Lao Sangam MN" charset="0"/>
                <a:ea typeface="Lao Sangam MN" charset="0"/>
                <a:cs typeface="Lao Sangam MN" charset="0"/>
              </a:rPr>
              <a:t>Salmasi</a:t>
            </a:r>
            <a:endParaRPr lang="en-US" sz="2000" dirty="0">
              <a:solidFill>
                <a:srgbClr val="F4963D"/>
              </a:solidFill>
              <a:latin typeface="Lao Sangam MN" charset="0"/>
              <a:ea typeface="Lao Sangam MN" charset="0"/>
              <a:cs typeface="Lao Sangam MN" charset="0"/>
            </a:endParaRPr>
          </a:p>
          <a:p>
            <a:pPr algn="r"/>
            <a:r>
              <a:rPr lang="en-US" sz="2000" dirty="0" err="1">
                <a:solidFill>
                  <a:srgbClr val="F4963D"/>
                </a:solidFill>
                <a:latin typeface="Lao Sangam MN" charset="0"/>
                <a:ea typeface="Lao Sangam MN" charset="0"/>
                <a:cs typeface="Lao Sangam MN" charset="0"/>
              </a:rPr>
              <a:t>Taweewan</a:t>
            </a:r>
            <a:r>
              <a:rPr lang="en-US" sz="2000" dirty="0">
                <a:solidFill>
                  <a:srgbClr val="F4963D"/>
                </a:solidFill>
                <a:latin typeface="Lao Sangam MN" charset="0"/>
                <a:ea typeface="Lao Sangam MN" charset="0"/>
                <a:cs typeface="Lao Sangam MN" charset="0"/>
              </a:rPr>
              <a:t> </a:t>
            </a:r>
            <a:r>
              <a:rPr lang="en-US" sz="2000" dirty="0" err="1">
                <a:solidFill>
                  <a:srgbClr val="F4963D"/>
                </a:solidFill>
                <a:latin typeface="Lao Sangam MN" charset="0"/>
                <a:ea typeface="Lao Sangam MN" charset="0"/>
                <a:cs typeface="Lao Sangam MN" charset="0"/>
              </a:rPr>
              <a:t>Sidthidet</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Tariq </a:t>
            </a:r>
            <a:r>
              <a:rPr lang="en-US" sz="2000" dirty="0" err="1">
                <a:solidFill>
                  <a:srgbClr val="F4963D"/>
                </a:solidFill>
                <a:latin typeface="Lao Sangam MN" charset="0"/>
                <a:ea typeface="Lao Sangam MN" charset="0"/>
                <a:cs typeface="Lao Sangam MN" charset="0"/>
              </a:rPr>
              <a:t>Nizami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T.A.: Mike Brintnell</a:t>
            </a:r>
          </a:p>
          <a:p>
            <a:pPr algn="r"/>
            <a:r>
              <a:rPr lang="en-US" sz="2000" dirty="0">
                <a:solidFill>
                  <a:srgbClr val="F4963D"/>
                </a:solidFill>
                <a:latin typeface="Lao Sangam MN" charset="0"/>
                <a:ea typeface="Lao Sangam MN" charset="0"/>
                <a:cs typeface="Lao Sangam MN" charset="0"/>
              </a:rPr>
              <a:t>Presentation Credit: Brianna Mooney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RUN EQUILIBRIUM</a:t>
            </a:r>
          </a:p>
        </p:txBody>
      </p:sp>
      <p:sp>
        <p:nvSpPr>
          <p:cNvPr id="3" name="Text Placeholder 2"/>
          <p:cNvSpPr>
            <a:spLocks noGrp="1"/>
          </p:cNvSpPr>
          <p:nvPr>
            <p:ph type="body" idx="1"/>
          </p:nvPr>
        </p:nvSpPr>
        <p:spPr>
          <a:xfrm>
            <a:off x="893699" y="1831450"/>
            <a:ext cx="7275743" cy="4736399"/>
          </a:xfrm>
        </p:spPr>
        <p:txBody>
          <a:bodyPr/>
          <a:lstStyle/>
          <a:p>
            <a:pPr>
              <a:buNone/>
            </a:pPr>
            <a:r>
              <a:rPr lang="en-US" sz="2800" dirty="0"/>
              <a:t>Due to the low barriers to entry, there is no potential for economic profit in the long-run</a:t>
            </a:r>
          </a:p>
          <a:p>
            <a:pPr>
              <a:buNone/>
            </a:pPr>
            <a:endParaRPr lang="en-US" sz="2800" dirty="0"/>
          </a:p>
          <a:p>
            <a:pPr>
              <a:buNone/>
            </a:pPr>
            <a:r>
              <a:rPr lang="en-US" dirty="0"/>
              <a:t>Profit maximizing output will be where MR=MC. At this output, P=AC</a:t>
            </a:r>
            <a:r>
              <a:rPr lang="en-US" sz="2800" dirty="0"/>
              <a:t> </a:t>
            </a:r>
            <a:r>
              <a:rPr lang="en-US" sz="2800" dirty="0">
                <a:sym typeface="Wingdings" panose="05000000000000000000" pitchFamily="2" charset="2"/>
              </a:rPr>
              <a:t> no economic profit</a:t>
            </a:r>
            <a:endParaRPr lang="en-US" sz="2800" dirty="0"/>
          </a:p>
        </p:txBody>
      </p:sp>
    </p:spTree>
    <p:extLst>
      <p:ext uri="{BB962C8B-B14F-4D97-AF65-F5344CB8AC3E}">
        <p14:creationId xmlns:p14="http://schemas.microsoft.com/office/powerpoint/2010/main" val="5865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ADVERTISING</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700" y="1804738"/>
                <a:ext cx="7624658" cy="4763112"/>
              </a:xfrm>
            </p:spPr>
            <p:txBody>
              <a:bodyPr/>
              <a:lstStyle/>
              <a:p>
                <a:pPr>
                  <a:buNone/>
                </a:pPr>
                <a:r>
                  <a:rPr lang="en-US" sz="2400" dirty="0"/>
                  <a:t>Since firms produce differentiated products, they spend a large amount of money on advertising</a:t>
                </a:r>
              </a:p>
              <a:p>
                <a:pPr>
                  <a:buNone/>
                </a:pPr>
                <a:endParaRPr lang="en-US" sz="2400" dirty="0"/>
              </a:p>
              <a:p>
                <a:pPr>
                  <a:buNone/>
                </a:pPr>
                <a:r>
                  <a:rPr lang="en-US" sz="2400" dirty="0"/>
                  <a:t>The Marginal revenue from each additional dollar spent on advertising should equal I</a:t>
                </a:r>
                <a14:m>
                  <m:oMath xmlns:m="http://schemas.openxmlformats.org/officeDocument/2006/math">
                    <m:r>
                      <a:rPr lang="en-US" sz="2400" i="1">
                        <a:latin typeface="Cambria Math" charset="0"/>
                        <a:ea typeface="Cambria Math" charset="0"/>
                        <a:cs typeface="Cambria Math" charset="0"/>
                      </a:rPr>
                      <m:t>𝜂</m:t>
                    </m:r>
                  </m:oMath>
                </a14:m>
                <a:r>
                  <a:rPr lang="en-US" sz="2400" dirty="0"/>
                  <a:t>I to maximize profit</a:t>
                </a:r>
              </a:p>
              <a:p>
                <a:pPr>
                  <a:buNone/>
                </a:pPr>
                <a:endParaRPr lang="en-US" sz="2400" dirty="0"/>
              </a:p>
              <a:p>
                <a:pPr algn="ctr">
                  <a:buNone/>
                </a:pPr>
                <a:r>
                  <a:rPr lang="en-US" sz="2400" b="1" dirty="0"/>
                  <a:t>MR</a:t>
                </a:r>
                <a:r>
                  <a:rPr lang="en-US" sz="2400" b="1" baseline="-25000" dirty="0"/>
                  <a:t>A</a:t>
                </a:r>
                <a:r>
                  <a:rPr lang="en-US" sz="2400" b="1" dirty="0"/>
                  <a:t>= I</a:t>
                </a:r>
                <a14:m>
                  <m:oMath xmlns:m="http://schemas.openxmlformats.org/officeDocument/2006/math">
                    <m:r>
                      <a:rPr lang="en-US" sz="2400" b="1" i="1">
                        <a:latin typeface="Cambria Math" charset="0"/>
                        <a:ea typeface="Cambria Math" charset="0"/>
                        <a:cs typeface="Cambria Math" charset="0"/>
                      </a:rPr>
                      <m:t>𝜼</m:t>
                    </m:r>
                  </m:oMath>
                </a14:m>
                <a:r>
                  <a:rPr lang="en-US" sz="2400" b="1" dirty="0"/>
                  <a:t>I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700" y="1804738"/>
                <a:ext cx="7624658" cy="4763112"/>
              </a:xfrm>
              <a:blipFill>
                <a:blip r:embed="rId2"/>
                <a:stretch>
                  <a:fillRect l="-1280" r="-1040"/>
                </a:stretch>
              </a:blipFill>
            </p:spPr>
            <p:txBody>
              <a:bodyPr/>
              <a:lstStyle/>
              <a:p>
                <a:r>
                  <a:rPr lang="en-CA">
                    <a:noFill/>
                  </a:rPr>
                  <a:t> </a:t>
                </a:r>
              </a:p>
            </p:txBody>
          </p:sp>
        </mc:Fallback>
      </mc:AlternateContent>
    </p:spTree>
    <p:extLst>
      <p:ext uri="{BB962C8B-B14F-4D97-AF65-F5344CB8AC3E}">
        <p14:creationId xmlns:p14="http://schemas.microsoft.com/office/powerpoint/2010/main" val="107763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ADVERTISING</a:t>
            </a:r>
          </a:p>
        </p:txBody>
      </p:sp>
      <p:grpSp>
        <p:nvGrpSpPr>
          <p:cNvPr id="4" name="Group 3">
            <a:extLst>
              <a:ext uri="{FF2B5EF4-FFF2-40B4-BE49-F238E27FC236}">
                <a16:creationId xmlns:a16="http://schemas.microsoft.com/office/drawing/2014/main" id="{7B079B46-A343-4AC8-AEA8-917A5232F410}"/>
              </a:ext>
            </a:extLst>
          </p:cNvPr>
          <p:cNvGrpSpPr/>
          <p:nvPr/>
        </p:nvGrpSpPr>
        <p:grpSpPr>
          <a:xfrm>
            <a:off x="562475" y="2185373"/>
            <a:ext cx="8019049" cy="3577669"/>
            <a:chOff x="1305018" y="2201863"/>
            <a:chExt cx="8019049" cy="3577669"/>
          </a:xfrm>
        </p:grpSpPr>
        <p:sp>
          <p:nvSpPr>
            <p:cNvPr id="5" name="Line 3">
              <a:extLst>
                <a:ext uri="{FF2B5EF4-FFF2-40B4-BE49-F238E27FC236}">
                  <a16:creationId xmlns:a16="http://schemas.microsoft.com/office/drawing/2014/main" id="{1C4BD561-B993-47D2-9BEA-2F8ED4EC26B1}"/>
                </a:ext>
              </a:extLst>
            </p:cNvPr>
            <p:cNvSpPr>
              <a:spLocks noChangeShapeType="1"/>
            </p:cNvSpPr>
            <p:nvPr/>
          </p:nvSpPr>
          <p:spPr bwMode="auto">
            <a:xfrm>
              <a:off x="2819400" y="2438400"/>
              <a:ext cx="0" cy="2895600"/>
            </a:xfrm>
            <a:prstGeom prst="line">
              <a:avLst/>
            </a:prstGeom>
            <a:noFill/>
            <a:ln w="38100">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CA"/>
            </a:p>
          </p:txBody>
        </p:sp>
        <p:sp>
          <p:nvSpPr>
            <p:cNvPr id="6" name="Line 4">
              <a:extLst>
                <a:ext uri="{FF2B5EF4-FFF2-40B4-BE49-F238E27FC236}">
                  <a16:creationId xmlns:a16="http://schemas.microsoft.com/office/drawing/2014/main" id="{46D654E1-EFA0-42A2-8A6E-FB08384CDE88}"/>
                </a:ext>
              </a:extLst>
            </p:cNvPr>
            <p:cNvSpPr>
              <a:spLocks noChangeShapeType="1"/>
            </p:cNvSpPr>
            <p:nvPr/>
          </p:nvSpPr>
          <p:spPr bwMode="auto">
            <a:xfrm>
              <a:off x="2819400" y="5334000"/>
              <a:ext cx="4953000" cy="0"/>
            </a:xfrm>
            <a:prstGeom prst="line">
              <a:avLst/>
            </a:prstGeom>
            <a:noFill/>
            <a:ln w="38100">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CA"/>
            </a:p>
          </p:txBody>
        </p:sp>
        <p:sp>
          <p:nvSpPr>
            <p:cNvPr id="7" name="Freeform 5">
              <a:extLst>
                <a:ext uri="{FF2B5EF4-FFF2-40B4-BE49-F238E27FC236}">
                  <a16:creationId xmlns:a16="http://schemas.microsoft.com/office/drawing/2014/main" id="{65C7F7C1-BB30-4EDF-8042-68530054FDB3}"/>
                </a:ext>
              </a:extLst>
            </p:cNvPr>
            <p:cNvSpPr>
              <a:spLocks/>
            </p:cNvSpPr>
            <p:nvPr/>
          </p:nvSpPr>
          <p:spPr bwMode="auto">
            <a:xfrm>
              <a:off x="2971800" y="2743200"/>
              <a:ext cx="3886200" cy="1447800"/>
            </a:xfrm>
            <a:custGeom>
              <a:avLst/>
              <a:gdLst>
                <a:gd name="T0" fmla="*/ 2147483646 w 2448"/>
                <a:gd name="T1" fmla="*/ 0 h 912"/>
                <a:gd name="T2" fmla="*/ 2147483646 w 2448"/>
                <a:gd name="T3" fmla="*/ 2147483646 h 912"/>
                <a:gd name="T4" fmla="*/ 2147483646 w 2448"/>
                <a:gd name="T5" fmla="*/ 2147483646 h 912"/>
                <a:gd name="T6" fmla="*/ 0 60000 65536"/>
                <a:gd name="T7" fmla="*/ 0 60000 65536"/>
                <a:gd name="T8" fmla="*/ 0 60000 65536"/>
                <a:gd name="T9" fmla="*/ 0 w 2448"/>
                <a:gd name="T10" fmla="*/ 0 h 912"/>
                <a:gd name="T11" fmla="*/ 2448 w 2448"/>
                <a:gd name="T12" fmla="*/ 912 h 912"/>
              </a:gdLst>
              <a:ahLst/>
              <a:cxnLst>
                <a:cxn ang="T6">
                  <a:pos x="T0" y="T1"/>
                </a:cxn>
                <a:cxn ang="T7">
                  <a:pos x="T2" y="T3"/>
                </a:cxn>
                <a:cxn ang="T8">
                  <a:pos x="T4" y="T5"/>
                </a:cxn>
              </a:cxnLst>
              <a:rect l="T9" t="T10" r="T11" b="T12"/>
              <a:pathLst>
                <a:path w="2448" h="912">
                  <a:moveTo>
                    <a:pt x="144" y="0"/>
                  </a:moveTo>
                  <a:cubicBezTo>
                    <a:pt x="72" y="236"/>
                    <a:pt x="0" y="472"/>
                    <a:pt x="384" y="624"/>
                  </a:cubicBezTo>
                  <a:cubicBezTo>
                    <a:pt x="768" y="776"/>
                    <a:pt x="1608" y="844"/>
                    <a:pt x="2448" y="912"/>
                  </a:cubicBezTo>
                </a:path>
              </a:pathLst>
            </a:custGeom>
            <a:noFill/>
            <a:ln w="38100">
              <a:solidFill>
                <a:srgbClr val="00660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CA"/>
            </a:p>
          </p:txBody>
        </p:sp>
        <p:sp>
          <p:nvSpPr>
            <p:cNvPr id="8" name="Freeform 6">
              <a:extLst>
                <a:ext uri="{FF2B5EF4-FFF2-40B4-BE49-F238E27FC236}">
                  <a16:creationId xmlns:a16="http://schemas.microsoft.com/office/drawing/2014/main" id="{A254C903-C4EE-43E5-A77F-BF2297486101}"/>
                </a:ext>
              </a:extLst>
            </p:cNvPr>
            <p:cNvSpPr>
              <a:spLocks/>
            </p:cNvSpPr>
            <p:nvPr/>
          </p:nvSpPr>
          <p:spPr bwMode="auto">
            <a:xfrm>
              <a:off x="4267200" y="2590800"/>
              <a:ext cx="1676400" cy="2133600"/>
            </a:xfrm>
            <a:custGeom>
              <a:avLst/>
              <a:gdLst>
                <a:gd name="T0" fmla="*/ 0 w 1056"/>
                <a:gd name="T1" fmla="*/ 0 h 1344"/>
                <a:gd name="T2" fmla="*/ 2147483646 w 1056"/>
                <a:gd name="T3" fmla="*/ 2147483646 h 1344"/>
                <a:gd name="T4" fmla="*/ 2147483646 w 1056"/>
                <a:gd name="T5" fmla="*/ 2147483646 h 1344"/>
                <a:gd name="T6" fmla="*/ 0 60000 65536"/>
                <a:gd name="T7" fmla="*/ 0 60000 65536"/>
                <a:gd name="T8" fmla="*/ 0 60000 65536"/>
                <a:gd name="T9" fmla="*/ 0 w 1056"/>
                <a:gd name="T10" fmla="*/ 0 h 1344"/>
                <a:gd name="T11" fmla="*/ 1056 w 1056"/>
                <a:gd name="T12" fmla="*/ 1344 h 1344"/>
              </a:gdLst>
              <a:ahLst/>
              <a:cxnLst>
                <a:cxn ang="T6">
                  <a:pos x="T0" y="T1"/>
                </a:cxn>
                <a:cxn ang="T7">
                  <a:pos x="T2" y="T3"/>
                </a:cxn>
                <a:cxn ang="T8">
                  <a:pos x="T4" y="T5"/>
                </a:cxn>
              </a:cxnLst>
              <a:rect l="T9" t="T10" r="T11" b="T12"/>
              <a:pathLst>
                <a:path w="1056" h="1344">
                  <a:moveTo>
                    <a:pt x="0" y="0"/>
                  </a:moveTo>
                  <a:cubicBezTo>
                    <a:pt x="248" y="392"/>
                    <a:pt x="496" y="784"/>
                    <a:pt x="672" y="1008"/>
                  </a:cubicBezTo>
                  <a:cubicBezTo>
                    <a:pt x="848" y="1232"/>
                    <a:pt x="952" y="1288"/>
                    <a:pt x="1056" y="1344"/>
                  </a:cubicBezTo>
                </a:path>
              </a:pathLst>
            </a:custGeom>
            <a:noFill/>
            <a:ln w="3810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CA"/>
            </a:p>
          </p:txBody>
        </p:sp>
        <p:sp>
          <p:nvSpPr>
            <p:cNvPr id="9" name="Freeform 7">
              <a:extLst>
                <a:ext uri="{FF2B5EF4-FFF2-40B4-BE49-F238E27FC236}">
                  <a16:creationId xmlns:a16="http://schemas.microsoft.com/office/drawing/2014/main" id="{0F80E235-B420-4A89-9DBC-58BA8F742F42}"/>
                </a:ext>
              </a:extLst>
            </p:cNvPr>
            <p:cNvSpPr>
              <a:spLocks/>
            </p:cNvSpPr>
            <p:nvPr/>
          </p:nvSpPr>
          <p:spPr bwMode="auto">
            <a:xfrm>
              <a:off x="4953000" y="2590800"/>
              <a:ext cx="1676400" cy="2133600"/>
            </a:xfrm>
            <a:custGeom>
              <a:avLst/>
              <a:gdLst>
                <a:gd name="T0" fmla="*/ 0 w 1056"/>
                <a:gd name="T1" fmla="*/ 0 h 1344"/>
                <a:gd name="T2" fmla="*/ 2147483646 w 1056"/>
                <a:gd name="T3" fmla="*/ 2147483646 h 1344"/>
                <a:gd name="T4" fmla="*/ 2147483646 w 1056"/>
                <a:gd name="T5" fmla="*/ 2147483646 h 1344"/>
                <a:gd name="T6" fmla="*/ 0 60000 65536"/>
                <a:gd name="T7" fmla="*/ 0 60000 65536"/>
                <a:gd name="T8" fmla="*/ 0 60000 65536"/>
                <a:gd name="T9" fmla="*/ 0 w 1056"/>
                <a:gd name="T10" fmla="*/ 0 h 1344"/>
                <a:gd name="T11" fmla="*/ 1056 w 1056"/>
                <a:gd name="T12" fmla="*/ 1344 h 1344"/>
              </a:gdLst>
              <a:ahLst/>
              <a:cxnLst>
                <a:cxn ang="T6">
                  <a:pos x="T0" y="T1"/>
                </a:cxn>
                <a:cxn ang="T7">
                  <a:pos x="T2" y="T3"/>
                </a:cxn>
                <a:cxn ang="T8">
                  <a:pos x="T4" y="T5"/>
                </a:cxn>
              </a:cxnLst>
              <a:rect l="T9" t="T10" r="T11" b="T12"/>
              <a:pathLst>
                <a:path w="1056" h="1344">
                  <a:moveTo>
                    <a:pt x="0" y="0"/>
                  </a:moveTo>
                  <a:cubicBezTo>
                    <a:pt x="248" y="392"/>
                    <a:pt x="496" y="784"/>
                    <a:pt x="672" y="1008"/>
                  </a:cubicBezTo>
                  <a:cubicBezTo>
                    <a:pt x="848" y="1232"/>
                    <a:pt x="952" y="1288"/>
                    <a:pt x="1056" y="1344"/>
                  </a:cubicBezTo>
                </a:path>
              </a:pathLst>
            </a:custGeom>
            <a:noFill/>
            <a:ln w="38100">
              <a:solidFill>
                <a:srgbClr val="000076"/>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CA"/>
            </a:p>
          </p:txBody>
        </p:sp>
        <p:sp>
          <p:nvSpPr>
            <p:cNvPr id="10" name="Line 8">
              <a:extLst>
                <a:ext uri="{FF2B5EF4-FFF2-40B4-BE49-F238E27FC236}">
                  <a16:creationId xmlns:a16="http://schemas.microsoft.com/office/drawing/2014/main" id="{93F247FD-57D9-4DC9-8785-4CEDEC6AA414}"/>
                </a:ext>
              </a:extLst>
            </p:cNvPr>
            <p:cNvSpPr>
              <a:spLocks noChangeShapeType="1"/>
            </p:cNvSpPr>
            <p:nvPr/>
          </p:nvSpPr>
          <p:spPr bwMode="auto">
            <a:xfrm>
              <a:off x="5181600" y="4038600"/>
              <a:ext cx="0" cy="1295400"/>
            </a:xfrm>
            <a:prstGeom prst="line">
              <a:avLst/>
            </a:prstGeom>
            <a:noFill/>
            <a:ln w="9525">
              <a:solidFill>
                <a:schemeClr val="tx1"/>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CA"/>
            </a:p>
          </p:txBody>
        </p:sp>
        <p:sp>
          <p:nvSpPr>
            <p:cNvPr id="11" name="Line 9">
              <a:extLst>
                <a:ext uri="{FF2B5EF4-FFF2-40B4-BE49-F238E27FC236}">
                  <a16:creationId xmlns:a16="http://schemas.microsoft.com/office/drawing/2014/main" id="{13A84B4C-1341-4427-A5C2-1E07972C993A}"/>
                </a:ext>
              </a:extLst>
            </p:cNvPr>
            <p:cNvSpPr>
              <a:spLocks noChangeShapeType="1"/>
            </p:cNvSpPr>
            <p:nvPr/>
          </p:nvSpPr>
          <p:spPr bwMode="auto">
            <a:xfrm>
              <a:off x="5943600" y="4114800"/>
              <a:ext cx="0" cy="1219200"/>
            </a:xfrm>
            <a:prstGeom prst="line">
              <a:avLst/>
            </a:prstGeom>
            <a:noFill/>
            <a:ln w="9525">
              <a:solidFill>
                <a:schemeClr val="tx1"/>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CA"/>
            </a:p>
          </p:txBody>
        </p:sp>
        <p:sp>
          <p:nvSpPr>
            <p:cNvPr id="12" name="Text Box 10">
              <a:extLst>
                <a:ext uri="{FF2B5EF4-FFF2-40B4-BE49-F238E27FC236}">
                  <a16:creationId xmlns:a16="http://schemas.microsoft.com/office/drawing/2014/main" id="{FD9ADA7E-06F2-4507-B0CF-BDB52150FD49}"/>
                </a:ext>
              </a:extLst>
            </p:cNvPr>
            <p:cNvSpPr txBox="1">
              <a:spLocks noChangeArrowheads="1"/>
            </p:cNvSpPr>
            <p:nvPr/>
          </p:nvSpPr>
          <p:spPr bwMode="auto">
            <a:xfrm>
              <a:off x="3276600" y="4106863"/>
              <a:ext cx="167640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lr>
                  <a:srgbClr val="FFD400"/>
                </a:buClr>
                <a:buChar char="•"/>
                <a:defRPr sz="2800">
                  <a:solidFill>
                    <a:srgbClr val="4D4D4D"/>
                  </a:solidFill>
                  <a:latin typeface="Verdana" panose="020B0604030504040204" pitchFamily="34" charset="0"/>
                  <a:cs typeface="Arial" panose="020B0604020202020204" pitchFamily="34" charset="0"/>
                </a:defRPr>
              </a:lvl2pPr>
              <a:lvl3pPr marL="1143000" indent="-228600">
                <a:spcBef>
                  <a:spcPct val="20000"/>
                </a:spcBef>
                <a:buClr>
                  <a:srgbClr val="FFD400"/>
                </a:buClr>
                <a:buChar char="•"/>
                <a:defRPr sz="2400">
                  <a:solidFill>
                    <a:srgbClr val="4D4D4D"/>
                  </a:solidFill>
                  <a:latin typeface="Verdana" panose="020B0604030504040204" pitchFamily="34" charset="0"/>
                  <a:cs typeface="Arial" panose="020B0604020202020204" pitchFamily="34" charset="0"/>
                </a:defRPr>
              </a:lvl3pPr>
              <a:lvl4pPr marL="16002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4pPr>
              <a:lvl5pPr marL="20574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en-US" altLang="en-US" sz="1400" b="1" dirty="0">
                  <a:solidFill>
                    <a:srgbClr val="006600"/>
                  </a:solidFill>
                  <a:latin typeface="Arial" panose="020B0604020202020204" pitchFamily="34" charset="0"/>
                </a:rPr>
                <a:t>Absolute Value of Price Elasticity of Demand</a:t>
              </a:r>
            </a:p>
          </p:txBody>
        </p:sp>
        <p:sp>
          <p:nvSpPr>
            <p:cNvPr id="13" name="Text Box 11">
              <a:extLst>
                <a:ext uri="{FF2B5EF4-FFF2-40B4-BE49-F238E27FC236}">
                  <a16:creationId xmlns:a16="http://schemas.microsoft.com/office/drawing/2014/main" id="{1B391121-870C-4CD1-B109-D1DCBB240647}"/>
                </a:ext>
              </a:extLst>
            </p:cNvPr>
            <p:cNvSpPr txBox="1">
              <a:spLocks noChangeArrowheads="1"/>
            </p:cNvSpPr>
            <p:nvPr/>
          </p:nvSpPr>
          <p:spPr bwMode="auto">
            <a:xfrm>
              <a:off x="3962400" y="2201863"/>
              <a:ext cx="4038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lr>
                  <a:srgbClr val="FFD400"/>
                </a:buClr>
                <a:buChar char="•"/>
                <a:defRPr sz="2800">
                  <a:solidFill>
                    <a:srgbClr val="4D4D4D"/>
                  </a:solidFill>
                  <a:latin typeface="Verdana" panose="020B0604030504040204" pitchFamily="34" charset="0"/>
                  <a:cs typeface="Arial" panose="020B0604020202020204" pitchFamily="34" charset="0"/>
                </a:defRPr>
              </a:lvl2pPr>
              <a:lvl3pPr marL="1143000" indent="-228600">
                <a:spcBef>
                  <a:spcPct val="20000"/>
                </a:spcBef>
                <a:buClr>
                  <a:srgbClr val="FFD400"/>
                </a:buClr>
                <a:buChar char="•"/>
                <a:defRPr sz="2400">
                  <a:solidFill>
                    <a:srgbClr val="4D4D4D"/>
                  </a:solidFill>
                  <a:latin typeface="Verdana" panose="020B0604030504040204" pitchFamily="34" charset="0"/>
                  <a:cs typeface="Arial" panose="020B0604020202020204" pitchFamily="34" charset="0"/>
                </a:defRPr>
              </a:lvl3pPr>
              <a:lvl4pPr marL="16002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4pPr>
              <a:lvl5pPr marL="20574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en-US" altLang="en-US" sz="1400" b="1" dirty="0">
                  <a:solidFill>
                    <a:schemeClr val="hlink"/>
                  </a:solidFill>
                  <a:latin typeface="Arial" panose="020B0604020202020204" pitchFamily="34" charset="0"/>
                </a:rPr>
                <a:t>Marginal revenue from an extra dollar of A (1)</a:t>
              </a:r>
            </a:p>
          </p:txBody>
        </p:sp>
        <p:sp>
          <p:nvSpPr>
            <p:cNvPr id="14" name="Text Box 12">
              <a:extLst>
                <a:ext uri="{FF2B5EF4-FFF2-40B4-BE49-F238E27FC236}">
                  <a16:creationId xmlns:a16="http://schemas.microsoft.com/office/drawing/2014/main" id="{620B3CA6-3DCD-4DC4-A58D-3104CF66D916}"/>
                </a:ext>
              </a:extLst>
            </p:cNvPr>
            <p:cNvSpPr txBox="1">
              <a:spLocks noChangeArrowheads="1"/>
            </p:cNvSpPr>
            <p:nvPr/>
          </p:nvSpPr>
          <p:spPr bwMode="auto">
            <a:xfrm>
              <a:off x="5029200" y="5410200"/>
              <a:ext cx="381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lr>
                  <a:srgbClr val="FFD400"/>
                </a:buClr>
                <a:buChar char="•"/>
                <a:defRPr sz="2800">
                  <a:solidFill>
                    <a:srgbClr val="4D4D4D"/>
                  </a:solidFill>
                  <a:latin typeface="Verdana" panose="020B0604030504040204" pitchFamily="34" charset="0"/>
                  <a:cs typeface="Arial" panose="020B0604020202020204" pitchFamily="34" charset="0"/>
                </a:defRPr>
              </a:lvl2pPr>
              <a:lvl3pPr marL="1143000" indent="-228600">
                <a:spcBef>
                  <a:spcPct val="20000"/>
                </a:spcBef>
                <a:buClr>
                  <a:srgbClr val="FFD400"/>
                </a:buClr>
                <a:buChar char="•"/>
                <a:defRPr sz="2400">
                  <a:solidFill>
                    <a:srgbClr val="4D4D4D"/>
                  </a:solidFill>
                  <a:latin typeface="Verdana" panose="020B0604030504040204" pitchFamily="34" charset="0"/>
                  <a:cs typeface="Arial" panose="020B0604020202020204" pitchFamily="34" charset="0"/>
                </a:defRPr>
              </a:lvl3pPr>
              <a:lvl4pPr marL="16002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4pPr>
              <a:lvl5pPr marL="20574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en-US" altLang="en-US" sz="1800">
                  <a:latin typeface="Arial" panose="020B0604020202020204" pitchFamily="34" charset="0"/>
                </a:rPr>
                <a:t>R</a:t>
              </a:r>
            </a:p>
          </p:txBody>
        </p:sp>
        <p:sp>
          <p:nvSpPr>
            <p:cNvPr id="15" name="Text Box 13">
              <a:extLst>
                <a:ext uri="{FF2B5EF4-FFF2-40B4-BE49-F238E27FC236}">
                  <a16:creationId xmlns:a16="http://schemas.microsoft.com/office/drawing/2014/main" id="{6EB9189B-DB48-4115-A21F-EBD8970D3FB2}"/>
                </a:ext>
              </a:extLst>
            </p:cNvPr>
            <p:cNvSpPr txBox="1">
              <a:spLocks noChangeArrowheads="1"/>
            </p:cNvSpPr>
            <p:nvPr/>
          </p:nvSpPr>
          <p:spPr bwMode="auto">
            <a:xfrm>
              <a:off x="5791200" y="5410200"/>
              <a:ext cx="304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lr>
                  <a:srgbClr val="FFD400"/>
                </a:buClr>
                <a:buChar char="•"/>
                <a:defRPr sz="2800">
                  <a:solidFill>
                    <a:srgbClr val="4D4D4D"/>
                  </a:solidFill>
                  <a:latin typeface="Verdana" panose="020B0604030504040204" pitchFamily="34" charset="0"/>
                  <a:cs typeface="Arial" panose="020B0604020202020204" pitchFamily="34" charset="0"/>
                </a:defRPr>
              </a:lvl2pPr>
              <a:lvl3pPr marL="1143000" indent="-228600">
                <a:spcBef>
                  <a:spcPct val="20000"/>
                </a:spcBef>
                <a:buClr>
                  <a:srgbClr val="FFD400"/>
                </a:buClr>
                <a:buChar char="•"/>
                <a:defRPr sz="2400">
                  <a:solidFill>
                    <a:srgbClr val="4D4D4D"/>
                  </a:solidFill>
                  <a:latin typeface="Verdana" panose="020B0604030504040204" pitchFamily="34" charset="0"/>
                  <a:cs typeface="Arial" panose="020B0604020202020204" pitchFamily="34" charset="0"/>
                </a:defRPr>
              </a:lvl3pPr>
              <a:lvl4pPr marL="16002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4pPr>
              <a:lvl5pPr marL="20574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en-US" altLang="en-US" sz="1800">
                  <a:latin typeface="Arial" panose="020B0604020202020204" pitchFamily="34" charset="0"/>
                </a:rPr>
                <a:t>S</a:t>
              </a:r>
            </a:p>
          </p:txBody>
        </p:sp>
        <p:sp>
          <p:nvSpPr>
            <p:cNvPr id="16" name="Text Box 14">
              <a:extLst>
                <a:ext uri="{FF2B5EF4-FFF2-40B4-BE49-F238E27FC236}">
                  <a16:creationId xmlns:a16="http://schemas.microsoft.com/office/drawing/2014/main" id="{45CDE449-DF0D-486E-ABEB-80665ED9D805}"/>
                </a:ext>
              </a:extLst>
            </p:cNvPr>
            <p:cNvSpPr txBox="1">
              <a:spLocks noChangeArrowheads="1"/>
            </p:cNvSpPr>
            <p:nvPr/>
          </p:nvSpPr>
          <p:spPr bwMode="auto">
            <a:xfrm>
              <a:off x="6268374" y="5424488"/>
              <a:ext cx="265368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D400"/>
                </a:buClr>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lr>
                  <a:srgbClr val="FFD400"/>
                </a:buClr>
                <a:buChar char="•"/>
                <a:defRPr sz="2800">
                  <a:solidFill>
                    <a:srgbClr val="4D4D4D"/>
                  </a:solidFill>
                  <a:latin typeface="Verdana" panose="020B0604030504040204" pitchFamily="34" charset="0"/>
                  <a:cs typeface="Arial" panose="020B0604020202020204" pitchFamily="34" charset="0"/>
                </a:defRPr>
              </a:lvl2pPr>
              <a:lvl3pPr marL="1143000" indent="-228600">
                <a:spcBef>
                  <a:spcPct val="20000"/>
                </a:spcBef>
                <a:buClr>
                  <a:srgbClr val="FFD400"/>
                </a:buClr>
                <a:buChar char="•"/>
                <a:defRPr sz="2400">
                  <a:solidFill>
                    <a:srgbClr val="4D4D4D"/>
                  </a:solidFill>
                  <a:latin typeface="Verdana" panose="020B0604030504040204" pitchFamily="34" charset="0"/>
                  <a:cs typeface="Arial" panose="020B0604020202020204" pitchFamily="34" charset="0"/>
                </a:defRPr>
              </a:lvl3pPr>
              <a:lvl4pPr marL="16002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4pPr>
              <a:lvl5pPr marL="20574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en-US" altLang="en-US" sz="1600" b="1" dirty="0">
                  <a:latin typeface="Arial" panose="020B0604020202020204" pitchFamily="34" charset="0"/>
                </a:rPr>
                <a:t>Advertising Expenditure</a:t>
              </a:r>
            </a:p>
          </p:txBody>
        </p:sp>
        <p:sp>
          <p:nvSpPr>
            <p:cNvPr id="17" name="Text Box 15">
              <a:extLst>
                <a:ext uri="{FF2B5EF4-FFF2-40B4-BE49-F238E27FC236}">
                  <a16:creationId xmlns:a16="http://schemas.microsoft.com/office/drawing/2014/main" id="{26ED522D-DBBF-4BB4-8DE9-CFA2A53758E7}"/>
                </a:ext>
              </a:extLst>
            </p:cNvPr>
            <p:cNvSpPr txBox="1">
              <a:spLocks noChangeArrowheads="1"/>
            </p:cNvSpPr>
            <p:nvPr/>
          </p:nvSpPr>
          <p:spPr bwMode="auto">
            <a:xfrm>
              <a:off x="1305018" y="2667000"/>
              <a:ext cx="1514382"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D400"/>
                </a:buClr>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lr>
                  <a:srgbClr val="FFD400"/>
                </a:buClr>
                <a:buChar char="•"/>
                <a:defRPr sz="2800">
                  <a:solidFill>
                    <a:srgbClr val="4D4D4D"/>
                  </a:solidFill>
                  <a:latin typeface="Verdana" panose="020B0604030504040204" pitchFamily="34" charset="0"/>
                  <a:cs typeface="Arial" panose="020B0604020202020204" pitchFamily="34" charset="0"/>
                </a:defRPr>
              </a:lvl2pPr>
              <a:lvl3pPr marL="1143000" indent="-228600">
                <a:spcBef>
                  <a:spcPct val="20000"/>
                </a:spcBef>
                <a:buClr>
                  <a:srgbClr val="FFD400"/>
                </a:buClr>
                <a:buChar char="•"/>
                <a:defRPr sz="2400">
                  <a:solidFill>
                    <a:srgbClr val="4D4D4D"/>
                  </a:solidFill>
                  <a:latin typeface="Verdana" panose="020B0604030504040204" pitchFamily="34" charset="0"/>
                  <a:cs typeface="Arial" panose="020B0604020202020204" pitchFamily="34" charset="0"/>
                </a:defRPr>
              </a:lvl3pPr>
              <a:lvl4pPr marL="16002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4pPr>
              <a:lvl5pPr marL="20574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en-US" altLang="en-US" sz="1600" b="1" dirty="0">
                  <a:latin typeface="Arial" panose="020B0604020202020204" pitchFamily="34" charset="0"/>
                </a:rPr>
                <a:t>Absolute Value of Price  Elasticity </a:t>
              </a:r>
              <a:r>
                <a:rPr lang="en-US" altLang="en-US" sz="1600" b="1" u="sng" dirty="0">
                  <a:latin typeface="Arial" panose="020B0604020202020204" pitchFamily="34" charset="0"/>
                </a:rPr>
                <a:t>OR</a:t>
              </a:r>
              <a:r>
                <a:rPr lang="en-US" altLang="en-US" sz="1600" b="1" dirty="0">
                  <a:latin typeface="Arial" panose="020B0604020202020204" pitchFamily="34" charset="0"/>
                </a:rPr>
                <a:t> Marginal Revenue</a:t>
              </a:r>
              <a:r>
                <a:rPr lang="en-US" altLang="en-US" sz="1600" dirty="0">
                  <a:latin typeface="Arial" panose="020B0604020202020204" pitchFamily="34" charset="0"/>
                </a:rPr>
                <a:t> </a:t>
              </a:r>
            </a:p>
          </p:txBody>
        </p:sp>
        <p:sp>
          <p:nvSpPr>
            <p:cNvPr id="18" name="Text Box 16">
              <a:extLst>
                <a:ext uri="{FF2B5EF4-FFF2-40B4-BE49-F238E27FC236}">
                  <a16:creationId xmlns:a16="http://schemas.microsoft.com/office/drawing/2014/main" id="{8D76781E-39F6-4153-A09A-896B825D589E}"/>
                </a:ext>
              </a:extLst>
            </p:cNvPr>
            <p:cNvSpPr txBox="1">
              <a:spLocks noChangeArrowheads="1"/>
            </p:cNvSpPr>
            <p:nvPr/>
          </p:nvSpPr>
          <p:spPr bwMode="auto">
            <a:xfrm>
              <a:off x="5622926" y="3206751"/>
              <a:ext cx="370114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D400"/>
                </a:buClr>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lr>
                  <a:srgbClr val="FFD400"/>
                </a:buClr>
                <a:buChar char="•"/>
                <a:defRPr sz="2800">
                  <a:solidFill>
                    <a:srgbClr val="4D4D4D"/>
                  </a:solidFill>
                  <a:latin typeface="Verdana" panose="020B0604030504040204" pitchFamily="34" charset="0"/>
                  <a:cs typeface="Arial" panose="020B0604020202020204" pitchFamily="34" charset="0"/>
                </a:defRPr>
              </a:lvl2pPr>
              <a:lvl3pPr marL="1143000" indent="-228600">
                <a:spcBef>
                  <a:spcPct val="20000"/>
                </a:spcBef>
                <a:buClr>
                  <a:srgbClr val="FFD400"/>
                </a:buClr>
                <a:buChar char="•"/>
                <a:defRPr sz="2400">
                  <a:solidFill>
                    <a:srgbClr val="4D4D4D"/>
                  </a:solidFill>
                  <a:latin typeface="Verdana" panose="020B0604030504040204" pitchFamily="34" charset="0"/>
                  <a:cs typeface="Arial" panose="020B0604020202020204" pitchFamily="34" charset="0"/>
                </a:defRPr>
              </a:lvl3pPr>
              <a:lvl4pPr marL="16002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4pPr>
              <a:lvl5pPr marL="2057400" indent="-228600">
                <a:spcBef>
                  <a:spcPct val="20000"/>
                </a:spcBef>
                <a:buClr>
                  <a:srgbClr val="FFD400"/>
                </a:buClr>
                <a:buChar char="•"/>
                <a:defRPr sz="2000">
                  <a:solidFill>
                    <a:srgbClr val="4D4D4D"/>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en-US" altLang="en-US" sz="1400" b="1" dirty="0">
                  <a:solidFill>
                    <a:srgbClr val="000076"/>
                  </a:solidFill>
                  <a:latin typeface="Arial" panose="020B0604020202020204" pitchFamily="34" charset="0"/>
                </a:rPr>
                <a:t>Marginal revenue from an dollar $ of A (2)</a:t>
              </a:r>
            </a:p>
            <a:p>
              <a:pPr eaLnBrk="1" hangingPunct="1">
                <a:spcBef>
                  <a:spcPct val="0"/>
                </a:spcBef>
                <a:buClrTx/>
                <a:buFontTx/>
                <a:buNone/>
              </a:pPr>
              <a:endParaRPr lang="en-US" altLang="en-US" sz="1800" dirty="0">
                <a:solidFill>
                  <a:srgbClr val="000076"/>
                </a:solidFill>
                <a:latin typeface="Arial" panose="020B0604020202020204" pitchFamily="34" charset="0"/>
              </a:endParaRPr>
            </a:p>
          </p:txBody>
        </p:sp>
      </p:grpSp>
    </p:spTree>
    <p:extLst>
      <p:ext uri="{BB962C8B-B14F-4D97-AF65-F5344CB8AC3E}">
        <p14:creationId xmlns:p14="http://schemas.microsoft.com/office/powerpoint/2010/main" val="295007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470-7C7B-49C7-A63F-CE45F58B283F}"/>
              </a:ext>
            </a:extLst>
          </p:cNvPr>
          <p:cNvSpPr>
            <a:spLocks noGrp="1"/>
          </p:cNvSpPr>
          <p:nvPr>
            <p:ph type="ctrTitle"/>
          </p:nvPr>
        </p:nvSpPr>
        <p:spPr/>
        <p:txBody>
          <a:bodyPr/>
          <a:lstStyle/>
          <a:p>
            <a:r>
              <a:rPr lang="en-CA" dirty="0"/>
              <a:t>MONOPOLY</a:t>
            </a:r>
          </a:p>
        </p:txBody>
      </p:sp>
    </p:spTree>
    <p:extLst>
      <p:ext uri="{BB962C8B-B14F-4D97-AF65-F5344CB8AC3E}">
        <p14:creationId xmlns:p14="http://schemas.microsoft.com/office/powerpoint/2010/main" val="1182201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p>
        </p:txBody>
      </p:sp>
      <p:sp>
        <p:nvSpPr>
          <p:cNvPr id="3" name="Text Placeholder 2"/>
          <p:cNvSpPr>
            <a:spLocks noGrp="1"/>
          </p:cNvSpPr>
          <p:nvPr>
            <p:ph type="body" idx="1"/>
          </p:nvPr>
        </p:nvSpPr>
        <p:spPr>
          <a:xfrm>
            <a:off x="893700" y="1831450"/>
            <a:ext cx="7498460" cy="4736399"/>
          </a:xfrm>
        </p:spPr>
        <p:txBody>
          <a:bodyPr/>
          <a:lstStyle/>
          <a:p>
            <a:pPr marL="514350" indent="-514350">
              <a:buFont typeface="+mj-lt"/>
              <a:buAutoNum type="arabicPeriod"/>
            </a:pPr>
            <a:r>
              <a:rPr lang="en-US" dirty="0"/>
              <a:t>Single Supplier</a:t>
            </a:r>
          </a:p>
          <a:p>
            <a:pPr marL="514350" indent="-514350">
              <a:buFont typeface="+mj-lt"/>
              <a:buAutoNum type="arabicPeriod"/>
            </a:pPr>
            <a:endParaRPr lang="en-US" dirty="0"/>
          </a:p>
          <a:p>
            <a:pPr marL="514350" indent="-514350">
              <a:buFont typeface="+mj-lt"/>
              <a:buAutoNum type="arabicPeriod"/>
            </a:pPr>
            <a:r>
              <a:rPr lang="en-US" dirty="0"/>
              <a:t>High Barriers to Entry (legal or natural)</a:t>
            </a:r>
          </a:p>
          <a:p>
            <a:pPr marL="514350" indent="-514350">
              <a:buFont typeface="+mj-lt"/>
              <a:buAutoNum type="arabicPeriod"/>
            </a:pPr>
            <a:endParaRPr lang="en-US" dirty="0"/>
          </a:p>
          <a:p>
            <a:pPr marL="514350" indent="-514350">
              <a:buFont typeface="+mj-lt"/>
              <a:buAutoNum type="arabicPeriod"/>
            </a:pPr>
            <a:r>
              <a:rPr lang="en-US" dirty="0"/>
              <a:t>Price Setter</a:t>
            </a:r>
          </a:p>
          <a:p>
            <a:pPr marL="514350" indent="-514350">
              <a:buFont typeface="+mj-lt"/>
              <a:buAutoNum type="arabicPeriod"/>
            </a:pPr>
            <a:endParaRPr lang="en-US" dirty="0"/>
          </a:p>
          <a:p>
            <a:pPr marL="514350" indent="-514350">
              <a:buFont typeface="+mj-lt"/>
              <a:buAutoNum type="arabicPeriod"/>
            </a:pPr>
            <a:r>
              <a:rPr lang="en-US" dirty="0"/>
              <a:t>No Close Substitutes</a:t>
            </a:r>
          </a:p>
        </p:txBody>
      </p:sp>
    </p:spTree>
    <p:extLst>
      <p:ext uri="{BB962C8B-B14F-4D97-AF65-F5344CB8AC3E}">
        <p14:creationId xmlns:p14="http://schemas.microsoft.com/office/powerpoint/2010/main" val="140870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POWER</a:t>
            </a:r>
          </a:p>
        </p:txBody>
      </p:sp>
      <p:sp>
        <p:nvSpPr>
          <p:cNvPr id="3" name="Text Placeholder 2"/>
          <p:cNvSpPr>
            <a:spLocks noGrp="1"/>
          </p:cNvSpPr>
          <p:nvPr>
            <p:ph type="body" idx="1"/>
          </p:nvPr>
        </p:nvSpPr>
        <p:spPr>
          <a:xfrm>
            <a:off x="893095" y="1552073"/>
            <a:ext cx="7275742" cy="4919523"/>
          </a:xfrm>
        </p:spPr>
        <p:txBody>
          <a:bodyPr/>
          <a:lstStyle/>
          <a:p>
            <a:pPr>
              <a:buNone/>
            </a:pPr>
            <a:r>
              <a:rPr lang="en-US" sz="2800" dirty="0"/>
              <a:t>Monopolies have full market power, and are thus able to set the price of their product.</a:t>
            </a:r>
          </a:p>
          <a:p>
            <a:pPr>
              <a:buNone/>
            </a:pPr>
            <a:endParaRPr lang="en-US" sz="2800" dirty="0"/>
          </a:p>
          <a:p>
            <a:pPr>
              <a:buNone/>
            </a:pPr>
            <a:endParaRPr lang="en-US" sz="2800" dirty="0"/>
          </a:p>
        </p:txBody>
      </p:sp>
    </p:spTree>
    <p:extLst>
      <p:ext uri="{BB962C8B-B14F-4D97-AF65-F5344CB8AC3E}">
        <p14:creationId xmlns:p14="http://schemas.microsoft.com/office/powerpoint/2010/main" val="36912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p>
        </p:txBody>
      </p:sp>
      <p:sp>
        <p:nvSpPr>
          <p:cNvPr id="3" name="Text Placeholder 2"/>
          <p:cNvSpPr>
            <a:spLocks noGrp="1"/>
          </p:cNvSpPr>
          <p:nvPr>
            <p:ph type="body" idx="1"/>
          </p:nvPr>
        </p:nvSpPr>
        <p:spPr>
          <a:xfrm>
            <a:off x="893095" y="1552073"/>
            <a:ext cx="7275742" cy="4919523"/>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sz="2000" dirty="0"/>
              <a:t>Monopolies have downward sloping demand curves. Profit maximizing output is where MR – MC. Note that in the long-run, monopolies can continue to earn an economic profit</a:t>
            </a:r>
          </a:p>
          <a:p>
            <a:pPr>
              <a:buNone/>
            </a:pPr>
            <a:endParaRPr lang="en-US" sz="2800" dirty="0"/>
          </a:p>
        </p:txBody>
      </p:sp>
      <p:pic>
        <p:nvPicPr>
          <p:cNvPr id="5" name="Picture 3">
            <a:extLst>
              <a:ext uri="{FF2B5EF4-FFF2-40B4-BE49-F238E27FC236}">
                <a16:creationId xmlns:a16="http://schemas.microsoft.com/office/drawing/2014/main" id="{0E8D1E0D-3E67-48A9-B5E4-2DED16C62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84006" y="1633353"/>
            <a:ext cx="4693920" cy="3753854"/>
          </a:xfrm>
          <a:prstGeom prst="rect">
            <a:avLst/>
          </a:prstGeom>
        </p:spPr>
      </p:pic>
    </p:spTree>
    <p:extLst>
      <p:ext uri="{BB962C8B-B14F-4D97-AF65-F5344CB8AC3E}">
        <p14:creationId xmlns:p14="http://schemas.microsoft.com/office/powerpoint/2010/main" val="164374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Cost-Plus Pricing</a:t>
            </a:r>
          </a:p>
        </p:txBody>
      </p:sp>
      <p:sp>
        <p:nvSpPr>
          <p:cNvPr id="3" name="Text Placeholder 2"/>
          <p:cNvSpPr>
            <a:spLocks noGrp="1"/>
          </p:cNvSpPr>
          <p:nvPr>
            <p:ph type="body" idx="1"/>
          </p:nvPr>
        </p:nvSpPr>
        <p:spPr>
          <a:xfrm>
            <a:off x="893700" y="1503949"/>
            <a:ext cx="7347932" cy="4811238"/>
          </a:xfrm>
        </p:spPr>
        <p:txBody>
          <a:bodyPr/>
          <a:lstStyle/>
          <a:p>
            <a:pPr>
              <a:buNone/>
            </a:pPr>
            <a:r>
              <a:rPr lang="en-US" dirty="0"/>
              <a:t>Monopolies may use cost-plus pricing to cover hard to allocate costs and to provide a return on the firm’s investment</a:t>
            </a:r>
          </a:p>
          <a:p>
            <a:pPr>
              <a:buNone/>
            </a:pPr>
            <a:endParaRPr lang="en-US" dirty="0"/>
          </a:p>
          <a:p>
            <a:pPr marL="0" indent="0" algn="ctr">
              <a:buNone/>
            </a:pPr>
            <a:r>
              <a:rPr lang="en-US" dirty="0"/>
              <a:t>Price = Cost (1+Markup) </a:t>
            </a:r>
          </a:p>
          <a:p>
            <a:pPr marL="0" indent="0">
              <a:buNone/>
            </a:pPr>
            <a:endParaRPr lang="en-US" dirty="0"/>
          </a:p>
          <a:p>
            <a:pPr marL="0" indent="0">
              <a:buNone/>
            </a:pPr>
            <a:r>
              <a:rPr lang="en-US" dirty="0"/>
              <a:t>It does not necessarily optimize profit </a:t>
            </a:r>
          </a:p>
          <a:p>
            <a:endParaRPr lang="en-US" dirty="0"/>
          </a:p>
          <a:p>
            <a:pPr marL="0" indent="0">
              <a:buNone/>
            </a:pPr>
            <a:r>
              <a:rPr lang="en-US" dirty="0"/>
              <a:t>Profit maximizing markup:</a:t>
            </a:r>
          </a:p>
          <a:p>
            <a:pPr marL="0" indent="0" algn="ctr">
              <a:buNone/>
            </a:pPr>
            <a:endParaRPr lang="en-US" dirty="0"/>
          </a:p>
          <a:p>
            <a:pPr algn="ctr"/>
            <a:r>
              <a:rPr lang="en-US" b="1" dirty="0"/>
              <a:t>Markup = -1/(</a:t>
            </a:r>
            <a:r>
              <a:rPr lang="el-GR" b="1" dirty="0">
                <a:effectLst>
                  <a:outerShdw blurRad="38100" dist="38100" dir="2700000" algn="tl">
                    <a:srgbClr val="C0C0C0"/>
                  </a:outerShdw>
                </a:effectLst>
                <a:cs typeface="Arial" charset="0"/>
              </a:rPr>
              <a:t>η </a:t>
            </a:r>
            <a:r>
              <a:rPr lang="en-US" b="1" dirty="0"/>
              <a:t>+1) </a:t>
            </a:r>
          </a:p>
          <a:p>
            <a:pPr marL="0" indent="0">
              <a:buNone/>
            </a:pPr>
            <a:endParaRPr lang="en-US" dirty="0"/>
          </a:p>
          <a:p>
            <a:pPr>
              <a:buNone/>
            </a:pPr>
            <a:endParaRPr lang="en-US" dirty="0"/>
          </a:p>
        </p:txBody>
      </p:sp>
    </p:spTree>
    <p:extLst>
      <p:ext uri="{BB962C8B-B14F-4D97-AF65-F5344CB8AC3E}">
        <p14:creationId xmlns:p14="http://schemas.microsoft.com/office/powerpoint/2010/main" val="169392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p>
        </p:txBody>
      </p:sp>
      <p:sp>
        <p:nvSpPr>
          <p:cNvPr id="3" name="Text Placeholder 2"/>
          <p:cNvSpPr>
            <a:spLocks noGrp="1"/>
          </p:cNvSpPr>
          <p:nvPr>
            <p:ph type="body" idx="1"/>
          </p:nvPr>
        </p:nvSpPr>
        <p:spPr>
          <a:xfrm>
            <a:off x="893095" y="1552073"/>
            <a:ext cx="7275742" cy="4919523"/>
          </a:xfrm>
        </p:spPr>
        <p:txBody>
          <a:bodyPr/>
          <a:lstStyle/>
          <a:p>
            <a:pPr marL="342900" indent="-342900" algn="ctr">
              <a:lnSpc>
                <a:spcPct val="80000"/>
              </a:lnSpc>
              <a:defRPr/>
            </a:pPr>
            <a:r>
              <a:rPr lang="en-US" sz="2500" dirty="0"/>
              <a:t>When a firm </a:t>
            </a:r>
            <a:r>
              <a:rPr lang="en-US" sz="2500" b="1" dirty="0"/>
              <a:t>makes more than one product</a:t>
            </a:r>
            <a:r>
              <a:rPr lang="en-US" sz="2500" dirty="0"/>
              <a:t>, a </a:t>
            </a:r>
            <a:r>
              <a:rPr lang="en-US" sz="2500" b="1" dirty="0"/>
              <a:t>change in the price and quantity sold of one</a:t>
            </a:r>
            <a:r>
              <a:rPr lang="en-US" sz="2500" dirty="0"/>
              <a:t> of its products may </a:t>
            </a:r>
            <a:r>
              <a:rPr lang="en-US" sz="2500" b="1" dirty="0"/>
              <a:t>influence the demand</a:t>
            </a:r>
            <a:r>
              <a:rPr lang="en-US" sz="2500" dirty="0"/>
              <a:t> for its </a:t>
            </a:r>
            <a:r>
              <a:rPr lang="en-US" sz="2500" b="1" dirty="0"/>
              <a:t>other products:</a:t>
            </a:r>
            <a:r>
              <a:rPr lang="en-US" sz="2500" dirty="0"/>
              <a:t> </a:t>
            </a:r>
          </a:p>
          <a:p>
            <a:pPr algn="ctr">
              <a:defRPr/>
            </a:pPr>
            <a:r>
              <a:rPr lang="en-US" sz="2500" b="1" dirty="0"/>
              <a:t>TR = TR</a:t>
            </a:r>
            <a:r>
              <a:rPr lang="en-US" sz="2500" b="1" baseline="-25000" dirty="0"/>
              <a:t>X </a:t>
            </a:r>
            <a:r>
              <a:rPr lang="en-US" sz="2500" b="1" dirty="0"/>
              <a:t>+ TR</a:t>
            </a:r>
            <a:r>
              <a:rPr lang="en-US" sz="2500" b="1" baseline="-25000" dirty="0"/>
              <a:t>Y</a:t>
            </a:r>
            <a:endParaRPr lang="en-US" sz="2500" b="1" dirty="0"/>
          </a:p>
          <a:p>
            <a:pPr algn="ctr">
              <a:defRPr/>
            </a:pPr>
            <a:r>
              <a:rPr lang="en-US" sz="2500" dirty="0"/>
              <a:t>TR</a:t>
            </a:r>
            <a:r>
              <a:rPr lang="en-US" sz="2500" baseline="-25000" dirty="0"/>
              <a:t>X</a:t>
            </a:r>
            <a:r>
              <a:rPr lang="en-US" sz="2500" dirty="0"/>
              <a:t> is</a:t>
            </a:r>
            <a:r>
              <a:rPr lang="en-US" sz="2500" baseline="-25000" dirty="0"/>
              <a:t> </a:t>
            </a:r>
            <a:r>
              <a:rPr lang="en-US" sz="2500" dirty="0"/>
              <a:t>total revenue from product X, and</a:t>
            </a:r>
            <a:r>
              <a:rPr lang="en-US" sz="2500" baseline="-25000" dirty="0"/>
              <a:t> </a:t>
            </a:r>
            <a:r>
              <a:rPr lang="en-US" sz="2500" dirty="0"/>
              <a:t>TR</a:t>
            </a:r>
            <a:r>
              <a:rPr lang="en-US" sz="2500" baseline="-25000" dirty="0"/>
              <a:t>Y </a:t>
            </a:r>
            <a:r>
              <a:rPr lang="en-US" sz="2500" dirty="0"/>
              <a:t>is total revenue from product Y</a:t>
            </a:r>
          </a:p>
          <a:p>
            <a:pPr marL="342900" indent="-342900" algn="ctr">
              <a:defRPr/>
            </a:pPr>
            <a:r>
              <a:rPr lang="en-US" sz="2500" dirty="0"/>
              <a:t>The marginal revenue of each product :</a:t>
            </a:r>
          </a:p>
          <a:p>
            <a:pPr algn="ctr">
              <a:spcBef>
                <a:spcPct val="30000"/>
              </a:spcBef>
              <a:defRPr/>
            </a:pPr>
            <a:r>
              <a:rPr lang="en-US" sz="2500" b="1" dirty="0"/>
              <a:t>MR</a:t>
            </a:r>
            <a:r>
              <a:rPr lang="en-US" sz="2500" b="1" baseline="-25000" dirty="0"/>
              <a:t>X </a:t>
            </a:r>
            <a:r>
              <a:rPr lang="en-US" sz="2500" b="1" dirty="0"/>
              <a:t>= </a:t>
            </a:r>
            <a:r>
              <a:rPr lang="en-US" sz="2500" b="1" dirty="0" err="1"/>
              <a:t>dTR</a:t>
            </a:r>
            <a:r>
              <a:rPr lang="en-US" sz="2500" b="1" dirty="0"/>
              <a:t>/</a:t>
            </a:r>
            <a:r>
              <a:rPr lang="en-US" sz="2500" b="1" dirty="0" err="1"/>
              <a:t>dQ</a:t>
            </a:r>
            <a:r>
              <a:rPr lang="en-US" sz="2500" b="1" baseline="-25000" dirty="0" err="1"/>
              <a:t>X</a:t>
            </a:r>
            <a:r>
              <a:rPr lang="en-US" sz="2500" b="1" baseline="-25000" dirty="0"/>
              <a:t> </a:t>
            </a:r>
            <a:r>
              <a:rPr lang="en-US" sz="2500" b="1" dirty="0"/>
              <a:t>= </a:t>
            </a:r>
            <a:r>
              <a:rPr lang="en-US" sz="2500" b="1" dirty="0" err="1"/>
              <a:t>dTR</a:t>
            </a:r>
            <a:r>
              <a:rPr lang="en-US" sz="2500" b="1" baseline="-25000" dirty="0" err="1"/>
              <a:t>X</a:t>
            </a:r>
            <a:r>
              <a:rPr lang="en-US" sz="2500" b="1" dirty="0"/>
              <a:t>/</a:t>
            </a:r>
            <a:r>
              <a:rPr lang="en-US" sz="2500" b="1" dirty="0" err="1"/>
              <a:t>dQ</a:t>
            </a:r>
            <a:r>
              <a:rPr lang="en-US" sz="2500" b="1" baseline="-25000" dirty="0" err="1"/>
              <a:t>X</a:t>
            </a:r>
            <a:r>
              <a:rPr lang="en-US" sz="2500" b="1" baseline="-25000" dirty="0"/>
              <a:t> </a:t>
            </a:r>
            <a:r>
              <a:rPr lang="en-US" sz="2500" b="1" dirty="0"/>
              <a:t>+ </a:t>
            </a:r>
            <a:r>
              <a:rPr lang="en-US" sz="2500" b="1" dirty="0" err="1"/>
              <a:t>dTR</a:t>
            </a:r>
            <a:r>
              <a:rPr lang="en-US" sz="2500" b="1" baseline="-25000" dirty="0" err="1"/>
              <a:t>Y</a:t>
            </a:r>
            <a:r>
              <a:rPr lang="en-US" sz="2500" b="1" dirty="0"/>
              <a:t>/</a:t>
            </a:r>
            <a:r>
              <a:rPr lang="en-US" sz="2500" b="1" dirty="0" err="1"/>
              <a:t>dQ</a:t>
            </a:r>
            <a:r>
              <a:rPr lang="en-US" sz="2500" b="1" baseline="-25000" dirty="0" err="1"/>
              <a:t>X</a:t>
            </a:r>
            <a:endParaRPr lang="en-US" sz="2500" b="1" dirty="0"/>
          </a:p>
          <a:p>
            <a:pPr algn="ctr">
              <a:spcBef>
                <a:spcPct val="30000"/>
              </a:spcBef>
              <a:defRPr/>
            </a:pPr>
            <a:r>
              <a:rPr lang="en-US" sz="2500" b="1" dirty="0"/>
              <a:t>MR</a:t>
            </a:r>
            <a:r>
              <a:rPr lang="en-US" sz="2500" b="1" baseline="-25000" dirty="0"/>
              <a:t>Y</a:t>
            </a:r>
            <a:r>
              <a:rPr lang="en-US" sz="2500" b="1" dirty="0"/>
              <a:t>= </a:t>
            </a:r>
            <a:r>
              <a:rPr lang="en-US" sz="2500" b="1" dirty="0" err="1"/>
              <a:t>dTR</a:t>
            </a:r>
            <a:r>
              <a:rPr lang="en-US" sz="2500" b="1" dirty="0"/>
              <a:t>/</a:t>
            </a:r>
            <a:r>
              <a:rPr lang="en-US" sz="2500" b="1" dirty="0" err="1"/>
              <a:t>dQ</a:t>
            </a:r>
            <a:r>
              <a:rPr lang="en-US" sz="2500" b="1" baseline="-25000" dirty="0" err="1"/>
              <a:t>Y</a:t>
            </a:r>
            <a:r>
              <a:rPr lang="en-US" sz="2500" b="1" baseline="-25000" dirty="0"/>
              <a:t> </a:t>
            </a:r>
            <a:r>
              <a:rPr lang="en-US" sz="2500" b="1" dirty="0"/>
              <a:t>= </a:t>
            </a:r>
            <a:r>
              <a:rPr lang="en-US" sz="2500" b="1" dirty="0" err="1"/>
              <a:t>dTR</a:t>
            </a:r>
            <a:r>
              <a:rPr lang="en-US" sz="2500" b="1" baseline="-25000" dirty="0" err="1"/>
              <a:t>X</a:t>
            </a:r>
            <a:r>
              <a:rPr lang="en-US" sz="2500" b="1" dirty="0"/>
              <a:t>/</a:t>
            </a:r>
            <a:r>
              <a:rPr lang="en-US" sz="2500" b="1" dirty="0" err="1"/>
              <a:t>dQ</a:t>
            </a:r>
            <a:r>
              <a:rPr lang="en-US" sz="2500" b="1" baseline="-25000" dirty="0" err="1"/>
              <a:t>Y</a:t>
            </a:r>
            <a:r>
              <a:rPr lang="en-US" sz="2500" b="1" baseline="-25000" dirty="0"/>
              <a:t> </a:t>
            </a:r>
            <a:r>
              <a:rPr lang="en-US" sz="2500" b="1" dirty="0"/>
              <a:t>+ </a:t>
            </a:r>
            <a:r>
              <a:rPr lang="en-US" sz="2500" b="1" dirty="0" err="1"/>
              <a:t>dTR</a:t>
            </a:r>
            <a:r>
              <a:rPr lang="en-US" sz="2500" b="1" baseline="-25000" dirty="0" err="1"/>
              <a:t>Y</a:t>
            </a:r>
            <a:r>
              <a:rPr lang="en-US" sz="2500" b="1" dirty="0"/>
              <a:t>/</a:t>
            </a:r>
            <a:r>
              <a:rPr lang="en-US" sz="2500" b="1" dirty="0" err="1"/>
              <a:t>dQ</a:t>
            </a:r>
            <a:r>
              <a:rPr lang="en-US" sz="2500" b="1" baseline="-25000" dirty="0" err="1"/>
              <a:t>Y</a:t>
            </a:r>
            <a:endParaRPr lang="en-US" sz="2500" b="1" dirty="0"/>
          </a:p>
          <a:p>
            <a:pPr>
              <a:buNone/>
            </a:pPr>
            <a:endParaRPr lang="en-US" sz="2500" dirty="0"/>
          </a:p>
        </p:txBody>
      </p:sp>
    </p:spTree>
    <p:extLst>
      <p:ext uri="{BB962C8B-B14F-4D97-AF65-F5344CB8AC3E}">
        <p14:creationId xmlns:p14="http://schemas.microsoft.com/office/powerpoint/2010/main" val="1172502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br>
              <a:rPr lang="en-US" dirty="0"/>
            </a:br>
            <a:r>
              <a:rPr lang="en-US" sz="2000" dirty="0">
                <a:solidFill>
                  <a:schemeClr val="tx1"/>
                </a:solidFill>
              </a:rPr>
              <a:t>PRODUCE JOINT PRODUCTS IN FIXED PROPORTIONS</a:t>
            </a:r>
          </a:p>
        </p:txBody>
      </p:sp>
      <p:pic>
        <p:nvPicPr>
          <p:cNvPr id="4" name="Picture 3">
            <a:extLst>
              <a:ext uri="{FF2B5EF4-FFF2-40B4-BE49-F238E27FC236}">
                <a16:creationId xmlns:a16="http://schemas.microsoft.com/office/drawing/2014/main" id="{0F70D5C4-16A9-42FA-88E9-27F6D15DC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4" r="2710"/>
          <a:stretch/>
        </p:blipFill>
        <p:spPr>
          <a:xfrm>
            <a:off x="278194" y="2079664"/>
            <a:ext cx="4293806" cy="3294896"/>
          </a:xfrm>
          <a:prstGeom prst="rect">
            <a:avLst/>
          </a:prstGeom>
          <a:ln w="38100" cmpd="sng">
            <a:solidFill>
              <a:schemeClr val="tx1"/>
            </a:solidFill>
          </a:ln>
        </p:spPr>
      </p:pic>
      <p:pic>
        <p:nvPicPr>
          <p:cNvPr id="5" name="Picture 3">
            <a:extLst>
              <a:ext uri="{FF2B5EF4-FFF2-40B4-BE49-F238E27FC236}">
                <a16:creationId xmlns:a16="http://schemas.microsoft.com/office/drawing/2014/main" id="{B55A4F5A-8B2C-4BA1-82A1-E96660423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80397" y="2084206"/>
            <a:ext cx="4207329" cy="3294896"/>
          </a:xfrm>
          <a:prstGeom prst="rect">
            <a:avLst/>
          </a:prstGeom>
          <a:ln w="38100" cmpd="sng">
            <a:solidFill>
              <a:srgbClr val="000000"/>
            </a:solidFill>
          </a:ln>
        </p:spPr>
      </p:pic>
    </p:spTree>
    <p:extLst>
      <p:ext uri="{BB962C8B-B14F-4D97-AF65-F5344CB8AC3E}">
        <p14:creationId xmlns:p14="http://schemas.microsoft.com/office/powerpoint/2010/main" val="321433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2000" fill="hold"/>
                                        <p:tgtEl>
                                          <p:spTgt spid="5"/>
                                        </p:tgtEl>
                                        <p:attrNameLst>
                                          <p:attrName>stroke.color</p:attrName>
                                        </p:attrNameLst>
                                      </p:cBhvr>
                                      <p:to>
                                        <a:schemeClr val="accent2"/>
                                      </p:to>
                                    </p:animClr>
                                    <p:set>
                                      <p:cBhvr>
                                        <p:cTn id="7" dur="2000" fill="hold"/>
                                        <p:tgtEl>
                                          <p:spTgt spid="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REVIEW</a:t>
            </a:r>
            <a:endParaRPr lang="en-US" dirty="0">
              <a:latin typeface="Century Gothic" charset="0"/>
              <a:ea typeface="Century Gothic" charset="0"/>
              <a:cs typeface="Century Gothic" charset="0"/>
            </a:endParaRPr>
          </a:p>
        </p:txBody>
      </p:sp>
    </p:spTree>
    <p:extLst>
      <p:ext uri="{BB962C8B-B14F-4D97-AF65-F5344CB8AC3E}">
        <p14:creationId xmlns:p14="http://schemas.microsoft.com/office/powerpoint/2010/main" val="210650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274650"/>
            <a:ext cx="7315580" cy="1143000"/>
          </a:xfrm>
        </p:spPr>
        <p:txBody>
          <a:bodyPr/>
          <a:lstStyle/>
          <a:p>
            <a:r>
              <a:rPr lang="en-US" dirty="0"/>
              <a:t>MONOPOLY</a:t>
            </a:r>
            <a:br>
              <a:rPr lang="en-US" dirty="0"/>
            </a:br>
            <a:r>
              <a:rPr lang="en-US" sz="2000" dirty="0">
                <a:solidFill>
                  <a:schemeClr val="tx1"/>
                </a:solidFill>
              </a:rPr>
              <a:t>PRODUCE JOINT PRODUCTS IN VARIABLE PROPORTIONS</a:t>
            </a:r>
          </a:p>
        </p:txBody>
      </p:sp>
      <p:pic>
        <p:nvPicPr>
          <p:cNvPr id="6" name="Picture 3">
            <a:extLst>
              <a:ext uri="{FF2B5EF4-FFF2-40B4-BE49-F238E27FC236}">
                <a16:creationId xmlns:a16="http://schemas.microsoft.com/office/drawing/2014/main" id="{B41CE2C6-9C02-4080-A086-F821E6109F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553" b="6509"/>
          <a:stretch/>
        </p:blipFill>
        <p:spPr>
          <a:xfrm>
            <a:off x="1795234" y="1488440"/>
            <a:ext cx="5553532" cy="3881120"/>
          </a:xfrm>
          <a:prstGeom prst="rect">
            <a:avLst/>
          </a:prstGeom>
          <a:ln w="38100" cmpd="sng">
            <a:solidFill>
              <a:schemeClr val="tx1"/>
            </a:solidFill>
          </a:ln>
        </p:spPr>
      </p:pic>
      <p:sp>
        <p:nvSpPr>
          <p:cNvPr id="3" name="TextBox 2">
            <a:extLst>
              <a:ext uri="{FF2B5EF4-FFF2-40B4-BE49-F238E27FC236}">
                <a16:creationId xmlns:a16="http://schemas.microsoft.com/office/drawing/2014/main" id="{DDB0EEC3-DC8D-4446-BB76-A100EFC56E13}"/>
              </a:ext>
            </a:extLst>
          </p:cNvPr>
          <p:cNvSpPr txBox="1"/>
          <p:nvPr/>
        </p:nvSpPr>
        <p:spPr>
          <a:xfrm>
            <a:off x="1097280" y="5470830"/>
            <a:ext cx="6462600" cy="1477328"/>
          </a:xfrm>
          <a:prstGeom prst="rect">
            <a:avLst/>
          </a:prstGeom>
          <a:noFill/>
        </p:spPr>
        <p:txBody>
          <a:bodyPr wrap="square" rtlCol="0">
            <a:spAutoFit/>
          </a:bodyPr>
          <a:lstStyle/>
          <a:p>
            <a:pPr>
              <a:spcBef>
                <a:spcPts val="1800"/>
              </a:spcBef>
              <a:defRPr/>
            </a:pPr>
            <a:r>
              <a:rPr lang="en-US" sz="1800" b="1" dirty="0" err="1">
                <a:solidFill>
                  <a:schemeClr val="tx1"/>
                </a:solidFill>
                <a:latin typeface="Century Gothic" panose="020B0502020202020204" pitchFamily="34" charset="0"/>
                <a:cs typeface="Times New Roman" pitchFamily="18" charset="0"/>
              </a:rPr>
              <a:t>Isocost</a:t>
            </a:r>
            <a:r>
              <a:rPr lang="en-US" sz="1800" b="1" dirty="0">
                <a:solidFill>
                  <a:schemeClr val="tx1"/>
                </a:solidFill>
                <a:latin typeface="Century Gothic" panose="020B0502020202020204" pitchFamily="34" charset="0"/>
                <a:cs typeface="Times New Roman" pitchFamily="18" charset="0"/>
              </a:rPr>
              <a:t> curve</a:t>
            </a:r>
            <a:r>
              <a:rPr lang="en-US" sz="1800" dirty="0">
                <a:solidFill>
                  <a:schemeClr val="tx1"/>
                </a:solidFill>
                <a:latin typeface="Century Gothic" panose="020B0502020202020204" pitchFamily="34" charset="0"/>
                <a:cs typeface="Times New Roman" pitchFamily="18" charset="0"/>
              </a:rPr>
              <a:t>: Curve showing the different combinations of goods produced at the same total cost.</a:t>
            </a:r>
          </a:p>
          <a:p>
            <a:pPr>
              <a:defRPr/>
            </a:pPr>
            <a:r>
              <a:rPr lang="en-US" sz="1800" b="1" dirty="0" err="1">
                <a:solidFill>
                  <a:schemeClr val="tx1"/>
                </a:solidFill>
                <a:latin typeface="Century Gothic" panose="020B0502020202020204" pitchFamily="34" charset="0"/>
                <a:cs typeface="Times New Roman" pitchFamily="18" charset="0"/>
              </a:rPr>
              <a:t>Isorevenue</a:t>
            </a:r>
            <a:r>
              <a:rPr lang="en-US" sz="1800" b="1" dirty="0">
                <a:solidFill>
                  <a:schemeClr val="tx1"/>
                </a:solidFill>
                <a:latin typeface="Century Gothic" panose="020B0502020202020204" pitchFamily="34" charset="0"/>
                <a:cs typeface="Times New Roman" pitchFamily="18" charset="0"/>
              </a:rPr>
              <a:t> lines</a:t>
            </a:r>
            <a:r>
              <a:rPr lang="en-US" sz="1800" dirty="0">
                <a:solidFill>
                  <a:schemeClr val="tx1"/>
                </a:solidFill>
                <a:latin typeface="Century Gothic" panose="020B0502020202020204" pitchFamily="34" charset="0"/>
                <a:cs typeface="Times New Roman" pitchFamily="18" charset="0"/>
              </a:rPr>
              <a:t>: Lines showing the combinations of output of products that yield the same total revenue. </a:t>
            </a:r>
          </a:p>
          <a:p>
            <a:endParaRPr lang="en-CA" sz="1800" dirty="0">
              <a:latin typeface="Century Gothic" panose="020B0502020202020204" pitchFamily="34" charset="0"/>
            </a:endParaRPr>
          </a:p>
        </p:txBody>
      </p:sp>
    </p:spTree>
    <p:extLst>
      <p:ext uri="{BB962C8B-B14F-4D97-AF65-F5344CB8AC3E}">
        <p14:creationId xmlns:p14="http://schemas.microsoft.com/office/powerpoint/2010/main" val="581067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QUESTIONS</a:t>
            </a:r>
          </a:p>
        </p:txBody>
      </p:sp>
    </p:spTree>
    <p:extLst>
      <p:ext uri="{BB962C8B-B14F-4D97-AF65-F5344CB8AC3E}">
        <p14:creationId xmlns:p14="http://schemas.microsoft.com/office/powerpoint/2010/main" val="1323761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Text Placeholder 2"/>
          <p:cNvSpPr>
            <a:spLocks noGrp="1"/>
          </p:cNvSpPr>
          <p:nvPr>
            <p:ph type="body" idx="1"/>
          </p:nvPr>
        </p:nvSpPr>
        <p:spPr>
          <a:xfrm>
            <a:off x="737289" y="1417650"/>
            <a:ext cx="7311837" cy="5150199"/>
          </a:xfrm>
        </p:spPr>
        <p:txBody>
          <a:bodyPr/>
          <a:lstStyle/>
          <a:p>
            <a:pPr marL="342900" indent="-342900"/>
            <a:r>
              <a:rPr lang="en-CA" sz="2400" dirty="0"/>
              <a:t>Metal-producing firm that is an unregulated monopoly</a:t>
            </a:r>
          </a:p>
          <a:p>
            <a:pPr algn="ctr">
              <a:buNone/>
            </a:pPr>
            <a:r>
              <a:rPr lang="en-CA" sz="2400" b="1" dirty="0"/>
              <a:t>MR = </a:t>
            </a:r>
            <a:r>
              <a:rPr lang="en-US" sz="2400" b="1" dirty="0"/>
              <a:t>100-2Q</a:t>
            </a:r>
            <a:br>
              <a:rPr lang="en-CA" sz="2400" b="1" dirty="0"/>
            </a:br>
            <a:r>
              <a:rPr lang="en-CA" sz="2400" b="1" dirty="0"/>
              <a:t>MC = </a:t>
            </a:r>
            <a:r>
              <a:rPr lang="en-US" sz="2400" b="1" dirty="0"/>
              <a:t>60+2Q</a:t>
            </a:r>
            <a:endParaRPr lang="en-CA" sz="2400" b="1" dirty="0"/>
          </a:p>
          <a:p>
            <a:pPr>
              <a:buNone/>
            </a:pPr>
            <a:endParaRPr lang="en-CA" sz="2400" dirty="0"/>
          </a:p>
          <a:p>
            <a:pPr>
              <a:buNone/>
            </a:pPr>
            <a:r>
              <a:rPr lang="en-CA" sz="2400" dirty="0"/>
              <a:t>a) If Smith wants to maximize profit, what output should he choose?</a:t>
            </a:r>
          </a:p>
          <a:p>
            <a:pPr>
              <a:buNone/>
            </a:pPr>
            <a:endParaRPr lang="en-CA" sz="2400" dirty="0"/>
          </a:p>
          <a:p>
            <a:pPr>
              <a:buNone/>
            </a:pPr>
            <a:r>
              <a:rPr lang="en-CA" sz="2400" dirty="0"/>
              <a:t>b) What price should he charge?</a:t>
            </a:r>
          </a:p>
          <a:p>
            <a:pPr>
              <a:buNone/>
            </a:pPr>
            <a:endParaRPr lang="en-US" sz="2400" dirty="0"/>
          </a:p>
        </p:txBody>
      </p:sp>
    </p:spTree>
    <p:extLst>
      <p:ext uri="{BB962C8B-B14F-4D97-AF65-F5344CB8AC3E}">
        <p14:creationId xmlns:p14="http://schemas.microsoft.com/office/powerpoint/2010/main" val="31354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a:t>
            </a:r>
          </a:p>
        </p:txBody>
      </p:sp>
      <p:sp>
        <p:nvSpPr>
          <p:cNvPr id="3" name="Text Placeholder 2"/>
          <p:cNvSpPr>
            <a:spLocks noGrp="1"/>
          </p:cNvSpPr>
          <p:nvPr>
            <p:ph type="body" idx="1"/>
          </p:nvPr>
        </p:nvSpPr>
        <p:spPr/>
        <p:txBody>
          <a:bodyPr/>
          <a:lstStyle/>
          <a:p>
            <a:pPr marL="0" lvl="0" indent="0">
              <a:buNone/>
            </a:pPr>
            <a:r>
              <a:rPr lang="en-US" dirty="0"/>
              <a:t>a) MR=MC</a:t>
            </a:r>
          </a:p>
          <a:p>
            <a:pPr marL="0" indent="0">
              <a:buNone/>
            </a:pPr>
            <a:r>
              <a:rPr lang="en-US" dirty="0"/>
              <a:t>100-2Q=60+2Q, Q=10</a:t>
            </a:r>
          </a:p>
          <a:p>
            <a:pPr marL="0" lvl="0" indent="0">
              <a:buNone/>
            </a:pPr>
            <a:endParaRPr lang="en-US" dirty="0"/>
          </a:p>
          <a:p>
            <a:pPr marL="0" lvl="0" indent="0">
              <a:buNone/>
            </a:pPr>
            <a:r>
              <a:rPr lang="en-US" dirty="0"/>
              <a:t>b) P=100-Q, P=100-10</a:t>
            </a:r>
          </a:p>
          <a:p>
            <a:pPr marL="0" indent="0">
              <a:buNone/>
            </a:pPr>
            <a:r>
              <a:rPr lang="en-US" dirty="0"/>
              <a:t>P=$90</a:t>
            </a:r>
          </a:p>
          <a:p>
            <a:endParaRPr lang="en-US" dirty="0"/>
          </a:p>
          <a:p>
            <a:endParaRPr lang="en-US" dirty="0"/>
          </a:p>
        </p:txBody>
      </p:sp>
    </p:spTree>
    <p:extLst>
      <p:ext uri="{BB962C8B-B14F-4D97-AF65-F5344CB8AC3E}">
        <p14:creationId xmlns:p14="http://schemas.microsoft.com/office/powerpoint/2010/main" val="792784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Text Placeholder 2"/>
          <p:cNvSpPr>
            <a:spLocks noGrp="1"/>
          </p:cNvSpPr>
          <p:nvPr>
            <p:ph type="body" idx="1"/>
          </p:nvPr>
        </p:nvSpPr>
        <p:spPr>
          <a:xfrm>
            <a:off x="893699" y="1417650"/>
            <a:ext cx="7480279" cy="5150199"/>
          </a:xfrm>
        </p:spPr>
        <p:txBody>
          <a:bodyPr/>
          <a:lstStyle/>
          <a:p>
            <a:pPr marL="0" indent="0">
              <a:buNone/>
            </a:pPr>
            <a:r>
              <a:rPr lang="en-CA" sz="2400" dirty="0"/>
              <a:t>The price elasticity of demand for its product equals -2.2. According to studies she carried out, the relationship between the amount spent by the firm on advertising and its sales is as follows:</a:t>
            </a:r>
          </a:p>
          <a:p>
            <a:pPr marL="0" indent="0">
              <a:buNone/>
            </a:pPr>
            <a:endParaRPr lang="en-CA"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077892431"/>
              </p:ext>
            </p:extLst>
          </p:nvPr>
        </p:nvGraphicFramePr>
        <p:xfrm>
          <a:off x="1395660" y="3416967"/>
          <a:ext cx="6689560" cy="2863515"/>
        </p:xfrm>
        <a:graphic>
          <a:graphicData uri="http://schemas.openxmlformats.org/drawingml/2006/table">
            <a:tbl>
              <a:tblPr firstRow="1" bandRow="1">
                <a:tableStyleId>{21E4AEA4-8DFA-4A89-87EB-49C32662AFE0}</a:tableStyleId>
              </a:tblPr>
              <a:tblGrid>
                <a:gridCol w="3344780">
                  <a:extLst>
                    <a:ext uri="{9D8B030D-6E8A-4147-A177-3AD203B41FA5}">
                      <a16:colId xmlns:a16="http://schemas.microsoft.com/office/drawing/2014/main" val="20000"/>
                    </a:ext>
                  </a:extLst>
                </a:gridCol>
                <a:gridCol w="3344780">
                  <a:extLst>
                    <a:ext uri="{9D8B030D-6E8A-4147-A177-3AD203B41FA5}">
                      <a16:colId xmlns:a16="http://schemas.microsoft.com/office/drawing/2014/main" val="20001"/>
                    </a:ext>
                  </a:extLst>
                </a:gridCol>
              </a:tblGrid>
              <a:tr h="572703">
                <a:tc>
                  <a:txBody>
                    <a:bodyPr/>
                    <a:lstStyle/>
                    <a:p>
                      <a:r>
                        <a:rPr lang="en-CA" dirty="0"/>
                        <a:t>Advertising</a:t>
                      </a:r>
                      <a:r>
                        <a:rPr lang="en-CA" baseline="0" dirty="0"/>
                        <a:t> Expenditure</a:t>
                      </a:r>
                      <a:endParaRPr lang="en-US" dirty="0"/>
                    </a:p>
                  </a:txBody>
                  <a:tcPr/>
                </a:tc>
                <a:tc>
                  <a:txBody>
                    <a:bodyPr/>
                    <a:lstStyle/>
                    <a:p>
                      <a:r>
                        <a:rPr lang="en-CA" dirty="0"/>
                        <a:t>Sales</a:t>
                      </a:r>
                      <a:endParaRPr lang="en-US" dirty="0"/>
                    </a:p>
                  </a:txBody>
                  <a:tcPr/>
                </a:tc>
                <a:extLst>
                  <a:ext uri="{0D108BD9-81ED-4DB2-BD59-A6C34878D82A}">
                    <a16:rowId xmlns:a16="http://schemas.microsoft.com/office/drawing/2014/main" val="10000"/>
                  </a:ext>
                </a:extLst>
              </a:tr>
              <a:tr h="572703">
                <a:tc>
                  <a:txBody>
                    <a:bodyPr/>
                    <a:lstStyle/>
                    <a:p>
                      <a:r>
                        <a:rPr lang="en-CA" dirty="0"/>
                        <a:t>$100,000</a:t>
                      </a:r>
                      <a:endParaRPr lang="en-US" dirty="0"/>
                    </a:p>
                  </a:txBody>
                  <a:tcPr/>
                </a:tc>
                <a:tc>
                  <a:txBody>
                    <a:bodyPr/>
                    <a:lstStyle/>
                    <a:p>
                      <a:r>
                        <a:rPr lang="en-CA" dirty="0"/>
                        <a:t>$1.0 million</a:t>
                      </a:r>
                      <a:endParaRPr lang="en-US" dirty="0"/>
                    </a:p>
                  </a:txBody>
                  <a:tcPr/>
                </a:tc>
                <a:extLst>
                  <a:ext uri="{0D108BD9-81ED-4DB2-BD59-A6C34878D82A}">
                    <a16:rowId xmlns:a16="http://schemas.microsoft.com/office/drawing/2014/main" val="10001"/>
                  </a:ext>
                </a:extLst>
              </a:tr>
              <a:tr h="572703">
                <a:tc>
                  <a:txBody>
                    <a:bodyPr/>
                    <a:lstStyle/>
                    <a:p>
                      <a:r>
                        <a:rPr lang="en-CA" dirty="0"/>
                        <a:t>$200,000</a:t>
                      </a:r>
                      <a:endParaRPr lang="en-US" dirty="0"/>
                    </a:p>
                  </a:txBody>
                  <a:tcPr/>
                </a:tc>
                <a:tc>
                  <a:txBody>
                    <a:bodyPr/>
                    <a:lstStyle/>
                    <a:p>
                      <a:r>
                        <a:rPr lang="en-CA" dirty="0"/>
                        <a:t>$1.3 million</a:t>
                      </a:r>
                      <a:endParaRPr lang="en-US" dirty="0"/>
                    </a:p>
                  </a:txBody>
                  <a:tcPr/>
                </a:tc>
                <a:extLst>
                  <a:ext uri="{0D108BD9-81ED-4DB2-BD59-A6C34878D82A}">
                    <a16:rowId xmlns:a16="http://schemas.microsoft.com/office/drawing/2014/main" val="10002"/>
                  </a:ext>
                </a:extLst>
              </a:tr>
              <a:tr h="572703">
                <a:tc>
                  <a:txBody>
                    <a:bodyPr/>
                    <a:lstStyle/>
                    <a:p>
                      <a:r>
                        <a:rPr lang="en-CA" dirty="0"/>
                        <a:t>$300,000</a:t>
                      </a:r>
                      <a:endParaRPr lang="en-US" dirty="0"/>
                    </a:p>
                  </a:txBody>
                  <a:tcPr/>
                </a:tc>
                <a:tc>
                  <a:txBody>
                    <a:bodyPr/>
                    <a:lstStyle/>
                    <a:p>
                      <a:r>
                        <a:rPr lang="en-CA" dirty="0"/>
                        <a:t>$1.5 million</a:t>
                      </a:r>
                      <a:endParaRPr lang="en-US" dirty="0"/>
                    </a:p>
                  </a:txBody>
                  <a:tcPr/>
                </a:tc>
                <a:extLst>
                  <a:ext uri="{0D108BD9-81ED-4DB2-BD59-A6C34878D82A}">
                    <a16:rowId xmlns:a16="http://schemas.microsoft.com/office/drawing/2014/main" val="10003"/>
                  </a:ext>
                </a:extLst>
              </a:tr>
              <a:tr h="572703">
                <a:tc>
                  <a:txBody>
                    <a:bodyPr/>
                    <a:lstStyle/>
                    <a:p>
                      <a:r>
                        <a:rPr lang="en-CA" dirty="0"/>
                        <a:t>$400,000</a:t>
                      </a:r>
                      <a:endParaRPr lang="en-US" dirty="0"/>
                    </a:p>
                  </a:txBody>
                  <a:tcPr/>
                </a:tc>
                <a:tc>
                  <a:txBody>
                    <a:bodyPr/>
                    <a:lstStyle/>
                    <a:p>
                      <a:r>
                        <a:rPr lang="en-CA" dirty="0"/>
                        <a:t>$1.6</a:t>
                      </a:r>
                      <a:r>
                        <a:rPr lang="en-CA" baseline="0" dirty="0"/>
                        <a:t> million</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27150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Text Placeholder 2"/>
          <p:cNvSpPr>
            <a:spLocks noGrp="1"/>
          </p:cNvSpPr>
          <p:nvPr>
            <p:ph type="body" idx="1"/>
          </p:nvPr>
        </p:nvSpPr>
        <p:spPr/>
        <p:txBody>
          <a:bodyPr/>
          <a:lstStyle/>
          <a:p>
            <a:pPr marL="514350" indent="-514350">
              <a:buAutoNum type="alphaLcParenR"/>
            </a:pPr>
            <a:r>
              <a:rPr lang="en-CA" dirty="0"/>
              <a:t>If the Wilson Company spends $200,000 on advertising, what is the marginal revenue from an extra dollar of advertising?</a:t>
            </a:r>
          </a:p>
          <a:p>
            <a:pPr marL="514350" indent="-514350">
              <a:buAutoNum type="alphaLcParenR"/>
            </a:pPr>
            <a:endParaRPr lang="en-CA" dirty="0"/>
          </a:p>
          <a:p>
            <a:pPr marL="514350" indent="-514350">
              <a:buFont typeface="Arial" pitchFamily="34" charset="0"/>
              <a:buAutoNum type="alphaLcParenR"/>
            </a:pPr>
            <a:r>
              <a:rPr lang="en-CA" dirty="0"/>
              <a:t>Is $200,000 the optimal amount for the firm to spend on advertising?</a:t>
            </a:r>
          </a:p>
          <a:p>
            <a:pPr marL="514350" indent="-514350">
              <a:buAutoNum type="alphaLcParenR"/>
            </a:pPr>
            <a:endParaRPr lang="en-CA" dirty="0"/>
          </a:p>
          <a:p>
            <a:endParaRPr lang="en-US" dirty="0"/>
          </a:p>
        </p:txBody>
      </p:sp>
    </p:spTree>
    <p:extLst>
      <p:ext uri="{BB962C8B-B14F-4D97-AF65-F5344CB8AC3E}">
        <p14:creationId xmlns:p14="http://schemas.microsoft.com/office/powerpoint/2010/main" val="2113525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700" y="1684422"/>
                <a:ext cx="7215584" cy="4883428"/>
              </a:xfrm>
            </p:spPr>
            <p:txBody>
              <a:bodyPr/>
              <a:lstStyle/>
              <a:p>
                <a:pPr>
                  <a:buNone/>
                </a:pPr>
                <a:r>
                  <a:rPr lang="en-CA" sz="2400" dirty="0"/>
                  <a:t>A) MR</a:t>
                </a:r>
                <a:r>
                  <a:rPr lang="en-CA" sz="2400" baseline="-25000" dirty="0"/>
                  <a:t>A</a:t>
                </a:r>
                <a:r>
                  <a:rPr lang="en-CA" sz="2400" dirty="0"/>
                  <a:t>= </a:t>
                </a:r>
                <a14:m>
                  <m:oMath xmlns:m="http://schemas.openxmlformats.org/officeDocument/2006/math">
                    <m:f>
                      <m:fPr>
                        <m:ctrlPr>
                          <a:rPr lang="mr-IN" sz="2400" i="1" smtClean="0">
                            <a:latin typeface="Cambria Math" panose="02040503050406030204" pitchFamily="18" charset="0"/>
                          </a:rPr>
                        </m:ctrlPr>
                      </m:fPr>
                      <m:num>
                        <m:r>
                          <a:rPr lang="en-CA" sz="2400" b="0" i="0" smtClean="0">
                            <a:latin typeface="Cambria Math" charset="0"/>
                          </a:rPr>
                          <m:t>1,300,000−1,000,000</m:t>
                        </m:r>
                      </m:num>
                      <m:den>
                        <m:r>
                          <a:rPr lang="en-CA" sz="2400" b="0" i="0" smtClean="0">
                            <a:latin typeface="Cambria Math" charset="0"/>
                          </a:rPr>
                          <m:t>200,000−100,000</m:t>
                        </m:r>
                      </m:den>
                    </m:f>
                  </m:oMath>
                </a14:m>
                <a:r>
                  <a:rPr lang="en-US" sz="2400" dirty="0"/>
                  <a:t> = $3.00</a:t>
                </a:r>
              </a:p>
              <a:p>
                <a:pPr>
                  <a:buNone/>
                </a:pPr>
                <a:endParaRPr lang="en-US" sz="2400" dirty="0"/>
              </a:p>
              <a:p>
                <a:pPr>
                  <a:buNone/>
                </a:pPr>
                <a:r>
                  <a:rPr lang="en-US" sz="2400" dirty="0"/>
                  <a:t>B) Since MR=$3.00 and the n=2.2 then this is not optimal</a:t>
                </a:r>
              </a:p>
              <a:p>
                <a:pPr>
                  <a:buNone/>
                </a:pPr>
                <a:endParaRPr lang="en-US" sz="24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700" y="1684422"/>
                <a:ext cx="7215584" cy="4883428"/>
              </a:xfrm>
              <a:blipFill>
                <a:blip r:embed="rId2"/>
                <a:stretch>
                  <a:fillRect l="-1352" r="-1183"/>
                </a:stretch>
              </a:blipFill>
            </p:spPr>
            <p:txBody>
              <a:bodyPr/>
              <a:lstStyle/>
              <a:p>
                <a:r>
                  <a:rPr lang="en-CA">
                    <a:noFill/>
                  </a:rPr>
                  <a:t> </a:t>
                </a:r>
              </a:p>
            </p:txBody>
          </p:sp>
        </mc:Fallback>
      </mc:AlternateContent>
    </p:spTree>
    <p:extLst>
      <p:ext uri="{BB962C8B-B14F-4D97-AF65-F5344CB8AC3E}">
        <p14:creationId xmlns:p14="http://schemas.microsoft.com/office/powerpoint/2010/main" val="1372998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636296"/>
                <a:ext cx="7299805" cy="4931554"/>
              </a:xfrm>
            </p:spPr>
            <p:txBody>
              <a:bodyPr/>
              <a:lstStyle/>
              <a:p>
                <a:pPr>
                  <a:buNone/>
                </a:pPr>
                <a:r>
                  <a:rPr lang="en-CA" sz="2800" dirty="0"/>
                  <a:t>c) If $200,000 is not the optimal amount, would you recommend that the firm spend more or less on advertising?</a:t>
                </a:r>
              </a:p>
              <a:p>
                <a:pPr>
                  <a:buNone/>
                </a:pPr>
                <a:endParaRPr lang="en-CA" sz="2800" dirty="0"/>
              </a:p>
              <a:p>
                <a:r>
                  <a:rPr lang="en-CA" sz="2800" dirty="0"/>
                  <a:t>The firm should increase advertising expenditure. As it does this, the MR</a:t>
                </a:r>
                <a:r>
                  <a:rPr lang="en-CA" sz="2800" baseline="-25000" dirty="0"/>
                  <a:t>A </a:t>
                </a:r>
                <a:r>
                  <a:rPr lang="en-CA" sz="2800" dirty="0"/>
                  <a:t>will fall until MR</a:t>
                </a:r>
                <a:r>
                  <a:rPr lang="en-CA" sz="2800" baseline="-25000" dirty="0"/>
                  <a:t>A </a:t>
                </a:r>
                <a:r>
                  <a:rPr lang="en-CA" sz="2800" dirty="0"/>
                  <a:t>= </a:t>
                </a:r>
                <a:r>
                  <a:rPr lang="en-US" dirty="0"/>
                  <a:t>I</a:t>
                </a:r>
                <a14:m>
                  <m:oMath xmlns:m="http://schemas.openxmlformats.org/officeDocument/2006/math">
                    <m:r>
                      <a:rPr lang="en-US" b="0" i="1">
                        <a:latin typeface="Cambria Math" charset="0"/>
                        <a:ea typeface="Cambria Math" charset="0"/>
                        <a:cs typeface="Cambria Math" charset="0"/>
                      </a:rPr>
                      <m:t>𝜂</m:t>
                    </m:r>
                  </m:oMath>
                </a14:m>
                <a:r>
                  <a:rPr lang="en-US" dirty="0"/>
                  <a:t>I</a:t>
                </a:r>
                <a:endParaRPr lang="en-US" sz="2800" dirty="0"/>
              </a:p>
              <a:p>
                <a:pPr>
                  <a:buNone/>
                </a:pPr>
                <a:endParaRPr lang="en-US" sz="28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636296"/>
                <a:ext cx="7299805" cy="4931554"/>
              </a:xfrm>
              <a:blipFill>
                <a:blip r:embed="rId2"/>
                <a:stretch>
                  <a:fillRect l="-1754" t="-371"/>
                </a:stretch>
              </a:blipFill>
            </p:spPr>
            <p:txBody>
              <a:bodyPr/>
              <a:lstStyle/>
              <a:p>
                <a:r>
                  <a:rPr lang="en-CA">
                    <a:noFill/>
                  </a:rPr>
                  <a:t> </a:t>
                </a:r>
              </a:p>
            </p:txBody>
          </p:sp>
        </mc:Fallback>
      </mc:AlternateContent>
    </p:spTree>
    <p:extLst>
      <p:ext uri="{BB962C8B-B14F-4D97-AF65-F5344CB8AC3E}">
        <p14:creationId xmlns:p14="http://schemas.microsoft.com/office/powerpoint/2010/main" val="1288453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Text Placeholder 2"/>
          <p:cNvSpPr>
            <a:spLocks noGrp="1"/>
          </p:cNvSpPr>
          <p:nvPr>
            <p:ph type="body" idx="1"/>
          </p:nvPr>
        </p:nvSpPr>
        <p:spPr>
          <a:xfrm>
            <a:off x="893699" y="1660358"/>
            <a:ext cx="7480279" cy="4907491"/>
          </a:xfrm>
        </p:spPr>
        <p:txBody>
          <a:bodyPr/>
          <a:lstStyle/>
          <a:p>
            <a:pPr marL="0" indent="0">
              <a:buNone/>
            </a:pPr>
            <a:r>
              <a:rPr lang="en-CA" sz="2800" dirty="0"/>
              <a:t>The Coolidge Corporation is the only producer of a particular type of laser. The demand curve of its product is:</a:t>
            </a:r>
          </a:p>
          <a:p>
            <a:pPr marL="0" indent="0" algn="ctr">
              <a:buNone/>
            </a:pPr>
            <a:r>
              <a:rPr lang="en-CA" sz="2800" dirty="0"/>
              <a:t>Q=8300-2.1P </a:t>
            </a:r>
          </a:p>
          <a:p>
            <a:pPr marL="0" indent="0" algn="ctr">
              <a:buNone/>
            </a:pPr>
            <a:endParaRPr lang="en-CA" sz="2800" dirty="0"/>
          </a:p>
          <a:p>
            <a:pPr marL="0" indent="0">
              <a:buNone/>
            </a:pPr>
            <a:r>
              <a:rPr lang="en-CA" sz="2800" dirty="0"/>
              <a:t>and its total cost function is: </a:t>
            </a:r>
          </a:p>
          <a:p>
            <a:pPr marL="0" indent="0" algn="ctr">
              <a:buNone/>
            </a:pPr>
            <a:r>
              <a:rPr lang="en-CA" sz="2800" dirty="0"/>
              <a:t>TC = 2200+480Q+20Q</a:t>
            </a:r>
            <a:r>
              <a:rPr lang="en-CA" sz="2800" baseline="30000" dirty="0"/>
              <a:t>2</a:t>
            </a:r>
            <a:endParaRPr lang="en-CA" sz="2800" dirty="0"/>
          </a:p>
          <a:p>
            <a:pPr marL="0" indent="0">
              <a:buNone/>
            </a:pPr>
            <a:endParaRPr lang="en-CA" dirty="0"/>
          </a:p>
          <a:p>
            <a:pPr marL="0" indent="0">
              <a:buNone/>
            </a:pPr>
            <a:r>
              <a:rPr lang="en-CA" sz="2800" dirty="0"/>
              <a:t>a) Derive and expression for the firm’s marginal revenue curve</a:t>
            </a:r>
          </a:p>
          <a:p>
            <a:pPr marL="0" indent="0">
              <a:buNone/>
            </a:pPr>
            <a:endParaRPr lang="en-CA" sz="2800" dirty="0">
              <a:solidFill>
                <a:schemeClr val="tx2"/>
              </a:solidFill>
            </a:endParaRPr>
          </a:p>
          <a:p>
            <a:endParaRPr lang="en-US" sz="2800" dirty="0"/>
          </a:p>
        </p:txBody>
      </p:sp>
    </p:spTree>
    <p:extLst>
      <p:ext uri="{BB962C8B-B14F-4D97-AF65-F5344CB8AC3E}">
        <p14:creationId xmlns:p14="http://schemas.microsoft.com/office/powerpoint/2010/main" val="826630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732548"/>
                <a:ext cx="6722289" cy="4835302"/>
              </a:xfrm>
            </p:spPr>
            <p:txBody>
              <a:bodyPr/>
              <a:lstStyle/>
              <a:p>
                <a:r>
                  <a:rPr lang="en-CA" dirty="0"/>
                  <a:t>Q=8300-2.1P </a:t>
                </a:r>
              </a:p>
              <a:p>
                <a:r>
                  <a:rPr lang="en-CA" dirty="0"/>
                  <a:t>P= </a:t>
                </a:r>
                <a14:m>
                  <m:oMath xmlns:m="http://schemas.openxmlformats.org/officeDocument/2006/math">
                    <m:f>
                      <m:fPr>
                        <m:ctrlPr>
                          <a:rPr lang="mr-IN" i="1">
                            <a:latin typeface="Cambria Math" panose="02040503050406030204" pitchFamily="18" charset="0"/>
                          </a:rPr>
                        </m:ctrlPr>
                      </m:fPr>
                      <m:num>
                        <m:r>
                          <a:rPr lang="en-CA" b="0" i="1" smtClean="0">
                            <a:latin typeface="Cambria Math" charset="0"/>
                          </a:rPr>
                          <m:t>−1</m:t>
                        </m:r>
                      </m:num>
                      <m:den>
                        <m:r>
                          <a:rPr lang="en-CA" b="0" i="1" smtClean="0">
                            <a:latin typeface="Cambria Math" charset="0"/>
                          </a:rPr>
                          <m:t>2.1</m:t>
                        </m:r>
                      </m:den>
                    </m:f>
                    <m:r>
                      <a:rPr lang="en-CA" i="1">
                        <a:latin typeface="Cambria Math" charset="0"/>
                      </a:rPr>
                      <m:t> </m:t>
                    </m:r>
                  </m:oMath>
                </a14:m>
                <a:r>
                  <a:rPr lang="en-CA" dirty="0"/>
                  <a:t>Q +3952.38</a:t>
                </a:r>
              </a:p>
              <a:p>
                <a:endParaRPr lang="en-CA" dirty="0"/>
              </a:p>
              <a:p>
                <a:r>
                  <a:rPr lang="en-CA" dirty="0"/>
                  <a:t>TR = PQ</a:t>
                </a:r>
              </a:p>
              <a:p>
                <a:r>
                  <a:rPr lang="en-CA" dirty="0"/>
                  <a:t>TR= </a:t>
                </a:r>
                <a14:m>
                  <m:oMath xmlns:m="http://schemas.openxmlformats.org/officeDocument/2006/math">
                    <m:f>
                      <m:fPr>
                        <m:ctrlPr>
                          <a:rPr lang="mr-IN" i="1">
                            <a:latin typeface="Cambria Math" panose="02040503050406030204" pitchFamily="18" charset="0"/>
                          </a:rPr>
                        </m:ctrlPr>
                      </m:fPr>
                      <m:num>
                        <m:r>
                          <a:rPr lang="en-CA" i="1">
                            <a:latin typeface="Cambria Math" charset="0"/>
                          </a:rPr>
                          <m:t>−1</m:t>
                        </m:r>
                      </m:num>
                      <m:den>
                        <m:r>
                          <a:rPr lang="en-CA" i="1">
                            <a:latin typeface="Cambria Math" charset="0"/>
                          </a:rPr>
                          <m:t>2.1</m:t>
                        </m:r>
                      </m:den>
                    </m:f>
                    <m:r>
                      <a:rPr lang="en-CA" i="1">
                        <a:latin typeface="Cambria Math" charset="0"/>
                      </a:rPr>
                      <m:t> </m:t>
                    </m:r>
                  </m:oMath>
                </a14:m>
                <a:r>
                  <a:rPr lang="en-CA" dirty="0"/>
                  <a:t>Q</a:t>
                </a:r>
                <a:r>
                  <a:rPr lang="en-CA" baseline="30000" dirty="0"/>
                  <a:t>2</a:t>
                </a:r>
                <a:r>
                  <a:rPr lang="en-CA" dirty="0"/>
                  <a:t> + 3952.38Q</a:t>
                </a:r>
              </a:p>
              <a:p>
                <a:endParaRPr lang="en-CA" dirty="0"/>
              </a:p>
              <a:p>
                <a:r>
                  <a:rPr lang="en-CA" dirty="0"/>
                  <a:t>MR= </a:t>
                </a:r>
                <a14:m>
                  <m:oMath xmlns:m="http://schemas.openxmlformats.org/officeDocument/2006/math">
                    <m:f>
                      <m:fPr>
                        <m:ctrlPr>
                          <a:rPr lang="mr-IN" i="1" smtClean="0">
                            <a:latin typeface="Cambria Math" panose="02040503050406030204" pitchFamily="18" charset="0"/>
                          </a:rPr>
                        </m:ctrlPr>
                      </m:fPr>
                      <m:num>
                        <m:r>
                          <a:rPr lang="en-CA" b="0" i="1" smtClean="0">
                            <a:latin typeface="Cambria Math" charset="0"/>
                          </a:rPr>
                          <m:t>𝑑𝑇𝑅</m:t>
                        </m:r>
                      </m:num>
                      <m:den>
                        <m:r>
                          <a:rPr lang="en-CA" b="0" i="1" smtClean="0">
                            <a:latin typeface="Cambria Math" charset="0"/>
                          </a:rPr>
                          <m:t>𝑑𝑄</m:t>
                        </m:r>
                      </m:den>
                    </m:f>
                  </m:oMath>
                </a14:m>
                <a:r>
                  <a:rPr lang="en-CA" dirty="0"/>
                  <a:t> = -0.952Q +3952.38</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732548"/>
                <a:ext cx="6722289" cy="4835302"/>
              </a:xfrm>
              <a:blipFill rotWithShape="0">
                <a:blip r:embed="rId2"/>
                <a:stretch>
                  <a:fillRect l="-1906" t="-378"/>
                </a:stretch>
              </a:blipFill>
            </p:spPr>
            <p:txBody>
              <a:bodyPr/>
              <a:lstStyle/>
              <a:p>
                <a:r>
                  <a:rPr lang="en-US">
                    <a:noFill/>
                  </a:rPr>
                  <a:t> </a:t>
                </a:r>
              </a:p>
            </p:txBody>
          </p:sp>
        </mc:Fallback>
      </mc:AlternateContent>
    </p:spTree>
    <p:extLst>
      <p:ext uri="{BB962C8B-B14F-4D97-AF65-F5344CB8AC3E}">
        <p14:creationId xmlns:p14="http://schemas.microsoft.com/office/powerpoint/2010/main" val="40141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470-7C7B-49C7-A63F-CE45F58B283F}"/>
              </a:ext>
            </a:extLst>
          </p:cNvPr>
          <p:cNvSpPr>
            <a:spLocks noGrp="1"/>
          </p:cNvSpPr>
          <p:nvPr>
            <p:ph type="ctrTitle"/>
          </p:nvPr>
        </p:nvSpPr>
        <p:spPr/>
        <p:txBody>
          <a:bodyPr/>
          <a:lstStyle/>
          <a:p>
            <a:r>
              <a:rPr lang="en-CA" dirty="0"/>
              <a:t>MONOPOLISTIC COMPETITION</a:t>
            </a:r>
          </a:p>
        </p:txBody>
      </p:sp>
    </p:spTree>
    <p:extLst>
      <p:ext uri="{BB962C8B-B14F-4D97-AF65-F5344CB8AC3E}">
        <p14:creationId xmlns:p14="http://schemas.microsoft.com/office/powerpoint/2010/main" val="66936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Text Placeholder 2"/>
          <p:cNvSpPr>
            <a:spLocks noGrp="1"/>
          </p:cNvSpPr>
          <p:nvPr>
            <p:ph type="body" idx="1"/>
          </p:nvPr>
        </p:nvSpPr>
        <p:spPr/>
        <p:txBody>
          <a:bodyPr/>
          <a:lstStyle/>
          <a:p>
            <a:r>
              <a:rPr lang="en-US" dirty="0"/>
              <a:t>b) To maximize profit, how many lasers should the firm produce and sell per month?</a:t>
            </a:r>
          </a:p>
          <a:p>
            <a:endParaRPr lang="en-CA" dirty="0">
              <a:solidFill>
                <a:schemeClr val="tx2"/>
              </a:solidFill>
            </a:endParaRPr>
          </a:p>
          <a:p>
            <a:r>
              <a:rPr lang="en-US" dirty="0"/>
              <a:t>c) If this number were produced and sold, what would be the firm’s monthly profit?</a:t>
            </a:r>
          </a:p>
          <a:p>
            <a:endParaRPr lang="en-US" dirty="0">
              <a:solidFill>
                <a:schemeClr val="tx2"/>
              </a:solidFill>
            </a:endParaRPr>
          </a:p>
          <a:p>
            <a:endParaRPr lang="en-US" dirty="0"/>
          </a:p>
        </p:txBody>
      </p:sp>
    </p:spTree>
    <p:extLst>
      <p:ext uri="{BB962C8B-B14F-4D97-AF65-F5344CB8AC3E}">
        <p14:creationId xmlns:p14="http://schemas.microsoft.com/office/powerpoint/2010/main" val="162776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852863"/>
            <a:ext cx="7179489" cy="4714986"/>
          </a:xfrm>
        </p:spPr>
        <p:txBody>
          <a:bodyPr/>
          <a:lstStyle/>
          <a:p>
            <a:pPr lvl="0"/>
            <a:r>
              <a:rPr lang="en-US" dirty="0"/>
              <a:t>b) MC=MR</a:t>
            </a:r>
          </a:p>
          <a:p>
            <a:r>
              <a:rPr lang="en-US" dirty="0"/>
              <a:t>480+40Q = 3952 - 0.952Q</a:t>
            </a:r>
          </a:p>
          <a:p>
            <a:r>
              <a:rPr lang="en-US" dirty="0"/>
              <a:t>Q=</a:t>
            </a:r>
            <a:r>
              <a:rPr lang="en-US" b="1" dirty="0"/>
              <a:t>84.8 </a:t>
            </a:r>
            <a:r>
              <a:rPr lang="en-US" b="1" dirty="0">
                <a:sym typeface="Wingdings" panose="05000000000000000000" pitchFamily="2" charset="2"/>
              </a:rPr>
              <a:t> </a:t>
            </a:r>
            <a:r>
              <a:rPr lang="en-US" dirty="0"/>
              <a:t>P=3952 - 0.476(84.8)=$</a:t>
            </a:r>
            <a:r>
              <a:rPr lang="en-US" b="1" dirty="0"/>
              <a:t>3,912</a:t>
            </a:r>
          </a:p>
          <a:p>
            <a:pPr lvl="0"/>
            <a:endParaRPr lang="en-US" dirty="0"/>
          </a:p>
          <a:p>
            <a:pPr lvl="0"/>
            <a:r>
              <a:rPr lang="en-US" dirty="0"/>
              <a:t>c) </a:t>
            </a:r>
            <a:r>
              <a:rPr lang="el-GR" dirty="0"/>
              <a:t>Π</a:t>
            </a:r>
            <a:r>
              <a:rPr lang="en-US" dirty="0"/>
              <a:t> = TR-TC = 84.8(3912) – [2200 + 480(84.8) + 20(84.8)</a:t>
            </a:r>
            <a:r>
              <a:rPr lang="en-US" baseline="30000" dirty="0"/>
              <a:t>2</a:t>
            </a:r>
            <a:r>
              <a:rPr lang="en-US" dirty="0"/>
              <a:t>] = </a:t>
            </a:r>
            <a:r>
              <a:rPr lang="en-US" b="1" dirty="0"/>
              <a:t>$145,012.80</a:t>
            </a:r>
          </a:p>
          <a:p>
            <a:endParaRPr lang="en-US" dirty="0"/>
          </a:p>
        </p:txBody>
      </p:sp>
    </p:spTree>
    <p:extLst>
      <p:ext uri="{BB962C8B-B14F-4D97-AF65-F5344CB8AC3E}">
        <p14:creationId xmlns:p14="http://schemas.microsoft.com/office/powerpoint/2010/main" val="1181984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Text Placeholder 2"/>
          <p:cNvSpPr>
            <a:spLocks noGrp="1"/>
          </p:cNvSpPr>
          <p:nvPr>
            <p:ph type="body" idx="1"/>
          </p:nvPr>
        </p:nvSpPr>
        <p:spPr>
          <a:xfrm>
            <a:off x="893700" y="1648326"/>
            <a:ext cx="7384026" cy="4919523"/>
          </a:xfrm>
        </p:spPr>
        <p:txBody>
          <a:bodyPr/>
          <a:lstStyle/>
          <a:p>
            <a:r>
              <a:rPr lang="en-CA" dirty="0"/>
              <a:t>The Madison Corporation has a demand function for its products is:</a:t>
            </a:r>
          </a:p>
          <a:p>
            <a:endParaRPr lang="en-CA" sz="1800" dirty="0"/>
          </a:p>
          <a:p>
            <a:pPr algn="ctr"/>
            <a:r>
              <a:rPr lang="en-CA" dirty="0"/>
              <a:t>Q = 78 – 1.1P + 2.3Y + 0.90A</a:t>
            </a:r>
          </a:p>
          <a:p>
            <a:endParaRPr lang="en-CA" dirty="0"/>
          </a:p>
          <a:p>
            <a:r>
              <a:rPr lang="en-CA" dirty="0"/>
              <a:t>Q is the number of units sold, P is the price of its product (in dollars), Y is per capita income (in thousands of dollars), and A is the firm’s advertising expenditure (in thousands of dollars). </a:t>
            </a:r>
          </a:p>
          <a:p>
            <a:endParaRPr lang="en-CA" dirty="0"/>
          </a:p>
          <a:p>
            <a:pPr algn="ctr"/>
            <a:r>
              <a:rPr lang="en-CA" dirty="0"/>
              <a:t>AVC=42 – 8Q +1.5Q</a:t>
            </a:r>
            <a:r>
              <a:rPr lang="en-CA" baseline="30000" dirty="0"/>
              <a:t>2</a:t>
            </a:r>
            <a:endParaRPr lang="en-CA" dirty="0"/>
          </a:p>
          <a:p>
            <a:endParaRPr lang="en-CA" dirty="0"/>
          </a:p>
          <a:p>
            <a:endParaRPr lang="en-US" dirty="0"/>
          </a:p>
        </p:txBody>
      </p:sp>
    </p:spTree>
    <p:extLst>
      <p:ext uri="{BB962C8B-B14F-4D97-AF65-F5344CB8AC3E}">
        <p14:creationId xmlns:p14="http://schemas.microsoft.com/office/powerpoint/2010/main" val="252256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a:t>
            </a:r>
          </a:p>
        </p:txBody>
      </p:sp>
      <p:sp>
        <p:nvSpPr>
          <p:cNvPr id="3" name="Text Placeholder 2"/>
          <p:cNvSpPr>
            <a:spLocks noGrp="1"/>
          </p:cNvSpPr>
          <p:nvPr>
            <p:ph type="body" idx="1"/>
          </p:nvPr>
        </p:nvSpPr>
        <p:spPr>
          <a:xfrm>
            <a:off x="893700" y="1780674"/>
            <a:ext cx="7516374" cy="4787175"/>
          </a:xfrm>
        </p:spPr>
        <p:txBody>
          <a:bodyPr/>
          <a:lstStyle/>
          <a:p>
            <a:pPr marL="514350" indent="-514350">
              <a:buAutoNum type="alphaLcParenR"/>
            </a:pPr>
            <a:r>
              <a:rPr lang="en-CA" dirty="0"/>
              <a:t>Can we determine the firm’s marginal cost curve?</a:t>
            </a:r>
          </a:p>
          <a:p>
            <a:endParaRPr lang="en-CA" dirty="0"/>
          </a:p>
          <a:p>
            <a:r>
              <a:rPr lang="en-CA" dirty="0"/>
              <a:t>b) Can we determine the firm’s marginal revenue curve?</a:t>
            </a:r>
          </a:p>
          <a:p>
            <a:endParaRPr lang="en-US" dirty="0"/>
          </a:p>
          <a:p>
            <a:endParaRPr lang="en-US" dirty="0"/>
          </a:p>
        </p:txBody>
      </p:sp>
    </p:spTree>
    <p:extLst>
      <p:ext uri="{BB962C8B-B14F-4D97-AF65-F5344CB8AC3E}">
        <p14:creationId xmlns:p14="http://schemas.microsoft.com/office/powerpoint/2010/main" val="1926913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684422"/>
            <a:ext cx="7672784" cy="4883428"/>
          </a:xfrm>
        </p:spPr>
        <p:txBody>
          <a:bodyPr/>
          <a:lstStyle/>
          <a:p>
            <a:pPr marL="514350" lvl="0" indent="-514350">
              <a:buAutoNum type="alphaLcParenR"/>
            </a:pPr>
            <a:r>
              <a:rPr lang="en-US" dirty="0"/>
              <a:t>TVC= Q x AVC</a:t>
            </a:r>
          </a:p>
          <a:p>
            <a:pPr marL="514350" lvl="0" indent="-514350">
              <a:buAutoNum type="alphaLcParenR"/>
            </a:pPr>
            <a:r>
              <a:rPr lang="en-US" dirty="0"/>
              <a:t>TVC= 42Q - 8Q</a:t>
            </a:r>
            <a:r>
              <a:rPr lang="en-US" baseline="30000" dirty="0"/>
              <a:t>2</a:t>
            </a:r>
            <a:r>
              <a:rPr lang="en-US" dirty="0"/>
              <a:t>+ 1.5Q</a:t>
            </a:r>
            <a:r>
              <a:rPr lang="en-US" baseline="30000" dirty="0"/>
              <a:t>3</a:t>
            </a:r>
            <a:endParaRPr lang="en-US" dirty="0"/>
          </a:p>
          <a:p>
            <a:pPr lvl="0"/>
            <a:endParaRPr lang="en-US" dirty="0"/>
          </a:p>
          <a:p>
            <a:pPr lvl="0"/>
            <a:r>
              <a:rPr lang="en-US" dirty="0"/>
              <a:t>Therefore, MC=42-16Q+4.5Q</a:t>
            </a:r>
            <a:r>
              <a:rPr lang="en-US" baseline="30000" dirty="0"/>
              <a:t>2</a:t>
            </a:r>
            <a:endParaRPr lang="en-US" dirty="0"/>
          </a:p>
          <a:p>
            <a:pPr lvl="0"/>
            <a:endParaRPr lang="en-US" dirty="0"/>
          </a:p>
          <a:p>
            <a:pPr lvl="0"/>
            <a:r>
              <a:rPr lang="en-US" dirty="0"/>
              <a:t>b) 1.1P=78 + 2.3Y +0.9A – Q</a:t>
            </a:r>
          </a:p>
          <a:p>
            <a:r>
              <a:rPr lang="en-US" dirty="0"/>
              <a:t>P=(78 + 2.3Y +0.9A – Q)/1.1</a:t>
            </a:r>
          </a:p>
          <a:p>
            <a:r>
              <a:rPr lang="en-US" dirty="0"/>
              <a:t>TR=[(78 + 2.3Y +0.9A – Q)/1.1]Q</a:t>
            </a:r>
          </a:p>
          <a:p>
            <a:r>
              <a:rPr lang="en-US" dirty="0"/>
              <a:t>MR= (78-2Q+2.3Y+.9A)/1.1</a:t>
            </a:r>
          </a:p>
          <a:p>
            <a:endParaRPr lang="en-US" dirty="0"/>
          </a:p>
        </p:txBody>
      </p:sp>
    </p:spTree>
    <p:extLst>
      <p:ext uri="{BB962C8B-B14F-4D97-AF65-F5344CB8AC3E}">
        <p14:creationId xmlns:p14="http://schemas.microsoft.com/office/powerpoint/2010/main" val="1326952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93700" y="1816768"/>
            <a:ext cx="7672784" cy="4751081"/>
          </a:xfrm>
        </p:spPr>
        <p:txBody>
          <a:bodyPr/>
          <a:lstStyle/>
          <a:p>
            <a:r>
              <a:rPr lang="en-CA" dirty="0"/>
              <a:t>c) If per capita income is $4,000 and advertising expenditure is $200,000, can  we determine the price and output where marginal revenues equal marginal cost? If so, what are they?</a:t>
            </a:r>
          </a:p>
          <a:p>
            <a:endParaRPr lang="en-US" dirty="0">
              <a:solidFill>
                <a:schemeClr val="tx2"/>
              </a:solidFill>
            </a:endParaRPr>
          </a:p>
          <a:p>
            <a:endParaRPr lang="en-US" dirty="0"/>
          </a:p>
        </p:txBody>
      </p:sp>
    </p:spTree>
    <p:extLst>
      <p:ext uri="{BB962C8B-B14F-4D97-AF65-F5344CB8AC3E}">
        <p14:creationId xmlns:p14="http://schemas.microsoft.com/office/powerpoint/2010/main" val="1388171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624264"/>
            <a:ext cx="8021700" cy="4943586"/>
          </a:xfrm>
        </p:spPr>
        <p:txBody>
          <a:bodyPr/>
          <a:lstStyle/>
          <a:p>
            <a:pPr lvl="0">
              <a:lnSpc>
                <a:spcPct val="110000"/>
              </a:lnSpc>
            </a:pPr>
            <a:r>
              <a:rPr lang="en-US" dirty="0"/>
              <a:t>c) MR=(78-2Q+2.3Y+.9A)/1.1</a:t>
            </a:r>
            <a:endParaRPr lang="en-US" dirty="0">
              <a:sym typeface="Wingdings"/>
            </a:endParaRPr>
          </a:p>
          <a:p>
            <a:pPr lvl="0">
              <a:lnSpc>
                <a:spcPct val="110000"/>
              </a:lnSpc>
            </a:pPr>
            <a:r>
              <a:rPr lang="en-US" dirty="0"/>
              <a:t>MR=[78-2Q+2.3(4)+.9(200)]/1.1=242.9 – 1.81Q</a:t>
            </a:r>
          </a:p>
          <a:p>
            <a:pPr algn="ctr">
              <a:lnSpc>
                <a:spcPct val="110000"/>
              </a:lnSpc>
            </a:pPr>
            <a:endParaRPr lang="en-US" dirty="0"/>
          </a:p>
          <a:p>
            <a:pPr algn="ctr">
              <a:lnSpc>
                <a:spcPct val="110000"/>
              </a:lnSpc>
            </a:pPr>
            <a:r>
              <a:rPr lang="en-US" dirty="0"/>
              <a:t>MR=MC</a:t>
            </a:r>
          </a:p>
          <a:p>
            <a:pPr algn="ctr">
              <a:lnSpc>
                <a:spcPct val="110000"/>
              </a:lnSpc>
            </a:pPr>
            <a:r>
              <a:rPr lang="en-US" dirty="0"/>
              <a:t>   242.9 – 1.81Q   =  42 – 16Q +4.5Q</a:t>
            </a:r>
            <a:r>
              <a:rPr lang="en-US" baseline="30000" dirty="0"/>
              <a:t>2</a:t>
            </a:r>
          </a:p>
          <a:p>
            <a:pPr>
              <a:lnSpc>
                <a:spcPct val="110000"/>
              </a:lnSpc>
            </a:pPr>
            <a:endParaRPr lang="en-US" baseline="30000" dirty="0"/>
          </a:p>
          <a:p>
            <a:pPr>
              <a:lnSpc>
                <a:spcPct val="110000"/>
              </a:lnSpc>
            </a:pPr>
            <a:endParaRPr lang="en-US" baseline="30000" dirty="0"/>
          </a:p>
          <a:p>
            <a:pPr>
              <a:lnSpc>
                <a:spcPct val="110000"/>
              </a:lnSpc>
            </a:pPr>
            <a:endParaRPr lang="en-US" dirty="0"/>
          </a:p>
          <a:p>
            <a:pPr>
              <a:lnSpc>
                <a:spcPct val="110000"/>
              </a:lnSpc>
            </a:pPr>
            <a:r>
              <a:rPr lang="en-US" dirty="0"/>
              <a:t> </a:t>
            </a:r>
          </a:p>
          <a:p>
            <a:pPr>
              <a:lnSpc>
                <a:spcPct val="110000"/>
              </a:lnSpc>
            </a:pPr>
            <a:r>
              <a:rPr lang="en-US" dirty="0"/>
              <a:t>Q=8.44 and P=235.24</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49042320"/>
              </p:ext>
            </p:extLst>
          </p:nvPr>
        </p:nvGraphicFramePr>
        <p:xfrm>
          <a:off x="504522" y="4293096"/>
          <a:ext cx="8099926" cy="1093786"/>
        </p:xfrm>
        <a:graphic>
          <a:graphicData uri="http://schemas.openxmlformats.org/presentationml/2006/ole">
            <mc:AlternateContent xmlns:mc="http://schemas.openxmlformats.org/markup-compatibility/2006">
              <mc:Choice xmlns:v="urn:schemas-microsoft-com:vml" Requires="v">
                <p:oleObj spid="_x0000_s1133" name="Equation" r:id="rId3" imgW="3479800" imgH="469900" progId="Equation.3">
                  <p:embed/>
                </p:oleObj>
              </mc:Choice>
              <mc:Fallback>
                <p:oleObj name="Equation" r:id="rId3" imgW="3479800" imgH="469900" progId="Equation.3">
                  <p:embed/>
                  <p:pic>
                    <p:nvPicPr>
                      <p:cNvPr id="0" name=""/>
                      <p:cNvPicPr/>
                      <p:nvPr/>
                    </p:nvPicPr>
                    <p:blipFill>
                      <a:blip r:embed="rId4"/>
                      <a:stretch>
                        <a:fillRect/>
                      </a:stretch>
                    </p:blipFill>
                    <p:spPr>
                      <a:xfrm>
                        <a:off x="504522" y="4293096"/>
                        <a:ext cx="8099926" cy="1093786"/>
                      </a:xfrm>
                      <a:prstGeom prst="rect">
                        <a:avLst/>
                      </a:prstGeom>
                    </p:spPr>
                  </p:pic>
                </p:oleObj>
              </mc:Fallback>
            </mc:AlternateContent>
          </a:graphicData>
        </a:graphic>
      </p:graphicFrame>
    </p:spTree>
    <p:extLst>
      <p:ext uri="{BB962C8B-B14F-4D97-AF65-F5344CB8AC3E}">
        <p14:creationId xmlns:p14="http://schemas.microsoft.com/office/powerpoint/2010/main" val="736479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0"/>
            <a:ext cx="6462600" cy="1143000"/>
          </a:xfrm>
        </p:spPr>
        <p:txBody>
          <a:bodyPr/>
          <a:lstStyle/>
          <a:p>
            <a:r>
              <a:rPr lang="en-US" dirty="0"/>
              <a:t>QUESTION 5</a:t>
            </a:r>
          </a:p>
        </p:txBody>
      </p:sp>
      <p:sp>
        <p:nvSpPr>
          <p:cNvPr id="3" name="Text Placeholder 2"/>
          <p:cNvSpPr>
            <a:spLocks noGrp="1"/>
          </p:cNvSpPr>
          <p:nvPr>
            <p:ph type="body" idx="1"/>
          </p:nvPr>
        </p:nvSpPr>
        <p:spPr>
          <a:xfrm>
            <a:off x="893699" y="1227222"/>
            <a:ext cx="7696847" cy="5340628"/>
          </a:xfrm>
        </p:spPr>
        <p:txBody>
          <a:bodyPr/>
          <a:lstStyle/>
          <a:p>
            <a:pPr algn="ctr"/>
            <a:r>
              <a:rPr lang="en-CA" dirty="0"/>
              <a:t>The Wilcox Company has two plants with the marginal cost functions:</a:t>
            </a:r>
            <a:br>
              <a:rPr lang="en-CA" dirty="0"/>
            </a:br>
            <a:r>
              <a:rPr lang="en-CA" dirty="0"/>
              <a:t> MC</a:t>
            </a:r>
            <a:r>
              <a:rPr lang="en-CA" baseline="-25000" dirty="0"/>
              <a:t>1</a:t>
            </a:r>
            <a:r>
              <a:rPr lang="en-CA" dirty="0"/>
              <a:t> = 20 + 2Q</a:t>
            </a:r>
            <a:r>
              <a:rPr lang="en-CA" baseline="-25000" dirty="0"/>
              <a:t>1</a:t>
            </a:r>
          </a:p>
          <a:p>
            <a:pPr algn="ctr"/>
            <a:r>
              <a:rPr lang="en-CA" dirty="0"/>
              <a:t>MC</a:t>
            </a:r>
            <a:r>
              <a:rPr lang="en-CA" baseline="-25000" dirty="0"/>
              <a:t>2</a:t>
            </a:r>
            <a:r>
              <a:rPr lang="en-CA" dirty="0"/>
              <a:t> = 10 + 5Q</a:t>
            </a:r>
            <a:r>
              <a:rPr lang="en-CA" baseline="-25000" dirty="0"/>
              <a:t>2</a:t>
            </a:r>
          </a:p>
          <a:p>
            <a:pPr algn="ctr"/>
            <a:endParaRPr lang="en-CA" baseline="-25000" dirty="0"/>
          </a:p>
          <a:p>
            <a:pPr marL="514350" indent="-514350">
              <a:buFont typeface="+mj-lt"/>
              <a:buAutoNum type="alphaLcParenR"/>
            </a:pPr>
            <a:r>
              <a:rPr lang="en-CA" dirty="0"/>
              <a:t>If the Wilcox Company minimizes its costs and produces five units of output in the first plant, how many units of output does it produce in the second plant? Explain.</a:t>
            </a:r>
          </a:p>
          <a:p>
            <a:endParaRPr lang="en-CA" dirty="0">
              <a:solidFill>
                <a:schemeClr val="tx2"/>
              </a:solidFill>
            </a:endParaRPr>
          </a:p>
          <a:p>
            <a:endParaRPr lang="en-US" dirty="0"/>
          </a:p>
        </p:txBody>
      </p:sp>
    </p:spTree>
    <p:extLst>
      <p:ext uri="{BB962C8B-B14F-4D97-AF65-F5344CB8AC3E}">
        <p14:creationId xmlns:p14="http://schemas.microsoft.com/office/powerpoint/2010/main" val="17041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720516"/>
            <a:ext cx="7347932" cy="4847333"/>
          </a:xfrm>
        </p:spPr>
        <p:txBody>
          <a:bodyPr/>
          <a:lstStyle/>
          <a:p>
            <a:pPr lvl="0" algn="ctr"/>
            <a:r>
              <a:rPr lang="en-US" dirty="0"/>
              <a:t>MC</a:t>
            </a:r>
            <a:r>
              <a:rPr lang="en-US" baseline="-25000" dirty="0"/>
              <a:t>1</a:t>
            </a:r>
            <a:r>
              <a:rPr lang="en-US" dirty="0"/>
              <a:t>=20 +2Q</a:t>
            </a:r>
            <a:r>
              <a:rPr lang="en-US" baseline="-25000" dirty="0"/>
              <a:t>1</a:t>
            </a:r>
            <a:endParaRPr lang="en-US" dirty="0"/>
          </a:p>
          <a:p>
            <a:pPr algn="ctr"/>
            <a:r>
              <a:rPr lang="en-US" dirty="0"/>
              <a:t>MC</a:t>
            </a:r>
            <a:r>
              <a:rPr lang="en-US" baseline="-25000" dirty="0"/>
              <a:t>2</a:t>
            </a:r>
            <a:r>
              <a:rPr lang="en-US" dirty="0"/>
              <a:t>=10 +5Q</a:t>
            </a:r>
            <a:r>
              <a:rPr lang="en-US" baseline="-25000" dirty="0"/>
              <a:t>2</a:t>
            </a:r>
            <a:endParaRPr lang="en-US" dirty="0"/>
          </a:p>
          <a:p>
            <a:endParaRPr lang="en-US" dirty="0"/>
          </a:p>
          <a:p>
            <a:pPr algn="ctr"/>
            <a:r>
              <a:rPr lang="en-US" b="1" dirty="0"/>
              <a:t>MC</a:t>
            </a:r>
            <a:r>
              <a:rPr lang="en-US" b="1" baseline="-25000" dirty="0"/>
              <a:t>1</a:t>
            </a:r>
            <a:r>
              <a:rPr lang="en-US" b="1" dirty="0"/>
              <a:t>= MC</a:t>
            </a:r>
            <a:r>
              <a:rPr lang="en-US" b="1" baseline="-25000" dirty="0"/>
              <a:t>2</a:t>
            </a:r>
            <a:endParaRPr lang="en-US" b="1" dirty="0"/>
          </a:p>
          <a:p>
            <a:endParaRPr lang="en-US" dirty="0"/>
          </a:p>
          <a:p>
            <a:r>
              <a:rPr lang="en-US" dirty="0"/>
              <a:t>20 +2(5)=10 +5Q</a:t>
            </a:r>
            <a:r>
              <a:rPr lang="en-US" baseline="-25000" dirty="0"/>
              <a:t>2</a:t>
            </a:r>
            <a:endParaRPr lang="en-US" dirty="0"/>
          </a:p>
          <a:p>
            <a:r>
              <a:rPr lang="en-US" dirty="0"/>
              <a:t>Q</a:t>
            </a:r>
            <a:r>
              <a:rPr lang="en-US" baseline="-25000" dirty="0"/>
              <a:t>2</a:t>
            </a:r>
            <a:r>
              <a:rPr lang="en-US" dirty="0"/>
              <a:t>=4</a:t>
            </a:r>
          </a:p>
          <a:p>
            <a:endParaRPr lang="en-US" dirty="0"/>
          </a:p>
          <a:p>
            <a:r>
              <a:rPr lang="en-US" dirty="0"/>
              <a:t>The firm has to have the MC of both product equal to each other</a:t>
            </a:r>
          </a:p>
          <a:p>
            <a:endParaRPr lang="en-US" dirty="0"/>
          </a:p>
        </p:txBody>
      </p:sp>
    </p:spTree>
    <p:extLst>
      <p:ext uri="{BB962C8B-B14F-4D97-AF65-F5344CB8AC3E}">
        <p14:creationId xmlns:p14="http://schemas.microsoft.com/office/powerpoint/2010/main" val="346135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Text Placeholder 2"/>
          <p:cNvSpPr>
            <a:spLocks noGrp="1"/>
          </p:cNvSpPr>
          <p:nvPr>
            <p:ph type="body" idx="1"/>
          </p:nvPr>
        </p:nvSpPr>
        <p:spPr>
          <a:xfrm>
            <a:off x="893700" y="1780674"/>
            <a:ext cx="7793100" cy="4787175"/>
          </a:xfrm>
        </p:spPr>
        <p:txBody>
          <a:bodyPr/>
          <a:lstStyle/>
          <a:p>
            <a:r>
              <a:rPr lang="en-US" dirty="0"/>
              <a:t>b) What is the marginal cost function for the firm as a whole?</a:t>
            </a:r>
          </a:p>
          <a:p>
            <a:endParaRPr lang="en-US" dirty="0"/>
          </a:p>
          <a:p>
            <a:r>
              <a:rPr lang="en-US" dirty="0"/>
              <a:t> c) Can we determine from these data the average cost function for each plant? Explain.</a:t>
            </a:r>
          </a:p>
          <a:p>
            <a:endParaRPr lang="en-US" dirty="0"/>
          </a:p>
          <a:p>
            <a:endParaRPr lang="en-US" dirty="0"/>
          </a:p>
          <a:p>
            <a:endParaRPr lang="en-US" dirty="0"/>
          </a:p>
        </p:txBody>
      </p:sp>
    </p:spTree>
    <p:extLst>
      <p:ext uri="{BB962C8B-B14F-4D97-AF65-F5344CB8AC3E}">
        <p14:creationId xmlns:p14="http://schemas.microsoft.com/office/powerpoint/2010/main" val="96855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190429"/>
            <a:ext cx="6914795" cy="1143000"/>
          </a:xfrm>
        </p:spPr>
        <p:txBody>
          <a:bodyPr/>
          <a:lstStyle/>
          <a:p>
            <a:r>
              <a:rPr lang="en-US" dirty="0"/>
              <a:t>MONOPOLISTIC COMPETITION</a:t>
            </a:r>
          </a:p>
        </p:txBody>
      </p:sp>
      <p:sp>
        <p:nvSpPr>
          <p:cNvPr id="3" name="Text Placeholder 2"/>
          <p:cNvSpPr>
            <a:spLocks noGrp="1"/>
          </p:cNvSpPr>
          <p:nvPr>
            <p:ph type="body" idx="1"/>
          </p:nvPr>
        </p:nvSpPr>
        <p:spPr>
          <a:xfrm>
            <a:off x="893699" y="1694376"/>
            <a:ext cx="7973574" cy="1946466"/>
          </a:xfrm>
        </p:spPr>
        <p:txBody>
          <a:bodyPr/>
          <a:lstStyle/>
          <a:p>
            <a:pPr marL="514350" lvl="0" indent="-514350">
              <a:buFont typeface="+mj-lt"/>
              <a:buAutoNum type="arabicPeriod"/>
            </a:pPr>
            <a:r>
              <a:rPr lang="en-US" sz="2400" dirty="0"/>
              <a:t>Many firms</a:t>
            </a:r>
          </a:p>
          <a:p>
            <a:pPr marL="514350" lvl="0" indent="-514350">
              <a:buFont typeface="+mj-lt"/>
              <a:buAutoNum type="arabicPeriod"/>
            </a:pPr>
            <a:endParaRPr lang="en-US" sz="2400" dirty="0"/>
          </a:p>
          <a:p>
            <a:pPr marL="514350" lvl="0" indent="-514350">
              <a:buFont typeface="+mj-lt"/>
              <a:buAutoNum type="arabicPeriod"/>
            </a:pPr>
            <a:r>
              <a:rPr lang="en-US" sz="2400" dirty="0"/>
              <a:t>Differentiated goods</a:t>
            </a:r>
          </a:p>
          <a:p>
            <a:pPr marL="514350" lvl="0" indent="-514350">
              <a:buFont typeface="+mj-lt"/>
              <a:buAutoNum type="arabicPeriod"/>
            </a:pPr>
            <a:endParaRPr lang="en-US" sz="2400" dirty="0"/>
          </a:p>
          <a:p>
            <a:pPr marL="514350" lvl="0" indent="-514350">
              <a:buFont typeface="+mj-lt"/>
              <a:buAutoNum type="arabicPeriod"/>
            </a:pPr>
            <a:r>
              <a:rPr lang="en-US" sz="2400" dirty="0"/>
              <a:t>Low barriers to entry</a:t>
            </a:r>
          </a:p>
          <a:p>
            <a:pPr marL="514350" lvl="0" indent="-514350">
              <a:buFont typeface="+mj-lt"/>
              <a:buAutoNum type="arabicPeriod"/>
            </a:pPr>
            <a:endParaRPr lang="en-US" sz="2400" dirty="0"/>
          </a:p>
          <a:p>
            <a:pPr marL="514350" lvl="0" indent="-514350">
              <a:buFont typeface="+mj-lt"/>
              <a:buAutoNum type="arabicPeriod"/>
            </a:pPr>
            <a:r>
              <a:rPr lang="en-US" sz="2400" dirty="0"/>
              <a:t>Firms are no longer price-takers. Demand is price elastic but not perfectly elastic.</a:t>
            </a:r>
          </a:p>
          <a:p>
            <a:pPr marL="514350" lvl="0" indent="-514350">
              <a:buFont typeface="+mj-lt"/>
              <a:buAutoNum type="arabicPeriod"/>
            </a:pPr>
            <a:endParaRPr lang="en-US" sz="2400" dirty="0"/>
          </a:p>
          <a:p>
            <a:pPr marL="514350" lvl="0" indent="-514350">
              <a:buFont typeface="+mj-lt"/>
              <a:buAutoNum type="arabicPeriod"/>
            </a:pPr>
            <a:endParaRPr lang="en-US" sz="2400" dirty="0"/>
          </a:p>
          <a:p>
            <a:pPr lvl="0"/>
            <a:r>
              <a:rPr lang="en-US" sz="2400" dirty="0">
                <a:hlinkClick r:id="rId2"/>
              </a:rPr>
              <a:t>https://www.youtube.com/watch?v=8a3gXThQeK0</a:t>
            </a:r>
            <a:endParaRPr lang="en-US" sz="2400" dirty="0"/>
          </a:p>
          <a:p>
            <a:pPr marL="514350" lvl="0" indent="-514350">
              <a:buFont typeface="+mj-lt"/>
              <a:buAutoNum type="arabicPeriod"/>
            </a:pPr>
            <a:endParaRPr lang="en-US" sz="2400" dirty="0"/>
          </a:p>
          <a:p>
            <a:pPr marL="514350" indent="-514350">
              <a:buAutoNum type="arabicPeriod"/>
            </a:pPr>
            <a:endParaRPr lang="en-US" sz="2400" dirty="0"/>
          </a:p>
        </p:txBody>
      </p:sp>
      <p:pic>
        <p:nvPicPr>
          <p:cNvPr id="2050" name="Picture 2" descr="Image result for clothing brands">
            <a:extLst>
              <a:ext uri="{FF2B5EF4-FFF2-40B4-BE49-F238E27FC236}">
                <a16:creationId xmlns:a16="http://schemas.microsoft.com/office/drawing/2014/main" id="{BC3ABF69-29A8-46C4-99ED-B7155169F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621" y="1694376"/>
            <a:ext cx="2773680" cy="208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06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37F6-24F8-5146-8B83-9929CC0DCB39}"/>
              </a:ext>
            </a:extLst>
          </p:cNvPr>
          <p:cNvSpPr>
            <a:spLocks noGrp="1"/>
          </p:cNvSpPr>
          <p:nvPr>
            <p:ph type="title"/>
          </p:nvPr>
        </p:nvSpPr>
        <p:spPr/>
        <p:txBody>
          <a:bodyPr/>
          <a:lstStyle/>
          <a:p>
            <a:r>
              <a:rPr lang="en-CA" dirty="0"/>
              <a:t>SOLUTION</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75F752B-0248-8D44-97DE-103CA82A42F4}"/>
                  </a:ext>
                </a:extLst>
              </p:cNvPr>
              <p:cNvSpPr>
                <a:spLocks noGrp="1"/>
              </p:cNvSpPr>
              <p:nvPr>
                <p:ph type="body" idx="1"/>
              </p:nvPr>
            </p:nvSpPr>
            <p:spPr>
              <a:xfrm>
                <a:off x="893700" y="1533995"/>
                <a:ext cx="7754541" cy="4736399"/>
              </a:xfrm>
            </p:spPr>
            <p:txBody>
              <a:bodyPr/>
              <a:lstStyle/>
              <a:p>
                <a:r>
                  <a:rPr lang="en-CA" sz="2000" dirty="0"/>
                  <a:t>Given that our total cost function would be a function with 2 variables: Q1 and Q2, and given that for the firm as a whole, we have the provision that Q = Q1 + Q2 :</a:t>
                </a:r>
              </a:p>
              <a:p>
                <a:endParaRPr lang="en-CA" sz="2000" dirty="0"/>
              </a:p>
              <a:p>
                <a:r>
                  <a:rPr lang="en-CA" sz="2000" dirty="0"/>
                  <a:t>If we take a partial differentiation of TC with respect to Q1 using the chain rule, we get:</a:t>
                </a:r>
              </a:p>
              <a:p>
                <a:endParaRPr lang="en-CA" sz="2000" dirty="0"/>
              </a:p>
              <a:p>
                <a:pPr>
                  <a:lnSpc>
                    <a:spcPct val="150000"/>
                  </a:lnSpc>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𝑀𝐶</m:t>
                      </m:r>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𝑑𝑇𝐶</m:t>
                          </m:r>
                        </m:num>
                        <m:den>
                          <m:r>
                            <a:rPr lang="en-CA" sz="2000" b="0" i="1" smtClean="0">
                              <a:latin typeface="Cambria Math" panose="02040503050406030204" pitchFamily="18" charset="0"/>
                            </a:rPr>
                            <m:t>𝑑𝑄</m:t>
                          </m:r>
                          <m:r>
                            <a:rPr lang="en-CA" sz="2000" b="0" i="1" smtClean="0">
                              <a:latin typeface="Cambria Math" panose="02040503050406030204" pitchFamily="18" charset="0"/>
                            </a:rPr>
                            <m:t>1</m:t>
                          </m:r>
                        </m:den>
                      </m:f>
                    </m:oMath>
                  </m:oMathPara>
                </a14:m>
                <a:endParaRPr lang="en-CA" sz="20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 </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𝑑𝑇𝐶</m:t>
                          </m:r>
                        </m:num>
                        <m:den>
                          <m:r>
                            <a:rPr lang="en-CA" sz="2000" b="0" i="1" smtClean="0">
                              <a:latin typeface="Cambria Math" panose="02040503050406030204" pitchFamily="18" charset="0"/>
                            </a:rPr>
                            <m:t>𝑑𝑄</m:t>
                          </m:r>
                        </m:den>
                      </m:f>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 </m:t>
                      </m:r>
                      <m:f>
                        <m:fPr>
                          <m:ctrlPr>
                            <a:rPr lang="en-CA" sz="2000" b="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𝑑𝑄</m:t>
                          </m:r>
                        </m:num>
                        <m:den>
                          <m:r>
                            <a:rPr lang="en-CA" sz="2000" b="0" i="1" smtClean="0">
                              <a:latin typeface="Cambria Math" panose="02040503050406030204" pitchFamily="18" charset="0"/>
                              <a:ea typeface="Cambria Math" panose="02040503050406030204" pitchFamily="18" charset="0"/>
                            </a:rPr>
                            <m:t>𝑑𝑄</m:t>
                          </m:r>
                          <m:r>
                            <a:rPr lang="en-CA" sz="2000" b="0" i="1" smtClean="0">
                              <a:latin typeface="Cambria Math" panose="02040503050406030204" pitchFamily="18" charset="0"/>
                              <a:ea typeface="Cambria Math" panose="02040503050406030204" pitchFamily="18" charset="0"/>
                            </a:rPr>
                            <m:t>1 </m:t>
                          </m:r>
                        </m:den>
                      </m:f>
                    </m:oMath>
                  </m:oMathPara>
                </a14:m>
                <a:endParaRPr lang="en-CA" sz="2000" b="0" i="1" dirty="0">
                  <a:latin typeface="Cambria Math" panose="02040503050406030204" pitchFamily="18" charset="0"/>
                  <a:ea typeface="Cambria Math" panose="02040503050406030204" pitchFamily="18" charset="0"/>
                </a:endParaRPr>
              </a:p>
              <a:p>
                <a:pPr algn="ctr">
                  <a:lnSpc>
                    <a:spcPct val="150000"/>
                  </a:lnSpc>
                </a:pPr>
                <a14:m>
                  <m:oMath xmlns:m="http://schemas.openxmlformats.org/officeDocument/2006/math">
                    <m:r>
                      <a:rPr lang="en-CA" sz="2000" b="0" i="1" smtClean="0">
                        <a:latin typeface="Cambria Math" panose="02040503050406030204" pitchFamily="18" charset="0"/>
                        <a:ea typeface="Cambria Math" panose="02040503050406030204" pitchFamily="18" charset="0"/>
                      </a:rPr>
                      <m:t>=</m:t>
                    </m:r>
                    <m:f>
                      <m:fPr>
                        <m:ctrlPr>
                          <a:rPr lang="en-CA" sz="2000" i="1">
                            <a:latin typeface="Cambria Math" panose="02040503050406030204" pitchFamily="18" charset="0"/>
                          </a:rPr>
                        </m:ctrlPr>
                      </m:fPr>
                      <m:num>
                        <m:r>
                          <a:rPr lang="en-CA" sz="2000" i="1">
                            <a:latin typeface="Cambria Math" panose="02040503050406030204" pitchFamily="18" charset="0"/>
                          </a:rPr>
                          <m:t>𝑑𝑇𝐶</m:t>
                        </m:r>
                      </m:num>
                      <m:den>
                        <m:r>
                          <a:rPr lang="en-CA" sz="2000" i="1">
                            <a:latin typeface="Cambria Math" panose="02040503050406030204" pitchFamily="18" charset="0"/>
                          </a:rPr>
                          <m:t>𝑑𝑄</m:t>
                        </m:r>
                      </m:den>
                    </m:f>
                    <m:r>
                      <a:rPr lang="en-CA" sz="200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 1</m:t>
                    </m:r>
                  </m:oMath>
                </a14:m>
                <a:r>
                  <a:rPr lang="en-CA" sz="2000" b="0" i="1" dirty="0">
                    <a:latin typeface="Cambria Math" panose="02040503050406030204" pitchFamily="18" charset="0"/>
                    <a:ea typeface="Cambria Math" panose="02040503050406030204" pitchFamily="18" charset="0"/>
                  </a:rPr>
                  <a:t> =MC </a:t>
                </a:r>
              </a:p>
            </p:txBody>
          </p:sp>
        </mc:Choice>
        <mc:Fallback xmlns="">
          <p:sp>
            <p:nvSpPr>
              <p:cNvPr id="3" name="Text Placeholder 2">
                <a:extLst>
                  <a:ext uri="{FF2B5EF4-FFF2-40B4-BE49-F238E27FC236}">
                    <a16:creationId xmlns:a16="http://schemas.microsoft.com/office/drawing/2014/main" id="{675F752B-0248-8D44-97DE-103CA82A42F4}"/>
                  </a:ext>
                </a:extLst>
              </p:cNvPr>
              <p:cNvSpPr>
                <a:spLocks noGrp="1" noRot="1" noChangeAspect="1" noMove="1" noResize="1" noEditPoints="1" noAdjustHandles="1" noChangeArrowheads="1" noChangeShapeType="1" noTextEdit="1"/>
              </p:cNvSpPr>
              <p:nvPr>
                <p:ph type="body" idx="1"/>
              </p:nvPr>
            </p:nvSpPr>
            <p:spPr>
              <a:xfrm>
                <a:off x="893700" y="1533995"/>
                <a:ext cx="7754541" cy="4736399"/>
              </a:xfrm>
              <a:blipFill>
                <a:blip r:embed="rId2"/>
                <a:stretch>
                  <a:fillRect l="-654" b="-187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8DEF723-F4CD-DD49-AB15-9AF0EF11B3A9}"/>
              </a:ext>
            </a:extLst>
          </p:cNvPr>
          <p:cNvSpPr txBox="1"/>
          <p:nvPr/>
        </p:nvSpPr>
        <p:spPr>
          <a:xfrm>
            <a:off x="6191480" y="5101157"/>
            <a:ext cx="1333041" cy="307777"/>
          </a:xfrm>
          <a:prstGeom prst="rect">
            <a:avLst/>
          </a:prstGeom>
          <a:noFill/>
        </p:spPr>
        <p:txBody>
          <a:bodyPr wrap="square" rtlCol="0">
            <a:spAutoFit/>
          </a:bodyPr>
          <a:lstStyle/>
          <a:p>
            <a:r>
              <a:rPr lang="en-CA" dirty="0" err="1"/>
              <a:t>dQ</a:t>
            </a:r>
            <a:r>
              <a:rPr lang="en-CA" dirty="0"/>
              <a:t>/dQ1 = 1</a:t>
            </a:r>
            <a:endParaRPr lang="en-US" dirty="0"/>
          </a:p>
        </p:txBody>
      </p:sp>
      <p:sp>
        <p:nvSpPr>
          <p:cNvPr id="5" name="Left Arrow 4">
            <a:extLst>
              <a:ext uri="{FF2B5EF4-FFF2-40B4-BE49-F238E27FC236}">
                <a16:creationId xmlns:a16="http://schemas.microsoft.com/office/drawing/2014/main" id="{69FE40CF-A4DD-5140-88A9-6A04A1EFB92A}"/>
              </a:ext>
            </a:extLst>
          </p:cNvPr>
          <p:cNvSpPr/>
          <p:nvPr/>
        </p:nvSpPr>
        <p:spPr>
          <a:xfrm>
            <a:off x="5706738" y="5227503"/>
            <a:ext cx="484742" cy="143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485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37F6-24F8-5146-8B83-9929CC0DCB39}"/>
              </a:ext>
            </a:extLst>
          </p:cNvPr>
          <p:cNvSpPr>
            <a:spLocks noGrp="1"/>
          </p:cNvSpPr>
          <p:nvPr>
            <p:ph type="title"/>
          </p:nvPr>
        </p:nvSpPr>
        <p:spPr/>
        <p:txBody>
          <a:bodyPr/>
          <a:lstStyle/>
          <a:p>
            <a:r>
              <a:rPr lang="en-CA" dirty="0"/>
              <a:t>SOLUTION</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75F752B-0248-8D44-97DE-103CA82A42F4}"/>
                  </a:ext>
                </a:extLst>
              </p:cNvPr>
              <p:cNvSpPr>
                <a:spLocks noGrp="1"/>
              </p:cNvSpPr>
              <p:nvPr>
                <p:ph type="body" idx="1"/>
              </p:nvPr>
            </p:nvSpPr>
            <p:spPr>
              <a:xfrm>
                <a:off x="893700" y="1533995"/>
                <a:ext cx="7754541" cy="4736399"/>
              </a:xfrm>
            </p:spPr>
            <p:txBody>
              <a:bodyPr/>
              <a:lstStyle/>
              <a:p>
                <a:r>
                  <a:rPr lang="en-CA" sz="2000" dirty="0"/>
                  <a:t>Given that our total cost function would be a function with 2 variables: Q1 and Q2, and given that for the firm as a whole, we have the provision that Q = Q1 + Q2 :</a:t>
                </a:r>
              </a:p>
              <a:p>
                <a:endParaRPr lang="en-CA" sz="2000" dirty="0"/>
              </a:p>
              <a:p>
                <a:r>
                  <a:rPr lang="en-CA" sz="2000" dirty="0"/>
                  <a:t>If we take a partial differentiation of TC with respect to Q2 using the chain rule, we get:</a:t>
                </a:r>
              </a:p>
              <a:p>
                <a:endParaRPr lang="en-CA" sz="2000" dirty="0"/>
              </a:p>
              <a:p>
                <a:pPr>
                  <a:lnSpc>
                    <a:spcPct val="150000"/>
                  </a:lnSpc>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𝑀𝐶</m:t>
                      </m:r>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𝑑𝑇𝐶</m:t>
                          </m:r>
                        </m:num>
                        <m:den>
                          <m:r>
                            <a:rPr lang="en-CA" sz="2000" b="0" i="1" smtClean="0">
                              <a:latin typeface="Cambria Math" panose="02040503050406030204" pitchFamily="18" charset="0"/>
                            </a:rPr>
                            <m:t>𝑑𝑄</m:t>
                          </m:r>
                          <m:r>
                            <a:rPr lang="en-CA" sz="2000" b="0" i="1" smtClean="0">
                              <a:latin typeface="Cambria Math" panose="02040503050406030204" pitchFamily="18" charset="0"/>
                            </a:rPr>
                            <m:t>2</m:t>
                          </m:r>
                        </m:den>
                      </m:f>
                    </m:oMath>
                  </m:oMathPara>
                </a14:m>
                <a:endParaRPr lang="en-CA" sz="20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 </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𝑑𝑇𝐶</m:t>
                          </m:r>
                        </m:num>
                        <m:den>
                          <m:r>
                            <a:rPr lang="en-CA" sz="2000" b="0" i="1" smtClean="0">
                              <a:latin typeface="Cambria Math" panose="02040503050406030204" pitchFamily="18" charset="0"/>
                            </a:rPr>
                            <m:t>𝑑𝑄</m:t>
                          </m:r>
                        </m:den>
                      </m:f>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 </m:t>
                      </m:r>
                      <m:f>
                        <m:fPr>
                          <m:ctrlPr>
                            <a:rPr lang="en-CA" sz="2000" b="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𝑑𝑄</m:t>
                          </m:r>
                        </m:num>
                        <m:den>
                          <m:r>
                            <a:rPr lang="en-CA" sz="2000" b="0" i="1" smtClean="0">
                              <a:latin typeface="Cambria Math" panose="02040503050406030204" pitchFamily="18" charset="0"/>
                              <a:ea typeface="Cambria Math" panose="02040503050406030204" pitchFamily="18" charset="0"/>
                            </a:rPr>
                            <m:t>𝑑𝑄</m:t>
                          </m:r>
                          <m:r>
                            <a:rPr lang="en-CA" sz="2000" b="0" i="1" smtClean="0">
                              <a:latin typeface="Cambria Math" panose="02040503050406030204" pitchFamily="18" charset="0"/>
                              <a:ea typeface="Cambria Math" panose="02040503050406030204" pitchFamily="18" charset="0"/>
                            </a:rPr>
                            <m:t>2 </m:t>
                          </m:r>
                        </m:den>
                      </m:f>
                    </m:oMath>
                  </m:oMathPara>
                </a14:m>
                <a:endParaRPr lang="en-CA" sz="2000" b="0" i="1" dirty="0">
                  <a:latin typeface="Cambria Math" panose="02040503050406030204" pitchFamily="18" charset="0"/>
                  <a:ea typeface="Cambria Math" panose="02040503050406030204" pitchFamily="18" charset="0"/>
                </a:endParaRPr>
              </a:p>
              <a:p>
                <a:pPr algn="ctr">
                  <a:lnSpc>
                    <a:spcPct val="150000"/>
                  </a:lnSpc>
                </a:pPr>
                <a14:m>
                  <m:oMath xmlns:m="http://schemas.openxmlformats.org/officeDocument/2006/math">
                    <m:r>
                      <a:rPr lang="en-CA" sz="2000" b="0" i="1" smtClean="0">
                        <a:latin typeface="Cambria Math" panose="02040503050406030204" pitchFamily="18" charset="0"/>
                        <a:ea typeface="Cambria Math" panose="02040503050406030204" pitchFamily="18" charset="0"/>
                      </a:rPr>
                      <m:t>=</m:t>
                    </m:r>
                    <m:f>
                      <m:fPr>
                        <m:ctrlPr>
                          <a:rPr lang="en-CA" sz="2000" i="1">
                            <a:latin typeface="Cambria Math" panose="02040503050406030204" pitchFamily="18" charset="0"/>
                          </a:rPr>
                        </m:ctrlPr>
                      </m:fPr>
                      <m:num>
                        <m:r>
                          <a:rPr lang="en-CA" sz="2000" i="1">
                            <a:latin typeface="Cambria Math" panose="02040503050406030204" pitchFamily="18" charset="0"/>
                          </a:rPr>
                          <m:t>𝑑𝑇𝐶</m:t>
                        </m:r>
                      </m:num>
                      <m:den>
                        <m:r>
                          <a:rPr lang="en-CA" sz="2000" i="1">
                            <a:latin typeface="Cambria Math" panose="02040503050406030204" pitchFamily="18" charset="0"/>
                          </a:rPr>
                          <m:t>𝑑𝑄</m:t>
                        </m:r>
                      </m:den>
                    </m:f>
                    <m:r>
                      <a:rPr lang="en-CA" sz="200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 1</m:t>
                    </m:r>
                  </m:oMath>
                </a14:m>
                <a:r>
                  <a:rPr lang="en-CA" sz="2000" b="0" i="1" dirty="0">
                    <a:latin typeface="Cambria Math" panose="02040503050406030204" pitchFamily="18" charset="0"/>
                    <a:ea typeface="Cambria Math" panose="02040503050406030204" pitchFamily="18" charset="0"/>
                  </a:rPr>
                  <a:t> =MC </a:t>
                </a:r>
              </a:p>
            </p:txBody>
          </p:sp>
        </mc:Choice>
        <mc:Fallback xmlns="">
          <p:sp>
            <p:nvSpPr>
              <p:cNvPr id="3" name="Text Placeholder 2">
                <a:extLst>
                  <a:ext uri="{FF2B5EF4-FFF2-40B4-BE49-F238E27FC236}">
                    <a16:creationId xmlns:a16="http://schemas.microsoft.com/office/drawing/2014/main" id="{675F752B-0248-8D44-97DE-103CA82A42F4}"/>
                  </a:ext>
                </a:extLst>
              </p:cNvPr>
              <p:cNvSpPr>
                <a:spLocks noGrp="1" noRot="1" noChangeAspect="1" noMove="1" noResize="1" noEditPoints="1" noAdjustHandles="1" noChangeArrowheads="1" noChangeShapeType="1" noTextEdit="1"/>
              </p:cNvSpPr>
              <p:nvPr>
                <p:ph type="body" idx="1"/>
              </p:nvPr>
            </p:nvSpPr>
            <p:spPr>
              <a:xfrm>
                <a:off x="893700" y="1533995"/>
                <a:ext cx="7754541" cy="4736399"/>
              </a:xfrm>
              <a:blipFill>
                <a:blip r:embed="rId2"/>
                <a:stretch>
                  <a:fillRect l="-654" b="-187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40CAF9E-5217-A140-A6E8-1F3AF43E5564}"/>
              </a:ext>
            </a:extLst>
          </p:cNvPr>
          <p:cNvSpPr txBox="1"/>
          <p:nvPr/>
        </p:nvSpPr>
        <p:spPr>
          <a:xfrm>
            <a:off x="6191480" y="5101157"/>
            <a:ext cx="1333041" cy="307777"/>
          </a:xfrm>
          <a:prstGeom prst="rect">
            <a:avLst/>
          </a:prstGeom>
          <a:noFill/>
        </p:spPr>
        <p:txBody>
          <a:bodyPr wrap="square" rtlCol="0">
            <a:spAutoFit/>
          </a:bodyPr>
          <a:lstStyle/>
          <a:p>
            <a:r>
              <a:rPr lang="en-CA" dirty="0" err="1"/>
              <a:t>dQ</a:t>
            </a:r>
            <a:r>
              <a:rPr lang="en-CA" dirty="0"/>
              <a:t>/dQ2 = 1</a:t>
            </a:r>
            <a:endParaRPr lang="en-US" dirty="0"/>
          </a:p>
        </p:txBody>
      </p:sp>
      <p:sp>
        <p:nvSpPr>
          <p:cNvPr id="5" name="Left Arrow 4">
            <a:extLst>
              <a:ext uri="{FF2B5EF4-FFF2-40B4-BE49-F238E27FC236}">
                <a16:creationId xmlns:a16="http://schemas.microsoft.com/office/drawing/2014/main" id="{013D8BB2-C615-FC4A-BCB1-25998A8744B9}"/>
              </a:ext>
            </a:extLst>
          </p:cNvPr>
          <p:cNvSpPr/>
          <p:nvPr/>
        </p:nvSpPr>
        <p:spPr>
          <a:xfrm>
            <a:off x="5706738" y="5227503"/>
            <a:ext cx="484742" cy="143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491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4FBD-A249-634E-B4AD-82F091D065EE}"/>
              </a:ext>
            </a:extLst>
          </p:cNvPr>
          <p:cNvSpPr>
            <a:spLocks noGrp="1"/>
          </p:cNvSpPr>
          <p:nvPr>
            <p:ph type="title"/>
          </p:nvPr>
        </p:nvSpPr>
        <p:spPr/>
        <p:txBody>
          <a:bodyPr/>
          <a:lstStyle/>
          <a:p>
            <a:r>
              <a:rPr lang="en-CA" dirty="0"/>
              <a:t>SOLUTION</a:t>
            </a:r>
            <a:endParaRPr lang="en-US" dirty="0"/>
          </a:p>
        </p:txBody>
      </p:sp>
      <p:sp>
        <p:nvSpPr>
          <p:cNvPr id="3" name="Text Placeholder 2">
            <a:extLst>
              <a:ext uri="{FF2B5EF4-FFF2-40B4-BE49-F238E27FC236}">
                <a16:creationId xmlns:a16="http://schemas.microsoft.com/office/drawing/2014/main" id="{5B3F6863-66D7-B547-9128-93D844EF94A5}"/>
              </a:ext>
            </a:extLst>
          </p:cNvPr>
          <p:cNvSpPr>
            <a:spLocks noGrp="1"/>
          </p:cNvSpPr>
          <p:nvPr>
            <p:ph type="body" idx="1"/>
          </p:nvPr>
        </p:nvSpPr>
        <p:spPr>
          <a:xfrm>
            <a:off x="893700" y="1831450"/>
            <a:ext cx="7512170" cy="4736399"/>
          </a:xfrm>
        </p:spPr>
        <p:txBody>
          <a:bodyPr/>
          <a:lstStyle/>
          <a:p>
            <a:r>
              <a:rPr lang="en-CA" dirty="0"/>
              <a:t>Therefore, since </a:t>
            </a:r>
            <a:r>
              <a:rPr lang="en-CA" b="1" dirty="0" err="1"/>
              <a:t>dTC</a:t>
            </a:r>
            <a:r>
              <a:rPr lang="en-CA" b="1" dirty="0"/>
              <a:t>/Q1 = MC </a:t>
            </a:r>
            <a:r>
              <a:rPr lang="en-CA" dirty="0"/>
              <a:t>and </a:t>
            </a:r>
            <a:r>
              <a:rPr lang="en-CA" b="1" dirty="0" err="1"/>
              <a:t>dTC</a:t>
            </a:r>
            <a:r>
              <a:rPr lang="en-CA" b="1" dirty="0"/>
              <a:t>/Q2 = MC</a:t>
            </a:r>
            <a:r>
              <a:rPr lang="en-CA" dirty="0"/>
              <a:t>, the MC for the firm must equal </a:t>
            </a:r>
            <a:r>
              <a:rPr lang="en-CA" b="1" dirty="0"/>
              <a:t>MC1 = MC2</a:t>
            </a:r>
          </a:p>
          <a:p>
            <a:endParaRPr lang="en-CA" b="1" dirty="0"/>
          </a:p>
          <a:p>
            <a:endParaRPr lang="en-CA" b="1" dirty="0"/>
          </a:p>
          <a:p>
            <a:r>
              <a:rPr lang="en-CA" b="1" dirty="0"/>
              <a:t>This also indicates that cost minimization occurs when MC1 =MC2, because if TC is minimized, MC1 = 0 = MC2</a:t>
            </a:r>
          </a:p>
        </p:txBody>
      </p:sp>
    </p:spTree>
    <p:extLst>
      <p:ext uri="{BB962C8B-B14F-4D97-AF65-F5344CB8AC3E}">
        <p14:creationId xmlns:p14="http://schemas.microsoft.com/office/powerpoint/2010/main" val="608251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828800"/>
            <a:ext cx="7420121" cy="4739049"/>
          </a:xfrm>
        </p:spPr>
        <p:txBody>
          <a:bodyPr/>
          <a:lstStyle/>
          <a:p>
            <a:pPr lvl="0" algn="ctr"/>
            <a:r>
              <a:rPr lang="en-US" b="1" dirty="0"/>
              <a:t>MC= MC</a:t>
            </a:r>
            <a:r>
              <a:rPr lang="en-US" b="1" baseline="-25000" dirty="0"/>
              <a:t>1</a:t>
            </a:r>
            <a:r>
              <a:rPr lang="en-US" b="1" dirty="0"/>
              <a:t>= MC</a:t>
            </a:r>
            <a:r>
              <a:rPr lang="en-US" b="1" baseline="-25000" dirty="0"/>
              <a:t>2</a:t>
            </a:r>
          </a:p>
          <a:p>
            <a:pPr lvl="0" algn="ctr"/>
            <a:endParaRPr lang="en-US" b="1" dirty="0"/>
          </a:p>
          <a:p>
            <a:r>
              <a:rPr lang="en-US" dirty="0"/>
              <a:t>Q</a:t>
            </a:r>
            <a:r>
              <a:rPr lang="en-US" baseline="-25000" dirty="0"/>
              <a:t>1</a:t>
            </a:r>
            <a:r>
              <a:rPr lang="en-US" dirty="0"/>
              <a:t>=(MC</a:t>
            </a:r>
            <a:r>
              <a:rPr lang="en-US" baseline="-25000" dirty="0"/>
              <a:t>1</a:t>
            </a:r>
            <a:r>
              <a:rPr lang="en-US" dirty="0"/>
              <a:t>/2) – 10, Q</a:t>
            </a:r>
            <a:r>
              <a:rPr lang="en-US" baseline="-25000" dirty="0"/>
              <a:t>2</a:t>
            </a:r>
            <a:r>
              <a:rPr lang="en-US" dirty="0"/>
              <a:t>=(MC</a:t>
            </a:r>
            <a:r>
              <a:rPr lang="en-US" baseline="-25000" dirty="0"/>
              <a:t>2</a:t>
            </a:r>
            <a:r>
              <a:rPr lang="en-US" dirty="0"/>
              <a:t>/5) – 2</a:t>
            </a:r>
          </a:p>
          <a:p>
            <a:r>
              <a:rPr lang="en-US" dirty="0"/>
              <a:t>Q= Q</a:t>
            </a:r>
            <a:r>
              <a:rPr lang="en-US" baseline="-25000" dirty="0"/>
              <a:t>1</a:t>
            </a:r>
            <a:r>
              <a:rPr lang="en-US" dirty="0"/>
              <a:t>+ Q</a:t>
            </a:r>
            <a:r>
              <a:rPr lang="en-US" baseline="-25000" dirty="0"/>
              <a:t>2</a:t>
            </a:r>
            <a:r>
              <a:rPr lang="en-US" dirty="0"/>
              <a:t> </a:t>
            </a:r>
            <a:r>
              <a:rPr lang="en-US" dirty="0">
                <a:sym typeface="Wingdings"/>
              </a:rPr>
              <a:t> </a:t>
            </a:r>
            <a:r>
              <a:rPr lang="en-US" dirty="0"/>
              <a:t>Q=0.7MC – 12</a:t>
            </a:r>
          </a:p>
          <a:p>
            <a:r>
              <a:rPr lang="en-US" b="1" dirty="0"/>
              <a:t>MC = Q + 12/0.7</a:t>
            </a:r>
          </a:p>
          <a:p>
            <a:endParaRPr lang="en-US" dirty="0"/>
          </a:p>
          <a:p>
            <a:r>
              <a:rPr lang="en-US" dirty="0"/>
              <a:t>c) No, because we do not have information concerning the fixed costs of each plant. But we can determine average variable cost. </a:t>
            </a:r>
          </a:p>
          <a:p>
            <a:endParaRPr lang="en-US" dirty="0"/>
          </a:p>
        </p:txBody>
      </p:sp>
    </p:spTree>
    <p:extLst>
      <p:ext uri="{BB962C8B-B14F-4D97-AF65-F5344CB8AC3E}">
        <p14:creationId xmlns:p14="http://schemas.microsoft.com/office/powerpoint/2010/main" val="183622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Text Placeholder 2"/>
          <p:cNvSpPr>
            <a:spLocks noGrp="1"/>
          </p:cNvSpPr>
          <p:nvPr>
            <p:ph type="body" idx="1"/>
          </p:nvPr>
        </p:nvSpPr>
        <p:spPr>
          <a:xfrm>
            <a:off x="893700" y="1503948"/>
            <a:ext cx="7396058" cy="5063902"/>
          </a:xfrm>
        </p:spPr>
        <p:txBody>
          <a:bodyPr/>
          <a:lstStyle/>
          <a:p>
            <a:r>
              <a:rPr lang="en-CA" dirty="0"/>
              <a:t>If the Rhine Company ignores entry, it should set a price of $10,000 for its products.</a:t>
            </a:r>
          </a:p>
          <a:p>
            <a:r>
              <a:rPr lang="en-CA" dirty="0"/>
              <a:t>But if it does so, other firms will begin to enter the market. During the next two years it will earn $ 4 million per year, but in the following two years it will earn $1 million per year. On the other hand, if it sets a price of $7,000, it will earn $2.5 million in each  of the next four years because no entrant will appear. </a:t>
            </a:r>
          </a:p>
          <a:p>
            <a:endParaRPr lang="en-CA" dirty="0"/>
          </a:p>
          <a:p>
            <a:endParaRPr lang="en-US" dirty="0"/>
          </a:p>
        </p:txBody>
      </p:sp>
    </p:spTree>
    <p:extLst>
      <p:ext uri="{BB962C8B-B14F-4D97-AF65-F5344CB8AC3E}">
        <p14:creationId xmlns:p14="http://schemas.microsoft.com/office/powerpoint/2010/main" val="1655532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Text Placeholder 2"/>
          <p:cNvSpPr>
            <a:spLocks noGrp="1"/>
          </p:cNvSpPr>
          <p:nvPr>
            <p:ph type="body" idx="1"/>
          </p:nvPr>
        </p:nvSpPr>
        <p:spPr>
          <a:xfrm>
            <a:off x="893700" y="1780674"/>
            <a:ext cx="7323868" cy="4787175"/>
          </a:xfrm>
        </p:spPr>
        <p:txBody>
          <a:bodyPr/>
          <a:lstStyle/>
          <a:p>
            <a:r>
              <a:rPr lang="en-CA" dirty="0"/>
              <a:t>If the interest rate is 10%, what price should the company set? Why?</a:t>
            </a:r>
          </a:p>
          <a:p>
            <a:endParaRPr lang="en-CA" dirty="0"/>
          </a:p>
          <a:p>
            <a:r>
              <a:rPr lang="en-CA" dirty="0"/>
              <a:t>SOLUTION: LOOK AT PRESENT VALUE</a:t>
            </a:r>
          </a:p>
          <a:p>
            <a:endParaRPr lang="en-US" dirty="0"/>
          </a:p>
        </p:txBody>
      </p:sp>
    </p:spTree>
    <p:extLst>
      <p:ext uri="{BB962C8B-B14F-4D97-AF65-F5344CB8AC3E}">
        <p14:creationId xmlns:p14="http://schemas.microsoft.com/office/powerpoint/2010/main" val="1185564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831450"/>
                <a:ext cx="7432153" cy="4736399"/>
              </a:xfrm>
            </p:spPr>
            <p:txBody>
              <a:bodyPr/>
              <a:lstStyle/>
              <a:p>
                <a:r>
                  <a:rPr lang="en-US" dirty="0"/>
                  <a:t>PV</a:t>
                </a:r>
                <a14:m>
                  <m:oMath xmlns:m="http://schemas.openxmlformats.org/officeDocument/2006/math">
                    <m:r>
                      <a:rPr lang="en-CA" b="0" i="1" smtClean="0">
                        <a:latin typeface="Cambria Math" charset="0"/>
                      </a:rPr>
                      <m:t>=</m:t>
                    </m:r>
                    <m:nary>
                      <m:naryPr>
                        <m:chr m:val="∑"/>
                        <m:subHide m:val="on"/>
                        <m:supHide m:val="on"/>
                        <m:ctrlPr>
                          <a:rPr lang="en-CA" b="0" i="1" smtClean="0">
                            <a:latin typeface="Cambria Math" panose="02040503050406030204" pitchFamily="18" charset="0"/>
                          </a:rPr>
                        </m:ctrlPr>
                      </m:naryPr>
                      <m:sub/>
                      <m:sup/>
                      <m:e>
                        <m:f>
                          <m:fPr>
                            <m:ctrlPr>
                              <a:rPr lang="mr-IN" b="0" i="1" smtClean="0">
                                <a:latin typeface="Cambria Math" panose="02040503050406030204" pitchFamily="18" charset="0"/>
                              </a:rPr>
                            </m:ctrlPr>
                          </m:fPr>
                          <m:num>
                            <m:r>
                              <a:rPr lang="mr-IN" b="0" i="1" smtClean="0">
                                <a:latin typeface="Cambria Math" charset="0"/>
                                <a:ea typeface="Cambria Math" charset="0"/>
                                <a:cs typeface="Cambria Math" charset="0"/>
                              </a:rPr>
                              <m:t>𝜋</m:t>
                            </m:r>
                          </m:num>
                          <m:den>
                            <m:sSup>
                              <m:sSupPr>
                                <m:ctrlPr>
                                  <a:rPr lang="mr-IN" b="0" i="1" smtClean="0">
                                    <a:latin typeface="Cambria Math" panose="02040503050406030204" pitchFamily="18" charset="0"/>
                                  </a:rPr>
                                </m:ctrlPr>
                              </m:sSupPr>
                              <m:e>
                                <m:r>
                                  <a:rPr lang="en-CA" b="0" i="1" smtClean="0">
                                    <a:latin typeface="Cambria Math" charset="0"/>
                                  </a:rPr>
                                  <m:t>(1+</m:t>
                                </m:r>
                                <m:r>
                                  <a:rPr lang="en-CA" b="0" i="1" smtClean="0">
                                    <a:latin typeface="Cambria Math" charset="0"/>
                                  </a:rPr>
                                  <m:t>𝑖</m:t>
                                </m:r>
                                <m:r>
                                  <a:rPr lang="en-CA" b="0" i="1" smtClean="0">
                                    <a:latin typeface="Cambria Math" charset="0"/>
                                  </a:rPr>
                                  <m:t>)</m:t>
                                </m:r>
                              </m:e>
                              <m:sup>
                                <m:r>
                                  <a:rPr lang="en-CA" b="0" i="1" smtClean="0">
                                    <a:latin typeface="Cambria Math" charset="0"/>
                                  </a:rPr>
                                  <m:t>𝑛</m:t>
                                </m:r>
                              </m:sup>
                            </m:sSup>
                          </m:den>
                        </m:f>
                      </m:e>
                    </m:nary>
                  </m:oMath>
                </a14:m>
                <a:r>
                  <a:rPr lang="en-US" dirty="0"/>
                  <a:t> for n periods</a:t>
                </a:r>
              </a:p>
              <a:p>
                <a:r>
                  <a:rPr lang="en-US" dirty="0"/>
                  <a:t>PV = </a:t>
                </a:r>
                <a14:m>
                  <m:oMath xmlns:m="http://schemas.openxmlformats.org/officeDocument/2006/math">
                    <m:f>
                      <m:fPr>
                        <m:ctrlPr>
                          <a:rPr lang="mr-IN" i="1">
                            <a:latin typeface="Cambria Math" panose="02040503050406030204" pitchFamily="18" charset="0"/>
                          </a:rPr>
                        </m:ctrlPr>
                      </m:fPr>
                      <m:num>
                        <m:r>
                          <a:rPr lang="en-CA" b="0" i="1" smtClean="0">
                            <a:latin typeface="Cambria Math" charset="0"/>
                          </a:rPr>
                          <m:t>4</m:t>
                        </m:r>
                      </m:num>
                      <m:den>
                        <m:sSup>
                          <m:sSupPr>
                            <m:ctrlPr>
                              <a:rPr lang="mr-IN" i="1">
                                <a:latin typeface="Cambria Math" panose="02040503050406030204" pitchFamily="18" charset="0"/>
                              </a:rPr>
                            </m:ctrlPr>
                          </m:sSupPr>
                          <m:e>
                            <m:r>
                              <a:rPr lang="en-CA" i="1">
                                <a:latin typeface="Cambria Math" charset="0"/>
                              </a:rPr>
                              <m:t>(1+</m:t>
                            </m:r>
                            <m:r>
                              <a:rPr lang="en-CA" b="0" i="1" smtClean="0">
                                <a:latin typeface="Cambria Math" charset="0"/>
                              </a:rPr>
                              <m:t>0.1</m:t>
                            </m:r>
                            <m:r>
                              <a:rPr lang="en-CA" i="1">
                                <a:latin typeface="Cambria Math" charset="0"/>
                              </a:rPr>
                              <m:t>)</m:t>
                            </m:r>
                          </m:e>
                          <m:sup>
                            <m:r>
                              <a:rPr lang="en-CA" b="0" i="1" smtClean="0">
                                <a:latin typeface="Cambria Math" charset="0"/>
                              </a:rPr>
                              <m:t>1</m:t>
                            </m:r>
                          </m:sup>
                        </m:sSup>
                      </m:den>
                    </m:f>
                    <m:r>
                      <a:rPr lang="en-CA" b="0" i="1" smtClean="0">
                        <a:latin typeface="Cambria Math" charset="0"/>
                      </a:rPr>
                      <m:t>+</m:t>
                    </m:r>
                    <m:f>
                      <m:fPr>
                        <m:ctrlPr>
                          <a:rPr lang="mr-IN" b="0" i="1" smtClean="0">
                            <a:latin typeface="Cambria Math" panose="02040503050406030204" pitchFamily="18" charset="0"/>
                          </a:rPr>
                        </m:ctrlPr>
                      </m:fPr>
                      <m:num>
                        <m:r>
                          <a:rPr lang="en-CA" b="0" i="1" smtClean="0">
                            <a:latin typeface="Cambria Math" charset="0"/>
                          </a:rPr>
                          <m:t>4</m:t>
                        </m:r>
                      </m:num>
                      <m:den>
                        <m:sSup>
                          <m:sSupPr>
                            <m:ctrlPr>
                              <a:rPr lang="mr-IN" b="0" i="1" smtClean="0">
                                <a:latin typeface="Cambria Math" panose="02040503050406030204" pitchFamily="18" charset="0"/>
                              </a:rPr>
                            </m:ctrlPr>
                          </m:sSupPr>
                          <m:e>
                            <m:r>
                              <a:rPr lang="en-CA" b="0" i="1" smtClean="0">
                                <a:latin typeface="Cambria Math" charset="0"/>
                              </a:rPr>
                              <m:t>(1+0.1)</m:t>
                            </m:r>
                          </m:e>
                          <m:sup>
                            <m:r>
                              <a:rPr lang="en-CA" b="0" i="1" smtClean="0">
                                <a:latin typeface="Cambria Math" charset="0"/>
                              </a:rPr>
                              <m:t>2</m:t>
                            </m:r>
                          </m:sup>
                        </m:sSup>
                      </m:den>
                    </m:f>
                    <m:r>
                      <a:rPr lang="en-CA" b="0" i="1" smtClean="0">
                        <a:latin typeface="Cambria Math" charset="0"/>
                      </a:rPr>
                      <m:t>+</m:t>
                    </m:r>
                    <m:f>
                      <m:fPr>
                        <m:ctrlPr>
                          <a:rPr lang="mr-IN" b="0" i="1" smtClean="0">
                            <a:latin typeface="Cambria Math" panose="02040503050406030204" pitchFamily="18" charset="0"/>
                          </a:rPr>
                        </m:ctrlPr>
                      </m:fPr>
                      <m:num>
                        <m:r>
                          <a:rPr lang="en-CA" b="0" i="1" smtClean="0">
                            <a:latin typeface="Cambria Math" charset="0"/>
                          </a:rPr>
                          <m:t>1</m:t>
                        </m:r>
                      </m:num>
                      <m:den>
                        <m:sSup>
                          <m:sSupPr>
                            <m:ctrlPr>
                              <a:rPr lang="mr-IN" b="0" i="1" smtClean="0">
                                <a:latin typeface="Cambria Math" panose="02040503050406030204" pitchFamily="18" charset="0"/>
                              </a:rPr>
                            </m:ctrlPr>
                          </m:sSupPr>
                          <m:e>
                            <m:r>
                              <a:rPr lang="en-CA" b="0" i="1" smtClean="0">
                                <a:latin typeface="Cambria Math" charset="0"/>
                              </a:rPr>
                              <m:t>(</m:t>
                            </m:r>
                            <m:r>
                              <a:rPr lang="en-CA" i="1">
                                <a:latin typeface="Cambria Math" charset="0"/>
                              </a:rPr>
                              <m:t>1+0.1)</m:t>
                            </m:r>
                          </m:e>
                          <m:sup>
                            <m:r>
                              <a:rPr lang="en-CA" b="0" i="1" smtClean="0">
                                <a:latin typeface="Cambria Math" charset="0"/>
                              </a:rPr>
                              <m:t>3</m:t>
                            </m:r>
                          </m:sup>
                        </m:sSup>
                      </m:den>
                    </m:f>
                    <m:r>
                      <a:rPr lang="en-CA" b="0" i="0" smtClean="0">
                        <a:latin typeface="Cambria Math" charset="0"/>
                      </a:rPr>
                      <m:t>+ </m:t>
                    </m:r>
                    <m:f>
                      <m:fPr>
                        <m:ctrlPr>
                          <a:rPr lang="mr-IN" b="0" i="1" smtClean="0">
                            <a:latin typeface="Cambria Math" panose="02040503050406030204" pitchFamily="18" charset="0"/>
                          </a:rPr>
                        </m:ctrlPr>
                      </m:fPr>
                      <m:num>
                        <m:r>
                          <a:rPr lang="en-CA" b="0" i="1" smtClean="0">
                            <a:latin typeface="Cambria Math" charset="0"/>
                          </a:rPr>
                          <m:t>1</m:t>
                        </m:r>
                      </m:num>
                      <m:den>
                        <m:sSup>
                          <m:sSupPr>
                            <m:ctrlPr>
                              <a:rPr lang="mr-IN" b="0" i="1" smtClean="0">
                                <a:latin typeface="Cambria Math" panose="02040503050406030204" pitchFamily="18" charset="0"/>
                              </a:rPr>
                            </m:ctrlPr>
                          </m:sSupPr>
                          <m:e>
                            <m:r>
                              <a:rPr lang="en-CA" b="0" i="1" smtClean="0">
                                <a:latin typeface="Cambria Math" charset="0"/>
                              </a:rPr>
                              <m:t>(1+0.1)</m:t>
                            </m:r>
                          </m:e>
                          <m:sup>
                            <m:r>
                              <a:rPr lang="en-CA" b="0" i="1" smtClean="0">
                                <a:latin typeface="Cambria Math" charset="0"/>
                              </a:rPr>
                              <m:t>4</m:t>
                            </m:r>
                          </m:sup>
                        </m:sSup>
                      </m:den>
                    </m:f>
                  </m:oMath>
                </a14:m>
                <a:endParaRPr lang="en-US" dirty="0"/>
              </a:p>
              <a:p>
                <a:r>
                  <a:rPr lang="en-US" b="1" dirty="0"/>
                  <a:t>PV =$8.38 million</a:t>
                </a:r>
              </a:p>
              <a:p>
                <a:endParaRPr lang="en-US" dirty="0"/>
              </a:p>
              <a:p>
                <a:pPr algn="ctr"/>
                <a:r>
                  <a:rPr lang="en-US" dirty="0"/>
                  <a:t>Or</a:t>
                </a:r>
              </a:p>
              <a:p>
                <a:r>
                  <a:rPr lang="en-US" dirty="0"/>
                  <a:t>PV= </a:t>
                </a:r>
                <a14:m>
                  <m:oMath xmlns:m="http://schemas.openxmlformats.org/officeDocument/2006/math">
                    <m:f>
                      <m:fPr>
                        <m:ctrlPr>
                          <a:rPr lang="mr-IN" i="1">
                            <a:latin typeface="Cambria Math" panose="02040503050406030204" pitchFamily="18" charset="0"/>
                          </a:rPr>
                        </m:ctrlPr>
                      </m:fPr>
                      <m:num>
                        <m:r>
                          <a:rPr lang="en-CA" b="0" i="1" smtClean="0">
                            <a:latin typeface="Cambria Math" charset="0"/>
                          </a:rPr>
                          <m:t>2.5</m:t>
                        </m:r>
                      </m:num>
                      <m:den>
                        <m:sSup>
                          <m:sSupPr>
                            <m:ctrlPr>
                              <a:rPr lang="mr-IN" i="1">
                                <a:latin typeface="Cambria Math" panose="02040503050406030204" pitchFamily="18" charset="0"/>
                              </a:rPr>
                            </m:ctrlPr>
                          </m:sSupPr>
                          <m:e>
                            <m:r>
                              <a:rPr lang="en-CA" i="1">
                                <a:latin typeface="Cambria Math" charset="0"/>
                              </a:rPr>
                              <m:t>(1+0.1)</m:t>
                            </m:r>
                          </m:e>
                          <m:sup>
                            <m:r>
                              <a:rPr lang="en-CA" i="1">
                                <a:latin typeface="Cambria Math" charset="0"/>
                              </a:rPr>
                              <m:t>1</m:t>
                            </m:r>
                          </m:sup>
                        </m:sSup>
                      </m:den>
                    </m:f>
                    <m:r>
                      <a:rPr lang="en-CA" i="1">
                        <a:latin typeface="Cambria Math" charset="0"/>
                      </a:rPr>
                      <m:t>+</m:t>
                    </m:r>
                    <m:f>
                      <m:fPr>
                        <m:ctrlPr>
                          <a:rPr lang="mr-IN" i="1">
                            <a:latin typeface="Cambria Math" panose="02040503050406030204" pitchFamily="18" charset="0"/>
                          </a:rPr>
                        </m:ctrlPr>
                      </m:fPr>
                      <m:num>
                        <m:r>
                          <a:rPr lang="en-CA" b="0" i="1" smtClean="0">
                            <a:latin typeface="Cambria Math" charset="0"/>
                          </a:rPr>
                          <m:t>2.5</m:t>
                        </m:r>
                      </m:num>
                      <m:den>
                        <m:sSup>
                          <m:sSupPr>
                            <m:ctrlPr>
                              <a:rPr lang="mr-IN" i="1">
                                <a:latin typeface="Cambria Math" panose="02040503050406030204" pitchFamily="18" charset="0"/>
                              </a:rPr>
                            </m:ctrlPr>
                          </m:sSupPr>
                          <m:e>
                            <m:r>
                              <a:rPr lang="en-CA" i="1">
                                <a:latin typeface="Cambria Math" charset="0"/>
                              </a:rPr>
                              <m:t>(1+0.1)</m:t>
                            </m:r>
                          </m:e>
                          <m:sup>
                            <m:r>
                              <a:rPr lang="en-CA" i="1">
                                <a:latin typeface="Cambria Math" charset="0"/>
                              </a:rPr>
                              <m:t>2</m:t>
                            </m:r>
                          </m:sup>
                        </m:sSup>
                      </m:den>
                    </m:f>
                    <m:r>
                      <a:rPr lang="en-CA" i="1">
                        <a:latin typeface="Cambria Math" charset="0"/>
                      </a:rPr>
                      <m:t>+</m:t>
                    </m:r>
                    <m:f>
                      <m:fPr>
                        <m:ctrlPr>
                          <a:rPr lang="mr-IN" i="1">
                            <a:latin typeface="Cambria Math" panose="02040503050406030204" pitchFamily="18" charset="0"/>
                          </a:rPr>
                        </m:ctrlPr>
                      </m:fPr>
                      <m:num>
                        <m:r>
                          <a:rPr lang="en-CA" b="0" i="1" smtClean="0">
                            <a:latin typeface="Cambria Math" charset="0"/>
                          </a:rPr>
                          <m:t>2.5</m:t>
                        </m:r>
                      </m:num>
                      <m:den>
                        <m:sSup>
                          <m:sSupPr>
                            <m:ctrlPr>
                              <a:rPr lang="mr-IN" i="1">
                                <a:latin typeface="Cambria Math" panose="02040503050406030204" pitchFamily="18" charset="0"/>
                              </a:rPr>
                            </m:ctrlPr>
                          </m:sSupPr>
                          <m:e>
                            <m:r>
                              <a:rPr lang="en-CA" i="1">
                                <a:latin typeface="Cambria Math" charset="0"/>
                              </a:rPr>
                              <m:t>(1+0.1)</m:t>
                            </m:r>
                          </m:e>
                          <m:sup>
                            <m:r>
                              <a:rPr lang="en-CA" i="1">
                                <a:latin typeface="Cambria Math" charset="0"/>
                              </a:rPr>
                              <m:t>3</m:t>
                            </m:r>
                          </m:sup>
                        </m:sSup>
                      </m:den>
                    </m:f>
                    <m:r>
                      <a:rPr lang="en-CA">
                        <a:latin typeface="Cambria Math" charset="0"/>
                      </a:rPr>
                      <m:t>+ </m:t>
                    </m:r>
                    <m:f>
                      <m:fPr>
                        <m:ctrlPr>
                          <a:rPr lang="mr-IN" i="1">
                            <a:latin typeface="Cambria Math" panose="02040503050406030204" pitchFamily="18" charset="0"/>
                          </a:rPr>
                        </m:ctrlPr>
                      </m:fPr>
                      <m:num>
                        <m:r>
                          <a:rPr lang="en-CA" b="0" i="1" smtClean="0">
                            <a:latin typeface="Cambria Math" charset="0"/>
                          </a:rPr>
                          <m:t>2.5</m:t>
                        </m:r>
                      </m:num>
                      <m:den>
                        <m:sSup>
                          <m:sSupPr>
                            <m:ctrlPr>
                              <a:rPr lang="mr-IN" i="1">
                                <a:latin typeface="Cambria Math" panose="02040503050406030204" pitchFamily="18" charset="0"/>
                              </a:rPr>
                            </m:ctrlPr>
                          </m:sSupPr>
                          <m:e>
                            <m:r>
                              <a:rPr lang="en-CA" i="1">
                                <a:latin typeface="Cambria Math" charset="0"/>
                              </a:rPr>
                              <m:t>(1+0.1)</m:t>
                            </m:r>
                          </m:e>
                          <m:sup>
                            <m:r>
                              <a:rPr lang="en-CA" i="1">
                                <a:latin typeface="Cambria Math" charset="0"/>
                              </a:rPr>
                              <m:t>4</m:t>
                            </m:r>
                          </m:sup>
                        </m:sSup>
                      </m:den>
                    </m:f>
                  </m:oMath>
                </a14:m>
                <a:endParaRPr lang="en-US" dirty="0"/>
              </a:p>
              <a:p>
                <a:endParaRPr lang="en-US" dirty="0"/>
              </a:p>
              <a:p>
                <a:r>
                  <a:rPr lang="en-US" dirty="0"/>
                  <a:t>PV= =$7.92 million</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831450"/>
                <a:ext cx="7432153" cy="4736399"/>
              </a:xfrm>
              <a:blipFill>
                <a:blip r:embed="rId2"/>
                <a:stretch>
                  <a:fillRect l="-1723"/>
                </a:stretch>
              </a:blipFill>
            </p:spPr>
            <p:txBody>
              <a:bodyPr/>
              <a:lstStyle/>
              <a:p>
                <a:r>
                  <a:rPr lang="en-CA">
                    <a:noFill/>
                  </a:rPr>
                  <a:t> </a:t>
                </a:r>
              </a:p>
            </p:txBody>
          </p:sp>
        </mc:Fallback>
      </mc:AlternateContent>
    </p:spTree>
    <p:extLst>
      <p:ext uri="{BB962C8B-B14F-4D97-AF65-F5344CB8AC3E}">
        <p14:creationId xmlns:p14="http://schemas.microsoft.com/office/powerpoint/2010/main" val="1750229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Text Placeholder 2"/>
          <p:cNvSpPr>
            <a:spLocks noGrp="1"/>
          </p:cNvSpPr>
          <p:nvPr>
            <p:ph type="body" idx="1"/>
          </p:nvPr>
        </p:nvSpPr>
        <p:spPr>
          <a:xfrm>
            <a:off x="893700" y="1792706"/>
            <a:ext cx="7504342" cy="4775144"/>
          </a:xfrm>
        </p:spPr>
        <p:txBody>
          <a:bodyPr/>
          <a:lstStyle/>
          <a:p>
            <a:r>
              <a:rPr lang="en-CA" dirty="0"/>
              <a:t>b)If the interest rate is 8%. Which project should the company undertake, why?</a:t>
            </a:r>
          </a:p>
          <a:p>
            <a:endParaRPr lang="en-US" dirty="0">
              <a:solidFill>
                <a:schemeClr val="tx2"/>
              </a:solidFill>
            </a:endParaRPr>
          </a:p>
          <a:p>
            <a:r>
              <a:rPr lang="en-CA" dirty="0"/>
              <a:t>c) How can the firm’s managers extend the planning horizon?</a:t>
            </a:r>
            <a:endParaRPr lang="en-US" dirty="0"/>
          </a:p>
          <a:p>
            <a:endParaRPr lang="en-US" dirty="0"/>
          </a:p>
        </p:txBody>
      </p:sp>
    </p:spTree>
    <p:extLst>
      <p:ext uri="{BB962C8B-B14F-4D97-AF65-F5344CB8AC3E}">
        <p14:creationId xmlns:p14="http://schemas.microsoft.com/office/powerpoint/2010/main" val="60095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831450"/>
                <a:ext cx="7696847" cy="4736399"/>
              </a:xfrm>
            </p:spPr>
            <p:txBody>
              <a:bodyPr/>
              <a:lstStyle/>
              <a:p>
                <a:r>
                  <a:rPr lang="en-US" dirty="0"/>
                  <a:t>c) PV =</a:t>
                </a:r>
                <a:r>
                  <a:rPr lang="mr-IN" dirty="0"/>
                  <a:t> </a:t>
                </a:r>
                <a14:m>
                  <m:oMath xmlns:m="http://schemas.openxmlformats.org/officeDocument/2006/math">
                    <m:f>
                      <m:fPr>
                        <m:ctrlPr>
                          <a:rPr lang="mr-IN" i="1">
                            <a:latin typeface="Cambria Math" panose="02040503050406030204" pitchFamily="18" charset="0"/>
                          </a:rPr>
                        </m:ctrlPr>
                      </m:fPr>
                      <m:num>
                        <m:r>
                          <a:rPr lang="en-CA" i="1">
                            <a:latin typeface="Cambria Math" charset="0"/>
                          </a:rPr>
                          <m:t>4</m:t>
                        </m:r>
                      </m:num>
                      <m:den>
                        <m:sSup>
                          <m:sSupPr>
                            <m:ctrlPr>
                              <a:rPr lang="mr-IN" i="1">
                                <a:latin typeface="Cambria Math" panose="02040503050406030204" pitchFamily="18" charset="0"/>
                              </a:rPr>
                            </m:ctrlPr>
                          </m:sSupPr>
                          <m:e>
                            <m:r>
                              <a:rPr lang="en-CA" i="1">
                                <a:latin typeface="Cambria Math" charset="0"/>
                              </a:rPr>
                              <m:t>(1+0.</m:t>
                            </m:r>
                            <m:r>
                              <a:rPr lang="en-CA" b="0" i="1" smtClean="0">
                                <a:latin typeface="Cambria Math" charset="0"/>
                              </a:rPr>
                              <m:t>08</m:t>
                            </m:r>
                            <m:r>
                              <a:rPr lang="en-CA" i="1">
                                <a:latin typeface="Cambria Math" charset="0"/>
                              </a:rPr>
                              <m:t>)</m:t>
                            </m:r>
                          </m:e>
                          <m:sup>
                            <m:r>
                              <a:rPr lang="en-CA" i="1">
                                <a:latin typeface="Cambria Math" charset="0"/>
                              </a:rPr>
                              <m:t>1</m:t>
                            </m:r>
                          </m:sup>
                        </m:sSup>
                      </m:den>
                    </m:f>
                    <m:r>
                      <a:rPr lang="en-CA" i="1">
                        <a:latin typeface="Cambria Math" charset="0"/>
                      </a:rPr>
                      <m:t>+</m:t>
                    </m:r>
                    <m:f>
                      <m:fPr>
                        <m:ctrlPr>
                          <a:rPr lang="mr-IN" i="1">
                            <a:latin typeface="Cambria Math" panose="02040503050406030204" pitchFamily="18" charset="0"/>
                          </a:rPr>
                        </m:ctrlPr>
                      </m:fPr>
                      <m:num>
                        <m:r>
                          <a:rPr lang="en-CA" i="1">
                            <a:latin typeface="Cambria Math" charset="0"/>
                          </a:rPr>
                          <m:t>4</m:t>
                        </m:r>
                      </m:num>
                      <m:den>
                        <m:sSup>
                          <m:sSupPr>
                            <m:ctrlPr>
                              <a:rPr lang="mr-IN" i="1">
                                <a:latin typeface="Cambria Math" panose="02040503050406030204" pitchFamily="18" charset="0"/>
                              </a:rPr>
                            </m:ctrlPr>
                          </m:sSupPr>
                          <m:e>
                            <m:r>
                              <a:rPr lang="en-CA" i="1">
                                <a:latin typeface="Cambria Math" charset="0"/>
                              </a:rPr>
                              <m:t>(1+0.</m:t>
                            </m:r>
                            <m:r>
                              <a:rPr lang="en-CA" b="0" i="1" smtClean="0">
                                <a:latin typeface="Cambria Math" charset="0"/>
                              </a:rPr>
                              <m:t>08</m:t>
                            </m:r>
                            <m:r>
                              <a:rPr lang="en-CA" i="1">
                                <a:latin typeface="Cambria Math" charset="0"/>
                              </a:rPr>
                              <m:t>)</m:t>
                            </m:r>
                          </m:e>
                          <m:sup>
                            <m:r>
                              <a:rPr lang="en-CA" i="1">
                                <a:latin typeface="Cambria Math" charset="0"/>
                              </a:rPr>
                              <m:t>2</m:t>
                            </m:r>
                          </m:sup>
                        </m:sSup>
                      </m:den>
                    </m:f>
                    <m:r>
                      <a:rPr lang="en-CA" i="1">
                        <a:latin typeface="Cambria Math" charset="0"/>
                      </a:rPr>
                      <m:t>+</m:t>
                    </m:r>
                    <m:f>
                      <m:fPr>
                        <m:ctrlPr>
                          <a:rPr lang="mr-IN" i="1">
                            <a:latin typeface="Cambria Math" panose="02040503050406030204" pitchFamily="18" charset="0"/>
                          </a:rPr>
                        </m:ctrlPr>
                      </m:fPr>
                      <m:num>
                        <m:r>
                          <a:rPr lang="en-CA" i="1">
                            <a:latin typeface="Cambria Math" charset="0"/>
                          </a:rPr>
                          <m:t>1</m:t>
                        </m:r>
                      </m:num>
                      <m:den>
                        <m:sSup>
                          <m:sSupPr>
                            <m:ctrlPr>
                              <a:rPr lang="mr-IN" i="1">
                                <a:latin typeface="Cambria Math" panose="02040503050406030204" pitchFamily="18" charset="0"/>
                              </a:rPr>
                            </m:ctrlPr>
                          </m:sSupPr>
                          <m:e>
                            <m:r>
                              <a:rPr lang="en-CA" i="1">
                                <a:latin typeface="Cambria Math" charset="0"/>
                              </a:rPr>
                              <m:t>(1+0.</m:t>
                            </m:r>
                            <m:r>
                              <a:rPr lang="en-CA" b="0" i="1" smtClean="0">
                                <a:latin typeface="Cambria Math" charset="0"/>
                              </a:rPr>
                              <m:t>08</m:t>
                            </m:r>
                            <m:r>
                              <a:rPr lang="en-CA" i="1">
                                <a:latin typeface="Cambria Math" charset="0"/>
                              </a:rPr>
                              <m:t>)</m:t>
                            </m:r>
                          </m:e>
                          <m:sup>
                            <m:r>
                              <a:rPr lang="en-CA" i="1">
                                <a:latin typeface="Cambria Math" charset="0"/>
                              </a:rPr>
                              <m:t>3</m:t>
                            </m:r>
                          </m:sup>
                        </m:sSup>
                      </m:den>
                    </m:f>
                    <m:r>
                      <a:rPr lang="en-CA">
                        <a:latin typeface="Cambria Math" charset="0"/>
                      </a:rPr>
                      <m:t>+ </m:t>
                    </m:r>
                    <m:f>
                      <m:fPr>
                        <m:ctrlPr>
                          <a:rPr lang="mr-IN" i="1">
                            <a:latin typeface="Cambria Math" panose="02040503050406030204" pitchFamily="18" charset="0"/>
                          </a:rPr>
                        </m:ctrlPr>
                      </m:fPr>
                      <m:num>
                        <m:r>
                          <a:rPr lang="en-CA" i="1">
                            <a:latin typeface="Cambria Math" charset="0"/>
                          </a:rPr>
                          <m:t>1</m:t>
                        </m:r>
                      </m:num>
                      <m:den>
                        <m:sSup>
                          <m:sSupPr>
                            <m:ctrlPr>
                              <a:rPr lang="mr-IN" i="1">
                                <a:latin typeface="Cambria Math" panose="02040503050406030204" pitchFamily="18" charset="0"/>
                              </a:rPr>
                            </m:ctrlPr>
                          </m:sSupPr>
                          <m:e>
                            <m:r>
                              <a:rPr lang="en-CA" i="1">
                                <a:latin typeface="Cambria Math" charset="0"/>
                              </a:rPr>
                              <m:t>(1+0.</m:t>
                            </m:r>
                            <m:r>
                              <a:rPr lang="en-CA" b="0" i="1" smtClean="0">
                                <a:latin typeface="Cambria Math" charset="0"/>
                              </a:rPr>
                              <m:t>08</m:t>
                            </m:r>
                            <m:r>
                              <a:rPr lang="en-CA" i="1">
                                <a:latin typeface="Cambria Math" charset="0"/>
                              </a:rPr>
                              <m:t>)</m:t>
                            </m:r>
                          </m:e>
                          <m:sup>
                            <m:r>
                              <a:rPr lang="en-CA" i="1">
                                <a:latin typeface="Cambria Math" charset="0"/>
                              </a:rPr>
                              <m:t>4</m:t>
                            </m:r>
                          </m:sup>
                        </m:sSup>
                      </m:den>
                    </m:f>
                  </m:oMath>
                </a14:m>
                <a:endParaRPr lang="en-US" dirty="0"/>
              </a:p>
              <a:p>
                <a:r>
                  <a:rPr lang="en-US" b="1" dirty="0"/>
                  <a:t>PV= $8.66 million</a:t>
                </a:r>
              </a:p>
              <a:p>
                <a:endParaRPr lang="en-US" dirty="0"/>
              </a:p>
              <a:p>
                <a:r>
                  <a:rPr lang="en-US" dirty="0"/>
                  <a:t>PV  = </a:t>
                </a:r>
                <a14:m>
                  <m:oMath xmlns:m="http://schemas.openxmlformats.org/officeDocument/2006/math">
                    <m:f>
                      <m:fPr>
                        <m:ctrlPr>
                          <a:rPr lang="mr-IN" i="1">
                            <a:latin typeface="Cambria Math" panose="02040503050406030204" pitchFamily="18" charset="0"/>
                          </a:rPr>
                        </m:ctrlPr>
                      </m:fPr>
                      <m:num>
                        <m:r>
                          <a:rPr lang="en-CA" i="1">
                            <a:latin typeface="Cambria Math" charset="0"/>
                          </a:rPr>
                          <m:t>2.5</m:t>
                        </m:r>
                      </m:num>
                      <m:den>
                        <m:sSup>
                          <m:sSupPr>
                            <m:ctrlPr>
                              <a:rPr lang="mr-IN" i="1">
                                <a:latin typeface="Cambria Math" panose="02040503050406030204" pitchFamily="18" charset="0"/>
                              </a:rPr>
                            </m:ctrlPr>
                          </m:sSupPr>
                          <m:e>
                            <m:r>
                              <a:rPr lang="en-CA" i="1">
                                <a:latin typeface="Cambria Math" charset="0"/>
                              </a:rPr>
                              <m:t>(1+0.</m:t>
                            </m:r>
                            <m:r>
                              <a:rPr lang="en-CA" b="0" i="1" smtClean="0">
                                <a:latin typeface="Cambria Math" charset="0"/>
                              </a:rPr>
                              <m:t>08</m:t>
                            </m:r>
                            <m:r>
                              <a:rPr lang="en-CA" i="1">
                                <a:latin typeface="Cambria Math" charset="0"/>
                              </a:rPr>
                              <m:t>)</m:t>
                            </m:r>
                          </m:e>
                          <m:sup>
                            <m:r>
                              <a:rPr lang="en-CA" i="1">
                                <a:latin typeface="Cambria Math" charset="0"/>
                              </a:rPr>
                              <m:t>1</m:t>
                            </m:r>
                          </m:sup>
                        </m:sSup>
                      </m:den>
                    </m:f>
                    <m:r>
                      <a:rPr lang="en-CA" i="1">
                        <a:latin typeface="Cambria Math" charset="0"/>
                      </a:rPr>
                      <m:t>+</m:t>
                    </m:r>
                    <m:f>
                      <m:fPr>
                        <m:ctrlPr>
                          <a:rPr lang="mr-IN" i="1">
                            <a:latin typeface="Cambria Math" panose="02040503050406030204" pitchFamily="18" charset="0"/>
                          </a:rPr>
                        </m:ctrlPr>
                      </m:fPr>
                      <m:num>
                        <m:r>
                          <a:rPr lang="en-CA" i="1">
                            <a:latin typeface="Cambria Math" charset="0"/>
                          </a:rPr>
                          <m:t>2.5</m:t>
                        </m:r>
                      </m:num>
                      <m:den>
                        <m:sSup>
                          <m:sSupPr>
                            <m:ctrlPr>
                              <a:rPr lang="mr-IN" i="1">
                                <a:latin typeface="Cambria Math" panose="02040503050406030204" pitchFamily="18" charset="0"/>
                              </a:rPr>
                            </m:ctrlPr>
                          </m:sSupPr>
                          <m:e>
                            <m:r>
                              <a:rPr lang="en-CA" i="1">
                                <a:latin typeface="Cambria Math" charset="0"/>
                              </a:rPr>
                              <m:t>(1+0.</m:t>
                            </m:r>
                            <m:r>
                              <a:rPr lang="en-CA" b="0" i="1" smtClean="0">
                                <a:latin typeface="Cambria Math" charset="0"/>
                              </a:rPr>
                              <m:t>08</m:t>
                            </m:r>
                            <m:r>
                              <a:rPr lang="en-CA" i="1">
                                <a:latin typeface="Cambria Math" charset="0"/>
                              </a:rPr>
                              <m:t>)</m:t>
                            </m:r>
                          </m:e>
                          <m:sup>
                            <m:r>
                              <a:rPr lang="en-CA" i="1">
                                <a:latin typeface="Cambria Math" charset="0"/>
                              </a:rPr>
                              <m:t>2</m:t>
                            </m:r>
                          </m:sup>
                        </m:sSup>
                      </m:den>
                    </m:f>
                    <m:r>
                      <a:rPr lang="en-CA" i="1">
                        <a:latin typeface="Cambria Math" charset="0"/>
                      </a:rPr>
                      <m:t>+</m:t>
                    </m:r>
                    <m:f>
                      <m:fPr>
                        <m:ctrlPr>
                          <a:rPr lang="mr-IN" i="1">
                            <a:latin typeface="Cambria Math" panose="02040503050406030204" pitchFamily="18" charset="0"/>
                          </a:rPr>
                        </m:ctrlPr>
                      </m:fPr>
                      <m:num>
                        <m:r>
                          <a:rPr lang="en-CA" i="1">
                            <a:latin typeface="Cambria Math" charset="0"/>
                          </a:rPr>
                          <m:t>2.5</m:t>
                        </m:r>
                      </m:num>
                      <m:den>
                        <m:sSup>
                          <m:sSupPr>
                            <m:ctrlPr>
                              <a:rPr lang="mr-IN" i="1">
                                <a:latin typeface="Cambria Math" panose="02040503050406030204" pitchFamily="18" charset="0"/>
                              </a:rPr>
                            </m:ctrlPr>
                          </m:sSupPr>
                          <m:e>
                            <m:r>
                              <a:rPr lang="en-CA" i="1">
                                <a:latin typeface="Cambria Math" charset="0"/>
                              </a:rPr>
                              <m:t>(1+0.</m:t>
                            </m:r>
                            <m:r>
                              <a:rPr lang="en-CA" b="0" i="1" smtClean="0">
                                <a:latin typeface="Cambria Math" charset="0"/>
                              </a:rPr>
                              <m:t>08</m:t>
                            </m:r>
                            <m:r>
                              <a:rPr lang="en-CA" i="1">
                                <a:latin typeface="Cambria Math" charset="0"/>
                              </a:rPr>
                              <m:t>)</m:t>
                            </m:r>
                          </m:e>
                          <m:sup>
                            <m:r>
                              <a:rPr lang="en-CA" i="1">
                                <a:latin typeface="Cambria Math" charset="0"/>
                              </a:rPr>
                              <m:t>3</m:t>
                            </m:r>
                          </m:sup>
                        </m:sSup>
                      </m:den>
                    </m:f>
                    <m:r>
                      <a:rPr lang="en-CA">
                        <a:latin typeface="Cambria Math" charset="0"/>
                      </a:rPr>
                      <m:t>+ </m:t>
                    </m:r>
                    <m:f>
                      <m:fPr>
                        <m:ctrlPr>
                          <a:rPr lang="mr-IN" i="1">
                            <a:latin typeface="Cambria Math" panose="02040503050406030204" pitchFamily="18" charset="0"/>
                          </a:rPr>
                        </m:ctrlPr>
                      </m:fPr>
                      <m:num>
                        <m:r>
                          <a:rPr lang="en-CA" i="1">
                            <a:latin typeface="Cambria Math" charset="0"/>
                          </a:rPr>
                          <m:t>2.5</m:t>
                        </m:r>
                      </m:num>
                      <m:den>
                        <m:sSup>
                          <m:sSupPr>
                            <m:ctrlPr>
                              <a:rPr lang="mr-IN" i="1">
                                <a:latin typeface="Cambria Math" panose="02040503050406030204" pitchFamily="18" charset="0"/>
                              </a:rPr>
                            </m:ctrlPr>
                          </m:sSupPr>
                          <m:e>
                            <m:r>
                              <a:rPr lang="en-CA" i="1">
                                <a:latin typeface="Cambria Math" charset="0"/>
                              </a:rPr>
                              <m:t>(1+0.</m:t>
                            </m:r>
                            <m:r>
                              <a:rPr lang="en-CA" b="0" i="1" smtClean="0">
                                <a:latin typeface="Cambria Math" charset="0"/>
                              </a:rPr>
                              <m:t>08</m:t>
                            </m:r>
                            <m:r>
                              <a:rPr lang="en-CA" i="1">
                                <a:latin typeface="Cambria Math" charset="0"/>
                              </a:rPr>
                              <m:t>)</m:t>
                            </m:r>
                          </m:e>
                          <m:sup>
                            <m:r>
                              <a:rPr lang="en-CA" i="1">
                                <a:latin typeface="Cambria Math" charset="0"/>
                              </a:rPr>
                              <m:t>4</m:t>
                            </m:r>
                          </m:sup>
                        </m:sSup>
                      </m:den>
                    </m:f>
                  </m:oMath>
                </a14:m>
                <a:endParaRPr lang="en-US" dirty="0"/>
              </a:p>
              <a:p>
                <a:r>
                  <a:rPr lang="en-US" dirty="0"/>
                  <a:t>PV = $8.28 million</a:t>
                </a:r>
              </a:p>
              <a:p>
                <a:endParaRPr lang="en-US" dirty="0"/>
              </a:p>
              <a:p>
                <a:r>
                  <a:rPr lang="en-US" dirty="0"/>
                  <a:t>d) The firm must estimate profits for these additional years and include them in the present discounted value calculations. </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831450"/>
                <a:ext cx="7696847" cy="4736399"/>
              </a:xfrm>
              <a:blipFill rotWithShape="0">
                <a:blip r:embed="rId2"/>
                <a:stretch>
                  <a:fillRect l="-1664"/>
                </a:stretch>
              </a:blipFill>
            </p:spPr>
            <p:txBody>
              <a:bodyPr/>
              <a:lstStyle/>
              <a:p>
                <a:r>
                  <a:rPr lang="en-US">
                    <a:noFill/>
                  </a:rPr>
                  <a:t> </a:t>
                </a:r>
              </a:p>
            </p:txBody>
          </p:sp>
        </mc:Fallback>
      </mc:AlternateContent>
    </p:spTree>
    <p:extLst>
      <p:ext uri="{BB962C8B-B14F-4D97-AF65-F5344CB8AC3E}">
        <p14:creationId xmlns:p14="http://schemas.microsoft.com/office/powerpoint/2010/main" val="237278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a:t>
            </a:r>
          </a:p>
        </p:txBody>
      </p:sp>
      <p:sp>
        <p:nvSpPr>
          <p:cNvPr id="3" name="Text Placeholder 2"/>
          <p:cNvSpPr>
            <a:spLocks noGrp="1"/>
          </p:cNvSpPr>
          <p:nvPr>
            <p:ph type="body" idx="1"/>
          </p:nvPr>
        </p:nvSpPr>
        <p:spPr>
          <a:xfrm>
            <a:off x="893699" y="1227222"/>
            <a:ext cx="7636689" cy="5340628"/>
          </a:xfrm>
        </p:spPr>
        <p:txBody>
          <a:bodyPr/>
          <a:lstStyle/>
          <a:p>
            <a:r>
              <a:rPr lang="en-CA" dirty="0"/>
              <a:t>During a recession many people turn to pawnshops to raise cash. Because the collateral that people post is generally worth double what is lent, it generally can be sold at a profit. Pawnshops often charge high interest rates of 20 percent or more per month. </a:t>
            </a:r>
          </a:p>
          <a:p>
            <a:endParaRPr lang="en-CA" dirty="0"/>
          </a:p>
          <a:p>
            <a:r>
              <a:rPr lang="en-CA" dirty="0"/>
              <a:t>According to Goldman Sachs, pawnshops make 20% gross profit on defaulted loans and 205% interest on loans repaid.</a:t>
            </a:r>
          </a:p>
          <a:p>
            <a:endParaRPr lang="en-US" dirty="0"/>
          </a:p>
        </p:txBody>
      </p:sp>
    </p:spTree>
    <p:extLst>
      <p:ext uri="{BB962C8B-B14F-4D97-AF65-F5344CB8AC3E}">
        <p14:creationId xmlns:p14="http://schemas.microsoft.com/office/powerpoint/2010/main" val="170161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MONOPOLISTIC COMPETITION </a:t>
            </a:r>
            <a:br>
              <a:rPr lang="en-US" sz="3200" dirty="0"/>
            </a:br>
            <a:r>
              <a:rPr lang="en-US" sz="3200" dirty="0">
                <a:solidFill>
                  <a:schemeClr val="tx1"/>
                </a:solidFill>
              </a:rPr>
              <a:t>-- MARKET POWER</a:t>
            </a:r>
          </a:p>
        </p:txBody>
      </p:sp>
      <p:sp>
        <p:nvSpPr>
          <p:cNvPr id="3" name="Text Placeholder 2"/>
          <p:cNvSpPr>
            <a:spLocks noGrp="1"/>
          </p:cNvSpPr>
          <p:nvPr>
            <p:ph type="body" idx="1"/>
          </p:nvPr>
        </p:nvSpPr>
        <p:spPr>
          <a:xfrm>
            <a:off x="893095" y="1552073"/>
            <a:ext cx="7275742" cy="4919523"/>
          </a:xfrm>
        </p:spPr>
        <p:txBody>
          <a:bodyPr/>
          <a:lstStyle/>
          <a:p>
            <a:pPr>
              <a:buNone/>
            </a:pPr>
            <a:r>
              <a:rPr lang="en-US" dirty="0"/>
              <a:t>F</a:t>
            </a:r>
            <a:r>
              <a:rPr lang="en-US" sz="2800" dirty="0"/>
              <a:t>irms have more market power (control over price) than under perfect competition due to their differentiated goods/services. However, given the intense competition, any one firm does not have significant market power.</a:t>
            </a:r>
          </a:p>
          <a:p>
            <a:pPr>
              <a:buNone/>
            </a:pPr>
            <a:endParaRPr lang="en-US" dirty="0"/>
          </a:p>
          <a:p>
            <a:pPr>
              <a:buNone/>
            </a:pPr>
            <a:r>
              <a:rPr lang="en-US" sz="2800" dirty="0"/>
              <a:t>Firms compete significantly on non-price product attributes (ex: product quality)</a:t>
            </a:r>
          </a:p>
          <a:p>
            <a:pPr>
              <a:buNone/>
            </a:pPr>
            <a:endParaRPr lang="en-US" sz="2800" dirty="0"/>
          </a:p>
        </p:txBody>
      </p:sp>
    </p:spTree>
    <p:extLst>
      <p:ext uri="{BB962C8B-B14F-4D97-AF65-F5344CB8AC3E}">
        <p14:creationId xmlns:p14="http://schemas.microsoft.com/office/powerpoint/2010/main" val="1221972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a:t>
            </a:r>
          </a:p>
        </p:txBody>
      </p:sp>
      <p:sp>
        <p:nvSpPr>
          <p:cNvPr id="3" name="Text Placeholder 2"/>
          <p:cNvSpPr>
            <a:spLocks noGrp="1"/>
          </p:cNvSpPr>
          <p:nvPr>
            <p:ph type="body" idx="1"/>
          </p:nvPr>
        </p:nvSpPr>
        <p:spPr>
          <a:xfrm>
            <a:off x="893699" y="1708484"/>
            <a:ext cx="7359963" cy="4859365"/>
          </a:xfrm>
        </p:spPr>
        <p:txBody>
          <a:bodyPr/>
          <a:lstStyle/>
          <a:p>
            <a:r>
              <a:rPr lang="en-CA" dirty="0"/>
              <a:t>a) In late 1991 there were about 8,000 pawnshops in the USA, according to American Business Information. This was much higher than in 1986, when the number was about 5,000. Indeed, in late 1991 alone the number jumped by about 1,000. Why did the number increase?</a:t>
            </a:r>
          </a:p>
          <a:p>
            <a:endParaRPr lang="en-US" dirty="0"/>
          </a:p>
        </p:txBody>
      </p:sp>
    </p:spTree>
    <p:extLst>
      <p:ext uri="{BB962C8B-B14F-4D97-AF65-F5344CB8AC3E}">
        <p14:creationId xmlns:p14="http://schemas.microsoft.com/office/powerpoint/2010/main" val="1541386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840832"/>
            <a:ext cx="7672784" cy="4727017"/>
          </a:xfrm>
        </p:spPr>
        <p:txBody>
          <a:bodyPr/>
          <a:lstStyle/>
          <a:p>
            <a:r>
              <a:rPr lang="en-CA" dirty="0">
                <a:solidFill>
                  <a:schemeClr val="bg2"/>
                </a:solidFill>
              </a:rPr>
              <a:t>a) High profits led to increased entry of more pawnshops, and 1990-1991 was a recession period, which could have led to an increase in the demand for pawnshops.</a:t>
            </a:r>
            <a:r>
              <a:rPr lang="en-US" dirty="0">
                <a:solidFill>
                  <a:schemeClr val="bg2"/>
                </a:solidFill>
              </a:rPr>
              <a:t> </a:t>
            </a:r>
            <a:endParaRPr lang="en-CA"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98677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a:t>
            </a:r>
          </a:p>
        </p:txBody>
      </p:sp>
      <p:sp>
        <p:nvSpPr>
          <p:cNvPr id="3" name="Text Placeholder 2"/>
          <p:cNvSpPr>
            <a:spLocks noGrp="1"/>
          </p:cNvSpPr>
          <p:nvPr>
            <p:ph type="body" idx="1"/>
          </p:nvPr>
        </p:nvSpPr>
        <p:spPr>
          <a:xfrm>
            <a:off x="893700" y="1720516"/>
            <a:ext cx="7805132" cy="4847333"/>
          </a:xfrm>
        </p:spPr>
        <p:txBody>
          <a:bodyPr/>
          <a:lstStyle/>
          <a:p>
            <a:r>
              <a:rPr lang="en-CA" dirty="0"/>
              <a:t>b) In a particular small city, do the pawnshops constitute a perfectly competitive industry? If not, what is the market structure of the industry?</a:t>
            </a:r>
          </a:p>
          <a:p>
            <a:endParaRPr lang="en-CA" dirty="0"/>
          </a:p>
          <a:p>
            <a:r>
              <a:rPr lang="en-CA" dirty="0"/>
              <a:t>c) Are there considerable barriers to entry in the pawnshop industry? </a:t>
            </a:r>
            <a:r>
              <a:rPr lang="en-CA" i="1" dirty="0"/>
              <a:t>(Note: A pawnshop can be opened for less than $125,000, but a number of states have tightened licensing requirements for pawnshops.)</a:t>
            </a:r>
            <a:endParaRPr lang="en-CA" dirty="0"/>
          </a:p>
          <a:p>
            <a:endParaRPr lang="en-US" dirty="0"/>
          </a:p>
        </p:txBody>
      </p:sp>
    </p:spTree>
    <p:extLst>
      <p:ext uri="{BB962C8B-B14F-4D97-AF65-F5344CB8AC3E}">
        <p14:creationId xmlns:p14="http://schemas.microsoft.com/office/powerpoint/2010/main" val="1914231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780674"/>
            <a:ext cx="7853258" cy="4787175"/>
          </a:xfrm>
        </p:spPr>
        <p:txBody>
          <a:bodyPr/>
          <a:lstStyle/>
          <a:p>
            <a:r>
              <a:rPr lang="en-US" dirty="0">
                <a:solidFill>
                  <a:schemeClr val="bg2"/>
                </a:solidFill>
              </a:rPr>
              <a:t>b) </a:t>
            </a:r>
            <a:r>
              <a:rPr lang="en-CA" dirty="0">
                <a:solidFill>
                  <a:schemeClr val="bg2"/>
                </a:solidFill>
              </a:rPr>
              <a:t>No, it can be considered an oligopoly. There are not a lot of pawnshops in general, and they are offering almost the same services.</a:t>
            </a:r>
          </a:p>
          <a:p>
            <a:endParaRPr lang="en-CA" dirty="0">
              <a:solidFill>
                <a:schemeClr val="bg2"/>
              </a:solidFill>
            </a:endParaRPr>
          </a:p>
          <a:p>
            <a:r>
              <a:rPr lang="en-CA" dirty="0">
                <a:solidFill>
                  <a:schemeClr val="bg2"/>
                </a:solidFill>
              </a:rPr>
              <a:t>c) $125K is generally not considered a high investment to start a business, but the licensing restriction can pose difficulties for people looking to enter the pawnshop market.</a:t>
            </a:r>
          </a:p>
          <a:p>
            <a:endParaRPr lang="en-US" dirty="0">
              <a:solidFill>
                <a:schemeClr val="bg2"/>
              </a:solidFill>
            </a:endParaRPr>
          </a:p>
        </p:txBody>
      </p:sp>
    </p:spTree>
    <p:extLst>
      <p:ext uri="{BB962C8B-B14F-4D97-AF65-F5344CB8AC3E}">
        <p14:creationId xmlns:p14="http://schemas.microsoft.com/office/powerpoint/2010/main" val="859573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Text Placeholder 2"/>
          <p:cNvSpPr>
            <a:spLocks noGrp="1"/>
          </p:cNvSpPr>
          <p:nvPr>
            <p:ph type="body" idx="1"/>
          </p:nvPr>
        </p:nvSpPr>
        <p:spPr>
          <a:xfrm>
            <a:off x="893699" y="1660358"/>
            <a:ext cx="7600595" cy="4907491"/>
          </a:xfrm>
        </p:spPr>
        <p:txBody>
          <a:bodyPr/>
          <a:lstStyle/>
          <a:p>
            <a:r>
              <a:rPr lang="en-CA" dirty="0"/>
              <a:t>In 1996 dairy farmers, hurt by a decade of low milk prices, began reducing their herds. Subsequently Kenneth Hein, a Wisconsin farmer, said he was getting $16 per pound of milk rather than $12, which he had gotten earlier.</a:t>
            </a:r>
          </a:p>
          <a:p>
            <a:endParaRPr lang="en-CA" dirty="0"/>
          </a:p>
          <a:p>
            <a:pPr marL="514350" indent="-514350">
              <a:buAutoNum type="alphaLcParenR"/>
            </a:pPr>
            <a:r>
              <a:rPr lang="en-CA" dirty="0"/>
              <a:t>Why did the price increase?</a:t>
            </a:r>
          </a:p>
          <a:p>
            <a:endParaRPr lang="en-US" dirty="0"/>
          </a:p>
        </p:txBody>
      </p:sp>
    </p:spTree>
    <p:extLst>
      <p:ext uri="{BB962C8B-B14F-4D97-AF65-F5344CB8AC3E}">
        <p14:creationId xmlns:p14="http://schemas.microsoft.com/office/powerpoint/2010/main" val="17527832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708484"/>
            <a:ext cx="7420121" cy="4859365"/>
          </a:xfrm>
        </p:spPr>
        <p:txBody>
          <a:bodyPr/>
          <a:lstStyle/>
          <a:p>
            <a:r>
              <a:rPr lang="en-CA" dirty="0">
                <a:solidFill>
                  <a:schemeClr val="bg2"/>
                </a:solidFill>
              </a:rPr>
              <a:t>a) There is a decrease in supply. The curve shifts left </a:t>
            </a:r>
            <a:r>
              <a:rPr lang="en-CA" dirty="0">
                <a:solidFill>
                  <a:schemeClr val="bg2"/>
                </a:solidFill>
                <a:sym typeface="Wingdings" pitchFamily="2" charset="2"/>
              </a:rPr>
              <a:t> increase in</a:t>
            </a:r>
            <a:r>
              <a:rPr lang="en-US" dirty="0">
                <a:solidFill>
                  <a:schemeClr val="bg2"/>
                </a:solidFill>
                <a:sym typeface="Wingdings" pitchFamily="2" charset="2"/>
              </a:rPr>
              <a:t> Price</a:t>
            </a:r>
            <a:endParaRPr lang="en-CA" dirty="0">
              <a:solidFill>
                <a:schemeClr val="bg2"/>
              </a:solidFill>
            </a:endParaRPr>
          </a:p>
          <a:p>
            <a:endParaRPr lang="en-US" dirty="0">
              <a:solidFill>
                <a:schemeClr val="bg2"/>
              </a:solidFill>
            </a:endParaRPr>
          </a:p>
          <a:p>
            <a:endParaRPr lang="en-US" dirty="0">
              <a:solidFill>
                <a:schemeClr val="bg2"/>
              </a:solidFill>
            </a:endParaRPr>
          </a:p>
        </p:txBody>
      </p:sp>
      <p:pic>
        <p:nvPicPr>
          <p:cNvPr id="4" name="Picture 3"/>
          <p:cNvPicPr>
            <a:picLocks noChangeAspect="1"/>
          </p:cNvPicPr>
          <p:nvPr/>
        </p:nvPicPr>
        <p:blipFill>
          <a:blip r:embed="rId2"/>
          <a:stretch>
            <a:fillRect/>
          </a:stretch>
        </p:blipFill>
        <p:spPr>
          <a:xfrm>
            <a:off x="2800350" y="3273258"/>
            <a:ext cx="3543300" cy="2717800"/>
          </a:xfrm>
          <a:prstGeom prst="rect">
            <a:avLst/>
          </a:prstGeom>
        </p:spPr>
      </p:pic>
    </p:spTree>
    <p:extLst>
      <p:ext uri="{BB962C8B-B14F-4D97-AF65-F5344CB8AC3E}">
        <p14:creationId xmlns:p14="http://schemas.microsoft.com/office/powerpoint/2010/main" val="1291294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Text Placeholder 2"/>
          <p:cNvSpPr>
            <a:spLocks noGrp="1"/>
          </p:cNvSpPr>
          <p:nvPr>
            <p:ph type="body" idx="1"/>
          </p:nvPr>
        </p:nvSpPr>
        <p:spPr>
          <a:xfrm>
            <a:off x="893699" y="1828800"/>
            <a:ext cx="7359963" cy="4739049"/>
          </a:xfrm>
        </p:spPr>
        <p:txBody>
          <a:bodyPr/>
          <a:lstStyle/>
          <a:p>
            <a:r>
              <a:rPr lang="en-CA" dirty="0"/>
              <a:t>b) Dairy cattle are often fed corn. When Hein got $16 per 100 pounds of milk, he paid $ 5 a bushel for corn; but when he got $12 per pound, he paid $2.50 a bushel for corn. Does this mean that Hein made less money when the price of milk was $16 than when it was $12?</a:t>
            </a:r>
          </a:p>
          <a:p>
            <a:endParaRPr lang="en-US" dirty="0"/>
          </a:p>
        </p:txBody>
      </p:sp>
    </p:spTree>
    <p:extLst>
      <p:ext uri="{BB962C8B-B14F-4D97-AF65-F5344CB8AC3E}">
        <p14:creationId xmlns:p14="http://schemas.microsoft.com/office/powerpoint/2010/main" val="13714602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684422"/>
            <a:ext cx="7576532" cy="4883428"/>
          </a:xfrm>
        </p:spPr>
        <p:txBody>
          <a:bodyPr/>
          <a:lstStyle/>
          <a:p>
            <a:r>
              <a:rPr lang="en-US" dirty="0">
                <a:solidFill>
                  <a:schemeClr val="bg2"/>
                </a:solidFill>
              </a:rPr>
              <a:t>b) </a:t>
            </a:r>
            <a:r>
              <a:rPr lang="en-CA" dirty="0">
                <a:solidFill>
                  <a:schemeClr val="bg2"/>
                </a:solidFill>
              </a:rPr>
              <a:t>Not necessarily. First, from the given information, his profit per 100 pounds of milk would be $11 when the price was $16, and his profit would be $9.50 per 100 pounds of milk when the price is $12. Also, farmer might change his optimal mix of inputs. There are also other costs to consider in producing milk.</a:t>
            </a:r>
          </a:p>
          <a:p>
            <a:endParaRPr lang="en-US" dirty="0">
              <a:solidFill>
                <a:schemeClr val="bg2"/>
              </a:solidFill>
            </a:endParaRPr>
          </a:p>
        </p:txBody>
      </p:sp>
    </p:spTree>
    <p:extLst>
      <p:ext uri="{BB962C8B-B14F-4D97-AF65-F5344CB8AC3E}">
        <p14:creationId xmlns:p14="http://schemas.microsoft.com/office/powerpoint/2010/main" val="1455555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118239"/>
            <a:ext cx="6462600" cy="1143000"/>
          </a:xfrm>
        </p:spPr>
        <p:txBody>
          <a:bodyPr/>
          <a:lstStyle/>
          <a:p>
            <a:r>
              <a:rPr lang="en-US" dirty="0"/>
              <a:t>QUESTION 9</a:t>
            </a:r>
          </a:p>
        </p:txBody>
      </p:sp>
      <p:sp>
        <p:nvSpPr>
          <p:cNvPr id="3" name="Text Placeholder 2"/>
          <p:cNvSpPr>
            <a:spLocks noGrp="1"/>
          </p:cNvSpPr>
          <p:nvPr>
            <p:ph type="body" idx="1"/>
          </p:nvPr>
        </p:nvSpPr>
        <p:spPr>
          <a:xfrm>
            <a:off x="893699" y="1417650"/>
            <a:ext cx="7528405" cy="5150199"/>
          </a:xfrm>
        </p:spPr>
        <p:txBody>
          <a:bodyPr/>
          <a:lstStyle/>
          <a:p>
            <a:r>
              <a:rPr lang="en-US" dirty="0"/>
              <a:t>The demand for diamonds is given by</a:t>
            </a:r>
          </a:p>
          <a:p>
            <a:pPr algn="ctr"/>
            <a:r>
              <a:rPr lang="en-CA" dirty="0"/>
              <a:t>P</a:t>
            </a:r>
            <a:r>
              <a:rPr lang="en-CA" baseline="-25000" dirty="0"/>
              <a:t>Z</a:t>
            </a:r>
            <a:r>
              <a:rPr lang="en-CA" dirty="0"/>
              <a:t>=980 – 2Q</a:t>
            </a:r>
            <a:r>
              <a:rPr lang="en-CA" baseline="-25000" dirty="0"/>
              <a:t>Z</a:t>
            </a:r>
            <a:endParaRPr lang="en-CA" dirty="0"/>
          </a:p>
          <a:p>
            <a:endParaRPr lang="en-US" dirty="0"/>
          </a:p>
          <a:p>
            <a:r>
              <a:rPr lang="en-US" dirty="0"/>
              <a:t>The total cost (</a:t>
            </a:r>
            <a:r>
              <a:rPr lang="en-US" dirty="0" err="1"/>
              <a:t>TCz</a:t>
            </a:r>
            <a:r>
              <a:rPr lang="en-US" dirty="0"/>
              <a:t>) of the De Beers Company (a monopolist) is given by</a:t>
            </a:r>
          </a:p>
          <a:p>
            <a:pPr algn="ctr"/>
            <a:endParaRPr lang="en-CA" sz="1200" dirty="0"/>
          </a:p>
          <a:p>
            <a:pPr algn="ctr"/>
            <a:r>
              <a:rPr lang="en-CA" dirty="0"/>
              <a:t>TC</a:t>
            </a:r>
            <a:r>
              <a:rPr lang="en-CA" baseline="-25000" dirty="0"/>
              <a:t>Z</a:t>
            </a:r>
            <a:r>
              <a:rPr lang="en-CA" dirty="0"/>
              <a:t>=100 + 50Q</a:t>
            </a:r>
            <a:r>
              <a:rPr lang="en-CA" baseline="-25000" dirty="0"/>
              <a:t>Z</a:t>
            </a:r>
            <a:r>
              <a:rPr lang="en-CA" dirty="0"/>
              <a:t> + 0.5Q</a:t>
            </a:r>
            <a:r>
              <a:rPr lang="en-CA" baseline="-25000" dirty="0"/>
              <a:t>Z</a:t>
            </a:r>
            <a:r>
              <a:rPr lang="en-CA" baseline="30000" dirty="0"/>
              <a:t>2</a:t>
            </a:r>
          </a:p>
          <a:p>
            <a:pPr algn="ctr"/>
            <a:endParaRPr lang="en-CA" sz="1200" dirty="0"/>
          </a:p>
          <a:p>
            <a:r>
              <a:rPr lang="en-US" dirty="0"/>
              <a:t>Suppose the government could force De Beers to behave as if it were a perfect competitor – that is, via regulation, force the firm to price diamonds at marginal cost.</a:t>
            </a:r>
          </a:p>
          <a:p>
            <a:endParaRPr lang="en-US" dirty="0"/>
          </a:p>
        </p:txBody>
      </p:sp>
    </p:spTree>
    <p:extLst>
      <p:ext uri="{BB962C8B-B14F-4D97-AF65-F5344CB8AC3E}">
        <p14:creationId xmlns:p14="http://schemas.microsoft.com/office/powerpoint/2010/main" val="802982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Text Placeholder 2"/>
          <p:cNvSpPr>
            <a:spLocks noGrp="1"/>
          </p:cNvSpPr>
          <p:nvPr>
            <p:ph type="body" idx="1"/>
          </p:nvPr>
        </p:nvSpPr>
        <p:spPr>
          <a:xfrm>
            <a:off x="893700" y="1696454"/>
            <a:ext cx="7287774" cy="4871396"/>
          </a:xfrm>
        </p:spPr>
        <p:txBody>
          <a:bodyPr/>
          <a:lstStyle/>
          <a:p>
            <a:r>
              <a:rPr lang="en-CA" dirty="0"/>
              <a:t>a) What is social welfare when De Beers acts as a single-price monopolist?</a:t>
            </a:r>
          </a:p>
          <a:p>
            <a:endParaRPr lang="en-US" dirty="0"/>
          </a:p>
        </p:txBody>
      </p:sp>
    </p:spTree>
    <p:extLst>
      <p:ext uri="{BB962C8B-B14F-4D97-AF65-F5344CB8AC3E}">
        <p14:creationId xmlns:p14="http://schemas.microsoft.com/office/powerpoint/2010/main" val="63343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8" y="0"/>
            <a:ext cx="7023079" cy="1143000"/>
          </a:xfrm>
        </p:spPr>
        <p:txBody>
          <a:bodyPr/>
          <a:lstStyle/>
          <a:p>
            <a:r>
              <a:rPr lang="en-US" dirty="0"/>
              <a:t>MONOPOLISTIC COMPETITION</a:t>
            </a:r>
          </a:p>
        </p:txBody>
      </p:sp>
      <p:sp>
        <p:nvSpPr>
          <p:cNvPr id="3" name="Text Placeholder 2"/>
          <p:cNvSpPr>
            <a:spLocks noGrp="1"/>
          </p:cNvSpPr>
          <p:nvPr>
            <p:ph type="body" idx="1"/>
          </p:nvPr>
        </p:nvSpPr>
        <p:spPr>
          <a:xfrm>
            <a:off x="893698" y="1263316"/>
            <a:ext cx="7396060" cy="4758386"/>
          </a:xfrm>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endParaRPr lang="en-US" dirty="0"/>
          </a:p>
          <a:p>
            <a:pPr algn="ctr">
              <a:buNone/>
            </a:pPr>
            <a:endParaRPr lang="en-US" dirty="0"/>
          </a:p>
          <a:p>
            <a:pPr algn="ctr">
              <a:buNone/>
            </a:pPr>
            <a:endParaRPr lang="en-US" dirty="0"/>
          </a:p>
          <a:p>
            <a:pPr algn="ctr">
              <a:buNone/>
            </a:pPr>
            <a:endParaRPr lang="en-US" dirty="0"/>
          </a:p>
          <a:p>
            <a:r>
              <a:rPr lang="en-US" sz="2200" dirty="0"/>
              <a:t>The demand curve for a monopolistically competitive firm is downward-sloping, as is the Marginal revenue curve</a:t>
            </a:r>
          </a:p>
          <a:p>
            <a:pPr>
              <a:buNone/>
            </a:pPr>
            <a:endParaRPr lang="en-US" sz="1200" dirty="0"/>
          </a:p>
          <a:p>
            <a:pPr>
              <a:buNone/>
            </a:pPr>
            <a:r>
              <a:rPr lang="en-US" sz="2200" b="1" dirty="0"/>
              <a:t>Trick: </a:t>
            </a:r>
            <a:r>
              <a:rPr lang="en-US" sz="2200" dirty="0"/>
              <a:t>the MR curve is found by doubling the slop of the D curve, and keeping the same y-intercept</a:t>
            </a:r>
          </a:p>
        </p:txBody>
      </p:sp>
      <p:pic>
        <p:nvPicPr>
          <p:cNvPr id="5" name="Picture 4"/>
          <p:cNvPicPr>
            <a:picLocks noChangeAspect="1"/>
          </p:cNvPicPr>
          <p:nvPr/>
        </p:nvPicPr>
        <p:blipFill>
          <a:blip r:embed="rId2"/>
          <a:stretch>
            <a:fillRect/>
          </a:stretch>
        </p:blipFill>
        <p:spPr>
          <a:xfrm>
            <a:off x="2794000" y="1143000"/>
            <a:ext cx="3556000" cy="3556000"/>
          </a:xfrm>
          <a:prstGeom prst="rect">
            <a:avLst/>
          </a:prstGeom>
        </p:spPr>
      </p:pic>
    </p:spTree>
    <p:extLst>
      <p:ext uri="{BB962C8B-B14F-4D97-AF65-F5344CB8AC3E}">
        <p14:creationId xmlns:p14="http://schemas.microsoft.com/office/powerpoint/2010/main" val="1781695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417650"/>
            <a:ext cx="7468247" cy="5150199"/>
          </a:xfrm>
        </p:spPr>
        <p:txBody>
          <a:bodyPr/>
          <a:lstStyle/>
          <a:p>
            <a:pPr lvl="0">
              <a:lnSpc>
                <a:spcPct val="120000"/>
              </a:lnSpc>
            </a:pPr>
            <a:r>
              <a:rPr lang="en-US" dirty="0"/>
              <a:t>a) MR=MC</a:t>
            </a:r>
          </a:p>
          <a:p>
            <a:pPr>
              <a:lnSpc>
                <a:spcPct val="120000"/>
              </a:lnSpc>
            </a:pPr>
            <a:r>
              <a:rPr lang="en-US" dirty="0"/>
              <a:t>980 – 4Q=50+Q</a:t>
            </a:r>
          </a:p>
          <a:p>
            <a:pPr>
              <a:lnSpc>
                <a:spcPct val="120000"/>
              </a:lnSpc>
            </a:pPr>
            <a:r>
              <a:rPr lang="en-US" dirty="0"/>
              <a:t>Q=186, P=$608</a:t>
            </a:r>
          </a:p>
          <a:p>
            <a:pPr>
              <a:lnSpc>
                <a:spcPct val="120000"/>
              </a:lnSpc>
            </a:pPr>
            <a:endParaRPr lang="en-US" dirty="0"/>
          </a:p>
          <a:p>
            <a:pPr>
              <a:lnSpc>
                <a:spcPct val="120000"/>
              </a:lnSpc>
            </a:pPr>
            <a:endParaRPr lang="en-US" dirty="0"/>
          </a:p>
          <a:p>
            <a:pPr>
              <a:lnSpc>
                <a:spcPct val="120000"/>
              </a:lnSpc>
            </a:pPr>
            <a:r>
              <a:rPr lang="en-US" dirty="0"/>
              <a:t>Social Welfare = Consumer Surplus (area of green triangle) + Producer Surplus (area of beige triangle)</a:t>
            </a:r>
          </a:p>
          <a:p>
            <a:pPr>
              <a:lnSpc>
                <a:spcPct val="120000"/>
              </a:lnSpc>
            </a:pPr>
            <a:endParaRPr lang="en-US" dirty="0"/>
          </a:p>
          <a:p>
            <a:endParaRPr lang="en-US" dirty="0"/>
          </a:p>
        </p:txBody>
      </p:sp>
      <p:pic>
        <p:nvPicPr>
          <p:cNvPr id="4" name="Picture 3" descr="Economic-welfare"/>
          <p:cNvPicPr/>
          <p:nvPr/>
        </p:nvPicPr>
        <p:blipFill>
          <a:blip r:embed="rId2">
            <a:extLst>
              <a:ext uri="{28A0092B-C50C-407E-A947-70E740481C1C}">
                <a14:useLocalDpi xmlns:a14="http://schemas.microsoft.com/office/drawing/2010/main" val="0"/>
              </a:ext>
            </a:extLst>
          </a:blip>
          <a:srcRect/>
          <a:stretch>
            <a:fillRect/>
          </a:stretch>
        </p:blipFill>
        <p:spPr bwMode="auto">
          <a:xfrm>
            <a:off x="4627822" y="101275"/>
            <a:ext cx="4392488" cy="3883382"/>
          </a:xfrm>
          <a:prstGeom prst="rect">
            <a:avLst/>
          </a:prstGeom>
          <a:noFill/>
          <a:ln>
            <a:noFill/>
          </a:ln>
        </p:spPr>
      </p:pic>
      <p:sp>
        <p:nvSpPr>
          <p:cNvPr id="5" name="TextBox 4"/>
          <p:cNvSpPr txBox="1"/>
          <p:nvPr/>
        </p:nvSpPr>
        <p:spPr>
          <a:xfrm>
            <a:off x="6376737" y="3830768"/>
            <a:ext cx="697832" cy="307777"/>
          </a:xfrm>
          <a:prstGeom prst="rect">
            <a:avLst/>
          </a:prstGeom>
          <a:noFill/>
        </p:spPr>
        <p:txBody>
          <a:bodyPr wrap="square" rtlCol="0">
            <a:spAutoFit/>
          </a:bodyPr>
          <a:lstStyle/>
          <a:p>
            <a:r>
              <a:rPr lang="en-US"/>
              <a:t>186</a:t>
            </a:r>
          </a:p>
        </p:txBody>
      </p:sp>
      <p:sp>
        <p:nvSpPr>
          <p:cNvPr id="6" name="TextBox 5"/>
          <p:cNvSpPr txBox="1"/>
          <p:nvPr/>
        </p:nvSpPr>
        <p:spPr>
          <a:xfrm>
            <a:off x="4487780" y="1876926"/>
            <a:ext cx="505326" cy="307777"/>
          </a:xfrm>
          <a:prstGeom prst="rect">
            <a:avLst/>
          </a:prstGeom>
          <a:noFill/>
        </p:spPr>
        <p:txBody>
          <a:bodyPr wrap="square" rtlCol="0">
            <a:spAutoFit/>
          </a:bodyPr>
          <a:lstStyle/>
          <a:p>
            <a:r>
              <a:rPr lang="en-US"/>
              <a:t>608</a:t>
            </a:r>
          </a:p>
        </p:txBody>
      </p:sp>
      <p:sp>
        <p:nvSpPr>
          <p:cNvPr id="7" name="TextBox 6"/>
          <p:cNvSpPr txBox="1"/>
          <p:nvPr/>
        </p:nvSpPr>
        <p:spPr>
          <a:xfrm>
            <a:off x="4535907" y="880235"/>
            <a:ext cx="577516" cy="307777"/>
          </a:xfrm>
          <a:prstGeom prst="rect">
            <a:avLst/>
          </a:prstGeom>
          <a:noFill/>
        </p:spPr>
        <p:txBody>
          <a:bodyPr wrap="square" rtlCol="0">
            <a:spAutoFit/>
          </a:bodyPr>
          <a:lstStyle/>
          <a:p>
            <a:r>
              <a:rPr lang="en-US"/>
              <a:t>980</a:t>
            </a:r>
          </a:p>
        </p:txBody>
      </p:sp>
    </p:spTree>
    <p:extLst>
      <p:ext uri="{BB962C8B-B14F-4D97-AF65-F5344CB8AC3E}">
        <p14:creationId xmlns:p14="http://schemas.microsoft.com/office/powerpoint/2010/main" val="9209150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737290" y="1684421"/>
                <a:ext cx="7660753" cy="4702954"/>
              </a:xfrm>
            </p:spPr>
            <p:txBody>
              <a:bodyPr/>
              <a:lstStyle/>
              <a:p>
                <a:r>
                  <a:rPr lang="en-US" sz="2400" dirty="0"/>
                  <a:t>Consumer = </a:t>
                </a:r>
                <a14:m>
                  <m:oMath xmlns:m="http://schemas.openxmlformats.org/officeDocument/2006/math">
                    <m:f>
                      <m:fPr>
                        <m:ctrlPr>
                          <a:rPr lang="mr-IN" sz="2400" i="1" smtClean="0">
                            <a:latin typeface="Cambria Math" panose="02040503050406030204" pitchFamily="18" charset="0"/>
                          </a:rPr>
                        </m:ctrlPr>
                      </m:fPr>
                      <m:num>
                        <m:r>
                          <a:rPr lang="en-CA" sz="2400" b="0" i="1" smtClean="0">
                            <a:latin typeface="Cambria Math" charset="0"/>
                          </a:rPr>
                          <m:t>1</m:t>
                        </m:r>
                      </m:num>
                      <m:den>
                        <m:r>
                          <a:rPr lang="en-CA" sz="2400" b="0" i="1" smtClean="0">
                            <a:latin typeface="Cambria Math" charset="0"/>
                          </a:rPr>
                          <m:t>2</m:t>
                        </m:r>
                      </m:den>
                    </m:f>
                    <m:r>
                      <a:rPr lang="en-CA" sz="2400" b="0" i="0" smtClean="0">
                        <a:latin typeface="Cambria Math" charset="0"/>
                      </a:rPr>
                      <m:t> </m:t>
                    </m:r>
                    <m:r>
                      <m:rPr>
                        <m:sty m:val="p"/>
                      </m:rPr>
                      <a:rPr lang="en-CA" sz="2400" b="0" i="0" smtClean="0">
                        <a:latin typeface="Cambria Math" charset="0"/>
                      </a:rPr>
                      <m:t>bh</m:t>
                    </m:r>
                    <m:r>
                      <a:rPr lang="en-CA" sz="2400" b="0" i="0" smtClean="0">
                        <a:latin typeface="Cambria Math" charset="0"/>
                      </a:rPr>
                      <m:t>=</m:t>
                    </m:r>
                    <m:f>
                      <m:fPr>
                        <m:ctrlPr>
                          <a:rPr lang="mr-IN" sz="2400" b="0" i="1" smtClean="0">
                            <a:latin typeface="Cambria Math" panose="02040503050406030204" pitchFamily="18" charset="0"/>
                          </a:rPr>
                        </m:ctrlPr>
                      </m:fPr>
                      <m:num>
                        <m:r>
                          <a:rPr lang="en-CA" sz="2400" b="0" i="1" smtClean="0">
                            <a:latin typeface="Cambria Math" charset="0"/>
                          </a:rPr>
                          <m:t>1</m:t>
                        </m:r>
                      </m:num>
                      <m:den>
                        <m:r>
                          <a:rPr lang="en-CA" sz="2400" b="0" i="1" smtClean="0">
                            <a:latin typeface="Cambria Math" charset="0"/>
                          </a:rPr>
                          <m:t>2</m:t>
                        </m:r>
                      </m:den>
                    </m:f>
                    <m:r>
                      <a:rPr lang="en-CA" sz="2400" b="0" i="1" smtClean="0">
                        <a:latin typeface="Cambria Math" panose="02040503050406030204" pitchFamily="18" charset="0"/>
                      </a:rPr>
                      <m:t>∗186∗</m:t>
                    </m:r>
                    <m:d>
                      <m:dPr>
                        <m:ctrlPr>
                          <a:rPr lang="en-CA" sz="2400" b="0" i="1" smtClean="0">
                            <a:latin typeface="Cambria Math" panose="02040503050406030204" pitchFamily="18" charset="0"/>
                          </a:rPr>
                        </m:ctrlPr>
                      </m:dPr>
                      <m:e>
                        <m:r>
                          <a:rPr lang="en-CA" sz="2400" b="0" i="1" smtClean="0">
                            <a:latin typeface="Cambria Math" charset="0"/>
                          </a:rPr>
                          <m:t>980−608</m:t>
                        </m:r>
                      </m:e>
                    </m:d>
                    <m:r>
                      <a:rPr lang="en-CA" sz="2400" b="1" i="1" smtClean="0">
                        <a:latin typeface="Cambria Math" charset="0"/>
                      </a:rPr>
                      <m:t>=$</m:t>
                    </m:r>
                    <m:r>
                      <a:rPr lang="en-CA" sz="2400" b="1" i="1" smtClean="0">
                        <a:latin typeface="Cambria Math" charset="0"/>
                      </a:rPr>
                      <m:t>𝟑𝟒</m:t>
                    </m:r>
                    <m:r>
                      <a:rPr lang="en-CA" sz="2400" b="1" i="1" smtClean="0">
                        <a:latin typeface="Cambria Math" charset="0"/>
                      </a:rPr>
                      <m:t>,</m:t>
                    </m:r>
                    <m:r>
                      <a:rPr lang="en-CA" sz="2400" b="1" i="1" smtClean="0">
                        <a:latin typeface="Cambria Math" charset="0"/>
                      </a:rPr>
                      <m:t>𝟓𝟗𝟔</m:t>
                    </m:r>
                  </m:oMath>
                </a14:m>
                <a:endParaRPr lang="en-CA" sz="2400" b="1" dirty="0"/>
              </a:p>
              <a:p>
                <a:endParaRPr lang="en-US" sz="2400" b="1" dirty="0"/>
              </a:p>
              <a:p>
                <a:r>
                  <a:rPr lang="en-US" sz="2400" dirty="0"/>
                  <a:t>Producer = TR </a:t>
                </a:r>
                <a:r>
                  <a:rPr lang="mr-IN" sz="2400" dirty="0"/>
                  <a:t>–</a:t>
                </a:r>
                <a:r>
                  <a:rPr lang="en-US" sz="2400" dirty="0"/>
                  <a:t> TVC = (186*608) </a:t>
                </a:r>
                <a:r>
                  <a:rPr lang="mr-IN" sz="2400" dirty="0"/>
                  <a:t>–</a:t>
                </a:r>
                <a:r>
                  <a:rPr lang="en-US" sz="2400" dirty="0"/>
                  <a:t> (50(186) +0.5(186)</a:t>
                </a:r>
                <a:r>
                  <a:rPr lang="en-US" sz="2400" baseline="30000" dirty="0"/>
                  <a:t>2</a:t>
                </a:r>
                <a:r>
                  <a:rPr lang="en-US" sz="2400" dirty="0"/>
                  <a:t>)= </a:t>
                </a:r>
                <a:r>
                  <a:rPr lang="en-US" sz="2400" b="1" dirty="0"/>
                  <a:t>$86,490</a:t>
                </a:r>
              </a:p>
              <a:p>
                <a:endParaRPr lang="en-US" dirty="0"/>
              </a:p>
              <a:p>
                <a:r>
                  <a:rPr lang="en-US" sz="2400" dirty="0"/>
                  <a:t>Social Welfare = $34, 596 + $86,490 </a:t>
                </a:r>
                <a:r>
                  <a:rPr lang="en-US" sz="2400" b="1" dirty="0"/>
                  <a:t>= $121,086</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737290" y="1684421"/>
                <a:ext cx="7660753" cy="4702954"/>
              </a:xfrm>
              <a:blipFill>
                <a:blip r:embed="rId2"/>
                <a:stretch>
                  <a:fillRect l="-1273"/>
                </a:stretch>
              </a:blipFill>
            </p:spPr>
            <p:txBody>
              <a:bodyPr/>
              <a:lstStyle/>
              <a:p>
                <a:r>
                  <a:rPr lang="en-CA">
                    <a:noFill/>
                  </a:rPr>
                  <a:t> </a:t>
                </a:r>
              </a:p>
            </p:txBody>
          </p:sp>
        </mc:Fallback>
      </mc:AlternateContent>
    </p:spTree>
    <p:extLst>
      <p:ext uri="{BB962C8B-B14F-4D97-AF65-F5344CB8AC3E}">
        <p14:creationId xmlns:p14="http://schemas.microsoft.com/office/powerpoint/2010/main" val="1810063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Text Placeholder 2"/>
          <p:cNvSpPr>
            <a:spLocks noGrp="1"/>
          </p:cNvSpPr>
          <p:nvPr>
            <p:ph type="body" idx="1"/>
          </p:nvPr>
        </p:nvSpPr>
        <p:spPr>
          <a:xfrm>
            <a:off x="893699" y="1840832"/>
            <a:ext cx="7708879" cy="4727017"/>
          </a:xfrm>
        </p:spPr>
        <p:txBody>
          <a:bodyPr/>
          <a:lstStyle/>
          <a:p>
            <a:r>
              <a:rPr lang="en-CA" dirty="0"/>
              <a:t>b) What is social welfare when De Beers acts as a perfect competitor?</a:t>
            </a:r>
          </a:p>
          <a:p>
            <a:endParaRPr lang="en-US" dirty="0"/>
          </a:p>
        </p:txBody>
      </p:sp>
    </p:spTree>
    <p:extLst>
      <p:ext uri="{BB962C8B-B14F-4D97-AF65-F5344CB8AC3E}">
        <p14:creationId xmlns:p14="http://schemas.microsoft.com/office/powerpoint/2010/main" val="3581867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648326"/>
                <a:ext cx="7708879" cy="4919523"/>
              </a:xfrm>
            </p:spPr>
            <p:txBody>
              <a:bodyPr/>
              <a:lstStyle/>
              <a:p>
                <a:pPr lvl="0"/>
                <a:r>
                  <a:rPr lang="en-US" dirty="0"/>
                  <a:t>b) P=MC</a:t>
                </a:r>
              </a:p>
              <a:p>
                <a:r>
                  <a:rPr lang="en-US" dirty="0"/>
                  <a:t>980 – 2Q=50 + Q</a:t>
                </a:r>
              </a:p>
              <a:p>
                <a:r>
                  <a:rPr lang="en-US" dirty="0"/>
                  <a:t>Q=310, P= $360</a:t>
                </a:r>
              </a:p>
              <a:p>
                <a:endParaRPr lang="en-US" dirty="0"/>
              </a:p>
              <a:p>
                <a:r>
                  <a:rPr lang="en-US" sz="2400" dirty="0"/>
                  <a:t>Consumer = </a:t>
                </a:r>
                <a14:m>
                  <m:oMath xmlns:m="http://schemas.openxmlformats.org/officeDocument/2006/math">
                    <m:f>
                      <m:fPr>
                        <m:ctrlPr>
                          <a:rPr lang="mr-IN" sz="2400" i="1">
                            <a:latin typeface="Cambria Math" panose="02040503050406030204" pitchFamily="18" charset="0"/>
                          </a:rPr>
                        </m:ctrlPr>
                      </m:fPr>
                      <m:num>
                        <m:r>
                          <a:rPr lang="en-CA" sz="2400" i="1">
                            <a:latin typeface="Cambria Math" charset="0"/>
                          </a:rPr>
                          <m:t>1</m:t>
                        </m:r>
                      </m:num>
                      <m:den>
                        <m:r>
                          <a:rPr lang="en-CA" sz="2400" i="1">
                            <a:latin typeface="Cambria Math" charset="0"/>
                          </a:rPr>
                          <m:t>2</m:t>
                        </m:r>
                      </m:den>
                    </m:f>
                    <m:r>
                      <a:rPr lang="en-CA" sz="2400">
                        <a:latin typeface="Cambria Math" charset="0"/>
                      </a:rPr>
                      <m:t> </m:t>
                    </m:r>
                    <m:r>
                      <m:rPr>
                        <m:sty m:val="p"/>
                      </m:rPr>
                      <a:rPr lang="en-CA" sz="2400">
                        <a:latin typeface="Cambria Math" charset="0"/>
                      </a:rPr>
                      <m:t>bh</m:t>
                    </m:r>
                    <m:r>
                      <a:rPr lang="en-CA" sz="2400">
                        <a:latin typeface="Cambria Math" charset="0"/>
                      </a:rPr>
                      <m:t>=</m:t>
                    </m:r>
                    <m:f>
                      <m:fPr>
                        <m:ctrlPr>
                          <a:rPr lang="mr-IN" sz="2400" i="1">
                            <a:latin typeface="Cambria Math" panose="02040503050406030204" pitchFamily="18" charset="0"/>
                          </a:rPr>
                        </m:ctrlPr>
                      </m:fPr>
                      <m:num>
                        <m:r>
                          <a:rPr lang="en-CA" sz="2400" i="1">
                            <a:latin typeface="Cambria Math" charset="0"/>
                          </a:rPr>
                          <m:t>1</m:t>
                        </m:r>
                      </m:num>
                      <m:den>
                        <m:r>
                          <a:rPr lang="en-CA" sz="2400" i="1">
                            <a:latin typeface="Cambria Math" charset="0"/>
                          </a:rPr>
                          <m:t>2</m:t>
                        </m:r>
                      </m:den>
                    </m:f>
                    <m:r>
                      <a:rPr lang="en-CA" sz="2400" b="0" i="1" smtClean="0">
                        <a:latin typeface="Cambria Math" panose="02040503050406030204" pitchFamily="18" charset="0"/>
                      </a:rPr>
                      <m:t>∗310∗</m:t>
                    </m:r>
                    <m:d>
                      <m:dPr>
                        <m:ctrlPr>
                          <a:rPr lang="en-CA" sz="2400" i="1">
                            <a:latin typeface="Cambria Math" panose="02040503050406030204" pitchFamily="18" charset="0"/>
                          </a:rPr>
                        </m:ctrlPr>
                      </m:dPr>
                      <m:e>
                        <m:r>
                          <a:rPr lang="en-CA" sz="2400" i="1">
                            <a:latin typeface="Cambria Math" charset="0"/>
                          </a:rPr>
                          <m:t>980−</m:t>
                        </m:r>
                        <m:r>
                          <a:rPr lang="en-CA" sz="2400" b="0" i="1" smtClean="0">
                            <a:latin typeface="Cambria Math" charset="0"/>
                          </a:rPr>
                          <m:t>360</m:t>
                        </m:r>
                      </m:e>
                    </m:d>
                    <m:r>
                      <a:rPr lang="en-CA" sz="2400" b="1" i="1">
                        <a:latin typeface="Cambria Math" charset="0"/>
                      </a:rPr>
                      <m:t>=$</m:t>
                    </m:r>
                    <m:r>
                      <a:rPr lang="en-CA" sz="2400" b="1" i="1" smtClean="0">
                        <a:latin typeface="Cambria Math" charset="0"/>
                      </a:rPr>
                      <m:t>𝟗𝟔</m:t>
                    </m:r>
                    <m:r>
                      <a:rPr lang="en-CA" sz="2400" b="1" i="1" smtClean="0">
                        <a:latin typeface="Cambria Math" charset="0"/>
                      </a:rPr>
                      <m:t>,</m:t>
                    </m:r>
                    <m:r>
                      <a:rPr lang="en-CA" sz="2400" b="1" i="1" smtClean="0">
                        <a:latin typeface="Cambria Math" charset="0"/>
                      </a:rPr>
                      <m:t>𝟏𝟎𝟎</m:t>
                    </m:r>
                  </m:oMath>
                </a14:m>
                <a:endParaRPr lang="en-CA" sz="2400" b="1" dirty="0"/>
              </a:p>
              <a:p>
                <a:endParaRPr lang="en-US" b="1" dirty="0"/>
              </a:p>
              <a:p>
                <a:r>
                  <a:rPr lang="en-US" dirty="0"/>
                  <a:t>Producer = TR </a:t>
                </a:r>
                <a:r>
                  <a:rPr lang="mr-IN" dirty="0"/>
                  <a:t>–</a:t>
                </a:r>
                <a:r>
                  <a:rPr lang="en-US" dirty="0"/>
                  <a:t> TVC = (310*360) </a:t>
                </a:r>
                <a:r>
                  <a:rPr lang="mr-IN" dirty="0"/>
                  <a:t>–</a:t>
                </a:r>
                <a:r>
                  <a:rPr lang="en-US" dirty="0"/>
                  <a:t> (50(310) +0.5(310)</a:t>
                </a:r>
                <a:r>
                  <a:rPr lang="en-US" baseline="30000" dirty="0"/>
                  <a:t>2</a:t>
                </a:r>
                <a:r>
                  <a:rPr lang="en-US" dirty="0"/>
                  <a:t>)= </a:t>
                </a:r>
                <a:r>
                  <a:rPr lang="en-US" b="1" dirty="0"/>
                  <a:t>$48,050</a:t>
                </a:r>
                <a:endParaRPr lang="en-US" dirty="0"/>
              </a:p>
              <a:p>
                <a:endParaRPr lang="en-US" dirty="0"/>
              </a:p>
              <a:p>
                <a:r>
                  <a:rPr lang="en-US" dirty="0"/>
                  <a:t>Social Welfare = </a:t>
                </a:r>
                <a:r>
                  <a:rPr lang="en-US" b="1" dirty="0"/>
                  <a:t>$144,150</a:t>
                </a:r>
              </a:p>
              <a:p>
                <a:endParaRPr lang="en-US" dirty="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648326"/>
                <a:ext cx="7708879" cy="4919523"/>
              </a:xfrm>
              <a:blipFill>
                <a:blip r:embed="rId2"/>
                <a:stretch>
                  <a:fillRect l="-1661" t="-372"/>
                </a:stretch>
              </a:blipFill>
            </p:spPr>
            <p:txBody>
              <a:bodyPr/>
              <a:lstStyle/>
              <a:p>
                <a:r>
                  <a:rPr lang="en-CA">
                    <a:noFill/>
                  </a:rPr>
                  <a:t> </a:t>
                </a:r>
              </a:p>
            </p:txBody>
          </p:sp>
        </mc:Fallback>
      </mc:AlternateContent>
      <p:sp>
        <p:nvSpPr>
          <p:cNvPr id="5" name="TextBox 4"/>
          <p:cNvSpPr txBox="1"/>
          <p:nvPr/>
        </p:nvSpPr>
        <p:spPr>
          <a:xfrm>
            <a:off x="5535203" y="1778598"/>
            <a:ext cx="481263" cy="307777"/>
          </a:xfrm>
          <a:prstGeom prst="rect">
            <a:avLst/>
          </a:prstGeom>
          <a:noFill/>
        </p:spPr>
        <p:txBody>
          <a:bodyPr wrap="square" rtlCol="0">
            <a:spAutoFit/>
          </a:bodyPr>
          <a:lstStyle/>
          <a:p>
            <a:r>
              <a:rPr lang="en-US"/>
              <a:t>360</a:t>
            </a:r>
          </a:p>
        </p:txBody>
      </p:sp>
      <p:sp>
        <p:nvSpPr>
          <p:cNvPr id="6" name="TextBox 5"/>
          <p:cNvSpPr txBox="1"/>
          <p:nvPr/>
        </p:nvSpPr>
        <p:spPr>
          <a:xfrm>
            <a:off x="7026442" y="3008013"/>
            <a:ext cx="553453" cy="307777"/>
          </a:xfrm>
          <a:prstGeom prst="rect">
            <a:avLst/>
          </a:prstGeom>
          <a:noFill/>
        </p:spPr>
        <p:txBody>
          <a:bodyPr wrap="square" rtlCol="0">
            <a:spAutoFit/>
          </a:bodyPr>
          <a:lstStyle/>
          <a:p>
            <a:r>
              <a:rPr lang="en-US" dirty="0"/>
              <a:t>310</a:t>
            </a:r>
          </a:p>
        </p:txBody>
      </p:sp>
      <p:pic>
        <p:nvPicPr>
          <p:cNvPr id="7" name="Picture 6" descr="Economic-welfare"/>
          <p:cNvPicPr/>
          <p:nvPr/>
        </p:nvPicPr>
        <p:blipFill>
          <a:blip r:embed="rId3">
            <a:extLst>
              <a:ext uri="{28A0092B-C50C-407E-A947-70E740481C1C}">
                <a14:useLocalDpi xmlns:a14="http://schemas.microsoft.com/office/drawing/2010/main" val="0"/>
              </a:ext>
            </a:extLst>
          </a:blip>
          <a:srcRect/>
          <a:stretch>
            <a:fillRect/>
          </a:stretch>
        </p:blipFill>
        <p:spPr bwMode="auto">
          <a:xfrm>
            <a:off x="5576636" y="41068"/>
            <a:ext cx="3642194" cy="3214515"/>
          </a:xfrm>
          <a:prstGeom prst="rect">
            <a:avLst/>
          </a:prstGeom>
          <a:noFill/>
          <a:ln>
            <a:noFill/>
          </a:ln>
        </p:spPr>
      </p:pic>
      <p:sp>
        <p:nvSpPr>
          <p:cNvPr id="8" name="TextBox 7"/>
          <p:cNvSpPr txBox="1"/>
          <p:nvPr/>
        </p:nvSpPr>
        <p:spPr>
          <a:xfrm>
            <a:off x="5475045" y="695818"/>
            <a:ext cx="541421" cy="307777"/>
          </a:xfrm>
          <a:prstGeom prst="rect">
            <a:avLst/>
          </a:prstGeom>
          <a:noFill/>
        </p:spPr>
        <p:txBody>
          <a:bodyPr wrap="square" rtlCol="0">
            <a:spAutoFit/>
          </a:bodyPr>
          <a:lstStyle/>
          <a:p>
            <a:r>
              <a:rPr lang="en-US" dirty="0"/>
              <a:t>980</a:t>
            </a:r>
          </a:p>
        </p:txBody>
      </p:sp>
    </p:spTree>
    <p:extLst>
      <p:ext uri="{BB962C8B-B14F-4D97-AF65-F5344CB8AC3E}">
        <p14:creationId xmlns:p14="http://schemas.microsoft.com/office/powerpoint/2010/main" val="1442789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Text Placeholder 2"/>
          <p:cNvSpPr>
            <a:spLocks noGrp="1"/>
          </p:cNvSpPr>
          <p:nvPr>
            <p:ph type="body" idx="1"/>
          </p:nvPr>
        </p:nvSpPr>
        <p:spPr>
          <a:xfrm>
            <a:off x="893699" y="1780674"/>
            <a:ext cx="6974953" cy="4787175"/>
          </a:xfrm>
        </p:spPr>
        <p:txBody>
          <a:bodyPr/>
          <a:lstStyle/>
          <a:p>
            <a:r>
              <a:rPr lang="en-CA" dirty="0"/>
              <a:t>c) How much does social welfare increase when De Beers moves from monopoly to perfect competition?</a:t>
            </a:r>
          </a:p>
          <a:p>
            <a:endParaRPr lang="en-CA" dirty="0"/>
          </a:p>
          <a:p>
            <a:r>
              <a:rPr lang="en-US" dirty="0"/>
              <a:t>Social Welfare increases by 144,150 – 121,086= </a:t>
            </a:r>
            <a:r>
              <a:rPr lang="en-US" b="1" dirty="0"/>
              <a:t>$23,064 </a:t>
            </a:r>
          </a:p>
          <a:p>
            <a:endParaRPr lang="en-CA" dirty="0"/>
          </a:p>
          <a:p>
            <a:endParaRPr lang="en-US" dirty="0"/>
          </a:p>
        </p:txBody>
      </p:sp>
    </p:spTree>
    <p:extLst>
      <p:ext uri="{BB962C8B-B14F-4D97-AF65-F5344CB8AC3E}">
        <p14:creationId xmlns:p14="http://schemas.microsoft.com/office/powerpoint/2010/main" val="353406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3" name="Text Placeholder 2"/>
          <p:cNvSpPr>
            <a:spLocks noGrp="1"/>
          </p:cNvSpPr>
          <p:nvPr>
            <p:ph type="body" idx="1"/>
          </p:nvPr>
        </p:nvSpPr>
        <p:spPr>
          <a:xfrm>
            <a:off x="737289" y="1427605"/>
            <a:ext cx="7817163" cy="5280470"/>
          </a:xfrm>
        </p:spPr>
        <p:txBody>
          <a:bodyPr/>
          <a:lstStyle/>
          <a:p>
            <a:r>
              <a:rPr lang="en-CA" dirty="0"/>
              <a:t>The </a:t>
            </a:r>
            <a:r>
              <a:rPr lang="en-CA" dirty="0" err="1"/>
              <a:t>Hassman</a:t>
            </a:r>
            <a:r>
              <a:rPr lang="en-CA" dirty="0"/>
              <a:t> Company produces two joint products, X and Y. The </a:t>
            </a:r>
            <a:r>
              <a:rPr lang="en-CA" dirty="0" err="1"/>
              <a:t>isocost</a:t>
            </a:r>
            <a:r>
              <a:rPr lang="en-CA" dirty="0"/>
              <a:t> curve corresponding to a total cost of $500,000 is</a:t>
            </a:r>
          </a:p>
          <a:p>
            <a:pPr algn="ctr"/>
            <a:r>
              <a:rPr lang="en-CA" dirty="0" err="1"/>
              <a:t>Qy</a:t>
            </a:r>
            <a:r>
              <a:rPr lang="en-CA" dirty="0"/>
              <a:t>=1000 – 10(</a:t>
            </a:r>
            <a:r>
              <a:rPr lang="en-CA" dirty="0" err="1"/>
              <a:t>Qx</a:t>
            </a:r>
            <a:r>
              <a:rPr lang="en-CA" dirty="0"/>
              <a:t>) – 5(Qx</a:t>
            </a:r>
            <a:r>
              <a:rPr lang="en-CA" baseline="30000" dirty="0"/>
              <a:t>2</a:t>
            </a:r>
            <a:r>
              <a:rPr lang="en-CA" dirty="0"/>
              <a:t>)</a:t>
            </a:r>
          </a:p>
          <a:p>
            <a:endParaRPr lang="en-CA" dirty="0"/>
          </a:p>
          <a:p>
            <a:r>
              <a:rPr lang="en-CA" dirty="0"/>
              <a:t>The price of product X is 50 times that of product Y.</a:t>
            </a:r>
          </a:p>
          <a:p>
            <a:endParaRPr lang="en-CA" dirty="0"/>
          </a:p>
          <a:p>
            <a:pPr marL="514350" indent="-514350">
              <a:buFont typeface="+mj-lt"/>
              <a:buAutoNum type="alphaLcParenR"/>
            </a:pPr>
            <a:r>
              <a:rPr lang="en-CA" dirty="0"/>
              <a:t>If the optimal output combination lies on the </a:t>
            </a:r>
            <a:r>
              <a:rPr lang="en-CA" dirty="0" err="1"/>
              <a:t>isocost</a:t>
            </a:r>
            <a:r>
              <a:rPr lang="en-CA" dirty="0"/>
              <a:t> curve, what is the optimal output of product X?</a:t>
            </a:r>
          </a:p>
          <a:p>
            <a:endParaRPr lang="en-US" dirty="0"/>
          </a:p>
          <a:p>
            <a:endParaRPr lang="en-US" dirty="0"/>
          </a:p>
        </p:txBody>
      </p:sp>
    </p:spTree>
    <p:extLst>
      <p:ext uri="{BB962C8B-B14F-4D97-AF65-F5344CB8AC3E}">
        <p14:creationId xmlns:p14="http://schemas.microsoft.com/office/powerpoint/2010/main" val="2729756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552074"/>
            <a:ext cx="7600595" cy="5015775"/>
          </a:xfrm>
        </p:spPr>
        <p:txBody>
          <a:bodyPr/>
          <a:lstStyle/>
          <a:p>
            <a:r>
              <a:rPr lang="en-US" dirty="0" err="1"/>
              <a:t>Px</a:t>
            </a:r>
            <a:r>
              <a:rPr lang="en-US" dirty="0"/>
              <a:t>=50(</a:t>
            </a:r>
            <a:r>
              <a:rPr lang="en-US" dirty="0" err="1"/>
              <a:t>Py</a:t>
            </a:r>
            <a:r>
              <a:rPr lang="en-US" dirty="0"/>
              <a:t>) Therefore (</a:t>
            </a:r>
            <a:r>
              <a:rPr lang="en-US" dirty="0" err="1"/>
              <a:t>Px</a:t>
            </a:r>
            <a:r>
              <a:rPr lang="en-US" dirty="0"/>
              <a:t>)/(</a:t>
            </a:r>
            <a:r>
              <a:rPr lang="en-US" dirty="0" err="1"/>
              <a:t>Py</a:t>
            </a:r>
            <a:r>
              <a:rPr lang="en-US" dirty="0"/>
              <a:t>)=50</a:t>
            </a:r>
          </a:p>
          <a:p>
            <a:endParaRPr lang="en-US" dirty="0"/>
          </a:p>
          <a:p>
            <a:pPr marL="514350" indent="-514350">
              <a:buAutoNum type="alphaLcParenR"/>
            </a:pPr>
            <a:r>
              <a:rPr lang="en-US" dirty="0" err="1"/>
              <a:t>dQ</a:t>
            </a:r>
            <a:r>
              <a:rPr lang="en-US" baseline="-25000" dirty="0" err="1"/>
              <a:t>y</a:t>
            </a:r>
            <a:r>
              <a:rPr lang="en-US" dirty="0"/>
              <a:t>/</a:t>
            </a:r>
            <a:r>
              <a:rPr lang="en-US" dirty="0" err="1"/>
              <a:t>dQ</a:t>
            </a:r>
            <a:r>
              <a:rPr lang="en-US" baseline="-25000" dirty="0" err="1"/>
              <a:t>x</a:t>
            </a:r>
            <a:r>
              <a:rPr lang="en-US" dirty="0"/>
              <a:t>=-10-10Q</a:t>
            </a:r>
            <a:r>
              <a:rPr lang="en-US" baseline="-25000" dirty="0"/>
              <a:t>x</a:t>
            </a:r>
            <a:r>
              <a:rPr lang="en-US" dirty="0"/>
              <a:t>= -50 = -(</a:t>
            </a:r>
            <a:r>
              <a:rPr lang="en-US" dirty="0" err="1"/>
              <a:t>Px</a:t>
            </a:r>
            <a:r>
              <a:rPr lang="en-US" dirty="0"/>
              <a:t>/</a:t>
            </a:r>
            <a:r>
              <a:rPr lang="en-US" dirty="0" err="1"/>
              <a:t>Py</a:t>
            </a:r>
            <a:r>
              <a:rPr lang="en-US" dirty="0"/>
              <a:t>), which then gives </a:t>
            </a:r>
            <a:r>
              <a:rPr lang="en-US" dirty="0" err="1"/>
              <a:t>Q</a:t>
            </a:r>
            <a:r>
              <a:rPr lang="en-US" baseline="-25000" dirty="0" err="1"/>
              <a:t>x</a:t>
            </a:r>
            <a:r>
              <a:rPr lang="en-US" dirty="0"/>
              <a:t>=4 </a:t>
            </a:r>
          </a:p>
          <a:p>
            <a:endParaRPr lang="en-US" dirty="0"/>
          </a:p>
          <a:p>
            <a:r>
              <a:rPr lang="en-US" dirty="0"/>
              <a:t>The slope of the </a:t>
            </a:r>
            <a:r>
              <a:rPr lang="en-US" dirty="0" err="1"/>
              <a:t>isorevenue</a:t>
            </a:r>
            <a:r>
              <a:rPr lang="en-US" dirty="0"/>
              <a:t> curve must equal the slope of the </a:t>
            </a:r>
            <a:r>
              <a:rPr lang="en-US" dirty="0" err="1"/>
              <a:t>isocost</a:t>
            </a:r>
            <a:r>
              <a:rPr lang="en-US" dirty="0"/>
              <a:t> curve</a:t>
            </a:r>
          </a:p>
          <a:p>
            <a:endParaRPr lang="en-US" dirty="0"/>
          </a:p>
          <a:p>
            <a:r>
              <a:rPr lang="en-US" dirty="0"/>
              <a:t>i.e. The slope of the </a:t>
            </a:r>
            <a:r>
              <a:rPr lang="en-US" dirty="0" err="1"/>
              <a:t>isorevenue</a:t>
            </a:r>
            <a:r>
              <a:rPr lang="en-US" dirty="0"/>
              <a:t> curve must equal -1 x the price ratio</a:t>
            </a:r>
          </a:p>
          <a:p>
            <a:endParaRPr lang="en-US" dirty="0"/>
          </a:p>
          <a:p>
            <a:endParaRPr lang="en-US" dirty="0"/>
          </a:p>
          <a:p>
            <a:endParaRPr lang="en-US" dirty="0"/>
          </a:p>
        </p:txBody>
      </p:sp>
    </p:spTree>
    <p:extLst>
      <p:ext uri="{BB962C8B-B14F-4D97-AF65-F5344CB8AC3E}">
        <p14:creationId xmlns:p14="http://schemas.microsoft.com/office/powerpoint/2010/main" val="5860777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3" name="Text Placeholder 2"/>
          <p:cNvSpPr>
            <a:spLocks noGrp="1"/>
          </p:cNvSpPr>
          <p:nvPr>
            <p:ph type="body" idx="1"/>
          </p:nvPr>
        </p:nvSpPr>
        <p:spPr/>
        <p:txBody>
          <a:bodyPr/>
          <a:lstStyle/>
          <a:p>
            <a:r>
              <a:rPr lang="en-CA" dirty="0"/>
              <a:t>b) What is the optimal output of product Y?</a:t>
            </a:r>
          </a:p>
          <a:p>
            <a:endParaRPr lang="en-CA" dirty="0"/>
          </a:p>
          <a:p>
            <a:r>
              <a:rPr lang="en-CA" dirty="0"/>
              <a:t>c) Can you be sure that the optimal output combination lies on the </a:t>
            </a:r>
            <a:r>
              <a:rPr lang="en-CA" dirty="0" err="1"/>
              <a:t>isocost</a:t>
            </a:r>
            <a:r>
              <a:rPr lang="en-CA" dirty="0"/>
              <a:t> curve? </a:t>
            </a:r>
          </a:p>
          <a:p>
            <a:endParaRPr lang="en-US" dirty="0"/>
          </a:p>
        </p:txBody>
      </p:sp>
    </p:spTree>
    <p:extLst>
      <p:ext uri="{BB962C8B-B14F-4D97-AF65-F5344CB8AC3E}">
        <p14:creationId xmlns:p14="http://schemas.microsoft.com/office/powerpoint/2010/main" val="12037434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864895"/>
            <a:ext cx="6938858" cy="4702954"/>
          </a:xfrm>
        </p:spPr>
        <p:txBody>
          <a:bodyPr/>
          <a:lstStyle/>
          <a:p>
            <a:r>
              <a:rPr lang="en-US" dirty="0">
                <a:solidFill>
                  <a:schemeClr val="bg2"/>
                </a:solidFill>
              </a:rPr>
              <a:t>b) </a:t>
            </a:r>
            <a:r>
              <a:rPr lang="en-US" dirty="0" err="1">
                <a:solidFill>
                  <a:schemeClr val="bg2"/>
                </a:solidFill>
              </a:rPr>
              <a:t>Q</a:t>
            </a:r>
            <a:r>
              <a:rPr lang="en-US" baseline="-25000" dirty="0" err="1">
                <a:solidFill>
                  <a:schemeClr val="bg2"/>
                </a:solidFill>
              </a:rPr>
              <a:t>y</a:t>
            </a:r>
            <a:r>
              <a:rPr lang="en-US" dirty="0">
                <a:solidFill>
                  <a:schemeClr val="bg2"/>
                </a:solidFill>
              </a:rPr>
              <a:t>=1000 – 10(4) -5(4)</a:t>
            </a:r>
            <a:r>
              <a:rPr lang="en-US" baseline="30000" dirty="0">
                <a:solidFill>
                  <a:schemeClr val="bg2"/>
                </a:solidFill>
              </a:rPr>
              <a:t>2</a:t>
            </a:r>
            <a:r>
              <a:rPr lang="en-US" dirty="0">
                <a:solidFill>
                  <a:schemeClr val="bg2"/>
                </a:solidFill>
              </a:rPr>
              <a:t>=880. </a:t>
            </a:r>
          </a:p>
          <a:p>
            <a:endParaRPr lang="en-US" dirty="0">
              <a:solidFill>
                <a:schemeClr val="bg2"/>
              </a:solidFill>
            </a:endParaRPr>
          </a:p>
          <a:p>
            <a:r>
              <a:rPr lang="en-US" dirty="0">
                <a:solidFill>
                  <a:schemeClr val="bg2"/>
                </a:solidFill>
              </a:rPr>
              <a:t>c)</a:t>
            </a:r>
            <a:r>
              <a:rPr lang="en-CA" dirty="0">
                <a:solidFill>
                  <a:schemeClr val="bg2"/>
                </a:solidFill>
              </a:rPr>
              <a:t> No! You do not know the prices of the products. You just know the ratio of prices. </a:t>
            </a:r>
            <a:endParaRPr lang="en-US" dirty="0">
              <a:solidFill>
                <a:schemeClr val="bg2"/>
              </a:solidFill>
            </a:endParaRPr>
          </a:p>
        </p:txBody>
      </p:sp>
    </p:spTree>
    <p:extLst>
      <p:ext uri="{BB962C8B-B14F-4D97-AF65-F5344CB8AC3E}">
        <p14:creationId xmlns:p14="http://schemas.microsoft.com/office/powerpoint/2010/main" val="16690860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Text Placeholder 2"/>
          <p:cNvSpPr>
            <a:spLocks noGrp="1"/>
          </p:cNvSpPr>
          <p:nvPr>
            <p:ph type="body" idx="1"/>
          </p:nvPr>
        </p:nvSpPr>
        <p:spPr>
          <a:xfrm>
            <a:off x="893700" y="1816768"/>
            <a:ext cx="7323868" cy="4751081"/>
          </a:xfrm>
        </p:spPr>
        <p:txBody>
          <a:bodyPr/>
          <a:lstStyle/>
          <a:p>
            <a:r>
              <a:rPr lang="en-CA" dirty="0"/>
              <a:t>The McDermott Company estimates its average total cost to be $10 per unit of output when it produces 10,000 units, which it regards as 80 percent of capacity. Its goal is to earn 20 percent on its total investment, which is $250,000.</a:t>
            </a:r>
          </a:p>
          <a:p>
            <a:endParaRPr lang="en-CA" dirty="0"/>
          </a:p>
          <a:p>
            <a:pPr marL="514350" indent="-514350">
              <a:buAutoNum type="alphaLcParenR"/>
            </a:pPr>
            <a:r>
              <a:rPr lang="en-CA" dirty="0"/>
              <a:t>If the company uses cost-plus pricing, what price should it set?</a:t>
            </a:r>
          </a:p>
          <a:p>
            <a:endParaRPr lang="en-CA" dirty="0">
              <a:solidFill>
                <a:schemeClr val="tx2"/>
              </a:solidFill>
            </a:endParaRPr>
          </a:p>
          <a:p>
            <a:endParaRPr lang="en-US" dirty="0"/>
          </a:p>
          <a:p>
            <a:endParaRPr lang="en-US" dirty="0"/>
          </a:p>
        </p:txBody>
      </p:sp>
    </p:spTree>
    <p:extLst>
      <p:ext uri="{BB962C8B-B14F-4D97-AF65-F5344CB8AC3E}">
        <p14:creationId xmlns:p14="http://schemas.microsoft.com/office/powerpoint/2010/main" val="198215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SHORT-RUN EQUILIBRIUM</a:t>
            </a:r>
          </a:p>
        </p:txBody>
      </p:sp>
      <p:sp>
        <p:nvSpPr>
          <p:cNvPr id="3" name="Text Placeholder 2"/>
          <p:cNvSpPr>
            <a:spLocks noGrp="1"/>
          </p:cNvSpPr>
          <p:nvPr>
            <p:ph type="body" idx="1"/>
          </p:nvPr>
        </p:nvSpPr>
        <p:spPr>
          <a:xfrm>
            <a:off x="524999" y="1567575"/>
            <a:ext cx="4877180" cy="5015775"/>
          </a:xfrm>
        </p:spPr>
        <p:txBody>
          <a:bodyPr/>
          <a:lstStyle/>
          <a:p>
            <a:r>
              <a:rPr lang="en-US" sz="2400" dirty="0"/>
              <a:t>It is possible to make economic profit</a:t>
            </a:r>
          </a:p>
          <a:p>
            <a:endParaRPr lang="en-US" sz="2400" dirty="0"/>
          </a:p>
          <a:p>
            <a:r>
              <a:rPr lang="en-US" sz="2400" dirty="0"/>
              <a:t>Look at where MR=MC</a:t>
            </a:r>
          </a:p>
          <a:p>
            <a:endParaRPr lang="en-US" sz="2400" dirty="0"/>
          </a:p>
          <a:p>
            <a:r>
              <a:rPr lang="en-US" sz="2400" dirty="0"/>
              <a:t>Trace that quantity to D curve to determine the associated P</a:t>
            </a:r>
          </a:p>
          <a:p>
            <a:endParaRPr lang="en-US" sz="2400" dirty="0"/>
          </a:p>
          <a:p>
            <a:r>
              <a:rPr lang="en-US" sz="2400" dirty="0"/>
              <a:t>Trace that quantity to ATC to determine the associated ATC.</a:t>
            </a:r>
          </a:p>
          <a:p>
            <a:endParaRPr lang="en-US" sz="2400" dirty="0"/>
          </a:p>
          <a:p>
            <a:r>
              <a:rPr lang="en-US" sz="2400" dirty="0"/>
              <a:t>Profit = TR –TC = P(Q) – ATC(Q) </a:t>
            </a:r>
            <a:r>
              <a:rPr lang="en-US" sz="2400" dirty="0">
                <a:sym typeface="Wingdings" panose="05000000000000000000" pitchFamily="2" charset="2"/>
              </a:rPr>
              <a:t> the yellow rectangle</a:t>
            </a:r>
            <a:endParaRPr lang="en-US" sz="2400" dirty="0"/>
          </a:p>
          <a:p>
            <a:endParaRPr lang="en-US" sz="2400" dirty="0"/>
          </a:p>
          <a:p>
            <a:endParaRPr lang="en-US" sz="2400" dirty="0"/>
          </a:p>
        </p:txBody>
      </p:sp>
      <p:pic>
        <p:nvPicPr>
          <p:cNvPr id="5" name="Picture 4"/>
          <p:cNvPicPr>
            <a:picLocks noChangeAspect="1"/>
          </p:cNvPicPr>
          <p:nvPr/>
        </p:nvPicPr>
        <p:blipFill>
          <a:blip r:embed="rId2"/>
          <a:stretch>
            <a:fillRect/>
          </a:stretch>
        </p:blipFill>
        <p:spPr>
          <a:xfrm>
            <a:off x="5402179" y="2022699"/>
            <a:ext cx="3556000" cy="3556000"/>
          </a:xfrm>
          <a:prstGeom prst="rect">
            <a:avLst/>
          </a:prstGeom>
        </p:spPr>
      </p:pic>
    </p:spTree>
    <p:extLst>
      <p:ext uri="{BB962C8B-B14F-4D97-AF65-F5344CB8AC3E}">
        <p14:creationId xmlns:p14="http://schemas.microsoft.com/office/powerpoint/2010/main" val="15572333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732548"/>
            <a:ext cx="7600595" cy="4835302"/>
          </a:xfrm>
        </p:spPr>
        <p:txBody>
          <a:bodyPr/>
          <a:lstStyle/>
          <a:p>
            <a:pPr marL="514350" lvl="0" indent="-514350">
              <a:buAutoNum type="alphaLcParenR"/>
            </a:pPr>
            <a:r>
              <a:rPr lang="en-US" dirty="0"/>
              <a:t>Profit Target = 0.2(250,000) = $50,000</a:t>
            </a:r>
          </a:p>
          <a:p>
            <a:endParaRPr lang="en-US" dirty="0"/>
          </a:p>
          <a:p>
            <a:r>
              <a:rPr lang="en-US" dirty="0"/>
              <a:t>TC=$10*10,000=$100,000</a:t>
            </a:r>
          </a:p>
          <a:p>
            <a:endParaRPr lang="en-US" dirty="0"/>
          </a:p>
          <a:p>
            <a:r>
              <a:rPr lang="en-US" dirty="0"/>
              <a:t>π=TR – TC</a:t>
            </a:r>
          </a:p>
          <a:p>
            <a:r>
              <a:rPr lang="en-US" dirty="0"/>
              <a:t>50,000=(10,000P) – 100,000</a:t>
            </a:r>
          </a:p>
          <a:p>
            <a:r>
              <a:rPr lang="en-US" dirty="0"/>
              <a:t>P=$15</a:t>
            </a:r>
          </a:p>
          <a:p>
            <a:endParaRPr lang="en-US" dirty="0"/>
          </a:p>
          <a:p>
            <a:endParaRPr lang="en-US" dirty="0"/>
          </a:p>
        </p:txBody>
      </p:sp>
    </p:spTree>
    <p:extLst>
      <p:ext uri="{BB962C8B-B14F-4D97-AF65-F5344CB8AC3E}">
        <p14:creationId xmlns:p14="http://schemas.microsoft.com/office/powerpoint/2010/main" val="17129569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Text Placeholder 2"/>
          <p:cNvSpPr>
            <a:spLocks noGrp="1"/>
          </p:cNvSpPr>
          <p:nvPr>
            <p:ph type="body" idx="1"/>
          </p:nvPr>
        </p:nvSpPr>
        <p:spPr>
          <a:xfrm>
            <a:off x="893699" y="1840832"/>
            <a:ext cx="7239647" cy="4727017"/>
          </a:xfrm>
        </p:spPr>
        <p:txBody>
          <a:bodyPr/>
          <a:lstStyle/>
          <a:p>
            <a:r>
              <a:rPr lang="en-CA" dirty="0"/>
              <a:t>b) Can it be sure of selling 10,000 units if it sets this price?</a:t>
            </a:r>
          </a:p>
          <a:p>
            <a:endParaRPr lang="en-CA" dirty="0"/>
          </a:p>
          <a:p>
            <a:r>
              <a:rPr lang="en-CA" dirty="0"/>
              <a:t>c) What are the arguments for and against a pricing policy of this sort?</a:t>
            </a:r>
          </a:p>
          <a:p>
            <a:endParaRPr lang="en-US" dirty="0"/>
          </a:p>
        </p:txBody>
      </p:sp>
    </p:spTree>
    <p:extLst>
      <p:ext uri="{BB962C8B-B14F-4D97-AF65-F5344CB8AC3E}">
        <p14:creationId xmlns:p14="http://schemas.microsoft.com/office/powerpoint/2010/main" val="655386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852863"/>
            <a:ext cx="7660754" cy="4714986"/>
          </a:xfrm>
        </p:spPr>
        <p:txBody>
          <a:bodyPr/>
          <a:lstStyle/>
          <a:p>
            <a:r>
              <a:rPr lang="en-US" dirty="0">
                <a:solidFill>
                  <a:schemeClr val="bg2"/>
                </a:solidFill>
              </a:rPr>
              <a:t>b) </a:t>
            </a:r>
            <a:r>
              <a:rPr lang="en-CA" dirty="0">
                <a:solidFill>
                  <a:schemeClr val="bg2"/>
                </a:solidFill>
              </a:rPr>
              <a:t>We do not know any information of the demand side so we can not determine.</a:t>
            </a:r>
          </a:p>
          <a:p>
            <a:endParaRPr lang="en-CA" dirty="0">
              <a:solidFill>
                <a:schemeClr val="bg2"/>
              </a:solidFill>
            </a:endParaRPr>
          </a:p>
          <a:p>
            <a:r>
              <a:rPr lang="en-CA" dirty="0">
                <a:solidFill>
                  <a:schemeClr val="bg2"/>
                </a:solidFill>
              </a:rPr>
              <a:t>c) Unless the markup bears the proper relationship to the price elasticity of demand, the firm probably is sacrificing profit, because they are not pricing the product where MR=MC</a:t>
            </a:r>
          </a:p>
          <a:p>
            <a:endParaRPr lang="en-CA" dirty="0">
              <a:solidFill>
                <a:schemeClr val="bg2"/>
              </a:solidFill>
            </a:endParaRP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486911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p>
        </p:txBody>
      </p:sp>
      <p:sp>
        <p:nvSpPr>
          <p:cNvPr id="3" name="Text Placeholder 2"/>
          <p:cNvSpPr>
            <a:spLocks noGrp="1"/>
          </p:cNvSpPr>
          <p:nvPr>
            <p:ph type="body" idx="1"/>
          </p:nvPr>
        </p:nvSpPr>
        <p:spPr>
          <a:xfrm>
            <a:off x="893699" y="1780674"/>
            <a:ext cx="7492311" cy="4787175"/>
          </a:xfrm>
        </p:spPr>
        <p:txBody>
          <a:bodyPr/>
          <a:lstStyle/>
          <a:p>
            <a:r>
              <a:rPr lang="en-CA"/>
              <a:t>The Morrison Company produces tennis rackets, the marginal cost of a racket being $20. </a:t>
            </a:r>
            <a:r>
              <a:rPr lang="en-CA" dirty="0"/>
              <a:t>Because there are many substitutes for the firm’s rackets, the price elasticity of demand for its rackets equals about -2. In the relevant range of output, average variable cost is very close to marginal cost.</a:t>
            </a:r>
          </a:p>
          <a:p>
            <a:endParaRPr lang="en-US" dirty="0"/>
          </a:p>
          <a:p>
            <a:endParaRPr lang="en-US" dirty="0"/>
          </a:p>
        </p:txBody>
      </p:sp>
    </p:spTree>
    <p:extLst>
      <p:ext uri="{BB962C8B-B14F-4D97-AF65-F5344CB8AC3E}">
        <p14:creationId xmlns:p14="http://schemas.microsoft.com/office/powerpoint/2010/main" val="277158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p>
        </p:txBody>
      </p:sp>
      <p:sp>
        <p:nvSpPr>
          <p:cNvPr id="3" name="Text Placeholder 2"/>
          <p:cNvSpPr>
            <a:spLocks noGrp="1"/>
          </p:cNvSpPr>
          <p:nvPr>
            <p:ph type="body" idx="1"/>
          </p:nvPr>
        </p:nvSpPr>
        <p:spPr>
          <a:xfrm>
            <a:off x="568846" y="1636295"/>
            <a:ext cx="8442805" cy="4847333"/>
          </a:xfrm>
        </p:spPr>
        <p:txBody>
          <a:bodyPr/>
          <a:lstStyle/>
          <a:p>
            <a:pPr marL="514350" indent="-514350">
              <a:buAutoNum type="alphaLcParenR"/>
            </a:pPr>
            <a:r>
              <a:rPr lang="en-CA" dirty="0"/>
              <a:t>The president of the Company feels that cost-plus pricing is appropriate for his firm. He marks up average variable cost by 100% to set the price. Comment on this procedure.</a:t>
            </a:r>
          </a:p>
          <a:p>
            <a:pPr marL="514350" indent="-514350">
              <a:buFont typeface="Arial" pitchFamily="34" charset="0"/>
              <a:buAutoNum type="alphaLcParenR"/>
            </a:pPr>
            <a:endParaRPr lang="en-CA" dirty="0"/>
          </a:p>
          <a:p>
            <a:pPr marL="514350" indent="-514350">
              <a:buFont typeface="Arial" pitchFamily="34" charset="0"/>
              <a:buAutoNum type="alphaLcParenR"/>
            </a:pPr>
            <a:r>
              <a:rPr lang="en-CA" dirty="0"/>
              <a:t>Because of the heightened competition, the price elasticity of demand for the firm’s rackets increase to -3. The president continues to use the same cost-plus pricing formula. Comment on adequacy. </a:t>
            </a:r>
          </a:p>
          <a:p>
            <a:pPr marL="514350" indent="-514350">
              <a:buAutoNum type="alphaLcParenR"/>
            </a:pPr>
            <a:endParaRPr lang="en-CA" dirty="0"/>
          </a:p>
          <a:p>
            <a:endParaRPr lang="en-US" dirty="0"/>
          </a:p>
        </p:txBody>
      </p:sp>
    </p:spTree>
    <p:extLst>
      <p:ext uri="{BB962C8B-B14F-4D97-AF65-F5344CB8AC3E}">
        <p14:creationId xmlns:p14="http://schemas.microsoft.com/office/powerpoint/2010/main" val="2032761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p:txBody>
          <a:bodyPr/>
          <a:lstStyle/>
          <a:p>
            <a:pPr lvl="0"/>
            <a:r>
              <a:rPr lang="en-US" dirty="0"/>
              <a:t>a) -1/(η+1)=-1/(-2+1)=100% </a:t>
            </a:r>
            <a:r>
              <a:rPr lang="en-US" dirty="0">
                <a:sym typeface="Wingdings" panose="05000000000000000000" pitchFamily="2" charset="2"/>
              </a:rPr>
              <a:t> correct markup</a:t>
            </a:r>
            <a:endParaRPr lang="en-US" dirty="0"/>
          </a:p>
          <a:p>
            <a:endParaRPr lang="en-US" dirty="0"/>
          </a:p>
          <a:p>
            <a:pPr lvl="0"/>
            <a:r>
              <a:rPr lang="en-US" dirty="0"/>
              <a:t>b) -1/(η+1)=-1/(-3+1)=50%.  </a:t>
            </a:r>
          </a:p>
          <a:p>
            <a:pPr lvl="0"/>
            <a:endParaRPr lang="en-US" dirty="0"/>
          </a:p>
          <a:p>
            <a:pPr lvl="0"/>
            <a:r>
              <a:rPr lang="en-US" dirty="0"/>
              <a:t>Markup should change to 50% to maximize profit.</a:t>
            </a:r>
          </a:p>
          <a:p>
            <a:endParaRPr lang="en-US" dirty="0"/>
          </a:p>
          <a:p>
            <a:endParaRPr lang="en-US" dirty="0"/>
          </a:p>
        </p:txBody>
      </p:sp>
    </p:spTree>
    <p:extLst>
      <p:ext uri="{BB962C8B-B14F-4D97-AF65-F5344CB8AC3E}">
        <p14:creationId xmlns:p14="http://schemas.microsoft.com/office/powerpoint/2010/main" val="9192155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13</a:t>
            </a:r>
          </a:p>
        </p:txBody>
      </p:sp>
      <p:sp>
        <p:nvSpPr>
          <p:cNvPr id="3" name="Text Placeholder 2"/>
          <p:cNvSpPr>
            <a:spLocks noGrp="1"/>
          </p:cNvSpPr>
          <p:nvPr>
            <p:ph type="body" idx="1"/>
          </p:nvPr>
        </p:nvSpPr>
        <p:spPr>
          <a:xfrm>
            <a:off x="893700" y="1417650"/>
            <a:ext cx="8129984" cy="5150199"/>
          </a:xfrm>
        </p:spPr>
        <p:txBody>
          <a:bodyPr/>
          <a:lstStyle/>
          <a:p>
            <a:r>
              <a:rPr lang="en-CA" dirty="0"/>
              <a:t>The Backus Corporation makes two products, X and Y. For every unit of good X that the firm produces, it produces two units of goods Y. Backus’s total cost function is</a:t>
            </a:r>
          </a:p>
          <a:p>
            <a:pPr algn="ctr"/>
            <a:r>
              <a:rPr lang="en-CA" dirty="0"/>
              <a:t>TC = 500 + 3Q +9Q</a:t>
            </a:r>
            <a:r>
              <a:rPr lang="en-CA" baseline="30000" dirty="0"/>
              <a:t>2</a:t>
            </a:r>
          </a:p>
          <a:p>
            <a:r>
              <a:rPr lang="en-CA" dirty="0"/>
              <a:t>(where each unit contains one unit of good X and two units of good Y) </a:t>
            </a:r>
          </a:p>
          <a:p>
            <a:endParaRPr lang="en-CA" dirty="0"/>
          </a:p>
          <a:p>
            <a:r>
              <a:rPr lang="en-CA" dirty="0"/>
              <a:t>The demand curves for the firm’s two products are</a:t>
            </a:r>
          </a:p>
          <a:p>
            <a:pPr algn="ctr"/>
            <a:r>
              <a:rPr lang="en-CA" dirty="0" err="1"/>
              <a:t>P</a:t>
            </a:r>
            <a:r>
              <a:rPr lang="en-CA" baseline="-25000" dirty="0" err="1"/>
              <a:t>x</a:t>
            </a:r>
            <a:r>
              <a:rPr lang="en-CA" dirty="0"/>
              <a:t>= 400-Q</a:t>
            </a:r>
            <a:r>
              <a:rPr lang="en-CA" baseline="-25000" dirty="0"/>
              <a:t>x</a:t>
            </a:r>
            <a:endParaRPr lang="en-CA" dirty="0"/>
          </a:p>
          <a:p>
            <a:pPr algn="ctr"/>
            <a:r>
              <a:rPr lang="en-CA" dirty="0" err="1"/>
              <a:t>P</a:t>
            </a:r>
            <a:r>
              <a:rPr lang="en-CA" baseline="-25000" dirty="0" err="1"/>
              <a:t>y</a:t>
            </a:r>
            <a:r>
              <a:rPr lang="en-CA" dirty="0"/>
              <a:t>=300-3Q</a:t>
            </a:r>
            <a:r>
              <a:rPr lang="en-CA" baseline="-25000" dirty="0"/>
              <a:t>y</a:t>
            </a:r>
            <a:endParaRPr lang="en-CA" dirty="0"/>
          </a:p>
          <a:p>
            <a:endParaRPr lang="en-CA" dirty="0"/>
          </a:p>
          <a:p>
            <a:endParaRPr lang="en-US" dirty="0"/>
          </a:p>
          <a:p>
            <a:endParaRPr lang="en-US" dirty="0"/>
          </a:p>
        </p:txBody>
      </p:sp>
    </p:spTree>
    <p:extLst>
      <p:ext uri="{BB962C8B-B14F-4D97-AF65-F5344CB8AC3E}">
        <p14:creationId xmlns:p14="http://schemas.microsoft.com/office/powerpoint/2010/main" val="315165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13</a:t>
            </a:r>
          </a:p>
        </p:txBody>
      </p:sp>
      <p:sp>
        <p:nvSpPr>
          <p:cNvPr id="3" name="Text Placeholder 2"/>
          <p:cNvSpPr>
            <a:spLocks noGrp="1"/>
          </p:cNvSpPr>
          <p:nvPr>
            <p:ph type="body" idx="1"/>
          </p:nvPr>
        </p:nvSpPr>
        <p:spPr>
          <a:xfrm>
            <a:off x="893699" y="1515980"/>
            <a:ext cx="7432153" cy="5051870"/>
          </a:xfrm>
        </p:spPr>
        <p:txBody>
          <a:bodyPr/>
          <a:lstStyle/>
          <a:p>
            <a:pPr marL="514350" indent="-514350">
              <a:buAutoNum type="alphaLcParenR"/>
            </a:pPr>
            <a:r>
              <a:rPr lang="en-CA" dirty="0"/>
              <a:t>How much of each product should the </a:t>
            </a:r>
            <a:r>
              <a:rPr lang="en-CA" dirty="0" err="1"/>
              <a:t>Backes</a:t>
            </a:r>
            <a:r>
              <a:rPr lang="en-CA" dirty="0"/>
              <a:t> Corporation produce and sell per period?</a:t>
            </a:r>
          </a:p>
          <a:p>
            <a:pPr marL="514350" indent="-514350">
              <a:buAutoNum type="alphaLcParenR"/>
            </a:pPr>
            <a:endParaRPr lang="en-CA" dirty="0"/>
          </a:p>
          <a:p>
            <a:pPr marL="514350" indent="-514350">
              <a:buFont typeface="Arial" pitchFamily="34" charset="0"/>
              <a:buAutoNum type="alphaLcParenR"/>
            </a:pPr>
            <a:r>
              <a:rPr lang="en-CA" dirty="0"/>
              <a:t>What price should it charge for each product?</a:t>
            </a:r>
          </a:p>
          <a:p>
            <a:pPr marL="514350" indent="-514350">
              <a:buAutoNum type="alphaLcParenR"/>
            </a:pPr>
            <a:endParaRPr lang="en-CA" dirty="0"/>
          </a:p>
          <a:p>
            <a:br>
              <a:rPr lang="en-CA" dirty="0"/>
            </a:br>
            <a:endParaRPr lang="en-CA" dirty="0"/>
          </a:p>
          <a:p>
            <a:endParaRPr lang="en-US" dirty="0"/>
          </a:p>
        </p:txBody>
      </p:sp>
    </p:spTree>
    <p:extLst>
      <p:ext uri="{BB962C8B-B14F-4D97-AF65-F5344CB8AC3E}">
        <p14:creationId xmlns:p14="http://schemas.microsoft.com/office/powerpoint/2010/main" val="8030371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60158"/>
            <a:ext cx="6462600" cy="1143000"/>
          </a:xfrm>
        </p:spPr>
        <p:txBody>
          <a:bodyPr/>
          <a:lstStyle/>
          <a:p>
            <a:r>
              <a:rPr lang="en-US" dirty="0"/>
              <a:t>SOLUTION</a:t>
            </a:r>
          </a:p>
        </p:txBody>
      </p:sp>
      <p:sp>
        <p:nvSpPr>
          <p:cNvPr id="3" name="Text Placeholder 2"/>
          <p:cNvSpPr>
            <a:spLocks noGrp="1"/>
          </p:cNvSpPr>
          <p:nvPr>
            <p:ph type="body" idx="1"/>
          </p:nvPr>
        </p:nvSpPr>
        <p:spPr>
          <a:xfrm>
            <a:off x="400405" y="1371600"/>
            <a:ext cx="8478901" cy="5027807"/>
          </a:xfrm>
        </p:spPr>
        <p:txBody>
          <a:bodyPr/>
          <a:lstStyle/>
          <a:p>
            <a:pPr lvl="0"/>
            <a:r>
              <a:rPr lang="en-US" dirty="0"/>
              <a:t>a) TR=</a:t>
            </a:r>
            <a:r>
              <a:rPr lang="en-US" dirty="0" err="1"/>
              <a:t>P</a:t>
            </a:r>
            <a:r>
              <a:rPr lang="en-US" baseline="-25000" dirty="0" err="1"/>
              <a:t>x</a:t>
            </a:r>
            <a:r>
              <a:rPr lang="en-US" dirty="0" err="1"/>
              <a:t>Q</a:t>
            </a:r>
            <a:r>
              <a:rPr lang="en-US" baseline="-25000" dirty="0" err="1"/>
              <a:t>x</a:t>
            </a:r>
            <a:r>
              <a:rPr lang="en-US" dirty="0"/>
              <a:t> + </a:t>
            </a:r>
            <a:r>
              <a:rPr lang="en-US" dirty="0" err="1"/>
              <a:t>P</a:t>
            </a:r>
            <a:r>
              <a:rPr lang="en-US" baseline="-25000" dirty="0" err="1"/>
              <a:t>y</a:t>
            </a:r>
            <a:r>
              <a:rPr lang="en-US" dirty="0" err="1"/>
              <a:t>Q</a:t>
            </a:r>
            <a:r>
              <a:rPr lang="en-US" baseline="-25000" dirty="0" err="1"/>
              <a:t>y</a:t>
            </a:r>
            <a:r>
              <a:rPr lang="en-US" dirty="0"/>
              <a:t>=(400 - </a:t>
            </a:r>
            <a:r>
              <a:rPr lang="en-US" dirty="0" err="1"/>
              <a:t>Q</a:t>
            </a:r>
            <a:r>
              <a:rPr lang="en-US" baseline="-25000" dirty="0" err="1"/>
              <a:t>x</a:t>
            </a:r>
            <a:r>
              <a:rPr lang="en-US" dirty="0"/>
              <a:t>)</a:t>
            </a:r>
            <a:r>
              <a:rPr lang="en-US" dirty="0" err="1"/>
              <a:t>Q</a:t>
            </a:r>
            <a:r>
              <a:rPr lang="en-US" baseline="-25000" dirty="0" err="1"/>
              <a:t>x</a:t>
            </a:r>
            <a:r>
              <a:rPr lang="en-US" dirty="0"/>
              <a:t> +(300 - 3Q</a:t>
            </a:r>
            <a:r>
              <a:rPr lang="en-US" baseline="-25000" dirty="0"/>
              <a:t>y</a:t>
            </a:r>
            <a:r>
              <a:rPr lang="en-US" dirty="0"/>
              <a:t>)</a:t>
            </a:r>
            <a:r>
              <a:rPr lang="en-US" dirty="0" err="1"/>
              <a:t>Q</a:t>
            </a:r>
            <a:r>
              <a:rPr lang="en-US" baseline="-25000" dirty="0" err="1"/>
              <a:t>y</a:t>
            </a:r>
            <a:endParaRPr lang="en-US" dirty="0"/>
          </a:p>
          <a:p>
            <a:r>
              <a:rPr lang="en-US" b="1" dirty="0"/>
              <a:t>Since </a:t>
            </a:r>
            <a:r>
              <a:rPr lang="en-US" b="1" dirty="0" err="1"/>
              <a:t>Q</a:t>
            </a:r>
            <a:r>
              <a:rPr lang="en-US" b="1" baseline="-25000" dirty="0" err="1"/>
              <a:t>y</a:t>
            </a:r>
            <a:r>
              <a:rPr lang="en-US" b="1" dirty="0"/>
              <a:t>=2Q</a:t>
            </a:r>
            <a:r>
              <a:rPr lang="en-US" b="1" baseline="-25000" dirty="0"/>
              <a:t>x</a:t>
            </a:r>
            <a:r>
              <a:rPr lang="en-US" b="1" dirty="0"/>
              <a:t>:</a:t>
            </a:r>
          </a:p>
          <a:p>
            <a:endParaRPr lang="en-US" b="1" dirty="0"/>
          </a:p>
          <a:p>
            <a:r>
              <a:rPr lang="en-US" dirty="0"/>
              <a:t>TR=(400 - </a:t>
            </a:r>
            <a:r>
              <a:rPr lang="en-US" dirty="0" err="1"/>
              <a:t>Q</a:t>
            </a:r>
            <a:r>
              <a:rPr lang="en-US" baseline="-25000" dirty="0" err="1"/>
              <a:t>x</a:t>
            </a:r>
            <a:r>
              <a:rPr lang="en-US" dirty="0"/>
              <a:t>)</a:t>
            </a:r>
            <a:r>
              <a:rPr lang="en-US" dirty="0" err="1"/>
              <a:t>Q</a:t>
            </a:r>
            <a:r>
              <a:rPr lang="en-US" baseline="-25000" dirty="0" err="1"/>
              <a:t>x</a:t>
            </a:r>
            <a:r>
              <a:rPr lang="en-US" dirty="0"/>
              <a:t> +(600 - 6Q</a:t>
            </a:r>
            <a:r>
              <a:rPr lang="en-US" baseline="-25000" dirty="0"/>
              <a:t>x</a:t>
            </a:r>
            <a:r>
              <a:rPr lang="en-US" dirty="0"/>
              <a:t>)2Q</a:t>
            </a:r>
            <a:r>
              <a:rPr lang="en-US" baseline="-25000" dirty="0"/>
              <a:t>x</a:t>
            </a:r>
            <a:r>
              <a:rPr lang="en-US" dirty="0"/>
              <a:t> =1000Q</a:t>
            </a:r>
            <a:r>
              <a:rPr lang="en-US" baseline="-25000" dirty="0"/>
              <a:t>x</a:t>
            </a:r>
            <a:r>
              <a:rPr lang="en-US" dirty="0"/>
              <a:t> - 13Q</a:t>
            </a:r>
            <a:r>
              <a:rPr lang="en-US" baseline="-25000" dirty="0"/>
              <a:t>x</a:t>
            </a:r>
            <a:r>
              <a:rPr lang="en-US" baseline="30000" dirty="0"/>
              <a:t>2</a:t>
            </a:r>
            <a:endParaRPr lang="en-US" dirty="0"/>
          </a:p>
          <a:p>
            <a:r>
              <a:rPr lang="en-US" dirty="0"/>
              <a:t>π=</a:t>
            </a:r>
            <a:r>
              <a:rPr lang="en-US"/>
              <a:t>1000Q</a:t>
            </a:r>
            <a:r>
              <a:rPr lang="en-US" baseline="-25000"/>
              <a:t>x</a:t>
            </a:r>
            <a:r>
              <a:rPr lang="en-US"/>
              <a:t> - </a:t>
            </a:r>
            <a:r>
              <a:rPr lang="en-US" dirty="0"/>
              <a:t>13Q</a:t>
            </a:r>
            <a:r>
              <a:rPr lang="en-US" baseline="-25000" dirty="0"/>
              <a:t>x</a:t>
            </a:r>
            <a:r>
              <a:rPr lang="en-US" baseline="30000" dirty="0"/>
              <a:t>2</a:t>
            </a:r>
            <a:r>
              <a:rPr lang="en-US" dirty="0"/>
              <a:t> – 500 - 3 </a:t>
            </a:r>
            <a:r>
              <a:rPr lang="en-US" dirty="0" err="1"/>
              <a:t>Q</a:t>
            </a:r>
            <a:r>
              <a:rPr lang="en-US" baseline="-25000" dirty="0" err="1"/>
              <a:t>x</a:t>
            </a:r>
            <a:r>
              <a:rPr lang="en-US" dirty="0"/>
              <a:t> - 9Q</a:t>
            </a:r>
            <a:r>
              <a:rPr lang="en-US" baseline="-25000" dirty="0"/>
              <a:t>x</a:t>
            </a:r>
            <a:r>
              <a:rPr lang="en-US" baseline="30000" dirty="0"/>
              <a:t>2</a:t>
            </a:r>
            <a:endParaRPr lang="en-US" dirty="0"/>
          </a:p>
          <a:p>
            <a:r>
              <a:rPr lang="en-US" dirty="0"/>
              <a:t>dπ/</a:t>
            </a:r>
            <a:r>
              <a:rPr lang="en-US" dirty="0" err="1"/>
              <a:t>dQ</a:t>
            </a:r>
            <a:r>
              <a:rPr lang="en-US" baseline="-25000" dirty="0" err="1"/>
              <a:t>x</a:t>
            </a:r>
            <a:r>
              <a:rPr lang="en-US" dirty="0"/>
              <a:t>=997 - 44Q</a:t>
            </a:r>
            <a:r>
              <a:rPr lang="en-US" baseline="-25000" dirty="0"/>
              <a:t>x </a:t>
            </a:r>
            <a:endParaRPr lang="en-US" dirty="0"/>
          </a:p>
          <a:p>
            <a:r>
              <a:rPr lang="en-US" b="1" dirty="0" err="1"/>
              <a:t>Q</a:t>
            </a:r>
            <a:r>
              <a:rPr lang="en-US" b="1" baseline="-25000" dirty="0" err="1"/>
              <a:t>x</a:t>
            </a:r>
            <a:r>
              <a:rPr lang="en-US" b="1" dirty="0"/>
              <a:t>=22.66 units</a:t>
            </a:r>
          </a:p>
          <a:p>
            <a:r>
              <a:rPr lang="en-US" b="1" dirty="0" err="1"/>
              <a:t>Q</a:t>
            </a:r>
            <a:r>
              <a:rPr lang="en-US" b="1" baseline="-25000" dirty="0" err="1"/>
              <a:t>y</a:t>
            </a:r>
            <a:r>
              <a:rPr lang="en-US" b="1" dirty="0"/>
              <a:t>=45.32 units</a:t>
            </a:r>
          </a:p>
          <a:p>
            <a:endParaRPr lang="en-US" dirty="0"/>
          </a:p>
          <a:p>
            <a:pPr lvl="0"/>
            <a:r>
              <a:rPr lang="en-US" dirty="0"/>
              <a:t>b) </a:t>
            </a:r>
            <a:r>
              <a:rPr lang="en-US" dirty="0" err="1"/>
              <a:t>Px</a:t>
            </a:r>
            <a:r>
              <a:rPr lang="en-US" dirty="0"/>
              <a:t>=400 – 22.66</a:t>
            </a:r>
            <a:r>
              <a:rPr lang="en-US" b="1" dirty="0"/>
              <a:t>=$377.34</a:t>
            </a:r>
          </a:p>
          <a:p>
            <a:r>
              <a:rPr lang="en-US" dirty="0" err="1"/>
              <a:t>Py</a:t>
            </a:r>
            <a:r>
              <a:rPr lang="en-US" dirty="0"/>
              <a:t>=300 – 3(45.32</a:t>
            </a:r>
            <a:r>
              <a:rPr lang="en-US" b="1" dirty="0"/>
              <a:t>)=$164.04</a:t>
            </a:r>
          </a:p>
          <a:p>
            <a:endParaRPr lang="en-US" dirty="0"/>
          </a:p>
          <a:p>
            <a:endParaRPr lang="en-US" dirty="0"/>
          </a:p>
        </p:txBody>
      </p:sp>
    </p:spTree>
    <p:extLst>
      <p:ext uri="{BB962C8B-B14F-4D97-AF65-F5344CB8AC3E}">
        <p14:creationId xmlns:p14="http://schemas.microsoft.com/office/powerpoint/2010/main" val="14534835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D44C-8411-4383-BB92-4277969E9892}"/>
              </a:ext>
            </a:extLst>
          </p:cNvPr>
          <p:cNvSpPr>
            <a:spLocks noGrp="1"/>
          </p:cNvSpPr>
          <p:nvPr>
            <p:ph type="ctrTitle"/>
          </p:nvPr>
        </p:nvSpPr>
        <p:spPr/>
        <p:txBody>
          <a:bodyPr/>
          <a:lstStyle/>
          <a:p>
            <a:r>
              <a:rPr lang="en-CA" dirty="0"/>
              <a:t>APPENDIX</a:t>
            </a:r>
          </a:p>
        </p:txBody>
      </p:sp>
    </p:spTree>
    <p:extLst>
      <p:ext uri="{BB962C8B-B14F-4D97-AF65-F5344CB8AC3E}">
        <p14:creationId xmlns:p14="http://schemas.microsoft.com/office/powerpoint/2010/main" val="362800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LONG-RUN EQUILIBRIUM</a:t>
            </a:r>
          </a:p>
        </p:txBody>
      </p:sp>
      <p:sp>
        <p:nvSpPr>
          <p:cNvPr id="3" name="Text Placeholder 2"/>
          <p:cNvSpPr>
            <a:spLocks noGrp="1"/>
          </p:cNvSpPr>
          <p:nvPr>
            <p:ph type="body" idx="1"/>
          </p:nvPr>
        </p:nvSpPr>
        <p:spPr>
          <a:xfrm>
            <a:off x="713226" y="1660358"/>
            <a:ext cx="7961542" cy="4907491"/>
          </a:xfrm>
        </p:spPr>
        <p:txBody>
          <a:bodyPr/>
          <a:lstStyle/>
          <a:p>
            <a:r>
              <a:rPr lang="en-US" sz="2400" dirty="0"/>
              <a:t>Since there are low barriers to entry, firms may enter and exit the industry easily</a:t>
            </a:r>
          </a:p>
          <a:p>
            <a:endParaRPr lang="en-US" sz="2400" dirty="0"/>
          </a:p>
          <a:p>
            <a:r>
              <a:rPr lang="en-US" sz="2400" dirty="0"/>
              <a:t>When firms in the industry are earning economic profit, this entices new firms to enter the industry. As new firms enter the industry, the demand for each firm’s product decreases. This is resembled as a leftward shift of the firm’s demand curve (and therefore the MR curve also shifts left)</a:t>
            </a:r>
          </a:p>
          <a:p>
            <a:endParaRPr lang="en-US" sz="2400" dirty="0"/>
          </a:p>
          <a:p>
            <a:r>
              <a:rPr lang="en-US" sz="2400" dirty="0"/>
              <a:t>When other firms leave the industry, demand curve(and the MR curve) shifts right</a:t>
            </a:r>
          </a:p>
        </p:txBody>
      </p:sp>
    </p:spTree>
    <p:extLst>
      <p:ext uri="{BB962C8B-B14F-4D97-AF65-F5344CB8AC3E}">
        <p14:creationId xmlns:p14="http://schemas.microsoft.com/office/powerpoint/2010/main" val="10380604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231140" y="2329446"/>
            <a:ext cx="2816860" cy="1714500"/>
          </a:xfrm>
        </p:spPr>
        <p:txBody>
          <a:bodyPr>
            <a:normAutofit fontScale="90000"/>
          </a:bodyPr>
          <a:lstStyle/>
          <a:p>
            <a:pPr algn="ctr" eaLnBrk="1" hangingPunct="1">
              <a:defRPr/>
            </a:pPr>
            <a:r>
              <a:rPr lang="en-US" sz="4050" b="1" dirty="0">
                <a:effectLst>
                  <a:outerShdw blurRad="38100" dist="38100" dir="2700000" algn="tl">
                    <a:srgbClr val="C0C0C0"/>
                  </a:outerShdw>
                </a:effectLst>
              </a:rPr>
              <a:t>Optimal Advertising Rule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262544" y="1233573"/>
                <a:ext cx="5556763" cy="4535210"/>
              </a:xfrm>
            </p:spPr>
            <p:txBody>
              <a:bodyPr>
                <a:normAutofit fontScale="92500" lnSpcReduction="20000"/>
              </a:bodyPr>
              <a:lstStyle/>
              <a:p>
                <a:pPr algn="ctr">
                  <a:buNone/>
                  <a:defRPr/>
                </a:pPr>
                <a:r>
                  <a:rPr lang="en-US" sz="1800" b="1" dirty="0">
                    <a:solidFill>
                      <a:schemeClr val="tx1"/>
                    </a:solidFill>
                    <a:effectLst>
                      <a:outerShdw blurRad="38100" dist="38100" dir="2700000" algn="tl">
                        <a:srgbClr val="C0C0C0"/>
                      </a:outerShdw>
                    </a:effectLst>
                  </a:rPr>
                  <a:t>Assumptions:</a:t>
                </a:r>
              </a:p>
              <a:p>
                <a:pPr algn="ctr">
                  <a:buNone/>
                  <a:defRPr/>
                </a:pPr>
                <a:r>
                  <a:rPr lang="en-US" sz="1800" dirty="0">
                    <a:solidFill>
                      <a:schemeClr val="tx1"/>
                    </a:solidFill>
                    <a:effectLst>
                      <a:outerShdw blurRad="38100" dist="38100" dir="2700000" algn="tl">
                        <a:srgbClr val="C0C0C0"/>
                      </a:outerShdw>
                    </a:effectLst>
                  </a:rPr>
                  <a:t> 1. Q is a function of P and A</a:t>
                </a:r>
              </a:p>
              <a:p>
                <a:pPr algn="ctr">
                  <a:buNone/>
                  <a:defRPr/>
                </a:pPr>
                <a:r>
                  <a:rPr lang="en-US" sz="1800" dirty="0">
                    <a:solidFill>
                      <a:schemeClr val="tx1"/>
                    </a:solidFill>
                    <a:effectLst>
                      <a:outerShdw blurRad="38100" dist="38100" dir="2700000" algn="tl">
                        <a:srgbClr val="C0C0C0"/>
                      </a:outerShdw>
                    </a:effectLst>
                  </a:rPr>
                  <a:t> 2. There is diminishing marginal returns to advertising expenditures</a:t>
                </a:r>
                <a:r>
                  <a:rPr lang="en-US" sz="1800" dirty="0">
                    <a:solidFill>
                      <a:schemeClr val="tx1"/>
                    </a:solidFill>
                  </a:rPr>
                  <a:t> </a:t>
                </a:r>
              </a:p>
              <a:p>
                <a:pPr algn="ctr">
                  <a:spcBef>
                    <a:spcPct val="0"/>
                  </a:spcBef>
                  <a:buNone/>
                  <a:defRPr/>
                </a:pPr>
                <a:endParaRPr lang="en-US" sz="1800" dirty="0">
                  <a:solidFill>
                    <a:schemeClr val="tx1"/>
                  </a:solidFill>
                </a:endParaRPr>
              </a:p>
              <a:p>
                <a:pPr algn="ctr">
                  <a:spcBef>
                    <a:spcPct val="0"/>
                  </a:spcBef>
                  <a:buFont typeface="Arial"/>
                  <a:buChar char="•"/>
                  <a:defRPr/>
                </a:pPr>
                <a:r>
                  <a:rPr lang="en-US" sz="1800" dirty="0">
                    <a:solidFill>
                      <a:schemeClr val="tx1"/>
                    </a:solidFill>
                  </a:rPr>
                  <a:t> The firm should set advertising expenditures so that the change in </a:t>
                </a:r>
                <a:r>
                  <a:rPr lang="en-US" sz="1800" b="1" dirty="0">
                    <a:solidFill>
                      <a:schemeClr val="tx1"/>
                    </a:solidFill>
                  </a:rPr>
                  <a:t>gross profit (P – MC) </a:t>
                </a:r>
                <a:r>
                  <a:rPr lang="en-US" sz="1800" dirty="0">
                    <a:solidFill>
                      <a:schemeClr val="tx1"/>
                    </a:solidFill>
                  </a:rPr>
                  <a:t>resulting from an extra dollar of advertising is equal to the dollar spent on advertising</a:t>
                </a:r>
              </a:p>
              <a:p>
                <a:pPr algn="ctr">
                  <a:spcBef>
                    <a:spcPct val="0"/>
                  </a:spcBef>
                  <a:buNone/>
                  <a:defRPr/>
                </a:pPr>
                <a:endParaRPr lang="en-US" sz="450" dirty="0">
                  <a:solidFill>
                    <a:schemeClr val="tx1"/>
                  </a:solidFill>
                </a:endParaRPr>
              </a:p>
              <a:p>
                <a:pPr algn="ctr">
                  <a:spcBef>
                    <a:spcPct val="0"/>
                  </a:spcBef>
                  <a:buNone/>
                  <a:defRPr/>
                </a:pPr>
                <a14:m>
                  <m:oMath xmlns:m="http://schemas.openxmlformats.org/officeDocument/2006/math">
                    <m:r>
                      <a:rPr lang="en-US" sz="1800" b="1" i="1">
                        <a:solidFill>
                          <a:schemeClr val="tx1"/>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WP Greek Helve" pitchFamily="2" charset="2"/>
                      </a:rPr>
                      <m:t>∆</m:t>
                    </m:r>
                  </m:oMath>
                </a14:m>
                <a:r>
                  <a:rPr lang="en-US" sz="1800" b="1" dirty="0">
                    <a:solidFill>
                      <a:schemeClr val="tx1"/>
                    </a:solidFill>
                    <a:effectLst>
                      <a:outerShdw blurRad="38100" dist="38100" dir="2700000" algn="tl">
                        <a:srgbClr val="C0C0C0"/>
                      </a:outerShdw>
                    </a:effectLst>
                    <a:sym typeface="WP Greek Helve" pitchFamily="2" charset="2"/>
                  </a:rPr>
                  <a:t>Q(P – MC) = 1</a:t>
                </a:r>
              </a:p>
              <a:p>
                <a:pPr algn="ctr">
                  <a:spcBef>
                    <a:spcPct val="0"/>
                  </a:spcBef>
                  <a:buNone/>
                  <a:defRPr/>
                </a:pPr>
                <a:endParaRPr lang="en-US" sz="1200" b="1" dirty="0">
                  <a:solidFill>
                    <a:srgbClr val="000076"/>
                  </a:solidFill>
                  <a:effectLst>
                    <a:outerShdw blurRad="38100" dist="38100" dir="2700000" algn="tl">
                      <a:srgbClr val="C0C0C0"/>
                    </a:outerShdw>
                  </a:effectLst>
                </a:endParaRPr>
              </a:p>
              <a:p>
                <a:pPr algn="ctr">
                  <a:spcBef>
                    <a:spcPct val="0"/>
                  </a:spcBef>
                  <a:buFont typeface="Arial"/>
                  <a:buChar char="•"/>
                  <a:defRPr/>
                </a:pPr>
                <a:r>
                  <a:rPr lang="en-US" sz="1800" b="1" dirty="0">
                    <a:effectLst>
                      <a:outerShdw blurRad="38100" dist="38100" dir="2700000" algn="tl">
                        <a:srgbClr val="C0C0C0"/>
                      </a:outerShdw>
                    </a:effectLst>
                  </a:rPr>
                  <a:t> </a:t>
                </a:r>
                <a:r>
                  <a:rPr lang="en-US" sz="1800" dirty="0">
                    <a:solidFill>
                      <a:schemeClr val="tx1"/>
                    </a:solidFill>
                    <a:effectLst>
                      <a:outerShdw blurRad="38100" dist="38100" dir="2700000" algn="tl">
                        <a:srgbClr val="C0C0C0"/>
                      </a:outerShdw>
                    </a:effectLst>
                  </a:rPr>
                  <a:t>Multiply both sides by P / (P-MC)</a:t>
                </a:r>
              </a:p>
              <a:p>
                <a:pPr algn="ctr">
                  <a:buNone/>
                  <a:defRPr/>
                </a:pPr>
                <a:r>
                  <a:rPr lang="en-US" sz="1800" dirty="0">
                    <a:solidFill>
                      <a:schemeClr val="tx1"/>
                    </a:solidFill>
                    <a:sym typeface="WP Greek Helve" pitchFamily="2" charset="2"/>
                  </a:rPr>
                  <a:t>P </a:t>
                </a:r>
                <a:r>
                  <a:rPr lang="en-US" sz="1800" dirty="0">
                    <a:solidFill>
                      <a:schemeClr val="tx1"/>
                    </a:solidFill>
                    <a:effectLst>
                      <a:outerShdw blurRad="38100" dist="38100" dir="2700000" algn="tl">
                        <a:srgbClr val="C0C0C0"/>
                      </a:outerShdw>
                    </a:effectLst>
                    <a:sym typeface="MT Symbol" pitchFamily="82" charset="2"/>
                  </a:rPr>
                  <a:t>*</a:t>
                </a:r>
                <a14:m>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sym typeface="WP Greek Helve" pitchFamily="2" charset="2"/>
                      </a:rPr>
                      <m:t>∆</m:t>
                    </m:r>
                  </m:oMath>
                </a14:m>
                <a:r>
                  <a:rPr lang="en-US" sz="1800" dirty="0">
                    <a:solidFill>
                      <a:schemeClr val="tx1"/>
                    </a:solidFill>
                    <a:sym typeface="WP Greek Helve" pitchFamily="2" charset="2"/>
                  </a:rPr>
                  <a:t>Q = P/ (P – MC)   </a:t>
                </a:r>
                <a:r>
                  <a:rPr lang="en-US" sz="1350" dirty="0">
                    <a:solidFill>
                      <a:schemeClr val="tx1"/>
                    </a:solidFill>
                    <a:sym typeface="WP Greek Helve" pitchFamily="2" charset="2"/>
                  </a:rPr>
                  <a:t>The firm is max. profit, so MR = MC</a:t>
                </a:r>
                <a:endParaRPr lang="en-US" sz="1350" dirty="0">
                  <a:solidFill>
                    <a:schemeClr val="tx1"/>
                  </a:solidFill>
                  <a:effectLst>
                    <a:outerShdw blurRad="38100" dist="38100" dir="2700000" algn="tl">
                      <a:srgbClr val="C0C0C0"/>
                    </a:outerShdw>
                  </a:effectLst>
                </a:endParaRPr>
              </a:p>
              <a:p>
                <a:pPr algn="ctr">
                  <a:buNone/>
                  <a:defRPr/>
                </a:pPr>
                <a:r>
                  <a:rPr lang="en-US" sz="1800" dirty="0">
                    <a:solidFill>
                      <a:schemeClr val="tx1"/>
                    </a:solidFill>
                    <a:sym typeface="WP Greek Helve" pitchFamily="2" charset="2"/>
                  </a:rPr>
                  <a:t>P </a:t>
                </a:r>
                <a:r>
                  <a:rPr lang="en-US" sz="1800" dirty="0">
                    <a:solidFill>
                      <a:schemeClr val="tx1"/>
                    </a:solidFill>
                    <a:effectLst>
                      <a:outerShdw blurRad="38100" dist="38100" dir="2700000" algn="tl">
                        <a:srgbClr val="C0C0C0"/>
                      </a:outerShdw>
                    </a:effectLst>
                    <a:sym typeface="MT Symbol" pitchFamily="82" charset="2"/>
                  </a:rPr>
                  <a:t>*</a:t>
                </a:r>
                <a14:m>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sym typeface="WP Greek Helve" pitchFamily="2" charset="2"/>
                      </a:rPr>
                      <m:t>∆</m:t>
                    </m:r>
                  </m:oMath>
                </a14:m>
                <a:r>
                  <a:rPr lang="en-US" sz="1800" dirty="0">
                    <a:solidFill>
                      <a:schemeClr val="tx1"/>
                    </a:solidFill>
                    <a:sym typeface="WP Greek Helve" pitchFamily="2" charset="2"/>
                  </a:rPr>
                  <a:t>Q = P/ (P – MR) </a:t>
                </a:r>
              </a:p>
              <a:p>
                <a:pPr algn="ctr">
                  <a:buFont typeface="Arial"/>
                  <a:buChar char="•"/>
                  <a:defRPr/>
                </a:pPr>
                <a:r>
                  <a:rPr lang="en-US" sz="1800" dirty="0">
                    <a:solidFill>
                      <a:schemeClr val="tx1"/>
                    </a:solidFill>
                    <a:effectLst>
                      <a:outerShdw blurRad="38100" dist="38100" dir="2700000" algn="tl">
                        <a:srgbClr val="C0C0C0"/>
                      </a:outerShdw>
                    </a:effectLst>
                    <a:sym typeface="WP Greek Helve" pitchFamily="2" charset="2"/>
                  </a:rPr>
                  <a:t> P </a:t>
                </a:r>
                <a:r>
                  <a:rPr lang="en-US" sz="1800" dirty="0">
                    <a:solidFill>
                      <a:schemeClr val="tx1"/>
                    </a:solidFill>
                    <a:effectLst>
                      <a:outerShdw blurRad="38100" dist="38100" dir="2700000" algn="tl">
                        <a:srgbClr val="C0C0C0"/>
                      </a:outerShdw>
                    </a:effectLst>
                    <a:sym typeface="MT Symbol" pitchFamily="82" charset="2"/>
                  </a:rPr>
                  <a:t>*</a:t>
                </a:r>
                <a14:m>
                  <m:oMath xmlns:m="http://schemas.openxmlformats.org/officeDocument/2006/math">
                    <m:r>
                      <a:rPr lang="en-US" sz="1800" b="0" i="1" smtClean="0">
                        <a:solidFill>
                          <a:schemeClr val="tx1"/>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WP Greek Helve" pitchFamily="2" charset="2"/>
                      </a:rPr>
                      <m:t>∆</m:t>
                    </m:r>
                  </m:oMath>
                </a14:m>
                <a:r>
                  <a:rPr lang="en-US" sz="1800" dirty="0">
                    <a:solidFill>
                      <a:schemeClr val="tx1"/>
                    </a:solidFill>
                    <a:effectLst>
                      <a:outerShdw blurRad="38100" dist="38100" dir="2700000" algn="tl">
                        <a:srgbClr val="C0C0C0"/>
                      </a:outerShdw>
                    </a:effectLst>
                    <a:sym typeface="WP Greek Helve" pitchFamily="2" charset="2"/>
                  </a:rPr>
                  <a:t>Q = |</a:t>
                </a:r>
                <a:r>
                  <a:rPr lang="el-GR" sz="1800" dirty="0">
                    <a:solidFill>
                      <a:schemeClr val="tx1"/>
                    </a:solidFill>
                    <a:cs typeface="Arial" charset="0"/>
                  </a:rPr>
                  <a:t>η</a:t>
                </a:r>
                <a:r>
                  <a:rPr lang="en-US" sz="1800" dirty="0">
                    <a:solidFill>
                      <a:schemeClr val="tx1"/>
                    </a:solidFill>
                    <a:effectLst>
                      <a:outerShdw blurRad="38100" dist="38100" dir="2700000" algn="tl">
                        <a:srgbClr val="C0C0C0"/>
                      </a:outerShdw>
                    </a:effectLst>
                  </a:rPr>
                  <a:t>| (absolute value of price elasticity of demand)</a:t>
                </a:r>
                <a:endParaRPr lang="en-US" sz="1800" dirty="0">
                  <a:solidFill>
                    <a:schemeClr val="tx1"/>
                  </a:solidFill>
                  <a:effectLst>
                    <a:outerShdw blurRad="38100" dist="38100" dir="2700000" algn="tl">
                      <a:srgbClr val="C0C0C0"/>
                    </a:outerShdw>
                  </a:effectLst>
                  <a:sym typeface="WP Greek Helve" pitchFamily="2" charset="2"/>
                </a:endParaRPr>
              </a:p>
              <a:p>
                <a:pPr algn="ctr">
                  <a:buNone/>
                  <a:defRPr/>
                </a:pPr>
                <a:r>
                  <a:rPr lang="en-US" sz="1800" dirty="0">
                    <a:solidFill>
                      <a:schemeClr val="tx1"/>
                    </a:solidFill>
                    <a:effectLst>
                      <a:outerShdw blurRad="38100" dist="38100" dir="2700000" algn="tl">
                        <a:srgbClr val="C0C0C0"/>
                      </a:outerShdw>
                    </a:effectLst>
                  </a:rPr>
                  <a:t>Marginal revenue from an extra dollar of advertising = |</a:t>
                </a:r>
                <a:r>
                  <a:rPr lang="el-GR" sz="1800" dirty="0">
                    <a:solidFill>
                      <a:schemeClr val="tx1"/>
                    </a:solidFill>
                    <a:cs typeface="Arial" charset="0"/>
                  </a:rPr>
                  <a:t>η</a:t>
                </a:r>
                <a:r>
                  <a:rPr lang="en-CA" sz="1800" dirty="0">
                    <a:solidFill>
                      <a:schemeClr val="tx1"/>
                    </a:solidFill>
                    <a:cs typeface="Arial" charset="0"/>
                  </a:rPr>
                  <a:t>|</a:t>
                </a:r>
                <a:endParaRPr lang="en-US" sz="1800" dirty="0">
                  <a:solidFill>
                    <a:schemeClr val="tx1"/>
                  </a:solidFill>
                  <a:effectLst>
                    <a:outerShdw blurRad="38100" dist="38100" dir="2700000" algn="tl">
                      <a:srgbClr val="C0C0C0"/>
                    </a:outerShdw>
                  </a:effectLst>
                </a:endParaRPr>
              </a:p>
              <a:p>
                <a:endParaRPr lang="en-CA"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262544" y="1233573"/>
                <a:ext cx="5556763" cy="4535210"/>
              </a:xfrm>
              <a:blipFill>
                <a:blip r:embed="rId2"/>
                <a:stretch>
                  <a:fillRect l="-329" t="-538" r="-1425"/>
                </a:stretch>
              </a:blipFill>
            </p:spPr>
            <p:txBody>
              <a:bodyPr/>
              <a:lstStyle/>
              <a:p>
                <a:r>
                  <a:rPr lang="en-CA">
                    <a:noFill/>
                  </a:rPr>
                  <a:t> </a:t>
                </a:r>
              </a:p>
            </p:txBody>
          </p:sp>
        </mc:Fallback>
      </mc:AlternateContent>
    </p:spTree>
    <p:extLst>
      <p:ext uri="{BB962C8B-B14F-4D97-AF65-F5344CB8AC3E}">
        <p14:creationId xmlns:p14="http://schemas.microsoft.com/office/powerpoint/2010/main" val="284980385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withEffect">
                                  <p:stCondLst>
                                    <p:cond delay="0"/>
                                  </p:stCondLst>
                                  <p:iterate type="lt">
                                    <p:tmPct val="4000"/>
                                  </p:iterate>
                                  <p:childTnLst>
                                    <p:set>
                                      <p:cBhvr override="childStyle">
                                        <p:cTn id="6" dur="1500" fill="hold"/>
                                        <p:tgtEl>
                                          <p:spTgt spid="342018"/>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905" y="638776"/>
            <a:ext cx="8032395" cy="5929797"/>
          </a:xfrm>
          <a:prstGeom prst="rect">
            <a:avLst/>
          </a:prstGeom>
        </p:spPr>
      </p:pic>
      <p:sp>
        <p:nvSpPr>
          <p:cNvPr id="3" name="Title 1">
            <a:extLst>
              <a:ext uri="{FF2B5EF4-FFF2-40B4-BE49-F238E27FC236}">
                <a16:creationId xmlns:a16="http://schemas.microsoft.com/office/drawing/2014/main" id="{6B040282-CCA1-46BA-AD34-84E3F9B7E122}"/>
              </a:ext>
            </a:extLst>
          </p:cNvPr>
          <p:cNvSpPr>
            <a:spLocks noGrp="1"/>
          </p:cNvSpPr>
          <p:nvPr>
            <p:ph type="title"/>
          </p:nvPr>
        </p:nvSpPr>
        <p:spPr>
          <a:xfrm>
            <a:off x="893700" y="274650"/>
            <a:ext cx="6462600" cy="1143000"/>
          </a:xfrm>
        </p:spPr>
        <p:txBody>
          <a:bodyPr/>
          <a:lstStyle/>
          <a:p>
            <a:r>
              <a:rPr lang="en-US" dirty="0"/>
              <a:t>LONG RUN EQUILIBRIUM</a:t>
            </a:r>
          </a:p>
        </p:txBody>
      </p:sp>
    </p:spTree>
    <p:extLst>
      <p:ext uri="{BB962C8B-B14F-4D97-AF65-F5344CB8AC3E}">
        <p14:creationId xmlns:p14="http://schemas.microsoft.com/office/powerpoint/2010/main" val="524129028"/>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1082</TotalTime>
  <Words>3654</Words>
  <Application>Microsoft Office PowerPoint</Application>
  <PresentationFormat>On-screen Show (4:3)</PresentationFormat>
  <Paragraphs>463</Paragraphs>
  <Slides>80</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9" baseType="lpstr">
      <vt:lpstr>Arial</vt:lpstr>
      <vt:lpstr>Cambria Math</vt:lpstr>
      <vt:lpstr>Century Gothic</vt:lpstr>
      <vt:lpstr>Helvetica Light</vt:lpstr>
      <vt:lpstr>Lao Sangam MN</vt:lpstr>
      <vt:lpstr>Lato</vt:lpstr>
      <vt:lpstr>Raleway</vt:lpstr>
      <vt:lpstr>Antonio template</vt:lpstr>
      <vt:lpstr>Equation</vt:lpstr>
      <vt:lpstr>MONOPOLISTIC COMPETITION AND MONOPOLIES</vt:lpstr>
      <vt:lpstr>CHAPTER REVIEW</vt:lpstr>
      <vt:lpstr>MONOPOLISTIC COMPETITION</vt:lpstr>
      <vt:lpstr>MONOPOLISTIC COMPETITION</vt:lpstr>
      <vt:lpstr>MONOPOLISTIC COMPETITION  -- MARKET POWER</vt:lpstr>
      <vt:lpstr>MONOPOLISTIC COMPETITION</vt:lpstr>
      <vt:lpstr>SHORT-RUN EQUILIBRIUM</vt:lpstr>
      <vt:lpstr>LONG-RUN EQUILIBRIUM</vt:lpstr>
      <vt:lpstr>LONG RUN EQUILIBRIUM</vt:lpstr>
      <vt:lpstr>LONG RUN EQUILIBRIUM</vt:lpstr>
      <vt:lpstr>OPTIMAL ADVERTISING</vt:lpstr>
      <vt:lpstr>OPTIMAL ADVERTISING</vt:lpstr>
      <vt:lpstr>MONOPOLY</vt:lpstr>
      <vt:lpstr>MONOPOLY</vt:lpstr>
      <vt:lpstr>MARKET POWER</vt:lpstr>
      <vt:lpstr>MONOPOLY</vt:lpstr>
      <vt:lpstr>Cost-Plus Pricing</vt:lpstr>
      <vt:lpstr>MONOPOLY</vt:lpstr>
      <vt:lpstr>MONOPOLY PRODUCE JOINT PRODUCTS IN FIXED PROPORTIONS</vt:lpstr>
      <vt:lpstr>MONOPOLY PRODUCE JOINT PRODUCTS IN VARIABLE PROPORTIONS</vt:lpstr>
      <vt:lpstr>CHAPTER QUESTIONS</vt:lpstr>
      <vt:lpstr>QUESTION 1</vt:lpstr>
      <vt:lpstr>SOLUTION 1</vt:lpstr>
      <vt:lpstr>QUESTION 2</vt:lpstr>
      <vt:lpstr>QUESTION 2</vt:lpstr>
      <vt:lpstr>SOLUTION</vt:lpstr>
      <vt:lpstr>SOLUTION</vt:lpstr>
      <vt:lpstr>QUESTION 3</vt:lpstr>
      <vt:lpstr>SOLUTION</vt:lpstr>
      <vt:lpstr>QUESTION 3</vt:lpstr>
      <vt:lpstr>SOLUTION</vt:lpstr>
      <vt:lpstr>QUESTION 4</vt:lpstr>
      <vt:lpstr>QUESTION 4 </vt:lpstr>
      <vt:lpstr>SOLUTION</vt:lpstr>
      <vt:lpstr>PowerPoint Presentation</vt:lpstr>
      <vt:lpstr>SOLUTION</vt:lpstr>
      <vt:lpstr>QUESTION 5</vt:lpstr>
      <vt:lpstr>SOLUTION</vt:lpstr>
      <vt:lpstr>QUESTION 5</vt:lpstr>
      <vt:lpstr>SOLUTION</vt:lpstr>
      <vt:lpstr>SOLUTION</vt:lpstr>
      <vt:lpstr>SOLUTION</vt:lpstr>
      <vt:lpstr>SOLUTION</vt:lpstr>
      <vt:lpstr>QUESTION 6</vt:lpstr>
      <vt:lpstr>QUESTION 6</vt:lpstr>
      <vt:lpstr>SOLUTION</vt:lpstr>
      <vt:lpstr>QUESTION 6</vt:lpstr>
      <vt:lpstr>SOLUTION</vt:lpstr>
      <vt:lpstr>QUESTION 7</vt:lpstr>
      <vt:lpstr>QUESTION 7</vt:lpstr>
      <vt:lpstr>SOLUTION</vt:lpstr>
      <vt:lpstr>QUESTION 7</vt:lpstr>
      <vt:lpstr>SOLUTION</vt:lpstr>
      <vt:lpstr>QUESTION 8</vt:lpstr>
      <vt:lpstr>SOLUTION</vt:lpstr>
      <vt:lpstr>QUESTION 8</vt:lpstr>
      <vt:lpstr>SOLUTION</vt:lpstr>
      <vt:lpstr>QUESTION 9</vt:lpstr>
      <vt:lpstr>QUESTION 9</vt:lpstr>
      <vt:lpstr>SOLUTION</vt:lpstr>
      <vt:lpstr>SOLUTION</vt:lpstr>
      <vt:lpstr>QUESTION 9</vt:lpstr>
      <vt:lpstr>SOLUTION</vt:lpstr>
      <vt:lpstr>QUESTION 9</vt:lpstr>
      <vt:lpstr>QUESTION 10</vt:lpstr>
      <vt:lpstr>SOLUTION</vt:lpstr>
      <vt:lpstr>QUESTION 10</vt:lpstr>
      <vt:lpstr>SOLUTION</vt:lpstr>
      <vt:lpstr>QUESTION 11</vt:lpstr>
      <vt:lpstr>SOLUTION</vt:lpstr>
      <vt:lpstr>QUESTION 11</vt:lpstr>
      <vt:lpstr>SOLUTION</vt:lpstr>
      <vt:lpstr>QUESTION 12</vt:lpstr>
      <vt:lpstr>QUESTION 12</vt:lpstr>
      <vt:lpstr>SOLUTION</vt:lpstr>
      <vt:lpstr>QUESTION 13</vt:lpstr>
      <vt:lpstr>QUESTION 13</vt:lpstr>
      <vt:lpstr>SOLUTION</vt:lpstr>
      <vt:lpstr>APPENDIX</vt:lpstr>
      <vt:lpstr>Optimal Advertising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BEHAVIOUR AND RATIONAL CHOICE</dc:title>
  <dc:creator>Mike Brintnell</dc:creator>
  <cp:lastModifiedBy>Mike Brintnell</cp:lastModifiedBy>
  <cp:revision>148</cp:revision>
  <cp:lastPrinted>2017-02-09T19:23:32Z</cp:lastPrinted>
  <dcterms:modified xsi:type="dcterms:W3CDTF">2019-11-13T18:39:29Z</dcterms:modified>
</cp:coreProperties>
</file>