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50"/>
  </p:notesMasterIdLst>
  <p:sldIdLst>
    <p:sldId id="256" r:id="rId2"/>
    <p:sldId id="396" r:id="rId3"/>
    <p:sldId id="568" r:id="rId4"/>
    <p:sldId id="541" r:id="rId5"/>
    <p:sldId id="542" r:id="rId6"/>
    <p:sldId id="543" r:id="rId7"/>
    <p:sldId id="544" r:id="rId8"/>
    <p:sldId id="545" r:id="rId9"/>
    <p:sldId id="547" r:id="rId10"/>
    <p:sldId id="548" r:id="rId11"/>
    <p:sldId id="550" r:id="rId12"/>
    <p:sldId id="549" r:id="rId13"/>
    <p:sldId id="569" r:id="rId14"/>
    <p:sldId id="570" r:id="rId15"/>
    <p:sldId id="571" r:id="rId16"/>
    <p:sldId id="551" r:id="rId17"/>
    <p:sldId id="572" r:id="rId18"/>
    <p:sldId id="573" r:id="rId19"/>
    <p:sldId id="574" r:id="rId20"/>
    <p:sldId id="468" r:id="rId21"/>
    <p:sldId id="474" r:id="rId22"/>
    <p:sldId id="477" r:id="rId23"/>
    <p:sldId id="552" r:id="rId24"/>
    <p:sldId id="553" r:id="rId25"/>
    <p:sldId id="554" r:id="rId26"/>
    <p:sldId id="555" r:id="rId27"/>
    <p:sldId id="479" r:id="rId28"/>
    <p:sldId id="556" r:id="rId29"/>
    <p:sldId id="491" r:id="rId30"/>
    <p:sldId id="557" r:id="rId31"/>
    <p:sldId id="567" r:id="rId32"/>
    <p:sldId id="492" r:id="rId33"/>
    <p:sldId id="558" r:id="rId34"/>
    <p:sldId id="494" r:id="rId35"/>
    <p:sldId id="559" r:id="rId36"/>
    <p:sldId id="560" r:id="rId37"/>
    <p:sldId id="497" r:id="rId38"/>
    <p:sldId id="561" r:id="rId39"/>
    <p:sldId id="562" r:id="rId40"/>
    <p:sldId id="498" r:id="rId41"/>
    <p:sldId id="563" r:id="rId42"/>
    <p:sldId id="502" r:id="rId43"/>
    <p:sldId id="564" r:id="rId44"/>
    <p:sldId id="565" r:id="rId45"/>
    <p:sldId id="504" r:id="rId46"/>
    <p:sldId id="505" r:id="rId47"/>
    <p:sldId id="566" r:id="rId48"/>
    <p:sldId id="575" r:id="rId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3A53"/>
    <a:srgbClr val="F4963D"/>
    <a:srgbClr val="7ECEFA"/>
    <a:srgbClr val="2F86C5"/>
    <a:srgbClr val="6372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02D3D4-54F4-4957-BB5D-E1FEF08D5BC2}">
  <a:tblStyle styleId="{3D02D3D4-54F4-4957-BB5D-E1FEF08D5BC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79433"/>
  </p:normalViewPr>
  <p:slideViewPr>
    <p:cSldViewPr snapToGrid="0" snapToObjects="1">
      <p:cViewPr varScale="1">
        <p:scale>
          <a:sx n="53" d="100"/>
          <a:sy n="53" d="100"/>
        </p:scale>
        <p:origin x="16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 imps: </a:t>
            </a:r>
            <a:r>
              <a:rPr lang="en-US" dirty="0"/>
              <a:t>use option, set MC=Price (you don’t earn ANY profit from this)… all profit is generated from the “entry</a:t>
            </a:r>
            <a:r>
              <a:rPr lang="en-US" baseline="0" dirty="0"/>
              <a:t> fee” which is the consumer surplus</a:t>
            </a:r>
          </a:p>
          <a:p>
            <a:r>
              <a:rPr lang="en-US" baseline="0" dirty="0"/>
              <a:t>	- CS ½ * base * height = ½ * Q * (A-P) = ½ * Q * (30-2) = ½ *28*28 = 392</a:t>
            </a:r>
          </a:p>
          <a:p>
            <a:r>
              <a:rPr lang="en-US" baseline="0" dirty="0"/>
              <a:t>	- Price is = MC , thus P=2</a:t>
            </a:r>
          </a:p>
          <a:p>
            <a:endParaRPr lang="en-US" baseline="0" dirty="0"/>
          </a:p>
          <a:p>
            <a:r>
              <a:rPr lang="en-US" b="1" baseline="0" dirty="0"/>
              <a:t>For Wizards</a:t>
            </a:r>
            <a:r>
              <a:rPr lang="en-US" b="0" baseline="0" dirty="0"/>
              <a:t>: MR = MC</a:t>
            </a:r>
          </a:p>
          <a:p>
            <a:r>
              <a:rPr lang="en-US" b="0" baseline="0" dirty="0"/>
              <a:t>	- MC =2 </a:t>
            </a:r>
          </a:p>
          <a:p>
            <a:r>
              <a:rPr lang="en-US" b="0" baseline="0" dirty="0"/>
              <a:t>	- TR = 40Q -2Q2 </a:t>
            </a:r>
            <a:r>
              <a:rPr lang="en-US" b="0" baseline="0" dirty="0">
                <a:sym typeface="Wingdings"/>
              </a:rPr>
              <a:t> MR 40-2</a:t>
            </a:r>
            <a:endParaRPr lang="en-US" b="1" dirty="0"/>
          </a:p>
          <a:p>
            <a:endParaRPr lang="en-US" dirty="0"/>
          </a:p>
        </p:txBody>
      </p:sp>
    </p:spTree>
    <p:extLst>
      <p:ext uri="{BB962C8B-B14F-4D97-AF65-F5344CB8AC3E}">
        <p14:creationId xmlns:p14="http://schemas.microsoft.com/office/powerpoint/2010/main" val="19487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5" y="3785246"/>
            <a:ext cx="5216699" cy="15465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latin typeface="Century Gothic" charset="0"/>
                <a:ea typeface="Century Gothic" charset="0"/>
                <a:cs typeface="Century Gothic" charset="0"/>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dirty="0"/>
          </a:p>
        </p:txBody>
      </p:sp>
      <p:sp>
        <p:nvSpPr>
          <p:cNvPr id="10" name="Shape 10"/>
          <p:cNvSpPr/>
          <p:nvPr/>
        </p:nvSpPr>
        <p:spPr>
          <a:xfrm>
            <a:off x="5938246" y="3377550"/>
            <a:ext cx="7218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6659860" y="3377550"/>
            <a:ext cx="7218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1" y="3377550"/>
            <a:ext cx="7218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21424" y="3377550"/>
            <a:ext cx="5216699"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0" y="0"/>
            <a:ext cx="9144000" cy="53238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lvl="0" algn="ctr" rtl="0">
              <a:spcBef>
                <a:spcPts val="0"/>
              </a:spcBef>
              <a:buClr>
                <a:srgbClr val="FFFFFF"/>
              </a:buClr>
              <a:buSzPct val="100000"/>
              <a:defRPr sz="4800">
                <a:solidFill>
                  <a:srgbClr val="FFFFFF"/>
                </a:solidFill>
                <a:latin typeface="Century Gothic" charset="0"/>
                <a:ea typeface="Century Gothic" charset="0"/>
                <a:cs typeface="Century Gothic" charset="0"/>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endParaRPr dirty="0"/>
          </a:p>
        </p:txBody>
      </p:sp>
      <p:sp>
        <p:nvSpPr>
          <p:cNvPr id="17" name="Shape 17"/>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lvl="0" algn="ctr" rtl="0">
              <a:spcBef>
                <a:spcPts val="0"/>
              </a:spcBef>
              <a:buClr>
                <a:srgbClr val="FFFFFF"/>
              </a:buClr>
              <a:buSzPct val="100000"/>
              <a:buNone/>
              <a:defRPr sz="2400" b="1">
                <a:solidFill>
                  <a:srgbClr val="FFFFFF"/>
                </a:solidFill>
                <a:latin typeface="Century Gothic" charset="0"/>
                <a:ea typeface="Century Gothic" charset="0"/>
                <a:cs typeface="Century Gothic" charset="0"/>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endParaRPr dirty="0"/>
          </a:p>
        </p:txBody>
      </p:sp>
      <p:sp>
        <p:nvSpPr>
          <p:cNvPr id="18" name="Shape 18"/>
          <p:cNvSpPr/>
          <p:nvPr/>
        </p:nvSpPr>
        <p:spPr>
          <a:xfrm>
            <a:off x="3047703" y="5323800"/>
            <a:ext cx="30477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6096270" y="5323800"/>
            <a:ext cx="30477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1" y="5323800"/>
            <a:ext cx="30477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solidFill>
                  <a:srgbClr val="2F86C5"/>
                </a:solidFill>
                <a:latin typeface="Century Gothic" charset="0"/>
                <a:ea typeface="Century Gothic" charset="0"/>
                <a:cs typeface="Century Gothic"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0" name="Shape 30"/>
          <p:cNvSpPr txBox="1">
            <a:spLocks noGrp="1"/>
          </p:cNvSpPr>
          <p:nvPr>
            <p:ph type="body" idx="1"/>
          </p:nvPr>
        </p:nvSpPr>
        <p:spPr>
          <a:xfrm>
            <a:off x="893700" y="1831450"/>
            <a:ext cx="6462600" cy="4736399"/>
          </a:xfrm>
          <a:prstGeom prst="rect">
            <a:avLst/>
          </a:prstGeom>
        </p:spPr>
        <p:txBody>
          <a:bodyPr lIns="91425" tIns="91425" rIns="91425" bIns="91425" anchor="t" anchorCtr="0"/>
          <a:lstStyle>
            <a:lvl1pPr lvl="0">
              <a:spcBef>
                <a:spcPts val="0"/>
              </a:spcBef>
              <a:buNone/>
              <a:defRPr sz="2800" b="0" i="0">
                <a:solidFill>
                  <a:schemeClr val="tx2">
                    <a:lumMod val="50000"/>
                  </a:schemeClr>
                </a:solidFill>
                <a:latin typeface="Century Gothic" charset="0"/>
                <a:ea typeface="Century Gothic" charset="0"/>
                <a:cs typeface="Century Gothic"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1" name="Shape 31"/>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F86C5"/>
                </a:solidFill>
                <a:latin typeface="Lao Sangam MN" charset="0"/>
                <a:ea typeface="Lao Sangam MN" charset="0"/>
                <a:cs typeface="Lao Sangam MN" charset="0"/>
              </a:defRPr>
            </a:lvl1pPr>
          </a:lstStyle>
          <a:p>
            <a:r>
              <a:rPr lang="en-US" dirty="0"/>
              <a:t>Click to edit Master title style</a:t>
            </a:r>
          </a:p>
        </p:txBody>
      </p:sp>
      <p:sp>
        <p:nvSpPr>
          <p:cNvPr id="3" name="TextBox 2"/>
          <p:cNvSpPr txBox="1"/>
          <p:nvPr userDrawn="1"/>
        </p:nvSpPr>
        <p:spPr>
          <a:xfrm>
            <a:off x="959556" y="1704622"/>
            <a:ext cx="6987822" cy="307777"/>
          </a:xfrm>
          <a:prstGeom prst="rect">
            <a:avLst/>
          </a:prstGeom>
          <a:noFill/>
        </p:spPr>
        <p:txBody>
          <a:bodyPr wrap="square" rtlCol="0">
            <a:spAutoFit/>
          </a:bodyPr>
          <a:lstStyle/>
          <a:p>
            <a:r>
              <a:rPr lang="en-US" b="0" i="0" dirty="0">
                <a:solidFill>
                  <a:schemeClr val="tx2">
                    <a:lumMod val="50000"/>
                  </a:schemeClr>
                </a:solidFill>
                <a:latin typeface="Helvetica Light" charset="0"/>
                <a:ea typeface="Helvetica Light" charset="0"/>
                <a:cs typeface="Helvetica Light" charset="0"/>
              </a:rPr>
              <a:t>Text</a:t>
            </a:r>
          </a:p>
        </p:txBody>
      </p:sp>
      <p:sp>
        <p:nvSpPr>
          <p:cNvPr id="4" name="Shape 31"/>
          <p:cNvSpPr/>
          <p:nvPr userDrawn="1"/>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5" name="Shape 32"/>
          <p:cNvSpPr/>
          <p:nvPr userDrawn="1"/>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 name="Shape 33"/>
          <p:cNvSpPr/>
          <p:nvPr userDrawn="1"/>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7" name="Shape 34"/>
          <p:cNvSpPr/>
          <p:nvPr userDrawn="1"/>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719614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lIns="91425" tIns="91425" rIns="91425" bIns="91425" anchor="b" anchorCtr="0"/>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399"/>
          </a:xfrm>
          <a:prstGeom prst="rect">
            <a:avLst/>
          </a:prstGeom>
          <a:noFill/>
          <a:ln>
            <a:noFill/>
          </a:ln>
        </p:spPr>
        <p:txBody>
          <a:bodyPr lIns="91425" tIns="91425" rIns="91425" bIns="91425" anchor="t" anchorCtr="0"/>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defRPr sz="2400">
                <a:solidFill>
                  <a:srgbClr val="677480"/>
                </a:solidFill>
                <a:latin typeface="Lato"/>
                <a:ea typeface="Lato"/>
                <a:cs typeface="Lato"/>
                <a:sym typeface="Lato"/>
              </a:defRPr>
            </a:lvl2pPr>
            <a:lvl3pPr lvl="2">
              <a:spcBef>
                <a:spcPts val="480"/>
              </a:spcBef>
              <a:buClr>
                <a:srgbClr val="677480"/>
              </a:buClr>
              <a:buSzPct val="100000"/>
              <a:buFont typeface="Lato"/>
              <a:defRPr sz="2400">
                <a:solidFill>
                  <a:srgbClr val="677480"/>
                </a:solidFill>
                <a:latin typeface="Lato"/>
                <a:ea typeface="Lato"/>
                <a:cs typeface="Lato"/>
                <a:sym typeface="Lato"/>
              </a:defRPr>
            </a:lvl3pPr>
            <a:lvl4pPr lvl="3">
              <a:spcBef>
                <a:spcPts val="360"/>
              </a:spcBef>
              <a:buClr>
                <a:srgbClr val="677480"/>
              </a:buClr>
              <a:buSzPct val="100000"/>
              <a:buFont typeface="Lato"/>
              <a:defRPr sz="1800">
                <a:solidFill>
                  <a:srgbClr val="677480"/>
                </a:solidFill>
                <a:latin typeface="Lato"/>
                <a:ea typeface="Lato"/>
                <a:cs typeface="Lato"/>
                <a:sym typeface="Lato"/>
              </a:defRPr>
            </a:lvl4pPr>
            <a:lvl5pPr lvl="4">
              <a:spcBef>
                <a:spcPts val="360"/>
              </a:spcBef>
              <a:buClr>
                <a:srgbClr val="677480"/>
              </a:buClr>
              <a:buSzPct val="100000"/>
              <a:buFont typeface="Lato"/>
              <a:defRPr sz="1800">
                <a:solidFill>
                  <a:srgbClr val="677480"/>
                </a:solidFill>
                <a:latin typeface="Lato"/>
                <a:ea typeface="Lato"/>
                <a:cs typeface="Lato"/>
                <a:sym typeface="Lato"/>
              </a:defRPr>
            </a:lvl5pPr>
            <a:lvl6pPr lvl="5">
              <a:spcBef>
                <a:spcPts val="360"/>
              </a:spcBef>
              <a:buClr>
                <a:srgbClr val="677480"/>
              </a:buClr>
              <a:buSzPct val="100000"/>
              <a:buFont typeface="Lato"/>
              <a:defRPr sz="1800">
                <a:solidFill>
                  <a:srgbClr val="677480"/>
                </a:solidFill>
                <a:latin typeface="Lato"/>
                <a:ea typeface="Lato"/>
                <a:cs typeface="Lato"/>
                <a:sym typeface="Lato"/>
              </a:defRPr>
            </a:lvl6pPr>
            <a:lvl7pPr lvl="6">
              <a:spcBef>
                <a:spcPts val="360"/>
              </a:spcBef>
              <a:buClr>
                <a:srgbClr val="677480"/>
              </a:buClr>
              <a:buSzPct val="100000"/>
              <a:buFont typeface="Lato"/>
              <a:defRPr sz="1800">
                <a:solidFill>
                  <a:srgbClr val="677480"/>
                </a:solidFill>
                <a:latin typeface="Lato"/>
                <a:ea typeface="Lato"/>
                <a:cs typeface="Lato"/>
                <a:sym typeface="Lato"/>
              </a:defRPr>
            </a:lvl7pPr>
            <a:lvl8pPr lvl="7">
              <a:spcBef>
                <a:spcPts val="360"/>
              </a:spcBef>
              <a:buClr>
                <a:srgbClr val="677480"/>
              </a:buClr>
              <a:buSzPct val="100000"/>
              <a:buFont typeface="Lato"/>
              <a:defRPr sz="1800">
                <a:solidFill>
                  <a:srgbClr val="677480"/>
                </a:solidFill>
                <a:latin typeface="Lato"/>
                <a:ea typeface="Lato"/>
                <a:cs typeface="Lato"/>
                <a:sym typeface="Lato"/>
              </a:defRPr>
            </a:lvl8pPr>
            <a:lvl9pPr lvl="8">
              <a:spcBef>
                <a:spcPts val="360"/>
              </a:spcBef>
              <a:buClr>
                <a:srgbClr val="677480"/>
              </a:buClr>
              <a:buSzPct val="100000"/>
              <a:buFont typeface="Lato"/>
              <a:defRPr sz="1800">
                <a:solidFill>
                  <a:srgbClr val="677480"/>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721425" y="3785246"/>
            <a:ext cx="7688649" cy="1749280"/>
          </a:xfrm>
          <a:prstGeom prst="rect">
            <a:avLst/>
          </a:prstGeom>
        </p:spPr>
        <p:txBody>
          <a:bodyPr lIns="91425" tIns="91425" rIns="91425" bIns="91425" anchor="t" anchorCtr="0">
            <a:noAutofit/>
          </a:bodyPr>
          <a:lstStyle/>
          <a:p>
            <a:pPr lvl="0">
              <a:spcBef>
                <a:spcPts val="0"/>
              </a:spcBef>
              <a:buNone/>
            </a:pPr>
            <a:r>
              <a:rPr lang="en-CA" dirty="0"/>
              <a:t>PRICE DISCRIMINATION</a:t>
            </a:r>
            <a:endParaRPr lang="en" dirty="0"/>
          </a:p>
        </p:txBody>
      </p:sp>
      <p:sp>
        <p:nvSpPr>
          <p:cNvPr id="2" name="TextBox 1"/>
          <p:cNvSpPr txBox="1"/>
          <p:nvPr/>
        </p:nvSpPr>
        <p:spPr>
          <a:xfrm>
            <a:off x="721425" y="2683043"/>
            <a:ext cx="3958389" cy="584775"/>
          </a:xfrm>
          <a:prstGeom prst="rect">
            <a:avLst/>
          </a:prstGeom>
          <a:noFill/>
        </p:spPr>
        <p:txBody>
          <a:bodyPr wrap="square" rtlCol="0">
            <a:spAutoFit/>
          </a:bodyPr>
          <a:lstStyle/>
          <a:p>
            <a:r>
              <a:rPr lang="en-US" sz="3200" dirty="0">
                <a:solidFill>
                  <a:srgbClr val="2F86C5"/>
                </a:solidFill>
                <a:latin typeface="Lao Sangam MN" charset="0"/>
                <a:ea typeface="Lao Sangam MN" charset="0"/>
                <a:cs typeface="Lao Sangam MN" charset="0"/>
              </a:rPr>
              <a:t>MGCR 293</a:t>
            </a:r>
          </a:p>
        </p:txBody>
      </p:sp>
      <p:sp>
        <p:nvSpPr>
          <p:cNvPr id="5" name="TextBox 4"/>
          <p:cNvSpPr txBox="1"/>
          <p:nvPr/>
        </p:nvSpPr>
        <p:spPr>
          <a:xfrm>
            <a:off x="4679814" y="5214752"/>
            <a:ext cx="4343869" cy="1631216"/>
          </a:xfrm>
          <a:prstGeom prst="rect">
            <a:avLst/>
          </a:prstGeom>
          <a:noFill/>
        </p:spPr>
        <p:txBody>
          <a:bodyPr wrap="square" rtlCol="0">
            <a:spAutoFit/>
          </a:bodyPr>
          <a:lstStyle/>
          <a:p>
            <a:pPr algn="r"/>
            <a:r>
              <a:rPr lang="en-US" sz="2000" dirty="0">
                <a:solidFill>
                  <a:srgbClr val="F4963D"/>
                </a:solidFill>
                <a:latin typeface="Lao Sangam MN" charset="0"/>
                <a:ea typeface="Lao Sangam MN" charset="0"/>
                <a:cs typeface="Lao Sangam MN" charset="0"/>
              </a:rPr>
              <a:t>Professor: Dr. K. </a:t>
            </a:r>
            <a:r>
              <a:rPr lang="en-US" sz="2000" dirty="0" err="1">
                <a:solidFill>
                  <a:srgbClr val="F4963D"/>
                </a:solidFill>
                <a:latin typeface="Lao Sangam MN" charset="0"/>
                <a:ea typeface="Lao Sangam MN" charset="0"/>
                <a:cs typeface="Lao Sangam MN" charset="0"/>
              </a:rPr>
              <a:t>Salmasi</a:t>
            </a: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Dr. </a:t>
            </a:r>
            <a:r>
              <a:rPr lang="en-US" sz="2000" dirty="0" err="1">
                <a:solidFill>
                  <a:srgbClr val="F4963D"/>
                </a:solidFill>
                <a:latin typeface="Lao Sangam MN" charset="0"/>
                <a:ea typeface="Lao Sangam MN" charset="0"/>
                <a:cs typeface="Lao Sangam MN" charset="0"/>
              </a:rPr>
              <a:t>Taweewan</a:t>
            </a:r>
            <a:r>
              <a:rPr lang="en-US" sz="2000" dirty="0">
                <a:solidFill>
                  <a:srgbClr val="F4963D"/>
                </a:solidFill>
                <a:latin typeface="Lao Sangam MN" charset="0"/>
                <a:ea typeface="Lao Sangam MN" charset="0"/>
                <a:cs typeface="Lao Sangam MN" charset="0"/>
              </a:rPr>
              <a:t> </a:t>
            </a:r>
            <a:r>
              <a:rPr lang="en-US" sz="2000" dirty="0" err="1">
                <a:solidFill>
                  <a:srgbClr val="F4963D"/>
                </a:solidFill>
                <a:latin typeface="Lao Sangam MN" charset="0"/>
                <a:ea typeface="Lao Sangam MN" charset="0"/>
                <a:cs typeface="Lao Sangam MN" charset="0"/>
              </a:rPr>
              <a:t>Sidthidet</a:t>
            </a: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Dr. Tariq </a:t>
            </a:r>
            <a:r>
              <a:rPr lang="en-US" sz="2000" dirty="0" err="1">
                <a:solidFill>
                  <a:srgbClr val="F4963D"/>
                </a:solidFill>
                <a:latin typeface="Lao Sangam MN" charset="0"/>
                <a:ea typeface="Lao Sangam MN" charset="0"/>
                <a:cs typeface="Lao Sangam MN" charset="0"/>
              </a:rPr>
              <a:t>Nizami</a:t>
            </a: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T.A.: Mike Brintnell</a:t>
            </a:r>
          </a:p>
          <a:p>
            <a:pPr algn="r"/>
            <a:r>
              <a:rPr lang="en-US" sz="2000" dirty="0">
                <a:solidFill>
                  <a:srgbClr val="F4963D"/>
                </a:solidFill>
                <a:latin typeface="Lao Sangam MN" charset="0"/>
                <a:ea typeface="Lao Sangam MN" charset="0"/>
                <a:cs typeface="Lao Sangam MN" charset="0"/>
              </a:rPr>
              <a:t>Presentation Credit: Brianna Mooney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PEAK LOAD PRICING</a:t>
            </a:r>
          </a:p>
        </p:txBody>
      </p:sp>
      <p:sp>
        <p:nvSpPr>
          <p:cNvPr id="3" name="Text Placeholder 2"/>
          <p:cNvSpPr>
            <a:spLocks noGrp="1"/>
          </p:cNvSpPr>
          <p:nvPr>
            <p:ph type="body" idx="1"/>
          </p:nvPr>
        </p:nvSpPr>
        <p:spPr>
          <a:xfrm>
            <a:off x="496656" y="1417650"/>
            <a:ext cx="8057795" cy="4919523"/>
          </a:xfrm>
        </p:spPr>
        <p:txBody>
          <a:bodyPr/>
          <a:lstStyle/>
          <a:p>
            <a:pPr marL="457200" indent="-457200">
              <a:buFont typeface="Arial" charset="0"/>
              <a:buChar char="•"/>
            </a:pPr>
            <a:r>
              <a:rPr lang="en-US" sz="2400" dirty="0"/>
              <a:t>Demand for goods and services shift with the time of day, week, or year</a:t>
            </a:r>
          </a:p>
          <a:p>
            <a:pPr marL="457200" indent="-457200">
              <a:buFont typeface="Arial" charset="0"/>
              <a:buChar char="•"/>
            </a:pPr>
            <a:endParaRPr lang="en-US" sz="2400" dirty="0"/>
          </a:p>
          <a:p>
            <a:pPr marL="457200" indent="-457200">
              <a:buFont typeface="Arial" charset="0"/>
              <a:buChar char="•"/>
            </a:pPr>
            <a:r>
              <a:rPr lang="en-US" sz="2400" dirty="0"/>
              <a:t>Price should be different during times of peak demand than times of low demand</a:t>
            </a:r>
          </a:p>
          <a:p>
            <a:pPr marL="457200" indent="-457200">
              <a:buFont typeface="Arial" charset="0"/>
              <a:buChar char="•"/>
            </a:pPr>
            <a:endParaRPr lang="en-US" sz="2400" dirty="0"/>
          </a:p>
          <a:p>
            <a:pPr marL="457200" indent="-457200">
              <a:buFont typeface="Arial" charset="0"/>
              <a:buChar char="•"/>
            </a:pPr>
            <a:r>
              <a:rPr lang="en-US" sz="2400" dirty="0"/>
              <a:t>MR peak differs from MR off-peak</a:t>
            </a:r>
          </a:p>
          <a:p>
            <a:pPr marL="457200" indent="-457200">
              <a:buFont typeface="Arial" charset="0"/>
              <a:buChar char="•"/>
            </a:pPr>
            <a:endParaRPr lang="en-US" sz="2400" dirty="0"/>
          </a:p>
          <a:p>
            <a:pPr marL="457200" indent="-457200">
              <a:buFont typeface="Arial" charset="0"/>
              <a:buChar char="•"/>
            </a:pPr>
            <a:r>
              <a:rPr lang="en-US" sz="2400" dirty="0"/>
              <a:t>MC peak differs from MC off-peak because at peak, production is at capacity, whereas at off-peak, there is excess capacity; therefore, causing MC to change (movement along the MC curve)</a:t>
            </a:r>
          </a:p>
          <a:p>
            <a:pPr marL="457200" indent="-457200">
              <a:buFont typeface="Arial" charset="0"/>
              <a:buChar char="•"/>
            </a:pPr>
            <a:endParaRPr lang="en-US" sz="2400" dirty="0"/>
          </a:p>
          <a:p>
            <a:pPr marL="457200" indent="-457200">
              <a:buFont typeface="Arial" charset="0"/>
              <a:buChar char="•"/>
            </a:pPr>
            <a:r>
              <a:rPr lang="en-US" sz="2400" dirty="0"/>
              <a:t>MR</a:t>
            </a:r>
            <a:r>
              <a:rPr lang="en-US" sz="2400" baseline="-25000" dirty="0"/>
              <a:t>1</a:t>
            </a:r>
            <a:r>
              <a:rPr lang="en-US" sz="2400" dirty="0"/>
              <a:t>=MC</a:t>
            </a:r>
            <a:r>
              <a:rPr lang="en-US" sz="2400" baseline="-25000" dirty="0"/>
              <a:t>1</a:t>
            </a:r>
            <a:r>
              <a:rPr lang="en-US" sz="2400" dirty="0"/>
              <a:t> and MR</a:t>
            </a:r>
            <a:r>
              <a:rPr lang="en-US" sz="2400" baseline="-25000" dirty="0"/>
              <a:t>2</a:t>
            </a:r>
            <a:r>
              <a:rPr lang="en-US" sz="2400" dirty="0"/>
              <a:t>=MC</a:t>
            </a:r>
            <a:r>
              <a:rPr lang="en-US" sz="2400" baseline="-25000" dirty="0"/>
              <a:t>2</a:t>
            </a:r>
            <a:br>
              <a:rPr lang="en-US" sz="2400" dirty="0"/>
            </a:br>
            <a:endParaRPr lang="en-US" sz="2400" dirty="0"/>
          </a:p>
        </p:txBody>
      </p:sp>
    </p:spTree>
    <p:extLst>
      <p:ext uri="{BB962C8B-B14F-4D97-AF65-F5344CB8AC3E}">
        <p14:creationId xmlns:p14="http://schemas.microsoft.com/office/powerpoint/2010/main" val="53918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5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0" y="660400"/>
            <a:ext cx="9144000" cy="5536945"/>
          </a:xfrm>
          <a:prstGeom prst="rect">
            <a:avLst/>
          </a:prstGeom>
        </p:spPr>
      </p:pic>
      <p:cxnSp>
        <p:nvCxnSpPr>
          <p:cNvPr id="3" name="Straight Connector 2"/>
          <p:cNvCxnSpPr/>
          <p:nvPr/>
        </p:nvCxnSpPr>
        <p:spPr>
          <a:xfrm flipH="1" flipV="1">
            <a:off x="4572000" y="660400"/>
            <a:ext cx="3536576" cy="2244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flipV="1">
            <a:off x="2559424" y="2904565"/>
            <a:ext cx="3536576" cy="2244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77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PART TARIFF</a:t>
            </a:r>
          </a:p>
        </p:txBody>
      </p:sp>
      <p:sp>
        <p:nvSpPr>
          <p:cNvPr id="3" name="Text Placeholder 2"/>
          <p:cNvSpPr>
            <a:spLocks noGrp="1"/>
          </p:cNvSpPr>
          <p:nvPr>
            <p:ph type="body" idx="1"/>
          </p:nvPr>
        </p:nvSpPr>
        <p:spPr>
          <a:xfrm>
            <a:off x="893700" y="1624263"/>
            <a:ext cx="7408089" cy="4799207"/>
          </a:xfrm>
        </p:spPr>
        <p:txBody>
          <a:bodyPr/>
          <a:lstStyle/>
          <a:p>
            <a:pPr marL="457200" indent="-457200">
              <a:buFont typeface="Arial" panose="020B0604020202020204" pitchFamily="34" charset="0"/>
              <a:buChar char="•"/>
            </a:pPr>
            <a:r>
              <a:rPr lang="en-US" dirty="0"/>
              <a:t>Consumers pay two prices/fees:</a:t>
            </a:r>
          </a:p>
          <a:p>
            <a:pPr marL="514350" lvl="1" indent="-514350">
              <a:buFont typeface="+mj-lt"/>
              <a:buAutoNum type="arabicPeriod"/>
            </a:pPr>
            <a:r>
              <a:rPr lang="en-US" sz="2800" dirty="0">
                <a:solidFill>
                  <a:schemeClr val="tx2">
                    <a:lumMod val="50000"/>
                  </a:schemeClr>
                </a:solidFill>
                <a:latin typeface="Century Gothic" charset="0"/>
              </a:rPr>
              <a:t>an entry fee</a:t>
            </a:r>
          </a:p>
          <a:p>
            <a:pPr marL="514350" lvl="1" indent="-514350">
              <a:buFont typeface="+mj-lt"/>
              <a:buAutoNum type="arabicPeriod"/>
            </a:pPr>
            <a:r>
              <a:rPr lang="en-US" sz="2800" dirty="0">
                <a:solidFill>
                  <a:schemeClr val="tx2">
                    <a:lumMod val="50000"/>
                  </a:schemeClr>
                </a:solidFill>
                <a:latin typeface="Century Gothic" charset="0"/>
              </a:rPr>
              <a:t>a per use fee</a:t>
            </a:r>
          </a:p>
          <a:p>
            <a:endParaRPr lang="en-US" dirty="0"/>
          </a:p>
          <a:p>
            <a:r>
              <a:rPr lang="en-US" b="1" dirty="0"/>
              <a:t>Examples:</a:t>
            </a:r>
          </a:p>
          <a:p>
            <a:endParaRPr lang="en-US" dirty="0"/>
          </a:p>
          <a:p>
            <a:pPr marL="457200" indent="-457200">
              <a:buFont typeface="Arial" panose="020B0604020202020204" pitchFamily="34" charset="0"/>
              <a:buChar char="•"/>
            </a:pPr>
            <a:r>
              <a:rPr lang="en-US" dirty="0"/>
              <a:t>Amusement parks</a:t>
            </a:r>
          </a:p>
          <a:p>
            <a:pPr marL="457200" indent="-457200">
              <a:buFont typeface="Arial" panose="020B0604020202020204" pitchFamily="34" charset="0"/>
              <a:buChar char="•"/>
            </a:pPr>
            <a:r>
              <a:rPr lang="en-US" dirty="0"/>
              <a:t>Clubs (e.g. golf clubs)</a:t>
            </a:r>
            <a:endParaRPr lang="en-CA" dirty="0"/>
          </a:p>
        </p:txBody>
      </p:sp>
    </p:spTree>
    <p:extLst>
      <p:ext uri="{BB962C8B-B14F-4D97-AF65-F5344CB8AC3E}">
        <p14:creationId xmlns:p14="http://schemas.microsoft.com/office/powerpoint/2010/main" val="312104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99" y="274650"/>
            <a:ext cx="7757005" cy="1143000"/>
          </a:xfrm>
        </p:spPr>
        <p:txBody>
          <a:bodyPr/>
          <a:lstStyle/>
          <a:p>
            <a:r>
              <a:rPr lang="en-US" dirty="0"/>
              <a:t>TWO PART TARIFF : MODEL 1</a:t>
            </a:r>
          </a:p>
        </p:txBody>
      </p:sp>
      <p:sp>
        <p:nvSpPr>
          <p:cNvPr id="3" name="Text Placeholder 2"/>
          <p:cNvSpPr>
            <a:spLocks noGrp="1"/>
          </p:cNvSpPr>
          <p:nvPr>
            <p:ph type="body" idx="1"/>
          </p:nvPr>
        </p:nvSpPr>
        <p:spPr>
          <a:xfrm>
            <a:off x="647051" y="1513903"/>
            <a:ext cx="8250300" cy="4799207"/>
          </a:xfrm>
        </p:spPr>
        <p:txBody>
          <a:bodyPr/>
          <a:lstStyle/>
          <a:p>
            <a:r>
              <a:rPr lang="en-US" dirty="0"/>
              <a:t>Assumptions:</a:t>
            </a:r>
            <a:endParaRPr lang="en-CA" dirty="0"/>
          </a:p>
          <a:p>
            <a:pPr marL="514350" indent="-514350">
              <a:buFont typeface="Arial" panose="020B0604020202020204" pitchFamily="34" charset="0"/>
              <a:buChar char="•"/>
            </a:pPr>
            <a:r>
              <a:rPr lang="en-US" dirty="0"/>
              <a:t>All consumers have the same preferences (</a:t>
            </a:r>
            <a:r>
              <a:rPr lang="en-US" dirty="0" err="1"/>
              <a:t>ie</a:t>
            </a:r>
            <a:r>
              <a:rPr lang="en-US" dirty="0"/>
              <a:t>: the same demand curve)</a:t>
            </a:r>
          </a:p>
          <a:p>
            <a:pPr marL="514350" indent="-514350">
              <a:buFont typeface="Arial" panose="020B0604020202020204" pitchFamily="34" charset="0"/>
              <a:buChar char="•"/>
            </a:pPr>
            <a:r>
              <a:rPr lang="en-US" dirty="0"/>
              <a:t>MC is constant (or could be upward sloping)</a:t>
            </a:r>
          </a:p>
          <a:p>
            <a:pPr marL="514350" indent="-514350">
              <a:buFont typeface="Arial" panose="020B0604020202020204" pitchFamily="34" charset="0"/>
              <a:buChar char="•"/>
            </a:pPr>
            <a:r>
              <a:rPr lang="en-US" dirty="0"/>
              <a:t>Per Use Fee = MC</a:t>
            </a:r>
          </a:p>
          <a:p>
            <a:pPr marL="514350" indent="-514350">
              <a:buFont typeface="Arial" panose="020B0604020202020204" pitchFamily="34" charset="0"/>
              <a:buChar char="•"/>
            </a:pPr>
            <a:r>
              <a:rPr lang="en-US" dirty="0"/>
              <a:t>Entry Fee = Consumer’s Surplus</a:t>
            </a:r>
          </a:p>
          <a:p>
            <a:pPr marL="514350" indent="-514350">
              <a:buFont typeface="Arial" panose="020B0604020202020204" pitchFamily="34" charset="0"/>
              <a:buChar char="•"/>
            </a:pPr>
            <a:r>
              <a:rPr lang="en-US" b="1" dirty="0"/>
              <a:t>Total revenue is the same as the total revenue earned using first degree price discrimination</a:t>
            </a:r>
          </a:p>
          <a:p>
            <a:endParaRPr lang="en-US" dirty="0"/>
          </a:p>
        </p:txBody>
      </p:sp>
    </p:spTree>
    <p:extLst>
      <p:ext uri="{BB962C8B-B14F-4D97-AF65-F5344CB8AC3E}">
        <p14:creationId xmlns:p14="http://schemas.microsoft.com/office/powerpoint/2010/main" val="153533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
            <a:extLst>
              <a:ext uri="{FF2B5EF4-FFF2-40B4-BE49-F238E27FC236}">
                <a16:creationId xmlns:a16="http://schemas.microsoft.com/office/drawing/2014/main" id="{84A50EAF-239D-46C9-AA4A-2030D70C41AC}"/>
              </a:ext>
            </a:extLst>
          </p:cNvPr>
          <p:cNvGrpSpPr>
            <a:grpSpLocks/>
          </p:cNvGrpSpPr>
          <p:nvPr/>
        </p:nvGrpSpPr>
        <p:grpSpPr bwMode="auto">
          <a:xfrm>
            <a:off x="1932602" y="2098904"/>
            <a:ext cx="6510339" cy="2057400"/>
            <a:chOff x="1392" y="1105"/>
            <a:chExt cx="4101" cy="1296"/>
          </a:xfrm>
        </p:grpSpPr>
        <p:sp>
          <p:nvSpPr>
            <p:cNvPr id="21" name="Freeform 3">
              <a:extLst>
                <a:ext uri="{FF2B5EF4-FFF2-40B4-BE49-F238E27FC236}">
                  <a16:creationId xmlns:a16="http://schemas.microsoft.com/office/drawing/2014/main" id="{5B95C7FA-FD6D-4BDE-9E4A-9E56311BF935}"/>
                </a:ext>
              </a:extLst>
            </p:cNvPr>
            <p:cNvSpPr>
              <a:spLocks/>
            </p:cNvSpPr>
            <p:nvPr/>
          </p:nvSpPr>
          <p:spPr bwMode="auto">
            <a:xfrm>
              <a:off x="1392" y="1440"/>
              <a:ext cx="1873" cy="961"/>
            </a:xfrm>
            <a:custGeom>
              <a:avLst/>
              <a:gdLst>
                <a:gd name="T0" fmla="*/ 0 w 1873"/>
                <a:gd name="T1" fmla="*/ 0 h 961"/>
                <a:gd name="T2" fmla="*/ 528 w 1873"/>
                <a:gd name="T3" fmla="*/ 336 h 961"/>
                <a:gd name="T4" fmla="*/ 1248 w 1873"/>
                <a:gd name="T5" fmla="*/ 720 h 961"/>
                <a:gd name="T6" fmla="*/ 1872 w 1873"/>
                <a:gd name="T7" fmla="*/ 960 h 961"/>
                <a:gd name="T8" fmla="*/ 0 w 1873"/>
                <a:gd name="T9" fmla="*/ 960 h 961"/>
                <a:gd name="T10" fmla="*/ 0 w 1873"/>
                <a:gd name="T11" fmla="*/ 0 h 961"/>
                <a:gd name="T12" fmla="*/ 0 60000 65536"/>
                <a:gd name="T13" fmla="*/ 0 60000 65536"/>
                <a:gd name="T14" fmla="*/ 0 60000 65536"/>
                <a:gd name="T15" fmla="*/ 0 60000 65536"/>
                <a:gd name="T16" fmla="*/ 0 60000 65536"/>
                <a:gd name="T17" fmla="*/ 0 60000 65536"/>
                <a:gd name="T18" fmla="*/ 0 w 1873"/>
                <a:gd name="T19" fmla="*/ 0 h 961"/>
                <a:gd name="T20" fmla="*/ 1873 w 1873"/>
                <a:gd name="T21" fmla="*/ 961 h 961"/>
              </a:gdLst>
              <a:ahLst/>
              <a:cxnLst>
                <a:cxn ang="T12">
                  <a:pos x="T0" y="T1"/>
                </a:cxn>
                <a:cxn ang="T13">
                  <a:pos x="T2" y="T3"/>
                </a:cxn>
                <a:cxn ang="T14">
                  <a:pos x="T4" y="T5"/>
                </a:cxn>
                <a:cxn ang="T15">
                  <a:pos x="T6" y="T7"/>
                </a:cxn>
                <a:cxn ang="T16">
                  <a:pos x="T8" y="T9"/>
                </a:cxn>
                <a:cxn ang="T17">
                  <a:pos x="T10" y="T11"/>
                </a:cxn>
              </a:cxnLst>
              <a:rect l="T18" t="T19" r="T20" b="T21"/>
              <a:pathLst>
                <a:path w="1873" h="961">
                  <a:moveTo>
                    <a:pt x="0" y="0"/>
                  </a:moveTo>
                  <a:lnTo>
                    <a:pt x="528" y="336"/>
                  </a:lnTo>
                  <a:lnTo>
                    <a:pt x="1248" y="720"/>
                  </a:lnTo>
                  <a:lnTo>
                    <a:pt x="1872" y="960"/>
                  </a:lnTo>
                  <a:lnTo>
                    <a:pt x="0" y="960"/>
                  </a:lnTo>
                  <a:lnTo>
                    <a:pt x="0" y="0"/>
                  </a:lnTo>
                </a:path>
              </a:pathLst>
            </a:custGeom>
            <a:solidFill>
              <a:srgbClr val="E3EFF3"/>
            </a:solidFill>
            <a:ln w="12700" cap="rnd">
              <a:solidFill>
                <a:schemeClr val="accent2"/>
              </a:solidFill>
              <a:round/>
              <a:headEnd/>
              <a:tailEnd/>
            </a:ln>
          </p:spPr>
          <p:txBody>
            <a:bodyPr/>
            <a:lstStyle/>
            <a:p>
              <a:endParaRPr lang="en-US"/>
            </a:p>
          </p:txBody>
        </p:sp>
        <p:sp>
          <p:nvSpPr>
            <p:cNvPr id="22" name="Rectangle 4">
              <a:extLst>
                <a:ext uri="{FF2B5EF4-FFF2-40B4-BE49-F238E27FC236}">
                  <a16:creationId xmlns:a16="http://schemas.microsoft.com/office/drawing/2014/main" id="{8FF9D82B-89D2-489F-8A70-6FB2AE0C16B9}"/>
                </a:ext>
              </a:extLst>
            </p:cNvPr>
            <p:cNvSpPr>
              <a:spLocks noChangeArrowheads="1"/>
            </p:cNvSpPr>
            <p:nvPr/>
          </p:nvSpPr>
          <p:spPr bwMode="auto">
            <a:xfrm>
              <a:off x="3552" y="1105"/>
              <a:ext cx="1941" cy="832"/>
            </a:xfrm>
            <a:prstGeom prst="rect">
              <a:avLst/>
            </a:prstGeom>
            <a:noFill/>
            <a:ln w="57150" cmpd="sng">
              <a:noFill/>
              <a:miter lim="800000"/>
              <a:headEnd/>
              <a:tailEnd/>
            </a:ln>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Arial" charset="0"/>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algn="ctr">
                <a:spcBef>
                  <a:spcPct val="0"/>
                </a:spcBef>
                <a:buClrTx/>
                <a:buFontTx/>
                <a:buNone/>
              </a:pPr>
              <a:r>
                <a:rPr lang="en-US" altLang="en-US" sz="2000" b="1" dirty="0">
                  <a:solidFill>
                    <a:srgbClr val="1D1A1C"/>
                  </a:solidFill>
                  <a:latin typeface="+mn-lt"/>
                  <a:ea typeface="ＭＳ Ｐゴシック" charset="-128"/>
                </a:rPr>
                <a:t>Usage price P* is set where</a:t>
              </a:r>
            </a:p>
            <a:p>
              <a:pPr algn="ctr">
                <a:spcBef>
                  <a:spcPct val="0"/>
                </a:spcBef>
                <a:buClrTx/>
                <a:buFontTx/>
                <a:buNone/>
              </a:pPr>
              <a:r>
                <a:rPr lang="en-US" altLang="en-US" sz="2000" b="1" dirty="0">
                  <a:solidFill>
                    <a:srgbClr val="1D1A1C"/>
                  </a:solidFill>
                  <a:latin typeface="+mn-lt"/>
                  <a:ea typeface="ＭＳ Ｐゴシック" charset="-128"/>
                </a:rPr>
                <a:t>MC = P.  Entry price T* </a:t>
              </a:r>
            </a:p>
            <a:p>
              <a:pPr algn="ctr">
                <a:spcBef>
                  <a:spcPct val="0"/>
                </a:spcBef>
                <a:buClrTx/>
                <a:buFontTx/>
                <a:buNone/>
              </a:pPr>
              <a:r>
                <a:rPr lang="en-US" altLang="en-US" sz="2000" b="1" dirty="0">
                  <a:solidFill>
                    <a:srgbClr val="1D1A1C"/>
                  </a:solidFill>
                  <a:latin typeface="+mn-lt"/>
                  <a:ea typeface="ＭＳ Ｐゴシック" charset="-128"/>
                </a:rPr>
                <a:t>is equal to the entire </a:t>
              </a:r>
            </a:p>
            <a:p>
              <a:pPr algn="ctr">
                <a:spcBef>
                  <a:spcPct val="0"/>
                </a:spcBef>
                <a:buClrTx/>
                <a:buFontTx/>
                <a:buNone/>
              </a:pPr>
              <a:r>
                <a:rPr lang="en-US" altLang="en-US" sz="2000" b="1" dirty="0">
                  <a:solidFill>
                    <a:srgbClr val="1D1A1C"/>
                  </a:solidFill>
                  <a:latin typeface="+mn-lt"/>
                  <a:ea typeface="ＭＳ Ｐゴシック" charset="-128"/>
                </a:rPr>
                <a:t>consumer surplus.</a:t>
              </a:r>
            </a:p>
          </p:txBody>
        </p:sp>
        <p:sp>
          <p:nvSpPr>
            <p:cNvPr id="23" name="Rectangle 5">
              <a:extLst>
                <a:ext uri="{FF2B5EF4-FFF2-40B4-BE49-F238E27FC236}">
                  <a16:creationId xmlns:a16="http://schemas.microsoft.com/office/drawing/2014/main" id="{3A4B8083-6E33-42D5-B682-108F059D96EB}"/>
                </a:ext>
              </a:extLst>
            </p:cNvPr>
            <p:cNvSpPr>
              <a:spLocks noChangeArrowheads="1"/>
            </p:cNvSpPr>
            <p:nvPr/>
          </p:nvSpPr>
          <p:spPr bwMode="auto">
            <a:xfrm>
              <a:off x="2195" y="1367"/>
              <a:ext cx="266" cy="237"/>
            </a:xfrm>
            <a:prstGeom prst="rect">
              <a:avLst/>
            </a:prstGeom>
            <a:solidFill>
              <a:srgbClr val="E3EFF3"/>
            </a:solidFill>
            <a:ln w="12700">
              <a:solidFill>
                <a:schemeClr val="accent2"/>
              </a:solidFill>
              <a:miter lim="800000"/>
              <a:headEnd/>
              <a:tailEnd/>
            </a:ln>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Arial" charset="0"/>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a:spcBef>
                  <a:spcPct val="0"/>
                </a:spcBef>
                <a:buClrTx/>
                <a:buFontTx/>
                <a:buNone/>
              </a:pPr>
              <a:r>
                <a:rPr lang="en-US" altLang="en-US" sz="1800" b="1" i="1">
                  <a:latin typeface="Arial" charset="0"/>
                  <a:ea typeface="ＭＳ Ｐゴシック" charset="-128"/>
                </a:rPr>
                <a:t>T*</a:t>
              </a:r>
            </a:p>
          </p:txBody>
        </p:sp>
        <p:sp>
          <p:nvSpPr>
            <p:cNvPr id="24" name="Line 6">
              <a:extLst>
                <a:ext uri="{FF2B5EF4-FFF2-40B4-BE49-F238E27FC236}">
                  <a16:creationId xmlns:a16="http://schemas.microsoft.com/office/drawing/2014/main" id="{C01300ED-6696-44CE-A332-74593BB45B7E}"/>
                </a:ext>
              </a:extLst>
            </p:cNvPr>
            <p:cNvSpPr>
              <a:spLocks noChangeShapeType="1"/>
            </p:cNvSpPr>
            <p:nvPr/>
          </p:nvSpPr>
          <p:spPr bwMode="auto">
            <a:xfrm flipH="1">
              <a:off x="1961" y="1641"/>
              <a:ext cx="303" cy="415"/>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2" name="Title 1">
            <a:extLst>
              <a:ext uri="{FF2B5EF4-FFF2-40B4-BE49-F238E27FC236}">
                <a16:creationId xmlns:a16="http://schemas.microsoft.com/office/drawing/2014/main" id="{B83401A8-DA42-4712-9509-C0F9F60B950E}"/>
              </a:ext>
            </a:extLst>
          </p:cNvPr>
          <p:cNvSpPr>
            <a:spLocks noGrp="1"/>
          </p:cNvSpPr>
          <p:nvPr>
            <p:ph type="title"/>
          </p:nvPr>
        </p:nvSpPr>
        <p:spPr>
          <a:xfrm>
            <a:off x="893700" y="429861"/>
            <a:ext cx="6462600" cy="1143000"/>
          </a:xfrm>
        </p:spPr>
        <p:txBody>
          <a:bodyPr/>
          <a:lstStyle/>
          <a:p>
            <a:r>
              <a:rPr lang="en-CA" dirty="0"/>
              <a:t>TWO PART TARIFF : MODEL 1 – CONSTANT MC</a:t>
            </a:r>
          </a:p>
        </p:txBody>
      </p:sp>
      <p:sp>
        <p:nvSpPr>
          <p:cNvPr id="25" name="Line 10">
            <a:extLst>
              <a:ext uri="{FF2B5EF4-FFF2-40B4-BE49-F238E27FC236}">
                <a16:creationId xmlns:a16="http://schemas.microsoft.com/office/drawing/2014/main" id="{24C1ABEF-0391-483D-939D-DB0C01239FB5}"/>
              </a:ext>
            </a:extLst>
          </p:cNvPr>
          <p:cNvSpPr>
            <a:spLocks noChangeShapeType="1"/>
          </p:cNvSpPr>
          <p:nvPr/>
        </p:nvSpPr>
        <p:spPr bwMode="auto">
          <a:xfrm>
            <a:off x="1926252" y="1803202"/>
            <a:ext cx="0" cy="4265612"/>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 name="Line 11">
            <a:extLst>
              <a:ext uri="{FF2B5EF4-FFF2-40B4-BE49-F238E27FC236}">
                <a16:creationId xmlns:a16="http://schemas.microsoft.com/office/drawing/2014/main" id="{8E608099-00E3-4F06-983E-8F2314FC9E4F}"/>
              </a:ext>
            </a:extLst>
          </p:cNvPr>
          <p:cNvSpPr>
            <a:spLocks noChangeShapeType="1"/>
          </p:cNvSpPr>
          <p:nvPr/>
        </p:nvSpPr>
        <p:spPr bwMode="auto">
          <a:xfrm>
            <a:off x="1926252" y="6068814"/>
            <a:ext cx="5673725" cy="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7" name="Rectangle 12">
            <a:extLst>
              <a:ext uri="{FF2B5EF4-FFF2-40B4-BE49-F238E27FC236}">
                <a16:creationId xmlns:a16="http://schemas.microsoft.com/office/drawing/2014/main" id="{82DA8CE9-AD6F-43A5-B72F-C043EB73D60B}"/>
              </a:ext>
            </a:extLst>
          </p:cNvPr>
          <p:cNvSpPr>
            <a:spLocks noChangeArrowheads="1"/>
          </p:cNvSpPr>
          <p:nvPr/>
        </p:nvSpPr>
        <p:spPr bwMode="auto">
          <a:xfrm>
            <a:off x="6726852" y="6156553"/>
            <a:ext cx="1006475"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Arial" charset="0"/>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a:spcBef>
                <a:spcPct val="0"/>
              </a:spcBef>
              <a:buClrTx/>
              <a:buFontTx/>
              <a:buNone/>
            </a:pPr>
            <a:r>
              <a:rPr lang="en-US" altLang="en-US" sz="1600" b="1">
                <a:latin typeface="Arial" charset="0"/>
                <a:ea typeface="ＭＳ Ｐゴシック" charset="-128"/>
              </a:rPr>
              <a:t>Quantity</a:t>
            </a:r>
          </a:p>
        </p:txBody>
      </p:sp>
      <p:sp>
        <p:nvSpPr>
          <p:cNvPr id="28" name="Rectangle 13">
            <a:extLst>
              <a:ext uri="{FF2B5EF4-FFF2-40B4-BE49-F238E27FC236}">
                <a16:creationId xmlns:a16="http://schemas.microsoft.com/office/drawing/2014/main" id="{94D89CED-323F-4603-82FF-7FD501E4FBD3}"/>
              </a:ext>
            </a:extLst>
          </p:cNvPr>
          <p:cNvSpPr>
            <a:spLocks noChangeArrowheads="1"/>
          </p:cNvSpPr>
          <p:nvPr/>
        </p:nvSpPr>
        <p:spPr bwMode="auto">
          <a:xfrm>
            <a:off x="1242040" y="1787754"/>
            <a:ext cx="549275" cy="363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Arial" charset="0"/>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a:spcBef>
                <a:spcPct val="0"/>
              </a:spcBef>
              <a:buClrTx/>
              <a:buFontTx/>
              <a:buNone/>
            </a:pPr>
            <a:r>
              <a:rPr lang="en-US" altLang="en-US" sz="1800" b="1">
                <a:latin typeface="Arial" charset="0"/>
                <a:ea typeface="ＭＳ Ｐゴシック" charset="-128"/>
              </a:rPr>
              <a:t>$/Q</a:t>
            </a:r>
          </a:p>
        </p:txBody>
      </p:sp>
      <p:grpSp>
        <p:nvGrpSpPr>
          <p:cNvPr id="29" name="Group 14">
            <a:extLst>
              <a:ext uri="{FF2B5EF4-FFF2-40B4-BE49-F238E27FC236}">
                <a16:creationId xmlns:a16="http://schemas.microsoft.com/office/drawing/2014/main" id="{B435D130-6DA6-4F79-BA77-3AB4E0A9A142}"/>
              </a:ext>
            </a:extLst>
          </p:cNvPr>
          <p:cNvGrpSpPr>
            <a:grpSpLocks/>
          </p:cNvGrpSpPr>
          <p:nvPr/>
        </p:nvGrpSpPr>
        <p:grpSpPr bwMode="auto">
          <a:xfrm>
            <a:off x="1454765" y="3845154"/>
            <a:ext cx="6629400" cy="557212"/>
            <a:chOff x="1091" y="2205"/>
            <a:chExt cx="4176" cy="351"/>
          </a:xfrm>
        </p:grpSpPr>
        <p:sp>
          <p:nvSpPr>
            <p:cNvPr id="30" name="Line 15">
              <a:extLst>
                <a:ext uri="{FF2B5EF4-FFF2-40B4-BE49-F238E27FC236}">
                  <a16:creationId xmlns:a16="http://schemas.microsoft.com/office/drawing/2014/main" id="{BA745828-65C1-4F24-898C-34BEA209F612}"/>
                </a:ext>
              </a:extLst>
            </p:cNvPr>
            <p:cNvSpPr>
              <a:spLocks noChangeShapeType="1"/>
            </p:cNvSpPr>
            <p:nvPr/>
          </p:nvSpPr>
          <p:spPr bwMode="auto">
            <a:xfrm>
              <a:off x="1409" y="2400"/>
              <a:ext cx="3039" cy="0"/>
            </a:xfrm>
            <a:prstGeom prst="line">
              <a:avLst/>
            </a:prstGeom>
            <a:noFill/>
            <a:ln w="50800">
              <a:solidFill>
                <a:srgbClr val="CC66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 name="Rectangle 16">
              <a:extLst>
                <a:ext uri="{FF2B5EF4-FFF2-40B4-BE49-F238E27FC236}">
                  <a16:creationId xmlns:a16="http://schemas.microsoft.com/office/drawing/2014/main" id="{C52C10BC-99A8-43A9-B919-454C86361C29}"/>
                </a:ext>
              </a:extLst>
            </p:cNvPr>
            <p:cNvSpPr>
              <a:spLocks noChangeArrowheads="1"/>
            </p:cNvSpPr>
            <p:nvPr/>
          </p:nvSpPr>
          <p:spPr bwMode="auto">
            <a:xfrm>
              <a:off x="4461" y="2205"/>
              <a:ext cx="806"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Arial" charset="0"/>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a:spcBef>
                  <a:spcPct val="0"/>
                </a:spcBef>
                <a:buClrTx/>
                <a:buFontTx/>
                <a:buNone/>
              </a:pPr>
              <a:r>
                <a:rPr lang="en-US" altLang="en-US" sz="1800" b="1">
                  <a:latin typeface="Arial" charset="0"/>
                  <a:ea typeface="ＭＳ Ｐゴシック" charset="-128"/>
                </a:rPr>
                <a:t>MC = AVC</a:t>
              </a:r>
            </a:p>
          </p:txBody>
        </p:sp>
        <p:sp>
          <p:nvSpPr>
            <p:cNvPr id="32" name="Rectangle 17">
              <a:extLst>
                <a:ext uri="{FF2B5EF4-FFF2-40B4-BE49-F238E27FC236}">
                  <a16:creationId xmlns:a16="http://schemas.microsoft.com/office/drawing/2014/main" id="{EC3D7006-069B-498D-B61E-E7A7B39C1E57}"/>
                </a:ext>
              </a:extLst>
            </p:cNvPr>
            <p:cNvSpPr>
              <a:spLocks noChangeArrowheads="1"/>
            </p:cNvSpPr>
            <p:nvPr/>
          </p:nvSpPr>
          <p:spPr bwMode="auto">
            <a:xfrm>
              <a:off x="1091" y="2327"/>
              <a:ext cx="266"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Arial" charset="0"/>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a:spcBef>
                  <a:spcPct val="0"/>
                </a:spcBef>
                <a:buClrTx/>
                <a:buFontTx/>
                <a:buNone/>
              </a:pPr>
              <a:r>
                <a:rPr lang="en-US" altLang="en-US" sz="1800" b="1" i="1">
                  <a:latin typeface="Arial" charset="0"/>
                  <a:ea typeface="ＭＳ Ｐゴシック" charset="-128"/>
                </a:rPr>
                <a:t>P*</a:t>
              </a:r>
            </a:p>
          </p:txBody>
        </p:sp>
      </p:grpSp>
      <p:grpSp>
        <p:nvGrpSpPr>
          <p:cNvPr id="33" name="Group 18">
            <a:extLst>
              <a:ext uri="{FF2B5EF4-FFF2-40B4-BE49-F238E27FC236}">
                <a16:creationId xmlns:a16="http://schemas.microsoft.com/office/drawing/2014/main" id="{59B2619B-7CFD-4E5D-B0F6-A583FE4DDAC6}"/>
              </a:ext>
            </a:extLst>
          </p:cNvPr>
          <p:cNvGrpSpPr>
            <a:grpSpLocks/>
          </p:cNvGrpSpPr>
          <p:nvPr/>
        </p:nvGrpSpPr>
        <p:grpSpPr bwMode="auto">
          <a:xfrm>
            <a:off x="1927840" y="2629129"/>
            <a:ext cx="5222875" cy="2265362"/>
            <a:chOff x="1389" y="1439"/>
            <a:chExt cx="3290" cy="1427"/>
          </a:xfrm>
        </p:grpSpPr>
        <p:sp>
          <p:nvSpPr>
            <p:cNvPr id="34" name="Freeform 19">
              <a:extLst>
                <a:ext uri="{FF2B5EF4-FFF2-40B4-BE49-F238E27FC236}">
                  <a16:creationId xmlns:a16="http://schemas.microsoft.com/office/drawing/2014/main" id="{1ADE1A3C-9BC5-473D-8305-43514402B071}"/>
                </a:ext>
              </a:extLst>
            </p:cNvPr>
            <p:cNvSpPr>
              <a:spLocks/>
            </p:cNvSpPr>
            <p:nvPr/>
          </p:nvSpPr>
          <p:spPr bwMode="auto">
            <a:xfrm>
              <a:off x="1389" y="1439"/>
              <a:ext cx="2976" cy="1304"/>
            </a:xfrm>
            <a:custGeom>
              <a:avLst/>
              <a:gdLst>
                <a:gd name="T0" fmla="*/ 0 w 2976"/>
                <a:gd name="T1" fmla="*/ 0 h 1304"/>
                <a:gd name="T2" fmla="*/ 49 w 2976"/>
                <a:gd name="T3" fmla="*/ 31 h 1304"/>
                <a:gd name="T4" fmla="*/ 112 w 2976"/>
                <a:gd name="T5" fmla="*/ 70 h 1304"/>
                <a:gd name="T6" fmla="*/ 189 w 2976"/>
                <a:gd name="T7" fmla="*/ 123 h 1304"/>
                <a:gd name="T8" fmla="*/ 266 w 2976"/>
                <a:gd name="T9" fmla="*/ 175 h 1304"/>
                <a:gd name="T10" fmla="*/ 440 w 2976"/>
                <a:gd name="T11" fmla="*/ 290 h 1304"/>
                <a:gd name="T12" fmla="*/ 531 w 2976"/>
                <a:gd name="T13" fmla="*/ 347 h 1304"/>
                <a:gd name="T14" fmla="*/ 608 w 2976"/>
                <a:gd name="T15" fmla="*/ 395 h 1304"/>
                <a:gd name="T16" fmla="*/ 908 w 2976"/>
                <a:gd name="T17" fmla="*/ 566 h 1304"/>
                <a:gd name="T18" fmla="*/ 1062 w 2976"/>
                <a:gd name="T19" fmla="*/ 645 h 1304"/>
                <a:gd name="T20" fmla="*/ 1222 w 2976"/>
                <a:gd name="T21" fmla="*/ 720 h 1304"/>
                <a:gd name="T22" fmla="*/ 1383 w 2976"/>
                <a:gd name="T23" fmla="*/ 785 h 1304"/>
                <a:gd name="T24" fmla="*/ 1537 w 2976"/>
                <a:gd name="T25" fmla="*/ 851 h 1304"/>
                <a:gd name="T26" fmla="*/ 1704 w 2976"/>
                <a:gd name="T27" fmla="*/ 913 h 1304"/>
                <a:gd name="T28" fmla="*/ 1795 w 2976"/>
                <a:gd name="T29" fmla="*/ 943 h 1304"/>
                <a:gd name="T30" fmla="*/ 1900 w 2976"/>
                <a:gd name="T31" fmla="*/ 978 h 1304"/>
                <a:gd name="T32" fmla="*/ 2018 w 2976"/>
                <a:gd name="T33" fmla="*/ 1018 h 1304"/>
                <a:gd name="T34" fmla="*/ 2158 w 2976"/>
                <a:gd name="T35" fmla="*/ 1062 h 1304"/>
                <a:gd name="T36" fmla="*/ 2312 w 2976"/>
                <a:gd name="T37" fmla="*/ 1106 h 1304"/>
                <a:gd name="T38" fmla="*/ 2465 w 2976"/>
                <a:gd name="T39" fmla="*/ 1154 h 1304"/>
                <a:gd name="T40" fmla="*/ 2612 w 2976"/>
                <a:gd name="T41" fmla="*/ 1198 h 1304"/>
                <a:gd name="T42" fmla="*/ 2752 w 2976"/>
                <a:gd name="T43" fmla="*/ 1237 h 1304"/>
                <a:gd name="T44" fmla="*/ 2877 w 2976"/>
                <a:gd name="T45" fmla="*/ 1272 h 1304"/>
                <a:gd name="T46" fmla="*/ 2926 w 2976"/>
                <a:gd name="T47" fmla="*/ 1290 h 1304"/>
                <a:gd name="T48" fmla="*/ 2975 w 2976"/>
                <a:gd name="T49" fmla="*/ 1303 h 13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76"/>
                <a:gd name="T76" fmla="*/ 0 h 1304"/>
                <a:gd name="T77" fmla="*/ 2976 w 2976"/>
                <a:gd name="T78" fmla="*/ 1304 h 13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76" h="1304">
                  <a:moveTo>
                    <a:pt x="0" y="0"/>
                  </a:moveTo>
                  <a:lnTo>
                    <a:pt x="49" y="31"/>
                  </a:lnTo>
                  <a:lnTo>
                    <a:pt x="112" y="70"/>
                  </a:lnTo>
                  <a:lnTo>
                    <a:pt x="189" y="123"/>
                  </a:lnTo>
                  <a:lnTo>
                    <a:pt x="266" y="175"/>
                  </a:lnTo>
                  <a:lnTo>
                    <a:pt x="440" y="290"/>
                  </a:lnTo>
                  <a:lnTo>
                    <a:pt x="531" y="347"/>
                  </a:lnTo>
                  <a:lnTo>
                    <a:pt x="608" y="395"/>
                  </a:lnTo>
                  <a:lnTo>
                    <a:pt x="908" y="566"/>
                  </a:lnTo>
                  <a:lnTo>
                    <a:pt x="1062" y="645"/>
                  </a:lnTo>
                  <a:lnTo>
                    <a:pt x="1222" y="720"/>
                  </a:lnTo>
                  <a:lnTo>
                    <a:pt x="1383" y="785"/>
                  </a:lnTo>
                  <a:lnTo>
                    <a:pt x="1537" y="851"/>
                  </a:lnTo>
                  <a:lnTo>
                    <a:pt x="1704" y="913"/>
                  </a:lnTo>
                  <a:lnTo>
                    <a:pt x="1795" y="943"/>
                  </a:lnTo>
                  <a:lnTo>
                    <a:pt x="1900" y="978"/>
                  </a:lnTo>
                  <a:lnTo>
                    <a:pt x="2018" y="1018"/>
                  </a:lnTo>
                  <a:lnTo>
                    <a:pt x="2158" y="1062"/>
                  </a:lnTo>
                  <a:lnTo>
                    <a:pt x="2312" y="1106"/>
                  </a:lnTo>
                  <a:lnTo>
                    <a:pt x="2465" y="1154"/>
                  </a:lnTo>
                  <a:lnTo>
                    <a:pt x="2612" y="1198"/>
                  </a:lnTo>
                  <a:lnTo>
                    <a:pt x="2752" y="1237"/>
                  </a:lnTo>
                  <a:lnTo>
                    <a:pt x="2877" y="1272"/>
                  </a:lnTo>
                  <a:lnTo>
                    <a:pt x="2926" y="1290"/>
                  </a:lnTo>
                  <a:lnTo>
                    <a:pt x="2975" y="1303"/>
                  </a:lnTo>
                </a:path>
              </a:pathLst>
            </a:custGeom>
            <a:noFill/>
            <a:ln w="50800" cap="rnd">
              <a:solidFill>
                <a:srgbClr val="0033CC"/>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5" name="Rectangle 20">
              <a:extLst>
                <a:ext uri="{FF2B5EF4-FFF2-40B4-BE49-F238E27FC236}">
                  <a16:creationId xmlns:a16="http://schemas.microsoft.com/office/drawing/2014/main" id="{19FB42FC-6AB0-482F-BFD1-2791CDE52FA4}"/>
                </a:ext>
              </a:extLst>
            </p:cNvPr>
            <p:cNvSpPr>
              <a:spLocks noChangeArrowheads="1"/>
            </p:cNvSpPr>
            <p:nvPr/>
          </p:nvSpPr>
          <p:spPr bwMode="auto">
            <a:xfrm>
              <a:off x="4461" y="2637"/>
              <a:ext cx="218"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Arial" charset="0"/>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a:spcBef>
                  <a:spcPct val="0"/>
                </a:spcBef>
                <a:buClrTx/>
                <a:buFontTx/>
                <a:buNone/>
              </a:pPr>
              <a:r>
                <a:rPr lang="en-US" altLang="en-US" sz="1800" b="1">
                  <a:latin typeface="Arial" charset="0"/>
                  <a:ea typeface="ＭＳ Ｐゴシック" charset="-128"/>
                </a:rPr>
                <a:t>D</a:t>
              </a:r>
            </a:p>
          </p:txBody>
        </p:sp>
      </p:grpSp>
      <p:sp>
        <p:nvSpPr>
          <p:cNvPr id="36" name="Text Box 21">
            <a:extLst>
              <a:ext uri="{FF2B5EF4-FFF2-40B4-BE49-F238E27FC236}">
                <a16:creationId xmlns:a16="http://schemas.microsoft.com/office/drawing/2014/main" id="{3532561F-CDC5-4C5A-AE04-62B0A78A0330}"/>
              </a:ext>
            </a:extLst>
          </p:cNvPr>
          <p:cNvSpPr txBox="1">
            <a:spLocks noChangeArrowheads="1"/>
          </p:cNvSpPr>
          <p:nvPr/>
        </p:nvSpPr>
        <p:spPr bwMode="auto">
          <a:xfrm>
            <a:off x="2237402" y="3468916"/>
            <a:ext cx="182880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charset="0"/>
                <a:ea typeface="Arial" charset="0"/>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50000"/>
              </a:spcBef>
              <a:buClrTx/>
              <a:buFontTx/>
              <a:buNone/>
            </a:pPr>
            <a:r>
              <a:rPr lang="en-US" altLang="en-US" sz="1600" b="1">
                <a:solidFill>
                  <a:srgbClr val="000099"/>
                </a:solidFill>
                <a:latin typeface="Arial" charset="0"/>
                <a:ea typeface="ＭＳ Ｐゴシック" charset="-128"/>
              </a:rPr>
              <a:t>consumer surplus</a:t>
            </a:r>
          </a:p>
        </p:txBody>
      </p:sp>
    </p:spTree>
    <p:extLst>
      <p:ext uri="{BB962C8B-B14F-4D97-AF65-F5344CB8AC3E}">
        <p14:creationId xmlns:p14="http://schemas.microsoft.com/office/powerpoint/2010/main" val="43582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01A8-DA42-4712-9509-C0F9F60B950E}"/>
              </a:ext>
            </a:extLst>
          </p:cNvPr>
          <p:cNvSpPr>
            <a:spLocks noGrp="1"/>
          </p:cNvSpPr>
          <p:nvPr>
            <p:ph type="title"/>
          </p:nvPr>
        </p:nvSpPr>
        <p:spPr>
          <a:xfrm>
            <a:off x="893700" y="429861"/>
            <a:ext cx="6462600" cy="1143000"/>
          </a:xfrm>
        </p:spPr>
        <p:txBody>
          <a:bodyPr/>
          <a:lstStyle/>
          <a:p>
            <a:r>
              <a:rPr lang="en-CA" dirty="0"/>
              <a:t>TWO PART TARIFF : MODEL 1 – UPWARD SLOPING MC</a:t>
            </a:r>
          </a:p>
        </p:txBody>
      </p:sp>
      <p:pic>
        <p:nvPicPr>
          <p:cNvPr id="37" name="Picture 36" descr="fig08-06">
            <a:extLst>
              <a:ext uri="{FF2B5EF4-FFF2-40B4-BE49-F238E27FC236}">
                <a16:creationId xmlns:a16="http://schemas.microsoft.com/office/drawing/2014/main" id="{D75FB63C-7E84-4137-8D39-FB405F8DB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34" y="1660520"/>
            <a:ext cx="6715127" cy="47676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 name="Rectangle 4">
            <a:extLst>
              <a:ext uri="{FF2B5EF4-FFF2-40B4-BE49-F238E27FC236}">
                <a16:creationId xmlns:a16="http://schemas.microsoft.com/office/drawing/2014/main" id="{76CB9FD6-32EA-45AF-A3C7-AA58E504D474}"/>
              </a:ext>
            </a:extLst>
          </p:cNvPr>
          <p:cNvSpPr>
            <a:spLocks noChangeArrowheads="1"/>
          </p:cNvSpPr>
          <p:nvPr/>
        </p:nvSpPr>
        <p:spPr bwMode="auto">
          <a:xfrm>
            <a:off x="5637828" y="2435788"/>
            <a:ext cx="3081338" cy="1320800"/>
          </a:xfrm>
          <a:prstGeom prst="rect">
            <a:avLst/>
          </a:prstGeom>
          <a:noFill/>
          <a:ln w="57150" cmpd="sng">
            <a:noFill/>
            <a:miter lim="800000"/>
            <a:headEnd/>
            <a:tailEnd/>
          </a:ln>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Arial" charset="0"/>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algn="ctr">
              <a:spcBef>
                <a:spcPct val="0"/>
              </a:spcBef>
              <a:buClrTx/>
              <a:buFontTx/>
              <a:buNone/>
            </a:pPr>
            <a:r>
              <a:rPr lang="en-US" altLang="en-US" sz="2000" b="1" dirty="0">
                <a:solidFill>
                  <a:srgbClr val="1D1A1C"/>
                </a:solidFill>
                <a:latin typeface="+mn-lt"/>
                <a:ea typeface="ＭＳ Ｐゴシック" charset="-128"/>
              </a:rPr>
              <a:t>Usage price P* is set where</a:t>
            </a:r>
          </a:p>
          <a:p>
            <a:pPr algn="ctr">
              <a:spcBef>
                <a:spcPct val="0"/>
              </a:spcBef>
              <a:buClrTx/>
              <a:buFontTx/>
              <a:buNone/>
            </a:pPr>
            <a:r>
              <a:rPr lang="en-US" altLang="en-US" sz="2000" b="1" dirty="0">
                <a:solidFill>
                  <a:srgbClr val="1D1A1C"/>
                </a:solidFill>
                <a:latin typeface="+mn-lt"/>
                <a:ea typeface="ＭＳ Ｐゴシック" charset="-128"/>
              </a:rPr>
              <a:t>MC = P.  Entry price T* </a:t>
            </a:r>
          </a:p>
          <a:p>
            <a:pPr algn="ctr">
              <a:spcBef>
                <a:spcPct val="0"/>
              </a:spcBef>
              <a:buClrTx/>
              <a:buFontTx/>
              <a:buNone/>
            </a:pPr>
            <a:r>
              <a:rPr lang="en-US" altLang="en-US" sz="2000" b="1" dirty="0">
                <a:solidFill>
                  <a:srgbClr val="1D1A1C"/>
                </a:solidFill>
                <a:latin typeface="+mn-lt"/>
                <a:ea typeface="ＭＳ Ｐゴシック" charset="-128"/>
              </a:rPr>
              <a:t>is equal to the entire </a:t>
            </a:r>
          </a:p>
          <a:p>
            <a:pPr algn="ctr">
              <a:spcBef>
                <a:spcPct val="0"/>
              </a:spcBef>
              <a:buClrTx/>
              <a:buFontTx/>
              <a:buNone/>
            </a:pPr>
            <a:r>
              <a:rPr lang="en-US" altLang="en-US" sz="2000" b="1" dirty="0">
                <a:solidFill>
                  <a:srgbClr val="1D1A1C"/>
                </a:solidFill>
                <a:latin typeface="+mn-lt"/>
                <a:ea typeface="ＭＳ Ｐゴシック" charset="-128"/>
              </a:rPr>
              <a:t>consumer surplus.</a:t>
            </a:r>
          </a:p>
        </p:txBody>
      </p:sp>
    </p:spTree>
    <p:extLst>
      <p:ext uri="{BB962C8B-B14F-4D97-AF65-F5344CB8AC3E}">
        <p14:creationId xmlns:p14="http://schemas.microsoft.com/office/powerpoint/2010/main" val="1147192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0"/>
            <a:ext cx="7408089" cy="1143000"/>
          </a:xfrm>
        </p:spPr>
        <p:txBody>
          <a:bodyPr/>
          <a:lstStyle/>
          <a:p>
            <a:r>
              <a:rPr lang="en-US" dirty="0"/>
              <a:t>TWO PART TARIFF: MODEL 2</a:t>
            </a:r>
          </a:p>
        </p:txBody>
      </p:sp>
      <p:sp>
        <p:nvSpPr>
          <p:cNvPr id="3" name="Text Placeholder 2"/>
          <p:cNvSpPr>
            <a:spLocks noGrp="1"/>
          </p:cNvSpPr>
          <p:nvPr>
            <p:ph type="body" idx="1"/>
          </p:nvPr>
        </p:nvSpPr>
        <p:spPr>
          <a:xfrm>
            <a:off x="755336" y="999317"/>
            <a:ext cx="8039748" cy="4859365"/>
          </a:xfrm>
        </p:spPr>
        <p:txBody>
          <a:bodyPr/>
          <a:lstStyle/>
          <a:p>
            <a:r>
              <a:rPr lang="en-US" sz="2350" b="1" dirty="0"/>
              <a:t>Assumption: </a:t>
            </a:r>
            <a:r>
              <a:rPr lang="en-US" sz="2350" dirty="0"/>
              <a:t>Consumers do not have the same preferences (different demand curves)</a:t>
            </a:r>
          </a:p>
          <a:p>
            <a:r>
              <a:rPr lang="en-US" sz="2350" u="sng" dirty="0"/>
              <a:t>Option 1:</a:t>
            </a:r>
            <a:r>
              <a:rPr lang="en-US" sz="2350" dirty="0"/>
              <a:t> </a:t>
            </a:r>
          </a:p>
          <a:p>
            <a:pPr marL="342900" lvl="0" indent="-342900">
              <a:buFont typeface="Arial" charset="0"/>
              <a:buChar char="•"/>
            </a:pPr>
            <a:r>
              <a:rPr lang="en-US" sz="2350" dirty="0"/>
              <a:t>Per use fee=MC </a:t>
            </a:r>
          </a:p>
          <a:p>
            <a:pPr marL="342900" lvl="0" indent="-342900">
              <a:buFont typeface="Arial" charset="0"/>
              <a:buChar char="•"/>
            </a:pPr>
            <a:r>
              <a:rPr lang="en-US" sz="2350" dirty="0"/>
              <a:t>Entry fee=consumer surplus of the strong demander. </a:t>
            </a:r>
          </a:p>
          <a:p>
            <a:pPr marL="342900" lvl="0" indent="-342900">
              <a:buFont typeface="Arial" charset="0"/>
              <a:buChar char="•"/>
            </a:pPr>
            <a:r>
              <a:rPr lang="en-US" sz="2350" dirty="0"/>
              <a:t>This will exclude the weak demander from the market.</a:t>
            </a:r>
          </a:p>
          <a:p>
            <a:r>
              <a:rPr lang="en-US" sz="2350" u="sng" dirty="0"/>
              <a:t>Option 2:</a:t>
            </a:r>
            <a:r>
              <a:rPr lang="en-US" sz="2350" dirty="0"/>
              <a:t> </a:t>
            </a:r>
          </a:p>
          <a:p>
            <a:pPr marL="342900" lvl="0" indent="-342900">
              <a:buFont typeface="Arial" charset="0"/>
              <a:buChar char="•"/>
            </a:pPr>
            <a:r>
              <a:rPr lang="en-US" sz="2350" dirty="0"/>
              <a:t>Per use fee=MC </a:t>
            </a:r>
          </a:p>
          <a:p>
            <a:pPr marL="342900" lvl="0" indent="-342900">
              <a:buFont typeface="Arial" charset="0"/>
              <a:buChar char="•"/>
            </a:pPr>
            <a:r>
              <a:rPr lang="en-US" sz="2350" dirty="0"/>
              <a:t>Entry fee=consumer surplus of the weak demander, both segments participate in market</a:t>
            </a:r>
          </a:p>
          <a:p>
            <a:r>
              <a:rPr lang="en-US" sz="2350" u="sng" dirty="0"/>
              <a:t>Option 3:</a:t>
            </a:r>
            <a:endParaRPr lang="en-US" sz="2350" dirty="0"/>
          </a:p>
          <a:p>
            <a:pPr marL="342900" lvl="0" indent="-342900">
              <a:buFont typeface="Arial" charset="0"/>
              <a:buChar char="•"/>
            </a:pPr>
            <a:r>
              <a:rPr lang="en-US" sz="2350" dirty="0"/>
              <a:t>Per use fee&gt;MC (Profit off this)</a:t>
            </a:r>
          </a:p>
          <a:p>
            <a:pPr marL="342900" lvl="0" indent="-342900">
              <a:buFont typeface="Arial" charset="0"/>
              <a:buChar char="•"/>
            </a:pPr>
            <a:r>
              <a:rPr lang="en-US" sz="2350" dirty="0"/>
              <a:t>Entry fee=consumer surplus of the weak demander.</a:t>
            </a:r>
          </a:p>
          <a:p>
            <a:endParaRPr lang="en-US" sz="2350" dirty="0"/>
          </a:p>
        </p:txBody>
      </p:sp>
    </p:spTree>
    <p:extLst>
      <p:ext uri="{BB962C8B-B14F-4D97-AF65-F5344CB8AC3E}">
        <p14:creationId xmlns:p14="http://schemas.microsoft.com/office/powerpoint/2010/main" val="318153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0EE2-A879-4409-BCE6-4DDF905AF972}"/>
              </a:ext>
            </a:extLst>
          </p:cNvPr>
          <p:cNvSpPr>
            <a:spLocks noGrp="1"/>
          </p:cNvSpPr>
          <p:nvPr>
            <p:ph type="title"/>
          </p:nvPr>
        </p:nvSpPr>
        <p:spPr/>
        <p:txBody>
          <a:bodyPr/>
          <a:lstStyle/>
          <a:p>
            <a:r>
              <a:rPr lang="en-CA" dirty="0"/>
              <a:t>TWO PART TARIFF : MODEL 2</a:t>
            </a:r>
          </a:p>
        </p:txBody>
      </p:sp>
      <p:pic>
        <p:nvPicPr>
          <p:cNvPr id="4" name="Picture 4" descr="fig08-07">
            <a:extLst>
              <a:ext uri="{FF2B5EF4-FFF2-40B4-BE49-F238E27FC236}">
                <a16:creationId xmlns:a16="http://schemas.microsoft.com/office/drawing/2014/main" id="{72D0BAEF-3DE7-41CF-9E04-71747428EE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79"/>
          <a:stretch/>
        </p:blipFill>
        <p:spPr bwMode="auto">
          <a:xfrm>
            <a:off x="1239254" y="1466957"/>
            <a:ext cx="7279104" cy="5316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8611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6EA0-5BFF-4DA7-B18E-4A0680466BCD}"/>
              </a:ext>
            </a:extLst>
          </p:cNvPr>
          <p:cNvSpPr>
            <a:spLocks noGrp="1"/>
          </p:cNvSpPr>
          <p:nvPr>
            <p:ph type="title"/>
          </p:nvPr>
        </p:nvSpPr>
        <p:spPr/>
        <p:txBody>
          <a:bodyPr/>
          <a:lstStyle/>
          <a:p>
            <a:r>
              <a:rPr lang="en-CA" dirty="0"/>
              <a:t>TWO PART TARIFF : MODEL 2</a:t>
            </a:r>
          </a:p>
        </p:txBody>
      </p:sp>
      <p:sp>
        <p:nvSpPr>
          <p:cNvPr id="3" name="Text Placeholder 2">
            <a:extLst>
              <a:ext uri="{FF2B5EF4-FFF2-40B4-BE49-F238E27FC236}">
                <a16:creationId xmlns:a16="http://schemas.microsoft.com/office/drawing/2014/main" id="{9B3B00C3-5952-47E7-9969-581CAE24D5C0}"/>
              </a:ext>
            </a:extLst>
          </p:cNvPr>
          <p:cNvSpPr>
            <a:spLocks noGrp="1"/>
          </p:cNvSpPr>
          <p:nvPr>
            <p:ph type="body" idx="1"/>
          </p:nvPr>
        </p:nvSpPr>
        <p:spPr>
          <a:xfrm>
            <a:off x="893700" y="1831450"/>
            <a:ext cx="7853258" cy="4736399"/>
          </a:xfrm>
        </p:spPr>
        <p:txBody>
          <a:bodyPr/>
          <a:lstStyle/>
          <a:p>
            <a:pPr marL="457200" indent="-457200">
              <a:buFont typeface="Arial" panose="020B0604020202020204" pitchFamily="34" charset="0"/>
              <a:buChar char="•"/>
            </a:pPr>
            <a:r>
              <a:rPr lang="en-CA" b="1" dirty="0"/>
              <a:t>Goal: </a:t>
            </a:r>
            <a:r>
              <a:rPr lang="en-CA" dirty="0"/>
              <a:t>determine what entry and usage price to charge as to maximize profit</a:t>
            </a:r>
          </a:p>
          <a:p>
            <a:endParaRPr lang="en-CA" sz="1200" dirty="0"/>
          </a:p>
          <a:p>
            <a:pPr marL="457200" lvl="1" indent="-457200">
              <a:buFont typeface="+mj-lt"/>
              <a:buAutoNum type="arabicPeriod"/>
            </a:pPr>
            <a:r>
              <a:rPr lang="en-CA" dirty="0"/>
              <a:t>If the strong demander is willing to buy significantly more units at any price, then it is more profitable to charge a use fee equal to marginal cost and entry free equal to the consumer surplus of the strong demander (excludes weak demander)</a:t>
            </a:r>
          </a:p>
          <a:p>
            <a:pPr marL="457200" lvl="1" indent="-457200">
              <a:buFont typeface="+mj-lt"/>
              <a:buAutoNum type="arabicPeriod"/>
            </a:pPr>
            <a:r>
              <a:rPr lang="en-CA" dirty="0"/>
              <a:t>If the strong demand is not that much stronger than the weak demand, managers should set the use fee at or above marginal cost and set the entry fee equal to the resulting consumer surplus of the weak demander</a:t>
            </a:r>
          </a:p>
          <a:p>
            <a:pPr marL="457200" lvl="1" indent="-457200">
              <a:buFont typeface="Arial" panose="020B0604020202020204" pitchFamily="34" charset="0"/>
              <a:buChar char="•"/>
            </a:pPr>
            <a:endParaRPr lang="en-CA" dirty="0"/>
          </a:p>
        </p:txBody>
      </p:sp>
    </p:spTree>
    <p:extLst>
      <p:ext uri="{BB962C8B-B14F-4D97-AF65-F5344CB8AC3E}">
        <p14:creationId xmlns:p14="http://schemas.microsoft.com/office/powerpoint/2010/main" val="1818955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6DAF-09D5-4EA9-BCCD-87D580BA6BDE}"/>
              </a:ext>
            </a:extLst>
          </p:cNvPr>
          <p:cNvSpPr>
            <a:spLocks noGrp="1"/>
          </p:cNvSpPr>
          <p:nvPr>
            <p:ph type="title"/>
          </p:nvPr>
        </p:nvSpPr>
        <p:spPr/>
        <p:txBody>
          <a:bodyPr/>
          <a:lstStyle/>
          <a:p>
            <a:r>
              <a:rPr lang="en-CA" dirty="0"/>
              <a:t>TWO PART TARIFF : MODEL 2</a:t>
            </a:r>
          </a:p>
        </p:txBody>
      </p:sp>
      <p:sp>
        <p:nvSpPr>
          <p:cNvPr id="3" name="Text Placeholder 2">
            <a:extLst>
              <a:ext uri="{FF2B5EF4-FFF2-40B4-BE49-F238E27FC236}">
                <a16:creationId xmlns:a16="http://schemas.microsoft.com/office/drawing/2014/main" id="{7C365D90-4405-4217-B9E2-7F9D95A171CE}"/>
              </a:ext>
            </a:extLst>
          </p:cNvPr>
          <p:cNvSpPr>
            <a:spLocks noGrp="1"/>
          </p:cNvSpPr>
          <p:nvPr>
            <p:ph type="body" idx="1"/>
          </p:nvPr>
        </p:nvSpPr>
        <p:spPr>
          <a:xfrm>
            <a:off x="893699" y="1831450"/>
            <a:ext cx="7371995" cy="4736399"/>
          </a:xfrm>
        </p:spPr>
        <p:txBody>
          <a:bodyPr/>
          <a:lstStyle/>
          <a:p>
            <a:r>
              <a:rPr lang="en-CA" sz="2400" dirty="0"/>
              <a:t>To include weak demander, must set usage fee (P*) which maximizes the area 2A* + 2C + D + E (if P* &gt; MC) or 2A* + 2C + 2D (if P* = MC)</a:t>
            </a:r>
          </a:p>
          <a:p>
            <a:endParaRPr lang="en-CA" sz="2400" dirty="0"/>
          </a:p>
          <a:p>
            <a:r>
              <a:rPr lang="en-CA" sz="2400" dirty="0"/>
              <a:t>Once we determine the most profitable way to include both types of demanders, we must compare it to the profit earned by only serving the strong demander (A*+B+C+D+E+F)</a:t>
            </a:r>
          </a:p>
          <a:p>
            <a:endParaRPr lang="en-CA" sz="2400" dirty="0"/>
          </a:p>
          <a:p>
            <a:r>
              <a:rPr lang="en-CA" sz="2400" dirty="0"/>
              <a:t>Choose the method (either including both demanders or just the strong demander) that maximizes the firm’s profit</a:t>
            </a:r>
          </a:p>
        </p:txBody>
      </p:sp>
    </p:spTree>
    <p:extLst>
      <p:ext uri="{BB962C8B-B14F-4D97-AF65-F5344CB8AC3E}">
        <p14:creationId xmlns:p14="http://schemas.microsoft.com/office/powerpoint/2010/main" val="192905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3600" b="0" dirty="0">
                <a:latin typeface="Century Gothic" charset="0"/>
                <a:ea typeface="Century Gothic" charset="0"/>
                <a:cs typeface="Century Gothic" charset="0"/>
              </a:rPr>
              <a:t>CHAPTER REVIEW</a:t>
            </a:r>
          </a:p>
        </p:txBody>
      </p:sp>
    </p:spTree>
    <p:extLst>
      <p:ext uri="{BB962C8B-B14F-4D97-AF65-F5344CB8AC3E}">
        <p14:creationId xmlns:p14="http://schemas.microsoft.com/office/powerpoint/2010/main" val="210650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3600" b="0" dirty="0"/>
              <a:t>CHAPTER QUESTIONS</a:t>
            </a:r>
          </a:p>
        </p:txBody>
      </p:sp>
    </p:spTree>
    <p:extLst>
      <p:ext uri="{BB962C8B-B14F-4D97-AF65-F5344CB8AC3E}">
        <p14:creationId xmlns:p14="http://schemas.microsoft.com/office/powerpoint/2010/main" val="1323761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Text Placeholder 2"/>
          <p:cNvSpPr>
            <a:spLocks noGrp="1"/>
          </p:cNvSpPr>
          <p:nvPr>
            <p:ph type="body" idx="1"/>
          </p:nvPr>
        </p:nvSpPr>
        <p:spPr>
          <a:xfrm>
            <a:off x="737289" y="1417650"/>
            <a:ext cx="7311837" cy="5150199"/>
          </a:xfrm>
        </p:spPr>
        <p:txBody>
          <a:bodyPr/>
          <a:lstStyle/>
          <a:p>
            <a:r>
              <a:rPr lang="en-CA" sz="2400" dirty="0"/>
              <a:t>Medical device that they sell in Japan, Europe, and the United States. </a:t>
            </a:r>
          </a:p>
          <a:p>
            <a:endParaRPr lang="en-CA" sz="2400" dirty="0"/>
          </a:p>
          <a:p>
            <a:r>
              <a:rPr lang="en-CA" sz="2400" dirty="0"/>
              <a:t>The price elasticity of demand for the product is -4.0 in Japan, -2.0 in the United States, and -1.33 in Europe. </a:t>
            </a:r>
          </a:p>
          <a:p>
            <a:endParaRPr lang="en-CA" sz="2400" dirty="0"/>
          </a:p>
          <a:p>
            <a:r>
              <a:rPr lang="en-CA" sz="2400" dirty="0"/>
              <a:t>Once sold to a customer in one country, cannot be resold to a buyer in another country.</a:t>
            </a:r>
          </a:p>
          <a:p>
            <a:endParaRPr lang="en-CA" sz="2400" dirty="0"/>
          </a:p>
          <a:p>
            <a:r>
              <a:rPr lang="en-CA" sz="2400" dirty="0"/>
              <a:t>Recommendation that the price of the device be $1,000 in Japan, $2,000 in the USA and $3,000 in Europe. Comment on this recommendation. </a:t>
            </a:r>
          </a:p>
          <a:p>
            <a:endParaRPr lang="en-US" sz="2400" dirty="0"/>
          </a:p>
        </p:txBody>
      </p:sp>
    </p:spTree>
    <p:extLst>
      <p:ext uri="{BB962C8B-B14F-4D97-AF65-F5344CB8AC3E}">
        <p14:creationId xmlns:p14="http://schemas.microsoft.com/office/powerpoint/2010/main" val="313544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t>
            </a:r>
          </a:p>
        </p:txBody>
      </p:sp>
      <p:sp>
        <p:nvSpPr>
          <p:cNvPr id="3" name="Text Placeholder 2"/>
          <p:cNvSpPr>
            <a:spLocks noGrp="1"/>
          </p:cNvSpPr>
          <p:nvPr>
            <p:ph type="body" idx="1"/>
          </p:nvPr>
        </p:nvSpPr>
        <p:spPr/>
        <p:txBody>
          <a:bodyPr/>
          <a:lstStyle/>
          <a:p>
            <a:endParaRPr lang="en-US" dirty="0"/>
          </a:p>
          <a:p>
            <a:endParaRPr lang="en-US" dirty="0"/>
          </a:p>
        </p:txBody>
      </p:sp>
      <p:sp>
        <p:nvSpPr>
          <p:cNvPr id="4" name="Content Placeholder 2"/>
          <p:cNvSpPr txBox="1">
            <a:spLocks/>
          </p:cNvSpPr>
          <p:nvPr/>
        </p:nvSpPr>
        <p:spPr>
          <a:xfrm>
            <a:off x="451308" y="1681831"/>
            <a:ext cx="8229600" cy="4525963"/>
          </a:xfrm>
          <a:prstGeom prst="rect">
            <a:avLst/>
          </a:prstGeom>
          <a:noFill/>
          <a:ln>
            <a:noFill/>
          </a:ln>
        </p:spPr>
        <p:txBody>
          <a:bodyPr lIns="91425" tIns="91425" rIns="91425" bIns="91425"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77480"/>
              </a:buClr>
              <a:buSzPct val="100000"/>
              <a:buFont typeface="Lato"/>
              <a:buNone/>
              <a:defRPr sz="2800" b="0" i="0" u="none" strike="noStrike" cap="none">
                <a:solidFill>
                  <a:schemeClr val="tx2">
                    <a:lumMod val="50000"/>
                  </a:schemeClr>
                </a:solidFill>
                <a:latin typeface="Century Gothic" charset="0"/>
                <a:ea typeface="Century Gothic" charset="0"/>
                <a:cs typeface="Century Gothic" charset="0"/>
                <a:sym typeface="Lato"/>
              </a:defRPr>
            </a:lvl1pPr>
            <a:lvl2pPr marR="0" lvl="1"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2pPr>
            <a:lvl3pPr marR="0" lvl="2"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3pPr>
            <a:lvl4pPr marR="0" lvl="3"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4pPr>
            <a:lvl5pPr marR="0" lvl="4"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5pPr>
            <a:lvl6pPr marR="0" lvl="5"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6pPr>
            <a:lvl7pPr marR="0" lvl="6"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7pPr>
            <a:lvl8pPr marR="0" lvl="7"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8pPr>
            <a:lvl9pPr marR="0" lvl="8"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9pPr>
          </a:lstStyle>
          <a:p>
            <a:r>
              <a:rPr lang="en-US" dirty="0"/>
              <a:t>a)</a:t>
            </a:r>
          </a:p>
          <a:p>
            <a:endParaRPr lang="en-US" dirty="0"/>
          </a:p>
          <a:p>
            <a:r>
              <a:rPr lang="en-US" dirty="0"/>
              <a:t>In order to maximize profit, the MRs of each market must be equal: MR</a:t>
            </a:r>
            <a:r>
              <a:rPr lang="en-US" baseline="-25000" dirty="0"/>
              <a:t>J</a:t>
            </a:r>
            <a:r>
              <a:rPr lang="en-US" dirty="0"/>
              <a:t>= MR</a:t>
            </a:r>
            <a:r>
              <a:rPr lang="en-US" baseline="-25000" dirty="0"/>
              <a:t>U</a:t>
            </a:r>
            <a:r>
              <a:rPr lang="en-US" dirty="0"/>
              <a:t>= MR</a:t>
            </a:r>
            <a:r>
              <a:rPr lang="en-US" baseline="-25000" dirty="0"/>
              <a:t>E</a:t>
            </a:r>
            <a:r>
              <a:rPr lang="en-US" dirty="0"/>
              <a:t>= MC</a:t>
            </a:r>
            <a:r>
              <a:rPr lang="en-US" baseline="-25000" dirty="0"/>
              <a:t>F</a:t>
            </a:r>
          </a:p>
          <a:p>
            <a:endParaRPr lang="en-US" baseline="-25000" dirty="0"/>
          </a:p>
          <a:p>
            <a:endParaRPr lang="en-US" baseline="-25000" dirty="0"/>
          </a:p>
          <a:p>
            <a:endParaRPr lang="en-US" baseline="-25000" dirty="0"/>
          </a:p>
          <a:p>
            <a:endParaRPr lang="en-US" baseline="-25000" dirty="0"/>
          </a:p>
          <a:p>
            <a:endParaRPr lang="en-US" baseline="-25000" dirty="0"/>
          </a:p>
          <a:p>
            <a:endParaRPr lang="en-US" baseline="-25000" dirty="0"/>
          </a:p>
          <a:p>
            <a:r>
              <a:rPr lang="en-US" dirty="0"/>
              <a:t>750=1000=750</a:t>
            </a:r>
          </a:p>
          <a:p>
            <a:endParaRPr lang="en-US" dirty="0"/>
          </a:p>
          <a:p>
            <a:r>
              <a:rPr lang="en-US" dirty="0"/>
              <a:t>Not all the MR’s are equal, so this is not the profit maximizing policy</a:t>
            </a:r>
          </a:p>
          <a:p>
            <a:endParaRPr lang="en-US" dirty="0"/>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88207391"/>
              </p:ext>
            </p:extLst>
          </p:nvPr>
        </p:nvGraphicFramePr>
        <p:xfrm>
          <a:off x="2864635" y="1219382"/>
          <a:ext cx="2448272" cy="1224136"/>
        </p:xfrm>
        <a:graphic>
          <a:graphicData uri="http://schemas.openxmlformats.org/presentationml/2006/ole">
            <mc:AlternateContent xmlns:mc="http://schemas.openxmlformats.org/markup-compatibility/2006">
              <mc:Choice xmlns:v="urn:schemas-microsoft-com:vml" Requires="v">
                <p:oleObj spid="_x0000_s2225" name="Equation" r:id="rId3" imgW="939800" imgH="469900" progId="Equation.3">
                  <p:embed/>
                </p:oleObj>
              </mc:Choice>
              <mc:Fallback>
                <p:oleObj name="Equation" r:id="rId3" imgW="939800" imgH="469900" progId="Equation.3">
                  <p:embed/>
                  <p:pic>
                    <p:nvPicPr>
                      <p:cNvPr id="0" name=""/>
                      <p:cNvPicPr/>
                      <p:nvPr/>
                    </p:nvPicPr>
                    <p:blipFill>
                      <a:blip r:embed="rId4"/>
                      <a:stretch>
                        <a:fillRect/>
                      </a:stretch>
                    </p:blipFill>
                    <p:spPr>
                      <a:xfrm>
                        <a:off x="2864635" y="1219382"/>
                        <a:ext cx="2448272" cy="122413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98478515"/>
              </p:ext>
            </p:extLst>
          </p:nvPr>
        </p:nvGraphicFramePr>
        <p:xfrm>
          <a:off x="451308" y="3344670"/>
          <a:ext cx="7274926" cy="1080120"/>
        </p:xfrm>
        <a:graphic>
          <a:graphicData uri="http://schemas.openxmlformats.org/presentationml/2006/ole">
            <mc:AlternateContent xmlns:mc="http://schemas.openxmlformats.org/markup-compatibility/2006">
              <mc:Choice xmlns:v="urn:schemas-microsoft-com:vml" Requires="v">
                <p:oleObj spid="_x0000_s2226" name="Equation" r:id="rId5" imgW="2908300" imgH="431800" progId="Equation.3">
                  <p:embed/>
                </p:oleObj>
              </mc:Choice>
              <mc:Fallback>
                <p:oleObj name="Equation" r:id="rId5" imgW="2908300" imgH="431800" progId="Equation.3">
                  <p:embed/>
                  <p:pic>
                    <p:nvPicPr>
                      <p:cNvPr id="0" name=""/>
                      <p:cNvPicPr/>
                      <p:nvPr/>
                    </p:nvPicPr>
                    <p:blipFill>
                      <a:blip r:embed="rId6"/>
                      <a:stretch>
                        <a:fillRect/>
                      </a:stretch>
                    </p:blipFill>
                    <p:spPr>
                      <a:xfrm>
                        <a:off x="451308" y="3344670"/>
                        <a:ext cx="7274926" cy="1080120"/>
                      </a:xfrm>
                      <a:prstGeom prst="rect">
                        <a:avLst/>
                      </a:prstGeom>
                    </p:spPr>
                  </p:pic>
                </p:oleObj>
              </mc:Fallback>
            </mc:AlternateContent>
          </a:graphicData>
        </a:graphic>
      </p:graphicFrame>
    </p:spTree>
    <p:extLst>
      <p:ext uri="{BB962C8B-B14F-4D97-AF65-F5344CB8AC3E}">
        <p14:creationId xmlns:p14="http://schemas.microsoft.com/office/powerpoint/2010/main" val="792784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Text Placeholder 2"/>
          <p:cNvSpPr>
            <a:spLocks noGrp="1"/>
          </p:cNvSpPr>
          <p:nvPr>
            <p:ph type="body" idx="1"/>
          </p:nvPr>
        </p:nvSpPr>
        <p:spPr>
          <a:xfrm>
            <a:off x="893699" y="1732548"/>
            <a:ext cx="7492311" cy="4835302"/>
          </a:xfrm>
        </p:spPr>
        <p:txBody>
          <a:bodyPr/>
          <a:lstStyle/>
          <a:p>
            <a:r>
              <a:rPr lang="en-CA" dirty="0"/>
              <a:t>b) His recommendations are accepted. Sales managers send reports to corporate headquarters saying that the quantity of devices being sold in the USA is lower than expected. Comment on their reports.</a:t>
            </a:r>
          </a:p>
          <a:p>
            <a:endParaRPr lang="en-US" dirty="0"/>
          </a:p>
        </p:txBody>
      </p:sp>
    </p:spTree>
    <p:extLst>
      <p:ext uri="{BB962C8B-B14F-4D97-AF65-F5344CB8AC3E}">
        <p14:creationId xmlns:p14="http://schemas.microsoft.com/office/powerpoint/2010/main" val="207314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p:txBody>
          <a:bodyPr/>
          <a:lstStyle/>
          <a:p>
            <a:r>
              <a:rPr lang="en-US" dirty="0"/>
              <a:t>b)</a:t>
            </a:r>
            <a:r>
              <a:rPr lang="en-CA" dirty="0">
                <a:solidFill>
                  <a:schemeClr val="accent1"/>
                </a:solidFill>
              </a:rPr>
              <a:t> </a:t>
            </a:r>
            <a:r>
              <a:rPr lang="en-CA" dirty="0"/>
              <a:t>Qu is lower because Pu is too high for the given price elasticity for USA.</a:t>
            </a:r>
            <a:endParaRPr lang="en-US" dirty="0"/>
          </a:p>
          <a:p>
            <a:endParaRPr lang="en-US" dirty="0"/>
          </a:p>
        </p:txBody>
      </p:sp>
    </p:spTree>
    <p:extLst>
      <p:ext uri="{BB962C8B-B14F-4D97-AF65-F5344CB8AC3E}">
        <p14:creationId xmlns:p14="http://schemas.microsoft.com/office/powerpoint/2010/main" val="1440942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Text Placeholder 2"/>
          <p:cNvSpPr>
            <a:spLocks noGrp="1"/>
          </p:cNvSpPr>
          <p:nvPr>
            <p:ph type="body" idx="1"/>
          </p:nvPr>
        </p:nvSpPr>
        <p:spPr>
          <a:xfrm>
            <a:off x="893700" y="1831450"/>
            <a:ext cx="7347932" cy="4736399"/>
          </a:xfrm>
        </p:spPr>
        <p:txBody>
          <a:bodyPr/>
          <a:lstStyle/>
          <a:p>
            <a:r>
              <a:rPr lang="en-CA" dirty="0"/>
              <a:t>c) After considerable argument, the U.S. sales manager agrees to lower the price in the USA to $1500. Is this a wise decision? Why or why not?</a:t>
            </a:r>
          </a:p>
          <a:p>
            <a:endParaRPr lang="en-CA" dirty="0"/>
          </a:p>
          <a:p>
            <a:r>
              <a:rPr lang="en-CA" dirty="0"/>
              <a:t>d) Can you be sure that managers are maximizing profit? Why or why not?</a:t>
            </a:r>
          </a:p>
          <a:p>
            <a:endParaRPr lang="en-CA" dirty="0"/>
          </a:p>
          <a:p>
            <a:endParaRPr lang="en-US" dirty="0"/>
          </a:p>
        </p:txBody>
      </p:sp>
    </p:spTree>
    <p:extLst>
      <p:ext uri="{BB962C8B-B14F-4D97-AF65-F5344CB8AC3E}">
        <p14:creationId xmlns:p14="http://schemas.microsoft.com/office/powerpoint/2010/main" val="56564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699" y="1831450"/>
            <a:ext cx="7263711" cy="4736399"/>
          </a:xfrm>
        </p:spPr>
        <p:txBody>
          <a:bodyPr/>
          <a:lstStyle/>
          <a:p>
            <a:r>
              <a:rPr lang="en-US" dirty="0">
                <a:solidFill>
                  <a:schemeClr val="bg2"/>
                </a:solidFill>
              </a:rPr>
              <a:t>c) MR</a:t>
            </a:r>
            <a:r>
              <a:rPr lang="en-US" baseline="-25000" dirty="0">
                <a:solidFill>
                  <a:schemeClr val="bg2"/>
                </a:solidFill>
              </a:rPr>
              <a:t>US</a:t>
            </a:r>
            <a:r>
              <a:rPr lang="en-US" dirty="0">
                <a:solidFill>
                  <a:schemeClr val="bg2"/>
                </a:solidFill>
              </a:rPr>
              <a:t>=0.5*$1500=$750 </a:t>
            </a:r>
            <a:endParaRPr lang="en-CA" dirty="0">
              <a:solidFill>
                <a:schemeClr val="bg2"/>
              </a:solidFill>
            </a:endParaRPr>
          </a:p>
          <a:p>
            <a:endParaRPr lang="en-CA" dirty="0">
              <a:solidFill>
                <a:schemeClr val="bg2"/>
              </a:solidFill>
            </a:endParaRPr>
          </a:p>
          <a:p>
            <a:r>
              <a:rPr lang="en-CA" dirty="0">
                <a:solidFill>
                  <a:schemeClr val="bg2"/>
                </a:solidFill>
              </a:rPr>
              <a:t>^^This is consistent with the other countries, so given that the other countries are at profit maximizing price, this is a wise decision.</a:t>
            </a:r>
          </a:p>
          <a:p>
            <a:endParaRPr lang="en-CA" dirty="0">
              <a:solidFill>
                <a:schemeClr val="bg2"/>
              </a:solidFill>
            </a:endParaRPr>
          </a:p>
          <a:p>
            <a:r>
              <a:rPr lang="en-CA" dirty="0">
                <a:solidFill>
                  <a:schemeClr val="bg2"/>
                </a:solidFill>
              </a:rPr>
              <a:t>d)No, because we do not know the MC</a:t>
            </a:r>
          </a:p>
          <a:p>
            <a:endParaRPr lang="en-US" dirty="0">
              <a:solidFill>
                <a:schemeClr val="bg2"/>
              </a:solidFill>
            </a:endParaRPr>
          </a:p>
        </p:txBody>
      </p:sp>
    </p:spTree>
    <p:extLst>
      <p:ext uri="{BB962C8B-B14F-4D97-AF65-F5344CB8AC3E}">
        <p14:creationId xmlns:p14="http://schemas.microsoft.com/office/powerpoint/2010/main" val="1974044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Text Placeholder 2"/>
          <p:cNvSpPr>
            <a:spLocks noGrp="1"/>
          </p:cNvSpPr>
          <p:nvPr>
            <p:ph type="body" idx="1"/>
          </p:nvPr>
        </p:nvSpPr>
        <p:spPr>
          <a:xfrm>
            <a:off x="893700" y="1684422"/>
            <a:ext cx="7732942" cy="4883428"/>
          </a:xfrm>
        </p:spPr>
        <p:txBody>
          <a:bodyPr/>
          <a:lstStyle/>
          <a:p>
            <a:r>
              <a:rPr lang="en-CA" dirty="0"/>
              <a:t>Two distinct markets, completely sealed off from each other</a:t>
            </a:r>
          </a:p>
          <a:p>
            <a:r>
              <a:rPr lang="en-CA" dirty="0"/>
              <a:t>The demand curve for the first market is </a:t>
            </a:r>
          </a:p>
          <a:p>
            <a:pPr algn="ctr"/>
            <a:r>
              <a:rPr lang="en-CA" dirty="0"/>
              <a:t>P</a:t>
            </a:r>
            <a:r>
              <a:rPr lang="en-CA" baseline="-25000" dirty="0"/>
              <a:t>1</a:t>
            </a:r>
            <a:r>
              <a:rPr lang="en-CA" dirty="0"/>
              <a:t>= 160-8Q</a:t>
            </a:r>
            <a:r>
              <a:rPr lang="en-CA" baseline="-25000" dirty="0"/>
              <a:t>1</a:t>
            </a:r>
            <a:r>
              <a:rPr lang="en-US" dirty="0"/>
              <a:t> </a:t>
            </a:r>
          </a:p>
          <a:p>
            <a:pPr algn="ctr"/>
            <a:r>
              <a:rPr lang="en-US" dirty="0"/>
              <a:t>The demand curve for the second market is P</a:t>
            </a:r>
            <a:r>
              <a:rPr lang="en-US" baseline="-25000" dirty="0"/>
              <a:t>2</a:t>
            </a:r>
            <a:r>
              <a:rPr lang="en-US" dirty="0"/>
              <a:t>=80-2Q</a:t>
            </a:r>
            <a:r>
              <a:rPr lang="en-US" baseline="-25000" dirty="0"/>
              <a:t>2</a:t>
            </a:r>
            <a:r>
              <a:rPr lang="en-US" dirty="0"/>
              <a:t> </a:t>
            </a:r>
          </a:p>
          <a:p>
            <a:endParaRPr lang="en-US" dirty="0"/>
          </a:p>
          <a:p>
            <a:r>
              <a:rPr lang="en-US" dirty="0"/>
              <a:t>The marginal cost curve is 5+Q, where Q is the firm’s entire output (destined for either market). Managers ask Ann McCutcheon to suggest a pricing policy.</a:t>
            </a:r>
          </a:p>
        </p:txBody>
      </p:sp>
    </p:spTree>
    <p:extLst>
      <p:ext uri="{BB962C8B-B14F-4D97-AF65-F5344CB8AC3E}">
        <p14:creationId xmlns:p14="http://schemas.microsoft.com/office/powerpoint/2010/main" val="2113525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Text Placeholder 2"/>
          <p:cNvSpPr>
            <a:spLocks noGrp="1"/>
          </p:cNvSpPr>
          <p:nvPr>
            <p:ph type="body" idx="1"/>
          </p:nvPr>
        </p:nvSpPr>
        <p:spPr>
          <a:xfrm>
            <a:off x="893699" y="1888958"/>
            <a:ext cx="7468247" cy="4678891"/>
          </a:xfrm>
        </p:spPr>
        <p:txBody>
          <a:bodyPr/>
          <a:lstStyle/>
          <a:p>
            <a:pPr marL="514350" indent="-514350">
              <a:buAutoNum type="alphaLcParenR"/>
            </a:pPr>
            <a:r>
              <a:rPr lang="en-CA" dirty="0"/>
              <a:t>How many units of output should she tell managers to sell in the second market?</a:t>
            </a:r>
          </a:p>
          <a:p>
            <a:pPr marL="514350" indent="-514350">
              <a:buAutoNum type="alphaLcParenR"/>
            </a:pPr>
            <a:r>
              <a:rPr lang="en-CA" dirty="0"/>
              <a:t>How many units of output should she tell managers to sell in the first market?</a:t>
            </a:r>
          </a:p>
          <a:p>
            <a:pPr marL="514350" indent="-514350">
              <a:buAutoNum type="alphaLcParenR"/>
            </a:pPr>
            <a:r>
              <a:rPr lang="en-CA" dirty="0"/>
              <a:t>What price should managers charge in each market?</a:t>
            </a:r>
          </a:p>
          <a:p>
            <a:endParaRPr lang="en-CA" dirty="0"/>
          </a:p>
          <a:p>
            <a:endParaRPr lang="en-US" dirty="0"/>
          </a:p>
        </p:txBody>
      </p:sp>
    </p:spTree>
    <p:extLst>
      <p:ext uri="{BB962C8B-B14F-4D97-AF65-F5344CB8AC3E}">
        <p14:creationId xmlns:p14="http://schemas.microsoft.com/office/powerpoint/2010/main" val="1088387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94176"/>
            <a:ext cx="6462600" cy="1143000"/>
          </a:xfrm>
        </p:spPr>
        <p:txBody>
          <a:bodyPr/>
          <a:lstStyle/>
          <a:p>
            <a:r>
              <a:rPr lang="en-US" dirty="0"/>
              <a:t>SOLUTION</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601578" y="1237176"/>
                <a:ext cx="8049127" cy="5150200"/>
              </a:xfrm>
            </p:spPr>
            <p:txBody>
              <a:bodyPr/>
              <a:lstStyle/>
              <a:p>
                <a:r>
                  <a:rPr lang="en-CA" sz="2000" dirty="0">
                    <a:latin typeface="Century Gothic" panose="020B0502020202020204" pitchFamily="34" charset="0"/>
                    <a:cs typeface="Baskerville"/>
                  </a:rPr>
                  <a:t>P</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=160-8Q</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     P</a:t>
                </a:r>
                <a:r>
                  <a:rPr lang="en-CA" sz="2000" baseline="-25000" dirty="0">
                    <a:latin typeface="Century Gothic" panose="020B0502020202020204" pitchFamily="34" charset="0"/>
                    <a:cs typeface="Baskerville"/>
                  </a:rPr>
                  <a:t>2</a:t>
                </a:r>
                <a:r>
                  <a:rPr lang="en-CA" sz="2000" dirty="0">
                    <a:latin typeface="Century Gothic" panose="020B0502020202020204" pitchFamily="34" charset="0"/>
                    <a:cs typeface="Baskerville"/>
                  </a:rPr>
                  <a:t>=80-2Q</a:t>
                </a:r>
                <a:r>
                  <a:rPr lang="en-CA" sz="2000" baseline="-25000" dirty="0">
                    <a:latin typeface="Century Gothic" panose="020B0502020202020204" pitchFamily="34" charset="0"/>
                    <a:cs typeface="Baskerville"/>
                  </a:rPr>
                  <a:t>2</a:t>
                </a:r>
                <a:r>
                  <a:rPr lang="en-CA" sz="2000" dirty="0">
                    <a:latin typeface="Century Gothic" panose="020B0502020202020204" pitchFamily="34" charset="0"/>
                    <a:cs typeface="Baskerville"/>
                  </a:rPr>
                  <a:t>     MC=5+Q</a:t>
                </a:r>
                <a:r>
                  <a:rPr lang="en-CA" sz="2000" dirty="0">
                    <a:latin typeface="Century Gothic" panose="020B0502020202020204" pitchFamily="34" charset="0"/>
                    <a:cs typeface="Baskerville"/>
                    <a:sym typeface="Wingdings"/>
                  </a:rPr>
                  <a:t></a:t>
                </a:r>
                <a:r>
                  <a:rPr lang="en-CA" sz="2000" dirty="0">
                    <a:latin typeface="Century Gothic" panose="020B0502020202020204" pitchFamily="34" charset="0"/>
                    <a:cs typeface="Baskerville"/>
                  </a:rPr>
                  <a:t>   (Q=Q</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+Q</a:t>
                </a:r>
                <a:r>
                  <a:rPr lang="en-CA" sz="2000" baseline="-25000" dirty="0">
                    <a:latin typeface="Century Gothic" panose="020B0502020202020204" pitchFamily="34" charset="0"/>
                    <a:cs typeface="Baskerville"/>
                  </a:rPr>
                  <a:t>2</a:t>
                </a:r>
                <a:r>
                  <a:rPr lang="en-CA" sz="2000" dirty="0">
                    <a:latin typeface="Century Gothic" panose="020B0502020202020204" pitchFamily="34" charset="0"/>
                    <a:cs typeface="Baskerville"/>
                  </a:rPr>
                  <a:t>)</a:t>
                </a:r>
              </a:p>
              <a:p>
                <a:endParaRPr lang="en-CA" sz="2000" baseline="-25000" dirty="0">
                  <a:latin typeface="Century Gothic" panose="020B0502020202020204" pitchFamily="34" charset="0"/>
                  <a:cs typeface="Baskerville"/>
                </a:endParaRPr>
              </a:p>
              <a:p>
                <a:r>
                  <a:rPr lang="en-CA" sz="2000" dirty="0">
                    <a:latin typeface="Century Gothic" panose="020B0502020202020204" pitchFamily="34" charset="0"/>
                    <a:cs typeface="Baskerville"/>
                  </a:rPr>
                  <a:t>TR</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=160Q</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-8Q</a:t>
                </a:r>
                <a:r>
                  <a:rPr lang="en-CA" sz="2000" baseline="-25000" dirty="0">
                    <a:latin typeface="Century Gothic" panose="020B0502020202020204" pitchFamily="34" charset="0"/>
                    <a:cs typeface="Baskerville"/>
                  </a:rPr>
                  <a:t>1</a:t>
                </a:r>
                <a:r>
                  <a:rPr lang="en-CA" sz="2000" baseline="30000" dirty="0">
                    <a:latin typeface="Century Gothic" panose="020B0502020202020204" pitchFamily="34" charset="0"/>
                    <a:cs typeface="Baskerville"/>
                  </a:rPr>
                  <a:t>2</a:t>
                </a:r>
                <a:r>
                  <a:rPr lang="en-CA" sz="2000" dirty="0">
                    <a:latin typeface="Century Gothic" panose="020B0502020202020204" pitchFamily="34" charset="0"/>
                    <a:cs typeface="Baskerville"/>
                  </a:rPr>
                  <a:t>     TR</a:t>
                </a:r>
                <a:r>
                  <a:rPr lang="en-CA" sz="2000" baseline="-25000" dirty="0">
                    <a:latin typeface="Century Gothic" panose="020B0502020202020204" pitchFamily="34" charset="0"/>
                    <a:cs typeface="Baskerville"/>
                  </a:rPr>
                  <a:t>2 </a:t>
                </a:r>
                <a:r>
                  <a:rPr lang="en-CA" sz="2000" dirty="0">
                    <a:latin typeface="Century Gothic" panose="020B0502020202020204" pitchFamily="34" charset="0"/>
                    <a:cs typeface="Baskerville"/>
                  </a:rPr>
                  <a:t>= 80Q</a:t>
                </a:r>
                <a:r>
                  <a:rPr lang="en-CA" sz="2000" baseline="-25000" dirty="0">
                    <a:latin typeface="Century Gothic" panose="020B0502020202020204" pitchFamily="34" charset="0"/>
                    <a:cs typeface="Baskerville"/>
                  </a:rPr>
                  <a:t>2</a:t>
                </a:r>
                <a:r>
                  <a:rPr lang="en-CA" sz="2000" dirty="0">
                    <a:latin typeface="Century Gothic" panose="020B0502020202020204" pitchFamily="34" charset="0"/>
                    <a:cs typeface="Baskerville"/>
                  </a:rPr>
                  <a:t>-2Q</a:t>
                </a:r>
                <a:r>
                  <a:rPr lang="en-CA" sz="2000" baseline="-25000" dirty="0">
                    <a:latin typeface="Century Gothic" panose="020B0502020202020204" pitchFamily="34" charset="0"/>
                    <a:cs typeface="Baskerville"/>
                  </a:rPr>
                  <a:t>2</a:t>
                </a:r>
                <a:r>
                  <a:rPr lang="en-CA" sz="2000" baseline="30000" dirty="0">
                    <a:latin typeface="Century Gothic" panose="020B0502020202020204" pitchFamily="34" charset="0"/>
                    <a:cs typeface="Baskerville"/>
                  </a:rPr>
                  <a:t>2</a:t>
                </a:r>
              </a:p>
              <a:p>
                <a:r>
                  <a:rPr lang="en-CA" sz="2000" dirty="0">
                    <a:latin typeface="Century Gothic" panose="020B0502020202020204" pitchFamily="34" charset="0"/>
                    <a:cs typeface="Baskerville"/>
                  </a:rPr>
                  <a:t>MR</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=160-16Q</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         MR</a:t>
                </a:r>
                <a:r>
                  <a:rPr lang="en-CA" sz="2000" baseline="-25000" dirty="0">
                    <a:latin typeface="Century Gothic" panose="020B0502020202020204" pitchFamily="34" charset="0"/>
                    <a:cs typeface="Baskerville"/>
                  </a:rPr>
                  <a:t>2</a:t>
                </a:r>
                <a:r>
                  <a:rPr lang="en-CA" sz="2000" dirty="0">
                    <a:latin typeface="Century Gothic" panose="020B0502020202020204" pitchFamily="34" charset="0"/>
                    <a:cs typeface="Baskerville"/>
                  </a:rPr>
                  <a:t>=80-4Q</a:t>
                </a:r>
                <a:r>
                  <a:rPr lang="en-CA" sz="2000" baseline="-25000" dirty="0">
                    <a:latin typeface="Century Gothic" panose="020B0502020202020204" pitchFamily="34" charset="0"/>
                    <a:cs typeface="Baskerville"/>
                  </a:rPr>
                  <a:t>2</a:t>
                </a:r>
              </a:p>
              <a:p>
                <a:endParaRPr lang="en-CA" sz="2000" dirty="0">
                  <a:latin typeface="Century Gothic" panose="020B0502020202020204" pitchFamily="34" charset="0"/>
                  <a:cs typeface="Baskerville"/>
                </a:endParaRPr>
              </a:p>
              <a:p>
                <a:r>
                  <a:rPr lang="en-CA" sz="2000" dirty="0">
                    <a:latin typeface="Century Gothic" panose="020B0502020202020204" pitchFamily="34" charset="0"/>
                    <a:cs typeface="Baskerville"/>
                  </a:rPr>
                  <a:t>Profit= TR</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+TR</a:t>
                </a:r>
                <a:r>
                  <a:rPr lang="en-CA" sz="2000" baseline="-25000" dirty="0">
                    <a:latin typeface="Century Gothic" panose="020B0502020202020204" pitchFamily="34" charset="0"/>
                    <a:cs typeface="Baskerville"/>
                  </a:rPr>
                  <a:t>2</a:t>
                </a:r>
                <a:r>
                  <a:rPr lang="en-CA" sz="2000" dirty="0">
                    <a:latin typeface="Century Gothic" panose="020B0502020202020204" pitchFamily="34" charset="0"/>
                    <a:cs typeface="Baskerville"/>
                  </a:rPr>
                  <a:t>- TC</a:t>
                </a:r>
              </a:p>
              <a:p>
                <a:r>
                  <a:rPr lang="en-CA" sz="2000" dirty="0">
                    <a:latin typeface="Century Gothic" panose="020B0502020202020204" pitchFamily="34" charset="0"/>
                    <a:cs typeface="Baskerville"/>
                  </a:rPr>
                  <a:t>Profit= 160Q</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-8Q</a:t>
                </a:r>
                <a:r>
                  <a:rPr lang="en-CA" sz="2000" baseline="-25000" dirty="0">
                    <a:latin typeface="Century Gothic" panose="020B0502020202020204" pitchFamily="34" charset="0"/>
                    <a:cs typeface="Baskerville"/>
                  </a:rPr>
                  <a:t>1</a:t>
                </a:r>
                <a:r>
                  <a:rPr lang="en-CA" sz="2000" baseline="30000" dirty="0">
                    <a:latin typeface="Century Gothic" panose="020B0502020202020204" pitchFamily="34" charset="0"/>
                    <a:cs typeface="Baskerville"/>
                  </a:rPr>
                  <a:t>2</a:t>
                </a:r>
                <a:r>
                  <a:rPr lang="en-CA" sz="2000" dirty="0">
                    <a:latin typeface="Century Gothic" panose="020B0502020202020204" pitchFamily="34" charset="0"/>
                    <a:cs typeface="Baskerville"/>
                  </a:rPr>
                  <a:t> + 80Q</a:t>
                </a:r>
                <a:r>
                  <a:rPr lang="en-CA" sz="2000" baseline="-25000" dirty="0">
                    <a:latin typeface="Century Gothic" panose="020B0502020202020204" pitchFamily="34" charset="0"/>
                    <a:cs typeface="Baskerville"/>
                  </a:rPr>
                  <a:t>2</a:t>
                </a:r>
                <a:r>
                  <a:rPr lang="en-CA" sz="2000" dirty="0">
                    <a:latin typeface="Century Gothic" panose="020B0502020202020204" pitchFamily="34" charset="0"/>
                    <a:cs typeface="Baskerville"/>
                  </a:rPr>
                  <a:t>-2Q</a:t>
                </a:r>
                <a:r>
                  <a:rPr lang="en-CA" sz="2000" baseline="-25000" dirty="0">
                    <a:latin typeface="Century Gothic" panose="020B0502020202020204" pitchFamily="34" charset="0"/>
                    <a:cs typeface="Baskerville"/>
                  </a:rPr>
                  <a:t>2</a:t>
                </a:r>
                <a:r>
                  <a:rPr lang="en-CA" sz="2000" baseline="30000" dirty="0">
                    <a:latin typeface="Century Gothic" panose="020B0502020202020204" pitchFamily="34" charset="0"/>
                    <a:cs typeface="Baskerville"/>
                  </a:rPr>
                  <a:t>2 </a:t>
                </a:r>
                <a:r>
                  <a:rPr lang="mr-IN" sz="2000" dirty="0">
                    <a:latin typeface="Century Gothic" panose="020B0502020202020204" pitchFamily="34" charset="0"/>
                    <a:cs typeface="Baskerville"/>
                  </a:rPr>
                  <a:t>–</a:t>
                </a:r>
                <a:r>
                  <a:rPr lang="en-CA" sz="2000" dirty="0">
                    <a:latin typeface="Century Gothic" panose="020B0502020202020204" pitchFamily="34" charset="0"/>
                    <a:cs typeface="Baskerville"/>
                  </a:rPr>
                  <a:t> (5(Q</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+Q</a:t>
                </a:r>
                <a:r>
                  <a:rPr lang="en-CA" sz="2000" baseline="-25000" dirty="0">
                    <a:latin typeface="Century Gothic" panose="020B0502020202020204" pitchFamily="34" charset="0"/>
                    <a:cs typeface="Baskerville"/>
                  </a:rPr>
                  <a:t>2</a:t>
                </a:r>
                <a:r>
                  <a:rPr lang="en-CA" sz="2000" dirty="0">
                    <a:latin typeface="Century Gothic" panose="020B0502020202020204" pitchFamily="34" charset="0"/>
                    <a:cs typeface="Baskerville"/>
                  </a:rPr>
                  <a:t>) +0.5(Q</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+Q</a:t>
                </a:r>
                <a:r>
                  <a:rPr lang="en-CA" sz="2000" baseline="-25000" dirty="0">
                    <a:latin typeface="Century Gothic" panose="020B0502020202020204" pitchFamily="34" charset="0"/>
                    <a:cs typeface="Baskerville"/>
                  </a:rPr>
                  <a:t>2 </a:t>
                </a:r>
                <a:r>
                  <a:rPr lang="en-CA" sz="2000" dirty="0">
                    <a:latin typeface="Century Gothic" panose="020B0502020202020204" pitchFamily="34" charset="0"/>
                    <a:cs typeface="Baskerville"/>
                  </a:rPr>
                  <a:t>)</a:t>
                </a:r>
                <a:r>
                  <a:rPr lang="en-CA" sz="2000" baseline="30000" dirty="0">
                    <a:latin typeface="Century Gothic" panose="020B0502020202020204" pitchFamily="34" charset="0"/>
                    <a:cs typeface="Baskerville"/>
                  </a:rPr>
                  <a:t>2</a:t>
                </a:r>
                <a:r>
                  <a:rPr lang="en-CA" sz="2000" dirty="0">
                    <a:latin typeface="Century Gothic" panose="020B0502020202020204" pitchFamily="34" charset="0"/>
                    <a:cs typeface="Baskerville"/>
                  </a:rPr>
                  <a:t>)</a:t>
                </a:r>
              </a:p>
              <a:p>
                <a:endParaRPr lang="en-CA" sz="2000" dirty="0">
                  <a:latin typeface="Century Gothic" panose="020B0502020202020204" pitchFamily="34" charset="0"/>
                  <a:cs typeface="Baskerville"/>
                </a:endParaRPr>
              </a:p>
              <a:p>
                <a14:m>
                  <m:oMath xmlns:m="http://schemas.openxmlformats.org/officeDocument/2006/math">
                    <m:f>
                      <m:fPr>
                        <m:ctrlPr>
                          <a:rPr lang="mr-IN" sz="2000" i="1" smtClean="0">
                            <a:latin typeface="Cambria Math" panose="02040503050406030204" pitchFamily="18" charset="0"/>
                            <a:cs typeface="Baskerville"/>
                          </a:rPr>
                        </m:ctrlPr>
                      </m:fPr>
                      <m:num>
                        <m:r>
                          <a:rPr lang="en-CA" sz="2000" b="0" i="1" smtClean="0">
                            <a:latin typeface="Cambria Math" panose="02040503050406030204" pitchFamily="18" charset="0"/>
                            <a:cs typeface="Baskerville"/>
                          </a:rPr>
                          <m:t>𝑑𝑃𝑟𝑜𝑓𝑖𝑡</m:t>
                        </m:r>
                      </m:num>
                      <m:den>
                        <m:r>
                          <a:rPr lang="en-CA" sz="2000" b="0" i="1" smtClean="0">
                            <a:latin typeface="Cambria Math" panose="02040503050406030204" pitchFamily="18" charset="0"/>
                            <a:cs typeface="Baskerville"/>
                          </a:rPr>
                          <m:t>𝑑𝑄</m:t>
                        </m:r>
                        <m:r>
                          <a:rPr lang="en-CA" sz="2000" b="0" i="1" smtClean="0">
                            <a:latin typeface="Cambria Math" panose="02040503050406030204" pitchFamily="18" charset="0"/>
                            <a:cs typeface="Baskerville"/>
                          </a:rPr>
                          <m:t>1</m:t>
                        </m:r>
                      </m:den>
                    </m:f>
                  </m:oMath>
                </a14:m>
                <a:r>
                  <a:rPr lang="en-CA" sz="2000" dirty="0">
                    <a:latin typeface="Century Gothic" panose="020B0502020202020204" pitchFamily="34" charset="0"/>
                    <a:cs typeface="Baskerville"/>
                  </a:rPr>
                  <a:t> = 160 -16Q</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 </a:t>
                </a:r>
                <a:r>
                  <a:rPr lang="mr-IN" sz="2000" dirty="0">
                    <a:latin typeface="Century Gothic" panose="020B0502020202020204" pitchFamily="34" charset="0"/>
                    <a:cs typeface="Baskerville"/>
                  </a:rPr>
                  <a:t>–</a:t>
                </a:r>
                <a:r>
                  <a:rPr lang="en-CA" sz="2000" dirty="0">
                    <a:latin typeface="Century Gothic" panose="020B0502020202020204" pitchFamily="34" charset="0"/>
                    <a:cs typeface="Baskerville"/>
                  </a:rPr>
                  <a:t> 5 - Q</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-Q</a:t>
                </a:r>
                <a:r>
                  <a:rPr lang="en-CA" sz="2000" baseline="-25000" dirty="0">
                    <a:latin typeface="Century Gothic" panose="020B0502020202020204" pitchFamily="34" charset="0"/>
                    <a:cs typeface="Baskerville"/>
                  </a:rPr>
                  <a:t>2</a:t>
                </a:r>
              </a:p>
              <a:p>
                <a:endParaRPr lang="en-CA" sz="2000" baseline="-25000" dirty="0">
                  <a:latin typeface="Century Gothic" panose="020B0502020202020204" pitchFamily="34" charset="0"/>
                  <a:cs typeface="Baskerville"/>
                </a:endParaRPr>
              </a:p>
              <a:p>
                <a:pPr/>
                <a14:m>
                  <m:oMathPara xmlns:m="http://schemas.openxmlformats.org/officeDocument/2006/math">
                    <m:oMathParaPr>
                      <m:jc m:val="left"/>
                    </m:oMathParaPr>
                    <m:oMath xmlns:m="http://schemas.openxmlformats.org/officeDocument/2006/math">
                      <m:f>
                        <m:fPr>
                          <m:ctrlPr>
                            <a:rPr lang="mr-IN" sz="1600" i="1">
                              <a:latin typeface="Cambria Math" panose="02040503050406030204" pitchFamily="18" charset="0"/>
                              <a:cs typeface="Baskerville"/>
                            </a:rPr>
                          </m:ctrlPr>
                        </m:fPr>
                        <m:num>
                          <m:r>
                            <a:rPr lang="en-CA" sz="1600" i="1">
                              <a:latin typeface="Cambria Math" panose="02040503050406030204" pitchFamily="18" charset="0"/>
                              <a:cs typeface="Baskerville"/>
                            </a:rPr>
                            <m:t>𝑑𝑃𝑟𝑜𝑓𝑖𝑡</m:t>
                          </m:r>
                        </m:num>
                        <m:den>
                          <m:r>
                            <a:rPr lang="en-CA" sz="1600" i="1">
                              <a:latin typeface="Cambria Math" panose="02040503050406030204" pitchFamily="18" charset="0"/>
                              <a:cs typeface="Baskerville"/>
                            </a:rPr>
                            <m:t>𝑑𝑄</m:t>
                          </m:r>
                          <m:r>
                            <a:rPr lang="en-CA" sz="1600" i="1">
                              <a:latin typeface="Cambria Math" panose="02040503050406030204" pitchFamily="18" charset="0"/>
                              <a:cs typeface="Baskerville"/>
                            </a:rPr>
                            <m:t>1</m:t>
                          </m:r>
                        </m:den>
                      </m:f>
                      <m:r>
                        <a:rPr lang="en-CA" sz="1600" b="0" i="0" smtClean="0">
                          <a:latin typeface="Cambria Math" panose="02040503050406030204" pitchFamily="18" charset="0"/>
                          <a:cs typeface="Baskerville"/>
                        </a:rPr>
                        <m:t>=0</m:t>
                      </m:r>
                    </m:oMath>
                  </m:oMathPara>
                </a14:m>
                <a:endParaRPr lang="en-CA" sz="1600" b="0" dirty="0">
                  <a:latin typeface="Century Gothic" panose="020B0502020202020204" pitchFamily="34" charset="0"/>
                  <a:cs typeface="Baskerville"/>
                </a:endParaRPr>
              </a:p>
              <a:p>
                <a:endParaRPr lang="en-CA" sz="1600" b="0" dirty="0">
                  <a:latin typeface="Century Gothic" panose="020B0502020202020204" pitchFamily="34" charset="0"/>
                  <a:cs typeface="Baskerville"/>
                </a:endParaRPr>
              </a:p>
              <a:p>
                <a:r>
                  <a:rPr lang="en-CA" sz="2000" dirty="0">
                    <a:latin typeface="Century Gothic" panose="020B0502020202020204" pitchFamily="34" charset="0"/>
                    <a:cs typeface="Baskerville"/>
                  </a:rPr>
                  <a:t>0 = 155 - 17Q</a:t>
                </a:r>
                <a:r>
                  <a:rPr lang="en-CA" sz="2000" baseline="-25000" dirty="0">
                    <a:latin typeface="Century Gothic" panose="020B0502020202020204" pitchFamily="34" charset="0"/>
                    <a:cs typeface="Baskerville"/>
                  </a:rPr>
                  <a:t>1 </a:t>
                </a:r>
                <a:r>
                  <a:rPr lang="en-CA" sz="2000" dirty="0">
                    <a:latin typeface="Century Gothic" panose="020B0502020202020204" pitchFamily="34" charset="0"/>
                    <a:cs typeface="Baskerville"/>
                  </a:rPr>
                  <a:t>- Q</a:t>
                </a:r>
                <a:r>
                  <a:rPr lang="en-CA" sz="2000" baseline="-25000" dirty="0">
                    <a:latin typeface="Century Gothic" panose="020B0502020202020204" pitchFamily="34" charset="0"/>
                    <a:cs typeface="Baskerville"/>
                  </a:rPr>
                  <a:t>2</a:t>
                </a:r>
              </a:p>
              <a:p>
                <a:r>
                  <a:rPr lang="en-CA" sz="2000" dirty="0">
                    <a:latin typeface="Century Gothic" panose="020B0502020202020204" pitchFamily="34" charset="0"/>
                    <a:cs typeface="Baskerville"/>
                  </a:rPr>
                  <a:t>Q</a:t>
                </a:r>
                <a:r>
                  <a:rPr lang="en-CA" sz="2000" baseline="-25000" dirty="0">
                    <a:latin typeface="Century Gothic" panose="020B0502020202020204" pitchFamily="34" charset="0"/>
                    <a:cs typeface="Baskerville"/>
                  </a:rPr>
                  <a:t>2 </a:t>
                </a:r>
                <a:r>
                  <a:rPr lang="en-CA" sz="2000" dirty="0">
                    <a:latin typeface="Century Gothic" panose="020B0502020202020204" pitchFamily="34" charset="0"/>
                    <a:cs typeface="Baskerville"/>
                  </a:rPr>
                  <a:t>= 155 - 17Q</a:t>
                </a:r>
                <a:r>
                  <a:rPr lang="en-CA" sz="2000" baseline="-25000" dirty="0">
                    <a:latin typeface="Century Gothic" panose="020B0502020202020204" pitchFamily="34" charset="0"/>
                    <a:cs typeface="Baskerville"/>
                  </a:rPr>
                  <a:t>1</a:t>
                </a:r>
              </a:p>
              <a:p>
                <a:endParaRPr lang="en-CA" sz="1600" dirty="0">
                  <a:latin typeface="Century Gothic" panose="020B0502020202020204" pitchFamily="34" charset="0"/>
                  <a:cs typeface="Baskerville"/>
                </a:endParaRPr>
              </a:p>
              <a:p>
                <a:endParaRPr lang="en-CA" sz="2000" dirty="0">
                  <a:latin typeface="Century Gothic" panose="020B0502020202020204" pitchFamily="34" charset="0"/>
                  <a:cs typeface="Baskerville"/>
                </a:endParaRPr>
              </a:p>
              <a:p>
                <a:pPr>
                  <a:buNone/>
                </a:pPr>
                <a:endParaRPr lang="en-US" sz="2000" dirty="0">
                  <a:latin typeface="Century Gothic" panose="020B0502020202020204" pitchFamily="34" charset="0"/>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601578" y="1237176"/>
                <a:ext cx="8049127" cy="5150200"/>
              </a:xfrm>
              <a:blipFill>
                <a:blip r:embed="rId2"/>
                <a:stretch>
                  <a:fillRect l="-630"/>
                </a:stretch>
              </a:blipFill>
            </p:spPr>
            <p:txBody>
              <a:bodyPr/>
              <a:lstStyle/>
              <a:p>
                <a:r>
                  <a:rPr lang="en-US">
                    <a:noFill/>
                  </a:rPr>
                  <a:t> </a:t>
                </a:r>
              </a:p>
            </p:txBody>
          </p:sp>
        </mc:Fallback>
      </mc:AlternateContent>
    </p:spTree>
    <p:extLst>
      <p:ext uri="{BB962C8B-B14F-4D97-AF65-F5344CB8AC3E}">
        <p14:creationId xmlns:p14="http://schemas.microsoft.com/office/powerpoint/2010/main" val="137299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DISCRIMINATION</a:t>
            </a:r>
          </a:p>
        </p:txBody>
      </p:sp>
      <p:sp>
        <p:nvSpPr>
          <p:cNvPr id="3" name="Text Placeholder 2"/>
          <p:cNvSpPr>
            <a:spLocks noGrp="1"/>
          </p:cNvSpPr>
          <p:nvPr>
            <p:ph type="body" idx="1"/>
          </p:nvPr>
        </p:nvSpPr>
        <p:spPr>
          <a:xfrm>
            <a:off x="809479" y="1540043"/>
            <a:ext cx="7985605" cy="4763112"/>
          </a:xfrm>
        </p:spPr>
        <p:txBody>
          <a:bodyPr/>
          <a:lstStyle/>
          <a:p>
            <a:pPr marL="457200" indent="-457200">
              <a:buFont typeface="Arial" panose="020B0604020202020204" pitchFamily="34" charset="0"/>
              <a:buChar char="•"/>
            </a:pPr>
            <a:r>
              <a:rPr lang="en-US" b="1" dirty="0">
                <a:solidFill>
                  <a:schemeClr val="tx1"/>
                </a:solidFill>
                <a:effectLst>
                  <a:outerShdw blurRad="38100" dist="38100" dir="2700000" algn="tl">
                    <a:srgbClr val="FFFFFF"/>
                  </a:outerShdw>
                </a:effectLst>
                <a:ea typeface="ＭＳ Ｐゴシック" pitchFamily="34" charset="-128"/>
                <a:cs typeface="Tahoma" pitchFamily="34" charset="0"/>
              </a:rPr>
              <a:t>Price discrimination occurs when the same product is sold for more than one price</a:t>
            </a:r>
            <a:r>
              <a:rPr lang="en-US" b="1" dirty="0">
                <a:solidFill>
                  <a:schemeClr val="tx1"/>
                </a:solidFill>
                <a:effectLst>
                  <a:outerShdw blurRad="38100" dist="38100" dir="2700000" algn="tl">
                    <a:srgbClr val="000000"/>
                  </a:outerShdw>
                </a:effectLst>
                <a:ea typeface="ＭＳ Ｐゴシック" pitchFamily="34" charset="-128"/>
                <a:cs typeface="Tahoma" pitchFamily="34" charset="0"/>
              </a:rPr>
              <a:t> </a:t>
            </a:r>
            <a:r>
              <a:rPr lang="en-US" dirty="0">
                <a:solidFill>
                  <a:schemeClr val="tx1"/>
                </a:solidFill>
                <a:effectLst>
                  <a:outerShdw blurRad="38100" dist="38100" dir="2700000" algn="tl">
                    <a:srgbClr val="FFFFFF"/>
                  </a:outerShdw>
                </a:effectLst>
                <a:ea typeface="ＭＳ Ｐゴシック" pitchFamily="34" charset="-128"/>
                <a:cs typeface="Tahoma" pitchFamily="34" charset="0"/>
              </a:rPr>
              <a:t>(e.g., an airline might sell tickets on a particular flight at different prices to business-people vs students)</a:t>
            </a:r>
          </a:p>
          <a:p>
            <a:endParaRPr lang="en-US" dirty="0">
              <a:solidFill>
                <a:schemeClr val="tx1"/>
              </a:solidFill>
              <a:effectLst>
                <a:outerShdw blurRad="38100" dist="38100" dir="2700000" algn="tl">
                  <a:srgbClr val="FFFFFF"/>
                </a:outerShdw>
              </a:effectLst>
              <a:ea typeface="ＭＳ Ｐゴシック" pitchFamily="34" charset="-128"/>
              <a:cs typeface="Tahoma" pitchFamily="34" charset="0"/>
            </a:endParaRPr>
          </a:p>
          <a:p>
            <a:pPr marL="457200" indent="-457200">
              <a:buFont typeface="Arial" panose="020B0604020202020204" pitchFamily="34" charset="0"/>
              <a:buChar char="•"/>
            </a:pPr>
            <a:r>
              <a:rPr lang="en-US" dirty="0">
                <a:solidFill>
                  <a:schemeClr val="tx1"/>
                </a:solidFill>
                <a:effectLst>
                  <a:outerShdw blurRad="38100" dist="38100" dir="2700000" algn="tl">
                    <a:srgbClr val="FFFFFF"/>
                  </a:outerShdw>
                </a:effectLst>
                <a:ea typeface="ＭＳ Ｐゴシック" pitchFamily="34" charset="-128"/>
                <a:cs typeface="Tahoma" pitchFamily="34" charset="0"/>
              </a:rPr>
              <a:t>Three Types of Price Discrimination:</a:t>
            </a:r>
          </a:p>
          <a:p>
            <a:pPr marL="457200" lvl="1" indent="-457200">
              <a:buFont typeface="+mj-lt"/>
              <a:buAutoNum type="arabicPeriod"/>
            </a:pPr>
            <a:r>
              <a:rPr lang="en-US" dirty="0">
                <a:solidFill>
                  <a:schemeClr val="tx1"/>
                </a:solidFill>
                <a:effectLst>
                  <a:outerShdw blurRad="38100" dist="38100" dir="2700000" algn="tl">
                    <a:srgbClr val="FFFFFF"/>
                  </a:outerShdw>
                </a:effectLst>
                <a:ea typeface="ＭＳ Ｐゴシック" pitchFamily="34" charset="-128"/>
                <a:cs typeface="Tahoma" pitchFamily="34" charset="0"/>
              </a:rPr>
              <a:t>First degree</a:t>
            </a:r>
          </a:p>
          <a:p>
            <a:pPr marL="457200" lvl="1" indent="-457200">
              <a:buFont typeface="+mj-lt"/>
              <a:buAutoNum type="arabicPeriod"/>
            </a:pPr>
            <a:r>
              <a:rPr lang="en-US" dirty="0">
                <a:solidFill>
                  <a:schemeClr val="tx1"/>
                </a:solidFill>
                <a:effectLst>
                  <a:outerShdw blurRad="38100" dist="38100" dir="2700000" algn="tl">
                    <a:srgbClr val="FFFFFF"/>
                  </a:outerShdw>
                </a:effectLst>
                <a:ea typeface="ＭＳ Ｐゴシック" pitchFamily="34" charset="-128"/>
                <a:cs typeface="Tahoma" pitchFamily="34" charset="0"/>
              </a:rPr>
              <a:t>Second degree</a:t>
            </a:r>
          </a:p>
          <a:p>
            <a:pPr marL="457200" lvl="1" indent="-457200">
              <a:buFont typeface="+mj-lt"/>
              <a:buAutoNum type="arabicPeriod"/>
            </a:pPr>
            <a:r>
              <a:rPr lang="en-US" dirty="0">
                <a:solidFill>
                  <a:schemeClr val="tx1"/>
                </a:solidFill>
                <a:effectLst>
                  <a:outerShdw blurRad="38100" dist="38100" dir="2700000" algn="tl">
                    <a:srgbClr val="FFFFFF"/>
                  </a:outerShdw>
                </a:effectLst>
                <a:ea typeface="ＭＳ Ｐゴシック" pitchFamily="34" charset="-128"/>
                <a:cs typeface="Tahoma" pitchFamily="34" charset="0"/>
              </a:rPr>
              <a:t>Third degree</a:t>
            </a:r>
            <a:endParaRPr lang="en-US" dirty="0"/>
          </a:p>
        </p:txBody>
      </p:sp>
    </p:spTree>
    <p:extLst>
      <p:ext uri="{BB962C8B-B14F-4D97-AF65-F5344CB8AC3E}">
        <p14:creationId xmlns:p14="http://schemas.microsoft.com/office/powerpoint/2010/main" val="3916754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363224" y="697506"/>
                <a:ext cx="8373978" cy="4859365"/>
              </a:xfrm>
            </p:spPr>
            <p:txBody>
              <a:bodyPr/>
              <a:lstStyle/>
              <a:p>
                <a:r>
                  <a:rPr lang="en-CA" sz="2000" dirty="0">
                    <a:latin typeface="Century Gothic" panose="020B0502020202020204" pitchFamily="34" charset="0"/>
                    <a:cs typeface="Baskerville"/>
                  </a:rPr>
                  <a:t>Profit= 160Q</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-8Q</a:t>
                </a:r>
                <a:r>
                  <a:rPr lang="en-CA" sz="2000" baseline="-25000" dirty="0">
                    <a:latin typeface="Century Gothic" panose="020B0502020202020204" pitchFamily="34" charset="0"/>
                    <a:cs typeface="Baskerville"/>
                  </a:rPr>
                  <a:t>1</a:t>
                </a:r>
                <a:r>
                  <a:rPr lang="en-CA" sz="2000" baseline="30000" dirty="0">
                    <a:latin typeface="Century Gothic" panose="020B0502020202020204" pitchFamily="34" charset="0"/>
                    <a:cs typeface="Baskerville"/>
                  </a:rPr>
                  <a:t>2</a:t>
                </a:r>
                <a:r>
                  <a:rPr lang="en-CA" sz="2000" dirty="0">
                    <a:latin typeface="Century Gothic" panose="020B0502020202020204" pitchFamily="34" charset="0"/>
                    <a:cs typeface="Baskerville"/>
                  </a:rPr>
                  <a:t> + 80Q</a:t>
                </a:r>
                <a:r>
                  <a:rPr lang="en-CA" sz="2000" baseline="-25000" dirty="0">
                    <a:latin typeface="Century Gothic" panose="020B0502020202020204" pitchFamily="34" charset="0"/>
                    <a:cs typeface="Baskerville"/>
                  </a:rPr>
                  <a:t>2</a:t>
                </a:r>
                <a:r>
                  <a:rPr lang="en-CA" sz="2000" dirty="0">
                    <a:latin typeface="Century Gothic" panose="020B0502020202020204" pitchFamily="34" charset="0"/>
                    <a:cs typeface="Baskerville"/>
                  </a:rPr>
                  <a:t>-2Q</a:t>
                </a:r>
                <a:r>
                  <a:rPr lang="en-CA" sz="2000" baseline="-25000" dirty="0">
                    <a:latin typeface="Century Gothic" panose="020B0502020202020204" pitchFamily="34" charset="0"/>
                    <a:cs typeface="Baskerville"/>
                  </a:rPr>
                  <a:t>2</a:t>
                </a:r>
                <a:r>
                  <a:rPr lang="en-CA" sz="2000" baseline="30000" dirty="0">
                    <a:latin typeface="Century Gothic" panose="020B0502020202020204" pitchFamily="34" charset="0"/>
                    <a:cs typeface="Baskerville"/>
                  </a:rPr>
                  <a:t>2 </a:t>
                </a:r>
                <a:r>
                  <a:rPr lang="mr-IN" sz="2000" dirty="0">
                    <a:latin typeface="Century Gothic" panose="020B0502020202020204" pitchFamily="34" charset="0"/>
                    <a:cs typeface="Baskerville"/>
                  </a:rPr>
                  <a:t>–</a:t>
                </a:r>
                <a:r>
                  <a:rPr lang="en-CA" sz="2000" dirty="0">
                    <a:latin typeface="Century Gothic" panose="020B0502020202020204" pitchFamily="34" charset="0"/>
                    <a:cs typeface="Baskerville"/>
                  </a:rPr>
                  <a:t> (5(Q</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+Q</a:t>
                </a:r>
                <a:r>
                  <a:rPr lang="en-CA" sz="2000" baseline="-25000" dirty="0">
                    <a:latin typeface="Century Gothic" panose="020B0502020202020204" pitchFamily="34" charset="0"/>
                    <a:cs typeface="Baskerville"/>
                  </a:rPr>
                  <a:t>2</a:t>
                </a:r>
                <a:r>
                  <a:rPr lang="en-CA" sz="2000" dirty="0">
                    <a:latin typeface="Century Gothic" panose="020B0502020202020204" pitchFamily="34" charset="0"/>
                    <a:cs typeface="Baskerville"/>
                  </a:rPr>
                  <a:t>) +0.5(Q</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+Q</a:t>
                </a:r>
                <a:r>
                  <a:rPr lang="en-CA" sz="2000" baseline="-25000" dirty="0">
                    <a:latin typeface="Century Gothic" panose="020B0502020202020204" pitchFamily="34" charset="0"/>
                    <a:cs typeface="Baskerville"/>
                  </a:rPr>
                  <a:t>2 </a:t>
                </a:r>
                <a:r>
                  <a:rPr lang="en-CA" sz="2000" dirty="0">
                    <a:latin typeface="Century Gothic" panose="020B0502020202020204" pitchFamily="34" charset="0"/>
                    <a:cs typeface="Baskerville"/>
                  </a:rPr>
                  <a:t>)</a:t>
                </a:r>
                <a:r>
                  <a:rPr lang="en-CA" sz="2000" baseline="30000" dirty="0">
                    <a:latin typeface="Century Gothic" panose="020B0502020202020204" pitchFamily="34" charset="0"/>
                    <a:cs typeface="Baskerville"/>
                  </a:rPr>
                  <a:t>2</a:t>
                </a:r>
                <a:r>
                  <a:rPr lang="en-CA" sz="2000" dirty="0">
                    <a:latin typeface="Century Gothic" panose="020B0502020202020204" pitchFamily="34" charset="0"/>
                    <a:cs typeface="Baskerville"/>
                  </a:rPr>
                  <a:t>)</a:t>
                </a:r>
              </a:p>
              <a:p>
                <a:endParaRPr lang="en-CA" sz="2000" i="1" dirty="0">
                  <a:latin typeface="Century Gothic" panose="020B0502020202020204" pitchFamily="34" charset="0"/>
                  <a:cs typeface="Baskerville"/>
                </a:endParaRPr>
              </a:p>
              <a:p>
                <a14:m>
                  <m:oMath xmlns:m="http://schemas.openxmlformats.org/officeDocument/2006/math">
                    <m:f>
                      <m:fPr>
                        <m:ctrlPr>
                          <a:rPr lang="mr-IN" sz="2000" i="1">
                            <a:latin typeface="Cambria Math" panose="02040503050406030204" pitchFamily="18" charset="0"/>
                            <a:cs typeface="Baskerville"/>
                          </a:rPr>
                        </m:ctrlPr>
                      </m:fPr>
                      <m:num>
                        <m:r>
                          <a:rPr lang="en-CA" sz="2000" i="1">
                            <a:latin typeface="Cambria Math" charset="0"/>
                            <a:cs typeface="Baskerville"/>
                          </a:rPr>
                          <m:t>𝑑𝑃𝑟𝑜𝑓𝑖𝑡</m:t>
                        </m:r>
                      </m:num>
                      <m:den>
                        <m:r>
                          <a:rPr lang="en-CA" sz="2000" i="1">
                            <a:latin typeface="Cambria Math" charset="0"/>
                            <a:cs typeface="Baskerville"/>
                          </a:rPr>
                          <m:t>𝑑𝑄</m:t>
                        </m:r>
                        <m:r>
                          <a:rPr lang="en-CA" sz="2000" b="0" i="1" smtClean="0">
                            <a:latin typeface="Cambria Math" charset="0"/>
                            <a:cs typeface="Baskerville"/>
                          </a:rPr>
                          <m:t>2</m:t>
                        </m:r>
                      </m:den>
                    </m:f>
                  </m:oMath>
                </a14:m>
                <a:r>
                  <a:rPr lang="en-CA" sz="2000" dirty="0">
                    <a:latin typeface="Century Gothic" panose="020B0502020202020204" pitchFamily="34" charset="0"/>
                    <a:cs typeface="Baskerville"/>
                  </a:rPr>
                  <a:t> = 80 -4Q</a:t>
                </a:r>
                <a:r>
                  <a:rPr lang="en-CA" sz="2000" baseline="-25000" dirty="0">
                    <a:latin typeface="Century Gothic" panose="020B0502020202020204" pitchFamily="34" charset="0"/>
                    <a:cs typeface="Baskerville"/>
                  </a:rPr>
                  <a:t>2</a:t>
                </a:r>
                <a:r>
                  <a:rPr lang="en-CA" sz="2000" dirty="0">
                    <a:latin typeface="Century Gothic" panose="020B0502020202020204" pitchFamily="34" charset="0"/>
                    <a:cs typeface="Baskerville"/>
                  </a:rPr>
                  <a:t> </a:t>
                </a:r>
                <a:r>
                  <a:rPr lang="mr-IN" sz="2000" dirty="0">
                    <a:latin typeface="Century Gothic" panose="020B0502020202020204" pitchFamily="34" charset="0"/>
                    <a:cs typeface="Baskerville"/>
                  </a:rPr>
                  <a:t>–</a:t>
                </a:r>
                <a:r>
                  <a:rPr lang="en-CA" sz="2000" dirty="0">
                    <a:latin typeface="Century Gothic" panose="020B0502020202020204" pitchFamily="34" charset="0"/>
                    <a:cs typeface="Baskerville"/>
                  </a:rPr>
                  <a:t> 5 - Q</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-Q</a:t>
                </a:r>
                <a:r>
                  <a:rPr lang="en-CA" sz="2000" baseline="-25000" dirty="0">
                    <a:latin typeface="Century Gothic" panose="020B0502020202020204" pitchFamily="34" charset="0"/>
                    <a:cs typeface="Baskerville"/>
                  </a:rPr>
                  <a:t>2</a:t>
                </a:r>
              </a:p>
              <a:p>
                <a:endParaRPr lang="en-CA" sz="2000" i="1" dirty="0">
                  <a:latin typeface="Century Gothic" panose="020B0502020202020204" pitchFamily="34" charset="0"/>
                  <a:cs typeface="Baskerville"/>
                </a:endParaRPr>
              </a:p>
              <a:p>
                <a14:m>
                  <m:oMath xmlns:m="http://schemas.openxmlformats.org/officeDocument/2006/math">
                    <m:f>
                      <m:fPr>
                        <m:ctrlPr>
                          <a:rPr lang="mr-IN" sz="2000" i="1">
                            <a:latin typeface="Cambria Math" panose="02040503050406030204" pitchFamily="18" charset="0"/>
                            <a:cs typeface="Baskerville"/>
                          </a:rPr>
                        </m:ctrlPr>
                      </m:fPr>
                      <m:num>
                        <m:r>
                          <a:rPr lang="en-CA" sz="2000" i="1">
                            <a:latin typeface="Cambria Math" charset="0"/>
                            <a:cs typeface="Baskerville"/>
                          </a:rPr>
                          <m:t>𝑑𝑃𝑟𝑜𝑓𝑖𝑡</m:t>
                        </m:r>
                      </m:num>
                      <m:den>
                        <m:r>
                          <a:rPr lang="en-CA" sz="2000" i="1">
                            <a:latin typeface="Cambria Math" charset="0"/>
                            <a:cs typeface="Baskerville"/>
                          </a:rPr>
                          <m:t>𝑑𝑄</m:t>
                        </m:r>
                        <m:r>
                          <a:rPr lang="en-CA" sz="2000" i="1">
                            <a:latin typeface="Cambria Math" charset="0"/>
                            <a:cs typeface="Baskerville"/>
                          </a:rPr>
                          <m:t>2</m:t>
                        </m:r>
                      </m:den>
                    </m:f>
                  </m:oMath>
                </a14:m>
                <a:r>
                  <a:rPr lang="en-CA" sz="2000" dirty="0">
                    <a:latin typeface="Century Gothic" panose="020B0502020202020204" pitchFamily="34" charset="0"/>
                    <a:cs typeface="Baskerville"/>
                  </a:rPr>
                  <a:t> = 0</a:t>
                </a:r>
              </a:p>
              <a:p>
                <a:endParaRPr lang="en-CA" sz="2000" dirty="0">
                  <a:latin typeface="Century Gothic" panose="020B0502020202020204" pitchFamily="34" charset="0"/>
                  <a:cs typeface="Baskerville"/>
                </a:endParaRPr>
              </a:p>
              <a:p>
                <a:r>
                  <a:rPr lang="en-CA" sz="2000" dirty="0">
                    <a:latin typeface="Century Gothic" panose="020B0502020202020204" pitchFamily="34" charset="0"/>
                    <a:cs typeface="Baskerville"/>
                  </a:rPr>
                  <a:t>0= 75 - 5Q</a:t>
                </a:r>
                <a:r>
                  <a:rPr lang="en-CA" sz="2000" baseline="-25000" dirty="0">
                    <a:latin typeface="Century Gothic" panose="020B0502020202020204" pitchFamily="34" charset="0"/>
                    <a:cs typeface="Baskerville"/>
                  </a:rPr>
                  <a:t>2 </a:t>
                </a:r>
                <a:r>
                  <a:rPr lang="en-CA" sz="2000" dirty="0">
                    <a:latin typeface="Century Gothic" panose="020B0502020202020204" pitchFamily="34" charset="0"/>
                    <a:cs typeface="Baskerville"/>
                  </a:rPr>
                  <a:t> - Q</a:t>
                </a:r>
                <a:r>
                  <a:rPr lang="en-CA" sz="2000" baseline="-25000" dirty="0">
                    <a:latin typeface="Century Gothic" panose="020B0502020202020204" pitchFamily="34" charset="0"/>
                    <a:cs typeface="Baskerville"/>
                  </a:rPr>
                  <a:t>1</a:t>
                </a:r>
              </a:p>
              <a:p>
                <a:endParaRPr lang="en-CA" sz="2000" baseline="-25000" dirty="0">
                  <a:latin typeface="Century Gothic" panose="020B0502020202020204" pitchFamily="34" charset="0"/>
                  <a:cs typeface="Baskerville"/>
                </a:endParaRPr>
              </a:p>
              <a:p>
                <a:r>
                  <a:rPr lang="en-CA" sz="2000" dirty="0">
                    <a:latin typeface="Century Gothic" panose="020B0502020202020204" pitchFamily="34" charset="0"/>
                    <a:cs typeface="Baskerville"/>
                  </a:rPr>
                  <a:t>Q</a:t>
                </a:r>
                <a:r>
                  <a:rPr lang="en-CA" sz="2000" baseline="-25000" dirty="0">
                    <a:latin typeface="Century Gothic" panose="020B0502020202020204" pitchFamily="34" charset="0"/>
                    <a:cs typeface="Baskerville"/>
                  </a:rPr>
                  <a:t>2</a:t>
                </a:r>
                <a:r>
                  <a:rPr lang="en-CA" sz="2000" dirty="0">
                    <a:latin typeface="Century Gothic" panose="020B0502020202020204" pitchFamily="34" charset="0"/>
                    <a:cs typeface="Baskerville"/>
                  </a:rPr>
                  <a:t>= (1/5)(Q</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-75)</a:t>
                </a:r>
              </a:p>
              <a:p>
                <a:endParaRPr lang="en-CA" sz="2000" baseline="-25000" dirty="0">
                  <a:latin typeface="Century Gothic" panose="020B0502020202020204" pitchFamily="34" charset="0"/>
                  <a:cs typeface="Baskerville"/>
                </a:endParaRPr>
              </a:p>
              <a:p>
                <a:r>
                  <a:rPr lang="en-CA" sz="2000" dirty="0">
                    <a:latin typeface="Century Gothic" panose="020B0502020202020204" pitchFamily="34" charset="0"/>
                    <a:cs typeface="Baskerville"/>
                  </a:rPr>
                  <a:t>(1/5)(Q</a:t>
                </a:r>
                <a:r>
                  <a:rPr lang="en-CA" sz="2000" baseline="-25000" dirty="0">
                    <a:latin typeface="Century Gothic" panose="020B0502020202020204" pitchFamily="34" charset="0"/>
                    <a:cs typeface="Baskerville"/>
                  </a:rPr>
                  <a:t>1</a:t>
                </a:r>
                <a:r>
                  <a:rPr lang="en-CA" sz="2000" dirty="0">
                    <a:latin typeface="Century Gothic" panose="020B0502020202020204" pitchFamily="34" charset="0"/>
                    <a:cs typeface="Baskerville"/>
                  </a:rPr>
                  <a:t>-75) = 155 - 17Q</a:t>
                </a:r>
                <a:r>
                  <a:rPr lang="en-CA" sz="2000" baseline="-25000" dirty="0">
                    <a:latin typeface="Century Gothic" panose="020B0502020202020204" pitchFamily="34" charset="0"/>
                    <a:cs typeface="Baskerville"/>
                  </a:rPr>
                  <a:t>1</a:t>
                </a:r>
              </a:p>
              <a:p>
                <a:endParaRPr lang="en-CA" sz="2000" baseline="-25000" dirty="0">
                  <a:latin typeface="Century Gothic" panose="020B0502020202020204" pitchFamily="34" charset="0"/>
                  <a:cs typeface="Baskerville"/>
                </a:endParaRPr>
              </a:p>
              <a:p>
                <a:endParaRPr lang="en-CA" sz="2000" baseline="-25000" dirty="0">
                  <a:latin typeface="Century Gothic" panose="020B0502020202020204" pitchFamily="34" charset="0"/>
                  <a:cs typeface="Baskerville"/>
                </a:endParaRPr>
              </a:p>
              <a:p>
                <a:pPr algn="ctr"/>
                <a:r>
                  <a:rPr lang="en-CA" sz="2000" b="1" dirty="0">
                    <a:latin typeface="Century Gothic" panose="020B0502020202020204" pitchFamily="34" charset="0"/>
                    <a:cs typeface="Baskerville"/>
                  </a:rPr>
                  <a:t>Q</a:t>
                </a:r>
                <a:r>
                  <a:rPr lang="en-CA" sz="2000" b="1" baseline="-25000" dirty="0">
                    <a:latin typeface="Century Gothic" panose="020B0502020202020204" pitchFamily="34" charset="0"/>
                    <a:cs typeface="Baskerville"/>
                  </a:rPr>
                  <a:t>1=</a:t>
                </a:r>
                <a:r>
                  <a:rPr lang="en-CA" sz="2000" b="1" dirty="0">
                    <a:latin typeface="Century Gothic" panose="020B0502020202020204" pitchFamily="34" charset="0"/>
                    <a:cs typeface="Baskerville"/>
                  </a:rPr>
                  <a:t>8.33</a:t>
                </a:r>
                <a:endParaRPr lang="en-CA" sz="2000" b="1" baseline="-25000" dirty="0">
                  <a:latin typeface="Century Gothic" panose="020B0502020202020204" pitchFamily="34" charset="0"/>
                  <a:cs typeface="Baskerville"/>
                </a:endParaRPr>
              </a:p>
              <a:p>
                <a:pPr algn="ctr"/>
                <a:r>
                  <a:rPr lang="en-CA" sz="2000" b="1" dirty="0">
                    <a:latin typeface="Century Gothic" panose="020B0502020202020204" pitchFamily="34" charset="0"/>
                    <a:cs typeface="Baskerville"/>
                  </a:rPr>
                  <a:t>Q</a:t>
                </a:r>
                <a:r>
                  <a:rPr lang="en-CA" sz="2000" b="1" baseline="-25000" dirty="0">
                    <a:latin typeface="Century Gothic" panose="020B0502020202020204" pitchFamily="34" charset="0"/>
                    <a:cs typeface="Baskerville"/>
                  </a:rPr>
                  <a:t>2=</a:t>
                </a:r>
                <a:r>
                  <a:rPr lang="en-CA" sz="2000" b="1" dirty="0">
                    <a:latin typeface="Century Gothic" panose="020B0502020202020204" pitchFamily="34" charset="0"/>
                    <a:cs typeface="Baskerville"/>
                  </a:rPr>
                  <a:t>13.34</a:t>
                </a:r>
                <a:endParaRPr lang="en-CA" sz="2000" b="1" baseline="-25000" dirty="0">
                  <a:latin typeface="Century Gothic" panose="020B0502020202020204" pitchFamily="34" charset="0"/>
                  <a:cs typeface="Baskerville"/>
                </a:endParaRPr>
              </a:p>
              <a:p>
                <a:pPr algn="ctr"/>
                <a:r>
                  <a:rPr lang="en-CA" sz="2000" b="1" dirty="0">
                    <a:latin typeface="Century Gothic" panose="020B0502020202020204" pitchFamily="34" charset="0"/>
                    <a:cs typeface="Baskerville"/>
                  </a:rPr>
                  <a:t>P</a:t>
                </a:r>
                <a:r>
                  <a:rPr lang="en-CA" sz="2000" b="1" baseline="-25000" dirty="0">
                    <a:latin typeface="Century Gothic" panose="020B0502020202020204" pitchFamily="34" charset="0"/>
                    <a:cs typeface="Baskerville"/>
                  </a:rPr>
                  <a:t>1=</a:t>
                </a:r>
                <a:r>
                  <a:rPr lang="en-CA" sz="2000" b="1" dirty="0">
                    <a:latin typeface="Century Gothic" panose="020B0502020202020204" pitchFamily="34" charset="0"/>
                    <a:cs typeface="Baskerville"/>
                  </a:rPr>
                  <a:t>$93.34</a:t>
                </a:r>
              </a:p>
              <a:p>
                <a:pPr algn="ctr"/>
                <a:r>
                  <a:rPr lang="en-CA" sz="2000" b="1" dirty="0">
                    <a:latin typeface="Century Gothic" panose="020B0502020202020204" pitchFamily="34" charset="0"/>
                    <a:cs typeface="Baskerville"/>
                  </a:rPr>
                  <a:t>P</a:t>
                </a:r>
                <a:r>
                  <a:rPr lang="en-CA" sz="2000" b="1" baseline="-25000" dirty="0">
                    <a:latin typeface="Century Gothic" panose="020B0502020202020204" pitchFamily="34" charset="0"/>
                    <a:cs typeface="Baskerville"/>
                  </a:rPr>
                  <a:t>2=</a:t>
                </a:r>
                <a:r>
                  <a:rPr lang="en-CA" sz="2000" b="1" dirty="0">
                    <a:latin typeface="Century Gothic" panose="020B0502020202020204" pitchFamily="34" charset="0"/>
                    <a:cs typeface="Baskerville"/>
                  </a:rPr>
                  <a:t>$53.32</a:t>
                </a:r>
              </a:p>
              <a:p>
                <a:endParaRPr lang="en-CA" sz="2000" baseline="-25000" dirty="0">
                  <a:latin typeface="Century Gothic" panose="020B0502020202020204" pitchFamily="34" charset="0"/>
                  <a:cs typeface="Baskerville"/>
                </a:endParaRPr>
              </a:p>
              <a:p>
                <a:endParaRPr lang="en-CA" sz="2000" baseline="-25000" dirty="0">
                  <a:latin typeface="Century Gothic" panose="020B0502020202020204" pitchFamily="34" charset="0"/>
                  <a:cs typeface="Baskerville"/>
                </a:endParaRPr>
              </a:p>
              <a:p>
                <a:endParaRPr lang="en-CA" sz="2000" baseline="-25000" dirty="0">
                  <a:latin typeface="Century Gothic" panose="020B0502020202020204" pitchFamily="34" charset="0"/>
                  <a:cs typeface="Baskerville"/>
                </a:endParaRPr>
              </a:p>
              <a:p>
                <a:endParaRPr lang="en-CA" sz="2000" baseline="-25000" dirty="0">
                  <a:latin typeface="Century Gothic" panose="020B0502020202020204" pitchFamily="34" charset="0"/>
                  <a:cs typeface="Baskerville"/>
                </a:endParaRPr>
              </a:p>
              <a:p>
                <a:endParaRPr lang="en-CA" sz="2000" dirty="0">
                  <a:latin typeface="Century Gothic" panose="020B0502020202020204" pitchFamily="34" charset="0"/>
                  <a:cs typeface="Baskerville"/>
                </a:endParaRPr>
              </a:p>
              <a:p>
                <a:endParaRPr lang="en-CA" sz="2000" baseline="-25000" dirty="0">
                  <a:latin typeface="Century Gothic" panose="020B0502020202020204" pitchFamily="34" charset="0"/>
                  <a:cs typeface="Baskerville"/>
                </a:endParaRPr>
              </a:p>
              <a:p>
                <a:endParaRPr lang="en-CA" sz="2000" baseline="-25000" dirty="0">
                  <a:latin typeface="Century Gothic" panose="020B0502020202020204" pitchFamily="34" charset="0"/>
                  <a:cs typeface="Baskerville"/>
                </a:endParaRPr>
              </a:p>
              <a:p>
                <a:endParaRPr lang="en-US" sz="2000" dirty="0">
                  <a:latin typeface="Century Gothic" panose="020B0502020202020204" pitchFamily="34" charset="0"/>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363224" y="697506"/>
                <a:ext cx="8373978" cy="4859365"/>
              </a:xfrm>
              <a:blipFill>
                <a:blip r:embed="rId2"/>
                <a:stretch>
                  <a:fillRect l="-758" b="-9896"/>
                </a:stretch>
              </a:blipFill>
            </p:spPr>
            <p:txBody>
              <a:bodyPr/>
              <a:lstStyle/>
              <a:p>
                <a:r>
                  <a:rPr lang="en-US">
                    <a:noFill/>
                  </a:rPr>
                  <a:t> </a:t>
                </a:r>
              </a:p>
            </p:txBody>
          </p:sp>
        </mc:Fallback>
      </mc:AlternateContent>
    </p:spTree>
    <p:extLst>
      <p:ext uri="{BB962C8B-B14F-4D97-AF65-F5344CB8AC3E}">
        <p14:creationId xmlns:p14="http://schemas.microsoft.com/office/powerpoint/2010/main" val="1359225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75F5-8355-CE45-A0CD-E680D24F5E01}"/>
              </a:ext>
            </a:extLst>
          </p:cNvPr>
          <p:cNvSpPr>
            <a:spLocks noGrp="1"/>
          </p:cNvSpPr>
          <p:nvPr>
            <p:ph type="title"/>
          </p:nvPr>
        </p:nvSpPr>
        <p:spPr>
          <a:xfrm>
            <a:off x="893700" y="0"/>
            <a:ext cx="6462600" cy="1143000"/>
          </a:xfrm>
        </p:spPr>
        <p:txBody>
          <a:bodyPr/>
          <a:lstStyle/>
          <a:p>
            <a:r>
              <a:rPr lang="en-CA" dirty="0"/>
              <a:t>Another way to solve…</a:t>
            </a:r>
            <a:endParaRPr lang="en-US" dirty="0"/>
          </a:p>
        </p:txBody>
      </p:sp>
      <p:sp>
        <p:nvSpPr>
          <p:cNvPr id="3" name="Text Placeholder 2">
            <a:extLst>
              <a:ext uri="{FF2B5EF4-FFF2-40B4-BE49-F238E27FC236}">
                <a16:creationId xmlns:a16="http://schemas.microsoft.com/office/drawing/2014/main" id="{A5DCA722-E6C5-F447-9139-CA29074F40BF}"/>
              </a:ext>
            </a:extLst>
          </p:cNvPr>
          <p:cNvSpPr>
            <a:spLocks noGrp="1"/>
          </p:cNvSpPr>
          <p:nvPr>
            <p:ph type="body" idx="1"/>
          </p:nvPr>
        </p:nvSpPr>
        <p:spPr>
          <a:xfrm>
            <a:off x="569843" y="1143000"/>
            <a:ext cx="8225241" cy="5424850"/>
          </a:xfrm>
        </p:spPr>
        <p:txBody>
          <a:bodyPr/>
          <a:lstStyle/>
          <a:p>
            <a:r>
              <a:rPr lang="en-CA" sz="1800" dirty="0">
                <a:latin typeface="Century Gothic" panose="020B0502020202020204" pitchFamily="34" charset="0"/>
                <a:cs typeface="Baskerville"/>
              </a:rPr>
              <a:t>P</a:t>
            </a:r>
            <a:r>
              <a:rPr lang="en-CA" sz="1800" baseline="-25000" dirty="0">
                <a:latin typeface="Century Gothic" panose="020B0502020202020204" pitchFamily="34" charset="0"/>
                <a:cs typeface="Baskerville"/>
              </a:rPr>
              <a:t>1</a:t>
            </a:r>
            <a:r>
              <a:rPr lang="en-CA" sz="1800" dirty="0">
                <a:latin typeface="Century Gothic" panose="020B0502020202020204" pitchFamily="34" charset="0"/>
                <a:cs typeface="Baskerville"/>
              </a:rPr>
              <a:t>=160-8Q</a:t>
            </a:r>
            <a:r>
              <a:rPr lang="en-CA" sz="1800" baseline="-25000" dirty="0">
                <a:latin typeface="Century Gothic" panose="020B0502020202020204" pitchFamily="34" charset="0"/>
                <a:cs typeface="Baskerville"/>
              </a:rPr>
              <a:t>1</a:t>
            </a:r>
            <a:r>
              <a:rPr lang="en-CA" sz="1800" dirty="0">
                <a:latin typeface="Century Gothic" panose="020B0502020202020204" pitchFamily="34" charset="0"/>
                <a:cs typeface="Baskerville"/>
              </a:rPr>
              <a:t>     P</a:t>
            </a:r>
            <a:r>
              <a:rPr lang="en-CA" sz="1800" baseline="-25000" dirty="0">
                <a:latin typeface="Century Gothic" panose="020B0502020202020204" pitchFamily="34" charset="0"/>
                <a:cs typeface="Baskerville"/>
              </a:rPr>
              <a:t>2</a:t>
            </a:r>
            <a:r>
              <a:rPr lang="en-CA" sz="1800" dirty="0">
                <a:latin typeface="Century Gothic" panose="020B0502020202020204" pitchFamily="34" charset="0"/>
                <a:cs typeface="Baskerville"/>
              </a:rPr>
              <a:t>=80-2Q</a:t>
            </a:r>
            <a:r>
              <a:rPr lang="en-CA" sz="1800" baseline="-25000" dirty="0">
                <a:latin typeface="Century Gothic" panose="020B0502020202020204" pitchFamily="34" charset="0"/>
                <a:cs typeface="Baskerville"/>
              </a:rPr>
              <a:t>2</a:t>
            </a:r>
            <a:r>
              <a:rPr lang="en-CA" sz="1800" dirty="0">
                <a:latin typeface="Century Gothic" panose="020B0502020202020204" pitchFamily="34" charset="0"/>
                <a:cs typeface="Baskerville"/>
              </a:rPr>
              <a:t>     MC=5+Q</a:t>
            </a:r>
            <a:r>
              <a:rPr lang="en-CA" sz="1800" dirty="0">
                <a:latin typeface="Century Gothic" panose="020B0502020202020204" pitchFamily="34" charset="0"/>
                <a:cs typeface="Baskerville"/>
                <a:sym typeface="Wingdings"/>
              </a:rPr>
              <a:t></a:t>
            </a:r>
            <a:r>
              <a:rPr lang="en-CA" sz="1800" dirty="0">
                <a:latin typeface="Century Gothic" panose="020B0502020202020204" pitchFamily="34" charset="0"/>
                <a:cs typeface="Baskerville"/>
              </a:rPr>
              <a:t> MC = 5+Q1+Q2  since (Q=Q</a:t>
            </a:r>
            <a:r>
              <a:rPr lang="en-CA" sz="1800" baseline="-25000" dirty="0">
                <a:latin typeface="Century Gothic" panose="020B0502020202020204" pitchFamily="34" charset="0"/>
                <a:cs typeface="Baskerville"/>
              </a:rPr>
              <a:t>1</a:t>
            </a:r>
            <a:r>
              <a:rPr lang="en-CA" sz="1800" dirty="0">
                <a:latin typeface="Century Gothic" panose="020B0502020202020204" pitchFamily="34" charset="0"/>
                <a:cs typeface="Baskerville"/>
              </a:rPr>
              <a:t>+Q</a:t>
            </a:r>
            <a:r>
              <a:rPr lang="en-CA" sz="1800" baseline="-25000" dirty="0">
                <a:latin typeface="Century Gothic" panose="020B0502020202020204" pitchFamily="34" charset="0"/>
                <a:cs typeface="Baskerville"/>
              </a:rPr>
              <a:t>2</a:t>
            </a:r>
            <a:r>
              <a:rPr lang="en-CA" sz="1800" dirty="0">
                <a:latin typeface="Century Gothic" panose="020B0502020202020204" pitchFamily="34" charset="0"/>
                <a:cs typeface="Baskerville"/>
              </a:rPr>
              <a:t>)</a:t>
            </a:r>
          </a:p>
          <a:p>
            <a:endParaRPr lang="en-CA" sz="1800" baseline="-25000" dirty="0">
              <a:latin typeface="Century Gothic" panose="020B0502020202020204" pitchFamily="34" charset="0"/>
              <a:cs typeface="Baskerville"/>
            </a:endParaRPr>
          </a:p>
          <a:p>
            <a:r>
              <a:rPr lang="en-CA" sz="1800" dirty="0">
                <a:latin typeface="Century Gothic" panose="020B0502020202020204" pitchFamily="34" charset="0"/>
                <a:cs typeface="Baskerville"/>
              </a:rPr>
              <a:t>TR</a:t>
            </a:r>
            <a:r>
              <a:rPr lang="en-CA" sz="1800" baseline="-25000" dirty="0">
                <a:latin typeface="Century Gothic" panose="020B0502020202020204" pitchFamily="34" charset="0"/>
                <a:cs typeface="Baskerville"/>
              </a:rPr>
              <a:t>1</a:t>
            </a:r>
            <a:r>
              <a:rPr lang="en-CA" sz="1800" dirty="0">
                <a:latin typeface="Century Gothic" panose="020B0502020202020204" pitchFamily="34" charset="0"/>
                <a:cs typeface="Baskerville"/>
              </a:rPr>
              <a:t>=160Q</a:t>
            </a:r>
            <a:r>
              <a:rPr lang="en-CA" sz="1800" baseline="-25000" dirty="0">
                <a:latin typeface="Century Gothic" panose="020B0502020202020204" pitchFamily="34" charset="0"/>
                <a:cs typeface="Baskerville"/>
              </a:rPr>
              <a:t>1</a:t>
            </a:r>
            <a:r>
              <a:rPr lang="en-CA" sz="1800" dirty="0">
                <a:latin typeface="Century Gothic" panose="020B0502020202020204" pitchFamily="34" charset="0"/>
                <a:cs typeface="Baskerville"/>
              </a:rPr>
              <a:t>-8Q</a:t>
            </a:r>
            <a:r>
              <a:rPr lang="en-CA" sz="1800" baseline="-25000" dirty="0">
                <a:latin typeface="Century Gothic" panose="020B0502020202020204" pitchFamily="34" charset="0"/>
                <a:cs typeface="Baskerville"/>
              </a:rPr>
              <a:t>1</a:t>
            </a:r>
            <a:r>
              <a:rPr lang="en-CA" sz="1800" baseline="30000" dirty="0">
                <a:latin typeface="Century Gothic" panose="020B0502020202020204" pitchFamily="34" charset="0"/>
                <a:cs typeface="Baskerville"/>
              </a:rPr>
              <a:t>2</a:t>
            </a:r>
            <a:r>
              <a:rPr lang="en-CA" sz="1800" dirty="0">
                <a:latin typeface="Century Gothic" panose="020B0502020202020204" pitchFamily="34" charset="0"/>
                <a:cs typeface="Baskerville"/>
              </a:rPr>
              <a:t>     TR</a:t>
            </a:r>
            <a:r>
              <a:rPr lang="en-CA" sz="1800" baseline="-25000" dirty="0">
                <a:latin typeface="Century Gothic" panose="020B0502020202020204" pitchFamily="34" charset="0"/>
                <a:cs typeface="Baskerville"/>
              </a:rPr>
              <a:t>2 </a:t>
            </a:r>
            <a:r>
              <a:rPr lang="en-CA" sz="1800" dirty="0">
                <a:latin typeface="Century Gothic" panose="020B0502020202020204" pitchFamily="34" charset="0"/>
                <a:cs typeface="Baskerville"/>
              </a:rPr>
              <a:t>= 80Q</a:t>
            </a:r>
            <a:r>
              <a:rPr lang="en-CA" sz="1800" baseline="-25000" dirty="0">
                <a:latin typeface="Century Gothic" panose="020B0502020202020204" pitchFamily="34" charset="0"/>
                <a:cs typeface="Baskerville"/>
              </a:rPr>
              <a:t>2</a:t>
            </a:r>
            <a:r>
              <a:rPr lang="en-CA" sz="1800" dirty="0">
                <a:latin typeface="Century Gothic" panose="020B0502020202020204" pitchFamily="34" charset="0"/>
                <a:cs typeface="Baskerville"/>
              </a:rPr>
              <a:t>-2Q</a:t>
            </a:r>
            <a:r>
              <a:rPr lang="en-CA" sz="1800" baseline="-25000" dirty="0">
                <a:latin typeface="Century Gothic" panose="020B0502020202020204" pitchFamily="34" charset="0"/>
                <a:cs typeface="Baskerville"/>
              </a:rPr>
              <a:t>2</a:t>
            </a:r>
            <a:r>
              <a:rPr lang="en-CA" sz="1800" baseline="30000" dirty="0">
                <a:latin typeface="Century Gothic" panose="020B0502020202020204" pitchFamily="34" charset="0"/>
                <a:cs typeface="Baskerville"/>
              </a:rPr>
              <a:t>2</a:t>
            </a:r>
          </a:p>
          <a:p>
            <a:r>
              <a:rPr lang="en-CA" sz="1800" dirty="0">
                <a:latin typeface="Century Gothic" panose="020B0502020202020204" pitchFamily="34" charset="0"/>
                <a:cs typeface="Baskerville"/>
              </a:rPr>
              <a:t>MR</a:t>
            </a:r>
            <a:r>
              <a:rPr lang="en-CA" sz="1800" baseline="-25000" dirty="0">
                <a:latin typeface="Century Gothic" panose="020B0502020202020204" pitchFamily="34" charset="0"/>
                <a:cs typeface="Baskerville"/>
              </a:rPr>
              <a:t>1</a:t>
            </a:r>
            <a:r>
              <a:rPr lang="en-CA" sz="1800" dirty="0">
                <a:latin typeface="Century Gothic" panose="020B0502020202020204" pitchFamily="34" charset="0"/>
                <a:cs typeface="Baskerville"/>
              </a:rPr>
              <a:t>=160-16Q</a:t>
            </a:r>
            <a:r>
              <a:rPr lang="en-CA" sz="1800" baseline="-25000" dirty="0">
                <a:latin typeface="Century Gothic" panose="020B0502020202020204" pitchFamily="34" charset="0"/>
                <a:cs typeface="Baskerville"/>
              </a:rPr>
              <a:t>1</a:t>
            </a:r>
            <a:r>
              <a:rPr lang="en-CA" sz="1800" dirty="0">
                <a:latin typeface="Century Gothic" panose="020B0502020202020204" pitchFamily="34" charset="0"/>
                <a:cs typeface="Baskerville"/>
              </a:rPr>
              <a:t>         MR</a:t>
            </a:r>
            <a:r>
              <a:rPr lang="en-CA" sz="1800" baseline="-25000" dirty="0">
                <a:latin typeface="Century Gothic" panose="020B0502020202020204" pitchFamily="34" charset="0"/>
                <a:cs typeface="Baskerville"/>
              </a:rPr>
              <a:t>2</a:t>
            </a:r>
            <a:r>
              <a:rPr lang="en-CA" sz="1800" dirty="0">
                <a:latin typeface="Century Gothic" panose="020B0502020202020204" pitchFamily="34" charset="0"/>
                <a:cs typeface="Baskerville"/>
              </a:rPr>
              <a:t>=80-4Q</a:t>
            </a:r>
            <a:r>
              <a:rPr lang="en-CA" sz="1800" baseline="-25000" dirty="0">
                <a:latin typeface="Century Gothic" panose="020B0502020202020204" pitchFamily="34" charset="0"/>
                <a:cs typeface="Baskerville"/>
              </a:rPr>
              <a:t>2</a:t>
            </a:r>
          </a:p>
          <a:p>
            <a:endParaRPr lang="en-CA" sz="1800" dirty="0">
              <a:latin typeface="Century Gothic" panose="020B0502020202020204" pitchFamily="34" charset="0"/>
              <a:cs typeface="Baskerville"/>
            </a:endParaRPr>
          </a:p>
          <a:p>
            <a:r>
              <a:rPr lang="en-CA" sz="1800" b="1" dirty="0">
                <a:latin typeface="Century Gothic" panose="020B0502020202020204" pitchFamily="34" charset="0"/>
                <a:cs typeface="Baskerville"/>
              </a:rPr>
              <a:t>MR1=MR2 = MC</a:t>
            </a:r>
          </a:p>
          <a:p>
            <a:endParaRPr lang="en-CA" sz="1800" dirty="0">
              <a:latin typeface="Century Gothic" panose="020B0502020202020204" pitchFamily="34" charset="0"/>
              <a:cs typeface="Baskerville"/>
            </a:endParaRPr>
          </a:p>
          <a:p>
            <a:r>
              <a:rPr lang="en-CA" sz="1800" dirty="0">
                <a:latin typeface="Century Gothic" panose="020B0502020202020204" pitchFamily="34" charset="0"/>
                <a:cs typeface="Baskerville"/>
              </a:rPr>
              <a:t>Start with MR1:</a:t>
            </a:r>
          </a:p>
          <a:p>
            <a:r>
              <a:rPr lang="en-CA" sz="1800" dirty="0">
                <a:latin typeface="Century Gothic" panose="020B0502020202020204" pitchFamily="34" charset="0"/>
                <a:cs typeface="Baskerville"/>
              </a:rPr>
              <a:t>160 – 16Q1 = 5 + Q1 + Q2</a:t>
            </a:r>
          </a:p>
          <a:p>
            <a:r>
              <a:rPr lang="en-CA" sz="1800" b="1" dirty="0">
                <a:latin typeface="Century Gothic" panose="020B0502020202020204" pitchFamily="34" charset="0"/>
                <a:cs typeface="Baskerville"/>
              </a:rPr>
              <a:t>Q2 = 155 – 17Q1</a:t>
            </a:r>
          </a:p>
          <a:p>
            <a:endParaRPr lang="en-CA" sz="1800" dirty="0">
              <a:latin typeface="Century Gothic" panose="020B0502020202020204" pitchFamily="34" charset="0"/>
              <a:cs typeface="Baskerville"/>
            </a:endParaRPr>
          </a:p>
          <a:p>
            <a:r>
              <a:rPr lang="en-CA" sz="1800" dirty="0">
                <a:latin typeface="Century Gothic" panose="020B0502020202020204" pitchFamily="34" charset="0"/>
                <a:cs typeface="Baskerville"/>
              </a:rPr>
              <a:t>Now with MR2:</a:t>
            </a:r>
          </a:p>
          <a:p>
            <a:r>
              <a:rPr lang="en-CA" sz="1800" dirty="0">
                <a:latin typeface="Century Gothic" panose="020B0502020202020204" pitchFamily="34" charset="0"/>
                <a:cs typeface="Baskerville"/>
              </a:rPr>
              <a:t>80 – 4Q2 = 5+Q1+Q2</a:t>
            </a:r>
          </a:p>
          <a:p>
            <a:r>
              <a:rPr lang="en-CA" sz="1800" dirty="0">
                <a:latin typeface="Century Gothic" panose="020B0502020202020204" pitchFamily="34" charset="0"/>
                <a:cs typeface="Baskerville"/>
              </a:rPr>
              <a:t>75 –Q1 =5Q2</a:t>
            </a:r>
          </a:p>
          <a:p>
            <a:r>
              <a:rPr lang="en-CA" sz="1800" b="1" dirty="0">
                <a:latin typeface="Century Gothic" panose="020B0502020202020204" pitchFamily="34" charset="0"/>
                <a:cs typeface="Baskerville"/>
              </a:rPr>
              <a:t>Q2 = (1/5)(75-Q1)</a:t>
            </a:r>
          </a:p>
          <a:p>
            <a:endParaRPr lang="en-CA" sz="1800" dirty="0">
              <a:latin typeface="Century Gothic" panose="020B0502020202020204" pitchFamily="34" charset="0"/>
              <a:cs typeface="Baskerville"/>
            </a:endParaRPr>
          </a:p>
          <a:p>
            <a:r>
              <a:rPr lang="en-CA" sz="1800" dirty="0">
                <a:latin typeface="Century Gothic" panose="020B0502020202020204" pitchFamily="34" charset="0"/>
                <a:cs typeface="Baskerville"/>
              </a:rPr>
              <a:t>Now solve the system of equations:</a:t>
            </a:r>
          </a:p>
          <a:p>
            <a:r>
              <a:rPr lang="en-CA" sz="1800" dirty="0">
                <a:latin typeface="Century Gothic" panose="020B0502020202020204" pitchFamily="34" charset="0"/>
                <a:cs typeface="Baskerville"/>
              </a:rPr>
              <a:t>155 – 17Q1 = (1/5)(75-Q1)</a:t>
            </a:r>
          </a:p>
          <a:p>
            <a:r>
              <a:rPr lang="en-CA" sz="1800" b="1" dirty="0">
                <a:latin typeface="Century Gothic" panose="020B0502020202020204" pitchFamily="34" charset="0"/>
                <a:cs typeface="Baskerville"/>
              </a:rPr>
              <a:t>Q1 = 8.33 </a:t>
            </a:r>
            <a:r>
              <a:rPr lang="en-CA" sz="1800" dirty="0">
                <a:latin typeface="Century Gothic" panose="020B0502020202020204" pitchFamily="34" charset="0"/>
                <a:cs typeface="Baskerville"/>
              </a:rPr>
              <a:t>-</a:t>
            </a:r>
            <a:r>
              <a:rPr lang="en-CA" sz="1800" dirty="0">
                <a:latin typeface="Century Gothic" panose="020B0502020202020204" pitchFamily="34" charset="0"/>
                <a:cs typeface="Baskerville"/>
                <a:sym typeface="Wingdings" pitchFamily="2" charset="2"/>
              </a:rPr>
              <a:t> </a:t>
            </a:r>
            <a:r>
              <a:rPr lang="en-CA" sz="1800" b="1" dirty="0">
                <a:latin typeface="Century Gothic" panose="020B0502020202020204" pitchFamily="34" charset="0"/>
                <a:cs typeface="Baskerville"/>
                <a:sym typeface="Wingdings" pitchFamily="2" charset="2"/>
              </a:rPr>
              <a:t>Q2 = 13.34.  and P1 = $93.34 and P2 = $53.32</a:t>
            </a:r>
            <a:endParaRPr lang="en-CA" sz="1800" b="1" dirty="0">
              <a:latin typeface="Century Gothic" panose="020B0502020202020204" pitchFamily="34" charset="0"/>
              <a:cs typeface="Baskerville"/>
            </a:endParaRPr>
          </a:p>
          <a:p>
            <a:endParaRPr lang="en-CA" sz="1800" dirty="0">
              <a:latin typeface="Century Gothic" panose="020B0502020202020204" pitchFamily="34" charset="0"/>
              <a:cs typeface="Baskerville"/>
            </a:endParaRPr>
          </a:p>
          <a:p>
            <a:endParaRPr lang="en-CA" sz="1400" dirty="0">
              <a:latin typeface="Century Gothic" panose="020B0502020202020204" pitchFamily="34" charset="0"/>
              <a:cs typeface="Baskerville"/>
            </a:endParaRPr>
          </a:p>
          <a:p>
            <a:endParaRPr lang="en-CA" sz="1800" dirty="0">
              <a:latin typeface="Century Gothic" panose="020B0502020202020204" pitchFamily="34" charset="0"/>
              <a:cs typeface="Baskerville"/>
            </a:endParaRPr>
          </a:p>
          <a:p>
            <a:endParaRPr lang="en-US" sz="1800" dirty="0">
              <a:latin typeface="Century Gothic" panose="020B0502020202020204" pitchFamily="34" charset="0"/>
            </a:endParaRPr>
          </a:p>
          <a:p>
            <a:endParaRPr lang="en-US" sz="1800" dirty="0"/>
          </a:p>
        </p:txBody>
      </p:sp>
    </p:spTree>
    <p:extLst>
      <p:ext uri="{BB962C8B-B14F-4D97-AF65-F5344CB8AC3E}">
        <p14:creationId xmlns:p14="http://schemas.microsoft.com/office/powerpoint/2010/main" val="2512323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Text Placeholder 2"/>
          <p:cNvSpPr>
            <a:spLocks noGrp="1"/>
          </p:cNvSpPr>
          <p:nvPr>
            <p:ph type="body" idx="1"/>
          </p:nvPr>
        </p:nvSpPr>
        <p:spPr>
          <a:xfrm>
            <a:off x="893700" y="1417650"/>
            <a:ext cx="7480279" cy="4907491"/>
          </a:xfrm>
        </p:spPr>
        <p:txBody>
          <a:bodyPr/>
          <a:lstStyle/>
          <a:p>
            <a:r>
              <a:rPr lang="en-CA" dirty="0"/>
              <a:t>The demand curve for its services by the coal producer is</a:t>
            </a:r>
            <a:r>
              <a:rPr lang="en-US" dirty="0"/>
              <a:t> </a:t>
            </a:r>
            <a:r>
              <a:rPr lang="en-US" b="1" dirty="0"/>
              <a:t>P</a:t>
            </a:r>
            <a:r>
              <a:rPr lang="en-US" b="1" baseline="-25000" dirty="0"/>
              <a:t>c</a:t>
            </a:r>
            <a:r>
              <a:rPr lang="en-US" b="1" dirty="0"/>
              <a:t>=495-5Q</a:t>
            </a:r>
            <a:r>
              <a:rPr lang="en-US" b="1" baseline="-25000" dirty="0"/>
              <a:t>c</a:t>
            </a:r>
          </a:p>
          <a:p>
            <a:endParaRPr lang="en-CA" dirty="0"/>
          </a:p>
          <a:p>
            <a:r>
              <a:rPr lang="en-CA" dirty="0"/>
              <a:t>The demand curve for its services by the producers of manufactured goods is </a:t>
            </a:r>
            <a:r>
              <a:rPr lang="en-CA" b="1" dirty="0"/>
              <a:t>P</a:t>
            </a:r>
            <a:r>
              <a:rPr lang="en-CA" b="1" baseline="-25000" dirty="0"/>
              <a:t>M</a:t>
            </a:r>
            <a:r>
              <a:rPr lang="en-CA" b="1" dirty="0"/>
              <a:t>=750-10Q</a:t>
            </a:r>
            <a:r>
              <a:rPr lang="en-CA" b="1" baseline="-25000" dirty="0"/>
              <a:t>m</a:t>
            </a:r>
            <a:r>
              <a:rPr lang="en-CA" b="1" dirty="0"/>
              <a:t> </a:t>
            </a:r>
          </a:p>
          <a:p>
            <a:endParaRPr lang="en-CA" b="1" dirty="0"/>
          </a:p>
          <a:p>
            <a:r>
              <a:rPr lang="en-CA" dirty="0"/>
              <a:t>The firm’s total cost function is </a:t>
            </a:r>
            <a:r>
              <a:rPr lang="en-CA" b="1" dirty="0"/>
              <a:t>TC=410+8(</a:t>
            </a:r>
            <a:r>
              <a:rPr lang="en-CA" b="1" dirty="0" err="1"/>
              <a:t>Q</a:t>
            </a:r>
            <a:r>
              <a:rPr lang="en-CA" b="1" baseline="-25000" dirty="0" err="1"/>
              <a:t>c</a:t>
            </a:r>
            <a:r>
              <a:rPr lang="en-CA" b="1" dirty="0" err="1"/>
              <a:t>+Q</a:t>
            </a:r>
            <a:r>
              <a:rPr lang="en-CA" b="1" baseline="-25000" dirty="0" err="1"/>
              <a:t>m</a:t>
            </a:r>
            <a:r>
              <a:rPr lang="en-CA" b="1" dirty="0"/>
              <a:t>)</a:t>
            </a:r>
            <a:r>
              <a:rPr lang="en-CA" dirty="0"/>
              <a:t> </a:t>
            </a:r>
            <a:r>
              <a:rPr lang="en-CA" b="1" dirty="0"/>
              <a:t> </a:t>
            </a:r>
            <a:r>
              <a:rPr lang="en-CA" dirty="0"/>
              <a:t>where TC is total cost (in thousands of dollars).</a:t>
            </a:r>
            <a:endParaRPr lang="en-CA" b="1" dirty="0"/>
          </a:p>
        </p:txBody>
      </p:sp>
    </p:spTree>
    <p:extLst>
      <p:ext uri="{BB962C8B-B14F-4D97-AF65-F5344CB8AC3E}">
        <p14:creationId xmlns:p14="http://schemas.microsoft.com/office/powerpoint/2010/main" val="826630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Text Placeholder 2"/>
          <p:cNvSpPr>
            <a:spLocks noGrp="1"/>
          </p:cNvSpPr>
          <p:nvPr>
            <p:ph type="body" idx="1"/>
          </p:nvPr>
        </p:nvSpPr>
        <p:spPr>
          <a:xfrm>
            <a:off x="893700" y="1828800"/>
            <a:ext cx="7516374" cy="4739049"/>
          </a:xfrm>
        </p:spPr>
        <p:txBody>
          <a:bodyPr/>
          <a:lstStyle/>
          <a:p>
            <a:pPr marL="514350" indent="-514350">
              <a:buAutoNum type="alphaLcParenR"/>
            </a:pPr>
            <a:r>
              <a:rPr lang="en-CA" dirty="0"/>
              <a:t>What price should managers charge to haul coal?</a:t>
            </a:r>
          </a:p>
          <a:p>
            <a:pPr marL="514350" indent="-514350">
              <a:buAutoNum type="alphaLcParenR"/>
            </a:pPr>
            <a:endParaRPr lang="en-CA" dirty="0"/>
          </a:p>
          <a:p>
            <a:pPr marL="514350" indent="-514350">
              <a:buAutoNum type="alphaLcParenR"/>
            </a:pPr>
            <a:r>
              <a:rPr lang="en-CA" dirty="0"/>
              <a:t>What price should managers charge to haul manufactured goods?</a:t>
            </a:r>
          </a:p>
          <a:p>
            <a:endParaRPr lang="en-CA" dirty="0"/>
          </a:p>
          <a:p>
            <a:endParaRPr lang="en-US" dirty="0"/>
          </a:p>
        </p:txBody>
      </p:sp>
    </p:spTree>
    <p:extLst>
      <p:ext uri="{BB962C8B-B14F-4D97-AF65-F5344CB8AC3E}">
        <p14:creationId xmlns:p14="http://schemas.microsoft.com/office/powerpoint/2010/main" val="1958017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276725" y="1417650"/>
            <a:ext cx="8602579" cy="4835302"/>
          </a:xfrm>
        </p:spPr>
        <p:txBody>
          <a:bodyPr/>
          <a:lstStyle/>
          <a:p>
            <a:pPr marL="457200" lvl="0" indent="-457200">
              <a:buAutoNum type="alphaLcParenR"/>
            </a:pPr>
            <a:r>
              <a:rPr lang="en-US" sz="2400" dirty="0"/>
              <a:t>π=</a:t>
            </a:r>
            <a:r>
              <a:rPr lang="en-US" sz="2400" dirty="0" err="1"/>
              <a:t>TR</a:t>
            </a:r>
            <a:r>
              <a:rPr lang="en-US" sz="2400" baseline="-25000" dirty="0" err="1"/>
              <a:t>c</a:t>
            </a:r>
            <a:r>
              <a:rPr lang="en-US" sz="2400" dirty="0"/>
              <a:t>+ TR</a:t>
            </a:r>
            <a:r>
              <a:rPr lang="en-US" sz="2400" baseline="-25000" dirty="0"/>
              <a:t>M</a:t>
            </a:r>
            <a:r>
              <a:rPr lang="en-US" sz="2400" dirty="0"/>
              <a:t>-TC</a:t>
            </a:r>
          </a:p>
          <a:p>
            <a:endParaRPr lang="en-US" sz="2400" dirty="0"/>
          </a:p>
          <a:p>
            <a:r>
              <a:rPr lang="en-US" sz="2400" dirty="0"/>
              <a:t>π=495Qc + 5Qc</a:t>
            </a:r>
            <a:r>
              <a:rPr lang="en-US" sz="2400" baseline="30000" dirty="0"/>
              <a:t>2 </a:t>
            </a:r>
            <a:r>
              <a:rPr lang="en-US" sz="2400" dirty="0"/>
              <a:t>+ 750Qm – 10Qm</a:t>
            </a:r>
            <a:r>
              <a:rPr lang="en-US" sz="2400" baseline="30000" dirty="0"/>
              <a:t>2</a:t>
            </a:r>
            <a:r>
              <a:rPr lang="en-US" sz="2400" dirty="0"/>
              <a:t> - 410 – 8Qc – 8Qm</a:t>
            </a:r>
          </a:p>
          <a:p>
            <a:endParaRPr lang="en-US" sz="2400" dirty="0"/>
          </a:p>
          <a:p>
            <a:r>
              <a:rPr lang="en-US" sz="2400" dirty="0"/>
              <a:t>dπ/</a:t>
            </a:r>
            <a:r>
              <a:rPr lang="en-US" sz="2400" dirty="0" err="1"/>
              <a:t>dQc</a:t>
            </a:r>
            <a:r>
              <a:rPr lang="en-US" sz="2400" dirty="0"/>
              <a:t>=495 – 10Qc – 8=0</a:t>
            </a:r>
          </a:p>
          <a:p>
            <a:endParaRPr lang="en-US" sz="2400" dirty="0"/>
          </a:p>
          <a:p>
            <a:r>
              <a:rPr lang="en-US" sz="2400" b="1" dirty="0"/>
              <a:t>Qc=48.7 </a:t>
            </a:r>
          </a:p>
          <a:p>
            <a:r>
              <a:rPr lang="en-US" sz="2400" b="1" dirty="0"/>
              <a:t>Pc=$251.50</a:t>
            </a:r>
          </a:p>
          <a:p>
            <a:endParaRPr lang="en-US" sz="2400" dirty="0"/>
          </a:p>
          <a:p>
            <a:pPr lvl="0"/>
            <a:r>
              <a:rPr lang="en-US" sz="2400" dirty="0"/>
              <a:t>b) dπ/</a:t>
            </a:r>
            <a:r>
              <a:rPr lang="en-US" sz="2400" dirty="0" err="1"/>
              <a:t>dQm</a:t>
            </a:r>
            <a:r>
              <a:rPr lang="en-US" sz="2400" dirty="0"/>
              <a:t>=750 – 20Qm – 8</a:t>
            </a:r>
          </a:p>
          <a:p>
            <a:r>
              <a:rPr lang="en-US" sz="2400" b="1" dirty="0" err="1"/>
              <a:t>Qm</a:t>
            </a:r>
            <a:r>
              <a:rPr lang="en-US" sz="2400" b="1" dirty="0"/>
              <a:t>=37.1</a:t>
            </a:r>
          </a:p>
          <a:p>
            <a:r>
              <a:rPr lang="en-US" sz="2400" b="1" dirty="0"/>
              <a:t>Pm=$379</a:t>
            </a:r>
          </a:p>
          <a:p>
            <a:endParaRPr lang="en-US" sz="2400" dirty="0"/>
          </a:p>
        </p:txBody>
      </p:sp>
    </p:spTree>
    <p:extLst>
      <p:ext uri="{BB962C8B-B14F-4D97-AF65-F5344CB8AC3E}">
        <p14:creationId xmlns:p14="http://schemas.microsoft.com/office/powerpoint/2010/main" val="401416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Text Placeholder 2"/>
          <p:cNvSpPr>
            <a:spLocks noGrp="1"/>
          </p:cNvSpPr>
          <p:nvPr>
            <p:ph type="body" idx="1"/>
          </p:nvPr>
        </p:nvSpPr>
        <p:spPr>
          <a:xfrm>
            <a:off x="893700" y="1840832"/>
            <a:ext cx="7444184" cy="4727017"/>
          </a:xfrm>
        </p:spPr>
        <p:txBody>
          <a:bodyPr/>
          <a:lstStyle/>
          <a:p>
            <a:r>
              <a:rPr lang="en-CA" dirty="0"/>
              <a:t>c) What if the prices have to be equal to each other? Will this increase or decrease profit?</a:t>
            </a:r>
          </a:p>
          <a:p>
            <a:endParaRPr lang="en-US" dirty="0"/>
          </a:p>
        </p:txBody>
      </p:sp>
    </p:spTree>
    <p:extLst>
      <p:ext uri="{BB962C8B-B14F-4D97-AF65-F5344CB8AC3E}">
        <p14:creationId xmlns:p14="http://schemas.microsoft.com/office/powerpoint/2010/main" val="1629293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p:txBody>
          <a:bodyPr/>
          <a:lstStyle/>
          <a:p>
            <a:pPr lvl="0"/>
            <a:r>
              <a:rPr lang="en-US" sz="2400" dirty="0"/>
              <a:t>c) Pm=Pc=P</a:t>
            </a:r>
          </a:p>
          <a:p>
            <a:r>
              <a:rPr lang="en-US" sz="2400" dirty="0"/>
              <a:t>Q=</a:t>
            </a:r>
            <a:r>
              <a:rPr lang="en-US" sz="2400" dirty="0" err="1"/>
              <a:t>Qm+Qc</a:t>
            </a:r>
            <a:endParaRPr lang="en-US" sz="2400" dirty="0"/>
          </a:p>
          <a:p>
            <a:r>
              <a:rPr lang="en-US" sz="2400" dirty="0"/>
              <a:t>Q=99 – 0.2P +75 – 0.1P</a:t>
            </a:r>
          </a:p>
          <a:p>
            <a:r>
              <a:rPr lang="en-US" sz="2400" dirty="0"/>
              <a:t>   =174 – 0.3P</a:t>
            </a:r>
          </a:p>
          <a:p>
            <a:endParaRPr lang="en-US" sz="2400" dirty="0"/>
          </a:p>
          <a:p>
            <a:r>
              <a:rPr lang="en-US" sz="2400" dirty="0"/>
              <a:t>P=580 – 10/3Q </a:t>
            </a:r>
            <a:r>
              <a:rPr lang="en-US" sz="2400" dirty="0">
                <a:sym typeface="Wingdings"/>
              </a:rPr>
              <a:t> summation of two demand curves in terms of Q</a:t>
            </a:r>
          </a:p>
          <a:p>
            <a:endParaRPr lang="en-US" sz="2400" dirty="0"/>
          </a:p>
          <a:p>
            <a:r>
              <a:rPr lang="en-US" sz="2400" dirty="0"/>
              <a:t>MR=MC</a:t>
            </a:r>
          </a:p>
          <a:p>
            <a:r>
              <a:rPr lang="en-US" sz="2400" dirty="0"/>
              <a:t>580 -20/3Q=8</a:t>
            </a:r>
          </a:p>
          <a:p>
            <a:r>
              <a:rPr lang="en-US" sz="2400" b="1" dirty="0"/>
              <a:t>Q=85.8</a:t>
            </a:r>
          </a:p>
          <a:p>
            <a:r>
              <a:rPr lang="en-US" sz="2400" b="1" dirty="0"/>
              <a:t>P=$294</a:t>
            </a:r>
          </a:p>
          <a:p>
            <a:endParaRPr lang="en-US" sz="2400" dirty="0"/>
          </a:p>
        </p:txBody>
      </p:sp>
    </p:spTree>
    <p:extLst>
      <p:ext uri="{BB962C8B-B14F-4D97-AF65-F5344CB8AC3E}">
        <p14:creationId xmlns:p14="http://schemas.microsoft.com/office/powerpoint/2010/main" val="1978837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t>
            </a:r>
          </a:p>
        </p:txBody>
      </p:sp>
      <p:graphicFrame>
        <p:nvGraphicFramePr>
          <p:cNvPr id="5" name="Content Placeholder 4"/>
          <p:cNvGraphicFramePr>
            <a:graphicFrameLocks/>
          </p:cNvGraphicFramePr>
          <p:nvPr>
            <p:extLst>
              <p:ext uri="{D42A27DB-BD31-4B8C-83A1-F6EECF244321}">
                <p14:modId xmlns:p14="http://schemas.microsoft.com/office/powerpoint/2010/main" val="2081384202"/>
              </p:ext>
            </p:extLst>
          </p:nvPr>
        </p:nvGraphicFramePr>
        <p:xfrm>
          <a:off x="530715" y="1700367"/>
          <a:ext cx="8229600" cy="3711992"/>
        </p:xfrm>
        <a:graphic>
          <a:graphicData uri="http://schemas.openxmlformats.org/drawingml/2006/table">
            <a:tbl>
              <a:tblPr firstRow="1" bandRow="1">
                <a:tableStyleId>{21E4AEA4-8DFA-4A89-87EB-49C32662AFE0}</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CA" dirty="0"/>
                        <a:t>Consolidated</a:t>
                      </a:r>
                      <a:r>
                        <a:rPr lang="en-CA" baseline="0" dirty="0"/>
                        <a:t> Edison</a:t>
                      </a:r>
                      <a:endParaRPr lang="en-US" dirty="0"/>
                    </a:p>
                  </a:txBody>
                  <a:tcPr/>
                </a:tc>
                <a:tc>
                  <a:txBody>
                    <a:bodyPr/>
                    <a:lstStyle/>
                    <a:p>
                      <a:r>
                        <a:rPr lang="en-CA" dirty="0"/>
                        <a:t>Price</a:t>
                      </a:r>
                      <a:r>
                        <a:rPr lang="en-CA" baseline="0" dirty="0"/>
                        <a:t> – cents per kilowatt-hour</a:t>
                      </a:r>
                      <a:endParaRPr lang="en-US" dirty="0"/>
                    </a:p>
                  </a:txBody>
                  <a:tcPr/>
                </a:tc>
                <a:extLst>
                  <a:ext uri="{0D108BD9-81ED-4DB2-BD59-A6C34878D82A}">
                    <a16:rowId xmlns:a16="http://schemas.microsoft.com/office/drawing/2014/main" val="10000"/>
                  </a:ext>
                </a:extLst>
              </a:tr>
              <a:tr h="370840">
                <a:tc>
                  <a:txBody>
                    <a:bodyPr/>
                    <a:lstStyle/>
                    <a:p>
                      <a:pPr algn="r"/>
                      <a:r>
                        <a:rPr lang="en-CA" dirty="0"/>
                        <a:t>8</a:t>
                      </a:r>
                      <a:r>
                        <a:rPr lang="en-CA" baseline="0" dirty="0"/>
                        <a:t> a.m. – 10 p.m. (peak hours)</a:t>
                      </a:r>
                      <a:endParaRPr lang="en-US" dirty="0"/>
                    </a:p>
                  </a:txBody>
                  <a:tcPr/>
                </a:tc>
                <a:tc>
                  <a:txBody>
                    <a:bodyPr/>
                    <a:lstStyle/>
                    <a:p>
                      <a:r>
                        <a:rPr lang="en-CA" dirty="0"/>
                        <a:t>27</a:t>
                      </a:r>
                      <a:endParaRPr lang="en-US" dirty="0"/>
                    </a:p>
                  </a:txBody>
                  <a:tcPr/>
                </a:tc>
                <a:extLst>
                  <a:ext uri="{0D108BD9-81ED-4DB2-BD59-A6C34878D82A}">
                    <a16:rowId xmlns:a16="http://schemas.microsoft.com/office/drawing/2014/main" val="10001"/>
                  </a:ext>
                </a:extLst>
              </a:tr>
              <a:tr h="374432">
                <a:tc>
                  <a:txBody>
                    <a:bodyPr/>
                    <a:lstStyle/>
                    <a:p>
                      <a:pPr algn="r"/>
                      <a:r>
                        <a:rPr lang="en-CA" dirty="0"/>
                        <a:t>10 p.m. – 8 a.m.</a:t>
                      </a:r>
                      <a:r>
                        <a:rPr lang="en-CA" baseline="0" dirty="0"/>
                        <a:t> (off-peak hours)</a:t>
                      </a:r>
                      <a:endParaRPr lang="en-US" dirty="0"/>
                    </a:p>
                  </a:txBody>
                  <a:tcPr/>
                </a:tc>
                <a:tc>
                  <a:txBody>
                    <a:bodyPr/>
                    <a:lstStyle/>
                    <a:p>
                      <a:r>
                        <a:rPr lang="en-CA" dirty="0"/>
                        <a:t>4</a:t>
                      </a:r>
                      <a:endParaRPr lang="en-US" dirty="0"/>
                    </a:p>
                  </a:txBody>
                  <a:tcPr/>
                </a:tc>
                <a:extLst>
                  <a:ext uri="{0D108BD9-81ED-4DB2-BD59-A6C34878D82A}">
                    <a16:rowId xmlns:a16="http://schemas.microsoft.com/office/drawing/2014/main" val="10002"/>
                  </a:ext>
                </a:extLst>
              </a:tr>
              <a:tr h="370840">
                <a:tc>
                  <a:txBody>
                    <a:bodyPr/>
                    <a:lstStyle/>
                    <a:p>
                      <a:r>
                        <a:rPr lang="en-CA" b="1" u="none" dirty="0">
                          <a:solidFill>
                            <a:schemeClr val="bg1"/>
                          </a:solidFill>
                        </a:rPr>
                        <a:t>Pacific Gas and Electric</a:t>
                      </a:r>
                      <a:endParaRPr lang="en-US" b="1" u="none" dirty="0">
                        <a:solidFill>
                          <a:schemeClr val="bg1"/>
                        </a:solidFill>
                      </a:endParaRP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1" u="none" dirty="0">
                          <a:solidFill>
                            <a:schemeClr val="bg1"/>
                          </a:solidFill>
                        </a:rPr>
                        <a:t>Price</a:t>
                      </a:r>
                      <a:r>
                        <a:rPr lang="en-CA" b="1" u="none" baseline="0" dirty="0">
                          <a:solidFill>
                            <a:schemeClr val="bg1"/>
                          </a:solidFill>
                        </a:rPr>
                        <a:t> – cents per kilowatt-hour</a:t>
                      </a:r>
                      <a:endParaRPr lang="en-US" b="1" u="none" dirty="0">
                        <a:solidFill>
                          <a:schemeClr val="bg1"/>
                        </a:solidFill>
                      </a:endParaRPr>
                    </a:p>
                  </a:txBody>
                  <a:tcPr>
                    <a:solidFill>
                      <a:schemeClr val="accent2"/>
                    </a:solidFill>
                  </a:tcPr>
                </a:tc>
                <a:extLst>
                  <a:ext uri="{0D108BD9-81ED-4DB2-BD59-A6C34878D82A}">
                    <a16:rowId xmlns:a16="http://schemas.microsoft.com/office/drawing/2014/main" val="10003"/>
                  </a:ext>
                </a:extLst>
              </a:tr>
              <a:tr h="370840">
                <a:tc>
                  <a:txBody>
                    <a:bodyPr/>
                    <a:lstStyle/>
                    <a:p>
                      <a:r>
                        <a:rPr lang="en-CA" u="none" dirty="0"/>
                        <a:t>   </a:t>
                      </a:r>
                      <a:r>
                        <a:rPr lang="en-CA" u="sng" dirty="0"/>
                        <a:t>Summer</a:t>
                      </a:r>
                      <a:endParaRPr lang="en-US" u="sng"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pPr algn="r"/>
                      <a:r>
                        <a:rPr lang="en-CA" dirty="0"/>
                        <a:t>Noon – 6</a:t>
                      </a:r>
                      <a:r>
                        <a:rPr lang="en-CA" baseline="0" dirty="0"/>
                        <a:t> p.m. (peak hours)</a:t>
                      </a:r>
                      <a:endParaRPr lang="en-US" dirty="0"/>
                    </a:p>
                  </a:txBody>
                  <a:tcPr/>
                </a:tc>
                <a:tc>
                  <a:txBody>
                    <a:bodyPr/>
                    <a:lstStyle/>
                    <a:p>
                      <a:r>
                        <a:rPr lang="en-CA" dirty="0"/>
                        <a:t>28.3</a:t>
                      </a:r>
                      <a:endParaRPr lang="en-US" dirty="0"/>
                    </a:p>
                  </a:txBody>
                  <a:tcPr/>
                </a:tc>
                <a:extLst>
                  <a:ext uri="{0D108BD9-81ED-4DB2-BD59-A6C34878D82A}">
                    <a16:rowId xmlns:a16="http://schemas.microsoft.com/office/drawing/2014/main" val="10005"/>
                  </a:ext>
                </a:extLst>
              </a:tr>
              <a:tr h="370840">
                <a:tc>
                  <a:txBody>
                    <a:bodyPr/>
                    <a:lstStyle/>
                    <a:p>
                      <a:pPr algn="r"/>
                      <a:r>
                        <a:rPr lang="en-CA" dirty="0"/>
                        <a:t>6 p.m. – Noon (off peak</a:t>
                      </a:r>
                      <a:r>
                        <a:rPr lang="en-CA" baseline="0" dirty="0"/>
                        <a:t> hours)</a:t>
                      </a:r>
                      <a:endParaRPr lang="en-US" dirty="0"/>
                    </a:p>
                  </a:txBody>
                  <a:tcPr/>
                </a:tc>
                <a:tc>
                  <a:txBody>
                    <a:bodyPr/>
                    <a:lstStyle/>
                    <a:p>
                      <a:r>
                        <a:rPr lang="en-CA" dirty="0"/>
                        <a:t>9.2</a:t>
                      </a:r>
                      <a:endParaRPr lang="en-US" dirty="0"/>
                    </a:p>
                  </a:txBody>
                  <a:tcPr/>
                </a:tc>
                <a:extLst>
                  <a:ext uri="{0D108BD9-81ED-4DB2-BD59-A6C34878D82A}">
                    <a16:rowId xmlns:a16="http://schemas.microsoft.com/office/drawing/2014/main" val="10006"/>
                  </a:ext>
                </a:extLst>
              </a:tr>
              <a:tr h="370840">
                <a:tc>
                  <a:txBody>
                    <a:bodyPr/>
                    <a:lstStyle/>
                    <a:p>
                      <a:r>
                        <a:rPr lang="en-CA" u="none" dirty="0"/>
                        <a:t>   </a:t>
                      </a:r>
                      <a:r>
                        <a:rPr lang="en-CA" u="sng" dirty="0"/>
                        <a:t>Winter</a:t>
                      </a:r>
                      <a:endParaRPr lang="en-US" u="sng" dirty="0"/>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pPr algn="r"/>
                      <a:r>
                        <a:rPr lang="en-CA" dirty="0"/>
                        <a:t>Noon – 6</a:t>
                      </a:r>
                      <a:r>
                        <a:rPr lang="en-CA" baseline="0" dirty="0"/>
                        <a:t> p.m. (peak hours)</a:t>
                      </a:r>
                      <a:endParaRPr lang="en-US" dirty="0"/>
                    </a:p>
                  </a:txBody>
                  <a:tcPr/>
                </a:tc>
                <a:tc>
                  <a:txBody>
                    <a:bodyPr/>
                    <a:lstStyle/>
                    <a:p>
                      <a:r>
                        <a:rPr lang="en-CA" dirty="0"/>
                        <a:t>11.3</a:t>
                      </a:r>
                      <a:endParaRPr lang="en-US" dirty="0"/>
                    </a:p>
                  </a:txBody>
                  <a:tcPr/>
                </a:tc>
                <a:extLst>
                  <a:ext uri="{0D108BD9-81ED-4DB2-BD59-A6C34878D82A}">
                    <a16:rowId xmlns:a16="http://schemas.microsoft.com/office/drawing/2014/main" val="10008"/>
                  </a:ext>
                </a:extLst>
              </a:tr>
              <a:tr h="370840">
                <a:tc>
                  <a:txBody>
                    <a:bodyPr/>
                    <a:lstStyle/>
                    <a:p>
                      <a:pPr algn="r"/>
                      <a:r>
                        <a:rPr lang="en-CA" dirty="0"/>
                        <a:t>6 p.m. – Noon (off peak</a:t>
                      </a:r>
                      <a:r>
                        <a:rPr lang="en-CA" baseline="0" dirty="0"/>
                        <a:t> hours)</a:t>
                      </a:r>
                      <a:endParaRPr lang="en-US" dirty="0"/>
                    </a:p>
                  </a:txBody>
                  <a:tcPr/>
                </a:tc>
                <a:tc>
                  <a:txBody>
                    <a:bodyPr/>
                    <a:lstStyle/>
                    <a:p>
                      <a:r>
                        <a:rPr lang="en-CA" dirty="0"/>
                        <a:t>8.0</a:t>
                      </a:r>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2256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t>
            </a:r>
          </a:p>
        </p:txBody>
      </p:sp>
      <p:sp>
        <p:nvSpPr>
          <p:cNvPr id="3" name="Text Placeholder 2"/>
          <p:cNvSpPr>
            <a:spLocks noGrp="1"/>
          </p:cNvSpPr>
          <p:nvPr>
            <p:ph type="body" idx="1"/>
          </p:nvPr>
        </p:nvSpPr>
        <p:spPr>
          <a:xfrm>
            <a:off x="893699" y="1636296"/>
            <a:ext cx="7528405" cy="4931554"/>
          </a:xfrm>
        </p:spPr>
        <p:txBody>
          <a:bodyPr/>
          <a:lstStyle/>
          <a:p>
            <a:pPr marL="514350" indent="-514350">
              <a:buAutoNum type="alphaLcParenR"/>
            </a:pPr>
            <a:r>
              <a:rPr lang="en-CA" dirty="0"/>
              <a:t>Does price discrimination occur in the market for electricity?</a:t>
            </a:r>
          </a:p>
          <a:p>
            <a:pPr marL="514350" indent="-514350">
              <a:buAutoNum type="alphaLcParenR"/>
            </a:pPr>
            <a:endParaRPr lang="en-CA" dirty="0"/>
          </a:p>
          <a:p>
            <a:pPr marL="514350" indent="-514350">
              <a:buFont typeface="+mj-lt"/>
              <a:buAutoNum type="alphaLcParenR"/>
            </a:pPr>
            <a:r>
              <a:rPr lang="en-CA" dirty="0"/>
              <a:t>Why have some state regulatory commissions, including the Public Service commission of NY, ordered that time-of-day rates be phased in for residential consumers? </a:t>
            </a:r>
            <a:endParaRPr lang="en-CA" dirty="0">
              <a:solidFill>
                <a:schemeClr val="accent1"/>
              </a:solidFill>
            </a:endParaRPr>
          </a:p>
          <a:p>
            <a:endParaRPr lang="en-US" dirty="0"/>
          </a:p>
        </p:txBody>
      </p:sp>
    </p:spTree>
    <p:extLst>
      <p:ext uri="{BB962C8B-B14F-4D97-AF65-F5344CB8AC3E}">
        <p14:creationId xmlns:p14="http://schemas.microsoft.com/office/powerpoint/2010/main" val="1463157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700" y="1696454"/>
            <a:ext cx="7444184" cy="4871396"/>
          </a:xfrm>
        </p:spPr>
        <p:txBody>
          <a:bodyPr/>
          <a:lstStyle/>
          <a:p>
            <a:pPr marL="514350" indent="-514350">
              <a:buFont typeface="+mj-lt"/>
              <a:buAutoNum type="alphaLcParenR"/>
            </a:pPr>
            <a:r>
              <a:rPr lang="en-CA" dirty="0">
                <a:solidFill>
                  <a:schemeClr val="bg2"/>
                </a:solidFill>
              </a:rPr>
              <a:t>Yes, 2</a:t>
            </a:r>
            <a:r>
              <a:rPr lang="en-CA" baseline="30000" dirty="0">
                <a:solidFill>
                  <a:schemeClr val="bg2"/>
                </a:solidFill>
              </a:rPr>
              <a:t>nd</a:t>
            </a:r>
            <a:r>
              <a:rPr lang="en-CA" dirty="0">
                <a:solidFill>
                  <a:schemeClr val="bg2"/>
                </a:solidFill>
              </a:rPr>
              <a:t> degree price discrimination</a:t>
            </a:r>
          </a:p>
          <a:p>
            <a:pPr marL="514350" indent="-514350">
              <a:buFont typeface="+mj-lt"/>
              <a:buAutoNum type="alphaLcParenR"/>
            </a:pPr>
            <a:endParaRPr lang="en-CA" dirty="0">
              <a:solidFill>
                <a:schemeClr val="bg2"/>
              </a:solidFill>
            </a:endParaRPr>
          </a:p>
          <a:p>
            <a:pPr marL="514350" lvl="0" indent="-514350">
              <a:buFont typeface="+mj-lt"/>
              <a:buAutoNum type="alphaLcParenR"/>
            </a:pPr>
            <a:r>
              <a:rPr lang="en-US" dirty="0">
                <a:solidFill>
                  <a:schemeClr val="bg2"/>
                </a:solidFill>
              </a:rPr>
              <a:t>Time of day pricing has the effect of reducing peak demand for electricity. This reduces that average cost, conserves resources and reduces the need to add capacity to the power grid.</a:t>
            </a:r>
          </a:p>
          <a:p>
            <a:pPr marL="514350" indent="-514350">
              <a:buFont typeface="+mj-lt"/>
              <a:buAutoNum type="alphaLcParenR"/>
            </a:pPr>
            <a:endParaRPr lang="en-CA" dirty="0">
              <a:solidFill>
                <a:schemeClr val="bg2"/>
              </a:solidFill>
            </a:endParaRPr>
          </a:p>
          <a:p>
            <a:pPr marL="514350" indent="-514350">
              <a:buFont typeface="+mj-lt"/>
              <a:buAutoNum type="alphaLcParenR"/>
            </a:pPr>
            <a:endParaRPr lang="en-CA" dirty="0">
              <a:solidFill>
                <a:schemeClr val="bg2"/>
              </a:solidFill>
            </a:endParaRPr>
          </a:p>
          <a:p>
            <a:pPr marL="514350" indent="-514350">
              <a:buFont typeface="+mj-lt"/>
              <a:buAutoNum type="alphaLcParenR"/>
            </a:pPr>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17694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DEGREE PRICE DISCRIMINATION</a:t>
            </a:r>
          </a:p>
        </p:txBody>
      </p:sp>
      <p:sp>
        <p:nvSpPr>
          <p:cNvPr id="3" name="Text Placeholder 2"/>
          <p:cNvSpPr>
            <a:spLocks noGrp="1"/>
          </p:cNvSpPr>
          <p:nvPr>
            <p:ph type="body" idx="1"/>
          </p:nvPr>
        </p:nvSpPr>
        <p:spPr>
          <a:xfrm>
            <a:off x="893700" y="1540043"/>
            <a:ext cx="6686195" cy="4763112"/>
          </a:xfrm>
        </p:spPr>
        <p:txBody>
          <a:bodyPr/>
          <a:lstStyle/>
          <a:p>
            <a:r>
              <a:rPr lang="en-US" dirty="0"/>
              <a:t>Charge each customer a different price for the same product in order to extract all consumer surplus. </a:t>
            </a:r>
          </a:p>
          <a:p>
            <a:endParaRPr lang="en-US" dirty="0"/>
          </a:p>
        </p:txBody>
      </p:sp>
      <p:pic>
        <p:nvPicPr>
          <p:cNvPr id="5" name="Picture 4"/>
          <p:cNvPicPr>
            <a:picLocks noChangeAspect="1"/>
          </p:cNvPicPr>
          <p:nvPr/>
        </p:nvPicPr>
        <p:blipFill>
          <a:blip r:embed="rId2"/>
          <a:stretch>
            <a:fillRect/>
          </a:stretch>
        </p:blipFill>
        <p:spPr>
          <a:xfrm>
            <a:off x="2155992" y="2576095"/>
            <a:ext cx="4711700" cy="4318000"/>
          </a:xfrm>
          <a:prstGeom prst="rect">
            <a:avLst/>
          </a:prstGeom>
        </p:spPr>
      </p:pic>
    </p:spTree>
    <p:extLst>
      <p:ext uri="{BB962C8B-B14F-4D97-AF65-F5344CB8AC3E}">
        <p14:creationId xmlns:p14="http://schemas.microsoft.com/office/powerpoint/2010/main" val="1463782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 </a:t>
            </a:r>
          </a:p>
        </p:txBody>
      </p:sp>
      <p:sp>
        <p:nvSpPr>
          <p:cNvPr id="3" name="Text Placeholder 2"/>
          <p:cNvSpPr>
            <a:spLocks noGrp="1"/>
          </p:cNvSpPr>
          <p:nvPr>
            <p:ph type="body" idx="1"/>
          </p:nvPr>
        </p:nvSpPr>
        <p:spPr>
          <a:xfrm>
            <a:off x="893700" y="1417650"/>
            <a:ext cx="7516374" cy="5150199"/>
          </a:xfrm>
        </p:spPr>
        <p:txBody>
          <a:bodyPr/>
          <a:lstStyle/>
          <a:p>
            <a:r>
              <a:rPr lang="en-US" u="sng" dirty="0"/>
              <a:t>Imps:</a:t>
            </a:r>
          </a:p>
          <a:p>
            <a:r>
              <a:rPr lang="en-US" dirty="0"/>
              <a:t>Imps have a weak demand for tennis:</a:t>
            </a:r>
          </a:p>
          <a:p>
            <a:pPr algn="ctr"/>
            <a:r>
              <a:rPr lang="en-US" dirty="0"/>
              <a:t>P</a:t>
            </a:r>
            <a:r>
              <a:rPr lang="en-US" baseline="-25000" dirty="0"/>
              <a:t>I</a:t>
            </a:r>
            <a:r>
              <a:rPr lang="en-US" dirty="0"/>
              <a:t>=30 – Q</a:t>
            </a:r>
            <a:r>
              <a:rPr lang="en-US" baseline="-25000" dirty="0"/>
              <a:t>I</a:t>
            </a:r>
            <a:endParaRPr lang="en-US" dirty="0"/>
          </a:p>
          <a:p>
            <a:r>
              <a:rPr lang="en-US" dirty="0"/>
              <a:t>They are willing to pay an upfront fee</a:t>
            </a:r>
          </a:p>
          <a:p>
            <a:r>
              <a:rPr lang="en-US" u="sng" dirty="0"/>
              <a:t>Wizards:</a:t>
            </a:r>
          </a:p>
          <a:p>
            <a:r>
              <a:rPr lang="en-US" dirty="0"/>
              <a:t>Pay for each game as they go along</a:t>
            </a:r>
          </a:p>
          <a:p>
            <a:pPr algn="ctr"/>
            <a:r>
              <a:rPr lang="en-US" dirty="0"/>
              <a:t>P</a:t>
            </a:r>
            <a:r>
              <a:rPr lang="en-US" baseline="-25000" dirty="0"/>
              <a:t>W</a:t>
            </a:r>
            <a:r>
              <a:rPr lang="en-US" dirty="0"/>
              <a:t>=40 – Q</a:t>
            </a:r>
            <a:r>
              <a:rPr lang="en-US" baseline="-25000" dirty="0"/>
              <a:t>W</a:t>
            </a:r>
            <a:endParaRPr lang="en-US" dirty="0"/>
          </a:p>
          <a:p>
            <a:r>
              <a:rPr lang="en-US" dirty="0"/>
              <a:t>There is an equal number of imps and wizards and MC=2.  You can attract either wizards or imps but not both, what should you do?</a:t>
            </a:r>
          </a:p>
          <a:p>
            <a:endParaRPr lang="en-US" dirty="0"/>
          </a:p>
        </p:txBody>
      </p:sp>
    </p:spTree>
    <p:extLst>
      <p:ext uri="{BB962C8B-B14F-4D97-AF65-F5344CB8AC3E}">
        <p14:creationId xmlns:p14="http://schemas.microsoft.com/office/powerpoint/2010/main" val="1926913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700" y="1417650"/>
            <a:ext cx="7564500" cy="5150200"/>
          </a:xfrm>
        </p:spPr>
        <p:txBody>
          <a:bodyPr/>
          <a:lstStyle/>
          <a:p>
            <a:r>
              <a:rPr lang="en-US" u="sng" dirty="0"/>
              <a:t>Imps prefer the two-part tariff</a:t>
            </a:r>
          </a:p>
          <a:p>
            <a:r>
              <a:rPr lang="en-US" dirty="0"/>
              <a:t>MC=P, profit=consumer surplus entry fee</a:t>
            </a:r>
          </a:p>
          <a:p>
            <a:r>
              <a:rPr lang="en-US" dirty="0"/>
              <a:t>CS=0.5Q(30-P)=0.5(28)(28)=$392</a:t>
            </a:r>
          </a:p>
          <a:p>
            <a:endParaRPr lang="en-US" u="sng" dirty="0"/>
          </a:p>
          <a:p>
            <a:r>
              <a:rPr lang="en-US" u="sng" dirty="0"/>
              <a:t>MR=MC (wizards do not want two-part tariff)</a:t>
            </a:r>
          </a:p>
          <a:p>
            <a:r>
              <a:rPr lang="en-US" dirty="0"/>
              <a:t>40 – 2Q=2</a:t>
            </a:r>
          </a:p>
          <a:p>
            <a:r>
              <a:rPr lang="en-US" dirty="0"/>
              <a:t>Q=19, P=21</a:t>
            </a:r>
          </a:p>
          <a:p>
            <a:r>
              <a:rPr lang="en-US" dirty="0"/>
              <a:t>π= (19)(21) – (19)(2)=$361</a:t>
            </a:r>
          </a:p>
          <a:p>
            <a:endParaRPr lang="en-US" dirty="0"/>
          </a:p>
          <a:p>
            <a:r>
              <a:rPr lang="en-US" dirty="0"/>
              <a:t>Imps generate a greater profit using the two part tariff</a:t>
            </a:r>
          </a:p>
          <a:p>
            <a:endParaRPr lang="en-US" dirty="0"/>
          </a:p>
          <a:p>
            <a:endParaRPr lang="en-US" dirty="0"/>
          </a:p>
        </p:txBody>
      </p:sp>
    </p:spTree>
    <p:extLst>
      <p:ext uri="{BB962C8B-B14F-4D97-AF65-F5344CB8AC3E}">
        <p14:creationId xmlns:p14="http://schemas.microsoft.com/office/powerpoint/2010/main" val="343613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99" y="0"/>
            <a:ext cx="6462600" cy="1143000"/>
          </a:xfrm>
        </p:spPr>
        <p:txBody>
          <a:bodyPr/>
          <a:lstStyle/>
          <a:p>
            <a:r>
              <a:rPr lang="en-US" dirty="0"/>
              <a:t>QUESTION 7</a:t>
            </a:r>
          </a:p>
        </p:txBody>
      </p:sp>
      <p:sp>
        <p:nvSpPr>
          <p:cNvPr id="3" name="Text Placeholder 2"/>
          <p:cNvSpPr>
            <a:spLocks noGrp="1"/>
          </p:cNvSpPr>
          <p:nvPr>
            <p:ph type="body" idx="1"/>
          </p:nvPr>
        </p:nvSpPr>
        <p:spPr>
          <a:xfrm>
            <a:off x="893699" y="1227222"/>
            <a:ext cx="7696847" cy="5340628"/>
          </a:xfrm>
        </p:spPr>
        <p:txBody>
          <a:bodyPr/>
          <a:lstStyle/>
          <a:p>
            <a:r>
              <a:rPr lang="en-CA" dirty="0"/>
              <a:t>The strong demander has a demand curve of:</a:t>
            </a:r>
          </a:p>
          <a:p>
            <a:pPr algn="ctr"/>
            <a:r>
              <a:rPr lang="en-CA" dirty="0"/>
              <a:t>P</a:t>
            </a:r>
            <a:r>
              <a:rPr lang="en-CA" baseline="-25000" dirty="0"/>
              <a:t>S</a:t>
            </a:r>
            <a:r>
              <a:rPr lang="en-CA" dirty="0"/>
              <a:t>=6 – Q</a:t>
            </a:r>
            <a:r>
              <a:rPr lang="en-CA" baseline="-25000" dirty="0"/>
              <a:t>S</a:t>
            </a:r>
          </a:p>
          <a:p>
            <a:r>
              <a:rPr lang="en-CA" dirty="0"/>
              <a:t>The weak demander has a demand curve of:</a:t>
            </a:r>
          </a:p>
          <a:p>
            <a:pPr algn="ctr"/>
            <a:r>
              <a:rPr lang="en-CA" dirty="0"/>
              <a:t>P</a:t>
            </a:r>
            <a:r>
              <a:rPr lang="en-CA" baseline="-25000" dirty="0"/>
              <a:t>W</a:t>
            </a:r>
            <a:r>
              <a:rPr lang="en-CA" dirty="0"/>
              <a:t>=4 – Q</a:t>
            </a:r>
            <a:r>
              <a:rPr lang="en-CA" baseline="-25000" dirty="0"/>
              <a:t>W</a:t>
            </a:r>
            <a:endParaRPr lang="en-CA" dirty="0"/>
          </a:p>
          <a:p>
            <a:endParaRPr lang="en-CA" dirty="0"/>
          </a:p>
          <a:p>
            <a:r>
              <a:rPr lang="en-CA" dirty="0"/>
              <a:t>MC=2 and FC=1 (fixed costs).  There is one demander of each type.</a:t>
            </a:r>
          </a:p>
          <a:p>
            <a:r>
              <a:rPr lang="en-CA" dirty="0"/>
              <a:t>Set up a two part tariff system to maximize profit.</a:t>
            </a:r>
          </a:p>
          <a:p>
            <a:endParaRPr lang="en-CA" dirty="0"/>
          </a:p>
        </p:txBody>
      </p:sp>
    </p:spTree>
    <p:extLst>
      <p:ext uri="{BB962C8B-B14F-4D97-AF65-F5344CB8AC3E}">
        <p14:creationId xmlns:p14="http://schemas.microsoft.com/office/powerpoint/2010/main" val="17041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700" y="1417650"/>
            <a:ext cx="7618288" cy="5150199"/>
          </a:xfrm>
        </p:spPr>
        <p:txBody>
          <a:bodyPr/>
          <a:lstStyle/>
          <a:p>
            <a:pPr>
              <a:lnSpc>
                <a:spcPct val="120000"/>
              </a:lnSpc>
            </a:pPr>
            <a:r>
              <a:rPr lang="en-US" sz="2400" u="sng" dirty="0"/>
              <a:t>Strategy 1:</a:t>
            </a:r>
          </a:p>
          <a:p>
            <a:pPr lvl="0">
              <a:lnSpc>
                <a:spcPct val="120000"/>
              </a:lnSpc>
            </a:pPr>
            <a:r>
              <a:rPr lang="en-US" sz="2400" dirty="0"/>
              <a:t>Charge per use fee=MC</a:t>
            </a:r>
          </a:p>
          <a:p>
            <a:pPr lvl="0">
              <a:lnSpc>
                <a:spcPct val="120000"/>
              </a:lnSpc>
            </a:pPr>
            <a:r>
              <a:rPr lang="en-US" sz="2400" dirty="0"/>
              <a:t>Charge entry fee based on </a:t>
            </a:r>
            <a:r>
              <a:rPr lang="en-US" sz="2400" b="1" dirty="0"/>
              <a:t>strong demand consumer surplus (this is the source of profit)</a:t>
            </a:r>
          </a:p>
          <a:p>
            <a:pPr lvl="0">
              <a:lnSpc>
                <a:spcPct val="120000"/>
              </a:lnSpc>
            </a:pPr>
            <a:r>
              <a:rPr lang="en-US" sz="2400" dirty="0"/>
              <a:t>CS=π=0.5(6-2)(4)=$8</a:t>
            </a:r>
          </a:p>
          <a:p>
            <a:pPr>
              <a:lnSpc>
                <a:spcPct val="120000"/>
              </a:lnSpc>
            </a:pPr>
            <a:r>
              <a:rPr lang="en-US" sz="2400" u="sng" dirty="0"/>
              <a:t>Strategy 2:</a:t>
            </a:r>
          </a:p>
          <a:p>
            <a:pPr lvl="0">
              <a:lnSpc>
                <a:spcPct val="120000"/>
              </a:lnSpc>
            </a:pPr>
            <a:r>
              <a:rPr lang="en-US" sz="2400" dirty="0"/>
              <a:t>Charge per use fee=MC</a:t>
            </a:r>
          </a:p>
          <a:p>
            <a:pPr lvl="0">
              <a:lnSpc>
                <a:spcPct val="120000"/>
              </a:lnSpc>
            </a:pPr>
            <a:r>
              <a:rPr lang="en-US" sz="2400" dirty="0"/>
              <a:t>Charge entry fee based on </a:t>
            </a:r>
            <a:r>
              <a:rPr lang="en-US" sz="2400" b="1" dirty="0"/>
              <a:t>weak demand</a:t>
            </a:r>
          </a:p>
          <a:p>
            <a:pPr lvl="0">
              <a:lnSpc>
                <a:spcPct val="120000"/>
              </a:lnSpc>
            </a:pPr>
            <a:r>
              <a:rPr lang="en-US" sz="2400" dirty="0"/>
              <a:t>CS=π=</a:t>
            </a:r>
            <a:r>
              <a:rPr lang="en-US" sz="2400" b="1" dirty="0"/>
              <a:t>2*</a:t>
            </a:r>
            <a:r>
              <a:rPr lang="en-US" sz="2400" dirty="0"/>
              <a:t>(0.5)(4 - 2)(2)=$4 </a:t>
            </a:r>
            <a:r>
              <a:rPr lang="en-US" sz="2400" dirty="0">
                <a:sym typeface="Wingdings"/>
              </a:rPr>
              <a:t></a:t>
            </a:r>
            <a:r>
              <a:rPr lang="en-US" sz="2400" dirty="0"/>
              <a:t> this is multiplied by 2, since this will attract both the strong and the weak demand</a:t>
            </a:r>
          </a:p>
          <a:p>
            <a:endParaRPr lang="en-US" sz="2400" dirty="0"/>
          </a:p>
          <a:p>
            <a:endParaRPr lang="en-US" sz="2400" dirty="0"/>
          </a:p>
        </p:txBody>
      </p:sp>
    </p:spTree>
    <p:extLst>
      <p:ext uri="{BB962C8B-B14F-4D97-AF65-F5344CB8AC3E}">
        <p14:creationId xmlns:p14="http://schemas.microsoft.com/office/powerpoint/2010/main" val="1665836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759228" y="1559859"/>
            <a:ext cx="7927571" cy="4698707"/>
          </a:xfrm>
        </p:spPr>
        <p:txBody>
          <a:bodyPr/>
          <a:lstStyle/>
          <a:p>
            <a:r>
              <a:rPr lang="en-US" u="sng" dirty="0"/>
              <a:t>Strategy 3:</a:t>
            </a:r>
          </a:p>
          <a:p>
            <a:pPr lvl="0"/>
            <a:r>
              <a:rPr lang="en-US" dirty="0"/>
              <a:t>Charge use fee &gt;MC</a:t>
            </a:r>
          </a:p>
          <a:p>
            <a:pPr lvl="0"/>
            <a:r>
              <a:rPr lang="en-US" dirty="0"/>
              <a:t>Charge entry fee on weak demand</a:t>
            </a:r>
          </a:p>
          <a:p>
            <a:pPr lvl="0"/>
            <a:r>
              <a:rPr lang="en-US" dirty="0"/>
              <a:t>Must find total profit (2xconsumer surplus at unknown P + Quantity*(P - MC))</a:t>
            </a:r>
          </a:p>
          <a:p>
            <a:pPr lvl="0"/>
            <a:endParaRPr lang="en-US" dirty="0"/>
          </a:p>
          <a:p>
            <a:pPr lvl="0"/>
            <a:r>
              <a:rPr lang="en-US" dirty="0" err="1"/>
              <a:t>Qsold</a:t>
            </a:r>
            <a:r>
              <a:rPr lang="en-US" dirty="0"/>
              <a:t> = Qs + </a:t>
            </a:r>
            <a:r>
              <a:rPr lang="en-US" dirty="0" err="1"/>
              <a:t>Qw</a:t>
            </a:r>
            <a:r>
              <a:rPr lang="en-US" dirty="0"/>
              <a:t>=6 – P + 4 – P </a:t>
            </a:r>
            <a:r>
              <a:rPr lang="en-US" dirty="0">
                <a:sym typeface="Wingdings"/>
              </a:rPr>
              <a:t> </a:t>
            </a:r>
            <a:r>
              <a:rPr lang="en-US" b="1" dirty="0">
                <a:sym typeface="Wingdings"/>
              </a:rPr>
              <a:t>Q=</a:t>
            </a:r>
            <a:r>
              <a:rPr lang="en-US" b="1" dirty="0"/>
              <a:t>10 – 2P</a:t>
            </a:r>
          </a:p>
          <a:p>
            <a:pPr lvl="0">
              <a:lnSpc>
                <a:spcPct val="120000"/>
              </a:lnSpc>
            </a:pPr>
            <a:r>
              <a:rPr lang="en-US" dirty="0"/>
              <a:t>π=</a:t>
            </a:r>
            <a:r>
              <a:rPr lang="en-US" dirty="0">
                <a:solidFill>
                  <a:schemeClr val="accent4"/>
                </a:solidFill>
              </a:rPr>
              <a:t>2*(0.5)(4 – P)(4 – P) </a:t>
            </a:r>
            <a:r>
              <a:rPr lang="en-US" dirty="0"/>
              <a:t>+ (P – 2)(10 – 2P)= -4 +6P – P</a:t>
            </a:r>
            <a:r>
              <a:rPr lang="en-US" baseline="30000" dirty="0"/>
              <a:t>2</a:t>
            </a:r>
            <a:endParaRPr lang="en-US" dirty="0"/>
          </a:p>
          <a:p>
            <a:pPr lvl="0"/>
            <a:r>
              <a:rPr lang="en-US" dirty="0"/>
              <a:t>dπ/</a:t>
            </a:r>
            <a:r>
              <a:rPr lang="en-US" dirty="0" err="1"/>
              <a:t>dP</a:t>
            </a:r>
            <a:r>
              <a:rPr lang="en-US" dirty="0"/>
              <a:t>=6 – 2P=0, P=3</a:t>
            </a:r>
          </a:p>
          <a:p>
            <a:pPr lvl="0"/>
            <a:r>
              <a:rPr lang="en-US" dirty="0"/>
              <a:t>π = -4 +6(3) – (3)</a:t>
            </a:r>
            <a:r>
              <a:rPr lang="en-US" baseline="30000" dirty="0"/>
              <a:t>2</a:t>
            </a:r>
            <a:r>
              <a:rPr lang="en-US" dirty="0"/>
              <a:t>=$5</a:t>
            </a:r>
          </a:p>
          <a:p>
            <a:endParaRPr lang="en-US" dirty="0"/>
          </a:p>
          <a:p>
            <a:endParaRPr lang="en-US" dirty="0"/>
          </a:p>
        </p:txBody>
      </p:sp>
    </p:spTree>
    <p:extLst>
      <p:ext uri="{BB962C8B-B14F-4D97-AF65-F5344CB8AC3E}">
        <p14:creationId xmlns:p14="http://schemas.microsoft.com/office/powerpoint/2010/main" val="902368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8</a:t>
            </a:r>
          </a:p>
        </p:txBody>
      </p:sp>
      <p:sp>
        <p:nvSpPr>
          <p:cNvPr id="3" name="Text Placeholder 2"/>
          <p:cNvSpPr>
            <a:spLocks noGrp="1"/>
          </p:cNvSpPr>
          <p:nvPr>
            <p:ph type="body" idx="1"/>
          </p:nvPr>
        </p:nvSpPr>
        <p:spPr>
          <a:xfrm>
            <a:off x="893700" y="1417650"/>
            <a:ext cx="7793100" cy="4787175"/>
          </a:xfrm>
        </p:spPr>
        <p:txBody>
          <a:bodyPr/>
          <a:lstStyle/>
          <a:p>
            <a:r>
              <a:rPr lang="en-CA" sz="2400" dirty="0"/>
              <a:t>Demand Curve for University Employees:</a:t>
            </a:r>
          </a:p>
          <a:p>
            <a:pPr algn="ctr"/>
            <a:r>
              <a:rPr lang="en-CA" sz="2400" dirty="0"/>
              <a:t>P</a:t>
            </a:r>
            <a:r>
              <a:rPr lang="en-CA" sz="2400" baseline="-25000" dirty="0"/>
              <a:t>P</a:t>
            </a:r>
            <a:r>
              <a:rPr lang="en-CA" sz="2400" dirty="0"/>
              <a:t>=30 – Q</a:t>
            </a:r>
            <a:r>
              <a:rPr lang="en-CA" sz="2400" baseline="-25000" dirty="0"/>
              <a:t>P</a:t>
            </a:r>
            <a:endParaRPr lang="en-CA" sz="2400" dirty="0"/>
          </a:p>
          <a:p>
            <a:r>
              <a:rPr lang="en-CA" sz="2400" dirty="0"/>
              <a:t>Demand Curve for Non-University:</a:t>
            </a:r>
            <a:endParaRPr lang="en-CA" sz="2400" i="1" dirty="0"/>
          </a:p>
          <a:p>
            <a:pPr algn="ctr"/>
            <a:r>
              <a:rPr lang="en-US" sz="2400" dirty="0"/>
              <a:t>P</a:t>
            </a:r>
            <a:r>
              <a:rPr lang="en-US" sz="2400" baseline="-25000" dirty="0"/>
              <a:t>N</a:t>
            </a:r>
            <a:r>
              <a:rPr lang="en-US" sz="2400" dirty="0"/>
              <a:t>=100 – Q</a:t>
            </a:r>
            <a:r>
              <a:rPr lang="en-US" sz="2400" baseline="-25000" dirty="0"/>
              <a:t>N</a:t>
            </a:r>
            <a:endParaRPr lang="en-US" sz="2400" dirty="0"/>
          </a:p>
          <a:p>
            <a:pPr algn="ctr"/>
            <a:r>
              <a:rPr lang="en-CA" sz="2400" dirty="0"/>
              <a:t>MC=6</a:t>
            </a:r>
          </a:p>
          <a:p>
            <a:r>
              <a:rPr lang="en-CA" sz="2400" u="sng" dirty="0"/>
              <a:t>Policy 1: </a:t>
            </a:r>
          </a:p>
          <a:p>
            <a:r>
              <a:rPr lang="en-CA" sz="2400" dirty="0"/>
              <a:t>University Employees: Two-part tariff</a:t>
            </a:r>
          </a:p>
          <a:p>
            <a:r>
              <a:rPr lang="en-CA" sz="2400" dirty="0"/>
              <a:t>Non-University: Price per visit only</a:t>
            </a:r>
          </a:p>
          <a:p>
            <a:r>
              <a:rPr lang="en-CA" sz="2400" u="sng" dirty="0"/>
              <a:t>Policy 2:</a:t>
            </a:r>
          </a:p>
          <a:p>
            <a:r>
              <a:rPr lang="en-CA" sz="2400" dirty="0"/>
              <a:t>Different per visit price for each visitor, but no membership fee</a:t>
            </a:r>
          </a:p>
          <a:p>
            <a:r>
              <a:rPr lang="en-CA" sz="2400" dirty="0"/>
              <a:t>What is the difference in profit of the two strategies?</a:t>
            </a:r>
          </a:p>
          <a:p>
            <a:endParaRPr lang="en-US" sz="2400" dirty="0"/>
          </a:p>
        </p:txBody>
      </p:sp>
    </p:spTree>
    <p:extLst>
      <p:ext uri="{BB962C8B-B14F-4D97-AF65-F5344CB8AC3E}">
        <p14:creationId xmlns:p14="http://schemas.microsoft.com/office/powerpoint/2010/main" val="968557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699" y="1417650"/>
            <a:ext cx="7420121" cy="5150199"/>
          </a:xfrm>
        </p:spPr>
        <p:txBody>
          <a:bodyPr/>
          <a:lstStyle/>
          <a:p>
            <a:r>
              <a:rPr lang="en-US" sz="2400" u="sng" dirty="0"/>
              <a:t>Policy 1: </a:t>
            </a:r>
          </a:p>
          <a:p>
            <a:r>
              <a:rPr lang="en-US" sz="2400" dirty="0"/>
              <a:t>For university members:</a:t>
            </a:r>
          </a:p>
          <a:p>
            <a:pPr lvl="0"/>
            <a:r>
              <a:rPr lang="en-US" sz="2400" dirty="0"/>
              <a:t>P=MC</a:t>
            </a:r>
          </a:p>
          <a:p>
            <a:pPr lvl="0"/>
            <a:r>
              <a:rPr lang="en-US" sz="2400" dirty="0"/>
              <a:t>30 – </a:t>
            </a:r>
            <a:r>
              <a:rPr lang="en-US" sz="2400" dirty="0" err="1"/>
              <a:t>Qp</a:t>
            </a:r>
            <a:r>
              <a:rPr lang="en-US" sz="2400" dirty="0"/>
              <a:t>=6</a:t>
            </a:r>
          </a:p>
          <a:p>
            <a:pPr lvl="0"/>
            <a:r>
              <a:rPr lang="en-US" sz="2400" dirty="0"/>
              <a:t>P=6, </a:t>
            </a:r>
            <a:r>
              <a:rPr lang="en-US" sz="2400" dirty="0" err="1"/>
              <a:t>Qp</a:t>
            </a:r>
            <a:r>
              <a:rPr lang="en-US" sz="2400" dirty="0"/>
              <a:t>=24</a:t>
            </a:r>
          </a:p>
          <a:p>
            <a:pPr lvl="0"/>
            <a:r>
              <a:rPr lang="en-US" sz="2400" dirty="0"/>
              <a:t>CS=0.5(24)(30 – 24)=$288</a:t>
            </a:r>
          </a:p>
          <a:p>
            <a:pPr lvl="0"/>
            <a:endParaRPr lang="en-US" sz="2400" dirty="0"/>
          </a:p>
          <a:p>
            <a:r>
              <a:rPr lang="en-US" sz="2400" dirty="0"/>
              <a:t>For non-university members:</a:t>
            </a:r>
          </a:p>
          <a:p>
            <a:pPr lvl="0"/>
            <a:r>
              <a:rPr lang="en-US" sz="2400" dirty="0"/>
              <a:t>MR=MC</a:t>
            </a:r>
          </a:p>
          <a:p>
            <a:pPr lvl="0"/>
            <a:r>
              <a:rPr lang="en-US" sz="2400" dirty="0"/>
              <a:t>6= -2Qn +100</a:t>
            </a:r>
          </a:p>
          <a:p>
            <a:pPr lvl="0"/>
            <a:r>
              <a:rPr lang="en-US" sz="2400" dirty="0" err="1"/>
              <a:t>Qn</a:t>
            </a:r>
            <a:r>
              <a:rPr lang="en-US" sz="2400" dirty="0"/>
              <a:t>=47</a:t>
            </a:r>
          </a:p>
          <a:p>
            <a:pPr lvl="0"/>
            <a:r>
              <a:rPr lang="en-US" sz="2400" dirty="0"/>
              <a:t>P=53</a:t>
            </a:r>
          </a:p>
          <a:p>
            <a:pPr lvl="0"/>
            <a:r>
              <a:rPr lang="en-US" sz="2400" dirty="0"/>
              <a:t>π=47*(53 – 6)=$2209</a:t>
            </a:r>
          </a:p>
          <a:p>
            <a:r>
              <a:rPr lang="en-US" sz="2400" dirty="0"/>
              <a:t>Total profit=$288+$2209=$2497</a:t>
            </a:r>
          </a:p>
          <a:p>
            <a:endParaRPr lang="en-US" sz="2400" dirty="0"/>
          </a:p>
          <a:p>
            <a:endParaRPr lang="en-US" sz="2400" dirty="0"/>
          </a:p>
        </p:txBody>
      </p:sp>
    </p:spTree>
    <p:extLst>
      <p:ext uri="{BB962C8B-B14F-4D97-AF65-F5344CB8AC3E}">
        <p14:creationId xmlns:p14="http://schemas.microsoft.com/office/powerpoint/2010/main" val="183622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700" y="1417650"/>
            <a:ext cx="7282112" cy="5150199"/>
          </a:xfrm>
        </p:spPr>
        <p:txBody>
          <a:bodyPr/>
          <a:lstStyle/>
          <a:p>
            <a:r>
              <a:rPr lang="en-US" sz="2400" u="sng" dirty="0"/>
              <a:t>Policy 2:</a:t>
            </a:r>
          </a:p>
          <a:p>
            <a:r>
              <a:rPr lang="en-US" sz="2400" dirty="0"/>
              <a:t>For non-university members:</a:t>
            </a:r>
          </a:p>
          <a:p>
            <a:pPr lvl="0"/>
            <a:r>
              <a:rPr lang="en-US" sz="2400" dirty="0"/>
              <a:t>MR=MC</a:t>
            </a:r>
          </a:p>
          <a:p>
            <a:pPr lvl="0"/>
            <a:r>
              <a:rPr lang="en-US" sz="2400" dirty="0"/>
              <a:t>6= -2Qn +100</a:t>
            </a:r>
          </a:p>
          <a:p>
            <a:pPr lvl="0"/>
            <a:r>
              <a:rPr lang="en-US" sz="2400" dirty="0" err="1"/>
              <a:t>Qn</a:t>
            </a:r>
            <a:r>
              <a:rPr lang="en-US" sz="2400" dirty="0"/>
              <a:t>=47</a:t>
            </a:r>
          </a:p>
          <a:p>
            <a:pPr lvl="0"/>
            <a:r>
              <a:rPr lang="en-US" sz="2400" dirty="0"/>
              <a:t>P=53</a:t>
            </a:r>
          </a:p>
          <a:p>
            <a:pPr lvl="0"/>
            <a:r>
              <a:rPr lang="en-US" sz="2400" dirty="0"/>
              <a:t>π=47*(53 – 6)=$2209</a:t>
            </a:r>
          </a:p>
          <a:p>
            <a:pPr lvl="0"/>
            <a:endParaRPr lang="en-US" sz="2400" dirty="0"/>
          </a:p>
          <a:p>
            <a:r>
              <a:rPr lang="en-US" sz="2400" dirty="0"/>
              <a:t>For university members:</a:t>
            </a:r>
          </a:p>
          <a:p>
            <a:pPr lvl="0"/>
            <a:r>
              <a:rPr lang="en-US" sz="2400" dirty="0"/>
              <a:t>MR=MC</a:t>
            </a:r>
          </a:p>
          <a:p>
            <a:pPr lvl="0"/>
            <a:r>
              <a:rPr lang="en-US" sz="2400" dirty="0"/>
              <a:t>6=30 – 2Qp</a:t>
            </a:r>
          </a:p>
          <a:p>
            <a:pPr lvl="0"/>
            <a:r>
              <a:rPr lang="en-US" sz="2400" dirty="0" err="1"/>
              <a:t>Qp</a:t>
            </a:r>
            <a:r>
              <a:rPr lang="en-US" sz="2400" dirty="0"/>
              <a:t>=12, P=18</a:t>
            </a:r>
          </a:p>
          <a:p>
            <a:pPr lvl="0"/>
            <a:r>
              <a:rPr lang="en-US" sz="2400" dirty="0"/>
              <a:t>π=12(18 – 6)=$144</a:t>
            </a:r>
          </a:p>
          <a:p>
            <a:r>
              <a:rPr lang="en-US" sz="2400" dirty="0"/>
              <a:t>Policy 1 is the </a:t>
            </a:r>
            <a:r>
              <a:rPr lang="en-US" sz="2400"/>
              <a:t>better one</a:t>
            </a:r>
            <a:endParaRPr lang="en-US" sz="2400" dirty="0"/>
          </a:p>
          <a:p>
            <a:endParaRPr lang="en-US" sz="2400" dirty="0"/>
          </a:p>
        </p:txBody>
      </p:sp>
    </p:spTree>
    <p:extLst>
      <p:ext uri="{BB962C8B-B14F-4D97-AF65-F5344CB8AC3E}">
        <p14:creationId xmlns:p14="http://schemas.microsoft.com/office/powerpoint/2010/main" val="3024694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104D2FC-B5DD-4BF1-AFC2-A33E36467D0D}"/>
              </a:ext>
            </a:extLst>
          </p:cNvPr>
          <p:cNvSpPr>
            <a:spLocks noGrp="1"/>
          </p:cNvSpPr>
          <p:nvPr>
            <p:ph type="subTitle" idx="1"/>
          </p:nvPr>
        </p:nvSpPr>
        <p:spPr/>
        <p:txBody>
          <a:bodyPr/>
          <a:lstStyle/>
          <a:p>
            <a:r>
              <a:rPr lang="en-CA" sz="3600" dirty="0"/>
              <a:t>Q&amp;A</a:t>
            </a:r>
          </a:p>
        </p:txBody>
      </p:sp>
    </p:spTree>
    <p:extLst>
      <p:ext uri="{BB962C8B-B14F-4D97-AF65-F5344CB8AC3E}">
        <p14:creationId xmlns:p14="http://schemas.microsoft.com/office/powerpoint/2010/main" val="368073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DEGREE PRICE DISCRIMINATION</a:t>
            </a:r>
          </a:p>
        </p:txBody>
      </p:sp>
      <p:sp>
        <p:nvSpPr>
          <p:cNvPr id="3" name="Text Placeholder 2"/>
          <p:cNvSpPr>
            <a:spLocks noGrp="1"/>
          </p:cNvSpPr>
          <p:nvPr>
            <p:ph type="body" idx="1"/>
          </p:nvPr>
        </p:nvSpPr>
        <p:spPr>
          <a:xfrm>
            <a:off x="893700" y="1780674"/>
            <a:ext cx="7323868" cy="4787175"/>
          </a:xfrm>
        </p:spPr>
        <p:txBody>
          <a:bodyPr/>
          <a:lstStyle/>
          <a:p>
            <a:pPr marL="457200" indent="-457200" fontAlgn="base">
              <a:buFont typeface="Arial" panose="020B0604020202020204" pitchFamily="34" charset="0"/>
              <a:buChar char="•"/>
            </a:pPr>
            <a:r>
              <a:rPr lang="en-US" dirty="0"/>
              <a:t>Each customer is charged their reservation price</a:t>
            </a:r>
          </a:p>
          <a:p>
            <a:pPr marL="457200" indent="-457200" fontAlgn="base">
              <a:buFont typeface="Arial" panose="020B0604020202020204" pitchFamily="34" charset="0"/>
              <a:buChar char="•"/>
            </a:pPr>
            <a:r>
              <a:rPr lang="en-US" dirty="0"/>
              <a:t>100% of consumer surplus is captured by the selling firm</a:t>
            </a:r>
          </a:p>
          <a:p>
            <a:pPr marL="457200" indent="-457200" fontAlgn="base">
              <a:buFont typeface="Arial" panose="020B0604020202020204" pitchFamily="34" charset="0"/>
              <a:buChar char="•"/>
            </a:pPr>
            <a:r>
              <a:rPr lang="en-US" dirty="0"/>
              <a:t>Usually only works when there is a small number of buyers and the seller can estimate each of their reservation prices.</a:t>
            </a:r>
          </a:p>
          <a:p>
            <a:pPr fontAlgn="base"/>
            <a:endParaRPr lang="en-US" dirty="0"/>
          </a:p>
          <a:p>
            <a:endParaRPr lang="en-US" dirty="0"/>
          </a:p>
        </p:txBody>
      </p:sp>
    </p:spTree>
    <p:extLst>
      <p:ext uri="{BB962C8B-B14F-4D97-AF65-F5344CB8AC3E}">
        <p14:creationId xmlns:p14="http://schemas.microsoft.com/office/powerpoint/2010/main" val="105280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DEGREE PRICE DISCRIMINATION</a:t>
            </a:r>
          </a:p>
        </p:txBody>
      </p:sp>
      <p:sp>
        <p:nvSpPr>
          <p:cNvPr id="3" name="Text Placeholder 2"/>
          <p:cNvSpPr>
            <a:spLocks noGrp="1"/>
          </p:cNvSpPr>
          <p:nvPr>
            <p:ph type="body" idx="1"/>
          </p:nvPr>
        </p:nvSpPr>
        <p:spPr>
          <a:xfrm>
            <a:off x="893700" y="1417650"/>
            <a:ext cx="7480279" cy="4811238"/>
          </a:xfrm>
        </p:spPr>
        <p:txBody>
          <a:bodyPr/>
          <a:lstStyle/>
          <a:p>
            <a:pPr marL="342900" indent="-342900">
              <a:buFont typeface="Arial" charset="0"/>
              <a:buChar char="•"/>
            </a:pPr>
            <a:r>
              <a:rPr lang="en-US" sz="2400" dirty="0"/>
              <a:t>Price charged to customers depends the amount they consume (e.g. utility companies)</a:t>
            </a:r>
          </a:p>
          <a:p>
            <a:pPr marL="342900" indent="-342900">
              <a:buFont typeface="Arial" charset="0"/>
              <a:buChar char="•"/>
            </a:pPr>
            <a:endParaRPr lang="en-US" sz="2400" dirty="0"/>
          </a:p>
          <a:p>
            <a:pPr marL="342900" indent="-342900">
              <a:buFont typeface="Arial" charset="0"/>
              <a:buChar char="•"/>
            </a:pPr>
            <a:r>
              <a:rPr lang="en-US" sz="2400" dirty="0"/>
              <a:t>Price per unit decreases as consumers reach certain established consumption thresholds </a:t>
            </a:r>
          </a:p>
          <a:p>
            <a:pPr marL="342900" indent="-342900">
              <a:buFont typeface="Arial" charset="0"/>
              <a:buChar char="•"/>
            </a:pPr>
            <a:endParaRPr lang="en-US" sz="2400" dirty="0"/>
          </a:p>
          <a:p>
            <a:pPr marL="342900" indent="-342900">
              <a:buFont typeface="Arial" charset="0"/>
              <a:buChar char="•"/>
            </a:pPr>
            <a:r>
              <a:rPr lang="en-US" sz="2400" dirty="0"/>
              <a:t>Works at a group level rather than an individual level, therefore some social welfare is retained by consumers</a:t>
            </a:r>
          </a:p>
          <a:p>
            <a:endParaRPr lang="en-US" sz="2400" dirty="0"/>
          </a:p>
        </p:txBody>
      </p:sp>
    </p:spTree>
    <p:extLst>
      <p:ext uri="{BB962C8B-B14F-4D97-AF65-F5344CB8AC3E}">
        <p14:creationId xmlns:p14="http://schemas.microsoft.com/office/powerpoint/2010/main" val="111672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DEGREE</a:t>
            </a:r>
          </a:p>
        </p:txBody>
      </p:sp>
      <p:pic>
        <p:nvPicPr>
          <p:cNvPr id="4" name="Picture 3"/>
          <p:cNvPicPr>
            <a:picLocks noChangeAspect="1"/>
          </p:cNvPicPr>
          <p:nvPr/>
        </p:nvPicPr>
        <p:blipFill>
          <a:blip r:embed="rId2"/>
          <a:stretch>
            <a:fillRect/>
          </a:stretch>
        </p:blipFill>
        <p:spPr>
          <a:xfrm>
            <a:off x="2370222" y="1899653"/>
            <a:ext cx="4140200" cy="4140200"/>
          </a:xfrm>
          <a:prstGeom prst="rect">
            <a:avLst/>
          </a:prstGeom>
        </p:spPr>
      </p:pic>
    </p:spTree>
    <p:extLst>
      <p:ext uri="{BB962C8B-B14F-4D97-AF65-F5344CB8AC3E}">
        <p14:creationId xmlns:p14="http://schemas.microsoft.com/office/powerpoint/2010/main" val="569753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DEGREE PRICE DISCRIMINATION</a:t>
            </a:r>
          </a:p>
        </p:txBody>
      </p:sp>
      <p:sp>
        <p:nvSpPr>
          <p:cNvPr id="3" name="Text Placeholder 2"/>
          <p:cNvSpPr>
            <a:spLocks noGrp="1"/>
          </p:cNvSpPr>
          <p:nvPr>
            <p:ph type="body" idx="1"/>
          </p:nvPr>
        </p:nvSpPr>
        <p:spPr>
          <a:xfrm>
            <a:off x="893699" y="1417650"/>
            <a:ext cx="7925448" cy="4919523"/>
          </a:xfrm>
        </p:spPr>
        <p:txBody>
          <a:bodyPr/>
          <a:lstStyle/>
          <a:p>
            <a:pPr marL="457200" indent="-457200">
              <a:buFont typeface="Arial" charset="0"/>
              <a:buChar char="•"/>
            </a:pPr>
            <a:r>
              <a:rPr lang="en-US" dirty="0"/>
              <a:t>The “segment” and “seal” method</a:t>
            </a:r>
          </a:p>
          <a:p>
            <a:pPr marL="457200" indent="-457200">
              <a:buFont typeface="Arial" charset="0"/>
              <a:buChar char="•"/>
            </a:pPr>
            <a:r>
              <a:rPr lang="en-US" dirty="0"/>
              <a:t>Demand must be heterogeneous, managers must be able to identify and segment the different markets</a:t>
            </a:r>
          </a:p>
          <a:p>
            <a:pPr marL="457200" indent="-457200">
              <a:buFont typeface="Arial" charset="0"/>
              <a:buChar char="•"/>
            </a:pPr>
            <a:r>
              <a:rPr lang="en-US" dirty="0"/>
              <a:t>Markets must be sealed off from one another</a:t>
            </a:r>
          </a:p>
          <a:p>
            <a:pPr marL="457200" indent="-457200">
              <a:buFont typeface="Arial" charset="0"/>
              <a:buChar char="•"/>
            </a:pPr>
            <a:r>
              <a:rPr lang="en-US" dirty="0"/>
              <a:t>Next best thing to first degree; identify individuals with similar price elasticities and group them together</a:t>
            </a:r>
          </a:p>
          <a:p>
            <a:pPr marL="457200" indent="-457200">
              <a:buFont typeface="Arial" charset="0"/>
              <a:buChar char="•"/>
            </a:pPr>
            <a:r>
              <a:rPr lang="en-US" dirty="0"/>
              <a:t>A different price is charged for the same product sold in different markets/to different classes of consumers</a:t>
            </a:r>
            <a:br>
              <a:rPr lang="en-US" dirty="0"/>
            </a:br>
            <a:endParaRPr lang="en-US" dirty="0"/>
          </a:p>
        </p:txBody>
      </p:sp>
    </p:spTree>
    <p:extLst>
      <p:ext uri="{BB962C8B-B14F-4D97-AF65-F5344CB8AC3E}">
        <p14:creationId xmlns:p14="http://schemas.microsoft.com/office/powerpoint/2010/main" val="165275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PROFIT MAXIMIZING OUTPUT</a:t>
            </a:r>
          </a:p>
        </p:txBody>
      </p:sp>
      <p:sp>
        <p:nvSpPr>
          <p:cNvPr id="3" name="Text Placeholder 2"/>
          <p:cNvSpPr>
            <a:spLocks noGrp="1"/>
          </p:cNvSpPr>
          <p:nvPr>
            <p:ph type="body" idx="1"/>
          </p:nvPr>
        </p:nvSpPr>
        <p:spPr>
          <a:xfrm>
            <a:off x="397042" y="1439637"/>
            <a:ext cx="8349915" cy="4835302"/>
          </a:xfrm>
        </p:spPr>
        <p:txBody>
          <a:bodyPr/>
          <a:lstStyle/>
          <a:p>
            <a:pPr marL="457200" indent="-457200">
              <a:buFont typeface="Arial" panose="020B0604020202020204" pitchFamily="34" charset="0"/>
              <a:buChar char="•"/>
            </a:pPr>
            <a:r>
              <a:rPr lang="en-US" sz="2600" dirty="0"/>
              <a:t>To maximize profit, the firm produces an output where the firm’s MC is equal to the common value of MR for each of the segments (markets/classes). Output is then allocated to each segment such that this condition is true.</a:t>
            </a:r>
          </a:p>
          <a:p>
            <a:pPr marL="457200" indent="-457200">
              <a:buFont typeface="Arial" panose="020B0604020202020204" pitchFamily="34" charset="0"/>
              <a:buChar char="•"/>
            </a:pPr>
            <a:r>
              <a:rPr lang="en-US" sz="2600" b="1" dirty="0"/>
              <a:t>MR in one segment = MR in other segment</a:t>
            </a:r>
          </a:p>
          <a:p>
            <a:pPr marL="457200" indent="-457200">
              <a:buFont typeface="Arial" panose="020B0604020202020204" pitchFamily="34" charset="0"/>
              <a:buChar char="•"/>
            </a:pPr>
            <a:r>
              <a:rPr lang="en-US" sz="2600" dirty="0"/>
              <a:t>Since MR = P(1 + 1/</a:t>
            </a:r>
            <a:r>
              <a:rPr lang="el-GR" sz="2600" dirty="0"/>
              <a:t>η</a:t>
            </a:r>
            <a:r>
              <a:rPr lang="en-US" sz="2600" dirty="0"/>
              <a:t>), the ratio of price in the first class to the price in the second class will be: </a:t>
            </a:r>
          </a:p>
          <a:p>
            <a:pPr algn="ctr">
              <a:lnSpc>
                <a:spcPct val="95000"/>
              </a:lnSpc>
              <a:spcBef>
                <a:spcPct val="65000"/>
              </a:spcBef>
              <a:buClr>
                <a:schemeClr val="folHlink"/>
              </a:buClr>
              <a:buSzPct val="60000"/>
              <a:defRPr/>
            </a:pPr>
            <a:r>
              <a:rPr lang="en-US" sz="2600" dirty="0"/>
              <a:t>P</a:t>
            </a:r>
            <a:r>
              <a:rPr lang="en-US" sz="2600" baseline="-25000" dirty="0"/>
              <a:t>1</a:t>
            </a:r>
            <a:r>
              <a:rPr lang="en-US" sz="2600" dirty="0"/>
              <a:t>/P</a:t>
            </a:r>
            <a:r>
              <a:rPr lang="en-US" sz="2600" baseline="-25000" dirty="0"/>
              <a:t>2</a:t>
            </a:r>
            <a:r>
              <a:rPr lang="en-US" sz="2600" dirty="0"/>
              <a:t> = (1 +1/</a:t>
            </a:r>
            <a:r>
              <a:rPr lang="el-GR" sz="2600" dirty="0"/>
              <a:t>η</a:t>
            </a:r>
            <a:r>
              <a:rPr lang="en-US" sz="2600" baseline="-25000" dirty="0"/>
              <a:t>2</a:t>
            </a:r>
            <a:r>
              <a:rPr lang="en-US" sz="2600" dirty="0"/>
              <a:t>) / (1 +1/ </a:t>
            </a:r>
            <a:r>
              <a:rPr lang="el-GR" sz="2600" dirty="0"/>
              <a:t>η</a:t>
            </a:r>
            <a:r>
              <a:rPr lang="en-US" sz="2600" baseline="-25000" dirty="0"/>
              <a:t>1</a:t>
            </a:r>
            <a:r>
              <a:rPr lang="en-US" sz="2600" dirty="0"/>
              <a:t>) </a:t>
            </a:r>
          </a:p>
          <a:p>
            <a:pPr marL="457200" indent="-457200">
              <a:lnSpc>
                <a:spcPct val="95000"/>
              </a:lnSpc>
              <a:spcBef>
                <a:spcPct val="65000"/>
              </a:spcBef>
              <a:buClr>
                <a:schemeClr val="folHlink"/>
              </a:buClr>
              <a:buSzPct val="60000"/>
              <a:buFont typeface="Arial" panose="020B0604020202020204" pitchFamily="34" charset="0"/>
              <a:buChar char="•"/>
              <a:defRPr/>
            </a:pPr>
            <a:r>
              <a:rPr lang="en-US" sz="2600" dirty="0"/>
              <a:t>If the two price elasticities are equal, it will not pay-off for the firm to price discriminate. In fact, P</a:t>
            </a:r>
            <a:r>
              <a:rPr lang="en-US" sz="2600" baseline="-25000" dirty="0"/>
              <a:t>1</a:t>
            </a:r>
            <a:r>
              <a:rPr lang="en-US" sz="2600" dirty="0"/>
              <a:t> = P</a:t>
            </a:r>
            <a:r>
              <a:rPr lang="en-US" sz="2600" baseline="-25000" dirty="0"/>
              <a:t>2</a:t>
            </a:r>
          </a:p>
          <a:p>
            <a:pPr marL="457200" indent="-457200">
              <a:buFont typeface="Arial" panose="020B0604020202020204" pitchFamily="34" charset="0"/>
              <a:buChar char="•"/>
            </a:pPr>
            <a:endParaRPr lang="en-US" b="1" dirty="0"/>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104992390"/>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1050</TotalTime>
  <Words>2713</Words>
  <Application>Microsoft Office PowerPoint</Application>
  <PresentationFormat>On-screen Show (4:3)</PresentationFormat>
  <Paragraphs>379</Paragraphs>
  <Slides>48</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7" baseType="lpstr">
      <vt:lpstr>Arial</vt:lpstr>
      <vt:lpstr>Cambria Math</vt:lpstr>
      <vt:lpstr>Century Gothic</vt:lpstr>
      <vt:lpstr>Helvetica Light</vt:lpstr>
      <vt:lpstr>Lao Sangam MN</vt:lpstr>
      <vt:lpstr>Lato</vt:lpstr>
      <vt:lpstr>Raleway</vt:lpstr>
      <vt:lpstr>Antonio template</vt:lpstr>
      <vt:lpstr>Equation</vt:lpstr>
      <vt:lpstr>PRICE DISCRIMINATION</vt:lpstr>
      <vt:lpstr>PowerPoint Presentation</vt:lpstr>
      <vt:lpstr>PRICE DISCRIMINATION</vt:lpstr>
      <vt:lpstr>FIRST DEGREE PRICE DISCRIMINATION</vt:lpstr>
      <vt:lpstr>FIRST DEGREE PRICE DISCRIMINATION</vt:lpstr>
      <vt:lpstr>SECOND DEGREE PRICE DISCRIMINATION</vt:lpstr>
      <vt:lpstr>SECOND DEGREE</vt:lpstr>
      <vt:lpstr>THIRD DEGREE PRICE DISCRIMINATION</vt:lpstr>
      <vt:lpstr>PROFIT MAXIMIZING OUTPUT</vt:lpstr>
      <vt:lpstr>PEAK LOAD PRICING</vt:lpstr>
      <vt:lpstr>PowerPoint Presentation</vt:lpstr>
      <vt:lpstr>TWO PART TARIFF</vt:lpstr>
      <vt:lpstr>TWO PART TARIFF : MODEL 1</vt:lpstr>
      <vt:lpstr>TWO PART TARIFF : MODEL 1 – CONSTANT MC</vt:lpstr>
      <vt:lpstr>TWO PART TARIFF : MODEL 1 – UPWARD SLOPING MC</vt:lpstr>
      <vt:lpstr>TWO PART TARIFF: MODEL 2</vt:lpstr>
      <vt:lpstr>TWO PART TARIFF : MODEL 2</vt:lpstr>
      <vt:lpstr>TWO PART TARIFF : MODEL 2</vt:lpstr>
      <vt:lpstr>TWO PART TARIFF : MODEL 2</vt:lpstr>
      <vt:lpstr>PowerPoint Presentation</vt:lpstr>
      <vt:lpstr>QUESTION 1</vt:lpstr>
      <vt:lpstr>SOLUTION </vt:lpstr>
      <vt:lpstr>QUESTION 1</vt:lpstr>
      <vt:lpstr>SOLUTION</vt:lpstr>
      <vt:lpstr>QUESTION 1</vt:lpstr>
      <vt:lpstr>SOLUTION</vt:lpstr>
      <vt:lpstr>QUESTION 2</vt:lpstr>
      <vt:lpstr>QUESTION 2</vt:lpstr>
      <vt:lpstr>SOLUTION</vt:lpstr>
      <vt:lpstr>PowerPoint Presentation</vt:lpstr>
      <vt:lpstr>Another way to solve…</vt:lpstr>
      <vt:lpstr>QUESTION 3</vt:lpstr>
      <vt:lpstr>QUESTION 3</vt:lpstr>
      <vt:lpstr>SOLUTION</vt:lpstr>
      <vt:lpstr>QUESTION 3</vt:lpstr>
      <vt:lpstr>SOLUTION</vt:lpstr>
      <vt:lpstr>QUESTION 4</vt:lpstr>
      <vt:lpstr>QUESTION 4</vt:lpstr>
      <vt:lpstr>SOLUTION</vt:lpstr>
      <vt:lpstr>QUESTION 5 </vt:lpstr>
      <vt:lpstr>SOLUTION</vt:lpstr>
      <vt:lpstr>QUESTION 7</vt:lpstr>
      <vt:lpstr>SOLUTION</vt:lpstr>
      <vt:lpstr>SOLUTION</vt:lpstr>
      <vt:lpstr>QUESTION 8</vt:lpstr>
      <vt:lpstr>SOLUTION</vt:lpstr>
      <vt:lpstr>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BEHAVIOUR AND RATIONAL CHOICE</dc:title>
  <dc:creator>Mike Brintnell</dc:creator>
  <cp:lastModifiedBy>Mike Brintnell</cp:lastModifiedBy>
  <cp:revision>139</cp:revision>
  <cp:lastPrinted>2017-02-09T19:23:32Z</cp:lastPrinted>
  <dcterms:modified xsi:type="dcterms:W3CDTF">2019-11-20T16:27:10Z</dcterms:modified>
</cp:coreProperties>
</file>