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Algerian" pitchFamily="82" charset="77"/>
      <p:regular r:id="rId27"/>
    </p:embeddedFon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Tahoma" panose="020B0604030504040204" pitchFamily="3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hOmh1qmMdbY6wtz/ZFh5/Erwg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8074"/>
  </p:normalViewPr>
  <p:slideViewPr>
    <p:cSldViewPr snapToGrid="0" snapToObjects="1">
      <p:cViewPr varScale="1">
        <p:scale>
          <a:sx n="117" d="100"/>
          <a:sy n="117" d="100"/>
        </p:scale>
        <p:origin x="9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 name="Google Shape;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 name="Google Shape;1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190500" algn="l" rtl="0">
              <a:lnSpc>
                <a:spcPct val="100000"/>
              </a:lnSpc>
              <a:spcBef>
                <a:spcPts val="0"/>
              </a:spcBef>
              <a:spcAft>
                <a:spcPts val="0"/>
              </a:spcAft>
              <a:buClr>
                <a:schemeClr val="dk1"/>
              </a:buClr>
              <a:buSzPts val="1100"/>
              <a:buChar char="•"/>
            </a:pPr>
            <a:r>
              <a:rPr lang="en-US" dirty="0">
                <a:solidFill>
                  <a:schemeClr val="dk1"/>
                </a:solidFill>
                <a:latin typeface="Tahoma"/>
                <a:ea typeface="Tahoma"/>
                <a:cs typeface="Tahoma"/>
                <a:sym typeface="Tahoma"/>
              </a:rPr>
              <a:t>Components  </a:t>
            </a:r>
            <a:r>
              <a:rPr lang="en-US" dirty="0" err="1">
                <a:solidFill>
                  <a:schemeClr val="dk1"/>
                </a:solidFill>
                <a:latin typeface="Tahoma"/>
                <a:ea typeface="Tahoma"/>
                <a:cs typeface="Tahoma"/>
                <a:sym typeface="Tahoma"/>
              </a:rPr>
              <a:t>giúp</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phân</a:t>
            </a:r>
            <a:r>
              <a:rPr lang="en-US" dirty="0">
                <a:solidFill>
                  <a:schemeClr val="dk1"/>
                </a:solidFill>
                <a:latin typeface="Tahoma"/>
                <a:ea typeface="Tahoma"/>
                <a:cs typeface="Tahoma"/>
                <a:sym typeface="Tahoma"/>
              </a:rPr>
              <a:t> chia </a:t>
            </a:r>
            <a:r>
              <a:rPr lang="en-US" dirty="0" err="1">
                <a:solidFill>
                  <a:schemeClr val="dk1"/>
                </a:solidFill>
                <a:latin typeface="Tahoma"/>
                <a:ea typeface="Tahoma"/>
                <a:cs typeface="Tahoma"/>
                <a:sym typeface="Tahoma"/>
              </a:rPr>
              <a:t>các</a:t>
            </a:r>
            <a:r>
              <a:rPr lang="en-US" dirty="0">
                <a:solidFill>
                  <a:schemeClr val="dk1"/>
                </a:solidFill>
                <a:latin typeface="Tahoma"/>
                <a:ea typeface="Tahoma"/>
                <a:cs typeface="Tahoma"/>
                <a:sym typeface="Tahoma"/>
              </a:rPr>
              <a:t> UI (</a:t>
            </a:r>
            <a:r>
              <a:rPr lang="en-US" dirty="0" err="1">
                <a:solidFill>
                  <a:schemeClr val="dk1"/>
                </a:solidFill>
                <a:latin typeface="Tahoma"/>
                <a:ea typeface="Tahoma"/>
                <a:cs typeface="Tahoma"/>
                <a:sym typeface="Tahoma"/>
              </a:rPr>
              <a:t>giao</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diện</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người</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dùng</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thành</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các</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phân</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nhỏ</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để</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dễ</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dàng</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quản</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lý</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và</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tái</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sử</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dụng</a:t>
            </a:r>
            <a:r>
              <a:rPr lang="en-US" dirty="0">
                <a:solidFill>
                  <a:schemeClr val="dk1"/>
                </a:solidFill>
                <a:latin typeface="Tahoma"/>
                <a:ea typeface="Tahoma"/>
                <a:cs typeface="Tahoma"/>
                <a:sym typeface="Tahoma"/>
              </a:rPr>
              <a:t>.</a:t>
            </a:r>
            <a:endParaRPr dirty="0">
              <a:solidFill>
                <a:schemeClr val="dk1"/>
              </a:solidFill>
              <a:latin typeface="Tahoma"/>
              <a:ea typeface="Tahoma"/>
              <a:cs typeface="Tahoma"/>
              <a:sym typeface="Tahoma"/>
            </a:endParaRPr>
          </a:p>
          <a:p>
            <a:pPr marL="285750" lvl="0" indent="-190500" algn="l" rtl="0">
              <a:lnSpc>
                <a:spcPct val="100000"/>
              </a:lnSpc>
              <a:spcBef>
                <a:spcPts val="0"/>
              </a:spcBef>
              <a:spcAft>
                <a:spcPts val="0"/>
              </a:spcAft>
              <a:buClr>
                <a:schemeClr val="dk1"/>
              </a:buClr>
              <a:buSzPts val="1100"/>
              <a:buChar char="•"/>
            </a:pPr>
            <a:r>
              <a:rPr lang="en-US" dirty="0">
                <a:solidFill>
                  <a:schemeClr val="dk1"/>
                </a:solidFill>
                <a:latin typeface="Tahoma"/>
                <a:ea typeface="Tahoma"/>
                <a:cs typeface="Tahoma"/>
                <a:sym typeface="Tahoma"/>
              </a:rPr>
              <a:t>Function component  </a:t>
            </a:r>
            <a:r>
              <a:rPr lang="en-US" dirty="0" err="1">
                <a:solidFill>
                  <a:schemeClr val="dk1"/>
                </a:solidFill>
                <a:latin typeface="Tahoma"/>
                <a:ea typeface="Tahoma"/>
                <a:cs typeface="Tahoma"/>
                <a:sym typeface="Tahoma"/>
              </a:rPr>
              <a:t>là</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một</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hàm</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Javascript</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hoặc</a:t>
            </a:r>
            <a:r>
              <a:rPr lang="en-US" dirty="0">
                <a:solidFill>
                  <a:schemeClr val="dk1"/>
                </a:solidFill>
                <a:latin typeface="Tahoma"/>
                <a:ea typeface="Tahoma"/>
                <a:cs typeface="Tahoma"/>
                <a:sym typeface="Tahoma"/>
              </a:rPr>
              <a:t> ES6) </a:t>
            </a:r>
            <a:r>
              <a:rPr lang="en-US" dirty="0" err="1">
                <a:solidFill>
                  <a:schemeClr val="dk1"/>
                </a:solidFill>
                <a:latin typeface="Tahoma"/>
                <a:ea typeface="Tahoma"/>
                <a:cs typeface="Tahoma"/>
                <a:sym typeface="Tahoma"/>
              </a:rPr>
              <a:t>trả</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về</a:t>
            </a:r>
            <a:r>
              <a:rPr lang="en-US" dirty="0">
                <a:solidFill>
                  <a:schemeClr val="dk1"/>
                </a:solidFill>
                <a:latin typeface="Tahoma"/>
                <a:ea typeface="Tahoma"/>
                <a:cs typeface="Tahoma"/>
                <a:sym typeface="Tahoma"/>
              </a:rPr>
              <a:t> 1 </a:t>
            </a:r>
            <a:r>
              <a:rPr lang="en-US" dirty="0" err="1">
                <a:solidFill>
                  <a:schemeClr val="dk1"/>
                </a:solidFill>
                <a:latin typeface="Tahoma"/>
                <a:ea typeface="Tahoma"/>
                <a:cs typeface="Tahoma"/>
                <a:sym typeface="Tahoma"/>
              </a:rPr>
              <a:t>phần</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tử</a:t>
            </a:r>
            <a:r>
              <a:rPr lang="en-US" dirty="0">
                <a:solidFill>
                  <a:schemeClr val="dk1"/>
                </a:solidFill>
                <a:latin typeface="Tahoma"/>
                <a:ea typeface="Tahoma"/>
                <a:cs typeface="Tahoma"/>
                <a:sym typeface="Tahoma"/>
              </a:rPr>
              <a:t>/1 element React</a:t>
            </a:r>
            <a:endParaRPr dirty="0">
              <a:solidFill>
                <a:schemeClr val="dk1"/>
              </a:solidFill>
              <a:latin typeface="Tahoma"/>
              <a:ea typeface="Tahoma"/>
              <a:cs typeface="Tahoma"/>
              <a:sym typeface="Tahoma"/>
            </a:endParaRPr>
          </a:p>
          <a:p>
            <a:pPr marL="285750" lvl="0" indent="-190500" algn="l" rtl="0">
              <a:lnSpc>
                <a:spcPct val="100000"/>
              </a:lnSpc>
              <a:spcBef>
                <a:spcPts val="0"/>
              </a:spcBef>
              <a:spcAft>
                <a:spcPts val="0"/>
              </a:spcAft>
              <a:buClr>
                <a:schemeClr val="dk1"/>
              </a:buClr>
              <a:buSzPts val="1100"/>
              <a:buChar char="•"/>
            </a:pPr>
            <a:r>
              <a:rPr lang="en-US" dirty="0" err="1">
                <a:solidFill>
                  <a:schemeClr val="dk1"/>
                </a:solidFill>
                <a:latin typeface="Tahoma"/>
                <a:ea typeface="Tahoma"/>
                <a:cs typeface="Tahoma"/>
                <a:sym typeface="Tahoma"/>
              </a:rPr>
              <a:t>Các</a:t>
            </a:r>
            <a:r>
              <a:rPr lang="en-US" dirty="0">
                <a:solidFill>
                  <a:schemeClr val="dk1"/>
                </a:solidFill>
                <a:latin typeface="Tahoma"/>
                <a:ea typeface="Tahoma"/>
                <a:cs typeface="Tahoma"/>
                <a:sym typeface="Tahoma"/>
              </a:rPr>
              <a:t> Class components </a:t>
            </a:r>
            <a:r>
              <a:rPr lang="en-US" dirty="0" err="1">
                <a:solidFill>
                  <a:schemeClr val="dk1"/>
                </a:solidFill>
                <a:latin typeface="Tahoma"/>
                <a:ea typeface="Tahoma"/>
                <a:cs typeface="Tahoma"/>
                <a:sym typeface="Tahoma"/>
              </a:rPr>
              <a:t>là</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những</a:t>
            </a:r>
            <a:r>
              <a:rPr lang="en-US" dirty="0">
                <a:solidFill>
                  <a:schemeClr val="dk1"/>
                </a:solidFill>
                <a:latin typeface="Tahoma"/>
                <a:ea typeface="Tahoma"/>
                <a:cs typeface="Tahoma"/>
                <a:sym typeface="Tahoma"/>
              </a:rPr>
              <a:t> class ES6. </a:t>
            </a:r>
            <a:r>
              <a:rPr lang="en-US" dirty="0" err="1">
                <a:solidFill>
                  <a:schemeClr val="dk1"/>
                </a:solidFill>
                <a:latin typeface="Tahoma"/>
                <a:ea typeface="Tahoma"/>
                <a:cs typeface="Tahoma"/>
                <a:sym typeface="Tahoma"/>
              </a:rPr>
              <a:t>Chúng</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phức</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tạp</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hơn</a:t>
            </a:r>
            <a:r>
              <a:rPr lang="en-US" dirty="0">
                <a:solidFill>
                  <a:schemeClr val="dk1"/>
                </a:solidFill>
                <a:latin typeface="Tahoma"/>
                <a:ea typeface="Tahoma"/>
                <a:cs typeface="Tahoma"/>
                <a:sym typeface="Tahoma"/>
              </a:rPr>
              <a:t> functional components </a:t>
            </a:r>
            <a:r>
              <a:rPr lang="en-US" dirty="0" err="1">
                <a:solidFill>
                  <a:schemeClr val="dk1"/>
                </a:solidFill>
                <a:latin typeface="Tahoma"/>
                <a:ea typeface="Tahoma"/>
                <a:cs typeface="Tahoma"/>
                <a:sym typeface="Tahoma"/>
              </a:rPr>
              <a:t>ở</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chỗ</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nó</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còn</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có</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phương</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thức</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khởi</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tạo</a:t>
            </a:r>
            <a:r>
              <a:rPr lang="en-US" dirty="0">
                <a:solidFill>
                  <a:schemeClr val="dk1"/>
                </a:solidFill>
                <a:latin typeface="Tahoma"/>
                <a:ea typeface="Tahoma"/>
                <a:cs typeface="Tahoma"/>
                <a:sym typeface="Tahoma"/>
              </a:rPr>
              <a:t>, life-cycle, </a:t>
            </a:r>
            <a:r>
              <a:rPr lang="en-US" dirty="0" err="1">
                <a:solidFill>
                  <a:schemeClr val="dk1"/>
                </a:solidFill>
                <a:latin typeface="Tahoma"/>
                <a:ea typeface="Tahoma"/>
                <a:cs typeface="Tahoma"/>
                <a:sym typeface="Tahoma"/>
              </a:rPr>
              <a:t>hàm</a:t>
            </a:r>
            <a:r>
              <a:rPr lang="en-US" dirty="0">
                <a:solidFill>
                  <a:schemeClr val="dk1"/>
                </a:solidFill>
                <a:latin typeface="Tahoma"/>
                <a:ea typeface="Tahoma"/>
                <a:cs typeface="Tahoma"/>
                <a:sym typeface="Tahoma"/>
              </a:rPr>
              <a:t> render() </a:t>
            </a:r>
            <a:r>
              <a:rPr lang="en-US" dirty="0" err="1">
                <a:solidFill>
                  <a:schemeClr val="dk1"/>
                </a:solidFill>
                <a:latin typeface="Tahoma"/>
                <a:ea typeface="Tahoma"/>
                <a:cs typeface="Tahoma"/>
                <a:sym typeface="Tahoma"/>
              </a:rPr>
              <a:t>và</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quản</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lý</a:t>
            </a:r>
            <a:r>
              <a:rPr lang="en-US" dirty="0">
                <a:solidFill>
                  <a:schemeClr val="dk1"/>
                </a:solidFill>
                <a:latin typeface="Tahoma"/>
                <a:ea typeface="Tahoma"/>
                <a:cs typeface="Tahoma"/>
                <a:sym typeface="Tahoma"/>
              </a:rPr>
              <a:t> state (data)</a:t>
            </a:r>
            <a:endParaRPr dirty="0">
              <a:solidFill>
                <a:schemeClr val="dk1"/>
              </a:solidFill>
              <a:latin typeface="Tahoma"/>
              <a:ea typeface="Tahoma"/>
              <a:cs typeface="Tahoma"/>
              <a:sym typeface="Tahoma"/>
            </a:endParaRPr>
          </a:p>
          <a:p>
            <a:pPr marL="285750" lvl="0" indent="-190500" algn="l" rtl="0">
              <a:lnSpc>
                <a:spcPct val="100000"/>
              </a:lnSpc>
              <a:spcBef>
                <a:spcPts val="0"/>
              </a:spcBef>
              <a:spcAft>
                <a:spcPts val="0"/>
              </a:spcAft>
              <a:buClr>
                <a:schemeClr val="dk1"/>
              </a:buClr>
              <a:buSzPts val="1100"/>
              <a:buChar char="•"/>
            </a:pPr>
            <a:r>
              <a:rPr lang="en-US" dirty="0">
                <a:solidFill>
                  <a:schemeClr val="dk1"/>
                </a:solidFill>
                <a:latin typeface="Tahoma"/>
                <a:ea typeface="Tahoma"/>
                <a:cs typeface="Tahoma"/>
                <a:sym typeface="Tahoma"/>
              </a:rPr>
              <a:t>Props </a:t>
            </a:r>
            <a:r>
              <a:rPr lang="en-US" dirty="0" err="1">
                <a:solidFill>
                  <a:schemeClr val="dk1"/>
                </a:solidFill>
                <a:latin typeface="Tahoma"/>
                <a:ea typeface="Tahoma"/>
                <a:cs typeface="Tahoma"/>
                <a:sym typeface="Tahoma"/>
              </a:rPr>
              <a:t>là</a:t>
            </a:r>
            <a:r>
              <a:rPr lang="en-US" dirty="0">
                <a:solidFill>
                  <a:schemeClr val="dk1"/>
                </a:solidFill>
                <a:latin typeface="Tahoma"/>
                <a:ea typeface="Tahoma"/>
                <a:cs typeface="Tahoma"/>
                <a:sym typeface="Tahoma"/>
              </a:rPr>
              <a:t> 1 </a:t>
            </a:r>
            <a:r>
              <a:rPr lang="en-US" dirty="0" err="1">
                <a:solidFill>
                  <a:schemeClr val="dk1"/>
                </a:solidFill>
                <a:latin typeface="Tahoma"/>
                <a:ea typeface="Tahoma"/>
                <a:cs typeface="Tahoma"/>
                <a:sym typeface="Tahoma"/>
              </a:rPr>
              <a:t>đối</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tượng</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nó</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lưu</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trữ</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các</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giá</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trị</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của</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các</a:t>
            </a:r>
            <a:r>
              <a:rPr lang="en-US" dirty="0">
                <a:solidFill>
                  <a:schemeClr val="dk1"/>
                </a:solidFill>
                <a:latin typeface="Tahoma"/>
                <a:ea typeface="Tahoma"/>
                <a:cs typeface="Tahoma"/>
                <a:sym typeface="Tahoma"/>
              </a:rPr>
              <a:t> attribute (</a:t>
            </a:r>
            <a:r>
              <a:rPr lang="en-US" dirty="0" err="1">
                <a:solidFill>
                  <a:schemeClr val="dk1"/>
                </a:solidFill>
                <a:latin typeface="Tahoma"/>
                <a:ea typeface="Tahoma"/>
                <a:cs typeface="Tahoma"/>
                <a:sym typeface="Tahoma"/>
              </a:rPr>
              <a:t>thuộc</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tính</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của</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một</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thẻ</a:t>
            </a:r>
            <a:r>
              <a:rPr lang="en-US" dirty="0">
                <a:solidFill>
                  <a:schemeClr val="dk1"/>
                </a:solidFill>
                <a:latin typeface="Tahoma"/>
                <a:ea typeface="Tahoma"/>
                <a:cs typeface="Tahoma"/>
                <a:sym typeface="Tahoma"/>
              </a:rPr>
              <a:t> (Tag).</a:t>
            </a:r>
            <a:endParaRPr dirty="0">
              <a:solidFill>
                <a:schemeClr val="dk1"/>
              </a:solidFill>
              <a:latin typeface="Tahoma"/>
              <a:ea typeface="Tahoma"/>
              <a:cs typeface="Tahoma"/>
              <a:sym typeface="Tahoma"/>
            </a:endParaRPr>
          </a:p>
          <a:p>
            <a:pPr marL="285750" lvl="0" indent="-190500" algn="l" rtl="0">
              <a:lnSpc>
                <a:spcPct val="100000"/>
              </a:lnSpc>
              <a:spcBef>
                <a:spcPts val="0"/>
              </a:spcBef>
              <a:spcAft>
                <a:spcPts val="0"/>
              </a:spcAft>
              <a:buClr>
                <a:schemeClr val="dk1"/>
              </a:buClr>
              <a:buSzPts val="1100"/>
              <a:buChar char="•"/>
            </a:pPr>
            <a:r>
              <a:rPr lang="en-US" dirty="0">
                <a:solidFill>
                  <a:schemeClr val="dk1"/>
                </a:solidFill>
                <a:latin typeface="Tahoma"/>
                <a:ea typeface="Tahoma"/>
                <a:cs typeface="Tahoma"/>
                <a:sym typeface="Tahoma"/>
              </a:rPr>
              <a:t> Pure function </a:t>
            </a:r>
            <a:r>
              <a:rPr lang="en-US" dirty="0" err="1">
                <a:solidFill>
                  <a:schemeClr val="dk1"/>
                </a:solidFill>
                <a:latin typeface="Tahoma"/>
                <a:ea typeface="Tahoma"/>
                <a:cs typeface="Tahoma"/>
                <a:sym typeface="Tahoma"/>
              </a:rPr>
              <a:t>là</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Hàm</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luôn</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trả</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về</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cùng</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một</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kết</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quả</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nếu</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được</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truyền</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vào</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các</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tham</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số</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không</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đổi</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Hàm</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này</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không</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tạo</a:t>
            </a:r>
            <a:r>
              <a:rPr lang="en-US" dirty="0">
                <a:solidFill>
                  <a:schemeClr val="dk1"/>
                </a:solidFill>
                <a:latin typeface="Tahoma"/>
                <a:ea typeface="Tahoma"/>
                <a:cs typeface="Tahoma"/>
                <a:sym typeface="Tahoma"/>
              </a:rPr>
              <a:t> ra </a:t>
            </a:r>
            <a:r>
              <a:rPr lang="en-US" dirty="0" err="1">
                <a:solidFill>
                  <a:schemeClr val="dk1"/>
                </a:solidFill>
                <a:latin typeface="Tahoma"/>
                <a:ea typeface="Tahoma"/>
                <a:cs typeface="Tahoma"/>
                <a:sym typeface="Tahoma"/>
              </a:rPr>
              <a:t>bất</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kỳ</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ảnh</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hưởng</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nào</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đến</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các</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đối</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tượng</a:t>
            </a:r>
            <a:r>
              <a:rPr lang="en-US" dirty="0">
                <a:solidFill>
                  <a:schemeClr val="dk1"/>
                </a:solidFill>
                <a:latin typeface="Tahoma"/>
                <a:ea typeface="Tahoma"/>
                <a:cs typeface="Tahoma"/>
                <a:sym typeface="Tahoma"/>
              </a:rPr>
              <a:t> </a:t>
            </a:r>
            <a:r>
              <a:rPr lang="en-US" dirty="0" err="1">
                <a:solidFill>
                  <a:schemeClr val="dk1"/>
                </a:solidFill>
                <a:latin typeface="Tahoma"/>
                <a:ea typeface="Tahoma"/>
                <a:cs typeface="Tahoma"/>
                <a:sym typeface="Tahoma"/>
              </a:rPr>
              <a:t>khác</a:t>
            </a:r>
            <a:r>
              <a:rPr lang="en-US" dirty="0">
                <a:solidFill>
                  <a:schemeClr val="dk1"/>
                </a:solidFill>
                <a:latin typeface="Tahoma"/>
                <a:ea typeface="Tahoma"/>
                <a:cs typeface="Tahoma"/>
                <a:sym typeface="Tahoma"/>
              </a:rPr>
              <a:t>.</a:t>
            </a:r>
            <a:endParaRPr dirty="0"/>
          </a:p>
        </p:txBody>
      </p:sp>
      <p:sp>
        <p:nvSpPr>
          <p:cNvPr id="191" name="Google Shape;19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 name="Google Shape;2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 name="Google Shape;3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 name="Google Shape;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sp>
        <p:nvSpPr>
          <p:cNvPr id="11" name="Google Shape;11;p1"/>
          <p:cNvSpPr/>
          <p:nvPr/>
        </p:nvSpPr>
        <p:spPr>
          <a:xfrm>
            <a:off x="3304032" y="1438656"/>
            <a:ext cx="5626608" cy="191414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900"/>
              <a:buFont typeface="Arial"/>
              <a:buNone/>
            </a:pPr>
            <a:r>
              <a:rPr lang="en-US" sz="4900" b="1" i="0" u="none" strike="noStrike" cap="none">
                <a:solidFill>
                  <a:schemeClr val="dk1"/>
                </a:solidFill>
                <a:latin typeface="Tahoma"/>
                <a:ea typeface="Tahoma"/>
                <a:cs typeface="Tahoma"/>
                <a:sym typeface="Tahoma"/>
              </a:rPr>
              <a:t>Bai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90"/>
              </a:spcBef>
              <a:spcAft>
                <a:spcPts val="0"/>
              </a:spcAft>
              <a:buClr>
                <a:srgbClr val="000000"/>
              </a:buClr>
              <a:buSzPts val="4900"/>
              <a:buFont typeface="Arial"/>
              <a:buNone/>
            </a:pPr>
            <a:r>
              <a:rPr lang="en-US" sz="4900" b="1" i="0" u="none" strike="noStrike" cap="none">
                <a:solidFill>
                  <a:schemeClr val="dk1"/>
                </a:solidFill>
                <a:latin typeface="Tahoma"/>
                <a:ea typeface="Tahoma"/>
                <a:cs typeface="Tahoma"/>
                <a:sym typeface="Tahoma"/>
              </a:rPr>
              <a:t>React Component</a:t>
            </a:r>
            <a:endParaRPr sz="1400" b="0" i="0" u="none" strike="noStrike" cap="none">
              <a:solidFill>
                <a:srgbClr val="000000"/>
              </a:solidFill>
              <a:latin typeface="Arial"/>
              <a:ea typeface="Arial"/>
              <a:cs typeface="Arial"/>
              <a:sym typeface="Arial"/>
            </a:endParaRPr>
          </a:p>
          <a:p>
            <a:pPr marL="0" marR="406400" lvl="0" indent="0" algn="r" rtl="0">
              <a:lnSpc>
                <a:spcPct val="100000"/>
              </a:lnSpc>
              <a:spcBef>
                <a:spcPts val="1260"/>
              </a:spcBef>
              <a:spcAft>
                <a:spcPts val="0"/>
              </a:spcAft>
              <a:buClr>
                <a:srgbClr val="000000"/>
              </a:buClr>
              <a:buSzPts val="2200"/>
              <a:buFont typeface="Arial"/>
              <a:buNone/>
            </a:pPr>
            <a:r>
              <a:rPr lang="en-US" sz="2200" b="0" i="0" u="none" strike="noStrike" cap="none">
                <a:solidFill>
                  <a:schemeClr val="dk1"/>
                </a:solidFill>
                <a:latin typeface="Tahoma"/>
                <a:ea typeface="Tahoma"/>
                <a:cs typeface="Tahoma"/>
                <a:sym typeface="Tahoma"/>
              </a:rPr>
              <a:t>Module: BOOTCAMP WEB-FRONTEND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pic>
        <p:nvPicPr>
          <p:cNvPr id="80" name="Google Shape;80;p5"/>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1" name="Google Shape;81;p5"/>
          <p:cNvSpPr/>
          <p:nvPr/>
        </p:nvSpPr>
        <p:spPr>
          <a:xfrm>
            <a:off x="740664" y="301752"/>
            <a:ext cx="5114544" cy="5212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chemeClr val="dk1"/>
                </a:solidFill>
                <a:latin typeface="Tahoma"/>
                <a:ea typeface="Tahoma"/>
                <a:cs typeface="Tahoma"/>
                <a:sym typeface="Tahoma"/>
              </a:rPr>
              <a:t>Functional Component</a:t>
            </a:r>
            <a:endParaRPr sz="1400" b="0" i="0" u="none" strike="noStrike" cap="none">
              <a:solidFill>
                <a:srgbClr val="000000"/>
              </a:solidFill>
              <a:latin typeface="Arial"/>
              <a:ea typeface="Arial"/>
              <a:cs typeface="Arial"/>
              <a:sym typeface="Arial"/>
            </a:endParaRPr>
          </a:p>
        </p:txBody>
      </p:sp>
      <p:sp>
        <p:nvSpPr>
          <p:cNvPr id="82" name="Google Shape;82;p5"/>
          <p:cNvSpPr/>
          <p:nvPr/>
        </p:nvSpPr>
        <p:spPr>
          <a:xfrm>
            <a:off x="740665" y="822960"/>
            <a:ext cx="10588974" cy="2941320"/>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endParaRPr sz="2600" b="1" i="0" u="none" strike="noStrike" cap="none">
              <a:solidFill>
                <a:srgbClr val="1C1C1D"/>
              </a:solidFill>
              <a:latin typeface="Tahoma"/>
              <a:ea typeface="Tahoma"/>
              <a:cs typeface="Tahoma"/>
              <a:sym typeface="Tahoma"/>
            </a:endParaRPr>
          </a:p>
        </p:txBody>
      </p:sp>
      <p:pic>
        <p:nvPicPr>
          <p:cNvPr id="83" name="Google Shape;83;p5"/>
          <p:cNvPicPr preferRelativeResize="0"/>
          <p:nvPr/>
        </p:nvPicPr>
        <p:blipFill rotWithShape="1">
          <a:blip r:embed="rId4">
            <a:alphaModFix/>
          </a:blip>
          <a:srcRect/>
          <a:stretch/>
        </p:blipFill>
        <p:spPr>
          <a:xfrm>
            <a:off x="740664" y="972832"/>
            <a:ext cx="3677163" cy="4934639"/>
          </a:xfrm>
          <a:prstGeom prst="rect">
            <a:avLst/>
          </a:prstGeom>
          <a:noFill/>
          <a:ln>
            <a:noFill/>
          </a:ln>
        </p:spPr>
      </p:pic>
      <p:pic>
        <p:nvPicPr>
          <p:cNvPr id="84" name="Google Shape;84;p5"/>
          <p:cNvPicPr preferRelativeResize="0"/>
          <p:nvPr/>
        </p:nvPicPr>
        <p:blipFill rotWithShape="1">
          <a:blip r:embed="rId5">
            <a:alphaModFix/>
          </a:blip>
          <a:srcRect/>
          <a:stretch/>
        </p:blipFill>
        <p:spPr>
          <a:xfrm>
            <a:off x="6918948" y="972832"/>
            <a:ext cx="4410691" cy="1409897"/>
          </a:xfrm>
          <a:prstGeom prst="rect">
            <a:avLst/>
          </a:prstGeom>
          <a:noFill/>
          <a:ln>
            <a:noFill/>
          </a:ln>
        </p:spPr>
      </p:pic>
      <p:pic>
        <p:nvPicPr>
          <p:cNvPr id="85" name="Google Shape;85;p5"/>
          <p:cNvPicPr preferRelativeResize="0"/>
          <p:nvPr/>
        </p:nvPicPr>
        <p:blipFill rotWithShape="1">
          <a:blip r:embed="rId6">
            <a:alphaModFix/>
          </a:blip>
          <a:srcRect/>
          <a:stretch/>
        </p:blipFill>
        <p:spPr>
          <a:xfrm>
            <a:off x="6918947" y="2335803"/>
            <a:ext cx="4410691" cy="1578349"/>
          </a:xfrm>
          <a:prstGeom prst="rect">
            <a:avLst/>
          </a:prstGeom>
          <a:noFill/>
          <a:ln>
            <a:noFill/>
          </a:ln>
        </p:spPr>
      </p:pic>
      <p:pic>
        <p:nvPicPr>
          <p:cNvPr id="86" name="Google Shape;86;p5"/>
          <p:cNvPicPr preferRelativeResize="0"/>
          <p:nvPr/>
        </p:nvPicPr>
        <p:blipFill rotWithShape="1">
          <a:blip r:embed="rId7">
            <a:alphaModFix/>
          </a:blip>
          <a:srcRect l="305" t="305" r="-304" b="5994"/>
          <a:stretch/>
        </p:blipFill>
        <p:spPr>
          <a:xfrm>
            <a:off x="4244177" y="2105663"/>
            <a:ext cx="2848420" cy="2668976"/>
          </a:xfrm>
          <a:prstGeom prst="rect">
            <a:avLst/>
          </a:prstGeom>
          <a:noFill/>
          <a:ln>
            <a:noFill/>
          </a:ln>
        </p:spPr>
      </p:pic>
      <p:grpSp>
        <p:nvGrpSpPr>
          <p:cNvPr id="87" name="Google Shape;87;p5"/>
          <p:cNvGrpSpPr/>
          <p:nvPr/>
        </p:nvGrpSpPr>
        <p:grpSpPr>
          <a:xfrm>
            <a:off x="6918947" y="3994420"/>
            <a:ext cx="4511049" cy="2506741"/>
            <a:chOff x="6918947" y="3994420"/>
            <a:chExt cx="4511049" cy="2506741"/>
          </a:xfrm>
        </p:grpSpPr>
        <p:sp>
          <p:nvSpPr>
            <p:cNvPr id="88" name="Google Shape;88;p5"/>
            <p:cNvSpPr/>
            <p:nvPr/>
          </p:nvSpPr>
          <p:spPr>
            <a:xfrm>
              <a:off x="6918947" y="3994420"/>
              <a:ext cx="4410691" cy="2506741"/>
            </a:xfrm>
            <a:prstGeom prst="upArrowCallout">
              <a:avLst>
                <a:gd name="adj1" fmla="val 25000"/>
                <a:gd name="adj2" fmla="val 25000"/>
                <a:gd name="adj3" fmla="val 25000"/>
                <a:gd name="adj4" fmla="val 64977"/>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4"/>
                </a:solidFill>
                <a:latin typeface="Arial"/>
                <a:ea typeface="Arial"/>
                <a:cs typeface="Arial"/>
                <a:sym typeface="Arial"/>
              </a:endParaRPr>
            </a:p>
          </p:txBody>
        </p:sp>
        <p:sp>
          <p:nvSpPr>
            <p:cNvPr id="89" name="Google Shape;89;p5"/>
            <p:cNvSpPr txBox="1"/>
            <p:nvPr/>
          </p:nvSpPr>
          <p:spPr>
            <a:xfrm>
              <a:off x="7019305" y="4931501"/>
              <a:ext cx="4410691" cy="156966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400"/>
                <a:buFont typeface="Arial"/>
                <a:buAutoNum type="arabicPeriod"/>
              </a:pPr>
              <a:r>
                <a:rPr lang="en-US" sz="2400" b="1" i="0" u="none" strike="noStrike" cap="none">
                  <a:solidFill>
                    <a:schemeClr val="dk2"/>
                  </a:solidFill>
                  <a:latin typeface="Times New Roman"/>
                  <a:ea typeface="Times New Roman"/>
                  <a:cs typeface="Times New Roman"/>
                  <a:sym typeface="Times New Roman"/>
                </a:rPr>
                <a:t>Đẹp + ngắn gọn</a:t>
              </a:r>
              <a:endParaRPr sz="2400" b="1" i="0" u="none" strike="noStrike" cap="none">
                <a:solidFill>
                  <a:schemeClr val="dk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AutoNum type="arabicPeriod"/>
              </a:pPr>
              <a:r>
                <a:rPr lang="en-US" sz="2400" b="1" i="0" u="none" strike="noStrike" cap="none">
                  <a:solidFill>
                    <a:schemeClr val="dk2"/>
                  </a:solidFill>
                  <a:latin typeface="Times New Roman"/>
                  <a:ea typeface="Times New Roman"/>
                  <a:cs typeface="Times New Roman"/>
                  <a:sym typeface="Times New Roman"/>
                </a:rPr>
                <a:t>Tái sử dụng nhiều lần</a:t>
              </a:r>
              <a:endParaRPr sz="2400" b="1" i="0" u="none" strike="noStrike" cap="none">
                <a:solidFill>
                  <a:schemeClr val="dk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AutoNum type="arabicPeriod"/>
              </a:pPr>
              <a:r>
                <a:rPr lang="en-US" sz="2400" b="1" i="0" u="none" strike="noStrike" cap="none">
                  <a:solidFill>
                    <a:schemeClr val="dk2"/>
                  </a:solidFill>
                  <a:latin typeface="Times New Roman"/>
                  <a:ea typeface="Times New Roman"/>
                  <a:cs typeface="Times New Roman"/>
                  <a:sym typeface="Times New Roman"/>
                </a:rPr>
                <a:t>Có thể xây thêm func khác lồng nhau</a:t>
              </a:r>
              <a:endParaRPr sz="2400" b="1" i="0" u="none" strike="noStrike" cap="none">
                <a:solidFill>
                  <a:schemeClr val="dk2"/>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p:tgtEl>
                                          <p:spTgt spid="87"/>
                                        </p:tgtEl>
                                        <p:attrNameLst>
                                          <p:attrName>ppt_w</p:attrName>
                                        </p:attrNameLst>
                                      </p:cBhvr>
                                      <p:tavLst>
                                        <p:tav tm="0">
                                          <p:val>
                                            <p:strVal val="0"/>
                                          </p:val>
                                        </p:tav>
                                        <p:tav tm="100000">
                                          <p:val>
                                            <p:strVal val="#ppt_w"/>
                                          </p:val>
                                        </p:tav>
                                      </p:tavLst>
                                    </p:anim>
                                    <p:anim calcmode="lin" valueType="num">
                                      <p:cBhvr additive="base">
                                        <p:cTn id="16" dur="500"/>
                                        <p:tgtEl>
                                          <p:spTgt spid="8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
        <p:cNvGrpSpPr/>
        <p:nvPr/>
      </p:nvGrpSpPr>
      <p:grpSpPr>
        <a:xfrm>
          <a:off x="0" y="0"/>
          <a:ext cx="0" cy="0"/>
          <a:chOff x="0" y="0"/>
          <a:chExt cx="0" cy="0"/>
        </a:xfrm>
      </p:grpSpPr>
      <p:pic>
        <p:nvPicPr>
          <p:cNvPr id="94" name="Google Shape;94;p19"/>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95" name="Google Shape;95;p19"/>
          <p:cNvSpPr/>
          <p:nvPr/>
        </p:nvSpPr>
        <p:spPr>
          <a:xfrm>
            <a:off x="740664" y="307848"/>
            <a:ext cx="4011168" cy="515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chemeClr val="dk1"/>
                </a:solidFill>
                <a:latin typeface="Tahoma"/>
                <a:ea typeface="Tahoma"/>
                <a:cs typeface="Tahoma"/>
                <a:sym typeface="Tahoma"/>
              </a:rPr>
              <a:t>React Component</a:t>
            </a:r>
            <a:endParaRPr sz="1400" b="0" i="0" u="none" strike="noStrike" cap="none">
              <a:solidFill>
                <a:srgbClr val="000000"/>
              </a:solidFill>
              <a:latin typeface="Arial"/>
              <a:ea typeface="Arial"/>
              <a:cs typeface="Arial"/>
              <a:sym typeface="Arial"/>
            </a:endParaRPr>
          </a:p>
        </p:txBody>
      </p:sp>
      <p:sp>
        <p:nvSpPr>
          <p:cNvPr id="96" name="Google Shape;96;p19"/>
          <p:cNvSpPr/>
          <p:nvPr/>
        </p:nvSpPr>
        <p:spPr>
          <a:xfrm>
            <a:off x="740664" y="1414271"/>
            <a:ext cx="11152632" cy="40444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600" b="0" i="0" u="none" strike="noStrike" cap="none">
              <a:solidFill>
                <a:schemeClr val="dk1"/>
              </a:solidFill>
              <a:latin typeface="Tahoma"/>
              <a:ea typeface="Tahoma"/>
              <a:cs typeface="Tahoma"/>
              <a:sym typeface="Tahoma"/>
            </a:endParaRPr>
          </a:p>
        </p:txBody>
      </p:sp>
      <p:sp>
        <p:nvSpPr>
          <p:cNvPr id="97" name="Google Shape;97;p19"/>
          <p:cNvSpPr txBox="1"/>
          <p:nvPr/>
        </p:nvSpPr>
        <p:spPr>
          <a:xfrm>
            <a:off x="4651471" y="2836315"/>
            <a:ext cx="6566656"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LIÊN QUAN GÌ ĐẾN FUNCTIONAL COMPONENT?</a:t>
            </a:r>
            <a:endParaRPr sz="3600" b="1" i="0" u="none" strike="noStrike" cap="none">
              <a:solidFill>
                <a:srgbClr val="000000"/>
              </a:solidFill>
              <a:latin typeface="Arial"/>
              <a:ea typeface="Arial"/>
              <a:cs typeface="Arial"/>
              <a:sym typeface="Arial"/>
            </a:endParaRPr>
          </a:p>
        </p:txBody>
      </p:sp>
      <p:pic>
        <p:nvPicPr>
          <p:cNvPr id="98" name="Google Shape;98;p19"/>
          <p:cNvPicPr preferRelativeResize="0"/>
          <p:nvPr/>
        </p:nvPicPr>
        <p:blipFill rotWithShape="1">
          <a:blip r:embed="rId4">
            <a:alphaModFix/>
          </a:blip>
          <a:srcRect/>
          <a:stretch/>
        </p:blipFill>
        <p:spPr>
          <a:xfrm>
            <a:off x="1027325" y="1734183"/>
            <a:ext cx="3724507" cy="3724507"/>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pic>
        <p:nvPicPr>
          <p:cNvPr id="103" name="Google Shape;103;p20"/>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04" name="Google Shape;104;p20"/>
          <p:cNvSpPr/>
          <p:nvPr/>
        </p:nvSpPr>
        <p:spPr>
          <a:xfrm>
            <a:off x="740664" y="301752"/>
            <a:ext cx="5114544" cy="5212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chemeClr val="dk1"/>
                </a:solidFill>
                <a:latin typeface="Tahoma"/>
                <a:ea typeface="Tahoma"/>
                <a:cs typeface="Tahoma"/>
                <a:sym typeface="Tahoma"/>
              </a:rPr>
              <a:t>Functional Component</a:t>
            </a:r>
            <a:endParaRPr sz="1400" b="0" i="0" u="none" strike="noStrike" cap="none">
              <a:solidFill>
                <a:srgbClr val="000000"/>
              </a:solidFill>
              <a:latin typeface="Arial"/>
              <a:ea typeface="Arial"/>
              <a:cs typeface="Arial"/>
              <a:sym typeface="Arial"/>
            </a:endParaRPr>
          </a:p>
        </p:txBody>
      </p:sp>
      <p:sp>
        <p:nvSpPr>
          <p:cNvPr id="105" name="Google Shape;105;p20"/>
          <p:cNvSpPr/>
          <p:nvPr/>
        </p:nvSpPr>
        <p:spPr>
          <a:xfrm>
            <a:off x="1179576" y="1563624"/>
            <a:ext cx="7668860" cy="2200656"/>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Một function Javascript / ES6 function</a:t>
            </a:r>
            <a:br>
              <a:rPr lang="en-US" sz="2600" b="0" i="0" u="none" strike="noStrike" cap="none">
                <a:solidFill>
                  <a:schemeClr val="dk1"/>
                </a:solidFill>
                <a:latin typeface="Tahoma"/>
                <a:ea typeface="Tahoma"/>
                <a:cs typeface="Tahoma"/>
                <a:sym typeface="Tahoma"/>
              </a:rPr>
            </a:b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Phải trả về 1 React element</a:t>
            </a:r>
            <a:br>
              <a:rPr lang="en-US" sz="2600" b="0" i="0" u="none" strike="noStrike" cap="none">
                <a:solidFill>
                  <a:schemeClr val="dk1"/>
                </a:solidFill>
                <a:latin typeface="Tahoma"/>
                <a:ea typeface="Tahoma"/>
                <a:cs typeface="Tahoma"/>
                <a:sym typeface="Tahoma"/>
              </a:rPr>
            </a:b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Nhận props làm tham số nếu cần</a:t>
            </a:r>
            <a:endParaRPr sz="2600" b="0" i="0" u="none" strike="noStrike" cap="none">
              <a:solidFill>
                <a:schemeClr val="dk1"/>
              </a:solidFill>
              <a:latin typeface="Tahoma"/>
              <a:ea typeface="Tahoma"/>
              <a:cs typeface="Tahoma"/>
              <a:sym typeface="Tahoma"/>
            </a:endParaRPr>
          </a:p>
          <a:p>
            <a:pPr marL="0" marR="0" lvl="0" indent="0" algn="just" rtl="0">
              <a:lnSpc>
                <a:spcPct val="277846"/>
              </a:lnSpc>
              <a:spcBef>
                <a:spcPts val="0"/>
              </a:spcBef>
              <a:spcAft>
                <a:spcPts val="0"/>
              </a:spcAft>
              <a:buClr>
                <a:srgbClr val="000000"/>
              </a:buClr>
              <a:buSzPts val="2600"/>
              <a:buFont typeface="Arial"/>
              <a:buNone/>
            </a:pPr>
            <a:r>
              <a:rPr lang="en-US" sz="2600" b="1" i="0" u="none" strike="noStrike" cap="none">
                <a:solidFill>
                  <a:srgbClr val="1C1C1D"/>
                </a:solidFill>
                <a:latin typeface="Tahoma"/>
                <a:ea typeface="Tahoma"/>
                <a:cs typeface="Tahoma"/>
                <a:sym typeface="Tahoma"/>
              </a:rPr>
              <a:t> </a:t>
            </a:r>
            <a:endParaRPr sz="2600" b="1" i="0" u="none" strike="noStrike" cap="none">
              <a:solidFill>
                <a:srgbClr val="1C1C1D"/>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pic>
        <p:nvPicPr>
          <p:cNvPr id="110" name="Google Shape;110;p6"/>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11" name="Google Shape;111;p6"/>
          <p:cNvSpPr/>
          <p:nvPr/>
        </p:nvSpPr>
        <p:spPr>
          <a:xfrm>
            <a:off x="752856" y="301752"/>
            <a:ext cx="4703064" cy="110947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Function Component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310"/>
              </a:spcBef>
              <a:spcAft>
                <a:spcPts val="0"/>
              </a:spcAft>
              <a:buClr>
                <a:srgbClr val="000000"/>
              </a:buClr>
              <a:buSzPts val="2000"/>
              <a:buFont typeface="Arial"/>
              <a:buNone/>
            </a:pPr>
            <a:r>
              <a:rPr lang="en-US" sz="2000" b="0" i="0" u="none" strike="noStrike" cap="none">
                <a:solidFill>
                  <a:srgbClr val="1C1C1D"/>
                </a:solidFill>
                <a:latin typeface="Tahoma"/>
                <a:ea typeface="Tahoma"/>
                <a:cs typeface="Tahoma"/>
                <a:sym typeface="Tahoma"/>
              </a:rPr>
              <a:t>  Ví dụ sau demo cho function component</a:t>
            </a:r>
            <a:endParaRPr sz="1400" b="0" i="0" u="none" strike="noStrike" cap="none">
              <a:solidFill>
                <a:srgbClr val="000000"/>
              </a:solidFill>
              <a:latin typeface="Arial"/>
              <a:ea typeface="Arial"/>
              <a:cs typeface="Arial"/>
              <a:sym typeface="Arial"/>
            </a:endParaRPr>
          </a:p>
        </p:txBody>
      </p:sp>
      <p:sp>
        <p:nvSpPr>
          <p:cNvPr id="112" name="Google Shape;112;p6"/>
          <p:cNvSpPr/>
          <p:nvPr/>
        </p:nvSpPr>
        <p:spPr>
          <a:xfrm>
            <a:off x="962797" y="1767839"/>
            <a:ext cx="6684911" cy="3773979"/>
          </a:xfrm>
          <a:prstGeom prst="rect">
            <a:avLst/>
          </a:prstGeom>
          <a:solidFill>
            <a:srgbClr val="011627"/>
          </a:solidFill>
          <a:ln>
            <a:noFill/>
          </a:ln>
        </p:spPr>
        <p:txBody>
          <a:bodyPr spcFirstLastPara="1" wrap="square" lIns="0" tIns="0" rIns="0" bIns="0" anchor="t" anchorCtr="0">
            <a:noAutofit/>
          </a:bodyPr>
          <a:lstStyle/>
          <a:p>
            <a:pPr marL="0" marR="1543304" lvl="0" indent="0" algn="l" rtl="0">
              <a:lnSpc>
                <a:spcPct val="153333"/>
              </a:lnSpc>
              <a:spcBef>
                <a:spcPts val="0"/>
              </a:spcBef>
              <a:spcAft>
                <a:spcPts val="0"/>
              </a:spcAft>
              <a:buClr>
                <a:srgbClr val="000000"/>
              </a:buClr>
              <a:buSzPts val="1800"/>
              <a:buFont typeface="Arial"/>
              <a:buNone/>
            </a:pPr>
            <a:r>
              <a:rPr lang="en-US" sz="1800" b="1" i="0" u="none" strike="noStrike" cap="none">
                <a:solidFill>
                  <a:srgbClr val="76CFB9"/>
                </a:solidFill>
                <a:latin typeface="Consolas"/>
                <a:ea typeface="Consolas"/>
                <a:cs typeface="Consolas"/>
                <a:sym typeface="Consolas"/>
              </a:rPr>
              <a:t>import </a:t>
            </a:r>
            <a:r>
              <a:rPr lang="en-US" sz="1800" b="1" i="0" u="none" strike="noStrike" cap="none">
                <a:solidFill>
                  <a:srgbClr val="CCD5DE"/>
                </a:solidFill>
                <a:latin typeface="Consolas"/>
                <a:ea typeface="Consolas"/>
                <a:cs typeface="Consolas"/>
                <a:sym typeface="Consolas"/>
              </a:rPr>
              <a:t>React </a:t>
            </a:r>
            <a:r>
              <a:rPr lang="en-US" sz="1800" b="1" i="0" u="none" strike="noStrike" cap="none">
                <a:solidFill>
                  <a:srgbClr val="76CFB9"/>
                </a:solidFill>
                <a:latin typeface="Consolas"/>
                <a:ea typeface="Consolas"/>
                <a:cs typeface="Consolas"/>
                <a:sym typeface="Consolas"/>
              </a:rPr>
              <a:t>from </a:t>
            </a:r>
            <a:r>
              <a:rPr lang="en-US" sz="1800" b="1" i="0" u="none" strike="noStrike" cap="none">
                <a:solidFill>
                  <a:srgbClr val="9FCD60"/>
                </a:solidFill>
                <a:latin typeface="Consolas"/>
                <a:ea typeface="Consolas"/>
                <a:cs typeface="Consolas"/>
                <a:sym typeface="Consolas"/>
              </a:rPr>
              <a:t>'react'; </a:t>
            </a:r>
            <a:br>
              <a:rPr lang="en-US" sz="1800" b="1" i="0" u="none" strike="noStrike" cap="none">
                <a:solidFill>
                  <a:srgbClr val="9FCD60"/>
                </a:solidFill>
                <a:latin typeface="Consolas"/>
                <a:ea typeface="Consolas"/>
                <a:cs typeface="Consolas"/>
                <a:sym typeface="Consolas"/>
              </a:rPr>
            </a:br>
            <a:r>
              <a:rPr lang="en-US" sz="1800" b="1" i="0" u="none" strike="noStrike" cap="none">
                <a:solidFill>
                  <a:srgbClr val="76CFB9"/>
                </a:solidFill>
                <a:latin typeface="Consolas"/>
                <a:ea typeface="Consolas"/>
                <a:cs typeface="Consolas"/>
                <a:sym typeface="Consolas"/>
              </a:rPr>
              <a:t>const </a:t>
            </a:r>
            <a:r>
              <a:rPr lang="en-US" sz="1800" b="1" i="0" u="none" strike="noStrike" cap="none">
                <a:solidFill>
                  <a:srgbClr val="7DA6F4"/>
                </a:solidFill>
                <a:latin typeface="Consolas"/>
                <a:ea typeface="Consolas"/>
                <a:cs typeface="Consolas"/>
                <a:sym typeface="Consolas"/>
              </a:rPr>
              <a:t>App </a:t>
            </a:r>
            <a:r>
              <a:rPr lang="en-US" sz="1800" b="1" i="0" u="none" strike="noStrike" cap="none">
                <a:solidFill>
                  <a:srgbClr val="9DB6C8"/>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172212" marR="0" lvl="0" indent="0" algn="l" rtl="0">
              <a:lnSpc>
                <a:spcPct val="153333"/>
              </a:lnSpc>
              <a:spcBef>
                <a:spcPts val="0"/>
              </a:spcBef>
              <a:spcAft>
                <a:spcPts val="0"/>
              </a:spcAft>
              <a:buClr>
                <a:srgbClr val="000000"/>
              </a:buClr>
              <a:buSzPts val="1800"/>
              <a:buFont typeface="Arial"/>
              <a:buNone/>
            </a:pPr>
            <a:r>
              <a:rPr lang="en-US" sz="1800" b="1" i="0" u="none" strike="noStrike" cap="none">
                <a:solidFill>
                  <a:srgbClr val="76CFB9"/>
                </a:solidFill>
                <a:latin typeface="Consolas"/>
                <a:ea typeface="Consolas"/>
                <a:cs typeface="Consolas"/>
                <a:sym typeface="Consolas"/>
              </a:rPr>
              <a:t>const </a:t>
            </a:r>
            <a:r>
              <a:rPr lang="en-US" sz="1800" b="1" i="0" u="none" strike="noStrike" cap="none">
                <a:solidFill>
                  <a:srgbClr val="CCD5DE"/>
                </a:solidFill>
                <a:latin typeface="Consolas"/>
                <a:ea typeface="Consolas"/>
                <a:cs typeface="Consolas"/>
                <a:sym typeface="Consolas"/>
              </a:rPr>
              <a:t>greeting </a:t>
            </a:r>
            <a:r>
              <a:rPr lang="en-US" sz="1800" b="1" i="0" u="none" strike="noStrike" cap="none">
                <a:solidFill>
                  <a:srgbClr val="76CFB9"/>
                </a:solidFill>
                <a:latin typeface="Consolas"/>
                <a:ea typeface="Consolas"/>
                <a:cs typeface="Consolas"/>
                <a:sym typeface="Consolas"/>
              </a:rPr>
              <a:t>= </a:t>
            </a:r>
            <a:r>
              <a:rPr lang="en-US" sz="1800" b="1" i="0" u="none" strike="noStrike" cap="none">
                <a:solidFill>
                  <a:srgbClr val="9FCD60"/>
                </a:solidFill>
                <a:latin typeface="Consolas"/>
                <a:ea typeface="Consolas"/>
                <a:cs typeface="Consolas"/>
                <a:sym typeface="Consolas"/>
              </a:rPr>
              <a:t>'Hello Function Component!'; </a:t>
            </a:r>
            <a:br>
              <a:rPr lang="en-US" sz="1800" b="1" i="0" u="none" strike="noStrike" cap="none">
                <a:solidFill>
                  <a:srgbClr val="9FCD60"/>
                </a:solidFill>
                <a:latin typeface="Consolas"/>
                <a:ea typeface="Consolas"/>
                <a:cs typeface="Consolas"/>
                <a:sym typeface="Consolas"/>
              </a:rPr>
            </a:br>
            <a:r>
              <a:rPr lang="en-US" sz="1800" b="1" i="0" u="none" strike="noStrike" cap="none">
                <a:solidFill>
                  <a:srgbClr val="76CFB9"/>
                </a:solidFill>
                <a:latin typeface="Consolas"/>
                <a:ea typeface="Consolas"/>
                <a:cs typeface="Consolas"/>
                <a:sym typeface="Consolas"/>
              </a:rPr>
              <a:t>return </a:t>
            </a:r>
            <a:r>
              <a:rPr lang="en-US" sz="1800" b="1" i="0" u="none" strike="noStrike" cap="none">
                <a:solidFill>
                  <a:srgbClr val="F3BF7D"/>
                </a:solidFill>
                <a:latin typeface="Consolas"/>
                <a:ea typeface="Consolas"/>
                <a:cs typeface="Consolas"/>
                <a:sym typeface="Consolas"/>
              </a:rPr>
              <a:t>&lt;Headline </a:t>
            </a:r>
            <a:r>
              <a:rPr lang="en-US" sz="1800" b="1" i="0" u="none" strike="noStrike" cap="none">
                <a:solidFill>
                  <a:srgbClr val="76CFB9"/>
                </a:solidFill>
                <a:latin typeface="Consolas"/>
                <a:ea typeface="Consolas"/>
                <a:cs typeface="Consolas"/>
                <a:sym typeface="Consolas"/>
              </a:rPr>
              <a:t>voLue={greeting} </a:t>
            </a:r>
            <a:r>
              <a:rPr lang="en-US" sz="1800" b="1" i="0" u="none" strike="noStrike" cap="none">
                <a:solidFill>
                  <a:srgbClr val="BC89DA"/>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BC89DA"/>
                </a:solidFill>
                <a:latin typeface="Consolas"/>
                <a:ea typeface="Consolas"/>
                <a:cs typeface="Consolas"/>
                <a:sym typeface="Consolas"/>
              </a:rPr>
              <a:t>}</a:t>
            </a:r>
            <a:endParaRPr sz="1800" b="0" i="0" u="none" strike="noStrike" cap="none">
              <a:solidFill>
                <a:srgbClr val="BC89DA"/>
              </a:solidFill>
              <a:latin typeface="Consolas"/>
              <a:ea typeface="Consolas"/>
              <a:cs typeface="Consolas"/>
              <a:sym typeface="Consolas"/>
            </a:endParaRPr>
          </a:p>
          <a:p>
            <a:pPr marL="172212" marR="1022603" lvl="0" indent="-152400" algn="l" rtl="0">
              <a:lnSpc>
                <a:spcPct val="76000"/>
              </a:lnSpc>
              <a:spcBef>
                <a:spcPts val="1050"/>
              </a:spcBef>
              <a:spcAft>
                <a:spcPts val="0"/>
              </a:spcAft>
              <a:buClr>
                <a:srgbClr val="000000"/>
              </a:buClr>
              <a:buSzPts val="1800"/>
              <a:buFont typeface="Arial"/>
              <a:buNone/>
            </a:pPr>
            <a:r>
              <a:rPr lang="en-US" sz="1800" b="1" i="0" u="none" strike="noStrike" cap="none">
                <a:solidFill>
                  <a:srgbClr val="76CFB9"/>
                </a:solidFill>
                <a:latin typeface="Consolas"/>
                <a:ea typeface="Consolas"/>
                <a:cs typeface="Consolas"/>
                <a:sym typeface="Consolas"/>
              </a:rPr>
              <a:t>const </a:t>
            </a:r>
            <a:r>
              <a:rPr lang="en-US" sz="1800" b="1" i="0" u="none" strike="noStrike" cap="none">
                <a:solidFill>
                  <a:srgbClr val="7DA6F4"/>
                </a:solidFill>
                <a:latin typeface="Consolas"/>
                <a:ea typeface="Consolas"/>
                <a:cs typeface="Consolas"/>
                <a:sym typeface="Consolas"/>
              </a:rPr>
              <a:t>Headline </a:t>
            </a:r>
            <a:r>
              <a:rPr lang="en-US" sz="1800" b="1" i="0" u="none" strike="noStrike" cap="none">
                <a:solidFill>
                  <a:srgbClr val="76CFB9"/>
                </a:solidFill>
                <a:latin typeface="Consolas"/>
                <a:ea typeface="Consolas"/>
                <a:cs typeface="Consolas"/>
                <a:sym typeface="Consolas"/>
              </a:rPr>
              <a:t>= </a:t>
            </a:r>
            <a:r>
              <a:rPr lang="en-US" sz="1800" b="1" i="0" u="none" strike="noStrike" cap="none">
                <a:solidFill>
                  <a:srgbClr val="BC89DA"/>
                </a:solidFill>
                <a:latin typeface="Consolas"/>
                <a:ea typeface="Consolas"/>
                <a:cs typeface="Consolas"/>
                <a:sym typeface="Consolas"/>
              </a:rPr>
              <a:t>({ </a:t>
            </a:r>
            <a:r>
              <a:rPr lang="en-US" sz="1800" b="1" i="0" u="none" strike="noStrike" cap="none">
                <a:solidFill>
                  <a:srgbClr val="CCD5DE"/>
                </a:solidFill>
                <a:latin typeface="Consolas"/>
                <a:ea typeface="Consolas"/>
                <a:cs typeface="Consolas"/>
                <a:sym typeface="Consolas"/>
              </a:rPr>
              <a:t>value </a:t>
            </a:r>
            <a:r>
              <a:rPr lang="en-US" sz="1800" b="1" i="0" u="none" strike="noStrike" cap="none">
                <a:solidFill>
                  <a:srgbClr val="BC89DA"/>
                </a:solidFill>
                <a:latin typeface="Consolas"/>
                <a:ea typeface="Consolas"/>
                <a:cs typeface="Consolas"/>
                <a:sym typeface="Consolas"/>
              </a:rPr>
              <a:t>}) </a:t>
            </a:r>
            <a:r>
              <a:rPr lang="en-US" sz="1800" b="1" i="0" u="none" strike="noStrike" cap="none">
                <a:solidFill>
                  <a:srgbClr val="76CFB9"/>
                </a:solidFill>
                <a:latin typeface="Consolas"/>
                <a:ea typeface="Consolas"/>
                <a:cs typeface="Consolas"/>
                <a:sym typeface="Consolas"/>
              </a:rPr>
              <a:t>=&gt; </a:t>
            </a:r>
            <a:r>
              <a:rPr lang="en-US" sz="1800" b="1" i="0" u="none" strike="noStrike" cap="none">
                <a:solidFill>
                  <a:srgbClr val="BC89DA"/>
                </a:solidFill>
                <a:latin typeface="Consolas"/>
                <a:ea typeface="Consolas"/>
                <a:cs typeface="Consolas"/>
                <a:sym typeface="Consolas"/>
              </a:rPr>
              <a:t>{ </a:t>
            </a:r>
            <a:br>
              <a:rPr lang="en-US" sz="1800" b="1" i="0" u="none" strike="noStrike" cap="none">
                <a:solidFill>
                  <a:srgbClr val="BC89DA"/>
                </a:solidFill>
                <a:latin typeface="Consolas"/>
                <a:ea typeface="Consolas"/>
                <a:cs typeface="Consolas"/>
                <a:sym typeface="Consolas"/>
              </a:rPr>
            </a:br>
            <a:br>
              <a:rPr lang="en-US" sz="1800" b="1" i="0" u="none" strike="noStrike" cap="none">
                <a:solidFill>
                  <a:srgbClr val="BC89DA"/>
                </a:solidFill>
                <a:latin typeface="Consolas"/>
                <a:ea typeface="Consolas"/>
                <a:cs typeface="Consolas"/>
                <a:sym typeface="Consolas"/>
              </a:rPr>
            </a:br>
            <a:r>
              <a:rPr lang="en-US" sz="1800" b="1" i="0" u="none" strike="noStrike" cap="none">
                <a:solidFill>
                  <a:srgbClr val="76CFB9"/>
                </a:solidFill>
                <a:latin typeface="Consolas"/>
                <a:ea typeface="Consolas"/>
                <a:cs typeface="Consolas"/>
                <a:sym typeface="Consolas"/>
              </a:rPr>
              <a:t>return </a:t>
            </a:r>
            <a:r>
              <a:rPr lang="en-US" sz="1800" b="1" i="0" u="none" strike="noStrike" cap="none">
                <a:solidFill>
                  <a:srgbClr val="9DB6C8"/>
                </a:solidFill>
                <a:latin typeface="Consolas"/>
                <a:ea typeface="Consolas"/>
                <a:cs typeface="Consolas"/>
                <a:sym typeface="Consolas"/>
              </a:rPr>
              <a:t>&lt;hl&gt;{value}&lt;/hl&gt;;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BC89DA"/>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172212" marR="0" lvl="0" indent="-152400" algn="l" rtl="0">
              <a:lnSpc>
                <a:spcPct val="100000"/>
              </a:lnSpc>
              <a:spcBef>
                <a:spcPts val="1050"/>
              </a:spcBef>
              <a:spcAft>
                <a:spcPts val="0"/>
              </a:spcAft>
              <a:buClr>
                <a:srgbClr val="000000"/>
              </a:buClr>
              <a:buSzPts val="1800"/>
              <a:buFont typeface="Arial"/>
              <a:buNone/>
            </a:pPr>
            <a:r>
              <a:rPr lang="en-US" sz="1800" b="1" i="0" u="none" strike="noStrike" cap="none">
                <a:solidFill>
                  <a:srgbClr val="76CFB9"/>
                </a:solidFill>
                <a:latin typeface="Consolas"/>
                <a:ea typeface="Consolas"/>
                <a:cs typeface="Consolas"/>
                <a:sym typeface="Consolas"/>
              </a:rPr>
              <a:t>export default </a:t>
            </a:r>
            <a:r>
              <a:rPr lang="en-US" sz="1800" b="1" i="0" u="none" strike="noStrike" cap="none">
                <a:solidFill>
                  <a:srgbClr val="CCD5DE"/>
                </a:solidFill>
                <a:latin typeface="Consolas"/>
                <a:ea typeface="Consolas"/>
                <a:cs typeface="Consolas"/>
                <a:sym typeface="Consolas"/>
              </a:rPr>
              <a:t>App;</a:t>
            </a:r>
            <a:endParaRPr sz="1400" b="0" i="0" u="none" strike="noStrike" cap="none">
              <a:solidFill>
                <a:srgbClr val="000000"/>
              </a:solidFill>
              <a:latin typeface="Arial"/>
              <a:ea typeface="Arial"/>
              <a:cs typeface="Arial"/>
              <a:sym typeface="Arial"/>
            </a:endParaRPr>
          </a:p>
        </p:txBody>
      </p:sp>
      <p:sp>
        <p:nvSpPr>
          <p:cNvPr id="113" name="Google Shape;113;p6"/>
          <p:cNvSpPr/>
          <p:nvPr/>
        </p:nvSpPr>
        <p:spPr>
          <a:xfrm>
            <a:off x="962796" y="5776884"/>
            <a:ext cx="10668371" cy="91744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ahoma"/>
                <a:ea typeface="Tahoma"/>
                <a:cs typeface="Tahoma"/>
                <a:sym typeface="Tahoma"/>
              </a:rPr>
              <a:t> Component App gọi đến component Headline và truyền vào một props là value với giá trị</a:t>
            </a:r>
            <a:endParaRPr sz="18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ahoma"/>
                <a:ea typeface="Tahoma"/>
                <a:cs typeface="Tahoma"/>
                <a:sym typeface="Tahoma"/>
              </a:rPr>
              <a:t> là “Hello Function Component!”.</a:t>
            </a:r>
            <a:br>
              <a:rPr lang="en-US" sz="1800" b="0" i="0" u="none" strike="noStrike" cap="none">
                <a:solidFill>
                  <a:schemeClr val="dk1"/>
                </a:solidFill>
                <a:latin typeface="Tahoma"/>
                <a:ea typeface="Tahoma"/>
                <a:cs typeface="Tahoma"/>
                <a:sym typeface="Tahoma"/>
              </a:rPr>
            </a:br>
            <a:r>
              <a:rPr lang="en-US" sz="1800" b="0" i="0" u="none" strike="noStrike" cap="none">
                <a:solidFill>
                  <a:schemeClr val="dk1"/>
                </a:solidFill>
                <a:latin typeface="Tahoma"/>
                <a:ea typeface="Tahoma"/>
                <a:cs typeface="Tahoma"/>
                <a:sym typeface="Tahoma"/>
              </a:rPr>
              <a:t> Giá trị này được gán vào biến greeting. Component Headline trả về (return) giá trị của props truyền vào</a:t>
            </a:r>
            <a:r>
              <a:rPr lang="en-US"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19" name="Google Shape;119;p21"/>
          <p:cNvSpPr/>
          <p:nvPr/>
        </p:nvSpPr>
        <p:spPr>
          <a:xfrm>
            <a:off x="752856" y="301752"/>
            <a:ext cx="4703064" cy="110947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Function Component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310"/>
              </a:spcBef>
              <a:spcAft>
                <a:spcPts val="0"/>
              </a:spcAft>
              <a:buClr>
                <a:srgbClr val="000000"/>
              </a:buClr>
              <a:buSzPts val="2000"/>
              <a:buFont typeface="Arial"/>
              <a:buNone/>
            </a:pPr>
            <a:r>
              <a:rPr lang="en-US" sz="2000" b="0" i="0" u="none" strike="noStrike" cap="none">
                <a:solidFill>
                  <a:srgbClr val="1C1C1D"/>
                </a:solidFill>
                <a:latin typeface="Tahoma"/>
                <a:ea typeface="Tahoma"/>
                <a:cs typeface="Tahoma"/>
                <a:sym typeface="Tahoma"/>
              </a:rPr>
              <a:t>  Xây dựng demo functional component</a:t>
            </a:r>
            <a:endParaRPr sz="1400" b="0" i="0" u="none" strike="noStrike" cap="none">
              <a:solidFill>
                <a:srgbClr val="000000"/>
              </a:solidFill>
              <a:latin typeface="Arial"/>
              <a:ea typeface="Arial"/>
              <a:cs typeface="Arial"/>
              <a:sym typeface="Arial"/>
            </a:endParaRPr>
          </a:p>
        </p:txBody>
      </p:sp>
      <p:pic>
        <p:nvPicPr>
          <p:cNvPr id="120" name="Google Shape;120;p21"/>
          <p:cNvPicPr preferRelativeResize="0"/>
          <p:nvPr/>
        </p:nvPicPr>
        <p:blipFill rotWithShape="1">
          <a:blip r:embed="rId4">
            <a:alphaModFix/>
          </a:blip>
          <a:srcRect l="710" t="22036" r="75599" b="15664"/>
          <a:stretch/>
        </p:blipFill>
        <p:spPr>
          <a:xfrm>
            <a:off x="7794702" y="1687482"/>
            <a:ext cx="3278459" cy="4181221"/>
          </a:xfrm>
          <a:prstGeom prst="rect">
            <a:avLst/>
          </a:prstGeom>
          <a:noFill/>
          <a:ln>
            <a:noFill/>
          </a:ln>
        </p:spPr>
      </p:pic>
      <p:pic>
        <p:nvPicPr>
          <p:cNvPr id="121" name="Google Shape;121;p21"/>
          <p:cNvPicPr preferRelativeResize="0"/>
          <p:nvPr/>
        </p:nvPicPr>
        <p:blipFill rotWithShape="1">
          <a:blip r:embed="rId5">
            <a:alphaModFix/>
          </a:blip>
          <a:srcRect/>
          <a:stretch/>
        </p:blipFill>
        <p:spPr>
          <a:xfrm>
            <a:off x="752856" y="1687482"/>
            <a:ext cx="4774648" cy="4367630"/>
          </a:xfrm>
          <a:prstGeom prst="rect">
            <a:avLst/>
          </a:prstGeom>
          <a:noFill/>
          <a:ln>
            <a:noFill/>
          </a:ln>
        </p:spPr>
      </p:pic>
      <p:sp>
        <p:nvSpPr>
          <p:cNvPr id="122" name="Google Shape;122;p21"/>
          <p:cNvSpPr/>
          <p:nvPr/>
        </p:nvSpPr>
        <p:spPr>
          <a:xfrm>
            <a:off x="5854390" y="3389971"/>
            <a:ext cx="1572322" cy="691375"/>
          </a:xfrm>
          <a:prstGeom prst="notched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500"/>
                                        <p:tgtEl>
                                          <p:spTgt spid="121"/>
                                        </p:tgtEl>
                                        <p:attrNameLst>
                                          <p:attrName>ppt_w</p:attrName>
                                        </p:attrNameLst>
                                      </p:cBhvr>
                                      <p:tavLst>
                                        <p:tav tm="0">
                                          <p:val>
                                            <p:strVal val="0"/>
                                          </p:val>
                                        </p:tav>
                                        <p:tav tm="100000">
                                          <p:val>
                                            <p:strVal val="#ppt_w"/>
                                          </p:val>
                                        </p:tav>
                                      </p:tavLst>
                                    </p:anim>
                                    <p:anim calcmode="lin" valueType="num">
                                      <p:cBhvr additive="base">
                                        <p:cTn id="8" dur="500"/>
                                        <p:tgtEl>
                                          <p:spTgt spid="121"/>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22"/>
                                        </p:tgtEl>
                                        <p:attrNameLst>
                                          <p:attrName>style.visibility</p:attrName>
                                        </p:attrNameLst>
                                      </p:cBhvr>
                                      <p:to>
                                        <p:strVal val="visible"/>
                                      </p:to>
                                    </p:set>
                                    <p:anim calcmode="lin" valueType="num">
                                      <p:cBhvr additive="base">
                                        <p:cTn id="11" dur="500"/>
                                        <p:tgtEl>
                                          <p:spTgt spid="122"/>
                                        </p:tgtEl>
                                        <p:attrNameLst>
                                          <p:attrName>ppt_w</p:attrName>
                                        </p:attrNameLst>
                                      </p:cBhvr>
                                      <p:tavLst>
                                        <p:tav tm="0">
                                          <p:val>
                                            <p:strVal val="0"/>
                                          </p:val>
                                        </p:tav>
                                        <p:tav tm="100000">
                                          <p:val>
                                            <p:strVal val="#ppt_w"/>
                                          </p:val>
                                        </p:tav>
                                      </p:tavLst>
                                    </p:anim>
                                    <p:anim calcmode="lin" valueType="num">
                                      <p:cBhvr additive="base">
                                        <p:cTn id="12" dur="500"/>
                                        <p:tgtEl>
                                          <p:spTgt spid="12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
        <p:cNvGrpSpPr/>
        <p:nvPr/>
      </p:nvGrpSpPr>
      <p:grpSpPr>
        <a:xfrm>
          <a:off x="0" y="0"/>
          <a:ext cx="0" cy="0"/>
          <a:chOff x="0" y="0"/>
          <a:chExt cx="0" cy="0"/>
        </a:xfrm>
      </p:grpSpPr>
      <p:pic>
        <p:nvPicPr>
          <p:cNvPr id="127" name="Google Shape;127;p22"/>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28" name="Google Shape;128;p22"/>
          <p:cNvSpPr/>
          <p:nvPr/>
        </p:nvSpPr>
        <p:spPr>
          <a:xfrm>
            <a:off x="752856" y="301752"/>
            <a:ext cx="4703064" cy="110947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Function Component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310"/>
              </a:spcBef>
              <a:spcAft>
                <a:spcPts val="0"/>
              </a:spcAft>
              <a:buClr>
                <a:srgbClr val="000000"/>
              </a:buClr>
              <a:buSzPts val="2000"/>
              <a:buFont typeface="Arial"/>
              <a:buNone/>
            </a:pPr>
            <a:r>
              <a:rPr lang="en-US" sz="2000" b="0" i="0" u="none" strike="noStrike" cap="none">
                <a:solidFill>
                  <a:srgbClr val="1C1C1D"/>
                </a:solidFill>
                <a:latin typeface="Tahoma"/>
                <a:ea typeface="Tahoma"/>
                <a:cs typeface="Tahoma"/>
                <a:sym typeface="Tahoma"/>
              </a:rPr>
              <a:t>  Xây dựng demo functional component</a:t>
            </a:r>
            <a:endParaRPr sz="1400" b="0" i="0" u="none" strike="noStrike" cap="none">
              <a:solidFill>
                <a:srgbClr val="000000"/>
              </a:solidFill>
              <a:latin typeface="Arial"/>
              <a:ea typeface="Arial"/>
              <a:cs typeface="Arial"/>
              <a:sym typeface="Arial"/>
            </a:endParaRPr>
          </a:p>
        </p:txBody>
      </p:sp>
      <p:pic>
        <p:nvPicPr>
          <p:cNvPr id="129" name="Google Shape;129;p22"/>
          <p:cNvPicPr preferRelativeResize="0"/>
          <p:nvPr/>
        </p:nvPicPr>
        <p:blipFill rotWithShape="1">
          <a:blip r:embed="rId4">
            <a:alphaModFix/>
          </a:blip>
          <a:srcRect l="710" t="22036" r="75599" b="15664"/>
          <a:stretch/>
        </p:blipFill>
        <p:spPr>
          <a:xfrm>
            <a:off x="9197294" y="2122755"/>
            <a:ext cx="2881930" cy="3675503"/>
          </a:xfrm>
          <a:prstGeom prst="rect">
            <a:avLst/>
          </a:prstGeom>
          <a:noFill/>
          <a:ln>
            <a:noFill/>
          </a:ln>
        </p:spPr>
      </p:pic>
      <p:pic>
        <p:nvPicPr>
          <p:cNvPr id="130" name="Google Shape;130;p22"/>
          <p:cNvPicPr preferRelativeResize="0"/>
          <p:nvPr/>
        </p:nvPicPr>
        <p:blipFill rotWithShape="1">
          <a:blip r:embed="rId5">
            <a:alphaModFix/>
          </a:blip>
          <a:srcRect/>
          <a:stretch/>
        </p:blipFill>
        <p:spPr>
          <a:xfrm>
            <a:off x="752856" y="1539682"/>
            <a:ext cx="7075300" cy="4841649"/>
          </a:xfrm>
          <a:prstGeom prst="rect">
            <a:avLst/>
          </a:prstGeom>
          <a:noFill/>
          <a:ln>
            <a:noFill/>
          </a:ln>
        </p:spPr>
      </p:pic>
      <p:sp>
        <p:nvSpPr>
          <p:cNvPr id="131" name="Google Shape;131;p22"/>
          <p:cNvSpPr/>
          <p:nvPr/>
        </p:nvSpPr>
        <p:spPr>
          <a:xfrm>
            <a:off x="8128008" y="3614818"/>
            <a:ext cx="769434" cy="691375"/>
          </a:xfrm>
          <a:prstGeom prst="notched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p:tgtEl>
                                          <p:spTgt spid="130"/>
                                        </p:tgtEl>
                                        <p:attrNameLst>
                                          <p:attrName>ppt_w</p:attrName>
                                        </p:attrNameLst>
                                      </p:cBhvr>
                                      <p:tavLst>
                                        <p:tav tm="0">
                                          <p:val>
                                            <p:strVal val="0"/>
                                          </p:val>
                                        </p:tav>
                                        <p:tav tm="100000">
                                          <p:val>
                                            <p:strVal val="#ppt_w"/>
                                          </p:val>
                                        </p:tav>
                                      </p:tavLst>
                                    </p:anim>
                                    <p:anim calcmode="lin" valueType="num">
                                      <p:cBhvr additive="base">
                                        <p:cTn id="8" dur="500"/>
                                        <p:tgtEl>
                                          <p:spTgt spid="13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anim calcmode="lin" valueType="num">
                                      <p:cBhvr additive="base">
                                        <p:cTn id="11" dur="500"/>
                                        <p:tgtEl>
                                          <p:spTgt spid="131"/>
                                        </p:tgtEl>
                                        <p:attrNameLst>
                                          <p:attrName>ppt_w</p:attrName>
                                        </p:attrNameLst>
                                      </p:cBhvr>
                                      <p:tavLst>
                                        <p:tav tm="0">
                                          <p:val>
                                            <p:strVal val="0"/>
                                          </p:val>
                                        </p:tav>
                                        <p:tav tm="100000">
                                          <p:val>
                                            <p:strVal val="#ppt_w"/>
                                          </p:val>
                                        </p:tav>
                                      </p:tavLst>
                                    </p:anim>
                                    <p:anim calcmode="lin" valueType="num">
                                      <p:cBhvr additive="base">
                                        <p:cTn id="12" dur="500"/>
                                        <p:tgtEl>
                                          <p:spTgt spid="13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pic>
        <p:nvPicPr>
          <p:cNvPr id="136" name="Google Shape;136;p23"/>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37" name="Google Shape;137;p23"/>
          <p:cNvSpPr/>
          <p:nvPr/>
        </p:nvSpPr>
        <p:spPr>
          <a:xfrm>
            <a:off x="752856" y="301752"/>
            <a:ext cx="5614490" cy="110947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Function Component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310"/>
              </a:spcBef>
              <a:spcAft>
                <a:spcPts val="0"/>
              </a:spcAft>
              <a:buClr>
                <a:srgbClr val="000000"/>
              </a:buClr>
              <a:buSzPts val="2000"/>
              <a:buFont typeface="Arial"/>
              <a:buNone/>
            </a:pPr>
            <a:r>
              <a:rPr lang="en-US" sz="2000" b="0" i="0" u="none" strike="noStrike" cap="none">
                <a:solidFill>
                  <a:srgbClr val="1C1C1D"/>
                </a:solidFill>
                <a:latin typeface="Tahoma"/>
                <a:ea typeface="Tahoma"/>
                <a:cs typeface="Tahoma"/>
                <a:sym typeface="Tahoma"/>
              </a:rPr>
              <a:t>Thực hành: Xây dựng function Component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
        <p:cNvGrpSpPr/>
        <p:nvPr/>
      </p:nvGrpSpPr>
      <p:grpSpPr>
        <a:xfrm>
          <a:off x="0" y="0"/>
          <a:ext cx="0" cy="0"/>
          <a:chOff x="0" y="0"/>
          <a:chExt cx="0" cy="0"/>
        </a:xfrm>
      </p:grpSpPr>
      <p:pic>
        <p:nvPicPr>
          <p:cNvPr id="142" name="Google Shape;142;p24"/>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43" name="Google Shape;143;p24"/>
          <p:cNvSpPr/>
          <p:nvPr/>
        </p:nvSpPr>
        <p:spPr>
          <a:xfrm>
            <a:off x="740664" y="307848"/>
            <a:ext cx="4011168" cy="515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chemeClr val="dk1"/>
                </a:solidFill>
                <a:latin typeface="Tahoma"/>
                <a:ea typeface="Tahoma"/>
                <a:cs typeface="Tahoma"/>
                <a:sym typeface="Tahoma"/>
              </a:rPr>
              <a:t>React Component</a:t>
            </a:r>
            <a:endParaRPr sz="1400" b="0" i="0" u="none" strike="noStrike" cap="none">
              <a:solidFill>
                <a:srgbClr val="000000"/>
              </a:solidFill>
              <a:latin typeface="Arial"/>
              <a:ea typeface="Arial"/>
              <a:cs typeface="Arial"/>
              <a:sym typeface="Arial"/>
            </a:endParaRPr>
          </a:p>
        </p:txBody>
      </p:sp>
      <p:sp>
        <p:nvSpPr>
          <p:cNvPr id="144" name="Google Shape;144;p24"/>
          <p:cNvSpPr/>
          <p:nvPr/>
        </p:nvSpPr>
        <p:spPr>
          <a:xfrm>
            <a:off x="740664" y="1414271"/>
            <a:ext cx="11152632" cy="40444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600" b="0" i="0" u="none" strike="noStrike" cap="none">
              <a:solidFill>
                <a:schemeClr val="dk1"/>
              </a:solidFill>
              <a:latin typeface="Tahoma"/>
              <a:ea typeface="Tahoma"/>
              <a:cs typeface="Tahoma"/>
              <a:sym typeface="Tahoma"/>
            </a:endParaRPr>
          </a:p>
        </p:txBody>
      </p:sp>
      <p:pic>
        <p:nvPicPr>
          <p:cNvPr id="145" name="Google Shape;145;p24"/>
          <p:cNvPicPr preferRelativeResize="0"/>
          <p:nvPr/>
        </p:nvPicPr>
        <p:blipFill rotWithShape="1">
          <a:blip r:embed="rId4">
            <a:alphaModFix/>
          </a:blip>
          <a:srcRect/>
          <a:stretch/>
        </p:blipFill>
        <p:spPr>
          <a:xfrm>
            <a:off x="4439599" y="1084340"/>
            <a:ext cx="3031545" cy="2629016"/>
          </a:xfrm>
          <a:prstGeom prst="rect">
            <a:avLst/>
          </a:prstGeom>
          <a:noFill/>
          <a:ln>
            <a:noFill/>
          </a:ln>
        </p:spPr>
      </p:pic>
      <p:sp>
        <p:nvSpPr>
          <p:cNvPr id="146" name="Google Shape;146;p24"/>
          <p:cNvSpPr txBox="1"/>
          <p:nvPr/>
        </p:nvSpPr>
        <p:spPr>
          <a:xfrm>
            <a:off x="3606010" y="3950724"/>
            <a:ext cx="4698722"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a:solidFill>
                  <a:srgbClr val="000000"/>
                </a:solidFill>
                <a:latin typeface="Algerian"/>
                <a:ea typeface="Algerian"/>
                <a:cs typeface="Algerian"/>
                <a:sym typeface="Algerian"/>
              </a:rPr>
              <a:t>CLASS COMPONENT</a:t>
            </a:r>
            <a:endParaRPr sz="4000" b="1" i="0" u="none" strike="noStrike" cap="none">
              <a:solidFill>
                <a:srgbClr val="000000"/>
              </a:solidFill>
              <a:latin typeface="Algerian"/>
              <a:ea typeface="Algerian"/>
              <a:cs typeface="Algerian"/>
              <a:sym typeface="Algeri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pic>
        <p:nvPicPr>
          <p:cNvPr id="151" name="Google Shape;151;p7"/>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52" name="Google Shape;152;p7"/>
          <p:cNvSpPr/>
          <p:nvPr/>
        </p:nvSpPr>
        <p:spPr>
          <a:xfrm>
            <a:off x="725424" y="301752"/>
            <a:ext cx="3931920" cy="5212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chemeClr val="dk1"/>
                </a:solidFill>
                <a:latin typeface="Tahoma"/>
                <a:ea typeface="Tahoma"/>
                <a:cs typeface="Tahoma"/>
                <a:sym typeface="Tahoma"/>
              </a:rPr>
              <a:t>Class Component</a:t>
            </a:r>
            <a:endParaRPr sz="1400" b="0" i="0" u="none" strike="noStrike" cap="none">
              <a:solidFill>
                <a:srgbClr val="000000"/>
              </a:solidFill>
              <a:latin typeface="Arial"/>
              <a:ea typeface="Arial"/>
              <a:cs typeface="Arial"/>
              <a:sym typeface="Arial"/>
            </a:endParaRPr>
          </a:p>
        </p:txBody>
      </p:sp>
      <p:sp>
        <p:nvSpPr>
          <p:cNvPr id="153" name="Google Shape;153;p7"/>
          <p:cNvSpPr/>
          <p:nvPr/>
        </p:nvSpPr>
        <p:spPr>
          <a:xfrm>
            <a:off x="1179576" y="1502663"/>
            <a:ext cx="10311384" cy="4149991"/>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Là một class ES6, nó sẽ là một component khi nó "kế thừa" React component.</a:t>
            </a:r>
            <a:br>
              <a:rPr lang="en-US" sz="2600" b="0" i="0" u="none" strike="noStrike" cap="none">
                <a:solidFill>
                  <a:schemeClr val="dk1"/>
                </a:solidFill>
                <a:latin typeface="Tahoma"/>
                <a:ea typeface="Tahoma"/>
                <a:cs typeface="Tahoma"/>
                <a:sym typeface="Tahoma"/>
              </a:rPr>
            </a:b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Có thể nhận props (trong hàm khởi tạo) nếu cần.</a:t>
            </a:r>
            <a:br>
              <a:rPr lang="en-US" sz="2600" b="0" i="0" u="none" strike="noStrike" cap="none">
                <a:solidFill>
                  <a:schemeClr val="dk1"/>
                </a:solidFill>
                <a:latin typeface="Tahoma"/>
                <a:ea typeface="Tahoma"/>
                <a:cs typeface="Tahoma"/>
                <a:sym typeface="Tahoma"/>
              </a:rPr>
            </a:b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Có thể maintain data của nó với state</a:t>
            </a:r>
            <a:br>
              <a:rPr lang="en-US" sz="2600" b="0" i="0" u="none" strike="noStrike" cap="none">
                <a:solidFill>
                  <a:schemeClr val="dk1"/>
                </a:solidFill>
                <a:latin typeface="Tahoma"/>
                <a:ea typeface="Tahoma"/>
                <a:cs typeface="Tahoma"/>
                <a:sym typeface="Tahoma"/>
              </a:rPr>
            </a:b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Phải có 1 method render() trả về 1 React element (JSX), hoặc null</a:t>
            </a:r>
            <a:endParaRPr sz="2600" b="0" i="0" u="none" strike="noStrike" cap="none">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59" name="Google Shape;159;p8"/>
          <p:cNvSpPr/>
          <p:nvPr/>
        </p:nvSpPr>
        <p:spPr>
          <a:xfrm>
            <a:off x="737615" y="301752"/>
            <a:ext cx="4915039" cy="110947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Class Component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310"/>
              </a:spcBef>
              <a:spcAft>
                <a:spcPts val="0"/>
              </a:spcAft>
              <a:buClr>
                <a:srgbClr val="000000"/>
              </a:buClr>
              <a:buSzPts val="2000"/>
              <a:buFont typeface="Arial"/>
              <a:buNone/>
            </a:pPr>
            <a:r>
              <a:rPr lang="en-US" sz="2000" b="0" i="0" u="none" strike="noStrike" cap="none">
                <a:solidFill>
                  <a:srgbClr val="1C1C1D"/>
                </a:solidFill>
                <a:latin typeface="Tahoma"/>
                <a:ea typeface="Tahoma"/>
                <a:cs typeface="Tahoma"/>
                <a:sym typeface="Tahoma"/>
              </a:rPr>
              <a:t>   Ví dụ sau demo cho class component</a:t>
            </a:r>
            <a:endParaRPr sz="1400" b="0" i="0" u="none" strike="noStrike" cap="none">
              <a:solidFill>
                <a:srgbClr val="000000"/>
              </a:solidFill>
              <a:latin typeface="Arial"/>
              <a:ea typeface="Arial"/>
              <a:cs typeface="Arial"/>
              <a:sym typeface="Arial"/>
            </a:endParaRPr>
          </a:p>
        </p:txBody>
      </p:sp>
      <p:sp>
        <p:nvSpPr>
          <p:cNvPr id="160" name="Google Shape;160;p8"/>
          <p:cNvSpPr/>
          <p:nvPr/>
        </p:nvSpPr>
        <p:spPr>
          <a:xfrm>
            <a:off x="1015167" y="1505527"/>
            <a:ext cx="7233000" cy="3943800"/>
          </a:xfrm>
          <a:prstGeom prst="rect">
            <a:avLst/>
          </a:prstGeom>
          <a:solidFill>
            <a:srgbClr val="1E1E1E"/>
          </a:solidFill>
          <a:ln>
            <a:noFill/>
          </a:ln>
        </p:spPr>
        <p:txBody>
          <a:bodyPr spcFirstLastPara="1" wrap="square" lIns="0" tIns="0" rIns="0" bIns="0" anchor="t" anchorCtr="0">
            <a:noAutofit/>
          </a:bodyPr>
          <a:lstStyle/>
          <a:p>
            <a:pPr marL="0" marR="0" lvl="0" indent="0" algn="l" rtl="0">
              <a:lnSpc>
                <a:spcPct val="78666"/>
              </a:lnSpc>
              <a:spcBef>
                <a:spcPts val="2310"/>
              </a:spcBef>
              <a:spcAft>
                <a:spcPts val="0"/>
              </a:spcAft>
              <a:buClr>
                <a:srgbClr val="000000"/>
              </a:buClr>
              <a:buSzPts val="1800"/>
              <a:buFont typeface="Arial"/>
              <a:buNone/>
            </a:pPr>
            <a:r>
              <a:rPr lang="en-US" sz="1800" b="0" i="0" u="none" strike="noStrike" cap="none">
                <a:solidFill>
                  <a:srgbClr val="4A8BBD"/>
                </a:solidFill>
                <a:latin typeface="Consolas"/>
                <a:ea typeface="Consolas"/>
                <a:cs typeface="Consolas"/>
                <a:sym typeface="Consolas"/>
              </a:rPr>
              <a:t>class </a:t>
            </a:r>
            <a:r>
              <a:rPr lang="en-US" sz="1800" b="0" i="0" u="none" strike="noStrike" cap="none">
                <a:solidFill>
                  <a:srgbClr val="42B697"/>
                </a:solidFill>
                <a:latin typeface="Consolas"/>
                <a:ea typeface="Consolas"/>
                <a:cs typeface="Consolas"/>
                <a:sym typeface="Consolas"/>
              </a:rPr>
              <a:t>AppComponent </a:t>
            </a:r>
            <a:r>
              <a:rPr lang="en-US" sz="1800" b="0" i="0" u="none" strike="noStrike" cap="none">
                <a:solidFill>
                  <a:srgbClr val="4A8BBD"/>
                </a:solidFill>
                <a:latin typeface="Consolas"/>
                <a:ea typeface="Consolas"/>
                <a:cs typeface="Consolas"/>
                <a:sym typeface="Consolas"/>
              </a:rPr>
              <a:t>extends </a:t>
            </a:r>
            <a:r>
              <a:rPr lang="en-US" sz="1800" b="0" i="0" u="none" strike="noStrike" cap="none">
                <a:solidFill>
                  <a:srgbClr val="42B697"/>
                </a:solidFill>
                <a:latin typeface="Consolas"/>
                <a:ea typeface="Consolas"/>
                <a:cs typeface="Consolas"/>
                <a:sym typeface="Consolas"/>
              </a:rPr>
              <a:t>React.Component</a:t>
            </a:r>
            <a:r>
              <a:rPr lang="en-US" sz="1800" b="0" i="0" u="none" strike="noStrike" cap="none">
                <a:solidFill>
                  <a:srgbClr val="C5CCC5"/>
                </a:solidFill>
                <a:latin typeface="Consolas"/>
                <a:ea typeface="Consolas"/>
                <a:cs typeface="Consolas"/>
                <a:sym typeface="Consolas"/>
              </a:rPr>
              <a:t>{ </a:t>
            </a:r>
            <a:br>
              <a:rPr lang="en-US" sz="1800" b="0" i="0" u="none" strike="noStrike" cap="none">
                <a:solidFill>
                  <a:srgbClr val="C5CCC5"/>
                </a:solidFill>
                <a:latin typeface="Consolas"/>
                <a:ea typeface="Consolas"/>
                <a:cs typeface="Consolas"/>
                <a:sym typeface="Consolas"/>
              </a:rPr>
            </a:br>
            <a:br>
              <a:rPr lang="en-US" sz="1800" b="0" i="0" u="none" strike="noStrike" cap="none">
                <a:solidFill>
                  <a:srgbClr val="C5CCC5"/>
                </a:solidFill>
                <a:latin typeface="Consolas"/>
                <a:ea typeface="Consolas"/>
                <a:cs typeface="Consolas"/>
                <a:sym typeface="Consolas"/>
              </a:rPr>
            </a:br>
            <a:r>
              <a:rPr lang="en-US" sz="1800" b="0" i="0" u="none" strike="noStrike" cap="none">
                <a:solidFill>
                  <a:srgbClr val="C5CCC5"/>
                </a:solidFill>
                <a:latin typeface="Consolas"/>
                <a:ea typeface="Consolas"/>
                <a:cs typeface="Consolas"/>
                <a:sym typeface="Consolas"/>
              </a:rPr>
              <a:t>  </a:t>
            </a:r>
            <a:r>
              <a:rPr lang="en-US" sz="1800" b="0" i="0" u="none" strike="noStrike" cap="none">
                <a:solidFill>
                  <a:srgbClr val="77B5CC"/>
                </a:solidFill>
                <a:latin typeface="Consolas"/>
                <a:ea typeface="Consolas"/>
                <a:cs typeface="Consolas"/>
                <a:sym typeface="Consolas"/>
              </a:rPr>
              <a:t>greeting </a:t>
            </a:r>
            <a:r>
              <a:rPr lang="en-US" sz="1800" b="0" i="0" u="none" strike="noStrike" cap="none">
                <a:solidFill>
                  <a:srgbClr val="C5CCC5"/>
                </a:solidFill>
                <a:latin typeface="Consolas"/>
                <a:ea typeface="Consolas"/>
                <a:cs typeface="Consolas"/>
                <a:sym typeface="Consolas"/>
              </a:rPr>
              <a:t>= </a:t>
            </a:r>
            <a:r>
              <a:rPr lang="en-US" sz="1800" b="0" i="0" u="none" strike="noStrike" cap="none">
                <a:solidFill>
                  <a:srgbClr val="B07C61"/>
                </a:solidFill>
                <a:latin typeface="Consolas"/>
                <a:ea typeface="Consolas"/>
                <a:cs typeface="Consolas"/>
                <a:sym typeface="Consolas"/>
              </a:rPr>
              <a:t>“Hello Class Component!”; </a:t>
            </a:r>
            <a:br>
              <a:rPr lang="en-US" sz="1800" b="0" i="0" u="none" strike="noStrike" cap="none">
                <a:solidFill>
                  <a:srgbClr val="B07C61"/>
                </a:solidFill>
                <a:latin typeface="Consolas"/>
                <a:ea typeface="Consolas"/>
                <a:cs typeface="Consolas"/>
                <a:sym typeface="Consolas"/>
              </a:rPr>
            </a:br>
            <a:br>
              <a:rPr lang="en-US" sz="1800" b="0" i="0" u="none" strike="noStrike" cap="none">
                <a:solidFill>
                  <a:srgbClr val="B07C61"/>
                </a:solidFill>
                <a:latin typeface="Consolas"/>
                <a:ea typeface="Consolas"/>
                <a:cs typeface="Consolas"/>
                <a:sym typeface="Consolas"/>
              </a:rPr>
            </a:br>
            <a:r>
              <a:rPr lang="en-US" sz="1800" b="0" i="0" u="none" strike="noStrike" cap="none">
                <a:solidFill>
                  <a:srgbClr val="B07C61"/>
                </a:solidFill>
                <a:latin typeface="Consolas"/>
                <a:ea typeface="Consolas"/>
                <a:cs typeface="Consolas"/>
                <a:sym typeface="Consolas"/>
              </a:rPr>
              <a:t>  </a:t>
            </a:r>
            <a:r>
              <a:rPr lang="en-US" sz="1800" b="0" i="0" u="none" strike="noStrike" cap="none">
                <a:solidFill>
                  <a:srgbClr val="BDBE8E"/>
                </a:solidFill>
                <a:latin typeface="Consolas"/>
                <a:ea typeface="Consolas"/>
                <a:cs typeface="Consolas"/>
                <a:sym typeface="Consolas"/>
              </a:rPr>
              <a:t>render(){</a:t>
            </a:r>
            <a:br>
              <a:rPr lang="en-US" sz="1800" b="0" i="0" u="none" strike="noStrike" cap="none">
                <a:solidFill>
                  <a:srgbClr val="BDBE8E"/>
                </a:solidFill>
                <a:latin typeface="Consolas"/>
                <a:ea typeface="Consolas"/>
                <a:cs typeface="Consolas"/>
                <a:sym typeface="Consolas"/>
              </a:rPr>
            </a:br>
            <a:endParaRPr sz="1800" b="0" i="0" u="none" strike="noStrike" cap="none">
              <a:solidFill>
                <a:srgbClr val="BDBE8E"/>
              </a:solidFill>
              <a:latin typeface="Consolas"/>
              <a:ea typeface="Consolas"/>
              <a:cs typeface="Consolas"/>
              <a:sym typeface="Consolas"/>
            </a:endParaRPr>
          </a:p>
          <a:p>
            <a:pPr marL="325120" marR="0" lvl="0" indent="0" algn="l" rtl="0">
              <a:lnSpc>
                <a:spcPct val="78666"/>
              </a:lnSpc>
              <a:spcBef>
                <a:spcPts val="0"/>
              </a:spcBef>
              <a:spcAft>
                <a:spcPts val="0"/>
              </a:spcAft>
              <a:buClr>
                <a:srgbClr val="000000"/>
              </a:buClr>
              <a:buSzPts val="1800"/>
              <a:buFont typeface="Arial"/>
              <a:buNone/>
            </a:pPr>
            <a:r>
              <a:rPr lang="en-US" sz="1800" b="0" i="0" u="none" strike="noStrike" cap="none">
                <a:solidFill>
                  <a:srgbClr val="A978A9"/>
                </a:solidFill>
                <a:latin typeface="Consolas"/>
                <a:ea typeface="Consolas"/>
                <a:cs typeface="Consolas"/>
                <a:sym typeface="Consolas"/>
              </a:rPr>
              <a:t>    return </a:t>
            </a:r>
            <a:r>
              <a:rPr lang="en-US" sz="1800" b="0" i="0" u="none" strike="noStrike" cap="none">
                <a:solidFill>
                  <a:srgbClr val="42B697"/>
                </a:solidFill>
                <a:latin typeface="Consolas"/>
                <a:ea typeface="Consolas"/>
                <a:cs typeface="Consolas"/>
                <a:sym typeface="Consolas"/>
              </a:rPr>
              <a:t>&lt;Headline </a:t>
            </a:r>
            <a:r>
              <a:rPr lang="en-US" sz="1800" b="0" i="0" u="none" strike="noStrike" cap="none">
                <a:solidFill>
                  <a:srgbClr val="77B5CC"/>
                </a:solidFill>
                <a:latin typeface="Consolas"/>
                <a:ea typeface="Consolas"/>
                <a:cs typeface="Consolas"/>
                <a:sym typeface="Consolas"/>
              </a:rPr>
              <a:t>value={greeting} /&gt;</a:t>
            </a:r>
            <a:endParaRPr sz="1800" b="0" i="0" u="none" strike="noStrike" cap="none">
              <a:solidFill>
                <a:srgbClr val="77B5CC"/>
              </a:solidFill>
              <a:latin typeface="Consolas"/>
              <a:ea typeface="Consolas"/>
              <a:cs typeface="Consolas"/>
              <a:sym typeface="Consolas"/>
            </a:endParaRPr>
          </a:p>
          <a:p>
            <a:pPr marL="17272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5CCC5"/>
                </a:solidFill>
                <a:latin typeface="Consolas"/>
                <a:ea typeface="Consolas"/>
                <a:cs typeface="Consolas"/>
                <a:sym typeface="Consolas"/>
              </a:rPr>
              <a:t>  }</a:t>
            </a:r>
            <a:endParaRPr sz="1800" b="0" i="0" u="none" strike="noStrike" cap="none">
              <a:solidFill>
                <a:srgbClr val="C5CCC5"/>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5CCC5"/>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172720" marR="0" lvl="0" indent="-139700" algn="l" rtl="0">
              <a:lnSpc>
                <a:spcPct val="77333"/>
              </a:lnSpc>
              <a:spcBef>
                <a:spcPts val="1050"/>
              </a:spcBef>
              <a:spcAft>
                <a:spcPts val="0"/>
              </a:spcAft>
              <a:buClr>
                <a:srgbClr val="000000"/>
              </a:buClr>
              <a:buSzPts val="1800"/>
              <a:buFont typeface="Arial"/>
              <a:buNone/>
            </a:pPr>
            <a:r>
              <a:rPr lang="en-US" sz="1800" b="0" i="0" u="none" strike="noStrike" cap="none">
                <a:solidFill>
                  <a:srgbClr val="4A8BBD"/>
                </a:solidFill>
                <a:latin typeface="Consolas"/>
                <a:ea typeface="Consolas"/>
                <a:cs typeface="Consolas"/>
                <a:sym typeface="Consolas"/>
              </a:rPr>
              <a:t>class </a:t>
            </a:r>
            <a:r>
              <a:rPr lang="en-US" sz="1800" b="0" i="0" u="none" strike="noStrike" cap="none">
                <a:solidFill>
                  <a:srgbClr val="42B697"/>
                </a:solidFill>
                <a:latin typeface="Consolas"/>
                <a:ea typeface="Consolas"/>
                <a:cs typeface="Consolas"/>
                <a:sym typeface="Consolas"/>
              </a:rPr>
              <a:t>Headline </a:t>
            </a:r>
            <a:r>
              <a:rPr lang="en-US" sz="1800" b="0" i="0" u="none" strike="noStrike" cap="none">
                <a:solidFill>
                  <a:srgbClr val="4A8BBD"/>
                </a:solidFill>
                <a:latin typeface="Consolas"/>
                <a:ea typeface="Consolas"/>
                <a:cs typeface="Consolas"/>
                <a:sym typeface="Consolas"/>
              </a:rPr>
              <a:t>extends </a:t>
            </a:r>
            <a:r>
              <a:rPr lang="en-US" sz="1800" b="0" i="0" u="none" strike="noStrike" cap="none">
                <a:solidFill>
                  <a:srgbClr val="42B697"/>
                </a:solidFill>
                <a:latin typeface="Consolas"/>
                <a:ea typeface="Consolas"/>
                <a:cs typeface="Consolas"/>
                <a:sym typeface="Consolas"/>
              </a:rPr>
              <a:t>React.Component </a:t>
            </a:r>
            <a:r>
              <a:rPr lang="en-US" sz="1800" b="0" i="0" u="none" strike="noStrike" cap="none">
                <a:solidFill>
                  <a:srgbClr val="9DA3A3"/>
                </a:solidFill>
                <a:latin typeface="Consolas"/>
                <a:ea typeface="Consolas"/>
                <a:cs typeface="Consolas"/>
                <a:sym typeface="Consolas"/>
              </a:rPr>
              <a:t>{ </a:t>
            </a:r>
            <a:br>
              <a:rPr lang="en-US" sz="1800" b="0" i="0" u="none" strike="noStrike" cap="none">
                <a:solidFill>
                  <a:srgbClr val="9DA3A3"/>
                </a:solidFill>
                <a:latin typeface="Consolas"/>
                <a:ea typeface="Consolas"/>
                <a:cs typeface="Consolas"/>
                <a:sym typeface="Consolas"/>
              </a:rPr>
            </a:br>
            <a:r>
              <a:rPr lang="en-US" sz="1800" b="0" i="0" u="none" strike="noStrike" cap="none">
                <a:solidFill>
                  <a:srgbClr val="9DA3A3"/>
                </a:solidFill>
                <a:latin typeface="Consolas"/>
                <a:ea typeface="Consolas"/>
                <a:cs typeface="Consolas"/>
                <a:sym typeface="Consolas"/>
              </a:rPr>
              <a:t>  </a:t>
            </a:r>
            <a:br>
              <a:rPr lang="en-US" sz="1800" b="0" i="0" u="none" strike="noStrike" cap="none">
                <a:solidFill>
                  <a:srgbClr val="9DA3A3"/>
                </a:solidFill>
                <a:latin typeface="Consolas"/>
                <a:ea typeface="Consolas"/>
                <a:cs typeface="Consolas"/>
                <a:sym typeface="Consolas"/>
              </a:rPr>
            </a:br>
            <a:r>
              <a:rPr lang="en-US" sz="1800" b="0" i="0" u="none" strike="noStrike" cap="none">
                <a:solidFill>
                  <a:srgbClr val="9DA3A3"/>
                </a:solidFill>
                <a:latin typeface="Consolas"/>
                <a:ea typeface="Consolas"/>
                <a:cs typeface="Consolas"/>
                <a:sym typeface="Consolas"/>
              </a:rPr>
              <a:t>  </a:t>
            </a:r>
            <a:r>
              <a:rPr lang="en-US" sz="1800" b="0" i="0" u="none" strike="noStrike" cap="none">
                <a:solidFill>
                  <a:srgbClr val="BDBE8E"/>
                </a:solidFill>
                <a:latin typeface="Consolas"/>
                <a:ea typeface="Consolas"/>
                <a:cs typeface="Consolas"/>
                <a:sym typeface="Consolas"/>
              </a:rPr>
              <a:t>render() </a:t>
            </a:r>
            <a:r>
              <a:rPr lang="en-US" sz="1800" b="0" i="0" u="none" strike="noStrike" cap="none">
                <a:solidFill>
                  <a:srgbClr val="C5CCC5"/>
                </a:solidFill>
                <a:latin typeface="Consolas"/>
                <a:ea typeface="Consolas"/>
                <a:cs typeface="Consolas"/>
                <a:sym typeface="Consolas"/>
              </a:rPr>
              <a:t>{</a:t>
            </a:r>
            <a:br>
              <a:rPr lang="en-US" sz="1800" b="0" i="0" u="none" strike="noStrike" cap="none">
                <a:solidFill>
                  <a:srgbClr val="C5CCC5"/>
                </a:solidFill>
                <a:latin typeface="Consolas"/>
                <a:ea typeface="Consolas"/>
                <a:cs typeface="Consolas"/>
                <a:sym typeface="Consolas"/>
              </a:rPr>
            </a:br>
            <a:endParaRPr sz="1800" b="0" i="0" u="none" strike="noStrike" cap="none">
              <a:solidFill>
                <a:srgbClr val="C5CCC5"/>
              </a:solidFill>
              <a:latin typeface="Consolas"/>
              <a:ea typeface="Consolas"/>
              <a:cs typeface="Consolas"/>
              <a:sym typeface="Consolas"/>
            </a:endParaRPr>
          </a:p>
          <a:p>
            <a:pPr marL="325120" marR="0" lvl="0" indent="0" algn="l" rtl="0">
              <a:lnSpc>
                <a:spcPct val="77333"/>
              </a:lnSpc>
              <a:spcBef>
                <a:spcPts val="0"/>
              </a:spcBef>
              <a:spcAft>
                <a:spcPts val="0"/>
              </a:spcAft>
              <a:buClr>
                <a:srgbClr val="000000"/>
              </a:buClr>
              <a:buSzPts val="1800"/>
              <a:buFont typeface="Arial"/>
              <a:buNone/>
            </a:pPr>
            <a:r>
              <a:rPr lang="en-US" sz="1800" b="0" i="0" u="none" strike="noStrike" cap="none">
                <a:solidFill>
                  <a:srgbClr val="A978A9"/>
                </a:solidFill>
                <a:latin typeface="Consolas"/>
                <a:ea typeface="Consolas"/>
                <a:cs typeface="Consolas"/>
                <a:sym typeface="Consolas"/>
              </a:rPr>
              <a:t>    return </a:t>
            </a:r>
            <a:r>
              <a:rPr lang="en-US" sz="1800" b="0" i="0" u="none" strike="noStrike" cap="none">
                <a:solidFill>
                  <a:srgbClr val="727772"/>
                </a:solidFill>
                <a:latin typeface="Consolas"/>
                <a:ea typeface="Consolas"/>
                <a:cs typeface="Consolas"/>
                <a:sym typeface="Consolas"/>
              </a:rPr>
              <a:t>&lt;</a:t>
            </a:r>
            <a:r>
              <a:rPr lang="en-US" sz="1800" b="0" i="0" u="none" strike="noStrike" cap="none">
                <a:solidFill>
                  <a:srgbClr val="4A8BBD"/>
                </a:solidFill>
                <a:latin typeface="Consolas"/>
                <a:ea typeface="Consolas"/>
                <a:cs typeface="Consolas"/>
                <a:sym typeface="Consolas"/>
              </a:rPr>
              <a:t>hi&gt;{this.</a:t>
            </a:r>
            <a:r>
              <a:rPr lang="en-US" sz="1800" b="0" i="0" u="none" strike="noStrike" cap="none">
                <a:solidFill>
                  <a:srgbClr val="46ADE2"/>
                </a:solidFill>
                <a:latin typeface="Consolas"/>
                <a:ea typeface="Consolas"/>
                <a:cs typeface="Consolas"/>
                <a:sym typeface="Consolas"/>
              </a:rPr>
              <a:t>props.</a:t>
            </a:r>
            <a:r>
              <a:rPr lang="en-US" sz="1800" b="0" i="0" u="none" strike="noStrike" cap="none">
                <a:solidFill>
                  <a:srgbClr val="77B5CC"/>
                </a:solidFill>
                <a:latin typeface="Consolas"/>
                <a:ea typeface="Consolas"/>
                <a:cs typeface="Consolas"/>
                <a:sym typeface="Consolas"/>
              </a:rPr>
              <a:t>value}&lt;/hl&gt;;</a:t>
            </a:r>
            <a:endParaRPr sz="1400" b="0" i="0" u="none" strike="noStrike" cap="none">
              <a:solidFill>
                <a:srgbClr val="000000"/>
              </a:solidFill>
              <a:latin typeface="Arial"/>
              <a:ea typeface="Arial"/>
              <a:cs typeface="Arial"/>
              <a:sym typeface="Arial"/>
            </a:endParaRPr>
          </a:p>
          <a:p>
            <a:pPr marL="17272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5CCC5"/>
                </a:solidFill>
                <a:latin typeface="Consolas"/>
                <a:ea typeface="Consolas"/>
                <a:cs typeface="Consolas"/>
                <a:sym typeface="Consolas"/>
              </a:rPr>
              <a:t>  }</a:t>
            </a:r>
            <a:endParaRPr sz="1800" b="0" i="0" u="none" strike="noStrike" cap="none">
              <a:solidFill>
                <a:srgbClr val="C5CCC5"/>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9DA3A3"/>
                </a:solidFill>
                <a:latin typeface="Tahoma"/>
                <a:ea typeface="Tahoma"/>
                <a:cs typeface="Tahoma"/>
                <a:sym typeface="Tahoma"/>
              </a:rPr>
              <a:t>}</a:t>
            </a:r>
            <a:endParaRPr sz="1800" b="0" i="0" u="none" strike="noStrike" cap="none">
              <a:solidFill>
                <a:srgbClr val="9DA3A3"/>
              </a:solidFill>
              <a:latin typeface="Tahoma"/>
              <a:ea typeface="Tahoma"/>
              <a:cs typeface="Tahoma"/>
              <a:sym typeface="Tahoma"/>
            </a:endParaRPr>
          </a:p>
        </p:txBody>
      </p:sp>
      <p:sp>
        <p:nvSpPr>
          <p:cNvPr id="161" name="Google Shape;161;p8"/>
          <p:cNvSpPr/>
          <p:nvPr/>
        </p:nvSpPr>
        <p:spPr>
          <a:xfrm>
            <a:off x="1015167" y="5695050"/>
            <a:ext cx="10878312" cy="9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r>
              <a:rPr lang="en-US" sz="1800" b="0" i="0" u="none" strike="noStrike" cap="none">
                <a:solidFill>
                  <a:schemeClr val="dk1"/>
                </a:solidFill>
                <a:latin typeface="Tahoma"/>
                <a:ea typeface="Tahoma"/>
                <a:cs typeface="Tahoma"/>
                <a:sym typeface="Tahoma"/>
              </a:rPr>
              <a:t>Component App gọi đến component Headline và truyền vào một props là value với giá trị</a:t>
            </a:r>
            <a:endParaRPr sz="18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ahoma"/>
                <a:ea typeface="Tahoma"/>
                <a:cs typeface="Tahoma"/>
                <a:sym typeface="Tahoma"/>
              </a:rPr>
              <a:t> là “Hello Class Component!”.</a:t>
            </a:r>
            <a:br>
              <a:rPr lang="en-US" sz="1800" b="0" i="0" u="none" strike="noStrike" cap="none">
                <a:solidFill>
                  <a:schemeClr val="dk1"/>
                </a:solidFill>
                <a:latin typeface="Tahoma"/>
                <a:ea typeface="Tahoma"/>
                <a:cs typeface="Tahoma"/>
                <a:sym typeface="Tahoma"/>
              </a:rPr>
            </a:br>
            <a:r>
              <a:rPr lang="en-US" sz="1800" b="0" i="0" u="none" strike="noStrike" cap="none">
                <a:solidFill>
                  <a:schemeClr val="dk1"/>
                </a:solidFill>
                <a:latin typeface="Tahoma"/>
                <a:ea typeface="Tahoma"/>
                <a:cs typeface="Tahoma"/>
                <a:sym typeface="Tahoma"/>
              </a:rPr>
              <a:t> Giá trị này được gán vào biến greeting. Component Headline trả về (return) giá trị của props truyền vào.</a:t>
            </a:r>
            <a:endParaRPr sz="1400" b="0" i="0" u="none" strike="noStrike" cap="none">
              <a:solidFill>
                <a:srgbClr val="000000"/>
              </a:solidFill>
              <a:latin typeface="Arial"/>
              <a:ea typeface="Arial"/>
              <a:cs typeface="Arial"/>
              <a:sym typeface="Arial"/>
            </a:endParaRPr>
          </a:p>
          <a:p>
            <a:pPr marL="0" marR="0" lvl="0" indent="0" algn="l" rtl="0">
              <a:lnSpc>
                <a:spcPct val="134666"/>
              </a:lnSpc>
              <a:spcBef>
                <a:spcPts val="399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3">
            <a:alphaModFix/>
          </a:blip>
          <a:srcRect/>
          <a:stretch/>
        </p:blipFill>
        <p:spPr>
          <a:xfrm>
            <a:off x="11466576" y="137160"/>
            <a:ext cx="670560" cy="670560"/>
          </a:xfrm>
          <a:prstGeom prst="rect">
            <a:avLst/>
          </a:prstGeom>
          <a:noFill/>
          <a:ln>
            <a:noFill/>
          </a:ln>
        </p:spPr>
      </p:pic>
      <p:sp>
        <p:nvSpPr>
          <p:cNvPr id="17" name="Google Shape;17;p2"/>
          <p:cNvSpPr/>
          <p:nvPr/>
        </p:nvSpPr>
        <p:spPr>
          <a:xfrm>
            <a:off x="917451" y="1795275"/>
            <a:ext cx="4113600" cy="570000"/>
          </a:xfrm>
          <a:prstGeom prst="rect">
            <a:avLst/>
          </a:prstGeom>
          <a:noFill/>
          <a:ln>
            <a:noFill/>
          </a:ln>
        </p:spPr>
        <p:txBody>
          <a:bodyPr spcFirstLastPara="1" wrap="square" lIns="0" tIns="0" rIns="0" bIns="0" anchor="t" anchorCtr="0">
            <a:noAutofit/>
          </a:bodyPr>
          <a:lstStyle/>
          <a:p>
            <a:pPr marL="127000" marR="0" lvl="0" indent="0" algn="l" rtl="0">
              <a:lnSpc>
                <a:spcPct val="100000"/>
              </a:lnSpc>
              <a:spcBef>
                <a:spcPts val="0"/>
              </a:spcBef>
              <a:spcAft>
                <a:spcPts val="0"/>
              </a:spcAft>
              <a:buClr>
                <a:srgbClr val="000000"/>
              </a:buClr>
              <a:buSzPts val="4900"/>
              <a:buFont typeface="Arial"/>
              <a:buNone/>
            </a:pPr>
            <a:r>
              <a:rPr lang="en-US" sz="4900" b="1" i="0" u="none" strike="noStrike" cap="none">
                <a:solidFill>
                  <a:schemeClr val="dk1"/>
                </a:solidFill>
                <a:latin typeface="Tahoma"/>
                <a:ea typeface="Tahoma"/>
                <a:cs typeface="Tahoma"/>
                <a:sym typeface="Tahoma"/>
              </a:rPr>
              <a:t>Thảo luận</a:t>
            </a:r>
            <a:endParaRPr sz="4900" b="1" i="0" u="none" strike="noStrike" cap="none">
              <a:solidFill>
                <a:schemeClr val="dk1"/>
              </a:solidFill>
              <a:latin typeface="Tahoma"/>
              <a:ea typeface="Tahoma"/>
              <a:cs typeface="Tahoma"/>
              <a:sym typeface="Tahoma"/>
            </a:endParaRPr>
          </a:p>
        </p:txBody>
      </p:sp>
      <p:sp>
        <p:nvSpPr>
          <p:cNvPr id="18" name="Google Shape;18;p2"/>
          <p:cNvSpPr/>
          <p:nvPr/>
        </p:nvSpPr>
        <p:spPr>
          <a:xfrm>
            <a:off x="1060704" y="2987040"/>
            <a:ext cx="7495032" cy="1240536"/>
          </a:xfrm>
          <a:prstGeom prst="rect">
            <a:avLst/>
          </a:prstGeom>
          <a:noFill/>
          <a:ln>
            <a:noFill/>
          </a:ln>
        </p:spPr>
        <p:txBody>
          <a:bodyPr spcFirstLastPara="1" wrap="square" lIns="0" tIns="0" rIns="0" bIns="0" anchor="t" anchorCtr="0">
            <a:noAutofit/>
          </a:bodyPr>
          <a:lstStyle/>
          <a:p>
            <a:pPr marL="0" marR="0" lvl="0" indent="0" algn="just" rtl="0">
              <a:lnSpc>
                <a:spcPct val="149000"/>
              </a:lnSpc>
              <a:spcBef>
                <a:spcPts val="0"/>
              </a:spcBef>
              <a:spcAft>
                <a:spcPts val="0"/>
              </a:spcAft>
              <a:buClr>
                <a:srgbClr val="000000"/>
              </a:buClr>
              <a:buSzPts val="2400"/>
              <a:buFont typeface="Arial"/>
              <a:buNone/>
            </a:pPr>
            <a:r>
              <a:rPr lang="en-US" sz="2400" b="0" i="0" u="none" strike="noStrike" cap="none">
                <a:solidFill>
                  <a:schemeClr val="dk1"/>
                </a:solidFill>
                <a:latin typeface="Tahoma"/>
                <a:ea typeface="Tahoma"/>
                <a:cs typeface="Tahoma"/>
                <a:sym typeface="Tahoma"/>
              </a:rPr>
              <a:t>-    React Component</a:t>
            </a:r>
            <a:endParaRPr sz="1400" b="0" i="0" u="none" strike="noStrike" cap="none">
              <a:solidFill>
                <a:srgbClr val="000000"/>
              </a:solidFill>
              <a:latin typeface="Arial"/>
              <a:ea typeface="Arial"/>
              <a:cs typeface="Arial"/>
              <a:sym typeface="Arial"/>
            </a:endParaRPr>
          </a:p>
          <a:p>
            <a:pPr marL="0" marR="0" lvl="0" indent="0" algn="just" rtl="0">
              <a:lnSpc>
                <a:spcPct val="149000"/>
              </a:lnSpc>
              <a:spcBef>
                <a:spcPts val="0"/>
              </a:spcBef>
              <a:spcAft>
                <a:spcPts val="0"/>
              </a:spcAft>
              <a:buClr>
                <a:srgbClr val="000000"/>
              </a:buClr>
              <a:buSzPts val="2400"/>
              <a:buFont typeface="Arial"/>
              <a:buNone/>
            </a:pPr>
            <a:r>
              <a:rPr lang="en-US" sz="2400" b="0" i="0" u="none" strike="noStrike" cap="none">
                <a:solidFill>
                  <a:schemeClr val="dk1"/>
                </a:solidFill>
                <a:latin typeface="Tahoma"/>
                <a:ea typeface="Tahoma"/>
                <a:cs typeface="Tahoma"/>
                <a:sym typeface="Tahoma"/>
              </a:rPr>
              <a:t>-    Class component &amp; Function component</a:t>
            </a:r>
            <a:endParaRPr sz="1400" b="0" i="0" u="none" strike="noStrike" cap="none">
              <a:solidFill>
                <a:srgbClr val="000000"/>
              </a:solidFill>
              <a:latin typeface="Arial"/>
              <a:ea typeface="Arial"/>
              <a:cs typeface="Arial"/>
              <a:sym typeface="Arial"/>
            </a:endParaRPr>
          </a:p>
          <a:p>
            <a:pPr marL="0" marR="0" lvl="0" indent="0" algn="just" rtl="0">
              <a:lnSpc>
                <a:spcPct val="149000"/>
              </a:lnSpc>
              <a:spcBef>
                <a:spcPts val="0"/>
              </a:spcBef>
              <a:spcAft>
                <a:spcPts val="0"/>
              </a:spcAft>
              <a:buClr>
                <a:srgbClr val="000000"/>
              </a:buClr>
              <a:buSzPts val="2400"/>
              <a:buFont typeface="Arial"/>
              <a:buNone/>
            </a:pPr>
            <a:r>
              <a:rPr lang="en-US" sz="2400" b="0" i="0" u="none" strike="noStrike" cap="none">
                <a:solidFill>
                  <a:schemeClr val="dk1"/>
                </a:solidFill>
                <a:latin typeface="Tahoma"/>
                <a:ea typeface="Tahoma"/>
                <a:cs typeface="Tahoma"/>
                <a:sym typeface="Tahoma"/>
              </a:rPr>
              <a:t>-    Khái niệm và ý nghĩa của Props, Pure Function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
        <p:cNvGrpSpPr/>
        <p:nvPr/>
      </p:nvGrpSpPr>
      <p:grpSpPr>
        <a:xfrm>
          <a:off x="0" y="0"/>
          <a:ext cx="0" cy="0"/>
          <a:chOff x="0" y="0"/>
          <a:chExt cx="0" cy="0"/>
        </a:xfrm>
      </p:grpSpPr>
      <p:pic>
        <p:nvPicPr>
          <p:cNvPr id="166" name="Google Shape;166;p25"/>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67" name="Google Shape;167;p25"/>
          <p:cNvSpPr/>
          <p:nvPr/>
        </p:nvSpPr>
        <p:spPr>
          <a:xfrm>
            <a:off x="737615" y="301752"/>
            <a:ext cx="4915039" cy="110947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Class Component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310"/>
              </a:spcBef>
              <a:spcAft>
                <a:spcPts val="0"/>
              </a:spcAft>
              <a:buClr>
                <a:srgbClr val="000000"/>
              </a:buClr>
              <a:buSzPts val="2000"/>
              <a:buFont typeface="Arial"/>
              <a:buNone/>
            </a:pPr>
            <a:r>
              <a:rPr lang="en-US" sz="2000" b="0" i="0" u="none" strike="noStrike" cap="none">
                <a:solidFill>
                  <a:srgbClr val="1C1C1D"/>
                </a:solidFill>
                <a:latin typeface="Tahoma"/>
                <a:ea typeface="Tahoma"/>
                <a:cs typeface="Tahoma"/>
                <a:sym typeface="Tahoma"/>
              </a:rPr>
              <a:t>Thực hành: Xây dựng Class component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pic>
        <p:nvPicPr>
          <p:cNvPr id="172" name="Google Shape;172;p9"/>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73" name="Google Shape;173;p9"/>
          <p:cNvSpPr/>
          <p:nvPr/>
        </p:nvSpPr>
        <p:spPr>
          <a:xfrm>
            <a:off x="740664" y="316992"/>
            <a:ext cx="1289304" cy="50596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Props</a:t>
            </a: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a:off x="740664" y="1499615"/>
            <a:ext cx="10927080" cy="5270639"/>
          </a:xfrm>
          <a:prstGeom prst="rect">
            <a:avLst/>
          </a:prstGeom>
          <a:noFill/>
          <a:ln>
            <a:noFill/>
          </a:ln>
        </p:spPr>
        <p:txBody>
          <a:bodyPr spcFirstLastPara="1" wrap="square" lIns="0" tIns="0" rIns="0" bIns="0" anchor="t" anchorCtr="0">
            <a:noAutofit/>
          </a:bodyPr>
          <a:lstStyle/>
          <a:p>
            <a:pPr marL="246888" marR="0" lvl="0" indent="-228600" algn="l" rtl="0">
              <a:lnSpc>
                <a:spcPct val="123692"/>
              </a:lnSpc>
              <a:spcBef>
                <a:spcPts val="0"/>
              </a:spcBef>
              <a:spcAft>
                <a:spcPts val="0"/>
              </a:spcAft>
              <a:buClr>
                <a:srgbClr val="000000"/>
              </a:buClr>
              <a:buSzPts val="2600"/>
              <a:buFont typeface="Arial"/>
              <a:buNone/>
            </a:pPr>
            <a:r>
              <a:rPr lang="en-US" sz="2600" b="0" i="0" u="none" strike="noStrike" cap="none">
                <a:solidFill>
                  <a:srgbClr val="1C1C1D"/>
                </a:solidFill>
                <a:latin typeface="Tahoma"/>
                <a:ea typeface="Tahoma"/>
                <a:cs typeface="Tahoma"/>
                <a:sym typeface="Tahoma"/>
              </a:rPr>
              <a:t>•    Chúng ta sử dụng props để truyền dữ liệu đến các component</a:t>
            </a:r>
            <a:br>
              <a:rPr lang="en-US" sz="2600" b="0" i="0" u="none" strike="noStrike" cap="none">
                <a:solidFill>
                  <a:srgbClr val="1C1C1D"/>
                </a:solidFill>
                <a:latin typeface="Tahoma"/>
                <a:ea typeface="Tahoma"/>
                <a:cs typeface="Tahoma"/>
                <a:sym typeface="Tahoma"/>
              </a:rPr>
            </a:br>
            <a:endParaRPr sz="2600" b="0" i="0" u="none" strike="noStrike" cap="none">
              <a:solidFill>
                <a:srgbClr val="1C1C1D"/>
              </a:solidFill>
              <a:latin typeface="Tahoma"/>
              <a:ea typeface="Tahoma"/>
              <a:cs typeface="Tahoma"/>
              <a:sym typeface="Tahoma"/>
            </a:endParaRPr>
          </a:p>
          <a:p>
            <a:pPr marL="246888" marR="0" lvl="0" indent="-228600" algn="l" rtl="0">
              <a:lnSpc>
                <a:spcPct val="123692"/>
              </a:lnSpc>
              <a:spcBef>
                <a:spcPts val="420"/>
              </a:spcBef>
              <a:spcAft>
                <a:spcPts val="0"/>
              </a:spcAft>
              <a:buClr>
                <a:srgbClr val="000000"/>
              </a:buClr>
              <a:buSzPts val="2600"/>
              <a:buFont typeface="Arial"/>
              <a:buNone/>
            </a:pPr>
            <a:r>
              <a:rPr lang="en-US" sz="2600" b="0" i="0" u="none" strike="noStrike" cap="none">
                <a:solidFill>
                  <a:srgbClr val="1C1C1D"/>
                </a:solidFill>
                <a:latin typeface="Tahoma"/>
                <a:ea typeface="Tahoma"/>
                <a:cs typeface="Tahoma"/>
                <a:sym typeface="Tahoma"/>
              </a:rPr>
              <a:t>•    Mọi component được gọi là hàm javascript thuần khiết (Pure function).</a:t>
            </a:r>
            <a:br>
              <a:rPr lang="en-US" sz="2600" b="0" i="0" u="none" strike="noStrike" cap="none">
                <a:solidFill>
                  <a:srgbClr val="1C1C1D"/>
                </a:solidFill>
                <a:latin typeface="Tahoma"/>
                <a:ea typeface="Tahoma"/>
                <a:cs typeface="Tahoma"/>
                <a:sym typeface="Tahoma"/>
              </a:rPr>
            </a:br>
            <a:endParaRPr sz="2600" b="0" i="0" u="none" strike="noStrike" cap="none">
              <a:solidFill>
                <a:srgbClr val="1C1C1D"/>
              </a:solidFill>
              <a:latin typeface="Tahoma"/>
              <a:ea typeface="Tahoma"/>
              <a:cs typeface="Tahoma"/>
              <a:sym typeface="Tahoma"/>
            </a:endParaRPr>
          </a:p>
          <a:p>
            <a:pPr marL="246888" marR="0" lvl="0" indent="-228600" algn="l" rtl="0">
              <a:lnSpc>
                <a:spcPct val="123692"/>
              </a:lnSpc>
              <a:spcBef>
                <a:spcPts val="420"/>
              </a:spcBef>
              <a:spcAft>
                <a:spcPts val="0"/>
              </a:spcAft>
              <a:buClr>
                <a:srgbClr val="000000"/>
              </a:buClr>
              <a:buSzPts val="2600"/>
              <a:buFont typeface="Arial"/>
              <a:buNone/>
            </a:pPr>
            <a:r>
              <a:rPr lang="en-US" sz="2600" b="0" i="0" u="none" strike="noStrike" cap="none">
                <a:solidFill>
                  <a:srgbClr val="1C1C1D"/>
                </a:solidFill>
                <a:latin typeface="Tahoma"/>
                <a:ea typeface="Tahoma"/>
                <a:cs typeface="Tahoma"/>
                <a:sym typeface="Tahoma"/>
              </a:rPr>
              <a:t>•    Props tương ứng với tham số của pure function javascript</a:t>
            </a:r>
            <a:br>
              <a:rPr lang="en-US" sz="2600" b="0" i="0" u="none" strike="noStrike" cap="none">
                <a:solidFill>
                  <a:srgbClr val="1C1C1D"/>
                </a:solidFill>
                <a:latin typeface="Tahoma"/>
                <a:ea typeface="Tahoma"/>
                <a:cs typeface="Tahoma"/>
                <a:sym typeface="Tahoma"/>
              </a:rPr>
            </a:br>
            <a:endParaRPr sz="2600" b="0" i="0" u="none" strike="noStrike" cap="none">
              <a:solidFill>
                <a:srgbClr val="1C1C1D"/>
              </a:solidFill>
              <a:latin typeface="Tahoma"/>
              <a:ea typeface="Tahoma"/>
              <a:cs typeface="Tahoma"/>
              <a:sym typeface="Tahoma"/>
            </a:endParaRPr>
          </a:p>
          <a:p>
            <a:pPr marL="0" marR="0" lvl="0" indent="0" algn="just" rtl="0">
              <a:lnSpc>
                <a:spcPct val="100000"/>
              </a:lnSpc>
              <a:spcBef>
                <a:spcPts val="420"/>
              </a:spcBef>
              <a:spcAft>
                <a:spcPts val="0"/>
              </a:spcAft>
              <a:buClr>
                <a:srgbClr val="000000"/>
              </a:buClr>
              <a:buSzPts val="2600"/>
              <a:buFont typeface="Arial"/>
              <a:buNone/>
            </a:pPr>
            <a:r>
              <a:rPr lang="en-US" sz="2600" b="0" i="0" u="none" strike="noStrike" cap="none">
                <a:solidFill>
                  <a:srgbClr val="1C1C1D"/>
                </a:solidFill>
                <a:latin typeface="Tahoma"/>
                <a:ea typeface="Tahoma"/>
                <a:cs typeface="Tahoma"/>
                <a:sym typeface="Tahoma"/>
              </a:rPr>
              <a:t>•    Không thể thay đổi được dữ liệu của Props.</a:t>
            </a:r>
            <a:endParaRPr sz="2600" b="0" i="0" u="none" strike="noStrike" cap="none">
              <a:solidFill>
                <a:srgbClr val="1C1C1D"/>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pic>
        <p:nvPicPr>
          <p:cNvPr id="179" name="Google Shape;179;p26"/>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80" name="Google Shape;180;p26"/>
          <p:cNvSpPr/>
          <p:nvPr/>
        </p:nvSpPr>
        <p:spPr>
          <a:xfrm>
            <a:off x="740664" y="316992"/>
            <a:ext cx="1289304" cy="50596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Props</a:t>
            </a:r>
            <a:endParaRPr sz="1400" b="0" i="0" u="none" strike="noStrike" cap="none">
              <a:solidFill>
                <a:srgbClr val="000000"/>
              </a:solidFill>
              <a:latin typeface="Arial"/>
              <a:ea typeface="Arial"/>
              <a:cs typeface="Arial"/>
              <a:sym typeface="Arial"/>
            </a:endParaRPr>
          </a:p>
        </p:txBody>
      </p:sp>
      <p:sp>
        <p:nvSpPr>
          <p:cNvPr id="181" name="Google Shape;181;p26"/>
          <p:cNvSpPr/>
          <p:nvPr/>
        </p:nvSpPr>
        <p:spPr>
          <a:xfrm>
            <a:off x="740664" y="1499615"/>
            <a:ext cx="10927080" cy="5270639"/>
          </a:xfrm>
          <a:prstGeom prst="rect">
            <a:avLst/>
          </a:prstGeom>
          <a:noFill/>
          <a:ln>
            <a:noFill/>
          </a:ln>
        </p:spPr>
        <p:txBody>
          <a:bodyPr spcFirstLastPara="1" wrap="square" lIns="0" tIns="0" rIns="0" bIns="0" anchor="t" anchorCtr="0">
            <a:noAutofit/>
          </a:bodyPr>
          <a:lstStyle/>
          <a:p>
            <a:pPr marL="246888" marR="0" lvl="0" indent="-228600" algn="l" rtl="0">
              <a:lnSpc>
                <a:spcPct val="123692"/>
              </a:lnSpc>
              <a:spcBef>
                <a:spcPts val="0"/>
              </a:spcBef>
              <a:spcAft>
                <a:spcPts val="0"/>
              </a:spcAft>
              <a:buClr>
                <a:srgbClr val="000000"/>
              </a:buClr>
              <a:buSzPts val="2600"/>
              <a:buFont typeface="Arial"/>
              <a:buNone/>
            </a:pPr>
            <a:r>
              <a:rPr lang="en-US" sz="2600" b="0" i="0" u="none" strike="noStrike" cap="none">
                <a:solidFill>
                  <a:srgbClr val="1C1C1D"/>
                </a:solidFill>
                <a:latin typeface="Tahoma"/>
                <a:ea typeface="Tahoma"/>
                <a:cs typeface="Tahoma"/>
                <a:sym typeface="Tahoma"/>
              </a:rPr>
              <a:t>Thực hành: Sử dụng Props trong component</a:t>
            </a:r>
            <a:endParaRPr sz="2600" b="0" i="0" u="none" strike="noStrike" cap="none">
              <a:solidFill>
                <a:srgbClr val="1C1C1D"/>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
        <p:cNvGrpSpPr/>
        <p:nvPr/>
      </p:nvGrpSpPr>
      <p:grpSpPr>
        <a:xfrm>
          <a:off x="0" y="0"/>
          <a:ext cx="0" cy="0"/>
          <a:chOff x="0" y="0"/>
          <a:chExt cx="0" cy="0"/>
        </a:xfrm>
      </p:grpSpPr>
      <p:sp>
        <p:nvSpPr>
          <p:cNvPr id="186" name="Google Shape;186;p10"/>
          <p:cNvSpPr/>
          <p:nvPr/>
        </p:nvSpPr>
        <p:spPr>
          <a:xfrm>
            <a:off x="947928" y="298704"/>
            <a:ext cx="3048000" cy="4328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Pure function</a:t>
            </a:r>
            <a:endParaRPr sz="1400" b="0" i="0" u="none" strike="noStrike" cap="none">
              <a:solidFill>
                <a:srgbClr val="000000"/>
              </a:solidFill>
              <a:latin typeface="Arial"/>
              <a:ea typeface="Arial"/>
              <a:cs typeface="Arial"/>
              <a:sym typeface="Arial"/>
            </a:endParaRPr>
          </a:p>
        </p:txBody>
      </p:sp>
      <p:sp>
        <p:nvSpPr>
          <p:cNvPr id="187" name="Google Shape;187;p10"/>
          <p:cNvSpPr/>
          <p:nvPr/>
        </p:nvSpPr>
        <p:spPr>
          <a:xfrm>
            <a:off x="947927" y="1560945"/>
            <a:ext cx="10717599" cy="4378037"/>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Hàm luôn trả về cùng một kết quả nếu được truyền vào các tham số không đổi. Nó không hề phụ thuộc vào bất kỳ trạng thái hoặc dữ liệu nào.</a:t>
            </a:r>
            <a:br>
              <a:rPr lang="en-US" sz="2600" b="0" i="0" u="none" strike="noStrike" cap="none">
                <a:solidFill>
                  <a:schemeClr val="dk1"/>
                </a:solidFill>
                <a:latin typeface="Tahoma"/>
                <a:ea typeface="Tahoma"/>
                <a:cs typeface="Tahoma"/>
                <a:sym typeface="Tahoma"/>
              </a:rPr>
            </a:b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Hàm này không tạo ra bất kỳ ảnh hưởng nào đến các đối tượng khác , chẳng hạn như các request, input, output hoặc data mutation.</a:t>
            </a:r>
            <a:endParaRPr sz="2600" b="0" i="0" u="none" strike="noStrike" cap="none">
              <a:solidFill>
                <a:schemeClr val="dk1"/>
              </a:solidFill>
              <a:latin typeface="Tahoma"/>
              <a:ea typeface="Tahoma"/>
              <a:cs typeface="Tahoma"/>
              <a:sym typeface="Tahoma"/>
            </a:endParaRPr>
          </a:p>
        </p:txBody>
      </p:sp>
      <p:pic>
        <p:nvPicPr>
          <p:cNvPr id="188" name="Google Shape;188;p10"/>
          <p:cNvPicPr preferRelativeResize="0"/>
          <p:nvPr/>
        </p:nvPicPr>
        <p:blipFill rotWithShape="1">
          <a:blip r:embed="rId3">
            <a:alphaModFix/>
          </a:blip>
          <a:srcRect/>
          <a:stretch/>
        </p:blipFill>
        <p:spPr>
          <a:xfrm>
            <a:off x="11414760" y="137160"/>
            <a:ext cx="664464" cy="6644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2"/>
        <p:cNvGrpSpPr/>
        <p:nvPr/>
      </p:nvGrpSpPr>
      <p:grpSpPr>
        <a:xfrm>
          <a:off x="0" y="0"/>
          <a:ext cx="0" cy="0"/>
          <a:chOff x="0" y="0"/>
          <a:chExt cx="0" cy="0"/>
        </a:xfrm>
      </p:grpSpPr>
      <p:pic>
        <p:nvPicPr>
          <p:cNvPr id="193" name="Google Shape;193;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194" name="Google Shape;194;p11"/>
          <p:cNvSpPr/>
          <p:nvPr/>
        </p:nvSpPr>
        <p:spPr>
          <a:xfrm>
            <a:off x="920496" y="207264"/>
            <a:ext cx="3560064" cy="6187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Tóm tắt bài học</a:t>
            </a:r>
            <a:endParaRPr sz="3400" b="1" i="0" u="none" strike="noStrike" cap="none">
              <a:solidFill>
                <a:schemeClr val="dk1"/>
              </a:solidFill>
              <a:latin typeface="Tahoma"/>
              <a:ea typeface="Tahoma"/>
              <a:cs typeface="Tahoma"/>
              <a:sym typeface="Tahoma"/>
            </a:endParaRPr>
          </a:p>
          <a:p>
            <a:pPr marL="313690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onsolas"/>
              <a:ea typeface="Consolas"/>
              <a:cs typeface="Consolas"/>
              <a:sym typeface="Consolas"/>
            </a:endParaRPr>
          </a:p>
        </p:txBody>
      </p:sp>
      <p:sp>
        <p:nvSpPr>
          <p:cNvPr id="195" name="Google Shape;195;p11"/>
          <p:cNvSpPr/>
          <p:nvPr/>
        </p:nvSpPr>
        <p:spPr>
          <a:xfrm>
            <a:off x="929640" y="1066799"/>
            <a:ext cx="11122152" cy="5518727"/>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Components  giúp phân chia các UI (giao diện người dùng) thành các phân nhỏ để dễ dàng quản lý và tái sử dụng.</a:t>
            </a: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Function component  là một hàm Javascript (hoặc ES6) trả về 1 phần tử/1 element React</a:t>
            </a: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Các Class components là những class ES6. Chúng phức tạp hơn functional components ở chỗ nó còn có: phương thức khởi tạo, life-cycle, hàm render() và quản lý state (data)</a:t>
            </a: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Props là 1 đối tượng, nó lưu trữ các giá trị của các attribute (thuộc tính) của một thẻ (Tag).</a:t>
            </a: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 Pure function là Hàm luôn trả về cùng một kết quả nếu được truyền vào các tham số không đổi, Hàm này không tạo ra bất kỳ ảnh hưởng nào đến các đối tượng khác.</a:t>
            </a:r>
            <a:endParaRPr sz="2600" b="0" i="0" u="none" strike="noStrike" cap="none">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
        <p:cNvGrpSpPr/>
        <p:nvPr/>
      </p:nvGrpSpPr>
      <p:grpSpPr>
        <a:xfrm>
          <a:off x="0" y="0"/>
          <a:ext cx="0" cy="0"/>
          <a:chOff x="0" y="0"/>
          <a:chExt cx="0" cy="0"/>
        </a:xfrm>
      </p:grpSpPr>
      <p:pic>
        <p:nvPicPr>
          <p:cNvPr id="23" name="Google Shape;23;p3"/>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4" name="Google Shape;24;p3"/>
          <p:cNvSpPr/>
          <p:nvPr/>
        </p:nvSpPr>
        <p:spPr>
          <a:xfrm>
            <a:off x="731427" y="591127"/>
            <a:ext cx="2492064" cy="234880"/>
          </a:xfrm>
          <a:prstGeom prst="rect">
            <a:avLst/>
          </a:prstGeom>
          <a:noFill/>
          <a:ln>
            <a:noFill/>
          </a:ln>
        </p:spPr>
        <p:txBody>
          <a:bodyPr spcFirstLastPara="1" wrap="square" lIns="0" tIns="0" rIns="0" bIns="0" anchor="t" anchorCtr="0">
            <a:noAutofit/>
          </a:bodyPr>
          <a:lstStyle/>
          <a:p>
            <a:pPr marL="0" marR="0" lvl="0" indent="0" algn="l" rtl="0">
              <a:lnSpc>
                <a:spcPct val="19764"/>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Mục tiêu</a:t>
            </a:r>
            <a:endParaRPr sz="3400" b="1" i="0" u="none" strike="noStrike" cap="none">
              <a:solidFill>
                <a:schemeClr val="dk1"/>
              </a:solidFill>
              <a:latin typeface="Tahoma"/>
              <a:ea typeface="Tahoma"/>
              <a:cs typeface="Tahoma"/>
              <a:sym typeface="Tahoma"/>
            </a:endParaRPr>
          </a:p>
        </p:txBody>
      </p:sp>
      <p:sp>
        <p:nvSpPr>
          <p:cNvPr id="25" name="Google Shape;25;p3"/>
          <p:cNvSpPr/>
          <p:nvPr/>
        </p:nvSpPr>
        <p:spPr>
          <a:xfrm>
            <a:off x="731427" y="1191768"/>
            <a:ext cx="10832685" cy="2770632"/>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Tahoma"/>
                <a:ea typeface="Tahoma"/>
                <a:cs typeface="Tahoma"/>
                <a:sym typeface="Tahoma"/>
              </a:rPr>
              <a:t>•    Trình bày được khái niệm React Component.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2520"/>
              </a:spcBef>
              <a:spcAft>
                <a:spcPts val="0"/>
              </a:spcAft>
              <a:buClr>
                <a:srgbClr val="000000"/>
              </a:buClr>
              <a:buSzPts val="2600"/>
              <a:buFont typeface="Arial"/>
              <a:buNone/>
            </a:pPr>
            <a:r>
              <a:rPr lang="en-US" sz="2600" b="0" i="0" u="none" strike="noStrike" cap="none">
                <a:solidFill>
                  <a:schemeClr val="dk1"/>
                </a:solidFill>
                <a:latin typeface="Tahoma"/>
                <a:ea typeface="Tahoma"/>
                <a:cs typeface="Tahoma"/>
                <a:sym typeface="Tahoma"/>
              </a:rPr>
              <a:t>•    Triển khai được Class Component, Function Component.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840"/>
              </a:spcBef>
              <a:spcAft>
                <a:spcPts val="0"/>
              </a:spcAft>
              <a:buClr>
                <a:srgbClr val="000000"/>
              </a:buClr>
              <a:buSzPts val="2600"/>
              <a:buFont typeface="Arial"/>
              <a:buNone/>
            </a:pPr>
            <a:r>
              <a:rPr lang="en-US" sz="2600" b="0" i="0" u="none" strike="noStrike" cap="none">
                <a:solidFill>
                  <a:schemeClr val="dk1"/>
                </a:solidFill>
                <a:latin typeface="Tahoma"/>
                <a:ea typeface="Tahoma"/>
                <a:cs typeface="Tahoma"/>
                <a:sym typeface="Tahoma"/>
              </a:rPr>
              <a:t>•    Trình bày được khái niệm Props.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840"/>
              </a:spcBef>
              <a:spcAft>
                <a:spcPts val="0"/>
              </a:spcAft>
              <a:buClr>
                <a:srgbClr val="000000"/>
              </a:buClr>
              <a:buSzPts val="2600"/>
              <a:buFont typeface="Arial"/>
              <a:buNone/>
            </a:pPr>
            <a:r>
              <a:rPr lang="en-US" sz="2600" b="0" i="0" u="none" strike="noStrike" cap="none">
                <a:solidFill>
                  <a:schemeClr val="dk1"/>
                </a:solidFill>
                <a:latin typeface="Tahoma"/>
                <a:ea typeface="Tahoma"/>
                <a:cs typeface="Tahoma"/>
                <a:sym typeface="Tahoma"/>
              </a:rPr>
              <a:t>•    Trình bày được ý nghĩa của Pure function với React Component.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
        <p:cNvGrpSpPr/>
        <p:nvPr/>
      </p:nvGrpSpPr>
      <p:grpSpPr>
        <a:xfrm>
          <a:off x="0" y="0"/>
          <a:ext cx="0" cy="0"/>
          <a:chOff x="0" y="0"/>
          <a:chExt cx="0" cy="0"/>
        </a:xfrm>
      </p:grpSpPr>
      <p:pic>
        <p:nvPicPr>
          <p:cNvPr id="30" name="Google Shape;30;p14"/>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31" name="Google Shape;31;p14"/>
          <p:cNvSpPr/>
          <p:nvPr/>
        </p:nvSpPr>
        <p:spPr>
          <a:xfrm>
            <a:off x="731427" y="591126"/>
            <a:ext cx="4911090" cy="345575"/>
          </a:xfrm>
          <a:prstGeom prst="rect">
            <a:avLst/>
          </a:prstGeom>
          <a:noFill/>
          <a:ln>
            <a:noFill/>
          </a:ln>
        </p:spPr>
        <p:txBody>
          <a:bodyPr spcFirstLastPara="1" wrap="square" lIns="0" tIns="0" rIns="0" bIns="0" anchor="t" anchorCtr="0">
            <a:noAutofit/>
          </a:bodyPr>
          <a:lstStyle/>
          <a:p>
            <a:pPr marL="0" marR="0" lvl="0" indent="0" algn="l" rtl="0">
              <a:lnSpc>
                <a:spcPct val="19764"/>
              </a:lnSpc>
              <a:spcBef>
                <a:spcPts val="0"/>
              </a:spcBef>
              <a:spcAft>
                <a:spcPts val="0"/>
              </a:spcAft>
              <a:buClr>
                <a:srgbClr val="000000"/>
              </a:buClr>
              <a:buSzPts val="3400"/>
              <a:buFont typeface="Arial"/>
              <a:buNone/>
            </a:pPr>
            <a:r>
              <a:rPr lang="en-US" sz="3400" b="1" i="0" u="none" strike="noStrike" cap="none">
                <a:solidFill>
                  <a:schemeClr val="dk1"/>
                </a:solidFill>
                <a:latin typeface="Tahoma"/>
                <a:ea typeface="Tahoma"/>
                <a:cs typeface="Tahoma"/>
                <a:sym typeface="Tahoma"/>
              </a:rPr>
              <a:t>React Component </a:t>
            </a:r>
            <a:endParaRPr sz="3400" b="1" i="0" u="none" strike="noStrike" cap="none">
              <a:solidFill>
                <a:schemeClr val="dk1"/>
              </a:solidFill>
              <a:latin typeface="Tahoma"/>
              <a:ea typeface="Tahoma"/>
              <a:cs typeface="Tahoma"/>
              <a:sym typeface="Tahoma"/>
            </a:endParaRPr>
          </a:p>
        </p:txBody>
      </p:sp>
      <p:sp>
        <p:nvSpPr>
          <p:cNvPr id="32" name="Google Shape;32;p14"/>
          <p:cNvSpPr/>
          <p:nvPr/>
        </p:nvSpPr>
        <p:spPr>
          <a:xfrm>
            <a:off x="731427" y="1191768"/>
            <a:ext cx="10832685" cy="2770632"/>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Tahoma"/>
                <a:ea typeface="Tahoma"/>
                <a:cs typeface="Tahoma"/>
                <a:sym typeface="Tahoma"/>
              </a:rPr>
              <a:t>React Component?</a:t>
            </a:r>
            <a:endParaRPr/>
          </a:p>
          <a:p>
            <a:pPr marL="0" marR="0" lvl="0" indent="0" algn="just" rtl="0">
              <a:lnSpc>
                <a:spcPct val="100000"/>
              </a:lnSpc>
              <a:spcBef>
                <a:spcPts val="0"/>
              </a:spcBef>
              <a:spcAft>
                <a:spcPts val="0"/>
              </a:spcAft>
              <a:buClr>
                <a:srgbClr val="000000"/>
              </a:buClr>
              <a:buSzPts val="2600"/>
              <a:buFont typeface="Arial"/>
              <a:buNone/>
            </a:pPr>
            <a:endParaRPr sz="2600" b="0" i="0" u="none" strike="noStrike" cap="none">
              <a:solidFill>
                <a:schemeClr val="dk1"/>
              </a:solidFill>
              <a:latin typeface="Tahoma"/>
              <a:ea typeface="Tahoma"/>
              <a:cs typeface="Tahoma"/>
              <a:sym typeface="Tahoma"/>
            </a:endParaRPr>
          </a:p>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Tahoma"/>
                <a:ea typeface="Tahoma"/>
                <a:cs typeface="Tahoma"/>
                <a:sym typeface="Tahoma"/>
              </a:rPr>
              <a:t>Hãy xem ví dụ sau…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pic>
        <p:nvPicPr>
          <p:cNvPr id="37" name="Google Shape;37;p15"/>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38" name="Google Shape;38;p15"/>
          <p:cNvSpPr/>
          <p:nvPr/>
        </p:nvSpPr>
        <p:spPr>
          <a:xfrm>
            <a:off x="740664" y="307848"/>
            <a:ext cx="4011168" cy="515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chemeClr val="dk1"/>
                </a:solidFill>
                <a:latin typeface="Tahoma"/>
                <a:ea typeface="Tahoma"/>
                <a:cs typeface="Tahoma"/>
                <a:sym typeface="Tahoma"/>
              </a:rPr>
              <a:t>React Component</a:t>
            </a:r>
            <a:endParaRPr sz="1400" b="0" i="0" u="none" strike="noStrike" cap="none">
              <a:solidFill>
                <a:srgbClr val="000000"/>
              </a:solidFill>
              <a:latin typeface="Arial"/>
              <a:ea typeface="Arial"/>
              <a:cs typeface="Arial"/>
              <a:sym typeface="Arial"/>
            </a:endParaRPr>
          </a:p>
        </p:txBody>
      </p:sp>
      <p:sp>
        <p:nvSpPr>
          <p:cNvPr id="39" name="Google Shape;39;p15"/>
          <p:cNvSpPr/>
          <p:nvPr/>
        </p:nvSpPr>
        <p:spPr>
          <a:xfrm>
            <a:off x="740664" y="1414271"/>
            <a:ext cx="11152632" cy="40444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600" b="0" i="0" u="none" strike="noStrike" cap="none">
              <a:solidFill>
                <a:schemeClr val="dk1"/>
              </a:solidFill>
              <a:latin typeface="Tahoma"/>
              <a:ea typeface="Tahoma"/>
              <a:cs typeface="Tahoma"/>
              <a:sym typeface="Tahoma"/>
            </a:endParaRPr>
          </a:p>
        </p:txBody>
      </p:sp>
      <p:pic>
        <p:nvPicPr>
          <p:cNvPr id="40" name="Google Shape;40;p15"/>
          <p:cNvPicPr preferRelativeResize="0"/>
          <p:nvPr/>
        </p:nvPicPr>
        <p:blipFill rotWithShape="1">
          <a:blip r:embed="rId4">
            <a:alphaModFix/>
          </a:blip>
          <a:srcRect/>
          <a:stretch/>
        </p:blipFill>
        <p:spPr>
          <a:xfrm>
            <a:off x="1831847" y="822960"/>
            <a:ext cx="8435176" cy="4786103"/>
          </a:xfrm>
          <a:prstGeom prst="rect">
            <a:avLst/>
          </a:prstGeom>
          <a:noFill/>
          <a:ln>
            <a:noFill/>
          </a:ln>
        </p:spPr>
      </p:pic>
      <p:sp>
        <p:nvSpPr>
          <p:cNvPr id="41" name="Google Shape;41;p15"/>
          <p:cNvSpPr txBox="1"/>
          <p:nvPr/>
        </p:nvSpPr>
        <p:spPr>
          <a:xfrm>
            <a:off x="3906861" y="5649891"/>
            <a:ext cx="428514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Hình 1. Một trang web hoàn chỉnh</a:t>
            </a:r>
            <a:endParaRPr sz="2000" b="1"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
        <p:cNvGrpSpPr/>
        <p:nvPr/>
      </p:nvGrpSpPr>
      <p:grpSpPr>
        <a:xfrm>
          <a:off x="0" y="0"/>
          <a:ext cx="0" cy="0"/>
          <a:chOff x="0" y="0"/>
          <a:chExt cx="0" cy="0"/>
        </a:xfrm>
      </p:grpSpPr>
      <p:pic>
        <p:nvPicPr>
          <p:cNvPr id="46" name="Google Shape;46;p16"/>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47" name="Google Shape;47;p16"/>
          <p:cNvSpPr/>
          <p:nvPr/>
        </p:nvSpPr>
        <p:spPr>
          <a:xfrm>
            <a:off x="740664" y="307848"/>
            <a:ext cx="4011168" cy="515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chemeClr val="dk1"/>
                </a:solidFill>
                <a:latin typeface="Tahoma"/>
                <a:ea typeface="Tahoma"/>
                <a:cs typeface="Tahoma"/>
                <a:sym typeface="Tahoma"/>
              </a:rPr>
              <a:t>React Component</a:t>
            </a:r>
            <a:endParaRPr sz="1400" b="0" i="0" u="none" strike="noStrike" cap="none">
              <a:solidFill>
                <a:srgbClr val="000000"/>
              </a:solidFill>
              <a:latin typeface="Arial"/>
              <a:ea typeface="Arial"/>
              <a:cs typeface="Arial"/>
              <a:sym typeface="Arial"/>
            </a:endParaRPr>
          </a:p>
        </p:txBody>
      </p:sp>
      <p:sp>
        <p:nvSpPr>
          <p:cNvPr id="48" name="Google Shape;48;p16"/>
          <p:cNvSpPr/>
          <p:nvPr/>
        </p:nvSpPr>
        <p:spPr>
          <a:xfrm>
            <a:off x="740664" y="1414271"/>
            <a:ext cx="11152632" cy="40444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600" b="0" i="0" u="none" strike="noStrike" cap="none">
              <a:solidFill>
                <a:schemeClr val="dk1"/>
              </a:solidFill>
              <a:latin typeface="Tahoma"/>
              <a:ea typeface="Tahoma"/>
              <a:cs typeface="Tahoma"/>
              <a:sym typeface="Tahoma"/>
            </a:endParaRPr>
          </a:p>
        </p:txBody>
      </p:sp>
      <p:pic>
        <p:nvPicPr>
          <p:cNvPr id="49" name="Google Shape;49;p16"/>
          <p:cNvPicPr preferRelativeResize="0"/>
          <p:nvPr/>
        </p:nvPicPr>
        <p:blipFill rotWithShape="1">
          <a:blip r:embed="rId4">
            <a:alphaModFix/>
          </a:blip>
          <a:srcRect/>
          <a:stretch/>
        </p:blipFill>
        <p:spPr>
          <a:xfrm>
            <a:off x="2040486" y="822960"/>
            <a:ext cx="8552985" cy="4786103"/>
          </a:xfrm>
          <a:prstGeom prst="rect">
            <a:avLst/>
          </a:prstGeom>
          <a:noFill/>
          <a:ln>
            <a:noFill/>
          </a:ln>
        </p:spPr>
      </p:pic>
      <p:sp>
        <p:nvSpPr>
          <p:cNvPr id="50" name="Google Shape;50;p16"/>
          <p:cNvSpPr txBox="1"/>
          <p:nvPr/>
        </p:nvSpPr>
        <p:spPr>
          <a:xfrm>
            <a:off x="2165843" y="5609063"/>
            <a:ext cx="830227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Hình 1.1 Một trang web hoàn chỉnh cấu thành từ các components</a:t>
            </a:r>
            <a:endParaRPr sz="2000" b="1"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pic>
        <p:nvPicPr>
          <p:cNvPr id="55" name="Google Shape;55;p17"/>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56" name="Google Shape;56;p17"/>
          <p:cNvSpPr/>
          <p:nvPr/>
        </p:nvSpPr>
        <p:spPr>
          <a:xfrm>
            <a:off x="740664" y="307848"/>
            <a:ext cx="4011168" cy="515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chemeClr val="dk1"/>
                </a:solidFill>
                <a:latin typeface="Tahoma"/>
                <a:ea typeface="Tahoma"/>
                <a:cs typeface="Tahoma"/>
                <a:sym typeface="Tahoma"/>
              </a:rPr>
              <a:t>React Component</a:t>
            </a:r>
            <a:endParaRPr sz="1400" b="0" i="0" u="none" strike="noStrike" cap="none">
              <a:solidFill>
                <a:srgbClr val="000000"/>
              </a:solidFill>
              <a:latin typeface="Arial"/>
              <a:ea typeface="Arial"/>
              <a:cs typeface="Arial"/>
              <a:sym typeface="Arial"/>
            </a:endParaRPr>
          </a:p>
        </p:txBody>
      </p:sp>
      <p:sp>
        <p:nvSpPr>
          <p:cNvPr id="57" name="Google Shape;57;p17"/>
          <p:cNvSpPr/>
          <p:nvPr/>
        </p:nvSpPr>
        <p:spPr>
          <a:xfrm>
            <a:off x="740664" y="1414271"/>
            <a:ext cx="11152632" cy="40444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600" b="0" i="0" u="none" strike="noStrike" cap="none">
              <a:solidFill>
                <a:schemeClr val="dk1"/>
              </a:solidFill>
              <a:latin typeface="Tahoma"/>
              <a:ea typeface="Tahoma"/>
              <a:cs typeface="Tahoma"/>
              <a:sym typeface="Tahoma"/>
            </a:endParaRPr>
          </a:p>
        </p:txBody>
      </p:sp>
      <p:sp>
        <p:nvSpPr>
          <p:cNvPr id="58" name="Google Shape;58;p17"/>
          <p:cNvSpPr txBox="1"/>
          <p:nvPr/>
        </p:nvSpPr>
        <p:spPr>
          <a:xfrm>
            <a:off x="4751832" y="2836315"/>
            <a:ext cx="5142125"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VẬY, THẾ NÀO LÀ REACT COMPONENT?</a:t>
            </a:r>
            <a:endParaRPr sz="3600" b="1" i="0" u="none" strike="noStrike" cap="none">
              <a:solidFill>
                <a:srgbClr val="000000"/>
              </a:solidFill>
              <a:latin typeface="Arial"/>
              <a:ea typeface="Arial"/>
              <a:cs typeface="Arial"/>
              <a:sym typeface="Arial"/>
            </a:endParaRPr>
          </a:p>
        </p:txBody>
      </p:sp>
      <p:pic>
        <p:nvPicPr>
          <p:cNvPr id="59" name="Google Shape;59;p17"/>
          <p:cNvPicPr preferRelativeResize="0"/>
          <p:nvPr/>
        </p:nvPicPr>
        <p:blipFill rotWithShape="1">
          <a:blip r:embed="rId4">
            <a:alphaModFix/>
          </a:blip>
          <a:srcRect/>
          <a:stretch/>
        </p:blipFill>
        <p:spPr>
          <a:xfrm>
            <a:off x="1027325" y="1734183"/>
            <a:ext cx="3724507" cy="3724507"/>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pic>
        <p:nvPicPr>
          <p:cNvPr id="64" name="Google Shape;64;p4"/>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65" name="Google Shape;65;p4"/>
          <p:cNvSpPr/>
          <p:nvPr/>
        </p:nvSpPr>
        <p:spPr>
          <a:xfrm>
            <a:off x="740664" y="307848"/>
            <a:ext cx="4011168" cy="515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chemeClr val="dk1"/>
                </a:solidFill>
                <a:latin typeface="Tahoma"/>
                <a:ea typeface="Tahoma"/>
                <a:cs typeface="Tahoma"/>
                <a:sym typeface="Tahoma"/>
              </a:rPr>
              <a:t>React Component</a:t>
            </a:r>
            <a:endParaRPr sz="1400" b="0" i="0" u="none" strike="noStrike" cap="none">
              <a:solidFill>
                <a:srgbClr val="000000"/>
              </a:solidFill>
              <a:latin typeface="Arial"/>
              <a:ea typeface="Arial"/>
              <a:cs typeface="Arial"/>
              <a:sym typeface="Arial"/>
            </a:endParaRPr>
          </a:p>
        </p:txBody>
      </p:sp>
      <p:sp>
        <p:nvSpPr>
          <p:cNvPr id="66" name="Google Shape;66;p4"/>
          <p:cNvSpPr/>
          <p:nvPr/>
        </p:nvSpPr>
        <p:spPr>
          <a:xfrm>
            <a:off x="740664" y="1414271"/>
            <a:ext cx="11152632" cy="4044419"/>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Khi ứng dụng phình to có hàng ngàn dòng code, việc phân tách thành component là hữu ích.</a:t>
            </a:r>
            <a:br>
              <a:rPr lang="en-US" sz="2600" b="0" i="0" u="none" strike="noStrike" cap="none">
                <a:solidFill>
                  <a:schemeClr val="dk1"/>
                </a:solidFill>
                <a:latin typeface="Tahoma"/>
                <a:ea typeface="Tahoma"/>
                <a:cs typeface="Tahoma"/>
                <a:sym typeface="Tahoma"/>
              </a:rPr>
            </a:b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Component là một block code độc lập, có thể tái sử dụng.</a:t>
            </a:r>
            <a:br>
              <a:rPr lang="en-US" sz="2600" b="0" i="0" u="none" strike="noStrike" cap="none">
                <a:solidFill>
                  <a:schemeClr val="dk1"/>
                </a:solidFill>
                <a:latin typeface="Tahoma"/>
                <a:ea typeface="Tahoma"/>
                <a:cs typeface="Tahoma"/>
                <a:sym typeface="Tahoma"/>
              </a:rPr>
            </a:b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Mỗi component có code JS và CSS riêng, chúng có thể tái sử dụng, dễ đọc, dễ viết, dễ test.</a:t>
            </a:r>
            <a:br>
              <a:rPr lang="en-US" sz="2600" b="0" i="0" u="none" strike="noStrike" cap="none">
                <a:solidFill>
                  <a:schemeClr val="dk1"/>
                </a:solidFill>
                <a:latin typeface="Tahoma"/>
                <a:ea typeface="Tahoma"/>
                <a:cs typeface="Tahoma"/>
                <a:sym typeface="Tahoma"/>
              </a:rPr>
            </a:br>
            <a:endParaRPr sz="26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Tahoma"/>
                <a:ea typeface="Tahoma"/>
                <a:cs typeface="Tahoma"/>
                <a:sym typeface="Tahoma"/>
              </a:rPr>
              <a:t>React có 2 loại component: </a:t>
            </a:r>
            <a:r>
              <a:rPr lang="en-US" sz="2600" b="1" i="0" u="none" strike="noStrike" cap="none">
                <a:solidFill>
                  <a:schemeClr val="dk1"/>
                </a:solidFill>
                <a:latin typeface="Tahoma"/>
                <a:ea typeface="Tahoma"/>
                <a:cs typeface="Tahoma"/>
                <a:sym typeface="Tahoma"/>
              </a:rPr>
              <a:t>Functional Component (Stateless)</a:t>
            </a:r>
            <a:r>
              <a:rPr lang="en-US" sz="2600" b="0" i="0" u="none" strike="noStrike" cap="none">
                <a:solidFill>
                  <a:schemeClr val="dk1"/>
                </a:solidFill>
                <a:latin typeface="Tahoma"/>
                <a:ea typeface="Tahoma"/>
                <a:cs typeface="Tahoma"/>
                <a:sym typeface="Tahoma"/>
              </a:rPr>
              <a:t> và </a:t>
            </a:r>
            <a:r>
              <a:rPr lang="en-US" sz="2600" b="1" i="0" u="none" strike="noStrike" cap="none">
                <a:solidFill>
                  <a:schemeClr val="dk1"/>
                </a:solidFill>
                <a:latin typeface="Tahoma"/>
                <a:ea typeface="Tahoma"/>
                <a:cs typeface="Tahoma"/>
                <a:sym typeface="Tahoma"/>
              </a:rPr>
              <a:t>Class Component(Stateful)</a:t>
            </a:r>
            <a:r>
              <a:rPr lang="en-US" sz="2600" b="0" i="0" u="none" strike="noStrike" cap="none">
                <a:solidFill>
                  <a:schemeClr val="dk1"/>
                </a:solidFill>
                <a:latin typeface="Tahoma"/>
                <a:ea typeface="Tahoma"/>
                <a:cs typeface="Tahoma"/>
                <a:sym typeface="Tahoma"/>
              </a:rPr>
              <a:t>.</a:t>
            </a:r>
            <a:endParaRPr sz="2600" b="0" i="0" u="none" strike="noStrike" cap="none">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pic>
        <p:nvPicPr>
          <p:cNvPr id="71" name="Google Shape;71;p18"/>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72" name="Google Shape;72;p18"/>
          <p:cNvSpPr/>
          <p:nvPr/>
        </p:nvSpPr>
        <p:spPr>
          <a:xfrm>
            <a:off x="740664" y="307848"/>
            <a:ext cx="4011168" cy="515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chemeClr val="dk1"/>
                </a:solidFill>
                <a:latin typeface="Tahoma"/>
                <a:ea typeface="Tahoma"/>
                <a:cs typeface="Tahoma"/>
                <a:sym typeface="Tahoma"/>
              </a:rPr>
              <a:t>React Component</a:t>
            </a:r>
            <a:endParaRPr sz="1400" b="0" i="0" u="none" strike="noStrike" cap="none">
              <a:solidFill>
                <a:srgbClr val="000000"/>
              </a:solidFill>
              <a:latin typeface="Arial"/>
              <a:ea typeface="Arial"/>
              <a:cs typeface="Arial"/>
              <a:sym typeface="Arial"/>
            </a:endParaRPr>
          </a:p>
        </p:txBody>
      </p:sp>
      <p:sp>
        <p:nvSpPr>
          <p:cNvPr id="73" name="Google Shape;73;p18"/>
          <p:cNvSpPr/>
          <p:nvPr/>
        </p:nvSpPr>
        <p:spPr>
          <a:xfrm>
            <a:off x="740664" y="1414271"/>
            <a:ext cx="11152632" cy="40444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600" b="0" i="0" u="none" strike="noStrike" cap="none">
              <a:solidFill>
                <a:schemeClr val="dk1"/>
              </a:solidFill>
              <a:latin typeface="Tahoma"/>
              <a:ea typeface="Tahoma"/>
              <a:cs typeface="Tahoma"/>
              <a:sym typeface="Tahoma"/>
            </a:endParaRPr>
          </a:p>
        </p:txBody>
      </p:sp>
      <p:pic>
        <p:nvPicPr>
          <p:cNvPr id="74" name="Google Shape;74;p18"/>
          <p:cNvPicPr preferRelativeResize="0"/>
          <p:nvPr/>
        </p:nvPicPr>
        <p:blipFill rotWithShape="1">
          <a:blip r:embed="rId4">
            <a:alphaModFix/>
          </a:blip>
          <a:srcRect/>
          <a:stretch/>
        </p:blipFill>
        <p:spPr>
          <a:xfrm>
            <a:off x="4439599" y="1084340"/>
            <a:ext cx="3031545" cy="2629016"/>
          </a:xfrm>
          <a:prstGeom prst="rect">
            <a:avLst/>
          </a:prstGeom>
          <a:noFill/>
          <a:ln>
            <a:noFill/>
          </a:ln>
        </p:spPr>
      </p:pic>
      <p:sp>
        <p:nvSpPr>
          <p:cNvPr id="75" name="Google Shape;75;p18"/>
          <p:cNvSpPr txBox="1"/>
          <p:nvPr/>
        </p:nvSpPr>
        <p:spPr>
          <a:xfrm>
            <a:off x="2898284" y="3972060"/>
            <a:ext cx="6114174"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a:solidFill>
                  <a:srgbClr val="000000"/>
                </a:solidFill>
                <a:latin typeface="Algerian"/>
                <a:ea typeface="Algerian"/>
                <a:cs typeface="Algerian"/>
                <a:sym typeface="Algerian"/>
              </a:rPr>
              <a:t>FUNCTIONAL COMPONENT</a:t>
            </a:r>
            <a:endParaRPr sz="4000" b="1" i="0" u="none" strike="noStrike" cap="none">
              <a:solidFill>
                <a:srgbClr val="000000"/>
              </a:solidFill>
              <a:latin typeface="Algerian"/>
              <a:ea typeface="Algerian"/>
              <a:cs typeface="Algerian"/>
              <a:sym typeface="Algeri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1007</Words>
  <Application>Microsoft Macintosh PowerPoint</Application>
  <PresentationFormat>Widescreen</PresentationFormat>
  <Paragraphs>98</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Arial</vt:lpstr>
      <vt:lpstr>Tahoma</vt:lpstr>
      <vt:lpstr>Consolas</vt:lpstr>
      <vt:lpstr>Algerian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2022-08-26T03:27:02Z</dcterms:modified>
</cp:coreProperties>
</file>