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9" r:id="rId3"/>
    <p:sldId id="257" r:id="rId4"/>
    <p:sldId id="272" r:id="rId5"/>
    <p:sldId id="258" r:id="rId6"/>
    <p:sldId id="274" r:id="rId7"/>
    <p:sldId id="275" r:id="rId8"/>
    <p:sldId id="260" r:id="rId9"/>
    <p:sldId id="261" r:id="rId10"/>
    <p:sldId id="273" r:id="rId11"/>
    <p:sldId id="271" r:id="rId12"/>
    <p:sldId id="263" r:id="rId13"/>
    <p:sldId id="264" r:id="rId14"/>
    <p:sldId id="265" r:id="rId15"/>
    <p:sldId id="278" r:id="rId16"/>
    <p:sldId id="266" r:id="rId17"/>
    <p:sldId id="267" r:id="rId18"/>
    <p:sldId id="268" r:id="rId19"/>
    <p:sldId id="279" r:id="rId20"/>
    <p:sldId id="269" r:id="rId21"/>
    <p:sldId id="280" r:id="rId22"/>
    <p:sldId id="281" r:id="rId23"/>
    <p:sldId id="282" r:id="rId24"/>
    <p:sldId id="283" r:id="rId25"/>
    <p:sldId id="284" r:id="rId26"/>
    <p:sldId id="285" r:id="rId27"/>
    <p:sldId id="277" r:id="rId28"/>
    <p:sldId id="270" r:id="rId29"/>
    <p:sldId id="286" r:id="rId30"/>
    <p:sldId id="287" r:id="rId31"/>
    <p:sldId id="288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1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F303-52D3-4DC7-8DCF-DA8126C49586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E6D2-A366-436F-977F-1D3E4EF1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3611562"/>
          </a:xfrm>
        </p:spPr>
        <p:txBody>
          <a:bodyPr>
            <a:noAutofit/>
          </a:bodyPr>
          <a:lstStyle/>
          <a:p>
            <a:r>
              <a:rPr lang="en-US" sz="7200" dirty="0" smtClean="0"/>
              <a:t>XIN CHÀO THẦY CÔ </a:t>
            </a:r>
            <a:br>
              <a:rPr lang="en-US" sz="7200" dirty="0" smtClean="0"/>
            </a:br>
            <a:r>
              <a:rPr lang="en-US" sz="7200" dirty="0" smtClean="0"/>
              <a:t>VÀ </a:t>
            </a:r>
            <a:br>
              <a:rPr lang="en-US" sz="7200" dirty="0" smtClean="0"/>
            </a:br>
            <a:r>
              <a:rPr lang="en-US" sz="7200" dirty="0" smtClean="0"/>
              <a:t>CÁC BẠN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65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0"/>
          </a:xfrm>
        </p:spPr>
        <p:txBody>
          <a:bodyPr>
            <a:noAutofit/>
          </a:bodyPr>
          <a:lstStyle/>
          <a:p>
            <a:r>
              <a:rPr lang="en-US" sz="9600" b="1" dirty="0"/>
              <a:t>Customer Requirements Specification</a:t>
            </a:r>
            <a:r>
              <a:rPr lang="en-US" altLang="en-US" sz="9600" b="1" dirty="0">
                <a:solidFill>
                  <a:srgbClr val="7F7F7F"/>
                </a:solidFill>
                <a:latin typeface="Arial" charset="0"/>
              </a:rPr>
              <a:t/>
            </a:r>
            <a:br>
              <a:rPr lang="en-US" altLang="en-US" sz="9600" b="1" dirty="0">
                <a:solidFill>
                  <a:srgbClr val="7F7F7F"/>
                </a:solidFill>
                <a:latin typeface="Arial" charset="0"/>
              </a:rPr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218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881373" y="457200"/>
            <a:ext cx="7374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 b="1" dirty="0"/>
              <a:t>Customer Requirements Specification</a:t>
            </a:r>
            <a:endParaRPr lang="en-US" altLang="en-US" sz="3600" b="1" dirty="0">
              <a:solidFill>
                <a:srgbClr val="7F7F7F"/>
              </a:solidFill>
              <a:latin typeface="Arial" charset="0"/>
            </a:endParaRP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804673" y="1697038"/>
            <a:ext cx="3919727" cy="4322762"/>
            <a:chOff x="457200" y="1239996"/>
            <a:chExt cx="2177144" cy="2804886"/>
          </a:xfrm>
        </p:grpSpPr>
        <p:sp>
          <p:nvSpPr>
            <p:cNvPr id="4" name="Rectangle 3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 flipV="1">
            <a:off x="1066800" y="1927407"/>
            <a:ext cx="2543175" cy="738188"/>
            <a:chOff x="4763053" y="2429435"/>
            <a:chExt cx="2840865" cy="833718"/>
          </a:xfrm>
        </p:grpSpPr>
        <p:sp>
          <p:nvSpPr>
            <p:cNvPr id="55" name="Freeform 54"/>
            <p:cNvSpPr/>
            <p:nvPr/>
          </p:nvSpPr>
          <p:spPr bwMode="gray">
            <a:xfrm>
              <a:off x="4770794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69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Pie 55"/>
            <p:cNvSpPr/>
            <p:nvPr/>
          </p:nvSpPr>
          <p:spPr bwMode="gray">
            <a:xfrm>
              <a:off x="4763053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49" name="Group 57"/>
          <p:cNvGrpSpPr>
            <a:grpSpLocks/>
          </p:cNvGrpSpPr>
          <p:nvPr/>
        </p:nvGrpSpPr>
        <p:grpSpPr bwMode="auto">
          <a:xfrm>
            <a:off x="5029200" y="1695448"/>
            <a:ext cx="3733800" cy="4324352"/>
            <a:chOff x="457200" y="1239996"/>
            <a:chExt cx="2177144" cy="2804886"/>
          </a:xfrm>
        </p:grpSpPr>
        <p:sp>
          <p:nvSpPr>
            <p:cNvPr id="59" name="Rectangle 58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6316" y="1293865"/>
              <a:ext cx="2018913" cy="269469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0" name="Group 60"/>
          <p:cNvGrpSpPr>
            <a:grpSpLocks/>
          </p:cNvGrpSpPr>
          <p:nvPr/>
        </p:nvGrpSpPr>
        <p:grpSpPr bwMode="auto">
          <a:xfrm flipV="1">
            <a:off x="5257800" y="1927407"/>
            <a:ext cx="2394801" cy="738188"/>
            <a:chOff x="4782670" y="2429435"/>
            <a:chExt cx="2840865" cy="833718"/>
          </a:xfrm>
        </p:grpSpPr>
        <p:sp>
          <p:nvSpPr>
            <p:cNvPr id="64" name="Freeform 63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9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5" name="Pie 64"/>
            <p:cNvSpPr/>
            <p:nvPr/>
          </p:nvSpPr>
          <p:spPr bwMode="gray">
            <a:xfrm>
              <a:off x="4782670" y="3083859"/>
              <a:ext cx="304685" cy="179294"/>
            </a:xfrm>
            <a:prstGeom prst="pie">
              <a:avLst>
                <a:gd name="adj1" fmla="val 5429925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53" name="Rectangle 79"/>
          <p:cNvSpPr>
            <a:spLocks noChangeArrowheads="1"/>
          </p:cNvSpPr>
          <p:nvPr/>
        </p:nvSpPr>
        <p:spPr bwMode="auto">
          <a:xfrm>
            <a:off x="1203179" y="3282713"/>
            <a:ext cx="22288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342900" indent="-342900" eaLnBrk="1" hangingPunct="1">
              <a:buAutoNum type="arabicPeriod"/>
            </a:pPr>
            <a:r>
              <a:rPr lang="en-US" altLang="en-US" sz="2400" dirty="0" err="1" smtClean="0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altLang="en-US" sz="2400" dirty="0" smtClean="0">
                <a:solidFill>
                  <a:srgbClr val="4A4644"/>
                </a:solidFill>
                <a:latin typeface="Arial" charset="0"/>
              </a:rPr>
              <a:t> Guest</a:t>
            </a:r>
          </a:p>
          <a:p>
            <a:pPr marL="342900" indent="-342900" eaLnBrk="1" hangingPunct="1">
              <a:buAutoNum type="arabicPeriod"/>
            </a:pPr>
            <a:endParaRPr lang="en-US" altLang="en-US" sz="2400" dirty="0" smtClean="0">
              <a:solidFill>
                <a:srgbClr val="4A4644"/>
              </a:solidFill>
              <a:latin typeface="Arial" charset="0"/>
            </a:endParaRPr>
          </a:p>
          <a:p>
            <a:pPr marL="342900" indent="-342900" eaLnBrk="1" hangingPunct="1">
              <a:buAutoNum type="arabicPeriod"/>
            </a:pPr>
            <a:r>
              <a:rPr lang="en-US" altLang="en-US" sz="2400" dirty="0" err="1" smtClean="0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altLang="en-US" sz="2400" dirty="0" smtClean="0">
                <a:solidFill>
                  <a:srgbClr val="4A4644"/>
                </a:solidFill>
                <a:latin typeface="Arial" charset="0"/>
              </a:rPr>
              <a:t> Member</a:t>
            </a:r>
          </a:p>
          <a:p>
            <a:pPr marL="342900" indent="-342900" eaLnBrk="1" hangingPunct="1">
              <a:buAutoNum type="arabicPeriod"/>
            </a:pPr>
            <a:endParaRPr lang="en-US" altLang="en-US" sz="2400" dirty="0" smtClean="0">
              <a:solidFill>
                <a:srgbClr val="4A4644"/>
              </a:solidFill>
              <a:latin typeface="Arial" charset="0"/>
            </a:endParaRPr>
          </a:p>
          <a:p>
            <a:pPr marL="342900" indent="-342900" eaLnBrk="1" hangingPunct="1">
              <a:buAutoNum type="arabicPeriod"/>
            </a:pPr>
            <a:r>
              <a:rPr lang="en-US" altLang="en-US" sz="2400" dirty="0" err="1" smtClean="0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altLang="en-US" sz="2400" dirty="0" smtClean="0">
                <a:solidFill>
                  <a:srgbClr val="4A4644"/>
                </a:solidFill>
                <a:latin typeface="Arial" charset="0"/>
              </a:rPr>
              <a:t> Admin</a:t>
            </a:r>
            <a:endParaRPr lang="en-US" altLang="en-US" sz="24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6154" name="Rectangle 82"/>
          <p:cNvSpPr>
            <a:spLocks noChangeArrowheads="1"/>
          </p:cNvSpPr>
          <p:nvPr/>
        </p:nvSpPr>
        <p:spPr bwMode="auto">
          <a:xfrm>
            <a:off x="5271253" y="3282713"/>
            <a:ext cx="22288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342900" indent="-342900" eaLnBrk="1" hangingPunct="1">
              <a:buAutoNum type="arabicPeriod"/>
            </a:pPr>
            <a:r>
              <a:rPr lang="en-US" altLang="en-US" sz="2400" dirty="0" err="1" smtClean="0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altLang="en-US" sz="2400" dirty="0" smtClean="0">
                <a:solidFill>
                  <a:srgbClr val="4A4644"/>
                </a:solidFill>
                <a:latin typeface="Arial" charset="0"/>
              </a:rPr>
              <a:t> Guest</a:t>
            </a:r>
          </a:p>
          <a:p>
            <a:pPr marL="342900" indent="-342900" eaLnBrk="1" hangingPunct="1">
              <a:buAutoNum type="arabicPeriod"/>
            </a:pPr>
            <a:endParaRPr lang="en-US" altLang="en-US" sz="2400" dirty="0" smtClean="0">
              <a:solidFill>
                <a:srgbClr val="4A4644"/>
              </a:solidFill>
              <a:latin typeface="Arial" charset="0"/>
            </a:endParaRPr>
          </a:p>
          <a:p>
            <a:pPr marL="342900" indent="-342900" eaLnBrk="1" hangingPunct="1">
              <a:buAutoNum type="arabicPeriod"/>
            </a:pPr>
            <a:r>
              <a:rPr lang="en-US" altLang="en-US" sz="2400" dirty="0" err="1" smtClean="0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altLang="en-US" sz="2400" dirty="0" smtClean="0">
                <a:solidFill>
                  <a:srgbClr val="4A4644"/>
                </a:solidFill>
                <a:latin typeface="Arial" charset="0"/>
              </a:rPr>
              <a:t> Member</a:t>
            </a:r>
          </a:p>
          <a:p>
            <a:pPr marL="342900" indent="-342900" eaLnBrk="1" hangingPunct="1">
              <a:buAutoNum type="arabicPeriod"/>
            </a:pPr>
            <a:endParaRPr lang="en-US" altLang="en-US" sz="2400" dirty="0" smtClean="0">
              <a:solidFill>
                <a:srgbClr val="4A4644"/>
              </a:solidFill>
              <a:latin typeface="Arial" charset="0"/>
            </a:endParaRPr>
          </a:p>
          <a:p>
            <a:pPr marL="342900" indent="-342900" eaLnBrk="1" hangingPunct="1">
              <a:buAutoNum type="arabicPeriod"/>
            </a:pPr>
            <a:r>
              <a:rPr lang="en-US" altLang="en-US" sz="2400" dirty="0" err="1" smtClean="0">
                <a:solidFill>
                  <a:srgbClr val="4A4644"/>
                </a:solidFill>
                <a:latin typeface="Arial" charset="0"/>
              </a:rPr>
              <a:t>Với</a:t>
            </a:r>
            <a:r>
              <a:rPr lang="en-US" altLang="en-US" sz="2400" dirty="0" smtClean="0">
                <a:solidFill>
                  <a:srgbClr val="4A4644"/>
                </a:solidFill>
                <a:latin typeface="Arial" charset="0"/>
              </a:rPr>
              <a:t> Admin</a:t>
            </a:r>
            <a:endParaRPr lang="en-US" altLang="en-US" sz="2400" dirty="0">
              <a:solidFill>
                <a:srgbClr val="4A4644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2112963"/>
            <a:ext cx="2069669" cy="36933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Users of the System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71253" y="2112447"/>
            <a:ext cx="1811201" cy="36933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System functions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362200"/>
          </a:xfrm>
        </p:spPr>
        <p:txBody>
          <a:bodyPr>
            <a:normAutofit/>
          </a:bodyPr>
          <a:lstStyle/>
          <a:p>
            <a:r>
              <a:rPr lang="en-US" sz="9600" b="1" dirty="0"/>
              <a:t>System Designs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12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92162"/>
          </a:xfrm>
        </p:spPr>
        <p:txBody>
          <a:bodyPr/>
          <a:lstStyle/>
          <a:p>
            <a:r>
              <a:rPr lang="en-US" b="1" dirty="0"/>
              <a:t>Entity Relationship Diagram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8229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84238"/>
          </a:xfrm>
        </p:spPr>
        <p:txBody>
          <a:bodyPr>
            <a:normAutofit/>
          </a:bodyPr>
          <a:lstStyle/>
          <a:p>
            <a:r>
              <a:rPr lang="en-US" b="1" i="1" dirty="0" err="1"/>
              <a:t>Thuộc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 </a:t>
            </a:r>
            <a:r>
              <a:rPr lang="en-US" b="1" i="1" dirty="0" err="1"/>
              <a:t>thể</a:t>
            </a:r>
            <a:r>
              <a:rPr lang="en-US" b="1" i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60960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thể</a:t>
            </a:r>
            <a:r>
              <a:rPr lang="en-US" sz="4400" dirty="0"/>
              <a:t> </a:t>
            </a:r>
            <a:r>
              <a:rPr lang="en-US" sz="4400" dirty="0" err="1"/>
              <a:t>Quản</a:t>
            </a:r>
            <a:r>
              <a:rPr lang="en-US" sz="4400" dirty="0"/>
              <a:t> </a:t>
            </a:r>
            <a:r>
              <a:rPr lang="en-US" sz="4400" dirty="0" err="1"/>
              <a:t>trị</a:t>
            </a:r>
            <a:r>
              <a:rPr lang="en-US" sz="4400" dirty="0" smtClean="0"/>
              <a:t>:</a:t>
            </a:r>
            <a:endParaRPr lang="en-US" sz="4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7315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62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84859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88423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772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Thanh </a:t>
            </a:r>
            <a:r>
              <a:rPr lang="en-US" dirty="0" err="1"/>
              <a:t>toán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6934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2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1"/>
          <p:cNvSpPr>
            <a:spLocks noChangeArrowheads="1"/>
          </p:cNvSpPr>
          <p:nvPr/>
        </p:nvSpPr>
        <p:spPr bwMode="gray">
          <a:xfrm>
            <a:off x="2514600" y="2209800"/>
            <a:ext cx="4648200" cy="728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gray">
          <a:xfrm>
            <a:off x="2971800" y="2390774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HUY THẮNG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76"/>
          <p:cNvSpPr>
            <a:spLocks noChangeArrowheads="1"/>
          </p:cNvSpPr>
          <p:nvPr/>
        </p:nvSpPr>
        <p:spPr bwMode="gray">
          <a:xfrm>
            <a:off x="2514600" y="3243262"/>
            <a:ext cx="4648200" cy="795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gray">
          <a:xfrm>
            <a:off x="2507673" y="4316115"/>
            <a:ext cx="4648200" cy="76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685800"/>
            <a:ext cx="5181599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T1601G - NHÓM 1:</a:t>
            </a:r>
            <a:endParaRPr lang="en-US" alt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gray">
          <a:xfrm>
            <a:off x="2971800" y="3410097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TUẤN ANH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0" name="Text Box 73"/>
          <p:cNvSpPr txBox="1">
            <a:spLocks noChangeArrowheads="1"/>
          </p:cNvSpPr>
          <p:nvPr/>
        </p:nvSpPr>
        <p:spPr bwMode="gray">
          <a:xfrm>
            <a:off x="2971800" y="4466282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 smtClean="0"/>
              <a:t>NGHIÊM THANH TÙNG</a:t>
            </a:r>
            <a:endParaRPr lang="en-US" altLang="en-US" sz="2400" dirty="0"/>
          </a:p>
        </p:txBody>
      </p:sp>
      <p:sp>
        <p:nvSpPr>
          <p:cNvPr id="9" name="AutoShape 71"/>
          <p:cNvSpPr>
            <a:spLocks noChangeArrowheads="1"/>
          </p:cNvSpPr>
          <p:nvPr/>
        </p:nvSpPr>
        <p:spPr bwMode="gray">
          <a:xfrm>
            <a:off x="1790700" y="5365820"/>
            <a:ext cx="5943600" cy="728663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Text Box 73"/>
          <p:cNvSpPr txBox="1">
            <a:spLocks noChangeArrowheads="1"/>
          </p:cNvSpPr>
          <p:nvPr/>
        </p:nvSpPr>
        <p:spPr bwMode="gray">
          <a:xfrm>
            <a:off x="1981200" y="5499320"/>
            <a:ext cx="55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 smtClean="0"/>
              <a:t>INSTRUCTOR: ĐẶNG TRẦN LONG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07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5128" grpId="0" animBg="1"/>
      <p:bldP spid="15" grpId="0"/>
      <p:bldP spid="5130" grpId="0"/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92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705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239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7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315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2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467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Ảnh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543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56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001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2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5582" y="16002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/>
              <a:t>Database Design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0262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0"/>
            <a:ext cx="913014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858962"/>
          </a:xfrm>
        </p:spPr>
        <p:txBody>
          <a:bodyPr>
            <a:noAutofit/>
          </a:bodyPr>
          <a:lstStyle/>
          <a:p>
            <a:r>
              <a:rPr lang="en-US" sz="9600" dirty="0" smtClean="0"/>
              <a:t>SITE MAP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4159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401762"/>
          </a:xfrm>
        </p:spPr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C00000"/>
                </a:solidFill>
              </a:rPr>
              <a:t>Chủ</a:t>
            </a:r>
            <a:r>
              <a:rPr lang="en-US" sz="6000" b="1" dirty="0" smtClean="0">
                <a:solidFill>
                  <a:srgbClr val="C00000"/>
                </a:solidFill>
              </a:rPr>
              <a:t> </a:t>
            </a:r>
            <a:r>
              <a:rPr lang="en-US" sz="6000" b="1" dirty="0" err="1" smtClean="0">
                <a:solidFill>
                  <a:srgbClr val="C00000"/>
                </a:solidFill>
              </a:rPr>
              <a:t>đề</a:t>
            </a:r>
            <a:r>
              <a:rPr lang="en-US" sz="6000" b="1" dirty="0" smtClean="0">
                <a:solidFill>
                  <a:srgbClr val="C00000"/>
                </a:solidFill>
              </a:rPr>
              <a:t>: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300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Shop </a:t>
            </a:r>
            <a:r>
              <a:rPr lang="en-US" sz="5400" dirty="0" err="1" smtClean="0">
                <a:solidFill>
                  <a:schemeClr val="accent2"/>
                </a:solidFill>
              </a:rPr>
              <a:t>Quần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chemeClr val="accent2"/>
                </a:solidFill>
              </a:rPr>
              <a:t>áo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chemeClr val="accent2"/>
                </a:solidFill>
              </a:rPr>
              <a:t>thời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chemeClr val="accent2"/>
                </a:solidFill>
              </a:rPr>
              <a:t>trang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chemeClr val="accent2"/>
                </a:solidFill>
              </a:rPr>
              <a:t>nữ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5400" dirty="0" err="1" smtClean="0">
                <a:solidFill>
                  <a:schemeClr val="accent2"/>
                </a:solidFill>
              </a:rPr>
              <a:t>mang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chemeClr val="accent2"/>
                </a:solidFill>
              </a:rPr>
              <a:t>phong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chemeClr val="accent2"/>
                </a:solidFill>
              </a:rPr>
              <a:t>cách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chemeClr val="accent2"/>
                </a:solidFill>
              </a:rPr>
              <a:t>Nhật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chemeClr val="accent2"/>
                </a:solidFill>
              </a:rPr>
              <a:t>Bản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dirty="0" smtClean="0"/>
              <a:t>GUEST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88" y="894164"/>
            <a:ext cx="5620535" cy="196242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73152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1266" y="3048000"/>
            <a:ext cx="49471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i="1" dirty="0" smtClean="0"/>
              <a:t>THÀNH VIÊN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674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0" y="1619730"/>
            <a:ext cx="6830379" cy="44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6764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.TMC-Ong Do" pitchFamily="2" charset="0"/>
              </a:rPr>
              <a:t>THE END.</a:t>
            </a:r>
            <a:endParaRPr lang="en-US" sz="9600" dirty="0">
              <a:latin typeface=".TMC-Ong D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200400"/>
          </a:xfrm>
        </p:spPr>
        <p:txBody>
          <a:bodyPr>
            <a:noAutofit/>
          </a:bodyPr>
          <a:lstStyle/>
          <a:p>
            <a:r>
              <a:rPr lang="en-US" sz="9600" b="1" dirty="0"/>
              <a:t>Problem Definition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88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62"/>
          <p:cNvSpPr txBox="1">
            <a:spLocks noChangeArrowheads="1"/>
          </p:cNvSpPr>
          <p:nvPr/>
        </p:nvSpPr>
        <p:spPr bwMode="auto">
          <a:xfrm>
            <a:off x="2765759" y="304513"/>
            <a:ext cx="35092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3200" b="1" dirty="0"/>
              <a:t>Problem Definition </a:t>
            </a:r>
            <a:endParaRPr lang="en-US" altLang="en-US" sz="3200" b="1" dirty="0">
              <a:solidFill>
                <a:srgbClr val="7F7F7F"/>
              </a:solidFill>
              <a:latin typeface="Arial" charset="0"/>
              <a:ea typeface="Verdana" pitchFamily="34" charset="0"/>
            </a:endParaRPr>
          </a:p>
        </p:txBody>
      </p:sp>
      <p:sp>
        <p:nvSpPr>
          <p:cNvPr id="91" name="Snip Single Corner Rectangle 26"/>
          <p:cNvSpPr/>
          <p:nvPr/>
        </p:nvSpPr>
        <p:spPr>
          <a:xfrm flipV="1">
            <a:off x="900113" y="1306513"/>
            <a:ext cx="3300412" cy="871537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4" name="Picture 345" descr="shadow_1_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>
            <a:fillRect/>
          </a:stretch>
        </p:blipFill>
        <p:spPr bwMode="gray">
          <a:xfrm>
            <a:off x="900113" y="947738"/>
            <a:ext cx="58737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Pentagon 27"/>
          <p:cNvSpPr/>
          <p:nvPr/>
        </p:nvSpPr>
        <p:spPr>
          <a:xfrm rot="5400000" flipV="1">
            <a:off x="2686844" y="18327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16200000" flipV="1">
            <a:off x="3254376" y="1593850"/>
            <a:ext cx="258762" cy="2047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971550" y="2095500"/>
            <a:ext cx="224155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981200" y="3548063"/>
            <a:ext cx="4986338" cy="5524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1" name="Snip Single Corner Rectangle 26"/>
          <p:cNvSpPr/>
          <p:nvPr/>
        </p:nvSpPr>
        <p:spPr>
          <a:xfrm flipH="1" flipV="1">
            <a:off x="4929188" y="1306513"/>
            <a:ext cx="3300412" cy="871537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30" name="Picture 345" descr="shadow_1_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>
            <a:fillRect/>
          </a:stretch>
        </p:blipFill>
        <p:spPr bwMode="gray">
          <a:xfrm>
            <a:off x="8170863" y="947738"/>
            <a:ext cx="58737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Pentagon 27"/>
          <p:cNvSpPr/>
          <p:nvPr/>
        </p:nvSpPr>
        <p:spPr>
          <a:xfrm rot="16200000" flipH="1" flipV="1">
            <a:off x="4393407" y="18327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 rot="5400000" flipH="1" flipV="1">
            <a:off x="5616576" y="1593850"/>
            <a:ext cx="258762" cy="204787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5916613" y="2095500"/>
            <a:ext cx="2236787" cy="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nip Single Corner Rectangle 26"/>
          <p:cNvSpPr/>
          <p:nvPr/>
        </p:nvSpPr>
        <p:spPr>
          <a:xfrm>
            <a:off x="900113" y="5487988"/>
            <a:ext cx="3300412" cy="873125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35" name="Picture 345" descr="shadow_1_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900113" y="5133975"/>
            <a:ext cx="58737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Pentagon 27"/>
          <p:cNvSpPr/>
          <p:nvPr/>
        </p:nvSpPr>
        <p:spPr>
          <a:xfrm rot="16200000">
            <a:off x="2686844" y="48426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5400000">
            <a:off x="3255169" y="5868194"/>
            <a:ext cx="257175" cy="20478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3" name="Snip Single Corner Rectangle 26"/>
          <p:cNvSpPr/>
          <p:nvPr/>
        </p:nvSpPr>
        <p:spPr>
          <a:xfrm flipH="1">
            <a:off x="4929188" y="5487988"/>
            <a:ext cx="3300412" cy="873125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39" name="Picture 345" descr="shadow_1_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8170863" y="5133975"/>
            <a:ext cx="58737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Pentagon 27"/>
          <p:cNvSpPr/>
          <p:nvPr/>
        </p:nvSpPr>
        <p:spPr>
          <a:xfrm rot="5400000" flipH="1">
            <a:off x="4393407" y="48426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6200000" flipH="1">
            <a:off x="5617369" y="5868194"/>
            <a:ext cx="257175" cy="20478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142" name="Group 107"/>
          <p:cNvGrpSpPr>
            <a:grpSpLocks/>
          </p:cNvGrpSpPr>
          <p:nvPr/>
        </p:nvGrpSpPr>
        <p:grpSpPr bwMode="auto">
          <a:xfrm>
            <a:off x="2216150" y="4037013"/>
            <a:ext cx="831850" cy="153987"/>
            <a:chOff x="2122604" y="3966591"/>
            <a:chExt cx="595196" cy="109537"/>
          </a:xfrm>
        </p:grpSpPr>
        <p:sp>
          <p:nvSpPr>
            <p:cNvPr id="37" name="Oval 36"/>
            <p:cNvSpPr/>
            <p:nvPr/>
          </p:nvSpPr>
          <p:spPr>
            <a:xfrm>
              <a:off x="2122604" y="3966591"/>
              <a:ext cx="109044" cy="1095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286169" y="3966591"/>
              <a:ext cx="109044" cy="109537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445191" y="3966591"/>
              <a:ext cx="104500" cy="1095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608756" y="3966591"/>
              <a:ext cx="109044" cy="109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971550" y="5575300"/>
            <a:ext cx="2241550" cy="0"/>
          </a:xfrm>
          <a:prstGeom prst="lin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916613" y="5575300"/>
            <a:ext cx="2236787" cy="0"/>
          </a:xfrm>
          <a:prstGeom prst="line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"/>
          <p:cNvSpPr txBox="1">
            <a:spLocks noChangeArrowheads="1"/>
          </p:cNvSpPr>
          <p:nvPr/>
        </p:nvSpPr>
        <p:spPr bwMode="ltGray">
          <a:xfrm>
            <a:off x="2251075" y="3668713"/>
            <a:ext cx="4570413" cy="35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b="1" dirty="0"/>
              <a:t>Problem Definition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46" name="Text Box 3"/>
          <p:cNvSpPr txBox="1">
            <a:spLocks noChangeArrowheads="1"/>
          </p:cNvSpPr>
          <p:nvPr/>
        </p:nvSpPr>
        <p:spPr bwMode="ltGray">
          <a:xfrm>
            <a:off x="990600" y="1308967"/>
            <a:ext cx="2255838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5000"/>
              </a:lnSpc>
              <a:spcAft>
                <a:spcPts val="800"/>
              </a:spcAft>
            </a:pPr>
            <a:r>
              <a:rPr lang="vi-VN" sz="2400" b="1" dirty="0"/>
              <a:t>Problem Abstraction</a:t>
            </a:r>
            <a:endParaRPr lang="en-US" alt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47" name="Text Box 3"/>
          <p:cNvSpPr txBox="1">
            <a:spLocks noChangeArrowheads="1"/>
          </p:cNvSpPr>
          <p:nvPr/>
        </p:nvSpPr>
        <p:spPr bwMode="ltGray">
          <a:xfrm>
            <a:off x="991683" y="5584536"/>
            <a:ext cx="2255838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5000"/>
              </a:lnSpc>
              <a:spcAft>
                <a:spcPts val="800"/>
              </a:spcAft>
            </a:pPr>
            <a:r>
              <a:rPr lang="en-US" sz="2400" b="1" dirty="0"/>
              <a:t>The Proposed System</a:t>
            </a:r>
            <a:endParaRPr lang="en-US" alt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48" name="Text Box 3"/>
          <p:cNvSpPr txBox="1">
            <a:spLocks noChangeArrowheads="1"/>
          </p:cNvSpPr>
          <p:nvPr/>
        </p:nvSpPr>
        <p:spPr bwMode="ltGray">
          <a:xfrm>
            <a:off x="5886450" y="1345249"/>
            <a:ext cx="2257425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2400" b="1" dirty="0"/>
              <a:t>The Current System</a:t>
            </a:r>
            <a:endParaRPr lang="en-US" alt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49" name="Text Box 3"/>
          <p:cNvSpPr txBox="1">
            <a:spLocks noChangeArrowheads="1"/>
          </p:cNvSpPr>
          <p:nvPr/>
        </p:nvSpPr>
        <p:spPr bwMode="ltGray">
          <a:xfrm>
            <a:off x="5886450" y="5607627"/>
            <a:ext cx="2257425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2400" b="1" dirty="0"/>
              <a:t>Boundaries of the System</a:t>
            </a:r>
            <a:endParaRPr lang="en-US" alt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50" name="TextBox 1"/>
          <p:cNvSpPr txBox="1">
            <a:spLocks noChangeArrowheads="1"/>
          </p:cNvSpPr>
          <p:nvPr/>
        </p:nvSpPr>
        <p:spPr bwMode="auto">
          <a:xfrm>
            <a:off x="3414713" y="2205038"/>
            <a:ext cx="5572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600" b="1" u="sng">
                <a:solidFill>
                  <a:schemeClr val="accent2"/>
                </a:solidFill>
                <a:latin typeface="Arial" charset="0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0325" y="2205038"/>
            <a:ext cx="55721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u="sng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14713" y="4887913"/>
            <a:ext cx="557212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u="sng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40325" y="4887913"/>
            <a:ext cx="55721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u="sng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4174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9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2" dur="2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8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20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91" grpId="0" animBg="1"/>
      <p:bldP spid="93" grpId="0" animBg="1"/>
      <p:bldP spid="94" grpId="0" animBg="1"/>
      <p:bldP spid="36" grpId="0" animBg="1"/>
      <p:bldP spid="111" grpId="0" animBg="1"/>
      <p:bldP spid="113" grpId="0" animBg="1"/>
      <p:bldP spid="114" grpId="0" animBg="1"/>
      <p:bldP spid="117" grpId="0" animBg="1"/>
      <p:bldP spid="119" grpId="0" animBg="1"/>
      <p:bldP spid="120" grpId="0" animBg="1"/>
      <p:bldP spid="123" grpId="0" animBg="1"/>
      <p:bldP spid="125" grpId="0" animBg="1"/>
      <p:bldP spid="126" grpId="0" animBg="1"/>
      <p:bldP spid="31" grpId="0"/>
      <p:bldP spid="5146" grpId="0"/>
      <p:bldP spid="5147" grpId="0"/>
      <p:bldP spid="5148" grpId="0"/>
      <p:bldP spid="5149" grpId="0"/>
      <p:bldP spid="5150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Current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4218"/>
            <a:ext cx="8229600" cy="495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err="1"/>
              <a:t>Thống</a:t>
            </a:r>
            <a:r>
              <a:rPr lang="en-US" sz="3600" b="1" dirty="0"/>
              <a:t> </a:t>
            </a:r>
            <a:r>
              <a:rPr lang="en-US" sz="3600" b="1" dirty="0" err="1"/>
              <a:t>kê</a:t>
            </a:r>
            <a:r>
              <a:rPr lang="en-US" sz="3600" b="1" dirty="0"/>
              <a:t> </a:t>
            </a:r>
            <a:r>
              <a:rPr lang="en-US" sz="3600" b="1" dirty="0" err="1"/>
              <a:t>khó</a:t>
            </a:r>
            <a:r>
              <a:rPr lang="en-US" sz="3600" b="1" dirty="0"/>
              <a:t> </a:t>
            </a:r>
            <a:r>
              <a:rPr lang="en-US" sz="3600" b="1" dirty="0" err="1"/>
              <a:t>khăn</a:t>
            </a:r>
            <a:endParaRPr lang="en-US" sz="3600" dirty="0"/>
          </a:p>
          <a:p>
            <a:pPr lvl="0"/>
            <a:r>
              <a:rPr lang="en-US" sz="3600" b="1" dirty="0"/>
              <a:t>Chi </a:t>
            </a:r>
            <a:r>
              <a:rPr lang="en-US" sz="3600" b="1" dirty="0" err="1"/>
              <a:t>phí</a:t>
            </a:r>
            <a:r>
              <a:rPr lang="en-US" sz="3600" b="1" dirty="0"/>
              <a:t> </a:t>
            </a:r>
            <a:r>
              <a:rPr lang="en-US" sz="3600" b="1" dirty="0" err="1"/>
              <a:t>mặt</a:t>
            </a:r>
            <a:r>
              <a:rPr lang="en-US" sz="3600" b="1" dirty="0"/>
              <a:t> </a:t>
            </a:r>
            <a:r>
              <a:rPr lang="en-US" sz="3600" b="1" dirty="0" err="1"/>
              <a:t>bằng</a:t>
            </a:r>
            <a:r>
              <a:rPr lang="en-US" sz="3600" b="1" dirty="0"/>
              <a:t> </a:t>
            </a:r>
            <a:r>
              <a:rPr lang="en-US" sz="3600" b="1" dirty="0" err="1"/>
              <a:t>cao</a:t>
            </a:r>
            <a:endParaRPr lang="en-US" sz="3600" dirty="0"/>
          </a:p>
          <a:p>
            <a:pPr lvl="0"/>
            <a:r>
              <a:rPr lang="en-US" sz="3600" b="1" dirty="0"/>
              <a:t>Chi </a:t>
            </a:r>
            <a:r>
              <a:rPr lang="en-US" sz="3600" b="1" dirty="0" err="1"/>
              <a:t>phí</a:t>
            </a:r>
            <a:r>
              <a:rPr lang="en-US" sz="3600" b="1" dirty="0"/>
              <a:t> </a:t>
            </a:r>
            <a:r>
              <a:rPr lang="en-US" sz="3600" b="1" dirty="0" err="1"/>
              <a:t>quảng</a:t>
            </a:r>
            <a:r>
              <a:rPr lang="en-US" sz="3600" b="1" dirty="0"/>
              <a:t> </a:t>
            </a:r>
            <a:r>
              <a:rPr lang="en-US" sz="3600" b="1" dirty="0" err="1"/>
              <a:t>cáo</a:t>
            </a:r>
            <a:r>
              <a:rPr lang="en-US" sz="3600" b="1" dirty="0"/>
              <a:t> </a:t>
            </a:r>
            <a:r>
              <a:rPr lang="en-US" sz="3600" b="1" dirty="0" err="1"/>
              <a:t>và</a:t>
            </a:r>
            <a:r>
              <a:rPr lang="en-US" sz="3600" b="1" dirty="0"/>
              <a:t> Marketing </a:t>
            </a:r>
            <a:r>
              <a:rPr lang="en-US" sz="3600" b="1" dirty="0" err="1"/>
              <a:t>tốn</a:t>
            </a:r>
            <a:r>
              <a:rPr lang="en-US" sz="3600" b="1" dirty="0"/>
              <a:t> </a:t>
            </a:r>
            <a:r>
              <a:rPr lang="en-US" sz="3600" b="1" dirty="0" err="1"/>
              <a:t>kém</a:t>
            </a:r>
            <a:endParaRPr lang="en-US" sz="3600" dirty="0"/>
          </a:p>
          <a:p>
            <a:pPr lvl="0"/>
            <a:r>
              <a:rPr lang="en-US" sz="3600" b="1" dirty="0" err="1"/>
              <a:t>Cập</a:t>
            </a:r>
            <a:r>
              <a:rPr lang="en-US" sz="3600" b="1" dirty="0"/>
              <a:t> </a:t>
            </a:r>
            <a:r>
              <a:rPr lang="en-US" sz="3600" b="1" dirty="0" err="1"/>
              <a:t>nhật</a:t>
            </a:r>
            <a:r>
              <a:rPr lang="en-US" sz="3600" b="1" dirty="0"/>
              <a:t> </a:t>
            </a:r>
            <a:r>
              <a:rPr lang="en-US" sz="3600" b="1" dirty="0" err="1"/>
              <a:t>thông</a:t>
            </a:r>
            <a:r>
              <a:rPr lang="en-US" sz="3600" b="1" dirty="0"/>
              <a:t> tin, </a:t>
            </a:r>
            <a:r>
              <a:rPr lang="en-US" sz="3600" b="1" dirty="0" err="1"/>
              <a:t>giá</a:t>
            </a:r>
            <a:r>
              <a:rPr lang="en-US" sz="3600" b="1" dirty="0"/>
              <a:t> </a:t>
            </a:r>
            <a:r>
              <a:rPr lang="en-US" sz="3600" b="1" dirty="0" err="1"/>
              <a:t>cả</a:t>
            </a:r>
            <a:r>
              <a:rPr lang="en-US" sz="3600" b="1" dirty="0"/>
              <a:t> </a:t>
            </a:r>
            <a:r>
              <a:rPr lang="en-US" sz="3600" b="1" dirty="0" err="1"/>
              <a:t>sản</a:t>
            </a:r>
            <a:r>
              <a:rPr lang="en-US" sz="3600" b="1" dirty="0"/>
              <a:t> </a:t>
            </a:r>
            <a:r>
              <a:rPr lang="en-US" sz="3600" b="1" dirty="0" err="1"/>
              <a:t>phẩm</a:t>
            </a:r>
            <a:r>
              <a:rPr lang="en-US" sz="3600" b="1" dirty="0"/>
              <a:t> </a:t>
            </a:r>
            <a:r>
              <a:rPr lang="en-US" sz="3600" b="1" dirty="0" err="1"/>
              <a:t>chậm</a:t>
            </a:r>
            <a:endParaRPr lang="en-US" sz="3600" dirty="0"/>
          </a:p>
          <a:p>
            <a:pPr lvl="0"/>
            <a:r>
              <a:rPr lang="en-US" sz="3600" b="1" dirty="0" err="1"/>
              <a:t>Bán</a:t>
            </a:r>
            <a:r>
              <a:rPr lang="en-US" sz="3600" b="1" dirty="0"/>
              <a:t> </a:t>
            </a:r>
            <a:r>
              <a:rPr lang="en-US" sz="3600" b="1" dirty="0" err="1"/>
              <a:t>hàng</a:t>
            </a:r>
            <a:r>
              <a:rPr lang="en-US" sz="3600" b="1" dirty="0"/>
              <a:t> </a:t>
            </a:r>
            <a:r>
              <a:rPr lang="en-US" sz="3600" b="1" dirty="0" err="1"/>
              <a:t>thụ</a:t>
            </a:r>
            <a:r>
              <a:rPr lang="en-US" sz="3600" b="1" dirty="0"/>
              <a:t> </a:t>
            </a:r>
            <a:r>
              <a:rPr lang="en-US" sz="3600" b="1" dirty="0" err="1"/>
              <a:t>động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4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Proposed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lvl="0"/>
            <a:r>
              <a:rPr lang="en-US" sz="3600" b="1" dirty="0" err="1"/>
              <a:t>Thống</a:t>
            </a:r>
            <a:r>
              <a:rPr lang="en-US" sz="3600" b="1" dirty="0"/>
              <a:t> </a:t>
            </a:r>
            <a:r>
              <a:rPr lang="en-US" sz="3600" b="1" dirty="0" err="1"/>
              <a:t>kê</a:t>
            </a:r>
            <a:r>
              <a:rPr lang="en-US" sz="3600" b="1" dirty="0"/>
              <a:t> </a:t>
            </a:r>
            <a:r>
              <a:rPr lang="en-US" sz="3600" b="1" dirty="0" err="1"/>
              <a:t>dễ</a:t>
            </a:r>
            <a:r>
              <a:rPr lang="en-US" sz="3600" b="1" dirty="0"/>
              <a:t> </a:t>
            </a:r>
            <a:r>
              <a:rPr lang="en-US" sz="3600" b="1" dirty="0" err="1"/>
              <a:t>dàng</a:t>
            </a:r>
            <a:r>
              <a:rPr lang="en-US" sz="3600" b="1" dirty="0"/>
              <a:t> </a:t>
            </a:r>
            <a:r>
              <a:rPr lang="en-US" sz="3600" b="1" dirty="0" err="1"/>
              <a:t>nhanh</a:t>
            </a:r>
            <a:r>
              <a:rPr lang="en-US" sz="3600" b="1" dirty="0"/>
              <a:t> </a:t>
            </a:r>
            <a:r>
              <a:rPr lang="en-US" sz="3600" b="1" dirty="0" err="1"/>
              <a:t>chóng</a:t>
            </a:r>
            <a:endParaRPr lang="en-US" sz="3600" dirty="0"/>
          </a:p>
          <a:p>
            <a:pPr lvl="0"/>
            <a:r>
              <a:rPr lang="en-US" sz="3600" b="1" dirty="0"/>
              <a:t>Chi </a:t>
            </a:r>
            <a:r>
              <a:rPr lang="en-US" sz="3600" b="1" dirty="0" err="1"/>
              <a:t>phí</a:t>
            </a:r>
            <a:r>
              <a:rPr lang="en-US" sz="3600" b="1" dirty="0"/>
              <a:t> </a:t>
            </a:r>
            <a:r>
              <a:rPr lang="en-US" sz="3600" b="1" dirty="0" err="1"/>
              <a:t>mặt</a:t>
            </a:r>
            <a:r>
              <a:rPr lang="en-US" sz="3600" b="1" dirty="0"/>
              <a:t> </a:t>
            </a:r>
            <a:r>
              <a:rPr lang="en-US" sz="3600" b="1" dirty="0" err="1"/>
              <a:t>bằng</a:t>
            </a:r>
            <a:r>
              <a:rPr lang="en-US" sz="3600" b="1" dirty="0"/>
              <a:t> “</a:t>
            </a:r>
            <a:r>
              <a:rPr lang="en-US" sz="3600" b="1" dirty="0" err="1"/>
              <a:t>rất</a:t>
            </a:r>
            <a:r>
              <a:rPr lang="en-US" sz="3600" b="1" dirty="0"/>
              <a:t> </a:t>
            </a:r>
            <a:r>
              <a:rPr lang="en-US" sz="3600" b="1" dirty="0" err="1"/>
              <a:t>thấp</a:t>
            </a:r>
            <a:r>
              <a:rPr lang="en-US" sz="3600" b="1" dirty="0"/>
              <a:t>”</a:t>
            </a:r>
            <a:endParaRPr lang="en-US" sz="3600" dirty="0"/>
          </a:p>
          <a:p>
            <a:pPr lvl="0"/>
            <a:r>
              <a:rPr lang="en-US" sz="3600" b="1" dirty="0"/>
              <a:t>Chi </a:t>
            </a:r>
            <a:r>
              <a:rPr lang="en-US" sz="3600" b="1" dirty="0" err="1"/>
              <a:t>phí</a:t>
            </a:r>
            <a:r>
              <a:rPr lang="en-US" sz="3600" b="1" dirty="0"/>
              <a:t> </a:t>
            </a:r>
            <a:r>
              <a:rPr lang="en-US" sz="3600" b="1" dirty="0" err="1"/>
              <a:t>quảng</a:t>
            </a:r>
            <a:r>
              <a:rPr lang="en-US" sz="3600" b="1" dirty="0"/>
              <a:t> </a:t>
            </a:r>
            <a:r>
              <a:rPr lang="en-US" sz="3600" b="1" dirty="0" err="1"/>
              <a:t>cáo</a:t>
            </a:r>
            <a:r>
              <a:rPr lang="en-US" sz="3600" b="1" dirty="0"/>
              <a:t> </a:t>
            </a:r>
            <a:r>
              <a:rPr lang="en-US" sz="3600" b="1" dirty="0" err="1"/>
              <a:t>và</a:t>
            </a:r>
            <a:r>
              <a:rPr lang="en-US" sz="3600" b="1" dirty="0"/>
              <a:t> Marketing </a:t>
            </a:r>
            <a:r>
              <a:rPr lang="en-US" sz="3600" b="1" dirty="0" err="1"/>
              <a:t>giảm</a:t>
            </a:r>
            <a:endParaRPr lang="en-US" sz="3600" dirty="0"/>
          </a:p>
          <a:p>
            <a:pPr lvl="0"/>
            <a:r>
              <a:rPr lang="en-US" sz="3600" b="1" dirty="0" err="1"/>
              <a:t>Cập</a:t>
            </a:r>
            <a:r>
              <a:rPr lang="en-US" sz="3600" b="1" dirty="0"/>
              <a:t> </a:t>
            </a:r>
            <a:r>
              <a:rPr lang="en-US" sz="3600" b="1" dirty="0" err="1"/>
              <a:t>nhật</a:t>
            </a:r>
            <a:r>
              <a:rPr lang="en-US" sz="3600" b="1" dirty="0"/>
              <a:t> </a:t>
            </a:r>
            <a:r>
              <a:rPr lang="en-US" sz="3600" b="1" dirty="0" err="1"/>
              <a:t>thông</a:t>
            </a:r>
            <a:r>
              <a:rPr lang="en-US" sz="3600" b="1" dirty="0"/>
              <a:t> tin </a:t>
            </a:r>
            <a:r>
              <a:rPr lang="en-US" sz="3600" b="1" dirty="0" err="1"/>
              <a:t>sản</a:t>
            </a:r>
            <a:r>
              <a:rPr lang="en-US" sz="3600" b="1" dirty="0"/>
              <a:t> </a:t>
            </a:r>
            <a:r>
              <a:rPr lang="en-US" sz="3600" b="1" dirty="0" err="1"/>
              <a:t>phẩm</a:t>
            </a:r>
            <a:r>
              <a:rPr lang="en-US" sz="3600" b="1" dirty="0"/>
              <a:t> “</a:t>
            </a:r>
            <a:r>
              <a:rPr lang="en-US" sz="3600" b="1" dirty="0" err="1"/>
              <a:t>ngay</a:t>
            </a:r>
            <a:r>
              <a:rPr lang="en-US" sz="3600" b="1" dirty="0"/>
              <a:t> </a:t>
            </a:r>
            <a:r>
              <a:rPr lang="en-US" sz="3600" b="1" dirty="0" err="1"/>
              <a:t>lập</a:t>
            </a:r>
            <a:r>
              <a:rPr lang="en-US" sz="3600" b="1" dirty="0"/>
              <a:t> </a:t>
            </a:r>
            <a:r>
              <a:rPr lang="en-US" sz="3600" b="1" dirty="0" err="1"/>
              <a:t>tức</a:t>
            </a:r>
            <a:r>
              <a:rPr lang="en-US" sz="3600" b="1" dirty="0"/>
              <a:t>”</a:t>
            </a:r>
            <a:endParaRPr lang="en-US" sz="3600" dirty="0"/>
          </a:p>
          <a:p>
            <a:pPr lvl="0"/>
            <a:r>
              <a:rPr lang="en-US" sz="3600" b="1" dirty="0" err="1"/>
              <a:t>Bán</a:t>
            </a:r>
            <a:r>
              <a:rPr lang="en-US" sz="3600" b="1" dirty="0"/>
              <a:t> </a:t>
            </a:r>
            <a:r>
              <a:rPr lang="en-US" sz="3600" b="1" dirty="0" err="1"/>
              <a:t>hàng</a:t>
            </a:r>
            <a:r>
              <a:rPr lang="en-US" sz="3600" b="1" dirty="0"/>
              <a:t> “</a:t>
            </a:r>
            <a:r>
              <a:rPr lang="en-US" sz="3600" b="1" dirty="0" err="1"/>
              <a:t>chủ</a:t>
            </a:r>
            <a:r>
              <a:rPr lang="en-US" sz="3600" b="1" dirty="0"/>
              <a:t> </a:t>
            </a:r>
            <a:r>
              <a:rPr lang="en-US" sz="3600" b="1" dirty="0" err="1"/>
              <a:t>động</a:t>
            </a:r>
            <a:r>
              <a:rPr lang="en-US" sz="3600" b="1" dirty="0"/>
              <a:t>”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10848"/>
              </p:ext>
            </p:extLst>
          </p:nvPr>
        </p:nvGraphicFramePr>
        <p:xfrm>
          <a:off x="1447800" y="2438400"/>
          <a:ext cx="646736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1589"/>
                <a:gridCol w="2379874"/>
                <a:gridCol w="2455898"/>
              </a:tblGrid>
              <a:tr h="6551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Client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9934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Hardware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Ram 1 GB or more.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CPU 2.0GHZ Xeon or more.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HDD 40GB or More.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Connect Internet and Lan.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Ram 128MG or more.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CPU 1.5GHZ or more.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HDD 20GB or More.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Connect Internet.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8411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Windows Server 2000/Linux.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MySQL, PHP.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IIS/Apache.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Windows XP or later.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IE 6.0 or later.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Firefox, opera… (</a:t>
                      </a:r>
                      <a:r>
                        <a:rPr lang="en-US" sz="1200" dirty="0" err="1">
                          <a:effectLst/>
                        </a:rPr>
                        <a:t>những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duyệt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hỗ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javascipt</a:t>
                      </a:r>
                      <a:r>
                        <a:rPr lang="en-US" sz="1200" dirty="0">
                          <a:effectLst/>
                        </a:rPr>
                        <a:t>…).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US" u="sng" dirty="0" smtClean="0"/>
              <a:t>05.</a:t>
            </a:r>
            <a:r>
              <a:rPr lang="en-US" dirty="0" smtClean="0"/>
              <a:t> Hardware </a:t>
            </a:r>
            <a:r>
              <a:rPr lang="en-US" dirty="0"/>
              <a:t>and Software Requirements</a:t>
            </a:r>
          </a:p>
        </p:txBody>
      </p:sp>
      <p:pic>
        <p:nvPicPr>
          <p:cNvPr id="18" name="Picture 17" descr="shadow_1_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11"/>
          <a:stretch>
            <a:fillRect/>
          </a:stretch>
        </p:blipFill>
        <p:spPr bwMode="gray">
          <a:xfrm rot="16200000" flipH="1" flipV="1">
            <a:off x="7922881" y="840119"/>
            <a:ext cx="1465261" cy="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shadow_1_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11"/>
          <a:stretch>
            <a:fillRect/>
          </a:stretch>
        </p:blipFill>
        <p:spPr bwMode="gray">
          <a:xfrm rot="5400000" flipV="1">
            <a:off x="-236020" y="845620"/>
            <a:ext cx="1465261" cy="7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2362200" y="1617661"/>
            <a:ext cx="44957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Minimum Requirements</a:t>
            </a:r>
            <a:endParaRPr kumimoji="0" lang="en-US" altLang="en-US" sz="3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80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en-US" sz="4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altLang="en-US" sz="4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aximum Requirements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64836"/>
              </p:ext>
            </p:extLst>
          </p:nvPr>
        </p:nvGraphicFramePr>
        <p:xfrm>
          <a:off x="1143000" y="1905000"/>
          <a:ext cx="70104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934"/>
                <a:gridCol w="2661356"/>
                <a:gridCol w="2662110"/>
              </a:tblGrid>
              <a:tr h="46066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Server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Client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929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Hardware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Ram 2 GB or more.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CPU 2.4GHZ Xeon or more.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HDD 80GB or More.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Connect Internet and Lan.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Ram 1GB or more.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CPU 2.0GHZ or more.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HDD 40GB or More.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Connect Internet and Lan.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484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Windows Server 2003/Linux.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MySQL, PHP.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IIS/Apache.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>
                          <a:effectLst/>
                        </a:rPr>
                        <a:t>Open Port: 80, 3306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Windows XP or later.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IE 9.0 or later.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200" dirty="0">
                          <a:effectLst/>
                        </a:rPr>
                        <a:t>Chrome, Firefox, Opera,…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24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201</TotalTime>
  <Words>395</Words>
  <Application>Microsoft Office PowerPoint</Application>
  <PresentationFormat>On-screen Show (4:3)</PresentationFormat>
  <Paragraphs>110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XIN CHÀO THẦY CÔ  VÀ  CÁC BẠN</vt:lpstr>
      <vt:lpstr>T1601G - NHÓM 1:</vt:lpstr>
      <vt:lpstr>Chủ đề:</vt:lpstr>
      <vt:lpstr>Problem Definition </vt:lpstr>
      <vt:lpstr>PowerPoint Presentation</vt:lpstr>
      <vt:lpstr>The Current System</vt:lpstr>
      <vt:lpstr>The Proposed System</vt:lpstr>
      <vt:lpstr>05. Hardware and Software Requirements</vt:lpstr>
      <vt:lpstr>Maximum Requirements</vt:lpstr>
      <vt:lpstr>Customer Requirements Specification </vt:lpstr>
      <vt:lpstr>PowerPoint Presentation</vt:lpstr>
      <vt:lpstr>System Designs</vt:lpstr>
      <vt:lpstr>Entity Relationship Diagram</vt:lpstr>
      <vt:lpstr>Thuộc tính các thực thể:</vt:lpstr>
      <vt:lpstr>Thực thể Vận chuyển:</vt:lpstr>
      <vt:lpstr>Thực thể Thành Viên:</vt:lpstr>
      <vt:lpstr>Thực thể Sản phẩm:</vt:lpstr>
      <vt:lpstr>Thực thể Nhóm sản phẩm:</vt:lpstr>
      <vt:lpstr>Thực thể Thanh toán:</vt:lpstr>
      <vt:lpstr>Thực thể Hóa đơn:</vt:lpstr>
      <vt:lpstr>Loại sản phẩm</vt:lpstr>
      <vt:lpstr>Ảnh sản phẩm</vt:lpstr>
      <vt:lpstr>Size sản phẩm</vt:lpstr>
      <vt:lpstr>Màu sản phẩm</vt:lpstr>
      <vt:lpstr>Ảnh</vt:lpstr>
      <vt:lpstr>Mức giá</vt:lpstr>
      <vt:lpstr>PowerPoint Presentation</vt:lpstr>
      <vt:lpstr>PowerPoint Presentation</vt:lpstr>
      <vt:lpstr>SITE MAP</vt:lpstr>
      <vt:lpstr>GUEST</vt:lpstr>
      <vt:lpstr>ADMIN</vt:lpstr>
      <vt:lpstr>THE END.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Tung</dc:creator>
  <cp:lastModifiedBy>Nghiem Tung</cp:lastModifiedBy>
  <cp:revision>21</cp:revision>
  <dcterms:created xsi:type="dcterms:W3CDTF">2016-10-05T01:45:54Z</dcterms:created>
  <dcterms:modified xsi:type="dcterms:W3CDTF">2016-11-03T11:14:07Z</dcterms:modified>
</cp:coreProperties>
</file>