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80" r:id="rId4"/>
    <p:sldId id="259" r:id="rId5"/>
    <p:sldId id="260" r:id="rId6"/>
    <p:sldId id="261" r:id="rId7"/>
    <p:sldId id="275" r:id="rId8"/>
    <p:sldId id="266" r:id="rId9"/>
    <p:sldId id="267" r:id="rId10"/>
    <p:sldId id="274" r:id="rId11"/>
    <p:sldId id="276" r:id="rId12"/>
    <p:sldId id="277" r:id="rId13"/>
    <p:sldId id="278" r:id="rId14"/>
    <p:sldId id="279" r:id="rId15"/>
    <p:sldId id="282" r:id="rId16"/>
    <p:sldId id="283" r:id="rId17"/>
    <p:sldId id="284" r:id="rId18"/>
    <p:sldId id="29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1" d="100"/>
          <a:sy n="91"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3400B-363B-4727-9063-2DF3B7F3B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73400B-363B-4727-9063-2DF3B7F3B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73400B-363B-4727-9063-2DF3B7F3B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73400B-363B-4727-9063-2DF3B7F3B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2573400B-363B-4727-9063-2DF3B7F3B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573400B-363B-4727-9063-2DF3B7F3B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573400B-363B-4727-9063-2DF3B7F3B20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3400B-363B-4727-9063-2DF3B7F3B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400B-363B-4727-9063-2DF3B7F3B20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573400B-363B-4727-9063-2DF3B7F3B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573400B-363B-4727-9063-2DF3B7F3B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40CEB-85EB-4E6E-9622-2B86027E70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3400B-363B-4727-9063-2DF3B7F3B20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40CEB-85EB-4E6E-9622-2B86027E70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GIF"/><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Yên</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khoa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p>
        </p:txBody>
      </p:sp>
      <p:sp>
        <p:nvSpPr>
          <p:cNvPr id="3" name="Content Placeholder 2"/>
          <p:cNvSpPr>
            <a:spLocks noGrp="1"/>
          </p:cNvSpPr>
          <p:nvPr>
            <p:ph idx="1"/>
          </p:nvPr>
        </p:nvSpPr>
        <p:spPr>
          <a:xfrm>
            <a:off x="838200" y="1825624"/>
            <a:ext cx="10515600" cy="4673649"/>
          </a:xfrm>
        </p:spPr>
        <p:txBody>
          <a:bodyPr>
            <a:normAutofit/>
          </a:bodyPr>
          <a:lstStyle/>
          <a:p>
            <a:pPr marL="0" indent="0" algn="ctr">
              <a:buNone/>
            </a:pPr>
            <a:r>
              <a:rPr lang="en-US" b="1" dirty="0" smtClean="0">
                <a:ln w="11430"/>
                <a:solidFill>
                  <a:srgbClr val="FFFF0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ĐỀ TÀI </a:t>
            </a:r>
            <a:endParaRPr lang="en-US" b="1" dirty="0" smtClean="0">
              <a:ln w="11430"/>
              <a:solidFill>
                <a:srgbClr val="FFFF0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r>
              <a:rPr lang="en-US" b="1" dirty="0" err="1" smtClean="0">
                <a:ln w="11430"/>
                <a:solidFill>
                  <a:schemeClr val="tx2">
                    <a:lumMod val="50000"/>
                  </a:scheme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Lập</a:t>
            </a:r>
            <a:r>
              <a:rPr lang="en-US" b="1" dirty="0" smtClean="0">
                <a:ln w="11430"/>
                <a:solidFill>
                  <a:schemeClr val="tx2">
                    <a:lumMod val="50000"/>
                  </a:scheme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b="1" dirty="0" err="1" smtClean="0">
                <a:ln w="11430"/>
                <a:solidFill>
                  <a:schemeClr val="tx2">
                    <a:lumMod val="50000"/>
                  </a:scheme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trình</a:t>
            </a:r>
            <a:r>
              <a:rPr lang="en-US" b="1" dirty="0" smtClean="0">
                <a:ln w="11430"/>
                <a:solidFill>
                  <a:schemeClr val="tx2">
                    <a:lumMod val="50000"/>
                  </a:scheme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WEB</a:t>
            </a:r>
            <a:endParaRPr lang="en-US" b="1" dirty="0" smtClean="0">
              <a:ln w="11430"/>
              <a:solidFill>
                <a:schemeClr val="tx2">
                  <a:lumMod val="50000"/>
                </a:scheme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r>
              <a:rPr lang="en-US" sz="4800" b="1" dirty="0" smtClean="0">
                <a:ln w="11430"/>
                <a:solidFill>
                  <a:srgbClr val="FF000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WEBSITE TIN TỨC 24H</a:t>
            </a:r>
            <a:endParaRPr lang="en-US" sz="5400" b="1" dirty="0">
              <a:ln w="11430"/>
              <a:solidFill>
                <a:srgbClr val="FF000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endParaRPr lang="en-US" dirty="0" smtClean="0">
              <a:ln w="11430"/>
              <a:latin typeface="Times New Roman" panose="02020603050405020304" pitchFamily="18" charset="0"/>
              <a:cs typeface="Times New Roman" panose="02020603050405020304" pitchFamily="18" charset="0"/>
            </a:endParaRPr>
          </a:p>
          <a:p>
            <a:pPr marL="0" indent="0" algn="ctr">
              <a:buNone/>
            </a:pPr>
            <a:r>
              <a:rPr lang="en-US" dirty="0" err="1" smtClean="0">
                <a:ln w="11430"/>
                <a:latin typeface="Times New Roman" panose="02020603050405020304" pitchFamily="18" charset="0"/>
                <a:cs typeface="Times New Roman" panose="02020603050405020304" pitchFamily="18" charset="0"/>
              </a:rPr>
              <a:t>Sinh</a:t>
            </a:r>
            <a:r>
              <a:rPr lang="en-US" dirty="0" smtClean="0">
                <a:ln w="11430"/>
                <a:latin typeface="Times New Roman" panose="02020603050405020304" pitchFamily="18" charset="0"/>
                <a:cs typeface="Times New Roman" panose="02020603050405020304" pitchFamily="18" charset="0"/>
              </a:rPr>
              <a:t> </a:t>
            </a:r>
            <a:r>
              <a:rPr lang="en-US" dirty="0" err="1" smtClean="0">
                <a:ln w="11430"/>
                <a:latin typeface="Times New Roman" panose="02020603050405020304" pitchFamily="18" charset="0"/>
                <a:cs typeface="Times New Roman" panose="02020603050405020304" pitchFamily="18" charset="0"/>
              </a:rPr>
              <a:t>viên</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thực</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hiện</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Lê</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Hoàng</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Yến</a:t>
            </a:r>
            <a:endPar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r>
              <a:rPr lang="en-US" dirty="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Đặng</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Thi</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Thanh</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Như</a:t>
            </a:r>
            <a:endPar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r>
              <a:rPr lang="en-US" dirty="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Mai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Thi</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Kim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Thúy</a:t>
            </a:r>
            <a:endPar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pPr marL="0" indent="0" algn="ctr">
              <a:buNone/>
            </a:pP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Giảng</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viên</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hướng</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dẫn</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Nguyễn</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Quốc</a:t>
            </a:r>
            <a:r>
              <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 </a:t>
            </a:r>
            <a:r>
              <a:rPr lang="en-US" dirty="0" err="1"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Dũng</a:t>
            </a:r>
            <a:endParaRPr lang="en-US" dirty="0" smtClean="0">
              <a:ln w="11430"/>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1831271"/>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endParaRPr lang="en-US" sz="2800" b="1" i="1" dirty="0" smtClean="0"/>
          </a:p>
          <a:p>
            <a:r>
              <a:rPr lang="en-US" sz="2800" b="1" i="1" dirty="0" smtClean="0"/>
              <a:t>3.1.2 </a:t>
            </a:r>
            <a:r>
              <a:rPr lang="en-US" sz="2800" b="1" i="1" dirty="0"/>
              <a:t>Trang chitiet.php</a:t>
            </a:r>
            <a:endParaRPr lang="en-US" sz="2800" b="1" dirty="0"/>
          </a:p>
          <a:p>
            <a:endParaRPr lang="en-US" sz="2800"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a:stretch>
            <a:fillRect/>
          </a:stretch>
        </p:blipFill>
        <p:spPr>
          <a:xfrm>
            <a:off x="2339340" y="2139315"/>
            <a:ext cx="6678930" cy="3719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1708160"/>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endParaRPr lang="en-US" sz="2400" b="1" i="1"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3.1.3 </a:t>
            </a:r>
            <a:r>
              <a:rPr lang="en-US" sz="2400" b="1" i="1" dirty="0">
                <a:latin typeface="Times New Roman" panose="02020603050405020304" pitchFamily="18" charset="0"/>
                <a:cs typeface="Times New Roman" panose="02020603050405020304" pitchFamily="18" charset="0"/>
              </a:rPr>
              <a:t>Trang theloai.php</a:t>
            </a:r>
            <a:endParaRPr lang="en-US" sz="24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a:stretch>
            <a:fillRect/>
          </a:stretch>
        </p:blipFill>
        <p:spPr>
          <a:xfrm>
            <a:off x="2701254" y="1783831"/>
            <a:ext cx="5806285" cy="34089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2215991"/>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800" dirty="0" smtClean="0">
              <a:latin typeface="Times New Roman" panose="02020603050405020304" pitchFamily="18" charset="0"/>
              <a:cs typeface="Times New Roman" panose="02020603050405020304" pitchFamily="18" charset="0"/>
            </a:endParaRPr>
          </a:p>
          <a:p>
            <a:endParaRPr lang="en-US" sz="2400" b="1" i="1"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3.1.4 </a:t>
            </a:r>
            <a:r>
              <a:rPr lang="en-US" sz="2400" b="1" i="1" dirty="0">
                <a:latin typeface="Times New Roman" panose="02020603050405020304" pitchFamily="18" charset="0"/>
                <a:cs typeface="Times New Roman" panose="02020603050405020304" pitchFamily="18" charset="0"/>
              </a:rPr>
              <a:t>Trang dangnhap.php</a:t>
            </a:r>
            <a:endParaRPr lang="en-US" sz="2400" b="1" dirty="0">
              <a:latin typeface="Times New Roman" panose="02020603050405020304" pitchFamily="18" charset="0"/>
              <a:cs typeface="Times New Roman" panose="02020603050405020304" pitchFamily="18" charset="0"/>
            </a:endParaRPr>
          </a:p>
          <a:p>
            <a:r>
              <a:rPr lang="en-US" sz="3200" b="1" i="1" dirty="0"/>
              <a:t> </a:t>
            </a:r>
            <a:endParaRPr lang="en-US" sz="3200" dirty="0"/>
          </a:p>
          <a:p>
            <a:pPr algn="ctr"/>
            <a:endParaRPr lang="en-US" sz="2900" b="1" dirty="0" smtClean="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1"/>
          <a:stretch>
            <a:fillRect/>
          </a:stretch>
        </p:blipFill>
        <p:spPr>
          <a:xfrm>
            <a:off x="3175205" y="1663796"/>
            <a:ext cx="5271135" cy="33024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1708160"/>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endParaRPr lang="en-US" sz="2400" b="1" i="1"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3.1.5 </a:t>
            </a:r>
            <a:r>
              <a:rPr lang="en-US" sz="2400" b="1" i="1" dirty="0">
                <a:latin typeface="Times New Roman" panose="02020603050405020304" pitchFamily="18" charset="0"/>
                <a:cs typeface="Times New Roman" panose="02020603050405020304" pitchFamily="18" charset="0"/>
              </a:rPr>
              <a:t>Trang dangky.php</a:t>
            </a:r>
            <a:endParaRPr lang="en-US" sz="2400" b="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1"/>
          <a:stretch>
            <a:fillRect/>
          </a:stretch>
        </p:blipFill>
        <p:spPr>
          <a:xfrm>
            <a:off x="3148452" y="1932447"/>
            <a:ext cx="5274310" cy="2891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2262158"/>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r>
              <a:rPr lang="en-US" sz="2800" b="1" dirty="0"/>
              <a:t>3.2 Phần hệ Admin</a:t>
            </a:r>
            <a:endParaRPr lang="en-US" sz="2800" b="1" dirty="0"/>
          </a:p>
          <a:p>
            <a:r>
              <a:rPr lang="en-US" sz="2800" b="1" i="1" dirty="0"/>
              <a:t>3.2.1. Đăng nhập thành công vào phần Admin</a:t>
            </a:r>
            <a:endParaRPr lang="en-US" sz="2800" b="1" dirty="0"/>
          </a:p>
          <a:p>
            <a:r>
              <a:rPr lang="en-US" sz="2800" b="1" i="1" dirty="0"/>
              <a:t>Trang index.php</a:t>
            </a:r>
            <a:endParaRPr lang="en-US" sz="2800" b="1" dirty="0"/>
          </a:p>
          <a:p>
            <a:endParaRPr lang="en-US" sz="2800"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a:stretch>
            <a:fillRect/>
          </a:stretch>
        </p:blipFill>
        <p:spPr>
          <a:xfrm>
            <a:off x="1803633" y="2127563"/>
            <a:ext cx="7667537" cy="3541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7001917"/>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r>
              <a:rPr lang="en-US" sz="2800" b="1" dirty="0"/>
              <a:t>3.2 Phần hệ Admin</a:t>
            </a:r>
            <a:endParaRPr lang="en-US" sz="2800" b="1" dirty="0"/>
          </a:p>
          <a:p>
            <a:r>
              <a:rPr lang="en-US" sz="2800" b="1" i="1" dirty="0"/>
              <a:t>3.2.1. Đăng nhập thành công vào phần Admin</a:t>
            </a:r>
            <a:endParaRPr lang="en-US" sz="2800" b="1" dirty="0"/>
          </a:p>
          <a:p>
            <a:r>
              <a:rPr lang="en-US" sz="2800" b="1" i="1" dirty="0"/>
              <a:t>Trang </a:t>
            </a:r>
            <a:r>
              <a:rPr lang="en-US" sz="2800" b="1" i="1" dirty="0" smtClean="0"/>
              <a:t>Sua.php</a:t>
            </a:r>
            <a:endParaRPr lang="en-US" sz="2800" b="1" i="1" dirty="0" smtClean="0"/>
          </a:p>
          <a:p>
            <a:endParaRPr lang="en-US" sz="2800" b="1" i="1" dirty="0" smtClean="0"/>
          </a:p>
          <a:p>
            <a:endParaRPr lang="en-US" sz="2800" b="1" i="1" dirty="0"/>
          </a:p>
          <a:p>
            <a:endParaRPr lang="en-US" sz="2800" b="1" i="1" dirty="0" smtClean="0"/>
          </a:p>
          <a:p>
            <a:endParaRPr lang="en-US" sz="2800" b="1" i="1" dirty="0"/>
          </a:p>
          <a:p>
            <a:endParaRPr lang="en-US" sz="2800" b="1" i="1" dirty="0" smtClean="0"/>
          </a:p>
          <a:p>
            <a:endParaRPr lang="en-US" sz="2800" b="1" i="1" dirty="0"/>
          </a:p>
          <a:p>
            <a:endParaRPr lang="en-US" sz="2800" b="1" i="1" dirty="0" smtClean="0"/>
          </a:p>
          <a:p>
            <a:endParaRPr lang="en-US" sz="2800" b="1" i="1"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Trang </a:t>
            </a:r>
            <a:r>
              <a:rPr lang="en-US" sz="2800" b="1" i="1" dirty="0">
                <a:latin typeface="Times New Roman" panose="02020603050405020304" pitchFamily="18" charset="0"/>
                <a:cs typeface="Times New Roman" panose="02020603050405020304" pitchFamily="18" charset="0"/>
              </a:rPr>
              <a:t>xoa.php</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-Nhập vào nút xóa sẽ xóa bài viết lấy từ id và trở lại trang index.php.</a:t>
            </a:r>
            <a:endParaRPr lang="en-US" sz="2800" dirty="0">
              <a:latin typeface="Times New Roman" panose="02020603050405020304" pitchFamily="18" charset="0"/>
              <a:cs typeface="Times New Roman" panose="02020603050405020304" pitchFamily="18" charset="0"/>
            </a:endParaRPr>
          </a:p>
          <a:p>
            <a:endParaRPr lang="en-US" sz="2800" dirty="0"/>
          </a:p>
          <a:p>
            <a:endParaRPr lang="en-US" sz="2800"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069287" y="1760857"/>
            <a:ext cx="6490498" cy="32840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4831080"/>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KẾT LUẬN VÀ HƯỚNG PHÁT TRIỂN</a:t>
            </a:r>
            <a:endParaRPr lang="en-US" sz="3200" b="1" dirty="0">
              <a:latin typeface="Times New Roman" panose="02020603050405020304" pitchFamily="18" charset="0"/>
              <a:cs typeface="Times New Roman" panose="02020603050405020304" pitchFamily="18" charset="0"/>
            </a:endParaRPr>
          </a:p>
          <a:p>
            <a:endParaRPr lang="en-US" sz="2400" b="1" i="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Kết luận</a:t>
            </a:r>
            <a:endParaRPr lang="en-US" sz="2800" b="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 Giao </a:t>
            </a:r>
            <a:r>
              <a:rPr lang="en-US" sz="2800" dirty="0">
                <a:latin typeface="Times New Roman" panose="02020603050405020304" pitchFamily="18" charset="0"/>
                <a:cs typeface="Times New Roman" panose="02020603050405020304" pitchFamily="18" charset="0"/>
              </a:rPr>
              <a:t>diện thân thiện, cho phép bạn đọc dễ </a:t>
            </a:r>
            <a:r>
              <a:rPr lang="en-US" sz="2800" dirty="0" smtClean="0">
                <a:latin typeface="Times New Roman" panose="02020603050405020304" pitchFamily="18" charset="0"/>
                <a:cs typeface="Times New Roman" panose="02020603050405020304" pitchFamily="18" charset="0"/>
              </a:rPr>
              <a:t>dàng.</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 Xây </a:t>
            </a:r>
            <a:r>
              <a:rPr lang="en-US" sz="2800" dirty="0">
                <a:latin typeface="Times New Roman" panose="02020603050405020304" pitchFamily="18" charset="0"/>
                <a:cs typeface="Times New Roman" panose="02020603050405020304" pitchFamily="18" charset="0"/>
              </a:rPr>
              <a:t>dựng được hệ thống quản lý dữ liệu của website, giúp cho người quản trị dễ dàng quản lý thông tin, dữ liệu, xem, thêm, xóa, cập nhật dữ liệu cho </a:t>
            </a:r>
            <a:r>
              <a:rPr lang="en-US" sz="2800" dirty="0" smtClean="0">
                <a:latin typeface="Times New Roman" panose="02020603050405020304" pitchFamily="18" charset="0"/>
                <a:cs typeface="Times New Roman" panose="02020603050405020304" pitchFamily="18" charset="0"/>
              </a:rPr>
              <a:t>website.</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Hướng phất triển</a:t>
            </a:r>
            <a:endParaRPr lang="en-US" sz="2800" b="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-Thêm một số chức năng cần thiết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-Xây </a:t>
            </a:r>
            <a:r>
              <a:rPr lang="en-US" sz="2800" dirty="0">
                <a:latin typeface="Times New Roman" panose="02020603050405020304" pitchFamily="18" charset="0"/>
                <a:cs typeface="Times New Roman" panose="02020603050405020304" pitchFamily="18" charset="0"/>
              </a:rPr>
              <a:t>dựng giao diện hoàn thiện hơn, có tính chuyên nghiệp hơn.</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pitchFamily="18" charset="0"/>
                <a:cs typeface="Times New Roman" panose="02020603050405020304" pitchFamily="18" charset="0"/>
              </a:rPr>
              <a:t>Bảng phân công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pitchFamily="18" charset="0"/>
                <a:cs typeface="Times New Roman" panose="02020603050405020304" pitchFamily="18" charset="0"/>
              </a:rPr>
              <a:t>- Code chính: Lê Hoàng Yến</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Support: Đặng Thị Thanh Như, Mai Thị Kim Thúy</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Web code thuần</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Không sử dụng bootstrap, không tham khảo, không sử dụng thư viện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endParaRPr lang="id-ID"/>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192026"/>
            <a:ext cx="10789920" cy="6054077"/>
          </a:xfrm>
          <a:prstGeom prst="rect">
            <a:avLst/>
          </a:prstGeom>
        </p:spPr>
      </p:pic>
      <p:sp>
        <p:nvSpPr>
          <p:cNvPr id="7" name="Rectangle 6"/>
          <p:cNvSpPr/>
          <p:nvPr/>
        </p:nvSpPr>
        <p:spPr>
          <a:xfrm>
            <a:off x="682977" y="603973"/>
            <a:ext cx="10626395" cy="4869364"/>
          </a:xfrm>
          <a:prstGeom prst="rect">
            <a:avLst/>
          </a:prstGeom>
        </p:spPr>
        <p:txBody>
          <a:bodyPr>
            <a:prstTxWarp prst="textArchUp">
              <a:avLst>
                <a:gd name="adj" fmla="val 10800000"/>
              </a:avLst>
            </a:prstTxWarp>
            <a:spAutoFit/>
          </a:bodyPr>
          <a:lstStyle/>
          <a:p>
            <a:pPr algn="ctr"/>
            <a:endParaRPr lang="en-US" sz="3200" b="1" dirty="0">
              <a:solidFill>
                <a:srgbClr val="FF0000"/>
              </a:solidFill>
              <a:latin typeface="Bahnschrift SemiBold Condensed" panose="020B0502040204020203" pitchFamily="34"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CẢM </a:t>
            </a:r>
            <a:r>
              <a:rPr lang="en-US" sz="3600" b="1">
                <a:solidFill>
                  <a:srgbClr val="FF0000"/>
                </a:solidFill>
                <a:latin typeface="Times New Roman" panose="02020603050405020304" pitchFamily="18" charset="0"/>
                <a:cs typeface="Times New Roman" panose="02020603050405020304" pitchFamily="18" charset="0"/>
              </a:rPr>
              <a:t>ƠN </a:t>
            </a:r>
            <a:r>
              <a:rPr lang="en-US" sz="3600" b="1" smtClean="0">
                <a:solidFill>
                  <a:srgbClr val="FF0000"/>
                </a:solidFill>
                <a:latin typeface="Times New Roman" panose="02020603050405020304" pitchFamily="18" charset="0"/>
                <a:cs typeface="Times New Roman" panose="02020603050405020304" pitchFamily="18" charset="0"/>
              </a:rPr>
              <a:t>THẦYVÀ </a:t>
            </a:r>
            <a:r>
              <a:rPr lang="en-US" sz="3600" b="1" dirty="0">
                <a:solidFill>
                  <a:srgbClr val="FF0000"/>
                </a:solidFill>
                <a:latin typeface="Times New Roman" panose="02020603050405020304" pitchFamily="18" charset="0"/>
                <a:cs typeface="Times New Roman" panose="02020603050405020304" pitchFamily="18" charset="0"/>
              </a:rPr>
              <a:t>CÁC BẠN ĐÃ LẮNG NGHE BÀI THUYẾT TRÌNH CỦA NHÓM EM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96698">
            <a:off x="5969789" y="4590153"/>
            <a:ext cx="2309826" cy="130826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4113" y="2898707"/>
            <a:ext cx="3775167" cy="3114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NỘI DUNG BÁO CÁO</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38201" y="1690689"/>
            <a:ext cx="1482306" cy="1423448"/>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sz="3400" dirty="0">
                <a:latin typeface="Times New Roman" panose="02020603050405020304" pitchFamily="18" charset="0"/>
                <a:cs typeface="Times New Roman" panose="02020603050405020304" pitchFamily="18" charset="0"/>
              </a:rPr>
              <a:t>1</a:t>
            </a:r>
            <a:endParaRPr lang="id-ID" sz="3400" dirty="0">
              <a:latin typeface="Times New Roman" panose="02020603050405020304" pitchFamily="18" charset="0"/>
              <a:cs typeface="Times New Roman" panose="02020603050405020304" pitchFamily="18" charset="0"/>
            </a:endParaRPr>
          </a:p>
        </p:txBody>
      </p:sp>
      <p:sp>
        <p:nvSpPr>
          <p:cNvPr id="9" name="Flowchart: Decision 8"/>
          <p:cNvSpPr/>
          <p:nvPr/>
        </p:nvSpPr>
        <p:spPr>
          <a:xfrm>
            <a:off x="902713" y="3249073"/>
            <a:ext cx="1417794" cy="1404047"/>
          </a:xfrm>
          <a:prstGeom prst="flowChartDecision">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400" dirty="0">
                <a:latin typeface="Times New Roman" panose="02020603050405020304" pitchFamily="18" charset="0"/>
                <a:cs typeface="Times New Roman" panose="02020603050405020304" pitchFamily="18" charset="0"/>
              </a:rPr>
              <a:t>2</a:t>
            </a:r>
            <a:endParaRPr lang="id-ID" sz="3400" dirty="0">
              <a:latin typeface="Times New Roman" panose="02020603050405020304" pitchFamily="18" charset="0"/>
              <a:cs typeface="Times New Roman" panose="02020603050405020304" pitchFamily="18" charset="0"/>
            </a:endParaRPr>
          </a:p>
        </p:txBody>
      </p:sp>
      <p:sp>
        <p:nvSpPr>
          <p:cNvPr id="10" name="Flowchart: Process 9"/>
          <p:cNvSpPr/>
          <p:nvPr/>
        </p:nvSpPr>
        <p:spPr>
          <a:xfrm>
            <a:off x="2320507" y="1809762"/>
            <a:ext cx="8954737" cy="118360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400" dirty="0" smtClean="0">
                <a:latin typeface="Times New Roman" panose="02020603050405020304" pitchFamily="18" charset="0"/>
                <a:cs typeface="Times New Roman" panose="02020603050405020304" pitchFamily="18" charset="0"/>
              </a:rPr>
              <a:t>Tổng quan về đề tài</a:t>
            </a:r>
            <a:endParaRPr lang="id-ID" sz="3400" dirty="0">
              <a:latin typeface="Times New Roman" panose="02020603050405020304" pitchFamily="18" charset="0"/>
              <a:cs typeface="Times New Roman" panose="02020603050405020304" pitchFamily="18" charset="0"/>
            </a:endParaRPr>
          </a:p>
        </p:txBody>
      </p:sp>
      <p:sp>
        <p:nvSpPr>
          <p:cNvPr id="11" name="Flowchart: Process 10"/>
          <p:cNvSpPr/>
          <p:nvPr/>
        </p:nvSpPr>
        <p:spPr>
          <a:xfrm>
            <a:off x="2320506" y="3359294"/>
            <a:ext cx="8954737" cy="118360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400" dirty="0" smtClean="0">
                <a:latin typeface="Times New Roman" panose="02020603050405020304" pitchFamily="18" charset="0"/>
                <a:cs typeface="Times New Roman" panose="02020603050405020304" pitchFamily="18" charset="0"/>
              </a:rPr>
              <a:t>Phân tích hệ thống</a:t>
            </a:r>
            <a:endParaRPr lang="id-ID" sz="3400" dirty="0">
              <a:latin typeface="Times New Roman" panose="02020603050405020304" pitchFamily="18" charset="0"/>
              <a:cs typeface="Times New Roman" panose="02020603050405020304" pitchFamily="18" charset="0"/>
            </a:endParaRPr>
          </a:p>
        </p:txBody>
      </p:sp>
      <p:sp>
        <p:nvSpPr>
          <p:cNvPr id="12" name="Flowchart: Process 11"/>
          <p:cNvSpPr/>
          <p:nvPr/>
        </p:nvSpPr>
        <p:spPr>
          <a:xfrm>
            <a:off x="2320506" y="4960583"/>
            <a:ext cx="8954737" cy="118360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400" dirty="0" smtClean="0">
                <a:latin typeface="Times New Roman" panose="02020603050405020304" pitchFamily="18" charset="0"/>
                <a:cs typeface="Times New Roman" panose="02020603050405020304" pitchFamily="18" charset="0"/>
              </a:rPr>
              <a:t>Xây dựng ứng dụng</a:t>
            </a:r>
            <a:endParaRPr lang="id-ID" sz="3400" dirty="0">
              <a:latin typeface="Times New Roman" panose="02020603050405020304" pitchFamily="18" charset="0"/>
              <a:cs typeface="Times New Roman" panose="02020603050405020304" pitchFamily="18" charset="0"/>
            </a:endParaRPr>
          </a:p>
        </p:txBody>
      </p:sp>
      <p:sp>
        <p:nvSpPr>
          <p:cNvPr id="13" name="Flowchart: Decision 12"/>
          <p:cNvSpPr/>
          <p:nvPr/>
        </p:nvSpPr>
        <p:spPr>
          <a:xfrm>
            <a:off x="870457" y="4850362"/>
            <a:ext cx="1417794" cy="1404047"/>
          </a:xfrm>
          <a:prstGeom prst="flowChartDecision">
            <a:avLst/>
          </a:prstGeom>
          <a:solidFill>
            <a:schemeClr val="accent6"/>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400" dirty="0">
                <a:latin typeface="Times New Roman" panose="02020603050405020304" pitchFamily="18" charset="0"/>
                <a:cs typeface="Times New Roman" panose="02020603050405020304" pitchFamily="18" charset="0"/>
              </a:rPr>
              <a:t>3</a:t>
            </a:r>
            <a:endParaRPr lang="id-ID" sz="3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99" y="235728"/>
            <a:ext cx="10515600" cy="1182321"/>
          </a:xfrm>
        </p:spPr>
        <p:txBody>
          <a:bodyPr/>
          <a:lstStyle/>
          <a:p>
            <a:pPr algn="ctr"/>
            <a:r>
              <a:rPr lang="en-US" sz="3200" b="1" dirty="0">
                <a:latin typeface="Times New Roman" panose="02020603050405020304" pitchFamily="18" charset="0"/>
                <a:cs typeface="Times New Roman" panose="02020603050405020304" pitchFamily="18" charset="0"/>
              </a:rPr>
              <a:t>CHƯƠNG 1: TỔNG QUAN VỀ ĐỀ TÀI</a:t>
            </a:r>
            <a:br>
              <a:rPr lang="en-US" dirty="0"/>
            </a:br>
            <a:endParaRPr lang="en-US" dirty="0"/>
          </a:p>
        </p:txBody>
      </p:sp>
      <p:sp>
        <p:nvSpPr>
          <p:cNvPr id="3" name="Content Placeholder 2"/>
          <p:cNvSpPr>
            <a:spLocks noGrp="1"/>
          </p:cNvSpPr>
          <p:nvPr>
            <p:ph idx="1"/>
          </p:nvPr>
        </p:nvSpPr>
        <p:spPr>
          <a:xfrm>
            <a:off x="838200" y="1153551"/>
            <a:ext cx="10515600" cy="5023412"/>
          </a:xfrm>
        </p:spPr>
        <p:txBody>
          <a:bodyPr/>
          <a:lstStyle/>
          <a:p>
            <a:pPr marL="0" indent="0">
              <a:buNone/>
            </a:pPr>
            <a:r>
              <a:rPr lang="en-US" b="1" dirty="0" smtClean="0">
                <a:latin typeface="Times New Roman" panose="02020603050405020304" pitchFamily="18" charset="0"/>
                <a:cs typeface="Times New Roman" panose="02020603050405020304" pitchFamily="18" charset="0"/>
              </a:rPr>
              <a:t>1.Giới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Website tin </a:t>
            </a:r>
            <a:r>
              <a:rPr lang="en-US" b="1" dirty="0" err="1" smtClean="0">
                <a:latin typeface="Times New Roman" panose="02020603050405020304" pitchFamily="18" charset="0"/>
                <a:cs typeface="Times New Roman" panose="02020603050405020304" pitchFamily="18" charset="0"/>
              </a:rPr>
              <a:t>tức</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ta tri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có Internet,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Website tin </a:t>
            </a:r>
            <a:r>
              <a:rPr lang="en-US" b="1" dirty="0" err="1" smtClean="0">
                <a:latin typeface="Times New Roman" panose="02020603050405020304" pitchFamily="18" charset="0"/>
                <a:cs typeface="Times New Roman" panose="02020603050405020304" pitchFamily="18" charset="0"/>
              </a:rPr>
              <a:t>tức</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3" y="672074"/>
            <a:ext cx="10515600" cy="4351338"/>
          </a:xfrm>
        </p:spPr>
        <p:txBody>
          <a:bodyPr>
            <a:normAutofit/>
          </a:bodyPr>
          <a:lstStyle/>
          <a:p>
            <a:pPr marL="457200" lvl="1" indent="0">
              <a:buNone/>
            </a:pPr>
            <a:r>
              <a:rPr lang="en-US" sz="2800" b="1" dirty="0" smtClean="0">
                <a:latin typeface="Times New Roman" panose="02020603050405020304" pitchFamily="18" charset="0"/>
                <a:cs typeface="Times New Roman" panose="02020603050405020304" pitchFamily="18" charset="0"/>
              </a:rPr>
              <a:t>2.Mục </a:t>
            </a:r>
            <a:r>
              <a:rPr lang="en-US" sz="2800" b="1" dirty="0" err="1">
                <a:latin typeface="Times New Roman" panose="02020603050405020304" pitchFamily="18" charset="0"/>
                <a:cs typeface="Times New Roman" panose="02020603050405020304" pitchFamily="18" charset="0"/>
              </a:rPr>
              <a:t>tiêu</a:t>
            </a:r>
            <a:endParaRPr lang="en-US" sz="2800"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Website </a:t>
            </a:r>
            <a:r>
              <a:rPr lang="en-US" dirty="0">
                <a:latin typeface="Times New Roman" panose="02020603050405020304" pitchFamily="18" charset="0"/>
                <a:cs typeface="Times New Roman" panose="02020603050405020304" pitchFamily="18" charset="0"/>
              </a:rPr>
              <a:t>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2"/>
            <a:ext cx="10515600" cy="5515781"/>
          </a:xfrm>
        </p:spPr>
        <p:txBody>
          <a:bodyPr/>
          <a:lstStyle/>
          <a:p>
            <a:pPr marL="0" indent="0">
              <a:buNone/>
            </a:pPr>
            <a:r>
              <a:rPr lang="en-US" b="1" dirty="0" smtClean="0">
                <a:latin typeface="Times New Roman" panose="02020603050405020304" pitchFamily="18" charset="0"/>
                <a:cs typeface="Times New Roman" panose="02020603050405020304" pitchFamily="18" charset="0"/>
              </a:rPr>
              <a:t>3.Đối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dụng</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i="1" dirty="0" smtClean="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2108269"/>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2: PHÂN TÍCH HỆ </a:t>
            </a:r>
            <a:r>
              <a:rPr lang="en-US" sz="2900" b="1" dirty="0" smtClean="0">
                <a:latin typeface="Times New Roman" panose="02020603050405020304" pitchFamily="18" charset="0"/>
                <a:cs typeface="Times New Roman" panose="02020603050405020304" pitchFamily="18" charset="0"/>
              </a:rPr>
              <a:t>THỐNG</a:t>
            </a:r>
            <a:endParaRPr lang="en-US" sz="29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2.1. </a:t>
            </a:r>
            <a:r>
              <a:rPr lang="en-US" sz="2800" b="1" dirty="0">
                <a:latin typeface="Times New Roman" panose="02020603050405020304" pitchFamily="18" charset="0"/>
                <a:cs typeface="Times New Roman" panose="02020603050405020304" pitchFamily="18" charset="0"/>
              </a:rPr>
              <a:t>Biểu đồ phân cấp chức </a:t>
            </a:r>
            <a:r>
              <a:rPr lang="en-US" sz="2800" b="1" dirty="0"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endParaRPr lang="en-US" dirty="0"/>
          </a:p>
        </p:txBody>
      </p:sp>
      <p:sp>
        <p:nvSpPr>
          <p:cNvPr id="15" name="Rectangle 14"/>
          <p:cNvSpPr/>
          <p:nvPr/>
        </p:nvSpPr>
        <p:spPr>
          <a:xfrm>
            <a:off x="1216325" y="2914027"/>
            <a:ext cx="10032519" cy="2381421"/>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sz="1100" dirty="0" smtClean="0"/>
          </a:p>
          <a:p>
            <a:pPr algn="just">
              <a:lnSpc>
                <a:spcPct val="125000"/>
              </a:lnSpc>
              <a:spcAft>
                <a:spcPts val="0"/>
              </a:spcAft>
            </a:pPr>
            <a:endParaRPr lang="en-US"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038295" y="1660225"/>
            <a:ext cx="5648505" cy="40159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1677382"/>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2: PHÂN TÍCH HỆ </a:t>
            </a:r>
            <a:r>
              <a:rPr lang="en-US" sz="2900" b="1" dirty="0" smtClean="0">
                <a:latin typeface="Times New Roman" panose="02020603050405020304" pitchFamily="18" charset="0"/>
                <a:cs typeface="Times New Roman" panose="02020603050405020304" pitchFamily="18" charset="0"/>
              </a:rPr>
              <a:t>THỐNG</a:t>
            </a:r>
            <a:endParaRPr lang="en-US" sz="29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2.1.1</a:t>
            </a:r>
            <a:r>
              <a:rPr lang="en-US" sz="2800" b="1" dirty="0">
                <a:latin typeface="Times New Roman" panose="02020603050405020304" pitchFamily="18" charset="0"/>
                <a:cs typeface="Times New Roman" panose="02020603050405020304" pitchFamily="18" charset="0"/>
              </a:rPr>
              <a:t>. Biểu đồ phân cấp chức </a:t>
            </a:r>
            <a:r>
              <a:rPr lang="en-US" sz="2800" b="1" dirty="0"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a:p>
            <a:pPr algn="ctr"/>
            <a:endParaRPr lang="en-US" dirty="0"/>
          </a:p>
        </p:txBody>
      </p:sp>
      <p:pic>
        <p:nvPicPr>
          <p:cNvPr id="14" name="Picture 13"/>
          <p:cNvPicPr/>
          <p:nvPr/>
        </p:nvPicPr>
        <p:blipFill>
          <a:blip r:embed="rId1"/>
          <a:stretch>
            <a:fillRect/>
          </a:stretch>
        </p:blipFill>
        <p:spPr>
          <a:xfrm>
            <a:off x="3898151" y="2093524"/>
            <a:ext cx="5172075" cy="2343150"/>
          </a:xfrm>
          <a:prstGeom prst="rect">
            <a:avLst/>
          </a:prstGeom>
          <a:noFill/>
          <a:ln>
            <a:noFill/>
          </a:ln>
        </p:spPr>
      </p:pic>
      <p:sp>
        <p:nvSpPr>
          <p:cNvPr id="15" name="Rectangle 14"/>
          <p:cNvSpPr/>
          <p:nvPr/>
        </p:nvSpPr>
        <p:spPr>
          <a:xfrm>
            <a:off x="1216325" y="2914027"/>
            <a:ext cx="10032519" cy="3210728"/>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r>
              <a:rPr lang="en-US" dirty="0" smtClean="0">
                <a:latin typeface="Times New Roman" panose="02020603050405020304" pitchFamily="18" charset="0"/>
                <a:ea typeface="SimSun" panose="02010600030101010101" pitchFamily="2" charset="-122"/>
                <a:cs typeface="Times New Roman" panose="02020603050405020304" pitchFamily="18" charset="0"/>
              </a:rPr>
              <a:t>Chức </a:t>
            </a:r>
            <a:r>
              <a:rPr lang="en-US" dirty="0">
                <a:latin typeface="Times New Roman" panose="02020603050405020304" pitchFamily="18" charset="0"/>
                <a:ea typeface="SimSun" panose="02010600030101010101" pitchFamily="2" charset="-122"/>
                <a:cs typeface="Times New Roman" panose="02020603050405020304" pitchFamily="18" charset="0"/>
              </a:rPr>
              <a:t>năng Login: Đảm bảo tính bảo mật cho </a:t>
            </a:r>
            <a:r>
              <a:rPr lang="en-US" dirty="0" smtClean="0">
                <a:latin typeface="Times New Roman" panose="02020603050405020304" pitchFamily="18" charset="0"/>
                <a:ea typeface="SimSun" panose="02010600030101010101" pitchFamily="2" charset="-122"/>
                <a:cs typeface="Times New Roman" panose="02020603050405020304" pitchFamily="18" charset="0"/>
              </a:rPr>
              <a:t>toàn </a:t>
            </a:r>
            <a:r>
              <a:rPr lang="en-US" dirty="0">
                <a:latin typeface="Times New Roman" panose="02020603050405020304" pitchFamily="18" charset="0"/>
                <a:ea typeface="SimSun" panose="02010600030101010101" pitchFamily="2" charset="-122"/>
                <a:cs typeface="Times New Roman" panose="02020603050405020304" pitchFamily="18" charset="0"/>
              </a:rPr>
              <a:t>bộ hệ thống chỉ có người có quyền Admin mới tham gia vào chức năng này như người quản trị toàn bộ hệ thống (Nhập, sửa, xóa, xem bài viết thành viên, quản lí </a:t>
            </a:r>
            <a:r>
              <a:rPr lang="en-US" dirty="0" smtClean="0">
                <a:latin typeface="Times New Roman" panose="02020603050405020304" pitchFamily="18" charset="0"/>
                <a:ea typeface="SimSun" panose="02010600030101010101" pitchFamily="2" charset="-122"/>
                <a:cs typeface="Times New Roman" panose="02020603050405020304" pitchFamily="18" charset="0"/>
              </a:rPr>
              <a:t>tài </a:t>
            </a:r>
            <a:r>
              <a:rPr lang="en-US" dirty="0">
                <a:latin typeface="Times New Roman" panose="02020603050405020304" pitchFamily="18" charset="0"/>
                <a:ea typeface="SimSun" panose="02010600030101010101" pitchFamily="2" charset="-122"/>
                <a:cs typeface="Times New Roman" panose="02020603050405020304" pitchFamily="18" charset="0"/>
              </a:rPr>
              <a:t>khoản người sử dụng, tìm kiếm nhanh)</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1677382"/>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2: PHÂN TÍCH HỆ </a:t>
            </a:r>
            <a:r>
              <a:rPr lang="en-US" sz="2900" b="1" dirty="0" smtClean="0">
                <a:latin typeface="Times New Roman" panose="02020603050405020304" pitchFamily="18" charset="0"/>
                <a:cs typeface="Times New Roman" panose="02020603050405020304" pitchFamily="18" charset="0"/>
              </a:rPr>
              <a:t>THỐNG</a:t>
            </a:r>
            <a:endParaRPr lang="en-US" sz="29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2.1.2. </a:t>
            </a:r>
            <a:r>
              <a:rPr lang="en-US" sz="2800" b="1" dirty="0">
                <a:latin typeface="Times New Roman" panose="02020603050405020304" pitchFamily="18" charset="0"/>
                <a:cs typeface="Times New Roman" panose="02020603050405020304" pitchFamily="18" charset="0"/>
              </a:rPr>
              <a:t>Biểu đồ phân cấp chức </a:t>
            </a:r>
            <a:r>
              <a:rPr lang="en-US" sz="2800" b="1" dirty="0"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a:p>
            <a:pPr algn="ctr"/>
            <a:endParaRPr lang="en-US" dirty="0"/>
          </a:p>
        </p:txBody>
      </p:sp>
      <p:sp>
        <p:nvSpPr>
          <p:cNvPr id="15" name="Rectangle 14"/>
          <p:cNvSpPr/>
          <p:nvPr/>
        </p:nvSpPr>
        <p:spPr>
          <a:xfrm>
            <a:off x="1216325" y="2914027"/>
            <a:ext cx="10032519" cy="3073918"/>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sz="1100" dirty="0" smtClean="0"/>
          </a:p>
          <a:p>
            <a:pPr algn="just">
              <a:lnSpc>
                <a:spcPct val="125000"/>
              </a:lnSpc>
              <a:spcAft>
                <a:spcPts val="0"/>
              </a:spcAft>
            </a:pPr>
            <a:endParaRPr lang="en-US" dirty="0" smtClean="0">
              <a:latin typeface="Times New Roman" panose="02020603050405020304" pitchFamily="18" charset="0"/>
              <a:cs typeface="Times New Roman" panose="02020603050405020304" pitchFamily="18" charset="0"/>
            </a:endParaRPr>
          </a:p>
          <a:p>
            <a:pPr algn="just">
              <a:lnSpc>
                <a:spcPct val="125000"/>
              </a:lnSpc>
              <a:spcAft>
                <a:spcPts val="0"/>
              </a:spcAft>
            </a:pP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Thành viên Website: </a:t>
            </a:r>
            <a:r>
              <a:rPr lang="en-US" dirty="0">
                <a:latin typeface="Times New Roman" panose="02020603050405020304" pitchFamily="18" charset="0"/>
                <a:cs typeface="Times New Roman" panose="02020603050405020304" pitchFamily="18" charset="0"/>
              </a:rPr>
              <a:t>Dành cho User khi đăng nhập vào (Xem tin tức, gửi bài viết,…)</a:t>
            </a:r>
            <a:endParaRPr lang="en-US" dirty="0">
              <a:latin typeface="Times New Roman" panose="02020603050405020304" pitchFamily="18" charset="0"/>
              <a:cs typeface="Times New Roman" panose="02020603050405020304" pitchFamily="18" charset="0"/>
            </a:endParaRPr>
          </a:p>
          <a:p>
            <a:pPr algn="just">
              <a:lnSpc>
                <a:spcPct val="125000"/>
              </a:lnSpc>
              <a:spcAft>
                <a:spcPts val="0"/>
              </a:spcAft>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2871832" y="2117785"/>
            <a:ext cx="6162675" cy="28424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1487" y="224287"/>
            <a:ext cx="11266098" cy="2077492"/>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CHƯƠNG </a:t>
            </a:r>
            <a:r>
              <a:rPr lang="en-US" sz="2900" b="1" dirty="0" smtClean="0">
                <a:latin typeface="Times New Roman" panose="02020603050405020304" pitchFamily="18" charset="0"/>
                <a:cs typeface="Times New Roman" panose="02020603050405020304" pitchFamily="18" charset="0"/>
              </a:rPr>
              <a:t>3: XÂY DỰNG ỨNG DỤNG</a:t>
            </a:r>
            <a:endParaRPr lang="en-US" sz="29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3.1. Phần khách hàng</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3.1.1 </a:t>
            </a:r>
            <a:r>
              <a:rPr lang="en-US" sz="2400" b="1" i="1" dirty="0" smtClean="0">
                <a:latin typeface="Times New Roman" panose="02020603050405020304" pitchFamily="18" charset="0"/>
                <a:cs typeface="Times New Roman" panose="02020603050405020304" pitchFamily="18" charset="0"/>
              </a:rPr>
              <a:t>Trang trangchu.php</a:t>
            </a:r>
            <a:endParaRPr lang="en-US" sz="2400" b="1" i="1" dirty="0" smtClean="0">
              <a:latin typeface="Times New Roman" panose="02020603050405020304" pitchFamily="18" charset="0"/>
              <a:cs typeface="Times New Roman" panose="02020603050405020304" pitchFamily="18" charset="0"/>
            </a:endParaRPr>
          </a:p>
          <a:p>
            <a:endParaRPr lang="en-US" sz="2800" i="1" dirty="0">
              <a:latin typeface="Times New Roman" panose="02020603050405020304" pitchFamily="18" charset="0"/>
              <a:cs typeface="Times New Roman" panose="02020603050405020304" pitchFamily="18" charset="0"/>
            </a:endParaRPr>
          </a:p>
        </p:txBody>
      </p:sp>
      <p:sp>
        <p:nvSpPr>
          <p:cNvPr id="15" name="Rectangle 14"/>
          <p:cNvSpPr/>
          <p:nvPr/>
        </p:nvSpPr>
        <p:spPr>
          <a:xfrm>
            <a:off x="1216325" y="2914027"/>
            <a:ext cx="10032519" cy="2169825"/>
          </a:xfrm>
          <a:prstGeom prst="rect">
            <a:avLst/>
          </a:prstGeom>
        </p:spPr>
        <p:txBody>
          <a:bodyPr wrap="square">
            <a:spAutoFit/>
          </a:bodyPr>
          <a:lstStyle/>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25000"/>
              </a:lnSpc>
              <a:spcAft>
                <a:spcPts val="0"/>
              </a:spcAft>
            </a:pP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25000"/>
              </a:lnSpc>
              <a:spcAft>
                <a:spcPts val="0"/>
              </a:spcAft>
            </a:pPr>
            <a:endParaRPr lang="en-US"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1"/>
          <a:stretch>
            <a:fillRect/>
          </a:stretch>
        </p:blipFill>
        <p:spPr>
          <a:xfrm>
            <a:off x="2295525" y="2106295"/>
            <a:ext cx="7959725" cy="393128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2876</Words>
  <Application>WPS Presentation</Application>
  <PresentationFormat>Widescreen</PresentationFormat>
  <Paragraphs>200</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Times New Roman</vt:lpstr>
      <vt:lpstr>Calibri</vt:lpstr>
      <vt:lpstr>Bahnschrift SemiBold Condensed</vt:lpstr>
      <vt:lpstr>Calibri Light</vt:lpstr>
      <vt:lpstr>Microsoft YaHei</vt:lpstr>
      <vt:lpstr>Arial Unicode MS</vt:lpstr>
      <vt:lpstr>Office Theme</vt:lpstr>
      <vt:lpstr>Trường Đại học Phú Yên khoa Kỹ thuật – Công nghệ</vt:lpstr>
      <vt:lpstr>NỘI DUNG BÁO CÁO</vt:lpstr>
      <vt:lpstr>CHƯƠNG 1: TỔNG QUAN VỀ ĐỀ TÀI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Phú Yên khoa Kỹ thuật – Công nghệ</dc:title>
  <dc:creator>PC</dc:creator>
  <cp:lastModifiedBy>dell</cp:lastModifiedBy>
  <cp:revision>30</cp:revision>
  <dcterms:created xsi:type="dcterms:W3CDTF">2021-01-08T08:27:00Z</dcterms:created>
  <dcterms:modified xsi:type="dcterms:W3CDTF">2021-01-09T11:14:32Z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