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a:defRPr lang="en-US"/>
    </a:defPPr>
    <a:lvl1pPr marL="0" algn="l" defTabSz="716890" rtl="0" eaLnBrk="1" latinLnBrk="0" hangingPunct="1">
      <a:defRPr sz="1400" kern="1200">
        <a:solidFill>
          <a:schemeClr val="tx1"/>
        </a:solidFill>
        <a:latin typeface="+mn-lt"/>
        <a:ea typeface="+mn-ea"/>
        <a:cs typeface="+mn-cs"/>
      </a:defRPr>
    </a:lvl1pPr>
    <a:lvl2pPr marL="358445" algn="l" defTabSz="716890" rtl="0" eaLnBrk="1" latinLnBrk="0" hangingPunct="1">
      <a:defRPr sz="1400" kern="1200">
        <a:solidFill>
          <a:schemeClr val="tx1"/>
        </a:solidFill>
        <a:latin typeface="+mn-lt"/>
        <a:ea typeface="+mn-ea"/>
        <a:cs typeface="+mn-cs"/>
      </a:defRPr>
    </a:lvl2pPr>
    <a:lvl3pPr marL="716890" algn="l" defTabSz="716890" rtl="0" eaLnBrk="1" latinLnBrk="0" hangingPunct="1">
      <a:defRPr sz="1400" kern="1200">
        <a:solidFill>
          <a:schemeClr val="tx1"/>
        </a:solidFill>
        <a:latin typeface="+mn-lt"/>
        <a:ea typeface="+mn-ea"/>
        <a:cs typeface="+mn-cs"/>
      </a:defRPr>
    </a:lvl3pPr>
    <a:lvl4pPr marL="1075334" algn="l" defTabSz="716890" rtl="0" eaLnBrk="1" latinLnBrk="0" hangingPunct="1">
      <a:defRPr sz="1400" kern="1200">
        <a:solidFill>
          <a:schemeClr val="tx1"/>
        </a:solidFill>
        <a:latin typeface="+mn-lt"/>
        <a:ea typeface="+mn-ea"/>
        <a:cs typeface="+mn-cs"/>
      </a:defRPr>
    </a:lvl4pPr>
    <a:lvl5pPr marL="1433779" algn="l" defTabSz="716890" rtl="0" eaLnBrk="1" latinLnBrk="0" hangingPunct="1">
      <a:defRPr sz="1400" kern="1200">
        <a:solidFill>
          <a:schemeClr val="tx1"/>
        </a:solidFill>
        <a:latin typeface="+mn-lt"/>
        <a:ea typeface="+mn-ea"/>
        <a:cs typeface="+mn-cs"/>
      </a:defRPr>
    </a:lvl5pPr>
    <a:lvl6pPr marL="1792224" algn="l" defTabSz="716890" rtl="0" eaLnBrk="1" latinLnBrk="0" hangingPunct="1">
      <a:defRPr sz="1400" kern="1200">
        <a:solidFill>
          <a:schemeClr val="tx1"/>
        </a:solidFill>
        <a:latin typeface="+mn-lt"/>
        <a:ea typeface="+mn-ea"/>
        <a:cs typeface="+mn-cs"/>
      </a:defRPr>
    </a:lvl6pPr>
    <a:lvl7pPr marL="2150669" algn="l" defTabSz="716890" rtl="0" eaLnBrk="1" latinLnBrk="0" hangingPunct="1">
      <a:defRPr sz="1400" kern="1200">
        <a:solidFill>
          <a:schemeClr val="tx1"/>
        </a:solidFill>
        <a:latin typeface="+mn-lt"/>
        <a:ea typeface="+mn-ea"/>
        <a:cs typeface="+mn-cs"/>
      </a:defRPr>
    </a:lvl7pPr>
    <a:lvl8pPr marL="2509114" algn="l" defTabSz="716890" rtl="0" eaLnBrk="1" latinLnBrk="0" hangingPunct="1">
      <a:defRPr sz="1400" kern="1200">
        <a:solidFill>
          <a:schemeClr val="tx1"/>
        </a:solidFill>
        <a:latin typeface="+mn-lt"/>
        <a:ea typeface="+mn-ea"/>
        <a:cs typeface="+mn-cs"/>
      </a:defRPr>
    </a:lvl8pPr>
    <a:lvl9pPr marL="2867558" algn="l" defTabSz="71689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3300"/>
    <a:srgbClr val="EA67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93" d="100"/>
          <a:sy n="93" d="100"/>
        </p:scale>
        <p:origin x="726"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3173"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CF829-7102-414B-8FBE-BFB7B9E0FA68}" type="datetimeFigureOut">
              <a:rPr lang="en-GB" smtClean="0"/>
              <a:t>20/12/2018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BA60D1-E0BC-467E-B0E9-75FCE860E652}" type="slidenum">
              <a:rPr lang="en-GB" smtClean="0"/>
              <a:t>‹#›</a:t>
            </a:fld>
            <a:endParaRPr lang="en-GB"/>
          </a:p>
        </p:txBody>
      </p:sp>
    </p:spTree>
    <p:extLst>
      <p:ext uri="{BB962C8B-B14F-4D97-AF65-F5344CB8AC3E}">
        <p14:creationId xmlns:p14="http://schemas.microsoft.com/office/powerpoint/2010/main" val="1953945591"/>
      </p:ext>
    </p:extLst>
  </p:cSld>
  <p:clrMap bg1="lt1" tx1="dk1" bg2="lt2" tx2="dk2" accent1="accent1" accent2="accent2" accent3="accent3" accent4="accent4" accent5="accent5" accent6="accent6" hlink="hlink" folHlink="folHlink"/>
  <p:notesStyle>
    <a:lvl1pPr marL="0" algn="l" defTabSz="716890" rtl="0" eaLnBrk="1" latinLnBrk="0" hangingPunct="1">
      <a:defRPr sz="900" kern="1200">
        <a:solidFill>
          <a:schemeClr val="tx1"/>
        </a:solidFill>
        <a:latin typeface="+mn-lt"/>
        <a:ea typeface="+mn-ea"/>
        <a:cs typeface="+mn-cs"/>
      </a:defRPr>
    </a:lvl1pPr>
    <a:lvl2pPr marL="358445" algn="l" defTabSz="716890" rtl="0" eaLnBrk="1" latinLnBrk="0" hangingPunct="1">
      <a:defRPr sz="900" kern="1200">
        <a:solidFill>
          <a:schemeClr val="tx1"/>
        </a:solidFill>
        <a:latin typeface="+mn-lt"/>
        <a:ea typeface="+mn-ea"/>
        <a:cs typeface="+mn-cs"/>
      </a:defRPr>
    </a:lvl2pPr>
    <a:lvl3pPr marL="716890" algn="l" defTabSz="716890" rtl="0" eaLnBrk="1" latinLnBrk="0" hangingPunct="1">
      <a:defRPr sz="900" kern="1200">
        <a:solidFill>
          <a:schemeClr val="tx1"/>
        </a:solidFill>
        <a:latin typeface="+mn-lt"/>
        <a:ea typeface="+mn-ea"/>
        <a:cs typeface="+mn-cs"/>
      </a:defRPr>
    </a:lvl3pPr>
    <a:lvl4pPr marL="1075334" algn="l" defTabSz="716890" rtl="0" eaLnBrk="1" latinLnBrk="0" hangingPunct="1">
      <a:defRPr sz="900" kern="1200">
        <a:solidFill>
          <a:schemeClr val="tx1"/>
        </a:solidFill>
        <a:latin typeface="+mn-lt"/>
        <a:ea typeface="+mn-ea"/>
        <a:cs typeface="+mn-cs"/>
      </a:defRPr>
    </a:lvl4pPr>
    <a:lvl5pPr marL="1433779" algn="l" defTabSz="716890" rtl="0" eaLnBrk="1" latinLnBrk="0" hangingPunct="1">
      <a:defRPr sz="900" kern="1200">
        <a:solidFill>
          <a:schemeClr val="tx1"/>
        </a:solidFill>
        <a:latin typeface="+mn-lt"/>
        <a:ea typeface="+mn-ea"/>
        <a:cs typeface="+mn-cs"/>
      </a:defRPr>
    </a:lvl5pPr>
    <a:lvl6pPr marL="1792224" algn="l" defTabSz="716890" rtl="0" eaLnBrk="1" latinLnBrk="0" hangingPunct="1">
      <a:defRPr sz="900" kern="1200">
        <a:solidFill>
          <a:schemeClr val="tx1"/>
        </a:solidFill>
        <a:latin typeface="+mn-lt"/>
        <a:ea typeface="+mn-ea"/>
        <a:cs typeface="+mn-cs"/>
      </a:defRPr>
    </a:lvl6pPr>
    <a:lvl7pPr marL="2150669" algn="l" defTabSz="716890" rtl="0" eaLnBrk="1" latinLnBrk="0" hangingPunct="1">
      <a:defRPr sz="900" kern="1200">
        <a:solidFill>
          <a:schemeClr val="tx1"/>
        </a:solidFill>
        <a:latin typeface="+mn-lt"/>
        <a:ea typeface="+mn-ea"/>
        <a:cs typeface="+mn-cs"/>
      </a:defRPr>
    </a:lvl7pPr>
    <a:lvl8pPr marL="2509114" algn="l" defTabSz="716890" rtl="0" eaLnBrk="1" latinLnBrk="0" hangingPunct="1">
      <a:defRPr sz="900" kern="1200">
        <a:solidFill>
          <a:schemeClr val="tx1"/>
        </a:solidFill>
        <a:latin typeface="+mn-lt"/>
        <a:ea typeface="+mn-ea"/>
        <a:cs typeface="+mn-cs"/>
      </a:defRPr>
    </a:lvl8pPr>
    <a:lvl9pPr marL="2867558" algn="l" defTabSz="71689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BA60D1-E0BC-467E-B0E9-75FCE860E652}" type="slidenum">
              <a:rPr lang="en-GB" smtClean="0"/>
              <a:t>1</a:t>
            </a:fld>
            <a:endParaRPr lang="en-GB"/>
          </a:p>
        </p:txBody>
      </p:sp>
    </p:spTree>
    <p:extLst>
      <p:ext uri="{BB962C8B-B14F-4D97-AF65-F5344CB8AC3E}">
        <p14:creationId xmlns:p14="http://schemas.microsoft.com/office/powerpoint/2010/main" val="118578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BA60D1-E0BC-467E-B0E9-75FCE860E652}" type="slidenum">
              <a:rPr lang="en-GB" smtClean="0"/>
              <a:t>4</a:t>
            </a:fld>
            <a:endParaRPr lang="en-GB"/>
          </a:p>
        </p:txBody>
      </p:sp>
    </p:spTree>
    <p:extLst>
      <p:ext uri="{BB962C8B-B14F-4D97-AF65-F5344CB8AC3E}">
        <p14:creationId xmlns:p14="http://schemas.microsoft.com/office/powerpoint/2010/main" val="247465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5"/>
            <a:ext cx="7772401"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358445" indent="0" algn="ctr">
              <a:buNone/>
              <a:defRPr>
                <a:solidFill>
                  <a:schemeClr val="tx1">
                    <a:tint val="75000"/>
                  </a:schemeClr>
                </a:solidFill>
              </a:defRPr>
            </a:lvl2pPr>
            <a:lvl3pPr marL="716890" indent="0" algn="ctr">
              <a:buNone/>
              <a:defRPr>
                <a:solidFill>
                  <a:schemeClr val="tx1">
                    <a:tint val="75000"/>
                  </a:schemeClr>
                </a:solidFill>
              </a:defRPr>
            </a:lvl3pPr>
            <a:lvl4pPr marL="1075334" indent="0" algn="ctr">
              <a:buNone/>
              <a:defRPr>
                <a:solidFill>
                  <a:schemeClr val="tx1">
                    <a:tint val="75000"/>
                  </a:schemeClr>
                </a:solidFill>
              </a:defRPr>
            </a:lvl4pPr>
            <a:lvl5pPr marL="1433779" indent="0" algn="ctr">
              <a:buNone/>
              <a:defRPr>
                <a:solidFill>
                  <a:schemeClr val="tx1">
                    <a:tint val="75000"/>
                  </a:schemeClr>
                </a:solidFill>
              </a:defRPr>
            </a:lvl5pPr>
            <a:lvl6pPr marL="1792224" indent="0" algn="ctr">
              <a:buNone/>
              <a:defRPr>
                <a:solidFill>
                  <a:schemeClr val="tx1">
                    <a:tint val="75000"/>
                  </a:schemeClr>
                </a:solidFill>
              </a:defRPr>
            </a:lvl6pPr>
            <a:lvl7pPr marL="2150669" indent="0" algn="ctr">
              <a:buNone/>
              <a:defRPr>
                <a:solidFill>
                  <a:schemeClr val="tx1">
                    <a:tint val="75000"/>
                  </a:schemeClr>
                </a:solidFill>
              </a:defRPr>
            </a:lvl7pPr>
            <a:lvl8pPr marL="2509114" indent="0" algn="ctr">
              <a:buNone/>
              <a:defRPr>
                <a:solidFill>
                  <a:schemeClr val="tx1">
                    <a:tint val="75000"/>
                  </a:schemeClr>
                </a:solidFill>
              </a:defRPr>
            </a:lvl8pPr>
            <a:lvl9pPr marL="2867558"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57ED8F4-2CD6-4F93-ADA5-40CBC2F5CF7A}" type="datetimeFigureOut">
              <a:rPr lang="en-GB" smtClean="0"/>
              <a:t>20/12/2018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227283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7ED8F4-2CD6-4F93-ADA5-40CBC2F5CF7A}" type="datetimeFigureOut">
              <a:rPr lang="en-GB" smtClean="0"/>
              <a:t>20/12/2018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214657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5983"/>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3" y="205983"/>
            <a:ext cx="6019799"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7ED8F4-2CD6-4F93-ADA5-40CBC2F5CF7A}" type="datetimeFigureOut">
              <a:rPr lang="en-GB" smtClean="0"/>
              <a:t>20/12/2018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333380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57ED8F4-2CD6-4F93-ADA5-40CBC2F5CF7A}" type="datetimeFigureOut">
              <a:rPr lang="en-GB" smtClean="0"/>
              <a:t>20/12/2018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365903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1" cy="1021557"/>
          </a:xfrm>
        </p:spPr>
        <p:txBody>
          <a:bodyPr anchor="t"/>
          <a:lstStyle>
            <a:lvl1pPr algn="l">
              <a:defRPr sz="3100" b="1" cap="all"/>
            </a:lvl1pPr>
          </a:lstStyle>
          <a:p>
            <a:r>
              <a:rPr lang="en-US" smtClean="0"/>
              <a:t>Click to edit Master title style</a:t>
            </a:r>
            <a:endParaRPr lang="en-GB"/>
          </a:p>
        </p:txBody>
      </p:sp>
      <p:sp>
        <p:nvSpPr>
          <p:cNvPr id="3" name="Text Placeholder 2"/>
          <p:cNvSpPr>
            <a:spLocks noGrp="1"/>
          </p:cNvSpPr>
          <p:nvPr>
            <p:ph type="body" idx="1"/>
          </p:nvPr>
        </p:nvSpPr>
        <p:spPr>
          <a:xfrm>
            <a:off x="722314" y="2180040"/>
            <a:ext cx="7772401" cy="1125140"/>
          </a:xfrm>
        </p:spPr>
        <p:txBody>
          <a:bodyPr anchor="b"/>
          <a:lstStyle>
            <a:lvl1pPr marL="0" indent="0">
              <a:buNone/>
              <a:defRPr sz="1600">
                <a:solidFill>
                  <a:schemeClr val="tx1">
                    <a:tint val="75000"/>
                  </a:schemeClr>
                </a:solidFill>
              </a:defRPr>
            </a:lvl1pPr>
            <a:lvl2pPr marL="358445" indent="0">
              <a:buNone/>
              <a:defRPr sz="1400">
                <a:solidFill>
                  <a:schemeClr val="tx1">
                    <a:tint val="75000"/>
                  </a:schemeClr>
                </a:solidFill>
              </a:defRPr>
            </a:lvl2pPr>
            <a:lvl3pPr marL="716890" indent="0">
              <a:buNone/>
              <a:defRPr sz="1300">
                <a:solidFill>
                  <a:schemeClr val="tx1">
                    <a:tint val="75000"/>
                  </a:schemeClr>
                </a:solidFill>
              </a:defRPr>
            </a:lvl3pPr>
            <a:lvl4pPr marL="1075334" indent="0">
              <a:buNone/>
              <a:defRPr sz="1100">
                <a:solidFill>
                  <a:schemeClr val="tx1">
                    <a:tint val="75000"/>
                  </a:schemeClr>
                </a:solidFill>
              </a:defRPr>
            </a:lvl4pPr>
            <a:lvl5pPr marL="1433779" indent="0">
              <a:buNone/>
              <a:defRPr sz="1100">
                <a:solidFill>
                  <a:schemeClr val="tx1">
                    <a:tint val="75000"/>
                  </a:schemeClr>
                </a:solidFill>
              </a:defRPr>
            </a:lvl5pPr>
            <a:lvl6pPr marL="1792224" indent="0">
              <a:buNone/>
              <a:defRPr sz="1100">
                <a:solidFill>
                  <a:schemeClr val="tx1">
                    <a:tint val="75000"/>
                  </a:schemeClr>
                </a:solidFill>
              </a:defRPr>
            </a:lvl6pPr>
            <a:lvl7pPr marL="2150669" indent="0">
              <a:buNone/>
              <a:defRPr sz="1100">
                <a:solidFill>
                  <a:schemeClr val="tx1">
                    <a:tint val="75000"/>
                  </a:schemeClr>
                </a:solidFill>
              </a:defRPr>
            </a:lvl7pPr>
            <a:lvl8pPr marL="2509114" indent="0">
              <a:buNone/>
              <a:defRPr sz="1100">
                <a:solidFill>
                  <a:schemeClr val="tx1">
                    <a:tint val="75000"/>
                  </a:schemeClr>
                </a:solidFill>
              </a:defRPr>
            </a:lvl8pPr>
            <a:lvl9pPr marL="2867558"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7ED8F4-2CD6-4F93-ADA5-40CBC2F5CF7A}" type="datetimeFigureOut">
              <a:rPr lang="en-GB" smtClean="0"/>
              <a:t>20/12/2018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49336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3"/>
            <a:ext cx="4038601" cy="339447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1" y="1200153"/>
            <a:ext cx="4038601" cy="3394472"/>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57ED8F4-2CD6-4F93-ADA5-40CBC2F5CF7A}" type="datetimeFigureOut">
              <a:rPr lang="en-GB" smtClean="0"/>
              <a:t>20/12/2018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280000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5"/>
            <a:ext cx="4040188" cy="479822"/>
          </a:xfrm>
        </p:spPr>
        <p:txBody>
          <a:bodyPr anchor="b"/>
          <a:lstStyle>
            <a:lvl1pPr marL="0" indent="0">
              <a:buNone/>
              <a:defRPr sz="1900" b="1"/>
            </a:lvl1pPr>
            <a:lvl2pPr marL="358445" indent="0">
              <a:buNone/>
              <a:defRPr sz="1600" b="1"/>
            </a:lvl2pPr>
            <a:lvl3pPr marL="716890" indent="0">
              <a:buNone/>
              <a:defRPr sz="1400" b="1"/>
            </a:lvl3pPr>
            <a:lvl4pPr marL="1075334" indent="0">
              <a:buNone/>
              <a:defRPr sz="1300" b="1"/>
            </a:lvl4pPr>
            <a:lvl5pPr marL="1433779" indent="0">
              <a:buNone/>
              <a:defRPr sz="1300" b="1"/>
            </a:lvl5pPr>
            <a:lvl6pPr marL="1792224" indent="0">
              <a:buNone/>
              <a:defRPr sz="1300" b="1"/>
            </a:lvl6pPr>
            <a:lvl7pPr marL="2150669" indent="0">
              <a:buNone/>
              <a:defRPr sz="1300" b="1"/>
            </a:lvl7pPr>
            <a:lvl8pPr marL="2509114" indent="0">
              <a:buNone/>
              <a:defRPr sz="1300" b="1"/>
            </a:lvl8pPr>
            <a:lvl9pPr marL="2867558"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1900" b="1"/>
            </a:lvl1pPr>
            <a:lvl2pPr marL="358445" indent="0">
              <a:buNone/>
              <a:defRPr sz="1600" b="1"/>
            </a:lvl2pPr>
            <a:lvl3pPr marL="716890" indent="0">
              <a:buNone/>
              <a:defRPr sz="1400" b="1"/>
            </a:lvl3pPr>
            <a:lvl4pPr marL="1075334" indent="0">
              <a:buNone/>
              <a:defRPr sz="1300" b="1"/>
            </a:lvl4pPr>
            <a:lvl5pPr marL="1433779" indent="0">
              <a:buNone/>
              <a:defRPr sz="1300" b="1"/>
            </a:lvl5pPr>
            <a:lvl6pPr marL="1792224" indent="0">
              <a:buNone/>
              <a:defRPr sz="1300" b="1"/>
            </a:lvl6pPr>
            <a:lvl7pPr marL="2150669" indent="0">
              <a:buNone/>
              <a:defRPr sz="1300" b="1"/>
            </a:lvl7pPr>
            <a:lvl8pPr marL="2509114" indent="0">
              <a:buNone/>
              <a:defRPr sz="1300" b="1"/>
            </a:lvl8pPr>
            <a:lvl9pPr marL="2867558"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57ED8F4-2CD6-4F93-ADA5-40CBC2F5CF7A}" type="datetimeFigureOut">
              <a:rPr lang="en-GB" smtClean="0"/>
              <a:t>20/12/2018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52605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57ED8F4-2CD6-4F93-ADA5-40CBC2F5CF7A}" type="datetimeFigureOut">
              <a:rPr lang="en-GB" smtClean="0"/>
              <a:t>20/12/2018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151068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ED8F4-2CD6-4F93-ADA5-40CBC2F5CF7A}" type="datetimeFigureOut">
              <a:rPr lang="en-GB" smtClean="0"/>
              <a:t>20/12/2018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305254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1" y="204789"/>
            <a:ext cx="3008313" cy="871538"/>
          </a:xfrm>
        </p:spPr>
        <p:txBody>
          <a:bodyPr anchor="b"/>
          <a:lstStyle>
            <a:lvl1pPr algn="l">
              <a:defRPr sz="1600" b="1"/>
            </a:lvl1pPr>
          </a:lstStyle>
          <a:p>
            <a:r>
              <a:rPr lang="en-US" smtClean="0"/>
              <a:t>Click to edit Master title style</a:t>
            </a:r>
            <a:endParaRPr lang="en-GB"/>
          </a:p>
        </p:txBody>
      </p:sp>
      <p:sp>
        <p:nvSpPr>
          <p:cNvPr id="3" name="Content Placeholder 2"/>
          <p:cNvSpPr>
            <a:spLocks noGrp="1"/>
          </p:cNvSpPr>
          <p:nvPr>
            <p:ph idx="1"/>
          </p:nvPr>
        </p:nvSpPr>
        <p:spPr>
          <a:xfrm>
            <a:off x="3575060" y="204794"/>
            <a:ext cx="5111751" cy="4389835"/>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1" y="1076330"/>
            <a:ext cx="3008313" cy="3518297"/>
          </a:xfrm>
        </p:spPr>
        <p:txBody>
          <a:bodyPr/>
          <a:lstStyle>
            <a:lvl1pPr marL="0" indent="0">
              <a:buNone/>
              <a:defRPr sz="1100"/>
            </a:lvl1pPr>
            <a:lvl2pPr marL="358445" indent="0">
              <a:buNone/>
              <a:defRPr sz="900"/>
            </a:lvl2pPr>
            <a:lvl3pPr marL="716890" indent="0">
              <a:buNone/>
              <a:defRPr sz="800"/>
            </a:lvl3pPr>
            <a:lvl4pPr marL="1075334" indent="0">
              <a:buNone/>
              <a:defRPr sz="700"/>
            </a:lvl4pPr>
            <a:lvl5pPr marL="1433779" indent="0">
              <a:buNone/>
              <a:defRPr sz="700"/>
            </a:lvl5pPr>
            <a:lvl6pPr marL="1792224" indent="0">
              <a:buNone/>
              <a:defRPr sz="700"/>
            </a:lvl6pPr>
            <a:lvl7pPr marL="2150669" indent="0">
              <a:buNone/>
              <a:defRPr sz="700"/>
            </a:lvl7pPr>
            <a:lvl8pPr marL="2509114" indent="0">
              <a:buNone/>
              <a:defRPr sz="700"/>
            </a:lvl8pPr>
            <a:lvl9pPr marL="2867558"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ED8F4-2CD6-4F93-ADA5-40CBC2F5CF7A}" type="datetimeFigureOut">
              <a:rPr lang="en-GB" smtClean="0"/>
              <a:t>20/12/2018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379555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1"/>
            <a:ext cx="5486400" cy="425054"/>
          </a:xfrm>
        </p:spPr>
        <p:txBody>
          <a:bodyPr anchor="b"/>
          <a:lstStyle>
            <a:lvl1pPr algn="l">
              <a:defRPr sz="1600" b="1"/>
            </a:lvl1pPr>
          </a:lstStyle>
          <a:p>
            <a:r>
              <a:rPr lang="en-US" smtClean="0"/>
              <a:t>Click to edit Master title style</a:t>
            </a:r>
            <a:endParaRPr lang="en-GB"/>
          </a:p>
        </p:txBody>
      </p:sp>
      <p:sp>
        <p:nvSpPr>
          <p:cNvPr id="3" name="Picture Placeholder 2"/>
          <p:cNvSpPr>
            <a:spLocks noGrp="1"/>
          </p:cNvSpPr>
          <p:nvPr>
            <p:ph type="pic" idx="1"/>
          </p:nvPr>
        </p:nvSpPr>
        <p:spPr>
          <a:xfrm>
            <a:off x="1792289" y="459582"/>
            <a:ext cx="5486400" cy="3086100"/>
          </a:xfrm>
        </p:spPr>
        <p:txBody>
          <a:bodyPr/>
          <a:lstStyle>
            <a:lvl1pPr marL="0" indent="0">
              <a:buNone/>
              <a:defRPr sz="2500"/>
            </a:lvl1pPr>
            <a:lvl2pPr marL="358445" indent="0">
              <a:buNone/>
              <a:defRPr sz="2200"/>
            </a:lvl2pPr>
            <a:lvl3pPr marL="716890" indent="0">
              <a:buNone/>
              <a:defRPr sz="1900"/>
            </a:lvl3pPr>
            <a:lvl4pPr marL="1075334" indent="0">
              <a:buNone/>
              <a:defRPr sz="1600"/>
            </a:lvl4pPr>
            <a:lvl5pPr marL="1433779" indent="0">
              <a:buNone/>
              <a:defRPr sz="1600"/>
            </a:lvl5pPr>
            <a:lvl6pPr marL="1792224" indent="0">
              <a:buNone/>
              <a:defRPr sz="1600"/>
            </a:lvl6pPr>
            <a:lvl7pPr marL="2150669" indent="0">
              <a:buNone/>
              <a:defRPr sz="1600"/>
            </a:lvl7pPr>
            <a:lvl8pPr marL="2509114" indent="0">
              <a:buNone/>
              <a:defRPr sz="1600"/>
            </a:lvl8pPr>
            <a:lvl9pPr marL="2867558" indent="0">
              <a:buNone/>
              <a:defRPr sz="1600"/>
            </a:lvl9pPr>
          </a:lstStyle>
          <a:p>
            <a:endParaRPr lang="en-GB"/>
          </a:p>
        </p:txBody>
      </p:sp>
      <p:sp>
        <p:nvSpPr>
          <p:cNvPr id="4" name="Text Placeholder 3"/>
          <p:cNvSpPr>
            <a:spLocks noGrp="1"/>
          </p:cNvSpPr>
          <p:nvPr>
            <p:ph type="body" sz="half" idx="2"/>
          </p:nvPr>
        </p:nvSpPr>
        <p:spPr>
          <a:xfrm>
            <a:off x="1792289" y="4025508"/>
            <a:ext cx="5486400" cy="603647"/>
          </a:xfrm>
        </p:spPr>
        <p:txBody>
          <a:bodyPr/>
          <a:lstStyle>
            <a:lvl1pPr marL="0" indent="0">
              <a:buNone/>
              <a:defRPr sz="1100"/>
            </a:lvl1pPr>
            <a:lvl2pPr marL="358445" indent="0">
              <a:buNone/>
              <a:defRPr sz="900"/>
            </a:lvl2pPr>
            <a:lvl3pPr marL="716890" indent="0">
              <a:buNone/>
              <a:defRPr sz="800"/>
            </a:lvl3pPr>
            <a:lvl4pPr marL="1075334" indent="0">
              <a:buNone/>
              <a:defRPr sz="700"/>
            </a:lvl4pPr>
            <a:lvl5pPr marL="1433779" indent="0">
              <a:buNone/>
              <a:defRPr sz="700"/>
            </a:lvl5pPr>
            <a:lvl6pPr marL="1792224" indent="0">
              <a:buNone/>
              <a:defRPr sz="700"/>
            </a:lvl6pPr>
            <a:lvl7pPr marL="2150669" indent="0">
              <a:buNone/>
              <a:defRPr sz="700"/>
            </a:lvl7pPr>
            <a:lvl8pPr marL="2509114" indent="0">
              <a:buNone/>
              <a:defRPr sz="700"/>
            </a:lvl8pPr>
            <a:lvl9pPr marL="2867558"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7ED8F4-2CD6-4F93-ADA5-40CBC2F5CF7A}" type="datetimeFigureOut">
              <a:rPr lang="en-GB" smtClean="0"/>
              <a:t>20/12/2018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F74995-C059-410B-82DB-4A3160994401}" type="slidenum">
              <a:rPr lang="en-GB" smtClean="0"/>
              <a:t>‹#›</a:t>
            </a:fld>
            <a:endParaRPr lang="en-GB"/>
          </a:p>
        </p:txBody>
      </p:sp>
    </p:spTree>
    <p:extLst>
      <p:ext uri="{BB962C8B-B14F-4D97-AF65-F5344CB8AC3E}">
        <p14:creationId xmlns:p14="http://schemas.microsoft.com/office/powerpoint/2010/main" val="376554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05980"/>
            <a:ext cx="8229600" cy="857250"/>
          </a:xfrm>
          <a:prstGeom prst="rect">
            <a:avLst/>
          </a:prstGeom>
        </p:spPr>
        <p:txBody>
          <a:bodyPr vert="horz" lIns="71689" tIns="35844" rIns="71689" bIns="35844"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1" y="1200153"/>
            <a:ext cx="8229600" cy="3394472"/>
          </a:xfrm>
          <a:prstGeom prst="rect">
            <a:avLst/>
          </a:prstGeom>
        </p:spPr>
        <p:txBody>
          <a:bodyPr vert="horz" lIns="71689" tIns="35844" rIns="71689" bIns="358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7"/>
            <a:ext cx="2133600" cy="273844"/>
          </a:xfrm>
          <a:prstGeom prst="rect">
            <a:avLst/>
          </a:prstGeom>
        </p:spPr>
        <p:txBody>
          <a:bodyPr vert="horz" lIns="71689" tIns="35844" rIns="71689" bIns="35844" rtlCol="0" anchor="ctr"/>
          <a:lstStyle>
            <a:lvl1pPr algn="l">
              <a:defRPr sz="900">
                <a:solidFill>
                  <a:schemeClr val="tx1">
                    <a:tint val="75000"/>
                  </a:schemeClr>
                </a:solidFill>
              </a:defRPr>
            </a:lvl1pPr>
          </a:lstStyle>
          <a:p>
            <a:fld id="{B57ED8F4-2CD6-4F93-ADA5-40CBC2F5CF7A}" type="datetimeFigureOut">
              <a:rPr lang="en-GB" smtClean="0"/>
              <a:t>20/12/2018</a:t>
            </a:fld>
            <a:endParaRPr lang="en-GB"/>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71689" tIns="35844" rIns="71689" bIns="35844"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71689" tIns="35844" rIns="71689" bIns="35844" rtlCol="0" anchor="ctr"/>
          <a:lstStyle>
            <a:lvl1pPr algn="r">
              <a:defRPr sz="900">
                <a:solidFill>
                  <a:schemeClr val="tx1">
                    <a:tint val="75000"/>
                  </a:schemeClr>
                </a:solidFill>
              </a:defRPr>
            </a:lvl1pPr>
          </a:lstStyle>
          <a:p>
            <a:fld id="{E6F74995-C059-410B-82DB-4A3160994401}" type="slidenum">
              <a:rPr lang="en-GB" smtClean="0"/>
              <a:t>‹#›</a:t>
            </a:fld>
            <a:endParaRPr lang="en-GB"/>
          </a:p>
        </p:txBody>
      </p:sp>
    </p:spTree>
    <p:extLst>
      <p:ext uri="{BB962C8B-B14F-4D97-AF65-F5344CB8AC3E}">
        <p14:creationId xmlns:p14="http://schemas.microsoft.com/office/powerpoint/2010/main" val="339203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16890" rtl="0" eaLnBrk="1" latinLnBrk="0" hangingPunct="1">
        <a:spcBef>
          <a:spcPct val="0"/>
        </a:spcBef>
        <a:buNone/>
        <a:defRPr sz="3400" kern="1200">
          <a:solidFill>
            <a:schemeClr val="tx1"/>
          </a:solidFill>
          <a:latin typeface="+mj-lt"/>
          <a:ea typeface="+mj-ea"/>
          <a:cs typeface="+mj-cs"/>
        </a:defRPr>
      </a:lvl1pPr>
    </p:titleStyle>
    <p:bodyStyle>
      <a:lvl1pPr marL="268834" indent="-268834" algn="l" defTabSz="7168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1pPr>
      <a:lvl2pPr marL="582473" indent="-224028" algn="l" defTabSz="7168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896112" indent="-179222" algn="l" defTabSz="71689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54557" indent="-179222" algn="l" defTabSz="7168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613002" indent="-179222" algn="l" defTabSz="7168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1971446" indent="-179222" algn="l" defTabSz="7168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329891" indent="-179222" algn="l" defTabSz="7168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688336" indent="-179222" algn="l" defTabSz="7168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046781" indent="-179222" algn="l" defTabSz="7168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16890" rtl="0" eaLnBrk="1" latinLnBrk="0" hangingPunct="1">
        <a:defRPr sz="1400" kern="1200">
          <a:solidFill>
            <a:schemeClr val="tx1"/>
          </a:solidFill>
          <a:latin typeface="+mn-lt"/>
          <a:ea typeface="+mn-ea"/>
          <a:cs typeface="+mn-cs"/>
        </a:defRPr>
      </a:lvl1pPr>
      <a:lvl2pPr marL="358445" algn="l" defTabSz="716890" rtl="0" eaLnBrk="1" latinLnBrk="0" hangingPunct="1">
        <a:defRPr sz="1400" kern="1200">
          <a:solidFill>
            <a:schemeClr val="tx1"/>
          </a:solidFill>
          <a:latin typeface="+mn-lt"/>
          <a:ea typeface="+mn-ea"/>
          <a:cs typeface="+mn-cs"/>
        </a:defRPr>
      </a:lvl2pPr>
      <a:lvl3pPr marL="716890" algn="l" defTabSz="716890" rtl="0" eaLnBrk="1" latinLnBrk="0" hangingPunct="1">
        <a:defRPr sz="1400" kern="1200">
          <a:solidFill>
            <a:schemeClr val="tx1"/>
          </a:solidFill>
          <a:latin typeface="+mn-lt"/>
          <a:ea typeface="+mn-ea"/>
          <a:cs typeface="+mn-cs"/>
        </a:defRPr>
      </a:lvl3pPr>
      <a:lvl4pPr marL="1075334" algn="l" defTabSz="716890" rtl="0" eaLnBrk="1" latinLnBrk="0" hangingPunct="1">
        <a:defRPr sz="1400" kern="1200">
          <a:solidFill>
            <a:schemeClr val="tx1"/>
          </a:solidFill>
          <a:latin typeface="+mn-lt"/>
          <a:ea typeface="+mn-ea"/>
          <a:cs typeface="+mn-cs"/>
        </a:defRPr>
      </a:lvl4pPr>
      <a:lvl5pPr marL="1433779" algn="l" defTabSz="716890" rtl="0" eaLnBrk="1" latinLnBrk="0" hangingPunct="1">
        <a:defRPr sz="1400" kern="1200">
          <a:solidFill>
            <a:schemeClr val="tx1"/>
          </a:solidFill>
          <a:latin typeface="+mn-lt"/>
          <a:ea typeface="+mn-ea"/>
          <a:cs typeface="+mn-cs"/>
        </a:defRPr>
      </a:lvl5pPr>
      <a:lvl6pPr marL="1792224" algn="l" defTabSz="716890" rtl="0" eaLnBrk="1" latinLnBrk="0" hangingPunct="1">
        <a:defRPr sz="1400" kern="1200">
          <a:solidFill>
            <a:schemeClr val="tx1"/>
          </a:solidFill>
          <a:latin typeface="+mn-lt"/>
          <a:ea typeface="+mn-ea"/>
          <a:cs typeface="+mn-cs"/>
        </a:defRPr>
      </a:lvl6pPr>
      <a:lvl7pPr marL="2150669" algn="l" defTabSz="716890" rtl="0" eaLnBrk="1" latinLnBrk="0" hangingPunct="1">
        <a:defRPr sz="1400" kern="1200">
          <a:solidFill>
            <a:schemeClr val="tx1"/>
          </a:solidFill>
          <a:latin typeface="+mn-lt"/>
          <a:ea typeface="+mn-ea"/>
          <a:cs typeface="+mn-cs"/>
        </a:defRPr>
      </a:lvl7pPr>
      <a:lvl8pPr marL="2509114" algn="l" defTabSz="716890" rtl="0" eaLnBrk="1" latinLnBrk="0" hangingPunct="1">
        <a:defRPr sz="1400" kern="1200">
          <a:solidFill>
            <a:schemeClr val="tx1"/>
          </a:solidFill>
          <a:latin typeface="+mn-lt"/>
          <a:ea typeface="+mn-ea"/>
          <a:cs typeface="+mn-cs"/>
        </a:defRPr>
      </a:lvl8pPr>
      <a:lvl9pPr marL="2867558" algn="l" defTabSz="7168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4.xml"/><Relationship Id="rId5" Type="http://schemas.openxmlformats.org/officeDocument/2006/relationships/image" Target="../media/image23.gif"/><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hocvps.com/wp-content/uploads/2017/06/HTTP2-MultiplexingSingle-TCP-Connection.png" TargetMode="External"/><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hyperlink" Target="http://192.168.3.3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txBox="1">
            <a:spLocks/>
          </p:cNvSpPr>
          <p:nvPr/>
        </p:nvSpPr>
        <p:spPr>
          <a:xfrm>
            <a:off x="0" y="-3"/>
            <a:ext cx="9179446" cy="5143501"/>
          </a:xfrm>
          <a:prstGeom prst="rect">
            <a:avLst/>
          </a:prstGeom>
          <a:solidFill>
            <a:srgbClr val="000000">
              <a:alpha val="56863"/>
            </a:srgbClr>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9600" b="1" u="none" strike="noStrike" kern="1200" cap="none" spc="0" normalizeH="0" baseline="0" noProof="0" dirty="0" smtClean="0">
              <a:ln>
                <a:noFill/>
              </a:ln>
              <a:solidFill>
                <a:schemeClr val="lt1"/>
              </a:solidFill>
              <a:effectLst/>
              <a:uLnTx/>
              <a:uFillTx/>
              <a:ea typeface="+mn-ea"/>
              <a:cs typeface="Times New Roman" pitchFamily="18" charset="0"/>
            </a:endParaRPr>
          </a:p>
        </p:txBody>
      </p:sp>
      <p:sp>
        <p:nvSpPr>
          <p:cNvPr id="20" name="Rectangle 19"/>
          <p:cNvSpPr/>
          <p:nvPr/>
        </p:nvSpPr>
        <p:spPr>
          <a:xfrm>
            <a:off x="6683622" y="4397791"/>
            <a:ext cx="2304256" cy="514606"/>
          </a:xfrm>
          <a:prstGeom prst="rect">
            <a:avLst/>
          </a:prstGeom>
          <a:solidFill>
            <a:srgbClr val="93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0C535"/>
              </a:solidFill>
            </a:endParaRPr>
          </a:p>
        </p:txBody>
      </p:sp>
      <p:sp>
        <p:nvSpPr>
          <p:cNvPr id="5" name="Rectangle 4"/>
          <p:cNvSpPr/>
          <p:nvPr/>
        </p:nvSpPr>
        <p:spPr>
          <a:xfrm>
            <a:off x="4479634" y="2110085"/>
            <a:ext cx="184730" cy="923330"/>
          </a:xfrm>
          <a:prstGeom prst="rect">
            <a:avLst/>
          </a:prstGeom>
          <a:noFill/>
        </p:spPr>
        <p:txBody>
          <a:bodyPr wrap="none" lIns="91440" tIns="45720" rIns="91440" bIns="45720">
            <a:spAutoFit/>
          </a:bodyPr>
          <a:lstStyle/>
          <a:p>
            <a:pPr algn="ct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2" name="Rectangle 11"/>
          <p:cNvSpPr/>
          <p:nvPr/>
        </p:nvSpPr>
        <p:spPr>
          <a:xfrm>
            <a:off x="3995111" y="2417863"/>
            <a:ext cx="184731" cy="307777"/>
          </a:xfrm>
          <a:prstGeom prst="rect">
            <a:avLst/>
          </a:prstGeom>
        </p:spPr>
        <p:txBody>
          <a:bodyPr wrap="none">
            <a:spAutoFit/>
          </a:bodyPr>
          <a:lstStyle/>
          <a:p>
            <a:endParaRPr lang="en-GB" dirty="0"/>
          </a:p>
        </p:txBody>
      </p:sp>
      <p:sp>
        <p:nvSpPr>
          <p:cNvPr id="15" name="Rectangle 14"/>
          <p:cNvSpPr/>
          <p:nvPr/>
        </p:nvSpPr>
        <p:spPr>
          <a:xfrm>
            <a:off x="6750773" y="4455039"/>
            <a:ext cx="2169953" cy="400110"/>
          </a:xfrm>
          <a:prstGeom prst="rect">
            <a:avLst/>
          </a:prstGeom>
        </p:spPr>
        <p:txBody>
          <a:bodyPr wrap="none">
            <a:spAutoFit/>
          </a:bodyPr>
          <a:lstStyle/>
          <a:p>
            <a:r>
              <a:rPr lang="en-US" sz="2000" dirty="0">
                <a:solidFill>
                  <a:schemeClr val="bg1"/>
                </a:solidFill>
              </a:rPr>
              <a:t>NHÓM 1 | ĐỀ TÀI 1</a:t>
            </a:r>
          </a:p>
        </p:txBody>
      </p:sp>
      <p:sp>
        <p:nvSpPr>
          <p:cNvPr id="17" name="Rectangle 16"/>
          <p:cNvSpPr/>
          <p:nvPr/>
        </p:nvSpPr>
        <p:spPr>
          <a:xfrm>
            <a:off x="2699792" y="1002088"/>
            <a:ext cx="5184433" cy="1569660"/>
          </a:xfrm>
          <a:prstGeom prst="rect">
            <a:avLst/>
          </a:prstGeom>
        </p:spPr>
        <p:txBody>
          <a:bodyPr wrap="none">
            <a:spAutoFit/>
          </a:bodyPr>
          <a:lstStyle/>
          <a:p>
            <a:pPr lvl="0" algn="ctr"/>
            <a:r>
              <a:rPr lang="en-US" sz="9600" dirty="0" err="1">
                <a:solidFill>
                  <a:srgbClr val="FF0000"/>
                </a:solidFill>
                <a:effectLst>
                  <a:outerShdw blurRad="38100" dist="38100" dir="2700000" algn="tl">
                    <a:srgbClr val="000000">
                      <a:alpha val="43137"/>
                    </a:srgbClr>
                  </a:outerShdw>
                </a:effectLst>
                <a:latin typeface="Script MT Bold" panose="03040602040607080904" pitchFamily="66" charset="0"/>
              </a:rPr>
              <a:t>Giao</a:t>
            </a:r>
            <a:r>
              <a:rPr lang="en-US" sz="9600" dirty="0">
                <a:solidFill>
                  <a:srgbClr val="FF0000"/>
                </a:solidFill>
                <a:effectLst>
                  <a:outerShdw blurRad="38100" dist="38100" dir="2700000" algn="tl">
                    <a:srgbClr val="000000">
                      <a:alpha val="43137"/>
                    </a:srgbClr>
                  </a:outerShdw>
                </a:effectLst>
                <a:latin typeface="Script MT Bold" panose="03040602040607080904" pitchFamily="66" charset="0"/>
              </a:rPr>
              <a:t> </a:t>
            </a:r>
            <a:r>
              <a:rPr lang="en-US" sz="9600" dirty="0" err="1">
                <a:solidFill>
                  <a:srgbClr val="FF0000"/>
                </a:solidFill>
                <a:effectLst>
                  <a:outerShdw blurRad="38100" dist="38100" dir="2700000" algn="tl">
                    <a:srgbClr val="000000">
                      <a:alpha val="43137"/>
                    </a:srgbClr>
                  </a:outerShdw>
                </a:effectLst>
                <a:latin typeface="Script MT Bold" panose="03040602040607080904" pitchFamily="66" charset="0"/>
              </a:rPr>
              <a:t>th</a:t>
            </a:r>
            <a:r>
              <a:rPr lang="en-US" sz="9600" b="1" dirty="0" err="1">
                <a:solidFill>
                  <a:srgbClr val="FF0000"/>
                </a:solidFill>
                <a:effectLst>
                  <a:outerShdw blurRad="38100" dist="38100" dir="2700000" algn="tl">
                    <a:srgbClr val="000000">
                      <a:alpha val="43137"/>
                    </a:srgbClr>
                  </a:outerShdw>
                </a:effectLst>
                <a:latin typeface="Script MT Bold" panose="03040602040607080904" pitchFamily="66" charset="0"/>
              </a:rPr>
              <a:t>ứ</a:t>
            </a:r>
            <a:r>
              <a:rPr lang="en-US" sz="9600" dirty="0" err="1">
                <a:solidFill>
                  <a:srgbClr val="FF0000"/>
                </a:solidFill>
                <a:effectLst>
                  <a:outerShdw blurRad="38100" dist="38100" dir="2700000" algn="tl">
                    <a:srgbClr val="000000">
                      <a:alpha val="43137"/>
                    </a:srgbClr>
                  </a:outerShdw>
                </a:effectLst>
                <a:latin typeface="Script MT Bold" panose="03040602040607080904" pitchFamily="66" charset="0"/>
              </a:rPr>
              <a:t>c</a:t>
            </a:r>
            <a:r>
              <a:rPr lang="en-US" sz="9600" dirty="0">
                <a:solidFill>
                  <a:srgbClr val="FF0000"/>
                </a:solidFill>
                <a:effectLst>
                  <a:outerShdw blurRad="38100" dist="38100" dir="2700000" algn="tl">
                    <a:srgbClr val="000000">
                      <a:alpha val="43137"/>
                    </a:srgbClr>
                  </a:outerShdw>
                </a:effectLst>
                <a:latin typeface="Script MT Bold" panose="03040602040607080904" pitchFamily="66" charset="0"/>
              </a:rPr>
              <a:t> </a:t>
            </a:r>
          </a:p>
        </p:txBody>
      </p:sp>
      <p:sp>
        <p:nvSpPr>
          <p:cNvPr id="18" name="TextBox 17"/>
          <p:cNvSpPr txBox="1"/>
          <p:nvPr/>
        </p:nvSpPr>
        <p:spPr>
          <a:xfrm>
            <a:off x="0" y="76911"/>
            <a:ext cx="4355976" cy="769441"/>
          </a:xfrm>
          <a:prstGeom prst="rect">
            <a:avLst/>
          </a:prstGeom>
          <a:noFill/>
        </p:spPr>
        <p:txBody>
          <a:bodyPr wrap="square" rtlCol="0">
            <a:spAutoFit/>
          </a:bodyPr>
          <a:lstStyle/>
          <a:p>
            <a:r>
              <a:rPr lang="en-GB" sz="4400" b="1" dirty="0" err="1" smtClean="0">
                <a:solidFill>
                  <a:schemeClr val="bg1"/>
                </a:solidFill>
              </a:rPr>
              <a:t>Tìm</a:t>
            </a:r>
            <a:r>
              <a:rPr lang="en-GB" sz="4400" b="1" dirty="0" smtClean="0">
                <a:solidFill>
                  <a:schemeClr val="bg1"/>
                </a:solidFill>
              </a:rPr>
              <a:t> </a:t>
            </a:r>
            <a:r>
              <a:rPr lang="en-GB" sz="4400" b="1" dirty="0" err="1" smtClean="0">
                <a:solidFill>
                  <a:schemeClr val="bg1"/>
                </a:solidFill>
              </a:rPr>
              <a:t>hiểu</a:t>
            </a:r>
            <a:r>
              <a:rPr lang="en-GB" sz="4400" b="1" dirty="0" smtClean="0">
                <a:solidFill>
                  <a:schemeClr val="bg1"/>
                </a:solidFill>
              </a:rPr>
              <a:t> </a:t>
            </a:r>
            <a:r>
              <a:rPr lang="en-GB" sz="4400" b="1" dirty="0" err="1" smtClean="0">
                <a:solidFill>
                  <a:schemeClr val="bg1"/>
                </a:solidFill>
              </a:rPr>
              <a:t>về</a:t>
            </a:r>
            <a:r>
              <a:rPr lang="en-GB" sz="4400" b="1" dirty="0" smtClean="0">
                <a:solidFill>
                  <a:schemeClr val="bg1"/>
                </a:solidFill>
              </a:rPr>
              <a:t> WEB</a:t>
            </a:r>
            <a:endParaRPr lang="en-GB" sz="4400" b="1" dirty="0">
              <a:solidFill>
                <a:schemeClr val="bg1"/>
              </a:solidFill>
            </a:endParaRPr>
          </a:p>
        </p:txBody>
      </p:sp>
      <p:sp>
        <p:nvSpPr>
          <p:cNvPr id="21" name="Rectangle 20"/>
          <p:cNvSpPr/>
          <p:nvPr/>
        </p:nvSpPr>
        <p:spPr>
          <a:xfrm>
            <a:off x="179512" y="2491985"/>
            <a:ext cx="9145016" cy="923330"/>
          </a:xfrm>
          <a:prstGeom prst="rect">
            <a:avLst/>
          </a:prstGeom>
        </p:spPr>
        <p:txBody>
          <a:bodyPr wrap="square">
            <a:spAutoFit/>
          </a:bodyPr>
          <a:lstStyle/>
          <a:p>
            <a:pPr lvl="0"/>
            <a:r>
              <a:rPr lang="en-US" sz="5400" b="1" dirty="0">
                <a:solidFill>
                  <a:srgbClr val="FF0000"/>
                </a:solidFill>
              </a:rPr>
              <a:t>HTTP, HTTPS, HTTPS/2, HTML</a:t>
            </a:r>
            <a:endParaRPr lang="en-GB" sz="5400" dirty="0">
              <a:solidFill>
                <a:srgbClr val="FF0000"/>
              </a:solidFill>
            </a:endParaRPr>
          </a:p>
        </p:txBody>
      </p:sp>
    </p:spTree>
    <p:extLst>
      <p:ext uri="{BB962C8B-B14F-4D97-AF65-F5344CB8AC3E}">
        <p14:creationId xmlns:p14="http://schemas.microsoft.com/office/powerpoint/2010/main" val="1059036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tanding Man Holding Ipads Near Macbook P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92"/>
            <a:ext cx="9144000" cy="5132907"/>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4932040" y="663128"/>
            <a:ext cx="4104456" cy="4068862"/>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Text Placeholder 6"/>
          <p:cNvSpPr>
            <a:spLocks noGrp="1"/>
          </p:cNvSpPr>
          <p:nvPr>
            <p:ph sz="half" idx="2"/>
          </p:nvPr>
        </p:nvSpPr>
        <p:spPr>
          <a:xfrm>
            <a:off x="4964967" y="1203598"/>
            <a:ext cx="4038601" cy="3394472"/>
          </a:xfrm>
        </p:spPr>
        <p:txBody>
          <a:bodyPr>
            <a:normAutofit/>
          </a:bodyPr>
          <a:lstStyle/>
          <a:p>
            <a:r>
              <a:rPr lang="vi-VN" sz="2000" dirty="0">
                <a:solidFill>
                  <a:schemeClr val="bg1"/>
                </a:solidFill>
              </a:rPr>
              <a:t>Có 2 cách để bạn cài đặt giao thức HTTPS.</a:t>
            </a:r>
          </a:p>
          <a:p>
            <a:r>
              <a:rPr lang="vi-VN" sz="2400" b="1" dirty="0">
                <a:solidFill>
                  <a:schemeClr val="bg1"/>
                </a:solidFill>
              </a:rPr>
              <a:t>Cách 1</a:t>
            </a:r>
            <a:r>
              <a:rPr lang="vi-VN" sz="2000" dirty="0">
                <a:solidFill>
                  <a:schemeClr val="bg1"/>
                </a:solidFill>
              </a:rPr>
              <a:t>: Mua chứng chỉ SSL trực tiếp từ các đơn vị cung </a:t>
            </a:r>
            <a:r>
              <a:rPr lang="vi-VN" sz="2000" dirty="0" smtClean="0">
                <a:solidFill>
                  <a:schemeClr val="bg1"/>
                </a:solidFill>
              </a:rPr>
              <a:t>cấp</a:t>
            </a:r>
            <a:endParaRPr lang="en-GB" sz="2000" dirty="0" smtClean="0">
              <a:solidFill>
                <a:schemeClr val="bg1"/>
              </a:solidFill>
            </a:endParaRPr>
          </a:p>
          <a:p>
            <a:r>
              <a:rPr lang="vi-VN" sz="2400" b="1" dirty="0">
                <a:solidFill>
                  <a:schemeClr val="bg1"/>
                </a:solidFill>
              </a:rPr>
              <a:t>Cách 2</a:t>
            </a:r>
            <a:r>
              <a:rPr lang="vi-VN" sz="2000" b="1" dirty="0">
                <a:solidFill>
                  <a:schemeClr val="bg1"/>
                </a:solidFill>
              </a:rPr>
              <a:t>: </a:t>
            </a:r>
            <a:r>
              <a:rPr lang="vi-VN" sz="2000" dirty="0">
                <a:solidFill>
                  <a:schemeClr val="bg1"/>
                </a:solidFill>
              </a:rPr>
              <a:t>Sử dụng dịch vụ cài đặt giao thức HTTPS, chứng chỉ SSL chuyên nghiệp từ các đơn vị thiết kế web, các công ty tại Việt Nam</a:t>
            </a:r>
          </a:p>
        </p:txBody>
      </p:sp>
      <p:sp>
        <p:nvSpPr>
          <p:cNvPr id="5" name="Title 4"/>
          <p:cNvSpPr>
            <a:spLocks noGrp="1"/>
          </p:cNvSpPr>
          <p:nvPr>
            <p:ph type="title"/>
          </p:nvPr>
        </p:nvSpPr>
        <p:spPr>
          <a:xfrm>
            <a:off x="1691680" y="584865"/>
            <a:ext cx="5698976" cy="45719"/>
          </a:xfrm>
          <a:solidFill>
            <a:schemeClr val="accent1">
              <a:lumMod val="75000"/>
            </a:schemeClr>
          </a:solidFill>
          <a:effectLst>
            <a:glow rad="228600">
              <a:schemeClr val="accent5">
                <a:satMod val="175000"/>
                <a:alpha val="40000"/>
              </a:schemeClr>
            </a:glow>
          </a:effectLst>
        </p:spPr>
        <p:txBody>
          <a:bodyPr>
            <a:normAutofit fontScale="90000"/>
          </a:bodyPr>
          <a:lstStyle/>
          <a:p>
            <a:r>
              <a:rPr lang="en-GB" sz="3600" b="1" dirty="0" err="1" smtClean="0">
                <a:solidFill>
                  <a:schemeClr val="bg1"/>
                </a:solidFill>
              </a:rPr>
              <a:t>Cách</a:t>
            </a:r>
            <a:r>
              <a:rPr lang="en-GB" sz="3600" b="1" dirty="0" smtClean="0">
                <a:solidFill>
                  <a:schemeClr val="bg1"/>
                </a:solidFill>
              </a:rPr>
              <a:t> </a:t>
            </a:r>
            <a:r>
              <a:rPr lang="en-GB" sz="3600" b="1" dirty="0" err="1">
                <a:solidFill>
                  <a:schemeClr val="bg1"/>
                </a:solidFill>
              </a:rPr>
              <a:t>sử</a:t>
            </a:r>
            <a:r>
              <a:rPr lang="en-GB" sz="3600" b="1" dirty="0">
                <a:solidFill>
                  <a:schemeClr val="bg1"/>
                </a:solidFill>
              </a:rPr>
              <a:t> </a:t>
            </a:r>
            <a:r>
              <a:rPr lang="en-GB" sz="3600" b="1" dirty="0" err="1">
                <a:solidFill>
                  <a:schemeClr val="bg1"/>
                </a:solidFill>
              </a:rPr>
              <a:t>dụng</a:t>
            </a:r>
            <a:r>
              <a:rPr lang="en-GB" sz="3600" b="1" dirty="0">
                <a:solidFill>
                  <a:schemeClr val="bg1"/>
                </a:solidFill>
              </a:rPr>
              <a:t> </a:t>
            </a:r>
            <a:r>
              <a:rPr lang="en-GB" sz="3600" b="1" dirty="0" err="1">
                <a:solidFill>
                  <a:schemeClr val="bg1"/>
                </a:solidFill>
              </a:rPr>
              <a:t>giao</a:t>
            </a:r>
            <a:r>
              <a:rPr lang="en-GB" sz="3600" b="1" dirty="0">
                <a:solidFill>
                  <a:schemeClr val="bg1"/>
                </a:solidFill>
              </a:rPr>
              <a:t> </a:t>
            </a:r>
            <a:r>
              <a:rPr lang="en-GB" sz="3600" b="1" dirty="0" err="1">
                <a:solidFill>
                  <a:schemeClr val="bg1"/>
                </a:solidFill>
              </a:rPr>
              <a:t>thức</a:t>
            </a:r>
            <a:r>
              <a:rPr lang="en-GB" sz="3600" b="1" dirty="0">
                <a:solidFill>
                  <a:schemeClr val="bg1"/>
                </a:solidFill>
              </a:rPr>
              <a:t> HTTPS</a:t>
            </a:r>
            <a:r>
              <a:rPr lang="en-GB" b="0" dirty="0"/>
              <a:t/>
            </a:r>
            <a:br>
              <a:rPr lang="en-GB" b="0" dirty="0"/>
            </a:br>
            <a:endParaRPr lang="en-GB" dirty="0"/>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67544" y="2029044"/>
            <a:ext cx="4038601" cy="1096001"/>
          </a:xfrm>
          <a:effectLst>
            <a:glow rad="228600">
              <a:schemeClr val="accent1">
                <a:satMod val="175000"/>
                <a:alpha val="40000"/>
              </a:schemeClr>
            </a:glow>
          </a:effectLst>
          <a:scene3d>
            <a:camera prst="orthographicFront"/>
            <a:lightRig rig="threePt" dir="t"/>
          </a:scene3d>
          <a:sp3d>
            <a:bevelT w="139700" prst="cross"/>
          </a:sp3d>
        </p:spPr>
      </p:pic>
    </p:spTree>
    <p:extLst>
      <p:ext uri="{BB962C8B-B14F-4D97-AF65-F5344CB8AC3E}">
        <p14:creationId xmlns:p14="http://schemas.microsoft.com/office/powerpoint/2010/main" val="135807124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ackground, code, 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
            <a:ext cx="9144000" cy="5143475"/>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67544" y="143735"/>
            <a:ext cx="8424936" cy="987855"/>
          </a:xfrm>
          <a:prstGeom prst="roundRect">
            <a:avLst/>
          </a:prstGeom>
          <a:solidFill>
            <a:srgbClr val="A8000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p>
        </p:txBody>
      </p:sp>
      <p:sp>
        <p:nvSpPr>
          <p:cNvPr id="6" name="Rounded Rectangle 5"/>
          <p:cNvSpPr/>
          <p:nvPr/>
        </p:nvSpPr>
        <p:spPr>
          <a:xfrm>
            <a:off x="4788024" y="1275606"/>
            <a:ext cx="4104456" cy="3744416"/>
          </a:xfrm>
          <a:prstGeom prst="roundRect">
            <a:avLst/>
          </a:prstGeom>
          <a:solidFill>
            <a:srgbClr val="181717">
              <a:alpha val="69804"/>
            </a:srgbClr>
          </a:solidFill>
          <a:ln>
            <a:noFill/>
          </a:ln>
          <a:effectLst>
            <a:glow rad="2286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467544" y="357504"/>
            <a:ext cx="8229600" cy="1062118"/>
          </a:xfrm>
        </p:spPr>
        <p:txBody>
          <a:bodyPr>
            <a:normAutofit fontScale="90000"/>
          </a:bodyPr>
          <a:lstStyle/>
          <a:p>
            <a:r>
              <a:rPr lang="en-GB" b="1" dirty="0" err="1">
                <a:solidFill>
                  <a:schemeClr val="bg1"/>
                </a:solidFill>
              </a:rPr>
              <a:t>Cách</a:t>
            </a:r>
            <a:r>
              <a:rPr lang="en-GB" b="1" dirty="0">
                <a:solidFill>
                  <a:schemeClr val="bg1"/>
                </a:solidFill>
              </a:rPr>
              <a:t> </a:t>
            </a:r>
            <a:r>
              <a:rPr lang="en-GB" b="1" dirty="0" err="1">
                <a:solidFill>
                  <a:schemeClr val="bg1"/>
                </a:solidFill>
              </a:rPr>
              <a:t>nhận</a:t>
            </a:r>
            <a:r>
              <a:rPr lang="en-GB" b="1" dirty="0">
                <a:solidFill>
                  <a:schemeClr val="bg1"/>
                </a:solidFill>
              </a:rPr>
              <a:t> </a:t>
            </a:r>
            <a:r>
              <a:rPr lang="en-GB" b="1" dirty="0" err="1">
                <a:solidFill>
                  <a:schemeClr val="bg1"/>
                </a:solidFill>
              </a:rPr>
              <a:t>biết</a:t>
            </a:r>
            <a:r>
              <a:rPr lang="en-GB" b="1" dirty="0">
                <a:solidFill>
                  <a:schemeClr val="bg1"/>
                </a:solidFill>
              </a:rPr>
              <a:t> website </a:t>
            </a:r>
            <a:r>
              <a:rPr lang="en-GB" b="1" dirty="0" err="1">
                <a:solidFill>
                  <a:schemeClr val="bg1"/>
                </a:solidFill>
              </a:rPr>
              <a:t>có</a:t>
            </a:r>
            <a:r>
              <a:rPr lang="en-GB" b="1" dirty="0">
                <a:solidFill>
                  <a:schemeClr val="bg1"/>
                </a:solidFill>
              </a:rPr>
              <a:t> </a:t>
            </a:r>
            <a:r>
              <a:rPr lang="en-GB" b="1" dirty="0" err="1">
                <a:solidFill>
                  <a:schemeClr val="bg1"/>
                </a:solidFill>
              </a:rPr>
              <a:t>sử</a:t>
            </a:r>
            <a:r>
              <a:rPr lang="en-GB" b="1" dirty="0">
                <a:solidFill>
                  <a:schemeClr val="bg1"/>
                </a:solidFill>
              </a:rPr>
              <a:t> </a:t>
            </a:r>
            <a:r>
              <a:rPr lang="en-GB" b="1" dirty="0" err="1">
                <a:solidFill>
                  <a:schemeClr val="bg1"/>
                </a:solidFill>
              </a:rPr>
              <a:t>dụng</a:t>
            </a:r>
            <a:r>
              <a:rPr lang="en-GB" b="1" dirty="0">
                <a:solidFill>
                  <a:schemeClr val="bg1"/>
                </a:solidFill>
              </a:rPr>
              <a:t> </a:t>
            </a:r>
            <a:r>
              <a:rPr lang="en-GB" b="1" dirty="0" err="1">
                <a:solidFill>
                  <a:schemeClr val="bg1"/>
                </a:solidFill>
              </a:rPr>
              <a:t>giao</a:t>
            </a:r>
            <a:r>
              <a:rPr lang="en-GB" b="1" dirty="0">
                <a:solidFill>
                  <a:schemeClr val="bg1"/>
                </a:solidFill>
              </a:rPr>
              <a:t> </a:t>
            </a:r>
            <a:r>
              <a:rPr lang="en-GB" b="1" dirty="0" err="1">
                <a:solidFill>
                  <a:schemeClr val="bg1"/>
                </a:solidFill>
              </a:rPr>
              <a:t>thức</a:t>
            </a:r>
            <a:r>
              <a:rPr lang="en-GB" b="1" dirty="0">
                <a:solidFill>
                  <a:schemeClr val="bg1"/>
                </a:solidFill>
              </a:rPr>
              <a:t> </a:t>
            </a:r>
            <a:r>
              <a:rPr lang="en-GB" sz="4000" b="1" dirty="0">
                <a:solidFill>
                  <a:schemeClr val="bg1"/>
                </a:solidFill>
              </a:rPr>
              <a:t>HTTPS</a:t>
            </a:r>
            <a:r>
              <a:rPr lang="en-GB" dirty="0">
                <a:solidFill>
                  <a:schemeClr val="bg1"/>
                </a:solidFill>
              </a:rPr>
              <a:t/>
            </a:r>
            <a:br>
              <a:rPr lang="en-GB" dirty="0">
                <a:solidFill>
                  <a:schemeClr val="bg1"/>
                </a:solidFill>
              </a:rPr>
            </a:br>
            <a:endParaRPr lang="en-GB" dirty="0">
              <a:solidFill>
                <a:schemeClr val="bg1"/>
              </a:solidFill>
            </a:endParaRPr>
          </a:p>
        </p:txBody>
      </p:sp>
      <p:pic>
        <p:nvPicPr>
          <p:cNvPr id="9" name="Content Placeholder 8"/>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67545" y="2015393"/>
            <a:ext cx="4072756" cy="2120826"/>
          </a:xfrm>
          <a:effectLst>
            <a:glow rad="228600">
              <a:schemeClr val="accent2">
                <a:satMod val="175000"/>
                <a:alpha val="40000"/>
              </a:schemeClr>
            </a:glow>
          </a:effectLst>
          <a:scene3d>
            <a:camera prst="orthographicFront"/>
            <a:lightRig rig="threePt" dir="t"/>
          </a:scene3d>
          <a:sp3d>
            <a:bevelT prst="slope"/>
          </a:sp3d>
        </p:spPr>
      </p:pic>
      <p:sp>
        <p:nvSpPr>
          <p:cNvPr id="8" name="Text Placeholder 7"/>
          <p:cNvSpPr>
            <a:spLocks noGrp="1"/>
          </p:cNvSpPr>
          <p:nvPr>
            <p:ph sz="half" idx="2"/>
          </p:nvPr>
        </p:nvSpPr>
        <p:spPr>
          <a:xfrm>
            <a:off x="4853879" y="1592659"/>
            <a:ext cx="4038601" cy="3394472"/>
          </a:xfrm>
        </p:spPr>
        <p:txBody>
          <a:bodyPr>
            <a:normAutofit/>
          </a:bodyPr>
          <a:lstStyle/>
          <a:p>
            <a:r>
              <a:rPr lang="vi-VN" dirty="0">
                <a:solidFill>
                  <a:schemeClr val="bg1"/>
                </a:solidFill>
              </a:rPr>
              <a:t>Đối với các website có sử dụng giao thức HTTPS, khi truy cập bạn sẽ thấy ở đầu khung địa chỉ web xuất hiện chiếc ổ khóa màu xanh lá cùng dòng HTTPS. Đây chính là dấu hiệu cho thấy website được bảo mật và chứng thực.</a:t>
            </a:r>
            <a:endParaRPr lang="en-GB" dirty="0">
              <a:solidFill>
                <a:schemeClr val="bg1"/>
              </a:solidFill>
            </a:endParaRPr>
          </a:p>
        </p:txBody>
      </p:sp>
    </p:spTree>
    <p:extLst>
      <p:ext uri="{BB962C8B-B14F-4D97-AF65-F5344CB8AC3E}">
        <p14:creationId xmlns:p14="http://schemas.microsoft.com/office/powerpoint/2010/main" val="149550024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lack and Gray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4" y="0"/>
            <a:ext cx="9157394" cy="5143499"/>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947982" y="15796"/>
            <a:ext cx="6936386" cy="792088"/>
          </a:xfrm>
          <a:prstGeom prst="roundRect">
            <a:avLst/>
          </a:prstGeom>
          <a:solidFill>
            <a:srgbClr val="A8000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p>
        </p:txBody>
      </p:sp>
      <p:sp>
        <p:nvSpPr>
          <p:cNvPr id="8" name="Rounded Rectangle 7"/>
          <p:cNvSpPr/>
          <p:nvPr/>
        </p:nvSpPr>
        <p:spPr>
          <a:xfrm>
            <a:off x="4355976" y="957189"/>
            <a:ext cx="4536504" cy="4186309"/>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Rounded Rectangle 9"/>
          <p:cNvSpPr/>
          <p:nvPr/>
        </p:nvSpPr>
        <p:spPr>
          <a:xfrm>
            <a:off x="143507" y="957190"/>
            <a:ext cx="3888433" cy="4186310"/>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426367" y="-17118"/>
            <a:ext cx="8003232" cy="857250"/>
          </a:xfrm>
        </p:spPr>
        <p:txBody>
          <a:bodyPr/>
          <a:lstStyle/>
          <a:p>
            <a:r>
              <a:rPr lang="en-GB" b="1" dirty="0" err="1" smtClean="0">
                <a:solidFill>
                  <a:schemeClr val="bg1"/>
                </a:solidFill>
              </a:rPr>
              <a:t>Sự</a:t>
            </a:r>
            <a:r>
              <a:rPr lang="en-GB" b="1" dirty="0" smtClean="0">
                <a:solidFill>
                  <a:schemeClr val="bg1"/>
                </a:solidFill>
              </a:rPr>
              <a:t> </a:t>
            </a:r>
            <a:r>
              <a:rPr lang="en-GB" b="1" dirty="0" err="1" smtClean="0">
                <a:solidFill>
                  <a:schemeClr val="bg1"/>
                </a:solidFill>
              </a:rPr>
              <a:t>khác</a:t>
            </a:r>
            <a:r>
              <a:rPr lang="en-GB" b="1" dirty="0" smtClean="0">
                <a:solidFill>
                  <a:schemeClr val="bg1"/>
                </a:solidFill>
              </a:rPr>
              <a:t> </a:t>
            </a:r>
            <a:r>
              <a:rPr lang="en-GB" b="1" dirty="0" err="1" smtClean="0">
                <a:solidFill>
                  <a:schemeClr val="bg1"/>
                </a:solidFill>
              </a:rPr>
              <a:t>biệt</a:t>
            </a:r>
            <a:r>
              <a:rPr lang="en-GB" b="1" dirty="0" smtClean="0">
                <a:solidFill>
                  <a:schemeClr val="bg1"/>
                </a:solidFill>
              </a:rPr>
              <a:t> </a:t>
            </a:r>
            <a:r>
              <a:rPr lang="en-GB" b="1" dirty="0" err="1" smtClean="0">
                <a:solidFill>
                  <a:schemeClr val="bg1"/>
                </a:solidFill>
              </a:rPr>
              <a:t>giữa</a:t>
            </a:r>
            <a:r>
              <a:rPr lang="en-GB" b="1" dirty="0" smtClean="0">
                <a:solidFill>
                  <a:schemeClr val="bg1"/>
                </a:solidFill>
              </a:rPr>
              <a:t> HTTP </a:t>
            </a:r>
            <a:r>
              <a:rPr lang="en-GB" b="1" dirty="0" err="1" smtClean="0">
                <a:solidFill>
                  <a:schemeClr val="bg1"/>
                </a:solidFill>
              </a:rPr>
              <a:t>và</a:t>
            </a:r>
            <a:r>
              <a:rPr lang="en-GB" b="1" dirty="0" smtClean="0">
                <a:solidFill>
                  <a:schemeClr val="bg1"/>
                </a:solidFill>
              </a:rPr>
              <a:t> HTTPS</a:t>
            </a:r>
            <a:endParaRPr lang="en-GB" b="1" dirty="0">
              <a:solidFill>
                <a:schemeClr val="bg1"/>
              </a:solidFill>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63723" y="3435845"/>
            <a:ext cx="2928157" cy="1620499"/>
          </a:xfrm>
        </p:spPr>
      </p:pic>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198722" y="3435847"/>
            <a:ext cx="2988332" cy="1636032"/>
          </a:xfrm>
        </p:spPr>
      </p:pic>
      <p:sp>
        <p:nvSpPr>
          <p:cNvPr id="6" name="Rectangle 5"/>
          <p:cNvSpPr/>
          <p:nvPr/>
        </p:nvSpPr>
        <p:spPr>
          <a:xfrm>
            <a:off x="4499992" y="1269889"/>
            <a:ext cx="4392488" cy="2226824"/>
          </a:xfrm>
          <a:prstGeom prst="rect">
            <a:avLst/>
          </a:prstGeom>
        </p:spPr>
        <p:txBody>
          <a:bodyPr wrap="square" lIns="71689" tIns="35844" rIns="71689" bIns="35844">
            <a:spAutoFit/>
          </a:bodyPr>
          <a:lstStyle/>
          <a:p>
            <a:r>
              <a:rPr lang="vi-VN" b="1" dirty="0">
                <a:solidFill>
                  <a:schemeClr val="bg1"/>
                </a:solidFill>
              </a:rPr>
              <a:t>Giao thức HTTPS:</a:t>
            </a:r>
            <a:r>
              <a:rPr lang="vi-VN" dirty="0">
                <a:solidFill>
                  <a:schemeClr val="bg1"/>
                </a:solidFill>
              </a:rPr>
              <a:t> Khi bạn truy cập vào website bằng giao thức HTTPS</a:t>
            </a:r>
          </a:p>
          <a:p>
            <a:r>
              <a:rPr lang="vi-VN" dirty="0">
                <a:solidFill>
                  <a:schemeClr val="bg1"/>
                </a:solidFill>
              </a:rPr>
              <a:t>Khi sử truy cập vào bất  cứ trang web HTTPS nào bạn sẽ được hỗ trợ tính xác thực về tính bảo mật từ CA. Người xem biết chính xác mình đang truy cập vào trang web nào chứ không phải là một trang web giả danh nào khác.</a:t>
            </a:r>
          </a:p>
          <a:p>
            <a:r>
              <a:rPr lang="vi-VN" dirty="0">
                <a:solidFill>
                  <a:schemeClr val="bg1"/>
                </a:solidFill>
              </a:rPr>
              <a:t>Với HTTPS địa chỉ IP của bạn sẽ được mã hóa, mọi thông tin trong quá trình trao đổi, nói chuyện sẽ được bảo mật. </a:t>
            </a:r>
          </a:p>
        </p:txBody>
      </p:sp>
      <p:sp>
        <p:nvSpPr>
          <p:cNvPr id="9" name="Rectangle 8"/>
          <p:cNvSpPr/>
          <p:nvPr/>
        </p:nvSpPr>
        <p:spPr>
          <a:xfrm>
            <a:off x="227890" y="1275606"/>
            <a:ext cx="3816424" cy="2011380"/>
          </a:xfrm>
          <a:prstGeom prst="rect">
            <a:avLst/>
          </a:prstGeom>
        </p:spPr>
        <p:txBody>
          <a:bodyPr wrap="square" lIns="71689" tIns="35844" rIns="71689" bIns="35844">
            <a:spAutoFit/>
          </a:bodyPr>
          <a:lstStyle/>
          <a:p>
            <a:r>
              <a:rPr lang="vi-VN" b="1" dirty="0">
                <a:solidFill>
                  <a:schemeClr val="bg1"/>
                </a:solidFill>
              </a:rPr>
              <a:t>Giao thức HTTP:</a:t>
            </a:r>
            <a:r>
              <a:rPr lang="vi-VN" dirty="0">
                <a:solidFill>
                  <a:schemeClr val="bg1"/>
                </a:solidFill>
              </a:rPr>
              <a:t> Khi bạn truy cập vào website bằng giao thức HTTP thì trình duyệt sẽ mặc định rằng đại chỉ IP của bạn không có biện pháp xác thực nào và sẽ không được mã hóa hay bảo mật. Những cuộc nói chuyện, trao đổi của bạn có thể sẽ bị nghe trộm hoặc trang web mà bạn truy cạp sẽ bị chuyển hướng tới một trang web khác mà bạn không hề biết.</a:t>
            </a:r>
            <a:endParaRPr lang="en-GB" dirty="0">
              <a:solidFill>
                <a:schemeClr val="bg1"/>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5856" y="3465095"/>
            <a:ext cx="1882490" cy="1537561"/>
          </a:xfrm>
          <a:prstGeom prst="rect">
            <a:avLst/>
          </a:prstGeom>
        </p:spPr>
      </p:pic>
      <p:sp>
        <p:nvSpPr>
          <p:cNvPr id="3" name="Rectangle 2"/>
          <p:cNvSpPr/>
          <p:nvPr/>
        </p:nvSpPr>
        <p:spPr>
          <a:xfrm>
            <a:off x="3491880" y="555526"/>
            <a:ext cx="337683" cy="1200329"/>
          </a:xfrm>
          <a:prstGeom prst="rect">
            <a:avLst/>
          </a:prstGeom>
        </p:spPr>
        <p:txBody>
          <a:bodyPr wrap="square">
            <a:spAutoFit/>
          </a:bodyPr>
          <a:lstStyle/>
          <a:p>
            <a:r>
              <a:rPr lang="vi-VN" sz="7200" b="1" smtClean="0">
                <a:ln w="6600">
                  <a:solidFill>
                    <a:schemeClr val="accent2"/>
                  </a:solidFill>
                  <a:prstDash val="solid"/>
                </a:ln>
                <a:solidFill>
                  <a:srgbClr val="FFFFFF"/>
                </a:solidFill>
                <a:effectLst>
                  <a:outerShdw dist="38100" dir="2700000" algn="tl" rotWithShape="0">
                    <a:schemeClr val="accent2"/>
                  </a:outerShdw>
                </a:effectLst>
                <a:latin typeface="Calibri" panose="020F0502020204030204" pitchFamily="34" charset="0"/>
              </a:rPr>
              <a:t>&gt;</a:t>
            </a:r>
            <a:endParaRPr lang="en-US" sz="7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 3"/>
          <p:cNvSpPr/>
          <p:nvPr/>
        </p:nvSpPr>
        <p:spPr>
          <a:xfrm>
            <a:off x="3928289" y="540256"/>
            <a:ext cx="644728" cy="1200329"/>
          </a:xfrm>
          <a:prstGeom prst="rect">
            <a:avLst/>
          </a:prstGeom>
        </p:spPr>
        <p:txBody>
          <a:bodyPr wrap="none">
            <a:spAutoFit/>
          </a:bodyPr>
          <a:lstStyle/>
          <a:p>
            <a:r>
              <a:rPr lang="vi-VN" sz="7200" b="1" dirty="0">
                <a:ln w="6600">
                  <a:solidFill>
                    <a:schemeClr val="accent2"/>
                  </a:solidFill>
                  <a:prstDash val="solid"/>
                </a:ln>
                <a:solidFill>
                  <a:srgbClr val="FFFFFF"/>
                </a:solidFill>
                <a:effectLst>
                  <a:outerShdw dist="38100" dir="2700000" algn="tl" rotWithShape="0">
                    <a:schemeClr val="accent2"/>
                  </a:outerShdw>
                </a:effectLst>
                <a:latin typeface="Calibri" panose="020F0502020204030204" pitchFamily="34" charset="0"/>
                <a:ea typeface="Calibri" panose="020F0502020204030204" pitchFamily="34" charset="0"/>
              </a:rPr>
              <a:t>&lt;</a:t>
            </a:r>
            <a:endParaRPr lang="en-US" sz="7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6736304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Five Person Holding Hands Toge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467544" y="478631"/>
            <a:ext cx="8208912" cy="4186310"/>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467544" y="1977684"/>
            <a:ext cx="8229600" cy="857250"/>
          </a:xfrm>
        </p:spPr>
        <p:txBody>
          <a:bodyPr>
            <a:normAutofit fontScale="90000"/>
          </a:bodyPr>
          <a:lstStyle/>
          <a:p>
            <a:r>
              <a:rPr lang="vi-VN" sz="4900" b="1" dirty="0">
                <a:solidFill>
                  <a:schemeClr val="bg1"/>
                </a:solidFill>
              </a:rPr>
              <a:t>Kết luận</a:t>
            </a:r>
            <a:r>
              <a:rPr lang="vi-VN" b="1" dirty="0">
                <a:solidFill>
                  <a:schemeClr val="bg1"/>
                </a:solidFill>
              </a:rPr>
              <a:t/>
            </a:r>
            <a:br>
              <a:rPr lang="vi-VN" b="1" dirty="0">
                <a:solidFill>
                  <a:schemeClr val="bg1"/>
                </a:solidFill>
              </a:rPr>
            </a:br>
            <a:r>
              <a:rPr lang="vi-VN" dirty="0">
                <a:solidFill>
                  <a:schemeClr val="bg1"/>
                </a:solidFill>
              </a:rPr>
              <a:t>Như vậy qua bài viết này bạn có thể nhận biết được sự khác nhau giữa HTTP hay HTTPS. Nếu bạn muốn thông tin của mình được bảo mật thì nên sử dụng HTTPS</a:t>
            </a:r>
            <a:r>
              <a:rPr lang="vi-VN" dirty="0"/>
              <a:t>.</a:t>
            </a:r>
            <a:br>
              <a:rPr lang="vi-VN" dirty="0"/>
            </a:br>
            <a:endParaRPr lang="en-GB" dirty="0"/>
          </a:p>
        </p:txBody>
      </p:sp>
    </p:spTree>
    <p:extLst>
      <p:ext uri="{BB962C8B-B14F-4D97-AF65-F5344CB8AC3E}">
        <p14:creationId xmlns:p14="http://schemas.microsoft.com/office/powerpoint/2010/main" val="16348402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ilver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2555776" y="267494"/>
            <a:ext cx="3816424" cy="954904"/>
          </a:xfrm>
          <a:prstGeom prst="roundRect">
            <a:avLst/>
          </a:prstGeom>
          <a:solidFill>
            <a:srgbClr val="181717">
              <a:alpha val="69804"/>
            </a:srgb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323528" y="248370"/>
            <a:ext cx="8229600" cy="857250"/>
          </a:xfrm>
        </p:spPr>
        <p:txBody>
          <a:bodyPr/>
          <a:lstStyle/>
          <a:p>
            <a:r>
              <a:rPr lang="en-GB" dirty="0" smtClean="0">
                <a:solidFill>
                  <a:schemeClr val="bg1"/>
                </a:solidFill>
              </a:rPr>
              <a:t>Giao thức </a:t>
            </a:r>
            <a:r>
              <a:rPr lang="en-GB" sz="4000" b="1" dirty="0" smtClean="0">
                <a:solidFill>
                  <a:schemeClr val="bg1"/>
                </a:solidFill>
              </a:rPr>
              <a:t>HTTP2</a:t>
            </a:r>
            <a:endParaRPr lang="en-GB" sz="4000" b="1"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5658" y="1383622"/>
            <a:ext cx="5976665" cy="3024335"/>
          </a:xfrm>
        </p:spPr>
      </p:pic>
    </p:spTree>
    <p:extLst>
      <p:ext uri="{BB962C8B-B14F-4D97-AF65-F5344CB8AC3E}">
        <p14:creationId xmlns:p14="http://schemas.microsoft.com/office/powerpoint/2010/main" val="137884645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Person Playing Dj Turn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267743" y="150088"/>
            <a:ext cx="4680521" cy="2133629"/>
          </a:xfrm>
          <a:prstGeom prst="roundRect">
            <a:avLst/>
          </a:prstGeom>
          <a:solidFill>
            <a:srgbClr val="181717">
              <a:alpha val="69804"/>
            </a:srgb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normAutofit fontScale="90000"/>
          </a:bodyPr>
          <a:lstStyle/>
          <a:p>
            <a:r>
              <a:rPr lang="en-GB" b="1" dirty="0" smtClean="0">
                <a:solidFill>
                  <a:schemeClr val="bg1"/>
                </a:solidFill>
              </a:rPr>
              <a:t>HTTP2 </a:t>
            </a:r>
            <a:r>
              <a:rPr lang="en-GB" b="1" dirty="0">
                <a:solidFill>
                  <a:schemeClr val="bg1"/>
                </a:solidFill>
              </a:rPr>
              <a:t>là gì?</a:t>
            </a:r>
            <a:br>
              <a:rPr lang="en-GB" b="1" dirty="0">
                <a:solidFill>
                  <a:schemeClr val="bg1"/>
                </a:solidFill>
              </a:rPr>
            </a:br>
            <a:endParaRPr lang="en-GB"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3587" y="2427734"/>
            <a:ext cx="7488832" cy="2489500"/>
          </a:xfrm>
          <a:prstGeom prst="rect">
            <a:avLst/>
          </a:prstGeom>
          <a:ln>
            <a:noFill/>
          </a:ln>
          <a:effectLst>
            <a:glow rad="63500">
              <a:schemeClr val="accent2">
                <a:satMod val="175000"/>
                <a:alpha val="40000"/>
              </a:schemeClr>
            </a:glow>
            <a:softEdge rad="112500"/>
          </a:effectLst>
        </p:spPr>
      </p:pic>
      <p:sp>
        <p:nvSpPr>
          <p:cNvPr id="5" name="Rectangle 4"/>
          <p:cNvSpPr/>
          <p:nvPr/>
        </p:nvSpPr>
        <p:spPr>
          <a:xfrm>
            <a:off x="2483770" y="627541"/>
            <a:ext cx="4392489" cy="1580493"/>
          </a:xfrm>
          <a:prstGeom prst="rect">
            <a:avLst/>
          </a:prstGeom>
        </p:spPr>
        <p:txBody>
          <a:bodyPr wrap="square" lIns="71689" tIns="35844" rIns="71689" bIns="35844">
            <a:spAutoFit/>
          </a:bodyPr>
          <a:lstStyle/>
          <a:p>
            <a:r>
              <a:rPr lang="vi-VN" b="1" dirty="0" smtClean="0">
                <a:solidFill>
                  <a:schemeClr val="bg1"/>
                </a:solidFill>
              </a:rPr>
              <a:t>HTTP2</a:t>
            </a:r>
            <a:r>
              <a:rPr lang="vi-VN" dirty="0">
                <a:solidFill>
                  <a:schemeClr val="bg1"/>
                </a:solidFill>
              </a:rPr>
              <a:t> hay </a:t>
            </a:r>
            <a:r>
              <a:rPr lang="vi-VN" i="1" dirty="0">
                <a:solidFill>
                  <a:schemeClr val="bg1"/>
                </a:solidFill>
              </a:rPr>
              <a:t>HTTP phiên bản 2</a:t>
            </a:r>
            <a:r>
              <a:rPr lang="vi-VN" dirty="0">
                <a:solidFill>
                  <a:schemeClr val="bg1"/>
                </a:solidFill>
              </a:rPr>
              <a:t> là phiên bản chính thức thứ hai của giao thức truyền tải siêu văn bản HTTP, được xây dựng trên hàng loạt những công nghệ tiên tiến nhằm cải thiện đáng kể hiệu suất website. </a:t>
            </a:r>
            <a:r>
              <a:rPr lang="vi-VN" dirty="0" smtClean="0">
                <a:solidFill>
                  <a:schemeClr val="bg1"/>
                </a:solidFill>
              </a:rPr>
              <a:t>HTTP2 </a:t>
            </a:r>
            <a:r>
              <a:rPr lang="vi-VN" dirty="0">
                <a:solidFill>
                  <a:schemeClr val="bg1"/>
                </a:solidFill>
              </a:rPr>
              <a:t>được phát triển dựa trên công nghệ SPDY bởi bộ phận Hypertext Transfer Protocol thuộc Internet Engineering Task Force</a:t>
            </a:r>
            <a:endParaRPr lang="en-GB" dirty="0">
              <a:solidFill>
                <a:schemeClr val="bg1"/>
              </a:solidFill>
            </a:endParaRPr>
          </a:p>
        </p:txBody>
      </p:sp>
    </p:spTree>
    <p:extLst>
      <p:ext uri="{BB962C8B-B14F-4D97-AF65-F5344CB8AC3E}">
        <p14:creationId xmlns:p14="http://schemas.microsoft.com/office/powerpoint/2010/main" val="26064613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Macbook Pro on Brown Table Near Pot of Cact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 y="0"/>
            <a:ext cx="9150548" cy="5143499"/>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5940152" y="915566"/>
            <a:ext cx="3096344" cy="3744416"/>
          </a:xfrm>
          <a:prstGeom prst="roundRect">
            <a:avLst/>
          </a:prstGeom>
          <a:solidFill>
            <a:srgbClr val="181717">
              <a:alpha val="69804"/>
            </a:srgb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noFill/>
          <a:effectLst>
            <a:outerShdw blurRad="50800" dist="38100" dir="10800000" algn="r" rotWithShape="0">
              <a:prstClr val="black">
                <a:alpha val="40000"/>
              </a:prstClr>
            </a:outerShdw>
          </a:effectLst>
        </p:spPr>
        <p:txBody>
          <a:bodyPr>
            <a:normAutofit fontScale="90000"/>
          </a:bodyPr>
          <a:lstStyle/>
          <a:p>
            <a:r>
              <a:rPr lang="vi-VN" dirty="0">
                <a:solidFill>
                  <a:srgbClr val="FF0000"/>
                </a:solidFill>
              </a:rPr>
              <a:t>Các đặc điểm của </a:t>
            </a:r>
            <a:r>
              <a:rPr lang="vi-VN" dirty="0" smtClean="0">
                <a:solidFill>
                  <a:srgbClr val="FF0000"/>
                </a:solidFill>
              </a:rPr>
              <a:t>HTTP2</a:t>
            </a:r>
            <a:r>
              <a:rPr lang="vi-VN" dirty="0">
                <a:solidFill>
                  <a:srgbClr val="FF0000"/>
                </a:solidFill>
              </a:rPr>
              <a:t/>
            </a:r>
            <a:br>
              <a:rPr lang="vi-VN" dirty="0">
                <a:solidFill>
                  <a:srgbClr val="FF0000"/>
                </a:solidFill>
              </a:rPr>
            </a:br>
            <a:endParaRPr lang="en-GB" dirty="0">
              <a:solidFill>
                <a:srgbClr val="FF0000"/>
              </a:solidFill>
            </a:endParaRPr>
          </a:p>
        </p:txBody>
      </p:sp>
      <p:pic>
        <p:nvPicPr>
          <p:cNvPr id="7" name="Content Placeholder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51520" y="983742"/>
            <a:ext cx="5472608" cy="3608063"/>
          </a:xfrm>
        </p:spPr>
      </p:pic>
      <p:sp>
        <p:nvSpPr>
          <p:cNvPr id="6" name="Text Placeholder 5"/>
          <p:cNvSpPr>
            <a:spLocks noGrp="1"/>
          </p:cNvSpPr>
          <p:nvPr>
            <p:ph sz="half" idx="2"/>
          </p:nvPr>
        </p:nvSpPr>
        <p:spPr>
          <a:xfrm>
            <a:off x="5934980" y="1347614"/>
            <a:ext cx="3106688" cy="2721749"/>
          </a:xfrm>
        </p:spPr>
        <p:txBody>
          <a:bodyPr>
            <a:normAutofit/>
          </a:bodyPr>
          <a:lstStyle/>
          <a:p>
            <a:r>
              <a:rPr lang="en-GB" b="1" dirty="0" err="1" smtClean="0">
                <a:solidFill>
                  <a:schemeClr val="bg1"/>
                </a:solidFill>
              </a:rPr>
              <a:t>Dữ</a:t>
            </a:r>
            <a:r>
              <a:rPr lang="en-GB" b="1" dirty="0" smtClean="0">
                <a:solidFill>
                  <a:schemeClr val="bg1"/>
                </a:solidFill>
              </a:rPr>
              <a:t> </a:t>
            </a:r>
            <a:r>
              <a:rPr lang="en-GB" b="1" dirty="0" err="1">
                <a:solidFill>
                  <a:schemeClr val="bg1"/>
                </a:solidFill>
              </a:rPr>
              <a:t>liệu</a:t>
            </a:r>
            <a:r>
              <a:rPr lang="en-GB" b="1" dirty="0">
                <a:solidFill>
                  <a:schemeClr val="bg1"/>
                </a:solidFill>
              </a:rPr>
              <a:t> </a:t>
            </a:r>
            <a:r>
              <a:rPr lang="en-GB" b="1" dirty="0" err="1">
                <a:solidFill>
                  <a:schemeClr val="bg1"/>
                </a:solidFill>
              </a:rPr>
              <a:t>truyền</a:t>
            </a:r>
            <a:r>
              <a:rPr lang="en-GB" b="1" dirty="0">
                <a:solidFill>
                  <a:schemeClr val="bg1"/>
                </a:solidFill>
              </a:rPr>
              <a:t> </a:t>
            </a:r>
            <a:r>
              <a:rPr lang="en-GB" b="1" dirty="0" err="1">
                <a:solidFill>
                  <a:schemeClr val="bg1"/>
                </a:solidFill>
              </a:rPr>
              <a:t>tải</a:t>
            </a:r>
            <a:r>
              <a:rPr lang="en-GB" b="1" dirty="0">
                <a:solidFill>
                  <a:schemeClr val="bg1"/>
                </a:solidFill>
              </a:rPr>
              <a:t> </a:t>
            </a:r>
            <a:r>
              <a:rPr lang="en-GB" b="1" dirty="0" err="1">
                <a:solidFill>
                  <a:schemeClr val="bg1"/>
                </a:solidFill>
              </a:rPr>
              <a:t>dạng</a:t>
            </a:r>
            <a:r>
              <a:rPr lang="en-GB" b="1" dirty="0">
                <a:solidFill>
                  <a:schemeClr val="bg1"/>
                </a:solidFill>
              </a:rPr>
              <a:t> </a:t>
            </a:r>
            <a:r>
              <a:rPr lang="en-GB" b="1" dirty="0" err="1">
                <a:solidFill>
                  <a:schemeClr val="bg1"/>
                </a:solidFill>
              </a:rPr>
              <a:t>nhị</a:t>
            </a:r>
            <a:r>
              <a:rPr lang="en-GB" b="1" dirty="0">
                <a:solidFill>
                  <a:schemeClr val="bg1"/>
                </a:solidFill>
              </a:rPr>
              <a:t> </a:t>
            </a:r>
            <a:r>
              <a:rPr lang="en-GB" b="1" dirty="0" err="1" smtClean="0">
                <a:solidFill>
                  <a:schemeClr val="bg1"/>
                </a:solidFill>
              </a:rPr>
              <a:t>phân</a:t>
            </a:r>
            <a:endParaRPr lang="en-GB" b="1" dirty="0" smtClean="0">
              <a:solidFill>
                <a:schemeClr val="bg1"/>
              </a:solidFill>
            </a:endParaRPr>
          </a:p>
          <a:p>
            <a:r>
              <a:rPr lang="vi-VN" b="1" dirty="0" smtClean="0">
                <a:solidFill>
                  <a:schemeClr val="bg1"/>
                </a:solidFill>
              </a:rPr>
              <a:t>Nén </a:t>
            </a:r>
            <a:r>
              <a:rPr lang="vi-VN" b="1" dirty="0">
                <a:solidFill>
                  <a:schemeClr val="bg1"/>
                </a:solidFill>
              </a:rPr>
              <a:t>dữ liệu được gửi </a:t>
            </a:r>
            <a:r>
              <a:rPr lang="vi-VN" b="1" dirty="0" smtClean="0">
                <a:solidFill>
                  <a:schemeClr val="bg1"/>
                </a:solidFill>
              </a:rPr>
              <a:t>đi</a:t>
            </a:r>
            <a:endParaRPr lang="en-GB" b="1" dirty="0" smtClean="0">
              <a:solidFill>
                <a:schemeClr val="bg1"/>
              </a:solidFill>
            </a:endParaRPr>
          </a:p>
          <a:p>
            <a:r>
              <a:rPr lang="vi-VN" b="1" dirty="0" smtClean="0">
                <a:solidFill>
                  <a:schemeClr val="bg1"/>
                </a:solidFill>
              </a:rPr>
              <a:t>Giải </a:t>
            </a:r>
            <a:r>
              <a:rPr lang="vi-VN" b="1" dirty="0">
                <a:solidFill>
                  <a:schemeClr val="bg1"/>
                </a:solidFill>
              </a:rPr>
              <a:t>quyết phản hồi ưu </a:t>
            </a:r>
            <a:r>
              <a:rPr lang="vi-VN" b="1" dirty="0" smtClean="0">
                <a:solidFill>
                  <a:schemeClr val="bg1"/>
                </a:solidFill>
              </a:rPr>
              <a:t>tiên</a:t>
            </a:r>
            <a:endParaRPr lang="en-GB" b="1" dirty="0" smtClean="0">
              <a:solidFill>
                <a:schemeClr val="bg1"/>
              </a:solidFill>
            </a:endParaRPr>
          </a:p>
        </p:txBody>
      </p:sp>
    </p:spTree>
    <p:extLst>
      <p:ext uri="{BB962C8B-B14F-4D97-AF65-F5344CB8AC3E}">
        <p14:creationId xmlns:p14="http://schemas.microsoft.com/office/powerpoint/2010/main" val="24318789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ilver Macbook Turned on Near Lighted Table L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79512" y="195486"/>
            <a:ext cx="8712968" cy="2016224"/>
          </a:xfrm>
          <a:prstGeom prst="roundRect">
            <a:avLst/>
          </a:prstGeom>
          <a:solidFill>
            <a:srgbClr val="181717">
              <a:alpha val="69804"/>
            </a:srgb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457200" y="843558"/>
            <a:ext cx="8229600" cy="857250"/>
          </a:xfrm>
        </p:spPr>
        <p:txBody>
          <a:bodyPr>
            <a:noAutofit/>
          </a:bodyPr>
          <a:lstStyle/>
          <a:p>
            <a:r>
              <a:rPr lang="en-GB" sz="2400" b="1" dirty="0" err="1">
                <a:solidFill>
                  <a:schemeClr val="bg1"/>
                </a:solidFill>
              </a:rPr>
              <a:t>Thiết</a:t>
            </a:r>
            <a:r>
              <a:rPr lang="en-GB" sz="2400" b="1" dirty="0">
                <a:solidFill>
                  <a:schemeClr val="bg1"/>
                </a:solidFill>
              </a:rPr>
              <a:t> </a:t>
            </a:r>
            <a:r>
              <a:rPr lang="en-GB" sz="2400" b="1" dirty="0" err="1">
                <a:solidFill>
                  <a:schemeClr val="bg1"/>
                </a:solidFill>
              </a:rPr>
              <a:t>lập</a:t>
            </a:r>
            <a:r>
              <a:rPr lang="en-GB" sz="2400" b="1" dirty="0">
                <a:solidFill>
                  <a:schemeClr val="bg1"/>
                </a:solidFill>
              </a:rPr>
              <a:t> </a:t>
            </a:r>
            <a:r>
              <a:rPr lang="en-GB" sz="2400" b="1" dirty="0" err="1">
                <a:solidFill>
                  <a:schemeClr val="bg1"/>
                </a:solidFill>
              </a:rPr>
              <a:t>kết</a:t>
            </a:r>
            <a:r>
              <a:rPr lang="en-GB" sz="2400" b="1" dirty="0">
                <a:solidFill>
                  <a:schemeClr val="bg1"/>
                </a:solidFill>
              </a:rPr>
              <a:t> </a:t>
            </a:r>
            <a:r>
              <a:rPr lang="en-GB" sz="2400" b="1" dirty="0" err="1">
                <a:solidFill>
                  <a:schemeClr val="bg1"/>
                </a:solidFill>
              </a:rPr>
              <a:t>nối</a:t>
            </a:r>
            <a:r>
              <a:rPr lang="en-GB" sz="2400" b="1" dirty="0">
                <a:solidFill>
                  <a:schemeClr val="bg1"/>
                </a:solidFill>
              </a:rPr>
              <a:t> </a:t>
            </a:r>
            <a:r>
              <a:rPr lang="en-GB" sz="2400" b="1" dirty="0" err="1">
                <a:solidFill>
                  <a:schemeClr val="bg1"/>
                </a:solidFill>
              </a:rPr>
              <a:t>liên</a:t>
            </a:r>
            <a:r>
              <a:rPr lang="en-GB" sz="2400" b="1" dirty="0">
                <a:solidFill>
                  <a:schemeClr val="bg1"/>
                </a:solidFill>
              </a:rPr>
              <a:t> </a:t>
            </a:r>
            <a:r>
              <a:rPr lang="en-GB" sz="2400" b="1" dirty="0" err="1" smtClean="0">
                <a:solidFill>
                  <a:schemeClr val="bg1"/>
                </a:solidFill>
              </a:rPr>
              <a:t>tục</a:t>
            </a:r>
            <a:r>
              <a:rPr lang="en-GB" sz="2200" b="1" dirty="0" smtClean="0">
                <a:solidFill>
                  <a:schemeClr val="bg1"/>
                </a:solidFill>
              </a:rPr>
              <a:t/>
            </a:r>
            <a:br>
              <a:rPr lang="en-GB" sz="2200" b="1" dirty="0" smtClean="0">
                <a:solidFill>
                  <a:schemeClr val="bg1"/>
                </a:solidFill>
              </a:rPr>
            </a:br>
            <a:r>
              <a:rPr lang="en-GB" sz="1600" dirty="0">
                <a:solidFill>
                  <a:schemeClr val="bg1"/>
                </a:solidFill>
              </a:rPr>
              <a:t/>
            </a:r>
            <a:br>
              <a:rPr lang="en-GB" sz="1600" dirty="0">
                <a:solidFill>
                  <a:schemeClr val="bg1"/>
                </a:solidFill>
              </a:rPr>
            </a:br>
            <a:r>
              <a:rPr lang="vi-VN" sz="1600" dirty="0">
                <a:solidFill>
                  <a:schemeClr val="bg1"/>
                </a:solidFill>
              </a:rPr>
              <a:t>HTTP/2 cho phép xử lý nhiều truy vấn giữa máy chủ và trình duyệt trên một kết nối TCP duy nhất. Cụ thể, HTTP/2 giúp tạo ra kết nối liên tục giữa máy chủ và trình duyệt. Trong khi đó, HTTP/1.1 thiết lập một kết nối mới mỗi lần trình duyệt truy vấn thông tin đồng thời chỉ xử lý 1 truy vấn duy nhất trên một kết nối TCP</a:t>
            </a:r>
            <a:r>
              <a:rPr lang="en-GB" sz="1600" dirty="0">
                <a:solidFill>
                  <a:schemeClr val="bg1"/>
                </a:solidFill>
              </a:rPr>
              <a:t>.</a:t>
            </a:r>
            <a:r>
              <a:rPr lang="en-GB" sz="1600" dirty="0">
                <a:solidFill>
                  <a:schemeClr val="bg1"/>
                </a:solidFill>
                <a:hlinkClick r:id="rId3"/>
              </a:rPr>
              <a:t/>
            </a:r>
            <a:br>
              <a:rPr lang="en-GB" sz="1600" dirty="0">
                <a:solidFill>
                  <a:schemeClr val="bg1"/>
                </a:solidFill>
                <a:hlinkClick r:id="rId3"/>
              </a:rPr>
            </a:br>
            <a:endParaRPr lang="en-GB" sz="1600" dirty="0">
              <a:solidFill>
                <a:schemeClr val="bg1"/>
              </a:solidFill>
            </a:endParaRPr>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43608" y="2427734"/>
            <a:ext cx="7056784" cy="2520280"/>
          </a:xfrm>
        </p:spPr>
      </p:pic>
    </p:spTree>
    <p:extLst>
      <p:ext uri="{BB962C8B-B14F-4D97-AF65-F5344CB8AC3E}">
        <p14:creationId xmlns:p14="http://schemas.microsoft.com/office/powerpoint/2010/main" val="4708217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Person Using Appli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3"/>
            <a:ext cx="9144000" cy="5146923"/>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179512" y="267494"/>
            <a:ext cx="8712968" cy="1584176"/>
          </a:xfrm>
          <a:prstGeom prst="roundRect">
            <a:avLst/>
          </a:prstGeom>
          <a:solidFill>
            <a:srgbClr val="181717">
              <a:alpha val="69804"/>
            </a:srgb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421196" y="651942"/>
            <a:ext cx="8229600" cy="857250"/>
          </a:xfrm>
        </p:spPr>
        <p:txBody>
          <a:bodyPr>
            <a:noAutofit/>
          </a:bodyPr>
          <a:lstStyle/>
          <a:p>
            <a:r>
              <a:rPr lang="vi-VN" sz="2200" b="1" dirty="0">
                <a:solidFill>
                  <a:schemeClr val="bg1"/>
                </a:solidFill>
              </a:rPr>
              <a:t>Gửi trước dữ liệu Server </a:t>
            </a:r>
            <a:r>
              <a:rPr lang="vi-VN" sz="2200" b="1" dirty="0" smtClean="0">
                <a:solidFill>
                  <a:schemeClr val="bg1"/>
                </a:solidFill>
              </a:rPr>
              <a:t>Push</a:t>
            </a:r>
            <a:r>
              <a:rPr lang="en-GB" sz="2200" b="1" dirty="0" smtClean="0">
                <a:solidFill>
                  <a:schemeClr val="bg1"/>
                </a:solidFill>
              </a:rPr>
              <a:t/>
            </a:r>
            <a:br>
              <a:rPr lang="en-GB" sz="2200" b="1" dirty="0" smtClean="0">
                <a:solidFill>
                  <a:schemeClr val="bg1"/>
                </a:solidFill>
              </a:rPr>
            </a:br>
            <a:r>
              <a:rPr lang="en-GB" sz="1400" b="1" dirty="0">
                <a:solidFill>
                  <a:schemeClr val="bg1"/>
                </a:solidFill>
              </a:rPr>
              <a:t/>
            </a:r>
            <a:br>
              <a:rPr lang="en-GB" sz="1400" b="1" dirty="0">
                <a:solidFill>
                  <a:schemeClr val="bg1"/>
                </a:solidFill>
              </a:rPr>
            </a:br>
            <a:r>
              <a:rPr lang="vi-VN" sz="1400" dirty="0">
                <a:solidFill>
                  <a:schemeClr val="bg1"/>
                </a:solidFill>
              </a:rPr>
              <a:t>HTTP/2 cho phép server có thể gửi gói dữ liệu trước khi nó được yêu cầu. Ví dụ, bạn có thể “reference” một script ở cuối page. Trong HTTP/1.1, trình duyệt sẽ tải, phân giải HTML rồi chạy JavaScript khi đến đoạn tag script. Với HTTP/2, server có thể gửi file JavaScript đến trước khi trình duyệt yêu cầu tài nguyên này.</a:t>
            </a:r>
            <a:br>
              <a:rPr lang="vi-VN" sz="1400" dirty="0">
                <a:solidFill>
                  <a:schemeClr val="bg1"/>
                </a:solidFill>
              </a:rPr>
            </a:br>
            <a:endParaRPr lang="en-GB" sz="1400"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4" y="2139702"/>
            <a:ext cx="7560841" cy="2746902"/>
          </a:xfrm>
        </p:spPr>
      </p:pic>
    </p:spTree>
    <p:extLst>
      <p:ext uri="{BB962C8B-B14F-4D97-AF65-F5344CB8AC3E}">
        <p14:creationId xmlns:p14="http://schemas.microsoft.com/office/powerpoint/2010/main" val="577109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Person Holding Business News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215516" y="195486"/>
            <a:ext cx="8712968" cy="2160240"/>
          </a:xfrm>
          <a:prstGeom prst="roundRect">
            <a:avLst/>
          </a:prstGeom>
          <a:solidFill>
            <a:srgbClr val="181717">
              <a:alpha val="69804"/>
            </a:srgbClr>
          </a:soli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467544" y="789552"/>
            <a:ext cx="8229600" cy="857250"/>
          </a:xfrm>
        </p:spPr>
        <p:txBody>
          <a:bodyPr>
            <a:noAutofit/>
          </a:bodyPr>
          <a:lstStyle/>
          <a:p>
            <a:r>
              <a:rPr lang="en-GB" sz="2200" b="1" dirty="0" smtClean="0">
                <a:solidFill>
                  <a:schemeClr val="bg1"/>
                </a:solidFill>
              </a:rPr>
              <a:t/>
            </a:r>
            <a:br>
              <a:rPr lang="en-GB" sz="2200" b="1" dirty="0" smtClean="0">
                <a:solidFill>
                  <a:schemeClr val="bg1"/>
                </a:solidFill>
              </a:rPr>
            </a:br>
            <a:r>
              <a:rPr lang="vi-VN" sz="2200" b="1" dirty="0" smtClean="0">
                <a:solidFill>
                  <a:schemeClr val="bg1"/>
                </a:solidFill>
              </a:rPr>
              <a:t>Tổng Kết</a:t>
            </a:r>
            <a:r>
              <a:rPr lang="en-GB" sz="2200" b="1" dirty="0" smtClean="0">
                <a:solidFill>
                  <a:schemeClr val="bg1"/>
                </a:solidFill>
              </a:rPr>
              <a:t/>
            </a:r>
            <a:br>
              <a:rPr lang="en-GB" sz="2200" b="1" dirty="0" smtClean="0">
                <a:solidFill>
                  <a:schemeClr val="bg1"/>
                </a:solidFill>
              </a:rPr>
            </a:br>
            <a:r>
              <a:rPr lang="vi-VN" sz="2200" b="1" dirty="0">
                <a:solidFill>
                  <a:schemeClr val="bg1"/>
                </a:solidFill>
              </a:rPr>
              <a:t/>
            </a:r>
            <a:br>
              <a:rPr lang="vi-VN" sz="2200" b="1" dirty="0">
                <a:solidFill>
                  <a:schemeClr val="bg1"/>
                </a:solidFill>
              </a:rPr>
            </a:br>
            <a:r>
              <a:rPr lang="vi-VN" sz="1600" dirty="0">
                <a:solidFill>
                  <a:schemeClr val="bg1"/>
                </a:solidFill>
              </a:rPr>
              <a:t>Có thể thấy, </a:t>
            </a:r>
            <a:r>
              <a:rPr lang="vi-VN" sz="1600" dirty="0" smtClean="0">
                <a:solidFill>
                  <a:schemeClr val="bg1"/>
                </a:solidFill>
              </a:rPr>
              <a:t>HTTP2 </a:t>
            </a:r>
            <a:r>
              <a:rPr lang="vi-VN" sz="1600" dirty="0">
                <a:solidFill>
                  <a:schemeClr val="bg1"/>
                </a:solidFill>
              </a:rPr>
              <a:t>đã thể hiện những ưu thế vượt trội so với </a:t>
            </a:r>
            <a:r>
              <a:rPr lang="vi-VN" sz="1600" dirty="0" smtClean="0">
                <a:solidFill>
                  <a:schemeClr val="bg1"/>
                </a:solidFill>
              </a:rPr>
              <a:t>HTTP1.1 </a:t>
            </a:r>
            <a:r>
              <a:rPr lang="vi-VN" sz="1600" dirty="0">
                <a:solidFill>
                  <a:schemeClr val="bg1"/>
                </a:solidFill>
              </a:rPr>
              <a:t>và SPDY, khẳng định mình là giao thức của tương lai. </a:t>
            </a:r>
            <a:r>
              <a:rPr lang="vi-VN" sz="1600" dirty="0" smtClean="0">
                <a:solidFill>
                  <a:schemeClr val="bg1"/>
                </a:solidFill>
              </a:rPr>
              <a:t>HTTP2 </a:t>
            </a:r>
            <a:r>
              <a:rPr lang="vi-VN" sz="1600" dirty="0">
                <a:solidFill>
                  <a:schemeClr val="bg1"/>
                </a:solidFill>
              </a:rPr>
              <a:t>ngày càng được hỗ trợ và sử dụng nhiều hơn. Theo W3Techs, đến tháng 06/2017, 15% lượng websites toàn cầu sử dụng </a:t>
            </a:r>
            <a:r>
              <a:rPr lang="vi-VN" sz="1600" dirty="0" smtClean="0">
                <a:solidFill>
                  <a:schemeClr val="bg1"/>
                </a:solidFill>
              </a:rPr>
              <a:t>HTTP2</a:t>
            </a:r>
            <a:r>
              <a:rPr lang="vi-VN" sz="1600" dirty="0">
                <a:solidFill>
                  <a:schemeClr val="bg1"/>
                </a:solidFill>
              </a:rPr>
              <a:t>. Rất nhiều “ông lớn” đã sử dụng </a:t>
            </a:r>
            <a:r>
              <a:rPr lang="vi-VN" sz="1600" dirty="0" smtClean="0">
                <a:solidFill>
                  <a:schemeClr val="bg1"/>
                </a:solidFill>
              </a:rPr>
              <a:t>HTTP2 </a:t>
            </a:r>
            <a:r>
              <a:rPr lang="vi-VN" sz="1600" dirty="0">
                <a:solidFill>
                  <a:schemeClr val="bg1"/>
                </a:solidFill>
              </a:rPr>
              <a:t>như Google.com, Youtube.com, Facebook.com, Wikipedia.org, Twitter.com, Canhme.com…</a:t>
            </a:r>
            <a:br>
              <a:rPr lang="vi-VN" sz="1600" dirty="0">
                <a:solidFill>
                  <a:schemeClr val="bg1"/>
                </a:solidFill>
              </a:rPr>
            </a:br>
            <a:endParaRPr lang="en-GB" sz="1600"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2427735"/>
            <a:ext cx="7200800" cy="2512376"/>
          </a:xfrm>
        </p:spPr>
      </p:pic>
    </p:spTree>
    <p:extLst>
      <p:ext uri="{BB962C8B-B14F-4D97-AF65-F5344CB8AC3E}">
        <p14:creationId xmlns:p14="http://schemas.microsoft.com/office/powerpoint/2010/main" val="7420813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n Holding Mug in Front of Lap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691680" y="3705879"/>
            <a:ext cx="1944216" cy="425054"/>
          </a:xfrm>
        </p:spPr>
        <p:txBody>
          <a:bodyPr>
            <a:noAutofit/>
          </a:bodyPr>
          <a:lstStyle/>
          <a:p>
            <a:endParaRPr lang="en-GB" sz="1300" dirty="0"/>
          </a:p>
        </p:txBody>
      </p:sp>
      <p:pic>
        <p:nvPicPr>
          <p:cNvPr id="8" name="Content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3203848" y="-524594"/>
            <a:ext cx="5702424" cy="3780420"/>
          </a:xfrm>
          <a:effectLst>
            <a:softEdge rad="635000"/>
          </a:effectLst>
        </p:spPr>
      </p:pic>
      <p:sp>
        <p:nvSpPr>
          <p:cNvPr id="18" name="Rectangle 17"/>
          <p:cNvSpPr/>
          <p:nvPr/>
        </p:nvSpPr>
        <p:spPr>
          <a:xfrm>
            <a:off x="283835" y="123478"/>
            <a:ext cx="3005951" cy="830997"/>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cap="none" spc="0" dirty="0" err="1" smtClean="0">
                <a:ln w="11430"/>
                <a:solidFill>
                  <a:schemeClr val="bg1"/>
                </a:solidFill>
                <a:effectLst>
                  <a:outerShdw blurRad="80000" dist="40000" dir="5040000" algn="tl">
                    <a:srgbClr val="000000">
                      <a:alpha val="30000"/>
                    </a:srgbClr>
                  </a:outerShdw>
                </a:effectLst>
              </a:rPr>
              <a:t>Thành</a:t>
            </a:r>
            <a:r>
              <a:rPr lang="en-US" sz="4800" b="1" cap="none" spc="0" dirty="0" smtClean="0">
                <a:ln w="11430"/>
                <a:solidFill>
                  <a:schemeClr val="bg1"/>
                </a:solidFill>
                <a:effectLst>
                  <a:outerShdw blurRad="80000" dist="40000" dir="5040000" algn="tl">
                    <a:srgbClr val="000000">
                      <a:alpha val="30000"/>
                    </a:srgbClr>
                  </a:outerShdw>
                </a:effectLst>
              </a:rPr>
              <a:t> </a:t>
            </a:r>
            <a:r>
              <a:rPr lang="en-US" sz="4800" b="1" cap="none" spc="0" dirty="0" err="1" smtClean="0">
                <a:ln w="11430"/>
                <a:solidFill>
                  <a:schemeClr val="bg1"/>
                </a:solidFill>
                <a:effectLst>
                  <a:outerShdw blurRad="80000" dist="40000" dir="5040000" algn="tl">
                    <a:srgbClr val="000000">
                      <a:alpha val="30000"/>
                    </a:srgbClr>
                  </a:outerShdw>
                </a:effectLst>
              </a:rPr>
              <a:t>viên</a:t>
            </a:r>
            <a:endParaRPr lang="en-US" sz="4800" b="1" cap="none" spc="0" dirty="0">
              <a:ln w="11430"/>
              <a:solidFill>
                <a:schemeClr val="bg1"/>
              </a:solidFill>
              <a:effectLst>
                <a:outerShdw blurRad="80000" dist="40000" dir="5040000" algn="tl">
                  <a:srgbClr val="000000">
                    <a:alpha val="30000"/>
                  </a:srgbClr>
                </a:outerShdw>
              </a:effectLst>
            </a:endParaRPr>
          </a:p>
        </p:txBody>
      </p:sp>
      <p:sp>
        <p:nvSpPr>
          <p:cNvPr id="19" name="Rectangle 18"/>
          <p:cNvSpPr/>
          <p:nvPr/>
        </p:nvSpPr>
        <p:spPr>
          <a:xfrm>
            <a:off x="107504" y="954475"/>
            <a:ext cx="3298467" cy="1384995"/>
          </a:xfrm>
          <a:prstGeom prst="rect">
            <a:avLst/>
          </a:prstGeom>
          <a:noFill/>
        </p:spPr>
        <p:txBody>
          <a:bodyPr wrap="none" lIns="91440" tIns="45720" rIns="91440" bIns="45720">
            <a:spAutoFit/>
          </a:bodyPr>
          <a:lstStyle/>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Nguyễn</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Tôn</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Tú</a:t>
            </a: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Đào</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Mạnh</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Linh</a:t>
            </a:r>
          </a:p>
          <a:p>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Nguyễn</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Mạnh</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Hải</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p>
        </p:txBody>
      </p:sp>
      <p:sp>
        <p:nvSpPr>
          <p:cNvPr id="20" name="TextBox 19"/>
          <p:cNvSpPr txBox="1"/>
          <p:nvPr/>
        </p:nvSpPr>
        <p:spPr>
          <a:xfrm>
            <a:off x="2915816" y="1419622"/>
            <a:ext cx="864096" cy="307777"/>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7827008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Low Angle View of Human Representation of Gr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8" y="1167597"/>
            <a:ext cx="6984775" cy="3672408"/>
          </a:xfrm>
        </p:spPr>
      </p:pic>
      <p:sp>
        <p:nvSpPr>
          <p:cNvPr id="3" name="AutoShape 6" descr="thanks for watching GIF"/>
          <p:cNvSpPr>
            <a:spLocks noChangeAspect="1" noChangeArrowheads="1"/>
          </p:cNvSpPr>
          <p:nvPr/>
        </p:nvSpPr>
        <p:spPr bwMode="auto">
          <a:xfrm>
            <a:off x="1555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25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93" y="627534"/>
            <a:ext cx="2281237" cy="170973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8" name="Picture 4" descr="Káº¿t quáº£ hÃ¬nh áº£nh cho pin transparent"/>
          <p:cNvPicPr>
            <a:picLocks noChangeAspect="1" noChangeArrowheads="1"/>
          </p:cNvPicPr>
          <p:nvPr/>
        </p:nvPicPr>
        <p:blipFill>
          <a:blip r:embed="rId5" cstate="print">
            <a:duotone>
              <a:srgbClr val="FFC000">
                <a:shade val="45000"/>
                <a:satMod val="135000"/>
              </a:srgbClr>
              <a:prstClr val="white"/>
            </a:duotone>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7894117">
            <a:off x="332767" y="439216"/>
            <a:ext cx="431937" cy="61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62022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heel(1)">
                                      <p:cBhvr>
                                        <p:cTn id="7" dur="20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03648" y="34389"/>
            <a:ext cx="5626969" cy="990109"/>
          </a:xfrm>
        </p:spPr>
        <p:txBody>
          <a:bodyPr/>
          <a:lstStyle/>
          <a:p>
            <a:r>
              <a:rPr lang="en-GB" dirty="0" smtClean="0"/>
              <a:t>Đề Mục</a:t>
            </a:r>
            <a:endParaRPr lang="en-GB" dirty="0"/>
          </a:p>
        </p:txBody>
      </p:sp>
      <p:pic>
        <p:nvPicPr>
          <p:cNvPr id="2050" name="Picture 2" descr="Káº¿t quáº£ hÃ¬nh áº£nh cho TÃ¬m hiá»u vá»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2" y="1203598"/>
            <a:ext cx="3270313" cy="3312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1563638"/>
            <a:ext cx="3909691" cy="2308324"/>
          </a:xfrm>
          <a:prstGeom prst="rect">
            <a:avLst/>
          </a:prstGeom>
          <a:noFill/>
        </p:spPr>
        <p:txBody>
          <a:bodyPr wrap="square" rtlCol="0">
            <a:spAutoFit/>
          </a:bodyPr>
          <a:lstStyle/>
          <a:p>
            <a:pPr marL="342900" indent="-342900">
              <a:buFont typeface="+mj-lt"/>
              <a:buAutoNum type="arabicPeriod"/>
            </a:pPr>
            <a:r>
              <a:rPr lang="en-GB" sz="2400" dirty="0" smtClean="0"/>
              <a:t>Tìm Hiểu giao thức HTTP</a:t>
            </a:r>
            <a:br>
              <a:rPr lang="en-GB" sz="2400" dirty="0" smtClean="0"/>
            </a:br>
            <a:endParaRPr lang="en-GB" sz="2400" dirty="0" smtClean="0"/>
          </a:p>
          <a:p>
            <a:pPr marL="342900" indent="-342900">
              <a:buFont typeface="+mj-lt"/>
              <a:buAutoNum type="arabicPeriod"/>
            </a:pPr>
            <a:r>
              <a:rPr lang="en-GB" sz="2400" dirty="0" smtClean="0"/>
              <a:t>Tìm Hiểu Giao Thức HTTPS</a:t>
            </a:r>
            <a:br>
              <a:rPr lang="en-GB" sz="2400" dirty="0" smtClean="0"/>
            </a:br>
            <a:endParaRPr lang="en-GB" sz="2400" dirty="0" smtClean="0"/>
          </a:p>
          <a:p>
            <a:pPr marL="342900" indent="-342900">
              <a:buFont typeface="+mj-lt"/>
              <a:buAutoNum type="arabicPeriod"/>
            </a:pPr>
            <a:r>
              <a:rPr lang="en-GB" sz="2400" dirty="0" smtClean="0"/>
              <a:t>Tìm Hiểu Giao Thức HTTP2</a:t>
            </a:r>
          </a:p>
          <a:p>
            <a:pPr marL="342900" indent="-342900">
              <a:buFont typeface="+mj-lt"/>
              <a:buAutoNum type="arabicPeriod"/>
            </a:pPr>
            <a:endParaRPr lang="en-GB" sz="2400" dirty="0"/>
          </a:p>
        </p:txBody>
      </p:sp>
    </p:spTree>
    <p:extLst>
      <p:ext uri="{BB962C8B-B14F-4D97-AF65-F5344CB8AC3E}">
        <p14:creationId xmlns:p14="http://schemas.microsoft.com/office/powerpoint/2010/main" val="2441509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offee-filled Cup on Saucer Beside Macbook and Iphone on De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987824" y="123478"/>
            <a:ext cx="3168352" cy="954904"/>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457200" y="123478"/>
            <a:ext cx="8229600" cy="857250"/>
          </a:xfrm>
        </p:spPr>
        <p:txBody>
          <a:bodyPr/>
          <a:lstStyle/>
          <a:p>
            <a:r>
              <a:rPr lang="en-GB" sz="3200" dirty="0" err="1" smtClean="0">
                <a:solidFill>
                  <a:schemeClr val="bg1"/>
                </a:solidFill>
              </a:rPr>
              <a:t>Giao</a:t>
            </a:r>
            <a:r>
              <a:rPr lang="en-GB" sz="3200" dirty="0" smtClean="0">
                <a:solidFill>
                  <a:schemeClr val="bg1"/>
                </a:solidFill>
              </a:rPr>
              <a:t> </a:t>
            </a:r>
            <a:r>
              <a:rPr lang="en-GB" sz="3200" dirty="0" err="1">
                <a:solidFill>
                  <a:schemeClr val="bg1"/>
                </a:solidFill>
              </a:rPr>
              <a:t>t</a:t>
            </a:r>
            <a:r>
              <a:rPr lang="en-GB" sz="3200" dirty="0" err="1" smtClean="0">
                <a:solidFill>
                  <a:schemeClr val="bg1"/>
                </a:solidFill>
              </a:rPr>
              <a:t>hức</a:t>
            </a:r>
            <a:r>
              <a:rPr lang="en-GB" sz="3200" dirty="0" smtClean="0">
                <a:solidFill>
                  <a:schemeClr val="bg1"/>
                </a:solidFill>
              </a:rPr>
              <a:t> </a:t>
            </a:r>
            <a:r>
              <a:rPr lang="en-GB" sz="4000" b="1" dirty="0" smtClean="0">
                <a:solidFill>
                  <a:schemeClr val="bg1"/>
                </a:solidFill>
              </a:rPr>
              <a:t>HTTP</a:t>
            </a:r>
            <a:endParaRPr lang="en-GB" sz="4000" b="1" dirty="0">
              <a:solidFill>
                <a:schemeClr val="bg1"/>
              </a:solidFill>
            </a:endParaRPr>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03648" y="1221600"/>
            <a:ext cx="6264696" cy="2646294"/>
          </a:xfrm>
          <a:effectLst>
            <a:glow rad="228600">
              <a:schemeClr val="accent2">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10984425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lack Laptop Beside Black Computer Mouse Inside Ro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95536" y="627534"/>
            <a:ext cx="3528392" cy="3528392"/>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655575" y="267494"/>
            <a:ext cx="3008313" cy="871538"/>
          </a:xfrm>
        </p:spPr>
        <p:txBody>
          <a:bodyPr>
            <a:normAutofit/>
          </a:bodyPr>
          <a:lstStyle/>
          <a:p>
            <a:pPr algn="ctr"/>
            <a:r>
              <a:rPr lang="en-GB" sz="2000" dirty="0" err="1" smtClean="0">
                <a:solidFill>
                  <a:schemeClr val="bg1"/>
                </a:solidFill>
              </a:rPr>
              <a:t>Tổng</a:t>
            </a:r>
            <a:r>
              <a:rPr lang="en-GB" sz="2000" dirty="0" smtClean="0">
                <a:solidFill>
                  <a:schemeClr val="bg1"/>
                </a:solidFill>
              </a:rPr>
              <a:t> </a:t>
            </a:r>
            <a:r>
              <a:rPr lang="en-GB" sz="2000" dirty="0" err="1" smtClean="0">
                <a:solidFill>
                  <a:schemeClr val="bg1"/>
                </a:solidFill>
              </a:rPr>
              <a:t>quan</a:t>
            </a:r>
            <a:endParaRPr lang="en-GB" sz="2000" dirty="0">
              <a:solidFill>
                <a:schemeClr val="bg1"/>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55976" y="789552"/>
            <a:ext cx="4248472" cy="3186354"/>
          </a:xfrm>
          <a:effectLst>
            <a:glow rad="228600">
              <a:schemeClr val="accent2">
                <a:satMod val="175000"/>
                <a:alpha val="40000"/>
              </a:schemeClr>
            </a:glow>
          </a:effectLst>
          <a:scene3d>
            <a:camera prst="orthographicFront"/>
            <a:lightRig rig="threePt" dir="t"/>
          </a:scene3d>
          <a:sp3d>
            <a:bevelT w="114300" prst="artDeco"/>
          </a:sp3d>
        </p:spPr>
      </p:pic>
      <p:sp>
        <p:nvSpPr>
          <p:cNvPr id="5" name="Text Placeholder 4"/>
          <p:cNvSpPr>
            <a:spLocks noGrp="1"/>
          </p:cNvSpPr>
          <p:nvPr>
            <p:ph type="body" sz="half" idx="2"/>
          </p:nvPr>
        </p:nvSpPr>
        <p:spPr>
          <a:xfrm>
            <a:off x="462372" y="1275606"/>
            <a:ext cx="3394720" cy="3007593"/>
          </a:xfrm>
        </p:spPr>
        <p:txBody>
          <a:bodyPr>
            <a:normAutofit/>
          </a:bodyPr>
          <a:lstStyle/>
          <a:p>
            <a:pPr algn="just" fontAlgn="base"/>
            <a:r>
              <a:rPr lang="vi-VN" b="1" dirty="0">
                <a:solidFill>
                  <a:schemeClr val="bg1"/>
                </a:solidFill>
              </a:rPr>
              <a:t>Có </a:t>
            </a:r>
            <a:r>
              <a:rPr lang="vi-VN" sz="1600" b="1" dirty="0">
                <a:solidFill>
                  <a:srgbClr val="FF0000"/>
                </a:solidFill>
              </a:rPr>
              <a:t>hai</a:t>
            </a:r>
            <a:r>
              <a:rPr lang="vi-VN" sz="1200" b="1" dirty="0">
                <a:solidFill>
                  <a:schemeClr val="bg1"/>
                </a:solidFill>
              </a:rPr>
              <a:t> </a:t>
            </a:r>
            <a:r>
              <a:rPr lang="vi-VN" b="1" dirty="0">
                <a:solidFill>
                  <a:schemeClr val="bg1"/>
                </a:solidFill>
              </a:rPr>
              <a:t>loại kết nối HTTP là </a:t>
            </a:r>
            <a:r>
              <a:rPr lang="vi-VN" sz="1400" b="1" dirty="0">
                <a:solidFill>
                  <a:srgbClr val="FF0000"/>
                </a:solidFill>
              </a:rPr>
              <a:t>kết nối không bền vững</a:t>
            </a:r>
            <a:r>
              <a:rPr lang="vi-VN" b="1" dirty="0">
                <a:solidFill>
                  <a:schemeClr val="bg1"/>
                </a:solidFill>
              </a:rPr>
              <a:t> và </a:t>
            </a:r>
            <a:r>
              <a:rPr lang="vi-VN" sz="1400" b="1" dirty="0">
                <a:solidFill>
                  <a:srgbClr val="FF0000"/>
                </a:solidFill>
              </a:rPr>
              <a:t>kết nối bền vững</a:t>
            </a:r>
            <a:r>
              <a:rPr lang="vi-VN" dirty="0">
                <a:solidFill>
                  <a:schemeClr val="bg1"/>
                </a:solidFill>
              </a:rPr>
              <a:t>.</a:t>
            </a:r>
          </a:p>
          <a:p>
            <a:pPr algn="just" fontAlgn="base"/>
            <a:r>
              <a:rPr lang="en-GB" dirty="0" smtClean="0">
                <a:solidFill>
                  <a:schemeClr val="bg1"/>
                </a:solidFill>
              </a:rPr>
              <a:t>   - </a:t>
            </a:r>
            <a:r>
              <a:rPr lang="vi-VN" sz="1400" dirty="0" smtClean="0">
                <a:solidFill>
                  <a:schemeClr val="bg1"/>
                </a:solidFill>
              </a:rPr>
              <a:t>Kết </a:t>
            </a:r>
            <a:r>
              <a:rPr lang="vi-VN" sz="1400" dirty="0">
                <a:solidFill>
                  <a:schemeClr val="bg1"/>
                </a:solidFill>
              </a:rPr>
              <a:t>nối không bền vững</a:t>
            </a:r>
            <a:r>
              <a:rPr lang="vi-VN" dirty="0">
                <a:solidFill>
                  <a:schemeClr val="bg1"/>
                </a:solidFill>
              </a:rPr>
              <a:t>: sau khi, server gửi đi một đối tượng thì kết nối TCP sẽ được đóng. Như vậy, mỗi kết nối TCP chỉ truyền được duy nhất một yêu cầu từ client và nhận lại một thông điệp trả lời từ server.</a:t>
            </a:r>
          </a:p>
          <a:p>
            <a:pPr algn="just" fontAlgn="base"/>
            <a:r>
              <a:rPr lang="en-GB" dirty="0" smtClean="0">
                <a:solidFill>
                  <a:schemeClr val="bg1"/>
                </a:solidFill>
              </a:rPr>
              <a:t>   - </a:t>
            </a:r>
            <a:r>
              <a:rPr lang="vi-VN" sz="1400" dirty="0" smtClean="0">
                <a:solidFill>
                  <a:schemeClr val="bg1"/>
                </a:solidFill>
              </a:rPr>
              <a:t>Kết </a:t>
            </a:r>
            <a:r>
              <a:rPr lang="vi-VN" sz="1400" dirty="0">
                <a:solidFill>
                  <a:schemeClr val="bg1"/>
                </a:solidFill>
              </a:rPr>
              <a:t>nối bền vững</a:t>
            </a:r>
            <a:r>
              <a:rPr lang="vi-VN" dirty="0">
                <a:solidFill>
                  <a:schemeClr val="bg1"/>
                </a:solidFill>
              </a:rPr>
              <a:t>: server sẽ duy trì kết nối TCP cho việc gửi nhiều đối tượng. Như vậy, sẽ có nhiều yêu cầu từ client được gửi đến server trên cùng một kết nối. Thông thường kết nối TCP này sẽ được đóng lại trong một khoảng thời gian định trước.</a:t>
            </a:r>
          </a:p>
          <a:p>
            <a:pPr algn="just" fontAlgn="base"/>
            <a:r>
              <a:rPr lang="vi-VN" dirty="0">
                <a:solidFill>
                  <a:schemeClr val="bg1"/>
                </a:solidFill>
              </a:rPr>
              <a:t>Quy trình hoạt động của kết nối HTTP không bền </a:t>
            </a:r>
            <a:r>
              <a:rPr lang="vi-VN" dirty="0" smtClean="0">
                <a:solidFill>
                  <a:schemeClr val="bg1"/>
                </a:solidFill>
              </a:rPr>
              <a:t>vững</a:t>
            </a:r>
            <a:r>
              <a:rPr lang="en-GB" dirty="0" smtClean="0">
                <a:solidFill>
                  <a:schemeClr val="bg1"/>
                </a:solidFill>
              </a:rPr>
              <a:t>:</a:t>
            </a:r>
            <a:endParaRPr lang="vi-VN"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9939535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aptop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8570"/>
            <a:ext cx="9144000" cy="545207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395536" y="195486"/>
            <a:ext cx="3816424" cy="4464496"/>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611571" y="411510"/>
            <a:ext cx="3600389" cy="871538"/>
          </a:xfrm>
        </p:spPr>
        <p:txBody>
          <a:bodyPr>
            <a:normAutofit fontScale="90000"/>
          </a:bodyPr>
          <a:lstStyle/>
          <a:p>
            <a:r>
              <a:rPr lang="vi-VN" sz="3200" dirty="0">
                <a:solidFill>
                  <a:schemeClr val="bg1"/>
                </a:solidFill>
              </a:rPr>
              <a:t>Thông điệp </a:t>
            </a:r>
            <a:r>
              <a:rPr lang="vi-VN" sz="4000" dirty="0">
                <a:solidFill>
                  <a:schemeClr val="bg1"/>
                </a:solidFill>
              </a:rPr>
              <a:t>HTTP</a:t>
            </a:r>
            <a:r>
              <a:rPr lang="vi-VN" dirty="0"/>
              <a:t/>
            </a:r>
            <a:br>
              <a:rPr lang="vi-VN" dirty="0"/>
            </a:b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3968" y="1059585"/>
            <a:ext cx="4248472" cy="2862318"/>
          </a:xfrm>
        </p:spPr>
      </p:pic>
      <p:sp>
        <p:nvSpPr>
          <p:cNvPr id="4" name="Text Placeholder 3"/>
          <p:cNvSpPr>
            <a:spLocks noGrp="1"/>
          </p:cNvSpPr>
          <p:nvPr>
            <p:ph type="body" sz="half" idx="2"/>
          </p:nvPr>
        </p:nvSpPr>
        <p:spPr>
          <a:xfrm>
            <a:off x="462372" y="1275606"/>
            <a:ext cx="3682752" cy="3061598"/>
          </a:xfrm>
        </p:spPr>
        <p:txBody>
          <a:bodyPr>
            <a:noAutofit/>
          </a:bodyPr>
          <a:lstStyle/>
          <a:p>
            <a:pPr algn="just" fontAlgn="base"/>
            <a:r>
              <a:rPr lang="vi-VN" sz="1200" dirty="0" smtClean="0">
                <a:solidFill>
                  <a:schemeClr val="bg1"/>
                </a:solidFill>
              </a:rPr>
              <a:t>Thông </a:t>
            </a:r>
            <a:r>
              <a:rPr lang="vi-VN" sz="1200" dirty="0">
                <a:solidFill>
                  <a:schemeClr val="bg1"/>
                </a:solidFill>
              </a:rPr>
              <a:t>điệp HTTP được viết bằng </a:t>
            </a:r>
            <a:r>
              <a:rPr lang="vi-VN" sz="1400" b="1" dirty="0">
                <a:solidFill>
                  <a:schemeClr val="bg1"/>
                </a:solidFill>
              </a:rPr>
              <a:t>văn bản ASCII </a:t>
            </a:r>
            <a:r>
              <a:rPr lang="vi-VN" sz="1200" dirty="0">
                <a:solidFill>
                  <a:schemeClr val="bg1"/>
                </a:solidFill>
              </a:rPr>
              <a:t>thông thường, do vậy người dùng có thể đọc được. Có </a:t>
            </a:r>
            <a:r>
              <a:rPr lang="vi-VN" sz="1400" b="1" dirty="0">
                <a:solidFill>
                  <a:schemeClr val="bg1"/>
                </a:solidFill>
              </a:rPr>
              <a:t>2 dạng </a:t>
            </a:r>
            <a:r>
              <a:rPr lang="vi-VN" sz="1200" dirty="0">
                <a:solidFill>
                  <a:schemeClr val="bg1"/>
                </a:solidFill>
              </a:rPr>
              <a:t>thông điệp HTTP: </a:t>
            </a:r>
            <a:r>
              <a:rPr lang="vi-VN" sz="1400" b="1" dirty="0">
                <a:solidFill>
                  <a:schemeClr val="bg1"/>
                </a:solidFill>
              </a:rPr>
              <a:t>thông điệp HTTP yêu cầu và thông điệp HTTP trả lời.</a:t>
            </a:r>
            <a:endParaRPr lang="vi-VN" b="1" dirty="0">
              <a:solidFill>
                <a:schemeClr val="bg1"/>
              </a:solidFill>
            </a:endParaRPr>
          </a:p>
          <a:p>
            <a:pPr algn="just" fontAlgn="base"/>
            <a:r>
              <a:rPr lang="vi-VN" sz="1600" b="1" dirty="0">
                <a:solidFill>
                  <a:schemeClr val="bg1"/>
                </a:solidFill>
              </a:rPr>
              <a:t>Thông điệp HTTP yêu cầu</a:t>
            </a:r>
            <a:r>
              <a:rPr lang="vi-VN" sz="1200" b="1" dirty="0">
                <a:solidFill>
                  <a:schemeClr val="bg1"/>
                </a:solidFill>
              </a:rPr>
              <a:t>:</a:t>
            </a:r>
            <a:endParaRPr lang="vi-VN" sz="1200" dirty="0">
              <a:solidFill>
                <a:schemeClr val="bg1"/>
              </a:solidFill>
            </a:endParaRPr>
          </a:p>
          <a:p>
            <a:pPr algn="just"/>
            <a:r>
              <a:rPr lang="vi-VN" sz="1200" dirty="0">
                <a:solidFill>
                  <a:schemeClr val="bg1"/>
                </a:solidFill>
              </a:rPr>
              <a:t>- </a:t>
            </a:r>
            <a:r>
              <a:rPr lang="vi-VN" sz="1400" b="1" dirty="0">
                <a:solidFill>
                  <a:schemeClr val="bg1"/>
                </a:solidFill>
              </a:rPr>
              <a:t>Request line</a:t>
            </a:r>
            <a:r>
              <a:rPr lang="vi-VN" sz="1200" dirty="0">
                <a:solidFill>
                  <a:schemeClr val="bg1"/>
                </a:solidFill>
              </a:rPr>
              <a:t>: dòng đầu tiên của thông điệp HTTP yêu cầu. </a:t>
            </a:r>
            <a:endParaRPr lang="en-GB" sz="1200" dirty="0">
              <a:solidFill>
                <a:schemeClr val="bg1"/>
              </a:solidFill>
            </a:endParaRPr>
          </a:p>
          <a:p>
            <a:pPr algn="just" fontAlgn="base"/>
            <a:r>
              <a:rPr lang="vi-VN" sz="1200" dirty="0">
                <a:solidFill>
                  <a:schemeClr val="bg1"/>
                </a:solidFill>
              </a:rPr>
              <a:t>-  </a:t>
            </a:r>
            <a:r>
              <a:rPr lang="vi-VN" sz="1400" b="1" dirty="0">
                <a:solidFill>
                  <a:schemeClr val="bg1"/>
                </a:solidFill>
              </a:rPr>
              <a:t>Header line</a:t>
            </a:r>
            <a:r>
              <a:rPr lang="vi-VN" sz="1200" dirty="0">
                <a:solidFill>
                  <a:schemeClr val="bg1"/>
                </a:solidFill>
              </a:rPr>
              <a:t>: là các dòng tiếp theo.</a:t>
            </a:r>
          </a:p>
          <a:p>
            <a:pPr algn="just" fontAlgn="base"/>
            <a:r>
              <a:rPr lang="vi-VN" sz="1200" dirty="0">
                <a:solidFill>
                  <a:schemeClr val="bg1"/>
                </a:solidFill>
              </a:rPr>
              <a:t>- </a:t>
            </a:r>
            <a:r>
              <a:rPr lang="vi-VN" sz="1400" b="1" dirty="0">
                <a:solidFill>
                  <a:schemeClr val="bg1"/>
                </a:solidFill>
              </a:rPr>
              <a:t>Sp</a:t>
            </a:r>
            <a:r>
              <a:rPr lang="vi-VN" sz="1200" dirty="0">
                <a:solidFill>
                  <a:schemeClr val="bg1"/>
                </a:solidFill>
              </a:rPr>
              <a:t>: bao gồm các giá trị về khoảng trống.</a:t>
            </a:r>
          </a:p>
          <a:p>
            <a:pPr algn="just" fontAlgn="base"/>
            <a:r>
              <a:rPr lang="vi-VN" sz="1200" dirty="0">
                <a:solidFill>
                  <a:schemeClr val="bg1"/>
                </a:solidFill>
              </a:rPr>
              <a:t>-</a:t>
            </a:r>
            <a:r>
              <a:rPr lang="en-GB" sz="1200" dirty="0">
                <a:solidFill>
                  <a:schemeClr val="bg1"/>
                </a:solidFill>
              </a:rPr>
              <a:t> </a:t>
            </a:r>
            <a:r>
              <a:rPr lang="vi-VN" sz="1400" b="1" dirty="0">
                <a:solidFill>
                  <a:schemeClr val="bg1"/>
                </a:solidFill>
              </a:rPr>
              <a:t>Blank line</a:t>
            </a:r>
            <a:r>
              <a:rPr lang="vi-VN" sz="1200" dirty="0">
                <a:solidFill>
                  <a:schemeClr val="bg1"/>
                </a:solidFill>
              </a:rPr>
              <a:t>: bao gồm các giá trị điều khiển trở về đầu dòng, xuống hang (cr,lf).</a:t>
            </a:r>
          </a:p>
          <a:p>
            <a:pPr algn="just" fontAlgn="base"/>
            <a:r>
              <a:rPr lang="vi-VN" sz="1200" dirty="0">
                <a:solidFill>
                  <a:schemeClr val="bg1"/>
                </a:solidFill>
              </a:rPr>
              <a:t>- </a:t>
            </a:r>
            <a:r>
              <a:rPr lang="vi-VN" sz="1400" b="1" dirty="0">
                <a:solidFill>
                  <a:schemeClr val="bg1"/>
                </a:solidFill>
              </a:rPr>
              <a:t>Entity Body</a:t>
            </a:r>
            <a:r>
              <a:rPr lang="vi-VN" sz="1200" dirty="0">
                <a:solidFill>
                  <a:schemeClr val="bg1"/>
                </a:solidFill>
              </a:rPr>
              <a:t> (nếu có): là phần thân của thông điệp HTTP yêu cầu.</a:t>
            </a:r>
          </a:p>
        </p:txBody>
      </p:sp>
    </p:spTree>
    <p:extLst>
      <p:ext uri="{BB962C8B-B14F-4D97-AF65-F5344CB8AC3E}">
        <p14:creationId xmlns:p14="http://schemas.microsoft.com/office/powerpoint/2010/main" val="4077188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Macbook Pro on Top of Wooden De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323528" y="627534"/>
            <a:ext cx="3744416" cy="3816423"/>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611560" y="339502"/>
            <a:ext cx="3008313" cy="871538"/>
          </a:xfrm>
        </p:spPr>
        <p:txBody>
          <a:bodyPr/>
          <a:lstStyle/>
          <a:p>
            <a:pPr algn="ctr"/>
            <a:r>
              <a:rPr lang="en-GB" b="0" dirty="0"/>
              <a:t/>
            </a:r>
            <a:br>
              <a:rPr lang="en-GB" b="0" dirty="0"/>
            </a:br>
            <a:r>
              <a:rPr lang="en-GB" sz="2000" dirty="0">
                <a:solidFill>
                  <a:schemeClr val="bg1">
                    <a:lumMod val="95000"/>
                  </a:schemeClr>
                </a:solidFill>
              </a:rPr>
              <a:t> </a:t>
            </a:r>
            <a:r>
              <a:rPr lang="en-GB" sz="2400" dirty="0" err="1">
                <a:solidFill>
                  <a:schemeClr val="bg1">
                    <a:lumMod val="95000"/>
                  </a:schemeClr>
                </a:solidFill>
              </a:rPr>
              <a:t>Gói</a:t>
            </a:r>
            <a:r>
              <a:rPr lang="en-GB" sz="2400" dirty="0">
                <a:solidFill>
                  <a:schemeClr val="bg1">
                    <a:lumMod val="95000"/>
                  </a:schemeClr>
                </a:solidFill>
              </a:rPr>
              <a:t> tin HTTP</a:t>
            </a:r>
            <a:endParaRPr lang="en-GB" sz="2000" dirty="0">
              <a:solidFill>
                <a:schemeClr val="bg1">
                  <a:lumMod val="95000"/>
                </a:schemeClr>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1971" y="1342432"/>
            <a:ext cx="4536503" cy="2309442"/>
          </a:xfrm>
          <a:effectLst>
            <a:glow rad="139700">
              <a:schemeClr val="accent1">
                <a:satMod val="175000"/>
                <a:alpha val="40000"/>
              </a:schemeClr>
            </a:glow>
          </a:effectLst>
          <a:scene3d>
            <a:camera prst="orthographicFront"/>
            <a:lightRig rig="threePt" dir="t"/>
          </a:scene3d>
          <a:sp3d>
            <a:bevelT w="114300" prst="artDeco"/>
          </a:sp3d>
        </p:spPr>
      </p:pic>
      <p:sp>
        <p:nvSpPr>
          <p:cNvPr id="4" name="Text Placeholder 3"/>
          <p:cNvSpPr>
            <a:spLocks noGrp="1"/>
          </p:cNvSpPr>
          <p:nvPr>
            <p:ph type="body" sz="half" idx="2"/>
          </p:nvPr>
        </p:nvSpPr>
        <p:spPr>
          <a:xfrm>
            <a:off x="462372" y="1419622"/>
            <a:ext cx="3466728" cy="3518297"/>
          </a:xfrm>
        </p:spPr>
        <p:txBody>
          <a:bodyPr>
            <a:noAutofit/>
          </a:bodyPr>
          <a:lstStyle/>
          <a:p>
            <a:pPr algn="just" fontAlgn="base"/>
            <a:r>
              <a:rPr lang="vi-VN" dirty="0">
                <a:solidFill>
                  <a:schemeClr val="bg1">
                    <a:lumMod val="95000"/>
                  </a:schemeClr>
                </a:solidFill>
              </a:rPr>
              <a:t>-</a:t>
            </a:r>
            <a:r>
              <a:rPr lang="vi-VN" b="1" dirty="0">
                <a:solidFill>
                  <a:schemeClr val="bg1">
                    <a:lumMod val="95000"/>
                  </a:schemeClr>
                </a:solidFill>
              </a:rPr>
              <a:t> </a:t>
            </a:r>
            <a:r>
              <a:rPr lang="vi-VN" b="1" dirty="0" smtClean="0">
                <a:solidFill>
                  <a:schemeClr val="bg1">
                    <a:lumMod val="95000"/>
                  </a:schemeClr>
                </a:solidFill>
              </a:rPr>
              <a:t>Có </a:t>
            </a:r>
            <a:r>
              <a:rPr lang="vi-VN" b="1" dirty="0">
                <a:solidFill>
                  <a:schemeClr val="bg1">
                    <a:lumMod val="95000"/>
                  </a:schemeClr>
                </a:solidFill>
              </a:rPr>
              <a:t>các mã </a:t>
            </a:r>
            <a:r>
              <a:rPr lang="vi-VN" sz="1200" b="1" dirty="0">
                <a:solidFill>
                  <a:schemeClr val="bg1">
                    <a:lumMod val="95000"/>
                  </a:schemeClr>
                </a:solidFill>
              </a:rPr>
              <a:t>trạng thái hồi đáp </a:t>
            </a:r>
            <a:r>
              <a:rPr lang="vi-VN" b="1" dirty="0">
                <a:solidFill>
                  <a:schemeClr val="bg1">
                    <a:lumMod val="95000"/>
                  </a:schemeClr>
                </a:solidFill>
              </a:rPr>
              <a:t>như</a:t>
            </a:r>
            <a:r>
              <a:rPr lang="vi-VN" dirty="0">
                <a:solidFill>
                  <a:schemeClr val="bg1">
                    <a:lumMod val="95000"/>
                  </a:schemeClr>
                </a:solidFill>
              </a:rPr>
              <a:t>:</a:t>
            </a:r>
          </a:p>
          <a:p>
            <a:pPr algn="just" fontAlgn="base"/>
            <a:r>
              <a:rPr lang="vi-VN" dirty="0">
                <a:solidFill>
                  <a:schemeClr val="bg1">
                    <a:lumMod val="95000"/>
                  </a:schemeClr>
                </a:solidFill>
              </a:rPr>
              <a:t>     200 OK</a:t>
            </a:r>
          </a:p>
          <a:p>
            <a:pPr algn="just" fontAlgn="base"/>
            <a:r>
              <a:rPr lang="vi-VN" dirty="0">
                <a:solidFill>
                  <a:schemeClr val="bg1">
                    <a:lumMod val="95000"/>
                  </a:schemeClr>
                </a:solidFill>
              </a:rPr>
              <a:t>     </a:t>
            </a:r>
            <a:r>
              <a:rPr lang="vi-VN" dirty="0" smtClean="0">
                <a:solidFill>
                  <a:schemeClr val="bg1">
                    <a:lumMod val="95000"/>
                  </a:schemeClr>
                </a:solidFill>
              </a:rPr>
              <a:t>404 </a:t>
            </a:r>
            <a:r>
              <a:rPr lang="vi-VN" dirty="0">
                <a:solidFill>
                  <a:schemeClr val="bg1">
                    <a:lumMod val="95000"/>
                  </a:schemeClr>
                </a:solidFill>
              </a:rPr>
              <a:t>Not Found</a:t>
            </a:r>
          </a:p>
          <a:p>
            <a:pPr algn="just" fontAlgn="base"/>
            <a:r>
              <a:rPr lang="vi-VN" dirty="0">
                <a:solidFill>
                  <a:schemeClr val="bg1">
                    <a:lumMod val="95000"/>
                  </a:schemeClr>
                </a:solidFill>
              </a:rPr>
              <a:t>     Địa chỉ IP nguồn: 10.0.0.36</a:t>
            </a:r>
          </a:p>
          <a:p>
            <a:pPr algn="just" fontAlgn="base"/>
            <a:r>
              <a:rPr lang="vi-VN" dirty="0">
                <a:solidFill>
                  <a:schemeClr val="bg1">
                    <a:lumMod val="95000"/>
                  </a:schemeClr>
                </a:solidFill>
              </a:rPr>
              <a:t> </a:t>
            </a:r>
            <a:r>
              <a:rPr lang="vi-VN" sz="1400" dirty="0" smtClean="0">
                <a:solidFill>
                  <a:srgbClr val="FF0000"/>
                </a:solidFill>
              </a:rPr>
              <a:t>Địa</a:t>
            </a:r>
            <a:r>
              <a:rPr lang="en-GB" sz="1400" dirty="0" smtClean="0">
                <a:solidFill>
                  <a:srgbClr val="FF0000"/>
                </a:solidFill>
              </a:rPr>
              <a:t> </a:t>
            </a:r>
            <a:r>
              <a:rPr lang="vi-VN" sz="1400" dirty="0" smtClean="0">
                <a:solidFill>
                  <a:srgbClr val="FF0000"/>
                </a:solidFill>
              </a:rPr>
              <a:t>chỉ </a:t>
            </a:r>
            <a:r>
              <a:rPr lang="vi-VN" sz="1400" dirty="0">
                <a:solidFill>
                  <a:srgbClr val="FF0000"/>
                </a:solidFill>
              </a:rPr>
              <a:t>IP đích</a:t>
            </a:r>
            <a:r>
              <a:rPr lang="vi-VN" dirty="0">
                <a:solidFill>
                  <a:schemeClr val="bg1">
                    <a:lumMod val="95000"/>
                  </a:schemeClr>
                </a:solidFill>
              </a:rPr>
              <a:t>: </a:t>
            </a:r>
            <a:r>
              <a:rPr lang="vi-VN" dirty="0" smtClean="0">
                <a:solidFill>
                  <a:schemeClr val="bg1">
                    <a:lumMod val="95000"/>
                  </a:schemeClr>
                </a:solidFill>
              </a:rPr>
              <a:t>192.168.3.35</a:t>
            </a:r>
            <a:br>
              <a:rPr lang="vi-VN" dirty="0" smtClean="0">
                <a:solidFill>
                  <a:schemeClr val="bg1">
                    <a:lumMod val="95000"/>
                  </a:schemeClr>
                </a:solidFill>
              </a:rPr>
            </a:br>
            <a:r>
              <a:rPr lang="vi-VN" dirty="0">
                <a:solidFill>
                  <a:schemeClr val="bg1">
                    <a:lumMod val="95000"/>
                  </a:schemeClr>
                </a:solidFill>
              </a:rPr>
              <a:t>-</a:t>
            </a:r>
            <a:r>
              <a:rPr lang="vi-VN" b="1" dirty="0">
                <a:solidFill>
                  <a:schemeClr val="bg1">
                    <a:lumMod val="95000"/>
                  </a:schemeClr>
                </a:solidFill>
              </a:rPr>
              <a:t> </a:t>
            </a:r>
            <a:r>
              <a:rPr lang="vi-VN" sz="1200" b="1" dirty="0" smtClean="0">
                <a:solidFill>
                  <a:schemeClr val="bg1">
                    <a:lumMod val="95000"/>
                  </a:schemeClr>
                </a:solidFill>
              </a:rPr>
              <a:t>Cổng </a:t>
            </a:r>
            <a:r>
              <a:rPr lang="vi-VN" sz="1200" b="1" dirty="0">
                <a:solidFill>
                  <a:schemeClr val="bg1">
                    <a:lumMod val="95000"/>
                  </a:schemeClr>
                </a:solidFill>
              </a:rPr>
              <a:t>HTTP</a:t>
            </a:r>
            <a:r>
              <a:rPr lang="vi-VN" dirty="0">
                <a:solidFill>
                  <a:schemeClr val="bg1">
                    <a:lumMod val="95000"/>
                  </a:schemeClr>
                </a:solidFill>
              </a:rPr>
              <a:t>: 80</a:t>
            </a:r>
          </a:p>
          <a:p>
            <a:pPr algn="just" fontAlgn="base"/>
            <a:r>
              <a:rPr lang="vi-VN" dirty="0">
                <a:solidFill>
                  <a:schemeClr val="bg1">
                    <a:lumMod val="95000"/>
                  </a:schemeClr>
                </a:solidFill>
              </a:rPr>
              <a:t>- </a:t>
            </a:r>
            <a:r>
              <a:rPr lang="vi-VN" sz="1200" b="1" dirty="0" smtClean="0">
                <a:solidFill>
                  <a:schemeClr val="bg1">
                    <a:lumMod val="95000"/>
                  </a:schemeClr>
                </a:solidFill>
              </a:rPr>
              <a:t>Sử </a:t>
            </a:r>
            <a:r>
              <a:rPr lang="vi-VN" sz="1200" b="1" dirty="0">
                <a:solidFill>
                  <a:schemeClr val="bg1">
                    <a:lumMod val="95000"/>
                  </a:schemeClr>
                </a:solidFill>
              </a:rPr>
              <a:t>dụng phương </a:t>
            </a:r>
            <a:r>
              <a:rPr lang="vi-VN" sz="1200" b="1" dirty="0" smtClean="0">
                <a:solidFill>
                  <a:schemeClr val="bg1">
                    <a:lumMod val="95000"/>
                  </a:schemeClr>
                </a:solidFill>
              </a:rPr>
              <a:t>thức</a:t>
            </a:r>
            <a:r>
              <a:rPr lang="en-GB" dirty="0" smtClean="0">
                <a:solidFill>
                  <a:schemeClr val="bg1">
                    <a:lumMod val="95000"/>
                  </a:schemeClr>
                </a:solidFill>
              </a:rPr>
              <a:t>:</a:t>
            </a:r>
            <a:r>
              <a:rPr lang="vi-VN" dirty="0" smtClean="0">
                <a:solidFill>
                  <a:schemeClr val="bg1">
                    <a:lumMod val="95000"/>
                  </a:schemeClr>
                </a:solidFill>
              </a:rPr>
              <a:t> </a:t>
            </a:r>
            <a:r>
              <a:rPr lang="vi-VN" dirty="0">
                <a:solidFill>
                  <a:schemeClr val="bg1">
                    <a:lumMod val="95000"/>
                  </a:schemeClr>
                </a:solidFill>
              </a:rPr>
              <a:t>TCP</a:t>
            </a:r>
          </a:p>
          <a:p>
            <a:pPr algn="just" fontAlgn="base"/>
            <a:r>
              <a:rPr lang="vi-VN" dirty="0" smtClean="0">
                <a:solidFill>
                  <a:schemeClr val="bg1">
                    <a:lumMod val="95000"/>
                  </a:schemeClr>
                </a:solidFill>
              </a:rPr>
              <a:t>-</a:t>
            </a:r>
            <a:r>
              <a:rPr lang="en-GB" dirty="0">
                <a:solidFill>
                  <a:schemeClr val="bg1">
                    <a:lumMod val="95000"/>
                  </a:schemeClr>
                </a:solidFill>
              </a:rPr>
              <a:t> </a:t>
            </a:r>
            <a:r>
              <a:rPr lang="vi-VN" dirty="0" smtClean="0">
                <a:solidFill>
                  <a:srgbClr val="FF0000"/>
                </a:solidFill>
              </a:rPr>
              <a:t>Trang</a:t>
            </a:r>
            <a:r>
              <a:rPr lang="en-GB" dirty="0" smtClean="0">
                <a:solidFill>
                  <a:srgbClr val="FF0000"/>
                </a:solidFill>
              </a:rPr>
              <a:t> </a:t>
            </a:r>
            <a:r>
              <a:rPr lang="vi-VN" dirty="0" smtClean="0">
                <a:solidFill>
                  <a:srgbClr val="FF0000"/>
                </a:solidFill>
              </a:rPr>
              <a:t>web </a:t>
            </a:r>
            <a:r>
              <a:rPr lang="vi-VN" dirty="0">
                <a:solidFill>
                  <a:srgbClr val="FF0000"/>
                </a:solidFill>
              </a:rPr>
              <a:t>đăng nhập </a:t>
            </a:r>
            <a:r>
              <a:rPr lang="vi-VN" dirty="0">
                <a:solidFill>
                  <a:schemeClr val="bg1">
                    <a:lumMod val="95000"/>
                  </a:schemeClr>
                </a:solidFill>
              </a:rPr>
              <a:t>là (host) </a:t>
            </a:r>
            <a:r>
              <a:rPr lang="vi-VN" dirty="0">
                <a:solidFill>
                  <a:schemeClr val="bg1">
                    <a:lumMod val="95000"/>
                  </a:schemeClr>
                </a:solidFill>
                <a:hlinkClick r:id="rId4"/>
              </a:rPr>
              <a:t>http://192.168.3.35</a:t>
            </a:r>
            <a:r>
              <a:rPr lang="vi-VN" dirty="0">
                <a:solidFill>
                  <a:schemeClr val="bg1">
                    <a:lumMod val="95000"/>
                  </a:schemeClr>
                </a:solidFill>
              </a:rPr>
              <a:t> không sử dụng DNS để phân giải địa chỉ IP 192.168.3.35.</a:t>
            </a:r>
          </a:p>
          <a:p>
            <a:pPr algn="just" fontAlgn="base"/>
            <a:r>
              <a:rPr lang="vi-VN" dirty="0" smtClean="0">
                <a:solidFill>
                  <a:schemeClr val="bg1">
                    <a:lumMod val="95000"/>
                  </a:schemeClr>
                </a:solidFill>
              </a:rPr>
              <a:t>-</a:t>
            </a:r>
            <a:r>
              <a:rPr lang="en-GB" dirty="0">
                <a:solidFill>
                  <a:schemeClr val="bg1">
                    <a:lumMod val="95000"/>
                  </a:schemeClr>
                </a:solidFill>
              </a:rPr>
              <a:t> </a:t>
            </a:r>
            <a:r>
              <a:rPr lang="vi-VN" sz="1200" b="1" dirty="0" smtClean="0">
                <a:solidFill>
                  <a:schemeClr val="bg1">
                    <a:lumMod val="95000"/>
                  </a:schemeClr>
                </a:solidFill>
              </a:rPr>
              <a:t>User-agent</a:t>
            </a:r>
            <a:r>
              <a:rPr lang="vi-VN" dirty="0">
                <a:solidFill>
                  <a:schemeClr val="bg1">
                    <a:lumMod val="95000"/>
                  </a:schemeClr>
                </a:solidFill>
              </a:rPr>
              <a:t>: loại trình duyệt gửi yêu cầu đến server ở đây dùng </a:t>
            </a:r>
            <a:r>
              <a:rPr lang="vi-VN" dirty="0" smtClean="0">
                <a:solidFill>
                  <a:schemeClr val="bg1">
                    <a:lumMod val="95000"/>
                  </a:schemeClr>
                </a:solidFill>
              </a:rPr>
              <a:t>trình</a:t>
            </a:r>
            <a:r>
              <a:rPr lang="en-GB" dirty="0" smtClean="0">
                <a:solidFill>
                  <a:schemeClr val="bg1">
                    <a:lumMod val="95000"/>
                  </a:schemeClr>
                </a:solidFill>
              </a:rPr>
              <a:t> </a:t>
            </a:r>
            <a:r>
              <a:rPr lang="vi-VN" dirty="0" smtClean="0">
                <a:solidFill>
                  <a:schemeClr val="bg1">
                    <a:lumMod val="95000"/>
                  </a:schemeClr>
                </a:solidFill>
              </a:rPr>
              <a:t>duyệt</a:t>
            </a:r>
            <a:r>
              <a:rPr lang="en-GB" dirty="0" smtClean="0">
                <a:solidFill>
                  <a:schemeClr val="bg1">
                    <a:lumMod val="95000"/>
                  </a:schemeClr>
                </a:solidFill>
              </a:rPr>
              <a:t> </a:t>
            </a:r>
            <a:r>
              <a:rPr lang="vi-VN" dirty="0" smtClean="0">
                <a:solidFill>
                  <a:schemeClr val="bg1">
                    <a:lumMod val="95000"/>
                  </a:schemeClr>
                </a:solidFill>
              </a:rPr>
              <a:t>Mozilla/5.0.</a:t>
            </a:r>
            <a:br>
              <a:rPr lang="vi-VN" dirty="0" smtClean="0">
                <a:solidFill>
                  <a:schemeClr val="bg1">
                    <a:lumMod val="95000"/>
                  </a:schemeClr>
                </a:solidFill>
              </a:rPr>
            </a:br>
            <a:r>
              <a:rPr lang="vi-VN" dirty="0">
                <a:solidFill>
                  <a:schemeClr val="bg1">
                    <a:lumMod val="95000"/>
                  </a:schemeClr>
                </a:solidFill>
              </a:rPr>
              <a:t>- </a:t>
            </a:r>
            <a:r>
              <a:rPr lang="vi-VN" sz="1200" b="1" dirty="0" smtClean="0">
                <a:solidFill>
                  <a:schemeClr val="bg1">
                    <a:lumMod val="95000"/>
                  </a:schemeClr>
                </a:solidFill>
              </a:rPr>
              <a:t>Accept-language</a:t>
            </a:r>
            <a:r>
              <a:rPr lang="vi-VN" dirty="0">
                <a:solidFill>
                  <a:schemeClr val="bg1">
                    <a:lumMod val="95000"/>
                  </a:schemeClr>
                </a:solidFill>
              </a:rPr>
              <a:t>: sử dụng ngôn ngữ tiếng anh (en-us). </a:t>
            </a:r>
          </a:p>
          <a:p>
            <a:pPr algn="just"/>
            <a:endParaRPr lang="en-GB" dirty="0">
              <a:solidFill>
                <a:schemeClr val="bg1">
                  <a:lumMod val="95000"/>
                </a:schemeClr>
              </a:solidFill>
            </a:endParaRPr>
          </a:p>
        </p:txBody>
      </p:sp>
    </p:spTree>
    <p:extLst>
      <p:ext uri="{BB962C8B-B14F-4D97-AF65-F5344CB8AC3E}">
        <p14:creationId xmlns:p14="http://schemas.microsoft.com/office/powerpoint/2010/main" val="39427020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chievement, agreement, a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2" y="0"/>
            <a:ext cx="9154542" cy="5143499"/>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915816" y="270371"/>
            <a:ext cx="3528392" cy="954904"/>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539552" y="316321"/>
            <a:ext cx="8229600" cy="857250"/>
          </a:xfrm>
        </p:spPr>
        <p:txBody>
          <a:bodyPr/>
          <a:lstStyle/>
          <a:p>
            <a:r>
              <a:rPr lang="en-GB" dirty="0" err="1" smtClean="0">
                <a:solidFill>
                  <a:schemeClr val="bg1"/>
                </a:solidFill>
              </a:rPr>
              <a:t>Giao</a:t>
            </a:r>
            <a:r>
              <a:rPr lang="en-GB" dirty="0" smtClean="0">
                <a:solidFill>
                  <a:schemeClr val="bg1"/>
                </a:solidFill>
              </a:rPr>
              <a:t> </a:t>
            </a:r>
            <a:r>
              <a:rPr lang="en-GB" dirty="0" err="1" smtClean="0">
                <a:solidFill>
                  <a:schemeClr val="bg1"/>
                </a:solidFill>
              </a:rPr>
              <a:t>thức</a:t>
            </a:r>
            <a:r>
              <a:rPr lang="en-GB" dirty="0" smtClean="0">
                <a:solidFill>
                  <a:schemeClr val="bg1"/>
                </a:solidFill>
              </a:rPr>
              <a:t> </a:t>
            </a:r>
            <a:r>
              <a:rPr lang="en-GB" sz="4400" b="1" dirty="0" smtClean="0">
                <a:solidFill>
                  <a:schemeClr val="bg1"/>
                </a:solidFill>
              </a:rPr>
              <a:t>HTTPS</a:t>
            </a:r>
            <a:endParaRPr lang="en-GB" sz="4400" b="1" dirty="0">
              <a:solidFill>
                <a:schemeClr val="bg1"/>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5696" y="1563638"/>
            <a:ext cx="5760640" cy="2916323"/>
          </a:xfrm>
          <a:effectLst>
            <a:glow rad="228600">
              <a:schemeClr val="accent2">
                <a:satMod val="175000"/>
                <a:alpha val="40000"/>
              </a:schemeClr>
            </a:glow>
          </a:effectLst>
          <a:scene3d>
            <a:camera prst="orthographicFront"/>
            <a:lightRig rig="threePt" dir="t"/>
          </a:scene3d>
          <a:sp3d>
            <a:bevelT prst="slope"/>
          </a:sp3d>
        </p:spPr>
      </p:pic>
    </p:spTree>
    <p:extLst>
      <p:ext uri="{BB962C8B-B14F-4D97-AF65-F5344CB8AC3E}">
        <p14:creationId xmlns:p14="http://schemas.microsoft.com/office/powerpoint/2010/main" val="34766034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harts, computer,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251520" y="339502"/>
            <a:ext cx="4032448" cy="4536503"/>
          </a:xfrm>
          <a:prstGeom prst="roundRect">
            <a:avLst/>
          </a:prstGeom>
          <a:solidFill>
            <a:srgbClr val="181717">
              <a:alpha val="6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684584" y="411510"/>
            <a:ext cx="5904656" cy="648072"/>
          </a:xfrm>
        </p:spPr>
        <p:txBody>
          <a:bodyPr>
            <a:normAutofit/>
          </a:bodyPr>
          <a:lstStyle/>
          <a:p>
            <a:r>
              <a:rPr lang="en-GB" sz="3200" b="1" dirty="0" err="1" smtClean="0">
                <a:solidFill>
                  <a:schemeClr val="bg1"/>
                </a:solidFill>
                <a:latin typeface="+mn-lt"/>
              </a:rPr>
              <a:t>Tổng</a:t>
            </a:r>
            <a:r>
              <a:rPr lang="en-GB" sz="3200" b="1" dirty="0" smtClean="0">
                <a:solidFill>
                  <a:schemeClr val="bg1"/>
                </a:solidFill>
                <a:latin typeface="+mn-lt"/>
              </a:rPr>
              <a:t> </a:t>
            </a:r>
            <a:r>
              <a:rPr lang="en-GB" sz="3200" b="1" dirty="0" err="1" smtClean="0">
                <a:solidFill>
                  <a:schemeClr val="bg1"/>
                </a:solidFill>
                <a:latin typeface="+mn-lt"/>
              </a:rPr>
              <a:t>Quan</a:t>
            </a:r>
            <a:endParaRPr lang="en-GB" sz="3200" b="1" dirty="0">
              <a:solidFill>
                <a:schemeClr val="bg1"/>
              </a:solidFill>
              <a:latin typeface="+mn-lt"/>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716016" y="2029250"/>
            <a:ext cx="4038601" cy="1084997"/>
          </a:xfrm>
          <a:effectLst>
            <a:glow rad="228600">
              <a:schemeClr val="accent5">
                <a:satMod val="175000"/>
                <a:alpha val="40000"/>
              </a:schemeClr>
            </a:glow>
            <a:outerShdw blurRad="50800" dist="38100" dir="10800000" algn="r" rotWithShape="0">
              <a:prstClr val="black">
                <a:alpha val="40000"/>
              </a:prstClr>
            </a:outerShdw>
            <a:reflection blurRad="6350" stA="50000" endA="300" endPos="55500" dist="50800" dir="5400000" sy="-100000" algn="bl" rotWithShape="0"/>
          </a:effectLst>
        </p:spPr>
      </p:pic>
      <p:sp>
        <p:nvSpPr>
          <p:cNvPr id="6" name="Text Placeholder 5"/>
          <p:cNvSpPr>
            <a:spLocks noGrp="1"/>
          </p:cNvSpPr>
          <p:nvPr>
            <p:ph sz="half" idx="2"/>
          </p:nvPr>
        </p:nvSpPr>
        <p:spPr>
          <a:xfrm>
            <a:off x="323528" y="1131590"/>
            <a:ext cx="4038601" cy="3394472"/>
          </a:xfrm>
        </p:spPr>
        <p:txBody>
          <a:bodyPr>
            <a:normAutofit fontScale="77500" lnSpcReduction="20000"/>
          </a:bodyPr>
          <a:lstStyle/>
          <a:p>
            <a:r>
              <a:rPr lang="en-GB" sz="2800" dirty="0" err="1">
                <a:solidFill>
                  <a:srgbClr val="FF0000"/>
                </a:solidFill>
              </a:rPr>
              <a:t>Giao</a:t>
            </a:r>
            <a:r>
              <a:rPr lang="en-GB" sz="2800" dirty="0">
                <a:solidFill>
                  <a:srgbClr val="FF0000"/>
                </a:solidFill>
              </a:rPr>
              <a:t> </a:t>
            </a:r>
            <a:r>
              <a:rPr lang="en-GB" sz="2800" dirty="0" err="1">
                <a:solidFill>
                  <a:srgbClr val="FF0000"/>
                </a:solidFill>
              </a:rPr>
              <a:t>thức</a:t>
            </a:r>
            <a:r>
              <a:rPr lang="en-GB" sz="2800" dirty="0">
                <a:solidFill>
                  <a:srgbClr val="FF0000"/>
                </a:solidFill>
              </a:rPr>
              <a:t> HTTPS </a:t>
            </a:r>
            <a:r>
              <a:rPr lang="en-GB" dirty="0" smtClean="0">
                <a:solidFill>
                  <a:schemeClr val="bg1"/>
                </a:solidFill>
              </a:rPr>
              <a:t>(</a:t>
            </a:r>
            <a:r>
              <a:rPr lang="en-GB" dirty="0" err="1" smtClean="0">
                <a:solidFill>
                  <a:schemeClr val="bg1"/>
                </a:solidFill>
              </a:rPr>
              <a:t>viết</a:t>
            </a:r>
            <a:r>
              <a:rPr lang="en-GB" dirty="0" smtClean="0">
                <a:solidFill>
                  <a:schemeClr val="bg1"/>
                </a:solidFill>
              </a:rPr>
              <a:t> </a:t>
            </a:r>
            <a:r>
              <a:rPr lang="en-GB" dirty="0" err="1">
                <a:solidFill>
                  <a:schemeClr val="bg1"/>
                </a:solidFill>
              </a:rPr>
              <a:t>tắt</a:t>
            </a:r>
            <a:r>
              <a:rPr lang="en-GB" dirty="0">
                <a:solidFill>
                  <a:schemeClr val="bg1"/>
                </a:solidFill>
              </a:rPr>
              <a:t> </a:t>
            </a:r>
            <a:r>
              <a:rPr lang="en-GB" dirty="0" err="1">
                <a:solidFill>
                  <a:schemeClr val="bg1"/>
                </a:solidFill>
              </a:rPr>
              <a:t>của</a:t>
            </a:r>
            <a:r>
              <a:rPr lang="en-GB" dirty="0">
                <a:solidFill>
                  <a:schemeClr val="bg1"/>
                </a:solidFill>
              </a:rPr>
              <a:t> </a:t>
            </a:r>
            <a:r>
              <a:rPr lang="en-GB" dirty="0" err="1">
                <a:solidFill>
                  <a:schemeClr val="bg1"/>
                </a:solidFill>
              </a:rPr>
              <a:t>cụm</a:t>
            </a:r>
            <a:r>
              <a:rPr lang="en-GB" dirty="0">
                <a:solidFill>
                  <a:schemeClr val="bg1"/>
                </a:solidFill>
              </a:rPr>
              <a:t> </a:t>
            </a:r>
            <a:r>
              <a:rPr lang="en-GB" dirty="0" err="1">
                <a:solidFill>
                  <a:schemeClr val="bg1"/>
                </a:solidFill>
              </a:rPr>
              <a:t>từ</a:t>
            </a:r>
            <a:r>
              <a:rPr lang="en-GB" dirty="0">
                <a:solidFill>
                  <a:schemeClr val="bg1"/>
                </a:solidFill>
              </a:rPr>
              <a:t> </a:t>
            </a:r>
            <a:r>
              <a:rPr lang="en-GB" sz="2400" b="1" dirty="0">
                <a:solidFill>
                  <a:schemeClr val="bg1"/>
                </a:solidFill>
              </a:rPr>
              <a:t>Hypertext Transfer Protocol Secure</a:t>
            </a:r>
            <a:r>
              <a:rPr lang="en-GB" dirty="0">
                <a:solidFill>
                  <a:schemeClr val="bg1"/>
                </a:solidFill>
              </a:rPr>
              <a:t>) </a:t>
            </a:r>
            <a:r>
              <a:rPr lang="en-GB" dirty="0" err="1">
                <a:solidFill>
                  <a:schemeClr val="bg1"/>
                </a:solidFill>
              </a:rPr>
              <a:t>là</a:t>
            </a:r>
            <a:r>
              <a:rPr lang="en-GB" dirty="0">
                <a:solidFill>
                  <a:schemeClr val="bg1"/>
                </a:solidFill>
              </a:rPr>
              <a:t> </a:t>
            </a:r>
            <a:r>
              <a:rPr lang="en-GB" dirty="0" err="1">
                <a:solidFill>
                  <a:schemeClr val="bg1"/>
                </a:solidFill>
              </a:rPr>
              <a:t>sự</a:t>
            </a:r>
            <a:r>
              <a:rPr lang="en-GB" dirty="0">
                <a:solidFill>
                  <a:schemeClr val="bg1"/>
                </a:solidFill>
              </a:rPr>
              <a:t> </a:t>
            </a:r>
            <a:r>
              <a:rPr lang="en-GB" dirty="0" err="1">
                <a:solidFill>
                  <a:schemeClr val="bg1"/>
                </a:solidFill>
              </a:rPr>
              <a:t>kết</a:t>
            </a:r>
            <a:r>
              <a:rPr lang="en-GB" dirty="0">
                <a:solidFill>
                  <a:schemeClr val="bg1"/>
                </a:solidFill>
              </a:rPr>
              <a:t> </a:t>
            </a:r>
            <a:r>
              <a:rPr lang="en-GB" dirty="0" err="1">
                <a:solidFill>
                  <a:schemeClr val="bg1"/>
                </a:solidFill>
              </a:rPr>
              <a:t>hợp</a:t>
            </a:r>
            <a:r>
              <a:rPr lang="en-GB" dirty="0">
                <a:solidFill>
                  <a:schemeClr val="bg1"/>
                </a:solidFill>
              </a:rPr>
              <a:t> </a:t>
            </a:r>
            <a:r>
              <a:rPr lang="en-GB" dirty="0" err="1">
                <a:solidFill>
                  <a:schemeClr val="bg1"/>
                </a:solidFill>
              </a:rPr>
              <a:t>giữa</a:t>
            </a:r>
            <a:r>
              <a:rPr lang="en-GB" dirty="0">
                <a:solidFill>
                  <a:schemeClr val="bg1"/>
                </a:solidFill>
              </a:rPr>
              <a:t> </a:t>
            </a:r>
            <a:r>
              <a:rPr lang="en-GB" dirty="0" err="1">
                <a:solidFill>
                  <a:schemeClr val="bg1"/>
                </a:solidFill>
              </a:rPr>
              <a:t>giao</a:t>
            </a:r>
            <a:r>
              <a:rPr lang="en-GB" dirty="0">
                <a:solidFill>
                  <a:schemeClr val="bg1"/>
                </a:solidFill>
              </a:rPr>
              <a:t> </a:t>
            </a:r>
            <a:r>
              <a:rPr lang="en-GB" dirty="0" err="1">
                <a:solidFill>
                  <a:schemeClr val="bg1"/>
                </a:solidFill>
              </a:rPr>
              <a:t>thức</a:t>
            </a:r>
            <a:r>
              <a:rPr lang="en-GB" dirty="0">
                <a:solidFill>
                  <a:schemeClr val="bg1"/>
                </a:solidFill>
              </a:rPr>
              <a:t> HTTP </a:t>
            </a:r>
            <a:r>
              <a:rPr lang="en-GB" dirty="0" err="1">
                <a:solidFill>
                  <a:schemeClr val="bg1"/>
                </a:solidFill>
              </a:rPr>
              <a:t>và</a:t>
            </a:r>
            <a:r>
              <a:rPr lang="en-GB" dirty="0">
                <a:solidFill>
                  <a:schemeClr val="bg1"/>
                </a:solidFill>
              </a:rPr>
              <a:t> </a:t>
            </a:r>
            <a:r>
              <a:rPr lang="en-GB" dirty="0" err="1">
                <a:solidFill>
                  <a:schemeClr val="bg1"/>
                </a:solidFill>
              </a:rPr>
              <a:t>giao</a:t>
            </a:r>
            <a:r>
              <a:rPr lang="en-GB" dirty="0">
                <a:solidFill>
                  <a:schemeClr val="bg1"/>
                </a:solidFill>
              </a:rPr>
              <a:t> </a:t>
            </a:r>
            <a:r>
              <a:rPr lang="en-GB" dirty="0" err="1">
                <a:solidFill>
                  <a:schemeClr val="bg1"/>
                </a:solidFill>
              </a:rPr>
              <a:t>thức</a:t>
            </a:r>
            <a:r>
              <a:rPr lang="en-GB" dirty="0">
                <a:solidFill>
                  <a:schemeClr val="bg1"/>
                </a:solidFill>
              </a:rPr>
              <a:t> </a:t>
            </a:r>
            <a:r>
              <a:rPr lang="en-GB" dirty="0" err="1">
                <a:solidFill>
                  <a:schemeClr val="bg1"/>
                </a:solidFill>
              </a:rPr>
              <a:t>bảo</a:t>
            </a:r>
            <a:r>
              <a:rPr lang="en-GB" dirty="0">
                <a:solidFill>
                  <a:schemeClr val="bg1"/>
                </a:solidFill>
              </a:rPr>
              <a:t> </a:t>
            </a:r>
            <a:r>
              <a:rPr lang="en-GB" dirty="0" err="1">
                <a:solidFill>
                  <a:schemeClr val="bg1"/>
                </a:solidFill>
              </a:rPr>
              <a:t>mật</a:t>
            </a:r>
            <a:r>
              <a:rPr lang="en-GB" dirty="0">
                <a:solidFill>
                  <a:schemeClr val="bg1"/>
                </a:solidFill>
              </a:rPr>
              <a:t> SSL, TLS </a:t>
            </a:r>
            <a:r>
              <a:rPr lang="en-GB" dirty="0" err="1">
                <a:solidFill>
                  <a:schemeClr val="bg1"/>
                </a:solidFill>
              </a:rPr>
              <a:t>nhằm</a:t>
            </a:r>
            <a:r>
              <a:rPr lang="en-GB" dirty="0">
                <a:solidFill>
                  <a:schemeClr val="bg1"/>
                </a:solidFill>
              </a:rPr>
              <a:t> </a:t>
            </a:r>
            <a:r>
              <a:rPr lang="en-GB" dirty="0" err="1">
                <a:solidFill>
                  <a:schemeClr val="bg1"/>
                </a:solidFill>
              </a:rPr>
              <a:t>tạo</a:t>
            </a:r>
            <a:r>
              <a:rPr lang="en-GB" dirty="0">
                <a:solidFill>
                  <a:schemeClr val="bg1"/>
                </a:solidFill>
              </a:rPr>
              <a:t> </a:t>
            </a:r>
            <a:r>
              <a:rPr lang="en-GB" dirty="0" err="1">
                <a:solidFill>
                  <a:schemeClr val="bg1"/>
                </a:solidFill>
              </a:rPr>
              <a:t>nên</a:t>
            </a:r>
            <a:r>
              <a:rPr lang="en-GB" dirty="0">
                <a:solidFill>
                  <a:schemeClr val="bg1"/>
                </a:solidFill>
              </a:rPr>
              <a:t> </a:t>
            </a:r>
            <a:r>
              <a:rPr lang="en-GB" dirty="0" err="1">
                <a:solidFill>
                  <a:schemeClr val="bg1"/>
                </a:solidFill>
              </a:rPr>
              <a:t>một</a:t>
            </a:r>
            <a:r>
              <a:rPr lang="en-GB" dirty="0">
                <a:solidFill>
                  <a:schemeClr val="bg1"/>
                </a:solidFill>
              </a:rPr>
              <a:t> </a:t>
            </a:r>
            <a:r>
              <a:rPr lang="en-GB" dirty="0" err="1">
                <a:solidFill>
                  <a:schemeClr val="bg1"/>
                </a:solidFill>
              </a:rPr>
              <a:t>rào</a:t>
            </a:r>
            <a:r>
              <a:rPr lang="en-GB" dirty="0">
                <a:solidFill>
                  <a:schemeClr val="bg1"/>
                </a:solidFill>
              </a:rPr>
              <a:t> </a:t>
            </a:r>
            <a:r>
              <a:rPr lang="en-GB" dirty="0" err="1">
                <a:solidFill>
                  <a:schemeClr val="bg1"/>
                </a:solidFill>
              </a:rPr>
              <a:t>chắn</a:t>
            </a:r>
            <a:r>
              <a:rPr lang="en-GB" dirty="0">
                <a:solidFill>
                  <a:schemeClr val="bg1"/>
                </a:solidFill>
              </a:rPr>
              <a:t> an </a:t>
            </a:r>
            <a:r>
              <a:rPr lang="en-GB" dirty="0" err="1">
                <a:solidFill>
                  <a:schemeClr val="bg1"/>
                </a:solidFill>
              </a:rPr>
              <a:t>ninh</a:t>
            </a:r>
            <a:r>
              <a:rPr lang="en-GB" dirty="0">
                <a:solidFill>
                  <a:schemeClr val="bg1"/>
                </a:solidFill>
              </a:rPr>
              <a:t>, </a:t>
            </a:r>
            <a:r>
              <a:rPr lang="en-GB" dirty="0" err="1">
                <a:solidFill>
                  <a:schemeClr val="bg1"/>
                </a:solidFill>
              </a:rPr>
              <a:t>bảo</a:t>
            </a:r>
            <a:r>
              <a:rPr lang="en-GB" dirty="0">
                <a:solidFill>
                  <a:schemeClr val="bg1"/>
                </a:solidFill>
              </a:rPr>
              <a:t> </a:t>
            </a:r>
            <a:r>
              <a:rPr lang="en-GB" dirty="0" err="1">
                <a:solidFill>
                  <a:schemeClr val="bg1"/>
                </a:solidFill>
              </a:rPr>
              <a:t>mật</a:t>
            </a:r>
            <a:r>
              <a:rPr lang="en-GB" dirty="0">
                <a:solidFill>
                  <a:schemeClr val="bg1"/>
                </a:solidFill>
              </a:rPr>
              <a:t> </a:t>
            </a:r>
            <a:r>
              <a:rPr lang="en-GB" dirty="0" err="1">
                <a:solidFill>
                  <a:schemeClr val="bg1"/>
                </a:solidFill>
              </a:rPr>
              <a:t>khi</a:t>
            </a:r>
            <a:r>
              <a:rPr lang="en-GB" dirty="0">
                <a:solidFill>
                  <a:schemeClr val="bg1"/>
                </a:solidFill>
              </a:rPr>
              <a:t> </a:t>
            </a:r>
            <a:r>
              <a:rPr lang="en-GB" dirty="0" err="1">
                <a:solidFill>
                  <a:schemeClr val="bg1"/>
                </a:solidFill>
              </a:rPr>
              <a:t>truyền</a:t>
            </a:r>
            <a:r>
              <a:rPr lang="en-GB" dirty="0">
                <a:solidFill>
                  <a:schemeClr val="bg1"/>
                </a:solidFill>
              </a:rPr>
              <a:t> </a:t>
            </a:r>
            <a:r>
              <a:rPr lang="en-GB" dirty="0" err="1">
                <a:solidFill>
                  <a:schemeClr val="bg1"/>
                </a:solidFill>
              </a:rPr>
              <a:t>tải</a:t>
            </a:r>
            <a:r>
              <a:rPr lang="en-GB" dirty="0">
                <a:solidFill>
                  <a:schemeClr val="bg1"/>
                </a:solidFill>
              </a:rPr>
              <a:t> </a:t>
            </a:r>
            <a:r>
              <a:rPr lang="en-GB" dirty="0" err="1">
                <a:solidFill>
                  <a:schemeClr val="bg1"/>
                </a:solidFill>
              </a:rPr>
              <a:t>các</a:t>
            </a:r>
            <a:r>
              <a:rPr lang="en-GB" dirty="0">
                <a:solidFill>
                  <a:schemeClr val="bg1"/>
                </a:solidFill>
              </a:rPr>
              <a:t> </a:t>
            </a:r>
            <a:r>
              <a:rPr lang="en-GB" dirty="0" err="1">
                <a:solidFill>
                  <a:schemeClr val="bg1"/>
                </a:solidFill>
              </a:rPr>
              <a:t>thông</a:t>
            </a:r>
            <a:r>
              <a:rPr lang="en-GB" dirty="0">
                <a:solidFill>
                  <a:schemeClr val="bg1"/>
                </a:solidFill>
              </a:rPr>
              <a:t> tin </a:t>
            </a:r>
            <a:r>
              <a:rPr lang="en-GB" dirty="0" err="1">
                <a:solidFill>
                  <a:schemeClr val="bg1"/>
                </a:solidFill>
              </a:rPr>
              <a:t>trên</a:t>
            </a:r>
            <a:r>
              <a:rPr lang="en-GB" dirty="0">
                <a:solidFill>
                  <a:schemeClr val="bg1"/>
                </a:solidFill>
              </a:rPr>
              <a:t> </a:t>
            </a:r>
            <a:r>
              <a:rPr lang="en-GB" dirty="0" err="1">
                <a:solidFill>
                  <a:schemeClr val="bg1"/>
                </a:solidFill>
              </a:rPr>
              <a:t>mạng</a:t>
            </a:r>
            <a:r>
              <a:rPr lang="en-GB" dirty="0">
                <a:solidFill>
                  <a:schemeClr val="bg1"/>
                </a:solidFill>
              </a:rPr>
              <a:t> Internet</a:t>
            </a:r>
            <a:r>
              <a:rPr lang="en-GB" dirty="0" smtClean="0">
                <a:solidFill>
                  <a:schemeClr val="bg1"/>
                </a:solidFill>
              </a:rPr>
              <a:t>.</a:t>
            </a:r>
          </a:p>
          <a:p>
            <a:r>
              <a:rPr lang="vi-VN" sz="2600" dirty="0">
                <a:solidFill>
                  <a:srgbClr val="FF0000"/>
                </a:solidFill>
              </a:rPr>
              <a:t>HTTPS</a:t>
            </a:r>
            <a:r>
              <a:rPr lang="vi-VN" dirty="0">
                <a:solidFill>
                  <a:schemeClr val="bg1"/>
                </a:solidFill>
              </a:rPr>
              <a:t> là loại giao thức giúp đảm bảo các yếu tố cơ bản của thông tin, bao gồm</a:t>
            </a:r>
            <a:r>
              <a:rPr lang="vi-VN" dirty="0" smtClean="0">
                <a:solidFill>
                  <a:schemeClr val="bg1"/>
                </a:solidFill>
              </a:rPr>
              <a:t>:</a:t>
            </a:r>
            <a:endParaRPr lang="en-GB" dirty="0" smtClean="0">
              <a:solidFill>
                <a:schemeClr val="bg1"/>
              </a:solidFill>
            </a:endParaRPr>
          </a:p>
          <a:p>
            <a:pPr marL="0" indent="0">
              <a:buNone/>
            </a:pPr>
            <a:r>
              <a:rPr lang="en-GB" b="1" dirty="0" smtClean="0">
                <a:solidFill>
                  <a:schemeClr val="bg1"/>
                </a:solidFill>
              </a:rPr>
              <a:t>            - Confidentiality</a:t>
            </a:r>
          </a:p>
          <a:p>
            <a:pPr marL="0" indent="0">
              <a:buNone/>
            </a:pPr>
            <a:r>
              <a:rPr lang="en-GB" b="1" dirty="0" smtClean="0">
                <a:solidFill>
                  <a:schemeClr val="bg1"/>
                </a:solidFill>
              </a:rPr>
              <a:t>            - Integrity</a:t>
            </a:r>
          </a:p>
          <a:p>
            <a:pPr marL="0" indent="0">
              <a:buNone/>
            </a:pPr>
            <a:r>
              <a:rPr lang="en-GB" b="1" dirty="0" smtClean="0">
                <a:solidFill>
                  <a:schemeClr val="bg1"/>
                </a:solidFill>
              </a:rPr>
              <a:t>            - Authenticity</a:t>
            </a:r>
            <a:endParaRPr lang="en-GB" dirty="0">
              <a:solidFill>
                <a:schemeClr val="bg1"/>
              </a:solidFill>
            </a:endParaRPr>
          </a:p>
        </p:txBody>
      </p:sp>
    </p:spTree>
    <p:extLst>
      <p:ext uri="{BB962C8B-B14F-4D97-AF65-F5344CB8AC3E}">
        <p14:creationId xmlns:p14="http://schemas.microsoft.com/office/powerpoint/2010/main" val="25379108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TotalTime>
  <Words>307</Words>
  <Application>Microsoft Office PowerPoint</Application>
  <PresentationFormat>On-screen Show (16:9)</PresentationFormat>
  <Paragraphs>68</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Script MT Bold</vt:lpstr>
      <vt:lpstr>Times New Roman</vt:lpstr>
      <vt:lpstr>Office Theme</vt:lpstr>
      <vt:lpstr>PowerPoint Presentation</vt:lpstr>
      <vt:lpstr>PowerPoint Presentation</vt:lpstr>
      <vt:lpstr>Đề Mục</vt:lpstr>
      <vt:lpstr>Giao thức HTTP</vt:lpstr>
      <vt:lpstr>Tổng quan</vt:lpstr>
      <vt:lpstr>Thông điệp HTTP </vt:lpstr>
      <vt:lpstr>  Gói tin HTTP</vt:lpstr>
      <vt:lpstr>Giao thức HTTPS</vt:lpstr>
      <vt:lpstr>Tổng Quan</vt:lpstr>
      <vt:lpstr>Cách sử dụng giao thức HTTPS </vt:lpstr>
      <vt:lpstr>Cách nhận biết website có sử dụng giao thức HTTPS </vt:lpstr>
      <vt:lpstr>Sự khác biệt giữa HTTP và HTTPS</vt:lpstr>
      <vt:lpstr>Kết luận Như vậy qua bài viết này bạn có thể nhận biết được sự khác nhau giữa HTTP hay HTTPS. Nếu bạn muốn thông tin của mình được bảo mật thì nên sử dụng HTTPS. </vt:lpstr>
      <vt:lpstr>Giao thức HTTP2</vt:lpstr>
      <vt:lpstr>HTTP2 là gì? </vt:lpstr>
      <vt:lpstr>Các đặc điểm của HTTP2 </vt:lpstr>
      <vt:lpstr>Thiết lập kết nối liên tục  HTTP/2 cho phép xử lý nhiều truy vấn giữa máy chủ và trình duyệt trên một kết nối TCP duy nhất. Cụ thể, HTTP/2 giúp tạo ra kết nối liên tục giữa máy chủ và trình duyệt. Trong khi đó, HTTP/1.1 thiết lập một kết nối mới mỗi lần trình duyệt truy vấn thông tin đồng thời chỉ xử lý 1 truy vấn duy nhất trên một kết nối TCP. </vt:lpstr>
      <vt:lpstr>Gửi trước dữ liệu Server Push  HTTP/2 cho phép server có thể gửi gói dữ liệu trước khi nó được yêu cầu. Ví dụ, bạn có thể “reference” một script ở cuối page. Trong HTTP/1.1, trình duyệt sẽ tải, phân giải HTML rồi chạy JavaScript khi đến đoạn tag script. Với HTTP/2, server có thể gửi file JavaScript đến trước khi trình duyệt yêu cầu tài nguyên này. </vt:lpstr>
      <vt:lpstr> Tổng Kết  Có thể thấy, HTTP2 đã thể hiện những ưu thế vượt trội so với HTTP1.1 và SPDY, khẳng định mình là giao thức của tương lai. HTTP2 ngày càng được hỗ trợ và sử dụng nhiều hơn. Theo W3Techs, đến tháng 06/2017, 15% lượng websites toàn cầu sử dụng HTTP2. Rất nhiều “ông lớn” đã sử dụng HTTP2 như Google.com, Youtube.com, Facebook.com, Wikipedia.org, Twitter.com, Canhme.com…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 : Nguyễn Tôn Tú Đào Mạnh Linh Nguyễn Mạnh Hải</dc:title>
  <dc:creator>Windows User</dc:creator>
  <cp:lastModifiedBy>My PC</cp:lastModifiedBy>
  <cp:revision>43</cp:revision>
  <dcterms:created xsi:type="dcterms:W3CDTF">2018-11-04T09:06:39Z</dcterms:created>
  <dcterms:modified xsi:type="dcterms:W3CDTF">2018-12-20T08:14:02Z</dcterms:modified>
</cp:coreProperties>
</file>